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98" r:id="rId2"/>
  </p:sldMasterIdLst>
  <p:notesMasterIdLst>
    <p:notesMasterId r:id="rId12"/>
  </p:notesMasterIdLst>
  <p:sldIdLst>
    <p:sldId id="2147311308" r:id="rId3"/>
    <p:sldId id="2145705684" r:id="rId4"/>
    <p:sldId id="2147311241" r:id="rId5"/>
    <p:sldId id="2147311273" r:id="rId6"/>
    <p:sldId id="2147311276" r:id="rId7"/>
    <p:sldId id="2147311252" r:id="rId8"/>
    <p:sldId id="2147311290" r:id="rId9"/>
    <p:sldId id="2147311291" r:id="rId10"/>
    <p:sldId id="2147311309" r:id="rId11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D730"/>
    <a:srgbClr val="040507"/>
    <a:srgbClr val="0A1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DCBD81-80D2-4AF5-9D26-A95A9E8A8B1B}" v="2" dt="2023-09-13T11:22:46.7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54" autoAdjust="0"/>
    <p:restoredTop sz="92023" autoAdjust="0"/>
  </p:normalViewPr>
  <p:slideViewPr>
    <p:cSldViewPr snapToGrid="0">
      <p:cViewPr varScale="1">
        <p:scale>
          <a:sx n="77" d="100"/>
          <a:sy n="77" d="100"/>
        </p:scale>
        <p:origin x="8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grima Singh" userId="cddaaed0-5727-4dba-8dd6-8bd0484dfd38" providerId="ADAL" clId="{EADCBD81-80D2-4AF5-9D26-A95A9E8A8B1B}"/>
    <pc:docChg chg="undo custSel addSld delSld modSld">
      <pc:chgData name="Agrima Singh" userId="cddaaed0-5727-4dba-8dd6-8bd0484dfd38" providerId="ADAL" clId="{EADCBD81-80D2-4AF5-9D26-A95A9E8A8B1B}" dt="2023-09-13T11:22:46.757" v="6"/>
      <pc:docMkLst>
        <pc:docMk/>
      </pc:docMkLst>
      <pc:sldChg chg="add del">
        <pc:chgData name="Agrima Singh" userId="cddaaed0-5727-4dba-8dd6-8bd0484dfd38" providerId="ADAL" clId="{EADCBD81-80D2-4AF5-9D26-A95A9E8A8B1B}" dt="2023-09-13T11:22:26.107" v="4" actId="47"/>
        <pc:sldMkLst>
          <pc:docMk/>
          <pc:sldMk cId="424184833" sldId="2147311271"/>
        </pc:sldMkLst>
      </pc:sldChg>
      <pc:sldChg chg="del">
        <pc:chgData name="Agrima Singh" userId="cddaaed0-5727-4dba-8dd6-8bd0484dfd38" providerId="ADAL" clId="{EADCBD81-80D2-4AF5-9D26-A95A9E8A8B1B}" dt="2023-09-13T11:22:44.632" v="5" actId="47"/>
        <pc:sldMkLst>
          <pc:docMk/>
          <pc:sldMk cId="2695603562" sldId="2147311292"/>
        </pc:sldMkLst>
      </pc:sldChg>
      <pc:sldChg chg="modSp add mod">
        <pc:chgData name="Agrima Singh" userId="cddaaed0-5727-4dba-8dd6-8bd0484dfd38" providerId="ADAL" clId="{EADCBD81-80D2-4AF5-9D26-A95A9E8A8B1B}" dt="2023-09-13T11:22:14.743" v="1" actId="27636"/>
        <pc:sldMkLst>
          <pc:docMk/>
          <pc:sldMk cId="3044895843" sldId="2147311308"/>
        </pc:sldMkLst>
        <pc:spChg chg="mod">
          <ac:chgData name="Agrima Singh" userId="cddaaed0-5727-4dba-8dd6-8bd0484dfd38" providerId="ADAL" clId="{EADCBD81-80D2-4AF5-9D26-A95A9E8A8B1B}" dt="2023-09-13T11:22:14.743" v="1" actId="27636"/>
          <ac:spMkLst>
            <pc:docMk/>
            <pc:sldMk cId="3044895843" sldId="2147311308"/>
            <ac:spMk id="19" creationId="{1F3066F2-0A3D-25C5-EDFE-49580192B1DD}"/>
          </ac:spMkLst>
        </pc:spChg>
      </pc:sldChg>
      <pc:sldChg chg="add">
        <pc:chgData name="Agrima Singh" userId="cddaaed0-5727-4dba-8dd6-8bd0484dfd38" providerId="ADAL" clId="{EADCBD81-80D2-4AF5-9D26-A95A9E8A8B1B}" dt="2023-09-13T11:22:46.757" v="6"/>
        <pc:sldMkLst>
          <pc:docMk/>
          <pc:sldMk cId="397198393" sldId="21473113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14D64-0E02-4B2C-B683-283100A24483}" type="datetimeFigureOut">
              <a:rPr lang="en-IN" smtClean="0"/>
              <a:t>13-09-2023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09561-C868-4149-BF70-8E96692B945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46382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325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1" dirty="0"/>
              <a:t>Q2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009561-C868-4149-BF70-8E96692B9459}" type="slidenum">
              <a:rPr lang="en-IN" smtClean="0"/>
              <a:t>2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64534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1" dirty="0"/>
              <a:t>Q2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24083D-D896-484C-A436-5E40B8F97215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1448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1" dirty="0"/>
              <a:t>Q3</a:t>
            </a:r>
          </a:p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009561-C868-4149-BF70-8E96692B9459}" type="slidenum">
              <a:rPr lang="en-IN" smtClean="0"/>
              <a:t>4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78235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1" dirty="0"/>
              <a:t>Q3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009561-C868-4149-BF70-8E96692B9459}" type="slidenum">
              <a:rPr lang="en-IN" smtClean="0"/>
              <a:t>5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32494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1" dirty="0"/>
              <a:t>Q3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009561-C868-4149-BF70-8E96692B9459}" type="slidenum">
              <a:rPr lang="en-IN" smtClean="0"/>
              <a:t>6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37088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1" dirty="0"/>
              <a:t>Q3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009561-C868-4149-BF70-8E96692B9459}" type="slidenum">
              <a:rPr lang="en-IN" smtClean="0"/>
              <a:t>7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671919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1" dirty="0"/>
              <a:t>Q3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009561-C868-4149-BF70-8E96692B9459}" type="slidenum">
              <a:rPr lang="en-IN" smtClean="0"/>
              <a:t>8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32706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020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669B1578-6875-4FE4-99AE-450C6FFB42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8193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FE246B-E024-F02D-1A07-FD6218BDDC6B}"/>
              </a:ext>
            </a:extLst>
          </p:cNvPr>
          <p:cNvSpPr/>
          <p:nvPr userDrawn="1"/>
        </p:nvSpPr>
        <p:spPr>
          <a:xfrm>
            <a:off x="1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pic>
        <p:nvPicPr>
          <p:cNvPr id="18" name="Picture 2" descr="Image result for sify logo">
            <a:extLst>
              <a:ext uri="{FF2B5EF4-FFF2-40B4-BE49-F238E27FC236}">
                <a16:creationId xmlns:a16="http://schemas.microsoft.com/office/drawing/2014/main" id="{7E477AC7-F05E-40F6-892D-1033110209F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099" y="987426"/>
            <a:ext cx="4417289" cy="1566132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THE SLIDE - LINE ONE</a:t>
            </a:r>
            <a:endParaRPr lang="en-IN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100" y="2571751"/>
            <a:ext cx="7316314" cy="34107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099" y="2996461"/>
            <a:ext cx="5112246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/>
              <a:t>Month 2023</a:t>
            </a:r>
          </a:p>
        </p:txBody>
      </p:sp>
    </p:spTree>
    <p:extLst>
      <p:ext uri="{BB962C8B-B14F-4D97-AF65-F5344CB8AC3E}">
        <p14:creationId xmlns:p14="http://schemas.microsoft.com/office/powerpoint/2010/main" val="661620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cognition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-6505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3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8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3822826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1152721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1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5"/>
            <a:ext cx="905358" cy="759938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DCD772-99C7-8F41-F311-6E8AB6D05A8F}"/>
              </a:ext>
            </a:extLst>
          </p:cNvPr>
          <p:cNvCxnSpPr>
            <a:cxnSpLocks/>
          </p:cNvCxnSpPr>
          <p:nvPr userDrawn="1"/>
        </p:nvCxnSpPr>
        <p:spPr>
          <a:xfrm>
            <a:off x="1" y="2719567"/>
            <a:ext cx="4392611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6B712CD-B155-BA00-9933-CE6891B875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79" y="2869973"/>
            <a:ext cx="4044502" cy="358107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8B56D2C-FECD-4402-FDB5-45A80136C2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8" y="2071256"/>
            <a:ext cx="4072016" cy="497908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THANK YOU</a:t>
            </a:r>
          </a:p>
        </p:txBody>
      </p:sp>
      <p:pic>
        <p:nvPicPr>
          <p:cNvPr id="7" name="Picture 2" descr="Image result for sify logo">
            <a:extLst>
              <a:ext uri="{FF2B5EF4-FFF2-40B4-BE49-F238E27FC236}">
                <a16:creationId xmlns:a16="http://schemas.microsoft.com/office/drawing/2014/main" id="{74B075DA-52F1-B8EB-30D9-2A31D0B2AA2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353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1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5"/>
            <a:ext cx="905358" cy="759938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DCD772-99C7-8F41-F311-6E8AB6D05A8F}"/>
              </a:ext>
            </a:extLst>
          </p:cNvPr>
          <p:cNvCxnSpPr>
            <a:cxnSpLocks/>
          </p:cNvCxnSpPr>
          <p:nvPr userDrawn="1"/>
        </p:nvCxnSpPr>
        <p:spPr>
          <a:xfrm>
            <a:off x="1" y="2719567"/>
            <a:ext cx="4392611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6B712CD-B155-BA00-9933-CE6891B875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79" y="2869973"/>
            <a:ext cx="4044502" cy="358107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8B56D2C-FECD-4402-FDB5-45A80136C2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8" y="2071256"/>
            <a:ext cx="4072016" cy="497908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THANK YOU</a:t>
            </a:r>
          </a:p>
        </p:txBody>
      </p:sp>
      <p:pic>
        <p:nvPicPr>
          <p:cNvPr id="7" name="Picture 2" descr="Image result for sify logo">
            <a:extLst>
              <a:ext uri="{FF2B5EF4-FFF2-40B4-BE49-F238E27FC236}">
                <a16:creationId xmlns:a16="http://schemas.microsoft.com/office/drawing/2014/main" id="{74B075DA-52F1-B8EB-30D9-2A31D0B2AA2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887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inner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66EA793-8EF2-E390-1762-B66CB4D80E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29CE6D2-4B7E-FB47-25F9-EE1F7D55095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</p:spTree>
    <p:extLst>
      <p:ext uri="{BB962C8B-B14F-4D97-AF65-F5344CB8AC3E}">
        <p14:creationId xmlns:p14="http://schemas.microsoft.com/office/powerpoint/2010/main" val="1112430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2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8DA7558F-236F-DEF8-2615-BCEB15C37F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9268"/>
            <a:ext cx="8496150" cy="400099"/>
          </a:xfrm>
        </p:spPr>
        <p:txBody>
          <a:bodyPr/>
          <a:lstStyle>
            <a:lvl1pPr>
              <a:defRPr sz="20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483695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worm, invertebrate&#10;&#10;Description automatically generated">
            <a:extLst>
              <a:ext uri="{FF2B5EF4-FFF2-40B4-BE49-F238E27FC236}">
                <a16:creationId xmlns:a16="http://schemas.microsoft.com/office/drawing/2014/main" id="{B3129C35-7975-15E8-D323-7DF8539843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8" name="Picture 2" descr="Image result for sify logo">
            <a:extLst>
              <a:ext uri="{FF2B5EF4-FFF2-40B4-BE49-F238E27FC236}">
                <a16:creationId xmlns:a16="http://schemas.microsoft.com/office/drawing/2014/main" id="{7E477AC7-F05E-40F6-892D-1033110209F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142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514349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1" y="-1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6202C7-073A-C292-DD0B-416A36D2070F}"/>
              </a:ext>
            </a:extLst>
          </p:cNvPr>
          <p:cNvSpPr txBox="1"/>
          <p:nvPr userDrawn="1"/>
        </p:nvSpPr>
        <p:spPr>
          <a:xfrm>
            <a:off x="243840" y="4887674"/>
            <a:ext cx="1021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err="1">
                <a:solidFill>
                  <a:schemeClr val="bg1"/>
                </a:solidFill>
              </a:rPr>
              <a:t>cloud@core</a:t>
            </a:r>
            <a:r>
              <a:rPr lang="en-US" sz="800" baseline="30000" dirty="0" err="1">
                <a:solidFill>
                  <a:schemeClr val="bg1"/>
                </a:solidFill>
              </a:rPr>
              <a:t>TM</a:t>
            </a:r>
            <a:endParaRPr lang="en-US" sz="1050" baseline="30000" dirty="0">
              <a:solidFill>
                <a:schemeClr val="bg1"/>
              </a:solidFill>
            </a:endParaRPr>
          </a:p>
        </p:txBody>
      </p:sp>
      <p:pic>
        <p:nvPicPr>
          <p:cNvPr id="11" name="Picture 2" descr="Image result for sify logo">
            <a:extLst>
              <a:ext uri="{FF2B5EF4-FFF2-40B4-BE49-F238E27FC236}">
                <a16:creationId xmlns:a16="http://schemas.microsoft.com/office/drawing/2014/main" id="{87D755DB-7A82-D018-B1B5-6018D6D44D3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31564" y="4928479"/>
            <a:ext cx="317690" cy="18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id="{CCE68003-E007-481A-83D1-DBB6D223A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0"/>
            <a:ext cx="8496150" cy="461655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+mj-lt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8869431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4"/>
            <a:ext cx="905358" cy="759938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DCD772-99C7-8F41-F311-6E8AB6D05A8F}"/>
              </a:ext>
            </a:extLst>
          </p:cNvPr>
          <p:cNvCxnSpPr>
            <a:cxnSpLocks/>
          </p:cNvCxnSpPr>
          <p:nvPr userDrawn="1"/>
        </p:nvCxnSpPr>
        <p:spPr>
          <a:xfrm>
            <a:off x="0" y="2719567"/>
            <a:ext cx="4392611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6B712CD-B155-BA00-9933-CE6891B875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79" y="2869973"/>
            <a:ext cx="4044502" cy="358107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8B56D2C-FECD-4402-FDB5-45A80136C2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2071255"/>
            <a:ext cx="4072016" cy="4979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pic>
        <p:nvPicPr>
          <p:cNvPr id="7" name="Picture 2" descr="Image result for sify logo">
            <a:extLst>
              <a:ext uri="{FF2B5EF4-FFF2-40B4-BE49-F238E27FC236}">
                <a16:creationId xmlns:a16="http://schemas.microsoft.com/office/drawing/2014/main" id="{74B075DA-52F1-B8EB-30D9-2A31D0B2AA2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120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5BA79F-C34F-D564-54A0-3C52CFA5D9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9143999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794680-026D-525E-495F-3EE907F68862}"/>
              </a:ext>
            </a:extLst>
          </p:cNvPr>
          <p:cNvSpPr/>
          <p:nvPr userDrawn="1"/>
        </p:nvSpPr>
        <p:spPr>
          <a:xfrm>
            <a:off x="2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289692E0-75EA-3CC9-02A2-875AE46836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75374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1807401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2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CCE68003-E007-481A-83D1-DBB6D223A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84961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4282336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58DCF0-1ED5-4F76-942B-A19560D269A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C54D60-252F-F612-EF8F-A74CAFA7E4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8193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56680C3-01B3-5FA0-8C80-ECC82269C489}"/>
              </a:ext>
            </a:extLst>
          </p:cNvPr>
          <p:cNvSpPr/>
          <p:nvPr userDrawn="1"/>
        </p:nvSpPr>
        <p:spPr>
          <a:xfrm>
            <a:off x="-10258" y="0"/>
            <a:ext cx="9164516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803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1" y="0"/>
            <a:ext cx="9144001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3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8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rgbClr val="BED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3822826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3727386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1" y="0"/>
            <a:ext cx="9144001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3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8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3822826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114416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cess s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1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3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8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3822826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3102743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ognition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1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3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8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3822826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3925513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cognition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1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3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8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3822826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1930873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00" y="987426"/>
            <a:ext cx="8496150" cy="3744913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86433" y="4767265"/>
            <a:ext cx="487680" cy="274637"/>
          </a:xfrm>
          <a:prstGeom prst="rect">
            <a:avLst/>
          </a:prstGeom>
        </p:spPr>
        <p:txBody>
          <a:bodyPr vert="horz" lIns="91428" tIns="45715" rIns="0" bIns="45715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heSansOffice" panose="020B0503040302060204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4000" y="257736"/>
            <a:ext cx="8496150" cy="369322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585463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70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97" r:id="rId12"/>
    <p:sldLayoutId id="2147483703" r:id="rId13"/>
    <p:sldLayoutId id="2147483704" r:id="rId14"/>
  </p:sldLayoutIdLst>
  <p:txStyles>
    <p:titleStyle>
      <a:lvl1pPr algn="l" defTabSz="914264" rtl="0" eaLnBrk="1" latinLnBrk="0" hangingPunct="1">
        <a:spcBef>
          <a:spcPct val="0"/>
        </a:spcBef>
        <a:buNone/>
        <a:defRPr kumimoji="0" lang="en-US" sz="18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66" indent="-226766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715" indent="-285707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828" indent="-228566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599960" indent="-228566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7092" indent="-228566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224" indent="-228566" algn="l" defTabSz="91426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5" indent="-228566" algn="l" defTabSz="91426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8" indent="-228566" algn="l" defTabSz="91426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4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5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8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1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2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93" userDrawn="1">
          <p15:clr>
            <a:srgbClr val="F26B43"/>
          </p15:clr>
        </p15:guide>
        <p15:guide id="3" pos="2767" userDrawn="1">
          <p15:clr>
            <a:srgbClr val="F26B43"/>
          </p15:clr>
        </p15:guide>
        <p15:guide id="4" pos="2880" userDrawn="1">
          <p15:clr>
            <a:srgbClr val="F26B43"/>
          </p15:clr>
        </p15:guide>
        <p15:guide id="5" pos="204" userDrawn="1">
          <p15:clr>
            <a:srgbClr val="F26B43"/>
          </p15:clr>
        </p15:guide>
        <p15:guide id="7" orient="horz" pos="1620" userDrawn="1">
          <p15:clr>
            <a:srgbClr val="F26B43"/>
          </p15:clr>
        </p15:guide>
        <p15:guide id="8" orient="horz" pos="622" userDrawn="1">
          <p15:clr>
            <a:srgbClr val="F26B43"/>
          </p15:clr>
        </p15:guide>
        <p15:guide id="9" orient="horz" pos="395" userDrawn="1">
          <p15:clr>
            <a:srgbClr val="F26B43"/>
          </p15:clr>
        </p15:guide>
        <p15:guide id="11" pos="5556" userDrawn="1">
          <p15:clr>
            <a:srgbClr val="F26B43"/>
          </p15:clr>
        </p15:guide>
        <p15:guide id="12" orient="horz" pos="298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86433" y="4767264"/>
            <a:ext cx="487680" cy="274637"/>
          </a:xfrm>
          <a:prstGeom prst="rect">
            <a:avLst/>
          </a:prstGeom>
        </p:spPr>
        <p:txBody>
          <a:bodyPr vert="horz" lIns="91428" tIns="45715" rIns="0" bIns="45715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heSansOffice" panose="020B0503040302060204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73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</p:sldLayoutIdLst>
  <p:txStyles>
    <p:titleStyle>
      <a:lvl1pPr algn="l" defTabSz="914286" rtl="0" eaLnBrk="1" latinLnBrk="0" hangingPunct="1">
        <a:spcBef>
          <a:spcPct val="0"/>
        </a:spcBef>
        <a:buNone/>
        <a:defRPr kumimoji="0" lang="en-US" sz="18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72" indent="-226772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729" indent="-285714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857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600000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7143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286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29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2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9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2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1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orient="horz" pos="1620">
          <p15:clr>
            <a:srgbClr val="F26B43"/>
          </p15:clr>
        </p15:guide>
        <p15:guide id="3" pos="2767">
          <p15:clr>
            <a:srgbClr val="F26B43"/>
          </p15:clr>
        </p15:guide>
        <p15:guide id="4" pos="2993">
          <p15:clr>
            <a:srgbClr val="F26B43"/>
          </p15:clr>
        </p15:guide>
        <p15:guide id="5" pos="204">
          <p15:clr>
            <a:srgbClr val="F26B43"/>
          </p15:clr>
        </p15:guide>
        <p15:guide id="6" pos="5556">
          <p15:clr>
            <a:srgbClr val="F26B43"/>
          </p15:clr>
        </p15:guide>
        <p15:guide id="7" orient="horz" pos="2981">
          <p15:clr>
            <a:srgbClr val="F26B43"/>
          </p15:clr>
        </p15:guide>
        <p15:guide id="8" orient="horz" pos="622">
          <p15:clr>
            <a:srgbClr val="F26B43"/>
          </p15:clr>
        </p15:guide>
        <p15:guide id="9" orient="horz" pos="395">
          <p15:clr>
            <a:srgbClr val="F26B43"/>
          </p15:clr>
        </p15:guide>
        <p15:guide id="10">
          <p15:clr>
            <a:srgbClr val="F26B43"/>
          </p15:clr>
        </p15:guide>
        <p15:guide id="11" pos="5760">
          <p15:clr>
            <a:srgbClr val="F26B43"/>
          </p15:clr>
        </p15:guide>
        <p15:guide id="12" orient="horz" pos="3240">
          <p15:clr>
            <a:srgbClr val="F26B43"/>
          </p15:clr>
        </p15:guide>
        <p15:guide id="13" orient="horz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microsoft.com/office/2007/relationships/hdphoto" Target="../media/hdphoto5.wdp"/><Relationship Id="rId3" Type="http://schemas.openxmlformats.org/officeDocument/2006/relationships/image" Target="../media/image20.png"/><Relationship Id="rId21" Type="http://schemas.openxmlformats.org/officeDocument/2006/relationships/image" Target="../media/image36.png"/><Relationship Id="rId34" Type="http://schemas.microsoft.com/office/2007/relationships/hdphoto" Target="../media/hdphoto9.wdp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38.png"/><Relationship Id="rId3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2.png"/><Relationship Id="rId20" Type="http://schemas.microsoft.com/office/2007/relationships/hdphoto" Target="../media/hdphoto2.wdp"/><Relationship Id="rId29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microsoft.com/office/2007/relationships/hdphoto" Target="../media/hdphoto4.wdp"/><Relationship Id="rId32" Type="http://schemas.microsoft.com/office/2007/relationships/hdphoto" Target="../media/hdphoto8.wdp"/><Relationship Id="rId5" Type="http://schemas.microsoft.com/office/2007/relationships/hdphoto" Target="../media/hdphoto1.wdp"/><Relationship Id="rId15" Type="http://schemas.openxmlformats.org/officeDocument/2006/relationships/image" Target="../media/image31.png"/><Relationship Id="rId23" Type="http://schemas.openxmlformats.org/officeDocument/2006/relationships/image" Target="../media/image37.png"/><Relationship Id="rId28" Type="http://schemas.microsoft.com/office/2007/relationships/hdphoto" Target="../media/hdphoto6.wdp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31" Type="http://schemas.openxmlformats.org/officeDocument/2006/relationships/image" Target="../media/image41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microsoft.com/office/2007/relationships/hdphoto" Target="../media/hdphoto3.wdp"/><Relationship Id="rId27" Type="http://schemas.openxmlformats.org/officeDocument/2006/relationships/image" Target="../media/image39.png"/><Relationship Id="rId30" Type="http://schemas.microsoft.com/office/2007/relationships/hdphoto" Target="../media/hdphoto7.wdp"/><Relationship Id="rId8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sv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svg"/><Relationship Id="rId4" Type="http://schemas.openxmlformats.org/officeDocument/2006/relationships/image" Target="../media/image44.svg"/><Relationship Id="rId9" Type="http://schemas.openxmlformats.org/officeDocument/2006/relationships/image" Target="../media/image49.png"/><Relationship Id="rId14" Type="http://schemas.openxmlformats.org/officeDocument/2006/relationships/image" Target="../media/image54.sv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5.svg"/><Relationship Id="rId18" Type="http://schemas.openxmlformats.org/officeDocument/2006/relationships/image" Target="../media/image70.png"/><Relationship Id="rId26" Type="http://schemas.openxmlformats.org/officeDocument/2006/relationships/image" Target="../media/image78.png"/><Relationship Id="rId3" Type="http://schemas.openxmlformats.org/officeDocument/2006/relationships/image" Target="../media/image55.png"/><Relationship Id="rId21" Type="http://schemas.openxmlformats.org/officeDocument/2006/relationships/image" Target="../media/image73.svg"/><Relationship Id="rId34" Type="http://schemas.openxmlformats.org/officeDocument/2006/relationships/image" Target="../media/image86.jpeg"/><Relationship Id="rId7" Type="http://schemas.openxmlformats.org/officeDocument/2006/relationships/image" Target="../media/image59.svg"/><Relationship Id="rId12" Type="http://schemas.openxmlformats.org/officeDocument/2006/relationships/image" Target="../media/image64.png"/><Relationship Id="rId17" Type="http://schemas.openxmlformats.org/officeDocument/2006/relationships/image" Target="../media/image69.svg"/><Relationship Id="rId25" Type="http://schemas.openxmlformats.org/officeDocument/2006/relationships/image" Target="../media/image77.svg"/><Relationship Id="rId33" Type="http://schemas.openxmlformats.org/officeDocument/2006/relationships/image" Target="../media/image85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8.png"/><Relationship Id="rId20" Type="http://schemas.openxmlformats.org/officeDocument/2006/relationships/image" Target="../media/image72.png"/><Relationship Id="rId29" Type="http://schemas.openxmlformats.org/officeDocument/2006/relationships/image" Target="../media/image81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png"/><Relationship Id="rId11" Type="http://schemas.openxmlformats.org/officeDocument/2006/relationships/image" Target="../media/image63.svg"/><Relationship Id="rId24" Type="http://schemas.openxmlformats.org/officeDocument/2006/relationships/image" Target="../media/image76.png"/><Relationship Id="rId32" Type="http://schemas.openxmlformats.org/officeDocument/2006/relationships/image" Target="../media/image84.png"/><Relationship Id="rId5" Type="http://schemas.openxmlformats.org/officeDocument/2006/relationships/image" Target="../media/image57.svg"/><Relationship Id="rId15" Type="http://schemas.openxmlformats.org/officeDocument/2006/relationships/image" Target="../media/image67.svg"/><Relationship Id="rId23" Type="http://schemas.openxmlformats.org/officeDocument/2006/relationships/image" Target="../media/image75.svg"/><Relationship Id="rId28" Type="http://schemas.openxmlformats.org/officeDocument/2006/relationships/image" Target="../media/image80.png"/><Relationship Id="rId36" Type="http://schemas.openxmlformats.org/officeDocument/2006/relationships/image" Target="../media/image88.png"/><Relationship Id="rId10" Type="http://schemas.openxmlformats.org/officeDocument/2006/relationships/image" Target="../media/image62.png"/><Relationship Id="rId19" Type="http://schemas.openxmlformats.org/officeDocument/2006/relationships/image" Target="../media/image71.svg"/><Relationship Id="rId31" Type="http://schemas.openxmlformats.org/officeDocument/2006/relationships/image" Target="../media/image83.svg"/><Relationship Id="rId4" Type="http://schemas.openxmlformats.org/officeDocument/2006/relationships/image" Target="../media/image56.svg"/><Relationship Id="rId9" Type="http://schemas.openxmlformats.org/officeDocument/2006/relationships/image" Target="../media/image61.svg"/><Relationship Id="rId14" Type="http://schemas.openxmlformats.org/officeDocument/2006/relationships/image" Target="../media/image66.png"/><Relationship Id="rId22" Type="http://schemas.openxmlformats.org/officeDocument/2006/relationships/image" Target="../media/image74.png"/><Relationship Id="rId27" Type="http://schemas.openxmlformats.org/officeDocument/2006/relationships/image" Target="../media/image79.svg"/><Relationship Id="rId30" Type="http://schemas.openxmlformats.org/officeDocument/2006/relationships/image" Target="../media/image82.png"/><Relationship Id="rId35" Type="http://schemas.openxmlformats.org/officeDocument/2006/relationships/image" Target="../media/image87.png"/><Relationship Id="rId8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sv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2.svg"/><Relationship Id="rId5" Type="http://schemas.openxmlformats.org/officeDocument/2006/relationships/image" Target="../media/image91.png"/><Relationship Id="rId4" Type="http://schemas.openxmlformats.org/officeDocument/2006/relationships/image" Target="../media/image9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svg"/><Relationship Id="rId13" Type="http://schemas.openxmlformats.org/officeDocument/2006/relationships/image" Target="../media/image105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12" Type="http://schemas.openxmlformats.org/officeDocument/2006/relationships/image" Target="../media/image104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08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sv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5" Type="http://schemas.openxmlformats.org/officeDocument/2006/relationships/image" Target="../media/image107.png"/><Relationship Id="rId10" Type="http://schemas.openxmlformats.org/officeDocument/2006/relationships/image" Target="../media/image102.svg"/><Relationship Id="rId4" Type="http://schemas.openxmlformats.org/officeDocument/2006/relationships/image" Target="../media/image96.svg"/><Relationship Id="rId9" Type="http://schemas.openxmlformats.org/officeDocument/2006/relationships/image" Target="../media/image101.png"/><Relationship Id="rId14" Type="http://schemas.openxmlformats.org/officeDocument/2006/relationships/image" Target="../media/image10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svg"/><Relationship Id="rId13" Type="http://schemas.openxmlformats.org/officeDocument/2006/relationships/image" Target="../media/image91.png"/><Relationship Id="rId18" Type="http://schemas.openxmlformats.org/officeDocument/2006/relationships/image" Target="../media/image119.svg"/><Relationship Id="rId3" Type="http://schemas.openxmlformats.org/officeDocument/2006/relationships/image" Target="../media/image109.png"/><Relationship Id="rId7" Type="http://schemas.openxmlformats.org/officeDocument/2006/relationships/image" Target="../media/image93.png"/><Relationship Id="rId12" Type="http://schemas.openxmlformats.org/officeDocument/2006/relationships/image" Target="../media/image115.svg"/><Relationship Id="rId17" Type="http://schemas.openxmlformats.org/officeDocument/2006/relationships/image" Target="../media/image11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17.svg"/><Relationship Id="rId20" Type="http://schemas.openxmlformats.org/officeDocument/2006/relationships/image" Target="../media/image121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2.svg"/><Relationship Id="rId11" Type="http://schemas.openxmlformats.org/officeDocument/2006/relationships/image" Target="../media/image89.png"/><Relationship Id="rId5" Type="http://schemas.openxmlformats.org/officeDocument/2006/relationships/image" Target="../media/image111.png"/><Relationship Id="rId15" Type="http://schemas.openxmlformats.org/officeDocument/2006/relationships/image" Target="../media/image116.png"/><Relationship Id="rId10" Type="http://schemas.openxmlformats.org/officeDocument/2006/relationships/image" Target="../media/image114.svg"/><Relationship Id="rId19" Type="http://schemas.openxmlformats.org/officeDocument/2006/relationships/image" Target="../media/image120.png"/><Relationship Id="rId4" Type="http://schemas.openxmlformats.org/officeDocument/2006/relationships/image" Target="../media/image110.svg"/><Relationship Id="rId9" Type="http://schemas.openxmlformats.org/officeDocument/2006/relationships/image" Target="../media/image113.png"/><Relationship Id="rId14" Type="http://schemas.openxmlformats.org/officeDocument/2006/relationships/image" Target="../media/image9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rrow: Pentagon 5">
            <a:extLst>
              <a:ext uri="{FF2B5EF4-FFF2-40B4-BE49-F238E27FC236}">
                <a16:creationId xmlns:a16="http://schemas.microsoft.com/office/drawing/2014/main" id="{3B123CD6-CBB7-DC4B-9F98-552CB8FC3CAF}"/>
              </a:ext>
            </a:extLst>
          </p:cNvPr>
          <p:cNvSpPr/>
          <p:nvPr/>
        </p:nvSpPr>
        <p:spPr>
          <a:xfrm rot="16200000" flipV="1">
            <a:off x="6654768" y="1331961"/>
            <a:ext cx="2018551" cy="2640598"/>
          </a:xfrm>
          <a:prstGeom prst="roundRect">
            <a:avLst>
              <a:gd name="adj" fmla="val 8975"/>
            </a:avLst>
          </a:prstGeom>
          <a:solidFill>
            <a:schemeClr val="tx2">
              <a:lumMod val="50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endParaRPr lang="en-IN" sz="1013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31" name="Arrow: Pentagon 5">
            <a:extLst>
              <a:ext uri="{FF2B5EF4-FFF2-40B4-BE49-F238E27FC236}">
                <a16:creationId xmlns:a16="http://schemas.microsoft.com/office/drawing/2014/main" id="{2DF0C744-125A-8611-2611-38099B086C6D}"/>
              </a:ext>
            </a:extLst>
          </p:cNvPr>
          <p:cNvSpPr/>
          <p:nvPr/>
        </p:nvSpPr>
        <p:spPr>
          <a:xfrm rot="16200000" flipV="1">
            <a:off x="4307062" y="1887839"/>
            <a:ext cx="1090010" cy="2457383"/>
          </a:xfrm>
          <a:prstGeom prst="roundRect">
            <a:avLst/>
          </a:prstGeom>
          <a:solidFill>
            <a:schemeClr val="tx2">
              <a:lumMod val="50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endParaRPr lang="en-IN" sz="1013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30" name="Arrow: Pentagon 5">
            <a:extLst>
              <a:ext uri="{FF2B5EF4-FFF2-40B4-BE49-F238E27FC236}">
                <a16:creationId xmlns:a16="http://schemas.microsoft.com/office/drawing/2014/main" id="{31363D99-E567-35C0-1862-5D932C66E698}"/>
              </a:ext>
            </a:extLst>
          </p:cNvPr>
          <p:cNvSpPr/>
          <p:nvPr/>
        </p:nvSpPr>
        <p:spPr>
          <a:xfrm rot="16200000" flipV="1">
            <a:off x="4420067" y="846294"/>
            <a:ext cx="864000" cy="2457383"/>
          </a:xfrm>
          <a:prstGeom prst="roundRect">
            <a:avLst/>
          </a:prstGeom>
          <a:solidFill>
            <a:schemeClr val="tx2">
              <a:lumMod val="75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endParaRPr lang="en-IN" sz="1013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8" name="Arrow: Pentagon 5">
            <a:extLst>
              <a:ext uri="{FF2B5EF4-FFF2-40B4-BE49-F238E27FC236}">
                <a16:creationId xmlns:a16="http://schemas.microsoft.com/office/drawing/2014/main" id="{BDE32701-720B-DD98-7322-4C70373F7276}"/>
              </a:ext>
            </a:extLst>
          </p:cNvPr>
          <p:cNvSpPr/>
          <p:nvPr/>
        </p:nvSpPr>
        <p:spPr>
          <a:xfrm rot="16200000" flipV="1">
            <a:off x="1553362" y="2605984"/>
            <a:ext cx="576000" cy="3022875"/>
          </a:xfrm>
          <a:prstGeom prst="roundRect">
            <a:avLst/>
          </a:prstGeom>
          <a:solidFill>
            <a:schemeClr val="tx2">
              <a:lumMod val="50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endParaRPr lang="en-IN" sz="1013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7" name="Arrow: Pentagon 5">
            <a:extLst>
              <a:ext uri="{FF2B5EF4-FFF2-40B4-BE49-F238E27FC236}">
                <a16:creationId xmlns:a16="http://schemas.microsoft.com/office/drawing/2014/main" id="{D1BCA267-FBF9-B695-BFD8-AC241D7220C1}"/>
              </a:ext>
            </a:extLst>
          </p:cNvPr>
          <p:cNvSpPr/>
          <p:nvPr/>
        </p:nvSpPr>
        <p:spPr>
          <a:xfrm rot="16200000" flipV="1">
            <a:off x="1409362" y="1851664"/>
            <a:ext cx="864000" cy="3022875"/>
          </a:xfrm>
          <a:prstGeom prst="roundRect">
            <a:avLst/>
          </a:prstGeom>
          <a:solidFill>
            <a:schemeClr val="tx2">
              <a:lumMod val="75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endParaRPr lang="en-IN" sz="1013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5" name="Arrow: Pentagon 5">
            <a:extLst>
              <a:ext uri="{FF2B5EF4-FFF2-40B4-BE49-F238E27FC236}">
                <a16:creationId xmlns:a16="http://schemas.microsoft.com/office/drawing/2014/main" id="{D98C3C2C-C594-ACC7-5ABA-1803F42537F0}"/>
              </a:ext>
            </a:extLst>
          </p:cNvPr>
          <p:cNvSpPr/>
          <p:nvPr/>
        </p:nvSpPr>
        <p:spPr>
          <a:xfrm rot="16200000" flipV="1">
            <a:off x="1211362" y="752731"/>
            <a:ext cx="1260000" cy="3022875"/>
          </a:xfrm>
          <a:prstGeom prst="roundRect">
            <a:avLst/>
          </a:prstGeom>
          <a:solidFill>
            <a:schemeClr val="tx2">
              <a:lumMod val="50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endParaRPr lang="en-IN" sz="1013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EAEF48E-BC3B-C05C-7EDB-DCEBEED2B9C3}"/>
              </a:ext>
            </a:extLst>
          </p:cNvPr>
          <p:cNvGrpSpPr/>
          <p:nvPr/>
        </p:nvGrpSpPr>
        <p:grpSpPr>
          <a:xfrm>
            <a:off x="94344" y="4552337"/>
            <a:ext cx="8890000" cy="360000"/>
            <a:chOff x="94343" y="4552338"/>
            <a:chExt cx="8890000" cy="36000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D2B8A1D-09EB-D2A3-D519-1B38FECBBF54}"/>
                </a:ext>
              </a:extLst>
            </p:cNvPr>
            <p:cNvSpPr/>
            <p:nvPr/>
          </p:nvSpPr>
          <p:spPr>
            <a:xfrm>
              <a:off x="94343" y="4552338"/>
              <a:ext cx="8890000" cy="360000"/>
            </a:xfrm>
            <a:prstGeom prst="roundRect">
              <a:avLst>
                <a:gd name="adj" fmla="val 50000"/>
              </a:avLst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en-IN" sz="1013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8ED0D10-11D3-C7F5-B1EE-DF5B7CE214F9}"/>
                </a:ext>
              </a:extLst>
            </p:cNvPr>
            <p:cNvSpPr txBox="1"/>
            <p:nvPr/>
          </p:nvSpPr>
          <p:spPr>
            <a:xfrm>
              <a:off x="159657" y="4609228"/>
              <a:ext cx="87593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9"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Trebuchet MS" panose="020B0603020202020204" pitchFamily="34" charset="0"/>
                  <a:cs typeface="Arial"/>
                  <a:sym typeface="Arial"/>
                  <a:rtl val="0"/>
                </a:rPr>
                <a:t>Sify 4.0 is your digital bridge for transformation, built on our world class digital IT infrastructure, digitalized services &amp; core digital platforms. </a:t>
              </a:r>
              <a:endParaRPr lang="en-US" sz="1000" b="1" kern="0" spc="-57" dirty="0">
                <a:solidFill>
                  <a:prstClr val="black"/>
                </a:solidFill>
                <a:latin typeface="Trebuchet MS" panose="020B0603020202020204" pitchFamily="34" charset="0"/>
                <a:cs typeface="Arial" panose="020B0604020202020204" pitchFamily="34" charset="0"/>
                <a:sym typeface="Arial"/>
                <a:rtl val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860D53D-2B01-5743-88C1-CD245F34B5C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rcRect/>
          <a:stretch/>
        </p:blipFill>
        <p:spPr>
          <a:xfrm>
            <a:off x="428510" y="1068628"/>
            <a:ext cx="432000" cy="432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C73CDE3-7253-DE42-BDC9-2E741115CAE9}"/>
              </a:ext>
            </a:extLst>
          </p:cNvPr>
          <p:cNvSpPr txBox="1"/>
          <p:nvPr/>
        </p:nvSpPr>
        <p:spPr>
          <a:xfrm>
            <a:off x="860511" y="1023019"/>
            <a:ext cx="1836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51">
              <a:defRPr/>
            </a:pPr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Infrastructure for Digital IT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C1B2D9-985A-47D7-63E9-760D1EFCCCE9}"/>
              </a:ext>
            </a:extLst>
          </p:cNvPr>
          <p:cNvSpPr txBox="1"/>
          <p:nvPr/>
        </p:nvSpPr>
        <p:spPr>
          <a:xfrm>
            <a:off x="391442" y="1721042"/>
            <a:ext cx="283556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 adjacent Data Centers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Hosted Private Cloud as a Service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Hyperscale Cloud Services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Hosted AI Platform (Multi Instance GPU) as a Service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E2DB00-36AC-9517-7698-BF51AE66031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rcRect/>
          <a:stretch/>
        </p:blipFill>
        <p:spPr>
          <a:xfrm>
            <a:off x="3624033" y="1068628"/>
            <a:ext cx="432000" cy="432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0C7B2FA-1660-7F2D-636B-B4A1AEC87145}"/>
              </a:ext>
            </a:extLst>
          </p:cNvPr>
          <p:cNvSpPr txBox="1"/>
          <p:nvPr/>
        </p:nvSpPr>
        <p:spPr>
          <a:xfrm>
            <a:off x="4056034" y="1038407"/>
            <a:ext cx="18910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51">
              <a:defRPr/>
            </a:pPr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Digitalized Services</a:t>
            </a:r>
          </a:p>
          <a:p>
            <a:pPr defTabSz="914151">
              <a:defRPr/>
            </a:pPr>
            <a:r>
              <a:rPr lang="en-US" sz="1100" b="1" dirty="0">
                <a:solidFill>
                  <a:srgbClr val="BED73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(AI/ ML powered)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30AB22-2C15-1916-5799-F482043A67B1}"/>
              </a:ext>
            </a:extLst>
          </p:cNvPr>
          <p:cNvSpPr txBox="1"/>
          <p:nvPr/>
        </p:nvSpPr>
        <p:spPr>
          <a:xfrm>
            <a:off x="3740888" y="1721041"/>
            <a:ext cx="2206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IT Managed Services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Network Managed Services 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Security Managed Services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5FD937A-898D-7F3B-337C-96F2FE352E0C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</a:blip>
          <a:srcRect/>
          <a:stretch/>
        </p:blipFill>
        <p:spPr>
          <a:xfrm>
            <a:off x="6339935" y="1068628"/>
            <a:ext cx="432000" cy="432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4A80282-E9E5-ADB4-E5E4-199D0C4DE35F}"/>
              </a:ext>
            </a:extLst>
          </p:cNvPr>
          <p:cNvSpPr txBox="1"/>
          <p:nvPr/>
        </p:nvSpPr>
        <p:spPr>
          <a:xfrm>
            <a:off x="6771936" y="1130740"/>
            <a:ext cx="1874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51">
              <a:defRPr/>
            </a:pPr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Core Digital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C41002-C8C0-0844-4C3C-6E8A0DC3A9B1}"/>
              </a:ext>
            </a:extLst>
          </p:cNvPr>
          <p:cNvSpPr txBox="1"/>
          <p:nvPr/>
        </p:nvSpPr>
        <p:spPr>
          <a:xfrm>
            <a:off x="6469446" y="1799489"/>
            <a:ext cx="228311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Asset Management Platform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Dealer Management Platform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Augmentation Platform (eLearning, AR/VR)</a:t>
            </a: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 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Assessment Platform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Enterprise Applications Services: SAP, Oracle, Microsoft</a:t>
            </a:r>
          </a:p>
        </p:txBody>
      </p:sp>
      <p:sp>
        <p:nvSpPr>
          <p:cNvPr id="23" name="Title 14">
            <a:extLst>
              <a:ext uri="{FF2B5EF4-FFF2-40B4-BE49-F238E27FC236}">
                <a16:creationId xmlns:a16="http://schemas.microsoft.com/office/drawing/2014/main" id="{C4156F95-C3A9-A804-E6A6-3990BE504A7D}"/>
              </a:ext>
            </a:extLst>
          </p:cNvPr>
          <p:cNvSpPr txBox="1">
            <a:spLocks/>
          </p:cNvSpPr>
          <p:nvPr/>
        </p:nvSpPr>
        <p:spPr>
          <a:xfrm>
            <a:off x="323850" y="211139"/>
            <a:ext cx="7524750" cy="415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endParaRPr lang="en-IN" sz="2400" b="1" dirty="0">
              <a:solidFill>
                <a:prstClr val="white"/>
              </a:solidFill>
              <a:latin typeface="TheSansOffice" panose="020B050304030206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75E859-F414-2EFE-9E67-EA0767918802}"/>
              </a:ext>
            </a:extLst>
          </p:cNvPr>
          <p:cNvSpPr txBox="1"/>
          <p:nvPr/>
        </p:nvSpPr>
        <p:spPr>
          <a:xfrm>
            <a:off x="391442" y="3009158"/>
            <a:ext cx="2835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On Demand Customer Provisioned Network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Hyperscale Cloud Interconnects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Edge Connect Services – Pvt 5G &amp; Wi-Fi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102315-ACB4-39A0-AB4C-7D7C4AA79E3D}"/>
              </a:ext>
            </a:extLst>
          </p:cNvPr>
          <p:cNvSpPr txBox="1"/>
          <p:nvPr/>
        </p:nvSpPr>
        <p:spPr>
          <a:xfrm>
            <a:off x="391442" y="3878894"/>
            <a:ext cx="28355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Zero Trust Security 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SD WAN &amp; SASE</a:t>
            </a:r>
            <a:endParaRPr lang="en-US" sz="1000" dirty="0">
              <a:solidFill>
                <a:prstClr val="white">
                  <a:lumMod val="85000"/>
                </a:prstClr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896950-11F0-68D5-1F83-7523CAE8796D}"/>
              </a:ext>
            </a:extLst>
          </p:cNvPr>
          <p:cNvSpPr txBox="1"/>
          <p:nvPr/>
        </p:nvSpPr>
        <p:spPr>
          <a:xfrm>
            <a:off x="3740888" y="2615096"/>
            <a:ext cx="2206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Multi-Cloud Platform 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Modern App Development as a Service, </a:t>
            </a:r>
            <a:r>
              <a:rPr lang="en-US" sz="1000" dirty="0" err="1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DevSecOps</a:t>
            </a:r>
            <a:endParaRPr lang="en-IN" sz="1000" dirty="0">
              <a:solidFill>
                <a:prstClr val="white">
                  <a:lumMod val="85000"/>
                </a:prstClr>
              </a:solidFill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Full Stack Observability Platform</a:t>
            </a:r>
            <a:endParaRPr lang="en-US" sz="1000" dirty="0">
              <a:solidFill>
                <a:prstClr val="white">
                  <a:lumMod val="85000"/>
                </a:prst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054A316-5138-591A-4DF0-673F55984C5C}"/>
              </a:ext>
            </a:extLst>
          </p:cNvPr>
          <p:cNvCxnSpPr/>
          <p:nvPr/>
        </p:nvCxnSpPr>
        <p:spPr>
          <a:xfrm>
            <a:off x="3497580" y="987426"/>
            <a:ext cx="0" cy="3564913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BB07A57-186E-0E39-3324-0BE68A8B8EFE}"/>
              </a:ext>
            </a:extLst>
          </p:cNvPr>
          <p:cNvCxnSpPr/>
          <p:nvPr/>
        </p:nvCxnSpPr>
        <p:spPr>
          <a:xfrm>
            <a:off x="6198870" y="987426"/>
            <a:ext cx="0" cy="3564913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8">
            <a:extLst>
              <a:ext uri="{FF2B5EF4-FFF2-40B4-BE49-F238E27FC236}">
                <a16:creationId xmlns:a16="http://schemas.microsoft.com/office/drawing/2014/main" id="{1F3066F2-0A3D-25C5-EDFE-49580192B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9268"/>
            <a:ext cx="8496150" cy="400099"/>
          </a:xfrm>
        </p:spPr>
        <p:txBody>
          <a:bodyPr>
            <a:normAutofit fontScale="90000"/>
          </a:bodyPr>
          <a:lstStyle/>
          <a:p>
            <a:r>
              <a:rPr lang="en-US" sz="2100" dirty="0"/>
              <a:t>Sify 4.0 </a:t>
            </a:r>
            <a:r>
              <a:rPr lang="en-US" sz="2100" dirty="0">
                <a:solidFill>
                  <a:schemeClr val="bg1"/>
                </a:solidFill>
              </a:rPr>
              <a:t>- the digital bridge for transformation</a:t>
            </a:r>
            <a:endParaRPr lang="en-IN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89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5EAE9-AA9C-4C64-9EF5-30E9E36DD9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4034" y="193232"/>
            <a:ext cx="7213600" cy="3698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685800">
              <a:lnSpc>
                <a:spcPct val="90000"/>
              </a:lnSpc>
            </a:pPr>
            <a:r>
              <a:rPr lang="en-US" sz="2000" dirty="0">
                <a:solidFill>
                  <a:srgbClr val="BED730"/>
                </a:solidFill>
                <a:latin typeface="Trebuchet MS" panose="020B0603020202020204" pitchFamily="34" charset="0"/>
              </a:rPr>
              <a:t>Different Stages of </a:t>
            </a:r>
            <a:r>
              <a:rPr lang="en-US" sz="2000" dirty="0">
                <a:solidFill>
                  <a:schemeClr val="bg1"/>
                </a:solidFill>
                <a:latin typeface="Trebuchet MS" panose="020B0603020202020204" pitchFamily="34" charset="0"/>
              </a:rPr>
              <a:t>Cloud Journey </a:t>
            </a:r>
          </a:p>
        </p:txBody>
      </p:sp>
      <p:sp>
        <p:nvSpPr>
          <p:cNvPr id="7" name="Flowchart: Card 6">
            <a:extLst>
              <a:ext uri="{FF2B5EF4-FFF2-40B4-BE49-F238E27FC236}">
                <a16:creationId xmlns:a16="http://schemas.microsoft.com/office/drawing/2014/main" id="{5556024A-3249-4699-9632-EDD2864D5092}"/>
              </a:ext>
            </a:extLst>
          </p:cNvPr>
          <p:cNvSpPr/>
          <p:nvPr/>
        </p:nvSpPr>
        <p:spPr>
          <a:xfrm flipH="1">
            <a:off x="99909" y="699994"/>
            <a:ext cx="2856112" cy="4100603"/>
          </a:xfrm>
          <a:prstGeom prst="flowChartPunchedCard">
            <a:avLst/>
          </a:prstGeom>
          <a:solidFill>
            <a:srgbClr val="000000">
              <a:alpha val="69804"/>
            </a:srgbClr>
          </a:solidFill>
          <a:ln w="317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A8AA4A8-189C-4976-8369-27A9B38101C4}"/>
              </a:ext>
            </a:extLst>
          </p:cNvPr>
          <p:cNvSpPr txBox="1"/>
          <p:nvPr/>
        </p:nvSpPr>
        <p:spPr>
          <a:xfrm>
            <a:off x="-177249" y="702657"/>
            <a:ext cx="2762477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>
              <a:lnSpc>
                <a:spcPts val="1600"/>
              </a:lnSpc>
              <a:spcAft>
                <a:spcPts val="1200"/>
              </a:spcAft>
              <a:defRPr/>
            </a:pPr>
            <a:r>
              <a:rPr lang="en-US" sz="1400" b="1" cap="all" dirty="0">
                <a:solidFill>
                  <a:srgbClr val="BED730"/>
                </a:solidFill>
                <a:latin typeface="Trebuchet MS"/>
              </a:rPr>
              <a:t>Journey to cloud</a:t>
            </a:r>
            <a:endParaRPr lang="en-IN" sz="1400" b="1" cap="all" dirty="0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136A9F-24B7-436F-937D-D74C1B0EC3FE}"/>
              </a:ext>
            </a:extLst>
          </p:cNvPr>
          <p:cNvSpPr txBox="1"/>
          <p:nvPr/>
        </p:nvSpPr>
        <p:spPr>
          <a:xfrm>
            <a:off x="483473" y="4274680"/>
            <a:ext cx="8177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1">
              <a:defRPr/>
            </a:pPr>
            <a:r>
              <a:rPr lang="en-US" sz="1200" i="1" dirty="0">
                <a:solidFill>
                  <a:prstClr val="black"/>
                </a:solidFill>
                <a:latin typeface="Trebuchet MS"/>
              </a:rPr>
              <a:t>Cloud solutions have traditionally been optimized for centralized deployments </a:t>
            </a:r>
          </a:p>
          <a:p>
            <a:pPr algn="ctr" defTabSz="914241">
              <a:defRPr/>
            </a:pPr>
            <a:r>
              <a:rPr lang="en-US" sz="1200" i="1" dirty="0">
                <a:solidFill>
                  <a:prstClr val="black"/>
                </a:solidFill>
                <a:latin typeface="Trebuchet MS"/>
              </a:rPr>
              <a:t>Distributed and verticalized use cases now drive cloud innovations with a demand for demonstrable business value</a:t>
            </a:r>
          </a:p>
        </p:txBody>
      </p:sp>
      <p:sp>
        <p:nvSpPr>
          <p:cNvPr id="12" name="Flowchart: Card 11">
            <a:extLst>
              <a:ext uri="{FF2B5EF4-FFF2-40B4-BE49-F238E27FC236}">
                <a16:creationId xmlns:a16="http://schemas.microsoft.com/office/drawing/2014/main" id="{42F4683F-9E2D-65B1-56FD-2A1F087028DF}"/>
              </a:ext>
            </a:extLst>
          </p:cNvPr>
          <p:cNvSpPr/>
          <p:nvPr/>
        </p:nvSpPr>
        <p:spPr>
          <a:xfrm flipH="1">
            <a:off x="3099558" y="730318"/>
            <a:ext cx="2856112" cy="4100603"/>
          </a:xfrm>
          <a:prstGeom prst="flowChartPunchedCard">
            <a:avLst/>
          </a:prstGeom>
          <a:solidFill>
            <a:srgbClr val="000000">
              <a:alpha val="69804"/>
            </a:srgbClr>
          </a:solidFill>
          <a:ln w="317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3" name="Flowchart: Card 12">
            <a:extLst>
              <a:ext uri="{FF2B5EF4-FFF2-40B4-BE49-F238E27FC236}">
                <a16:creationId xmlns:a16="http://schemas.microsoft.com/office/drawing/2014/main" id="{D19B422E-65AD-0A4B-5C28-46F2E9AB1966}"/>
              </a:ext>
            </a:extLst>
          </p:cNvPr>
          <p:cNvSpPr/>
          <p:nvPr/>
        </p:nvSpPr>
        <p:spPr>
          <a:xfrm flipH="1">
            <a:off x="6109394" y="730318"/>
            <a:ext cx="2856112" cy="4100603"/>
          </a:xfrm>
          <a:prstGeom prst="flowChartPunchedCard">
            <a:avLst/>
          </a:prstGeom>
          <a:solidFill>
            <a:srgbClr val="000000">
              <a:alpha val="69804"/>
            </a:srgbClr>
          </a:solidFill>
          <a:ln w="317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7B2A0A-46F9-6B17-E8BA-D9643287B9C0}"/>
              </a:ext>
            </a:extLst>
          </p:cNvPr>
          <p:cNvSpPr txBox="1"/>
          <p:nvPr/>
        </p:nvSpPr>
        <p:spPr>
          <a:xfrm>
            <a:off x="3141910" y="746286"/>
            <a:ext cx="2287464" cy="27443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 defTabSz="685766">
              <a:lnSpc>
                <a:spcPts val="1600"/>
              </a:lnSpc>
              <a:spcAft>
                <a:spcPts val="1200"/>
              </a:spcAft>
              <a:defRPr/>
            </a:pPr>
            <a:r>
              <a:rPr lang="en-US" sz="1388" b="1" cap="all" dirty="0">
                <a:solidFill>
                  <a:srgbClr val="BED730"/>
                </a:solidFill>
                <a:latin typeface="Trebuchet MS"/>
              </a:rPr>
              <a:t>Journey in Cloud</a:t>
            </a:r>
            <a:endParaRPr lang="en-IN" sz="1388" b="1" cap="all" dirty="0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9B82397-8606-8914-E836-C28728DD827E}"/>
              </a:ext>
            </a:extLst>
          </p:cNvPr>
          <p:cNvSpPr txBox="1"/>
          <p:nvPr/>
        </p:nvSpPr>
        <p:spPr>
          <a:xfrm>
            <a:off x="6572857" y="730382"/>
            <a:ext cx="1574945" cy="27443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 defTabSz="685766">
              <a:lnSpc>
                <a:spcPts val="1600"/>
              </a:lnSpc>
              <a:spcAft>
                <a:spcPts val="1200"/>
              </a:spcAft>
              <a:defRPr/>
            </a:pPr>
            <a:r>
              <a:rPr lang="en-US" sz="1388" b="1" cap="all" dirty="0">
                <a:solidFill>
                  <a:srgbClr val="BED730"/>
                </a:solidFill>
                <a:latin typeface="Trebuchet MS"/>
              </a:rPr>
              <a:t>Modernization</a:t>
            </a:r>
            <a:endParaRPr lang="en-IN" sz="1400" b="1" cap="all" dirty="0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AB8AB8C-3C0D-CD40-6B19-AA8F938F1BDB}"/>
              </a:ext>
            </a:extLst>
          </p:cNvPr>
          <p:cNvSpPr txBox="1"/>
          <p:nvPr/>
        </p:nvSpPr>
        <p:spPr>
          <a:xfrm>
            <a:off x="173009" y="1655844"/>
            <a:ext cx="2657053" cy="131625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1013" b="1" cap="all" dirty="0">
                <a:solidFill>
                  <a:srgbClr val="BED730"/>
                </a:solidFill>
                <a:latin typeface="Trebuchet MS"/>
              </a:rPr>
              <a:t>Challenges: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App stratification</a:t>
            </a:r>
            <a:endParaRPr lang="en-US" sz="1013" dirty="0">
              <a:solidFill>
                <a:schemeClr val="bg1"/>
              </a:solidFill>
              <a:cs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Contract models- Reserve Instance &amp; Pay as you Grow </a:t>
            </a:r>
            <a:endParaRPr lang="en-US" sz="1013" dirty="0">
              <a:solidFill>
                <a:schemeClr val="bg1"/>
              </a:solidFill>
              <a:cs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Cloud model-IaaS/SaaS/PaaS/Public/Private</a:t>
            </a:r>
            <a:endParaRPr lang="en-US" sz="1013" dirty="0">
              <a:solidFill>
                <a:schemeClr val="bg1"/>
              </a:solidFill>
              <a:cs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Visibility &amp; Transparency</a:t>
            </a:r>
            <a:endParaRPr lang="en-US" sz="1013" dirty="0">
              <a:solidFill>
                <a:schemeClr val="bg1"/>
              </a:solidFill>
              <a:cs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Cost control</a:t>
            </a:r>
            <a:endParaRPr lang="en-US" sz="1013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1A7A7B-33A6-48E5-EDA0-62AEC68D07D5}"/>
              </a:ext>
            </a:extLst>
          </p:cNvPr>
          <p:cNvSpPr txBox="1"/>
          <p:nvPr/>
        </p:nvSpPr>
        <p:spPr>
          <a:xfrm>
            <a:off x="3267504" y="1646337"/>
            <a:ext cx="2562560" cy="131625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1013" b="1" cap="all" dirty="0">
                <a:solidFill>
                  <a:srgbClr val="BED730"/>
                </a:solidFill>
                <a:latin typeface="Trebuchet MS"/>
              </a:rPr>
              <a:t>Challenges: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 err="1">
                <a:solidFill>
                  <a:schemeClr val="bg1"/>
                </a:solidFill>
              </a:rPr>
              <a:t>Billshock</a:t>
            </a:r>
            <a:r>
              <a:rPr lang="en-US" sz="1013" dirty="0">
                <a:solidFill>
                  <a:schemeClr val="bg1"/>
                </a:solidFill>
              </a:rPr>
              <a:t>- Increasing </a:t>
            </a:r>
            <a:r>
              <a:rPr lang="en-US" sz="1013" dirty="0" err="1">
                <a:solidFill>
                  <a:schemeClr val="bg1"/>
                </a:solidFill>
              </a:rPr>
              <a:t>Opex</a:t>
            </a:r>
            <a:r>
              <a:rPr lang="en-US" sz="1013" dirty="0">
                <a:solidFill>
                  <a:schemeClr val="bg1"/>
                </a:solidFill>
              </a:rPr>
              <a:t> due to excessive bills</a:t>
            </a:r>
            <a:endParaRPr lang="en-US" sz="1013" dirty="0">
              <a:solidFill>
                <a:schemeClr val="bg1"/>
              </a:solidFill>
              <a:cs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Chargeback- Compensating more than expected</a:t>
            </a:r>
            <a:endParaRPr lang="en-US" sz="1013" dirty="0">
              <a:solidFill>
                <a:schemeClr val="bg1"/>
              </a:solidFill>
              <a:cs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Multi-cloud management- Unable to manage multiple clouds from unified dashboard</a:t>
            </a:r>
            <a:endParaRPr lang="en-US" sz="1013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97213F6-BAC7-DEE6-ACD4-97B5B8724759}"/>
              </a:ext>
            </a:extLst>
          </p:cNvPr>
          <p:cNvSpPr txBox="1"/>
          <p:nvPr/>
        </p:nvSpPr>
        <p:spPr>
          <a:xfrm>
            <a:off x="6307396" y="1649215"/>
            <a:ext cx="2001511" cy="100450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1013" b="1" cap="all" dirty="0">
                <a:solidFill>
                  <a:srgbClr val="BED730"/>
                </a:solidFill>
                <a:latin typeface="Trebuchet MS"/>
                <a:cs typeface="Calibri"/>
              </a:rPr>
              <a:t>Challenges: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App Modernization</a:t>
            </a:r>
            <a:endParaRPr lang="en-US" sz="1013" dirty="0">
              <a:solidFill>
                <a:schemeClr val="bg1"/>
              </a:solidFill>
              <a:cs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Automation</a:t>
            </a:r>
            <a:endParaRPr lang="en-IN" sz="1013" dirty="0">
              <a:solidFill>
                <a:schemeClr val="bg1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IN" sz="1013" dirty="0">
                <a:solidFill>
                  <a:schemeClr val="bg1"/>
                </a:solidFill>
              </a:rPr>
              <a:t>Microservices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IN" sz="1013" dirty="0">
                <a:solidFill>
                  <a:schemeClr val="bg1"/>
                </a:solidFill>
              </a:rPr>
              <a:t>Cost control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013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66E9C6-D2B9-91B7-BBF1-A219DE0DC21D}"/>
              </a:ext>
            </a:extLst>
          </p:cNvPr>
          <p:cNvSpPr txBox="1"/>
          <p:nvPr/>
        </p:nvSpPr>
        <p:spPr>
          <a:xfrm>
            <a:off x="195001" y="974559"/>
            <a:ext cx="2502500" cy="38100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1013" dirty="0">
                <a:solidFill>
                  <a:schemeClr val="bg1"/>
                </a:solidFill>
              </a:rPr>
              <a:t>Organizations considering  Cloud adoption </a:t>
            </a:r>
            <a:endParaRPr lang="en-US" sz="1013" dirty="0">
              <a:solidFill>
                <a:schemeClr val="bg1"/>
              </a:solidFill>
              <a:cs typeface="Calibri" panose="020F0502020204030204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7F4EEAC-17FC-CBDC-783F-41972342C39B}"/>
              </a:ext>
            </a:extLst>
          </p:cNvPr>
          <p:cNvSpPr txBox="1"/>
          <p:nvPr/>
        </p:nvSpPr>
        <p:spPr>
          <a:xfrm>
            <a:off x="3101467" y="977091"/>
            <a:ext cx="2728874" cy="38100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1013" dirty="0">
                <a:solidFill>
                  <a:schemeClr val="bg1"/>
                </a:solidFill>
              </a:rPr>
              <a:t>Organizations in cloud looking for efficiency in operations &amp; costs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6DD496-39A8-95C1-6CA4-9DE6F66DC1C4}"/>
              </a:ext>
            </a:extLst>
          </p:cNvPr>
          <p:cNvSpPr txBox="1"/>
          <p:nvPr/>
        </p:nvSpPr>
        <p:spPr>
          <a:xfrm>
            <a:off x="6222965" y="977298"/>
            <a:ext cx="2372615" cy="38100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1013" dirty="0">
                <a:solidFill>
                  <a:schemeClr val="bg1"/>
                </a:solidFill>
              </a:rPr>
              <a:t>Organizations in cloud looking forward to digital adoption</a:t>
            </a:r>
            <a:endParaRPr lang="en-IN" sz="1013" dirty="0">
              <a:solidFill>
                <a:schemeClr val="bg1"/>
              </a:solidFill>
              <a:cs typeface="Calibri" panose="020F050202020403020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7C1E10-7FF3-6DA2-9B33-7109697D7849}"/>
              </a:ext>
            </a:extLst>
          </p:cNvPr>
          <p:cNvSpPr txBox="1"/>
          <p:nvPr/>
        </p:nvSpPr>
        <p:spPr>
          <a:xfrm>
            <a:off x="323850" y="3503531"/>
            <a:ext cx="1964401" cy="100450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1013" b="1" cap="all" dirty="0">
                <a:solidFill>
                  <a:srgbClr val="BED730"/>
                </a:solidFill>
                <a:latin typeface="Trebuchet MS"/>
                <a:cs typeface="Calibri"/>
              </a:rPr>
              <a:t>Solution:</a:t>
            </a:r>
            <a:endParaRPr lang="en-US" sz="1013" dirty="0">
              <a:solidFill>
                <a:schemeClr val="bg1"/>
              </a:solidFill>
              <a:cs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Assessment</a:t>
            </a:r>
            <a:endParaRPr lang="en-US" sz="1013" dirty="0">
              <a:solidFill>
                <a:schemeClr val="bg1"/>
              </a:solidFill>
              <a:cs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Migration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AI/ML led cloud management platform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FinOps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17F841-4DDD-2F29-327C-04451D9900A6}"/>
              </a:ext>
            </a:extLst>
          </p:cNvPr>
          <p:cNvSpPr txBox="1"/>
          <p:nvPr/>
        </p:nvSpPr>
        <p:spPr>
          <a:xfrm>
            <a:off x="3300316" y="3499075"/>
            <a:ext cx="1971823" cy="84863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1013" b="1" cap="all" dirty="0">
                <a:solidFill>
                  <a:srgbClr val="BED730"/>
                </a:solidFill>
                <a:latin typeface="Trebuchet MS"/>
                <a:cs typeface="Calibri" panose="020F0502020204030204"/>
              </a:rPr>
              <a:t>Solution:</a:t>
            </a:r>
            <a:endParaRPr lang="en-US" sz="1013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FinOps</a:t>
            </a:r>
            <a:endParaRPr lang="en-US" sz="1013" dirty="0">
              <a:solidFill>
                <a:schemeClr val="bg1"/>
              </a:solidFill>
              <a:cs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Unified visibility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  <a:cs typeface="Calibri"/>
              </a:rPr>
              <a:t>AI/ML-Led Automation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013" dirty="0">
              <a:solidFill>
                <a:schemeClr val="bg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4A7D87A-2B5F-DC5A-AACA-654EE4D9AC37}"/>
              </a:ext>
            </a:extLst>
          </p:cNvPr>
          <p:cNvSpPr txBox="1"/>
          <p:nvPr/>
        </p:nvSpPr>
        <p:spPr>
          <a:xfrm>
            <a:off x="6339765" y="3502044"/>
            <a:ext cx="1964401" cy="100450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1013" b="1" cap="all" dirty="0">
                <a:solidFill>
                  <a:srgbClr val="BED730"/>
                </a:solidFill>
                <a:latin typeface="Trebuchet MS"/>
                <a:cs typeface="Calibri" panose="020F0502020204030204"/>
              </a:rPr>
              <a:t>Solution: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App assessment &amp; rearchitecting </a:t>
            </a:r>
            <a:endParaRPr lang="en-US" sz="1013">
              <a:solidFill>
                <a:schemeClr val="bg1"/>
              </a:solidFill>
              <a:cs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AI/ML led automation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 err="1">
                <a:solidFill>
                  <a:schemeClr val="bg1"/>
                </a:solidFill>
              </a:rPr>
              <a:t>DevSecOps</a:t>
            </a:r>
            <a:r>
              <a:rPr lang="en-US" sz="1013" dirty="0">
                <a:solidFill>
                  <a:schemeClr val="bg1"/>
                </a:solidFill>
              </a:rPr>
              <a:t> &amp; K8S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13" dirty="0">
                <a:solidFill>
                  <a:schemeClr val="bg1"/>
                </a:solidFill>
              </a:rPr>
              <a:t>FinOps</a:t>
            </a:r>
          </a:p>
        </p:txBody>
      </p:sp>
    </p:spTree>
    <p:extLst>
      <p:ext uri="{BB962C8B-B14F-4D97-AF65-F5344CB8AC3E}">
        <p14:creationId xmlns:p14="http://schemas.microsoft.com/office/powerpoint/2010/main" val="209169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68BFB1E4-C7B3-0ED7-F79C-CE415A7EBE46}"/>
              </a:ext>
            </a:extLst>
          </p:cNvPr>
          <p:cNvSpPr/>
          <p:nvPr/>
        </p:nvSpPr>
        <p:spPr>
          <a:xfrm>
            <a:off x="665895" y="3563636"/>
            <a:ext cx="3567328" cy="28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43" name="Picture 42" descr="Shape&#10;&#10;Description automatically generated with low confidence">
            <a:extLst>
              <a:ext uri="{FF2B5EF4-FFF2-40B4-BE49-F238E27FC236}">
                <a16:creationId xmlns:a16="http://schemas.microsoft.com/office/drawing/2014/main" id="{7B22EF8F-8785-31B7-303F-DFECD8F382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5" b="17589"/>
          <a:stretch/>
        </p:blipFill>
        <p:spPr>
          <a:xfrm>
            <a:off x="4991599" y="1453281"/>
            <a:ext cx="3567329" cy="2052282"/>
          </a:xfrm>
          <a:prstGeom prst="rect">
            <a:avLst/>
          </a:prstGeom>
        </p:spPr>
      </p:pic>
      <p:pic>
        <p:nvPicPr>
          <p:cNvPr id="42" name="Picture 41" descr="Shape&#10;&#10;Description automatically generated with low confidence">
            <a:extLst>
              <a:ext uri="{FF2B5EF4-FFF2-40B4-BE49-F238E27FC236}">
                <a16:creationId xmlns:a16="http://schemas.microsoft.com/office/drawing/2014/main" id="{3484A204-5034-E506-E37D-D9265A069B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5" b="17589"/>
          <a:stretch/>
        </p:blipFill>
        <p:spPr>
          <a:xfrm>
            <a:off x="586211" y="1453281"/>
            <a:ext cx="3567329" cy="2052282"/>
          </a:xfrm>
          <a:prstGeom prst="rect">
            <a:avLst/>
          </a:prstGeom>
        </p:spPr>
      </p:pic>
      <p:pic>
        <p:nvPicPr>
          <p:cNvPr id="38" name="Picture 37" descr="Icon&#10;&#10;Description automatically generated">
            <a:extLst>
              <a:ext uri="{FF2B5EF4-FFF2-40B4-BE49-F238E27FC236}">
                <a16:creationId xmlns:a16="http://schemas.microsoft.com/office/drawing/2014/main" id="{06B08795-74C9-F81B-73F6-7291BBD0BB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660" y="3276559"/>
            <a:ext cx="3118560" cy="17541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BFD41C-B4E4-3CA2-9DEE-150194A2259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5494" y="269659"/>
            <a:ext cx="7213600" cy="369888"/>
          </a:xfrm>
        </p:spPr>
        <p:txBody>
          <a:bodyPr>
            <a:noAutofit/>
          </a:bodyPr>
          <a:lstStyle/>
          <a:p>
            <a:r>
              <a:rPr lang="en-IN" sz="2000" dirty="0">
                <a:solidFill>
                  <a:srgbClr val="BED730"/>
                </a:solidFill>
                <a:latin typeface="Trebuchet MS"/>
              </a:rPr>
              <a:t>Horses for courses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6614E1-B81D-BF76-A6C6-55FA2D48E5FD}"/>
              </a:ext>
            </a:extLst>
          </p:cNvPr>
          <p:cNvSpPr txBox="1"/>
          <p:nvPr/>
        </p:nvSpPr>
        <p:spPr>
          <a:xfrm>
            <a:off x="323850" y="870936"/>
            <a:ext cx="849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2000" b="1" dirty="0">
                <a:solidFill>
                  <a:srgbClr val="BED730"/>
                </a:solidFill>
                <a:latin typeface="Trebuchet MS"/>
              </a:rPr>
              <a:t>Hybrid workload placement drivers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AF4CBD-0A5F-1EF9-5FC9-54EE98131439}"/>
              </a:ext>
            </a:extLst>
          </p:cNvPr>
          <p:cNvSpPr txBox="1"/>
          <p:nvPr/>
        </p:nvSpPr>
        <p:spPr>
          <a:xfrm>
            <a:off x="323850" y="1240269"/>
            <a:ext cx="8496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1400" dirty="0">
                <a:solidFill>
                  <a:schemeClr val="bg1">
                    <a:lumMod val="75000"/>
                  </a:schemeClr>
                </a:solidFill>
                <a:latin typeface="Trebuchet MS"/>
              </a:rPr>
              <a:t>Striking the perfect balance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F203BC-1A59-E403-869B-E9A14075CCD6}"/>
              </a:ext>
            </a:extLst>
          </p:cNvPr>
          <p:cNvSpPr txBox="1"/>
          <p:nvPr/>
        </p:nvSpPr>
        <p:spPr>
          <a:xfrm>
            <a:off x="1447800" y="17463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1800" b="1" dirty="0">
                <a:solidFill>
                  <a:srgbClr val="BED730"/>
                </a:solidFill>
                <a:latin typeface="Trebuchet MS"/>
              </a:rPr>
              <a:t>Public </a:t>
            </a:r>
          </a:p>
          <a:p>
            <a:pPr algn="ctr" defTabSz="914264">
              <a:defRPr/>
            </a:pPr>
            <a:r>
              <a:rPr lang="en-IN" sz="1800" b="1" dirty="0">
                <a:solidFill>
                  <a:srgbClr val="BED730"/>
                </a:solidFill>
                <a:latin typeface="Trebuchet MS"/>
              </a:rPr>
              <a:t>Cloud Drivers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A28BD7-C0E3-3073-BBCD-8EC4A6DF8C60}"/>
              </a:ext>
            </a:extLst>
          </p:cNvPr>
          <p:cNvSpPr txBox="1"/>
          <p:nvPr/>
        </p:nvSpPr>
        <p:spPr>
          <a:xfrm>
            <a:off x="5949365" y="1746300"/>
            <a:ext cx="1962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1800" b="1" dirty="0">
                <a:solidFill>
                  <a:srgbClr val="BED730"/>
                </a:solidFill>
                <a:latin typeface="Trebuchet MS"/>
              </a:rPr>
              <a:t>Private </a:t>
            </a:r>
          </a:p>
          <a:p>
            <a:pPr algn="ctr" defTabSz="914264">
              <a:defRPr/>
            </a:pPr>
            <a:r>
              <a:rPr lang="en-IN" sz="1800" b="1" dirty="0">
                <a:solidFill>
                  <a:srgbClr val="BED730"/>
                </a:solidFill>
                <a:latin typeface="Trebuchet MS"/>
              </a:rPr>
              <a:t>Cloud Drivers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994A23B-8917-4980-A50A-8841CB71D694}"/>
              </a:ext>
            </a:extLst>
          </p:cNvPr>
          <p:cNvSpPr/>
          <p:nvPr/>
        </p:nvSpPr>
        <p:spPr>
          <a:xfrm>
            <a:off x="665894" y="2469037"/>
            <a:ext cx="1752600" cy="432000"/>
          </a:xfrm>
          <a:prstGeom prst="roundRect">
            <a:avLst/>
          </a:prstGeom>
          <a:solidFill>
            <a:schemeClr val="accent5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36EDF0-25CD-DCF5-661D-ED8DA1452FAB}"/>
              </a:ext>
            </a:extLst>
          </p:cNvPr>
          <p:cNvSpPr txBox="1"/>
          <p:nvPr/>
        </p:nvSpPr>
        <p:spPr>
          <a:xfrm>
            <a:off x="1056454" y="2531150"/>
            <a:ext cx="1320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Innovation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4E30E33-76AB-D592-2CFD-EA2D322F5E75}"/>
              </a:ext>
            </a:extLst>
          </p:cNvPr>
          <p:cNvSpPr/>
          <p:nvPr/>
        </p:nvSpPr>
        <p:spPr>
          <a:xfrm>
            <a:off x="2480622" y="2469037"/>
            <a:ext cx="1752600" cy="432000"/>
          </a:xfrm>
          <a:prstGeom prst="roundRect">
            <a:avLst/>
          </a:prstGeom>
          <a:solidFill>
            <a:schemeClr val="accent5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076F23-48E9-A505-54F2-75D0FD071107}"/>
              </a:ext>
            </a:extLst>
          </p:cNvPr>
          <p:cNvSpPr txBox="1"/>
          <p:nvPr/>
        </p:nvSpPr>
        <p:spPr>
          <a:xfrm>
            <a:off x="2885894" y="2531150"/>
            <a:ext cx="1315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Speed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A223509-D8A2-E087-EBAE-58487B719A9A}"/>
              </a:ext>
            </a:extLst>
          </p:cNvPr>
          <p:cNvSpPr/>
          <p:nvPr/>
        </p:nvSpPr>
        <p:spPr>
          <a:xfrm>
            <a:off x="665894" y="2924836"/>
            <a:ext cx="1752600" cy="432000"/>
          </a:xfrm>
          <a:prstGeom prst="roundRect">
            <a:avLst/>
          </a:prstGeom>
          <a:solidFill>
            <a:schemeClr val="accent5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C2BD82-A233-D53C-0820-C7138687AAC0}"/>
              </a:ext>
            </a:extLst>
          </p:cNvPr>
          <p:cNvSpPr txBox="1"/>
          <p:nvPr/>
        </p:nvSpPr>
        <p:spPr>
          <a:xfrm>
            <a:off x="1056454" y="2986949"/>
            <a:ext cx="1320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Consumption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2F60E72-0D20-ACE7-77E4-7B5E5CE7AB75}"/>
              </a:ext>
            </a:extLst>
          </p:cNvPr>
          <p:cNvSpPr/>
          <p:nvPr/>
        </p:nvSpPr>
        <p:spPr>
          <a:xfrm>
            <a:off x="2480622" y="2924836"/>
            <a:ext cx="1752600" cy="432000"/>
          </a:xfrm>
          <a:prstGeom prst="roundRect">
            <a:avLst/>
          </a:prstGeom>
          <a:solidFill>
            <a:schemeClr val="accent5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65F1C6-4865-492F-E18C-B0693C8ECB1E}"/>
              </a:ext>
            </a:extLst>
          </p:cNvPr>
          <p:cNvSpPr txBox="1"/>
          <p:nvPr/>
        </p:nvSpPr>
        <p:spPr>
          <a:xfrm>
            <a:off x="2885894" y="2986949"/>
            <a:ext cx="1315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Scale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7EACAA7-9E53-E4D1-1513-12FBFF7EC645}"/>
              </a:ext>
            </a:extLst>
          </p:cNvPr>
          <p:cNvSpPr/>
          <p:nvPr/>
        </p:nvSpPr>
        <p:spPr>
          <a:xfrm>
            <a:off x="5029951" y="2481649"/>
            <a:ext cx="1752600" cy="43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54DB28-BBBB-06E7-32BE-1D7857386A5D}"/>
              </a:ext>
            </a:extLst>
          </p:cNvPr>
          <p:cNvSpPr txBox="1"/>
          <p:nvPr/>
        </p:nvSpPr>
        <p:spPr>
          <a:xfrm>
            <a:off x="5413787" y="2543762"/>
            <a:ext cx="13274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Regulatory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4507FA6-20E1-7488-B3EC-F95F250BEEBB}"/>
              </a:ext>
            </a:extLst>
          </p:cNvPr>
          <p:cNvSpPr/>
          <p:nvPr/>
        </p:nvSpPr>
        <p:spPr>
          <a:xfrm>
            <a:off x="6844679" y="2481649"/>
            <a:ext cx="1752600" cy="43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116298-9925-3855-97CE-C50DCDF734E3}"/>
              </a:ext>
            </a:extLst>
          </p:cNvPr>
          <p:cNvSpPr txBox="1"/>
          <p:nvPr/>
        </p:nvSpPr>
        <p:spPr>
          <a:xfrm>
            <a:off x="7241929" y="2543762"/>
            <a:ext cx="13140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Data Gravity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4C4C8BD-5ED6-C6B8-FC50-FDD93F6F0A99}"/>
              </a:ext>
            </a:extLst>
          </p:cNvPr>
          <p:cNvSpPr/>
          <p:nvPr/>
        </p:nvSpPr>
        <p:spPr>
          <a:xfrm>
            <a:off x="5029951" y="2937448"/>
            <a:ext cx="1752600" cy="43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2096EB0-D3CF-0133-90AB-F47DC8592AB0}"/>
              </a:ext>
            </a:extLst>
          </p:cNvPr>
          <p:cNvSpPr txBox="1"/>
          <p:nvPr/>
        </p:nvSpPr>
        <p:spPr>
          <a:xfrm>
            <a:off x="5413787" y="2999561"/>
            <a:ext cx="13274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Performance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157B8BC-2782-07BA-D552-08A334A2404E}"/>
              </a:ext>
            </a:extLst>
          </p:cNvPr>
          <p:cNvSpPr/>
          <p:nvPr/>
        </p:nvSpPr>
        <p:spPr>
          <a:xfrm>
            <a:off x="6844679" y="2937448"/>
            <a:ext cx="1752600" cy="43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69A6E76-6E61-4F35-1A6E-02A108E77B80}"/>
              </a:ext>
            </a:extLst>
          </p:cNvPr>
          <p:cNvSpPr txBox="1"/>
          <p:nvPr/>
        </p:nvSpPr>
        <p:spPr>
          <a:xfrm>
            <a:off x="7241929" y="2905820"/>
            <a:ext cx="1314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Existing Investment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ED0D24-3B85-B98E-EA99-9F57DEDC5C0D}"/>
              </a:ext>
            </a:extLst>
          </p:cNvPr>
          <p:cNvSpPr txBox="1"/>
          <p:nvPr/>
        </p:nvSpPr>
        <p:spPr>
          <a:xfrm>
            <a:off x="762000" y="3569138"/>
            <a:ext cx="332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Elastic Workloads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FFC98B-0741-C6CD-A837-879AD8063F1D}"/>
              </a:ext>
            </a:extLst>
          </p:cNvPr>
          <p:cNvSpPr txBox="1"/>
          <p:nvPr/>
        </p:nvSpPr>
        <p:spPr>
          <a:xfrm>
            <a:off x="335494" y="3844674"/>
            <a:ext cx="40687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1000" b="1" dirty="0">
                <a:solidFill>
                  <a:schemeClr val="bg1">
                    <a:lumMod val="85000"/>
                  </a:schemeClr>
                </a:solidFill>
                <a:latin typeface="Trebuchet MS"/>
              </a:rPr>
              <a:t>Public Cloud Providers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52E23B1-46D9-117C-CF36-7641425E4398}"/>
              </a:ext>
            </a:extLst>
          </p:cNvPr>
          <p:cNvSpPr txBox="1"/>
          <p:nvPr/>
        </p:nvSpPr>
        <p:spPr>
          <a:xfrm>
            <a:off x="3796839" y="3937564"/>
            <a:ext cx="140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1800" b="1" dirty="0">
                <a:solidFill>
                  <a:srgbClr val="BED730"/>
                </a:solidFill>
                <a:latin typeface="Trebuchet MS"/>
              </a:rPr>
              <a:t>Hybrid Cloud</a:t>
            </a:r>
          </a:p>
        </p:txBody>
      </p:sp>
      <p:sp>
        <p:nvSpPr>
          <p:cNvPr id="45" name="Rectangle: Top Corners Rounded 44">
            <a:extLst>
              <a:ext uri="{FF2B5EF4-FFF2-40B4-BE49-F238E27FC236}">
                <a16:creationId xmlns:a16="http://schemas.microsoft.com/office/drawing/2014/main" id="{ECABF908-8CDB-C138-5E31-35CF0BCC1924}"/>
              </a:ext>
            </a:extLst>
          </p:cNvPr>
          <p:cNvSpPr/>
          <p:nvPr/>
        </p:nvSpPr>
        <p:spPr>
          <a:xfrm>
            <a:off x="5074040" y="3563636"/>
            <a:ext cx="3567328" cy="28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4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48C6354-628A-806E-2FEC-3E8460C2096A}"/>
              </a:ext>
            </a:extLst>
          </p:cNvPr>
          <p:cNvSpPr txBox="1"/>
          <p:nvPr/>
        </p:nvSpPr>
        <p:spPr>
          <a:xfrm>
            <a:off x="5170146" y="3569138"/>
            <a:ext cx="332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Fixed Workloads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6AB2D70-A6B8-7DD2-CFCD-3A651FF84690}"/>
              </a:ext>
            </a:extLst>
          </p:cNvPr>
          <p:cNvSpPr txBox="1"/>
          <p:nvPr/>
        </p:nvSpPr>
        <p:spPr>
          <a:xfrm>
            <a:off x="4743639" y="3844674"/>
            <a:ext cx="40687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1000" b="1" dirty="0">
                <a:solidFill>
                  <a:srgbClr val="BED730"/>
                </a:solidFill>
                <a:latin typeface="Trebuchet MS"/>
              </a:rPr>
              <a:t>Sify </a:t>
            </a:r>
            <a:r>
              <a:rPr lang="en-IN" sz="1000" b="1" dirty="0">
                <a:solidFill>
                  <a:schemeClr val="bg1">
                    <a:lumMod val="85000"/>
                  </a:schemeClr>
                </a:solidFill>
                <a:latin typeface="Trebuchet MS"/>
              </a:rPr>
              <a:t>CloudInfinit Services</a:t>
            </a:r>
          </a:p>
        </p:txBody>
      </p:sp>
      <p:pic>
        <p:nvPicPr>
          <p:cNvPr id="49" name="Picture 48" descr="Logo&#10;&#10;Description automatically generated with medium confidence">
            <a:extLst>
              <a:ext uri="{FF2B5EF4-FFF2-40B4-BE49-F238E27FC236}">
                <a16:creationId xmlns:a16="http://schemas.microsoft.com/office/drawing/2014/main" id="{88D77659-E3BC-BB75-074A-87D9843633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37" y="4381700"/>
            <a:ext cx="644283" cy="186305"/>
          </a:xfrm>
          <a:prstGeom prst="rect">
            <a:avLst/>
          </a:prstGeom>
        </p:spPr>
      </p:pic>
      <p:pic>
        <p:nvPicPr>
          <p:cNvPr id="51" name="Picture 50" descr="Logo&#10;&#10;Description automatically generated">
            <a:extLst>
              <a:ext uri="{FF2B5EF4-FFF2-40B4-BE49-F238E27FC236}">
                <a16:creationId xmlns:a16="http://schemas.microsoft.com/office/drawing/2014/main" id="{E2538435-A25B-B5EF-B363-980A8DA0F6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390" y="4153170"/>
            <a:ext cx="739879" cy="457060"/>
          </a:xfrm>
          <a:prstGeom prst="rect">
            <a:avLst/>
          </a:prstGeom>
        </p:spPr>
      </p:pic>
      <p:pic>
        <p:nvPicPr>
          <p:cNvPr id="57" name="Picture 56" descr="Logo&#10;&#10;Description automatically generated">
            <a:extLst>
              <a:ext uri="{FF2B5EF4-FFF2-40B4-BE49-F238E27FC236}">
                <a16:creationId xmlns:a16="http://schemas.microsoft.com/office/drawing/2014/main" id="{9DFD8E92-CEF1-D35D-365B-CA316E68A32E}"/>
              </a:ext>
            </a:extLst>
          </p:cNvPr>
          <p:cNvPicPr>
            <a:picLocks noChangeAspect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21" y="4321782"/>
            <a:ext cx="655136" cy="246222"/>
          </a:xfrm>
          <a:prstGeom prst="rect">
            <a:avLst/>
          </a:prstGeom>
        </p:spPr>
      </p:pic>
      <p:pic>
        <p:nvPicPr>
          <p:cNvPr id="59" name="Picture 58" descr="A picture containing text, sign, night sky&#10;&#10;Description automatically generated">
            <a:extLst>
              <a:ext uri="{FF2B5EF4-FFF2-40B4-BE49-F238E27FC236}">
                <a16:creationId xmlns:a16="http://schemas.microsoft.com/office/drawing/2014/main" id="{8EBD09F3-C1D9-4A35-E5D1-30CC3E49CE8A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15" y="4311031"/>
            <a:ext cx="715860" cy="389178"/>
          </a:xfrm>
          <a:prstGeom prst="rect">
            <a:avLst/>
          </a:prstGeom>
        </p:spPr>
      </p:pic>
      <p:pic>
        <p:nvPicPr>
          <p:cNvPr id="61" name="Picture 60" descr="Text&#10;&#10;Description automatically generated with medium confidence">
            <a:extLst>
              <a:ext uri="{FF2B5EF4-FFF2-40B4-BE49-F238E27FC236}">
                <a16:creationId xmlns:a16="http://schemas.microsoft.com/office/drawing/2014/main" id="{355742AB-DBB9-FE8D-C485-F78908CEABC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209" y="4066273"/>
            <a:ext cx="676044" cy="283093"/>
          </a:xfrm>
          <a:prstGeom prst="rect">
            <a:avLst/>
          </a:prstGeom>
        </p:spPr>
      </p:pic>
      <p:pic>
        <p:nvPicPr>
          <p:cNvPr id="63" name="Picture 62" descr="Logo&#10;&#10;Description automatically generated">
            <a:extLst>
              <a:ext uri="{FF2B5EF4-FFF2-40B4-BE49-F238E27FC236}">
                <a16:creationId xmlns:a16="http://schemas.microsoft.com/office/drawing/2014/main" id="{D03B5FF1-3118-DF1F-41E7-5663E23CD0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858" y="4355859"/>
            <a:ext cx="880609" cy="145765"/>
          </a:xfrm>
          <a:prstGeom prst="rect">
            <a:avLst/>
          </a:prstGeom>
        </p:spPr>
      </p:pic>
      <p:pic>
        <p:nvPicPr>
          <p:cNvPr id="65" name="Picture 64" descr="Logo&#10;&#10;Description automatically generated">
            <a:extLst>
              <a:ext uri="{FF2B5EF4-FFF2-40B4-BE49-F238E27FC236}">
                <a16:creationId xmlns:a16="http://schemas.microsoft.com/office/drawing/2014/main" id="{422B72C3-E108-EE7C-7434-8AA84F87E529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956" y="4066273"/>
            <a:ext cx="655311" cy="202689"/>
          </a:xfrm>
          <a:prstGeom prst="rect">
            <a:avLst/>
          </a:prstGeom>
        </p:spPr>
      </p:pic>
      <p:pic>
        <p:nvPicPr>
          <p:cNvPr id="67" name="Picture 66" descr="A picture containing text, monitor, screen, screenshot&#10;&#10;Description automatically generated">
            <a:extLst>
              <a:ext uri="{FF2B5EF4-FFF2-40B4-BE49-F238E27FC236}">
                <a16:creationId xmlns:a16="http://schemas.microsoft.com/office/drawing/2014/main" id="{C7C21F86-6AD7-F5CD-5EE7-5EF1C3413BA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065" y="4116548"/>
            <a:ext cx="781997" cy="130434"/>
          </a:xfrm>
          <a:prstGeom prst="rect">
            <a:avLst/>
          </a:prstGeom>
        </p:spPr>
      </p:pic>
      <p:pic>
        <p:nvPicPr>
          <p:cNvPr id="69" name="Picture 68" descr="Icon&#10;&#10;Description automatically generated">
            <a:extLst>
              <a:ext uri="{FF2B5EF4-FFF2-40B4-BE49-F238E27FC236}">
                <a16:creationId xmlns:a16="http://schemas.microsoft.com/office/drawing/2014/main" id="{7560A52F-E047-16BA-BCFE-4F91C9909E6B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4" b="28245"/>
          <a:stretch/>
        </p:blipFill>
        <p:spPr>
          <a:xfrm>
            <a:off x="7874324" y="4462469"/>
            <a:ext cx="715861" cy="237741"/>
          </a:xfrm>
          <a:prstGeom prst="rect">
            <a:avLst/>
          </a:prstGeom>
        </p:spPr>
      </p:pic>
      <p:pic>
        <p:nvPicPr>
          <p:cNvPr id="71" name="Picture 70" descr="Logo&#10;&#10;Description automatically generated">
            <a:extLst>
              <a:ext uri="{FF2B5EF4-FFF2-40B4-BE49-F238E27FC236}">
                <a16:creationId xmlns:a16="http://schemas.microsoft.com/office/drawing/2014/main" id="{2AE13BFB-7593-CA90-560E-0087F01786F0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04" b="41035"/>
          <a:stretch/>
        </p:blipFill>
        <p:spPr>
          <a:xfrm>
            <a:off x="6219354" y="4582032"/>
            <a:ext cx="715861" cy="127861"/>
          </a:xfrm>
          <a:prstGeom prst="rect">
            <a:avLst/>
          </a:prstGeom>
        </p:spPr>
      </p:pic>
      <p:pic>
        <p:nvPicPr>
          <p:cNvPr id="73" name="Picture 72" descr="Background pattern&#10;&#10;Description automatically generated">
            <a:extLst>
              <a:ext uri="{FF2B5EF4-FFF2-40B4-BE49-F238E27FC236}">
                <a16:creationId xmlns:a16="http://schemas.microsoft.com/office/drawing/2014/main" id="{DA47B403-30C8-6E34-0DF7-E19AB1C5807D}"/>
              </a:ext>
            </a:extLst>
          </p:cNvPr>
          <p:cNvPicPr>
            <a:picLocks noChangeAspect="1"/>
          </p:cNvPicPr>
          <p:nvPr/>
        </p:nvPicPr>
        <p:blipFill>
          <a:blip r:embed="rId1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294" y="4595080"/>
            <a:ext cx="708500" cy="127862"/>
          </a:xfrm>
          <a:prstGeom prst="rect">
            <a:avLst/>
          </a:prstGeom>
        </p:spPr>
      </p:pic>
      <p:pic>
        <p:nvPicPr>
          <p:cNvPr id="75" name="Picture 74" descr="Icon&#10;&#10;Description automatically generated with low confidence">
            <a:extLst>
              <a:ext uri="{FF2B5EF4-FFF2-40B4-BE49-F238E27FC236}">
                <a16:creationId xmlns:a16="http://schemas.microsoft.com/office/drawing/2014/main" id="{DB05035D-1B42-8762-85A7-D4E18E2EC63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930" y="4355859"/>
            <a:ext cx="681904" cy="103922"/>
          </a:xfrm>
          <a:prstGeom prst="rect">
            <a:avLst/>
          </a:prstGeom>
        </p:spPr>
      </p:pic>
      <p:pic>
        <p:nvPicPr>
          <p:cNvPr id="77" name="Picture 76" descr="A picture containing text, tableware, dishware, plate&#10;&#10;Description automatically generated">
            <a:extLst>
              <a:ext uri="{FF2B5EF4-FFF2-40B4-BE49-F238E27FC236}">
                <a16:creationId xmlns:a16="http://schemas.microsoft.com/office/drawing/2014/main" id="{9599B132-217D-F9B1-D823-EB8D22450D7F}"/>
              </a:ext>
            </a:extLst>
          </p:cNvPr>
          <p:cNvPicPr>
            <a:picLocks noChangeAspect="1"/>
          </p:cNvPicPr>
          <p:nvPr/>
        </p:nvPicPr>
        <p:blipFill>
          <a:blip r:embed="rId1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337" y="4086564"/>
            <a:ext cx="311928" cy="186730"/>
          </a:xfrm>
          <a:prstGeom prst="rect">
            <a:avLst/>
          </a:prstGeom>
        </p:spPr>
      </p:pic>
      <p:pic>
        <p:nvPicPr>
          <p:cNvPr id="79" name="Picture 78" descr="Shape&#10;&#10;Description automatically generated with low confidence">
            <a:extLst>
              <a:ext uri="{FF2B5EF4-FFF2-40B4-BE49-F238E27FC236}">
                <a16:creationId xmlns:a16="http://schemas.microsoft.com/office/drawing/2014/main" id="{742C63CB-3020-AE81-3845-0829C238471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81" y="2997123"/>
            <a:ext cx="252000" cy="252000"/>
          </a:xfrm>
          <a:prstGeom prst="rect">
            <a:avLst/>
          </a:prstGeom>
        </p:spPr>
      </p:pic>
      <p:pic>
        <p:nvPicPr>
          <p:cNvPr id="81" name="Picture 80" descr="Shape&#10;&#10;Description automatically generated with low confidence">
            <a:extLst>
              <a:ext uri="{FF2B5EF4-FFF2-40B4-BE49-F238E27FC236}">
                <a16:creationId xmlns:a16="http://schemas.microsoft.com/office/drawing/2014/main" id="{A0586687-3CA6-37D8-A562-633562FC2F2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54" y="2987924"/>
            <a:ext cx="252000" cy="252000"/>
          </a:xfrm>
          <a:prstGeom prst="rect">
            <a:avLst/>
          </a:prstGeom>
        </p:spPr>
      </p:pic>
      <p:pic>
        <p:nvPicPr>
          <p:cNvPr id="83" name="Picture 82" descr="Shape&#10;&#10;Description automatically generated with low confidence">
            <a:extLst>
              <a:ext uri="{FF2B5EF4-FFF2-40B4-BE49-F238E27FC236}">
                <a16:creationId xmlns:a16="http://schemas.microsoft.com/office/drawing/2014/main" id="{84D07330-4E19-C93C-7C64-4DFD459D4A2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81" y="2526888"/>
            <a:ext cx="252000" cy="252000"/>
          </a:xfrm>
          <a:prstGeom prst="rect">
            <a:avLst/>
          </a:prstGeom>
        </p:spPr>
      </p:pic>
      <p:pic>
        <p:nvPicPr>
          <p:cNvPr id="85" name="Picture 84" descr="Shape&#10;&#10;Description automatically generated with low confidence">
            <a:extLst>
              <a:ext uri="{FF2B5EF4-FFF2-40B4-BE49-F238E27FC236}">
                <a16:creationId xmlns:a16="http://schemas.microsoft.com/office/drawing/2014/main" id="{482E1B23-6500-4437-80B6-5FC544138E9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54" y="2526888"/>
            <a:ext cx="252000" cy="252000"/>
          </a:xfrm>
          <a:prstGeom prst="rect">
            <a:avLst/>
          </a:prstGeom>
        </p:spPr>
      </p:pic>
      <p:pic>
        <p:nvPicPr>
          <p:cNvPr id="87" name="Picture 86" descr="Shape&#10;&#10;Description automatically generated with low confidence">
            <a:extLst>
              <a:ext uri="{FF2B5EF4-FFF2-40B4-BE49-F238E27FC236}">
                <a16:creationId xmlns:a16="http://schemas.microsoft.com/office/drawing/2014/main" id="{FF4E0B2F-4958-0EED-6007-8654C12F9064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29" y="3014774"/>
            <a:ext cx="252000" cy="252000"/>
          </a:xfrm>
          <a:prstGeom prst="rect">
            <a:avLst/>
          </a:prstGeom>
        </p:spPr>
      </p:pic>
      <p:pic>
        <p:nvPicPr>
          <p:cNvPr id="89" name="Picture 88" descr="Shape&#10;&#10;Description automatically generated with low confidence">
            <a:extLst>
              <a:ext uri="{FF2B5EF4-FFF2-40B4-BE49-F238E27FC236}">
                <a16:creationId xmlns:a16="http://schemas.microsoft.com/office/drawing/2014/main" id="{A2E36E7C-E968-A9BB-6520-333CF3F1C84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615" y="3018089"/>
            <a:ext cx="252000" cy="252000"/>
          </a:xfrm>
          <a:prstGeom prst="rect">
            <a:avLst/>
          </a:prstGeom>
        </p:spPr>
      </p:pic>
      <p:pic>
        <p:nvPicPr>
          <p:cNvPr id="91" name="Picture 90" descr="Shape&#10;&#10;Description automatically generated with low confidence">
            <a:extLst>
              <a:ext uri="{FF2B5EF4-FFF2-40B4-BE49-F238E27FC236}">
                <a16:creationId xmlns:a16="http://schemas.microsoft.com/office/drawing/2014/main" id="{E443B380-AF38-B7A7-13A5-4671ED7EB863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29" y="2563410"/>
            <a:ext cx="252000" cy="252000"/>
          </a:xfrm>
          <a:prstGeom prst="rect">
            <a:avLst/>
          </a:prstGeom>
        </p:spPr>
      </p:pic>
      <p:pic>
        <p:nvPicPr>
          <p:cNvPr id="93" name="Picture 92" descr="Shape&#10;&#10;Description automatically generated with low confidence">
            <a:extLst>
              <a:ext uri="{FF2B5EF4-FFF2-40B4-BE49-F238E27FC236}">
                <a16:creationId xmlns:a16="http://schemas.microsoft.com/office/drawing/2014/main" id="{B4B5E23D-BD8B-B98A-F2ED-316A4DC301FD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160" y="2563410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4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4F0532F-87C5-4B28-8918-47BB2618669F}"/>
              </a:ext>
            </a:extLst>
          </p:cNvPr>
          <p:cNvGrpSpPr/>
          <p:nvPr/>
        </p:nvGrpSpPr>
        <p:grpSpPr>
          <a:xfrm>
            <a:off x="2331363" y="627064"/>
            <a:ext cx="4481276" cy="4481276"/>
            <a:chOff x="1986846" y="452359"/>
            <a:chExt cx="4760140" cy="4760140"/>
          </a:xfrm>
        </p:grpSpPr>
        <p:pic>
          <p:nvPicPr>
            <p:cNvPr id="25" name="Graphic 24" descr="Orange">
              <a:extLst>
                <a:ext uri="{FF2B5EF4-FFF2-40B4-BE49-F238E27FC236}">
                  <a16:creationId xmlns:a16="http://schemas.microsoft.com/office/drawing/2014/main" id="{BA1831DE-2512-4DE1-8561-8DFC89616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986846" y="452359"/>
              <a:ext cx="4760140" cy="4760140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269F64D-3125-4DAF-9856-031F2F4FB524}"/>
                </a:ext>
              </a:extLst>
            </p:cNvPr>
            <p:cNvGrpSpPr/>
            <p:nvPr/>
          </p:nvGrpSpPr>
          <p:grpSpPr>
            <a:xfrm>
              <a:off x="2566281" y="1230489"/>
              <a:ext cx="3623731" cy="3116766"/>
              <a:chOff x="2054579" y="1332089"/>
              <a:chExt cx="2607733" cy="2295173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B03FAE31-1724-477B-8EA8-C2D28EA75CC1}"/>
                  </a:ext>
                </a:extLst>
              </p:cNvPr>
              <p:cNvSpPr/>
              <p:nvPr/>
            </p:nvSpPr>
            <p:spPr>
              <a:xfrm>
                <a:off x="2647245" y="2022476"/>
                <a:ext cx="1422400" cy="914398"/>
              </a:xfrm>
              <a:prstGeom prst="roundRect">
                <a:avLst>
                  <a:gd name="adj" fmla="val 50000"/>
                </a:avLst>
              </a:prstGeom>
              <a:solidFill>
                <a:srgbClr val="BED730"/>
              </a:solidFill>
              <a:ln w="1016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264"/>
                <a:r>
                  <a:rPr lang="en-US" sz="2000" b="1" dirty="0">
                    <a:solidFill>
                      <a:prstClr val="black"/>
                    </a:solidFill>
                    <a:latin typeface="Trebuchet MS"/>
                    <a:ea typeface="Segoe UI Black" panose="020B0A02040204020203" pitchFamily="34" charset="0"/>
                  </a:rPr>
                  <a:t>Sify CMP</a:t>
                </a:r>
                <a:endParaRPr lang="en-IN" sz="2000" b="1" dirty="0">
                  <a:solidFill>
                    <a:prstClr val="black"/>
                  </a:solidFill>
                  <a:latin typeface="Trebuchet MS"/>
                  <a:ea typeface="Segoe UI Black" panose="020B0A02040204020203" pitchFamily="34" charset="0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3B440645-C451-4CAA-A660-46A9F3305C4A}"/>
                  </a:ext>
                </a:extLst>
              </p:cNvPr>
              <p:cNvGrpSpPr/>
              <p:nvPr/>
            </p:nvGrpSpPr>
            <p:grpSpPr>
              <a:xfrm>
                <a:off x="2054579" y="1332089"/>
                <a:ext cx="2607733" cy="2295173"/>
                <a:chOff x="3488267" y="1332089"/>
                <a:chExt cx="2607733" cy="2295173"/>
              </a:xfrm>
            </p:grpSpPr>
            <p:sp>
              <p:nvSpPr>
                <p:cNvPr id="4" name="Teardrop 3">
                  <a:extLst>
                    <a:ext uri="{FF2B5EF4-FFF2-40B4-BE49-F238E27FC236}">
                      <a16:creationId xmlns:a16="http://schemas.microsoft.com/office/drawing/2014/main" id="{FCA6644C-01B6-4C5A-B76E-5D6E71010CD4}"/>
                    </a:ext>
                  </a:extLst>
                </p:cNvPr>
                <p:cNvSpPr/>
                <p:nvPr/>
              </p:nvSpPr>
              <p:spPr>
                <a:xfrm>
                  <a:off x="5012266" y="1332089"/>
                  <a:ext cx="1083734" cy="1027289"/>
                </a:xfrm>
                <a:prstGeom prst="teardrop">
                  <a:avLst/>
                </a:prstGeom>
                <a:solidFill>
                  <a:srgbClr val="45BE8A"/>
                </a:solidFill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264"/>
                  <a:endParaRPr lang="en-IN" sz="1800" dirty="0">
                    <a:solidFill>
                      <a:prstClr val="white"/>
                    </a:solidFill>
                    <a:latin typeface="Trebuchet MS"/>
                  </a:endParaRPr>
                </a:p>
              </p:txBody>
            </p:sp>
            <p:sp>
              <p:nvSpPr>
                <p:cNvPr id="5" name="Teardrop 4">
                  <a:extLst>
                    <a:ext uri="{FF2B5EF4-FFF2-40B4-BE49-F238E27FC236}">
                      <a16:creationId xmlns:a16="http://schemas.microsoft.com/office/drawing/2014/main" id="{61C929FB-146E-4CF5-A043-7196C8AEF9FB}"/>
                    </a:ext>
                  </a:extLst>
                </p:cNvPr>
                <p:cNvSpPr/>
                <p:nvPr/>
              </p:nvSpPr>
              <p:spPr>
                <a:xfrm rot="5400000">
                  <a:off x="4984044" y="2571750"/>
                  <a:ext cx="1083734" cy="1027289"/>
                </a:xfrm>
                <a:prstGeom prst="teardrop">
                  <a:avLst/>
                </a:prstGeom>
                <a:solidFill>
                  <a:srgbClr val="4BA0CD"/>
                </a:solidFill>
              </p:spPr>
              <p:style>
                <a:lnRef idx="3">
                  <a:schemeClr val="lt1"/>
                </a:lnRef>
                <a:fillRef idx="1">
                  <a:schemeClr val="accent6"/>
                </a:fillRef>
                <a:effectRef idx="1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264"/>
                  <a:endParaRPr lang="en-IN" sz="1800" dirty="0">
                    <a:solidFill>
                      <a:prstClr val="white"/>
                    </a:solidFill>
                    <a:latin typeface="Trebuchet MS"/>
                  </a:endParaRPr>
                </a:p>
              </p:txBody>
            </p:sp>
            <p:sp>
              <p:nvSpPr>
                <p:cNvPr id="6" name="Teardrop 5">
                  <a:extLst>
                    <a:ext uri="{FF2B5EF4-FFF2-40B4-BE49-F238E27FC236}">
                      <a16:creationId xmlns:a16="http://schemas.microsoft.com/office/drawing/2014/main" id="{9A974B50-EB12-45ED-B5C9-EAD5F350036F}"/>
                    </a:ext>
                  </a:extLst>
                </p:cNvPr>
                <p:cNvSpPr/>
                <p:nvPr/>
              </p:nvSpPr>
              <p:spPr>
                <a:xfrm rot="16200000">
                  <a:off x="3516489" y="1360312"/>
                  <a:ext cx="1083734" cy="1027289"/>
                </a:xfrm>
                <a:prstGeom prst="teardrop">
                  <a:avLst/>
                </a:prstGeom>
                <a:solidFill>
                  <a:srgbClr val="8EBD3B"/>
                </a:solidFill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264"/>
                  <a:endParaRPr lang="en-IN" sz="1800" dirty="0">
                    <a:solidFill>
                      <a:prstClr val="white"/>
                    </a:solidFill>
                    <a:latin typeface="Trebuchet MS"/>
                  </a:endParaRPr>
                </a:p>
              </p:txBody>
            </p:sp>
            <p:sp>
              <p:nvSpPr>
                <p:cNvPr id="7" name="Teardrop 6">
                  <a:extLst>
                    <a:ext uri="{FF2B5EF4-FFF2-40B4-BE49-F238E27FC236}">
                      <a16:creationId xmlns:a16="http://schemas.microsoft.com/office/drawing/2014/main" id="{8B887D0A-639A-4D0E-9466-F2321DCA445E}"/>
                    </a:ext>
                  </a:extLst>
                </p:cNvPr>
                <p:cNvSpPr/>
                <p:nvPr/>
              </p:nvSpPr>
              <p:spPr>
                <a:xfrm rot="10800000">
                  <a:off x="3488267" y="2543527"/>
                  <a:ext cx="1083734" cy="1027289"/>
                </a:xfrm>
                <a:prstGeom prst="teardrop">
                  <a:avLst/>
                </a:prstGeom>
                <a:solidFill>
                  <a:srgbClr val="34ABB8"/>
                </a:solidFill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264"/>
                  <a:endParaRPr lang="en-IN" sz="1800" dirty="0">
                    <a:solidFill>
                      <a:prstClr val="white"/>
                    </a:solidFill>
                    <a:latin typeface="Trebuchet MS"/>
                  </a:endParaRPr>
                </a:p>
              </p:txBody>
            </p:sp>
          </p:grpSp>
        </p:grpSp>
        <p:pic>
          <p:nvPicPr>
            <p:cNvPr id="12" name="Graphic 11" descr="Single gear">
              <a:extLst>
                <a:ext uri="{FF2B5EF4-FFF2-40B4-BE49-F238E27FC236}">
                  <a16:creationId xmlns:a16="http://schemas.microsoft.com/office/drawing/2014/main" id="{4AF553A0-124B-4E11-9530-A602ADCAD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76092" y="1252561"/>
              <a:ext cx="1427530" cy="1427530"/>
            </a:xfrm>
            <a:prstGeom prst="rect">
              <a:avLst/>
            </a:prstGeom>
          </p:spPr>
        </p:pic>
        <p:pic>
          <p:nvPicPr>
            <p:cNvPr id="13" name="Graphic 12" descr="Single gear">
              <a:extLst>
                <a:ext uri="{FF2B5EF4-FFF2-40B4-BE49-F238E27FC236}">
                  <a16:creationId xmlns:a16="http://schemas.microsoft.com/office/drawing/2014/main" id="{A221F685-CEEC-4B0C-8CA2-9ED83C3E19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723265" y="1214235"/>
              <a:ext cx="1427530" cy="1427530"/>
            </a:xfrm>
            <a:prstGeom prst="rect">
              <a:avLst/>
            </a:prstGeom>
          </p:spPr>
        </p:pic>
        <p:pic>
          <p:nvPicPr>
            <p:cNvPr id="14" name="Graphic 13" descr="Single gear">
              <a:extLst>
                <a:ext uri="{FF2B5EF4-FFF2-40B4-BE49-F238E27FC236}">
                  <a16:creationId xmlns:a16="http://schemas.microsoft.com/office/drawing/2014/main" id="{45CFB304-9057-49E3-BC1D-71C58F4A8C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10924" y="2897652"/>
              <a:ext cx="1427530" cy="1427530"/>
            </a:xfrm>
            <a:prstGeom prst="rect">
              <a:avLst/>
            </a:prstGeom>
          </p:spPr>
        </p:pic>
        <p:pic>
          <p:nvPicPr>
            <p:cNvPr id="15" name="Graphic 14" descr="Single gear">
              <a:extLst>
                <a:ext uri="{FF2B5EF4-FFF2-40B4-BE49-F238E27FC236}">
                  <a16:creationId xmlns:a16="http://schemas.microsoft.com/office/drawing/2014/main" id="{1369E30C-6729-4199-87BB-9CDA26DCE6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50251" y="2859327"/>
              <a:ext cx="1427530" cy="1427530"/>
            </a:xfrm>
            <a:prstGeom prst="rect">
              <a:avLst/>
            </a:prstGeom>
          </p:spPr>
        </p:pic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B463F26-BA6F-47CE-9FB1-1480B39A9916}"/>
                </a:ext>
              </a:extLst>
            </p:cNvPr>
            <p:cNvSpPr/>
            <p:nvPr/>
          </p:nvSpPr>
          <p:spPr>
            <a:xfrm>
              <a:off x="3047857" y="1624326"/>
              <a:ext cx="684000" cy="684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2EB6ADC-799E-450D-AB6F-25A721211B96}"/>
                </a:ext>
              </a:extLst>
            </p:cNvPr>
            <p:cNvSpPr/>
            <p:nvPr/>
          </p:nvSpPr>
          <p:spPr>
            <a:xfrm>
              <a:off x="5095030" y="1586000"/>
              <a:ext cx="684000" cy="684000"/>
            </a:xfrm>
            <a:prstGeom prst="ellipse">
              <a:avLst/>
            </a:prstGeom>
            <a:solidFill>
              <a:srgbClr val="45B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958FE10-74EC-4E0A-8581-053B9B516D10}"/>
                </a:ext>
              </a:extLst>
            </p:cNvPr>
            <p:cNvSpPr/>
            <p:nvPr/>
          </p:nvSpPr>
          <p:spPr>
            <a:xfrm>
              <a:off x="5022016" y="3231092"/>
              <a:ext cx="684000" cy="684000"/>
            </a:xfrm>
            <a:prstGeom prst="ellipse">
              <a:avLst/>
            </a:prstGeom>
            <a:solidFill>
              <a:srgbClr val="4BA0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D1F8E29-DDF7-41F4-9B93-930D79239071}"/>
                </a:ext>
              </a:extLst>
            </p:cNvPr>
            <p:cNvSpPr/>
            <p:nvPr/>
          </p:nvSpPr>
          <p:spPr>
            <a:xfrm>
              <a:off x="2982689" y="3269417"/>
              <a:ext cx="684000" cy="684000"/>
            </a:xfrm>
            <a:prstGeom prst="ellipse">
              <a:avLst/>
            </a:prstGeom>
            <a:solidFill>
              <a:srgbClr val="34AB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DA2F1248-D79E-4679-8680-37123482209F}"/>
              </a:ext>
            </a:extLst>
          </p:cNvPr>
          <p:cNvSpPr txBox="1"/>
          <p:nvPr/>
        </p:nvSpPr>
        <p:spPr>
          <a:xfrm>
            <a:off x="324001" y="1375384"/>
            <a:ext cx="2242281" cy="894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64">
              <a:lnSpc>
                <a:spcPts val="1600"/>
              </a:lnSpc>
            </a:pPr>
            <a:r>
              <a:rPr lang="en-US" sz="1400" b="1" i="1" dirty="0">
                <a:solidFill>
                  <a:srgbClr val="BED730"/>
                </a:solidFill>
                <a:latin typeface="Trebuchet MS"/>
              </a:rPr>
              <a:t>Sify Cloudinfinit</a:t>
            </a:r>
            <a:endParaRPr lang="en-IN" sz="1400" b="1" i="1" dirty="0">
              <a:solidFill>
                <a:srgbClr val="BED730"/>
              </a:solidFill>
              <a:latin typeface="Trebuchet MS"/>
            </a:endParaRPr>
          </a:p>
          <a:p>
            <a:pPr algn="r" defTabSz="914264">
              <a:lnSpc>
                <a:spcPts val="1600"/>
              </a:lnSpc>
            </a:pPr>
            <a:r>
              <a:rPr lang="en-US" sz="11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Native integration and support to orchestrate and control the </a:t>
            </a:r>
            <a:br>
              <a:rPr lang="en-US" sz="1100" dirty="0">
                <a:solidFill>
                  <a:prstClr val="white">
                    <a:lumMod val="85000"/>
                  </a:prstClr>
                </a:solidFill>
                <a:latin typeface="Trebuchet MS"/>
              </a:rPr>
            </a:br>
            <a:r>
              <a:rPr lang="en-US" sz="11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platform &amp; workloads</a:t>
            </a:r>
            <a:endParaRPr lang="en-IN" sz="11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5814F6-BEC5-4173-8287-5786EE8C96BA}"/>
              </a:ext>
            </a:extLst>
          </p:cNvPr>
          <p:cNvSpPr txBox="1"/>
          <p:nvPr/>
        </p:nvSpPr>
        <p:spPr>
          <a:xfrm>
            <a:off x="324001" y="3378849"/>
            <a:ext cx="2242281" cy="894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64">
              <a:lnSpc>
                <a:spcPts val="1600"/>
              </a:lnSpc>
            </a:pPr>
            <a:r>
              <a:rPr lang="en-US" sz="1400" b="1" i="1" dirty="0">
                <a:solidFill>
                  <a:srgbClr val="BED730"/>
                </a:solidFill>
                <a:latin typeface="Trebuchet MS"/>
              </a:rPr>
              <a:t>Public Cloud</a:t>
            </a:r>
            <a:endParaRPr lang="en-IN" sz="1400" b="1" i="1" dirty="0">
              <a:solidFill>
                <a:srgbClr val="BED730"/>
              </a:solidFill>
              <a:latin typeface="Trebuchet MS"/>
            </a:endParaRPr>
          </a:p>
          <a:p>
            <a:pPr algn="r" defTabSz="914264">
              <a:lnSpc>
                <a:spcPts val="1600"/>
              </a:lnSpc>
            </a:pPr>
            <a:r>
              <a:rPr lang="en-US" sz="11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API integrated management to onboard accounts and manage from centralized Sify CMP portal</a:t>
            </a:r>
            <a:endParaRPr lang="en-IN" sz="11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AB5AB6-3E62-4193-9431-B36CFFDA211F}"/>
              </a:ext>
            </a:extLst>
          </p:cNvPr>
          <p:cNvSpPr txBox="1"/>
          <p:nvPr/>
        </p:nvSpPr>
        <p:spPr>
          <a:xfrm>
            <a:off x="6500809" y="1386594"/>
            <a:ext cx="2319341" cy="688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lnSpc>
                <a:spcPts val="1600"/>
              </a:lnSpc>
            </a:pPr>
            <a:r>
              <a:rPr lang="en-US" sz="1400" b="1" i="1" dirty="0">
                <a:solidFill>
                  <a:srgbClr val="BED730"/>
                </a:solidFill>
                <a:latin typeface="Trebuchet MS"/>
              </a:rPr>
              <a:t>Private Cloud</a:t>
            </a:r>
            <a:endParaRPr lang="en-IN" sz="1400" b="1" i="1" dirty="0">
              <a:solidFill>
                <a:srgbClr val="BED730"/>
              </a:solidFill>
              <a:latin typeface="Trebuchet MS"/>
            </a:endParaRPr>
          </a:p>
          <a:p>
            <a:pPr defTabSz="914264">
              <a:lnSpc>
                <a:spcPts val="1600"/>
              </a:lnSpc>
            </a:pPr>
            <a:r>
              <a:rPr lang="en-US" sz="11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Configured to manage workloads in VMware vCenter</a:t>
            </a:r>
            <a:endParaRPr lang="en-IN" sz="11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0922FDB-DEF2-4E7E-AEC9-20D3A9B273E6}"/>
              </a:ext>
            </a:extLst>
          </p:cNvPr>
          <p:cNvSpPr txBox="1"/>
          <p:nvPr/>
        </p:nvSpPr>
        <p:spPr>
          <a:xfrm>
            <a:off x="6500809" y="3378849"/>
            <a:ext cx="2319341" cy="894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lnSpc>
                <a:spcPts val="1600"/>
              </a:lnSpc>
            </a:pPr>
            <a:r>
              <a:rPr lang="en-US" sz="1400" b="1" i="1" dirty="0">
                <a:solidFill>
                  <a:srgbClr val="BED730"/>
                </a:solidFill>
                <a:latin typeface="Trebuchet MS"/>
              </a:rPr>
              <a:t>Remote Edge POD</a:t>
            </a:r>
            <a:endParaRPr lang="en-IN" sz="1400" b="1" i="1" dirty="0">
              <a:solidFill>
                <a:srgbClr val="BED730"/>
              </a:solidFill>
              <a:latin typeface="Trebuchet MS"/>
            </a:endParaRPr>
          </a:p>
          <a:p>
            <a:pPr defTabSz="914264">
              <a:lnSpc>
                <a:spcPts val="1600"/>
              </a:lnSpc>
            </a:pPr>
            <a:r>
              <a:rPr lang="en-US" sz="11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Customer premise POD configured to manage workloads through an end point broker</a:t>
            </a:r>
            <a:endParaRPr lang="en-IN" sz="11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pic>
        <p:nvPicPr>
          <p:cNvPr id="39" name="Graphic 38" descr="Hospital">
            <a:extLst>
              <a:ext uri="{FF2B5EF4-FFF2-40B4-BE49-F238E27FC236}">
                <a16:creationId xmlns:a16="http://schemas.microsoft.com/office/drawing/2014/main" id="{8BEC82A2-167C-4DEB-9E8C-5950F32D15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337938" y="1707135"/>
            <a:ext cx="610560" cy="610560"/>
          </a:xfrm>
          <a:prstGeom prst="rect">
            <a:avLst/>
          </a:prstGeom>
        </p:spPr>
      </p:pic>
      <p:pic>
        <p:nvPicPr>
          <p:cNvPr id="40" name="Graphic 39" descr="Syncing cloud">
            <a:extLst>
              <a:ext uri="{FF2B5EF4-FFF2-40B4-BE49-F238E27FC236}">
                <a16:creationId xmlns:a16="http://schemas.microsoft.com/office/drawing/2014/main" id="{6974F613-D30C-4523-AF98-5E4419A7EC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28628" y="1694746"/>
            <a:ext cx="539810" cy="539810"/>
          </a:xfrm>
          <a:prstGeom prst="rect">
            <a:avLst/>
          </a:prstGeom>
        </p:spPr>
      </p:pic>
      <p:pic>
        <p:nvPicPr>
          <p:cNvPr id="41" name="Graphic 40" descr="Download from cloud">
            <a:extLst>
              <a:ext uri="{FF2B5EF4-FFF2-40B4-BE49-F238E27FC236}">
                <a16:creationId xmlns:a16="http://schemas.microsoft.com/office/drawing/2014/main" id="{EB8A8560-F3A8-4DE6-90C1-CEFBF51B21F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305357" y="3314598"/>
            <a:ext cx="570946" cy="570946"/>
          </a:xfrm>
          <a:prstGeom prst="rect">
            <a:avLst/>
          </a:prstGeom>
        </p:spPr>
      </p:pic>
      <p:pic>
        <p:nvPicPr>
          <p:cNvPr id="42" name="Graphic 41" descr="Schoolhouse">
            <a:extLst>
              <a:ext uri="{FF2B5EF4-FFF2-40B4-BE49-F238E27FC236}">
                <a16:creationId xmlns:a16="http://schemas.microsoft.com/office/drawing/2014/main" id="{31F7B88A-AC23-4A72-9444-1162FC71970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265643" y="3277043"/>
            <a:ext cx="490086" cy="490086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4387ECA-E4EF-21BC-8021-78E8102BAC1F}"/>
              </a:ext>
            </a:extLst>
          </p:cNvPr>
          <p:cNvSpPr txBox="1">
            <a:spLocks/>
          </p:cNvSpPr>
          <p:nvPr/>
        </p:nvSpPr>
        <p:spPr>
          <a:xfrm>
            <a:off x="324000" y="211571"/>
            <a:ext cx="8496150" cy="461655"/>
          </a:xfrm>
          <a:prstGeom prst="rect">
            <a:avLst/>
          </a:prstGeom>
        </p:spPr>
        <p:txBody>
          <a:bodyPr/>
          <a:lstStyle>
            <a:lvl1pPr algn="l" defTabSz="914264" rtl="0" eaLnBrk="1" latinLnBrk="0" hangingPunct="1">
              <a:spcBef>
                <a:spcPct val="0"/>
              </a:spcBef>
              <a:buNone/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r>
              <a:rPr lang="en-IN" sz="2000" dirty="0">
                <a:solidFill>
                  <a:srgbClr val="BED730"/>
                </a:solidFill>
                <a:latin typeface="+mn-lt"/>
              </a:rPr>
              <a:t>Synergy with various clouds</a:t>
            </a:r>
          </a:p>
        </p:txBody>
      </p:sp>
    </p:spTree>
    <p:extLst>
      <p:ext uri="{BB962C8B-B14F-4D97-AF65-F5344CB8AC3E}">
        <p14:creationId xmlns:p14="http://schemas.microsoft.com/office/powerpoint/2010/main" val="206783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5AA34-35C4-465C-816B-D63E0FD755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56087" y="231982"/>
            <a:ext cx="8496300" cy="400099"/>
          </a:xfrm>
        </p:spPr>
        <p:txBody>
          <a:bodyPr/>
          <a:lstStyle/>
          <a:p>
            <a:r>
              <a:rPr kumimoji="0" lang="en-US" sz="2000" b="1" i="0" u="none" strike="noStrike" kern="1200" cap="all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Sify Cloud management platform (CMP) – generation V</a:t>
            </a:r>
            <a:endParaRPr lang="en-IN" sz="1600" dirty="0">
              <a:latin typeface="+mn-lt"/>
            </a:endParaRPr>
          </a:p>
        </p:txBody>
      </p:sp>
      <p:pic>
        <p:nvPicPr>
          <p:cNvPr id="63" name="Graphic 62" descr="Single gear">
            <a:extLst>
              <a:ext uri="{FF2B5EF4-FFF2-40B4-BE49-F238E27FC236}">
                <a16:creationId xmlns:a16="http://schemas.microsoft.com/office/drawing/2014/main" id="{C7E264B2-5396-4C39-95C8-BFE4049B1F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25389" y="1194836"/>
            <a:ext cx="305290" cy="305290"/>
          </a:xfrm>
          <a:prstGeom prst="rect">
            <a:avLst/>
          </a:prstGeom>
        </p:spPr>
      </p:pic>
      <p:pic>
        <p:nvPicPr>
          <p:cNvPr id="69" name="Graphic 68" descr="Single gear">
            <a:extLst>
              <a:ext uri="{FF2B5EF4-FFF2-40B4-BE49-F238E27FC236}">
                <a16:creationId xmlns:a16="http://schemas.microsoft.com/office/drawing/2014/main" id="{EABB7957-F713-483F-80CB-8B2472157A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25389" y="2585924"/>
            <a:ext cx="305290" cy="305290"/>
          </a:xfrm>
          <a:prstGeom prst="rect">
            <a:avLst/>
          </a:prstGeom>
        </p:spPr>
      </p:pic>
      <p:pic>
        <p:nvPicPr>
          <p:cNvPr id="70" name="Graphic 69" descr="Single gear">
            <a:extLst>
              <a:ext uri="{FF2B5EF4-FFF2-40B4-BE49-F238E27FC236}">
                <a16:creationId xmlns:a16="http://schemas.microsoft.com/office/drawing/2014/main" id="{2EDC8B64-D8BA-46E3-960C-418F1DDBC6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25389" y="3643904"/>
            <a:ext cx="305290" cy="305290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E8A97AC2-3166-42FF-9CC6-DFFE62A5A212}"/>
              </a:ext>
            </a:extLst>
          </p:cNvPr>
          <p:cNvSpPr/>
          <p:nvPr/>
        </p:nvSpPr>
        <p:spPr>
          <a:xfrm>
            <a:off x="7770998" y="987396"/>
            <a:ext cx="1042414" cy="3283063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E657CE1-A079-4866-877F-78A9899954CE}"/>
              </a:ext>
            </a:extLst>
          </p:cNvPr>
          <p:cNvSpPr/>
          <p:nvPr/>
        </p:nvSpPr>
        <p:spPr>
          <a:xfrm>
            <a:off x="7824104" y="987426"/>
            <a:ext cx="936201" cy="664046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1000" b="1" dirty="0">
                <a:solidFill>
                  <a:prstClr val="black"/>
                </a:solidFill>
                <a:latin typeface="Trebuchet MS"/>
              </a:rPr>
              <a:t>Sify Cloudinfinit</a:t>
            </a:r>
            <a:endParaRPr lang="en-IN" sz="10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BFF665CB-B215-47DB-9B9C-F7B7693A18E8}"/>
              </a:ext>
            </a:extLst>
          </p:cNvPr>
          <p:cNvSpPr/>
          <p:nvPr/>
        </p:nvSpPr>
        <p:spPr>
          <a:xfrm>
            <a:off x="7824104" y="1572053"/>
            <a:ext cx="936201" cy="509251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1000" b="1" dirty="0">
                <a:solidFill>
                  <a:prstClr val="black"/>
                </a:solidFill>
                <a:latin typeface="Trebuchet MS"/>
              </a:rPr>
              <a:t>Sify Private Cloud</a:t>
            </a:r>
            <a:endParaRPr lang="en-IN" sz="10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E1B937F-5846-4D18-8D68-FE47CBDF90B9}"/>
              </a:ext>
            </a:extLst>
          </p:cNvPr>
          <p:cNvSpPr/>
          <p:nvPr/>
        </p:nvSpPr>
        <p:spPr>
          <a:xfrm rot="16200000">
            <a:off x="7177453" y="1708395"/>
            <a:ext cx="848804" cy="20797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900" b="1" dirty="0">
                <a:solidFill>
                  <a:srgbClr val="BED730"/>
                </a:solidFill>
                <a:latin typeface="Trebuchet MS"/>
              </a:rPr>
              <a:t>APIs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554A4B02-37E8-4C82-BF45-21646C0F3EB0}"/>
              </a:ext>
            </a:extLst>
          </p:cNvPr>
          <p:cNvSpPr/>
          <p:nvPr/>
        </p:nvSpPr>
        <p:spPr>
          <a:xfrm rot="16200000">
            <a:off x="7090998" y="3451836"/>
            <a:ext cx="1021714" cy="20797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900" b="1" dirty="0">
                <a:solidFill>
                  <a:srgbClr val="BED730"/>
                </a:solidFill>
                <a:latin typeface="Trebuchet MS"/>
              </a:rPr>
              <a:t>Native Tools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733E07F-B5FF-41B2-B49C-D02EB5C43248}"/>
              </a:ext>
            </a:extLst>
          </p:cNvPr>
          <p:cNvGrpSpPr/>
          <p:nvPr/>
        </p:nvGrpSpPr>
        <p:grpSpPr>
          <a:xfrm>
            <a:off x="1442968" y="1045649"/>
            <a:ext cx="654798" cy="661354"/>
            <a:chOff x="189872" y="1588487"/>
            <a:chExt cx="914400" cy="914400"/>
          </a:xfrm>
        </p:grpSpPr>
        <p:pic>
          <p:nvPicPr>
            <p:cNvPr id="90" name="Graphic 89" descr="Monitor">
              <a:extLst>
                <a:ext uri="{FF2B5EF4-FFF2-40B4-BE49-F238E27FC236}">
                  <a16:creationId xmlns:a16="http://schemas.microsoft.com/office/drawing/2014/main" id="{D4498A50-E074-4FCE-8FFD-BB015C3FD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89872" y="1588487"/>
              <a:ext cx="914400" cy="914400"/>
            </a:xfrm>
            <a:prstGeom prst="rect">
              <a:avLst/>
            </a:prstGeom>
          </p:spPr>
        </p:pic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BC5B515F-2E61-4D4D-BA94-8452E5305D5C}"/>
                </a:ext>
              </a:extLst>
            </p:cNvPr>
            <p:cNvGrpSpPr/>
            <p:nvPr/>
          </p:nvGrpSpPr>
          <p:grpSpPr>
            <a:xfrm>
              <a:off x="410984" y="1810880"/>
              <a:ext cx="445911" cy="517452"/>
              <a:chOff x="1507613" y="1412307"/>
              <a:chExt cx="552299" cy="600913"/>
            </a:xfrm>
          </p:grpSpPr>
          <p:pic>
            <p:nvPicPr>
              <p:cNvPr id="88" name="Graphic 87" descr="Open hand">
                <a:extLst>
                  <a:ext uri="{FF2B5EF4-FFF2-40B4-BE49-F238E27FC236}">
                    <a16:creationId xmlns:a16="http://schemas.microsoft.com/office/drawing/2014/main" id="{82DE3795-F380-4A16-8C61-7E704414D3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507613" y="1460921"/>
                <a:ext cx="552299" cy="552299"/>
              </a:xfrm>
              <a:prstGeom prst="rect">
                <a:avLst/>
              </a:prstGeom>
            </p:spPr>
          </p:pic>
          <p:pic>
            <p:nvPicPr>
              <p:cNvPr id="92" name="Graphic 91" descr="Tools">
                <a:extLst>
                  <a:ext uri="{FF2B5EF4-FFF2-40B4-BE49-F238E27FC236}">
                    <a16:creationId xmlns:a16="http://schemas.microsoft.com/office/drawing/2014/main" id="{C6952A6A-66E9-4FAB-A414-CD1AB755A7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730663" y="1412307"/>
                <a:ext cx="243983" cy="243983"/>
              </a:xfrm>
              <a:prstGeom prst="rect">
                <a:avLst/>
              </a:prstGeom>
            </p:spPr>
          </p:pic>
        </p:grpSp>
      </p:grpSp>
      <p:sp>
        <p:nvSpPr>
          <p:cNvPr id="108" name="Rectangle 107">
            <a:extLst>
              <a:ext uri="{FF2B5EF4-FFF2-40B4-BE49-F238E27FC236}">
                <a16:creationId xmlns:a16="http://schemas.microsoft.com/office/drawing/2014/main" id="{89AFBFB5-A967-48E3-97B7-B9DA79CEE60C}"/>
              </a:ext>
            </a:extLst>
          </p:cNvPr>
          <p:cNvSpPr/>
          <p:nvPr/>
        </p:nvSpPr>
        <p:spPr>
          <a:xfrm>
            <a:off x="1353758" y="1621529"/>
            <a:ext cx="833221" cy="23517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900" b="1" dirty="0">
                <a:solidFill>
                  <a:srgbClr val="BED730"/>
                </a:solidFill>
                <a:latin typeface="Trebuchet MS"/>
              </a:rPr>
              <a:t>Self Service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32A9578E-EFDD-42B3-80FA-F053AFB45102}"/>
              </a:ext>
            </a:extLst>
          </p:cNvPr>
          <p:cNvGrpSpPr/>
          <p:nvPr/>
        </p:nvGrpSpPr>
        <p:grpSpPr>
          <a:xfrm>
            <a:off x="1496310" y="2525607"/>
            <a:ext cx="548117" cy="397758"/>
            <a:chOff x="1230939" y="2732882"/>
            <a:chExt cx="771733" cy="560032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16C4332D-DF91-4E0E-8548-4F5C7789C39C}"/>
                </a:ext>
              </a:extLst>
            </p:cNvPr>
            <p:cNvSpPr/>
            <p:nvPr/>
          </p:nvSpPr>
          <p:spPr>
            <a:xfrm>
              <a:off x="1230939" y="2732882"/>
              <a:ext cx="761690" cy="55229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  <p:pic>
          <p:nvPicPr>
            <p:cNvPr id="74" name="Graphic 73" descr="Bar chart">
              <a:extLst>
                <a:ext uri="{FF2B5EF4-FFF2-40B4-BE49-F238E27FC236}">
                  <a16:creationId xmlns:a16="http://schemas.microsoft.com/office/drawing/2014/main" id="{94927A4D-EB10-4CBF-84F6-F4E37DFBC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323098" y="3006028"/>
              <a:ext cx="286886" cy="286886"/>
            </a:xfrm>
            <a:prstGeom prst="rect">
              <a:avLst/>
            </a:prstGeom>
          </p:spPr>
        </p:pic>
        <p:pic>
          <p:nvPicPr>
            <p:cNvPr id="84" name="Graphic 83" descr="Gauge">
              <a:extLst>
                <a:ext uri="{FF2B5EF4-FFF2-40B4-BE49-F238E27FC236}">
                  <a16:creationId xmlns:a16="http://schemas.microsoft.com/office/drawing/2014/main" id="{93AB382E-94E2-420A-A82C-61F01BF3E4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296232" y="2733736"/>
              <a:ext cx="323997" cy="323997"/>
            </a:xfrm>
            <a:prstGeom prst="rect">
              <a:avLst/>
            </a:prstGeom>
          </p:spPr>
        </p:pic>
        <p:pic>
          <p:nvPicPr>
            <p:cNvPr id="86" name="Graphic 85" descr="Checklist RTL">
              <a:extLst>
                <a:ext uri="{FF2B5EF4-FFF2-40B4-BE49-F238E27FC236}">
                  <a16:creationId xmlns:a16="http://schemas.microsoft.com/office/drawing/2014/main" id="{1B6C05C0-BFEF-436F-8F95-8B36007B4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609984" y="2810919"/>
              <a:ext cx="392688" cy="440394"/>
            </a:xfrm>
            <a:prstGeom prst="rect">
              <a:avLst/>
            </a:prstGeom>
          </p:spPr>
        </p:pic>
      </p:grp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AA5AF14-6018-4778-B40A-07E22A8CF074}"/>
              </a:ext>
            </a:extLst>
          </p:cNvPr>
          <p:cNvSpPr/>
          <p:nvPr/>
        </p:nvSpPr>
        <p:spPr>
          <a:xfrm>
            <a:off x="1353758" y="2953646"/>
            <a:ext cx="833221" cy="23517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900" b="1" dirty="0">
                <a:solidFill>
                  <a:srgbClr val="BED730"/>
                </a:solidFill>
                <a:latin typeface="Trebuchet MS"/>
              </a:rPr>
              <a:t>Dashboard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7B036B4B-D689-481F-B458-614CF582AA4C}"/>
              </a:ext>
            </a:extLst>
          </p:cNvPr>
          <p:cNvGrpSpPr/>
          <p:nvPr/>
        </p:nvGrpSpPr>
        <p:grpSpPr>
          <a:xfrm>
            <a:off x="1494638" y="3546392"/>
            <a:ext cx="551461" cy="551461"/>
            <a:chOff x="204099" y="2832845"/>
            <a:chExt cx="761691" cy="761691"/>
          </a:xfrm>
        </p:grpSpPr>
        <p:pic>
          <p:nvPicPr>
            <p:cNvPr id="99" name="Graphic 98" descr="Workflow">
              <a:extLst>
                <a:ext uri="{FF2B5EF4-FFF2-40B4-BE49-F238E27FC236}">
                  <a16:creationId xmlns:a16="http://schemas.microsoft.com/office/drawing/2014/main" id="{D3A0B127-2B9F-4264-ADE5-152D0F668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420599" y="2992900"/>
              <a:ext cx="344421" cy="344421"/>
            </a:xfrm>
            <a:prstGeom prst="rect">
              <a:avLst/>
            </a:prstGeom>
          </p:spPr>
        </p:pic>
        <p:pic>
          <p:nvPicPr>
            <p:cNvPr id="101" name="Graphic 100" descr="Television">
              <a:extLst>
                <a:ext uri="{FF2B5EF4-FFF2-40B4-BE49-F238E27FC236}">
                  <a16:creationId xmlns:a16="http://schemas.microsoft.com/office/drawing/2014/main" id="{A79D7A7D-CE82-4BEC-8846-92C998655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204099" y="2832845"/>
              <a:ext cx="761691" cy="761691"/>
            </a:xfrm>
            <a:prstGeom prst="rect">
              <a:avLst/>
            </a:prstGeom>
          </p:spPr>
        </p:pic>
      </p:grp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E550ED3-3C99-481B-BC13-A639DCF219E3}"/>
              </a:ext>
            </a:extLst>
          </p:cNvPr>
          <p:cNvSpPr/>
          <p:nvPr/>
        </p:nvSpPr>
        <p:spPr>
          <a:xfrm>
            <a:off x="1353758" y="4047080"/>
            <a:ext cx="833221" cy="23517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900" b="1" dirty="0">
                <a:solidFill>
                  <a:srgbClr val="BED730"/>
                </a:solidFill>
                <a:latin typeface="Trebuchet MS"/>
              </a:rPr>
              <a:t>Automation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CD46A1D4-B8E3-4AF0-A29D-6220541F9421}"/>
              </a:ext>
            </a:extLst>
          </p:cNvPr>
          <p:cNvCxnSpPr>
            <a:cxnSpLocks/>
          </p:cNvCxnSpPr>
          <p:nvPr/>
        </p:nvCxnSpPr>
        <p:spPr>
          <a:xfrm>
            <a:off x="1354168" y="987425"/>
            <a:ext cx="0" cy="3240000"/>
          </a:xfrm>
          <a:prstGeom prst="line">
            <a:avLst/>
          </a:prstGeom>
          <a:ln w="9525">
            <a:solidFill>
              <a:schemeClr val="bg1">
                <a:alpha val="4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6" name="Graphic 125" descr="Social network">
            <a:extLst>
              <a:ext uri="{FF2B5EF4-FFF2-40B4-BE49-F238E27FC236}">
                <a16:creationId xmlns:a16="http://schemas.microsoft.com/office/drawing/2014/main" id="{81DF1E08-9BD5-4A6E-974B-81CF9B9A703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62697" y="2987075"/>
            <a:ext cx="360000" cy="360000"/>
          </a:xfrm>
          <a:prstGeom prst="rect">
            <a:avLst/>
          </a:prstGeom>
        </p:spPr>
      </p:pic>
      <p:sp>
        <p:nvSpPr>
          <p:cNvPr id="132" name="Rectangle 131">
            <a:extLst>
              <a:ext uri="{FF2B5EF4-FFF2-40B4-BE49-F238E27FC236}">
                <a16:creationId xmlns:a16="http://schemas.microsoft.com/office/drawing/2014/main" id="{82F27A2B-510D-4EF9-93A4-91FFD05FF05B}"/>
              </a:ext>
            </a:extLst>
          </p:cNvPr>
          <p:cNvSpPr/>
          <p:nvPr/>
        </p:nvSpPr>
        <p:spPr>
          <a:xfrm>
            <a:off x="346655" y="3336787"/>
            <a:ext cx="987216" cy="18987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900" b="1" dirty="0">
                <a:solidFill>
                  <a:srgbClr val="BED730"/>
                </a:solidFill>
                <a:latin typeface="Trebuchet MS"/>
              </a:rPr>
              <a:t>All Users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pic>
        <p:nvPicPr>
          <p:cNvPr id="131" name="Graphic 130" descr="Teacher">
            <a:extLst>
              <a:ext uri="{FF2B5EF4-FFF2-40B4-BE49-F238E27FC236}">
                <a16:creationId xmlns:a16="http://schemas.microsoft.com/office/drawing/2014/main" id="{52BBF5DB-47BD-4AA0-981E-A4F40689F8C0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62697" y="3769770"/>
            <a:ext cx="360000" cy="360000"/>
          </a:xfrm>
          <a:prstGeom prst="rect">
            <a:avLst/>
          </a:prstGeom>
        </p:spPr>
      </p:pic>
      <p:sp>
        <p:nvSpPr>
          <p:cNvPr id="133" name="Rectangle 132">
            <a:extLst>
              <a:ext uri="{FF2B5EF4-FFF2-40B4-BE49-F238E27FC236}">
                <a16:creationId xmlns:a16="http://schemas.microsoft.com/office/drawing/2014/main" id="{C12FFCC5-9A5D-4F0D-BD94-76AC8029709F}"/>
              </a:ext>
            </a:extLst>
          </p:cNvPr>
          <p:cNvSpPr/>
          <p:nvPr/>
        </p:nvSpPr>
        <p:spPr>
          <a:xfrm>
            <a:off x="333173" y="4045659"/>
            <a:ext cx="1014180" cy="23701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900" b="1" dirty="0">
                <a:solidFill>
                  <a:srgbClr val="BED730"/>
                </a:solidFill>
                <a:latin typeface="Trebuchet MS"/>
              </a:rPr>
              <a:t>CxO Users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pic>
        <p:nvPicPr>
          <p:cNvPr id="127" name="Graphic 126" descr="Syncing cloud">
            <a:extLst>
              <a:ext uri="{FF2B5EF4-FFF2-40B4-BE49-F238E27FC236}">
                <a16:creationId xmlns:a16="http://schemas.microsoft.com/office/drawing/2014/main" id="{9943EB46-02AB-4C21-846E-0E81D1046D2E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62697" y="1081081"/>
            <a:ext cx="360000" cy="360000"/>
          </a:xfrm>
          <a:prstGeom prst="rect">
            <a:avLst/>
          </a:prstGeom>
        </p:spPr>
      </p:pic>
      <p:sp>
        <p:nvSpPr>
          <p:cNvPr id="134" name="Rectangle 133">
            <a:extLst>
              <a:ext uri="{FF2B5EF4-FFF2-40B4-BE49-F238E27FC236}">
                <a16:creationId xmlns:a16="http://schemas.microsoft.com/office/drawing/2014/main" id="{AFC3BC9D-A020-49D0-941C-C561F7AB62C7}"/>
              </a:ext>
            </a:extLst>
          </p:cNvPr>
          <p:cNvSpPr/>
          <p:nvPr/>
        </p:nvSpPr>
        <p:spPr>
          <a:xfrm>
            <a:off x="322894" y="1460902"/>
            <a:ext cx="1034741" cy="27930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900" b="1" dirty="0">
                <a:solidFill>
                  <a:srgbClr val="BED730"/>
                </a:solidFill>
                <a:latin typeface="Trebuchet MS"/>
              </a:rPr>
              <a:t>Cloud Administrators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8E63DF0C-09B0-47DE-A259-5B6EEC9A320D}"/>
              </a:ext>
            </a:extLst>
          </p:cNvPr>
          <p:cNvGrpSpPr/>
          <p:nvPr/>
        </p:nvGrpSpPr>
        <p:grpSpPr>
          <a:xfrm>
            <a:off x="662697" y="2073228"/>
            <a:ext cx="360000" cy="360000"/>
            <a:chOff x="4051651" y="1135094"/>
            <a:chExt cx="914400" cy="1173971"/>
          </a:xfrm>
        </p:grpSpPr>
        <p:pic>
          <p:nvPicPr>
            <p:cNvPr id="129" name="Graphic 128" descr="Single gear">
              <a:extLst>
                <a:ext uri="{FF2B5EF4-FFF2-40B4-BE49-F238E27FC236}">
                  <a16:creationId xmlns:a16="http://schemas.microsoft.com/office/drawing/2014/main" id="{CA98658E-8932-4E8C-A759-1852ECD9BA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4051651" y="1135094"/>
              <a:ext cx="914400" cy="914400"/>
            </a:xfrm>
            <a:prstGeom prst="rect">
              <a:avLst/>
            </a:prstGeom>
          </p:spPr>
        </p:pic>
        <p:pic>
          <p:nvPicPr>
            <p:cNvPr id="130" name="Graphic 129" descr="Users">
              <a:extLst>
                <a:ext uri="{FF2B5EF4-FFF2-40B4-BE49-F238E27FC236}">
                  <a16:creationId xmlns:a16="http://schemas.microsoft.com/office/drawing/2014/main" id="{60DA99E3-C3EC-4D97-9EC1-AA08DE491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4051651" y="1394665"/>
              <a:ext cx="914400" cy="914400"/>
            </a:xfrm>
            <a:prstGeom prst="rect">
              <a:avLst/>
            </a:prstGeom>
          </p:spPr>
        </p:pic>
      </p:grpSp>
      <p:sp>
        <p:nvSpPr>
          <p:cNvPr id="135" name="Rectangle 134">
            <a:extLst>
              <a:ext uri="{FF2B5EF4-FFF2-40B4-BE49-F238E27FC236}">
                <a16:creationId xmlns:a16="http://schemas.microsoft.com/office/drawing/2014/main" id="{CCC7C309-FC47-42A3-8E67-3D4DBA98A59F}"/>
              </a:ext>
            </a:extLst>
          </p:cNvPr>
          <p:cNvSpPr/>
          <p:nvPr/>
        </p:nvSpPr>
        <p:spPr>
          <a:xfrm>
            <a:off x="340075" y="2396215"/>
            <a:ext cx="1000376" cy="257311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900" b="1" dirty="0">
                <a:solidFill>
                  <a:srgbClr val="BED730"/>
                </a:solidFill>
                <a:latin typeface="Trebuchet MS"/>
              </a:rPr>
              <a:t>App &amp; DevOps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125" name="Arrow: Left-Right 124">
            <a:extLst>
              <a:ext uri="{FF2B5EF4-FFF2-40B4-BE49-F238E27FC236}">
                <a16:creationId xmlns:a16="http://schemas.microsoft.com/office/drawing/2014/main" id="{05DE21CF-1253-44E4-A3CC-5A05C5D39DB5}"/>
              </a:ext>
            </a:extLst>
          </p:cNvPr>
          <p:cNvSpPr/>
          <p:nvPr/>
        </p:nvSpPr>
        <p:spPr>
          <a:xfrm>
            <a:off x="1375949" y="4367798"/>
            <a:ext cx="6065861" cy="408217"/>
          </a:xfrm>
          <a:prstGeom prst="leftRightArrow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1000" b="1" dirty="0">
                <a:solidFill>
                  <a:sysClr val="windowText" lastClr="000000"/>
                </a:solidFill>
                <a:latin typeface="Trebuchet MS"/>
              </a:rPr>
              <a:t>Core Platform</a:t>
            </a:r>
            <a:endParaRPr lang="en-IN" sz="1000" b="1" dirty="0">
              <a:solidFill>
                <a:sysClr val="windowText" lastClr="000000"/>
              </a:solidFill>
              <a:latin typeface="Trebuchet MS"/>
            </a:endParaRPr>
          </a:p>
        </p:txBody>
      </p:sp>
      <p:sp>
        <p:nvSpPr>
          <p:cNvPr id="142" name="Arrow: Right 141">
            <a:extLst>
              <a:ext uri="{FF2B5EF4-FFF2-40B4-BE49-F238E27FC236}">
                <a16:creationId xmlns:a16="http://schemas.microsoft.com/office/drawing/2014/main" id="{FEF6F10E-9A1C-4A91-B355-4F17979BAC7A}"/>
              </a:ext>
            </a:extLst>
          </p:cNvPr>
          <p:cNvSpPr/>
          <p:nvPr/>
        </p:nvSpPr>
        <p:spPr>
          <a:xfrm>
            <a:off x="325757" y="4367798"/>
            <a:ext cx="994071" cy="408217"/>
          </a:xfrm>
          <a:prstGeom prst="rightArrow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1000" b="1" dirty="0">
                <a:solidFill>
                  <a:sysClr val="windowText" lastClr="000000"/>
                </a:solidFill>
                <a:latin typeface="Trebuchet MS"/>
              </a:rPr>
              <a:t>Users</a:t>
            </a:r>
            <a:endParaRPr lang="en-IN" sz="1000" b="1" dirty="0">
              <a:solidFill>
                <a:sysClr val="windowText" lastClr="000000"/>
              </a:solidFill>
              <a:latin typeface="Trebuchet MS"/>
            </a:endParaRPr>
          </a:p>
        </p:txBody>
      </p:sp>
      <p:sp>
        <p:nvSpPr>
          <p:cNvPr id="143" name="Arrow: Left 142">
            <a:extLst>
              <a:ext uri="{FF2B5EF4-FFF2-40B4-BE49-F238E27FC236}">
                <a16:creationId xmlns:a16="http://schemas.microsoft.com/office/drawing/2014/main" id="{7D9E83F7-E3BA-4622-B037-3B93603AEDB5}"/>
              </a:ext>
            </a:extLst>
          </p:cNvPr>
          <p:cNvSpPr/>
          <p:nvPr/>
        </p:nvSpPr>
        <p:spPr>
          <a:xfrm>
            <a:off x="7553985" y="4367798"/>
            <a:ext cx="1276487" cy="408217"/>
          </a:xfrm>
          <a:prstGeom prst="leftArrow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1000" b="1" dirty="0">
                <a:solidFill>
                  <a:sysClr val="windowText" lastClr="000000"/>
                </a:solidFill>
                <a:latin typeface="Trebuchet MS"/>
              </a:rPr>
              <a:t>POD</a:t>
            </a:r>
            <a:endParaRPr lang="en-IN" sz="1000" b="1" dirty="0">
              <a:solidFill>
                <a:sysClr val="windowText" lastClr="000000"/>
              </a:solidFill>
              <a:latin typeface="Trebuchet M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4E5183A-1450-42D1-B272-F62C2DE8969B}"/>
              </a:ext>
            </a:extLst>
          </p:cNvPr>
          <p:cNvSpPr/>
          <p:nvPr/>
        </p:nvSpPr>
        <p:spPr>
          <a:xfrm>
            <a:off x="3496130" y="3192574"/>
            <a:ext cx="3852051" cy="807895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1600" b="1" dirty="0">
                <a:solidFill>
                  <a:prstClr val="white"/>
                </a:solidFill>
                <a:latin typeface="Trebuchet MS"/>
              </a:rPr>
              <a:t>ITSM</a:t>
            </a:r>
          </a:p>
          <a:p>
            <a:pPr algn="ctr" defTabSz="914264"/>
            <a:r>
              <a:rPr lang="en-US" sz="1600" b="1" dirty="0">
                <a:solidFill>
                  <a:prstClr val="white"/>
                </a:solidFill>
                <a:latin typeface="Trebuchet MS"/>
              </a:rPr>
              <a:t>(Engagement &amp; Records)</a:t>
            </a:r>
            <a:endParaRPr lang="en-IN" sz="1600" b="1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C3511E9-CC6C-4E1F-AEE4-93C912EC0566}"/>
              </a:ext>
            </a:extLst>
          </p:cNvPr>
          <p:cNvSpPr/>
          <p:nvPr/>
        </p:nvSpPr>
        <p:spPr>
          <a:xfrm>
            <a:off x="3496131" y="2898247"/>
            <a:ext cx="911458" cy="2372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Request / Change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72DD1EB-6BB0-4C73-9EFB-2AD11987B121}"/>
              </a:ext>
            </a:extLst>
          </p:cNvPr>
          <p:cNvSpPr/>
          <p:nvPr/>
        </p:nvSpPr>
        <p:spPr>
          <a:xfrm>
            <a:off x="4476329" y="2898247"/>
            <a:ext cx="911458" cy="2372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Event / Incident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B5F6A5E-FB4A-4027-886D-23B6F5B6E9D4}"/>
              </a:ext>
            </a:extLst>
          </p:cNvPr>
          <p:cNvSpPr/>
          <p:nvPr/>
        </p:nvSpPr>
        <p:spPr>
          <a:xfrm>
            <a:off x="5456526" y="2898247"/>
            <a:ext cx="911458" cy="2372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Monitoring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D66525A-F8CC-4D16-9C99-0E455722DEDC}"/>
              </a:ext>
            </a:extLst>
          </p:cNvPr>
          <p:cNvSpPr/>
          <p:nvPr/>
        </p:nvSpPr>
        <p:spPr>
          <a:xfrm>
            <a:off x="6436724" y="2898247"/>
            <a:ext cx="911458" cy="2372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Discovery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21B2A29-BAE7-4616-A41F-A1422C972F60}"/>
              </a:ext>
            </a:extLst>
          </p:cNvPr>
          <p:cNvSpPr/>
          <p:nvPr/>
        </p:nvSpPr>
        <p:spPr>
          <a:xfrm>
            <a:off x="3496131" y="4045381"/>
            <a:ext cx="911458" cy="2372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SLA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4E2CD72-B1C0-4F0F-A3AA-5D57FEB2FFC3}"/>
              </a:ext>
            </a:extLst>
          </p:cNvPr>
          <p:cNvSpPr/>
          <p:nvPr/>
        </p:nvSpPr>
        <p:spPr>
          <a:xfrm>
            <a:off x="4476329" y="4045381"/>
            <a:ext cx="911458" cy="2372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HA / DR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ADE8E00-3CBA-496B-B872-8C4B6731D9A3}"/>
              </a:ext>
            </a:extLst>
          </p:cNvPr>
          <p:cNvSpPr/>
          <p:nvPr/>
        </p:nvSpPr>
        <p:spPr>
          <a:xfrm>
            <a:off x="5456526" y="4045381"/>
            <a:ext cx="911458" cy="2372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Knowledge Base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E67A0BA-4CA1-4B97-A033-57912A8D929D}"/>
              </a:ext>
            </a:extLst>
          </p:cNvPr>
          <p:cNvSpPr/>
          <p:nvPr/>
        </p:nvSpPr>
        <p:spPr>
          <a:xfrm>
            <a:off x="6436724" y="4045381"/>
            <a:ext cx="911458" cy="2372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Logs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92CA21-DDE5-4C5A-8F90-B7370E657418}"/>
              </a:ext>
            </a:extLst>
          </p:cNvPr>
          <p:cNvSpPr/>
          <p:nvPr/>
        </p:nvSpPr>
        <p:spPr>
          <a:xfrm>
            <a:off x="3072301" y="981621"/>
            <a:ext cx="722535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Orchestration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22C8DD-F349-4A28-9CAA-9B7D3A78850F}"/>
              </a:ext>
            </a:extLst>
          </p:cNvPr>
          <p:cNvSpPr/>
          <p:nvPr/>
        </p:nvSpPr>
        <p:spPr>
          <a:xfrm>
            <a:off x="2384449" y="981621"/>
            <a:ext cx="646478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Provisioning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B3C954-944A-444A-A4C3-D870F118668F}"/>
              </a:ext>
            </a:extLst>
          </p:cNvPr>
          <p:cNvSpPr/>
          <p:nvPr/>
        </p:nvSpPr>
        <p:spPr>
          <a:xfrm>
            <a:off x="3836209" y="981621"/>
            <a:ext cx="684507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Configuration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1C87C8-4053-4132-976B-A798FB3F4552}"/>
              </a:ext>
            </a:extLst>
          </p:cNvPr>
          <p:cNvSpPr/>
          <p:nvPr/>
        </p:nvSpPr>
        <p:spPr>
          <a:xfrm>
            <a:off x="4562089" y="981621"/>
            <a:ext cx="646478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Billing / Chargeback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E5CDCA9-0171-4144-A8AF-A0A13A006A26}"/>
              </a:ext>
            </a:extLst>
          </p:cNvPr>
          <p:cNvSpPr/>
          <p:nvPr/>
        </p:nvSpPr>
        <p:spPr>
          <a:xfrm>
            <a:off x="5249942" y="981621"/>
            <a:ext cx="684507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Systems Management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5A849C5-3A0C-4BC1-AF6B-2A416CF4F913}"/>
              </a:ext>
            </a:extLst>
          </p:cNvPr>
          <p:cNvSpPr/>
          <p:nvPr/>
        </p:nvSpPr>
        <p:spPr>
          <a:xfrm>
            <a:off x="5975821" y="981621"/>
            <a:ext cx="646478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Capacity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8AEAF6B-4520-4E30-B121-657A7A645456}"/>
              </a:ext>
            </a:extLst>
          </p:cNvPr>
          <p:cNvSpPr/>
          <p:nvPr/>
        </p:nvSpPr>
        <p:spPr>
          <a:xfrm>
            <a:off x="6663674" y="981621"/>
            <a:ext cx="684507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Cost Management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CFBCE37-80AD-4963-B8FC-12019B3A6196}"/>
              </a:ext>
            </a:extLst>
          </p:cNvPr>
          <p:cNvSpPr/>
          <p:nvPr/>
        </p:nvSpPr>
        <p:spPr>
          <a:xfrm>
            <a:off x="2384448" y="1309848"/>
            <a:ext cx="4963732" cy="85517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1600" b="1" dirty="0">
                <a:solidFill>
                  <a:prstClr val="white"/>
                </a:solidFill>
                <a:latin typeface="Trebuchet MS"/>
              </a:rPr>
              <a:t>Cloud Management Platform</a:t>
            </a:r>
          </a:p>
          <a:p>
            <a:pPr algn="ctr" defTabSz="914264"/>
            <a:r>
              <a:rPr lang="en-US" sz="1600" b="1" dirty="0">
                <a:solidFill>
                  <a:prstClr val="white"/>
                </a:solidFill>
                <a:latin typeface="Trebuchet MS"/>
              </a:rPr>
              <a:t>(Action &amp; Automation)</a:t>
            </a:r>
            <a:endParaRPr lang="en-IN" sz="1600" b="1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A8FB310-CE95-437B-926E-59E43E0CAC51}"/>
              </a:ext>
            </a:extLst>
          </p:cNvPr>
          <p:cNvSpPr/>
          <p:nvPr/>
        </p:nvSpPr>
        <p:spPr>
          <a:xfrm>
            <a:off x="3123005" y="2230675"/>
            <a:ext cx="722535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Multi Cloud Management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23D4B1C-7A17-4458-9FE0-318DF241B3D0}"/>
              </a:ext>
            </a:extLst>
          </p:cNvPr>
          <p:cNvSpPr/>
          <p:nvPr/>
        </p:nvSpPr>
        <p:spPr>
          <a:xfrm>
            <a:off x="2384449" y="2230675"/>
            <a:ext cx="684507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DevOps Management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944DB69-7C31-4589-A166-8C8A0D715F78}"/>
              </a:ext>
            </a:extLst>
          </p:cNvPr>
          <p:cNvSpPr/>
          <p:nvPr/>
        </p:nvSpPr>
        <p:spPr>
          <a:xfrm>
            <a:off x="3899588" y="2230675"/>
            <a:ext cx="684507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Role Based Access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9CED040-774F-4099-B18F-F8BCD320E254}"/>
              </a:ext>
            </a:extLst>
          </p:cNvPr>
          <p:cNvSpPr/>
          <p:nvPr/>
        </p:nvSpPr>
        <p:spPr>
          <a:xfrm>
            <a:off x="4638145" y="2230675"/>
            <a:ext cx="646478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Automation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5AE8B24-2B90-4074-A798-7AE4DE82EA0D}"/>
              </a:ext>
            </a:extLst>
          </p:cNvPr>
          <p:cNvSpPr/>
          <p:nvPr/>
        </p:nvSpPr>
        <p:spPr>
          <a:xfrm>
            <a:off x="5338674" y="2230675"/>
            <a:ext cx="570422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Blueprints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B736210-1A3C-4479-B5BD-29566CFD5445}"/>
              </a:ext>
            </a:extLst>
          </p:cNvPr>
          <p:cNvSpPr/>
          <p:nvPr/>
        </p:nvSpPr>
        <p:spPr>
          <a:xfrm>
            <a:off x="5963146" y="2230675"/>
            <a:ext cx="646478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Policy Engine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B4BB29-F654-487C-929E-E419BA66DA79}"/>
              </a:ext>
            </a:extLst>
          </p:cNvPr>
          <p:cNvSpPr/>
          <p:nvPr/>
        </p:nvSpPr>
        <p:spPr>
          <a:xfrm>
            <a:off x="6663674" y="2230675"/>
            <a:ext cx="684507" cy="2711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 b="1" dirty="0">
                <a:solidFill>
                  <a:prstClr val="black"/>
                </a:solidFill>
                <a:latin typeface="Trebuchet MS"/>
              </a:rPr>
              <a:t>Security &amp; Compliance</a:t>
            </a:r>
            <a:endParaRPr lang="en-IN" sz="600" b="1" dirty="0">
              <a:solidFill>
                <a:prstClr val="black"/>
              </a:solidFill>
              <a:latin typeface="Trebuchet MS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DF47D06-01F4-4C84-9526-26BA3BCECE45}"/>
              </a:ext>
            </a:extLst>
          </p:cNvPr>
          <p:cNvGrpSpPr/>
          <p:nvPr/>
        </p:nvGrpSpPr>
        <p:grpSpPr>
          <a:xfrm>
            <a:off x="2475778" y="3229544"/>
            <a:ext cx="884361" cy="824125"/>
            <a:chOff x="2981258" y="3728968"/>
            <a:chExt cx="802800" cy="667374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55202EE0-7BA2-4BC4-AAF8-D292BA44D8D4}"/>
                </a:ext>
              </a:extLst>
            </p:cNvPr>
            <p:cNvSpPr/>
            <p:nvPr/>
          </p:nvSpPr>
          <p:spPr>
            <a:xfrm>
              <a:off x="2981258" y="4144342"/>
              <a:ext cx="802800" cy="25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/>
              <a:r>
                <a:rPr lang="en-US" sz="900" b="1" dirty="0">
                  <a:solidFill>
                    <a:srgbClr val="BED730"/>
                  </a:solidFill>
                  <a:latin typeface="Trebuchet MS"/>
                </a:rPr>
                <a:t>AI / ML</a:t>
              </a:r>
              <a:endParaRPr lang="en-IN" sz="900" b="1" dirty="0">
                <a:solidFill>
                  <a:srgbClr val="BED730"/>
                </a:solidFill>
                <a:latin typeface="Trebuchet MS"/>
              </a:endParaRPr>
            </a:p>
          </p:txBody>
        </p:sp>
        <p:pic>
          <p:nvPicPr>
            <p:cNvPr id="1034" name="Picture 10" descr="Machine Learning solutions in AWS Marketplace">
              <a:extLst>
                <a:ext uri="{FF2B5EF4-FFF2-40B4-BE49-F238E27FC236}">
                  <a16:creationId xmlns:a16="http://schemas.microsoft.com/office/drawing/2014/main" id="{E3123B94-1137-489C-9F5C-BA6B1112F8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576" y="3728968"/>
              <a:ext cx="706436" cy="4188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C2900A93-82EA-4582-817A-95E53D848255}"/>
              </a:ext>
            </a:extLst>
          </p:cNvPr>
          <p:cNvSpPr/>
          <p:nvPr/>
        </p:nvSpPr>
        <p:spPr>
          <a:xfrm>
            <a:off x="2388710" y="2904305"/>
            <a:ext cx="1055242" cy="1384431"/>
          </a:xfrm>
          <a:prstGeom prst="rect">
            <a:avLst/>
          </a:prstGeom>
          <a:noFill/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115D915-3287-4B9C-8208-01BF088A98D0}"/>
              </a:ext>
            </a:extLst>
          </p:cNvPr>
          <p:cNvCxnSpPr>
            <a:cxnSpLocks/>
          </p:cNvCxnSpPr>
          <p:nvPr/>
        </p:nvCxnSpPr>
        <p:spPr>
          <a:xfrm>
            <a:off x="7497866" y="987425"/>
            <a:ext cx="0" cy="3240000"/>
          </a:xfrm>
          <a:prstGeom prst="line">
            <a:avLst/>
          </a:prstGeom>
          <a:ln w="9525">
            <a:solidFill>
              <a:schemeClr val="bg1">
                <a:alpha val="4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6" descr="Microsoft Azure: Cloud Services | Azure Hybrid Cloud Applications">
            <a:extLst>
              <a:ext uri="{FF2B5EF4-FFF2-40B4-BE49-F238E27FC236}">
                <a16:creationId xmlns:a16="http://schemas.microsoft.com/office/drawing/2014/main" id="{8AC6529D-673E-4B8A-B46F-745DA902F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945" y="2756348"/>
            <a:ext cx="472518" cy="27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8" descr="Oracle Cloud Storage instructions - DBcloudbin - Database ...">
            <a:extLst>
              <a:ext uri="{FF2B5EF4-FFF2-40B4-BE49-F238E27FC236}">
                <a16:creationId xmlns:a16="http://schemas.microsoft.com/office/drawing/2014/main" id="{A3A9E7E3-66ED-492E-97CB-41A414C05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3248211"/>
            <a:ext cx="382384" cy="22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10" descr="Google cloud Logo Icon of Flat style - Available in SVG, PNG, EPS ...">
            <a:extLst>
              <a:ext uri="{FF2B5EF4-FFF2-40B4-BE49-F238E27FC236}">
                <a16:creationId xmlns:a16="http://schemas.microsoft.com/office/drawing/2014/main" id="{E42AA95A-A468-49C3-B95D-6E9475831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727" y="3693427"/>
            <a:ext cx="276954" cy="25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>
            <a:extLst>
              <a:ext uri="{FF2B5EF4-FFF2-40B4-BE49-F238E27FC236}">
                <a16:creationId xmlns:a16="http://schemas.microsoft.com/office/drawing/2014/main" id="{016C3EA7-5B2B-44AF-BD4C-D4DA0F0DA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261" y="2303157"/>
            <a:ext cx="373887" cy="23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Graphic 97" descr="Single gear">
            <a:extLst>
              <a:ext uri="{FF2B5EF4-FFF2-40B4-BE49-F238E27FC236}">
                <a16:creationId xmlns:a16="http://schemas.microsoft.com/office/drawing/2014/main" id="{82C0C34B-8E8B-4068-B863-C132271BCF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5067" y="3425289"/>
            <a:ext cx="305290" cy="305290"/>
          </a:xfrm>
          <a:prstGeom prst="rect">
            <a:avLst/>
          </a:prstGeom>
        </p:spPr>
      </p:pic>
      <p:pic>
        <p:nvPicPr>
          <p:cNvPr id="100" name="Graphic 99" descr="Single gear">
            <a:extLst>
              <a:ext uri="{FF2B5EF4-FFF2-40B4-BE49-F238E27FC236}">
                <a16:creationId xmlns:a16="http://schemas.microsoft.com/office/drawing/2014/main" id="{D06593C6-96BC-4A66-B482-6D06124B7E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5067" y="1651472"/>
            <a:ext cx="305290" cy="30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97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F71ADA8-5C84-37CC-209C-1303CE126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288" y="262445"/>
            <a:ext cx="8496150" cy="400099"/>
          </a:xfrm>
        </p:spPr>
        <p:txBody>
          <a:bodyPr/>
          <a:lstStyle/>
          <a:p>
            <a:r>
              <a:rPr lang="en-IN" sz="2000" dirty="0">
                <a:latin typeface="+mn-lt"/>
              </a:rPr>
              <a:t>Sify FinOps to </a:t>
            </a:r>
            <a:r>
              <a:rPr lang="en-US" sz="2000" dirty="0">
                <a:latin typeface="+mn-lt"/>
              </a:rPr>
              <a:t>fulfill cloud promise</a:t>
            </a:r>
            <a:endParaRPr lang="en-IN" sz="2000" dirty="0">
              <a:latin typeface="+mn-lt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93124B0-C1B5-076A-D4DF-4538100D3A3B}"/>
              </a:ext>
            </a:extLst>
          </p:cNvPr>
          <p:cNvGrpSpPr/>
          <p:nvPr/>
        </p:nvGrpSpPr>
        <p:grpSpPr>
          <a:xfrm>
            <a:off x="453775" y="988164"/>
            <a:ext cx="8023650" cy="1016700"/>
            <a:chOff x="453775" y="1347388"/>
            <a:chExt cx="8023650" cy="1016700"/>
          </a:xfrm>
        </p:grpSpPr>
        <p:sp>
          <p:nvSpPr>
            <p:cNvPr id="5" name="Google Shape;551;p120">
              <a:extLst>
                <a:ext uri="{FF2B5EF4-FFF2-40B4-BE49-F238E27FC236}">
                  <a16:creationId xmlns:a16="http://schemas.microsoft.com/office/drawing/2014/main" id="{E55F3602-5BDD-CE5E-82FA-446621EC8B5F}"/>
                </a:ext>
              </a:extLst>
            </p:cNvPr>
            <p:cNvSpPr txBox="1"/>
            <p:nvPr/>
          </p:nvSpPr>
          <p:spPr>
            <a:xfrm>
              <a:off x="1234525" y="1347388"/>
              <a:ext cx="7242900" cy="1016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bg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Cost Governance 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" sz="1200" b="1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marL="457200" indent="-298450">
                <a:buClr>
                  <a:schemeClr val="bg1"/>
                </a:buClr>
                <a:buSzPts val="1100"/>
                <a:buFont typeface="Proxima Nova"/>
                <a:buChar char="●"/>
              </a:pPr>
              <a:r>
                <a:rPr lang="en-US" sz="1100" dirty="0">
                  <a:solidFill>
                    <a:schemeClr val="bg1"/>
                  </a:solidFill>
                  <a:latin typeface="Proxima Nova"/>
                  <a:sym typeface="Proxima Nova"/>
                </a:rPr>
                <a:t>Rightsizing of Cloud resources</a:t>
              </a:r>
            </a:p>
            <a:p>
              <a:pPr marL="457200" indent="-298450">
                <a:buClr>
                  <a:schemeClr val="bg1"/>
                </a:buClr>
                <a:buSzPts val="1100"/>
                <a:buFont typeface="Proxima Nova"/>
                <a:buChar char="●"/>
              </a:pPr>
              <a:r>
                <a:rPr lang="en-US" sz="1100" dirty="0">
                  <a:solidFill>
                    <a:schemeClr val="bg1"/>
                  </a:solidFill>
                  <a:latin typeface="Proxima Nova"/>
                  <a:sym typeface="Proxima Nova"/>
                </a:rPr>
                <a:t>Simplify analytics </a:t>
              </a:r>
              <a:r>
                <a:rPr lang="en-US" sz="1100" dirty="0">
                  <a:solidFill>
                    <a:schemeClr val="bg1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on Overall utilization, trending, resource planning and security gaps. </a:t>
              </a:r>
            </a:p>
            <a:p>
              <a:pPr marL="457200" lvl="0" indent="-298450" algn="l" rtl="0">
                <a:lnSpc>
                  <a:spcPct val="100000"/>
                </a:lnSpc>
                <a:spcAft>
                  <a:spcPts val="0"/>
                </a:spcAft>
                <a:buClr>
                  <a:schemeClr val="bg1"/>
                </a:buClr>
                <a:buSzPts val="1100"/>
                <a:buFont typeface="Proxima Nova"/>
                <a:buChar char="●"/>
              </a:pPr>
              <a:r>
                <a:rPr lang="en-US" sz="1100" dirty="0">
                  <a:solidFill>
                    <a:schemeClr val="bg1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Multi Cloud Coverage.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43E71FB-0E78-E49D-BFBE-3153F6CF0BFD}"/>
                </a:ext>
              </a:extLst>
            </p:cNvPr>
            <p:cNvGrpSpPr/>
            <p:nvPr/>
          </p:nvGrpSpPr>
          <p:grpSpPr>
            <a:xfrm>
              <a:off x="453775" y="1582138"/>
              <a:ext cx="547200" cy="547200"/>
              <a:chOff x="488777" y="1689935"/>
              <a:chExt cx="547200" cy="547200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0FFFA0F6-A781-4F16-E08F-363422230934}"/>
                  </a:ext>
                </a:extLst>
              </p:cNvPr>
              <p:cNvSpPr/>
              <p:nvPr/>
            </p:nvSpPr>
            <p:spPr>
              <a:xfrm>
                <a:off x="488777" y="1689935"/>
                <a:ext cx="547200" cy="547200"/>
              </a:xfrm>
              <a:prstGeom prst="ellipse">
                <a:avLst/>
              </a:prstGeom>
              <a:solidFill>
                <a:srgbClr val="BED7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pic>
            <p:nvPicPr>
              <p:cNvPr id="16" name="Graphic 15">
                <a:extLst>
                  <a:ext uri="{FF2B5EF4-FFF2-40B4-BE49-F238E27FC236}">
                    <a16:creationId xmlns:a16="http://schemas.microsoft.com/office/drawing/2014/main" id="{4624D08F-8421-B1B2-DDAD-02DB5881BC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17800" y="1784696"/>
                <a:ext cx="289154" cy="341728"/>
              </a:xfrm>
              <a:prstGeom prst="rect">
                <a:avLst/>
              </a:prstGeom>
            </p:spPr>
          </p:pic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604DF7F-10D7-C079-B9DF-284CD7A0FE02}"/>
              </a:ext>
            </a:extLst>
          </p:cNvPr>
          <p:cNvGrpSpPr/>
          <p:nvPr/>
        </p:nvGrpSpPr>
        <p:grpSpPr>
          <a:xfrm>
            <a:off x="453775" y="2102682"/>
            <a:ext cx="8156850" cy="1165500"/>
            <a:chOff x="453775" y="2600957"/>
            <a:chExt cx="8156850" cy="1165500"/>
          </a:xfrm>
        </p:grpSpPr>
        <p:sp>
          <p:nvSpPr>
            <p:cNvPr id="7" name="Google Shape;550;p120">
              <a:extLst>
                <a:ext uri="{FF2B5EF4-FFF2-40B4-BE49-F238E27FC236}">
                  <a16:creationId xmlns:a16="http://schemas.microsoft.com/office/drawing/2014/main" id="{2577C67D-4329-2E28-C832-4A3EB3BB29ED}"/>
                </a:ext>
              </a:extLst>
            </p:cNvPr>
            <p:cNvSpPr txBox="1"/>
            <p:nvPr/>
          </p:nvSpPr>
          <p:spPr>
            <a:xfrm>
              <a:off x="1234525" y="2600957"/>
              <a:ext cx="7376100" cy="116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bg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Real-time ML-based observability</a:t>
              </a:r>
              <a:endParaRPr sz="1200" b="1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marL="457200" lvl="0" indent="-298450" algn="l" rtl="0">
                <a:lnSpc>
                  <a:spcPct val="100000"/>
                </a:lnSpc>
                <a:spcBef>
                  <a:spcPts val="900"/>
                </a:spcBef>
                <a:spcAft>
                  <a:spcPts val="0"/>
                </a:spcAft>
                <a:buClr>
                  <a:schemeClr val="bg1"/>
                </a:buClr>
                <a:buSzPts val="1100"/>
                <a:buFont typeface="Proxima Nova"/>
                <a:buChar char="●"/>
              </a:pPr>
              <a:r>
                <a:rPr lang="en" sz="1100" dirty="0">
                  <a:solidFill>
                    <a:schemeClr val="bg1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Real-time cloud waste analysis vs. 4 months later. </a:t>
              </a:r>
              <a:r>
                <a:rPr lang="en" sz="1100" b="1" dirty="0">
                  <a:solidFill>
                    <a:schemeClr val="bg1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10 million times faster</a:t>
              </a:r>
              <a:r>
                <a:rPr lang="en" sz="1100" dirty="0">
                  <a:solidFill>
                    <a:schemeClr val="bg1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 observability. </a:t>
              </a:r>
              <a:endParaRPr sz="1100" dirty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endParaRPr>
            </a:p>
            <a:p>
              <a:pPr marL="457200" lvl="0" indent="-2984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Pts val="1100"/>
                <a:buFont typeface="Proxima Nova"/>
                <a:buChar char="●"/>
              </a:pPr>
              <a:r>
                <a:rPr lang="en" sz="1100" dirty="0">
                  <a:solidFill>
                    <a:schemeClr val="bg1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Smart Startup &amp; Shutdown Scheduler recommendations.</a:t>
              </a:r>
            </a:p>
            <a:p>
              <a:pPr marL="457200" lvl="0" indent="-2984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Pts val="1100"/>
                <a:buFont typeface="Proxima Nova"/>
                <a:buChar char="●"/>
              </a:pPr>
              <a:r>
                <a:rPr lang="en" sz="1100" dirty="0">
                  <a:solidFill>
                    <a:schemeClr val="bg1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Chargeback &amp; Budgeting</a:t>
              </a:r>
            </a:p>
            <a:p>
              <a:pPr marL="457200" lvl="0" indent="-2984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Pts val="1100"/>
                <a:buFont typeface="Proxima Nova"/>
                <a:buChar char="●"/>
              </a:pPr>
              <a:r>
                <a:rPr lang="en" sz="1100" dirty="0">
                  <a:solidFill>
                    <a:schemeClr val="bg1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Anomaly detection. Catch problems now vs. months later.</a:t>
              </a:r>
              <a:endParaRPr sz="1100" dirty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4EF9E89-4F81-A0A4-9352-B3A043244FEB}"/>
                </a:ext>
              </a:extLst>
            </p:cNvPr>
            <p:cNvGrpSpPr/>
            <p:nvPr/>
          </p:nvGrpSpPr>
          <p:grpSpPr>
            <a:xfrm>
              <a:off x="453775" y="2910107"/>
              <a:ext cx="547200" cy="547200"/>
              <a:chOff x="488777" y="2871643"/>
              <a:chExt cx="547200" cy="547200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48A59AE7-B7D1-1460-ECF5-E7E2F3F3D274}"/>
                  </a:ext>
                </a:extLst>
              </p:cNvPr>
              <p:cNvSpPr/>
              <p:nvPr/>
            </p:nvSpPr>
            <p:spPr>
              <a:xfrm>
                <a:off x="488777" y="2871643"/>
                <a:ext cx="547200" cy="547200"/>
              </a:xfrm>
              <a:prstGeom prst="ellipse">
                <a:avLst/>
              </a:prstGeom>
              <a:solidFill>
                <a:srgbClr val="BED730"/>
              </a:solidFill>
              <a:ln>
                <a:noFill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pic>
            <p:nvPicPr>
              <p:cNvPr id="18" name="Graphic 17">
                <a:extLst>
                  <a:ext uri="{FF2B5EF4-FFF2-40B4-BE49-F238E27FC236}">
                    <a16:creationId xmlns:a16="http://schemas.microsoft.com/office/drawing/2014/main" id="{0963635C-8E8C-BA98-74AF-B7ACF3A201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58780" y="2946515"/>
                <a:ext cx="407193" cy="371474"/>
              </a:xfrm>
              <a:prstGeom prst="rect">
                <a:avLst/>
              </a:prstGeom>
            </p:spPr>
          </p:pic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CA9714E-DF40-0A0C-E5C8-3093D6BE98D2}"/>
              </a:ext>
            </a:extLst>
          </p:cNvPr>
          <p:cNvGrpSpPr/>
          <p:nvPr/>
        </p:nvGrpSpPr>
        <p:grpSpPr>
          <a:xfrm>
            <a:off x="453775" y="3366001"/>
            <a:ext cx="8023650" cy="752400"/>
            <a:chOff x="453775" y="3725225"/>
            <a:chExt cx="8023650" cy="752400"/>
          </a:xfrm>
        </p:grpSpPr>
        <p:sp>
          <p:nvSpPr>
            <p:cNvPr id="9" name="Google Shape;552;p120">
              <a:extLst>
                <a:ext uri="{FF2B5EF4-FFF2-40B4-BE49-F238E27FC236}">
                  <a16:creationId xmlns:a16="http://schemas.microsoft.com/office/drawing/2014/main" id="{8668154C-A07F-221B-0CA7-00A0A4F149F2}"/>
                </a:ext>
              </a:extLst>
            </p:cNvPr>
            <p:cNvSpPr txBox="1"/>
            <p:nvPr/>
          </p:nvSpPr>
          <p:spPr>
            <a:xfrm>
              <a:off x="1234525" y="3725225"/>
              <a:ext cx="7242900" cy="75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bg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Minimize cloud waste with automation</a:t>
              </a:r>
              <a:endParaRPr sz="1200" b="1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marL="457200" lvl="0" indent="-298450" algn="l" rtl="0">
                <a:lnSpc>
                  <a:spcPct val="100000"/>
                </a:lnSpc>
                <a:spcBef>
                  <a:spcPts val="900"/>
                </a:spcBef>
                <a:spcAft>
                  <a:spcPts val="0"/>
                </a:spcAft>
                <a:buClr>
                  <a:schemeClr val="bg1"/>
                </a:buClr>
                <a:buSzPts val="1100"/>
                <a:buFont typeface="Proxima Nova"/>
                <a:buChar char="●"/>
              </a:pPr>
              <a:r>
                <a:rPr lang="en-US" sz="1100" dirty="0">
                  <a:solidFill>
                    <a:schemeClr val="bg1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Identify Orphaned Snapshots, Idle Instances &amp; Unattached Disks. </a:t>
              </a:r>
            </a:p>
            <a:p>
              <a:pPr marL="457200" lvl="0" indent="-2984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Pts val="1100"/>
                <a:buFont typeface="Proxima Nova"/>
                <a:buChar char="●"/>
              </a:pPr>
              <a:r>
                <a:rPr lang="en-US" sz="1100" dirty="0">
                  <a:solidFill>
                    <a:schemeClr val="bg1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Recommendation based on Disk Type, IOPS &amp; EBS space.</a:t>
              </a:r>
            </a:p>
            <a:p>
              <a:pPr marL="457200" lvl="0" indent="-2984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Pts val="1100"/>
                <a:buFont typeface="Proxima Nova"/>
                <a:buChar char="●"/>
              </a:pPr>
              <a:r>
                <a:rPr lang="en-US" sz="1100" dirty="0">
                  <a:solidFill>
                    <a:schemeClr val="bg1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Hundreds of thousands of dollars saved, ranging from 20 to 50% of total cloud spends.</a:t>
              </a:r>
              <a:endParaRPr sz="1100" b="1" dirty="0">
                <a:solidFill>
                  <a:schemeClr val="bg1"/>
                </a:solidFill>
                <a:latin typeface="Proxima Nova"/>
                <a:ea typeface="Proxima Nova"/>
                <a:cs typeface="Proxima Nova"/>
                <a:sym typeface="Proxima Nova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CC2D009-A0CE-4DE0-E724-426DE46C9BAF}"/>
                </a:ext>
              </a:extLst>
            </p:cNvPr>
            <p:cNvGrpSpPr/>
            <p:nvPr/>
          </p:nvGrpSpPr>
          <p:grpSpPr>
            <a:xfrm>
              <a:off x="453775" y="3827825"/>
              <a:ext cx="547200" cy="547200"/>
              <a:chOff x="418773" y="3849999"/>
              <a:chExt cx="547200" cy="547200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49A232B-B01F-98FD-F36D-26EDEE171DD0}"/>
                  </a:ext>
                </a:extLst>
              </p:cNvPr>
              <p:cNvSpPr/>
              <p:nvPr/>
            </p:nvSpPr>
            <p:spPr>
              <a:xfrm>
                <a:off x="418773" y="3849999"/>
                <a:ext cx="547200" cy="547200"/>
              </a:xfrm>
              <a:prstGeom prst="ellipse">
                <a:avLst/>
              </a:prstGeom>
              <a:solidFill>
                <a:srgbClr val="BED730"/>
              </a:solidFill>
              <a:ln>
                <a:noFill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pic>
            <p:nvPicPr>
              <p:cNvPr id="20" name="Graphic 19">
                <a:extLst>
                  <a:ext uri="{FF2B5EF4-FFF2-40B4-BE49-F238E27FC236}">
                    <a16:creationId xmlns:a16="http://schemas.microsoft.com/office/drawing/2014/main" id="{07DF4554-1264-237F-DA2F-8ABE9CE4C1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20923" y="3937862"/>
                <a:ext cx="342900" cy="3714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485059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CB85A49-9051-3DEA-1251-3E75B166CA98}"/>
              </a:ext>
            </a:extLst>
          </p:cNvPr>
          <p:cNvSpPr/>
          <p:nvPr/>
        </p:nvSpPr>
        <p:spPr>
          <a:xfrm>
            <a:off x="710806" y="1634947"/>
            <a:ext cx="934911" cy="934911"/>
          </a:xfrm>
          <a:custGeom>
            <a:avLst/>
            <a:gdLst>
              <a:gd name="connsiteX0" fmla="*/ 467456 w 934911"/>
              <a:gd name="connsiteY0" fmla="*/ 934912 h 934911"/>
              <a:gd name="connsiteX1" fmla="*/ 0 w 934911"/>
              <a:gd name="connsiteY1" fmla="*/ 467456 h 934911"/>
              <a:gd name="connsiteX2" fmla="*/ 467456 w 934911"/>
              <a:gd name="connsiteY2" fmla="*/ 0 h 934911"/>
              <a:gd name="connsiteX3" fmla="*/ 934912 w 934911"/>
              <a:gd name="connsiteY3" fmla="*/ 467456 h 934911"/>
              <a:gd name="connsiteX4" fmla="*/ 467456 w 934911"/>
              <a:gd name="connsiteY4" fmla="*/ 934912 h 934911"/>
              <a:gd name="connsiteX5" fmla="*/ 467456 w 934911"/>
              <a:gd name="connsiteY5" fmla="*/ 11383 h 934911"/>
              <a:gd name="connsiteX6" fmla="*/ 11383 w 934911"/>
              <a:gd name="connsiteY6" fmla="*/ 467456 h 934911"/>
              <a:gd name="connsiteX7" fmla="*/ 467456 w 934911"/>
              <a:gd name="connsiteY7" fmla="*/ 923528 h 934911"/>
              <a:gd name="connsiteX8" fmla="*/ 923529 w 934911"/>
              <a:gd name="connsiteY8" fmla="*/ 467456 h 934911"/>
              <a:gd name="connsiteX9" fmla="*/ 467456 w 934911"/>
              <a:gd name="connsiteY9" fmla="*/ 11383 h 93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4911" h="934911">
                <a:moveTo>
                  <a:pt x="467456" y="934912"/>
                </a:moveTo>
                <a:cubicBezTo>
                  <a:pt x="209676" y="934912"/>
                  <a:pt x="0" y="725236"/>
                  <a:pt x="0" y="467456"/>
                </a:cubicBezTo>
                <a:cubicBezTo>
                  <a:pt x="0" y="209676"/>
                  <a:pt x="209676" y="0"/>
                  <a:pt x="467456" y="0"/>
                </a:cubicBezTo>
                <a:cubicBezTo>
                  <a:pt x="725236" y="0"/>
                  <a:pt x="934912" y="209676"/>
                  <a:pt x="934912" y="467456"/>
                </a:cubicBezTo>
                <a:cubicBezTo>
                  <a:pt x="934912" y="725236"/>
                  <a:pt x="725236" y="934912"/>
                  <a:pt x="467456" y="934912"/>
                </a:cubicBezTo>
                <a:close/>
                <a:moveTo>
                  <a:pt x="467456" y="11383"/>
                </a:moveTo>
                <a:cubicBezTo>
                  <a:pt x="215980" y="11383"/>
                  <a:pt x="11383" y="215980"/>
                  <a:pt x="11383" y="467456"/>
                </a:cubicBezTo>
                <a:cubicBezTo>
                  <a:pt x="11383" y="718932"/>
                  <a:pt x="215980" y="923528"/>
                  <a:pt x="467456" y="923528"/>
                </a:cubicBezTo>
                <a:cubicBezTo>
                  <a:pt x="718932" y="923528"/>
                  <a:pt x="923529" y="718932"/>
                  <a:pt x="923529" y="467456"/>
                </a:cubicBezTo>
                <a:cubicBezTo>
                  <a:pt x="923529" y="215980"/>
                  <a:pt x="718932" y="11383"/>
                  <a:pt x="467456" y="11383"/>
                </a:cubicBezTo>
                <a:close/>
              </a:path>
            </a:pathLst>
          </a:custGeom>
          <a:solidFill>
            <a:srgbClr val="FFFFFF"/>
          </a:solidFill>
          <a:ln w="612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8865129-8AE3-AAB0-1003-0BF1601E2B81}"/>
              </a:ext>
            </a:extLst>
          </p:cNvPr>
          <p:cNvSpPr/>
          <p:nvPr/>
        </p:nvSpPr>
        <p:spPr>
          <a:xfrm>
            <a:off x="1720261" y="1634947"/>
            <a:ext cx="934911" cy="934911"/>
          </a:xfrm>
          <a:custGeom>
            <a:avLst/>
            <a:gdLst>
              <a:gd name="connsiteX0" fmla="*/ 467456 w 934911"/>
              <a:gd name="connsiteY0" fmla="*/ 934912 h 934911"/>
              <a:gd name="connsiteX1" fmla="*/ 0 w 934911"/>
              <a:gd name="connsiteY1" fmla="*/ 467456 h 934911"/>
              <a:gd name="connsiteX2" fmla="*/ 467456 w 934911"/>
              <a:gd name="connsiteY2" fmla="*/ 0 h 934911"/>
              <a:gd name="connsiteX3" fmla="*/ 934912 w 934911"/>
              <a:gd name="connsiteY3" fmla="*/ 467456 h 934911"/>
              <a:gd name="connsiteX4" fmla="*/ 467456 w 934911"/>
              <a:gd name="connsiteY4" fmla="*/ 934912 h 934911"/>
              <a:gd name="connsiteX5" fmla="*/ 467456 w 934911"/>
              <a:gd name="connsiteY5" fmla="*/ 11383 h 934911"/>
              <a:gd name="connsiteX6" fmla="*/ 11383 w 934911"/>
              <a:gd name="connsiteY6" fmla="*/ 467456 h 934911"/>
              <a:gd name="connsiteX7" fmla="*/ 467456 w 934911"/>
              <a:gd name="connsiteY7" fmla="*/ 923528 h 934911"/>
              <a:gd name="connsiteX8" fmla="*/ 923529 w 934911"/>
              <a:gd name="connsiteY8" fmla="*/ 467456 h 934911"/>
              <a:gd name="connsiteX9" fmla="*/ 467456 w 934911"/>
              <a:gd name="connsiteY9" fmla="*/ 11383 h 93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4911" h="934911">
                <a:moveTo>
                  <a:pt x="467456" y="934912"/>
                </a:moveTo>
                <a:cubicBezTo>
                  <a:pt x="209676" y="934912"/>
                  <a:pt x="0" y="725236"/>
                  <a:pt x="0" y="467456"/>
                </a:cubicBezTo>
                <a:cubicBezTo>
                  <a:pt x="0" y="209676"/>
                  <a:pt x="209676" y="0"/>
                  <a:pt x="467456" y="0"/>
                </a:cubicBezTo>
                <a:cubicBezTo>
                  <a:pt x="725236" y="0"/>
                  <a:pt x="934912" y="209676"/>
                  <a:pt x="934912" y="467456"/>
                </a:cubicBezTo>
                <a:cubicBezTo>
                  <a:pt x="934912" y="725236"/>
                  <a:pt x="725236" y="934912"/>
                  <a:pt x="467456" y="934912"/>
                </a:cubicBezTo>
                <a:close/>
                <a:moveTo>
                  <a:pt x="467456" y="11383"/>
                </a:moveTo>
                <a:cubicBezTo>
                  <a:pt x="215980" y="11383"/>
                  <a:pt x="11383" y="215980"/>
                  <a:pt x="11383" y="467456"/>
                </a:cubicBezTo>
                <a:cubicBezTo>
                  <a:pt x="11383" y="718932"/>
                  <a:pt x="215980" y="923528"/>
                  <a:pt x="467456" y="923528"/>
                </a:cubicBezTo>
                <a:cubicBezTo>
                  <a:pt x="718932" y="923528"/>
                  <a:pt x="923529" y="718932"/>
                  <a:pt x="923529" y="467456"/>
                </a:cubicBezTo>
                <a:cubicBezTo>
                  <a:pt x="923529" y="215980"/>
                  <a:pt x="718932" y="11383"/>
                  <a:pt x="467456" y="11383"/>
                </a:cubicBezTo>
                <a:close/>
              </a:path>
            </a:pathLst>
          </a:custGeom>
          <a:solidFill>
            <a:srgbClr val="FFFFFF"/>
          </a:solidFill>
          <a:ln w="612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B2904B7-EAE5-12A3-7CE3-70B07695B11B}"/>
              </a:ext>
            </a:extLst>
          </p:cNvPr>
          <p:cNvSpPr/>
          <p:nvPr/>
        </p:nvSpPr>
        <p:spPr>
          <a:xfrm>
            <a:off x="2729777" y="1634947"/>
            <a:ext cx="934911" cy="934911"/>
          </a:xfrm>
          <a:custGeom>
            <a:avLst/>
            <a:gdLst>
              <a:gd name="connsiteX0" fmla="*/ 467456 w 934911"/>
              <a:gd name="connsiteY0" fmla="*/ 934912 h 934911"/>
              <a:gd name="connsiteX1" fmla="*/ 0 w 934911"/>
              <a:gd name="connsiteY1" fmla="*/ 467456 h 934911"/>
              <a:gd name="connsiteX2" fmla="*/ 467456 w 934911"/>
              <a:gd name="connsiteY2" fmla="*/ 0 h 934911"/>
              <a:gd name="connsiteX3" fmla="*/ 934912 w 934911"/>
              <a:gd name="connsiteY3" fmla="*/ 467456 h 934911"/>
              <a:gd name="connsiteX4" fmla="*/ 467456 w 934911"/>
              <a:gd name="connsiteY4" fmla="*/ 934912 h 934911"/>
              <a:gd name="connsiteX5" fmla="*/ 467456 w 934911"/>
              <a:gd name="connsiteY5" fmla="*/ 11383 h 934911"/>
              <a:gd name="connsiteX6" fmla="*/ 11384 w 934911"/>
              <a:gd name="connsiteY6" fmla="*/ 467456 h 934911"/>
              <a:gd name="connsiteX7" fmla="*/ 467456 w 934911"/>
              <a:gd name="connsiteY7" fmla="*/ 923528 h 934911"/>
              <a:gd name="connsiteX8" fmla="*/ 923529 w 934911"/>
              <a:gd name="connsiteY8" fmla="*/ 467456 h 934911"/>
              <a:gd name="connsiteX9" fmla="*/ 467456 w 934911"/>
              <a:gd name="connsiteY9" fmla="*/ 11383 h 93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4911" h="934911">
                <a:moveTo>
                  <a:pt x="467456" y="934912"/>
                </a:moveTo>
                <a:cubicBezTo>
                  <a:pt x="209676" y="934912"/>
                  <a:pt x="0" y="725236"/>
                  <a:pt x="0" y="467456"/>
                </a:cubicBezTo>
                <a:cubicBezTo>
                  <a:pt x="0" y="209676"/>
                  <a:pt x="209676" y="0"/>
                  <a:pt x="467456" y="0"/>
                </a:cubicBezTo>
                <a:cubicBezTo>
                  <a:pt x="725236" y="0"/>
                  <a:pt x="934912" y="209676"/>
                  <a:pt x="934912" y="467456"/>
                </a:cubicBezTo>
                <a:cubicBezTo>
                  <a:pt x="934912" y="725236"/>
                  <a:pt x="725236" y="934912"/>
                  <a:pt x="467456" y="934912"/>
                </a:cubicBezTo>
                <a:close/>
                <a:moveTo>
                  <a:pt x="467456" y="11383"/>
                </a:moveTo>
                <a:cubicBezTo>
                  <a:pt x="215980" y="11383"/>
                  <a:pt x="11384" y="215980"/>
                  <a:pt x="11384" y="467456"/>
                </a:cubicBezTo>
                <a:cubicBezTo>
                  <a:pt x="11384" y="718932"/>
                  <a:pt x="215980" y="923528"/>
                  <a:pt x="467456" y="923528"/>
                </a:cubicBezTo>
                <a:cubicBezTo>
                  <a:pt x="718932" y="923528"/>
                  <a:pt x="923529" y="718932"/>
                  <a:pt x="923529" y="467456"/>
                </a:cubicBezTo>
                <a:cubicBezTo>
                  <a:pt x="923529" y="215980"/>
                  <a:pt x="718932" y="11383"/>
                  <a:pt x="467456" y="11383"/>
                </a:cubicBezTo>
                <a:close/>
              </a:path>
            </a:pathLst>
          </a:custGeom>
          <a:solidFill>
            <a:srgbClr val="FFFFFF"/>
          </a:solidFill>
          <a:ln w="612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29AFCCC-FDFF-20F8-343C-E452F328AC05}"/>
              </a:ext>
            </a:extLst>
          </p:cNvPr>
          <p:cNvSpPr/>
          <p:nvPr/>
        </p:nvSpPr>
        <p:spPr>
          <a:xfrm>
            <a:off x="3739233" y="1634947"/>
            <a:ext cx="934911" cy="934911"/>
          </a:xfrm>
          <a:custGeom>
            <a:avLst/>
            <a:gdLst>
              <a:gd name="connsiteX0" fmla="*/ 467456 w 934911"/>
              <a:gd name="connsiteY0" fmla="*/ 934912 h 934911"/>
              <a:gd name="connsiteX1" fmla="*/ 0 w 934911"/>
              <a:gd name="connsiteY1" fmla="*/ 467456 h 934911"/>
              <a:gd name="connsiteX2" fmla="*/ 467456 w 934911"/>
              <a:gd name="connsiteY2" fmla="*/ 0 h 934911"/>
              <a:gd name="connsiteX3" fmla="*/ 934912 w 934911"/>
              <a:gd name="connsiteY3" fmla="*/ 467456 h 934911"/>
              <a:gd name="connsiteX4" fmla="*/ 467456 w 934911"/>
              <a:gd name="connsiteY4" fmla="*/ 934912 h 934911"/>
              <a:gd name="connsiteX5" fmla="*/ 467456 w 934911"/>
              <a:gd name="connsiteY5" fmla="*/ 11383 h 934911"/>
              <a:gd name="connsiteX6" fmla="*/ 11383 w 934911"/>
              <a:gd name="connsiteY6" fmla="*/ 467456 h 934911"/>
              <a:gd name="connsiteX7" fmla="*/ 467456 w 934911"/>
              <a:gd name="connsiteY7" fmla="*/ 923528 h 934911"/>
              <a:gd name="connsiteX8" fmla="*/ 923529 w 934911"/>
              <a:gd name="connsiteY8" fmla="*/ 467456 h 934911"/>
              <a:gd name="connsiteX9" fmla="*/ 467456 w 934911"/>
              <a:gd name="connsiteY9" fmla="*/ 11383 h 93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4911" h="934911">
                <a:moveTo>
                  <a:pt x="467456" y="934912"/>
                </a:moveTo>
                <a:cubicBezTo>
                  <a:pt x="209676" y="934912"/>
                  <a:pt x="0" y="725236"/>
                  <a:pt x="0" y="467456"/>
                </a:cubicBezTo>
                <a:cubicBezTo>
                  <a:pt x="0" y="209676"/>
                  <a:pt x="209676" y="0"/>
                  <a:pt x="467456" y="0"/>
                </a:cubicBezTo>
                <a:cubicBezTo>
                  <a:pt x="725236" y="0"/>
                  <a:pt x="934912" y="209676"/>
                  <a:pt x="934912" y="467456"/>
                </a:cubicBezTo>
                <a:cubicBezTo>
                  <a:pt x="934912" y="725236"/>
                  <a:pt x="725236" y="934912"/>
                  <a:pt x="467456" y="934912"/>
                </a:cubicBezTo>
                <a:close/>
                <a:moveTo>
                  <a:pt x="467456" y="11383"/>
                </a:moveTo>
                <a:cubicBezTo>
                  <a:pt x="215979" y="11383"/>
                  <a:pt x="11383" y="215980"/>
                  <a:pt x="11383" y="467456"/>
                </a:cubicBezTo>
                <a:cubicBezTo>
                  <a:pt x="11383" y="718932"/>
                  <a:pt x="215979" y="923528"/>
                  <a:pt x="467456" y="923528"/>
                </a:cubicBezTo>
                <a:cubicBezTo>
                  <a:pt x="718933" y="923528"/>
                  <a:pt x="923529" y="718932"/>
                  <a:pt x="923529" y="467456"/>
                </a:cubicBezTo>
                <a:cubicBezTo>
                  <a:pt x="923529" y="215980"/>
                  <a:pt x="718933" y="11383"/>
                  <a:pt x="467456" y="11383"/>
                </a:cubicBezTo>
                <a:close/>
              </a:path>
            </a:pathLst>
          </a:custGeom>
          <a:solidFill>
            <a:srgbClr val="FFFFFF"/>
          </a:solidFill>
          <a:ln w="612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0BCEEA9-35A0-C5BC-9C3A-9D517BC596DF}"/>
              </a:ext>
            </a:extLst>
          </p:cNvPr>
          <p:cNvSpPr/>
          <p:nvPr/>
        </p:nvSpPr>
        <p:spPr>
          <a:xfrm>
            <a:off x="4735040" y="1634947"/>
            <a:ext cx="934911" cy="934911"/>
          </a:xfrm>
          <a:custGeom>
            <a:avLst/>
            <a:gdLst>
              <a:gd name="connsiteX0" fmla="*/ 467456 w 934911"/>
              <a:gd name="connsiteY0" fmla="*/ 934912 h 934911"/>
              <a:gd name="connsiteX1" fmla="*/ 0 w 934911"/>
              <a:gd name="connsiteY1" fmla="*/ 467456 h 934911"/>
              <a:gd name="connsiteX2" fmla="*/ 467456 w 934911"/>
              <a:gd name="connsiteY2" fmla="*/ 0 h 934911"/>
              <a:gd name="connsiteX3" fmla="*/ 934912 w 934911"/>
              <a:gd name="connsiteY3" fmla="*/ 467456 h 934911"/>
              <a:gd name="connsiteX4" fmla="*/ 467456 w 934911"/>
              <a:gd name="connsiteY4" fmla="*/ 934912 h 934911"/>
              <a:gd name="connsiteX5" fmla="*/ 467456 w 934911"/>
              <a:gd name="connsiteY5" fmla="*/ 11383 h 934911"/>
              <a:gd name="connsiteX6" fmla="*/ 11383 w 934911"/>
              <a:gd name="connsiteY6" fmla="*/ 467456 h 934911"/>
              <a:gd name="connsiteX7" fmla="*/ 467456 w 934911"/>
              <a:gd name="connsiteY7" fmla="*/ 923528 h 934911"/>
              <a:gd name="connsiteX8" fmla="*/ 923528 w 934911"/>
              <a:gd name="connsiteY8" fmla="*/ 467456 h 934911"/>
              <a:gd name="connsiteX9" fmla="*/ 467456 w 934911"/>
              <a:gd name="connsiteY9" fmla="*/ 11383 h 93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4911" h="934911">
                <a:moveTo>
                  <a:pt x="467456" y="934912"/>
                </a:moveTo>
                <a:cubicBezTo>
                  <a:pt x="209676" y="934912"/>
                  <a:pt x="0" y="725236"/>
                  <a:pt x="0" y="467456"/>
                </a:cubicBezTo>
                <a:cubicBezTo>
                  <a:pt x="0" y="209676"/>
                  <a:pt x="209676" y="0"/>
                  <a:pt x="467456" y="0"/>
                </a:cubicBezTo>
                <a:cubicBezTo>
                  <a:pt x="725236" y="0"/>
                  <a:pt x="934912" y="209676"/>
                  <a:pt x="934912" y="467456"/>
                </a:cubicBezTo>
                <a:cubicBezTo>
                  <a:pt x="934912" y="725236"/>
                  <a:pt x="725236" y="934912"/>
                  <a:pt x="467456" y="934912"/>
                </a:cubicBezTo>
                <a:close/>
                <a:moveTo>
                  <a:pt x="467456" y="11383"/>
                </a:moveTo>
                <a:cubicBezTo>
                  <a:pt x="215979" y="11383"/>
                  <a:pt x="11383" y="215980"/>
                  <a:pt x="11383" y="467456"/>
                </a:cubicBezTo>
                <a:cubicBezTo>
                  <a:pt x="11383" y="718932"/>
                  <a:pt x="215979" y="923528"/>
                  <a:pt x="467456" y="923528"/>
                </a:cubicBezTo>
                <a:cubicBezTo>
                  <a:pt x="718932" y="923528"/>
                  <a:pt x="923528" y="718932"/>
                  <a:pt x="923528" y="467456"/>
                </a:cubicBezTo>
                <a:cubicBezTo>
                  <a:pt x="923528" y="215980"/>
                  <a:pt x="718932" y="11383"/>
                  <a:pt x="467456" y="11383"/>
                </a:cubicBezTo>
                <a:close/>
              </a:path>
            </a:pathLst>
          </a:custGeom>
          <a:solidFill>
            <a:srgbClr val="FFFFFF"/>
          </a:solidFill>
          <a:ln w="612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E858E25-997F-59F0-6735-451B21BFBF95}"/>
              </a:ext>
            </a:extLst>
          </p:cNvPr>
          <p:cNvSpPr/>
          <p:nvPr/>
        </p:nvSpPr>
        <p:spPr>
          <a:xfrm>
            <a:off x="5710406" y="1634947"/>
            <a:ext cx="934911" cy="934911"/>
          </a:xfrm>
          <a:custGeom>
            <a:avLst/>
            <a:gdLst>
              <a:gd name="connsiteX0" fmla="*/ 467456 w 934911"/>
              <a:gd name="connsiteY0" fmla="*/ 934912 h 934911"/>
              <a:gd name="connsiteX1" fmla="*/ 0 w 934911"/>
              <a:gd name="connsiteY1" fmla="*/ 467456 h 934911"/>
              <a:gd name="connsiteX2" fmla="*/ 467456 w 934911"/>
              <a:gd name="connsiteY2" fmla="*/ 0 h 934911"/>
              <a:gd name="connsiteX3" fmla="*/ 934912 w 934911"/>
              <a:gd name="connsiteY3" fmla="*/ 467456 h 934911"/>
              <a:gd name="connsiteX4" fmla="*/ 467456 w 934911"/>
              <a:gd name="connsiteY4" fmla="*/ 934912 h 934911"/>
              <a:gd name="connsiteX5" fmla="*/ 467456 w 934911"/>
              <a:gd name="connsiteY5" fmla="*/ 11383 h 934911"/>
              <a:gd name="connsiteX6" fmla="*/ 11383 w 934911"/>
              <a:gd name="connsiteY6" fmla="*/ 467456 h 934911"/>
              <a:gd name="connsiteX7" fmla="*/ 467456 w 934911"/>
              <a:gd name="connsiteY7" fmla="*/ 923528 h 934911"/>
              <a:gd name="connsiteX8" fmla="*/ 923528 w 934911"/>
              <a:gd name="connsiteY8" fmla="*/ 467456 h 934911"/>
              <a:gd name="connsiteX9" fmla="*/ 467456 w 934911"/>
              <a:gd name="connsiteY9" fmla="*/ 11383 h 93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4911" h="934911">
                <a:moveTo>
                  <a:pt x="467456" y="934912"/>
                </a:moveTo>
                <a:cubicBezTo>
                  <a:pt x="209676" y="934912"/>
                  <a:pt x="0" y="725236"/>
                  <a:pt x="0" y="467456"/>
                </a:cubicBezTo>
                <a:cubicBezTo>
                  <a:pt x="0" y="209676"/>
                  <a:pt x="209676" y="0"/>
                  <a:pt x="467456" y="0"/>
                </a:cubicBezTo>
                <a:cubicBezTo>
                  <a:pt x="725236" y="0"/>
                  <a:pt x="934912" y="209676"/>
                  <a:pt x="934912" y="467456"/>
                </a:cubicBezTo>
                <a:cubicBezTo>
                  <a:pt x="934912" y="725236"/>
                  <a:pt x="725236" y="934912"/>
                  <a:pt x="467456" y="934912"/>
                </a:cubicBezTo>
                <a:close/>
                <a:moveTo>
                  <a:pt x="467456" y="11383"/>
                </a:moveTo>
                <a:cubicBezTo>
                  <a:pt x="215979" y="11383"/>
                  <a:pt x="11383" y="215980"/>
                  <a:pt x="11383" y="467456"/>
                </a:cubicBezTo>
                <a:cubicBezTo>
                  <a:pt x="11383" y="718932"/>
                  <a:pt x="215979" y="923528"/>
                  <a:pt x="467456" y="923528"/>
                </a:cubicBezTo>
                <a:cubicBezTo>
                  <a:pt x="718932" y="923528"/>
                  <a:pt x="923528" y="718932"/>
                  <a:pt x="923528" y="467456"/>
                </a:cubicBezTo>
                <a:cubicBezTo>
                  <a:pt x="923528" y="215980"/>
                  <a:pt x="718932" y="11383"/>
                  <a:pt x="467456" y="11383"/>
                </a:cubicBezTo>
                <a:close/>
              </a:path>
            </a:pathLst>
          </a:custGeom>
          <a:solidFill>
            <a:srgbClr val="FFFFFF"/>
          </a:solidFill>
          <a:ln w="612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4628521-6F8A-D5F5-59E9-761DF612D81C}"/>
              </a:ext>
            </a:extLst>
          </p:cNvPr>
          <p:cNvSpPr/>
          <p:nvPr/>
        </p:nvSpPr>
        <p:spPr>
          <a:xfrm>
            <a:off x="6837000" y="1634947"/>
            <a:ext cx="934911" cy="934911"/>
          </a:xfrm>
          <a:custGeom>
            <a:avLst/>
            <a:gdLst>
              <a:gd name="connsiteX0" fmla="*/ 467456 w 934911"/>
              <a:gd name="connsiteY0" fmla="*/ 934912 h 934911"/>
              <a:gd name="connsiteX1" fmla="*/ 0 w 934911"/>
              <a:gd name="connsiteY1" fmla="*/ 467456 h 934911"/>
              <a:gd name="connsiteX2" fmla="*/ 467456 w 934911"/>
              <a:gd name="connsiteY2" fmla="*/ 0 h 934911"/>
              <a:gd name="connsiteX3" fmla="*/ 934912 w 934911"/>
              <a:gd name="connsiteY3" fmla="*/ 467456 h 934911"/>
              <a:gd name="connsiteX4" fmla="*/ 467456 w 934911"/>
              <a:gd name="connsiteY4" fmla="*/ 934912 h 934911"/>
              <a:gd name="connsiteX5" fmla="*/ 467456 w 934911"/>
              <a:gd name="connsiteY5" fmla="*/ 11383 h 934911"/>
              <a:gd name="connsiteX6" fmla="*/ 11383 w 934911"/>
              <a:gd name="connsiteY6" fmla="*/ 467456 h 934911"/>
              <a:gd name="connsiteX7" fmla="*/ 467456 w 934911"/>
              <a:gd name="connsiteY7" fmla="*/ 923528 h 934911"/>
              <a:gd name="connsiteX8" fmla="*/ 923529 w 934911"/>
              <a:gd name="connsiteY8" fmla="*/ 467456 h 934911"/>
              <a:gd name="connsiteX9" fmla="*/ 467456 w 934911"/>
              <a:gd name="connsiteY9" fmla="*/ 11383 h 93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4911" h="934911">
                <a:moveTo>
                  <a:pt x="467456" y="934912"/>
                </a:moveTo>
                <a:cubicBezTo>
                  <a:pt x="209676" y="934912"/>
                  <a:pt x="0" y="725236"/>
                  <a:pt x="0" y="467456"/>
                </a:cubicBezTo>
                <a:cubicBezTo>
                  <a:pt x="0" y="209676"/>
                  <a:pt x="209676" y="0"/>
                  <a:pt x="467456" y="0"/>
                </a:cubicBezTo>
                <a:cubicBezTo>
                  <a:pt x="725236" y="0"/>
                  <a:pt x="934912" y="209676"/>
                  <a:pt x="934912" y="467456"/>
                </a:cubicBezTo>
                <a:cubicBezTo>
                  <a:pt x="934912" y="725236"/>
                  <a:pt x="725236" y="934912"/>
                  <a:pt x="467456" y="934912"/>
                </a:cubicBezTo>
                <a:close/>
                <a:moveTo>
                  <a:pt x="467456" y="11383"/>
                </a:moveTo>
                <a:cubicBezTo>
                  <a:pt x="215980" y="11383"/>
                  <a:pt x="11383" y="215980"/>
                  <a:pt x="11383" y="467456"/>
                </a:cubicBezTo>
                <a:cubicBezTo>
                  <a:pt x="11383" y="718932"/>
                  <a:pt x="215980" y="923528"/>
                  <a:pt x="467456" y="923528"/>
                </a:cubicBezTo>
                <a:cubicBezTo>
                  <a:pt x="718933" y="923528"/>
                  <a:pt x="923529" y="718932"/>
                  <a:pt x="923529" y="467456"/>
                </a:cubicBezTo>
                <a:cubicBezTo>
                  <a:pt x="923529" y="215980"/>
                  <a:pt x="718933" y="11383"/>
                  <a:pt x="467456" y="11383"/>
                </a:cubicBezTo>
                <a:close/>
              </a:path>
            </a:pathLst>
          </a:custGeom>
          <a:solidFill>
            <a:srgbClr val="FFFFFF"/>
          </a:solidFill>
          <a:ln w="612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grpSp>
        <p:nvGrpSpPr>
          <p:cNvPr id="14" name="Graphic 37">
            <a:extLst>
              <a:ext uri="{FF2B5EF4-FFF2-40B4-BE49-F238E27FC236}">
                <a16:creationId xmlns:a16="http://schemas.microsoft.com/office/drawing/2014/main" id="{CA0AD8C1-98BD-54B0-308A-39B3512EDB7C}"/>
              </a:ext>
            </a:extLst>
          </p:cNvPr>
          <p:cNvGrpSpPr/>
          <p:nvPr/>
        </p:nvGrpSpPr>
        <p:grpSpPr>
          <a:xfrm>
            <a:off x="814687" y="2521387"/>
            <a:ext cx="727271" cy="1083141"/>
            <a:chOff x="814687" y="2521387"/>
            <a:chExt cx="727271" cy="1083141"/>
          </a:xfrm>
          <a:solidFill>
            <a:srgbClr val="FFFFFF"/>
          </a:solidFill>
        </p:grpSpPr>
        <p:grpSp>
          <p:nvGrpSpPr>
            <p:cNvPr id="15" name="Graphic 37">
              <a:extLst>
                <a:ext uri="{FF2B5EF4-FFF2-40B4-BE49-F238E27FC236}">
                  <a16:creationId xmlns:a16="http://schemas.microsoft.com/office/drawing/2014/main" id="{DAFE0CA7-2FAF-4FB5-2F59-306B5BF31C2D}"/>
                </a:ext>
              </a:extLst>
            </p:cNvPr>
            <p:cNvGrpSpPr/>
            <p:nvPr/>
          </p:nvGrpSpPr>
          <p:grpSpPr>
            <a:xfrm>
              <a:off x="1140990" y="2521387"/>
              <a:ext cx="71727" cy="71727"/>
              <a:chOff x="1140990" y="2521387"/>
              <a:chExt cx="71727" cy="71727"/>
            </a:xfrm>
            <a:solidFill>
              <a:srgbClr val="FFFFFF"/>
            </a:solidFill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4F45D6D-B9C8-6D90-0A3B-B0249C99EC4F}"/>
                  </a:ext>
                </a:extLst>
              </p:cNvPr>
              <p:cNvSpPr/>
              <p:nvPr/>
            </p:nvSpPr>
            <p:spPr>
              <a:xfrm>
                <a:off x="1148028" y="2528426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2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2" y="44738"/>
                      <a:pt x="57652" y="28826"/>
                    </a:cubicBezTo>
                    <a:cubicBezTo>
                      <a:pt x="57652" y="12914"/>
                      <a:pt x="44738" y="0"/>
                      <a:pt x="28826" y="0"/>
                    </a:cubicBezTo>
                    <a:cubicBezTo>
                      <a:pt x="12913" y="0"/>
                      <a:pt x="0" y="12914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E611D83-174C-06D8-1888-72B1F283E84D}"/>
                  </a:ext>
                </a:extLst>
              </p:cNvPr>
              <p:cNvSpPr/>
              <p:nvPr/>
            </p:nvSpPr>
            <p:spPr>
              <a:xfrm>
                <a:off x="1140990" y="2521387"/>
                <a:ext cx="71727" cy="71727"/>
              </a:xfrm>
              <a:custGeom>
                <a:avLst/>
                <a:gdLst>
                  <a:gd name="connsiteX0" fmla="*/ 35864 w 71727"/>
                  <a:gd name="connsiteY0" fmla="*/ 71728 h 71727"/>
                  <a:gd name="connsiteX1" fmla="*/ 0 w 71727"/>
                  <a:gd name="connsiteY1" fmla="*/ 35864 h 71727"/>
                  <a:gd name="connsiteX2" fmla="*/ 35864 w 71727"/>
                  <a:gd name="connsiteY2" fmla="*/ 0 h 71727"/>
                  <a:gd name="connsiteX3" fmla="*/ 71728 w 71727"/>
                  <a:gd name="connsiteY3" fmla="*/ 35864 h 71727"/>
                  <a:gd name="connsiteX4" fmla="*/ 35864 w 71727"/>
                  <a:gd name="connsiteY4" fmla="*/ 71728 h 71727"/>
                  <a:gd name="connsiteX5" fmla="*/ 35864 w 71727"/>
                  <a:gd name="connsiteY5" fmla="*/ 14076 h 71727"/>
                  <a:gd name="connsiteX6" fmla="*/ 14076 w 71727"/>
                  <a:gd name="connsiteY6" fmla="*/ 35864 h 71727"/>
                  <a:gd name="connsiteX7" fmla="*/ 35864 w 71727"/>
                  <a:gd name="connsiteY7" fmla="*/ 57652 h 71727"/>
                  <a:gd name="connsiteX8" fmla="*/ 57652 w 71727"/>
                  <a:gd name="connsiteY8" fmla="*/ 35864 h 71727"/>
                  <a:gd name="connsiteX9" fmla="*/ 35864 w 71727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7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9" y="14076"/>
                      <a:pt x="14076" y="23868"/>
                      <a:pt x="14076" y="35864"/>
                    </a:cubicBezTo>
                    <a:cubicBezTo>
                      <a:pt x="14076" y="47860"/>
                      <a:pt x="23869" y="57652"/>
                      <a:pt x="35864" y="57652"/>
                    </a:cubicBezTo>
                    <a:cubicBezTo>
                      <a:pt x="47859" y="57652"/>
                      <a:pt x="57652" y="47860"/>
                      <a:pt x="57652" y="35864"/>
                    </a:cubicBezTo>
                    <a:cubicBezTo>
                      <a:pt x="57652" y="23868"/>
                      <a:pt x="47859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5A54F5-215C-8D88-45FE-FCFE3CE128B3}"/>
                </a:ext>
              </a:extLst>
            </p:cNvPr>
            <p:cNvSpPr/>
            <p:nvPr/>
          </p:nvSpPr>
          <p:spPr>
            <a:xfrm>
              <a:off x="1169816" y="2586077"/>
              <a:ext cx="14076" cy="304293"/>
            </a:xfrm>
            <a:custGeom>
              <a:avLst/>
              <a:gdLst>
                <a:gd name="connsiteX0" fmla="*/ 0 w 14076"/>
                <a:gd name="connsiteY0" fmla="*/ 0 h 304293"/>
                <a:gd name="connsiteX1" fmla="*/ 14076 w 14076"/>
                <a:gd name="connsiteY1" fmla="*/ 0 h 304293"/>
                <a:gd name="connsiteX2" fmla="*/ 14076 w 14076"/>
                <a:gd name="connsiteY2" fmla="*/ 304293 h 304293"/>
                <a:gd name="connsiteX3" fmla="*/ 0 w 14076"/>
                <a:gd name="connsiteY3" fmla="*/ 304293 h 30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6" h="304293">
                  <a:moveTo>
                    <a:pt x="0" y="0"/>
                  </a:moveTo>
                  <a:lnTo>
                    <a:pt x="14076" y="0"/>
                  </a:lnTo>
                  <a:lnTo>
                    <a:pt x="14076" y="304293"/>
                  </a:lnTo>
                  <a:lnTo>
                    <a:pt x="0" y="304293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63CBCB4-CF28-BB18-6742-506B837CEC05}"/>
                </a:ext>
              </a:extLst>
            </p:cNvPr>
            <p:cNvSpPr/>
            <p:nvPr/>
          </p:nvSpPr>
          <p:spPr>
            <a:xfrm>
              <a:off x="814687" y="2877235"/>
              <a:ext cx="727271" cy="727294"/>
            </a:xfrm>
            <a:custGeom>
              <a:avLst/>
              <a:gdLst>
                <a:gd name="connsiteX0" fmla="*/ 363819 w 727271"/>
                <a:gd name="connsiteY0" fmla="*/ 727233 h 727294"/>
                <a:gd name="connsiteX1" fmla="*/ 16135 w 727271"/>
                <a:gd name="connsiteY1" fmla="*/ 470616 h 727294"/>
                <a:gd name="connsiteX2" fmla="*/ 256656 w 727271"/>
                <a:gd name="connsiteY2" fmla="*/ 16135 h 727294"/>
                <a:gd name="connsiteX3" fmla="*/ 256656 w 727271"/>
                <a:gd name="connsiteY3" fmla="*/ 16135 h 727294"/>
                <a:gd name="connsiteX4" fmla="*/ 711137 w 727271"/>
                <a:gd name="connsiteY4" fmla="*/ 256656 h 727294"/>
                <a:gd name="connsiteX5" fmla="*/ 470616 w 727271"/>
                <a:gd name="connsiteY5" fmla="*/ 711137 h 727294"/>
                <a:gd name="connsiteX6" fmla="*/ 363819 w 727271"/>
                <a:gd name="connsiteY6" fmla="*/ 727294 h 727294"/>
                <a:gd name="connsiteX7" fmla="*/ 260573 w 727271"/>
                <a:gd name="connsiteY7" fmla="*/ 28987 h 727294"/>
                <a:gd name="connsiteX8" fmla="*/ 29048 w 727271"/>
                <a:gd name="connsiteY8" fmla="*/ 466577 h 727294"/>
                <a:gd name="connsiteX9" fmla="*/ 363819 w 727271"/>
                <a:gd name="connsiteY9" fmla="*/ 713646 h 727294"/>
                <a:gd name="connsiteX10" fmla="*/ 466638 w 727271"/>
                <a:gd name="connsiteY10" fmla="*/ 698101 h 727294"/>
                <a:gd name="connsiteX11" fmla="*/ 698162 w 727271"/>
                <a:gd name="connsiteY11" fmla="*/ 260511 h 727294"/>
                <a:gd name="connsiteX12" fmla="*/ 260573 w 727271"/>
                <a:gd name="connsiteY12" fmla="*/ 28926 h 727294"/>
                <a:gd name="connsiteX13" fmla="*/ 260573 w 727271"/>
                <a:gd name="connsiteY13" fmla="*/ 28926 h 72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7271" h="727294">
                  <a:moveTo>
                    <a:pt x="363819" y="727233"/>
                  </a:moveTo>
                  <a:cubicBezTo>
                    <a:pt x="208429" y="727233"/>
                    <a:pt x="64178" y="626679"/>
                    <a:pt x="16135" y="470616"/>
                  </a:cubicBezTo>
                  <a:cubicBezTo>
                    <a:pt x="-42864" y="278994"/>
                    <a:pt x="65034" y="75133"/>
                    <a:pt x="256656" y="16135"/>
                  </a:cubicBezTo>
                  <a:lnTo>
                    <a:pt x="256656" y="16135"/>
                  </a:lnTo>
                  <a:cubicBezTo>
                    <a:pt x="448277" y="-42864"/>
                    <a:pt x="652139" y="65035"/>
                    <a:pt x="711137" y="256656"/>
                  </a:cubicBezTo>
                  <a:cubicBezTo>
                    <a:pt x="770135" y="448277"/>
                    <a:pt x="662237" y="652139"/>
                    <a:pt x="470616" y="711137"/>
                  </a:cubicBezTo>
                  <a:cubicBezTo>
                    <a:pt x="435119" y="722092"/>
                    <a:pt x="399194" y="727294"/>
                    <a:pt x="363819" y="727294"/>
                  </a:cubicBezTo>
                  <a:close/>
                  <a:moveTo>
                    <a:pt x="260573" y="28987"/>
                  </a:moveTo>
                  <a:cubicBezTo>
                    <a:pt x="76112" y="85782"/>
                    <a:pt x="-27808" y="282116"/>
                    <a:pt x="29048" y="466577"/>
                  </a:cubicBezTo>
                  <a:cubicBezTo>
                    <a:pt x="75316" y="616887"/>
                    <a:pt x="214182" y="713646"/>
                    <a:pt x="363819" y="713646"/>
                  </a:cubicBezTo>
                  <a:cubicBezTo>
                    <a:pt x="397847" y="713646"/>
                    <a:pt x="432426" y="708628"/>
                    <a:pt x="466638" y="698101"/>
                  </a:cubicBezTo>
                  <a:cubicBezTo>
                    <a:pt x="651099" y="641306"/>
                    <a:pt x="755019" y="444972"/>
                    <a:pt x="698162" y="260511"/>
                  </a:cubicBezTo>
                  <a:cubicBezTo>
                    <a:pt x="641368" y="76051"/>
                    <a:pt x="445095" y="-27869"/>
                    <a:pt x="260573" y="28926"/>
                  </a:cubicBezTo>
                  <a:lnTo>
                    <a:pt x="260573" y="28926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grpSp>
          <p:nvGrpSpPr>
            <p:cNvPr id="23" name="Graphic 37">
              <a:extLst>
                <a:ext uri="{FF2B5EF4-FFF2-40B4-BE49-F238E27FC236}">
                  <a16:creationId xmlns:a16="http://schemas.microsoft.com/office/drawing/2014/main" id="{607E2255-24CD-098E-4F84-FCA7988C94D9}"/>
                </a:ext>
              </a:extLst>
            </p:cNvPr>
            <p:cNvGrpSpPr/>
            <p:nvPr/>
          </p:nvGrpSpPr>
          <p:grpSpPr>
            <a:xfrm>
              <a:off x="1140990" y="2854506"/>
              <a:ext cx="71727" cy="71727"/>
              <a:chOff x="1140990" y="2854506"/>
              <a:chExt cx="71727" cy="71727"/>
            </a:xfrm>
            <a:solidFill>
              <a:srgbClr val="FFFFFF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51CD2CFB-4187-F2CD-AE43-8E008D0CBEA7}"/>
                  </a:ext>
                </a:extLst>
              </p:cNvPr>
              <p:cNvSpPr/>
              <p:nvPr/>
            </p:nvSpPr>
            <p:spPr>
              <a:xfrm>
                <a:off x="1148028" y="2861545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2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2" y="44738"/>
                      <a:pt x="57652" y="28826"/>
                    </a:cubicBezTo>
                    <a:cubicBezTo>
                      <a:pt x="57652" y="12913"/>
                      <a:pt x="44738" y="0"/>
                      <a:pt x="28826" y="0"/>
                    </a:cubicBezTo>
                    <a:cubicBezTo>
                      <a:pt x="12913" y="0"/>
                      <a:pt x="0" y="12913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FA813BC-82DC-E6EF-BCFF-47D7845B86BB}"/>
                  </a:ext>
                </a:extLst>
              </p:cNvPr>
              <p:cNvSpPr/>
              <p:nvPr/>
            </p:nvSpPr>
            <p:spPr>
              <a:xfrm>
                <a:off x="1140990" y="2854506"/>
                <a:ext cx="71727" cy="71727"/>
              </a:xfrm>
              <a:custGeom>
                <a:avLst/>
                <a:gdLst>
                  <a:gd name="connsiteX0" fmla="*/ 35864 w 71727"/>
                  <a:gd name="connsiteY0" fmla="*/ 71728 h 71727"/>
                  <a:gd name="connsiteX1" fmla="*/ 0 w 71727"/>
                  <a:gd name="connsiteY1" fmla="*/ 35864 h 71727"/>
                  <a:gd name="connsiteX2" fmla="*/ 35864 w 71727"/>
                  <a:gd name="connsiteY2" fmla="*/ 0 h 71727"/>
                  <a:gd name="connsiteX3" fmla="*/ 71728 w 71727"/>
                  <a:gd name="connsiteY3" fmla="*/ 35864 h 71727"/>
                  <a:gd name="connsiteX4" fmla="*/ 35864 w 71727"/>
                  <a:gd name="connsiteY4" fmla="*/ 71728 h 71727"/>
                  <a:gd name="connsiteX5" fmla="*/ 35864 w 71727"/>
                  <a:gd name="connsiteY5" fmla="*/ 14076 h 71727"/>
                  <a:gd name="connsiteX6" fmla="*/ 14076 w 71727"/>
                  <a:gd name="connsiteY6" fmla="*/ 35864 h 71727"/>
                  <a:gd name="connsiteX7" fmla="*/ 35864 w 71727"/>
                  <a:gd name="connsiteY7" fmla="*/ 57652 h 71727"/>
                  <a:gd name="connsiteX8" fmla="*/ 57652 w 71727"/>
                  <a:gd name="connsiteY8" fmla="*/ 35864 h 71727"/>
                  <a:gd name="connsiteX9" fmla="*/ 35864 w 71727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7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9" y="14076"/>
                      <a:pt x="14076" y="23869"/>
                      <a:pt x="14076" y="35864"/>
                    </a:cubicBezTo>
                    <a:cubicBezTo>
                      <a:pt x="14076" y="47860"/>
                      <a:pt x="23869" y="57652"/>
                      <a:pt x="35864" y="57652"/>
                    </a:cubicBezTo>
                    <a:cubicBezTo>
                      <a:pt x="47859" y="57652"/>
                      <a:pt x="57652" y="47860"/>
                      <a:pt x="57652" y="35864"/>
                    </a:cubicBezTo>
                    <a:cubicBezTo>
                      <a:pt x="57652" y="23869"/>
                      <a:pt x="47859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7" name="Graphic 37">
            <a:extLst>
              <a:ext uri="{FF2B5EF4-FFF2-40B4-BE49-F238E27FC236}">
                <a16:creationId xmlns:a16="http://schemas.microsoft.com/office/drawing/2014/main" id="{C8B1282C-E12E-49EC-B0C4-3115A287A40C}"/>
              </a:ext>
            </a:extLst>
          </p:cNvPr>
          <p:cNvGrpSpPr/>
          <p:nvPr/>
        </p:nvGrpSpPr>
        <p:grpSpPr>
          <a:xfrm>
            <a:off x="1824142" y="2521387"/>
            <a:ext cx="727271" cy="1083141"/>
            <a:chOff x="1824142" y="2521387"/>
            <a:chExt cx="727271" cy="1083141"/>
          </a:xfrm>
          <a:solidFill>
            <a:srgbClr val="FFFFFF"/>
          </a:solidFill>
        </p:grpSpPr>
        <p:grpSp>
          <p:nvGrpSpPr>
            <p:cNvPr id="28" name="Graphic 37">
              <a:extLst>
                <a:ext uri="{FF2B5EF4-FFF2-40B4-BE49-F238E27FC236}">
                  <a16:creationId xmlns:a16="http://schemas.microsoft.com/office/drawing/2014/main" id="{800CF375-E8EE-DFFF-A753-2A09DEC925E8}"/>
                </a:ext>
              </a:extLst>
            </p:cNvPr>
            <p:cNvGrpSpPr/>
            <p:nvPr/>
          </p:nvGrpSpPr>
          <p:grpSpPr>
            <a:xfrm>
              <a:off x="2150445" y="2521387"/>
              <a:ext cx="71727" cy="71727"/>
              <a:chOff x="2150445" y="2521387"/>
              <a:chExt cx="71727" cy="71727"/>
            </a:xfrm>
            <a:solidFill>
              <a:srgbClr val="FFFFFF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A322B8F-7A01-1D63-AC39-418BAD8AA540}"/>
                  </a:ext>
                </a:extLst>
              </p:cNvPr>
              <p:cNvSpPr/>
              <p:nvPr/>
            </p:nvSpPr>
            <p:spPr>
              <a:xfrm>
                <a:off x="2157484" y="2528426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2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2" y="44738"/>
                      <a:pt x="57652" y="28826"/>
                    </a:cubicBezTo>
                    <a:cubicBezTo>
                      <a:pt x="57652" y="12914"/>
                      <a:pt x="44738" y="0"/>
                      <a:pt x="28826" y="0"/>
                    </a:cubicBezTo>
                    <a:cubicBezTo>
                      <a:pt x="12913" y="0"/>
                      <a:pt x="0" y="12914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7359523-0E94-5DBD-A900-D915A355E62F}"/>
                  </a:ext>
                </a:extLst>
              </p:cNvPr>
              <p:cNvSpPr/>
              <p:nvPr/>
            </p:nvSpPr>
            <p:spPr>
              <a:xfrm>
                <a:off x="2150445" y="2521387"/>
                <a:ext cx="71727" cy="71727"/>
              </a:xfrm>
              <a:custGeom>
                <a:avLst/>
                <a:gdLst>
                  <a:gd name="connsiteX0" fmla="*/ 35864 w 71727"/>
                  <a:gd name="connsiteY0" fmla="*/ 71728 h 71727"/>
                  <a:gd name="connsiteX1" fmla="*/ 0 w 71727"/>
                  <a:gd name="connsiteY1" fmla="*/ 35864 h 71727"/>
                  <a:gd name="connsiteX2" fmla="*/ 35864 w 71727"/>
                  <a:gd name="connsiteY2" fmla="*/ 0 h 71727"/>
                  <a:gd name="connsiteX3" fmla="*/ 71728 w 71727"/>
                  <a:gd name="connsiteY3" fmla="*/ 35864 h 71727"/>
                  <a:gd name="connsiteX4" fmla="*/ 35864 w 71727"/>
                  <a:gd name="connsiteY4" fmla="*/ 71728 h 71727"/>
                  <a:gd name="connsiteX5" fmla="*/ 35864 w 71727"/>
                  <a:gd name="connsiteY5" fmla="*/ 14076 h 71727"/>
                  <a:gd name="connsiteX6" fmla="*/ 14076 w 71727"/>
                  <a:gd name="connsiteY6" fmla="*/ 35864 h 71727"/>
                  <a:gd name="connsiteX7" fmla="*/ 35864 w 71727"/>
                  <a:gd name="connsiteY7" fmla="*/ 57652 h 71727"/>
                  <a:gd name="connsiteX8" fmla="*/ 57652 w 71727"/>
                  <a:gd name="connsiteY8" fmla="*/ 35864 h 71727"/>
                  <a:gd name="connsiteX9" fmla="*/ 35864 w 71727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7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9" y="14076"/>
                      <a:pt x="14076" y="23868"/>
                      <a:pt x="14076" y="35864"/>
                    </a:cubicBezTo>
                    <a:cubicBezTo>
                      <a:pt x="14076" y="47860"/>
                      <a:pt x="23869" y="57652"/>
                      <a:pt x="35864" y="57652"/>
                    </a:cubicBezTo>
                    <a:cubicBezTo>
                      <a:pt x="47860" y="57652"/>
                      <a:pt x="57652" y="47860"/>
                      <a:pt x="57652" y="35864"/>
                    </a:cubicBezTo>
                    <a:cubicBezTo>
                      <a:pt x="57652" y="23868"/>
                      <a:pt x="47860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F37CAEC-E45A-EEE9-1EA4-DE21B0EAD54B}"/>
                </a:ext>
              </a:extLst>
            </p:cNvPr>
            <p:cNvSpPr/>
            <p:nvPr/>
          </p:nvSpPr>
          <p:spPr>
            <a:xfrm>
              <a:off x="2179271" y="2586077"/>
              <a:ext cx="14076" cy="304293"/>
            </a:xfrm>
            <a:custGeom>
              <a:avLst/>
              <a:gdLst>
                <a:gd name="connsiteX0" fmla="*/ 0 w 14076"/>
                <a:gd name="connsiteY0" fmla="*/ 0 h 304293"/>
                <a:gd name="connsiteX1" fmla="*/ 14076 w 14076"/>
                <a:gd name="connsiteY1" fmla="*/ 0 h 304293"/>
                <a:gd name="connsiteX2" fmla="*/ 14076 w 14076"/>
                <a:gd name="connsiteY2" fmla="*/ 304293 h 304293"/>
                <a:gd name="connsiteX3" fmla="*/ 0 w 14076"/>
                <a:gd name="connsiteY3" fmla="*/ 304293 h 30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6" h="304293">
                  <a:moveTo>
                    <a:pt x="0" y="0"/>
                  </a:moveTo>
                  <a:lnTo>
                    <a:pt x="14076" y="0"/>
                  </a:lnTo>
                  <a:lnTo>
                    <a:pt x="14076" y="304293"/>
                  </a:lnTo>
                  <a:lnTo>
                    <a:pt x="0" y="304293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C3FFB11-EC6D-E7C8-40DF-31440A86BA72}"/>
                </a:ext>
              </a:extLst>
            </p:cNvPr>
            <p:cNvSpPr/>
            <p:nvPr/>
          </p:nvSpPr>
          <p:spPr>
            <a:xfrm>
              <a:off x="1824142" y="2877235"/>
              <a:ext cx="727271" cy="727294"/>
            </a:xfrm>
            <a:custGeom>
              <a:avLst/>
              <a:gdLst>
                <a:gd name="connsiteX0" fmla="*/ 363819 w 727271"/>
                <a:gd name="connsiteY0" fmla="*/ 727233 h 727294"/>
                <a:gd name="connsiteX1" fmla="*/ 16135 w 727271"/>
                <a:gd name="connsiteY1" fmla="*/ 470616 h 727294"/>
                <a:gd name="connsiteX2" fmla="*/ 256656 w 727271"/>
                <a:gd name="connsiteY2" fmla="*/ 16135 h 727294"/>
                <a:gd name="connsiteX3" fmla="*/ 256656 w 727271"/>
                <a:gd name="connsiteY3" fmla="*/ 16135 h 727294"/>
                <a:gd name="connsiteX4" fmla="*/ 711137 w 727271"/>
                <a:gd name="connsiteY4" fmla="*/ 256656 h 727294"/>
                <a:gd name="connsiteX5" fmla="*/ 470616 w 727271"/>
                <a:gd name="connsiteY5" fmla="*/ 711137 h 727294"/>
                <a:gd name="connsiteX6" fmla="*/ 363819 w 727271"/>
                <a:gd name="connsiteY6" fmla="*/ 727294 h 727294"/>
                <a:gd name="connsiteX7" fmla="*/ 260573 w 727271"/>
                <a:gd name="connsiteY7" fmla="*/ 28987 h 727294"/>
                <a:gd name="connsiteX8" fmla="*/ 29048 w 727271"/>
                <a:gd name="connsiteY8" fmla="*/ 466577 h 727294"/>
                <a:gd name="connsiteX9" fmla="*/ 363819 w 727271"/>
                <a:gd name="connsiteY9" fmla="*/ 713646 h 727294"/>
                <a:gd name="connsiteX10" fmla="*/ 466638 w 727271"/>
                <a:gd name="connsiteY10" fmla="*/ 698101 h 727294"/>
                <a:gd name="connsiteX11" fmla="*/ 698163 w 727271"/>
                <a:gd name="connsiteY11" fmla="*/ 260511 h 727294"/>
                <a:gd name="connsiteX12" fmla="*/ 260573 w 727271"/>
                <a:gd name="connsiteY12" fmla="*/ 28926 h 727294"/>
                <a:gd name="connsiteX13" fmla="*/ 260573 w 727271"/>
                <a:gd name="connsiteY13" fmla="*/ 28926 h 72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7271" h="727294">
                  <a:moveTo>
                    <a:pt x="363819" y="727233"/>
                  </a:moveTo>
                  <a:cubicBezTo>
                    <a:pt x="208429" y="727233"/>
                    <a:pt x="64178" y="626679"/>
                    <a:pt x="16135" y="470616"/>
                  </a:cubicBezTo>
                  <a:cubicBezTo>
                    <a:pt x="-42864" y="278994"/>
                    <a:pt x="65034" y="75133"/>
                    <a:pt x="256656" y="16135"/>
                  </a:cubicBezTo>
                  <a:lnTo>
                    <a:pt x="256656" y="16135"/>
                  </a:lnTo>
                  <a:cubicBezTo>
                    <a:pt x="448277" y="-42864"/>
                    <a:pt x="652139" y="65035"/>
                    <a:pt x="711137" y="256656"/>
                  </a:cubicBezTo>
                  <a:cubicBezTo>
                    <a:pt x="770135" y="448277"/>
                    <a:pt x="662237" y="652139"/>
                    <a:pt x="470616" y="711137"/>
                  </a:cubicBezTo>
                  <a:cubicBezTo>
                    <a:pt x="435119" y="722092"/>
                    <a:pt x="399194" y="727294"/>
                    <a:pt x="363819" y="727294"/>
                  </a:cubicBezTo>
                  <a:close/>
                  <a:moveTo>
                    <a:pt x="260573" y="28987"/>
                  </a:moveTo>
                  <a:cubicBezTo>
                    <a:pt x="76112" y="85782"/>
                    <a:pt x="-27808" y="282116"/>
                    <a:pt x="29048" y="466577"/>
                  </a:cubicBezTo>
                  <a:cubicBezTo>
                    <a:pt x="75316" y="616887"/>
                    <a:pt x="214182" y="713646"/>
                    <a:pt x="363819" y="713646"/>
                  </a:cubicBezTo>
                  <a:cubicBezTo>
                    <a:pt x="397847" y="713646"/>
                    <a:pt x="432426" y="708628"/>
                    <a:pt x="466638" y="698101"/>
                  </a:cubicBezTo>
                  <a:cubicBezTo>
                    <a:pt x="651099" y="641306"/>
                    <a:pt x="755019" y="444972"/>
                    <a:pt x="698163" y="260511"/>
                  </a:cubicBezTo>
                  <a:cubicBezTo>
                    <a:pt x="641368" y="76051"/>
                    <a:pt x="445095" y="-27869"/>
                    <a:pt x="260573" y="28926"/>
                  </a:cubicBezTo>
                  <a:lnTo>
                    <a:pt x="260573" y="28926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grpSp>
          <p:nvGrpSpPr>
            <p:cNvPr id="33" name="Graphic 37">
              <a:extLst>
                <a:ext uri="{FF2B5EF4-FFF2-40B4-BE49-F238E27FC236}">
                  <a16:creationId xmlns:a16="http://schemas.microsoft.com/office/drawing/2014/main" id="{5C45688E-1081-EDE7-08AD-B1B3D4F1B067}"/>
                </a:ext>
              </a:extLst>
            </p:cNvPr>
            <p:cNvGrpSpPr/>
            <p:nvPr/>
          </p:nvGrpSpPr>
          <p:grpSpPr>
            <a:xfrm>
              <a:off x="2150445" y="2854506"/>
              <a:ext cx="71727" cy="71727"/>
              <a:chOff x="2150445" y="2854506"/>
              <a:chExt cx="71727" cy="71727"/>
            </a:xfrm>
            <a:solidFill>
              <a:srgbClr val="FFFFFF"/>
            </a:solidFill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3A8B19C-CB04-FD4F-B4D0-6CF4DBD62DE6}"/>
                  </a:ext>
                </a:extLst>
              </p:cNvPr>
              <p:cNvSpPr/>
              <p:nvPr/>
            </p:nvSpPr>
            <p:spPr>
              <a:xfrm>
                <a:off x="2157484" y="2861545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2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2" y="44738"/>
                      <a:pt x="57652" y="28826"/>
                    </a:cubicBezTo>
                    <a:cubicBezTo>
                      <a:pt x="57652" y="12913"/>
                      <a:pt x="44738" y="0"/>
                      <a:pt x="28826" y="0"/>
                    </a:cubicBezTo>
                    <a:cubicBezTo>
                      <a:pt x="12913" y="0"/>
                      <a:pt x="0" y="12913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4DADB939-4AF5-769A-ACCB-1FA608237745}"/>
                  </a:ext>
                </a:extLst>
              </p:cNvPr>
              <p:cNvSpPr/>
              <p:nvPr/>
            </p:nvSpPr>
            <p:spPr>
              <a:xfrm>
                <a:off x="2150445" y="2854506"/>
                <a:ext cx="71727" cy="71727"/>
              </a:xfrm>
              <a:custGeom>
                <a:avLst/>
                <a:gdLst>
                  <a:gd name="connsiteX0" fmla="*/ 35864 w 71727"/>
                  <a:gd name="connsiteY0" fmla="*/ 71728 h 71727"/>
                  <a:gd name="connsiteX1" fmla="*/ 0 w 71727"/>
                  <a:gd name="connsiteY1" fmla="*/ 35864 h 71727"/>
                  <a:gd name="connsiteX2" fmla="*/ 35864 w 71727"/>
                  <a:gd name="connsiteY2" fmla="*/ 0 h 71727"/>
                  <a:gd name="connsiteX3" fmla="*/ 71728 w 71727"/>
                  <a:gd name="connsiteY3" fmla="*/ 35864 h 71727"/>
                  <a:gd name="connsiteX4" fmla="*/ 35864 w 71727"/>
                  <a:gd name="connsiteY4" fmla="*/ 71728 h 71727"/>
                  <a:gd name="connsiteX5" fmla="*/ 35864 w 71727"/>
                  <a:gd name="connsiteY5" fmla="*/ 14076 h 71727"/>
                  <a:gd name="connsiteX6" fmla="*/ 14076 w 71727"/>
                  <a:gd name="connsiteY6" fmla="*/ 35864 h 71727"/>
                  <a:gd name="connsiteX7" fmla="*/ 35864 w 71727"/>
                  <a:gd name="connsiteY7" fmla="*/ 57652 h 71727"/>
                  <a:gd name="connsiteX8" fmla="*/ 57652 w 71727"/>
                  <a:gd name="connsiteY8" fmla="*/ 35864 h 71727"/>
                  <a:gd name="connsiteX9" fmla="*/ 35864 w 71727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7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9" y="14076"/>
                      <a:pt x="14076" y="23869"/>
                      <a:pt x="14076" y="35864"/>
                    </a:cubicBezTo>
                    <a:cubicBezTo>
                      <a:pt x="14076" y="47860"/>
                      <a:pt x="23869" y="57652"/>
                      <a:pt x="35864" y="57652"/>
                    </a:cubicBezTo>
                    <a:cubicBezTo>
                      <a:pt x="47860" y="57652"/>
                      <a:pt x="57652" y="47860"/>
                      <a:pt x="57652" y="35864"/>
                    </a:cubicBezTo>
                    <a:cubicBezTo>
                      <a:pt x="57652" y="23869"/>
                      <a:pt x="47860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6" name="Graphic 37">
            <a:extLst>
              <a:ext uri="{FF2B5EF4-FFF2-40B4-BE49-F238E27FC236}">
                <a16:creationId xmlns:a16="http://schemas.microsoft.com/office/drawing/2014/main" id="{91847D73-9056-5340-7B93-D2E8ADC101FA}"/>
              </a:ext>
            </a:extLst>
          </p:cNvPr>
          <p:cNvGrpSpPr/>
          <p:nvPr/>
        </p:nvGrpSpPr>
        <p:grpSpPr>
          <a:xfrm>
            <a:off x="2833598" y="2521387"/>
            <a:ext cx="727271" cy="1083141"/>
            <a:chOff x="2833598" y="2521387"/>
            <a:chExt cx="727271" cy="1083141"/>
          </a:xfrm>
          <a:solidFill>
            <a:srgbClr val="FFFFFF"/>
          </a:solidFill>
        </p:grpSpPr>
        <p:grpSp>
          <p:nvGrpSpPr>
            <p:cNvPr id="37" name="Graphic 37">
              <a:extLst>
                <a:ext uri="{FF2B5EF4-FFF2-40B4-BE49-F238E27FC236}">
                  <a16:creationId xmlns:a16="http://schemas.microsoft.com/office/drawing/2014/main" id="{147DBE73-D5F2-AA86-6EF8-36802991E924}"/>
                </a:ext>
              </a:extLst>
            </p:cNvPr>
            <p:cNvGrpSpPr/>
            <p:nvPr/>
          </p:nvGrpSpPr>
          <p:grpSpPr>
            <a:xfrm>
              <a:off x="3159901" y="2521387"/>
              <a:ext cx="71727" cy="71727"/>
              <a:chOff x="3159901" y="2521387"/>
              <a:chExt cx="71727" cy="71727"/>
            </a:xfrm>
            <a:solidFill>
              <a:srgbClr val="FFFFFF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383DBF91-9014-7ECF-B648-D87BBB1422BC}"/>
                  </a:ext>
                </a:extLst>
              </p:cNvPr>
              <p:cNvSpPr/>
              <p:nvPr/>
            </p:nvSpPr>
            <p:spPr>
              <a:xfrm>
                <a:off x="3166939" y="2528426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2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2" y="44738"/>
                      <a:pt x="57652" y="28826"/>
                    </a:cubicBezTo>
                    <a:cubicBezTo>
                      <a:pt x="57652" y="12914"/>
                      <a:pt x="44738" y="0"/>
                      <a:pt x="28826" y="0"/>
                    </a:cubicBezTo>
                    <a:cubicBezTo>
                      <a:pt x="12913" y="0"/>
                      <a:pt x="0" y="12914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BF8DA11-DA2B-A002-A001-0D7397C9F269}"/>
                  </a:ext>
                </a:extLst>
              </p:cNvPr>
              <p:cNvSpPr/>
              <p:nvPr/>
            </p:nvSpPr>
            <p:spPr>
              <a:xfrm>
                <a:off x="3159901" y="2521387"/>
                <a:ext cx="71727" cy="71727"/>
              </a:xfrm>
              <a:custGeom>
                <a:avLst/>
                <a:gdLst>
                  <a:gd name="connsiteX0" fmla="*/ 35864 w 71727"/>
                  <a:gd name="connsiteY0" fmla="*/ 71728 h 71727"/>
                  <a:gd name="connsiteX1" fmla="*/ 0 w 71727"/>
                  <a:gd name="connsiteY1" fmla="*/ 35864 h 71727"/>
                  <a:gd name="connsiteX2" fmla="*/ 35864 w 71727"/>
                  <a:gd name="connsiteY2" fmla="*/ 0 h 71727"/>
                  <a:gd name="connsiteX3" fmla="*/ 71728 w 71727"/>
                  <a:gd name="connsiteY3" fmla="*/ 35864 h 71727"/>
                  <a:gd name="connsiteX4" fmla="*/ 35864 w 71727"/>
                  <a:gd name="connsiteY4" fmla="*/ 71728 h 71727"/>
                  <a:gd name="connsiteX5" fmla="*/ 35864 w 71727"/>
                  <a:gd name="connsiteY5" fmla="*/ 14076 h 71727"/>
                  <a:gd name="connsiteX6" fmla="*/ 14076 w 71727"/>
                  <a:gd name="connsiteY6" fmla="*/ 35864 h 71727"/>
                  <a:gd name="connsiteX7" fmla="*/ 35864 w 71727"/>
                  <a:gd name="connsiteY7" fmla="*/ 57652 h 71727"/>
                  <a:gd name="connsiteX8" fmla="*/ 57652 w 71727"/>
                  <a:gd name="connsiteY8" fmla="*/ 35864 h 71727"/>
                  <a:gd name="connsiteX9" fmla="*/ 35864 w 71727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7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9" y="14076"/>
                      <a:pt x="14076" y="23868"/>
                      <a:pt x="14076" y="35864"/>
                    </a:cubicBezTo>
                    <a:cubicBezTo>
                      <a:pt x="14076" y="47860"/>
                      <a:pt x="23869" y="57652"/>
                      <a:pt x="35864" y="57652"/>
                    </a:cubicBezTo>
                    <a:cubicBezTo>
                      <a:pt x="47860" y="57652"/>
                      <a:pt x="57652" y="47860"/>
                      <a:pt x="57652" y="35864"/>
                    </a:cubicBezTo>
                    <a:cubicBezTo>
                      <a:pt x="57652" y="23868"/>
                      <a:pt x="47860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BC618CB-5A63-E20D-6991-F240551B7FE7}"/>
                </a:ext>
              </a:extLst>
            </p:cNvPr>
            <p:cNvSpPr/>
            <p:nvPr/>
          </p:nvSpPr>
          <p:spPr>
            <a:xfrm>
              <a:off x="3188726" y="2586077"/>
              <a:ext cx="14076" cy="304293"/>
            </a:xfrm>
            <a:custGeom>
              <a:avLst/>
              <a:gdLst>
                <a:gd name="connsiteX0" fmla="*/ 0 w 14076"/>
                <a:gd name="connsiteY0" fmla="*/ 0 h 304293"/>
                <a:gd name="connsiteX1" fmla="*/ 14076 w 14076"/>
                <a:gd name="connsiteY1" fmla="*/ 0 h 304293"/>
                <a:gd name="connsiteX2" fmla="*/ 14076 w 14076"/>
                <a:gd name="connsiteY2" fmla="*/ 304293 h 304293"/>
                <a:gd name="connsiteX3" fmla="*/ 0 w 14076"/>
                <a:gd name="connsiteY3" fmla="*/ 304293 h 30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6" h="304293">
                  <a:moveTo>
                    <a:pt x="0" y="0"/>
                  </a:moveTo>
                  <a:lnTo>
                    <a:pt x="14076" y="0"/>
                  </a:lnTo>
                  <a:lnTo>
                    <a:pt x="14076" y="304293"/>
                  </a:lnTo>
                  <a:lnTo>
                    <a:pt x="0" y="304293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2BAE527-82CE-E08F-8C5F-032BEBDF7C14}"/>
                </a:ext>
              </a:extLst>
            </p:cNvPr>
            <p:cNvSpPr/>
            <p:nvPr/>
          </p:nvSpPr>
          <p:spPr>
            <a:xfrm>
              <a:off x="2833598" y="2877235"/>
              <a:ext cx="727271" cy="727294"/>
            </a:xfrm>
            <a:custGeom>
              <a:avLst/>
              <a:gdLst>
                <a:gd name="connsiteX0" fmla="*/ 363819 w 727271"/>
                <a:gd name="connsiteY0" fmla="*/ 727233 h 727294"/>
                <a:gd name="connsiteX1" fmla="*/ 16135 w 727271"/>
                <a:gd name="connsiteY1" fmla="*/ 470616 h 727294"/>
                <a:gd name="connsiteX2" fmla="*/ 256656 w 727271"/>
                <a:gd name="connsiteY2" fmla="*/ 16135 h 727294"/>
                <a:gd name="connsiteX3" fmla="*/ 256656 w 727271"/>
                <a:gd name="connsiteY3" fmla="*/ 16135 h 727294"/>
                <a:gd name="connsiteX4" fmla="*/ 711137 w 727271"/>
                <a:gd name="connsiteY4" fmla="*/ 256656 h 727294"/>
                <a:gd name="connsiteX5" fmla="*/ 470616 w 727271"/>
                <a:gd name="connsiteY5" fmla="*/ 711137 h 727294"/>
                <a:gd name="connsiteX6" fmla="*/ 363819 w 727271"/>
                <a:gd name="connsiteY6" fmla="*/ 727294 h 727294"/>
                <a:gd name="connsiteX7" fmla="*/ 260573 w 727271"/>
                <a:gd name="connsiteY7" fmla="*/ 28987 h 727294"/>
                <a:gd name="connsiteX8" fmla="*/ 29048 w 727271"/>
                <a:gd name="connsiteY8" fmla="*/ 466577 h 727294"/>
                <a:gd name="connsiteX9" fmla="*/ 363819 w 727271"/>
                <a:gd name="connsiteY9" fmla="*/ 713646 h 727294"/>
                <a:gd name="connsiteX10" fmla="*/ 466638 w 727271"/>
                <a:gd name="connsiteY10" fmla="*/ 698101 h 727294"/>
                <a:gd name="connsiteX11" fmla="*/ 698162 w 727271"/>
                <a:gd name="connsiteY11" fmla="*/ 260511 h 727294"/>
                <a:gd name="connsiteX12" fmla="*/ 260573 w 727271"/>
                <a:gd name="connsiteY12" fmla="*/ 28926 h 727294"/>
                <a:gd name="connsiteX13" fmla="*/ 260573 w 727271"/>
                <a:gd name="connsiteY13" fmla="*/ 28926 h 72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7271" h="727294">
                  <a:moveTo>
                    <a:pt x="363819" y="727233"/>
                  </a:moveTo>
                  <a:cubicBezTo>
                    <a:pt x="208429" y="727233"/>
                    <a:pt x="64178" y="626679"/>
                    <a:pt x="16135" y="470616"/>
                  </a:cubicBezTo>
                  <a:cubicBezTo>
                    <a:pt x="-42863" y="278994"/>
                    <a:pt x="65034" y="75133"/>
                    <a:pt x="256656" y="16135"/>
                  </a:cubicBezTo>
                  <a:lnTo>
                    <a:pt x="256656" y="16135"/>
                  </a:lnTo>
                  <a:cubicBezTo>
                    <a:pt x="448277" y="-42864"/>
                    <a:pt x="652139" y="65035"/>
                    <a:pt x="711137" y="256656"/>
                  </a:cubicBezTo>
                  <a:cubicBezTo>
                    <a:pt x="770135" y="448277"/>
                    <a:pt x="662237" y="652139"/>
                    <a:pt x="470616" y="711137"/>
                  </a:cubicBezTo>
                  <a:cubicBezTo>
                    <a:pt x="435119" y="722092"/>
                    <a:pt x="399194" y="727294"/>
                    <a:pt x="363819" y="727294"/>
                  </a:cubicBezTo>
                  <a:close/>
                  <a:moveTo>
                    <a:pt x="260573" y="28987"/>
                  </a:moveTo>
                  <a:cubicBezTo>
                    <a:pt x="76112" y="85782"/>
                    <a:pt x="-27808" y="282116"/>
                    <a:pt x="29048" y="466577"/>
                  </a:cubicBezTo>
                  <a:cubicBezTo>
                    <a:pt x="75316" y="616887"/>
                    <a:pt x="214182" y="713646"/>
                    <a:pt x="363819" y="713646"/>
                  </a:cubicBezTo>
                  <a:cubicBezTo>
                    <a:pt x="397847" y="713646"/>
                    <a:pt x="432426" y="708628"/>
                    <a:pt x="466638" y="698101"/>
                  </a:cubicBezTo>
                  <a:cubicBezTo>
                    <a:pt x="651099" y="641306"/>
                    <a:pt x="755019" y="444972"/>
                    <a:pt x="698162" y="260511"/>
                  </a:cubicBezTo>
                  <a:cubicBezTo>
                    <a:pt x="641368" y="76051"/>
                    <a:pt x="445095" y="-27869"/>
                    <a:pt x="260573" y="28926"/>
                  </a:cubicBezTo>
                  <a:lnTo>
                    <a:pt x="260573" y="28926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grpSp>
          <p:nvGrpSpPr>
            <p:cNvPr id="44" name="Graphic 37">
              <a:extLst>
                <a:ext uri="{FF2B5EF4-FFF2-40B4-BE49-F238E27FC236}">
                  <a16:creationId xmlns:a16="http://schemas.microsoft.com/office/drawing/2014/main" id="{EF9E22A8-68DB-C409-0F5F-87498537CD5F}"/>
                </a:ext>
              </a:extLst>
            </p:cNvPr>
            <p:cNvGrpSpPr/>
            <p:nvPr/>
          </p:nvGrpSpPr>
          <p:grpSpPr>
            <a:xfrm>
              <a:off x="3159901" y="2854506"/>
              <a:ext cx="71727" cy="71727"/>
              <a:chOff x="3159901" y="2854506"/>
              <a:chExt cx="71727" cy="71727"/>
            </a:xfrm>
            <a:solidFill>
              <a:srgbClr val="FFFFFF"/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8C17A2C7-CF63-F0E1-A3FC-13B5DA5F712A}"/>
                  </a:ext>
                </a:extLst>
              </p:cNvPr>
              <p:cNvSpPr/>
              <p:nvPr/>
            </p:nvSpPr>
            <p:spPr>
              <a:xfrm>
                <a:off x="3166939" y="2861545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2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2" y="44738"/>
                      <a:pt x="57652" y="28826"/>
                    </a:cubicBezTo>
                    <a:cubicBezTo>
                      <a:pt x="57652" y="12913"/>
                      <a:pt x="44738" y="0"/>
                      <a:pt x="28826" y="0"/>
                    </a:cubicBezTo>
                    <a:cubicBezTo>
                      <a:pt x="12913" y="0"/>
                      <a:pt x="0" y="12913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6AC12B33-2859-2123-E0D0-6BBCDBDE40E2}"/>
                  </a:ext>
                </a:extLst>
              </p:cNvPr>
              <p:cNvSpPr/>
              <p:nvPr/>
            </p:nvSpPr>
            <p:spPr>
              <a:xfrm>
                <a:off x="3159901" y="2854506"/>
                <a:ext cx="71727" cy="71727"/>
              </a:xfrm>
              <a:custGeom>
                <a:avLst/>
                <a:gdLst>
                  <a:gd name="connsiteX0" fmla="*/ 35864 w 71727"/>
                  <a:gd name="connsiteY0" fmla="*/ 71728 h 71727"/>
                  <a:gd name="connsiteX1" fmla="*/ 0 w 71727"/>
                  <a:gd name="connsiteY1" fmla="*/ 35864 h 71727"/>
                  <a:gd name="connsiteX2" fmla="*/ 35864 w 71727"/>
                  <a:gd name="connsiteY2" fmla="*/ 0 h 71727"/>
                  <a:gd name="connsiteX3" fmla="*/ 71728 w 71727"/>
                  <a:gd name="connsiteY3" fmla="*/ 35864 h 71727"/>
                  <a:gd name="connsiteX4" fmla="*/ 35864 w 71727"/>
                  <a:gd name="connsiteY4" fmla="*/ 71728 h 71727"/>
                  <a:gd name="connsiteX5" fmla="*/ 35864 w 71727"/>
                  <a:gd name="connsiteY5" fmla="*/ 14076 h 71727"/>
                  <a:gd name="connsiteX6" fmla="*/ 14076 w 71727"/>
                  <a:gd name="connsiteY6" fmla="*/ 35864 h 71727"/>
                  <a:gd name="connsiteX7" fmla="*/ 35864 w 71727"/>
                  <a:gd name="connsiteY7" fmla="*/ 57652 h 71727"/>
                  <a:gd name="connsiteX8" fmla="*/ 57652 w 71727"/>
                  <a:gd name="connsiteY8" fmla="*/ 35864 h 71727"/>
                  <a:gd name="connsiteX9" fmla="*/ 35864 w 71727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7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9" y="14076"/>
                      <a:pt x="14076" y="23869"/>
                      <a:pt x="14076" y="35864"/>
                    </a:cubicBezTo>
                    <a:cubicBezTo>
                      <a:pt x="14076" y="47860"/>
                      <a:pt x="23869" y="57652"/>
                      <a:pt x="35864" y="57652"/>
                    </a:cubicBezTo>
                    <a:cubicBezTo>
                      <a:pt x="47860" y="57652"/>
                      <a:pt x="57652" y="47860"/>
                      <a:pt x="57652" y="35864"/>
                    </a:cubicBezTo>
                    <a:cubicBezTo>
                      <a:pt x="57652" y="23869"/>
                      <a:pt x="47860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9" name="Graphic 37">
            <a:extLst>
              <a:ext uri="{FF2B5EF4-FFF2-40B4-BE49-F238E27FC236}">
                <a16:creationId xmlns:a16="http://schemas.microsoft.com/office/drawing/2014/main" id="{D2AB9A40-593B-DCAC-3301-CC42D560D480}"/>
              </a:ext>
            </a:extLst>
          </p:cNvPr>
          <p:cNvGrpSpPr/>
          <p:nvPr/>
        </p:nvGrpSpPr>
        <p:grpSpPr>
          <a:xfrm>
            <a:off x="3843053" y="2521387"/>
            <a:ext cx="727271" cy="1083141"/>
            <a:chOff x="3843053" y="2521387"/>
            <a:chExt cx="727271" cy="1083141"/>
          </a:xfrm>
          <a:solidFill>
            <a:srgbClr val="FFFFFF"/>
          </a:solidFill>
        </p:grpSpPr>
        <p:grpSp>
          <p:nvGrpSpPr>
            <p:cNvPr id="50" name="Graphic 37">
              <a:extLst>
                <a:ext uri="{FF2B5EF4-FFF2-40B4-BE49-F238E27FC236}">
                  <a16:creationId xmlns:a16="http://schemas.microsoft.com/office/drawing/2014/main" id="{38A0CE72-EABA-D024-0629-D1DA804E3601}"/>
                </a:ext>
              </a:extLst>
            </p:cNvPr>
            <p:cNvGrpSpPr/>
            <p:nvPr/>
          </p:nvGrpSpPr>
          <p:grpSpPr>
            <a:xfrm>
              <a:off x="4169356" y="2521387"/>
              <a:ext cx="71727" cy="71727"/>
              <a:chOff x="4169356" y="2521387"/>
              <a:chExt cx="71727" cy="71727"/>
            </a:xfrm>
            <a:solidFill>
              <a:srgbClr val="FFFFFF"/>
            </a:solidFill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D6C755FC-EB54-B82D-D6AA-C6D2D7959F31}"/>
                  </a:ext>
                </a:extLst>
              </p:cNvPr>
              <p:cNvSpPr/>
              <p:nvPr/>
            </p:nvSpPr>
            <p:spPr>
              <a:xfrm>
                <a:off x="4176394" y="2528426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2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2" y="44738"/>
                      <a:pt x="57652" y="28826"/>
                    </a:cubicBezTo>
                    <a:cubicBezTo>
                      <a:pt x="57652" y="12914"/>
                      <a:pt x="44738" y="0"/>
                      <a:pt x="28826" y="0"/>
                    </a:cubicBezTo>
                    <a:cubicBezTo>
                      <a:pt x="12913" y="0"/>
                      <a:pt x="0" y="12914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36919C67-9375-38B9-BB80-85E15B2F6ADE}"/>
                  </a:ext>
                </a:extLst>
              </p:cNvPr>
              <p:cNvSpPr/>
              <p:nvPr/>
            </p:nvSpPr>
            <p:spPr>
              <a:xfrm>
                <a:off x="4169356" y="2521387"/>
                <a:ext cx="71727" cy="71727"/>
              </a:xfrm>
              <a:custGeom>
                <a:avLst/>
                <a:gdLst>
                  <a:gd name="connsiteX0" fmla="*/ 35864 w 71727"/>
                  <a:gd name="connsiteY0" fmla="*/ 71728 h 71727"/>
                  <a:gd name="connsiteX1" fmla="*/ 0 w 71727"/>
                  <a:gd name="connsiteY1" fmla="*/ 35864 h 71727"/>
                  <a:gd name="connsiteX2" fmla="*/ 35864 w 71727"/>
                  <a:gd name="connsiteY2" fmla="*/ 0 h 71727"/>
                  <a:gd name="connsiteX3" fmla="*/ 71728 w 71727"/>
                  <a:gd name="connsiteY3" fmla="*/ 35864 h 71727"/>
                  <a:gd name="connsiteX4" fmla="*/ 35864 w 71727"/>
                  <a:gd name="connsiteY4" fmla="*/ 71728 h 71727"/>
                  <a:gd name="connsiteX5" fmla="*/ 35864 w 71727"/>
                  <a:gd name="connsiteY5" fmla="*/ 14076 h 71727"/>
                  <a:gd name="connsiteX6" fmla="*/ 14076 w 71727"/>
                  <a:gd name="connsiteY6" fmla="*/ 35864 h 71727"/>
                  <a:gd name="connsiteX7" fmla="*/ 35864 w 71727"/>
                  <a:gd name="connsiteY7" fmla="*/ 57652 h 71727"/>
                  <a:gd name="connsiteX8" fmla="*/ 57652 w 71727"/>
                  <a:gd name="connsiteY8" fmla="*/ 35864 h 71727"/>
                  <a:gd name="connsiteX9" fmla="*/ 35864 w 71727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7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8" y="14076"/>
                      <a:pt x="14076" y="23868"/>
                      <a:pt x="14076" y="35864"/>
                    </a:cubicBezTo>
                    <a:cubicBezTo>
                      <a:pt x="14076" y="47860"/>
                      <a:pt x="23868" y="57652"/>
                      <a:pt x="35864" y="57652"/>
                    </a:cubicBezTo>
                    <a:cubicBezTo>
                      <a:pt x="47860" y="57652"/>
                      <a:pt x="57652" y="47860"/>
                      <a:pt x="57652" y="35864"/>
                    </a:cubicBezTo>
                    <a:cubicBezTo>
                      <a:pt x="57652" y="23868"/>
                      <a:pt x="47860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A2F7BA6-BB75-3CC2-000F-00EA54BA36D6}"/>
                </a:ext>
              </a:extLst>
            </p:cNvPr>
            <p:cNvSpPr/>
            <p:nvPr/>
          </p:nvSpPr>
          <p:spPr>
            <a:xfrm>
              <a:off x="4198182" y="2586077"/>
              <a:ext cx="14076" cy="304293"/>
            </a:xfrm>
            <a:custGeom>
              <a:avLst/>
              <a:gdLst>
                <a:gd name="connsiteX0" fmla="*/ 0 w 14076"/>
                <a:gd name="connsiteY0" fmla="*/ 0 h 304293"/>
                <a:gd name="connsiteX1" fmla="*/ 14076 w 14076"/>
                <a:gd name="connsiteY1" fmla="*/ 0 h 304293"/>
                <a:gd name="connsiteX2" fmla="*/ 14076 w 14076"/>
                <a:gd name="connsiteY2" fmla="*/ 304293 h 304293"/>
                <a:gd name="connsiteX3" fmla="*/ 0 w 14076"/>
                <a:gd name="connsiteY3" fmla="*/ 304293 h 30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6" h="304293">
                  <a:moveTo>
                    <a:pt x="0" y="0"/>
                  </a:moveTo>
                  <a:lnTo>
                    <a:pt x="14076" y="0"/>
                  </a:lnTo>
                  <a:lnTo>
                    <a:pt x="14076" y="304293"/>
                  </a:lnTo>
                  <a:lnTo>
                    <a:pt x="0" y="304293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1FE25D1-9089-1F00-BEE8-882E19930971}"/>
                </a:ext>
              </a:extLst>
            </p:cNvPr>
            <p:cNvSpPr/>
            <p:nvPr/>
          </p:nvSpPr>
          <p:spPr>
            <a:xfrm>
              <a:off x="3843053" y="2877235"/>
              <a:ext cx="727271" cy="727294"/>
            </a:xfrm>
            <a:custGeom>
              <a:avLst/>
              <a:gdLst>
                <a:gd name="connsiteX0" fmla="*/ 363820 w 727271"/>
                <a:gd name="connsiteY0" fmla="*/ 727233 h 727294"/>
                <a:gd name="connsiteX1" fmla="*/ 16135 w 727271"/>
                <a:gd name="connsiteY1" fmla="*/ 470616 h 727294"/>
                <a:gd name="connsiteX2" fmla="*/ 256656 w 727271"/>
                <a:gd name="connsiteY2" fmla="*/ 16135 h 727294"/>
                <a:gd name="connsiteX3" fmla="*/ 256656 w 727271"/>
                <a:gd name="connsiteY3" fmla="*/ 16135 h 727294"/>
                <a:gd name="connsiteX4" fmla="*/ 711137 w 727271"/>
                <a:gd name="connsiteY4" fmla="*/ 256656 h 727294"/>
                <a:gd name="connsiteX5" fmla="*/ 470616 w 727271"/>
                <a:gd name="connsiteY5" fmla="*/ 711137 h 727294"/>
                <a:gd name="connsiteX6" fmla="*/ 363820 w 727271"/>
                <a:gd name="connsiteY6" fmla="*/ 727294 h 727294"/>
                <a:gd name="connsiteX7" fmla="*/ 260572 w 727271"/>
                <a:gd name="connsiteY7" fmla="*/ 28987 h 727294"/>
                <a:gd name="connsiteX8" fmla="*/ 29048 w 727271"/>
                <a:gd name="connsiteY8" fmla="*/ 466577 h 727294"/>
                <a:gd name="connsiteX9" fmla="*/ 363820 w 727271"/>
                <a:gd name="connsiteY9" fmla="*/ 713646 h 727294"/>
                <a:gd name="connsiteX10" fmla="*/ 466638 w 727271"/>
                <a:gd name="connsiteY10" fmla="*/ 698101 h 727294"/>
                <a:gd name="connsiteX11" fmla="*/ 698162 w 727271"/>
                <a:gd name="connsiteY11" fmla="*/ 260511 h 727294"/>
                <a:gd name="connsiteX12" fmla="*/ 260572 w 727271"/>
                <a:gd name="connsiteY12" fmla="*/ 28926 h 727294"/>
                <a:gd name="connsiteX13" fmla="*/ 260572 w 727271"/>
                <a:gd name="connsiteY13" fmla="*/ 28926 h 72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7271" h="727294">
                  <a:moveTo>
                    <a:pt x="363820" y="727233"/>
                  </a:moveTo>
                  <a:cubicBezTo>
                    <a:pt x="208429" y="727233"/>
                    <a:pt x="64178" y="626679"/>
                    <a:pt x="16135" y="470616"/>
                  </a:cubicBezTo>
                  <a:cubicBezTo>
                    <a:pt x="-42864" y="278994"/>
                    <a:pt x="65034" y="75133"/>
                    <a:pt x="256656" y="16135"/>
                  </a:cubicBezTo>
                  <a:lnTo>
                    <a:pt x="256656" y="16135"/>
                  </a:lnTo>
                  <a:cubicBezTo>
                    <a:pt x="448277" y="-42864"/>
                    <a:pt x="652139" y="65035"/>
                    <a:pt x="711137" y="256656"/>
                  </a:cubicBezTo>
                  <a:cubicBezTo>
                    <a:pt x="770135" y="448277"/>
                    <a:pt x="662237" y="652139"/>
                    <a:pt x="470616" y="711137"/>
                  </a:cubicBezTo>
                  <a:cubicBezTo>
                    <a:pt x="435119" y="722092"/>
                    <a:pt x="399194" y="727294"/>
                    <a:pt x="363820" y="727294"/>
                  </a:cubicBezTo>
                  <a:close/>
                  <a:moveTo>
                    <a:pt x="260572" y="28987"/>
                  </a:moveTo>
                  <a:cubicBezTo>
                    <a:pt x="76112" y="85782"/>
                    <a:pt x="-27808" y="282116"/>
                    <a:pt x="29048" y="466577"/>
                  </a:cubicBezTo>
                  <a:cubicBezTo>
                    <a:pt x="75316" y="616887"/>
                    <a:pt x="214182" y="713646"/>
                    <a:pt x="363820" y="713646"/>
                  </a:cubicBezTo>
                  <a:cubicBezTo>
                    <a:pt x="397847" y="713646"/>
                    <a:pt x="432426" y="708628"/>
                    <a:pt x="466638" y="698101"/>
                  </a:cubicBezTo>
                  <a:cubicBezTo>
                    <a:pt x="651099" y="641306"/>
                    <a:pt x="755018" y="444972"/>
                    <a:pt x="698162" y="260511"/>
                  </a:cubicBezTo>
                  <a:cubicBezTo>
                    <a:pt x="641368" y="76051"/>
                    <a:pt x="445095" y="-27869"/>
                    <a:pt x="260572" y="28926"/>
                  </a:cubicBezTo>
                  <a:lnTo>
                    <a:pt x="260572" y="28926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grpSp>
          <p:nvGrpSpPr>
            <p:cNvPr id="55" name="Graphic 37">
              <a:extLst>
                <a:ext uri="{FF2B5EF4-FFF2-40B4-BE49-F238E27FC236}">
                  <a16:creationId xmlns:a16="http://schemas.microsoft.com/office/drawing/2014/main" id="{DD5047B1-805A-972A-6B7B-D8321050B9A0}"/>
                </a:ext>
              </a:extLst>
            </p:cNvPr>
            <p:cNvGrpSpPr/>
            <p:nvPr/>
          </p:nvGrpSpPr>
          <p:grpSpPr>
            <a:xfrm>
              <a:off x="4169356" y="2854506"/>
              <a:ext cx="71727" cy="71727"/>
              <a:chOff x="4169356" y="2854506"/>
              <a:chExt cx="71727" cy="71727"/>
            </a:xfrm>
            <a:solidFill>
              <a:srgbClr val="FFFFFF"/>
            </a:solidFill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28A862C-BA6F-4F81-0C4D-1D2AD8262CA7}"/>
                  </a:ext>
                </a:extLst>
              </p:cNvPr>
              <p:cNvSpPr/>
              <p:nvPr/>
            </p:nvSpPr>
            <p:spPr>
              <a:xfrm>
                <a:off x="4176394" y="2861545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2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2" y="44738"/>
                      <a:pt x="57652" y="28826"/>
                    </a:cubicBezTo>
                    <a:cubicBezTo>
                      <a:pt x="57652" y="12913"/>
                      <a:pt x="44738" y="0"/>
                      <a:pt x="28826" y="0"/>
                    </a:cubicBezTo>
                    <a:cubicBezTo>
                      <a:pt x="12913" y="0"/>
                      <a:pt x="0" y="12913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1800AF61-BC59-0200-3FC8-24F6C06650EE}"/>
                  </a:ext>
                </a:extLst>
              </p:cNvPr>
              <p:cNvSpPr/>
              <p:nvPr/>
            </p:nvSpPr>
            <p:spPr>
              <a:xfrm>
                <a:off x="4169356" y="2854506"/>
                <a:ext cx="71727" cy="71727"/>
              </a:xfrm>
              <a:custGeom>
                <a:avLst/>
                <a:gdLst>
                  <a:gd name="connsiteX0" fmla="*/ 35864 w 71727"/>
                  <a:gd name="connsiteY0" fmla="*/ 71728 h 71727"/>
                  <a:gd name="connsiteX1" fmla="*/ 0 w 71727"/>
                  <a:gd name="connsiteY1" fmla="*/ 35864 h 71727"/>
                  <a:gd name="connsiteX2" fmla="*/ 35864 w 71727"/>
                  <a:gd name="connsiteY2" fmla="*/ 0 h 71727"/>
                  <a:gd name="connsiteX3" fmla="*/ 71728 w 71727"/>
                  <a:gd name="connsiteY3" fmla="*/ 35864 h 71727"/>
                  <a:gd name="connsiteX4" fmla="*/ 35864 w 71727"/>
                  <a:gd name="connsiteY4" fmla="*/ 71728 h 71727"/>
                  <a:gd name="connsiteX5" fmla="*/ 35864 w 71727"/>
                  <a:gd name="connsiteY5" fmla="*/ 14076 h 71727"/>
                  <a:gd name="connsiteX6" fmla="*/ 14076 w 71727"/>
                  <a:gd name="connsiteY6" fmla="*/ 35864 h 71727"/>
                  <a:gd name="connsiteX7" fmla="*/ 35864 w 71727"/>
                  <a:gd name="connsiteY7" fmla="*/ 57652 h 71727"/>
                  <a:gd name="connsiteX8" fmla="*/ 57652 w 71727"/>
                  <a:gd name="connsiteY8" fmla="*/ 35864 h 71727"/>
                  <a:gd name="connsiteX9" fmla="*/ 35864 w 71727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7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8" y="14076"/>
                      <a:pt x="14076" y="23869"/>
                      <a:pt x="14076" y="35864"/>
                    </a:cubicBezTo>
                    <a:cubicBezTo>
                      <a:pt x="14076" y="47860"/>
                      <a:pt x="23868" y="57652"/>
                      <a:pt x="35864" y="57652"/>
                    </a:cubicBezTo>
                    <a:cubicBezTo>
                      <a:pt x="47860" y="57652"/>
                      <a:pt x="57652" y="47860"/>
                      <a:pt x="57652" y="35864"/>
                    </a:cubicBezTo>
                    <a:cubicBezTo>
                      <a:pt x="57652" y="23869"/>
                      <a:pt x="47860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9" name="Graphic 37">
            <a:extLst>
              <a:ext uri="{FF2B5EF4-FFF2-40B4-BE49-F238E27FC236}">
                <a16:creationId xmlns:a16="http://schemas.microsoft.com/office/drawing/2014/main" id="{D699365E-9512-D8F2-4BC6-74F4F215EDD1}"/>
              </a:ext>
            </a:extLst>
          </p:cNvPr>
          <p:cNvGrpSpPr/>
          <p:nvPr/>
        </p:nvGrpSpPr>
        <p:grpSpPr>
          <a:xfrm>
            <a:off x="4838860" y="2521387"/>
            <a:ext cx="727271" cy="1083141"/>
            <a:chOff x="4838860" y="2521387"/>
            <a:chExt cx="727271" cy="1083141"/>
          </a:xfrm>
          <a:solidFill>
            <a:srgbClr val="FFFFFF"/>
          </a:solidFill>
        </p:grpSpPr>
        <p:grpSp>
          <p:nvGrpSpPr>
            <p:cNvPr id="60" name="Graphic 37">
              <a:extLst>
                <a:ext uri="{FF2B5EF4-FFF2-40B4-BE49-F238E27FC236}">
                  <a16:creationId xmlns:a16="http://schemas.microsoft.com/office/drawing/2014/main" id="{6898099E-6321-3619-0344-BC81B4661F2A}"/>
                </a:ext>
              </a:extLst>
            </p:cNvPr>
            <p:cNvGrpSpPr/>
            <p:nvPr/>
          </p:nvGrpSpPr>
          <p:grpSpPr>
            <a:xfrm>
              <a:off x="5165224" y="2521387"/>
              <a:ext cx="71728" cy="71727"/>
              <a:chOff x="5165224" y="2521387"/>
              <a:chExt cx="71728" cy="71727"/>
            </a:xfrm>
            <a:solidFill>
              <a:srgbClr val="FFFFFF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1B00206-1039-2028-C703-B7C249450F27}"/>
                  </a:ext>
                </a:extLst>
              </p:cNvPr>
              <p:cNvSpPr/>
              <p:nvPr/>
            </p:nvSpPr>
            <p:spPr>
              <a:xfrm>
                <a:off x="5172201" y="2528426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2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2" y="44738"/>
                      <a:pt x="57652" y="28826"/>
                    </a:cubicBezTo>
                    <a:cubicBezTo>
                      <a:pt x="57652" y="12914"/>
                      <a:pt x="44738" y="0"/>
                      <a:pt x="28826" y="0"/>
                    </a:cubicBezTo>
                    <a:cubicBezTo>
                      <a:pt x="12913" y="0"/>
                      <a:pt x="0" y="12914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602DA14-EB76-D1EE-C4FE-1FF19DE1B8F1}"/>
                  </a:ext>
                </a:extLst>
              </p:cNvPr>
              <p:cNvSpPr/>
              <p:nvPr/>
            </p:nvSpPr>
            <p:spPr>
              <a:xfrm>
                <a:off x="5165224" y="2521387"/>
                <a:ext cx="71728" cy="71727"/>
              </a:xfrm>
              <a:custGeom>
                <a:avLst/>
                <a:gdLst>
                  <a:gd name="connsiteX0" fmla="*/ 35864 w 71728"/>
                  <a:gd name="connsiteY0" fmla="*/ 71728 h 71727"/>
                  <a:gd name="connsiteX1" fmla="*/ 0 w 71728"/>
                  <a:gd name="connsiteY1" fmla="*/ 35864 h 71727"/>
                  <a:gd name="connsiteX2" fmla="*/ 35864 w 71728"/>
                  <a:gd name="connsiteY2" fmla="*/ 0 h 71727"/>
                  <a:gd name="connsiteX3" fmla="*/ 71728 w 71728"/>
                  <a:gd name="connsiteY3" fmla="*/ 35864 h 71727"/>
                  <a:gd name="connsiteX4" fmla="*/ 35864 w 71728"/>
                  <a:gd name="connsiteY4" fmla="*/ 71728 h 71727"/>
                  <a:gd name="connsiteX5" fmla="*/ 35864 w 71728"/>
                  <a:gd name="connsiteY5" fmla="*/ 14076 h 71727"/>
                  <a:gd name="connsiteX6" fmla="*/ 14076 w 71728"/>
                  <a:gd name="connsiteY6" fmla="*/ 35864 h 71727"/>
                  <a:gd name="connsiteX7" fmla="*/ 35864 w 71728"/>
                  <a:gd name="connsiteY7" fmla="*/ 57652 h 71727"/>
                  <a:gd name="connsiteX8" fmla="*/ 57652 w 71728"/>
                  <a:gd name="connsiteY8" fmla="*/ 35864 h 71727"/>
                  <a:gd name="connsiteX9" fmla="*/ 35864 w 71728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8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9" y="14076"/>
                      <a:pt x="14076" y="23868"/>
                      <a:pt x="14076" y="35864"/>
                    </a:cubicBezTo>
                    <a:cubicBezTo>
                      <a:pt x="14076" y="47860"/>
                      <a:pt x="23869" y="57652"/>
                      <a:pt x="35864" y="57652"/>
                    </a:cubicBezTo>
                    <a:cubicBezTo>
                      <a:pt x="47860" y="57652"/>
                      <a:pt x="57652" y="47860"/>
                      <a:pt x="57652" y="35864"/>
                    </a:cubicBezTo>
                    <a:cubicBezTo>
                      <a:pt x="57652" y="23868"/>
                      <a:pt x="47860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747D0A11-4F07-6938-DD82-4179336FDD0D}"/>
                </a:ext>
              </a:extLst>
            </p:cNvPr>
            <p:cNvSpPr/>
            <p:nvPr/>
          </p:nvSpPr>
          <p:spPr>
            <a:xfrm>
              <a:off x="5193989" y="2586077"/>
              <a:ext cx="14076" cy="304293"/>
            </a:xfrm>
            <a:custGeom>
              <a:avLst/>
              <a:gdLst>
                <a:gd name="connsiteX0" fmla="*/ 0 w 14076"/>
                <a:gd name="connsiteY0" fmla="*/ 0 h 304293"/>
                <a:gd name="connsiteX1" fmla="*/ 14076 w 14076"/>
                <a:gd name="connsiteY1" fmla="*/ 0 h 304293"/>
                <a:gd name="connsiteX2" fmla="*/ 14076 w 14076"/>
                <a:gd name="connsiteY2" fmla="*/ 304293 h 304293"/>
                <a:gd name="connsiteX3" fmla="*/ 0 w 14076"/>
                <a:gd name="connsiteY3" fmla="*/ 304293 h 30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6" h="304293">
                  <a:moveTo>
                    <a:pt x="0" y="0"/>
                  </a:moveTo>
                  <a:lnTo>
                    <a:pt x="14076" y="0"/>
                  </a:lnTo>
                  <a:lnTo>
                    <a:pt x="14076" y="304293"/>
                  </a:lnTo>
                  <a:lnTo>
                    <a:pt x="0" y="304293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5D5E9C5-5D66-FB73-836D-486D4CD2D1E1}"/>
                </a:ext>
              </a:extLst>
            </p:cNvPr>
            <p:cNvSpPr/>
            <p:nvPr/>
          </p:nvSpPr>
          <p:spPr>
            <a:xfrm>
              <a:off x="4838860" y="2877235"/>
              <a:ext cx="727271" cy="727294"/>
            </a:xfrm>
            <a:custGeom>
              <a:avLst/>
              <a:gdLst>
                <a:gd name="connsiteX0" fmla="*/ 363820 w 727271"/>
                <a:gd name="connsiteY0" fmla="*/ 727233 h 727294"/>
                <a:gd name="connsiteX1" fmla="*/ 16135 w 727271"/>
                <a:gd name="connsiteY1" fmla="*/ 470616 h 727294"/>
                <a:gd name="connsiteX2" fmla="*/ 256656 w 727271"/>
                <a:gd name="connsiteY2" fmla="*/ 16135 h 727294"/>
                <a:gd name="connsiteX3" fmla="*/ 256656 w 727271"/>
                <a:gd name="connsiteY3" fmla="*/ 16135 h 727294"/>
                <a:gd name="connsiteX4" fmla="*/ 711137 w 727271"/>
                <a:gd name="connsiteY4" fmla="*/ 256656 h 727294"/>
                <a:gd name="connsiteX5" fmla="*/ 470616 w 727271"/>
                <a:gd name="connsiteY5" fmla="*/ 711137 h 727294"/>
                <a:gd name="connsiteX6" fmla="*/ 363820 w 727271"/>
                <a:gd name="connsiteY6" fmla="*/ 727294 h 727294"/>
                <a:gd name="connsiteX7" fmla="*/ 260573 w 727271"/>
                <a:gd name="connsiteY7" fmla="*/ 28987 h 727294"/>
                <a:gd name="connsiteX8" fmla="*/ 29048 w 727271"/>
                <a:gd name="connsiteY8" fmla="*/ 466577 h 727294"/>
                <a:gd name="connsiteX9" fmla="*/ 363820 w 727271"/>
                <a:gd name="connsiteY9" fmla="*/ 713646 h 727294"/>
                <a:gd name="connsiteX10" fmla="*/ 466638 w 727271"/>
                <a:gd name="connsiteY10" fmla="*/ 698101 h 727294"/>
                <a:gd name="connsiteX11" fmla="*/ 698163 w 727271"/>
                <a:gd name="connsiteY11" fmla="*/ 260511 h 727294"/>
                <a:gd name="connsiteX12" fmla="*/ 260573 w 727271"/>
                <a:gd name="connsiteY12" fmla="*/ 28926 h 727294"/>
                <a:gd name="connsiteX13" fmla="*/ 260573 w 727271"/>
                <a:gd name="connsiteY13" fmla="*/ 28926 h 72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7271" h="727294">
                  <a:moveTo>
                    <a:pt x="363820" y="727233"/>
                  </a:moveTo>
                  <a:cubicBezTo>
                    <a:pt x="208429" y="727233"/>
                    <a:pt x="64178" y="626679"/>
                    <a:pt x="16135" y="470616"/>
                  </a:cubicBezTo>
                  <a:cubicBezTo>
                    <a:pt x="-42864" y="278994"/>
                    <a:pt x="65034" y="75133"/>
                    <a:pt x="256656" y="16135"/>
                  </a:cubicBezTo>
                  <a:lnTo>
                    <a:pt x="256656" y="16135"/>
                  </a:lnTo>
                  <a:cubicBezTo>
                    <a:pt x="448277" y="-42864"/>
                    <a:pt x="652139" y="65035"/>
                    <a:pt x="711137" y="256656"/>
                  </a:cubicBezTo>
                  <a:cubicBezTo>
                    <a:pt x="770135" y="448277"/>
                    <a:pt x="662237" y="652139"/>
                    <a:pt x="470616" y="711137"/>
                  </a:cubicBezTo>
                  <a:cubicBezTo>
                    <a:pt x="435119" y="722092"/>
                    <a:pt x="399194" y="727294"/>
                    <a:pt x="363820" y="727294"/>
                  </a:cubicBezTo>
                  <a:close/>
                  <a:moveTo>
                    <a:pt x="260573" y="28987"/>
                  </a:moveTo>
                  <a:cubicBezTo>
                    <a:pt x="76112" y="85782"/>
                    <a:pt x="-27808" y="282116"/>
                    <a:pt x="29048" y="466577"/>
                  </a:cubicBezTo>
                  <a:cubicBezTo>
                    <a:pt x="75316" y="616887"/>
                    <a:pt x="214182" y="713646"/>
                    <a:pt x="363820" y="713646"/>
                  </a:cubicBezTo>
                  <a:cubicBezTo>
                    <a:pt x="397847" y="713646"/>
                    <a:pt x="432426" y="708628"/>
                    <a:pt x="466638" y="698101"/>
                  </a:cubicBezTo>
                  <a:cubicBezTo>
                    <a:pt x="651099" y="641306"/>
                    <a:pt x="755018" y="444972"/>
                    <a:pt x="698163" y="260511"/>
                  </a:cubicBezTo>
                  <a:cubicBezTo>
                    <a:pt x="641368" y="76051"/>
                    <a:pt x="445095" y="-27869"/>
                    <a:pt x="260573" y="28926"/>
                  </a:cubicBezTo>
                  <a:lnTo>
                    <a:pt x="260573" y="28926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grpSp>
          <p:nvGrpSpPr>
            <p:cNvPr id="69" name="Graphic 37">
              <a:extLst>
                <a:ext uri="{FF2B5EF4-FFF2-40B4-BE49-F238E27FC236}">
                  <a16:creationId xmlns:a16="http://schemas.microsoft.com/office/drawing/2014/main" id="{AA0B55E7-56DC-8652-0937-0D4F68D32F78}"/>
                </a:ext>
              </a:extLst>
            </p:cNvPr>
            <p:cNvGrpSpPr/>
            <p:nvPr/>
          </p:nvGrpSpPr>
          <p:grpSpPr>
            <a:xfrm>
              <a:off x="5165224" y="2854506"/>
              <a:ext cx="71728" cy="71727"/>
              <a:chOff x="5165224" y="2854506"/>
              <a:chExt cx="71728" cy="71727"/>
            </a:xfrm>
            <a:solidFill>
              <a:srgbClr val="FFFFFF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5DA74163-5EA2-2066-F2BF-187B73A30588}"/>
                  </a:ext>
                </a:extLst>
              </p:cNvPr>
              <p:cNvSpPr/>
              <p:nvPr/>
            </p:nvSpPr>
            <p:spPr>
              <a:xfrm>
                <a:off x="5172201" y="2861545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2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2" y="44738"/>
                      <a:pt x="57652" y="28826"/>
                    </a:cubicBezTo>
                    <a:cubicBezTo>
                      <a:pt x="57652" y="12913"/>
                      <a:pt x="44738" y="0"/>
                      <a:pt x="28826" y="0"/>
                    </a:cubicBezTo>
                    <a:cubicBezTo>
                      <a:pt x="12913" y="0"/>
                      <a:pt x="0" y="12913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A83E1F3C-0375-E4AE-B0CA-E04D705446A2}"/>
                  </a:ext>
                </a:extLst>
              </p:cNvPr>
              <p:cNvSpPr/>
              <p:nvPr/>
            </p:nvSpPr>
            <p:spPr>
              <a:xfrm>
                <a:off x="5165224" y="2854506"/>
                <a:ext cx="71728" cy="71727"/>
              </a:xfrm>
              <a:custGeom>
                <a:avLst/>
                <a:gdLst>
                  <a:gd name="connsiteX0" fmla="*/ 35864 w 71728"/>
                  <a:gd name="connsiteY0" fmla="*/ 71728 h 71727"/>
                  <a:gd name="connsiteX1" fmla="*/ 0 w 71728"/>
                  <a:gd name="connsiteY1" fmla="*/ 35864 h 71727"/>
                  <a:gd name="connsiteX2" fmla="*/ 35864 w 71728"/>
                  <a:gd name="connsiteY2" fmla="*/ 0 h 71727"/>
                  <a:gd name="connsiteX3" fmla="*/ 71728 w 71728"/>
                  <a:gd name="connsiteY3" fmla="*/ 35864 h 71727"/>
                  <a:gd name="connsiteX4" fmla="*/ 35864 w 71728"/>
                  <a:gd name="connsiteY4" fmla="*/ 71728 h 71727"/>
                  <a:gd name="connsiteX5" fmla="*/ 35864 w 71728"/>
                  <a:gd name="connsiteY5" fmla="*/ 14076 h 71727"/>
                  <a:gd name="connsiteX6" fmla="*/ 14076 w 71728"/>
                  <a:gd name="connsiteY6" fmla="*/ 35864 h 71727"/>
                  <a:gd name="connsiteX7" fmla="*/ 35864 w 71728"/>
                  <a:gd name="connsiteY7" fmla="*/ 57652 h 71727"/>
                  <a:gd name="connsiteX8" fmla="*/ 57652 w 71728"/>
                  <a:gd name="connsiteY8" fmla="*/ 35864 h 71727"/>
                  <a:gd name="connsiteX9" fmla="*/ 35864 w 71728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8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9" y="14076"/>
                      <a:pt x="14076" y="23869"/>
                      <a:pt x="14076" y="35864"/>
                    </a:cubicBezTo>
                    <a:cubicBezTo>
                      <a:pt x="14076" y="47860"/>
                      <a:pt x="23869" y="57652"/>
                      <a:pt x="35864" y="57652"/>
                    </a:cubicBezTo>
                    <a:cubicBezTo>
                      <a:pt x="47860" y="57652"/>
                      <a:pt x="57652" y="47860"/>
                      <a:pt x="57652" y="35864"/>
                    </a:cubicBezTo>
                    <a:cubicBezTo>
                      <a:pt x="57652" y="23869"/>
                      <a:pt x="47860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8" name="Graphic 37">
            <a:extLst>
              <a:ext uri="{FF2B5EF4-FFF2-40B4-BE49-F238E27FC236}">
                <a16:creationId xmlns:a16="http://schemas.microsoft.com/office/drawing/2014/main" id="{74E96F7A-E4F2-7B85-6F8A-D11F42748085}"/>
              </a:ext>
            </a:extLst>
          </p:cNvPr>
          <p:cNvGrpSpPr/>
          <p:nvPr/>
        </p:nvGrpSpPr>
        <p:grpSpPr>
          <a:xfrm>
            <a:off x="5814226" y="2521387"/>
            <a:ext cx="727271" cy="1083141"/>
            <a:chOff x="5814226" y="2521387"/>
            <a:chExt cx="727271" cy="1083141"/>
          </a:xfrm>
          <a:solidFill>
            <a:srgbClr val="FFFFFF"/>
          </a:solidFill>
        </p:grpSpPr>
        <p:grpSp>
          <p:nvGrpSpPr>
            <p:cNvPr id="79" name="Graphic 37">
              <a:extLst>
                <a:ext uri="{FF2B5EF4-FFF2-40B4-BE49-F238E27FC236}">
                  <a16:creationId xmlns:a16="http://schemas.microsoft.com/office/drawing/2014/main" id="{51C4EA68-E1BD-8763-2AED-180709290B21}"/>
                </a:ext>
              </a:extLst>
            </p:cNvPr>
            <p:cNvGrpSpPr/>
            <p:nvPr/>
          </p:nvGrpSpPr>
          <p:grpSpPr>
            <a:xfrm>
              <a:off x="6140529" y="2521387"/>
              <a:ext cx="71728" cy="71727"/>
              <a:chOff x="6140529" y="2521387"/>
              <a:chExt cx="71728" cy="71727"/>
            </a:xfrm>
            <a:solidFill>
              <a:srgbClr val="FFFFFF"/>
            </a:solidFill>
          </p:grpSpPr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69AEB3D8-E687-FA82-3E2B-8BB205E8E082}"/>
                  </a:ext>
                </a:extLst>
              </p:cNvPr>
              <p:cNvSpPr/>
              <p:nvPr/>
            </p:nvSpPr>
            <p:spPr>
              <a:xfrm>
                <a:off x="6147567" y="2528426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2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2" y="44738"/>
                      <a:pt x="57652" y="28826"/>
                    </a:cubicBezTo>
                    <a:cubicBezTo>
                      <a:pt x="57652" y="12914"/>
                      <a:pt x="44738" y="0"/>
                      <a:pt x="28826" y="0"/>
                    </a:cubicBezTo>
                    <a:cubicBezTo>
                      <a:pt x="12913" y="0"/>
                      <a:pt x="0" y="12914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2E9E2882-530E-0284-EAF5-A2EEFE791E12}"/>
                  </a:ext>
                </a:extLst>
              </p:cNvPr>
              <p:cNvSpPr/>
              <p:nvPr/>
            </p:nvSpPr>
            <p:spPr>
              <a:xfrm>
                <a:off x="6140529" y="2521387"/>
                <a:ext cx="71728" cy="71727"/>
              </a:xfrm>
              <a:custGeom>
                <a:avLst/>
                <a:gdLst>
                  <a:gd name="connsiteX0" fmla="*/ 35864 w 71728"/>
                  <a:gd name="connsiteY0" fmla="*/ 71728 h 71727"/>
                  <a:gd name="connsiteX1" fmla="*/ 0 w 71728"/>
                  <a:gd name="connsiteY1" fmla="*/ 35864 h 71727"/>
                  <a:gd name="connsiteX2" fmla="*/ 35864 w 71728"/>
                  <a:gd name="connsiteY2" fmla="*/ 0 h 71727"/>
                  <a:gd name="connsiteX3" fmla="*/ 71728 w 71728"/>
                  <a:gd name="connsiteY3" fmla="*/ 35864 h 71727"/>
                  <a:gd name="connsiteX4" fmla="*/ 35864 w 71728"/>
                  <a:gd name="connsiteY4" fmla="*/ 71728 h 71727"/>
                  <a:gd name="connsiteX5" fmla="*/ 35864 w 71728"/>
                  <a:gd name="connsiteY5" fmla="*/ 14076 h 71727"/>
                  <a:gd name="connsiteX6" fmla="*/ 14077 w 71728"/>
                  <a:gd name="connsiteY6" fmla="*/ 35864 h 71727"/>
                  <a:gd name="connsiteX7" fmla="*/ 35864 w 71728"/>
                  <a:gd name="connsiteY7" fmla="*/ 57652 h 71727"/>
                  <a:gd name="connsiteX8" fmla="*/ 57652 w 71728"/>
                  <a:gd name="connsiteY8" fmla="*/ 35864 h 71727"/>
                  <a:gd name="connsiteX9" fmla="*/ 35864 w 71728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8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9" y="14076"/>
                      <a:pt x="14077" y="23868"/>
                      <a:pt x="14077" y="35864"/>
                    </a:cubicBezTo>
                    <a:cubicBezTo>
                      <a:pt x="14077" y="47860"/>
                      <a:pt x="23869" y="57652"/>
                      <a:pt x="35864" y="57652"/>
                    </a:cubicBezTo>
                    <a:cubicBezTo>
                      <a:pt x="47860" y="57652"/>
                      <a:pt x="57652" y="47860"/>
                      <a:pt x="57652" y="35864"/>
                    </a:cubicBezTo>
                    <a:cubicBezTo>
                      <a:pt x="57652" y="23868"/>
                      <a:pt x="47860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DB2DC797-31D5-C6FC-162A-62BCB1E4E9DE}"/>
                </a:ext>
              </a:extLst>
            </p:cNvPr>
            <p:cNvSpPr/>
            <p:nvPr/>
          </p:nvSpPr>
          <p:spPr>
            <a:xfrm>
              <a:off x="6169355" y="2586077"/>
              <a:ext cx="14076" cy="304293"/>
            </a:xfrm>
            <a:custGeom>
              <a:avLst/>
              <a:gdLst>
                <a:gd name="connsiteX0" fmla="*/ 0 w 14076"/>
                <a:gd name="connsiteY0" fmla="*/ 0 h 304293"/>
                <a:gd name="connsiteX1" fmla="*/ 14076 w 14076"/>
                <a:gd name="connsiteY1" fmla="*/ 0 h 304293"/>
                <a:gd name="connsiteX2" fmla="*/ 14076 w 14076"/>
                <a:gd name="connsiteY2" fmla="*/ 304293 h 304293"/>
                <a:gd name="connsiteX3" fmla="*/ 0 w 14076"/>
                <a:gd name="connsiteY3" fmla="*/ 304293 h 30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6" h="304293">
                  <a:moveTo>
                    <a:pt x="0" y="0"/>
                  </a:moveTo>
                  <a:lnTo>
                    <a:pt x="14076" y="0"/>
                  </a:lnTo>
                  <a:lnTo>
                    <a:pt x="14076" y="304293"/>
                  </a:lnTo>
                  <a:lnTo>
                    <a:pt x="0" y="304293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8C2302C7-DE73-93E2-5584-94BE9163E90B}"/>
                </a:ext>
              </a:extLst>
            </p:cNvPr>
            <p:cNvSpPr/>
            <p:nvPr/>
          </p:nvSpPr>
          <p:spPr>
            <a:xfrm>
              <a:off x="5814226" y="2877235"/>
              <a:ext cx="727271" cy="727294"/>
            </a:xfrm>
            <a:custGeom>
              <a:avLst/>
              <a:gdLst>
                <a:gd name="connsiteX0" fmla="*/ 363820 w 727271"/>
                <a:gd name="connsiteY0" fmla="*/ 727233 h 727294"/>
                <a:gd name="connsiteX1" fmla="*/ 16135 w 727271"/>
                <a:gd name="connsiteY1" fmla="*/ 470616 h 727294"/>
                <a:gd name="connsiteX2" fmla="*/ 256656 w 727271"/>
                <a:gd name="connsiteY2" fmla="*/ 16135 h 727294"/>
                <a:gd name="connsiteX3" fmla="*/ 256656 w 727271"/>
                <a:gd name="connsiteY3" fmla="*/ 16135 h 727294"/>
                <a:gd name="connsiteX4" fmla="*/ 711137 w 727271"/>
                <a:gd name="connsiteY4" fmla="*/ 256656 h 727294"/>
                <a:gd name="connsiteX5" fmla="*/ 470616 w 727271"/>
                <a:gd name="connsiteY5" fmla="*/ 711137 h 727294"/>
                <a:gd name="connsiteX6" fmla="*/ 363820 w 727271"/>
                <a:gd name="connsiteY6" fmla="*/ 727294 h 727294"/>
                <a:gd name="connsiteX7" fmla="*/ 260573 w 727271"/>
                <a:gd name="connsiteY7" fmla="*/ 28987 h 727294"/>
                <a:gd name="connsiteX8" fmla="*/ 29048 w 727271"/>
                <a:gd name="connsiteY8" fmla="*/ 466577 h 727294"/>
                <a:gd name="connsiteX9" fmla="*/ 363820 w 727271"/>
                <a:gd name="connsiteY9" fmla="*/ 713646 h 727294"/>
                <a:gd name="connsiteX10" fmla="*/ 466638 w 727271"/>
                <a:gd name="connsiteY10" fmla="*/ 698101 h 727294"/>
                <a:gd name="connsiteX11" fmla="*/ 698163 w 727271"/>
                <a:gd name="connsiteY11" fmla="*/ 260511 h 727294"/>
                <a:gd name="connsiteX12" fmla="*/ 260573 w 727271"/>
                <a:gd name="connsiteY12" fmla="*/ 28926 h 727294"/>
                <a:gd name="connsiteX13" fmla="*/ 260573 w 727271"/>
                <a:gd name="connsiteY13" fmla="*/ 28926 h 72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7271" h="727294">
                  <a:moveTo>
                    <a:pt x="363820" y="727233"/>
                  </a:moveTo>
                  <a:cubicBezTo>
                    <a:pt x="208430" y="727233"/>
                    <a:pt x="64178" y="626679"/>
                    <a:pt x="16135" y="470616"/>
                  </a:cubicBezTo>
                  <a:cubicBezTo>
                    <a:pt x="-42864" y="278994"/>
                    <a:pt x="65034" y="75133"/>
                    <a:pt x="256656" y="16135"/>
                  </a:cubicBezTo>
                  <a:lnTo>
                    <a:pt x="256656" y="16135"/>
                  </a:lnTo>
                  <a:cubicBezTo>
                    <a:pt x="448277" y="-42864"/>
                    <a:pt x="652139" y="65035"/>
                    <a:pt x="711137" y="256656"/>
                  </a:cubicBezTo>
                  <a:cubicBezTo>
                    <a:pt x="770135" y="448277"/>
                    <a:pt x="662237" y="652139"/>
                    <a:pt x="470616" y="711137"/>
                  </a:cubicBezTo>
                  <a:cubicBezTo>
                    <a:pt x="435119" y="722092"/>
                    <a:pt x="399194" y="727294"/>
                    <a:pt x="363820" y="727294"/>
                  </a:cubicBezTo>
                  <a:close/>
                  <a:moveTo>
                    <a:pt x="260573" y="28987"/>
                  </a:moveTo>
                  <a:cubicBezTo>
                    <a:pt x="76112" y="85782"/>
                    <a:pt x="-27808" y="282116"/>
                    <a:pt x="29048" y="466577"/>
                  </a:cubicBezTo>
                  <a:cubicBezTo>
                    <a:pt x="75317" y="616887"/>
                    <a:pt x="214182" y="713646"/>
                    <a:pt x="363820" y="713646"/>
                  </a:cubicBezTo>
                  <a:cubicBezTo>
                    <a:pt x="397847" y="713646"/>
                    <a:pt x="432426" y="708628"/>
                    <a:pt x="466638" y="698101"/>
                  </a:cubicBezTo>
                  <a:cubicBezTo>
                    <a:pt x="651099" y="641306"/>
                    <a:pt x="755019" y="444972"/>
                    <a:pt x="698163" y="260511"/>
                  </a:cubicBezTo>
                  <a:cubicBezTo>
                    <a:pt x="641368" y="76051"/>
                    <a:pt x="445095" y="-27869"/>
                    <a:pt x="260573" y="28926"/>
                  </a:cubicBezTo>
                  <a:lnTo>
                    <a:pt x="260573" y="28926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grpSp>
          <p:nvGrpSpPr>
            <p:cNvPr id="84" name="Graphic 37">
              <a:extLst>
                <a:ext uri="{FF2B5EF4-FFF2-40B4-BE49-F238E27FC236}">
                  <a16:creationId xmlns:a16="http://schemas.microsoft.com/office/drawing/2014/main" id="{8C5DF44C-C23A-477C-7A92-962B3135A522}"/>
                </a:ext>
              </a:extLst>
            </p:cNvPr>
            <p:cNvGrpSpPr/>
            <p:nvPr/>
          </p:nvGrpSpPr>
          <p:grpSpPr>
            <a:xfrm>
              <a:off x="6140529" y="2854506"/>
              <a:ext cx="71728" cy="71727"/>
              <a:chOff x="6140529" y="2854506"/>
              <a:chExt cx="71728" cy="71727"/>
            </a:xfrm>
            <a:solidFill>
              <a:srgbClr val="FFFFFF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F368F95A-23F8-AAEC-D79F-CBCE92946A4F}"/>
                  </a:ext>
                </a:extLst>
              </p:cNvPr>
              <p:cNvSpPr/>
              <p:nvPr/>
            </p:nvSpPr>
            <p:spPr>
              <a:xfrm>
                <a:off x="6147567" y="2861545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2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2" y="44738"/>
                      <a:pt x="57652" y="28826"/>
                    </a:cubicBezTo>
                    <a:cubicBezTo>
                      <a:pt x="57652" y="12913"/>
                      <a:pt x="44738" y="0"/>
                      <a:pt x="28826" y="0"/>
                    </a:cubicBezTo>
                    <a:cubicBezTo>
                      <a:pt x="12913" y="0"/>
                      <a:pt x="0" y="12913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884431C8-720C-507F-4339-D63E2C526790}"/>
                  </a:ext>
                </a:extLst>
              </p:cNvPr>
              <p:cNvSpPr/>
              <p:nvPr/>
            </p:nvSpPr>
            <p:spPr>
              <a:xfrm>
                <a:off x="6140529" y="2854506"/>
                <a:ext cx="71728" cy="71727"/>
              </a:xfrm>
              <a:custGeom>
                <a:avLst/>
                <a:gdLst>
                  <a:gd name="connsiteX0" fmla="*/ 35864 w 71728"/>
                  <a:gd name="connsiteY0" fmla="*/ 71728 h 71727"/>
                  <a:gd name="connsiteX1" fmla="*/ 0 w 71728"/>
                  <a:gd name="connsiteY1" fmla="*/ 35864 h 71727"/>
                  <a:gd name="connsiteX2" fmla="*/ 35864 w 71728"/>
                  <a:gd name="connsiteY2" fmla="*/ 0 h 71727"/>
                  <a:gd name="connsiteX3" fmla="*/ 71728 w 71728"/>
                  <a:gd name="connsiteY3" fmla="*/ 35864 h 71727"/>
                  <a:gd name="connsiteX4" fmla="*/ 35864 w 71728"/>
                  <a:gd name="connsiteY4" fmla="*/ 71728 h 71727"/>
                  <a:gd name="connsiteX5" fmla="*/ 35864 w 71728"/>
                  <a:gd name="connsiteY5" fmla="*/ 14076 h 71727"/>
                  <a:gd name="connsiteX6" fmla="*/ 14077 w 71728"/>
                  <a:gd name="connsiteY6" fmla="*/ 35864 h 71727"/>
                  <a:gd name="connsiteX7" fmla="*/ 35864 w 71728"/>
                  <a:gd name="connsiteY7" fmla="*/ 57652 h 71727"/>
                  <a:gd name="connsiteX8" fmla="*/ 57652 w 71728"/>
                  <a:gd name="connsiteY8" fmla="*/ 35864 h 71727"/>
                  <a:gd name="connsiteX9" fmla="*/ 35864 w 71728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8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9" y="14076"/>
                      <a:pt x="14077" y="23869"/>
                      <a:pt x="14077" y="35864"/>
                    </a:cubicBezTo>
                    <a:cubicBezTo>
                      <a:pt x="14077" y="47860"/>
                      <a:pt x="23869" y="57652"/>
                      <a:pt x="35864" y="57652"/>
                    </a:cubicBezTo>
                    <a:cubicBezTo>
                      <a:pt x="47860" y="57652"/>
                      <a:pt x="57652" y="47860"/>
                      <a:pt x="57652" y="35864"/>
                    </a:cubicBezTo>
                    <a:cubicBezTo>
                      <a:pt x="57652" y="23869"/>
                      <a:pt x="47860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7" name="Graphic 37">
            <a:extLst>
              <a:ext uri="{FF2B5EF4-FFF2-40B4-BE49-F238E27FC236}">
                <a16:creationId xmlns:a16="http://schemas.microsoft.com/office/drawing/2014/main" id="{F6A1D1D9-08F1-A0FB-C45C-1ED2D304BAC3}"/>
              </a:ext>
            </a:extLst>
          </p:cNvPr>
          <p:cNvGrpSpPr/>
          <p:nvPr/>
        </p:nvGrpSpPr>
        <p:grpSpPr>
          <a:xfrm>
            <a:off x="6940821" y="2521387"/>
            <a:ext cx="727271" cy="1083141"/>
            <a:chOff x="6940821" y="2521387"/>
            <a:chExt cx="727271" cy="1083141"/>
          </a:xfrm>
          <a:solidFill>
            <a:srgbClr val="FFFFFF"/>
          </a:solidFill>
        </p:grpSpPr>
        <p:grpSp>
          <p:nvGrpSpPr>
            <p:cNvPr id="88" name="Graphic 37">
              <a:extLst>
                <a:ext uri="{FF2B5EF4-FFF2-40B4-BE49-F238E27FC236}">
                  <a16:creationId xmlns:a16="http://schemas.microsoft.com/office/drawing/2014/main" id="{8EE81168-DA2E-40B9-1F79-98166E6FF77A}"/>
                </a:ext>
              </a:extLst>
            </p:cNvPr>
            <p:cNvGrpSpPr/>
            <p:nvPr/>
          </p:nvGrpSpPr>
          <p:grpSpPr>
            <a:xfrm>
              <a:off x="7267185" y="2521387"/>
              <a:ext cx="71727" cy="71727"/>
              <a:chOff x="7267185" y="2521387"/>
              <a:chExt cx="71727" cy="71727"/>
            </a:xfrm>
            <a:solidFill>
              <a:srgbClr val="FFFFFF"/>
            </a:solidFill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62AFDCDB-16C7-5776-1D5F-192FEE6A1271}"/>
                  </a:ext>
                </a:extLst>
              </p:cNvPr>
              <p:cNvSpPr/>
              <p:nvPr/>
            </p:nvSpPr>
            <p:spPr>
              <a:xfrm>
                <a:off x="7274223" y="2528426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1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1" y="44738"/>
                      <a:pt x="57651" y="28826"/>
                    </a:cubicBezTo>
                    <a:cubicBezTo>
                      <a:pt x="57651" y="12914"/>
                      <a:pt x="44738" y="0"/>
                      <a:pt x="28826" y="0"/>
                    </a:cubicBezTo>
                    <a:cubicBezTo>
                      <a:pt x="12913" y="0"/>
                      <a:pt x="0" y="12914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E2F0C9DC-94E5-9EAF-EB19-C6AE3B53017E}"/>
                  </a:ext>
                </a:extLst>
              </p:cNvPr>
              <p:cNvSpPr/>
              <p:nvPr/>
            </p:nvSpPr>
            <p:spPr>
              <a:xfrm>
                <a:off x="7267185" y="2521387"/>
                <a:ext cx="71727" cy="71727"/>
              </a:xfrm>
              <a:custGeom>
                <a:avLst/>
                <a:gdLst>
                  <a:gd name="connsiteX0" fmla="*/ 35864 w 71727"/>
                  <a:gd name="connsiteY0" fmla="*/ 71728 h 71727"/>
                  <a:gd name="connsiteX1" fmla="*/ 0 w 71727"/>
                  <a:gd name="connsiteY1" fmla="*/ 35864 h 71727"/>
                  <a:gd name="connsiteX2" fmla="*/ 35864 w 71727"/>
                  <a:gd name="connsiteY2" fmla="*/ 0 h 71727"/>
                  <a:gd name="connsiteX3" fmla="*/ 71728 w 71727"/>
                  <a:gd name="connsiteY3" fmla="*/ 35864 h 71727"/>
                  <a:gd name="connsiteX4" fmla="*/ 35864 w 71727"/>
                  <a:gd name="connsiteY4" fmla="*/ 71728 h 71727"/>
                  <a:gd name="connsiteX5" fmla="*/ 35864 w 71727"/>
                  <a:gd name="connsiteY5" fmla="*/ 14076 h 71727"/>
                  <a:gd name="connsiteX6" fmla="*/ 14077 w 71727"/>
                  <a:gd name="connsiteY6" fmla="*/ 35864 h 71727"/>
                  <a:gd name="connsiteX7" fmla="*/ 35864 w 71727"/>
                  <a:gd name="connsiteY7" fmla="*/ 57652 h 71727"/>
                  <a:gd name="connsiteX8" fmla="*/ 57652 w 71727"/>
                  <a:gd name="connsiteY8" fmla="*/ 35864 h 71727"/>
                  <a:gd name="connsiteX9" fmla="*/ 35864 w 71727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7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9" y="14076"/>
                      <a:pt x="14077" y="23868"/>
                      <a:pt x="14077" y="35864"/>
                    </a:cubicBezTo>
                    <a:cubicBezTo>
                      <a:pt x="14077" y="47860"/>
                      <a:pt x="23869" y="57652"/>
                      <a:pt x="35864" y="57652"/>
                    </a:cubicBezTo>
                    <a:cubicBezTo>
                      <a:pt x="47859" y="57652"/>
                      <a:pt x="57652" y="47860"/>
                      <a:pt x="57652" y="35864"/>
                    </a:cubicBezTo>
                    <a:cubicBezTo>
                      <a:pt x="57652" y="23868"/>
                      <a:pt x="47859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EF1CCE71-D81B-014D-076E-18DFAEF1E987}"/>
                </a:ext>
              </a:extLst>
            </p:cNvPr>
            <p:cNvSpPr/>
            <p:nvPr/>
          </p:nvSpPr>
          <p:spPr>
            <a:xfrm>
              <a:off x="7296011" y="2586077"/>
              <a:ext cx="14076" cy="304293"/>
            </a:xfrm>
            <a:custGeom>
              <a:avLst/>
              <a:gdLst>
                <a:gd name="connsiteX0" fmla="*/ 0 w 14076"/>
                <a:gd name="connsiteY0" fmla="*/ 0 h 304293"/>
                <a:gd name="connsiteX1" fmla="*/ 14076 w 14076"/>
                <a:gd name="connsiteY1" fmla="*/ 0 h 304293"/>
                <a:gd name="connsiteX2" fmla="*/ 14076 w 14076"/>
                <a:gd name="connsiteY2" fmla="*/ 304293 h 304293"/>
                <a:gd name="connsiteX3" fmla="*/ 0 w 14076"/>
                <a:gd name="connsiteY3" fmla="*/ 304293 h 30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6" h="304293">
                  <a:moveTo>
                    <a:pt x="0" y="0"/>
                  </a:moveTo>
                  <a:lnTo>
                    <a:pt x="14076" y="0"/>
                  </a:lnTo>
                  <a:lnTo>
                    <a:pt x="14076" y="304293"/>
                  </a:lnTo>
                  <a:lnTo>
                    <a:pt x="0" y="304293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0BF34406-88E8-4240-D89E-6B908F88692F}"/>
                </a:ext>
              </a:extLst>
            </p:cNvPr>
            <p:cNvSpPr/>
            <p:nvPr/>
          </p:nvSpPr>
          <p:spPr>
            <a:xfrm>
              <a:off x="6940821" y="2877235"/>
              <a:ext cx="727271" cy="727294"/>
            </a:xfrm>
            <a:custGeom>
              <a:avLst/>
              <a:gdLst>
                <a:gd name="connsiteX0" fmla="*/ 363820 w 727271"/>
                <a:gd name="connsiteY0" fmla="*/ 727233 h 727294"/>
                <a:gd name="connsiteX1" fmla="*/ 16134 w 727271"/>
                <a:gd name="connsiteY1" fmla="*/ 470616 h 727294"/>
                <a:gd name="connsiteX2" fmla="*/ 256656 w 727271"/>
                <a:gd name="connsiteY2" fmla="*/ 16135 h 727294"/>
                <a:gd name="connsiteX3" fmla="*/ 256656 w 727271"/>
                <a:gd name="connsiteY3" fmla="*/ 16135 h 727294"/>
                <a:gd name="connsiteX4" fmla="*/ 711137 w 727271"/>
                <a:gd name="connsiteY4" fmla="*/ 256656 h 727294"/>
                <a:gd name="connsiteX5" fmla="*/ 470616 w 727271"/>
                <a:gd name="connsiteY5" fmla="*/ 711137 h 727294"/>
                <a:gd name="connsiteX6" fmla="*/ 363820 w 727271"/>
                <a:gd name="connsiteY6" fmla="*/ 727294 h 727294"/>
                <a:gd name="connsiteX7" fmla="*/ 260573 w 727271"/>
                <a:gd name="connsiteY7" fmla="*/ 28987 h 727294"/>
                <a:gd name="connsiteX8" fmla="*/ 29048 w 727271"/>
                <a:gd name="connsiteY8" fmla="*/ 466577 h 727294"/>
                <a:gd name="connsiteX9" fmla="*/ 363820 w 727271"/>
                <a:gd name="connsiteY9" fmla="*/ 713646 h 727294"/>
                <a:gd name="connsiteX10" fmla="*/ 466638 w 727271"/>
                <a:gd name="connsiteY10" fmla="*/ 698101 h 727294"/>
                <a:gd name="connsiteX11" fmla="*/ 698163 w 727271"/>
                <a:gd name="connsiteY11" fmla="*/ 260511 h 727294"/>
                <a:gd name="connsiteX12" fmla="*/ 260573 w 727271"/>
                <a:gd name="connsiteY12" fmla="*/ 28926 h 727294"/>
                <a:gd name="connsiteX13" fmla="*/ 260573 w 727271"/>
                <a:gd name="connsiteY13" fmla="*/ 28926 h 72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7271" h="727294">
                  <a:moveTo>
                    <a:pt x="363820" y="727233"/>
                  </a:moveTo>
                  <a:cubicBezTo>
                    <a:pt x="208429" y="727233"/>
                    <a:pt x="64178" y="626679"/>
                    <a:pt x="16134" y="470616"/>
                  </a:cubicBezTo>
                  <a:cubicBezTo>
                    <a:pt x="-42863" y="278994"/>
                    <a:pt x="65035" y="75133"/>
                    <a:pt x="256656" y="16135"/>
                  </a:cubicBezTo>
                  <a:lnTo>
                    <a:pt x="256656" y="16135"/>
                  </a:lnTo>
                  <a:cubicBezTo>
                    <a:pt x="448278" y="-42864"/>
                    <a:pt x="652139" y="65035"/>
                    <a:pt x="711137" y="256656"/>
                  </a:cubicBezTo>
                  <a:cubicBezTo>
                    <a:pt x="770135" y="448277"/>
                    <a:pt x="662237" y="652139"/>
                    <a:pt x="470616" y="711137"/>
                  </a:cubicBezTo>
                  <a:cubicBezTo>
                    <a:pt x="435119" y="722092"/>
                    <a:pt x="399194" y="727294"/>
                    <a:pt x="363820" y="727294"/>
                  </a:cubicBezTo>
                  <a:close/>
                  <a:moveTo>
                    <a:pt x="260573" y="28987"/>
                  </a:moveTo>
                  <a:cubicBezTo>
                    <a:pt x="76112" y="85782"/>
                    <a:pt x="-27808" y="282116"/>
                    <a:pt x="29048" y="466577"/>
                  </a:cubicBezTo>
                  <a:cubicBezTo>
                    <a:pt x="75316" y="616887"/>
                    <a:pt x="214183" y="713646"/>
                    <a:pt x="363820" y="713646"/>
                  </a:cubicBezTo>
                  <a:cubicBezTo>
                    <a:pt x="397848" y="713646"/>
                    <a:pt x="432426" y="708628"/>
                    <a:pt x="466638" y="698101"/>
                  </a:cubicBezTo>
                  <a:cubicBezTo>
                    <a:pt x="651098" y="641306"/>
                    <a:pt x="755019" y="444972"/>
                    <a:pt x="698163" y="260511"/>
                  </a:cubicBezTo>
                  <a:cubicBezTo>
                    <a:pt x="641368" y="76051"/>
                    <a:pt x="445095" y="-27869"/>
                    <a:pt x="260573" y="28926"/>
                  </a:cubicBezTo>
                  <a:lnTo>
                    <a:pt x="260573" y="28926"/>
                  </a:lnTo>
                  <a:close/>
                </a:path>
              </a:pathLst>
            </a:custGeom>
            <a:solidFill>
              <a:srgbClr val="FFFFFF"/>
            </a:solidFill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grpSp>
          <p:nvGrpSpPr>
            <p:cNvPr id="93" name="Graphic 37">
              <a:extLst>
                <a:ext uri="{FF2B5EF4-FFF2-40B4-BE49-F238E27FC236}">
                  <a16:creationId xmlns:a16="http://schemas.microsoft.com/office/drawing/2014/main" id="{E4E00AA9-DDCB-091E-FEEC-87E01F46B3E2}"/>
                </a:ext>
              </a:extLst>
            </p:cNvPr>
            <p:cNvGrpSpPr/>
            <p:nvPr/>
          </p:nvGrpSpPr>
          <p:grpSpPr>
            <a:xfrm>
              <a:off x="7267185" y="2854506"/>
              <a:ext cx="71727" cy="71727"/>
              <a:chOff x="7267185" y="2854506"/>
              <a:chExt cx="71727" cy="71727"/>
            </a:xfrm>
            <a:solidFill>
              <a:srgbClr val="FFFFFF"/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4A302B77-8F42-42CF-AA20-A0B35D474302}"/>
                  </a:ext>
                </a:extLst>
              </p:cNvPr>
              <p:cNvSpPr/>
              <p:nvPr/>
            </p:nvSpPr>
            <p:spPr>
              <a:xfrm>
                <a:off x="7274223" y="2861545"/>
                <a:ext cx="57651" cy="57651"/>
              </a:xfrm>
              <a:custGeom>
                <a:avLst/>
                <a:gdLst>
                  <a:gd name="connsiteX0" fmla="*/ 0 w 57651"/>
                  <a:gd name="connsiteY0" fmla="*/ 28826 h 57651"/>
                  <a:gd name="connsiteX1" fmla="*/ 28826 w 57651"/>
                  <a:gd name="connsiteY1" fmla="*/ 57652 h 57651"/>
                  <a:gd name="connsiteX2" fmla="*/ 57651 w 57651"/>
                  <a:gd name="connsiteY2" fmla="*/ 28826 h 57651"/>
                  <a:gd name="connsiteX3" fmla="*/ 28826 w 57651"/>
                  <a:gd name="connsiteY3" fmla="*/ 0 h 57651"/>
                  <a:gd name="connsiteX4" fmla="*/ 0 w 57651"/>
                  <a:gd name="connsiteY4" fmla="*/ 28826 h 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1" h="57651">
                    <a:moveTo>
                      <a:pt x="0" y="28826"/>
                    </a:moveTo>
                    <a:cubicBezTo>
                      <a:pt x="0" y="44738"/>
                      <a:pt x="12913" y="57652"/>
                      <a:pt x="28826" y="57652"/>
                    </a:cubicBezTo>
                    <a:cubicBezTo>
                      <a:pt x="44738" y="57652"/>
                      <a:pt x="57651" y="44738"/>
                      <a:pt x="57651" y="28826"/>
                    </a:cubicBezTo>
                    <a:cubicBezTo>
                      <a:pt x="57651" y="12913"/>
                      <a:pt x="44738" y="0"/>
                      <a:pt x="28826" y="0"/>
                    </a:cubicBezTo>
                    <a:cubicBezTo>
                      <a:pt x="12913" y="0"/>
                      <a:pt x="0" y="12913"/>
                      <a:pt x="0" y="28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672C4E3C-32C6-AEE4-4E04-4851C259C9F8}"/>
                  </a:ext>
                </a:extLst>
              </p:cNvPr>
              <p:cNvSpPr/>
              <p:nvPr/>
            </p:nvSpPr>
            <p:spPr>
              <a:xfrm>
                <a:off x="7267185" y="2854506"/>
                <a:ext cx="71727" cy="71727"/>
              </a:xfrm>
              <a:custGeom>
                <a:avLst/>
                <a:gdLst>
                  <a:gd name="connsiteX0" fmla="*/ 35864 w 71727"/>
                  <a:gd name="connsiteY0" fmla="*/ 71728 h 71727"/>
                  <a:gd name="connsiteX1" fmla="*/ 0 w 71727"/>
                  <a:gd name="connsiteY1" fmla="*/ 35864 h 71727"/>
                  <a:gd name="connsiteX2" fmla="*/ 35864 w 71727"/>
                  <a:gd name="connsiteY2" fmla="*/ 0 h 71727"/>
                  <a:gd name="connsiteX3" fmla="*/ 71728 w 71727"/>
                  <a:gd name="connsiteY3" fmla="*/ 35864 h 71727"/>
                  <a:gd name="connsiteX4" fmla="*/ 35864 w 71727"/>
                  <a:gd name="connsiteY4" fmla="*/ 71728 h 71727"/>
                  <a:gd name="connsiteX5" fmla="*/ 35864 w 71727"/>
                  <a:gd name="connsiteY5" fmla="*/ 14076 h 71727"/>
                  <a:gd name="connsiteX6" fmla="*/ 14077 w 71727"/>
                  <a:gd name="connsiteY6" fmla="*/ 35864 h 71727"/>
                  <a:gd name="connsiteX7" fmla="*/ 35864 w 71727"/>
                  <a:gd name="connsiteY7" fmla="*/ 57652 h 71727"/>
                  <a:gd name="connsiteX8" fmla="*/ 57652 w 71727"/>
                  <a:gd name="connsiteY8" fmla="*/ 35864 h 71727"/>
                  <a:gd name="connsiteX9" fmla="*/ 35864 w 71727"/>
                  <a:gd name="connsiteY9" fmla="*/ 14076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27" h="71727">
                    <a:moveTo>
                      <a:pt x="35864" y="71728"/>
                    </a:moveTo>
                    <a:cubicBezTo>
                      <a:pt x="16096" y="71728"/>
                      <a:pt x="0" y="55632"/>
                      <a:pt x="0" y="35864"/>
                    </a:cubicBezTo>
                    <a:cubicBezTo>
                      <a:pt x="0" y="16096"/>
                      <a:pt x="16096" y="0"/>
                      <a:pt x="35864" y="0"/>
                    </a:cubicBezTo>
                    <a:cubicBezTo>
                      <a:pt x="55632" y="0"/>
                      <a:pt x="71728" y="16096"/>
                      <a:pt x="71728" y="35864"/>
                    </a:cubicBezTo>
                    <a:cubicBezTo>
                      <a:pt x="71728" y="55632"/>
                      <a:pt x="55632" y="71728"/>
                      <a:pt x="35864" y="71728"/>
                    </a:cubicBezTo>
                    <a:close/>
                    <a:moveTo>
                      <a:pt x="35864" y="14076"/>
                    </a:moveTo>
                    <a:cubicBezTo>
                      <a:pt x="23869" y="14076"/>
                      <a:pt x="14077" y="23869"/>
                      <a:pt x="14077" y="35864"/>
                    </a:cubicBezTo>
                    <a:cubicBezTo>
                      <a:pt x="14077" y="47860"/>
                      <a:pt x="23869" y="57652"/>
                      <a:pt x="35864" y="57652"/>
                    </a:cubicBezTo>
                    <a:cubicBezTo>
                      <a:pt x="47859" y="57652"/>
                      <a:pt x="57652" y="47860"/>
                      <a:pt x="57652" y="35864"/>
                    </a:cubicBezTo>
                    <a:cubicBezTo>
                      <a:pt x="57652" y="23869"/>
                      <a:pt x="47859" y="14076"/>
                      <a:pt x="35864" y="140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A01DE0B4-1294-6DFB-FEE0-8A7541586BB9}"/>
              </a:ext>
            </a:extLst>
          </p:cNvPr>
          <p:cNvSpPr/>
          <p:nvPr/>
        </p:nvSpPr>
        <p:spPr>
          <a:xfrm>
            <a:off x="6913135" y="941413"/>
            <a:ext cx="1535052" cy="1552311"/>
          </a:xfrm>
          <a:custGeom>
            <a:avLst/>
            <a:gdLst>
              <a:gd name="connsiteX0" fmla="*/ 1535052 w 1535052"/>
              <a:gd name="connsiteY0" fmla="*/ 664218 h 1552311"/>
              <a:gd name="connsiteX1" fmla="*/ 797392 w 1535052"/>
              <a:gd name="connsiteY1" fmla="*/ 0 h 1552311"/>
              <a:gd name="connsiteX2" fmla="*/ 99207 w 1535052"/>
              <a:gd name="connsiteY2" fmla="*/ 900700 h 1552311"/>
              <a:gd name="connsiteX3" fmla="*/ 99207 w 1535052"/>
              <a:gd name="connsiteY3" fmla="*/ 900700 h 1552311"/>
              <a:gd name="connsiteX4" fmla="*/ 0 w 1535052"/>
              <a:gd name="connsiteY4" fmla="*/ 1160990 h 1552311"/>
              <a:gd name="connsiteX5" fmla="*/ 391321 w 1535052"/>
              <a:gd name="connsiteY5" fmla="*/ 1552311 h 1552311"/>
              <a:gd name="connsiteX6" fmla="*/ 659138 w 1535052"/>
              <a:gd name="connsiteY6" fmla="*/ 1446188 h 1552311"/>
              <a:gd name="connsiteX7" fmla="*/ 659138 w 1535052"/>
              <a:gd name="connsiteY7" fmla="*/ 1446188 h 1552311"/>
              <a:gd name="connsiteX8" fmla="*/ 1534991 w 1535052"/>
              <a:gd name="connsiteY8" fmla="*/ 664218 h 1552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35052" h="1552311">
                <a:moveTo>
                  <a:pt x="1535052" y="664218"/>
                </a:moveTo>
                <a:lnTo>
                  <a:pt x="797392" y="0"/>
                </a:lnTo>
                <a:lnTo>
                  <a:pt x="99207" y="900700"/>
                </a:lnTo>
                <a:lnTo>
                  <a:pt x="99207" y="900700"/>
                </a:lnTo>
                <a:cubicBezTo>
                  <a:pt x="37578" y="969919"/>
                  <a:pt x="0" y="1061048"/>
                  <a:pt x="0" y="1160990"/>
                </a:cubicBezTo>
                <a:cubicBezTo>
                  <a:pt x="0" y="1377092"/>
                  <a:pt x="175220" y="1552311"/>
                  <a:pt x="391321" y="1552311"/>
                </a:cubicBezTo>
                <a:cubicBezTo>
                  <a:pt x="494935" y="1552311"/>
                  <a:pt x="589124" y="1511980"/>
                  <a:pt x="659138" y="1446188"/>
                </a:cubicBezTo>
                <a:lnTo>
                  <a:pt x="659138" y="1446188"/>
                </a:lnTo>
                <a:cubicBezTo>
                  <a:pt x="659138" y="1446188"/>
                  <a:pt x="1534991" y="664218"/>
                  <a:pt x="1534991" y="66421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12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grpSp>
        <p:nvGrpSpPr>
          <p:cNvPr id="97" name="Graphic 37">
            <a:extLst>
              <a:ext uri="{FF2B5EF4-FFF2-40B4-BE49-F238E27FC236}">
                <a16:creationId xmlns:a16="http://schemas.microsoft.com/office/drawing/2014/main" id="{0B76B79D-54CB-80FF-4B7C-37BBA32502C8}"/>
              </a:ext>
            </a:extLst>
          </p:cNvPr>
          <p:cNvGrpSpPr/>
          <p:nvPr/>
        </p:nvGrpSpPr>
        <p:grpSpPr>
          <a:xfrm>
            <a:off x="4802056" y="1135054"/>
            <a:ext cx="2240948" cy="1358731"/>
            <a:chOff x="4802056" y="1135054"/>
            <a:chExt cx="2240948" cy="135873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D150C5EF-E763-F8C5-A497-5C2BAC806F3E}"/>
                </a:ext>
              </a:extLst>
            </p:cNvPr>
            <p:cNvSpPr/>
            <p:nvPr/>
          </p:nvSpPr>
          <p:spPr>
            <a:xfrm>
              <a:off x="5788744" y="1135054"/>
              <a:ext cx="1254260" cy="1358670"/>
            </a:xfrm>
            <a:custGeom>
              <a:avLst/>
              <a:gdLst>
                <a:gd name="connsiteX0" fmla="*/ 1254261 w 1254260"/>
                <a:gd name="connsiteY0" fmla="*/ 492059 h 1358670"/>
                <a:gd name="connsiteX1" fmla="*/ 428715 w 1254260"/>
                <a:gd name="connsiteY1" fmla="*/ 0 h 1358670"/>
                <a:gd name="connsiteX2" fmla="*/ 51164 w 1254260"/>
                <a:gd name="connsiteY2" fmla="*/ 774075 h 1358670"/>
                <a:gd name="connsiteX3" fmla="*/ 29193 w 1254260"/>
                <a:gd name="connsiteY3" fmla="*/ 819119 h 1358670"/>
                <a:gd name="connsiteX4" fmla="*/ 28826 w 1254260"/>
                <a:gd name="connsiteY4" fmla="*/ 819853 h 1358670"/>
                <a:gd name="connsiteX5" fmla="*/ 28826 w 1254260"/>
                <a:gd name="connsiteY5" fmla="*/ 819853 h 1358670"/>
                <a:gd name="connsiteX6" fmla="*/ 0 w 1254260"/>
                <a:gd name="connsiteY6" fmla="*/ 967349 h 1358670"/>
                <a:gd name="connsiteX7" fmla="*/ 391322 w 1254260"/>
                <a:gd name="connsiteY7" fmla="*/ 1358670 h 1358670"/>
                <a:gd name="connsiteX8" fmla="*/ 702714 w 1254260"/>
                <a:gd name="connsiteY8" fmla="*/ 1204259 h 1358670"/>
                <a:gd name="connsiteX9" fmla="*/ 702714 w 1254260"/>
                <a:gd name="connsiteY9" fmla="*/ 1204259 h 1358670"/>
                <a:gd name="connsiteX10" fmla="*/ 1254138 w 1254260"/>
                <a:gd name="connsiteY10" fmla="*/ 492059 h 13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4260" h="1358670">
                  <a:moveTo>
                    <a:pt x="1254261" y="492059"/>
                  </a:moveTo>
                  <a:lnTo>
                    <a:pt x="428715" y="0"/>
                  </a:lnTo>
                  <a:lnTo>
                    <a:pt x="51164" y="774075"/>
                  </a:lnTo>
                  <a:cubicBezTo>
                    <a:pt x="42902" y="788518"/>
                    <a:pt x="35558" y="803574"/>
                    <a:pt x="29193" y="819119"/>
                  </a:cubicBezTo>
                  <a:lnTo>
                    <a:pt x="28826" y="819853"/>
                  </a:lnTo>
                  <a:lnTo>
                    <a:pt x="28826" y="819853"/>
                  </a:lnTo>
                  <a:cubicBezTo>
                    <a:pt x="10282" y="865387"/>
                    <a:pt x="0" y="915144"/>
                    <a:pt x="0" y="967349"/>
                  </a:cubicBezTo>
                  <a:cubicBezTo>
                    <a:pt x="0" y="1183451"/>
                    <a:pt x="175220" y="1358670"/>
                    <a:pt x="391322" y="1358670"/>
                  </a:cubicBezTo>
                  <a:cubicBezTo>
                    <a:pt x="518376" y="1358670"/>
                    <a:pt x="631231" y="1298081"/>
                    <a:pt x="702714" y="1204259"/>
                  </a:cubicBezTo>
                  <a:lnTo>
                    <a:pt x="702714" y="1204259"/>
                  </a:lnTo>
                  <a:cubicBezTo>
                    <a:pt x="702714" y="1204259"/>
                    <a:pt x="1254138" y="492059"/>
                    <a:pt x="1254138" y="492059"/>
                  </a:cubicBezTo>
                  <a:close/>
                </a:path>
              </a:pathLst>
            </a:custGeom>
            <a:grpFill/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93099373-954B-BE73-E3CF-7C9D3CF9EB3D}"/>
                </a:ext>
              </a:extLst>
            </p:cNvPr>
            <p:cNvSpPr/>
            <p:nvPr/>
          </p:nvSpPr>
          <p:spPr>
            <a:xfrm>
              <a:off x="4802056" y="1349014"/>
              <a:ext cx="1028304" cy="1144771"/>
            </a:xfrm>
            <a:custGeom>
              <a:avLst/>
              <a:gdLst>
                <a:gd name="connsiteX0" fmla="*/ 1028305 w 1028304"/>
                <a:gd name="connsiteY0" fmla="*/ 279813 h 1144771"/>
                <a:gd name="connsiteX1" fmla="*/ 137825 w 1028304"/>
                <a:gd name="connsiteY1" fmla="*/ 0 h 1144771"/>
                <a:gd name="connsiteX2" fmla="*/ 8385 w 1028304"/>
                <a:gd name="connsiteY2" fmla="*/ 672542 h 1144771"/>
                <a:gd name="connsiteX3" fmla="*/ 6977 w 1028304"/>
                <a:gd name="connsiteY3" fmla="*/ 680008 h 1144771"/>
                <a:gd name="connsiteX4" fmla="*/ 5692 w 1028304"/>
                <a:gd name="connsiteY4" fmla="*/ 686679 h 1144771"/>
                <a:gd name="connsiteX5" fmla="*/ 5753 w 1028304"/>
                <a:gd name="connsiteY5" fmla="*/ 686679 h 1144771"/>
                <a:gd name="connsiteX6" fmla="*/ 0 w 1028304"/>
                <a:gd name="connsiteY6" fmla="*/ 753450 h 1144771"/>
                <a:gd name="connsiteX7" fmla="*/ 391322 w 1028304"/>
                <a:gd name="connsiteY7" fmla="*/ 1144772 h 1144771"/>
                <a:gd name="connsiteX8" fmla="*/ 765200 w 1028304"/>
                <a:gd name="connsiteY8" fmla="*/ 869243 h 1144771"/>
                <a:gd name="connsiteX9" fmla="*/ 765200 w 1028304"/>
                <a:gd name="connsiteY9" fmla="*/ 869243 h 1144771"/>
                <a:gd name="connsiteX10" fmla="*/ 1028244 w 1028304"/>
                <a:gd name="connsiteY10" fmla="*/ 279874 h 11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8304" h="1144771">
                  <a:moveTo>
                    <a:pt x="1028305" y="279813"/>
                  </a:moveTo>
                  <a:lnTo>
                    <a:pt x="137825" y="0"/>
                  </a:lnTo>
                  <a:lnTo>
                    <a:pt x="8385" y="672542"/>
                  </a:lnTo>
                  <a:cubicBezTo>
                    <a:pt x="7895" y="674990"/>
                    <a:pt x="7405" y="677499"/>
                    <a:pt x="6977" y="680008"/>
                  </a:cubicBezTo>
                  <a:lnTo>
                    <a:pt x="5692" y="686679"/>
                  </a:lnTo>
                  <a:lnTo>
                    <a:pt x="5753" y="686679"/>
                  </a:lnTo>
                  <a:cubicBezTo>
                    <a:pt x="2019" y="708406"/>
                    <a:pt x="0" y="730683"/>
                    <a:pt x="0" y="753450"/>
                  </a:cubicBezTo>
                  <a:cubicBezTo>
                    <a:pt x="0" y="969552"/>
                    <a:pt x="175219" y="1144772"/>
                    <a:pt x="391322" y="1144772"/>
                  </a:cubicBezTo>
                  <a:cubicBezTo>
                    <a:pt x="567153" y="1144772"/>
                    <a:pt x="715872" y="1028795"/>
                    <a:pt x="765200" y="869243"/>
                  </a:cubicBezTo>
                  <a:lnTo>
                    <a:pt x="765200" y="869243"/>
                  </a:lnTo>
                  <a:cubicBezTo>
                    <a:pt x="765200" y="869243"/>
                    <a:pt x="1028244" y="279874"/>
                    <a:pt x="1028244" y="279874"/>
                  </a:cubicBezTo>
                  <a:close/>
                </a:path>
              </a:pathLst>
            </a:custGeom>
            <a:grpFill/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</p:grpSp>
      <p:grpSp>
        <p:nvGrpSpPr>
          <p:cNvPr id="100" name="Graphic 37">
            <a:extLst>
              <a:ext uri="{FF2B5EF4-FFF2-40B4-BE49-F238E27FC236}">
                <a16:creationId xmlns:a16="http://schemas.microsoft.com/office/drawing/2014/main" id="{3CA56650-4E47-830A-BA22-2760A2979A87}"/>
              </a:ext>
            </a:extLst>
          </p:cNvPr>
          <p:cNvGrpSpPr/>
          <p:nvPr/>
        </p:nvGrpSpPr>
        <p:grpSpPr>
          <a:xfrm>
            <a:off x="659642" y="1567075"/>
            <a:ext cx="3999325" cy="926649"/>
            <a:chOff x="659642" y="1567075"/>
            <a:chExt cx="3999325" cy="92664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2B655289-87C0-9FCC-C598-CCB95E83CB2A}"/>
                </a:ext>
              </a:extLst>
            </p:cNvPr>
            <p:cNvSpPr/>
            <p:nvPr/>
          </p:nvSpPr>
          <p:spPr>
            <a:xfrm>
              <a:off x="3753554" y="1605264"/>
              <a:ext cx="905412" cy="888460"/>
            </a:xfrm>
            <a:custGeom>
              <a:avLst/>
              <a:gdLst>
                <a:gd name="connsiteX0" fmla="*/ 0 w 905412"/>
                <a:gd name="connsiteY0" fmla="*/ 0 h 888460"/>
                <a:gd name="connsiteX1" fmla="*/ 62915 w 905412"/>
                <a:gd name="connsiteY1" fmla="*/ 526760 h 888460"/>
                <a:gd name="connsiteX2" fmla="*/ 63037 w 905412"/>
                <a:gd name="connsiteY2" fmla="*/ 526760 h 888460"/>
                <a:gd name="connsiteX3" fmla="*/ 453135 w 905412"/>
                <a:gd name="connsiteY3" fmla="*/ 888460 h 888460"/>
                <a:gd name="connsiteX4" fmla="*/ 844456 w 905412"/>
                <a:gd name="connsiteY4" fmla="*/ 497139 h 888460"/>
                <a:gd name="connsiteX5" fmla="*/ 905413 w 905412"/>
                <a:gd name="connsiteY5" fmla="*/ 8997 h 888460"/>
                <a:gd name="connsiteX6" fmla="*/ 61 w 905412"/>
                <a:gd name="connsiteY6" fmla="*/ 0 h 88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5412" h="888460">
                  <a:moveTo>
                    <a:pt x="0" y="0"/>
                  </a:moveTo>
                  <a:lnTo>
                    <a:pt x="62915" y="526760"/>
                  </a:lnTo>
                  <a:lnTo>
                    <a:pt x="63037" y="526760"/>
                  </a:lnTo>
                  <a:cubicBezTo>
                    <a:pt x="78215" y="729030"/>
                    <a:pt x="247009" y="888460"/>
                    <a:pt x="453135" y="888460"/>
                  </a:cubicBezTo>
                  <a:cubicBezTo>
                    <a:pt x="659261" y="888460"/>
                    <a:pt x="844456" y="713241"/>
                    <a:pt x="844456" y="497139"/>
                  </a:cubicBezTo>
                  <a:lnTo>
                    <a:pt x="905413" y="8997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2E3B6648-ED79-9737-140E-BD9C4A4BDF79}"/>
                </a:ext>
              </a:extLst>
            </p:cNvPr>
            <p:cNvSpPr/>
            <p:nvPr/>
          </p:nvSpPr>
          <p:spPr>
            <a:xfrm>
              <a:off x="2667719" y="1605326"/>
              <a:ext cx="920835" cy="888398"/>
            </a:xfrm>
            <a:custGeom>
              <a:avLst/>
              <a:gdLst>
                <a:gd name="connsiteX0" fmla="*/ 912390 w 920835"/>
                <a:gd name="connsiteY0" fmla="*/ 415986 h 888398"/>
                <a:gd name="connsiteX1" fmla="*/ 832094 w 920835"/>
                <a:gd name="connsiteY1" fmla="*/ 0 h 888398"/>
                <a:gd name="connsiteX2" fmla="*/ 493834 w 920835"/>
                <a:gd name="connsiteY2" fmla="*/ 107470 h 888398"/>
                <a:gd name="connsiteX3" fmla="*/ 333731 w 920835"/>
                <a:gd name="connsiteY3" fmla="*/ 158328 h 888398"/>
                <a:gd name="connsiteX4" fmla="*/ 0 w 920835"/>
                <a:gd name="connsiteY4" fmla="*/ 264390 h 888398"/>
                <a:gd name="connsiteX5" fmla="*/ 155635 w 920835"/>
                <a:gd name="connsiteY5" fmla="*/ 612870 h 888398"/>
                <a:gd name="connsiteX6" fmla="*/ 155635 w 920835"/>
                <a:gd name="connsiteY6" fmla="*/ 612870 h 888398"/>
                <a:gd name="connsiteX7" fmla="*/ 529514 w 920835"/>
                <a:gd name="connsiteY7" fmla="*/ 888399 h 888398"/>
                <a:gd name="connsiteX8" fmla="*/ 920836 w 920835"/>
                <a:gd name="connsiteY8" fmla="*/ 497077 h 888398"/>
                <a:gd name="connsiteX9" fmla="*/ 912390 w 920835"/>
                <a:gd name="connsiteY9" fmla="*/ 415986 h 888398"/>
                <a:gd name="connsiteX10" fmla="*/ 912390 w 920835"/>
                <a:gd name="connsiteY10" fmla="*/ 415986 h 88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0835" h="888398">
                  <a:moveTo>
                    <a:pt x="912390" y="415986"/>
                  </a:moveTo>
                  <a:lnTo>
                    <a:pt x="832094" y="0"/>
                  </a:lnTo>
                  <a:lnTo>
                    <a:pt x="493834" y="107470"/>
                  </a:lnTo>
                  <a:cubicBezTo>
                    <a:pt x="435876" y="112733"/>
                    <a:pt x="381652" y="130604"/>
                    <a:pt x="333731" y="158328"/>
                  </a:cubicBezTo>
                  <a:lnTo>
                    <a:pt x="0" y="264390"/>
                  </a:lnTo>
                  <a:lnTo>
                    <a:pt x="155635" y="612870"/>
                  </a:lnTo>
                  <a:lnTo>
                    <a:pt x="155635" y="612870"/>
                  </a:lnTo>
                  <a:cubicBezTo>
                    <a:pt x="205025" y="772484"/>
                    <a:pt x="353744" y="888399"/>
                    <a:pt x="529514" y="888399"/>
                  </a:cubicBezTo>
                  <a:cubicBezTo>
                    <a:pt x="745616" y="888399"/>
                    <a:pt x="920836" y="713179"/>
                    <a:pt x="920836" y="497077"/>
                  </a:cubicBezTo>
                  <a:cubicBezTo>
                    <a:pt x="920836" y="469292"/>
                    <a:pt x="917898" y="442119"/>
                    <a:pt x="912390" y="415986"/>
                  </a:cubicBezTo>
                  <a:lnTo>
                    <a:pt x="912390" y="415986"/>
                  </a:lnTo>
                  <a:close/>
                </a:path>
              </a:pathLst>
            </a:custGeom>
            <a:grpFill/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4E7A526A-83CD-C68C-51A1-C09E63BF2F0D}"/>
                </a:ext>
              </a:extLst>
            </p:cNvPr>
            <p:cNvSpPr/>
            <p:nvPr/>
          </p:nvSpPr>
          <p:spPr>
            <a:xfrm>
              <a:off x="1626317" y="1567075"/>
              <a:ext cx="952660" cy="926588"/>
            </a:xfrm>
            <a:custGeom>
              <a:avLst/>
              <a:gdLst>
                <a:gd name="connsiteX0" fmla="*/ 913859 w 952660"/>
                <a:gd name="connsiteY0" fmla="*/ 365127 h 926588"/>
                <a:gd name="connsiteX1" fmla="*/ 733804 w 952660"/>
                <a:gd name="connsiteY1" fmla="*/ 0 h 926588"/>
                <a:gd name="connsiteX2" fmla="*/ 484164 w 952660"/>
                <a:gd name="connsiteY2" fmla="*/ 151657 h 926588"/>
                <a:gd name="connsiteX3" fmla="*/ 256801 w 952660"/>
                <a:gd name="connsiteY3" fmla="*/ 289788 h 926588"/>
                <a:gd name="connsiteX4" fmla="*/ 0 w 952660"/>
                <a:gd name="connsiteY4" fmla="*/ 445791 h 926588"/>
                <a:gd name="connsiteX5" fmla="*/ 229015 w 952660"/>
                <a:gd name="connsiteY5" fmla="*/ 741822 h 926588"/>
                <a:gd name="connsiteX6" fmla="*/ 229015 w 952660"/>
                <a:gd name="connsiteY6" fmla="*/ 741822 h 926588"/>
                <a:gd name="connsiteX7" fmla="*/ 561339 w 952660"/>
                <a:gd name="connsiteY7" fmla="*/ 926589 h 926588"/>
                <a:gd name="connsiteX8" fmla="*/ 952660 w 952660"/>
                <a:gd name="connsiteY8" fmla="*/ 535267 h 926588"/>
                <a:gd name="connsiteX9" fmla="*/ 913797 w 952660"/>
                <a:gd name="connsiteY9" fmla="*/ 365066 h 926588"/>
                <a:gd name="connsiteX10" fmla="*/ 913797 w 952660"/>
                <a:gd name="connsiteY10" fmla="*/ 365066 h 926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2660" h="926588">
                  <a:moveTo>
                    <a:pt x="913859" y="365127"/>
                  </a:moveTo>
                  <a:lnTo>
                    <a:pt x="733804" y="0"/>
                  </a:lnTo>
                  <a:lnTo>
                    <a:pt x="484164" y="151657"/>
                  </a:lnTo>
                  <a:cubicBezTo>
                    <a:pt x="392852" y="169956"/>
                    <a:pt x="313106" y="220019"/>
                    <a:pt x="256801" y="289788"/>
                  </a:cubicBezTo>
                  <a:lnTo>
                    <a:pt x="0" y="445791"/>
                  </a:lnTo>
                  <a:lnTo>
                    <a:pt x="229015" y="741822"/>
                  </a:lnTo>
                  <a:lnTo>
                    <a:pt x="229015" y="741822"/>
                  </a:lnTo>
                  <a:cubicBezTo>
                    <a:pt x="298112" y="852718"/>
                    <a:pt x="421065" y="926589"/>
                    <a:pt x="561339" y="926589"/>
                  </a:cubicBezTo>
                  <a:cubicBezTo>
                    <a:pt x="777441" y="926589"/>
                    <a:pt x="952660" y="751369"/>
                    <a:pt x="952660" y="535267"/>
                  </a:cubicBezTo>
                  <a:cubicBezTo>
                    <a:pt x="952660" y="474249"/>
                    <a:pt x="938706" y="416536"/>
                    <a:pt x="913797" y="365066"/>
                  </a:cubicBezTo>
                  <a:lnTo>
                    <a:pt x="913797" y="365066"/>
                  </a:lnTo>
                  <a:close/>
                </a:path>
              </a:pathLst>
            </a:custGeom>
            <a:grpFill/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9610F006-F8DD-11EE-9AC1-FB9FBF113023}"/>
                </a:ext>
              </a:extLst>
            </p:cNvPr>
            <p:cNvSpPr/>
            <p:nvPr/>
          </p:nvSpPr>
          <p:spPr>
            <a:xfrm>
              <a:off x="659642" y="1599695"/>
              <a:ext cx="910002" cy="894029"/>
            </a:xfrm>
            <a:custGeom>
              <a:avLst/>
              <a:gdLst>
                <a:gd name="connsiteX0" fmla="*/ 810367 w 910002"/>
                <a:gd name="connsiteY0" fmla="*/ 241929 h 894029"/>
                <a:gd name="connsiteX1" fmla="*/ 620704 w 910002"/>
                <a:gd name="connsiteY1" fmla="*/ 0 h 894029"/>
                <a:gd name="connsiteX2" fmla="*/ 497200 w 910002"/>
                <a:gd name="connsiteY2" fmla="*/ 111999 h 894029"/>
                <a:gd name="connsiteX3" fmla="*/ 131828 w 910002"/>
                <a:gd name="connsiteY3" fmla="*/ 443343 h 894029"/>
                <a:gd name="connsiteX4" fmla="*/ 0 w 910002"/>
                <a:gd name="connsiteY4" fmla="*/ 562930 h 894029"/>
                <a:gd name="connsiteX5" fmla="*/ 247253 w 910002"/>
                <a:gd name="connsiteY5" fmla="*/ 784601 h 894029"/>
                <a:gd name="connsiteX6" fmla="*/ 247315 w 910002"/>
                <a:gd name="connsiteY6" fmla="*/ 784601 h 894029"/>
                <a:gd name="connsiteX7" fmla="*/ 518682 w 910002"/>
                <a:gd name="connsiteY7" fmla="*/ 894029 h 894029"/>
                <a:gd name="connsiteX8" fmla="*/ 910003 w 910002"/>
                <a:gd name="connsiteY8" fmla="*/ 502708 h 894029"/>
                <a:gd name="connsiteX9" fmla="*/ 810367 w 910002"/>
                <a:gd name="connsiteY9" fmla="*/ 241929 h 894029"/>
                <a:gd name="connsiteX10" fmla="*/ 810367 w 910002"/>
                <a:gd name="connsiteY10" fmla="*/ 241929 h 89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0002" h="894029">
                  <a:moveTo>
                    <a:pt x="810367" y="241929"/>
                  </a:moveTo>
                  <a:lnTo>
                    <a:pt x="620704" y="0"/>
                  </a:lnTo>
                  <a:lnTo>
                    <a:pt x="497200" y="111999"/>
                  </a:lnTo>
                  <a:cubicBezTo>
                    <a:pt x="310964" y="122097"/>
                    <a:pt x="159368" y="262309"/>
                    <a:pt x="131828" y="443343"/>
                  </a:cubicBezTo>
                  <a:lnTo>
                    <a:pt x="0" y="562930"/>
                  </a:lnTo>
                  <a:lnTo>
                    <a:pt x="247253" y="784601"/>
                  </a:lnTo>
                  <a:lnTo>
                    <a:pt x="247315" y="784601"/>
                  </a:lnTo>
                  <a:cubicBezTo>
                    <a:pt x="317696" y="852290"/>
                    <a:pt x="413293" y="894029"/>
                    <a:pt x="518682" y="894029"/>
                  </a:cubicBezTo>
                  <a:cubicBezTo>
                    <a:pt x="734784" y="894029"/>
                    <a:pt x="910003" y="718810"/>
                    <a:pt x="910003" y="502708"/>
                  </a:cubicBezTo>
                  <a:cubicBezTo>
                    <a:pt x="910003" y="402521"/>
                    <a:pt x="872303" y="311148"/>
                    <a:pt x="810367" y="241929"/>
                  </a:cubicBezTo>
                  <a:lnTo>
                    <a:pt x="810367" y="241929"/>
                  </a:lnTo>
                  <a:close/>
                </a:path>
              </a:pathLst>
            </a:custGeom>
            <a:grpFill/>
            <a:ln w="6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</p:grp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3381FBC1-C1DA-C70A-9308-6B73F5B4A7C7}"/>
              </a:ext>
            </a:extLst>
          </p:cNvPr>
          <p:cNvSpPr/>
          <p:nvPr/>
        </p:nvSpPr>
        <p:spPr>
          <a:xfrm>
            <a:off x="524264" y="1433839"/>
            <a:ext cx="841641" cy="841641"/>
          </a:xfrm>
          <a:custGeom>
            <a:avLst/>
            <a:gdLst>
              <a:gd name="connsiteX0" fmla="*/ 841641 w 841641"/>
              <a:gd name="connsiteY0" fmla="*/ 420821 h 841641"/>
              <a:gd name="connsiteX1" fmla="*/ 420821 w 841641"/>
              <a:gd name="connsiteY1" fmla="*/ 841641 h 841641"/>
              <a:gd name="connsiteX2" fmla="*/ 0 w 841641"/>
              <a:gd name="connsiteY2" fmla="*/ 420821 h 841641"/>
              <a:gd name="connsiteX3" fmla="*/ 420821 w 841641"/>
              <a:gd name="connsiteY3" fmla="*/ 0 h 841641"/>
              <a:gd name="connsiteX4" fmla="*/ 841641 w 841641"/>
              <a:gd name="connsiteY4" fmla="*/ 420821 h 84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641" h="841641">
                <a:moveTo>
                  <a:pt x="841641" y="420821"/>
                </a:moveTo>
                <a:cubicBezTo>
                  <a:pt x="841641" y="653233"/>
                  <a:pt x="653233" y="841641"/>
                  <a:pt x="420821" y="841641"/>
                </a:cubicBezTo>
                <a:cubicBezTo>
                  <a:pt x="188408" y="841641"/>
                  <a:pt x="0" y="653233"/>
                  <a:pt x="0" y="420821"/>
                </a:cubicBezTo>
                <a:cubicBezTo>
                  <a:pt x="0" y="188408"/>
                  <a:pt x="188408" y="0"/>
                  <a:pt x="420821" y="0"/>
                </a:cubicBezTo>
                <a:cubicBezTo>
                  <a:pt x="653233" y="0"/>
                  <a:pt x="841641" y="188408"/>
                  <a:pt x="841641" y="420821"/>
                </a:cubicBezTo>
                <a:close/>
              </a:path>
            </a:pathLst>
          </a:custGeom>
          <a:solidFill>
            <a:srgbClr val="BFD730"/>
          </a:solidFill>
          <a:ln w="19768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2672624C-8904-210B-6D9D-8632514893AE}"/>
              </a:ext>
            </a:extLst>
          </p:cNvPr>
          <p:cNvSpPr/>
          <p:nvPr/>
        </p:nvSpPr>
        <p:spPr>
          <a:xfrm>
            <a:off x="1545898" y="1332368"/>
            <a:ext cx="860980" cy="860980"/>
          </a:xfrm>
          <a:custGeom>
            <a:avLst/>
            <a:gdLst>
              <a:gd name="connsiteX0" fmla="*/ 860981 w 860980"/>
              <a:gd name="connsiteY0" fmla="*/ 430490 h 860980"/>
              <a:gd name="connsiteX1" fmla="*/ 430490 w 860980"/>
              <a:gd name="connsiteY1" fmla="*/ 860981 h 860980"/>
              <a:gd name="connsiteX2" fmla="*/ 0 w 860980"/>
              <a:gd name="connsiteY2" fmla="*/ 430490 h 860980"/>
              <a:gd name="connsiteX3" fmla="*/ 430490 w 860980"/>
              <a:gd name="connsiteY3" fmla="*/ 0 h 860980"/>
              <a:gd name="connsiteX4" fmla="*/ 860981 w 860980"/>
              <a:gd name="connsiteY4" fmla="*/ 430490 h 86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0980" h="860980">
                <a:moveTo>
                  <a:pt x="860981" y="430490"/>
                </a:moveTo>
                <a:cubicBezTo>
                  <a:pt x="860981" y="668244"/>
                  <a:pt x="668244" y="860981"/>
                  <a:pt x="430490" y="860981"/>
                </a:cubicBezTo>
                <a:cubicBezTo>
                  <a:pt x="192737" y="860981"/>
                  <a:pt x="0" y="668244"/>
                  <a:pt x="0" y="430490"/>
                </a:cubicBezTo>
                <a:cubicBezTo>
                  <a:pt x="0" y="192737"/>
                  <a:pt x="192737" y="0"/>
                  <a:pt x="430490" y="0"/>
                </a:cubicBezTo>
                <a:cubicBezTo>
                  <a:pt x="668244" y="0"/>
                  <a:pt x="860981" y="192737"/>
                  <a:pt x="860981" y="430490"/>
                </a:cubicBezTo>
                <a:close/>
              </a:path>
            </a:pathLst>
          </a:custGeom>
          <a:solidFill>
            <a:srgbClr val="BFD730"/>
          </a:solidFill>
          <a:ln w="19768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A2F38120-5FA7-4831-AD73-2E157789753E}"/>
              </a:ext>
            </a:extLst>
          </p:cNvPr>
          <p:cNvSpPr/>
          <p:nvPr/>
        </p:nvSpPr>
        <p:spPr>
          <a:xfrm rot="18900000">
            <a:off x="2630868" y="1255302"/>
            <a:ext cx="877750" cy="877750"/>
          </a:xfrm>
          <a:custGeom>
            <a:avLst/>
            <a:gdLst>
              <a:gd name="connsiteX0" fmla="*/ 877750 w 877750"/>
              <a:gd name="connsiteY0" fmla="*/ 438875 h 877750"/>
              <a:gd name="connsiteX1" fmla="*/ 438875 w 877750"/>
              <a:gd name="connsiteY1" fmla="*/ 877750 h 877750"/>
              <a:gd name="connsiteX2" fmla="*/ 0 w 877750"/>
              <a:gd name="connsiteY2" fmla="*/ 438875 h 877750"/>
              <a:gd name="connsiteX3" fmla="*/ 438875 w 877750"/>
              <a:gd name="connsiteY3" fmla="*/ 0 h 877750"/>
              <a:gd name="connsiteX4" fmla="*/ 877750 w 877750"/>
              <a:gd name="connsiteY4" fmla="*/ 438875 h 87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7750" h="877750">
                <a:moveTo>
                  <a:pt x="877750" y="438875"/>
                </a:moveTo>
                <a:cubicBezTo>
                  <a:pt x="877750" y="681259"/>
                  <a:pt x="681259" y="877750"/>
                  <a:pt x="438875" y="877750"/>
                </a:cubicBezTo>
                <a:cubicBezTo>
                  <a:pt x="196491" y="877750"/>
                  <a:pt x="0" y="681259"/>
                  <a:pt x="0" y="438875"/>
                </a:cubicBezTo>
                <a:cubicBezTo>
                  <a:pt x="0" y="196491"/>
                  <a:pt x="196491" y="0"/>
                  <a:pt x="438875" y="0"/>
                </a:cubicBezTo>
                <a:cubicBezTo>
                  <a:pt x="681259" y="0"/>
                  <a:pt x="877750" y="196491"/>
                  <a:pt x="877750" y="438875"/>
                </a:cubicBezTo>
                <a:close/>
              </a:path>
            </a:pathLst>
          </a:custGeom>
          <a:solidFill>
            <a:srgbClr val="BFD730"/>
          </a:solidFill>
          <a:ln w="19768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80D8B5D7-CE2D-654B-4602-4ABF8FF128B0}"/>
              </a:ext>
            </a:extLst>
          </p:cNvPr>
          <p:cNvSpPr/>
          <p:nvPr/>
        </p:nvSpPr>
        <p:spPr>
          <a:xfrm>
            <a:off x="3751901" y="1111675"/>
            <a:ext cx="909574" cy="909574"/>
          </a:xfrm>
          <a:custGeom>
            <a:avLst/>
            <a:gdLst>
              <a:gd name="connsiteX0" fmla="*/ 909575 w 909574"/>
              <a:gd name="connsiteY0" fmla="*/ 454787 h 909574"/>
              <a:gd name="connsiteX1" fmla="*/ 454787 w 909574"/>
              <a:gd name="connsiteY1" fmla="*/ 909575 h 909574"/>
              <a:gd name="connsiteX2" fmla="*/ 0 w 909574"/>
              <a:gd name="connsiteY2" fmla="*/ 454787 h 909574"/>
              <a:gd name="connsiteX3" fmla="*/ 454787 w 909574"/>
              <a:gd name="connsiteY3" fmla="*/ 0 h 909574"/>
              <a:gd name="connsiteX4" fmla="*/ 909575 w 909574"/>
              <a:gd name="connsiteY4" fmla="*/ 454787 h 90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9574" h="909574">
                <a:moveTo>
                  <a:pt x="909575" y="454787"/>
                </a:moveTo>
                <a:cubicBezTo>
                  <a:pt x="909575" y="705959"/>
                  <a:pt x="705959" y="909575"/>
                  <a:pt x="454787" y="909575"/>
                </a:cubicBezTo>
                <a:cubicBezTo>
                  <a:pt x="203615" y="909575"/>
                  <a:pt x="0" y="705959"/>
                  <a:pt x="0" y="454787"/>
                </a:cubicBezTo>
                <a:cubicBezTo>
                  <a:pt x="0" y="203615"/>
                  <a:pt x="203615" y="0"/>
                  <a:pt x="454787" y="0"/>
                </a:cubicBezTo>
                <a:cubicBezTo>
                  <a:pt x="705959" y="0"/>
                  <a:pt x="909575" y="203615"/>
                  <a:pt x="909575" y="454787"/>
                </a:cubicBezTo>
                <a:close/>
              </a:path>
            </a:pathLst>
          </a:custGeom>
          <a:solidFill>
            <a:srgbClr val="BFD730"/>
          </a:solidFill>
          <a:ln w="19768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D05F445D-1BAF-D283-6919-B9236BED8B73}"/>
              </a:ext>
            </a:extLst>
          </p:cNvPr>
          <p:cNvSpPr/>
          <p:nvPr/>
        </p:nvSpPr>
        <p:spPr>
          <a:xfrm rot="18900000">
            <a:off x="4929179" y="980705"/>
            <a:ext cx="936870" cy="936870"/>
          </a:xfrm>
          <a:custGeom>
            <a:avLst/>
            <a:gdLst>
              <a:gd name="connsiteX0" fmla="*/ 936871 w 936870"/>
              <a:gd name="connsiteY0" fmla="*/ 468435 h 936870"/>
              <a:gd name="connsiteX1" fmla="*/ 468436 w 936870"/>
              <a:gd name="connsiteY1" fmla="*/ 936871 h 936870"/>
              <a:gd name="connsiteX2" fmla="*/ 0 w 936870"/>
              <a:gd name="connsiteY2" fmla="*/ 468435 h 936870"/>
              <a:gd name="connsiteX3" fmla="*/ 468436 w 936870"/>
              <a:gd name="connsiteY3" fmla="*/ 0 h 936870"/>
              <a:gd name="connsiteX4" fmla="*/ 936871 w 936870"/>
              <a:gd name="connsiteY4" fmla="*/ 468435 h 93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6870" h="936870">
                <a:moveTo>
                  <a:pt x="936871" y="468435"/>
                </a:moveTo>
                <a:cubicBezTo>
                  <a:pt x="936871" y="727145"/>
                  <a:pt x="727145" y="936871"/>
                  <a:pt x="468436" y="936871"/>
                </a:cubicBezTo>
                <a:cubicBezTo>
                  <a:pt x="209726" y="936871"/>
                  <a:pt x="0" y="727145"/>
                  <a:pt x="0" y="468435"/>
                </a:cubicBezTo>
                <a:cubicBezTo>
                  <a:pt x="0" y="209726"/>
                  <a:pt x="209726" y="0"/>
                  <a:pt x="468436" y="0"/>
                </a:cubicBezTo>
                <a:cubicBezTo>
                  <a:pt x="727145" y="0"/>
                  <a:pt x="936871" y="209726"/>
                  <a:pt x="936871" y="468435"/>
                </a:cubicBezTo>
                <a:close/>
              </a:path>
            </a:pathLst>
          </a:custGeom>
          <a:solidFill>
            <a:srgbClr val="BFD730"/>
          </a:solidFill>
          <a:ln w="19768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2C253A2E-6824-81D2-C322-0E491F501635}"/>
              </a:ext>
            </a:extLst>
          </p:cNvPr>
          <p:cNvSpPr/>
          <p:nvPr/>
        </p:nvSpPr>
        <p:spPr>
          <a:xfrm rot="18900000">
            <a:off x="6173345" y="853667"/>
            <a:ext cx="966492" cy="966492"/>
          </a:xfrm>
          <a:custGeom>
            <a:avLst/>
            <a:gdLst>
              <a:gd name="connsiteX0" fmla="*/ 966492 w 966492"/>
              <a:gd name="connsiteY0" fmla="*/ 483246 h 966492"/>
              <a:gd name="connsiteX1" fmla="*/ 483246 w 966492"/>
              <a:gd name="connsiteY1" fmla="*/ 966492 h 966492"/>
              <a:gd name="connsiteX2" fmla="*/ -1 w 966492"/>
              <a:gd name="connsiteY2" fmla="*/ 483246 h 966492"/>
              <a:gd name="connsiteX3" fmla="*/ 483246 w 966492"/>
              <a:gd name="connsiteY3" fmla="*/ 0 h 966492"/>
              <a:gd name="connsiteX4" fmla="*/ 966492 w 966492"/>
              <a:gd name="connsiteY4" fmla="*/ 483246 h 96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6492" h="966492">
                <a:moveTo>
                  <a:pt x="966492" y="483246"/>
                </a:moveTo>
                <a:cubicBezTo>
                  <a:pt x="966492" y="750135"/>
                  <a:pt x="750135" y="966492"/>
                  <a:pt x="483246" y="966492"/>
                </a:cubicBezTo>
                <a:cubicBezTo>
                  <a:pt x="216356" y="966492"/>
                  <a:pt x="-1" y="750136"/>
                  <a:pt x="-1" y="483246"/>
                </a:cubicBezTo>
                <a:cubicBezTo>
                  <a:pt x="-1" y="216357"/>
                  <a:pt x="216356" y="0"/>
                  <a:pt x="483246" y="0"/>
                </a:cubicBezTo>
                <a:cubicBezTo>
                  <a:pt x="750135" y="0"/>
                  <a:pt x="966492" y="216357"/>
                  <a:pt x="966492" y="483246"/>
                </a:cubicBezTo>
                <a:close/>
              </a:path>
            </a:pathLst>
          </a:custGeom>
          <a:solidFill>
            <a:srgbClr val="BFD730"/>
          </a:solidFill>
          <a:ln w="19768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E82B6DDA-B1FF-B7A6-4522-B86ED8D3F666}"/>
              </a:ext>
            </a:extLst>
          </p:cNvPr>
          <p:cNvSpPr/>
          <p:nvPr/>
        </p:nvSpPr>
        <p:spPr>
          <a:xfrm>
            <a:off x="7621235" y="726474"/>
            <a:ext cx="1000519" cy="1000519"/>
          </a:xfrm>
          <a:custGeom>
            <a:avLst/>
            <a:gdLst>
              <a:gd name="connsiteX0" fmla="*/ 1000520 w 1000519"/>
              <a:gd name="connsiteY0" fmla="*/ 500260 h 1000519"/>
              <a:gd name="connsiteX1" fmla="*/ 500260 w 1000519"/>
              <a:gd name="connsiteY1" fmla="*/ 1000520 h 1000519"/>
              <a:gd name="connsiteX2" fmla="*/ 0 w 1000519"/>
              <a:gd name="connsiteY2" fmla="*/ 500260 h 1000519"/>
              <a:gd name="connsiteX3" fmla="*/ 500260 w 1000519"/>
              <a:gd name="connsiteY3" fmla="*/ 0 h 1000519"/>
              <a:gd name="connsiteX4" fmla="*/ 1000520 w 1000519"/>
              <a:gd name="connsiteY4" fmla="*/ 500260 h 100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519" h="1000519">
                <a:moveTo>
                  <a:pt x="1000520" y="500260"/>
                </a:moveTo>
                <a:cubicBezTo>
                  <a:pt x="1000520" y="776546"/>
                  <a:pt x="776546" y="1000520"/>
                  <a:pt x="500260" y="1000520"/>
                </a:cubicBezTo>
                <a:cubicBezTo>
                  <a:pt x="223974" y="1000520"/>
                  <a:pt x="0" y="776546"/>
                  <a:pt x="0" y="500260"/>
                </a:cubicBezTo>
                <a:cubicBezTo>
                  <a:pt x="0" y="223974"/>
                  <a:pt x="223974" y="0"/>
                  <a:pt x="500260" y="0"/>
                </a:cubicBezTo>
                <a:cubicBezTo>
                  <a:pt x="776546" y="0"/>
                  <a:pt x="1000520" y="223974"/>
                  <a:pt x="1000520" y="500260"/>
                </a:cubicBezTo>
                <a:close/>
              </a:path>
            </a:pathLst>
          </a:custGeom>
          <a:solidFill>
            <a:srgbClr val="BFD730"/>
          </a:solidFill>
          <a:ln w="19768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8B87E-DEC3-0B74-63D3-539CD20F8D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9062" y="189440"/>
            <a:ext cx="6011863" cy="400110"/>
          </a:xfrm>
        </p:spPr>
        <p:txBody>
          <a:bodyPr lIns="91440" tIns="45720" rIns="91440" bIns="45720" anchor="t"/>
          <a:lstStyle/>
          <a:p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603020202020204"/>
                <a:ea typeface="+mj-ea"/>
                <a:cs typeface="HelveticaNeueLT Std Cn"/>
              </a:rPr>
              <a:t>SIFY CLOUD ANYWHERE: STRENGTHS</a:t>
            </a:r>
            <a:endParaRPr lang="en-US" sz="1600" cap="none" dirty="0"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5C34F4-56A3-C28F-AC1A-C2CFB946819B}"/>
              </a:ext>
            </a:extLst>
          </p:cNvPr>
          <p:cNvSpPr txBox="1"/>
          <p:nvPr/>
        </p:nvSpPr>
        <p:spPr>
          <a:xfrm>
            <a:off x="562283" y="3780609"/>
            <a:ext cx="1228418" cy="38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Unified</a:t>
            </a:r>
          </a:p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Dashboard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AEAEC-FCE9-7BE5-28DD-D5F8179BCE8D}"/>
              </a:ext>
            </a:extLst>
          </p:cNvPr>
          <p:cNvSpPr txBox="1"/>
          <p:nvPr/>
        </p:nvSpPr>
        <p:spPr>
          <a:xfrm>
            <a:off x="1570526" y="3780609"/>
            <a:ext cx="1228418" cy="38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Unified</a:t>
            </a:r>
          </a:p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Monitoring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7C6624-CAD4-B277-ACEA-44F85720E45D}"/>
              </a:ext>
            </a:extLst>
          </p:cNvPr>
          <p:cNvSpPr txBox="1"/>
          <p:nvPr/>
        </p:nvSpPr>
        <p:spPr>
          <a:xfrm>
            <a:off x="2583055" y="3780609"/>
            <a:ext cx="1228418" cy="3881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Multi-skilled</a:t>
            </a:r>
          </a:p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Support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3C2E36-6175-0E0E-32AC-C10DB0568394}"/>
              </a:ext>
            </a:extLst>
          </p:cNvPr>
          <p:cNvSpPr txBox="1"/>
          <p:nvPr/>
        </p:nvSpPr>
        <p:spPr>
          <a:xfrm>
            <a:off x="3592031" y="3780609"/>
            <a:ext cx="1228418" cy="542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Integrated</a:t>
            </a:r>
          </a:p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Delivery</a:t>
            </a:r>
          </a:p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Framework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3553A5-87B0-B16A-47BE-8E66D19287EF}"/>
              </a:ext>
            </a:extLst>
          </p:cNvPr>
          <p:cNvSpPr txBox="1"/>
          <p:nvPr/>
        </p:nvSpPr>
        <p:spPr>
          <a:xfrm>
            <a:off x="4586173" y="3780609"/>
            <a:ext cx="1228418" cy="542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Cloud Connect</a:t>
            </a:r>
          </a:p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with</a:t>
            </a:r>
          </a:p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Low Latency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7424B9-2D9C-C8F7-44FC-ACE18DEA0A9D}"/>
              </a:ext>
            </a:extLst>
          </p:cNvPr>
          <p:cNvSpPr txBox="1"/>
          <p:nvPr/>
        </p:nvSpPr>
        <p:spPr>
          <a:xfrm>
            <a:off x="5565130" y="3780609"/>
            <a:ext cx="1228418" cy="695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Expertise in</a:t>
            </a:r>
          </a:p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DC, Network</a:t>
            </a:r>
          </a:p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&amp; Managed</a:t>
            </a:r>
          </a:p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Services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E7E3085-60E2-9D58-4F83-C23C820BBCDA}"/>
              </a:ext>
            </a:extLst>
          </p:cNvPr>
          <p:cNvSpPr txBox="1"/>
          <p:nvPr/>
        </p:nvSpPr>
        <p:spPr>
          <a:xfrm>
            <a:off x="6688546" y="3780609"/>
            <a:ext cx="1228418" cy="8497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Professional Services for Infrastructure Assessment &amp; Consultation</a:t>
            </a:r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A6ABE6BE-DE82-FF5D-389E-26EC3D80A0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4991" y="2988564"/>
            <a:ext cx="443002" cy="469582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A533536D-ABF5-F8CB-B4CC-B936EE5E66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86900" y="2983177"/>
            <a:ext cx="391501" cy="471809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D289DF06-89F2-E9A2-02E0-0FDA2598AC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967308" y="2983177"/>
            <a:ext cx="459912" cy="480353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105B85B1-BD50-2C27-79F9-8FEAC1D2607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95102" y="2983177"/>
            <a:ext cx="410561" cy="494779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1CCBBFAF-B017-7F94-F161-14FADB9E981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949133" y="3002319"/>
            <a:ext cx="460412" cy="460412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A79A6412-6C10-1620-369D-480EB7A23FF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072484" y="3003320"/>
            <a:ext cx="460543" cy="49530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99F67B57-917B-1CAC-1C48-C86BE3F3736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939698" y="3003320"/>
            <a:ext cx="542925" cy="495300"/>
          </a:xfrm>
          <a:prstGeom prst="rect">
            <a:avLst/>
          </a:prstGeom>
        </p:spPr>
      </p:pic>
      <p:sp>
        <p:nvSpPr>
          <p:cNvPr id="67" name="Title 1">
            <a:extLst>
              <a:ext uri="{FF2B5EF4-FFF2-40B4-BE49-F238E27FC236}">
                <a16:creationId xmlns:a16="http://schemas.microsoft.com/office/drawing/2014/main" id="{60232246-0BBE-3D7C-914C-273020C66589}"/>
              </a:ext>
            </a:extLst>
          </p:cNvPr>
          <p:cNvSpPr txBox="1">
            <a:spLocks/>
          </p:cNvSpPr>
          <p:nvPr/>
        </p:nvSpPr>
        <p:spPr>
          <a:xfrm>
            <a:off x="775590" y="1508615"/>
            <a:ext cx="179401" cy="646321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>
            <a:lvl1pPr algn="l" defTabSz="914286" rtl="0" eaLnBrk="1" latinLnBrk="0" hangingPunct="1">
              <a:spcBef>
                <a:spcPct val="0"/>
              </a:spcBef>
              <a:buNone/>
              <a:defRPr kumimoji="0" lang="en-US" sz="2400" b="1" i="0" u="none" strike="noStrike" kern="1200" cap="all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j-ea"/>
                <a:cs typeface="HelveticaNeueLT Std Cn"/>
              </a:rPr>
              <a:t>1</a:t>
            </a:r>
            <a:endParaRPr kumimoji="0" lang="en-I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</p:txBody>
      </p:sp>
      <p:sp>
        <p:nvSpPr>
          <p:cNvPr id="70" name="Title 1">
            <a:extLst>
              <a:ext uri="{FF2B5EF4-FFF2-40B4-BE49-F238E27FC236}">
                <a16:creationId xmlns:a16="http://schemas.microsoft.com/office/drawing/2014/main" id="{5357404E-2694-8C1D-1824-B19262202A87}"/>
              </a:ext>
            </a:extLst>
          </p:cNvPr>
          <p:cNvSpPr txBox="1">
            <a:spLocks/>
          </p:cNvSpPr>
          <p:nvPr/>
        </p:nvSpPr>
        <p:spPr>
          <a:xfrm>
            <a:off x="1828439" y="1386695"/>
            <a:ext cx="179401" cy="646321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>
            <a:lvl1pPr algn="l" defTabSz="914286" rtl="0" eaLnBrk="1" latinLnBrk="0" hangingPunct="1">
              <a:spcBef>
                <a:spcPct val="0"/>
              </a:spcBef>
              <a:buNone/>
              <a:defRPr kumimoji="0" lang="en-US" sz="2400" b="1" i="0" u="none" strike="noStrike" kern="1200" cap="all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j-ea"/>
                <a:cs typeface="HelveticaNeueLT Std Cn"/>
              </a:rPr>
              <a:t>2</a:t>
            </a:r>
            <a:endParaRPr kumimoji="0" lang="en-IN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</p:txBody>
      </p:sp>
      <p:sp>
        <p:nvSpPr>
          <p:cNvPr id="71" name="Title 1">
            <a:extLst>
              <a:ext uri="{FF2B5EF4-FFF2-40B4-BE49-F238E27FC236}">
                <a16:creationId xmlns:a16="http://schemas.microsoft.com/office/drawing/2014/main" id="{541B6BC3-4BE6-E4C2-0773-83DB7B60FBC7}"/>
              </a:ext>
            </a:extLst>
          </p:cNvPr>
          <p:cNvSpPr txBox="1">
            <a:spLocks/>
          </p:cNvSpPr>
          <p:nvPr/>
        </p:nvSpPr>
        <p:spPr>
          <a:xfrm>
            <a:off x="2938193" y="1325734"/>
            <a:ext cx="179401" cy="646321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>
            <a:lvl1pPr algn="l" defTabSz="914286" rtl="0" eaLnBrk="1" latinLnBrk="0" hangingPunct="1">
              <a:spcBef>
                <a:spcPct val="0"/>
              </a:spcBef>
              <a:buNone/>
              <a:defRPr kumimoji="0" lang="en-US" sz="2400" b="1" i="0" u="none" strike="noStrike" kern="1200" cap="all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j-ea"/>
                <a:cs typeface="HelveticaNeueLT Std Cn"/>
              </a:rPr>
              <a:t>3</a:t>
            </a:r>
            <a:endParaRPr kumimoji="0" lang="en-I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</p:txBody>
      </p:sp>
      <p:sp>
        <p:nvSpPr>
          <p:cNvPr id="72" name="Title 1">
            <a:extLst>
              <a:ext uri="{FF2B5EF4-FFF2-40B4-BE49-F238E27FC236}">
                <a16:creationId xmlns:a16="http://schemas.microsoft.com/office/drawing/2014/main" id="{19C3DADF-A061-C42F-EF90-B894C2AA2589}"/>
              </a:ext>
            </a:extLst>
          </p:cNvPr>
          <p:cNvSpPr txBox="1">
            <a:spLocks/>
          </p:cNvSpPr>
          <p:nvPr/>
        </p:nvSpPr>
        <p:spPr>
          <a:xfrm>
            <a:off x="4038224" y="1196049"/>
            <a:ext cx="179401" cy="646321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>
            <a:lvl1pPr algn="l" defTabSz="914286" rtl="0" eaLnBrk="1" latinLnBrk="0" hangingPunct="1">
              <a:spcBef>
                <a:spcPct val="0"/>
              </a:spcBef>
              <a:buNone/>
              <a:defRPr kumimoji="0" lang="en-US" sz="2400" b="1" i="0" u="none" strike="noStrike" kern="1200" cap="all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j-ea"/>
                <a:cs typeface="HelveticaNeueLT Std Cn"/>
              </a:rPr>
              <a:t>4</a:t>
            </a:r>
            <a:endParaRPr kumimoji="0" lang="en-IN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</p:txBody>
      </p:sp>
      <p:sp>
        <p:nvSpPr>
          <p:cNvPr id="73" name="Title 1">
            <a:extLst>
              <a:ext uri="{FF2B5EF4-FFF2-40B4-BE49-F238E27FC236}">
                <a16:creationId xmlns:a16="http://schemas.microsoft.com/office/drawing/2014/main" id="{8C772B88-79E3-C55C-6CB5-811648D0300C}"/>
              </a:ext>
            </a:extLst>
          </p:cNvPr>
          <p:cNvSpPr txBox="1">
            <a:spLocks/>
          </p:cNvSpPr>
          <p:nvPr/>
        </p:nvSpPr>
        <p:spPr>
          <a:xfrm>
            <a:off x="5264758" y="1116874"/>
            <a:ext cx="179401" cy="646321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>
            <a:lvl1pPr algn="l" defTabSz="914286" rtl="0" eaLnBrk="1" latinLnBrk="0" hangingPunct="1">
              <a:spcBef>
                <a:spcPct val="0"/>
              </a:spcBef>
              <a:buNone/>
              <a:defRPr kumimoji="0" lang="en-US" sz="2400" b="1" i="0" u="none" strike="noStrike" kern="1200" cap="all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j-ea"/>
                <a:cs typeface="HelveticaNeueLT Std Cn"/>
              </a:rPr>
              <a:t>5</a:t>
            </a:r>
            <a:endParaRPr kumimoji="0" lang="en-I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2DD30E55-77D9-4EB8-2BE9-4C12FA9569FE}"/>
              </a:ext>
            </a:extLst>
          </p:cNvPr>
          <p:cNvSpPr txBox="1">
            <a:spLocks/>
          </p:cNvSpPr>
          <p:nvPr/>
        </p:nvSpPr>
        <p:spPr>
          <a:xfrm>
            <a:off x="6506533" y="1002574"/>
            <a:ext cx="179401" cy="646321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>
            <a:lvl1pPr algn="l" defTabSz="914286" rtl="0" eaLnBrk="1" latinLnBrk="0" hangingPunct="1">
              <a:spcBef>
                <a:spcPct val="0"/>
              </a:spcBef>
              <a:buNone/>
              <a:defRPr kumimoji="0" lang="en-US" sz="2400" b="1" i="0" u="none" strike="noStrike" kern="1200" cap="all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j-ea"/>
                <a:cs typeface="HelveticaNeueLT Std Cn"/>
              </a:rPr>
              <a:t>6</a:t>
            </a:r>
            <a:endParaRPr kumimoji="0" lang="en-I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</p:txBody>
      </p:sp>
      <p:sp>
        <p:nvSpPr>
          <p:cNvPr id="75" name="Title 1">
            <a:extLst>
              <a:ext uri="{FF2B5EF4-FFF2-40B4-BE49-F238E27FC236}">
                <a16:creationId xmlns:a16="http://schemas.microsoft.com/office/drawing/2014/main" id="{6421E228-4CFE-5995-76D8-A133E8834B9E}"/>
              </a:ext>
            </a:extLst>
          </p:cNvPr>
          <p:cNvSpPr txBox="1">
            <a:spLocks/>
          </p:cNvSpPr>
          <p:nvPr/>
        </p:nvSpPr>
        <p:spPr>
          <a:xfrm>
            <a:off x="8000023" y="872888"/>
            <a:ext cx="179401" cy="646321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>
            <a:lvl1pPr algn="l" defTabSz="914286" rtl="0" eaLnBrk="1" latinLnBrk="0" hangingPunct="1">
              <a:spcBef>
                <a:spcPct val="0"/>
              </a:spcBef>
              <a:buNone/>
              <a:defRPr kumimoji="0" lang="en-US" sz="2400" b="1" i="0" u="none" strike="noStrike" kern="1200" cap="all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j-ea"/>
                <a:cs typeface="HelveticaNeueLT Std Cn"/>
              </a:rPr>
              <a:t>7</a:t>
            </a:r>
            <a:endParaRPr kumimoji="0" lang="en-I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75652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8B87E-DEC3-0B74-63D3-539CD20F8D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26836" y="187957"/>
            <a:ext cx="3189288" cy="400099"/>
          </a:xfrm>
        </p:spPr>
        <p:txBody>
          <a:bodyPr/>
          <a:lstStyle/>
          <a:p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603020202020204"/>
                <a:ea typeface="+mj-ea"/>
                <a:cs typeface="HelveticaNeueLT Std Cn"/>
              </a:rPr>
              <a:t>WHY</a:t>
            </a:r>
            <a:r>
              <a:rPr kumimoji="0" lang="en-US" sz="2000" b="1" i="0" u="none" strike="noStrike" kern="1200" cap="none" spc="-19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603020202020204"/>
                <a:ea typeface="+mj-ea"/>
                <a:cs typeface="HelveticaNeueLT Std Cn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SIFY</a:t>
            </a:r>
            <a:r>
              <a:rPr kumimoji="0" lang="en-US" sz="2000" b="1" i="0" u="none" strike="noStrike" kern="1200" cap="none" spc="-24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CMP</a:t>
            </a:r>
            <a:r>
              <a:rPr kumimoji="0" lang="en-US" sz="2000" b="1" i="0" u="none" strike="noStrike" kern="1200" cap="none" spc="-24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GEN</a:t>
            </a:r>
            <a:r>
              <a:rPr kumimoji="0" lang="en-US" sz="2000" b="1" i="0" u="none" strike="noStrike" kern="1200" cap="none" spc="-29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5</a:t>
            </a:r>
            <a:endParaRPr lang="en-US" sz="1600" cap="none" dirty="0">
              <a:latin typeface="+mj-lt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9909B1B-C714-9BF4-68EF-57BD09E6D4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7740" y="1814629"/>
            <a:ext cx="6861719" cy="170973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373E210-47E5-5199-D9C9-DE04AD3C42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1857" y="2315788"/>
            <a:ext cx="733425" cy="5334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E2512BB-E68D-A61A-BBA9-A51D124379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81833" y="1534118"/>
            <a:ext cx="733425" cy="5334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3E886CA-3AF4-88A0-05B5-B7A70E5710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18396" y="3080211"/>
            <a:ext cx="733425" cy="5334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9F16081E-653D-2B9F-2A6D-214B453BB5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7267" y="1534118"/>
            <a:ext cx="733425" cy="5334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6E64E98F-F988-0DF8-94EE-C6EB6D8442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14297" y="2346268"/>
            <a:ext cx="733425" cy="5334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19AA414-5DAE-4C52-B6D6-8D1F046AE8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53061" y="3080211"/>
            <a:ext cx="733425" cy="5334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FA0F30C8-3532-AF5E-F69C-B8582A4092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05288" y="2300148"/>
            <a:ext cx="733425" cy="5334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9EF1826-EAC9-D2A6-EF2B-8D64DB8ABA12}"/>
              </a:ext>
            </a:extLst>
          </p:cNvPr>
          <p:cNvSpPr txBox="1"/>
          <p:nvPr/>
        </p:nvSpPr>
        <p:spPr>
          <a:xfrm>
            <a:off x="314050" y="2879279"/>
            <a:ext cx="1170920" cy="8497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To architect</a:t>
            </a:r>
          </a:p>
          <a:p>
            <a:pPr marL="0" marR="0" lvl="0" indent="0" algn="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and implement</a:t>
            </a:r>
          </a:p>
          <a:p>
            <a:pPr marL="0" marR="0" lvl="0" indent="0" algn="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 most efficient multi/hybrid</a:t>
            </a:r>
          </a:p>
          <a:p>
            <a:pPr marL="0" marR="0" lvl="0" indent="0" algn="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cloud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4D4304-EC9A-BA28-F2EB-76B4EC4219F8}"/>
              </a:ext>
            </a:extLst>
          </p:cNvPr>
          <p:cNvSpPr txBox="1"/>
          <p:nvPr/>
        </p:nvSpPr>
        <p:spPr>
          <a:xfrm>
            <a:off x="1954093" y="3695364"/>
            <a:ext cx="1662031" cy="5420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Consistent user experience across clouds to simplify consumption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5C34F4-56A3-C28F-AC1A-C2CFB946819B}"/>
              </a:ext>
            </a:extLst>
          </p:cNvPr>
          <p:cNvSpPr txBox="1"/>
          <p:nvPr/>
        </p:nvSpPr>
        <p:spPr>
          <a:xfrm>
            <a:off x="5221527" y="3695364"/>
            <a:ext cx="1796493" cy="5420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AI-driven continual workload optimization for improved app performance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8EFD06-26AB-14DC-6530-74D8A3590C5F}"/>
              </a:ext>
            </a:extLst>
          </p:cNvPr>
          <p:cNvSpPr txBox="1"/>
          <p:nvPr/>
        </p:nvSpPr>
        <p:spPr>
          <a:xfrm>
            <a:off x="7332365" y="2925059"/>
            <a:ext cx="1164718" cy="849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Round trip ITSM</a:t>
            </a:r>
          </a:p>
          <a:p>
            <a:pPr marL="0" marR="0" lvl="0" indent="0" algn="l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integration for comprehensive visibility and auto remediation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01DD767-EDBC-D747-0254-169A49C11B0F}"/>
              </a:ext>
            </a:extLst>
          </p:cNvPr>
          <p:cNvSpPr txBox="1"/>
          <p:nvPr/>
        </p:nvSpPr>
        <p:spPr>
          <a:xfrm>
            <a:off x="6425526" y="1324618"/>
            <a:ext cx="1539597" cy="695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Detailed tracking of billing data to rationalize consumption and optimize costs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6EE4BC-4654-D637-7976-5652576F4D71}"/>
              </a:ext>
            </a:extLst>
          </p:cNvPr>
          <p:cNvSpPr txBox="1"/>
          <p:nvPr/>
        </p:nvSpPr>
        <p:spPr>
          <a:xfrm>
            <a:off x="591700" y="1324618"/>
            <a:ext cx="1662031" cy="695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Out-of-the box best  practices driven blueprints that can be further customized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71C5450-06A4-E1FD-CE66-069E9C2702EB}"/>
              </a:ext>
            </a:extLst>
          </p:cNvPr>
          <p:cNvSpPr txBox="1"/>
          <p:nvPr/>
        </p:nvSpPr>
        <p:spPr>
          <a:xfrm>
            <a:off x="3931222" y="2902199"/>
            <a:ext cx="1281557" cy="8497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Automated discovery &amp; tagging of resources across clouds for efficient management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5DC72E0-B3F0-72F7-B5F3-C6A703141CA7}"/>
              </a:ext>
            </a:extLst>
          </p:cNvPr>
          <p:cNvSpPr/>
          <p:nvPr/>
        </p:nvSpPr>
        <p:spPr>
          <a:xfrm>
            <a:off x="1018569" y="1400700"/>
            <a:ext cx="6636842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57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400" b="1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Myriad Pro Light"/>
              </a:rPr>
              <a:t>Sify Cloud Anywhere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E3EF854-BA80-CA2F-589C-983FA7079150}"/>
              </a:ext>
            </a:extLst>
          </p:cNvPr>
          <p:cNvSpPr/>
          <p:nvPr/>
        </p:nvSpPr>
        <p:spPr>
          <a:xfrm>
            <a:off x="2372100" y="1219175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9E2441A-A71D-9C59-3272-334F2542AC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74250" y="1307038"/>
            <a:ext cx="342900" cy="371475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09E89682-E8A8-634D-4F6B-62E70A31ED3F}"/>
              </a:ext>
            </a:extLst>
          </p:cNvPr>
          <p:cNvSpPr/>
          <p:nvPr/>
        </p:nvSpPr>
        <p:spPr>
          <a:xfrm>
            <a:off x="733827" y="2010761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70B567B-0CD5-A55F-127E-BFE52B303602}"/>
              </a:ext>
            </a:extLst>
          </p:cNvPr>
          <p:cNvSpPr/>
          <p:nvPr/>
        </p:nvSpPr>
        <p:spPr>
          <a:xfrm>
            <a:off x="2508854" y="2791416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BE8AFED-251F-E548-82D7-5C256493A608}"/>
              </a:ext>
            </a:extLst>
          </p:cNvPr>
          <p:cNvSpPr/>
          <p:nvPr/>
        </p:nvSpPr>
        <p:spPr>
          <a:xfrm>
            <a:off x="4300362" y="2007594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15E647-AF2A-C1DB-7AAB-830C10F1E580}"/>
              </a:ext>
            </a:extLst>
          </p:cNvPr>
          <p:cNvSpPr/>
          <p:nvPr/>
        </p:nvSpPr>
        <p:spPr>
          <a:xfrm>
            <a:off x="7521541" y="2006070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349425B-07B5-A73D-98AC-07EFC2C579AF}"/>
              </a:ext>
            </a:extLst>
          </p:cNvPr>
          <p:cNvSpPr/>
          <p:nvPr/>
        </p:nvSpPr>
        <p:spPr>
          <a:xfrm>
            <a:off x="5854377" y="2778440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2FD12E7B-3572-9DD5-24C9-B7B7EFEAB430}"/>
              </a:ext>
            </a:extLst>
          </p:cNvPr>
          <p:cNvSpPr/>
          <p:nvPr/>
        </p:nvSpPr>
        <p:spPr>
          <a:xfrm>
            <a:off x="5763206" y="1214352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46" name="Graphic 45">
            <a:extLst>
              <a:ext uri="{FF2B5EF4-FFF2-40B4-BE49-F238E27FC236}">
                <a16:creationId xmlns:a16="http://schemas.microsoft.com/office/drawing/2014/main" id="{EF4E01B8-762B-8E45-A9FC-FFC8EC7C67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981660" y="2884487"/>
            <a:ext cx="276225" cy="32385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23E9EA34-1B2D-D826-E580-5BD6B21DDBC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894092" y="1294548"/>
            <a:ext cx="289154" cy="341728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A53BD82E-FA59-B8FC-6DEC-2F2846DB7C0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591544" y="2080942"/>
            <a:ext cx="407193" cy="371474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0396E97B-0CC2-DEEA-B161-458F5D97891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569615" y="2877657"/>
            <a:ext cx="436035" cy="374718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AB2A0F1F-4238-A238-6877-02609ABB65B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398599" y="2097368"/>
            <a:ext cx="361950" cy="36195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A22EF88C-F7E3-21A2-E84B-A68F3303115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26822" y="2158895"/>
            <a:ext cx="34290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571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rrow: Pentagon 5">
            <a:extLst>
              <a:ext uri="{FF2B5EF4-FFF2-40B4-BE49-F238E27FC236}">
                <a16:creationId xmlns:a16="http://schemas.microsoft.com/office/drawing/2014/main" id="{3B123CD6-CBB7-DC4B-9F98-552CB8FC3CAF}"/>
              </a:ext>
            </a:extLst>
          </p:cNvPr>
          <p:cNvSpPr/>
          <p:nvPr/>
        </p:nvSpPr>
        <p:spPr>
          <a:xfrm rot="16200000" flipV="1">
            <a:off x="6654768" y="1331961"/>
            <a:ext cx="2018551" cy="2640598"/>
          </a:xfrm>
          <a:prstGeom prst="roundRect">
            <a:avLst>
              <a:gd name="adj" fmla="val 8975"/>
            </a:avLst>
          </a:prstGeom>
          <a:solidFill>
            <a:schemeClr val="tx2">
              <a:lumMod val="50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endParaRPr lang="en-IN" sz="1013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31" name="Arrow: Pentagon 5">
            <a:extLst>
              <a:ext uri="{FF2B5EF4-FFF2-40B4-BE49-F238E27FC236}">
                <a16:creationId xmlns:a16="http://schemas.microsoft.com/office/drawing/2014/main" id="{2DF0C744-125A-8611-2611-38099B086C6D}"/>
              </a:ext>
            </a:extLst>
          </p:cNvPr>
          <p:cNvSpPr/>
          <p:nvPr/>
        </p:nvSpPr>
        <p:spPr>
          <a:xfrm rot="16200000" flipV="1">
            <a:off x="4307062" y="1887839"/>
            <a:ext cx="1090010" cy="2457383"/>
          </a:xfrm>
          <a:prstGeom prst="roundRect">
            <a:avLst/>
          </a:prstGeom>
          <a:solidFill>
            <a:schemeClr val="tx2">
              <a:lumMod val="50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endParaRPr lang="en-IN" sz="1013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30" name="Arrow: Pentagon 5">
            <a:extLst>
              <a:ext uri="{FF2B5EF4-FFF2-40B4-BE49-F238E27FC236}">
                <a16:creationId xmlns:a16="http://schemas.microsoft.com/office/drawing/2014/main" id="{31363D99-E567-35C0-1862-5D932C66E698}"/>
              </a:ext>
            </a:extLst>
          </p:cNvPr>
          <p:cNvSpPr/>
          <p:nvPr/>
        </p:nvSpPr>
        <p:spPr>
          <a:xfrm rot="16200000" flipV="1">
            <a:off x="4420067" y="846294"/>
            <a:ext cx="864000" cy="2457383"/>
          </a:xfrm>
          <a:prstGeom prst="roundRect">
            <a:avLst/>
          </a:prstGeom>
          <a:solidFill>
            <a:schemeClr val="tx2">
              <a:lumMod val="75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endParaRPr lang="en-IN" sz="1013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8" name="Arrow: Pentagon 5">
            <a:extLst>
              <a:ext uri="{FF2B5EF4-FFF2-40B4-BE49-F238E27FC236}">
                <a16:creationId xmlns:a16="http://schemas.microsoft.com/office/drawing/2014/main" id="{BDE32701-720B-DD98-7322-4C70373F7276}"/>
              </a:ext>
            </a:extLst>
          </p:cNvPr>
          <p:cNvSpPr/>
          <p:nvPr/>
        </p:nvSpPr>
        <p:spPr>
          <a:xfrm rot="16200000" flipV="1">
            <a:off x="1553362" y="2605984"/>
            <a:ext cx="576000" cy="3022875"/>
          </a:xfrm>
          <a:prstGeom prst="roundRect">
            <a:avLst/>
          </a:prstGeom>
          <a:solidFill>
            <a:schemeClr val="tx2">
              <a:lumMod val="50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endParaRPr lang="en-IN" sz="1013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7" name="Arrow: Pentagon 5">
            <a:extLst>
              <a:ext uri="{FF2B5EF4-FFF2-40B4-BE49-F238E27FC236}">
                <a16:creationId xmlns:a16="http://schemas.microsoft.com/office/drawing/2014/main" id="{D1BCA267-FBF9-B695-BFD8-AC241D7220C1}"/>
              </a:ext>
            </a:extLst>
          </p:cNvPr>
          <p:cNvSpPr/>
          <p:nvPr/>
        </p:nvSpPr>
        <p:spPr>
          <a:xfrm rot="16200000" flipV="1">
            <a:off x="1409362" y="1851664"/>
            <a:ext cx="864000" cy="3022875"/>
          </a:xfrm>
          <a:prstGeom prst="roundRect">
            <a:avLst/>
          </a:prstGeom>
          <a:solidFill>
            <a:schemeClr val="tx2">
              <a:lumMod val="75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endParaRPr lang="en-IN" sz="1013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5" name="Arrow: Pentagon 5">
            <a:extLst>
              <a:ext uri="{FF2B5EF4-FFF2-40B4-BE49-F238E27FC236}">
                <a16:creationId xmlns:a16="http://schemas.microsoft.com/office/drawing/2014/main" id="{D98C3C2C-C594-ACC7-5ABA-1803F42537F0}"/>
              </a:ext>
            </a:extLst>
          </p:cNvPr>
          <p:cNvSpPr/>
          <p:nvPr/>
        </p:nvSpPr>
        <p:spPr>
          <a:xfrm rot="16200000" flipV="1">
            <a:off x="1211362" y="752731"/>
            <a:ext cx="1260000" cy="3022875"/>
          </a:xfrm>
          <a:prstGeom prst="roundRect">
            <a:avLst/>
          </a:prstGeom>
          <a:solidFill>
            <a:schemeClr val="tx2">
              <a:lumMod val="50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endParaRPr lang="en-IN" sz="1013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EAEF48E-BC3B-C05C-7EDB-DCEBEED2B9C3}"/>
              </a:ext>
            </a:extLst>
          </p:cNvPr>
          <p:cNvGrpSpPr/>
          <p:nvPr/>
        </p:nvGrpSpPr>
        <p:grpSpPr>
          <a:xfrm>
            <a:off x="94344" y="4552337"/>
            <a:ext cx="8890000" cy="360000"/>
            <a:chOff x="94343" y="4552338"/>
            <a:chExt cx="8890000" cy="36000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D2B8A1D-09EB-D2A3-D519-1B38FECBBF54}"/>
                </a:ext>
              </a:extLst>
            </p:cNvPr>
            <p:cNvSpPr/>
            <p:nvPr/>
          </p:nvSpPr>
          <p:spPr>
            <a:xfrm>
              <a:off x="94343" y="4552338"/>
              <a:ext cx="8890000" cy="360000"/>
            </a:xfrm>
            <a:prstGeom prst="roundRect">
              <a:avLst>
                <a:gd name="adj" fmla="val 50000"/>
              </a:avLst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en-IN" sz="1013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8ED0D10-11D3-C7F5-B1EE-DF5B7CE214F9}"/>
                </a:ext>
              </a:extLst>
            </p:cNvPr>
            <p:cNvSpPr txBox="1"/>
            <p:nvPr/>
          </p:nvSpPr>
          <p:spPr>
            <a:xfrm>
              <a:off x="159657" y="4609228"/>
              <a:ext cx="87593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9"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Trebuchet MS" panose="020B0603020202020204" pitchFamily="34" charset="0"/>
                  <a:cs typeface="Arial"/>
                  <a:sym typeface="Arial"/>
                  <a:rtl val="0"/>
                </a:rPr>
                <a:t>Sify 4.0 is your digital bridge for transformation, built on our world class digital IT infrastructure, digitalized services &amp; core digital platforms. </a:t>
              </a:r>
              <a:endParaRPr lang="en-US" sz="1000" b="1" kern="0" spc="-57" dirty="0">
                <a:solidFill>
                  <a:prstClr val="black"/>
                </a:solidFill>
                <a:latin typeface="Trebuchet MS" panose="020B0603020202020204" pitchFamily="34" charset="0"/>
                <a:cs typeface="Arial" panose="020B0604020202020204" pitchFamily="34" charset="0"/>
                <a:sym typeface="Arial"/>
                <a:rtl val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860D53D-2B01-5743-88C1-CD245F34B5C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rcRect/>
          <a:stretch/>
        </p:blipFill>
        <p:spPr>
          <a:xfrm>
            <a:off x="428510" y="1068628"/>
            <a:ext cx="432000" cy="432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C73CDE3-7253-DE42-BDC9-2E741115CAE9}"/>
              </a:ext>
            </a:extLst>
          </p:cNvPr>
          <p:cNvSpPr txBox="1"/>
          <p:nvPr/>
        </p:nvSpPr>
        <p:spPr>
          <a:xfrm>
            <a:off x="860511" y="1023019"/>
            <a:ext cx="1836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51">
              <a:defRPr/>
            </a:pPr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Infrastructure for Digital IT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C1B2D9-985A-47D7-63E9-760D1EFCCCE9}"/>
              </a:ext>
            </a:extLst>
          </p:cNvPr>
          <p:cNvSpPr txBox="1"/>
          <p:nvPr/>
        </p:nvSpPr>
        <p:spPr>
          <a:xfrm>
            <a:off x="391442" y="1721042"/>
            <a:ext cx="283556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 adjacent Data Centers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Hosted Private Cloud as a Service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Hyperscale Cloud Services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Hosted AI Platform (Multi Instance GPU) as a Service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E2DB00-36AC-9517-7698-BF51AE66031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rcRect/>
          <a:stretch/>
        </p:blipFill>
        <p:spPr>
          <a:xfrm>
            <a:off x="3624033" y="1068628"/>
            <a:ext cx="432000" cy="432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0C7B2FA-1660-7F2D-636B-B4A1AEC87145}"/>
              </a:ext>
            </a:extLst>
          </p:cNvPr>
          <p:cNvSpPr txBox="1"/>
          <p:nvPr/>
        </p:nvSpPr>
        <p:spPr>
          <a:xfrm>
            <a:off x="4056034" y="1038407"/>
            <a:ext cx="18910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51">
              <a:defRPr/>
            </a:pPr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Digitalized Services</a:t>
            </a:r>
          </a:p>
          <a:p>
            <a:pPr defTabSz="914151">
              <a:defRPr/>
            </a:pPr>
            <a:r>
              <a:rPr lang="en-US" sz="1100" b="1" dirty="0">
                <a:solidFill>
                  <a:srgbClr val="BED73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(AI/ ML powered)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30AB22-2C15-1916-5799-F482043A67B1}"/>
              </a:ext>
            </a:extLst>
          </p:cNvPr>
          <p:cNvSpPr txBox="1"/>
          <p:nvPr/>
        </p:nvSpPr>
        <p:spPr>
          <a:xfrm>
            <a:off x="3740888" y="1721041"/>
            <a:ext cx="2206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IT Managed Services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Network Managed Services 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Security Managed Services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5FD937A-898D-7F3B-337C-96F2FE352E0C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</a:blip>
          <a:srcRect/>
          <a:stretch/>
        </p:blipFill>
        <p:spPr>
          <a:xfrm>
            <a:off x="6339935" y="1068628"/>
            <a:ext cx="432000" cy="432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4A80282-E9E5-ADB4-E5E4-199D0C4DE35F}"/>
              </a:ext>
            </a:extLst>
          </p:cNvPr>
          <p:cNvSpPr txBox="1"/>
          <p:nvPr/>
        </p:nvSpPr>
        <p:spPr>
          <a:xfrm>
            <a:off x="6771936" y="1130740"/>
            <a:ext cx="1874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51">
              <a:defRPr/>
            </a:pPr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Core Digital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C41002-C8C0-0844-4C3C-6E8A0DC3A9B1}"/>
              </a:ext>
            </a:extLst>
          </p:cNvPr>
          <p:cNvSpPr txBox="1"/>
          <p:nvPr/>
        </p:nvSpPr>
        <p:spPr>
          <a:xfrm>
            <a:off x="6469446" y="1799489"/>
            <a:ext cx="228311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Asset Management Platform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Dealer Management Platform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Augmentation Platform (eLearning, AR/VR)</a:t>
            </a: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 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Assessment Platform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Enterprise Applications Services: SAP, Oracle, Microsoft</a:t>
            </a:r>
          </a:p>
        </p:txBody>
      </p:sp>
      <p:sp>
        <p:nvSpPr>
          <p:cNvPr id="23" name="Title 14">
            <a:extLst>
              <a:ext uri="{FF2B5EF4-FFF2-40B4-BE49-F238E27FC236}">
                <a16:creationId xmlns:a16="http://schemas.microsoft.com/office/drawing/2014/main" id="{C4156F95-C3A9-A804-E6A6-3990BE504A7D}"/>
              </a:ext>
            </a:extLst>
          </p:cNvPr>
          <p:cNvSpPr txBox="1">
            <a:spLocks/>
          </p:cNvSpPr>
          <p:nvPr/>
        </p:nvSpPr>
        <p:spPr>
          <a:xfrm>
            <a:off x="323850" y="211139"/>
            <a:ext cx="7524750" cy="415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endParaRPr lang="en-IN" sz="2400" b="1" dirty="0">
              <a:solidFill>
                <a:prstClr val="white"/>
              </a:solidFill>
              <a:latin typeface="TheSansOffice" panose="020B050304030206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75E859-F414-2EFE-9E67-EA0767918802}"/>
              </a:ext>
            </a:extLst>
          </p:cNvPr>
          <p:cNvSpPr txBox="1"/>
          <p:nvPr/>
        </p:nvSpPr>
        <p:spPr>
          <a:xfrm>
            <a:off x="391442" y="3009158"/>
            <a:ext cx="2835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On Demand Customer Provisioned Network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Hyperscale Cloud Interconnects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Edge Connect Services – Pvt 5G &amp; Wi-Fi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102315-ACB4-39A0-AB4C-7D7C4AA79E3D}"/>
              </a:ext>
            </a:extLst>
          </p:cNvPr>
          <p:cNvSpPr txBox="1"/>
          <p:nvPr/>
        </p:nvSpPr>
        <p:spPr>
          <a:xfrm>
            <a:off x="391442" y="3878894"/>
            <a:ext cx="28355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Zero Trust Security 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SD WAN &amp; SASE</a:t>
            </a:r>
            <a:endParaRPr lang="en-US" sz="1000" dirty="0">
              <a:solidFill>
                <a:prstClr val="white">
                  <a:lumMod val="85000"/>
                </a:prstClr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896950-11F0-68D5-1F83-7523CAE8796D}"/>
              </a:ext>
            </a:extLst>
          </p:cNvPr>
          <p:cNvSpPr txBox="1"/>
          <p:nvPr/>
        </p:nvSpPr>
        <p:spPr>
          <a:xfrm>
            <a:off x="3740888" y="2615096"/>
            <a:ext cx="2206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Multi-Cloud Platform </a:t>
            </a: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Modern App Development as a Service, </a:t>
            </a:r>
            <a:r>
              <a:rPr lang="en-US" sz="1000" dirty="0" err="1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DevSecOps</a:t>
            </a:r>
            <a:endParaRPr lang="en-IN" sz="1000" dirty="0">
              <a:solidFill>
                <a:prstClr val="white">
                  <a:lumMod val="85000"/>
                </a:prstClr>
              </a:solidFill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  <a:p>
            <a:pPr marL="171446" indent="-171446" defTabSz="914106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Full Stack Observability Platform</a:t>
            </a:r>
            <a:endParaRPr lang="en-US" sz="1000" dirty="0">
              <a:solidFill>
                <a:prstClr val="white">
                  <a:lumMod val="85000"/>
                </a:prst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054A316-5138-591A-4DF0-673F55984C5C}"/>
              </a:ext>
            </a:extLst>
          </p:cNvPr>
          <p:cNvCxnSpPr/>
          <p:nvPr/>
        </p:nvCxnSpPr>
        <p:spPr>
          <a:xfrm>
            <a:off x="3497580" y="987426"/>
            <a:ext cx="0" cy="3564913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BB07A57-186E-0E39-3324-0BE68A8B8EFE}"/>
              </a:ext>
            </a:extLst>
          </p:cNvPr>
          <p:cNvCxnSpPr/>
          <p:nvPr/>
        </p:nvCxnSpPr>
        <p:spPr>
          <a:xfrm>
            <a:off x="6198870" y="987426"/>
            <a:ext cx="0" cy="3564913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8">
            <a:extLst>
              <a:ext uri="{FF2B5EF4-FFF2-40B4-BE49-F238E27FC236}">
                <a16:creationId xmlns:a16="http://schemas.microsoft.com/office/drawing/2014/main" id="{1F3066F2-0A3D-25C5-EDFE-49580192B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9268"/>
            <a:ext cx="8496150" cy="400099"/>
          </a:xfrm>
        </p:spPr>
        <p:txBody>
          <a:bodyPr>
            <a:normAutofit fontScale="90000"/>
          </a:bodyPr>
          <a:lstStyle/>
          <a:p>
            <a:r>
              <a:rPr lang="en-US" sz="2100" dirty="0"/>
              <a:t>Sify 4.0 </a:t>
            </a:r>
            <a:r>
              <a:rPr lang="en-US" sz="2100" dirty="0">
                <a:solidFill>
                  <a:schemeClr val="bg1"/>
                </a:solidFill>
              </a:rPr>
              <a:t>- the digital bridge for transformation</a:t>
            </a:r>
            <a:endParaRPr lang="en-IN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9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ify Theme Nov20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2.xml><?xml version="1.0" encoding="utf-8"?>
<a:theme xmlns:a="http://schemas.openxmlformats.org/drawingml/2006/main" name="1_Sify Theme Nov20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7356</TotalTime>
  <Words>890</Words>
  <Application>Microsoft Office PowerPoint</Application>
  <PresentationFormat>On-screen Show (16:9)</PresentationFormat>
  <Paragraphs>231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Helvetica Neue</vt:lpstr>
      <vt:lpstr>Proxima Nova</vt:lpstr>
      <vt:lpstr>TheSansOffice</vt:lpstr>
      <vt:lpstr>Trebuchet MS</vt:lpstr>
      <vt:lpstr>Wingdings</vt:lpstr>
      <vt:lpstr>Sify Theme Nov20</vt:lpstr>
      <vt:lpstr>1_Sify Theme Nov20</vt:lpstr>
      <vt:lpstr>Sify 4.0 - the digital bridge for transformation</vt:lpstr>
      <vt:lpstr>Different Stages of Cloud Journey </vt:lpstr>
      <vt:lpstr>Horses for courses </vt:lpstr>
      <vt:lpstr>PowerPoint Presentation</vt:lpstr>
      <vt:lpstr>Sify Cloud management platform (CMP) – generation V</vt:lpstr>
      <vt:lpstr>Sify FinOps to fulfill cloud promise</vt:lpstr>
      <vt:lpstr>SIFY CLOUD ANYWHERE: STRENGTHS</vt:lpstr>
      <vt:lpstr>WHY SIFY CMP GEN 5</vt:lpstr>
      <vt:lpstr>Sify 4.0 - the digital bridge for transformation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Jasveen Singh</dc:creator>
  <cp:lastModifiedBy>Agrima Singh</cp:lastModifiedBy>
  <cp:revision>25</cp:revision>
  <dcterms:created xsi:type="dcterms:W3CDTF">2023-02-04T11:46:35Z</dcterms:created>
  <dcterms:modified xsi:type="dcterms:W3CDTF">2023-09-13T11:22:47Z</dcterms:modified>
</cp:coreProperties>
</file>