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38"/>
  </p:notesMasterIdLst>
  <p:handoutMasterIdLst>
    <p:handoutMasterId r:id="rId39"/>
  </p:handoutMasterIdLst>
  <p:sldIdLst>
    <p:sldId id="256" r:id="rId6"/>
    <p:sldId id="3378" r:id="rId7"/>
    <p:sldId id="2076137047" r:id="rId8"/>
    <p:sldId id="2076137049" r:id="rId9"/>
    <p:sldId id="2076137054" r:id="rId10"/>
    <p:sldId id="2076137048" r:id="rId11"/>
    <p:sldId id="2076137051" r:id="rId12"/>
    <p:sldId id="2076137037" r:id="rId13"/>
    <p:sldId id="3290" r:id="rId14"/>
    <p:sldId id="2585" r:id="rId15"/>
    <p:sldId id="2933" r:id="rId16"/>
    <p:sldId id="2076137052" r:id="rId17"/>
    <p:sldId id="2076137042" r:id="rId18"/>
    <p:sldId id="2076137050" r:id="rId19"/>
    <p:sldId id="3286" r:id="rId20"/>
    <p:sldId id="1451" r:id="rId21"/>
    <p:sldId id="2570" r:id="rId22"/>
    <p:sldId id="1495" r:id="rId23"/>
    <p:sldId id="2959" r:id="rId24"/>
    <p:sldId id="2076136993" r:id="rId25"/>
    <p:sldId id="2076137028" r:id="rId26"/>
    <p:sldId id="3415" r:id="rId27"/>
    <p:sldId id="2076137033" r:id="rId28"/>
    <p:sldId id="2076137031" r:id="rId29"/>
    <p:sldId id="2076137008" r:id="rId30"/>
    <p:sldId id="2076137056" r:id="rId31"/>
    <p:sldId id="2076137046" r:id="rId32"/>
    <p:sldId id="2076137043" r:id="rId33"/>
    <p:sldId id="2076137041" r:id="rId34"/>
    <p:sldId id="2076137044" r:id="rId35"/>
    <p:sldId id="2076137045" r:id="rId36"/>
    <p:sldId id="3387" r:id="rId37"/>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F23F8-79E4-45D3-A00C-B26B6676D86F}" v="79" dt="2021-05-26T11:15:44.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autoAdjust="0"/>
    <p:restoredTop sz="94660"/>
  </p:normalViewPr>
  <p:slideViewPr>
    <p:cSldViewPr snapToGrid="0">
      <p:cViewPr varScale="1">
        <p:scale>
          <a:sx n="150" d="100"/>
          <a:sy n="150" d="100"/>
        </p:scale>
        <p:origin x="240" y="138"/>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ali.J  Janakiraman" userId="ff96f43d-81cc-4ec9-b4a9-0fcc87a70033" providerId="ADAL" clId="{369F23F8-79E4-45D3-A00C-B26B6676D86F}"/>
    <pc:docChg chg="modSld">
      <pc:chgData name="Murali.J  Janakiraman" userId="ff96f43d-81cc-4ec9-b4a9-0fcc87a70033" providerId="ADAL" clId="{369F23F8-79E4-45D3-A00C-B26B6676D86F}" dt="2021-05-26T11:20:38.794" v="215" actId="14100"/>
      <pc:docMkLst>
        <pc:docMk/>
      </pc:docMkLst>
      <pc:sldChg chg="modSp mod">
        <pc:chgData name="Murali.J  Janakiraman" userId="ff96f43d-81cc-4ec9-b4a9-0fcc87a70033" providerId="ADAL" clId="{369F23F8-79E4-45D3-A00C-B26B6676D86F}" dt="2021-05-26T08:32:07.226" v="3" actId="14100"/>
        <pc:sldMkLst>
          <pc:docMk/>
          <pc:sldMk cId="368864519" sldId="2585"/>
        </pc:sldMkLst>
        <pc:picChg chg="mod">
          <ac:chgData name="Murali.J  Janakiraman" userId="ff96f43d-81cc-4ec9-b4a9-0fcc87a70033" providerId="ADAL" clId="{369F23F8-79E4-45D3-A00C-B26B6676D86F}" dt="2021-05-26T08:32:07.226" v="3" actId="14100"/>
          <ac:picMkLst>
            <pc:docMk/>
            <pc:sldMk cId="368864519" sldId="2585"/>
            <ac:picMk id="4" creationId="{45713FD5-E463-4ED8-A97F-FB061634C0FC}"/>
          </ac:picMkLst>
        </pc:picChg>
      </pc:sldChg>
      <pc:sldChg chg="modSp mod">
        <pc:chgData name="Murali.J  Janakiraman" userId="ff96f43d-81cc-4ec9-b4a9-0fcc87a70033" providerId="ADAL" clId="{369F23F8-79E4-45D3-A00C-B26B6676D86F}" dt="2021-05-26T11:13:10.770" v="10" actId="1036"/>
        <pc:sldMkLst>
          <pc:docMk/>
          <pc:sldMk cId="1908937795" sldId="2933"/>
        </pc:sldMkLst>
        <pc:spChg chg="mod">
          <ac:chgData name="Murali.J  Janakiraman" userId="ff96f43d-81cc-4ec9-b4a9-0fcc87a70033" providerId="ADAL" clId="{369F23F8-79E4-45D3-A00C-B26B6676D86F}" dt="2021-05-26T11:13:10.770" v="10" actId="1036"/>
          <ac:spMkLst>
            <pc:docMk/>
            <pc:sldMk cId="1908937795" sldId="2933"/>
            <ac:spMk id="34" creationId="{96A29DF7-B583-45B6-8DD4-57FE8A2AFA98}"/>
          </ac:spMkLst>
        </pc:spChg>
      </pc:sldChg>
      <pc:sldChg chg="delSp modSp mod">
        <pc:chgData name="Murali.J  Janakiraman" userId="ff96f43d-81cc-4ec9-b4a9-0fcc87a70033" providerId="ADAL" clId="{369F23F8-79E4-45D3-A00C-B26B6676D86F}" dt="2021-05-26T08:30:20.968" v="1" actId="166"/>
        <pc:sldMkLst>
          <pc:docMk/>
          <pc:sldMk cId="1317698876" sldId="3378"/>
        </pc:sldMkLst>
        <pc:spChg chg="mod">
          <ac:chgData name="Murali.J  Janakiraman" userId="ff96f43d-81cc-4ec9-b4a9-0fcc87a70033" providerId="ADAL" clId="{369F23F8-79E4-45D3-A00C-B26B6676D86F}" dt="2021-05-26T08:30:17.748" v="0" actId="18245"/>
          <ac:spMkLst>
            <pc:docMk/>
            <pc:sldMk cId="1317698876" sldId="3378"/>
            <ac:spMk id="6" creationId="{8EE172AA-9BBB-4A1E-BE36-A2AD0C4895B5}"/>
          </ac:spMkLst>
        </pc:spChg>
        <pc:spChg chg="mod">
          <ac:chgData name="Murali.J  Janakiraman" userId="ff96f43d-81cc-4ec9-b4a9-0fcc87a70033" providerId="ADAL" clId="{369F23F8-79E4-45D3-A00C-B26B6676D86F}" dt="2021-05-26T08:30:17.748" v="0" actId="18245"/>
          <ac:spMkLst>
            <pc:docMk/>
            <pc:sldMk cId="1317698876" sldId="3378"/>
            <ac:spMk id="7" creationId="{7D657727-EBDB-4D6C-A21D-376F4047831B}"/>
          </ac:spMkLst>
        </pc:spChg>
        <pc:spChg chg="mod">
          <ac:chgData name="Murali.J  Janakiraman" userId="ff96f43d-81cc-4ec9-b4a9-0fcc87a70033" providerId="ADAL" clId="{369F23F8-79E4-45D3-A00C-B26B6676D86F}" dt="2021-05-26T08:30:17.748" v="0" actId="18245"/>
          <ac:spMkLst>
            <pc:docMk/>
            <pc:sldMk cId="1317698876" sldId="3378"/>
            <ac:spMk id="8" creationId="{7B266CD7-D35D-4D30-9AE4-F8FB6AF786F4}"/>
          </ac:spMkLst>
        </pc:spChg>
        <pc:spChg chg="mod">
          <ac:chgData name="Murali.J  Janakiraman" userId="ff96f43d-81cc-4ec9-b4a9-0fcc87a70033" providerId="ADAL" clId="{369F23F8-79E4-45D3-A00C-B26B6676D86F}" dt="2021-05-26T08:30:17.748" v="0" actId="18245"/>
          <ac:spMkLst>
            <pc:docMk/>
            <pc:sldMk cId="1317698876" sldId="3378"/>
            <ac:spMk id="9" creationId="{109E5DA0-77BE-456A-B7BF-423A7539217A}"/>
          </ac:spMkLst>
        </pc:spChg>
        <pc:spChg chg="mod">
          <ac:chgData name="Murali.J  Janakiraman" userId="ff96f43d-81cc-4ec9-b4a9-0fcc87a70033" providerId="ADAL" clId="{369F23F8-79E4-45D3-A00C-B26B6676D86F}" dt="2021-05-26T08:30:17.748" v="0" actId="18245"/>
          <ac:spMkLst>
            <pc:docMk/>
            <pc:sldMk cId="1317698876" sldId="3378"/>
            <ac:spMk id="10" creationId="{4EF9B00F-416F-4B70-AF18-01F7AFF5309A}"/>
          </ac:spMkLst>
        </pc:spChg>
        <pc:spChg chg="mod">
          <ac:chgData name="Murali.J  Janakiraman" userId="ff96f43d-81cc-4ec9-b4a9-0fcc87a70033" providerId="ADAL" clId="{369F23F8-79E4-45D3-A00C-B26B6676D86F}" dt="2021-05-26T08:30:17.748" v="0" actId="18245"/>
          <ac:spMkLst>
            <pc:docMk/>
            <pc:sldMk cId="1317698876" sldId="3378"/>
            <ac:spMk id="11" creationId="{AA5EF8B0-B1D5-417B-BBFD-26FD66DFDE0D}"/>
          </ac:spMkLst>
        </pc:spChg>
        <pc:spChg chg="mod">
          <ac:chgData name="Murali.J  Janakiraman" userId="ff96f43d-81cc-4ec9-b4a9-0fcc87a70033" providerId="ADAL" clId="{369F23F8-79E4-45D3-A00C-B26B6676D86F}" dt="2021-05-26T08:30:17.748" v="0" actId="18245"/>
          <ac:spMkLst>
            <pc:docMk/>
            <pc:sldMk cId="1317698876" sldId="3378"/>
            <ac:spMk id="12" creationId="{83D48D30-D555-464D-B8FF-22BB17E5A834}"/>
          </ac:spMkLst>
        </pc:spChg>
        <pc:spChg chg="mod">
          <ac:chgData name="Murali.J  Janakiraman" userId="ff96f43d-81cc-4ec9-b4a9-0fcc87a70033" providerId="ADAL" clId="{369F23F8-79E4-45D3-A00C-B26B6676D86F}" dt="2021-05-26T08:30:17.748" v="0" actId="18245"/>
          <ac:spMkLst>
            <pc:docMk/>
            <pc:sldMk cId="1317698876" sldId="3378"/>
            <ac:spMk id="13" creationId="{FAFA3D26-9485-4508-B4CA-99882EFC6110}"/>
          </ac:spMkLst>
        </pc:spChg>
        <pc:spChg chg="mod">
          <ac:chgData name="Murali.J  Janakiraman" userId="ff96f43d-81cc-4ec9-b4a9-0fcc87a70033" providerId="ADAL" clId="{369F23F8-79E4-45D3-A00C-B26B6676D86F}" dt="2021-05-26T08:30:17.748" v="0" actId="18245"/>
          <ac:spMkLst>
            <pc:docMk/>
            <pc:sldMk cId="1317698876" sldId="3378"/>
            <ac:spMk id="14" creationId="{A8B8D8FA-6F87-41F8-99E5-C00FA4475108}"/>
          </ac:spMkLst>
        </pc:spChg>
        <pc:spChg chg="mod">
          <ac:chgData name="Murali.J  Janakiraman" userId="ff96f43d-81cc-4ec9-b4a9-0fcc87a70033" providerId="ADAL" clId="{369F23F8-79E4-45D3-A00C-B26B6676D86F}" dt="2021-05-26T08:30:17.748" v="0" actId="18245"/>
          <ac:spMkLst>
            <pc:docMk/>
            <pc:sldMk cId="1317698876" sldId="3378"/>
            <ac:spMk id="15" creationId="{852595B2-EAD1-4A7B-B395-756143562217}"/>
          </ac:spMkLst>
        </pc:spChg>
        <pc:spChg chg="mod">
          <ac:chgData name="Murali.J  Janakiraman" userId="ff96f43d-81cc-4ec9-b4a9-0fcc87a70033" providerId="ADAL" clId="{369F23F8-79E4-45D3-A00C-B26B6676D86F}" dt="2021-05-26T08:30:17.748" v="0" actId="18245"/>
          <ac:spMkLst>
            <pc:docMk/>
            <pc:sldMk cId="1317698876" sldId="3378"/>
            <ac:spMk id="16" creationId="{1FF94F77-4178-412C-B274-D7124230EF48}"/>
          </ac:spMkLst>
        </pc:spChg>
        <pc:spChg chg="mod">
          <ac:chgData name="Murali.J  Janakiraman" userId="ff96f43d-81cc-4ec9-b4a9-0fcc87a70033" providerId="ADAL" clId="{369F23F8-79E4-45D3-A00C-B26B6676D86F}" dt="2021-05-26T08:30:17.748" v="0" actId="18245"/>
          <ac:spMkLst>
            <pc:docMk/>
            <pc:sldMk cId="1317698876" sldId="3378"/>
            <ac:spMk id="17" creationId="{90B4E243-D6DC-43C4-B3F4-B355F6A88B12}"/>
          </ac:spMkLst>
        </pc:spChg>
        <pc:spChg chg="mod">
          <ac:chgData name="Murali.J  Janakiraman" userId="ff96f43d-81cc-4ec9-b4a9-0fcc87a70033" providerId="ADAL" clId="{369F23F8-79E4-45D3-A00C-B26B6676D86F}" dt="2021-05-26T08:30:17.748" v="0" actId="18245"/>
          <ac:spMkLst>
            <pc:docMk/>
            <pc:sldMk cId="1317698876" sldId="3378"/>
            <ac:spMk id="18" creationId="{12FC3C00-971B-4B30-A8C5-1F9203569A2C}"/>
          </ac:spMkLst>
        </pc:spChg>
        <pc:grpChg chg="mod ord">
          <ac:chgData name="Murali.J  Janakiraman" userId="ff96f43d-81cc-4ec9-b4a9-0fcc87a70033" providerId="ADAL" clId="{369F23F8-79E4-45D3-A00C-B26B6676D86F}" dt="2021-05-26T08:30:20.968" v="1" actId="166"/>
          <ac:grpSpMkLst>
            <pc:docMk/>
            <pc:sldMk cId="1317698876" sldId="3378"/>
            <ac:grpSpMk id="4" creationId="{D2ACFA67-0179-4DF0-8FCA-32ED72ABD255}"/>
          </ac:grpSpMkLst>
        </pc:grpChg>
        <pc:graphicFrameChg chg="del">
          <ac:chgData name="Murali.J  Janakiraman" userId="ff96f43d-81cc-4ec9-b4a9-0fcc87a70033" providerId="ADAL" clId="{369F23F8-79E4-45D3-A00C-B26B6676D86F}" dt="2021-05-26T08:30:17.748" v="0" actId="18245"/>
          <ac:graphicFrameMkLst>
            <pc:docMk/>
            <pc:sldMk cId="1317698876" sldId="3378"/>
            <ac:graphicFrameMk id="2" creationId="{A83F0A34-5AA6-4D8C-B891-466A5691E0A9}"/>
          </ac:graphicFrameMkLst>
        </pc:graphicFrameChg>
      </pc:sldChg>
      <pc:sldChg chg="modSp mod">
        <pc:chgData name="Murali.J  Janakiraman" userId="ff96f43d-81cc-4ec9-b4a9-0fcc87a70033" providerId="ADAL" clId="{369F23F8-79E4-45D3-A00C-B26B6676D86F}" dt="2021-05-26T08:33:58.453" v="6" actId="20577"/>
        <pc:sldMkLst>
          <pc:docMk/>
          <pc:sldMk cId="3668459454" sldId="3415"/>
        </pc:sldMkLst>
        <pc:spChg chg="mod">
          <ac:chgData name="Murali.J  Janakiraman" userId="ff96f43d-81cc-4ec9-b4a9-0fcc87a70033" providerId="ADAL" clId="{369F23F8-79E4-45D3-A00C-B26B6676D86F}" dt="2021-05-26T08:33:58.453" v="6" actId="20577"/>
          <ac:spMkLst>
            <pc:docMk/>
            <pc:sldMk cId="3668459454" sldId="3415"/>
            <ac:spMk id="2" creationId="{00000000-0000-0000-0000-000000000000}"/>
          </ac:spMkLst>
        </pc:spChg>
      </pc:sldChg>
      <pc:sldChg chg="modSp mod">
        <pc:chgData name="Murali.J  Janakiraman" userId="ff96f43d-81cc-4ec9-b4a9-0fcc87a70033" providerId="ADAL" clId="{369F23F8-79E4-45D3-A00C-B26B6676D86F}" dt="2021-05-26T11:15:15.747" v="101" actId="1037"/>
        <pc:sldMkLst>
          <pc:docMk/>
          <pc:sldMk cId="2040712548" sldId="2076137041"/>
        </pc:sldMkLst>
        <pc:spChg chg="mod">
          <ac:chgData name="Murali.J  Janakiraman" userId="ff96f43d-81cc-4ec9-b4a9-0fcc87a70033" providerId="ADAL" clId="{369F23F8-79E4-45D3-A00C-B26B6676D86F}" dt="2021-05-26T11:14:53.413" v="84" actId="14100"/>
          <ac:spMkLst>
            <pc:docMk/>
            <pc:sldMk cId="2040712548" sldId="2076137041"/>
            <ac:spMk id="4" creationId="{E8342832-EF47-42C7-A2C0-D0C3BB1101FF}"/>
          </ac:spMkLst>
        </pc:spChg>
        <pc:spChg chg="mod">
          <ac:chgData name="Murali.J  Janakiraman" userId="ff96f43d-81cc-4ec9-b4a9-0fcc87a70033" providerId="ADAL" clId="{369F23F8-79E4-45D3-A00C-B26B6676D86F}" dt="2021-05-26T11:13:51.935" v="43" actId="1035"/>
          <ac:spMkLst>
            <pc:docMk/>
            <pc:sldMk cId="2040712548" sldId="2076137041"/>
            <ac:spMk id="21" creationId="{176E3749-0BE4-481A-BD0B-F4E72CBCD042}"/>
          </ac:spMkLst>
        </pc:spChg>
        <pc:spChg chg="mod">
          <ac:chgData name="Murali.J  Janakiraman" userId="ff96f43d-81cc-4ec9-b4a9-0fcc87a70033" providerId="ADAL" clId="{369F23F8-79E4-45D3-A00C-B26B6676D86F}" dt="2021-05-26T11:13:51.935" v="43" actId="1035"/>
          <ac:spMkLst>
            <pc:docMk/>
            <pc:sldMk cId="2040712548" sldId="2076137041"/>
            <ac:spMk id="22" creationId="{5C7DCE75-42E2-480C-A281-09C8647B4706}"/>
          </ac:spMkLst>
        </pc:spChg>
        <pc:spChg chg="mod">
          <ac:chgData name="Murali.J  Janakiraman" userId="ff96f43d-81cc-4ec9-b4a9-0fcc87a70033" providerId="ADAL" clId="{369F23F8-79E4-45D3-A00C-B26B6676D86F}" dt="2021-05-26T11:13:51.935" v="43" actId="1035"/>
          <ac:spMkLst>
            <pc:docMk/>
            <pc:sldMk cId="2040712548" sldId="2076137041"/>
            <ac:spMk id="28" creationId="{5ECFFC66-341D-4C54-8B9D-BF2F50122F73}"/>
          </ac:spMkLst>
        </pc:spChg>
        <pc:spChg chg="mod">
          <ac:chgData name="Murali.J  Janakiraman" userId="ff96f43d-81cc-4ec9-b4a9-0fcc87a70033" providerId="ADAL" clId="{369F23F8-79E4-45D3-A00C-B26B6676D86F}" dt="2021-05-26T11:13:51.935" v="43" actId="1035"/>
          <ac:spMkLst>
            <pc:docMk/>
            <pc:sldMk cId="2040712548" sldId="2076137041"/>
            <ac:spMk id="33" creationId="{064AD464-FE8A-4F7A-9C5E-94D71356110D}"/>
          </ac:spMkLst>
        </pc:spChg>
        <pc:spChg chg="mod">
          <ac:chgData name="Murali.J  Janakiraman" userId="ff96f43d-81cc-4ec9-b4a9-0fcc87a70033" providerId="ADAL" clId="{369F23F8-79E4-45D3-A00C-B26B6676D86F}" dt="2021-05-26T11:15:12.136" v="98" actId="14100"/>
          <ac:spMkLst>
            <pc:docMk/>
            <pc:sldMk cId="2040712548" sldId="2076137041"/>
            <ac:spMk id="34" creationId="{4323FDC9-6E80-4351-B3B7-50CFFE61E512}"/>
          </ac:spMkLst>
        </pc:spChg>
        <pc:spChg chg="mod">
          <ac:chgData name="Murali.J  Janakiraman" userId="ff96f43d-81cc-4ec9-b4a9-0fcc87a70033" providerId="ADAL" clId="{369F23F8-79E4-45D3-A00C-B26B6676D86F}" dt="2021-05-26T11:13:51.935" v="43" actId="1035"/>
          <ac:spMkLst>
            <pc:docMk/>
            <pc:sldMk cId="2040712548" sldId="2076137041"/>
            <ac:spMk id="35" creationId="{1C8A1E17-FC7E-4CB6-9C8E-46243EDA992F}"/>
          </ac:spMkLst>
        </pc:spChg>
        <pc:grpChg chg="mod">
          <ac:chgData name="Murali.J  Janakiraman" userId="ff96f43d-81cc-4ec9-b4a9-0fcc87a70033" providerId="ADAL" clId="{369F23F8-79E4-45D3-A00C-B26B6676D86F}" dt="2021-05-26T11:13:51.935" v="43" actId="1035"/>
          <ac:grpSpMkLst>
            <pc:docMk/>
            <pc:sldMk cId="2040712548" sldId="2076137041"/>
            <ac:grpSpMk id="7" creationId="{D575DA4B-345C-4C78-89B6-44C23784FC29}"/>
          </ac:grpSpMkLst>
        </pc:grpChg>
        <pc:grpChg chg="mod">
          <ac:chgData name="Murali.J  Janakiraman" userId="ff96f43d-81cc-4ec9-b4a9-0fcc87a70033" providerId="ADAL" clId="{369F23F8-79E4-45D3-A00C-B26B6676D86F}" dt="2021-05-26T11:14:53.413" v="84" actId="14100"/>
          <ac:grpSpMkLst>
            <pc:docMk/>
            <pc:sldMk cId="2040712548" sldId="2076137041"/>
            <ac:grpSpMk id="19" creationId="{BE37C32A-5BF1-4EFF-92A1-EEB7F2B2B696}"/>
          </ac:grpSpMkLst>
        </pc:grpChg>
        <pc:grpChg chg="mod">
          <ac:chgData name="Murali.J  Janakiraman" userId="ff96f43d-81cc-4ec9-b4a9-0fcc87a70033" providerId="ADAL" clId="{369F23F8-79E4-45D3-A00C-B26B6676D86F}" dt="2021-05-26T11:13:51.935" v="43" actId="1035"/>
          <ac:grpSpMkLst>
            <pc:docMk/>
            <pc:sldMk cId="2040712548" sldId="2076137041"/>
            <ac:grpSpMk id="29" creationId="{6BF0061A-71EC-4498-A1A3-DA3C324DD451}"/>
          </ac:grpSpMkLst>
        </pc:grpChg>
        <pc:grpChg chg="mod">
          <ac:chgData name="Murali.J  Janakiraman" userId="ff96f43d-81cc-4ec9-b4a9-0fcc87a70033" providerId="ADAL" clId="{369F23F8-79E4-45D3-A00C-B26B6676D86F}" dt="2021-05-26T11:13:51.935" v="43" actId="1035"/>
          <ac:grpSpMkLst>
            <pc:docMk/>
            <pc:sldMk cId="2040712548" sldId="2076137041"/>
            <ac:grpSpMk id="31" creationId="{0F92A99D-67F1-4D27-BDD6-190BD2649474}"/>
          </ac:grpSpMkLst>
        </pc:grpChg>
        <pc:grpChg chg="mod">
          <ac:chgData name="Murali.J  Janakiraman" userId="ff96f43d-81cc-4ec9-b4a9-0fcc87a70033" providerId="ADAL" clId="{369F23F8-79E4-45D3-A00C-B26B6676D86F}" dt="2021-05-26T11:13:51.935" v="43" actId="1035"/>
          <ac:grpSpMkLst>
            <pc:docMk/>
            <pc:sldMk cId="2040712548" sldId="2076137041"/>
            <ac:grpSpMk id="32" creationId="{8436020D-6866-404A-B3C6-5FDAA06A86BC}"/>
          </ac:grpSpMkLst>
        </pc:grpChg>
        <pc:grpChg chg="mod">
          <ac:chgData name="Murali.J  Janakiraman" userId="ff96f43d-81cc-4ec9-b4a9-0fcc87a70033" providerId="ADAL" clId="{369F23F8-79E4-45D3-A00C-B26B6676D86F}" dt="2021-05-26T11:13:51.935" v="43" actId="1035"/>
          <ac:grpSpMkLst>
            <pc:docMk/>
            <pc:sldMk cId="2040712548" sldId="2076137041"/>
            <ac:grpSpMk id="36" creationId="{0F357E0A-1C72-4B78-8D06-08CEC318C129}"/>
          </ac:grpSpMkLst>
        </pc:grpChg>
        <pc:picChg chg="mod">
          <ac:chgData name="Murali.J  Janakiraman" userId="ff96f43d-81cc-4ec9-b4a9-0fcc87a70033" providerId="ADAL" clId="{369F23F8-79E4-45D3-A00C-B26B6676D86F}" dt="2021-05-26T11:13:51.935" v="43" actId="1035"/>
          <ac:picMkLst>
            <pc:docMk/>
            <pc:sldMk cId="2040712548" sldId="2076137041"/>
            <ac:picMk id="8" creationId="{8B322F9E-64ED-4BBA-8DBC-8C9D7EDDF6DF}"/>
          </ac:picMkLst>
        </pc:picChg>
        <pc:picChg chg="mod">
          <ac:chgData name="Murali.J  Janakiraman" userId="ff96f43d-81cc-4ec9-b4a9-0fcc87a70033" providerId="ADAL" clId="{369F23F8-79E4-45D3-A00C-B26B6676D86F}" dt="2021-05-26T11:15:15.747" v="101" actId="1037"/>
          <ac:picMkLst>
            <pc:docMk/>
            <pc:sldMk cId="2040712548" sldId="2076137041"/>
            <ac:picMk id="27" creationId="{7FDE27B0-6801-425A-90FE-CCA04DA3283D}"/>
          </ac:picMkLst>
        </pc:picChg>
        <pc:picChg chg="mod">
          <ac:chgData name="Murali.J  Janakiraman" userId="ff96f43d-81cc-4ec9-b4a9-0fcc87a70033" providerId="ADAL" clId="{369F23F8-79E4-45D3-A00C-B26B6676D86F}" dt="2021-05-26T11:14:53.413" v="84" actId="14100"/>
          <ac:picMkLst>
            <pc:docMk/>
            <pc:sldMk cId="2040712548" sldId="2076137041"/>
            <ac:picMk id="1026" creationId="{A4BD5595-EA2B-48C7-B742-0FC9410CE3ED}"/>
          </ac:picMkLst>
        </pc:picChg>
        <pc:picChg chg="mod">
          <ac:chgData name="Murali.J  Janakiraman" userId="ff96f43d-81cc-4ec9-b4a9-0fcc87a70033" providerId="ADAL" clId="{369F23F8-79E4-45D3-A00C-B26B6676D86F}" dt="2021-05-26T11:13:51.935" v="43" actId="1035"/>
          <ac:picMkLst>
            <pc:docMk/>
            <pc:sldMk cId="2040712548" sldId="2076137041"/>
            <ac:picMk id="1028" creationId="{8D78C8CE-F621-424D-9F5C-0017C2E9F057}"/>
          </ac:picMkLst>
        </pc:picChg>
        <pc:picChg chg="mod">
          <ac:chgData name="Murali.J  Janakiraman" userId="ff96f43d-81cc-4ec9-b4a9-0fcc87a70033" providerId="ADAL" clId="{369F23F8-79E4-45D3-A00C-B26B6676D86F}" dt="2021-05-26T11:13:51.935" v="43" actId="1035"/>
          <ac:picMkLst>
            <pc:docMk/>
            <pc:sldMk cId="2040712548" sldId="2076137041"/>
            <ac:picMk id="1030" creationId="{07F6AFCE-F7CF-4193-AC24-C6E1C157E3E6}"/>
          </ac:picMkLst>
        </pc:picChg>
        <pc:picChg chg="mod">
          <ac:chgData name="Murali.J  Janakiraman" userId="ff96f43d-81cc-4ec9-b4a9-0fcc87a70033" providerId="ADAL" clId="{369F23F8-79E4-45D3-A00C-B26B6676D86F}" dt="2021-05-26T11:13:51.935" v="43" actId="1035"/>
          <ac:picMkLst>
            <pc:docMk/>
            <pc:sldMk cId="2040712548" sldId="2076137041"/>
            <ac:picMk id="1042" creationId="{B2579A98-C7A9-4739-A086-2A76B41272B6}"/>
          </ac:picMkLst>
        </pc:picChg>
        <pc:picChg chg="mod">
          <ac:chgData name="Murali.J  Janakiraman" userId="ff96f43d-81cc-4ec9-b4a9-0fcc87a70033" providerId="ADAL" clId="{369F23F8-79E4-45D3-A00C-B26B6676D86F}" dt="2021-05-26T11:13:51.935" v="43" actId="1035"/>
          <ac:picMkLst>
            <pc:docMk/>
            <pc:sldMk cId="2040712548" sldId="2076137041"/>
            <ac:picMk id="1046" creationId="{31B6EB84-D204-425D-8A02-C7CECA3DCF62}"/>
          </ac:picMkLst>
        </pc:picChg>
      </pc:sldChg>
      <pc:sldChg chg="modSp mod">
        <pc:chgData name="Murali.J  Janakiraman" userId="ff96f43d-81cc-4ec9-b4a9-0fcc87a70033" providerId="ADAL" clId="{369F23F8-79E4-45D3-A00C-B26B6676D86F}" dt="2021-05-26T11:20:38.794" v="215" actId="14100"/>
        <pc:sldMkLst>
          <pc:docMk/>
          <pc:sldMk cId="34571464" sldId="2076137044"/>
        </pc:sldMkLst>
        <pc:spChg chg="mod">
          <ac:chgData name="Murali.J  Janakiraman" userId="ff96f43d-81cc-4ec9-b4a9-0fcc87a70033" providerId="ADAL" clId="{369F23F8-79E4-45D3-A00C-B26B6676D86F}" dt="2021-05-26T11:15:44.705" v="143" actId="1035"/>
          <ac:spMkLst>
            <pc:docMk/>
            <pc:sldMk cId="34571464" sldId="2076137044"/>
            <ac:spMk id="4" creationId="{E8342832-EF47-42C7-A2C0-D0C3BB1101FF}"/>
          </ac:spMkLst>
        </pc:spChg>
        <pc:spChg chg="mod">
          <ac:chgData name="Murali.J  Janakiraman" userId="ff96f43d-81cc-4ec9-b4a9-0fcc87a70033" providerId="ADAL" clId="{369F23F8-79E4-45D3-A00C-B26B6676D86F}" dt="2021-05-26T11:15:44.705" v="143" actId="1035"/>
          <ac:spMkLst>
            <pc:docMk/>
            <pc:sldMk cId="34571464" sldId="2076137044"/>
            <ac:spMk id="21" creationId="{176E3749-0BE4-481A-BD0B-F4E72CBCD042}"/>
          </ac:spMkLst>
        </pc:spChg>
        <pc:spChg chg="mod">
          <ac:chgData name="Murali.J  Janakiraman" userId="ff96f43d-81cc-4ec9-b4a9-0fcc87a70033" providerId="ADAL" clId="{369F23F8-79E4-45D3-A00C-B26B6676D86F}" dt="2021-05-26T11:15:44.705" v="143" actId="1035"/>
          <ac:spMkLst>
            <pc:docMk/>
            <pc:sldMk cId="34571464" sldId="2076137044"/>
            <ac:spMk id="22" creationId="{5C7DCE75-42E2-480C-A281-09C8647B4706}"/>
          </ac:spMkLst>
        </pc:spChg>
        <pc:spChg chg="mod">
          <ac:chgData name="Murali.J  Janakiraman" userId="ff96f43d-81cc-4ec9-b4a9-0fcc87a70033" providerId="ADAL" clId="{369F23F8-79E4-45D3-A00C-B26B6676D86F}" dt="2021-05-26T11:15:44.705" v="143" actId="1035"/>
          <ac:spMkLst>
            <pc:docMk/>
            <pc:sldMk cId="34571464" sldId="2076137044"/>
            <ac:spMk id="28" creationId="{5ECFFC66-341D-4C54-8B9D-BF2F50122F73}"/>
          </ac:spMkLst>
        </pc:spChg>
        <pc:spChg chg="mod">
          <ac:chgData name="Murali.J  Janakiraman" userId="ff96f43d-81cc-4ec9-b4a9-0fcc87a70033" providerId="ADAL" clId="{369F23F8-79E4-45D3-A00C-B26B6676D86F}" dt="2021-05-26T11:15:44.705" v="143" actId="1035"/>
          <ac:spMkLst>
            <pc:docMk/>
            <pc:sldMk cId="34571464" sldId="2076137044"/>
            <ac:spMk id="33" creationId="{064AD464-FE8A-4F7A-9C5E-94D71356110D}"/>
          </ac:spMkLst>
        </pc:spChg>
        <pc:spChg chg="mod">
          <ac:chgData name="Murali.J  Janakiraman" userId="ff96f43d-81cc-4ec9-b4a9-0fcc87a70033" providerId="ADAL" clId="{369F23F8-79E4-45D3-A00C-B26B6676D86F}" dt="2021-05-26T11:20:38.794" v="215" actId="14100"/>
          <ac:spMkLst>
            <pc:docMk/>
            <pc:sldMk cId="34571464" sldId="2076137044"/>
            <ac:spMk id="34" creationId="{4323FDC9-6E80-4351-B3B7-50CFFE61E512}"/>
          </ac:spMkLst>
        </pc:spChg>
        <pc:spChg chg="mod">
          <ac:chgData name="Murali.J  Janakiraman" userId="ff96f43d-81cc-4ec9-b4a9-0fcc87a70033" providerId="ADAL" clId="{369F23F8-79E4-45D3-A00C-B26B6676D86F}" dt="2021-05-26T11:15:44.705" v="143" actId="1035"/>
          <ac:spMkLst>
            <pc:docMk/>
            <pc:sldMk cId="34571464" sldId="2076137044"/>
            <ac:spMk id="35" creationId="{1C8A1E17-FC7E-4CB6-9C8E-46243EDA992F}"/>
          </ac:spMkLst>
        </pc:spChg>
        <pc:grpChg chg="mod">
          <ac:chgData name="Murali.J  Janakiraman" userId="ff96f43d-81cc-4ec9-b4a9-0fcc87a70033" providerId="ADAL" clId="{369F23F8-79E4-45D3-A00C-B26B6676D86F}" dt="2021-05-26T11:15:44.705" v="143" actId="1035"/>
          <ac:grpSpMkLst>
            <pc:docMk/>
            <pc:sldMk cId="34571464" sldId="2076137044"/>
            <ac:grpSpMk id="11" creationId="{B4C1EA44-EBE0-4D37-9BD6-205A4EBE206E}"/>
          </ac:grpSpMkLst>
        </pc:grpChg>
        <pc:grpChg chg="mod">
          <ac:chgData name="Murali.J  Janakiraman" userId="ff96f43d-81cc-4ec9-b4a9-0fcc87a70033" providerId="ADAL" clId="{369F23F8-79E4-45D3-A00C-B26B6676D86F}" dt="2021-05-26T11:15:44.705" v="143" actId="1035"/>
          <ac:grpSpMkLst>
            <pc:docMk/>
            <pc:sldMk cId="34571464" sldId="2076137044"/>
            <ac:grpSpMk id="13" creationId="{43B6FC29-8D31-47E5-9C5E-44648700CF03}"/>
          </ac:grpSpMkLst>
        </pc:grpChg>
        <pc:grpChg chg="mod">
          <ac:chgData name="Murali.J  Janakiraman" userId="ff96f43d-81cc-4ec9-b4a9-0fcc87a70033" providerId="ADAL" clId="{369F23F8-79E4-45D3-A00C-B26B6676D86F}" dt="2021-05-26T11:15:44.705" v="143" actId="1035"/>
          <ac:grpSpMkLst>
            <pc:docMk/>
            <pc:sldMk cId="34571464" sldId="2076137044"/>
            <ac:grpSpMk id="14" creationId="{46842D2D-B980-4ED2-9943-66FE86B7E130}"/>
          </ac:grpSpMkLst>
        </pc:grpChg>
        <pc:grpChg chg="mod">
          <ac:chgData name="Murali.J  Janakiraman" userId="ff96f43d-81cc-4ec9-b4a9-0fcc87a70033" providerId="ADAL" clId="{369F23F8-79E4-45D3-A00C-B26B6676D86F}" dt="2021-05-26T11:15:44.705" v="143" actId="1035"/>
          <ac:grpSpMkLst>
            <pc:docMk/>
            <pc:sldMk cId="34571464" sldId="2076137044"/>
            <ac:grpSpMk id="15" creationId="{30DE21E5-4426-4A54-A522-FCD0DE47ADC0}"/>
          </ac:grpSpMkLst>
        </pc:grpChg>
        <pc:grpChg chg="mod">
          <ac:chgData name="Murali.J  Janakiraman" userId="ff96f43d-81cc-4ec9-b4a9-0fcc87a70033" providerId="ADAL" clId="{369F23F8-79E4-45D3-A00C-B26B6676D86F}" dt="2021-05-26T11:15:44.705" v="143" actId="1035"/>
          <ac:grpSpMkLst>
            <pc:docMk/>
            <pc:sldMk cId="34571464" sldId="2076137044"/>
            <ac:grpSpMk id="16" creationId="{3DAE004E-4069-4403-BB75-01656B3ABF24}"/>
          </ac:grpSpMkLst>
        </pc:grpChg>
        <pc:grpChg chg="mod">
          <ac:chgData name="Murali.J  Janakiraman" userId="ff96f43d-81cc-4ec9-b4a9-0fcc87a70033" providerId="ADAL" clId="{369F23F8-79E4-45D3-A00C-B26B6676D86F}" dt="2021-05-26T11:15:44.705" v="143" actId="1035"/>
          <ac:grpSpMkLst>
            <pc:docMk/>
            <pc:sldMk cId="34571464" sldId="2076137044"/>
            <ac:grpSpMk id="20" creationId="{300CEECF-6753-4A76-A17E-9473B106AF62}"/>
          </ac:grpSpMkLst>
        </pc:grpChg>
        <pc:picChg chg="mod">
          <ac:chgData name="Murali.J  Janakiraman" userId="ff96f43d-81cc-4ec9-b4a9-0fcc87a70033" providerId="ADAL" clId="{369F23F8-79E4-45D3-A00C-B26B6676D86F}" dt="2021-05-26T11:15:44.705" v="143" actId="1035"/>
          <ac:picMkLst>
            <pc:docMk/>
            <pc:sldMk cId="34571464" sldId="2076137044"/>
            <ac:picMk id="8" creationId="{8B322F9E-64ED-4BBA-8DBC-8C9D7EDDF6DF}"/>
          </ac:picMkLst>
        </pc:picChg>
        <pc:picChg chg="mod">
          <ac:chgData name="Murali.J  Janakiraman" userId="ff96f43d-81cc-4ec9-b4a9-0fcc87a70033" providerId="ADAL" clId="{369F23F8-79E4-45D3-A00C-B26B6676D86F}" dt="2021-05-26T11:16:37.759" v="211" actId="1035"/>
          <ac:picMkLst>
            <pc:docMk/>
            <pc:sldMk cId="34571464" sldId="2076137044"/>
            <ac:picMk id="27" creationId="{7FDE27B0-6801-425A-90FE-CCA04DA3283D}"/>
          </ac:picMkLst>
        </pc:picChg>
        <pc:picChg chg="mod">
          <ac:chgData name="Murali.J  Janakiraman" userId="ff96f43d-81cc-4ec9-b4a9-0fcc87a70033" providerId="ADAL" clId="{369F23F8-79E4-45D3-A00C-B26B6676D86F}" dt="2021-05-26T11:15:44.705" v="143" actId="1035"/>
          <ac:picMkLst>
            <pc:docMk/>
            <pc:sldMk cId="34571464" sldId="2076137044"/>
            <ac:picMk id="1026" creationId="{A4BD5595-EA2B-48C7-B742-0FC9410CE3ED}"/>
          </ac:picMkLst>
        </pc:picChg>
        <pc:picChg chg="mod">
          <ac:chgData name="Murali.J  Janakiraman" userId="ff96f43d-81cc-4ec9-b4a9-0fcc87a70033" providerId="ADAL" clId="{369F23F8-79E4-45D3-A00C-B26B6676D86F}" dt="2021-05-26T11:15:44.705" v="143" actId="1035"/>
          <ac:picMkLst>
            <pc:docMk/>
            <pc:sldMk cId="34571464" sldId="2076137044"/>
            <ac:picMk id="1028" creationId="{8D78C8CE-F621-424D-9F5C-0017C2E9F057}"/>
          </ac:picMkLst>
        </pc:picChg>
        <pc:picChg chg="mod">
          <ac:chgData name="Murali.J  Janakiraman" userId="ff96f43d-81cc-4ec9-b4a9-0fcc87a70033" providerId="ADAL" clId="{369F23F8-79E4-45D3-A00C-B26B6676D86F}" dt="2021-05-26T11:15:44.705" v="143" actId="1035"/>
          <ac:picMkLst>
            <pc:docMk/>
            <pc:sldMk cId="34571464" sldId="2076137044"/>
            <ac:picMk id="1030" creationId="{07F6AFCE-F7CF-4193-AC24-C6E1C157E3E6}"/>
          </ac:picMkLst>
        </pc:picChg>
        <pc:picChg chg="mod">
          <ac:chgData name="Murali.J  Janakiraman" userId="ff96f43d-81cc-4ec9-b4a9-0fcc87a70033" providerId="ADAL" clId="{369F23F8-79E4-45D3-A00C-B26B6676D86F}" dt="2021-05-26T11:15:44.705" v="143" actId="1035"/>
          <ac:picMkLst>
            <pc:docMk/>
            <pc:sldMk cId="34571464" sldId="2076137044"/>
            <ac:picMk id="1042" creationId="{B2579A98-C7A9-4739-A086-2A76B41272B6}"/>
          </ac:picMkLst>
        </pc:picChg>
        <pc:picChg chg="mod">
          <ac:chgData name="Murali.J  Janakiraman" userId="ff96f43d-81cc-4ec9-b4a9-0fcc87a70033" providerId="ADAL" clId="{369F23F8-79E4-45D3-A00C-B26B6676D86F}" dt="2021-05-26T11:15:44.705" v="143" actId="1035"/>
          <ac:picMkLst>
            <pc:docMk/>
            <pc:sldMk cId="34571464" sldId="2076137044"/>
            <ac:picMk id="1046" creationId="{31B6EB84-D204-425D-8A02-C7CECA3DCF62}"/>
          </ac:picMkLst>
        </pc:picChg>
      </pc:sldChg>
      <pc:sldChg chg="delSp modSp">
        <pc:chgData name="Murali.J  Janakiraman" userId="ff96f43d-81cc-4ec9-b4a9-0fcc87a70033" providerId="ADAL" clId="{369F23F8-79E4-45D3-A00C-B26B6676D86F}" dt="2021-05-26T08:31:09.387" v="2" actId="18245"/>
        <pc:sldMkLst>
          <pc:docMk/>
          <pc:sldMk cId="1839592454" sldId="2076137048"/>
        </pc:sldMkLst>
        <pc:spChg chg="mod">
          <ac:chgData name="Murali.J  Janakiraman" userId="ff96f43d-81cc-4ec9-b4a9-0fcc87a70033" providerId="ADAL" clId="{369F23F8-79E4-45D3-A00C-B26B6676D86F}" dt="2021-05-26T08:31:09.387" v="2" actId="18245"/>
          <ac:spMkLst>
            <pc:docMk/>
            <pc:sldMk cId="1839592454" sldId="2076137048"/>
            <ac:spMk id="27" creationId="{5F43B9A5-84CA-4AC0-A22F-5AB05E2A1E42}"/>
          </ac:spMkLst>
        </pc:spChg>
        <pc:spChg chg="mod">
          <ac:chgData name="Murali.J  Janakiraman" userId="ff96f43d-81cc-4ec9-b4a9-0fcc87a70033" providerId="ADAL" clId="{369F23F8-79E4-45D3-A00C-B26B6676D86F}" dt="2021-05-26T08:31:09.387" v="2" actId="18245"/>
          <ac:spMkLst>
            <pc:docMk/>
            <pc:sldMk cId="1839592454" sldId="2076137048"/>
            <ac:spMk id="28" creationId="{8127B0E3-6FB6-4AE5-962D-77D6311BFD4B}"/>
          </ac:spMkLst>
        </pc:spChg>
        <pc:spChg chg="mod">
          <ac:chgData name="Murali.J  Janakiraman" userId="ff96f43d-81cc-4ec9-b4a9-0fcc87a70033" providerId="ADAL" clId="{369F23F8-79E4-45D3-A00C-B26B6676D86F}" dt="2021-05-26T08:31:09.387" v="2" actId="18245"/>
          <ac:spMkLst>
            <pc:docMk/>
            <pc:sldMk cId="1839592454" sldId="2076137048"/>
            <ac:spMk id="29" creationId="{3D19F03E-6CB9-49FF-A123-55310F950AAD}"/>
          </ac:spMkLst>
        </pc:spChg>
        <pc:spChg chg="mod">
          <ac:chgData name="Murali.J  Janakiraman" userId="ff96f43d-81cc-4ec9-b4a9-0fcc87a70033" providerId="ADAL" clId="{369F23F8-79E4-45D3-A00C-B26B6676D86F}" dt="2021-05-26T08:31:09.387" v="2" actId="18245"/>
          <ac:spMkLst>
            <pc:docMk/>
            <pc:sldMk cId="1839592454" sldId="2076137048"/>
            <ac:spMk id="30" creationId="{24F32AEE-4309-4E2F-A7CB-2E80569C138D}"/>
          </ac:spMkLst>
        </pc:spChg>
        <pc:spChg chg="mod">
          <ac:chgData name="Murali.J  Janakiraman" userId="ff96f43d-81cc-4ec9-b4a9-0fcc87a70033" providerId="ADAL" clId="{369F23F8-79E4-45D3-A00C-B26B6676D86F}" dt="2021-05-26T08:31:09.387" v="2" actId="18245"/>
          <ac:spMkLst>
            <pc:docMk/>
            <pc:sldMk cId="1839592454" sldId="2076137048"/>
            <ac:spMk id="31" creationId="{72486590-360E-439E-888D-B452CABD3A1A}"/>
          </ac:spMkLst>
        </pc:spChg>
        <pc:spChg chg="mod">
          <ac:chgData name="Murali.J  Janakiraman" userId="ff96f43d-81cc-4ec9-b4a9-0fcc87a70033" providerId="ADAL" clId="{369F23F8-79E4-45D3-A00C-B26B6676D86F}" dt="2021-05-26T08:31:09.387" v="2" actId="18245"/>
          <ac:spMkLst>
            <pc:docMk/>
            <pc:sldMk cId="1839592454" sldId="2076137048"/>
            <ac:spMk id="32" creationId="{D0395AF4-B066-4932-8405-249008CA41E2}"/>
          </ac:spMkLst>
        </pc:spChg>
        <pc:spChg chg="mod">
          <ac:chgData name="Murali.J  Janakiraman" userId="ff96f43d-81cc-4ec9-b4a9-0fcc87a70033" providerId="ADAL" clId="{369F23F8-79E4-45D3-A00C-B26B6676D86F}" dt="2021-05-26T08:31:09.387" v="2" actId="18245"/>
          <ac:spMkLst>
            <pc:docMk/>
            <pc:sldMk cId="1839592454" sldId="2076137048"/>
            <ac:spMk id="33" creationId="{E8505B2C-E529-472E-88C9-A2EBA040D34E}"/>
          </ac:spMkLst>
        </pc:spChg>
        <pc:grpChg chg="mod">
          <ac:chgData name="Murali.J  Janakiraman" userId="ff96f43d-81cc-4ec9-b4a9-0fcc87a70033" providerId="ADAL" clId="{369F23F8-79E4-45D3-A00C-B26B6676D86F}" dt="2021-05-26T08:31:09.387" v="2" actId="18245"/>
          <ac:grpSpMkLst>
            <pc:docMk/>
            <pc:sldMk cId="1839592454" sldId="2076137048"/>
            <ac:grpSpMk id="14" creationId="{2EA5312E-271A-45EA-AD4E-02C799B88F0B}"/>
          </ac:grpSpMkLst>
        </pc:grpChg>
        <pc:graphicFrameChg chg="del">
          <ac:chgData name="Murali.J  Janakiraman" userId="ff96f43d-81cc-4ec9-b4a9-0fcc87a70033" providerId="ADAL" clId="{369F23F8-79E4-45D3-A00C-B26B6676D86F}" dt="2021-05-26T08:31:09.387" v="2" actId="18245"/>
          <ac:graphicFrameMkLst>
            <pc:docMk/>
            <pc:sldMk cId="1839592454" sldId="2076137048"/>
            <ac:graphicFrameMk id="23" creationId="{E7DF5A69-FF6F-4FF9-B0D6-7813C54EDCB8}"/>
          </ac:graphicFrameMkLst>
        </pc:graphicFrameChg>
      </pc:sldChg>
      <pc:sldChg chg="delSp modSp">
        <pc:chgData name="Murali.J  Janakiraman" userId="ff96f43d-81cc-4ec9-b4a9-0fcc87a70033" providerId="ADAL" clId="{369F23F8-79E4-45D3-A00C-B26B6676D86F}" dt="2021-05-26T08:32:24.250" v="4" actId="18245"/>
        <pc:sldMkLst>
          <pc:docMk/>
          <pc:sldMk cId="2774231664" sldId="2076137050"/>
        </pc:sldMkLst>
        <pc:spChg chg="mod">
          <ac:chgData name="Murali.J  Janakiraman" userId="ff96f43d-81cc-4ec9-b4a9-0fcc87a70033" providerId="ADAL" clId="{369F23F8-79E4-45D3-A00C-B26B6676D86F}" dt="2021-05-26T08:32:24.250" v="4" actId="18245"/>
          <ac:spMkLst>
            <pc:docMk/>
            <pc:sldMk cId="2774231664" sldId="2076137050"/>
            <ac:spMk id="4" creationId="{1A2124D8-DEBC-420E-BE7E-7DB68930CC16}"/>
          </ac:spMkLst>
        </pc:spChg>
        <pc:spChg chg="mod">
          <ac:chgData name="Murali.J  Janakiraman" userId="ff96f43d-81cc-4ec9-b4a9-0fcc87a70033" providerId="ADAL" clId="{369F23F8-79E4-45D3-A00C-B26B6676D86F}" dt="2021-05-26T08:32:24.250" v="4" actId="18245"/>
          <ac:spMkLst>
            <pc:docMk/>
            <pc:sldMk cId="2774231664" sldId="2076137050"/>
            <ac:spMk id="5" creationId="{9683AEC7-46E2-46F5-BC8F-54FB0238AD7C}"/>
          </ac:spMkLst>
        </pc:spChg>
        <pc:spChg chg="mod">
          <ac:chgData name="Murali.J  Janakiraman" userId="ff96f43d-81cc-4ec9-b4a9-0fcc87a70033" providerId="ADAL" clId="{369F23F8-79E4-45D3-A00C-B26B6676D86F}" dt="2021-05-26T08:32:24.250" v="4" actId="18245"/>
          <ac:spMkLst>
            <pc:docMk/>
            <pc:sldMk cId="2774231664" sldId="2076137050"/>
            <ac:spMk id="6" creationId="{1CE04180-EB03-4C5E-98DC-8693F944B010}"/>
          </ac:spMkLst>
        </pc:spChg>
        <pc:spChg chg="mod">
          <ac:chgData name="Murali.J  Janakiraman" userId="ff96f43d-81cc-4ec9-b4a9-0fcc87a70033" providerId="ADAL" clId="{369F23F8-79E4-45D3-A00C-B26B6676D86F}" dt="2021-05-26T08:32:24.250" v="4" actId="18245"/>
          <ac:spMkLst>
            <pc:docMk/>
            <pc:sldMk cId="2774231664" sldId="2076137050"/>
            <ac:spMk id="7" creationId="{41614DFA-C73A-45B9-A714-6237BC46D50B}"/>
          </ac:spMkLst>
        </pc:spChg>
        <pc:spChg chg="mod">
          <ac:chgData name="Murali.J  Janakiraman" userId="ff96f43d-81cc-4ec9-b4a9-0fcc87a70033" providerId="ADAL" clId="{369F23F8-79E4-45D3-A00C-B26B6676D86F}" dt="2021-05-26T08:32:24.250" v="4" actId="18245"/>
          <ac:spMkLst>
            <pc:docMk/>
            <pc:sldMk cId="2774231664" sldId="2076137050"/>
            <ac:spMk id="8" creationId="{7ABB9BA0-71C2-4FB1-9A10-5D8E5B5671C0}"/>
          </ac:spMkLst>
        </pc:spChg>
        <pc:spChg chg="mod">
          <ac:chgData name="Murali.J  Janakiraman" userId="ff96f43d-81cc-4ec9-b4a9-0fcc87a70033" providerId="ADAL" clId="{369F23F8-79E4-45D3-A00C-B26B6676D86F}" dt="2021-05-26T08:32:24.250" v="4" actId="18245"/>
          <ac:spMkLst>
            <pc:docMk/>
            <pc:sldMk cId="2774231664" sldId="2076137050"/>
            <ac:spMk id="9" creationId="{E1ED3B95-2B8F-491B-AC00-41091CD8DF83}"/>
          </ac:spMkLst>
        </pc:spChg>
        <pc:spChg chg="mod">
          <ac:chgData name="Murali.J  Janakiraman" userId="ff96f43d-81cc-4ec9-b4a9-0fcc87a70033" providerId="ADAL" clId="{369F23F8-79E4-45D3-A00C-B26B6676D86F}" dt="2021-05-26T08:32:24.250" v="4" actId="18245"/>
          <ac:spMkLst>
            <pc:docMk/>
            <pc:sldMk cId="2774231664" sldId="2076137050"/>
            <ac:spMk id="10" creationId="{A389ADFE-A6AF-44A4-875A-60E7A0B78408}"/>
          </ac:spMkLst>
        </pc:spChg>
        <pc:grpChg chg="mod">
          <ac:chgData name="Murali.J  Janakiraman" userId="ff96f43d-81cc-4ec9-b4a9-0fcc87a70033" providerId="ADAL" clId="{369F23F8-79E4-45D3-A00C-B26B6676D86F}" dt="2021-05-26T08:32:24.250" v="4" actId="18245"/>
          <ac:grpSpMkLst>
            <pc:docMk/>
            <pc:sldMk cId="2774231664" sldId="2076137050"/>
            <ac:grpSpMk id="3" creationId="{4EB35A6E-D8D3-4010-862E-1DEBBB476BA9}"/>
          </ac:grpSpMkLst>
        </pc:grpChg>
        <pc:graphicFrameChg chg="del">
          <ac:chgData name="Murali.J  Janakiraman" userId="ff96f43d-81cc-4ec9-b4a9-0fcc87a70033" providerId="ADAL" clId="{369F23F8-79E4-45D3-A00C-B26B6676D86F}" dt="2021-05-26T08:32:24.250" v="4" actId="18245"/>
          <ac:graphicFrameMkLst>
            <pc:docMk/>
            <pc:sldMk cId="2774231664" sldId="2076137050"/>
            <ac:graphicFrameMk id="12" creationId="{1ED2EC65-7F81-43B7-A0A9-5E8E3F132413}"/>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69182-364C-4E44-AE91-EB64F3C259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B91D2ADC-6214-4902-A3E2-9AC66786A6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2DE51B-C4E0-4CAE-B3F3-51E45EBBEBBE}" type="datetimeFigureOut">
              <a:rPr lang="en-IN" smtClean="0"/>
              <a:t>26-05-2021</a:t>
            </a:fld>
            <a:endParaRPr lang="en-IN"/>
          </a:p>
        </p:txBody>
      </p:sp>
      <p:sp>
        <p:nvSpPr>
          <p:cNvPr id="4" name="Footer Placeholder 3">
            <a:extLst>
              <a:ext uri="{FF2B5EF4-FFF2-40B4-BE49-F238E27FC236}">
                <a16:creationId xmlns:a16="http://schemas.microsoft.com/office/drawing/2014/main" id="{666EEDF6-CB8C-473F-9F8A-16E0838420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67BF682D-075E-4305-8F81-D6E3F7BBD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EB429-4EE4-400F-96E5-6581FC8B2D03}" type="slidenum">
              <a:rPr lang="en-IN" smtClean="0"/>
              <a:t>‹#›</a:t>
            </a:fld>
            <a:endParaRPr lang="en-IN"/>
          </a:p>
        </p:txBody>
      </p:sp>
    </p:spTree>
    <p:extLst>
      <p:ext uri="{BB962C8B-B14F-4D97-AF65-F5344CB8AC3E}">
        <p14:creationId xmlns:p14="http://schemas.microsoft.com/office/powerpoint/2010/main" val="183967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16DCF-76BF-4439-92AF-7B76261CE805}" type="datetimeFigureOut">
              <a:rPr lang="en-IN" smtClean="0"/>
              <a:t>26-05-2021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5E597-3BAA-4267-8E5F-96EE1B04E0CF}" type="slidenum">
              <a:rPr lang="en-IN" smtClean="0"/>
              <a:t>‹#›</a:t>
            </a:fld>
            <a:endParaRPr lang="en-IN"/>
          </a:p>
        </p:txBody>
      </p:sp>
    </p:spTree>
    <p:extLst>
      <p:ext uri="{BB962C8B-B14F-4D97-AF65-F5344CB8AC3E}">
        <p14:creationId xmlns:p14="http://schemas.microsoft.com/office/powerpoint/2010/main" val="217946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2</a:t>
            </a:fld>
            <a:endParaRPr lang="en-US" dirty="0"/>
          </a:p>
        </p:txBody>
      </p:sp>
    </p:spTree>
    <p:extLst>
      <p:ext uri="{BB962C8B-B14F-4D97-AF65-F5344CB8AC3E}">
        <p14:creationId xmlns:p14="http://schemas.microsoft.com/office/powerpoint/2010/main" val="388015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264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4299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FCC0C7FB-05A3-4118-86D5-E4ADFF43D7FA}" type="slidenum">
              <a:rPr lang="en-US" smtClean="0"/>
              <a:pPr/>
              <a:t>21</a:t>
            </a:fld>
            <a:endParaRPr lang="en-US"/>
          </a:p>
        </p:txBody>
      </p:sp>
    </p:spTree>
    <p:extLst>
      <p:ext uri="{BB962C8B-B14F-4D97-AF65-F5344CB8AC3E}">
        <p14:creationId xmlns:p14="http://schemas.microsoft.com/office/powerpoint/2010/main" val="121027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0C7FB-05A3-4118-86D5-E4ADFF43D7FA}" type="slidenum">
              <a:rPr lang="en-US" smtClean="0"/>
              <a:pPr/>
              <a:t>22</a:t>
            </a:fld>
            <a:endParaRPr lang="en-US"/>
          </a:p>
        </p:txBody>
      </p:sp>
    </p:spTree>
    <p:extLst>
      <p:ext uri="{BB962C8B-B14F-4D97-AF65-F5344CB8AC3E}">
        <p14:creationId xmlns:p14="http://schemas.microsoft.com/office/powerpoint/2010/main" val="117106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FCC0C7FB-05A3-4118-86D5-E4ADFF43D7FA}" type="slidenum">
              <a:rPr lang="en-US" smtClean="0"/>
              <a:pPr/>
              <a:t>25</a:t>
            </a:fld>
            <a:endParaRPr lang="en-US"/>
          </a:p>
        </p:txBody>
      </p:sp>
    </p:spTree>
    <p:extLst>
      <p:ext uri="{BB962C8B-B14F-4D97-AF65-F5344CB8AC3E}">
        <p14:creationId xmlns:p14="http://schemas.microsoft.com/office/powerpoint/2010/main" val="601943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6" name="Picture 4" descr="Image result for digital transformation shutterstock">
            <a:extLst>
              <a:ext uri="{FF2B5EF4-FFF2-40B4-BE49-F238E27FC236}">
                <a16:creationId xmlns:a16="http://schemas.microsoft.com/office/drawing/2014/main" id="{29315217-BCC5-4F02-9294-ECE44B9855A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160"/>
              </a:lnSpc>
              <a:spcBef>
                <a:spcPts val="0"/>
              </a:spcBef>
              <a:buNone/>
              <a:defRPr sz="1800" b="1">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341072"/>
          </a:xfrm>
        </p:spPr>
        <p:txBody>
          <a:bodyPr anchor="ctr">
            <a:noAutofit/>
          </a:bodyPr>
          <a:lstStyle>
            <a:lvl1pPr marL="0" indent="0">
              <a:buNone/>
              <a:defRPr sz="1400" b="0">
                <a:solidFill>
                  <a:schemeClr val="bg1">
                    <a:lumMod val="75000"/>
                  </a:schemeClr>
                </a:solidFill>
              </a:defRPr>
            </a:lvl1pPr>
          </a:lstStyle>
          <a:p>
            <a:pPr lvl="0"/>
            <a:r>
              <a:rPr lang="en-US" dirty="0"/>
              <a:t>Month ‘20</a:t>
            </a:r>
          </a:p>
        </p:txBody>
      </p:sp>
    </p:spTree>
    <p:extLst>
      <p:ext uri="{BB962C8B-B14F-4D97-AF65-F5344CB8AC3E}">
        <p14:creationId xmlns:p14="http://schemas.microsoft.com/office/powerpoint/2010/main" val="347217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6" name="Rectangle 5">
            <a:extLst>
              <a:ext uri="{FF2B5EF4-FFF2-40B4-BE49-F238E27FC236}">
                <a16:creationId xmlns:a16="http://schemas.microsoft.com/office/drawing/2014/main" id="{B8124DD0-F413-4142-9FCF-239BA62189AE}"/>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264332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4" descr="Image result for digital transformation shutterstock">
            <a:extLst>
              <a:ext uri="{FF2B5EF4-FFF2-40B4-BE49-F238E27FC236}">
                <a16:creationId xmlns:a16="http://schemas.microsoft.com/office/drawing/2014/main" id="{23C423DA-DBC2-4791-A340-471ACAEE4EF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0" y="0"/>
            <a:ext cx="9144001" cy="51435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5" name="Group 24">
            <a:extLst>
              <a:ext uri="{FF2B5EF4-FFF2-40B4-BE49-F238E27FC236}">
                <a16:creationId xmlns:a16="http://schemas.microsoft.com/office/drawing/2014/main" id="{4768FEC3-A0BA-4764-96D5-B3C92E8D1928}"/>
              </a:ext>
            </a:extLst>
          </p:cNvPr>
          <p:cNvGrpSpPr/>
          <p:nvPr userDrawn="1"/>
        </p:nvGrpSpPr>
        <p:grpSpPr>
          <a:xfrm>
            <a:off x="-1" y="3827086"/>
            <a:ext cx="9143998" cy="1321578"/>
            <a:chOff x="-1" y="1665612"/>
            <a:chExt cx="6829063" cy="1822540"/>
          </a:xfrm>
        </p:grpSpPr>
        <p:sp>
          <p:nvSpPr>
            <p:cNvPr id="26" name="Rectangle 25">
              <a:extLst>
                <a:ext uri="{FF2B5EF4-FFF2-40B4-BE49-F238E27FC236}">
                  <a16:creationId xmlns:a16="http://schemas.microsoft.com/office/drawing/2014/main" id="{8AD19607-E94E-48EE-A274-950F2411742E}"/>
                </a:ext>
              </a:extLst>
            </p:cNvPr>
            <p:cNvSpPr/>
            <p:nvPr/>
          </p:nvSpPr>
          <p:spPr>
            <a:xfrm>
              <a:off x="-1" y="1710769"/>
              <a:ext cx="6829063" cy="1725139"/>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166561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344023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2" name="Group 41">
            <a:extLst>
              <a:ext uri="{FF2B5EF4-FFF2-40B4-BE49-F238E27FC236}">
                <a16:creationId xmlns:a16="http://schemas.microsoft.com/office/drawing/2014/main" id="{2E7CA434-7B39-4D80-90CF-2FB3F35527A2}"/>
              </a:ext>
            </a:extLst>
          </p:cNvPr>
          <p:cNvGrpSpPr/>
          <p:nvPr userDrawn="1"/>
        </p:nvGrpSpPr>
        <p:grpSpPr>
          <a:xfrm>
            <a:off x="8352302" y="3862399"/>
            <a:ext cx="791697" cy="1250952"/>
            <a:chOff x="8352302" y="0"/>
            <a:chExt cx="791697" cy="5143500"/>
          </a:xfrm>
        </p:grpSpPr>
        <p:sp>
          <p:nvSpPr>
            <p:cNvPr id="43" name="Rectangle 42">
              <a:extLst>
                <a:ext uri="{FF2B5EF4-FFF2-40B4-BE49-F238E27FC236}">
                  <a16:creationId xmlns:a16="http://schemas.microsoft.com/office/drawing/2014/main" id="{6F3D57A6-21F7-4E18-9AEA-11414B75D447}"/>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43">
              <a:extLst>
                <a:ext uri="{FF2B5EF4-FFF2-40B4-BE49-F238E27FC236}">
                  <a16:creationId xmlns:a16="http://schemas.microsoft.com/office/drawing/2014/main" id="{E1EF13F8-8375-4AF3-9F14-63315808DD39}"/>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Rectangle 44">
              <a:extLst>
                <a:ext uri="{FF2B5EF4-FFF2-40B4-BE49-F238E27FC236}">
                  <a16:creationId xmlns:a16="http://schemas.microsoft.com/office/drawing/2014/main" id="{E67ACCDE-0BE1-422C-B27A-CDA381085B80}"/>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6" name="Text Placeholder 3">
            <a:extLst>
              <a:ext uri="{FF2B5EF4-FFF2-40B4-BE49-F238E27FC236}">
                <a16:creationId xmlns:a16="http://schemas.microsoft.com/office/drawing/2014/main" id="{FC89170F-4740-47C6-A37C-089B562BC848}"/>
              </a:ext>
            </a:extLst>
          </p:cNvPr>
          <p:cNvSpPr>
            <a:spLocks noGrp="1"/>
          </p:cNvSpPr>
          <p:nvPr>
            <p:ph type="body" sz="quarter" idx="11" hasCustomPrompt="1"/>
          </p:nvPr>
        </p:nvSpPr>
        <p:spPr>
          <a:xfrm>
            <a:off x="323850" y="3894576"/>
            <a:ext cx="7662353" cy="1008111"/>
          </a:xfrm>
        </p:spPr>
        <p:txBody>
          <a:bodyPr anchor="ctr">
            <a:normAutofit/>
          </a:bodyPr>
          <a:lstStyle>
            <a:lvl1pPr marL="0" indent="0">
              <a:lnSpc>
                <a:spcPts val="3000"/>
              </a:lnSpc>
              <a:spcBef>
                <a:spcPts val="0"/>
              </a:spcBef>
              <a:buNone/>
              <a:defRPr sz="2400" b="1" cap="all" baseline="0">
                <a:solidFill>
                  <a:schemeClr val="bg1"/>
                </a:solidFill>
              </a:defRPr>
            </a:lvl1pPr>
          </a:lstStyle>
          <a:p>
            <a:pPr lvl="0"/>
            <a:r>
              <a:rPr lang="en-US" dirty="0"/>
              <a:t>SECTION DIVIDER</a:t>
            </a:r>
          </a:p>
        </p:txBody>
      </p:sp>
    </p:spTree>
    <p:extLst>
      <p:ext uri="{BB962C8B-B14F-4D97-AF65-F5344CB8AC3E}">
        <p14:creationId xmlns:p14="http://schemas.microsoft.com/office/powerpoint/2010/main" val="3768257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ECDC2D7-96CC-4447-B464-BE45D9BD85F4}"/>
              </a:ext>
            </a:extLst>
          </p:cNvPr>
          <p:cNvGrpSpPr/>
          <p:nvPr userDrawn="1"/>
        </p:nvGrpSpPr>
        <p:grpSpPr>
          <a:xfrm>
            <a:off x="1" y="0"/>
            <a:ext cx="9144000" cy="5140366"/>
            <a:chOff x="11164673" y="-4845074"/>
            <a:chExt cx="9149575" cy="5143500"/>
          </a:xfrm>
        </p:grpSpPr>
        <p:pic>
          <p:nvPicPr>
            <p:cNvPr id="15" name="Picture 2" descr="https://lh6.ggpht.com/yeiVSsDZ16977w8sTCQvUs0GLnBv1rDkpE1BRsyuQXfG2OGjJOJYswKfEWcSR7IRlkm6">
              <a:extLst>
                <a:ext uri="{FF2B5EF4-FFF2-40B4-BE49-F238E27FC236}">
                  <a16:creationId xmlns:a16="http://schemas.microsoft.com/office/drawing/2014/main" id="{250DB74E-A76B-492A-B017-7996BE3DBB93}"/>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7001"/>
            <a:stretch/>
          </p:blipFill>
          <p:spPr bwMode="auto">
            <a:xfrm>
              <a:off x="11170248" y="-4845074"/>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44A34D6-50DF-4C7C-91CC-513309ED53C0}"/>
                </a:ext>
              </a:extLst>
            </p:cNvPr>
            <p:cNvSpPr/>
            <p:nvPr/>
          </p:nvSpPr>
          <p:spPr>
            <a:xfrm>
              <a:off x="11164673" y="-2861777"/>
              <a:ext cx="4067944" cy="1322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7" name="Rectangle 16">
            <a:extLst>
              <a:ext uri="{FF2B5EF4-FFF2-40B4-BE49-F238E27FC236}">
                <a16:creationId xmlns:a16="http://schemas.microsoft.com/office/drawing/2014/main" id="{11943244-0BB8-4B2D-AD39-658FB239AF2B}"/>
              </a:ext>
            </a:extLst>
          </p:cNvPr>
          <p:cNvSpPr/>
          <p:nvPr userDrawn="1"/>
        </p:nvSpPr>
        <p:spPr>
          <a:xfrm>
            <a:off x="0" y="3370395"/>
            <a:ext cx="9144000" cy="1523641"/>
          </a:xfrm>
          <a:prstGeom prst="rect">
            <a:avLst/>
          </a:prstGeom>
          <a:pattFill prst="smCheck">
            <a:fgClr>
              <a:schemeClr val="bg1">
                <a:lumMod val="95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cxnSp>
        <p:nvCxnSpPr>
          <p:cNvPr id="19" name="Straight Connector 18">
            <a:extLst>
              <a:ext uri="{FF2B5EF4-FFF2-40B4-BE49-F238E27FC236}">
                <a16:creationId xmlns:a16="http://schemas.microsoft.com/office/drawing/2014/main" id="{84AF889A-850C-4089-A471-702D469BE752}"/>
              </a:ext>
            </a:extLst>
          </p:cNvPr>
          <p:cNvCxnSpPr/>
          <p:nvPr userDrawn="1"/>
        </p:nvCxnSpPr>
        <p:spPr>
          <a:xfrm>
            <a:off x="6333730" y="3534929"/>
            <a:ext cx="0" cy="116448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Freeform 21">
            <a:extLst>
              <a:ext uri="{FF2B5EF4-FFF2-40B4-BE49-F238E27FC236}">
                <a16:creationId xmlns:a16="http://schemas.microsoft.com/office/drawing/2014/main" id="{3BBE8F45-34EF-4FE9-86CA-D67DC13D1249}"/>
              </a:ext>
            </a:extLst>
          </p:cNvPr>
          <p:cNvSpPr/>
          <p:nvPr userDrawn="1"/>
        </p:nvSpPr>
        <p:spPr>
          <a:xfrm>
            <a:off x="-1" y="3125163"/>
            <a:ext cx="9144001" cy="248501"/>
          </a:xfrm>
          <a:custGeom>
            <a:avLst/>
            <a:gdLst>
              <a:gd name="connsiteX0" fmla="*/ 0 w 10045700"/>
              <a:gd name="connsiteY0" fmla="*/ 0 h 248501"/>
              <a:gd name="connsiteX1" fmla="*/ 4581427 w 10045700"/>
              <a:gd name="connsiteY1" fmla="*/ 0 h 248501"/>
              <a:gd name="connsiteX2" fmla="*/ 4695652 w 10045700"/>
              <a:gd name="connsiteY2" fmla="*/ 200739 h 248501"/>
              <a:gd name="connsiteX3" fmla="*/ 10045700 w 10045700"/>
              <a:gd name="connsiteY3" fmla="*/ 200739 h 248501"/>
              <a:gd name="connsiteX4" fmla="*/ 10045700 w 10045700"/>
              <a:gd name="connsiteY4" fmla="*/ 248501 h 248501"/>
              <a:gd name="connsiteX5" fmla="*/ 4722829 w 10045700"/>
              <a:gd name="connsiteY5" fmla="*/ 248501 h 248501"/>
              <a:gd name="connsiteX6" fmla="*/ 0 w 10045700"/>
              <a:gd name="connsiteY6" fmla="*/ 248501 h 248501"/>
              <a:gd name="connsiteX7" fmla="*/ 0 w 10045700"/>
              <a:gd name="connsiteY7" fmla="*/ 200739 h 24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700" h="248501">
                <a:moveTo>
                  <a:pt x="0" y="0"/>
                </a:moveTo>
                <a:lnTo>
                  <a:pt x="4581427" y="0"/>
                </a:lnTo>
                <a:lnTo>
                  <a:pt x="4695652" y="200739"/>
                </a:lnTo>
                <a:lnTo>
                  <a:pt x="10045700" y="200739"/>
                </a:lnTo>
                <a:lnTo>
                  <a:pt x="10045700" y="248501"/>
                </a:lnTo>
                <a:lnTo>
                  <a:pt x="4722829" y="248501"/>
                </a:lnTo>
                <a:lnTo>
                  <a:pt x="0" y="248501"/>
                </a:lnTo>
                <a:lnTo>
                  <a:pt x="0" y="200739"/>
                </a:lnTo>
                <a:close/>
              </a:path>
            </a:pathLst>
          </a:custGeom>
          <a:solidFill>
            <a:srgbClr val="EF1A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pic>
        <p:nvPicPr>
          <p:cNvPr id="21" name="Picture 2" descr="Image result for hdfc bank logo">
            <a:extLst>
              <a:ext uri="{FF2B5EF4-FFF2-40B4-BE49-F238E27FC236}">
                <a16:creationId xmlns:a16="http://schemas.microsoft.com/office/drawing/2014/main" id="{DC4E3BEF-C8EA-49A9-8AB8-511C24C6823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86525" y="3881155"/>
            <a:ext cx="2388161" cy="47203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57079F16-3C67-4923-B635-385D3A396C2D}"/>
              </a:ext>
            </a:extLst>
          </p:cNvPr>
          <p:cNvGrpSpPr/>
          <p:nvPr userDrawn="1"/>
        </p:nvGrpSpPr>
        <p:grpSpPr>
          <a:xfrm>
            <a:off x="7354516" y="0"/>
            <a:ext cx="1465634" cy="829997"/>
            <a:chOff x="9753599" y="1"/>
            <a:chExt cx="1739885" cy="985307"/>
          </a:xfrm>
        </p:grpSpPr>
        <p:sp>
          <p:nvSpPr>
            <p:cNvPr id="23" name="Round Same Side Corner Rectangle 72">
              <a:extLst>
                <a:ext uri="{FF2B5EF4-FFF2-40B4-BE49-F238E27FC236}">
                  <a16:creationId xmlns:a16="http://schemas.microsoft.com/office/drawing/2014/main" id="{450834AD-EC4E-41FB-9083-5F86A18A4BBD}"/>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 name="Picture 2" descr="Image result for sify logo">
              <a:extLst>
                <a:ext uri="{FF2B5EF4-FFF2-40B4-BE49-F238E27FC236}">
                  <a16:creationId xmlns:a16="http://schemas.microsoft.com/office/drawing/2014/main" id="{15D18029-24B7-4610-8371-D573CE18008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 Placeholder 3">
            <a:extLst>
              <a:ext uri="{FF2B5EF4-FFF2-40B4-BE49-F238E27FC236}">
                <a16:creationId xmlns:a16="http://schemas.microsoft.com/office/drawing/2014/main" id="{3029839B-8713-4FA5-96E0-EE760348E7F4}"/>
              </a:ext>
            </a:extLst>
          </p:cNvPr>
          <p:cNvSpPr>
            <a:spLocks noGrp="1"/>
          </p:cNvSpPr>
          <p:nvPr>
            <p:ph type="body" sz="quarter" idx="11" hasCustomPrompt="1"/>
          </p:nvPr>
        </p:nvSpPr>
        <p:spPr>
          <a:xfrm>
            <a:off x="323851" y="3612467"/>
            <a:ext cx="5819774" cy="1008111"/>
          </a:xfrm>
        </p:spPr>
        <p:txBody>
          <a:bodyPr anchor="ctr">
            <a:normAutofit/>
          </a:bodyPr>
          <a:lstStyle>
            <a:lvl1pPr marL="0" indent="0">
              <a:lnSpc>
                <a:spcPts val="3000"/>
              </a:lnSpc>
              <a:spcBef>
                <a:spcPts val="0"/>
              </a:spcBef>
              <a:buNone/>
              <a:defRPr sz="2400" b="1" cap="all" baseline="0">
                <a:solidFill>
                  <a:schemeClr val="tx2">
                    <a:lumMod val="75000"/>
                  </a:schemeClr>
                </a:solidFill>
              </a:defRPr>
            </a:lvl1pPr>
          </a:lstStyle>
          <a:p>
            <a:pPr lvl="0"/>
            <a:r>
              <a:rPr lang="en-US" dirty="0"/>
              <a:t>SECTION DIVIDER</a:t>
            </a:r>
          </a:p>
        </p:txBody>
      </p:sp>
    </p:spTree>
    <p:extLst>
      <p:ext uri="{BB962C8B-B14F-4D97-AF65-F5344CB8AC3E}">
        <p14:creationId xmlns:p14="http://schemas.microsoft.com/office/powerpoint/2010/main" val="2708764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6129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hank You - Without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
        <p:nvSpPr>
          <p:cNvPr id="2" name="Rectangle 1">
            <a:extLst>
              <a:ext uri="{FF2B5EF4-FFF2-40B4-BE49-F238E27FC236}">
                <a16:creationId xmlns:a16="http://schemas.microsoft.com/office/drawing/2014/main" id="{4330E4DA-C954-4695-AE3D-F2F5D1B1F141}"/>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763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1026" name="Picture 2" descr="https://lh6.ggpht.com/yeiVSsDZ16977w8sTCQvUs0GLnBv1rDkpE1BRsyuQXfG2OGjJOJYswKfEWcSR7IRlkm6">
            <a:extLst>
              <a:ext uri="{FF2B5EF4-FFF2-40B4-BE49-F238E27FC236}">
                <a16:creationId xmlns:a16="http://schemas.microsoft.com/office/drawing/2014/main" id="{478F595F-C237-46D4-BB34-27B02A8EE60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001"/>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F3B5271-60FF-4DCF-8DD4-6B04A2A21563}"/>
              </a:ext>
            </a:extLst>
          </p:cNvPr>
          <p:cNvSpPr/>
          <p:nvPr userDrawn="1"/>
        </p:nvSpPr>
        <p:spPr>
          <a:xfrm>
            <a:off x="-1" y="1910611"/>
            <a:ext cx="4067944" cy="1322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8362951" cy="1841500"/>
          </a:xfrm>
          <a:prstGeom prst="rect">
            <a:avLst/>
          </a:prstGeom>
          <a:solidFill>
            <a:srgbClr val="024A92">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8362950" cy="88900"/>
          </a:xfrm>
          <a:prstGeom prst="rect">
            <a:avLst/>
          </a:prstGeom>
          <a:solidFill>
            <a:srgbClr val="024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ED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EF1A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EF1A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4566009" cy="341072"/>
          </a:xfrm>
        </p:spPr>
        <p:txBody>
          <a:bodyPr>
            <a:noAutofit/>
          </a:bodyPr>
          <a:lstStyle>
            <a:lvl1pPr marL="0" indent="0">
              <a:buNone/>
              <a:defRPr sz="2400" b="1">
                <a:solidFill>
                  <a:schemeClr val="tx2"/>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997739"/>
            <a:ext cx="4566009" cy="341072"/>
          </a:xfrm>
        </p:spPr>
        <p:txBody>
          <a:bodyPr>
            <a:noAutofit/>
          </a:bodyPr>
          <a:lstStyle>
            <a:lvl1pPr marL="0" indent="0">
              <a:buNone/>
              <a:defRPr sz="1800" b="1">
                <a:solidFill>
                  <a:schemeClr val="tx2"/>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91266"/>
            <a:ext cx="4566009" cy="341072"/>
          </a:xfrm>
        </p:spPr>
        <p:txBody>
          <a:bodyPr>
            <a:noAutofit/>
          </a:bodyPr>
          <a:lstStyle>
            <a:lvl1pPr marL="0" indent="0">
              <a:buNone/>
              <a:defRPr sz="1400" b="0">
                <a:solidFill>
                  <a:schemeClr val="tx1">
                    <a:lumMod val="75000"/>
                    <a:lumOff val="25000"/>
                  </a:schemeClr>
                </a:solidFill>
              </a:defRPr>
            </a:lvl1pPr>
          </a:lstStyle>
          <a:p>
            <a:pPr lvl="0"/>
            <a:r>
              <a:rPr lang="en-US" dirty="0"/>
              <a:t>Month ‘18</a:t>
            </a:r>
          </a:p>
        </p:txBody>
      </p:sp>
    </p:spTree>
    <p:extLst>
      <p:ext uri="{BB962C8B-B14F-4D97-AF65-F5344CB8AC3E}">
        <p14:creationId xmlns:p14="http://schemas.microsoft.com/office/powerpoint/2010/main" val="20235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our column">
    <p:spTree>
      <p:nvGrpSpPr>
        <p:cNvPr id="1" name=""/>
        <p:cNvGrpSpPr/>
        <p:nvPr/>
      </p:nvGrpSpPr>
      <p:grpSpPr>
        <a:xfrm>
          <a:off x="0" y="0"/>
          <a:ext cx="0" cy="0"/>
          <a:chOff x="0" y="0"/>
          <a:chExt cx="0" cy="0"/>
        </a:xfrm>
      </p:grpSpPr>
      <p:sp>
        <p:nvSpPr>
          <p:cNvPr id="16" name="Text Placeholder 11"/>
          <p:cNvSpPr>
            <a:spLocks noGrp="1"/>
          </p:cNvSpPr>
          <p:nvPr>
            <p:ph type="body" sz="quarter" idx="19"/>
          </p:nvPr>
        </p:nvSpPr>
        <p:spPr>
          <a:xfrm>
            <a:off x="2521031" y="1145383"/>
            <a:ext cx="1922621" cy="3345656"/>
          </a:xfrm>
          <a:noFill/>
        </p:spPr>
        <p:txBody>
          <a:bodyPr vert="horz" lIns="0" tIns="0" rIns="0" bIns="0" rtlCol="0">
            <a:noAutofit/>
          </a:bodyPr>
          <a:lstStyle>
            <a:lvl1pPr>
              <a:defRPr lang="en-US" sz="1500" b="0" noProof="0" dirty="0" smtClean="0"/>
            </a:lvl1pPr>
            <a:lvl2pPr>
              <a:defRPr lang="en-US" sz="1500" noProof="0" dirty="0" smtClean="0"/>
            </a:lvl2pPr>
            <a:lvl3pPr>
              <a:defRPr lang="en-US" sz="1500" noProof="0" dirty="0" smtClean="0"/>
            </a:lvl3pPr>
            <a:lvl4pPr>
              <a:defRPr lang="en-US" sz="1500" noProof="0" dirty="0" smtClean="0"/>
            </a:lvl4pPr>
            <a:lvl5pPr>
              <a:defRPr lang="en-US" sz="1500" noProof="0" dirty="0"/>
            </a:lvl5pPr>
          </a:lstStyle>
          <a:p>
            <a:pPr lvl="0"/>
            <a:r>
              <a:rPr lang="en-US"/>
              <a:t>Click to edit Master text styles</a:t>
            </a:r>
          </a:p>
        </p:txBody>
      </p:sp>
      <p:sp>
        <p:nvSpPr>
          <p:cNvPr id="17" name="Text Placeholder 11"/>
          <p:cNvSpPr>
            <a:spLocks noGrp="1"/>
          </p:cNvSpPr>
          <p:nvPr>
            <p:ph type="body" sz="quarter" idx="20"/>
          </p:nvPr>
        </p:nvSpPr>
        <p:spPr>
          <a:xfrm>
            <a:off x="4699161" y="1145383"/>
            <a:ext cx="1922621" cy="3345656"/>
          </a:xfrm>
          <a:noFill/>
        </p:spPr>
        <p:txBody>
          <a:bodyPr vert="horz" lIns="0" tIns="0" rIns="0" bIns="0" rtlCol="0">
            <a:noAutofit/>
          </a:bodyPr>
          <a:lstStyle>
            <a:lvl1pPr>
              <a:defRPr sz="1500"/>
            </a:lvl1pPr>
            <a:lvl2pPr>
              <a:defRPr lang="en-US" sz="1500" dirty="0" smtClean="0"/>
            </a:lvl2pPr>
            <a:lvl3pPr>
              <a:defRPr lang="en-US" sz="1500" dirty="0" smtClean="0"/>
            </a:lvl3pPr>
            <a:lvl4pPr>
              <a:defRPr lang="en-US" sz="1500" dirty="0" smtClean="0"/>
            </a:lvl4pPr>
            <a:lvl5pPr>
              <a:defRPr lang="en-US" sz="1500" dirty="0" smtClean="0"/>
            </a:lvl5pPr>
            <a:lvl6pPr>
              <a:defRPr lang="en-US" sz="1500" dirty="0"/>
            </a:lvl6pPr>
          </a:lstStyle>
          <a:p>
            <a:pPr lvl="0"/>
            <a:r>
              <a:rPr lang="en-US"/>
              <a:t>Click to edit Master text styles</a:t>
            </a:r>
          </a:p>
        </p:txBody>
      </p:sp>
      <p:sp>
        <p:nvSpPr>
          <p:cNvPr id="2" name="Title 1"/>
          <p:cNvSpPr>
            <a:spLocks noGrp="1"/>
          </p:cNvSpPr>
          <p:nvPr>
            <p:ph type="title" hasCustomPrompt="1"/>
          </p:nvPr>
        </p:nvSpPr>
        <p:spPr/>
        <p:txBody>
          <a:bodyPr/>
          <a:lstStyle/>
          <a:p>
            <a:r>
              <a:rPr lang="en-US"/>
              <a:t>Click to edit title</a:t>
            </a:r>
          </a:p>
        </p:txBody>
      </p:sp>
      <p:sp>
        <p:nvSpPr>
          <p:cNvPr id="13" name="Text Placeholder 11"/>
          <p:cNvSpPr>
            <a:spLocks noGrp="1"/>
          </p:cNvSpPr>
          <p:nvPr>
            <p:ph type="body" sz="quarter" idx="21"/>
          </p:nvPr>
        </p:nvSpPr>
        <p:spPr>
          <a:xfrm>
            <a:off x="6877290" y="1145383"/>
            <a:ext cx="1922621" cy="3345656"/>
          </a:xfrm>
          <a:noFill/>
        </p:spPr>
        <p:txBody>
          <a:bodyPr vert="horz" lIns="0" tIns="0" rIns="0" bIns="0" rtlCol="0">
            <a:noAutofit/>
          </a:bodyPr>
          <a:lstStyle>
            <a:lvl1pPr>
              <a:defRPr sz="1500"/>
            </a:lvl1pPr>
            <a:lvl2pPr>
              <a:defRPr lang="en-US" sz="1500" dirty="0" smtClean="0"/>
            </a:lvl2pPr>
            <a:lvl3pPr>
              <a:defRPr lang="en-US" sz="1500" dirty="0" smtClean="0"/>
            </a:lvl3pPr>
            <a:lvl4pPr>
              <a:defRPr lang="en-US" sz="1500" dirty="0" smtClean="0"/>
            </a:lvl4pPr>
            <a:lvl5pPr>
              <a:defRPr lang="en-US" sz="1500" dirty="0" smtClean="0"/>
            </a:lvl5pPr>
            <a:lvl6pPr>
              <a:defRPr lang="en-US" sz="1500" dirty="0"/>
            </a:lvl6pPr>
          </a:lstStyle>
          <a:p>
            <a:pPr lvl="0"/>
            <a:r>
              <a:rPr lang="en-US"/>
              <a:t>Click to edit Master text styles</a:t>
            </a:r>
          </a:p>
        </p:txBody>
      </p:sp>
      <p:sp>
        <p:nvSpPr>
          <p:cNvPr id="7" name="Text Placeholder 11">
            <a:extLst>
              <a:ext uri="{FF2B5EF4-FFF2-40B4-BE49-F238E27FC236}">
                <a16:creationId xmlns:a16="http://schemas.microsoft.com/office/drawing/2014/main" id="{E3A5C9B1-A227-1C42-923B-EEE283637C60}"/>
              </a:ext>
            </a:extLst>
          </p:cNvPr>
          <p:cNvSpPr>
            <a:spLocks noGrp="1"/>
          </p:cNvSpPr>
          <p:nvPr>
            <p:ph type="body" sz="quarter" idx="22"/>
          </p:nvPr>
        </p:nvSpPr>
        <p:spPr>
          <a:xfrm>
            <a:off x="344090" y="1145382"/>
            <a:ext cx="1922621" cy="3345656"/>
          </a:xfrm>
          <a:noFill/>
        </p:spPr>
        <p:txBody>
          <a:bodyPr vert="horz" lIns="0" tIns="0" rIns="0" bIns="0" rtlCol="0">
            <a:noAutofit/>
          </a:bodyPr>
          <a:lstStyle>
            <a:lvl1pPr marL="0" indent="0">
              <a:buNone/>
              <a:defRPr lang="en-US" sz="1500" b="0" noProof="0" dirty="0" smtClean="0"/>
            </a:lvl1pPr>
            <a:lvl2pPr>
              <a:defRPr lang="en-US" sz="1500" noProof="0" dirty="0" smtClean="0"/>
            </a:lvl2pPr>
            <a:lvl3pPr>
              <a:defRPr lang="en-US" sz="1500" noProof="0" dirty="0" smtClean="0"/>
            </a:lvl3pPr>
            <a:lvl4pPr>
              <a:defRPr lang="en-US" sz="1500" noProof="0" dirty="0" smtClean="0"/>
            </a:lvl4pPr>
            <a:lvl5pPr>
              <a:defRPr lang="en-US" sz="1500" noProof="0" dirty="0"/>
            </a:lvl5pPr>
          </a:lstStyle>
          <a:p>
            <a:pPr lvl="0"/>
            <a:r>
              <a:rPr lang="en-US"/>
              <a:t>Click to edit Master text styles</a:t>
            </a:r>
          </a:p>
        </p:txBody>
      </p:sp>
    </p:spTree>
    <p:extLst>
      <p:ext uri="{BB962C8B-B14F-4D97-AF65-F5344CB8AC3E}">
        <p14:creationId xmlns:p14="http://schemas.microsoft.com/office/powerpoint/2010/main" val="2993330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49879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c@c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grpSp>
        <p:nvGrpSpPr>
          <p:cNvPr id="6" name="Group 5">
            <a:extLst>
              <a:ext uri="{FF2B5EF4-FFF2-40B4-BE49-F238E27FC236}">
                <a16:creationId xmlns:a16="http://schemas.microsoft.com/office/drawing/2014/main" id="{53C4FBFB-E384-4EC4-962C-6EABE341F7ED}"/>
              </a:ext>
            </a:extLst>
          </p:cNvPr>
          <p:cNvGrpSpPr/>
          <p:nvPr userDrawn="1"/>
        </p:nvGrpSpPr>
        <p:grpSpPr>
          <a:xfrm>
            <a:off x="107380" y="4896190"/>
            <a:ext cx="1076354" cy="230832"/>
            <a:chOff x="324000" y="4788545"/>
            <a:chExt cx="1076354" cy="230832"/>
          </a:xfrm>
        </p:grpSpPr>
        <p:pic>
          <p:nvPicPr>
            <p:cNvPr id="7" name="Picture 6">
              <a:extLst>
                <a:ext uri="{FF2B5EF4-FFF2-40B4-BE49-F238E27FC236}">
                  <a16:creationId xmlns:a16="http://schemas.microsoft.com/office/drawing/2014/main" id="{578E2A41-99F4-475B-ADA4-184C9A5E10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4000" y="4813356"/>
              <a:ext cx="342368" cy="181210"/>
            </a:xfrm>
            <a:prstGeom prst="rect">
              <a:avLst/>
            </a:prstGeom>
          </p:spPr>
        </p:pic>
        <p:sp>
          <p:nvSpPr>
            <p:cNvPr id="8" name="Rectangle 7">
              <a:extLst>
                <a:ext uri="{FF2B5EF4-FFF2-40B4-BE49-F238E27FC236}">
                  <a16:creationId xmlns:a16="http://schemas.microsoft.com/office/drawing/2014/main" id="{75C479F2-A94C-4A81-A695-5D9E88695487}"/>
                </a:ext>
              </a:extLst>
            </p:cNvPr>
            <p:cNvSpPr/>
            <p:nvPr userDrawn="1"/>
          </p:nvSpPr>
          <p:spPr>
            <a:xfrm>
              <a:off x="584105" y="4788545"/>
              <a:ext cx="816249" cy="230832"/>
            </a:xfrm>
            <a:prstGeom prst="rect">
              <a:avLst/>
            </a:prstGeom>
          </p:spPr>
          <p:txBody>
            <a:bodyPr wrap="none">
              <a:spAutoFit/>
            </a:bodyPr>
            <a:lstStyle/>
            <a:p>
              <a:r>
                <a:rPr lang="en-US" sz="900" dirty="0"/>
                <a:t> cloud@core</a:t>
              </a:r>
            </a:p>
          </p:txBody>
        </p:sp>
      </p:grpSp>
    </p:spTree>
    <p:extLst>
      <p:ext uri="{BB962C8B-B14F-4D97-AF65-F5344CB8AC3E}">
        <p14:creationId xmlns:p14="http://schemas.microsoft.com/office/powerpoint/2010/main" val="3225341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_c@c 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grpSp>
        <p:nvGrpSpPr>
          <p:cNvPr id="6" name="Group 5">
            <a:extLst>
              <a:ext uri="{FF2B5EF4-FFF2-40B4-BE49-F238E27FC236}">
                <a16:creationId xmlns:a16="http://schemas.microsoft.com/office/drawing/2014/main" id="{53C4FBFB-E384-4EC4-962C-6EABE341F7ED}"/>
              </a:ext>
            </a:extLst>
          </p:cNvPr>
          <p:cNvGrpSpPr/>
          <p:nvPr userDrawn="1"/>
        </p:nvGrpSpPr>
        <p:grpSpPr>
          <a:xfrm>
            <a:off x="7467249" y="4896190"/>
            <a:ext cx="1076354" cy="230832"/>
            <a:chOff x="324000" y="4788545"/>
            <a:chExt cx="1076354" cy="230832"/>
          </a:xfrm>
        </p:grpSpPr>
        <p:pic>
          <p:nvPicPr>
            <p:cNvPr id="7" name="Picture 6">
              <a:extLst>
                <a:ext uri="{FF2B5EF4-FFF2-40B4-BE49-F238E27FC236}">
                  <a16:creationId xmlns:a16="http://schemas.microsoft.com/office/drawing/2014/main" id="{578E2A41-99F4-475B-ADA4-184C9A5E10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4000" y="4813356"/>
              <a:ext cx="342368" cy="181210"/>
            </a:xfrm>
            <a:prstGeom prst="rect">
              <a:avLst/>
            </a:prstGeom>
          </p:spPr>
        </p:pic>
        <p:sp>
          <p:nvSpPr>
            <p:cNvPr id="8" name="Rectangle 7">
              <a:extLst>
                <a:ext uri="{FF2B5EF4-FFF2-40B4-BE49-F238E27FC236}">
                  <a16:creationId xmlns:a16="http://schemas.microsoft.com/office/drawing/2014/main" id="{75C479F2-A94C-4A81-A695-5D9E88695487}"/>
                </a:ext>
              </a:extLst>
            </p:cNvPr>
            <p:cNvSpPr/>
            <p:nvPr userDrawn="1"/>
          </p:nvSpPr>
          <p:spPr>
            <a:xfrm>
              <a:off x="584105" y="4788545"/>
              <a:ext cx="816249" cy="230832"/>
            </a:xfrm>
            <a:prstGeom prst="rect">
              <a:avLst/>
            </a:prstGeom>
          </p:spPr>
          <p:txBody>
            <a:bodyPr wrap="none">
              <a:spAutoFit/>
            </a:bodyPr>
            <a:lstStyle/>
            <a:p>
              <a:r>
                <a:rPr lang="en-US" sz="900" dirty="0"/>
                <a:t> cloud@core</a:t>
              </a:r>
            </a:p>
          </p:txBody>
        </p:sp>
      </p:grpSp>
    </p:spTree>
    <p:extLst>
      <p:ext uri="{BB962C8B-B14F-4D97-AF65-F5344CB8AC3E}">
        <p14:creationId xmlns:p14="http://schemas.microsoft.com/office/powerpoint/2010/main" val="269472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9F3191AF-B13B-4C9A-8AB4-482E5FF2C12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021" b="4563"/>
          <a:stretch/>
        </p:blipFill>
        <p:spPr>
          <a:xfrm>
            <a:off x="-2534" y="0"/>
            <a:ext cx="9146534" cy="5143500"/>
          </a:xfrm>
          <a:prstGeom prst="rect">
            <a:avLst/>
          </a:prstGeom>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160"/>
              </a:lnSpc>
              <a:spcBef>
                <a:spcPts val="0"/>
              </a:spcBef>
              <a:buNone/>
              <a:defRPr sz="1800" b="1">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341072"/>
          </a:xfrm>
        </p:spPr>
        <p:txBody>
          <a:bodyPr anchor="ctr">
            <a:noAutofit/>
          </a:bodyPr>
          <a:lstStyle>
            <a:lvl1pPr marL="0" indent="0">
              <a:buNone/>
              <a:defRPr sz="1400" b="0">
                <a:solidFill>
                  <a:schemeClr val="bg1">
                    <a:lumMod val="75000"/>
                  </a:schemeClr>
                </a:solidFill>
              </a:defRPr>
            </a:lvl1pPr>
          </a:lstStyle>
          <a:p>
            <a:pPr lvl="0"/>
            <a:r>
              <a:rPr lang="en-US" dirty="0"/>
              <a:t>Month ‘20</a:t>
            </a:r>
          </a:p>
        </p:txBody>
      </p:sp>
    </p:spTree>
    <p:extLst>
      <p:ext uri="{BB962C8B-B14F-4D97-AF65-F5344CB8AC3E}">
        <p14:creationId xmlns:p14="http://schemas.microsoft.com/office/powerpoint/2010/main" val="2216934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74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18" name="Picture 2" descr="https://lh6.ggpht.com/yeiVSsDZ16977w8sTCQvUs0GLnBv1rDkpE1BRsyuQXfG2OGjJOJYswKfEWcSR7IRlkm6">
            <a:extLst>
              <a:ext uri="{FF2B5EF4-FFF2-40B4-BE49-F238E27FC236}">
                <a16:creationId xmlns:a16="http://schemas.microsoft.com/office/drawing/2014/main" id="{36E5F7C2-C586-4116-AEC8-BB66F943832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001"/>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8010527" cy="4039496"/>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160"/>
              </a:lnSpc>
              <a:spcBef>
                <a:spcPts val="0"/>
              </a:spcBef>
              <a:buNone/>
              <a:defRPr sz="1800" b="1">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341072"/>
          </a:xfrm>
        </p:spPr>
        <p:txBody>
          <a:bodyPr anchor="ctr">
            <a:noAutofit/>
          </a:bodyPr>
          <a:lstStyle>
            <a:lvl1pPr marL="0" indent="0">
              <a:buNone/>
              <a:defRPr sz="1400" b="0">
                <a:solidFill>
                  <a:schemeClr val="bg1">
                    <a:lumMod val="75000"/>
                  </a:schemeClr>
                </a:solidFill>
              </a:defRPr>
            </a:lvl1pPr>
          </a:lstStyle>
          <a:p>
            <a:pPr lvl="0"/>
            <a:r>
              <a:rPr lang="en-US" dirty="0"/>
              <a:t>Month ‘20</a:t>
            </a:r>
          </a:p>
        </p:txBody>
      </p:sp>
    </p:spTree>
    <p:extLst>
      <p:ext uri="{BB962C8B-B14F-4D97-AF65-F5344CB8AC3E}">
        <p14:creationId xmlns:p14="http://schemas.microsoft.com/office/powerpoint/2010/main" val="420899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AGENDA</a:t>
            </a:r>
          </a:p>
        </p:txBody>
      </p:sp>
    </p:spTree>
    <p:extLst>
      <p:ext uri="{BB962C8B-B14F-4D97-AF65-F5344CB8AC3E}">
        <p14:creationId xmlns:p14="http://schemas.microsoft.com/office/powerpoint/2010/main" val="20826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773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987425"/>
            <a:ext cx="8496150" cy="374491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987426"/>
            <a:ext cx="4068763"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1388" y="987426"/>
            <a:ext cx="4068762"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25773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2235"/>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dirty="0"/>
          </a:p>
        </p:txBody>
      </p:sp>
      <p:sp>
        <p:nvSpPr>
          <p:cNvPr id="4" name="Rectangle 3">
            <a:extLst>
              <a:ext uri="{FF2B5EF4-FFF2-40B4-BE49-F238E27FC236}">
                <a16:creationId xmlns:a16="http://schemas.microsoft.com/office/drawing/2014/main" id="{B7E4328B-D13C-42AE-AE8E-10B47BAE4610}"/>
              </a:ext>
            </a:extLst>
          </p:cNvPr>
          <p:cNvSpPr/>
          <p:nvPr/>
        </p:nvSpPr>
        <p:spPr>
          <a:xfrm>
            <a:off x="335270" y="1434527"/>
            <a:ext cx="1112882" cy="4426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D5CFE044-BA97-42C4-9069-A63FF4388E19}"/>
              </a:ext>
            </a:extLst>
          </p:cNvPr>
          <p:cNvSpPr/>
          <p:nvPr/>
        </p:nvSpPr>
        <p:spPr>
          <a:xfrm>
            <a:off x="1810030" y="1434527"/>
            <a:ext cx="1112882" cy="4426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FC51BB78-6515-40CB-83F1-5E6A75ACED06}"/>
              </a:ext>
            </a:extLst>
          </p:cNvPr>
          <p:cNvSpPr/>
          <p:nvPr/>
        </p:nvSpPr>
        <p:spPr>
          <a:xfrm>
            <a:off x="3284790" y="1434527"/>
            <a:ext cx="1112882" cy="4426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B1B22CD-BDE0-4F9E-8DBD-474744ADF3E8}"/>
              </a:ext>
            </a:extLst>
          </p:cNvPr>
          <p:cNvSpPr/>
          <p:nvPr/>
        </p:nvSpPr>
        <p:spPr>
          <a:xfrm>
            <a:off x="4759550" y="1434527"/>
            <a:ext cx="1112882" cy="44265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998742DC-982D-4662-9434-A248A25BD175}"/>
              </a:ext>
            </a:extLst>
          </p:cNvPr>
          <p:cNvSpPr/>
          <p:nvPr/>
        </p:nvSpPr>
        <p:spPr>
          <a:xfrm>
            <a:off x="6234310" y="1434527"/>
            <a:ext cx="1112882" cy="4426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4D898B4F-2DAB-49EA-AF24-A869636DFC83}"/>
              </a:ext>
            </a:extLst>
          </p:cNvPr>
          <p:cNvSpPr/>
          <p:nvPr/>
        </p:nvSpPr>
        <p:spPr>
          <a:xfrm>
            <a:off x="7709070" y="1434527"/>
            <a:ext cx="1112882" cy="4426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F4547637-0770-4AAA-93A5-EBEA61797A46}"/>
              </a:ext>
            </a:extLst>
          </p:cNvPr>
          <p:cNvSpPr txBox="1"/>
          <p:nvPr/>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149</a:t>
            </a:r>
          </a:p>
          <a:p>
            <a:r>
              <a:rPr lang="en-IN" sz="1200" dirty="0">
                <a:solidFill>
                  <a:srgbClr val="595959"/>
                </a:solidFill>
              </a:rPr>
              <a:t>G: 179</a:t>
            </a:r>
          </a:p>
          <a:p>
            <a:r>
              <a:rPr lang="en-IN" sz="1200" dirty="0">
                <a:solidFill>
                  <a:srgbClr val="595959"/>
                </a:solidFill>
              </a:rPr>
              <a:t>B: 215</a:t>
            </a:r>
          </a:p>
        </p:txBody>
      </p:sp>
      <p:sp>
        <p:nvSpPr>
          <p:cNvPr id="12" name="TextBox 11">
            <a:extLst>
              <a:ext uri="{FF2B5EF4-FFF2-40B4-BE49-F238E27FC236}">
                <a16:creationId xmlns:a16="http://schemas.microsoft.com/office/drawing/2014/main" id="{82C2F1AA-F8F7-4BF2-A2FC-645DA7181D85}"/>
              </a:ext>
            </a:extLst>
          </p:cNvPr>
          <p:cNvSpPr txBox="1"/>
          <p:nvPr/>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215</a:t>
            </a:r>
          </a:p>
          <a:p>
            <a:r>
              <a:rPr lang="en-IN" sz="1200" dirty="0">
                <a:solidFill>
                  <a:srgbClr val="595959"/>
                </a:solidFill>
              </a:rPr>
              <a:t>G: 150</a:t>
            </a:r>
          </a:p>
          <a:p>
            <a:r>
              <a:rPr lang="en-IN" sz="1200" dirty="0">
                <a:solidFill>
                  <a:srgbClr val="595959"/>
                </a:solidFill>
              </a:rPr>
              <a:t>B: 148</a:t>
            </a:r>
          </a:p>
        </p:txBody>
      </p:sp>
      <p:sp>
        <p:nvSpPr>
          <p:cNvPr id="14" name="TextBox 13">
            <a:extLst>
              <a:ext uri="{FF2B5EF4-FFF2-40B4-BE49-F238E27FC236}">
                <a16:creationId xmlns:a16="http://schemas.microsoft.com/office/drawing/2014/main" id="{452E051D-C9B6-4A62-8278-1A977BAD6E75}"/>
              </a:ext>
            </a:extLst>
          </p:cNvPr>
          <p:cNvSpPr txBox="1"/>
          <p:nvPr/>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5" name="TextBox 14">
            <a:extLst>
              <a:ext uri="{FF2B5EF4-FFF2-40B4-BE49-F238E27FC236}">
                <a16:creationId xmlns:a16="http://schemas.microsoft.com/office/drawing/2014/main" id="{0D37B8BC-A0D4-4C30-9A1F-8AEE177F92FD}"/>
              </a:ext>
            </a:extLst>
          </p:cNvPr>
          <p:cNvSpPr txBox="1"/>
          <p:nvPr/>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6" name="TextBox 15">
            <a:extLst>
              <a:ext uri="{FF2B5EF4-FFF2-40B4-BE49-F238E27FC236}">
                <a16:creationId xmlns:a16="http://schemas.microsoft.com/office/drawing/2014/main" id="{086E4FFB-75D5-4AB4-B44D-3F33F1CF891D}"/>
              </a:ext>
            </a:extLst>
          </p:cNvPr>
          <p:cNvSpPr txBox="1"/>
          <p:nvPr/>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250</a:t>
            </a:r>
          </a:p>
          <a:p>
            <a:r>
              <a:rPr lang="en-IN" sz="1200" dirty="0">
                <a:solidFill>
                  <a:srgbClr val="595959"/>
                </a:solidFill>
              </a:rPr>
              <a:t>G: 192</a:t>
            </a:r>
          </a:p>
          <a:p>
            <a:r>
              <a:rPr lang="en-IN" sz="1200" dirty="0">
                <a:solidFill>
                  <a:srgbClr val="595959"/>
                </a:solidFill>
              </a:rPr>
              <a:t>B: 144</a:t>
            </a:r>
          </a:p>
        </p:txBody>
      </p:sp>
      <p:sp>
        <p:nvSpPr>
          <p:cNvPr id="18" name="TextBox 17">
            <a:extLst>
              <a:ext uri="{FF2B5EF4-FFF2-40B4-BE49-F238E27FC236}">
                <a16:creationId xmlns:a16="http://schemas.microsoft.com/office/drawing/2014/main" id="{F40EFAAB-F6AD-44D1-A61D-2A4AE33D9654}"/>
              </a:ext>
            </a:extLst>
          </p:cNvPr>
          <p:cNvSpPr txBox="1"/>
          <p:nvPr/>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335270" y="3301792"/>
            <a:ext cx="1112882" cy="44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64</a:t>
            </a:r>
          </a:p>
          <a:p>
            <a:r>
              <a:rPr lang="en-IN" sz="1200" dirty="0">
                <a:solidFill>
                  <a:srgbClr val="595959"/>
                </a:solidFill>
              </a:rPr>
              <a:t>G: 64</a:t>
            </a:r>
          </a:p>
          <a:p>
            <a:r>
              <a:rPr lang="en-IN" sz="1200" dirty="0">
                <a:solidFill>
                  <a:srgbClr val="595959"/>
                </a:solidFill>
              </a:rPr>
              <a:t>B: 64</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A398647-C76C-4C5C-80B9-D4DA4205320F}"/>
              </a:ext>
            </a:extLst>
          </p:cNvPr>
          <p:cNvSpPr/>
          <p:nvPr userDrawn="1"/>
        </p:nvSpPr>
        <p:spPr>
          <a:xfrm>
            <a:off x="7861450" y="101599"/>
            <a:ext cx="1093558" cy="525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sp>
        <p:nvSpPr>
          <p:cNvPr id="13" name="Title Placeholder 11"/>
          <p:cNvSpPr>
            <a:spLocks noGrp="1"/>
          </p:cNvSpPr>
          <p:nvPr>
            <p:ph type="title"/>
          </p:nvPr>
        </p:nvSpPr>
        <p:spPr>
          <a:xfrm>
            <a:off x="324000" y="257731"/>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705" r:id="rId1"/>
    <p:sldLayoutId id="2147483720" r:id="rId2"/>
    <p:sldLayoutId id="2147483723" r:id="rId3"/>
    <p:sldLayoutId id="2147483702" r:id="rId4"/>
    <p:sldLayoutId id="2147483664" r:id="rId5"/>
    <p:sldLayoutId id="2147483666" r:id="rId6"/>
    <p:sldLayoutId id="2147483667" r:id="rId7"/>
    <p:sldLayoutId id="2147483668" r:id="rId8"/>
    <p:sldLayoutId id="2147483669" r:id="rId9"/>
    <p:sldLayoutId id="2147483712" r:id="rId10"/>
    <p:sldLayoutId id="2147483704" r:id="rId11"/>
    <p:sldLayoutId id="2147483724" r:id="rId12"/>
    <p:sldLayoutId id="2147483709" r:id="rId13"/>
    <p:sldLayoutId id="2147483700" r:id="rId14"/>
    <p:sldLayoutId id="2147483713" r:id="rId15"/>
    <p:sldLayoutId id="2147483715" r:id="rId16"/>
    <p:sldLayoutId id="2147483716" r:id="rId17"/>
    <p:sldLayoutId id="2147483721" r:id="rId18"/>
    <p:sldLayoutId id="2147483722" r:id="rId19"/>
    <p:sldLayoutId id="2147483718" r:id="rId20"/>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767" userDrawn="1">
          <p15:clr>
            <a:srgbClr val="F26B43"/>
          </p15:clr>
        </p15:guide>
        <p15:guide id="4" pos="2993" userDrawn="1">
          <p15:clr>
            <a:srgbClr val="F26B43"/>
          </p15:clr>
        </p15:guide>
        <p15:guide id="5" pos="204" userDrawn="1">
          <p15:clr>
            <a:srgbClr val="F26B43"/>
          </p15:clr>
        </p15:guide>
        <p15:guide id="6" pos="5556" userDrawn="1">
          <p15:clr>
            <a:srgbClr val="F26B43"/>
          </p15:clr>
        </p15:guide>
        <p15:guide id="7" orient="horz" pos="2981" userDrawn="1">
          <p15:clr>
            <a:srgbClr val="F26B43"/>
          </p15:clr>
        </p15:guide>
        <p15:guide id="8" orient="horz" pos="622" userDrawn="1">
          <p15:clr>
            <a:srgbClr val="F26B43"/>
          </p15:clr>
        </p15:guide>
        <p15:guide id="9" orient="horz" pos="3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79.jpg"/><Relationship Id="rId13" Type="http://schemas.openxmlformats.org/officeDocument/2006/relationships/image" Target="../media/image84.png"/><Relationship Id="rId18" Type="http://schemas.openxmlformats.org/officeDocument/2006/relationships/image" Target="../media/image89.png"/><Relationship Id="rId3" Type="http://schemas.openxmlformats.org/officeDocument/2006/relationships/image" Target="../media/image74.png"/><Relationship Id="rId21" Type="http://schemas.openxmlformats.org/officeDocument/2006/relationships/image" Target="../media/image92.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notesSlide" Target="../notesSlides/notesSlide3.xml"/><Relationship Id="rId16" Type="http://schemas.openxmlformats.org/officeDocument/2006/relationships/image" Target="../media/image87.png"/><Relationship Id="rId20" Type="http://schemas.openxmlformats.org/officeDocument/2006/relationships/image" Target="../media/image91.png"/><Relationship Id="rId1" Type="http://schemas.openxmlformats.org/officeDocument/2006/relationships/slideLayout" Target="../slideLayouts/slideLayout18.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19" Type="http://schemas.openxmlformats.org/officeDocument/2006/relationships/image" Target="../media/image90.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 Id="rId22" Type="http://schemas.openxmlformats.org/officeDocument/2006/relationships/image" Target="../media/image93.jpeg"/></Relationships>
</file>

<file path=ppt/slides/_rels/slide1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8.xml"/><Relationship Id="rId5" Type="http://schemas.openxmlformats.org/officeDocument/2006/relationships/image" Target="../media/image97.png"/><Relationship Id="rId4" Type="http://schemas.openxmlformats.org/officeDocument/2006/relationships/image" Target="../media/image96.png"/></Relationships>
</file>

<file path=ppt/slides/_rels/slide1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18.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05.png"/><Relationship Id="rId1" Type="http://schemas.openxmlformats.org/officeDocument/2006/relationships/slideLayout" Target="../slideLayouts/slideLayout18.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1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18.xml"/><Relationship Id="rId6" Type="http://schemas.openxmlformats.org/officeDocument/2006/relationships/image" Target="../media/image116.jpeg"/><Relationship Id="rId5" Type="http://schemas.openxmlformats.org/officeDocument/2006/relationships/image" Target="../media/image115.png"/><Relationship Id="rId4" Type="http://schemas.openxmlformats.org/officeDocument/2006/relationships/image" Target="../media/image1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8.xml"/><Relationship Id="rId5" Type="http://schemas.openxmlformats.org/officeDocument/2006/relationships/image" Target="../media/image120.png"/><Relationship Id="rId4" Type="http://schemas.openxmlformats.org/officeDocument/2006/relationships/image" Target="../media/image119.png"/></Relationships>
</file>

<file path=ppt/slides/_rels/slide17.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18.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1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8.xml"/><Relationship Id="rId5" Type="http://schemas.openxmlformats.org/officeDocument/2006/relationships/image" Target="../media/image130.png"/><Relationship Id="rId4" Type="http://schemas.openxmlformats.org/officeDocument/2006/relationships/image" Target="../media/image1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2.jpe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18.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jpeg"/></Relationships>
</file>

<file path=ppt/slides/_rels/slide21.xml.rels><?xml version="1.0" encoding="UTF-8" standalone="yes"?>
<Relationships xmlns="http://schemas.openxmlformats.org/package/2006/relationships"><Relationship Id="rId13" Type="http://schemas.openxmlformats.org/officeDocument/2006/relationships/image" Target="../media/image142.png"/><Relationship Id="rId18" Type="http://schemas.openxmlformats.org/officeDocument/2006/relationships/image" Target="../media/image147.svg"/><Relationship Id="rId26" Type="http://schemas.openxmlformats.org/officeDocument/2006/relationships/image" Target="../media/image155.png"/><Relationship Id="rId39" Type="http://schemas.openxmlformats.org/officeDocument/2006/relationships/image" Target="../media/image168.svg"/><Relationship Id="rId21" Type="http://schemas.openxmlformats.org/officeDocument/2006/relationships/image" Target="../media/image150.svg"/><Relationship Id="rId34" Type="http://schemas.openxmlformats.org/officeDocument/2006/relationships/image" Target="../media/image163.png"/><Relationship Id="rId42" Type="http://schemas.openxmlformats.org/officeDocument/2006/relationships/image" Target="../media/image171.png"/><Relationship Id="rId7" Type="http://schemas.openxmlformats.org/officeDocument/2006/relationships/image" Target="../media/image135.png"/><Relationship Id="rId2" Type="http://schemas.openxmlformats.org/officeDocument/2006/relationships/notesSlide" Target="../notesSlides/notesSlide4.xml"/><Relationship Id="rId16" Type="http://schemas.openxmlformats.org/officeDocument/2006/relationships/image" Target="../media/image145.svg"/><Relationship Id="rId20" Type="http://schemas.openxmlformats.org/officeDocument/2006/relationships/image" Target="../media/image149.svg"/><Relationship Id="rId29" Type="http://schemas.openxmlformats.org/officeDocument/2006/relationships/image" Target="../media/image158.svg"/><Relationship Id="rId41" Type="http://schemas.openxmlformats.org/officeDocument/2006/relationships/image" Target="../media/image170.png"/><Relationship Id="rId1" Type="http://schemas.openxmlformats.org/officeDocument/2006/relationships/slideLayout" Target="../slideLayouts/slideLayout18.xml"/><Relationship Id="rId6" Type="http://schemas.openxmlformats.org/officeDocument/2006/relationships/image" Target="../media/image131.png"/><Relationship Id="rId11" Type="http://schemas.openxmlformats.org/officeDocument/2006/relationships/image" Target="../media/image140.png"/><Relationship Id="rId24" Type="http://schemas.openxmlformats.org/officeDocument/2006/relationships/image" Target="../media/image153.png"/><Relationship Id="rId32" Type="http://schemas.openxmlformats.org/officeDocument/2006/relationships/image" Target="../media/image161.png"/><Relationship Id="rId37" Type="http://schemas.openxmlformats.org/officeDocument/2006/relationships/image" Target="../media/image166.svg"/><Relationship Id="rId40" Type="http://schemas.openxmlformats.org/officeDocument/2006/relationships/image" Target="../media/image169.png"/><Relationship Id="rId5" Type="http://schemas.openxmlformats.org/officeDocument/2006/relationships/image" Target="../media/image134.png"/><Relationship Id="rId15" Type="http://schemas.openxmlformats.org/officeDocument/2006/relationships/image" Target="../media/image144.png"/><Relationship Id="rId23" Type="http://schemas.openxmlformats.org/officeDocument/2006/relationships/image" Target="../media/image152.svg"/><Relationship Id="rId28" Type="http://schemas.openxmlformats.org/officeDocument/2006/relationships/image" Target="../media/image157.png"/><Relationship Id="rId36" Type="http://schemas.openxmlformats.org/officeDocument/2006/relationships/image" Target="../media/image165.png"/><Relationship Id="rId10" Type="http://schemas.openxmlformats.org/officeDocument/2006/relationships/image" Target="../media/image139.svg"/><Relationship Id="rId19" Type="http://schemas.openxmlformats.org/officeDocument/2006/relationships/image" Target="../media/image148.png"/><Relationship Id="rId31" Type="http://schemas.openxmlformats.org/officeDocument/2006/relationships/image" Target="../media/image160.svg"/><Relationship Id="rId4" Type="http://schemas.openxmlformats.org/officeDocument/2006/relationships/image" Target="../media/image133.jpeg"/><Relationship Id="rId9" Type="http://schemas.openxmlformats.org/officeDocument/2006/relationships/image" Target="../media/image138.png"/><Relationship Id="rId14" Type="http://schemas.openxmlformats.org/officeDocument/2006/relationships/image" Target="../media/image143.svg"/><Relationship Id="rId22" Type="http://schemas.openxmlformats.org/officeDocument/2006/relationships/image" Target="../media/image151.png"/><Relationship Id="rId27" Type="http://schemas.openxmlformats.org/officeDocument/2006/relationships/image" Target="../media/image156.svg"/><Relationship Id="rId30" Type="http://schemas.openxmlformats.org/officeDocument/2006/relationships/image" Target="../media/image159.png"/><Relationship Id="rId35" Type="http://schemas.openxmlformats.org/officeDocument/2006/relationships/image" Target="../media/image164.svg"/><Relationship Id="rId8" Type="http://schemas.openxmlformats.org/officeDocument/2006/relationships/image" Target="../media/image137.png"/><Relationship Id="rId3" Type="http://schemas.openxmlformats.org/officeDocument/2006/relationships/image" Target="../media/image132.jpeg"/><Relationship Id="rId12" Type="http://schemas.openxmlformats.org/officeDocument/2006/relationships/image" Target="../media/image141.svg"/><Relationship Id="rId17" Type="http://schemas.openxmlformats.org/officeDocument/2006/relationships/image" Target="../media/image146.png"/><Relationship Id="rId25" Type="http://schemas.openxmlformats.org/officeDocument/2006/relationships/image" Target="../media/image154.svg"/><Relationship Id="rId33" Type="http://schemas.openxmlformats.org/officeDocument/2006/relationships/image" Target="../media/image162.svg"/><Relationship Id="rId38" Type="http://schemas.openxmlformats.org/officeDocument/2006/relationships/image" Target="../media/image167.png"/></Relationships>
</file>

<file path=ppt/slides/_rels/slide22.xml.rels><?xml version="1.0" encoding="UTF-8" standalone="yes"?>
<Relationships xmlns="http://schemas.openxmlformats.org/package/2006/relationships"><Relationship Id="rId8" Type="http://schemas.openxmlformats.org/officeDocument/2006/relationships/image" Target="../media/image177.png"/><Relationship Id="rId13" Type="http://schemas.openxmlformats.org/officeDocument/2006/relationships/image" Target="../media/image182.png"/><Relationship Id="rId3" Type="http://schemas.openxmlformats.org/officeDocument/2006/relationships/image" Target="../media/image172.png"/><Relationship Id="rId7" Type="http://schemas.openxmlformats.org/officeDocument/2006/relationships/image" Target="../media/image176.png"/><Relationship Id="rId12" Type="http://schemas.openxmlformats.org/officeDocument/2006/relationships/image" Target="../media/image181.png"/><Relationship Id="rId17" Type="http://schemas.openxmlformats.org/officeDocument/2006/relationships/image" Target="../media/image185.png"/><Relationship Id="rId2" Type="http://schemas.openxmlformats.org/officeDocument/2006/relationships/notesSlide" Target="../notesSlides/notesSlide5.xml"/><Relationship Id="rId16" Type="http://schemas.openxmlformats.org/officeDocument/2006/relationships/image" Target="../media/image184.png"/><Relationship Id="rId1" Type="http://schemas.openxmlformats.org/officeDocument/2006/relationships/slideLayout" Target="../slideLayouts/slideLayout18.xml"/><Relationship Id="rId6" Type="http://schemas.openxmlformats.org/officeDocument/2006/relationships/image" Target="../media/image175.png"/><Relationship Id="rId11" Type="http://schemas.openxmlformats.org/officeDocument/2006/relationships/image" Target="../media/image180.png"/><Relationship Id="rId5" Type="http://schemas.openxmlformats.org/officeDocument/2006/relationships/image" Target="../media/image174.png"/><Relationship Id="rId15" Type="http://schemas.openxmlformats.org/officeDocument/2006/relationships/image" Target="../media/image183.png"/><Relationship Id="rId10" Type="http://schemas.openxmlformats.org/officeDocument/2006/relationships/image" Target="../media/image179.png"/><Relationship Id="rId4" Type="http://schemas.openxmlformats.org/officeDocument/2006/relationships/image" Target="../media/image173.png"/><Relationship Id="rId9" Type="http://schemas.openxmlformats.org/officeDocument/2006/relationships/image" Target="../media/image178.png"/><Relationship Id="rId14" Type="http://schemas.microsoft.com/office/2007/relationships/hdphoto" Target="../media/hdphoto2.wdp"/></Relationships>
</file>

<file path=ppt/slides/_rels/slide23.xml.rels><?xml version="1.0" encoding="UTF-8" standalone="yes"?>
<Relationships xmlns="http://schemas.openxmlformats.org/package/2006/relationships"><Relationship Id="rId13" Type="http://schemas.openxmlformats.org/officeDocument/2006/relationships/image" Target="../media/image195.png"/><Relationship Id="rId18" Type="http://schemas.openxmlformats.org/officeDocument/2006/relationships/image" Target="../media/image200.svg"/><Relationship Id="rId26" Type="http://schemas.openxmlformats.org/officeDocument/2006/relationships/image" Target="../media/image208.svg"/><Relationship Id="rId3" Type="http://schemas.openxmlformats.org/officeDocument/2006/relationships/image" Target="../media/image187.svg"/><Relationship Id="rId21" Type="http://schemas.openxmlformats.org/officeDocument/2006/relationships/image" Target="../media/image203.png"/><Relationship Id="rId34" Type="http://schemas.openxmlformats.org/officeDocument/2006/relationships/image" Target="../media/image216.png"/><Relationship Id="rId7" Type="http://schemas.openxmlformats.org/officeDocument/2006/relationships/image" Target="../media/image191.png"/><Relationship Id="rId12" Type="http://schemas.openxmlformats.org/officeDocument/2006/relationships/image" Target="../media/image141.svg"/><Relationship Id="rId17" Type="http://schemas.openxmlformats.org/officeDocument/2006/relationships/image" Target="../media/image199.png"/><Relationship Id="rId25" Type="http://schemas.openxmlformats.org/officeDocument/2006/relationships/image" Target="../media/image207.png"/><Relationship Id="rId33" Type="http://schemas.openxmlformats.org/officeDocument/2006/relationships/image" Target="../media/image215.jpeg"/><Relationship Id="rId2" Type="http://schemas.openxmlformats.org/officeDocument/2006/relationships/image" Target="../media/image186.png"/><Relationship Id="rId16" Type="http://schemas.openxmlformats.org/officeDocument/2006/relationships/image" Target="../media/image198.svg"/><Relationship Id="rId20" Type="http://schemas.openxmlformats.org/officeDocument/2006/relationships/image" Target="../media/image202.svg"/><Relationship Id="rId29" Type="http://schemas.openxmlformats.org/officeDocument/2006/relationships/image" Target="../media/image211.png"/><Relationship Id="rId1" Type="http://schemas.openxmlformats.org/officeDocument/2006/relationships/slideLayout" Target="../slideLayouts/slideLayout18.xml"/><Relationship Id="rId6" Type="http://schemas.openxmlformats.org/officeDocument/2006/relationships/image" Target="../media/image190.svg"/><Relationship Id="rId11" Type="http://schemas.openxmlformats.org/officeDocument/2006/relationships/image" Target="../media/image140.png"/><Relationship Id="rId24" Type="http://schemas.openxmlformats.org/officeDocument/2006/relationships/image" Target="../media/image206.svg"/><Relationship Id="rId32" Type="http://schemas.openxmlformats.org/officeDocument/2006/relationships/image" Target="../media/image214.jpeg"/><Relationship Id="rId5" Type="http://schemas.openxmlformats.org/officeDocument/2006/relationships/image" Target="../media/image189.png"/><Relationship Id="rId15" Type="http://schemas.openxmlformats.org/officeDocument/2006/relationships/image" Target="../media/image197.png"/><Relationship Id="rId23" Type="http://schemas.openxmlformats.org/officeDocument/2006/relationships/image" Target="../media/image205.png"/><Relationship Id="rId28" Type="http://schemas.openxmlformats.org/officeDocument/2006/relationships/image" Target="../media/image210.svg"/><Relationship Id="rId10" Type="http://schemas.openxmlformats.org/officeDocument/2006/relationships/image" Target="../media/image194.svg"/><Relationship Id="rId19" Type="http://schemas.openxmlformats.org/officeDocument/2006/relationships/image" Target="../media/image201.png"/><Relationship Id="rId31" Type="http://schemas.openxmlformats.org/officeDocument/2006/relationships/image" Target="../media/image213.png"/><Relationship Id="rId4" Type="http://schemas.openxmlformats.org/officeDocument/2006/relationships/image" Target="../media/image188.svg"/><Relationship Id="rId9" Type="http://schemas.openxmlformats.org/officeDocument/2006/relationships/image" Target="../media/image193.png"/><Relationship Id="rId14" Type="http://schemas.openxmlformats.org/officeDocument/2006/relationships/image" Target="../media/image196.svg"/><Relationship Id="rId22" Type="http://schemas.openxmlformats.org/officeDocument/2006/relationships/image" Target="../media/image204.svg"/><Relationship Id="rId27" Type="http://schemas.openxmlformats.org/officeDocument/2006/relationships/image" Target="../media/image209.png"/><Relationship Id="rId30" Type="http://schemas.openxmlformats.org/officeDocument/2006/relationships/image" Target="../media/image212.svg"/><Relationship Id="rId35" Type="http://schemas.openxmlformats.org/officeDocument/2006/relationships/image" Target="../media/image217.png"/><Relationship Id="rId8" Type="http://schemas.openxmlformats.org/officeDocument/2006/relationships/image" Target="../media/image192.svg"/></Relationships>
</file>

<file path=ppt/slides/_rels/slide24.xml.rels><?xml version="1.0" encoding="UTF-8" standalone="yes"?>
<Relationships xmlns="http://schemas.openxmlformats.org/package/2006/relationships"><Relationship Id="rId8" Type="http://schemas.openxmlformats.org/officeDocument/2006/relationships/image" Target="../media/image224.png"/><Relationship Id="rId13" Type="http://schemas.openxmlformats.org/officeDocument/2006/relationships/image" Target="../media/image229.svg"/><Relationship Id="rId18" Type="http://schemas.openxmlformats.org/officeDocument/2006/relationships/image" Target="../media/image234.png"/><Relationship Id="rId3" Type="http://schemas.openxmlformats.org/officeDocument/2006/relationships/image" Target="../media/image219.svg"/><Relationship Id="rId7" Type="http://schemas.openxmlformats.org/officeDocument/2006/relationships/image" Target="../media/image223.svg"/><Relationship Id="rId12" Type="http://schemas.openxmlformats.org/officeDocument/2006/relationships/image" Target="../media/image228.png"/><Relationship Id="rId17" Type="http://schemas.openxmlformats.org/officeDocument/2006/relationships/image" Target="../media/image233.svg"/><Relationship Id="rId2" Type="http://schemas.openxmlformats.org/officeDocument/2006/relationships/image" Target="../media/image218.png"/><Relationship Id="rId16" Type="http://schemas.openxmlformats.org/officeDocument/2006/relationships/image" Target="../media/image232.png"/><Relationship Id="rId1" Type="http://schemas.openxmlformats.org/officeDocument/2006/relationships/slideLayout" Target="../slideLayouts/slideLayout18.xml"/><Relationship Id="rId6" Type="http://schemas.openxmlformats.org/officeDocument/2006/relationships/image" Target="../media/image222.png"/><Relationship Id="rId11" Type="http://schemas.openxmlformats.org/officeDocument/2006/relationships/image" Target="../media/image227.svg"/><Relationship Id="rId5" Type="http://schemas.openxmlformats.org/officeDocument/2006/relationships/image" Target="../media/image221.svg"/><Relationship Id="rId15" Type="http://schemas.openxmlformats.org/officeDocument/2006/relationships/image" Target="../media/image231.svg"/><Relationship Id="rId10" Type="http://schemas.openxmlformats.org/officeDocument/2006/relationships/image" Target="../media/image226.png"/><Relationship Id="rId19" Type="http://schemas.openxmlformats.org/officeDocument/2006/relationships/image" Target="../media/image235.svg"/><Relationship Id="rId4" Type="http://schemas.openxmlformats.org/officeDocument/2006/relationships/image" Target="../media/image220.png"/><Relationship Id="rId9" Type="http://schemas.openxmlformats.org/officeDocument/2006/relationships/image" Target="../media/image225.svg"/><Relationship Id="rId14" Type="http://schemas.openxmlformats.org/officeDocument/2006/relationships/image" Target="../media/image230.png"/></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6.png"/><Relationship Id="rId7" Type="http://schemas.openxmlformats.org/officeDocument/2006/relationships/image" Target="../media/image240.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39.jpeg"/><Relationship Id="rId5" Type="http://schemas.openxmlformats.org/officeDocument/2006/relationships/image" Target="../media/image238.png"/><Relationship Id="rId4" Type="http://schemas.openxmlformats.org/officeDocument/2006/relationships/image" Target="../media/image2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247.png"/><Relationship Id="rId3" Type="http://schemas.openxmlformats.org/officeDocument/2006/relationships/image" Target="../media/image242.png"/><Relationship Id="rId7" Type="http://schemas.openxmlformats.org/officeDocument/2006/relationships/image" Target="../media/image246.png"/><Relationship Id="rId2" Type="http://schemas.openxmlformats.org/officeDocument/2006/relationships/image" Target="../media/image241.png"/><Relationship Id="rId1" Type="http://schemas.openxmlformats.org/officeDocument/2006/relationships/slideLayout" Target="../slideLayouts/slideLayout19.xml"/><Relationship Id="rId6" Type="http://schemas.openxmlformats.org/officeDocument/2006/relationships/image" Target="../media/image245.png"/><Relationship Id="rId5" Type="http://schemas.openxmlformats.org/officeDocument/2006/relationships/image" Target="../media/image244.png"/><Relationship Id="rId4" Type="http://schemas.openxmlformats.org/officeDocument/2006/relationships/image" Target="../media/image243.png"/><Relationship Id="rId9" Type="http://schemas.openxmlformats.org/officeDocument/2006/relationships/image" Target="../media/image248.jpeg"/></Relationships>
</file>

<file path=ppt/slides/_rels/slide28.xml.rels><?xml version="1.0" encoding="UTF-8" standalone="yes"?>
<Relationships xmlns="http://schemas.openxmlformats.org/package/2006/relationships"><Relationship Id="rId8" Type="http://schemas.openxmlformats.org/officeDocument/2006/relationships/image" Target="../media/image247.png"/><Relationship Id="rId3" Type="http://schemas.openxmlformats.org/officeDocument/2006/relationships/image" Target="../media/image242.png"/><Relationship Id="rId7" Type="http://schemas.openxmlformats.org/officeDocument/2006/relationships/image" Target="../media/image246.png"/><Relationship Id="rId2" Type="http://schemas.openxmlformats.org/officeDocument/2006/relationships/image" Target="../media/image241.png"/><Relationship Id="rId1" Type="http://schemas.openxmlformats.org/officeDocument/2006/relationships/slideLayout" Target="../slideLayouts/slideLayout19.xml"/><Relationship Id="rId6" Type="http://schemas.openxmlformats.org/officeDocument/2006/relationships/image" Target="../media/image245.png"/><Relationship Id="rId5" Type="http://schemas.openxmlformats.org/officeDocument/2006/relationships/image" Target="../media/image244.png"/><Relationship Id="rId4" Type="http://schemas.openxmlformats.org/officeDocument/2006/relationships/image" Target="../media/image243.png"/><Relationship Id="rId9" Type="http://schemas.openxmlformats.org/officeDocument/2006/relationships/image" Target="../media/image249.png"/></Relationships>
</file>

<file path=ppt/slides/_rels/slide29.xml.rels><?xml version="1.0" encoding="UTF-8" standalone="yes"?>
<Relationships xmlns="http://schemas.openxmlformats.org/package/2006/relationships"><Relationship Id="rId8" Type="http://schemas.openxmlformats.org/officeDocument/2006/relationships/image" Target="../media/image247.png"/><Relationship Id="rId3" Type="http://schemas.openxmlformats.org/officeDocument/2006/relationships/image" Target="../media/image242.png"/><Relationship Id="rId7" Type="http://schemas.openxmlformats.org/officeDocument/2006/relationships/image" Target="../media/image246.png"/><Relationship Id="rId2" Type="http://schemas.openxmlformats.org/officeDocument/2006/relationships/image" Target="../media/image241.png"/><Relationship Id="rId1" Type="http://schemas.openxmlformats.org/officeDocument/2006/relationships/slideLayout" Target="../slideLayouts/slideLayout19.xml"/><Relationship Id="rId6" Type="http://schemas.openxmlformats.org/officeDocument/2006/relationships/image" Target="../media/image245.png"/><Relationship Id="rId5" Type="http://schemas.openxmlformats.org/officeDocument/2006/relationships/image" Target="../media/image244.png"/><Relationship Id="rId4" Type="http://schemas.openxmlformats.org/officeDocument/2006/relationships/image" Target="../media/image243.png"/><Relationship Id="rId9" Type="http://schemas.openxmlformats.org/officeDocument/2006/relationships/image" Target="../media/image25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247.png"/><Relationship Id="rId3" Type="http://schemas.openxmlformats.org/officeDocument/2006/relationships/image" Target="../media/image242.png"/><Relationship Id="rId7" Type="http://schemas.openxmlformats.org/officeDocument/2006/relationships/image" Target="../media/image246.png"/><Relationship Id="rId2" Type="http://schemas.openxmlformats.org/officeDocument/2006/relationships/image" Target="../media/image241.png"/><Relationship Id="rId1" Type="http://schemas.openxmlformats.org/officeDocument/2006/relationships/slideLayout" Target="../slideLayouts/slideLayout19.xml"/><Relationship Id="rId6" Type="http://schemas.openxmlformats.org/officeDocument/2006/relationships/image" Target="../media/image245.png"/><Relationship Id="rId5" Type="http://schemas.openxmlformats.org/officeDocument/2006/relationships/image" Target="../media/image244.png"/><Relationship Id="rId4" Type="http://schemas.openxmlformats.org/officeDocument/2006/relationships/image" Target="../media/image243.png"/><Relationship Id="rId9" Type="http://schemas.openxmlformats.org/officeDocument/2006/relationships/image" Target="../media/image251.png"/></Relationships>
</file>

<file path=ppt/slides/_rels/slide31.xml.rels><?xml version="1.0" encoding="UTF-8" standalone="yes"?>
<Relationships xmlns="http://schemas.openxmlformats.org/package/2006/relationships"><Relationship Id="rId8" Type="http://schemas.openxmlformats.org/officeDocument/2006/relationships/image" Target="../media/image247.png"/><Relationship Id="rId3" Type="http://schemas.openxmlformats.org/officeDocument/2006/relationships/image" Target="../media/image242.png"/><Relationship Id="rId7" Type="http://schemas.openxmlformats.org/officeDocument/2006/relationships/image" Target="../media/image246.png"/><Relationship Id="rId2" Type="http://schemas.openxmlformats.org/officeDocument/2006/relationships/image" Target="../media/image241.png"/><Relationship Id="rId1" Type="http://schemas.openxmlformats.org/officeDocument/2006/relationships/slideLayout" Target="../slideLayouts/slideLayout19.xml"/><Relationship Id="rId6" Type="http://schemas.openxmlformats.org/officeDocument/2006/relationships/image" Target="../media/image245.png"/><Relationship Id="rId5" Type="http://schemas.openxmlformats.org/officeDocument/2006/relationships/image" Target="../media/image244.png"/><Relationship Id="rId4" Type="http://schemas.openxmlformats.org/officeDocument/2006/relationships/image" Target="../media/image243.png"/><Relationship Id="rId9" Type="http://schemas.openxmlformats.org/officeDocument/2006/relationships/image" Target="../media/image2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3" Type="http://schemas.openxmlformats.org/officeDocument/2006/relationships/image" Target="../media/image35.sv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emf"/><Relationship Id="rId34" Type="http://schemas.openxmlformats.org/officeDocument/2006/relationships/image" Target="../media/image56.pn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emf"/><Relationship Id="rId29"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image" Target="../media/image45.jpe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sv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18.xml"/><Relationship Id="rId6" Type="http://schemas.openxmlformats.org/officeDocument/2006/relationships/image" Target="../media/image62.png"/><Relationship Id="rId5" Type="http://schemas.openxmlformats.org/officeDocument/2006/relationships/image" Target="../media/image66.png"/><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8.xml"/><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7CC5BAD-DB80-45FE-9677-E4FD4A62572A}"/>
              </a:ext>
            </a:extLst>
          </p:cNvPr>
          <p:cNvSpPr>
            <a:spLocks noGrp="1"/>
          </p:cNvSpPr>
          <p:nvPr>
            <p:ph type="body" sz="quarter" idx="13"/>
          </p:nvPr>
        </p:nvSpPr>
        <p:spPr>
          <a:xfrm>
            <a:off x="366031" y="3348348"/>
            <a:ext cx="5815694" cy="461652"/>
          </a:xfrm>
        </p:spPr>
        <p:txBody>
          <a:bodyPr/>
          <a:lstStyle/>
          <a:p>
            <a:r>
              <a:rPr lang="en-IN" cap="all" dirty="0"/>
              <a:t>Migration and Expansion to Cloud</a:t>
            </a:r>
          </a:p>
        </p:txBody>
      </p:sp>
      <p:sp>
        <p:nvSpPr>
          <p:cNvPr id="8" name="Text Placeholder 7">
            <a:extLst>
              <a:ext uri="{FF2B5EF4-FFF2-40B4-BE49-F238E27FC236}">
                <a16:creationId xmlns:a16="http://schemas.microsoft.com/office/drawing/2014/main" id="{B64C9F71-F700-4B92-AA59-43B69B798FE7}"/>
              </a:ext>
            </a:extLst>
          </p:cNvPr>
          <p:cNvSpPr>
            <a:spLocks noGrp="1"/>
          </p:cNvSpPr>
          <p:nvPr>
            <p:ph type="body" sz="quarter" idx="14"/>
          </p:nvPr>
        </p:nvSpPr>
        <p:spPr>
          <a:xfrm>
            <a:off x="366031" y="3877159"/>
            <a:ext cx="4566009" cy="461652"/>
          </a:xfrm>
        </p:spPr>
        <p:txBody>
          <a:bodyPr/>
          <a:lstStyle/>
          <a:p>
            <a:r>
              <a:rPr lang="en-US" dirty="0"/>
              <a:t>Hybrid and Multi-cloud Perspective</a:t>
            </a:r>
            <a:endParaRPr lang="en-IN" dirty="0"/>
          </a:p>
        </p:txBody>
      </p:sp>
      <p:sp>
        <p:nvSpPr>
          <p:cNvPr id="9" name="Text Placeholder 8">
            <a:extLst>
              <a:ext uri="{FF2B5EF4-FFF2-40B4-BE49-F238E27FC236}">
                <a16:creationId xmlns:a16="http://schemas.microsoft.com/office/drawing/2014/main" id="{DA2411D6-B561-417D-B3A9-7FCBA4BBC332}"/>
              </a:ext>
            </a:extLst>
          </p:cNvPr>
          <p:cNvSpPr>
            <a:spLocks noGrp="1"/>
          </p:cNvSpPr>
          <p:nvPr>
            <p:ph type="body" sz="quarter" idx="15"/>
          </p:nvPr>
        </p:nvSpPr>
        <p:spPr/>
        <p:txBody>
          <a:bodyPr/>
          <a:lstStyle/>
          <a:p>
            <a:r>
              <a:rPr lang="en-US" dirty="0"/>
              <a:t>December 2020</a:t>
            </a:r>
            <a:endParaRPr lang="en-IN" dirty="0"/>
          </a:p>
        </p:txBody>
      </p:sp>
      <p:pic>
        <p:nvPicPr>
          <p:cNvPr id="5" name="Picture 4" descr="Image result for hdfc bank">
            <a:extLst>
              <a:ext uri="{FF2B5EF4-FFF2-40B4-BE49-F238E27FC236}">
                <a16:creationId xmlns:a16="http://schemas.microsoft.com/office/drawing/2014/main" id="{0B9FCC57-13EB-4478-BA19-B195D5E46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76051"/>
            <a:ext cx="1057275"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2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9CC9E78-70A8-4560-A09F-AA49626CCCC1}"/>
              </a:ext>
            </a:extLst>
          </p:cNvPr>
          <p:cNvSpPr>
            <a:spLocks noGrp="1"/>
          </p:cNvSpPr>
          <p:nvPr>
            <p:ph type="sldNum" sz="quarter" idx="12"/>
          </p:nvPr>
        </p:nvSpPr>
        <p:spPr/>
        <p:txBody>
          <a:bodyPr/>
          <a:lstStyle/>
          <a:p>
            <a:fld id="{D6AB342A-830E-438F-A6A8-BEDF509AB0A8}" type="slidenum">
              <a:rPr lang="en-US" smtClean="0"/>
              <a:pPr/>
              <a:t>10</a:t>
            </a:fld>
            <a:endParaRPr lang="en-US" dirty="0"/>
          </a:p>
        </p:txBody>
      </p:sp>
      <p:sp>
        <p:nvSpPr>
          <p:cNvPr id="2" name="Title 1">
            <a:extLst>
              <a:ext uri="{FF2B5EF4-FFF2-40B4-BE49-F238E27FC236}">
                <a16:creationId xmlns:a16="http://schemas.microsoft.com/office/drawing/2014/main" id="{F27525C6-F608-4D45-AAB9-FD5847E1C8AA}"/>
              </a:ext>
            </a:extLst>
          </p:cNvPr>
          <p:cNvSpPr>
            <a:spLocks noGrp="1"/>
          </p:cNvSpPr>
          <p:nvPr>
            <p:ph type="title"/>
          </p:nvPr>
        </p:nvSpPr>
        <p:spPr/>
        <p:txBody>
          <a:bodyPr/>
          <a:lstStyle/>
          <a:p>
            <a:r>
              <a:rPr lang="en-US" dirty="0"/>
              <a:t>cloud adjacency Advantages for hybrid architectures </a:t>
            </a:r>
          </a:p>
        </p:txBody>
      </p:sp>
      <p:pic>
        <p:nvPicPr>
          <p:cNvPr id="4" name="Picture 3">
            <a:extLst>
              <a:ext uri="{FF2B5EF4-FFF2-40B4-BE49-F238E27FC236}">
                <a16:creationId xmlns:a16="http://schemas.microsoft.com/office/drawing/2014/main" id="{45713FD5-E463-4ED8-A97F-FB061634C0FC}"/>
              </a:ext>
            </a:extLst>
          </p:cNvPr>
          <p:cNvPicPr>
            <a:picLocks noChangeAspect="1"/>
          </p:cNvPicPr>
          <p:nvPr/>
        </p:nvPicPr>
        <p:blipFill>
          <a:blip r:embed="rId3"/>
          <a:stretch>
            <a:fillRect/>
          </a:stretch>
        </p:blipFill>
        <p:spPr>
          <a:xfrm>
            <a:off x="196850" y="1356756"/>
            <a:ext cx="8634220" cy="2142637"/>
          </a:xfrm>
          <a:prstGeom prst="rect">
            <a:avLst/>
          </a:prstGeom>
        </p:spPr>
      </p:pic>
    </p:spTree>
    <p:extLst>
      <p:ext uri="{BB962C8B-B14F-4D97-AF65-F5344CB8AC3E}">
        <p14:creationId xmlns:p14="http://schemas.microsoft.com/office/powerpoint/2010/main" val="36886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25C6-F608-4D45-AAB9-FD5847E1C8AA}"/>
              </a:ext>
            </a:extLst>
          </p:cNvPr>
          <p:cNvSpPr>
            <a:spLocks noGrp="1"/>
          </p:cNvSpPr>
          <p:nvPr>
            <p:ph type="title"/>
          </p:nvPr>
        </p:nvSpPr>
        <p:spPr/>
        <p:txBody>
          <a:bodyPr/>
          <a:lstStyle/>
          <a:p>
            <a:r>
              <a:rPr lang="en-US" dirty="0"/>
              <a:t>cloud adjacency: SIFY COMPLEMENTING HYPERSCALERS  </a:t>
            </a:r>
          </a:p>
        </p:txBody>
      </p:sp>
      <p:sp>
        <p:nvSpPr>
          <p:cNvPr id="5" name="object 8">
            <a:extLst>
              <a:ext uri="{FF2B5EF4-FFF2-40B4-BE49-F238E27FC236}">
                <a16:creationId xmlns:a16="http://schemas.microsoft.com/office/drawing/2014/main" id="{20423D29-6D5C-4762-AEE2-E0A30433EF03}"/>
              </a:ext>
            </a:extLst>
          </p:cNvPr>
          <p:cNvSpPr/>
          <p:nvPr/>
        </p:nvSpPr>
        <p:spPr>
          <a:xfrm>
            <a:off x="335928" y="1823946"/>
            <a:ext cx="4863192" cy="1097606"/>
          </a:xfrm>
          <a:custGeom>
            <a:avLst/>
            <a:gdLst/>
            <a:ahLst/>
            <a:cxnLst/>
            <a:rect l="l" t="t" r="r" b="b"/>
            <a:pathLst>
              <a:path w="2884805" h="849630">
                <a:moveTo>
                  <a:pt x="2884754" y="849414"/>
                </a:moveTo>
                <a:lnTo>
                  <a:pt x="0" y="849414"/>
                </a:lnTo>
                <a:lnTo>
                  <a:pt x="0" y="0"/>
                </a:lnTo>
                <a:lnTo>
                  <a:pt x="2884754" y="0"/>
                </a:lnTo>
                <a:lnTo>
                  <a:pt x="2884754" y="849414"/>
                </a:lnTo>
                <a:close/>
              </a:path>
            </a:pathLst>
          </a:custGeom>
          <a:ln w="12699">
            <a:solidFill>
              <a:srgbClr val="5C9BD3"/>
            </a:solidFill>
          </a:ln>
        </p:spPr>
        <p:txBody>
          <a:bodyPr wrap="square" lIns="0" tIns="0" rIns="0" bIns="0" rtlCol="0"/>
          <a:lstStyle/>
          <a:p>
            <a:endParaRPr sz="1350" dirty="0"/>
          </a:p>
        </p:txBody>
      </p:sp>
      <p:sp>
        <p:nvSpPr>
          <p:cNvPr id="6" name="object 9">
            <a:extLst>
              <a:ext uri="{FF2B5EF4-FFF2-40B4-BE49-F238E27FC236}">
                <a16:creationId xmlns:a16="http://schemas.microsoft.com/office/drawing/2014/main" id="{83ED1D82-61E6-484D-B539-6B0597BCB42E}"/>
              </a:ext>
            </a:extLst>
          </p:cNvPr>
          <p:cNvSpPr/>
          <p:nvPr/>
        </p:nvSpPr>
        <p:spPr>
          <a:xfrm>
            <a:off x="335928" y="1823946"/>
            <a:ext cx="4850347" cy="292859"/>
          </a:xfrm>
          <a:custGeom>
            <a:avLst/>
            <a:gdLst/>
            <a:ahLst/>
            <a:cxnLst/>
            <a:rect l="l" t="t" r="r" b="b"/>
            <a:pathLst>
              <a:path w="2877185" h="226694">
                <a:moveTo>
                  <a:pt x="2876816" y="226491"/>
                </a:moveTo>
                <a:lnTo>
                  <a:pt x="0" y="226491"/>
                </a:lnTo>
                <a:lnTo>
                  <a:pt x="0" y="0"/>
                </a:lnTo>
                <a:lnTo>
                  <a:pt x="2876816" y="0"/>
                </a:lnTo>
                <a:lnTo>
                  <a:pt x="2876816" y="226491"/>
                </a:lnTo>
                <a:close/>
              </a:path>
            </a:pathLst>
          </a:custGeom>
          <a:solidFill>
            <a:srgbClr val="5C9BD3"/>
          </a:solidFill>
        </p:spPr>
        <p:txBody>
          <a:bodyPr wrap="square" lIns="0" tIns="0" rIns="0" bIns="0" rtlCol="0"/>
          <a:lstStyle/>
          <a:p>
            <a:endParaRPr sz="2700" dirty="0"/>
          </a:p>
        </p:txBody>
      </p:sp>
      <p:sp>
        <p:nvSpPr>
          <p:cNvPr id="7" name="object 10">
            <a:extLst>
              <a:ext uri="{FF2B5EF4-FFF2-40B4-BE49-F238E27FC236}">
                <a16:creationId xmlns:a16="http://schemas.microsoft.com/office/drawing/2014/main" id="{C56C5B91-E7CE-47A5-B4A0-9C6B8D99596D}"/>
              </a:ext>
            </a:extLst>
          </p:cNvPr>
          <p:cNvSpPr/>
          <p:nvPr/>
        </p:nvSpPr>
        <p:spPr>
          <a:xfrm>
            <a:off x="374465" y="2684491"/>
            <a:ext cx="1779139" cy="204263"/>
          </a:xfrm>
          <a:custGeom>
            <a:avLst/>
            <a:gdLst/>
            <a:ahLst/>
            <a:cxnLst/>
            <a:rect l="l" t="t" r="r" b="b"/>
            <a:pathLst>
              <a:path w="1055370" h="158114">
                <a:moveTo>
                  <a:pt x="1055344" y="157873"/>
                </a:moveTo>
                <a:lnTo>
                  <a:pt x="0" y="157873"/>
                </a:lnTo>
                <a:lnTo>
                  <a:pt x="0" y="0"/>
                </a:lnTo>
                <a:lnTo>
                  <a:pt x="1055344" y="0"/>
                </a:lnTo>
                <a:lnTo>
                  <a:pt x="1055344" y="157873"/>
                </a:lnTo>
                <a:close/>
              </a:path>
            </a:pathLst>
          </a:custGeom>
          <a:solidFill>
            <a:srgbClr val="556778"/>
          </a:solidFill>
        </p:spPr>
        <p:txBody>
          <a:bodyPr wrap="square" lIns="0" tIns="0" rIns="0" bIns="0" rtlCol="0"/>
          <a:lstStyle/>
          <a:p>
            <a:endParaRPr sz="1350" dirty="0"/>
          </a:p>
        </p:txBody>
      </p:sp>
      <p:sp>
        <p:nvSpPr>
          <p:cNvPr id="8" name="object 11">
            <a:extLst>
              <a:ext uri="{FF2B5EF4-FFF2-40B4-BE49-F238E27FC236}">
                <a16:creationId xmlns:a16="http://schemas.microsoft.com/office/drawing/2014/main" id="{45FA7737-AF78-4DD0-AA15-519E32A320DA}"/>
              </a:ext>
            </a:extLst>
          </p:cNvPr>
          <p:cNvSpPr/>
          <p:nvPr/>
        </p:nvSpPr>
        <p:spPr>
          <a:xfrm>
            <a:off x="347339" y="2195490"/>
            <a:ext cx="4838571" cy="369971"/>
          </a:xfrm>
          <a:custGeom>
            <a:avLst/>
            <a:gdLst/>
            <a:ahLst/>
            <a:cxnLst/>
            <a:rect l="l" t="t" r="r" b="b"/>
            <a:pathLst>
              <a:path w="2870200" h="286385">
                <a:moveTo>
                  <a:pt x="2870047" y="286105"/>
                </a:moveTo>
                <a:lnTo>
                  <a:pt x="0" y="286105"/>
                </a:lnTo>
                <a:lnTo>
                  <a:pt x="0" y="0"/>
                </a:lnTo>
                <a:lnTo>
                  <a:pt x="2870047" y="0"/>
                </a:lnTo>
                <a:lnTo>
                  <a:pt x="2870047" y="286105"/>
                </a:lnTo>
                <a:close/>
              </a:path>
            </a:pathLst>
          </a:custGeom>
          <a:solidFill>
            <a:srgbClr val="80D1E1"/>
          </a:solidFill>
        </p:spPr>
        <p:txBody>
          <a:bodyPr wrap="square" lIns="0" tIns="0" rIns="0" bIns="0" rtlCol="0"/>
          <a:lstStyle/>
          <a:p>
            <a:endParaRPr sz="3300" dirty="0"/>
          </a:p>
        </p:txBody>
      </p:sp>
      <p:sp>
        <p:nvSpPr>
          <p:cNvPr id="9" name="object 12">
            <a:extLst>
              <a:ext uri="{FF2B5EF4-FFF2-40B4-BE49-F238E27FC236}">
                <a16:creationId xmlns:a16="http://schemas.microsoft.com/office/drawing/2014/main" id="{2810585B-F2E2-4D4B-AF06-0CCB41C488B6}"/>
              </a:ext>
            </a:extLst>
          </p:cNvPr>
          <p:cNvSpPr/>
          <p:nvPr/>
        </p:nvSpPr>
        <p:spPr>
          <a:xfrm>
            <a:off x="5208582" y="1814068"/>
            <a:ext cx="435686" cy="1107450"/>
          </a:xfrm>
          <a:custGeom>
            <a:avLst/>
            <a:gdLst/>
            <a:ahLst/>
            <a:cxnLst/>
            <a:rect l="l" t="t" r="r" b="b"/>
            <a:pathLst>
              <a:path w="258445" h="857250">
                <a:moveTo>
                  <a:pt x="258089" y="857059"/>
                </a:moveTo>
                <a:lnTo>
                  <a:pt x="0" y="857059"/>
                </a:lnTo>
                <a:lnTo>
                  <a:pt x="0" y="0"/>
                </a:lnTo>
                <a:lnTo>
                  <a:pt x="258089" y="0"/>
                </a:lnTo>
                <a:lnTo>
                  <a:pt x="258089" y="857059"/>
                </a:lnTo>
                <a:close/>
              </a:path>
            </a:pathLst>
          </a:custGeom>
          <a:solidFill>
            <a:srgbClr val="4971B8"/>
          </a:solidFill>
        </p:spPr>
        <p:txBody>
          <a:bodyPr wrap="square" lIns="0" tIns="0" rIns="0" bIns="0" rtlCol="0"/>
          <a:lstStyle/>
          <a:p>
            <a:endParaRPr sz="1350" dirty="0"/>
          </a:p>
        </p:txBody>
      </p:sp>
      <p:sp>
        <p:nvSpPr>
          <p:cNvPr id="10" name="object 13">
            <a:extLst>
              <a:ext uri="{FF2B5EF4-FFF2-40B4-BE49-F238E27FC236}">
                <a16:creationId xmlns:a16="http://schemas.microsoft.com/office/drawing/2014/main" id="{B6A289CC-65D4-4FD8-9880-7B60B6D037D7}"/>
              </a:ext>
            </a:extLst>
          </p:cNvPr>
          <p:cNvSpPr/>
          <p:nvPr/>
        </p:nvSpPr>
        <p:spPr>
          <a:xfrm>
            <a:off x="343696" y="2156590"/>
            <a:ext cx="42819" cy="0"/>
          </a:xfrm>
          <a:custGeom>
            <a:avLst/>
            <a:gdLst/>
            <a:ahLst/>
            <a:cxnLst/>
            <a:rect l="l" t="t" r="r" b="b"/>
            <a:pathLst>
              <a:path w="25400">
                <a:moveTo>
                  <a:pt x="0" y="0"/>
                </a:moveTo>
                <a:lnTo>
                  <a:pt x="25400" y="0"/>
                </a:lnTo>
              </a:path>
            </a:pathLst>
          </a:custGeom>
          <a:ln w="12700">
            <a:solidFill>
              <a:srgbClr val="5C9BD3"/>
            </a:solidFill>
          </a:ln>
        </p:spPr>
        <p:txBody>
          <a:bodyPr wrap="square" lIns="0" tIns="0" rIns="0" bIns="0" rtlCol="0"/>
          <a:lstStyle/>
          <a:p>
            <a:endParaRPr sz="1350" dirty="0"/>
          </a:p>
        </p:txBody>
      </p:sp>
      <p:sp>
        <p:nvSpPr>
          <p:cNvPr id="11" name="object 14">
            <a:extLst>
              <a:ext uri="{FF2B5EF4-FFF2-40B4-BE49-F238E27FC236}">
                <a16:creationId xmlns:a16="http://schemas.microsoft.com/office/drawing/2014/main" id="{6D740C07-6570-4E1C-886F-093FC482AF66}"/>
              </a:ext>
            </a:extLst>
          </p:cNvPr>
          <p:cNvSpPr/>
          <p:nvPr/>
        </p:nvSpPr>
        <p:spPr>
          <a:xfrm>
            <a:off x="472762" y="2156590"/>
            <a:ext cx="4614841" cy="0"/>
          </a:xfrm>
          <a:custGeom>
            <a:avLst/>
            <a:gdLst/>
            <a:ahLst/>
            <a:cxnLst/>
            <a:rect l="l" t="t" r="r" b="b"/>
            <a:pathLst>
              <a:path w="2737485">
                <a:moveTo>
                  <a:pt x="0" y="0"/>
                </a:moveTo>
                <a:lnTo>
                  <a:pt x="2737002" y="0"/>
                </a:lnTo>
              </a:path>
            </a:pathLst>
          </a:custGeom>
          <a:ln w="12700">
            <a:solidFill>
              <a:srgbClr val="5C9BD3"/>
            </a:solidFill>
            <a:prstDash val="dash"/>
          </a:ln>
        </p:spPr>
        <p:txBody>
          <a:bodyPr wrap="square" lIns="0" tIns="0" rIns="0" bIns="0" rtlCol="0"/>
          <a:lstStyle/>
          <a:p>
            <a:endParaRPr sz="1350" dirty="0"/>
          </a:p>
        </p:txBody>
      </p:sp>
      <p:sp>
        <p:nvSpPr>
          <p:cNvPr id="12" name="object 15">
            <a:extLst>
              <a:ext uri="{FF2B5EF4-FFF2-40B4-BE49-F238E27FC236}">
                <a16:creationId xmlns:a16="http://schemas.microsoft.com/office/drawing/2014/main" id="{E2088720-4457-4E3F-AE87-2AAF4C4CB1E2}"/>
              </a:ext>
            </a:extLst>
          </p:cNvPr>
          <p:cNvSpPr/>
          <p:nvPr/>
        </p:nvSpPr>
        <p:spPr>
          <a:xfrm>
            <a:off x="5129901" y="2156590"/>
            <a:ext cx="42819" cy="0"/>
          </a:xfrm>
          <a:custGeom>
            <a:avLst/>
            <a:gdLst/>
            <a:ahLst/>
            <a:cxnLst/>
            <a:rect l="l" t="t" r="r" b="b"/>
            <a:pathLst>
              <a:path w="25400">
                <a:moveTo>
                  <a:pt x="0" y="0"/>
                </a:moveTo>
                <a:lnTo>
                  <a:pt x="25400" y="0"/>
                </a:lnTo>
              </a:path>
            </a:pathLst>
          </a:custGeom>
          <a:ln w="12700">
            <a:solidFill>
              <a:srgbClr val="5C9BD3"/>
            </a:solidFill>
          </a:ln>
        </p:spPr>
        <p:txBody>
          <a:bodyPr wrap="square" lIns="0" tIns="0" rIns="0" bIns="0" rtlCol="0"/>
          <a:lstStyle/>
          <a:p>
            <a:endParaRPr sz="1350" dirty="0"/>
          </a:p>
        </p:txBody>
      </p:sp>
      <p:sp>
        <p:nvSpPr>
          <p:cNvPr id="16" name="object 19">
            <a:extLst>
              <a:ext uri="{FF2B5EF4-FFF2-40B4-BE49-F238E27FC236}">
                <a16:creationId xmlns:a16="http://schemas.microsoft.com/office/drawing/2014/main" id="{30D952A3-5085-48F2-8349-4790FD9190FB}"/>
              </a:ext>
            </a:extLst>
          </p:cNvPr>
          <p:cNvSpPr/>
          <p:nvPr/>
        </p:nvSpPr>
        <p:spPr>
          <a:xfrm>
            <a:off x="3736714" y="2287795"/>
            <a:ext cx="864812" cy="184983"/>
          </a:xfrm>
          <a:prstGeom prst="rect">
            <a:avLst/>
          </a:prstGeom>
          <a:blipFill>
            <a:blip r:embed="rId3" cstate="print"/>
            <a:stretch>
              <a:fillRect/>
            </a:stretch>
          </a:blipFill>
        </p:spPr>
        <p:txBody>
          <a:bodyPr wrap="square" lIns="0" tIns="0" rIns="0" bIns="0" rtlCol="0"/>
          <a:lstStyle/>
          <a:p>
            <a:endParaRPr sz="1350" dirty="0"/>
          </a:p>
        </p:txBody>
      </p:sp>
      <p:sp>
        <p:nvSpPr>
          <p:cNvPr id="17" name="object 20">
            <a:extLst>
              <a:ext uri="{FF2B5EF4-FFF2-40B4-BE49-F238E27FC236}">
                <a16:creationId xmlns:a16="http://schemas.microsoft.com/office/drawing/2014/main" id="{58EC93AF-BC39-498D-AAFF-DDB1FAEEF49F}"/>
              </a:ext>
            </a:extLst>
          </p:cNvPr>
          <p:cNvSpPr/>
          <p:nvPr/>
        </p:nvSpPr>
        <p:spPr>
          <a:xfrm>
            <a:off x="1377710" y="2300606"/>
            <a:ext cx="167720" cy="159375"/>
          </a:xfrm>
          <a:prstGeom prst="rect">
            <a:avLst/>
          </a:prstGeom>
          <a:blipFill>
            <a:blip r:embed="rId4" cstate="print"/>
            <a:stretch>
              <a:fillRect/>
            </a:stretch>
          </a:blipFill>
        </p:spPr>
        <p:txBody>
          <a:bodyPr wrap="square" lIns="0" tIns="0" rIns="0" bIns="0" rtlCol="0"/>
          <a:lstStyle/>
          <a:p>
            <a:endParaRPr sz="1350" dirty="0"/>
          </a:p>
        </p:txBody>
      </p:sp>
      <p:sp>
        <p:nvSpPr>
          <p:cNvPr id="18" name="object 21">
            <a:extLst>
              <a:ext uri="{FF2B5EF4-FFF2-40B4-BE49-F238E27FC236}">
                <a16:creationId xmlns:a16="http://schemas.microsoft.com/office/drawing/2014/main" id="{C96FE853-6EAB-4343-A27A-D32C6AC68E2F}"/>
              </a:ext>
            </a:extLst>
          </p:cNvPr>
          <p:cNvSpPr txBox="1"/>
          <p:nvPr/>
        </p:nvSpPr>
        <p:spPr>
          <a:xfrm>
            <a:off x="422227" y="1831951"/>
            <a:ext cx="3268177" cy="194284"/>
          </a:xfrm>
          <a:prstGeom prst="rect">
            <a:avLst/>
          </a:prstGeom>
        </p:spPr>
        <p:txBody>
          <a:bodyPr vert="horz" wrap="square" lIns="0" tIns="9525" rIns="0" bIns="0" rtlCol="0">
            <a:spAutoFit/>
          </a:bodyPr>
          <a:lstStyle/>
          <a:p>
            <a:pPr marL="9525">
              <a:spcBef>
                <a:spcPts val="75"/>
              </a:spcBef>
            </a:pPr>
            <a:r>
              <a:rPr sz="1200" b="1" spc="-113" dirty="0">
                <a:solidFill>
                  <a:srgbClr val="FFFFFF"/>
                </a:solidFill>
                <a:latin typeface="Arial"/>
                <a:cs typeface="Arial"/>
              </a:rPr>
              <a:t>RABALE </a:t>
            </a:r>
            <a:r>
              <a:rPr sz="1200" b="1" spc="-105" dirty="0">
                <a:solidFill>
                  <a:srgbClr val="FFFFFF"/>
                </a:solidFill>
                <a:latin typeface="Arial"/>
                <a:cs typeface="Arial"/>
              </a:rPr>
              <a:t>DATA </a:t>
            </a:r>
            <a:r>
              <a:rPr sz="1200" b="1" spc="-109" dirty="0">
                <a:solidFill>
                  <a:srgbClr val="FFFFFF"/>
                </a:solidFill>
                <a:latin typeface="Arial"/>
                <a:cs typeface="Arial"/>
              </a:rPr>
              <a:t>CENTER </a:t>
            </a:r>
            <a:r>
              <a:rPr sz="788" spc="-15" dirty="0">
                <a:solidFill>
                  <a:srgbClr val="FFFFFF"/>
                </a:solidFill>
                <a:latin typeface="Arial"/>
                <a:cs typeface="Arial"/>
              </a:rPr>
              <a:t>(Cloud</a:t>
            </a:r>
            <a:r>
              <a:rPr sz="788" spc="49" dirty="0">
                <a:solidFill>
                  <a:srgbClr val="FFFFFF"/>
                </a:solidFill>
                <a:latin typeface="Arial"/>
                <a:cs typeface="Arial"/>
              </a:rPr>
              <a:t> </a:t>
            </a:r>
            <a:r>
              <a:rPr sz="788" spc="-8" dirty="0">
                <a:solidFill>
                  <a:srgbClr val="FFFFFF"/>
                </a:solidFill>
                <a:latin typeface="Arial"/>
                <a:cs typeface="Arial"/>
              </a:rPr>
              <a:t>Adjacent)</a:t>
            </a:r>
            <a:endParaRPr sz="788" dirty="0">
              <a:latin typeface="Arial"/>
              <a:cs typeface="Arial"/>
            </a:endParaRPr>
          </a:p>
        </p:txBody>
      </p:sp>
      <p:sp>
        <p:nvSpPr>
          <p:cNvPr id="19" name="object 22">
            <a:extLst>
              <a:ext uri="{FF2B5EF4-FFF2-40B4-BE49-F238E27FC236}">
                <a16:creationId xmlns:a16="http://schemas.microsoft.com/office/drawing/2014/main" id="{BC13A946-F77F-4E90-AE1D-06B41711646C}"/>
              </a:ext>
            </a:extLst>
          </p:cNvPr>
          <p:cNvSpPr txBox="1"/>
          <p:nvPr/>
        </p:nvSpPr>
        <p:spPr>
          <a:xfrm>
            <a:off x="422227" y="2296243"/>
            <a:ext cx="845680" cy="127920"/>
          </a:xfrm>
          <a:prstGeom prst="rect">
            <a:avLst/>
          </a:prstGeom>
        </p:spPr>
        <p:txBody>
          <a:bodyPr vert="horz" wrap="square" lIns="0" tIns="12383" rIns="0" bIns="0" rtlCol="0">
            <a:spAutoFit/>
          </a:bodyPr>
          <a:lstStyle/>
          <a:p>
            <a:pPr marL="9525">
              <a:spcBef>
                <a:spcPts val="98"/>
              </a:spcBef>
            </a:pPr>
            <a:r>
              <a:rPr sz="750" b="1" spc="-8" dirty="0">
                <a:latin typeface="Arial"/>
                <a:cs typeface="Arial"/>
              </a:rPr>
              <a:t>Direct</a:t>
            </a:r>
            <a:r>
              <a:rPr sz="750" b="1" spc="-38" dirty="0">
                <a:latin typeface="Arial"/>
                <a:cs typeface="Arial"/>
              </a:rPr>
              <a:t> </a:t>
            </a:r>
            <a:r>
              <a:rPr sz="750" b="1" spc="-15" dirty="0">
                <a:latin typeface="Arial"/>
                <a:cs typeface="Arial"/>
              </a:rPr>
              <a:t>Connect</a:t>
            </a:r>
            <a:endParaRPr sz="750" dirty="0">
              <a:latin typeface="Arial"/>
              <a:cs typeface="Arial"/>
            </a:endParaRPr>
          </a:p>
        </p:txBody>
      </p:sp>
      <p:sp>
        <p:nvSpPr>
          <p:cNvPr id="20" name="object 23">
            <a:extLst>
              <a:ext uri="{FF2B5EF4-FFF2-40B4-BE49-F238E27FC236}">
                <a16:creationId xmlns:a16="http://schemas.microsoft.com/office/drawing/2014/main" id="{9324A223-8A61-43A6-9B23-92C1CE1B24E6}"/>
              </a:ext>
            </a:extLst>
          </p:cNvPr>
          <p:cNvSpPr txBox="1"/>
          <p:nvPr/>
        </p:nvSpPr>
        <p:spPr>
          <a:xfrm>
            <a:off x="2240201" y="2296243"/>
            <a:ext cx="1062987" cy="127920"/>
          </a:xfrm>
          <a:prstGeom prst="rect">
            <a:avLst/>
          </a:prstGeom>
        </p:spPr>
        <p:txBody>
          <a:bodyPr vert="horz" wrap="square" lIns="0" tIns="12383" rIns="0" bIns="0" rtlCol="0">
            <a:spAutoFit/>
          </a:bodyPr>
          <a:lstStyle/>
          <a:p>
            <a:pPr marL="9525">
              <a:spcBef>
                <a:spcPts val="98"/>
              </a:spcBef>
            </a:pPr>
            <a:r>
              <a:rPr sz="750" b="1" spc="-11" dirty="0">
                <a:latin typeface="Arial"/>
                <a:cs typeface="Arial"/>
              </a:rPr>
              <a:t>Sify </a:t>
            </a:r>
            <a:r>
              <a:rPr sz="750" b="1" spc="-15" dirty="0">
                <a:latin typeface="Arial"/>
                <a:cs typeface="Arial"/>
              </a:rPr>
              <a:t>Cloud</a:t>
            </a:r>
            <a:r>
              <a:rPr sz="750" b="1" spc="-68" dirty="0">
                <a:latin typeface="Arial"/>
                <a:cs typeface="Arial"/>
              </a:rPr>
              <a:t> </a:t>
            </a:r>
            <a:r>
              <a:rPr sz="750" b="1" spc="-15" dirty="0">
                <a:latin typeface="Arial"/>
                <a:cs typeface="Arial"/>
              </a:rPr>
              <a:t>Connect</a:t>
            </a:r>
            <a:endParaRPr sz="750" dirty="0">
              <a:latin typeface="Arial"/>
              <a:cs typeface="Arial"/>
            </a:endParaRPr>
          </a:p>
        </p:txBody>
      </p:sp>
      <p:sp>
        <p:nvSpPr>
          <p:cNvPr id="21" name="object 24">
            <a:extLst>
              <a:ext uri="{FF2B5EF4-FFF2-40B4-BE49-F238E27FC236}">
                <a16:creationId xmlns:a16="http://schemas.microsoft.com/office/drawing/2014/main" id="{7CB227BC-373E-4F8A-8C8E-A671BFAFFB6D}"/>
              </a:ext>
            </a:extLst>
          </p:cNvPr>
          <p:cNvSpPr txBox="1"/>
          <p:nvPr/>
        </p:nvSpPr>
        <p:spPr>
          <a:xfrm>
            <a:off x="2324817" y="2575633"/>
            <a:ext cx="969855" cy="127438"/>
          </a:xfrm>
          <a:prstGeom prst="rect">
            <a:avLst/>
          </a:prstGeom>
        </p:spPr>
        <p:txBody>
          <a:bodyPr vert="horz" wrap="square" lIns="0" tIns="11906" rIns="0" bIns="0" rtlCol="0">
            <a:spAutoFit/>
          </a:bodyPr>
          <a:lstStyle/>
          <a:p>
            <a:pPr marL="9525">
              <a:spcBef>
                <a:spcPts val="94"/>
              </a:spcBef>
            </a:pPr>
            <a:r>
              <a:rPr sz="750" spc="8" dirty="0">
                <a:latin typeface="Arial"/>
                <a:cs typeface="Arial"/>
              </a:rPr>
              <a:t>Hybrid </a:t>
            </a:r>
            <a:r>
              <a:rPr sz="750" spc="26" dirty="0">
                <a:latin typeface="Arial"/>
                <a:cs typeface="Arial"/>
              </a:rPr>
              <a:t>Multi</a:t>
            </a:r>
            <a:r>
              <a:rPr sz="750" spc="-71" dirty="0">
                <a:latin typeface="Arial"/>
                <a:cs typeface="Arial"/>
              </a:rPr>
              <a:t> </a:t>
            </a:r>
            <a:r>
              <a:rPr sz="750" dirty="0">
                <a:latin typeface="Arial"/>
                <a:cs typeface="Arial"/>
              </a:rPr>
              <a:t>Cloud</a:t>
            </a:r>
          </a:p>
        </p:txBody>
      </p:sp>
      <p:sp>
        <p:nvSpPr>
          <p:cNvPr id="22" name="object 25">
            <a:extLst>
              <a:ext uri="{FF2B5EF4-FFF2-40B4-BE49-F238E27FC236}">
                <a16:creationId xmlns:a16="http://schemas.microsoft.com/office/drawing/2014/main" id="{ECD1216D-00CF-472E-8ADC-5F79593CDE94}"/>
              </a:ext>
            </a:extLst>
          </p:cNvPr>
          <p:cNvSpPr txBox="1"/>
          <p:nvPr/>
        </p:nvSpPr>
        <p:spPr>
          <a:xfrm>
            <a:off x="422217" y="2695632"/>
            <a:ext cx="1526505" cy="135615"/>
          </a:xfrm>
          <a:prstGeom prst="rect">
            <a:avLst/>
          </a:prstGeom>
        </p:spPr>
        <p:txBody>
          <a:bodyPr vert="horz" wrap="square" lIns="0" tIns="8573" rIns="0" bIns="0" rtlCol="0">
            <a:spAutoFit/>
          </a:bodyPr>
          <a:lstStyle/>
          <a:p>
            <a:pPr marL="9525">
              <a:spcBef>
                <a:spcPts val="68"/>
              </a:spcBef>
            </a:pPr>
            <a:r>
              <a:rPr sz="825" b="1" spc="-41" dirty="0">
                <a:solidFill>
                  <a:srgbClr val="FFFFFF"/>
                </a:solidFill>
                <a:latin typeface="Arial"/>
                <a:cs typeface="Arial"/>
              </a:rPr>
              <a:t>Colo</a:t>
            </a:r>
            <a:r>
              <a:rPr sz="788" b="1" spc="-41" dirty="0">
                <a:solidFill>
                  <a:srgbClr val="FFFFFF"/>
                </a:solidFill>
                <a:latin typeface="Arial"/>
                <a:cs typeface="Arial"/>
              </a:rPr>
              <a:t> </a:t>
            </a:r>
            <a:r>
              <a:rPr sz="788" b="1" spc="-23" dirty="0">
                <a:solidFill>
                  <a:srgbClr val="FFFFFF"/>
                </a:solidFill>
                <a:latin typeface="Arial"/>
                <a:cs typeface="Arial"/>
              </a:rPr>
              <a:t>+ </a:t>
            </a:r>
            <a:r>
              <a:rPr sz="788" b="1" spc="-19" dirty="0">
                <a:solidFill>
                  <a:srgbClr val="FFFFFF"/>
                </a:solidFill>
                <a:latin typeface="Arial"/>
                <a:cs typeface="Arial"/>
              </a:rPr>
              <a:t>Managed</a:t>
            </a:r>
            <a:r>
              <a:rPr sz="788" b="1" spc="-64" dirty="0">
                <a:solidFill>
                  <a:srgbClr val="FFFFFF"/>
                </a:solidFill>
                <a:latin typeface="Arial"/>
                <a:cs typeface="Arial"/>
              </a:rPr>
              <a:t> </a:t>
            </a:r>
            <a:r>
              <a:rPr sz="788" b="1" spc="-41" dirty="0">
                <a:solidFill>
                  <a:srgbClr val="FFFFFF"/>
                </a:solidFill>
                <a:latin typeface="Arial"/>
                <a:cs typeface="Arial"/>
              </a:rPr>
              <a:t>Services</a:t>
            </a:r>
            <a:endParaRPr sz="788" dirty="0">
              <a:latin typeface="Arial"/>
              <a:cs typeface="Arial"/>
            </a:endParaRPr>
          </a:p>
        </p:txBody>
      </p:sp>
      <p:sp>
        <p:nvSpPr>
          <p:cNvPr id="23" name="object 26">
            <a:extLst>
              <a:ext uri="{FF2B5EF4-FFF2-40B4-BE49-F238E27FC236}">
                <a16:creationId xmlns:a16="http://schemas.microsoft.com/office/drawing/2014/main" id="{F46C3A3F-563F-4414-9998-661AB7709A76}"/>
              </a:ext>
            </a:extLst>
          </p:cNvPr>
          <p:cNvSpPr/>
          <p:nvPr/>
        </p:nvSpPr>
        <p:spPr>
          <a:xfrm>
            <a:off x="335928" y="3182974"/>
            <a:ext cx="5308512" cy="1506132"/>
          </a:xfrm>
          <a:custGeom>
            <a:avLst/>
            <a:gdLst/>
            <a:ahLst/>
            <a:cxnLst/>
            <a:rect l="l" t="t" r="r" b="b"/>
            <a:pathLst>
              <a:path w="3148965" h="1165860">
                <a:moveTo>
                  <a:pt x="3148507" y="1165783"/>
                </a:moveTo>
                <a:lnTo>
                  <a:pt x="0" y="1165783"/>
                </a:lnTo>
                <a:lnTo>
                  <a:pt x="0" y="0"/>
                </a:lnTo>
                <a:lnTo>
                  <a:pt x="3148507" y="0"/>
                </a:lnTo>
                <a:lnTo>
                  <a:pt x="3148507" y="1165783"/>
                </a:lnTo>
                <a:close/>
              </a:path>
            </a:pathLst>
          </a:custGeom>
          <a:ln w="12700">
            <a:solidFill>
              <a:srgbClr val="C5E9F5"/>
            </a:solidFill>
          </a:ln>
        </p:spPr>
        <p:txBody>
          <a:bodyPr wrap="square" lIns="0" tIns="0" rIns="0" bIns="0" rtlCol="0"/>
          <a:lstStyle/>
          <a:p>
            <a:endParaRPr sz="1350" dirty="0"/>
          </a:p>
        </p:txBody>
      </p:sp>
      <p:sp>
        <p:nvSpPr>
          <p:cNvPr id="24" name="object 27">
            <a:extLst>
              <a:ext uri="{FF2B5EF4-FFF2-40B4-BE49-F238E27FC236}">
                <a16:creationId xmlns:a16="http://schemas.microsoft.com/office/drawing/2014/main" id="{62B28A41-B736-4C14-B887-5EEEF61600A7}"/>
              </a:ext>
            </a:extLst>
          </p:cNvPr>
          <p:cNvSpPr/>
          <p:nvPr/>
        </p:nvSpPr>
        <p:spPr>
          <a:xfrm>
            <a:off x="335928" y="3182974"/>
            <a:ext cx="5308512" cy="292859"/>
          </a:xfrm>
          <a:custGeom>
            <a:avLst/>
            <a:gdLst/>
            <a:ahLst/>
            <a:cxnLst/>
            <a:rect l="l" t="t" r="r" b="b"/>
            <a:pathLst>
              <a:path w="3148965" h="226694">
                <a:moveTo>
                  <a:pt x="3148507" y="226491"/>
                </a:moveTo>
                <a:lnTo>
                  <a:pt x="0" y="226491"/>
                </a:lnTo>
                <a:lnTo>
                  <a:pt x="0" y="0"/>
                </a:lnTo>
                <a:lnTo>
                  <a:pt x="3148507" y="0"/>
                </a:lnTo>
                <a:lnTo>
                  <a:pt x="3148507" y="226491"/>
                </a:lnTo>
                <a:close/>
              </a:path>
            </a:pathLst>
          </a:custGeom>
          <a:solidFill>
            <a:srgbClr val="C5E9F5"/>
          </a:solidFill>
        </p:spPr>
        <p:txBody>
          <a:bodyPr wrap="square" lIns="0" tIns="0" rIns="0" bIns="0" rtlCol="0"/>
          <a:lstStyle/>
          <a:p>
            <a:endParaRPr sz="1350" dirty="0"/>
          </a:p>
        </p:txBody>
      </p:sp>
      <p:sp>
        <p:nvSpPr>
          <p:cNvPr id="25" name="object 28">
            <a:extLst>
              <a:ext uri="{FF2B5EF4-FFF2-40B4-BE49-F238E27FC236}">
                <a16:creationId xmlns:a16="http://schemas.microsoft.com/office/drawing/2014/main" id="{3D20AB44-D77C-4C27-9AF9-3659A34FD874}"/>
              </a:ext>
            </a:extLst>
          </p:cNvPr>
          <p:cNvSpPr/>
          <p:nvPr/>
        </p:nvSpPr>
        <p:spPr>
          <a:xfrm>
            <a:off x="1657692" y="3496654"/>
            <a:ext cx="3938297" cy="190317"/>
          </a:xfrm>
          <a:custGeom>
            <a:avLst/>
            <a:gdLst/>
            <a:ahLst/>
            <a:cxnLst/>
            <a:rect l="l" t="t" r="r" b="b"/>
            <a:pathLst>
              <a:path w="2336165" h="147320">
                <a:moveTo>
                  <a:pt x="2335987" y="146837"/>
                </a:moveTo>
                <a:lnTo>
                  <a:pt x="0" y="146837"/>
                </a:lnTo>
                <a:lnTo>
                  <a:pt x="0" y="0"/>
                </a:lnTo>
                <a:lnTo>
                  <a:pt x="2335987" y="0"/>
                </a:lnTo>
                <a:lnTo>
                  <a:pt x="2335987" y="146837"/>
                </a:lnTo>
                <a:close/>
              </a:path>
            </a:pathLst>
          </a:custGeom>
          <a:solidFill>
            <a:srgbClr val="4971B8"/>
          </a:solidFill>
        </p:spPr>
        <p:txBody>
          <a:bodyPr wrap="square" lIns="0" tIns="0" rIns="0" bIns="0" rtlCol="0"/>
          <a:lstStyle/>
          <a:p>
            <a:endParaRPr sz="2400" dirty="0"/>
          </a:p>
        </p:txBody>
      </p:sp>
      <p:sp>
        <p:nvSpPr>
          <p:cNvPr id="26" name="object 29">
            <a:extLst>
              <a:ext uri="{FF2B5EF4-FFF2-40B4-BE49-F238E27FC236}">
                <a16:creationId xmlns:a16="http://schemas.microsoft.com/office/drawing/2014/main" id="{FB522CC4-234D-468B-949B-6BAB01E79CBF}"/>
              </a:ext>
            </a:extLst>
          </p:cNvPr>
          <p:cNvSpPr/>
          <p:nvPr/>
        </p:nvSpPr>
        <p:spPr>
          <a:xfrm>
            <a:off x="1657692" y="3698522"/>
            <a:ext cx="3938297" cy="146839"/>
          </a:xfrm>
          <a:custGeom>
            <a:avLst/>
            <a:gdLst/>
            <a:ahLst/>
            <a:cxnLst/>
            <a:rect l="l" t="t" r="r" b="b"/>
            <a:pathLst>
              <a:path w="2336165" h="113664">
                <a:moveTo>
                  <a:pt x="2335987" y="113436"/>
                </a:moveTo>
                <a:lnTo>
                  <a:pt x="0" y="113436"/>
                </a:lnTo>
                <a:lnTo>
                  <a:pt x="0" y="0"/>
                </a:lnTo>
                <a:lnTo>
                  <a:pt x="2335987" y="0"/>
                </a:lnTo>
                <a:lnTo>
                  <a:pt x="2335987" y="113436"/>
                </a:lnTo>
                <a:close/>
              </a:path>
            </a:pathLst>
          </a:custGeom>
          <a:solidFill>
            <a:srgbClr val="80D1E1"/>
          </a:solidFill>
        </p:spPr>
        <p:txBody>
          <a:bodyPr wrap="square" lIns="0" tIns="0" rIns="0" bIns="0" rtlCol="0"/>
          <a:lstStyle/>
          <a:p>
            <a:r>
              <a:rPr lang="en-US" sz="825" dirty="0"/>
              <a:t>HOSTED PRIVATE CLOUD + APPS AS A SERVICE</a:t>
            </a:r>
            <a:endParaRPr sz="825" dirty="0"/>
          </a:p>
        </p:txBody>
      </p:sp>
      <p:sp>
        <p:nvSpPr>
          <p:cNvPr id="27" name="object 30">
            <a:extLst>
              <a:ext uri="{FF2B5EF4-FFF2-40B4-BE49-F238E27FC236}">
                <a16:creationId xmlns:a16="http://schemas.microsoft.com/office/drawing/2014/main" id="{8A66085C-C16D-47DF-B9E8-B8358E32CD84}"/>
              </a:ext>
            </a:extLst>
          </p:cNvPr>
          <p:cNvSpPr/>
          <p:nvPr/>
        </p:nvSpPr>
        <p:spPr>
          <a:xfrm>
            <a:off x="371146" y="3496669"/>
            <a:ext cx="1263167" cy="346181"/>
          </a:xfrm>
          <a:custGeom>
            <a:avLst/>
            <a:gdLst/>
            <a:ahLst/>
            <a:cxnLst/>
            <a:rect l="l" t="t" r="r" b="b"/>
            <a:pathLst>
              <a:path w="749300" h="267970">
                <a:moveTo>
                  <a:pt x="748766" y="267957"/>
                </a:moveTo>
                <a:lnTo>
                  <a:pt x="0" y="267957"/>
                </a:lnTo>
                <a:lnTo>
                  <a:pt x="0" y="0"/>
                </a:lnTo>
                <a:lnTo>
                  <a:pt x="748766" y="0"/>
                </a:lnTo>
                <a:lnTo>
                  <a:pt x="748766" y="267957"/>
                </a:lnTo>
                <a:close/>
              </a:path>
            </a:pathLst>
          </a:custGeom>
          <a:solidFill>
            <a:srgbClr val="556778"/>
          </a:solidFill>
        </p:spPr>
        <p:txBody>
          <a:bodyPr wrap="square" lIns="0" tIns="0" rIns="0" bIns="0" rtlCol="0"/>
          <a:lstStyle/>
          <a:p>
            <a:r>
              <a:rPr lang="en-US" sz="1050" b="1" spc="-41" dirty="0">
                <a:solidFill>
                  <a:srgbClr val="FFFFFF"/>
                </a:solidFill>
                <a:latin typeface="Arial"/>
                <a:cs typeface="Arial"/>
              </a:rPr>
              <a:t>Colo</a:t>
            </a:r>
            <a:r>
              <a:rPr lang="en-US" sz="1050" b="1" spc="-30" dirty="0">
                <a:solidFill>
                  <a:srgbClr val="FFFFFF"/>
                </a:solidFill>
                <a:latin typeface="Arial"/>
                <a:cs typeface="Arial"/>
              </a:rPr>
              <a:t> </a:t>
            </a:r>
            <a:r>
              <a:rPr lang="en-US" sz="1050" b="1" spc="-23" dirty="0">
                <a:solidFill>
                  <a:srgbClr val="FFFFFF"/>
                </a:solidFill>
                <a:latin typeface="Arial"/>
                <a:cs typeface="Arial"/>
              </a:rPr>
              <a:t>+ Managed Services</a:t>
            </a:r>
            <a:endParaRPr sz="1050" dirty="0"/>
          </a:p>
        </p:txBody>
      </p:sp>
      <p:sp>
        <p:nvSpPr>
          <p:cNvPr id="28" name="object 31">
            <a:extLst>
              <a:ext uri="{FF2B5EF4-FFF2-40B4-BE49-F238E27FC236}">
                <a16:creationId xmlns:a16="http://schemas.microsoft.com/office/drawing/2014/main" id="{6B62D254-1494-44AD-A7EC-3FE03B656FED}"/>
              </a:ext>
            </a:extLst>
          </p:cNvPr>
          <p:cNvSpPr txBox="1"/>
          <p:nvPr/>
        </p:nvSpPr>
        <p:spPr>
          <a:xfrm>
            <a:off x="422227" y="2967903"/>
            <a:ext cx="4957395" cy="474169"/>
          </a:xfrm>
          <a:prstGeom prst="rect">
            <a:avLst/>
          </a:prstGeom>
        </p:spPr>
        <p:txBody>
          <a:bodyPr vert="horz" wrap="square" lIns="0" tIns="12383" rIns="0" bIns="0" rtlCol="0">
            <a:spAutoFit/>
          </a:bodyPr>
          <a:lstStyle/>
          <a:p>
            <a:pPr marL="26670">
              <a:spcBef>
                <a:spcPts val="98"/>
              </a:spcBef>
            </a:pPr>
            <a:r>
              <a:rPr sz="900" b="1" spc="-8" dirty="0">
                <a:latin typeface="Arial"/>
                <a:cs typeface="Arial"/>
              </a:rPr>
              <a:t>Direct</a:t>
            </a:r>
            <a:r>
              <a:rPr sz="900" b="1" spc="-15" dirty="0">
                <a:latin typeface="Arial"/>
                <a:cs typeface="Arial"/>
              </a:rPr>
              <a:t> Connect</a:t>
            </a:r>
            <a:endParaRPr sz="900" dirty="0">
              <a:latin typeface="Arial"/>
              <a:cs typeface="Arial"/>
            </a:endParaRPr>
          </a:p>
          <a:p>
            <a:pPr>
              <a:spcBef>
                <a:spcPts val="8"/>
              </a:spcBef>
            </a:pPr>
            <a:endParaRPr sz="1050" dirty="0">
              <a:latin typeface="Times New Roman"/>
              <a:cs typeface="Times New Roman"/>
            </a:endParaRPr>
          </a:p>
          <a:p>
            <a:pPr marL="9525">
              <a:spcBef>
                <a:spcPts val="4"/>
              </a:spcBef>
            </a:pPr>
            <a:r>
              <a:rPr lang="en-US" sz="1050" b="1" spc="-45" dirty="0">
                <a:latin typeface="Arial"/>
                <a:cs typeface="Arial"/>
              </a:rPr>
              <a:t>          </a:t>
            </a:r>
            <a:r>
              <a:rPr sz="1050" b="1" spc="-45" dirty="0">
                <a:latin typeface="Arial"/>
                <a:cs typeface="Arial"/>
              </a:rPr>
              <a:t>AIROLI</a:t>
            </a:r>
            <a:r>
              <a:rPr sz="1050" b="1" spc="-30" dirty="0">
                <a:latin typeface="Arial"/>
                <a:cs typeface="Arial"/>
              </a:rPr>
              <a:t> </a:t>
            </a:r>
            <a:r>
              <a:rPr sz="1050" b="1" spc="-60" dirty="0">
                <a:latin typeface="Arial"/>
                <a:cs typeface="Arial"/>
              </a:rPr>
              <a:t>DC</a:t>
            </a:r>
            <a:r>
              <a:rPr sz="1050" b="1" spc="-30" dirty="0">
                <a:latin typeface="Arial"/>
                <a:cs typeface="Arial"/>
              </a:rPr>
              <a:t> </a:t>
            </a:r>
            <a:r>
              <a:rPr sz="900" spc="-5" baseline="12345" dirty="0">
                <a:latin typeface="Arial"/>
                <a:cs typeface="Arial"/>
              </a:rPr>
              <a:t>(Near</a:t>
            </a:r>
            <a:r>
              <a:rPr sz="900" spc="-28" baseline="12345" dirty="0">
                <a:latin typeface="Arial"/>
                <a:cs typeface="Arial"/>
              </a:rPr>
              <a:t> </a:t>
            </a:r>
            <a:r>
              <a:rPr sz="900" baseline="12345" dirty="0">
                <a:latin typeface="Arial"/>
                <a:cs typeface="Arial"/>
              </a:rPr>
              <a:t>Cloud</a:t>
            </a:r>
            <a:r>
              <a:rPr sz="900" spc="-28" baseline="12345" dirty="0">
                <a:latin typeface="Arial"/>
                <a:cs typeface="Arial"/>
              </a:rPr>
              <a:t> </a:t>
            </a:r>
            <a:r>
              <a:rPr sz="900" spc="73" baseline="12345" dirty="0">
                <a:latin typeface="Arial"/>
                <a:cs typeface="Arial"/>
              </a:rPr>
              <a:t>/</a:t>
            </a:r>
            <a:r>
              <a:rPr sz="900" spc="-23" baseline="12345" dirty="0">
                <a:latin typeface="Arial"/>
                <a:cs typeface="Arial"/>
              </a:rPr>
              <a:t> </a:t>
            </a:r>
            <a:r>
              <a:rPr sz="900" spc="-33" baseline="12345" dirty="0">
                <a:latin typeface="Arial"/>
                <a:cs typeface="Arial"/>
              </a:rPr>
              <a:t>DR)</a:t>
            </a:r>
            <a:r>
              <a:rPr sz="900" spc="-28" baseline="12345" dirty="0">
                <a:latin typeface="Arial"/>
                <a:cs typeface="Arial"/>
              </a:rPr>
              <a:t> </a:t>
            </a:r>
            <a:r>
              <a:rPr sz="1050" b="1" spc="4" dirty="0">
                <a:latin typeface="Arial"/>
                <a:cs typeface="Arial"/>
              </a:rPr>
              <a:t>-</a:t>
            </a:r>
            <a:r>
              <a:rPr sz="1050" b="1" spc="-30" dirty="0">
                <a:latin typeface="Arial"/>
                <a:cs typeface="Arial"/>
              </a:rPr>
              <a:t> </a:t>
            </a:r>
            <a:r>
              <a:rPr sz="1050" b="1" spc="-26" dirty="0">
                <a:latin typeface="Arial"/>
                <a:cs typeface="Arial"/>
              </a:rPr>
              <a:t>Enterprise</a:t>
            </a:r>
            <a:r>
              <a:rPr sz="1050" b="1" spc="-30" dirty="0">
                <a:latin typeface="Arial"/>
                <a:cs typeface="Arial"/>
              </a:rPr>
              <a:t> </a:t>
            </a:r>
            <a:r>
              <a:rPr sz="1050" b="1" spc="8" dirty="0">
                <a:latin typeface="Arial"/>
                <a:cs typeface="Arial"/>
              </a:rPr>
              <a:t>Multi</a:t>
            </a:r>
            <a:r>
              <a:rPr sz="1050" b="1" spc="-49" dirty="0">
                <a:latin typeface="Arial"/>
                <a:cs typeface="Arial"/>
              </a:rPr>
              <a:t> </a:t>
            </a:r>
            <a:r>
              <a:rPr sz="1050" b="1" spc="-26" dirty="0">
                <a:latin typeface="Arial"/>
                <a:cs typeface="Arial"/>
              </a:rPr>
              <a:t>Tenant</a:t>
            </a:r>
            <a:r>
              <a:rPr sz="1050" b="1" spc="-19" dirty="0">
                <a:latin typeface="Arial"/>
                <a:cs typeface="Arial"/>
              </a:rPr>
              <a:t> </a:t>
            </a:r>
            <a:r>
              <a:rPr sz="1050" b="1" spc="-34" dirty="0">
                <a:latin typeface="Arial"/>
                <a:cs typeface="Arial"/>
              </a:rPr>
              <a:t>Cloud</a:t>
            </a:r>
            <a:r>
              <a:rPr sz="1050" b="1" spc="-71" dirty="0">
                <a:latin typeface="Arial"/>
                <a:cs typeface="Arial"/>
              </a:rPr>
              <a:t> </a:t>
            </a:r>
            <a:r>
              <a:rPr sz="900" spc="-50" baseline="12345" dirty="0">
                <a:latin typeface="Arial"/>
                <a:cs typeface="Arial"/>
              </a:rPr>
              <a:t>AT</a:t>
            </a:r>
            <a:r>
              <a:rPr sz="900" spc="-28" baseline="12345" dirty="0">
                <a:latin typeface="Arial"/>
                <a:cs typeface="Arial"/>
              </a:rPr>
              <a:t> </a:t>
            </a:r>
            <a:r>
              <a:rPr sz="900" baseline="12345" dirty="0">
                <a:latin typeface="Arial"/>
                <a:cs typeface="Arial"/>
              </a:rPr>
              <a:t>MINIMAL</a:t>
            </a:r>
            <a:r>
              <a:rPr sz="900" spc="-28" baseline="12345" dirty="0">
                <a:latin typeface="Arial"/>
                <a:cs typeface="Arial"/>
              </a:rPr>
              <a:t> </a:t>
            </a:r>
            <a:r>
              <a:rPr sz="900" spc="-50" baseline="12345" dirty="0">
                <a:latin typeface="Arial"/>
                <a:cs typeface="Arial"/>
              </a:rPr>
              <a:t>LATENCY</a:t>
            </a:r>
            <a:endParaRPr sz="900" baseline="12345" dirty="0">
              <a:latin typeface="Arial"/>
              <a:cs typeface="Arial"/>
            </a:endParaRPr>
          </a:p>
        </p:txBody>
      </p:sp>
      <p:sp>
        <p:nvSpPr>
          <p:cNvPr id="29" name="object 32">
            <a:extLst>
              <a:ext uri="{FF2B5EF4-FFF2-40B4-BE49-F238E27FC236}">
                <a16:creationId xmlns:a16="http://schemas.microsoft.com/office/drawing/2014/main" id="{E28B1ABF-2924-428B-9743-BAA3596E3F40}"/>
              </a:ext>
            </a:extLst>
          </p:cNvPr>
          <p:cNvSpPr/>
          <p:nvPr/>
        </p:nvSpPr>
        <p:spPr>
          <a:xfrm>
            <a:off x="3736714" y="2959484"/>
            <a:ext cx="864812" cy="184983"/>
          </a:xfrm>
          <a:prstGeom prst="rect">
            <a:avLst/>
          </a:prstGeom>
          <a:blipFill>
            <a:blip r:embed="rId3" cstate="print"/>
            <a:stretch>
              <a:fillRect/>
            </a:stretch>
          </a:blipFill>
        </p:spPr>
        <p:txBody>
          <a:bodyPr wrap="square" lIns="0" tIns="0" rIns="0" bIns="0" rtlCol="0"/>
          <a:lstStyle/>
          <a:p>
            <a:endParaRPr sz="1350" dirty="0"/>
          </a:p>
        </p:txBody>
      </p:sp>
      <p:sp>
        <p:nvSpPr>
          <p:cNvPr id="30" name="object 33">
            <a:extLst>
              <a:ext uri="{FF2B5EF4-FFF2-40B4-BE49-F238E27FC236}">
                <a16:creationId xmlns:a16="http://schemas.microsoft.com/office/drawing/2014/main" id="{F5C251DF-F994-4338-9945-49D75F3FD523}"/>
              </a:ext>
            </a:extLst>
          </p:cNvPr>
          <p:cNvSpPr/>
          <p:nvPr/>
        </p:nvSpPr>
        <p:spPr>
          <a:xfrm>
            <a:off x="1377710" y="2972296"/>
            <a:ext cx="167720" cy="159375"/>
          </a:xfrm>
          <a:prstGeom prst="rect">
            <a:avLst/>
          </a:prstGeom>
          <a:blipFill>
            <a:blip r:embed="rId4" cstate="print"/>
            <a:stretch>
              <a:fillRect/>
            </a:stretch>
          </a:blipFill>
        </p:spPr>
        <p:txBody>
          <a:bodyPr wrap="square" lIns="0" tIns="0" rIns="0" bIns="0" rtlCol="0"/>
          <a:lstStyle/>
          <a:p>
            <a:endParaRPr sz="1350" dirty="0"/>
          </a:p>
        </p:txBody>
      </p:sp>
      <p:sp>
        <p:nvSpPr>
          <p:cNvPr id="31" name="object 34">
            <a:extLst>
              <a:ext uri="{FF2B5EF4-FFF2-40B4-BE49-F238E27FC236}">
                <a16:creationId xmlns:a16="http://schemas.microsoft.com/office/drawing/2014/main" id="{A5EDE29D-ED00-4B5F-9769-2FEA4FD033C8}"/>
              </a:ext>
            </a:extLst>
          </p:cNvPr>
          <p:cNvSpPr/>
          <p:nvPr/>
        </p:nvSpPr>
        <p:spPr>
          <a:xfrm>
            <a:off x="336849" y="1541389"/>
            <a:ext cx="4863192" cy="223131"/>
          </a:xfrm>
          <a:custGeom>
            <a:avLst/>
            <a:gdLst/>
            <a:ahLst/>
            <a:cxnLst/>
            <a:rect l="l" t="t" r="r" b="b"/>
            <a:pathLst>
              <a:path w="2884805" h="172719">
                <a:moveTo>
                  <a:pt x="2884208" y="172313"/>
                </a:moveTo>
                <a:lnTo>
                  <a:pt x="0" y="172313"/>
                </a:lnTo>
                <a:lnTo>
                  <a:pt x="0" y="0"/>
                </a:lnTo>
                <a:lnTo>
                  <a:pt x="2884208" y="0"/>
                </a:lnTo>
                <a:lnTo>
                  <a:pt x="2884208" y="172313"/>
                </a:lnTo>
                <a:close/>
              </a:path>
            </a:pathLst>
          </a:custGeom>
          <a:solidFill>
            <a:srgbClr val="DCDBDB"/>
          </a:solidFill>
        </p:spPr>
        <p:txBody>
          <a:bodyPr wrap="square" lIns="0" tIns="0" rIns="0" bIns="0" rtlCol="0"/>
          <a:lstStyle/>
          <a:p>
            <a:endParaRPr sz="1350" dirty="0"/>
          </a:p>
        </p:txBody>
      </p:sp>
      <p:sp>
        <p:nvSpPr>
          <p:cNvPr id="32" name="object 35">
            <a:extLst>
              <a:ext uri="{FF2B5EF4-FFF2-40B4-BE49-F238E27FC236}">
                <a16:creationId xmlns:a16="http://schemas.microsoft.com/office/drawing/2014/main" id="{8C195A8D-E2CD-43E9-8AF4-C13C5886CB11}"/>
              </a:ext>
            </a:extLst>
          </p:cNvPr>
          <p:cNvSpPr txBox="1"/>
          <p:nvPr/>
        </p:nvSpPr>
        <p:spPr>
          <a:xfrm>
            <a:off x="1480173" y="1535434"/>
            <a:ext cx="2579858" cy="171201"/>
          </a:xfrm>
          <a:prstGeom prst="rect">
            <a:avLst/>
          </a:prstGeom>
        </p:spPr>
        <p:txBody>
          <a:bodyPr vert="horz" wrap="square" lIns="0" tIns="9525" rIns="0" bIns="0" rtlCol="0">
            <a:spAutoFit/>
          </a:bodyPr>
          <a:lstStyle/>
          <a:p>
            <a:pPr marL="9525">
              <a:spcBef>
                <a:spcPts val="75"/>
              </a:spcBef>
            </a:pPr>
            <a:r>
              <a:rPr sz="1050" spc="-30" dirty="0">
                <a:latin typeface="Arial"/>
                <a:cs typeface="Arial"/>
              </a:rPr>
              <a:t>Hyperscale Clouds </a:t>
            </a:r>
            <a:r>
              <a:rPr sz="825" spc="-56" dirty="0">
                <a:latin typeface="Arial"/>
                <a:cs typeface="Arial"/>
              </a:rPr>
              <a:t>AT </a:t>
            </a:r>
            <a:r>
              <a:rPr sz="825" spc="-71" dirty="0">
                <a:latin typeface="Arial"/>
                <a:cs typeface="Arial"/>
              </a:rPr>
              <a:t>VERY </a:t>
            </a:r>
            <a:r>
              <a:rPr sz="825" spc="-45" dirty="0">
                <a:latin typeface="Arial"/>
                <a:cs typeface="Arial"/>
              </a:rPr>
              <a:t>LOW</a:t>
            </a:r>
            <a:r>
              <a:rPr sz="825" spc="-90" dirty="0">
                <a:latin typeface="Arial"/>
                <a:cs typeface="Arial"/>
              </a:rPr>
              <a:t> </a:t>
            </a:r>
            <a:r>
              <a:rPr sz="825" spc="-64" dirty="0">
                <a:latin typeface="Arial"/>
                <a:cs typeface="Arial"/>
              </a:rPr>
              <a:t>LATENCY</a:t>
            </a:r>
            <a:endParaRPr sz="825" dirty="0">
              <a:latin typeface="Arial"/>
              <a:cs typeface="Arial"/>
            </a:endParaRPr>
          </a:p>
        </p:txBody>
      </p:sp>
      <p:sp>
        <p:nvSpPr>
          <p:cNvPr id="33" name="object 36">
            <a:extLst>
              <a:ext uri="{FF2B5EF4-FFF2-40B4-BE49-F238E27FC236}">
                <a16:creationId xmlns:a16="http://schemas.microsoft.com/office/drawing/2014/main" id="{186AFFBA-465D-4CF6-91C7-B36899E5CF90}"/>
              </a:ext>
            </a:extLst>
          </p:cNvPr>
          <p:cNvSpPr/>
          <p:nvPr/>
        </p:nvSpPr>
        <p:spPr>
          <a:xfrm>
            <a:off x="657029" y="4059829"/>
            <a:ext cx="601310" cy="430544"/>
          </a:xfrm>
          <a:prstGeom prst="rect">
            <a:avLst/>
          </a:prstGeom>
          <a:blipFill>
            <a:blip r:embed="rId5" cstate="print"/>
            <a:stretch>
              <a:fillRect/>
            </a:stretch>
          </a:blipFill>
        </p:spPr>
        <p:txBody>
          <a:bodyPr wrap="square" lIns="0" tIns="0" rIns="0" bIns="0" rtlCol="0"/>
          <a:lstStyle/>
          <a:p>
            <a:endParaRPr sz="1350" dirty="0"/>
          </a:p>
        </p:txBody>
      </p:sp>
      <p:sp>
        <p:nvSpPr>
          <p:cNvPr id="34" name="object 37">
            <a:extLst>
              <a:ext uri="{FF2B5EF4-FFF2-40B4-BE49-F238E27FC236}">
                <a16:creationId xmlns:a16="http://schemas.microsoft.com/office/drawing/2014/main" id="{96A29DF7-B583-45B6-8DD4-57FE8A2AFA98}"/>
              </a:ext>
            </a:extLst>
          </p:cNvPr>
          <p:cNvSpPr txBox="1"/>
          <p:nvPr/>
        </p:nvSpPr>
        <p:spPr>
          <a:xfrm>
            <a:off x="1689086" y="3465631"/>
            <a:ext cx="4098441" cy="240450"/>
          </a:xfrm>
          <a:prstGeom prst="rect">
            <a:avLst/>
          </a:prstGeom>
        </p:spPr>
        <p:txBody>
          <a:bodyPr vert="horz" wrap="square" lIns="0" tIns="32385" rIns="0" bIns="0" rtlCol="0">
            <a:spAutoFit/>
          </a:bodyPr>
          <a:lstStyle/>
          <a:p>
            <a:pPr marL="167640">
              <a:spcBef>
                <a:spcPts val="255"/>
              </a:spcBef>
              <a:tabLst>
                <a:tab pos="577691" algn="l"/>
              </a:tabLst>
            </a:pPr>
            <a:r>
              <a:rPr sz="1350" b="1" spc="-50" baseline="4629" dirty="0" err="1">
                <a:solidFill>
                  <a:srgbClr val="FFFFFF"/>
                </a:solidFill>
                <a:latin typeface="Arial"/>
                <a:cs typeface="Arial"/>
              </a:rPr>
              <a:t>Sify</a:t>
            </a:r>
            <a:r>
              <a:rPr sz="1350" b="1" spc="-50" baseline="4629" dirty="0">
                <a:solidFill>
                  <a:srgbClr val="FFFFFF"/>
                </a:solidFill>
                <a:latin typeface="Arial"/>
                <a:cs typeface="Arial"/>
              </a:rPr>
              <a:t> </a:t>
            </a:r>
            <a:r>
              <a:rPr sz="1350" b="1" spc="-62" baseline="4629" dirty="0">
                <a:solidFill>
                  <a:srgbClr val="FFFFFF"/>
                </a:solidFill>
                <a:latin typeface="Arial"/>
                <a:cs typeface="Arial"/>
              </a:rPr>
              <a:t>CLOUDINFINIT </a:t>
            </a:r>
            <a:r>
              <a:rPr sz="1350" b="1" spc="-67" baseline="4629" dirty="0">
                <a:solidFill>
                  <a:srgbClr val="FFFFFF"/>
                </a:solidFill>
                <a:latin typeface="Arial"/>
                <a:cs typeface="Arial"/>
              </a:rPr>
              <a:t>CMP </a:t>
            </a:r>
            <a:r>
              <a:rPr sz="1350" b="1" spc="-5" baseline="4629" dirty="0">
                <a:solidFill>
                  <a:srgbClr val="FFFFFF"/>
                </a:solidFill>
                <a:latin typeface="Arial"/>
                <a:cs typeface="Arial"/>
              </a:rPr>
              <a:t>|</a:t>
            </a:r>
            <a:r>
              <a:rPr sz="1350" b="1" spc="-134" baseline="4629" dirty="0">
                <a:solidFill>
                  <a:srgbClr val="FFFFFF"/>
                </a:solidFill>
                <a:latin typeface="Arial"/>
                <a:cs typeface="Arial"/>
              </a:rPr>
              <a:t> </a:t>
            </a:r>
            <a:r>
              <a:rPr sz="1350" b="1" spc="-67" baseline="4629" dirty="0">
                <a:solidFill>
                  <a:srgbClr val="FFFFFF"/>
                </a:solidFill>
                <a:latin typeface="Arial"/>
                <a:cs typeface="Arial"/>
              </a:rPr>
              <a:t>AIOps </a:t>
            </a:r>
            <a:r>
              <a:rPr sz="1350" b="1" spc="-39" baseline="4629" dirty="0">
                <a:solidFill>
                  <a:srgbClr val="FFFFFF"/>
                </a:solidFill>
                <a:latin typeface="Arial"/>
                <a:cs typeface="Arial"/>
              </a:rPr>
              <a:t>Platform </a:t>
            </a:r>
            <a:r>
              <a:rPr sz="1350" b="1" spc="-33" baseline="4629" dirty="0">
                <a:solidFill>
                  <a:srgbClr val="FFFFFF"/>
                </a:solidFill>
                <a:latin typeface="Arial"/>
                <a:cs typeface="Arial"/>
              </a:rPr>
              <a:t>for </a:t>
            </a:r>
            <a:r>
              <a:rPr sz="1350" b="1" spc="-39" baseline="4629" dirty="0">
                <a:solidFill>
                  <a:srgbClr val="FFFFFF"/>
                </a:solidFill>
                <a:latin typeface="Arial"/>
                <a:cs typeface="Arial"/>
              </a:rPr>
              <a:t>Managed </a:t>
            </a:r>
            <a:r>
              <a:rPr sz="1350" b="1" spc="-67" baseline="4629" dirty="0">
                <a:solidFill>
                  <a:srgbClr val="FFFFFF"/>
                </a:solidFill>
                <a:latin typeface="Arial"/>
                <a:cs typeface="Arial"/>
              </a:rPr>
              <a:t>Services</a:t>
            </a:r>
            <a:r>
              <a:rPr sz="1350" b="1" spc="-62" baseline="8547" dirty="0">
                <a:solidFill>
                  <a:srgbClr val="FFFFFF"/>
                </a:solidFill>
                <a:latin typeface="Arial"/>
                <a:cs typeface="Arial"/>
              </a:rPr>
              <a:t> </a:t>
            </a:r>
            <a:endParaRPr sz="750" dirty="0">
              <a:latin typeface="Arial"/>
              <a:cs typeface="Arial"/>
            </a:endParaRPr>
          </a:p>
        </p:txBody>
      </p:sp>
      <p:sp>
        <p:nvSpPr>
          <p:cNvPr id="35" name="object 38">
            <a:extLst>
              <a:ext uri="{FF2B5EF4-FFF2-40B4-BE49-F238E27FC236}">
                <a16:creationId xmlns:a16="http://schemas.microsoft.com/office/drawing/2014/main" id="{1DD319D6-4113-445D-A711-CF6999FF976E}"/>
              </a:ext>
            </a:extLst>
          </p:cNvPr>
          <p:cNvSpPr/>
          <p:nvPr/>
        </p:nvSpPr>
        <p:spPr>
          <a:xfrm>
            <a:off x="1657692" y="3879635"/>
            <a:ext cx="693671" cy="767832"/>
          </a:xfrm>
          <a:custGeom>
            <a:avLst/>
            <a:gdLst/>
            <a:ahLst/>
            <a:cxnLst/>
            <a:rect l="l" t="t" r="r" b="b"/>
            <a:pathLst>
              <a:path w="411480" h="594360">
                <a:moveTo>
                  <a:pt x="411479" y="594360"/>
                </a:moveTo>
                <a:lnTo>
                  <a:pt x="0" y="594360"/>
                </a:lnTo>
                <a:lnTo>
                  <a:pt x="0" y="0"/>
                </a:lnTo>
                <a:lnTo>
                  <a:pt x="411479" y="0"/>
                </a:lnTo>
                <a:lnTo>
                  <a:pt x="411479" y="594360"/>
                </a:lnTo>
                <a:close/>
              </a:path>
            </a:pathLst>
          </a:custGeom>
          <a:ln w="9525">
            <a:solidFill>
              <a:srgbClr val="D1D3D4"/>
            </a:solidFill>
          </a:ln>
        </p:spPr>
        <p:txBody>
          <a:bodyPr wrap="square" lIns="0" tIns="0" rIns="0" bIns="0" rtlCol="0"/>
          <a:lstStyle/>
          <a:p>
            <a:endParaRPr sz="1350" dirty="0"/>
          </a:p>
        </p:txBody>
      </p:sp>
      <p:sp>
        <p:nvSpPr>
          <p:cNvPr id="36" name="object 39">
            <a:extLst>
              <a:ext uri="{FF2B5EF4-FFF2-40B4-BE49-F238E27FC236}">
                <a16:creationId xmlns:a16="http://schemas.microsoft.com/office/drawing/2014/main" id="{CA3618E7-3371-4BE1-8A6E-50BDE4793A3C}"/>
              </a:ext>
            </a:extLst>
          </p:cNvPr>
          <p:cNvSpPr/>
          <p:nvPr/>
        </p:nvSpPr>
        <p:spPr>
          <a:xfrm>
            <a:off x="4902040" y="3879635"/>
            <a:ext cx="693671" cy="767832"/>
          </a:xfrm>
          <a:custGeom>
            <a:avLst/>
            <a:gdLst/>
            <a:ahLst/>
            <a:cxnLst/>
            <a:rect l="l" t="t" r="r" b="b"/>
            <a:pathLst>
              <a:path w="411479" h="594360">
                <a:moveTo>
                  <a:pt x="411467" y="594360"/>
                </a:moveTo>
                <a:lnTo>
                  <a:pt x="0" y="594360"/>
                </a:lnTo>
                <a:lnTo>
                  <a:pt x="0" y="0"/>
                </a:lnTo>
                <a:lnTo>
                  <a:pt x="411467" y="0"/>
                </a:lnTo>
                <a:lnTo>
                  <a:pt x="411467" y="594360"/>
                </a:lnTo>
                <a:close/>
              </a:path>
            </a:pathLst>
          </a:custGeom>
          <a:ln w="9525">
            <a:solidFill>
              <a:srgbClr val="D1D3D4"/>
            </a:solidFill>
          </a:ln>
        </p:spPr>
        <p:txBody>
          <a:bodyPr wrap="square" lIns="0" tIns="0" rIns="0" bIns="0" rtlCol="0"/>
          <a:lstStyle/>
          <a:p>
            <a:endParaRPr sz="1350" dirty="0"/>
          </a:p>
        </p:txBody>
      </p:sp>
      <p:sp>
        <p:nvSpPr>
          <p:cNvPr id="37" name="object 40">
            <a:extLst>
              <a:ext uri="{FF2B5EF4-FFF2-40B4-BE49-F238E27FC236}">
                <a16:creationId xmlns:a16="http://schemas.microsoft.com/office/drawing/2014/main" id="{7A88505E-6D3F-4524-8047-F3150E0904DB}"/>
              </a:ext>
            </a:extLst>
          </p:cNvPr>
          <p:cNvSpPr/>
          <p:nvPr/>
        </p:nvSpPr>
        <p:spPr>
          <a:xfrm>
            <a:off x="4090937" y="3879635"/>
            <a:ext cx="693671" cy="767832"/>
          </a:xfrm>
          <a:custGeom>
            <a:avLst/>
            <a:gdLst/>
            <a:ahLst/>
            <a:cxnLst/>
            <a:rect l="l" t="t" r="r" b="b"/>
            <a:pathLst>
              <a:path w="411480" h="594360">
                <a:moveTo>
                  <a:pt x="411480" y="594360"/>
                </a:moveTo>
                <a:lnTo>
                  <a:pt x="0" y="594360"/>
                </a:lnTo>
                <a:lnTo>
                  <a:pt x="0" y="0"/>
                </a:lnTo>
                <a:lnTo>
                  <a:pt x="411480" y="0"/>
                </a:lnTo>
                <a:lnTo>
                  <a:pt x="411480" y="594360"/>
                </a:lnTo>
                <a:close/>
              </a:path>
            </a:pathLst>
          </a:custGeom>
          <a:ln w="9524">
            <a:solidFill>
              <a:srgbClr val="D1D3D4"/>
            </a:solidFill>
          </a:ln>
        </p:spPr>
        <p:txBody>
          <a:bodyPr wrap="square" lIns="0" tIns="0" rIns="0" bIns="0" rtlCol="0"/>
          <a:lstStyle/>
          <a:p>
            <a:endParaRPr sz="1350" dirty="0"/>
          </a:p>
        </p:txBody>
      </p:sp>
      <p:sp>
        <p:nvSpPr>
          <p:cNvPr id="38" name="object 41">
            <a:extLst>
              <a:ext uri="{FF2B5EF4-FFF2-40B4-BE49-F238E27FC236}">
                <a16:creationId xmlns:a16="http://schemas.microsoft.com/office/drawing/2014/main" id="{9FDD3161-6B96-40D0-8928-4B89FDFB0BB0}"/>
              </a:ext>
            </a:extLst>
          </p:cNvPr>
          <p:cNvSpPr/>
          <p:nvPr/>
        </p:nvSpPr>
        <p:spPr>
          <a:xfrm>
            <a:off x="3279856" y="3879635"/>
            <a:ext cx="693671" cy="767832"/>
          </a:xfrm>
          <a:custGeom>
            <a:avLst/>
            <a:gdLst/>
            <a:ahLst/>
            <a:cxnLst/>
            <a:rect l="l" t="t" r="r" b="b"/>
            <a:pathLst>
              <a:path w="411480" h="594360">
                <a:moveTo>
                  <a:pt x="411480" y="594360"/>
                </a:moveTo>
                <a:lnTo>
                  <a:pt x="0" y="594360"/>
                </a:lnTo>
                <a:lnTo>
                  <a:pt x="0" y="0"/>
                </a:lnTo>
                <a:lnTo>
                  <a:pt x="411480" y="0"/>
                </a:lnTo>
                <a:lnTo>
                  <a:pt x="411480" y="594360"/>
                </a:lnTo>
                <a:close/>
              </a:path>
            </a:pathLst>
          </a:custGeom>
          <a:ln w="9524">
            <a:solidFill>
              <a:srgbClr val="D1D3D4"/>
            </a:solidFill>
          </a:ln>
        </p:spPr>
        <p:txBody>
          <a:bodyPr wrap="square" lIns="0" tIns="0" rIns="0" bIns="0" rtlCol="0"/>
          <a:lstStyle/>
          <a:p>
            <a:endParaRPr sz="1350" dirty="0"/>
          </a:p>
        </p:txBody>
      </p:sp>
      <p:sp>
        <p:nvSpPr>
          <p:cNvPr id="39" name="object 42">
            <a:extLst>
              <a:ext uri="{FF2B5EF4-FFF2-40B4-BE49-F238E27FC236}">
                <a16:creationId xmlns:a16="http://schemas.microsoft.com/office/drawing/2014/main" id="{91C4687A-899B-4C7C-BEB6-64214242B0C8}"/>
              </a:ext>
            </a:extLst>
          </p:cNvPr>
          <p:cNvSpPr/>
          <p:nvPr/>
        </p:nvSpPr>
        <p:spPr>
          <a:xfrm>
            <a:off x="2468774" y="3879635"/>
            <a:ext cx="693671" cy="767832"/>
          </a:xfrm>
          <a:custGeom>
            <a:avLst/>
            <a:gdLst/>
            <a:ahLst/>
            <a:cxnLst/>
            <a:rect l="l" t="t" r="r" b="b"/>
            <a:pathLst>
              <a:path w="411480" h="594360">
                <a:moveTo>
                  <a:pt x="411480" y="594360"/>
                </a:moveTo>
                <a:lnTo>
                  <a:pt x="0" y="594360"/>
                </a:lnTo>
                <a:lnTo>
                  <a:pt x="0" y="0"/>
                </a:lnTo>
                <a:lnTo>
                  <a:pt x="411480" y="0"/>
                </a:lnTo>
                <a:lnTo>
                  <a:pt x="411480" y="594360"/>
                </a:lnTo>
                <a:close/>
              </a:path>
            </a:pathLst>
          </a:custGeom>
          <a:ln w="9524">
            <a:solidFill>
              <a:srgbClr val="D1D3D4"/>
            </a:solidFill>
          </a:ln>
        </p:spPr>
        <p:txBody>
          <a:bodyPr wrap="square" lIns="0" tIns="0" rIns="0" bIns="0" rtlCol="0"/>
          <a:lstStyle/>
          <a:p>
            <a:endParaRPr sz="1350" dirty="0"/>
          </a:p>
        </p:txBody>
      </p:sp>
      <p:sp>
        <p:nvSpPr>
          <p:cNvPr id="40" name="object 43">
            <a:extLst>
              <a:ext uri="{FF2B5EF4-FFF2-40B4-BE49-F238E27FC236}">
                <a16:creationId xmlns:a16="http://schemas.microsoft.com/office/drawing/2014/main" id="{ABC7B6EA-3419-4907-9ADF-A7C29D27E471}"/>
              </a:ext>
            </a:extLst>
          </p:cNvPr>
          <p:cNvSpPr txBox="1"/>
          <p:nvPr/>
        </p:nvSpPr>
        <p:spPr>
          <a:xfrm>
            <a:off x="1841045" y="3917862"/>
            <a:ext cx="327567" cy="193803"/>
          </a:xfrm>
          <a:prstGeom prst="rect">
            <a:avLst/>
          </a:prstGeom>
        </p:spPr>
        <p:txBody>
          <a:bodyPr vert="horz" wrap="square" lIns="0" tIns="8096" rIns="0" bIns="0" rtlCol="0">
            <a:spAutoFit/>
          </a:bodyPr>
          <a:lstStyle/>
          <a:p>
            <a:pPr marL="9525" marR="3810" indent="3810">
              <a:lnSpc>
                <a:spcPct val="104200"/>
              </a:lnSpc>
              <a:spcBef>
                <a:spcPts val="64"/>
              </a:spcBef>
            </a:pPr>
            <a:r>
              <a:rPr sz="600" b="1" spc="-45" dirty="0">
                <a:solidFill>
                  <a:srgbClr val="556778"/>
                </a:solidFill>
                <a:latin typeface="Arial"/>
                <a:cs typeface="Arial"/>
              </a:rPr>
              <a:t>C</a:t>
            </a:r>
            <a:r>
              <a:rPr sz="600" b="1" spc="-41" dirty="0">
                <a:solidFill>
                  <a:srgbClr val="556778"/>
                </a:solidFill>
                <a:latin typeface="Arial"/>
                <a:cs typeface="Arial"/>
              </a:rPr>
              <a:t>LO</a:t>
            </a:r>
            <a:r>
              <a:rPr sz="600" b="1" spc="-8" dirty="0">
                <a:solidFill>
                  <a:srgbClr val="556778"/>
                </a:solidFill>
                <a:latin typeface="Arial"/>
                <a:cs typeface="Arial"/>
              </a:rPr>
              <a:t>U</a:t>
            </a:r>
            <a:r>
              <a:rPr sz="600" b="1" spc="-11" dirty="0">
                <a:solidFill>
                  <a:srgbClr val="556778"/>
                </a:solidFill>
                <a:latin typeface="Arial"/>
                <a:cs typeface="Arial"/>
              </a:rPr>
              <a:t>D</a:t>
            </a:r>
            <a:r>
              <a:rPr lang="en-IN" sz="600" b="1" spc="-11" dirty="0">
                <a:solidFill>
                  <a:srgbClr val="556778"/>
                </a:solidFill>
                <a:latin typeface="Arial"/>
                <a:cs typeface="Arial"/>
              </a:rPr>
              <a:t> </a:t>
            </a:r>
            <a:r>
              <a:rPr sz="600" b="1" spc="-11" dirty="0">
                <a:solidFill>
                  <a:srgbClr val="556778"/>
                </a:solidFill>
                <a:latin typeface="Arial"/>
                <a:cs typeface="Arial"/>
              </a:rPr>
              <a:t>IN</a:t>
            </a:r>
            <a:r>
              <a:rPr sz="600" b="1" spc="-19" dirty="0">
                <a:solidFill>
                  <a:srgbClr val="556778"/>
                </a:solidFill>
                <a:latin typeface="Arial"/>
                <a:cs typeface="Arial"/>
              </a:rPr>
              <a:t>F</a:t>
            </a:r>
            <a:r>
              <a:rPr sz="600" b="1" dirty="0">
                <a:solidFill>
                  <a:srgbClr val="556778"/>
                </a:solidFill>
                <a:latin typeface="Arial"/>
                <a:cs typeface="Arial"/>
              </a:rPr>
              <a:t>IN</a:t>
            </a:r>
            <a:r>
              <a:rPr sz="600" b="1" spc="-8" dirty="0">
                <a:solidFill>
                  <a:srgbClr val="556778"/>
                </a:solidFill>
                <a:latin typeface="Arial"/>
                <a:cs typeface="Arial"/>
              </a:rPr>
              <a:t>I</a:t>
            </a:r>
            <a:r>
              <a:rPr sz="600" b="1" spc="-30" dirty="0">
                <a:solidFill>
                  <a:srgbClr val="556778"/>
                </a:solidFill>
                <a:latin typeface="Arial"/>
                <a:cs typeface="Arial"/>
              </a:rPr>
              <a:t>T</a:t>
            </a:r>
            <a:endParaRPr sz="600" dirty="0">
              <a:latin typeface="Arial"/>
              <a:cs typeface="Arial"/>
            </a:endParaRPr>
          </a:p>
        </p:txBody>
      </p:sp>
      <p:sp>
        <p:nvSpPr>
          <p:cNvPr id="41" name="object 44">
            <a:extLst>
              <a:ext uri="{FF2B5EF4-FFF2-40B4-BE49-F238E27FC236}">
                <a16:creationId xmlns:a16="http://schemas.microsoft.com/office/drawing/2014/main" id="{CB21FD8F-5F79-4A07-845E-039F74F8FB89}"/>
              </a:ext>
            </a:extLst>
          </p:cNvPr>
          <p:cNvSpPr txBox="1"/>
          <p:nvPr/>
        </p:nvSpPr>
        <p:spPr>
          <a:xfrm>
            <a:off x="2697996" y="3917862"/>
            <a:ext cx="235506" cy="193803"/>
          </a:xfrm>
          <a:prstGeom prst="rect">
            <a:avLst/>
          </a:prstGeom>
        </p:spPr>
        <p:txBody>
          <a:bodyPr vert="horz" wrap="square" lIns="0" tIns="8096" rIns="0" bIns="0" rtlCol="0">
            <a:spAutoFit/>
          </a:bodyPr>
          <a:lstStyle/>
          <a:p>
            <a:pPr marL="9525" marR="3810" indent="10478">
              <a:lnSpc>
                <a:spcPct val="104200"/>
              </a:lnSpc>
              <a:spcBef>
                <a:spcPts val="64"/>
              </a:spcBef>
            </a:pPr>
            <a:r>
              <a:rPr sz="600" b="1" spc="-38" dirty="0">
                <a:solidFill>
                  <a:srgbClr val="556778"/>
                </a:solidFill>
                <a:latin typeface="Arial"/>
                <a:cs typeface="Arial"/>
              </a:rPr>
              <a:t>SA</a:t>
            </a:r>
            <a:r>
              <a:rPr sz="600" b="1" spc="-26" dirty="0">
                <a:solidFill>
                  <a:srgbClr val="556778"/>
                </a:solidFill>
                <a:latin typeface="Arial"/>
                <a:cs typeface="Arial"/>
              </a:rPr>
              <a:t>P</a:t>
            </a:r>
            <a:r>
              <a:rPr lang="en-IN" sz="600" b="1" spc="-26" dirty="0">
                <a:solidFill>
                  <a:srgbClr val="556778"/>
                </a:solidFill>
                <a:latin typeface="Arial"/>
                <a:cs typeface="Arial"/>
              </a:rPr>
              <a:t> </a:t>
            </a:r>
            <a:r>
              <a:rPr sz="600" b="1" spc="-38" dirty="0">
                <a:solidFill>
                  <a:srgbClr val="556778"/>
                </a:solidFill>
                <a:latin typeface="Arial"/>
                <a:cs typeface="Arial"/>
              </a:rPr>
              <a:t>GR</a:t>
            </a:r>
            <a:r>
              <a:rPr sz="600" b="1" dirty="0">
                <a:solidFill>
                  <a:srgbClr val="556778"/>
                </a:solidFill>
                <a:latin typeface="Arial"/>
                <a:cs typeface="Arial"/>
              </a:rPr>
              <a:t>I</a:t>
            </a:r>
            <a:r>
              <a:rPr sz="600" b="1" spc="-15" dirty="0">
                <a:solidFill>
                  <a:srgbClr val="556778"/>
                </a:solidFill>
                <a:latin typeface="Arial"/>
                <a:cs typeface="Arial"/>
              </a:rPr>
              <a:t>D</a:t>
            </a:r>
            <a:endParaRPr sz="600" dirty="0">
              <a:latin typeface="Arial"/>
              <a:cs typeface="Arial"/>
            </a:endParaRPr>
          </a:p>
        </p:txBody>
      </p:sp>
      <p:sp>
        <p:nvSpPr>
          <p:cNvPr id="42" name="object 45">
            <a:extLst>
              <a:ext uri="{FF2B5EF4-FFF2-40B4-BE49-F238E27FC236}">
                <a16:creationId xmlns:a16="http://schemas.microsoft.com/office/drawing/2014/main" id="{6FDC124B-A392-4E10-86A0-FABDD24E403B}"/>
              </a:ext>
            </a:extLst>
          </p:cNvPr>
          <p:cNvSpPr txBox="1"/>
          <p:nvPr/>
        </p:nvSpPr>
        <p:spPr>
          <a:xfrm>
            <a:off x="3430004" y="3917862"/>
            <a:ext cx="393935" cy="193803"/>
          </a:xfrm>
          <a:prstGeom prst="rect">
            <a:avLst/>
          </a:prstGeom>
        </p:spPr>
        <p:txBody>
          <a:bodyPr vert="horz" wrap="square" lIns="0" tIns="8096" rIns="0" bIns="0" rtlCol="0">
            <a:spAutoFit/>
          </a:bodyPr>
          <a:lstStyle/>
          <a:p>
            <a:pPr marL="9525" marR="3810" indent="11906">
              <a:lnSpc>
                <a:spcPct val="104200"/>
              </a:lnSpc>
              <a:spcBef>
                <a:spcPts val="64"/>
              </a:spcBef>
            </a:pPr>
            <a:r>
              <a:rPr sz="600" b="1" spc="-41" dirty="0">
                <a:solidFill>
                  <a:srgbClr val="556778"/>
                </a:solidFill>
                <a:latin typeface="Arial"/>
                <a:cs typeface="Arial"/>
              </a:rPr>
              <a:t>ORACLE</a:t>
            </a:r>
            <a:r>
              <a:rPr lang="en-IN" sz="600" b="1" spc="-41" dirty="0">
                <a:solidFill>
                  <a:srgbClr val="556778"/>
                </a:solidFill>
                <a:latin typeface="Arial"/>
                <a:cs typeface="Arial"/>
              </a:rPr>
              <a:t> </a:t>
            </a:r>
            <a:r>
              <a:rPr sz="600" b="1" spc="-56" dirty="0">
                <a:solidFill>
                  <a:srgbClr val="556778"/>
                </a:solidFill>
                <a:latin typeface="Arial"/>
                <a:cs typeface="Arial"/>
              </a:rPr>
              <a:t>E</a:t>
            </a:r>
            <a:r>
              <a:rPr sz="600" b="1" spc="-15" dirty="0">
                <a:solidFill>
                  <a:srgbClr val="556778"/>
                </a:solidFill>
                <a:latin typeface="Arial"/>
                <a:cs typeface="Arial"/>
              </a:rPr>
              <a:t>XA</a:t>
            </a:r>
            <a:r>
              <a:rPr sz="600" b="1" spc="-26" dirty="0">
                <a:solidFill>
                  <a:srgbClr val="556778"/>
                </a:solidFill>
                <a:latin typeface="Arial"/>
                <a:cs typeface="Arial"/>
              </a:rPr>
              <a:t>D</a:t>
            </a:r>
            <a:r>
              <a:rPr sz="600" b="1" spc="-49" dirty="0">
                <a:solidFill>
                  <a:srgbClr val="556778"/>
                </a:solidFill>
                <a:latin typeface="Arial"/>
                <a:cs typeface="Arial"/>
              </a:rPr>
              <a:t>A</a:t>
            </a:r>
            <a:r>
              <a:rPr sz="600" b="1" spc="-53" dirty="0">
                <a:solidFill>
                  <a:srgbClr val="556778"/>
                </a:solidFill>
                <a:latin typeface="Arial"/>
                <a:cs typeface="Arial"/>
              </a:rPr>
              <a:t>T</a:t>
            </a:r>
            <a:r>
              <a:rPr sz="600" b="1" spc="-26" dirty="0">
                <a:solidFill>
                  <a:srgbClr val="556778"/>
                </a:solidFill>
                <a:latin typeface="Arial"/>
                <a:cs typeface="Arial"/>
              </a:rPr>
              <a:t>A</a:t>
            </a:r>
            <a:endParaRPr sz="600" dirty="0">
              <a:latin typeface="Arial"/>
              <a:cs typeface="Arial"/>
            </a:endParaRPr>
          </a:p>
        </p:txBody>
      </p:sp>
      <p:sp>
        <p:nvSpPr>
          <p:cNvPr id="43" name="object 46">
            <a:extLst>
              <a:ext uri="{FF2B5EF4-FFF2-40B4-BE49-F238E27FC236}">
                <a16:creationId xmlns:a16="http://schemas.microsoft.com/office/drawing/2014/main" id="{D8162454-3962-47FE-95E9-67DE72804DF8}"/>
              </a:ext>
            </a:extLst>
          </p:cNvPr>
          <p:cNvSpPr txBox="1"/>
          <p:nvPr/>
        </p:nvSpPr>
        <p:spPr>
          <a:xfrm>
            <a:off x="4288614" y="3917862"/>
            <a:ext cx="298664" cy="193803"/>
          </a:xfrm>
          <a:prstGeom prst="rect">
            <a:avLst/>
          </a:prstGeom>
        </p:spPr>
        <p:txBody>
          <a:bodyPr vert="horz" wrap="square" lIns="0" tIns="8096" rIns="0" bIns="0" rtlCol="0">
            <a:spAutoFit/>
          </a:bodyPr>
          <a:lstStyle/>
          <a:p>
            <a:pPr marL="13811" marR="3810" indent="-4763">
              <a:lnSpc>
                <a:spcPct val="104200"/>
              </a:lnSpc>
              <a:spcBef>
                <a:spcPts val="64"/>
              </a:spcBef>
            </a:pPr>
            <a:r>
              <a:rPr sz="600" b="1" spc="-19" dirty="0">
                <a:solidFill>
                  <a:srgbClr val="556778"/>
                </a:solidFill>
                <a:latin typeface="Arial"/>
                <a:cs typeface="Arial"/>
              </a:rPr>
              <a:t>AZ</a:t>
            </a:r>
            <a:r>
              <a:rPr sz="600" b="1" spc="-15" dirty="0">
                <a:solidFill>
                  <a:srgbClr val="556778"/>
                </a:solidFill>
                <a:latin typeface="Arial"/>
                <a:cs typeface="Arial"/>
              </a:rPr>
              <a:t>U</a:t>
            </a:r>
            <a:r>
              <a:rPr sz="600" b="1" spc="-45" dirty="0">
                <a:solidFill>
                  <a:srgbClr val="556778"/>
                </a:solidFill>
                <a:latin typeface="Arial"/>
                <a:cs typeface="Arial"/>
              </a:rPr>
              <a:t>R</a:t>
            </a:r>
            <a:r>
              <a:rPr sz="600" b="1" spc="-34" dirty="0">
                <a:solidFill>
                  <a:srgbClr val="556778"/>
                </a:solidFill>
                <a:latin typeface="Arial"/>
                <a:cs typeface="Arial"/>
              </a:rPr>
              <a:t>E</a:t>
            </a:r>
            <a:r>
              <a:rPr lang="en-IN" sz="600" b="1" spc="-34" dirty="0">
                <a:solidFill>
                  <a:srgbClr val="556778"/>
                </a:solidFill>
                <a:latin typeface="Arial"/>
                <a:cs typeface="Arial"/>
              </a:rPr>
              <a:t> </a:t>
            </a:r>
            <a:r>
              <a:rPr sz="600" b="1" spc="-60" dirty="0">
                <a:solidFill>
                  <a:srgbClr val="556778"/>
                </a:solidFill>
                <a:latin typeface="Arial"/>
                <a:cs typeface="Arial"/>
              </a:rPr>
              <a:t>S</a:t>
            </a:r>
            <a:r>
              <a:rPr sz="600" b="1" spc="-49" dirty="0">
                <a:solidFill>
                  <a:srgbClr val="556778"/>
                </a:solidFill>
                <a:latin typeface="Arial"/>
                <a:cs typeface="Arial"/>
              </a:rPr>
              <a:t>T</a:t>
            </a:r>
            <a:r>
              <a:rPr sz="600" b="1" spc="-38" dirty="0">
                <a:solidFill>
                  <a:srgbClr val="556778"/>
                </a:solidFill>
                <a:latin typeface="Arial"/>
                <a:cs typeface="Arial"/>
              </a:rPr>
              <a:t>A</a:t>
            </a:r>
            <a:r>
              <a:rPr sz="600" b="1" spc="-45" dirty="0">
                <a:solidFill>
                  <a:srgbClr val="556778"/>
                </a:solidFill>
                <a:latin typeface="Arial"/>
                <a:cs typeface="Arial"/>
              </a:rPr>
              <a:t>C</a:t>
            </a:r>
            <a:r>
              <a:rPr sz="600" b="1" spc="-34" dirty="0">
                <a:solidFill>
                  <a:srgbClr val="556778"/>
                </a:solidFill>
                <a:latin typeface="Arial"/>
                <a:cs typeface="Arial"/>
              </a:rPr>
              <a:t>K</a:t>
            </a:r>
            <a:endParaRPr sz="600" dirty="0">
              <a:latin typeface="Arial"/>
              <a:cs typeface="Arial"/>
            </a:endParaRPr>
          </a:p>
        </p:txBody>
      </p:sp>
      <p:sp>
        <p:nvSpPr>
          <p:cNvPr id="44" name="object 47">
            <a:extLst>
              <a:ext uri="{FF2B5EF4-FFF2-40B4-BE49-F238E27FC236}">
                <a16:creationId xmlns:a16="http://schemas.microsoft.com/office/drawing/2014/main" id="{939C21DD-090E-4B3C-821E-F48A2D6F2E6B}"/>
              </a:ext>
            </a:extLst>
          </p:cNvPr>
          <p:cNvSpPr txBox="1"/>
          <p:nvPr/>
        </p:nvSpPr>
        <p:spPr>
          <a:xfrm>
            <a:off x="5058803" y="3917862"/>
            <a:ext cx="381091" cy="102432"/>
          </a:xfrm>
          <a:prstGeom prst="rect">
            <a:avLst/>
          </a:prstGeom>
        </p:spPr>
        <p:txBody>
          <a:bodyPr vert="horz" wrap="square" lIns="0" tIns="10001" rIns="0" bIns="0" rtlCol="0">
            <a:spAutoFit/>
          </a:bodyPr>
          <a:lstStyle/>
          <a:p>
            <a:pPr marL="9525">
              <a:spcBef>
                <a:spcPts val="79"/>
              </a:spcBef>
            </a:pPr>
            <a:r>
              <a:rPr sz="600" b="1" spc="-30" dirty="0">
                <a:solidFill>
                  <a:srgbClr val="556778"/>
                </a:solidFill>
                <a:latin typeface="Arial"/>
                <a:cs typeface="Arial"/>
              </a:rPr>
              <a:t>NEAR</a:t>
            </a:r>
            <a:r>
              <a:rPr sz="600" b="1" spc="-49" dirty="0">
                <a:solidFill>
                  <a:srgbClr val="556778"/>
                </a:solidFill>
                <a:latin typeface="Arial"/>
                <a:cs typeface="Arial"/>
              </a:rPr>
              <a:t> </a:t>
            </a:r>
            <a:r>
              <a:rPr sz="600" b="1" spc="-30" dirty="0">
                <a:solidFill>
                  <a:srgbClr val="556778"/>
                </a:solidFill>
                <a:latin typeface="Arial"/>
                <a:cs typeface="Arial"/>
              </a:rPr>
              <a:t>DR</a:t>
            </a:r>
            <a:endParaRPr sz="600" dirty="0">
              <a:latin typeface="Arial"/>
              <a:cs typeface="Arial"/>
            </a:endParaRPr>
          </a:p>
        </p:txBody>
      </p:sp>
      <p:sp>
        <p:nvSpPr>
          <p:cNvPr id="45" name="object 48">
            <a:extLst>
              <a:ext uri="{FF2B5EF4-FFF2-40B4-BE49-F238E27FC236}">
                <a16:creationId xmlns:a16="http://schemas.microsoft.com/office/drawing/2014/main" id="{EB892967-F673-4D6E-99A9-473556A2F38C}"/>
              </a:ext>
            </a:extLst>
          </p:cNvPr>
          <p:cNvSpPr/>
          <p:nvPr/>
        </p:nvSpPr>
        <p:spPr>
          <a:xfrm>
            <a:off x="5101642" y="4061010"/>
            <a:ext cx="294409" cy="521157"/>
          </a:xfrm>
          <a:prstGeom prst="rect">
            <a:avLst/>
          </a:prstGeom>
          <a:blipFill>
            <a:blip r:embed="rId6" cstate="print"/>
            <a:stretch>
              <a:fillRect/>
            </a:stretch>
          </a:blipFill>
        </p:spPr>
        <p:txBody>
          <a:bodyPr wrap="square" lIns="0" tIns="0" rIns="0" bIns="0" rtlCol="0"/>
          <a:lstStyle/>
          <a:p>
            <a:endParaRPr sz="1350" dirty="0"/>
          </a:p>
        </p:txBody>
      </p:sp>
      <p:sp>
        <p:nvSpPr>
          <p:cNvPr id="46" name="object 49">
            <a:extLst>
              <a:ext uri="{FF2B5EF4-FFF2-40B4-BE49-F238E27FC236}">
                <a16:creationId xmlns:a16="http://schemas.microsoft.com/office/drawing/2014/main" id="{0550FE39-6141-4D1B-98B9-94506095EEB8}"/>
              </a:ext>
            </a:extLst>
          </p:cNvPr>
          <p:cNvSpPr/>
          <p:nvPr/>
        </p:nvSpPr>
        <p:spPr>
          <a:xfrm>
            <a:off x="1891765" y="4178879"/>
            <a:ext cx="225527" cy="403289"/>
          </a:xfrm>
          <a:prstGeom prst="rect">
            <a:avLst/>
          </a:prstGeom>
          <a:blipFill>
            <a:blip r:embed="rId7" cstate="print"/>
            <a:stretch>
              <a:fillRect/>
            </a:stretch>
          </a:blipFill>
        </p:spPr>
        <p:txBody>
          <a:bodyPr wrap="square" lIns="0" tIns="0" rIns="0" bIns="0" rtlCol="0"/>
          <a:lstStyle/>
          <a:p>
            <a:endParaRPr sz="1350" dirty="0"/>
          </a:p>
        </p:txBody>
      </p:sp>
      <p:sp>
        <p:nvSpPr>
          <p:cNvPr id="47" name="object 50">
            <a:extLst>
              <a:ext uri="{FF2B5EF4-FFF2-40B4-BE49-F238E27FC236}">
                <a16:creationId xmlns:a16="http://schemas.microsoft.com/office/drawing/2014/main" id="{318F0A45-72E7-4CB6-8910-056178A55CE7}"/>
              </a:ext>
            </a:extLst>
          </p:cNvPr>
          <p:cNvSpPr/>
          <p:nvPr/>
        </p:nvSpPr>
        <p:spPr>
          <a:xfrm>
            <a:off x="3519109" y="4184601"/>
            <a:ext cx="215155" cy="397566"/>
          </a:xfrm>
          <a:prstGeom prst="rect">
            <a:avLst/>
          </a:prstGeom>
          <a:blipFill>
            <a:blip r:embed="rId8" cstate="print"/>
            <a:stretch>
              <a:fillRect/>
            </a:stretch>
          </a:blipFill>
        </p:spPr>
        <p:txBody>
          <a:bodyPr wrap="square" lIns="0" tIns="0" rIns="0" bIns="0" rtlCol="0"/>
          <a:lstStyle/>
          <a:p>
            <a:endParaRPr sz="1350" dirty="0"/>
          </a:p>
        </p:txBody>
      </p:sp>
      <p:sp>
        <p:nvSpPr>
          <p:cNvPr id="49" name="object 52">
            <a:extLst>
              <a:ext uri="{FF2B5EF4-FFF2-40B4-BE49-F238E27FC236}">
                <a16:creationId xmlns:a16="http://schemas.microsoft.com/office/drawing/2014/main" id="{DFB0BE01-5BB6-44E6-8386-74DDEFEAF318}"/>
              </a:ext>
            </a:extLst>
          </p:cNvPr>
          <p:cNvSpPr/>
          <p:nvPr/>
        </p:nvSpPr>
        <p:spPr>
          <a:xfrm>
            <a:off x="4200168" y="4208851"/>
            <a:ext cx="475208" cy="373316"/>
          </a:xfrm>
          <a:prstGeom prst="rect">
            <a:avLst/>
          </a:prstGeom>
          <a:blipFill>
            <a:blip r:embed="rId9" cstate="print"/>
            <a:stretch>
              <a:fillRect/>
            </a:stretch>
          </a:blipFill>
        </p:spPr>
        <p:txBody>
          <a:bodyPr wrap="square" lIns="0" tIns="0" rIns="0" bIns="0" rtlCol="0"/>
          <a:lstStyle/>
          <a:p>
            <a:endParaRPr sz="1350" dirty="0"/>
          </a:p>
        </p:txBody>
      </p:sp>
      <p:sp>
        <p:nvSpPr>
          <p:cNvPr id="50" name="object 53">
            <a:extLst>
              <a:ext uri="{FF2B5EF4-FFF2-40B4-BE49-F238E27FC236}">
                <a16:creationId xmlns:a16="http://schemas.microsoft.com/office/drawing/2014/main" id="{C1448606-60E6-4192-A0F3-94FA5EF16C54}"/>
              </a:ext>
            </a:extLst>
          </p:cNvPr>
          <p:cNvSpPr/>
          <p:nvPr/>
        </p:nvSpPr>
        <p:spPr>
          <a:xfrm>
            <a:off x="2283839" y="2743046"/>
            <a:ext cx="702491" cy="145396"/>
          </a:xfrm>
          <a:prstGeom prst="rect">
            <a:avLst/>
          </a:prstGeom>
          <a:blipFill>
            <a:blip r:embed="rId10" cstate="print"/>
            <a:stretch>
              <a:fillRect/>
            </a:stretch>
          </a:blipFill>
        </p:spPr>
        <p:txBody>
          <a:bodyPr wrap="square" lIns="0" tIns="0" rIns="0" bIns="0" rtlCol="0"/>
          <a:lstStyle/>
          <a:p>
            <a:endParaRPr sz="1350" dirty="0"/>
          </a:p>
        </p:txBody>
      </p:sp>
      <p:sp>
        <p:nvSpPr>
          <p:cNvPr id="51" name="object 54">
            <a:extLst>
              <a:ext uri="{FF2B5EF4-FFF2-40B4-BE49-F238E27FC236}">
                <a16:creationId xmlns:a16="http://schemas.microsoft.com/office/drawing/2014/main" id="{1B954E28-82F4-4CBB-917A-6B1DDDE6001B}"/>
              </a:ext>
            </a:extLst>
          </p:cNvPr>
          <p:cNvSpPr/>
          <p:nvPr/>
        </p:nvSpPr>
        <p:spPr>
          <a:xfrm>
            <a:off x="3041009" y="2738944"/>
            <a:ext cx="272159" cy="149480"/>
          </a:xfrm>
          <a:prstGeom prst="rect">
            <a:avLst/>
          </a:prstGeom>
          <a:blipFill>
            <a:blip r:embed="rId11" cstate="print"/>
            <a:stretch>
              <a:fillRect/>
            </a:stretch>
          </a:blipFill>
        </p:spPr>
        <p:txBody>
          <a:bodyPr wrap="square" lIns="0" tIns="0" rIns="0" bIns="0" rtlCol="0"/>
          <a:lstStyle/>
          <a:p>
            <a:endParaRPr sz="1350" dirty="0"/>
          </a:p>
        </p:txBody>
      </p:sp>
      <p:sp>
        <p:nvSpPr>
          <p:cNvPr id="52" name="object 55">
            <a:extLst>
              <a:ext uri="{FF2B5EF4-FFF2-40B4-BE49-F238E27FC236}">
                <a16:creationId xmlns:a16="http://schemas.microsoft.com/office/drawing/2014/main" id="{EE1413DC-C272-4F04-A383-25418FC0E1BF}"/>
              </a:ext>
            </a:extLst>
          </p:cNvPr>
          <p:cNvSpPr txBox="1"/>
          <p:nvPr/>
        </p:nvSpPr>
        <p:spPr>
          <a:xfrm>
            <a:off x="5322375" y="1870432"/>
            <a:ext cx="115416" cy="976197"/>
          </a:xfrm>
          <a:prstGeom prst="rect">
            <a:avLst/>
          </a:prstGeom>
        </p:spPr>
        <p:txBody>
          <a:bodyPr vert="vert270" wrap="square" lIns="0" tIns="0" rIns="0" bIns="0" rtlCol="0">
            <a:spAutoFit/>
          </a:bodyPr>
          <a:lstStyle/>
          <a:p>
            <a:pPr marL="9525"/>
            <a:r>
              <a:rPr sz="750" b="1" spc="-60" dirty="0">
                <a:solidFill>
                  <a:srgbClr val="FFFFFF"/>
                </a:solidFill>
                <a:latin typeface="Arial"/>
                <a:cs typeface="Arial"/>
              </a:rPr>
              <a:t>DC</a:t>
            </a:r>
            <a:r>
              <a:rPr sz="750" b="1" spc="-49" dirty="0">
                <a:solidFill>
                  <a:srgbClr val="FFFFFF"/>
                </a:solidFill>
                <a:latin typeface="Arial"/>
                <a:cs typeface="Arial"/>
              </a:rPr>
              <a:t> </a:t>
            </a:r>
            <a:r>
              <a:rPr sz="750" b="1" spc="-56" dirty="0">
                <a:solidFill>
                  <a:srgbClr val="FFFFFF"/>
                </a:solidFill>
                <a:latin typeface="Arial"/>
                <a:cs typeface="Arial"/>
              </a:rPr>
              <a:t>INTERCONNECT</a:t>
            </a:r>
            <a:endParaRPr sz="750" dirty="0">
              <a:latin typeface="Arial"/>
              <a:cs typeface="Arial"/>
            </a:endParaRPr>
          </a:p>
        </p:txBody>
      </p:sp>
      <p:sp>
        <p:nvSpPr>
          <p:cNvPr id="53" name="object 56">
            <a:extLst>
              <a:ext uri="{FF2B5EF4-FFF2-40B4-BE49-F238E27FC236}">
                <a16:creationId xmlns:a16="http://schemas.microsoft.com/office/drawing/2014/main" id="{03F27A7D-C718-4786-B262-27F640358123}"/>
              </a:ext>
            </a:extLst>
          </p:cNvPr>
          <p:cNvSpPr/>
          <p:nvPr/>
        </p:nvSpPr>
        <p:spPr>
          <a:xfrm>
            <a:off x="6792898" y="2782040"/>
            <a:ext cx="320760" cy="305525"/>
          </a:xfrm>
          <a:prstGeom prst="rect">
            <a:avLst/>
          </a:prstGeom>
          <a:blipFill>
            <a:blip r:embed="rId12" cstate="print"/>
            <a:stretch>
              <a:fillRect/>
            </a:stretch>
          </a:blipFill>
        </p:spPr>
        <p:txBody>
          <a:bodyPr wrap="square" lIns="0" tIns="0" rIns="0" bIns="0" rtlCol="0"/>
          <a:lstStyle/>
          <a:p>
            <a:endParaRPr sz="1350" dirty="0"/>
          </a:p>
        </p:txBody>
      </p:sp>
      <p:sp>
        <p:nvSpPr>
          <p:cNvPr id="54" name="object 57">
            <a:extLst>
              <a:ext uri="{FF2B5EF4-FFF2-40B4-BE49-F238E27FC236}">
                <a16:creationId xmlns:a16="http://schemas.microsoft.com/office/drawing/2014/main" id="{13526DE1-1F90-40CF-A3E1-21817CDFF5A7}"/>
              </a:ext>
            </a:extLst>
          </p:cNvPr>
          <p:cNvSpPr/>
          <p:nvPr/>
        </p:nvSpPr>
        <p:spPr>
          <a:xfrm>
            <a:off x="6781813" y="2323142"/>
            <a:ext cx="272167" cy="332353"/>
          </a:xfrm>
          <a:prstGeom prst="rect">
            <a:avLst/>
          </a:prstGeom>
          <a:blipFill>
            <a:blip r:embed="rId13" cstate="print"/>
            <a:stretch>
              <a:fillRect/>
            </a:stretch>
          </a:blipFill>
        </p:spPr>
        <p:txBody>
          <a:bodyPr wrap="square" lIns="0" tIns="0" rIns="0" bIns="0" rtlCol="0"/>
          <a:lstStyle/>
          <a:p>
            <a:endParaRPr sz="1350" dirty="0"/>
          </a:p>
        </p:txBody>
      </p:sp>
      <p:sp>
        <p:nvSpPr>
          <p:cNvPr id="55" name="object 58">
            <a:extLst>
              <a:ext uri="{FF2B5EF4-FFF2-40B4-BE49-F238E27FC236}">
                <a16:creationId xmlns:a16="http://schemas.microsoft.com/office/drawing/2014/main" id="{DA553F35-3F97-4EAE-BC37-09F507B9CC01}"/>
              </a:ext>
            </a:extLst>
          </p:cNvPr>
          <p:cNvSpPr/>
          <p:nvPr/>
        </p:nvSpPr>
        <p:spPr>
          <a:xfrm>
            <a:off x="6758059" y="2066660"/>
            <a:ext cx="337403" cy="216305"/>
          </a:xfrm>
          <a:prstGeom prst="rect">
            <a:avLst/>
          </a:prstGeom>
          <a:blipFill>
            <a:blip r:embed="rId14" cstate="print"/>
            <a:stretch>
              <a:fillRect/>
            </a:stretch>
          </a:blipFill>
        </p:spPr>
        <p:txBody>
          <a:bodyPr wrap="square" lIns="0" tIns="0" rIns="0" bIns="0" rtlCol="0"/>
          <a:lstStyle/>
          <a:p>
            <a:endParaRPr sz="1350" dirty="0"/>
          </a:p>
        </p:txBody>
      </p:sp>
      <p:sp>
        <p:nvSpPr>
          <p:cNvPr id="57" name="object 60">
            <a:extLst>
              <a:ext uri="{FF2B5EF4-FFF2-40B4-BE49-F238E27FC236}">
                <a16:creationId xmlns:a16="http://schemas.microsoft.com/office/drawing/2014/main" id="{7325384E-EF13-4590-97E2-6E66E88951FD}"/>
              </a:ext>
            </a:extLst>
          </p:cNvPr>
          <p:cNvSpPr txBox="1"/>
          <p:nvPr/>
        </p:nvSpPr>
        <p:spPr>
          <a:xfrm>
            <a:off x="6689215" y="1884809"/>
            <a:ext cx="502491" cy="127920"/>
          </a:xfrm>
          <a:prstGeom prst="rect">
            <a:avLst/>
          </a:prstGeom>
        </p:spPr>
        <p:txBody>
          <a:bodyPr vert="horz" wrap="square" lIns="0" tIns="12383" rIns="0" bIns="0" rtlCol="0">
            <a:spAutoFit/>
          </a:bodyPr>
          <a:lstStyle/>
          <a:p>
            <a:pPr marL="9525">
              <a:spcBef>
                <a:spcPts val="98"/>
              </a:spcBef>
            </a:pPr>
            <a:r>
              <a:rPr sz="750" b="1" spc="-26" dirty="0">
                <a:solidFill>
                  <a:srgbClr val="556778"/>
                </a:solidFill>
                <a:latin typeface="Arial"/>
                <a:cs typeface="Arial"/>
              </a:rPr>
              <a:t>Express</a:t>
            </a:r>
            <a:r>
              <a:rPr sz="750" b="1" spc="-53" dirty="0">
                <a:solidFill>
                  <a:srgbClr val="556778"/>
                </a:solidFill>
                <a:latin typeface="Arial"/>
                <a:cs typeface="Arial"/>
              </a:rPr>
              <a:t> </a:t>
            </a:r>
            <a:r>
              <a:rPr sz="750" b="1" spc="-11" dirty="0">
                <a:solidFill>
                  <a:srgbClr val="556778"/>
                </a:solidFill>
                <a:latin typeface="Arial"/>
                <a:cs typeface="Arial"/>
              </a:rPr>
              <a:t>Route</a:t>
            </a:r>
            <a:endParaRPr sz="750" dirty="0">
              <a:latin typeface="Arial"/>
              <a:cs typeface="Arial"/>
            </a:endParaRPr>
          </a:p>
        </p:txBody>
      </p:sp>
      <p:sp>
        <p:nvSpPr>
          <p:cNvPr id="58" name="object 61">
            <a:extLst>
              <a:ext uri="{FF2B5EF4-FFF2-40B4-BE49-F238E27FC236}">
                <a16:creationId xmlns:a16="http://schemas.microsoft.com/office/drawing/2014/main" id="{E408FA23-0E82-4CE1-84EF-73B15ABE2A4F}"/>
              </a:ext>
            </a:extLst>
          </p:cNvPr>
          <p:cNvSpPr txBox="1"/>
          <p:nvPr/>
        </p:nvSpPr>
        <p:spPr>
          <a:xfrm>
            <a:off x="6573757" y="2621608"/>
            <a:ext cx="732239" cy="127920"/>
          </a:xfrm>
          <a:prstGeom prst="rect">
            <a:avLst/>
          </a:prstGeom>
        </p:spPr>
        <p:txBody>
          <a:bodyPr vert="horz" wrap="square" lIns="0" tIns="12383" rIns="0" bIns="0" rtlCol="0">
            <a:spAutoFit/>
          </a:bodyPr>
          <a:lstStyle/>
          <a:p>
            <a:pPr marL="9525">
              <a:spcBef>
                <a:spcPts val="98"/>
              </a:spcBef>
            </a:pPr>
            <a:r>
              <a:rPr sz="675" b="1" spc="-8" dirty="0">
                <a:solidFill>
                  <a:srgbClr val="556778"/>
                </a:solidFill>
                <a:latin typeface="Arial"/>
                <a:cs typeface="Arial"/>
              </a:rPr>
              <a:t>Partner</a:t>
            </a:r>
            <a:r>
              <a:rPr sz="675" b="1" spc="-34" dirty="0">
                <a:solidFill>
                  <a:srgbClr val="556778"/>
                </a:solidFill>
                <a:latin typeface="Arial"/>
                <a:cs typeface="Arial"/>
              </a:rPr>
              <a:t> </a:t>
            </a:r>
            <a:r>
              <a:rPr sz="750" b="1" spc="-8" dirty="0">
                <a:solidFill>
                  <a:srgbClr val="556778"/>
                </a:solidFill>
                <a:latin typeface="Arial"/>
                <a:cs typeface="Arial"/>
              </a:rPr>
              <a:t>Interconnect</a:t>
            </a:r>
            <a:endParaRPr sz="675" dirty="0">
              <a:latin typeface="Arial"/>
              <a:cs typeface="Arial"/>
            </a:endParaRPr>
          </a:p>
        </p:txBody>
      </p:sp>
      <p:sp>
        <p:nvSpPr>
          <p:cNvPr id="59" name="object 62">
            <a:extLst>
              <a:ext uri="{FF2B5EF4-FFF2-40B4-BE49-F238E27FC236}">
                <a16:creationId xmlns:a16="http://schemas.microsoft.com/office/drawing/2014/main" id="{B6E13134-C40A-46F1-A53C-42756929988D}"/>
              </a:ext>
            </a:extLst>
          </p:cNvPr>
          <p:cNvSpPr/>
          <p:nvPr/>
        </p:nvSpPr>
        <p:spPr>
          <a:xfrm>
            <a:off x="6108167" y="3754840"/>
            <a:ext cx="1162177" cy="908930"/>
          </a:xfrm>
          <a:custGeom>
            <a:avLst/>
            <a:gdLst/>
            <a:ahLst/>
            <a:cxnLst/>
            <a:rect l="l" t="t" r="r" b="b"/>
            <a:pathLst>
              <a:path w="1098550" h="703579">
                <a:moveTo>
                  <a:pt x="0" y="703275"/>
                </a:moveTo>
                <a:lnTo>
                  <a:pt x="1098143" y="703275"/>
                </a:lnTo>
                <a:lnTo>
                  <a:pt x="1098143" y="0"/>
                </a:lnTo>
                <a:lnTo>
                  <a:pt x="0" y="0"/>
                </a:lnTo>
                <a:lnTo>
                  <a:pt x="0" y="703275"/>
                </a:lnTo>
                <a:close/>
              </a:path>
            </a:pathLst>
          </a:custGeom>
          <a:solidFill>
            <a:srgbClr val="556778"/>
          </a:solidFill>
        </p:spPr>
        <p:txBody>
          <a:bodyPr wrap="square" lIns="0" tIns="0" rIns="0" bIns="0" rtlCol="0"/>
          <a:lstStyle/>
          <a:p>
            <a:endParaRPr sz="1350" dirty="0"/>
          </a:p>
        </p:txBody>
      </p:sp>
      <p:sp>
        <p:nvSpPr>
          <p:cNvPr id="60" name="object 63">
            <a:extLst>
              <a:ext uri="{FF2B5EF4-FFF2-40B4-BE49-F238E27FC236}">
                <a16:creationId xmlns:a16="http://schemas.microsoft.com/office/drawing/2014/main" id="{99FA43DA-4E3D-4255-9023-42401F893028}"/>
              </a:ext>
            </a:extLst>
          </p:cNvPr>
          <p:cNvSpPr txBox="1"/>
          <p:nvPr/>
        </p:nvSpPr>
        <p:spPr>
          <a:xfrm>
            <a:off x="6108167" y="3462243"/>
            <a:ext cx="1162177" cy="134236"/>
          </a:xfrm>
          <a:prstGeom prst="rect">
            <a:avLst/>
          </a:prstGeom>
          <a:solidFill>
            <a:srgbClr val="BDD631"/>
          </a:solidFill>
        </p:spPr>
        <p:txBody>
          <a:bodyPr vert="horz" wrap="square" lIns="0" tIns="12859" rIns="0" bIns="0" rtlCol="0">
            <a:spAutoFit/>
          </a:bodyPr>
          <a:lstStyle/>
          <a:p>
            <a:pPr marL="71438">
              <a:spcBef>
                <a:spcPts val="101"/>
              </a:spcBef>
            </a:pPr>
            <a:r>
              <a:rPr sz="788" b="1" spc="-120" dirty="0">
                <a:latin typeface="Arial"/>
                <a:cs typeface="Arial"/>
              </a:rPr>
              <a:t>FAR </a:t>
            </a:r>
            <a:r>
              <a:rPr sz="788" b="1" spc="-86" dirty="0">
                <a:latin typeface="Arial"/>
                <a:cs typeface="Arial"/>
              </a:rPr>
              <a:t>DR</a:t>
            </a:r>
            <a:r>
              <a:rPr sz="788" b="1" spc="-83" dirty="0">
                <a:latin typeface="Arial"/>
                <a:cs typeface="Arial"/>
              </a:rPr>
              <a:t> </a:t>
            </a:r>
            <a:r>
              <a:rPr sz="788" b="1" spc="-101" dirty="0">
                <a:latin typeface="Arial"/>
                <a:cs typeface="Arial"/>
              </a:rPr>
              <a:t>READY</a:t>
            </a:r>
            <a:endParaRPr sz="788" dirty="0">
              <a:latin typeface="Arial"/>
              <a:cs typeface="Arial"/>
            </a:endParaRPr>
          </a:p>
        </p:txBody>
      </p:sp>
      <p:sp>
        <p:nvSpPr>
          <p:cNvPr id="61" name="object 64">
            <a:extLst>
              <a:ext uri="{FF2B5EF4-FFF2-40B4-BE49-F238E27FC236}">
                <a16:creationId xmlns:a16="http://schemas.microsoft.com/office/drawing/2014/main" id="{79A77E57-0EC4-4C13-9748-47B7F863D94D}"/>
              </a:ext>
            </a:extLst>
          </p:cNvPr>
          <p:cNvSpPr txBox="1"/>
          <p:nvPr/>
        </p:nvSpPr>
        <p:spPr>
          <a:xfrm>
            <a:off x="6108167" y="4113785"/>
            <a:ext cx="1162177" cy="345286"/>
          </a:xfrm>
          <a:prstGeom prst="rect">
            <a:avLst/>
          </a:prstGeom>
        </p:spPr>
        <p:txBody>
          <a:bodyPr vert="horz" wrap="square" lIns="0" tIns="21907" rIns="0" bIns="0" rtlCol="0">
            <a:spAutoFit/>
          </a:bodyPr>
          <a:lstStyle/>
          <a:p>
            <a:pPr marL="154781" marR="201454" indent="18574">
              <a:spcBef>
                <a:spcPts val="172"/>
              </a:spcBef>
            </a:pPr>
            <a:r>
              <a:rPr sz="1050" b="1" spc="-19" dirty="0">
                <a:solidFill>
                  <a:srgbClr val="FFFFFF"/>
                </a:solidFill>
                <a:latin typeface="Arial"/>
                <a:cs typeface="Arial"/>
              </a:rPr>
              <a:t>Hyderabad</a:t>
            </a:r>
            <a:r>
              <a:rPr lang="en-IN" sz="1050" b="1" spc="-19" dirty="0">
                <a:solidFill>
                  <a:srgbClr val="FFFFFF"/>
                </a:solidFill>
                <a:latin typeface="Arial"/>
                <a:cs typeface="Arial"/>
              </a:rPr>
              <a:t> </a:t>
            </a:r>
            <a:r>
              <a:rPr sz="1050" b="1" spc="-4" dirty="0">
                <a:solidFill>
                  <a:srgbClr val="FFFFFF"/>
                </a:solidFill>
                <a:latin typeface="Arial"/>
                <a:cs typeface="Arial"/>
              </a:rPr>
              <a:t>Data</a:t>
            </a:r>
            <a:r>
              <a:rPr sz="1050" b="1" spc="-86" dirty="0">
                <a:solidFill>
                  <a:srgbClr val="FFFFFF"/>
                </a:solidFill>
                <a:latin typeface="Arial"/>
                <a:cs typeface="Arial"/>
              </a:rPr>
              <a:t> </a:t>
            </a:r>
            <a:r>
              <a:rPr sz="1050" b="1" spc="-23" dirty="0">
                <a:solidFill>
                  <a:srgbClr val="FFFFFF"/>
                </a:solidFill>
                <a:latin typeface="Arial"/>
                <a:cs typeface="Arial"/>
              </a:rPr>
              <a:t>Center</a:t>
            </a:r>
            <a:endParaRPr sz="1050" dirty="0">
              <a:latin typeface="Arial"/>
              <a:cs typeface="Arial"/>
            </a:endParaRPr>
          </a:p>
        </p:txBody>
      </p:sp>
      <p:sp>
        <p:nvSpPr>
          <p:cNvPr id="63" name="object 66">
            <a:extLst>
              <a:ext uri="{FF2B5EF4-FFF2-40B4-BE49-F238E27FC236}">
                <a16:creationId xmlns:a16="http://schemas.microsoft.com/office/drawing/2014/main" id="{A6E7EE57-31BD-46B1-8625-4690943A9989}"/>
              </a:ext>
            </a:extLst>
          </p:cNvPr>
          <p:cNvSpPr/>
          <p:nvPr/>
        </p:nvSpPr>
        <p:spPr>
          <a:xfrm>
            <a:off x="6728904" y="3262329"/>
            <a:ext cx="542698" cy="184968"/>
          </a:xfrm>
          <a:prstGeom prst="rect">
            <a:avLst/>
          </a:prstGeom>
          <a:blipFill>
            <a:blip r:embed="rId3" cstate="print"/>
            <a:stretch>
              <a:fillRect/>
            </a:stretch>
          </a:blipFill>
        </p:spPr>
        <p:txBody>
          <a:bodyPr wrap="square" lIns="0" tIns="0" rIns="0" bIns="0" rtlCol="0"/>
          <a:lstStyle/>
          <a:p>
            <a:endParaRPr sz="1350" dirty="0"/>
          </a:p>
        </p:txBody>
      </p:sp>
      <p:sp>
        <p:nvSpPr>
          <p:cNvPr id="64" name="object 67">
            <a:extLst>
              <a:ext uri="{FF2B5EF4-FFF2-40B4-BE49-F238E27FC236}">
                <a16:creationId xmlns:a16="http://schemas.microsoft.com/office/drawing/2014/main" id="{9CA015DB-7C13-470F-B6C3-AE5B1BACA787}"/>
              </a:ext>
            </a:extLst>
          </p:cNvPr>
          <p:cNvSpPr/>
          <p:nvPr/>
        </p:nvSpPr>
        <p:spPr>
          <a:xfrm>
            <a:off x="5746548" y="2743369"/>
            <a:ext cx="26871" cy="821"/>
          </a:xfrm>
          <a:custGeom>
            <a:avLst/>
            <a:gdLst/>
            <a:ahLst/>
            <a:cxnLst/>
            <a:rect l="l" t="t" r="r" b="b"/>
            <a:pathLst>
              <a:path w="25400" h="635">
                <a:moveTo>
                  <a:pt x="0" y="101"/>
                </a:moveTo>
                <a:lnTo>
                  <a:pt x="8445" y="25"/>
                </a:lnTo>
                <a:lnTo>
                  <a:pt x="16903" y="0"/>
                </a:lnTo>
                <a:lnTo>
                  <a:pt x="25361" y="38"/>
                </a:lnTo>
              </a:path>
            </a:pathLst>
          </a:custGeom>
          <a:ln w="12700">
            <a:solidFill>
              <a:srgbClr val="556778"/>
            </a:solidFill>
          </a:ln>
        </p:spPr>
        <p:txBody>
          <a:bodyPr wrap="square" lIns="0" tIns="0" rIns="0" bIns="0" rtlCol="0"/>
          <a:lstStyle/>
          <a:p>
            <a:endParaRPr sz="1350" dirty="0"/>
          </a:p>
        </p:txBody>
      </p:sp>
      <p:sp>
        <p:nvSpPr>
          <p:cNvPr id="65" name="object 68">
            <a:extLst>
              <a:ext uri="{FF2B5EF4-FFF2-40B4-BE49-F238E27FC236}">
                <a16:creationId xmlns:a16="http://schemas.microsoft.com/office/drawing/2014/main" id="{9D74F503-8DC1-4D94-B45D-02A46EE201F6}"/>
              </a:ext>
            </a:extLst>
          </p:cNvPr>
          <p:cNvSpPr/>
          <p:nvPr/>
        </p:nvSpPr>
        <p:spPr>
          <a:xfrm>
            <a:off x="5830065" y="2744682"/>
            <a:ext cx="705368" cy="522553"/>
          </a:xfrm>
          <a:custGeom>
            <a:avLst/>
            <a:gdLst/>
            <a:ahLst/>
            <a:cxnLst/>
            <a:rect l="l" t="t" r="r" b="b"/>
            <a:pathLst>
              <a:path w="666750" h="404494">
                <a:moveTo>
                  <a:pt x="0" y="0"/>
                </a:moveTo>
                <a:lnTo>
                  <a:pt x="47497" y="2353"/>
                </a:lnTo>
                <a:lnTo>
                  <a:pt x="94713" y="6323"/>
                </a:lnTo>
                <a:lnTo>
                  <a:pt x="141497" y="12121"/>
                </a:lnTo>
                <a:lnTo>
                  <a:pt x="187697" y="19960"/>
                </a:lnTo>
                <a:lnTo>
                  <a:pt x="233161" y="30051"/>
                </a:lnTo>
                <a:lnTo>
                  <a:pt x="277739" y="42606"/>
                </a:lnTo>
                <a:lnTo>
                  <a:pt x="321277" y="57837"/>
                </a:lnTo>
                <a:lnTo>
                  <a:pt x="363626" y="75956"/>
                </a:lnTo>
                <a:lnTo>
                  <a:pt x="404632" y="97174"/>
                </a:lnTo>
                <a:lnTo>
                  <a:pt x="444146" y="121705"/>
                </a:lnTo>
                <a:lnTo>
                  <a:pt x="482014" y="149759"/>
                </a:lnTo>
                <a:lnTo>
                  <a:pt x="518086" y="181549"/>
                </a:lnTo>
                <a:lnTo>
                  <a:pt x="552209" y="217286"/>
                </a:lnTo>
                <a:lnTo>
                  <a:pt x="584233" y="257183"/>
                </a:lnTo>
                <a:lnTo>
                  <a:pt x="614006" y="301451"/>
                </a:lnTo>
                <a:lnTo>
                  <a:pt x="641375" y="350302"/>
                </a:lnTo>
                <a:lnTo>
                  <a:pt x="666191" y="403948"/>
                </a:lnTo>
              </a:path>
            </a:pathLst>
          </a:custGeom>
          <a:ln w="12700">
            <a:solidFill>
              <a:srgbClr val="556778"/>
            </a:solidFill>
            <a:prstDash val="dash"/>
          </a:ln>
        </p:spPr>
        <p:txBody>
          <a:bodyPr wrap="square" lIns="0" tIns="0" rIns="0" bIns="0" rtlCol="0"/>
          <a:lstStyle/>
          <a:p>
            <a:endParaRPr sz="1350" dirty="0"/>
          </a:p>
        </p:txBody>
      </p:sp>
      <p:sp>
        <p:nvSpPr>
          <p:cNvPr id="66" name="object 69">
            <a:extLst>
              <a:ext uri="{FF2B5EF4-FFF2-40B4-BE49-F238E27FC236}">
                <a16:creationId xmlns:a16="http://schemas.microsoft.com/office/drawing/2014/main" id="{C7BB9407-C63D-47B1-9AAE-4FBC97BD49FE}"/>
              </a:ext>
            </a:extLst>
          </p:cNvPr>
          <p:cNvSpPr/>
          <p:nvPr/>
        </p:nvSpPr>
        <p:spPr>
          <a:xfrm>
            <a:off x="6545414" y="3298752"/>
            <a:ext cx="9405" cy="31173"/>
          </a:xfrm>
          <a:custGeom>
            <a:avLst/>
            <a:gdLst/>
            <a:ahLst/>
            <a:cxnLst/>
            <a:rect l="l" t="t" r="r" b="b"/>
            <a:pathLst>
              <a:path w="8889" h="24130">
                <a:moveTo>
                  <a:pt x="0" y="0"/>
                </a:moveTo>
                <a:lnTo>
                  <a:pt x="2984" y="7810"/>
                </a:lnTo>
                <a:lnTo>
                  <a:pt x="5892" y="15760"/>
                </a:lnTo>
                <a:lnTo>
                  <a:pt x="8724" y="23850"/>
                </a:lnTo>
              </a:path>
            </a:pathLst>
          </a:custGeom>
          <a:ln w="12700">
            <a:solidFill>
              <a:srgbClr val="556778"/>
            </a:solidFill>
          </a:ln>
        </p:spPr>
        <p:txBody>
          <a:bodyPr wrap="square" lIns="0" tIns="0" rIns="0" bIns="0" rtlCol="0"/>
          <a:lstStyle/>
          <a:p>
            <a:endParaRPr sz="1350" dirty="0"/>
          </a:p>
        </p:txBody>
      </p:sp>
      <p:sp>
        <p:nvSpPr>
          <p:cNvPr id="67" name="object 70">
            <a:extLst>
              <a:ext uri="{FF2B5EF4-FFF2-40B4-BE49-F238E27FC236}">
                <a16:creationId xmlns:a16="http://schemas.microsoft.com/office/drawing/2014/main" id="{5CD5F528-31E5-44D7-ACBF-ED9533F7F5A2}"/>
              </a:ext>
            </a:extLst>
          </p:cNvPr>
          <p:cNvSpPr/>
          <p:nvPr/>
        </p:nvSpPr>
        <p:spPr>
          <a:xfrm>
            <a:off x="5672774" y="2673428"/>
            <a:ext cx="105053" cy="141983"/>
          </a:xfrm>
          <a:prstGeom prst="rect">
            <a:avLst/>
          </a:prstGeom>
          <a:blipFill>
            <a:blip r:embed="rId15" cstate="print"/>
            <a:stretch>
              <a:fillRect/>
            </a:stretch>
          </a:blipFill>
        </p:spPr>
        <p:txBody>
          <a:bodyPr wrap="square" lIns="0" tIns="0" rIns="0" bIns="0" rtlCol="0"/>
          <a:lstStyle/>
          <a:p>
            <a:endParaRPr sz="1350" dirty="0"/>
          </a:p>
        </p:txBody>
      </p:sp>
      <p:sp>
        <p:nvSpPr>
          <p:cNvPr id="68" name="object 71">
            <a:extLst>
              <a:ext uri="{FF2B5EF4-FFF2-40B4-BE49-F238E27FC236}">
                <a16:creationId xmlns:a16="http://schemas.microsoft.com/office/drawing/2014/main" id="{3CA53830-5AF6-4204-985D-4E15F9454037}"/>
              </a:ext>
            </a:extLst>
          </p:cNvPr>
          <p:cNvSpPr/>
          <p:nvPr/>
        </p:nvSpPr>
        <p:spPr>
          <a:xfrm>
            <a:off x="6487749" y="3271140"/>
            <a:ext cx="113530" cy="146839"/>
          </a:xfrm>
          <a:custGeom>
            <a:avLst/>
            <a:gdLst/>
            <a:ahLst/>
            <a:cxnLst/>
            <a:rect l="l" t="t" r="r" b="b"/>
            <a:pathLst>
              <a:path w="107314" h="113664">
                <a:moveTo>
                  <a:pt x="0" y="34340"/>
                </a:moveTo>
                <a:lnTo>
                  <a:pt x="22431" y="50177"/>
                </a:lnTo>
                <a:lnTo>
                  <a:pt x="44872" y="69892"/>
                </a:lnTo>
                <a:lnTo>
                  <a:pt x="65965" y="91567"/>
                </a:lnTo>
                <a:lnTo>
                  <a:pt x="84353" y="113284"/>
                </a:lnTo>
                <a:lnTo>
                  <a:pt x="86647" y="84926"/>
                </a:lnTo>
                <a:lnTo>
                  <a:pt x="91174" y="55027"/>
                </a:lnTo>
                <a:lnTo>
                  <a:pt x="95482" y="36512"/>
                </a:lnTo>
                <a:lnTo>
                  <a:pt x="59702" y="36512"/>
                </a:lnTo>
                <a:lnTo>
                  <a:pt x="0" y="34340"/>
                </a:lnTo>
                <a:close/>
              </a:path>
              <a:path w="107314" h="113664">
                <a:moveTo>
                  <a:pt x="106959" y="0"/>
                </a:moveTo>
                <a:lnTo>
                  <a:pt x="59702" y="36512"/>
                </a:lnTo>
                <a:lnTo>
                  <a:pt x="95482" y="36512"/>
                </a:lnTo>
                <a:lnTo>
                  <a:pt x="97942" y="25935"/>
                </a:lnTo>
                <a:lnTo>
                  <a:pt x="106959" y="0"/>
                </a:lnTo>
                <a:close/>
              </a:path>
            </a:pathLst>
          </a:custGeom>
          <a:solidFill>
            <a:srgbClr val="556778"/>
          </a:solidFill>
        </p:spPr>
        <p:txBody>
          <a:bodyPr wrap="square" lIns="0" tIns="0" rIns="0" bIns="0" rtlCol="0"/>
          <a:lstStyle/>
          <a:p>
            <a:endParaRPr sz="1350" dirty="0"/>
          </a:p>
        </p:txBody>
      </p:sp>
      <p:sp>
        <p:nvSpPr>
          <p:cNvPr id="69" name="object 72">
            <a:extLst>
              <a:ext uri="{FF2B5EF4-FFF2-40B4-BE49-F238E27FC236}">
                <a16:creationId xmlns:a16="http://schemas.microsoft.com/office/drawing/2014/main" id="{9FCAA428-3FCA-4AE7-A181-6CE7DA8E8E85}"/>
              </a:ext>
            </a:extLst>
          </p:cNvPr>
          <p:cNvSpPr/>
          <p:nvPr/>
        </p:nvSpPr>
        <p:spPr>
          <a:xfrm>
            <a:off x="5746508" y="2384999"/>
            <a:ext cx="26871" cy="4102"/>
          </a:xfrm>
          <a:custGeom>
            <a:avLst/>
            <a:gdLst/>
            <a:ahLst/>
            <a:cxnLst/>
            <a:rect l="l" t="t" r="r" b="b"/>
            <a:pathLst>
              <a:path w="25400" h="3175">
                <a:moveTo>
                  <a:pt x="0" y="3035"/>
                </a:moveTo>
                <a:lnTo>
                  <a:pt x="8356" y="2197"/>
                </a:lnTo>
                <a:lnTo>
                  <a:pt x="16751" y="1168"/>
                </a:lnTo>
                <a:lnTo>
                  <a:pt x="25171" y="0"/>
                </a:lnTo>
              </a:path>
            </a:pathLst>
          </a:custGeom>
          <a:ln w="12700">
            <a:solidFill>
              <a:srgbClr val="AEBF37"/>
            </a:solidFill>
          </a:ln>
        </p:spPr>
        <p:txBody>
          <a:bodyPr wrap="square" lIns="0" tIns="0" rIns="0" bIns="0" rtlCol="0"/>
          <a:lstStyle/>
          <a:p>
            <a:endParaRPr sz="1350" dirty="0"/>
          </a:p>
        </p:txBody>
      </p:sp>
      <p:sp>
        <p:nvSpPr>
          <p:cNvPr id="70" name="object 73">
            <a:extLst>
              <a:ext uri="{FF2B5EF4-FFF2-40B4-BE49-F238E27FC236}">
                <a16:creationId xmlns:a16="http://schemas.microsoft.com/office/drawing/2014/main" id="{A8DD0D6B-E906-4785-8925-0F714831FB36}"/>
              </a:ext>
            </a:extLst>
          </p:cNvPr>
          <p:cNvSpPr/>
          <p:nvPr/>
        </p:nvSpPr>
        <p:spPr>
          <a:xfrm>
            <a:off x="5824166" y="2309925"/>
            <a:ext cx="781278" cy="130433"/>
          </a:xfrm>
          <a:custGeom>
            <a:avLst/>
            <a:gdLst/>
            <a:ahLst/>
            <a:cxnLst/>
            <a:rect l="l" t="t" r="r" b="b"/>
            <a:pathLst>
              <a:path w="738504" h="100964">
                <a:moveTo>
                  <a:pt x="0" y="50099"/>
                </a:moveTo>
                <a:lnTo>
                  <a:pt x="35320" y="43036"/>
                </a:lnTo>
                <a:lnTo>
                  <a:pt x="71392" y="35359"/>
                </a:lnTo>
                <a:lnTo>
                  <a:pt x="108363" y="27493"/>
                </a:lnTo>
                <a:lnTo>
                  <a:pt x="146382" y="19859"/>
                </a:lnTo>
                <a:lnTo>
                  <a:pt x="185596" y="12882"/>
                </a:lnTo>
                <a:lnTo>
                  <a:pt x="226155" y="6984"/>
                </a:lnTo>
                <a:lnTo>
                  <a:pt x="268205" y="2589"/>
                </a:lnTo>
                <a:lnTo>
                  <a:pt x="311896" y="119"/>
                </a:lnTo>
                <a:lnTo>
                  <a:pt x="357375" y="0"/>
                </a:lnTo>
                <a:lnTo>
                  <a:pt x="404791" y="2652"/>
                </a:lnTo>
                <a:lnTo>
                  <a:pt x="454292" y="8500"/>
                </a:lnTo>
                <a:lnTo>
                  <a:pt x="506027" y="17968"/>
                </a:lnTo>
                <a:lnTo>
                  <a:pt x="560143" y="31477"/>
                </a:lnTo>
                <a:lnTo>
                  <a:pt x="616789" y="49453"/>
                </a:lnTo>
                <a:lnTo>
                  <a:pt x="676113" y="72316"/>
                </a:lnTo>
                <a:lnTo>
                  <a:pt x="738263" y="100492"/>
                </a:lnTo>
              </a:path>
            </a:pathLst>
          </a:custGeom>
          <a:ln w="12700">
            <a:solidFill>
              <a:srgbClr val="AEBF37"/>
            </a:solidFill>
            <a:prstDash val="dash"/>
          </a:ln>
        </p:spPr>
        <p:txBody>
          <a:bodyPr wrap="square" lIns="0" tIns="0" rIns="0" bIns="0" rtlCol="0"/>
          <a:lstStyle/>
          <a:p>
            <a:endParaRPr sz="1350" dirty="0"/>
          </a:p>
        </p:txBody>
      </p:sp>
      <p:sp>
        <p:nvSpPr>
          <p:cNvPr id="71" name="object 74">
            <a:extLst>
              <a:ext uri="{FF2B5EF4-FFF2-40B4-BE49-F238E27FC236}">
                <a16:creationId xmlns:a16="http://schemas.microsoft.com/office/drawing/2014/main" id="{51EE76FD-3E03-4E01-905C-CB7810A17800}"/>
              </a:ext>
            </a:extLst>
          </p:cNvPr>
          <p:cNvSpPr/>
          <p:nvPr/>
        </p:nvSpPr>
        <p:spPr>
          <a:xfrm>
            <a:off x="6628501" y="2453939"/>
            <a:ext cx="24184" cy="15587"/>
          </a:xfrm>
          <a:custGeom>
            <a:avLst/>
            <a:gdLst/>
            <a:ahLst/>
            <a:cxnLst/>
            <a:rect l="l" t="t" r="r" b="b"/>
            <a:pathLst>
              <a:path w="22860" h="12064">
                <a:moveTo>
                  <a:pt x="0" y="0"/>
                </a:moveTo>
                <a:lnTo>
                  <a:pt x="7442" y="3797"/>
                </a:lnTo>
                <a:lnTo>
                  <a:pt x="14947" y="7708"/>
                </a:lnTo>
                <a:lnTo>
                  <a:pt x="22517" y="11747"/>
                </a:lnTo>
              </a:path>
            </a:pathLst>
          </a:custGeom>
          <a:ln w="12699">
            <a:solidFill>
              <a:srgbClr val="AEBF37"/>
            </a:solidFill>
          </a:ln>
        </p:spPr>
        <p:txBody>
          <a:bodyPr wrap="square" lIns="0" tIns="0" rIns="0" bIns="0" rtlCol="0"/>
          <a:lstStyle/>
          <a:p>
            <a:endParaRPr sz="1350" dirty="0"/>
          </a:p>
        </p:txBody>
      </p:sp>
      <p:sp>
        <p:nvSpPr>
          <p:cNvPr id="72" name="object 75">
            <a:extLst>
              <a:ext uri="{FF2B5EF4-FFF2-40B4-BE49-F238E27FC236}">
                <a16:creationId xmlns:a16="http://schemas.microsoft.com/office/drawing/2014/main" id="{03A6BD26-B082-4792-8642-6FCA58B4D8D7}"/>
              </a:ext>
            </a:extLst>
          </p:cNvPr>
          <p:cNvSpPr/>
          <p:nvPr/>
        </p:nvSpPr>
        <p:spPr>
          <a:xfrm>
            <a:off x="5672774" y="2315303"/>
            <a:ext cx="107028" cy="141852"/>
          </a:xfrm>
          <a:prstGeom prst="rect">
            <a:avLst/>
          </a:prstGeom>
          <a:blipFill>
            <a:blip r:embed="rId16" cstate="print"/>
            <a:stretch>
              <a:fillRect/>
            </a:stretch>
          </a:blipFill>
        </p:spPr>
        <p:txBody>
          <a:bodyPr wrap="square" lIns="0" tIns="0" rIns="0" bIns="0" rtlCol="0"/>
          <a:lstStyle/>
          <a:p>
            <a:endParaRPr sz="1350" dirty="0"/>
          </a:p>
        </p:txBody>
      </p:sp>
      <p:sp>
        <p:nvSpPr>
          <p:cNvPr id="73" name="object 76">
            <a:extLst>
              <a:ext uri="{FF2B5EF4-FFF2-40B4-BE49-F238E27FC236}">
                <a16:creationId xmlns:a16="http://schemas.microsoft.com/office/drawing/2014/main" id="{2FBB788F-FEF0-4440-8FC4-451AB2314540}"/>
              </a:ext>
            </a:extLst>
          </p:cNvPr>
          <p:cNvSpPr/>
          <p:nvPr/>
        </p:nvSpPr>
        <p:spPr>
          <a:xfrm>
            <a:off x="6595905" y="2388033"/>
            <a:ext cx="122264" cy="127152"/>
          </a:xfrm>
          <a:custGeom>
            <a:avLst/>
            <a:gdLst/>
            <a:ahLst/>
            <a:cxnLst/>
            <a:rect l="l" t="t" r="r" b="b"/>
            <a:pathLst>
              <a:path w="115570" h="98425">
                <a:moveTo>
                  <a:pt x="54140" y="0"/>
                </a:moveTo>
                <a:lnTo>
                  <a:pt x="44881" y="59004"/>
                </a:lnTo>
                <a:lnTo>
                  <a:pt x="0" y="98424"/>
                </a:lnTo>
                <a:lnTo>
                  <a:pt x="27188" y="94531"/>
                </a:lnTo>
                <a:lnTo>
                  <a:pt x="57042" y="93443"/>
                </a:lnTo>
                <a:lnTo>
                  <a:pt x="111991" y="93443"/>
                </a:lnTo>
                <a:lnTo>
                  <a:pt x="97724" y="75671"/>
                </a:lnTo>
                <a:lnTo>
                  <a:pt x="80473" y="50836"/>
                </a:lnTo>
                <a:lnTo>
                  <a:pt x="65404" y="25046"/>
                </a:lnTo>
                <a:lnTo>
                  <a:pt x="54140" y="0"/>
                </a:lnTo>
                <a:close/>
              </a:path>
              <a:path w="115570" h="98425">
                <a:moveTo>
                  <a:pt x="111991" y="93443"/>
                </a:moveTo>
                <a:lnTo>
                  <a:pt x="57042" y="93443"/>
                </a:lnTo>
                <a:lnTo>
                  <a:pt x="87257" y="94703"/>
                </a:lnTo>
                <a:lnTo>
                  <a:pt x="115531" y="97853"/>
                </a:lnTo>
                <a:lnTo>
                  <a:pt x="111991" y="93443"/>
                </a:lnTo>
                <a:close/>
              </a:path>
            </a:pathLst>
          </a:custGeom>
          <a:solidFill>
            <a:srgbClr val="AEBF37"/>
          </a:solidFill>
        </p:spPr>
        <p:txBody>
          <a:bodyPr wrap="square" lIns="0" tIns="0" rIns="0" bIns="0" rtlCol="0"/>
          <a:lstStyle/>
          <a:p>
            <a:endParaRPr sz="1350" dirty="0"/>
          </a:p>
        </p:txBody>
      </p:sp>
      <p:sp>
        <p:nvSpPr>
          <p:cNvPr id="74" name="object 77">
            <a:extLst>
              <a:ext uri="{FF2B5EF4-FFF2-40B4-BE49-F238E27FC236}">
                <a16:creationId xmlns:a16="http://schemas.microsoft.com/office/drawing/2014/main" id="{474E46E2-DF12-4710-9FA9-9A18DF3CAB08}"/>
              </a:ext>
            </a:extLst>
          </p:cNvPr>
          <p:cNvSpPr/>
          <p:nvPr/>
        </p:nvSpPr>
        <p:spPr>
          <a:xfrm>
            <a:off x="5746508" y="2024479"/>
            <a:ext cx="26871" cy="4102"/>
          </a:xfrm>
          <a:custGeom>
            <a:avLst/>
            <a:gdLst/>
            <a:ahLst/>
            <a:cxnLst/>
            <a:rect l="l" t="t" r="r" b="b"/>
            <a:pathLst>
              <a:path w="25400" h="3175">
                <a:moveTo>
                  <a:pt x="0" y="3035"/>
                </a:moveTo>
                <a:lnTo>
                  <a:pt x="8356" y="2197"/>
                </a:lnTo>
                <a:lnTo>
                  <a:pt x="16751" y="1168"/>
                </a:lnTo>
                <a:lnTo>
                  <a:pt x="25171" y="0"/>
                </a:lnTo>
              </a:path>
            </a:pathLst>
          </a:custGeom>
          <a:ln w="12700">
            <a:solidFill>
              <a:srgbClr val="672A7A"/>
            </a:solidFill>
          </a:ln>
        </p:spPr>
        <p:txBody>
          <a:bodyPr wrap="square" lIns="0" tIns="0" rIns="0" bIns="0" rtlCol="0"/>
          <a:lstStyle/>
          <a:p>
            <a:endParaRPr sz="1350" dirty="0"/>
          </a:p>
        </p:txBody>
      </p:sp>
      <p:sp>
        <p:nvSpPr>
          <p:cNvPr id="75" name="object 78">
            <a:extLst>
              <a:ext uri="{FF2B5EF4-FFF2-40B4-BE49-F238E27FC236}">
                <a16:creationId xmlns:a16="http://schemas.microsoft.com/office/drawing/2014/main" id="{4D05ABE0-040D-48E2-9825-FF29733480A4}"/>
              </a:ext>
            </a:extLst>
          </p:cNvPr>
          <p:cNvSpPr/>
          <p:nvPr/>
        </p:nvSpPr>
        <p:spPr>
          <a:xfrm>
            <a:off x="5824166" y="1949405"/>
            <a:ext cx="781278" cy="130433"/>
          </a:xfrm>
          <a:custGeom>
            <a:avLst/>
            <a:gdLst/>
            <a:ahLst/>
            <a:cxnLst/>
            <a:rect l="l" t="t" r="r" b="b"/>
            <a:pathLst>
              <a:path w="738504" h="100964">
                <a:moveTo>
                  <a:pt x="0" y="50099"/>
                </a:moveTo>
                <a:lnTo>
                  <a:pt x="35320" y="43036"/>
                </a:lnTo>
                <a:lnTo>
                  <a:pt x="71392" y="35359"/>
                </a:lnTo>
                <a:lnTo>
                  <a:pt x="108363" y="27493"/>
                </a:lnTo>
                <a:lnTo>
                  <a:pt x="146382" y="19859"/>
                </a:lnTo>
                <a:lnTo>
                  <a:pt x="185596" y="12882"/>
                </a:lnTo>
                <a:lnTo>
                  <a:pt x="226155" y="6984"/>
                </a:lnTo>
                <a:lnTo>
                  <a:pt x="268205" y="2589"/>
                </a:lnTo>
                <a:lnTo>
                  <a:pt x="311896" y="119"/>
                </a:lnTo>
                <a:lnTo>
                  <a:pt x="357375" y="0"/>
                </a:lnTo>
                <a:lnTo>
                  <a:pt x="404791" y="2652"/>
                </a:lnTo>
                <a:lnTo>
                  <a:pt x="454292" y="8500"/>
                </a:lnTo>
                <a:lnTo>
                  <a:pt x="506027" y="17968"/>
                </a:lnTo>
                <a:lnTo>
                  <a:pt x="560143" y="31477"/>
                </a:lnTo>
                <a:lnTo>
                  <a:pt x="616789" y="49453"/>
                </a:lnTo>
                <a:lnTo>
                  <a:pt x="676113" y="72316"/>
                </a:lnTo>
                <a:lnTo>
                  <a:pt x="738263" y="100492"/>
                </a:lnTo>
              </a:path>
            </a:pathLst>
          </a:custGeom>
          <a:ln w="12700">
            <a:solidFill>
              <a:srgbClr val="672A7A"/>
            </a:solidFill>
            <a:prstDash val="dash"/>
          </a:ln>
        </p:spPr>
        <p:txBody>
          <a:bodyPr wrap="square" lIns="0" tIns="0" rIns="0" bIns="0" rtlCol="0"/>
          <a:lstStyle/>
          <a:p>
            <a:endParaRPr sz="1350" dirty="0"/>
          </a:p>
        </p:txBody>
      </p:sp>
      <p:sp>
        <p:nvSpPr>
          <p:cNvPr id="76" name="object 79">
            <a:extLst>
              <a:ext uri="{FF2B5EF4-FFF2-40B4-BE49-F238E27FC236}">
                <a16:creationId xmlns:a16="http://schemas.microsoft.com/office/drawing/2014/main" id="{48A42FDC-BA66-4104-91E8-96966EC6059B}"/>
              </a:ext>
            </a:extLst>
          </p:cNvPr>
          <p:cNvSpPr/>
          <p:nvPr/>
        </p:nvSpPr>
        <p:spPr>
          <a:xfrm>
            <a:off x="6628501" y="2093418"/>
            <a:ext cx="24184" cy="15587"/>
          </a:xfrm>
          <a:custGeom>
            <a:avLst/>
            <a:gdLst/>
            <a:ahLst/>
            <a:cxnLst/>
            <a:rect l="l" t="t" r="r" b="b"/>
            <a:pathLst>
              <a:path w="22860" h="12064">
                <a:moveTo>
                  <a:pt x="0" y="0"/>
                </a:moveTo>
                <a:lnTo>
                  <a:pt x="7442" y="3797"/>
                </a:lnTo>
                <a:lnTo>
                  <a:pt x="14947" y="7708"/>
                </a:lnTo>
                <a:lnTo>
                  <a:pt x="22517" y="11747"/>
                </a:lnTo>
              </a:path>
            </a:pathLst>
          </a:custGeom>
          <a:ln w="12699">
            <a:solidFill>
              <a:srgbClr val="672A7A"/>
            </a:solidFill>
          </a:ln>
        </p:spPr>
        <p:txBody>
          <a:bodyPr wrap="square" lIns="0" tIns="0" rIns="0" bIns="0" rtlCol="0"/>
          <a:lstStyle/>
          <a:p>
            <a:endParaRPr sz="1350" dirty="0"/>
          </a:p>
        </p:txBody>
      </p:sp>
      <p:sp>
        <p:nvSpPr>
          <p:cNvPr id="77" name="object 80">
            <a:extLst>
              <a:ext uri="{FF2B5EF4-FFF2-40B4-BE49-F238E27FC236}">
                <a16:creationId xmlns:a16="http://schemas.microsoft.com/office/drawing/2014/main" id="{51A98389-A84F-473E-A544-87CB6284E2A9}"/>
              </a:ext>
            </a:extLst>
          </p:cNvPr>
          <p:cNvSpPr/>
          <p:nvPr/>
        </p:nvSpPr>
        <p:spPr>
          <a:xfrm>
            <a:off x="5672774" y="1954782"/>
            <a:ext cx="107028" cy="141852"/>
          </a:xfrm>
          <a:prstGeom prst="rect">
            <a:avLst/>
          </a:prstGeom>
          <a:blipFill>
            <a:blip r:embed="rId17" cstate="print"/>
            <a:stretch>
              <a:fillRect/>
            </a:stretch>
          </a:blipFill>
        </p:spPr>
        <p:txBody>
          <a:bodyPr wrap="square" lIns="0" tIns="0" rIns="0" bIns="0" rtlCol="0"/>
          <a:lstStyle/>
          <a:p>
            <a:endParaRPr sz="1350" dirty="0"/>
          </a:p>
        </p:txBody>
      </p:sp>
      <p:sp>
        <p:nvSpPr>
          <p:cNvPr id="78" name="object 81">
            <a:extLst>
              <a:ext uri="{FF2B5EF4-FFF2-40B4-BE49-F238E27FC236}">
                <a16:creationId xmlns:a16="http://schemas.microsoft.com/office/drawing/2014/main" id="{D7B584E4-4533-4C50-92B3-4F86E454F282}"/>
              </a:ext>
            </a:extLst>
          </p:cNvPr>
          <p:cNvSpPr/>
          <p:nvPr/>
        </p:nvSpPr>
        <p:spPr>
          <a:xfrm>
            <a:off x="6595905" y="2027514"/>
            <a:ext cx="122264" cy="127152"/>
          </a:xfrm>
          <a:custGeom>
            <a:avLst/>
            <a:gdLst/>
            <a:ahLst/>
            <a:cxnLst/>
            <a:rect l="l" t="t" r="r" b="b"/>
            <a:pathLst>
              <a:path w="115570" h="98425">
                <a:moveTo>
                  <a:pt x="54140" y="0"/>
                </a:moveTo>
                <a:lnTo>
                  <a:pt x="44881" y="59004"/>
                </a:lnTo>
                <a:lnTo>
                  <a:pt x="0" y="98424"/>
                </a:lnTo>
                <a:lnTo>
                  <a:pt x="27188" y="94531"/>
                </a:lnTo>
                <a:lnTo>
                  <a:pt x="57042" y="93443"/>
                </a:lnTo>
                <a:lnTo>
                  <a:pt x="111991" y="93443"/>
                </a:lnTo>
                <a:lnTo>
                  <a:pt x="97724" y="75671"/>
                </a:lnTo>
                <a:lnTo>
                  <a:pt x="80473" y="50836"/>
                </a:lnTo>
                <a:lnTo>
                  <a:pt x="65404" y="25046"/>
                </a:lnTo>
                <a:lnTo>
                  <a:pt x="54140" y="0"/>
                </a:lnTo>
                <a:close/>
              </a:path>
              <a:path w="115570" h="98425">
                <a:moveTo>
                  <a:pt x="111991" y="93443"/>
                </a:moveTo>
                <a:lnTo>
                  <a:pt x="57042" y="93443"/>
                </a:lnTo>
                <a:lnTo>
                  <a:pt x="87257" y="94703"/>
                </a:lnTo>
                <a:lnTo>
                  <a:pt x="115531" y="97853"/>
                </a:lnTo>
                <a:lnTo>
                  <a:pt x="111991" y="93443"/>
                </a:lnTo>
                <a:close/>
              </a:path>
            </a:pathLst>
          </a:custGeom>
          <a:solidFill>
            <a:srgbClr val="672A7A"/>
          </a:solidFill>
        </p:spPr>
        <p:txBody>
          <a:bodyPr wrap="square" lIns="0" tIns="0" rIns="0" bIns="0" rtlCol="0"/>
          <a:lstStyle/>
          <a:p>
            <a:endParaRPr sz="1350" dirty="0"/>
          </a:p>
        </p:txBody>
      </p:sp>
      <p:pic>
        <p:nvPicPr>
          <p:cNvPr id="2050" name="Picture 2" descr="Image result for microsoft azure logo">
            <a:extLst>
              <a:ext uri="{FF2B5EF4-FFF2-40B4-BE49-F238E27FC236}">
                <a16:creationId xmlns:a16="http://schemas.microsoft.com/office/drawing/2014/main" id="{F449D285-D19F-4BA7-9F08-FACE47C6FF12}"/>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t="22215" b="16229"/>
          <a:stretch/>
        </p:blipFill>
        <p:spPr bwMode="auto">
          <a:xfrm>
            <a:off x="6675309" y="1595316"/>
            <a:ext cx="473483" cy="25768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descr="A close up of a logo&#10;&#10;Description automatically generated">
            <a:extLst>
              <a:ext uri="{FF2B5EF4-FFF2-40B4-BE49-F238E27FC236}">
                <a16:creationId xmlns:a16="http://schemas.microsoft.com/office/drawing/2014/main" id="{6E129453-FCCB-4865-9A73-B7C7DB80D439}"/>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t="16559" b="16514"/>
          <a:stretch/>
        </p:blipFill>
        <p:spPr>
          <a:xfrm>
            <a:off x="6894527" y="3754840"/>
            <a:ext cx="375816" cy="318927"/>
          </a:xfrm>
          <a:prstGeom prst="rect">
            <a:avLst/>
          </a:prstGeom>
        </p:spPr>
      </p:pic>
      <p:pic>
        <p:nvPicPr>
          <p:cNvPr id="113" name="Picture 112" descr="A close up of a logo&#10;&#10;Description automatically generated">
            <a:extLst>
              <a:ext uri="{FF2B5EF4-FFF2-40B4-BE49-F238E27FC236}">
                <a16:creationId xmlns:a16="http://schemas.microsoft.com/office/drawing/2014/main" id="{C474045B-0A54-4D32-A3C4-53EEFCE339B5}"/>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t="16559" b="16514"/>
          <a:stretch/>
        </p:blipFill>
        <p:spPr>
          <a:xfrm>
            <a:off x="3524507" y="1136638"/>
            <a:ext cx="598864" cy="318927"/>
          </a:xfrm>
          <a:prstGeom prst="rect">
            <a:avLst/>
          </a:prstGeom>
        </p:spPr>
      </p:pic>
      <p:pic>
        <p:nvPicPr>
          <p:cNvPr id="2052" name="Picture 4" descr="Image result for amazon web services cloud  logo">
            <a:extLst>
              <a:ext uri="{FF2B5EF4-FFF2-40B4-BE49-F238E27FC236}">
                <a16:creationId xmlns:a16="http://schemas.microsoft.com/office/drawing/2014/main" id="{9ACD5019-9324-49EC-8537-50822CEB6568}"/>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689086" y="1081673"/>
            <a:ext cx="662277" cy="4127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ws vmware  logo">
            <a:extLst>
              <a:ext uri="{FF2B5EF4-FFF2-40B4-BE49-F238E27FC236}">
                <a16:creationId xmlns:a16="http://schemas.microsoft.com/office/drawing/2014/main" id="{DFCAF2CE-9713-4363-B06E-EE5FBB60D8C0}"/>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2607113" y="1057259"/>
            <a:ext cx="652778" cy="4343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ap  logo">
            <a:extLst>
              <a:ext uri="{FF2B5EF4-FFF2-40B4-BE49-F238E27FC236}">
                <a16:creationId xmlns:a16="http://schemas.microsoft.com/office/drawing/2014/main" id="{F6AAB05D-FCF2-45A9-B5F5-5AA1E9BC7366}"/>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2505243" y="4312401"/>
            <a:ext cx="610427" cy="367523"/>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EE444F54-0FB3-4BF8-BE04-E1D98088D1D0}"/>
              </a:ext>
            </a:extLst>
          </p:cNvPr>
          <p:cNvSpPr txBox="1"/>
          <p:nvPr/>
        </p:nvSpPr>
        <p:spPr>
          <a:xfrm>
            <a:off x="5817353" y="1755701"/>
            <a:ext cx="777777" cy="215444"/>
          </a:xfrm>
          <a:prstGeom prst="rect">
            <a:avLst/>
          </a:prstGeom>
          <a:noFill/>
        </p:spPr>
        <p:txBody>
          <a:bodyPr wrap="none" rtlCol="0">
            <a:spAutoFit/>
          </a:bodyPr>
          <a:lstStyle/>
          <a:p>
            <a:r>
              <a:rPr lang="en-US" sz="800" dirty="0"/>
              <a:t>Hybrid Cloud</a:t>
            </a:r>
            <a:endParaRPr lang="en-IN" sz="800" dirty="0"/>
          </a:p>
        </p:txBody>
      </p:sp>
      <p:sp>
        <p:nvSpPr>
          <p:cNvPr id="109" name="TextBox 108">
            <a:extLst>
              <a:ext uri="{FF2B5EF4-FFF2-40B4-BE49-F238E27FC236}">
                <a16:creationId xmlns:a16="http://schemas.microsoft.com/office/drawing/2014/main" id="{C2856ACF-9CF2-49B9-8512-7B97183115DD}"/>
              </a:ext>
            </a:extLst>
          </p:cNvPr>
          <p:cNvSpPr txBox="1"/>
          <p:nvPr/>
        </p:nvSpPr>
        <p:spPr>
          <a:xfrm>
            <a:off x="5817353" y="2123799"/>
            <a:ext cx="777777" cy="215444"/>
          </a:xfrm>
          <a:prstGeom prst="rect">
            <a:avLst/>
          </a:prstGeom>
          <a:noFill/>
        </p:spPr>
        <p:txBody>
          <a:bodyPr wrap="none" rtlCol="0">
            <a:spAutoFit/>
          </a:bodyPr>
          <a:lstStyle/>
          <a:p>
            <a:r>
              <a:rPr lang="en-US" sz="800" dirty="0"/>
              <a:t>Hybrid Cloud</a:t>
            </a:r>
            <a:endParaRPr lang="en-IN" sz="800" dirty="0"/>
          </a:p>
        </p:txBody>
      </p:sp>
      <p:sp>
        <p:nvSpPr>
          <p:cNvPr id="110" name="TextBox 109">
            <a:extLst>
              <a:ext uri="{FF2B5EF4-FFF2-40B4-BE49-F238E27FC236}">
                <a16:creationId xmlns:a16="http://schemas.microsoft.com/office/drawing/2014/main" id="{D4D9269F-49DE-42BF-8C1D-290CB9E3B84E}"/>
              </a:ext>
            </a:extLst>
          </p:cNvPr>
          <p:cNvSpPr txBox="1"/>
          <p:nvPr/>
        </p:nvSpPr>
        <p:spPr>
          <a:xfrm rot="2402943">
            <a:off x="6113526" y="2723525"/>
            <a:ext cx="486030" cy="215444"/>
          </a:xfrm>
          <a:prstGeom prst="rect">
            <a:avLst/>
          </a:prstGeom>
          <a:noFill/>
        </p:spPr>
        <p:txBody>
          <a:bodyPr wrap="none" rtlCol="0">
            <a:spAutoFit/>
          </a:bodyPr>
          <a:lstStyle/>
          <a:p>
            <a:r>
              <a:rPr lang="en-US" sz="800" dirty="0"/>
              <a:t>Far DR</a:t>
            </a:r>
            <a:endParaRPr lang="en-IN" sz="800" dirty="0"/>
          </a:p>
        </p:txBody>
      </p:sp>
      <p:sp>
        <p:nvSpPr>
          <p:cNvPr id="82" name="Speech Bubble: Rectangle 81">
            <a:extLst>
              <a:ext uri="{FF2B5EF4-FFF2-40B4-BE49-F238E27FC236}">
                <a16:creationId xmlns:a16="http://schemas.microsoft.com/office/drawing/2014/main" id="{60264A1B-D214-4C82-969F-27130136195A}"/>
              </a:ext>
            </a:extLst>
          </p:cNvPr>
          <p:cNvSpPr/>
          <p:nvPr/>
        </p:nvSpPr>
        <p:spPr>
          <a:xfrm>
            <a:off x="7407263" y="987425"/>
            <a:ext cx="1412888" cy="3744913"/>
          </a:xfrm>
          <a:prstGeom prst="wedgeRectCallout">
            <a:avLst>
              <a:gd name="adj1" fmla="val -60489"/>
              <a:gd name="adj2" fmla="val -19962"/>
            </a:avLst>
          </a:prstGeom>
          <a:solidFill>
            <a:schemeClr val="accent5">
              <a:lumMod val="20000"/>
              <a:lumOff val="80000"/>
            </a:schemeClr>
          </a:solidFill>
          <a:ln w="127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3" name="Content Placeholder 2">
            <a:extLst>
              <a:ext uri="{FF2B5EF4-FFF2-40B4-BE49-F238E27FC236}">
                <a16:creationId xmlns:a16="http://schemas.microsoft.com/office/drawing/2014/main" id="{FC83CFE4-1BFA-4DCC-B6D1-7AAD0C045291}"/>
              </a:ext>
            </a:extLst>
          </p:cNvPr>
          <p:cNvSpPr txBox="1">
            <a:spLocks/>
          </p:cNvSpPr>
          <p:nvPr/>
        </p:nvSpPr>
        <p:spPr>
          <a:xfrm>
            <a:off x="7411233" y="1057259"/>
            <a:ext cx="1408917" cy="3675079"/>
          </a:xfrm>
          <a:prstGeom prst="rect">
            <a:avLst/>
          </a:prstGeom>
        </p:spPr>
        <p:txBody>
          <a:bodyPr/>
          <a:lst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solidFill>
                  <a:schemeClr val="tx1">
                    <a:lumMod val="75000"/>
                    <a:lumOff val="25000"/>
                  </a:schemeClr>
                </a:solidFill>
              </a:rPr>
              <a:t>Business Benefits of Sify’s Cloud Investment </a:t>
            </a:r>
          </a:p>
          <a:p>
            <a:pPr marL="182563" indent="-90488"/>
            <a:r>
              <a:rPr lang="en-US" sz="900" dirty="0">
                <a:solidFill>
                  <a:schemeClr val="tx1">
                    <a:lumMod val="75000"/>
                    <a:lumOff val="25000"/>
                  </a:schemeClr>
                </a:solidFill>
              </a:rPr>
              <a:t>Best of breed performance with Hybrid Cloud configuration</a:t>
            </a:r>
          </a:p>
          <a:p>
            <a:pPr marL="182563" indent="-90488"/>
            <a:r>
              <a:rPr lang="en-US" sz="900" dirty="0">
                <a:solidFill>
                  <a:schemeClr val="tx1">
                    <a:lumMod val="75000"/>
                    <a:lumOff val="25000"/>
                  </a:schemeClr>
                </a:solidFill>
              </a:rPr>
              <a:t>Efficient integrations with extended ecosystems</a:t>
            </a:r>
          </a:p>
          <a:p>
            <a:pPr marL="182563" indent="-90488"/>
            <a:r>
              <a:rPr lang="en-US" sz="900" dirty="0">
                <a:solidFill>
                  <a:schemeClr val="tx1">
                    <a:lumMod val="75000"/>
                    <a:lumOff val="25000"/>
                  </a:schemeClr>
                </a:solidFill>
              </a:rPr>
              <a:t>Compliance with data sovereignty</a:t>
            </a:r>
          </a:p>
          <a:p>
            <a:pPr marL="182563" indent="-90488"/>
            <a:r>
              <a:rPr lang="en-US" sz="900" dirty="0">
                <a:solidFill>
                  <a:schemeClr val="tx1">
                    <a:lumMod val="75000"/>
                    <a:lumOff val="25000"/>
                  </a:schemeClr>
                </a:solidFill>
              </a:rPr>
              <a:t>Business continuity with resilience</a:t>
            </a:r>
          </a:p>
          <a:p>
            <a:pPr marL="182563" indent="-90488"/>
            <a:r>
              <a:rPr lang="en-US" sz="900" dirty="0">
                <a:solidFill>
                  <a:schemeClr val="tx1">
                    <a:lumMod val="75000"/>
                    <a:lumOff val="25000"/>
                  </a:schemeClr>
                </a:solidFill>
              </a:rPr>
              <a:t>Simplicity with self service</a:t>
            </a:r>
          </a:p>
          <a:p>
            <a:pPr marL="182563" indent="-90488"/>
            <a:r>
              <a:rPr lang="en-US" sz="900" dirty="0">
                <a:solidFill>
                  <a:schemeClr val="tx1">
                    <a:lumMod val="75000"/>
                    <a:lumOff val="25000"/>
                  </a:schemeClr>
                </a:solidFill>
              </a:rPr>
              <a:t>Operational efficiency with reduced IT administration</a:t>
            </a:r>
          </a:p>
          <a:p>
            <a:pPr marL="182563" indent="-90488"/>
            <a:r>
              <a:rPr lang="en-US" sz="900" dirty="0">
                <a:solidFill>
                  <a:schemeClr val="tx1">
                    <a:lumMod val="75000"/>
                    <a:lumOff val="25000"/>
                  </a:schemeClr>
                </a:solidFill>
              </a:rPr>
              <a:t>Cost reduction with on-demand bursting to public Clouds.</a:t>
            </a:r>
            <a:endParaRPr lang="en-IN" sz="900" dirty="0">
              <a:solidFill>
                <a:schemeClr val="tx1">
                  <a:lumMod val="75000"/>
                  <a:lumOff val="25000"/>
                </a:schemeClr>
              </a:solidFill>
            </a:endParaRPr>
          </a:p>
        </p:txBody>
      </p:sp>
    </p:spTree>
    <p:extLst>
      <p:ext uri="{BB962C8B-B14F-4D97-AF65-F5344CB8AC3E}">
        <p14:creationId xmlns:p14="http://schemas.microsoft.com/office/powerpoint/2010/main" val="190893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0C7873-61F1-42BB-9C4A-439AFA5F2415}"/>
              </a:ext>
            </a:extLst>
          </p:cNvPr>
          <p:cNvSpPr>
            <a:spLocks noGrp="1"/>
          </p:cNvSpPr>
          <p:nvPr>
            <p:ph type="sldNum" sz="quarter" idx="12"/>
          </p:nvPr>
        </p:nvSpPr>
        <p:spPr/>
        <p:txBody>
          <a:bodyPr/>
          <a:lstStyle/>
          <a:p>
            <a:fld id="{D6AB342A-830E-438F-A6A8-BEDF509AB0A8}" type="slidenum">
              <a:rPr lang="en-US" smtClean="0"/>
              <a:pPr/>
              <a:t>12</a:t>
            </a:fld>
            <a:endParaRPr lang="en-US"/>
          </a:p>
        </p:txBody>
      </p:sp>
      <p:sp>
        <p:nvSpPr>
          <p:cNvPr id="2" name="Title 1">
            <a:extLst>
              <a:ext uri="{FF2B5EF4-FFF2-40B4-BE49-F238E27FC236}">
                <a16:creationId xmlns:a16="http://schemas.microsoft.com/office/drawing/2014/main" id="{B1F3D8E3-EC62-4CB4-ACB8-01CA2E546EA3}"/>
              </a:ext>
            </a:extLst>
          </p:cNvPr>
          <p:cNvSpPr>
            <a:spLocks noGrp="1"/>
          </p:cNvSpPr>
          <p:nvPr>
            <p:ph type="title"/>
          </p:nvPr>
        </p:nvSpPr>
        <p:spPr/>
        <p:txBody>
          <a:bodyPr/>
          <a:lstStyle/>
          <a:p>
            <a:r>
              <a:rPr lang="en-US" dirty="0"/>
              <a:t>BENEFITS OF CHOOSING SIFY DC</a:t>
            </a:r>
            <a:endParaRPr lang="en-IN" dirty="0"/>
          </a:p>
        </p:txBody>
      </p:sp>
      <p:sp>
        <p:nvSpPr>
          <p:cNvPr id="4" name="Content Placeholder 2">
            <a:extLst>
              <a:ext uri="{FF2B5EF4-FFF2-40B4-BE49-F238E27FC236}">
                <a16:creationId xmlns:a16="http://schemas.microsoft.com/office/drawing/2014/main" id="{E1EC2911-C5A7-4EB6-BF77-322C46A42021}"/>
              </a:ext>
            </a:extLst>
          </p:cNvPr>
          <p:cNvSpPr txBox="1">
            <a:spLocks/>
          </p:cNvSpPr>
          <p:nvPr/>
        </p:nvSpPr>
        <p:spPr>
          <a:xfrm>
            <a:off x="428554" y="1500794"/>
            <a:ext cx="1594062" cy="1273185"/>
          </a:xfrm>
          <a:prstGeom prst="rect">
            <a:avLst/>
          </a:prstGeom>
          <a:noFill/>
        </p:spPr>
        <p:txBody>
          <a:bodyPr vert="horz" lIns="0" tIns="0" rIns="91428" bIns="45715" rtlCol="0">
            <a:normAutofit/>
          </a:bodyPr>
          <a:lstStyle>
            <a:lvl1pPr marL="226766" indent="-226766" algn="l" defTabSz="914264"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15" indent="-285707" algn="l" defTabSz="914264"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28" indent="-228566" algn="l" defTabSz="914264"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60"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92"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24"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5"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6"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sz="1100" dirty="0">
                <a:solidFill>
                  <a:schemeClr val="tx1">
                    <a:lumMod val="75000"/>
                    <a:lumOff val="25000"/>
                  </a:schemeClr>
                </a:solidFill>
              </a:rPr>
              <a:t>Native availability of:</a:t>
            </a:r>
          </a:p>
          <a:p>
            <a:pPr marL="266693" indent="-174621"/>
            <a:r>
              <a:rPr lang="en-IN" sz="1000" b="1" dirty="0">
                <a:solidFill>
                  <a:schemeClr val="tx1">
                    <a:lumMod val="75000"/>
                    <a:lumOff val="25000"/>
                  </a:schemeClr>
                </a:solidFill>
              </a:rPr>
              <a:t>CloudInfinit - Public Private/ Virtual </a:t>
            </a:r>
            <a:r>
              <a:rPr lang="en-IN" sz="1000" dirty="0">
                <a:solidFill>
                  <a:schemeClr val="tx1">
                    <a:lumMod val="75000"/>
                    <a:lumOff val="25000"/>
                  </a:schemeClr>
                </a:solidFill>
              </a:rPr>
              <a:t>Private</a:t>
            </a:r>
          </a:p>
          <a:p>
            <a:pPr marL="266693" indent="-174621"/>
            <a:r>
              <a:rPr lang="en-IN" sz="1000" dirty="0">
                <a:solidFill>
                  <a:schemeClr val="tx1">
                    <a:lumMod val="75000"/>
                    <a:lumOff val="25000"/>
                  </a:schemeClr>
                </a:solidFill>
              </a:rPr>
              <a:t>SAP Grid </a:t>
            </a:r>
          </a:p>
          <a:p>
            <a:pPr marL="266693" indent="-174621"/>
            <a:r>
              <a:rPr lang="en-IN" sz="1000" dirty="0">
                <a:solidFill>
                  <a:schemeClr val="tx1">
                    <a:lumMod val="75000"/>
                    <a:lumOff val="25000"/>
                  </a:schemeClr>
                </a:solidFill>
              </a:rPr>
              <a:t>Azure Stack </a:t>
            </a:r>
          </a:p>
          <a:p>
            <a:pPr marL="0" indent="0">
              <a:buFont typeface="Arial" pitchFamily="34" charset="0"/>
              <a:buNone/>
            </a:pPr>
            <a:endParaRPr lang="en-IN" sz="1100"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52D33FAE-5A9D-4FC0-B35E-7B6598BDB2C5}"/>
              </a:ext>
            </a:extLst>
          </p:cNvPr>
          <p:cNvSpPr txBox="1">
            <a:spLocks/>
          </p:cNvSpPr>
          <p:nvPr/>
        </p:nvSpPr>
        <p:spPr>
          <a:xfrm>
            <a:off x="4125025" y="1498318"/>
            <a:ext cx="1994422" cy="1542822"/>
          </a:xfrm>
          <a:prstGeom prst="rect">
            <a:avLst/>
          </a:prstGeom>
          <a:noFill/>
        </p:spPr>
        <p:txBody>
          <a:bodyPr vert="horz" lIns="0" tIns="0" rIns="68571" bIns="34286" rtlCol="0">
            <a:normAutofit/>
          </a:bodyPr>
          <a:lstStyle>
            <a:lvl1pPr marL="302355" indent="-302355" algn="l" defTabSz="1219018" rtl="0" eaLnBrk="1" latinLnBrk="0" hangingPunct="1">
              <a:lnSpc>
                <a:spcPct val="90000"/>
              </a:lnSpc>
              <a:spcBef>
                <a:spcPts val="800"/>
              </a:spcBef>
              <a:buFont typeface="Arial" pitchFamily="34" charset="0"/>
              <a:buChar char="•"/>
              <a:defRPr sz="2133" kern="1200">
                <a:solidFill>
                  <a:srgbClr val="595959"/>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82558" indent="-182558" defTabSz="914241">
              <a:defRPr/>
            </a:pPr>
            <a:r>
              <a:rPr lang="en-US" sz="1100" dirty="0">
                <a:solidFill>
                  <a:schemeClr val="tx1">
                    <a:lumMod val="75000"/>
                    <a:lumOff val="25000"/>
                  </a:schemeClr>
                </a:solidFill>
              </a:rPr>
              <a:t>Interconnected with 48 DCs across India</a:t>
            </a:r>
          </a:p>
          <a:p>
            <a:pPr marL="182558" indent="-182558" defTabSz="914241">
              <a:defRPr/>
            </a:pPr>
            <a:r>
              <a:rPr lang="en-US" sz="1100" dirty="0">
                <a:solidFill>
                  <a:schemeClr val="tx1">
                    <a:lumMod val="75000"/>
                    <a:lumOff val="25000"/>
                  </a:schemeClr>
                </a:solidFill>
              </a:rPr>
              <a:t>Western region Network hub</a:t>
            </a:r>
          </a:p>
          <a:p>
            <a:pPr marL="182558" indent="-182558" defTabSz="914241">
              <a:defRPr/>
            </a:pPr>
            <a:r>
              <a:rPr lang="en-US" sz="1100" dirty="0">
                <a:solidFill>
                  <a:schemeClr val="tx1">
                    <a:lumMod val="75000"/>
                    <a:lumOff val="25000"/>
                  </a:schemeClr>
                </a:solidFill>
              </a:rPr>
              <a:t>Navi Mumbai region has dense fiber connectivity with multi-TB network capacity.</a:t>
            </a:r>
          </a:p>
        </p:txBody>
      </p:sp>
      <p:pic>
        <p:nvPicPr>
          <p:cNvPr id="6" name="Picture 4" descr="statistics Icon 1429174">
            <a:extLst>
              <a:ext uri="{FF2B5EF4-FFF2-40B4-BE49-F238E27FC236}">
                <a16:creationId xmlns:a16="http://schemas.microsoft.com/office/drawing/2014/main" id="{8C84EE0E-F108-41DE-8769-15703FDE6207}"/>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5025" y="987425"/>
            <a:ext cx="405000" cy="405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DEDD685-D0F1-49CA-9A63-5801DA586143}"/>
              </a:ext>
            </a:extLst>
          </p:cNvPr>
          <p:cNvSpPr txBox="1">
            <a:spLocks/>
          </p:cNvSpPr>
          <p:nvPr/>
        </p:nvSpPr>
        <p:spPr>
          <a:xfrm>
            <a:off x="2404998" y="1507108"/>
            <a:ext cx="1337645" cy="1060127"/>
          </a:xfrm>
          <a:prstGeom prst="rect">
            <a:avLst/>
          </a:prstGeom>
          <a:noFill/>
        </p:spPr>
        <p:txBody>
          <a:bodyPr vert="horz" lIns="0" tIns="0" rIns="68571" bIns="34286" rtlCol="0">
            <a:normAutofit/>
          </a:bodyPr>
          <a:lstStyle>
            <a:lvl1pPr marL="302355" indent="-302355" algn="l" defTabSz="1219018" rtl="0" eaLnBrk="1" latinLnBrk="0" hangingPunct="1">
              <a:lnSpc>
                <a:spcPct val="90000"/>
              </a:lnSpc>
              <a:spcBef>
                <a:spcPts val="800"/>
              </a:spcBef>
              <a:buFont typeface="Arial" pitchFamily="34" charset="0"/>
              <a:buChar char="•"/>
              <a:defRPr sz="2133" kern="1200">
                <a:solidFill>
                  <a:srgbClr val="595959"/>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241">
              <a:buNone/>
              <a:defRPr/>
            </a:pPr>
            <a:r>
              <a:rPr lang="en-US" sz="1100" dirty="0">
                <a:solidFill>
                  <a:schemeClr val="tx1">
                    <a:lumMod val="75000"/>
                    <a:lumOff val="25000"/>
                  </a:schemeClr>
                </a:solidFill>
              </a:rPr>
              <a:t>Least latency from Hyperscale CSPs</a:t>
            </a:r>
            <a:endParaRPr lang="en-US" sz="1100" b="1" dirty="0">
              <a:solidFill>
                <a:schemeClr val="tx1">
                  <a:lumMod val="75000"/>
                  <a:lumOff val="25000"/>
                </a:schemeClr>
              </a:solidFill>
            </a:endParaRPr>
          </a:p>
          <a:p>
            <a:pPr marL="0" indent="0" defTabSz="914241">
              <a:buNone/>
              <a:defRPr/>
            </a:pPr>
            <a:endParaRPr lang="en-US" sz="1100" b="1" dirty="0">
              <a:solidFill>
                <a:schemeClr val="tx1">
                  <a:lumMod val="75000"/>
                  <a:lumOff val="25000"/>
                </a:schemeClr>
              </a:solidFill>
            </a:endParaRPr>
          </a:p>
          <a:p>
            <a:pPr marL="0" indent="0" defTabSz="914241">
              <a:buNone/>
              <a:defRPr/>
            </a:pPr>
            <a:endParaRPr lang="en-US" sz="1100" b="1" dirty="0">
              <a:solidFill>
                <a:schemeClr val="tx1">
                  <a:lumMod val="75000"/>
                  <a:lumOff val="25000"/>
                </a:schemeClr>
              </a:solidFill>
            </a:endParaRPr>
          </a:p>
        </p:txBody>
      </p:sp>
      <p:pic>
        <p:nvPicPr>
          <p:cNvPr id="7" name="Picture 14" descr="quick Icon 1748479">
            <a:extLst>
              <a:ext uri="{FF2B5EF4-FFF2-40B4-BE49-F238E27FC236}">
                <a16:creationId xmlns:a16="http://schemas.microsoft.com/office/drawing/2014/main" id="{8D39AD52-D9E7-49D8-BD00-581B3426E231}"/>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8553" y="987425"/>
            <a:ext cx="405000" cy="4050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EEEDB4CF-38FD-4DBE-A97F-4649FB640ADD}"/>
              </a:ext>
            </a:extLst>
          </p:cNvPr>
          <p:cNvSpPr txBox="1">
            <a:spLocks/>
          </p:cNvSpPr>
          <p:nvPr/>
        </p:nvSpPr>
        <p:spPr>
          <a:xfrm>
            <a:off x="6342397" y="1507108"/>
            <a:ext cx="2199624" cy="1653608"/>
          </a:xfrm>
          <a:prstGeom prst="rect">
            <a:avLst/>
          </a:prstGeom>
          <a:noFill/>
        </p:spPr>
        <p:txBody>
          <a:bodyPr vert="horz" lIns="0" tIns="0" rIns="68571" bIns="34286" rtlCol="0">
            <a:noAutofit/>
          </a:bodyPr>
          <a:lstStyle>
            <a:lvl1pPr marL="302355" indent="-302355" algn="l" defTabSz="1219018" rtl="0" eaLnBrk="1" latinLnBrk="0" hangingPunct="1">
              <a:lnSpc>
                <a:spcPct val="90000"/>
              </a:lnSpc>
              <a:spcBef>
                <a:spcPts val="800"/>
              </a:spcBef>
              <a:buFont typeface="Arial" pitchFamily="34" charset="0"/>
              <a:buChar char="•"/>
              <a:defRPr sz="2133" kern="1200">
                <a:solidFill>
                  <a:srgbClr val="595959"/>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241">
              <a:buNone/>
              <a:defRPr/>
            </a:pPr>
            <a:r>
              <a:rPr lang="en-US" sz="1100" dirty="0">
                <a:solidFill>
                  <a:schemeClr val="tx1">
                    <a:lumMod val="75000"/>
                    <a:lumOff val="25000"/>
                  </a:schemeClr>
                </a:solidFill>
              </a:rPr>
              <a:t>Cloud Connect services to ensure workloads and data can move between Clouds quickly and effectively.</a:t>
            </a:r>
          </a:p>
          <a:p>
            <a:pPr marL="266693" indent="-182558" defTabSz="914241">
              <a:defRPr/>
            </a:pPr>
            <a:r>
              <a:rPr lang="en-US" sz="1000" dirty="0">
                <a:solidFill>
                  <a:schemeClr val="tx1">
                    <a:lumMod val="75000"/>
                    <a:lumOff val="25000"/>
                  </a:schemeClr>
                </a:solidFill>
              </a:rPr>
              <a:t>Direct Connect to AWS</a:t>
            </a:r>
          </a:p>
          <a:p>
            <a:pPr marL="266693" indent="-182558" defTabSz="914241">
              <a:defRPr/>
            </a:pPr>
            <a:r>
              <a:rPr lang="en-US" sz="1000" dirty="0">
                <a:solidFill>
                  <a:schemeClr val="tx1">
                    <a:lumMod val="75000"/>
                    <a:lumOff val="25000"/>
                  </a:schemeClr>
                </a:solidFill>
              </a:rPr>
              <a:t>ExpressRoute to Azure</a:t>
            </a:r>
          </a:p>
          <a:p>
            <a:pPr marL="266693" indent="-182558" defTabSz="914241">
              <a:defRPr/>
            </a:pPr>
            <a:r>
              <a:rPr lang="en-US" sz="1000" dirty="0">
                <a:solidFill>
                  <a:schemeClr val="tx1">
                    <a:lumMod val="75000"/>
                    <a:lumOff val="25000"/>
                  </a:schemeClr>
                </a:solidFill>
              </a:rPr>
              <a:t>FastConnect to Oracle Cloud</a:t>
            </a:r>
          </a:p>
          <a:p>
            <a:pPr marL="266693" indent="-182558" defTabSz="914241">
              <a:defRPr/>
            </a:pPr>
            <a:r>
              <a:rPr lang="en-US" sz="1000" dirty="0">
                <a:solidFill>
                  <a:schemeClr val="tx1">
                    <a:lumMod val="75000"/>
                    <a:lumOff val="25000"/>
                  </a:schemeClr>
                </a:solidFill>
              </a:rPr>
              <a:t>Cloud Interconnect to GCP</a:t>
            </a:r>
          </a:p>
        </p:txBody>
      </p:sp>
      <p:pic>
        <p:nvPicPr>
          <p:cNvPr id="9" name="Picture 16" descr="Cloud Icon 2556798">
            <a:extLst>
              <a:ext uri="{FF2B5EF4-FFF2-40B4-BE49-F238E27FC236}">
                <a16:creationId xmlns:a16="http://schemas.microsoft.com/office/drawing/2014/main" id="{49C2ABB0-A4A7-4F6E-8864-70E32E4E26CD}"/>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4997" y="994455"/>
            <a:ext cx="405000" cy="4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clouds Icon 2148354">
            <a:extLst>
              <a:ext uri="{FF2B5EF4-FFF2-40B4-BE49-F238E27FC236}">
                <a16:creationId xmlns:a16="http://schemas.microsoft.com/office/drawing/2014/main" id="{1F928DDD-C218-4B06-85A5-63A85F933B7F}"/>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2396" y="987425"/>
            <a:ext cx="405000" cy="4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ED313B26-0C3A-4463-8B9E-91E615D2E2BD}"/>
              </a:ext>
            </a:extLst>
          </p:cNvPr>
          <p:cNvGraphicFramePr>
            <a:graphicFrameLocks noGrp="1"/>
          </p:cNvGraphicFramePr>
          <p:nvPr>
            <p:extLst>
              <p:ext uri="{D42A27DB-BD31-4B8C-83A1-F6EECF244321}">
                <p14:modId xmlns:p14="http://schemas.microsoft.com/office/powerpoint/2010/main" val="2287687726"/>
              </p:ext>
            </p:extLst>
          </p:nvPr>
        </p:nvGraphicFramePr>
        <p:xfrm>
          <a:off x="323850" y="3459153"/>
          <a:ext cx="8496300" cy="1273185"/>
        </p:xfrm>
        <a:graphic>
          <a:graphicData uri="http://schemas.openxmlformats.org/drawingml/2006/table">
            <a:tbl>
              <a:tblPr firstRow="1" bandRow="1">
                <a:tableStyleId>{5C22544A-7EE6-4342-B048-85BDC9FD1C3A}</a:tableStyleId>
              </a:tblPr>
              <a:tblGrid>
                <a:gridCol w="1254917">
                  <a:extLst>
                    <a:ext uri="{9D8B030D-6E8A-4147-A177-3AD203B41FA5}">
                      <a16:colId xmlns:a16="http://schemas.microsoft.com/office/drawing/2014/main" val="429640669"/>
                    </a:ext>
                  </a:extLst>
                </a:gridCol>
                <a:gridCol w="833842">
                  <a:extLst>
                    <a:ext uri="{9D8B030D-6E8A-4147-A177-3AD203B41FA5}">
                      <a16:colId xmlns:a16="http://schemas.microsoft.com/office/drawing/2014/main" val="125780035"/>
                    </a:ext>
                  </a:extLst>
                </a:gridCol>
                <a:gridCol w="915363">
                  <a:extLst>
                    <a:ext uri="{9D8B030D-6E8A-4147-A177-3AD203B41FA5}">
                      <a16:colId xmlns:a16="http://schemas.microsoft.com/office/drawing/2014/main" val="962884800"/>
                    </a:ext>
                  </a:extLst>
                </a:gridCol>
                <a:gridCol w="915363">
                  <a:extLst>
                    <a:ext uri="{9D8B030D-6E8A-4147-A177-3AD203B41FA5}">
                      <a16:colId xmlns:a16="http://schemas.microsoft.com/office/drawing/2014/main" val="1188717917"/>
                    </a:ext>
                  </a:extLst>
                </a:gridCol>
                <a:gridCol w="915363">
                  <a:extLst>
                    <a:ext uri="{9D8B030D-6E8A-4147-A177-3AD203B41FA5}">
                      <a16:colId xmlns:a16="http://schemas.microsoft.com/office/drawing/2014/main" val="3305714563"/>
                    </a:ext>
                  </a:extLst>
                </a:gridCol>
                <a:gridCol w="915363">
                  <a:extLst>
                    <a:ext uri="{9D8B030D-6E8A-4147-A177-3AD203B41FA5}">
                      <a16:colId xmlns:a16="http://schemas.microsoft.com/office/drawing/2014/main" val="2124144650"/>
                    </a:ext>
                  </a:extLst>
                </a:gridCol>
                <a:gridCol w="915363">
                  <a:extLst>
                    <a:ext uri="{9D8B030D-6E8A-4147-A177-3AD203B41FA5}">
                      <a16:colId xmlns:a16="http://schemas.microsoft.com/office/drawing/2014/main" val="1374124808"/>
                    </a:ext>
                  </a:extLst>
                </a:gridCol>
                <a:gridCol w="915363">
                  <a:extLst>
                    <a:ext uri="{9D8B030D-6E8A-4147-A177-3AD203B41FA5}">
                      <a16:colId xmlns:a16="http://schemas.microsoft.com/office/drawing/2014/main" val="395486886"/>
                    </a:ext>
                  </a:extLst>
                </a:gridCol>
                <a:gridCol w="915363">
                  <a:extLst>
                    <a:ext uri="{9D8B030D-6E8A-4147-A177-3AD203B41FA5}">
                      <a16:colId xmlns:a16="http://schemas.microsoft.com/office/drawing/2014/main" val="216091643"/>
                    </a:ext>
                  </a:extLst>
                </a:gridCol>
              </a:tblGrid>
              <a:tr h="254637">
                <a:tc>
                  <a:txBody>
                    <a:bodyPr/>
                    <a:lstStyle/>
                    <a:p>
                      <a:pPr algn="l" fontAlgn="ctr"/>
                      <a:r>
                        <a:rPr lang="en-IN" sz="800" u="none" strike="noStrike">
                          <a:effectLst/>
                        </a:rPr>
                        <a:t> </a:t>
                      </a:r>
                      <a:endParaRPr lang="en-IN" sz="800" b="1"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endParaRPr lang="en-IN" sz="800" b="1"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Oracle Mumbai</a:t>
                      </a:r>
                      <a:endParaRPr lang="en-IN" sz="800" b="1"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AWS Mumbai</a:t>
                      </a:r>
                      <a:endParaRPr lang="en-IN" sz="800" b="1"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Azure Central</a:t>
                      </a:r>
                      <a:endParaRPr lang="en-IN" sz="800" b="1"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Azure West</a:t>
                      </a:r>
                      <a:endParaRPr lang="en-IN" sz="800" b="1"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Azure South</a:t>
                      </a:r>
                      <a:endParaRPr lang="en-IN" sz="800" b="1"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GCP Mumbai</a:t>
                      </a:r>
                      <a:endParaRPr lang="en-IN" sz="800" b="1"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Oracle Hyderabad</a:t>
                      </a:r>
                      <a:endParaRPr lang="en-IN" sz="800" b="1" i="0" u="none" strike="noStrike">
                        <a:solidFill>
                          <a:srgbClr val="000000"/>
                        </a:solidFill>
                        <a:effectLst/>
                        <a:latin typeface="Calibri" panose="020F0502020204030204" pitchFamily="34" charset="0"/>
                      </a:endParaRPr>
                    </a:p>
                  </a:txBody>
                  <a:tcPr marL="72000" marR="72000" marT="0" marB="0" anchor="ctr"/>
                </a:tc>
                <a:extLst>
                  <a:ext uri="{0D108BD9-81ED-4DB2-BD59-A6C34878D82A}">
                    <a16:rowId xmlns:a16="http://schemas.microsoft.com/office/drawing/2014/main" val="3963510265"/>
                  </a:ext>
                </a:extLst>
              </a:tr>
              <a:tr h="254637">
                <a:tc rowSpan="2">
                  <a:txBody>
                    <a:bodyPr/>
                    <a:lstStyle/>
                    <a:p>
                      <a:pPr marL="84138" indent="0" algn="l" fontAlgn="ctr"/>
                      <a:r>
                        <a:rPr lang="en-IN" sz="800" b="1" u="none" strike="noStrike" dirty="0">
                          <a:effectLst/>
                        </a:rPr>
                        <a:t>Sify Rabale to Cloud Providers</a:t>
                      </a:r>
                      <a:endParaRPr lang="en-IN" sz="800" b="1"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US" sz="800" u="none" strike="noStrike">
                          <a:effectLst/>
                        </a:rPr>
                        <a:t>Latency</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&lt;200 microsecond</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&lt;200 microsecond</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&lt; 2ms</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&lt; 2ms</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15 - 18 MS</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&lt; 2ms</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20 - 23 MS</a:t>
                      </a:r>
                      <a:endParaRPr lang="en-IN" sz="800" b="0" i="0" u="none" strike="noStrike" dirty="0">
                        <a:solidFill>
                          <a:srgbClr val="000000"/>
                        </a:solidFill>
                        <a:effectLst/>
                        <a:latin typeface="Calibri" panose="020F0502020204030204" pitchFamily="34" charset="0"/>
                      </a:endParaRPr>
                    </a:p>
                  </a:txBody>
                  <a:tcPr marL="72000" marR="72000" marT="0" marB="0" anchor="ctr"/>
                </a:tc>
                <a:extLst>
                  <a:ext uri="{0D108BD9-81ED-4DB2-BD59-A6C34878D82A}">
                    <a16:rowId xmlns:a16="http://schemas.microsoft.com/office/drawing/2014/main" val="4164299989"/>
                  </a:ext>
                </a:extLst>
              </a:tr>
              <a:tr h="254637">
                <a:tc vMerge="1">
                  <a:txBody>
                    <a:bodyPr/>
                    <a:lstStyle/>
                    <a:p>
                      <a:pPr marL="84138" indent="0" algn="l" fontAlgn="ctr"/>
                      <a:endParaRPr lang="en-IN" sz="105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800" u="none" strike="noStrike">
                          <a:effectLst/>
                        </a:rPr>
                        <a:t>Service</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Cross Connect</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Cross Connect</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Local Loop </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Local Loop </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MPLS/Ethernet</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Local Loop </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MPLS/Ethernet</a:t>
                      </a:r>
                      <a:endParaRPr lang="en-IN" sz="800" b="0" i="0" u="none" strike="noStrike">
                        <a:solidFill>
                          <a:srgbClr val="000000"/>
                        </a:solidFill>
                        <a:effectLst/>
                        <a:latin typeface="Calibri" panose="020F0502020204030204" pitchFamily="34" charset="0"/>
                      </a:endParaRPr>
                    </a:p>
                  </a:txBody>
                  <a:tcPr marL="72000" marR="72000" marT="0" marB="0" anchor="ctr"/>
                </a:tc>
                <a:extLst>
                  <a:ext uri="{0D108BD9-81ED-4DB2-BD59-A6C34878D82A}">
                    <a16:rowId xmlns:a16="http://schemas.microsoft.com/office/drawing/2014/main" val="3246439020"/>
                  </a:ext>
                </a:extLst>
              </a:tr>
              <a:tr h="254637">
                <a:tc rowSpan="2">
                  <a:txBody>
                    <a:bodyPr/>
                    <a:lstStyle/>
                    <a:p>
                      <a:pPr marL="83820" indent="0" algn="l" fontAlgn="ctr"/>
                      <a:r>
                        <a:rPr lang="en-US" sz="800" b="1" u="none" strike="noStrike" dirty="0">
                          <a:effectLst/>
                        </a:rPr>
                        <a:t>DR B</a:t>
                      </a:r>
                      <a:r>
                        <a:rPr lang="en-IN" sz="800" b="1" u="none" strike="noStrike" dirty="0" err="1">
                          <a:effectLst/>
                        </a:rPr>
                        <a:t>angalore</a:t>
                      </a:r>
                      <a:r>
                        <a:rPr lang="en-IN" sz="800" b="1" u="none" strike="noStrike" dirty="0">
                          <a:effectLst/>
                        </a:rPr>
                        <a:t> – Oracle DR in Hyderabad</a:t>
                      </a:r>
                      <a:endParaRPr lang="en-IN" sz="800" b="1"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US" sz="800" u="none" strike="noStrike">
                          <a:effectLst/>
                        </a:rPr>
                        <a:t>Latency</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25 - 28 MS</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25 - 28 MS</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25 - 28 MS</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25 - 28 MS</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US" sz="800" u="none" strike="noStrike" dirty="0">
                          <a:effectLst/>
                        </a:rPr>
                        <a:t>15 – 18 MS</a:t>
                      </a:r>
                      <a:endParaRPr lang="en-IN" sz="800" b="0" i="0" u="none" strike="noStrike" dirty="0">
                        <a:solidFill>
                          <a:srgbClr val="000000"/>
                        </a:solidFill>
                        <a:effectLst/>
                        <a:latin typeface="Calibri"/>
                      </a:endParaRPr>
                    </a:p>
                  </a:txBody>
                  <a:tcPr marL="72000" marR="72000" marT="0" marB="0" anchor="ctr"/>
                </a:tc>
                <a:tc>
                  <a:txBody>
                    <a:bodyPr/>
                    <a:lstStyle/>
                    <a:p>
                      <a:pPr algn="ctr" fontAlgn="ctr"/>
                      <a:r>
                        <a:rPr lang="en-IN" sz="800" u="none" strike="noStrike" dirty="0">
                          <a:effectLst/>
                        </a:rPr>
                        <a:t>25 - 28 MS</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US" sz="800" u="none" strike="noStrike" dirty="0">
                          <a:effectLst/>
                        </a:rPr>
                        <a:t>25 – 28 MS</a:t>
                      </a:r>
                      <a:endParaRPr lang="en-IN" sz="800" b="0" i="0" u="none" strike="noStrike" dirty="0">
                        <a:solidFill>
                          <a:srgbClr val="000000"/>
                        </a:solidFill>
                        <a:effectLst/>
                        <a:latin typeface="Calibri"/>
                      </a:endParaRPr>
                    </a:p>
                  </a:txBody>
                  <a:tcPr marL="72000" marR="72000" marT="0" marB="0" anchor="ctr"/>
                </a:tc>
                <a:extLst>
                  <a:ext uri="{0D108BD9-81ED-4DB2-BD59-A6C34878D82A}">
                    <a16:rowId xmlns:a16="http://schemas.microsoft.com/office/drawing/2014/main" val="662021957"/>
                  </a:ext>
                </a:extLst>
              </a:tr>
              <a:tr h="254637">
                <a:tc vMerge="1">
                  <a:txBody>
                    <a:bodyPr/>
                    <a:lstStyle/>
                    <a:p>
                      <a:pPr marL="84138" indent="0" algn="l" fontAlgn="ctr"/>
                      <a:endParaRPr lang="en-IN"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800" u="none" strike="noStrike">
                          <a:effectLst/>
                        </a:rPr>
                        <a:t>Service</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a:effectLst/>
                        </a:rPr>
                        <a:t>MPLS/Ethernet</a:t>
                      </a:r>
                      <a:endParaRPr lang="en-IN" sz="800" b="0" i="0" u="none" strike="noStrike">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MPLS/Ethernet</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MPLS/Ethernet</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MPLS/Ethernet</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US" sz="800" u="none" strike="noStrike" dirty="0">
                          <a:effectLst/>
                        </a:rPr>
                        <a:t>MPLS/Ethernet</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algn="ctr" fontAlgn="ctr"/>
                      <a:r>
                        <a:rPr lang="en-IN" sz="800" u="none" strike="noStrike" dirty="0">
                          <a:effectLst/>
                        </a:rPr>
                        <a:t>MPLS/Ethernet</a:t>
                      </a:r>
                      <a:endParaRPr lang="en-IN" sz="800" b="0" i="0" u="none" strike="noStrike" dirty="0">
                        <a:solidFill>
                          <a:srgbClr val="000000"/>
                        </a:solidFill>
                        <a:effectLst/>
                        <a:latin typeface="Calibri" panose="020F0502020204030204" pitchFamily="34" charset="0"/>
                      </a:endParaRPr>
                    </a:p>
                  </a:txBody>
                  <a:tcPr marL="72000" marR="7200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800" u="none" strike="noStrike" dirty="0">
                          <a:effectLst/>
                        </a:rPr>
                        <a:t>MPLS/Ethernet</a:t>
                      </a:r>
                      <a:endParaRPr lang="en-IN" sz="800" b="0" i="0" u="none" strike="noStrike" dirty="0">
                        <a:solidFill>
                          <a:srgbClr val="000000"/>
                        </a:solidFill>
                        <a:effectLst/>
                        <a:latin typeface="Calibri" panose="020F0502020204030204" pitchFamily="34" charset="0"/>
                      </a:endParaRPr>
                    </a:p>
                  </a:txBody>
                  <a:tcPr marL="72000" marR="72000" marT="0" marB="0" anchor="ctr"/>
                </a:tc>
                <a:extLst>
                  <a:ext uri="{0D108BD9-81ED-4DB2-BD59-A6C34878D82A}">
                    <a16:rowId xmlns:a16="http://schemas.microsoft.com/office/drawing/2014/main" val="1021351724"/>
                  </a:ext>
                </a:extLst>
              </a:tr>
            </a:tbl>
          </a:graphicData>
        </a:graphic>
      </p:graphicFrame>
    </p:spTree>
    <p:extLst>
      <p:ext uri="{BB962C8B-B14F-4D97-AF65-F5344CB8AC3E}">
        <p14:creationId xmlns:p14="http://schemas.microsoft.com/office/powerpoint/2010/main" val="345185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
            <a:extLst>
              <a:ext uri="{FF2B5EF4-FFF2-40B4-BE49-F238E27FC236}">
                <a16:creationId xmlns:a16="http://schemas.microsoft.com/office/drawing/2014/main" id="{03E8251E-52C7-41F3-9CC2-1C84CE366BAF}"/>
              </a:ext>
            </a:extLst>
          </p:cNvPr>
          <p:cNvSpPr>
            <a:spLocks noGrp="1"/>
          </p:cNvSpPr>
          <p:nvPr>
            <p:ph type="sldNum" sz="quarter" idx="12"/>
          </p:nvPr>
        </p:nvSpPr>
        <p:spPr/>
        <p:txBody>
          <a:bodyPr/>
          <a:lstStyle/>
          <a:p>
            <a:fld id="{D6AB342A-830E-438F-A6A8-BEDF509AB0A8}" type="slidenum">
              <a:rPr lang="en-US" smtClean="0"/>
              <a:pPr/>
              <a:t>13</a:t>
            </a:fld>
            <a:endParaRPr lang="en-US" dirty="0"/>
          </a:p>
        </p:txBody>
      </p:sp>
      <p:sp>
        <p:nvSpPr>
          <p:cNvPr id="2" name="Title 1">
            <a:extLst>
              <a:ext uri="{FF2B5EF4-FFF2-40B4-BE49-F238E27FC236}">
                <a16:creationId xmlns:a16="http://schemas.microsoft.com/office/drawing/2014/main" id="{B1F3D8E3-EC62-4CB4-ACB8-01CA2E546EA3}"/>
              </a:ext>
            </a:extLst>
          </p:cNvPr>
          <p:cNvSpPr>
            <a:spLocks noGrp="1"/>
          </p:cNvSpPr>
          <p:nvPr>
            <p:ph type="title"/>
          </p:nvPr>
        </p:nvSpPr>
        <p:spPr/>
        <p:txBody>
          <a:bodyPr/>
          <a:lstStyle/>
          <a:p>
            <a:r>
              <a:rPr lang="en-US" dirty="0"/>
              <a:t>HYPERSCALER PARTNERSHIPs </a:t>
            </a:r>
            <a:endParaRPr lang="en-IN" dirty="0"/>
          </a:p>
        </p:txBody>
      </p:sp>
      <p:sp>
        <p:nvSpPr>
          <p:cNvPr id="51" name="Rectangle: Top Corners Rounded 50">
            <a:extLst>
              <a:ext uri="{FF2B5EF4-FFF2-40B4-BE49-F238E27FC236}">
                <a16:creationId xmlns:a16="http://schemas.microsoft.com/office/drawing/2014/main" id="{DE72FC86-9F08-472F-9918-D523F9DE74DD}"/>
              </a:ext>
            </a:extLst>
          </p:cNvPr>
          <p:cNvSpPr/>
          <p:nvPr/>
        </p:nvSpPr>
        <p:spPr>
          <a:xfrm>
            <a:off x="1024162" y="1221516"/>
            <a:ext cx="2393637" cy="972000"/>
          </a:xfrm>
          <a:prstGeom prst="round2SameRect">
            <a:avLst/>
          </a:prstGeom>
          <a:solidFill>
            <a:schemeClr val="accent3">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defTabSz="914264">
              <a:defRPr/>
            </a:pPr>
            <a:endParaRPr lang="en-IN" sz="1200">
              <a:solidFill>
                <a:srgbClr val="595959"/>
              </a:solidFill>
              <a:latin typeface="Trebuchet MS"/>
            </a:endParaRPr>
          </a:p>
        </p:txBody>
      </p:sp>
      <p:sp>
        <p:nvSpPr>
          <p:cNvPr id="53" name="TextBox 52">
            <a:extLst>
              <a:ext uri="{FF2B5EF4-FFF2-40B4-BE49-F238E27FC236}">
                <a16:creationId xmlns:a16="http://schemas.microsoft.com/office/drawing/2014/main" id="{E8C16E99-412D-4F39-A387-575347CEFFCB}"/>
              </a:ext>
            </a:extLst>
          </p:cNvPr>
          <p:cNvSpPr txBox="1"/>
          <p:nvPr/>
        </p:nvSpPr>
        <p:spPr>
          <a:xfrm>
            <a:off x="1048381" y="1315100"/>
            <a:ext cx="2393637" cy="784830"/>
          </a:xfrm>
          <a:prstGeom prst="rect">
            <a:avLst/>
          </a:prstGeom>
          <a:noFill/>
        </p:spPr>
        <p:txBody>
          <a:bodyPr wrap="square" rtlCol="0">
            <a:spAutoFit/>
          </a:bodyPr>
          <a:lstStyle/>
          <a:p>
            <a:pPr defTabSz="914264">
              <a:defRPr/>
            </a:pPr>
            <a:r>
              <a:rPr lang="en-US" sz="900" b="1">
                <a:solidFill>
                  <a:prstClr val="black"/>
                </a:solidFill>
                <a:latin typeface="Trebuchet MS"/>
              </a:rPr>
              <a:t>AWS Partner Network member enrolled and recognised as</a:t>
            </a:r>
            <a:endParaRPr lang="en-IN" sz="900" b="1">
              <a:solidFill>
                <a:prstClr val="black"/>
              </a:solidFill>
              <a:latin typeface="Trebuchet MS"/>
            </a:endParaRPr>
          </a:p>
          <a:p>
            <a:pPr marL="358766" indent="-176209" defTabSz="914264">
              <a:buFont typeface="+mj-lt"/>
              <a:buAutoNum type="arabicPeriod"/>
              <a:defRPr/>
            </a:pPr>
            <a:r>
              <a:rPr lang="en-IN" sz="900">
                <a:solidFill>
                  <a:prstClr val="black"/>
                </a:solidFill>
                <a:latin typeface="Trebuchet MS"/>
              </a:rPr>
              <a:t>Advanced Tier Consulting Partner</a:t>
            </a:r>
          </a:p>
          <a:p>
            <a:pPr marL="358766" indent="-176209" defTabSz="914264">
              <a:buFont typeface="+mj-lt"/>
              <a:buAutoNum type="arabicPeriod"/>
              <a:defRPr/>
            </a:pPr>
            <a:r>
              <a:rPr lang="en-IN" sz="900">
                <a:solidFill>
                  <a:prstClr val="black"/>
                </a:solidFill>
                <a:latin typeface="Trebuchet MS"/>
              </a:rPr>
              <a:t>Channel Reseller</a:t>
            </a:r>
          </a:p>
          <a:p>
            <a:pPr marL="358766" indent="-176209" defTabSz="914264">
              <a:buFont typeface="+mj-lt"/>
              <a:buAutoNum type="arabicPeriod"/>
              <a:defRPr/>
            </a:pPr>
            <a:r>
              <a:rPr lang="en-IN" sz="900">
                <a:solidFill>
                  <a:prstClr val="black"/>
                </a:solidFill>
                <a:latin typeface="Trebuchet MS"/>
              </a:rPr>
              <a:t>Direct Connect Partner</a:t>
            </a:r>
          </a:p>
        </p:txBody>
      </p:sp>
      <p:sp>
        <p:nvSpPr>
          <p:cNvPr id="63" name="Rectangle: Top Corners Rounded 62">
            <a:extLst>
              <a:ext uri="{FF2B5EF4-FFF2-40B4-BE49-F238E27FC236}">
                <a16:creationId xmlns:a16="http://schemas.microsoft.com/office/drawing/2014/main" id="{B240889F-A895-4EEE-AEEF-89499F23A52B}"/>
              </a:ext>
            </a:extLst>
          </p:cNvPr>
          <p:cNvSpPr/>
          <p:nvPr/>
        </p:nvSpPr>
        <p:spPr>
          <a:xfrm>
            <a:off x="1024162" y="2224289"/>
            <a:ext cx="2393637" cy="838223"/>
          </a:xfrm>
          <a:prstGeom prst="round2SameRect">
            <a:avLst/>
          </a:prstGeom>
          <a:solidFill>
            <a:schemeClr val="accent3">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defTabSz="914264">
              <a:defRPr/>
            </a:pPr>
            <a:endParaRPr lang="en-IN" sz="1200">
              <a:solidFill>
                <a:srgbClr val="595959"/>
              </a:solidFill>
              <a:latin typeface="Trebuchet MS"/>
            </a:endParaRPr>
          </a:p>
        </p:txBody>
      </p:sp>
      <p:sp>
        <p:nvSpPr>
          <p:cNvPr id="64" name="TextBox 63">
            <a:extLst>
              <a:ext uri="{FF2B5EF4-FFF2-40B4-BE49-F238E27FC236}">
                <a16:creationId xmlns:a16="http://schemas.microsoft.com/office/drawing/2014/main" id="{758E1226-1911-4D1C-8796-0567BFA13528}"/>
              </a:ext>
            </a:extLst>
          </p:cNvPr>
          <p:cNvSpPr txBox="1"/>
          <p:nvPr/>
        </p:nvSpPr>
        <p:spPr>
          <a:xfrm>
            <a:off x="1048381" y="2280994"/>
            <a:ext cx="2393637" cy="646331"/>
          </a:xfrm>
          <a:prstGeom prst="rect">
            <a:avLst/>
          </a:prstGeom>
          <a:noFill/>
        </p:spPr>
        <p:txBody>
          <a:bodyPr wrap="square" rtlCol="0">
            <a:spAutoFit/>
          </a:bodyPr>
          <a:lstStyle/>
          <a:p>
            <a:pPr defTabSz="914264"/>
            <a:r>
              <a:rPr lang="en-IN" sz="900" b="1">
                <a:solidFill>
                  <a:prstClr val="black"/>
                </a:solidFill>
                <a:latin typeface="Trebuchet MS"/>
              </a:rPr>
              <a:t>Oracle Partner Network member for </a:t>
            </a:r>
          </a:p>
          <a:p>
            <a:pPr marL="358766" indent="-176209" defTabSz="914264">
              <a:buFontTx/>
              <a:buAutoNum type="arabicPeriod"/>
            </a:pPr>
            <a:r>
              <a:rPr lang="en-IN" sz="900">
                <a:solidFill>
                  <a:prstClr val="black"/>
                </a:solidFill>
                <a:latin typeface="Trebuchet MS"/>
              </a:rPr>
              <a:t>Cloud service track</a:t>
            </a:r>
          </a:p>
          <a:p>
            <a:pPr marL="358766" indent="-176209" defTabSz="914264">
              <a:buFontTx/>
              <a:buAutoNum type="arabicPeriod"/>
            </a:pPr>
            <a:r>
              <a:rPr lang="en-IN" sz="900">
                <a:solidFill>
                  <a:prstClr val="black"/>
                </a:solidFill>
                <a:latin typeface="Trebuchet MS"/>
              </a:rPr>
              <a:t>Cloud resell track</a:t>
            </a:r>
          </a:p>
          <a:p>
            <a:pPr marL="358766" indent="-176209" defTabSz="914264">
              <a:buFontTx/>
              <a:buAutoNum type="arabicPeriod"/>
            </a:pPr>
            <a:r>
              <a:rPr lang="en-IN" sz="900">
                <a:solidFill>
                  <a:prstClr val="black"/>
                </a:solidFill>
                <a:latin typeface="Trebuchet MS"/>
              </a:rPr>
              <a:t>License and hardware track</a:t>
            </a:r>
          </a:p>
        </p:txBody>
      </p:sp>
      <p:sp>
        <p:nvSpPr>
          <p:cNvPr id="65" name="Rectangle: Top Corners Rounded 64">
            <a:extLst>
              <a:ext uri="{FF2B5EF4-FFF2-40B4-BE49-F238E27FC236}">
                <a16:creationId xmlns:a16="http://schemas.microsoft.com/office/drawing/2014/main" id="{5D19875C-E81D-452F-987B-B115E141E25E}"/>
              </a:ext>
            </a:extLst>
          </p:cNvPr>
          <p:cNvSpPr/>
          <p:nvPr/>
        </p:nvSpPr>
        <p:spPr>
          <a:xfrm>
            <a:off x="1024162" y="3093283"/>
            <a:ext cx="2393637" cy="623208"/>
          </a:xfrm>
          <a:prstGeom prst="round2SameRect">
            <a:avLst/>
          </a:prstGeom>
          <a:solidFill>
            <a:schemeClr val="accent3">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defTabSz="914264">
              <a:defRPr/>
            </a:pPr>
            <a:endParaRPr lang="en-IN" sz="1200">
              <a:solidFill>
                <a:srgbClr val="595959"/>
              </a:solidFill>
              <a:latin typeface="Trebuchet MS"/>
            </a:endParaRPr>
          </a:p>
        </p:txBody>
      </p:sp>
      <p:sp>
        <p:nvSpPr>
          <p:cNvPr id="66" name="TextBox 65">
            <a:extLst>
              <a:ext uri="{FF2B5EF4-FFF2-40B4-BE49-F238E27FC236}">
                <a16:creationId xmlns:a16="http://schemas.microsoft.com/office/drawing/2014/main" id="{83E95EC6-0713-4EF8-8485-5EF3CFBB03E2}"/>
              </a:ext>
            </a:extLst>
          </p:cNvPr>
          <p:cNvSpPr txBox="1"/>
          <p:nvPr/>
        </p:nvSpPr>
        <p:spPr>
          <a:xfrm>
            <a:off x="1048381" y="3189026"/>
            <a:ext cx="2393637" cy="369332"/>
          </a:xfrm>
          <a:prstGeom prst="rect">
            <a:avLst/>
          </a:prstGeom>
          <a:noFill/>
        </p:spPr>
        <p:txBody>
          <a:bodyPr wrap="square" rtlCol="0">
            <a:spAutoFit/>
          </a:bodyPr>
          <a:lstStyle/>
          <a:p>
            <a:pPr algn="ctr" defTabSz="914264"/>
            <a:r>
              <a:rPr lang="en-IN" sz="900" b="1">
                <a:solidFill>
                  <a:prstClr val="black"/>
                </a:solidFill>
                <a:latin typeface="Trebuchet MS"/>
              </a:rPr>
              <a:t>Microsoft Gold Partner</a:t>
            </a:r>
          </a:p>
          <a:p>
            <a:pPr algn="ctr" defTabSz="914264"/>
            <a:r>
              <a:rPr lang="en-IN" sz="900">
                <a:solidFill>
                  <a:prstClr val="black"/>
                </a:solidFill>
                <a:latin typeface="Trebuchet MS"/>
              </a:rPr>
              <a:t>Tier 1 CSP, LSP &amp; SPLA Reseller</a:t>
            </a:r>
          </a:p>
        </p:txBody>
      </p:sp>
      <p:sp>
        <p:nvSpPr>
          <p:cNvPr id="67" name="Rectangle: Top Corners Rounded 66">
            <a:extLst>
              <a:ext uri="{FF2B5EF4-FFF2-40B4-BE49-F238E27FC236}">
                <a16:creationId xmlns:a16="http://schemas.microsoft.com/office/drawing/2014/main" id="{ED0D149D-8DEF-4FC2-9B1B-D06FF0BAA22C}"/>
              </a:ext>
            </a:extLst>
          </p:cNvPr>
          <p:cNvSpPr/>
          <p:nvPr/>
        </p:nvSpPr>
        <p:spPr>
          <a:xfrm>
            <a:off x="1024162" y="3753700"/>
            <a:ext cx="2393637" cy="826451"/>
          </a:xfrm>
          <a:prstGeom prst="round2SameRect">
            <a:avLst/>
          </a:prstGeom>
          <a:solidFill>
            <a:schemeClr val="accent3">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defTabSz="914264">
              <a:defRPr/>
            </a:pPr>
            <a:endParaRPr lang="en-IN" sz="1200">
              <a:solidFill>
                <a:srgbClr val="595959"/>
              </a:solidFill>
              <a:latin typeface="Trebuchet MS"/>
            </a:endParaRPr>
          </a:p>
        </p:txBody>
      </p:sp>
      <p:sp>
        <p:nvSpPr>
          <p:cNvPr id="68" name="TextBox 67">
            <a:extLst>
              <a:ext uri="{FF2B5EF4-FFF2-40B4-BE49-F238E27FC236}">
                <a16:creationId xmlns:a16="http://schemas.microsoft.com/office/drawing/2014/main" id="{23C08EF0-57D5-4D50-A4CB-021E10065A75}"/>
              </a:ext>
            </a:extLst>
          </p:cNvPr>
          <p:cNvSpPr txBox="1"/>
          <p:nvPr/>
        </p:nvSpPr>
        <p:spPr>
          <a:xfrm>
            <a:off x="1048381" y="3843760"/>
            <a:ext cx="2393637" cy="646331"/>
          </a:xfrm>
          <a:prstGeom prst="rect">
            <a:avLst/>
          </a:prstGeom>
          <a:noFill/>
        </p:spPr>
        <p:txBody>
          <a:bodyPr wrap="square" rtlCol="0">
            <a:spAutoFit/>
          </a:bodyPr>
          <a:lstStyle/>
          <a:p>
            <a:pPr algn="ctr" defTabSz="914264"/>
            <a:r>
              <a:rPr lang="en-IN" sz="900" b="1">
                <a:solidFill>
                  <a:prstClr val="black"/>
                </a:solidFill>
                <a:latin typeface="Trebuchet MS"/>
              </a:rPr>
              <a:t>GCP Cloud Partner </a:t>
            </a:r>
          </a:p>
          <a:p>
            <a:pPr algn="ctr" defTabSz="914264"/>
            <a:r>
              <a:rPr lang="en" sz="900">
                <a:solidFill>
                  <a:prstClr val="black"/>
                </a:solidFill>
                <a:latin typeface="Trebuchet MS"/>
                <a:ea typeface="Roboto"/>
                <a:cs typeface="Roboto"/>
                <a:sym typeface="Roboto"/>
              </a:rPr>
              <a:t>Partner gains access to additional tools: Partner Sales Tool, Directory, Google University, Reseller Consoles</a:t>
            </a:r>
            <a:endParaRPr lang="en-IN" sz="1200">
              <a:solidFill>
                <a:prstClr val="black"/>
              </a:solidFill>
              <a:latin typeface="Trebuchet MS"/>
            </a:endParaRPr>
          </a:p>
        </p:txBody>
      </p:sp>
      <p:pic>
        <p:nvPicPr>
          <p:cNvPr id="79" name="Picture 78" descr="A picture containing drawing, food&#10;&#10;Description automatically generated">
            <a:extLst>
              <a:ext uri="{FF2B5EF4-FFF2-40B4-BE49-F238E27FC236}">
                <a16:creationId xmlns:a16="http://schemas.microsoft.com/office/drawing/2014/main" id="{F03E40FF-67E2-463D-AADF-B0BB6A0A45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09" t="23217" r="16322"/>
          <a:stretch/>
        </p:blipFill>
        <p:spPr>
          <a:xfrm>
            <a:off x="230628" y="1439246"/>
            <a:ext cx="720000" cy="464351"/>
          </a:xfrm>
          <a:prstGeom prst="rect">
            <a:avLst/>
          </a:prstGeom>
        </p:spPr>
      </p:pic>
      <p:pic>
        <p:nvPicPr>
          <p:cNvPr id="80" name="Picture 79" descr="A picture containing clock, meter&#10;&#10;Description automatically generated">
            <a:extLst>
              <a:ext uri="{FF2B5EF4-FFF2-40B4-BE49-F238E27FC236}">
                <a16:creationId xmlns:a16="http://schemas.microsoft.com/office/drawing/2014/main" id="{2E445388-C1DA-4FFE-A773-4A66F818A7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91" t="25412" r="5369" b="25499"/>
          <a:stretch/>
        </p:blipFill>
        <p:spPr>
          <a:xfrm>
            <a:off x="230628" y="2510416"/>
            <a:ext cx="720000" cy="193777"/>
          </a:xfrm>
          <a:prstGeom prst="rect">
            <a:avLst/>
          </a:prstGeom>
        </p:spPr>
      </p:pic>
      <p:pic>
        <p:nvPicPr>
          <p:cNvPr id="81" name="Picture 80" descr="A picture containing drawing, clock&#10;&#10;Description automatically generated">
            <a:extLst>
              <a:ext uri="{FF2B5EF4-FFF2-40B4-BE49-F238E27FC236}">
                <a16:creationId xmlns:a16="http://schemas.microsoft.com/office/drawing/2014/main" id="{EDFE2C2B-04E4-4057-99DA-FEED79A3DC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628" y="3317894"/>
            <a:ext cx="720000" cy="208125"/>
          </a:xfrm>
          <a:prstGeom prst="rect">
            <a:avLst/>
          </a:prstGeom>
        </p:spPr>
      </p:pic>
      <p:pic>
        <p:nvPicPr>
          <p:cNvPr id="82" name="Picture 81" descr="A picture containing drawing&#10;&#10;Description automatically generated">
            <a:extLst>
              <a:ext uri="{FF2B5EF4-FFF2-40B4-BE49-F238E27FC236}">
                <a16:creationId xmlns:a16="http://schemas.microsoft.com/office/drawing/2014/main" id="{F6C3E6CB-7EB6-4EC7-ACA8-827A73BBF8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994" t="11245" r="22238" b="6372"/>
          <a:stretch/>
        </p:blipFill>
        <p:spPr>
          <a:xfrm>
            <a:off x="230628" y="3963589"/>
            <a:ext cx="720000" cy="425454"/>
          </a:xfrm>
          <a:prstGeom prst="rect">
            <a:avLst/>
          </a:prstGeom>
        </p:spPr>
      </p:pic>
      <p:sp>
        <p:nvSpPr>
          <p:cNvPr id="87" name="Rectangle: Top Corners Rounded 86">
            <a:extLst>
              <a:ext uri="{FF2B5EF4-FFF2-40B4-BE49-F238E27FC236}">
                <a16:creationId xmlns:a16="http://schemas.microsoft.com/office/drawing/2014/main" id="{EB08A7A7-0065-438D-B8A3-F19B2A8A5E92}"/>
              </a:ext>
            </a:extLst>
          </p:cNvPr>
          <p:cNvSpPr/>
          <p:nvPr/>
        </p:nvSpPr>
        <p:spPr>
          <a:xfrm>
            <a:off x="3528693" y="1221516"/>
            <a:ext cx="2700000" cy="972000"/>
          </a:xfrm>
          <a:prstGeom prst="round2SameRect">
            <a:avLst/>
          </a:prstGeom>
          <a:solidFill>
            <a:schemeClr val="accent4">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defTabSz="914264">
              <a:defRPr/>
            </a:pPr>
            <a:endParaRPr lang="en-US" sz="1200">
              <a:solidFill>
                <a:srgbClr val="595959"/>
              </a:solidFill>
              <a:latin typeface="Trebuchet MS"/>
            </a:endParaRPr>
          </a:p>
        </p:txBody>
      </p:sp>
      <p:sp>
        <p:nvSpPr>
          <p:cNvPr id="88" name="Oval 87">
            <a:extLst>
              <a:ext uri="{FF2B5EF4-FFF2-40B4-BE49-F238E27FC236}">
                <a16:creationId xmlns:a16="http://schemas.microsoft.com/office/drawing/2014/main" id="{96B27012-C1DA-4328-A258-9F4598EA55F4}"/>
              </a:ext>
            </a:extLst>
          </p:cNvPr>
          <p:cNvSpPr/>
          <p:nvPr/>
        </p:nvSpPr>
        <p:spPr>
          <a:xfrm>
            <a:off x="4608693" y="793723"/>
            <a:ext cx="540000" cy="540000"/>
          </a:xfrm>
          <a:prstGeom prst="ellipse">
            <a:avLst/>
          </a:prstGeom>
          <a:solidFill>
            <a:schemeClr val="bg1"/>
          </a:solidFill>
          <a:ln w="12700">
            <a:solidFill>
              <a:schemeClr val="accent4">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a:solidFill>
                <a:prstClr val="white"/>
              </a:solidFill>
              <a:latin typeface="Trebuchet MS"/>
            </a:endParaRPr>
          </a:p>
        </p:txBody>
      </p:sp>
      <p:pic>
        <p:nvPicPr>
          <p:cNvPr id="89" name="Picture 88">
            <a:extLst>
              <a:ext uri="{FF2B5EF4-FFF2-40B4-BE49-F238E27FC236}">
                <a16:creationId xmlns:a16="http://schemas.microsoft.com/office/drawing/2014/main" id="{173B3148-B8EA-4DBF-A39D-648DED5B4B91}"/>
              </a:ext>
            </a:extLst>
          </p:cNvPr>
          <p:cNvPicPr>
            <a:picLocks noChangeAspect="1"/>
          </p:cNvPicPr>
          <p:nvPr/>
        </p:nvPicPr>
        <p:blipFill>
          <a:blip r:embed="rId6">
            <a:duotone>
              <a:schemeClr val="accent4">
                <a:shade val="45000"/>
                <a:satMod val="135000"/>
              </a:schemeClr>
              <a:prstClr val="white"/>
            </a:duotone>
          </a:blip>
          <a:stretch>
            <a:fillRect/>
          </a:stretch>
        </p:blipFill>
        <p:spPr>
          <a:xfrm>
            <a:off x="4677991" y="926059"/>
            <a:ext cx="398574" cy="238416"/>
          </a:xfrm>
          <a:prstGeom prst="rect">
            <a:avLst/>
          </a:prstGeom>
        </p:spPr>
      </p:pic>
      <p:sp>
        <p:nvSpPr>
          <p:cNvPr id="90" name="TextBox 89">
            <a:extLst>
              <a:ext uri="{FF2B5EF4-FFF2-40B4-BE49-F238E27FC236}">
                <a16:creationId xmlns:a16="http://schemas.microsoft.com/office/drawing/2014/main" id="{1EA3C5DE-2D4D-42C0-A049-5C68196EA369}"/>
              </a:ext>
            </a:extLst>
          </p:cNvPr>
          <p:cNvSpPr txBox="1"/>
          <p:nvPr/>
        </p:nvSpPr>
        <p:spPr>
          <a:xfrm>
            <a:off x="3600892" y="1315102"/>
            <a:ext cx="2564822" cy="784830"/>
          </a:xfrm>
          <a:prstGeom prst="rect">
            <a:avLst/>
          </a:prstGeom>
          <a:noFill/>
        </p:spPr>
        <p:txBody>
          <a:bodyPr wrap="square" rtlCol="0">
            <a:spAutoFit/>
          </a:bodyPr>
          <a:lstStyle/>
          <a:p>
            <a:pPr algn="ctr" defTabSz="914264">
              <a:defRPr/>
            </a:pPr>
            <a:r>
              <a:rPr lang="en-US" sz="900">
                <a:solidFill>
                  <a:prstClr val="black"/>
                </a:solidFill>
                <a:latin typeface="Trebuchet MS"/>
              </a:rPr>
              <a:t>One of the key AWS Direct Connect Provider in PAN India, Sify has a unique advantage of having the Direct-Connect as well as its own Metro-Cross Connect that provides connectivity at 10G+ speed</a:t>
            </a:r>
          </a:p>
        </p:txBody>
      </p:sp>
      <p:sp>
        <p:nvSpPr>
          <p:cNvPr id="93" name="Rectangle: Top Corners Rounded 92">
            <a:extLst>
              <a:ext uri="{FF2B5EF4-FFF2-40B4-BE49-F238E27FC236}">
                <a16:creationId xmlns:a16="http://schemas.microsoft.com/office/drawing/2014/main" id="{54904097-B406-4817-9A97-4F6C5CBE0A83}"/>
              </a:ext>
            </a:extLst>
          </p:cNvPr>
          <p:cNvSpPr/>
          <p:nvPr/>
        </p:nvSpPr>
        <p:spPr>
          <a:xfrm>
            <a:off x="3528693" y="3093284"/>
            <a:ext cx="2700000" cy="656721"/>
          </a:xfrm>
          <a:prstGeom prst="round2SameRect">
            <a:avLst/>
          </a:prstGeom>
          <a:solidFill>
            <a:schemeClr val="accent4">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defTabSz="914264">
              <a:defRPr/>
            </a:pPr>
            <a:endParaRPr lang="en-US" sz="1200">
              <a:solidFill>
                <a:srgbClr val="595959"/>
              </a:solidFill>
              <a:latin typeface="Trebuchet MS"/>
            </a:endParaRPr>
          </a:p>
        </p:txBody>
      </p:sp>
      <p:sp>
        <p:nvSpPr>
          <p:cNvPr id="94" name="TextBox 93">
            <a:extLst>
              <a:ext uri="{FF2B5EF4-FFF2-40B4-BE49-F238E27FC236}">
                <a16:creationId xmlns:a16="http://schemas.microsoft.com/office/drawing/2014/main" id="{C3AE3F2F-63B7-412E-B232-05229E2F581D}"/>
              </a:ext>
            </a:extLst>
          </p:cNvPr>
          <p:cNvSpPr txBox="1"/>
          <p:nvPr/>
        </p:nvSpPr>
        <p:spPr>
          <a:xfrm>
            <a:off x="3600892" y="3194199"/>
            <a:ext cx="2564822" cy="507831"/>
          </a:xfrm>
          <a:prstGeom prst="rect">
            <a:avLst/>
          </a:prstGeom>
          <a:noFill/>
        </p:spPr>
        <p:txBody>
          <a:bodyPr wrap="square" rtlCol="0">
            <a:spAutoFit/>
          </a:bodyPr>
          <a:lstStyle/>
          <a:p>
            <a:pPr algn="ctr" defTabSz="914264"/>
            <a:r>
              <a:rPr lang="en-US" sz="900">
                <a:solidFill>
                  <a:prstClr val="black"/>
                </a:solidFill>
                <a:latin typeface="Trebuchet MS"/>
              </a:rPr>
              <a:t>One of the key Express Route Provider in PAN India and Hosting Govt. Community Cloud on Azure Stack for Maharashtra Govt</a:t>
            </a:r>
          </a:p>
        </p:txBody>
      </p:sp>
      <p:sp>
        <p:nvSpPr>
          <p:cNvPr id="95" name="Rectangle: Top Corners Rounded 94">
            <a:extLst>
              <a:ext uri="{FF2B5EF4-FFF2-40B4-BE49-F238E27FC236}">
                <a16:creationId xmlns:a16="http://schemas.microsoft.com/office/drawing/2014/main" id="{A8BCD391-234E-4B11-A61A-4812CB0E52B3}"/>
              </a:ext>
            </a:extLst>
          </p:cNvPr>
          <p:cNvSpPr/>
          <p:nvPr/>
        </p:nvSpPr>
        <p:spPr>
          <a:xfrm>
            <a:off x="3528693" y="3753699"/>
            <a:ext cx="2700000" cy="826450"/>
          </a:xfrm>
          <a:prstGeom prst="round2SameRect">
            <a:avLst/>
          </a:prstGeom>
          <a:solidFill>
            <a:schemeClr val="accent4">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defTabSz="914264">
              <a:defRPr/>
            </a:pPr>
            <a:endParaRPr lang="en-US" sz="1200">
              <a:solidFill>
                <a:srgbClr val="595959"/>
              </a:solidFill>
              <a:latin typeface="Trebuchet MS"/>
            </a:endParaRPr>
          </a:p>
        </p:txBody>
      </p:sp>
      <p:sp>
        <p:nvSpPr>
          <p:cNvPr id="96" name="TextBox 95">
            <a:extLst>
              <a:ext uri="{FF2B5EF4-FFF2-40B4-BE49-F238E27FC236}">
                <a16:creationId xmlns:a16="http://schemas.microsoft.com/office/drawing/2014/main" id="{65C779EC-5A44-4ABC-BD7A-066A21426610}"/>
              </a:ext>
            </a:extLst>
          </p:cNvPr>
          <p:cNvSpPr txBox="1"/>
          <p:nvPr/>
        </p:nvSpPr>
        <p:spPr>
          <a:xfrm>
            <a:off x="3600892" y="3804215"/>
            <a:ext cx="2564822" cy="507831"/>
          </a:xfrm>
          <a:prstGeom prst="rect">
            <a:avLst/>
          </a:prstGeom>
          <a:noFill/>
        </p:spPr>
        <p:txBody>
          <a:bodyPr wrap="square" rtlCol="0">
            <a:spAutoFit/>
          </a:bodyPr>
          <a:lstStyle/>
          <a:p>
            <a:pPr algn="ctr" defTabSz="914264"/>
            <a:r>
              <a:rPr lang="en-US" sz="900" b="1">
                <a:solidFill>
                  <a:prstClr val="black"/>
                </a:solidFill>
                <a:latin typeface="Trebuchet MS"/>
              </a:rPr>
              <a:t>GCP Cloud Interconnect Partner</a:t>
            </a:r>
          </a:p>
          <a:p>
            <a:pPr algn="ctr" defTabSz="914264"/>
            <a:r>
              <a:rPr lang="en-US" sz="900">
                <a:solidFill>
                  <a:prstClr val="black"/>
                </a:solidFill>
                <a:latin typeface="Trebuchet MS"/>
              </a:rPr>
              <a:t>Sify provide secure and high performance GCP cloud network services  </a:t>
            </a:r>
          </a:p>
        </p:txBody>
      </p:sp>
      <p:sp>
        <p:nvSpPr>
          <p:cNvPr id="97" name="Rectangle: Top Corners Rounded 96">
            <a:extLst>
              <a:ext uri="{FF2B5EF4-FFF2-40B4-BE49-F238E27FC236}">
                <a16:creationId xmlns:a16="http://schemas.microsoft.com/office/drawing/2014/main" id="{7AABB7D9-7305-410E-AA69-CCAB187326ED}"/>
              </a:ext>
            </a:extLst>
          </p:cNvPr>
          <p:cNvSpPr/>
          <p:nvPr/>
        </p:nvSpPr>
        <p:spPr>
          <a:xfrm>
            <a:off x="3528693" y="2235667"/>
            <a:ext cx="2700000" cy="838224"/>
          </a:xfrm>
          <a:prstGeom prst="round2SameRect">
            <a:avLst/>
          </a:prstGeom>
          <a:solidFill>
            <a:schemeClr val="accent4">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defTabSz="914264">
              <a:defRPr/>
            </a:pPr>
            <a:endParaRPr lang="en-US" sz="1200">
              <a:solidFill>
                <a:srgbClr val="595959"/>
              </a:solidFill>
              <a:latin typeface="Trebuchet MS"/>
            </a:endParaRPr>
          </a:p>
        </p:txBody>
      </p:sp>
      <p:sp>
        <p:nvSpPr>
          <p:cNvPr id="98" name="TextBox 97">
            <a:extLst>
              <a:ext uri="{FF2B5EF4-FFF2-40B4-BE49-F238E27FC236}">
                <a16:creationId xmlns:a16="http://schemas.microsoft.com/office/drawing/2014/main" id="{D494DADA-83A5-40E0-BDC5-66A3824F5856}"/>
              </a:ext>
            </a:extLst>
          </p:cNvPr>
          <p:cNvSpPr txBox="1"/>
          <p:nvPr/>
        </p:nvSpPr>
        <p:spPr>
          <a:xfrm>
            <a:off x="3600892" y="2224289"/>
            <a:ext cx="2564822" cy="784830"/>
          </a:xfrm>
          <a:prstGeom prst="rect">
            <a:avLst/>
          </a:prstGeom>
          <a:noFill/>
        </p:spPr>
        <p:txBody>
          <a:bodyPr wrap="square" rtlCol="0">
            <a:spAutoFit/>
          </a:bodyPr>
          <a:lstStyle/>
          <a:p>
            <a:pPr algn="ctr" defTabSz="914264"/>
            <a:r>
              <a:rPr lang="en-US" sz="900">
                <a:solidFill>
                  <a:prstClr val="black"/>
                </a:solidFill>
                <a:latin typeface="Trebuchet MS"/>
              </a:rPr>
              <a:t>One of the key Oracle Fast connect Provider in PAN India, Sify has a unique advantage of having the Fast-connect nodes terminating in its Rabale and Hyderabad DC there by reducing interconnectivity cost</a:t>
            </a:r>
          </a:p>
        </p:txBody>
      </p:sp>
      <p:sp>
        <p:nvSpPr>
          <p:cNvPr id="99" name="Rectangle: Top Corners Rounded 98">
            <a:extLst>
              <a:ext uri="{FF2B5EF4-FFF2-40B4-BE49-F238E27FC236}">
                <a16:creationId xmlns:a16="http://schemas.microsoft.com/office/drawing/2014/main" id="{BEAA3565-4CA6-43A0-82E1-59A3274F389D}"/>
              </a:ext>
            </a:extLst>
          </p:cNvPr>
          <p:cNvSpPr/>
          <p:nvPr/>
        </p:nvSpPr>
        <p:spPr>
          <a:xfrm>
            <a:off x="6328012" y="1212330"/>
            <a:ext cx="2492138" cy="972000"/>
          </a:xfrm>
          <a:prstGeom prst="round2SameRect">
            <a:avLst/>
          </a:prstGeom>
          <a:solidFill>
            <a:schemeClr val="accent5">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rtlCol="0" anchor="ctr"/>
          <a:lstStyle/>
          <a:p>
            <a:pPr defTabSz="914264">
              <a:defRPr/>
            </a:pPr>
            <a:endParaRPr lang="en-US" sz="900">
              <a:solidFill>
                <a:srgbClr val="595959"/>
              </a:solidFill>
              <a:latin typeface="Trebuchet MS"/>
            </a:endParaRPr>
          </a:p>
        </p:txBody>
      </p:sp>
      <p:sp>
        <p:nvSpPr>
          <p:cNvPr id="100" name="Oval 99">
            <a:extLst>
              <a:ext uri="{FF2B5EF4-FFF2-40B4-BE49-F238E27FC236}">
                <a16:creationId xmlns:a16="http://schemas.microsoft.com/office/drawing/2014/main" id="{B2794604-97A2-4AB0-B5C0-1EAB78BF9204}"/>
              </a:ext>
            </a:extLst>
          </p:cNvPr>
          <p:cNvSpPr/>
          <p:nvPr/>
        </p:nvSpPr>
        <p:spPr>
          <a:xfrm>
            <a:off x="7408012" y="793723"/>
            <a:ext cx="540000" cy="540000"/>
          </a:xfrm>
          <a:prstGeom prst="ellipse">
            <a:avLst/>
          </a:prstGeom>
          <a:solidFill>
            <a:schemeClr val="bg1"/>
          </a:solidFill>
          <a:ln w="12700">
            <a:solidFill>
              <a:schemeClr val="accent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a:solidFill>
                <a:prstClr val="white"/>
              </a:solidFill>
              <a:latin typeface="Trebuchet MS"/>
            </a:endParaRPr>
          </a:p>
        </p:txBody>
      </p:sp>
      <p:sp>
        <p:nvSpPr>
          <p:cNvPr id="102" name="Freeform 18">
            <a:extLst>
              <a:ext uri="{FF2B5EF4-FFF2-40B4-BE49-F238E27FC236}">
                <a16:creationId xmlns:a16="http://schemas.microsoft.com/office/drawing/2014/main" id="{394B1538-4FA3-4ECC-A5E9-A6D3F41BBBA5}"/>
              </a:ext>
            </a:extLst>
          </p:cNvPr>
          <p:cNvSpPr>
            <a:spLocks/>
          </p:cNvSpPr>
          <p:nvPr/>
        </p:nvSpPr>
        <p:spPr bwMode="auto">
          <a:xfrm>
            <a:off x="7539855" y="1140364"/>
            <a:ext cx="274236" cy="39630"/>
          </a:xfrm>
          <a:custGeom>
            <a:avLst/>
            <a:gdLst>
              <a:gd name="T0" fmla="*/ 1907 w 2054"/>
              <a:gd name="T1" fmla="*/ 8 h 300"/>
              <a:gd name="T2" fmla="*/ 1770 w 2054"/>
              <a:gd name="T3" fmla="*/ 115 h 300"/>
              <a:gd name="T4" fmla="*/ 1766 w 2054"/>
              <a:gd name="T5" fmla="*/ 114 h 300"/>
              <a:gd name="T6" fmla="*/ 1165 w 2054"/>
              <a:gd name="T7" fmla="*/ 114 h 300"/>
              <a:gd name="T8" fmla="*/ 1161 w 2054"/>
              <a:gd name="T9" fmla="*/ 115 h 300"/>
              <a:gd name="T10" fmla="*/ 1024 w 2054"/>
              <a:gd name="T11" fmla="*/ 8 h 300"/>
              <a:gd name="T12" fmla="*/ 887 w 2054"/>
              <a:gd name="T13" fmla="*/ 115 h 300"/>
              <a:gd name="T14" fmla="*/ 883 w 2054"/>
              <a:gd name="T15" fmla="*/ 114 h 300"/>
              <a:gd name="T16" fmla="*/ 282 w 2054"/>
              <a:gd name="T17" fmla="*/ 114 h 300"/>
              <a:gd name="T18" fmla="*/ 278 w 2054"/>
              <a:gd name="T19" fmla="*/ 115 h 300"/>
              <a:gd name="T20" fmla="*/ 123 w 2054"/>
              <a:gd name="T21" fmla="*/ 9 h 300"/>
              <a:gd name="T22" fmla="*/ 0 w 2054"/>
              <a:gd name="T23" fmla="*/ 149 h 300"/>
              <a:gd name="T24" fmla="*/ 123 w 2054"/>
              <a:gd name="T25" fmla="*/ 289 h 300"/>
              <a:gd name="T26" fmla="*/ 278 w 2054"/>
              <a:gd name="T27" fmla="*/ 183 h 300"/>
              <a:gd name="T28" fmla="*/ 282 w 2054"/>
              <a:gd name="T29" fmla="*/ 184 h 300"/>
              <a:gd name="T30" fmla="*/ 883 w 2054"/>
              <a:gd name="T31" fmla="*/ 184 h 300"/>
              <a:gd name="T32" fmla="*/ 887 w 2054"/>
              <a:gd name="T33" fmla="*/ 183 h 300"/>
              <a:gd name="T34" fmla="*/ 1024 w 2054"/>
              <a:gd name="T35" fmla="*/ 290 h 300"/>
              <a:gd name="T36" fmla="*/ 1161 w 2054"/>
              <a:gd name="T37" fmla="*/ 183 h 300"/>
              <a:gd name="T38" fmla="*/ 1165 w 2054"/>
              <a:gd name="T39" fmla="*/ 184 h 300"/>
              <a:gd name="T40" fmla="*/ 1766 w 2054"/>
              <a:gd name="T41" fmla="*/ 184 h 300"/>
              <a:gd name="T42" fmla="*/ 1770 w 2054"/>
              <a:gd name="T43" fmla="*/ 183 h 300"/>
              <a:gd name="T44" fmla="*/ 1930 w 2054"/>
              <a:gd name="T45" fmla="*/ 288 h 300"/>
              <a:gd name="T46" fmla="*/ 2048 w 2054"/>
              <a:gd name="T47" fmla="*/ 137 h 300"/>
              <a:gd name="T48" fmla="*/ 1907 w 2054"/>
              <a:gd name="T49" fmla="*/ 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4" h="300">
                <a:moveTo>
                  <a:pt x="1907" y="8"/>
                </a:moveTo>
                <a:cubicBezTo>
                  <a:pt x="1842" y="8"/>
                  <a:pt x="1786" y="52"/>
                  <a:pt x="1770" y="115"/>
                </a:cubicBezTo>
                <a:cubicBezTo>
                  <a:pt x="1769" y="114"/>
                  <a:pt x="1767" y="114"/>
                  <a:pt x="1766" y="114"/>
                </a:cubicBezTo>
                <a:cubicBezTo>
                  <a:pt x="1165" y="114"/>
                  <a:pt x="1165" y="114"/>
                  <a:pt x="1165" y="114"/>
                </a:cubicBezTo>
                <a:cubicBezTo>
                  <a:pt x="1164" y="114"/>
                  <a:pt x="1162" y="114"/>
                  <a:pt x="1161" y="115"/>
                </a:cubicBezTo>
                <a:cubicBezTo>
                  <a:pt x="1145" y="52"/>
                  <a:pt x="1089" y="8"/>
                  <a:pt x="1024" y="8"/>
                </a:cubicBezTo>
                <a:cubicBezTo>
                  <a:pt x="959" y="8"/>
                  <a:pt x="903" y="52"/>
                  <a:pt x="887" y="115"/>
                </a:cubicBezTo>
                <a:cubicBezTo>
                  <a:pt x="886" y="114"/>
                  <a:pt x="884" y="114"/>
                  <a:pt x="883" y="114"/>
                </a:cubicBezTo>
                <a:cubicBezTo>
                  <a:pt x="282" y="114"/>
                  <a:pt x="282" y="114"/>
                  <a:pt x="282" y="114"/>
                </a:cubicBezTo>
                <a:cubicBezTo>
                  <a:pt x="281" y="114"/>
                  <a:pt x="279" y="114"/>
                  <a:pt x="278" y="115"/>
                </a:cubicBezTo>
                <a:cubicBezTo>
                  <a:pt x="260" y="46"/>
                  <a:pt x="194" y="0"/>
                  <a:pt x="123" y="9"/>
                </a:cubicBezTo>
                <a:cubicBezTo>
                  <a:pt x="53" y="18"/>
                  <a:pt x="0" y="78"/>
                  <a:pt x="0" y="149"/>
                </a:cubicBezTo>
                <a:cubicBezTo>
                  <a:pt x="0" y="220"/>
                  <a:pt x="53" y="281"/>
                  <a:pt x="123" y="289"/>
                </a:cubicBezTo>
                <a:cubicBezTo>
                  <a:pt x="194" y="298"/>
                  <a:pt x="260" y="253"/>
                  <a:pt x="278" y="183"/>
                </a:cubicBezTo>
                <a:cubicBezTo>
                  <a:pt x="279" y="184"/>
                  <a:pt x="281" y="184"/>
                  <a:pt x="282" y="184"/>
                </a:cubicBezTo>
                <a:cubicBezTo>
                  <a:pt x="883" y="184"/>
                  <a:pt x="883" y="184"/>
                  <a:pt x="883" y="184"/>
                </a:cubicBezTo>
                <a:cubicBezTo>
                  <a:pt x="884" y="184"/>
                  <a:pt x="886" y="184"/>
                  <a:pt x="887" y="183"/>
                </a:cubicBezTo>
                <a:cubicBezTo>
                  <a:pt x="903" y="246"/>
                  <a:pt x="959" y="290"/>
                  <a:pt x="1024" y="290"/>
                </a:cubicBezTo>
                <a:cubicBezTo>
                  <a:pt x="1089" y="290"/>
                  <a:pt x="1145" y="246"/>
                  <a:pt x="1161" y="183"/>
                </a:cubicBezTo>
                <a:cubicBezTo>
                  <a:pt x="1162" y="184"/>
                  <a:pt x="1164" y="184"/>
                  <a:pt x="1165" y="184"/>
                </a:cubicBezTo>
                <a:cubicBezTo>
                  <a:pt x="1766" y="184"/>
                  <a:pt x="1766" y="184"/>
                  <a:pt x="1766" y="184"/>
                </a:cubicBezTo>
                <a:cubicBezTo>
                  <a:pt x="1767" y="184"/>
                  <a:pt x="1769" y="184"/>
                  <a:pt x="1770" y="183"/>
                </a:cubicBezTo>
                <a:cubicBezTo>
                  <a:pt x="1788" y="255"/>
                  <a:pt x="1858" y="300"/>
                  <a:pt x="1930" y="288"/>
                </a:cubicBezTo>
                <a:cubicBezTo>
                  <a:pt x="2003" y="276"/>
                  <a:pt x="2054" y="210"/>
                  <a:pt x="2048" y="137"/>
                </a:cubicBezTo>
                <a:cubicBezTo>
                  <a:pt x="2041" y="64"/>
                  <a:pt x="1980" y="8"/>
                  <a:pt x="1907" y="8"/>
                </a:cubicBezTo>
                <a:close/>
              </a:path>
            </a:pathLst>
          </a:custGeom>
          <a:solidFill>
            <a:schemeClr val="accent1">
              <a:lumMod val="10000"/>
              <a:lumOff val="90000"/>
            </a:schemeClr>
          </a:solidFill>
          <a:ln w="12700">
            <a:solidFill>
              <a:schemeClr val="accent1">
                <a:lumMod val="25000"/>
                <a:lumOff val="75000"/>
              </a:schemeClr>
            </a:solidFill>
            <a:round/>
            <a:headEnd/>
            <a:tailEnd/>
          </a:ln>
        </p:spPr>
        <p:txBody>
          <a:bodyPr vert="horz" wrap="square" lIns="91440" tIns="45720" rIns="91440" bIns="45720" numCol="1" anchor="t" anchorCtr="0" compatLnSpc="1">
            <a:prstTxWarp prst="textNoShape">
              <a:avLst/>
            </a:prstTxWarp>
          </a:bodyPr>
          <a:lstStyle/>
          <a:p>
            <a:pPr defTabSz="914264">
              <a:defRPr/>
            </a:pPr>
            <a:endParaRPr lang="en-IN">
              <a:solidFill>
                <a:prstClr val="black"/>
              </a:solidFill>
              <a:latin typeface="Trebuchet MS"/>
            </a:endParaRPr>
          </a:p>
        </p:txBody>
      </p:sp>
      <p:sp>
        <p:nvSpPr>
          <p:cNvPr id="104" name="TextBox 103">
            <a:extLst>
              <a:ext uri="{FF2B5EF4-FFF2-40B4-BE49-F238E27FC236}">
                <a16:creationId xmlns:a16="http://schemas.microsoft.com/office/drawing/2014/main" id="{74D4695E-F17F-4125-B8E3-73D450053503}"/>
              </a:ext>
            </a:extLst>
          </p:cNvPr>
          <p:cNvSpPr txBox="1"/>
          <p:nvPr/>
        </p:nvSpPr>
        <p:spPr>
          <a:xfrm>
            <a:off x="6408822" y="1514170"/>
            <a:ext cx="2321011" cy="646331"/>
          </a:xfrm>
          <a:prstGeom prst="rect">
            <a:avLst/>
          </a:prstGeom>
          <a:noFill/>
        </p:spPr>
        <p:txBody>
          <a:bodyPr wrap="square" rtlCol="0">
            <a:spAutoFit/>
          </a:bodyPr>
          <a:lstStyle/>
          <a:p>
            <a:pPr algn="ctr" defTabSz="914264">
              <a:defRPr/>
            </a:pPr>
            <a:r>
              <a:rPr lang="en-US" sz="900">
                <a:solidFill>
                  <a:prstClr val="black"/>
                </a:solidFill>
                <a:latin typeface="Trebuchet MS"/>
              </a:rPr>
              <a:t>Only Partner in India who can offer Cloud Adjacent Data Center to AWS cloud by virtue of AWS cloud being hosted in Sify’s Rabale</a:t>
            </a:r>
          </a:p>
        </p:txBody>
      </p:sp>
      <p:sp>
        <p:nvSpPr>
          <p:cNvPr id="105" name="Rectangle: Top Corners Rounded 104">
            <a:extLst>
              <a:ext uri="{FF2B5EF4-FFF2-40B4-BE49-F238E27FC236}">
                <a16:creationId xmlns:a16="http://schemas.microsoft.com/office/drawing/2014/main" id="{9FA41FAA-7BDD-4CF4-8937-984614FBB81B}"/>
              </a:ext>
            </a:extLst>
          </p:cNvPr>
          <p:cNvSpPr/>
          <p:nvPr/>
        </p:nvSpPr>
        <p:spPr>
          <a:xfrm>
            <a:off x="6328012" y="2224288"/>
            <a:ext cx="2492138" cy="838224"/>
          </a:xfrm>
          <a:prstGeom prst="round2SameRect">
            <a:avLst/>
          </a:prstGeom>
          <a:solidFill>
            <a:schemeClr val="accent5">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rtlCol="0" anchor="ctr"/>
          <a:lstStyle/>
          <a:p>
            <a:pPr defTabSz="914264">
              <a:defRPr/>
            </a:pPr>
            <a:endParaRPr lang="en-US" sz="900">
              <a:solidFill>
                <a:srgbClr val="595959"/>
              </a:solidFill>
              <a:latin typeface="Trebuchet MS"/>
            </a:endParaRPr>
          </a:p>
        </p:txBody>
      </p:sp>
      <p:sp>
        <p:nvSpPr>
          <p:cNvPr id="106" name="TextBox 105">
            <a:extLst>
              <a:ext uri="{FF2B5EF4-FFF2-40B4-BE49-F238E27FC236}">
                <a16:creationId xmlns:a16="http://schemas.microsoft.com/office/drawing/2014/main" id="{7851033C-4EF8-490D-96E6-9800DCE20071}"/>
              </a:ext>
            </a:extLst>
          </p:cNvPr>
          <p:cNvSpPr txBox="1"/>
          <p:nvPr/>
        </p:nvSpPr>
        <p:spPr>
          <a:xfrm>
            <a:off x="6365804" y="2234093"/>
            <a:ext cx="2400425" cy="830997"/>
          </a:xfrm>
          <a:prstGeom prst="rect">
            <a:avLst/>
          </a:prstGeom>
          <a:noFill/>
        </p:spPr>
        <p:txBody>
          <a:bodyPr wrap="square" rtlCol="0">
            <a:spAutoFit/>
          </a:bodyPr>
          <a:lstStyle/>
          <a:p>
            <a:pPr algn="ctr" defTabSz="914264"/>
            <a:r>
              <a:rPr lang="en-US" sz="800">
                <a:solidFill>
                  <a:prstClr val="black"/>
                </a:solidFill>
                <a:latin typeface="Trebuchet MS"/>
              </a:rPr>
              <a:t>Only Partner in India who can offer Cloud adjacent datacenter to Oracle Cloud by virtue of Oracle Cloud being hosted in Sify’s Rabale  and Hyderabad Data Center </a:t>
            </a:r>
          </a:p>
          <a:p>
            <a:pPr algn="ctr" defTabSz="914264"/>
            <a:r>
              <a:rPr lang="en-US" sz="800">
                <a:solidFill>
                  <a:prstClr val="black"/>
                </a:solidFill>
                <a:latin typeface="Trebuchet MS"/>
              </a:rPr>
              <a:t>Only Partner in APAC who can provide “Exadata as a service”</a:t>
            </a:r>
          </a:p>
        </p:txBody>
      </p:sp>
      <p:sp>
        <p:nvSpPr>
          <p:cNvPr id="107" name="Rectangle: Top Corners Rounded 106">
            <a:extLst>
              <a:ext uri="{FF2B5EF4-FFF2-40B4-BE49-F238E27FC236}">
                <a16:creationId xmlns:a16="http://schemas.microsoft.com/office/drawing/2014/main" id="{80ED09D7-368D-480C-A1DB-8D7224D5C032}"/>
              </a:ext>
            </a:extLst>
          </p:cNvPr>
          <p:cNvSpPr/>
          <p:nvPr/>
        </p:nvSpPr>
        <p:spPr>
          <a:xfrm>
            <a:off x="6328012" y="3093283"/>
            <a:ext cx="2492138" cy="623208"/>
          </a:xfrm>
          <a:prstGeom prst="round2SameRect">
            <a:avLst/>
          </a:prstGeom>
          <a:solidFill>
            <a:schemeClr val="accent5">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rtlCol="0" anchor="ctr"/>
          <a:lstStyle/>
          <a:p>
            <a:pPr defTabSz="914264">
              <a:defRPr/>
            </a:pPr>
            <a:endParaRPr lang="en-US" sz="900">
              <a:solidFill>
                <a:srgbClr val="595959"/>
              </a:solidFill>
              <a:latin typeface="Trebuchet MS"/>
            </a:endParaRPr>
          </a:p>
        </p:txBody>
      </p:sp>
      <p:sp>
        <p:nvSpPr>
          <p:cNvPr id="108" name="TextBox 107">
            <a:extLst>
              <a:ext uri="{FF2B5EF4-FFF2-40B4-BE49-F238E27FC236}">
                <a16:creationId xmlns:a16="http://schemas.microsoft.com/office/drawing/2014/main" id="{F58EE6FE-9FFA-42AD-89AB-317CAA21C95A}"/>
              </a:ext>
            </a:extLst>
          </p:cNvPr>
          <p:cNvSpPr txBox="1"/>
          <p:nvPr/>
        </p:nvSpPr>
        <p:spPr>
          <a:xfrm>
            <a:off x="6408822" y="3090472"/>
            <a:ext cx="2314388" cy="646331"/>
          </a:xfrm>
          <a:prstGeom prst="rect">
            <a:avLst/>
          </a:prstGeom>
          <a:noFill/>
        </p:spPr>
        <p:txBody>
          <a:bodyPr wrap="square" rtlCol="0">
            <a:spAutoFit/>
          </a:bodyPr>
          <a:lstStyle/>
          <a:p>
            <a:pPr algn="ctr" defTabSz="914264"/>
            <a:r>
              <a:rPr lang="en-US" sz="900">
                <a:solidFill>
                  <a:prstClr val="black"/>
                </a:solidFill>
                <a:latin typeface="Trebuchet MS"/>
              </a:rPr>
              <a:t>Only partner who has Infrastructure and capability around Private (Hosted Azure Stack in Sify Data Center), Public and Hybrid Cloud on Azure </a:t>
            </a:r>
          </a:p>
        </p:txBody>
      </p:sp>
      <p:sp>
        <p:nvSpPr>
          <p:cNvPr id="109" name="Rectangle: Top Corners Rounded 108">
            <a:extLst>
              <a:ext uri="{FF2B5EF4-FFF2-40B4-BE49-F238E27FC236}">
                <a16:creationId xmlns:a16="http://schemas.microsoft.com/office/drawing/2014/main" id="{29CE83A8-0FCD-4C66-91C7-7F5B41F50B87}"/>
              </a:ext>
            </a:extLst>
          </p:cNvPr>
          <p:cNvSpPr/>
          <p:nvPr/>
        </p:nvSpPr>
        <p:spPr>
          <a:xfrm>
            <a:off x="6328012" y="3753698"/>
            <a:ext cx="2492138" cy="826449"/>
          </a:xfrm>
          <a:prstGeom prst="round2SameRect">
            <a:avLst/>
          </a:prstGeom>
          <a:solidFill>
            <a:schemeClr val="accent5">
              <a:lumMod val="40000"/>
              <a:lumOff val="6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rtlCol="0" anchor="ctr"/>
          <a:lstStyle/>
          <a:p>
            <a:pPr defTabSz="914264">
              <a:defRPr/>
            </a:pPr>
            <a:endParaRPr lang="en-US" sz="900">
              <a:solidFill>
                <a:srgbClr val="595959"/>
              </a:solidFill>
              <a:latin typeface="Trebuchet MS"/>
            </a:endParaRPr>
          </a:p>
        </p:txBody>
      </p:sp>
      <p:sp>
        <p:nvSpPr>
          <p:cNvPr id="110" name="TextBox 109">
            <a:extLst>
              <a:ext uri="{FF2B5EF4-FFF2-40B4-BE49-F238E27FC236}">
                <a16:creationId xmlns:a16="http://schemas.microsoft.com/office/drawing/2014/main" id="{8CFA9BE6-231B-4A91-859C-2417EDF9DAB0}"/>
              </a:ext>
            </a:extLst>
          </p:cNvPr>
          <p:cNvSpPr txBox="1"/>
          <p:nvPr/>
        </p:nvSpPr>
        <p:spPr>
          <a:xfrm>
            <a:off x="6365804" y="3813773"/>
            <a:ext cx="2400425" cy="646331"/>
          </a:xfrm>
          <a:prstGeom prst="rect">
            <a:avLst/>
          </a:prstGeom>
          <a:solidFill>
            <a:schemeClr val="accent5">
              <a:lumMod val="40000"/>
              <a:lumOff val="60000"/>
            </a:schemeClr>
          </a:solidFill>
        </p:spPr>
        <p:txBody>
          <a:bodyPr wrap="square" rtlCol="0">
            <a:spAutoFit/>
          </a:bodyPr>
          <a:lstStyle/>
          <a:p>
            <a:pPr algn="ctr" defTabSz="914264"/>
            <a:r>
              <a:rPr lang="en-US" sz="900">
                <a:solidFill>
                  <a:prstClr val="black"/>
                </a:solidFill>
                <a:latin typeface="Trebuchet MS"/>
              </a:rPr>
              <a:t>Partner in India who can offer Cloud Adjacent Data Center to GCP cloud by virtue of GCP upcoming cloud POD at Noida</a:t>
            </a:r>
          </a:p>
        </p:txBody>
      </p:sp>
      <p:sp>
        <p:nvSpPr>
          <p:cNvPr id="69" name="Oval 68">
            <a:extLst>
              <a:ext uri="{FF2B5EF4-FFF2-40B4-BE49-F238E27FC236}">
                <a16:creationId xmlns:a16="http://schemas.microsoft.com/office/drawing/2014/main" id="{0CC33F78-3CDD-47D5-9EC6-7D051DA611E3}"/>
              </a:ext>
            </a:extLst>
          </p:cNvPr>
          <p:cNvSpPr/>
          <p:nvPr/>
        </p:nvSpPr>
        <p:spPr>
          <a:xfrm>
            <a:off x="1950979" y="793723"/>
            <a:ext cx="540000" cy="540000"/>
          </a:xfrm>
          <a:prstGeom prst="ellipse">
            <a:avLst/>
          </a:prstGeom>
          <a:solidFill>
            <a:schemeClr val="bg1"/>
          </a:solidFill>
          <a:ln w="12700">
            <a:solidFill>
              <a:schemeClr val="accent3">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a:solidFill>
                <a:prstClr val="white"/>
              </a:solidFill>
              <a:latin typeface="Trebuchet MS"/>
            </a:endParaRPr>
          </a:p>
        </p:txBody>
      </p:sp>
      <p:pic>
        <p:nvPicPr>
          <p:cNvPr id="1026" name="Picture 2" descr="hand shake Icon 3393851">
            <a:extLst>
              <a:ext uri="{FF2B5EF4-FFF2-40B4-BE49-F238E27FC236}">
                <a16:creationId xmlns:a16="http://schemas.microsoft.com/office/drawing/2014/main" id="{E0220A08-D19A-4561-895E-DE1F1CB68292}"/>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5979" y="838723"/>
            <a:ext cx="450000" cy="45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ud Icon 2908392">
            <a:extLst>
              <a:ext uri="{FF2B5EF4-FFF2-40B4-BE49-F238E27FC236}">
                <a16:creationId xmlns:a16="http://schemas.microsoft.com/office/drawing/2014/main" id="{C8A51EDF-3873-4DAC-9A03-3956284B61C9}"/>
              </a:ext>
            </a:extLst>
          </p:cNvP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012" y="838723"/>
            <a:ext cx="450000" cy="4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37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E740-A30A-4CA6-9683-E22E902A7067}"/>
              </a:ext>
            </a:extLst>
          </p:cNvPr>
          <p:cNvSpPr>
            <a:spLocks noGrp="1"/>
          </p:cNvSpPr>
          <p:nvPr>
            <p:ph type="title"/>
          </p:nvPr>
        </p:nvSpPr>
        <p:spPr/>
        <p:txBody>
          <a:bodyPr/>
          <a:lstStyle/>
          <a:p>
            <a:r>
              <a:rPr lang="en-US" dirty="0"/>
              <a:t>Sify Multi-Cloud/Hybrid-Cloud capabilities &amp; strengths</a:t>
            </a:r>
            <a:endParaRPr lang="en-IN" dirty="0"/>
          </a:p>
        </p:txBody>
      </p:sp>
      <p:grpSp>
        <p:nvGrpSpPr>
          <p:cNvPr id="3" name="Group 2">
            <a:extLst>
              <a:ext uri="{FF2B5EF4-FFF2-40B4-BE49-F238E27FC236}">
                <a16:creationId xmlns:a16="http://schemas.microsoft.com/office/drawing/2014/main" id="{4EB35A6E-D8D3-4010-862E-1DEBBB476BA9}"/>
              </a:ext>
            </a:extLst>
          </p:cNvPr>
          <p:cNvGrpSpPr/>
          <p:nvPr/>
        </p:nvGrpSpPr>
        <p:grpSpPr>
          <a:xfrm>
            <a:off x="324000" y="1039176"/>
            <a:ext cx="8496150" cy="3641407"/>
            <a:chOff x="324000" y="1039176"/>
            <a:chExt cx="8496150" cy="3641407"/>
          </a:xfrm>
        </p:grpSpPr>
        <p:sp>
          <p:nvSpPr>
            <p:cNvPr id="4" name="Freeform: Shape 3">
              <a:extLst>
                <a:ext uri="{FF2B5EF4-FFF2-40B4-BE49-F238E27FC236}">
                  <a16:creationId xmlns:a16="http://schemas.microsoft.com/office/drawing/2014/main" id="{1A2124D8-DEBC-420E-BE7E-7DB68930CC16}"/>
                </a:ext>
              </a:extLst>
            </p:cNvPr>
            <p:cNvSpPr/>
            <p:nvPr/>
          </p:nvSpPr>
          <p:spPr>
            <a:xfrm>
              <a:off x="324000" y="1039176"/>
              <a:ext cx="8496150" cy="493046"/>
            </a:xfrm>
            <a:custGeom>
              <a:avLst/>
              <a:gdLst>
                <a:gd name="connsiteX0" fmla="*/ 0 w 8496150"/>
                <a:gd name="connsiteY0" fmla="*/ 82176 h 493046"/>
                <a:gd name="connsiteX1" fmla="*/ 82176 w 8496150"/>
                <a:gd name="connsiteY1" fmla="*/ 0 h 493046"/>
                <a:gd name="connsiteX2" fmla="*/ 8413974 w 8496150"/>
                <a:gd name="connsiteY2" fmla="*/ 0 h 493046"/>
                <a:gd name="connsiteX3" fmla="*/ 8496150 w 8496150"/>
                <a:gd name="connsiteY3" fmla="*/ 82176 h 493046"/>
                <a:gd name="connsiteX4" fmla="*/ 8496150 w 8496150"/>
                <a:gd name="connsiteY4" fmla="*/ 410870 h 493046"/>
                <a:gd name="connsiteX5" fmla="*/ 8413974 w 8496150"/>
                <a:gd name="connsiteY5" fmla="*/ 493046 h 493046"/>
                <a:gd name="connsiteX6" fmla="*/ 82176 w 8496150"/>
                <a:gd name="connsiteY6" fmla="*/ 493046 h 493046"/>
                <a:gd name="connsiteX7" fmla="*/ 0 w 8496150"/>
                <a:gd name="connsiteY7" fmla="*/ 410870 h 493046"/>
                <a:gd name="connsiteX8" fmla="*/ 0 w 8496150"/>
                <a:gd name="connsiteY8" fmla="*/ 82176 h 49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150" h="493046">
                  <a:moveTo>
                    <a:pt x="0" y="82176"/>
                  </a:moveTo>
                  <a:cubicBezTo>
                    <a:pt x="0" y="36791"/>
                    <a:pt x="36791" y="0"/>
                    <a:pt x="82176" y="0"/>
                  </a:cubicBezTo>
                  <a:lnTo>
                    <a:pt x="8413974" y="0"/>
                  </a:lnTo>
                  <a:cubicBezTo>
                    <a:pt x="8459359" y="0"/>
                    <a:pt x="8496150" y="36791"/>
                    <a:pt x="8496150" y="82176"/>
                  </a:cubicBezTo>
                  <a:lnTo>
                    <a:pt x="8496150" y="410870"/>
                  </a:lnTo>
                  <a:cubicBezTo>
                    <a:pt x="8496150" y="456255"/>
                    <a:pt x="8459359" y="493046"/>
                    <a:pt x="8413974" y="493046"/>
                  </a:cubicBezTo>
                  <a:lnTo>
                    <a:pt x="82176" y="493046"/>
                  </a:lnTo>
                  <a:cubicBezTo>
                    <a:pt x="36791" y="493046"/>
                    <a:pt x="0" y="456255"/>
                    <a:pt x="0" y="410870"/>
                  </a:cubicBezTo>
                  <a:lnTo>
                    <a:pt x="0" y="82176"/>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979" tIns="65979" rIns="65979" bIns="65979" numCol="1" spcCol="1270" anchor="ctr" anchorCtr="0">
              <a:noAutofit/>
            </a:bodyPr>
            <a:lstStyle/>
            <a:p>
              <a:pPr marL="540000" lvl="0" indent="0" algn="l" defTabSz="488950">
                <a:lnSpc>
                  <a:spcPct val="100000"/>
                </a:lnSpc>
                <a:spcBef>
                  <a:spcPct val="0"/>
                </a:spcBef>
                <a:spcAft>
                  <a:spcPts val="0"/>
                </a:spcAft>
                <a:buNone/>
              </a:pPr>
              <a:r>
                <a:rPr lang="en-IN" sz="1100" kern="1200" dirty="0">
                  <a:solidFill>
                    <a:schemeClr val="tx1"/>
                  </a:solidFill>
                </a:rPr>
                <a:t>Comprehensive Discovery &amp; Assessment for Cloud Migration </a:t>
              </a:r>
            </a:p>
          </p:txBody>
        </p:sp>
        <p:sp>
          <p:nvSpPr>
            <p:cNvPr id="5" name="Freeform: Shape 4">
              <a:extLst>
                <a:ext uri="{FF2B5EF4-FFF2-40B4-BE49-F238E27FC236}">
                  <a16:creationId xmlns:a16="http://schemas.microsoft.com/office/drawing/2014/main" id="{9683AEC7-46E2-46F5-BC8F-54FB0238AD7C}"/>
                </a:ext>
              </a:extLst>
            </p:cNvPr>
            <p:cNvSpPr/>
            <p:nvPr/>
          </p:nvSpPr>
          <p:spPr>
            <a:xfrm>
              <a:off x="324000" y="1563903"/>
              <a:ext cx="8496150" cy="493046"/>
            </a:xfrm>
            <a:custGeom>
              <a:avLst/>
              <a:gdLst>
                <a:gd name="connsiteX0" fmla="*/ 0 w 8496150"/>
                <a:gd name="connsiteY0" fmla="*/ 82176 h 493046"/>
                <a:gd name="connsiteX1" fmla="*/ 82176 w 8496150"/>
                <a:gd name="connsiteY1" fmla="*/ 0 h 493046"/>
                <a:gd name="connsiteX2" fmla="*/ 8413974 w 8496150"/>
                <a:gd name="connsiteY2" fmla="*/ 0 h 493046"/>
                <a:gd name="connsiteX3" fmla="*/ 8496150 w 8496150"/>
                <a:gd name="connsiteY3" fmla="*/ 82176 h 493046"/>
                <a:gd name="connsiteX4" fmla="*/ 8496150 w 8496150"/>
                <a:gd name="connsiteY4" fmla="*/ 410870 h 493046"/>
                <a:gd name="connsiteX5" fmla="*/ 8413974 w 8496150"/>
                <a:gd name="connsiteY5" fmla="*/ 493046 h 493046"/>
                <a:gd name="connsiteX6" fmla="*/ 82176 w 8496150"/>
                <a:gd name="connsiteY6" fmla="*/ 493046 h 493046"/>
                <a:gd name="connsiteX7" fmla="*/ 0 w 8496150"/>
                <a:gd name="connsiteY7" fmla="*/ 410870 h 493046"/>
                <a:gd name="connsiteX8" fmla="*/ 0 w 8496150"/>
                <a:gd name="connsiteY8" fmla="*/ 82176 h 49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150" h="493046">
                  <a:moveTo>
                    <a:pt x="0" y="82176"/>
                  </a:moveTo>
                  <a:cubicBezTo>
                    <a:pt x="0" y="36791"/>
                    <a:pt x="36791" y="0"/>
                    <a:pt x="82176" y="0"/>
                  </a:cubicBezTo>
                  <a:lnTo>
                    <a:pt x="8413974" y="0"/>
                  </a:lnTo>
                  <a:cubicBezTo>
                    <a:pt x="8459359" y="0"/>
                    <a:pt x="8496150" y="36791"/>
                    <a:pt x="8496150" y="82176"/>
                  </a:cubicBezTo>
                  <a:lnTo>
                    <a:pt x="8496150" y="410870"/>
                  </a:lnTo>
                  <a:cubicBezTo>
                    <a:pt x="8496150" y="456255"/>
                    <a:pt x="8459359" y="493046"/>
                    <a:pt x="8413974" y="493046"/>
                  </a:cubicBezTo>
                  <a:lnTo>
                    <a:pt x="82176" y="493046"/>
                  </a:lnTo>
                  <a:cubicBezTo>
                    <a:pt x="36791" y="493046"/>
                    <a:pt x="0" y="456255"/>
                    <a:pt x="0" y="410870"/>
                  </a:cubicBezTo>
                  <a:lnTo>
                    <a:pt x="0" y="82176"/>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979" tIns="65979" rIns="65979" bIns="65979" numCol="1" spcCol="1270" anchor="ctr" anchorCtr="0">
              <a:noAutofit/>
            </a:bodyPr>
            <a:lstStyle/>
            <a:p>
              <a:pPr marL="540000" lvl="0" indent="0" algn="l" defTabSz="488950">
                <a:lnSpc>
                  <a:spcPct val="100000"/>
                </a:lnSpc>
                <a:spcBef>
                  <a:spcPct val="0"/>
                </a:spcBef>
                <a:spcAft>
                  <a:spcPts val="0"/>
                </a:spcAft>
                <a:buNone/>
              </a:pPr>
              <a:r>
                <a:rPr lang="en-IN" sz="1100" kern="1200" dirty="0">
                  <a:solidFill>
                    <a:schemeClr val="tx1"/>
                  </a:solidFill>
                </a:rPr>
                <a:t>Controlled &amp; Phased-Migration to Multi-Cloud/ Hybrid-Cloud</a:t>
              </a:r>
            </a:p>
          </p:txBody>
        </p:sp>
        <p:sp>
          <p:nvSpPr>
            <p:cNvPr id="6" name="Freeform: Shape 5">
              <a:extLst>
                <a:ext uri="{FF2B5EF4-FFF2-40B4-BE49-F238E27FC236}">
                  <a16:creationId xmlns:a16="http://schemas.microsoft.com/office/drawing/2014/main" id="{1CE04180-EB03-4C5E-98DC-8693F944B010}"/>
                </a:ext>
              </a:extLst>
            </p:cNvPr>
            <p:cNvSpPr/>
            <p:nvPr/>
          </p:nvSpPr>
          <p:spPr>
            <a:xfrm>
              <a:off x="324000" y="2088630"/>
              <a:ext cx="8496150" cy="493046"/>
            </a:xfrm>
            <a:custGeom>
              <a:avLst/>
              <a:gdLst>
                <a:gd name="connsiteX0" fmla="*/ 0 w 8496150"/>
                <a:gd name="connsiteY0" fmla="*/ 82176 h 493046"/>
                <a:gd name="connsiteX1" fmla="*/ 82176 w 8496150"/>
                <a:gd name="connsiteY1" fmla="*/ 0 h 493046"/>
                <a:gd name="connsiteX2" fmla="*/ 8413974 w 8496150"/>
                <a:gd name="connsiteY2" fmla="*/ 0 h 493046"/>
                <a:gd name="connsiteX3" fmla="*/ 8496150 w 8496150"/>
                <a:gd name="connsiteY3" fmla="*/ 82176 h 493046"/>
                <a:gd name="connsiteX4" fmla="*/ 8496150 w 8496150"/>
                <a:gd name="connsiteY4" fmla="*/ 410870 h 493046"/>
                <a:gd name="connsiteX5" fmla="*/ 8413974 w 8496150"/>
                <a:gd name="connsiteY5" fmla="*/ 493046 h 493046"/>
                <a:gd name="connsiteX6" fmla="*/ 82176 w 8496150"/>
                <a:gd name="connsiteY6" fmla="*/ 493046 h 493046"/>
                <a:gd name="connsiteX7" fmla="*/ 0 w 8496150"/>
                <a:gd name="connsiteY7" fmla="*/ 410870 h 493046"/>
                <a:gd name="connsiteX8" fmla="*/ 0 w 8496150"/>
                <a:gd name="connsiteY8" fmla="*/ 82176 h 49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150" h="493046">
                  <a:moveTo>
                    <a:pt x="0" y="82176"/>
                  </a:moveTo>
                  <a:cubicBezTo>
                    <a:pt x="0" y="36791"/>
                    <a:pt x="36791" y="0"/>
                    <a:pt x="82176" y="0"/>
                  </a:cubicBezTo>
                  <a:lnTo>
                    <a:pt x="8413974" y="0"/>
                  </a:lnTo>
                  <a:cubicBezTo>
                    <a:pt x="8459359" y="0"/>
                    <a:pt x="8496150" y="36791"/>
                    <a:pt x="8496150" y="82176"/>
                  </a:cubicBezTo>
                  <a:lnTo>
                    <a:pt x="8496150" y="410870"/>
                  </a:lnTo>
                  <a:cubicBezTo>
                    <a:pt x="8496150" y="456255"/>
                    <a:pt x="8459359" y="493046"/>
                    <a:pt x="8413974" y="493046"/>
                  </a:cubicBezTo>
                  <a:lnTo>
                    <a:pt x="82176" y="493046"/>
                  </a:lnTo>
                  <a:cubicBezTo>
                    <a:pt x="36791" y="493046"/>
                    <a:pt x="0" y="456255"/>
                    <a:pt x="0" y="410870"/>
                  </a:cubicBezTo>
                  <a:lnTo>
                    <a:pt x="0" y="82176"/>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979" tIns="65979" rIns="65979" bIns="65979" numCol="1" spcCol="1270" anchor="ctr" anchorCtr="0">
              <a:noAutofit/>
            </a:bodyPr>
            <a:lstStyle/>
            <a:p>
              <a:pPr marL="540000" lvl="0" indent="0" algn="l" defTabSz="488950">
                <a:lnSpc>
                  <a:spcPct val="100000"/>
                </a:lnSpc>
                <a:spcBef>
                  <a:spcPct val="0"/>
                </a:spcBef>
                <a:spcAft>
                  <a:spcPts val="0"/>
                </a:spcAft>
                <a:buNone/>
              </a:pPr>
              <a:r>
                <a:rPr lang="en-IN" sz="1100" kern="1200">
                  <a:solidFill>
                    <a:schemeClr val="tx1"/>
                  </a:solidFill>
                </a:rPr>
                <a:t>Implementation &amp; Consolidation to arrive at a desired state architecture</a:t>
              </a:r>
            </a:p>
          </p:txBody>
        </p:sp>
        <p:sp>
          <p:nvSpPr>
            <p:cNvPr id="7" name="Freeform: Shape 6">
              <a:extLst>
                <a:ext uri="{FF2B5EF4-FFF2-40B4-BE49-F238E27FC236}">
                  <a16:creationId xmlns:a16="http://schemas.microsoft.com/office/drawing/2014/main" id="{41614DFA-C73A-45B9-A714-6237BC46D50B}"/>
                </a:ext>
              </a:extLst>
            </p:cNvPr>
            <p:cNvSpPr/>
            <p:nvPr/>
          </p:nvSpPr>
          <p:spPr>
            <a:xfrm>
              <a:off x="324000" y="2613357"/>
              <a:ext cx="8496150" cy="493046"/>
            </a:xfrm>
            <a:custGeom>
              <a:avLst/>
              <a:gdLst>
                <a:gd name="connsiteX0" fmla="*/ 0 w 8496150"/>
                <a:gd name="connsiteY0" fmla="*/ 82176 h 493046"/>
                <a:gd name="connsiteX1" fmla="*/ 82176 w 8496150"/>
                <a:gd name="connsiteY1" fmla="*/ 0 h 493046"/>
                <a:gd name="connsiteX2" fmla="*/ 8413974 w 8496150"/>
                <a:gd name="connsiteY2" fmla="*/ 0 h 493046"/>
                <a:gd name="connsiteX3" fmla="*/ 8496150 w 8496150"/>
                <a:gd name="connsiteY3" fmla="*/ 82176 h 493046"/>
                <a:gd name="connsiteX4" fmla="*/ 8496150 w 8496150"/>
                <a:gd name="connsiteY4" fmla="*/ 410870 h 493046"/>
                <a:gd name="connsiteX5" fmla="*/ 8413974 w 8496150"/>
                <a:gd name="connsiteY5" fmla="*/ 493046 h 493046"/>
                <a:gd name="connsiteX6" fmla="*/ 82176 w 8496150"/>
                <a:gd name="connsiteY6" fmla="*/ 493046 h 493046"/>
                <a:gd name="connsiteX7" fmla="*/ 0 w 8496150"/>
                <a:gd name="connsiteY7" fmla="*/ 410870 h 493046"/>
                <a:gd name="connsiteX8" fmla="*/ 0 w 8496150"/>
                <a:gd name="connsiteY8" fmla="*/ 82176 h 49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150" h="493046">
                  <a:moveTo>
                    <a:pt x="0" y="82176"/>
                  </a:moveTo>
                  <a:cubicBezTo>
                    <a:pt x="0" y="36791"/>
                    <a:pt x="36791" y="0"/>
                    <a:pt x="82176" y="0"/>
                  </a:cubicBezTo>
                  <a:lnTo>
                    <a:pt x="8413974" y="0"/>
                  </a:lnTo>
                  <a:cubicBezTo>
                    <a:pt x="8459359" y="0"/>
                    <a:pt x="8496150" y="36791"/>
                    <a:pt x="8496150" y="82176"/>
                  </a:cubicBezTo>
                  <a:lnTo>
                    <a:pt x="8496150" y="410870"/>
                  </a:lnTo>
                  <a:cubicBezTo>
                    <a:pt x="8496150" y="456255"/>
                    <a:pt x="8459359" y="493046"/>
                    <a:pt x="8413974" y="493046"/>
                  </a:cubicBezTo>
                  <a:lnTo>
                    <a:pt x="82176" y="493046"/>
                  </a:lnTo>
                  <a:cubicBezTo>
                    <a:pt x="36791" y="493046"/>
                    <a:pt x="0" y="456255"/>
                    <a:pt x="0" y="410870"/>
                  </a:cubicBezTo>
                  <a:lnTo>
                    <a:pt x="0" y="82176"/>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979" tIns="65979" rIns="65979" bIns="65979" numCol="1" spcCol="1270" anchor="ctr" anchorCtr="0">
              <a:noAutofit/>
            </a:bodyPr>
            <a:lstStyle/>
            <a:p>
              <a:pPr marL="540000" lvl="0" indent="0" algn="l" defTabSz="488950">
                <a:lnSpc>
                  <a:spcPct val="100000"/>
                </a:lnSpc>
                <a:spcBef>
                  <a:spcPct val="0"/>
                </a:spcBef>
                <a:spcAft>
                  <a:spcPts val="0"/>
                </a:spcAft>
                <a:buNone/>
              </a:pPr>
              <a:r>
                <a:rPr lang="en-IN" sz="1100" kern="1200">
                  <a:solidFill>
                    <a:schemeClr val="tx1"/>
                  </a:solidFill>
                </a:rPr>
                <a:t>Multi-Cloud Management &amp; Service Management </a:t>
              </a:r>
            </a:p>
          </p:txBody>
        </p:sp>
        <p:sp>
          <p:nvSpPr>
            <p:cNvPr id="8" name="Freeform: Shape 7">
              <a:extLst>
                <a:ext uri="{FF2B5EF4-FFF2-40B4-BE49-F238E27FC236}">
                  <a16:creationId xmlns:a16="http://schemas.microsoft.com/office/drawing/2014/main" id="{7ABB9BA0-71C2-4FB1-9A10-5D8E5B5671C0}"/>
                </a:ext>
              </a:extLst>
            </p:cNvPr>
            <p:cNvSpPr/>
            <p:nvPr/>
          </p:nvSpPr>
          <p:spPr>
            <a:xfrm>
              <a:off x="324000" y="3138083"/>
              <a:ext cx="8496150" cy="493046"/>
            </a:xfrm>
            <a:custGeom>
              <a:avLst/>
              <a:gdLst>
                <a:gd name="connsiteX0" fmla="*/ 0 w 8496150"/>
                <a:gd name="connsiteY0" fmla="*/ 82176 h 493046"/>
                <a:gd name="connsiteX1" fmla="*/ 82176 w 8496150"/>
                <a:gd name="connsiteY1" fmla="*/ 0 h 493046"/>
                <a:gd name="connsiteX2" fmla="*/ 8413974 w 8496150"/>
                <a:gd name="connsiteY2" fmla="*/ 0 h 493046"/>
                <a:gd name="connsiteX3" fmla="*/ 8496150 w 8496150"/>
                <a:gd name="connsiteY3" fmla="*/ 82176 h 493046"/>
                <a:gd name="connsiteX4" fmla="*/ 8496150 w 8496150"/>
                <a:gd name="connsiteY4" fmla="*/ 410870 h 493046"/>
                <a:gd name="connsiteX5" fmla="*/ 8413974 w 8496150"/>
                <a:gd name="connsiteY5" fmla="*/ 493046 h 493046"/>
                <a:gd name="connsiteX6" fmla="*/ 82176 w 8496150"/>
                <a:gd name="connsiteY6" fmla="*/ 493046 h 493046"/>
                <a:gd name="connsiteX7" fmla="*/ 0 w 8496150"/>
                <a:gd name="connsiteY7" fmla="*/ 410870 h 493046"/>
                <a:gd name="connsiteX8" fmla="*/ 0 w 8496150"/>
                <a:gd name="connsiteY8" fmla="*/ 82176 h 49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150" h="493046">
                  <a:moveTo>
                    <a:pt x="0" y="82176"/>
                  </a:moveTo>
                  <a:cubicBezTo>
                    <a:pt x="0" y="36791"/>
                    <a:pt x="36791" y="0"/>
                    <a:pt x="82176" y="0"/>
                  </a:cubicBezTo>
                  <a:lnTo>
                    <a:pt x="8413974" y="0"/>
                  </a:lnTo>
                  <a:cubicBezTo>
                    <a:pt x="8459359" y="0"/>
                    <a:pt x="8496150" y="36791"/>
                    <a:pt x="8496150" y="82176"/>
                  </a:cubicBezTo>
                  <a:lnTo>
                    <a:pt x="8496150" y="410870"/>
                  </a:lnTo>
                  <a:cubicBezTo>
                    <a:pt x="8496150" y="456255"/>
                    <a:pt x="8459359" y="493046"/>
                    <a:pt x="8413974" y="493046"/>
                  </a:cubicBezTo>
                  <a:lnTo>
                    <a:pt x="82176" y="493046"/>
                  </a:lnTo>
                  <a:cubicBezTo>
                    <a:pt x="36791" y="493046"/>
                    <a:pt x="0" y="456255"/>
                    <a:pt x="0" y="410870"/>
                  </a:cubicBezTo>
                  <a:lnTo>
                    <a:pt x="0" y="82176"/>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979" tIns="65979" rIns="65979" bIns="65979" numCol="1" spcCol="1270" anchor="ctr" anchorCtr="0">
              <a:noAutofit/>
            </a:bodyPr>
            <a:lstStyle/>
            <a:p>
              <a:pPr marL="540000" lvl="0" indent="0" algn="l" defTabSz="488950">
                <a:lnSpc>
                  <a:spcPct val="100000"/>
                </a:lnSpc>
                <a:spcBef>
                  <a:spcPct val="0"/>
                </a:spcBef>
                <a:spcAft>
                  <a:spcPts val="0"/>
                </a:spcAft>
                <a:buNone/>
              </a:pPr>
              <a:r>
                <a:rPr lang="en-IN" sz="1100" kern="1200">
                  <a:solidFill>
                    <a:schemeClr val="tx1"/>
                  </a:solidFill>
                </a:rPr>
                <a:t>Continuous &amp; Unified Security and Compliance Automation</a:t>
              </a:r>
            </a:p>
          </p:txBody>
        </p:sp>
        <p:sp>
          <p:nvSpPr>
            <p:cNvPr id="9" name="Freeform: Shape 8">
              <a:extLst>
                <a:ext uri="{FF2B5EF4-FFF2-40B4-BE49-F238E27FC236}">
                  <a16:creationId xmlns:a16="http://schemas.microsoft.com/office/drawing/2014/main" id="{E1ED3B95-2B8F-491B-AC00-41091CD8DF83}"/>
                </a:ext>
              </a:extLst>
            </p:cNvPr>
            <p:cNvSpPr/>
            <p:nvPr/>
          </p:nvSpPr>
          <p:spPr>
            <a:xfrm>
              <a:off x="324000" y="3662810"/>
              <a:ext cx="8496150" cy="493046"/>
            </a:xfrm>
            <a:custGeom>
              <a:avLst/>
              <a:gdLst>
                <a:gd name="connsiteX0" fmla="*/ 0 w 8496150"/>
                <a:gd name="connsiteY0" fmla="*/ 82176 h 493046"/>
                <a:gd name="connsiteX1" fmla="*/ 82176 w 8496150"/>
                <a:gd name="connsiteY1" fmla="*/ 0 h 493046"/>
                <a:gd name="connsiteX2" fmla="*/ 8413974 w 8496150"/>
                <a:gd name="connsiteY2" fmla="*/ 0 h 493046"/>
                <a:gd name="connsiteX3" fmla="*/ 8496150 w 8496150"/>
                <a:gd name="connsiteY3" fmla="*/ 82176 h 493046"/>
                <a:gd name="connsiteX4" fmla="*/ 8496150 w 8496150"/>
                <a:gd name="connsiteY4" fmla="*/ 410870 h 493046"/>
                <a:gd name="connsiteX5" fmla="*/ 8413974 w 8496150"/>
                <a:gd name="connsiteY5" fmla="*/ 493046 h 493046"/>
                <a:gd name="connsiteX6" fmla="*/ 82176 w 8496150"/>
                <a:gd name="connsiteY6" fmla="*/ 493046 h 493046"/>
                <a:gd name="connsiteX7" fmla="*/ 0 w 8496150"/>
                <a:gd name="connsiteY7" fmla="*/ 410870 h 493046"/>
                <a:gd name="connsiteX8" fmla="*/ 0 w 8496150"/>
                <a:gd name="connsiteY8" fmla="*/ 82176 h 49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150" h="493046">
                  <a:moveTo>
                    <a:pt x="0" y="82176"/>
                  </a:moveTo>
                  <a:cubicBezTo>
                    <a:pt x="0" y="36791"/>
                    <a:pt x="36791" y="0"/>
                    <a:pt x="82176" y="0"/>
                  </a:cubicBezTo>
                  <a:lnTo>
                    <a:pt x="8413974" y="0"/>
                  </a:lnTo>
                  <a:cubicBezTo>
                    <a:pt x="8459359" y="0"/>
                    <a:pt x="8496150" y="36791"/>
                    <a:pt x="8496150" y="82176"/>
                  </a:cubicBezTo>
                  <a:lnTo>
                    <a:pt x="8496150" y="410870"/>
                  </a:lnTo>
                  <a:cubicBezTo>
                    <a:pt x="8496150" y="456255"/>
                    <a:pt x="8459359" y="493046"/>
                    <a:pt x="8413974" y="493046"/>
                  </a:cubicBezTo>
                  <a:lnTo>
                    <a:pt x="82176" y="493046"/>
                  </a:lnTo>
                  <a:cubicBezTo>
                    <a:pt x="36791" y="493046"/>
                    <a:pt x="0" y="456255"/>
                    <a:pt x="0" y="410870"/>
                  </a:cubicBezTo>
                  <a:lnTo>
                    <a:pt x="0" y="82176"/>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979" tIns="65979" rIns="65979" bIns="65979" numCol="1" spcCol="1270" anchor="ctr" anchorCtr="0">
              <a:noAutofit/>
            </a:bodyPr>
            <a:lstStyle/>
            <a:p>
              <a:pPr marL="540000" lvl="0" indent="0" algn="l" defTabSz="488950">
                <a:lnSpc>
                  <a:spcPct val="100000"/>
                </a:lnSpc>
                <a:spcBef>
                  <a:spcPct val="0"/>
                </a:spcBef>
                <a:spcAft>
                  <a:spcPts val="0"/>
                </a:spcAft>
                <a:buNone/>
              </a:pPr>
              <a:r>
                <a:rPr lang="en-IN" sz="1100" kern="1200">
                  <a:solidFill>
                    <a:schemeClr val="tx1"/>
                  </a:solidFill>
                </a:rPr>
                <a:t>Hybrid-Cloud Digital Transformation (DevOps as a Service, App Modernization, K8aaS)</a:t>
              </a:r>
            </a:p>
          </p:txBody>
        </p:sp>
        <p:sp>
          <p:nvSpPr>
            <p:cNvPr id="10" name="Freeform: Shape 9">
              <a:extLst>
                <a:ext uri="{FF2B5EF4-FFF2-40B4-BE49-F238E27FC236}">
                  <a16:creationId xmlns:a16="http://schemas.microsoft.com/office/drawing/2014/main" id="{A389ADFE-A6AF-44A4-875A-60E7A0B78408}"/>
                </a:ext>
              </a:extLst>
            </p:cNvPr>
            <p:cNvSpPr/>
            <p:nvPr/>
          </p:nvSpPr>
          <p:spPr>
            <a:xfrm>
              <a:off x="324000" y="4187537"/>
              <a:ext cx="8496150" cy="493046"/>
            </a:xfrm>
            <a:custGeom>
              <a:avLst/>
              <a:gdLst>
                <a:gd name="connsiteX0" fmla="*/ 0 w 8496150"/>
                <a:gd name="connsiteY0" fmla="*/ 82176 h 493046"/>
                <a:gd name="connsiteX1" fmla="*/ 82176 w 8496150"/>
                <a:gd name="connsiteY1" fmla="*/ 0 h 493046"/>
                <a:gd name="connsiteX2" fmla="*/ 8413974 w 8496150"/>
                <a:gd name="connsiteY2" fmla="*/ 0 h 493046"/>
                <a:gd name="connsiteX3" fmla="*/ 8496150 w 8496150"/>
                <a:gd name="connsiteY3" fmla="*/ 82176 h 493046"/>
                <a:gd name="connsiteX4" fmla="*/ 8496150 w 8496150"/>
                <a:gd name="connsiteY4" fmla="*/ 410870 h 493046"/>
                <a:gd name="connsiteX5" fmla="*/ 8413974 w 8496150"/>
                <a:gd name="connsiteY5" fmla="*/ 493046 h 493046"/>
                <a:gd name="connsiteX6" fmla="*/ 82176 w 8496150"/>
                <a:gd name="connsiteY6" fmla="*/ 493046 h 493046"/>
                <a:gd name="connsiteX7" fmla="*/ 0 w 8496150"/>
                <a:gd name="connsiteY7" fmla="*/ 410870 h 493046"/>
                <a:gd name="connsiteX8" fmla="*/ 0 w 8496150"/>
                <a:gd name="connsiteY8" fmla="*/ 82176 h 49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150" h="493046">
                  <a:moveTo>
                    <a:pt x="0" y="82176"/>
                  </a:moveTo>
                  <a:cubicBezTo>
                    <a:pt x="0" y="36791"/>
                    <a:pt x="36791" y="0"/>
                    <a:pt x="82176" y="0"/>
                  </a:cubicBezTo>
                  <a:lnTo>
                    <a:pt x="8413974" y="0"/>
                  </a:lnTo>
                  <a:cubicBezTo>
                    <a:pt x="8459359" y="0"/>
                    <a:pt x="8496150" y="36791"/>
                    <a:pt x="8496150" y="82176"/>
                  </a:cubicBezTo>
                  <a:lnTo>
                    <a:pt x="8496150" y="410870"/>
                  </a:lnTo>
                  <a:cubicBezTo>
                    <a:pt x="8496150" y="456255"/>
                    <a:pt x="8459359" y="493046"/>
                    <a:pt x="8413974" y="493046"/>
                  </a:cubicBezTo>
                  <a:lnTo>
                    <a:pt x="82176" y="493046"/>
                  </a:lnTo>
                  <a:cubicBezTo>
                    <a:pt x="36791" y="493046"/>
                    <a:pt x="0" y="456255"/>
                    <a:pt x="0" y="410870"/>
                  </a:cubicBezTo>
                  <a:lnTo>
                    <a:pt x="0" y="82176"/>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979" tIns="65979" rIns="65979" bIns="65979" numCol="1" spcCol="1270" anchor="ctr" anchorCtr="0">
              <a:noAutofit/>
            </a:bodyPr>
            <a:lstStyle/>
            <a:p>
              <a:pPr marL="540000" lvl="0" indent="0" algn="l" defTabSz="488950">
                <a:lnSpc>
                  <a:spcPct val="100000"/>
                </a:lnSpc>
                <a:spcBef>
                  <a:spcPct val="0"/>
                </a:spcBef>
                <a:spcAft>
                  <a:spcPts val="0"/>
                </a:spcAft>
                <a:buNone/>
              </a:pPr>
              <a:r>
                <a:rPr lang="en-IN" sz="1100" kern="1200">
                  <a:solidFill>
                    <a:schemeClr val="tx1"/>
                  </a:solidFill>
                </a:rPr>
                <a:t>Cloud Economics (Hybrid-Cloud, Multi-Cloud continuous cost optimization)</a:t>
              </a:r>
            </a:p>
          </p:txBody>
        </p:sp>
      </p:grpSp>
      <p:pic>
        <p:nvPicPr>
          <p:cNvPr id="19" name="Picture 18" descr="A picture containing shape&#10;&#10;Description automatically generated">
            <a:extLst>
              <a:ext uri="{FF2B5EF4-FFF2-40B4-BE49-F238E27FC236}">
                <a16:creationId xmlns:a16="http://schemas.microsoft.com/office/drawing/2014/main" id="{479F65F8-92B9-4F93-B4A3-26BCB11E3854}"/>
              </a:ext>
            </a:extLst>
          </p:cNvPr>
          <p:cNvPicPr>
            <a:picLocks noChangeAspect="1"/>
          </p:cNvPicPr>
          <p:nvPr/>
        </p:nvPicPr>
        <p:blipFill>
          <a:blip r:embed="rId2">
            <a:alphaModFix amt="70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7747" y="3119720"/>
            <a:ext cx="506722" cy="506722"/>
          </a:xfrm>
          <a:prstGeom prst="rect">
            <a:avLst/>
          </a:prstGeom>
        </p:spPr>
      </p:pic>
      <p:pic>
        <p:nvPicPr>
          <p:cNvPr id="21" name="Picture 20" descr="A picture containing shape&#10;&#10;Description automatically generated">
            <a:extLst>
              <a:ext uri="{FF2B5EF4-FFF2-40B4-BE49-F238E27FC236}">
                <a16:creationId xmlns:a16="http://schemas.microsoft.com/office/drawing/2014/main" id="{C234A414-58E1-441F-954F-92220291E85E}"/>
              </a:ext>
            </a:extLst>
          </p:cNvPr>
          <p:cNvPicPr>
            <a:picLocks noChangeAspect="1"/>
          </p:cNvPicPr>
          <p:nvPr/>
        </p:nvPicPr>
        <p:blipFill>
          <a:blip r:embed="rId3">
            <a:alphaModFix amt="70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108" y="1124860"/>
            <a:ext cx="360000" cy="360000"/>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682A18F4-5895-4E0D-91FC-542A7EE7C0B7}"/>
              </a:ext>
            </a:extLst>
          </p:cNvPr>
          <p:cNvPicPr>
            <a:picLocks noChangeAspect="1"/>
          </p:cNvPicPr>
          <p:nvPr/>
        </p:nvPicPr>
        <p:blipFill>
          <a:blip r:embed="rId4">
            <a:alphaModFix amt="70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108" y="2688359"/>
            <a:ext cx="360000" cy="360000"/>
          </a:xfrm>
          <a:prstGeom prst="rect">
            <a:avLst/>
          </a:prstGeom>
        </p:spPr>
      </p:pic>
      <p:pic>
        <p:nvPicPr>
          <p:cNvPr id="25" name="Picture 24" descr="A picture containing shape&#10;&#10;Description automatically generated">
            <a:extLst>
              <a:ext uri="{FF2B5EF4-FFF2-40B4-BE49-F238E27FC236}">
                <a16:creationId xmlns:a16="http://schemas.microsoft.com/office/drawing/2014/main" id="{2F630FE5-192D-40FB-932B-C789F55068A1}"/>
              </a:ext>
            </a:extLst>
          </p:cNvPr>
          <p:cNvPicPr>
            <a:picLocks noChangeAspect="1"/>
          </p:cNvPicPr>
          <p:nvPr/>
        </p:nvPicPr>
        <p:blipFill>
          <a:blip r:embed="rId5">
            <a:alphaModFix amt="70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108" y="3712899"/>
            <a:ext cx="360000" cy="360000"/>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62229490-EFED-4F58-852F-47A2141AFDB0}"/>
              </a:ext>
            </a:extLst>
          </p:cNvPr>
          <p:cNvPicPr>
            <a:picLocks noChangeAspect="1"/>
          </p:cNvPicPr>
          <p:nvPr/>
        </p:nvPicPr>
        <p:blipFill>
          <a:blip r:embed="rId6">
            <a:alphaModFix amt="70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108" y="1631325"/>
            <a:ext cx="360000" cy="360000"/>
          </a:xfrm>
          <a:prstGeom prst="rect">
            <a:avLst/>
          </a:prstGeom>
        </p:spPr>
      </p:pic>
      <p:pic>
        <p:nvPicPr>
          <p:cNvPr id="29" name="Picture 28" descr="A picture containing shape&#10;&#10;Description automatically generated">
            <a:extLst>
              <a:ext uri="{FF2B5EF4-FFF2-40B4-BE49-F238E27FC236}">
                <a16:creationId xmlns:a16="http://schemas.microsoft.com/office/drawing/2014/main" id="{CAB74719-5C93-4AB6-931C-F05E0613F420}"/>
              </a:ext>
            </a:extLst>
          </p:cNvPr>
          <p:cNvPicPr>
            <a:picLocks noChangeAspect="1"/>
          </p:cNvPicPr>
          <p:nvPr/>
        </p:nvPicPr>
        <p:blipFill>
          <a:blip r:embed="rId7">
            <a:alphaModFix amt="70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108" y="2155018"/>
            <a:ext cx="360000" cy="360000"/>
          </a:xfrm>
          <a:prstGeom prst="rect">
            <a:avLst/>
          </a:prstGeom>
        </p:spPr>
      </p:pic>
      <p:pic>
        <p:nvPicPr>
          <p:cNvPr id="31" name="Picture 30" descr="A picture containing shape&#10;&#10;Description automatically generated">
            <a:extLst>
              <a:ext uri="{FF2B5EF4-FFF2-40B4-BE49-F238E27FC236}">
                <a16:creationId xmlns:a16="http://schemas.microsoft.com/office/drawing/2014/main" id="{0DA49761-98AD-4072-B6A3-9CA663FE5615}"/>
              </a:ext>
            </a:extLst>
          </p:cNvPr>
          <p:cNvPicPr>
            <a:picLocks noChangeAspect="1"/>
          </p:cNvPicPr>
          <p:nvPr/>
        </p:nvPicPr>
        <p:blipFill>
          <a:blip r:embed="rId8">
            <a:alphaModFix amt="70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108" y="4231144"/>
            <a:ext cx="360000" cy="360000"/>
          </a:xfrm>
          <a:prstGeom prst="rect">
            <a:avLst/>
          </a:prstGeom>
        </p:spPr>
      </p:pic>
      <p:sp>
        <p:nvSpPr>
          <p:cNvPr id="20" name="Slide Number Placeholder 3">
            <a:extLst>
              <a:ext uri="{FF2B5EF4-FFF2-40B4-BE49-F238E27FC236}">
                <a16:creationId xmlns:a16="http://schemas.microsoft.com/office/drawing/2014/main" id="{78867F72-ED9B-4494-82A1-E08F34DCD3C1}"/>
              </a:ext>
            </a:extLst>
          </p:cNvPr>
          <p:cNvSpPr>
            <a:spLocks noGrp="1"/>
          </p:cNvSpPr>
          <p:nvPr>
            <p:ph type="sldNum" sz="quarter" idx="12"/>
          </p:nvPr>
        </p:nvSpPr>
        <p:spPr>
          <a:xfrm>
            <a:off x="8332470" y="4767264"/>
            <a:ext cx="487680" cy="274637"/>
          </a:xfrm>
        </p:spPr>
        <p:txBody>
          <a:bodyPr/>
          <a:lstStyle/>
          <a:p>
            <a:fld id="{D6AB342A-830E-438F-A6A8-BEDF509AB0A8}" type="slidenum">
              <a:rPr lang="en-US" sz="900" smtClean="0"/>
              <a:t>14</a:t>
            </a:fld>
            <a:endParaRPr lang="en-US" sz="900" dirty="0"/>
          </a:p>
        </p:txBody>
      </p:sp>
    </p:spTree>
    <p:extLst>
      <p:ext uri="{BB962C8B-B14F-4D97-AF65-F5344CB8AC3E}">
        <p14:creationId xmlns:p14="http://schemas.microsoft.com/office/powerpoint/2010/main" val="277423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82B3AA78-35F7-4BB7-9310-F5B7035CB861}"/>
              </a:ext>
            </a:extLst>
          </p:cNvPr>
          <p:cNvSpPr/>
          <p:nvPr/>
        </p:nvSpPr>
        <p:spPr>
          <a:xfrm>
            <a:off x="4392614" y="987425"/>
            <a:ext cx="4435474" cy="3744913"/>
          </a:xfrm>
          <a:prstGeom prst="roundRect">
            <a:avLst>
              <a:gd name="adj" fmla="val 6712"/>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a:extLst>
              <a:ext uri="{FF2B5EF4-FFF2-40B4-BE49-F238E27FC236}">
                <a16:creationId xmlns:a16="http://schemas.microsoft.com/office/drawing/2014/main" id="{4AF3396F-50D9-4C20-A138-0EB491D17831}"/>
              </a:ext>
            </a:extLst>
          </p:cNvPr>
          <p:cNvGrpSpPr/>
          <p:nvPr/>
        </p:nvGrpSpPr>
        <p:grpSpPr>
          <a:xfrm>
            <a:off x="4352684" y="1160917"/>
            <a:ext cx="4515333" cy="3522841"/>
            <a:chOff x="6001400" y="1316403"/>
            <a:chExt cx="6365641" cy="4901527"/>
          </a:xfrm>
        </p:grpSpPr>
        <p:pic>
          <p:nvPicPr>
            <p:cNvPr id="5" name="Picture 4">
              <a:extLst>
                <a:ext uri="{FF2B5EF4-FFF2-40B4-BE49-F238E27FC236}">
                  <a16:creationId xmlns:a16="http://schemas.microsoft.com/office/drawing/2014/main" id="{F9A6F95F-658A-4DAA-ACDF-4917557AF4F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244"/>
            <a:stretch/>
          </p:blipFill>
          <p:spPr>
            <a:xfrm>
              <a:off x="6001400" y="1316403"/>
              <a:ext cx="6365641" cy="4901527"/>
            </a:xfrm>
            <a:prstGeom prst="rect">
              <a:avLst/>
            </a:prstGeom>
          </p:spPr>
        </p:pic>
        <p:grpSp>
          <p:nvGrpSpPr>
            <p:cNvPr id="6" name="Group 5">
              <a:extLst>
                <a:ext uri="{FF2B5EF4-FFF2-40B4-BE49-F238E27FC236}">
                  <a16:creationId xmlns:a16="http://schemas.microsoft.com/office/drawing/2014/main" id="{A524D91C-EA9C-4CB1-8DAD-2F43BABC5D13}"/>
                </a:ext>
              </a:extLst>
            </p:cNvPr>
            <p:cNvGrpSpPr/>
            <p:nvPr/>
          </p:nvGrpSpPr>
          <p:grpSpPr>
            <a:xfrm>
              <a:off x="7749572" y="2357679"/>
              <a:ext cx="2919354" cy="2332049"/>
              <a:chOff x="2484437" y="2578278"/>
              <a:chExt cx="7879555" cy="6863537"/>
            </a:xfrm>
          </p:grpSpPr>
          <p:sp>
            <p:nvSpPr>
              <p:cNvPr id="7" name="object 6">
                <a:extLst>
                  <a:ext uri="{FF2B5EF4-FFF2-40B4-BE49-F238E27FC236}">
                    <a16:creationId xmlns:a16="http://schemas.microsoft.com/office/drawing/2014/main" id="{6E55EB81-ADDE-4DE1-A26D-3B2EE28701CC}"/>
                  </a:ext>
                </a:extLst>
              </p:cNvPr>
              <p:cNvSpPr/>
              <p:nvPr/>
            </p:nvSpPr>
            <p:spPr>
              <a:xfrm>
                <a:off x="2484437" y="2578278"/>
                <a:ext cx="7744459" cy="4654091"/>
              </a:xfrm>
              <a:custGeom>
                <a:avLst/>
                <a:gdLst/>
                <a:ahLst/>
                <a:cxnLst/>
                <a:rect l="l" t="t" r="r" b="b"/>
                <a:pathLst>
                  <a:path w="7744459" h="5631815">
                    <a:moveTo>
                      <a:pt x="7392111" y="0"/>
                    </a:moveTo>
                    <a:lnTo>
                      <a:pt x="352272" y="0"/>
                    </a:lnTo>
                    <a:lnTo>
                      <a:pt x="304488" y="3204"/>
                    </a:lnTo>
                    <a:lnTo>
                      <a:pt x="258652" y="12540"/>
                    </a:lnTo>
                    <a:lnTo>
                      <a:pt x="215185" y="27591"/>
                    </a:lnTo>
                    <a:lnTo>
                      <a:pt x="174509" y="47941"/>
                    </a:lnTo>
                    <a:lnTo>
                      <a:pt x="137043" y="73172"/>
                    </a:lnTo>
                    <a:lnTo>
                      <a:pt x="103208" y="102869"/>
                    </a:lnTo>
                    <a:lnTo>
                      <a:pt x="73424" y="136616"/>
                    </a:lnTo>
                    <a:lnTo>
                      <a:pt x="48113" y="173995"/>
                    </a:lnTo>
                    <a:lnTo>
                      <a:pt x="27694" y="214591"/>
                    </a:lnTo>
                    <a:lnTo>
                      <a:pt x="12589" y="257986"/>
                    </a:lnTo>
                    <a:lnTo>
                      <a:pt x="3217" y="303765"/>
                    </a:lnTo>
                    <a:lnTo>
                      <a:pt x="0" y="351510"/>
                    </a:lnTo>
                    <a:lnTo>
                      <a:pt x="0" y="5279377"/>
                    </a:lnTo>
                    <a:lnTo>
                      <a:pt x="3217" y="5327166"/>
                    </a:lnTo>
                    <a:lnTo>
                      <a:pt x="12589" y="5373003"/>
                    </a:lnTo>
                    <a:lnTo>
                      <a:pt x="27694" y="5416468"/>
                    </a:lnTo>
                    <a:lnTo>
                      <a:pt x="48113" y="5457142"/>
                    </a:lnTo>
                    <a:lnTo>
                      <a:pt x="73424" y="5494603"/>
                    </a:lnTo>
                    <a:lnTo>
                      <a:pt x="103208" y="5528432"/>
                    </a:lnTo>
                    <a:lnTo>
                      <a:pt x="137043" y="5558209"/>
                    </a:lnTo>
                    <a:lnTo>
                      <a:pt x="174509" y="5583514"/>
                    </a:lnTo>
                    <a:lnTo>
                      <a:pt x="215185" y="5603926"/>
                    </a:lnTo>
                    <a:lnTo>
                      <a:pt x="258652" y="5619027"/>
                    </a:lnTo>
                    <a:lnTo>
                      <a:pt x="304488" y="5628395"/>
                    </a:lnTo>
                    <a:lnTo>
                      <a:pt x="352272" y="5631611"/>
                    </a:lnTo>
                    <a:lnTo>
                      <a:pt x="7392111" y="5631611"/>
                    </a:lnTo>
                    <a:lnTo>
                      <a:pt x="7439911" y="5628395"/>
                    </a:lnTo>
                    <a:lnTo>
                      <a:pt x="7485758" y="5619027"/>
                    </a:lnTo>
                    <a:lnTo>
                      <a:pt x="7529230" y="5603926"/>
                    </a:lnTo>
                    <a:lnTo>
                      <a:pt x="7569908" y="5583514"/>
                    </a:lnTo>
                    <a:lnTo>
                      <a:pt x="7607373" y="5558209"/>
                    </a:lnTo>
                    <a:lnTo>
                      <a:pt x="7641204" y="5528432"/>
                    </a:lnTo>
                    <a:lnTo>
                      <a:pt x="7670982" y="5494603"/>
                    </a:lnTo>
                    <a:lnTo>
                      <a:pt x="7696287" y="5457142"/>
                    </a:lnTo>
                    <a:lnTo>
                      <a:pt x="7716699" y="5416468"/>
                    </a:lnTo>
                    <a:lnTo>
                      <a:pt x="7731800" y="5373003"/>
                    </a:lnTo>
                    <a:lnTo>
                      <a:pt x="7741167" y="5327166"/>
                    </a:lnTo>
                    <a:lnTo>
                      <a:pt x="7744383" y="5279377"/>
                    </a:lnTo>
                    <a:lnTo>
                      <a:pt x="7744383" y="351510"/>
                    </a:lnTo>
                    <a:lnTo>
                      <a:pt x="7741167" y="303765"/>
                    </a:lnTo>
                    <a:lnTo>
                      <a:pt x="7731800" y="257986"/>
                    </a:lnTo>
                    <a:lnTo>
                      <a:pt x="7716699" y="214591"/>
                    </a:lnTo>
                    <a:lnTo>
                      <a:pt x="7696287" y="173995"/>
                    </a:lnTo>
                    <a:lnTo>
                      <a:pt x="7670982" y="136616"/>
                    </a:lnTo>
                    <a:lnTo>
                      <a:pt x="7641204" y="102870"/>
                    </a:lnTo>
                    <a:lnTo>
                      <a:pt x="7607373" y="73172"/>
                    </a:lnTo>
                    <a:lnTo>
                      <a:pt x="7569908" y="47941"/>
                    </a:lnTo>
                    <a:lnTo>
                      <a:pt x="7529230" y="27591"/>
                    </a:lnTo>
                    <a:lnTo>
                      <a:pt x="7485758" y="12540"/>
                    </a:lnTo>
                    <a:lnTo>
                      <a:pt x="7439911" y="3204"/>
                    </a:lnTo>
                    <a:lnTo>
                      <a:pt x="7392111" y="0"/>
                    </a:lnTo>
                    <a:close/>
                  </a:path>
                </a:pathLst>
              </a:custGeom>
              <a:solidFill>
                <a:srgbClr val="BCBCBC"/>
              </a:solidFill>
            </p:spPr>
            <p:txBody>
              <a:bodyPr wrap="square" lIns="0" tIns="0" rIns="0" bIns="0" rtlCol="0"/>
              <a:lstStyle/>
              <a:p>
                <a:endParaRPr sz="1350"/>
              </a:p>
            </p:txBody>
          </p:sp>
          <p:sp>
            <p:nvSpPr>
              <p:cNvPr id="8" name="object 7">
                <a:extLst>
                  <a:ext uri="{FF2B5EF4-FFF2-40B4-BE49-F238E27FC236}">
                    <a16:creationId xmlns:a16="http://schemas.microsoft.com/office/drawing/2014/main" id="{D1F97C67-9647-4291-AAC5-7FD60CF416F0}"/>
                  </a:ext>
                </a:extLst>
              </p:cNvPr>
              <p:cNvSpPr/>
              <p:nvPr/>
            </p:nvSpPr>
            <p:spPr>
              <a:xfrm>
                <a:off x="5317451" y="8363331"/>
                <a:ext cx="2112010" cy="902335"/>
              </a:xfrm>
              <a:custGeom>
                <a:avLst/>
                <a:gdLst/>
                <a:ahLst/>
                <a:cxnLst/>
                <a:rect l="l" t="t" r="r" b="b"/>
                <a:pathLst>
                  <a:path w="2112009" h="902334">
                    <a:moveTo>
                      <a:pt x="0" y="0"/>
                    </a:moveTo>
                    <a:lnTo>
                      <a:pt x="2111565" y="0"/>
                    </a:lnTo>
                    <a:lnTo>
                      <a:pt x="2111565" y="902169"/>
                    </a:lnTo>
                    <a:lnTo>
                      <a:pt x="0" y="902169"/>
                    </a:lnTo>
                    <a:lnTo>
                      <a:pt x="0" y="0"/>
                    </a:lnTo>
                    <a:close/>
                  </a:path>
                </a:pathLst>
              </a:custGeom>
              <a:solidFill>
                <a:srgbClr val="CFD3D4"/>
              </a:solidFill>
            </p:spPr>
            <p:txBody>
              <a:bodyPr wrap="square" lIns="0" tIns="0" rIns="0" bIns="0" rtlCol="0"/>
              <a:lstStyle/>
              <a:p>
                <a:endParaRPr sz="1350"/>
              </a:p>
            </p:txBody>
          </p:sp>
          <p:sp>
            <p:nvSpPr>
              <p:cNvPr id="9" name="object 8">
                <a:extLst>
                  <a:ext uri="{FF2B5EF4-FFF2-40B4-BE49-F238E27FC236}">
                    <a16:creationId xmlns:a16="http://schemas.microsoft.com/office/drawing/2014/main" id="{806CE47E-1769-46DC-8806-477A687F6ED9}"/>
                  </a:ext>
                </a:extLst>
              </p:cNvPr>
              <p:cNvSpPr/>
              <p:nvPr/>
            </p:nvSpPr>
            <p:spPr>
              <a:xfrm>
                <a:off x="4544098" y="9089390"/>
                <a:ext cx="3520440" cy="352425"/>
              </a:xfrm>
              <a:custGeom>
                <a:avLst/>
                <a:gdLst/>
                <a:ahLst/>
                <a:cxnLst/>
                <a:rect l="l" t="t" r="r" b="b"/>
                <a:pathLst>
                  <a:path w="3520440" h="352425">
                    <a:moveTo>
                      <a:pt x="3344087" y="0"/>
                    </a:moveTo>
                    <a:lnTo>
                      <a:pt x="176085" y="0"/>
                    </a:lnTo>
                    <a:lnTo>
                      <a:pt x="129215" y="6276"/>
                    </a:lnTo>
                    <a:lnTo>
                      <a:pt x="87135" y="24001"/>
                    </a:lnTo>
                    <a:lnTo>
                      <a:pt x="51509" y="51514"/>
                    </a:lnTo>
                    <a:lnTo>
                      <a:pt x="24002" y="87157"/>
                    </a:lnTo>
                    <a:lnTo>
                      <a:pt x="6277" y="129272"/>
                    </a:lnTo>
                    <a:lnTo>
                      <a:pt x="0" y="176199"/>
                    </a:lnTo>
                    <a:lnTo>
                      <a:pt x="6322" y="222837"/>
                    </a:lnTo>
                    <a:lnTo>
                      <a:pt x="24146" y="264843"/>
                    </a:lnTo>
                    <a:lnTo>
                      <a:pt x="51752" y="300502"/>
                    </a:lnTo>
                    <a:lnTo>
                      <a:pt x="87423" y="328098"/>
                    </a:lnTo>
                    <a:lnTo>
                      <a:pt x="129440" y="345914"/>
                    </a:lnTo>
                    <a:lnTo>
                      <a:pt x="176085" y="352234"/>
                    </a:lnTo>
                    <a:lnTo>
                      <a:pt x="3344087" y="352234"/>
                    </a:lnTo>
                    <a:lnTo>
                      <a:pt x="3390717" y="345914"/>
                    </a:lnTo>
                    <a:lnTo>
                      <a:pt x="3432723" y="328098"/>
                    </a:lnTo>
                    <a:lnTo>
                      <a:pt x="3468387" y="300502"/>
                    </a:lnTo>
                    <a:lnTo>
                      <a:pt x="3495990" y="264843"/>
                    </a:lnTo>
                    <a:lnTo>
                      <a:pt x="3513812" y="222837"/>
                    </a:lnTo>
                    <a:lnTo>
                      <a:pt x="3520135" y="176199"/>
                    </a:lnTo>
                    <a:lnTo>
                      <a:pt x="3513812" y="129272"/>
                    </a:lnTo>
                    <a:lnTo>
                      <a:pt x="3495990" y="87157"/>
                    </a:lnTo>
                    <a:lnTo>
                      <a:pt x="3468387" y="51514"/>
                    </a:lnTo>
                    <a:lnTo>
                      <a:pt x="3432723" y="24001"/>
                    </a:lnTo>
                    <a:lnTo>
                      <a:pt x="3390717" y="6276"/>
                    </a:lnTo>
                    <a:lnTo>
                      <a:pt x="3344087" y="0"/>
                    </a:lnTo>
                    <a:close/>
                  </a:path>
                </a:pathLst>
              </a:custGeom>
              <a:solidFill>
                <a:srgbClr val="BCBCBC"/>
              </a:solidFill>
            </p:spPr>
            <p:txBody>
              <a:bodyPr wrap="square" lIns="0" tIns="0" rIns="0" bIns="0" rtlCol="0"/>
              <a:lstStyle/>
              <a:p>
                <a:endParaRPr sz="1350"/>
              </a:p>
            </p:txBody>
          </p:sp>
          <p:sp>
            <p:nvSpPr>
              <p:cNvPr id="10" name="object 9">
                <a:extLst>
                  <a:ext uri="{FF2B5EF4-FFF2-40B4-BE49-F238E27FC236}">
                    <a16:creationId xmlns:a16="http://schemas.microsoft.com/office/drawing/2014/main" id="{54336F29-D32A-440E-A632-07CE816E5FDC}"/>
                  </a:ext>
                </a:extLst>
              </p:cNvPr>
              <p:cNvSpPr/>
              <p:nvPr/>
            </p:nvSpPr>
            <p:spPr>
              <a:xfrm>
                <a:off x="2500947" y="6955408"/>
                <a:ext cx="7744459" cy="1408430"/>
              </a:xfrm>
              <a:custGeom>
                <a:avLst/>
                <a:gdLst/>
                <a:ahLst/>
                <a:cxnLst/>
                <a:rect l="l" t="t" r="r" b="b"/>
                <a:pathLst>
                  <a:path w="7744459" h="1408429">
                    <a:moveTo>
                      <a:pt x="7744383" y="0"/>
                    </a:moveTo>
                    <a:lnTo>
                      <a:pt x="0" y="0"/>
                    </a:lnTo>
                    <a:lnTo>
                      <a:pt x="0" y="1055687"/>
                    </a:lnTo>
                    <a:lnTo>
                      <a:pt x="3217" y="1103476"/>
                    </a:lnTo>
                    <a:lnTo>
                      <a:pt x="12589" y="1149313"/>
                    </a:lnTo>
                    <a:lnTo>
                      <a:pt x="27694" y="1192779"/>
                    </a:lnTo>
                    <a:lnTo>
                      <a:pt x="48113" y="1233452"/>
                    </a:lnTo>
                    <a:lnTo>
                      <a:pt x="73424" y="1270913"/>
                    </a:lnTo>
                    <a:lnTo>
                      <a:pt x="103208" y="1304742"/>
                    </a:lnTo>
                    <a:lnTo>
                      <a:pt x="137043" y="1334519"/>
                    </a:lnTo>
                    <a:lnTo>
                      <a:pt x="174509" y="1359824"/>
                    </a:lnTo>
                    <a:lnTo>
                      <a:pt x="215185" y="1380236"/>
                    </a:lnTo>
                    <a:lnTo>
                      <a:pt x="258652" y="1395337"/>
                    </a:lnTo>
                    <a:lnTo>
                      <a:pt x="304488" y="1404705"/>
                    </a:lnTo>
                    <a:lnTo>
                      <a:pt x="352272" y="1407922"/>
                    </a:lnTo>
                    <a:lnTo>
                      <a:pt x="7392111" y="1407922"/>
                    </a:lnTo>
                    <a:lnTo>
                      <a:pt x="7439911" y="1404705"/>
                    </a:lnTo>
                    <a:lnTo>
                      <a:pt x="7485758" y="1395337"/>
                    </a:lnTo>
                    <a:lnTo>
                      <a:pt x="7529230" y="1380236"/>
                    </a:lnTo>
                    <a:lnTo>
                      <a:pt x="7569908" y="1359824"/>
                    </a:lnTo>
                    <a:lnTo>
                      <a:pt x="7607373" y="1334519"/>
                    </a:lnTo>
                    <a:lnTo>
                      <a:pt x="7641204" y="1304742"/>
                    </a:lnTo>
                    <a:lnTo>
                      <a:pt x="7670982" y="1270913"/>
                    </a:lnTo>
                    <a:lnTo>
                      <a:pt x="7696287" y="1233452"/>
                    </a:lnTo>
                    <a:lnTo>
                      <a:pt x="7716699" y="1192779"/>
                    </a:lnTo>
                    <a:lnTo>
                      <a:pt x="7731800" y="1149313"/>
                    </a:lnTo>
                    <a:lnTo>
                      <a:pt x="7741167" y="1103476"/>
                    </a:lnTo>
                    <a:lnTo>
                      <a:pt x="7744383" y="1055687"/>
                    </a:lnTo>
                    <a:lnTo>
                      <a:pt x="7744383" y="0"/>
                    </a:lnTo>
                    <a:close/>
                  </a:path>
                </a:pathLst>
              </a:custGeom>
              <a:solidFill>
                <a:srgbClr val="6D6D6D"/>
              </a:solidFill>
            </p:spPr>
            <p:txBody>
              <a:bodyPr wrap="square" lIns="0" tIns="0" rIns="0" bIns="0" rtlCol="0"/>
              <a:lstStyle/>
              <a:p>
                <a:endParaRPr sz="1350"/>
              </a:p>
            </p:txBody>
          </p:sp>
          <p:sp>
            <p:nvSpPr>
              <p:cNvPr id="11" name="object 10">
                <a:extLst>
                  <a:ext uri="{FF2B5EF4-FFF2-40B4-BE49-F238E27FC236}">
                    <a16:creationId xmlns:a16="http://schemas.microsoft.com/office/drawing/2014/main" id="{816F7514-E31D-4591-9E61-04D32F539A32}"/>
                  </a:ext>
                </a:extLst>
              </p:cNvPr>
              <p:cNvSpPr/>
              <p:nvPr/>
            </p:nvSpPr>
            <p:spPr>
              <a:xfrm>
                <a:off x="6168948" y="7477099"/>
                <a:ext cx="408940" cy="408305"/>
              </a:xfrm>
              <a:custGeom>
                <a:avLst/>
                <a:gdLst/>
                <a:ahLst/>
                <a:cxnLst/>
                <a:rect l="l" t="t" r="r" b="b"/>
                <a:pathLst>
                  <a:path w="408940" h="408304">
                    <a:moveTo>
                      <a:pt x="204190" y="0"/>
                    </a:moveTo>
                    <a:lnTo>
                      <a:pt x="157482" y="5398"/>
                    </a:lnTo>
                    <a:lnTo>
                      <a:pt x="114546" y="20774"/>
                    </a:lnTo>
                    <a:lnTo>
                      <a:pt x="76627" y="44897"/>
                    </a:lnTo>
                    <a:lnTo>
                      <a:pt x="44968" y="76537"/>
                    </a:lnTo>
                    <a:lnTo>
                      <a:pt x="20815" y="114463"/>
                    </a:lnTo>
                    <a:lnTo>
                      <a:pt x="5411" y="157446"/>
                    </a:lnTo>
                    <a:lnTo>
                      <a:pt x="0" y="204254"/>
                    </a:lnTo>
                    <a:lnTo>
                      <a:pt x="5396" y="250941"/>
                    </a:lnTo>
                    <a:lnTo>
                      <a:pt x="20766" y="293839"/>
                    </a:lnTo>
                    <a:lnTo>
                      <a:pt x="44880" y="331711"/>
                    </a:lnTo>
                    <a:lnTo>
                      <a:pt x="76509" y="363321"/>
                    </a:lnTo>
                    <a:lnTo>
                      <a:pt x="114424" y="387431"/>
                    </a:lnTo>
                    <a:lnTo>
                      <a:pt x="157394" y="402804"/>
                    </a:lnTo>
                    <a:lnTo>
                      <a:pt x="204190" y="408203"/>
                    </a:lnTo>
                    <a:lnTo>
                      <a:pt x="251001" y="402804"/>
                    </a:lnTo>
                    <a:lnTo>
                      <a:pt x="293981" y="387431"/>
                    </a:lnTo>
                    <a:lnTo>
                      <a:pt x="331902" y="363321"/>
                    </a:lnTo>
                    <a:lnTo>
                      <a:pt x="363535" y="331711"/>
                    </a:lnTo>
                    <a:lnTo>
                      <a:pt x="381230" y="303923"/>
                    </a:lnTo>
                    <a:lnTo>
                      <a:pt x="204190" y="303923"/>
                    </a:lnTo>
                    <a:lnTo>
                      <a:pt x="165393" y="296060"/>
                    </a:lnTo>
                    <a:lnTo>
                      <a:pt x="133716" y="274648"/>
                    </a:lnTo>
                    <a:lnTo>
                      <a:pt x="112363" y="242957"/>
                    </a:lnTo>
                    <a:lnTo>
                      <a:pt x="104533" y="204254"/>
                    </a:lnTo>
                    <a:lnTo>
                      <a:pt x="112363" y="165426"/>
                    </a:lnTo>
                    <a:lnTo>
                      <a:pt x="133716" y="133721"/>
                    </a:lnTo>
                    <a:lnTo>
                      <a:pt x="165393" y="112346"/>
                    </a:lnTo>
                    <a:lnTo>
                      <a:pt x="204190" y="104508"/>
                    </a:lnTo>
                    <a:lnTo>
                      <a:pt x="381267" y="104508"/>
                    </a:lnTo>
                    <a:lnTo>
                      <a:pt x="363455" y="76537"/>
                    </a:lnTo>
                    <a:lnTo>
                      <a:pt x="331795" y="44897"/>
                    </a:lnTo>
                    <a:lnTo>
                      <a:pt x="293870" y="20774"/>
                    </a:lnTo>
                    <a:lnTo>
                      <a:pt x="250921" y="5398"/>
                    </a:lnTo>
                    <a:lnTo>
                      <a:pt x="204190" y="0"/>
                    </a:lnTo>
                    <a:close/>
                  </a:path>
                  <a:path w="408940" h="408304">
                    <a:moveTo>
                      <a:pt x="381267" y="104508"/>
                    </a:moveTo>
                    <a:lnTo>
                      <a:pt x="204190" y="104508"/>
                    </a:lnTo>
                    <a:lnTo>
                      <a:pt x="243004" y="112346"/>
                    </a:lnTo>
                    <a:lnTo>
                      <a:pt x="274678" y="133721"/>
                    </a:lnTo>
                    <a:lnTo>
                      <a:pt x="296023" y="165426"/>
                    </a:lnTo>
                    <a:lnTo>
                      <a:pt x="303847" y="204254"/>
                    </a:lnTo>
                    <a:lnTo>
                      <a:pt x="296023" y="242957"/>
                    </a:lnTo>
                    <a:lnTo>
                      <a:pt x="274678" y="274648"/>
                    </a:lnTo>
                    <a:lnTo>
                      <a:pt x="243004" y="296060"/>
                    </a:lnTo>
                    <a:lnTo>
                      <a:pt x="204190" y="303923"/>
                    </a:lnTo>
                    <a:lnTo>
                      <a:pt x="381230" y="303923"/>
                    </a:lnTo>
                    <a:lnTo>
                      <a:pt x="387651" y="293839"/>
                    </a:lnTo>
                    <a:lnTo>
                      <a:pt x="403022" y="250941"/>
                    </a:lnTo>
                    <a:lnTo>
                      <a:pt x="408419" y="204254"/>
                    </a:lnTo>
                    <a:lnTo>
                      <a:pt x="403009" y="157446"/>
                    </a:lnTo>
                    <a:lnTo>
                      <a:pt x="387607" y="114463"/>
                    </a:lnTo>
                    <a:lnTo>
                      <a:pt x="381267" y="104508"/>
                    </a:lnTo>
                    <a:close/>
                  </a:path>
                </a:pathLst>
              </a:custGeom>
              <a:solidFill>
                <a:srgbClr val="CFD3D4"/>
              </a:solidFill>
            </p:spPr>
            <p:txBody>
              <a:bodyPr wrap="square" lIns="0" tIns="0" rIns="0" bIns="0" rtlCol="0"/>
              <a:lstStyle/>
              <a:p>
                <a:endParaRPr sz="1350"/>
              </a:p>
            </p:txBody>
          </p:sp>
          <p:grpSp>
            <p:nvGrpSpPr>
              <p:cNvPr id="12" name="Group 11">
                <a:extLst>
                  <a:ext uri="{FF2B5EF4-FFF2-40B4-BE49-F238E27FC236}">
                    <a16:creationId xmlns:a16="http://schemas.microsoft.com/office/drawing/2014/main" id="{6A12F946-7978-457D-A1D7-31EFA8BE26B0}"/>
                  </a:ext>
                </a:extLst>
              </p:cNvPr>
              <p:cNvGrpSpPr/>
              <p:nvPr/>
            </p:nvGrpSpPr>
            <p:grpSpPr>
              <a:xfrm>
                <a:off x="2710738" y="2863669"/>
                <a:ext cx="7222668" cy="4091737"/>
                <a:chOff x="882167" y="2486519"/>
                <a:chExt cx="11259033" cy="6047881"/>
              </a:xfrm>
            </p:grpSpPr>
            <p:sp>
              <p:nvSpPr>
                <p:cNvPr id="66" name="Rectangle 65">
                  <a:extLst>
                    <a:ext uri="{FF2B5EF4-FFF2-40B4-BE49-F238E27FC236}">
                      <a16:creationId xmlns:a16="http://schemas.microsoft.com/office/drawing/2014/main" id="{BFAC5D66-5053-47E2-A7F0-38486CC3DCC2}"/>
                    </a:ext>
                  </a:extLst>
                </p:cNvPr>
                <p:cNvSpPr/>
                <p:nvPr/>
              </p:nvSpPr>
              <p:spPr>
                <a:xfrm>
                  <a:off x="882167" y="2486519"/>
                  <a:ext cx="11259033" cy="604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350"/>
                    <a:t>CV</a:t>
                  </a:r>
                </a:p>
              </p:txBody>
            </p:sp>
            <p:grpSp>
              <p:nvGrpSpPr>
                <p:cNvPr id="67" name="Group 66">
                  <a:extLst>
                    <a:ext uri="{FF2B5EF4-FFF2-40B4-BE49-F238E27FC236}">
                      <a16:creationId xmlns:a16="http://schemas.microsoft.com/office/drawing/2014/main" id="{EF5D3016-BF80-4DF2-932D-DF6903A901EA}"/>
                    </a:ext>
                  </a:extLst>
                </p:cNvPr>
                <p:cNvGrpSpPr/>
                <p:nvPr/>
              </p:nvGrpSpPr>
              <p:grpSpPr>
                <a:xfrm>
                  <a:off x="1302854" y="2622241"/>
                  <a:ext cx="1383139" cy="249293"/>
                  <a:chOff x="1302854" y="2622241"/>
                  <a:chExt cx="1383139" cy="249293"/>
                </a:xfrm>
              </p:grpSpPr>
              <p:sp>
                <p:nvSpPr>
                  <p:cNvPr id="69" name="object 3">
                    <a:extLst>
                      <a:ext uri="{FF2B5EF4-FFF2-40B4-BE49-F238E27FC236}">
                        <a16:creationId xmlns:a16="http://schemas.microsoft.com/office/drawing/2014/main" id="{EA071856-E747-4D6B-9F4E-EAF2C654D49F}"/>
                      </a:ext>
                    </a:extLst>
                  </p:cNvPr>
                  <p:cNvSpPr/>
                  <p:nvPr/>
                </p:nvSpPr>
                <p:spPr>
                  <a:xfrm>
                    <a:off x="1302854" y="2622241"/>
                    <a:ext cx="184150" cy="247015"/>
                  </a:xfrm>
                  <a:custGeom>
                    <a:avLst/>
                    <a:gdLst/>
                    <a:ahLst/>
                    <a:cxnLst/>
                    <a:rect l="l" t="t" r="r" b="b"/>
                    <a:pathLst>
                      <a:path w="184150" h="247015">
                        <a:moveTo>
                          <a:pt x="60502" y="0"/>
                        </a:moveTo>
                        <a:lnTo>
                          <a:pt x="0" y="0"/>
                        </a:lnTo>
                        <a:lnTo>
                          <a:pt x="0" y="246964"/>
                        </a:lnTo>
                        <a:lnTo>
                          <a:pt x="60502" y="246964"/>
                        </a:lnTo>
                        <a:lnTo>
                          <a:pt x="74838" y="246358"/>
                        </a:lnTo>
                        <a:lnTo>
                          <a:pt x="114134" y="237350"/>
                        </a:lnTo>
                        <a:lnTo>
                          <a:pt x="153962" y="209905"/>
                        </a:lnTo>
                        <a:lnTo>
                          <a:pt x="159637" y="202158"/>
                        </a:lnTo>
                        <a:lnTo>
                          <a:pt x="44805" y="202158"/>
                        </a:lnTo>
                        <a:lnTo>
                          <a:pt x="44805" y="44805"/>
                        </a:lnTo>
                        <a:lnTo>
                          <a:pt x="159651" y="44805"/>
                        </a:lnTo>
                        <a:lnTo>
                          <a:pt x="154000" y="37084"/>
                        </a:lnTo>
                        <a:lnTo>
                          <a:pt x="114236" y="9652"/>
                        </a:lnTo>
                        <a:lnTo>
                          <a:pt x="75387" y="595"/>
                        </a:lnTo>
                        <a:lnTo>
                          <a:pt x="60502" y="0"/>
                        </a:lnTo>
                        <a:close/>
                      </a:path>
                      <a:path w="184150" h="247015">
                        <a:moveTo>
                          <a:pt x="159651" y="44805"/>
                        </a:moveTo>
                        <a:lnTo>
                          <a:pt x="60502" y="44805"/>
                        </a:lnTo>
                        <a:lnTo>
                          <a:pt x="79417" y="46183"/>
                        </a:lnTo>
                        <a:lnTo>
                          <a:pt x="95694" y="50345"/>
                        </a:lnTo>
                        <a:lnTo>
                          <a:pt x="128715" y="78272"/>
                        </a:lnTo>
                        <a:lnTo>
                          <a:pt x="139179" y="123482"/>
                        </a:lnTo>
                        <a:lnTo>
                          <a:pt x="137971" y="140226"/>
                        </a:lnTo>
                        <a:lnTo>
                          <a:pt x="120764" y="179768"/>
                        </a:lnTo>
                        <a:lnTo>
                          <a:pt x="79132" y="200749"/>
                        </a:lnTo>
                        <a:lnTo>
                          <a:pt x="60502" y="202158"/>
                        </a:lnTo>
                        <a:lnTo>
                          <a:pt x="159637" y="202158"/>
                        </a:lnTo>
                        <a:lnTo>
                          <a:pt x="166941" y="192187"/>
                        </a:lnTo>
                        <a:lnTo>
                          <a:pt x="176341" y="171675"/>
                        </a:lnTo>
                        <a:lnTo>
                          <a:pt x="182056" y="148672"/>
                        </a:lnTo>
                        <a:lnTo>
                          <a:pt x="183984" y="123482"/>
                        </a:lnTo>
                        <a:lnTo>
                          <a:pt x="182057" y="98291"/>
                        </a:lnTo>
                        <a:lnTo>
                          <a:pt x="176345" y="75291"/>
                        </a:lnTo>
                        <a:lnTo>
                          <a:pt x="166957" y="54787"/>
                        </a:lnTo>
                        <a:lnTo>
                          <a:pt x="159651" y="44805"/>
                        </a:lnTo>
                        <a:close/>
                      </a:path>
                    </a:pathLst>
                  </a:custGeom>
                  <a:solidFill>
                    <a:srgbClr val="269CCC"/>
                  </a:solidFill>
                </p:spPr>
                <p:txBody>
                  <a:bodyPr wrap="square" lIns="0" tIns="0" rIns="0" bIns="0" rtlCol="0"/>
                  <a:lstStyle/>
                  <a:p>
                    <a:endParaRPr sz="1350"/>
                  </a:p>
                </p:txBody>
              </p:sp>
              <p:sp>
                <p:nvSpPr>
                  <p:cNvPr id="70" name="object 4">
                    <a:extLst>
                      <a:ext uri="{FF2B5EF4-FFF2-40B4-BE49-F238E27FC236}">
                        <a16:creationId xmlns:a16="http://schemas.microsoft.com/office/drawing/2014/main" id="{0D597700-05FC-4089-B162-12C4A63DBD8B}"/>
                      </a:ext>
                    </a:extLst>
                  </p:cNvPr>
                  <p:cNvSpPr/>
                  <p:nvPr/>
                </p:nvSpPr>
                <p:spPr>
                  <a:xfrm>
                    <a:off x="1700372" y="2622242"/>
                    <a:ext cx="209550" cy="247015"/>
                  </a:xfrm>
                  <a:custGeom>
                    <a:avLst/>
                    <a:gdLst/>
                    <a:ahLst/>
                    <a:cxnLst/>
                    <a:rect l="l" t="t" r="r" b="b"/>
                    <a:pathLst>
                      <a:path w="209550" h="247015">
                        <a:moveTo>
                          <a:pt x="46240" y="0"/>
                        </a:moveTo>
                        <a:lnTo>
                          <a:pt x="0" y="0"/>
                        </a:lnTo>
                        <a:lnTo>
                          <a:pt x="108178" y="246608"/>
                        </a:lnTo>
                        <a:lnTo>
                          <a:pt x="150979" y="142303"/>
                        </a:lnTo>
                        <a:lnTo>
                          <a:pt x="107061" y="142303"/>
                        </a:lnTo>
                        <a:lnTo>
                          <a:pt x="46240" y="0"/>
                        </a:lnTo>
                        <a:close/>
                      </a:path>
                      <a:path w="209550" h="247015">
                        <a:moveTo>
                          <a:pt x="209372" y="0"/>
                        </a:moveTo>
                        <a:lnTo>
                          <a:pt x="163804" y="0"/>
                        </a:lnTo>
                        <a:lnTo>
                          <a:pt x="107061" y="142303"/>
                        </a:lnTo>
                        <a:lnTo>
                          <a:pt x="150979" y="142303"/>
                        </a:lnTo>
                        <a:lnTo>
                          <a:pt x="209372" y="0"/>
                        </a:lnTo>
                        <a:close/>
                      </a:path>
                    </a:pathLst>
                  </a:custGeom>
                  <a:solidFill>
                    <a:srgbClr val="269CCC"/>
                  </a:solidFill>
                </p:spPr>
                <p:txBody>
                  <a:bodyPr wrap="square" lIns="0" tIns="0" rIns="0" bIns="0" rtlCol="0"/>
                  <a:lstStyle/>
                  <a:p>
                    <a:endParaRPr sz="1350"/>
                  </a:p>
                </p:txBody>
              </p:sp>
              <p:sp>
                <p:nvSpPr>
                  <p:cNvPr id="71" name="object 5">
                    <a:extLst>
                      <a:ext uri="{FF2B5EF4-FFF2-40B4-BE49-F238E27FC236}">
                        <a16:creationId xmlns:a16="http://schemas.microsoft.com/office/drawing/2014/main" id="{8E37AB3E-CCA6-441F-9C5D-D2043F2DCFF3}"/>
                      </a:ext>
                    </a:extLst>
                  </p:cNvPr>
                  <p:cNvSpPr/>
                  <p:nvPr/>
                </p:nvSpPr>
                <p:spPr>
                  <a:xfrm>
                    <a:off x="1965116" y="2622245"/>
                    <a:ext cx="0" cy="247014"/>
                  </a:xfrm>
                  <a:custGeom>
                    <a:avLst/>
                    <a:gdLst/>
                    <a:ahLst/>
                    <a:cxnLst/>
                    <a:rect l="l" t="t" r="r" b="b"/>
                    <a:pathLst>
                      <a:path h="247015">
                        <a:moveTo>
                          <a:pt x="0" y="0"/>
                        </a:moveTo>
                        <a:lnTo>
                          <a:pt x="0" y="246951"/>
                        </a:lnTo>
                      </a:path>
                    </a:pathLst>
                  </a:custGeom>
                  <a:ln w="44805">
                    <a:solidFill>
                      <a:srgbClr val="269CCC"/>
                    </a:solidFill>
                  </a:ln>
                </p:spPr>
                <p:txBody>
                  <a:bodyPr wrap="square" lIns="0" tIns="0" rIns="0" bIns="0" rtlCol="0"/>
                  <a:lstStyle/>
                  <a:p>
                    <a:endParaRPr sz="1350"/>
                  </a:p>
                </p:txBody>
              </p:sp>
              <p:sp>
                <p:nvSpPr>
                  <p:cNvPr id="72" name="object 6">
                    <a:extLst>
                      <a:ext uri="{FF2B5EF4-FFF2-40B4-BE49-F238E27FC236}">
                        <a16:creationId xmlns:a16="http://schemas.microsoft.com/office/drawing/2014/main" id="{2E7A6BEC-3720-42DE-8699-BA2572A8283D}"/>
                      </a:ext>
                    </a:extLst>
                  </p:cNvPr>
                  <p:cNvSpPr/>
                  <p:nvPr/>
                </p:nvSpPr>
                <p:spPr>
                  <a:xfrm>
                    <a:off x="2019878" y="2622245"/>
                    <a:ext cx="193675" cy="247015"/>
                  </a:xfrm>
                  <a:custGeom>
                    <a:avLst/>
                    <a:gdLst/>
                    <a:ahLst/>
                    <a:cxnLst/>
                    <a:rect l="l" t="t" r="r" b="b"/>
                    <a:pathLst>
                      <a:path w="193675" h="247015">
                        <a:moveTo>
                          <a:pt x="123482" y="0"/>
                        </a:moveTo>
                        <a:lnTo>
                          <a:pt x="75533" y="9664"/>
                        </a:lnTo>
                        <a:lnTo>
                          <a:pt x="36271" y="35953"/>
                        </a:lnTo>
                        <a:lnTo>
                          <a:pt x="9639" y="75247"/>
                        </a:lnTo>
                        <a:lnTo>
                          <a:pt x="0" y="123482"/>
                        </a:lnTo>
                        <a:lnTo>
                          <a:pt x="608" y="135850"/>
                        </a:lnTo>
                        <a:lnTo>
                          <a:pt x="14779" y="182055"/>
                        </a:lnTo>
                        <a:lnTo>
                          <a:pt x="45230" y="218841"/>
                        </a:lnTo>
                        <a:lnTo>
                          <a:pt x="87098" y="241513"/>
                        </a:lnTo>
                        <a:lnTo>
                          <a:pt x="123482" y="246951"/>
                        </a:lnTo>
                        <a:lnTo>
                          <a:pt x="135803" y="246345"/>
                        </a:lnTo>
                        <a:lnTo>
                          <a:pt x="178231" y="234518"/>
                        </a:lnTo>
                        <a:lnTo>
                          <a:pt x="193344" y="225602"/>
                        </a:lnTo>
                        <a:lnTo>
                          <a:pt x="193344" y="202145"/>
                        </a:lnTo>
                        <a:lnTo>
                          <a:pt x="123482" y="202145"/>
                        </a:lnTo>
                        <a:lnTo>
                          <a:pt x="108091" y="200628"/>
                        </a:lnTo>
                        <a:lnTo>
                          <a:pt x="67945" y="179006"/>
                        </a:lnTo>
                        <a:lnTo>
                          <a:pt x="46322" y="138867"/>
                        </a:lnTo>
                        <a:lnTo>
                          <a:pt x="44805" y="123482"/>
                        </a:lnTo>
                        <a:lnTo>
                          <a:pt x="46323" y="108090"/>
                        </a:lnTo>
                        <a:lnTo>
                          <a:pt x="67983" y="67919"/>
                        </a:lnTo>
                        <a:lnTo>
                          <a:pt x="107920" y="46322"/>
                        </a:lnTo>
                        <a:lnTo>
                          <a:pt x="123482" y="44805"/>
                        </a:lnTo>
                        <a:lnTo>
                          <a:pt x="179146" y="44805"/>
                        </a:lnTo>
                        <a:lnTo>
                          <a:pt x="179146" y="12814"/>
                        </a:lnTo>
                        <a:lnTo>
                          <a:pt x="176072" y="11582"/>
                        </a:lnTo>
                        <a:lnTo>
                          <a:pt x="172516" y="9969"/>
                        </a:lnTo>
                        <a:lnTo>
                          <a:pt x="171665" y="9626"/>
                        </a:lnTo>
                        <a:lnTo>
                          <a:pt x="160364" y="5432"/>
                        </a:lnTo>
                        <a:lnTo>
                          <a:pt x="148540" y="2422"/>
                        </a:lnTo>
                        <a:lnTo>
                          <a:pt x="136230" y="607"/>
                        </a:lnTo>
                        <a:lnTo>
                          <a:pt x="123482" y="0"/>
                        </a:lnTo>
                        <a:close/>
                      </a:path>
                      <a:path w="193675" h="247015">
                        <a:moveTo>
                          <a:pt x="193344" y="162090"/>
                        </a:moveTo>
                        <a:lnTo>
                          <a:pt x="153477" y="196172"/>
                        </a:lnTo>
                        <a:lnTo>
                          <a:pt x="123482" y="202145"/>
                        </a:lnTo>
                        <a:lnTo>
                          <a:pt x="193344" y="202145"/>
                        </a:lnTo>
                        <a:lnTo>
                          <a:pt x="193344" y="162090"/>
                        </a:lnTo>
                        <a:close/>
                      </a:path>
                      <a:path w="193675" h="247015">
                        <a:moveTo>
                          <a:pt x="179146" y="44805"/>
                        </a:moveTo>
                        <a:lnTo>
                          <a:pt x="123482" y="44805"/>
                        </a:lnTo>
                        <a:lnTo>
                          <a:pt x="137081" y="45933"/>
                        </a:lnTo>
                        <a:lnTo>
                          <a:pt x="150006" y="49279"/>
                        </a:lnTo>
                        <a:lnTo>
                          <a:pt x="162083" y="54781"/>
                        </a:lnTo>
                        <a:lnTo>
                          <a:pt x="173139" y="62382"/>
                        </a:lnTo>
                        <a:lnTo>
                          <a:pt x="179146" y="67309"/>
                        </a:lnTo>
                        <a:lnTo>
                          <a:pt x="179146" y="44805"/>
                        </a:lnTo>
                        <a:close/>
                      </a:path>
                    </a:pathLst>
                  </a:custGeom>
                  <a:solidFill>
                    <a:srgbClr val="269CCC"/>
                  </a:solidFill>
                </p:spPr>
                <p:txBody>
                  <a:bodyPr wrap="square" lIns="0" tIns="0" rIns="0" bIns="0" rtlCol="0"/>
                  <a:lstStyle/>
                  <a:p>
                    <a:endParaRPr sz="1350"/>
                  </a:p>
                </p:txBody>
              </p:sp>
              <p:sp>
                <p:nvSpPr>
                  <p:cNvPr id="73" name="object 7">
                    <a:extLst>
                      <a:ext uri="{FF2B5EF4-FFF2-40B4-BE49-F238E27FC236}">
                        <a16:creationId xmlns:a16="http://schemas.microsoft.com/office/drawing/2014/main" id="{B2FDEFD4-3AB1-421E-B59B-1799B048AE62}"/>
                      </a:ext>
                    </a:extLst>
                  </p:cNvPr>
                  <p:cNvSpPr/>
                  <p:nvPr/>
                </p:nvSpPr>
                <p:spPr>
                  <a:xfrm>
                    <a:off x="2248490" y="2848597"/>
                    <a:ext cx="151130" cy="0"/>
                  </a:xfrm>
                  <a:custGeom>
                    <a:avLst/>
                    <a:gdLst/>
                    <a:ahLst/>
                    <a:cxnLst/>
                    <a:rect l="l" t="t" r="r" b="b"/>
                    <a:pathLst>
                      <a:path w="151130">
                        <a:moveTo>
                          <a:pt x="0" y="0"/>
                        </a:moveTo>
                        <a:lnTo>
                          <a:pt x="151053" y="0"/>
                        </a:lnTo>
                      </a:path>
                    </a:pathLst>
                  </a:custGeom>
                  <a:ln w="40640">
                    <a:solidFill>
                      <a:srgbClr val="269CCC"/>
                    </a:solidFill>
                  </a:ln>
                </p:spPr>
                <p:txBody>
                  <a:bodyPr wrap="square" lIns="0" tIns="0" rIns="0" bIns="0" rtlCol="0"/>
                  <a:lstStyle/>
                  <a:p>
                    <a:endParaRPr sz="1350"/>
                  </a:p>
                </p:txBody>
              </p:sp>
              <p:sp>
                <p:nvSpPr>
                  <p:cNvPr id="74" name="object 8">
                    <a:extLst>
                      <a:ext uri="{FF2B5EF4-FFF2-40B4-BE49-F238E27FC236}">
                        <a16:creationId xmlns:a16="http://schemas.microsoft.com/office/drawing/2014/main" id="{50054101-F4EA-46E9-A769-F42E775B5F6D}"/>
                      </a:ext>
                    </a:extLst>
                  </p:cNvPr>
                  <p:cNvSpPr/>
                  <p:nvPr/>
                </p:nvSpPr>
                <p:spPr>
                  <a:xfrm>
                    <a:off x="2270900" y="2760967"/>
                    <a:ext cx="0" cy="67310"/>
                  </a:xfrm>
                  <a:custGeom>
                    <a:avLst/>
                    <a:gdLst/>
                    <a:ahLst/>
                    <a:cxnLst/>
                    <a:rect l="l" t="t" r="r" b="b"/>
                    <a:pathLst>
                      <a:path h="67309">
                        <a:moveTo>
                          <a:pt x="0" y="0"/>
                        </a:moveTo>
                        <a:lnTo>
                          <a:pt x="0" y="67309"/>
                        </a:lnTo>
                      </a:path>
                    </a:pathLst>
                  </a:custGeom>
                  <a:ln w="44818">
                    <a:solidFill>
                      <a:srgbClr val="269CCC"/>
                    </a:solidFill>
                  </a:ln>
                </p:spPr>
                <p:txBody>
                  <a:bodyPr wrap="square" lIns="0" tIns="0" rIns="0" bIns="0" rtlCol="0"/>
                  <a:lstStyle/>
                  <a:p>
                    <a:endParaRPr sz="1350"/>
                  </a:p>
                </p:txBody>
              </p:sp>
              <p:sp>
                <p:nvSpPr>
                  <p:cNvPr id="75" name="object 9">
                    <a:extLst>
                      <a:ext uri="{FF2B5EF4-FFF2-40B4-BE49-F238E27FC236}">
                        <a16:creationId xmlns:a16="http://schemas.microsoft.com/office/drawing/2014/main" id="{4160364F-2280-405C-9D19-3B8807BD4C15}"/>
                      </a:ext>
                    </a:extLst>
                  </p:cNvPr>
                  <p:cNvSpPr/>
                  <p:nvPr/>
                </p:nvSpPr>
                <p:spPr>
                  <a:xfrm>
                    <a:off x="2248490" y="2740647"/>
                    <a:ext cx="132715" cy="0"/>
                  </a:xfrm>
                  <a:custGeom>
                    <a:avLst/>
                    <a:gdLst/>
                    <a:ahLst/>
                    <a:cxnLst/>
                    <a:rect l="l" t="t" r="r" b="b"/>
                    <a:pathLst>
                      <a:path w="132714">
                        <a:moveTo>
                          <a:pt x="0" y="0"/>
                        </a:moveTo>
                        <a:lnTo>
                          <a:pt x="132321" y="0"/>
                        </a:lnTo>
                      </a:path>
                    </a:pathLst>
                  </a:custGeom>
                  <a:ln w="40640">
                    <a:solidFill>
                      <a:srgbClr val="269CCC"/>
                    </a:solidFill>
                  </a:ln>
                </p:spPr>
                <p:txBody>
                  <a:bodyPr wrap="square" lIns="0" tIns="0" rIns="0" bIns="0" rtlCol="0"/>
                  <a:lstStyle/>
                  <a:p>
                    <a:endParaRPr sz="1350"/>
                  </a:p>
                </p:txBody>
              </p:sp>
              <p:sp>
                <p:nvSpPr>
                  <p:cNvPr id="76" name="object 10">
                    <a:extLst>
                      <a:ext uri="{FF2B5EF4-FFF2-40B4-BE49-F238E27FC236}">
                        <a16:creationId xmlns:a16="http://schemas.microsoft.com/office/drawing/2014/main" id="{C1799E34-3D10-46CF-8A33-9F77EBDEFF71}"/>
                      </a:ext>
                    </a:extLst>
                  </p:cNvPr>
                  <p:cNvSpPr/>
                  <p:nvPr/>
                </p:nvSpPr>
                <p:spPr>
                  <a:xfrm>
                    <a:off x="2270900" y="2663177"/>
                    <a:ext cx="0" cy="57150"/>
                  </a:xfrm>
                  <a:custGeom>
                    <a:avLst/>
                    <a:gdLst/>
                    <a:ahLst/>
                    <a:cxnLst/>
                    <a:rect l="l" t="t" r="r" b="b"/>
                    <a:pathLst>
                      <a:path h="57150">
                        <a:moveTo>
                          <a:pt x="0" y="0"/>
                        </a:moveTo>
                        <a:lnTo>
                          <a:pt x="0" y="57150"/>
                        </a:lnTo>
                      </a:path>
                    </a:pathLst>
                  </a:custGeom>
                  <a:ln w="44818">
                    <a:solidFill>
                      <a:srgbClr val="269CCC"/>
                    </a:solidFill>
                  </a:ln>
                </p:spPr>
                <p:txBody>
                  <a:bodyPr wrap="square" lIns="0" tIns="0" rIns="0" bIns="0" rtlCol="0"/>
                  <a:lstStyle/>
                  <a:p>
                    <a:endParaRPr sz="1350"/>
                  </a:p>
                </p:txBody>
              </p:sp>
              <p:sp>
                <p:nvSpPr>
                  <p:cNvPr id="77" name="object 11">
                    <a:extLst>
                      <a:ext uri="{FF2B5EF4-FFF2-40B4-BE49-F238E27FC236}">
                        <a16:creationId xmlns:a16="http://schemas.microsoft.com/office/drawing/2014/main" id="{ABB3327B-C75C-4CF7-AD22-86E35B47E754}"/>
                      </a:ext>
                    </a:extLst>
                  </p:cNvPr>
                  <p:cNvSpPr/>
                  <p:nvPr/>
                </p:nvSpPr>
                <p:spPr>
                  <a:xfrm>
                    <a:off x="2248490" y="2642857"/>
                    <a:ext cx="151130" cy="0"/>
                  </a:xfrm>
                  <a:custGeom>
                    <a:avLst/>
                    <a:gdLst/>
                    <a:ahLst/>
                    <a:cxnLst/>
                    <a:rect l="l" t="t" r="r" b="b"/>
                    <a:pathLst>
                      <a:path w="151130">
                        <a:moveTo>
                          <a:pt x="0" y="0"/>
                        </a:moveTo>
                        <a:lnTo>
                          <a:pt x="151053" y="0"/>
                        </a:lnTo>
                      </a:path>
                    </a:pathLst>
                  </a:custGeom>
                  <a:ln w="40640">
                    <a:solidFill>
                      <a:srgbClr val="269CCC"/>
                    </a:solidFill>
                  </a:ln>
                </p:spPr>
                <p:txBody>
                  <a:bodyPr wrap="square" lIns="0" tIns="0" rIns="0" bIns="0" rtlCol="0"/>
                  <a:lstStyle/>
                  <a:p>
                    <a:endParaRPr sz="1350"/>
                  </a:p>
                </p:txBody>
              </p:sp>
              <p:sp>
                <p:nvSpPr>
                  <p:cNvPr id="78" name="object 12">
                    <a:extLst>
                      <a:ext uri="{FF2B5EF4-FFF2-40B4-BE49-F238E27FC236}">
                        <a16:creationId xmlns:a16="http://schemas.microsoft.com/office/drawing/2014/main" id="{987E4815-AF35-4131-ABB4-46202BED2E19}"/>
                      </a:ext>
                    </a:extLst>
                  </p:cNvPr>
                  <p:cNvSpPr/>
                  <p:nvPr/>
                </p:nvSpPr>
                <p:spPr>
                  <a:xfrm>
                    <a:off x="2358574" y="2636949"/>
                    <a:ext cx="168275" cy="212725"/>
                  </a:xfrm>
                  <a:custGeom>
                    <a:avLst/>
                    <a:gdLst/>
                    <a:ahLst/>
                    <a:cxnLst/>
                    <a:rect l="l" t="t" r="r" b="b"/>
                    <a:pathLst>
                      <a:path w="168275" h="212725">
                        <a:moveTo>
                          <a:pt x="145542" y="181038"/>
                        </a:moveTo>
                        <a:lnTo>
                          <a:pt x="103492" y="181038"/>
                        </a:lnTo>
                        <a:lnTo>
                          <a:pt x="103492" y="212648"/>
                        </a:lnTo>
                        <a:lnTo>
                          <a:pt x="145542" y="212648"/>
                        </a:lnTo>
                        <a:lnTo>
                          <a:pt x="145542" y="181038"/>
                        </a:lnTo>
                        <a:close/>
                      </a:path>
                      <a:path w="168275" h="212725">
                        <a:moveTo>
                          <a:pt x="145542" y="0"/>
                        </a:moveTo>
                        <a:lnTo>
                          <a:pt x="0" y="181038"/>
                        </a:lnTo>
                        <a:lnTo>
                          <a:pt x="168211" y="181038"/>
                        </a:lnTo>
                        <a:lnTo>
                          <a:pt x="168211" y="142265"/>
                        </a:lnTo>
                        <a:lnTo>
                          <a:pt x="76644" y="142265"/>
                        </a:lnTo>
                        <a:lnTo>
                          <a:pt x="103492" y="107365"/>
                        </a:lnTo>
                        <a:lnTo>
                          <a:pt x="145542" y="107365"/>
                        </a:lnTo>
                        <a:lnTo>
                          <a:pt x="145542" y="0"/>
                        </a:lnTo>
                        <a:close/>
                      </a:path>
                      <a:path w="168275" h="212725">
                        <a:moveTo>
                          <a:pt x="145542" y="107365"/>
                        </a:moveTo>
                        <a:lnTo>
                          <a:pt x="103492" y="107365"/>
                        </a:lnTo>
                        <a:lnTo>
                          <a:pt x="103492" y="142265"/>
                        </a:lnTo>
                        <a:lnTo>
                          <a:pt x="145542" y="142265"/>
                        </a:lnTo>
                        <a:lnTo>
                          <a:pt x="145542" y="107365"/>
                        </a:lnTo>
                        <a:close/>
                      </a:path>
                    </a:pathLst>
                  </a:custGeom>
                  <a:solidFill>
                    <a:srgbClr val="3C3C3C"/>
                  </a:solidFill>
                </p:spPr>
                <p:txBody>
                  <a:bodyPr wrap="square" lIns="0" tIns="0" rIns="0" bIns="0" rtlCol="0"/>
                  <a:lstStyle/>
                  <a:p>
                    <a:endParaRPr sz="1350"/>
                  </a:p>
                </p:txBody>
              </p:sp>
              <p:sp>
                <p:nvSpPr>
                  <p:cNvPr id="79" name="object 13">
                    <a:extLst>
                      <a:ext uri="{FF2B5EF4-FFF2-40B4-BE49-F238E27FC236}">
                        <a16:creationId xmlns:a16="http://schemas.microsoft.com/office/drawing/2014/main" id="{2DBAE2B1-16CE-46C3-A742-B272AD2F56CE}"/>
                      </a:ext>
                    </a:extLst>
                  </p:cNvPr>
                  <p:cNvSpPr/>
                  <p:nvPr/>
                </p:nvSpPr>
                <p:spPr>
                  <a:xfrm>
                    <a:off x="2532958" y="2639760"/>
                    <a:ext cx="153035" cy="210185"/>
                  </a:xfrm>
                  <a:custGeom>
                    <a:avLst/>
                    <a:gdLst/>
                    <a:ahLst/>
                    <a:cxnLst/>
                    <a:rect l="l" t="t" r="r" b="b"/>
                    <a:pathLst>
                      <a:path w="153035" h="210184">
                        <a:moveTo>
                          <a:pt x="147410" y="36652"/>
                        </a:moveTo>
                        <a:lnTo>
                          <a:pt x="94462" y="36652"/>
                        </a:lnTo>
                        <a:lnTo>
                          <a:pt x="101282" y="39166"/>
                        </a:lnTo>
                        <a:lnTo>
                          <a:pt x="107340" y="44348"/>
                        </a:lnTo>
                        <a:lnTo>
                          <a:pt x="112928" y="49288"/>
                        </a:lnTo>
                        <a:lnTo>
                          <a:pt x="115405" y="54521"/>
                        </a:lnTo>
                        <a:lnTo>
                          <a:pt x="115531" y="69773"/>
                        </a:lnTo>
                        <a:lnTo>
                          <a:pt x="112928" y="77533"/>
                        </a:lnTo>
                        <a:lnTo>
                          <a:pt x="107581" y="85343"/>
                        </a:lnTo>
                        <a:lnTo>
                          <a:pt x="0" y="209842"/>
                        </a:lnTo>
                        <a:lnTo>
                          <a:pt x="152171" y="209842"/>
                        </a:lnTo>
                        <a:lnTo>
                          <a:pt x="152171" y="172935"/>
                        </a:lnTo>
                        <a:lnTo>
                          <a:pt x="81191" y="172935"/>
                        </a:lnTo>
                        <a:lnTo>
                          <a:pt x="114007" y="135788"/>
                        </a:lnTo>
                        <a:lnTo>
                          <a:pt x="141532" y="100698"/>
                        </a:lnTo>
                        <a:lnTo>
                          <a:pt x="152425" y="61620"/>
                        </a:lnTo>
                        <a:lnTo>
                          <a:pt x="151157" y="48433"/>
                        </a:lnTo>
                        <a:lnTo>
                          <a:pt x="147410" y="36652"/>
                        </a:lnTo>
                        <a:close/>
                      </a:path>
                      <a:path w="153035" h="210184">
                        <a:moveTo>
                          <a:pt x="86474" y="0"/>
                        </a:moveTo>
                        <a:lnTo>
                          <a:pt x="46531" y="11921"/>
                        </a:lnTo>
                        <a:lnTo>
                          <a:pt x="21521" y="46000"/>
                        </a:lnTo>
                        <a:lnTo>
                          <a:pt x="17614" y="69507"/>
                        </a:lnTo>
                        <a:lnTo>
                          <a:pt x="54635" y="69507"/>
                        </a:lnTo>
                        <a:lnTo>
                          <a:pt x="58420" y="53682"/>
                        </a:lnTo>
                        <a:lnTo>
                          <a:pt x="60667" y="49161"/>
                        </a:lnTo>
                        <a:lnTo>
                          <a:pt x="64046" y="45427"/>
                        </a:lnTo>
                        <a:lnTo>
                          <a:pt x="69342" y="39433"/>
                        </a:lnTo>
                        <a:lnTo>
                          <a:pt x="76466" y="36652"/>
                        </a:lnTo>
                        <a:lnTo>
                          <a:pt x="147410" y="36652"/>
                        </a:lnTo>
                        <a:lnTo>
                          <a:pt x="111223" y="4206"/>
                        </a:lnTo>
                        <a:lnTo>
                          <a:pt x="99283" y="1054"/>
                        </a:lnTo>
                        <a:lnTo>
                          <a:pt x="86474" y="0"/>
                        </a:lnTo>
                        <a:close/>
                      </a:path>
                    </a:pathLst>
                  </a:custGeom>
                  <a:solidFill>
                    <a:srgbClr val="3C3C3C"/>
                  </a:solidFill>
                </p:spPr>
                <p:txBody>
                  <a:bodyPr wrap="square" lIns="0" tIns="0" rIns="0" bIns="0" rtlCol="0"/>
                  <a:lstStyle/>
                  <a:p>
                    <a:endParaRPr sz="1350"/>
                  </a:p>
                </p:txBody>
              </p:sp>
              <p:sp>
                <p:nvSpPr>
                  <p:cNvPr id="80" name="object 14">
                    <a:extLst>
                      <a:ext uri="{FF2B5EF4-FFF2-40B4-BE49-F238E27FC236}">
                        <a16:creationId xmlns:a16="http://schemas.microsoft.com/office/drawing/2014/main" id="{BD054B2D-5C2D-4467-92C9-779C870359A2}"/>
                      </a:ext>
                    </a:extLst>
                  </p:cNvPr>
                  <p:cNvSpPr/>
                  <p:nvPr/>
                </p:nvSpPr>
                <p:spPr>
                  <a:xfrm>
                    <a:off x="1504652" y="2622246"/>
                    <a:ext cx="175895" cy="62865"/>
                  </a:xfrm>
                  <a:custGeom>
                    <a:avLst/>
                    <a:gdLst/>
                    <a:ahLst/>
                    <a:cxnLst/>
                    <a:rect l="l" t="t" r="r" b="b"/>
                    <a:pathLst>
                      <a:path w="175894" h="62865">
                        <a:moveTo>
                          <a:pt x="175640" y="62801"/>
                        </a:moveTo>
                        <a:lnTo>
                          <a:pt x="0" y="62801"/>
                        </a:lnTo>
                        <a:lnTo>
                          <a:pt x="0" y="0"/>
                        </a:lnTo>
                        <a:lnTo>
                          <a:pt x="175640" y="0"/>
                        </a:lnTo>
                        <a:lnTo>
                          <a:pt x="175640" y="62801"/>
                        </a:lnTo>
                        <a:close/>
                      </a:path>
                    </a:pathLst>
                  </a:custGeom>
                  <a:solidFill>
                    <a:srgbClr val="3C3C3C"/>
                  </a:solidFill>
                </p:spPr>
                <p:txBody>
                  <a:bodyPr wrap="square" lIns="0" tIns="0" rIns="0" bIns="0" rtlCol="0"/>
                  <a:lstStyle/>
                  <a:p>
                    <a:endParaRPr sz="1350"/>
                  </a:p>
                </p:txBody>
              </p:sp>
              <p:sp>
                <p:nvSpPr>
                  <p:cNvPr id="81" name="object 15">
                    <a:extLst>
                      <a:ext uri="{FF2B5EF4-FFF2-40B4-BE49-F238E27FC236}">
                        <a16:creationId xmlns:a16="http://schemas.microsoft.com/office/drawing/2014/main" id="{4A102BA9-7BF0-4EFE-91A5-151252FF01ED}"/>
                      </a:ext>
                    </a:extLst>
                  </p:cNvPr>
                  <p:cNvSpPr/>
                  <p:nvPr/>
                </p:nvSpPr>
                <p:spPr>
                  <a:xfrm>
                    <a:off x="1504652" y="2719135"/>
                    <a:ext cx="175895" cy="62865"/>
                  </a:xfrm>
                  <a:custGeom>
                    <a:avLst/>
                    <a:gdLst/>
                    <a:ahLst/>
                    <a:cxnLst/>
                    <a:rect l="l" t="t" r="r" b="b"/>
                    <a:pathLst>
                      <a:path w="175894" h="62865">
                        <a:moveTo>
                          <a:pt x="175640" y="62801"/>
                        </a:moveTo>
                        <a:lnTo>
                          <a:pt x="0" y="62801"/>
                        </a:lnTo>
                        <a:lnTo>
                          <a:pt x="0" y="0"/>
                        </a:lnTo>
                        <a:lnTo>
                          <a:pt x="175640" y="0"/>
                        </a:lnTo>
                        <a:lnTo>
                          <a:pt x="175640" y="62801"/>
                        </a:lnTo>
                        <a:close/>
                      </a:path>
                    </a:pathLst>
                  </a:custGeom>
                  <a:solidFill>
                    <a:srgbClr val="3C3C3C"/>
                  </a:solidFill>
                </p:spPr>
                <p:txBody>
                  <a:bodyPr wrap="square" lIns="0" tIns="0" rIns="0" bIns="0" rtlCol="0"/>
                  <a:lstStyle/>
                  <a:p>
                    <a:endParaRPr sz="1350"/>
                  </a:p>
                </p:txBody>
              </p:sp>
              <p:sp>
                <p:nvSpPr>
                  <p:cNvPr id="82" name="object 16">
                    <a:extLst>
                      <a:ext uri="{FF2B5EF4-FFF2-40B4-BE49-F238E27FC236}">
                        <a16:creationId xmlns:a16="http://schemas.microsoft.com/office/drawing/2014/main" id="{365A7327-98E9-418B-86EB-AFC14F0A94E1}"/>
                      </a:ext>
                    </a:extLst>
                  </p:cNvPr>
                  <p:cNvSpPr/>
                  <p:nvPr/>
                </p:nvSpPr>
                <p:spPr>
                  <a:xfrm>
                    <a:off x="1504652" y="2808669"/>
                    <a:ext cx="175895" cy="62865"/>
                  </a:xfrm>
                  <a:custGeom>
                    <a:avLst/>
                    <a:gdLst/>
                    <a:ahLst/>
                    <a:cxnLst/>
                    <a:rect l="l" t="t" r="r" b="b"/>
                    <a:pathLst>
                      <a:path w="175894" h="62865">
                        <a:moveTo>
                          <a:pt x="175640" y="62801"/>
                        </a:moveTo>
                        <a:lnTo>
                          <a:pt x="0" y="62801"/>
                        </a:lnTo>
                        <a:lnTo>
                          <a:pt x="0" y="0"/>
                        </a:lnTo>
                        <a:lnTo>
                          <a:pt x="175640" y="0"/>
                        </a:lnTo>
                        <a:lnTo>
                          <a:pt x="175640" y="62801"/>
                        </a:lnTo>
                        <a:close/>
                      </a:path>
                    </a:pathLst>
                  </a:custGeom>
                  <a:solidFill>
                    <a:srgbClr val="3C3C3C"/>
                  </a:solidFill>
                </p:spPr>
                <p:txBody>
                  <a:bodyPr wrap="square" lIns="0" tIns="0" rIns="0" bIns="0" rtlCol="0"/>
                  <a:lstStyle/>
                  <a:p>
                    <a:endParaRPr sz="1350"/>
                  </a:p>
                </p:txBody>
              </p:sp>
            </p:grpSp>
            <p:sp>
              <p:nvSpPr>
                <p:cNvPr id="68" name="Rectangle 67">
                  <a:extLst>
                    <a:ext uri="{FF2B5EF4-FFF2-40B4-BE49-F238E27FC236}">
                      <a16:creationId xmlns:a16="http://schemas.microsoft.com/office/drawing/2014/main" id="{F6036492-0330-415A-8264-796A3DEE81F6}"/>
                    </a:ext>
                  </a:extLst>
                </p:cNvPr>
                <p:cNvSpPr/>
                <p:nvPr/>
              </p:nvSpPr>
              <p:spPr>
                <a:xfrm>
                  <a:off x="882167" y="3047996"/>
                  <a:ext cx="11259033" cy="564952"/>
                </a:xfrm>
                <a:prstGeom prst="rect">
                  <a:avLst/>
                </a:prstGeom>
                <a:solidFill>
                  <a:schemeClr val="tx1">
                    <a:lumMod val="50000"/>
                    <a:lumOff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grpSp>
          <p:sp>
            <p:nvSpPr>
              <p:cNvPr id="13" name="Rectangle 12">
                <a:extLst>
                  <a:ext uri="{FF2B5EF4-FFF2-40B4-BE49-F238E27FC236}">
                    <a16:creationId xmlns:a16="http://schemas.microsoft.com/office/drawing/2014/main" id="{7345D9E6-64B2-40ED-8DCD-D20572B46553}"/>
                  </a:ext>
                </a:extLst>
              </p:cNvPr>
              <p:cNvSpPr/>
              <p:nvPr/>
            </p:nvSpPr>
            <p:spPr>
              <a:xfrm>
                <a:off x="2954631" y="3336496"/>
                <a:ext cx="709748" cy="175017"/>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14" name="Rectangle 13">
                <a:extLst>
                  <a:ext uri="{FF2B5EF4-FFF2-40B4-BE49-F238E27FC236}">
                    <a16:creationId xmlns:a16="http://schemas.microsoft.com/office/drawing/2014/main" id="{2F1A9B56-7D22-4F64-89EF-FA5DF31451F7}"/>
                  </a:ext>
                </a:extLst>
              </p:cNvPr>
              <p:cNvSpPr/>
              <p:nvPr/>
            </p:nvSpPr>
            <p:spPr>
              <a:xfrm>
                <a:off x="2784546" y="3985980"/>
                <a:ext cx="2274081" cy="205020"/>
              </a:xfrm>
              <a:prstGeom prst="rect">
                <a:avLst/>
              </a:prstGeom>
              <a:solidFill>
                <a:srgbClr val="289BC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pic>
            <p:nvPicPr>
              <p:cNvPr id="15" name="Picture 14">
                <a:extLst>
                  <a:ext uri="{FF2B5EF4-FFF2-40B4-BE49-F238E27FC236}">
                    <a16:creationId xmlns:a16="http://schemas.microsoft.com/office/drawing/2014/main" id="{38F9A492-E1E5-4F78-992C-98B842E6D8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 t="11544" r="213" b="4746"/>
              <a:stretch/>
            </p:blipFill>
            <p:spPr>
              <a:xfrm>
                <a:off x="7564717" y="5721863"/>
                <a:ext cx="2104465" cy="1154893"/>
              </a:xfrm>
              <a:prstGeom prst="rect">
                <a:avLst/>
              </a:prstGeom>
              <a:ln w="12700">
                <a:solidFill>
                  <a:schemeClr val="bg1">
                    <a:lumMod val="75000"/>
                    <a:alpha val="71000"/>
                  </a:schemeClr>
                </a:solidFill>
                <a:prstDash val="solid"/>
              </a:ln>
              <a:effectLst/>
            </p:spPr>
          </p:pic>
          <p:pic>
            <p:nvPicPr>
              <p:cNvPr id="16" name="Picture 15">
                <a:extLst>
                  <a:ext uri="{FF2B5EF4-FFF2-40B4-BE49-F238E27FC236}">
                    <a16:creationId xmlns:a16="http://schemas.microsoft.com/office/drawing/2014/main" id="{B25663EC-54CB-4AAE-BAE1-8455E6E475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4749" y="4157609"/>
                <a:ext cx="2071272" cy="1236949"/>
              </a:xfrm>
              <a:prstGeom prst="rect">
                <a:avLst/>
              </a:prstGeom>
              <a:ln w="12700">
                <a:solidFill>
                  <a:schemeClr val="bg1">
                    <a:lumMod val="75000"/>
                    <a:alpha val="71000"/>
                  </a:schemeClr>
                </a:solidFill>
                <a:prstDash val="solid"/>
              </a:ln>
            </p:spPr>
          </p:pic>
          <p:sp>
            <p:nvSpPr>
              <p:cNvPr id="17" name="Rectangle 16">
                <a:extLst>
                  <a:ext uri="{FF2B5EF4-FFF2-40B4-BE49-F238E27FC236}">
                    <a16:creationId xmlns:a16="http://schemas.microsoft.com/office/drawing/2014/main" id="{6A08FFDF-E682-4462-A422-0640F6378A4E}"/>
                  </a:ext>
                </a:extLst>
              </p:cNvPr>
              <p:cNvSpPr/>
              <p:nvPr/>
            </p:nvSpPr>
            <p:spPr>
              <a:xfrm>
                <a:off x="8636000" y="3343787"/>
                <a:ext cx="709748" cy="19251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18" name="Rectangle 17">
                <a:extLst>
                  <a:ext uri="{FF2B5EF4-FFF2-40B4-BE49-F238E27FC236}">
                    <a16:creationId xmlns:a16="http://schemas.microsoft.com/office/drawing/2014/main" id="{65989C13-7FEB-4533-AFD7-3BAB5676C704}"/>
                  </a:ext>
                </a:extLst>
              </p:cNvPr>
              <p:cNvSpPr/>
              <p:nvPr/>
            </p:nvSpPr>
            <p:spPr>
              <a:xfrm>
                <a:off x="2784546" y="4194541"/>
                <a:ext cx="2274081" cy="2396391"/>
              </a:xfrm>
              <a:prstGeom prst="rect">
                <a:avLst/>
              </a:prstGeom>
              <a:solidFill>
                <a:schemeClr val="bg1"/>
              </a:solidFill>
              <a:ln w="9525">
                <a:solidFill>
                  <a:schemeClr val="bg1">
                    <a:lumMod val="75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19" name="TextBox 18">
                <a:extLst>
                  <a:ext uri="{FF2B5EF4-FFF2-40B4-BE49-F238E27FC236}">
                    <a16:creationId xmlns:a16="http://schemas.microsoft.com/office/drawing/2014/main" id="{F8E86751-93C6-409C-970D-42C26AEC3D14}"/>
                  </a:ext>
                </a:extLst>
              </p:cNvPr>
              <p:cNvSpPr txBox="1"/>
              <p:nvPr/>
            </p:nvSpPr>
            <p:spPr>
              <a:xfrm>
                <a:off x="2894693" y="3629947"/>
                <a:ext cx="1035776" cy="543495"/>
              </a:xfrm>
              <a:prstGeom prst="rect">
                <a:avLst/>
              </a:prstGeom>
              <a:noFill/>
            </p:spPr>
            <p:txBody>
              <a:bodyPr wrap="none" rtlCol="0">
                <a:spAutoFit/>
              </a:bodyPr>
              <a:lstStyle/>
              <a:p>
                <a:r>
                  <a:rPr lang="en-PH" sz="300">
                    <a:solidFill>
                      <a:schemeClr val="bg1">
                        <a:lumMod val="65000"/>
                      </a:schemeClr>
                    </a:solidFill>
                  </a:rPr>
                  <a:t>HOME</a:t>
                </a:r>
              </a:p>
            </p:txBody>
          </p:sp>
          <p:sp>
            <p:nvSpPr>
              <p:cNvPr id="20" name="TextBox 19">
                <a:extLst>
                  <a:ext uri="{FF2B5EF4-FFF2-40B4-BE49-F238E27FC236}">
                    <a16:creationId xmlns:a16="http://schemas.microsoft.com/office/drawing/2014/main" id="{55A0E0BD-5C38-4473-8F9C-629A3E7BD648}"/>
                  </a:ext>
                </a:extLst>
              </p:cNvPr>
              <p:cNvSpPr txBox="1"/>
              <p:nvPr/>
            </p:nvSpPr>
            <p:spPr>
              <a:xfrm>
                <a:off x="3504646" y="3619155"/>
                <a:ext cx="1491703" cy="543495"/>
              </a:xfrm>
              <a:prstGeom prst="rect">
                <a:avLst/>
              </a:prstGeom>
              <a:noFill/>
            </p:spPr>
            <p:txBody>
              <a:bodyPr wrap="none" rtlCol="0">
                <a:spAutoFit/>
              </a:bodyPr>
              <a:lstStyle/>
              <a:p>
                <a:r>
                  <a:rPr lang="en-PH" sz="300" dirty="0">
                    <a:solidFill>
                      <a:schemeClr val="bg1">
                        <a:lumMod val="65000"/>
                      </a:schemeClr>
                    </a:solidFill>
                  </a:rPr>
                  <a:t>DATACENTER</a:t>
                </a:r>
              </a:p>
            </p:txBody>
          </p:sp>
          <p:sp>
            <p:nvSpPr>
              <p:cNvPr id="21" name="TextBox 20">
                <a:extLst>
                  <a:ext uri="{FF2B5EF4-FFF2-40B4-BE49-F238E27FC236}">
                    <a16:creationId xmlns:a16="http://schemas.microsoft.com/office/drawing/2014/main" id="{9E53B21C-1B9C-4351-AEF9-154A1AC09EF4}"/>
                  </a:ext>
                </a:extLst>
              </p:cNvPr>
              <p:cNvSpPr txBox="1"/>
              <p:nvPr/>
            </p:nvSpPr>
            <p:spPr>
              <a:xfrm>
                <a:off x="4411673" y="3622699"/>
                <a:ext cx="1187751" cy="543495"/>
              </a:xfrm>
              <a:prstGeom prst="rect">
                <a:avLst/>
              </a:prstGeom>
              <a:noFill/>
            </p:spPr>
            <p:txBody>
              <a:bodyPr wrap="none" rtlCol="0">
                <a:spAutoFit/>
              </a:bodyPr>
              <a:lstStyle/>
              <a:p>
                <a:r>
                  <a:rPr lang="en-PH" sz="300">
                    <a:solidFill>
                      <a:schemeClr val="bg1">
                        <a:lumMod val="65000"/>
                      </a:schemeClr>
                    </a:solidFill>
                  </a:rPr>
                  <a:t>DEVICES</a:t>
                </a:r>
              </a:p>
            </p:txBody>
          </p:sp>
          <p:sp>
            <p:nvSpPr>
              <p:cNvPr id="22" name="TextBox 21">
                <a:extLst>
                  <a:ext uri="{FF2B5EF4-FFF2-40B4-BE49-F238E27FC236}">
                    <a16:creationId xmlns:a16="http://schemas.microsoft.com/office/drawing/2014/main" id="{B07110B9-F615-4764-A533-6C11EDD894E1}"/>
                  </a:ext>
                </a:extLst>
              </p:cNvPr>
              <p:cNvSpPr txBox="1"/>
              <p:nvPr/>
            </p:nvSpPr>
            <p:spPr>
              <a:xfrm>
                <a:off x="5058626" y="3630363"/>
                <a:ext cx="971482" cy="543495"/>
              </a:xfrm>
              <a:prstGeom prst="rect">
                <a:avLst/>
              </a:prstGeom>
              <a:noFill/>
            </p:spPr>
            <p:txBody>
              <a:bodyPr wrap="none" rtlCol="0">
                <a:spAutoFit/>
              </a:bodyPr>
              <a:lstStyle/>
              <a:p>
                <a:r>
                  <a:rPr lang="en-PH" sz="300">
                    <a:solidFill>
                      <a:schemeClr val="bg1">
                        <a:lumMod val="65000"/>
                      </a:schemeClr>
                    </a:solidFill>
                  </a:rPr>
                  <a:t>IPAM</a:t>
                </a:r>
              </a:p>
            </p:txBody>
          </p:sp>
          <p:sp>
            <p:nvSpPr>
              <p:cNvPr id="23" name="TextBox 22">
                <a:extLst>
                  <a:ext uri="{FF2B5EF4-FFF2-40B4-BE49-F238E27FC236}">
                    <a16:creationId xmlns:a16="http://schemas.microsoft.com/office/drawing/2014/main" id="{AF78658A-5D55-44C4-85EB-D4F3A77BBE50}"/>
                  </a:ext>
                </a:extLst>
              </p:cNvPr>
              <p:cNvSpPr txBox="1"/>
              <p:nvPr/>
            </p:nvSpPr>
            <p:spPr>
              <a:xfrm>
                <a:off x="5517522" y="3622047"/>
                <a:ext cx="1351418" cy="543495"/>
              </a:xfrm>
              <a:prstGeom prst="rect">
                <a:avLst/>
              </a:prstGeom>
              <a:noFill/>
            </p:spPr>
            <p:txBody>
              <a:bodyPr wrap="none" rtlCol="0">
                <a:spAutoFit/>
              </a:bodyPr>
              <a:lstStyle/>
              <a:p>
                <a:r>
                  <a:rPr lang="en-PH" sz="300">
                    <a:solidFill>
                      <a:schemeClr val="bg1">
                        <a:lumMod val="65000"/>
                      </a:schemeClr>
                    </a:solidFill>
                  </a:rPr>
                  <a:t>SOFTWARE</a:t>
                </a:r>
              </a:p>
            </p:txBody>
          </p:sp>
          <p:sp>
            <p:nvSpPr>
              <p:cNvPr id="24" name="TextBox 23">
                <a:extLst>
                  <a:ext uri="{FF2B5EF4-FFF2-40B4-BE49-F238E27FC236}">
                    <a16:creationId xmlns:a16="http://schemas.microsoft.com/office/drawing/2014/main" id="{330F944D-6013-41FB-877B-5BAD56C40D66}"/>
                  </a:ext>
                </a:extLst>
              </p:cNvPr>
              <p:cNvSpPr txBox="1"/>
              <p:nvPr/>
            </p:nvSpPr>
            <p:spPr>
              <a:xfrm>
                <a:off x="6203325" y="3630363"/>
                <a:ext cx="1421560" cy="543495"/>
              </a:xfrm>
              <a:prstGeom prst="rect">
                <a:avLst/>
              </a:prstGeom>
              <a:noFill/>
            </p:spPr>
            <p:txBody>
              <a:bodyPr wrap="none" rtlCol="0">
                <a:spAutoFit/>
              </a:bodyPr>
              <a:lstStyle/>
              <a:p>
                <a:r>
                  <a:rPr lang="en-PH" sz="300">
                    <a:solidFill>
                      <a:schemeClr val="bg1">
                        <a:lumMod val="65000"/>
                      </a:schemeClr>
                    </a:solidFill>
                  </a:rPr>
                  <a:t>PASSWORDS</a:t>
                </a:r>
              </a:p>
            </p:txBody>
          </p:sp>
          <p:sp>
            <p:nvSpPr>
              <p:cNvPr id="25" name="TextBox 24">
                <a:extLst>
                  <a:ext uri="{FF2B5EF4-FFF2-40B4-BE49-F238E27FC236}">
                    <a16:creationId xmlns:a16="http://schemas.microsoft.com/office/drawing/2014/main" id="{3373F28D-5A69-46EE-8759-3A00331150CA}"/>
                  </a:ext>
                </a:extLst>
              </p:cNvPr>
              <p:cNvSpPr txBox="1"/>
              <p:nvPr/>
            </p:nvSpPr>
            <p:spPr>
              <a:xfrm>
                <a:off x="6996149" y="3622047"/>
                <a:ext cx="1234513" cy="543495"/>
              </a:xfrm>
              <a:prstGeom prst="rect">
                <a:avLst/>
              </a:prstGeom>
              <a:noFill/>
            </p:spPr>
            <p:txBody>
              <a:bodyPr wrap="none" rtlCol="0">
                <a:spAutoFit/>
              </a:bodyPr>
              <a:lstStyle/>
              <a:p>
                <a:r>
                  <a:rPr lang="en-PH" sz="300">
                    <a:solidFill>
                      <a:schemeClr val="bg1">
                        <a:lumMod val="65000"/>
                      </a:schemeClr>
                    </a:solidFill>
                  </a:rPr>
                  <a:t>REPORTS</a:t>
                </a:r>
              </a:p>
            </p:txBody>
          </p:sp>
          <p:sp>
            <p:nvSpPr>
              <p:cNvPr id="26" name="TextBox 25">
                <a:extLst>
                  <a:ext uri="{FF2B5EF4-FFF2-40B4-BE49-F238E27FC236}">
                    <a16:creationId xmlns:a16="http://schemas.microsoft.com/office/drawing/2014/main" id="{9EFCE9C2-1421-4A6D-A13C-0AB439A8D8E2}"/>
                  </a:ext>
                </a:extLst>
              </p:cNvPr>
              <p:cNvSpPr txBox="1"/>
              <p:nvPr/>
            </p:nvSpPr>
            <p:spPr>
              <a:xfrm>
                <a:off x="7551227" y="3630363"/>
                <a:ext cx="1082537" cy="543495"/>
              </a:xfrm>
              <a:prstGeom prst="rect">
                <a:avLst/>
              </a:prstGeom>
              <a:noFill/>
            </p:spPr>
            <p:txBody>
              <a:bodyPr wrap="none" rtlCol="0">
                <a:spAutoFit/>
              </a:bodyPr>
              <a:lstStyle/>
              <a:p>
                <a:r>
                  <a:rPr lang="en-PH" sz="300">
                    <a:solidFill>
                      <a:schemeClr val="bg1">
                        <a:lumMod val="65000"/>
                      </a:schemeClr>
                    </a:solidFill>
                  </a:rPr>
                  <a:t>TOOLS</a:t>
                </a:r>
              </a:p>
            </p:txBody>
          </p:sp>
          <p:sp>
            <p:nvSpPr>
              <p:cNvPr id="27" name="TextBox 26">
                <a:extLst>
                  <a:ext uri="{FF2B5EF4-FFF2-40B4-BE49-F238E27FC236}">
                    <a16:creationId xmlns:a16="http://schemas.microsoft.com/office/drawing/2014/main" id="{30539873-756D-4030-A15E-7ECD6B729CC8}"/>
                  </a:ext>
                </a:extLst>
              </p:cNvPr>
              <p:cNvSpPr txBox="1"/>
              <p:nvPr/>
            </p:nvSpPr>
            <p:spPr>
              <a:xfrm>
                <a:off x="8026477" y="3622047"/>
                <a:ext cx="1439100" cy="543495"/>
              </a:xfrm>
              <a:prstGeom prst="rect">
                <a:avLst/>
              </a:prstGeom>
              <a:noFill/>
            </p:spPr>
            <p:txBody>
              <a:bodyPr wrap="none" rtlCol="0">
                <a:spAutoFit/>
              </a:bodyPr>
              <a:lstStyle/>
              <a:p>
                <a:r>
                  <a:rPr lang="en-PH" sz="300">
                    <a:solidFill>
                      <a:schemeClr val="bg1">
                        <a:lumMod val="65000"/>
                      </a:schemeClr>
                    </a:solidFill>
                  </a:rPr>
                  <a:t>BOOKMARKS</a:t>
                </a:r>
              </a:p>
            </p:txBody>
          </p:sp>
          <p:sp>
            <p:nvSpPr>
              <p:cNvPr id="28" name="TextBox 27">
                <a:extLst>
                  <a:ext uri="{FF2B5EF4-FFF2-40B4-BE49-F238E27FC236}">
                    <a16:creationId xmlns:a16="http://schemas.microsoft.com/office/drawing/2014/main" id="{42920266-37A0-47F2-B157-E61C1FFF7B05}"/>
                  </a:ext>
                </a:extLst>
              </p:cNvPr>
              <p:cNvSpPr txBox="1"/>
              <p:nvPr/>
            </p:nvSpPr>
            <p:spPr>
              <a:xfrm>
                <a:off x="8807539" y="3630363"/>
                <a:ext cx="989014" cy="543495"/>
              </a:xfrm>
              <a:prstGeom prst="rect">
                <a:avLst/>
              </a:prstGeom>
              <a:noFill/>
            </p:spPr>
            <p:txBody>
              <a:bodyPr wrap="none" rtlCol="0">
                <a:spAutoFit/>
              </a:bodyPr>
              <a:lstStyle/>
              <a:p>
                <a:r>
                  <a:rPr lang="en-PH" sz="300">
                    <a:solidFill>
                      <a:schemeClr val="bg1">
                        <a:lumMod val="65000"/>
                      </a:schemeClr>
                    </a:solidFill>
                  </a:rPr>
                  <a:t>HELP</a:t>
                </a:r>
              </a:p>
            </p:txBody>
          </p:sp>
          <p:sp>
            <p:nvSpPr>
              <p:cNvPr id="29" name="TextBox 28">
                <a:extLst>
                  <a:ext uri="{FF2B5EF4-FFF2-40B4-BE49-F238E27FC236}">
                    <a16:creationId xmlns:a16="http://schemas.microsoft.com/office/drawing/2014/main" id="{D353FA0D-DE96-4861-BE93-BAD68DA4F94A}"/>
                  </a:ext>
                </a:extLst>
              </p:cNvPr>
              <p:cNvSpPr txBox="1"/>
              <p:nvPr/>
            </p:nvSpPr>
            <p:spPr>
              <a:xfrm>
                <a:off x="9345748" y="3230614"/>
                <a:ext cx="1018244" cy="543495"/>
              </a:xfrm>
              <a:prstGeom prst="rect">
                <a:avLst/>
              </a:prstGeom>
              <a:noFill/>
            </p:spPr>
            <p:txBody>
              <a:bodyPr wrap="none" rtlCol="0">
                <a:spAutoFit/>
              </a:bodyPr>
              <a:lstStyle/>
              <a:p>
                <a:r>
                  <a:rPr lang="en-PH" sz="300">
                    <a:solidFill>
                      <a:schemeClr val="bg1"/>
                    </a:solidFill>
                  </a:rPr>
                  <a:t>NAME</a:t>
                </a:r>
              </a:p>
            </p:txBody>
          </p:sp>
          <p:sp>
            <p:nvSpPr>
              <p:cNvPr id="30" name="Flowchart: Connector 61">
                <a:extLst>
                  <a:ext uri="{FF2B5EF4-FFF2-40B4-BE49-F238E27FC236}">
                    <a16:creationId xmlns:a16="http://schemas.microsoft.com/office/drawing/2014/main" id="{E9CF8737-F3F9-4CCA-B123-E221D581F69D}"/>
                  </a:ext>
                </a:extLst>
              </p:cNvPr>
              <p:cNvSpPr/>
              <p:nvPr/>
            </p:nvSpPr>
            <p:spPr>
              <a:xfrm>
                <a:off x="3000896" y="3364332"/>
                <a:ext cx="64008" cy="66154"/>
              </a:xfrm>
              <a:prstGeom prst="flowChartConnector">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cxnSp>
            <p:nvCxnSpPr>
              <p:cNvPr id="31" name="Straight Connector 30">
                <a:extLst>
                  <a:ext uri="{FF2B5EF4-FFF2-40B4-BE49-F238E27FC236}">
                    <a16:creationId xmlns:a16="http://schemas.microsoft.com/office/drawing/2014/main" id="{BAF0A09C-89B1-4741-A313-2D162233C41C}"/>
                  </a:ext>
                </a:extLst>
              </p:cNvPr>
              <p:cNvCxnSpPr/>
              <p:nvPr/>
            </p:nvCxnSpPr>
            <p:spPr>
              <a:xfrm>
                <a:off x="3049334" y="3420444"/>
                <a:ext cx="40962" cy="463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B6B8E0A3-4AFA-4427-97A2-97DED45D9481}"/>
                  </a:ext>
                </a:extLst>
              </p:cNvPr>
              <p:cNvSpPr/>
              <p:nvPr/>
            </p:nvSpPr>
            <p:spPr>
              <a:xfrm>
                <a:off x="2882756" y="4335696"/>
                <a:ext cx="340144" cy="220143"/>
              </a:xfrm>
              <a:prstGeom prst="rect">
                <a:avLst/>
              </a:prstGeom>
              <a:solidFill>
                <a:srgbClr val="289BC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33" name="Rectangle 32">
                <a:extLst>
                  <a:ext uri="{FF2B5EF4-FFF2-40B4-BE49-F238E27FC236}">
                    <a16:creationId xmlns:a16="http://schemas.microsoft.com/office/drawing/2014/main" id="{40C42796-7165-42A0-A2B1-DC6E97C856C7}"/>
                  </a:ext>
                </a:extLst>
              </p:cNvPr>
              <p:cNvSpPr/>
              <p:nvPr/>
            </p:nvSpPr>
            <p:spPr>
              <a:xfrm>
                <a:off x="2895473" y="4940503"/>
                <a:ext cx="340144" cy="220143"/>
              </a:xfrm>
              <a:prstGeom prst="rect">
                <a:avLst/>
              </a:prstGeom>
              <a:solidFill>
                <a:srgbClr val="289BC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34" name="Rectangle 33">
                <a:extLst>
                  <a:ext uri="{FF2B5EF4-FFF2-40B4-BE49-F238E27FC236}">
                    <a16:creationId xmlns:a16="http://schemas.microsoft.com/office/drawing/2014/main" id="{8F169C2F-AD36-4240-9C07-BD63F98E3AD2}"/>
                  </a:ext>
                </a:extLst>
              </p:cNvPr>
              <p:cNvSpPr/>
              <p:nvPr/>
            </p:nvSpPr>
            <p:spPr>
              <a:xfrm>
                <a:off x="2886465" y="5438176"/>
                <a:ext cx="340144" cy="220143"/>
              </a:xfrm>
              <a:prstGeom prst="rect">
                <a:avLst/>
              </a:prstGeom>
              <a:solidFill>
                <a:srgbClr val="289BC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35" name="Rectangle 34">
                <a:extLst>
                  <a:ext uri="{FF2B5EF4-FFF2-40B4-BE49-F238E27FC236}">
                    <a16:creationId xmlns:a16="http://schemas.microsoft.com/office/drawing/2014/main" id="{DD54883A-7D32-4CFC-980B-547186197EF6}"/>
                  </a:ext>
                </a:extLst>
              </p:cNvPr>
              <p:cNvSpPr/>
              <p:nvPr/>
            </p:nvSpPr>
            <p:spPr>
              <a:xfrm>
                <a:off x="5217884" y="3981459"/>
                <a:ext cx="2104465" cy="160553"/>
              </a:xfrm>
              <a:prstGeom prst="rect">
                <a:avLst/>
              </a:prstGeom>
              <a:solidFill>
                <a:srgbClr val="289BC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36" name="Rectangle 35">
                <a:extLst>
                  <a:ext uri="{FF2B5EF4-FFF2-40B4-BE49-F238E27FC236}">
                    <a16:creationId xmlns:a16="http://schemas.microsoft.com/office/drawing/2014/main" id="{5752BCD8-301B-40F4-B9E7-8C1C903A719C}"/>
                  </a:ext>
                </a:extLst>
              </p:cNvPr>
              <p:cNvSpPr/>
              <p:nvPr/>
            </p:nvSpPr>
            <p:spPr>
              <a:xfrm>
                <a:off x="5224277" y="5447443"/>
                <a:ext cx="2104465" cy="209490"/>
              </a:xfrm>
              <a:prstGeom prst="rect">
                <a:avLst/>
              </a:prstGeom>
              <a:solidFill>
                <a:srgbClr val="289BC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37" name="Rectangle 36">
                <a:extLst>
                  <a:ext uri="{FF2B5EF4-FFF2-40B4-BE49-F238E27FC236}">
                    <a16:creationId xmlns:a16="http://schemas.microsoft.com/office/drawing/2014/main" id="{7B006B9B-5E84-460D-B240-151770DD121D}"/>
                  </a:ext>
                </a:extLst>
              </p:cNvPr>
              <p:cNvSpPr/>
              <p:nvPr/>
            </p:nvSpPr>
            <p:spPr>
              <a:xfrm>
                <a:off x="3313942" y="4394815"/>
                <a:ext cx="1588257" cy="819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38" name="Rectangle 37">
                <a:extLst>
                  <a:ext uri="{FF2B5EF4-FFF2-40B4-BE49-F238E27FC236}">
                    <a16:creationId xmlns:a16="http://schemas.microsoft.com/office/drawing/2014/main" id="{4CAA7DDB-CB82-4AA6-AC4A-0CA68C07A52D}"/>
                  </a:ext>
                </a:extLst>
              </p:cNvPr>
              <p:cNvSpPr/>
              <p:nvPr/>
            </p:nvSpPr>
            <p:spPr>
              <a:xfrm>
                <a:off x="3313943" y="4527846"/>
                <a:ext cx="1588257" cy="55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39" name="Rectangle 38">
                <a:extLst>
                  <a:ext uri="{FF2B5EF4-FFF2-40B4-BE49-F238E27FC236}">
                    <a16:creationId xmlns:a16="http://schemas.microsoft.com/office/drawing/2014/main" id="{C1474693-BC73-41F5-B0D0-19166DE09DB2}"/>
                  </a:ext>
                </a:extLst>
              </p:cNvPr>
              <p:cNvSpPr/>
              <p:nvPr/>
            </p:nvSpPr>
            <p:spPr>
              <a:xfrm>
                <a:off x="3335406" y="5006579"/>
                <a:ext cx="1588257" cy="819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40" name="Rectangle 39">
                <a:extLst>
                  <a:ext uri="{FF2B5EF4-FFF2-40B4-BE49-F238E27FC236}">
                    <a16:creationId xmlns:a16="http://schemas.microsoft.com/office/drawing/2014/main" id="{CE6193A8-32B9-46C8-A3F1-86A6819E40AD}"/>
                  </a:ext>
                </a:extLst>
              </p:cNvPr>
              <p:cNvSpPr/>
              <p:nvPr/>
            </p:nvSpPr>
            <p:spPr>
              <a:xfrm>
                <a:off x="3335407" y="5139610"/>
                <a:ext cx="1588257" cy="55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41" name="Rectangle 40">
                <a:extLst>
                  <a:ext uri="{FF2B5EF4-FFF2-40B4-BE49-F238E27FC236}">
                    <a16:creationId xmlns:a16="http://schemas.microsoft.com/office/drawing/2014/main" id="{71347033-79C9-482D-A26C-EB25549CBEE8}"/>
                  </a:ext>
                </a:extLst>
              </p:cNvPr>
              <p:cNvSpPr/>
              <p:nvPr/>
            </p:nvSpPr>
            <p:spPr>
              <a:xfrm>
                <a:off x="3294120" y="5497296"/>
                <a:ext cx="1588257" cy="819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42" name="Rectangle 41">
                <a:extLst>
                  <a:ext uri="{FF2B5EF4-FFF2-40B4-BE49-F238E27FC236}">
                    <a16:creationId xmlns:a16="http://schemas.microsoft.com/office/drawing/2014/main" id="{9D37D295-6F16-4616-AB42-BE0FBA3994FC}"/>
                  </a:ext>
                </a:extLst>
              </p:cNvPr>
              <p:cNvSpPr/>
              <p:nvPr/>
            </p:nvSpPr>
            <p:spPr>
              <a:xfrm>
                <a:off x="3294121" y="5630327"/>
                <a:ext cx="1588257" cy="55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43" name="Rectangle 42">
                <a:extLst>
                  <a:ext uri="{FF2B5EF4-FFF2-40B4-BE49-F238E27FC236}">
                    <a16:creationId xmlns:a16="http://schemas.microsoft.com/office/drawing/2014/main" id="{D52CFA77-0A29-4CF1-881C-E0056E1D683F}"/>
                  </a:ext>
                </a:extLst>
              </p:cNvPr>
              <p:cNvSpPr/>
              <p:nvPr/>
            </p:nvSpPr>
            <p:spPr>
              <a:xfrm>
                <a:off x="7552166" y="5451496"/>
                <a:ext cx="2140288" cy="263504"/>
              </a:xfrm>
              <a:prstGeom prst="rect">
                <a:avLst/>
              </a:prstGeom>
              <a:solidFill>
                <a:srgbClr val="289BC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44" name="Rectangle 43">
                <a:extLst>
                  <a:ext uri="{FF2B5EF4-FFF2-40B4-BE49-F238E27FC236}">
                    <a16:creationId xmlns:a16="http://schemas.microsoft.com/office/drawing/2014/main" id="{432423A0-56D2-4E7F-8A4D-B15F1140CD91}"/>
                  </a:ext>
                </a:extLst>
              </p:cNvPr>
              <p:cNvSpPr/>
              <p:nvPr/>
            </p:nvSpPr>
            <p:spPr>
              <a:xfrm>
                <a:off x="7564716" y="3981459"/>
                <a:ext cx="2104465" cy="160553"/>
              </a:xfrm>
              <a:prstGeom prst="rect">
                <a:avLst/>
              </a:prstGeom>
              <a:solidFill>
                <a:srgbClr val="289BC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45" name="Rectangle 44">
                <a:extLst>
                  <a:ext uri="{FF2B5EF4-FFF2-40B4-BE49-F238E27FC236}">
                    <a16:creationId xmlns:a16="http://schemas.microsoft.com/office/drawing/2014/main" id="{6B0CA61F-8431-47A9-9581-5B0B693C64A6}"/>
                  </a:ext>
                </a:extLst>
              </p:cNvPr>
              <p:cNvSpPr/>
              <p:nvPr/>
            </p:nvSpPr>
            <p:spPr>
              <a:xfrm>
                <a:off x="7574542" y="4139466"/>
                <a:ext cx="2084232" cy="1276921"/>
              </a:xfrm>
              <a:prstGeom prst="rect">
                <a:avLst/>
              </a:prstGeom>
              <a:solidFill>
                <a:schemeClr val="bg1"/>
              </a:solidFill>
              <a:ln w="9525">
                <a:solidFill>
                  <a:schemeClr val="bg1">
                    <a:lumMod val="75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pic>
            <p:nvPicPr>
              <p:cNvPr id="46" name="Picture 45">
                <a:extLst>
                  <a:ext uri="{FF2B5EF4-FFF2-40B4-BE49-F238E27FC236}">
                    <a16:creationId xmlns:a16="http://schemas.microsoft.com/office/drawing/2014/main" id="{D65A7F26-6D61-49E5-8796-43E52DF750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70" r="52723"/>
              <a:stretch/>
            </p:blipFill>
            <p:spPr>
              <a:xfrm>
                <a:off x="8193131" y="4218155"/>
                <a:ext cx="1417140" cy="1044758"/>
              </a:xfrm>
              <a:prstGeom prst="rect">
                <a:avLst/>
              </a:prstGeom>
            </p:spPr>
          </p:pic>
          <p:sp>
            <p:nvSpPr>
              <p:cNvPr id="47" name="Rectangle 46">
                <a:extLst>
                  <a:ext uri="{FF2B5EF4-FFF2-40B4-BE49-F238E27FC236}">
                    <a16:creationId xmlns:a16="http://schemas.microsoft.com/office/drawing/2014/main" id="{1BCF5659-C27A-4C6F-B038-43572E9FE598}"/>
                  </a:ext>
                </a:extLst>
              </p:cNvPr>
              <p:cNvSpPr/>
              <p:nvPr/>
            </p:nvSpPr>
            <p:spPr>
              <a:xfrm>
                <a:off x="7673929" y="4330595"/>
                <a:ext cx="375658" cy="350352"/>
              </a:xfrm>
              <a:prstGeom prst="rect">
                <a:avLst/>
              </a:prstGeom>
              <a:solidFill>
                <a:srgbClr val="EE5C22">
                  <a:alpha val="57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48" name="Rectangle 47">
                <a:extLst>
                  <a:ext uri="{FF2B5EF4-FFF2-40B4-BE49-F238E27FC236}">
                    <a16:creationId xmlns:a16="http://schemas.microsoft.com/office/drawing/2014/main" id="{AEE5E6FA-8935-4C44-AE89-90646E4D17EE}"/>
                  </a:ext>
                </a:extLst>
              </p:cNvPr>
              <p:cNvSpPr/>
              <p:nvPr/>
            </p:nvSpPr>
            <p:spPr>
              <a:xfrm>
                <a:off x="7673929" y="4759727"/>
                <a:ext cx="375658" cy="350352"/>
              </a:xfrm>
              <a:prstGeom prst="rect">
                <a:avLst/>
              </a:prstGeom>
              <a:solidFill>
                <a:srgbClr val="EE5C22">
                  <a:alpha val="34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49" name="Rectangle 48">
                <a:extLst>
                  <a:ext uri="{FF2B5EF4-FFF2-40B4-BE49-F238E27FC236}">
                    <a16:creationId xmlns:a16="http://schemas.microsoft.com/office/drawing/2014/main" id="{A9B4C9B1-EC73-4E39-B413-B7B4B16A8EE9}"/>
                  </a:ext>
                </a:extLst>
              </p:cNvPr>
              <p:cNvSpPr/>
              <p:nvPr/>
            </p:nvSpPr>
            <p:spPr>
              <a:xfrm>
                <a:off x="3325491" y="4043412"/>
                <a:ext cx="1084801" cy="5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50" name="Rectangle 49">
                <a:extLst>
                  <a:ext uri="{FF2B5EF4-FFF2-40B4-BE49-F238E27FC236}">
                    <a16:creationId xmlns:a16="http://schemas.microsoft.com/office/drawing/2014/main" id="{9E69AE40-FA90-42F8-9F06-FFBEDEC44EF1}"/>
                  </a:ext>
                </a:extLst>
              </p:cNvPr>
              <p:cNvSpPr/>
              <p:nvPr/>
            </p:nvSpPr>
            <p:spPr>
              <a:xfrm>
                <a:off x="5765459" y="4047191"/>
                <a:ext cx="1084801" cy="5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51" name="Rectangle 50">
                <a:extLst>
                  <a:ext uri="{FF2B5EF4-FFF2-40B4-BE49-F238E27FC236}">
                    <a16:creationId xmlns:a16="http://schemas.microsoft.com/office/drawing/2014/main" id="{37D38783-21F6-4CA3-9FFC-84F43C392319}"/>
                  </a:ext>
                </a:extLst>
              </p:cNvPr>
              <p:cNvSpPr/>
              <p:nvPr/>
            </p:nvSpPr>
            <p:spPr>
              <a:xfrm>
                <a:off x="8073333" y="4052484"/>
                <a:ext cx="1084801" cy="5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52" name="Rectangle 51">
                <a:extLst>
                  <a:ext uri="{FF2B5EF4-FFF2-40B4-BE49-F238E27FC236}">
                    <a16:creationId xmlns:a16="http://schemas.microsoft.com/office/drawing/2014/main" id="{CBD35C9B-09F6-4C76-AD01-3F371DB7C3EA}"/>
                  </a:ext>
                </a:extLst>
              </p:cNvPr>
              <p:cNvSpPr/>
              <p:nvPr/>
            </p:nvSpPr>
            <p:spPr>
              <a:xfrm>
                <a:off x="8073332" y="5537444"/>
                <a:ext cx="1084801" cy="5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53" name="Rectangle 52">
                <a:extLst>
                  <a:ext uri="{FF2B5EF4-FFF2-40B4-BE49-F238E27FC236}">
                    <a16:creationId xmlns:a16="http://schemas.microsoft.com/office/drawing/2014/main" id="{905C534D-5A75-4936-8832-C39BA71CACCE}"/>
                  </a:ext>
                </a:extLst>
              </p:cNvPr>
              <p:cNvSpPr/>
              <p:nvPr/>
            </p:nvSpPr>
            <p:spPr>
              <a:xfrm>
                <a:off x="5779671" y="5524196"/>
                <a:ext cx="1084801" cy="5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54" name="Rectangle 53">
                <a:extLst>
                  <a:ext uri="{FF2B5EF4-FFF2-40B4-BE49-F238E27FC236}">
                    <a16:creationId xmlns:a16="http://schemas.microsoft.com/office/drawing/2014/main" id="{7B99C49F-F9A1-4F30-B55C-3385D6D878CF}"/>
                  </a:ext>
                </a:extLst>
              </p:cNvPr>
              <p:cNvSpPr/>
              <p:nvPr/>
            </p:nvSpPr>
            <p:spPr>
              <a:xfrm>
                <a:off x="5227617" y="5669039"/>
                <a:ext cx="2092607" cy="1207719"/>
              </a:xfrm>
              <a:prstGeom prst="rect">
                <a:avLst/>
              </a:prstGeom>
              <a:solidFill>
                <a:schemeClr val="bg1"/>
              </a:solidFill>
              <a:ln w="9525">
                <a:solidFill>
                  <a:schemeClr val="bg1">
                    <a:lumMod val="75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pic>
            <p:nvPicPr>
              <p:cNvPr id="55" name="Picture 54">
                <a:extLst>
                  <a:ext uri="{FF2B5EF4-FFF2-40B4-BE49-F238E27FC236}">
                    <a16:creationId xmlns:a16="http://schemas.microsoft.com/office/drawing/2014/main" id="{1FE0D8CD-0220-4287-B016-8E10079F4C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6281"/>
              <a:stretch/>
            </p:blipFill>
            <p:spPr>
              <a:xfrm>
                <a:off x="5427131" y="5690599"/>
                <a:ext cx="1745555" cy="1035992"/>
              </a:xfrm>
              <a:prstGeom prst="rect">
                <a:avLst/>
              </a:prstGeom>
            </p:spPr>
          </p:pic>
          <p:sp>
            <p:nvSpPr>
              <p:cNvPr id="56" name="Rectangle 55">
                <a:extLst>
                  <a:ext uri="{FF2B5EF4-FFF2-40B4-BE49-F238E27FC236}">
                    <a16:creationId xmlns:a16="http://schemas.microsoft.com/office/drawing/2014/main" id="{AEFEE43D-9888-4C01-A451-0501ED15668C}"/>
                  </a:ext>
                </a:extLst>
              </p:cNvPr>
              <p:cNvSpPr/>
              <p:nvPr/>
            </p:nvSpPr>
            <p:spPr>
              <a:xfrm>
                <a:off x="4213658" y="5972940"/>
                <a:ext cx="612342" cy="4626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57" name="Rectangle 56">
                <a:extLst>
                  <a:ext uri="{FF2B5EF4-FFF2-40B4-BE49-F238E27FC236}">
                    <a16:creationId xmlns:a16="http://schemas.microsoft.com/office/drawing/2014/main" id="{205DD00E-F188-4BBA-8A46-3E1EDF5D391E}"/>
                  </a:ext>
                </a:extLst>
              </p:cNvPr>
              <p:cNvSpPr/>
              <p:nvPr/>
            </p:nvSpPr>
            <p:spPr>
              <a:xfrm>
                <a:off x="4216400" y="6125340"/>
                <a:ext cx="612342" cy="4626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58" name="Rectangle 57">
                <a:extLst>
                  <a:ext uri="{FF2B5EF4-FFF2-40B4-BE49-F238E27FC236}">
                    <a16:creationId xmlns:a16="http://schemas.microsoft.com/office/drawing/2014/main" id="{776FDC36-6524-447B-AD30-1BAA69856C33}"/>
                  </a:ext>
                </a:extLst>
              </p:cNvPr>
              <p:cNvSpPr/>
              <p:nvPr/>
            </p:nvSpPr>
            <p:spPr>
              <a:xfrm>
                <a:off x="4210916" y="6261267"/>
                <a:ext cx="612342" cy="4626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59" name="Rectangle 58">
                <a:extLst>
                  <a:ext uri="{FF2B5EF4-FFF2-40B4-BE49-F238E27FC236}">
                    <a16:creationId xmlns:a16="http://schemas.microsoft.com/office/drawing/2014/main" id="{FE7694BD-6B35-482B-9E85-35A34AFF7C28}"/>
                  </a:ext>
                </a:extLst>
              </p:cNvPr>
              <p:cNvSpPr/>
              <p:nvPr/>
            </p:nvSpPr>
            <p:spPr>
              <a:xfrm>
                <a:off x="4213658" y="6413667"/>
                <a:ext cx="612342" cy="4626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60" name="Rectangle 59">
                <a:extLst>
                  <a:ext uri="{FF2B5EF4-FFF2-40B4-BE49-F238E27FC236}">
                    <a16:creationId xmlns:a16="http://schemas.microsoft.com/office/drawing/2014/main" id="{E20DB352-44A4-4367-8617-55EA50CC6175}"/>
                  </a:ext>
                </a:extLst>
              </p:cNvPr>
              <p:cNvSpPr/>
              <p:nvPr/>
            </p:nvSpPr>
            <p:spPr>
              <a:xfrm>
                <a:off x="3139602" y="5950920"/>
                <a:ext cx="986183" cy="23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61" name="Rectangle 60">
                <a:extLst>
                  <a:ext uri="{FF2B5EF4-FFF2-40B4-BE49-F238E27FC236}">
                    <a16:creationId xmlns:a16="http://schemas.microsoft.com/office/drawing/2014/main" id="{215747CA-AB00-43D1-BBEE-C54E27F25EA2}"/>
                  </a:ext>
                </a:extLst>
              </p:cNvPr>
              <p:cNvSpPr/>
              <p:nvPr/>
            </p:nvSpPr>
            <p:spPr>
              <a:xfrm>
                <a:off x="3139602" y="6060148"/>
                <a:ext cx="986183" cy="23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62" name="Rectangle 61">
                <a:extLst>
                  <a:ext uri="{FF2B5EF4-FFF2-40B4-BE49-F238E27FC236}">
                    <a16:creationId xmlns:a16="http://schemas.microsoft.com/office/drawing/2014/main" id="{C110DA73-C380-4019-9EE1-3FD91F51402F}"/>
                  </a:ext>
                </a:extLst>
              </p:cNvPr>
              <p:cNvSpPr/>
              <p:nvPr/>
            </p:nvSpPr>
            <p:spPr>
              <a:xfrm>
                <a:off x="3139602" y="6163120"/>
                <a:ext cx="986183" cy="23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63" name="Rectangle 62">
                <a:extLst>
                  <a:ext uri="{FF2B5EF4-FFF2-40B4-BE49-F238E27FC236}">
                    <a16:creationId xmlns:a16="http://schemas.microsoft.com/office/drawing/2014/main" id="{83BA6AA1-1D8A-4557-BAE9-3230E7A6DB57}"/>
                  </a:ext>
                </a:extLst>
              </p:cNvPr>
              <p:cNvSpPr/>
              <p:nvPr/>
            </p:nvSpPr>
            <p:spPr>
              <a:xfrm>
                <a:off x="3139602" y="6272348"/>
                <a:ext cx="986183" cy="23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64" name="Rectangle 63">
                <a:extLst>
                  <a:ext uri="{FF2B5EF4-FFF2-40B4-BE49-F238E27FC236}">
                    <a16:creationId xmlns:a16="http://schemas.microsoft.com/office/drawing/2014/main" id="{8188B66E-6377-4124-A98A-14B9AB8B8677}"/>
                  </a:ext>
                </a:extLst>
              </p:cNvPr>
              <p:cNvSpPr/>
              <p:nvPr/>
            </p:nvSpPr>
            <p:spPr>
              <a:xfrm>
                <a:off x="3139602" y="6369582"/>
                <a:ext cx="986183" cy="23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65" name="Rectangle 64">
                <a:extLst>
                  <a:ext uri="{FF2B5EF4-FFF2-40B4-BE49-F238E27FC236}">
                    <a16:creationId xmlns:a16="http://schemas.microsoft.com/office/drawing/2014/main" id="{B10C6215-23F9-4C1F-8447-D5DE7F13BDFA}"/>
                  </a:ext>
                </a:extLst>
              </p:cNvPr>
              <p:cNvSpPr/>
              <p:nvPr/>
            </p:nvSpPr>
            <p:spPr>
              <a:xfrm>
                <a:off x="3139602" y="6478810"/>
                <a:ext cx="986183" cy="23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grpSp>
      </p:grpSp>
      <p:sp>
        <p:nvSpPr>
          <p:cNvPr id="83" name="TextBox 82">
            <a:extLst>
              <a:ext uri="{FF2B5EF4-FFF2-40B4-BE49-F238E27FC236}">
                <a16:creationId xmlns:a16="http://schemas.microsoft.com/office/drawing/2014/main" id="{EFB06339-0E03-415E-9FCB-5C888C35EED8}"/>
              </a:ext>
            </a:extLst>
          </p:cNvPr>
          <p:cNvSpPr txBox="1"/>
          <p:nvPr/>
        </p:nvSpPr>
        <p:spPr>
          <a:xfrm flipH="1">
            <a:off x="5708468" y="1881826"/>
            <a:ext cx="518533" cy="300082"/>
          </a:xfrm>
          <a:prstGeom prst="rect">
            <a:avLst/>
          </a:prstGeom>
          <a:solidFill>
            <a:schemeClr val="bg1"/>
          </a:solidFill>
        </p:spPr>
        <p:txBody>
          <a:bodyPr wrap="square" rtlCol="0">
            <a:spAutoFit/>
          </a:bodyPr>
          <a:lstStyle/>
          <a:p>
            <a:endParaRPr lang="en-US" sz="1350"/>
          </a:p>
        </p:txBody>
      </p:sp>
      <p:sp>
        <p:nvSpPr>
          <p:cNvPr id="85" name="Title 2">
            <a:extLst>
              <a:ext uri="{FF2B5EF4-FFF2-40B4-BE49-F238E27FC236}">
                <a16:creationId xmlns:a16="http://schemas.microsoft.com/office/drawing/2014/main" id="{C330AC8D-4CB0-4C2B-9C98-08D537535FDD}"/>
              </a:ext>
            </a:extLst>
          </p:cNvPr>
          <p:cNvSpPr>
            <a:spLocks noGrp="1"/>
          </p:cNvSpPr>
          <p:nvPr>
            <p:ph type="title"/>
          </p:nvPr>
        </p:nvSpPr>
        <p:spPr/>
        <p:txBody>
          <a:bodyPr vert="horz" wrap="square" lIns="0" tIns="45715" rIns="91428" bIns="45715" rtlCol="0" anchor="ctr">
            <a:spAutoFit/>
          </a:bodyPr>
          <a:lstStyle/>
          <a:p>
            <a:r>
              <a:rPr lang="en-US"/>
              <a:t>Sify assessment Discover Capabilities</a:t>
            </a:r>
          </a:p>
        </p:txBody>
      </p:sp>
      <p:sp>
        <p:nvSpPr>
          <p:cNvPr id="86" name="Slide Number Placeholder 3">
            <a:extLst>
              <a:ext uri="{FF2B5EF4-FFF2-40B4-BE49-F238E27FC236}">
                <a16:creationId xmlns:a16="http://schemas.microsoft.com/office/drawing/2014/main" id="{652C4966-354D-478C-92B0-70695FCE0BF3}"/>
              </a:ext>
            </a:extLst>
          </p:cNvPr>
          <p:cNvSpPr>
            <a:spLocks noGrp="1"/>
          </p:cNvSpPr>
          <p:nvPr>
            <p:ph type="sldNum" sz="quarter" idx="12"/>
          </p:nvPr>
        </p:nvSpPr>
        <p:spPr>
          <a:xfrm>
            <a:off x="8332470" y="4767264"/>
            <a:ext cx="487680" cy="274637"/>
          </a:xfrm>
        </p:spPr>
        <p:txBody>
          <a:bodyPr/>
          <a:lstStyle/>
          <a:p>
            <a:fld id="{D6AB342A-830E-438F-A6A8-BEDF509AB0A8}" type="slidenum">
              <a:rPr lang="en-US" sz="900" smtClean="0"/>
              <a:t>15</a:t>
            </a:fld>
            <a:endParaRPr lang="en-US" sz="900" dirty="0"/>
          </a:p>
        </p:txBody>
      </p:sp>
      <p:sp>
        <p:nvSpPr>
          <p:cNvPr id="3" name="TextBox 2">
            <a:extLst>
              <a:ext uri="{FF2B5EF4-FFF2-40B4-BE49-F238E27FC236}">
                <a16:creationId xmlns:a16="http://schemas.microsoft.com/office/drawing/2014/main" id="{840351E4-2686-4C38-8582-9CC21BC6A9A7}"/>
              </a:ext>
            </a:extLst>
          </p:cNvPr>
          <p:cNvSpPr txBox="1"/>
          <p:nvPr/>
        </p:nvSpPr>
        <p:spPr>
          <a:xfrm>
            <a:off x="323850" y="987425"/>
            <a:ext cx="3901864" cy="3616375"/>
          </a:xfrm>
          <a:prstGeom prst="rect">
            <a:avLst/>
          </a:prstGeom>
          <a:noFill/>
        </p:spPr>
        <p:txBody>
          <a:bodyPr wrap="square" rtlCol="0">
            <a:spAutoFit/>
          </a:bodyPr>
          <a:lstStyle/>
          <a:p>
            <a:pPr marL="182563" indent="-182563">
              <a:buFont typeface="Arial" panose="020B0604020202020204" pitchFamily="34" charset="0"/>
              <a:buChar char="•"/>
            </a:pPr>
            <a:r>
              <a:rPr lang="en-US" sz="1200" b="1" dirty="0"/>
              <a:t>Agentless auto-discovery</a:t>
            </a:r>
          </a:p>
          <a:p>
            <a:pPr marL="182563" indent="-182563">
              <a:spcBef>
                <a:spcPts val="600"/>
              </a:spcBef>
              <a:buFont typeface="Arial" panose="020B0604020202020204" pitchFamily="34" charset="0"/>
              <a:buChar char="•"/>
            </a:pPr>
            <a:r>
              <a:rPr lang="en-US" sz="1200" b="1" dirty="0"/>
              <a:t>Broad support</a:t>
            </a:r>
          </a:p>
          <a:p>
            <a:pPr marL="541338" lvl="1" indent="-182563">
              <a:buFont typeface="Arial" panose="020B0604020202020204" pitchFamily="34" charset="0"/>
              <a:buChar char="•"/>
            </a:pPr>
            <a:r>
              <a:rPr lang="en-US" sz="1100" dirty="0">
                <a:solidFill>
                  <a:schemeClr val="tx1">
                    <a:lumMod val="75000"/>
                    <a:lumOff val="25000"/>
                  </a:schemeClr>
                </a:solidFill>
              </a:rPr>
              <a:t>All MS, Unix, Midrange, Cloud vendors, Hypervisors</a:t>
            </a:r>
          </a:p>
          <a:p>
            <a:pPr marL="182563" indent="-182563">
              <a:spcBef>
                <a:spcPts val="600"/>
              </a:spcBef>
              <a:buFont typeface="Arial" panose="020B0604020202020204" pitchFamily="34" charset="0"/>
              <a:buChar char="•"/>
            </a:pPr>
            <a:r>
              <a:rPr lang="en-US" sz="1200" b="1" dirty="0"/>
              <a:t>Deep support</a:t>
            </a:r>
          </a:p>
          <a:p>
            <a:pPr marL="541338" lvl="1" indent="-182563">
              <a:buFont typeface="Arial" panose="020B0604020202020204" pitchFamily="34" charset="0"/>
              <a:buChar char="•"/>
            </a:pPr>
            <a:r>
              <a:rPr lang="en-US" sz="1100" dirty="0">
                <a:solidFill>
                  <a:schemeClr val="tx1">
                    <a:lumMod val="75000"/>
                    <a:lumOff val="25000"/>
                  </a:schemeClr>
                </a:solidFill>
              </a:rPr>
              <a:t>Hardware, virtual and application layers</a:t>
            </a:r>
          </a:p>
          <a:p>
            <a:pPr marL="182563" indent="-182563">
              <a:spcBef>
                <a:spcPts val="600"/>
              </a:spcBef>
              <a:buFont typeface="Arial" panose="020B0604020202020204" pitchFamily="34" charset="0"/>
              <a:buChar char="•"/>
            </a:pPr>
            <a:r>
              <a:rPr lang="en-US" sz="1200" b="1" dirty="0"/>
              <a:t>CISO friendly </a:t>
            </a:r>
          </a:p>
          <a:p>
            <a:pPr marL="541338" lvl="1" indent="-182563">
              <a:buFont typeface="Arial" panose="020B0604020202020204" pitchFamily="34" charset="0"/>
              <a:buChar char="•"/>
            </a:pPr>
            <a:r>
              <a:rPr lang="en-US" sz="1100" dirty="0">
                <a:solidFill>
                  <a:schemeClr val="tx1">
                    <a:lumMod val="75000"/>
                    <a:lumOff val="25000"/>
                  </a:schemeClr>
                </a:solidFill>
              </a:rPr>
              <a:t>Secure, behind firewall, read only credentials </a:t>
            </a:r>
          </a:p>
          <a:p>
            <a:pPr marL="541338" lvl="1" indent="-182563">
              <a:buFont typeface="Arial" panose="020B0604020202020204" pitchFamily="34" charset="0"/>
              <a:buChar char="•"/>
            </a:pPr>
            <a:r>
              <a:rPr lang="en-US" sz="1100" dirty="0">
                <a:solidFill>
                  <a:schemeClr val="tx1">
                    <a:lumMod val="75000"/>
                    <a:lumOff val="25000"/>
                  </a:schemeClr>
                </a:solidFill>
              </a:rPr>
              <a:t>100% on premise capable / IAAS </a:t>
            </a:r>
          </a:p>
          <a:p>
            <a:pPr marL="541338" lvl="1" indent="-182563">
              <a:buFont typeface="Arial" panose="020B0604020202020204" pitchFamily="34" charset="0"/>
              <a:buChar char="•"/>
            </a:pPr>
            <a:r>
              <a:rPr lang="en-US" sz="1100" dirty="0">
                <a:solidFill>
                  <a:schemeClr val="tx1">
                    <a:lumMod val="75000"/>
                    <a:lumOff val="25000"/>
                  </a:schemeClr>
                </a:solidFill>
              </a:rPr>
              <a:t>No data must leave the enterprise</a:t>
            </a:r>
          </a:p>
          <a:p>
            <a:pPr marL="182563" indent="-182563">
              <a:spcBef>
                <a:spcPts val="600"/>
              </a:spcBef>
              <a:buFont typeface="Arial" panose="020B0604020202020204" pitchFamily="34" charset="0"/>
              <a:buChar char="•"/>
            </a:pPr>
            <a:r>
              <a:rPr lang="en-US" sz="1200" b="1" dirty="0"/>
              <a:t>Full, immediate access to data</a:t>
            </a:r>
          </a:p>
          <a:p>
            <a:pPr marL="541338" lvl="1" indent="-182563">
              <a:buFont typeface="Arial" panose="020B0604020202020204" pitchFamily="34" charset="0"/>
              <a:buChar char="•"/>
            </a:pPr>
            <a:r>
              <a:rPr lang="en-US" sz="1100" dirty="0">
                <a:solidFill>
                  <a:schemeClr val="tx1">
                    <a:lumMod val="75000"/>
                    <a:lumOff val="25000"/>
                  </a:schemeClr>
                </a:solidFill>
              </a:rPr>
              <a:t>Fully documented, complete APIs</a:t>
            </a:r>
          </a:p>
          <a:p>
            <a:pPr marL="541338" lvl="1" indent="-182563">
              <a:buFont typeface="Arial" panose="020B0604020202020204" pitchFamily="34" charset="0"/>
              <a:buChar char="•"/>
            </a:pPr>
            <a:r>
              <a:rPr lang="en-US" sz="1100" dirty="0">
                <a:solidFill>
                  <a:schemeClr val="tx1">
                    <a:lumMod val="75000"/>
                    <a:lumOff val="25000"/>
                  </a:schemeClr>
                </a:solidFill>
              </a:rPr>
              <a:t>Robust reporting and audit logs</a:t>
            </a:r>
          </a:p>
          <a:p>
            <a:pPr marL="541338" lvl="1" indent="-182563">
              <a:buFont typeface="Arial" panose="020B0604020202020204" pitchFamily="34" charset="0"/>
              <a:buChar char="•"/>
            </a:pPr>
            <a:r>
              <a:rPr lang="en-US" sz="1100" dirty="0">
                <a:solidFill>
                  <a:schemeClr val="tx1">
                    <a:lumMod val="75000"/>
                    <a:lumOff val="25000"/>
                  </a:schemeClr>
                </a:solidFill>
              </a:rPr>
              <a:t>Cloud recommendations</a:t>
            </a:r>
          </a:p>
          <a:p>
            <a:pPr marL="182563" indent="-182563">
              <a:spcBef>
                <a:spcPts val="600"/>
              </a:spcBef>
              <a:buFont typeface="Arial" panose="020B0604020202020204" pitchFamily="34" charset="0"/>
              <a:buChar char="•"/>
            </a:pPr>
            <a:r>
              <a:rPr lang="en-US" sz="1200" b="1" dirty="0"/>
              <a:t>Project and lifecycle models</a:t>
            </a:r>
          </a:p>
          <a:p>
            <a:pPr marL="541338" lvl="1" indent="-182563">
              <a:buFont typeface="Arial" panose="020B0604020202020204" pitchFamily="34" charset="0"/>
              <a:buChar char="•"/>
            </a:pPr>
            <a:r>
              <a:rPr lang="en-US" sz="1100" dirty="0">
                <a:solidFill>
                  <a:schemeClr val="tx1">
                    <a:lumMod val="75000"/>
                    <a:lumOff val="25000"/>
                  </a:schemeClr>
                </a:solidFill>
              </a:rPr>
              <a:t>Convert initial discovery into self updating CMDB</a:t>
            </a:r>
          </a:p>
          <a:p>
            <a:pPr marL="541338" lvl="1" indent="-182563">
              <a:buFont typeface="Arial" panose="020B0604020202020204" pitchFamily="34" charset="0"/>
              <a:buChar char="•"/>
            </a:pPr>
            <a:r>
              <a:rPr lang="en-US" sz="1100" dirty="0">
                <a:solidFill>
                  <a:schemeClr val="tx1">
                    <a:lumMod val="75000"/>
                    <a:lumOff val="25000"/>
                  </a:schemeClr>
                </a:solidFill>
              </a:rPr>
              <a:t>Provide accurate, current data to ITSM and DevOps</a:t>
            </a:r>
          </a:p>
        </p:txBody>
      </p:sp>
    </p:spTree>
    <p:extLst>
      <p:ext uri="{BB962C8B-B14F-4D97-AF65-F5344CB8AC3E}">
        <p14:creationId xmlns:p14="http://schemas.microsoft.com/office/powerpoint/2010/main" val="45902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A09B156E-D2A7-45EC-93FF-12B89031EBF6}"/>
              </a:ext>
            </a:extLst>
          </p:cNvPr>
          <p:cNvSpPr/>
          <p:nvPr/>
        </p:nvSpPr>
        <p:spPr>
          <a:xfrm>
            <a:off x="4759324" y="987425"/>
            <a:ext cx="4068763" cy="3744913"/>
          </a:xfrm>
          <a:prstGeom prst="roundRect">
            <a:avLst>
              <a:gd name="adj" fmla="val 6712"/>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Rounded Corners 14">
            <a:extLst>
              <a:ext uri="{FF2B5EF4-FFF2-40B4-BE49-F238E27FC236}">
                <a16:creationId xmlns:a16="http://schemas.microsoft.com/office/drawing/2014/main" id="{5BF6030C-1BC6-4AA4-93ED-B806C2AA216A}"/>
              </a:ext>
            </a:extLst>
          </p:cNvPr>
          <p:cNvSpPr/>
          <p:nvPr/>
        </p:nvSpPr>
        <p:spPr>
          <a:xfrm>
            <a:off x="323850" y="987425"/>
            <a:ext cx="4068763" cy="3744913"/>
          </a:xfrm>
          <a:prstGeom prst="roundRect">
            <a:avLst>
              <a:gd name="adj" fmla="val 6712"/>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CEBB42BC-B247-4706-AEF9-A5EA3048850B}"/>
              </a:ext>
            </a:extLst>
          </p:cNvPr>
          <p:cNvSpPr txBox="1"/>
          <p:nvPr/>
        </p:nvSpPr>
        <p:spPr>
          <a:xfrm>
            <a:off x="2944313" y="1155889"/>
            <a:ext cx="450149" cy="300082"/>
          </a:xfrm>
          <a:prstGeom prst="rect">
            <a:avLst/>
          </a:prstGeom>
          <a:solidFill>
            <a:srgbClr val="FFFFFF"/>
          </a:solidFill>
        </p:spPr>
        <p:txBody>
          <a:bodyPr wrap="square" rtlCol="0">
            <a:spAutoFit/>
          </a:bodyPr>
          <a:lstStyle/>
          <a:p>
            <a:endParaRPr lang="en-US" sz="1350"/>
          </a:p>
        </p:txBody>
      </p:sp>
      <p:pic>
        <p:nvPicPr>
          <p:cNvPr id="6" name="Picture 5" descr="A screenshot of a cell phone&#10;&#10;Description automatically generated">
            <a:extLst>
              <a:ext uri="{FF2B5EF4-FFF2-40B4-BE49-F238E27FC236}">
                <a16:creationId xmlns:a16="http://schemas.microsoft.com/office/drawing/2014/main" id="{5AF58CF3-B5CB-4F61-8968-E196EC95DF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71027" y="1354005"/>
            <a:ext cx="3319682" cy="1632957"/>
          </a:xfrm>
          <a:prstGeom prst="rect">
            <a:avLst/>
          </a:prstGeom>
          <a:ln w="6350">
            <a:solidFill>
              <a:schemeClr val="bg1">
                <a:lumMod val="85000"/>
              </a:schemeClr>
            </a:solidFill>
          </a:ln>
          <a:effectLst/>
        </p:spPr>
      </p:pic>
      <p:pic>
        <p:nvPicPr>
          <p:cNvPr id="9" name="Picture 8" descr="A screenshot of a social media post&#10;&#10;Description automatically generated">
            <a:extLst>
              <a:ext uri="{FF2B5EF4-FFF2-40B4-BE49-F238E27FC236}">
                <a16:creationId xmlns:a16="http://schemas.microsoft.com/office/drawing/2014/main" id="{251FED26-52E1-415E-94F1-600053F422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71027" y="3010693"/>
            <a:ext cx="3319682" cy="1647076"/>
          </a:xfrm>
          <a:prstGeom prst="rect">
            <a:avLst/>
          </a:prstGeom>
          <a:ln w="6350">
            <a:solidFill>
              <a:schemeClr val="bg1">
                <a:lumMod val="85000"/>
              </a:schemeClr>
            </a:solidFill>
          </a:ln>
          <a:effectLst/>
        </p:spPr>
      </p:pic>
      <p:pic>
        <p:nvPicPr>
          <p:cNvPr id="10" name="Picture 9" descr="A screenshot of a computer&#10;&#10;Description automatically generated">
            <a:extLst>
              <a:ext uri="{FF2B5EF4-FFF2-40B4-BE49-F238E27FC236}">
                <a16:creationId xmlns:a16="http://schemas.microsoft.com/office/drawing/2014/main" id="{0213A6F7-23DD-48BB-8261-D8105FA4276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7051" y="3010693"/>
            <a:ext cx="3181362" cy="1646718"/>
          </a:xfrm>
          <a:prstGeom prst="rect">
            <a:avLst/>
          </a:prstGeom>
          <a:ln w="6350">
            <a:solidFill>
              <a:schemeClr val="bg1">
                <a:lumMod val="85000"/>
              </a:schemeClr>
            </a:solidFill>
          </a:ln>
          <a:effectLst/>
        </p:spPr>
      </p:pic>
      <p:sp>
        <p:nvSpPr>
          <p:cNvPr id="11" name="Title 1">
            <a:extLst>
              <a:ext uri="{FF2B5EF4-FFF2-40B4-BE49-F238E27FC236}">
                <a16:creationId xmlns:a16="http://schemas.microsoft.com/office/drawing/2014/main" id="{E499EC16-E8F0-40BE-AD41-F32D130637F3}"/>
              </a:ext>
            </a:extLst>
          </p:cNvPr>
          <p:cNvSpPr>
            <a:spLocks noGrp="1"/>
          </p:cNvSpPr>
          <p:nvPr>
            <p:ph type="title"/>
          </p:nvPr>
        </p:nvSpPr>
        <p:spPr/>
        <p:txBody>
          <a:bodyPr/>
          <a:lstStyle/>
          <a:p>
            <a:r>
              <a:rPr lang="en-US" err="1"/>
              <a:t>Sify</a:t>
            </a:r>
            <a:r>
              <a:rPr lang="en-US"/>
              <a:t> Discovery – Sample dashboard and reports</a:t>
            </a:r>
          </a:p>
        </p:txBody>
      </p:sp>
      <p:pic>
        <p:nvPicPr>
          <p:cNvPr id="4" name="Picture 3">
            <a:extLst>
              <a:ext uri="{FF2B5EF4-FFF2-40B4-BE49-F238E27FC236}">
                <a16:creationId xmlns:a16="http://schemas.microsoft.com/office/drawing/2014/main" id="{5D10416E-30A1-4822-A965-C99F88884822}"/>
              </a:ext>
            </a:extLst>
          </p:cNvPr>
          <p:cNvPicPr>
            <a:picLocks noChangeAspect="1"/>
          </p:cNvPicPr>
          <p:nvPr/>
        </p:nvPicPr>
        <p:blipFill>
          <a:blip r:embed="rId5" cstate="print"/>
          <a:stretch>
            <a:fillRect/>
          </a:stretch>
        </p:blipFill>
        <p:spPr>
          <a:xfrm>
            <a:off x="757050" y="1358411"/>
            <a:ext cx="3181363" cy="1610401"/>
          </a:xfrm>
          <a:prstGeom prst="rect">
            <a:avLst/>
          </a:prstGeom>
          <a:ln w="6350">
            <a:solidFill>
              <a:schemeClr val="bg1">
                <a:lumMod val="85000"/>
              </a:schemeClr>
            </a:solidFill>
          </a:ln>
          <a:effectLst/>
        </p:spPr>
      </p:pic>
      <p:sp>
        <p:nvSpPr>
          <p:cNvPr id="13" name="Slide Number Placeholder 3">
            <a:extLst>
              <a:ext uri="{FF2B5EF4-FFF2-40B4-BE49-F238E27FC236}">
                <a16:creationId xmlns:a16="http://schemas.microsoft.com/office/drawing/2014/main" id="{F958354E-BE0A-4209-A987-43F8185F451B}"/>
              </a:ext>
            </a:extLst>
          </p:cNvPr>
          <p:cNvSpPr>
            <a:spLocks noGrp="1"/>
          </p:cNvSpPr>
          <p:nvPr>
            <p:ph type="sldNum" sz="quarter" idx="12"/>
          </p:nvPr>
        </p:nvSpPr>
        <p:spPr>
          <a:xfrm>
            <a:off x="8332470" y="4767264"/>
            <a:ext cx="487680" cy="274637"/>
          </a:xfrm>
        </p:spPr>
        <p:txBody>
          <a:bodyPr/>
          <a:lstStyle/>
          <a:p>
            <a:fld id="{D6AB342A-830E-438F-A6A8-BEDF509AB0A8}" type="slidenum">
              <a:rPr lang="en-US" sz="900" smtClean="0"/>
              <a:t>16</a:t>
            </a:fld>
            <a:endParaRPr lang="en-US" sz="900" dirty="0"/>
          </a:p>
        </p:txBody>
      </p:sp>
      <p:sp>
        <p:nvSpPr>
          <p:cNvPr id="3" name="TextBox 2">
            <a:extLst>
              <a:ext uri="{FF2B5EF4-FFF2-40B4-BE49-F238E27FC236}">
                <a16:creationId xmlns:a16="http://schemas.microsoft.com/office/drawing/2014/main" id="{AC18B191-19DF-4D2A-AB1F-4FCFD3CFA1D7}"/>
              </a:ext>
            </a:extLst>
          </p:cNvPr>
          <p:cNvSpPr txBox="1"/>
          <p:nvPr/>
        </p:nvSpPr>
        <p:spPr>
          <a:xfrm>
            <a:off x="323850" y="987425"/>
            <a:ext cx="4068763" cy="307777"/>
          </a:xfrm>
          <a:prstGeom prst="rect">
            <a:avLst/>
          </a:prstGeom>
          <a:noFill/>
        </p:spPr>
        <p:txBody>
          <a:bodyPr wrap="square" rtlCol="0">
            <a:spAutoFit/>
          </a:bodyPr>
          <a:lstStyle/>
          <a:p>
            <a:pPr algn="ctr"/>
            <a:r>
              <a:rPr lang="en-US" sz="1400" b="1" spc="-6" dirty="0">
                <a:solidFill>
                  <a:srgbClr val="3C3C3C"/>
                </a:solidFill>
                <a:latin typeface="+mj-lt"/>
                <a:ea typeface="Roboto Lt" pitchFamily="2" charset="0"/>
                <a:cs typeface="Trebuchet MS"/>
              </a:rPr>
              <a:t>Resource Utilization </a:t>
            </a:r>
            <a:endParaRPr lang="en-IN" sz="1400" dirty="0">
              <a:latin typeface="+mj-lt"/>
            </a:endParaRPr>
          </a:p>
        </p:txBody>
      </p:sp>
      <p:sp>
        <p:nvSpPr>
          <p:cNvPr id="5" name="TextBox 4">
            <a:extLst>
              <a:ext uri="{FF2B5EF4-FFF2-40B4-BE49-F238E27FC236}">
                <a16:creationId xmlns:a16="http://schemas.microsoft.com/office/drawing/2014/main" id="{7F879E9F-FF4E-487F-B55C-1C3A126F068F}"/>
              </a:ext>
            </a:extLst>
          </p:cNvPr>
          <p:cNvSpPr txBox="1"/>
          <p:nvPr/>
        </p:nvSpPr>
        <p:spPr>
          <a:xfrm>
            <a:off x="4751388" y="987425"/>
            <a:ext cx="4068762" cy="307777"/>
          </a:xfrm>
          <a:prstGeom prst="rect">
            <a:avLst/>
          </a:prstGeom>
          <a:noFill/>
        </p:spPr>
        <p:txBody>
          <a:bodyPr wrap="square" rtlCol="0">
            <a:spAutoFit/>
          </a:bodyPr>
          <a:lstStyle/>
          <a:p>
            <a:pPr algn="ctr"/>
            <a:r>
              <a:rPr lang="en-US" sz="1400" b="1" spc="-6" dirty="0">
                <a:solidFill>
                  <a:srgbClr val="3C3C3C"/>
                </a:solidFill>
                <a:latin typeface="+mj-lt"/>
                <a:ea typeface="Roboto Lt" pitchFamily="2" charset="0"/>
                <a:cs typeface="Trebuchet MS"/>
              </a:rPr>
              <a:t>Configurable Relationships</a:t>
            </a:r>
            <a:endParaRPr lang="en-IN" sz="1400" dirty="0">
              <a:latin typeface="+mj-lt"/>
            </a:endParaRPr>
          </a:p>
        </p:txBody>
      </p:sp>
    </p:spTree>
    <p:extLst>
      <p:ext uri="{BB962C8B-B14F-4D97-AF65-F5344CB8AC3E}">
        <p14:creationId xmlns:p14="http://schemas.microsoft.com/office/powerpoint/2010/main" val="225198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10D25F6B-2D9E-4239-BF0A-2FB035284546}"/>
              </a:ext>
            </a:extLst>
          </p:cNvPr>
          <p:cNvSpPr>
            <a:spLocks noGrp="1"/>
          </p:cNvSpPr>
          <p:nvPr>
            <p:ph type="sldNum" sz="quarter" idx="12"/>
          </p:nvPr>
        </p:nvSpPr>
        <p:spPr/>
        <p:txBody>
          <a:bodyPr/>
          <a:lstStyle/>
          <a:p>
            <a:fld id="{D6AB342A-830E-438F-A6A8-BEDF509AB0A8}" type="slidenum">
              <a:rPr lang="en-US" smtClean="0"/>
              <a:pPr/>
              <a:t>17</a:t>
            </a:fld>
            <a:endParaRPr lang="en-US" dirty="0"/>
          </a:p>
        </p:txBody>
      </p:sp>
      <p:sp>
        <p:nvSpPr>
          <p:cNvPr id="2" name="Title 1">
            <a:extLst>
              <a:ext uri="{FF2B5EF4-FFF2-40B4-BE49-F238E27FC236}">
                <a16:creationId xmlns:a16="http://schemas.microsoft.com/office/drawing/2014/main" id="{7AA71EAC-C89E-45E4-895F-5826297A3EF7}"/>
              </a:ext>
            </a:extLst>
          </p:cNvPr>
          <p:cNvSpPr>
            <a:spLocks noGrp="1"/>
          </p:cNvSpPr>
          <p:nvPr>
            <p:ph type="title"/>
          </p:nvPr>
        </p:nvSpPr>
        <p:spPr/>
        <p:txBody>
          <a:bodyPr/>
          <a:lstStyle/>
          <a:p>
            <a:r>
              <a:rPr lang="en-IN" dirty="0"/>
              <a:t>Migration capabilities</a:t>
            </a:r>
          </a:p>
        </p:txBody>
      </p:sp>
      <p:sp>
        <p:nvSpPr>
          <p:cNvPr id="3" name="TextBox 2">
            <a:extLst>
              <a:ext uri="{FF2B5EF4-FFF2-40B4-BE49-F238E27FC236}">
                <a16:creationId xmlns:a16="http://schemas.microsoft.com/office/drawing/2014/main" id="{A7218DA8-CE23-4F4A-86FC-955CAC8C539E}"/>
              </a:ext>
            </a:extLst>
          </p:cNvPr>
          <p:cNvSpPr txBox="1"/>
          <p:nvPr/>
        </p:nvSpPr>
        <p:spPr>
          <a:xfrm>
            <a:off x="534186" y="2438767"/>
            <a:ext cx="2606658" cy="276999"/>
          </a:xfrm>
          <a:prstGeom prst="rect">
            <a:avLst/>
          </a:prstGeom>
          <a:noFill/>
        </p:spPr>
        <p:txBody>
          <a:bodyPr wrap="square" rtlCol="0">
            <a:spAutoFit/>
          </a:bodyPr>
          <a:lstStyle/>
          <a:p>
            <a:pPr algn="ctr"/>
            <a:r>
              <a:rPr lang="en-US" sz="1200" b="1"/>
              <a:t>On Prem to Hosted</a:t>
            </a:r>
          </a:p>
        </p:txBody>
      </p:sp>
      <p:pic>
        <p:nvPicPr>
          <p:cNvPr id="7172" name="Picture 4" descr="Image result for data center icon">
            <a:extLst>
              <a:ext uri="{FF2B5EF4-FFF2-40B4-BE49-F238E27FC236}">
                <a16:creationId xmlns:a16="http://schemas.microsoft.com/office/drawing/2014/main" id="{4F7D0093-4AD3-40AA-B065-8278C7892D5D}"/>
              </a:ext>
            </a:extLst>
          </p:cNvPr>
          <p:cNvPicPr>
            <a:picLocks noChangeAspect="1" noChangeArrowheads="1"/>
          </p:cNvPicPr>
          <p:nvPr/>
        </p:nvPicPr>
        <p:blipFill>
          <a:blip r:embed="rId2" cstate="hqprint">
            <a:alphaModFix amt="70000"/>
            <a:extLst>
              <a:ext uri="{28A0092B-C50C-407E-A947-70E740481C1C}">
                <a14:useLocalDpi xmlns:a14="http://schemas.microsoft.com/office/drawing/2010/main"/>
              </a:ext>
            </a:extLst>
          </a:blip>
          <a:srcRect/>
          <a:stretch>
            <a:fillRect/>
          </a:stretch>
        </p:blipFill>
        <p:spPr bwMode="auto">
          <a:xfrm>
            <a:off x="2202256" y="1715619"/>
            <a:ext cx="636186" cy="4907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office building icon">
            <a:extLst>
              <a:ext uri="{FF2B5EF4-FFF2-40B4-BE49-F238E27FC236}">
                <a16:creationId xmlns:a16="http://schemas.microsoft.com/office/drawing/2014/main" id="{B241D2C1-D275-40F9-9F68-8C892B9BD762}"/>
              </a:ext>
            </a:extLst>
          </p:cNvPr>
          <p:cNvPicPr>
            <a:picLocks noChangeAspect="1" noChangeArrowheads="1"/>
          </p:cNvPicPr>
          <p:nvPr/>
        </p:nvPicPr>
        <p:blipFill>
          <a:blip r:embed="rId3">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a:fillRect/>
          </a:stretch>
        </p:blipFill>
        <p:spPr bwMode="auto">
          <a:xfrm>
            <a:off x="626476" y="1473354"/>
            <a:ext cx="975926" cy="9759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5EDB88-D42E-4D8B-9C3E-9BF5F68A0BC1}"/>
              </a:ext>
            </a:extLst>
          </p:cNvPr>
          <p:cNvSpPr txBox="1"/>
          <p:nvPr/>
        </p:nvSpPr>
        <p:spPr>
          <a:xfrm>
            <a:off x="3196838" y="2438767"/>
            <a:ext cx="2606658" cy="276999"/>
          </a:xfrm>
          <a:prstGeom prst="rect">
            <a:avLst/>
          </a:prstGeom>
          <a:noFill/>
        </p:spPr>
        <p:txBody>
          <a:bodyPr wrap="square" rtlCol="0">
            <a:spAutoFit/>
          </a:bodyPr>
          <a:lstStyle/>
          <a:p>
            <a:pPr algn="ctr"/>
            <a:r>
              <a:rPr lang="en-US" sz="1200" b="1"/>
              <a:t>Hosted to Hosted</a:t>
            </a:r>
          </a:p>
        </p:txBody>
      </p:sp>
      <p:sp>
        <p:nvSpPr>
          <p:cNvPr id="8" name="TextBox 7">
            <a:extLst>
              <a:ext uri="{FF2B5EF4-FFF2-40B4-BE49-F238E27FC236}">
                <a16:creationId xmlns:a16="http://schemas.microsoft.com/office/drawing/2014/main" id="{01D6F26D-96CA-41C9-82E5-D21A97E96031}"/>
              </a:ext>
            </a:extLst>
          </p:cNvPr>
          <p:cNvSpPr txBox="1"/>
          <p:nvPr/>
        </p:nvSpPr>
        <p:spPr>
          <a:xfrm>
            <a:off x="5859490" y="2438767"/>
            <a:ext cx="2606658" cy="276999"/>
          </a:xfrm>
          <a:prstGeom prst="rect">
            <a:avLst/>
          </a:prstGeom>
          <a:noFill/>
        </p:spPr>
        <p:txBody>
          <a:bodyPr wrap="square" rtlCol="0">
            <a:spAutoFit/>
          </a:bodyPr>
          <a:lstStyle/>
          <a:p>
            <a:pPr algn="ctr"/>
            <a:r>
              <a:rPr lang="en-US" sz="1200" b="1"/>
              <a:t>Hosted/On Prem to Private Cloud</a:t>
            </a:r>
          </a:p>
        </p:txBody>
      </p:sp>
      <p:sp>
        <p:nvSpPr>
          <p:cNvPr id="9" name="TextBox 8">
            <a:extLst>
              <a:ext uri="{FF2B5EF4-FFF2-40B4-BE49-F238E27FC236}">
                <a16:creationId xmlns:a16="http://schemas.microsoft.com/office/drawing/2014/main" id="{09D02AE4-51E0-46C8-A62D-8908E8A35A4D}"/>
              </a:ext>
            </a:extLst>
          </p:cNvPr>
          <p:cNvSpPr txBox="1"/>
          <p:nvPr/>
        </p:nvSpPr>
        <p:spPr>
          <a:xfrm>
            <a:off x="534186" y="4454991"/>
            <a:ext cx="2606658" cy="276999"/>
          </a:xfrm>
          <a:prstGeom prst="rect">
            <a:avLst/>
          </a:prstGeom>
          <a:noFill/>
        </p:spPr>
        <p:txBody>
          <a:bodyPr wrap="square" rtlCol="0">
            <a:spAutoFit/>
          </a:bodyPr>
          <a:lstStyle/>
          <a:p>
            <a:pPr algn="ctr"/>
            <a:r>
              <a:rPr lang="en-US" sz="1200" b="1" dirty="0"/>
              <a:t>Hosted/On Prem to Public Cloud</a:t>
            </a:r>
          </a:p>
        </p:txBody>
      </p:sp>
      <p:sp>
        <p:nvSpPr>
          <p:cNvPr id="10" name="TextBox 9">
            <a:extLst>
              <a:ext uri="{FF2B5EF4-FFF2-40B4-BE49-F238E27FC236}">
                <a16:creationId xmlns:a16="http://schemas.microsoft.com/office/drawing/2014/main" id="{7750BB1D-50A9-438A-B289-C3EAD0DA9919}"/>
              </a:ext>
            </a:extLst>
          </p:cNvPr>
          <p:cNvSpPr txBox="1"/>
          <p:nvPr/>
        </p:nvSpPr>
        <p:spPr>
          <a:xfrm>
            <a:off x="3196838" y="4454991"/>
            <a:ext cx="2606658" cy="276999"/>
          </a:xfrm>
          <a:prstGeom prst="rect">
            <a:avLst/>
          </a:prstGeom>
          <a:noFill/>
        </p:spPr>
        <p:txBody>
          <a:bodyPr wrap="square" rtlCol="0">
            <a:spAutoFit/>
          </a:bodyPr>
          <a:lstStyle/>
          <a:p>
            <a:pPr algn="ctr"/>
            <a:r>
              <a:rPr lang="en-US" sz="1200" b="1"/>
              <a:t>Application Migration</a:t>
            </a:r>
          </a:p>
        </p:txBody>
      </p:sp>
      <p:sp>
        <p:nvSpPr>
          <p:cNvPr id="11" name="TextBox 10">
            <a:extLst>
              <a:ext uri="{FF2B5EF4-FFF2-40B4-BE49-F238E27FC236}">
                <a16:creationId xmlns:a16="http://schemas.microsoft.com/office/drawing/2014/main" id="{90F11117-66B6-459D-BA59-BD948F9FDB24}"/>
              </a:ext>
            </a:extLst>
          </p:cNvPr>
          <p:cNvSpPr txBox="1"/>
          <p:nvPr/>
        </p:nvSpPr>
        <p:spPr>
          <a:xfrm>
            <a:off x="5744327" y="4454991"/>
            <a:ext cx="2606658" cy="276999"/>
          </a:xfrm>
          <a:prstGeom prst="rect">
            <a:avLst/>
          </a:prstGeom>
          <a:noFill/>
        </p:spPr>
        <p:txBody>
          <a:bodyPr wrap="square" rtlCol="0">
            <a:spAutoFit/>
          </a:bodyPr>
          <a:lstStyle/>
          <a:p>
            <a:pPr algn="ctr"/>
            <a:r>
              <a:rPr lang="en-US" sz="1200" b="1"/>
              <a:t>Platform Migration</a:t>
            </a:r>
          </a:p>
        </p:txBody>
      </p:sp>
      <p:pic>
        <p:nvPicPr>
          <p:cNvPr id="12" name="Picture 4" descr="Image result for data center icon">
            <a:extLst>
              <a:ext uri="{FF2B5EF4-FFF2-40B4-BE49-F238E27FC236}">
                <a16:creationId xmlns:a16="http://schemas.microsoft.com/office/drawing/2014/main" id="{D9D8923C-877B-48FB-B6A0-75E6EA830D0D}"/>
              </a:ext>
            </a:extLst>
          </p:cNvPr>
          <p:cNvPicPr>
            <a:picLocks noChangeAspect="1" noChangeArrowheads="1"/>
          </p:cNvPicPr>
          <p:nvPr/>
        </p:nvPicPr>
        <p:blipFill>
          <a:blip r:embed="rId2" cstate="hqprint">
            <a:alphaModFix amt="70000"/>
            <a:extLst>
              <a:ext uri="{28A0092B-C50C-407E-A947-70E740481C1C}">
                <a14:useLocalDpi xmlns:a14="http://schemas.microsoft.com/office/drawing/2010/main"/>
              </a:ext>
            </a:extLst>
          </a:blip>
          <a:srcRect/>
          <a:stretch>
            <a:fillRect/>
          </a:stretch>
        </p:blipFill>
        <p:spPr bwMode="auto">
          <a:xfrm>
            <a:off x="3463934" y="1707654"/>
            <a:ext cx="636186" cy="490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data center icon">
            <a:extLst>
              <a:ext uri="{FF2B5EF4-FFF2-40B4-BE49-F238E27FC236}">
                <a16:creationId xmlns:a16="http://schemas.microsoft.com/office/drawing/2014/main" id="{7BC434C5-6830-4E50-8F95-6EEBA2A940C6}"/>
              </a:ext>
            </a:extLst>
          </p:cNvPr>
          <p:cNvPicPr>
            <a:picLocks noChangeAspect="1" noChangeArrowheads="1"/>
          </p:cNvPicPr>
          <p:nvPr/>
        </p:nvPicPr>
        <p:blipFill>
          <a:blip r:embed="rId2" cstate="hqprint">
            <a:alphaModFix amt="70000"/>
            <a:extLst>
              <a:ext uri="{28A0092B-C50C-407E-A947-70E740481C1C}">
                <a14:useLocalDpi xmlns:a14="http://schemas.microsoft.com/office/drawing/2010/main"/>
              </a:ext>
            </a:extLst>
          </a:blip>
          <a:srcRect/>
          <a:stretch>
            <a:fillRect/>
          </a:stretch>
        </p:blipFill>
        <p:spPr bwMode="auto">
          <a:xfrm>
            <a:off x="4866552" y="1715619"/>
            <a:ext cx="636186" cy="490772"/>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01B37422-1A85-4C46-80BE-2AB4D7D2E1B1}"/>
              </a:ext>
            </a:extLst>
          </p:cNvPr>
          <p:cNvSpPr/>
          <p:nvPr/>
        </p:nvSpPr>
        <p:spPr>
          <a:xfrm>
            <a:off x="1433548" y="1779662"/>
            <a:ext cx="723253" cy="3581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Right 18">
            <a:extLst>
              <a:ext uri="{FF2B5EF4-FFF2-40B4-BE49-F238E27FC236}">
                <a16:creationId xmlns:a16="http://schemas.microsoft.com/office/drawing/2014/main" id="{6507750A-B9C9-447A-84D6-9C24C9013F37}"/>
              </a:ext>
            </a:extLst>
          </p:cNvPr>
          <p:cNvSpPr/>
          <p:nvPr/>
        </p:nvSpPr>
        <p:spPr>
          <a:xfrm>
            <a:off x="4134586" y="1779662"/>
            <a:ext cx="723253" cy="3581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Picture 4" descr="Image result for data center icon">
            <a:extLst>
              <a:ext uri="{FF2B5EF4-FFF2-40B4-BE49-F238E27FC236}">
                <a16:creationId xmlns:a16="http://schemas.microsoft.com/office/drawing/2014/main" id="{82DAD6E5-26A5-4480-8E91-F5B6080136E6}"/>
              </a:ext>
            </a:extLst>
          </p:cNvPr>
          <p:cNvPicPr>
            <a:picLocks noChangeAspect="1" noChangeArrowheads="1"/>
          </p:cNvPicPr>
          <p:nvPr/>
        </p:nvPicPr>
        <p:blipFill>
          <a:blip r:embed="rId2" cstate="hqprint">
            <a:alphaModFix amt="70000"/>
            <a:extLst>
              <a:ext uri="{28A0092B-C50C-407E-A947-70E740481C1C}">
                <a14:useLocalDpi xmlns:a14="http://schemas.microsoft.com/office/drawing/2010/main"/>
              </a:ext>
            </a:extLst>
          </a:blip>
          <a:srcRect/>
          <a:stretch>
            <a:fillRect/>
          </a:stretch>
        </p:blipFill>
        <p:spPr bwMode="auto">
          <a:xfrm>
            <a:off x="753466" y="3926620"/>
            <a:ext cx="636186" cy="4907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mage result for office building icon">
            <a:extLst>
              <a:ext uri="{FF2B5EF4-FFF2-40B4-BE49-F238E27FC236}">
                <a16:creationId xmlns:a16="http://schemas.microsoft.com/office/drawing/2014/main" id="{E6D8C591-D867-4E2E-8270-D2F4DD2178F7}"/>
              </a:ext>
            </a:extLst>
          </p:cNvPr>
          <p:cNvPicPr>
            <a:picLocks noChangeAspect="1" noChangeArrowheads="1"/>
          </p:cNvPicPr>
          <p:nvPr/>
        </p:nvPicPr>
        <p:blipFill>
          <a:blip r:embed="rId3">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a:fillRect/>
          </a:stretch>
        </p:blipFill>
        <p:spPr bwMode="auto">
          <a:xfrm>
            <a:off x="587803" y="2962699"/>
            <a:ext cx="975926" cy="975926"/>
          </a:xfrm>
          <a:prstGeom prst="rect">
            <a:avLst/>
          </a:prstGeom>
          <a:noFill/>
          <a:extLst>
            <a:ext uri="{909E8E84-426E-40DD-AFC4-6F175D3DCCD1}">
              <a14:hiddenFill xmlns:a14="http://schemas.microsoft.com/office/drawing/2010/main">
                <a:solidFill>
                  <a:srgbClr val="FFFFFF"/>
                </a:solidFill>
              </a14:hiddenFill>
            </a:ext>
          </a:extLst>
        </p:spPr>
      </p:pic>
      <p:sp>
        <p:nvSpPr>
          <p:cNvPr id="24" name="Arrow: Right 23">
            <a:extLst>
              <a:ext uri="{FF2B5EF4-FFF2-40B4-BE49-F238E27FC236}">
                <a16:creationId xmlns:a16="http://schemas.microsoft.com/office/drawing/2014/main" id="{C091CDC2-A44B-4BD7-BAA1-3E97BCA0EEAE}"/>
              </a:ext>
            </a:extLst>
          </p:cNvPr>
          <p:cNvSpPr/>
          <p:nvPr/>
        </p:nvSpPr>
        <p:spPr>
          <a:xfrm>
            <a:off x="1473564" y="3593146"/>
            <a:ext cx="723253" cy="3581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5" name="Picture 24">
            <a:extLst>
              <a:ext uri="{FF2B5EF4-FFF2-40B4-BE49-F238E27FC236}">
                <a16:creationId xmlns:a16="http://schemas.microsoft.com/office/drawing/2014/main" id="{E9F3448A-2969-4C26-BFD3-696451EA2C2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04982" y="3285238"/>
            <a:ext cx="1222519" cy="726672"/>
          </a:xfrm>
          <a:prstGeom prst="rect">
            <a:avLst/>
          </a:prstGeom>
        </p:spPr>
      </p:pic>
      <p:pic>
        <p:nvPicPr>
          <p:cNvPr id="7176" name="Picture 8" descr="Image result for application migration icon">
            <a:extLst>
              <a:ext uri="{FF2B5EF4-FFF2-40B4-BE49-F238E27FC236}">
                <a16:creationId xmlns:a16="http://schemas.microsoft.com/office/drawing/2014/main" id="{8E781500-DD04-4D9D-A326-482374F1A3C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85070" y="3220590"/>
            <a:ext cx="1819112" cy="121053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platform  migration icon">
            <a:extLst>
              <a:ext uri="{FF2B5EF4-FFF2-40B4-BE49-F238E27FC236}">
                <a16:creationId xmlns:a16="http://schemas.microsoft.com/office/drawing/2014/main" id="{E32F90D2-7CDD-4772-973D-08A4A78FFDB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1534" y="3098943"/>
            <a:ext cx="1819112" cy="1489031"/>
          </a:xfrm>
          <a:prstGeom prst="rect">
            <a:avLst/>
          </a:prstGeom>
          <a:noFill/>
          <a:extLst>
            <a:ext uri="{909E8E84-426E-40DD-AFC4-6F175D3DCCD1}">
              <a14:hiddenFill xmlns:a14="http://schemas.microsoft.com/office/drawing/2010/main">
                <a:solidFill>
                  <a:srgbClr val="FFFFFF"/>
                </a:solidFill>
              </a14:hiddenFill>
            </a:ext>
          </a:extLst>
        </p:spPr>
      </p:pic>
      <p:sp>
        <p:nvSpPr>
          <p:cNvPr id="5" name="Right Brace 4">
            <a:extLst>
              <a:ext uri="{FF2B5EF4-FFF2-40B4-BE49-F238E27FC236}">
                <a16:creationId xmlns:a16="http://schemas.microsoft.com/office/drawing/2014/main" id="{41A0AA86-F003-4C75-AC16-14F0DED68448}"/>
              </a:ext>
            </a:extLst>
          </p:cNvPr>
          <p:cNvSpPr/>
          <p:nvPr/>
        </p:nvSpPr>
        <p:spPr>
          <a:xfrm>
            <a:off x="1398282" y="3291774"/>
            <a:ext cx="179591" cy="9759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30" name="Picture 4" descr="Image result for data center icon">
            <a:extLst>
              <a:ext uri="{FF2B5EF4-FFF2-40B4-BE49-F238E27FC236}">
                <a16:creationId xmlns:a16="http://schemas.microsoft.com/office/drawing/2014/main" id="{CCB8D2C7-4FB3-4F47-8C2E-A716A5CA9BD6}"/>
              </a:ext>
            </a:extLst>
          </p:cNvPr>
          <p:cNvPicPr>
            <a:picLocks noChangeAspect="1" noChangeArrowheads="1"/>
          </p:cNvPicPr>
          <p:nvPr/>
        </p:nvPicPr>
        <p:blipFill>
          <a:blip r:embed="rId2" cstate="hqprint">
            <a:alphaModFix amt="70000"/>
            <a:extLst>
              <a:ext uri="{28A0092B-C50C-407E-A947-70E740481C1C}">
                <a14:useLocalDpi xmlns:a14="http://schemas.microsoft.com/office/drawing/2010/main"/>
              </a:ext>
            </a:extLst>
          </a:blip>
          <a:srcRect/>
          <a:stretch>
            <a:fillRect/>
          </a:stretch>
        </p:blipFill>
        <p:spPr bwMode="auto">
          <a:xfrm>
            <a:off x="6030614" y="1851103"/>
            <a:ext cx="636186" cy="4907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Image result for office building icon">
            <a:extLst>
              <a:ext uri="{FF2B5EF4-FFF2-40B4-BE49-F238E27FC236}">
                <a16:creationId xmlns:a16="http://schemas.microsoft.com/office/drawing/2014/main" id="{4E079D62-503D-4DC9-9151-10F8E40FE175}"/>
              </a:ext>
            </a:extLst>
          </p:cNvPr>
          <p:cNvPicPr>
            <a:picLocks noChangeAspect="1" noChangeArrowheads="1"/>
          </p:cNvPicPr>
          <p:nvPr/>
        </p:nvPicPr>
        <p:blipFill>
          <a:blip r:embed="rId3">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a:fillRect/>
          </a:stretch>
        </p:blipFill>
        <p:spPr bwMode="auto">
          <a:xfrm>
            <a:off x="5864951" y="887182"/>
            <a:ext cx="975926" cy="975926"/>
          </a:xfrm>
          <a:prstGeom prst="rect">
            <a:avLst/>
          </a:prstGeom>
          <a:noFill/>
          <a:extLst>
            <a:ext uri="{909E8E84-426E-40DD-AFC4-6F175D3DCCD1}">
              <a14:hiddenFill xmlns:a14="http://schemas.microsoft.com/office/drawing/2010/main">
                <a:solidFill>
                  <a:srgbClr val="FFFFFF"/>
                </a:solidFill>
              </a14:hiddenFill>
            </a:ext>
          </a:extLst>
        </p:spPr>
      </p:pic>
      <p:sp>
        <p:nvSpPr>
          <p:cNvPr id="32" name="Arrow: Right 31">
            <a:extLst>
              <a:ext uri="{FF2B5EF4-FFF2-40B4-BE49-F238E27FC236}">
                <a16:creationId xmlns:a16="http://schemas.microsoft.com/office/drawing/2014/main" id="{E20C12FC-0748-453A-A589-7F2D2C379BFE}"/>
              </a:ext>
            </a:extLst>
          </p:cNvPr>
          <p:cNvSpPr/>
          <p:nvPr/>
        </p:nvSpPr>
        <p:spPr>
          <a:xfrm>
            <a:off x="6750712" y="1517629"/>
            <a:ext cx="723253" cy="3581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3" name="Picture 32">
            <a:extLst>
              <a:ext uri="{FF2B5EF4-FFF2-40B4-BE49-F238E27FC236}">
                <a16:creationId xmlns:a16="http://schemas.microsoft.com/office/drawing/2014/main" id="{93457E5C-544A-4FEC-B4A0-A778E4370DE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382130" y="1209721"/>
            <a:ext cx="1222519" cy="726672"/>
          </a:xfrm>
          <a:prstGeom prst="rect">
            <a:avLst/>
          </a:prstGeom>
        </p:spPr>
      </p:pic>
      <p:sp>
        <p:nvSpPr>
          <p:cNvPr id="34" name="Right Brace 33">
            <a:extLst>
              <a:ext uri="{FF2B5EF4-FFF2-40B4-BE49-F238E27FC236}">
                <a16:creationId xmlns:a16="http://schemas.microsoft.com/office/drawing/2014/main" id="{9B40FFFA-03DB-4F26-A01E-77B8FB8A152B}"/>
              </a:ext>
            </a:extLst>
          </p:cNvPr>
          <p:cNvSpPr/>
          <p:nvPr/>
        </p:nvSpPr>
        <p:spPr>
          <a:xfrm>
            <a:off x="6675430" y="1216257"/>
            <a:ext cx="179591" cy="9759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7182" name="Picture 14" descr="Image result for lock icon">
            <a:extLst>
              <a:ext uri="{FF2B5EF4-FFF2-40B4-BE49-F238E27FC236}">
                <a16:creationId xmlns:a16="http://schemas.microsoft.com/office/drawing/2014/main" id="{FC3144AC-968E-425E-A46D-45D3518427C0}"/>
              </a:ext>
            </a:extLst>
          </p:cNvPr>
          <p:cNvPicPr>
            <a:picLocks noChangeAspect="1" noChangeArrowheads="1"/>
          </p:cNvPicPr>
          <p:nvPr/>
        </p:nvPicPr>
        <p:blipFill>
          <a:blip r:embed="rId7"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57326" y="1232093"/>
            <a:ext cx="387318" cy="38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69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23850" y="2071688"/>
            <a:ext cx="8495802" cy="1052512"/>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23848" y="976967"/>
            <a:ext cx="8496302" cy="1099483"/>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err="1"/>
              <a:t>Sify</a:t>
            </a:r>
            <a:r>
              <a:rPr lang="en-US"/>
              <a:t> migration – best practices</a:t>
            </a:r>
          </a:p>
        </p:txBody>
      </p:sp>
      <p:sp>
        <p:nvSpPr>
          <p:cNvPr id="35" name="TextBox 34"/>
          <p:cNvSpPr txBox="1"/>
          <p:nvPr/>
        </p:nvSpPr>
        <p:spPr>
          <a:xfrm>
            <a:off x="1238660" y="1666875"/>
            <a:ext cx="1872203" cy="553998"/>
          </a:xfrm>
          <a:prstGeom prst="rect">
            <a:avLst/>
          </a:prstGeom>
          <a:noFill/>
        </p:spPr>
        <p:txBody>
          <a:bodyPr wrap="square" rtlCol="0">
            <a:spAutoFit/>
          </a:bodyPr>
          <a:lstStyle/>
          <a:p>
            <a:pPr lvl="0" algn="ctr"/>
            <a:r>
              <a:rPr lang="en-IN" sz="1000" dirty="0"/>
              <a:t>As is Migration of data along with OS &amp; applications </a:t>
            </a:r>
            <a:endParaRPr lang="en-US" sz="1000" dirty="0"/>
          </a:p>
          <a:p>
            <a:pPr algn="ctr"/>
            <a:endParaRPr lang="en-US" sz="1000" dirty="0"/>
          </a:p>
        </p:txBody>
      </p:sp>
      <p:sp>
        <p:nvSpPr>
          <p:cNvPr id="36" name="TextBox 35"/>
          <p:cNvSpPr txBox="1"/>
          <p:nvPr/>
        </p:nvSpPr>
        <p:spPr>
          <a:xfrm>
            <a:off x="3185905" y="1657350"/>
            <a:ext cx="1866900" cy="707886"/>
          </a:xfrm>
          <a:prstGeom prst="rect">
            <a:avLst/>
          </a:prstGeom>
          <a:noFill/>
        </p:spPr>
        <p:txBody>
          <a:bodyPr wrap="square" rtlCol="0">
            <a:spAutoFit/>
          </a:bodyPr>
          <a:lstStyle/>
          <a:p>
            <a:pPr algn="ctr"/>
            <a:r>
              <a:rPr lang="en-IN" sz="1000" dirty="0"/>
              <a:t>Large data migration -  standby storage</a:t>
            </a:r>
            <a:endParaRPr lang="en-US" sz="1000" dirty="0"/>
          </a:p>
          <a:p>
            <a:pPr lvl="0" algn="ctr"/>
            <a:endParaRPr lang="en-US" sz="1000" dirty="0"/>
          </a:p>
          <a:p>
            <a:pPr algn="ctr"/>
            <a:endParaRPr lang="en-US" sz="1000" dirty="0"/>
          </a:p>
        </p:txBody>
      </p:sp>
      <p:sp>
        <p:nvSpPr>
          <p:cNvPr id="37" name="TextBox 36"/>
          <p:cNvSpPr txBox="1"/>
          <p:nvPr/>
        </p:nvSpPr>
        <p:spPr>
          <a:xfrm>
            <a:off x="5138455" y="1651949"/>
            <a:ext cx="1866900" cy="707886"/>
          </a:xfrm>
          <a:prstGeom prst="rect">
            <a:avLst/>
          </a:prstGeom>
          <a:noFill/>
        </p:spPr>
        <p:txBody>
          <a:bodyPr wrap="square" rtlCol="0">
            <a:spAutoFit/>
          </a:bodyPr>
          <a:lstStyle/>
          <a:p>
            <a:pPr algn="ctr"/>
            <a:r>
              <a:rPr lang="en-IN" sz="1000" dirty="0"/>
              <a:t>Tech refresh</a:t>
            </a:r>
          </a:p>
          <a:p>
            <a:pPr algn="ctr"/>
            <a:endParaRPr lang="en-US" sz="1000" dirty="0"/>
          </a:p>
          <a:p>
            <a:pPr lvl="0" algn="ctr"/>
            <a:endParaRPr lang="en-US" sz="1000" dirty="0"/>
          </a:p>
          <a:p>
            <a:pPr algn="ctr"/>
            <a:endParaRPr lang="en-US" sz="1000" dirty="0"/>
          </a:p>
        </p:txBody>
      </p:sp>
      <p:sp>
        <p:nvSpPr>
          <p:cNvPr id="38" name="TextBox 37"/>
          <p:cNvSpPr txBox="1"/>
          <p:nvPr/>
        </p:nvSpPr>
        <p:spPr>
          <a:xfrm>
            <a:off x="7091003" y="1600200"/>
            <a:ext cx="1616072" cy="707886"/>
          </a:xfrm>
          <a:prstGeom prst="rect">
            <a:avLst/>
          </a:prstGeom>
          <a:noFill/>
        </p:spPr>
        <p:txBody>
          <a:bodyPr wrap="square" rtlCol="0">
            <a:spAutoFit/>
          </a:bodyPr>
          <a:lstStyle/>
          <a:p>
            <a:pPr algn="ctr"/>
            <a:r>
              <a:rPr lang="en-IN" sz="1000" dirty="0"/>
              <a:t>Lift &amp; Shift </a:t>
            </a:r>
          </a:p>
          <a:p>
            <a:pPr algn="ctr"/>
            <a:endParaRPr lang="en-US" sz="1000" dirty="0"/>
          </a:p>
          <a:p>
            <a:pPr lvl="0" algn="ctr"/>
            <a:endParaRPr lang="en-US" sz="1000" dirty="0"/>
          </a:p>
          <a:p>
            <a:pPr algn="ctr"/>
            <a:endParaRPr lang="en-US" sz="1000" dirty="0"/>
          </a:p>
        </p:txBody>
      </p:sp>
      <p:sp>
        <p:nvSpPr>
          <p:cNvPr id="39" name="Rectangle 38"/>
          <p:cNvSpPr/>
          <p:nvPr/>
        </p:nvSpPr>
        <p:spPr>
          <a:xfrm>
            <a:off x="1243964" y="2197894"/>
            <a:ext cx="1866900" cy="800100"/>
          </a:xfrm>
          <a:prstGeom prst="rect">
            <a:avLst/>
          </a:prstGeom>
          <a:solidFill>
            <a:schemeClr val="accent3">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Aft>
                <a:spcPts val="600"/>
              </a:spcAft>
            </a:pPr>
            <a:r>
              <a:rPr lang="en-IN" sz="800" b="1" dirty="0">
                <a:solidFill>
                  <a:schemeClr val="tx1"/>
                </a:solidFill>
              </a:rPr>
              <a:t>Online Migration</a:t>
            </a:r>
          </a:p>
          <a:p>
            <a:pPr marL="171450" lvl="0" indent="-171450">
              <a:buFont typeface="Arial" panose="020B0604020202020204" pitchFamily="34" charset="0"/>
              <a:buChar char="•"/>
            </a:pPr>
            <a:r>
              <a:rPr lang="en-IN" sz="800" dirty="0">
                <a:solidFill>
                  <a:schemeClr val="tx1"/>
                </a:solidFill>
              </a:rPr>
              <a:t>P2V , V2V migration options</a:t>
            </a:r>
          </a:p>
          <a:p>
            <a:pPr marL="171450" lvl="0" indent="-171450">
              <a:buFont typeface="Arial" panose="020B0604020202020204" pitchFamily="34" charset="0"/>
              <a:buChar char="•"/>
            </a:pPr>
            <a:r>
              <a:rPr lang="en-IN" altLang="en-US" sz="800" dirty="0">
                <a:solidFill>
                  <a:schemeClr val="tx1"/>
                </a:solidFill>
              </a:rPr>
              <a:t>Migration of Data over WAN to minimize the switchover time</a:t>
            </a:r>
            <a:endParaRPr lang="en-US" sz="800" dirty="0"/>
          </a:p>
          <a:p>
            <a:endParaRPr lang="en-US" sz="800" dirty="0"/>
          </a:p>
        </p:txBody>
      </p:sp>
      <p:sp>
        <p:nvSpPr>
          <p:cNvPr id="40" name="Rectangle 39"/>
          <p:cNvSpPr/>
          <p:nvPr/>
        </p:nvSpPr>
        <p:spPr>
          <a:xfrm>
            <a:off x="3191209" y="2197894"/>
            <a:ext cx="1866900" cy="800100"/>
          </a:xfrm>
          <a:prstGeom prst="rect">
            <a:avLst/>
          </a:prstGeom>
          <a:solidFill>
            <a:schemeClr val="accent3">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Aft>
                <a:spcPts val="600"/>
              </a:spcAft>
            </a:pPr>
            <a:r>
              <a:rPr lang="en-IN" sz="800" b="1" dirty="0">
                <a:solidFill>
                  <a:schemeClr val="tx1"/>
                </a:solidFill>
              </a:rPr>
              <a:t>Cold Migration</a:t>
            </a:r>
          </a:p>
          <a:p>
            <a:pPr marL="171450" lvl="0" indent="-171450">
              <a:buFont typeface="Arial" panose="020B0604020202020204" pitchFamily="34" charset="0"/>
              <a:buChar char="•"/>
            </a:pPr>
            <a:r>
              <a:rPr lang="en-IN" sz="800" dirty="0">
                <a:solidFill>
                  <a:schemeClr val="tx1"/>
                </a:solidFill>
              </a:rPr>
              <a:t>Delta data migration over WAN</a:t>
            </a:r>
          </a:p>
          <a:p>
            <a:pPr marL="171450" lvl="0" indent="-171450">
              <a:buFont typeface="Arial" panose="020B0604020202020204" pitchFamily="34" charset="0"/>
              <a:buChar char="•"/>
            </a:pPr>
            <a:r>
              <a:rPr lang="en-IN" altLang="en-US" sz="800" dirty="0">
                <a:solidFill>
                  <a:schemeClr val="tx1"/>
                </a:solidFill>
              </a:rPr>
              <a:t>Migration of Data over WAN to minimize the switchover time</a:t>
            </a:r>
            <a:endParaRPr lang="en-US" sz="800" dirty="0"/>
          </a:p>
          <a:p>
            <a:pPr algn="ctr"/>
            <a:endParaRPr lang="en-US" sz="800" dirty="0"/>
          </a:p>
        </p:txBody>
      </p:sp>
      <p:sp>
        <p:nvSpPr>
          <p:cNvPr id="41" name="Rectangle 40"/>
          <p:cNvSpPr/>
          <p:nvPr/>
        </p:nvSpPr>
        <p:spPr>
          <a:xfrm>
            <a:off x="5138454" y="2197894"/>
            <a:ext cx="1768783" cy="800100"/>
          </a:xfrm>
          <a:prstGeom prst="rect">
            <a:avLst/>
          </a:prstGeom>
          <a:solidFill>
            <a:schemeClr val="accent3">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Aft>
                <a:spcPts val="600"/>
              </a:spcAft>
            </a:pPr>
            <a:r>
              <a:rPr lang="en-IN" sz="800" b="1" dirty="0">
                <a:solidFill>
                  <a:schemeClr val="tx1"/>
                </a:solidFill>
              </a:rPr>
              <a:t>Platform Migration</a:t>
            </a:r>
          </a:p>
          <a:p>
            <a:pPr marL="171450" lvl="0" indent="-171450">
              <a:buFont typeface="Arial" panose="020B0604020202020204" pitchFamily="34" charset="0"/>
              <a:buChar char="•"/>
            </a:pPr>
            <a:r>
              <a:rPr lang="en-IN" sz="800" dirty="0">
                <a:solidFill>
                  <a:schemeClr val="tx1"/>
                </a:solidFill>
              </a:rPr>
              <a:t>OS upgrades and application upgrade</a:t>
            </a:r>
          </a:p>
          <a:p>
            <a:pPr marL="171450" lvl="0" indent="-171450">
              <a:buFont typeface="Arial" panose="020B0604020202020204" pitchFamily="34" charset="0"/>
              <a:buChar char="•"/>
            </a:pPr>
            <a:r>
              <a:rPr lang="en-IN" altLang="en-US" sz="800" dirty="0">
                <a:solidFill>
                  <a:schemeClr val="tx1"/>
                </a:solidFill>
              </a:rPr>
              <a:t>Migration of Data over WAN to minimize the switchover time</a:t>
            </a:r>
            <a:endParaRPr lang="en-US" sz="800" dirty="0"/>
          </a:p>
          <a:p>
            <a:endParaRPr lang="en-US" sz="800" dirty="0"/>
          </a:p>
        </p:txBody>
      </p:sp>
      <p:sp>
        <p:nvSpPr>
          <p:cNvPr id="42" name="Rectangle 41"/>
          <p:cNvSpPr/>
          <p:nvPr/>
        </p:nvSpPr>
        <p:spPr>
          <a:xfrm>
            <a:off x="6987582" y="2197894"/>
            <a:ext cx="1719493" cy="800100"/>
          </a:xfrm>
          <a:prstGeom prst="rect">
            <a:avLst/>
          </a:prstGeom>
          <a:solidFill>
            <a:schemeClr val="accent3">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Aft>
                <a:spcPts val="600"/>
              </a:spcAft>
            </a:pPr>
            <a:r>
              <a:rPr lang="en-IN" sz="800" b="1" dirty="0">
                <a:solidFill>
                  <a:schemeClr val="tx1"/>
                </a:solidFill>
              </a:rPr>
              <a:t>Offline Migration</a:t>
            </a:r>
          </a:p>
          <a:p>
            <a:pPr marL="171450" lvl="0" indent="-171450">
              <a:buFont typeface="Arial" panose="020B0604020202020204" pitchFamily="34" charset="0"/>
              <a:buChar char="•"/>
            </a:pPr>
            <a:r>
              <a:rPr lang="en-IN" sz="800" dirty="0">
                <a:solidFill>
                  <a:schemeClr val="tx1"/>
                </a:solidFill>
              </a:rPr>
              <a:t>Export/Import of VM images using external drives</a:t>
            </a:r>
          </a:p>
          <a:p>
            <a:pPr marL="171450" lvl="0" indent="-171450">
              <a:buFont typeface="Arial" panose="020B0604020202020204" pitchFamily="34" charset="0"/>
              <a:buChar char="•"/>
            </a:pPr>
            <a:r>
              <a:rPr lang="en-IN" altLang="en-US" sz="800" dirty="0">
                <a:solidFill>
                  <a:schemeClr val="tx1"/>
                </a:solidFill>
              </a:rPr>
              <a:t>Suitable for migrating legacy workloads</a:t>
            </a:r>
            <a:endParaRPr lang="en-US" sz="800" dirty="0"/>
          </a:p>
          <a:p>
            <a:endParaRPr lang="en-US" sz="800" dirty="0"/>
          </a:p>
        </p:txBody>
      </p:sp>
      <p:pic>
        <p:nvPicPr>
          <p:cNvPr id="1026" name="Picture 2" descr="Database premium icon"/>
          <p:cNvPicPr>
            <a:picLocks noChangeAspect="1" noChangeArrowheads="1"/>
          </p:cNvPicPr>
          <p:nvPr/>
        </p:nvPicPr>
        <p:blipFill>
          <a:blip r:embed="rId2" cstate="print"/>
          <a:srcRect/>
          <a:stretch>
            <a:fillRect/>
          </a:stretch>
        </p:blipFill>
        <p:spPr bwMode="auto">
          <a:xfrm>
            <a:off x="1953311" y="1174750"/>
            <a:ext cx="471488" cy="471488"/>
          </a:xfrm>
          <a:prstGeom prst="rect">
            <a:avLst/>
          </a:prstGeom>
          <a:noFill/>
        </p:spPr>
      </p:pic>
      <p:pic>
        <p:nvPicPr>
          <p:cNvPr id="1028" name="Picture 4" descr="Database premium icon"/>
          <p:cNvPicPr>
            <a:picLocks noChangeAspect="1" noChangeArrowheads="1"/>
          </p:cNvPicPr>
          <p:nvPr/>
        </p:nvPicPr>
        <p:blipFill>
          <a:blip r:embed="rId3" cstate="print"/>
          <a:srcRect/>
          <a:stretch>
            <a:fillRect/>
          </a:stretch>
        </p:blipFill>
        <p:spPr bwMode="auto">
          <a:xfrm>
            <a:off x="3829994" y="1131888"/>
            <a:ext cx="525462" cy="525462"/>
          </a:xfrm>
          <a:prstGeom prst="rect">
            <a:avLst/>
          </a:prstGeom>
          <a:noFill/>
        </p:spPr>
      </p:pic>
      <p:pic>
        <p:nvPicPr>
          <p:cNvPr id="1030" name="Picture 6" descr="Data analytics premium icon"/>
          <p:cNvPicPr>
            <a:picLocks noChangeAspect="1" noChangeArrowheads="1"/>
          </p:cNvPicPr>
          <p:nvPr/>
        </p:nvPicPr>
        <p:blipFill>
          <a:blip r:embed="rId4" cstate="print"/>
          <a:srcRect/>
          <a:stretch>
            <a:fillRect/>
          </a:stretch>
        </p:blipFill>
        <p:spPr bwMode="auto">
          <a:xfrm>
            <a:off x="5864735" y="1131888"/>
            <a:ext cx="414337" cy="414337"/>
          </a:xfrm>
          <a:prstGeom prst="rect">
            <a:avLst/>
          </a:prstGeom>
          <a:noFill/>
        </p:spPr>
      </p:pic>
      <p:pic>
        <p:nvPicPr>
          <p:cNvPr id="1032" name="Picture 8" descr="Database premium icon"/>
          <p:cNvPicPr>
            <a:picLocks noChangeAspect="1" noChangeArrowheads="1"/>
          </p:cNvPicPr>
          <p:nvPr/>
        </p:nvPicPr>
        <p:blipFill>
          <a:blip r:embed="rId5" cstate="print"/>
          <a:srcRect/>
          <a:stretch>
            <a:fillRect/>
          </a:stretch>
        </p:blipFill>
        <p:spPr bwMode="auto">
          <a:xfrm>
            <a:off x="7689218" y="1150937"/>
            <a:ext cx="414338" cy="414338"/>
          </a:xfrm>
          <a:prstGeom prst="rect">
            <a:avLst/>
          </a:prstGeom>
          <a:noFill/>
        </p:spPr>
      </p:pic>
      <p:graphicFrame>
        <p:nvGraphicFramePr>
          <p:cNvPr id="45" name="Table 44">
            <a:extLst>
              <a:ext uri="{FF2B5EF4-FFF2-40B4-BE49-F238E27FC236}">
                <a16:creationId xmlns:a16="http://schemas.microsoft.com/office/drawing/2014/main" id="{CBA7E793-23B9-44F6-896C-1A625182E7DE}"/>
              </a:ext>
            </a:extLst>
          </p:cNvPr>
          <p:cNvGraphicFramePr>
            <a:graphicFrameLocks noGrp="1"/>
          </p:cNvGraphicFramePr>
          <p:nvPr>
            <p:extLst>
              <p:ext uri="{D42A27DB-BD31-4B8C-83A1-F6EECF244321}">
                <p14:modId xmlns:p14="http://schemas.microsoft.com/office/powerpoint/2010/main" val="4284796129"/>
              </p:ext>
            </p:extLst>
          </p:nvPr>
        </p:nvGraphicFramePr>
        <p:xfrm>
          <a:off x="324001" y="3252052"/>
          <a:ext cx="8496150" cy="1480284"/>
        </p:xfrm>
        <a:graphic>
          <a:graphicData uri="http://schemas.openxmlformats.org/drawingml/2006/table">
            <a:tbl>
              <a:tblPr firstRow="1" bandRow="1">
                <a:tableStyleId>{5C22544A-7EE6-4342-B048-85BDC9FD1C3A}</a:tableStyleId>
              </a:tblPr>
              <a:tblGrid>
                <a:gridCol w="2313691">
                  <a:extLst>
                    <a:ext uri="{9D8B030D-6E8A-4147-A177-3AD203B41FA5}">
                      <a16:colId xmlns:a16="http://schemas.microsoft.com/office/drawing/2014/main" val="20000"/>
                    </a:ext>
                  </a:extLst>
                </a:gridCol>
                <a:gridCol w="6182459">
                  <a:extLst>
                    <a:ext uri="{9D8B030D-6E8A-4147-A177-3AD203B41FA5}">
                      <a16:colId xmlns:a16="http://schemas.microsoft.com/office/drawing/2014/main" val="20001"/>
                    </a:ext>
                  </a:extLst>
                </a:gridCol>
              </a:tblGrid>
              <a:tr h="246714">
                <a:tc>
                  <a:txBody>
                    <a:bodyPr/>
                    <a:lstStyle/>
                    <a:p>
                      <a:pPr algn="l">
                        <a:lnSpc>
                          <a:spcPct val="115000"/>
                        </a:lnSpc>
                        <a:spcAft>
                          <a:spcPts val="1000"/>
                        </a:spcAft>
                      </a:pPr>
                      <a:r>
                        <a:rPr lang="en-US" sz="1000"/>
                        <a:t>Migration Challenges</a:t>
                      </a:r>
                      <a:endParaRPr lang="en-IN" sz="1000">
                        <a:solidFill>
                          <a:srgbClr val="606A74"/>
                        </a:solidFill>
                        <a:latin typeface="Trebuchet MS" pitchFamily="34" charset="0"/>
                        <a:ea typeface="Calibri"/>
                        <a:cs typeface="Times New Roman"/>
                      </a:endParaRPr>
                    </a:p>
                  </a:txBody>
                  <a:tcPr marL="72000" marR="72000" marT="0" marB="0" anchor="ctr"/>
                </a:tc>
                <a:tc>
                  <a:txBody>
                    <a:bodyPr/>
                    <a:lstStyle/>
                    <a:p>
                      <a:pPr algn="l">
                        <a:lnSpc>
                          <a:spcPct val="115000"/>
                        </a:lnSpc>
                        <a:spcAft>
                          <a:spcPts val="1000"/>
                        </a:spcAft>
                      </a:pPr>
                      <a:r>
                        <a:rPr lang="en-US" sz="1000" dirty="0"/>
                        <a:t>Mitigation Best</a:t>
                      </a:r>
                      <a:r>
                        <a:rPr lang="en-US" sz="1000" baseline="0" dirty="0"/>
                        <a:t> Practices</a:t>
                      </a:r>
                      <a:r>
                        <a:rPr lang="en-US" sz="1000" dirty="0"/>
                        <a:t> </a:t>
                      </a:r>
                      <a:endParaRPr lang="en-IN" sz="1000" dirty="0">
                        <a:solidFill>
                          <a:srgbClr val="606A74"/>
                        </a:solidFill>
                        <a:latin typeface="Trebuchet MS" pitchFamily="34" charset="0"/>
                        <a:ea typeface="Calibri"/>
                        <a:cs typeface="Times New Roman"/>
                      </a:endParaRPr>
                    </a:p>
                  </a:txBody>
                  <a:tcPr marL="72000" marR="72000" marT="0" marB="0" anchor="ctr"/>
                </a:tc>
                <a:extLst>
                  <a:ext uri="{0D108BD9-81ED-4DB2-BD59-A6C34878D82A}">
                    <a16:rowId xmlns:a16="http://schemas.microsoft.com/office/drawing/2014/main" val="10000"/>
                  </a:ext>
                </a:extLst>
              </a:tr>
              <a:tr h="246714">
                <a:tc>
                  <a:txBody>
                    <a:bodyPr/>
                    <a:lstStyle/>
                    <a:p>
                      <a:pPr marL="20955" algn="l">
                        <a:lnSpc>
                          <a:spcPct val="115000"/>
                        </a:lnSpc>
                        <a:spcAft>
                          <a:spcPts val="1000"/>
                        </a:spcAft>
                      </a:pPr>
                      <a:r>
                        <a:rPr lang="en-US" sz="900" dirty="0"/>
                        <a:t>Application usage post migration</a:t>
                      </a:r>
                      <a:endParaRPr lang="en-US" sz="900" dirty="0">
                        <a:solidFill>
                          <a:srgbClr val="606A74"/>
                        </a:solidFill>
                        <a:latin typeface="Trebuchet MS" pitchFamily="34" charset="0"/>
                        <a:ea typeface="Calibri"/>
                        <a:cs typeface="Times New Roman"/>
                      </a:endParaRPr>
                    </a:p>
                  </a:txBody>
                  <a:tcPr marL="72000" marR="72000" marT="0" marB="0" anchor="ctr"/>
                </a:tc>
                <a:tc>
                  <a:txBody>
                    <a:bodyPr/>
                    <a:lstStyle/>
                    <a:p>
                      <a:pPr marL="21590" marR="0" lvl="0" indent="0" algn="l" defTabSz="914286" rtl="0" eaLnBrk="1" fontAlgn="auto" latinLnBrk="0" hangingPunct="1">
                        <a:lnSpc>
                          <a:spcPct val="115000"/>
                        </a:lnSpc>
                        <a:spcBef>
                          <a:spcPts val="0"/>
                        </a:spcBef>
                        <a:spcAft>
                          <a:spcPts val="1000"/>
                        </a:spcAft>
                        <a:buClrTx/>
                        <a:buSzTx/>
                        <a:buFontTx/>
                        <a:buNone/>
                        <a:tabLst/>
                        <a:defRPr/>
                      </a:pPr>
                      <a:r>
                        <a:rPr lang="en-US" sz="900" baseline="0"/>
                        <a:t>Application functionality test in new infrastructure with incremental data replication to prod</a:t>
                      </a:r>
                      <a:endParaRPr lang="en-US" sz="900" baseline="0">
                        <a:solidFill>
                          <a:srgbClr val="606A74"/>
                        </a:solidFill>
                        <a:latin typeface="Trebuchet MS" pitchFamily="34" charset="0"/>
                        <a:ea typeface="Calibri"/>
                        <a:cs typeface="Times New Roman"/>
                      </a:endParaRPr>
                    </a:p>
                  </a:txBody>
                  <a:tcPr marL="72000" marR="72000" marT="0" marB="0" anchor="ctr"/>
                </a:tc>
                <a:extLst>
                  <a:ext uri="{0D108BD9-81ED-4DB2-BD59-A6C34878D82A}">
                    <a16:rowId xmlns:a16="http://schemas.microsoft.com/office/drawing/2014/main" val="10001"/>
                  </a:ext>
                </a:extLst>
              </a:tr>
              <a:tr h="246714">
                <a:tc>
                  <a:txBody>
                    <a:bodyPr/>
                    <a:lstStyle/>
                    <a:p>
                      <a:pPr marL="20955" algn="l">
                        <a:lnSpc>
                          <a:spcPct val="115000"/>
                        </a:lnSpc>
                        <a:spcAft>
                          <a:spcPts val="1000"/>
                        </a:spcAft>
                      </a:pPr>
                      <a:r>
                        <a:rPr lang="en-IN" sz="900" dirty="0"/>
                        <a:t>Minimum Service Disruption</a:t>
                      </a:r>
                      <a:endParaRPr lang="en-IN" sz="900" dirty="0">
                        <a:solidFill>
                          <a:srgbClr val="606A74"/>
                        </a:solidFill>
                        <a:latin typeface="Trebuchet MS" pitchFamily="34" charset="0"/>
                        <a:ea typeface="Calibri"/>
                        <a:cs typeface="Times New Roman"/>
                      </a:endParaRPr>
                    </a:p>
                  </a:txBody>
                  <a:tcPr marL="72000" marR="72000" marT="0" marB="0" anchor="ctr"/>
                </a:tc>
                <a:tc>
                  <a:txBody>
                    <a:bodyPr/>
                    <a:lstStyle/>
                    <a:p>
                      <a:pPr marL="21590" algn="l">
                        <a:lnSpc>
                          <a:spcPct val="115000"/>
                        </a:lnSpc>
                        <a:spcAft>
                          <a:spcPts val="1000"/>
                        </a:spcAft>
                      </a:pPr>
                      <a:r>
                        <a:rPr lang="en-US" sz="900" dirty="0"/>
                        <a:t>Minimal </a:t>
                      </a:r>
                      <a:r>
                        <a:rPr lang="en-US" sz="900" baseline="0" dirty="0"/>
                        <a:t> service disruption and advance end user communication</a:t>
                      </a:r>
                      <a:endParaRPr lang="en-IN" sz="900" dirty="0">
                        <a:solidFill>
                          <a:srgbClr val="606A74"/>
                        </a:solidFill>
                        <a:latin typeface="Trebuchet MS" pitchFamily="34" charset="0"/>
                        <a:ea typeface="Calibri"/>
                        <a:cs typeface="Times New Roman"/>
                      </a:endParaRPr>
                    </a:p>
                  </a:txBody>
                  <a:tcPr marL="72000" marR="72000" marT="0" marB="0" anchor="ctr"/>
                </a:tc>
                <a:extLst>
                  <a:ext uri="{0D108BD9-81ED-4DB2-BD59-A6C34878D82A}">
                    <a16:rowId xmlns:a16="http://schemas.microsoft.com/office/drawing/2014/main" val="10002"/>
                  </a:ext>
                </a:extLst>
              </a:tr>
              <a:tr h="246714">
                <a:tc>
                  <a:txBody>
                    <a:bodyPr/>
                    <a:lstStyle/>
                    <a:p>
                      <a:pPr marL="20955" algn="l">
                        <a:lnSpc>
                          <a:spcPct val="115000"/>
                        </a:lnSpc>
                        <a:spcAft>
                          <a:spcPts val="1000"/>
                        </a:spcAft>
                      </a:pPr>
                      <a:r>
                        <a:rPr lang="en-IN" sz="900"/>
                        <a:t>Delay in Migration</a:t>
                      </a:r>
                      <a:endParaRPr lang="en-IN" sz="900">
                        <a:solidFill>
                          <a:srgbClr val="606A74"/>
                        </a:solidFill>
                        <a:latin typeface="Trebuchet MS" pitchFamily="34" charset="0"/>
                        <a:ea typeface="Calibri"/>
                        <a:cs typeface="Times New Roman"/>
                      </a:endParaRPr>
                    </a:p>
                  </a:txBody>
                  <a:tcPr marL="72000" marR="72000" marT="0" marB="0" anchor="ctr"/>
                </a:tc>
                <a:tc>
                  <a:txBody>
                    <a:bodyPr/>
                    <a:lstStyle/>
                    <a:p>
                      <a:pPr marL="21590" marR="0" lvl="0" indent="0" algn="l" defTabSz="914286" rtl="0" eaLnBrk="1" fontAlgn="auto" latinLnBrk="0" hangingPunct="1">
                        <a:lnSpc>
                          <a:spcPct val="115000"/>
                        </a:lnSpc>
                        <a:spcBef>
                          <a:spcPts val="0"/>
                        </a:spcBef>
                        <a:spcAft>
                          <a:spcPts val="1000"/>
                        </a:spcAft>
                        <a:buClrTx/>
                        <a:buSzTx/>
                        <a:buFontTx/>
                        <a:buNone/>
                        <a:tabLst/>
                        <a:defRPr/>
                      </a:pPr>
                      <a:r>
                        <a:rPr lang="en-US" sz="900" dirty="0"/>
                        <a:t>Well planned  cutoff time/switchover time in advance and during the scheduled migration</a:t>
                      </a:r>
                      <a:r>
                        <a:rPr lang="en-US" sz="900" baseline="0" dirty="0"/>
                        <a:t> period</a:t>
                      </a:r>
                      <a:endParaRPr lang="en-IN" sz="900" dirty="0">
                        <a:solidFill>
                          <a:srgbClr val="606A74"/>
                        </a:solidFill>
                        <a:latin typeface="Trebuchet MS" pitchFamily="34" charset="0"/>
                        <a:ea typeface="Calibri"/>
                        <a:cs typeface="Times New Roman"/>
                      </a:endParaRPr>
                    </a:p>
                  </a:txBody>
                  <a:tcPr marL="72000" marR="72000" marT="0" marB="0" anchor="ctr"/>
                </a:tc>
                <a:extLst>
                  <a:ext uri="{0D108BD9-81ED-4DB2-BD59-A6C34878D82A}">
                    <a16:rowId xmlns:a16="http://schemas.microsoft.com/office/drawing/2014/main" val="10003"/>
                  </a:ext>
                </a:extLst>
              </a:tr>
              <a:tr h="246714">
                <a:tc>
                  <a:txBody>
                    <a:bodyPr/>
                    <a:lstStyle/>
                    <a:p>
                      <a:pPr marL="20955" algn="l">
                        <a:lnSpc>
                          <a:spcPct val="115000"/>
                        </a:lnSpc>
                        <a:spcAft>
                          <a:spcPts val="1000"/>
                        </a:spcAft>
                      </a:pPr>
                      <a:r>
                        <a:rPr lang="en-US" sz="900"/>
                        <a:t>Availability of Client/3</a:t>
                      </a:r>
                      <a:r>
                        <a:rPr lang="en-US" sz="900" baseline="30000"/>
                        <a:t>rd</a:t>
                      </a:r>
                      <a:r>
                        <a:rPr lang="en-US" sz="900"/>
                        <a:t> Party OEM</a:t>
                      </a:r>
                      <a:endParaRPr lang="en-IN" sz="900">
                        <a:solidFill>
                          <a:srgbClr val="606A74"/>
                        </a:solidFill>
                        <a:latin typeface="Trebuchet MS" pitchFamily="34" charset="0"/>
                        <a:ea typeface="Calibri"/>
                        <a:cs typeface="Times New Roman"/>
                      </a:endParaRPr>
                    </a:p>
                  </a:txBody>
                  <a:tcPr marL="72000" marR="72000" marT="0" marB="0" anchor="ctr"/>
                </a:tc>
                <a:tc>
                  <a:txBody>
                    <a:bodyPr/>
                    <a:lstStyle/>
                    <a:p>
                      <a:pPr marL="21590" marR="0" lvl="0" indent="0" algn="l" defTabSz="914286" rtl="0" eaLnBrk="1" fontAlgn="auto" latinLnBrk="0" hangingPunct="1">
                        <a:lnSpc>
                          <a:spcPct val="115000"/>
                        </a:lnSpc>
                        <a:spcBef>
                          <a:spcPts val="0"/>
                        </a:spcBef>
                        <a:spcAft>
                          <a:spcPts val="1000"/>
                        </a:spcAft>
                        <a:buClrTx/>
                        <a:buSzTx/>
                        <a:buFontTx/>
                        <a:buNone/>
                        <a:tabLst/>
                        <a:defRPr/>
                      </a:pPr>
                      <a:r>
                        <a:rPr lang="en-IN" sz="900" dirty="0">
                          <a:effectLst/>
                        </a:rPr>
                        <a:t>Coordinate the availability of all resources according to the stakeholder matrix</a:t>
                      </a:r>
                      <a:endParaRPr lang="en-IN" sz="900" b="0" dirty="0">
                        <a:solidFill>
                          <a:schemeClr val="tx1">
                            <a:lumMod val="65000"/>
                            <a:lumOff val="35000"/>
                          </a:schemeClr>
                        </a:solidFill>
                        <a:effectLst/>
                        <a:latin typeface="+mn-lt"/>
                        <a:ea typeface="Times New Roman" panose="02020603050405020304" pitchFamily="18" charset="0"/>
                      </a:endParaRPr>
                    </a:p>
                  </a:txBody>
                  <a:tcPr marL="72000" marR="72000" marT="0" marB="0" anchor="ctr"/>
                </a:tc>
                <a:extLst>
                  <a:ext uri="{0D108BD9-81ED-4DB2-BD59-A6C34878D82A}">
                    <a16:rowId xmlns:a16="http://schemas.microsoft.com/office/drawing/2014/main" val="394023426"/>
                  </a:ext>
                </a:extLst>
              </a:tr>
              <a:tr h="246714">
                <a:tc>
                  <a:txBody>
                    <a:bodyPr/>
                    <a:lstStyle/>
                    <a:p>
                      <a:pPr marL="20955" algn="l">
                        <a:lnSpc>
                          <a:spcPct val="115000"/>
                        </a:lnSpc>
                        <a:spcAft>
                          <a:spcPts val="1000"/>
                        </a:spcAft>
                      </a:pPr>
                      <a:r>
                        <a:rPr lang="en-US" sz="900"/>
                        <a:t>Network Availability</a:t>
                      </a:r>
                      <a:endParaRPr lang="en-IN" sz="900">
                        <a:solidFill>
                          <a:srgbClr val="606A74"/>
                        </a:solidFill>
                        <a:latin typeface="Trebuchet MS" pitchFamily="34" charset="0"/>
                        <a:ea typeface="Calibri"/>
                        <a:cs typeface="Times New Roman"/>
                      </a:endParaRPr>
                    </a:p>
                  </a:txBody>
                  <a:tcPr marL="72000" marR="72000" marT="0" marB="0" anchor="ctr"/>
                </a:tc>
                <a:tc>
                  <a:txBody>
                    <a:bodyPr/>
                    <a:lstStyle/>
                    <a:p>
                      <a:pPr marL="21590" marR="0" lvl="0" indent="0" algn="l" defTabSz="914286" rtl="0" eaLnBrk="1" fontAlgn="auto" latinLnBrk="0" hangingPunct="1">
                        <a:lnSpc>
                          <a:spcPct val="115000"/>
                        </a:lnSpc>
                        <a:spcBef>
                          <a:spcPts val="0"/>
                        </a:spcBef>
                        <a:spcAft>
                          <a:spcPts val="1000"/>
                        </a:spcAft>
                        <a:buClrTx/>
                        <a:buSzTx/>
                        <a:buFontTx/>
                        <a:buNone/>
                        <a:tabLst/>
                        <a:defRPr/>
                      </a:pPr>
                      <a:r>
                        <a:rPr lang="en-US" sz="900" dirty="0">
                          <a:effectLst/>
                        </a:rPr>
                        <a:t>Pre-emptive bandwidth requirement  sizing  and ensuring bandwidth</a:t>
                      </a:r>
                      <a:endParaRPr lang="en-IN" sz="900" b="0" dirty="0">
                        <a:solidFill>
                          <a:schemeClr val="tx1">
                            <a:lumMod val="65000"/>
                            <a:lumOff val="35000"/>
                          </a:schemeClr>
                        </a:solidFill>
                        <a:effectLst/>
                        <a:latin typeface="+mn-lt"/>
                        <a:ea typeface="Times New Roman" panose="02020603050405020304" pitchFamily="18" charset="0"/>
                      </a:endParaRPr>
                    </a:p>
                  </a:txBody>
                  <a:tcPr marL="72000" marR="72000" marT="0" marB="0" anchor="ctr"/>
                </a:tc>
                <a:extLst>
                  <a:ext uri="{0D108BD9-81ED-4DB2-BD59-A6C34878D82A}">
                    <a16:rowId xmlns:a16="http://schemas.microsoft.com/office/drawing/2014/main" val="2854294125"/>
                  </a:ext>
                </a:extLst>
              </a:tr>
            </a:tbl>
          </a:graphicData>
        </a:graphic>
      </p:graphicFrame>
      <p:sp>
        <p:nvSpPr>
          <p:cNvPr id="46" name="TextBox 45"/>
          <p:cNvSpPr txBox="1"/>
          <p:nvPr/>
        </p:nvSpPr>
        <p:spPr>
          <a:xfrm>
            <a:off x="358775" y="1304152"/>
            <a:ext cx="1076130" cy="276999"/>
          </a:xfrm>
          <a:prstGeom prst="rect">
            <a:avLst/>
          </a:prstGeom>
          <a:noFill/>
        </p:spPr>
        <p:txBody>
          <a:bodyPr wrap="square" rtlCol="0">
            <a:spAutoFit/>
          </a:bodyPr>
          <a:lstStyle/>
          <a:p>
            <a:r>
              <a:rPr lang="en-US" sz="1200" b="1" dirty="0"/>
              <a:t>Scenarios</a:t>
            </a:r>
          </a:p>
        </p:txBody>
      </p:sp>
      <p:sp>
        <p:nvSpPr>
          <p:cNvPr id="47" name="TextBox 46"/>
          <p:cNvSpPr txBox="1"/>
          <p:nvPr/>
        </p:nvSpPr>
        <p:spPr>
          <a:xfrm>
            <a:off x="358775" y="2367112"/>
            <a:ext cx="850900" cy="461665"/>
          </a:xfrm>
          <a:prstGeom prst="rect">
            <a:avLst/>
          </a:prstGeom>
          <a:noFill/>
        </p:spPr>
        <p:txBody>
          <a:bodyPr wrap="square" rtlCol="0">
            <a:spAutoFit/>
          </a:bodyPr>
          <a:lstStyle/>
          <a:p>
            <a:r>
              <a:rPr lang="en-US" sz="1200" b="1" dirty="0"/>
              <a:t>Best Practices</a:t>
            </a:r>
          </a:p>
        </p:txBody>
      </p:sp>
      <p:sp>
        <p:nvSpPr>
          <p:cNvPr id="20" name="Slide Number Placeholder 3">
            <a:extLst>
              <a:ext uri="{FF2B5EF4-FFF2-40B4-BE49-F238E27FC236}">
                <a16:creationId xmlns:a16="http://schemas.microsoft.com/office/drawing/2014/main" id="{2F9523A0-6AB2-4337-90AC-07A46A750B70}"/>
              </a:ext>
            </a:extLst>
          </p:cNvPr>
          <p:cNvSpPr>
            <a:spLocks noGrp="1"/>
          </p:cNvSpPr>
          <p:nvPr>
            <p:ph type="sldNum" sz="quarter" idx="12"/>
          </p:nvPr>
        </p:nvSpPr>
        <p:spPr>
          <a:xfrm>
            <a:off x="8332470" y="4767264"/>
            <a:ext cx="487680" cy="274637"/>
          </a:xfrm>
        </p:spPr>
        <p:txBody>
          <a:bodyPr/>
          <a:lstStyle/>
          <a:p>
            <a:fld id="{D6AB342A-830E-438F-A6A8-BEDF509AB0A8}" type="slidenum">
              <a:rPr lang="en-US" sz="900" smtClean="0"/>
              <a:t>18</a:t>
            </a:fld>
            <a:endParaRPr lang="en-US" sz="900" dirty="0"/>
          </a:p>
        </p:txBody>
      </p:sp>
    </p:spTree>
    <p:extLst>
      <p:ext uri="{BB962C8B-B14F-4D97-AF65-F5344CB8AC3E}">
        <p14:creationId xmlns:p14="http://schemas.microsoft.com/office/powerpoint/2010/main" val="2017247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A0C3172D-1C8D-4D5E-A309-BDB29A267EDC}"/>
              </a:ext>
            </a:extLst>
          </p:cNvPr>
          <p:cNvSpPr/>
          <p:nvPr/>
        </p:nvSpPr>
        <p:spPr>
          <a:xfrm flipV="1">
            <a:off x="322580" y="3327413"/>
            <a:ext cx="8451533" cy="1398766"/>
          </a:xfrm>
          <a:prstGeom prst="round2SameRect">
            <a:avLst>
              <a:gd name="adj1" fmla="val 9200"/>
              <a:gd name="adj2" fmla="val 0"/>
            </a:avLst>
          </a:prstGeom>
          <a:solidFill>
            <a:srgbClr val="F7F7F7"/>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Slide Number Placeholder 3">
            <a:extLst>
              <a:ext uri="{FF2B5EF4-FFF2-40B4-BE49-F238E27FC236}">
                <a16:creationId xmlns:a16="http://schemas.microsoft.com/office/drawing/2014/main" id="{A5C3B468-CF19-47FE-8FAF-7B37C3E0992E}"/>
              </a:ext>
            </a:extLst>
          </p:cNvPr>
          <p:cNvSpPr>
            <a:spLocks noGrp="1"/>
          </p:cNvSpPr>
          <p:nvPr>
            <p:ph type="sldNum" sz="quarter" idx="12"/>
          </p:nvPr>
        </p:nvSpPr>
        <p:spPr/>
        <p:txBody>
          <a:bodyPr/>
          <a:lstStyle/>
          <a:p>
            <a:fld id="{D6AB342A-830E-438F-A6A8-BEDF509AB0A8}" type="slidenum">
              <a:rPr lang="en-US" smtClean="0">
                <a:latin typeface="+mj-lt"/>
              </a:rPr>
              <a:pPr/>
              <a:t>19</a:t>
            </a:fld>
            <a:endParaRPr lang="en-US" dirty="0">
              <a:latin typeface="+mj-lt"/>
            </a:endParaRPr>
          </a:p>
        </p:txBody>
      </p:sp>
      <p:sp>
        <p:nvSpPr>
          <p:cNvPr id="2" name="Title 1">
            <a:extLst>
              <a:ext uri="{FF2B5EF4-FFF2-40B4-BE49-F238E27FC236}">
                <a16:creationId xmlns:a16="http://schemas.microsoft.com/office/drawing/2014/main" id="{5FAAFC9E-1E30-B545-9011-8733DC510BB1}"/>
              </a:ext>
            </a:extLst>
          </p:cNvPr>
          <p:cNvSpPr>
            <a:spLocks noGrp="1"/>
          </p:cNvSpPr>
          <p:nvPr>
            <p:ph type="title"/>
          </p:nvPr>
        </p:nvSpPr>
        <p:spPr/>
        <p:txBody>
          <a:bodyPr/>
          <a:lstStyle/>
          <a:p>
            <a:r>
              <a:rPr lang="en-US">
                <a:latin typeface="+mj-lt"/>
              </a:rPr>
              <a:t>Cloud migration strategy framework</a:t>
            </a:r>
          </a:p>
        </p:txBody>
      </p:sp>
      <p:sp>
        <p:nvSpPr>
          <p:cNvPr id="42" name="Text Placeholder 5">
            <a:extLst>
              <a:ext uri="{FF2B5EF4-FFF2-40B4-BE49-F238E27FC236}">
                <a16:creationId xmlns:a16="http://schemas.microsoft.com/office/drawing/2014/main" id="{615EBB37-2501-486C-9FB4-27DC7C8CDD96}"/>
              </a:ext>
            </a:extLst>
          </p:cNvPr>
          <p:cNvSpPr txBox="1">
            <a:spLocks/>
          </p:cNvSpPr>
          <p:nvPr/>
        </p:nvSpPr>
        <p:spPr>
          <a:xfrm>
            <a:off x="323850" y="1787671"/>
            <a:ext cx="2078335" cy="475784"/>
          </a:xfrm>
          <a:prstGeom prst="homePlate">
            <a:avLst>
              <a:gd name="adj" fmla="val 0"/>
            </a:avLst>
          </a:prstGeom>
          <a:pattFill prst="pct5">
            <a:fgClr>
              <a:srgbClr val="62B5E5">
                <a:lumMod val="75000"/>
              </a:srgbClr>
            </a:fgClr>
            <a:bgClr>
              <a:srgbClr val="62B5E5">
                <a:lumMod val="50000"/>
              </a:srgbClr>
            </a:bgClr>
          </a:pattFill>
          <a:ln w="28575">
            <a:noFill/>
          </a:ln>
        </p:spPr>
        <p:txBody>
          <a:bodyPr wrap="square" lIns="0" tIns="0" rIns="0" bIns="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ctr" defTabSz="957263" rtl="0" eaLnBrk="1" fontAlgn="base" latinLnBrk="0" hangingPunct="1">
              <a:lnSpc>
                <a:spcPct val="100000"/>
              </a:lnSpc>
              <a:spcBef>
                <a:spcPts val="400"/>
              </a:spcBef>
              <a:spcAft>
                <a:spcPts val="0"/>
              </a:spcAft>
              <a:buClr>
                <a:srgbClr val="000000"/>
              </a:buClr>
              <a:buSzPct val="80000"/>
              <a:buFont typeface="Arial" charset="0"/>
              <a:buNone/>
              <a:tabLst/>
              <a:defRPr/>
            </a:pPr>
            <a:r>
              <a:rPr kumimoji="0" lang="en-US" sz="1200" b="1" i="0" u="none" strike="noStrike" kern="1200" cap="none" spc="0" normalizeH="0" baseline="0" noProof="0" dirty="0">
                <a:ln>
                  <a:noFill/>
                </a:ln>
                <a:solidFill>
                  <a:prstClr val="white"/>
                </a:solidFill>
                <a:effectLst/>
                <a:uLnTx/>
                <a:uFillTx/>
                <a:latin typeface="+mj-lt"/>
                <a:ea typeface="ＭＳ Ｐゴシック" pitchFamily="34" charset="-128"/>
                <a:cs typeface="+mn-cs"/>
              </a:rPr>
              <a:t>Wave 1</a:t>
            </a:r>
          </a:p>
        </p:txBody>
      </p:sp>
      <p:sp>
        <p:nvSpPr>
          <p:cNvPr id="43" name="Text Placeholder 5">
            <a:extLst>
              <a:ext uri="{FF2B5EF4-FFF2-40B4-BE49-F238E27FC236}">
                <a16:creationId xmlns:a16="http://schemas.microsoft.com/office/drawing/2014/main" id="{BD5AFDAA-3668-41B3-95CC-B3ECD1EE391E}"/>
              </a:ext>
            </a:extLst>
          </p:cNvPr>
          <p:cNvSpPr txBox="1">
            <a:spLocks/>
          </p:cNvSpPr>
          <p:nvPr/>
        </p:nvSpPr>
        <p:spPr>
          <a:xfrm>
            <a:off x="2463595" y="2059548"/>
            <a:ext cx="2078335" cy="475784"/>
          </a:xfrm>
          <a:prstGeom prst="homePlate">
            <a:avLst>
              <a:gd name="adj" fmla="val 0"/>
            </a:avLst>
          </a:prstGeom>
          <a:pattFill prst="pct5">
            <a:fgClr>
              <a:srgbClr val="9DD4CF"/>
            </a:fgClr>
            <a:bgClr>
              <a:srgbClr val="00ABAB"/>
            </a:bgClr>
          </a:pattFill>
          <a:ln w="28575">
            <a:noFill/>
          </a:ln>
        </p:spPr>
        <p:txBody>
          <a:bodyPr wrap="square" lIns="0" tIns="0" rIns="0" bIns="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buClr>
                <a:srgbClr val="000000"/>
              </a:buClr>
              <a:buSzPct val="80000"/>
            </a:pPr>
            <a:r>
              <a:rPr lang="en-IN" sz="1200" b="1" dirty="0">
                <a:solidFill>
                  <a:prstClr val="white"/>
                </a:solidFill>
                <a:latin typeface="+mj-lt"/>
                <a:ea typeface="ＭＳ Ｐゴシック" pitchFamily="34" charset="-128"/>
              </a:rPr>
              <a:t>W</a:t>
            </a:r>
            <a:r>
              <a:rPr sz="1200" b="1" dirty="0" err="1">
                <a:solidFill>
                  <a:prstClr val="white"/>
                </a:solidFill>
                <a:latin typeface="+mj-lt"/>
                <a:ea typeface="ＭＳ Ｐゴシック" pitchFamily="34" charset="-128"/>
              </a:rPr>
              <a:t>ave</a:t>
            </a:r>
            <a:r>
              <a:rPr sz="1200" b="1" dirty="0">
                <a:solidFill>
                  <a:prstClr val="white"/>
                </a:solidFill>
                <a:latin typeface="+mj-lt"/>
                <a:ea typeface="ＭＳ Ｐゴシック" pitchFamily="34" charset="-128"/>
              </a:rPr>
              <a:t> 2</a:t>
            </a:r>
          </a:p>
        </p:txBody>
      </p:sp>
      <p:sp>
        <p:nvSpPr>
          <p:cNvPr id="44" name="Text Placeholder 5">
            <a:extLst>
              <a:ext uri="{FF2B5EF4-FFF2-40B4-BE49-F238E27FC236}">
                <a16:creationId xmlns:a16="http://schemas.microsoft.com/office/drawing/2014/main" id="{C47EFA11-CE5F-4EBF-A389-46A1A2C2AB95}"/>
              </a:ext>
            </a:extLst>
          </p:cNvPr>
          <p:cNvSpPr txBox="1">
            <a:spLocks/>
          </p:cNvSpPr>
          <p:nvPr/>
        </p:nvSpPr>
        <p:spPr>
          <a:xfrm>
            <a:off x="4603340" y="2331425"/>
            <a:ext cx="2078335" cy="475784"/>
          </a:xfrm>
          <a:prstGeom prst="homePlate">
            <a:avLst>
              <a:gd name="adj" fmla="val 0"/>
            </a:avLst>
          </a:prstGeom>
          <a:pattFill prst="pct5">
            <a:fgClr>
              <a:srgbClr val="62B5E5">
                <a:lumMod val="75000"/>
              </a:srgbClr>
            </a:fgClr>
            <a:bgClr>
              <a:srgbClr val="62B5E5">
                <a:lumMod val="50000"/>
              </a:srgbClr>
            </a:bgClr>
          </a:pattFill>
          <a:ln w="28575">
            <a:noFill/>
          </a:ln>
        </p:spPr>
        <p:txBody>
          <a:bodyPr wrap="square" lIns="0" tIns="0" rIns="0" bIns="0" anchor="ctr"/>
          <a:lstStyle>
            <a:defPPr>
              <a:defRPr lang="en-US"/>
            </a:defPPr>
            <a:lvl1pPr indent="0" algn="ctr" defTabSz="957263" fontAlgn="base">
              <a:lnSpc>
                <a:spcPct val="100000"/>
              </a:lnSpc>
              <a:spcBef>
                <a:spcPts val="400"/>
              </a:spcBef>
              <a:spcAft>
                <a:spcPts val="0"/>
              </a:spcAft>
              <a:buClr>
                <a:srgbClr val="000000"/>
              </a:buClr>
              <a:buSzPct val="80000"/>
              <a:buFont typeface="Arial" charset="0"/>
              <a:defRPr sz="1200" b="1">
                <a:solidFill>
                  <a:schemeClr val="bg1"/>
                </a:solidFill>
                <a:ea typeface="ＭＳ Ｐゴシック" pitchFamily="34" charset="-128"/>
              </a:defRPr>
            </a:lvl1pPr>
            <a:lvl2pPr marL="180000" indent="-180000" defTabSz="957263" fontAlgn="base">
              <a:lnSpc>
                <a:spcPct val="100000"/>
              </a:lnSpc>
              <a:spcBef>
                <a:spcPts val="400"/>
              </a:spcBef>
              <a:spcAft>
                <a:spcPts val="0"/>
              </a:spcAft>
              <a:buFont typeface="Arial" charset="0"/>
              <a:buChar char="•"/>
              <a:defRPr sz="1400">
                <a:solidFill>
                  <a:schemeClr val="tx2"/>
                </a:solidFill>
                <a:ea typeface="+mj-ea"/>
                <a:cs typeface="+mj-cs"/>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marL="0" marR="0" lvl="0" indent="0" algn="ctr" defTabSz="957263" eaLnBrk="1" fontAlgn="base" latinLnBrk="0" hangingPunct="1">
              <a:lnSpc>
                <a:spcPct val="100000"/>
              </a:lnSpc>
              <a:spcBef>
                <a:spcPts val="400"/>
              </a:spcBef>
              <a:spcAft>
                <a:spcPts val="0"/>
              </a:spcAft>
              <a:buClr>
                <a:srgbClr val="000000"/>
              </a:buClr>
              <a:buSzPct val="80000"/>
              <a:buFont typeface="Arial" charset="0"/>
              <a:buNone/>
              <a:tabLst/>
              <a:defRPr/>
            </a:pPr>
            <a:r>
              <a:rPr kumimoji="0" lang="en-US" sz="1200" b="1" i="0" u="none" strike="noStrike" kern="0" cap="none" spc="0" normalizeH="0" baseline="0" noProof="0">
                <a:ln>
                  <a:noFill/>
                </a:ln>
                <a:solidFill>
                  <a:prstClr val="white"/>
                </a:solidFill>
                <a:effectLst/>
                <a:uLnTx/>
                <a:uFillTx/>
                <a:latin typeface="+mj-lt"/>
                <a:ea typeface="ＭＳ Ｐゴシック" pitchFamily="34" charset="-128"/>
              </a:rPr>
              <a:t>Wave 3</a:t>
            </a:r>
          </a:p>
        </p:txBody>
      </p:sp>
      <p:sp>
        <p:nvSpPr>
          <p:cNvPr id="45" name="Text Placeholder 5">
            <a:extLst>
              <a:ext uri="{FF2B5EF4-FFF2-40B4-BE49-F238E27FC236}">
                <a16:creationId xmlns:a16="http://schemas.microsoft.com/office/drawing/2014/main" id="{577BE05A-EB30-46A0-BDD8-50BB8CB623C7}"/>
              </a:ext>
            </a:extLst>
          </p:cNvPr>
          <p:cNvSpPr txBox="1">
            <a:spLocks/>
          </p:cNvSpPr>
          <p:nvPr/>
        </p:nvSpPr>
        <p:spPr>
          <a:xfrm>
            <a:off x="6743085" y="2603301"/>
            <a:ext cx="2078335" cy="475784"/>
          </a:xfrm>
          <a:prstGeom prst="homePlate">
            <a:avLst>
              <a:gd name="adj" fmla="val 0"/>
            </a:avLst>
          </a:prstGeom>
          <a:pattFill prst="pct5">
            <a:fgClr>
              <a:srgbClr val="9DD4CF"/>
            </a:fgClr>
            <a:bgClr>
              <a:srgbClr val="00ABAB"/>
            </a:bgClr>
          </a:pattFill>
          <a:ln w="28575">
            <a:noFill/>
          </a:ln>
        </p:spPr>
        <p:txBody>
          <a:bodyPr wrap="square" lIns="0" tIns="0" rIns="0" bIns="0" anchor="ctr"/>
          <a:lstStyle>
            <a:defPPr>
              <a:defRPr lang="en-US"/>
            </a:defPPr>
            <a:lvl1pPr indent="0" algn="ctr" defTabSz="957263" fontAlgn="base">
              <a:lnSpc>
                <a:spcPct val="100000"/>
              </a:lnSpc>
              <a:spcBef>
                <a:spcPts val="400"/>
              </a:spcBef>
              <a:spcAft>
                <a:spcPts val="0"/>
              </a:spcAft>
              <a:buClr>
                <a:srgbClr val="000000"/>
              </a:buClr>
              <a:buSzPct val="80000"/>
              <a:buFont typeface="Arial" charset="0"/>
              <a:defRPr sz="1200" b="1">
                <a:solidFill>
                  <a:schemeClr val="bg1"/>
                </a:solidFill>
                <a:ea typeface="ＭＳ Ｐゴシック" pitchFamily="34" charset="-128"/>
              </a:defRPr>
            </a:lvl1pPr>
            <a:lvl2pPr marL="180000" indent="-180000" defTabSz="957263" fontAlgn="base">
              <a:lnSpc>
                <a:spcPct val="100000"/>
              </a:lnSpc>
              <a:spcBef>
                <a:spcPts val="400"/>
              </a:spcBef>
              <a:spcAft>
                <a:spcPts val="0"/>
              </a:spcAft>
              <a:buFont typeface="Arial" charset="0"/>
              <a:buChar char="•"/>
              <a:defRPr sz="1400">
                <a:solidFill>
                  <a:schemeClr val="tx2"/>
                </a:solidFill>
                <a:ea typeface="+mj-ea"/>
                <a:cs typeface="+mj-cs"/>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r>
              <a:rPr lang="en-US">
                <a:solidFill>
                  <a:prstClr val="white"/>
                </a:solidFill>
                <a:latin typeface="+mj-lt"/>
              </a:rPr>
              <a:t>Wave 4</a:t>
            </a:r>
          </a:p>
        </p:txBody>
      </p:sp>
      <p:grpSp>
        <p:nvGrpSpPr>
          <p:cNvPr id="46" name="Group 45">
            <a:extLst>
              <a:ext uri="{FF2B5EF4-FFF2-40B4-BE49-F238E27FC236}">
                <a16:creationId xmlns:a16="http://schemas.microsoft.com/office/drawing/2014/main" id="{399CCF17-8CF6-48E6-8C99-F27086FC6C1B}"/>
              </a:ext>
            </a:extLst>
          </p:cNvPr>
          <p:cNvGrpSpPr>
            <a:grpSpLocks/>
          </p:cNvGrpSpPr>
          <p:nvPr/>
        </p:nvGrpSpPr>
        <p:grpSpPr bwMode="auto">
          <a:xfrm>
            <a:off x="1165051" y="1095044"/>
            <a:ext cx="407815" cy="407815"/>
            <a:chOff x="1153" y="770"/>
            <a:chExt cx="340" cy="340"/>
          </a:xfrm>
          <a:solidFill>
            <a:srgbClr val="62B5E5">
              <a:lumMod val="50000"/>
            </a:srgbClr>
          </a:solidFill>
        </p:grpSpPr>
        <p:sp>
          <p:nvSpPr>
            <p:cNvPr id="47" name="Freeform 276">
              <a:extLst>
                <a:ext uri="{FF2B5EF4-FFF2-40B4-BE49-F238E27FC236}">
                  <a16:creationId xmlns:a16="http://schemas.microsoft.com/office/drawing/2014/main" id="{BB0C8F6A-8BE4-49F5-A904-6EF108816D32}"/>
                </a:ext>
              </a:extLst>
            </p:cNvPr>
            <p:cNvSpPr>
              <a:spLocks noEditPoints="1"/>
            </p:cNvSpPr>
            <p:nvPr/>
          </p:nvSpPr>
          <p:spPr bwMode="auto">
            <a:xfrm>
              <a:off x="1153" y="77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latin typeface="+mj-lt"/>
              </a:endParaRPr>
            </a:p>
          </p:txBody>
        </p:sp>
        <p:sp>
          <p:nvSpPr>
            <p:cNvPr id="48" name="Freeform 277">
              <a:extLst>
                <a:ext uri="{FF2B5EF4-FFF2-40B4-BE49-F238E27FC236}">
                  <a16:creationId xmlns:a16="http://schemas.microsoft.com/office/drawing/2014/main" id="{014F09F7-B6A8-442C-97FD-5B3EB7CD8361}"/>
                </a:ext>
              </a:extLst>
            </p:cNvPr>
            <p:cNvSpPr>
              <a:spLocks noEditPoints="1"/>
            </p:cNvSpPr>
            <p:nvPr/>
          </p:nvSpPr>
          <p:spPr bwMode="auto">
            <a:xfrm>
              <a:off x="1302" y="834"/>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latin typeface="+mj-lt"/>
              </a:endParaRPr>
            </a:p>
          </p:txBody>
        </p:sp>
        <p:sp>
          <p:nvSpPr>
            <p:cNvPr id="49" name="Freeform 278">
              <a:extLst>
                <a:ext uri="{FF2B5EF4-FFF2-40B4-BE49-F238E27FC236}">
                  <a16:creationId xmlns:a16="http://schemas.microsoft.com/office/drawing/2014/main" id="{D8FE39C1-8EE6-41B6-8E5F-265387CEA61B}"/>
                </a:ext>
              </a:extLst>
            </p:cNvPr>
            <p:cNvSpPr>
              <a:spLocks noEditPoints="1"/>
            </p:cNvSpPr>
            <p:nvPr/>
          </p:nvSpPr>
          <p:spPr bwMode="auto">
            <a:xfrm>
              <a:off x="1265" y="890"/>
              <a:ext cx="116" cy="156"/>
            </a:xfrm>
            <a:custGeom>
              <a:avLst/>
              <a:gdLst>
                <a:gd name="T0" fmla="*/ 161 w 174"/>
                <a:gd name="T1" fmla="*/ 200 h 235"/>
                <a:gd name="T2" fmla="*/ 161 w 174"/>
                <a:gd name="T3" fmla="*/ 75 h 235"/>
                <a:gd name="T4" fmla="*/ 172 w 174"/>
                <a:gd name="T5" fmla="*/ 64 h 235"/>
                <a:gd name="T6" fmla="*/ 161 w 174"/>
                <a:gd name="T7" fmla="*/ 53 h 235"/>
                <a:gd name="T8" fmla="*/ 140 w 174"/>
                <a:gd name="T9" fmla="*/ 53 h 235"/>
                <a:gd name="T10" fmla="*/ 140 w 174"/>
                <a:gd name="T11" fmla="*/ 11 h 235"/>
                <a:gd name="T12" fmla="*/ 129 w 174"/>
                <a:gd name="T13" fmla="*/ 0 h 235"/>
                <a:gd name="T14" fmla="*/ 44 w 174"/>
                <a:gd name="T15" fmla="*/ 0 h 235"/>
                <a:gd name="T16" fmla="*/ 33 w 174"/>
                <a:gd name="T17" fmla="*/ 11 h 235"/>
                <a:gd name="T18" fmla="*/ 33 w 174"/>
                <a:gd name="T19" fmla="*/ 53 h 235"/>
                <a:gd name="T20" fmla="*/ 12 w 174"/>
                <a:gd name="T21" fmla="*/ 53 h 235"/>
                <a:gd name="T22" fmla="*/ 1 w 174"/>
                <a:gd name="T23" fmla="*/ 64 h 235"/>
                <a:gd name="T24" fmla="*/ 12 w 174"/>
                <a:gd name="T25" fmla="*/ 75 h 235"/>
                <a:gd name="T26" fmla="*/ 12 w 174"/>
                <a:gd name="T27" fmla="*/ 200 h 235"/>
                <a:gd name="T28" fmla="*/ 2 w 174"/>
                <a:gd name="T29" fmla="*/ 219 h 235"/>
                <a:gd name="T30" fmla="*/ 7 w 174"/>
                <a:gd name="T31" fmla="*/ 234 h 235"/>
                <a:gd name="T32" fmla="*/ 12 w 174"/>
                <a:gd name="T33" fmla="*/ 235 h 235"/>
                <a:gd name="T34" fmla="*/ 12 w 174"/>
                <a:gd name="T35" fmla="*/ 235 h 235"/>
                <a:gd name="T36" fmla="*/ 161 w 174"/>
                <a:gd name="T37" fmla="*/ 235 h 235"/>
                <a:gd name="T38" fmla="*/ 161 w 174"/>
                <a:gd name="T39" fmla="*/ 235 h 235"/>
                <a:gd name="T40" fmla="*/ 161 w 174"/>
                <a:gd name="T41" fmla="*/ 235 h 235"/>
                <a:gd name="T42" fmla="*/ 166 w 174"/>
                <a:gd name="T43" fmla="*/ 234 h 235"/>
                <a:gd name="T44" fmla="*/ 171 w 174"/>
                <a:gd name="T45" fmla="*/ 219 h 235"/>
                <a:gd name="T46" fmla="*/ 161 w 174"/>
                <a:gd name="T47" fmla="*/ 200 h 235"/>
                <a:gd name="T48" fmla="*/ 55 w 174"/>
                <a:gd name="T49" fmla="*/ 21 h 235"/>
                <a:gd name="T50" fmla="*/ 119 w 174"/>
                <a:gd name="T51" fmla="*/ 21 h 235"/>
                <a:gd name="T52" fmla="*/ 119 w 174"/>
                <a:gd name="T53" fmla="*/ 53 h 235"/>
                <a:gd name="T54" fmla="*/ 55 w 174"/>
                <a:gd name="T55" fmla="*/ 53 h 235"/>
                <a:gd name="T56" fmla="*/ 55 w 174"/>
                <a:gd name="T57" fmla="*/ 21 h 235"/>
                <a:gd name="T58" fmla="*/ 140 w 174"/>
                <a:gd name="T59" fmla="*/ 75 h 235"/>
                <a:gd name="T60" fmla="*/ 140 w 174"/>
                <a:gd name="T61" fmla="*/ 203 h 235"/>
                <a:gd name="T62" fmla="*/ 141 w 174"/>
                <a:gd name="T63" fmla="*/ 207 h 235"/>
                <a:gd name="T64" fmla="*/ 144 w 174"/>
                <a:gd name="T65" fmla="*/ 213 h 235"/>
                <a:gd name="T66" fmla="*/ 29 w 174"/>
                <a:gd name="T67" fmla="*/ 213 h 235"/>
                <a:gd name="T68" fmla="*/ 32 w 174"/>
                <a:gd name="T69" fmla="*/ 207 h 235"/>
                <a:gd name="T70" fmla="*/ 33 w 174"/>
                <a:gd name="T71" fmla="*/ 203 h 235"/>
                <a:gd name="T72" fmla="*/ 33 w 174"/>
                <a:gd name="T73" fmla="*/ 75 h 235"/>
                <a:gd name="T74" fmla="*/ 140 w 174"/>
                <a:gd name="T7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35">
                  <a:moveTo>
                    <a:pt x="161" y="200"/>
                  </a:moveTo>
                  <a:cubicBezTo>
                    <a:pt x="161" y="75"/>
                    <a:pt x="161" y="75"/>
                    <a:pt x="161" y="75"/>
                  </a:cubicBezTo>
                  <a:cubicBezTo>
                    <a:pt x="167" y="75"/>
                    <a:pt x="172" y="70"/>
                    <a:pt x="172" y="64"/>
                  </a:cubicBezTo>
                  <a:cubicBezTo>
                    <a:pt x="172" y="58"/>
                    <a:pt x="167" y="53"/>
                    <a:pt x="161" y="53"/>
                  </a:cubicBezTo>
                  <a:cubicBezTo>
                    <a:pt x="140" y="53"/>
                    <a:pt x="140" y="53"/>
                    <a:pt x="140" y="53"/>
                  </a:cubicBezTo>
                  <a:cubicBezTo>
                    <a:pt x="140" y="11"/>
                    <a:pt x="140" y="11"/>
                    <a:pt x="140" y="11"/>
                  </a:cubicBezTo>
                  <a:cubicBezTo>
                    <a:pt x="140" y="5"/>
                    <a:pt x="135" y="0"/>
                    <a:pt x="129" y="0"/>
                  </a:cubicBezTo>
                  <a:cubicBezTo>
                    <a:pt x="44" y="0"/>
                    <a:pt x="44" y="0"/>
                    <a:pt x="44" y="0"/>
                  </a:cubicBezTo>
                  <a:cubicBezTo>
                    <a:pt x="38" y="0"/>
                    <a:pt x="33" y="5"/>
                    <a:pt x="33" y="11"/>
                  </a:cubicBezTo>
                  <a:cubicBezTo>
                    <a:pt x="33" y="53"/>
                    <a:pt x="33" y="53"/>
                    <a:pt x="33" y="53"/>
                  </a:cubicBezTo>
                  <a:cubicBezTo>
                    <a:pt x="12" y="53"/>
                    <a:pt x="12" y="53"/>
                    <a:pt x="12" y="53"/>
                  </a:cubicBezTo>
                  <a:cubicBezTo>
                    <a:pt x="6" y="53"/>
                    <a:pt x="1" y="58"/>
                    <a:pt x="1" y="64"/>
                  </a:cubicBezTo>
                  <a:cubicBezTo>
                    <a:pt x="1" y="70"/>
                    <a:pt x="6" y="75"/>
                    <a:pt x="12" y="75"/>
                  </a:cubicBezTo>
                  <a:cubicBezTo>
                    <a:pt x="12" y="200"/>
                    <a:pt x="12" y="200"/>
                    <a:pt x="12" y="200"/>
                  </a:cubicBezTo>
                  <a:cubicBezTo>
                    <a:pt x="2" y="219"/>
                    <a:pt x="2" y="219"/>
                    <a:pt x="2" y="219"/>
                  </a:cubicBezTo>
                  <a:cubicBezTo>
                    <a:pt x="0" y="225"/>
                    <a:pt x="2" y="231"/>
                    <a:pt x="7" y="234"/>
                  </a:cubicBezTo>
                  <a:cubicBezTo>
                    <a:pt x="9" y="234"/>
                    <a:pt x="10" y="235"/>
                    <a:pt x="12" y="235"/>
                  </a:cubicBezTo>
                  <a:cubicBezTo>
                    <a:pt x="12" y="235"/>
                    <a:pt x="12" y="235"/>
                    <a:pt x="12" y="235"/>
                  </a:cubicBezTo>
                  <a:cubicBezTo>
                    <a:pt x="161" y="235"/>
                    <a:pt x="161" y="235"/>
                    <a:pt x="161" y="235"/>
                  </a:cubicBezTo>
                  <a:cubicBezTo>
                    <a:pt x="161" y="235"/>
                    <a:pt x="161" y="235"/>
                    <a:pt x="161" y="235"/>
                  </a:cubicBezTo>
                  <a:cubicBezTo>
                    <a:pt x="161" y="235"/>
                    <a:pt x="161" y="235"/>
                    <a:pt x="161" y="235"/>
                  </a:cubicBezTo>
                  <a:cubicBezTo>
                    <a:pt x="163" y="235"/>
                    <a:pt x="165" y="234"/>
                    <a:pt x="166" y="234"/>
                  </a:cubicBezTo>
                  <a:cubicBezTo>
                    <a:pt x="171" y="231"/>
                    <a:pt x="174" y="225"/>
                    <a:pt x="171" y="219"/>
                  </a:cubicBezTo>
                  <a:lnTo>
                    <a:pt x="161" y="200"/>
                  </a:lnTo>
                  <a:close/>
                  <a:moveTo>
                    <a:pt x="55" y="21"/>
                  </a:moveTo>
                  <a:cubicBezTo>
                    <a:pt x="119" y="21"/>
                    <a:pt x="119" y="21"/>
                    <a:pt x="119" y="21"/>
                  </a:cubicBezTo>
                  <a:cubicBezTo>
                    <a:pt x="119" y="53"/>
                    <a:pt x="119" y="53"/>
                    <a:pt x="119" y="53"/>
                  </a:cubicBezTo>
                  <a:cubicBezTo>
                    <a:pt x="55" y="53"/>
                    <a:pt x="55" y="53"/>
                    <a:pt x="55" y="53"/>
                  </a:cubicBezTo>
                  <a:lnTo>
                    <a:pt x="55" y="21"/>
                  </a:lnTo>
                  <a:close/>
                  <a:moveTo>
                    <a:pt x="140" y="75"/>
                  </a:moveTo>
                  <a:cubicBezTo>
                    <a:pt x="140" y="203"/>
                    <a:pt x="140" y="203"/>
                    <a:pt x="140" y="203"/>
                  </a:cubicBezTo>
                  <a:cubicBezTo>
                    <a:pt x="140" y="204"/>
                    <a:pt x="140" y="206"/>
                    <a:pt x="141" y="207"/>
                  </a:cubicBezTo>
                  <a:cubicBezTo>
                    <a:pt x="144" y="213"/>
                    <a:pt x="144" y="213"/>
                    <a:pt x="144" y="213"/>
                  </a:cubicBezTo>
                  <a:cubicBezTo>
                    <a:pt x="29" y="213"/>
                    <a:pt x="29" y="213"/>
                    <a:pt x="29" y="213"/>
                  </a:cubicBezTo>
                  <a:cubicBezTo>
                    <a:pt x="32" y="207"/>
                    <a:pt x="32" y="207"/>
                    <a:pt x="32" y="207"/>
                  </a:cubicBezTo>
                  <a:cubicBezTo>
                    <a:pt x="33" y="206"/>
                    <a:pt x="33" y="204"/>
                    <a:pt x="33" y="203"/>
                  </a:cubicBezTo>
                  <a:cubicBezTo>
                    <a:pt x="33" y="75"/>
                    <a:pt x="33" y="75"/>
                    <a:pt x="33" y="75"/>
                  </a:cubicBezTo>
                  <a:lnTo>
                    <a:pt x="140"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latin typeface="+mj-lt"/>
              </a:endParaRPr>
            </a:p>
          </p:txBody>
        </p:sp>
      </p:grpSp>
      <p:grpSp>
        <p:nvGrpSpPr>
          <p:cNvPr id="50" name="Group 902">
            <a:extLst>
              <a:ext uri="{FF2B5EF4-FFF2-40B4-BE49-F238E27FC236}">
                <a16:creationId xmlns:a16="http://schemas.microsoft.com/office/drawing/2014/main" id="{FF57EAC7-A6F9-4335-8243-26DBBA91AF4D}"/>
              </a:ext>
            </a:extLst>
          </p:cNvPr>
          <p:cNvGrpSpPr>
            <a:grpSpLocks/>
          </p:cNvGrpSpPr>
          <p:nvPr/>
        </p:nvGrpSpPr>
        <p:grpSpPr bwMode="auto">
          <a:xfrm>
            <a:off x="3305220" y="1366921"/>
            <a:ext cx="407815" cy="407815"/>
            <a:chOff x="4880" y="3759"/>
            <a:chExt cx="340" cy="340"/>
          </a:xfrm>
          <a:solidFill>
            <a:srgbClr val="00ABAB"/>
          </a:solidFill>
        </p:grpSpPr>
        <p:sp>
          <p:nvSpPr>
            <p:cNvPr id="51" name="Freeform 903">
              <a:extLst>
                <a:ext uri="{FF2B5EF4-FFF2-40B4-BE49-F238E27FC236}">
                  <a16:creationId xmlns:a16="http://schemas.microsoft.com/office/drawing/2014/main" id="{DDDB4F83-1281-4D5E-B175-84680A96276F}"/>
                </a:ext>
              </a:extLst>
            </p:cNvPr>
            <p:cNvSpPr>
              <a:spLocks noEditPoints="1"/>
            </p:cNvSpPr>
            <p:nvPr/>
          </p:nvSpPr>
          <p:spPr bwMode="auto">
            <a:xfrm>
              <a:off x="4880" y="375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400">
                <a:solidFill>
                  <a:prstClr val="black"/>
                </a:solidFill>
                <a:latin typeface="+mj-lt"/>
              </a:endParaRPr>
            </a:p>
          </p:txBody>
        </p:sp>
        <p:sp>
          <p:nvSpPr>
            <p:cNvPr id="52" name="Freeform 904">
              <a:extLst>
                <a:ext uri="{FF2B5EF4-FFF2-40B4-BE49-F238E27FC236}">
                  <a16:creationId xmlns:a16="http://schemas.microsoft.com/office/drawing/2014/main" id="{D7C389FD-1FB0-4F39-B274-5A08C1F3BBBB}"/>
                </a:ext>
              </a:extLst>
            </p:cNvPr>
            <p:cNvSpPr>
              <a:spLocks noEditPoints="1"/>
            </p:cNvSpPr>
            <p:nvPr/>
          </p:nvSpPr>
          <p:spPr bwMode="auto">
            <a:xfrm>
              <a:off x="4958" y="3851"/>
              <a:ext cx="199" cy="163"/>
            </a:xfrm>
            <a:custGeom>
              <a:avLst/>
              <a:gdLst>
                <a:gd name="T0" fmla="*/ 296 w 300"/>
                <a:gd name="T1" fmla="*/ 25 h 246"/>
                <a:gd name="T2" fmla="*/ 281 w 300"/>
                <a:gd name="T3" fmla="*/ 24 h 246"/>
                <a:gd name="T4" fmla="*/ 245 w 300"/>
                <a:gd name="T5" fmla="*/ 55 h 246"/>
                <a:gd name="T6" fmla="*/ 245 w 300"/>
                <a:gd name="T7" fmla="*/ 11 h 246"/>
                <a:gd name="T8" fmla="*/ 235 w 300"/>
                <a:gd name="T9" fmla="*/ 0 h 246"/>
                <a:gd name="T10" fmla="*/ 11 w 300"/>
                <a:gd name="T11" fmla="*/ 0 h 246"/>
                <a:gd name="T12" fmla="*/ 0 w 300"/>
                <a:gd name="T13" fmla="*/ 11 h 246"/>
                <a:gd name="T14" fmla="*/ 0 w 300"/>
                <a:gd name="T15" fmla="*/ 235 h 246"/>
                <a:gd name="T16" fmla="*/ 11 w 300"/>
                <a:gd name="T17" fmla="*/ 246 h 246"/>
                <a:gd name="T18" fmla="*/ 235 w 300"/>
                <a:gd name="T19" fmla="*/ 246 h 246"/>
                <a:gd name="T20" fmla="*/ 245 w 300"/>
                <a:gd name="T21" fmla="*/ 235 h 246"/>
                <a:gd name="T22" fmla="*/ 245 w 300"/>
                <a:gd name="T23" fmla="*/ 84 h 246"/>
                <a:gd name="T24" fmla="*/ 295 w 300"/>
                <a:gd name="T25" fmla="*/ 40 h 246"/>
                <a:gd name="T26" fmla="*/ 296 w 300"/>
                <a:gd name="T27" fmla="*/ 25 h 246"/>
                <a:gd name="T28" fmla="*/ 224 w 300"/>
                <a:gd name="T29" fmla="*/ 224 h 246"/>
                <a:gd name="T30" fmla="*/ 21 w 300"/>
                <a:gd name="T31" fmla="*/ 224 h 246"/>
                <a:gd name="T32" fmla="*/ 21 w 300"/>
                <a:gd name="T33" fmla="*/ 22 h 246"/>
                <a:gd name="T34" fmla="*/ 224 w 300"/>
                <a:gd name="T35" fmla="*/ 22 h 246"/>
                <a:gd name="T36" fmla="*/ 224 w 300"/>
                <a:gd name="T37" fmla="*/ 74 h 246"/>
                <a:gd name="T38" fmla="*/ 119 w 300"/>
                <a:gd name="T39" fmla="*/ 166 h 246"/>
                <a:gd name="T40" fmla="*/ 72 w 300"/>
                <a:gd name="T41" fmla="*/ 111 h 246"/>
                <a:gd name="T42" fmla="*/ 57 w 300"/>
                <a:gd name="T43" fmla="*/ 109 h 246"/>
                <a:gd name="T44" fmla="*/ 56 w 300"/>
                <a:gd name="T45" fmla="*/ 125 h 246"/>
                <a:gd name="T46" fmla="*/ 109 w 300"/>
                <a:gd name="T47" fmla="*/ 189 h 246"/>
                <a:gd name="T48" fmla="*/ 109 w 300"/>
                <a:gd name="T49" fmla="*/ 189 h 246"/>
                <a:gd name="T50" fmla="*/ 117 w 300"/>
                <a:gd name="T51" fmla="*/ 192 h 246"/>
                <a:gd name="T52" fmla="*/ 124 w 300"/>
                <a:gd name="T53" fmla="*/ 190 h 246"/>
                <a:gd name="T54" fmla="*/ 224 w 300"/>
                <a:gd name="T55" fmla="*/ 103 h 246"/>
                <a:gd name="T56" fmla="*/ 224 w 300"/>
                <a:gd name="T57" fmla="*/ 22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246">
                  <a:moveTo>
                    <a:pt x="296" y="25"/>
                  </a:moveTo>
                  <a:cubicBezTo>
                    <a:pt x="292" y="21"/>
                    <a:pt x="285" y="20"/>
                    <a:pt x="281" y="24"/>
                  </a:cubicBezTo>
                  <a:cubicBezTo>
                    <a:pt x="245" y="55"/>
                    <a:pt x="245" y="55"/>
                    <a:pt x="245" y="55"/>
                  </a:cubicBezTo>
                  <a:cubicBezTo>
                    <a:pt x="245" y="11"/>
                    <a:pt x="245" y="11"/>
                    <a:pt x="245" y="11"/>
                  </a:cubicBezTo>
                  <a:cubicBezTo>
                    <a:pt x="245" y="5"/>
                    <a:pt x="241" y="0"/>
                    <a:pt x="235" y="0"/>
                  </a:cubicBezTo>
                  <a:cubicBezTo>
                    <a:pt x="11" y="0"/>
                    <a:pt x="11" y="0"/>
                    <a:pt x="11" y="0"/>
                  </a:cubicBezTo>
                  <a:cubicBezTo>
                    <a:pt x="5" y="0"/>
                    <a:pt x="0" y="5"/>
                    <a:pt x="0" y="11"/>
                  </a:cubicBezTo>
                  <a:cubicBezTo>
                    <a:pt x="0" y="235"/>
                    <a:pt x="0" y="235"/>
                    <a:pt x="0" y="235"/>
                  </a:cubicBezTo>
                  <a:cubicBezTo>
                    <a:pt x="0" y="241"/>
                    <a:pt x="5" y="246"/>
                    <a:pt x="11" y="246"/>
                  </a:cubicBezTo>
                  <a:cubicBezTo>
                    <a:pt x="235" y="246"/>
                    <a:pt x="235" y="246"/>
                    <a:pt x="235" y="246"/>
                  </a:cubicBezTo>
                  <a:cubicBezTo>
                    <a:pt x="241" y="246"/>
                    <a:pt x="245" y="241"/>
                    <a:pt x="245" y="235"/>
                  </a:cubicBezTo>
                  <a:cubicBezTo>
                    <a:pt x="245" y="84"/>
                    <a:pt x="245" y="84"/>
                    <a:pt x="245" y="84"/>
                  </a:cubicBezTo>
                  <a:cubicBezTo>
                    <a:pt x="295" y="40"/>
                    <a:pt x="295" y="40"/>
                    <a:pt x="295" y="40"/>
                  </a:cubicBezTo>
                  <a:cubicBezTo>
                    <a:pt x="299" y="36"/>
                    <a:pt x="300" y="30"/>
                    <a:pt x="296" y="25"/>
                  </a:cubicBezTo>
                  <a:close/>
                  <a:moveTo>
                    <a:pt x="224" y="224"/>
                  </a:moveTo>
                  <a:cubicBezTo>
                    <a:pt x="21" y="224"/>
                    <a:pt x="21" y="224"/>
                    <a:pt x="21" y="224"/>
                  </a:cubicBezTo>
                  <a:cubicBezTo>
                    <a:pt x="21" y="22"/>
                    <a:pt x="21" y="22"/>
                    <a:pt x="21" y="22"/>
                  </a:cubicBezTo>
                  <a:cubicBezTo>
                    <a:pt x="224" y="22"/>
                    <a:pt x="224" y="22"/>
                    <a:pt x="224" y="22"/>
                  </a:cubicBezTo>
                  <a:cubicBezTo>
                    <a:pt x="224" y="74"/>
                    <a:pt x="224" y="74"/>
                    <a:pt x="224" y="74"/>
                  </a:cubicBezTo>
                  <a:cubicBezTo>
                    <a:pt x="119" y="166"/>
                    <a:pt x="119" y="166"/>
                    <a:pt x="119" y="166"/>
                  </a:cubicBezTo>
                  <a:cubicBezTo>
                    <a:pt x="72" y="111"/>
                    <a:pt x="72" y="111"/>
                    <a:pt x="72" y="111"/>
                  </a:cubicBezTo>
                  <a:cubicBezTo>
                    <a:pt x="68" y="106"/>
                    <a:pt x="62" y="106"/>
                    <a:pt x="57" y="109"/>
                  </a:cubicBezTo>
                  <a:cubicBezTo>
                    <a:pt x="53" y="113"/>
                    <a:pt x="52" y="120"/>
                    <a:pt x="56" y="125"/>
                  </a:cubicBezTo>
                  <a:cubicBezTo>
                    <a:pt x="109" y="189"/>
                    <a:pt x="109" y="189"/>
                    <a:pt x="109" y="189"/>
                  </a:cubicBezTo>
                  <a:cubicBezTo>
                    <a:pt x="109" y="189"/>
                    <a:pt x="109" y="189"/>
                    <a:pt x="109" y="189"/>
                  </a:cubicBezTo>
                  <a:cubicBezTo>
                    <a:pt x="111" y="191"/>
                    <a:pt x="114" y="192"/>
                    <a:pt x="117" y="192"/>
                  </a:cubicBezTo>
                  <a:cubicBezTo>
                    <a:pt x="120" y="192"/>
                    <a:pt x="122" y="191"/>
                    <a:pt x="124" y="190"/>
                  </a:cubicBezTo>
                  <a:cubicBezTo>
                    <a:pt x="224" y="103"/>
                    <a:pt x="224" y="103"/>
                    <a:pt x="224" y="103"/>
                  </a:cubicBezTo>
                  <a:lnTo>
                    <a:pt x="224" y="2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400">
                <a:solidFill>
                  <a:prstClr val="black"/>
                </a:solidFill>
                <a:latin typeface="+mj-lt"/>
              </a:endParaRPr>
            </a:p>
          </p:txBody>
        </p:sp>
      </p:grpSp>
      <p:grpSp>
        <p:nvGrpSpPr>
          <p:cNvPr id="53" name="Group 349">
            <a:extLst>
              <a:ext uri="{FF2B5EF4-FFF2-40B4-BE49-F238E27FC236}">
                <a16:creationId xmlns:a16="http://schemas.microsoft.com/office/drawing/2014/main" id="{F0BEB9A2-5D58-467F-9B9C-62FD5CCAC5CE}"/>
              </a:ext>
            </a:extLst>
          </p:cNvPr>
          <p:cNvGrpSpPr>
            <a:grpSpLocks/>
          </p:cNvGrpSpPr>
          <p:nvPr/>
        </p:nvGrpSpPr>
        <p:grpSpPr bwMode="auto">
          <a:xfrm>
            <a:off x="7576329" y="1902042"/>
            <a:ext cx="407815" cy="407815"/>
            <a:chOff x="5018" y="1229"/>
            <a:chExt cx="340" cy="340"/>
          </a:xfrm>
          <a:solidFill>
            <a:srgbClr val="00ABAB"/>
          </a:solidFill>
        </p:grpSpPr>
        <p:sp>
          <p:nvSpPr>
            <p:cNvPr id="54" name="Freeform 350">
              <a:extLst>
                <a:ext uri="{FF2B5EF4-FFF2-40B4-BE49-F238E27FC236}">
                  <a16:creationId xmlns:a16="http://schemas.microsoft.com/office/drawing/2014/main" id="{109C86B4-BDF6-4BDF-AC63-1A03B73EB214}"/>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400">
                <a:solidFill>
                  <a:prstClr val="black"/>
                </a:solidFill>
                <a:latin typeface="+mj-lt"/>
              </a:endParaRPr>
            </a:p>
          </p:txBody>
        </p:sp>
        <p:sp>
          <p:nvSpPr>
            <p:cNvPr id="55" name="Freeform 351">
              <a:extLst>
                <a:ext uri="{FF2B5EF4-FFF2-40B4-BE49-F238E27FC236}">
                  <a16:creationId xmlns:a16="http://schemas.microsoft.com/office/drawing/2014/main" id="{B2DB5B00-DFF2-4CFE-8F7A-12E104FADE72}"/>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400">
                <a:solidFill>
                  <a:prstClr val="black"/>
                </a:solidFill>
                <a:latin typeface="+mj-lt"/>
              </a:endParaRPr>
            </a:p>
          </p:txBody>
        </p:sp>
      </p:grpSp>
      <p:grpSp>
        <p:nvGrpSpPr>
          <p:cNvPr id="56" name="Group 367">
            <a:extLst>
              <a:ext uri="{FF2B5EF4-FFF2-40B4-BE49-F238E27FC236}">
                <a16:creationId xmlns:a16="http://schemas.microsoft.com/office/drawing/2014/main" id="{C240404F-1B16-4B17-8B1D-E89F621567A8}"/>
              </a:ext>
            </a:extLst>
          </p:cNvPr>
          <p:cNvGrpSpPr>
            <a:grpSpLocks/>
          </p:cNvGrpSpPr>
          <p:nvPr/>
        </p:nvGrpSpPr>
        <p:grpSpPr bwMode="auto">
          <a:xfrm>
            <a:off x="5429970" y="1642216"/>
            <a:ext cx="407816" cy="407816"/>
            <a:chOff x="4383" y="2091"/>
            <a:chExt cx="340" cy="341"/>
          </a:xfrm>
          <a:solidFill>
            <a:srgbClr val="62B5E5">
              <a:lumMod val="50000"/>
            </a:srgbClr>
          </a:solidFill>
        </p:grpSpPr>
        <p:sp>
          <p:nvSpPr>
            <p:cNvPr id="57" name="Freeform 22">
              <a:extLst>
                <a:ext uri="{FF2B5EF4-FFF2-40B4-BE49-F238E27FC236}">
                  <a16:creationId xmlns:a16="http://schemas.microsoft.com/office/drawing/2014/main" id="{10A23990-66E6-40E3-9412-AC9A6450AC7A}"/>
                </a:ext>
              </a:extLst>
            </p:cNvPr>
            <p:cNvSpPr>
              <a:spLocks noEditPoints="1"/>
            </p:cNvSpPr>
            <p:nvPr/>
          </p:nvSpPr>
          <p:spPr bwMode="auto">
            <a:xfrm>
              <a:off x="4445" y="2169"/>
              <a:ext cx="200" cy="170"/>
            </a:xfrm>
            <a:custGeom>
              <a:avLst/>
              <a:gdLst>
                <a:gd name="T0" fmla="*/ 23 w 300"/>
                <a:gd name="T1" fmla="*/ 245 h 256"/>
                <a:gd name="T2" fmla="*/ 2 w 300"/>
                <a:gd name="T3" fmla="*/ 245 h 256"/>
                <a:gd name="T4" fmla="*/ 12 w 300"/>
                <a:gd name="T5" fmla="*/ 213 h 256"/>
                <a:gd name="T6" fmla="*/ 55 w 300"/>
                <a:gd name="T7" fmla="*/ 192 h 256"/>
                <a:gd name="T8" fmla="*/ 44 w 300"/>
                <a:gd name="T9" fmla="*/ 245 h 256"/>
                <a:gd name="T10" fmla="*/ 66 w 300"/>
                <a:gd name="T11" fmla="*/ 245 h 256"/>
                <a:gd name="T12" fmla="*/ 55 w 300"/>
                <a:gd name="T13" fmla="*/ 192 h 256"/>
                <a:gd name="T14" fmla="*/ 87 w 300"/>
                <a:gd name="T15" fmla="*/ 171 h 256"/>
                <a:gd name="T16" fmla="*/ 98 w 300"/>
                <a:gd name="T17" fmla="*/ 256 h 256"/>
                <a:gd name="T18" fmla="*/ 108 w 300"/>
                <a:gd name="T19" fmla="*/ 171 h 256"/>
                <a:gd name="T20" fmla="*/ 140 w 300"/>
                <a:gd name="T21" fmla="*/ 149 h 256"/>
                <a:gd name="T22" fmla="*/ 130 w 300"/>
                <a:gd name="T23" fmla="*/ 245 h 256"/>
                <a:gd name="T24" fmla="*/ 151 w 300"/>
                <a:gd name="T25" fmla="*/ 245 h 256"/>
                <a:gd name="T26" fmla="*/ 140 w 300"/>
                <a:gd name="T27" fmla="*/ 149 h 256"/>
                <a:gd name="T28" fmla="*/ 172 w 300"/>
                <a:gd name="T29" fmla="*/ 160 h 256"/>
                <a:gd name="T30" fmla="*/ 183 w 300"/>
                <a:gd name="T31" fmla="*/ 256 h 256"/>
                <a:gd name="T32" fmla="*/ 194 w 300"/>
                <a:gd name="T33" fmla="*/ 160 h 256"/>
                <a:gd name="T34" fmla="*/ 226 w 300"/>
                <a:gd name="T35" fmla="*/ 117 h 256"/>
                <a:gd name="T36" fmla="*/ 215 w 300"/>
                <a:gd name="T37" fmla="*/ 245 h 256"/>
                <a:gd name="T38" fmla="*/ 236 w 300"/>
                <a:gd name="T39" fmla="*/ 245 h 256"/>
                <a:gd name="T40" fmla="*/ 226 w 300"/>
                <a:gd name="T41" fmla="*/ 117 h 256"/>
                <a:gd name="T42" fmla="*/ 258 w 300"/>
                <a:gd name="T43" fmla="*/ 96 h 256"/>
                <a:gd name="T44" fmla="*/ 268 w 300"/>
                <a:gd name="T45" fmla="*/ 256 h 256"/>
                <a:gd name="T46" fmla="*/ 279 w 300"/>
                <a:gd name="T47" fmla="*/ 96 h 256"/>
                <a:gd name="T48" fmla="*/ 300 w 300"/>
                <a:gd name="T49" fmla="*/ 7 h 256"/>
                <a:gd name="T50" fmla="*/ 290 w 300"/>
                <a:gd name="T51" fmla="*/ 0 h 256"/>
                <a:gd name="T52" fmla="*/ 236 w 300"/>
                <a:gd name="T53" fmla="*/ 11 h 256"/>
                <a:gd name="T54" fmla="*/ 264 w 300"/>
                <a:gd name="T55" fmla="*/ 21 h 256"/>
                <a:gd name="T56" fmla="*/ 98 w 300"/>
                <a:gd name="T57" fmla="*/ 107 h 256"/>
                <a:gd name="T58" fmla="*/ 6 w 300"/>
                <a:gd name="T59" fmla="*/ 173 h 256"/>
                <a:gd name="T60" fmla="*/ 12 w 300"/>
                <a:gd name="T61" fmla="*/ 192 h 256"/>
                <a:gd name="T62" fmla="*/ 101 w 300"/>
                <a:gd name="T63" fmla="*/ 128 h 256"/>
                <a:gd name="T64" fmla="*/ 191 w 300"/>
                <a:gd name="T65" fmla="*/ 125 h 256"/>
                <a:gd name="T66" fmla="*/ 279 w 300"/>
                <a:gd name="T67" fmla="*/ 53 h 256"/>
                <a:gd name="T68" fmla="*/ 300 w 300"/>
                <a:gd name="T69" fmla="*/ 53 h 256"/>
                <a:gd name="T70" fmla="*/ 300 w 300"/>
                <a:gd name="T7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56">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mj-lt"/>
              </a:endParaRPr>
            </a:p>
          </p:txBody>
        </p:sp>
        <p:sp>
          <p:nvSpPr>
            <p:cNvPr id="58" name="Freeform 23">
              <a:extLst>
                <a:ext uri="{FF2B5EF4-FFF2-40B4-BE49-F238E27FC236}">
                  <a16:creationId xmlns:a16="http://schemas.microsoft.com/office/drawing/2014/main" id="{EE351F9C-8CCD-457D-8C2A-F0AC881D60C6}"/>
                </a:ext>
              </a:extLst>
            </p:cNvPr>
            <p:cNvSpPr>
              <a:spLocks noEditPoints="1"/>
            </p:cNvSpPr>
            <p:nvPr/>
          </p:nvSpPr>
          <p:spPr bwMode="auto">
            <a:xfrm>
              <a:off x="4383" y="209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mj-lt"/>
              </a:endParaRPr>
            </a:p>
          </p:txBody>
        </p:sp>
      </p:grpSp>
      <p:cxnSp>
        <p:nvCxnSpPr>
          <p:cNvPr id="59" name="Straight Connector 58">
            <a:extLst>
              <a:ext uri="{FF2B5EF4-FFF2-40B4-BE49-F238E27FC236}">
                <a16:creationId xmlns:a16="http://schemas.microsoft.com/office/drawing/2014/main" id="{86F1A08D-D053-4F76-B6C1-CAD5805814F2}"/>
              </a:ext>
            </a:extLst>
          </p:cNvPr>
          <p:cNvCxnSpPr>
            <a:cxnSpLocks/>
          </p:cNvCxnSpPr>
          <p:nvPr/>
        </p:nvCxnSpPr>
        <p:spPr>
          <a:xfrm flipH="1">
            <a:off x="1363017" y="1502859"/>
            <a:ext cx="5941" cy="284813"/>
          </a:xfrm>
          <a:prstGeom prst="line">
            <a:avLst/>
          </a:prstGeom>
          <a:noFill/>
          <a:ln w="19050" cap="rnd" cmpd="sng" algn="ctr">
            <a:solidFill>
              <a:srgbClr val="005587"/>
            </a:solidFill>
            <a:prstDash val="sysDot"/>
            <a:tailEnd type="triangle"/>
          </a:ln>
          <a:effectLst/>
        </p:spPr>
      </p:cxnSp>
      <p:cxnSp>
        <p:nvCxnSpPr>
          <p:cNvPr id="60" name="Straight Connector 59">
            <a:extLst>
              <a:ext uri="{FF2B5EF4-FFF2-40B4-BE49-F238E27FC236}">
                <a16:creationId xmlns:a16="http://schemas.microsoft.com/office/drawing/2014/main" id="{E201702D-EF78-44F9-964B-1485816B5939}"/>
              </a:ext>
            </a:extLst>
          </p:cNvPr>
          <p:cNvCxnSpPr/>
          <p:nvPr/>
        </p:nvCxnSpPr>
        <p:spPr>
          <a:xfrm>
            <a:off x="3503187" y="1774736"/>
            <a:ext cx="0" cy="284813"/>
          </a:xfrm>
          <a:prstGeom prst="line">
            <a:avLst/>
          </a:prstGeom>
          <a:noFill/>
          <a:ln w="19050" cap="rnd" cmpd="sng" algn="ctr">
            <a:solidFill>
              <a:srgbClr val="00ABAB"/>
            </a:solidFill>
            <a:prstDash val="sysDot"/>
            <a:tailEnd type="triangle"/>
          </a:ln>
          <a:effectLst/>
        </p:spPr>
      </p:cxnSp>
      <p:cxnSp>
        <p:nvCxnSpPr>
          <p:cNvPr id="61" name="Straight Connector 60">
            <a:extLst>
              <a:ext uri="{FF2B5EF4-FFF2-40B4-BE49-F238E27FC236}">
                <a16:creationId xmlns:a16="http://schemas.microsoft.com/office/drawing/2014/main" id="{F8224BF4-5162-422E-94D6-7CF04BC4C2F1}"/>
              </a:ext>
            </a:extLst>
          </p:cNvPr>
          <p:cNvCxnSpPr/>
          <p:nvPr/>
        </p:nvCxnSpPr>
        <p:spPr>
          <a:xfrm>
            <a:off x="5634770" y="2046612"/>
            <a:ext cx="0" cy="284813"/>
          </a:xfrm>
          <a:prstGeom prst="line">
            <a:avLst/>
          </a:prstGeom>
          <a:noFill/>
          <a:ln w="19050" cap="rnd" cmpd="sng" algn="ctr">
            <a:solidFill>
              <a:srgbClr val="005587"/>
            </a:solidFill>
            <a:prstDash val="sysDot"/>
            <a:tailEnd type="triangle"/>
          </a:ln>
          <a:effectLst/>
        </p:spPr>
      </p:cxnSp>
      <p:cxnSp>
        <p:nvCxnSpPr>
          <p:cNvPr id="62" name="Straight Connector 61">
            <a:extLst>
              <a:ext uri="{FF2B5EF4-FFF2-40B4-BE49-F238E27FC236}">
                <a16:creationId xmlns:a16="http://schemas.microsoft.com/office/drawing/2014/main" id="{985A80C4-A204-4BE1-B9A0-E4FD96ACF816}"/>
              </a:ext>
            </a:extLst>
          </p:cNvPr>
          <p:cNvCxnSpPr/>
          <p:nvPr/>
        </p:nvCxnSpPr>
        <p:spPr>
          <a:xfrm>
            <a:off x="7782252" y="2318489"/>
            <a:ext cx="0" cy="284813"/>
          </a:xfrm>
          <a:prstGeom prst="line">
            <a:avLst/>
          </a:prstGeom>
          <a:noFill/>
          <a:ln w="19050" cap="rnd" cmpd="sng" algn="ctr">
            <a:solidFill>
              <a:srgbClr val="00ABAB"/>
            </a:solidFill>
            <a:prstDash val="sysDot"/>
            <a:tailEnd type="triangle"/>
          </a:ln>
          <a:effectLst/>
        </p:spPr>
      </p:cxnSp>
      <p:sp>
        <p:nvSpPr>
          <p:cNvPr id="64" name="TextBox 63">
            <a:extLst>
              <a:ext uri="{FF2B5EF4-FFF2-40B4-BE49-F238E27FC236}">
                <a16:creationId xmlns:a16="http://schemas.microsoft.com/office/drawing/2014/main" id="{AA51B7B2-172F-4272-86A3-DA8DD8D4CF57}"/>
              </a:ext>
            </a:extLst>
          </p:cNvPr>
          <p:cNvSpPr txBox="1"/>
          <p:nvPr/>
        </p:nvSpPr>
        <p:spPr>
          <a:xfrm>
            <a:off x="2466070" y="2541754"/>
            <a:ext cx="1607610" cy="538609"/>
          </a:xfrm>
          <a:prstGeom prst="rect">
            <a:avLst/>
          </a:prstGeom>
          <a:noFill/>
        </p:spPr>
        <p:txBody>
          <a:bodyPr wrap="square" lIns="72000" tIns="0" rIns="72000" bIns="0" rtlCol="0" anchor="t">
            <a:spAutoFit/>
          </a:bodyPr>
          <a:lstStyle>
            <a:defPPr>
              <a:defRPr lang="en-US"/>
            </a:defPPr>
            <a:lvl1pPr marL="171450" indent="-171450">
              <a:spcBef>
                <a:spcPts val="600"/>
              </a:spcBef>
              <a:buSzPct val="100000"/>
              <a:buFont typeface="Arial" panose="020B0604020202020204" pitchFamily="34" charset="0"/>
              <a:buChar char="•"/>
              <a:defRPr sz="1050">
                <a:solidFill>
                  <a:srgbClr val="313131"/>
                </a:solidFill>
              </a:defRPr>
            </a:lvl1pPr>
          </a:lstStyle>
          <a:p>
            <a:pPr marL="0" indent="0" defTabSz="1219170">
              <a:buNone/>
            </a:pPr>
            <a:r>
              <a:rPr lang="en-US" sz="1000">
                <a:latin typeface="+mj-lt"/>
              </a:rPr>
              <a:t>Migrate Data intensive workloads to cloud</a:t>
            </a:r>
            <a:endParaRPr lang="en-US" sz="1000">
              <a:latin typeface="+mj-lt"/>
              <a:ea typeface="+mn-lt"/>
              <a:cs typeface="+mn-lt"/>
            </a:endParaRPr>
          </a:p>
          <a:p>
            <a:pPr defTabSz="1219170"/>
            <a:endParaRPr lang="en-US" sz="1000">
              <a:latin typeface="+mj-lt"/>
              <a:ea typeface="Verdana"/>
              <a:cs typeface="Verdana"/>
            </a:endParaRPr>
          </a:p>
        </p:txBody>
      </p:sp>
      <p:sp>
        <p:nvSpPr>
          <p:cNvPr id="65" name="TextBox 64">
            <a:extLst>
              <a:ext uri="{FF2B5EF4-FFF2-40B4-BE49-F238E27FC236}">
                <a16:creationId xmlns:a16="http://schemas.microsoft.com/office/drawing/2014/main" id="{1774B4C0-E63A-43E1-BCA5-8C6269F34194}"/>
              </a:ext>
            </a:extLst>
          </p:cNvPr>
          <p:cNvSpPr txBox="1"/>
          <p:nvPr/>
        </p:nvSpPr>
        <p:spPr>
          <a:xfrm>
            <a:off x="4608290" y="2815817"/>
            <a:ext cx="1808721" cy="307777"/>
          </a:xfrm>
          <a:prstGeom prst="rect">
            <a:avLst/>
          </a:prstGeom>
          <a:noFill/>
        </p:spPr>
        <p:txBody>
          <a:bodyPr wrap="square" lIns="72000" tIns="0" rIns="72000" bIns="0" rtlCol="0" anchor="t">
            <a:spAutoFit/>
          </a:bodyPr>
          <a:lstStyle>
            <a:defPPr>
              <a:defRPr lang="en-US"/>
            </a:defPPr>
            <a:lvl1pPr marL="171450" indent="-171450">
              <a:spcBef>
                <a:spcPts val="600"/>
              </a:spcBef>
              <a:buSzPct val="100000"/>
              <a:buFont typeface="Arial" panose="020B0604020202020204" pitchFamily="34" charset="0"/>
              <a:buChar char="•"/>
              <a:defRPr sz="1050">
                <a:solidFill>
                  <a:srgbClr val="313131"/>
                </a:solidFill>
              </a:defRPr>
            </a:lvl1pPr>
          </a:lstStyle>
          <a:p>
            <a:pPr marL="0" indent="0" defTabSz="1219170">
              <a:buNone/>
            </a:pPr>
            <a:r>
              <a:rPr lang="en-US" sz="1000" dirty="0">
                <a:latin typeface="+mj-lt"/>
              </a:rPr>
              <a:t>Migrate Digital Native workloads</a:t>
            </a:r>
            <a:endParaRPr lang="en-US" sz="1000" dirty="0">
              <a:latin typeface="+mj-lt"/>
              <a:ea typeface="+mn-lt"/>
              <a:cs typeface="+mn-lt"/>
            </a:endParaRPr>
          </a:p>
        </p:txBody>
      </p:sp>
      <p:sp>
        <p:nvSpPr>
          <p:cNvPr id="63" name="TextBox 62">
            <a:extLst>
              <a:ext uri="{FF2B5EF4-FFF2-40B4-BE49-F238E27FC236}">
                <a16:creationId xmlns:a16="http://schemas.microsoft.com/office/drawing/2014/main" id="{1312383C-094B-4E30-8AC0-1E898C1E54C3}"/>
              </a:ext>
            </a:extLst>
          </p:cNvPr>
          <p:cNvSpPr txBox="1"/>
          <p:nvPr/>
        </p:nvSpPr>
        <p:spPr>
          <a:xfrm>
            <a:off x="344210" y="2296587"/>
            <a:ext cx="1711879" cy="307777"/>
          </a:xfrm>
          <a:prstGeom prst="rect">
            <a:avLst/>
          </a:prstGeom>
          <a:noFill/>
        </p:spPr>
        <p:txBody>
          <a:bodyPr wrap="square" lIns="72000" tIns="0" rIns="72000" bIns="0" rtlCol="0" anchor="t">
            <a:spAutoFit/>
          </a:bodyPr>
          <a:lstStyle/>
          <a:p>
            <a:pPr defTabSz="1219170">
              <a:spcBef>
                <a:spcPts val="600"/>
              </a:spcBef>
              <a:buSzPct val="100000"/>
            </a:pPr>
            <a:r>
              <a:rPr lang="en-US" sz="1000" b="1" dirty="0">
                <a:latin typeface="+mj-lt"/>
              </a:rPr>
              <a:t>Migrate</a:t>
            </a:r>
            <a:r>
              <a:rPr lang="en-US" sz="1000" dirty="0">
                <a:latin typeface="+mj-lt"/>
              </a:rPr>
              <a:t> UAT workloads to cloud</a:t>
            </a:r>
            <a:endParaRPr lang="en-US" dirty="0">
              <a:latin typeface="+mj-lt"/>
            </a:endParaRPr>
          </a:p>
        </p:txBody>
      </p:sp>
      <p:sp>
        <p:nvSpPr>
          <p:cNvPr id="66" name="TextBox 65">
            <a:extLst>
              <a:ext uri="{FF2B5EF4-FFF2-40B4-BE49-F238E27FC236}">
                <a16:creationId xmlns:a16="http://schemas.microsoft.com/office/drawing/2014/main" id="{FC0360BC-3E20-4ECA-B926-D77BC05500DE}"/>
              </a:ext>
            </a:extLst>
          </p:cNvPr>
          <p:cNvSpPr txBox="1"/>
          <p:nvPr/>
        </p:nvSpPr>
        <p:spPr>
          <a:xfrm>
            <a:off x="6732906" y="3106084"/>
            <a:ext cx="1895107" cy="153888"/>
          </a:xfrm>
          <a:prstGeom prst="rect">
            <a:avLst/>
          </a:prstGeom>
          <a:noFill/>
        </p:spPr>
        <p:txBody>
          <a:bodyPr wrap="square" lIns="0" tIns="0" rIns="0" bIns="0" rtlCol="0" anchor="t">
            <a:spAutoFit/>
          </a:bodyPr>
          <a:lstStyle>
            <a:defPPr>
              <a:defRPr lang="en-US"/>
            </a:defPPr>
            <a:lvl1pPr marL="171450" indent="-171450">
              <a:spcBef>
                <a:spcPts val="600"/>
              </a:spcBef>
              <a:buSzPct val="100000"/>
              <a:buFont typeface="Arial" panose="020B0604020202020204" pitchFamily="34" charset="0"/>
              <a:buChar char="•"/>
              <a:defRPr sz="1050">
                <a:solidFill>
                  <a:srgbClr val="313131"/>
                </a:solidFill>
              </a:defRPr>
            </a:lvl1pPr>
          </a:lstStyle>
          <a:p>
            <a:pPr marL="0" indent="0" defTabSz="1219170">
              <a:spcBef>
                <a:spcPts val="0"/>
              </a:spcBef>
              <a:buNone/>
            </a:pPr>
            <a:r>
              <a:rPr lang="en-IN" sz="1000">
                <a:latin typeface="+mj-lt"/>
              </a:rPr>
              <a:t>Business-Critical Workloads</a:t>
            </a:r>
            <a:endParaRPr lang="en-US">
              <a:latin typeface="+mj-lt"/>
            </a:endParaRPr>
          </a:p>
        </p:txBody>
      </p:sp>
      <p:sp>
        <p:nvSpPr>
          <p:cNvPr id="67" name="TextBox 66">
            <a:extLst>
              <a:ext uri="{FF2B5EF4-FFF2-40B4-BE49-F238E27FC236}">
                <a16:creationId xmlns:a16="http://schemas.microsoft.com/office/drawing/2014/main" id="{F1F173AF-2A81-42F3-A535-51BD64D5481A}"/>
              </a:ext>
            </a:extLst>
          </p:cNvPr>
          <p:cNvSpPr txBox="1"/>
          <p:nvPr/>
        </p:nvSpPr>
        <p:spPr>
          <a:xfrm>
            <a:off x="322580" y="987424"/>
            <a:ext cx="8497570" cy="184666"/>
          </a:xfrm>
          <a:prstGeom prst="rect">
            <a:avLst/>
          </a:prstGeom>
          <a:solidFill>
            <a:sysClr val="window" lastClr="FFFFFF"/>
          </a:solidFill>
        </p:spPr>
        <p:txBody>
          <a:bodyPr wrap="square" lIns="0" tIns="0" rIns="0" bIns="0" rtlCol="0" anchor="t">
            <a:spAutoFit/>
          </a:bodyPr>
          <a:lstStyle/>
          <a:p>
            <a:pPr algn="ctr" defTabSz="1219170">
              <a:spcBef>
                <a:spcPts val="600"/>
              </a:spcBef>
              <a:buSzPct val="100000"/>
              <a:defRPr/>
            </a:pPr>
            <a:r>
              <a:rPr lang="en-IN" sz="1200" b="1" kern="0" dirty="0">
                <a:latin typeface="+mj-lt"/>
              </a:rPr>
              <a:t>Phased Approach to Cloud Adoption</a:t>
            </a:r>
            <a:endParaRPr kumimoji="0" lang="en-IN" sz="1200" b="1" i="0" u="none" strike="noStrike" kern="0" cap="none" spc="0" normalizeH="0" baseline="0" noProof="0" dirty="0">
              <a:ln>
                <a:noFill/>
              </a:ln>
              <a:effectLst/>
              <a:uLnTx/>
              <a:uFillTx/>
              <a:latin typeface="+mj-lt"/>
            </a:endParaRPr>
          </a:p>
        </p:txBody>
      </p:sp>
      <p:sp>
        <p:nvSpPr>
          <p:cNvPr id="68" name="Arc 67">
            <a:extLst>
              <a:ext uri="{FF2B5EF4-FFF2-40B4-BE49-F238E27FC236}">
                <a16:creationId xmlns:a16="http://schemas.microsoft.com/office/drawing/2014/main" id="{B5E0B04B-5B68-4F63-8DD7-86D7172C6E1C}"/>
              </a:ext>
            </a:extLst>
          </p:cNvPr>
          <p:cNvSpPr/>
          <p:nvPr/>
        </p:nvSpPr>
        <p:spPr>
          <a:xfrm rot="21361050">
            <a:off x="2115889" y="1799480"/>
            <a:ext cx="593456" cy="593456"/>
          </a:xfrm>
          <a:prstGeom prst="arc">
            <a:avLst/>
          </a:prstGeom>
          <a:noFill/>
          <a:ln w="19050" cap="flat" cmpd="sng" algn="ctr">
            <a:solidFill>
              <a:srgbClr val="53565A"/>
            </a:solidFill>
            <a:prstDash val="solid"/>
            <a:tailEnd type="stealth" w="lg" len="lg"/>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mj-lt"/>
              <a:ea typeface="+mn-ea"/>
              <a:cs typeface="+mn-cs"/>
            </a:endParaRPr>
          </a:p>
        </p:txBody>
      </p:sp>
      <p:sp>
        <p:nvSpPr>
          <p:cNvPr id="69" name="Arc 68">
            <a:extLst>
              <a:ext uri="{FF2B5EF4-FFF2-40B4-BE49-F238E27FC236}">
                <a16:creationId xmlns:a16="http://schemas.microsoft.com/office/drawing/2014/main" id="{09F42F1A-7B67-424B-A1B1-0C92BE77A2FE}"/>
              </a:ext>
            </a:extLst>
          </p:cNvPr>
          <p:cNvSpPr/>
          <p:nvPr/>
        </p:nvSpPr>
        <p:spPr>
          <a:xfrm rot="21361050">
            <a:off x="4247839" y="2076329"/>
            <a:ext cx="593456" cy="593456"/>
          </a:xfrm>
          <a:prstGeom prst="arc">
            <a:avLst/>
          </a:prstGeom>
          <a:noFill/>
          <a:ln w="19050" cap="flat" cmpd="sng" algn="ctr">
            <a:solidFill>
              <a:srgbClr val="53565A"/>
            </a:solidFill>
            <a:prstDash val="solid"/>
            <a:tailEnd type="stealth" w="lg" len="lg"/>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mj-lt"/>
              <a:ea typeface="+mn-ea"/>
              <a:cs typeface="+mn-cs"/>
            </a:endParaRPr>
          </a:p>
        </p:txBody>
      </p:sp>
      <p:sp>
        <p:nvSpPr>
          <p:cNvPr id="70" name="Arc 69">
            <a:extLst>
              <a:ext uri="{FF2B5EF4-FFF2-40B4-BE49-F238E27FC236}">
                <a16:creationId xmlns:a16="http://schemas.microsoft.com/office/drawing/2014/main" id="{A15A7025-2225-4CA5-AF3D-F94E986CF919}"/>
              </a:ext>
            </a:extLst>
          </p:cNvPr>
          <p:cNvSpPr/>
          <p:nvPr/>
        </p:nvSpPr>
        <p:spPr>
          <a:xfrm rot="21361050">
            <a:off x="6386701" y="2347615"/>
            <a:ext cx="593456" cy="593456"/>
          </a:xfrm>
          <a:prstGeom prst="arc">
            <a:avLst/>
          </a:prstGeom>
          <a:noFill/>
          <a:ln w="19050" cap="flat" cmpd="sng" algn="ctr">
            <a:solidFill>
              <a:srgbClr val="53565A"/>
            </a:solidFill>
            <a:prstDash val="solid"/>
            <a:tailEnd type="stealth" w="lg" len="lg"/>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mj-lt"/>
              <a:ea typeface="+mn-ea"/>
              <a:cs typeface="+mn-cs"/>
            </a:endParaRPr>
          </a:p>
        </p:txBody>
      </p:sp>
      <p:sp>
        <p:nvSpPr>
          <p:cNvPr id="71" name="Arc 70">
            <a:extLst>
              <a:ext uri="{FF2B5EF4-FFF2-40B4-BE49-F238E27FC236}">
                <a16:creationId xmlns:a16="http://schemas.microsoft.com/office/drawing/2014/main" id="{EB314A8F-8065-4848-914B-6737143F1342}"/>
              </a:ext>
            </a:extLst>
          </p:cNvPr>
          <p:cNvSpPr/>
          <p:nvPr/>
        </p:nvSpPr>
        <p:spPr>
          <a:xfrm rot="10561050">
            <a:off x="2161650" y="1933473"/>
            <a:ext cx="593456" cy="593456"/>
          </a:xfrm>
          <a:prstGeom prst="arc">
            <a:avLst/>
          </a:prstGeom>
          <a:noFill/>
          <a:ln w="19050" cap="flat" cmpd="sng" algn="ctr">
            <a:solidFill>
              <a:srgbClr val="53565A"/>
            </a:solidFill>
            <a:prstDash val="solid"/>
            <a:tailEnd type="stealth" w="lg" len="lg"/>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mj-lt"/>
              <a:ea typeface="+mn-ea"/>
              <a:cs typeface="+mn-cs"/>
            </a:endParaRPr>
          </a:p>
        </p:txBody>
      </p:sp>
      <p:sp>
        <p:nvSpPr>
          <p:cNvPr id="72" name="Arc 71">
            <a:extLst>
              <a:ext uri="{FF2B5EF4-FFF2-40B4-BE49-F238E27FC236}">
                <a16:creationId xmlns:a16="http://schemas.microsoft.com/office/drawing/2014/main" id="{2EA50806-2B5B-44FA-96FE-E3A0D1B2BE29}"/>
              </a:ext>
            </a:extLst>
          </p:cNvPr>
          <p:cNvSpPr/>
          <p:nvPr/>
        </p:nvSpPr>
        <p:spPr>
          <a:xfrm rot="10561050">
            <a:off x="4278545" y="2202442"/>
            <a:ext cx="593456" cy="593456"/>
          </a:xfrm>
          <a:prstGeom prst="arc">
            <a:avLst/>
          </a:prstGeom>
          <a:noFill/>
          <a:ln w="19050" cap="flat" cmpd="sng" algn="ctr">
            <a:solidFill>
              <a:srgbClr val="53565A"/>
            </a:solidFill>
            <a:prstDash val="solid"/>
            <a:tailEnd type="stealth" w="lg" len="lg"/>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mj-lt"/>
              <a:ea typeface="+mn-ea"/>
              <a:cs typeface="+mn-cs"/>
            </a:endParaRPr>
          </a:p>
        </p:txBody>
      </p:sp>
      <p:sp>
        <p:nvSpPr>
          <p:cNvPr id="73" name="Arc 72">
            <a:extLst>
              <a:ext uri="{FF2B5EF4-FFF2-40B4-BE49-F238E27FC236}">
                <a16:creationId xmlns:a16="http://schemas.microsoft.com/office/drawing/2014/main" id="{0A87E52A-E164-4D3F-848C-1040BD5B1ABB}"/>
              </a:ext>
            </a:extLst>
          </p:cNvPr>
          <p:cNvSpPr/>
          <p:nvPr/>
        </p:nvSpPr>
        <p:spPr>
          <a:xfrm rot="10561050">
            <a:off x="6435923" y="2490664"/>
            <a:ext cx="593456" cy="593456"/>
          </a:xfrm>
          <a:prstGeom prst="arc">
            <a:avLst/>
          </a:prstGeom>
          <a:noFill/>
          <a:ln w="19050" cap="flat" cmpd="sng" algn="ctr">
            <a:solidFill>
              <a:srgbClr val="53565A"/>
            </a:solidFill>
            <a:prstDash val="solid"/>
            <a:tailEnd type="stealth" w="lg" len="lg"/>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mj-lt"/>
              <a:ea typeface="+mn-ea"/>
              <a:cs typeface="+mn-cs"/>
            </a:endParaRPr>
          </a:p>
        </p:txBody>
      </p:sp>
      <p:sp>
        <p:nvSpPr>
          <p:cNvPr id="7" name="TextBox 6">
            <a:extLst>
              <a:ext uri="{FF2B5EF4-FFF2-40B4-BE49-F238E27FC236}">
                <a16:creationId xmlns:a16="http://schemas.microsoft.com/office/drawing/2014/main" id="{9D4AE9F7-5EDC-41B0-B560-795CB3F3E4C4}"/>
              </a:ext>
            </a:extLst>
          </p:cNvPr>
          <p:cNvSpPr txBox="1"/>
          <p:nvPr/>
        </p:nvSpPr>
        <p:spPr>
          <a:xfrm>
            <a:off x="471268" y="3422904"/>
            <a:ext cx="8156745" cy="1200329"/>
          </a:xfrm>
          <a:prstGeom prst="rect">
            <a:avLst/>
          </a:prstGeom>
          <a:noFill/>
        </p:spPr>
        <p:txBody>
          <a:bodyPr wrap="square" rtlCol="0">
            <a:spAutoFit/>
          </a:bodyPr>
          <a:lstStyle/>
          <a:p>
            <a:pPr>
              <a:spcAft>
                <a:spcPts val="300"/>
              </a:spcAft>
            </a:pPr>
            <a:r>
              <a:rPr lang="en-US" sz="1100" dirty="0"/>
              <a:t>A truly multi-cloud/ </a:t>
            </a:r>
            <a:r>
              <a:rPr lang="en-US" sz="1100" dirty="0" err="1"/>
              <a:t>Hyrbid</a:t>
            </a:r>
            <a:r>
              <a:rPr lang="en-US" sz="1100" dirty="0"/>
              <a:t>-Cloud Strategy can be built before initiating the Cloud Adoption to assess the current state of Infrastructure and Application landscape. As an illustration, a potential Go-To of this assessment is listed below </a:t>
            </a:r>
          </a:p>
          <a:p>
            <a:pPr marL="358775" lvl="1" indent="-176213">
              <a:spcAft>
                <a:spcPts val="300"/>
              </a:spcAft>
              <a:buFont typeface="Arial" panose="020B0604020202020204" pitchFamily="34" charset="0"/>
              <a:buChar char="•"/>
            </a:pPr>
            <a:r>
              <a:rPr lang="en-US" sz="1000" dirty="0"/>
              <a:t>All Oracle/Windows workloads to OCI</a:t>
            </a:r>
          </a:p>
          <a:p>
            <a:pPr marL="358775" lvl="1" indent="-176213">
              <a:spcAft>
                <a:spcPts val="300"/>
              </a:spcAft>
              <a:buFont typeface="Arial" panose="020B0604020202020204" pitchFamily="34" charset="0"/>
              <a:buChar char="•"/>
            </a:pPr>
            <a:r>
              <a:rPr lang="en-US" sz="1000" dirty="0"/>
              <a:t>All RISC workloads collocated in Cloud Adjacent DC </a:t>
            </a:r>
          </a:p>
          <a:p>
            <a:pPr marL="358775" lvl="1" indent="-176213">
              <a:spcAft>
                <a:spcPts val="300"/>
              </a:spcAft>
              <a:buFont typeface="Arial" panose="020B0604020202020204" pitchFamily="34" charset="0"/>
              <a:buChar char="•"/>
            </a:pPr>
            <a:r>
              <a:rPr lang="en-US" sz="1000" dirty="0"/>
              <a:t>All Microsoft workloads to Azure/Oracle </a:t>
            </a:r>
          </a:p>
          <a:p>
            <a:pPr marL="358775" lvl="1" indent="-176213">
              <a:spcAft>
                <a:spcPts val="300"/>
              </a:spcAft>
              <a:buFont typeface="Arial" panose="020B0604020202020204" pitchFamily="34" charset="0"/>
              <a:buChar char="•"/>
            </a:pPr>
            <a:r>
              <a:rPr lang="en-US" sz="1000" dirty="0"/>
              <a:t>All Digital Native workloads aligned to Database </a:t>
            </a:r>
          </a:p>
        </p:txBody>
      </p:sp>
    </p:spTree>
    <p:extLst>
      <p:ext uri="{BB962C8B-B14F-4D97-AF65-F5344CB8AC3E}">
        <p14:creationId xmlns:p14="http://schemas.microsoft.com/office/powerpoint/2010/main" val="1952625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AGENDA</a:t>
            </a:r>
          </a:p>
        </p:txBody>
      </p:sp>
      <p:sp>
        <p:nvSpPr>
          <p:cNvPr id="5" name="Slide Number Placeholder 3">
            <a:extLst>
              <a:ext uri="{FF2B5EF4-FFF2-40B4-BE49-F238E27FC236}">
                <a16:creationId xmlns:a16="http://schemas.microsoft.com/office/drawing/2014/main" id="{44C24D6C-D61F-4D06-A88A-BA511734BAEF}"/>
              </a:ext>
            </a:extLst>
          </p:cNvPr>
          <p:cNvSpPr txBox="1">
            <a:spLocks/>
          </p:cNvSpPr>
          <p:nvPr/>
        </p:nvSpPr>
        <p:spPr>
          <a:xfrm>
            <a:off x="8286433" y="4931003"/>
            <a:ext cx="487680" cy="274637"/>
          </a:xfrm>
          <a:prstGeom prst="rect">
            <a:avLst/>
          </a:prstGeom>
        </p:spPr>
        <p:txBody>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r"/>
            <a:fld id="{D6AB342A-830E-438F-A6A8-BEDF509AB0A8}" type="slidenum">
              <a:rPr lang="en-US" sz="800" smtClean="0">
                <a:solidFill>
                  <a:schemeClr val="bg1"/>
                </a:solidFill>
              </a:rPr>
              <a:pPr algn="r"/>
              <a:t>2</a:t>
            </a:fld>
            <a:endParaRPr lang="en-US" sz="800">
              <a:solidFill>
                <a:schemeClr val="bg1"/>
              </a:solidFill>
            </a:endParaRPr>
          </a:p>
        </p:txBody>
      </p:sp>
      <p:grpSp>
        <p:nvGrpSpPr>
          <p:cNvPr id="4" name="Group 3">
            <a:extLst>
              <a:ext uri="{FF2B5EF4-FFF2-40B4-BE49-F238E27FC236}">
                <a16:creationId xmlns:a16="http://schemas.microsoft.com/office/drawing/2014/main" id="{D2ACFA67-0179-4DF0-8FCA-32ED72ABD255}"/>
              </a:ext>
            </a:extLst>
          </p:cNvPr>
          <p:cNvGrpSpPr/>
          <p:nvPr/>
        </p:nvGrpSpPr>
        <p:grpSpPr>
          <a:xfrm>
            <a:off x="323999" y="987426"/>
            <a:ext cx="8496443" cy="3744912"/>
            <a:chOff x="323999" y="987426"/>
            <a:chExt cx="8496443" cy="3744912"/>
          </a:xfrm>
        </p:grpSpPr>
        <p:sp>
          <p:nvSpPr>
            <p:cNvPr id="6" name="Rectangle 5">
              <a:extLst>
                <a:ext uri="{FF2B5EF4-FFF2-40B4-BE49-F238E27FC236}">
                  <a16:creationId xmlns:a16="http://schemas.microsoft.com/office/drawing/2014/main" id="{8EE172AA-9BBB-4A1E-BE36-A2AD0C4895B5}"/>
                </a:ext>
              </a:extLst>
            </p:cNvPr>
            <p:cNvSpPr/>
            <p:nvPr/>
          </p:nvSpPr>
          <p:spPr>
            <a:xfrm>
              <a:off x="323999" y="987426"/>
              <a:ext cx="8496443" cy="3744912"/>
            </a:xfrm>
            <a:prstGeom prst="rect">
              <a:avLst/>
            </a:prstGeom>
            <a:ln w="12700"/>
          </p:spPr>
        </p:sp>
        <p:sp>
          <p:nvSpPr>
            <p:cNvPr id="7" name="Straight Connector 6">
              <a:extLst>
                <a:ext uri="{FF2B5EF4-FFF2-40B4-BE49-F238E27FC236}">
                  <a16:creationId xmlns:a16="http://schemas.microsoft.com/office/drawing/2014/main" id="{7D657727-EBDB-4D6C-A21D-376F4047831B}"/>
                </a:ext>
              </a:extLst>
            </p:cNvPr>
            <p:cNvSpPr/>
            <p:nvPr/>
          </p:nvSpPr>
          <p:spPr>
            <a:xfrm>
              <a:off x="323999" y="989254"/>
              <a:ext cx="8496443" cy="0"/>
            </a:xfrm>
            <a:prstGeom prst="line">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8" name="Freeform: Shape 7">
              <a:extLst>
                <a:ext uri="{FF2B5EF4-FFF2-40B4-BE49-F238E27FC236}">
                  <a16:creationId xmlns:a16="http://schemas.microsoft.com/office/drawing/2014/main" id="{7B266CD7-D35D-4D30-9AE4-F8FB6AF786F4}"/>
                </a:ext>
              </a:extLst>
            </p:cNvPr>
            <p:cNvSpPr/>
            <p:nvPr/>
          </p:nvSpPr>
          <p:spPr>
            <a:xfrm>
              <a:off x="323999" y="989254"/>
              <a:ext cx="8496443" cy="623542"/>
            </a:xfrm>
            <a:custGeom>
              <a:avLst/>
              <a:gdLst>
                <a:gd name="connsiteX0" fmla="*/ 0 w 8496443"/>
                <a:gd name="connsiteY0" fmla="*/ 0 h 623542"/>
                <a:gd name="connsiteX1" fmla="*/ 8496443 w 8496443"/>
                <a:gd name="connsiteY1" fmla="*/ 0 h 623542"/>
                <a:gd name="connsiteX2" fmla="*/ 8496443 w 8496443"/>
                <a:gd name="connsiteY2" fmla="*/ 623542 h 623542"/>
                <a:gd name="connsiteX3" fmla="*/ 0 w 8496443"/>
                <a:gd name="connsiteY3" fmla="*/ 623542 h 623542"/>
                <a:gd name="connsiteX4" fmla="*/ 0 w 8496443"/>
                <a:gd name="connsiteY4" fmla="*/ 0 h 62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623542">
                  <a:moveTo>
                    <a:pt x="0" y="0"/>
                  </a:moveTo>
                  <a:lnTo>
                    <a:pt x="8496443" y="0"/>
                  </a:lnTo>
                  <a:lnTo>
                    <a:pt x="8496443" y="623542"/>
                  </a:lnTo>
                  <a:lnTo>
                    <a:pt x="0" y="62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cap="all" baseline="0">
                  <a:solidFill>
                    <a:schemeClr val="accent1">
                      <a:lumMod val="75000"/>
                    </a:schemeClr>
                  </a:solidFill>
                </a:rPr>
                <a:t>Migration and Expansion to Cloud – Key Drivers</a:t>
              </a:r>
              <a:endParaRPr lang="en-IN" sz="1400" kern="1200" cap="all" baseline="0" dirty="0">
                <a:solidFill>
                  <a:schemeClr val="accent1">
                    <a:lumMod val="75000"/>
                  </a:schemeClr>
                </a:solidFill>
              </a:endParaRPr>
            </a:p>
          </p:txBody>
        </p:sp>
        <p:sp>
          <p:nvSpPr>
            <p:cNvPr id="9" name="Straight Connector 8">
              <a:extLst>
                <a:ext uri="{FF2B5EF4-FFF2-40B4-BE49-F238E27FC236}">
                  <a16:creationId xmlns:a16="http://schemas.microsoft.com/office/drawing/2014/main" id="{109E5DA0-77BE-456A-B7BF-423A7539217A}"/>
                </a:ext>
              </a:extLst>
            </p:cNvPr>
            <p:cNvSpPr/>
            <p:nvPr/>
          </p:nvSpPr>
          <p:spPr>
            <a:xfrm>
              <a:off x="323999" y="1612797"/>
              <a:ext cx="8496443" cy="0"/>
            </a:xfrm>
            <a:prstGeom prst="line">
              <a:avLst/>
            </a:prstGeom>
          </p:spPr>
          <p:style>
            <a:lnRef idx="1">
              <a:schemeClr val="accent4">
                <a:hueOff val="-892954"/>
                <a:satOff val="5380"/>
                <a:lumOff val="431"/>
                <a:alphaOff val="0"/>
              </a:schemeClr>
            </a:lnRef>
            <a:fillRef idx="2">
              <a:schemeClr val="accent4">
                <a:hueOff val="-892954"/>
                <a:satOff val="5380"/>
                <a:lumOff val="431"/>
                <a:alphaOff val="0"/>
              </a:schemeClr>
            </a:fillRef>
            <a:effectRef idx="1">
              <a:schemeClr val="accent4">
                <a:hueOff val="-892954"/>
                <a:satOff val="5380"/>
                <a:lumOff val="431"/>
                <a:alphaOff val="0"/>
              </a:schemeClr>
            </a:effectRef>
            <a:fontRef idx="minor">
              <a:schemeClr val="dk1"/>
            </a:fontRef>
          </p:style>
        </p:sp>
        <p:sp>
          <p:nvSpPr>
            <p:cNvPr id="10" name="Freeform: Shape 9">
              <a:extLst>
                <a:ext uri="{FF2B5EF4-FFF2-40B4-BE49-F238E27FC236}">
                  <a16:creationId xmlns:a16="http://schemas.microsoft.com/office/drawing/2014/main" id="{4EF9B00F-416F-4B70-AF18-01F7AFF5309A}"/>
                </a:ext>
              </a:extLst>
            </p:cNvPr>
            <p:cNvSpPr/>
            <p:nvPr/>
          </p:nvSpPr>
          <p:spPr>
            <a:xfrm>
              <a:off x="323999" y="1612797"/>
              <a:ext cx="8496443" cy="623542"/>
            </a:xfrm>
            <a:custGeom>
              <a:avLst/>
              <a:gdLst>
                <a:gd name="connsiteX0" fmla="*/ 0 w 8496443"/>
                <a:gd name="connsiteY0" fmla="*/ 0 h 623542"/>
                <a:gd name="connsiteX1" fmla="*/ 8496443 w 8496443"/>
                <a:gd name="connsiteY1" fmla="*/ 0 h 623542"/>
                <a:gd name="connsiteX2" fmla="*/ 8496443 w 8496443"/>
                <a:gd name="connsiteY2" fmla="*/ 623542 h 623542"/>
                <a:gd name="connsiteX3" fmla="*/ 0 w 8496443"/>
                <a:gd name="connsiteY3" fmla="*/ 623542 h 623542"/>
                <a:gd name="connsiteX4" fmla="*/ 0 w 8496443"/>
                <a:gd name="connsiteY4" fmla="*/ 0 h 62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623542">
                  <a:moveTo>
                    <a:pt x="0" y="0"/>
                  </a:moveTo>
                  <a:lnTo>
                    <a:pt x="8496443" y="0"/>
                  </a:lnTo>
                  <a:lnTo>
                    <a:pt x="8496443" y="623542"/>
                  </a:lnTo>
                  <a:lnTo>
                    <a:pt x="0" y="62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cap="all" baseline="0" dirty="0">
                  <a:solidFill>
                    <a:schemeClr val="accent1">
                      <a:lumMod val="75000"/>
                    </a:schemeClr>
                  </a:solidFill>
                </a:rPr>
                <a:t>Global trends in consumer banking</a:t>
              </a:r>
              <a:endParaRPr lang="en-IN" sz="1400" kern="1200" cap="all" baseline="0" dirty="0">
                <a:solidFill>
                  <a:schemeClr val="accent1">
                    <a:lumMod val="75000"/>
                  </a:schemeClr>
                </a:solidFill>
              </a:endParaRPr>
            </a:p>
          </p:txBody>
        </p:sp>
        <p:sp>
          <p:nvSpPr>
            <p:cNvPr id="11" name="Straight Connector 10">
              <a:extLst>
                <a:ext uri="{FF2B5EF4-FFF2-40B4-BE49-F238E27FC236}">
                  <a16:creationId xmlns:a16="http://schemas.microsoft.com/office/drawing/2014/main" id="{AA5EF8B0-B1D5-417B-BBFD-26FD66DFDE0D}"/>
                </a:ext>
              </a:extLst>
            </p:cNvPr>
            <p:cNvSpPr/>
            <p:nvPr/>
          </p:nvSpPr>
          <p:spPr>
            <a:xfrm>
              <a:off x="323999" y="2236339"/>
              <a:ext cx="8496443" cy="0"/>
            </a:xfrm>
            <a:prstGeom prst="line">
              <a:avLst/>
            </a:prstGeom>
          </p:spPr>
          <p:style>
            <a:lnRef idx="1">
              <a:schemeClr val="accent4">
                <a:hueOff val="-1785908"/>
                <a:satOff val="10760"/>
                <a:lumOff val="862"/>
                <a:alphaOff val="0"/>
              </a:schemeClr>
            </a:lnRef>
            <a:fillRef idx="2">
              <a:schemeClr val="accent4">
                <a:hueOff val="-1785908"/>
                <a:satOff val="10760"/>
                <a:lumOff val="862"/>
                <a:alphaOff val="0"/>
              </a:schemeClr>
            </a:fillRef>
            <a:effectRef idx="1">
              <a:schemeClr val="accent4">
                <a:hueOff val="-1785908"/>
                <a:satOff val="10760"/>
                <a:lumOff val="862"/>
                <a:alphaOff val="0"/>
              </a:schemeClr>
            </a:effectRef>
            <a:fontRef idx="minor">
              <a:schemeClr val="dk1"/>
            </a:fontRef>
          </p:style>
        </p:sp>
        <p:sp>
          <p:nvSpPr>
            <p:cNvPr id="12" name="Freeform: Shape 11">
              <a:extLst>
                <a:ext uri="{FF2B5EF4-FFF2-40B4-BE49-F238E27FC236}">
                  <a16:creationId xmlns:a16="http://schemas.microsoft.com/office/drawing/2014/main" id="{83D48D30-D555-464D-B8FF-22BB17E5A834}"/>
                </a:ext>
              </a:extLst>
            </p:cNvPr>
            <p:cNvSpPr/>
            <p:nvPr/>
          </p:nvSpPr>
          <p:spPr>
            <a:xfrm>
              <a:off x="323999" y="2236339"/>
              <a:ext cx="8496443" cy="623542"/>
            </a:xfrm>
            <a:custGeom>
              <a:avLst/>
              <a:gdLst>
                <a:gd name="connsiteX0" fmla="*/ 0 w 8496443"/>
                <a:gd name="connsiteY0" fmla="*/ 0 h 623542"/>
                <a:gd name="connsiteX1" fmla="*/ 8496443 w 8496443"/>
                <a:gd name="connsiteY1" fmla="*/ 0 h 623542"/>
                <a:gd name="connsiteX2" fmla="*/ 8496443 w 8496443"/>
                <a:gd name="connsiteY2" fmla="*/ 623542 h 623542"/>
                <a:gd name="connsiteX3" fmla="*/ 0 w 8496443"/>
                <a:gd name="connsiteY3" fmla="*/ 623542 h 623542"/>
                <a:gd name="connsiteX4" fmla="*/ 0 w 8496443"/>
                <a:gd name="connsiteY4" fmla="*/ 0 h 62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623542">
                  <a:moveTo>
                    <a:pt x="0" y="0"/>
                  </a:moveTo>
                  <a:lnTo>
                    <a:pt x="8496443" y="0"/>
                  </a:lnTo>
                  <a:lnTo>
                    <a:pt x="8496443" y="623542"/>
                  </a:lnTo>
                  <a:lnTo>
                    <a:pt x="0" y="62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cap="all" baseline="0" dirty="0">
                  <a:solidFill>
                    <a:schemeClr val="accent1">
                      <a:lumMod val="75000"/>
                    </a:schemeClr>
                  </a:solidFill>
                </a:rPr>
                <a:t>Cloud adoption trends in banks – an outside-in view</a:t>
              </a:r>
              <a:endParaRPr lang="en-IN" sz="1400" kern="1200" cap="all" baseline="0" dirty="0">
                <a:solidFill>
                  <a:schemeClr val="accent1">
                    <a:lumMod val="75000"/>
                  </a:schemeClr>
                </a:solidFill>
              </a:endParaRPr>
            </a:p>
          </p:txBody>
        </p:sp>
        <p:sp>
          <p:nvSpPr>
            <p:cNvPr id="13" name="Straight Connector 12">
              <a:extLst>
                <a:ext uri="{FF2B5EF4-FFF2-40B4-BE49-F238E27FC236}">
                  <a16:creationId xmlns:a16="http://schemas.microsoft.com/office/drawing/2014/main" id="{FAFA3D26-9485-4508-B4CA-99882EFC6110}"/>
                </a:ext>
              </a:extLst>
            </p:cNvPr>
            <p:cNvSpPr/>
            <p:nvPr/>
          </p:nvSpPr>
          <p:spPr>
            <a:xfrm>
              <a:off x="323999" y="2859881"/>
              <a:ext cx="8496443" cy="0"/>
            </a:xfrm>
            <a:prstGeom prst="line">
              <a:avLst/>
            </a:prstGeom>
          </p:spPr>
          <p:style>
            <a:lnRef idx="1">
              <a:schemeClr val="accent4">
                <a:hueOff val="-2678862"/>
                <a:satOff val="16139"/>
                <a:lumOff val="1294"/>
                <a:alphaOff val="0"/>
              </a:schemeClr>
            </a:lnRef>
            <a:fillRef idx="2">
              <a:schemeClr val="accent4">
                <a:hueOff val="-2678862"/>
                <a:satOff val="16139"/>
                <a:lumOff val="1294"/>
                <a:alphaOff val="0"/>
              </a:schemeClr>
            </a:fillRef>
            <a:effectRef idx="1">
              <a:schemeClr val="accent4">
                <a:hueOff val="-2678862"/>
                <a:satOff val="16139"/>
                <a:lumOff val="1294"/>
                <a:alphaOff val="0"/>
              </a:schemeClr>
            </a:effectRef>
            <a:fontRef idx="minor">
              <a:schemeClr val="dk1"/>
            </a:fontRef>
          </p:style>
        </p:sp>
        <p:sp>
          <p:nvSpPr>
            <p:cNvPr id="14" name="Freeform: Shape 13">
              <a:extLst>
                <a:ext uri="{FF2B5EF4-FFF2-40B4-BE49-F238E27FC236}">
                  <a16:creationId xmlns:a16="http://schemas.microsoft.com/office/drawing/2014/main" id="{A8B8D8FA-6F87-41F8-99E5-C00FA4475108}"/>
                </a:ext>
              </a:extLst>
            </p:cNvPr>
            <p:cNvSpPr/>
            <p:nvPr/>
          </p:nvSpPr>
          <p:spPr>
            <a:xfrm>
              <a:off x="323999" y="2859882"/>
              <a:ext cx="8496443" cy="623542"/>
            </a:xfrm>
            <a:custGeom>
              <a:avLst/>
              <a:gdLst>
                <a:gd name="connsiteX0" fmla="*/ 0 w 8496443"/>
                <a:gd name="connsiteY0" fmla="*/ 0 h 623542"/>
                <a:gd name="connsiteX1" fmla="*/ 8496443 w 8496443"/>
                <a:gd name="connsiteY1" fmla="*/ 0 h 623542"/>
                <a:gd name="connsiteX2" fmla="*/ 8496443 w 8496443"/>
                <a:gd name="connsiteY2" fmla="*/ 623542 h 623542"/>
                <a:gd name="connsiteX3" fmla="*/ 0 w 8496443"/>
                <a:gd name="connsiteY3" fmla="*/ 623542 h 623542"/>
                <a:gd name="connsiteX4" fmla="*/ 0 w 8496443"/>
                <a:gd name="connsiteY4" fmla="*/ 0 h 62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623542">
                  <a:moveTo>
                    <a:pt x="0" y="0"/>
                  </a:moveTo>
                  <a:lnTo>
                    <a:pt x="8496443" y="0"/>
                  </a:lnTo>
                  <a:lnTo>
                    <a:pt x="8496443" y="623542"/>
                  </a:lnTo>
                  <a:lnTo>
                    <a:pt x="0" y="62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cap="all" baseline="0" dirty="0">
                  <a:solidFill>
                    <a:schemeClr val="accent1">
                      <a:lumMod val="75000"/>
                    </a:schemeClr>
                  </a:solidFill>
                </a:rPr>
                <a:t>Innovation potential with cloud adoption</a:t>
              </a:r>
              <a:endParaRPr lang="en-IN" sz="1400" kern="1200" cap="all" baseline="0" dirty="0">
                <a:solidFill>
                  <a:schemeClr val="accent1">
                    <a:lumMod val="75000"/>
                  </a:schemeClr>
                </a:solidFill>
              </a:endParaRPr>
            </a:p>
          </p:txBody>
        </p:sp>
        <p:sp>
          <p:nvSpPr>
            <p:cNvPr id="15" name="Straight Connector 14">
              <a:extLst>
                <a:ext uri="{FF2B5EF4-FFF2-40B4-BE49-F238E27FC236}">
                  <a16:creationId xmlns:a16="http://schemas.microsoft.com/office/drawing/2014/main" id="{852595B2-EAD1-4A7B-B395-756143562217}"/>
                </a:ext>
              </a:extLst>
            </p:cNvPr>
            <p:cNvSpPr/>
            <p:nvPr/>
          </p:nvSpPr>
          <p:spPr>
            <a:xfrm>
              <a:off x="323999" y="3483424"/>
              <a:ext cx="8496443" cy="0"/>
            </a:xfrm>
            <a:prstGeom prst="line">
              <a:avLst/>
            </a:prstGeom>
          </p:spPr>
          <p:style>
            <a:lnRef idx="1">
              <a:schemeClr val="accent4">
                <a:hueOff val="-3571816"/>
                <a:satOff val="21519"/>
                <a:lumOff val="1725"/>
                <a:alphaOff val="0"/>
              </a:schemeClr>
            </a:lnRef>
            <a:fillRef idx="2">
              <a:schemeClr val="accent4">
                <a:hueOff val="-3571816"/>
                <a:satOff val="21519"/>
                <a:lumOff val="1725"/>
                <a:alphaOff val="0"/>
              </a:schemeClr>
            </a:fillRef>
            <a:effectRef idx="1">
              <a:schemeClr val="accent4">
                <a:hueOff val="-3571816"/>
                <a:satOff val="21519"/>
                <a:lumOff val="1725"/>
                <a:alphaOff val="0"/>
              </a:schemeClr>
            </a:effectRef>
            <a:fontRef idx="minor">
              <a:schemeClr val="dk1"/>
            </a:fontRef>
          </p:style>
        </p:sp>
        <p:sp>
          <p:nvSpPr>
            <p:cNvPr id="16" name="Freeform: Shape 15">
              <a:extLst>
                <a:ext uri="{FF2B5EF4-FFF2-40B4-BE49-F238E27FC236}">
                  <a16:creationId xmlns:a16="http://schemas.microsoft.com/office/drawing/2014/main" id="{1FF94F77-4178-412C-B274-D7124230EF48}"/>
                </a:ext>
              </a:extLst>
            </p:cNvPr>
            <p:cNvSpPr/>
            <p:nvPr/>
          </p:nvSpPr>
          <p:spPr>
            <a:xfrm>
              <a:off x="323999" y="3483424"/>
              <a:ext cx="8496443" cy="623542"/>
            </a:xfrm>
            <a:custGeom>
              <a:avLst/>
              <a:gdLst>
                <a:gd name="connsiteX0" fmla="*/ 0 w 8496443"/>
                <a:gd name="connsiteY0" fmla="*/ 0 h 623542"/>
                <a:gd name="connsiteX1" fmla="*/ 8496443 w 8496443"/>
                <a:gd name="connsiteY1" fmla="*/ 0 h 623542"/>
                <a:gd name="connsiteX2" fmla="*/ 8496443 w 8496443"/>
                <a:gd name="connsiteY2" fmla="*/ 623542 h 623542"/>
                <a:gd name="connsiteX3" fmla="*/ 0 w 8496443"/>
                <a:gd name="connsiteY3" fmla="*/ 623542 h 623542"/>
                <a:gd name="connsiteX4" fmla="*/ 0 w 8496443"/>
                <a:gd name="connsiteY4" fmla="*/ 0 h 62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623542">
                  <a:moveTo>
                    <a:pt x="0" y="0"/>
                  </a:moveTo>
                  <a:lnTo>
                    <a:pt x="8496443" y="0"/>
                  </a:lnTo>
                  <a:lnTo>
                    <a:pt x="8496443" y="623542"/>
                  </a:lnTo>
                  <a:lnTo>
                    <a:pt x="0" y="62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dirty="0">
                  <a:solidFill>
                    <a:schemeClr val="accent1">
                      <a:lumMod val="75000"/>
                    </a:schemeClr>
                  </a:solidFill>
                </a:rPr>
                <a:t>Application architectures for cloud</a:t>
              </a:r>
            </a:p>
          </p:txBody>
        </p:sp>
        <p:sp>
          <p:nvSpPr>
            <p:cNvPr id="17" name="Straight Connector 16">
              <a:extLst>
                <a:ext uri="{FF2B5EF4-FFF2-40B4-BE49-F238E27FC236}">
                  <a16:creationId xmlns:a16="http://schemas.microsoft.com/office/drawing/2014/main" id="{90B4E243-D6DC-43C4-B3F4-B355F6A88B12}"/>
                </a:ext>
              </a:extLst>
            </p:cNvPr>
            <p:cNvSpPr/>
            <p:nvPr/>
          </p:nvSpPr>
          <p:spPr>
            <a:xfrm>
              <a:off x="323999" y="4106966"/>
              <a:ext cx="8496443" cy="0"/>
            </a:xfrm>
            <a:prstGeom prst="line">
              <a:avLst/>
            </a:prstGeom>
          </p:spPr>
          <p:style>
            <a:lnRef idx="1">
              <a:schemeClr val="accent4">
                <a:hueOff val="-4464770"/>
                <a:satOff val="26899"/>
                <a:lumOff val="2156"/>
                <a:alphaOff val="0"/>
              </a:schemeClr>
            </a:lnRef>
            <a:fillRef idx="2">
              <a:schemeClr val="accent4">
                <a:hueOff val="-4464770"/>
                <a:satOff val="26899"/>
                <a:lumOff val="2156"/>
                <a:alphaOff val="0"/>
              </a:schemeClr>
            </a:fillRef>
            <a:effectRef idx="1">
              <a:schemeClr val="accent4">
                <a:hueOff val="-4464770"/>
                <a:satOff val="26899"/>
                <a:lumOff val="2156"/>
                <a:alphaOff val="0"/>
              </a:schemeClr>
            </a:effectRef>
            <a:fontRef idx="minor">
              <a:schemeClr val="dk1"/>
            </a:fontRef>
          </p:style>
        </p:sp>
        <p:sp>
          <p:nvSpPr>
            <p:cNvPr id="18" name="Freeform: Shape 17">
              <a:extLst>
                <a:ext uri="{FF2B5EF4-FFF2-40B4-BE49-F238E27FC236}">
                  <a16:creationId xmlns:a16="http://schemas.microsoft.com/office/drawing/2014/main" id="{12FC3C00-971B-4B30-A8C5-1F9203569A2C}"/>
                </a:ext>
              </a:extLst>
            </p:cNvPr>
            <p:cNvSpPr/>
            <p:nvPr/>
          </p:nvSpPr>
          <p:spPr>
            <a:xfrm>
              <a:off x="323999" y="4106966"/>
              <a:ext cx="8496443" cy="623542"/>
            </a:xfrm>
            <a:custGeom>
              <a:avLst/>
              <a:gdLst>
                <a:gd name="connsiteX0" fmla="*/ 0 w 8496443"/>
                <a:gd name="connsiteY0" fmla="*/ 0 h 623542"/>
                <a:gd name="connsiteX1" fmla="*/ 8496443 w 8496443"/>
                <a:gd name="connsiteY1" fmla="*/ 0 h 623542"/>
                <a:gd name="connsiteX2" fmla="*/ 8496443 w 8496443"/>
                <a:gd name="connsiteY2" fmla="*/ 623542 h 623542"/>
                <a:gd name="connsiteX3" fmla="*/ 0 w 8496443"/>
                <a:gd name="connsiteY3" fmla="*/ 623542 h 623542"/>
                <a:gd name="connsiteX4" fmla="*/ 0 w 8496443"/>
                <a:gd name="connsiteY4" fmla="*/ 0 h 62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623542">
                  <a:moveTo>
                    <a:pt x="0" y="0"/>
                  </a:moveTo>
                  <a:lnTo>
                    <a:pt x="8496443" y="0"/>
                  </a:lnTo>
                  <a:lnTo>
                    <a:pt x="8496443" y="623542"/>
                  </a:lnTo>
                  <a:lnTo>
                    <a:pt x="0" y="62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cap="all" baseline="0" dirty="0">
                  <a:solidFill>
                    <a:schemeClr val="accent1">
                      <a:lumMod val="75000"/>
                    </a:schemeClr>
                  </a:solidFill>
                </a:rPr>
                <a:t>Accelerated Cloud Adoption with Sify</a:t>
              </a:r>
              <a:endParaRPr lang="en-IN" sz="1400" kern="1200" cap="all" baseline="0" dirty="0">
                <a:solidFill>
                  <a:schemeClr val="accent1">
                    <a:lumMod val="75000"/>
                  </a:schemeClr>
                </a:solidFill>
              </a:endParaRPr>
            </a:p>
          </p:txBody>
        </p:sp>
      </p:grpSp>
    </p:spTree>
    <p:extLst>
      <p:ext uri="{BB962C8B-B14F-4D97-AF65-F5344CB8AC3E}">
        <p14:creationId xmlns:p14="http://schemas.microsoft.com/office/powerpoint/2010/main" val="131769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C616-B193-4E97-8362-00CF8898AA72}"/>
              </a:ext>
            </a:extLst>
          </p:cNvPr>
          <p:cNvSpPr>
            <a:spLocks noGrp="1"/>
          </p:cNvSpPr>
          <p:nvPr>
            <p:ph type="title"/>
          </p:nvPr>
        </p:nvSpPr>
        <p:spPr/>
        <p:txBody>
          <a:bodyPr/>
          <a:lstStyle/>
          <a:p>
            <a:r>
              <a:rPr lang="en-US">
                <a:latin typeface="Trebuchet MS"/>
              </a:rPr>
              <a:t>Hybrid or multi cloud security| Unified security management</a:t>
            </a:r>
            <a:endParaRPr lang="en-IN">
              <a:latin typeface="Trebuchet MS"/>
            </a:endParaRPr>
          </a:p>
        </p:txBody>
      </p:sp>
      <p:sp>
        <p:nvSpPr>
          <p:cNvPr id="4" name="Rectangle 3">
            <a:extLst>
              <a:ext uri="{FF2B5EF4-FFF2-40B4-BE49-F238E27FC236}">
                <a16:creationId xmlns:a16="http://schemas.microsoft.com/office/drawing/2014/main" id="{A916AC8B-200C-478D-A274-CCDF9E8A0832}"/>
              </a:ext>
            </a:extLst>
          </p:cNvPr>
          <p:cNvSpPr/>
          <p:nvPr/>
        </p:nvSpPr>
        <p:spPr>
          <a:xfrm>
            <a:off x="323851" y="3603919"/>
            <a:ext cx="4690536" cy="88582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solidFill>
                <a:schemeClr val="tx1">
                  <a:lumMod val="95000"/>
                  <a:lumOff val="5000"/>
                </a:schemeClr>
              </a:solidFill>
            </a:endParaRPr>
          </a:p>
        </p:txBody>
      </p:sp>
      <p:sp>
        <p:nvSpPr>
          <p:cNvPr id="5" name="Rectangle 4">
            <a:extLst>
              <a:ext uri="{FF2B5EF4-FFF2-40B4-BE49-F238E27FC236}">
                <a16:creationId xmlns:a16="http://schemas.microsoft.com/office/drawing/2014/main" id="{AE6E997F-7B4B-4AAB-B964-31A22E8033A5}"/>
              </a:ext>
            </a:extLst>
          </p:cNvPr>
          <p:cNvSpPr/>
          <p:nvPr/>
        </p:nvSpPr>
        <p:spPr>
          <a:xfrm>
            <a:off x="5178089" y="3596947"/>
            <a:ext cx="1817460" cy="88582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solidFill>
                <a:schemeClr val="tx1">
                  <a:lumMod val="95000"/>
                  <a:lumOff val="5000"/>
                </a:schemeClr>
              </a:solidFill>
            </a:endParaRPr>
          </a:p>
        </p:txBody>
      </p:sp>
      <p:sp>
        <p:nvSpPr>
          <p:cNvPr id="6" name="Rectangle 5">
            <a:extLst>
              <a:ext uri="{FF2B5EF4-FFF2-40B4-BE49-F238E27FC236}">
                <a16:creationId xmlns:a16="http://schemas.microsoft.com/office/drawing/2014/main" id="{DA39BF0B-9B74-44D9-B967-6AEC4E4B16D2}"/>
              </a:ext>
            </a:extLst>
          </p:cNvPr>
          <p:cNvSpPr/>
          <p:nvPr/>
        </p:nvSpPr>
        <p:spPr>
          <a:xfrm>
            <a:off x="324000" y="3171281"/>
            <a:ext cx="8503478" cy="369332"/>
          </a:xfrm>
          <a:prstGeom prst="rect">
            <a:avLst/>
          </a:prstGeom>
          <a:solidFill>
            <a:schemeClr val="accent6"/>
          </a:solidFill>
          <a:ln w="12700">
            <a:solidFill>
              <a:schemeClr val="bg1"/>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bg1"/>
                </a:solidFill>
              </a:rPr>
              <a:t>AES Encryption</a:t>
            </a:r>
            <a:endParaRPr lang="en-IN" sz="1200" b="1">
              <a:solidFill>
                <a:schemeClr val="bg1"/>
              </a:solidFill>
            </a:endParaRPr>
          </a:p>
        </p:txBody>
      </p:sp>
      <p:sp>
        <p:nvSpPr>
          <p:cNvPr id="7" name="Rectangle 6">
            <a:extLst>
              <a:ext uri="{FF2B5EF4-FFF2-40B4-BE49-F238E27FC236}">
                <a16:creationId xmlns:a16="http://schemas.microsoft.com/office/drawing/2014/main" id="{A960C63F-6661-44EC-9CAC-66031A11E665}"/>
              </a:ext>
            </a:extLst>
          </p:cNvPr>
          <p:cNvSpPr/>
          <p:nvPr/>
        </p:nvSpPr>
        <p:spPr>
          <a:xfrm>
            <a:off x="1747420" y="2511254"/>
            <a:ext cx="1371700" cy="479641"/>
          </a:xfrm>
          <a:prstGeom prst="rect">
            <a:avLst/>
          </a:prstGeom>
          <a:solidFill>
            <a:schemeClr val="accent4">
              <a:lumMod val="20000"/>
              <a:lumOff val="8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Role Based Access</a:t>
            </a:r>
            <a:endParaRPr lang="en-IN" sz="1000">
              <a:solidFill>
                <a:schemeClr val="tx1"/>
              </a:solidFill>
            </a:endParaRPr>
          </a:p>
        </p:txBody>
      </p:sp>
      <p:sp>
        <p:nvSpPr>
          <p:cNvPr id="8" name="Rectangle 7">
            <a:extLst>
              <a:ext uri="{FF2B5EF4-FFF2-40B4-BE49-F238E27FC236}">
                <a16:creationId xmlns:a16="http://schemas.microsoft.com/office/drawing/2014/main" id="{008FCF8D-FAA7-49DE-9199-E4ECB2299D9D}"/>
              </a:ext>
            </a:extLst>
          </p:cNvPr>
          <p:cNvSpPr/>
          <p:nvPr/>
        </p:nvSpPr>
        <p:spPr>
          <a:xfrm>
            <a:off x="3170076" y="2511254"/>
            <a:ext cx="1371700" cy="479641"/>
          </a:xfrm>
          <a:prstGeom prst="rect">
            <a:avLst/>
          </a:prstGeom>
          <a:solidFill>
            <a:schemeClr val="accent4">
              <a:lumMod val="20000"/>
              <a:lumOff val="8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Files, Database &amp;  Volumes</a:t>
            </a:r>
            <a:endParaRPr lang="en-IN" sz="1000">
              <a:solidFill>
                <a:schemeClr val="tx1"/>
              </a:solidFill>
            </a:endParaRPr>
          </a:p>
        </p:txBody>
      </p:sp>
      <p:sp>
        <p:nvSpPr>
          <p:cNvPr id="9" name="Rectangle 8">
            <a:extLst>
              <a:ext uri="{FF2B5EF4-FFF2-40B4-BE49-F238E27FC236}">
                <a16:creationId xmlns:a16="http://schemas.microsoft.com/office/drawing/2014/main" id="{4A95A3E7-6A27-42DB-8C52-5EE6EDEDADEF}"/>
              </a:ext>
            </a:extLst>
          </p:cNvPr>
          <p:cNvSpPr/>
          <p:nvPr/>
        </p:nvSpPr>
        <p:spPr>
          <a:xfrm>
            <a:off x="4592732" y="2511254"/>
            <a:ext cx="1371700" cy="479641"/>
          </a:xfrm>
          <a:prstGeom prst="rect">
            <a:avLst/>
          </a:prstGeom>
          <a:solidFill>
            <a:schemeClr val="accent4">
              <a:lumMod val="20000"/>
              <a:lumOff val="8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Secure Data Portability</a:t>
            </a:r>
            <a:endParaRPr lang="en-IN" sz="1000">
              <a:solidFill>
                <a:schemeClr val="tx1"/>
              </a:solidFill>
            </a:endParaRPr>
          </a:p>
        </p:txBody>
      </p:sp>
      <p:sp>
        <p:nvSpPr>
          <p:cNvPr id="10" name="Rectangle 9">
            <a:extLst>
              <a:ext uri="{FF2B5EF4-FFF2-40B4-BE49-F238E27FC236}">
                <a16:creationId xmlns:a16="http://schemas.microsoft.com/office/drawing/2014/main" id="{FB4F28F3-FBCA-4F8D-974A-26DFFDB487CC}"/>
              </a:ext>
            </a:extLst>
          </p:cNvPr>
          <p:cNvSpPr/>
          <p:nvPr/>
        </p:nvSpPr>
        <p:spPr>
          <a:xfrm>
            <a:off x="6015388" y="2511254"/>
            <a:ext cx="1371700" cy="479641"/>
          </a:xfrm>
          <a:prstGeom prst="rect">
            <a:avLst/>
          </a:prstGeom>
          <a:solidFill>
            <a:schemeClr val="accent4">
              <a:lumMod val="20000"/>
              <a:lumOff val="8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Application Layer Security</a:t>
            </a:r>
            <a:endParaRPr lang="en-IN" sz="1000">
              <a:solidFill>
                <a:schemeClr val="tx1"/>
              </a:solidFill>
            </a:endParaRPr>
          </a:p>
        </p:txBody>
      </p:sp>
      <p:sp>
        <p:nvSpPr>
          <p:cNvPr id="11" name="Rectangle 10">
            <a:extLst>
              <a:ext uri="{FF2B5EF4-FFF2-40B4-BE49-F238E27FC236}">
                <a16:creationId xmlns:a16="http://schemas.microsoft.com/office/drawing/2014/main" id="{2F03A44D-4CC3-43D7-B5E2-1E30413AB398}"/>
              </a:ext>
            </a:extLst>
          </p:cNvPr>
          <p:cNvSpPr/>
          <p:nvPr/>
        </p:nvSpPr>
        <p:spPr>
          <a:xfrm>
            <a:off x="324764" y="2511254"/>
            <a:ext cx="1371700" cy="479641"/>
          </a:xfrm>
          <a:prstGeom prst="rect">
            <a:avLst/>
          </a:prstGeom>
          <a:solidFill>
            <a:schemeClr val="accent4">
              <a:lumMod val="20000"/>
              <a:lumOff val="8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Access Control &amp; Authorization Policies</a:t>
            </a:r>
            <a:endParaRPr lang="en-IN" sz="1000" dirty="0">
              <a:solidFill>
                <a:schemeClr val="tx1"/>
              </a:solidFill>
            </a:endParaRPr>
          </a:p>
        </p:txBody>
      </p:sp>
      <p:sp>
        <p:nvSpPr>
          <p:cNvPr id="12" name="Rectangle 11">
            <a:extLst>
              <a:ext uri="{FF2B5EF4-FFF2-40B4-BE49-F238E27FC236}">
                <a16:creationId xmlns:a16="http://schemas.microsoft.com/office/drawing/2014/main" id="{76BAD159-615C-48C6-9545-88C36EFF3E2D}"/>
              </a:ext>
            </a:extLst>
          </p:cNvPr>
          <p:cNvSpPr/>
          <p:nvPr/>
        </p:nvSpPr>
        <p:spPr>
          <a:xfrm>
            <a:off x="7438042" y="2511254"/>
            <a:ext cx="1389436" cy="479641"/>
          </a:xfrm>
          <a:prstGeom prst="rect">
            <a:avLst/>
          </a:prstGeom>
          <a:solidFill>
            <a:schemeClr val="accent4">
              <a:lumMod val="20000"/>
              <a:lumOff val="8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Tokenization</a:t>
            </a:r>
            <a:endParaRPr lang="en-IN" sz="1000">
              <a:solidFill>
                <a:schemeClr val="tx1"/>
              </a:solidFill>
            </a:endParaRPr>
          </a:p>
        </p:txBody>
      </p:sp>
      <p:sp>
        <p:nvSpPr>
          <p:cNvPr id="13" name="Rectangle 12">
            <a:extLst>
              <a:ext uri="{FF2B5EF4-FFF2-40B4-BE49-F238E27FC236}">
                <a16:creationId xmlns:a16="http://schemas.microsoft.com/office/drawing/2014/main" id="{29711767-B24B-4EF4-8B3B-92C762BA331D}"/>
              </a:ext>
            </a:extLst>
          </p:cNvPr>
          <p:cNvSpPr/>
          <p:nvPr/>
        </p:nvSpPr>
        <p:spPr>
          <a:xfrm>
            <a:off x="3174336" y="1962741"/>
            <a:ext cx="2796243" cy="479641"/>
          </a:xfrm>
          <a:prstGeom prst="rect">
            <a:avLst/>
          </a:prstGeom>
          <a:solidFill>
            <a:schemeClr val="accent2">
              <a:lumMod val="20000"/>
              <a:lumOff val="80000"/>
            </a:schemeClr>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Container Aware &amp; Secure</a:t>
            </a:r>
            <a:endParaRPr lang="en-IN" sz="1000">
              <a:solidFill>
                <a:schemeClr val="tx1"/>
              </a:solidFill>
            </a:endParaRPr>
          </a:p>
        </p:txBody>
      </p:sp>
      <p:sp>
        <p:nvSpPr>
          <p:cNvPr id="14" name="Rectangle 13">
            <a:extLst>
              <a:ext uri="{FF2B5EF4-FFF2-40B4-BE49-F238E27FC236}">
                <a16:creationId xmlns:a16="http://schemas.microsoft.com/office/drawing/2014/main" id="{34FED4BC-35DE-4930-9E56-A9C19ECE586C}"/>
              </a:ext>
            </a:extLst>
          </p:cNvPr>
          <p:cNvSpPr/>
          <p:nvPr/>
        </p:nvSpPr>
        <p:spPr>
          <a:xfrm>
            <a:off x="6023907" y="1962741"/>
            <a:ext cx="2796243" cy="479641"/>
          </a:xfrm>
          <a:prstGeom prst="rect">
            <a:avLst/>
          </a:prstGeom>
          <a:solidFill>
            <a:schemeClr val="accent2">
              <a:lumMod val="20000"/>
              <a:lumOff val="80000"/>
            </a:schemeClr>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Log intelligence monitoring &amp; mitigation</a:t>
            </a:r>
            <a:endParaRPr lang="en-IN" sz="1000">
              <a:solidFill>
                <a:schemeClr val="tx1"/>
              </a:solidFill>
            </a:endParaRPr>
          </a:p>
        </p:txBody>
      </p:sp>
      <p:sp>
        <p:nvSpPr>
          <p:cNvPr id="15" name="Rectangle 14">
            <a:extLst>
              <a:ext uri="{FF2B5EF4-FFF2-40B4-BE49-F238E27FC236}">
                <a16:creationId xmlns:a16="http://schemas.microsoft.com/office/drawing/2014/main" id="{962256FC-93AE-4668-B774-47EEBD2C0791}"/>
              </a:ext>
            </a:extLst>
          </p:cNvPr>
          <p:cNvSpPr/>
          <p:nvPr/>
        </p:nvSpPr>
        <p:spPr>
          <a:xfrm>
            <a:off x="324764" y="1962741"/>
            <a:ext cx="2796243" cy="479641"/>
          </a:xfrm>
          <a:prstGeom prst="rect">
            <a:avLst/>
          </a:prstGeom>
          <a:solidFill>
            <a:schemeClr val="accent2">
              <a:lumMod val="20000"/>
              <a:lumOff val="80000"/>
            </a:schemeClr>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Live Key Generation during deployment</a:t>
            </a:r>
            <a:endParaRPr lang="en-IN" sz="1000" dirty="0">
              <a:solidFill>
                <a:schemeClr val="tx1"/>
              </a:solidFill>
            </a:endParaRPr>
          </a:p>
        </p:txBody>
      </p:sp>
      <p:sp>
        <p:nvSpPr>
          <p:cNvPr id="16" name="Rectangle 15">
            <a:extLst>
              <a:ext uri="{FF2B5EF4-FFF2-40B4-BE49-F238E27FC236}">
                <a16:creationId xmlns:a16="http://schemas.microsoft.com/office/drawing/2014/main" id="{C90302B7-455D-4BF2-9157-225DAAC4AC3D}"/>
              </a:ext>
            </a:extLst>
          </p:cNvPr>
          <p:cNvSpPr/>
          <p:nvPr/>
        </p:nvSpPr>
        <p:spPr>
          <a:xfrm>
            <a:off x="2030258" y="1418263"/>
            <a:ext cx="1656562" cy="479641"/>
          </a:xfrm>
          <a:prstGeom prst="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Data Encryption on transit</a:t>
            </a:r>
            <a:endParaRPr lang="en-IN" sz="1000">
              <a:solidFill>
                <a:schemeClr val="tx1"/>
              </a:solidFill>
            </a:endParaRPr>
          </a:p>
        </p:txBody>
      </p:sp>
      <p:sp>
        <p:nvSpPr>
          <p:cNvPr id="17" name="Rectangle 16">
            <a:extLst>
              <a:ext uri="{FF2B5EF4-FFF2-40B4-BE49-F238E27FC236}">
                <a16:creationId xmlns:a16="http://schemas.microsoft.com/office/drawing/2014/main" id="{9058BA98-1744-448C-8D17-BD3CBA1E403D}"/>
              </a:ext>
            </a:extLst>
          </p:cNvPr>
          <p:cNvSpPr/>
          <p:nvPr/>
        </p:nvSpPr>
        <p:spPr>
          <a:xfrm>
            <a:off x="3735752" y="1418263"/>
            <a:ext cx="1656562" cy="479641"/>
          </a:xfrm>
          <a:prstGeom prst="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Audited &amp; Certified Security Controls</a:t>
            </a:r>
            <a:endParaRPr lang="en-IN" sz="1000">
              <a:solidFill>
                <a:schemeClr val="tx1"/>
              </a:solidFill>
            </a:endParaRPr>
          </a:p>
        </p:txBody>
      </p:sp>
      <p:sp>
        <p:nvSpPr>
          <p:cNvPr id="18" name="Rectangle 17">
            <a:extLst>
              <a:ext uri="{FF2B5EF4-FFF2-40B4-BE49-F238E27FC236}">
                <a16:creationId xmlns:a16="http://schemas.microsoft.com/office/drawing/2014/main" id="{C52AC62A-C7E2-40A7-A84F-418A868D0D07}"/>
              </a:ext>
            </a:extLst>
          </p:cNvPr>
          <p:cNvSpPr/>
          <p:nvPr/>
        </p:nvSpPr>
        <p:spPr>
          <a:xfrm>
            <a:off x="5441246" y="1418263"/>
            <a:ext cx="1656562" cy="479641"/>
          </a:xfrm>
          <a:prstGeom prst="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Physical Security</a:t>
            </a:r>
            <a:endParaRPr lang="en-IN" sz="1000">
              <a:solidFill>
                <a:schemeClr val="tx1"/>
              </a:solidFill>
            </a:endParaRPr>
          </a:p>
        </p:txBody>
      </p:sp>
      <p:sp>
        <p:nvSpPr>
          <p:cNvPr id="19" name="Rectangle 18">
            <a:extLst>
              <a:ext uri="{FF2B5EF4-FFF2-40B4-BE49-F238E27FC236}">
                <a16:creationId xmlns:a16="http://schemas.microsoft.com/office/drawing/2014/main" id="{B4BA9174-D73E-4F46-ABE3-EF6BC7B852AF}"/>
              </a:ext>
            </a:extLst>
          </p:cNvPr>
          <p:cNvSpPr/>
          <p:nvPr/>
        </p:nvSpPr>
        <p:spPr>
          <a:xfrm>
            <a:off x="7159252" y="1418263"/>
            <a:ext cx="1668226" cy="479641"/>
          </a:xfrm>
          <a:prstGeom prst="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Virtual Appliances Security</a:t>
            </a:r>
            <a:endParaRPr lang="en-IN" sz="1000">
              <a:solidFill>
                <a:schemeClr val="tx1"/>
              </a:solidFill>
            </a:endParaRPr>
          </a:p>
        </p:txBody>
      </p:sp>
      <p:sp>
        <p:nvSpPr>
          <p:cNvPr id="20" name="Rectangle 19">
            <a:extLst>
              <a:ext uri="{FF2B5EF4-FFF2-40B4-BE49-F238E27FC236}">
                <a16:creationId xmlns:a16="http://schemas.microsoft.com/office/drawing/2014/main" id="{9402C526-BF53-449F-9CD6-6D7256C5CDF5}"/>
              </a:ext>
            </a:extLst>
          </p:cNvPr>
          <p:cNvSpPr/>
          <p:nvPr/>
        </p:nvSpPr>
        <p:spPr>
          <a:xfrm>
            <a:off x="324764" y="1418263"/>
            <a:ext cx="1656562" cy="479641"/>
          </a:xfrm>
          <a:prstGeom prst="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Secured Key Management</a:t>
            </a:r>
            <a:endParaRPr lang="en-IN" sz="1000">
              <a:solidFill>
                <a:schemeClr val="tx1"/>
              </a:solidFill>
            </a:endParaRPr>
          </a:p>
        </p:txBody>
      </p:sp>
      <p:sp>
        <p:nvSpPr>
          <p:cNvPr id="21" name="Rectangle 20">
            <a:extLst>
              <a:ext uri="{FF2B5EF4-FFF2-40B4-BE49-F238E27FC236}">
                <a16:creationId xmlns:a16="http://schemas.microsoft.com/office/drawing/2014/main" id="{3401871D-0CA5-4098-8BDA-71EE7BE7EFDA}"/>
              </a:ext>
            </a:extLst>
          </p:cNvPr>
          <p:cNvSpPr/>
          <p:nvPr/>
        </p:nvSpPr>
        <p:spPr>
          <a:xfrm>
            <a:off x="324763" y="996842"/>
            <a:ext cx="8495387" cy="369332"/>
          </a:xfrm>
          <a:prstGeom prst="rect">
            <a:avLst/>
          </a:prstGeom>
          <a:solidFill>
            <a:schemeClr val="accent3"/>
          </a:solidFill>
          <a:ln w="12700">
            <a:solidFill>
              <a:schemeClr val="bg1"/>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bg1"/>
                </a:solidFill>
              </a:rPr>
              <a:t>Unified Security &amp; Policy Management</a:t>
            </a:r>
            <a:endParaRPr lang="en-IN" sz="1200" b="1">
              <a:solidFill>
                <a:schemeClr val="bg1"/>
              </a:solidFill>
            </a:endParaRPr>
          </a:p>
        </p:txBody>
      </p:sp>
      <p:pic>
        <p:nvPicPr>
          <p:cNvPr id="24" name="Picture 23">
            <a:extLst>
              <a:ext uri="{FF2B5EF4-FFF2-40B4-BE49-F238E27FC236}">
                <a16:creationId xmlns:a16="http://schemas.microsoft.com/office/drawing/2014/main" id="{0D539FFD-48EE-448D-8A1C-8AA7CC0DA346}"/>
              </a:ext>
            </a:extLst>
          </p:cNvPr>
          <p:cNvPicPr>
            <a:picLocks noChangeAspect="1"/>
          </p:cNvPicPr>
          <p:nvPr/>
        </p:nvPicPr>
        <p:blipFill>
          <a:blip r:embed="rId2"/>
          <a:stretch>
            <a:fillRect/>
          </a:stretch>
        </p:blipFill>
        <p:spPr>
          <a:xfrm>
            <a:off x="5555410" y="3694823"/>
            <a:ext cx="919956" cy="661541"/>
          </a:xfrm>
          <a:prstGeom prst="rect">
            <a:avLst/>
          </a:prstGeom>
        </p:spPr>
      </p:pic>
      <p:pic>
        <p:nvPicPr>
          <p:cNvPr id="25" name="Picture 6" descr="Microsoft Azure: Cloud Services | Azure Hybrid Cloud Applications">
            <a:extLst>
              <a:ext uri="{FF2B5EF4-FFF2-40B4-BE49-F238E27FC236}">
                <a16:creationId xmlns:a16="http://schemas.microsoft.com/office/drawing/2014/main" id="{AE1A7940-939E-4420-BC3D-A2030426B4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929" y="3735404"/>
            <a:ext cx="960126" cy="5486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Oracle Cloud Storage instructions - DBcloudbin - Database ...">
            <a:extLst>
              <a:ext uri="{FF2B5EF4-FFF2-40B4-BE49-F238E27FC236}">
                <a16:creationId xmlns:a16="http://schemas.microsoft.com/office/drawing/2014/main" id="{F788E943-AEC8-44E7-83B7-A25D488FBE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2993" y="3735404"/>
            <a:ext cx="9392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Google cloud Logo Icon of Flat style - Available in SVG, PNG, EPS ...">
            <a:extLst>
              <a:ext uri="{FF2B5EF4-FFF2-40B4-BE49-F238E27FC236}">
                <a16:creationId xmlns:a16="http://schemas.microsoft.com/office/drawing/2014/main" id="{A2D371DE-A188-43E6-B2A9-F5E83ABB5E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1542" y="3735404"/>
            <a:ext cx="592284" cy="5486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E4A7C9B5-8E6A-4C6B-A273-0215E0E74F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4345" y="3735404"/>
            <a:ext cx="886728" cy="54864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E100E91-1D05-479E-8952-5042D72795DC}"/>
              </a:ext>
            </a:extLst>
          </p:cNvPr>
          <p:cNvSpPr txBox="1"/>
          <p:nvPr/>
        </p:nvSpPr>
        <p:spPr>
          <a:xfrm>
            <a:off x="323850" y="4485355"/>
            <a:ext cx="4688589" cy="246221"/>
          </a:xfrm>
          <a:prstGeom prst="rect">
            <a:avLst/>
          </a:prstGeom>
          <a:noFill/>
        </p:spPr>
        <p:txBody>
          <a:bodyPr wrap="square" rtlCol="0">
            <a:spAutoFit/>
          </a:bodyPr>
          <a:lstStyle/>
          <a:p>
            <a:pPr algn="ctr"/>
            <a:r>
              <a:rPr lang="en-US" sz="1000" b="1"/>
              <a:t>Public Cloud</a:t>
            </a:r>
            <a:endParaRPr lang="en-IN" sz="1000" b="1"/>
          </a:p>
        </p:txBody>
      </p:sp>
      <p:sp>
        <p:nvSpPr>
          <p:cNvPr id="31" name="TextBox 30">
            <a:extLst>
              <a:ext uri="{FF2B5EF4-FFF2-40B4-BE49-F238E27FC236}">
                <a16:creationId xmlns:a16="http://schemas.microsoft.com/office/drawing/2014/main" id="{F0C2F8BD-F9F8-49AB-BA15-09EF4F8FD1E0}"/>
              </a:ext>
            </a:extLst>
          </p:cNvPr>
          <p:cNvSpPr txBox="1"/>
          <p:nvPr/>
        </p:nvSpPr>
        <p:spPr>
          <a:xfrm>
            <a:off x="5177116" y="4485355"/>
            <a:ext cx="1817459" cy="246221"/>
          </a:xfrm>
          <a:prstGeom prst="rect">
            <a:avLst/>
          </a:prstGeom>
          <a:noFill/>
        </p:spPr>
        <p:txBody>
          <a:bodyPr wrap="square" rtlCol="0">
            <a:spAutoFit/>
          </a:bodyPr>
          <a:lstStyle/>
          <a:p>
            <a:pPr algn="ctr"/>
            <a:r>
              <a:rPr lang="en-US" sz="1000" b="1"/>
              <a:t>Sify Cloud</a:t>
            </a:r>
            <a:endParaRPr lang="en-IN" sz="1000" b="1"/>
          </a:p>
        </p:txBody>
      </p:sp>
      <p:sp>
        <p:nvSpPr>
          <p:cNvPr id="35" name="Rectangle 34">
            <a:extLst>
              <a:ext uri="{FF2B5EF4-FFF2-40B4-BE49-F238E27FC236}">
                <a16:creationId xmlns:a16="http://schemas.microsoft.com/office/drawing/2014/main" id="{2B3A5169-83A1-40DB-8480-797276CB0675}"/>
              </a:ext>
            </a:extLst>
          </p:cNvPr>
          <p:cNvSpPr/>
          <p:nvPr/>
        </p:nvSpPr>
        <p:spPr>
          <a:xfrm>
            <a:off x="7159252" y="3611445"/>
            <a:ext cx="1660897" cy="88582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solidFill>
                <a:schemeClr val="tx1">
                  <a:lumMod val="95000"/>
                  <a:lumOff val="5000"/>
                </a:schemeClr>
              </a:solidFill>
            </a:endParaRPr>
          </a:p>
        </p:txBody>
      </p:sp>
      <p:sp>
        <p:nvSpPr>
          <p:cNvPr id="38" name="TextBox 37">
            <a:extLst>
              <a:ext uri="{FF2B5EF4-FFF2-40B4-BE49-F238E27FC236}">
                <a16:creationId xmlns:a16="http://schemas.microsoft.com/office/drawing/2014/main" id="{EBA1E181-BBCB-432F-83CC-E25187F4EEC9}"/>
              </a:ext>
            </a:extLst>
          </p:cNvPr>
          <p:cNvSpPr txBox="1"/>
          <p:nvPr/>
        </p:nvSpPr>
        <p:spPr>
          <a:xfrm>
            <a:off x="7159252" y="4485355"/>
            <a:ext cx="1660898" cy="246221"/>
          </a:xfrm>
          <a:prstGeom prst="rect">
            <a:avLst/>
          </a:prstGeom>
          <a:noFill/>
        </p:spPr>
        <p:txBody>
          <a:bodyPr wrap="square" rtlCol="0">
            <a:spAutoFit/>
          </a:bodyPr>
          <a:lstStyle/>
          <a:p>
            <a:pPr algn="ctr"/>
            <a:r>
              <a:rPr lang="en-US" sz="1000" b="1"/>
              <a:t>Sify Edge / Customer DC</a:t>
            </a:r>
            <a:endParaRPr lang="en-IN" sz="1000" b="1"/>
          </a:p>
        </p:txBody>
      </p:sp>
      <p:pic>
        <p:nvPicPr>
          <p:cNvPr id="3" name="Picture 2">
            <a:extLst>
              <a:ext uri="{FF2B5EF4-FFF2-40B4-BE49-F238E27FC236}">
                <a16:creationId xmlns:a16="http://schemas.microsoft.com/office/drawing/2014/main" id="{4F8F51B2-C2B5-4BFE-BBB0-DF1E79F1877D}"/>
              </a:ext>
            </a:extLst>
          </p:cNvPr>
          <p:cNvPicPr>
            <a:picLocks noChangeAspect="1"/>
          </p:cNvPicPr>
          <p:nvPr/>
        </p:nvPicPr>
        <p:blipFill>
          <a:blip r:embed="rId7"/>
          <a:stretch>
            <a:fillRect/>
          </a:stretch>
        </p:blipFill>
        <p:spPr>
          <a:xfrm>
            <a:off x="7510328" y="3686148"/>
            <a:ext cx="958743" cy="647152"/>
          </a:xfrm>
          <a:prstGeom prst="rect">
            <a:avLst/>
          </a:prstGeom>
        </p:spPr>
      </p:pic>
    </p:spTree>
    <p:extLst>
      <p:ext uri="{BB962C8B-B14F-4D97-AF65-F5344CB8AC3E}">
        <p14:creationId xmlns:p14="http://schemas.microsoft.com/office/powerpoint/2010/main" val="1640759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Top Corners Rounded 53">
            <a:extLst>
              <a:ext uri="{FF2B5EF4-FFF2-40B4-BE49-F238E27FC236}">
                <a16:creationId xmlns:a16="http://schemas.microsoft.com/office/drawing/2014/main" id="{40F13BD3-587D-4CDC-A948-6E8555F4EDFD}"/>
              </a:ext>
            </a:extLst>
          </p:cNvPr>
          <p:cNvSpPr/>
          <p:nvPr/>
        </p:nvSpPr>
        <p:spPr>
          <a:xfrm>
            <a:off x="329493" y="987425"/>
            <a:ext cx="8496300" cy="576000"/>
          </a:xfrm>
          <a:prstGeom prst="round2SameRect">
            <a:avLst>
              <a:gd name="adj1" fmla="val 0"/>
              <a:gd name="adj2" fmla="val 0"/>
            </a:avLst>
          </a:prstGeom>
          <a:solidFill>
            <a:schemeClr val="accent4">
              <a:lumMod val="20000"/>
              <a:lumOff val="8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solidFill>
                  <a:schemeClr val="tx1"/>
                </a:solidFill>
              </a:rPr>
              <a:t>Sify Managed Services</a:t>
            </a:r>
            <a:endParaRPr lang="en-IN" sz="1200" b="1">
              <a:solidFill>
                <a:schemeClr val="tx1"/>
              </a:solidFill>
            </a:endParaRPr>
          </a:p>
        </p:txBody>
      </p:sp>
      <p:sp>
        <p:nvSpPr>
          <p:cNvPr id="44" name="Arrow: Up-Down 43">
            <a:extLst>
              <a:ext uri="{FF2B5EF4-FFF2-40B4-BE49-F238E27FC236}">
                <a16:creationId xmlns:a16="http://schemas.microsoft.com/office/drawing/2014/main" id="{CA001484-2D3A-4371-8FC6-BD6AF814FB67}"/>
              </a:ext>
            </a:extLst>
          </p:cNvPr>
          <p:cNvSpPr/>
          <p:nvPr/>
        </p:nvSpPr>
        <p:spPr>
          <a:xfrm>
            <a:off x="4374207" y="2187190"/>
            <a:ext cx="277539" cy="456245"/>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0E40EC12-28D0-49DE-9FC6-EFA058AD8E9D}"/>
              </a:ext>
            </a:extLst>
          </p:cNvPr>
          <p:cNvSpPr/>
          <p:nvPr/>
        </p:nvSpPr>
        <p:spPr>
          <a:xfrm>
            <a:off x="323850" y="2632609"/>
            <a:ext cx="8496300" cy="2099729"/>
          </a:xfrm>
          <a:prstGeom prst="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400" b="1">
                <a:solidFill>
                  <a:schemeClr val="tx1"/>
                </a:solidFill>
              </a:rPr>
              <a:t>POD</a:t>
            </a:r>
            <a:endParaRPr lang="en-IN" sz="1400" b="1">
              <a:solidFill>
                <a:schemeClr val="tx1"/>
              </a:solidFill>
            </a:endParaRPr>
          </a:p>
        </p:txBody>
      </p:sp>
      <p:sp>
        <p:nvSpPr>
          <p:cNvPr id="6" name="Rectangle 5">
            <a:extLst>
              <a:ext uri="{FF2B5EF4-FFF2-40B4-BE49-F238E27FC236}">
                <a16:creationId xmlns:a16="http://schemas.microsoft.com/office/drawing/2014/main" id="{D4666E5B-89DF-4AF2-A064-AB1794209F71}"/>
              </a:ext>
            </a:extLst>
          </p:cNvPr>
          <p:cNvSpPr/>
          <p:nvPr/>
        </p:nvSpPr>
        <p:spPr>
          <a:xfrm>
            <a:off x="797726" y="2727370"/>
            <a:ext cx="2520000" cy="160866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US" sz="1200" b="1">
                <a:solidFill>
                  <a:schemeClr val="tx1"/>
                </a:solidFill>
              </a:rPr>
              <a:t>Sify Data Centers</a:t>
            </a:r>
            <a:endParaRPr lang="en-IN" sz="1200" b="1">
              <a:solidFill>
                <a:schemeClr val="tx1"/>
              </a:solidFill>
            </a:endParaRPr>
          </a:p>
        </p:txBody>
      </p:sp>
      <p:sp>
        <p:nvSpPr>
          <p:cNvPr id="7" name="Rectangle 6">
            <a:extLst>
              <a:ext uri="{FF2B5EF4-FFF2-40B4-BE49-F238E27FC236}">
                <a16:creationId xmlns:a16="http://schemas.microsoft.com/office/drawing/2014/main" id="{C85FA96B-DAA9-42DB-A1ED-06F8BFFE439E}"/>
              </a:ext>
            </a:extLst>
          </p:cNvPr>
          <p:cNvSpPr/>
          <p:nvPr/>
        </p:nvSpPr>
        <p:spPr>
          <a:xfrm>
            <a:off x="3503058" y="2727370"/>
            <a:ext cx="2520000" cy="160866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US" sz="1200" b="1">
                <a:solidFill>
                  <a:schemeClr val="tx1"/>
                </a:solidFill>
              </a:rPr>
              <a:t>Public Cloud</a:t>
            </a:r>
            <a:endParaRPr lang="en-IN" sz="1200" b="1">
              <a:solidFill>
                <a:schemeClr val="tx1"/>
              </a:solidFill>
            </a:endParaRPr>
          </a:p>
        </p:txBody>
      </p:sp>
      <p:sp>
        <p:nvSpPr>
          <p:cNvPr id="8" name="Rectangle 7">
            <a:extLst>
              <a:ext uri="{FF2B5EF4-FFF2-40B4-BE49-F238E27FC236}">
                <a16:creationId xmlns:a16="http://schemas.microsoft.com/office/drawing/2014/main" id="{51DF1EFD-E91F-410E-A250-29247AB0A80F}"/>
              </a:ext>
            </a:extLst>
          </p:cNvPr>
          <p:cNvSpPr/>
          <p:nvPr/>
        </p:nvSpPr>
        <p:spPr>
          <a:xfrm>
            <a:off x="6152894" y="2730991"/>
            <a:ext cx="1070551" cy="754756"/>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US" sz="900">
                <a:solidFill>
                  <a:schemeClr val="tx1">
                    <a:lumMod val="75000"/>
                    <a:lumOff val="25000"/>
                  </a:schemeClr>
                </a:solidFill>
              </a:rPr>
              <a:t>Sify Cloud @ Edge DC</a:t>
            </a:r>
            <a:endParaRPr lang="en-IN" sz="900">
              <a:solidFill>
                <a:schemeClr val="tx1">
                  <a:lumMod val="75000"/>
                  <a:lumOff val="25000"/>
                </a:schemeClr>
              </a:solidFill>
            </a:endParaRPr>
          </a:p>
        </p:txBody>
      </p:sp>
      <p:sp>
        <p:nvSpPr>
          <p:cNvPr id="9" name="Rectangle 8">
            <a:extLst>
              <a:ext uri="{FF2B5EF4-FFF2-40B4-BE49-F238E27FC236}">
                <a16:creationId xmlns:a16="http://schemas.microsoft.com/office/drawing/2014/main" id="{18ACB9D3-6D84-4620-9F17-C303ED27828A}"/>
              </a:ext>
            </a:extLst>
          </p:cNvPr>
          <p:cNvSpPr/>
          <p:nvPr/>
        </p:nvSpPr>
        <p:spPr>
          <a:xfrm>
            <a:off x="7424371" y="2730991"/>
            <a:ext cx="1070551" cy="754756"/>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US" sz="900">
                <a:solidFill>
                  <a:schemeClr val="tx1">
                    <a:lumMod val="75000"/>
                    <a:lumOff val="25000"/>
                  </a:schemeClr>
                </a:solidFill>
              </a:rPr>
              <a:t>Sify Cloud @ Customer DC</a:t>
            </a:r>
            <a:endParaRPr lang="en-IN" sz="900">
              <a:solidFill>
                <a:schemeClr val="tx1">
                  <a:lumMod val="75000"/>
                  <a:lumOff val="25000"/>
                </a:schemeClr>
              </a:solidFill>
            </a:endParaRPr>
          </a:p>
        </p:txBody>
      </p:sp>
      <p:pic>
        <p:nvPicPr>
          <p:cNvPr id="13" name="Picture 6" descr="Microsoft Azure: Cloud Services | Azure Hybrid Cloud Applications">
            <a:extLst>
              <a:ext uri="{FF2B5EF4-FFF2-40B4-BE49-F238E27FC236}">
                <a16:creationId xmlns:a16="http://schemas.microsoft.com/office/drawing/2014/main" id="{A8FD5842-E2FD-4B13-8B46-BDC6445EC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5605" y="3106453"/>
            <a:ext cx="765272" cy="4372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Oracle Cloud Storage instructions - DBcloudbin - Database ...">
            <a:extLst>
              <a:ext uri="{FF2B5EF4-FFF2-40B4-BE49-F238E27FC236}">
                <a16:creationId xmlns:a16="http://schemas.microsoft.com/office/drawing/2014/main" id="{F9317282-FB45-4C1E-AEF0-5FE35C919F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9410" y="3747708"/>
            <a:ext cx="619294" cy="3617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Google cloud Logo Icon of Flat style - Available in SVG, PNG, EPS ...">
            <a:extLst>
              <a:ext uri="{FF2B5EF4-FFF2-40B4-BE49-F238E27FC236}">
                <a16:creationId xmlns:a16="http://schemas.microsoft.com/office/drawing/2014/main" id="{F73B94AE-89C7-4556-BC89-41559BD587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1045" y="3747290"/>
            <a:ext cx="448544" cy="4154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5999C09E-178B-433C-B030-06D7689D0FB9}"/>
              </a:ext>
            </a:extLst>
          </p:cNvPr>
          <p:cNvPicPr>
            <a:picLocks noChangeAspect="1"/>
          </p:cNvPicPr>
          <p:nvPr/>
        </p:nvPicPr>
        <p:blipFill>
          <a:blip r:embed="rId6"/>
          <a:stretch>
            <a:fillRect/>
          </a:stretch>
        </p:blipFill>
        <p:spPr>
          <a:xfrm>
            <a:off x="864371" y="3114274"/>
            <a:ext cx="1401764" cy="1008000"/>
          </a:xfrm>
          <a:prstGeom prst="rect">
            <a:avLst/>
          </a:prstGeom>
        </p:spPr>
      </p:pic>
      <p:pic>
        <p:nvPicPr>
          <p:cNvPr id="17" name="Picture 2">
            <a:extLst>
              <a:ext uri="{FF2B5EF4-FFF2-40B4-BE49-F238E27FC236}">
                <a16:creationId xmlns:a16="http://schemas.microsoft.com/office/drawing/2014/main" id="{9929AE59-CF83-4E96-A029-4406C6EDBE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2126" y="3121438"/>
            <a:ext cx="605534" cy="3746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ll Server PNG Image - PurePNG | Free transparent CC0 PNG Image Library">
            <a:extLst>
              <a:ext uri="{FF2B5EF4-FFF2-40B4-BE49-F238E27FC236}">
                <a16:creationId xmlns:a16="http://schemas.microsoft.com/office/drawing/2014/main" id="{0D122EAA-5D06-49B1-81E5-345A44A123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446" y="3106453"/>
            <a:ext cx="579509" cy="3844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68C03C0-E45C-4956-876D-A5723EE9EA5E}"/>
              </a:ext>
            </a:extLst>
          </p:cNvPr>
          <p:cNvSpPr/>
          <p:nvPr/>
        </p:nvSpPr>
        <p:spPr>
          <a:xfrm>
            <a:off x="323850" y="1581189"/>
            <a:ext cx="8496300" cy="576000"/>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solidFill>
                  <a:schemeClr val="tx1"/>
                </a:solidFill>
              </a:rPr>
              <a:t>Cloud Managed Platform</a:t>
            </a:r>
            <a:endParaRPr lang="en-IN" sz="1200" b="1">
              <a:solidFill>
                <a:schemeClr val="tx1"/>
              </a:solidFill>
            </a:endParaRPr>
          </a:p>
        </p:txBody>
      </p:sp>
      <p:grpSp>
        <p:nvGrpSpPr>
          <p:cNvPr id="29" name="Group 28">
            <a:extLst>
              <a:ext uri="{FF2B5EF4-FFF2-40B4-BE49-F238E27FC236}">
                <a16:creationId xmlns:a16="http://schemas.microsoft.com/office/drawing/2014/main" id="{37E04279-9C96-44C3-8CB0-6326D7233CFC}"/>
              </a:ext>
            </a:extLst>
          </p:cNvPr>
          <p:cNvGrpSpPr/>
          <p:nvPr/>
        </p:nvGrpSpPr>
        <p:grpSpPr>
          <a:xfrm>
            <a:off x="3563281" y="1652529"/>
            <a:ext cx="310020" cy="310020"/>
            <a:chOff x="676980" y="1197823"/>
            <a:chExt cx="503557" cy="503557"/>
          </a:xfrm>
          <a:solidFill>
            <a:schemeClr val="bg1">
              <a:lumMod val="50000"/>
            </a:schemeClr>
          </a:solidFill>
        </p:grpSpPr>
        <p:pic>
          <p:nvPicPr>
            <p:cNvPr id="26" name="Graphic 25" descr="Laptop">
              <a:extLst>
                <a:ext uri="{FF2B5EF4-FFF2-40B4-BE49-F238E27FC236}">
                  <a16:creationId xmlns:a16="http://schemas.microsoft.com/office/drawing/2014/main" id="{ECC35A21-4494-43B6-9B76-78DA28E77D9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6980" y="1197823"/>
              <a:ext cx="503557" cy="503557"/>
            </a:xfrm>
            <a:prstGeom prst="rect">
              <a:avLst/>
            </a:prstGeom>
          </p:spPr>
        </p:pic>
        <p:pic>
          <p:nvPicPr>
            <p:cNvPr id="38" name="Graphic 37" descr="Bar chart">
              <a:extLst>
                <a:ext uri="{FF2B5EF4-FFF2-40B4-BE49-F238E27FC236}">
                  <a16:creationId xmlns:a16="http://schemas.microsoft.com/office/drawing/2014/main" id="{F4AADB1C-079D-49A1-94E1-2AC78A7E5E4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1959" y="1309803"/>
              <a:ext cx="220410" cy="220410"/>
            </a:xfrm>
            <a:prstGeom prst="rect">
              <a:avLst/>
            </a:prstGeom>
          </p:spPr>
        </p:pic>
      </p:grpSp>
      <p:sp>
        <p:nvSpPr>
          <p:cNvPr id="45" name="TextBox 44">
            <a:extLst>
              <a:ext uri="{FF2B5EF4-FFF2-40B4-BE49-F238E27FC236}">
                <a16:creationId xmlns:a16="http://schemas.microsoft.com/office/drawing/2014/main" id="{A5EA0735-F8D4-42ED-BD65-9442D7288205}"/>
              </a:ext>
            </a:extLst>
          </p:cNvPr>
          <p:cNvSpPr txBox="1"/>
          <p:nvPr/>
        </p:nvSpPr>
        <p:spPr>
          <a:xfrm>
            <a:off x="3365954" y="1937177"/>
            <a:ext cx="684803" cy="215444"/>
          </a:xfrm>
          <a:prstGeom prst="rect">
            <a:avLst/>
          </a:prstGeom>
          <a:noFill/>
        </p:spPr>
        <p:txBody>
          <a:bodyPr wrap="none" rtlCol="0">
            <a:spAutoFit/>
          </a:bodyPr>
          <a:lstStyle/>
          <a:p>
            <a:r>
              <a:rPr lang="en-US" sz="800" b="1"/>
              <a:t>Dashboard</a:t>
            </a:r>
            <a:endParaRPr lang="en-IN" sz="800" b="1"/>
          </a:p>
        </p:txBody>
      </p:sp>
      <p:pic>
        <p:nvPicPr>
          <p:cNvPr id="24" name="Graphic 23" descr="Gears">
            <a:extLst>
              <a:ext uri="{FF2B5EF4-FFF2-40B4-BE49-F238E27FC236}">
                <a16:creationId xmlns:a16="http://schemas.microsoft.com/office/drawing/2014/main" id="{9AC9D8E2-2EAD-4B94-9761-4015CC61CEE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80060" y="1652529"/>
            <a:ext cx="310020" cy="310020"/>
          </a:xfrm>
          <a:prstGeom prst="rect">
            <a:avLst/>
          </a:prstGeom>
        </p:spPr>
      </p:pic>
      <p:sp>
        <p:nvSpPr>
          <p:cNvPr id="62" name="TextBox 61">
            <a:extLst>
              <a:ext uri="{FF2B5EF4-FFF2-40B4-BE49-F238E27FC236}">
                <a16:creationId xmlns:a16="http://schemas.microsoft.com/office/drawing/2014/main" id="{A8899F37-9C16-40FB-A3F8-C7476C0612C9}"/>
              </a:ext>
            </a:extLst>
          </p:cNvPr>
          <p:cNvSpPr txBox="1"/>
          <p:nvPr/>
        </p:nvSpPr>
        <p:spPr>
          <a:xfrm>
            <a:off x="4064616" y="1937177"/>
            <a:ext cx="740908" cy="215444"/>
          </a:xfrm>
          <a:prstGeom prst="rect">
            <a:avLst/>
          </a:prstGeom>
          <a:noFill/>
        </p:spPr>
        <p:txBody>
          <a:bodyPr wrap="none" rtlCol="0">
            <a:spAutoFit/>
          </a:bodyPr>
          <a:lstStyle/>
          <a:p>
            <a:r>
              <a:rPr lang="en-US" sz="800" b="1"/>
              <a:t>Automation</a:t>
            </a:r>
            <a:endParaRPr lang="en-IN" sz="800" b="1"/>
          </a:p>
        </p:txBody>
      </p:sp>
      <p:pic>
        <p:nvPicPr>
          <p:cNvPr id="34" name="Graphic 33" descr="Safe">
            <a:extLst>
              <a:ext uri="{FF2B5EF4-FFF2-40B4-BE49-F238E27FC236}">
                <a16:creationId xmlns:a16="http://schemas.microsoft.com/office/drawing/2014/main" id="{0ACE14F6-8808-49B0-B79C-78D1C3DC093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60782" y="1665447"/>
            <a:ext cx="284185" cy="284185"/>
          </a:xfrm>
          <a:prstGeom prst="rect">
            <a:avLst/>
          </a:prstGeom>
        </p:spPr>
      </p:pic>
      <p:sp>
        <p:nvSpPr>
          <p:cNvPr id="63" name="TextBox 62">
            <a:extLst>
              <a:ext uri="{FF2B5EF4-FFF2-40B4-BE49-F238E27FC236}">
                <a16:creationId xmlns:a16="http://schemas.microsoft.com/office/drawing/2014/main" id="{80FBB6AC-0ABC-4713-AFA4-4A3AF62F94EA}"/>
              </a:ext>
            </a:extLst>
          </p:cNvPr>
          <p:cNvSpPr txBox="1"/>
          <p:nvPr/>
        </p:nvSpPr>
        <p:spPr>
          <a:xfrm>
            <a:off x="4813371" y="1937177"/>
            <a:ext cx="579005" cy="215444"/>
          </a:xfrm>
          <a:prstGeom prst="rect">
            <a:avLst/>
          </a:prstGeom>
          <a:noFill/>
        </p:spPr>
        <p:txBody>
          <a:bodyPr wrap="none" rtlCol="0">
            <a:spAutoFit/>
          </a:bodyPr>
          <a:lstStyle/>
          <a:p>
            <a:r>
              <a:rPr lang="en-US" sz="800" b="1"/>
              <a:t>Security</a:t>
            </a:r>
            <a:endParaRPr lang="en-IN" sz="800" b="1"/>
          </a:p>
        </p:txBody>
      </p:sp>
      <p:pic>
        <p:nvPicPr>
          <p:cNvPr id="43" name="Graphic 42" descr="Stream">
            <a:extLst>
              <a:ext uri="{FF2B5EF4-FFF2-40B4-BE49-F238E27FC236}">
                <a16:creationId xmlns:a16="http://schemas.microsoft.com/office/drawing/2014/main" id="{8F0269BE-B2D8-4D8F-89A4-E931899BB94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58966" y="1652529"/>
            <a:ext cx="310020" cy="310020"/>
          </a:xfrm>
          <a:prstGeom prst="rect">
            <a:avLst/>
          </a:prstGeom>
        </p:spPr>
      </p:pic>
      <p:sp>
        <p:nvSpPr>
          <p:cNvPr id="66" name="TextBox 65">
            <a:extLst>
              <a:ext uri="{FF2B5EF4-FFF2-40B4-BE49-F238E27FC236}">
                <a16:creationId xmlns:a16="http://schemas.microsoft.com/office/drawing/2014/main" id="{E079A546-C156-43D2-ACFC-3606E42DA3C0}"/>
              </a:ext>
            </a:extLst>
          </p:cNvPr>
          <p:cNvSpPr txBox="1"/>
          <p:nvPr/>
        </p:nvSpPr>
        <p:spPr>
          <a:xfrm>
            <a:off x="5460411" y="1937177"/>
            <a:ext cx="684803" cy="215444"/>
          </a:xfrm>
          <a:prstGeom prst="rect">
            <a:avLst/>
          </a:prstGeom>
          <a:noFill/>
        </p:spPr>
        <p:txBody>
          <a:bodyPr wrap="none" rtlCol="0">
            <a:spAutoFit/>
          </a:bodyPr>
          <a:lstStyle/>
          <a:p>
            <a:r>
              <a:rPr lang="en-US" sz="800" b="1"/>
              <a:t>API Driven</a:t>
            </a:r>
            <a:endParaRPr lang="en-IN" sz="800" b="1"/>
          </a:p>
        </p:txBody>
      </p:sp>
      <p:sp>
        <p:nvSpPr>
          <p:cNvPr id="42" name="Rectangle 41">
            <a:extLst>
              <a:ext uri="{FF2B5EF4-FFF2-40B4-BE49-F238E27FC236}">
                <a16:creationId xmlns:a16="http://schemas.microsoft.com/office/drawing/2014/main" id="{3B52C004-752D-49CF-B981-09FBF45B41B5}"/>
              </a:ext>
            </a:extLst>
          </p:cNvPr>
          <p:cNvSpPr/>
          <p:nvPr/>
        </p:nvSpPr>
        <p:spPr>
          <a:xfrm>
            <a:off x="332772" y="2330478"/>
            <a:ext cx="8495708"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Sify API Engine</a:t>
            </a:r>
            <a:endParaRPr lang="en-IN" sz="1200" b="1">
              <a:solidFill>
                <a:schemeClr val="bg1"/>
              </a:solidFill>
            </a:endParaRPr>
          </a:p>
        </p:txBody>
      </p:sp>
      <p:pic>
        <p:nvPicPr>
          <p:cNvPr id="23" name="Graphic 22" descr="Single gear">
            <a:extLst>
              <a:ext uri="{FF2B5EF4-FFF2-40B4-BE49-F238E27FC236}">
                <a16:creationId xmlns:a16="http://schemas.microsoft.com/office/drawing/2014/main" id="{2EB26307-E2C3-4242-8F01-229E2C620328}"/>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683079" y="2302904"/>
            <a:ext cx="230622" cy="230622"/>
          </a:xfrm>
          <a:prstGeom prst="rect">
            <a:avLst/>
          </a:prstGeom>
        </p:spPr>
      </p:pic>
      <p:pic>
        <p:nvPicPr>
          <p:cNvPr id="48" name="Graphic 47" descr="Single gear">
            <a:extLst>
              <a:ext uri="{FF2B5EF4-FFF2-40B4-BE49-F238E27FC236}">
                <a16:creationId xmlns:a16="http://schemas.microsoft.com/office/drawing/2014/main" id="{3D25E83A-40B6-4AEC-AC2D-FF77ED69402F}"/>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179338" y="2308759"/>
            <a:ext cx="230622" cy="230622"/>
          </a:xfrm>
          <a:prstGeom prst="rect">
            <a:avLst/>
          </a:prstGeom>
        </p:spPr>
      </p:pic>
      <p:sp>
        <p:nvSpPr>
          <p:cNvPr id="49" name="Rectangle 48">
            <a:extLst>
              <a:ext uri="{FF2B5EF4-FFF2-40B4-BE49-F238E27FC236}">
                <a16:creationId xmlns:a16="http://schemas.microsoft.com/office/drawing/2014/main" id="{6D0A27C2-E44C-4767-B26B-E3B3672BA142}"/>
              </a:ext>
            </a:extLst>
          </p:cNvPr>
          <p:cNvSpPr/>
          <p:nvPr/>
        </p:nvSpPr>
        <p:spPr>
          <a:xfrm>
            <a:off x="797727" y="4421178"/>
            <a:ext cx="7697192" cy="270294"/>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Sify Cloud Connect &amp; Edge Connect</a:t>
            </a:r>
            <a:endParaRPr lang="en-IN" sz="1200" b="1">
              <a:solidFill>
                <a:schemeClr val="tx1"/>
              </a:solidFill>
            </a:endParaRPr>
          </a:p>
        </p:txBody>
      </p:sp>
      <p:pic>
        <p:nvPicPr>
          <p:cNvPr id="12" name="Graphic 11" descr="Research">
            <a:extLst>
              <a:ext uri="{FF2B5EF4-FFF2-40B4-BE49-F238E27FC236}">
                <a16:creationId xmlns:a16="http://schemas.microsoft.com/office/drawing/2014/main" id="{C206CD0E-AFB6-40A6-A9ED-968EBD8241E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370966" y="1033021"/>
            <a:ext cx="288000" cy="288000"/>
          </a:xfrm>
          <a:prstGeom prst="rect">
            <a:avLst/>
          </a:prstGeom>
        </p:spPr>
      </p:pic>
      <p:sp>
        <p:nvSpPr>
          <p:cNvPr id="52" name="TextBox 51">
            <a:extLst>
              <a:ext uri="{FF2B5EF4-FFF2-40B4-BE49-F238E27FC236}">
                <a16:creationId xmlns:a16="http://schemas.microsoft.com/office/drawing/2014/main" id="{176405B3-96BA-4931-9A41-0E1425C09F90}"/>
              </a:ext>
            </a:extLst>
          </p:cNvPr>
          <p:cNvSpPr txBox="1"/>
          <p:nvPr/>
        </p:nvSpPr>
        <p:spPr>
          <a:xfrm>
            <a:off x="5207592" y="1314576"/>
            <a:ext cx="551754" cy="215444"/>
          </a:xfrm>
          <a:prstGeom prst="rect">
            <a:avLst/>
          </a:prstGeom>
          <a:noFill/>
        </p:spPr>
        <p:txBody>
          <a:bodyPr wrap="none" rtlCol="0">
            <a:spAutoFit/>
          </a:bodyPr>
          <a:lstStyle/>
          <a:p>
            <a:r>
              <a:rPr lang="en-US" sz="800" b="1"/>
              <a:t>Monitor</a:t>
            </a:r>
            <a:endParaRPr lang="en-IN" sz="800" b="1"/>
          </a:p>
        </p:txBody>
      </p:sp>
      <p:pic>
        <p:nvPicPr>
          <p:cNvPr id="27" name="Graphic 26" descr="Programmer">
            <a:extLst>
              <a:ext uri="{FF2B5EF4-FFF2-40B4-BE49-F238E27FC236}">
                <a16:creationId xmlns:a16="http://schemas.microsoft.com/office/drawing/2014/main" id="{AC557A07-7F9E-43F6-99F4-AEB704FF5767}"/>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819464" y="1033021"/>
            <a:ext cx="288000" cy="288000"/>
          </a:xfrm>
          <a:prstGeom prst="rect">
            <a:avLst/>
          </a:prstGeom>
        </p:spPr>
      </p:pic>
      <p:sp>
        <p:nvSpPr>
          <p:cNvPr id="53" name="TextBox 52">
            <a:extLst>
              <a:ext uri="{FF2B5EF4-FFF2-40B4-BE49-F238E27FC236}">
                <a16:creationId xmlns:a16="http://schemas.microsoft.com/office/drawing/2014/main" id="{C70889E8-E25A-4841-B3B7-C2F69DD3BF69}"/>
              </a:ext>
            </a:extLst>
          </p:cNvPr>
          <p:cNvSpPr txBox="1"/>
          <p:nvPr/>
        </p:nvSpPr>
        <p:spPr>
          <a:xfrm>
            <a:off x="6711044" y="1314576"/>
            <a:ext cx="542136" cy="215444"/>
          </a:xfrm>
          <a:prstGeom prst="rect">
            <a:avLst/>
          </a:prstGeom>
          <a:noFill/>
        </p:spPr>
        <p:txBody>
          <a:bodyPr wrap="none" rtlCol="0">
            <a:spAutoFit/>
          </a:bodyPr>
          <a:lstStyle/>
          <a:p>
            <a:r>
              <a:rPr lang="en-US" sz="800" b="1"/>
              <a:t>Manage</a:t>
            </a:r>
            <a:endParaRPr lang="en-IN" sz="800" b="1"/>
          </a:p>
        </p:txBody>
      </p:sp>
      <p:pic>
        <p:nvPicPr>
          <p:cNvPr id="40" name="Graphic 39" descr="Call center">
            <a:extLst>
              <a:ext uri="{FF2B5EF4-FFF2-40B4-BE49-F238E27FC236}">
                <a16:creationId xmlns:a16="http://schemas.microsoft.com/office/drawing/2014/main" id="{569EB396-3040-4BEC-B4E3-EF04589DC673}"/>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67962" y="1033021"/>
            <a:ext cx="288000" cy="288000"/>
          </a:xfrm>
          <a:prstGeom prst="rect">
            <a:avLst/>
          </a:prstGeom>
        </p:spPr>
      </p:pic>
      <p:sp>
        <p:nvSpPr>
          <p:cNvPr id="55" name="TextBox 54">
            <a:extLst>
              <a:ext uri="{FF2B5EF4-FFF2-40B4-BE49-F238E27FC236}">
                <a16:creationId xmlns:a16="http://schemas.microsoft.com/office/drawing/2014/main" id="{9EA15F1F-2583-4793-8E49-5DA52235C098}"/>
              </a:ext>
            </a:extLst>
          </p:cNvPr>
          <p:cNvSpPr txBox="1"/>
          <p:nvPr/>
        </p:nvSpPr>
        <p:spPr>
          <a:xfrm>
            <a:off x="8134825" y="1314576"/>
            <a:ext cx="558166" cy="215444"/>
          </a:xfrm>
          <a:prstGeom prst="rect">
            <a:avLst/>
          </a:prstGeom>
          <a:noFill/>
        </p:spPr>
        <p:txBody>
          <a:bodyPr wrap="none" rtlCol="0">
            <a:spAutoFit/>
          </a:bodyPr>
          <a:lstStyle/>
          <a:p>
            <a:r>
              <a:rPr lang="en-US" sz="800" b="1"/>
              <a:t>Support</a:t>
            </a:r>
            <a:endParaRPr lang="en-IN" sz="800" b="1"/>
          </a:p>
        </p:txBody>
      </p:sp>
      <p:pic>
        <p:nvPicPr>
          <p:cNvPr id="41" name="Graphic 40" descr="Siren">
            <a:extLst>
              <a:ext uri="{FF2B5EF4-FFF2-40B4-BE49-F238E27FC236}">
                <a16:creationId xmlns:a16="http://schemas.microsoft.com/office/drawing/2014/main" id="{17E328AA-0FDE-4047-82E5-F088B0809EF7}"/>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095215" y="1033021"/>
            <a:ext cx="288000" cy="288000"/>
          </a:xfrm>
          <a:prstGeom prst="rect">
            <a:avLst/>
          </a:prstGeom>
        </p:spPr>
      </p:pic>
      <p:sp>
        <p:nvSpPr>
          <p:cNvPr id="67" name="TextBox 66">
            <a:extLst>
              <a:ext uri="{FF2B5EF4-FFF2-40B4-BE49-F238E27FC236}">
                <a16:creationId xmlns:a16="http://schemas.microsoft.com/office/drawing/2014/main" id="{4696129A-6C37-4228-B66C-0825E5030D3A}"/>
              </a:ext>
            </a:extLst>
          </p:cNvPr>
          <p:cNvSpPr txBox="1"/>
          <p:nvPr/>
        </p:nvSpPr>
        <p:spPr>
          <a:xfrm>
            <a:off x="6030806" y="1314576"/>
            <a:ext cx="423514" cy="215444"/>
          </a:xfrm>
          <a:prstGeom prst="rect">
            <a:avLst/>
          </a:prstGeom>
          <a:noFill/>
        </p:spPr>
        <p:txBody>
          <a:bodyPr wrap="none" rtlCol="0">
            <a:spAutoFit/>
          </a:bodyPr>
          <a:lstStyle/>
          <a:p>
            <a:r>
              <a:rPr lang="en-US" sz="800" b="1"/>
              <a:t>Alert</a:t>
            </a:r>
            <a:endParaRPr lang="en-IN" sz="800" b="1"/>
          </a:p>
        </p:txBody>
      </p:sp>
      <p:pic>
        <p:nvPicPr>
          <p:cNvPr id="51" name="Graphic 50" descr="Target">
            <a:extLst>
              <a:ext uri="{FF2B5EF4-FFF2-40B4-BE49-F238E27FC236}">
                <a16:creationId xmlns:a16="http://schemas.microsoft.com/office/drawing/2014/main" id="{611C2922-A26E-4A84-B0E4-111E1CAF164C}"/>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543713" y="1033021"/>
            <a:ext cx="288000" cy="288000"/>
          </a:xfrm>
          <a:prstGeom prst="rect">
            <a:avLst/>
          </a:prstGeom>
        </p:spPr>
      </p:pic>
      <p:sp>
        <p:nvSpPr>
          <p:cNvPr id="68" name="TextBox 67">
            <a:extLst>
              <a:ext uri="{FF2B5EF4-FFF2-40B4-BE49-F238E27FC236}">
                <a16:creationId xmlns:a16="http://schemas.microsoft.com/office/drawing/2014/main" id="{C7568897-253D-477D-9EC9-C276D752DF68}"/>
              </a:ext>
            </a:extLst>
          </p:cNvPr>
          <p:cNvSpPr txBox="1"/>
          <p:nvPr/>
        </p:nvSpPr>
        <p:spPr>
          <a:xfrm>
            <a:off x="7345189" y="1314576"/>
            <a:ext cx="697627" cy="215444"/>
          </a:xfrm>
          <a:prstGeom prst="rect">
            <a:avLst/>
          </a:prstGeom>
          <a:noFill/>
        </p:spPr>
        <p:txBody>
          <a:bodyPr wrap="none" rtlCol="0">
            <a:spAutoFit/>
          </a:bodyPr>
          <a:lstStyle/>
          <a:p>
            <a:r>
              <a:rPr lang="en-US" sz="800" b="1"/>
              <a:t>Remediate</a:t>
            </a:r>
            <a:endParaRPr lang="en-IN" sz="800" b="1"/>
          </a:p>
        </p:txBody>
      </p:sp>
      <p:sp>
        <p:nvSpPr>
          <p:cNvPr id="65" name="TextBox 64">
            <a:extLst>
              <a:ext uri="{FF2B5EF4-FFF2-40B4-BE49-F238E27FC236}">
                <a16:creationId xmlns:a16="http://schemas.microsoft.com/office/drawing/2014/main" id="{E6334689-AC04-4315-89AA-70BCA2F10434}"/>
              </a:ext>
            </a:extLst>
          </p:cNvPr>
          <p:cNvSpPr txBox="1"/>
          <p:nvPr/>
        </p:nvSpPr>
        <p:spPr>
          <a:xfrm>
            <a:off x="6114600" y="1937177"/>
            <a:ext cx="1397707" cy="215444"/>
          </a:xfrm>
          <a:prstGeom prst="rect">
            <a:avLst/>
          </a:prstGeom>
          <a:noFill/>
        </p:spPr>
        <p:txBody>
          <a:bodyPr wrap="square" rtlCol="0">
            <a:spAutoFit/>
          </a:bodyPr>
          <a:lstStyle/>
          <a:p>
            <a:pPr algn="ctr"/>
            <a:r>
              <a:rPr lang="en-US" sz="800" b="1"/>
              <a:t>Integrated Orchestration</a:t>
            </a:r>
            <a:endParaRPr lang="en-IN" sz="800" b="1"/>
          </a:p>
        </p:txBody>
      </p:sp>
      <p:pic>
        <p:nvPicPr>
          <p:cNvPr id="71" name="Graphic 70" descr="Puzzle pieces">
            <a:extLst>
              <a:ext uri="{FF2B5EF4-FFF2-40B4-BE49-F238E27FC236}">
                <a16:creationId xmlns:a16="http://schemas.microsoft.com/office/drawing/2014/main" id="{799A5640-6405-474C-B155-A4B112737F01}"/>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658443" y="1652529"/>
            <a:ext cx="310020" cy="310020"/>
          </a:xfrm>
          <a:prstGeom prst="rect">
            <a:avLst/>
          </a:prstGeom>
        </p:spPr>
      </p:pic>
      <p:pic>
        <p:nvPicPr>
          <p:cNvPr id="75" name="Graphic 74" descr="Heartbeat">
            <a:extLst>
              <a:ext uri="{FF2B5EF4-FFF2-40B4-BE49-F238E27FC236}">
                <a16:creationId xmlns:a16="http://schemas.microsoft.com/office/drawing/2014/main" id="{BB7C0730-1A3D-41E1-BAA6-9132E6DA4802}"/>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022104" y="4444439"/>
            <a:ext cx="252000" cy="252000"/>
          </a:xfrm>
          <a:prstGeom prst="rect">
            <a:avLst/>
          </a:prstGeom>
        </p:spPr>
      </p:pic>
      <p:pic>
        <p:nvPicPr>
          <p:cNvPr id="77" name="Graphic 76" descr="Heartbeat">
            <a:extLst>
              <a:ext uri="{FF2B5EF4-FFF2-40B4-BE49-F238E27FC236}">
                <a16:creationId xmlns:a16="http://schemas.microsoft.com/office/drawing/2014/main" id="{A0B9701E-90D4-4EF5-8BBE-74C044FB30D4}"/>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6013962" y="4444439"/>
            <a:ext cx="252000" cy="252000"/>
          </a:xfrm>
          <a:prstGeom prst="rect">
            <a:avLst/>
          </a:prstGeom>
        </p:spPr>
      </p:pic>
      <p:pic>
        <p:nvPicPr>
          <p:cNvPr id="69" name="Picture 6" descr="Dell Server PNG Image - PurePNG | Free transparent CC0 PNG Image Library">
            <a:extLst>
              <a:ext uri="{FF2B5EF4-FFF2-40B4-BE49-F238E27FC236}">
                <a16:creationId xmlns:a16="http://schemas.microsoft.com/office/drawing/2014/main" id="{11D98A59-463D-42FF-BE88-9366333B17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9161" y="3092862"/>
            <a:ext cx="579509" cy="384441"/>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a:extLst>
              <a:ext uri="{FF2B5EF4-FFF2-40B4-BE49-F238E27FC236}">
                <a16:creationId xmlns:a16="http://schemas.microsoft.com/office/drawing/2014/main" id="{968FFE0E-9214-45FA-B8DC-B121A25726B4}"/>
              </a:ext>
            </a:extLst>
          </p:cNvPr>
          <p:cNvSpPr/>
          <p:nvPr/>
        </p:nvSpPr>
        <p:spPr>
          <a:xfrm>
            <a:off x="6154605" y="3583304"/>
            <a:ext cx="1070551" cy="754756"/>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US" sz="900">
                <a:solidFill>
                  <a:schemeClr val="tx1">
                    <a:lumMod val="75000"/>
                    <a:lumOff val="25000"/>
                  </a:schemeClr>
                </a:solidFill>
              </a:rPr>
              <a:t>Sify Cloud @ Partner DC</a:t>
            </a:r>
            <a:endParaRPr lang="en-IN" sz="900">
              <a:solidFill>
                <a:schemeClr val="tx1">
                  <a:lumMod val="75000"/>
                  <a:lumOff val="25000"/>
                </a:schemeClr>
              </a:solidFill>
            </a:endParaRPr>
          </a:p>
        </p:txBody>
      </p:sp>
      <p:sp>
        <p:nvSpPr>
          <p:cNvPr id="74" name="Rectangle 73">
            <a:extLst>
              <a:ext uri="{FF2B5EF4-FFF2-40B4-BE49-F238E27FC236}">
                <a16:creationId xmlns:a16="http://schemas.microsoft.com/office/drawing/2014/main" id="{BCB0A96C-0C17-4351-A1EF-0390BA0983E9}"/>
              </a:ext>
            </a:extLst>
          </p:cNvPr>
          <p:cNvSpPr/>
          <p:nvPr/>
        </p:nvSpPr>
        <p:spPr>
          <a:xfrm>
            <a:off x="7441303" y="3583304"/>
            <a:ext cx="1070551" cy="754756"/>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US" sz="800">
                <a:solidFill>
                  <a:schemeClr val="tx1">
                    <a:lumMod val="75000"/>
                    <a:lumOff val="25000"/>
                  </a:schemeClr>
                </a:solidFill>
              </a:rPr>
              <a:t>Sify Cloud @ Customer On-Prem</a:t>
            </a:r>
            <a:endParaRPr lang="en-IN" sz="800">
              <a:solidFill>
                <a:schemeClr val="tx1">
                  <a:lumMod val="75000"/>
                  <a:lumOff val="25000"/>
                </a:schemeClr>
              </a:solidFill>
            </a:endParaRPr>
          </a:p>
        </p:txBody>
      </p:sp>
      <p:pic>
        <p:nvPicPr>
          <p:cNvPr id="76" name="Picture 6" descr="Dell Server PNG Image - PurePNG | Free transparent CC0 PNG Image Library">
            <a:extLst>
              <a:ext uri="{FF2B5EF4-FFF2-40B4-BE49-F238E27FC236}">
                <a16:creationId xmlns:a16="http://schemas.microsoft.com/office/drawing/2014/main" id="{52FA9B9C-7230-4213-A6C7-EB5DDE55061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4378" y="3958766"/>
            <a:ext cx="579509" cy="38444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Dell Server PNG Image - PurePNG | Free transparent CC0 PNG Image Library">
            <a:extLst>
              <a:ext uri="{FF2B5EF4-FFF2-40B4-BE49-F238E27FC236}">
                <a16:creationId xmlns:a16="http://schemas.microsoft.com/office/drawing/2014/main" id="{E8E9C1EC-7F90-4E63-B4D6-C7746B0214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06093" y="3945175"/>
            <a:ext cx="579509" cy="384441"/>
          </a:xfrm>
          <a:prstGeom prst="rect">
            <a:avLst/>
          </a:prstGeom>
          <a:noFill/>
          <a:extLst>
            <a:ext uri="{909E8E84-426E-40DD-AFC4-6F175D3DCCD1}">
              <a14:hiddenFill xmlns:a14="http://schemas.microsoft.com/office/drawing/2010/main">
                <a:solidFill>
                  <a:srgbClr val="FFFFFF"/>
                </a:solidFill>
              </a14:hiddenFill>
            </a:ext>
          </a:extLst>
        </p:spPr>
      </p:pic>
      <p:sp>
        <p:nvSpPr>
          <p:cNvPr id="72" name="Slide Number Placeholder 3">
            <a:extLst>
              <a:ext uri="{FF2B5EF4-FFF2-40B4-BE49-F238E27FC236}">
                <a16:creationId xmlns:a16="http://schemas.microsoft.com/office/drawing/2014/main" id="{AAC412FB-755F-4B9C-90A2-85AE70CFF051}"/>
              </a:ext>
            </a:extLst>
          </p:cNvPr>
          <p:cNvSpPr>
            <a:spLocks noGrp="1"/>
          </p:cNvSpPr>
          <p:nvPr>
            <p:ph type="sldNum" sz="quarter" idx="12"/>
          </p:nvPr>
        </p:nvSpPr>
        <p:spPr/>
        <p:txBody>
          <a:bodyPr/>
          <a:lstStyle/>
          <a:p>
            <a:fld id="{D6AB342A-830E-438F-A6A8-BEDF509AB0A8}" type="slidenum">
              <a:rPr lang="en-US" smtClean="0"/>
              <a:pPr/>
              <a:t>21</a:t>
            </a:fld>
            <a:endParaRPr lang="en-US" dirty="0"/>
          </a:p>
        </p:txBody>
      </p:sp>
      <p:sp>
        <p:nvSpPr>
          <p:cNvPr id="79" name="Title 4">
            <a:extLst>
              <a:ext uri="{FF2B5EF4-FFF2-40B4-BE49-F238E27FC236}">
                <a16:creationId xmlns:a16="http://schemas.microsoft.com/office/drawing/2014/main" id="{841E0EE0-C353-4294-95F5-9C830A4D4A4B}"/>
              </a:ext>
            </a:extLst>
          </p:cNvPr>
          <p:cNvSpPr>
            <a:spLocks noGrp="1"/>
          </p:cNvSpPr>
          <p:nvPr>
            <p:ph type="title"/>
          </p:nvPr>
        </p:nvSpPr>
        <p:spPr/>
        <p:txBody>
          <a:bodyPr/>
          <a:lstStyle/>
          <a:p>
            <a:r>
              <a:rPr lang="en-US" dirty="0"/>
              <a:t>Sify Multi-cloud – generation v </a:t>
            </a:r>
          </a:p>
        </p:txBody>
      </p:sp>
      <p:graphicFrame>
        <p:nvGraphicFramePr>
          <p:cNvPr id="35" name="Table 34">
            <a:extLst>
              <a:ext uri="{FF2B5EF4-FFF2-40B4-BE49-F238E27FC236}">
                <a16:creationId xmlns:a16="http://schemas.microsoft.com/office/drawing/2014/main" id="{57E1B55C-9C5F-4BB7-B269-14ACB517EF3D}"/>
              </a:ext>
            </a:extLst>
          </p:cNvPr>
          <p:cNvGraphicFramePr>
            <a:graphicFrameLocks noGrp="1"/>
          </p:cNvGraphicFramePr>
          <p:nvPr>
            <p:extLst>
              <p:ext uri="{D42A27DB-BD31-4B8C-83A1-F6EECF244321}">
                <p14:modId xmlns:p14="http://schemas.microsoft.com/office/powerpoint/2010/main" val="3068667863"/>
              </p:ext>
            </p:extLst>
          </p:nvPr>
        </p:nvGraphicFramePr>
        <p:xfrm>
          <a:off x="7223889" y="171011"/>
          <a:ext cx="1611841" cy="457665"/>
        </p:xfrm>
        <a:graphic>
          <a:graphicData uri="http://schemas.openxmlformats.org/drawingml/2006/table">
            <a:tbl>
              <a:tblPr>
                <a:tableStyleId>{8EC20E35-A176-4012-BC5E-935CFFF8708E}</a:tableStyleId>
              </a:tblPr>
              <a:tblGrid>
                <a:gridCol w="723068">
                  <a:extLst>
                    <a:ext uri="{9D8B030D-6E8A-4147-A177-3AD203B41FA5}">
                      <a16:colId xmlns:a16="http://schemas.microsoft.com/office/drawing/2014/main" val="3149520458"/>
                    </a:ext>
                  </a:extLst>
                </a:gridCol>
                <a:gridCol w="888773">
                  <a:extLst>
                    <a:ext uri="{9D8B030D-6E8A-4147-A177-3AD203B41FA5}">
                      <a16:colId xmlns:a16="http://schemas.microsoft.com/office/drawing/2014/main" val="2419288"/>
                    </a:ext>
                  </a:extLst>
                </a:gridCol>
              </a:tblGrid>
              <a:tr h="152555">
                <a:tc rowSpan="3">
                  <a:txBody>
                    <a:bodyPr/>
                    <a:lstStyle/>
                    <a:p>
                      <a:pPr algn="ctr" fontAlgn="ctr"/>
                      <a:r>
                        <a:rPr lang="en-IN" sz="2200" u="none" strike="noStrike">
                          <a:solidFill>
                            <a:schemeClr val="tx2">
                              <a:lumMod val="75000"/>
                            </a:schemeClr>
                          </a:solidFill>
                          <a:effectLst/>
                          <a:latin typeface="Impact" panose="020B0806030902050204" pitchFamily="34" charset="0"/>
                        </a:rPr>
                        <a:t>ANY</a:t>
                      </a:r>
                      <a:endParaRPr lang="en-IN" sz="2200" b="0" i="0" u="none" strike="noStrike">
                        <a:solidFill>
                          <a:schemeClr val="tx2">
                            <a:lumMod val="75000"/>
                          </a:schemeClr>
                        </a:solidFill>
                        <a:effectLst/>
                        <a:latin typeface="Impact" panose="020B0806030902050204" pitchFamily="34" charset="0"/>
                      </a:endParaRPr>
                    </a:p>
                  </a:txBody>
                  <a:tcPr marL="73226" marR="73226" marT="36613" marB="36613" anchor="ctr"/>
                </a:tc>
                <a:tc>
                  <a:txBody>
                    <a:bodyPr/>
                    <a:lstStyle/>
                    <a:p>
                      <a:pPr lvl="0" algn="l" fontAlgn="b"/>
                      <a:r>
                        <a:rPr lang="en-IN" sz="900" u="none" strike="noStrike" dirty="0">
                          <a:solidFill>
                            <a:schemeClr val="tx2">
                              <a:lumMod val="75000"/>
                            </a:schemeClr>
                          </a:solidFill>
                          <a:effectLst/>
                        </a:rPr>
                        <a:t>APPLICATION</a:t>
                      </a:r>
                      <a:endParaRPr lang="en-IN" sz="900" b="0" i="0" u="none" strike="noStrike" dirty="0">
                        <a:solidFill>
                          <a:schemeClr val="tx2">
                            <a:lumMod val="75000"/>
                          </a:schemeClr>
                        </a:solidFill>
                        <a:effectLst/>
                        <a:latin typeface="Calibri" panose="020F0502020204030204" pitchFamily="34" charset="0"/>
                      </a:endParaRPr>
                    </a:p>
                  </a:txBody>
                  <a:tcPr marL="57658" marR="7628" marT="7628" marB="0" anchor="b"/>
                </a:tc>
                <a:extLst>
                  <a:ext uri="{0D108BD9-81ED-4DB2-BD59-A6C34878D82A}">
                    <a16:rowId xmlns:a16="http://schemas.microsoft.com/office/drawing/2014/main" val="1556831270"/>
                  </a:ext>
                </a:extLst>
              </a:tr>
              <a:tr h="152555">
                <a:tc vMerge="1">
                  <a:txBody>
                    <a:bodyPr/>
                    <a:lstStyle/>
                    <a:p>
                      <a:endParaRPr lang="en-IN"/>
                    </a:p>
                  </a:txBody>
                  <a:tcPr/>
                </a:tc>
                <a:tc>
                  <a:txBody>
                    <a:bodyPr/>
                    <a:lstStyle/>
                    <a:p>
                      <a:pPr lvl="0" algn="l" fontAlgn="b"/>
                      <a:r>
                        <a:rPr lang="en-IN" sz="900" u="none" strike="noStrike">
                          <a:solidFill>
                            <a:schemeClr val="tx2">
                              <a:lumMod val="75000"/>
                            </a:schemeClr>
                          </a:solidFill>
                          <a:effectLst/>
                        </a:rPr>
                        <a:t>LOCATION</a:t>
                      </a:r>
                      <a:endParaRPr lang="en-IN" sz="900" b="0" i="0" u="none" strike="noStrike">
                        <a:solidFill>
                          <a:schemeClr val="tx2">
                            <a:lumMod val="75000"/>
                          </a:schemeClr>
                        </a:solidFill>
                        <a:effectLst/>
                        <a:latin typeface="Calibri" panose="020F0502020204030204" pitchFamily="34" charset="0"/>
                      </a:endParaRPr>
                    </a:p>
                  </a:txBody>
                  <a:tcPr marL="57658" marR="7628" marT="7628" marB="0" anchor="b"/>
                </a:tc>
                <a:extLst>
                  <a:ext uri="{0D108BD9-81ED-4DB2-BD59-A6C34878D82A}">
                    <a16:rowId xmlns:a16="http://schemas.microsoft.com/office/drawing/2014/main" val="2361194294"/>
                  </a:ext>
                </a:extLst>
              </a:tr>
              <a:tr h="152555">
                <a:tc vMerge="1">
                  <a:txBody>
                    <a:bodyPr/>
                    <a:lstStyle/>
                    <a:p>
                      <a:endParaRPr lang="en-IN"/>
                    </a:p>
                  </a:txBody>
                  <a:tcPr/>
                </a:tc>
                <a:tc>
                  <a:txBody>
                    <a:bodyPr/>
                    <a:lstStyle/>
                    <a:p>
                      <a:pPr lvl="0" algn="l" fontAlgn="b"/>
                      <a:r>
                        <a:rPr lang="en-IN" sz="900" u="none" strike="noStrike" dirty="0">
                          <a:solidFill>
                            <a:schemeClr val="tx2">
                              <a:lumMod val="75000"/>
                            </a:schemeClr>
                          </a:solidFill>
                          <a:effectLst/>
                        </a:rPr>
                        <a:t>CLOUD</a:t>
                      </a:r>
                      <a:endParaRPr lang="en-IN" sz="900" b="0" i="0" u="none" strike="noStrike" dirty="0">
                        <a:solidFill>
                          <a:schemeClr val="tx2">
                            <a:lumMod val="75000"/>
                          </a:schemeClr>
                        </a:solidFill>
                        <a:effectLst/>
                        <a:latin typeface="Calibri" panose="020F0502020204030204" pitchFamily="34" charset="0"/>
                      </a:endParaRPr>
                    </a:p>
                  </a:txBody>
                  <a:tcPr marL="57658" marR="7628" marT="7628" marB="0" anchor="b"/>
                </a:tc>
                <a:extLst>
                  <a:ext uri="{0D108BD9-81ED-4DB2-BD59-A6C34878D82A}">
                    <a16:rowId xmlns:a16="http://schemas.microsoft.com/office/drawing/2014/main" val="3778163647"/>
                  </a:ext>
                </a:extLst>
              </a:tr>
            </a:tbl>
          </a:graphicData>
        </a:graphic>
      </p:graphicFrame>
      <p:sp>
        <p:nvSpPr>
          <p:cNvPr id="64" name="TextBox 63">
            <a:extLst>
              <a:ext uri="{FF2B5EF4-FFF2-40B4-BE49-F238E27FC236}">
                <a16:creationId xmlns:a16="http://schemas.microsoft.com/office/drawing/2014/main" id="{8C72596D-7485-419B-9A3F-0A280A01CEC0}"/>
              </a:ext>
            </a:extLst>
          </p:cNvPr>
          <p:cNvSpPr txBox="1"/>
          <p:nvPr/>
        </p:nvSpPr>
        <p:spPr>
          <a:xfrm>
            <a:off x="7454988" y="1937177"/>
            <a:ext cx="1262566" cy="215444"/>
          </a:xfrm>
          <a:prstGeom prst="rect">
            <a:avLst/>
          </a:prstGeom>
          <a:noFill/>
        </p:spPr>
        <p:txBody>
          <a:bodyPr wrap="square" rtlCol="0">
            <a:spAutoFit/>
          </a:bodyPr>
          <a:lstStyle/>
          <a:p>
            <a:pPr algn="ctr"/>
            <a:r>
              <a:rPr lang="en-US" sz="800" b="1"/>
              <a:t>Application Templates</a:t>
            </a:r>
            <a:endParaRPr lang="en-IN" sz="800" b="1"/>
          </a:p>
        </p:txBody>
      </p:sp>
      <p:grpSp>
        <p:nvGrpSpPr>
          <p:cNvPr id="86" name="Group 85">
            <a:extLst>
              <a:ext uri="{FF2B5EF4-FFF2-40B4-BE49-F238E27FC236}">
                <a16:creationId xmlns:a16="http://schemas.microsoft.com/office/drawing/2014/main" id="{B22078E5-1685-4CD5-AE8F-AB1D82688F63}"/>
              </a:ext>
            </a:extLst>
          </p:cNvPr>
          <p:cNvGrpSpPr/>
          <p:nvPr/>
        </p:nvGrpSpPr>
        <p:grpSpPr>
          <a:xfrm>
            <a:off x="7942271" y="1663539"/>
            <a:ext cx="288000" cy="288000"/>
            <a:chOff x="8990511" y="2070005"/>
            <a:chExt cx="914400" cy="914400"/>
          </a:xfrm>
        </p:grpSpPr>
        <p:pic>
          <p:nvPicPr>
            <p:cNvPr id="46" name="Graphic 45" descr="Recycle sign">
              <a:extLst>
                <a:ext uri="{FF2B5EF4-FFF2-40B4-BE49-F238E27FC236}">
                  <a16:creationId xmlns:a16="http://schemas.microsoft.com/office/drawing/2014/main" id="{3A19ADFA-BC21-4708-8565-40851850F209}"/>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990511" y="2070005"/>
              <a:ext cx="914400" cy="914400"/>
            </a:xfrm>
            <a:prstGeom prst="rect">
              <a:avLst/>
            </a:prstGeom>
          </p:spPr>
        </p:pic>
        <p:pic>
          <p:nvPicPr>
            <p:cNvPr id="85" name="Graphic 84" descr="Cloud">
              <a:extLst>
                <a:ext uri="{FF2B5EF4-FFF2-40B4-BE49-F238E27FC236}">
                  <a16:creationId xmlns:a16="http://schemas.microsoft.com/office/drawing/2014/main" id="{F1663440-1F21-44DE-8B79-D9B79002229F}"/>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9268447" y="2369891"/>
              <a:ext cx="397119" cy="397119"/>
            </a:xfrm>
            <a:prstGeom prst="rect">
              <a:avLst/>
            </a:prstGeom>
          </p:spPr>
        </p:pic>
      </p:grpSp>
      <p:pic>
        <p:nvPicPr>
          <p:cNvPr id="88" name="Picture 87">
            <a:extLst>
              <a:ext uri="{FF2B5EF4-FFF2-40B4-BE49-F238E27FC236}">
                <a16:creationId xmlns:a16="http://schemas.microsoft.com/office/drawing/2014/main" id="{A1D5D563-31F7-4DB2-9E41-BD23D000C847}"/>
              </a:ext>
            </a:extLst>
          </p:cNvPr>
          <p:cNvPicPr>
            <a:picLocks noChangeAspect="1"/>
          </p:cNvPicPr>
          <p:nvPr/>
        </p:nvPicPr>
        <p:blipFill>
          <a:blip r:embed="rId40"/>
          <a:stretch>
            <a:fillRect/>
          </a:stretch>
        </p:blipFill>
        <p:spPr>
          <a:xfrm>
            <a:off x="2260755" y="3114274"/>
            <a:ext cx="452200" cy="1008000"/>
          </a:xfrm>
          <a:prstGeom prst="rect">
            <a:avLst/>
          </a:prstGeom>
        </p:spPr>
      </p:pic>
      <p:pic>
        <p:nvPicPr>
          <p:cNvPr id="1026" name="Picture 2" descr="Kubernetes">
            <a:extLst>
              <a:ext uri="{FF2B5EF4-FFF2-40B4-BE49-F238E27FC236}">
                <a16:creationId xmlns:a16="http://schemas.microsoft.com/office/drawing/2014/main" id="{C73A99B1-3B12-40AC-9905-CFF28C529A43}"/>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2853494" y="3144355"/>
            <a:ext cx="303187" cy="303187"/>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6CF3BF3E-1D07-4487-9846-2DF60F22F174}"/>
              </a:ext>
            </a:extLst>
          </p:cNvPr>
          <p:cNvSpPr txBox="1"/>
          <p:nvPr/>
        </p:nvSpPr>
        <p:spPr>
          <a:xfrm>
            <a:off x="2637038" y="3443258"/>
            <a:ext cx="736099" cy="215444"/>
          </a:xfrm>
          <a:prstGeom prst="rect">
            <a:avLst/>
          </a:prstGeom>
          <a:noFill/>
        </p:spPr>
        <p:txBody>
          <a:bodyPr wrap="none" rtlCol="0">
            <a:spAutoFit/>
          </a:bodyPr>
          <a:lstStyle/>
          <a:p>
            <a:r>
              <a:rPr lang="en-US" sz="800" b="1"/>
              <a:t>Kubernetes</a:t>
            </a:r>
            <a:endParaRPr lang="en-IN" sz="800" b="1"/>
          </a:p>
        </p:txBody>
      </p:sp>
      <p:pic>
        <p:nvPicPr>
          <p:cNvPr id="1028" name="Picture 4" descr="Build, container, network, docker icon - Download on Iconfinder">
            <a:extLst>
              <a:ext uri="{FF2B5EF4-FFF2-40B4-BE49-F238E27FC236}">
                <a16:creationId xmlns:a16="http://schemas.microsoft.com/office/drawing/2014/main" id="{9EED0FDE-486B-402F-88FB-1FC56CE528C8}"/>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2818756" y="3640996"/>
            <a:ext cx="394145" cy="394145"/>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FB8AAF09-2A0F-4346-922E-AD88BC55AC0D}"/>
              </a:ext>
            </a:extLst>
          </p:cNvPr>
          <p:cNvSpPr txBox="1"/>
          <p:nvPr/>
        </p:nvSpPr>
        <p:spPr>
          <a:xfrm>
            <a:off x="2675379" y="3978292"/>
            <a:ext cx="699230" cy="215444"/>
          </a:xfrm>
          <a:prstGeom prst="rect">
            <a:avLst/>
          </a:prstGeom>
          <a:noFill/>
        </p:spPr>
        <p:txBody>
          <a:bodyPr wrap="none" rtlCol="0">
            <a:spAutoFit/>
          </a:bodyPr>
          <a:lstStyle/>
          <a:p>
            <a:r>
              <a:rPr lang="en-US" sz="800" b="1"/>
              <a:t>Containers</a:t>
            </a:r>
            <a:endParaRPr lang="en-IN" sz="800" b="1"/>
          </a:p>
        </p:txBody>
      </p:sp>
      <p:cxnSp>
        <p:nvCxnSpPr>
          <p:cNvPr id="93" name="Straight Connector 92">
            <a:extLst>
              <a:ext uri="{FF2B5EF4-FFF2-40B4-BE49-F238E27FC236}">
                <a16:creationId xmlns:a16="http://schemas.microsoft.com/office/drawing/2014/main" id="{1A8C809B-A34B-472B-8B5E-EF5538DFC594}"/>
              </a:ext>
            </a:extLst>
          </p:cNvPr>
          <p:cNvCxnSpPr>
            <a:cxnSpLocks/>
            <a:stCxn id="6" idx="2"/>
          </p:cNvCxnSpPr>
          <p:nvPr/>
        </p:nvCxnSpPr>
        <p:spPr>
          <a:xfrm>
            <a:off x="2057726" y="4336039"/>
            <a:ext cx="0" cy="85139"/>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732BD068-8EA6-4880-BA9F-EF3F1A7677F4}"/>
              </a:ext>
            </a:extLst>
          </p:cNvPr>
          <p:cNvCxnSpPr>
            <a:cxnSpLocks/>
          </p:cNvCxnSpPr>
          <p:nvPr/>
        </p:nvCxnSpPr>
        <p:spPr>
          <a:xfrm>
            <a:off x="4767364" y="4336039"/>
            <a:ext cx="0" cy="85139"/>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FFA35EC2-B684-48B2-9EE6-A5C7C1E59ACA}"/>
              </a:ext>
            </a:extLst>
          </p:cNvPr>
          <p:cNvCxnSpPr>
            <a:cxnSpLocks/>
          </p:cNvCxnSpPr>
          <p:nvPr/>
        </p:nvCxnSpPr>
        <p:spPr>
          <a:xfrm>
            <a:off x="7324827" y="3114274"/>
            <a:ext cx="0" cy="1306904"/>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D73D3F60-2605-485F-9D89-68DD20B373E4}"/>
              </a:ext>
            </a:extLst>
          </p:cNvPr>
          <p:cNvCxnSpPr>
            <a:cxnSpLocks/>
            <a:stCxn id="9" idx="1"/>
            <a:endCxn id="8" idx="3"/>
          </p:cNvCxnSpPr>
          <p:nvPr/>
        </p:nvCxnSpPr>
        <p:spPr>
          <a:xfrm flipH="1">
            <a:off x="7223445" y="3108369"/>
            <a:ext cx="200926" cy="0"/>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F262AD62-FA84-4F6F-B2AC-70A473CCC74F}"/>
              </a:ext>
            </a:extLst>
          </p:cNvPr>
          <p:cNvCxnSpPr>
            <a:cxnSpLocks/>
          </p:cNvCxnSpPr>
          <p:nvPr/>
        </p:nvCxnSpPr>
        <p:spPr>
          <a:xfrm flipH="1">
            <a:off x="7242487" y="3946571"/>
            <a:ext cx="200926" cy="0"/>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7746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119236"/>
            <a:ext cx="7537450" cy="646321"/>
          </a:xfrm>
        </p:spPr>
        <p:txBody>
          <a:bodyPr/>
          <a:lstStyle/>
          <a:p>
            <a:r>
              <a:rPr lang="en-US" dirty="0"/>
              <a:t>Multi cloud consumption should not require multitude of tools</a:t>
            </a:r>
            <a:endParaRPr lang="en-US" spc="-50" dirty="0"/>
          </a:p>
        </p:txBody>
      </p:sp>
      <p:sp>
        <p:nvSpPr>
          <p:cNvPr id="52" name="Rectangle 51">
            <a:extLst>
              <a:ext uri="{FF2B5EF4-FFF2-40B4-BE49-F238E27FC236}">
                <a16:creationId xmlns:a16="http://schemas.microsoft.com/office/drawing/2014/main" id="{C665A0D2-E729-4165-8C1B-918B317CA655}"/>
              </a:ext>
            </a:extLst>
          </p:cNvPr>
          <p:cNvSpPr/>
          <p:nvPr/>
        </p:nvSpPr>
        <p:spPr>
          <a:xfrm>
            <a:off x="3765510" y="987425"/>
            <a:ext cx="1620000" cy="2088000"/>
          </a:xfrm>
          <a:prstGeom prst="rect">
            <a:avLst/>
          </a:prstGeom>
          <a:solidFill>
            <a:schemeClr val="accent4">
              <a:lumMod val="20000"/>
              <a:lumOff val="80000"/>
            </a:schemeClr>
          </a:solidFill>
          <a:ln w="9525">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3826583" y="1928555"/>
            <a:ext cx="1476937" cy="830997"/>
          </a:xfrm>
          <a:prstGeom prst="rect">
            <a:avLst/>
          </a:prstGeom>
          <a:noFill/>
          <a:ln>
            <a:noFill/>
          </a:ln>
        </p:spPr>
        <p:txBody>
          <a:bodyPr wrap="square" rtlCol="0">
            <a:spAutoFit/>
          </a:bodyPr>
          <a:lstStyle/>
          <a:p>
            <a:pPr algn="ctr"/>
            <a:r>
              <a:rPr lang="en-US" sz="1200"/>
              <a:t>Proficiency on the Resource Models / APIs for different clouds</a:t>
            </a:r>
          </a:p>
        </p:txBody>
      </p:sp>
      <p:grpSp>
        <p:nvGrpSpPr>
          <p:cNvPr id="3" name="Group 2">
            <a:extLst>
              <a:ext uri="{FF2B5EF4-FFF2-40B4-BE49-F238E27FC236}">
                <a16:creationId xmlns:a16="http://schemas.microsoft.com/office/drawing/2014/main" id="{4C30587F-503A-A248-91B7-2BFD943B6D90}"/>
              </a:ext>
            </a:extLst>
          </p:cNvPr>
          <p:cNvGrpSpPr>
            <a:grpSpLocks noChangeAspect="1"/>
          </p:cNvGrpSpPr>
          <p:nvPr/>
        </p:nvGrpSpPr>
        <p:grpSpPr>
          <a:xfrm>
            <a:off x="4194494" y="1210739"/>
            <a:ext cx="741114" cy="540000"/>
            <a:chOff x="3931068" y="1298394"/>
            <a:chExt cx="1422107" cy="1077391"/>
          </a:xfrm>
        </p:grpSpPr>
        <p:pic>
          <p:nvPicPr>
            <p:cNvPr id="122890" name="Picture 10" descr="Image result for multi cloud platform"/>
            <p:cNvPicPr>
              <a:picLocks noChangeAspect="1" noChangeArrowheads="1"/>
            </p:cNvPicPr>
            <p:nvPr/>
          </p:nvPicPr>
          <p:blipFill>
            <a:blip r:embed="rId3" cstate="screen">
              <a:duotone>
                <a:prstClr val="black"/>
                <a:schemeClr val="accent4">
                  <a:tint val="45000"/>
                  <a:satMod val="400000"/>
                </a:schemeClr>
              </a:duotone>
              <a:alphaModFix/>
              <a:extLst>
                <a:ext uri="{28A0092B-C50C-407E-A947-70E740481C1C}">
                  <a14:useLocalDpi xmlns:a14="http://schemas.microsoft.com/office/drawing/2010/main"/>
                </a:ext>
              </a:extLst>
            </a:blip>
            <a:srcRect/>
            <a:stretch>
              <a:fillRect/>
            </a:stretch>
          </p:blipFill>
          <p:spPr bwMode="auto">
            <a:xfrm>
              <a:off x="4166757" y="1437894"/>
              <a:ext cx="815965" cy="937891"/>
            </a:xfrm>
            <a:prstGeom prst="rect">
              <a:avLst/>
            </a:prstGeom>
            <a:noFill/>
            <a:ln>
              <a:noFill/>
            </a:ln>
          </p:spPr>
        </p:pic>
        <p:pic>
          <p:nvPicPr>
            <p:cNvPr id="122892" name="Picture 12" descr="Image result for aws"/>
            <p:cNvPicPr>
              <a:picLocks noChangeAspect="1" noChangeArrowheads="1"/>
            </p:cNvPicPr>
            <p:nvPr/>
          </p:nvPicPr>
          <p:blipFill>
            <a:blip r:embed="rId4"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3931068" y="1557374"/>
              <a:ext cx="482547" cy="248167"/>
            </a:xfrm>
            <a:prstGeom prst="rect">
              <a:avLst/>
            </a:prstGeom>
            <a:noFill/>
            <a:ln>
              <a:noFill/>
            </a:ln>
          </p:spPr>
        </p:pic>
        <p:pic>
          <p:nvPicPr>
            <p:cNvPr id="122894" name="Picture 14" descr="Image result for azure"/>
            <p:cNvPicPr>
              <a:picLocks noChangeAspect="1" noChangeArrowheads="1"/>
            </p:cNvPicPr>
            <p:nvPr/>
          </p:nvPicPr>
          <p:blipFill>
            <a:blip r:embed="rId5"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4812131" y="1422769"/>
              <a:ext cx="541044" cy="541044"/>
            </a:xfrm>
            <a:prstGeom prst="rect">
              <a:avLst/>
            </a:prstGeom>
            <a:noFill/>
            <a:ln>
              <a:noFill/>
            </a:ln>
          </p:spPr>
        </p:pic>
        <p:pic>
          <p:nvPicPr>
            <p:cNvPr id="122896" name="Picture 16" descr="Image result for google cloud"/>
            <p:cNvPicPr>
              <a:picLocks noChangeAspect="1" noChangeArrowheads="1"/>
            </p:cNvPicPr>
            <p:nvPr/>
          </p:nvPicPr>
          <p:blipFill>
            <a:blip r:embed="rId6"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4309410" y="1298394"/>
              <a:ext cx="596486" cy="271130"/>
            </a:xfrm>
            <a:prstGeom prst="rect">
              <a:avLst/>
            </a:prstGeom>
            <a:noFill/>
            <a:ln>
              <a:noFill/>
            </a:ln>
          </p:spPr>
        </p:pic>
      </p:grpSp>
      <p:sp>
        <p:nvSpPr>
          <p:cNvPr id="122910" name="AutoShape 30" descr="Cloud computing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912" name="AutoShape 32" descr="Cloud computing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Rectangle 52">
            <a:extLst>
              <a:ext uri="{FF2B5EF4-FFF2-40B4-BE49-F238E27FC236}">
                <a16:creationId xmlns:a16="http://schemas.microsoft.com/office/drawing/2014/main" id="{27E2E14E-BFB4-41F6-85D9-08037E1B1481}"/>
              </a:ext>
            </a:extLst>
          </p:cNvPr>
          <p:cNvSpPr/>
          <p:nvPr/>
        </p:nvSpPr>
        <p:spPr>
          <a:xfrm>
            <a:off x="5486265" y="987425"/>
            <a:ext cx="1620000" cy="2088000"/>
          </a:xfrm>
          <a:prstGeom prst="rect">
            <a:avLst/>
          </a:prstGeom>
          <a:solidFill>
            <a:schemeClr val="accent5">
              <a:lumMod val="20000"/>
              <a:lumOff val="80000"/>
            </a:schemeClr>
          </a:solidFill>
          <a:ln w="9525">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5595214" y="1928555"/>
            <a:ext cx="1395081" cy="646331"/>
          </a:xfrm>
          <a:prstGeom prst="rect">
            <a:avLst/>
          </a:prstGeom>
          <a:noFill/>
          <a:ln>
            <a:noFill/>
          </a:ln>
        </p:spPr>
        <p:txBody>
          <a:bodyPr wrap="square" rtlCol="0">
            <a:spAutoFit/>
          </a:bodyPr>
          <a:lstStyle/>
          <a:p>
            <a:pPr algn="ctr"/>
            <a:r>
              <a:rPr lang="en-US" sz="1200"/>
              <a:t>Understand the cost models of different clouds</a:t>
            </a:r>
          </a:p>
        </p:txBody>
      </p:sp>
      <p:grpSp>
        <p:nvGrpSpPr>
          <p:cNvPr id="5" name="Group 4">
            <a:extLst>
              <a:ext uri="{FF2B5EF4-FFF2-40B4-BE49-F238E27FC236}">
                <a16:creationId xmlns:a16="http://schemas.microsoft.com/office/drawing/2014/main" id="{2E2D6199-DE31-8342-9340-5F36A8C0C502}"/>
              </a:ext>
            </a:extLst>
          </p:cNvPr>
          <p:cNvGrpSpPr>
            <a:grpSpLocks noChangeAspect="1"/>
          </p:cNvGrpSpPr>
          <p:nvPr/>
        </p:nvGrpSpPr>
        <p:grpSpPr>
          <a:xfrm>
            <a:off x="6022754" y="1210739"/>
            <a:ext cx="540000" cy="540000"/>
            <a:chOff x="5556560" y="1323974"/>
            <a:chExt cx="987425" cy="987425"/>
          </a:xfrm>
        </p:grpSpPr>
        <p:pic>
          <p:nvPicPr>
            <p:cNvPr id="122920" name="Picture 40" descr="Image result for cloud"/>
            <p:cNvPicPr>
              <a:picLocks noChangeAspect="1" noChangeArrowheads="1"/>
            </p:cNvPicPr>
            <p:nvPr/>
          </p:nvPicPr>
          <p:blipFill>
            <a:blip r:embed="rId7" cstate="screen">
              <a:duotone>
                <a:schemeClr val="accent5">
                  <a:shade val="45000"/>
                  <a:satMod val="135000"/>
                </a:schemeClr>
                <a:prstClr val="white"/>
              </a:duotone>
              <a:alphaModFix/>
              <a:extLst>
                <a:ext uri="{28A0092B-C50C-407E-A947-70E740481C1C}">
                  <a14:useLocalDpi xmlns:a14="http://schemas.microsoft.com/office/drawing/2010/main"/>
                </a:ext>
              </a:extLst>
            </a:blip>
            <a:srcRect/>
            <a:stretch>
              <a:fillRect/>
            </a:stretch>
          </p:blipFill>
          <p:spPr bwMode="auto">
            <a:xfrm>
              <a:off x="5556560" y="1323974"/>
              <a:ext cx="987425" cy="987425"/>
            </a:xfrm>
            <a:prstGeom prst="rect">
              <a:avLst/>
            </a:prstGeom>
            <a:noFill/>
            <a:ln>
              <a:noFill/>
            </a:ln>
          </p:spPr>
        </p:pic>
        <p:pic>
          <p:nvPicPr>
            <p:cNvPr id="122926" name="Picture 46" descr="Image result for dollar icon"/>
            <p:cNvPicPr>
              <a:picLocks noChangeAspect="1" noChangeArrowheads="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42654" y="1752600"/>
              <a:ext cx="266700" cy="266700"/>
            </a:xfrm>
            <a:prstGeom prst="rect">
              <a:avLst/>
            </a:prstGeom>
            <a:noFill/>
            <a:ln>
              <a:noFill/>
            </a:ln>
          </p:spPr>
        </p:pic>
      </p:grpSp>
      <p:sp>
        <p:nvSpPr>
          <p:cNvPr id="54" name="Rectangle 53">
            <a:extLst>
              <a:ext uri="{FF2B5EF4-FFF2-40B4-BE49-F238E27FC236}">
                <a16:creationId xmlns:a16="http://schemas.microsoft.com/office/drawing/2014/main" id="{D31A49BB-B1C9-435E-9B6A-7580633AECD6}"/>
              </a:ext>
            </a:extLst>
          </p:cNvPr>
          <p:cNvSpPr/>
          <p:nvPr/>
        </p:nvSpPr>
        <p:spPr>
          <a:xfrm>
            <a:off x="7207019" y="987425"/>
            <a:ext cx="1620000" cy="2088000"/>
          </a:xfrm>
          <a:prstGeom prst="rect">
            <a:avLst/>
          </a:prstGeom>
          <a:solidFill>
            <a:schemeClr val="accent6">
              <a:lumMod val="20000"/>
              <a:lumOff val="80000"/>
            </a:schemeClr>
          </a:solidFill>
          <a:ln w="952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2931" name="Picture 51" descr="Related image"/>
          <p:cNvPicPr>
            <a:picLocks noChangeAspect="1" noChangeArrowheads="1"/>
          </p:cNvPicPr>
          <p:nvPr/>
        </p:nvPicPr>
        <p:blipFill>
          <a:blip r:embed="rId9" cstate="screen">
            <a:alphaModFix/>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7742615" y="1210739"/>
            <a:ext cx="540000" cy="540000"/>
          </a:xfrm>
          <a:prstGeom prst="rect">
            <a:avLst/>
          </a:prstGeom>
          <a:noFill/>
          <a:ln>
            <a:noFill/>
          </a:ln>
        </p:spPr>
      </p:pic>
      <p:sp>
        <p:nvSpPr>
          <p:cNvPr id="38" name="TextBox 37"/>
          <p:cNvSpPr txBox="1"/>
          <p:nvPr/>
        </p:nvSpPr>
        <p:spPr>
          <a:xfrm>
            <a:off x="7268092" y="1928555"/>
            <a:ext cx="1489046" cy="646331"/>
          </a:xfrm>
          <a:prstGeom prst="rect">
            <a:avLst/>
          </a:prstGeom>
          <a:noFill/>
          <a:ln>
            <a:noFill/>
          </a:ln>
        </p:spPr>
        <p:txBody>
          <a:bodyPr wrap="square" rtlCol="0">
            <a:spAutoFit/>
          </a:bodyPr>
          <a:lstStyle/>
          <a:p>
            <a:pPr algn="ctr"/>
            <a:r>
              <a:rPr lang="en-US" sz="1200"/>
              <a:t>Workload lifecycle monitoring and management</a:t>
            </a:r>
          </a:p>
        </p:txBody>
      </p:sp>
      <p:sp>
        <p:nvSpPr>
          <p:cNvPr id="56" name="Flowchart: Off-page Connector 55">
            <a:extLst>
              <a:ext uri="{FF2B5EF4-FFF2-40B4-BE49-F238E27FC236}">
                <a16:creationId xmlns:a16="http://schemas.microsoft.com/office/drawing/2014/main" id="{9602E65B-614C-459E-BE5E-41615D526A73}"/>
              </a:ext>
            </a:extLst>
          </p:cNvPr>
          <p:cNvSpPr/>
          <p:nvPr/>
        </p:nvSpPr>
        <p:spPr>
          <a:xfrm>
            <a:off x="3764796" y="3078938"/>
            <a:ext cx="1620000" cy="1638223"/>
          </a:xfrm>
          <a:prstGeom prst="flowChartOffpageConnector">
            <a:avLst/>
          </a:prstGeom>
          <a:ln w="9525">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white"/>
              </a:solidFill>
            </a:endParaRPr>
          </a:p>
        </p:txBody>
      </p:sp>
      <p:sp>
        <p:nvSpPr>
          <p:cNvPr id="41" name="TextBox 40"/>
          <p:cNvSpPr txBox="1"/>
          <p:nvPr/>
        </p:nvSpPr>
        <p:spPr>
          <a:xfrm>
            <a:off x="3862646" y="3301169"/>
            <a:ext cx="1440874" cy="553998"/>
          </a:xfrm>
          <a:prstGeom prst="rect">
            <a:avLst/>
          </a:prstGeom>
          <a:noFill/>
        </p:spPr>
        <p:txBody>
          <a:bodyPr wrap="square" rtlCol="0">
            <a:spAutoFit/>
          </a:bodyPr>
          <a:lstStyle/>
          <a:p>
            <a:pPr algn="ctr"/>
            <a:r>
              <a:rPr lang="en-US" sz="1000">
                <a:solidFill>
                  <a:prstClr val="black"/>
                </a:solidFill>
              </a:rPr>
              <a:t>Seamless Provisioning of workloads on </a:t>
            </a:r>
            <a:br>
              <a:rPr lang="en-US" sz="1000">
                <a:solidFill>
                  <a:prstClr val="black"/>
                </a:solidFill>
              </a:rPr>
            </a:br>
            <a:r>
              <a:rPr lang="en-US" sz="1000">
                <a:solidFill>
                  <a:prstClr val="black"/>
                </a:solidFill>
              </a:rPr>
              <a:t>any cloud</a:t>
            </a:r>
          </a:p>
        </p:txBody>
      </p:sp>
      <p:sp>
        <p:nvSpPr>
          <p:cNvPr id="47" name="Rounded Rectangle 46"/>
          <p:cNvSpPr/>
          <p:nvPr/>
        </p:nvSpPr>
        <p:spPr>
          <a:xfrm>
            <a:off x="4427116" y="4071918"/>
            <a:ext cx="400805" cy="380892"/>
          </a:xfrm>
          <a:prstGeom prst="roundRect">
            <a:avLst/>
          </a:prstGeom>
          <a:blipFill rotWithShape="0">
            <a:blip r:embed="rId10" cstate="screen">
              <a:alphaModFix amt="70000"/>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Flowchart: Off-page Connector 56">
            <a:extLst>
              <a:ext uri="{FF2B5EF4-FFF2-40B4-BE49-F238E27FC236}">
                <a16:creationId xmlns:a16="http://schemas.microsoft.com/office/drawing/2014/main" id="{7A20FEC5-1368-41D1-B681-73EA23D67F56}"/>
              </a:ext>
            </a:extLst>
          </p:cNvPr>
          <p:cNvSpPr/>
          <p:nvPr/>
        </p:nvSpPr>
        <p:spPr>
          <a:xfrm>
            <a:off x="5485194" y="3078938"/>
            <a:ext cx="1620000" cy="1638223"/>
          </a:xfrm>
          <a:prstGeom prst="flowChartOffpageConnector">
            <a:avLst/>
          </a:prstGeom>
          <a:ln w="9525">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white"/>
              </a:solidFill>
            </a:endParaRPr>
          </a:p>
        </p:txBody>
      </p:sp>
      <p:sp>
        <p:nvSpPr>
          <p:cNvPr id="43" name="TextBox 42"/>
          <p:cNvSpPr txBox="1"/>
          <p:nvPr/>
        </p:nvSpPr>
        <p:spPr>
          <a:xfrm>
            <a:off x="5595214" y="3301169"/>
            <a:ext cx="1395082" cy="553998"/>
          </a:xfrm>
          <a:prstGeom prst="rect">
            <a:avLst/>
          </a:prstGeom>
          <a:noFill/>
        </p:spPr>
        <p:txBody>
          <a:bodyPr wrap="square" rtlCol="0">
            <a:spAutoFit/>
          </a:bodyPr>
          <a:lstStyle/>
          <a:p>
            <a:pPr algn="ctr"/>
            <a:r>
              <a:rPr lang="en-US" sz="1000">
                <a:solidFill>
                  <a:prstClr val="black"/>
                </a:solidFill>
              </a:rPr>
              <a:t>Right selection and continual monitoring for optimal cost </a:t>
            </a:r>
          </a:p>
        </p:txBody>
      </p:sp>
      <p:sp>
        <p:nvSpPr>
          <p:cNvPr id="49" name="Rounded Rectangle 48"/>
          <p:cNvSpPr/>
          <p:nvPr/>
        </p:nvSpPr>
        <p:spPr>
          <a:xfrm>
            <a:off x="6126773" y="4078414"/>
            <a:ext cx="363164" cy="367900"/>
          </a:xfrm>
          <a:prstGeom prst="roundRect">
            <a:avLst/>
          </a:prstGeom>
          <a:blipFill rotWithShape="0">
            <a:blip r:embed="rId11" cstate="screen">
              <a:alphaModFix amt="70000"/>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Flowchart: Off-page Connector 57">
            <a:extLst>
              <a:ext uri="{FF2B5EF4-FFF2-40B4-BE49-F238E27FC236}">
                <a16:creationId xmlns:a16="http://schemas.microsoft.com/office/drawing/2014/main" id="{20032EAD-00C8-417D-944F-A78DE7475CB9}"/>
              </a:ext>
            </a:extLst>
          </p:cNvPr>
          <p:cNvSpPr/>
          <p:nvPr/>
        </p:nvSpPr>
        <p:spPr>
          <a:xfrm>
            <a:off x="7205593" y="3078938"/>
            <a:ext cx="1620000" cy="1638223"/>
          </a:xfrm>
          <a:prstGeom prst="flowChartOffpageConnector">
            <a:avLst/>
          </a:prstGeom>
          <a:ln w="952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white"/>
              </a:solidFill>
            </a:endParaRPr>
          </a:p>
        </p:txBody>
      </p:sp>
      <p:sp>
        <p:nvSpPr>
          <p:cNvPr id="44" name="TextBox 43"/>
          <p:cNvSpPr txBox="1"/>
          <p:nvPr/>
        </p:nvSpPr>
        <p:spPr>
          <a:xfrm>
            <a:off x="7272998" y="3301169"/>
            <a:ext cx="1484140" cy="553998"/>
          </a:xfrm>
          <a:prstGeom prst="rect">
            <a:avLst/>
          </a:prstGeom>
          <a:noFill/>
        </p:spPr>
        <p:txBody>
          <a:bodyPr wrap="square" rtlCol="0">
            <a:spAutoFit/>
          </a:bodyPr>
          <a:lstStyle/>
          <a:p>
            <a:pPr algn="ctr"/>
            <a:r>
              <a:rPr lang="en-US" sz="1000">
                <a:solidFill>
                  <a:prstClr val="black"/>
                </a:solidFill>
              </a:rPr>
              <a:t>AIOPS Tools for holistic workload management</a:t>
            </a:r>
          </a:p>
        </p:txBody>
      </p:sp>
      <p:sp>
        <p:nvSpPr>
          <p:cNvPr id="50" name="Rounded Rectangle 49"/>
          <p:cNvSpPr/>
          <p:nvPr/>
        </p:nvSpPr>
        <p:spPr>
          <a:xfrm>
            <a:off x="7820978" y="4044848"/>
            <a:ext cx="389229" cy="435032"/>
          </a:xfrm>
          <a:prstGeom prst="roundRect">
            <a:avLst/>
          </a:prstGeom>
          <a:blipFill rotWithShape="0">
            <a:blip r:embed="rId12" cstate="screen">
              <a:alphaModFix amt="70000"/>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ctangle 3"/>
          <p:cNvSpPr/>
          <p:nvPr/>
        </p:nvSpPr>
        <p:spPr>
          <a:xfrm>
            <a:off x="324000" y="987425"/>
            <a:ext cx="1620000" cy="2088000"/>
          </a:xfrm>
          <a:prstGeom prst="rect">
            <a:avLst/>
          </a:prstGeom>
          <a:solidFill>
            <a:schemeClr val="accent2">
              <a:lumMod val="20000"/>
              <a:lumOff val="80000"/>
            </a:schemeClr>
          </a:solidFill>
          <a:ln w="9525">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506" name="Picture 2" descr="Related image"/>
          <p:cNvPicPr>
            <a:picLocks noChangeAspect="1" noChangeArrowheads="1"/>
          </p:cNvPicPr>
          <p:nvPr/>
        </p:nvPicPr>
        <p:blipFill>
          <a:blip r:embed="rId13" cstate="screen">
            <a:duotone>
              <a:schemeClr val="accent2">
                <a:shade val="45000"/>
                <a:satMod val="135000"/>
              </a:schemeClr>
              <a:prstClr val="white"/>
            </a:duotone>
            <a:alphaModFix/>
            <a:extLst>
              <a:ext uri="{BEBA8EAE-BF5A-486C-A8C5-ECC9F3942E4B}">
                <a14:imgProps xmlns:a14="http://schemas.microsoft.com/office/drawing/2010/main">
                  <a14:imgLayer r:embed="rId1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890087" y="1210739"/>
            <a:ext cx="542195" cy="540000"/>
          </a:xfrm>
          <a:prstGeom prst="rect">
            <a:avLst/>
          </a:prstGeom>
          <a:noFill/>
          <a:ln>
            <a:noFill/>
          </a:ln>
        </p:spPr>
      </p:pic>
      <p:sp>
        <p:nvSpPr>
          <p:cNvPr id="32" name="TextBox 31"/>
          <p:cNvSpPr txBox="1"/>
          <p:nvPr/>
        </p:nvSpPr>
        <p:spPr>
          <a:xfrm>
            <a:off x="386862" y="1928555"/>
            <a:ext cx="1496065" cy="1015663"/>
          </a:xfrm>
          <a:prstGeom prst="rect">
            <a:avLst/>
          </a:prstGeom>
          <a:noFill/>
          <a:ln>
            <a:noFill/>
          </a:ln>
        </p:spPr>
        <p:txBody>
          <a:bodyPr wrap="square" rtlCol="0">
            <a:spAutoFit/>
          </a:bodyPr>
          <a:lstStyle/>
          <a:p>
            <a:pPr algn="ctr"/>
            <a:r>
              <a:rPr lang="en-US" sz="1200" dirty="0"/>
              <a:t>Assessment, design, migration with continual cost and performance optimization</a:t>
            </a:r>
          </a:p>
        </p:txBody>
      </p:sp>
      <p:sp>
        <p:nvSpPr>
          <p:cNvPr id="39" name="Flowchart: Off-page Connector 38"/>
          <p:cNvSpPr/>
          <p:nvPr/>
        </p:nvSpPr>
        <p:spPr>
          <a:xfrm>
            <a:off x="324000" y="3078938"/>
            <a:ext cx="1620000" cy="1638223"/>
          </a:xfrm>
          <a:prstGeom prst="flowChartOffpageConnector">
            <a:avLst/>
          </a:prstGeom>
          <a:ln w="952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white"/>
              </a:solidFill>
            </a:endParaRPr>
          </a:p>
        </p:txBody>
      </p:sp>
      <p:sp>
        <p:nvSpPr>
          <p:cNvPr id="40" name="TextBox 39"/>
          <p:cNvSpPr txBox="1"/>
          <p:nvPr/>
        </p:nvSpPr>
        <p:spPr>
          <a:xfrm>
            <a:off x="758976" y="3544709"/>
            <a:ext cx="1295400" cy="369332"/>
          </a:xfrm>
          <a:prstGeom prst="rect">
            <a:avLst/>
          </a:prstGeom>
          <a:noFill/>
        </p:spPr>
        <p:txBody>
          <a:bodyPr wrap="square" rtlCol="0">
            <a:spAutoFit/>
          </a:bodyPr>
          <a:lstStyle/>
          <a:p>
            <a:endParaRPr lang="en-US">
              <a:solidFill>
                <a:prstClr val="black"/>
              </a:solidFill>
            </a:endParaRPr>
          </a:p>
        </p:txBody>
      </p:sp>
      <p:sp>
        <p:nvSpPr>
          <p:cNvPr id="34" name="Rounded Rectangle 33"/>
          <p:cNvSpPr/>
          <p:nvPr/>
        </p:nvSpPr>
        <p:spPr>
          <a:xfrm>
            <a:off x="927057" y="4028313"/>
            <a:ext cx="449186" cy="468103"/>
          </a:xfrm>
          <a:prstGeom prst="roundRect">
            <a:avLst/>
          </a:prstGeom>
          <a:blipFill rotWithShape="0">
            <a:blip r:embed="rId15" cstate="screen">
              <a:alphaModFix amt="70000"/>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dirty="0"/>
          </a:p>
        </p:txBody>
      </p:sp>
      <p:sp>
        <p:nvSpPr>
          <p:cNvPr id="35" name="TextBox 34"/>
          <p:cNvSpPr txBox="1"/>
          <p:nvPr/>
        </p:nvSpPr>
        <p:spPr>
          <a:xfrm>
            <a:off x="386863" y="3301169"/>
            <a:ext cx="1496064" cy="400110"/>
          </a:xfrm>
          <a:prstGeom prst="rect">
            <a:avLst/>
          </a:prstGeom>
          <a:noFill/>
        </p:spPr>
        <p:txBody>
          <a:bodyPr wrap="square" rtlCol="0">
            <a:spAutoFit/>
          </a:bodyPr>
          <a:lstStyle/>
          <a:p>
            <a:pPr algn="ctr"/>
            <a:r>
              <a:rPr lang="en-US" sz="1000">
                <a:solidFill>
                  <a:prstClr val="black"/>
                </a:solidFill>
              </a:rPr>
              <a:t>IP for best practices and best tools</a:t>
            </a:r>
          </a:p>
        </p:txBody>
      </p:sp>
      <p:sp>
        <p:nvSpPr>
          <p:cNvPr id="51" name="Rectangle 50">
            <a:extLst>
              <a:ext uri="{FF2B5EF4-FFF2-40B4-BE49-F238E27FC236}">
                <a16:creationId xmlns:a16="http://schemas.microsoft.com/office/drawing/2014/main" id="{B2E221D7-12DA-4D65-A34B-5F76B4E93706}"/>
              </a:ext>
            </a:extLst>
          </p:cNvPr>
          <p:cNvSpPr/>
          <p:nvPr/>
        </p:nvSpPr>
        <p:spPr>
          <a:xfrm>
            <a:off x="2044755" y="987425"/>
            <a:ext cx="1620000" cy="2088000"/>
          </a:xfrm>
          <a:prstGeom prst="rect">
            <a:avLst/>
          </a:prstGeom>
          <a:solidFill>
            <a:schemeClr val="accent3">
              <a:lumMod val="20000"/>
              <a:lumOff val="80000"/>
            </a:schemeClr>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510" name="Picture 6" descr="Image result for cloud security"/>
          <p:cNvPicPr>
            <a:picLocks noChangeAspect="1" noChangeArrowheads="1"/>
          </p:cNvPicPr>
          <p:nvPr/>
        </p:nvPicPr>
        <p:blipFill>
          <a:blip r:embed="rId16" cstate="screen">
            <a:duotone>
              <a:schemeClr val="accent3">
                <a:shade val="45000"/>
                <a:satMod val="135000"/>
              </a:schemeClr>
              <a:prstClr val="white"/>
            </a:duotone>
            <a:alphaModFix/>
            <a:extLst>
              <a:ext uri="{28A0092B-C50C-407E-A947-70E740481C1C}">
                <a14:useLocalDpi xmlns:a14="http://schemas.microsoft.com/office/drawing/2010/main"/>
              </a:ext>
            </a:extLst>
          </a:blip>
          <a:srcRect/>
          <a:stretch>
            <a:fillRect/>
          </a:stretch>
        </p:blipFill>
        <p:spPr bwMode="auto">
          <a:xfrm>
            <a:off x="2590578" y="1210739"/>
            <a:ext cx="540000" cy="540000"/>
          </a:xfrm>
          <a:prstGeom prst="rect">
            <a:avLst/>
          </a:prstGeom>
          <a:noFill/>
          <a:ln>
            <a:noFill/>
          </a:ln>
        </p:spPr>
      </p:pic>
      <p:sp>
        <p:nvSpPr>
          <p:cNvPr id="37" name="TextBox 36"/>
          <p:cNvSpPr txBox="1"/>
          <p:nvPr/>
        </p:nvSpPr>
        <p:spPr>
          <a:xfrm>
            <a:off x="2153705" y="1928555"/>
            <a:ext cx="1398387" cy="646331"/>
          </a:xfrm>
          <a:prstGeom prst="rect">
            <a:avLst/>
          </a:prstGeom>
          <a:noFill/>
          <a:ln>
            <a:noFill/>
          </a:ln>
        </p:spPr>
        <p:txBody>
          <a:bodyPr wrap="square" rtlCol="0">
            <a:spAutoFit/>
          </a:bodyPr>
          <a:lstStyle/>
          <a:p>
            <a:pPr algn="ctr"/>
            <a:r>
              <a:rPr lang="en-US" sz="1200"/>
              <a:t>Consistent security across cloud platforms</a:t>
            </a:r>
          </a:p>
        </p:txBody>
      </p:sp>
      <p:sp>
        <p:nvSpPr>
          <p:cNvPr id="55" name="Flowchart: Off-page Connector 54">
            <a:extLst>
              <a:ext uri="{FF2B5EF4-FFF2-40B4-BE49-F238E27FC236}">
                <a16:creationId xmlns:a16="http://schemas.microsoft.com/office/drawing/2014/main" id="{20C1F059-A096-425B-9E86-5DC47E58F420}"/>
              </a:ext>
            </a:extLst>
          </p:cNvPr>
          <p:cNvSpPr/>
          <p:nvPr/>
        </p:nvSpPr>
        <p:spPr>
          <a:xfrm>
            <a:off x="2044398" y="3078938"/>
            <a:ext cx="1620000" cy="1638223"/>
          </a:xfrm>
          <a:prstGeom prst="flowChartOffpageConnector">
            <a:avLst/>
          </a:prstGeom>
          <a:ln w="9525">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white"/>
              </a:solidFill>
            </a:endParaRPr>
          </a:p>
        </p:txBody>
      </p:sp>
      <p:pic>
        <p:nvPicPr>
          <p:cNvPr id="42" name="Picture 8" descr="Related image"/>
          <p:cNvPicPr>
            <a:picLocks noChangeAspect="1" noChangeArrowheads="1"/>
          </p:cNvPicPr>
          <p:nvPr/>
        </p:nvPicPr>
        <p:blipFill>
          <a:blip r:embed="rId17" cstate="screen">
            <a:alphaModFix amt="70000"/>
            <a:extLst>
              <a:ext uri="{28A0092B-C50C-407E-A947-70E740481C1C}">
                <a14:useLocalDpi xmlns:a14="http://schemas.microsoft.com/office/drawing/2010/main"/>
              </a:ext>
            </a:extLst>
          </a:blip>
          <a:srcRect/>
          <a:stretch>
            <a:fillRect/>
          </a:stretch>
        </p:blipFill>
        <p:spPr bwMode="auto">
          <a:xfrm>
            <a:off x="2638852" y="4059526"/>
            <a:ext cx="405676" cy="405676"/>
          </a:xfrm>
          <a:prstGeom prst="rect">
            <a:avLst/>
          </a:prstGeom>
          <a:noFill/>
        </p:spPr>
      </p:pic>
      <p:sp>
        <p:nvSpPr>
          <p:cNvPr id="48" name="TextBox 47"/>
          <p:cNvSpPr txBox="1"/>
          <p:nvPr/>
        </p:nvSpPr>
        <p:spPr>
          <a:xfrm>
            <a:off x="2153704" y="3301169"/>
            <a:ext cx="1457817" cy="553998"/>
          </a:xfrm>
          <a:prstGeom prst="rect">
            <a:avLst/>
          </a:prstGeom>
          <a:noFill/>
        </p:spPr>
        <p:txBody>
          <a:bodyPr wrap="square" rtlCol="0">
            <a:spAutoFit/>
          </a:bodyPr>
          <a:lstStyle/>
          <a:p>
            <a:pPr algn="ctr"/>
            <a:r>
              <a:rPr lang="en-US" sz="1000">
                <a:solidFill>
                  <a:prstClr val="black"/>
                </a:solidFill>
              </a:rPr>
              <a:t>MSS and MDR services under single pane </a:t>
            </a:r>
            <a:br>
              <a:rPr lang="en-US" sz="1000">
                <a:solidFill>
                  <a:prstClr val="black"/>
                </a:solidFill>
              </a:rPr>
            </a:br>
            <a:r>
              <a:rPr lang="en-US" sz="1000">
                <a:solidFill>
                  <a:prstClr val="black"/>
                </a:solidFill>
              </a:rPr>
              <a:t>of glass</a:t>
            </a:r>
          </a:p>
        </p:txBody>
      </p:sp>
      <p:sp>
        <p:nvSpPr>
          <p:cNvPr id="45" name="Slide Number Placeholder 3">
            <a:extLst>
              <a:ext uri="{FF2B5EF4-FFF2-40B4-BE49-F238E27FC236}">
                <a16:creationId xmlns:a16="http://schemas.microsoft.com/office/drawing/2014/main" id="{A38ADE21-00CA-4213-903A-14C21FAA20CB}"/>
              </a:ext>
            </a:extLst>
          </p:cNvPr>
          <p:cNvSpPr>
            <a:spLocks noGrp="1"/>
          </p:cNvSpPr>
          <p:nvPr>
            <p:ph type="sldNum" sz="quarter" idx="12"/>
          </p:nvPr>
        </p:nvSpPr>
        <p:spPr>
          <a:xfrm>
            <a:off x="8332470" y="4767264"/>
            <a:ext cx="487680" cy="274637"/>
          </a:xfrm>
        </p:spPr>
        <p:txBody>
          <a:bodyPr/>
          <a:lstStyle/>
          <a:p>
            <a:fld id="{D6AB342A-830E-438F-A6A8-BEDF509AB0A8}" type="slidenum">
              <a:rPr lang="en-US" sz="900" smtClean="0"/>
              <a:t>22</a:t>
            </a:fld>
            <a:endParaRPr lang="en-US" sz="900" dirty="0"/>
          </a:p>
        </p:txBody>
      </p:sp>
    </p:spTree>
    <p:extLst>
      <p:ext uri="{BB962C8B-B14F-4D97-AF65-F5344CB8AC3E}">
        <p14:creationId xmlns:p14="http://schemas.microsoft.com/office/powerpoint/2010/main" val="3668459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AA34-35C4-465C-816B-D63E0FD7551D}"/>
              </a:ext>
            </a:extLst>
          </p:cNvPr>
          <p:cNvSpPr>
            <a:spLocks noGrp="1"/>
          </p:cNvSpPr>
          <p:nvPr>
            <p:ph type="title"/>
          </p:nvPr>
        </p:nvSpPr>
        <p:spPr/>
        <p:txBody>
          <a:bodyPr/>
          <a:lstStyle/>
          <a:p>
            <a:r>
              <a:rPr lang="en-US">
                <a:latin typeface="+mj-lt"/>
              </a:rPr>
              <a:t>Sify Cloud management platform – generation V</a:t>
            </a:r>
            <a:endParaRPr lang="en-IN">
              <a:latin typeface="+mj-lt"/>
            </a:endParaRPr>
          </a:p>
        </p:txBody>
      </p:sp>
      <p:pic>
        <p:nvPicPr>
          <p:cNvPr id="63" name="Graphic 62" descr="Single gear">
            <a:extLst>
              <a:ext uri="{FF2B5EF4-FFF2-40B4-BE49-F238E27FC236}">
                <a16:creationId xmlns:a16="http://schemas.microsoft.com/office/drawing/2014/main" id="{C7E264B2-5396-4C39-95C8-BFE4049B1F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5388" y="1194835"/>
            <a:ext cx="305290" cy="305290"/>
          </a:xfrm>
          <a:prstGeom prst="rect">
            <a:avLst/>
          </a:prstGeom>
        </p:spPr>
      </p:pic>
      <p:pic>
        <p:nvPicPr>
          <p:cNvPr id="69" name="Graphic 68" descr="Single gear">
            <a:extLst>
              <a:ext uri="{FF2B5EF4-FFF2-40B4-BE49-F238E27FC236}">
                <a16:creationId xmlns:a16="http://schemas.microsoft.com/office/drawing/2014/main" id="{EABB7957-F713-483F-80CB-8B2472157AE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5388" y="2585923"/>
            <a:ext cx="305290" cy="305290"/>
          </a:xfrm>
          <a:prstGeom prst="rect">
            <a:avLst/>
          </a:prstGeom>
        </p:spPr>
      </p:pic>
      <p:pic>
        <p:nvPicPr>
          <p:cNvPr id="70" name="Graphic 69" descr="Single gear">
            <a:extLst>
              <a:ext uri="{FF2B5EF4-FFF2-40B4-BE49-F238E27FC236}">
                <a16:creationId xmlns:a16="http://schemas.microsoft.com/office/drawing/2014/main" id="{2EDC8B64-D8BA-46E3-960C-418F1DDBC6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5388" y="3643903"/>
            <a:ext cx="305290" cy="305290"/>
          </a:xfrm>
          <a:prstGeom prst="rect">
            <a:avLst/>
          </a:prstGeom>
        </p:spPr>
      </p:pic>
      <p:sp>
        <p:nvSpPr>
          <p:cNvPr id="64" name="Rectangle 63">
            <a:extLst>
              <a:ext uri="{FF2B5EF4-FFF2-40B4-BE49-F238E27FC236}">
                <a16:creationId xmlns:a16="http://schemas.microsoft.com/office/drawing/2014/main" id="{E8A97AC2-3166-42FF-9CC6-DFFE62A5A212}"/>
              </a:ext>
            </a:extLst>
          </p:cNvPr>
          <p:cNvSpPr/>
          <p:nvPr/>
        </p:nvSpPr>
        <p:spPr>
          <a:xfrm>
            <a:off x="7770997" y="987395"/>
            <a:ext cx="1042414" cy="3283063"/>
          </a:xfrm>
          <a:prstGeom prst="rect">
            <a:avLst/>
          </a:prstGeom>
          <a:solidFill>
            <a:schemeClr val="accent3">
              <a:lumMod val="40000"/>
              <a:lumOff val="60000"/>
            </a:schemeClr>
          </a:solidFill>
          <a:ln w="952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75" name="Rectangle 74">
            <a:extLst>
              <a:ext uri="{FF2B5EF4-FFF2-40B4-BE49-F238E27FC236}">
                <a16:creationId xmlns:a16="http://schemas.microsoft.com/office/drawing/2014/main" id="{AE657CE1-A079-4866-877F-78A9899954CE}"/>
              </a:ext>
            </a:extLst>
          </p:cNvPr>
          <p:cNvSpPr/>
          <p:nvPr/>
        </p:nvSpPr>
        <p:spPr>
          <a:xfrm>
            <a:off x="7824104" y="987425"/>
            <a:ext cx="936201" cy="66404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rPr>
              <a:t>Sify Cloudinfinit</a:t>
            </a:r>
            <a:endParaRPr lang="en-IN" sz="1000" b="1">
              <a:solidFill>
                <a:schemeClr val="tx1"/>
              </a:solidFill>
              <a:latin typeface="+mj-lt"/>
            </a:endParaRPr>
          </a:p>
        </p:txBody>
      </p:sp>
      <p:sp>
        <p:nvSpPr>
          <p:cNvPr id="76" name="Rectangle 75">
            <a:extLst>
              <a:ext uri="{FF2B5EF4-FFF2-40B4-BE49-F238E27FC236}">
                <a16:creationId xmlns:a16="http://schemas.microsoft.com/office/drawing/2014/main" id="{BFF665CB-B215-47DB-9B9C-F7B7693A18E8}"/>
              </a:ext>
            </a:extLst>
          </p:cNvPr>
          <p:cNvSpPr/>
          <p:nvPr/>
        </p:nvSpPr>
        <p:spPr>
          <a:xfrm>
            <a:off x="7824104" y="1572052"/>
            <a:ext cx="936201" cy="50925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rPr>
              <a:t>Sify Private Cloud</a:t>
            </a:r>
            <a:endParaRPr lang="en-IN" sz="1000" b="1">
              <a:solidFill>
                <a:schemeClr val="tx1"/>
              </a:solidFill>
              <a:latin typeface="+mj-lt"/>
            </a:endParaRPr>
          </a:p>
        </p:txBody>
      </p:sp>
      <p:sp>
        <p:nvSpPr>
          <p:cNvPr id="82" name="Rectangle 81">
            <a:extLst>
              <a:ext uri="{FF2B5EF4-FFF2-40B4-BE49-F238E27FC236}">
                <a16:creationId xmlns:a16="http://schemas.microsoft.com/office/drawing/2014/main" id="{FE1B937F-5846-4D18-8D68-FE47CBDF90B9}"/>
              </a:ext>
            </a:extLst>
          </p:cNvPr>
          <p:cNvSpPr/>
          <p:nvPr/>
        </p:nvSpPr>
        <p:spPr>
          <a:xfrm rot="16200000">
            <a:off x="7177453" y="1708395"/>
            <a:ext cx="848804" cy="20797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lumMod val="25000"/>
                  </a:schemeClr>
                </a:solidFill>
                <a:latin typeface="+mj-lt"/>
              </a:rPr>
              <a:t>APIs</a:t>
            </a:r>
            <a:endParaRPr lang="en-IN" sz="900" b="1">
              <a:solidFill>
                <a:schemeClr val="bg2">
                  <a:lumMod val="25000"/>
                </a:schemeClr>
              </a:solidFill>
              <a:latin typeface="+mj-lt"/>
            </a:endParaRPr>
          </a:p>
        </p:txBody>
      </p:sp>
      <p:sp>
        <p:nvSpPr>
          <p:cNvPr id="83" name="Rectangle 82">
            <a:extLst>
              <a:ext uri="{FF2B5EF4-FFF2-40B4-BE49-F238E27FC236}">
                <a16:creationId xmlns:a16="http://schemas.microsoft.com/office/drawing/2014/main" id="{554A4B02-37E8-4C82-BF45-21646C0F3EB0}"/>
              </a:ext>
            </a:extLst>
          </p:cNvPr>
          <p:cNvSpPr/>
          <p:nvPr/>
        </p:nvSpPr>
        <p:spPr>
          <a:xfrm rot="16200000">
            <a:off x="7090998" y="3451836"/>
            <a:ext cx="1021714" cy="20797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lumMod val="25000"/>
                  </a:schemeClr>
                </a:solidFill>
                <a:latin typeface="+mj-lt"/>
              </a:rPr>
              <a:t>Native Tools</a:t>
            </a:r>
            <a:endParaRPr lang="en-IN" sz="900" b="1">
              <a:solidFill>
                <a:schemeClr val="bg2">
                  <a:lumMod val="25000"/>
                </a:schemeClr>
              </a:solidFill>
              <a:latin typeface="+mj-lt"/>
            </a:endParaRPr>
          </a:p>
        </p:txBody>
      </p:sp>
      <p:grpSp>
        <p:nvGrpSpPr>
          <p:cNvPr id="94" name="Group 93">
            <a:extLst>
              <a:ext uri="{FF2B5EF4-FFF2-40B4-BE49-F238E27FC236}">
                <a16:creationId xmlns:a16="http://schemas.microsoft.com/office/drawing/2014/main" id="{7733E07F-B5FF-41B2-B49C-D02EB5C43248}"/>
              </a:ext>
            </a:extLst>
          </p:cNvPr>
          <p:cNvGrpSpPr/>
          <p:nvPr/>
        </p:nvGrpSpPr>
        <p:grpSpPr>
          <a:xfrm>
            <a:off x="1442968" y="1045648"/>
            <a:ext cx="654798" cy="661354"/>
            <a:chOff x="189872" y="1588487"/>
            <a:chExt cx="914400" cy="914400"/>
          </a:xfrm>
        </p:grpSpPr>
        <p:pic>
          <p:nvPicPr>
            <p:cNvPr id="90" name="Graphic 89" descr="Monitor">
              <a:extLst>
                <a:ext uri="{FF2B5EF4-FFF2-40B4-BE49-F238E27FC236}">
                  <a16:creationId xmlns:a16="http://schemas.microsoft.com/office/drawing/2014/main" id="{D4498A50-E074-4FCE-8FFD-BB015C3FDA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872" y="1588487"/>
              <a:ext cx="914400" cy="914400"/>
            </a:xfrm>
            <a:prstGeom prst="rect">
              <a:avLst/>
            </a:prstGeom>
          </p:spPr>
        </p:pic>
        <p:grpSp>
          <p:nvGrpSpPr>
            <p:cNvPr id="93" name="Group 92">
              <a:extLst>
                <a:ext uri="{FF2B5EF4-FFF2-40B4-BE49-F238E27FC236}">
                  <a16:creationId xmlns:a16="http://schemas.microsoft.com/office/drawing/2014/main" id="{BC5B515F-2E61-4D4D-BA94-8452E5305D5C}"/>
                </a:ext>
              </a:extLst>
            </p:cNvPr>
            <p:cNvGrpSpPr/>
            <p:nvPr/>
          </p:nvGrpSpPr>
          <p:grpSpPr>
            <a:xfrm>
              <a:off x="410984" y="1810880"/>
              <a:ext cx="445911" cy="517452"/>
              <a:chOff x="1507613" y="1412307"/>
              <a:chExt cx="552299" cy="600913"/>
            </a:xfrm>
          </p:grpSpPr>
          <p:pic>
            <p:nvPicPr>
              <p:cNvPr id="88" name="Graphic 87" descr="Open hand">
                <a:extLst>
                  <a:ext uri="{FF2B5EF4-FFF2-40B4-BE49-F238E27FC236}">
                    <a16:creationId xmlns:a16="http://schemas.microsoft.com/office/drawing/2014/main" id="{82DE3795-F380-4A16-8C61-7E704414D3C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07613" y="1460921"/>
                <a:ext cx="552299" cy="552299"/>
              </a:xfrm>
              <a:prstGeom prst="rect">
                <a:avLst/>
              </a:prstGeom>
            </p:spPr>
          </p:pic>
          <p:pic>
            <p:nvPicPr>
              <p:cNvPr id="92" name="Graphic 91" descr="Tools">
                <a:extLst>
                  <a:ext uri="{FF2B5EF4-FFF2-40B4-BE49-F238E27FC236}">
                    <a16:creationId xmlns:a16="http://schemas.microsoft.com/office/drawing/2014/main" id="{C6952A6A-66E9-4FAB-A414-CD1AB755A7C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30663" y="1412307"/>
                <a:ext cx="243983" cy="243983"/>
              </a:xfrm>
              <a:prstGeom prst="rect">
                <a:avLst/>
              </a:prstGeom>
            </p:spPr>
          </p:pic>
        </p:grpSp>
      </p:grpSp>
      <p:sp>
        <p:nvSpPr>
          <p:cNvPr id="108" name="Rectangle 107">
            <a:extLst>
              <a:ext uri="{FF2B5EF4-FFF2-40B4-BE49-F238E27FC236}">
                <a16:creationId xmlns:a16="http://schemas.microsoft.com/office/drawing/2014/main" id="{89AFBFB5-A967-48E3-97B7-B9DA79CEE60C}"/>
              </a:ext>
            </a:extLst>
          </p:cNvPr>
          <p:cNvSpPr/>
          <p:nvPr/>
        </p:nvSpPr>
        <p:spPr>
          <a:xfrm>
            <a:off x="1353757" y="1621528"/>
            <a:ext cx="833221" cy="23517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lumMod val="25000"/>
                  </a:schemeClr>
                </a:solidFill>
                <a:latin typeface="+mj-lt"/>
              </a:rPr>
              <a:t>Self Service</a:t>
            </a:r>
            <a:endParaRPr lang="en-IN" sz="900" b="1">
              <a:solidFill>
                <a:schemeClr val="bg2">
                  <a:lumMod val="25000"/>
                </a:schemeClr>
              </a:solidFill>
              <a:latin typeface="+mj-lt"/>
            </a:endParaRPr>
          </a:p>
        </p:txBody>
      </p:sp>
      <p:grpSp>
        <p:nvGrpSpPr>
          <p:cNvPr id="95" name="Group 94">
            <a:extLst>
              <a:ext uri="{FF2B5EF4-FFF2-40B4-BE49-F238E27FC236}">
                <a16:creationId xmlns:a16="http://schemas.microsoft.com/office/drawing/2014/main" id="{32A9578E-EFDD-42B3-80FA-F053AFB45102}"/>
              </a:ext>
            </a:extLst>
          </p:cNvPr>
          <p:cNvGrpSpPr/>
          <p:nvPr/>
        </p:nvGrpSpPr>
        <p:grpSpPr>
          <a:xfrm>
            <a:off x="1496309" y="2525607"/>
            <a:ext cx="548117" cy="397758"/>
            <a:chOff x="1230939" y="2732882"/>
            <a:chExt cx="771733" cy="560032"/>
          </a:xfrm>
        </p:grpSpPr>
        <p:sp>
          <p:nvSpPr>
            <p:cNvPr id="68" name="Rectangle: Rounded Corners 67">
              <a:extLst>
                <a:ext uri="{FF2B5EF4-FFF2-40B4-BE49-F238E27FC236}">
                  <a16:creationId xmlns:a16="http://schemas.microsoft.com/office/drawing/2014/main" id="{16C4332D-DF91-4E0E-8548-4F5C7789C39C}"/>
                </a:ext>
              </a:extLst>
            </p:cNvPr>
            <p:cNvSpPr/>
            <p:nvPr/>
          </p:nvSpPr>
          <p:spPr>
            <a:xfrm>
              <a:off x="1230939" y="2732882"/>
              <a:ext cx="761690" cy="552298"/>
            </a:xfrm>
            <a:prstGeom prst="roundRect">
              <a:avLst/>
            </a:prstGeom>
            <a:solidFill>
              <a:schemeClr val="bg1">
                <a:lumMod val="95000"/>
              </a:schemeClr>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pic>
          <p:nvPicPr>
            <p:cNvPr id="74" name="Graphic 73" descr="Bar chart">
              <a:extLst>
                <a:ext uri="{FF2B5EF4-FFF2-40B4-BE49-F238E27FC236}">
                  <a16:creationId xmlns:a16="http://schemas.microsoft.com/office/drawing/2014/main" id="{94927A4D-EB10-4CBF-84F6-F4E37DFBCB2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23098" y="3006028"/>
              <a:ext cx="286886" cy="286886"/>
            </a:xfrm>
            <a:prstGeom prst="rect">
              <a:avLst/>
            </a:prstGeom>
          </p:spPr>
        </p:pic>
        <p:pic>
          <p:nvPicPr>
            <p:cNvPr id="84" name="Graphic 83" descr="Gauge">
              <a:extLst>
                <a:ext uri="{FF2B5EF4-FFF2-40B4-BE49-F238E27FC236}">
                  <a16:creationId xmlns:a16="http://schemas.microsoft.com/office/drawing/2014/main" id="{93AB382E-94E2-420A-A82C-61F01BF3E4F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6232" y="2733736"/>
              <a:ext cx="323997" cy="323997"/>
            </a:xfrm>
            <a:prstGeom prst="rect">
              <a:avLst/>
            </a:prstGeom>
          </p:spPr>
        </p:pic>
        <p:pic>
          <p:nvPicPr>
            <p:cNvPr id="86" name="Graphic 85" descr="Checklist RTL">
              <a:extLst>
                <a:ext uri="{FF2B5EF4-FFF2-40B4-BE49-F238E27FC236}">
                  <a16:creationId xmlns:a16="http://schemas.microsoft.com/office/drawing/2014/main" id="{1B6C05C0-BFEF-436F-8F95-8B36007B492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09984" y="2810919"/>
              <a:ext cx="392688" cy="440394"/>
            </a:xfrm>
            <a:prstGeom prst="rect">
              <a:avLst/>
            </a:prstGeom>
          </p:spPr>
        </p:pic>
      </p:grpSp>
      <p:sp>
        <p:nvSpPr>
          <p:cNvPr id="109" name="Rectangle 108">
            <a:extLst>
              <a:ext uri="{FF2B5EF4-FFF2-40B4-BE49-F238E27FC236}">
                <a16:creationId xmlns:a16="http://schemas.microsoft.com/office/drawing/2014/main" id="{8AA5AF14-6018-4778-B40A-07E22A8CF074}"/>
              </a:ext>
            </a:extLst>
          </p:cNvPr>
          <p:cNvSpPr/>
          <p:nvPr/>
        </p:nvSpPr>
        <p:spPr>
          <a:xfrm>
            <a:off x="1353757" y="2953646"/>
            <a:ext cx="833221" cy="23517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lumMod val="25000"/>
                  </a:schemeClr>
                </a:solidFill>
                <a:latin typeface="+mj-lt"/>
              </a:rPr>
              <a:t>Dashboard</a:t>
            </a:r>
            <a:endParaRPr lang="en-IN" sz="900" b="1">
              <a:solidFill>
                <a:schemeClr val="bg2">
                  <a:lumMod val="25000"/>
                </a:schemeClr>
              </a:solidFill>
              <a:latin typeface="+mj-lt"/>
            </a:endParaRPr>
          </a:p>
        </p:txBody>
      </p:sp>
      <p:grpSp>
        <p:nvGrpSpPr>
          <p:cNvPr id="102" name="Group 101">
            <a:extLst>
              <a:ext uri="{FF2B5EF4-FFF2-40B4-BE49-F238E27FC236}">
                <a16:creationId xmlns:a16="http://schemas.microsoft.com/office/drawing/2014/main" id="{7B036B4B-D689-481F-B458-614CF582AA4C}"/>
              </a:ext>
            </a:extLst>
          </p:cNvPr>
          <p:cNvGrpSpPr/>
          <p:nvPr/>
        </p:nvGrpSpPr>
        <p:grpSpPr>
          <a:xfrm>
            <a:off x="1494637" y="3546391"/>
            <a:ext cx="551461" cy="551461"/>
            <a:chOff x="204099" y="2832845"/>
            <a:chExt cx="761691" cy="761691"/>
          </a:xfrm>
        </p:grpSpPr>
        <p:pic>
          <p:nvPicPr>
            <p:cNvPr id="99" name="Graphic 98" descr="Workflow">
              <a:extLst>
                <a:ext uri="{FF2B5EF4-FFF2-40B4-BE49-F238E27FC236}">
                  <a16:creationId xmlns:a16="http://schemas.microsoft.com/office/drawing/2014/main" id="{D3A0B127-2B9F-4264-ADE5-152D0F668D9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0599" y="2992900"/>
              <a:ext cx="344421" cy="344421"/>
            </a:xfrm>
            <a:prstGeom prst="rect">
              <a:avLst/>
            </a:prstGeom>
          </p:spPr>
        </p:pic>
        <p:pic>
          <p:nvPicPr>
            <p:cNvPr id="101" name="Graphic 100" descr="Television">
              <a:extLst>
                <a:ext uri="{FF2B5EF4-FFF2-40B4-BE49-F238E27FC236}">
                  <a16:creationId xmlns:a16="http://schemas.microsoft.com/office/drawing/2014/main" id="{A79D7A7D-CE82-4BEC-8846-92C998655AB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4099" y="2832845"/>
              <a:ext cx="761691" cy="761691"/>
            </a:xfrm>
            <a:prstGeom prst="rect">
              <a:avLst/>
            </a:prstGeom>
          </p:spPr>
        </p:pic>
      </p:grpSp>
      <p:sp>
        <p:nvSpPr>
          <p:cNvPr id="110" name="Rectangle 109">
            <a:extLst>
              <a:ext uri="{FF2B5EF4-FFF2-40B4-BE49-F238E27FC236}">
                <a16:creationId xmlns:a16="http://schemas.microsoft.com/office/drawing/2014/main" id="{6E550ED3-3C99-481B-BC13-A639DCF219E3}"/>
              </a:ext>
            </a:extLst>
          </p:cNvPr>
          <p:cNvSpPr/>
          <p:nvPr/>
        </p:nvSpPr>
        <p:spPr>
          <a:xfrm>
            <a:off x="1353757" y="4047079"/>
            <a:ext cx="833221" cy="23517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lumMod val="25000"/>
                  </a:schemeClr>
                </a:solidFill>
                <a:latin typeface="+mj-lt"/>
              </a:rPr>
              <a:t>Automation</a:t>
            </a:r>
            <a:endParaRPr lang="en-IN" sz="900" b="1">
              <a:solidFill>
                <a:schemeClr val="bg2">
                  <a:lumMod val="25000"/>
                </a:schemeClr>
              </a:solidFill>
              <a:latin typeface="+mj-lt"/>
            </a:endParaRPr>
          </a:p>
        </p:txBody>
      </p:sp>
      <p:cxnSp>
        <p:nvCxnSpPr>
          <p:cNvPr id="107" name="Straight Connector 106">
            <a:extLst>
              <a:ext uri="{FF2B5EF4-FFF2-40B4-BE49-F238E27FC236}">
                <a16:creationId xmlns:a16="http://schemas.microsoft.com/office/drawing/2014/main" id="{CD46A1D4-B8E3-4AF0-A29D-6220541F9421}"/>
              </a:ext>
            </a:extLst>
          </p:cNvPr>
          <p:cNvCxnSpPr>
            <a:cxnSpLocks/>
          </p:cNvCxnSpPr>
          <p:nvPr/>
        </p:nvCxnSpPr>
        <p:spPr>
          <a:xfrm>
            <a:off x="1354168" y="987425"/>
            <a:ext cx="0" cy="324000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26" name="Graphic 125" descr="Social network">
            <a:extLst>
              <a:ext uri="{FF2B5EF4-FFF2-40B4-BE49-F238E27FC236}">
                <a16:creationId xmlns:a16="http://schemas.microsoft.com/office/drawing/2014/main" id="{81DF1E08-9BD5-4A6E-974B-81CF9B9A703A}"/>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62697" y="2987075"/>
            <a:ext cx="360000" cy="360000"/>
          </a:xfrm>
          <a:prstGeom prst="rect">
            <a:avLst/>
          </a:prstGeom>
        </p:spPr>
      </p:pic>
      <p:sp>
        <p:nvSpPr>
          <p:cNvPr id="132" name="Rectangle 131">
            <a:extLst>
              <a:ext uri="{FF2B5EF4-FFF2-40B4-BE49-F238E27FC236}">
                <a16:creationId xmlns:a16="http://schemas.microsoft.com/office/drawing/2014/main" id="{82F27A2B-510D-4EF9-93A4-91FFD05FF05B}"/>
              </a:ext>
            </a:extLst>
          </p:cNvPr>
          <p:cNvSpPr/>
          <p:nvPr/>
        </p:nvSpPr>
        <p:spPr>
          <a:xfrm>
            <a:off x="346655" y="3336787"/>
            <a:ext cx="987216" cy="18987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lumMod val="25000"/>
                  </a:schemeClr>
                </a:solidFill>
                <a:latin typeface="+mj-lt"/>
              </a:rPr>
              <a:t>All Users</a:t>
            </a:r>
            <a:endParaRPr lang="en-IN" sz="900" b="1">
              <a:solidFill>
                <a:schemeClr val="bg2">
                  <a:lumMod val="25000"/>
                </a:schemeClr>
              </a:solidFill>
              <a:latin typeface="+mj-lt"/>
            </a:endParaRPr>
          </a:p>
        </p:txBody>
      </p:sp>
      <p:pic>
        <p:nvPicPr>
          <p:cNvPr id="131" name="Graphic 130" descr="Teacher">
            <a:extLst>
              <a:ext uri="{FF2B5EF4-FFF2-40B4-BE49-F238E27FC236}">
                <a16:creationId xmlns:a16="http://schemas.microsoft.com/office/drawing/2014/main" id="{52BBF5DB-47BD-4AA0-981E-A4F40689F8C0}"/>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62697" y="3769770"/>
            <a:ext cx="360000" cy="360000"/>
          </a:xfrm>
          <a:prstGeom prst="rect">
            <a:avLst/>
          </a:prstGeom>
        </p:spPr>
      </p:pic>
      <p:sp>
        <p:nvSpPr>
          <p:cNvPr id="133" name="Rectangle 132">
            <a:extLst>
              <a:ext uri="{FF2B5EF4-FFF2-40B4-BE49-F238E27FC236}">
                <a16:creationId xmlns:a16="http://schemas.microsoft.com/office/drawing/2014/main" id="{C12FFCC5-9A5D-4F0D-BD94-76AC8029709F}"/>
              </a:ext>
            </a:extLst>
          </p:cNvPr>
          <p:cNvSpPr/>
          <p:nvPr/>
        </p:nvSpPr>
        <p:spPr>
          <a:xfrm>
            <a:off x="333173" y="4045659"/>
            <a:ext cx="1014180" cy="2370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lumMod val="25000"/>
                  </a:schemeClr>
                </a:solidFill>
                <a:latin typeface="+mj-lt"/>
              </a:rPr>
              <a:t>CxO Users</a:t>
            </a:r>
            <a:endParaRPr lang="en-IN" sz="900" b="1">
              <a:solidFill>
                <a:schemeClr val="bg2">
                  <a:lumMod val="25000"/>
                </a:schemeClr>
              </a:solidFill>
              <a:latin typeface="+mj-lt"/>
            </a:endParaRPr>
          </a:p>
        </p:txBody>
      </p:sp>
      <p:pic>
        <p:nvPicPr>
          <p:cNvPr id="127" name="Graphic 126" descr="Syncing cloud">
            <a:extLst>
              <a:ext uri="{FF2B5EF4-FFF2-40B4-BE49-F238E27FC236}">
                <a16:creationId xmlns:a16="http://schemas.microsoft.com/office/drawing/2014/main" id="{9943EB46-02AB-4C21-846E-0E81D1046D2E}"/>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62697" y="1081081"/>
            <a:ext cx="360000" cy="360000"/>
          </a:xfrm>
          <a:prstGeom prst="rect">
            <a:avLst/>
          </a:prstGeom>
        </p:spPr>
      </p:pic>
      <p:sp>
        <p:nvSpPr>
          <p:cNvPr id="134" name="Rectangle 133">
            <a:extLst>
              <a:ext uri="{FF2B5EF4-FFF2-40B4-BE49-F238E27FC236}">
                <a16:creationId xmlns:a16="http://schemas.microsoft.com/office/drawing/2014/main" id="{AFC3BC9D-A020-49D0-941C-C561F7AB62C7}"/>
              </a:ext>
            </a:extLst>
          </p:cNvPr>
          <p:cNvSpPr/>
          <p:nvPr/>
        </p:nvSpPr>
        <p:spPr>
          <a:xfrm>
            <a:off x="322893" y="1460901"/>
            <a:ext cx="1034741" cy="27930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lumMod val="25000"/>
                  </a:schemeClr>
                </a:solidFill>
                <a:latin typeface="+mj-lt"/>
              </a:rPr>
              <a:t>Cloud Administrators</a:t>
            </a:r>
            <a:endParaRPr lang="en-IN" sz="900" b="1">
              <a:solidFill>
                <a:schemeClr val="bg2">
                  <a:lumMod val="25000"/>
                </a:schemeClr>
              </a:solidFill>
              <a:latin typeface="+mj-lt"/>
            </a:endParaRPr>
          </a:p>
        </p:txBody>
      </p:sp>
      <p:grpSp>
        <p:nvGrpSpPr>
          <p:cNvPr id="128" name="Group 127">
            <a:extLst>
              <a:ext uri="{FF2B5EF4-FFF2-40B4-BE49-F238E27FC236}">
                <a16:creationId xmlns:a16="http://schemas.microsoft.com/office/drawing/2014/main" id="{8E63DF0C-09B0-47DE-A259-5B6EEC9A320D}"/>
              </a:ext>
            </a:extLst>
          </p:cNvPr>
          <p:cNvGrpSpPr/>
          <p:nvPr/>
        </p:nvGrpSpPr>
        <p:grpSpPr>
          <a:xfrm>
            <a:off x="662697" y="2073228"/>
            <a:ext cx="360000" cy="360000"/>
            <a:chOff x="4051651" y="1135094"/>
            <a:chExt cx="914400" cy="1173971"/>
          </a:xfrm>
        </p:grpSpPr>
        <p:pic>
          <p:nvPicPr>
            <p:cNvPr id="129" name="Graphic 128" descr="Single gear">
              <a:extLst>
                <a:ext uri="{FF2B5EF4-FFF2-40B4-BE49-F238E27FC236}">
                  <a16:creationId xmlns:a16="http://schemas.microsoft.com/office/drawing/2014/main" id="{CA98658E-8932-4E8C-A759-1852ECD9BA7C}"/>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051651" y="1135094"/>
              <a:ext cx="914400" cy="914400"/>
            </a:xfrm>
            <a:prstGeom prst="rect">
              <a:avLst/>
            </a:prstGeom>
          </p:spPr>
        </p:pic>
        <p:pic>
          <p:nvPicPr>
            <p:cNvPr id="130" name="Graphic 129" descr="Users">
              <a:extLst>
                <a:ext uri="{FF2B5EF4-FFF2-40B4-BE49-F238E27FC236}">
                  <a16:creationId xmlns:a16="http://schemas.microsoft.com/office/drawing/2014/main" id="{60DA99E3-C3EC-4D97-9EC1-AA08DE491580}"/>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051651" y="1394665"/>
              <a:ext cx="914400" cy="914400"/>
            </a:xfrm>
            <a:prstGeom prst="rect">
              <a:avLst/>
            </a:prstGeom>
          </p:spPr>
        </p:pic>
      </p:grpSp>
      <p:sp>
        <p:nvSpPr>
          <p:cNvPr id="135" name="Rectangle 134">
            <a:extLst>
              <a:ext uri="{FF2B5EF4-FFF2-40B4-BE49-F238E27FC236}">
                <a16:creationId xmlns:a16="http://schemas.microsoft.com/office/drawing/2014/main" id="{CCC7C309-FC47-42A3-8E67-3D4DBA98A59F}"/>
              </a:ext>
            </a:extLst>
          </p:cNvPr>
          <p:cNvSpPr/>
          <p:nvPr/>
        </p:nvSpPr>
        <p:spPr>
          <a:xfrm>
            <a:off x="340075" y="2396214"/>
            <a:ext cx="1000376" cy="25731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lumMod val="25000"/>
                  </a:schemeClr>
                </a:solidFill>
                <a:latin typeface="+mj-lt"/>
              </a:rPr>
              <a:t>App &amp; DevOps</a:t>
            </a:r>
            <a:endParaRPr lang="en-IN" sz="900" b="1">
              <a:solidFill>
                <a:schemeClr val="bg2">
                  <a:lumMod val="25000"/>
                </a:schemeClr>
              </a:solidFill>
              <a:latin typeface="+mj-lt"/>
            </a:endParaRPr>
          </a:p>
        </p:txBody>
      </p:sp>
      <p:sp>
        <p:nvSpPr>
          <p:cNvPr id="125" name="Arrow: Left-Right 124">
            <a:extLst>
              <a:ext uri="{FF2B5EF4-FFF2-40B4-BE49-F238E27FC236}">
                <a16:creationId xmlns:a16="http://schemas.microsoft.com/office/drawing/2014/main" id="{05DE21CF-1253-44E4-A3CC-5A05C5D39DB5}"/>
              </a:ext>
            </a:extLst>
          </p:cNvPr>
          <p:cNvSpPr/>
          <p:nvPr/>
        </p:nvSpPr>
        <p:spPr>
          <a:xfrm>
            <a:off x="1375948" y="4367797"/>
            <a:ext cx="6065861" cy="408217"/>
          </a:xfrm>
          <a:prstGeom prst="lef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ysClr val="windowText" lastClr="000000"/>
                </a:solidFill>
                <a:latin typeface="+mj-lt"/>
              </a:rPr>
              <a:t>Core Platform</a:t>
            </a:r>
            <a:endParaRPr lang="en-IN" sz="1000" b="1">
              <a:solidFill>
                <a:sysClr val="windowText" lastClr="000000"/>
              </a:solidFill>
              <a:latin typeface="+mj-lt"/>
            </a:endParaRPr>
          </a:p>
        </p:txBody>
      </p:sp>
      <p:sp>
        <p:nvSpPr>
          <p:cNvPr id="142" name="Arrow: Right 141">
            <a:extLst>
              <a:ext uri="{FF2B5EF4-FFF2-40B4-BE49-F238E27FC236}">
                <a16:creationId xmlns:a16="http://schemas.microsoft.com/office/drawing/2014/main" id="{FEF6F10E-9A1C-4A91-B355-4F17979BAC7A}"/>
              </a:ext>
            </a:extLst>
          </p:cNvPr>
          <p:cNvSpPr/>
          <p:nvPr/>
        </p:nvSpPr>
        <p:spPr>
          <a:xfrm>
            <a:off x="325756" y="4367797"/>
            <a:ext cx="994071" cy="408217"/>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ysClr val="windowText" lastClr="000000"/>
                </a:solidFill>
                <a:latin typeface="+mj-lt"/>
              </a:rPr>
              <a:t>Users</a:t>
            </a:r>
            <a:endParaRPr lang="en-IN" sz="1000" b="1">
              <a:solidFill>
                <a:sysClr val="windowText" lastClr="000000"/>
              </a:solidFill>
              <a:latin typeface="+mj-lt"/>
            </a:endParaRPr>
          </a:p>
        </p:txBody>
      </p:sp>
      <p:sp>
        <p:nvSpPr>
          <p:cNvPr id="143" name="Arrow: Left 142">
            <a:extLst>
              <a:ext uri="{FF2B5EF4-FFF2-40B4-BE49-F238E27FC236}">
                <a16:creationId xmlns:a16="http://schemas.microsoft.com/office/drawing/2014/main" id="{7D9E83F7-E3BA-4622-B037-3B93603AEDB5}"/>
              </a:ext>
            </a:extLst>
          </p:cNvPr>
          <p:cNvSpPr/>
          <p:nvPr/>
        </p:nvSpPr>
        <p:spPr>
          <a:xfrm>
            <a:off x="7553984" y="4367797"/>
            <a:ext cx="1276487" cy="408217"/>
          </a:xfrm>
          <a:prstGeom prst="lef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ysClr val="windowText" lastClr="000000"/>
                </a:solidFill>
                <a:latin typeface="+mj-lt"/>
              </a:rPr>
              <a:t>POD</a:t>
            </a:r>
            <a:endParaRPr lang="en-IN" sz="1000" b="1">
              <a:solidFill>
                <a:sysClr val="windowText" lastClr="000000"/>
              </a:solidFill>
              <a:latin typeface="+mj-lt"/>
            </a:endParaRPr>
          </a:p>
        </p:txBody>
      </p:sp>
      <p:sp>
        <p:nvSpPr>
          <p:cNvPr id="27" name="Rectangle 26">
            <a:extLst>
              <a:ext uri="{FF2B5EF4-FFF2-40B4-BE49-F238E27FC236}">
                <a16:creationId xmlns:a16="http://schemas.microsoft.com/office/drawing/2014/main" id="{04E5183A-1450-42D1-B272-F62C2DE8969B}"/>
              </a:ext>
            </a:extLst>
          </p:cNvPr>
          <p:cNvSpPr/>
          <p:nvPr/>
        </p:nvSpPr>
        <p:spPr>
          <a:xfrm>
            <a:off x="3496130" y="3192573"/>
            <a:ext cx="3852051" cy="80789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mj-lt"/>
              </a:rPr>
              <a:t>ITSM</a:t>
            </a:r>
          </a:p>
          <a:p>
            <a:pPr algn="ctr"/>
            <a:r>
              <a:rPr lang="en-US" sz="1600" b="1">
                <a:solidFill>
                  <a:schemeClr val="bg1"/>
                </a:solidFill>
                <a:latin typeface="+mj-lt"/>
              </a:rPr>
              <a:t>(Engagement &amp; Records)</a:t>
            </a:r>
            <a:endParaRPr lang="en-IN" sz="1600" b="1">
              <a:solidFill>
                <a:schemeClr val="bg1"/>
              </a:solidFill>
              <a:latin typeface="+mj-lt"/>
            </a:endParaRPr>
          </a:p>
        </p:txBody>
      </p:sp>
      <p:sp>
        <p:nvSpPr>
          <p:cNvPr id="31" name="Rectangle 30">
            <a:extLst>
              <a:ext uri="{FF2B5EF4-FFF2-40B4-BE49-F238E27FC236}">
                <a16:creationId xmlns:a16="http://schemas.microsoft.com/office/drawing/2014/main" id="{FC3511E9-CC6C-4E1F-AEE4-93C912EC0566}"/>
              </a:ext>
            </a:extLst>
          </p:cNvPr>
          <p:cNvSpPr/>
          <p:nvPr/>
        </p:nvSpPr>
        <p:spPr>
          <a:xfrm>
            <a:off x="3496130" y="2898246"/>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Request / Change</a:t>
            </a:r>
            <a:endParaRPr lang="en-IN" sz="600" b="1">
              <a:solidFill>
                <a:schemeClr val="tx1"/>
              </a:solidFill>
              <a:latin typeface="+mj-lt"/>
            </a:endParaRPr>
          </a:p>
        </p:txBody>
      </p:sp>
      <p:sp>
        <p:nvSpPr>
          <p:cNvPr id="32" name="Rectangle 31">
            <a:extLst>
              <a:ext uri="{FF2B5EF4-FFF2-40B4-BE49-F238E27FC236}">
                <a16:creationId xmlns:a16="http://schemas.microsoft.com/office/drawing/2014/main" id="{472DD1EB-6BB0-4C73-9EFB-2AD11987B121}"/>
              </a:ext>
            </a:extLst>
          </p:cNvPr>
          <p:cNvSpPr/>
          <p:nvPr/>
        </p:nvSpPr>
        <p:spPr>
          <a:xfrm>
            <a:off x="4476328" y="2898246"/>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Event / Incident</a:t>
            </a:r>
            <a:endParaRPr lang="en-IN" sz="600" b="1">
              <a:solidFill>
                <a:schemeClr val="tx1"/>
              </a:solidFill>
              <a:latin typeface="+mj-lt"/>
            </a:endParaRPr>
          </a:p>
        </p:txBody>
      </p:sp>
      <p:sp>
        <p:nvSpPr>
          <p:cNvPr id="33" name="Rectangle 32">
            <a:extLst>
              <a:ext uri="{FF2B5EF4-FFF2-40B4-BE49-F238E27FC236}">
                <a16:creationId xmlns:a16="http://schemas.microsoft.com/office/drawing/2014/main" id="{DB5F6A5E-FB4A-4027-886D-23B6F5B6E9D4}"/>
              </a:ext>
            </a:extLst>
          </p:cNvPr>
          <p:cNvSpPr/>
          <p:nvPr/>
        </p:nvSpPr>
        <p:spPr>
          <a:xfrm>
            <a:off x="5456525" y="2898246"/>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Monitoring</a:t>
            </a:r>
            <a:endParaRPr lang="en-IN" sz="600" b="1">
              <a:solidFill>
                <a:schemeClr val="tx1"/>
              </a:solidFill>
              <a:latin typeface="+mj-lt"/>
            </a:endParaRPr>
          </a:p>
        </p:txBody>
      </p:sp>
      <p:sp>
        <p:nvSpPr>
          <p:cNvPr id="34" name="Rectangle 33">
            <a:extLst>
              <a:ext uri="{FF2B5EF4-FFF2-40B4-BE49-F238E27FC236}">
                <a16:creationId xmlns:a16="http://schemas.microsoft.com/office/drawing/2014/main" id="{BD66525A-F8CC-4D16-9C99-0E455722DEDC}"/>
              </a:ext>
            </a:extLst>
          </p:cNvPr>
          <p:cNvSpPr/>
          <p:nvPr/>
        </p:nvSpPr>
        <p:spPr>
          <a:xfrm>
            <a:off x="6436723" y="2898246"/>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Discovery</a:t>
            </a:r>
            <a:endParaRPr lang="en-IN" sz="600" b="1">
              <a:solidFill>
                <a:schemeClr val="tx1"/>
              </a:solidFill>
              <a:latin typeface="+mj-lt"/>
            </a:endParaRPr>
          </a:p>
        </p:txBody>
      </p:sp>
      <p:sp>
        <p:nvSpPr>
          <p:cNvPr id="42" name="Rectangle 41">
            <a:extLst>
              <a:ext uri="{FF2B5EF4-FFF2-40B4-BE49-F238E27FC236}">
                <a16:creationId xmlns:a16="http://schemas.microsoft.com/office/drawing/2014/main" id="{221B2A29-BAE7-4616-A41F-A1422C972F60}"/>
              </a:ext>
            </a:extLst>
          </p:cNvPr>
          <p:cNvSpPr/>
          <p:nvPr/>
        </p:nvSpPr>
        <p:spPr>
          <a:xfrm>
            <a:off x="3496130" y="4045381"/>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SLA</a:t>
            </a:r>
            <a:endParaRPr lang="en-IN" sz="600" b="1">
              <a:solidFill>
                <a:schemeClr val="tx1"/>
              </a:solidFill>
              <a:latin typeface="+mj-lt"/>
            </a:endParaRPr>
          </a:p>
        </p:txBody>
      </p:sp>
      <p:sp>
        <p:nvSpPr>
          <p:cNvPr id="43" name="Rectangle 42">
            <a:extLst>
              <a:ext uri="{FF2B5EF4-FFF2-40B4-BE49-F238E27FC236}">
                <a16:creationId xmlns:a16="http://schemas.microsoft.com/office/drawing/2014/main" id="{A4E2CD72-B1C0-4F0F-A3AA-5D57FEB2FFC3}"/>
              </a:ext>
            </a:extLst>
          </p:cNvPr>
          <p:cNvSpPr/>
          <p:nvPr/>
        </p:nvSpPr>
        <p:spPr>
          <a:xfrm>
            <a:off x="4476328" y="4045381"/>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HA / DR</a:t>
            </a:r>
            <a:endParaRPr lang="en-IN" sz="600" b="1">
              <a:solidFill>
                <a:schemeClr val="tx1"/>
              </a:solidFill>
              <a:latin typeface="+mj-lt"/>
            </a:endParaRPr>
          </a:p>
        </p:txBody>
      </p:sp>
      <p:sp>
        <p:nvSpPr>
          <p:cNvPr id="44" name="Rectangle 43">
            <a:extLst>
              <a:ext uri="{FF2B5EF4-FFF2-40B4-BE49-F238E27FC236}">
                <a16:creationId xmlns:a16="http://schemas.microsoft.com/office/drawing/2014/main" id="{0ADE8E00-3CBA-496B-B872-8C4B6731D9A3}"/>
              </a:ext>
            </a:extLst>
          </p:cNvPr>
          <p:cNvSpPr/>
          <p:nvPr/>
        </p:nvSpPr>
        <p:spPr>
          <a:xfrm>
            <a:off x="5456525" y="4045381"/>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Knowledge Base</a:t>
            </a:r>
            <a:endParaRPr lang="en-IN" sz="600" b="1">
              <a:solidFill>
                <a:schemeClr val="tx1"/>
              </a:solidFill>
              <a:latin typeface="+mj-lt"/>
            </a:endParaRPr>
          </a:p>
        </p:txBody>
      </p:sp>
      <p:sp>
        <p:nvSpPr>
          <p:cNvPr id="45" name="Rectangle 44">
            <a:extLst>
              <a:ext uri="{FF2B5EF4-FFF2-40B4-BE49-F238E27FC236}">
                <a16:creationId xmlns:a16="http://schemas.microsoft.com/office/drawing/2014/main" id="{5E67A0BA-4CA1-4B97-A033-57912A8D929D}"/>
              </a:ext>
            </a:extLst>
          </p:cNvPr>
          <p:cNvSpPr/>
          <p:nvPr/>
        </p:nvSpPr>
        <p:spPr>
          <a:xfrm>
            <a:off x="6436723" y="4045381"/>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Logs</a:t>
            </a:r>
            <a:endParaRPr lang="en-IN" sz="600" b="1">
              <a:solidFill>
                <a:schemeClr val="tx1"/>
              </a:solidFill>
              <a:latin typeface="+mj-lt"/>
            </a:endParaRPr>
          </a:p>
        </p:txBody>
      </p:sp>
      <p:sp>
        <p:nvSpPr>
          <p:cNvPr id="7" name="Rectangle 6">
            <a:extLst>
              <a:ext uri="{FF2B5EF4-FFF2-40B4-BE49-F238E27FC236}">
                <a16:creationId xmlns:a16="http://schemas.microsoft.com/office/drawing/2014/main" id="{0992CA21-DDE5-4C5A-8F90-B7370E657418}"/>
              </a:ext>
            </a:extLst>
          </p:cNvPr>
          <p:cNvSpPr/>
          <p:nvPr/>
        </p:nvSpPr>
        <p:spPr>
          <a:xfrm>
            <a:off x="3072300" y="981620"/>
            <a:ext cx="722535"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Orchestration</a:t>
            </a:r>
            <a:endParaRPr lang="en-IN" sz="600" b="1">
              <a:solidFill>
                <a:schemeClr val="tx1"/>
              </a:solidFill>
              <a:latin typeface="+mj-lt"/>
            </a:endParaRPr>
          </a:p>
        </p:txBody>
      </p:sp>
      <p:sp>
        <p:nvSpPr>
          <p:cNvPr id="9" name="Rectangle 8">
            <a:extLst>
              <a:ext uri="{FF2B5EF4-FFF2-40B4-BE49-F238E27FC236}">
                <a16:creationId xmlns:a16="http://schemas.microsoft.com/office/drawing/2014/main" id="{1D22C8DD-F349-4A28-9CAA-9B7D3A78850F}"/>
              </a:ext>
            </a:extLst>
          </p:cNvPr>
          <p:cNvSpPr/>
          <p:nvPr/>
        </p:nvSpPr>
        <p:spPr>
          <a:xfrm>
            <a:off x="2384448" y="981620"/>
            <a:ext cx="646478"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Provisioning</a:t>
            </a:r>
            <a:endParaRPr lang="en-IN" sz="600" b="1">
              <a:solidFill>
                <a:schemeClr val="tx1"/>
              </a:solidFill>
              <a:latin typeface="+mj-lt"/>
            </a:endParaRPr>
          </a:p>
        </p:txBody>
      </p:sp>
      <p:sp>
        <p:nvSpPr>
          <p:cNvPr id="11" name="Rectangle 10">
            <a:extLst>
              <a:ext uri="{FF2B5EF4-FFF2-40B4-BE49-F238E27FC236}">
                <a16:creationId xmlns:a16="http://schemas.microsoft.com/office/drawing/2014/main" id="{ECB3C954-944A-444A-A4C3-D870F118668F}"/>
              </a:ext>
            </a:extLst>
          </p:cNvPr>
          <p:cNvSpPr/>
          <p:nvPr/>
        </p:nvSpPr>
        <p:spPr>
          <a:xfrm>
            <a:off x="3836208" y="981620"/>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Configuration</a:t>
            </a:r>
            <a:endParaRPr lang="en-IN" sz="600" b="1">
              <a:solidFill>
                <a:schemeClr val="tx1"/>
              </a:solidFill>
              <a:latin typeface="+mj-lt"/>
            </a:endParaRPr>
          </a:p>
        </p:txBody>
      </p:sp>
      <p:sp>
        <p:nvSpPr>
          <p:cNvPr id="13" name="Rectangle 12">
            <a:extLst>
              <a:ext uri="{FF2B5EF4-FFF2-40B4-BE49-F238E27FC236}">
                <a16:creationId xmlns:a16="http://schemas.microsoft.com/office/drawing/2014/main" id="{B81C87C8-4053-4132-976B-A798FB3F4552}"/>
              </a:ext>
            </a:extLst>
          </p:cNvPr>
          <p:cNvSpPr/>
          <p:nvPr/>
        </p:nvSpPr>
        <p:spPr>
          <a:xfrm>
            <a:off x="4562089" y="981620"/>
            <a:ext cx="646478"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Billing / Chargeback</a:t>
            </a:r>
            <a:endParaRPr lang="en-IN" sz="600" b="1">
              <a:solidFill>
                <a:schemeClr val="tx1"/>
              </a:solidFill>
              <a:latin typeface="+mj-lt"/>
            </a:endParaRPr>
          </a:p>
        </p:txBody>
      </p:sp>
      <p:sp>
        <p:nvSpPr>
          <p:cNvPr id="15" name="Rectangle 14">
            <a:extLst>
              <a:ext uri="{FF2B5EF4-FFF2-40B4-BE49-F238E27FC236}">
                <a16:creationId xmlns:a16="http://schemas.microsoft.com/office/drawing/2014/main" id="{7E5CDCA9-0171-4144-A8AF-A0A13A006A26}"/>
              </a:ext>
            </a:extLst>
          </p:cNvPr>
          <p:cNvSpPr/>
          <p:nvPr/>
        </p:nvSpPr>
        <p:spPr>
          <a:xfrm>
            <a:off x="5249941" y="981620"/>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Systems Management</a:t>
            </a:r>
            <a:endParaRPr lang="en-IN" sz="600" b="1">
              <a:solidFill>
                <a:schemeClr val="tx1"/>
              </a:solidFill>
              <a:latin typeface="+mj-lt"/>
            </a:endParaRPr>
          </a:p>
        </p:txBody>
      </p:sp>
      <p:sp>
        <p:nvSpPr>
          <p:cNvPr id="17" name="Rectangle 16">
            <a:extLst>
              <a:ext uri="{FF2B5EF4-FFF2-40B4-BE49-F238E27FC236}">
                <a16:creationId xmlns:a16="http://schemas.microsoft.com/office/drawing/2014/main" id="{D5A849C5-3A0C-4BC1-AF6B-2A416CF4F913}"/>
              </a:ext>
            </a:extLst>
          </p:cNvPr>
          <p:cNvSpPr/>
          <p:nvPr/>
        </p:nvSpPr>
        <p:spPr>
          <a:xfrm>
            <a:off x="5975821" y="981620"/>
            <a:ext cx="646478"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Capacity</a:t>
            </a:r>
            <a:endParaRPr lang="en-IN" sz="600" b="1">
              <a:solidFill>
                <a:schemeClr val="tx1"/>
              </a:solidFill>
              <a:latin typeface="+mj-lt"/>
            </a:endParaRPr>
          </a:p>
        </p:txBody>
      </p:sp>
      <p:sp>
        <p:nvSpPr>
          <p:cNvPr id="19" name="Rectangle 18">
            <a:extLst>
              <a:ext uri="{FF2B5EF4-FFF2-40B4-BE49-F238E27FC236}">
                <a16:creationId xmlns:a16="http://schemas.microsoft.com/office/drawing/2014/main" id="{58AEAF6B-4520-4E30-B121-657A7A645456}"/>
              </a:ext>
            </a:extLst>
          </p:cNvPr>
          <p:cNvSpPr/>
          <p:nvPr/>
        </p:nvSpPr>
        <p:spPr>
          <a:xfrm>
            <a:off x="6663673" y="981620"/>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Cost Management</a:t>
            </a:r>
            <a:endParaRPr lang="en-IN" sz="600" b="1">
              <a:solidFill>
                <a:schemeClr val="tx1"/>
              </a:solidFill>
              <a:latin typeface="+mj-lt"/>
            </a:endParaRPr>
          </a:p>
        </p:txBody>
      </p:sp>
      <p:sp>
        <p:nvSpPr>
          <p:cNvPr id="46" name="Rectangle 45">
            <a:extLst>
              <a:ext uri="{FF2B5EF4-FFF2-40B4-BE49-F238E27FC236}">
                <a16:creationId xmlns:a16="http://schemas.microsoft.com/office/drawing/2014/main" id="{DCFBCE37-80AD-4963-B8FC-12019B3A6196}"/>
              </a:ext>
            </a:extLst>
          </p:cNvPr>
          <p:cNvSpPr/>
          <p:nvPr/>
        </p:nvSpPr>
        <p:spPr>
          <a:xfrm>
            <a:off x="2384448" y="1309848"/>
            <a:ext cx="4963732" cy="855174"/>
          </a:xfrm>
          <a:prstGeom prst="rect">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mj-lt"/>
              </a:rPr>
              <a:t>Cloud Management Platform</a:t>
            </a:r>
          </a:p>
          <a:p>
            <a:pPr algn="ctr"/>
            <a:r>
              <a:rPr lang="en-US" sz="1600" b="1">
                <a:solidFill>
                  <a:schemeClr val="bg1"/>
                </a:solidFill>
                <a:latin typeface="+mj-lt"/>
              </a:rPr>
              <a:t>(Action &amp; Automation)</a:t>
            </a:r>
            <a:endParaRPr lang="en-IN" sz="1600" b="1">
              <a:solidFill>
                <a:schemeClr val="bg1"/>
              </a:solidFill>
              <a:latin typeface="+mj-lt"/>
            </a:endParaRPr>
          </a:p>
        </p:txBody>
      </p:sp>
      <p:sp>
        <p:nvSpPr>
          <p:cNvPr id="47" name="Rectangle 46">
            <a:extLst>
              <a:ext uri="{FF2B5EF4-FFF2-40B4-BE49-F238E27FC236}">
                <a16:creationId xmlns:a16="http://schemas.microsoft.com/office/drawing/2014/main" id="{3A8FB310-CE95-437B-926E-59E43E0CAC51}"/>
              </a:ext>
            </a:extLst>
          </p:cNvPr>
          <p:cNvSpPr/>
          <p:nvPr/>
        </p:nvSpPr>
        <p:spPr>
          <a:xfrm>
            <a:off x="3123004" y="2230674"/>
            <a:ext cx="722535"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Multi Cloud Management</a:t>
            </a:r>
            <a:endParaRPr lang="en-IN" sz="600" b="1">
              <a:solidFill>
                <a:schemeClr val="tx1"/>
              </a:solidFill>
              <a:latin typeface="+mj-lt"/>
            </a:endParaRPr>
          </a:p>
        </p:txBody>
      </p:sp>
      <p:sp>
        <p:nvSpPr>
          <p:cNvPr id="48" name="Rectangle 47">
            <a:extLst>
              <a:ext uri="{FF2B5EF4-FFF2-40B4-BE49-F238E27FC236}">
                <a16:creationId xmlns:a16="http://schemas.microsoft.com/office/drawing/2014/main" id="{923D4B1C-7A17-4458-9FE0-318DF241B3D0}"/>
              </a:ext>
            </a:extLst>
          </p:cNvPr>
          <p:cNvSpPr/>
          <p:nvPr/>
        </p:nvSpPr>
        <p:spPr>
          <a:xfrm>
            <a:off x="2384448" y="2230674"/>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DevOps Management</a:t>
            </a:r>
            <a:endParaRPr lang="en-IN" sz="600" b="1">
              <a:solidFill>
                <a:schemeClr val="tx1"/>
              </a:solidFill>
              <a:latin typeface="+mj-lt"/>
            </a:endParaRPr>
          </a:p>
        </p:txBody>
      </p:sp>
      <p:sp>
        <p:nvSpPr>
          <p:cNvPr id="49" name="Rectangle 48">
            <a:extLst>
              <a:ext uri="{FF2B5EF4-FFF2-40B4-BE49-F238E27FC236}">
                <a16:creationId xmlns:a16="http://schemas.microsoft.com/office/drawing/2014/main" id="{7944DB69-7C31-4589-A166-8C8A0D715F78}"/>
              </a:ext>
            </a:extLst>
          </p:cNvPr>
          <p:cNvSpPr/>
          <p:nvPr/>
        </p:nvSpPr>
        <p:spPr>
          <a:xfrm>
            <a:off x="3899588" y="2230674"/>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Role Based Access</a:t>
            </a:r>
            <a:endParaRPr lang="en-IN" sz="600" b="1">
              <a:solidFill>
                <a:schemeClr val="tx1"/>
              </a:solidFill>
              <a:latin typeface="+mj-lt"/>
            </a:endParaRPr>
          </a:p>
        </p:txBody>
      </p:sp>
      <p:sp>
        <p:nvSpPr>
          <p:cNvPr id="50" name="Rectangle 49">
            <a:extLst>
              <a:ext uri="{FF2B5EF4-FFF2-40B4-BE49-F238E27FC236}">
                <a16:creationId xmlns:a16="http://schemas.microsoft.com/office/drawing/2014/main" id="{B9CED040-774F-4099-B18F-F8BCD320E254}"/>
              </a:ext>
            </a:extLst>
          </p:cNvPr>
          <p:cNvSpPr/>
          <p:nvPr/>
        </p:nvSpPr>
        <p:spPr>
          <a:xfrm>
            <a:off x="4638145" y="2230674"/>
            <a:ext cx="646478"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Automation</a:t>
            </a:r>
            <a:endParaRPr lang="en-IN" sz="600" b="1">
              <a:solidFill>
                <a:schemeClr val="tx1"/>
              </a:solidFill>
              <a:latin typeface="+mj-lt"/>
            </a:endParaRPr>
          </a:p>
        </p:txBody>
      </p:sp>
      <p:sp>
        <p:nvSpPr>
          <p:cNvPr id="51" name="Rectangle 50">
            <a:extLst>
              <a:ext uri="{FF2B5EF4-FFF2-40B4-BE49-F238E27FC236}">
                <a16:creationId xmlns:a16="http://schemas.microsoft.com/office/drawing/2014/main" id="{B5AE8B24-2B90-4074-A798-7AE4DE82EA0D}"/>
              </a:ext>
            </a:extLst>
          </p:cNvPr>
          <p:cNvSpPr/>
          <p:nvPr/>
        </p:nvSpPr>
        <p:spPr>
          <a:xfrm>
            <a:off x="5338673" y="2230674"/>
            <a:ext cx="570422"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Blueprints</a:t>
            </a:r>
            <a:endParaRPr lang="en-IN" sz="600" b="1">
              <a:solidFill>
                <a:schemeClr val="tx1"/>
              </a:solidFill>
              <a:latin typeface="+mj-lt"/>
            </a:endParaRPr>
          </a:p>
        </p:txBody>
      </p:sp>
      <p:sp>
        <p:nvSpPr>
          <p:cNvPr id="52" name="Rectangle 51">
            <a:extLst>
              <a:ext uri="{FF2B5EF4-FFF2-40B4-BE49-F238E27FC236}">
                <a16:creationId xmlns:a16="http://schemas.microsoft.com/office/drawing/2014/main" id="{6B736210-1A3C-4479-B5BD-29566CFD5445}"/>
              </a:ext>
            </a:extLst>
          </p:cNvPr>
          <p:cNvSpPr/>
          <p:nvPr/>
        </p:nvSpPr>
        <p:spPr>
          <a:xfrm>
            <a:off x="5963145" y="2230674"/>
            <a:ext cx="646478"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Policy Engine</a:t>
            </a:r>
            <a:endParaRPr lang="en-IN" sz="600" b="1">
              <a:solidFill>
                <a:schemeClr val="tx1"/>
              </a:solidFill>
              <a:latin typeface="+mj-lt"/>
            </a:endParaRPr>
          </a:p>
        </p:txBody>
      </p:sp>
      <p:sp>
        <p:nvSpPr>
          <p:cNvPr id="53" name="Rectangle 52">
            <a:extLst>
              <a:ext uri="{FF2B5EF4-FFF2-40B4-BE49-F238E27FC236}">
                <a16:creationId xmlns:a16="http://schemas.microsoft.com/office/drawing/2014/main" id="{65B4BB29-F654-487C-929E-E419BA66DA79}"/>
              </a:ext>
            </a:extLst>
          </p:cNvPr>
          <p:cNvSpPr/>
          <p:nvPr/>
        </p:nvSpPr>
        <p:spPr>
          <a:xfrm>
            <a:off x="6663673" y="2230674"/>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latin typeface="+mj-lt"/>
              </a:rPr>
              <a:t>Security &amp; Compliance</a:t>
            </a:r>
            <a:endParaRPr lang="en-IN" sz="600" b="1">
              <a:solidFill>
                <a:schemeClr val="tx1"/>
              </a:solidFill>
              <a:latin typeface="+mj-lt"/>
            </a:endParaRPr>
          </a:p>
        </p:txBody>
      </p:sp>
      <p:grpSp>
        <p:nvGrpSpPr>
          <p:cNvPr id="61" name="Group 60">
            <a:extLst>
              <a:ext uri="{FF2B5EF4-FFF2-40B4-BE49-F238E27FC236}">
                <a16:creationId xmlns:a16="http://schemas.microsoft.com/office/drawing/2014/main" id="{6DF47D06-01F4-4C84-9526-26BA3BCECE45}"/>
              </a:ext>
            </a:extLst>
          </p:cNvPr>
          <p:cNvGrpSpPr/>
          <p:nvPr/>
        </p:nvGrpSpPr>
        <p:grpSpPr>
          <a:xfrm>
            <a:off x="2475777" y="3229543"/>
            <a:ext cx="884361" cy="824125"/>
            <a:chOff x="2981258" y="3728968"/>
            <a:chExt cx="802800" cy="667374"/>
          </a:xfrm>
        </p:grpSpPr>
        <p:sp>
          <p:nvSpPr>
            <p:cNvPr id="60" name="Rectangle 59">
              <a:extLst>
                <a:ext uri="{FF2B5EF4-FFF2-40B4-BE49-F238E27FC236}">
                  <a16:creationId xmlns:a16="http://schemas.microsoft.com/office/drawing/2014/main" id="{55202EE0-7BA2-4BC4-AAF8-D292BA44D8D4}"/>
                </a:ext>
              </a:extLst>
            </p:cNvPr>
            <p:cNvSpPr/>
            <p:nvPr/>
          </p:nvSpPr>
          <p:spPr>
            <a:xfrm>
              <a:off x="2981258" y="4144342"/>
              <a:ext cx="802800" cy="252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2">
                      <a:lumMod val="25000"/>
                    </a:schemeClr>
                  </a:solidFill>
                  <a:latin typeface="+mj-lt"/>
                </a:rPr>
                <a:t>AI / ML</a:t>
              </a:r>
              <a:endParaRPr lang="en-IN" sz="900" b="1">
                <a:solidFill>
                  <a:schemeClr val="bg2">
                    <a:lumMod val="25000"/>
                  </a:schemeClr>
                </a:solidFill>
                <a:latin typeface="+mj-lt"/>
              </a:endParaRPr>
            </a:p>
          </p:txBody>
        </p:sp>
        <p:pic>
          <p:nvPicPr>
            <p:cNvPr id="1034" name="Picture 10" descr="Machine Learning solutions in AWS Marketplace">
              <a:extLst>
                <a:ext uri="{FF2B5EF4-FFF2-40B4-BE49-F238E27FC236}">
                  <a16:creationId xmlns:a16="http://schemas.microsoft.com/office/drawing/2014/main" id="{E3123B94-1137-489C-9F5C-BA6B1112F87D}"/>
                </a:ext>
              </a:extLst>
            </p:cNvPr>
            <p:cNvPicPr>
              <a:picLocks noChangeAspect="1" noChangeArrowheads="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036576" y="3728968"/>
              <a:ext cx="706436" cy="418867"/>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Rectangle 55">
            <a:extLst>
              <a:ext uri="{FF2B5EF4-FFF2-40B4-BE49-F238E27FC236}">
                <a16:creationId xmlns:a16="http://schemas.microsoft.com/office/drawing/2014/main" id="{C2900A93-82EA-4582-817A-95E53D848255}"/>
              </a:ext>
            </a:extLst>
          </p:cNvPr>
          <p:cNvSpPr/>
          <p:nvPr/>
        </p:nvSpPr>
        <p:spPr>
          <a:xfrm>
            <a:off x="2388709" y="2904304"/>
            <a:ext cx="1055242" cy="1384431"/>
          </a:xfrm>
          <a:prstGeom prst="rect">
            <a:avLst/>
          </a:prstGeom>
          <a:no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cxnSp>
        <p:nvCxnSpPr>
          <p:cNvPr id="118" name="Straight Connector 117">
            <a:extLst>
              <a:ext uri="{FF2B5EF4-FFF2-40B4-BE49-F238E27FC236}">
                <a16:creationId xmlns:a16="http://schemas.microsoft.com/office/drawing/2014/main" id="{3115D915-3287-4B9C-8208-01BF088A98D0}"/>
              </a:ext>
            </a:extLst>
          </p:cNvPr>
          <p:cNvCxnSpPr>
            <a:cxnSpLocks/>
          </p:cNvCxnSpPr>
          <p:nvPr/>
        </p:nvCxnSpPr>
        <p:spPr>
          <a:xfrm>
            <a:off x="7497866" y="987425"/>
            <a:ext cx="0" cy="324000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9" name="Picture 6" descr="Microsoft Azure: Cloud Services | Azure Hybrid Cloud Applications">
            <a:extLst>
              <a:ext uri="{FF2B5EF4-FFF2-40B4-BE49-F238E27FC236}">
                <a16:creationId xmlns:a16="http://schemas.microsoft.com/office/drawing/2014/main" id="{8AC6529D-673E-4B8A-B46F-745DA902F31A}"/>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055945" y="2756347"/>
            <a:ext cx="472518" cy="27001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Oracle Cloud Storage instructions - DBcloudbin - Database ...">
            <a:extLst>
              <a:ext uri="{FF2B5EF4-FFF2-40B4-BE49-F238E27FC236}">
                <a16:creationId xmlns:a16="http://schemas.microsoft.com/office/drawing/2014/main" id="{A3A9E7E3-66ED-492E-97CB-41A414C0552E}"/>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101012" y="3248211"/>
            <a:ext cx="382384" cy="22336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Google cloud Logo Icon of Flat style - Available in SVG, PNG, EPS ...">
            <a:extLst>
              <a:ext uri="{FF2B5EF4-FFF2-40B4-BE49-F238E27FC236}">
                <a16:creationId xmlns:a16="http://schemas.microsoft.com/office/drawing/2014/main" id="{E42AA95A-A468-49C3-B95D-6E947583136B}"/>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153727" y="3693426"/>
            <a:ext cx="276954" cy="25654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a:extLst>
              <a:ext uri="{FF2B5EF4-FFF2-40B4-BE49-F238E27FC236}">
                <a16:creationId xmlns:a16="http://schemas.microsoft.com/office/drawing/2014/main" id="{016C3EA7-5B2B-44AF-BD4C-D4DA0F0DAA20}"/>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105261" y="2303157"/>
            <a:ext cx="373887" cy="231336"/>
          </a:xfrm>
          <a:prstGeom prst="rect">
            <a:avLst/>
          </a:prstGeom>
          <a:noFill/>
          <a:extLst>
            <a:ext uri="{909E8E84-426E-40DD-AFC4-6F175D3DCCD1}">
              <a14:hiddenFill xmlns:a14="http://schemas.microsoft.com/office/drawing/2010/main">
                <a:solidFill>
                  <a:srgbClr val="FFFFFF"/>
                </a:solidFill>
              </a14:hiddenFill>
            </a:ext>
          </a:extLst>
        </p:spPr>
      </p:pic>
      <p:pic>
        <p:nvPicPr>
          <p:cNvPr id="98" name="Graphic 97" descr="Single gear">
            <a:extLst>
              <a:ext uri="{FF2B5EF4-FFF2-40B4-BE49-F238E27FC236}">
                <a16:creationId xmlns:a16="http://schemas.microsoft.com/office/drawing/2014/main" id="{82C0C34B-8E8B-4068-B863-C132271BCF9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5067" y="3425289"/>
            <a:ext cx="305290" cy="305290"/>
          </a:xfrm>
          <a:prstGeom prst="rect">
            <a:avLst/>
          </a:prstGeom>
        </p:spPr>
      </p:pic>
      <p:pic>
        <p:nvPicPr>
          <p:cNvPr id="100" name="Graphic 99" descr="Single gear">
            <a:extLst>
              <a:ext uri="{FF2B5EF4-FFF2-40B4-BE49-F238E27FC236}">
                <a16:creationId xmlns:a16="http://schemas.microsoft.com/office/drawing/2014/main" id="{D06593C6-96BC-4A66-B482-6D06124B7E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5067" y="1651471"/>
            <a:ext cx="305290" cy="305290"/>
          </a:xfrm>
          <a:prstGeom prst="rect">
            <a:avLst/>
          </a:prstGeom>
        </p:spPr>
      </p:pic>
      <p:sp>
        <p:nvSpPr>
          <p:cNvPr id="77" name="Slide Number Placeholder 3">
            <a:extLst>
              <a:ext uri="{FF2B5EF4-FFF2-40B4-BE49-F238E27FC236}">
                <a16:creationId xmlns:a16="http://schemas.microsoft.com/office/drawing/2014/main" id="{31276803-90D5-4189-8361-7DA983650D89}"/>
              </a:ext>
            </a:extLst>
          </p:cNvPr>
          <p:cNvSpPr>
            <a:spLocks noGrp="1"/>
          </p:cNvSpPr>
          <p:nvPr>
            <p:ph type="sldNum" sz="quarter" idx="12"/>
          </p:nvPr>
        </p:nvSpPr>
        <p:spPr>
          <a:xfrm>
            <a:off x="8332470" y="4767264"/>
            <a:ext cx="487680" cy="274637"/>
          </a:xfrm>
        </p:spPr>
        <p:txBody>
          <a:bodyPr/>
          <a:lstStyle/>
          <a:p>
            <a:fld id="{D6AB342A-830E-438F-A6A8-BEDF509AB0A8}" type="slidenum">
              <a:rPr lang="en-US" sz="900" smtClean="0"/>
              <a:t>23</a:t>
            </a:fld>
            <a:endParaRPr lang="en-US" sz="900" dirty="0"/>
          </a:p>
        </p:txBody>
      </p:sp>
    </p:spTree>
    <p:extLst>
      <p:ext uri="{BB962C8B-B14F-4D97-AF65-F5344CB8AC3E}">
        <p14:creationId xmlns:p14="http://schemas.microsoft.com/office/powerpoint/2010/main" val="3575672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F0532F-87C5-4B28-8918-47BB2618669F}"/>
              </a:ext>
            </a:extLst>
          </p:cNvPr>
          <p:cNvGrpSpPr/>
          <p:nvPr/>
        </p:nvGrpSpPr>
        <p:grpSpPr>
          <a:xfrm>
            <a:off x="2331362" y="627063"/>
            <a:ext cx="4481276" cy="4481276"/>
            <a:chOff x="1986846" y="452359"/>
            <a:chExt cx="4760140" cy="4760140"/>
          </a:xfrm>
        </p:grpSpPr>
        <p:pic>
          <p:nvPicPr>
            <p:cNvPr id="25" name="Graphic 24" descr="Orange">
              <a:extLst>
                <a:ext uri="{FF2B5EF4-FFF2-40B4-BE49-F238E27FC236}">
                  <a16:creationId xmlns:a16="http://schemas.microsoft.com/office/drawing/2014/main" id="{BA1831DE-2512-4DE1-8561-8DFC89616B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6846" y="452359"/>
              <a:ext cx="4760140" cy="4760140"/>
            </a:xfrm>
            <a:prstGeom prst="rect">
              <a:avLst/>
            </a:prstGeom>
          </p:spPr>
        </p:pic>
        <p:grpSp>
          <p:nvGrpSpPr>
            <p:cNvPr id="10" name="Group 9">
              <a:extLst>
                <a:ext uri="{FF2B5EF4-FFF2-40B4-BE49-F238E27FC236}">
                  <a16:creationId xmlns:a16="http://schemas.microsoft.com/office/drawing/2014/main" id="{3269F64D-3125-4DAF-9856-031F2F4FB524}"/>
                </a:ext>
              </a:extLst>
            </p:cNvPr>
            <p:cNvGrpSpPr/>
            <p:nvPr/>
          </p:nvGrpSpPr>
          <p:grpSpPr>
            <a:xfrm>
              <a:off x="2566281" y="1230489"/>
              <a:ext cx="3623731" cy="3116766"/>
              <a:chOff x="2054579" y="1332089"/>
              <a:chExt cx="2607733" cy="2295173"/>
            </a:xfrm>
          </p:grpSpPr>
          <p:sp>
            <p:nvSpPr>
              <p:cNvPr id="8" name="Rectangle: Rounded Corners 7">
                <a:extLst>
                  <a:ext uri="{FF2B5EF4-FFF2-40B4-BE49-F238E27FC236}">
                    <a16:creationId xmlns:a16="http://schemas.microsoft.com/office/drawing/2014/main" id="{B03FAE31-1724-477B-8EA8-C2D28EA75CC1}"/>
                  </a:ext>
                </a:extLst>
              </p:cNvPr>
              <p:cNvSpPr/>
              <p:nvPr/>
            </p:nvSpPr>
            <p:spPr>
              <a:xfrm>
                <a:off x="2647245" y="2022476"/>
                <a:ext cx="1422400" cy="914398"/>
              </a:xfrm>
              <a:prstGeom prst="roundRect">
                <a:avLst>
                  <a:gd name="adj" fmla="val 50000"/>
                </a:avLst>
              </a:prstGeom>
              <a:solidFill>
                <a:schemeClr val="accent3">
                  <a:lumMod val="75000"/>
                </a:schemeClr>
              </a:solidFill>
              <a:ln w="1016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a:solidFill>
                      <a:schemeClr val="bg1"/>
                    </a:solidFill>
                    <a:latin typeface="+mj-lt"/>
                    <a:ea typeface="Segoe UI Black" panose="020B0A02040204020203" pitchFamily="34" charset="0"/>
                  </a:rPr>
                  <a:t>Sify CMP</a:t>
                </a:r>
                <a:endParaRPr lang="en-IN" sz="2000" b="1">
                  <a:solidFill>
                    <a:schemeClr val="bg1"/>
                  </a:solidFill>
                  <a:latin typeface="+mj-lt"/>
                  <a:ea typeface="Segoe UI Black" panose="020B0A02040204020203" pitchFamily="34" charset="0"/>
                </a:endParaRPr>
              </a:p>
            </p:txBody>
          </p:sp>
          <p:grpSp>
            <p:nvGrpSpPr>
              <p:cNvPr id="9" name="Group 8">
                <a:extLst>
                  <a:ext uri="{FF2B5EF4-FFF2-40B4-BE49-F238E27FC236}">
                    <a16:creationId xmlns:a16="http://schemas.microsoft.com/office/drawing/2014/main" id="{3B440645-C451-4CAA-A660-46A9F3305C4A}"/>
                  </a:ext>
                </a:extLst>
              </p:cNvPr>
              <p:cNvGrpSpPr/>
              <p:nvPr/>
            </p:nvGrpSpPr>
            <p:grpSpPr>
              <a:xfrm>
                <a:off x="2054579" y="1332089"/>
                <a:ext cx="2607733" cy="2295173"/>
                <a:chOff x="3488267" y="1332089"/>
                <a:chExt cx="2607733" cy="2295173"/>
              </a:xfrm>
            </p:grpSpPr>
            <p:sp>
              <p:nvSpPr>
                <p:cNvPr id="4" name="Teardrop 3">
                  <a:extLst>
                    <a:ext uri="{FF2B5EF4-FFF2-40B4-BE49-F238E27FC236}">
                      <a16:creationId xmlns:a16="http://schemas.microsoft.com/office/drawing/2014/main" id="{FCA6644C-01B6-4C5A-B76E-5D6E71010CD4}"/>
                    </a:ext>
                  </a:extLst>
                </p:cNvPr>
                <p:cNvSpPr/>
                <p:nvPr/>
              </p:nvSpPr>
              <p:spPr>
                <a:xfrm>
                  <a:off x="5012266" y="1332089"/>
                  <a:ext cx="1083734" cy="1027289"/>
                </a:xfrm>
                <a:prstGeom prst="teardrop">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5" name="Teardrop 4">
                  <a:extLst>
                    <a:ext uri="{FF2B5EF4-FFF2-40B4-BE49-F238E27FC236}">
                      <a16:creationId xmlns:a16="http://schemas.microsoft.com/office/drawing/2014/main" id="{61C929FB-146E-4CF5-A043-7196C8AEF9FB}"/>
                    </a:ext>
                  </a:extLst>
                </p:cNvPr>
                <p:cNvSpPr/>
                <p:nvPr/>
              </p:nvSpPr>
              <p:spPr>
                <a:xfrm rot="5400000">
                  <a:off x="4984044" y="2571750"/>
                  <a:ext cx="1083734" cy="1027289"/>
                </a:xfrm>
                <a:prstGeom prst="teardrop">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N"/>
                </a:p>
              </p:txBody>
            </p:sp>
            <p:sp>
              <p:nvSpPr>
                <p:cNvPr id="6" name="Teardrop 5">
                  <a:extLst>
                    <a:ext uri="{FF2B5EF4-FFF2-40B4-BE49-F238E27FC236}">
                      <a16:creationId xmlns:a16="http://schemas.microsoft.com/office/drawing/2014/main" id="{9A974B50-EB12-45ED-B5C9-EAD5F350036F}"/>
                    </a:ext>
                  </a:extLst>
                </p:cNvPr>
                <p:cNvSpPr/>
                <p:nvPr/>
              </p:nvSpPr>
              <p:spPr>
                <a:xfrm rot="16200000">
                  <a:off x="3516489" y="1360312"/>
                  <a:ext cx="1083734" cy="1027289"/>
                </a:xfrm>
                <a:prstGeom prst="teardrop">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7" name="Teardrop 6">
                  <a:extLst>
                    <a:ext uri="{FF2B5EF4-FFF2-40B4-BE49-F238E27FC236}">
                      <a16:creationId xmlns:a16="http://schemas.microsoft.com/office/drawing/2014/main" id="{8B887D0A-639A-4D0E-9466-F2321DCA445E}"/>
                    </a:ext>
                  </a:extLst>
                </p:cNvPr>
                <p:cNvSpPr/>
                <p:nvPr/>
              </p:nvSpPr>
              <p:spPr>
                <a:xfrm rot="10800000">
                  <a:off x="3488267" y="2543527"/>
                  <a:ext cx="1083734" cy="1027289"/>
                </a:xfrm>
                <a:prstGeom prst="teardrop">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IN"/>
                </a:p>
              </p:txBody>
            </p:sp>
          </p:grpSp>
        </p:grpSp>
        <p:pic>
          <p:nvPicPr>
            <p:cNvPr id="12" name="Graphic 11" descr="Single gear">
              <a:extLst>
                <a:ext uri="{FF2B5EF4-FFF2-40B4-BE49-F238E27FC236}">
                  <a16:creationId xmlns:a16="http://schemas.microsoft.com/office/drawing/2014/main" id="{4AF553A0-124B-4E11-9530-A602ADCADC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6092" y="1252561"/>
              <a:ext cx="1427530" cy="1427530"/>
            </a:xfrm>
            <a:prstGeom prst="rect">
              <a:avLst/>
            </a:prstGeom>
          </p:spPr>
        </p:pic>
        <p:pic>
          <p:nvPicPr>
            <p:cNvPr id="13" name="Graphic 12" descr="Single gear">
              <a:extLst>
                <a:ext uri="{FF2B5EF4-FFF2-40B4-BE49-F238E27FC236}">
                  <a16:creationId xmlns:a16="http://schemas.microsoft.com/office/drawing/2014/main" id="{A221F685-CEEC-4B0C-8CA2-9ED83C3E19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23265" y="1214235"/>
              <a:ext cx="1427530" cy="1427530"/>
            </a:xfrm>
            <a:prstGeom prst="rect">
              <a:avLst/>
            </a:prstGeom>
          </p:spPr>
        </p:pic>
        <p:pic>
          <p:nvPicPr>
            <p:cNvPr id="14" name="Graphic 13" descr="Single gear">
              <a:extLst>
                <a:ext uri="{FF2B5EF4-FFF2-40B4-BE49-F238E27FC236}">
                  <a16:creationId xmlns:a16="http://schemas.microsoft.com/office/drawing/2014/main" id="{45CFB304-9057-49E3-BC1D-71C58F4A8C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0924" y="2897652"/>
              <a:ext cx="1427530" cy="1427530"/>
            </a:xfrm>
            <a:prstGeom prst="rect">
              <a:avLst/>
            </a:prstGeom>
          </p:spPr>
        </p:pic>
        <p:pic>
          <p:nvPicPr>
            <p:cNvPr id="15" name="Graphic 14" descr="Single gear">
              <a:extLst>
                <a:ext uri="{FF2B5EF4-FFF2-40B4-BE49-F238E27FC236}">
                  <a16:creationId xmlns:a16="http://schemas.microsoft.com/office/drawing/2014/main" id="{1369E30C-6729-4199-87BB-9CDA26DCE6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50251" y="2859327"/>
              <a:ext cx="1427530" cy="1427530"/>
            </a:xfrm>
            <a:prstGeom prst="rect">
              <a:avLst/>
            </a:prstGeom>
          </p:spPr>
        </p:pic>
        <p:sp>
          <p:nvSpPr>
            <p:cNvPr id="26" name="Oval 25">
              <a:extLst>
                <a:ext uri="{FF2B5EF4-FFF2-40B4-BE49-F238E27FC236}">
                  <a16:creationId xmlns:a16="http://schemas.microsoft.com/office/drawing/2014/main" id="{EB463F26-BA6F-47CE-9FB1-1480B39A9916}"/>
                </a:ext>
              </a:extLst>
            </p:cNvPr>
            <p:cNvSpPr/>
            <p:nvPr/>
          </p:nvSpPr>
          <p:spPr>
            <a:xfrm>
              <a:off x="3047857" y="1624326"/>
              <a:ext cx="684000" cy="68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52EB6ADC-799E-450D-AB6F-25A721211B96}"/>
                </a:ext>
              </a:extLst>
            </p:cNvPr>
            <p:cNvSpPr/>
            <p:nvPr/>
          </p:nvSpPr>
          <p:spPr>
            <a:xfrm>
              <a:off x="5095030" y="1586000"/>
              <a:ext cx="684000" cy="68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C958FE10-74EC-4E0A-8581-053B9B516D10}"/>
                </a:ext>
              </a:extLst>
            </p:cNvPr>
            <p:cNvSpPr/>
            <p:nvPr/>
          </p:nvSpPr>
          <p:spPr>
            <a:xfrm>
              <a:off x="5022016" y="3231092"/>
              <a:ext cx="684000" cy="684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CD1F8E29-DDF7-41F4-9B93-930D79239071}"/>
                </a:ext>
              </a:extLst>
            </p:cNvPr>
            <p:cNvSpPr/>
            <p:nvPr/>
          </p:nvSpPr>
          <p:spPr>
            <a:xfrm>
              <a:off x="2982689" y="3269417"/>
              <a:ext cx="684000" cy="68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a:extLst>
              <a:ext uri="{FF2B5EF4-FFF2-40B4-BE49-F238E27FC236}">
                <a16:creationId xmlns:a16="http://schemas.microsoft.com/office/drawing/2014/main" id="{5AC389E6-DCA1-4B2F-8B94-5B32BB2A4142}"/>
              </a:ext>
            </a:extLst>
          </p:cNvPr>
          <p:cNvSpPr>
            <a:spLocks noGrp="1"/>
          </p:cNvSpPr>
          <p:nvPr>
            <p:ph type="title"/>
          </p:nvPr>
        </p:nvSpPr>
        <p:spPr/>
        <p:txBody>
          <a:bodyPr/>
          <a:lstStyle/>
          <a:p>
            <a:r>
              <a:rPr lang="en-US"/>
              <a:t>Synergy with various clouds</a:t>
            </a:r>
            <a:endParaRPr lang="en-IN"/>
          </a:p>
        </p:txBody>
      </p:sp>
      <p:sp>
        <p:nvSpPr>
          <p:cNvPr id="21" name="TextBox 20">
            <a:extLst>
              <a:ext uri="{FF2B5EF4-FFF2-40B4-BE49-F238E27FC236}">
                <a16:creationId xmlns:a16="http://schemas.microsoft.com/office/drawing/2014/main" id="{DA2F1248-D79E-4679-8680-37123482209F}"/>
              </a:ext>
            </a:extLst>
          </p:cNvPr>
          <p:cNvSpPr txBox="1"/>
          <p:nvPr/>
        </p:nvSpPr>
        <p:spPr>
          <a:xfrm>
            <a:off x="324000" y="1375384"/>
            <a:ext cx="2242281" cy="894156"/>
          </a:xfrm>
          <a:prstGeom prst="rect">
            <a:avLst/>
          </a:prstGeom>
          <a:noFill/>
        </p:spPr>
        <p:txBody>
          <a:bodyPr wrap="square" rtlCol="0">
            <a:spAutoFit/>
          </a:bodyPr>
          <a:lstStyle/>
          <a:p>
            <a:pPr algn="r">
              <a:lnSpc>
                <a:spcPts val="1600"/>
              </a:lnSpc>
            </a:pPr>
            <a:r>
              <a:rPr lang="en-US" sz="1400" b="1" i="1" dirty="0" err="1">
                <a:latin typeface="+mj-lt"/>
              </a:rPr>
              <a:t>Sify</a:t>
            </a:r>
            <a:r>
              <a:rPr lang="en-US" sz="1400" b="1" i="1" dirty="0">
                <a:latin typeface="+mj-lt"/>
              </a:rPr>
              <a:t> </a:t>
            </a:r>
            <a:r>
              <a:rPr lang="en-US" sz="1400" b="1" i="1" dirty="0" err="1">
                <a:latin typeface="+mj-lt"/>
              </a:rPr>
              <a:t>CloudInfinit</a:t>
            </a:r>
            <a:endParaRPr lang="en-IN" sz="1400" b="1" i="1" dirty="0">
              <a:latin typeface="+mj-lt"/>
            </a:endParaRPr>
          </a:p>
          <a:p>
            <a:pPr algn="r">
              <a:lnSpc>
                <a:spcPts val="1600"/>
              </a:lnSpc>
            </a:pPr>
            <a:r>
              <a:rPr lang="en-US" sz="1100" dirty="0">
                <a:latin typeface="+mj-lt"/>
              </a:rPr>
              <a:t>Native integration and support to orchestrate and control the </a:t>
            </a:r>
            <a:br>
              <a:rPr lang="en-US" sz="1100" dirty="0">
                <a:latin typeface="+mj-lt"/>
              </a:rPr>
            </a:br>
            <a:r>
              <a:rPr lang="en-US" sz="1100" dirty="0">
                <a:latin typeface="+mj-lt"/>
              </a:rPr>
              <a:t>platform &amp; workloads</a:t>
            </a:r>
            <a:endParaRPr lang="en-IN" sz="1100" dirty="0">
              <a:latin typeface="+mj-lt"/>
            </a:endParaRPr>
          </a:p>
        </p:txBody>
      </p:sp>
      <p:sp>
        <p:nvSpPr>
          <p:cNvPr id="22" name="TextBox 21">
            <a:extLst>
              <a:ext uri="{FF2B5EF4-FFF2-40B4-BE49-F238E27FC236}">
                <a16:creationId xmlns:a16="http://schemas.microsoft.com/office/drawing/2014/main" id="{F25814F6-BEC5-4173-8287-5786EE8C96BA}"/>
              </a:ext>
            </a:extLst>
          </p:cNvPr>
          <p:cNvSpPr txBox="1"/>
          <p:nvPr/>
        </p:nvSpPr>
        <p:spPr>
          <a:xfrm>
            <a:off x="324000" y="3378848"/>
            <a:ext cx="2242281" cy="894156"/>
          </a:xfrm>
          <a:prstGeom prst="rect">
            <a:avLst/>
          </a:prstGeom>
          <a:noFill/>
        </p:spPr>
        <p:txBody>
          <a:bodyPr wrap="square" rtlCol="0">
            <a:spAutoFit/>
          </a:bodyPr>
          <a:lstStyle/>
          <a:p>
            <a:pPr algn="r">
              <a:lnSpc>
                <a:spcPts val="1600"/>
              </a:lnSpc>
            </a:pPr>
            <a:r>
              <a:rPr lang="en-US" sz="1400" b="1" i="1">
                <a:latin typeface="+mj-lt"/>
              </a:rPr>
              <a:t>Public Cloud</a:t>
            </a:r>
            <a:endParaRPr lang="en-IN" sz="1400" b="1" i="1">
              <a:latin typeface="+mj-lt"/>
            </a:endParaRPr>
          </a:p>
          <a:p>
            <a:pPr algn="r">
              <a:lnSpc>
                <a:spcPts val="1600"/>
              </a:lnSpc>
            </a:pPr>
            <a:r>
              <a:rPr lang="en-US" sz="1100">
                <a:latin typeface="+mj-lt"/>
              </a:rPr>
              <a:t>API integrated management to onboard accounts and manage from centralized Sify CMP portal</a:t>
            </a:r>
            <a:endParaRPr lang="en-IN" sz="1100">
              <a:latin typeface="+mj-lt"/>
            </a:endParaRPr>
          </a:p>
        </p:txBody>
      </p:sp>
      <p:sp>
        <p:nvSpPr>
          <p:cNvPr id="23" name="TextBox 22">
            <a:extLst>
              <a:ext uri="{FF2B5EF4-FFF2-40B4-BE49-F238E27FC236}">
                <a16:creationId xmlns:a16="http://schemas.microsoft.com/office/drawing/2014/main" id="{3EAB5AB6-3E62-4193-9431-B36CFFDA211F}"/>
              </a:ext>
            </a:extLst>
          </p:cNvPr>
          <p:cNvSpPr txBox="1"/>
          <p:nvPr/>
        </p:nvSpPr>
        <p:spPr>
          <a:xfrm>
            <a:off x="6500808" y="1386593"/>
            <a:ext cx="2319341" cy="688971"/>
          </a:xfrm>
          <a:prstGeom prst="rect">
            <a:avLst/>
          </a:prstGeom>
          <a:noFill/>
        </p:spPr>
        <p:txBody>
          <a:bodyPr wrap="square" rtlCol="0">
            <a:spAutoFit/>
          </a:bodyPr>
          <a:lstStyle/>
          <a:p>
            <a:pPr>
              <a:lnSpc>
                <a:spcPts val="1600"/>
              </a:lnSpc>
            </a:pPr>
            <a:r>
              <a:rPr lang="en-US" sz="1400" b="1" i="1" dirty="0">
                <a:latin typeface="+mj-lt"/>
              </a:rPr>
              <a:t>Private Cloud</a:t>
            </a:r>
            <a:endParaRPr lang="en-IN" sz="1400" b="1" i="1" dirty="0">
              <a:latin typeface="+mj-lt"/>
            </a:endParaRPr>
          </a:p>
          <a:p>
            <a:pPr>
              <a:lnSpc>
                <a:spcPts val="1600"/>
              </a:lnSpc>
            </a:pPr>
            <a:r>
              <a:rPr lang="en-US" sz="1100" dirty="0">
                <a:latin typeface="+mj-lt"/>
              </a:rPr>
              <a:t>Configured to manage workloads in VMware vCenter</a:t>
            </a:r>
            <a:endParaRPr lang="en-IN" sz="1100" dirty="0">
              <a:latin typeface="+mj-lt"/>
            </a:endParaRPr>
          </a:p>
        </p:txBody>
      </p:sp>
      <p:sp>
        <p:nvSpPr>
          <p:cNvPr id="24" name="TextBox 23">
            <a:extLst>
              <a:ext uri="{FF2B5EF4-FFF2-40B4-BE49-F238E27FC236}">
                <a16:creationId xmlns:a16="http://schemas.microsoft.com/office/drawing/2014/main" id="{40922FDB-DEF2-4E7E-AEC9-20D3A9B273E6}"/>
              </a:ext>
            </a:extLst>
          </p:cNvPr>
          <p:cNvSpPr txBox="1"/>
          <p:nvPr/>
        </p:nvSpPr>
        <p:spPr>
          <a:xfrm>
            <a:off x="6500808" y="3378848"/>
            <a:ext cx="2319341" cy="894156"/>
          </a:xfrm>
          <a:prstGeom prst="rect">
            <a:avLst/>
          </a:prstGeom>
          <a:noFill/>
        </p:spPr>
        <p:txBody>
          <a:bodyPr wrap="square" rtlCol="0">
            <a:spAutoFit/>
          </a:bodyPr>
          <a:lstStyle/>
          <a:p>
            <a:pPr>
              <a:lnSpc>
                <a:spcPts val="1600"/>
              </a:lnSpc>
            </a:pPr>
            <a:r>
              <a:rPr lang="en-US" sz="1400" b="1" i="1" dirty="0">
                <a:latin typeface="+mj-lt"/>
              </a:rPr>
              <a:t>Remote Edge POD</a:t>
            </a:r>
            <a:endParaRPr lang="en-IN" sz="1400" b="1" i="1" dirty="0">
              <a:latin typeface="+mj-lt"/>
            </a:endParaRPr>
          </a:p>
          <a:p>
            <a:pPr>
              <a:lnSpc>
                <a:spcPts val="1600"/>
              </a:lnSpc>
            </a:pPr>
            <a:r>
              <a:rPr lang="en-US" sz="1100" dirty="0">
                <a:latin typeface="+mj-lt"/>
              </a:rPr>
              <a:t>Customer premise POD configured to manage workloads through an end point broker</a:t>
            </a:r>
            <a:endParaRPr lang="en-IN" sz="1100" dirty="0">
              <a:latin typeface="+mj-lt"/>
            </a:endParaRPr>
          </a:p>
        </p:txBody>
      </p:sp>
      <p:pic>
        <p:nvPicPr>
          <p:cNvPr id="39" name="Graphic 38" descr="Hospital">
            <a:extLst>
              <a:ext uri="{FF2B5EF4-FFF2-40B4-BE49-F238E27FC236}">
                <a16:creationId xmlns:a16="http://schemas.microsoft.com/office/drawing/2014/main" id="{8BEC82A2-167C-4DEB-9E8C-5950F32D15A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37938" y="1707135"/>
            <a:ext cx="610560" cy="610560"/>
          </a:xfrm>
          <a:prstGeom prst="rect">
            <a:avLst/>
          </a:prstGeom>
        </p:spPr>
      </p:pic>
      <p:pic>
        <p:nvPicPr>
          <p:cNvPr id="40" name="Graphic 39" descr="Syncing cloud">
            <a:extLst>
              <a:ext uri="{FF2B5EF4-FFF2-40B4-BE49-F238E27FC236}">
                <a16:creationId xmlns:a16="http://schemas.microsoft.com/office/drawing/2014/main" id="{6974F613-D30C-4523-AF98-5E4419A7EC7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28627" y="1694746"/>
            <a:ext cx="539810" cy="539810"/>
          </a:xfrm>
          <a:prstGeom prst="rect">
            <a:avLst/>
          </a:prstGeom>
        </p:spPr>
      </p:pic>
      <p:pic>
        <p:nvPicPr>
          <p:cNvPr id="41" name="Graphic 40" descr="Download from cloud">
            <a:extLst>
              <a:ext uri="{FF2B5EF4-FFF2-40B4-BE49-F238E27FC236}">
                <a16:creationId xmlns:a16="http://schemas.microsoft.com/office/drawing/2014/main" id="{EB8A8560-F3A8-4DE6-90C1-CEFBF51B21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05356" y="3314598"/>
            <a:ext cx="570946" cy="570946"/>
          </a:xfrm>
          <a:prstGeom prst="rect">
            <a:avLst/>
          </a:prstGeom>
        </p:spPr>
      </p:pic>
      <p:pic>
        <p:nvPicPr>
          <p:cNvPr id="42" name="Graphic 41" descr="Schoolhouse">
            <a:extLst>
              <a:ext uri="{FF2B5EF4-FFF2-40B4-BE49-F238E27FC236}">
                <a16:creationId xmlns:a16="http://schemas.microsoft.com/office/drawing/2014/main" id="{31F7B88A-AC23-4A72-9444-1162FC71970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265643" y="3277043"/>
            <a:ext cx="490086" cy="490086"/>
          </a:xfrm>
          <a:prstGeom prst="rect">
            <a:avLst/>
          </a:prstGeom>
        </p:spPr>
      </p:pic>
      <p:sp>
        <p:nvSpPr>
          <p:cNvPr id="28" name="Slide Number Placeholder 3">
            <a:extLst>
              <a:ext uri="{FF2B5EF4-FFF2-40B4-BE49-F238E27FC236}">
                <a16:creationId xmlns:a16="http://schemas.microsoft.com/office/drawing/2014/main" id="{058F5E7A-03AA-490E-870B-3F836B240914}"/>
              </a:ext>
            </a:extLst>
          </p:cNvPr>
          <p:cNvSpPr>
            <a:spLocks noGrp="1"/>
          </p:cNvSpPr>
          <p:nvPr>
            <p:ph type="sldNum" sz="quarter" idx="12"/>
          </p:nvPr>
        </p:nvSpPr>
        <p:spPr>
          <a:xfrm>
            <a:off x="8332470" y="4767264"/>
            <a:ext cx="487680" cy="274637"/>
          </a:xfrm>
        </p:spPr>
        <p:txBody>
          <a:bodyPr/>
          <a:lstStyle/>
          <a:p>
            <a:fld id="{D6AB342A-830E-438F-A6A8-BEDF509AB0A8}" type="slidenum">
              <a:rPr lang="en-US" sz="900" smtClean="0"/>
              <a:t>24</a:t>
            </a:fld>
            <a:endParaRPr lang="en-US" sz="900" dirty="0"/>
          </a:p>
        </p:txBody>
      </p:sp>
    </p:spTree>
    <p:extLst>
      <p:ext uri="{BB962C8B-B14F-4D97-AF65-F5344CB8AC3E}">
        <p14:creationId xmlns:p14="http://schemas.microsoft.com/office/powerpoint/2010/main" val="337320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D7006C-E365-46EE-9B79-6AC5EC67D6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388" y="1012033"/>
            <a:ext cx="2628000" cy="1584000"/>
          </a:xfrm>
          <a:prstGeom prst="rect">
            <a:avLst/>
          </a:prstGeom>
          <a:noFill/>
          <a:ln>
            <a:noFill/>
          </a:ln>
        </p:spPr>
      </p:pic>
      <p:pic>
        <p:nvPicPr>
          <p:cNvPr id="6" name="Content Placeholder 3">
            <a:extLst>
              <a:ext uri="{FF2B5EF4-FFF2-40B4-BE49-F238E27FC236}">
                <a16:creationId xmlns:a16="http://schemas.microsoft.com/office/drawing/2014/main" id="{18A3BEF0-2DD0-41B7-AAAC-97B4F2D35A29}"/>
              </a:ext>
            </a:extLst>
          </p:cNvPr>
          <p:cNvPicPr>
            <a:picLocks noChangeAspect="1"/>
          </p:cNvPicPr>
          <p:nvPr/>
        </p:nvPicPr>
        <p:blipFill>
          <a:blip r:embed="rId4"/>
          <a:stretch>
            <a:fillRect/>
          </a:stretch>
        </p:blipFill>
        <p:spPr>
          <a:xfrm>
            <a:off x="6130884" y="987750"/>
            <a:ext cx="2689116" cy="1584000"/>
          </a:xfrm>
          <a:prstGeom prst="rect">
            <a:avLst/>
          </a:prstGeom>
        </p:spPr>
      </p:pic>
      <p:sp>
        <p:nvSpPr>
          <p:cNvPr id="2" name="TextBox 1">
            <a:extLst>
              <a:ext uri="{FF2B5EF4-FFF2-40B4-BE49-F238E27FC236}">
                <a16:creationId xmlns:a16="http://schemas.microsoft.com/office/drawing/2014/main" id="{B32254A2-47C1-4CD6-87E6-0EC69907E05E}"/>
              </a:ext>
            </a:extLst>
          </p:cNvPr>
          <p:cNvSpPr txBox="1"/>
          <p:nvPr/>
        </p:nvSpPr>
        <p:spPr>
          <a:xfrm>
            <a:off x="4615536" y="4562075"/>
            <a:ext cx="2671704" cy="261610"/>
          </a:xfrm>
          <a:prstGeom prst="rect">
            <a:avLst/>
          </a:prstGeom>
          <a:noFill/>
        </p:spPr>
        <p:txBody>
          <a:bodyPr wrap="square" rtlCol="0">
            <a:spAutoFit/>
          </a:bodyPr>
          <a:lstStyle/>
          <a:p>
            <a:pPr algn="ctr"/>
            <a:r>
              <a:rPr lang="en-US" sz="1100" b="1"/>
              <a:t>Cloud Management Platform</a:t>
            </a:r>
            <a:endParaRPr lang="en-IN" sz="1100" b="1"/>
          </a:p>
        </p:txBody>
      </p:sp>
      <p:sp>
        <p:nvSpPr>
          <p:cNvPr id="8" name="TextBox 7">
            <a:extLst>
              <a:ext uri="{FF2B5EF4-FFF2-40B4-BE49-F238E27FC236}">
                <a16:creationId xmlns:a16="http://schemas.microsoft.com/office/drawing/2014/main" id="{25A9C3ED-1454-4B47-9C34-906BE63FF8B7}"/>
              </a:ext>
            </a:extLst>
          </p:cNvPr>
          <p:cNvSpPr txBox="1"/>
          <p:nvPr/>
        </p:nvSpPr>
        <p:spPr>
          <a:xfrm>
            <a:off x="6130884" y="2613380"/>
            <a:ext cx="2689266" cy="261610"/>
          </a:xfrm>
          <a:prstGeom prst="rect">
            <a:avLst/>
          </a:prstGeom>
          <a:noFill/>
        </p:spPr>
        <p:txBody>
          <a:bodyPr wrap="square" rtlCol="0">
            <a:spAutoFit/>
          </a:bodyPr>
          <a:lstStyle/>
          <a:p>
            <a:pPr algn="ctr"/>
            <a:r>
              <a:rPr lang="en-US" sz="1100" b="1"/>
              <a:t>Security</a:t>
            </a:r>
          </a:p>
        </p:txBody>
      </p:sp>
      <p:sp>
        <p:nvSpPr>
          <p:cNvPr id="9" name="TextBox 8">
            <a:extLst>
              <a:ext uri="{FF2B5EF4-FFF2-40B4-BE49-F238E27FC236}">
                <a16:creationId xmlns:a16="http://schemas.microsoft.com/office/drawing/2014/main" id="{D6A765F2-DD2C-4021-9ACA-BCA764F4F923}"/>
              </a:ext>
            </a:extLst>
          </p:cNvPr>
          <p:cNvSpPr txBox="1"/>
          <p:nvPr/>
        </p:nvSpPr>
        <p:spPr>
          <a:xfrm>
            <a:off x="3323388" y="2615923"/>
            <a:ext cx="2628000" cy="261610"/>
          </a:xfrm>
          <a:prstGeom prst="rect">
            <a:avLst/>
          </a:prstGeom>
          <a:noFill/>
        </p:spPr>
        <p:txBody>
          <a:bodyPr wrap="square" rtlCol="0">
            <a:spAutoFit/>
          </a:bodyPr>
          <a:lstStyle/>
          <a:p>
            <a:pPr algn="ctr"/>
            <a:r>
              <a:rPr lang="en-US" sz="1100" b="1"/>
              <a:t>Operations</a:t>
            </a:r>
          </a:p>
        </p:txBody>
      </p:sp>
      <p:pic>
        <p:nvPicPr>
          <p:cNvPr id="10" name="Picture 9">
            <a:extLst>
              <a:ext uri="{FF2B5EF4-FFF2-40B4-BE49-F238E27FC236}">
                <a16:creationId xmlns:a16="http://schemas.microsoft.com/office/drawing/2014/main" id="{049B78B8-3CC5-4F6C-8D70-2FD9FEBBB6A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15536" y="2975531"/>
            <a:ext cx="2689116" cy="1594323"/>
          </a:xfrm>
          <a:prstGeom prst="rect">
            <a:avLst/>
          </a:prstGeom>
          <a:noFill/>
        </p:spPr>
      </p:pic>
      <p:sp>
        <p:nvSpPr>
          <p:cNvPr id="11" name="TextBox 10">
            <a:extLst>
              <a:ext uri="{FF2B5EF4-FFF2-40B4-BE49-F238E27FC236}">
                <a16:creationId xmlns:a16="http://schemas.microsoft.com/office/drawing/2014/main" id="{AABD078E-15C8-46FE-9440-7CC3039F7972}"/>
              </a:ext>
            </a:extLst>
          </p:cNvPr>
          <p:cNvSpPr txBox="1"/>
          <p:nvPr/>
        </p:nvSpPr>
        <p:spPr>
          <a:xfrm>
            <a:off x="1703238" y="4586271"/>
            <a:ext cx="2819890" cy="261610"/>
          </a:xfrm>
          <a:prstGeom prst="rect">
            <a:avLst/>
          </a:prstGeom>
          <a:noFill/>
        </p:spPr>
        <p:txBody>
          <a:bodyPr wrap="square" rtlCol="0">
            <a:spAutoFit/>
          </a:bodyPr>
          <a:lstStyle/>
          <a:p>
            <a:pPr algn="ctr"/>
            <a:r>
              <a:rPr lang="en-US" sz="1100" b="1"/>
              <a:t>Automation / Orchestration</a:t>
            </a:r>
          </a:p>
        </p:txBody>
      </p:sp>
      <p:pic>
        <p:nvPicPr>
          <p:cNvPr id="1026" name="Picture 2">
            <a:extLst>
              <a:ext uri="{FF2B5EF4-FFF2-40B4-BE49-F238E27FC236}">
                <a16:creationId xmlns:a16="http://schemas.microsoft.com/office/drawing/2014/main" id="{DF54C3C0-75B6-46AF-A558-F872BF1A1F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000" y="992143"/>
            <a:ext cx="2819891" cy="1584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A8260A2-D60B-40B2-8534-3407692425D0}"/>
              </a:ext>
            </a:extLst>
          </p:cNvPr>
          <p:cNvSpPr txBox="1"/>
          <p:nvPr/>
        </p:nvSpPr>
        <p:spPr>
          <a:xfrm>
            <a:off x="323850" y="2596033"/>
            <a:ext cx="2808000" cy="261610"/>
          </a:xfrm>
          <a:prstGeom prst="rect">
            <a:avLst/>
          </a:prstGeom>
          <a:noFill/>
        </p:spPr>
        <p:txBody>
          <a:bodyPr wrap="square" rtlCol="0">
            <a:spAutoFit/>
          </a:bodyPr>
          <a:lstStyle/>
          <a:p>
            <a:pPr algn="ctr"/>
            <a:r>
              <a:rPr lang="en-US" sz="1100" b="1"/>
              <a:t>Performance</a:t>
            </a:r>
          </a:p>
        </p:txBody>
      </p:sp>
      <p:pic>
        <p:nvPicPr>
          <p:cNvPr id="12" name="Picture 11" descr="Diagram&#10;&#10;Description automatically generated">
            <a:extLst>
              <a:ext uri="{FF2B5EF4-FFF2-40B4-BE49-F238E27FC236}">
                <a16:creationId xmlns:a16="http://schemas.microsoft.com/office/drawing/2014/main" id="{D9B90C1A-D0B0-438B-83C3-5FC499D96317}"/>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48000"/>
                    </a14:imgEffect>
                    <a14:imgEffect>
                      <a14:brightnessContrast bright="-6000" contrast="-25000"/>
                    </a14:imgEffect>
                  </a14:imgLayer>
                </a14:imgProps>
              </a:ext>
              <a:ext uri="{28A0092B-C50C-407E-A947-70E740481C1C}">
                <a14:useLocalDpi xmlns:a14="http://schemas.microsoft.com/office/drawing/2010/main" val="0"/>
              </a:ext>
            </a:extLst>
          </a:blip>
          <a:stretch>
            <a:fillRect/>
          </a:stretch>
        </p:blipFill>
        <p:spPr>
          <a:xfrm>
            <a:off x="1709333" y="2978075"/>
            <a:ext cx="2808000" cy="1584000"/>
          </a:xfrm>
          <a:prstGeom prst="rect">
            <a:avLst/>
          </a:prstGeom>
          <a:ln>
            <a:solidFill>
              <a:schemeClr val="accent1"/>
            </a:solidFill>
          </a:ln>
        </p:spPr>
      </p:pic>
      <p:sp>
        <p:nvSpPr>
          <p:cNvPr id="14" name="Slide Number Placeholder 3">
            <a:extLst>
              <a:ext uri="{FF2B5EF4-FFF2-40B4-BE49-F238E27FC236}">
                <a16:creationId xmlns:a16="http://schemas.microsoft.com/office/drawing/2014/main" id="{E59B91D4-877A-4168-9F86-FE322D32D7DB}"/>
              </a:ext>
            </a:extLst>
          </p:cNvPr>
          <p:cNvSpPr>
            <a:spLocks noGrp="1"/>
          </p:cNvSpPr>
          <p:nvPr>
            <p:ph type="sldNum" sz="quarter" idx="12"/>
          </p:nvPr>
        </p:nvSpPr>
        <p:spPr/>
        <p:txBody>
          <a:bodyPr/>
          <a:lstStyle/>
          <a:p>
            <a:fld id="{D6AB342A-830E-438F-A6A8-BEDF509AB0A8}" type="slidenum">
              <a:rPr lang="en-US" smtClean="0"/>
              <a:pPr/>
              <a:t>25</a:t>
            </a:fld>
            <a:endParaRPr lang="en-US" dirty="0"/>
          </a:p>
        </p:txBody>
      </p:sp>
      <p:sp>
        <p:nvSpPr>
          <p:cNvPr id="3" name="Title 2">
            <a:extLst>
              <a:ext uri="{FF2B5EF4-FFF2-40B4-BE49-F238E27FC236}">
                <a16:creationId xmlns:a16="http://schemas.microsoft.com/office/drawing/2014/main" id="{84653917-05C8-4CA5-BD50-1DD54DBF1015}"/>
              </a:ext>
            </a:extLst>
          </p:cNvPr>
          <p:cNvSpPr>
            <a:spLocks noGrp="1"/>
          </p:cNvSpPr>
          <p:nvPr>
            <p:ph type="title"/>
          </p:nvPr>
        </p:nvSpPr>
        <p:spPr/>
        <p:txBody>
          <a:bodyPr/>
          <a:lstStyle/>
          <a:p>
            <a:r>
              <a:rPr lang="en-IN" dirty="0"/>
              <a:t>Sify </a:t>
            </a:r>
            <a:r>
              <a:rPr lang="en-US" dirty="0"/>
              <a:t>Multi-Cloud/Hybrid-Cloud</a:t>
            </a:r>
            <a:r>
              <a:rPr lang="en-IN" dirty="0"/>
              <a:t> Dashboard</a:t>
            </a:r>
          </a:p>
        </p:txBody>
      </p:sp>
    </p:spTree>
    <p:extLst>
      <p:ext uri="{BB962C8B-B14F-4D97-AF65-F5344CB8AC3E}">
        <p14:creationId xmlns:p14="http://schemas.microsoft.com/office/powerpoint/2010/main" val="2317301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073B9C-7C2F-4564-A4AF-C09C3BA6DFFE}"/>
              </a:ext>
            </a:extLst>
          </p:cNvPr>
          <p:cNvSpPr>
            <a:spLocks noGrp="1"/>
          </p:cNvSpPr>
          <p:nvPr>
            <p:ph type="body" sz="quarter" idx="11"/>
          </p:nvPr>
        </p:nvSpPr>
        <p:spPr/>
        <p:txBody>
          <a:bodyPr>
            <a:normAutofit fontScale="92500"/>
          </a:bodyPr>
          <a:lstStyle/>
          <a:p>
            <a:r>
              <a:rPr lang="en-US" dirty="0"/>
              <a:t>Innovation potential with </a:t>
            </a:r>
            <a:br>
              <a:rPr lang="en-US" dirty="0"/>
            </a:br>
            <a:r>
              <a:rPr lang="en-US" dirty="0"/>
              <a:t>cloud native services- Success Stories</a:t>
            </a:r>
            <a:endParaRPr lang="en-IN" dirty="0"/>
          </a:p>
        </p:txBody>
      </p:sp>
    </p:spTree>
    <p:extLst>
      <p:ext uri="{BB962C8B-B14F-4D97-AF65-F5344CB8AC3E}">
        <p14:creationId xmlns:p14="http://schemas.microsoft.com/office/powerpoint/2010/main" val="1657248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945396" y="1039252"/>
            <a:ext cx="3997882" cy="3500958"/>
          </a:xfrm>
          <a:prstGeom prst="rect">
            <a:avLst/>
          </a:prstGeom>
          <a:noFill/>
        </p:spPr>
        <p:txBody>
          <a:bodyPr wrap="square" rtlCol="0">
            <a:spAutoFit/>
          </a:bodyPr>
          <a:lstStyle/>
          <a:p>
            <a:pPr>
              <a:lnSpc>
                <a:spcPts val="1200"/>
              </a:lnSpc>
              <a:defRPr/>
            </a:pPr>
            <a:r>
              <a:rPr lang="en-US" sz="1200" b="1" dirty="0">
                <a:solidFill>
                  <a:srgbClr val="44546A">
                    <a:lumMod val="75000"/>
                  </a:srgbClr>
                </a:solidFill>
                <a:latin typeface="+mj-lt"/>
              </a:rPr>
              <a:t>Integrated Value and Outcome</a:t>
            </a:r>
            <a:br>
              <a:rPr lang="en-US" sz="1200" dirty="0">
                <a:solidFill>
                  <a:srgbClr val="0070C0"/>
                </a:solidFill>
                <a:latin typeface="+mj-lt"/>
              </a:rPr>
            </a:br>
            <a:r>
              <a:rPr lang="en-US" sz="975" b="1" dirty="0">
                <a:solidFill>
                  <a:prstClr val="black">
                    <a:lumMod val="50000"/>
                    <a:lumOff val="50000"/>
                  </a:prstClr>
                </a:solidFill>
                <a:latin typeface="+mj-lt"/>
              </a:rPr>
              <a:t>Sify’ s value proposition built on cloud@core products and services:</a:t>
            </a:r>
            <a:endParaRPr lang="en-US" sz="975" dirty="0">
              <a:solidFill>
                <a:prstClr val="black">
                  <a:lumMod val="50000"/>
                  <a:lumOff val="50000"/>
                </a:prstClr>
              </a:solidFill>
              <a:latin typeface="+mj-lt"/>
            </a:endParaRPr>
          </a:p>
          <a:p>
            <a:pPr marL="214313" indent="-214313">
              <a:lnSpc>
                <a:spcPts val="1200"/>
              </a:lnSpc>
              <a:buFont typeface="Arial" panose="020B0604020202020204" pitchFamily="34" charset="0"/>
              <a:buChar char="•"/>
              <a:defRPr/>
            </a:pPr>
            <a:r>
              <a:rPr lang="en-IN" sz="975" dirty="0">
                <a:solidFill>
                  <a:prstClr val="black">
                    <a:lumMod val="50000"/>
                    <a:lumOff val="50000"/>
                  </a:prstClr>
                </a:solidFill>
                <a:latin typeface="+mj-lt"/>
              </a:rPr>
              <a:t>Designed Private Cloud architecture for Bank CBS and hosted DC &amp; DR on </a:t>
            </a:r>
            <a:r>
              <a:rPr lang="en-IN" sz="975" dirty="0">
                <a:solidFill>
                  <a:schemeClr val="accent1">
                    <a:lumMod val="75000"/>
                  </a:schemeClr>
                </a:solidFill>
                <a:latin typeface="+mj-lt"/>
              </a:rPr>
              <a:t>Sify Data Center.</a:t>
            </a:r>
          </a:p>
          <a:p>
            <a:pPr marL="214313" indent="-214313">
              <a:lnSpc>
                <a:spcPts val="1200"/>
              </a:lnSpc>
              <a:buFont typeface="Arial" panose="020B0604020202020204" pitchFamily="34" charset="0"/>
              <a:buChar char="•"/>
              <a:defRPr/>
            </a:pPr>
            <a:r>
              <a:rPr lang="en-IN" sz="975" dirty="0">
                <a:solidFill>
                  <a:prstClr val="black">
                    <a:lumMod val="50000"/>
                    <a:lumOff val="50000"/>
                  </a:prstClr>
                </a:solidFill>
                <a:latin typeface="+mj-lt"/>
              </a:rPr>
              <a:t>Designing the right network architecture based on </a:t>
            </a:r>
            <a:r>
              <a:rPr lang="en-IN" sz="975" dirty="0">
                <a:solidFill>
                  <a:schemeClr val="accent1">
                    <a:lumMod val="75000"/>
                  </a:schemeClr>
                </a:solidFill>
                <a:latin typeface="+mj-lt"/>
              </a:rPr>
              <a:t>Sify SD-WAN Services &amp; technology</a:t>
            </a:r>
            <a:r>
              <a:rPr lang="en-IN" sz="975" dirty="0">
                <a:solidFill>
                  <a:prstClr val="black">
                    <a:lumMod val="50000"/>
                    <a:lumOff val="50000"/>
                  </a:prstClr>
                </a:solidFill>
                <a:latin typeface="+mj-lt"/>
              </a:rPr>
              <a:t> to meet the network SLAs in the tough hilly terrains</a:t>
            </a:r>
          </a:p>
          <a:p>
            <a:pPr marL="214313" indent="-214313">
              <a:lnSpc>
                <a:spcPts val="1200"/>
              </a:lnSpc>
              <a:buFont typeface="Arial" panose="020B0604020202020204" pitchFamily="34" charset="0"/>
              <a:buChar char="•"/>
              <a:defRPr/>
            </a:pPr>
            <a:r>
              <a:rPr lang="en-IN" sz="975" dirty="0">
                <a:solidFill>
                  <a:prstClr val="black">
                    <a:lumMod val="50000"/>
                    <a:lumOff val="50000"/>
                  </a:prstClr>
                </a:solidFill>
                <a:latin typeface="+mj-lt"/>
              </a:rPr>
              <a:t>Leveraged </a:t>
            </a:r>
            <a:r>
              <a:rPr lang="en-IN" sz="975" dirty="0">
                <a:solidFill>
                  <a:schemeClr val="accent1">
                    <a:lumMod val="75000"/>
                  </a:schemeClr>
                </a:solidFill>
                <a:latin typeface="+mj-lt"/>
              </a:rPr>
              <a:t>Sify Managed Connectivity Services </a:t>
            </a:r>
            <a:r>
              <a:rPr lang="en-IN" sz="975" dirty="0">
                <a:solidFill>
                  <a:prstClr val="black">
                    <a:lumMod val="50000"/>
                    <a:lumOff val="50000"/>
                  </a:prstClr>
                </a:solidFill>
                <a:latin typeface="+mj-lt"/>
              </a:rPr>
              <a:t>to Interconnect DC , DR , NDR data replication and branch application access.</a:t>
            </a:r>
          </a:p>
          <a:p>
            <a:pPr marL="214313" indent="-214313">
              <a:lnSpc>
                <a:spcPts val="1200"/>
              </a:lnSpc>
              <a:buFont typeface="Arial" panose="020B0604020202020204" pitchFamily="34" charset="0"/>
              <a:buChar char="•"/>
              <a:defRPr/>
            </a:pPr>
            <a:r>
              <a:rPr lang="en-IN" sz="975" dirty="0">
                <a:solidFill>
                  <a:prstClr val="black">
                    <a:lumMod val="50000"/>
                    <a:lumOff val="50000"/>
                  </a:prstClr>
                </a:solidFill>
                <a:latin typeface="+mj-lt"/>
              </a:rPr>
              <a:t>Managing Data Center,  Disaster Recover services , Network Services and security using </a:t>
            </a:r>
            <a:r>
              <a:rPr lang="en-IN" sz="975" dirty="0">
                <a:solidFill>
                  <a:schemeClr val="accent1">
                    <a:lumMod val="75000"/>
                  </a:schemeClr>
                </a:solidFill>
                <a:latin typeface="+mj-lt"/>
              </a:rPr>
              <a:t>Sify Managed Services Platform</a:t>
            </a:r>
          </a:p>
          <a:p>
            <a:pPr marL="214313" indent="-214313">
              <a:lnSpc>
                <a:spcPts val="1200"/>
              </a:lnSpc>
              <a:buFont typeface="Arial" panose="020B0604020202020204" pitchFamily="34" charset="0"/>
              <a:buChar char="•"/>
              <a:defRPr/>
            </a:pPr>
            <a:r>
              <a:rPr lang="en-IN" sz="975" dirty="0">
                <a:solidFill>
                  <a:prstClr val="black">
                    <a:lumMod val="50000"/>
                    <a:lumOff val="50000"/>
                  </a:prstClr>
                </a:solidFill>
                <a:latin typeface="+mj-lt"/>
              </a:rPr>
              <a:t>Strong Technology Alliances and Partnership. </a:t>
            </a:r>
            <a:endParaRPr lang="en-IN" sz="975" dirty="0">
              <a:solidFill>
                <a:schemeClr val="accent1">
                  <a:lumMod val="60000"/>
                  <a:lumOff val="40000"/>
                </a:schemeClr>
              </a:solidFill>
              <a:latin typeface="+mj-lt"/>
            </a:endParaRPr>
          </a:p>
          <a:p>
            <a:pPr>
              <a:lnSpc>
                <a:spcPts val="1200"/>
              </a:lnSpc>
              <a:spcBef>
                <a:spcPts val="600"/>
              </a:spcBef>
              <a:defRPr/>
            </a:pPr>
            <a:r>
              <a:rPr lang="en-US" sz="1200" b="1" dirty="0">
                <a:solidFill>
                  <a:srgbClr val="44546A">
                    <a:lumMod val="75000"/>
                  </a:srgbClr>
                </a:solidFill>
                <a:latin typeface="+mj-lt"/>
              </a:rPr>
              <a:t>Value for Client</a:t>
            </a:r>
            <a:endParaRPr lang="en-US" sz="1200" dirty="0">
              <a:solidFill>
                <a:srgbClr val="44546A">
                  <a:lumMod val="75000"/>
                </a:srgbClr>
              </a:solidFill>
              <a:latin typeface="+mj-lt"/>
            </a:endParaRPr>
          </a:p>
          <a:p>
            <a:pPr lvl="0">
              <a:lnSpc>
                <a:spcPts val="1200"/>
              </a:lnSpc>
              <a:defRPr/>
            </a:pPr>
            <a:r>
              <a:rPr lang="en-IN" sz="975" dirty="0">
                <a:solidFill>
                  <a:prstClr val="black">
                    <a:lumMod val="50000"/>
                    <a:lumOff val="50000"/>
                  </a:prstClr>
                </a:solidFill>
                <a:latin typeface="+mj-lt"/>
              </a:rPr>
              <a:t>A single technology integrator for DC, DR, NDR , Hosting, SDWAN , Security , Branch Connectivity and Managed Services provider owning the end-to-end SLA of IT.</a:t>
            </a:r>
          </a:p>
          <a:p>
            <a:pPr>
              <a:lnSpc>
                <a:spcPts val="1200"/>
              </a:lnSpc>
              <a:spcBef>
                <a:spcPts val="600"/>
              </a:spcBef>
              <a:defRPr/>
            </a:pPr>
            <a:r>
              <a:rPr lang="en-US" sz="1200" b="1" dirty="0">
                <a:solidFill>
                  <a:srgbClr val="44546A">
                    <a:lumMod val="75000"/>
                  </a:srgbClr>
                </a:solidFill>
                <a:latin typeface="+mj-lt"/>
              </a:rPr>
              <a:t>Value for Sify</a:t>
            </a:r>
          </a:p>
          <a:p>
            <a:pPr>
              <a:lnSpc>
                <a:spcPts val="1200"/>
              </a:lnSpc>
              <a:defRPr/>
            </a:pPr>
            <a:r>
              <a:rPr lang="en-US" sz="975" dirty="0">
                <a:solidFill>
                  <a:prstClr val="black">
                    <a:lumMod val="50000"/>
                    <a:lumOff val="50000"/>
                  </a:prstClr>
                </a:solidFill>
                <a:latin typeface="+mj-lt"/>
              </a:rPr>
              <a:t>A complete integrated and managed services deal of a Bank Core Banking IT, which will provide penetration into similar nature of deals in BFSI market segment.</a:t>
            </a:r>
          </a:p>
        </p:txBody>
      </p:sp>
      <p:grpSp>
        <p:nvGrpSpPr>
          <p:cNvPr id="19" name="Group 18">
            <a:extLst>
              <a:ext uri="{FF2B5EF4-FFF2-40B4-BE49-F238E27FC236}">
                <a16:creationId xmlns:a16="http://schemas.microsoft.com/office/drawing/2014/main" id="{BE37C32A-5BF1-4EFF-92A1-EEB7F2B2B696}"/>
              </a:ext>
            </a:extLst>
          </p:cNvPr>
          <p:cNvGrpSpPr/>
          <p:nvPr/>
        </p:nvGrpSpPr>
        <p:grpSpPr>
          <a:xfrm>
            <a:off x="631224" y="1035763"/>
            <a:ext cx="3662430" cy="1038746"/>
            <a:chOff x="841632" y="1421961"/>
            <a:chExt cx="4883240" cy="1384995"/>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421961"/>
              <a:ext cx="4320000" cy="1384995"/>
            </a:xfrm>
            <a:prstGeom prst="rect">
              <a:avLst/>
            </a:prstGeom>
            <a:noFill/>
          </p:spPr>
          <p:txBody>
            <a:bodyPr wrap="square" rtlCol="0">
              <a:spAutoFit/>
            </a:bodyPr>
            <a:lstStyle/>
            <a:p>
              <a:pPr>
                <a:defRPr/>
              </a:pPr>
              <a:r>
                <a:rPr lang="en-US" sz="1050" b="1" dirty="0">
                  <a:solidFill>
                    <a:srgbClr val="44546A">
                      <a:lumMod val="75000"/>
                    </a:srgbClr>
                  </a:solidFill>
                  <a:latin typeface="+mj-lt"/>
                </a:rPr>
                <a:t>Project Objective</a:t>
              </a:r>
            </a:p>
            <a:p>
              <a:pPr>
                <a:defRPr/>
              </a:pPr>
              <a:r>
                <a:rPr lang="en-US" sz="1050" dirty="0">
                  <a:solidFill>
                    <a:prstClr val="black">
                      <a:lumMod val="50000"/>
                      <a:lumOff val="50000"/>
                    </a:prstClr>
                  </a:solidFill>
                  <a:latin typeface="+mj-lt"/>
                </a:rPr>
                <a:t>Develop a Hybrid IT infrastructure to migrate Core Banking application Software.  Hybrid IT – Includes Managed DC, DR, NDR , Security and Branch Connectivity.</a:t>
              </a:r>
              <a:endParaRPr lang="en-IN" sz="1050" dirty="0">
                <a:solidFill>
                  <a:prstClr val="black">
                    <a:lumMod val="50000"/>
                    <a:lumOff val="50000"/>
                  </a:prstClr>
                </a:solidFill>
                <a:latin typeface="+mj-lt"/>
              </a:endParaRPr>
            </a:p>
            <a:p>
              <a:pPr>
                <a:defRPr/>
              </a:pPr>
              <a:endParaRPr lang="en-IN" sz="900" dirty="0">
                <a:solidFill>
                  <a:prstClr val="black">
                    <a:lumMod val="50000"/>
                    <a:lumOff val="50000"/>
                  </a:prstClr>
                </a:solidFill>
                <a:latin typeface="+mj-lt"/>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2896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F92A99D-67F1-4D27-BDD6-190BD2649474}"/>
              </a:ext>
            </a:extLst>
          </p:cNvPr>
          <p:cNvGrpSpPr/>
          <p:nvPr/>
        </p:nvGrpSpPr>
        <p:grpSpPr>
          <a:xfrm>
            <a:off x="676768" y="1943448"/>
            <a:ext cx="3628680" cy="438582"/>
            <a:chOff x="886632" y="2323600"/>
            <a:chExt cx="4838240" cy="584776"/>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323600"/>
              <a:ext cx="4320000" cy="584776"/>
            </a:xfrm>
            <a:prstGeom prst="rect">
              <a:avLst/>
            </a:prstGeom>
            <a:noFill/>
          </p:spPr>
          <p:txBody>
            <a:bodyPr wrap="square" rtlCol="0">
              <a:spAutoFit/>
            </a:bodyPr>
            <a:lstStyle/>
            <a:p>
              <a:pPr>
                <a:defRPr/>
              </a:pPr>
              <a:r>
                <a:rPr lang="en-US" sz="1200" b="1">
                  <a:solidFill>
                    <a:srgbClr val="44546A">
                      <a:lumMod val="75000"/>
                    </a:srgbClr>
                  </a:solidFill>
                  <a:latin typeface="+mj-lt"/>
                </a:rPr>
                <a:t>Project Model</a:t>
              </a:r>
            </a:p>
            <a:p>
              <a:pPr>
                <a:defRPr/>
              </a:pPr>
              <a:r>
                <a:rPr lang="en-US" sz="1050">
                  <a:solidFill>
                    <a:prstClr val="black">
                      <a:lumMod val="50000"/>
                      <a:lumOff val="50000"/>
                    </a:prstClr>
                  </a:solidFill>
                  <a:latin typeface="+mj-lt"/>
                </a:rPr>
                <a:t>Capex | </a:t>
              </a:r>
              <a:r>
                <a:rPr lang="en-US" sz="1050" err="1">
                  <a:solidFill>
                    <a:prstClr val="black">
                      <a:lumMod val="50000"/>
                      <a:lumOff val="50000"/>
                    </a:prstClr>
                  </a:solidFill>
                  <a:latin typeface="+mj-lt"/>
                </a:rPr>
                <a:t>Opex</a:t>
              </a:r>
              <a:r>
                <a:rPr lang="en-US" sz="1050">
                  <a:solidFill>
                    <a:prstClr val="black">
                      <a:lumMod val="50000"/>
                      <a:lumOff val="50000"/>
                    </a:prstClr>
                  </a:solidFill>
                  <a:latin typeface="+mj-lt"/>
                </a:rPr>
                <a:t> | Consumption Model   </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632" y="2370499"/>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6BF0061A-71EC-4498-A1A3-DA3C324DD451}"/>
              </a:ext>
            </a:extLst>
          </p:cNvPr>
          <p:cNvGrpSpPr/>
          <p:nvPr/>
        </p:nvGrpSpPr>
        <p:grpSpPr>
          <a:xfrm>
            <a:off x="597474" y="2468904"/>
            <a:ext cx="3696180" cy="472500"/>
            <a:chOff x="796632" y="3049958"/>
            <a:chExt cx="4928240"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87959"/>
              <a:ext cx="4320000" cy="584776"/>
            </a:xfrm>
            <a:prstGeom prst="rect">
              <a:avLst/>
            </a:prstGeom>
            <a:noFill/>
          </p:spPr>
          <p:txBody>
            <a:bodyPr wrap="square" rtlCol="0">
              <a:spAutoFit/>
            </a:bodyPr>
            <a:lstStyle/>
            <a:p>
              <a:pPr>
                <a:defRPr/>
              </a:pPr>
              <a:r>
                <a:rPr lang="en-US" sz="1200" b="1">
                  <a:solidFill>
                    <a:srgbClr val="44546A">
                      <a:lumMod val="75000"/>
                    </a:srgbClr>
                  </a:solidFill>
                  <a:latin typeface="+mj-lt"/>
                </a:rPr>
                <a:t>Competition</a:t>
              </a:r>
            </a:p>
            <a:p>
              <a:pPr>
                <a:defRPr/>
              </a:pPr>
              <a:r>
                <a:rPr lang="en-US" sz="1050">
                  <a:solidFill>
                    <a:prstClr val="black">
                      <a:lumMod val="50000"/>
                      <a:lumOff val="50000"/>
                    </a:prstClr>
                  </a:solidFill>
                  <a:latin typeface="+mj-lt"/>
                </a:rPr>
                <a:t>RailTel, </a:t>
              </a:r>
              <a:r>
                <a:rPr lang="en-US" sz="1050" err="1">
                  <a:solidFill>
                    <a:prstClr val="black">
                      <a:lumMod val="50000"/>
                      <a:lumOff val="50000"/>
                    </a:prstClr>
                  </a:solidFill>
                  <a:latin typeface="+mj-lt"/>
                </a:rPr>
                <a:t>Airtel+Nxtra</a:t>
              </a:r>
              <a:endParaRPr lang="en-IN" sz="1050">
                <a:solidFill>
                  <a:prstClr val="black">
                    <a:lumMod val="50000"/>
                    <a:lumOff val="50000"/>
                  </a:prstClr>
                </a:solidFill>
                <a:latin typeface="+mj-lt"/>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632" y="3049958"/>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436020D-6866-404A-B3C6-5FDAA06A86BC}"/>
              </a:ext>
            </a:extLst>
          </p:cNvPr>
          <p:cNvGrpSpPr/>
          <p:nvPr/>
        </p:nvGrpSpPr>
        <p:grpSpPr>
          <a:xfrm>
            <a:off x="631224" y="3021795"/>
            <a:ext cx="3662430" cy="923330"/>
            <a:chOff x="841632" y="3749696"/>
            <a:chExt cx="4883240" cy="1231106"/>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749696"/>
              <a:ext cx="4320000" cy="1231106"/>
            </a:xfrm>
            <a:prstGeom prst="rect">
              <a:avLst/>
            </a:prstGeom>
            <a:noFill/>
          </p:spPr>
          <p:txBody>
            <a:bodyPr wrap="square" rtlCol="0">
              <a:spAutoFit/>
            </a:bodyPr>
            <a:lstStyle/>
            <a:p>
              <a:pPr lvl="0"/>
              <a:r>
                <a:rPr lang="en-US" sz="1200" b="1">
                  <a:solidFill>
                    <a:srgbClr val="44546A">
                      <a:lumMod val="75000"/>
                    </a:srgbClr>
                  </a:solidFill>
                  <a:latin typeface="+mj-lt"/>
                </a:rPr>
                <a:t>Sify’s Uniqueness</a:t>
              </a:r>
              <a:br>
                <a:rPr lang="en-US" sz="1200">
                  <a:solidFill>
                    <a:prstClr val="black"/>
                  </a:solidFill>
                  <a:latin typeface="+mj-lt"/>
                </a:rPr>
              </a:br>
              <a:r>
                <a:rPr lang="en-US" sz="1050">
                  <a:solidFill>
                    <a:prstClr val="black">
                      <a:lumMod val="50000"/>
                      <a:lumOff val="50000"/>
                    </a:prstClr>
                  </a:solidFill>
                  <a:latin typeface="+mj-lt"/>
                </a:rPr>
                <a:t>Integrated value proposition built on: Sify is a single IT partner to build , host , manage the DC, DR, NDR, Branch Connectivity and security inline to the RBI audit guidelines.  </a:t>
              </a:r>
              <a:endParaRPr lang="en-IN" sz="1050">
                <a:solidFill>
                  <a:prstClr val="black">
                    <a:lumMod val="50000"/>
                    <a:lumOff val="50000"/>
                  </a:prstClr>
                </a:solidFill>
                <a:latin typeface="+mj-lt"/>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4187582"/>
              <a:ext cx="540000" cy="540000"/>
            </a:xfrm>
            <a:prstGeom prst="rect">
              <a:avLst/>
            </a:prstGeom>
          </p:spPr>
        </p:pic>
      </p:grpSp>
      <p:grpSp>
        <p:nvGrpSpPr>
          <p:cNvPr id="7" name="Group 6">
            <a:extLst>
              <a:ext uri="{FF2B5EF4-FFF2-40B4-BE49-F238E27FC236}">
                <a16:creationId xmlns:a16="http://schemas.microsoft.com/office/drawing/2014/main" id="{D575DA4B-345C-4C78-89B6-44C23784FC29}"/>
              </a:ext>
            </a:extLst>
          </p:cNvPr>
          <p:cNvGrpSpPr/>
          <p:nvPr/>
        </p:nvGrpSpPr>
        <p:grpSpPr>
          <a:xfrm>
            <a:off x="631224" y="4039335"/>
            <a:ext cx="3662430" cy="438582"/>
            <a:chOff x="841632" y="5235206"/>
            <a:chExt cx="4883240" cy="584776"/>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235206"/>
              <a:ext cx="4320000" cy="584776"/>
            </a:xfrm>
            <a:prstGeom prst="rect">
              <a:avLst/>
            </a:prstGeom>
            <a:noFill/>
          </p:spPr>
          <p:txBody>
            <a:bodyPr wrap="square" rtlCol="0">
              <a:spAutoFit/>
            </a:bodyPr>
            <a:lstStyle/>
            <a:p>
              <a:pPr>
                <a:defRPr/>
              </a:pPr>
              <a:r>
                <a:rPr lang="en-US" sz="1200">
                  <a:solidFill>
                    <a:srgbClr val="44546A">
                      <a:lumMod val="75000"/>
                    </a:srgbClr>
                  </a:solidFill>
                  <a:latin typeface="+mj-lt"/>
                </a:rPr>
                <a:t>Contract Duration</a:t>
              </a:r>
            </a:p>
            <a:p>
              <a:pPr>
                <a:defRPr/>
              </a:pPr>
              <a:r>
                <a:rPr lang="en-US" sz="1050">
                  <a:solidFill>
                    <a:prstClr val="black">
                      <a:lumMod val="50000"/>
                      <a:lumOff val="50000"/>
                    </a:prstClr>
                  </a:solidFill>
                  <a:latin typeface="+mj-lt"/>
                </a:rPr>
                <a:t>5 years </a:t>
              </a:r>
              <a:endParaRPr lang="en-IN" sz="1050">
                <a:solidFill>
                  <a:prstClr val="black">
                    <a:lumMod val="50000"/>
                    <a:lumOff val="50000"/>
                  </a:prstClr>
                </a:solidFill>
                <a:latin typeface="+mj-lt"/>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287205"/>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4497530" y="1113108"/>
            <a:ext cx="405000" cy="405000"/>
          </a:xfrm>
          <a:prstGeom prst="rect">
            <a:avLst/>
          </a:prstGeom>
        </p:spPr>
      </p:pic>
      <p:grpSp>
        <p:nvGrpSpPr>
          <p:cNvPr id="36" name="Group 35">
            <a:extLst>
              <a:ext uri="{FF2B5EF4-FFF2-40B4-BE49-F238E27FC236}">
                <a16:creationId xmlns:a16="http://schemas.microsoft.com/office/drawing/2014/main" id="{0F357E0A-1C72-4B78-8D06-08CEC318C129}"/>
              </a:ext>
            </a:extLst>
          </p:cNvPr>
          <p:cNvGrpSpPr/>
          <p:nvPr/>
        </p:nvGrpSpPr>
        <p:grpSpPr>
          <a:xfrm>
            <a:off x="631224" y="4601623"/>
            <a:ext cx="3662430" cy="453033"/>
            <a:chOff x="841632" y="5862781"/>
            <a:chExt cx="4883240" cy="604043"/>
          </a:xfrm>
        </p:grpSpPr>
        <p:sp>
          <p:nvSpPr>
            <p:cNvPr id="35" name="TextBox 34">
              <a:extLst>
                <a:ext uri="{FF2B5EF4-FFF2-40B4-BE49-F238E27FC236}">
                  <a16:creationId xmlns:a16="http://schemas.microsoft.com/office/drawing/2014/main" id="{1C8A1E17-FC7E-4CB6-9C8E-46243EDA992F}"/>
                </a:ext>
              </a:extLst>
            </p:cNvPr>
            <p:cNvSpPr txBox="1"/>
            <p:nvPr/>
          </p:nvSpPr>
          <p:spPr>
            <a:xfrm>
              <a:off x="1404872" y="5882049"/>
              <a:ext cx="4320000" cy="584775"/>
            </a:xfrm>
            <a:prstGeom prst="rect">
              <a:avLst/>
            </a:prstGeom>
            <a:noFill/>
          </p:spPr>
          <p:txBody>
            <a:bodyPr wrap="square" lIns="91440" tIns="45720" rIns="91440" bIns="45720" rtlCol="0" anchor="t">
              <a:spAutoFit/>
            </a:bodyPr>
            <a:lstStyle/>
            <a:p>
              <a:pPr>
                <a:defRPr/>
              </a:pPr>
              <a:r>
                <a:rPr lang="en-US" sz="1200" b="1">
                  <a:solidFill>
                    <a:srgbClr val="44546A"/>
                  </a:solidFill>
                  <a:latin typeface="+mj-lt"/>
                </a:rPr>
                <a:t>Contract Value</a:t>
              </a:r>
            </a:p>
            <a:p>
              <a:pPr>
                <a:defRPr/>
              </a:pPr>
              <a:r>
                <a:rPr lang="en-US" sz="1050">
                  <a:solidFill>
                    <a:schemeClr val="tx1">
                      <a:lumMod val="50000"/>
                      <a:lumOff val="50000"/>
                    </a:schemeClr>
                  </a:solidFill>
                  <a:latin typeface="+mj-lt"/>
                </a:rPr>
                <a:t>US $7.5+ Million</a:t>
              </a:r>
              <a:r>
                <a:rPr lang="en-US" sz="1050">
                  <a:solidFill>
                    <a:srgbClr val="FF0000"/>
                  </a:solidFill>
                  <a:latin typeface="+mj-lt"/>
                </a:rPr>
                <a:t> </a:t>
              </a:r>
              <a:endParaRPr lang="en-IN"/>
            </a:p>
          </p:txBody>
        </p:sp>
        <p:pic>
          <p:nvPicPr>
            <p:cNvPr id="1046" name="Picture 22" descr="Monetary Turn Icon 214819">
              <a:extLst>
                <a:ext uri="{FF2B5EF4-FFF2-40B4-BE49-F238E27FC236}">
                  <a16:creationId xmlns:a16="http://schemas.microsoft.com/office/drawing/2014/main" id="{31B6EB84-D204-425D-8A02-C7CECA3DCF62}"/>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862781"/>
              <a:ext cx="540000" cy="592534"/>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A picture containing graphical user interface&#10;&#10;Description automatically generated">
            <a:extLst>
              <a:ext uri="{FF2B5EF4-FFF2-40B4-BE49-F238E27FC236}">
                <a16:creationId xmlns:a16="http://schemas.microsoft.com/office/drawing/2014/main" id="{048CAA52-3518-4A24-A447-5E4DF31F03C0}"/>
              </a:ext>
            </a:extLst>
          </p:cNvPr>
          <p:cNvPicPr>
            <a:picLocks noChangeAspect="1"/>
          </p:cNvPicPr>
          <p:nvPr/>
        </p:nvPicPr>
        <p:blipFill>
          <a:blip r:embed="rId9"/>
          <a:stretch>
            <a:fillRect/>
          </a:stretch>
        </p:blipFill>
        <p:spPr>
          <a:xfrm>
            <a:off x="7334451" y="422212"/>
            <a:ext cx="1525641" cy="259444"/>
          </a:xfrm>
          <a:prstGeom prst="rect">
            <a:avLst/>
          </a:prstGeom>
        </p:spPr>
      </p:pic>
      <p:sp>
        <p:nvSpPr>
          <p:cNvPr id="26" name="TextBox 25">
            <a:extLst>
              <a:ext uri="{FF2B5EF4-FFF2-40B4-BE49-F238E27FC236}">
                <a16:creationId xmlns:a16="http://schemas.microsoft.com/office/drawing/2014/main" id="{2658F443-E276-5D47-9CE2-22E6B38CE077}"/>
              </a:ext>
            </a:extLst>
          </p:cNvPr>
          <p:cNvSpPr txBox="1"/>
          <p:nvPr/>
        </p:nvSpPr>
        <p:spPr>
          <a:xfrm rot="16200000">
            <a:off x="-2435648" y="2389482"/>
            <a:ext cx="5148298" cy="369332"/>
          </a:xfrm>
          <a:prstGeom prst="rect">
            <a:avLst/>
          </a:prstGeom>
          <a:solidFill>
            <a:schemeClr val="accent3"/>
          </a:solidFill>
          <a:ln>
            <a:noFill/>
          </a:ln>
        </p:spPr>
        <p:txBody>
          <a:bodyPr wrap="square" rtlCol="0">
            <a:spAutoFit/>
          </a:bodyPr>
          <a:lstStyle>
            <a:defPPr>
              <a:defRPr lang="en-US"/>
            </a:defPPr>
            <a:lvl1pPr algn="ctr">
              <a:defRPr sz="1800" b="1" cap="all" spc="113">
                <a:solidFill>
                  <a:schemeClr val="bg1"/>
                </a:solidFill>
              </a:defRPr>
            </a:lvl1pPr>
          </a:lstStyle>
          <a:p>
            <a:r>
              <a:rPr lang="en-US"/>
              <a:t>PRIVATE CLOUD LED </a:t>
            </a:r>
          </a:p>
        </p:txBody>
      </p:sp>
      <p:sp>
        <p:nvSpPr>
          <p:cNvPr id="30" name="TextBox 29">
            <a:extLst>
              <a:ext uri="{FF2B5EF4-FFF2-40B4-BE49-F238E27FC236}">
                <a16:creationId xmlns:a16="http://schemas.microsoft.com/office/drawing/2014/main" id="{3226F801-4D87-4D47-AD6B-F8CA2626EA5B}"/>
              </a:ext>
            </a:extLst>
          </p:cNvPr>
          <p:cNvSpPr txBox="1"/>
          <p:nvPr/>
        </p:nvSpPr>
        <p:spPr>
          <a:xfrm>
            <a:off x="307553"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defPPr>
              <a:defRPr lang="en-US"/>
            </a:defPPr>
            <a:lvl1pPr>
              <a:defRPr sz="900" cap="all" spc="113">
                <a:solidFill>
                  <a:schemeClr val="bg1"/>
                </a:solidFill>
              </a:defRPr>
            </a:lvl1pPr>
          </a:lstStyle>
          <a:p>
            <a:r>
              <a:rPr lang="en-US">
                <a:latin typeface="+mj-lt"/>
              </a:rPr>
              <a:t>Financial BANKING</a:t>
            </a:r>
          </a:p>
        </p:txBody>
      </p:sp>
      <p:sp>
        <p:nvSpPr>
          <p:cNvPr id="37" name="Slide Number Placeholder 3">
            <a:extLst>
              <a:ext uri="{FF2B5EF4-FFF2-40B4-BE49-F238E27FC236}">
                <a16:creationId xmlns:a16="http://schemas.microsoft.com/office/drawing/2014/main" id="{4D69FED4-79F2-4CDC-AF3B-E33E31BF47DB}"/>
              </a:ext>
            </a:extLst>
          </p:cNvPr>
          <p:cNvSpPr>
            <a:spLocks noGrp="1"/>
          </p:cNvSpPr>
          <p:nvPr>
            <p:ph type="sldNum" sz="quarter" idx="12"/>
          </p:nvPr>
        </p:nvSpPr>
        <p:spPr/>
        <p:txBody>
          <a:bodyPr/>
          <a:lstStyle/>
          <a:p>
            <a:fld id="{D6AB342A-830E-438F-A6A8-BEDF509AB0A8}" type="slidenum">
              <a:rPr lang="en-US" sz="900" smtClean="0"/>
              <a:t>27</a:t>
            </a:fld>
            <a:endParaRPr lang="en-US" sz="900" dirty="0"/>
          </a:p>
        </p:txBody>
      </p:sp>
      <p:sp>
        <p:nvSpPr>
          <p:cNvPr id="2" name="Title 1">
            <a:extLst>
              <a:ext uri="{FF2B5EF4-FFF2-40B4-BE49-F238E27FC236}">
                <a16:creationId xmlns:a16="http://schemas.microsoft.com/office/drawing/2014/main" id="{EBF09729-1EF8-49E9-8D50-9C79A755EDAF}"/>
              </a:ext>
            </a:extLst>
          </p:cNvPr>
          <p:cNvSpPr>
            <a:spLocks noGrp="1"/>
          </p:cNvSpPr>
          <p:nvPr>
            <p:ph type="title"/>
          </p:nvPr>
        </p:nvSpPr>
        <p:spPr>
          <a:xfrm>
            <a:off x="631224" y="257731"/>
            <a:ext cx="7230226" cy="369332"/>
          </a:xfrm>
        </p:spPr>
        <p:txBody>
          <a:bodyPr/>
          <a:lstStyle/>
          <a:p>
            <a:r>
              <a:rPr lang="en-US" dirty="0"/>
              <a:t>NAINITAL BANK: INTEGRATED SOLUTION FOR CORE BANKING</a:t>
            </a:r>
            <a:endParaRPr lang="en-IN" dirty="0"/>
          </a:p>
        </p:txBody>
      </p:sp>
    </p:spTree>
    <p:extLst>
      <p:ext uri="{BB962C8B-B14F-4D97-AF65-F5344CB8AC3E}">
        <p14:creationId xmlns:p14="http://schemas.microsoft.com/office/powerpoint/2010/main" val="224286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945396" y="1039252"/>
            <a:ext cx="3969250" cy="3454792"/>
          </a:xfrm>
          <a:prstGeom prst="rect">
            <a:avLst/>
          </a:prstGeom>
          <a:noFill/>
        </p:spPr>
        <p:txBody>
          <a:bodyPr wrap="square" lIns="68580" tIns="34290" rIns="68580" bIns="34290" rtlCol="0" anchor="t">
            <a:spAutoFit/>
          </a:bodyPr>
          <a:lstStyle/>
          <a:p>
            <a:pPr>
              <a:lnSpc>
                <a:spcPts val="1200"/>
              </a:lnSpc>
              <a:defRPr/>
            </a:pPr>
            <a:r>
              <a:rPr lang="en-US" sz="1200" b="1" dirty="0">
                <a:solidFill>
                  <a:srgbClr val="44546A"/>
                </a:solidFill>
                <a:latin typeface="+mj-lt"/>
              </a:rPr>
              <a:t>Integrated Value and Outcome</a:t>
            </a:r>
            <a:br>
              <a:rPr lang="en-US" sz="975" dirty="0">
                <a:latin typeface="+mj-lt"/>
              </a:rPr>
            </a:br>
            <a:r>
              <a:rPr lang="en-US" sz="1050" b="1" dirty="0">
                <a:solidFill>
                  <a:srgbClr val="7F7F7F"/>
                </a:solidFill>
                <a:latin typeface="+mj-lt"/>
              </a:rPr>
              <a:t>With the </a:t>
            </a:r>
            <a:r>
              <a:rPr lang="en-US" sz="1050" b="1" dirty="0" err="1">
                <a:solidFill>
                  <a:srgbClr val="7F7F7F"/>
                </a:solidFill>
                <a:latin typeface="+mj-lt"/>
              </a:rPr>
              <a:t>cloud@core</a:t>
            </a:r>
            <a:r>
              <a:rPr lang="en-US" sz="1050" b="1" dirty="0">
                <a:solidFill>
                  <a:srgbClr val="7F7F7F"/>
                </a:solidFill>
                <a:latin typeface="+mj-lt"/>
              </a:rPr>
              <a:t> portfolio of services, </a:t>
            </a:r>
            <a:r>
              <a:rPr lang="en-US" sz="1050" b="1" dirty="0" err="1">
                <a:solidFill>
                  <a:srgbClr val="7F7F7F"/>
                </a:solidFill>
                <a:latin typeface="+mj-lt"/>
              </a:rPr>
              <a:t>Sify</a:t>
            </a:r>
            <a:r>
              <a:rPr lang="en-US" sz="1050" b="1" dirty="0">
                <a:solidFill>
                  <a:srgbClr val="7F7F7F"/>
                </a:solidFill>
                <a:latin typeface="+mj-lt"/>
              </a:rPr>
              <a:t> is migrating the entire IT infrastructure of the </a:t>
            </a:r>
            <a:r>
              <a:rPr lang="en-US" sz="1050" dirty="0" err="1">
                <a:solidFill>
                  <a:srgbClr val="7F7F7F"/>
                </a:solidFill>
                <a:latin typeface="+mj-lt"/>
              </a:rPr>
              <a:t>Manappuram</a:t>
            </a:r>
            <a:r>
              <a:rPr lang="en-US" sz="1050" dirty="0">
                <a:solidFill>
                  <a:srgbClr val="7F7F7F"/>
                </a:solidFill>
                <a:latin typeface="+mj-lt"/>
              </a:rPr>
              <a:t> Group companies to  Hyperscale cloud (Oracle Cloud Infrastructure)</a:t>
            </a:r>
            <a:endParaRPr lang="en-US" sz="1050" dirty="0">
              <a:solidFill>
                <a:srgbClr val="7F7F7F"/>
              </a:solidFill>
              <a:latin typeface="+mj-lt"/>
              <a:cs typeface="Calibri"/>
            </a:endParaRPr>
          </a:p>
          <a:p>
            <a:pPr marL="214313" indent="-214313" algn="just">
              <a:lnSpc>
                <a:spcPts val="1200"/>
              </a:lnSpc>
              <a:buFont typeface="Arial" panose="020B0604020202020204" pitchFamily="34" charset="0"/>
              <a:buChar char="•"/>
              <a:defRPr/>
            </a:pPr>
            <a:r>
              <a:rPr lang="en-US" sz="1050" dirty="0">
                <a:solidFill>
                  <a:srgbClr val="7F7F7F"/>
                </a:solidFill>
                <a:latin typeface="+mj-lt"/>
              </a:rPr>
              <a:t>for significant cost reduction by cross platform migration of Oracle </a:t>
            </a:r>
            <a:r>
              <a:rPr lang="en-US" sz="1050" b="1" dirty="0">
                <a:solidFill>
                  <a:srgbClr val="7F7F7F"/>
                </a:solidFill>
                <a:latin typeface="+mj-lt"/>
              </a:rPr>
              <a:t>DB</a:t>
            </a:r>
            <a:r>
              <a:rPr lang="en-US" sz="1050" dirty="0">
                <a:solidFill>
                  <a:srgbClr val="7F7F7F"/>
                </a:solidFill>
                <a:latin typeface="+mj-lt"/>
              </a:rPr>
              <a:t> from AIX to Intel platform</a:t>
            </a:r>
            <a:endParaRPr lang="en-US" sz="1050" dirty="0">
              <a:solidFill>
                <a:srgbClr val="7F7F7F"/>
              </a:solidFill>
              <a:latin typeface="+mj-lt"/>
              <a:cs typeface="Calibri"/>
            </a:endParaRPr>
          </a:p>
          <a:p>
            <a:pPr marL="214313" indent="-214313" algn="just">
              <a:lnSpc>
                <a:spcPts val="1200"/>
              </a:lnSpc>
              <a:buFont typeface="Arial" panose="020B0604020202020204" pitchFamily="34" charset="0"/>
              <a:buChar char="•"/>
              <a:defRPr/>
            </a:pPr>
            <a:r>
              <a:rPr lang="en-US" sz="1050" dirty="0">
                <a:solidFill>
                  <a:srgbClr val="7F7F7F"/>
                </a:solidFill>
                <a:latin typeface="+mj-lt"/>
              </a:rPr>
              <a:t>realize a proven disaster recovery capability </a:t>
            </a:r>
          </a:p>
          <a:p>
            <a:pPr marL="214313" indent="-214313" algn="just">
              <a:lnSpc>
                <a:spcPts val="1200"/>
              </a:lnSpc>
              <a:buFont typeface="Arial" panose="020B0604020202020204" pitchFamily="34" charset="0"/>
              <a:buChar char="•"/>
              <a:defRPr/>
            </a:pPr>
            <a:r>
              <a:rPr lang="en-US" sz="1050" dirty="0">
                <a:solidFill>
                  <a:srgbClr val="7F7F7F"/>
                </a:solidFill>
                <a:latin typeface="+mj-lt"/>
              </a:rPr>
              <a:t>provide for scalability of infrastructure with business growth</a:t>
            </a:r>
            <a:endParaRPr lang="en-US" sz="1050" dirty="0">
              <a:solidFill>
                <a:srgbClr val="7F7F7F"/>
              </a:solidFill>
              <a:latin typeface="+mj-lt"/>
              <a:cs typeface="Calibri"/>
            </a:endParaRPr>
          </a:p>
          <a:p>
            <a:pPr marL="214313" indent="-214313" algn="just">
              <a:lnSpc>
                <a:spcPts val="1200"/>
              </a:lnSpc>
              <a:buFont typeface="Arial" panose="020B0604020202020204" pitchFamily="34" charset="0"/>
              <a:buChar char="•"/>
              <a:defRPr/>
            </a:pPr>
            <a:r>
              <a:rPr lang="en-US" sz="1050" dirty="0">
                <a:solidFill>
                  <a:srgbClr val="7F7F7F"/>
                </a:solidFill>
                <a:latin typeface="+mj-lt"/>
              </a:rPr>
              <a:t>enable IT as a Service by one group company with no constraints for other group companies (application users)</a:t>
            </a:r>
            <a:endParaRPr lang="en-US" sz="975" b="1" dirty="0">
              <a:solidFill>
                <a:srgbClr val="44546A"/>
              </a:solidFill>
              <a:latin typeface="+mj-lt"/>
            </a:endParaRPr>
          </a:p>
          <a:p>
            <a:pPr>
              <a:lnSpc>
                <a:spcPts val="1200"/>
              </a:lnSpc>
              <a:spcBef>
                <a:spcPts val="600"/>
              </a:spcBef>
              <a:defRPr/>
            </a:pPr>
            <a:r>
              <a:rPr lang="en-US" sz="1200" b="1" dirty="0">
                <a:solidFill>
                  <a:srgbClr val="44546A"/>
                </a:solidFill>
                <a:latin typeface="+mj-lt"/>
              </a:rPr>
              <a:t>Value for Client</a:t>
            </a:r>
            <a:endParaRPr lang="en-US" sz="1200" b="1" dirty="0">
              <a:solidFill>
                <a:srgbClr val="44546A"/>
              </a:solidFill>
              <a:latin typeface="+mj-lt"/>
              <a:cs typeface="Calibri"/>
            </a:endParaRPr>
          </a:p>
          <a:p>
            <a:pPr marL="214313" indent="-214313" algn="just">
              <a:lnSpc>
                <a:spcPts val="1200"/>
              </a:lnSpc>
              <a:buFont typeface="Arial"/>
              <a:buChar char="•"/>
              <a:defRPr/>
            </a:pPr>
            <a:r>
              <a:rPr lang="en-US" sz="1050" dirty="0">
                <a:solidFill>
                  <a:srgbClr val="7F7F7F"/>
                </a:solidFill>
                <a:latin typeface="+mj-lt"/>
              </a:rPr>
              <a:t>35% reduction in TCO, 3X performance increase</a:t>
            </a:r>
            <a:endParaRPr lang="en-US" sz="1050" dirty="0">
              <a:solidFill>
                <a:srgbClr val="7F7F7F"/>
              </a:solidFill>
              <a:latin typeface="+mj-lt"/>
              <a:cs typeface="Calibri"/>
            </a:endParaRPr>
          </a:p>
          <a:p>
            <a:pPr marL="214313" indent="-214313" algn="just">
              <a:lnSpc>
                <a:spcPts val="1200"/>
              </a:lnSpc>
              <a:buFont typeface="Arial"/>
              <a:buChar char="•"/>
              <a:defRPr/>
            </a:pPr>
            <a:r>
              <a:rPr lang="en-US" sz="1050" dirty="0" err="1">
                <a:solidFill>
                  <a:srgbClr val="7F7F7F"/>
                </a:solidFill>
                <a:latin typeface="+mj-lt"/>
              </a:rPr>
              <a:t>Sify</a:t>
            </a:r>
            <a:r>
              <a:rPr lang="en-US" sz="1050" dirty="0">
                <a:solidFill>
                  <a:srgbClr val="7F7F7F"/>
                </a:solidFill>
                <a:latin typeface="+mj-lt"/>
              </a:rPr>
              <a:t> is the one</a:t>
            </a:r>
            <a:r>
              <a:rPr lang="en-US" sz="1050" dirty="0">
                <a:solidFill>
                  <a:srgbClr val="7F7F7F"/>
                </a:solidFill>
                <a:latin typeface="+mj-lt"/>
                <a:ea typeface="+mn-lt"/>
                <a:cs typeface="+mn-lt"/>
              </a:rPr>
              <a:t> stop shop for all customer requirements right from supplying the OCI universal credits, setting up the cloud, migrating the DC and DR, providing the security infrastructure and managing the entire environment</a:t>
            </a:r>
            <a:endParaRPr lang="en-US" sz="975" b="1" dirty="0">
              <a:solidFill>
                <a:srgbClr val="44546A"/>
              </a:solidFill>
              <a:latin typeface="+mj-lt"/>
            </a:endParaRPr>
          </a:p>
          <a:p>
            <a:pPr lvl="0">
              <a:lnSpc>
                <a:spcPts val="1200"/>
              </a:lnSpc>
              <a:spcBef>
                <a:spcPts val="600"/>
              </a:spcBef>
              <a:defRPr/>
            </a:pPr>
            <a:r>
              <a:rPr lang="en-US" sz="1200" b="1" dirty="0">
                <a:solidFill>
                  <a:srgbClr val="44546A"/>
                </a:solidFill>
                <a:latin typeface="+mj-lt"/>
              </a:rPr>
              <a:t>Value for </a:t>
            </a:r>
            <a:r>
              <a:rPr lang="en-US" sz="1200" b="1" dirty="0" err="1">
                <a:solidFill>
                  <a:srgbClr val="44546A"/>
                </a:solidFill>
                <a:latin typeface="+mj-lt"/>
              </a:rPr>
              <a:t>Sify</a:t>
            </a:r>
            <a:endParaRPr lang="en-US" sz="1200" dirty="0">
              <a:solidFill>
                <a:srgbClr val="44546A"/>
              </a:solidFill>
              <a:latin typeface="+mj-lt"/>
            </a:endParaRPr>
          </a:p>
          <a:p>
            <a:pPr>
              <a:lnSpc>
                <a:spcPts val="1200"/>
              </a:lnSpc>
              <a:defRPr/>
            </a:pPr>
            <a:r>
              <a:rPr lang="en-US" sz="1050" dirty="0">
                <a:solidFill>
                  <a:srgbClr val="7F7F7F"/>
                </a:solidFill>
                <a:latin typeface="+mj-lt"/>
              </a:rPr>
              <a:t>Yet another strong reference for a BFSI customer completely migrating to a hyperscale cloud with significant managed services play and profit margin </a:t>
            </a:r>
          </a:p>
        </p:txBody>
      </p:sp>
      <p:grpSp>
        <p:nvGrpSpPr>
          <p:cNvPr id="19" name="Group 18">
            <a:extLst>
              <a:ext uri="{FF2B5EF4-FFF2-40B4-BE49-F238E27FC236}">
                <a16:creationId xmlns:a16="http://schemas.microsoft.com/office/drawing/2014/main" id="{BE37C32A-5BF1-4EFF-92A1-EEB7F2B2B696}"/>
              </a:ext>
            </a:extLst>
          </p:cNvPr>
          <p:cNvGrpSpPr/>
          <p:nvPr/>
        </p:nvGrpSpPr>
        <p:grpSpPr>
          <a:xfrm>
            <a:off x="631224" y="1035763"/>
            <a:ext cx="3662430" cy="600164"/>
            <a:chOff x="841632" y="1421961"/>
            <a:chExt cx="4883240" cy="800219"/>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421961"/>
              <a:ext cx="4320000" cy="800219"/>
            </a:xfrm>
            <a:prstGeom prst="rect">
              <a:avLst/>
            </a:prstGeom>
            <a:noFill/>
          </p:spPr>
          <p:txBody>
            <a:bodyPr wrap="square" rtlCol="0">
              <a:spAutoFit/>
            </a:bodyPr>
            <a:lstStyle/>
            <a:p>
              <a:pPr>
                <a:defRPr/>
              </a:pPr>
              <a:r>
                <a:rPr lang="en-US" sz="1200" b="1" dirty="0">
                  <a:solidFill>
                    <a:srgbClr val="44546A">
                      <a:lumMod val="75000"/>
                    </a:srgbClr>
                  </a:solidFill>
                  <a:latin typeface="+mj-lt"/>
                </a:rPr>
                <a:t>Project Objective</a:t>
              </a:r>
            </a:p>
            <a:p>
              <a:pPr>
                <a:defRPr/>
              </a:pPr>
              <a:r>
                <a:rPr lang="en-IN" sz="1050" dirty="0">
                  <a:solidFill>
                    <a:prstClr val="black">
                      <a:lumMod val="50000"/>
                      <a:lumOff val="50000"/>
                    </a:prstClr>
                  </a:solidFill>
                  <a:latin typeface="+mj-lt"/>
                </a:rPr>
                <a:t>Implement integrated future ready digital infrastructure on hyper-scale Cloud</a:t>
              </a: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2896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F92A99D-67F1-4D27-BDD6-190BD2649474}"/>
              </a:ext>
            </a:extLst>
          </p:cNvPr>
          <p:cNvGrpSpPr/>
          <p:nvPr/>
        </p:nvGrpSpPr>
        <p:grpSpPr>
          <a:xfrm>
            <a:off x="664974" y="1705216"/>
            <a:ext cx="3628680" cy="600164"/>
            <a:chOff x="886632" y="2210779"/>
            <a:chExt cx="4838240" cy="800219"/>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10779"/>
              <a:ext cx="4320000" cy="800219"/>
            </a:xfrm>
            <a:prstGeom prst="rect">
              <a:avLst/>
            </a:prstGeom>
            <a:noFill/>
          </p:spPr>
          <p:txBody>
            <a:bodyPr wrap="square" rtlCol="0">
              <a:spAutoFit/>
            </a:bodyPr>
            <a:lstStyle/>
            <a:p>
              <a:pPr>
                <a:defRPr/>
              </a:pPr>
              <a:r>
                <a:rPr lang="en-US" sz="1200" b="1">
                  <a:solidFill>
                    <a:srgbClr val="44546A">
                      <a:lumMod val="75000"/>
                    </a:srgbClr>
                  </a:solidFill>
                  <a:latin typeface="+mj-lt"/>
                </a:rPr>
                <a:t>Project Model</a:t>
              </a:r>
            </a:p>
            <a:p>
              <a:pPr>
                <a:defRPr/>
              </a:pPr>
              <a:r>
                <a:rPr lang="en-US" sz="1050">
                  <a:solidFill>
                    <a:prstClr val="black">
                      <a:lumMod val="50000"/>
                      <a:lumOff val="50000"/>
                    </a:prstClr>
                  </a:solidFill>
                  <a:latin typeface="+mj-lt"/>
                </a:rPr>
                <a:t>Fully services model(vis-à-vis existing capex + services model)</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632" y="2370499"/>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6BF0061A-71EC-4498-A1A3-DA3C324DD451}"/>
              </a:ext>
            </a:extLst>
          </p:cNvPr>
          <p:cNvGrpSpPr/>
          <p:nvPr/>
        </p:nvGrpSpPr>
        <p:grpSpPr>
          <a:xfrm>
            <a:off x="597474" y="2374672"/>
            <a:ext cx="3696180" cy="472500"/>
            <a:chOff x="796632" y="3049958"/>
            <a:chExt cx="4928240"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87959"/>
              <a:ext cx="4320000" cy="584776"/>
            </a:xfrm>
            <a:prstGeom prst="rect">
              <a:avLst/>
            </a:prstGeom>
            <a:noFill/>
          </p:spPr>
          <p:txBody>
            <a:bodyPr wrap="square" rtlCol="0">
              <a:spAutoFit/>
            </a:bodyPr>
            <a:lstStyle/>
            <a:p>
              <a:pPr>
                <a:defRPr/>
              </a:pPr>
              <a:r>
                <a:rPr lang="en-US" sz="1200" b="1">
                  <a:solidFill>
                    <a:srgbClr val="44546A">
                      <a:lumMod val="75000"/>
                    </a:srgbClr>
                  </a:solidFill>
                  <a:latin typeface="+mj-lt"/>
                </a:rPr>
                <a:t>Competition</a:t>
              </a:r>
            </a:p>
            <a:p>
              <a:pPr>
                <a:defRPr/>
              </a:pPr>
              <a:r>
                <a:rPr lang="en-US" sz="1050">
                  <a:solidFill>
                    <a:prstClr val="black">
                      <a:lumMod val="50000"/>
                      <a:lumOff val="50000"/>
                    </a:prstClr>
                  </a:solidFill>
                  <a:latin typeface="+mj-lt"/>
                </a:rPr>
                <a:t>IBM (incumbent), Dimension Data, Wipro</a:t>
              </a:r>
              <a:endParaRPr lang="en-IN" sz="1050">
                <a:solidFill>
                  <a:prstClr val="black">
                    <a:lumMod val="50000"/>
                    <a:lumOff val="50000"/>
                  </a:prstClr>
                </a:solidFill>
                <a:latin typeface="+mj-lt"/>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632" y="3049958"/>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436020D-6866-404A-B3C6-5FDAA06A86BC}"/>
              </a:ext>
            </a:extLst>
          </p:cNvPr>
          <p:cNvGrpSpPr/>
          <p:nvPr/>
        </p:nvGrpSpPr>
        <p:grpSpPr>
          <a:xfrm>
            <a:off x="631224" y="2939544"/>
            <a:ext cx="3662430" cy="1084912"/>
            <a:chOff x="841632" y="3749696"/>
            <a:chExt cx="4883240" cy="1446549"/>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749696"/>
              <a:ext cx="4320000" cy="1446549"/>
            </a:xfrm>
            <a:prstGeom prst="rect">
              <a:avLst/>
            </a:prstGeom>
            <a:noFill/>
          </p:spPr>
          <p:txBody>
            <a:bodyPr wrap="square" rtlCol="0">
              <a:spAutoFit/>
            </a:bodyPr>
            <a:lstStyle/>
            <a:p>
              <a:pPr>
                <a:defRPr/>
              </a:pPr>
              <a:r>
                <a:rPr lang="en-US" sz="1200" b="1">
                  <a:solidFill>
                    <a:srgbClr val="44546A">
                      <a:lumMod val="75000"/>
                    </a:srgbClr>
                  </a:solidFill>
                  <a:latin typeface="+mj-lt"/>
                </a:rPr>
                <a:t>Sify’s Uniqueness</a:t>
              </a:r>
              <a:br>
                <a:rPr lang="en-US" sz="1200">
                  <a:solidFill>
                    <a:prstClr val="black"/>
                  </a:solidFill>
                  <a:latin typeface="+mj-lt"/>
                </a:rPr>
              </a:br>
              <a:r>
                <a:rPr lang="en-US" sz="1050">
                  <a:solidFill>
                    <a:prstClr val="black">
                      <a:lumMod val="50000"/>
                      <a:lumOff val="50000"/>
                    </a:prstClr>
                  </a:solidFill>
                  <a:latin typeface="+mj-lt"/>
                </a:rPr>
                <a:t>Integrated value proposition built on: Cloud adjacent DC, Hyperscale (Oracle) partnership, Cloud assessment service, DRaaS, DC and Cloud Interconnect (Sify’s own service), Security services and Migration services</a:t>
              </a:r>
              <a:endParaRPr lang="en-IN" sz="1050">
                <a:solidFill>
                  <a:prstClr val="black">
                    <a:lumMod val="50000"/>
                    <a:lumOff val="50000"/>
                  </a:prstClr>
                </a:solidFill>
                <a:latin typeface="+mj-lt"/>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4187582"/>
              <a:ext cx="540000" cy="540000"/>
            </a:xfrm>
            <a:prstGeom prst="rect">
              <a:avLst/>
            </a:prstGeom>
          </p:spPr>
        </p:pic>
      </p:grpSp>
      <p:grpSp>
        <p:nvGrpSpPr>
          <p:cNvPr id="7" name="Group 6">
            <a:extLst>
              <a:ext uri="{FF2B5EF4-FFF2-40B4-BE49-F238E27FC236}">
                <a16:creationId xmlns:a16="http://schemas.microsoft.com/office/drawing/2014/main" id="{D575DA4B-345C-4C78-89B6-44C23784FC29}"/>
              </a:ext>
            </a:extLst>
          </p:cNvPr>
          <p:cNvGrpSpPr/>
          <p:nvPr/>
        </p:nvGrpSpPr>
        <p:grpSpPr>
          <a:xfrm>
            <a:off x="631224" y="4093752"/>
            <a:ext cx="3662430" cy="438582"/>
            <a:chOff x="841632" y="5235206"/>
            <a:chExt cx="4883240" cy="584776"/>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235206"/>
              <a:ext cx="4320000" cy="584776"/>
            </a:xfrm>
            <a:prstGeom prst="rect">
              <a:avLst/>
            </a:prstGeom>
            <a:noFill/>
          </p:spPr>
          <p:txBody>
            <a:bodyPr wrap="square" rtlCol="0">
              <a:spAutoFit/>
            </a:bodyPr>
            <a:lstStyle/>
            <a:p>
              <a:pPr>
                <a:defRPr/>
              </a:pPr>
              <a:r>
                <a:rPr lang="en-US" sz="1200">
                  <a:solidFill>
                    <a:srgbClr val="44546A">
                      <a:lumMod val="75000"/>
                    </a:srgbClr>
                  </a:solidFill>
                  <a:latin typeface="+mj-lt"/>
                </a:rPr>
                <a:t>Contract Duration</a:t>
              </a:r>
            </a:p>
            <a:p>
              <a:pPr>
                <a:defRPr/>
              </a:pPr>
              <a:r>
                <a:rPr lang="en-US" sz="1050">
                  <a:solidFill>
                    <a:prstClr val="black">
                      <a:lumMod val="50000"/>
                      <a:lumOff val="50000"/>
                    </a:prstClr>
                  </a:solidFill>
                  <a:latin typeface="+mj-lt"/>
                </a:rPr>
                <a:t>5 years – large annuity revenue stream</a:t>
              </a:r>
              <a:endParaRPr lang="en-IN" sz="1050">
                <a:solidFill>
                  <a:prstClr val="black">
                    <a:lumMod val="50000"/>
                    <a:lumOff val="50000"/>
                  </a:prstClr>
                </a:solidFill>
                <a:latin typeface="+mj-lt"/>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287205"/>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4497530" y="1113108"/>
            <a:ext cx="405000" cy="405000"/>
          </a:xfrm>
          <a:prstGeom prst="rect">
            <a:avLst/>
          </a:prstGeom>
        </p:spPr>
      </p:pic>
      <p:grpSp>
        <p:nvGrpSpPr>
          <p:cNvPr id="36" name="Group 35">
            <a:extLst>
              <a:ext uri="{FF2B5EF4-FFF2-40B4-BE49-F238E27FC236}">
                <a16:creationId xmlns:a16="http://schemas.microsoft.com/office/drawing/2014/main" id="{0F357E0A-1C72-4B78-8D06-08CEC318C129}"/>
              </a:ext>
            </a:extLst>
          </p:cNvPr>
          <p:cNvGrpSpPr/>
          <p:nvPr/>
        </p:nvGrpSpPr>
        <p:grpSpPr>
          <a:xfrm>
            <a:off x="631224" y="4601623"/>
            <a:ext cx="3662430" cy="453033"/>
            <a:chOff x="841632" y="5862781"/>
            <a:chExt cx="4883240" cy="604043"/>
          </a:xfrm>
        </p:grpSpPr>
        <p:sp>
          <p:nvSpPr>
            <p:cNvPr id="35" name="TextBox 34">
              <a:extLst>
                <a:ext uri="{FF2B5EF4-FFF2-40B4-BE49-F238E27FC236}">
                  <a16:creationId xmlns:a16="http://schemas.microsoft.com/office/drawing/2014/main" id="{1C8A1E17-FC7E-4CB6-9C8E-46243EDA992F}"/>
                </a:ext>
              </a:extLst>
            </p:cNvPr>
            <p:cNvSpPr txBox="1"/>
            <p:nvPr/>
          </p:nvSpPr>
          <p:spPr>
            <a:xfrm>
              <a:off x="1404872" y="5882049"/>
              <a:ext cx="4320000" cy="584775"/>
            </a:xfrm>
            <a:prstGeom prst="rect">
              <a:avLst/>
            </a:prstGeom>
            <a:noFill/>
          </p:spPr>
          <p:txBody>
            <a:bodyPr wrap="square" lIns="91440" tIns="45720" rIns="91440" bIns="45720" rtlCol="0" anchor="t">
              <a:spAutoFit/>
            </a:bodyPr>
            <a:lstStyle/>
            <a:p>
              <a:pPr>
                <a:defRPr/>
              </a:pPr>
              <a:r>
                <a:rPr lang="en-US" sz="1200" b="1">
                  <a:solidFill>
                    <a:srgbClr val="44546A"/>
                  </a:solidFill>
                  <a:latin typeface="+mj-lt"/>
                </a:rPr>
                <a:t>Contract Value</a:t>
              </a:r>
            </a:p>
            <a:p>
              <a:pPr>
                <a:defRPr/>
              </a:pPr>
              <a:r>
                <a:rPr lang="en-US" sz="1050">
                  <a:solidFill>
                    <a:schemeClr val="tx1">
                      <a:lumMod val="50000"/>
                      <a:lumOff val="50000"/>
                    </a:schemeClr>
                  </a:solidFill>
                  <a:latin typeface="+mj-lt"/>
                </a:rPr>
                <a:t>US $7.2+ Million</a:t>
              </a:r>
              <a:r>
                <a:rPr lang="en-US" sz="1050">
                  <a:solidFill>
                    <a:srgbClr val="FF0000"/>
                  </a:solidFill>
                  <a:latin typeface="+mj-lt"/>
                </a:rPr>
                <a:t> </a:t>
              </a:r>
              <a:endParaRPr lang="en-IN"/>
            </a:p>
          </p:txBody>
        </p:sp>
        <p:pic>
          <p:nvPicPr>
            <p:cNvPr id="1046" name="Picture 22" descr="Monetary Turn Icon 214819">
              <a:extLst>
                <a:ext uri="{FF2B5EF4-FFF2-40B4-BE49-F238E27FC236}">
                  <a16:creationId xmlns:a16="http://schemas.microsoft.com/office/drawing/2014/main" id="{31B6EB84-D204-425D-8A02-C7CECA3DCF62}"/>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862781"/>
              <a:ext cx="540000" cy="592534"/>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A red and white sign&#10;&#10;Description automatically generated">
            <a:extLst>
              <a:ext uri="{FF2B5EF4-FFF2-40B4-BE49-F238E27FC236}">
                <a16:creationId xmlns:a16="http://schemas.microsoft.com/office/drawing/2014/main" id="{3B9DAB77-7312-4A89-A58F-DFF68E411983}"/>
              </a:ext>
            </a:extLst>
          </p:cNvPr>
          <p:cNvPicPr>
            <a:picLocks noChangeAspect="1"/>
          </p:cNvPicPr>
          <p:nvPr/>
        </p:nvPicPr>
        <p:blipFill>
          <a:blip r:embed="rId9">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7597163" y="343661"/>
            <a:ext cx="1317483" cy="392934"/>
          </a:xfrm>
          <a:prstGeom prst="rect">
            <a:avLst/>
          </a:prstGeom>
        </p:spPr>
      </p:pic>
      <p:sp>
        <p:nvSpPr>
          <p:cNvPr id="24" name="TextBox 23">
            <a:extLst>
              <a:ext uri="{FF2B5EF4-FFF2-40B4-BE49-F238E27FC236}">
                <a16:creationId xmlns:a16="http://schemas.microsoft.com/office/drawing/2014/main" id="{EA1D4C9F-CDDF-1540-8BD7-16A914AA680A}"/>
              </a:ext>
            </a:extLst>
          </p:cNvPr>
          <p:cNvSpPr txBox="1"/>
          <p:nvPr/>
        </p:nvSpPr>
        <p:spPr>
          <a:xfrm rot="16200000">
            <a:off x="-2435648" y="2389482"/>
            <a:ext cx="5148298" cy="369332"/>
          </a:xfrm>
          <a:prstGeom prst="rect">
            <a:avLst/>
          </a:prstGeom>
          <a:solidFill>
            <a:schemeClr val="accent4"/>
          </a:solidFill>
          <a:ln>
            <a:noFill/>
          </a:ln>
        </p:spPr>
        <p:txBody>
          <a:bodyPr wrap="square" rtlCol="0">
            <a:spAutoFit/>
          </a:bodyPr>
          <a:lstStyle>
            <a:defPPr>
              <a:defRPr lang="en-US"/>
            </a:defPPr>
            <a:lvl1pPr algn="ctr">
              <a:defRPr sz="1800" b="1" cap="all" spc="113">
                <a:solidFill>
                  <a:schemeClr val="bg1"/>
                </a:solidFill>
              </a:defRPr>
            </a:lvl1pPr>
          </a:lstStyle>
          <a:p>
            <a:r>
              <a:rPr lang="en-US"/>
              <a:t>CLOUD LED </a:t>
            </a:r>
          </a:p>
        </p:txBody>
      </p:sp>
      <p:sp>
        <p:nvSpPr>
          <p:cNvPr id="26" name="TextBox 25">
            <a:extLst>
              <a:ext uri="{FF2B5EF4-FFF2-40B4-BE49-F238E27FC236}">
                <a16:creationId xmlns:a16="http://schemas.microsoft.com/office/drawing/2014/main" id="{0985E6F6-B6D6-1B45-88E7-AF6946350011}"/>
              </a:ext>
            </a:extLst>
          </p:cNvPr>
          <p:cNvSpPr txBox="1"/>
          <p:nvPr/>
        </p:nvSpPr>
        <p:spPr>
          <a:xfrm>
            <a:off x="307553"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defPPr>
              <a:defRPr lang="en-US"/>
            </a:defPPr>
            <a:lvl1pPr>
              <a:defRPr sz="900" cap="all" spc="113">
                <a:solidFill>
                  <a:schemeClr val="bg1"/>
                </a:solidFill>
                <a:latin typeface="+mj-lt"/>
              </a:defRPr>
            </a:lvl1pPr>
          </a:lstStyle>
          <a:p>
            <a:r>
              <a:rPr lang="en-US"/>
              <a:t>Nonbanking financial</a:t>
            </a:r>
          </a:p>
        </p:txBody>
      </p:sp>
      <p:sp>
        <p:nvSpPr>
          <p:cNvPr id="30" name="Slide Number Placeholder 3">
            <a:extLst>
              <a:ext uri="{FF2B5EF4-FFF2-40B4-BE49-F238E27FC236}">
                <a16:creationId xmlns:a16="http://schemas.microsoft.com/office/drawing/2014/main" id="{5C8CAFA0-1CEB-4968-85CC-6358E6580895}"/>
              </a:ext>
            </a:extLst>
          </p:cNvPr>
          <p:cNvSpPr>
            <a:spLocks noGrp="1"/>
          </p:cNvSpPr>
          <p:nvPr>
            <p:ph type="sldNum" sz="quarter" idx="12"/>
          </p:nvPr>
        </p:nvSpPr>
        <p:spPr/>
        <p:txBody>
          <a:bodyPr/>
          <a:lstStyle/>
          <a:p>
            <a:fld id="{D6AB342A-830E-438F-A6A8-BEDF509AB0A8}" type="slidenum">
              <a:rPr lang="en-US" sz="900" smtClean="0"/>
              <a:t>28</a:t>
            </a:fld>
            <a:endParaRPr lang="en-US" sz="900" dirty="0"/>
          </a:p>
        </p:txBody>
      </p:sp>
      <p:sp>
        <p:nvSpPr>
          <p:cNvPr id="2" name="Title 1">
            <a:extLst>
              <a:ext uri="{FF2B5EF4-FFF2-40B4-BE49-F238E27FC236}">
                <a16:creationId xmlns:a16="http://schemas.microsoft.com/office/drawing/2014/main" id="{948911EF-9B69-40CE-8F0B-E39F1A71A176}"/>
              </a:ext>
            </a:extLst>
          </p:cNvPr>
          <p:cNvSpPr>
            <a:spLocks noGrp="1"/>
          </p:cNvSpPr>
          <p:nvPr>
            <p:ph type="title"/>
          </p:nvPr>
        </p:nvSpPr>
        <p:spPr>
          <a:xfrm>
            <a:off x="631224" y="257731"/>
            <a:ext cx="7230226" cy="369332"/>
          </a:xfrm>
        </p:spPr>
        <p:txBody>
          <a:bodyPr/>
          <a:lstStyle/>
          <a:p>
            <a:r>
              <a:rPr lang="en-US" dirty="0">
                <a:latin typeface="+mj-lt"/>
              </a:rPr>
              <a:t>MANAPPURAM FINANCE LIMITED:  DIGITAL TRANSFORMATION </a:t>
            </a:r>
            <a:endParaRPr lang="en-IN" dirty="0">
              <a:latin typeface="+mj-lt"/>
            </a:endParaRPr>
          </a:p>
        </p:txBody>
      </p:sp>
    </p:spTree>
    <p:extLst>
      <p:ext uri="{BB962C8B-B14F-4D97-AF65-F5344CB8AC3E}">
        <p14:creationId xmlns:p14="http://schemas.microsoft.com/office/powerpoint/2010/main" val="2861747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539844" y="896063"/>
            <a:ext cx="4445406" cy="3979487"/>
          </a:xfrm>
          <a:prstGeom prst="rect">
            <a:avLst/>
          </a:prstGeom>
          <a:noFill/>
        </p:spPr>
        <p:txBody>
          <a:bodyPr wrap="square" lIns="68580" tIns="34290" rIns="68580" bIns="34290" rtlCol="0" anchor="t">
            <a:spAutoFit/>
          </a:bodyPr>
          <a:lstStyle/>
          <a:p>
            <a:pPr>
              <a:lnSpc>
                <a:spcPts val="1440"/>
              </a:lnSpc>
              <a:defRPr/>
            </a:pPr>
            <a:r>
              <a:rPr lang="en-US" sz="1200" b="1" dirty="0">
                <a:solidFill>
                  <a:schemeClr val="tx2">
                    <a:lumMod val="75000"/>
                  </a:schemeClr>
                </a:solidFill>
              </a:rPr>
              <a:t>Integrated Value and Outcome</a:t>
            </a:r>
            <a:br>
              <a:rPr lang="en-US" sz="1200" dirty="0"/>
            </a:br>
            <a:r>
              <a:rPr lang="en-US" sz="1050" b="1" dirty="0" err="1">
                <a:solidFill>
                  <a:schemeClr val="tx1">
                    <a:lumMod val="50000"/>
                    <a:lumOff val="50000"/>
                  </a:schemeClr>
                </a:solidFill>
              </a:rPr>
              <a:t>cloud@core</a:t>
            </a:r>
            <a:r>
              <a:rPr lang="en-US" sz="1050" b="1" dirty="0">
                <a:solidFill>
                  <a:schemeClr val="tx1">
                    <a:lumMod val="50000"/>
                    <a:lumOff val="50000"/>
                  </a:schemeClr>
                </a:solidFill>
              </a:rPr>
              <a:t> products and services:</a:t>
            </a:r>
            <a:endParaRPr lang="en-US" sz="1050" dirty="0">
              <a:solidFill>
                <a:schemeClr val="tx1">
                  <a:lumMod val="50000"/>
                  <a:lumOff val="50000"/>
                </a:schemeClr>
              </a:solidFill>
            </a:endParaRPr>
          </a:p>
          <a:p>
            <a:pPr marL="213995" indent="-213995">
              <a:lnSpc>
                <a:spcPts val="1440"/>
              </a:lnSpc>
              <a:buFont typeface="Arial" panose="020B0604020202020204" pitchFamily="34" charset="0"/>
              <a:buChar char="•"/>
              <a:defRPr/>
            </a:pPr>
            <a:r>
              <a:rPr lang="en-US" sz="1050" dirty="0">
                <a:solidFill>
                  <a:schemeClr val="tx1">
                    <a:lumMod val="50000"/>
                    <a:lumOff val="50000"/>
                  </a:schemeClr>
                </a:solidFill>
              </a:rPr>
              <a:t>All cloud ready applications </a:t>
            </a:r>
            <a:r>
              <a:rPr lang="en-US" sz="1050" dirty="0"/>
              <a:t>migrated </a:t>
            </a:r>
            <a:r>
              <a:rPr lang="en-US" sz="1050" dirty="0">
                <a:solidFill>
                  <a:schemeClr val="tx1">
                    <a:lumMod val="50000"/>
                    <a:lumOff val="50000"/>
                  </a:schemeClr>
                </a:solidFill>
              </a:rPr>
              <a:t>to </a:t>
            </a:r>
            <a:r>
              <a:rPr lang="en-US" sz="1050" dirty="0">
                <a:solidFill>
                  <a:schemeClr val="accent6">
                    <a:lumMod val="75000"/>
                  </a:schemeClr>
                </a:solidFill>
              </a:rPr>
              <a:t>hyperscale </a:t>
            </a:r>
            <a:r>
              <a:rPr lang="en-US" sz="1050" dirty="0">
                <a:solidFill>
                  <a:schemeClr val="tx1">
                    <a:lumMod val="50000"/>
                    <a:lumOff val="50000"/>
                  </a:schemeClr>
                </a:solidFill>
              </a:rPr>
              <a:t>(AWS)</a:t>
            </a:r>
          </a:p>
          <a:p>
            <a:pPr marL="213995" indent="-213995">
              <a:lnSpc>
                <a:spcPts val="1440"/>
              </a:lnSpc>
              <a:buFont typeface="Arial" panose="020B0604020202020204" pitchFamily="34" charset="0"/>
              <a:buChar char="•"/>
              <a:defRPr/>
            </a:pPr>
            <a:r>
              <a:rPr lang="en-US" sz="1050" dirty="0"/>
              <a:t>Legacy apps </a:t>
            </a:r>
            <a:r>
              <a:rPr lang="en-US" sz="1050" dirty="0">
                <a:solidFill>
                  <a:schemeClr val="tx1">
                    <a:lumMod val="50000"/>
                    <a:lumOff val="50000"/>
                  </a:schemeClr>
                </a:solidFill>
              </a:rPr>
              <a:t>and infra in </a:t>
            </a:r>
            <a:r>
              <a:rPr lang="en-US" sz="1050" dirty="0">
                <a:solidFill>
                  <a:srgbClr val="3480FF"/>
                </a:solidFill>
              </a:rPr>
              <a:t>cloud adjacent</a:t>
            </a:r>
            <a:r>
              <a:rPr lang="en-US" sz="1050" dirty="0">
                <a:solidFill>
                  <a:schemeClr val="tx1">
                    <a:lumMod val="50000"/>
                    <a:lumOff val="50000"/>
                  </a:schemeClr>
                </a:solidFill>
              </a:rPr>
              <a:t> DC with </a:t>
            </a:r>
            <a:r>
              <a:rPr lang="en-US" sz="1050" dirty="0">
                <a:solidFill>
                  <a:srgbClr val="3480FF"/>
                </a:solidFill>
              </a:rPr>
              <a:t>near 0 latency</a:t>
            </a:r>
          </a:p>
          <a:p>
            <a:pPr marL="213995" indent="-213995">
              <a:lnSpc>
                <a:spcPts val="1440"/>
              </a:lnSpc>
              <a:buFont typeface="Arial" panose="020B0604020202020204" pitchFamily="34" charset="0"/>
              <a:buChar char="•"/>
              <a:defRPr/>
            </a:pPr>
            <a:r>
              <a:rPr lang="en-US" sz="1050" dirty="0">
                <a:solidFill>
                  <a:schemeClr val="tx1">
                    <a:lumMod val="50000"/>
                    <a:lumOff val="50000"/>
                  </a:schemeClr>
                </a:solidFill>
              </a:rPr>
              <a:t>DR at a different seismic zone with hybrid</a:t>
            </a:r>
            <a:r>
              <a:rPr lang="en-US" sz="1050" dirty="0">
                <a:solidFill>
                  <a:srgbClr val="0309FF"/>
                </a:solidFill>
              </a:rPr>
              <a:t> </a:t>
            </a:r>
            <a:r>
              <a:rPr lang="en-US" sz="1050" dirty="0">
                <a:solidFill>
                  <a:schemeClr val="tx1">
                    <a:lumMod val="50000"/>
                    <a:lumOff val="50000"/>
                  </a:schemeClr>
                </a:solidFill>
              </a:rPr>
              <a:t>deployment of </a:t>
            </a:r>
            <a:r>
              <a:rPr lang="en-US" sz="1050" dirty="0"/>
              <a:t>post cloud infra </a:t>
            </a:r>
            <a:r>
              <a:rPr lang="en-US" sz="1050" dirty="0">
                <a:solidFill>
                  <a:schemeClr val="tx1">
                    <a:lumMod val="50000"/>
                    <a:lumOff val="50000"/>
                  </a:schemeClr>
                </a:solidFill>
              </a:rPr>
              <a:t>and </a:t>
            </a:r>
            <a:r>
              <a:rPr lang="en-US" sz="1050" dirty="0" err="1"/>
              <a:t>DRaaS</a:t>
            </a:r>
            <a:r>
              <a:rPr lang="en-US" sz="1050" dirty="0">
                <a:solidFill>
                  <a:schemeClr val="tx1">
                    <a:lumMod val="50000"/>
                    <a:lumOff val="50000"/>
                  </a:schemeClr>
                </a:solidFill>
              </a:rPr>
              <a:t> from </a:t>
            </a:r>
            <a:r>
              <a:rPr lang="en-US" sz="1050" dirty="0" err="1">
                <a:solidFill>
                  <a:srgbClr val="0309FF"/>
                </a:solidFill>
              </a:rPr>
              <a:t>cloud@core</a:t>
            </a:r>
            <a:r>
              <a:rPr lang="en-US" sz="1050" dirty="0">
                <a:solidFill>
                  <a:schemeClr val="tx1">
                    <a:lumMod val="50000"/>
                    <a:lumOff val="50000"/>
                  </a:schemeClr>
                </a:solidFill>
              </a:rPr>
              <a:t>.</a:t>
            </a:r>
          </a:p>
          <a:p>
            <a:pPr marL="213995" indent="-213995">
              <a:lnSpc>
                <a:spcPts val="1440"/>
              </a:lnSpc>
              <a:buFont typeface="Arial" panose="020B0604020202020204" pitchFamily="34" charset="0"/>
              <a:buChar char="•"/>
              <a:defRPr/>
            </a:pPr>
            <a:r>
              <a:rPr lang="en-US" sz="1050" dirty="0">
                <a:solidFill>
                  <a:srgbClr val="C00000"/>
                </a:solidFill>
              </a:rPr>
              <a:t>Hybrid security</a:t>
            </a:r>
            <a:r>
              <a:rPr lang="en-US" sz="1050" dirty="0">
                <a:solidFill>
                  <a:schemeClr val="tx1">
                    <a:lumMod val="50000"/>
                    <a:lumOff val="50000"/>
                  </a:schemeClr>
                </a:solidFill>
              </a:rPr>
              <a:t> framework for both hosted &amp; cloud footprint.</a:t>
            </a:r>
          </a:p>
          <a:p>
            <a:pPr marL="213995" indent="-213995">
              <a:lnSpc>
                <a:spcPts val="1440"/>
              </a:lnSpc>
              <a:buFont typeface="Arial" panose="020B0604020202020204" pitchFamily="34" charset="0"/>
              <a:buChar char="•"/>
              <a:defRPr/>
            </a:pPr>
            <a:r>
              <a:rPr lang="en-US" sz="1050" dirty="0">
                <a:solidFill>
                  <a:schemeClr val="tx1">
                    <a:lumMod val="50000"/>
                    <a:lumOff val="50000"/>
                  </a:schemeClr>
                </a:solidFill>
              </a:rPr>
              <a:t>Full lifecycle responsibility through assessment, </a:t>
            </a:r>
            <a:r>
              <a:rPr lang="en-US" sz="1050" dirty="0"/>
              <a:t>zero downtime migration </a:t>
            </a:r>
            <a:r>
              <a:rPr lang="en-US" sz="1050" dirty="0">
                <a:solidFill>
                  <a:schemeClr val="tx1">
                    <a:lumMod val="50000"/>
                    <a:lumOff val="50000"/>
                  </a:schemeClr>
                </a:solidFill>
              </a:rPr>
              <a:t>&amp; implementation within a record timeline.</a:t>
            </a:r>
          </a:p>
          <a:p>
            <a:pPr marL="213995" indent="-213995">
              <a:lnSpc>
                <a:spcPts val="1440"/>
              </a:lnSpc>
              <a:buFont typeface="Arial" panose="020B0604020202020204" pitchFamily="34" charset="0"/>
              <a:buChar char="•"/>
              <a:defRPr/>
            </a:pPr>
            <a:r>
              <a:rPr lang="en-US" sz="1050" dirty="0">
                <a:solidFill>
                  <a:schemeClr val="tx1">
                    <a:lumMod val="50000"/>
                    <a:lumOff val="50000"/>
                  </a:schemeClr>
                </a:solidFill>
              </a:rPr>
              <a:t>Hybrid </a:t>
            </a:r>
            <a:r>
              <a:rPr lang="en-US" sz="1050" dirty="0">
                <a:solidFill>
                  <a:srgbClr val="B9D137"/>
                </a:solidFill>
              </a:rPr>
              <a:t>cloud management platform </a:t>
            </a:r>
            <a:r>
              <a:rPr lang="en-US" sz="1050" dirty="0">
                <a:solidFill>
                  <a:schemeClr val="tx1">
                    <a:lumMod val="50000"/>
                    <a:lumOff val="50000"/>
                  </a:schemeClr>
                </a:solidFill>
              </a:rPr>
              <a:t>for management of the Hosted Private and AWS Cloud footprint.</a:t>
            </a:r>
          </a:p>
          <a:p>
            <a:pPr>
              <a:lnSpc>
                <a:spcPts val="1440"/>
              </a:lnSpc>
              <a:spcBef>
                <a:spcPts val="600"/>
              </a:spcBef>
              <a:defRPr/>
            </a:pPr>
            <a:r>
              <a:rPr lang="en-US" sz="1200" b="1" dirty="0">
                <a:solidFill>
                  <a:schemeClr val="tx2">
                    <a:lumMod val="75000"/>
                  </a:schemeClr>
                </a:solidFill>
              </a:rPr>
              <a:t>Value for Client</a:t>
            </a:r>
            <a:endParaRPr lang="en-US" sz="1200" dirty="0">
              <a:solidFill>
                <a:schemeClr val="tx2">
                  <a:lumMod val="75000"/>
                </a:schemeClr>
              </a:solidFill>
            </a:endParaRPr>
          </a:p>
          <a:p>
            <a:pPr>
              <a:lnSpc>
                <a:spcPts val="1440"/>
              </a:lnSpc>
              <a:defRPr/>
            </a:pPr>
            <a:r>
              <a:rPr lang="en-US" sz="1050" dirty="0">
                <a:solidFill>
                  <a:schemeClr val="tx1">
                    <a:lumMod val="50000"/>
                    <a:lumOff val="50000"/>
                  </a:schemeClr>
                </a:solidFill>
              </a:rPr>
              <a:t>25% reduction in yearly cost, return on investments , agile digital ready infrastructure, end to end ownership by one partner, no conflict of interest with application partners.</a:t>
            </a:r>
          </a:p>
          <a:p>
            <a:pPr>
              <a:lnSpc>
                <a:spcPts val="1440"/>
              </a:lnSpc>
              <a:spcBef>
                <a:spcPts val="600"/>
              </a:spcBef>
              <a:defRPr/>
            </a:pPr>
            <a:r>
              <a:rPr lang="en-US" sz="1200" b="1" dirty="0">
                <a:solidFill>
                  <a:schemeClr val="tx2">
                    <a:lumMod val="75000"/>
                  </a:schemeClr>
                </a:solidFill>
              </a:rPr>
              <a:t>Value for </a:t>
            </a:r>
            <a:r>
              <a:rPr lang="en-US" sz="1200" b="1" dirty="0" err="1">
                <a:solidFill>
                  <a:schemeClr val="tx2">
                    <a:lumMod val="75000"/>
                  </a:schemeClr>
                </a:solidFill>
              </a:rPr>
              <a:t>Sify</a:t>
            </a:r>
            <a:endParaRPr lang="en-US" sz="1200" dirty="0">
              <a:solidFill>
                <a:schemeClr val="tx2">
                  <a:lumMod val="75000"/>
                </a:schemeClr>
              </a:solidFill>
            </a:endParaRPr>
          </a:p>
          <a:p>
            <a:pPr>
              <a:lnSpc>
                <a:spcPts val="1440"/>
              </a:lnSpc>
              <a:defRPr/>
            </a:pPr>
            <a:r>
              <a:rPr lang="en-US" sz="1050" dirty="0">
                <a:solidFill>
                  <a:schemeClr val="tx1">
                    <a:lumMod val="50000"/>
                    <a:lumOff val="50000"/>
                  </a:schemeClr>
                </a:solidFill>
              </a:rPr>
              <a:t>Competitive edge, full stack products and services play, significant cost control, higher revenue and margin, great reference for hybrid cloud.</a:t>
            </a:r>
          </a:p>
          <a:p>
            <a:pPr>
              <a:lnSpc>
                <a:spcPts val="1440"/>
              </a:lnSpc>
              <a:defRPr/>
            </a:pPr>
            <a:endParaRPr lang="en-US" sz="1050" dirty="0">
              <a:solidFill>
                <a:schemeClr val="tx1">
                  <a:lumMod val="50000"/>
                  <a:lumOff val="50000"/>
                </a:schemeClr>
              </a:solidFill>
            </a:endParaRPr>
          </a:p>
          <a:p>
            <a:pPr>
              <a:lnSpc>
                <a:spcPts val="1440"/>
              </a:lnSpc>
              <a:defRPr/>
            </a:pPr>
            <a:endParaRPr lang="en-US" sz="1050" dirty="0">
              <a:solidFill>
                <a:schemeClr val="tx1">
                  <a:lumMod val="50000"/>
                  <a:lumOff val="50000"/>
                </a:schemeClr>
              </a:solidFill>
            </a:endParaRPr>
          </a:p>
        </p:txBody>
      </p:sp>
      <p:grpSp>
        <p:nvGrpSpPr>
          <p:cNvPr id="19" name="Group 18">
            <a:extLst>
              <a:ext uri="{FF2B5EF4-FFF2-40B4-BE49-F238E27FC236}">
                <a16:creationId xmlns:a16="http://schemas.microsoft.com/office/drawing/2014/main" id="{BE37C32A-5BF1-4EFF-92A1-EEB7F2B2B696}"/>
              </a:ext>
            </a:extLst>
          </p:cNvPr>
          <p:cNvGrpSpPr/>
          <p:nvPr/>
        </p:nvGrpSpPr>
        <p:grpSpPr>
          <a:xfrm>
            <a:off x="502224" y="819863"/>
            <a:ext cx="3568304" cy="600164"/>
            <a:chOff x="841632" y="1421961"/>
            <a:chExt cx="4257968" cy="800219"/>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421961"/>
              <a:ext cx="3694728" cy="800219"/>
            </a:xfrm>
            <a:prstGeom prst="rect">
              <a:avLst/>
            </a:prstGeom>
            <a:noFill/>
          </p:spPr>
          <p:txBody>
            <a:bodyPr wrap="square" rtlCol="0">
              <a:spAutoFit/>
            </a:bodyPr>
            <a:lstStyle/>
            <a:p>
              <a:r>
                <a:rPr lang="en-US" sz="1200" b="1" dirty="0">
                  <a:solidFill>
                    <a:schemeClr val="tx2">
                      <a:lumMod val="75000"/>
                    </a:schemeClr>
                  </a:solidFill>
                </a:rPr>
                <a:t>Project Objective</a:t>
              </a:r>
            </a:p>
            <a:p>
              <a:r>
                <a:rPr lang="en-IN" sz="1050" dirty="0">
                  <a:solidFill>
                    <a:schemeClr val="tx1">
                      <a:lumMod val="50000"/>
                      <a:lumOff val="50000"/>
                    </a:schemeClr>
                  </a:solidFill>
                </a:rPr>
                <a:t>Implement integrated future ready digital infrastructure on hyper-scale Cloud</a:t>
              </a: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2896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F92A99D-67F1-4D27-BDD6-190BD2649474}"/>
              </a:ext>
            </a:extLst>
          </p:cNvPr>
          <p:cNvGrpSpPr/>
          <p:nvPr/>
        </p:nvGrpSpPr>
        <p:grpSpPr>
          <a:xfrm>
            <a:off x="502224" y="1489318"/>
            <a:ext cx="3628680" cy="600164"/>
            <a:chOff x="886632" y="2210779"/>
            <a:chExt cx="4838240" cy="800219"/>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10779"/>
              <a:ext cx="4320000" cy="800219"/>
            </a:xfrm>
            <a:prstGeom prst="rect">
              <a:avLst/>
            </a:prstGeom>
            <a:noFill/>
          </p:spPr>
          <p:txBody>
            <a:bodyPr wrap="square" rtlCol="0">
              <a:spAutoFit/>
            </a:bodyPr>
            <a:lstStyle/>
            <a:p>
              <a:r>
                <a:rPr lang="en-US" sz="1200" b="1" dirty="0">
                  <a:solidFill>
                    <a:schemeClr val="tx2">
                      <a:lumMod val="75000"/>
                    </a:schemeClr>
                  </a:solidFill>
                </a:rPr>
                <a:t>Project Model</a:t>
              </a:r>
            </a:p>
            <a:p>
              <a:pPr lvl="0">
                <a:defRPr/>
              </a:pPr>
              <a:r>
                <a:rPr lang="en-US" sz="1050" dirty="0">
                  <a:solidFill>
                    <a:schemeClr val="tx1">
                      <a:lumMod val="50000"/>
                      <a:lumOff val="50000"/>
                    </a:schemeClr>
                  </a:solidFill>
                </a:rPr>
                <a:t>Fully services model(vis-à-vis existing capex + services model)</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632" y="2294834"/>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6BF0061A-71EC-4498-A1A3-DA3C324DD451}"/>
              </a:ext>
            </a:extLst>
          </p:cNvPr>
          <p:cNvGrpSpPr/>
          <p:nvPr/>
        </p:nvGrpSpPr>
        <p:grpSpPr>
          <a:xfrm>
            <a:off x="502224" y="2158772"/>
            <a:ext cx="3696180" cy="472500"/>
            <a:chOff x="796632" y="3049958"/>
            <a:chExt cx="4928240"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87959"/>
              <a:ext cx="4320000" cy="584776"/>
            </a:xfrm>
            <a:prstGeom prst="rect">
              <a:avLst/>
            </a:prstGeom>
            <a:noFill/>
          </p:spPr>
          <p:txBody>
            <a:bodyPr wrap="square" rtlCol="0">
              <a:spAutoFit/>
            </a:bodyPr>
            <a:lstStyle/>
            <a:p>
              <a:r>
                <a:rPr lang="en-US" sz="1200" b="1">
                  <a:solidFill>
                    <a:schemeClr val="tx2">
                      <a:lumMod val="75000"/>
                    </a:schemeClr>
                  </a:solidFill>
                </a:rPr>
                <a:t>Competition</a:t>
              </a:r>
            </a:p>
            <a:p>
              <a:pPr lvl="0">
                <a:defRPr/>
              </a:pPr>
              <a:r>
                <a:rPr lang="en-US" sz="1050">
                  <a:solidFill>
                    <a:schemeClr val="tx1">
                      <a:lumMod val="50000"/>
                      <a:lumOff val="50000"/>
                    </a:schemeClr>
                  </a:solidFill>
                </a:rPr>
                <a:t>IBM (incumbent), DXC, Wipro, CTS, Tech M, TCS</a:t>
              </a:r>
              <a:endParaRPr lang="en-IN" sz="1050">
                <a:solidFill>
                  <a:schemeClr val="tx1">
                    <a:lumMod val="50000"/>
                    <a:lumOff val="50000"/>
                  </a:schemeClr>
                </a:solidFill>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632" y="3049958"/>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436020D-6866-404A-B3C6-5FDAA06A86BC}"/>
              </a:ext>
            </a:extLst>
          </p:cNvPr>
          <p:cNvGrpSpPr/>
          <p:nvPr/>
        </p:nvGrpSpPr>
        <p:grpSpPr>
          <a:xfrm>
            <a:off x="502224" y="2723646"/>
            <a:ext cx="3662430" cy="1084912"/>
            <a:chOff x="841632" y="3749696"/>
            <a:chExt cx="4883240" cy="1446548"/>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749696"/>
              <a:ext cx="4320000" cy="1446548"/>
            </a:xfrm>
            <a:prstGeom prst="rect">
              <a:avLst/>
            </a:prstGeom>
            <a:noFill/>
          </p:spPr>
          <p:txBody>
            <a:bodyPr wrap="square" rtlCol="0">
              <a:spAutoFit/>
            </a:bodyPr>
            <a:lstStyle/>
            <a:p>
              <a:r>
                <a:rPr lang="en-US" sz="1200" b="1">
                  <a:solidFill>
                    <a:schemeClr val="tx2">
                      <a:lumMod val="75000"/>
                    </a:schemeClr>
                  </a:solidFill>
                </a:rPr>
                <a:t>Sify’s Uniqueness</a:t>
              </a:r>
              <a:br>
                <a:rPr lang="en-US" sz="1200"/>
              </a:br>
              <a:r>
                <a:rPr lang="en-US" sz="1050">
                  <a:solidFill>
                    <a:schemeClr val="tx1">
                      <a:lumMod val="50000"/>
                      <a:lumOff val="50000"/>
                    </a:schemeClr>
                  </a:solidFill>
                </a:rPr>
                <a:t>Integrated value proposition built on: Cloud adjacent DC, Hyperscale (AWS) partnership, Hybrid cloud management platform, DRaaS, DC and Cloud Interconnect (Sify’s own service), Security services and Migration services</a:t>
              </a:r>
              <a:endParaRPr lang="en-IN" sz="1050">
                <a:solidFill>
                  <a:schemeClr val="tx1">
                    <a:lumMod val="50000"/>
                    <a:lumOff val="50000"/>
                  </a:schemeClr>
                </a:solidFill>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3785311"/>
              <a:ext cx="540000" cy="540000"/>
            </a:xfrm>
            <a:prstGeom prst="rect">
              <a:avLst/>
            </a:prstGeom>
          </p:spPr>
        </p:pic>
      </p:grpSp>
      <p:grpSp>
        <p:nvGrpSpPr>
          <p:cNvPr id="7" name="Group 6">
            <a:extLst>
              <a:ext uri="{FF2B5EF4-FFF2-40B4-BE49-F238E27FC236}">
                <a16:creationId xmlns:a16="http://schemas.microsoft.com/office/drawing/2014/main" id="{D575DA4B-345C-4C78-89B6-44C23784FC29}"/>
              </a:ext>
            </a:extLst>
          </p:cNvPr>
          <p:cNvGrpSpPr/>
          <p:nvPr/>
        </p:nvGrpSpPr>
        <p:grpSpPr>
          <a:xfrm>
            <a:off x="502224" y="3877852"/>
            <a:ext cx="3662430" cy="438582"/>
            <a:chOff x="841632" y="5235206"/>
            <a:chExt cx="4883240" cy="584776"/>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235206"/>
              <a:ext cx="4320000" cy="584776"/>
            </a:xfrm>
            <a:prstGeom prst="rect">
              <a:avLst/>
            </a:prstGeom>
            <a:noFill/>
          </p:spPr>
          <p:txBody>
            <a:bodyPr wrap="square" rtlCol="0">
              <a:spAutoFit/>
            </a:bodyPr>
            <a:lstStyle/>
            <a:p>
              <a:r>
                <a:rPr lang="en-US" sz="1200" b="1">
                  <a:solidFill>
                    <a:schemeClr val="tx2">
                      <a:lumMod val="75000"/>
                    </a:schemeClr>
                  </a:solidFill>
                </a:rPr>
                <a:t>Contract Duration</a:t>
              </a:r>
            </a:p>
            <a:p>
              <a:pPr lvl="0">
                <a:defRPr/>
              </a:pPr>
              <a:r>
                <a:rPr lang="en-US" sz="1050">
                  <a:solidFill>
                    <a:schemeClr val="tx1">
                      <a:lumMod val="50000"/>
                      <a:lumOff val="50000"/>
                    </a:schemeClr>
                  </a:solidFill>
                </a:rPr>
                <a:t>5 years – large annuity revenue stream</a:t>
              </a:r>
              <a:endParaRPr lang="en-IN" sz="1050">
                <a:solidFill>
                  <a:schemeClr val="tx1">
                    <a:lumMod val="50000"/>
                    <a:lumOff val="50000"/>
                  </a:schemeClr>
                </a:solidFill>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287205"/>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4115794" y="973408"/>
            <a:ext cx="405000" cy="405000"/>
          </a:xfrm>
          <a:prstGeom prst="rect">
            <a:avLst/>
          </a:prstGeom>
        </p:spPr>
      </p:pic>
      <p:grpSp>
        <p:nvGrpSpPr>
          <p:cNvPr id="36" name="Group 35">
            <a:extLst>
              <a:ext uri="{FF2B5EF4-FFF2-40B4-BE49-F238E27FC236}">
                <a16:creationId xmlns:a16="http://schemas.microsoft.com/office/drawing/2014/main" id="{0F357E0A-1C72-4B78-8D06-08CEC318C129}"/>
              </a:ext>
            </a:extLst>
          </p:cNvPr>
          <p:cNvGrpSpPr/>
          <p:nvPr/>
        </p:nvGrpSpPr>
        <p:grpSpPr>
          <a:xfrm>
            <a:off x="502224" y="4385723"/>
            <a:ext cx="3662430" cy="453033"/>
            <a:chOff x="841632" y="5862781"/>
            <a:chExt cx="4883240" cy="604043"/>
          </a:xfrm>
        </p:grpSpPr>
        <p:sp>
          <p:nvSpPr>
            <p:cNvPr id="35" name="TextBox 34">
              <a:extLst>
                <a:ext uri="{FF2B5EF4-FFF2-40B4-BE49-F238E27FC236}">
                  <a16:creationId xmlns:a16="http://schemas.microsoft.com/office/drawing/2014/main" id="{1C8A1E17-FC7E-4CB6-9C8E-46243EDA992F}"/>
                </a:ext>
              </a:extLst>
            </p:cNvPr>
            <p:cNvSpPr txBox="1"/>
            <p:nvPr/>
          </p:nvSpPr>
          <p:spPr>
            <a:xfrm>
              <a:off x="1404872" y="5882049"/>
              <a:ext cx="4320000" cy="584775"/>
            </a:xfrm>
            <a:prstGeom prst="rect">
              <a:avLst/>
            </a:prstGeom>
            <a:noFill/>
          </p:spPr>
          <p:txBody>
            <a:bodyPr wrap="square" lIns="91440" tIns="45720" rIns="91440" bIns="45720" rtlCol="0" anchor="t">
              <a:spAutoFit/>
            </a:bodyPr>
            <a:lstStyle/>
            <a:p>
              <a:r>
                <a:rPr lang="en-US" sz="1200" b="1">
                  <a:solidFill>
                    <a:schemeClr val="tx2">
                      <a:lumMod val="75000"/>
                    </a:schemeClr>
                  </a:solidFill>
                </a:rPr>
                <a:t>Contract Value</a:t>
              </a:r>
            </a:p>
            <a:p>
              <a:pPr>
                <a:defRPr/>
              </a:pPr>
              <a:r>
                <a:rPr lang="en-US" sz="1050">
                  <a:solidFill>
                    <a:schemeClr val="tx1">
                      <a:lumMod val="50000"/>
                      <a:lumOff val="50000"/>
                    </a:schemeClr>
                  </a:solidFill>
                </a:rPr>
                <a:t>US $4.5+ Million</a:t>
              </a:r>
              <a:endParaRPr lang="en-IN" sz="1050">
                <a:solidFill>
                  <a:schemeClr val="tx1">
                    <a:lumMod val="50000"/>
                    <a:lumOff val="50000"/>
                  </a:schemeClr>
                </a:solidFill>
              </a:endParaRPr>
            </a:p>
          </p:txBody>
        </p:sp>
        <p:pic>
          <p:nvPicPr>
            <p:cNvPr id="1046" name="Picture 22" descr="Monetary Turn Icon 214819">
              <a:extLst>
                <a:ext uri="{FF2B5EF4-FFF2-40B4-BE49-F238E27FC236}">
                  <a16:creationId xmlns:a16="http://schemas.microsoft.com/office/drawing/2014/main" id="{31B6EB84-D204-425D-8A02-C7CECA3DCF62}"/>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862781"/>
              <a:ext cx="540000" cy="59253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Important Information for Customers">
            <a:extLst>
              <a:ext uri="{FF2B5EF4-FFF2-40B4-BE49-F238E27FC236}">
                <a16:creationId xmlns:a16="http://schemas.microsoft.com/office/drawing/2014/main" id="{E6098AC8-CC40-4374-9259-8770E8638AA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0529" y="172854"/>
            <a:ext cx="540000" cy="6777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56FCCC3-E03C-4843-8C68-900623101E46}"/>
              </a:ext>
            </a:extLst>
          </p:cNvPr>
          <p:cNvSpPr txBox="1"/>
          <p:nvPr/>
        </p:nvSpPr>
        <p:spPr>
          <a:xfrm rot="16200000">
            <a:off x="-2435648" y="2389482"/>
            <a:ext cx="5148298" cy="369332"/>
          </a:xfrm>
          <a:prstGeom prst="rect">
            <a:avLst/>
          </a:prstGeom>
          <a:solidFill>
            <a:schemeClr val="accent1"/>
          </a:solidFill>
          <a:ln>
            <a:solidFill>
              <a:srgbClr val="548ED6"/>
            </a:solidFill>
          </a:ln>
        </p:spPr>
        <p:txBody>
          <a:bodyPr wrap="square" rtlCol="0">
            <a:spAutoFit/>
          </a:bodyPr>
          <a:lstStyle/>
          <a:p>
            <a:pPr algn="ctr"/>
            <a:r>
              <a:rPr lang="en-US" sz="1800" b="1" cap="all" spc="113">
                <a:solidFill>
                  <a:schemeClr val="bg1"/>
                </a:solidFill>
              </a:rPr>
              <a:t>HYBRID CLOUD LED </a:t>
            </a:r>
          </a:p>
        </p:txBody>
      </p:sp>
      <p:sp>
        <p:nvSpPr>
          <p:cNvPr id="25" name="TextBox 24">
            <a:extLst>
              <a:ext uri="{FF2B5EF4-FFF2-40B4-BE49-F238E27FC236}">
                <a16:creationId xmlns:a16="http://schemas.microsoft.com/office/drawing/2014/main" id="{560A9AD5-9BC5-8A40-85AD-E5FEDA0CCC12}"/>
              </a:ext>
            </a:extLst>
          </p:cNvPr>
          <p:cNvSpPr txBox="1"/>
          <p:nvPr/>
        </p:nvSpPr>
        <p:spPr>
          <a:xfrm>
            <a:off x="323168"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p>
            <a:r>
              <a:rPr lang="en-US" sz="900" cap="all" spc="113">
                <a:solidFill>
                  <a:schemeClr val="bg1"/>
                </a:solidFill>
              </a:rPr>
              <a:t>LIFE INSURANCE</a:t>
            </a:r>
            <a:endParaRPr lang="en-US" sz="900">
              <a:solidFill>
                <a:schemeClr val="bg1"/>
              </a:solidFill>
            </a:endParaRPr>
          </a:p>
        </p:txBody>
      </p:sp>
      <p:sp>
        <p:nvSpPr>
          <p:cNvPr id="2" name="Title 1">
            <a:extLst>
              <a:ext uri="{FF2B5EF4-FFF2-40B4-BE49-F238E27FC236}">
                <a16:creationId xmlns:a16="http://schemas.microsoft.com/office/drawing/2014/main" id="{9F4EC94F-5A6B-498D-8E79-132656F97785}"/>
              </a:ext>
            </a:extLst>
          </p:cNvPr>
          <p:cNvSpPr>
            <a:spLocks noGrp="1"/>
          </p:cNvSpPr>
          <p:nvPr>
            <p:ph type="title"/>
          </p:nvPr>
        </p:nvSpPr>
        <p:spPr>
          <a:xfrm>
            <a:off x="597474" y="257731"/>
            <a:ext cx="7263976" cy="369332"/>
          </a:xfrm>
        </p:spPr>
        <p:txBody>
          <a:bodyPr/>
          <a:lstStyle/>
          <a:p>
            <a:pPr lvl="0"/>
            <a:r>
              <a:rPr lang="en-US" dirty="0"/>
              <a:t>PRAMERICA LIFE: DIGITAL TRANSFORMATION FOR LIFE INSURANCE</a:t>
            </a:r>
          </a:p>
        </p:txBody>
      </p:sp>
    </p:spTree>
    <p:extLst>
      <p:ext uri="{BB962C8B-B14F-4D97-AF65-F5344CB8AC3E}">
        <p14:creationId xmlns:p14="http://schemas.microsoft.com/office/powerpoint/2010/main" val="204071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1B71-4A19-0B43-ABE4-53CFCBCED0AA}"/>
              </a:ext>
            </a:extLst>
          </p:cNvPr>
          <p:cNvSpPr>
            <a:spLocks noGrp="1"/>
          </p:cNvSpPr>
          <p:nvPr>
            <p:ph type="title"/>
          </p:nvPr>
        </p:nvSpPr>
        <p:spPr/>
        <p:txBody>
          <a:bodyPr/>
          <a:lstStyle/>
          <a:p>
            <a:r>
              <a:rPr lang="en-US" dirty="0"/>
              <a:t>Global trends in consumer banking</a:t>
            </a:r>
          </a:p>
        </p:txBody>
      </p:sp>
      <p:sp>
        <p:nvSpPr>
          <p:cNvPr id="15" name="Arrow: Pentagon 14">
            <a:extLst>
              <a:ext uri="{FF2B5EF4-FFF2-40B4-BE49-F238E27FC236}">
                <a16:creationId xmlns:a16="http://schemas.microsoft.com/office/drawing/2014/main" id="{0DD2A768-55F3-4FFB-9A8D-0753CBC2C9A1}"/>
              </a:ext>
            </a:extLst>
          </p:cNvPr>
          <p:cNvSpPr/>
          <p:nvPr/>
        </p:nvSpPr>
        <p:spPr>
          <a:xfrm rot="5400000">
            <a:off x="-322021" y="2173293"/>
            <a:ext cx="3271737" cy="1979999"/>
          </a:xfrm>
          <a:prstGeom prst="homePlate">
            <a:avLst>
              <a:gd name="adj" fmla="val 10063"/>
            </a:avLst>
          </a:prstGeom>
          <a:solidFill>
            <a:schemeClr val="bg1"/>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Top Corners Rounded 9">
            <a:extLst>
              <a:ext uri="{FF2B5EF4-FFF2-40B4-BE49-F238E27FC236}">
                <a16:creationId xmlns:a16="http://schemas.microsoft.com/office/drawing/2014/main" id="{B56939BE-8ABA-4D1A-8491-12F649C42423}"/>
              </a:ext>
            </a:extLst>
          </p:cNvPr>
          <p:cNvSpPr/>
          <p:nvPr/>
        </p:nvSpPr>
        <p:spPr>
          <a:xfrm>
            <a:off x="324000" y="993709"/>
            <a:ext cx="1980000" cy="540000"/>
          </a:xfrm>
          <a:prstGeom prst="round2SameRect">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C7A9707-98EC-4C93-8F17-C57E49CD3693}"/>
              </a:ext>
            </a:extLst>
          </p:cNvPr>
          <p:cNvSpPr txBox="1"/>
          <p:nvPr/>
        </p:nvSpPr>
        <p:spPr>
          <a:xfrm>
            <a:off x="323850" y="1032877"/>
            <a:ext cx="1912913" cy="461665"/>
          </a:xfrm>
          <a:prstGeom prst="rect">
            <a:avLst/>
          </a:prstGeom>
          <a:noFill/>
        </p:spPr>
        <p:txBody>
          <a:bodyPr wrap="square" rtlCol="0">
            <a:spAutoFit/>
          </a:bodyPr>
          <a:lstStyle/>
          <a:p>
            <a:r>
              <a:rPr lang="en-IN" sz="1200" b="1" dirty="0"/>
              <a:t>Banking </a:t>
            </a:r>
            <a:br>
              <a:rPr lang="en-IN" sz="1200" b="1" dirty="0"/>
            </a:br>
            <a:r>
              <a:rPr lang="en-IN" sz="1200" b="1" dirty="0"/>
              <a:t>Industry</a:t>
            </a:r>
          </a:p>
        </p:txBody>
      </p:sp>
      <p:sp>
        <p:nvSpPr>
          <p:cNvPr id="9" name="TextBox 8">
            <a:extLst>
              <a:ext uri="{FF2B5EF4-FFF2-40B4-BE49-F238E27FC236}">
                <a16:creationId xmlns:a16="http://schemas.microsoft.com/office/drawing/2014/main" id="{846EF38C-111D-40B4-A70C-8EF0515E43E1}"/>
              </a:ext>
            </a:extLst>
          </p:cNvPr>
          <p:cNvSpPr txBox="1"/>
          <p:nvPr/>
        </p:nvSpPr>
        <p:spPr>
          <a:xfrm>
            <a:off x="393895" y="1618330"/>
            <a:ext cx="1842868" cy="2708434"/>
          </a:xfrm>
          <a:prstGeom prst="rect">
            <a:avLst/>
          </a:prstGeom>
          <a:noFill/>
        </p:spPr>
        <p:txBody>
          <a:bodyPr wrap="square" rtlCol="0">
            <a:spAutoFit/>
          </a:bodyPr>
          <a:lstStyle/>
          <a:p>
            <a:pPr marL="92075" indent="-92075">
              <a:spcAft>
                <a:spcPts val="600"/>
              </a:spcAft>
              <a:buFont typeface="Arial" panose="020B0604020202020204" pitchFamily="34" charset="0"/>
              <a:buChar char="•"/>
            </a:pPr>
            <a:r>
              <a:rPr lang="en-US" sz="1000" dirty="0">
                <a:solidFill>
                  <a:schemeClr val="tx1">
                    <a:lumMod val="75000"/>
                    <a:lumOff val="25000"/>
                  </a:schemeClr>
                </a:solidFill>
              </a:rPr>
              <a:t>NBFCs, Insurance &amp; FinTech have adopted cloud extensively</a:t>
            </a:r>
          </a:p>
          <a:p>
            <a:pPr marL="92075" indent="-92075">
              <a:spcAft>
                <a:spcPts val="600"/>
              </a:spcAft>
              <a:buFont typeface="Arial" panose="020B0604020202020204" pitchFamily="34" charset="0"/>
              <a:buChar char="•"/>
            </a:pPr>
            <a:r>
              <a:rPr lang="en-US" sz="1000" dirty="0">
                <a:solidFill>
                  <a:schemeClr val="tx1">
                    <a:lumMod val="75000"/>
                    <a:lumOff val="25000"/>
                  </a:schemeClr>
                </a:solidFill>
              </a:rPr>
              <a:t>Payment Banks &amp; Payment Services are born in cloud </a:t>
            </a:r>
          </a:p>
          <a:p>
            <a:pPr marL="92075" indent="-92075">
              <a:spcAft>
                <a:spcPts val="600"/>
              </a:spcAft>
              <a:buFont typeface="Arial" panose="020B0604020202020204" pitchFamily="34" charset="0"/>
              <a:buChar char="•"/>
            </a:pPr>
            <a:r>
              <a:rPr lang="en-US" sz="1000" dirty="0">
                <a:solidFill>
                  <a:schemeClr val="tx1">
                    <a:lumMod val="75000"/>
                    <a:lumOff val="25000"/>
                  </a:schemeClr>
                </a:solidFill>
              </a:rPr>
              <a:t>The non-banking business are applying for Universal Banking licenses</a:t>
            </a:r>
          </a:p>
          <a:p>
            <a:pPr marL="92075" indent="-92075">
              <a:spcAft>
                <a:spcPts val="600"/>
              </a:spcAft>
              <a:buFont typeface="Arial" panose="020B0604020202020204" pitchFamily="34" charset="0"/>
              <a:buChar char="•"/>
            </a:pPr>
            <a:r>
              <a:rPr lang="en-US" sz="1000" dirty="0">
                <a:solidFill>
                  <a:schemeClr val="tx1">
                    <a:lumMod val="75000"/>
                    <a:lumOff val="25000"/>
                  </a:schemeClr>
                </a:solidFill>
              </a:rPr>
              <a:t>E-commerce giants are likely to divert consumer spending away from flowing through banks</a:t>
            </a:r>
          </a:p>
          <a:p>
            <a:pPr marL="92075" indent="-92075">
              <a:spcAft>
                <a:spcPts val="600"/>
              </a:spcAft>
              <a:buFont typeface="Arial" panose="020B0604020202020204" pitchFamily="34" charset="0"/>
              <a:buChar char="•"/>
            </a:pPr>
            <a:r>
              <a:rPr lang="en-US" sz="1000" dirty="0">
                <a:solidFill>
                  <a:schemeClr val="tx1">
                    <a:lumMod val="75000"/>
                    <a:lumOff val="25000"/>
                  </a:schemeClr>
                </a:solidFill>
              </a:rPr>
              <a:t>It is imperative for banks to adopt a Digital-First Strategy</a:t>
            </a:r>
            <a:endParaRPr lang="en-IN" sz="1000" dirty="0">
              <a:solidFill>
                <a:schemeClr val="tx1">
                  <a:lumMod val="75000"/>
                  <a:lumOff val="25000"/>
                </a:schemeClr>
              </a:solidFill>
            </a:endParaRPr>
          </a:p>
        </p:txBody>
      </p:sp>
      <p:sp>
        <p:nvSpPr>
          <p:cNvPr id="18" name="Arrow: Pentagon 17">
            <a:extLst>
              <a:ext uri="{FF2B5EF4-FFF2-40B4-BE49-F238E27FC236}">
                <a16:creationId xmlns:a16="http://schemas.microsoft.com/office/drawing/2014/main" id="{65CB7821-5A22-4CE4-9743-23C04C28E8CD}"/>
              </a:ext>
            </a:extLst>
          </p:cNvPr>
          <p:cNvSpPr/>
          <p:nvPr/>
        </p:nvSpPr>
        <p:spPr>
          <a:xfrm rot="5400000">
            <a:off x="1849979" y="2173293"/>
            <a:ext cx="3271737" cy="1979999"/>
          </a:xfrm>
          <a:prstGeom prst="homePlate">
            <a:avLst>
              <a:gd name="adj" fmla="val 10063"/>
            </a:avLst>
          </a:prstGeom>
          <a:solidFill>
            <a:schemeClr val="bg1"/>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Top Corners Rounded 18">
            <a:extLst>
              <a:ext uri="{FF2B5EF4-FFF2-40B4-BE49-F238E27FC236}">
                <a16:creationId xmlns:a16="http://schemas.microsoft.com/office/drawing/2014/main" id="{F6CFD24D-30ED-412A-B59A-919AA504DA42}"/>
              </a:ext>
            </a:extLst>
          </p:cNvPr>
          <p:cNvSpPr/>
          <p:nvPr/>
        </p:nvSpPr>
        <p:spPr>
          <a:xfrm>
            <a:off x="2496000" y="993709"/>
            <a:ext cx="1980000" cy="540000"/>
          </a:xfrm>
          <a:prstGeom prst="round2SameRect">
            <a:avLst/>
          </a:prstGeom>
          <a:solidFill>
            <a:schemeClr val="accent2">
              <a:lumMod val="20000"/>
              <a:lumOff val="80000"/>
            </a:schemeClr>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A34BD851-FE43-47BF-940A-4B14E7F48566}"/>
              </a:ext>
            </a:extLst>
          </p:cNvPr>
          <p:cNvSpPr txBox="1"/>
          <p:nvPr/>
        </p:nvSpPr>
        <p:spPr>
          <a:xfrm>
            <a:off x="2495850" y="1032877"/>
            <a:ext cx="1912913" cy="461665"/>
          </a:xfrm>
          <a:prstGeom prst="rect">
            <a:avLst/>
          </a:prstGeom>
          <a:noFill/>
        </p:spPr>
        <p:txBody>
          <a:bodyPr wrap="square" rtlCol="0">
            <a:spAutoFit/>
          </a:bodyPr>
          <a:lstStyle/>
          <a:p>
            <a:r>
              <a:rPr lang="en-IN" sz="1200" b="1" dirty="0"/>
              <a:t>The new </a:t>
            </a:r>
            <a:br>
              <a:rPr lang="en-IN" sz="1200" b="1" dirty="0"/>
            </a:br>
            <a:r>
              <a:rPr lang="en-IN" sz="1200" b="1" dirty="0"/>
              <a:t>normal</a:t>
            </a:r>
          </a:p>
        </p:txBody>
      </p:sp>
      <p:sp>
        <p:nvSpPr>
          <p:cNvPr id="21" name="TextBox 20">
            <a:extLst>
              <a:ext uri="{FF2B5EF4-FFF2-40B4-BE49-F238E27FC236}">
                <a16:creationId xmlns:a16="http://schemas.microsoft.com/office/drawing/2014/main" id="{BB6AA9A8-1DFF-41C7-B094-4ADCFBD81431}"/>
              </a:ext>
            </a:extLst>
          </p:cNvPr>
          <p:cNvSpPr txBox="1"/>
          <p:nvPr/>
        </p:nvSpPr>
        <p:spPr>
          <a:xfrm>
            <a:off x="2565895" y="1618330"/>
            <a:ext cx="1842868" cy="2723823"/>
          </a:xfrm>
          <a:prstGeom prst="rect">
            <a:avLst/>
          </a:prstGeom>
          <a:noFill/>
        </p:spPr>
        <p:txBody>
          <a:bodyPr wrap="square" rtlCol="0">
            <a:spAutoFit/>
          </a:bodyPr>
          <a:lstStyle/>
          <a:p>
            <a:pPr marL="92075" indent="-92075">
              <a:spcAft>
                <a:spcPts val="600"/>
              </a:spcAft>
              <a:buFont typeface="Arial" panose="020B0604020202020204" pitchFamily="34" charset="0"/>
              <a:buChar char="•"/>
            </a:pPr>
            <a:r>
              <a:rPr lang="en-US" sz="1000" dirty="0">
                <a:solidFill>
                  <a:schemeClr val="tx1">
                    <a:lumMod val="75000"/>
                    <a:lumOff val="25000"/>
                  </a:schemeClr>
                </a:solidFill>
              </a:rPr>
              <a:t>Mobile banking usage will continue to increase post restoration of normalcy</a:t>
            </a:r>
          </a:p>
          <a:p>
            <a:pPr marL="92075" indent="-92075">
              <a:spcAft>
                <a:spcPts val="600"/>
              </a:spcAft>
              <a:buFont typeface="Arial" panose="020B0604020202020204" pitchFamily="34" charset="0"/>
              <a:buChar char="•"/>
            </a:pPr>
            <a:r>
              <a:rPr lang="en-US" sz="1000" dirty="0">
                <a:solidFill>
                  <a:schemeClr val="tx1">
                    <a:lumMod val="75000"/>
                    <a:lumOff val="25000"/>
                  </a:schemeClr>
                </a:solidFill>
              </a:rPr>
              <a:t>Some banks aggressively reduced branches</a:t>
            </a:r>
          </a:p>
          <a:p>
            <a:pPr marL="92075" indent="-92075">
              <a:spcAft>
                <a:spcPts val="600"/>
              </a:spcAft>
              <a:buFont typeface="Arial" panose="020B0604020202020204" pitchFamily="34" charset="0"/>
              <a:buChar char="•"/>
            </a:pPr>
            <a:r>
              <a:rPr lang="en-US" sz="1000" dirty="0">
                <a:solidFill>
                  <a:schemeClr val="tx1">
                    <a:lumMod val="75000"/>
                    <a:lumOff val="25000"/>
                  </a:schemeClr>
                </a:solidFill>
              </a:rPr>
              <a:t>Large banks did not reduce branches due to regulatory guidance</a:t>
            </a:r>
          </a:p>
          <a:p>
            <a:pPr marL="92075" indent="-92075">
              <a:spcAft>
                <a:spcPts val="600"/>
              </a:spcAft>
              <a:buFont typeface="Arial" panose="020B0604020202020204" pitchFamily="34" charset="0"/>
              <a:buChar char="•"/>
            </a:pPr>
            <a:r>
              <a:rPr lang="en-US" sz="1000" dirty="0">
                <a:solidFill>
                  <a:schemeClr val="tx1">
                    <a:lumMod val="75000"/>
                    <a:lumOff val="25000"/>
                  </a:schemeClr>
                </a:solidFill>
              </a:rPr>
              <a:t>To drive more value out of branches hybrid approach could be considered</a:t>
            </a:r>
          </a:p>
          <a:p>
            <a:pPr marL="266700" lvl="1" indent="-84138">
              <a:spcAft>
                <a:spcPts val="600"/>
              </a:spcAft>
              <a:buFont typeface="Arial" panose="020B0604020202020204" pitchFamily="34" charset="0"/>
              <a:buChar char="•"/>
            </a:pPr>
            <a:r>
              <a:rPr lang="en-US" sz="900" dirty="0">
                <a:solidFill>
                  <a:schemeClr val="tx1">
                    <a:lumMod val="75000"/>
                    <a:lumOff val="25000"/>
                  </a:schemeClr>
                </a:solidFill>
              </a:rPr>
              <a:t>Introducing many digital elements for self service</a:t>
            </a:r>
          </a:p>
          <a:p>
            <a:pPr marL="266700" lvl="1" indent="-84138">
              <a:spcAft>
                <a:spcPts val="600"/>
              </a:spcAft>
              <a:buFont typeface="Arial" panose="020B0604020202020204" pitchFamily="34" charset="0"/>
              <a:buChar char="•"/>
            </a:pPr>
            <a:r>
              <a:rPr lang="en-US" sz="900" dirty="0">
                <a:solidFill>
                  <a:schemeClr val="tx1">
                    <a:lumMod val="75000"/>
                    <a:lumOff val="25000"/>
                  </a:schemeClr>
                </a:solidFill>
              </a:rPr>
              <a:t>Funneling high value transactions to tellers</a:t>
            </a:r>
            <a:endParaRPr lang="en-IN" sz="900" dirty="0">
              <a:solidFill>
                <a:schemeClr val="tx1">
                  <a:lumMod val="75000"/>
                  <a:lumOff val="25000"/>
                </a:schemeClr>
              </a:solidFill>
            </a:endParaRPr>
          </a:p>
        </p:txBody>
      </p:sp>
      <p:sp>
        <p:nvSpPr>
          <p:cNvPr id="23" name="Arrow: Pentagon 22">
            <a:extLst>
              <a:ext uri="{FF2B5EF4-FFF2-40B4-BE49-F238E27FC236}">
                <a16:creationId xmlns:a16="http://schemas.microsoft.com/office/drawing/2014/main" id="{D76BE0FB-7DF3-48C6-A5C0-B4860BEE2DB7}"/>
              </a:ext>
            </a:extLst>
          </p:cNvPr>
          <p:cNvSpPr/>
          <p:nvPr/>
        </p:nvSpPr>
        <p:spPr>
          <a:xfrm rot="5400000">
            <a:off x="4021979" y="2173293"/>
            <a:ext cx="3271737" cy="1979999"/>
          </a:xfrm>
          <a:prstGeom prst="homePlate">
            <a:avLst>
              <a:gd name="adj" fmla="val 10063"/>
            </a:avLst>
          </a:prstGeom>
          <a:solidFill>
            <a:schemeClr val="bg1"/>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Top Corners Rounded 23">
            <a:extLst>
              <a:ext uri="{FF2B5EF4-FFF2-40B4-BE49-F238E27FC236}">
                <a16:creationId xmlns:a16="http://schemas.microsoft.com/office/drawing/2014/main" id="{8EFA8884-A814-4890-91FC-E5AA86F981E2}"/>
              </a:ext>
            </a:extLst>
          </p:cNvPr>
          <p:cNvSpPr/>
          <p:nvPr/>
        </p:nvSpPr>
        <p:spPr>
          <a:xfrm>
            <a:off x="4668000" y="993709"/>
            <a:ext cx="1980000" cy="540000"/>
          </a:xfrm>
          <a:prstGeom prst="round2SameRect">
            <a:avLst/>
          </a:prstGeom>
          <a:solidFill>
            <a:schemeClr val="accent3">
              <a:lumMod val="20000"/>
              <a:lumOff val="8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38E056CB-3F8D-482F-8494-68AFD61A5434}"/>
              </a:ext>
            </a:extLst>
          </p:cNvPr>
          <p:cNvSpPr txBox="1"/>
          <p:nvPr/>
        </p:nvSpPr>
        <p:spPr>
          <a:xfrm>
            <a:off x="4667850" y="1032877"/>
            <a:ext cx="1912913" cy="461665"/>
          </a:xfrm>
          <a:prstGeom prst="rect">
            <a:avLst/>
          </a:prstGeom>
          <a:noFill/>
        </p:spPr>
        <p:txBody>
          <a:bodyPr wrap="square" rtlCol="0">
            <a:spAutoFit/>
          </a:bodyPr>
          <a:lstStyle/>
          <a:p>
            <a:r>
              <a:rPr lang="en-IN" sz="1200" b="1" dirty="0"/>
              <a:t>Digital </a:t>
            </a:r>
            <a:br>
              <a:rPr lang="en-IN" sz="1200" b="1" dirty="0"/>
            </a:br>
            <a:r>
              <a:rPr lang="en-IN" sz="1200" b="1" dirty="0"/>
              <a:t>banking</a:t>
            </a:r>
          </a:p>
        </p:txBody>
      </p:sp>
      <p:sp>
        <p:nvSpPr>
          <p:cNvPr id="26" name="TextBox 25">
            <a:extLst>
              <a:ext uri="{FF2B5EF4-FFF2-40B4-BE49-F238E27FC236}">
                <a16:creationId xmlns:a16="http://schemas.microsoft.com/office/drawing/2014/main" id="{F70A7F54-9992-4739-BB3A-EFABE6AA5D33}"/>
              </a:ext>
            </a:extLst>
          </p:cNvPr>
          <p:cNvSpPr txBox="1"/>
          <p:nvPr/>
        </p:nvSpPr>
        <p:spPr>
          <a:xfrm>
            <a:off x="4737895" y="1618330"/>
            <a:ext cx="1842868" cy="2631490"/>
          </a:xfrm>
          <a:prstGeom prst="rect">
            <a:avLst/>
          </a:prstGeom>
          <a:noFill/>
        </p:spPr>
        <p:txBody>
          <a:bodyPr wrap="square" rtlCol="0">
            <a:spAutoFit/>
          </a:bodyPr>
          <a:lstStyle/>
          <a:p>
            <a:pPr marL="92075" indent="-92075">
              <a:spcAft>
                <a:spcPts val="600"/>
              </a:spcAft>
              <a:buFont typeface="Arial" panose="020B0604020202020204" pitchFamily="34" charset="0"/>
              <a:buChar char="•"/>
            </a:pPr>
            <a:r>
              <a:rPr lang="en-US" sz="1000" dirty="0" err="1">
                <a:solidFill>
                  <a:schemeClr val="tx1">
                    <a:lumMod val="75000"/>
                    <a:lumOff val="25000"/>
                  </a:schemeClr>
                </a:solidFill>
              </a:rPr>
              <a:t>Neobanks</a:t>
            </a:r>
            <a:r>
              <a:rPr lang="en-US" sz="1000" dirty="0">
                <a:solidFill>
                  <a:schemeClr val="tx1">
                    <a:lumMod val="75000"/>
                    <a:lumOff val="25000"/>
                  </a:schemeClr>
                </a:solidFill>
              </a:rPr>
              <a:t> (branchless, completely online) are growing in adoption</a:t>
            </a:r>
          </a:p>
          <a:p>
            <a:pPr marL="92075" indent="-92075">
              <a:spcAft>
                <a:spcPts val="600"/>
              </a:spcAft>
              <a:buFont typeface="Arial" panose="020B0604020202020204" pitchFamily="34" charset="0"/>
              <a:buChar char="•"/>
            </a:pPr>
            <a:r>
              <a:rPr lang="en-US" sz="1000" dirty="0">
                <a:solidFill>
                  <a:schemeClr val="tx1">
                    <a:lumMod val="75000"/>
                    <a:lumOff val="25000"/>
                  </a:schemeClr>
                </a:solidFill>
              </a:rPr>
              <a:t>Digital identity verification systems can reduce the cost of onboarding and regulatory compliance by up to 70%</a:t>
            </a:r>
          </a:p>
          <a:p>
            <a:pPr marL="92075" indent="-92075">
              <a:spcAft>
                <a:spcPts val="600"/>
              </a:spcAft>
              <a:buFont typeface="Arial" panose="020B0604020202020204" pitchFamily="34" charset="0"/>
              <a:buChar char="•"/>
            </a:pPr>
            <a:r>
              <a:rPr lang="en-US" sz="1000" dirty="0">
                <a:solidFill>
                  <a:schemeClr val="tx1">
                    <a:lumMod val="75000"/>
                    <a:lumOff val="25000"/>
                  </a:schemeClr>
                </a:solidFill>
              </a:rPr>
              <a:t>New revenue streams for established players with BaaS (banking as a service)</a:t>
            </a:r>
          </a:p>
          <a:p>
            <a:pPr marL="92075" indent="-92075">
              <a:spcAft>
                <a:spcPts val="600"/>
              </a:spcAft>
              <a:buFont typeface="Arial" panose="020B0604020202020204" pitchFamily="34" charset="0"/>
              <a:buChar char="•"/>
            </a:pPr>
            <a:r>
              <a:rPr lang="en-US" sz="1000" dirty="0">
                <a:solidFill>
                  <a:schemeClr val="tx1">
                    <a:lumMod val="75000"/>
                    <a:lumOff val="25000"/>
                  </a:schemeClr>
                </a:solidFill>
              </a:rPr>
              <a:t>Demographic shift creating new largest addressable consumer groups of tech savvy millennials</a:t>
            </a:r>
            <a:endParaRPr lang="en-IN" sz="1000" dirty="0">
              <a:solidFill>
                <a:schemeClr val="tx1">
                  <a:lumMod val="75000"/>
                  <a:lumOff val="25000"/>
                </a:schemeClr>
              </a:solidFill>
            </a:endParaRPr>
          </a:p>
        </p:txBody>
      </p:sp>
      <p:sp>
        <p:nvSpPr>
          <p:cNvPr id="28" name="Arrow: Pentagon 27">
            <a:extLst>
              <a:ext uri="{FF2B5EF4-FFF2-40B4-BE49-F238E27FC236}">
                <a16:creationId xmlns:a16="http://schemas.microsoft.com/office/drawing/2014/main" id="{7701204F-6D94-41E5-9BFE-4201165A1360}"/>
              </a:ext>
            </a:extLst>
          </p:cNvPr>
          <p:cNvSpPr/>
          <p:nvPr/>
        </p:nvSpPr>
        <p:spPr>
          <a:xfrm rot="5400000">
            <a:off x="6193979" y="2173293"/>
            <a:ext cx="3271737" cy="1979999"/>
          </a:xfrm>
          <a:prstGeom prst="homePlate">
            <a:avLst>
              <a:gd name="adj" fmla="val 10063"/>
            </a:avLst>
          </a:prstGeom>
          <a:solidFill>
            <a:schemeClr val="bg1"/>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Top Corners Rounded 28">
            <a:extLst>
              <a:ext uri="{FF2B5EF4-FFF2-40B4-BE49-F238E27FC236}">
                <a16:creationId xmlns:a16="http://schemas.microsoft.com/office/drawing/2014/main" id="{1B5D83C6-F232-47A7-A4B7-3623F6BBD919}"/>
              </a:ext>
            </a:extLst>
          </p:cNvPr>
          <p:cNvSpPr/>
          <p:nvPr/>
        </p:nvSpPr>
        <p:spPr>
          <a:xfrm>
            <a:off x="6840000" y="993709"/>
            <a:ext cx="1980000" cy="540000"/>
          </a:xfrm>
          <a:prstGeom prst="round2SameRect">
            <a:avLst/>
          </a:prstGeom>
          <a:solidFill>
            <a:schemeClr val="accent4">
              <a:lumMod val="20000"/>
              <a:lumOff val="8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58F11CAE-FBF0-4E2F-AC8A-3C586B3E1C80}"/>
              </a:ext>
            </a:extLst>
          </p:cNvPr>
          <p:cNvSpPr txBox="1"/>
          <p:nvPr/>
        </p:nvSpPr>
        <p:spPr>
          <a:xfrm>
            <a:off x="6839850" y="1032877"/>
            <a:ext cx="1912913" cy="461665"/>
          </a:xfrm>
          <a:prstGeom prst="rect">
            <a:avLst/>
          </a:prstGeom>
          <a:noFill/>
        </p:spPr>
        <p:txBody>
          <a:bodyPr wrap="square" rtlCol="0">
            <a:spAutoFit/>
          </a:bodyPr>
          <a:lstStyle/>
          <a:p>
            <a:r>
              <a:rPr lang="en-IN" sz="1200" b="1" dirty="0"/>
              <a:t>Cloud adoption </a:t>
            </a:r>
            <a:br>
              <a:rPr lang="en-IN" sz="1200" b="1" dirty="0"/>
            </a:br>
            <a:r>
              <a:rPr lang="en-IN" sz="1200" b="1" dirty="0"/>
              <a:t>in banks</a:t>
            </a:r>
          </a:p>
        </p:txBody>
      </p:sp>
      <p:sp>
        <p:nvSpPr>
          <p:cNvPr id="31" name="TextBox 30">
            <a:extLst>
              <a:ext uri="{FF2B5EF4-FFF2-40B4-BE49-F238E27FC236}">
                <a16:creationId xmlns:a16="http://schemas.microsoft.com/office/drawing/2014/main" id="{3126806D-690F-4358-BA95-937152EC2D3D}"/>
              </a:ext>
            </a:extLst>
          </p:cNvPr>
          <p:cNvSpPr txBox="1"/>
          <p:nvPr/>
        </p:nvSpPr>
        <p:spPr>
          <a:xfrm>
            <a:off x="6839696" y="1618330"/>
            <a:ext cx="1980454" cy="2939266"/>
          </a:xfrm>
          <a:prstGeom prst="rect">
            <a:avLst/>
          </a:prstGeom>
          <a:noFill/>
        </p:spPr>
        <p:txBody>
          <a:bodyPr wrap="square" rtlCol="0">
            <a:spAutoFit/>
          </a:bodyPr>
          <a:lstStyle/>
          <a:p>
            <a:pPr marL="92075" indent="-92075">
              <a:buFont typeface="Arial" panose="020B0604020202020204" pitchFamily="34" charset="0"/>
              <a:buChar char="•"/>
            </a:pPr>
            <a:r>
              <a:rPr lang="en-US" sz="1000" dirty="0">
                <a:solidFill>
                  <a:schemeClr val="tx1">
                    <a:lumMod val="75000"/>
                    <a:lumOff val="25000"/>
                  </a:schemeClr>
                </a:solidFill>
              </a:rPr>
              <a:t>The foremost reason for staying away from cloud is concern for Data Security</a:t>
            </a:r>
          </a:p>
          <a:p>
            <a:pPr marL="266700" lvl="1" indent="-84138">
              <a:buFont typeface="Arial" panose="020B0604020202020204" pitchFamily="34" charset="0"/>
              <a:buChar char="•"/>
            </a:pPr>
            <a:r>
              <a:rPr lang="en-US" sz="900" dirty="0">
                <a:solidFill>
                  <a:schemeClr val="tx1">
                    <a:lumMod val="75000"/>
                    <a:lumOff val="25000"/>
                  </a:schemeClr>
                </a:solidFill>
              </a:rPr>
              <a:t>It is estimated that with increasing spends</a:t>
            </a:r>
          </a:p>
          <a:p>
            <a:pPr marL="266700" lvl="1" indent="-84138">
              <a:buFont typeface="Arial" panose="020B0604020202020204" pitchFamily="34" charset="0"/>
              <a:buChar char="•"/>
            </a:pPr>
            <a:r>
              <a:rPr lang="en-US" sz="900" dirty="0">
                <a:solidFill>
                  <a:schemeClr val="tx1">
                    <a:lumMod val="75000"/>
                    <a:lumOff val="25000"/>
                  </a:schemeClr>
                </a:solidFill>
              </a:rPr>
              <a:t>Digital service continuity is critical and leads to spend on infrastructure availability</a:t>
            </a:r>
          </a:p>
          <a:p>
            <a:pPr marL="92075" indent="-92075">
              <a:buFont typeface="Arial" panose="020B0604020202020204" pitchFamily="34" charset="0"/>
              <a:buChar char="•"/>
            </a:pPr>
            <a:r>
              <a:rPr lang="en-US" sz="1000" dirty="0">
                <a:solidFill>
                  <a:schemeClr val="tx1">
                    <a:lumMod val="75000"/>
                    <a:lumOff val="25000"/>
                  </a:schemeClr>
                </a:solidFill>
              </a:rPr>
              <a:t>Cyber security spend is increasing over current norm of 9% of IT and 4% of revenue</a:t>
            </a:r>
          </a:p>
          <a:p>
            <a:pPr marL="92075" indent="-92075">
              <a:buFont typeface="Arial" panose="020B0604020202020204" pitchFamily="34" charset="0"/>
              <a:buChar char="•"/>
            </a:pPr>
            <a:r>
              <a:rPr lang="en-US" sz="1000" dirty="0">
                <a:solidFill>
                  <a:schemeClr val="tx1">
                    <a:lumMod val="75000"/>
                    <a:lumOff val="25000"/>
                  </a:schemeClr>
                </a:solidFill>
              </a:rPr>
              <a:t>Capital One became the first US bank to move completely to the cloud</a:t>
            </a:r>
          </a:p>
          <a:p>
            <a:pPr marL="92075" indent="-92075">
              <a:buFont typeface="Arial" panose="020B0604020202020204" pitchFamily="34" charset="0"/>
              <a:buChar char="•"/>
            </a:pPr>
            <a:r>
              <a:rPr lang="en-US" sz="1000" dirty="0">
                <a:solidFill>
                  <a:schemeClr val="tx1">
                    <a:lumMod val="75000"/>
                    <a:lumOff val="25000"/>
                  </a:schemeClr>
                </a:solidFill>
              </a:rPr>
              <a:t>The trend is projected to continue with acceleration of growth and consequent rise in need for infrastructure spend</a:t>
            </a:r>
            <a:endParaRPr lang="en-IN" sz="1000" dirty="0">
              <a:solidFill>
                <a:schemeClr val="tx1">
                  <a:lumMod val="75000"/>
                  <a:lumOff val="25000"/>
                </a:schemeClr>
              </a:solidFill>
            </a:endParaRPr>
          </a:p>
        </p:txBody>
      </p:sp>
      <p:pic>
        <p:nvPicPr>
          <p:cNvPr id="33" name="Picture 32">
            <a:extLst>
              <a:ext uri="{FF2B5EF4-FFF2-40B4-BE49-F238E27FC236}">
                <a16:creationId xmlns:a16="http://schemas.microsoft.com/office/drawing/2014/main" id="{1D743305-58FE-46A2-B18F-2A97EC4C6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687" y="1111501"/>
            <a:ext cx="288000" cy="288000"/>
          </a:xfrm>
          <a:prstGeom prst="rect">
            <a:avLst/>
          </a:prstGeom>
        </p:spPr>
      </p:pic>
      <p:pic>
        <p:nvPicPr>
          <p:cNvPr id="35" name="Picture 34">
            <a:extLst>
              <a:ext uri="{FF2B5EF4-FFF2-40B4-BE49-F238E27FC236}">
                <a16:creationId xmlns:a16="http://schemas.microsoft.com/office/drawing/2014/main" id="{87F65C29-3B8F-4324-9191-9BC6D1779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449" y="1111501"/>
            <a:ext cx="288000" cy="288000"/>
          </a:xfrm>
          <a:prstGeom prst="rect">
            <a:avLst/>
          </a:prstGeom>
        </p:spPr>
      </p:pic>
      <p:pic>
        <p:nvPicPr>
          <p:cNvPr id="37" name="Picture 36">
            <a:extLst>
              <a:ext uri="{FF2B5EF4-FFF2-40B4-BE49-F238E27FC236}">
                <a16:creationId xmlns:a16="http://schemas.microsoft.com/office/drawing/2014/main" id="{C09A11FA-FFF8-47BA-BDF4-79368B44E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0243" y="1111501"/>
            <a:ext cx="288000" cy="288000"/>
          </a:xfrm>
          <a:prstGeom prst="rect">
            <a:avLst/>
          </a:prstGeom>
        </p:spPr>
      </p:pic>
      <p:pic>
        <p:nvPicPr>
          <p:cNvPr id="39" name="Picture 38">
            <a:extLst>
              <a:ext uri="{FF2B5EF4-FFF2-40B4-BE49-F238E27FC236}">
                <a16:creationId xmlns:a16="http://schemas.microsoft.com/office/drawing/2014/main" id="{8741DDD2-BB52-4211-B528-617A20ECA2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8495" y="1111501"/>
            <a:ext cx="288000" cy="288000"/>
          </a:xfrm>
          <a:prstGeom prst="rect">
            <a:avLst/>
          </a:prstGeom>
        </p:spPr>
      </p:pic>
      <p:sp>
        <p:nvSpPr>
          <p:cNvPr id="40" name="Slide Number Placeholder 3">
            <a:extLst>
              <a:ext uri="{FF2B5EF4-FFF2-40B4-BE49-F238E27FC236}">
                <a16:creationId xmlns:a16="http://schemas.microsoft.com/office/drawing/2014/main" id="{FB577D89-80BE-4A94-8064-8D2268D2F399}"/>
              </a:ext>
            </a:extLst>
          </p:cNvPr>
          <p:cNvSpPr>
            <a:spLocks noGrp="1"/>
          </p:cNvSpPr>
          <p:nvPr>
            <p:ph type="sldNum" sz="quarter" idx="12"/>
          </p:nvPr>
        </p:nvSpPr>
        <p:spPr>
          <a:xfrm>
            <a:off x="8332470" y="4767264"/>
            <a:ext cx="487680" cy="274637"/>
          </a:xfrm>
        </p:spPr>
        <p:txBody>
          <a:bodyPr/>
          <a:lstStyle/>
          <a:p>
            <a:fld id="{D6AB342A-830E-438F-A6A8-BEDF509AB0A8}" type="slidenum">
              <a:rPr lang="en-US" sz="900" smtClean="0"/>
              <a:t>3</a:t>
            </a:fld>
            <a:endParaRPr lang="en-US" sz="900" dirty="0"/>
          </a:p>
        </p:txBody>
      </p:sp>
    </p:spTree>
    <p:extLst>
      <p:ext uri="{BB962C8B-B14F-4D97-AF65-F5344CB8AC3E}">
        <p14:creationId xmlns:p14="http://schemas.microsoft.com/office/powerpoint/2010/main" val="203426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588873" y="735696"/>
            <a:ext cx="4459877" cy="3617850"/>
          </a:xfrm>
          <a:prstGeom prst="rect">
            <a:avLst/>
          </a:prstGeom>
          <a:noFill/>
        </p:spPr>
        <p:txBody>
          <a:bodyPr wrap="square" lIns="91440" tIns="45720" rIns="91440" bIns="45720" rtlCol="0" anchor="t">
            <a:spAutoFit/>
          </a:bodyPr>
          <a:lstStyle/>
          <a:p>
            <a:pPr>
              <a:lnSpc>
                <a:spcPts val="1440"/>
              </a:lnSpc>
              <a:defRPr/>
            </a:pPr>
            <a:r>
              <a:rPr lang="en-US" sz="1200" b="1" dirty="0">
                <a:solidFill>
                  <a:schemeClr val="tx2">
                    <a:lumMod val="75000"/>
                  </a:schemeClr>
                </a:solidFill>
              </a:rPr>
              <a:t>Integrated Value and Outcome</a:t>
            </a:r>
            <a:br>
              <a:rPr lang="en-US" sz="1200" dirty="0"/>
            </a:br>
            <a:r>
              <a:rPr lang="en-US" sz="1050" b="1" dirty="0" err="1">
                <a:solidFill>
                  <a:schemeClr val="tx1">
                    <a:lumMod val="50000"/>
                    <a:lumOff val="50000"/>
                  </a:schemeClr>
                </a:solidFill>
              </a:rPr>
              <a:t>cloud@core</a:t>
            </a:r>
            <a:r>
              <a:rPr lang="en-US" sz="1050" b="1" dirty="0">
                <a:solidFill>
                  <a:schemeClr val="tx1">
                    <a:lumMod val="50000"/>
                    <a:lumOff val="50000"/>
                  </a:schemeClr>
                </a:solidFill>
              </a:rPr>
              <a:t> products and services:</a:t>
            </a:r>
            <a:endParaRPr lang="en-US" sz="1050" dirty="0">
              <a:solidFill>
                <a:schemeClr val="tx1">
                  <a:lumMod val="50000"/>
                  <a:lumOff val="50000"/>
                </a:schemeClr>
              </a:solidFill>
            </a:endParaRPr>
          </a:p>
          <a:p>
            <a:pPr marL="213995" indent="-213995">
              <a:lnSpc>
                <a:spcPts val="1440"/>
              </a:lnSpc>
              <a:buFont typeface="Arial" panose="020B0604020202020204" pitchFamily="34" charset="0"/>
              <a:buChar char="•"/>
              <a:defRPr/>
            </a:pPr>
            <a:r>
              <a:rPr lang="en-US" sz="1050" dirty="0">
                <a:solidFill>
                  <a:schemeClr val="tx1">
                    <a:lumMod val="50000"/>
                    <a:lumOff val="50000"/>
                  </a:schemeClr>
                </a:solidFill>
              </a:rPr>
              <a:t>All VMware applications to be migrated to </a:t>
            </a:r>
            <a:r>
              <a:rPr lang="en-US" sz="1050" dirty="0" err="1">
                <a:solidFill>
                  <a:srgbClr val="B9D137"/>
                </a:solidFill>
              </a:rPr>
              <a:t>sify</a:t>
            </a:r>
            <a:r>
              <a:rPr lang="en-US" sz="1100" dirty="0" err="1"/>
              <a:t>cloudinfinit</a:t>
            </a:r>
            <a:endParaRPr lang="en-US" sz="1050" dirty="0"/>
          </a:p>
          <a:p>
            <a:pPr marL="213995" indent="-213995">
              <a:lnSpc>
                <a:spcPts val="1440"/>
              </a:lnSpc>
              <a:buFont typeface="Arial" panose="020B0604020202020204" pitchFamily="34" charset="0"/>
              <a:buChar char="•"/>
              <a:defRPr/>
            </a:pPr>
            <a:r>
              <a:rPr lang="en-US" sz="1050" dirty="0">
                <a:solidFill>
                  <a:schemeClr val="tx1">
                    <a:lumMod val="50000"/>
                    <a:lumOff val="50000"/>
                  </a:schemeClr>
                </a:solidFill>
              </a:rPr>
              <a:t>All non-VMware apps to move to new </a:t>
            </a:r>
            <a:r>
              <a:rPr lang="en-US" sz="1050" dirty="0">
                <a:solidFill>
                  <a:srgbClr val="B9D137"/>
                </a:solidFill>
              </a:rPr>
              <a:t>Private Cloud </a:t>
            </a:r>
            <a:r>
              <a:rPr lang="en-US" sz="1050" dirty="0">
                <a:solidFill>
                  <a:schemeClr val="tx1">
                    <a:lumMod val="50000"/>
                    <a:lumOff val="50000"/>
                  </a:schemeClr>
                </a:solidFill>
              </a:rPr>
              <a:t>(VMware).</a:t>
            </a:r>
          </a:p>
          <a:p>
            <a:pPr marL="213995" indent="-213995">
              <a:lnSpc>
                <a:spcPts val="1440"/>
              </a:lnSpc>
              <a:buFont typeface="Arial" panose="020B0604020202020204" pitchFamily="34" charset="0"/>
              <a:buChar char="•"/>
              <a:defRPr/>
            </a:pPr>
            <a:r>
              <a:rPr lang="en-US" sz="1050" dirty="0"/>
              <a:t>Old Solaris </a:t>
            </a:r>
            <a:r>
              <a:rPr lang="en-US" sz="1050" dirty="0">
                <a:solidFill>
                  <a:schemeClr val="tx1">
                    <a:lumMod val="50000"/>
                    <a:lumOff val="50000"/>
                  </a:schemeClr>
                </a:solidFill>
              </a:rPr>
              <a:t>Server in DC with </a:t>
            </a:r>
            <a:r>
              <a:rPr lang="en-US" sz="1050" dirty="0"/>
              <a:t>interconnect</a:t>
            </a:r>
            <a:r>
              <a:rPr lang="en-US" sz="1050" dirty="0">
                <a:solidFill>
                  <a:schemeClr val="tx1">
                    <a:lumMod val="50000"/>
                    <a:lumOff val="50000"/>
                  </a:schemeClr>
                </a:solidFill>
              </a:rPr>
              <a:t> to Private Cloud. </a:t>
            </a:r>
          </a:p>
          <a:p>
            <a:pPr marL="214313" indent="-214313">
              <a:lnSpc>
                <a:spcPts val="1440"/>
              </a:lnSpc>
              <a:buFont typeface="Arial" panose="020B0604020202020204" pitchFamily="34" charset="0"/>
              <a:buChar char="•"/>
              <a:defRPr/>
            </a:pPr>
            <a:r>
              <a:rPr lang="en-US" sz="1050" dirty="0">
                <a:solidFill>
                  <a:schemeClr val="tx1">
                    <a:lumMod val="50000"/>
                    <a:lumOff val="50000"/>
                  </a:schemeClr>
                </a:solidFill>
              </a:rPr>
              <a:t>Google cloud connect at </a:t>
            </a:r>
            <a:r>
              <a:rPr lang="en-US" sz="1050" dirty="0">
                <a:solidFill>
                  <a:srgbClr val="3480FF"/>
                </a:solidFill>
              </a:rPr>
              <a:t>near 0 latency </a:t>
            </a:r>
            <a:r>
              <a:rPr lang="en-US" sz="1050" dirty="0">
                <a:solidFill>
                  <a:schemeClr val="tx1">
                    <a:lumMod val="50000"/>
                    <a:lumOff val="50000"/>
                  </a:schemeClr>
                </a:solidFill>
              </a:rPr>
              <a:t>with </a:t>
            </a:r>
            <a:r>
              <a:rPr lang="en-US" sz="1050" dirty="0">
                <a:solidFill>
                  <a:srgbClr val="3480FF"/>
                </a:solidFill>
              </a:rPr>
              <a:t>cloud adjacency</a:t>
            </a:r>
            <a:r>
              <a:rPr lang="en-US" sz="1050" dirty="0">
                <a:solidFill>
                  <a:schemeClr val="tx1">
                    <a:lumMod val="50000"/>
                    <a:lumOff val="50000"/>
                  </a:schemeClr>
                </a:solidFill>
              </a:rPr>
              <a:t>.</a:t>
            </a:r>
          </a:p>
          <a:p>
            <a:pPr marL="213995" indent="-213995">
              <a:lnSpc>
                <a:spcPts val="1440"/>
              </a:lnSpc>
              <a:buFont typeface="Arial" panose="020B0604020202020204" pitchFamily="34" charset="0"/>
              <a:buChar char="•"/>
              <a:defRPr/>
            </a:pPr>
            <a:r>
              <a:rPr lang="en-US" sz="1050" dirty="0">
                <a:solidFill>
                  <a:schemeClr val="tx1">
                    <a:lumMod val="50000"/>
                    <a:lumOff val="50000"/>
                  </a:schemeClr>
                </a:solidFill>
              </a:rPr>
              <a:t>High BW </a:t>
            </a:r>
            <a:r>
              <a:rPr lang="en-US" sz="1050" dirty="0">
                <a:solidFill>
                  <a:srgbClr val="3480FF"/>
                </a:solidFill>
              </a:rPr>
              <a:t>hyperscale networks </a:t>
            </a:r>
            <a:r>
              <a:rPr lang="en-US" sz="1050" dirty="0">
                <a:solidFill>
                  <a:schemeClr val="tx1">
                    <a:lumMod val="50000"/>
                    <a:lumOff val="50000"/>
                  </a:schemeClr>
                </a:solidFill>
              </a:rPr>
              <a:t>for data replications</a:t>
            </a:r>
          </a:p>
          <a:p>
            <a:pPr marL="213995" indent="-213995">
              <a:lnSpc>
                <a:spcPts val="1440"/>
              </a:lnSpc>
              <a:buFont typeface="Arial" panose="020B0604020202020204" pitchFamily="34" charset="0"/>
              <a:buChar char="•"/>
              <a:defRPr/>
            </a:pPr>
            <a:r>
              <a:rPr lang="en-US" sz="1050" dirty="0">
                <a:solidFill>
                  <a:srgbClr val="C00000"/>
                </a:solidFill>
              </a:rPr>
              <a:t>Hybrid security </a:t>
            </a:r>
            <a:r>
              <a:rPr lang="en-US" sz="1050" dirty="0">
                <a:solidFill>
                  <a:schemeClr val="tx1">
                    <a:lumMod val="50000"/>
                    <a:lumOff val="50000"/>
                  </a:schemeClr>
                </a:solidFill>
              </a:rPr>
              <a:t>framework for both hosted &amp; cloud footprint.</a:t>
            </a:r>
          </a:p>
          <a:p>
            <a:pPr marL="213995" indent="-213995">
              <a:lnSpc>
                <a:spcPts val="1440"/>
              </a:lnSpc>
              <a:buFont typeface="Arial" panose="020B0604020202020204" pitchFamily="34" charset="0"/>
              <a:buChar char="•"/>
              <a:defRPr/>
            </a:pPr>
            <a:r>
              <a:rPr lang="en-US" sz="1050" dirty="0"/>
              <a:t>Hybrid </a:t>
            </a:r>
            <a:r>
              <a:rPr lang="en-US" sz="1050" dirty="0">
                <a:solidFill>
                  <a:srgbClr val="B9D137"/>
                </a:solidFill>
              </a:rPr>
              <a:t>cloud management platform </a:t>
            </a:r>
            <a:r>
              <a:rPr lang="en-US" sz="1050" dirty="0">
                <a:solidFill>
                  <a:schemeClr val="tx1">
                    <a:lumMod val="50000"/>
                    <a:lumOff val="50000"/>
                  </a:schemeClr>
                </a:solidFill>
              </a:rPr>
              <a:t>for management of the Hosted Private and AWS Cloud footprint. </a:t>
            </a:r>
          </a:p>
          <a:p>
            <a:pPr>
              <a:lnSpc>
                <a:spcPts val="1440"/>
              </a:lnSpc>
              <a:spcBef>
                <a:spcPts val="450"/>
              </a:spcBef>
              <a:defRPr/>
            </a:pPr>
            <a:r>
              <a:rPr lang="en-US" sz="1200" b="1" dirty="0">
                <a:solidFill>
                  <a:schemeClr val="tx2">
                    <a:lumMod val="75000"/>
                  </a:schemeClr>
                </a:solidFill>
              </a:rPr>
              <a:t>Value for Client</a:t>
            </a:r>
            <a:endParaRPr lang="en-US" sz="1200" dirty="0">
              <a:solidFill>
                <a:schemeClr val="tx2">
                  <a:lumMod val="75000"/>
                </a:schemeClr>
              </a:solidFill>
            </a:endParaRPr>
          </a:p>
          <a:p>
            <a:pPr>
              <a:lnSpc>
                <a:spcPts val="1440"/>
              </a:lnSpc>
              <a:defRPr/>
            </a:pPr>
            <a:r>
              <a:rPr lang="en-IN" sz="1050" dirty="0">
                <a:solidFill>
                  <a:schemeClr val="tx1">
                    <a:lumMod val="50000"/>
                    <a:lumOff val="50000"/>
                  </a:schemeClr>
                </a:solidFill>
              </a:rPr>
              <a:t>Zero defect &amp; minimum down time during migration, TCO optimization via billing based on pay as you go model, Single point of ownership for all infra consolidations, single SLA covering the infra and network</a:t>
            </a:r>
            <a:r>
              <a:rPr lang="en-US" sz="1050" dirty="0">
                <a:solidFill>
                  <a:schemeClr val="tx1">
                    <a:lumMod val="50000"/>
                    <a:lumOff val="50000"/>
                  </a:schemeClr>
                </a:solidFill>
              </a:rPr>
              <a:t>. DR as a service. Oracle instance migration to OCI over Fast Connect.</a:t>
            </a:r>
          </a:p>
          <a:p>
            <a:pPr>
              <a:lnSpc>
                <a:spcPts val="1440"/>
              </a:lnSpc>
              <a:spcBef>
                <a:spcPts val="450"/>
              </a:spcBef>
              <a:defRPr/>
            </a:pPr>
            <a:r>
              <a:rPr lang="en-US" sz="1200" b="1" dirty="0">
                <a:solidFill>
                  <a:schemeClr val="tx2">
                    <a:lumMod val="75000"/>
                  </a:schemeClr>
                </a:solidFill>
              </a:rPr>
              <a:t>Value for </a:t>
            </a:r>
            <a:r>
              <a:rPr lang="en-US" sz="1200" b="1" dirty="0" err="1">
                <a:solidFill>
                  <a:schemeClr val="tx2">
                    <a:lumMod val="75000"/>
                  </a:schemeClr>
                </a:solidFill>
              </a:rPr>
              <a:t>Sify</a:t>
            </a:r>
            <a:endParaRPr lang="en-US" sz="1200" dirty="0">
              <a:solidFill>
                <a:schemeClr val="tx2">
                  <a:lumMod val="75000"/>
                </a:schemeClr>
              </a:solidFill>
            </a:endParaRPr>
          </a:p>
          <a:p>
            <a:pPr>
              <a:lnSpc>
                <a:spcPts val="1440"/>
              </a:lnSpc>
              <a:defRPr/>
            </a:pPr>
            <a:r>
              <a:rPr lang="en-US" sz="1050" dirty="0">
                <a:solidFill>
                  <a:schemeClr val="tx1">
                    <a:lumMod val="50000"/>
                    <a:lumOff val="50000"/>
                  </a:schemeClr>
                </a:solidFill>
              </a:rPr>
              <a:t>Complete ownership for Infra and Network which has given wide scope for offering managed services, DR-as a service on SIFY CI. Hyper connect to OCI can be leveraged for core ORACLE app.</a:t>
            </a:r>
          </a:p>
        </p:txBody>
      </p:sp>
      <p:grpSp>
        <p:nvGrpSpPr>
          <p:cNvPr id="16" name="Group 15">
            <a:extLst>
              <a:ext uri="{FF2B5EF4-FFF2-40B4-BE49-F238E27FC236}">
                <a16:creationId xmlns:a16="http://schemas.microsoft.com/office/drawing/2014/main" id="{3DAE004E-4069-4403-BB75-01656B3ABF24}"/>
              </a:ext>
            </a:extLst>
          </p:cNvPr>
          <p:cNvGrpSpPr/>
          <p:nvPr/>
        </p:nvGrpSpPr>
        <p:grpSpPr>
          <a:xfrm>
            <a:off x="523654" y="744194"/>
            <a:ext cx="3611250" cy="830997"/>
            <a:chOff x="909872" y="1371600"/>
            <a:chExt cx="4815000" cy="1107995"/>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371600"/>
              <a:ext cx="4320000" cy="1107995"/>
            </a:xfrm>
            <a:prstGeom prst="rect">
              <a:avLst/>
            </a:prstGeom>
            <a:noFill/>
          </p:spPr>
          <p:txBody>
            <a:bodyPr wrap="square" rtlCol="0">
              <a:spAutoFit/>
            </a:bodyPr>
            <a:lstStyle/>
            <a:p>
              <a:r>
                <a:rPr lang="en-US" sz="1200" b="1" dirty="0">
                  <a:solidFill>
                    <a:schemeClr val="tx2">
                      <a:lumMod val="75000"/>
                    </a:schemeClr>
                  </a:solidFill>
                </a:rPr>
                <a:t>Project Objective</a:t>
              </a:r>
            </a:p>
            <a:p>
              <a:pPr>
                <a:defRPr/>
              </a:pPr>
              <a:r>
                <a:rPr lang="en-IN" sz="900" dirty="0">
                  <a:solidFill>
                    <a:schemeClr val="tx1">
                      <a:lumMod val="50000"/>
                      <a:lumOff val="50000"/>
                    </a:schemeClr>
                  </a:solidFill>
                </a:rPr>
                <a:t>Implement integrated future ready digital infrastructure on Hybrid cloud architecture for hosting core application and virtualizing landscape on a scalable Cloud Infrastructure with end-to-end Migration.</a:t>
              </a:r>
              <a:endParaRPr lang="en-IN" sz="1050" dirty="0">
                <a:solidFill>
                  <a:schemeClr val="tx1">
                    <a:lumMod val="50000"/>
                    <a:lumOff val="50000"/>
                  </a:schemeClr>
                </a:solidFill>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148632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0DE21E5-4426-4A54-A522-FCD0DE47ADC0}"/>
              </a:ext>
            </a:extLst>
          </p:cNvPr>
          <p:cNvGrpSpPr/>
          <p:nvPr/>
        </p:nvGrpSpPr>
        <p:grpSpPr>
          <a:xfrm>
            <a:off x="557404" y="1565328"/>
            <a:ext cx="3577500" cy="553998"/>
            <a:chOff x="954872" y="2276463"/>
            <a:chExt cx="4770000" cy="738663"/>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76463"/>
              <a:ext cx="4320000" cy="738663"/>
            </a:xfrm>
            <a:prstGeom prst="rect">
              <a:avLst/>
            </a:prstGeom>
            <a:noFill/>
          </p:spPr>
          <p:txBody>
            <a:bodyPr wrap="square" rtlCol="0">
              <a:spAutoFit/>
            </a:bodyPr>
            <a:lstStyle/>
            <a:p>
              <a:r>
                <a:rPr lang="en-US" sz="1200" b="1">
                  <a:solidFill>
                    <a:schemeClr val="tx2">
                      <a:lumMod val="75000"/>
                    </a:schemeClr>
                  </a:solidFill>
                </a:rPr>
                <a:t>Project Model</a:t>
              </a:r>
            </a:p>
            <a:p>
              <a:r>
                <a:rPr lang="en-US" sz="900">
                  <a:solidFill>
                    <a:schemeClr val="tx1">
                      <a:lumMod val="50000"/>
                      <a:lumOff val="50000"/>
                    </a:schemeClr>
                  </a:solidFill>
                </a:rPr>
                <a:t>Private Cloud IT Build model along with Sify Enterprise Multi-Tenant Cloud for Cloud Bursting.</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872" y="2328462"/>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6842D2D-B980-4ED2-9943-66FE86B7E130}"/>
              </a:ext>
            </a:extLst>
          </p:cNvPr>
          <p:cNvGrpSpPr/>
          <p:nvPr/>
        </p:nvGrpSpPr>
        <p:grpSpPr>
          <a:xfrm>
            <a:off x="489904" y="2109464"/>
            <a:ext cx="3645000" cy="472500"/>
            <a:chOff x="864872" y="2962364"/>
            <a:chExt cx="4860000"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00365"/>
              <a:ext cx="4320000" cy="553997"/>
            </a:xfrm>
            <a:prstGeom prst="rect">
              <a:avLst/>
            </a:prstGeom>
            <a:noFill/>
          </p:spPr>
          <p:txBody>
            <a:bodyPr wrap="square" rtlCol="0">
              <a:spAutoFit/>
            </a:bodyPr>
            <a:lstStyle/>
            <a:p>
              <a:r>
                <a:rPr lang="en-US" sz="1200" b="1">
                  <a:solidFill>
                    <a:schemeClr val="tx2">
                      <a:lumMod val="75000"/>
                    </a:schemeClr>
                  </a:solidFill>
                </a:rPr>
                <a:t>Competition</a:t>
              </a:r>
            </a:p>
            <a:p>
              <a:pPr>
                <a:defRPr/>
              </a:pPr>
              <a:r>
                <a:rPr lang="en-US" sz="900">
                  <a:solidFill>
                    <a:schemeClr val="tx1">
                      <a:lumMod val="50000"/>
                      <a:lumOff val="50000"/>
                    </a:schemeClr>
                  </a:solidFill>
                </a:rPr>
                <a:t>CtrlS, NexGen, Netmagic, Tech Mahindra, Wipro &amp; TCS</a:t>
              </a:r>
              <a:endParaRPr lang="en-IN" sz="900">
                <a:solidFill>
                  <a:schemeClr val="tx1">
                    <a:lumMod val="50000"/>
                    <a:lumOff val="50000"/>
                  </a:schemeClr>
                </a:solidFill>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4872" y="2962364"/>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3B6FC29-8D31-47E5-9C5E-44648700CF03}"/>
              </a:ext>
            </a:extLst>
          </p:cNvPr>
          <p:cNvGrpSpPr/>
          <p:nvPr/>
        </p:nvGrpSpPr>
        <p:grpSpPr>
          <a:xfrm>
            <a:off x="523654" y="2595186"/>
            <a:ext cx="3611250" cy="1523494"/>
            <a:chOff x="909872" y="3655303"/>
            <a:chExt cx="4815000" cy="2031326"/>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655303"/>
              <a:ext cx="4320000" cy="2031326"/>
            </a:xfrm>
            <a:prstGeom prst="rect">
              <a:avLst/>
            </a:prstGeom>
            <a:noFill/>
          </p:spPr>
          <p:txBody>
            <a:bodyPr wrap="square" rtlCol="0">
              <a:spAutoFit/>
            </a:bodyPr>
            <a:lstStyle/>
            <a:p>
              <a:r>
                <a:rPr lang="en-US" sz="1200" b="1">
                  <a:solidFill>
                    <a:schemeClr val="tx2">
                      <a:lumMod val="75000"/>
                    </a:schemeClr>
                  </a:solidFill>
                </a:rPr>
                <a:t>Sify’s Uniqueness</a:t>
              </a:r>
              <a:br>
                <a:rPr lang="en-US" sz="1200"/>
              </a:br>
              <a:r>
                <a:rPr lang="en-IN" sz="900">
                  <a:solidFill>
                    <a:schemeClr val="tx1">
                      <a:lumMod val="50000"/>
                      <a:lumOff val="50000"/>
                    </a:schemeClr>
                  </a:solidFill>
                </a:rPr>
                <a:t>The proposed Data Centre at Mumbai has a latency of less than </a:t>
              </a:r>
              <a:r>
                <a:rPr lang="en-IN" sz="900" b="1">
                  <a:solidFill>
                    <a:schemeClr val="tx1">
                      <a:lumMod val="50000"/>
                      <a:lumOff val="50000"/>
                    </a:schemeClr>
                  </a:solidFill>
                </a:rPr>
                <a:t>250 microseconds</a:t>
              </a:r>
              <a:r>
                <a:rPr lang="en-IN" sz="900" b="1" u="sng">
                  <a:solidFill>
                    <a:schemeClr val="tx1">
                      <a:lumMod val="50000"/>
                      <a:lumOff val="50000"/>
                    </a:schemeClr>
                  </a:solidFill>
                </a:rPr>
                <a:t> </a:t>
              </a:r>
              <a:r>
                <a:rPr lang="en-IN" sz="900">
                  <a:solidFill>
                    <a:schemeClr val="tx1">
                      <a:lumMod val="50000"/>
                      <a:lumOff val="50000"/>
                    </a:schemeClr>
                  </a:solidFill>
                </a:rPr>
                <a:t>from AWS &amp; Oracle Cloud; and </a:t>
              </a:r>
              <a:r>
                <a:rPr lang="en-IN" sz="900" b="1">
                  <a:solidFill>
                    <a:schemeClr val="tx1">
                      <a:lumMod val="50000"/>
                      <a:lumOff val="50000"/>
                    </a:schemeClr>
                  </a:solidFill>
                </a:rPr>
                <a:t>less than 1 millisecond</a:t>
              </a:r>
              <a:r>
                <a:rPr lang="en-IN" sz="900" b="1" u="sng">
                  <a:solidFill>
                    <a:schemeClr val="tx1">
                      <a:lumMod val="50000"/>
                      <a:lumOff val="50000"/>
                    </a:schemeClr>
                  </a:solidFill>
                </a:rPr>
                <a:t> </a:t>
              </a:r>
              <a:r>
                <a:rPr lang="en-IN" sz="900">
                  <a:solidFill>
                    <a:schemeClr val="tx1">
                      <a:lumMod val="50000"/>
                      <a:lumOff val="50000"/>
                    </a:schemeClr>
                  </a:solidFill>
                </a:rPr>
                <a:t>from TCS’s SaaS cloud located at </a:t>
              </a:r>
              <a:r>
                <a:rPr lang="en-IN" sz="900" err="1">
                  <a:solidFill>
                    <a:schemeClr val="tx1">
                      <a:lumMod val="50000"/>
                      <a:lumOff val="50000"/>
                    </a:schemeClr>
                  </a:solidFill>
                </a:rPr>
                <a:t>CtrlS</a:t>
              </a:r>
              <a:r>
                <a:rPr lang="en-IN" sz="900">
                  <a:solidFill>
                    <a:schemeClr val="tx1">
                      <a:lumMod val="50000"/>
                      <a:lumOff val="50000"/>
                    </a:schemeClr>
                  </a:solidFill>
                </a:rPr>
                <a:t> Navi Mumbai DC. Hybrid and Multi Cloud set up at the </a:t>
              </a:r>
              <a:r>
                <a:rPr lang="en-IN" sz="900" b="1">
                  <a:solidFill>
                    <a:schemeClr val="tx1">
                      <a:lumMod val="50000"/>
                      <a:lumOff val="50000"/>
                    </a:schemeClr>
                  </a:solidFill>
                </a:rPr>
                <a:t>least latency, lowest connectivity cost</a:t>
              </a:r>
              <a:r>
                <a:rPr lang="en-IN" sz="900" b="1" u="sng">
                  <a:solidFill>
                    <a:schemeClr val="tx1">
                      <a:lumMod val="50000"/>
                      <a:lumOff val="50000"/>
                    </a:schemeClr>
                  </a:solidFill>
                </a:rPr>
                <a:t> </a:t>
              </a:r>
              <a:r>
                <a:rPr lang="en-IN" sz="900">
                  <a:solidFill>
                    <a:schemeClr val="tx1">
                      <a:lumMod val="50000"/>
                      <a:lumOff val="50000"/>
                    </a:schemeClr>
                  </a:solidFill>
                </a:rPr>
                <a:t>and the </a:t>
              </a:r>
              <a:r>
                <a:rPr lang="en-IN" sz="900" b="1">
                  <a:solidFill>
                    <a:schemeClr val="tx1">
                      <a:lumMod val="50000"/>
                      <a:lumOff val="50000"/>
                    </a:schemeClr>
                  </a:solidFill>
                </a:rPr>
                <a:t>best performance</a:t>
              </a:r>
              <a:r>
                <a:rPr lang="en-IN" sz="900">
                  <a:solidFill>
                    <a:schemeClr val="tx1">
                      <a:lumMod val="50000"/>
                      <a:lumOff val="50000"/>
                    </a:schemeClr>
                  </a:solidFill>
                </a:rPr>
                <a:t> between the environments in multiple DC &amp; Cloud. The same Data Centre hosts Sify’s multi-flavoured Cloud </a:t>
              </a:r>
              <a:r>
                <a:rPr lang="en-IN" sz="900" err="1">
                  <a:solidFill>
                    <a:schemeClr val="tx1">
                      <a:lumMod val="50000"/>
                      <a:lumOff val="50000"/>
                    </a:schemeClr>
                  </a:solidFill>
                </a:rPr>
                <a:t>Infinit</a:t>
              </a:r>
              <a:r>
                <a:rPr lang="en-IN" sz="900">
                  <a:solidFill>
                    <a:schemeClr val="tx1">
                      <a:lumMod val="50000"/>
                      <a:lumOff val="50000"/>
                    </a:schemeClr>
                  </a:solidFill>
                </a:rPr>
                <a:t> platforms ( Public, Private, Virtual Private) from where our customers can subscribe to IaaS/PaaS.</a:t>
              </a:r>
              <a:endParaRPr lang="en-IN" sz="1050">
                <a:solidFill>
                  <a:schemeClr val="tx1">
                    <a:lumMod val="50000"/>
                    <a:lumOff val="50000"/>
                  </a:schemeClr>
                </a:solidFill>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909872" y="3693304"/>
              <a:ext cx="540000" cy="540000"/>
            </a:xfrm>
            <a:prstGeom prst="rect">
              <a:avLst/>
            </a:prstGeom>
          </p:spPr>
        </p:pic>
      </p:grpSp>
      <p:grpSp>
        <p:nvGrpSpPr>
          <p:cNvPr id="20" name="Group 19">
            <a:extLst>
              <a:ext uri="{FF2B5EF4-FFF2-40B4-BE49-F238E27FC236}">
                <a16:creationId xmlns:a16="http://schemas.microsoft.com/office/drawing/2014/main" id="{300CEECF-6753-4A76-A17E-9473B106AF62}"/>
              </a:ext>
            </a:extLst>
          </p:cNvPr>
          <p:cNvGrpSpPr/>
          <p:nvPr/>
        </p:nvGrpSpPr>
        <p:grpSpPr>
          <a:xfrm>
            <a:off x="523654" y="4108816"/>
            <a:ext cx="3611250" cy="415498"/>
            <a:chOff x="909872" y="5105928"/>
            <a:chExt cx="4815000" cy="553998"/>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105928"/>
              <a:ext cx="4320000" cy="553998"/>
            </a:xfrm>
            <a:prstGeom prst="rect">
              <a:avLst/>
            </a:prstGeom>
            <a:noFill/>
          </p:spPr>
          <p:txBody>
            <a:bodyPr wrap="square" rtlCol="0">
              <a:spAutoFit/>
            </a:bodyPr>
            <a:lstStyle/>
            <a:p>
              <a:r>
                <a:rPr lang="en-US" sz="1200" b="1">
                  <a:solidFill>
                    <a:schemeClr val="tx2">
                      <a:lumMod val="75000"/>
                    </a:schemeClr>
                  </a:solidFill>
                </a:rPr>
                <a:t>Contract Duration</a:t>
              </a:r>
            </a:p>
            <a:p>
              <a:pPr lvl="0">
                <a:defRPr/>
              </a:pPr>
              <a:r>
                <a:rPr lang="en-US" sz="900">
                  <a:solidFill>
                    <a:schemeClr val="tx1">
                      <a:lumMod val="50000"/>
                      <a:lumOff val="50000"/>
                    </a:schemeClr>
                  </a:solidFill>
                </a:rPr>
                <a:t>5 years – large annuity revenue stream</a:t>
              </a:r>
              <a:endParaRPr lang="en-IN" sz="900">
                <a:solidFill>
                  <a:schemeClr val="tx1">
                    <a:lumMod val="50000"/>
                    <a:lumOff val="50000"/>
                  </a:schemeClr>
                </a:solidFill>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5157927"/>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4183873" y="790502"/>
            <a:ext cx="405000" cy="405000"/>
          </a:xfrm>
          <a:prstGeom prst="rect">
            <a:avLst/>
          </a:prstGeom>
        </p:spPr>
      </p:pic>
      <p:grpSp>
        <p:nvGrpSpPr>
          <p:cNvPr id="11" name="Group 10">
            <a:extLst>
              <a:ext uri="{FF2B5EF4-FFF2-40B4-BE49-F238E27FC236}">
                <a16:creationId xmlns:a16="http://schemas.microsoft.com/office/drawing/2014/main" id="{B4C1EA44-EBE0-4D37-9BD6-205A4EBE206E}"/>
              </a:ext>
            </a:extLst>
          </p:cNvPr>
          <p:cNvGrpSpPr/>
          <p:nvPr/>
        </p:nvGrpSpPr>
        <p:grpSpPr>
          <a:xfrm>
            <a:off x="523654" y="4514454"/>
            <a:ext cx="3611250" cy="450162"/>
            <a:chOff x="909872" y="5479094"/>
            <a:chExt cx="4815000" cy="547002"/>
          </a:xfrm>
        </p:grpSpPr>
        <p:sp>
          <p:nvSpPr>
            <p:cNvPr id="35" name="TextBox 34">
              <a:extLst>
                <a:ext uri="{FF2B5EF4-FFF2-40B4-BE49-F238E27FC236}">
                  <a16:creationId xmlns:a16="http://schemas.microsoft.com/office/drawing/2014/main" id="{1C8A1E17-FC7E-4CB6-9C8E-46243EDA992F}"/>
                </a:ext>
              </a:extLst>
            </p:cNvPr>
            <p:cNvSpPr txBox="1"/>
            <p:nvPr/>
          </p:nvSpPr>
          <p:spPr>
            <a:xfrm>
              <a:off x="1404872" y="5479094"/>
              <a:ext cx="4320000" cy="504881"/>
            </a:xfrm>
            <a:prstGeom prst="rect">
              <a:avLst/>
            </a:prstGeom>
            <a:noFill/>
          </p:spPr>
          <p:txBody>
            <a:bodyPr wrap="square" lIns="91440" tIns="45720" rIns="91440" bIns="45720" rtlCol="0" anchor="t">
              <a:spAutoFit/>
            </a:bodyPr>
            <a:lstStyle/>
            <a:p>
              <a:r>
                <a:rPr lang="en-US" sz="1200" b="1">
                  <a:solidFill>
                    <a:schemeClr val="tx2">
                      <a:lumMod val="75000"/>
                    </a:schemeClr>
                  </a:solidFill>
                </a:rPr>
                <a:t>Contract Value </a:t>
              </a:r>
            </a:p>
            <a:p>
              <a:pPr>
                <a:defRPr/>
              </a:pPr>
              <a:r>
                <a:rPr lang="en-US" sz="900">
                  <a:solidFill>
                    <a:schemeClr val="tx1">
                      <a:lumMod val="50000"/>
                      <a:lumOff val="50000"/>
                    </a:schemeClr>
                  </a:solidFill>
                </a:rPr>
                <a:t>US $3.6+ Million</a:t>
              </a:r>
            </a:p>
          </p:txBody>
        </p:sp>
        <p:pic>
          <p:nvPicPr>
            <p:cNvPr id="1046" name="Picture 22" descr="Monetary Turn Icon 214819">
              <a:extLst>
                <a:ext uri="{FF2B5EF4-FFF2-40B4-BE49-F238E27FC236}">
                  <a16:creationId xmlns:a16="http://schemas.microsoft.com/office/drawing/2014/main" id="{31B6EB84-D204-425D-8A02-C7CECA3DCF62}"/>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5486096"/>
              <a:ext cx="540000"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 descr="Outlookindia | Mahindra &amp; Mahindra Financial Services | stock &amp; share price  update with analysis | 2017-08-04">
            <a:extLst>
              <a:ext uri="{FF2B5EF4-FFF2-40B4-BE49-F238E27FC236}">
                <a16:creationId xmlns:a16="http://schemas.microsoft.com/office/drawing/2014/main" id="{696155D8-294D-4096-892A-157EDB5FD49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4909" b="28580"/>
          <a:stretch/>
        </p:blipFill>
        <p:spPr bwMode="auto">
          <a:xfrm>
            <a:off x="7861450" y="367273"/>
            <a:ext cx="1080000" cy="37461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4B80967-DF2C-2F45-8C12-D5D874FF9F93}"/>
              </a:ext>
            </a:extLst>
          </p:cNvPr>
          <p:cNvSpPr txBox="1"/>
          <p:nvPr/>
        </p:nvSpPr>
        <p:spPr>
          <a:xfrm>
            <a:off x="307553"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p>
            <a:r>
              <a:rPr lang="en-US" sz="900" cap="all" spc="113">
                <a:solidFill>
                  <a:schemeClr val="bg1"/>
                </a:solidFill>
              </a:rPr>
              <a:t>Nonbanking financial</a:t>
            </a:r>
            <a:endParaRPr lang="en-US" sz="900">
              <a:solidFill>
                <a:schemeClr val="bg1"/>
              </a:solidFill>
            </a:endParaRPr>
          </a:p>
        </p:txBody>
      </p:sp>
      <p:sp>
        <p:nvSpPr>
          <p:cNvPr id="30" name="TextBox 29">
            <a:extLst>
              <a:ext uri="{FF2B5EF4-FFF2-40B4-BE49-F238E27FC236}">
                <a16:creationId xmlns:a16="http://schemas.microsoft.com/office/drawing/2014/main" id="{4C7A36ED-CAFE-410F-9F49-15F29B3F88EA}"/>
              </a:ext>
            </a:extLst>
          </p:cNvPr>
          <p:cNvSpPr txBox="1"/>
          <p:nvPr/>
        </p:nvSpPr>
        <p:spPr>
          <a:xfrm rot="16200000">
            <a:off x="-2435648" y="2389482"/>
            <a:ext cx="5148298" cy="369332"/>
          </a:xfrm>
          <a:prstGeom prst="rect">
            <a:avLst/>
          </a:prstGeom>
          <a:solidFill>
            <a:schemeClr val="accent1"/>
          </a:solidFill>
          <a:ln>
            <a:noFill/>
          </a:ln>
        </p:spPr>
        <p:txBody>
          <a:bodyPr wrap="square" rtlCol="0">
            <a:spAutoFit/>
          </a:bodyPr>
          <a:lstStyle/>
          <a:p>
            <a:pPr algn="ctr"/>
            <a:r>
              <a:rPr lang="en-US" sz="1800" b="1" cap="all" spc="113">
                <a:solidFill>
                  <a:schemeClr val="bg1"/>
                </a:solidFill>
              </a:rPr>
              <a:t>HYBRID CLOUD LED </a:t>
            </a:r>
          </a:p>
        </p:txBody>
      </p:sp>
      <p:sp>
        <p:nvSpPr>
          <p:cNvPr id="26" name="Slide Number Placeholder 3">
            <a:extLst>
              <a:ext uri="{FF2B5EF4-FFF2-40B4-BE49-F238E27FC236}">
                <a16:creationId xmlns:a16="http://schemas.microsoft.com/office/drawing/2014/main" id="{04825E96-1644-46F6-B8F7-79F23E9E2344}"/>
              </a:ext>
            </a:extLst>
          </p:cNvPr>
          <p:cNvSpPr>
            <a:spLocks noGrp="1"/>
          </p:cNvSpPr>
          <p:nvPr>
            <p:ph type="sldNum" sz="quarter" idx="12"/>
          </p:nvPr>
        </p:nvSpPr>
        <p:spPr/>
        <p:txBody>
          <a:bodyPr/>
          <a:lstStyle/>
          <a:p>
            <a:fld id="{D6AB342A-830E-438F-A6A8-BEDF509AB0A8}" type="slidenum">
              <a:rPr lang="en-US" sz="900" smtClean="0"/>
              <a:t>30</a:t>
            </a:fld>
            <a:endParaRPr lang="en-US" sz="900" dirty="0"/>
          </a:p>
        </p:txBody>
      </p:sp>
      <p:sp>
        <p:nvSpPr>
          <p:cNvPr id="2" name="Title 1">
            <a:extLst>
              <a:ext uri="{FF2B5EF4-FFF2-40B4-BE49-F238E27FC236}">
                <a16:creationId xmlns:a16="http://schemas.microsoft.com/office/drawing/2014/main" id="{56663856-2732-460D-95EF-CD9A565ABF39}"/>
              </a:ext>
            </a:extLst>
          </p:cNvPr>
          <p:cNvSpPr>
            <a:spLocks noGrp="1"/>
          </p:cNvSpPr>
          <p:nvPr>
            <p:ph type="title"/>
          </p:nvPr>
        </p:nvSpPr>
        <p:spPr>
          <a:xfrm>
            <a:off x="648654" y="257731"/>
            <a:ext cx="7212796" cy="369332"/>
          </a:xfrm>
        </p:spPr>
        <p:txBody>
          <a:bodyPr/>
          <a:lstStyle/>
          <a:p>
            <a:pPr lvl="0"/>
            <a:r>
              <a:rPr lang="en-US" dirty="0"/>
              <a:t>MAHINDRA FINANCE: DIGITAL TRANSFORMATION FOR NBFC</a:t>
            </a:r>
            <a:endParaRPr lang="en-IN" dirty="0"/>
          </a:p>
        </p:txBody>
      </p:sp>
    </p:spTree>
    <p:extLst>
      <p:ext uri="{BB962C8B-B14F-4D97-AF65-F5344CB8AC3E}">
        <p14:creationId xmlns:p14="http://schemas.microsoft.com/office/powerpoint/2010/main" val="34571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849370" y="1035763"/>
            <a:ext cx="4193621" cy="3069623"/>
          </a:xfrm>
          <a:prstGeom prst="rect">
            <a:avLst/>
          </a:prstGeom>
          <a:noFill/>
        </p:spPr>
        <p:txBody>
          <a:bodyPr wrap="square" rtlCol="0">
            <a:spAutoFit/>
          </a:bodyPr>
          <a:lstStyle/>
          <a:p>
            <a:pPr>
              <a:lnSpc>
                <a:spcPts val="1300"/>
              </a:lnSpc>
              <a:defRPr/>
            </a:pPr>
            <a:r>
              <a:rPr lang="en-US" sz="1200" b="1">
                <a:solidFill>
                  <a:srgbClr val="44546A">
                    <a:lumMod val="75000"/>
                  </a:srgbClr>
                </a:solidFill>
                <a:latin typeface="+mj-lt"/>
              </a:rPr>
              <a:t>Integrated Value and Outcome</a:t>
            </a:r>
            <a:br>
              <a:rPr lang="en-US" sz="1200">
                <a:solidFill>
                  <a:srgbClr val="0070C0"/>
                </a:solidFill>
                <a:latin typeface="+mj-lt"/>
              </a:rPr>
            </a:br>
            <a:r>
              <a:rPr lang="en-US" sz="1050" b="1">
                <a:solidFill>
                  <a:prstClr val="black">
                    <a:lumMod val="50000"/>
                    <a:lumOff val="50000"/>
                  </a:prstClr>
                </a:solidFill>
                <a:latin typeface="+mj-lt"/>
              </a:rPr>
              <a:t>cloud@core products and services:</a:t>
            </a:r>
            <a:endParaRPr lang="en-US" sz="1050">
              <a:solidFill>
                <a:prstClr val="black">
                  <a:lumMod val="50000"/>
                  <a:lumOff val="50000"/>
                </a:prstClr>
              </a:solidFill>
              <a:latin typeface="+mj-lt"/>
            </a:endParaRPr>
          </a:p>
          <a:p>
            <a:pPr marL="214313" indent="-214313">
              <a:lnSpc>
                <a:spcPts val="1300"/>
              </a:lnSpc>
              <a:buFont typeface="Arial" panose="020B0604020202020204" pitchFamily="34" charset="0"/>
              <a:buChar char="•"/>
              <a:defRPr/>
            </a:pPr>
            <a:r>
              <a:rPr lang="en-US" sz="1050">
                <a:solidFill>
                  <a:prstClr val="black">
                    <a:lumMod val="50000"/>
                    <a:lumOff val="50000"/>
                  </a:prstClr>
                </a:solidFill>
                <a:latin typeface="+mj-lt"/>
              </a:rPr>
              <a:t>Cloud ready on-line trading app </a:t>
            </a:r>
            <a:r>
              <a:rPr lang="en-US" sz="1050">
                <a:latin typeface="+mj-lt"/>
              </a:rPr>
              <a:t>migrated</a:t>
            </a:r>
            <a:r>
              <a:rPr lang="en-US" sz="1050">
                <a:solidFill>
                  <a:prstClr val="black">
                    <a:lumMod val="50000"/>
                    <a:lumOff val="50000"/>
                  </a:prstClr>
                </a:solidFill>
                <a:latin typeface="+mj-lt"/>
              </a:rPr>
              <a:t> to </a:t>
            </a:r>
            <a:r>
              <a:rPr lang="en-US" sz="1050">
                <a:solidFill>
                  <a:schemeClr val="accent6">
                    <a:lumMod val="75000"/>
                  </a:schemeClr>
                </a:solidFill>
              </a:rPr>
              <a:t>hyperscale</a:t>
            </a:r>
            <a:r>
              <a:rPr lang="en-US" sz="1050">
                <a:solidFill>
                  <a:prstClr val="black">
                    <a:lumMod val="50000"/>
                    <a:lumOff val="50000"/>
                  </a:prstClr>
                </a:solidFill>
                <a:latin typeface="+mj-lt"/>
              </a:rPr>
              <a:t> (AWS).</a:t>
            </a:r>
          </a:p>
          <a:p>
            <a:pPr marL="214313" indent="-214313">
              <a:lnSpc>
                <a:spcPts val="1300"/>
              </a:lnSpc>
              <a:buFont typeface="Arial" panose="020B0604020202020204" pitchFamily="34" charset="0"/>
              <a:buChar char="•"/>
              <a:defRPr/>
            </a:pPr>
            <a:r>
              <a:rPr lang="en-GB" sz="1050">
                <a:solidFill>
                  <a:prstClr val="black">
                    <a:lumMod val="50000"/>
                    <a:lumOff val="50000"/>
                  </a:prstClr>
                </a:solidFill>
                <a:latin typeface="+mj-lt"/>
              </a:rPr>
              <a:t>Multicast </a:t>
            </a:r>
            <a:r>
              <a:rPr lang="en-IN" sz="1050">
                <a:solidFill>
                  <a:prstClr val="black">
                    <a:lumMod val="50000"/>
                    <a:lumOff val="50000"/>
                  </a:prstClr>
                </a:solidFill>
                <a:latin typeface="+mj-lt"/>
              </a:rPr>
              <a:t>routers from stock exchanges in </a:t>
            </a:r>
            <a:r>
              <a:rPr lang="en-US" sz="1050">
                <a:solidFill>
                  <a:srgbClr val="3480FF"/>
                </a:solidFill>
              </a:rPr>
              <a:t>cloud adjacent</a:t>
            </a:r>
            <a:r>
              <a:rPr lang="en-US" sz="1050">
                <a:solidFill>
                  <a:schemeClr val="tx1">
                    <a:lumMod val="50000"/>
                    <a:lumOff val="50000"/>
                  </a:schemeClr>
                </a:solidFill>
              </a:rPr>
              <a:t> </a:t>
            </a:r>
            <a:r>
              <a:rPr lang="en-IN" sz="1050">
                <a:solidFill>
                  <a:prstClr val="black">
                    <a:lumMod val="50000"/>
                    <a:lumOff val="50000"/>
                  </a:prstClr>
                </a:solidFill>
                <a:latin typeface="+mj-lt"/>
              </a:rPr>
              <a:t>DC </a:t>
            </a:r>
          </a:p>
          <a:p>
            <a:pPr marL="214313" indent="-214313">
              <a:lnSpc>
                <a:spcPts val="1300"/>
              </a:lnSpc>
              <a:buFont typeface="Arial" panose="020B0604020202020204" pitchFamily="34" charset="0"/>
              <a:buChar char="•"/>
              <a:defRPr/>
            </a:pPr>
            <a:r>
              <a:rPr lang="en-GB" sz="1050">
                <a:solidFill>
                  <a:prstClr val="black">
                    <a:lumMod val="50000"/>
                    <a:lumOff val="50000"/>
                  </a:prstClr>
                </a:solidFill>
                <a:latin typeface="+mj-lt"/>
              </a:rPr>
              <a:t>Stock Exchange apps convert </a:t>
            </a:r>
            <a:r>
              <a:rPr lang="en-GB" sz="1050">
                <a:solidFill>
                  <a:srgbClr val="0309FF"/>
                </a:solidFill>
                <a:latin typeface="+mj-lt"/>
              </a:rPr>
              <a:t>multicast</a:t>
            </a:r>
            <a:r>
              <a:rPr lang="en-GB" sz="1050">
                <a:solidFill>
                  <a:prstClr val="black">
                    <a:lumMod val="50000"/>
                    <a:lumOff val="50000"/>
                  </a:prstClr>
                </a:solidFill>
                <a:latin typeface="+mj-lt"/>
              </a:rPr>
              <a:t> to </a:t>
            </a:r>
            <a:r>
              <a:rPr lang="en-GB" sz="1050">
                <a:solidFill>
                  <a:srgbClr val="0309FF"/>
                </a:solidFill>
                <a:latin typeface="+mj-lt"/>
              </a:rPr>
              <a:t>unicast</a:t>
            </a:r>
            <a:r>
              <a:rPr lang="en-GB" sz="1050">
                <a:solidFill>
                  <a:prstClr val="black">
                    <a:lumMod val="50000"/>
                    <a:lumOff val="50000"/>
                  </a:prstClr>
                </a:solidFill>
                <a:latin typeface="+mj-lt"/>
              </a:rPr>
              <a:t> with </a:t>
            </a:r>
            <a:r>
              <a:rPr lang="en-GB" sz="1050">
                <a:solidFill>
                  <a:srgbClr val="3480FF"/>
                </a:solidFill>
              </a:rPr>
              <a:t>ultra-low</a:t>
            </a:r>
            <a:r>
              <a:rPr lang="en-GB" sz="1050">
                <a:solidFill>
                  <a:prstClr val="black">
                    <a:lumMod val="50000"/>
                    <a:lumOff val="50000"/>
                  </a:prstClr>
                </a:solidFill>
                <a:latin typeface="+mj-lt"/>
              </a:rPr>
              <a:t> </a:t>
            </a:r>
            <a:r>
              <a:rPr lang="en-US" sz="1050">
                <a:solidFill>
                  <a:srgbClr val="3480FF"/>
                </a:solidFill>
              </a:rPr>
              <a:t>latency</a:t>
            </a:r>
            <a:r>
              <a:rPr lang="en-GB" sz="1050">
                <a:solidFill>
                  <a:prstClr val="black">
                    <a:lumMod val="50000"/>
                    <a:lumOff val="50000"/>
                  </a:prstClr>
                </a:solidFill>
                <a:latin typeface="+mj-lt"/>
              </a:rPr>
              <a:t> in </a:t>
            </a:r>
            <a:r>
              <a:rPr lang="en-GB" sz="1050">
                <a:latin typeface="+mj-lt"/>
              </a:rPr>
              <a:t>Sify adjacent DC</a:t>
            </a:r>
            <a:endParaRPr lang="en-IN" sz="1050">
              <a:latin typeface="+mj-lt"/>
            </a:endParaRPr>
          </a:p>
          <a:p>
            <a:pPr marL="214313" indent="-214313">
              <a:lnSpc>
                <a:spcPts val="1300"/>
              </a:lnSpc>
              <a:buFont typeface="Arial" panose="020B0604020202020204" pitchFamily="34" charset="0"/>
              <a:buChar char="•"/>
              <a:defRPr/>
            </a:pPr>
            <a:r>
              <a:rPr lang="en-US" sz="1050">
                <a:solidFill>
                  <a:prstClr val="black">
                    <a:lumMod val="50000"/>
                    <a:lumOff val="50000"/>
                  </a:prstClr>
                </a:solidFill>
                <a:latin typeface="+mj-lt"/>
              </a:rPr>
              <a:t>Management of the Hosted and AWS cloud footprint with  hybrid </a:t>
            </a:r>
            <a:r>
              <a:rPr lang="en-US" sz="1050">
                <a:solidFill>
                  <a:srgbClr val="B9D137"/>
                </a:solidFill>
              </a:rPr>
              <a:t>cloud management platform </a:t>
            </a:r>
            <a:r>
              <a:rPr lang="en-US" sz="1050">
                <a:solidFill>
                  <a:prstClr val="black">
                    <a:lumMod val="50000"/>
                    <a:lumOff val="50000"/>
                  </a:prstClr>
                </a:solidFill>
                <a:latin typeface="+mj-lt"/>
              </a:rPr>
              <a:t>.</a:t>
            </a:r>
          </a:p>
          <a:p>
            <a:pPr>
              <a:lnSpc>
                <a:spcPts val="1300"/>
              </a:lnSpc>
              <a:spcBef>
                <a:spcPts val="600"/>
              </a:spcBef>
              <a:defRPr/>
            </a:pPr>
            <a:r>
              <a:rPr lang="en-US" sz="1200" b="1">
                <a:solidFill>
                  <a:srgbClr val="44546A">
                    <a:lumMod val="75000"/>
                  </a:srgbClr>
                </a:solidFill>
                <a:latin typeface="+mj-lt"/>
              </a:rPr>
              <a:t>Value for Client</a:t>
            </a:r>
            <a:endParaRPr lang="en-US" sz="1200">
              <a:solidFill>
                <a:srgbClr val="44546A">
                  <a:lumMod val="75000"/>
                </a:srgbClr>
              </a:solidFill>
              <a:latin typeface="+mj-lt"/>
            </a:endParaRPr>
          </a:p>
          <a:p>
            <a:pPr>
              <a:lnSpc>
                <a:spcPts val="1300"/>
              </a:lnSpc>
              <a:defRPr/>
            </a:pPr>
            <a:r>
              <a:rPr lang="en-US" sz="1050">
                <a:solidFill>
                  <a:prstClr val="black">
                    <a:lumMod val="50000"/>
                    <a:lumOff val="50000"/>
                  </a:prstClr>
                </a:solidFill>
                <a:latin typeface="+mj-lt"/>
              </a:rPr>
              <a:t>On-demand provisioning of resources for </a:t>
            </a:r>
            <a:r>
              <a:rPr lang="en-US" sz="1050" err="1">
                <a:solidFill>
                  <a:prstClr val="black">
                    <a:lumMod val="50000"/>
                    <a:lumOff val="50000"/>
                  </a:prstClr>
                </a:solidFill>
                <a:latin typeface="+mj-lt"/>
              </a:rPr>
              <a:t>bursty</a:t>
            </a:r>
            <a:r>
              <a:rPr lang="en-US" sz="1050">
                <a:solidFill>
                  <a:prstClr val="black">
                    <a:lumMod val="50000"/>
                    <a:lumOff val="50000"/>
                  </a:prstClr>
                </a:solidFill>
                <a:latin typeface="+mj-lt"/>
              </a:rPr>
              <a:t> on-line trading traffic, improved user experience by building near zero latency which is the cornerstone of on-line businesses, agile digital ready infrastructure, end to end ownership by one partner, </a:t>
            </a:r>
          </a:p>
          <a:p>
            <a:pPr>
              <a:lnSpc>
                <a:spcPts val="1300"/>
              </a:lnSpc>
              <a:spcBef>
                <a:spcPts val="600"/>
              </a:spcBef>
              <a:defRPr/>
            </a:pPr>
            <a:r>
              <a:rPr lang="en-US" sz="1200" b="1">
                <a:solidFill>
                  <a:srgbClr val="44546A">
                    <a:lumMod val="75000"/>
                  </a:srgbClr>
                </a:solidFill>
                <a:latin typeface="+mj-lt"/>
              </a:rPr>
              <a:t>Value for Sify</a:t>
            </a:r>
            <a:endParaRPr lang="en-US" sz="1200">
              <a:solidFill>
                <a:srgbClr val="44546A">
                  <a:lumMod val="75000"/>
                </a:srgbClr>
              </a:solidFill>
              <a:latin typeface="+mj-lt"/>
            </a:endParaRPr>
          </a:p>
          <a:p>
            <a:pPr>
              <a:lnSpc>
                <a:spcPts val="1300"/>
              </a:lnSpc>
              <a:defRPr/>
            </a:pPr>
            <a:r>
              <a:rPr lang="en-US" sz="1050">
                <a:solidFill>
                  <a:prstClr val="black">
                    <a:lumMod val="50000"/>
                    <a:lumOff val="50000"/>
                  </a:prstClr>
                </a:solidFill>
                <a:latin typeface="+mj-lt"/>
              </a:rPr>
              <a:t>Competitive edge, consistent annuity revenue stream by creating stickiness in services, full stack products and services play, good reference for hybrid cloud led digital transformation, </a:t>
            </a:r>
          </a:p>
        </p:txBody>
      </p:sp>
      <p:grpSp>
        <p:nvGrpSpPr>
          <p:cNvPr id="19" name="Group 18">
            <a:extLst>
              <a:ext uri="{FF2B5EF4-FFF2-40B4-BE49-F238E27FC236}">
                <a16:creationId xmlns:a16="http://schemas.microsoft.com/office/drawing/2014/main" id="{BE37C32A-5BF1-4EFF-92A1-EEB7F2B2B696}"/>
              </a:ext>
            </a:extLst>
          </p:cNvPr>
          <p:cNvGrpSpPr/>
          <p:nvPr/>
        </p:nvGrpSpPr>
        <p:grpSpPr>
          <a:xfrm>
            <a:off x="631224" y="1035763"/>
            <a:ext cx="3866306" cy="761747"/>
            <a:chOff x="841632" y="1421961"/>
            <a:chExt cx="5155074" cy="1015663"/>
          </a:xfrm>
        </p:grpSpPr>
        <p:sp>
          <p:nvSpPr>
            <p:cNvPr id="4" name="TextBox 3">
              <a:extLst>
                <a:ext uri="{FF2B5EF4-FFF2-40B4-BE49-F238E27FC236}">
                  <a16:creationId xmlns:a16="http://schemas.microsoft.com/office/drawing/2014/main" id="{E8342832-EF47-42C7-A2C0-D0C3BB1101FF}"/>
                </a:ext>
              </a:extLst>
            </p:cNvPr>
            <p:cNvSpPr txBox="1"/>
            <p:nvPr/>
          </p:nvSpPr>
          <p:spPr>
            <a:xfrm>
              <a:off x="1404871" y="1421961"/>
              <a:ext cx="4591835" cy="1015663"/>
            </a:xfrm>
            <a:prstGeom prst="rect">
              <a:avLst/>
            </a:prstGeom>
            <a:noFill/>
          </p:spPr>
          <p:txBody>
            <a:bodyPr wrap="square" rtlCol="0">
              <a:spAutoFit/>
            </a:bodyPr>
            <a:lstStyle/>
            <a:p>
              <a:pPr>
                <a:defRPr/>
              </a:pPr>
              <a:r>
                <a:rPr lang="en-US" sz="1200" b="1">
                  <a:solidFill>
                    <a:srgbClr val="44546A">
                      <a:lumMod val="75000"/>
                    </a:srgbClr>
                  </a:solidFill>
                  <a:latin typeface="+mj-lt"/>
                </a:rPr>
                <a:t>Project Objective</a:t>
              </a:r>
            </a:p>
            <a:p>
              <a:pPr>
                <a:defRPr/>
              </a:pPr>
              <a:r>
                <a:rPr lang="en-IN" sz="1050">
                  <a:solidFill>
                    <a:prstClr val="black">
                      <a:lumMod val="50000"/>
                      <a:lumOff val="50000"/>
                    </a:prstClr>
                  </a:solidFill>
                  <a:latin typeface="+mj-lt"/>
                </a:rPr>
                <a:t>Scalable resources, pay as you go pricing, strategic competitive advantage and Get new apps running quicker </a:t>
              </a: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2896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F92A99D-67F1-4D27-BDD6-190BD2649474}"/>
              </a:ext>
            </a:extLst>
          </p:cNvPr>
          <p:cNvGrpSpPr/>
          <p:nvPr/>
        </p:nvGrpSpPr>
        <p:grpSpPr>
          <a:xfrm>
            <a:off x="681921" y="1850367"/>
            <a:ext cx="3611733" cy="600164"/>
            <a:chOff x="909228" y="2328163"/>
            <a:chExt cx="4815644" cy="800218"/>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328163"/>
              <a:ext cx="4320000" cy="800218"/>
            </a:xfrm>
            <a:prstGeom prst="rect">
              <a:avLst/>
            </a:prstGeom>
            <a:noFill/>
          </p:spPr>
          <p:txBody>
            <a:bodyPr wrap="square" rtlCol="0">
              <a:spAutoFit/>
            </a:bodyPr>
            <a:lstStyle/>
            <a:p>
              <a:pPr>
                <a:defRPr/>
              </a:pPr>
              <a:r>
                <a:rPr lang="en-US" sz="1200" b="1">
                  <a:solidFill>
                    <a:srgbClr val="44546A">
                      <a:lumMod val="75000"/>
                    </a:srgbClr>
                  </a:solidFill>
                  <a:latin typeface="+mj-lt"/>
                </a:rPr>
                <a:t>Project Model</a:t>
              </a:r>
            </a:p>
            <a:p>
              <a:pPr>
                <a:defRPr/>
              </a:pPr>
              <a:r>
                <a:rPr lang="en-US" sz="1050">
                  <a:solidFill>
                    <a:prstClr val="black">
                      <a:lumMod val="50000"/>
                      <a:lumOff val="50000"/>
                    </a:prstClr>
                  </a:solidFill>
                  <a:latin typeface="+mj-lt"/>
                </a:rPr>
                <a:t>Fully services model(vis-à-vis existing capex + services model)</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228" y="2419129"/>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6BF0061A-71EC-4498-A1A3-DA3C324DD451}"/>
              </a:ext>
            </a:extLst>
          </p:cNvPr>
          <p:cNvGrpSpPr/>
          <p:nvPr/>
        </p:nvGrpSpPr>
        <p:grpSpPr>
          <a:xfrm>
            <a:off x="597474" y="2493984"/>
            <a:ext cx="3696180" cy="472500"/>
            <a:chOff x="796632" y="3049958"/>
            <a:chExt cx="4928240"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87959"/>
              <a:ext cx="4320000" cy="584776"/>
            </a:xfrm>
            <a:prstGeom prst="rect">
              <a:avLst/>
            </a:prstGeom>
            <a:noFill/>
          </p:spPr>
          <p:txBody>
            <a:bodyPr wrap="square" rtlCol="0">
              <a:spAutoFit/>
            </a:bodyPr>
            <a:lstStyle/>
            <a:p>
              <a:pPr>
                <a:defRPr/>
              </a:pPr>
              <a:r>
                <a:rPr lang="en-US" sz="1200" b="1">
                  <a:solidFill>
                    <a:srgbClr val="44546A">
                      <a:lumMod val="75000"/>
                    </a:srgbClr>
                  </a:solidFill>
                  <a:latin typeface="+mj-lt"/>
                </a:rPr>
                <a:t>Competition</a:t>
              </a:r>
            </a:p>
            <a:p>
              <a:pPr>
                <a:defRPr/>
              </a:pPr>
              <a:r>
                <a:rPr lang="en-US" sz="1050">
                  <a:solidFill>
                    <a:prstClr val="black">
                      <a:lumMod val="50000"/>
                      <a:lumOff val="50000"/>
                    </a:prstClr>
                  </a:solidFill>
                  <a:latin typeface="+mj-lt"/>
                </a:rPr>
                <a:t>NTT, several AWS boutique partners</a:t>
              </a:r>
              <a:endParaRPr lang="en-IN" sz="1050">
                <a:solidFill>
                  <a:prstClr val="black">
                    <a:lumMod val="50000"/>
                    <a:lumOff val="50000"/>
                  </a:prstClr>
                </a:solidFill>
                <a:latin typeface="+mj-lt"/>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632" y="3049958"/>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436020D-6866-404A-B3C6-5FDAA06A86BC}"/>
              </a:ext>
            </a:extLst>
          </p:cNvPr>
          <p:cNvGrpSpPr/>
          <p:nvPr/>
        </p:nvGrpSpPr>
        <p:grpSpPr>
          <a:xfrm>
            <a:off x="631224" y="3097858"/>
            <a:ext cx="3662430" cy="923330"/>
            <a:chOff x="841632" y="3749696"/>
            <a:chExt cx="4883240" cy="1231107"/>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749696"/>
              <a:ext cx="4320000" cy="1231107"/>
            </a:xfrm>
            <a:prstGeom prst="rect">
              <a:avLst/>
            </a:prstGeom>
            <a:noFill/>
          </p:spPr>
          <p:txBody>
            <a:bodyPr wrap="square" rtlCol="0">
              <a:spAutoFit/>
            </a:bodyPr>
            <a:lstStyle/>
            <a:p>
              <a:pPr>
                <a:defRPr/>
              </a:pPr>
              <a:r>
                <a:rPr lang="en-US" sz="1200" b="1">
                  <a:solidFill>
                    <a:srgbClr val="44546A">
                      <a:lumMod val="75000"/>
                    </a:srgbClr>
                  </a:solidFill>
                  <a:latin typeface="+mj-lt"/>
                </a:rPr>
                <a:t>Sify’s Uniqueness</a:t>
              </a:r>
              <a:br>
                <a:rPr lang="en-US" sz="1200">
                  <a:solidFill>
                    <a:prstClr val="black"/>
                  </a:solidFill>
                  <a:latin typeface="+mj-lt"/>
                </a:rPr>
              </a:br>
              <a:r>
                <a:rPr lang="en-US" sz="1050">
                  <a:solidFill>
                    <a:prstClr val="black">
                      <a:lumMod val="50000"/>
                      <a:lumOff val="50000"/>
                    </a:prstClr>
                  </a:solidFill>
                  <a:latin typeface="+mj-lt"/>
                </a:rPr>
                <a:t>Integrated value proposition built on: Cloud adjacent DC, Hyperscale (AWS) partnership, Hybrid cloud management platform, Security services and Migration services</a:t>
              </a:r>
              <a:endParaRPr lang="en-IN" sz="1050">
                <a:solidFill>
                  <a:prstClr val="black">
                    <a:lumMod val="50000"/>
                    <a:lumOff val="50000"/>
                  </a:prstClr>
                </a:solidFill>
                <a:latin typeface="+mj-lt"/>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3809860"/>
              <a:ext cx="540000" cy="540000"/>
            </a:xfrm>
            <a:prstGeom prst="rect">
              <a:avLst/>
            </a:prstGeom>
          </p:spPr>
        </p:pic>
      </p:grpSp>
      <p:grpSp>
        <p:nvGrpSpPr>
          <p:cNvPr id="7" name="Group 6">
            <a:extLst>
              <a:ext uri="{FF2B5EF4-FFF2-40B4-BE49-F238E27FC236}">
                <a16:creationId xmlns:a16="http://schemas.microsoft.com/office/drawing/2014/main" id="{D575DA4B-345C-4C78-89B6-44C23784FC29}"/>
              </a:ext>
            </a:extLst>
          </p:cNvPr>
          <p:cNvGrpSpPr/>
          <p:nvPr/>
        </p:nvGrpSpPr>
        <p:grpSpPr>
          <a:xfrm>
            <a:off x="631224" y="4093750"/>
            <a:ext cx="3662430" cy="600164"/>
            <a:chOff x="841632" y="5235206"/>
            <a:chExt cx="4883240" cy="800219"/>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235206"/>
              <a:ext cx="4320000" cy="800219"/>
            </a:xfrm>
            <a:prstGeom prst="rect">
              <a:avLst/>
            </a:prstGeom>
            <a:noFill/>
          </p:spPr>
          <p:txBody>
            <a:bodyPr wrap="square" rtlCol="0">
              <a:spAutoFit/>
            </a:bodyPr>
            <a:lstStyle/>
            <a:p>
              <a:pPr>
                <a:defRPr/>
              </a:pPr>
              <a:r>
                <a:rPr lang="en-US" sz="1200" b="1">
                  <a:solidFill>
                    <a:srgbClr val="44546A">
                      <a:lumMod val="75000"/>
                    </a:srgbClr>
                  </a:solidFill>
                  <a:latin typeface="+mj-lt"/>
                </a:rPr>
                <a:t>Contract Duration</a:t>
              </a:r>
            </a:p>
            <a:p>
              <a:pPr>
                <a:defRPr/>
              </a:pPr>
              <a:r>
                <a:rPr lang="en-US" sz="1050">
                  <a:solidFill>
                    <a:prstClr val="black">
                      <a:lumMod val="50000"/>
                      <a:lumOff val="50000"/>
                    </a:prstClr>
                  </a:solidFill>
                  <a:latin typeface="+mj-lt"/>
                </a:rPr>
                <a:t>3 years – stable and consistent annuity revenue stream</a:t>
              </a:r>
              <a:endParaRPr lang="en-IN" sz="1050">
                <a:solidFill>
                  <a:prstClr val="black">
                    <a:lumMod val="50000"/>
                    <a:lumOff val="50000"/>
                  </a:prstClr>
                </a:solidFill>
                <a:latin typeface="+mj-lt"/>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287205"/>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4444370" y="1113108"/>
            <a:ext cx="405000" cy="405000"/>
          </a:xfrm>
          <a:prstGeom prst="rect">
            <a:avLst/>
          </a:prstGeom>
        </p:spPr>
      </p:pic>
      <p:grpSp>
        <p:nvGrpSpPr>
          <p:cNvPr id="36" name="Group 35">
            <a:extLst>
              <a:ext uri="{FF2B5EF4-FFF2-40B4-BE49-F238E27FC236}">
                <a16:creationId xmlns:a16="http://schemas.microsoft.com/office/drawing/2014/main" id="{0F357E0A-1C72-4B78-8D06-08CEC318C129}"/>
              </a:ext>
            </a:extLst>
          </p:cNvPr>
          <p:cNvGrpSpPr/>
          <p:nvPr/>
        </p:nvGrpSpPr>
        <p:grpSpPr>
          <a:xfrm>
            <a:off x="631224" y="4601623"/>
            <a:ext cx="3662430" cy="453033"/>
            <a:chOff x="841632" y="5862781"/>
            <a:chExt cx="4883240" cy="604043"/>
          </a:xfrm>
        </p:grpSpPr>
        <p:sp>
          <p:nvSpPr>
            <p:cNvPr id="35" name="TextBox 34">
              <a:extLst>
                <a:ext uri="{FF2B5EF4-FFF2-40B4-BE49-F238E27FC236}">
                  <a16:creationId xmlns:a16="http://schemas.microsoft.com/office/drawing/2014/main" id="{1C8A1E17-FC7E-4CB6-9C8E-46243EDA992F}"/>
                </a:ext>
              </a:extLst>
            </p:cNvPr>
            <p:cNvSpPr txBox="1"/>
            <p:nvPr/>
          </p:nvSpPr>
          <p:spPr>
            <a:xfrm>
              <a:off x="1404872" y="5882049"/>
              <a:ext cx="4320000" cy="584775"/>
            </a:xfrm>
            <a:prstGeom prst="rect">
              <a:avLst/>
            </a:prstGeom>
            <a:noFill/>
          </p:spPr>
          <p:txBody>
            <a:bodyPr wrap="square" lIns="91440" tIns="45720" rIns="91440" bIns="45720" rtlCol="0" anchor="t">
              <a:spAutoFit/>
            </a:bodyPr>
            <a:lstStyle/>
            <a:p>
              <a:pPr>
                <a:defRPr/>
              </a:pPr>
              <a:r>
                <a:rPr lang="en-US" sz="1200" b="1">
                  <a:solidFill>
                    <a:srgbClr val="44546A"/>
                  </a:solidFill>
                  <a:latin typeface="+mj-lt"/>
                </a:rPr>
                <a:t>Contract Value</a:t>
              </a:r>
            </a:p>
            <a:p>
              <a:pPr>
                <a:defRPr/>
              </a:pPr>
              <a:r>
                <a:rPr lang="en-US" sz="1050">
                  <a:latin typeface="+mj-lt"/>
                </a:rPr>
                <a:t>US $300,000+</a:t>
              </a:r>
            </a:p>
          </p:txBody>
        </p:sp>
        <p:pic>
          <p:nvPicPr>
            <p:cNvPr id="1046" name="Picture 22" descr="Monetary Turn Icon 214819">
              <a:extLst>
                <a:ext uri="{FF2B5EF4-FFF2-40B4-BE49-F238E27FC236}">
                  <a16:creationId xmlns:a16="http://schemas.microsoft.com/office/drawing/2014/main" id="{31B6EB84-D204-425D-8A02-C7CECA3DCF62}"/>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862781"/>
              <a:ext cx="540000" cy="592534"/>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A picture containing logo&#10;&#10;Description automatically generated">
            <a:extLst>
              <a:ext uri="{FF2B5EF4-FFF2-40B4-BE49-F238E27FC236}">
                <a16:creationId xmlns:a16="http://schemas.microsoft.com/office/drawing/2014/main" id="{28A4DDD2-707E-4E08-BABC-908981D2BCCE}"/>
              </a:ext>
            </a:extLst>
          </p:cNvPr>
          <p:cNvPicPr>
            <a:picLocks noChangeAspect="1"/>
          </p:cNvPicPr>
          <p:nvPr/>
        </p:nvPicPr>
        <p:blipFill>
          <a:blip r:embed="rId9"/>
          <a:stretch>
            <a:fillRect/>
          </a:stretch>
        </p:blipFill>
        <p:spPr>
          <a:xfrm>
            <a:off x="8183446" y="135595"/>
            <a:ext cx="721022" cy="721022"/>
          </a:xfrm>
          <a:prstGeom prst="rect">
            <a:avLst/>
          </a:prstGeom>
        </p:spPr>
      </p:pic>
      <p:sp>
        <p:nvSpPr>
          <p:cNvPr id="25" name="TextBox 24">
            <a:extLst>
              <a:ext uri="{FF2B5EF4-FFF2-40B4-BE49-F238E27FC236}">
                <a16:creationId xmlns:a16="http://schemas.microsoft.com/office/drawing/2014/main" id="{3056BCD5-74DD-8F47-8F87-391AFF095EAD}"/>
              </a:ext>
            </a:extLst>
          </p:cNvPr>
          <p:cNvSpPr txBox="1"/>
          <p:nvPr/>
        </p:nvSpPr>
        <p:spPr>
          <a:xfrm>
            <a:off x="307553"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p>
            <a:r>
              <a:rPr lang="en-US" sz="900" cap="all" spc="113">
                <a:solidFill>
                  <a:schemeClr val="bg1"/>
                </a:solidFill>
                <a:latin typeface="+mj-lt"/>
              </a:rPr>
              <a:t>Financial securities</a:t>
            </a:r>
            <a:endParaRPr lang="en-US" sz="900">
              <a:solidFill>
                <a:schemeClr val="bg1"/>
              </a:solidFill>
              <a:latin typeface="+mj-lt"/>
            </a:endParaRPr>
          </a:p>
        </p:txBody>
      </p:sp>
      <p:sp>
        <p:nvSpPr>
          <p:cNvPr id="30" name="TextBox 29">
            <a:extLst>
              <a:ext uri="{FF2B5EF4-FFF2-40B4-BE49-F238E27FC236}">
                <a16:creationId xmlns:a16="http://schemas.microsoft.com/office/drawing/2014/main" id="{14A8F4AE-8EB9-4F91-B1DF-FAF9DB490335}"/>
              </a:ext>
            </a:extLst>
          </p:cNvPr>
          <p:cNvSpPr txBox="1"/>
          <p:nvPr/>
        </p:nvSpPr>
        <p:spPr>
          <a:xfrm rot="16200000">
            <a:off x="-2435648" y="2389482"/>
            <a:ext cx="5148298" cy="369332"/>
          </a:xfrm>
          <a:prstGeom prst="rect">
            <a:avLst/>
          </a:prstGeom>
          <a:solidFill>
            <a:schemeClr val="accent1"/>
          </a:solidFill>
          <a:ln>
            <a:noFill/>
          </a:ln>
        </p:spPr>
        <p:txBody>
          <a:bodyPr wrap="square" rtlCol="0">
            <a:spAutoFit/>
          </a:bodyPr>
          <a:lstStyle/>
          <a:p>
            <a:pPr algn="ctr"/>
            <a:r>
              <a:rPr lang="en-US" sz="1800" b="1" cap="all" spc="113">
                <a:solidFill>
                  <a:schemeClr val="bg1"/>
                </a:solidFill>
                <a:latin typeface="+mj-lt"/>
              </a:rPr>
              <a:t>HYBRID CLOUD LED </a:t>
            </a:r>
          </a:p>
        </p:txBody>
      </p:sp>
      <p:sp>
        <p:nvSpPr>
          <p:cNvPr id="26" name="Slide Number Placeholder 3">
            <a:extLst>
              <a:ext uri="{FF2B5EF4-FFF2-40B4-BE49-F238E27FC236}">
                <a16:creationId xmlns:a16="http://schemas.microsoft.com/office/drawing/2014/main" id="{9953D34C-F6BA-4628-97E2-4DF8A481AAA9}"/>
              </a:ext>
            </a:extLst>
          </p:cNvPr>
          <p:cNvSpPr>
            <a:spLocks noGrp="1"/>
          </p:cNvSpPr>
          <p:nvPr>
            <p:ph type="sldNum" sz="quarter" idx="12"/>
          </p:nvPr>
        </p:nvSpPr>
        <p:spPr/>
        <p:txBody>
          <a:bodyPr/>
          <a:lstStyle/>
          <a:p>
            <a:fld id="{D6AB342A-830E-438F-A6A8-BEDF509AB0A8}" type="slidenum">
              <a:rPr lang="en-US" sz="900" smtClean="0"/>
              <a:t>31</a:t>
            </a:fld>
            <a:endParaRPr lang="en-US" sz="900" dirty="0"/>
          </a:p>
        </p:txBody>
      </p:sp>
      <p:sp>
        <p:nvSpPr>
          <p:cNvPr id="2" name="Title 1">
            <a:extLst>
              <a:ext uri="{FF2B5EF4-FFF2-40B4-BE49-F238E27FC236}">
                <a16:creationId xmlns:a16="http://schemas.microsoft.com/office/drawing/2014/main" id="{5C004EAF-6D93-4964-B218-385C9AD47D09}"/>
              </a:ext>
            </a:extLst>
          </p:cNvPr>
          <p:cNvSpPr>
            <a:spLocks noGrp="1"/>
          </p:cNvSpPr>
          <p:nvPr>
            <p:ph type="title"/>
          </p:nvPr>
        </p:nvSpPr>
        <p:spPr>
          <a:xfrm>
            <a:off x="631224" y="257731"/>
            <a:ext cx="7230226" cy="369332"/>
          </a:xfrm>
        </p:spPr>
        <p:txBody>
          <a:bodyPr/>
          <a:lstStyle/>
          <a:p>
            <a:r>
              <a:rPr lang="en-US" dirty="0"/>
              <a:t>FINVASIA SECURITIES: USER EXPERIENCE TRANSFORMATION</a:t>
            </a:r>
            <a:endParaRPr lang="en-IN" dirty="0"/>
          </a:p>
        </p:txBody>
      </p:sp>
    </p:spTree>
    <p:extLst>
      <p:ext uri="{BB962C8B-B14F-4D97-AF65-F5344CB8AC3E}">
        <p14:creationId xmlns:p14="http://schemas.microsoft.com/office/powerpoint/2010/main" val="2844667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5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3850-1C4D-E840-9E0C-3A85B46A7CEF}"/>
              </a:ext>
            </a:extLst>
          </p:cNvPr>
          <p:cNvSpPr>
            <a:spLocks noGrp="1"/>
          </p:cNvSpPr>
          <p:nvPr>
            <p:ph type="title"/>
          </p:nvPr>
        </p:nvSpPr>
        <p:spPr/>
        <p:txBody>
          <a:bodyPr/>
          <a:lstStyle/>
          <a:p>
            <a:r>
              <a:rPr lang="en-US" dirty="0"/>
              <a:t>An Outside-in View | Cloud adoption trends in banks</a:t>
            </a:r>
          </a:p>
        </p:txBody>
      </p:sp>
      <p:cxnSp>
        <p:nvCxnSpPr>
          <p:cNvPr id="3" name="Straight Arrow Connector 2">
            <a:extLst>
              <a:ext uri="{FF2B5EF4-FFF2-40B4-BE49-F238E27FC236}">
                <a16:creationId xmlns:a16="http://schemas.microsoft.com/office/drawing/2014/main" id="{513160BA-6927-4216-931A-32D797E24C50}"/>
              </a:ext>
            </a:extLst>
          </p:cNvPr>
          <p:cNvCxnSpPr>
            <a:cxnSpLocks/>
          </p:cNvCxnSpPr>
          <p:nvPr/>
        </p:nvCxnSpPr>
        <p:spPr>
          <a:xfrm flipV="1">
            <a:off x="4572000" y="987425"/>
            <a:ext cx="0" cy="3744913"/>
          </a:xfrm>
          <a:prstGeom prst="straightConnector1">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A4A12EC-1DD7-4609-B36E-928A6B4A9B23}"/>
              </a:ext>
            </a:extLst>
          </p:cNvPr>
          <p:cNvSpPr txBox="1"/>
          <p:nvPr/>
        </p:nvSpPr>
        <p:spPr>
          <a:xfrm>
            <a:off x="323851" y="987425"/>
            <a:ext cx="4068762" cy="461665"/>
          </a:xfrm>
          <a:prstGeom prst="rect">
            <a:avLst/>
          </a:prstGeom>
          <a:noFill/>
        </p:spPr>
        <p:txBody>
          <a:bodyPr wrap="square" rtlCol="0">
            <a:spAutoFit/>
          </a:bodyPr>
          <a:lstStyle/>
          <a:p>
            <a:r>
              <a:rPr lang="en-US" sz="1200" b="1" dirty="0"/>
              <a:t>Customer-Centric Cloud Services (Demand-side Innovations)</a:t>
            </a:r>
            <a:endParaRPr lang="en-IN" sz="1200" b="1" dirty="0"/>
          </a:p>
        </p:txBody>
      </p:sp>
      <p:sp>
        <p:nvSpPr>
          <p:cNvPr id="90" name="TextBox 89">
            <a:extLst>
              <a:ext uri="{FF2B5EF4-FFF2-40B4-BE49-F238E27FC236}">
                <a16:creationId xmlns:a16="http://schemas.microsoft.com/office/drawing/2014/main" id="{20E320F7-731E-4456-8B28-DFD919AED31A}"/>
              </a:ext>
            </a:extLst>
          </p:cNvPr>
          <p:cNvSpPr txBox="1"/>
          <p:nvPr/>
        </p:nvSpPr>
        <p:spPr>
          <a:xfrm>
            <a:off x="766692" y="1578619"/>
            <a:ext cx="3625921" cy="261610"/>
          </a:xfrm>
          <a:prstGeom prst="rect">
            <a:avLst/>
          </a:prstGeom>
          <a:noFill/>
        </p:spPr>
        <p:txBody>
          <a:bodyPr wrap="square" rtlCol="0">
            <a:spAutoFit/>
          </a:bodyPr>
          <a:lstStyle/>
          <a:p>
            <a:r>
              <a:rPr lang="en-US" sz="1100" b="1" dirty="0">
                <a:solidFill>
                  <a:schemeClr val="accent1">
                    <a:lumMod val="75000"/>
                  </a:schemeClr>
                </a:solidFill>
              </a:rPr>
              <a:t>Cloud-Native Digital Channels</a:t>
            </a:r>
            <a:endParaRPr lang="en-IN" sz="1100" b="1" dirty="0">
              <a:solidFill>
                <a:schemeClr val="accent1">
                  <a:lumMod val="75000"/>
                </a:schemeClr>
              </a:solidFill>
            </a:endParaRPr>
          </a:p>
        </p:txBody>
      </p:sp>
      <p:sp>
        <p:nvSpPr>
          <p:cNvPr id="91" name="TextBox 90">
            <a:extLst>
              <a:ext uri="{FF2B5EF4-FFF2-40B4-BE49-F238E27FC236}">
                <a16:creationId xmlns:a16="http://schemas.microsoft.com/office/drawing/2014/main" id="{8653FD7F-EDC8-4A31-A845-6D42CE5BA107}"/>
              </a:ext>
            </a:extLst>
          </p:cNvPr>
          <p:cNvSpPr txBox="1"/>
          <p:nvPr/>
        </p:nvSpPr>
        <p:spPr>
          <a:xfrm>
            <a:off x="766692" y="1768568"/>
            <a:ext cx="3625921" cy="400110"/>
          </a:xfrm>
          <a:prstGeom prst="rect">
            <a:avLst/>
          </a:prstGeom>
          <a:noFill/>
        </p:spPr>
        <p:txBody>
          <a:bodyPr wrap="square" rtlCol="0">
            <a:spAutoFit/>
          </a:bodyPr>
          <a:lstStyle/>
          <a:p>
            <a:r>
              <a:rPr lang="en-US" sz="1000" dirty="0">
                <a:solidFill>
                  <a:schemeClr val="tx1">
                    <a:lumMod val="75000"/>
                    <a:lumOff val="25000"/>
                  </a:schemeClr>
                </a:solidFill>
              </a:rPr>
              <a:t>Intelligent Conversational AI, WhatsApp Banking, Self-Service Channels on Cloud (Mobile Banking/ SMS Banking)</a:t>
            </a:r>
            <a:endParaRPr lang="en-IN" sz="1000" dirty="0">
              <a:solidFill>
                <a:schemeClr val="tx1">
                  <a:lumMod val="75000"/>
                  <a:lumOff val="25000"/>
                </a:schemeClr>
              </a:solidFill>
            </a:endParaRPr>
          </a:p>
        </p:txBody>
      </p:sp>
      <p:sp>
        <p:nvSpPr>
          <p:cNvPr id="92" name="TextBox 91">
            <a:extLst>
              <a:ext uri="{FF2B5EF4-FFF2-40B4-BE49-F238E27FC236}">
                <a16:creationId xmlns:a16="http://schemas.microsoft.com/office/drawing/2014/main" id="{DB7E83FE-7CDF-4F42-9EAA-6816B0055CA5}"/>
              </a:ext>
            </a:extLst>
          </p:cNvPr>
          <p:cNvSpPr txBox="1"/>
          <p:nvPr/>
        </p:nvSpPr>
        <p:spPr>
          <a:xfrm>
            <a:off x="766692" y="2235516"/>
            <a:ext cx="3625921" cy="261610"/>
          </a:xfrm>
          <a:prstGeom prst="rect">
            <a:avLst/>
          </a:prstGeom>
          <a:noFill/>
        </p:spPr>
        <p:txBody>
          <a:bodyPr wrap="square" rtlCol="0">
            <a:spAutoFit/>
          </a:bodyPr>
          <a:lstStyle/>
          <a:p>
            <a:r>
              <a:rPr lang="en-US" sz="1100" b="1" dirty="0">
                <a:solidFill>
                  <a:schemeClr val="accent1">
                    <a:lumMod val="75000"/>
                  </a:schemeClr>
                </a:solidFill>
              </a:rPr>
              <a:t>High-Efficiency Customer Engagement &amp; Servicing</a:t>
            </a:r>
            <a:endParaRPr lang="en-IN" sz="1100" b="1" dirty="0">
              <a:solidFill>
                <a:schemeClr val="accent1">
                  <a:lumMod val="75000"/>
                </a:schemeClr>
              </a:solidFill>
            </a:endParaRPr>
          </a:p>
        </p:txBody>
      </p:sp>
      <p:sp>
        <p:nvSpPr>
          <p:cNvPr id="93" name="TextBox 92">
            <a:extLst>
              <a:ext uri="{FF2B5EF4-FFF2-40B4-BE49-F238E27FC236}">
                <a16:creationId xmlns:a16="http://schemas.microsoft.com/office/drawing/2014/main" id="{51725D77-4EB2-4EF1-9DFE-8352DE0A2BC2}"/>
              </a:ext>
            </a:extLst>
          </p:cNvPr>
          <p:cNvSpPr txBox="1"/>
          <p:nvPr/>
        </p:nvSpPr>
        <p:spPr>
          <a:xfrm>
            <a:off x="766692" y="2425465"/>
            <a:ext cx="3625921" cy="707886"/>
          </a:xfrm>
          <a:prstGeom prst="rect">
            <a:avLst/>
          </a:prstGeom>
          <a:noFill/>
        </p:spPr>
        <p:txBody>
          <a:bodyPr wrap="square" rtlCol="0">
            <a:spAutoFit/>
          </a:bodyPr>
          <a:lstStyle/>
          <a:p>
            <a:r>
              <a:rPr lang="en-US" sz="1000" dirty="0">
                <a:solidFill>
                  <a:schemeClr val="tx1">
                    <a:lumMod val="75000"/>
                    <a:lumOff val="25000"/>
                  </a:schemeClr>
                </a:solidFill>
              </a:rPr>
              <a:t>Modernize Customer Servicing Legacy Applications like Loan Origination Systems, KYC/Video KYC, Customer Onboarding, Doorstep/ Assisted Banking</a:t>
            </a:r>
          </a:p>
          <a:p>
            <a:r>
              <a:rPr lang="en-US" sz="1000" dirty="0">
                <a:solidFill>
                  <a:schemeClr val="tx1">
                    <a:lumMod val="75000"/>
                    <a:lumOff val="25000"/>
                  </a:schemeClr>
                </a:solidFill>
              </a:rPr>
              <a:t>Cloud-native Process Bots, Digital Workflows</a:t>
            </a:r>
            <a:endParaRPr lang="en-IN" sz="1000" dirty="0">
              <a:solidFill>
                <a:schemeClr val="tx1">
                  <a:lumMod val="75000"/>
                  <a:lumOff val="25000"/>
                </a:schemeClr>
              </a:solidFill>
            </a:endParaRPr>
          </a:p>
        </p:txBody>
      </p:sp>
      <p:sp>
        <p:nvSpPr>
          <p:cNvPr id="96" name="TextBox 95">
            <a:extLst>
              <a:ext uri="{FF2B5EF4-FFF2-40B4-BE49-F238E27FC236}">
                <a16:creationId xmlns:a16="http://schemas.microsoft.com/office/drawing/2014/main" id="{DE249D08-3A4B-4FF4-A19C-C61C35F93F20}"/>
              </a:ext>
            </a:extLst>
          </p:cNvPr>
          <p:cNvSpPr txBox="1"/>
          <p:nvPr/>
        </p:nvSpPr>
        <p:spPr>
          <a:xfrm>
            <a:off x="766692" y="3200189"/>
            <a:ext cx="3625921" cy="261610"/>
          </a:xfrm>
          <a:prstGeom prst="rect">
            <a:avLst/>
          </a:prstGeom>
          <a:noFill/>
        </p:spPr>
        <p:txBody>
          <a:bodyPr wrap="square" rtlCol="0">
            <a:spAutoFit/>
          </a:bodyPr>
          <a:lstStyle/>
          <a:p>
            <a:r>
              <a:rPr lang="en-US" sz="1100" b="1" dirty="0">
                <a:solidFill>
                  <a:schemeClr val="accent1">
                    <a:lumMod val="75000"/>
                  </a:schemeClr>
                </a:solidFill>
              </a:rPr>
              <a:t>Customer Insights &amp; Analytics</a:t>
            </a:r>
            <a:endParaRPr lang="en-IN" sz="1100" b="1" dirty="0">
              <a:solidFill>
                <a:schemeClr val="accent1">
                  <a:lumMod val="75000"/>
                </a:schemeClr>
              </a:solidFill>
            </a:endParaRPr>
          </a:p>
        </p:txBody>
      </p:sp>
      <p:sp>
        <p:nvSpPr>
          <p:cNvPr id="97" name="TextBox 96">
            <a:extLst>
              <a:ext uri="{FF2B5EF4-FFF2-40B4-BE49-F238E27FC236}">
                <a16:creationId xmlns:a16="http://schemas.microsoft.com/office/drawing/2014/main" id="{1C8B24A8-209E-4E25-914A-514945BCD65A}"/>
              </a:ext>
            </a:extLst>
          </p:cNvPr>
          <p:cNvSpPr txBox="1"/>
          <p:nvPr/>
        </p:nvSpPr>
        <p:spPr>
          <a:xfrm>
            <a:off x="766692" y="3390138"/>
            <a:ext cx="3625921" cy="400110"/>
          </a:xfrm>
          <a:prstGeom prst="rect">
            <a:avLst/>
          </a:prstGeom>
          <a:noFill/>
        </p:spPr>
        <p:txBody>
          <a:bodyPr wrap="square" rtlCol="0">
            <a:spAutoFit/>
          </a:bodyPr>
          <a:lstStyle/>
          <a:p>
            <a:r>
              <a:rPr lang="en-US" sz="1000" dirty="0">
                <a:solidFill>
                  <a:schemeClr val="tx1">
                    <a:lumMod val="75000"/>
                    <a:lumOff val="25000"/>
                  </a:schemeClr>
                </a:solidFill>
              </a:rPr>
              <a:t>Customer Sentiment Analysis, Forecasting &amp; Personalization, New Product Development </a:t>
            </a:r>
            <a:endParaRPr lang="en-IN" sz="1000" dirty="0">
              <a:solidFill>
                <a:schemeClr val="tx1">
                  <a:lumMod val="75000"/>
                  <a:lumOff val="25000"/>
                </a:schemeClr>
              </a:solidFill>
            </a:endParaRPr>
          </a:p>
        </p:txBody>
      </p:sp>
      <p:sp>
        <p:nvSpPr>
          <p:cNvPr id="98" name="TextBox 97">
            <a:extLst>
              <a:ext uri="{FF2B5EF4-FFF2-40B4-BE49-F238E27FC236}">
                <a16:creationId xmlns:a16="http://schemas.microsoft.com/office/drawing/2014/main" id="{9341E71F-1F81-43E6-901F-E94511F96AEE}"/>
              </a:ext>
            </a:extLst>
          </p:cNvPr>
          <p:cNvSpPr txBox="1"/>
          <p:nvPr/>
        </p:nvSpPr>
        <p:spPr>
          <a:xfrm>
            <a:off x="766692" y="3857086"/>
            <a:ext cx="3625921" cy="261610"/>
          </a:xfrm>
          <a:prstGeom prst="rect">
            <a:avLst/>
          </a:prstGeom>
          <a:noFill/>
        </p:spPr>
        <p:txBody>
          <a:bodyPr wrap="square" rtlCol="0">
            <a:spAutoFit/>
          </a:bodyPr>
          <a:lstStyle/>
          <a:p>
            <a:r>
              <a:rPr lang="en-US" sz="1100" b="1" dirty="0">
                <a:solidFill>
                  <a:schemeClr val="accent1">
                    <a:lumMod val="75000"/>
                  </a:schemeClr>
                </a:solidFill>
              </a:rPr>
              <a:t>Data-Enabled Risk Management</a:t>
            </a:r>
            <a:endParaRPr lang="en-IN" sz="1100" b="1" dirty="0">
              <a:solidFill>
                <a:schemeClr val="accent1">
                  <a:lumMod val="75000"/>
                </a:schemeClr>
              </a:solidFill>
            </a:endParaRPr>
          </a:p>
        </p:txBody>
      </p:sp>
      <p:sp>
        <p:nvSpPr>
          <p:cNvPr id="99" name="TextBox 98">
            <a:extLst>
              <a:ext uri="{FF2B5EF4-FFF2-40B4-BE49-F238E27FC236}">
                <a16:creationId xmlns:a16="http://schemas.microsoft.com/office/drawing/2014/main" id="{18E9D78D-3939-48BB-99DF-463EC37DDE06}"/>
              </a:ext>
            </a:extLst>
          </p:cNvPr>
          <p:cNvSpPr txBox="1"/>
          <p:nvPr/>
        </p:nvSpPr>
        <p:spPr>
          <a:xfrm>
            <a:off x="766692" y="4047035"/>
            <a:ext cx="3625921" cy="553998"/>
          </a:xfrm>
          <a:prstGeom prst="rect">
            <a:avLst/>
          </a:prstGeom>
          <a:noFill/>
        </p:spPr>
        <p:txBody>
          <a:bodyPr wrap="square" rtlCol="0">
            <a:spAutoFit/>
          </a:bodyPr>
          <a:lstStyle/>
          <a:p>
            <a:r>
              <a:rPr lang="en-US" sz="1000" dirty="0">
                <a:solidFill>
                  <a:schemeClr val="tx1">
                    <a:lumMod val="75000"/>
                    <a:lumOff val="25000"/>
                  </a:schemeClr>
                </a:solidFill>
              </a:rPr>
              <a:t>Analytics driven Risk &amp; Credit Scoring, Fraud Analytics, Continuous Security &amp; Compliance of Business Processes &amp; Technology. </a:t>
            </a:r>
            <a:endParaRPr lang="en-IN" sz="1000" dirty="0">
              <a:solidFill>
                <a:schemeClr val="tx1">
                  <a:lumMod val="75000"/>
                  <a:lumOff val="25000"/>
                </a:schemeClr>
              </a:solidFill>
            </a:endParaRPr>
          </a:p>
        </p:txBody>
      </p:sp>
      <p:sp>
        <p:nvSpPr>
          <p:cNvPr id="108" name="TextBox 107">
            <a:extLst>
              <a:ext uri="{FF2B5EF4-FFF2-40B4-BE49-F238E27FC236}">
                <a16:creationId xmlns:a16="http://schemas.microsoft.com/office/drawing/2014/main" id="{2308455D-736F-4E7C-BBA2-167222D12B4F}"/>
              </a:ext>
            </a:extLst>
          </p:cNvPr>
          <p:cNvSpPr txBox="1"/>
          <p:nvPr/>
        </p:nvSpPr>
        <p:spPr>
          <a:xfrm>
            <a:off x="4751389" y="987425"/>
            <a:ext cx="4068762" cy="276999"/>
          </a:xfrm>
          <a:prstGeom prst="rect">
            <a:avLst/>
          </a:prstGeom>
          <a:noFill/>
        </p:spPr>
        <p:txBody>
          <a:bodyPr wrap="square" rtlCol="0">
            <a:spAutoFit/>
          </a:bodyPr>
          <a:lstStyle/>
          <a:p>
            <a:r>
              <a:rPr lang="en-US" sz="1200" b="1" dirty="0"/>
              <a:t>Technology Enablers (Supply-side Innovations)</a:t>
            </a:r>
            <a:endParaRPr lang="en-IN" sz="1200" b="1" dirty="0"/>
          </a:p>
        </p:txBody>
      </p:sp>
      <p:sp>
        <p:nvSpPr>
          <p:cNvPr id="109" name="TextBox 108">
            <a:extLst>
              <a:ext uri="{FF2B5EF4-FFF2-40B4-BE49-F238E27FC236}">
                <a16:creationId xmlns:a16="http://schemas.microsoft.com/office/drawing/2014/main" id="{7F1B4B8C-88B8-4A5F-93A6-84280DCC5A54}"/>
              </a:ext>
            </a:extLst>
          </p:cNvPr>
          <p:cNvSpPr txBox="1"/>
          <p:nvPr/>
        </p:nvSpPr>
        <p:spPr>
          <a:xfrm>
            <a:off x="5194230" y="1578619"/>
            <a:ext cx="3625921" cy="261610"/>
          </a:xfrm>
          <a:prstGeom prst="rect">
            <a:avLst/>
          </a:prstGeom>
          <a:noFill/>
        </p:spPr>
        <p:txBody>
          <a:bodyPr wrap="square" rtlCol="0">
            <a:spAutoFit/>
          </a:bodyPr>
          <a:lstStyle/>
          <a:p>
            <a:r>
              <a:rPr lang="en-US" sz="1100" b="1" dirty="0">
                <a:solidFill>
                  <a:schemeClr val="accent1">
                    <a:lumMod val="75000"/>
                  </a:schemeClr>
                </a:solidFill>
              </a:rPr>
              <a:t>Comprehensive Infrastructure as a Service</a:t>
            </a:r>
            <a:endParaRPr lang="en-IN" sz="1100" b="1" dirty="0">
              <a:solidFill>
                <a:schemeClr val="accent1">
                  <a:lumMod val="75000"/>
                </a:schemeClr>
              </a:solidFill>
            </a:endParaRPr>
          </a:p>
        </p:txBody>
      </p:sp>
      <p:sp>
        <p:nvSpPr>
          <p:cNvPr id="110" name="TextBox 109">
            <a:extLst>
              <a:ext uri="{FF2B5EF4-FFF2-40B4-BE49-F238E27FC236}">
                <a16:creationId xmlns:a16="http://schemas.microsoft.com/office/drawing/2014/main" id="{37D42566-3EAE-46CD-B7DD-A218FF117FED}"/>
              </a:ext>
            </a:extLst>
          </p:cNvPr>
          <p:cNvSpPr txBox="1"/>
          <p:nvPr/>
        </p:nvSpPr>
        <p:spPr>
          <a:xfrm>
            <a:off x="5194230" y="1768568"/>
            <a:ext cx="3625921" cy="400110"/>
          </a:xfrm>
          <a:prstGeom prst="rect">
            <a:avLst/>
          </a:prstGeom>
          <a:noFill/>
        </p:spPr>
        <p:txBody>
          <a:bodyPr wrap="square" rtlCol="0">
            <a:spAutoFit/>
          </a:bodyPr>
          <a:lstStyle/>
          <a:p>
            <a:r>
              <a:rPr lang="en-US" sz="1000" dirty="0">
                <a:solidFill>
                  <a:schemeClr val="tx1">
                    <a:lumMod val="75000"/>
                    <a:lumOff val="25000"/>
                  </a:schemeClr>
                </a:solidFill>
              </a:rPr>
              <a:t>End to End IaaS Managed Services (Assessment, Migration, Managed Services, Continuous Innovation). </a:t>
            </a:r>
            <a:endParaRPr lang="en-IN" sz="1000" dirty="0">
              <a:solidFill>
                <a:schemeClr val="tx1">
                  <a:lumMod val="75000"/>
                  <a:lumOff val="25000"/>
                </a:schemeClr>
              </a:solidFill>
            </a:endParaRPr>
          </a:p>
        </p:txBody>
      </p:sp>
      <p:sp>
        <p:nvSpPr>
          <p:cNvPr id="111" name="TextBox 110">
            <a:extLst>
              <a:ext uri="{FF2B5EF4-FFF2-40B4-BE49-F238E27FC236}">
                <a16:creationId xmlns:a16="http://schemas.microsoft.com/office/drawing/2014/main" id="{BCF53E3B-FB79-43EA-9012-77F8C23E2D9F}"/>
              </a:ext>
            </a:extLst>
          </p:cNvPr>
          <p:cNvSpPr txBox="1"/>
          <p:nvPr/>
        </p:nvSpPr>
        <p:spPr>
          <a:xfrm>
            <a:off x="5194230" y="2312460"/>
            <a:ext cx="3625921" cy="261610"/>
          </a:xfrm>
          <a:prstGeom prst="rect">
            <a:avLst/>
          </a:prstGeom>
          <a:noFill/>
        </p:spPr>
        <p:txBody>
          <a:bodyPr wrap="square" rtlCol="0">
            <a:spAutoFit/>
          </a:bodyPr>
          <a:lstStyle/>
          <a:p>
            <a:r>
              <a:rPr lang="en-US" sz="1100" b="1" dirty="0">
                <a:solidFill>
                  <a:schemeClr val="accent1">
                    <a:lumMod val="75000"/>
                  </a:schemeClr>
                </a:solidFill>
              </a:rPr>
              <a:t>Phased Migration and Business Continuity Focus</a:t>
            </a:r>
            <a:endParaRPr lang="en-IN" sz="1100" b="1" dirty="0">
              <a:solidFill>
                <a:schemeClr val="accent1">
                  <a:lumMod val="75000"/>
                </a:schemeClr>
              </a:solidFill>
            </a:endParaRPr>
          </a:p>
        </p:txBody>
      </p:sp>
      <p:sp>
        <p:nvSpPr>
          <p:cNvPr id="112" name="TextBox 111">
            <a:extLst>
              <a:ext uri="{FF2B5EF4-FFF2-40B4-BE49-F238E27FC236}">
                <a16:creationId xmlns:a16="http://schemas.microsoft.com/office/drawing/2014/main" id="{7179C0ED-B985-4915-8266-D19A7F8168DB}"/>
              </a:ext>
            </a:extLst>
          </p:cNvPr>
          <p:cNvSpPr txBox="1"/>
          <p:nvPr/>
        </p:nvSpPr>
        <p:spPr>
          <a:xfrm>
            <a:off x="5194230" y="2502409"/>
            <a:ext cx="3625921" cy="553998"/>
          </a:xfrm>
          <a:prstGeom prst="rect">
            <a:avLst/>
          </a:prstGeom>
          <a:noFill/>
        </p:spPr>
        <p:txBody>
          <a:bodyPr wrap="square" rtlCol="0">
            <a:spAutoFit/>
          </a:bodyPr>
          <a:lstStyle/>
          <a:p>
            <a:r>
              <a:rPr lang="en-US" sz="1000" dirty="0">
                <a:solidFill>
                  <a:schemeClr val="tx1">
                    <a:lumMod val="75000"/>
                    <a:lumOff val="25000"/>
                  </a:schemeClr>
                </a:solidFill>
              </a:rPr>
              <a:t>Innovative, Hybrid-Cloud DC/DR Strategy (VMC on AWS, VMC on Oracle); Adoption through Non-Critical Workload (Test &amp; Dev Environment) Migration </a:t>
            </a:r>
            <a:endParaRPr lang="en-IN" sz="1000" dirty="0">
              <a:solidFill>
                <a:schemeClr val="tx1">
                  <a:lumMod val="75000"/>
                  <a:lumOff val="25000"/>
                </a:schemeClr>
              </a:solidFill>
            </a:endParaRPr>
          </a:p>
        </p:txBody>
      </p:sp>
      <p:sp>
        <p:nvSpPr>
          <p:cNvPr id="113" name="TextBox 112">
            <a:extLst>
              <a:ext uri="{FF2B5EF4-FFF2-40B4-BE49-F238E27FC236}">
                <a16:creationId xmlns:a16="http://schemas.microsoft.com/office/drawing/2014/main" id="{5CA7E2E9-9CA9-49D0-967E-E2A9D705E07B}"/>
              </a:ext>
            </a:extLst>
          </p:cNvPr>
          <p:cNvSpPr txBox="1"/>
          <p:nvPr/>
        </p:nvSpPr>
        <p:spPr>
          <a:xfrm>
            <a:off x="5194230" y="3200189"/>
            <a:ext cx="3625921" cy="261610"/>
          </a:xfrm>
          <a:prstGeom prst="rect">
            <a:avLst/>
          </a:prstGeom>
          <a:noFill/>
        </p:spPr>
        <p:txBody>
          <a:bodyPr wrap="square" rtlCol="0">
            <a:spAutoFit/>
          </a:bodyPr>
          <a:lstStyle/>
          <a:p>
            <a:r>
              <a:rPr lang="en-US" sz="1100" b="1" dirty="0">
                <a:solidFill>
                  <a:schemeClr val="accent1">
                    <a:lumMod val="75000"/>
                  </a:schemeClr>
                </a:solidFill>
              </a:rPr>
              <a:t>Integrated Platform as a Service Offerings</a:t>
            </a:r>
            <a:endParaRPr lang="en-IN" sz="1100" b="1" dirty="0">
              <a:solidFill>
                <a:schemeClr val="accent1">
                  <a:lumMod val="75000"/>
                </a:schemeClr>
              </a:solidFill>
            </a:endParaRPr>
          </a:p>
        </p:txBody>
      </p:sp>
      <p:sp>
        <p:nvSpPr>
          <p:cNvPr id="114" name="TextBox 113">
            <a:extLst>
              <a:ext uri="{FF2B5EF4-FFF2-40B4-BE49-F238E27FC236}">
                <a16:creationId xmlns:a16="http://schemas.microsoft.com/office/drawing/2014/main" id="{0A284FD3-DE16-4DD8-8479-FA38CF47B5E7}"/>
              </a:ext>
            </a:extLst>
          </p:cNvPr>
          <p:cNvSpPr txBox="1"/>
          <p:nvPr/>
        </p:nvSpPr>
        <p:spPr>
          <a:xfrm>
            <a:off x="5194230" y="3390138"/>
            <a:ext cx="3625921" cy="400110"/>
          </a:xfrm>
          <a:prstGeom prst="rect">
            <a:avLst/>
          </a:prstGeom>
          <a:noFill/>
        </p:spPr>
        <p:txBody>
          <a:bodyPr wrap="square" rtlCol="0">
            <a:spAutoFit/>
          </a:bodyPr>
          <a:lstStyle/>
          <a:p>
            <a:r>
              <a:rPr lang="en-US" sz="1000" dirty="0">
                <a:solidFill>
                  <a:schemeClr val="tx1">
                    <a:lumMod val="75000"/>
                    <a:lumOff val="25000"/>
                  </a:schemeClr>
                </a:solidFill>
              </a:rPr>
              <a:t>Contact Center as a Service/ Hosted Contact Center; </a:t>
            </a:r>
            <a:r>
              <a:rPr lang="en-US" sz="1000" dirty="0" err="1">
                <a:solidFill>
                  <a:schemeClr val="tx1">
                    <a:lumMod val="75000"/>
                    <a:lumOff val="25000"/>
                  </a:schemeClr>
                </a:solidFill>
              </a:rPr>
              <a:t>AllOps</a:t>
            </a:r>
            <a:r>
              <a:rPr lang="en-US" sz="1000" dirty="0">
                <a:solidFill>
                  <a:schemeClr val="tx1">
                    <a:lumMod val="75000"/>
                    <a:lumOff val="25000"/>
                  </a:schemeClr>
                </a:solidFill>
              </a:rPr>
              <a:t> Platform as a Service</a:t>
            </a:r>
            <a:endParaRPr lang="en-IN" sz="1000" dirty="0">
              <a:solidFill>
                <a:schemeClr val="tx1">
                  <a:lumMod val="75000"/>
                  <a:lumOff val="25000"/>
                </a:schemeClr>
              </a:solidFill>
            </a:endParaRPr>
          </a:p>
        </p:txBody>
      </p:sp>
      <p:sp>
        <p:nvSpPr>
          <p:cNvPr id="115" name="TextBox 114">
            <a:extLst>
              <a:ext uri="{FF2B5EF4-FFF2-40B4-BE49-F238E27FC236}">
                <a16:creationId xmlns:a16="http://schemas.microsoft.com/office/drawing/2014/main" id="{1314AA85-434E-44C8-B709-628BA0A99870}"/>
              </a:ext>
            </a:extLst>
          </p:cNvPr>
          <p:cNvSpPr txBox="1"/>
          <p:nvPr/>
        </p:nvSpPr>
        <p:spPr>
          <a:xfrm>
            <a:off x="5194230" y="3980196"/>
            <a:ext cx="3625921" cy="261610"/>
          </a:xfrm>
          <a:prstGeom prst="rect">
            <a:avLst/>
          </a:prstGeom>
          <a:noFill/>
        </p:spPr>
        <p:txBody>
          <a:bodyPr wrap="square" rtlCol="0">
            <a:spAutoFit/>
          </a:bodyPr>
          <a:lstStyle/>
          <a:p>
            <a:r>
              <a:rPr lang="en-US" sz="1100" b="1" dirty="0">
                <a:solidFill>
                  <a:schemeClr val="accent1">
                    <a:lumMod val="75000"/>
                  </a:schemeClr>
                </a:solidFill>
              </a:rPr>
              <a:t>AI-enabled Software as a Service</a:t>
            </a:r>
            <a:endParaRPr lang="en-IN" sz="1100" b="1" dirty="0">
              <a:solidFill>
                <a:schemeClr val="accent1">
                  <a:lumMod val="75000"/>
                </a:schemeClr>
              </a:solidFill>
            </a:endParaRPr>
          </a:p>
        </p:txBody>
      </p:sp>
      <p:sp>
        <p:nvSpPr>
          <p:cNvPr id="116" name="TextBox 115">
            <a:extLst>
              <a:ext uri="{FF2B5EF4-FFF2-40B4-BE49-F238E27FC236}">
                <a16:creationId xmlns:a16="http://schemas.microsoft.com/office/drawing/2014/main" id="{0FE46793-BFE1-4525-9377-01DE94ADC6CE}"/>
              </a:ext>
            </a:extLst>
          </p:cNvPr>
          <p:cNvSpPr txBox="1"/>
          <p:nvPr/>
        </p:nvSpPr>
        <p:spPr>
          <a:xfrm>
            <a:off x="5194230" y="4170145"/>
            <a:ext cx="3625921" cy="400110"/>
          </a:xfrm>
          <a:prstGeom prst="rect">
            <a:avLst/>
          </a:prstGeom>
          <a:noFill/>
        </p:spPr>
        <p:txBody>
          <a:bodyPr wrap="square" rtlCol="0">
            <a:spAutoFit/>
          </a:bodyPr>
          <a:lstStyle/>
          <a:p>
            <a:r>
              <a:rPr lang="en-US" sz="1000" dirty="0">
                <a:solidFill>
                  <a:schemeClr val="tx1">
                    <a:lumMod val="75000"/>
                    <a:lumOff val="25000"/>
                  </a:schemeClr>
                </a:solidFill>
              </a:rPr>
              <a:t>O-365, CRM (D-365, Salesforce), HRMS, Workforce Enablement (SFS, Payday)</a:t>
            </a:r>
            <a:endParaRPr lang="en-IN" sz="1000" dirty="0">
              <a:solidFill>
                <a:schemeClr val="tx1">
                  <a:lumMod val="75000"/>
                  <a:lumOff val="25000"/>
                </a:schemeClr>
              </a:solidFill>
            </a:endParaRPr>
          </a:p>
        </p:txBody>
      </p:sp>
      <p:pic>
        <p:nvPicPr>
          <p:cNvPr id="9" name="Picture 8">
            <a:extLst>
              <a:ext uri="{FF2B5EF4-FFF2-40B4-BE49-F238E27FC236}">
                <a16:creationId xmlns:a16="http://schemas.microsoft.com/office/drawing/2014/main" id="{B9A4E28D-B392-458A-8F12-8AED121A64B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8692" y="3225540"/>
            <a:ext cx="288000" cy="288000"/>
          </a:xfrm>
          <a:prstGeom prst="rect">
            <a:avLst/>
          </a:prstGeom>
        </p:spPr>
      </p:pic>
      <p:pic>
        <p:nvPicPr>
          <p:cNvPr id="12" name="Picture 11" descr="Icon&#10;&#10;Description automatically generated">
            <a:extLst>
              <a:ext uri="{FF2B5EF4-FFF2-40B4-BE49-F238E27FC236}">
                <a16:creationId xmlns:a16="http://schemas.microsoft.com/office/drawing/2014/main" id="{B03FF380-7461-449D-89EB-49F0F204BE0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8692" y="1627749"/>
            <a:ext cx="288000" cy="288000"/>
          </a:xfrm>
          <a:prstGeom prst="rect">
            <a:avLst/>
          </a:prstGeom>
        </p:spPr>
      </p:pic>
      <p:pic>
        <p:nvPicPr>
          <p:cNvPr id="16" name="Picture 15">
            <a:extLst>
              <a:ext uri="{FF2B5EF4-FFF2-40B4-BE49-F238E27FC236}">
                <a16:creationId xmlns:a16="http://schemas.microsoft.com/office/drawing/2014/main" id="{869EC072-FD1F-49E7-A815-A2CACC9B5A6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8692" y="2298600"/>
            <a:ext cx="288000" cy="288000"/>
          </a:xfrm>
          <a:prstGeom prst="rect">
            <a:avLst/>
          </a:prstGeom>
        </p:spPr>
      </p:pic>
      <p:pic>
        <p:nvPicPr>
          <p:cNvPr id="18" name="Picture 17">
            <a:extLst>
              <a:ext uri="{FF2B5EF4-FFF2-40B4-BE49-F238E27FC236}">
                <a16:creationId xmlns:a16="http://schemas.microsoft.com/office/drawing/2014/main" id="{53DC467A-95F3-4ADE-ADE5-7F3CF4303F45}"/>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70842" y="1644442"/>
            <a:ext cx="288000" cy="288000"/>
          </a:xfrm>
          <a:prstGeom prst="rect">
            <a:avLst/>
          </a:prstGeom>
        </p:spPr>
      </p:pic>
      <p:pic>
        <p:nvPicPr>
          <p:cNvPr id="20" name="Picture 19">
            <a:extLst>
              <a:ext uri="{FF2B5EF4-FFF2-40B4-BE49-F238E27FC236}">
                <a16:creationId xmlns:a16="http://schemas.microsoft.com/office/drawing/2014/main" id="{1B284E45-C8CD-4017-A20A-9FAAC32AA847}"/>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69010" y="2384871"/>
            <a:ext cx="288000" cy="288000"/>
          </a:xfrm>
          <a:prstGeom prst="rect">
            <a:avLst/>
          </a:prstGeom>
        </p:spPr>
      </p:pic>
      <p:pic>
        <p:nvPicPr>
          <p:cNvPr id="22" name="Picture 21">
            <a:extLst>
              <a:ext uri="{FF2B5EF4-FFF2-40B4-BE49-F238E27FC236}">
                <a16:creationId xmlns:a16="http://schemas.microsoft.com/office/drawing/2014/main" id="{2DB5E041-0669-43E3-B793-E75D48696783}"/>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8692" y="3886440"/>
            <a:ext cx="288000" cy="288000"/>
          </a:xfrm>
          <a:prstGeom prst="rect">
            <a:avLst/>
          </a:prstGeom>
        </p:spPr>
      </p:pic>
      <p:pic>
        <p:nvPicPr>
          <p:cNvPr id="39" name="Picture 38">
            <a:extLst>
              <a:ext uri="{FF2B5EF4-FFF2-40B4-BE49-F238E27FC236}">
                <a16:creationId xmlns:a16="http://schemas.microsoft.com/office/drawing/2014/main" id="{F8BAD715-EA0E-4370-89E5-2B7B2A68403F}"/>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69010" y="3235138"/>
            <a:ext cx="288000" cy="288000"/>
          </a:xfrm>
          <a:prstGeom prst="rect">
            <a:avLst/>
          </a:prstGeom>
        </p:spPr>
      </p:pic>
      <p:pic>
        <p:nvPicPr>
          <p:cNvPr id="41" name="Picture 40">
            <a:extLst>
              <a:ext uri="{FF2B5EF4-FFF2-40B4-BE49-F238E27FC236}">
                <a16:creationId xmlns:a16="http://schemas.microsoft.com/office/drawing/2014/main" id="{9985437F-B8EF-4913-9AB1-9C76B2B413BB}"/>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69010" y="4047035"/>
            <a:ext cx="288000" cy="288000"/>
          </a:xfrm>
          <a:prstGeom prst="rect">
            <a:avLst/>
          </a:prstGeom>
        </p:spPr>
      </p:pic>
      <p:sp>
        <p:nvSpPr>
          <p:cNvPr id="117" name="Slide Number Placeholder 3">
            <a:extLst>
              <a:ext uri="{FF2B5EF4-FFF2-40B4-BE49-F238E27FC236}">
                <a16:creationId xmlns:a16="http://schemas.microsoft.com/office/drawing/2014/main" id="{B24FD6A5-39B7-4F07-8D36-1133E47CEDDF}"/>
              </a:ext>
            </a:extLst>
          </p:cNvPr>
          <p:cNvSpPr>
            <a:spLocks noGrp="1"/>
          </p:cNvSpPr>
          <p:nvPr>
            <p:ph type="sldNum" sz="quarter" idx="12"/>
          </p:nvPr>
        </p:nvSpPr>
        <p:spPr>
          <a:xfrm>
            <a:off x="8332470" y="4767264"/>
            <a:ext cx="487680" cy="274637"/>
          </a:xfrm>
        </p:spPr>
        <p:txBody>
          <a:bodyPr/>
          <a:lstStyle/>
          <a:p>
            <a:fld id="{D6AB342A-830E-438F-A6A8-BEDF509AB0A8}" type="slidenum">
              <a:rPr lang="en-US" sz="900" smtClean="0"/>
              <a:t>4</a:t>
            </a:fld>
            <a:endParaRPr lang="en-US" sz="900" dirty="0"/>
          </a:p>
        </p:txBody>
      </p:sp>
    </p:spTree>
    <p:extLst>
      <p:ext uri="{BB962C8B-B14F-4D97-AF65-F5344CB8AC3E}">
        <p14:creationId xmlns:p14="http://schemas.microsoft.com/office/powerpoint/2010/main" val="192318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3EBB-4894-43F5-BE64-6C7E9A3879EB}"/>
              </a:ext>
            </a:extLst>
          </p:cNvPr>
          <p:cNvSpPr>
            <a:spLocks noGrp="1"/>
          </p:cNvSpPr>
          <p:nvPr>
            <p:ph type="title"/>
          </p:nvPr>
        </p:nvSpPr>
        <p:spPr/>
        <p:txBody>
          <a:bodyPr/>
          <a:lstStyle/>
          <a:p>
            <a:r>
              <a:rPr lang="en-US" dirty="0"/>
              <a:t>the Imperative | Multi-Cloud/hybrid-cloud is a reality</a:t>
            </a:r>
            <a:endParaRPr lang="en-IN" dirty="0"/>
          </a:p>
        </p:txBody>
      </p:sp>
      <p:sp>
        <p:nvSpPr>
          <p:cNvPr id="32" name="Slide Number Placeholder 3">
            <a:extLst>
              <a:ext uri="{FF2B5EF4-FFF2-40B4-BE49-F238E27FC236}">
                <a16:creationId xmlns:a16="http://schemas.microsoft.com/office/drawing/2014/main" id="{E32C8DAC-980F-4CE0-8592-1F303CF0FB5E}"/>
              </a:ext>
            </a:extLst>
          </p:cNvPr>
          <p:cNvSpPr>
            <a:spLocks noGrp="1"/>
          </p:cNvSpPr>
          <p:nvPr>
            <p:ph type="sldNum" sz="quarter" idx="12"/>
          </p:nvPr>
        </p:nvSpPr>
        <p:spPr>
          <a:xfrm>
            <a:off x="8332470" y="4767264"/>
            <a:ext cx="487680" cy="274637"/>
          </a:xfrm>
        </p:spPr>
        <p:txBody>
          <a:bodyPr/>
          <a:lstStyle/>
          <a:p>
            <a:fld id="{D6AB342A-830E-438F-A6A8-BEDF509AB0A8}" type="slidenum">
              <a:rPr lang="en-US" sz="900" smtClean="0"/>
              <a:t>5</a:t>
            </a:fld>
            <a:endParaRPr lang="en-US" sz="900" dirty="0"/>
          </a:p>
        </p:txBody>
      </p:sp>
      <p:sp>
        <p:nvSpPr>
          <p:cNvPr id="30" name="Rectangle: Rounded Corners 29">
            <a:extLst>
              <a:ext uri="{FF2B5EF4-FFF2-40B4-BE49-F238E27FC236}">
                <a16:creationId xmlns:a16="http://schemas.microsoft.com/office/drawing/2014/main" id="{C33A2A7D-81FE-4F1A-B4CF-8CEB575C3DA3}"/>
              </a:ext>
            </a:extLst>
          </p:cNvPr>
          <p:cNvSpPr/>
          <p:nvPr/>
        </p:nvSpPr>
        <p:spPr>
          <a:xfrm>
            <a:off x="684241" y="1402369"/>
            <a:ext cx="2679202" cy="576000"/>
          </a:xfrm>
          <a:prstGeom prst="roundRect">
            <a:avLst>
              <a:gd name="adj" fmla="val 42320"/>
            </a:avLst>
          </a:prstGeom>
          <a:solidFill>
            <a:schemeClr val="accent1">
              <a:lumMod val="40000"/>
              <a:lumOff val="6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Rectangle: Rounded Corners 30">
            <a:extLst>
              <a:ext uri="{FF2B5EF4-FFF2-40B4-BE49-F238E27FC236}">
                <a16:creationId xmlns:a16="http://schemas.microsoft.com/office/drawing/2014/main" id="{3C71E18F-B260-42E3-9D5D-68796A274986}"/>
              </a:ext>
            </a:extLst>
          </p:cNvPr>
          <p:cNvSpPr/>
          <p:nvPr/>
        </p:nvSpPr>
        <p:spPr>
          <a:xfrm>
            <a:off x="337547" y="2538594"/>
            <a:ext cx="2679202" cy="576000"/>
          </a:xfrm>
          <a:prstGeom prst="roundRect">
            <a:avLst>
              <a:gd name="adj" fmla="val 42320"/>
            </a:avLst>
          </a:prstGeom>
          <a:solidFill>
            <a:schemeClr val="accent2">
              <a:lumMod val="40000"/>
              <a:lumOff val="6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Rectangle: Rounded Corners 32">
            <a:extLst>
              <a:ext uri="{FF2B5EF4-FFF2-40B4-BE49-F238E27FC236}">
                <a16:creationId xmlns:a16="http://schemas.microsoft.com/office/drawing/2014/main" id="{64F73086-BD67-4BBA-A575-828C24DDCAEF}"/>
              </a:ext>
            </a:extLst>
          </p:cNvPr>
          <p:cNvSpPr/>
          <p:nvPr/>
        </p:nvSpPr>
        <p:spPr>
          <a:xfrm>
            <a:off x="684241" y="3673823"/>
            <a:ext cx="2679202" cy="576000"/>
          </a:xfrm>
          <a:prstGeom prst="roundRect">
            <a:avLst>
              <a:gd name="adj" fmla="val 42320"/>
            </a:avLst>
          </a:prstGeom>
          <a:solidFill>
            <a:schemeClr val="accent3">
              <a:lumMod val="40000"/>
              <a:lumOff val="6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Rectangle: Rounded Corners 33">
            <a:extLst>
              <a:ext uri="{FF2B5EF4-FFF2-40B4-BE49-F238E27FC236}">
                <a16:creationId xmlns:a16="http://schemas.microsoft.com/office/drawing/2014/main" id="{32EADE92-9D2D-4330-8122-9B1E9FD77B3B}"/>
              </a:ext>
            </a:extLst>
          </p:cNvPr>
          <p:cNvSpPr/>
          <p:nvPr/>
        </p:nvSpPr>
        <p:spPr>
          <a:xfrm>
            <a:off x="5853084" y="1402369"/>
            <a:ext cx="2679202" cy="576000"/>
          </a:xfrm>
          <a:prstGeom prst="roundRect">
            <a:avLst>
              <a:gd name="adj" fmla="val 42320"/>
            </a:avLst>
          </a:prstGeom>
          <a:solidFill>
            <a:schemeClr val="accent4">
              <a:lumMod val="40000"/>
              <a:lumOff val="6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Rectangle: Rounded Corners 34">
            <a:extLst>
              <a:ext uri="{FF2B5EF4-FFF2-40B4-BE49-F238E27FC236}">
                <a16:creationId xmlns:a16="http://schemas.microsoft.com/office/drawing/2014/main" id="{68D6A8C3-4ACB-4974-8EEB-6BE900BA6DD2}"/>
              </a:ext>
            </a:extLst>
          </p:cNvPr>
          <p:cNvSpPr/>
          <p:nvPr/>
        </p:nvSpPr>
        <p:spPr>
          <a:xfrm>
            <a:off x="6220731" y="2538096"/>
            <a:ext cx="2599419" cy="576000"/>
          </a:xfrm>
          <a:prstGeom prst="roundRect">
            <a:avLst>
              <a:gd name="adj" fmla="val 42320"/>
            </a:avLst>
          </a:prstGeom>
          <a:solidFill>
            <a:schemeClr val="accent5">
              <a:lumMod val="40000"/>
              <a:lumOff val="6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ectangle: Rounded Corners 35">
            <a:extLst>
              <a:ext uri="{FF2B5EF4-FFF2-40B4-BE49-F238E27FC236}">
                <a16:creationId xmlns:a16="http://schemas.microsoft.com/office/drawing/2014/main" id="{D9D84B77-CBC1-407F-9CB7-B8ADEEBFBE91}"/>
              </a:ext>
            </a:extLst>
          </p:cNvPr>
          <p:cNvSpPr/>
          <p:nvPr/>
        </p:nvSpPr>
        <p:spPr>
          <a:xfrm>
            <a:off x="5853084" y="3673823"/>
            <a:ext cx="2679202" cy="576000"/>
          </a:xfrm>
          <a:prstGeom prst="roundRect">
            <a:avLst>
              <a:gd name="adj" fmla="val 42320"/>
            </a:avLst>
          </a:prstGeom>
          <a:solidFill>
            <a:schemeClr val="accent6">
              <a:lumMod val="40000"/>
              <a:lumOff val="6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Oval 37">
            <a:extLst>
              <a:ext uri="{FF2B5EF4-FFF2-40B4-BE49-F238E27FC236}">
                <a16:creationId xmlns:a16="http://schemas.microsoft.com/office/drawing/2014/main" id="{61B76887-C2D2-4D59-9CAD-6B05A56059E1}"/>
              </a:ext>
            </a:extLst>
          </p:cNvPr>
          <p:cNvSpPr/>
          <p:nvPr/>
        </p:nvSpPr>
        <p:spPr>
          <a:xfrm>
            <a:off x="3429184" y="1727250"/>
            <a:ext cx="2308676" cy="2308676"/>
          </a:xfrm>
          <a:prstGeom prst="ellipse">
            <a:avLst/>
          </a:prstGeom>
          <a:solidFill>
            <a:schemeClr val="bg1"/>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Oval 38">
            <a:extLst>
              <a:ext uri="{FF2B5EF4-FFF2-40B4-BE49-F238E27FC236}">
                <a16:creationId xmlns:a16="http://schemas.microsoft.com/office/drawing/2014/main" id="{391A8355-3F36-4702-9708-A17FA30BE388}"/>
              </a:ext>
            </a:extLst>
          </p:cNvPr>
          <p:cNvSpPr/>
          <p:nvPr/>
        </p:nvSpPr>
        <p:spPr>
          <a:xfrm>
            <a:off x="3614020" y="1915489"/>
            <a:ext cx="1930210" cy="1930210"/>
          </a:xfrm>
          <a:prstGeom prst="ellipse">
            <a:avLst/>
          </a:prstGeom>
          <a:solidFill>
            <a:schemeClr val="accent1">
              <a:lumMod val="75000"/>
            </a:schemeClr>
          </a:solidFill>
          <a:ln w="12700">
            <a:solidFill>
              <a:schemeClr val="bg1"/>
            </a:solidFill>
            <a:prstDash val="sysDot"/>
          </a:ln>
          <a:scene3d>
            <a:camera prst="orthographicFront"/>
            <a:lightRig rig="threePt" dir="t"/>
          </a:scene3d>
          <a:sp3d extrusionH="76200" contourW="12700">
            <a:extrusionClr>
              <a:schemeClr val="accent5">
                <a:lumMod val="40000"/>
                <a:lumOff val="60000"/>
              </a:schemeClr>
            </a:extrusionClr>
            <a:contourClr>
              <a:schemeClr val="accent5">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TextBox 39">
            <a:extLst>
              <a:ext uri="{FF2B5EF4-FFF2-40B4-BE49-F238E27FC236}">
                <a16:creationId xmlns:a16="http://schemas.microsoft.com/office/drawing/2014/main" id="{9F110490-92E8-4F0F-883B-489A7200495E}"/>
              </a:ext>
            </a:extLst>
          </p:cNvPr>
          <p:cNvSpPr txBox="1"/>
          <p:nvPr/>
        </p:nvSpPr>
        <p:spPr>
          <a:xfrm>
            <a:off x="3731023" y="2280429"/>
            <a:ext cx="1681954" cy="1200329"/>
          </a:xfrm>
          <a:prstGeom prst="rect">
            <a:avLst/>
          </a:prstGeom>
          <a:noFill/>
        </p:spPr>
        <p:txBody>
          <a:bodyPr wrap="square" rtlCol="0">
            <a:spAutoFit/>
          </a:bodyPr>
          <a:lstStyle/>
          <a:p>
            <a:pPr algn="ctr"/>
            <a:r>
              <a:rPr lang="en-US" altLang="en-US" b="1" cap="all" dirty="0">
                <a:solidFill>
                  <a:schemeClr val="bg1"/>
                </a:solidFill>
                <a:sym typeface="Helvetica" panose="020B0604020202030204" pitchFamily="34" charset="0"/>
              </a:rPr>
              <a:t>Market Dynamics impacting choices </a:t>
            </a:r>
            <a:endParaRPr lang="en-IN" b="1" cap="all" dirty="0">
              <a:solidFill>
                <a:schemeClr val="bg1"/>
              </a:solidFill>
            </a:endParaRPr>
          </a:p>
        </p:txBody>
      </p:sp>
      <p:sp>
        <p:nvSpPr>
          <p:cNvPr id="41" name="TextBox 40">
            <a:extLst>
              <a:ext uri="{FF2B5EF4-FFF2-40B4-BE49-F238E27FC236}">
                <a16:creationId xmlns:a16="http://schemas.microsoft.com/office/drawing/2014/main" id="{8D33751E-13BD-4F29-AB3C-066B888A808F}"/>
              </a:ext>
            </a:extLst>
          </p:cNvPr>
          <p:cNvSpPr txBox="1"/>
          <p:nvPr/>
        </p:nvSpPr>
        <p:spPr>
          <a:xfrm>
            <a:off x="5968308" y="1545391"/>
            <a:ext cx="2447599" cy="276999"/>
          </a:xfrm>
          <a:prstGeom prst="rect">
            <a:avLst/>
          </a:prstGeom>
          <a:noFill/>
        </p:spPr>
        <p:txBody>
          <a:bodyPr wrap="square" rtlCol="0">
            <a:spAutoFit/>
          </a:bodyPr>
          <a:lstStyle/>
          <a:p>
            <a:r>
              <a:rPr lang="en-US" altLang="en-US" sz="1200" b="1" dirty="0">
                <a:ea typeface="Helvetica" panose="020B0604020202030204" pitchFamily="34" charset="0"/>
                <a:cs typeface="Helvetica" panose="020B0604020202030204" pitchFamily="34" charset="0"/>
                <a:sym typeface="Helvetica" panose="020B0604020202030204" pitchFamily="34" charset="0"/>
              </a:rPr>
              <a:t>SaaS Offerings</a:t>
            </a:r>
            <a:endParaRPr lang="en-US" altLang="en-US" sz="1200" dirty="0"/>
          </a:p>
        </p:txBody>
      </p:sp>
      <p:sp>
        <p:nvSpPr>
          <p:cNvPr id="42" name="TextBox 41">
            <a:extLst>
              <a:ext uri="{FF2B5EF4-FFF2-40B4-BE49-F238E27FC236}">
                <a16:creationId xmlns:a16="http://schemas.microsoft.com/office/drawing/2014/main" id="{2E58EDE8-B2E5-4EEF-AB88-009BC8461708}"/>
              </a:ext>
            </a:extLst>
          </p:cNvPr>
          <p:cNvSpPr txBox="1"/>
          <p:nvPr/>
        </p:nvSpPr>
        <p:spPr>
          <a:xfrm>
            <a:off x="6344062" y="2580007"/>
            <a:ext cx="2232248" cy="461665"/>
          </a:xfrm>
          <a:prstGeom prst="rect">
            <a:avLst/>
          </a:prstGeom>
          <a:noFill/>
        </p:spPr>
        <p:txBody>
          <a:bodyPr wrap="square" rtlCol="0">
            <a:spAutoFit/>
          </a:bodyPr>
          <a:lstStyle/>
          <a:p>
            <a:r>
              <a:rPr lang="en-US" altLang="en-US" sz="1200" b="1" dirty="0">
                <a:ea typeface="Helvetica" panose="020B0604020202030204" pitchFamily="34" charset="0"/>
                <a:cs typeface="Helvetica"/>
                <a:sym typeface="Helvetica" panose="020B0604020202030204" pitchFamily="34" charset="0"/>
              </a:rPr>
              <a:t>Partner </a:t>
            </a:r>
          </a:p>
          <a:p>
            <a:r>
              <a:rPr lang="en-US" altLang="en-US" sz="1200" b="1" dirty="0">
                <a:ea typeface="Helvetica" panose="020B0604020202030204" pitchFamily="34" charset="0"/>
                <a:cs typeface="Helvetica"/>
                <a:sym typeface="Helvetica" panose="020B0604020202030204" pitchFamily="34" charset="0"/>
              </a:rPr>
              <a:t>Ecosystem on Cloud</a:t>
            </a:r>
            <a:endParaRPr lang="en-US" altLang="en-US" sz="1200" dirty="0"/>
          </a:p>
        </p:txBody>
      </p:sp>
      <p:sp>
        <p:nvSpPr>
          <p:cNvPr id="43" name="TextBox 42">
            <a:extLst>
              <a:ext uri="{FF2B5EF4-FFF2-40B4-BE49-F238E27FC236}">
                <a16:creationId xmlns:a16="http://schemas.microsoft.com/office/drawing/2014/main" id="{183CDFD5-2085-453B-ABF7-7F0BF0C50D01}"/>
              </a:ext>
            </a:extLst>
          </p:cNvPr>
          <p:cNvSpPr txBox="1"/>
          <p:nvPr/>
        </p:nvSpPr>
        <p:spPr>
          <a:xfrm>
            <a:off x="6048163" y="3813913"/>
            <a:ext cx="2294561" cy="276999"/>
          </a:xfrm>
          <a:prstGeom prst="rect">
            <a:avLst/>
          </a:prstGeom>
          <a:noFill/>
        </p:spPr>
        <p:txBody>
          <a:bodyPr wrap="square" rtlCol="0">
            <a:spAutoFit/>
          </a:bodyPr>
          <a:lstStyle/>
          <a:p>
            <a:r>
              <a:rPr lang="en-US" altLang="en-US" sz="1200" b="1" dirty="0">
                <a:ea typeface="Helvetica" panose="020B0604020202030204" pitchFamily="34" charset="0"/>
                <a:cs typeface="Helvetica" panose="020B0604020202030204" pitchFamily="34" charset="0"/>
                <a:sym typeface="Helvetica" panose="020B0604020202030204" pitchFamily="34" charset="0"/>
              </a:rPr>
              <a:t>Distributed Cloud</a:t>
            </a:r>
            <a:endParaRPr lang="en-US" altLang="en-US" sz="1200" dirty="0"/>
          </a:p>
        </p:txBody>
      </p:sp>
      <p:sp>
        <p:nvSpPr>
          <p:cNvPr id="44" name="TextBox 43">
            <a:extLst>
              <a:ext uri="{FF2B5EF4-FFF2-40B4-BE49-F238E27FC236}">
                <a16:creationId xmlns:a16="http://schemas.microsoft.com/office/drawing/2014/main" id="{B9AE4646-9EEF-4D0D-9B60-95676855A71B}"/>
              </a:ext>
            </a:extLst>
          </p:cNvPr>
          <p:cNvSpPr txBox="1"/>
          <p:nvPr/>
        </p:nvSpPr>
        <p:spPr>
          <a:xfrm>
            <a:off x="915843" y="1551868"/>
            <a:ext cx="2304256" cy="276999"/>
          </a:xfrm>
          <a:prstGeom prst="rect">
            <a:avLst/>
          </a:prstGeom>
          <a:noFill/>
        </p:spPr>
        <p:txBody>
          <a:bodyPr wrap="square" rtlCol="0">
            <a:spAutoFit/>
          </a:bodyPr>
          <a:lstStyle/>
          <a:p>
            <a:pPr algn="r"/>
            <a:r>
              <a:rPr lang="en-US" altLang="en-US" sz="1200" b="1" dirty="0">
                <a:ea typeface="Helvetica" panose="020B0604020202030204" pitchFamily="34" charset="0"/>
                <a:cs typeface="Helvetica" panose="020B0604020202030204" pitchFamily="34" charset="0"/>
                <a:sym typeface="Helvetica" panose="020B0604020202030204" pitchFamily="34" charset="0"/>
              </a:rPr>
              <a:t>Hyperscalers</a:t>
            </a:r>
            <a:endParaRPr lang="en-US" altLang="en-US" sz="1200" dirty="0"/>
          </a:p>
        </p:txBody>
      </p:sp>
      <p:sp>
        <p:nvSpPr>
          <p:cNvPr id="45" name="TextBox 44">
            <a:extLst>
              <a:ext uri="{FF2B5EF4-FFF2-40B4-BE49-F238E27FC236}">
                <a16:creationId xmlns:a16="http://schemas.microsoft.com/office/drawing/2014/main" id="{7D39738C-BC28-4139-9D97-D51412C87283}"/>
              </a:ext>
            </a:extLst>
          </p:cNvPr>
          <p:cNvSpPr txBox="1"/>
          <p:nvPr/>
        </p:nvSpPr>
        <p:spPr>
          <a:xfrm>
            <a:off x="654220" y="2687097"/>
            <a:ext cx="2232247" cy="276999"/>
          </a:xfrm>
          <a:prstGeom prst="rect">
            <a:avLst/>
          </a:prstGeom>
          <a:noFill/>
        </p:spPr>
        <p:txBody>
          <a:bodyPr wrap="square" rtlCol="0">
            <a:spAutoFit/>
          </a:bodyPr>
          <a:lstStyle/>
          <a:p>
            <a:pPr algn="r"/>
            <a:r>
              <a:rPr lang="en-US" altLang="en-US" sz="1200" b="1" dirty="0">
                <a:ea typeface="Helvetica" panose="020B0604020202030204" pitchFamily="34" charset="0"/>
                <a:cs typeface="Helvetica" panose="020B0604020202030204" pitchFamily="34" charset="0"/>
                <a:sym typeface="Helvetica" panose="020B0604020202030204" pitchFamily="34" charset="0"/>
              </a:rPr>
              <a:t>On-premise Cloud</a:t>
            </a:r>
            <a:endParaRPr lang="en-US" altLang="en-US" sz="1200" dirty="0"/>
          </a:p>
        </p:txBody>
      </p:sp>
      <p:sp>
        <p:nvSpPr>
          <p:cNvPr id="52" name="TextBox 51">
            <a:extLst>
              <a:ext uri="{FF2B5EF4-FFF2-40B4-BE49-F238E27FC236}">
                <a16:creationId xmlns:a16="http://schemas.microsoft.com/office/drawing/2014/main" id="{10189983-5794-42A1-BA7A-8A92DF6DED2A}"/>
              </a:ext>
            </a:extLst>
          </p:cNvPr>
          <p:cNvSpPr txBox="1"/>
          <p:nvPr/>
        </p:nvSpPr>
        <p:spPr>
          <a:xfrm>
            <a:off x="1013236" y="3813913"/>
            <a:ext cx="2143990" cy="276999"/>
          </a:xfrm>
          <a:prstGeom prst="rect">
            <a:avLst/>
          </a:prstGeom>
          <a:noFill/>
        </p:spPr>
        <p:txBody>
          <a:bodyPr wrap="square" rtlCol="0">
            <a:spAutoFit/>
          </a:bodyPr>
          <a:lstStyle/>
          <a:p>
            <a:pPr algn="r"/>
            <a:r>
              <a:rPr lang="en-US" altLang="en-US" sz="1200" b="1" dirty="0">
                <a:ea typeface="Helvetica" panose="020B0604020202030204" pitchFamily="34" charset="0"/>
                <a:cs typeface="Helvetica"/>
                <a:sym typeface="Helvetica" panose="020B0604020202030204" pitchFamily="34" charset="0"/>
              </a:rPr>
              <a:t>Non-Hyperscale Cloud</a:t>
            </a:r>
            <a:endParaRPr lang="en-US" altLang="en-US" sz="1200" dirty="0">
              <a:cs typeface="Helvetica"/>
            </a:endParaRPr>
          </a:p>
        </p:txBody>
      </p:sp>
      <p:sp>
        <p:nvSpPr>
          <p:cNvPr id="53" name="Flowchart: Connector 52">
            <a:extLst>
              <a:ext uri="{FF2B5EF4-FFF2-40B4-BE49-F238E27FC236}">
                <a16:creationId xmlns:a16="http://schemas.microsoft.com/office/drawing/2014/main" id="{D9947687-4401-4C4C-943C-9F170A2C7C61}"/>
              </a:ext>
            </a:extLst>
          </p:cNvPr>
          <p:cNvSpPr/>
          <p:nvPr/>
        </p:nvSpPr>
        <p:spPr>
          <a:xfrm>
            <a:off x="5402740" y="2063501"/>
            <a:ext cx="180000" cy="180000"/>
          </a:xfrm>
          <a:prstGeom prst="flowChartConnector">
            <a:avLst/>
          </a:prstGeom>
          <a:solidFill>
            <a:schemeClr val="bg1"/>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4" name="Flowchart: Connector 53">
            <a:extLst>
              <a:ext uri="{FF2B5EF4-FFF2-40B4-BE49-F238E27FC236}">
                <a16:creationId xmlns:a16="http://schemas.microsoft.com/office/drawing/2014/main" id="{DE15F625-9FA1-40D6-8003-187B30FC17D5}"/>
              </a:ext>
            </a:extLst>
          </p:cNvPr>
          <p:cNvSpPr/>
          <p:nvPr/>
        </p:nvSpPr>
        <p:spPr>
          <a:xfrm>
            <a:off x="5438740" y="2099501"/>
            <a:ext cx="108000" cy="10800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5" name="Flowchart: Connector 54">
            <a:extLst>
              <a:ext uri="{FF2B5EF4-FFF2-40B4-BE49-F238E27FC236}">
                <a16:creationId xmlns:a16="http://schemas.microsoft.com/office/drawing/2014/main" id="{F08FA03A-FDA3-4BA4-B4CD-936F96B44A6B}"/>
              </a:ext>
            </a:extLst>
          </p:cNvPr>
          <p:cNvSpPr/>
          <p:nvPr/>
        </p:nvSpPr>
        <p:spPr>
          <a:xfrm>
            <a:off x="5647860" y="2736594"/>
            <a:ext cx="180000" cy="180000"/>
          </a:xfrm>
          <a:prstGeom prst="flowChartConnector">
            <a:avLst/>
          </a:prstGeom>
          <a:solidFill>
            <a:schemeClr val="bg1"/>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6" name="Flowchart: Connector 55">
            <a:extLst>
              <a:ext uri="{FF2B5EF4-FFF2-40B4-BE49-F238E27FC236}">
                <a16:creationId xmlns:a16="http://schemas.microsoft.com/office/drawing/2014/main" id="{D3DF0BA4-D7A7-423A-9906-2A63AA7D04BD}"/>
              </a:ext>
            </a:extLst>
          </p:cNvPr>
          <p:cNvSpPr/>
          <p:nvPr/>
        </p:nvSpPr>
        <p:spPr>
          <a:xfrm>
            <a:off x="5683860" y="2772594"/>
            <a:ext cx="108000" cy="108000"/>
          </a:xfrm>
          <a:prstGeom prst="flowChartConnec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7" name="Flowchart: Connector 56">
            <a:extLst>
              <a:ext uri="{FF2B5EF4-FFF2-40B4-BE49-F238E27FC236}">
                <a16:creationId xmlns:a16="http://schemas.microsoft.com/office/drawing/2014/main" id="{C415AB98-1908-439B-BCA6-64EBCE312CFF}"/>
              </a:ext>
            </a:extLst>
          </p:cNvPr>
          <p:cNvSpPr/>
          <p:nvPr/>
        </p:nvSpPr>
        <p:spPr>
          <a:xfrm>
            <a:off x="5438740" y="3459777"/>
            <a:ext cx="180000" cy="180000"/>
          </a:xfrm>
          <a:prstGeom prst="flowChartConnector">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8" name="Flowchart: Connector 57">
            <a:extLst>
              <a:ext uri="{FF2B5EF4-FFF2-40B4-BE49-F238E27FC236}">
                <a16:creationId xmlns:a16="http://schemas.microsoft.com/office/drawing/2014/main" id="{D2C0622E-68D3-4DD0-AAC2-DE18E37CDB46}"/>
              </a:ext>
            </a:extLst>
          </p:cNvPr>
          <p:cNvSpPr/>
          <p:nvPr/>
        </p:nvSpPr>
        <p:spPr>
          <a:xfrm>
            <a:off x="5474740" y="3495777"/>
            <a:ext cx="108000" cy="108000"/>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Flowchart: Connector 58">
            <a:extLst>
              <a:ext uri="{FF2B5EF4-FFF2-40B4-BE49-F238E27FC236}">
                <a16:creationId xmlns:a16="http://schemas.microsoft.com/office/drawing/2014/main" id="{16411FDC-C1ED-4283-95B7-6BD2CE297C05}"/>
              </a:ext>
            </a:extLst>
          </p:cNvPr>
          <p:cNvSpPr/>
          <p:nvPr/>
        </p:nvSpPr>
        <p:spPr>
          <a:xfrm>
            <a:off x="3533094" y="3459777"/>
            <a:ext cx="180000" cy="180000"/>
          </a:xfrm>
          <a:prstGeom prst="flowChartConnector">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0" name="Flowchart: Connector 59">
            <a:extLst>
              <a:ext uri="{FF2B5EF4-FFF2-40B4-BE49-F238E27FC236}">
                <a16:creationId xmlns:a16="http://schemas.microsoft.com/office/drawing/2014/main" id="{C59E2F6B-3C70-4935-88ED-42FE2D5CC415}"/>
              </a:ext>
            </a:extLst>
          </p:cNvPr>
          <p:cNvSpPr/>
          <p:nvPr/>
        </p:nvSpPr>
        <p:spPr>
          <a:xfrm>
            <a:off x="3569094" y="3495777"/>
            <a:ext cx="108000" cy="108000"/>
          </a:xfrm>
          <a:prstGeom prst="flowChartConnec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9" name="Flowchart: Connector 78">
            <a:extLst>
              <a:ext uri="{FF2B5EF4-FFF2-40B4-BE49-F238E27FC236}">
                <a16:creationId xmlns:a16="http://schemas.microsoft.com/office/drawing/2014/main" id="{7F4E4F9B-5CC5-43A9-AEE6-A5D2FA240539}"/>
              </a:ext>
            </a:extLst>
          </p:cNvPr>
          <p:cNvSpPr/>
          <p:nvPr/>
        </p:nvSpPr>
        <p:spPr>
          <a:xfrm>
            <a:off x="3333422" y="2736594"/>
            <a:ext cx="180000" cy="180000"/>
          </a:xfrm>
          <a:prstGeom prst="flowChartConnector">
            <a:avLst/>
          </a:prstGeom>
          <a:solidFill>
            <a:schemeClr val="bg1"/>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0" name="Flowchart: Connector 79">
            <a:extLst>
              <a:ext uri="{FF2B5EF4-FFF2-40B4-BE49-F238E27FC236}">
                <a16:creationId xmlns:a16="http://schemas.microsoft.com/office/drawing/2014/main" id="{17C123A1-D7F7-4271-833B-82FECE7E130B}"/>
              </a:ext>
            </a:extLst>
          </p:cNvPr>
          <p:cNvSpPr/>
          <p:nvPr/>
        </p:nvSpPr>
        <p:spPr>
          <a:xfrm>
            <a:off x="3369422" y="2772594"/>
            <a:ext cx="108000" cy="10800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1" name="Flowchart: Connector 80">
            <a:extLst>
              <a:ext uri="{FF2B5EF4-FFF2-40B4-BE49-F238E27FC236}">
                <a16:creationId xmlns:a16="http://schemas.microsoft.com/office/drawing/2014/main" id="{EA5AF862-187A-42C9-BA31-D93942BC424A}"/>
              </a:ext>
            </a:extLst>
          </p:cNvPr>
          <p:cNvSpPr/>
          <p:nvPr/>
        </p:nvSpPr>
        <p:spPr>
          <a:xfrm>
            <a:off x="3576919" y="2063501"/>
            <a:ext cx="180000" cy="180000"/>
          </a:xfrm>
          <a:prstGeom prst="flowChartConnector">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2" name="Flowchart: Connector 81">
            <a:extLst>
              <a:ext uri="{FF2B5EF4-FFF2-40B4-BE49-F238E27FC236}">
                <a16:creationId xmlns:a16="http://schemas.microsoft.com/office/drawing/2014/main" id="{366F3827-3848-47D9-AFA2-945147BC74AF}"/>
              </a:ext>
            </a:extLst>
          </p:cNvPr>
          <p:cNvSpPr/>
          <p:nvPr/>
        </p:nvSpPr>
        <p:spPr>
          <a:xfrm>
            <a:off x="3612919" y="2099501"/>
            <a:ext cx="108000" cy="108000"/>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83" name="Connector: Curved 82">
            <a:extLst>
              <a:ext uri="{FF2B5EF4-FFF2-40B4-BE49-F238E27FC236}">
                <a16:creationId xmlns:a16="http://schemas.microsoft.com/office/drawing/2014/main" id="{94CC9779-692C-4D52-B08A-178892D31118}"/>
              </a:ext>
            </a:extLst>
          </p:cNvPr>
          <p:cNvCxnSpPr>
            <a:stCxn id="30" idx="3"/>
            <a:endCxn id="81" idx="0"/>
          </p:cNvCxnSpPr>
          <p:nvPr/>
        </p:nvCxnSpPr>
        <p:spPr>
          <a:xfrm>
            <a:off x="3363443" y="1690369"/>
            <a:ext cx="303476" cy="373132"/>
          </a:xfrm>
          <a:prstGeom prst="curvedConnector2">
            <a:avLst/>
          </a:prstGeom>
          <a:ln w="190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FA6BC0AE-F2AB-48F7-97E5-151FBF1A8808}"/>
              </a:ext>
            </a:extLst>
          </p:cNvPr>
          <p:cNvCxnSpPr>
            <a:stCxn id="33" idx="3"/>
            <a:endCxn id="59" idx="4"/>
          </p:cNvCxnSpPr>
          <p:nvPr/>
        </p:nvCxnSpPr>
        <p:spPr>
          <a:xfrm flipV="1">
            <a:off x="3363443" y="3639777"/>
            <a:ext cx="259651" cy="322046"/>
          </a:xfrm>
          <a:prstGeom prst="curvedConnector2">
            <a:avLst/>
          </a:prstGeom>
          <a:ln w="190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EC96B85B-A966-4C34-AB51-8E2329C22E86}"/>
              </a:ext>
            </a:extLst>
          </p:cNvPr>
          <p:cNvCxnSpPr>
            <a:stCxn id="34" idx="1"/>
            <a:endCxn id="53" idx="0"/>
          </p:cNvCxnSpPr>
          <p:nvPr/>
        </p:nvCxnSpPr>
        <p:spPr>
          <a:xfrm rot="10800000" flipV="1">
            <a:off x="5492740" y="1690369"/>
            <a:ext cx="360344" cy="373132"/>
          </a:xfrm>
          <a:prstGeom prst="curvedConnector2">
            <a:avLst/>
          </a:prstGeom>
          <a:ln w="190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4539C065-52B9-4F35-AB71-A7FFDF18E593}"/>
              </a:ext>
            </a:extLst>
          </p:cNvPr>
          <p:cNvCxnSpPr>
            <a:stCxn id="36" idx="1"/>
            <a:endCxn id="57" idx="4"/>
          </p:cNvCxnSpPr>
          <p:nvPr/>
        </p:nvCxnSpPr>
        <p:spPr>
          <a:xfrm rot="10800000">
            <a:off x="5528740" y="3639777"/>
            <a:ext cx="324344" cy="322046"/>
          </a:xfrm>
          <a:prstGeom prst="curvedConnector2">
            <a:avLst/>
          </a:prstGeom>
          <a:ln w="190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BBEC8AE-6382-4FA6-94D2-E2E66C24793F}"/>
              </a:ext>
            </a:extLst>
          </p:cNvPr>
          <p:cNvCxnSpPr>
            <a:stCxn id="31" idx="3"/>
            <a:endCxn id="80" idx="2"/>
          </p:cNvCxnSpPr>
          <p:nvPr/>
        </p:nvCxnSpPr>
        <p:spPr>
          <a:xfrm>
            <a:off x="3016749" y="2826594"/>
            <a:ext cx="352673" cy="0"/>
          </a:xfrm>
          <a:prstGeom prst="straightConnector1">
            <a:avLst/>
          </a:prstGeom>
          <a:ln w="190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BA5D966-7A65-4D02-96F0-7DF42DF17484}"/>
              </a:ext>
            </a:extLst>
          </p:cNvPr>
          <p:cNvCxnSpPr>
            <a:cxnSpLocks/>
            <a:stCxn id="35" idx="1"/>
            <a:endCxn id="55" idx="6"/>
          </p:cNvCxnSpPr>
          <p:nvPr/>
        </p:nvCxnSpPr>
        <p:spPr>
          <a:xfrm flipH="1">
            <a:off x="5827860" y="2826096"/>
            <a:ext cx="392871" cy="498"/>
          </a:xfrm>
          <a:prstGeom prst="straightConnector1">
            <a:avLst/>
          </a:prstGeom>
          <a:ln w="190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F7F8EDA-8E6A-453D-9829-7097ABD077C8}"/>
              </a:ext>
            </a:extLst>
          </p:cNvPr>
          <p:cNvSpPr/>
          <p:nvPr/>
        </p:nvSpPr>
        <p:spPr>
          <a:xfrm>
            <a:off x="669549" y="1402369"/>
            <a:ext cx="597877" cy="597877"/>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 name="Oval 105">
            <a:extLst>
              <a:ext uri="{FF2B5EF4-FFF2-40B4-BE49-F238E27FC236}">
                <a16:creationId xmlns:a16="http://schemas.microsoft.com/office/drawing/2014/main" id="{C608CAF1-61B3-4CAD-B02B-F313BABFEFC9}"/>
              </a:ext>
            </a:extLst>
          </p:cNvPr>
          <p:cNvSpPr/>
          <p:nvPr/>
        </p:nvSpPr>
        <p:spPr>
          <a:xfrm>
            <a:off x="339430" y="2548535"/>
            <a:ext cx="597877" cy="597877"/>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7" name="Oval 106">
            <a:extLst>
              <a:ext uri="{FF2B5EF4-FFF2-40B4-BE49-F238E27FC236}">
                <a16:creationId xmlns:a16="http://schemas.microsoft.com/office/drawing/2014/main" id="{B2EBBDE7-42DC-4519-AF73-30A9DB0487D5}"/>
              </a:ext>
            </a:extLst>
          </p:cNvPr>
          <p:cNvSpPr/>
          <p:nvPr/>
        </p:nvSpPr>
        <p:spPr>
          <a:xfrm>
            <a:off x="642463" y="3658423"/>
            <a:ext cx="597877" cy="597877"/>
          </a:xfrm>
          <a:prstGeom prst="ellipse">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8" name="Oval 107">
            <a:extLst>
              <a:ext uri="{FF2B5EF4-FFF2-40B4-BE49-F238E27FC236}">
                <a16:creationId xmlns:a16="http://schemas.microsoft.com/office/drawing/2014/main" id="{638989E0-A642-44F7-89DA-97DDBF9B0CE9}"/>
              </a:ext>
            </a:extLst>
          </p:cNvPr>
          <p:cNvSpPr/>
          <p:nvPr/>
        </p:nvSpPr>
        <p:spPr>
          <a:xfrm>
            <a:off x="7951111" y="1402369"/>
            <a:ext cx="597877" cy="597877"/>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9" name="Oval 108">
            <a:extLst>
              <a:ext uri="{FF2B5EF4-FFF2-40B4-BE49-F238E27FC236}">
                <a16:creationId xmlns:a16="http://schemas.microsoft.com/office/drawing/2014/main" id="{DEB28E1A-5D88-4286-B41F-0BD8C5DF1E25}"/>
              </a:ext>
            </a:extLst>
          </p:cNvPr>
          <p:cNvSpPr/>
          <p:nvPr/>
        </p:nvSpPr>
        <p:spPr>
          <a:xfrm>
            <a:off x="8246238" y="2548535"/>
            <a:ext cx="597877" cy="597877"/>
          </a:xfrm>
          <a:prstGeom prst="ellips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Oval 109">
            <a:extLst>
              <a:ext uri="{FF2B5EF4-FFF2-40B4-BE49-F238E27FC236}">
                <a16:creationId xmlns:a16="http://schemas.microsoft.com/office/drawing/2014/main" id="{A0627375-8115-4B8D-B00A-8A4DDEBD2B22}"/>
              </a:ext>
            </a:extLst>
          </p:cNvPr>
          <p:cNvSpPr/>
          <p:nvPr/>
        </p:nvSpPr>
        <p:spPr>
          <a:xfrm>
            <a:off x="7951110" y="3658423"/>
            <a:ext cx="597877" cy="597877"/>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AutoShape 36">
            <a:extLst>
              <a:ext uri="{FF2B5EF4-FFF2-40B4-BE49-F238E27FC236}">
                <a16:creationId xmlns:a16="http://schemas.microsoft.com/office/drawing/2014/main" id="{0C4E6F6F-9EE6-4577-9D9D-ADCFDC61EEBF}"/>
              </a:ext>
            </a:extLst>
          </p:cNvPr>
          <p:cNvSpPr>
            <a:spLocks/>
          </p:cNvSpPr>
          <p:nvPr/>
        </p:nvSpPr>
        <p:spPr bwMode="auto">
          <a:xfrm>
            <a:off x="490428" y="2723819"/>
            <a:ext cx="332463" cy="250218"/>
          </a:xfrm>
          <a:custGeom>
            <a:avLst/>
            <a:gdLst>
              <a:gd name="T0" fmla="*/ 221608 w 21600"/>
              <a:gd name="T1" fmla="*/ 167525 h 21471"/>
              <a:gd name="T2" fmla="*/ 221608 w 21600"/>
              <a:gd name="T3" fmla="*/ 167525 h 21471"/>
              <a:gd name="T4" fmla="*/ 221608 w 21600"/>
              <a:gd name="T5" fmla="*/ 167525 h 21471"/>
              <a:gd name="T6" fmla="*/ 221608 w 21600"/>
              <a:gd name="T7" fmla="*/ 167525 h 21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471">
                <a:moveTo>
                  <a:pt x="8918" y="21462"/>
                </a:moveTo>
                <a:cubicBezTo>
                  <a:pt x="8849" y="21462"/>
                  <a:pt x="8709" y="21462"/>
                  <a:pt x="8570" y="21370"/>
                </a:cubicBezTo>
                <a:cubicBezTo>
                  <a:pt x="8361" y="21187"/>
                  <a:pt x="8221" y="20821"/>
                  <a:pt x="8221" y="20455"/>
                </a:cubicBezTo>
                <a:cubicBezTo>
                  <a:pt x="8221" y="15513"/>
                  <a:pt x="8221" y="15513"/>
                  <a:pt x="8221" y="15513"/>
                </a:cubicBezTo>
                <a:cubicBezTo>
                  <a:pt x="1184" y="21279"/>
                  <a:pt x="1184" y="21279"/>
                  <a:pt x="1184" y="21279"/>
                </a:cubicBezTo>
                <a:cubicBezTo>
                  <a:pt x="905" y="21462"/>
                  <a:pt x="627" y="21554"/>
                  <a:pt x="418" y="21370"/>
                </a:cubicBezTo>
                <a:cubicBezTo>
                  <a:pt x="139" y="21187"/>
                  <a:pt x="0" y="20821"/>
                  <a:pt x="0" y="20455"/>
                </a:cubicBezTo>
                <a:cubicBezTo>
                  <a:pt x="0" y="960"/>
                  <a:pt x="0" y="960"/>
                  <a:pt x="0" y="960"/>
                </a:cubicBezTo>
                <a:cubicBezTo>
                  <a:pt x="0" y="594"/>
                  <a:pt x="139" y="320"/>
                  <a:pt x="418" y="137"/>
                </a:cubicBezTo>
                <a:cubicBezTo>
                  <a:pt x="627" y="-46"/>
                  <a:pt x="905" y="-46"/>
                  <a:pt x="1184" y="137"/>
                </a:cubicBezTo>
                <a:cubicBezTo>
                  <a:pt x="8221" y="5903"/>
                  <a:pt x="8221" y="5903"/>
                  <a:pt x="8221" y="5903"/>
                </a:cubicBezTo>
                <a:cubicBezTo>
                  <a:pt x="8221" y="960"/>
                  <a:pt x="8221" y="960"/>
                  <a:pt x="8221" y="960"/>
                </a:cubicBezTo>
                <a:cubicBezTo>
                  <a:pt x="8221" y="594"/>
                  <a:pt x="8361" y="320"/>
                  <a:pt x="8570" y="137"/>
                </a:cubicBezTo>
                <a:cubicBezTo>
                  <a:pt x="8849" y="-46"/>
                  <a:pt x="9127" y="-46"/>
                  <a:pt x="9336" y="137"/>
                </a:cubicBezTo>
                <a:cubicBezTo>
                  <a:pt x="21251" y="9930"/>
                  <a:pt x="21251" y="9930"/>
                  <a:pt x="21251" y="9930"/>
                </a:cubicBezTo>
                <a:cubicBezTo>
                  <a:pt x="21460" y="10113"/>
                  <a:pt x="21600" y="10387"/>
                  <a:pt x="21600" y="10753"/>
                </a:cubicBezTo>
                <a:cubicBezTo>
                  <a:pt x="21600" y="11028"/>
                  <a:pt x="21460" y="11394"/>
                  <a:pt x="21251" y="11577"/>
                </a:cubicBezTo>
                <a:cubicBezTo>
                  <a:pt x="9336" y="21279"/>
                  <a:pt x="9336" y="21279"/>
                  <a:pt x="9336" y="21279"/>
                </a:cubicBezTo>
                <a:cubicBezTo>
                  <a:pt x="9197" y="21370"/>
                  <a:pt x="9058" y="21462"/>
                  <a:pt x="8918" y="21462"/>
                </a:cubicBezTo>
                <a:close/>
                <a:moveTo>
                  <a:pt x="8918" y="12767"/>
                </a:moveTo>
                <a:cubicBezTo>
                  <a:pt x="9058" y="12767"/>
                  <a:pt x="9197" y="12859"/>
                  <a:pt x="9336" y="12950"/>
                </a:cubicBezTo>
                <a:cubicBezTo>
                  <a:pt x="9545" y="13133"/>
                  <a:pt x="9685" y="13408"/>
                  <a:pt x="9685" y="13774"/>
                </a:cubicBezTo>
                <a:cubicBezTo>
                  <a:pt x="9685" y="18716"/>
                  <a:pt x="9685" y="18716"/>
                  <a:pt x="9685" y="18716"/>
                </a:cubicBezTo>
                <a:cubicBezTo>
                  <a:pt x="19439" y="10753"/>
                  <a:pt x="19439" y="10753"/>
                  <a:pt x="19439" y="10753"/>
                </a:cubicBezTo>
                <a:cubicBezTo>
                  <a:pt x="9685" y="2699"/>
                  <a:pt x="9685" y="2699"/>
                  <a:pt x="9685" y="2699"/>
                </a:cubicBezTo>
                <a:cubicBezTo>
                  <a:pt x="9685" y="7642"/>
                  <a:pt x="9685" y="7642"/>
                  <a:pt x="9685" y="7642"/>
                </a:cubicBezTo>
                <a:cubicBezTo>
                  <a:pt x="9685" y="8008"/>
                  <a:pt x="9545" y="8374"/>
                  <a:pt x="9336" y="8557"/>
                </a:cubicBezTo>
                <a:cubicBezTo>
                  <a:pt x="9058" y="8740"/>
                  <a:pt x="8779" y="8648"/>
                  <a:pt x="8570" y="8465"/>
                </a:cubicBezTo>
                <a:cubicBezTo>
                  <a:pt x="1532" y="2699"/>
                  <a:pt x="1532" y="2699"/>
                  <a:pt x="1532" y="2699"/>
                </a:cubicBezTo>
                <a:cubicBezTo>
                  <a:pt x="1532" y="18716"/>
                  <a:pt x="1532" y="18716"/>
                  <a:pt x="1532" y="18716"/>
                </a:cubicBezTo>
                <a:cubicBezTo>
                  <a:pt x="8570" y="12950"/>
                  <a:pt x="8570" y="12950"/>
                  <a:pt x="8570" y="12950"/>
                </a:cubicBezTo>
                <a:cubicBezTo>
                  <a:pt x="8640" y="12859"/>
                  <a:pt x="8779" y="12767"/>
                  <a:pt x="8918" y="12767"/>
                </a:cubicBezTo>
                <a:close/>
              </a:path>
            </a:pathLst>
          </a:custGeom>
          <a:solidFill>
            <a:schemeClr val="accent2">
              <a:lumMod val="75000"/>
            </a:schemeClr>
          </a:solidFill>
          <a:ln>
            <a:noFill/>
          </a:ln>
          <a:effectLst/>
        </p:spPr>
        <p:txBody>
          <a:bodyPr lIns="0" tIns="0" rIns="0" bIns="0"/>
          <a:lstStyle/>
          <a:p>
            <a:endParaRPr lang="en-IN" sz="1350" dirty="0"/>
          </a:p>
        </p:txBody>
      </p:sp>
      <p:sp>
        <p:nvSpPr>
          <p:cNvPr id="112" name="AutoShape 26">
            <a:extLst>
              <a:ext uri="{FF2B5EF4-FFF2-40B4-BE49-F238E27FC236}">
                <a16:creationId xmlns:a16="http://schemas.microsoft.com/office/drawing/2014/main" id="{76505BFE-29F7-4207-8A7F-DD667D103F8E}"/>
              </a:ext>
            </a:extLst>
          </p:cNvPr>
          <p:cNvSpPr>
            <a:spLocks/>
          </p:cNvSpPr>
          <p:nvPr/>
        </p:nvSpPr>
        <p:spPr bwMode="auto">
          <a:xfrm>
            <a:off x="781207" y="1570961"/>
            <a:ext cx="342146" cy="238812"/>
          </a:xfrm>
          <a:custGeom>
            <a:avLst/>
            <a:gdLst>
              <a:gd name="T0" fmla="*/ 228063 w 21600"/>
              <a:gd name="T1" fmla="*/ 159214 h 21600"/>
              <a:gd name="T2" fmla="*/ 228063 w 21600"/>
              <a:gd name="T3" fmla="*/ 159214 h 21600"/>
              <a:gd name="T4" fmla="*/ 228063 w 21600"/>
              <a:gd name="T5" fmla="*/ 159214 h 21600"/>
              <a:gd name="T6" fmla="*/ 228063 w 21600"/>
              <a:gd name="T7" fmla="*/ 1592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97" y="0"/>
                </a:moveTo>
                <a:cubicBezTo>
                  <a:pt x="17077" y="0"/>
                  <a:pt x="15794" y="1832"/>
                  <a:pt x="15794" y="4146"/>
                </a:cubicBezTo>
                <a:cubicBezTo>
                  <a:pt x="15794" y="5207"/>
                  <a:pt x="16132" y="6267"/>
                  <a:pt x="16604" y="7039"/>
                </a:cubicBezTo>
                <a:cubicBezTo>
                  <a:pt x="13769" y="13596"/>
                  <a:pt x="13769" y="13596"/>
                  <a:pt x="13769" y="13596"/>
                </a:cubicBezTo>
                <a:cubicBezTo>
                  <a:pt x="13499" y="13500"/>
                  <a:pt x="13229" y="13403"/>
                  <a:pt x="12959" y="13403"/>
                </a:cubicBezTo>
                <a:cubicBezTo>
                  <a:pt x="12690" y="13403"/>
                  <a:pt x="12487" y="13500"/>
                  <a:pt x="12284" y="13500"/>
                </a:cubicBezTo>
                <a:cubicBezTo>
                  <a:pt x="9854" y="7135"/>
                  <a:pt x="9854" y="7135"/>
                  <a:pt x="9854" y="7135"/>
                </a:cubicBezTo>
                <a:cubicBezTo>
                  <a:pt x="10394" y="6364"/>
                  <a:pt x="10800" y="5303"/>
                  <a:pt x="10800" y="4146"/>
                </a:cubicBezTo>
                <a:cubicBezTo>
                  <a:pt x="10800" y="1832"/>
                  <a:pt x="9517" y="0"/>
                  <a:pt x="7897" y="0"/>
                </a:cubicBezTo>
                <a:cubicBezTo>
                  <a:pt x="6277" y="0"/>
                  <a:pt x="4994" y="1832"/>
                  <a:pt x="4994" y="4146"/>
                </a:cubicBezTo>
                <a:cubicBezTo>
                  <a:pt x="4994" y="5303"/>
                  <a:pt x="5400" y="6364"/>
                  <a:pt x="5940" y="7135"/>
                </a:cubicBezTo>
                <a:cubicBezTo>
                  <a:pt x="3510" y="13500"/>
                  <a:pt x="3510" y="13500"/>
                  <a:pt x="3510" y="13500"/>
                </a:cubicBezTo>
                <a:cubicBezTo>
                  <a:pt x="3307" y="13500"/>
                  <a:pt x="3104" y="13403"/>
                  <a:pt x="2835" y="13403"/>
                </a:cubicBezTo>
                <a:cubicBezTo>
                  <a:pt x="1282" y="13403"/>
                  <a:pt x="0" y="15235"/>
                  <a:pt x="0" y="17550"/>
                </a:cubicBezTo>
                <a:cubicBezTo>
                  <a:pt x="0" y="19767"/>
                  <a:pt x="1282" y="21599"/>
                  <a:pt x="2835" y="21599"/>
                </a:cubicBezTo>
                <a:cubicBezTo>
                  <a:pt x="4454" y="21599"/>
                  <a:pt x="5737" y="19767"/>
                  <a:pt x="5737" y="17550"/>
                </a:cubicBezTo>
                <a:cubicBezTo>
                  <a:pt x="5737" y="16296"/>
                  <a:pt x="5400" y="15235"/>
                  <a:pt x="4792" y="14464"/>
                </a:cubicBezTo>
                <a:cubicBezTo>
                  <a:pt x="7222" y="8100"/>
                  <a:pt x="7222" y="8100"/>
                  <a:pt x="7222" y="8100"/>
                </a:cubicBezTo>
                <a:cubicBezTo>
                  <a:pt x="7424" y="8196"/>
                  <a:pt x="7627" y="8292"/>
                  <a:pt x="7897" y="8292"/>
                </a:cubicBezTo>
                <a:cubicBezTo>
                  <a:pt x="8167" y="8292"/>
                  <a:pt x="8369" y="8196"/>
                  <a:pt x="8572" y="8100"/>
                </a:cubicBezTo>
                <a:cubicBezTo>
                  <a:pt x="11002" y="14464"/>
                  <a:pt x="11002" y="14464"/>
                  <a:pt x="11002" y="14464"/>
                </a:cubicBezTo>
                <a:cubicBezTo>
                  <a:pt x="10394" y="15235"/>
                  <a:pt x="10057" y="16296"/>
                  <a:pt x="10057" y="17550"/>
                </a:cubicBezTo>
                <a:cubicBezTo>
                  <a:pt x="10057" y="19767"/>
                  <a:pt x="11339" y="21599"/>
                  <a:pt x="12959" y="21599"/>
                </a:cubicBezTo>
                <a:cubicBezTo>
                  <a:pt x="14512" y="21599"/>
                  <a:pt x="15794" y="19767"/>
                  <a:pt x="15794" y="17550"/>
                </a:cubicBezTo>
                <a:cubicBezTo>
                  <a:pt x="15794" y="16392"/>
                  <a:pt x="15524" y="15428"/>
                  <a:pt x="14985" y="14657"/>
                </a:cubicBezTo>
                <a:cubicBezTo>
                  <a:pt x="17887" y="8100"/>
                  <a:pt x="17887" y="8100"/>
                  <a:pt x="17887" y="8100"/>
                </a:cubicBezTo>
                <a:cubicBezTo>
                  <a:pt x="18157" y="8196"/>
                  <a:pt x="18427" y="8292"/>
                  <a:pt x="18697" y="8292"/>
                </a:cubicBezTo>
                <a:cubicBezTo>
                  <a:pt x="20317" y="8292"/>
                  <a:pt x="21599" y="6460"/>
                  <a:pt x="21599" y="4146"/>
                </a:cubicBezTo>
                <a:cubicBezTo>
                  <a:pt x="21599" y="1832"/>
                  <a:pt x="20317" y="0"/>
                  <a:pt x="18697" y="0"/>
                </a:cubicBezTo>
                <a:close/>
                <a:moveTo>
                  <a:pt x="2835" y="19575"/>
                </a:moveTo>
                <a:cubicBezTo>
                  <a:pt x="2092" y="19575"/>
                  <a:pt x="1417" y="18610"/>
                  <a:pt x="1417" y="17550"/>
                </a:cubicBezTo>
                <a:cubicBezTo>
                  <a:pt x="1417" y="16392"/>
                  <a:pt x="2092" y="15428"/>
                  <a:pt x="2835" y="15428"/>
                </a:cubicBezTo>
                <a:cubicBezTo>
                  <a:pt x="3644" y="15428"/>
                  <a:pt x="4320" y="16392"/>
                  <a:pt x="4320" y="17550"/>
                </a:cubicBezTo>
                <a:cubicBezTo>
                  <a:pt x="4320" y="18610"/>
                  <a:pt x="3644" y="19575"/>
                  <a:pt x="2835" y="19575"/>
                </a:cubicBezTo>
                <a:close/>
                <a:moveTo>
                  <a:pt x="6480" y="4146"/>
                </a:moveTo>
                <a:cubicBezTo>
                  <a:pt x="6480" y="2989"/>
                  <a:pt x="7087" y="2121"/>
                  <a:pt x="7897" y="2121"/>
                </a:cubicBezTo>
                <a:cubicBezTo>
                  <a:pt x="8707" y="2121"/>
                  <a:pt x="9314" y="2989"/>
                  <a:pt x="9314" y="4146"/>
                </a:cubicBezTo>
                <a:cubicBezTo>
                  <a:pt x="9314" y="5303"/>
                  <a:pt x="8707" y="6171"/>
                  <a:pt x="7897" y="6171"/>
                </a:cubicBezTo>
                <a:cubicBezTo>
                  <a:pt x="7087" y="6171"/>
                  <a:pt x="6480" y="5303"/>
                  <a:pt x="6480" y="4146"/>
                </a:cubicBezTo>
                <a:close/>
                <a:moveTo>
                  <a:pt x="12959" y="19575"/>
                </a:moveTo>
                <a:cubicBezTo>
                  <a:pt x="12149" y="19575"/>
                  <a:pt x="11474" y="18610"/>
                  <a:pt x="11474" y="17550"/>
                </a:cubicBezTo>
                <a:cubicBezTo>
                  <a:pt x="11474" y="16392"/>
                  <a:pt x="12149" y="15428"/>
                  <a:pt x="12959" y="15428"/>
                </a:cubicBezTo>
                <a:cubicBezTo>
                  <a:pt x="13702" y="15428"/>
                  <a:pt x="14377" y="16392"/>
                  <a:pt x="14377" y="17550"/>
                </a:cubicBezTo>
                <a:cubicBezTo>
                  <a:pt x="14377" y="18610"/>
                  <a:pt x="13702" y="19575"/>
                  <a:pt x="12959" y="19575"/>
                </a:cubicBezTo>
                <a:close/>
                <a:moveTo>
                  <a:pt x="18697" y="6171"/>
                </a:moveTo>
                <a:cubicBezTo>
                  <a:pt x="17887" y="6171"/>
                  <a:pt x="17279" y="5303"/>
                  <a:pt x="17279" y="4146"/>
                </a:cubicBezTo>
                <a:cubicBezTo>
                  <a:pt x="17279" y="2989"/>
                  <a:pt x="17887" y="2121"/>
                  <a:pt x="18697" y="2121"/>
                </a:cubicBezTo>
                <a:cubicBezTo>
                  <a:pt x="19507" y="2121"/>
                  <a:pt x="20115" y="2989"/>
                  <a:pt x="20115" y="4146"/>
                </a:cubicBezTo>
                <a:cubicBezTo>
                  <a:pt x="20115" y="5303"/>
                  <a:pt x="19507" y="6171"/>
                  <a:pt x="18697" y="6171"/>
                </a:cubicBezTo>
                <a:close/>
              </a:path>
            </a:pathLst>
          </a:custGeom>
          <a:solidFill>
            <a:schemeClr val="accent1">
              <a:lumMod val="75000"/>
            </a:schemeClr>
          </a:solidFill>
          <a:ln>
            <a:noFill/>
          </a:ln>
          <a:effectLst/>
        </p:spPr>
        <p:txBody>
          <a:bodyPr lIns="0" tIns="0" rIns="0" bIns="0"/>
          <a:lstStyle/>
          <a:p>
            <a:endParaRPr lang="en-IN" sz="1350" dirty="0"/>
          </a:p>
        </p:txBody>
      </p:sp>
      <p:sp>
        <p:nvSpPr>
          <p:cNvPr id="113" name="AutoShape 29">
            <a:extLst>
              <a:ext uri="{FF2B5EF4-FFF2-40B4-BE49-F238E27FC236}">
                <a16:creationId xmlns:a16="http://schemas.microsoft.com/office/drawing/2014/main" id="{A0DD30B2-3239-4258-BC89-6EE595EDBD5E}"/>
              </a:ext>
            </a:extLst>
          </p:cNvPr>
          <p:cNvSpPr>
            <a:spLocks/>
          </p:cNvSpPr>
          <p:nvPr/>
        </p:nvSpPr>
        <p:spPr bwMode="auto">
          <a:xfrm>
            <a:off x="8075640" y="1551868"/>
            <a:ext cx="321133" cy="274312"/>
          </a:xfrm>
          <a:custGeom>
            <a:avLst/>
            <a:gdLst>
              <a:gd name="T0" fmla="*/ 214055 w 21490"/>
              <a:gd name="T1" fmla="*/ 182881 h 21600"/>
              <a:gd name="T2" fmla="*/ 214055 w 21490"/>
              <a:gd name="T3" fmla="*/ 182881 h 21600"/>
              <a:gd name="T4" fmla="*/ 214055 w 21490"/>
              <a:gd name="T5" fmla="*/ 182881 h 21600"/>
              <a:gd name="T6" fmla="*/ 214055 w 21490"/>
              <a:gd name="T7" fmla="*/ 1828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90" h="21600">
                <a:moveTo>
                  <a:pt x="1545" y="18899"/>
                </a:moveTo>
                <a:cubicBezTo>
                  <a:pt x="1545" y="20671"/>
                  <a:pt x="1545" y="20671"/>
                  <a:pt x="1545" y="20671"/>
                </a:cubicBezTo>
                <a:cubicBezTo>
                  <a:pt x="1545" y="21178"/>
                  <a:pt x="1185" y="21599"/>
                  <a:pt x="753" y="21599"/>
                </a:cubicBezTo>
                <a:cubicBezTo>
                  <a:pt x="321" y="21599"/>
                  <a:pt x="33" y="21178"/>
                  <a:pt x="33" y="20671"/>
                </a:cubicBezTo>
                <a:cubicBezTo>
                  <a:pt x="33" y="18899"/>
                  <a:pt x="33" y="18899"/>
                  <a:pt x="33" y="18899"/>
                </a:cubicBezTo>
                <a:cubicBezTo>
                  <a:pt x="33" y="18393"/>
                  <a:pt x="321" y="17971"/>
                  <a:pt x="753" y="17971"/>
                </a:cubicBezTo>
                <a:cubicBezTo>
                  <a:pt x="1185" y="17971"/>
                  <a:pt x="1545" y="18393"/>
                  <a:pt x="1545" y="18899"/>
                </a:cubicBezTo>
                <a:close/>
                <a:moveTo>
                  <a:pt x="3850" y="16200"/>
                </a:moveTo>
                <a:cubicBezTo>
                  <a:pt x="3418" y="16200"/>
                  <a:pt x="3057" y="16621"/>
                  <a:pt x="3057" y="17128"/>
                </a:cubicBezTo>
                <a:cubicBezTo>
                  <a:pt x="3057" y="20671"/>
                  <a:pt x="3057" y="20671"/>
                  <a:pt x="3057" y="20671"/>
                </a:cubicBezTo>
                <a:cubicBezTo>
                  <a:pt x="3057" y="21178"/>
                  <a:pt x="3418" y="21599"/>
                  <a:pt x="3850" y="21599"/>
                </a:cubicBezTo>
                <a:cubicBezTo>
                  <a:pt x="4282" y="21599"/>
                  <a:pt x="4641" y="21178"/>
                  <a:pt x="4641" y="20671"/>
                </a:cubicBezTo>
                <a:cubicBezTo>
                  <a:pt x="4641" y="17128"/>
                  <a:pt x="4641" y="17128"/>
                  <a:pt x="4641" y="17128"/>
                </a:cubicBezTo>
                <a:cubicBezTo>
                  <a:pt x="4641" y="16621"/>
                  <a:pt x="4282" y="16200"/>
                  <a:pt x="3850" y="16200"/>
                </a:cubicBezTo>
                <a:close/>
                <a:moveTo>
                  <a:pt x="6945" y="13500"/>
                </a:moveTo>
                <a:cubicBezTo>
                  <a:pt x="6514" y="13500"/>
                  <a:pt x="6154" y="13921"/>
                  <a:pt x="6154" y="14428"/>
                </a:cubicBezTo>
                <a:cubicBezTo>
                  <a:pt x="6154" y="20671"/>
                  <a:pt x="6154" y="20671"/>
                  <a:pt x="6154" y="20671"/>
                </a:cubicBezTo>
                <a:cubicBezTo>
                  <a:pt x="6154" y="21178"/>
                  <a:pt x="6514" y="21599"/>
                  <a:pt x="6945" y="21599"/>
                </a:cubicBezTo>
                <a:cubicBezTo>
                  <a:pt x="7378" y="21599"/>
                  <a:pt x="7665" y="21178"/>
                  <a:pt x="7665" y="20671"/>
                </a:cubicBezTo>
                <a:cubicBezTo>
                  <a:pt x="7665" y="14428"/>
                  <a:pt x="7665" y="14428"/>
                  <a:pt x="7665" y="14428"/>
                </a:cubicBezTo>
                <a:cubicBezTo>
                  <a:pt x="7665" y="13921"/>
                  <a:pt x="7378" y="13500"/>
                  <a:pt x="6945" y="13500"/>
                </a:cubicBezTo>
                <a:close/>
                <a:moveTo>
                  <a:pt x="9969" y="12571"/>
                </a:moveTo>
                <a:cubicBezTo>
                  <a:pt x="9537" y="12571"/>
                  <a:pt x="9249" y="12993"/>
                  <a:pt x="9249" y="13500"/>
                </a:cubicBezTo>
                <a:cubicBezTo>
                  <a:pt x="9249" y="20671"/>
                  <a:pt x="9249" y="20671"/>
                  <a:pt x="9249" y="20671"/>
                </a:cubicBezTo>
                <a:cubicBezTo>
                  <a:pt x="9249" y="21178"/>
                  <a:pt x="9537" y="21599"/>
                  <a:pt x="9969" y="21599"/>
                </a:cubicBezTo>
                <a:cubicBezTo>
                  <a:pt x="10402" y="21599"/>
                  <a:pt x="10761" y="21178"/>
                  <a:pt x="10761" y="20671"/>
                </a:cubicBezTo>
                <a:cubicBezTo>
                  <a:pt x="10761" y="13500"/>
                  <a:pt x="10761" y="13500"/>
                  <a:pt x="10761" y="13500"/>
                </a:cubicBezTo>
                <a:cubicBezTo>
                  <a:pt x="10761" y="12993"/>
                  <a:pt x="10402" y="12571"/>
                  <a:pt x="9969" y="12571"/>
                </a:cubicBezTo>
                <a:close/>
                <a:moveTo>
                  <a:pt x="13065" y="12571"/>
                </a:moveTo>
                <a:cubicBezTo>
                  <a:pt x="12634" y="12571"/>
                  <a:pt x="12273" y="12993"/>
                  <a:pt x="12273" y="13500"/>
                </a:cubicBezTo>
                <a:cubicBezTo>
                  <a:pt x="12273" y="20671"/>
                  <a:pt x="12273" y="20671"/>
                  <a:pt x="12273" y="20671"/>
                </a:cubicBezTo>
                <a:cubicBezTo>
                  <a:pt x="12273" y="21178"/>
                  <a:pt x="12634" y="21599"/>
                  <a:pt x="13065" y="21599"/>
                </a:cubicBezTo>
                <a:cubicBezTo>
                  <a:pt x="13497" y="21599"/>
                  <a:pt x="13858" y="21178"/>
                  <a:pt x="13858" y="20671"/>
                </a:cubicBezTo>
                <a:cubicBezTo>
                  <a:pt x="13858" y="13500"/>
                  <a:pt x="13858" y="13500"/>
                  <a:pt x="13858" y="13500"/>
                </a:cubicBezTo>
                <a:cubicBezTo>
                  <a:pt x="13858" y="12993"/>
                  <a:pt x="13497" y="12571"/>
                  <a:pt x="13065" y="12571"/>
                </a:cubicBezTo>
                <a:close/>
                <a:moveTo>
                  <a:pt x="16161" y="9871"/>
                </a:moveTo>
                <a:cubicBezTo>
                  <a:pt x="15729" y="9871"/>
                  <a:pt x="15369" y="10293"/>
                  <a:pt x="15369" y="10800"/>
                </a:cubicBezTo>
                <a:cubicBezTo>
                  <a:pt x="15369" y="20671"/>
                  <a:pt x="15369" y="20671"/>
                  <a:pt x="15369" y="20671"/>
                </a:cubicBezTo>
                <a:cubicBezTo>
                  <a:pt x="15369" y="21178"/>
                  <a:pt x="15729" y="21599"/>
                  <a:pt x="16161" y="21599"/>
                </a:cubicBezTo>
                <a:cubicBezTo>
                  <a:pt x="16593" y="21599"/>
                  <a:pt x="16881" y="21178"/>
                  <a:pt x="16881" y="20671"/>
                </a:cubicBezTo>
                <a:cubicBezTo>
                  <a:pt x="16881" y="10800"/>
                  <a:pt x="16881" y="10800"/>
                  <a:pt x="16881" y="10800"/>
                </a:cubicBezTo>
                <a:cubicBezTo>
                  <a:pt x="16881" y="10293"/>
                  <a:pt x="16593" y="9871"/>
                  <a:pt x="16161" y="9871"/>
                </a:cubicBezTo>
                <a:close/>
                <a:moveTo>
                  <a:pt x="19185" y="7171"/>
                </a:moveTo>
                <a:cubicBezTo>
                  <a:pt x="18753" y="7171"/>
                  <a:pt x="18465" y="7593"/>
                  <a:pt x="18465" y="8100"/>
                </a:cubicBezTo>
                <a:cubicBezTo>
                  <a:pt x="18465" y="20671"/>
                  <a:pt x="18465" y="20671"/>
                  <a:pt x="18465" y="20671"/>
                </a:cubicBezTo>
                <a:cubicBezTo>
                  <a:pt x="18465" y="21178"/>
                  <a:pt x="18753" y="21599"/>
                  <a:pt x="19185" y="21599"/>
                </a:cubicBezTo>
                <a:cubicBezTo>
                  <a:pt x="19617" y="21599"/>
                  <a:pt x="19977" y="21178"/>
                  <a:pt x="19977" y="20671"/>
                </a:cubicBezTo>
                <a:cubicBezTo>
                  <a:pt x="19977" y="8100"/>
                  <a:pt x="19977" y="8100"/>
                  <a:pt x="19977" y="8100"/>
                </a:cubicBezTo>
                <a:cubicBezTo>
                  <a:pt x="19977" y="7593"/>
                  <a:pt x="19617" y="7171"/>
                  <a:pt x="19185" y="7171"/>
                </a:cubicBezTo>
                <a:close/>
                <a:moveTo>
                  <a:pt x="21490" y="590"/>
                </a:moveTo>
                <a:cubicBezTo>
                  <a:pt x="21345" y="337"/>
                  <a:pt x="21201" y="168"/>
                  <a:pt x="21058" y="84"/>
                </a:cubicBezTo>
                <a:cubicBezTo>
                  <a:pt x="20913" y="0"/>
                  <a:pt x="20841" y="0"/>
                  <a:pt x="20769" y="0"/>
                </a:cubicBezTo>
                <a:cubicBezTo>
                  <a:pt x="17673" y="0"/>
                  <a:pt x="17673" y="0"/>
                  <a:pt x="17673" y="0"/>
                </a:cubicBezTo>
                <a:cubicBezTo>
                  <a:pt x="17241" y="0"/>
                  <a:pt x="16881" y="421"/>
                  <a:pt x="16881" y="928"/>
                </a:cubicBezTo>
                <a:cubicBezTo>
                  <a:pt x="16881" y="1434"/>
                  <a:pt x="17241" y="1771"/>
                  <a:pt x="17673" y="1771"/>
                </a:cubicBezTo>
                <a:cubicBezTo>
                  <a:pt x="18897" y="1771"/>
                  <a:pt x="18897" y="1771"/>
                  <a:pt x="18897" y="1771"/>
                </a:cubicBezTo>
                <a:cubicBezTo>
                  <a:pt x="12777" y="9028"/>
                  <a:pt x="12777" y="9028"/>
                  <a:pt x="12777" y="9028"/>
                </a:cubicBezTo>
                <a:cubicBezTo>
                  <a:pt x="6945" y="9028"/>
                  <a:pt x="6945" y="9028"/>
                  <a:pt x="6945" y="9028"/>
                </a:cubicBezTo>
                <a:cubicBezTo>
                  <a:pt x="6729" y="9028"/>
                  <a:pt x="6585" y="9028"/>
                  <a:pt x="6441" y="9196"/>
                </a:cubicBezTo>
                <a:cubicBezTo>
                  <a:pt x="321" y="14596"/>
                  <a:pt x="321" y="14596"/>
                  <a:pt x="321" y="14596"/>
                </a:cubicBezTo>
                <a:cubicBezTo>
                  <a:pt x="-39" y="14850"/>
                  <a:pt x="-110" y="15440"/>
                  <a:pt x="177" y="15862"/>
                </a:cubicBezTo>
                <a:cubicBezTo>
                  <a:pt x="321" y="16115"/>
                  <a:pt x="537" y="16200"/>
                  <a:pt x="753" y="16200"/>
                </a:cubicBezTo>
                <a:cubicBezTo>
                  <a:pt x="969" y="16200"/>
                  <a:pt x="1113" y="16115"/>
                  <a:pt x="1257" y="16031"/>
                </a:cubicBezTo>
                <a:cubicBezTo>
                  <a:pt x="7161" y="10800"/>
                  <a:pt x="7161" y="10800"/>
                  <a:pt x="7161" y="10800"/>
                </a:cubicBezTo>
                <a:cubicBezTo>
                  <a:pt x="13065" y="10800"/>
                  <a:pt x="13065" y="10800"/>
                  <a:pt x="13065" y="10800"/>
                </a:cubicBezTo>
                <a:cubicBezTo>
                  <a:pt x="13281" y="10800"/>
                  <a:pt x="13497" y="10715"/>
                  <a:pt x="13641" y="10546"/>
                </a:cubicBezTo>
                <a:cubicBezTo>
                  <a:pt x="19977" y="3037"/>
                  <a:pt x="19977" y="3037"/>
                  <a:pt x="19977" y="3037"/>
                </a:cubicBezTo>
                <a:cubicBezTo>
                  <a:pt x="19977" y="4471"/>
                  <a:pt x="19977" y="4471"/>
                  <a:pt x="19977" y="4471"/>
                </a:cubicBezTo>
                <a:cubicBezTo>
                  <a:pt x="19977" y="4978"/>
                  <a:pt x="20337" y="5400"/>
                  <a:pt x="20769" y="5400"/>
                </a:cubicBezTo>
                <a:cubicBezTo>
                  <a:pt x="21201" y="5400"/>
                  <a:pt x="21490" y="4978"/>
                  <a:pt x="21490" y="4471"/>
                </a:cubicBezTo>
                <a:cubicBezTo>
                  <a:pt x="21490" y="928"/>
                  <a:pt x="21490" y="928"/>
                  <a:pt x="21490" y="928"/>
                </a:cubicBezTo>
                <a:cubicBezTo>
                  <a:pt x="21490" y="759"/>
                  <a:pt x="21490" y="675"/>
                  <a:pt x="21490" y="590"/>
                </a:cubicBezTo>
                <a:close/>
              </a:path>
            </a:pathLst>
          </a:custGeom>
          <a:solidFill>
            <a:schemeClr val="accent4">
              <a:lumMod val="75000"/>
            </a:schemeClr>
          </a:solidFill>
          <a:ln>
            <a:noFill/>
          </a:ln>
          <a:effectLst/>
        </p:spPr>
        <p:txBody>
          <a:bodyPr lIns="0" tIns="0" rIns="0" bIns="0"/>
          <a:lstStyle/>
          <a:p>
            <a:endParaRPr lang="en-IN" sz="1350"/>
          </a:p>
        </p:txBody>
      </p:sp>
      <p:sp>
        <p:nvSpPr>
          <p:cNvPr id="114" name="AutoShape 32">
            <a:extLst>
              <a:ext uri="{FF2B5EF4-FFF2-40B4-BE49-F238E27FC236}">
                <a16:creationId xmlns:a16="http://schemas.microsoft.com/office/drawing/2014/main" id="{C5E1F0E4-0E6D-483D-9BE3-49600542EAF5}"/>
              </a:ext>
            </a:extLst>
          </p:cNvPr>
          <p:cNvSpPr>
            <a:spLocks/>
          </p:cNvSpPr>
          <p:nvPr/>
        </p:nvSpPr>
        <p:spPr bwMode="auto">
          <a:xfrm>
            <a:off x="8387445" y="2723987"/>
            <a:ext cx="301248" cy="320035"/>
          </a:xfrm>
          <a:custGeom>
            <a:avLst/>
            <a:gdLst>
              <a:gd name="T0" fmla="*/ 200790 w 18929"/>
              <a:gd name="T1" fmla="*/ 214791 h 21528"/>
              <a:gd name="T2" fmla="*/ 200790 w 18929"/>
              <a:gd name="T3" fmla="*/ 214791 h 21528"/>
              <a:gd name="T4" fmla="*/ 200790 w 18929"/>
              <a:gd name="T5" fmla="*/ 214791 h 21528"/>
              <a:gd name="T6" fmla="*/ 200790 w 18929"/>
              <a:gd name="T7" fmla="*/ 214791 h 215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929" h="21528">
                <a:moveTo>
                  <a:pt x="18783" y="2232"/>
                </a:moveTo>
                <a:cubicBezTo>
                  <a:pt x="18783" y="1944"/>
                  <a:pt x="18649" y="1728"/>
                  <a:pt x="18379" y="1584"/>
                </a:cubicBezTo>
                <a:cubicBezTo>
                  <a:pt x="18178" y="1512"/>
                  <a:pt x="17908" y="1512"/>
                  <a:pt x="17706" y="1656"/>
                </a:cubicBezTo>
                <a:cubicBezTo>
                  <a:pt x="17706" y="1656"/>
                  <a:pt x="13602" y="4104"/>
                  <a:pt x="9968" y="216"/>
                </a:cubicBezTo>
                <a:cubicBezTo>
                  <a:pt x="9699" y="-72"/>
                  <a:pt x="9228" y="-72"/>
                  <a:pt x="8959" y="216"/>
                </a:cubicBezTo>
                <a:cubicBezTo>
                  <a:pt x="5392" y="4104"/>
                  <a:pt x="1355" y="1728"/>
                  <a:pt x="1221" y="1656"/>
                </a:cubicBezTo>
                <a:cubicBezTo>
                  <a:pt x="1019" y="1512"/>
                  <a:pt x="749" y="1512"/>
                  <a:pt x="548" y="1584"/>
                </a:cubicBezTo>
                <a:cubicBezTo>
                  <a:pt x="346" y="1728"/>
                  <a:pt x="144" y="1944"/>
                  <a:pt x="144" y="2232"/>
                </a:cubicBezTo>
                <a:cubicBezTo>
                  <a:pt x="-1336" y="15479"/>
                  <a:pt x="9026" y="21384"/>
                  <a:pt x="9161" y="21384"/>
                </a:cubicBezTo>
                <a:cubicBezTo>
                  <a:pt x="9161" y="21455"/>
                  <a:pt x="9228" y="21455"/>
                  <a:pt x="9228" y="21455"/>
                </a:cubicBezTo>
                <a:cubicBezTo>
                  <a:pt x="9228" y="21455"/>
                  <a:pt x="9295" y="21455"/>
                  <a:pt x="9295" y="21455"/>
                </a:cubicBezTo>
                <a:cubicBezTo>
                  <a:pt x="9363" y="21527"/>
                  <a:pt x="9430" y="21527"/>
                  <a:pt x="9497" y="21527"/>
                </a:cubicBezTo>
                <a:cubicBezTo>
                  <a:pt x="9497" y="21527"/>
                  <a:pt x="9497" y="21527"/>
                  <a:pt x="9497" y="21527"/>
                </a:cubicBezTo>
                <a:cubicBezTo>
                  <a:pt x="9497" y="21527"/>
                  <a:pt x="9497" y="21527"/>
                  <a:pt x="9497" y="21527"/>
                </a:cubicBezTo>
                <a:cubicBezTo>
                  <a:pt x="9564" y="21527"/>
                  <a:pt x="9564" y="21527"/>
                  <a:pt x="9632" y="21455"/>
                </a:cubicBezTo>
                <a:cubicBezTo>
                  <a:pt x="9699" y="21455"/>
                  <a:pt x="9699" y="21455"/>
                  <a:pt x="9699" y="21455"/>
                </a:cubicBezTo>
                <a:cubicBezTo>
                  <a:pt x="9766" y="21455"/>
                  <a:pt x="9766" y="21455"/>
                  <a:pt x="9834" y="21384"/>
                </a:cubicBezTo>
                <a:cubicBezTo>
                  <a:pt x="9901" y="21384"/>
                  <a:pt x="20263" y="15479"/>
                  <a:pt x="18783" y="2232"/>
                </a:cubicBezTo>
                <a:close/>
                <a:moveTo>
                  <a:pt x="15621" y="3888"/>
                </a:moveTo>
                <a:cubicBezTo>
                  <a:pt x="4854" y="15408"/>
                  <a:pt x="4854" y="15408"/>
                  <a:pt x="4854" y="15408"/>
                </a:cubicBezTo>
                <a:cubicBezTo>
                  <a:pt x="4652" y="15048"/>
                  <a:pt x="4383" y="14760"/>
                  <a:pt x="4181" y="14400"/>
                </a:cubicBezTo>
                <a:cubicBezTo>
                  <a:pt x="14006" y="3888"/>
                  <a:pt x="14006" y="3888"/>
                  <a:pt x="14006" y="3888"/>
                </a:cubicBezTo>
                <a:cubicBezTo>
                  <a:pt x="14544" y="3960"/>
                  <a:pt x="15082" y="3960"/>
                  <a:pt x="15621" y="3888"/>
                </a:cubicBezTo>
                <a:close/>
                <a:moveTo>
                  <a:pt x="1490" y="3455"/>
                </a:moveTo>
                <a:cubicBezTo>
                  <a:pt x="3105" y="4032"/>
                  <a:pt x="6402" y="4679"/>
                  <a:pt x="9497" y="1800"/>
                </a:cubicBezTo>
                <a:cubicBezTo>
                  <a:pt x="10439" y="2664"/>
                  <a:pt x="11381" y="3240"/>
                  <a:pt x="12323" y="3528"/>
                </a:cubicBezTo>
                <a:cubicBezTo>
                  <a:pt x="3441" y="13104"/>
                  <a:pt x="3441" y="13104"/>
                  <a:pt x="3441" y="13104"/>
                </a:cubicBezTo>
                <a:cubicBezTo>
                  <a:pt x="2095" y="10583"/>
                  <a:pt x="1221" y="7415"/>
                  <a:pt x="1490" y="3455"/>
                </a:cubicBezTo>
                <a:close/>
                <a:moveTo>
                  <a:pt x="9497" y="19871"/>
                </a:moveTo>
                <a:cubicBezTo>
                  <a:pt x="8824" y="19440"/>
                  <a:pt x="7344" y="18360"/>
                  <a:pt x="5796" y="16560"/>
                </a:cubicBezTo>
                <a:cubicBezTo>
                  <a:pt x="17505" y="4032"/>
                  <a:pt x="17505" y="4032"/>
                  <a:pt x="17505" y="4032"/>
                </a:cubicBezTo>
                <a:cubicBezTo>
                  <a:pt x="17841" y="13968"/>
                  <a:pt x="11112" y="18864"/>
                  <a:pt x="9497" y="19871"/>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p>
        </p:txBody>
      </p:sp>
      <p:sp>
        <p:nvSpPr>
          <p:cNvPr id="115" name="AutoShape 39">
            <a:extLst>
              <a:ext uri="{FF2B5EF4-FFF2-40B4-BE49-F238E27FC236}">
                <a16:creationId xmlns:a16="http://schemas.microsoft.com/office/drawing/2014/main" id="{72468337-89BA-44BA-8BDB-C0627B7F50CB}"/>
              </a:ext>
            </a:extLst>
          </p:cNvPr>
          <p:cNvSpPr>
            <a:spLocks/>
          </p:cNvSpPr>
          <p:nvPr/>
        </p:nvSpPr>
        <p:spPr bwMode="auto">
          <a:xfrm>
            <a:off x="763467" y="3778776"/>
            <a:ext cx="342752" cy="341079"/>
          </a:xfrm>
          <a:custGeom>
            <a:avLst/>
            <a:gdLst>
              <a:gd name="T0" fmla="*/ 228466 w 21600"/>
              <a:gd name="T1" fmla="*/ 227394 h 21600"/>
              <a:gd name="T2" fmla="*/ 228466 w 21600"/>
              <a:gd name="T3" fmla="*/ 227394 h 21600"/>
              <a:gd name="T4" fmla="*/ 228466 w 21600"/>
              <a:gd name="T5" fmla="*/ 227394 h 21600"/>
              <a:gd name="T6" fmla="*/ 228466 w 21600"/>
              <a:gd name="T7" fmla="*/ 227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792" y="0"/>
                  <a:pt x="0" y="4792"/>
                  <a:pt x="0" y="10800"/>
                </a:cubicBezTo>
                <a:cubicBezTo>
                  <a:pt x="0" y="16739"/>
                  <a:pt x="4792" y="21600"/>
                  <a:pt x="10800" y="21600"/>
                </a:cubicBezTo>
                <a:cubicBezTo>
                  <a:pt x="16740" y="21600"/>
                  <a:pt x="21599" y="16739"/>
                  <a:pt x="21599" y="10800"/>
                </a:cubicBezTo>
                <a:cubicBezTo>
                  <a:pt x="21599" y="4792"/>
                  <a:pt x="16740" y="0"/>
                  <a:pt x="10800" y="0"/>
                </a:cubicBezTo>
                <a:close/>
                <a:moveTo>
                  <a:pt x="10800" y="20114"/>
                </a:moveTo>
                <a:cubicBezTo>
                  <a:pt x="5602" y="20114"/>
                  <a:pt x="1417" y="15929"/>
                  <a:pt x="1417" y="10800"/>
                </a:cubicBezTo>
                <a:cubicBezTo>
                  <a:pt x="1417" y="5602"/>
                  <a:pt x="5602" y="1417"/>
                  <a:pt x="10800" y="1417"/>
                </a:cubicBezTo>
                <a:cubicBezTo>
                  <a:pt x="15929" y="1417"/>
                  <a:pt x="20114" y="5602"/>
                  <a:pt x="20114" y="10800"/>
                </a:cubicBezTo>
                <a:cubicBezTo>
                  <a:pt x="20114" y="15929"/>
                  <a:pt x="15929" y="20114"/>
                  <a:pt x="10800" y="20114"/>
                </a:cubicBezTo>
                <a:close/>
                <a:moveTo>
                  <a:pt x="14174" y="8099"/>
                </a:moveTo>
                <a:cubicBezTo>
                  <a:pt x="14444" y="8369"/>
                  <a:pt x="14444" y="8842"/>
                  <a:pt x="14174" y="9112"/>
                </a:cubicBezTo>
                <a:cubicBezTo>
                  <a:pt x="11272" y="12014"/>
                  <a:pt x="11272" y="12014"/>
                  <a:pt x="11272" y="12014"/>
                </a:cubicBezTo>
                <a:cubicBezTo>
                  <a:pt x="11137" y="12149"/>
                  <a:pt x="10935" y="12217"/>
                  <a:pt x="10800" y="12217"/>
                </a:cubicBezTo>
                <a:cubicBezTo>
                  <a:pt x="10597" y="12217"/>
                  <a:pt x="10394" y="12149"/>
                  <a:pt x="10259" y="12014"/>
                </a:cubicBezTo>
                <a:cubicBezTo>
                  <a:pt x="5197" y="6952"/>
                  <a:pt x="5197" y="6952"/>
                  <a:pt x="5197" y="6952"/>
                </a:cubicBezTo>
                <a:cubicBezTo>
                  <a:pt x="4927" y="6682"/>
                  <a:pt x="4927" y="6210"/>
                  <a:pt x="5197" y="5939"/>
                </a:cubicBezTo>
                <a:cubicBezTo>
                  <a:pt x="5534" y="5669"/>
                  <a:pt x="5940" y="5669"/>
                  <a:pt x="6277" y="5939"/>
                </a:cubicBezTo>
                <a:cubicBezTo>
                  <a:pt x="10800" y="10462"/>
                  <a:pt x="10800" y="10462"/>
                  <a:pt x="10800" y="10462"/>
                </a:cubicBezTo>
                <a:cubicBezTo>
                  <a:pt x="13162" y="8099"/>
                  <a:pt x="13162" y="8099"/>
                  <a:pt x="13162" y="8099"/>
                </a:cubicBezTo>
                <a:cubicBezTo>
                  <a:pt x="13432" y="7829"/>
                  <a:pt x="13904" y="7829"/>
                  <a:pt x="14174" y="8099"/>
                </a:cubicBezTo>
                <a:close/>
                <a:moveTo>
                  <a:pt x="10057" y="4319"/>
                </a:moveTo>
                <a:cubicBezTo>
                  <a:pt x="10057" y="3577"/>
                  <a:pt x="10057" y="3577"/>
                  <a:pt x="10057" y="3577"/>
                </a:cubicBezTo>
                <a:cubicBezTo>
                  <a:pt x="10057" y="3172"/>
                  <a:pt x="10394" y="2834"/>
                  <a:pt x="10800" y="2834"/>
                </a:cubicBezTo>
                <a:cubicBezTo>
                  <a:pt x="11205" y="2834"/>
                  <a:pt x="11474" y="3172"/>
                  <a:pt x="11474" y="3577"/>
                </a:cubicBezTo>
                <a:cubicBezTo>
                  <a:pt x="11474" y="4319"/>
                  <a:pt x="11474" y="4319"/>
                  <a:pt x="11474" y="4319"/>
                </a:cubicBezTo>
                <a:cubicBezTo>
                  <a:pt x="11474" y="4724"/>
                  <a:pt x="11205" y="4994"/>
                  <a:pt x="10800" y="4994"/>
                </a:cubicBezTo>
                <a:cubicBezTo>
                  <a:pt x="10394" y="4994"/>
                  <a:pt x="10057" y="4724"/>
                  <a:pt x="10057" y="4319"/>
                </a:cubicBezTo>
                <a:close/>
                <a:moveTo>
                  <a:pt x="11474" y="17279"/>
                </a:moveTo>
                <a:cubicBezTo>
                  <a:pt x="11474" y="17955"/>
                  <a:pt x="11474" y="17955"/>
                  <a:pt x="11474" y="17955"/>
                </a:cubicBezTo>
                <a:cubicBezTo>
                  <a:pt x="11474" y="18359"/>
                  <a:pt x="11205" y="18697"/>
                  <a:pt x="10800" y="18697"/>
                </a:cubicBezTo>
                <a:cubicBezTo>
                  <a:pt x="10394" y="18697"/>
                  <a:pt x="10057" y="18359"/>
                  <a:pt x="10057" y="17955"/>
                </a:cubicBezTo>
                <a:cubicBezTo>
                  <a:pt x="10057" y="17279"/>
                  <a:pt x="10057" y="17279"/>
                  <a:pt x="10057" y="17279"/>
                </a:cubicBezTo>
                <a:cubicBezTo>
                  <a:pt x="10057" y="16874"/>
                  <a:pt x="10394" y="16537"/>
                  <a:pt x="10800" y="16537"/>
                </a:cubicBezTo>
                <a:cubicBezTo>
                  <a:pt x="11205" y="16537"/>
                  <a:pt x="11474" y="16874"/>
                  <a:pt x="11474" y="17279"/>
                </a:cubicBezTo>
                <a:close/>
                <a:moveTo>
                  <a:pt x="18697" y="10800"/>
                </a:moveTo>
                <a:cubicBezTo>
                  <a:pt x="18697" y="11204"/>
                  <a:pt x="18359" y="11475"/>
                  <a:pt x="17954" y="11475"/>
                </a:cubicBezTo>
                <a:cubicBezTo>
                  <a:pt x="17279" y="11475"/>
                  <a:pt x="17279" y="11475"/>
                  <a:pt x="17279" y="11475"/>
                </a:cubicBezTo>
                <a:cubicBezTo>
                  <a:pt x="16874" y="11475"/>
                  <a:pt x="16537" y="11204"/>
                  <a:pt x="16537" y="10800"/>
                </a:cubicBezTo>
                <a:cubicBezTo>
                  <a:pt x="16537" y="10394"/>
                  <a:pt x="16874" y="10057"/>
                  <a:pt x="17279" y="10057"/>
                </a:cubicBezTo>
                <a:cubicBezTo>
                  <a:pt x="17954" y="10057"/>
                  <a:pt x="17954" y="10057"/>
                  <a:pt x="17954" y="10057"/>
                </a:cubicBezTo>
                <a:cubicBezTo>
                  <a:pt x="18359" y="10057"/>
                  <a:pt x="18697" y="10394"/>
                  <a:pt x="18697" y="10800"/>
                </a:cubicBezTo>
                <a:close/>
                <a:moveTo>
                  <a:pt x="4994" y="10800"/>
                </a:moveTo>
                <a:cubicBezTo>
                  <a:pt x="4994" y="11204"/>
                  <a:pt x="4725" y="11475"/>
                  <a:pt x="4319" y="11475"/>
                </a:cubicBezTo>
                <a:cubicBezTo>
                  <a:pt x="3577" y="11475"/>
                  <a:pt x="3577" y="11475"/>
                  <a:pt x="3577" y="11475"/>
                </a:cubicBezTo>
                <a:cubicBezTo>
                  <a:pt x="3172" y="11475"/>
                  <a:pt x="2834" y="11204"/>
                  <a:pt x="2834" y="10800"/>
                </a:cubicBezTo>
                <a:cubicBezTo>
                  <a:pt x="2834" y="10394"/>
                  <a:pt x="3172" y="10057"/>
                  <a:pt x="3577" y="10057"/>
                </a:cubicBezTo>
                <a:cubicBezTo>
                  <a:pt x="4319" y="10057"/>
                  <a:pt x="4319" y="10057"/>
                  <a:pt x="4319" y="10057"/>
                </a:cubicBezTo>
                <a:cubicBezTo>
                  <a:pt x="4725" y="10057"/>
                  <a:pt x="4994" y="10394"/>
                  <a:pt x="4994" y="10800"/>
                </a:cubicBezTo>
                <a:close/>
              </a:path>
            </a:pathLst>
          </a:custGeom>
          <a:solidFill>
            <a:schemeClr val="accent3">
              <a:lumMod val="75000"/>
            </a:schemeClr>
          </a:solidFill>
          <a:ln>
            <a:noFill/>
          </a:ln>
          <a:effectLst/>
        </p:spPr>
        <p:txBody>
          <a:bodyPr lIns="0" tIns="0" rIns="0" bIns="0"/>
          <a:lstStyle/>
          <a:p>
            <a:endParaRPr lang="en-IN" sz="1350"/>
          </a:p>
        </p:txBody>
      </p:sp>
      <p:sp>
        <p:nvSpPr>
          <p:cNvPr id="116" name="AutoShape 41">
            <a:extLst>
              <a:ext uri="{FF2B5EF4-FFF2-40B4-BE49-F238E27FC236}">
                <a16:creationId xmlns:a16="http://schemas.microsoft.com/office/drawing/2014/main" id="{D07A90F6-F087-4C9A-80C2-B6D02DAD14E7}"/>
              </a:ext>
            </a:extLst>
          </p:cNvPr>
          <p:cNvSpPr>
            <a:spLocks/>
          </p:cNvSpPr>
          <p:nvPr/>
        </p:nvSpPr>
        <p:spPr bwMode="auto">
          <a:xfrm>
            <a:off x="8094815" y="3750313"/>
            <a:ext cx="342690" cy="285613"/>
          </a:xfrm>
          <a:custGeom>
            <a:avLst/>
            <a:gdLst>
              <a:gd name="T0" fmla="*/ 228414 w 21533"/>
              <a:gd name="T1" fmla="*/ 192552 h 21479"/>
              <a:gd name="T2" fmla="*/ 228414 w 21533"/>
              <a:gd name="T3" fmla="*/ 192552 h 21479"/>
              <a:gd name="T4" fmla="*/ 228414 w 21533"/>
              <a:gd name="T5" fmla="*/ 192552 h 21479"/>
              <a:gd name="T6" fmla="*/ 228414 w 21533"/>
              <a:gd name="T7" fmla="*/ 192552 h 214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33" h="21479">
                <a:moveTo>
                  <a:pt x="21431" y="20189"/>
                </a:moveTo>
                <a:cubicBezTo>
                  <a:pt x="11405" y="362"/>
                  <a:pt x="11405" y="362"/>
                  <a:pt x="11405" y="362"/>
                </a:cubicBezTo>
                <a:cubicBezTo>
                  <a:pt x="11136" y="-121"/>
                  <a:pt x="10395" y="-121"/>
                  <a:pt x="10194" y="362"/>
                </a:cubicBezTo>
                <a:cubicBezTo>
                  <a:pt x="100" y="20189"/>
                  <a:pt x="100" y="20189"/>
                  <a:pt x="100" y="20189"/>
                </a:cubicBezTo>
                <a:cubicBezTo>
                  <a:pt x="-34" y="20431"/>
                  <a:pt x="-34" y="20753"/>
                  <a:pt x="100" y="21076"/>
                </a:cubicBezTo>
                <a:cubicBezTo>
                  <a:pt x="235" y="21317"/>
                  <a:pt x="437" y="21478"/>
                  <a:pt x="706" y="21478"/>
                </a:cubicBezTo>
                <a:cubicBezTo>
                  <a:pt x="20825" y="21478"/>
                  <a:pt x="20825" y="21478"/>
                  <a:pt x="20825" y="21478"/>
                </a:cubicBezTo>
                <a:cubicBezTo>
                  <a:pt x="21094" y="21478"/>
                  <a:pt x="21296" y="21317"/>
                  <a:pt x="21431" y="21076"/>
                </a:cubicBezTo>
                <a:cubicBezTo>
                  <a:pt x="21566" y="20753"/>
                  <a:pt x="21566" y="20431"/>
                  <a:pt x="21431" y="20189"/>
                </a:cubicBezTo>
                <a:close/>
                <a:moveTo>
                  <a:pt x="1984" y="19786"/>
                </a:moveTo>
                <a:cubicBezTo>
                  <a:pt x="10799" y="2538"/>
                  <a:pt x="10799" y="2538"/>
                  <a:pt x="10799" y="2538"/>
                </a:cubicBezTo>
                <a:cubicBezTo>
                  <a:pt x="19547" y="19786"/>
                  <a:pt x="19547" y="19786"/>
                  <a:pt x="19547" y="19786"/>
                </a:cubicBezTo>
                <a:lnTo>
                  <a:pt x="1984" y="19786"/>
                </a:lnTo>
                <a:close/>
                <a:moveTo>
                  <a:pt x="10799" y="6890"/>
                </a:moveTo>
                <a:cubicBezTo>
                  <a:pt x="11203" y="6890"/>
                  <a:pt x="11472" y="7213"/>
                  <a:pt x="11472" y="7696"/>
                </a:cubicBezTo>
                <a:cubicBezTo>
                  <a:pt x="11472" y="13741"/>
                  <a:pt x="11472" y="13741"/>
                  <a:pt x="11472" y="13741"/>
                </a:cubicBezTo>
                <a:cubicBezTo>
                  <a:pt x="11472" y="14225"/>
                  <a:pt x="11203" y="14628"/>
                  <a:pt x="10799" y="14628"/>
                </a:cubicBezTo>
                <a:cubicBezTo>
                  <a:pt x="10395" y="14628"/>
                  <a:pt x="10059" y="14225"/>
                  <a:pt x="10059" y="13741"/>
                </a:cubicBezTo>
                <a:cubicBezTo>
                  <a:pt x="10059" y="7696"/>
                  <a:pt x="10059" y="7696"/>
                  <a:pt x="10059" y="7696"/>
                </a:cubicBezTo>
                <a:cubicBezTo>
                  <a:pt x="10059" y="7213"/>
                  <a:pt x="10395" y="6890"/>
                  <a:pt x="10799" y="6890"/>
                </a:cubicBezTo>
                <a:close/>
                <a:moveTo>
                  <a:pt x="11472" y="17207"/>
                </a:moveTo>
                <a:cubicBezTo>
                  <a:pt x="11472" y="17690"/>
                  <a:pt x="11203" y="18013"/>
                  <a:pt x="10799" y="18013"/>
                </a:cubicBezTo>
                <a:cubicBezTo>
                  <a:pt x="10395" y="18013"/>
                  <a:pt x="10059" y="17690"/>
                  <a:pt x="10059" y="17207"/>
                </a:cubicBezTo>
                <a:cubicBezTo>
                  <a:pt x="10059" y="16723"/>
                  <a:pt x="10395" y="16320"/>
                  <a:pt x="10799" y="16320"/>
                </a:cubicBezTo>
                <a:cubicBezTo>
                  <a:pt x="11203" y="16320"/>
                  <a:pt x="11472" y="16723"/>
                  <a:pt x="11472" y="17207"/>
                </a:cubicBezTo>
                <a:close/>
              </a:path>
            </a:pathLst>
          </a:custGeom>
          <a:solidFill>
            <a:schemeClr val="accent6">
              <a:lumMod val="75000"/>
            </a:schemeClr>
          </a:solidFill>
          <a:ln>
            <a:noFill/>
          </a:ln>
          <a:effectLst/>
        </p:spPr>
        <p:txBody>
          <a:bodyPr lIns="0" tIns="0" rIns="0" bIns="0"/>
          <a:lstStyle/>
          <a:p>
            <a:endParaRPr lang="en-IN" sz="1350"/>
          </a:p>
        </p:txBody>
      </p:sp>
    </p:spTree>
    <p:extLst>
      <p:ext uri="{BB962C8B-B14F-4D97-AF65-F5344CB8AC3E}">
        <p14:creationId xmlns:p14="http://schemas.microsoft.com/office/powerpoint/2010/main" val="37942340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6107A32-5931-4121-9CD3-1C5EB891631D}"/>
              </a:ext>
            </a:extLst>
          </p:cNvPr>
          <p:cNvSpPr/>
          <p:nvPr/>
        </p:nvSpPr>
        <p:spPr>
          <a:xfrm>
            <a:off x="323850" y="987425"/>
            <a:ext cx="3013598" cy="3744913"/>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itle 7">
            <a:extLst>
              <a:ext uri="{FF2B5EF4-FFF2-40B4-BE49-F238E27FC236}">
                <a16:creationId xmlns:a16="http://schemas.microsoft.com/office/drawing/2014/main" id="{804BFF7E-75BC-FE4A-A73A-3D76D6550B2D}"/>
              </a:ext>
            </a:extLst>
          </p:cNvPr>
          <p:cNvSpPr>
            <a:spLocks noGrp="1"/>
          </p:cNvSpPr>
          <p:nvPr>
            <p:ph type="title"/>
          </p:nvPr>
        </p:nvSpPr>
        <p:spPr/>
        <p:txBody>
          <a:bodyPr/>
          <a:lstStyle/>
          <a:p>
            <a:r>
              <a:rPr lang="en-US"/>
              <a:t>Innovation potential with cloud and cloud native services</a:t>
            </a:r>
          </a:p>
        </p:txBody>
      </p:sp>
      <p:grpSp>
        <p:nvGrpSpPr>
          <p:cNvPr id="14" name="Group 13">
            <a:extLst>
              <a:ext uri="{FF2B5EF4-FFF2-40B4-BE49-F238E27FC236}">
                <a16:creationId xmlns:a16="http://schemas.microsoft.com/office/drawing/2014/main" id="{2EA5312E-271A-45EA-AD4E-02C799B88F0B}"/>
              </a:ext>
            </a:extLst>
          </p:cNvPr>
          <p:cNvGrpSpPr/>
          <p:nvPr/>
        </p:nvGrpSpPr>
        <p:grpSpPr>
          <a:xfrm>
            <a:off x="3424633" y="1021273"/>
            <a:ext cx="5395517" cy="3688673"/>
            <a:chOff x="3424633" y="1021273"/>
            <a:chExt cx="5395517" cy="3688673"/>
          </a:xfrm>
        </p:grpSpPr>
        <p:sp>
          <p:nvSpPr>
            <p:cNvPr id="27" name="Freeform: Shape 26">
              <a:extLst>
                <a:ext uri="{FF2B5EF4-FFF2-40B4-BE49-F238E27FC236}">
                  <a16:creationId xmlns:a16="http://schemas.microsoft.com/office/drawing/2014/main" id="{5F43B9A5-84CA-4AC0-A22F-5AB05E2A1E42}"/>
                </a:ext>
              </a:extLst>
            </p:cNvPr>
            <p:cNvSpPr/>
            <p:nvPr/>
          </p:nvSpPr>
          <p:spPr>
            <a:xfrm>
              <a:off x="3424633" y="1021273"/>
              <a:ext cx="5395517" cy="467707"/>
            </a:xfrm>
            <a:custGeom>
              <a:avLst/>
              <a:gdLst>
                <a:gd name="connsiteX0" fmla="*/ 0 w 5395517"/>
                <a:gd name="connsiteY0" fmla="*/ 77953 h 467707"/>
                <a:gd name="connsiteX1" fmla="*/ 77953 w 5395517"/>
                <a:gd name="connsiteY1" fmla="*/ 0 h 467707"/>
                <a:gd name="connsiteX2" fmla="*/ 5317564 w 5395517"/>
                <a:gd name="connsiteY2" fmla="*/ 0 h 467707"/>
                <a:gd name="connsiteX3" fmla="*/ 5395517 w 5395517"/>
                <a:gd name="connsiteY3" fmla="*/ 77953 h 467707"/>
                <a:gd name="connsiteX4" fmla="*/ 5395517 w 5395517"/>
                <a:gd name="connsiteY4" fmla="*/ 389754 h 467707"/>
                <a:gd name="connsiteX5" fmla="*/ 5317564 w 5395517"/>
                <a:gd name="connsiteY5" fmla="*/ 467707 h 467707"/>
                <a:gd name="connsiteX6" fmla="*/ 77953 w 5395517"/>
                <a:gd name="connsiteY6" fmla="*/ 467707 h 467707"/>
                <a:gd name="connsiteX7" fmla="*/ 0 w 5395517"/>
                <a:gd name="connsiteY7" fmla="*/ 389754 h 467707"/>
                <a:gd name="connsiteX8" fmla="*/ 0 w 5395517"/>
                <a:gd name="connsiteY8" fmla="*/ 77953 h 46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5517" h="467707">
                  <a:moveTo>
                    <a:pt x="0" y="77953"/>
                  </a:moveTo>
                  <a:cubicBezTo>
                    <a:pt x="0" y="34901"/>
                    <a:pt x="34901" y="0"/>
                    <a:pt x="77953" y="0"/>
                  </a:cubicBezTo>
                  <a:lnTo>
                    <a:pt x="5317564" y="0"/>
                  </a:lnTo>
                  <a:cubicBezTo>
                    <a:pt x="5360616" y="0"/>
                    <a:pt x="5395517" y="34901"/>
                    <a:pt x="5395517" y="77953"/>
                  </a:cubicBezTo>
                  <a:lnTo>
                    <a:pt x="5395517" y="389754"/>
                  </a:lnTo>
                  <a:cubicBezTo>
                    <a:pt x="5395517" y="432806"/>
                    <a:pt x="5360616" y="467707"/>
                    <a:pt x="5317564" y="467707"/>
                  </a:cubicBezTo>
                  <a:lnTo>
                    <a:pt x="77953" y="467707"/>
                  </a:lnTo>
                  <a:cubicBezTo>
                    <a:pt x="34901" y="467707"/>
                    <a:pt x="0" y="432806"/>
                    <a:pt x="0" y="389754"/>
                  </a:cubicBezTo>
                  <a:lnTo>
                    <a:pt x="0" y="77953"/>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742" tIns="64742" rIns="64742" bIns="64742" numCol="1" spcCol="1270" anchor="ctr" anchorCtr="0">
              <a:noAutofit/>
            </a:bodyPr>
            <a:lstStyle/>
            <a:p>
              <a:pPr marL="432000" lvl="0" indent="0" algn="l" defTabSz="488950">
                <a:lnSpc>
                  <a:spcPct val="100000"/>
                </a:lnSpc>
                <a:spcBef>
                  <a:spcPct val="0"/>
                </a:spcBef>
                <a:spcAft>
                  <a:spcPts val="0"/>
                </a:spcAft>
                <a:buNone/>
              </a:pPr>
              <a:r>
                <a:rPr lang="en-US" sz="1100" kern="1200" dirty="0">
                  <a:solidFill>
                    <a:schemeClr val="tx1">
                      <a:lumMod val="75000"/>
                      <a:lumOff val="25000"/>
                    </a:schemeClr>
                  </a:solidFill>
                </a:rPr>
                <a:t>High velocity innovation with comprehensive security and compliance coverage</a:t>
              </a:r>
              <a:endParaRPr lang="en-IN" sz="1100" kern="1200" dirty="0">
                <a:solidFill>
                  <a:schemeClr val="tx1">
                    <a:lumMod val="75000"/>
                    <a:lumOff val="25000"/>
                  </a:schemeClr>
                </a:solidFill>
              </a:endParaRPr>
            </a:p>
          </p:txBody>
        </p:sp>
        <p:sp>
          <p:nvSpPr>
            <p:cNvPr id="28" name="Freeform: Shape 27">
              <a:extLst>
                <a:ext uri="{FF2B5EF4-FFF2-40B4-BE49-F238E27FC236}">
                  <a16:creationId xmlns:a16="http://schemas.microsoft.com/office/drawing/2014/main" id="{8127B0E3-6FB6-4AE5-962D-77D6311BFD4B}"/>
                </a:ext>
              </a:extLst>
            </p:cNvPr>
            <p:cNvSpPr/>
            <p:nvPr/>
          </p:nvSpPr>
          <p:spPr>
            <a:xfrm>
              <a:off x="3424633" y="1558100"/>
              <a:ext cx="5395517" cy="467707"/>
            </a:xfrm>
            <a:custGeom>
              <a:avLst/>
              <a:gdLst>
                <a:gd name="connsiteX0" fmla="*/ 0 w 5395517"/>
                <a:gd name="connsiteY0" fmla="*/ 77953 h 467707"/>
                <a:gd name="connsiteX1" fmla="*/ 77953 w 5395517"/>
                <a:gd name="connsiteY1" fmla="*/ 0 h 467707"/>
                <a:gd name="connsiteX2" fmla="*/ 5317564 w 5395517"/>
                <a:gd name="connsiteY2" fmla="*/ 0 h 467707"/>
                <a:gd name="connsiteX3" fmla="*/ 5395517 w 5395517"/>
                <a:gd name="connsiteY3" fmla="*/ 77953 h 467707"/>
                <a:gd name="connsiteX4" fmla="*/ 5395517 w 5395517"/>
                <a:gd name="connsiteY4" fmla="*/ 389754 h 467707"/>
                <a:gd name="connsiteX5" fmla="*/ 5317564 w 5395517"/>
                <a:gd name="connsiteY5" fmla="*/ 467707 h 467707"/>
                <a:gd name="connsiteX6" fmla="*/ 77953 w 5395517"/>
                <a:gd name="connsiteY6" fmla="*/ 467707 h 467707"/>
                <a:gd name="connsiteX7" fmla="*/ 0 w 5395517"/>
                <a:gd name="connsiteY7" fmla="*/ 389754 h 467707"/>
                <a:gd name="connsiteX8" fmla="*/ 0 w 5395517"/>
                <a:gd name="connsiteY8" fmla="*/ 77953 h 46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5517" h="467707">
                  <a:moveTo>
                    <a:pt x="0" y="77953"/>
                  </a:moveTo>
                  <a:cubicBezTo>
                    <a:pt x="0" y="34901"/>
                    <a:pt x="34901" y="0"/>
                    <a:pt x="77953" y="0"/>
                  </a:cubicBezTo>
                  <a:lnTo>
                    <a:pt x="5317564" y="0"/>
                  </a:lnTo>
                  <a:cubicBezTo>
                    <a:pt x="5360616" y="0"/>
                    <a:pt x="5395517" y="34901"/>
                    <a:pt x="5395517" y="77953"/>
                  </a:cubicBezTo>
                  <a:lnTo>
                    <a:pt x="5395517" y="389754"/>
                  </a:lnTo>
                  <a:cubicBezTo>
                    <a:pt x="5395517" y="432806"/>
                    <a:pt x="5360616" y="467707"/>
                    <a:pt x="5317564" y="467707"/>
                  </a:cubicBezTo>
                  <a:lnTo>
                    <a:pt x="77953" y="467707"/>
                  </a:lnTo>
                  <a:cubicBezTo>
                    <a:pt x="34901" y="467707"/>
                    <a:pt x="0" y="432806"/>
                    <a:pt x="0" y="389754"/>
                  </a:cubicBezTo>
                  <a:lnTo>
                    <a:pt x="0" y="77953"/>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742" tIns="64742" rIns="64742" bIns="64742" numCol="1" spcCol="1270" anchor="ctr" anchorCtr="0">
              <a:noAutofit/>
            </a:bodyPr>
            <a:lstStyle/>
            <a:p>
              <a:pPr marL="432000" lvl="0" indent="0" algn="l" defTabSz="488950">
                <a:lnSpc>
                  <a:spcPct val="100000"/>
                </a:lnSpc>
                <a:spcBef>
                  <a:spcPct val="0"/>
                </a:spcBef>
                <a:spcAft>
                  <a:spcPts val="0"/>
                </a:spcAft>
                <a:buNone/>
              </a:pPr>
              <a:r>
                <a:rPr lang="en-US" sz="1100" kern="1200" dirty="0">
                  <a:solidFill>
                    <a:schemeClr val="tx1">
                      <a:lumMod val="75000"/>
                      <a:lumOff val="25000"/>
                    </a:schemeClr>
                  </a:solidFill>
                </a:rPr>
                <a:t>Retaining the flexibility of our preferred technology platforms from datacenter to cloud is now possible</a:t>
              </a:r>
              <a:endParaRPr lang="en-IN" sz="1100" kern="1200" dirty="0">
                <a:solidFill>
                  <a:schemeClr val="tx1">
                    <a:lumMod val="75000"/>
                    <a:lumOff val="25000"/>
                  </a:schemeClr>
                </a:solidFill>
              </a:endParaRPr>
            </a:p>
          </p:txBody>
        </p:sp>
        <p:sp>
          <p:nvSpPr>
            <p:cNvPr id="29" name="Freeform: Shape 28">
              <a:extLst>
                <a:ext uri="{FF2B5EF4-FFF2-40B4-BE49-F238E27FC236}">
                  <a16:creationId xmlns:a16="http://schemas.microsoft.com/office/drawing/2014/main" id="{3D19F03E-6CB9-49FF-A123-55310F950AAD}"/>
                </a:ext>
              </a:extLst>
            </p:cNvPr>
            <p:cNvSpPr/>
            <p:nvPr/>
          </p:nvSpPr>
          <p:spPr>
            <a:xfrm>
              <a:off x="3424633" y="2094928"/>
              <a:ext cx="5395517" cy="467707"/>
            </a:xfrm>
            <a:custGeom>
              <a:avLst/>
              <a:gdLst>
                <a:gd name="connsiteX0" fmla="*/ 0 w 5395517"/>
                <a:gd name="connsiteY0" fmla="*/ 77953 h 467707"/>
                <a:gd name="connsiteX1" fmla="*/ 77953 w 5395517"/>
                <a:gd name="connsiteY1" fmla="*/ 0 h 467707"/>
                <a:gd name="connsiteX2" fmla="*/ 5317564 w 5395517"/>
                <a:gd name="connsiteY2" fmla="*/ 0 h 467707"/>
                <a:gd name="connsiteX3" fmla="*/ 5395517 w 5395517"/>
                <a:gd name="connsiteY3" fmla="*/ 77953 h 467707"/>
                <a:gd name="connsiteX4" fmla="*/ 5395517 w 5395517"/>
                <a:gd name="connsiteY4" fmla="*/ 389754 h 467707"/>
                <a:gd name="connsiteX5" fmla="*/ 5317564 w 5395517"/>
                <a:gd name="connsiteY5" fmla="*/ 467707 h 467707"/>
                <a:gd name="connsiteX6" fmla="*/ 77953 w 5395517"/>
                <a:gd name="connsiteY6" fmla="*/ 467707 h 467707"/>
                <a:gd name="connsiteX7" fmla="*/ 0 w 5395517"/>
                <a:gd name="connsiteY7" fmla="*/ 389754 h 467707"/>
                <a:gd name="connsiteX8" fmla="*/ 0 w 5395517"/>
                <a:gd name="connsiteY8" fmla="*/ 77953 h 46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5517" h="467707">
                  <a:moveTo>
                    <a:pt x="0" y="77953"/>
                  </a:moveTo>
                  <a:cubicBezTo>
                    <a:pt x="0" y="34901"/>
                    <a:pt x="34901" y="0"/>
                    <a:pt x="77953" y="0"/>
                  </a:cubicBezTo>
                  <a:lnTo>
                    <a:pt x="5317564" y="0"/>
                  </a:lnTo>
                  <a:cubicBezTo>
                    <a:pt x="5360616" y="0"/>
                    <a:pt x="5395517" y="34901"/>
                    <a:pt x="5395517" y="77953"/>
                  </a:cubicBezTo>
                  <a:lnTo>
                    <a:pt x="5395517" y="389754"/>
                  </a:lnTo>
                  <a:cubicBezTo>
                    <a:pt x="5395517" y="432806"/>
                    <a:pt x="5360616" y="467707"/>
                    <a:pt x="5317564" y="467707"/>
                  </a:cubicBezTo>
                  <a:lnTo>
                    <a:pt x="77953" y="467707"/>
                  </a:lnTo>
                  <a:cubicBezTo>
                    <a:pt x="34901" y="467707"/>
                    <a:pt x="0" y="432806"/>
                    <a:pt x="0" y="389754"/>
                  </a:cubicBezTo>
                  <a:lnTo>
                    <a:pt x="0" y="77953"/>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742" tIns="64742" rIns="64742" bIns="64742" numCol="1" spcCol="1270" anchor="ctr" anchorCtr="0">
              <a:noAutofit/>
            </a:bodyPr>
            <a:lstStyle/>
            <a:p>
              <a:pPr marL="432000" lvl="0" indent="0" algn="l" defTabSz="488950">
                <a:lnSpc>
                  <a:spcPct val="100000"/>
                </a:lnSpc>
                <a:spcBef>
                  <a:spcPct val="0"/>
                </a:spcBef>
                <a:spcAft>
                  <a:spcPts val="0"/>
                </a:spcAft>
                <a:buNone/>
              </a:pPr>
              <a:r>
                <a:rPr lang="en-US" sz="1100" kern="1200" dirty="0">
                  <a:solidFill>
                    <a:schemeClr val="tx1">
                      <a:lumMod val="75000"/>
                      <a:lumOff val="25000"/>
                    </a:schemeClr>
                  </a:solidFill>
                </a:rPr>
                <a:t>Network transformation is enabling radically different cloud access possibilities</a:t>
              </a:r>
              <a:endParaRPr lang="en-IN" sz="1100" kern="1200" dirty="0">
                <a:solidFill>
                  <a:schemeClr val="tx1">
                    <a:lumMod val="75000"/>
                    <a:lumOff val="25000"/>
                  </a:schemeClr>
                </a:solidFill>
              </a:endParaRPr>
            </a:p>
          </p:txBody>
        </p:sp>
        <p:sp>
          <p:nvSpPr>
            <p:cNvPr id="30" name="Freeform: Shape 29">
              <a:extLst>
                <a:ext uri="{FF2B5EF4-FFF2-40B4-BE49-F238E27FC236}">
                  <a16:creationId xmlns:a16="http://schemas.microsoft.com/office/drawing/2014/main" id="{24F32AEE-4309-4E2F-A7CB-2E80569C138D}"/>
                </a:ext>
              </a:extLst>
            </p:cNvPr>
            <p:cNvSpPr/>
            <p:nvPr/>
          </p:nvSpPr>
          <p:spPr>
            <a:xfrm>
              <a:off x="3424633" y="2631756"/>
              <a:ext cx="5395517" cy="467707"/>
            </a:xfrm>
            <a:custGeom>
              <a:avLst/>
              <a:gdLst>
                <a:gd name="connsiteX0" fmla="*/ 0 w 5395517"/>
                <a:gd name="connsiteY0" fmla="*/ 77953 h 467707"/>
                <a:gd name="connsiteX1" fmla="*/ 77953 w 5395517"/>
                <a:gd name="connsiteY1" fmla="*/ 0 h 467707"/>
                <a:gd name="connsiteX2" fmla="*/ 5317564 w 5395517"/>
                <a:gd name="connsiteY2" fmla="*/ 0 h 467707"/>
                <a:gd name="connsiteX3" fmla="*/ 5395517 w 5395517"/>
                <a:gd name="connsiteY3" fmla="*/ 77953 h 467707"/>
                <a:gd name="connsiteX4" fmla="*/ 5395517 w 5395517"/>
                <a:gd name="connsiteY4" fmla="*/ 389754 h 467707"/>
                <a:gd name="connsiteX5" fmla="*/ 5317564 w 5395517"/>
                <a:gd name="connsiteY5" fmla="*/ 467707 h 467707"/>
                <a:gd name="connsiteX6" fmla="*/ 77953 w 5395517"/>
                <a:gd name="connsiteY6" fmla="*/ 467707 h 467707"/>
                <a:gd name="connsiteX7" fmla="*/ 0 w 5395517"/>
                <a:gd name="connsiteY7" fmla="*/ 389754 h 467707"/>
                <a:gd name="connsiteX8" fmla="*/ 0 w 5395517"/>
                <a:gd name="connsiteY8" fmla="*/ 77953 h 46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5517" h="467707">
                  <a:moveTo>
                    <a:pt x="0" y="77953"/>
                  </a:moveTo>
                  <a:cubicBezTo>
                    <a:pt x="0" y="34901"/>
                    <a:pt x="34901" y="0"/>
                    <a:pt x="77953" y="0"/>
                  </a:cubicBezTo>
                  <a:lnTo>
                    <a:pt x="5317564" y="0"/>
                  </a:lnTo>
                  <a:cubicBezTo>
                    <a:pt x="5360616" y="0"/>
                    <a:pt x="5395517" y="34901"/>
                    <a:pt x="5395517" y="77953"/>
                  </a:cubicBezTo>
                  <a:lnTo>
                    <a:pt x="5395517" y="389754"/>
                  </a:lnTo>
                  <a:cubicBezTo>
                    <a:pt x="5395517" y="432806"/>
                    <a:pt x="5360616" y="467707"/>
                    <a:pt x="5317564" y="467707"/>
                  </a:cubicBezTo>
                  <a:lnTo>
                    <a:pt x="77953" y="467707"/>
                  </a:lnTo>
                  <a:cubicBezTo>
                    <a:pt x="34901" y="467707"/>
                    <a:pt x="0" y="432806"/>
                    <a:pt x="0" y="389754"/>
                  </a:cubicBezTo>
                  <a:lnTo>
                    <a:pt x="0" y="77953"/>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742" tIns="64742" rIns="64742" bIns="64742" numCol="1" spcCol="1270" anchor="ctr" anchorCtr="0">
              <a:noAutofit/>
            </a:bodyPr>
            <a:lstStyle/>
            <a:p>
              <a:pPr marL="432000" lvl="0" indent="0" algn="l" defTabSz="488950">
                <a:lnSpc>
                  <a:spcPct val="100000"/>
                </a:lnSpc>
                <a:spcBef>
                  <a:spcPct val="0"/>
                </a:spcBef>
                <a:spcAft>
                  <a:spcPts val="0"/>
                </a:spcAft>
                <a:buNone/>
              </a:pPr>
              <a:r>
                <a:rPr lang="en-US" sz="1100" kern="1200" dirty="0">
                  <a:solidFill>
                    <a:schemeClr val="tx1">
                      <a:lumMod val="75000"/>
                      <a:lumOff val="25000"/>
                    </a:schemeClr>
                  </a:solidFill>
                </a:rPr>
                <a:t>Data security and compliance continue to impede the move to cloud but hybrid architectures provide options</a:t>
              </a:r>
              <a:endParaRPr lang="en-IN" sz="1100" kern="1200" dirty="0">
                <a:solidFill>
                  <a:schemeClr val="tx1">
                    <a:lumMod val="75000"/>
                    <a:lumOff val="25000"/>
                  </a:schemeClr>
                </a:solidFill>
              </a:endParaRPr>
            </a:p>
          </p:txBody>
        </p:sp>
        <p:sp>
          <p:nvSpPr>
            <p:cNvPr id="31" name="Freeform: Shape 30">
              <a:extLst>
                <a:ext uri="{FF2B5EF4-FFF2-40B4-BE49-F238E27FC236}">
                  <a16:creationId xmlns:a16="http://schemas.microsoft.com/office/drawing/2014/main" id="{72486590-360E-439E-888D-B452CABD3A1A}"/>
                </a:ext>
              </a:extLst>
            </p:cNvPr>
            <p:cNvSpPr/>
            <p:nvPr/>
          </p:nvSpPr>
          <p:spPr>
            <a:xfrm>
              <a:off x="3424633" y="3168583"/>
              <a:ext cx="5395517" cy="467707"/>
            </a:xfrm>
            <a:custGeom>
              <a:avLst/>
              <a:gdLst>
                <a:gd name="connsiteX0" fmla="*/ 0 w 5395517"/>
                <a:gd name="connsiteY0" fmla="*/ 77953 h 467707"/>
                <a:gd name="connsiteX1" fmla="*/ 77953 w 5395517"/>
                <a:gd name="connsiteY1" fmla="*/ 0 h 467707"/>
                <a:gd name="connsiteX2" fmla="*/ 5317564 w 5395517"/>
                <a:gd name="connsiteY2" fmla="*/ 0 h 467707"/>
                <a:gd name="connsiteX3" fmla="*/ 5395517 w 5395517"/>
                <a:gd name="connsiteY3" fmla="*/ 77953 h 467707"/>
                <a:gd name="connsiteX4" fmla="*/ 5395517 w 5395517"/>
                <a:gd name="connsiteY4" fmla="*/ 389754 h 467707"/>
                <a:gd name="connsiteX5" fmla="*/ 5317564 w 5395517"/>
                <a:gd name="connsiteY5" fmla="*/ 467707 h 467707"/>
                <a:gd name="connsiteX6" fmla="*/ 77953 w 5395517"/>
                <a:gd name="connsiteY6" fmla="*/ 467707 h 467707"/>
                <a:gd name="connsiteX7" fmla="*/ 0 w 5395517"/>
                <a:gd name="connsiteY7" fmla="*/ 389754 h 467707"/>
                <a:gd name="connsiteX8" fmla="*/ 0 w 5395517"/>
                <a:gd name="connsiteY8" fmla="*/ 77953 h 46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5517" h="467707">
                  <a:moveTo>
                    <a:pt x="0" y="77953"/>
                  </a:moveTo>
                  <a:cubicBezTo>
                    <a:pt x="0" y="34901"/>
                    <a:pt x="34901" y="0"/>
                    <a:pt x="77953" y="0"/>
                  </a:cubicBezTo>
                  <a:lnTo>
                    <a:pt x="5317564" y="0"/>
                  </a:lnTo>
                  <a:cubicBezTo>
                    <a:pt x="5360616" y="0"/>
                    <a:pt x="5395517" y="34901"/>
                    <a:pt x="5395517" y="77953"/>
                  </a:cubicBezTo>
                  <a:lnTo>
                    <a:pt x="5395517" y="389754"/>
                  </a:lnTo>
                  <a:cubicBezTo>
                    <a:pt x="5395517" y="432806"/>
                    <a:pt x="5360616" y="467707"/>
                    <a:pt x="5317564" y="467707"/>
                  </a:cubicBezTo>
                  <a:lnTo>
                    <a:pt x="77953" y="467707"/>
                  </a:lnTo>
                  <a:cubicBezTo>
                    <a:pt x="34901" y="467707"/>
                    <a:pt x="0" y="432806"/>
                    <a:pt x="0" y="389754"/>
                  </a:cubicBezTo>
                  <a:lnTo>
                    <a:pt x="0" y="77953"/>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742" tIns="64742" rIns="64742" bIns="64742" numCol="1" spcCol="1270" anchor="ctr" anchorCtr="0">
              <a:noAutofit/>
            </a:bodyPr>
            <a:lstStyle/>
            <a:p>
              <a:pPr marL="432000" lvl="0" indent="0" algn="l" defTabSz="488950">
                <a:lnSpc>
                  <a:spcPct val="100000"/>
                </a:lnSpc>
                <a:spcBef>
                  <a:spcPct val="0"/>
                </a:spcBef>
                <a:spcAft>
                  <a:spcPts val="0"/>
                </a:spcAft>
                <a:buNone/>
              </a:pPr>
              <a:r>
                <a:rPr lang="en-US" sz="1100" kern="1200" dirty="0">
                  <a:solidFill>
                    <a:schemeClr val="tx1">
                      <a:lumMod val="75000"/>
                      <a:lumOff val="25000"/>
                    </a:schemeClr>
                  </a:solidFill>
                </a:rPr>
                <a:t>Shared responsibility models with ownership for data, endpoints, account and access management always retained by Customer</a:t>
              </a:r>
              <a:endParaRPr lang="en-IN" sz="1100" kern="1200" dirty="0">
                <a:solidFill>
                  <a:schemeClr val="tx1">
                    <a:lumMod val="75000"/>
                    <a:lumOff val="25000"/>
                  </a:schemeClr>
                </a:solidFill>
              </a:endParaRPr>
            </a:p>
          </p:txBody>
        </p:sp>
        <p:sp>
          <p:nvSpPr>
            <p:cNvPr id="32" name="Freeform: Shape 31">
              <a:extLst>
                <a:ext uri="{FF2B5EF4-FFF2-40B4-BE49-F238E27FC236}">
                  <a16:creationId xmlns:a16="http://schemas.microsoft.com/office/drawing/2014/main" id="{D0395AF4-B066-4932-8405-249008CA41E2}"/>
                </a:ext>
              </a:extLst>
            </p:cNvPr>
            <p:cNvSpPr/>
            <p:nvPr/>
          </p:nvSpPr>
          <p:spPr>
            <a:xfrm>
              <a:off x="3424633" y="3705411"/>
              <a:ext cx="5395517" cy="467707"/>
            </a:xfrm>
            <a:custGeom>
              <a:avLst/>
              <a:gdLst>
                <a:gd name="connsiteX0" fmla="*/ 0 w 5395517"/>
                <a:gd name="connsiteY0" fmla="*/ 77953 h 467707"/>
                <a:gd name="connsiteX1" fmla="*/ 77953 w 5395517"/>
                <a:gd name="connsiteY1" fmla="*/ 0 h 467707"/>
                <a:gd name="connsiteX2" fmla="*/ 5317564 w 5395517"/>
                <a:gd name="connsiteY2" fmla="*/ 0 h 467707"/>
                <a:gd name="connsiteX3" fmla="*/ 5395517 w 5395517"/>
                <a:gd name="connsiteY3" fmla="*/ 77953 h 467707"/>
                <a:gd name="connsiteX4" fmla="*/ 5395517 w 5395517"/>
                <a:gd name="connsiteY4" fmla="*/ 389754 h 467707"/>
                <a:gd name="connsiteX5" fmla="*/ 5317564 w 5395517"/>
                <a:gd name="connsiteY5" fmla="*/ 467707 h 467707"/>
                <a:gd name="connsiteX6" fmla="*/ 77953 w 5395517"/>
                <a:gd name="connsiteY6" fmla="*/ 467707 h 467707"/>
                <a:gd name="connsiteX7" fmla="*/ 0 w 5395517"/>
                <a:gd name="connsiteY7" fmla="*/ 389754 h 467707"/>
                <a:gd name="connsiteX8" fmla="*/ 0 w 5395517"/>
                <a:gd name="connsiteY8" fmla="*/ 77953 h 46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5517" h="467707">
                  <a:moveTo>
                    <a:pt x="0" y="77953"/>
                  </a:moveTo>
                  <a:cubicBezTo>
                    <a:pt x="0" y="34901"/>
                    <a:pt x="34901" y="0"/>
                    <a:pt x="77953" y="0"/>
                  </a:cubicBezTo>
                  <a:lnTo>
                    <a:pt x="5317564" y="0"/>
                  </a:lnTo>
                  <a:cubicBezTo>
                    <a:pt x="5360616" y="0"/>
                    <a:pt x="5395517" y="34901"/>
                    <a:pt x="5395517" y="77953"/>
                  </a:cubicBezTo>
                  <a:lnTo>
                    <a:pt x="5395517" y="389754"/>
                  </a:lnTo>
                  <a:cubicBezTo>
                    <a:pt x="5395517" y="432806"/>
                    <a:pt x="5360616" y="467707"/>
                    <a:pt x="5317564" y="467707"/>
                  </a:cubicBezTo>
                  <a:lnTo>
                    <a:pt x="77953" y="467707"/>
                  </a:lnTo>
                  <a:cubicBezTo>
                    <a:pt x="34901" y="467707"/>
                    <a:pt x="0" y="432806"/>
                    <a:pt x="0" y="389754"/>
                  </a:cubicBezTo>
                  <a:lnTo>
                    <a:pt x="0" y="77953"/>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742" tIns="64742" rIns="64742" bIns="64742" numCol="1" spcCol="1270" anchor="ctr" anchorCtr="0">
              <a:noAutofit/>
            </a:bodyPr>
            <a:lstStyle/>
            <a:p>
              <a:pPr marL="432000" lvl="0" indent="0" algn="l" defTabSz="488950">
                <a:lnSpc>
                  <a:spcPct val="100000"/>
                </a:lnSpc>
                <a:spcBef>
                  <a:spcPct val="0"/>
                </a:spcBef>
                <a:spcAft>
                  <a:spcPts val="0"/>
                </a:spcAft>
                <a:buNone/>
              </a:pPr>
              <a:r>
                <a:rPr lang="en-US" sz="1100" kern="1200">
                  <a:solidFill>
                    <a:schemeClr val="tx1">
                      <a:lumMod val="75000"/>
                      <a:lumOff val="25000"/>
                    </a:schemeClr>
                  </a:solidFill>
                </a:rPr>
                <a:t>The cloud life cycle management and keeping pace with the innovation requires newer skills in automation</a:t>
              </a:r>
              <a:endParaRPr lang="en-IN" sz="1100" kern="1200">
                <a:solidFill>
                  <a:schemeClr val="tx1">
                    <a:lumMod val="75000"/>
                    <a:lumOff val="25000"/>
                  </a:schemeClr>
                </a:solidFill>
              </a:endParaRPr>
            </a:p>
          </p:txBody>
        </p:sp>
        <p:sp>
          <p:nvSpPr>
            <p:cNvPr id="33" name="Freeform: Shape 32">
              <a:extLst>
                <a:ext uri="{FF2B5EF4-FFF2-40B4-BE49-F238E27FC236}">
                  <a16:creationId xmlns:a16="http://schemas.microsoft.com/office/drawing/2014/main" id="{E8505B2C-E529-472E-88C9-A2EBA040D34E}"/>
                </a:ext>
              </a:extLst>
            </p:cNvPr>
            <p:cNvSpPr/>
            <p:nvPr/>
          </p:nvSpPr>
          <p:spPr>
            <a:xfrm>
              <a:off x="3424633" y="4242239"/>
              <a:ext cx="5395517" cy="467707"/>
            </a:xfrm>
            <a:custGeom>
              <a:avLst/>
              <a:gdLst>
                <a:gd name="connsiteX0" fmla="*/ 0 w 5395517"/>
                <a:gd name="connsiteY0" fmla="*/ 77953 h 467707"/>
                <a:gd name="connsiteX1" fmla="*/ 77953 w 5395517"/>
                <a:gd name="connsiteY1" fmla="*/ 0 h 467707"/>
                <a:gd name="connsiteX2" fmla="*/ 5317564 w 5395517"/>
                <a:gd name="connsiteY2" fmla="*/ 0 h 467707"/>
                <a:gd name="connsiteX3" fmla="*/ 5395517 w 5395517"/>
                <a:gd name="connsiteY3" fmla="*/ 77953 h 467707"/>
                <a:gd name="connsiteX4" fmla="*/ 5395517 w 5395517"/>
                <a:gd name="connsiteY4" fmla="*/ 389754 h 467707"/>
                <a:gd name="connsiteX5" fmla="*/ 5317564 w 5395517"/>
                <a:gd name="connsiteY5" fmla="*/ 467707 h 467707"/>
                <a:gd name="connsiteX6" fmla="*/ 77953 w 5395517"/>
                <a:gd name="connsiteY6" fmla="*/ 467707 h 467707"/>
                <a:gd name="connsiteX7" fmla="*/ 0 w 5395517"/>
                <a:gd name="connsiteY7" fmla="*/ 389754 h 467707"/>
                <a:gd name="connsiteX8" fmla="*/ 0 w 5395517"/>
                <a:gd name="connsiteY8" fmla="*/ 77953 h 46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5517" h="467707">
                  <a:moveTo>
                    <a:pt x="0" y="77953"/>
                  </a:moveTo>
                  <a:cubicBezTo>
                    <a:pt x="0" y="34901"/>
                    <a:pt x="34901" y="0"/>
                    <a:pt x="77953" y="0"/>
                  </a:cubicBezTo>
                  <a:lnTo>
                    <a:pt x="5317564" y="0"/>
                  </a:lnTo>
                  <a:cubicBezTo>
                    <a:pt x="5360616" y="0"/>
                    <a:pt x="5395517" y="34901"/>
                    <a:pt x="5395517" y="77953"/>
                  </a:cubicBezTo>
                  <a:lnTo>
                    <a:pt x="5395517" y="389754"/>
                  </a:lnTo>
                  <a:cubicBezTo>
                    <a:pt x="5395517" y="432806"/>
                    <a:pt x="5360616" y="467707"/>
                    <a:pt x="5317564" y="467707"/>
                  </a:cubicBezTo>
                  <a:lnTo>
                    <a:pt x="77953" y="467707"/>
                  </a:lnTo>
                  <a:cubicBezTo>
                    <a:pt x="34901" y="467707"/>
                    <a:pt x="0" y="432806"/>
                    <a:pt x="0" y="389754"/>
                  </a:cubicBezTo>
                  <a:lnTo>
                    <a:pt x="0" y="77953"/>
                  </a:lnTo>
                  <a:close/>
                </a:path>
              </a:pathLst>
            </a:custGeom>
            <a:ln w="635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742" tIns="64742" rIns="64742" bIns="64742" numCol="1" spcCol="1270" anchor="ctr" anchorCtr="0">
              <a:noAutofit/>
            </a:bodyPr>
            <a:lstStyle/>
            <a:p>
              <a:pPr marL="432000" lvl="0" indent="0" algn="l" defTabSz="488950">
                <a:lnSpc>
                  <a:spcPct val="100000"/>
                </a:lnSpc>
                <a:spcBef>
                  <a:spcPct val="0"/>
                </a:spcBef>
                <a:spcAft>
                  <a:spcPts val="0"/>
                </a:spcAft>
                <a:buNone/>
              </a:pPr>
              <a:r>
                <a:rPr lang="en-US" sz="1100" kern="1200" dirty="0">
                  <a:solidFill>
                    <a:schemeClr val="tx1">
                      <a:lumMod val="75000"/>
                      <a:lumOff val="25000"/>
                    </a:schemeClr>
                  </a:solidFill>
                </a:rPr>
                <a:t>The economics of cloud cost management is still an art and not enough of a science</a:t>
              </a:r>
              <a:endParaRPr lang="en-IN" sz="1100" kern="1200" dirty="0">
                <a:solidFill>
                  <a:schemeClr val="tx1">
                    <a:lumMod val="75000"/>
                    <a:lumOff val="25000"/>
                  </a:schemeClr>
                </a:solidFill>
              </a:endParaRPr>
            </a:p>
          </p:txBody>
        </p:sp>
      </p:grpSp>
      <p:grpSp>
        <p:nvGrpSpPr>
          <p:cNvPr id="12" name="Group 11">
            <a:extLst>
              <a:ext uri="{FF2B5EF4-FFF2-40B4-BE49-F238E27FC236}">
                <a16:creationId xmlns:a16="http://schemas.microsoft.com/office/drawing/2014/main" id="{97FC58BB-9687-4EF4-95D3-46B15A5B22A2}"/>
              </a:ext>
            </a:extLst>
          </p:cNvPr>
          <p:cNvGrpSpPr/>
          <p:nvPr/>
        </p:nvGrpSpPr>
        <p:grpSpPr>
          <a:xfrm>
            <a:off x="323849" y="1120195"/>
            <a:ext cx="3013598" cy="3612143"/>
            <a:chOff x="296579" y="1048230"/>
            <a:chExt cx="3013598" cy="3612143"/>
          </a:xfrm>
        </p:grpSpPr>
        <p:grpSp>
          <p:nvGrpSpPr>
            <p:cNvPr id="15" name="Group 14">
              <a:extLst>
                <a:ext uri="{FF2B5EF4-FFF2-40B4-BE49-F238E27FC236}">
                  <a16:creationId xmlns:a16="http://schemas.microsoft.com/office/drawing/2014/main" id="{FFF1793D-13DF-9E4E-A883-1CA612035DC9}"/>
                </a:ext>
              </a:extLst>
            </p:cNvPr>
            <p:cNvGrpSpPr/>
            <p:nvPr/>
          </p:nvGrpSpPr>
          <p:grpSpPr>
            <a:xfrm>
              <a:off x="653469" y="2906171"/>
              <a:ext cx="356244" cy="531123"/>
              <a:chOff x="362605" y="5111297"/>
              <a:chExt cx="474992" cy="708164"/>
            </a:xfrm>
          </p:grpSpPr>
          <p:pic>
            <p:nvPicPr>
              <p:cNvPr id="16" name="Graphic 15">
                <a:extLst>
                  <a:ext uri="{FF2B5EF4-FFF2-40B4-BE49-F238E27FC236}">
                    <a16:creationId xmlns:a16="http://schemas.microsoft.com/office/drawing/2014/main" id="{8F7A65D1-9D02-224C-9E28-BD06EEC460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605" y="5111297"/>
                <a:ext cx="474992" cy="442291"/>
              </a:xfrm>
              <a:prstGeom prst="rect">
                <a:avLst/>
              </a:prstGeom>
            </p:spPr>
          </p:pic>
          <p:sp>
            <p:nvSpPr>
              <p:cNvPr id="17" name="TextBox 16">
                <a:extLst>
                  <a:ext uri="{FF2B5EF4-FFF2-40B4-BE49-F238E27FC236}">
                    <a16:creationId xmlns:a16="http://schemas.microsoft.com/office/drawing/2014/main" id="{55AE213A-2727-D441-ADA6-2E26B374B583}"/>
                  </a:ext>
                </a:extLst>
              </p:cNvPr>
              <p:cNvSpPr txBox="1"/>
              <p:nvPr/>
            </p:nvSpPr>
            <p:spPr>
              <a:xfrm>
                <a:off x="442262" y="5675832"/>
                <a:ext cx="267647" cy="143629"/>
              </a:xfrm>
              <a:prstGeom prst="rect">
                <a:avLst/>
              </a:prstGeom>
              <a:noFill/>
            </p:spPr>
            <p:txBody>
              <a:bodyPr wrap="square" lIns="0" tIns="0" rIns="0" bIns="0" rtlCol="0">
                <a:spAutoFit/>
              </a:bodyPr>
              <a:lstStyle/>
              <a:p>
                <a:pPr algn="l"/>
                <a:r>
                  <a:rPr lang="en-US" sz="700">
                    <a:gradFill>
                      <a:gsLst>
                        <a:gs pos="2917">
                          <a:schemeClr val="tx1"/>
                        </a:gs>
                        <a:gs pos="30000">
                          <a:schemeClr val="tx1"/>
                        </a:gs>
                      </a:gsLst>
                      <a:lin ang="5400000" scaled="0"/>
                    </a:gradFill>
                  </a:rPr>
                  <a:t>AKS</a:t>
                </a:r>
              </a:p>
            </p:txBody>
          </p:sp>
        </p:grpSp>
        <p:grpSp>
          <p:nvGrpSpPr>
            <p:cNvPr id="24" name="Group 23">
              <a:extLst>
                <a:ext uri="{FF2B5EF4-FFF2-40B4-BE49-F238E27FC236}">
                  <a16:creationId xmlns:a16="http://schemas.microsoft.com/office/drawing/2014/main" id="{49D90B40-E6B2-3F4D-921F-5E3286252B77}"/>
                </a:ext>
              </a:extLst>
            </p:cNvPr>
            <p:cNvGrpSpPr/>
            <p:nvPr/>
          </p:nvGrpSpPr>
          <p:grpSpPr>
            <a:xfrm>
              <a:off x="2761746" y="2303954"/>
              <a:ext cx="413387" cy="429612"/>
              <a:chOff x="942888" y="5867031"/>
              <a:chExt cx="551183" cy="572816"/>
            </a:xfrm>
          </p:grpSpPr>
          <p:pic>
            <p:nvPicPr>
              <p:cNvPr id="25" name="Graphic 24">
                <a:extLst>
                  <a:ext uri="{FF2B5EF4-FFF2-40B4-BE49-F238E27FC236}">
                    <a16:creationId xmlns:a16="http://schemas.microsoft.com/office/drawing/2014/main" id="{6E4DDD70-7B16-EA4D-8B3A-A088BB61EF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2888" y="5867031"/>
                <a:ext cx="381480" cy="381480"/>
              </a:xfrm>
              <a:prstGeom prst="rect">
                <a:avLst/>
              </a:prstGeom>
            </p:spPr>
          </p:pic>
          <p:sp>
            <p:nvSpPr>
              <p:cNvPr id="26" name="TextBox 25">
                <a:extLst>
                  <a:ext uri="{FF2B5EF4-FFF2-40B4-BE49-F238E27FC236}">
                    <a16:creationId xmlns:a16="http://schemas.microsoft.com/office/drawing/2014/main" id="{FD744ADB-4FB0-B34C-941C-4DEC11E0ED0C}"/>
                  </a:ext>
                </a:extLst>
              </p:cNvPr>
              <p:cNvSpPr txBox="1"/>
              <p:nvPr/>
            </p:nvSpPr>
            <p:spPr>
              <a:xfrm>
                <a:off x="942888" y="6296218"/>
                <a:ext cx="551183" cy="143629"/>
              </a:xfrm>
              <a:prstGeom prst="rect">
                <a:avLst/>
              </a:prstGeom>
              <a:noFill/>
            </p:spPr>
            <p:txBody>
              <a:bodyPr wrap="square" lIns="0" tIns="0" rIns="0" bIns="0" rtlCol="0">
                <a:spAutoFit/>
              </a:bodyPr>
              <a:lstStyle/>
              <a:p>
                <a:pPr algn="l"/>
                <a:r>
                  <a:rPr lang="en-US" sz="700">
                    <a:gradFill>
                      <a:gsLst>
                        <a:gs pos="2917">
                          <a:schemeClr val="tx1"/>
                        </a:gs>
                        <a:gs pos="30000">
                          <a:schemeClr val="tx1"/>
                        </a:gs>
                      </a:gsLst>
                      <a:lin ang="5400000" scaled="0"/>
                    </a:gradFill>
                  </a:rPr>
                  <a:t>Synapse</a:t>
                </a:r>
              </a:p>
            </p:txBody>
          </p:sp>
        </p:grpSp>
        <p:grpSp>
          <p:nvGrpSpPr>
            <p:cNvPr id="37" name="Group 36">
              <a:extLst>
                <a:ext uri="{FF2B5EF4-FFF2-40B4-BE49-F238E27FC236}">
                  <a16:creationId xmlns:a16="http://schemas.microsoft.com/office/drawing/2014/main" id="{0CB8DD3E-8B66-4F45-A957-94D89733C179}"/>
                </a:ext>
              </a:extLst>
            </p:cNvPr>
            <p:cNvGrpSpPr/>
            <p:nvPr/>
          </p:nvGrpSpPr>
          <p:grpSpPr>
            <a:xfrm>
              <a:off x="1396703" y="2948878"/>
              <a:ext cx="391355" cy="345523"/>
              <a:chOff x="3990462" y="5158308"/>
              <a:chExt cx="521805" cy="460696"/>
            </a:xfrm>
          </p:grpSpPr>
          <p:pic>
            <p:nvPicPr>
              <p:cNvPr id="40" name="Graphic 39">
                <a:extLst>
                  <a:ext uri="{FF2B5EF4-FFF2-40B4-BE49-F238E27FC236}">
                    <a16:creationId xmlns:a16="http://schemas.microsoft.com/office/drawing/2014/main" id="{CB82C100-049D-A04B-A170-3724F1619F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61102" y="5158308"/>
                <a:ext cx="309018" cy="309018"/>
              </a:xfrm>
              <a:prstGeom prst="rect">
                <a:avLst/>
              </a:prstGeom>
            </p:spPr>
          </p:pic>
          <p:sp>
            <p:nvSpPr>
              <p:cNvPr id="41" name="TextBox 40">
                <a:extLst>
                  <a:ext uri="{FF2B5EF4-FFF2-40B4-BE49-F238E27FC236}">
                    <a16:creationId xmlns:a16="http://schemas.microsoft.com/office/drawing/2014/main" id="{B778D5E7-3EB4-3E46-9545-719A591F2CE5}"/>
                  </a:ext>
                </a:extLst>
              </p:cNvPr>
              <p:cNvSpPr txBox="1"/>
              <p:nvPr/>
            </p:nvSpPr>
            <p:spPr>
              <a:xfrm>
                <a:off x="3990462" y="5475375"/>
                <a:ext cx="521805" cy="143629"/>
              </a:xfrm>
              <a:prstGeom prst="rect">
                <a:avLst/>
              </a:prstGeom>
              <a:noFill/>
            </p:spPr>
            <p:txBody>
              <a:bodyPr wrap="square" lIns="0" tIns="0" rIns="0" bIns="0" rtlCol="0">
                <a:spAutoFit/>
              </a:bodyPr>
              <a:lstStyle/>
              <a:p>
                <a:pPr algn="l"/>
                <a:r>
                  <a:rPr lang="en-US" sz="700">
                    <a:gradFill>
                      <a:gsLst>
                        <a:gs pos="2917">
                          <a:schemeClr val="tx1"/>
                        </a:gs>
                        <a:gs pos="30000">
                          <a:schemeClr val="tx1"/>
                        </a:gs>
                      </a:gsLst>
                      <a:lin ang="5400000" scaled="0"/>
                    </a:gradFill>
                  </a:rPr>
                  <a:t>DevOps</a:t>
                </a:r>
              </a:p>
            </p:txBody>
          </p:sp>
        </p:grpSp>
        <p:grpSp>
          <p:nvGrpSpPr>
            <p:cNvPr id="45" name="Group 44">
              <a:extLst>
                <a:ext uri="{FF2B5EF4-FFF2-40B4-BE49-F238E27FC236}">
                  <a16:creationId xmlns:a16="http://schemas.microsoft.com/office/drawing/2014/main" id="{3774B714-4F97-6141-A98E-99499BFDE7AC}"/>
                </a:ext>
              </a:extLst>
            </p:cNvPr>
            <p:cNvGrpSpPr/>
            <p:nvPr/>
          </p:nvGrpSpPr>
          <p:grpSpPr>
            <a:xfrm>
              <a:off x="532816" y="2274857"/>
              <a:ext cx="533968" cy="463813"/>
              <a:chOff x="6462601" y="5022782"/>
              <a:chExt cx="711957" cy="618416"/>
            </a:xfrm>
          </p:grpSpPr>
          <p:pic>
            <p:nvPicPr>
              <p:cNvPr id="46" name="Graphic 45">
                <a:extLst>
                  <a:ext uri="{FF2B5EF4-FFF2-40B4-BE49-F238E27FC236}">
                    <a16:creationId xmlns:a16="http://schemas.microsoft.com/office/drawing/2014/main" id="{FB400F52-4AA9-834C-B854-12DC495DA7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62601" y="5022782"/>
                <a:ext cx="454698" cy="454698"/>
              </a:xfrm>
              <a:prstGeom prst="rect">
                <a:avLst/>
              </a:prstGeom>
            </p:spPr>
          </p:pic>
          <p:sp>
            <p:nvSpPr>
              <p:cNvPr id="47" name="TextBox 46">
                <a:extLst>
                  <a:ext uri="{FF2B5EF4-FFF2-40B4-BE49-F238E27FC236}">
                    <a16:creationId xmlns:a16="http://schemas.microsoft.com/office/drawing/2014/main" id="{FB129803-81FA-B842-A4FF-3B27121CEC4E}"/>
                  </a:ext>
                </a:extLst>
              </p:cNvPr>
              <p:cNvSpPr txBox="1"/>
              <p:nvPr/>
            </p:nvSpPr>
            <p:spPr>
              <a:xfrm>
                <a:off x="6484012" y="5497569"/>
                <a:ext cx="690546" cy="143629"/>
              </a:xfrm>
              <a:prstGeom prst="rect">
                <a:avLst/>
              </a:prstGeom>
              <a:noFill/>
            </p:spPr>
            <p:txBody>
              <a:bodyPr wrap="square" lIns="0" tIns="0" rIns="0" bIns="0" rtlCol="0">
                <a:spAutoFit/>
              </a:bodyPr>
              <a:lstStyle/>
              <a:p>
                <a:pPr algn="l"/>
                <a:r>
                  <a:rPr lang="en-US" sz="700">
                    <a:gradFill>
                      <a:gsLst>
                        <a:gs pos="2917">
                          <a:schemeClr val="tx1"/>
                        </a:gs>
                        <a:gs pos="30000">
                          <a:schemeClr val="tx1"/>
                        </a:gs>
                      </a:gsLst>
                      <a:lin ang="5400000" scaled="0"/>
                    </a:gradFill>
                  </a:rPr>
                  <a:t>Azure Stack</a:t>
                </a:r>
              </a:p>
            </p:txBody>
          </p:sp>
        </p:grpSp>
        <p:grpSp>
          <p:nvGrpSpPr>
            <p:cNvPr id="48" name="Group 47">
              <a:extLst>
                <a:ext uri="{FF2B5EF4-FFF2-40B4-BE49-F238E27FC236}">
                  <a16:creationId xmlns:a16="http://schemas.microsoft.com/office/drawing/2014/main" id="{D40D1A9A-7A32-F94E-8378-23037FF1A36F}"/>
                </a:ext>
              </a:extLst>
            </p:cNvPr>
            <p:cNvGrpSpPr/>
            <p:nvPr/>
          </p:nvGrpSpPr>
          <p:grpSpPr>
            <a:xfrm>
              <a:off x="1139800" y="2304140"/>
              <a:ext cx="302267" cy="387207"/>
              <a:chOff x="7108139" y="5854321"/>
              <a:chExt cx="403023" cy="516276"/>
            </a:xfrm>
          </p:grpSpPr>
          <p:pic>
            <p:nvPicPr>
              <p:cNvPr id="49" name="Graphic 48">
                <a:extLst>
                  <a:ext uri="{FF2B5EF4-FFF2-40B4-BE49-F238E27FC236}">
                    <a16:creationId xmlns:a16="http://schemas.microsoft.com/office/drawing/2014/main" id="{670B4ECB-2942-9141-AAC4-CF131F6432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08139" y="5854321"/>
                <a:ext cx="368181" cy="368181"/>
              </a:xfrm>
              <a:prstGeom prst="rect">
                <a:avLst/>
              </a:prstGeom>
            </p:spPr>
          </p:pic>
          <p:sp>
            <p:nvSpPr>
              <p:cNvPr id="50" name="TextBox 49">
                <a:extLst>
                  <a:ext uri="{FF2B5EF4-FFF2-40B4-BE49-F238E27FC236}">
                    <a16:creationId xmlns:a16="http://schemas.microsoft.com/office/drawing/2014/main" id="{2BC2DACB-FA2D-FC4D-B8D9-4E56603EB9C9}"/>
                  </a:ext>
                </a:extLst>
              </p:cNvPr>
              <p:cNvSpPr txBox="1"/>
              <p:nvPr/>
            </p:nvSpPr>
            <p:spPr>
              <a:xfrm>
                <a:off x="7174558" y="6226968"/>
                <a:ext cx="336604" cy="143629"/>
              </a:xfrm>
              <a:prstGeom prst="rect">
                <a:avLst/>
              </a:prstGeom>
              <a:noFill/>
            </p:spPr>
            <p:txBody>
              <a:bodyPr wrap="square" lIns="0" tIns="0" rIns="0" bIns="0" rtlCol="0">
                <a:spAutoFit/>
              </a:bodyPr>
              <a:lstStyle/>
              <a:p>
                <a:pPr algn="l"/>
                <a:r>
                  <a:rPr lang="en-US" sz="700">
                    <a:gradFill>
                      <a:gsLst>
                        <a:gs pos="2917">
                          <a:schemeClr val="tx1"/>
                        </a:gs>
                        <a:gs pos="30000">
                          <a:schemeClr val="tx1"/>
                        </a:gs>
                      </a:gsLst>
                      <a:lin ang="5400000" scaled="0"/>
                    </a:gradFill>
                  </a:rPr>
                  <a:t>AVS</a:t>
                </a:r>
              </a:p>
            </p:txBody>
          </p:sp>
        </p:grpSp>
        <p:grpSp>
          <p:nvGrpSpPr>
            <p:cNvPr id="51" name="Group 50">
              <a:extLst>
                <a:ext uri="{FF2B5EF4-FFF2-40B4-BE49-F238E27FC236}">
                  <a16:creationId xmlns:a16="http://schemas.microsoft.com/office/drawing/2014/main" id="{F3081318-EF10-3D45-850B-9EDA22D5EFA2}"/>
                </a:ext>
              </a:extLst>
            </p:cNvPr>
            <p:cNvGrpSpPr/>
            <p:nvPr/>
          </p:nvGrpSpPr>
          <p:grpSpPr>
            <a:xfrm>
              <a:off x="1588285" y="2292622"/>
              <a:ext cx="341024" cy="434973"/>
              <a:chOff x="7743829" y="5022782"/>
              <a:chExt cx="454698" cy="579963"/>
            </a:xfrm>
          </p:grpSpPr>
          <p:pic>
            <p:nvPicPr>
              <p:cNvPr id="52" name="Graphic 51">
                <a:extLst>
                  <a:ext uri="{FF2B5EF4-FFF2-40B4-BE49-F238E27FC236}">
                    <a16:creationId xmlns:a16="http://schemas.microsoft.com/office/drawing/2014/main" id="{FB9B50B1-B4ED-2A42-81E9-BFA15E51EDD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43829" y="5022782"/>
                <a:ext cx="454698" cy="454698"/>
              </a:xfrm>
              <a:prstGeom prst="rect">
                <a:avLst/>
              </a:prstGeom>
            </p:spPr>
          </p:pic>
          <p:sp>
            <p:nvSpPr>
              <p:cNvPr id="53" name="TextBox 52">
                <a:extLst>
                  <a:ext uri="{FF2B5EF4-FFF2-40B4-BE49-F238E27FC236}">
                    <a16:creationId xmlns:a16="http://schemas.microsoft.com/office/drawing/2014/main" id="{37C1F0E0-FDCC-1544-AD49-49954A6F83D7}"/>
                  </a:ext>
                </a:extLst>
              </p:cNvPr>
              <p:cNvSpPr txBox="1"/>
              <p:nvPr/>
            </p:nvSpPr>
            <p:spPr>
              <a:xfrm>
                <a:off x="7829334" y="5459116"/>
                <a:ext cx="302057" cy="143629"/>
              </a:xfrm>
              <a:prstGeom prst="rect">
                <a:avLst/>
              </a:prstGeom>
              <a:noFill/>
            </p:spPr>
            <p:txBody>
              <a:bodyPr wrap="square" lIns="0" tIns="0" rIns="0" bIns="0" rtlCol="0">
                <a:spAutoFit/>
              </a:bodyPr>
              <a:lstStyle/>
              <a:p>
                <a:pPr algn="l"/>
                <a:r>
                  <a:rPr lang="en-US" sz="700">
                    <a:gradFill>
                      <a:gsLst>
                        <a:gs pos="2917">
                          <a:schemeClr val="tx1"/>
                        </a:gs>
                        <a:gs pos="30000">
                          <a:schemeClr val="tx1"/>
                        </a:gs>
                      </a:gsLst>
                      <a:lin ang="5400000" scaled="0"/>
                    </a:gradFill>
                  </a:rPr>
                  <a:t>ARC</a:t>
                </a:r>
              </a:p>
            </p:txBody>
          </p:sp>
        </p:grpSp>
        <p:grpSp>
          <p:nvGrpSpPr>
            <p:cNvPr id="54" name="Group 53">
              <a:extLst>
                <a:ext uri="{FF2B5EF4-FFF2-40B4-BE49-F238E27FC236}">
                  <a16:creationId xmlns:a16="http://schemas.microsoft.com/office/drawing/2014/main" id="{F88ECA42-C16F-6746-94EE-00D57A35BFCD}"/>
                </a:ext>
              </a:extLst>
            </p:cNvPr>
            <p:cNvGrpSpPr/>
            <p:nvPr/>
          </p:nvGrpSpPr>
          <p:grpSpPr>
            <a:xfrm>
              <a:off x="2081885" y="2236623"/>
              <a:ext cx="382702" cy="479333"/>
              <a:chOff x="8407075" y="5809914"/>
              <a:chExt cx="510269" cy="639111"/>
            </a:xfrm>
          </p:grpSpPr>
          <p:pic>
            <p:nvPicPr>
              <p:cNvPr id="55" name="Graphic 54">
                <a:extLst>
                  <a:ext uri="{FF2B5EF4-FFF2-40B4-BE49-F238E27FC236}">
                    <a16:creationId xmlns:a16="http://schemas.microsoft.com/office/drawing/2014/main" id="{6901277D-7514-B546-BD6B-D93AB21E56E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33497" y="5809914"/>
                <a:ext cx="368181" cy="368181"/>
              </a:xfrm>
              <a:prstGeom prst="rect">
                <a:avLst/>
              </a:prstGeom>
            </p:spPr>
          </p:pic>
          <p:sp>
            <p:nvSpPr>
              <p:cNvPr id="56" name="TextBox 55">
                <a:extLst>
                  <a:ext uri="{FF2B5EF4-FFF2-40B4-BE49-F238E27FC236}">
                    <a16:creationId xmlns:a16="http://schemas.microsoft.com/office/drawing/2014/main" id="{87CFEED8-23A6-6644-8EEE-D4315E629EB8}"/>
                  </a:ext>
                </a:extLst>
              </p:cNvPr>
              <p:cNvSpPr txBox="1"/>
              <p:nvPr/>
            </p:nvSpPr>
            <p:spPr>
              <a:xfrm>
                <a:off x="8407075" y="6161766"/>
                <a:ext cx="510269" cy="287259"/>
              </a:xfrm>
              <a:prstGeom prst="rect">
                <a:avLst/>
              </a:prstGeom>
              <a:noFill/>
            </p:spPr>
            <p:txBody>
              <a:bodyPr wrap="square" lIns="0" tIns="0" rIns="0" bIns="0" rtlCol="0">
                <a:spAutoFit/>
              </a:bodyPr>
              <a:lstStyle/>
              <a:p>
                <a:pPr algn="ctr"/>
                <a:r>
                  <a:rPr lang="en-US" sz="700">
                    <a:gradFill>
                      <a:gsLst>
                        <a:gs pos="2917">
                          <a:schemeClr val="tx1"/>
                        </a:gs>
                        <a:gs pos="30000">
                          <a:schemeClr val="tx1"/>
                        </a:gs>
                      </a:gsLst>
                      <a:lin ang="5400000" scaled="0"/>
                    </a:gradFill>
                  </a:rPr>
                  <a:t>Active Directory</a:t>
                </a:r>
              </a:p>
            </p:txBody>
          </p:sp>
        </p:grpSp>
        <p:grpSp>
          <p:nvGrpSpPr>
            <p:cNvPr id="57" name="Group 56">
              <a:extLst>
                <a:ext uri="{FF2B5EF4-FFF2-40B4-BE49-F238E27FC236}">
                  <a16:creationId xmlns:a16="http://schemas.microsoft.com/office/drawing/2014/main" id="{FBE25595-BDE6-8148-9937-0199048F5383}"/>
                </a:ext>
              </a:extLst>
            </p:cNvPr>
            <p:cNvGrpSpPr/>
            <p:nvPr/>
          </p:nvGrpSpPr>
          <p:grpSpPr>
            <a:xfrm>
              <a:off x="2753581" y="2945065"/>
              <a:ext cx="351252" cy="384507"/>
              <a:chOff x="9317553" y="4978818"/>
              <a:chExt cx="468337" cy="512675"/>
            </a:xfrm>
          </p:grpSpPr>
          <p:pic>
            <p:nvPicPr>
              <p:cNvPr id="58" name="Graphic 57">
                <a:extLst>
                  <a:ext uri="{FF2B5EF4-FFF2-40B4-BE49-F238E27FC236}">
                    <a16:creationId xmlns:a16="http://schemas.microsoft.com/office/drawing/2014/main" id="{52065DBE-6618-C04A-9F97-13162B279F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36095" y="4978818"/>
                <a:ext cx="356203" cy="356203"/>
              </a:xfrm>
              <a:prstGeom prst="rect">
                <a:avLst/>
              </a:prstGeom>
            </p:spPr>
          </p:pic>
          <p:sp>
            <p:nvSpPr>
              <p:cNvPr id="59" name="TextBox 58">
                <a:extLst>
                  <a:ext uri="{FF2B5EF4-FFF2-40B4-BE49-F238E27FC236}">
                    <a16:creationId xmlns:a16="http://schemas.microsoft.com/office/drawing/2014/main" id="{40869C97-949A-6844-92B6-6F8F09FD6A93}"/>
                  </a:ext>
                </a:extLst>
              </p:cNvPr>
              <p:cNvSpPr txBox="1"/>
              <p:nvPr/>
            </p:nvSpPr>
            <p:spPr>
              <a:xfrm>
                <a:off x="9317553" y="5347864"/>
                <a:ext cx="468337" cy="143629"/>
              </a:xfrm>
              <a:prstGeom prst="rect">
                <a:avLst/>
              </a:prstGeom>
              <a:noFill/>
            </p:spPr>
            <p:txBody>
              <a:bodyPr wrap="square" lIns="0" tIns="0" rIns="0" bIns="0" rtlCol="0">
                <a:spAutoFit/>
              </a:bodyPr>
              <a:lstStyle/>
              <a:p>
                <a:pPr algn="l"/>
                <a:r>
                  <a:rPr lang="en-US" sz="700">
                    <a:gradFill>
                      <a:gsLst>
                        <a:gs pos="2917">
                          <a:schemeClr val="tx1"/>
                        </a:gs>
                        <a:gs pos="30000">
                          <a:schemeClr val="tx1"/>
                        </a:gs>
                      </a:gsLst>
                      <a:lin ang="5400000" scaled="0"/>
                    </a:gradFill>
                  </a:rPr>
                  <a:t>Sentinel</a:t>
                </a:r>
              </a:p>
            </p:txBody>
          </p:sp>
        </p:grpSp>
        <p:grpSp>
          <p:nvGrpSpPr>
            <p:cNvPr id="63" name="Group 62">
              <a:extLst>
                <a:ext uri="{FF2B5EF4-FFF2-40B4-BE49-F238E27FC236}">
                  <a16:creationId xmlns:a16="http://schemas.microsoft.com/office/drawing/2014/main" id="{44686964-2907-A541-9661-14E3513DE110}"/>
                </a:ext>
              </a:extLst>
            </p:cNvPr>
            <p:cNvGrpSpPr/>
            <p:nvPr/>
          </p:nvGrpSpPr>
          <p:grpSpPr>
            <a:xfrm>
              <a:off x="1971614" y="2931943"/>
              <a:ext cx="704256" cy="416317"/>
              <a:chOff x="10272229" y="4969721"/>
              <a:chExt cx="939007" cy="555088"/>
            </a:xfrm>
          </p:grpSpPr>
          <p:pic>
            <p:nvPicPr>
              <p:cNvPr id="64" name="Graphic 63">
                <a:extLst>
                  <a:ext uri="{FF2B5EF4-FFF2-40B4-BE49-F238E27FC236}">
                    <a16:creationId xmlns:a16="http://schemas.microsoft.com/office/drawing/2014/main" id="{D7E650C4-1ABB-5445-BB87-FD9DAB5E2E1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432755" y="4969721"/>
                <a:ext cx="392614" cy="392614"/>
              </a:xfrm>
              <a:prstGeom prst="rect">
                <a:avLst/>
              </a:prstGeom>
            </p:spPr>
          </p:pic>
          <p:sp>
            <p:nvSpPr>
              <p:cNvPr id="65" name="TextBox 64">
                <a:extLst>
                  <a:ext uri="{FF2B5EF4-FFF2-40B4-BE49-F238E27FC236}">
                    <a16:creationId xmlns:a16="http://schemas.microsoft.com/office/drawing/2014/main" id="{337033F0-2987-704C-A184-88DC489312F9}"/>
                  </a:ext>
                </a:extLst>
              </p:cNvPr>
              <p:cNvSpPr txBox="1"/>
              <p:nvPr/>
            </p:nvSpPr>
            <p:spPr>
              <a:xfrm>
                <a:off x="10272229" y="5381180"/>
                <a:ext cx="939007" cy="143629"/>
              </a:xfrm>
              <a:prstGeom prst="rect">
                <a:avLst/>
              </a:prstGeom>
              <a:noFill/>
            </p:spPr>
            <p:txBody>
              <a:bodyPr wrap="square" lIns="0" tIns="0" rIns="0" bIns="0" rtlCol="0">
                <a:spAutoFit/>
              </a:bodyPr>
              <a:lstStyle/>
              <a:p>
                <a:pPr algn="l"/>
                <a:r>
                  <a:rPr lang="en-US" sz="700">
                    <a:gradFill>
                      <a:gsLst>
                        <a:gs pos="2917">
                          <a:schemeClr val="tx1"/>
                        </a:gs>
                        <a:gs pos="30000">
                          <a:schemeClr val="tx1"/>
                        </a:gs>
                      </a:gsLst>
                      <a:lin ang="5400000" scaled="0"/>
                    </a:gradFill>
                  </a:rPr>
                  <a:t>Security Center</a:t>
                </a:r>
              </a:p>
            </p:txBody>
          </p:sp>
        </p:grpSp>
        <p:pic>
          <p:nvPicPr>
            <p:cNvPr id="71" name="Picture 70">
              <a:extLst>
                <a:ext uri="{FF2B5EF4-FFF2-40B4-BE49-F238E27FC236}">
                  <a16:creationId xmlns:a16="http://schemas.microsoft.com/office/drawing/2014/main" id="{004130F1-2419-4B4D-8098-C01B7B8C2495}"/>
                </a:ext>
              </a:extLst>
            </p:cNvPr>
            <p:cNvPicPr>
              <a:picLocks noChangeAspect="1"/>
            </p:cNvPicPr>
            <p:nvPr/>
          </p:nvPicPr>
          <p:blipFill>
            <a:blip r:embed="rId20"/>
            <a:stretch>
              <a:fillRect/>
            </a:stretch>
          </p:blipFill>
          <p:spPr>
            <a:xfrm>
              <a:off x="1261609" y="1071288"/>
              <a:ext cx="845285" cy="427391"/>
            </a:xfrm>
            <a:prstGeom prst="rect">
              <a:avLst/>
            </a:prstGeom>
          </p:spPr>
        </p:pic>
        <p:pic>
          <p:nvPicPr>
            <p:cNvPr id="77" name="Picture 76">
              <a:extLst>
                <a:ext uri="{FF2B5EF4-FFF2-40B4-BE49-F238E27FC236}">
                  <a16:creationId xmlns:a16="http://schemas.microsoft.com/office/drawing/2014/main" id="{388297AF-2890-A949-95BC-E829C38A38CC}"/>
                </a:ext>
              </a:extLst>
            </p:cNvPr>
            <p:cNvPicPr>
              <a:picLocks noChangeAspect="1"/>
            </p:cNvPicPr>
            <p:nvPr/>
          </p:nvPicPr>
          <p:blipFill>
            <a:blip r:embed="rId21"/>
            <a:stretch>
              <a:fillRect/>
            </a:stretch>
          </p:blipFill>
          <p:spPr>
            <a:xfrm>
              <a:off x="296579" y="1048230"/>
              <a:ext cx="854761" cy="429768"/>
            </a:xfrm>
            <a:prstGeom prst="rect">
              <a:avLst/>
            </a:prstGeom>
          </p:spPr>
        </p:pic>
        <p:pic>
          <p:nvPicPr>
            <p:cNvPr id="2" name="Picture 2" descr="Logo, company name&#10;&#10;Description automatically generated">
              <a:extLst>
                <a:ext uri="{FF2B5EF4-FFF2-40B4-BE49-F238E27FC236}">
                  <a16:creationId xmlns:a16="http://schemas.microsoft.com/office/drawing/2014/main" id="{B27E4E79-8BD1-49B5-A685-C66C3C0CE17A}"/>
                </a:ext>
              </a:extLst>
            </p:cNvPr>
            <p:cNvPicPr>
              <a:picLocks noChangeAspect="1"/>
            </p:cNvPicPr>
            <p:nvPr/>
          </p:nvPicPr>
          <p:blipFill>
            <a:blip r:embed="rId22"/>
            <a:stretch>
              <a:fillRect/>
            </a:stretch>
          </p:blipFill>
          <p:spPr>
            <a:xfrm>
              <a:off x="1273828" y="3619160"/>
              <a:ext cx="554947" cy="348662"/>
            </a:xfrm>
            <a:prstGeom prst="rect">
              <a:avLst/>
            </a:prstGeom>
          </p:spPr>
        </p:pic>
        <p:pic>
          <p:nvPicPr>
            <p:cNvPr id="3" name="Picture 3" descr="Logo&#10;&#10;Description automatically generated">
              <a:extLst>
                <a:ext uri="{FF2B5EF4-FFF2-40B4-BE49-F238E27FC236}">
                  <a16:creationId xmlns:a16="http://schemas.microsoft.com/office/drawing/2014/main" id="{05E02BB1-FCE4-4918-9083-84EE583CE8A2}"/>
                </a:ext>
              </a:extLst>
            </p:cNvPr>
            <p:cNvPicPr>
              <a:picLocks noChangeAspect="1"/>
            </p:cNvPicPr>
            <p:nvPr/>
          </p:nvPicPr>
          <p:blipFill>
            <a:blip r:embed="rId23"/>
            <a:stretch>
              <a:fillRect/>
            </a:stretch>
          </p:blipFill>
          <p:spPr>
            <a:xfrm>
              <a:off x="1858400" y="3563086"/>
              <a:ext cx="554947" cy="447542"/>
            </a:xfrm>
            <a:prstGeom prst="rect">
              <a:avLst/>
            </a:prstGeom>
          </p:spPr>
        </p:pic>
        <p:pic>
          <p:nvPicPr>
            <p:cNvPr id="1026" name="Picture 2" descr="EBS Cloud Admin Tool for Oracle Cloud at Customer | Oracle E-Business Suite  and Oracle Cloud Blog">
              <a:extLst>
                <a:ext uri="{FF2B5EF4-FFF2-40B4-BE49-F238E27FC236}">
                  <a16:creationId xmlns:a16="http://schemas.microsoft.com/office/drawing/2014/main" id="{87B35D9C-4DAF-2D40-82CF-F312BE7A6BF0}"/>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54606" y="3600736"/>
              <a:ext cx="627548" cy="4157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1C45611-476F-4F9A-8ABB-752D069FFC05}"/>
                </a:ext>
              </a:extLst>
            </p:cNvPr>
            <p:cNvPicPr>
              <a:picLocks noChangeAspect="1"/>
            </p:cNvPicPr>
            <p:nvPr/>
          </p:nvPicPr>
          <p:blipFill>
            <a:blip r:embed="rId25"/>
            <a:stretch>
              <a:fillRect/>
            </a:stretch>
          </p:blipFill>
          <p:spPr>
            <a:xfrm>
              <a:off x="1059732" y="1054377"/>
              <a:ext cx="285493" cy="369547"/>
            </a:xfrm>
            <a:prstGeom prst="rect">
              <a:avLst/>
            </a:prstGeom>
          </p:spPr>
        </p:pic>
        <p:pic>
          <p:nvPicPr>
            <p:cNvPr id="5" name="Picture 4">
              <a:extLst>
                <a:ext uri="{FF2B5EF4-FFF2-40B4-BE49-F238E27FC236}">
                  <a16:creationId xmlns:a16="http://schemas.microsoft.com/office/drawing/2014/main" id="{6190FE3E-E32E-4FA7-A6BA-128F66383861}"/>
                </a:ext>
              </a:extLst>
            </p:cNvPr>
            <p:cNvPicPr>
              <a:picLocks noChangeAspect="1"/>
            </p:cNvPicPr>
            <p:nvPr/>
          </p:nvPicPr>
          <p:blipFill>
            <a:blip r:embed="rId26"/>
            <a:stretch>
              <a:fillRect/>
            </a:stretch>
          </p:blipFill>
          <p:spPr>
            <a:xfrm>
              <a:off x="1874538" y="1066597"/>
              <a:ext cx="850160" cy="427391"/>
            </a:xfrm>
            <a:prstGeom prst="rect">
              <a:avLst/>
            </a:prstGeom>
          </p:spPr>
        </p:pic>
        <p:pic>
          <p:nvPicPr>
            <p:cNvPr id="6" name="Picture 5">
              <a:extLst>
                <a:ext uri="{FF2B5EF4-FFF2-40B4-BE49-F238E27FC236}">
                  <a16:creationId xmlns:a16="http://schemas.microsoft.com/office/drawing/2014/main" id="{3C4E3045-BB85-49C3-9F6B-9BE05365FFA2}"/>
                </a:ext>
              </a:extLst>
            </p:cNvPr>
            <p:cNvPicPr>
              <a:picLocks noChangeAspect="1"/>
            </p:cNvPicPr>
            <p:nvPr/>
          </p:nvPicPr>
          <p:blipFill>
            <a:blip r:embed="rId27"/>
            <a:stretch>
              <a:fillRect/>
            </a:stretch>
          </p:blipFill>
          <p:spPr>
            <a:xfrm>
              <a:off x="2464587" y="1069928"/>
              <a:ext cx="845590" cy="427391"/>
            </a:xfrm>
            <a:prstGeom prst="rect">
              <a:avLst/>
            </a:prstGeom>
          </p:spPr>
        </p:pic>
        <p:pic>
          <p:nvPicPr>
            <p:cNvPr id="7" name="Picture 6">
              <a:extLst>
                <a:ext uri="{FF2B5EF4-FFF2-40B4-BE49-F238E27FC236}">
                  <a16:creationId xmlns:a16="http://schemas.microsoft.com/office/drawing/2014/main" id="{8ED489CC-EB1E-49D2-8C25-1C875A1385C2}"/>
                </a:ext>
              </a:extLst>
            </p:cNvPr>
            <p:cNvPicPr>
              <a:picLocks noChangeAspect="1"/>
            </p:cNvPicPr>
            <p:nvPr/>
          </p:nvPicPr>
          <p:blipFill>
            <a:blip r:embed="rId28"/>
            <a:stretch>
              <a:fillRect/>
            </a:stretch>
          </p:blipFill>
          <p:spPr>
            <a:xfrm>
              <a:off x="335066" y="1650407"/>
              <a:ext cx="761115" cy="374484"/>
            </a:xfrm>
            <a:prstGeom prst="rect">
              <a:avLst/>
            </a:prstGeom>
          </p:spPr>
        </p:pic>
        <p:pic>
          <p:nvPicPr>
            <p:cNvPr id="9" name="Picture 8">
              <a:extLst>
                <a:ext uri="{FF2B5EF4-FFF2-40B4-BE49-F238E27FC236}">
                  <a16:creationId xmlns:a16="http://schemas.microsoft.com/office/drawing/2014/main" id="{4910261D-878C-4D82-9AE3-D8E5236D8FFE}"/>
                </a:ext>
              </a:extLst>
            </p:cNvPr>
            <p:cNvPicPr>
              <a:picLocks noChangeAspect="1"/>
            </p:cNvPicPr>
            <p:nvPr/>
          </p:nvPicPr>
          <p:blipFill>
            <a:blip r:embed="rId29"/>
            <a:stretch>
              <a:fillRect/>
            </a:stretch>
          </p:blipFill>
          <p:spPr>
            <a:xfrm>
              <a:off x="1017371" y="1608849"/>
              <a:ext cx="818172" cy="415756"/>
            </a:xfrm>
            <a:prstGeom prst="rect">
              <a:avLst/>
            </a:prstGeom>
          </p:spPr>
        </p:pic>
        <p:pic>
          <p:nvPicPr>
            <p:cNvPr id="10" name="Picture 9">
              <a:extLst>
                <a:ext uri="{FF2B5EF4-FFF2-40B4-BE49-F238E27FC236}">
                  <a16:creationId xmlns:a16="http://schemas.microsoft.com/office/drawing/2014/main" id="{C7284E5C-E00F-4E9A-8895-D2736491EE9B}"/>
                </a:ext>
              </a:extLst>
            </p:cNvPr>
            <p:cNvPicPr>
              <a:picLocks noChangeAspect="1"/>
            </p:cNvPicPr>
            <p:nvPr/>
          </p:nvPicPr>
          <p:blipFill>
            <a:blip r:embed="rId30"/>
            <a:stretch>
              <a:fillRect/>
            </a:stretch>
          </p:blipFill>
          <p:spPr>
            <a:xfrm>
              <a:off x="1761106" y="1608849"/>
              <a:ext cx="736016" cy="442010"/>
            </a:xfrm>
            <a:prstGeom prst="rect">
              <a:avLst/>
            </a:prstGeom>
          </p:spPr>
        </p:pic>
        <p:pic>
          <p:nvPicPr>
            <p:cNvPr id="11" name="Picture 10">
              <a:extLst>
                <a:ext uri="{FF2B5EF4-FFF2-40B4-BE49-F238E27FC236}">
                  <a16:creationId xmlns:a16="http://schemas.microsoft.com/office/drawing/2014/main" id="{943E38CC-85FF-4D60-9EE0-02792CC86AB7}"/>
                </a:ext>
              </a:extLst>
            </p:cNvPr>
            <p:cNvPicPr>
              <a:picLocks noChangeAspect="1"/>
            </p:cNvPicPr>
            <p:nvPr/>
          </p:nvPicPr>
          <p:blipFill>
            <a:blip r:embed="rId31"/>
            <a:stretch>
              <a:fillRect/>
            </a:stretch>
          </p:blipFill>
          <p:spPr>
            <a:xfrm>
              <a:off x="2377838" y="1635902"/>
              <a:ext cx="841945" cy="418721"/>
            </a:xfrm>
            <a:prstGeom prst="rect">
              <a:avLst/>
            </a:prstGeom>
          </p:spPr>
        </p:pic>
        <p:pic>
          <p:nvPicPr>
            <p:cNvPr id="13" name="Picture 12">
              <a:extLst>
                <a:ext uri="{FF2B5EF4-FFF2-40B4-BE49-F238E27FC236}">
                  <a16:creationId xmlns:a16="http://schemas.microsoft.com/office/drawing/2014/main" id="{14C74878-0CF4-47D8-9DFE-9DF80E80702D}"/>
                </a:ext>
              </a:extLst>
            </p:cNvPr>
            <p:cNvPicPr>
              <a:picLocks noChangeAspect="1"/>
            </p:cNvPicPr>
            <p:nvPr/>
          </p:nvPicPr>
          <p:blipFill rotWithShape="1">
            <a:blip r:embed="rId32"/>
            <a:srcRect l="40538" t="35157" r="41902" b="29265"/>
            <a:stretch/>
          </p:blipFill>
          <p:spPr>
            <a:xfrm>
              <a:off x="2428372" y="3593708"/>
              <a:ext cx="468140" cy="429812"/>
            </a:xfrm>
            <a:prstGeom prst="rect">
              <a:avLst/>
            </a:prstGeom>
          </p:spPr>
        </p:pic>
        <p:pic>
          <p:nvPicPr>
            <p:cNvPr id="18" name="Picture 17">
              <a:extLst>
                <a:ext uri="{FF2B5EF4-FFF2-40B4-BE49-F238E27FC236}">
                  <a16:creationId xmlns:a16="http://schemas.microsoft.com/office/drawing/2014/main" id="{FDFE1D28-C5E9-4916-B4D0-7C2B50A11323}"/>
                </a:ext>
              </a:extLst>
            </p:cNvPr>
            <p:cNvPicPr>
              <a:picLocks noChangeAspect="1"/>
            </p:cNvPicPr>
            <p:nvPr/>
          </p:nvPicPr>
          <p:blipFill rotWithShape="1">
            <a:blip r:embed="rId33"/>
            <a:srcRect l="73333" t="41695" r="22985" b="49015"/>
            <a:stretch/>
          </p:blipFill>
          <p:spPr>
            <a:xfrm>
              <a:off x="2509192" y="4144252"/>
              <a:ext cx="336698" cy="452738"/>
            </a:xfrm>
            <a:prstGeom prst="rect">
              <a:avLst/>
            </a:prstGeom>
          </p:spPr>
        </p:pic>
        <p:pic>
          <p:nvPicPr>
            <p:cNvPr id="19" name="Picture 18">
              <a:extLst>
                <a:ext uri="{FF2B5EF4-FFF2-40B4-BE49-F238E27FC236}">
                  <a16:creationId xmlns:a16="http://schemas.microsoft.com/office/drawing/2014/main" id="{376F1384-0A2E-4176-962F-52B78B94CE77}"/>
                </a:ext>
              </a:extLst>
            </p:cNvPr>
            <p:cNvPicPr>
              <a:picLocks noChangeAspect="1"/>
            </p:cNvPicPr>
            <p:nvPr/>
          </p:nvPicPr>
          <p:blipFill rotWithShape="1">
            <a:blip r:embed="rId33"/>
            <a:srcRect l="32457" t="30796" r="63301" b="60134"/>
            <a:stretch/>
          </p:blipFill>
          <p:spPr>
            <a:xfrm>
              <a:off x="629488" y="4154979"/>
              <a:ext cx="387883" cy="442011"/>
            </a:xfrm>
            <a:prstGeom prst="rect">
              <a:avLst/>
            </a:prstGeom>
          </p:spPr>
        </p:pic>
        <p:pic>
          <p:nvPicPr>
            <p:cNvPr id="20" name="Picture 19">
              <a:extLst>
                <a:ext uri="{FF2B5EF4-FFF2-40B4-BE49-F238E27FC236}">
                  <a16:creationId xmlns:a16="http://schemas.microsoft.com/office/drawing/2014/main" id="{58711290-3E0B-4875-B3EC-912343B10A14}"/>
                </a:ext>
              </a:extLst>
            </p:cNvPr>
            <p:cNvPicPr>
              <a:picLocks noChangeAspect="1"/>
            </p:cNvPicPr>
            <p:nvPr/>
          </p:nvPicPr>
          <p:blipFill rotWithShape="1">
            <a:blip r:embed="rId33"/>
            <a:srcRect l="63264" t="51212" r="32642" b="38197"/>
            <a:stretch/>
          </p:blipFill>
          <p:spPr>
            <a:xfrm>
              <a:off x="1303974" y="4144252"/>
              <a:ext cx="374388" cy="516121"/>
            </a:xfrm>
            <a:prstGeom prst="rect">
              <a:avLst/>
            </a:prstGeom>
          </p:spPr>
        </p:pic>
        <p:pic>
          <p:nvPicPr>
            <p:cNvPr id="21" name="Picture 20">
              <a:extLst>
                <a:ext uri="{FF2B5EF4-FFF2-40B4-BE49-F238E27FC236}">
                  <a16:creationId xmlns:a16="http://schemas.microsoft.com/office/drawing/2014/main" id="{99FB2B7E-9C7E-417E-AB9E-CC4258DEEED5}"/>
                </a:ext>
              </a:extLst>
            </p:cNvPr>
            <p:cNvPicPr>
              <a:picLocks noChangeAspect="1"/>
            </p:cNvPicPr>
            <p:nvPr/>
          </p:nvPicPr>
          <p:blipFill rotWithShape="1">
            <a:blip r:embed="rId33"/>
            <a:srcRect l="36891" t="42059" r="58675" b="48788"/>
            <a:stretch/>
          </p:blipFill>
          <p:spPr>
            <a:xfrm>
              <a:off x="1881360" y="4179287"/>
              <a:ext cx="405456" cy="446049"/>
            </a:xfrm>
            <a:prstGeom prst="rect">
              <a:avLst/>
            </a:prstGeom>
          </p:spPr>
        </p:pic>
      </p:grpSp>
      <p:pic>
        <p:nvPicPr>
          <p:cNvPr id="60" name="Picture 59">
            <a:extLst>
              <a:ext uri="{FF2B5EF4-FFF2-40B4-BE49-F238E27FC236}">
                <a16:creationId xmlns:a16="http://schemas.microsoft.com/office/drawing/2014/main" id="{405405B2-8DA9-410F-9776-CF87120E02EC}"/>
              </a:ext>
            </a:extLst>
          </p:cNvPr>
          <p:cNvPicPr>
            <a:picLocks noChangeAspect="1"/>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532209" y="3251110"/>
            <a:ext cx="288000" cy="288000"/>
          </a:xfrm>
          <a:prstGeom prst="rect">
            <a:avLst/>
          </a:prstGeom>
        </p:spPr>
      </p:pic>
      <p:pic>
        <p:nvPicPr>
          <p:cNvPr id="61" name="Picture 60">
            <a:extLst>
              <a:ext uri="{FF2B5EF4-FFF2-40B4-BE49-F238E27FC236}">
                <a16:creationId xmlns:a16="http://schemas.microsoft.com/office/drawing/2014/main" id="{B435CEF5-C0B4-4952-8681-4DC6973C8421}"/>
              </a:ext>
            </a:extLst>
          </p:cNvPr>
          <p:cNvPicPr>
            <a:picLocks noChangeAspect="1"/>
          </p:cNvPicPr>
          <p:nvPr/>
        </p:nvPicPr>
        <p:blipFill>
          <a:blip r:embed="rId35">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535031" y="1096724"/>
            <a:ext cx="288000" cy="288000"/>
          </a:xfrm>
          <a:prstGeom prst="rect">
            <a:avLst/>
          </a:prstGeom>
        </p:spPr>
      </p:pic>
      <p:pic>
        <p:nvPicPr>
          <p:cNvPr id="62" name="Picture 61">
            <a:extLst>
              <a:ext uri="{FF2B5EF4-FFF2-40B4-BE49-F238E27FC236}">
                <a16:creationId xmlns:a16="http://schemas.microsoft.com/office/drawing/2014/main" id="{8B28F934-F944-4AB8-A034-74A51881A6CA}"/>
              </a:ext>
            </a:extLst>
          </p:cNvPr>
          <p:cNvPicPr>
            <a:picLocks noChangeAspect="1"/>
          </p:cNvPicPr>
          <p:nvPr/>
        </p:nvPicPr>
        <p:blipFill>
          <a:blip r:embed="rId36">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535031" y="2735291"/>
            <a:ext cx="288000" cy="288000"/>
          </a:xfrm>
          <a:prstGeom prst="rect">
            <a:avLst/>
          </a:prstGeom>
        </p:spPr>
      </p:pic>
      <p:pic>
        <p:nvPicPr>
          <p:cNvPr id="66" name="Picture 65">
            <a:extLst>
              <a:ext uri="{FF2B5EF4-FFF2-40B4-BE49-F238E27FC236}">
                <a16:creationId xmlns:a16="http://schemas.microsoft.com/office/drawing/2014/main" id="{98D91E71-3211-45BD-AF3F-A11FB01081A3}"/>
              </a:ext>
            </a:extLst>
          </p:cNvPr>
          <p:cNvPicPr>
            <a:picLocks noChangeAspect="1"/>
          </p:cNvPicPr>
          <p:nvPr/>
        </p:nvPicPr>
        <p:blipFill>
          <a:blip r:embed="rId37">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535031" y="3799471"/>
            <a:ext cx="288000" cy="288000"/>
          </a:xfrm>
          <a:prstGeom prst="rect">
            <a:avLst/>
          </a:prstGeom>
        </p:spPr>
      </p:pic>
      <p:pic>
        <p:nvPicPr>
          <p:cNvPr id="67" name="Picture 66">
            <a:extLst>
              <a:ext uri="{FF2B5EF4-FFF2-40B4-BE49-F238E27FC236}">
                <a16:creationId xmlns:a16="http://schemas.microsoft.com/office/drawing/2014/main" id="{94C269E9-4A72-46A5-AAFE-8179526A407A}"/>
              </a:ext>
            </a:extLst>
          </p:cNvPr>
          <p:cNvPicPr>
            <a:picLocks noChangeAspect="1"/>
          </p:cNvPicPr>
          <p:nvPr/>
        </p:nvPicPr>
        <p:blipFill>
          <a:blip r:embed="rId38">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535031" y="1653861"/>
            <a:ext cx="288000" cy="288000"/>
          </a:xfrm>
          <a:prstGeom prst="rect">
            <a:avLst/>
          </a:prstGeom>
        </p:spPr>
      </p:pic>
      <p:pic>
        <p:nvPicPr>
          <p:cNvPr id="68" name="Picture 67">
            <a:extLst>
              <a:ext uri="{FF2B5EF4-FFF2-40B4-BE49-F238E27FC236}">
                <a16:creationId xmlns:a16="http://schemas.microsoft.com/office/drawing/2014/main" id="{5C4FD001-FFA9-4E20-815E-570B261528D7}"/>
              </a:ext>
            </a:extLst>
          </p:cNvPr>
          <p:cNvPicPr>
            <a:picLocks noChangeAspect="1"/>
          </p:cNvPicPr>
          <p:nvPr/>
        </p:nvPicPr>
        <p:blipFill>
          <a:blip r:embed="rId39">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535031" y="2177082"/>
            <a:ext cx="288000" cy="288000"/>
          </a:xfrm>
          <a:prstGeom prst="rect">
            <a:avLst/>
          </a:prstGeom>
        </p:spPr>
      </p:pic>
      <p:pic>
        <p:nvPicPr>
          <p:cNvPr id="69" name="Picture 68">
            <a:extLst>
              <a:ext uri="{FF2B5EF4-FFF2-40B4-BE49-F238E27FC236}">
                <a16:creationId xmlns:a16="http://schemas.microsoft.com/office/drawing/2014/main" id="{49A85111-8303-4A7B-9E87-919CB1953CB9}"/>
              </a:ext>
            </a:extLst>
          </p:cNvPr>
          <p:cNvPicPr>
            <a:picLocks noChangeAspect="1"/>
          </p:cNvPicPr>
          <p:nvPr/>
        </p:nvPicPr>
        <p:blipFill>
          <a:blip r:embed="rId40">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535031" y="4315290"/>
            <a:ext cx="288000" cy="288000"/>
          </a:xfrm>
          <a:prstGeom prst="rect">
            <a:avLst/>
          </a:prstGeom>
        </p:spPr>
      </p:pic>
      <p:sp>
        <p:nvSpPr>
          <p:cNvPr id="70" name="Slide Number Placeholder 3">
            <a:extLst>
              <a:ext uri="{FF2B5EF4-FFF2-40B4-BE49-F238E27FC236}">
                <a16:creationId xmlns:a16="http://schemas.microsoft.com/office/drawing/2014/main" id="{EADAA9CB-7A38-47FA-8C8B-B66474E446D4}"/>
              </a:ext>
            </a:extLst>
          </p:cNvPr>
          <p:cNvSpPr>
            <a:spLocks noGrp="1"/>
          </p:cNvSpPr>
          <p:nvPr>
            <p:ph type="sldNum" sz="quarter" idx="12"/>
          </p:nvPr>
        </p:nvSpPr>
        <p:spPr>
          <a:xfrm>
            <a:off x="8332470" y="4767264"/>
            <a:ext cx="487680" cy="274637"/>
          </a:xfrm>
        </p:spPr>
        <p:txBody>
          <a:bodyPr/>
          <a:lstStyle/>
          <a:p>
            <a:fld id="{D6AB342A-830E-438F-A6A8-BEDF509AB0A8}" type="slidenum">
              <a:rPr lang="en-US" sz="900" smtClean="0"/>
              <a:t>6</a:t>
            </a:fld>
            <a:endParaRPr lang="en-US" sz="900" dirty="0"/>
          </a:p>
        </p:txBody>
      </p:sp>
    </p:spTree>
    <p:extLst>
      <p:ext uri="{BB962C8B-B14F-4D97-AF65-F5344CB8AC3E}">
        <p14:creationId xmlns:p14="http://schemas.microsoft.com/office/powerpoint/2010/main" val="183959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rrow: Pentagon 47">
            <a:extLst>
              <a:ext uri="{FF2B5EF4-FFF2-40B4-BE49-F238E27FC236}">
                <a16:creationId xmlns:a16="http://schemas.microsoft.com/office/drawing/2014/main" id="{D4C165F4-43EA-4702-89FC-77E6587BC76E}"/>
              </a:ext>
            </a:extLst>
          </p:cNvPr>
          <p:cNvSpPr/>
          <p:nvPr/>
        </p:nvSpPr>
        <p:spPr>
          <a:xfrm flipH="1">
            <a:off x="1104314" y="1002831"/>
            <a:ext cx="3273344" cy="1007299"/>
          </a:xfrm>
          <a:prstGeom prst="homePlate">
            <a:avLst>
              <a:gd name="adj" fmla="val 28906"/>
            </a:avLst>
          </a:prstGeom>
          <a:solidFill>
            <a:schemeClr val="accent2">
              <a:lumMod val="20000"/>
              <a:lumOff val="8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Arrow: Pentagon 48">
            <a:extLst>
              <a:ext uri="{FF2B5EF4-FFF2-40B4-BE49-F238E27FC236}">
                <a16:creationId xmlns:a16="http://schemas.microsoft.com/office/drawing/2014/main" id="{2260E80E-A382-42FD-9A2B-94CAFDE1C71A}"/>
              </a:ext>
            </a:extLst>
          </p:cNvPr>
          <p:cNvSpPr/>
          <p:nvPr/>
        </p:nvSpPr>
        <p:spPr>
          <a:xfrm flipH="1">
            <a:off x="1104314" y="2364833"/>
            <a:ext cx="3273344" cy="1007299"/>
          </a:xfrm>
          <a:prstGeom prst="homePlate">
            <a:avLst>
              <a:gd name="adj" fmla="val 28906"/>
            </a:avLst>
          </a:prstGeom>
          <a:solidFill>
            <a:schemeClr val="accent3">
              <a:lumMod val="20000"/>
              <a:lumOff val="8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Arrow: Pentagon 49">
            <a:extLst>
              <a:ext uri="{FF2B5EF4-FFF2-40B4-BE49-F238E27FC236}">
                <a16:creationId xmlns:a16="http://schemas.microsoft.com/office/drawing/2014/main" id="{15AF77F9-F503-44ED-B100-D542CA026C75}"/>
              </a:ext>
            </a:extLst>
          </p:cNvPr>
          <p:cNvSpPr/>
          <p:nvPr/>
        </p:nvSpPr>
        <p:spPr>
          <a:xfrm flipH="1">
            <a:off x="1104314" y="3726835"/>
            <a:ext cx="3273344" cy="1007299"/>
          </a:xfrm>
          <a:prstGeom prst="homePlate">
            <a:avLst>
              <a:gd name="adj" fmla="val 28906"/>
            </a:avLst>
          </a:prstGeom>
          <a:solidFill>
            <a:schemeClr val="accent4">
              <a:lumMod val="20000"/>
              <a:lumOff val="80000"/>
            </a:schemeClr>
          </a:solidFill>
          <a:ln w="95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id="{0A86E83E-8246-4231-85E6-992A57DF30A6}"/>
              </a:ext>
            </a:extLst>
          </p:cNvPr>
          <p:cNvSpPr/>
          <p:nvPr/>
        </p:nvSpPr>
        <p:spPr>
          <a:xfrm>
            <a:off x="726314" y="1146480"/>
            <a:ext cx="720000" cy="720000"/>
          </a:xfrm>
          <a:prstGeom prst="roundRect">
            <a:avLst/>
          </a:prstGeom>
          <a:solidFill>
            <a:schemeClr val="bg1"/>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Rounded Corners 24">
            <a:extLst>
              <a:ext uri="{FF2B5EF4-FFF2-40B4-BE49-F238E27FC236}">
                <a16:creationId xmlns:a16="http://schemas.microsoft.com/office/drawing/2014/main" id="{D582A4DA-89BE-4272-9F9F-419792AF85FB}"/>
              </a:ext>
            </a:extLst>
          </p:cNvPr>
          <p:cNvSpPr/>
          <p:nvPr/>
        </p:nvSpPr>
        <p:spPr>
          <a:xfrm>
            <a:off x="729389" y="2508482"/>
            <a:ext cx="720000" cy="720000"/>
          </a:xfrm>
          <a:prstGeom prst="roundRect">
            <a:avLst/>
          </a:prstGeom>
          <a:solidFill>
            <a:schemeClr val="bg1"/>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Rounded Corners 25">
            <a:extLst>
              <a:ext uri="{FF2B5EF4-FFF2-40B4-BE49-F238E27FC236}">
                <a16:creationId xmlns:a16="http://schemas.microsoft.com/office/drawing/2014/main" id="{89C3C777-FE4B-4CE7-85B0-C60256C0BAAF}"/>
              </a:ext>
            </a:extLst>
          </p:cNvPr>
          <p:cNvSpPr/>
          <p:nvPr/>
        </p:nvSpPr>
        <p:spPr>
          <a:xfrm>
            <a:off x="726314" y="3870484"/>
            <a:ext cx="720000" cy="720000"/>
          </a:xfrm>
          <a:prstGeom prst="roundRect">
            <a:avLst/>
          </a:prstGeom>
          <a:solidFill>
            <a:schemeClr val="bg1"/>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3">
            <a:extLst>
              <a:ext uri="{FF2B5EF4-FFF2-40B4-BE49-F238E27FC236}">
                <a16:creationId xmlns:a16="http://schemas.microsoft.com/office/drawing/2014/main" id="{D32B3F3B-5CF3-476E-92E8-8D2CACAFFABE}"/>
              </a:ext>
            </a:extLst>
          </p:cNvPr>
          <p:cNvSpPr>
            <a:spLocks noGrp="1"/>
          </p:cNvSpPr>
          <p:nvPr>
            <p:ph type="sldNum" sz="quarter" idx="12"/>
          </p:nvPr>
        </p:nvSpPr>
        <p:spPr/>
        <p:txBody>
          <a:bodyPr/>
          <a:lstStyle/>
          <a:p>
            <a:fld id="{D6AB342A-830E-438F-A6A8-BEDF509AB0A8}" type="slidenum">
              <a:rPr lang="en-US" smtClean="0"/>
              <a:pPr/>
              <a:t>7</a:t>
            </a:fld>
            <a:endParaRPr lang="en-US" dirty="0"/>
          </a:p>
        </p:txBody>
      </p:sp>
      <p:sp>
        <p:nvSpPr>
          <p:cNvPr id="2" name="Title 1">
            <a:extLst>
              <a:ext uri="{FF2B5EF4-FFF2-40B4-BE49-F238E27FC236}">
                <a16:creationId xmlns:a16="http://schemas.microsoft.com/office/drawing/2014/main" id="{5C853850-1C4D-E840-9E0C-3A85B46A7CEF}"/>
              </a:ext>
            </a:extLst>
          </p:cNvPr>
          <p:cNvSpPr>
            <a:spLocks noGrp="1"/>
          </p:cNvSpPr>
          <p:nvPr>
            <p:ph type="title"/>
          </p:nvPr>
        </p:nvSpPr>
        <p:spPr>
          <a:xfrm>
            <a:off x="324000" y="257731"/>
            <a:ext cx="8496150" cy="369332"/>
          </a:xfrm>
        </p:spPr>
        <p:txBody>
          <a:bodyPr/>
          <a:lstStyle/>
          <a:p>
            <a:r>
              <a:rPr lang="en-US" dirty="0"/>
              <a:t>multi-cloud/Hybrid-Cloud deployment | Critical success factors</a:t>
            </a:r>
          </a:p>
        </p:txBody>
      </p:sp>
      <p:sp>
        <p:nvSpPr>
          <p:cNvPr id="3" name="TextBox 2">
            <a:extLst>
              <a:ext uri="{FF2B5EF4-FFF2-40B4-BE49-F238E27FC236}">
                <a16:creationId xmlns:a16="http://schemas.microsoft.com/office/drawing/2014/main" id="{464E83DA-DAD9-437D-9C23-5F17F16DEF24}"/>
              </a:ext>
            </a:extLst>
          </p:cNvPr>
          <p:cNvSpPr txBox="1"/>
          <p:nvPr/>
        </p:nvSpPr>
        <p:spPr>
          <a:xfrm>
            <a:off x="1537616" y="1237721"/>
            <a:ext cx="2656721" cy="537519"/>
          </a:xfrm>
          <a:prstGeom prst="rect">
            <a:avLst/>
          </a:prstGeom>
          <a:noFill/>
        </p:spPr>
        <p:txBody>
          <a:bodyPr wrap="square" rtlCol="0">
            <a:spAutoFit/>
          </a:bodyPr>
          <a:lstStyle/>
          <a:p>
            <a:pPr>
              <a:lnSpc>
                <a:spcPts val="1800"/>
              </a:lnSpc>
            </a:pPr>
            <a:r>
              <a:rPr lang="en-IN" sz="1400" b="1" dirty="0"/>
              <a:t>Multi-Cloud/ Hybrid-Cloud Management</a:t>
            </a:r>
          </a:p>
        </p:txBody>
      </p:sp>
      <p:sp>
        <p:nvSpPr>
          <p:cNvPr id="13" name="TextBox 12">
            <a:extLst>
              <a:ext uri="{FF2B5EF4-FFF2-40B4-BE49-F238E27FC236}">
                <a16:creationId xmlns:a16="http://schemas.microsoft.com/office/drawing/2014/main" id="{6DCBF6EA-A58E-4AE2-ABDD-A36F6723201F}"/>
              </a:ext>
            </a:extLst>
          </p:cNvPr>
          <p:cNvSpPr txBox="1"/>
          <p:nvPr/>
        </p:nvSpPr>
        <p:spPr>
          <a:xfrm>
            <a:off x="1537616" y="2715139"/>
            <a:ext cx="2656721" cy="306687"/>
          </a:xfrm>
          <a:prstGeom prst="rect">
            <a:avLst/>
          </a:prstGeom>
          <a:noFill/>
        </p:spPr>
        <p:txBody>
          <a:bodyPr wrap="square" rtlCol="0">
            <a:spAutoFit/>
          </a:bodyPr>
          <a:lstStyle/>
          <a:p>
            <a:pPr>
              <a:lnSpc>
                <a:spcPts val="1800"/>
              </a:lnSpc>
            </a:pPr>
            <a:r>
              <a:rPr lang="en-IN" sz="1400" b="1" dirty="0"/>
              <a:t>Data Gravity</a:t>
            </a:r>
          </a:p>
        </p:txBody>
      </p:sp>
      <p:sp>
        <p:nvSpPr>
          <p:cNvPr id="14" name="TextBox 13">
            <a:extLst>
              <a:ext uri="{FF2B5EF4-FFF2-40B4-BE49-F238E27FC236}">
                <a16:creationId xmlns:a16="http://schemas.microsoft.com/office/drawing/2014/main" id="{0A5616B9-63E2-418D-B020-11BFFB72118D}"/>
              </a:ext>
            </a:extLst>
          </p:cNvPr>
          <p:cNvSpPr txBox="1"/>
          <p:nvPr/>
        </p:nvSpPr>
        <p:spPr>
          <a:xfrm>
            <a:off x="1537616" y="4077141"/>
            <a:ext cx="2656721" cy="306687"/>
          </a:xfrm>
          <a:prstGeom prst="rect">
            <a:avLst/>
          </a:prstGeom>
          <a:noFill/>
        </p:spPr>
        <p:txBody>
          <a:bodyPr wrap="square" rtlCol="0">
            <a:spAutoFit/>
          </a:bodyPr>
          <a:lstStyle/>
          <a:p>
            <a:pPr>
              <a:lnSpc>
                <a:spcPts val="1800"/>
              </a:lnSpc>
            </a:pPr>
            <a:r>
              <a:rPr lang="en-IN" sz="1400" b="1" dirty="0"/>
              <a:t>Network Latency</a:t>
            </a:r>
          </a:p>
        </p:txBody>
      </p:sp>
      <p:pic>
        <p:nvPicPr>
          <p:cNvPr id="33" name="Picture 32">
            <a:extLst>
              <a:ext uri="{FF2B5EF4-FFF2-40B4-BE49-F238E27FC236}">
                <a16:creationId xmlns:a16="http://schemas.microsoft.com/office/drawing/2014/main" id="{7E875B1E-1149-49F2-84AA-EF168D8AE8C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7617" y="2588126"/>
            <a:ext cx="560713" cy="560713"/>
          </a:xfrm>
          <a:prstGeom prst="rect">
            <a:avLst/>
          </a:prstGeom>
        </p:spPr>
      </p:pic>
      <p:pic>
        <p:nvPicPr>
          <p:cNvPr id="37" name="Picture 36">
            <a:extLst>
              <a:ext uri="{FF2B5EF4-FFF2-40B4-BE49-F238E27FC236}">
                <a16:creationId xmlns:a16="http://schemas.microsoft.com/office/drawing/2014/main" id="{2254EE6C-D21B-4020-822A-B48EECFFD54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2138" y="1236480"/>
            <a:ext cx="540000" cy="540000"/>
          </a:xfrm>
          <a:prstGeom prst="rect">
            <a:avLst/>
          </a:prstGeom>
        </p:spPr>
      </p:pic>
      <p:pic>
        <p:nvPicPr>
          <p:cNvPr id="43" name="Picture 42">
            <a:extLst>
              <a:ext uri="{FF2B5EF4-FFF2-40B4-BE49-F238E27FC236}">
                <a16:creationId xmlns:a16="http://schemas.microsoft.com/office/drawing/2014/main" id="{B24B89B5-AC87-4FA9-B9C6-05D9DB66DBF8}"/>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6314" y="3960484"/>
            <a:ext cx="540000" cy="540000"/>
          </a:xfrm>
          <a:prstGeom prst="rect">
            <a:avLst/>
          </a:prstGeom>
        </p:spPr>
      </p:pic>
      <p:sp>
        <p:nvSpPr>
          <p:cNvPr id="52" name="Arrow: Pentagon 51">
            <a:extLst>
              <a:ext uri="{FF2B5EF4-FFF2-40B4-BE49-F238E27FC236}">
                <a16:creationId xmlns:a16="http://schemas.microsoft.com/office/drawing/2014/main" id="{B18798D1-68F2-4DF4-808D-A35BACC4E30E}"/>
              </a:ext>
            </a:extLst>
          </p:cNvPr>
          <p:cNvSpPr/>
          <p:nvPr/>
        </p:nvSpPr>
        <p:spPr>
          <a:xfrm flipH="1">
            <a:off x="5546806" y="1002831"/>
            <a:ext cx="3273344" cy="1007299"/>
          </a:xfrm>
          <a:prstGeom prst="homePlate">
            <a:avLst>
              <a:gd name="adj" fmla="val 28906"/>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52">
            <a:extLst>
              <a:ext uri="{FF2B5EF4-FFF2-40B4-BE49-F238E27FC236}">
                <a16:creationId xmlns:a16="http://schemas.microsoft.com/office/drawing/2014/main" id="{50539158-2901-4EAC-9B5F-9272820D5204}"/>
              </a:ext>
            </a:extLst>
          </p:cNvPr>
          <p:cNvSpPr/>
          <p:nvPr/>
        </p:nvSpPr>
        <p:spPr>
          <a:xfrm flipH="1">
            <a:off x="5546806" y="2364833"/>
            <a:ext cx="3273344" cy="1007299"/>
          </a:xfrm>
          <a:prstGeom prst="homePlate">
            <a:avLst>
              <a:gd name="adj" fmla="val 28906"/>
            </a:avLst>
          </a:prstGeom>
          <a:solidFill>
            <a:schemeClr val="accent5">
              <a:lumMod val="20000"/>
              <a:lumOff val="8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Arrow: Pentagon 53">
            <a:extLst>
              <a:ext uri="{FF2B5EF4-FFF2-40B4-BE49-F238E27FC236}">
                <a16:creationId xmlns:a16="http://schemas.microsoft.com/office/drawing/2014/main" id="{F560F144-3677-4B9F-867D-5841E7AAAEF9}"/>
              </a:ext>
            </a:extLst>
          </p:cNvPr>
          <p:cNvSpPr/>
          <p:nvPr/>
        </p:nvSpPr>
        <p:spPr>
          <a:xfrm flipH="1">
            <a:off x="5546806" y="3726835"/>
            <a:ext cx="3273344" cy="1007299"/>
          </a:xfrm>
          <a:prstGeom prst="homePlate">
            <a:avLst>
              <a:gd name="adj" fmla="val 28906"/>
            </a:avLst>
          </a:prstGeom>
          <a:solidFill>
            <a:schemeClr val="accent6">
              <a:lumMod val="20000"/>
              <a:lumOff val="80000"/>
            </a:schemeClr>
          </a:solid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ectangle: Rounded Corners 54">
            <a:extLst>
              <a:ext uri="{FF2B5EF4-FFF2-40B4-BE49-F238E27FC236}">
                <a16:creationId xmlns:a16="http://schemas.microsoft.com/office/drawing/2014/main" id="{C1B4C18E-18C0-4A32-987B-ECEC16FA41E9}"/>
              </a:ext>
            </a:extLst>
          </p:cNvPr>
          <p:cNvSpPr/>
          <p:nvPr/>
        </p:nvSpPr>
        <p:spPr>
          <a:xfrm>
            <a:off x="5168806" y="1146480"/>
            <a:ext cx="720000" cy="720000"/>
          </a:xfrm>
          <a:prstGeom prst="roundRect">
            <a:avLst/>
          </a:prstGeom>
          <a:solidFill>
            <a:schemeClr val="bg1"/>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Rectangle: Rounded Corners 55">
            <a:extLst>
              <a:ext uri="{FF2B5EF4-FFF2-40B4-BE49-F238E27FC236}">
                <a16:creationId xmlns:a16="http://schemas.microsoft.com/office/drawing/2014/main" id="{D5DCD27E-4DFB-4928-BD20-C68DCA01CBB3}"/>
              </a:ext>
            </a:extLst>
          </p:cNvPr>
          <p:cNvSpPr/>
          <p:nvPr/>
        </p:nvSpPr>
        <p:spPr>
          <a:xfrm>
            <a:off x="5171881" y="2508482"/>
            <a:ext cx="720000" cy="720000"/>
          </a:xfrm>
          <a:prstGeom prst="roundRect">
            <a:avLst/>
          </a:prstGeom>
          <a:solidFill>
            <a:schemeClr val="bg1"/>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Rounded Corners 56">
            <a:extLst>
              <a:ext uri="{FF2B5EF4-FFF2-40B4-BE49-F238E27FC236}">
                <a16:creationId xmlns:a16="http://schemas.microsoft.com/office/drawing/2014/main" id="{76C2251B-59D5-4656-BEFE-7644B7DEB643}"/>
              </a:ext>
            </a:extLst>
          </p:cNvPr>
          <p:cNvSpPr/>
          <p:nvPr/>
        </p:nvSpPr>
        <p:spPr>
          <a:xfrm>
            <a:off x="5168806" y="3870484"/>
            <a:ext cx="720000" cy="720000"/>
          </a:xfrm>
          <a:prstGeom prst="roundRect">
            <a:avLst/>
          </a:prstGeom>
          <a:solidFill>
            <a:schemeClr val="bg1"/>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TextBox 57">
            <a:extLst>
              <a:ext uri="{FF2B5EF4-FFF2-40B4-BE49-F238E27FC236}">
                <a16:creationId xmlns:a16="http://schemas.microsoft.com/office/drawing/2014/main" id="{58CD7F9B-F415-4BDE-9D28-C967DD8721B5}"/>
              </a:ext>
            </a:extLst>
          </p:cNvPr>
          <p:cNvSpPr txBox="1"/>
          <p:nvPr/>
        </p:nvSpPr>
        <p:spPr>
          <a:xfrm>
            <a:off x="5980108" y="1237721"/>
            <a:ext cx="2656721" cy="502702"/>
          </a:xfrm>
          <a:prstGeom prst="rect">
            <a:avLst/>
          </a:prstGeom>
          <a:noFill/>
        </p:spPr>
        <p:txBody>
          <a:bodyPr wrap="square" rtlCol="0">
            <a:spAutoFit/>
          </a:bodyPr>
          <a:lstStyle/>
          <a:p>
            <a:pPr>
              <a:lnSpc>
                <a:spcPts val="1600"/>
              </a:lnSpc>
            </a:pPr>
            <a:r>
              <a:rPr lang="en-IN" sz="1400" b="1" dirty="0"/>
              <a:t>Cloud </a:t>
            </a:r>
          </a:p>
          <a:p>
            <a:pPr>
              <a:lnSpc>
                <a:spcPts val="1600"/>
              </a:lnSpc>
            </a:pPr>
            <a:r>
              <a:rPr lang="en-IN" sz="1400" b="1" dirty="0"/>
              <a:t>Economics</a:t>
            </a:r>
          </a:p>
        </p:txBody>
      </p:sp>
      <p:sp>
        <p:nvSpPr>
          <p:cNvPr id="59" name="TextBox 58">
            <a:extLst>
              <a:ext uri="{FF2B5EF4-FFF2-40B4-BE49-F238E27FC236}">
                <a16:creationId xmlns:a16="http://schemas.microsoft.com/office/drawing/2014/main" id="{160F1C7E-6A0E-416C-8145-2F3A4EEAC28F}"/>
              </a:ext>
            </a:extLst>
          </p:cNvPr>
          <p:cNvSpPr txBox="1"/>
          <p:nvPr/>
        </p:nvSpPr>
        <p:spPr>
          <a:xfrm>
            <a:off x="5980108" y="2715139"/>
            <a:ext cx="2656721" cy="297517"/>
          </a:xfrm>
          <a:prstGeom prst="rect">
            <a:avLst/>
          </a:prstGeom>
          <a:noFill/>
        </p:spPr>
        <p:txBody>
          <a:bodyPr wrap="square" rtlCol="0">
            <a:spAutoFit/>
          </a:bodyPr>
          <a:lstStyle/>
          <a:p>
            <a:pPr>
              <a:lnSpc>
                <a:spcPts val="1600"/>
              </a:lnSpc>
            </a:pPr>
            <a:r>
              <a:rPr lang="en-IN" sz="1400" b="1" dirty="0"/>
              <a:t>DevOps automation </a:t>
            </a:r>
          </a:p>
        </p:txBody>
      </p:sp>
      <p:sp>
        <p:nvSpPr>
          <p:cNvPr id="60" name="TextBox 59">
            <a:extLst>
              <a:ext uri="{FF2B5EF4-FFF2-40B4-BE49-F238E27FC236}">
                <a16:creationId xmlns:a16="http://schemas.microsoft.com/office/drawing/2014/main" id="{2A972655-4D1F-4F1E-9160-823AA73ADE79}"/>
              </a:ext>
            </a:extLst>
          </p:cNvPr>
          <p:cNvSpPr txBox="1"/>
          <p:nvPr/>
        </p:nvSpPr>
        <p:spPr>
          <a:xfrm>
            <a:off x="5980108" y="3891764"/>
            <a:ext cx="2656721" cy="707886"/>
          </a:xfrm>
          <a:prstGeom prst="rect">
            <a:avLst/>
          </a:prstGeom>
          <a:noFill/>
        </p:spPr>
        <p:txBody>
          <a:bodyPr wrap="square" rtlCol="0">
            <a:spAutoFit/>
          </a:bodyPr>
          <a:lstStyle/>
          <a:p>
            <a:pPr>
              <a:lnSpc>
                <a:spcPts val="1600"/>
              </a:lnSpc>
            </a:pPr>
            <a:r>
              <a:rPr lang="en-US" sz="1400" b="1" dirty="0"/>
              <a:t>Continual compliance to regulations and security governance</a:t>
            </a:r>
            <a:endParaRPr lang="en-IN" sz="1400" b="1" dirty="0"/>
          </a:p>
        </p:txBody>
      </p:sp>
      <p:pic>
        <p:nvPicPr>
          <p:cNvPr id="31" name="Picture 30">
            <a:extLst>
              <a:ext uri="{FF2B5EF4-FFF2-40B4-BE49-F238E27FC236}">
                <a16:creationId xmlns:a16="http://schemas.microsoft.com/office/drawing/2014/main" id="{F80F46C2-B2CE-4101-AD3B-EE3F1C6763BF}"/>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84142" y="4014134"/>
            <a:ext cx="463146" cy="463146"/>
          </a:xfrm>
          <a:prstGeom prst="rect">
            <a:avLst/>
          </a:prstGeom>
        </p:spPr>
      </p:pic>
      <p:pic>
        <p:nvPicPr>
          <p:cNvPr id="35" name="Picture 34">
            <a:extLst>
              <a:ext uri="{FF2B5EF4-FFF2-40B4-BE49-F238E27FC236}">
                <a16:creationId xmlns:a16="http://schemas.microsoft.com/office/drawing/2014/main" id="{E0D18F7B-A1CF-45B5-9BE2-26AB6DDF9320}"/>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45715" y="1225948"/>
            <a:ext cx="540000" cy="540000"/>
          </a:xfrm>
          <a:prstGeom prst="rect">
            <a:avLst/>
          </a:prstGeom>
        </p:spPr>
      </p:pic>
      <p:pic>
        <p:nvPicPr>
          <p:cNvPr id="41" name="Picture 40">
            <a:extLst>
              <a:ext uri="{FF2B5EF4-FFF2-40B4-BE49-F238E27FC236}">
                <a16:creationId xmlns:a16="http://schemas.microsoft.com/office/drawing/2014/main" id="{B530CCF5-A6BF-443A-84EE-722A550C107F}"/>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91715" y="2539897"/>
            <a:ext cx="648000" cy="648000"/>
          </a:xfrm>
          <a:prstGeom prst="rect">
            <a:avLst/>
          </a:prstGeom>
        </p:spPr>
      </p:pic>
    </p:spTree>
    <p:extLst>
      <p:ext uri="{BB962C8B-B14F-4D97-AF65-F5344CB8AC3E}">
        <p14:creationId xmlns:p14="http://schemas.microsoft.com/office/powerpoint/2010/main" val="417053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5461115E-9D76-4E45-967B-090D9FA940F4}"/>
              </a:ext>
            </a:extLst>
          </p:cNvPr>
          <p:cNvSpPr>
            <a:spLocks noGrp="1"/>
          </p:cNvSpPr>
          <p:nvPr>
            <p:ph type="sldNum" sz="quarter" idx="12"/>
          </p:nvPr>
        </p:nvSpPr>
        <p:spPr/>
        <p:txBody>
          <a:bodyPr/>
          <a:lstStyle/>
          <a:p>
            <a:fld id="{D6AB342A-830E-438F-A6A8-BEDF509AB0A8}" type="slidenum">
              <a:rPr lang="en-US" smtClean="0"/>
              <a:pPr/>
              <a:t>8</a:t>
            </a:fld>
            <a:endParaRPr lang="en-US" dirty="0"/>
          </a:p>
        </p:txBody>
      </p:sp>
      <p:sp>
        <p:nvSpPr>
          <p:cNvPr id="2" name="object 2"/>
          <p:cNvSpPr txBox="1">
            <a:spLocks noGrp="1"/>
          </p:cNvSpPr>
          <p:nvPr>
            <p:ph type="title"/>
          </p:nvPr>
        </p:nvSpPr>
        <p:spPr/>
        <p:txBody>
          <a:bodyPr/>
          <a:lstStyle/>
          <a:p>
            <a:r>
              <a:rPr lang="en-US" dirty="0"/>
              <a:t>Different Types of Hybrid Cloud Solutions </a:t>
            </a:r>
          </a:p>
        </p:txBody>
      </p:sp>
      <p:sp>
        <p:nvSpPr>
          <p:cNvPr id="3" name="object 3"/>
          <p:cNvSpPr txBox="1"/>
          <p:nvPr/>
        </p:nvSpPr>
        <p:spPr>
          <a:xfrm>
            <a:off x="323849" y="3303742"/>
            <a:ext cx="2500316" cy="1274708"/>
          </a:xfrm>
          <a:prstGeom prst="rect">
            <a:avLst/>
          </a:prstGeom>
        </p:spPr>
        <p:txBody>
          <a:bodyPr vert="horz" wrap="square" lIns="0" tIns="12700" rIns="0" bIns="0" rtlCol="0">
            <a:spAutoFit/>
          </a:bodyPr>
          <a:lstStyle/>
          <a:p>
            <a:pPr marL="414655" lvl="1" indent="-171450">
              <a:lnSpc>
                <a:spcPct val="100000"/>
              </a:lnSpc>
              <a:spcAft>
                <a:spcPts val="600"/>
              </a:spcAft>
              <a:buClr>
                <a:schemeClr val="tx1"/>
              </a:buClr>
              <a:buSzPct val="83333"/>
              <a:buFont typeface="Arial" panose="020B0604020202020204" pitchFamily="34" charset="0"/>
              <a:buChar char="•"/>
              <a:tabLst>
                <a:tab pos="473075" algn="l"/>
              </a:tabLst>
            </a:pPr>
            <a:r>
              <a:rPr sz="1200" spc="-10" dirty="0">
                <a:solidFill>
                  <a:schemeClr val="tx1">
                    <a:lumMod val="75000"/>
                    <a:lumOff val="25000"/>
                  </a:schemeClr>
                </a:solidFill>
                <a:latin typeface="+mj-lt"/>
                <a:cs typeface="Arial"/>
              </a:rPr>
              <a:t>Different </a:t>
            </a:r>
            <a:r>
              <a:rPr sz="1200" spc="-5" dirty="0">
                <a:solidFill>
                  <a:schemeClr val="tx1">
                    <a:lumMod val="75000"/>
                    <a:lumOff val="25000"/>
                  </a:schemeClr>
                </a:solidFill>
                <a:latin typeface="+mj-lt"/>
                <a:cs typeface="Arial"/>
              </a:rPr>
              <a:t>components </a:t>
            </a:r>
            <a:r>
              <a:rPr sz="1200" dirty="0">
                <a:solidFill>
                  <a:schemeClr val="tx1">
                    <a:lumMod val="75000"/>
                    <a:lumOff val="25000"/>
                  </a:schemeClr>
                </a:solidFill>
                <a:latin typeface="+mj-lt"/>
                <a:cs typeface="Arial"/>
              </a:rPr>
              <a:t>in </a:t>
            </a:r>
            <a:r>
              <a:rPr sz="1200" spc="-5" dirty="0">
                <a:solidFill>
                  <a:schemeClr val="tx1">
                    <a:lumMod val="75000"/>
                    <a:lumOff val="25000"/>
                  </a:schemeClr>
                </a:solidFill>
                <a:latin typeface="+mj-lt"/>
                <a:cs typeface="Arial"/>
              </a:rPr>
              <a:t>separate clouds </a:t>
            </a:r>
            <a:br>
              <a:rPr lang="en-IN" sz="1200" spc="-5" dirty="0">
                <a:solidFill>
                  <a:schemeClr val="tx1">
                    <a:lumMod val="75000"/>
                    <a:lumOff val="25000"/>
                  </a:schemeClr>
                </a:solidFill>
                <a:latin typeface="+mj-lt"/>
                <a:cs typeface="Arial"/>
              </a:rPr>
            </a:br>
            <a:r>
              <a:rPr sz="1200" spc="-5" dirty="0">
                <a:solidFill>
                  <a:schemeClr val="tx1">
                    <a:lumMod val="75000"/>
                    <a:lumOff val="25000"/>
                  </a:schemeClr>
                </a:solidFill>
                <a:latin typeface="+mj-lt"/>
                <a:cs typeface="Arial"/>
              </a:rPr>
              <a:t>(e.g., CRM,</a:t>
            </a:r>
            <a:r>
              <a:rPr sz="1200" spc="50" dirty="0">
                <a:solidFill>
                  <a:schemeClr val="tx1">
                    <a:lumMod val="75000"/>
                    <a:lumOff val="25000"/>
                  </a:schemeClr>
                </a:solidFill>
                <a:latin typeface="+mj-lt"/>
                <a:cs typeface="Arial"/>
              </a:rPr>
              <a:t> </a:t>
            </a:r>
            <a:r>
              <a:rPr sz="1200" spc="-5" dirty="0">
                <a:solidFill>
                  <a:schemeClr val="tx1">
                    <a:lumMod val="75000"/>
                    <a:lumOff val="25000"/>
                  </a:schemeClr>
                </a:solidFill>
                <a:latin typeface="+mj-lt"/>
                <a:cs typeface="Arial"/>
              </a:rPr>
              <a:t>HR)</a:t>
            </a:r>
            <a:endParaRPr sz="1200" dirty="0">
              <a:solidFill>
                <a:schemeClr val="tx1">
                  <a:lumMod val="75000"/>
                  <a:lumOff val="25000"/>
                </a:schemeClr>
              </a:solidFill>
              <a:latin typeface="+mj-lt"/>
              <a:cs typeface="Arial"/>
            </a:endParaRPr>
          </a:p>
          <a:p>
            <a:pPr marL="414655" lvl="1" indent="-171450">
              <a:lnSpc>
                <a:spcPct val="100000"/>
              </a:lnSpc>
              <a:spcAft>
                <a:spcPts val="600"/>
              </a:spcAft>
              <a:buClr>
                <a:schemeClr val="tx1"/>
              </a:buClr>
              <a:buSzPct val="83333"/>
              <a:buFont typeface="Arial" panose="020B0604020202020204" pitchFamily="34" charset="0"/>
              <a:buChar char="•"/>
              <a:tabLst>
                <a:tab pos="473075" algn="l"/>
              </a:tabLst>
            </a:pPr>
            <a:r>
              <a:rPr lang="en-US" sz="1200" spc="-5" dirty="0">
                <a:solidFill>
                  <a:schemeClr val="tx1">
                    <a:lumMod val="75000"/>
                    <a:lumOff val="25000"/>
                  </a:schemeClr>
                </a:solidFill>
                <a:latin typeface="+mj-lt"/>
                <a:cs typeface="Arial"/>
              </a:rPr>
              <a:t>Leverage services </a:t>
            </a:r>
            <a:r>
              <a:rPr lang="en-US" sz="1200" spc="-15" dirty="0">
                <a:solidFill>
                  <a:schemeClr val="tx1">
                    <a:lumMod val="75000"/>
                    <a:lumOff val="25000"/>
                  </a:schemeClr>
                </a:solidFill>
                <a:latin typeface="+mj-lt"/>
                <a:cs typeface="Arial"/>
              </a:rPr>
              <a:t>from </a:t>
            </a:r>
            <a:br>
              <a:rPr lang="en-US" sz="1200" spc="-15" dirty="0">
                <a:solidFill>
                  <a:schemeClr val="tx1">
                    <a:lumMod val="75000"/>
                    <a:lumOff val="25000"/>
                  </a:schemeClr>
                </a:solidFill>
                <a:latin typeface="+mj-lt"/>
                <a:cs typeface="Arial"/>
              </a:rPr>
            </a:br>
            <a:r>
              <a:rPr lang="en-US" sz="1200" spc="-15" dirty="0">
                <a:solidFill>
                  <a:schemeClr val="tx1">
                    <a:lumMod val="75000"/>
                    <a:lumOff val="25000"/>
                  </a:schemeClr>
                </a:solidFill>
                <a:latin typeface="+mj-lt"/>
                <a:cs typeface="Arial"/>
              </a:rPr>
              <a:t>each cloud</a:t>
            </a:r>
          </a:p>
          <a:p>
            <a:pPr marL="414655" lvl="1" indent="-171450">
              <a:lnSpc>
                <a:spcPct val="100000"/>
              </a:lnSpc>
              <a:spcAft>
                <a:spcPts val="600"/>
              </a:spcAft>
              <a:buClr>
                <a:schemeClr val="tx1"/>
              </a:buClr>
              <a:buSzPct val="83333"/>
              <a:buFont typeface="Arial" panose="020B0604020202020204" pitchFamily="34" charset="0"/>
              <a:buChar char="•"/>
              <a:tabLst>
                <a:tab pos="473075" algn="l"/>
              </a:tabLst>
            </a:pPr>
            <a:r>
              <a:rPr lang="en-US" sz="1200" spc="-15" dirty="0">
                <a:solidFill>
                  <a:schemeClr val="tx1">
                    <a:lumMod val="75000"/>
                    <a:lumOff val="25000"/>
                  </a:schemeClr>
                </a:solidFill>
                <a:latin typeface="+mj-lt"/>
                <a:cs typeface="Arial"/>
              </a:rPr>
              <a:t>Standards are essential</a:t>
            </a:r>
            <a:endParaRPr sz="1200" dirty="0">
              <a:solidFill>
                <a:schemeClr val="tx1">
                  <a:lumMod val="75000"/>
                  <a:lumOff val="25000"/>
                </a:schemeClr>
              </a:solidFill>
              <a:latin typeface="+mj-lt"/>
              <a:cs typeface="Arial"/>
            </a:endParaRPr>
          </a:p>
        </p:txBody>
      </p:sp>
      <p:sp>
        <p:nvSpPr>
          <p:cNvPr id="4" name="object 4"/>
          <p:cNvSpPr txBox="1"/>
          <p:nvPr/>
        </p:nvSpPr>
        <p:spPr>
          <a:xfrm>
            <a:off x="3321842" y="3303742"/>
            <a:ext cx="2500316" cy="1090042"/>
          </a:xfrm>
          <a:prstGeom prst="rect">
            <a:avLst/>
          </a:prstGeom>
        </p:spPr>
        <p:txBody>
          <a:bodyPr vert="horz" wrap="square" lIns="0" tIns="12700" rIns="0" bIns="0" rtlCol="0">
            <a:spAutoFit/>
          </a:bodyPr>
          <a:lstStyle>
            <a:defPPr>
              <a:defRPr lang="en-US"/>
            </a:defPPr>
            <a:lvl1pPr marL="12700">
              <a:lnSpc>
                <a:spcPct val="100000"/>
              </a:lnSpc>
              <a:spcBef>
                <a:spcPts val="100"/>
              </a:spcBef>
              <a:buClr>
                <a:schemeClr val="tx1"/>
              </a:buClr>
              <a:buSzPct val="85416"/>
              <a:tabLst>
                <a:tab pos="180340" algn="l"/>
              </a:tabLst>
              <a:defRPr sz="1200" b="1" spc="-5">
                <a:latin typeface="+mj-lt"/>
                <a:cs typeface="Arial"/>
              </a:defRPr>
            </a:lvl1pPr>
            <a:lvl2pPr marL="414655" lvl="1" indent="-171450">
              <a:lnSpc>
                <a:spcPct val="100000"/>
              </a:lnSpc>
              <a:spcBef>
                <a:spcPts val="15"/>
              </a:spcBef>
              <a:buClr>
                <a:schemeClr val="tx1"/>
              </a:buClr>
              <a:buSzPct val="83333"/>
              <a:buFont typeface="Arial" panose="020B0604020202020204" pitchFamily="34" charset="0"/>
              <a:buChar char="•"/>
              <a:tabLst>
                <a:tab pos="473075" algn="l"/>
              </a:tabLst>
              <a:defRPr sz="1200" spc="-10">
                <a:latin typeface="+mj-lt"/>
                <a:cs typeface="Arial"/>
              </a:defRPr>
            </a:lvl2pPr>
          </a:lstStyle>
          <a:p>
            <a:pPr lvl="1">
              <a:spcBef>
                <a:spcPts val="0"/>
              </a:spcBef>
              <a:spcAft>
                <a:spcPts val="600"/>
              </a:spcAft>
            </a:pPr>
            <a:r>
              <a:rPr dirty="0">
                <a:solidFill>
                  <a:schemeClr val="tx1">
                    <a:lumMod val="75000"/>
                    <a:lumOff val="25000"/>
                  </a:schemeClr>
                </a:solidFill>
              </a:rPr>
              <a:t>Separate development </a:t>
            </a:r>
            <a:br>
              <a:rPr lang="en-IN" dirty="0">
                <a:solidFill>
                  <a:schemeClr val="tx1">
                    <a:lumMod val="75000"/>
                    <a:lumOff val="25000"/>
                  </a:schemeClr>
                </a:solidFill>
              </a:rPr>
            </a:br>
            <a:r>
              <a:rPr dirty="0">
                <a:solidFill>
                  <a:schemeClr val="tx1">
                    <a:lumMod val="75000"/>
                    <a:lumOff val="25000"/>
                  </a:schemeClr>
                </a:solidFill>
              </a:rPr>
              <a:t>and test</a:t>
            </a:r>
            <a:endParaRPr lang="en-US" dirty="0">
              <a:solidFill>
                <a:schemeClr val="tx1">
                  <a:lumMod val="75000"/>
                  <a:lumOff val="25000"/>
                </a:schemeClr>
              </a:solidFill>
            </a:endParaRPr>
          </a:p>
          <a:p>
            <a:pPr lvl="1">
              <a:spcBef>
                <a:spcPts val="0"/>
              </a:spcBef>
              <a:spcAft>
                <a:spcPts val="600"/>
              </a:spcAft>
            </a:pPr>
            <a:r>
              <a:rPr lang="en-US" dirty="0">
                <a:solidFill>
                  <a:schemeClr val="tx1">
                    <a:lumMod val="75000"/>
                    <a:lumOff val="25000"/>
                  </a:schemeClr>
                </a:solidFill>
              </a:rPr>
              <a:t>Stages of SDLC are distributed across runtime environments</a:t>
            </a:r>
          </a:p>
          <a:p>
            <a:pPr lvl="1">
              <a:spcBef>
                <a:spcPts val="0"/>
              </a:spcBef>
              <a:spcAft>
                <a:spcPts val="600"/>
              </a:spcAft>
            </a:pPr>
            <a:r>
              <a:rPr lang="en-US" dirty="0">
                <a:solidFill>
                  <a:schemeClr val="tx1">
                    <a:lumMod val="75000"/>
                    <a:lumOff val="25000"/>
                  </a:schemeClr>
                </a:solidFill>
              </a:rPr>
              <a:t>Requires Packaging</a:t>
            </a:r>
            <a:endParaRPr dirty="0">
              <a:solidFill>
                <a:schemeClr val="tx1">
                  <a:lumMod val="75000"/>
                  <a:lumOff val="25000"/>
                </a:schemeClr>
              </a:solidFill>
            </a:endParaRPr>
          </a:p>
        </p:txBody>
      </p:sp>
      <p:sp>
        <p:nvSpPr>
          <p:cNvPr id="5" name="object 5"/>
          <p:cNvSpPr txBox="1"/>
          <p:nvPr/>
        </p:nvSpPr>
        <p:spPr>
          <a:xfrm>
            <a:off x="6271079" y="3303742"/>
            <a:ext cx="2500316" cy="905376"/>
          </a:xfrm>
          <a:prstGeom prst="rect">
            <a:avLst/>
          </a:prstGeom>
        </p:spPr>
        <p:txBody>
          <a:bodyPr vert="horz" wrap="square" lIns="0" tIns="12700" rIns="0" bIns="0" rtlCol="0">
            <a:spAutoFit/>
          </a:bodyPr>
          <a:lstStyle>
            <a:defPPr>
              <a:defRPr lang="en-US"/>
            </a:defPPr>
            <a:lvl1pPr marL="12700">
              <a:lnSpc>
                <a:spcPct val="100000"/>
              </a:lnSpc>
              <a:spcBef>
                <a:spcPts val="100"/>
              </a:spcBef>
              <a:buClr>
                <a:schemeClr val="tx1"/>
              </a:buClr>
              <a:buSzPct val="85416"/>
              <a:tabLst>
                <a:tab pos="180340" algn="l"/>
              </a:tabLst>
              <a:defRPr sz="1200" b="1" spc="-5">
                <a:latin typeface="+mj-lt"/>
                <a:cs typeface="Arial"/>
              </a:defRPr>
            </a:lvl1pPr>
            <a:lvl2pPr marL="414655" lvl="1" indent="-171450">
              <a:lnSpc>
                <a:spcPct val="100000"/>
              </a:lnSpc>
              <a:spcBef>
                <a:spcPts val="15"/>
              </a:spcBef>
              <a:buClr>
                <a:schemeClr val="tx1"/>
              </a:buClr>
              <a:buSzPct val="83333"/>
              <a:buFont typeface="Arial" panose="020B0604020202020204" pitchFamily="34" charset="0"/>
              <a:buChar char="•"/>
              <a:tabLst>
                <a:tab pos="473075" algn="l"/>
              </a:tabLst>
              <a:defRPr sz="1200" spc="-10">
                <a:latin typeface="+mj-lt"/>
                <a:cs typeface="Arial"/>
              </a:defRPr>
            </a:lvl2pPr>
          </a:lstStyle>
          <a:p>
            <a:pPr lvl="1">
              <a:spcBef>
                <a:spcPts val="0"/>
              </a:spcBef>
              <a:spcAft>
                <a:spcPts val="600"/>
              </a:spcAft>
            </a:pPr>
            <a:r>
              <a:rPr>
                <a:solidFill>
                  <a:schemeClr val="tx1">
                    <a:lumMod val="75000"/>
                    <a:lumOff val="25000"/>
                  </a:schemeClr>
                </a:solidFill>
              </a:rPr>
              <a:t>“Cloud</a:t>
            </a:r>
            <a:r>
              <a:rPr lang="en-US">
                <a:solidFill>
                  <a:schemeClr val="tx1">
                    <a:lumMod val="75000"/>
                    <a:lumOff val="25000"/>
                  </a:schemeClr>
                </a:solidFill>
              </a:rPr>
              <a:t> B</a:t>
            </a:r>
            <a:r>
              <a:rPr>
                <a:solidFill>
                  <a:schemeClr val="tx1">
                    <a:lumMod val="75000"/>
                    <a:lumOff val="25000"/>
                  </a:schemeClr>
                </a:solidFill>
              </a:rPr>
              <a:t>ursting”</a:t>
            </a:r>
            <a:r>
              <a:rPr lang="en-US">
                <a:solidFill>
                  <a:schemeClr val="tx1">
                    <a:lumMod val="75000"/>
                    <a:lumOff val="25000"/>
                  </a:schemeClr>
                </a:solidFill>
              </a:rPr>
              <a:t> and Scaling</a:t>
            </a:r>
          </a:p>
          <a:p>
            <a:pPr lvl="1">
              <a:spcBef>
                <a:spcPts val="0"/>
              </a:spcBef>
              <a:spcAft>
                <a:spcPts val="600"/>
              </a:spcAft>
            </a:pPr>
            <a:r>
              <a:rPr lang="en-US">
                <a:solidFill>
                  <a:schemeClr val="tx1">
                    <a:lumMod val="75000"/>
                    <a:lumOff val="25000"/>
                  </a:schemeClr>
                </a:solidFill>
              </a:rPr>
              <a:t>Identical processing spread over multiple clouds</a:t>
            </a:r>
          </a:p>
          <a:p>
            <a:pPr lvl="1">
              <a:spcBef>
                <a:spcPts val="0"/>
              </a:spcBef>
              <a:spcAft>
                <a:spcPts val="600"/>
              </a:spcAft>
            </a:pPr>
            <a:r>
              <a:rPr lang="en-US">
                <a:solidFill>
                  <a:schemeClr val="tx1">
                    <a:lumMod val="75000"/>
                    <a:lumOff val="25000"/>
                  </a:schemeClr>
                </a:solidFill>
              </a:rPr>
              <a:t>Relies on data consistency</a:t>
            </a:r>
          </a:p>
        </p:txBody>
      </p:sp>
      <p:pic>
        <p:nvPicPr>
          <p:cNvPr id="75" name="Picture 74">
            <a:extLst>
              <a:ext uri="{FF2B5EF4-FFF2-40B4-BE49-F238E27FC236}">
                <a16:creationId xmlns:a16="http://schemas.microsoft.com/office/drawing/2014/main" id="{81C1C73E-4E1D-447C-A339-6F48985A1AAE}"/>
              </a:ext>
            </a:extLst>
          </p:cNvPr>
          <p:cNvPicPr>
            <a:picLocks noChangeAspect="1"/>
          </p:cNvPicPr>
          <p:nvPr/>
        </p:nvPicPr>
        <p:blipFill>
          <a:blip r:embed="rId2"/>
          <a:stretch>
            <a:fillRect/>
          </a:stretch>
        </p:blipFill>
        <p:spPr>
          <a:xfrm>
            <a:off x="264858" y="940875"/>
            <a:ext cx="2702872" cy="1762440"/>
          </a:xfrm>
          <a:prstGeom prst="rect">
            <a:avLst/>
          </a:prstGeom>
        </p:spPr>
      </p:pic>
      <p:pic>
        <p:nvPicPr>
          <p:cNvPr id="76" name="Picture 75">
            <a:extLst>
              <a:ext uri="{FF2B5EF4-FFF2-40B4-BE49-F238E27FC236}">
                <a16:creationId xmlns:a16="http://schemas.microsoft.com/office/drawing/2014/main" id="{7907E4D2-9B99-448C-85A3-4EF99C747BB9}"/>
              </a:ext>
            </a:extLst>
          </p:cNvPr>
          <p:cNvPicPr>
            <a:picLocks noChangeAspect="1"/>
          </p:cNvPicPr>
          <p:nvPr/>
        </p:nvPicPr>
        <p:blipFill>
          <a:blip r:embed="rId3"/>
          <a:stretch>
            <a:fillRect/>
          </a:stretch>
        </p:blipFill>
        <p:spPr>
          <a:xfrm>
            <a:off x="3174245" y="901964"/>
            <a:ext cx="2804403" cy="1752752"/>
          </a:xfrm>
          <a:prstGeom prst="rect">
            <a:avLst/>
          </a:prstGeom>
        </p:spPr>
      </p:pic>
      <p:pic>
        <p:nvPicPr>
          <p:cNvPr id="77" name="Picture 76">
            <a:extLst>
              <a:ext uri="{FF2B5EF4-FFF2-40B4-BE49-F238E27FC236}">
                <a16:creationId xmlns:a16="http://schemas.microsoft.com/office/drawing/2014/main" id="{F0FF6C7B-779F-4C3B-8BC4-72DEF4BE7B16}"/>
              </a:ext>
            </a:extLst>
          </p:cNvPr>
          <p:cNvPicPr>
            <a:picLocks noChangeAspect="1"/>
          </p:cNvPicPr>
          <p:nvPr/>
        </p:nvPicPr>
        <p:blipFill>
          <a:blip r:embed="rId4"/>
          <a:stretch>
            <a:fillRect/>
          </a:stretch>
        </p:blipFill>
        <p:spPr>
          <a:xfrm>
            <a:off x="6274174" y="864753"/>
            <a:ext cx="2575472" cy="1752752"/>
          </a:xfrm>
          <a:prstGeom prst="rect">
            <a:avLst/>
          </a:prstGeom>
        </p:spPr>
      </p:pic>
      <p:sp>
        <p:nvSpPr>
          <p:cNvPr id="7" name="Rectangle: Rounded Corners 6">
            <a:extLst>
              <a:ext uri="{FF2B5EF4-FFF2-40B4-BE49-F238E27FC236}">
                <a16:creationId xmlns:a16="http://schemas.microsoft.com/office/drawing/2014/main" id="{B103E1E2-5E26-4828-A670-525DE71F5282}"/>
              </a:ext>
            </a:extLst>
          </p:cNvPr>
          <p:cNvSpPr/>
          <p:nvPr/>
        </p:nvSpPr>
        <p:spPr>
          <a:xfrm>
            <a:off x="324000" y="2819634"/>
            <a:ext cx="2500316" cy="387390"/>
          </a:xfrm>
          <a:prstGeom prst="roundRect">
            <a:avLst/>
          </a:prstGeom>
          <a:solidFill>
            <a:schemeClr val="accent1"/>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BF179BBC-2F2E-43C1-BD1D-52D4CC534137}"/>
              </a:ext>
            </a:extLst>
          </p:cNvPr>
          <p:cNvSpPr txBox="1"/>
          <p:nvPr/>
        </p:nvSpPr>
        <p:spPr>
          <a:xfrm>
            <a:off x="372604" y="2859440"/>
            <a:ext cx="2352368" cy="307777"/>
          </a:xfrm>
          <a:prstGeom prst="rect">
            <a:avLst/>
          </a:prstGeom>
          <a:noFill/>
        </p:spPr>
        <p:txBody>
          <a:bodyPr wrap="square" rtlCol="0">
            <a:spAutoFit/>
          </a:bodyPr>
          <a:lstStyle/>
          <a:p>
            <a:pPr algn="ctr"/>
            <a:r>
              <a:rPr lang="en-IN" sz="1400" b="1" spc="-5" dirty="0">
                <a:solidFill>
                  <a:schemeClr val="bg1"/>
                </a:solidFill>
                <a:cs typeface="Arial"/>
              </a:rPr>
              <a:t>Functional</a:t>
            </a:r>
            <a:r>
              <a:rPr lang="en-IN" sz="1400" b="1" spc="-35" dirty="0">
                <a:solidFill>
                  <a:schemeClr val="bg1"/>
                </a:solidFill>
                <a:cs typeface="Arial"/>
              </a:rPr>
              <a:t> </a:t>
            </a:r>
            <a:r>
              <a:rPr lang="en-IN" sz="1400" b="1" dirty="0">
                <a:solidFill>
                  <a:schemeClr val="bg1"/>
                </a:solidFill>
                <a:cs typeface="Arial"/>
              </a:rPr>
              <a:t>Distribution</a:t>
            </a:r>
          </a:p>
        </p:txBody>
      </p:sp>
      <p:sp>
        <p:nvSpPr>
          <p:cNvPr id="12" name="Rectangle: Rounded Corners 11">
            <a:extLst>
              <a:ext uri="{FF2B5EF4-FFF2-40B4-BE49-F238E27FC236}">
                <a16:creationId xmlns:a16="http://schemas.microsoft.com/office/drawing/2014/main" id="{26BB3CED-A647-48F5-AACE-B78836434738}"/>
              </a:ext>
            </a:extLst>
          </p:cNvPr>
          <p:cNvSpPr/>
          <p:nvPr/>
        </p:nvSpPr>
        <p:spPr>
          <a:xfrm>
            <a:off x="3321842" y="2819634"/>
            <a:ext cx="2500316" cy="387390"/>
          </a:xfrm>
          <a:prstGeom prst="roundRect">
            <a:avLst/>
          </a:prstGeom>
          <a:solidFill>
            <a:schemeClr val="accent1"/>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5BF6F9C8-3671-4365-BCC1-6CF33DB41788}"/>
              </a:ext>
            </a:extLst>
          </p:cNvPr>
          <p:cNvSpPr txBox="1"/>
          <p:nvPr/>
        </p:nvSpPr>
        <p:spPr>
          <a:xfrm>
            <a:off x="3370446" y="2859440"/>
            <a:ext cx="2352368" cy="307777"/>
          </a:xfrm>
          <a:prstGeom prst="rect">
            <a:avLst/>
          </a:prstGeom>
          <a:noFill/>
        </p:spPr>
        <p:txBody>
          <a:bodyPr wrap="square" rtlCol="0">
            <a:spAutoFit/>
          </a:bodyPr>
          <a:lstStyle/>
          <a:p>
            <a:pPr algn="ctr"/>
            <a:r>
              <a:rPr lang="en-IN" sz="1400" b="1">
                <a:solidFill>
                  <a:schemeClr val="bg1"/>
                </a:solidFill>
              </a:rPr>
              <a:t>Lifecycle Distribution</a:t>
            </a:r>
          </a:p>
        </p:txBody>
      </p:sp>
      <p:sp>
        <p:nvSpPr>
          <p:cNvPr id="14" name="Rectangle: Rounded Corners 13">
            <a:extLst>
              <a:ext uri="{FF2B5EF4-FFF2-40B4-BE49-F238E27FC236}">
                <a16:creationId xmlns:a16="http://schemas.microsoft.com/office/drawing/2014/main" id="{D3AC60CD-3629-4236-AC3B-07C60EF8BD6A}"/>
              </a:ext>
            </a:extLst>
          </p:cNvPr>
          <p:cNvSpPr/>
          <p:nvPr/>
        </p:nvSpPr>
        <p:spPr>
          <a:xfrm>
            <a:off x="6271080" y="2819634"/>
            <a:ext cx="2500316" cy="387390"/>
          </a:xfrm>
          <a:prstGeom prst="roundRect">
            <a:avLst/>
          </a:prstGeom>
          <a:solidFill>
            <a:schemeClr val="accent1"/>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46A38224-9753-4E5F-A8B1-64F6072CFFA8}"/>
              </a:ext>
            </a:extLst>
          </p:cNvPr>
          <p:cNvSpPr txBox="1"/>
          <p:nvPr/>
        </p:nvSpPr>
        <p:spPr>
          <a:xfrm>
            <a:off x="6319684" y="2859440"/>
            <a:ext cx="2352368" cy="307777"/>
          </a:xfrm>
          <a:prstGeom prst="rect">
            <a:avLst/>
          </a:prstGeom>
          <a:noFill/>
        </p:spPr>
        <p:txBody>
          <a:bodyPr wrap="square" rtlCol="0">
            <a:spAutoFit/>
          </a:bodyPr>
          <a:lstStyle/>
          <a:p>
            <a:pPr algn="ctr"/>
            <a:r>
              <a:rPr lang="en-IN" sz="1400" b="1">
                <a:solidFill>
                  <a:schemeClr val="bg1"/>
                </a:solidFill>
              </a:rPr>
              <a:t>Workload Distribution</a:t>
            </a:r>
          </a:p>
        </p:txBody>
      </p:sp>
    </p:spTree>
    <p:extLst>
      <p:ext uri="{BB962C8B-B14F-4D97-AF65-F5344CB8AC3E}">
        <p14:creationId xmlns:p14="http://schemas.microsoft.com/office/powerpoint/2010/main" val="321741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804683C-C303-43C0-8DA5-387849932524}"/>
              </a:ext>
            </a:extLst>
          </p:cNvPr>
          <p:cNvSpPr/>
          <p:nvPr/>
        </p:nvSpPr>
        <p:spPr>
          <a:xfrm>
            <a:off x="4759324" y="987425"/>
            <a:ext cx="4068763" cy="3744913"/>
          </a:xfrm>
          <a:prstGeom prst="roundRect">
            <a:avLst>
              <a:gd name="adj" fmla="val 6712"/>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Rounded Corners 4">
            <a:extLst>
              <a:ext uri="{FF2B5EF4-FFF2-40B4-BE49-F238E27FC236}">
                <a16:creationId xmlns:a16="http://schemas.microsoft.com/office/drawing/2014/main" id="{7BFA0D9A-0725-4667-B62F-6515F3A17809}"/>
              </a:ext>
            </a:extLst>
          </p:cNvPr>
          <p:cNvSpPr/>
          <p:nvPr/>
        </p:nvSpPr>
        <p:spPr>
          <a:xfrm>
            <a:off x="323850" y="987425"/>
            <a:ext cx="4068763" cy="3744913"/>
          </a:xfrm>
          <a:prstGeom prst="roundRect">
            <a:avLst>
              <a:gd name="adj" fmla="val 6712"/>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Slide Number Placeholder 3">
            <a:extLst>
              <a:ext uri="{FF2B5EF4-FFF2-40B4-BE49-F238E27FC236}">
                <a16:creationId xmlns:a16="http://schemas.microsoft.com/office/drawing/2014/main" id="{142CA63D-6C15-4194-B463-FCF375A72606}"/>
              </a:ext>
            </a:extLst>
          </p:cNvPr>
          <p:cNvSpPr>
            <a:spLocks noGrp="1"/>
          </p:cNvSpPr>
          <p:nvPr>
            <p:ph type="sldNum" sz="quarter" idx="12"/>
          </p:nvPr>
        </p:nvSpPr>
        <p:spPr/>
        <p:txBody>
          <a:bodyPr/>
          <a:lstStyle/>
          <a:p>
            <a:fld id="{D6AB342A-830E-438F-A6A8-BEDF509AB0A8}" type="slidenum">
              <a:rPr lang="en-US" smtClean="0"/>
              <a:pPr/>
              <a:t>9</a:t>
            </a:fld>
            <a:endParaRPr lang="en-US" dirty="0"/>
          </a:p>
        </p:txBody>
      </p:sp>
      <p:sp>
        <p:nvSpPr>
          <p:cNvPr id="4" name="Title 3">
            <a:extLst>
              <a:ext uri="{FF2B5EF4-FFF2-40B4-BE49-F238E27FC236}">
                <a16:creationId xmlns:a16="http://schemas.microsoft.com/office/drawing/2014/main" id="{6D943B96-92DC-EF40-A547-D68BBBA4E30F}"/>
              </a:ext>
            </a:extLst>
          </p:cNvPr>
          <p:cNvSpPr>
            <a:spLocks noGrp="1"/>
          </p:cNvSpPr>
          <p:nvPr>
            <p:ph type="title"/>
          </p:nvPr>
        </p:nvSpPr>
        <p:spPr/>
        <p:txBody>
          <a:bodyPr/>
          <a:lstStyle/>
          <a:p>
            <a:r>
              <a:rPr lang="en-US"/>
              <a:t>Two types of multi cloud architecture</a:t>
            </a:r>
          </a:p>
        </p:txBody>
      </p:sp>
      <p:pic>
        <p:nvPicPr>
          <p:cNvPr id="38" name="Content Placeholder 37">
            <a:extLst>
              <a:ext uri="{FF2B5EF4-FFF2-40B4-BE49-F238E27FC236}">
                <a16:creationId xmlns:a16="http://schemas.microsoft.com/office/drawing/2014/main" id="{90D292A9-D1A9-AA4E-AEDE-EBB78BB38BB5}"/>
              </a:ext>
            </a:extLst>
          </p:cNvPr>
          <p:cNvPicPr>
            <a:picLocks noGrp="1" noChangeAspect="1"/>
          </p:cNvPicPr>
          <p:nvPr>
            <p:ph sz="half" idx="4294967295"/>
          </p:nvPr>
        </p:nvPicPr>
        <p:blipFill>
          <a:blip r:embed="rId2"/>
          <a:stretch>
            <a:fillRect/>
          </a:stretch>
        </p:blipFill>
        <p:spPr>
          <a:xfrm>
            <a:off x="4934097" y="2197918"/>
            <a:ext cx="3736533" cy="736269"/>
          </a:xfrm>
          <a:prstGeom prst="rect">
            <a:avLst/>
          </a:prstGeom>
        </p:spPr>
      </p:pic>
      <p:pic>
        <p:nvPicPr>
          <p:cNvPr id="8" name="Content Placeholder 7">
            <a:extLst>
              <a:ext uri="{FF2B5EF4-FFF2-40B4-BE49-F238E27FC236}">
                <a16:creationId xmlns:a16="http://schemas.microsoft.com/office/drawing/2014/main" id="{1B46E67D-4D13-4441-835C-8A65366E6F56}"/>
              </a:ext>
            </a:extLst>
          </p:cNvPr>
          <p:cNvPicPr>
            <a:picLocks noGrp="1" noChangeAspect="1"/>
          </p:cNvPicPr>
          <p:nvPr>
            <p:ph sz="half" idx="4294967295"/>
          </p:nvPr>
        </p:nvPicPr>
        <p:blipFill>
          <a:blip r:embed="rId3"/>
          <a:stretch>
            <a:fillRect/>
          </a:stretch>
        </p:blipFill>
        <p:spPr>
          <a:xfrm>
            <a:off x="501015" y="2197918"/>
            <a:ext cx="3812052" cy="747663"/>
          </a:xfrm>
          <a:prstGeom prst="rect">
            <a:avLst/>
          </a:prstGeom>
        </p:spPr>
      </p:pic>
      <p:sp>
        <p:nvSpPr>
          <p:cNvPr id="9" name="TextBox 8">
            <a:extLst>
              <a:ext uri="{FF2B5EF4-FFF2-40B4-BE49-F238E27FC236}">
                <a16:creationId xmlns:a16="http://schemas.microsoft.com/office/drawing/2014/main" id="{5BFA424C-B719-8B46-B07F-0F4B920D35B0}"/>
              </a:ext>
            </a:extLst>
          </p:cNvPr>
          <p:cNvSpPr txBox="1"/>
          <p:nvPr/>
        </p:nvSpPr>
        <p:spPr>
          <a:xfrm>
            <a:off x="783271" y="1102668"/>
            <a:ext cx="2264729" cy="400110"/>
          </a:xfrm>
          <a:prstGeom prst="rect">
            <a:avLst/>
          </a:prstGeom>
          <a:noFill/>
        </p:spPr>
        <p:txBody>
          <a:bodyPr wrap="square" lIns="91440" tIns="91440" bIns="91440" rtlCol="0">
            <a:spAutoFit/>
          </a:bodyPr>
          <a:lstStyle/>
          <a:p>
            <a:pPr algn="l"/>
            <a:r>
              <a:rPr lang="en-US" sz="1400" b="1" dirty="0"/>
              <a:t>Redundant</a:t>
            </a:r>
          </a:p>
        </p:txBody>
      </p:sp>
      <p:sp>
        <p:nvSpPr>
          <p:cNvPr id="10" name="TextBox 9">
            <a:extLst>
              <a:ext uri="{FF2B5EF4-FFF2-40B4-BE49-F238E27FC236}">
                <a16:creationId xmlns:a16="http://schemas.microsoft.com/office/drawing/2014/main" id="{0714A02D-90B9-2C4C-9D06-7EA2CC3F6CF4}"/>
              </a:ext>
            </a:extLst>
          </p:cNvPr>
          <p:cNvSpPr txBox="1"/>
          <p:nvPr/>
        </p:nvSpPr>
        <p:spPr>
          <a:xfrm flipH="1">
            <a:off x="501015" y="1196340"/>
            <a:ext cx="274320" cy="274320"/>
          </a:xfrm>
          <a:prstGeom prst="ellipse">
            <a:avLst/>
          </a:prstGeom>
          <a:solidFill>
            <a:srgbClr val="E81159"/>
          </a:solidFill>
        </p:spPr>
        <p:txBody>
          <a:bodyPr wrap="none" lIns="0" tIns="0" rIns="0" bIns="0" rtlCol="0" anchor="ctr" anchorCtr="1">
            <a:noAutofit/>
          </a:bodyPr>
          <a:lstStyle/>
          <a:p>
            <a:pPr algn="ctr"/>
            <a:r>
              <a:rPr lang="en-US" sz="1200" b="1">
                <a:solidFill>
                  <a:schemeClr val="bg1"/>
                </a:solidFill>
              </a:rPr>
              <a:t>1</a:t>
            </a:r>
          </a:p>
        </p:txBody>
      </p:sp>
      <p:sp>
        <p:nvSpPr>
          <p:cNvPr id="39" name="TextBox 38">
            <a:extLst>
              <a:ext uri="{FF2B5EF4-FFF2-40B4-BE49-F238E27FC236}">
                <a16:creationId xmlns:a16="http://schemas.microsoft.com/office/drawing/2014/main" id="{A1C3750E-9D93-B542-A9A8-FFEB5D416BC8}"/>
              </a:ext>
            </a:extLst>
          </p:cNvPr>
          <p:cNvSpPr txBox="1"/>
          <p:nvPr/>
        </p:nvSpPr>
        <p:spPr>
          <a:xfrm>
            <a:off x="5216353" y="1102668"/>
            <a:ext cx="2455229" cy="400110"/>
          </a:xfrm>
          <a:prstGeom prst="rect">
            <a:avLst/>
          </a:prstGeom>
          <a:noFill/>
        </p:spPr>
        <p:txBody>
          <a:bodyPr wrap="square" lIns="91440" tIns="91440" bIns="91440" rtlCol="0">
            <a:spAutoFit/>
          </a:bodyPr>
          <a:lstStyle/>
          <a:p>
            <a:pPr algn="l"/>
            <a:r>
              <a:rPr lang="en-US" sz="1400" b="1" dirty="0"/>
              <a:t>Composite</a:t>
            </a:r>
          </a:p>
        </p:txBody>
      </p:sp>
      <p:sp>
        <p:nvSpPr>
          <p:cNvPr id="40" name="TextBox 39">
            <a:extLst>
              <a:ext uri="{FF2B5EF4-FFF2-40B4-BE49-F238E27FC236}">
                <a16:creationId xmlns:a16="http://schemas.microsoft.com/office/drawing/2014/main" id="{987F80C9-F7F8-4C49-A145-5AC5FD22DB2B}"/>
              </a:ext>
            </a:extLst>
          </p:cNvPr>
          <p:cNvSpPr txBox="1"/>
          <p:nvPr/>
        </p:nvSpPr>
        <p:spPr>
          <a:xfrm flipH="1">
            <a:off x="4934097" y="1196340"/>
            <a:ext cx="274320" cy="274320"/>
          </a:xfrm>
          <a:prstGeom prst="ellipse">
            <a:avLst/>
          </a:prstGeom>
          <a:solidFill>
            <a:srgbClr val="E81159"/>
          </a:solidFill>
        </p:spPr>
        <p:txBody>
          <a:bodyPr wrap="none" lIns="0" tIns="0" rIns="0" bIns="0" rtlCol="0" anchor="ctr" anchorCtr="1">
            <a:noAutofit/>
          </a:bodyPr>
          <a:lstStyle/>
          <a:p>
            <a:pPr algn="ctr"/>
            <a:r>
              <a:rPr lang="en-US" sz="1200" b="1">
                <a:solidFill>
                  <a:schemeClr val="bg1"/>
                </a:solidFill>
              </a:rPr>
              <a:t>2</a:t>
            </a:r>
          </a:p>
        </p:txBody>
      </p:sp>
      <p:sp>
        <p:nvSpPr>
          <p:cNvPr id="41" name="TextBox 40">
            <a:extLst>
              <a:ext uri="{FF2B5EF4-FFF2-40B4-BE49-F238E27FC236}">
                <a16:creationId xmlns:a16="http://schemas.microsoft.com/office/drawing/2014/main" id="{10C000D5-0023-B94E-A3B0-6AF43EB1A70D}"/>
              </a:ext>
            </a:extLst>
          </p:cNvPr>
          <p:cNvSpPr txBox="1"/>
          <p:nvPr/>
        </p:nvSpPr>
        <p:spPr>
          <a:xfrm>
            <a:off x="775335" y="3115754"/>
            <a:ext cx="2095500" cy="661400"/>
          </a:xfrm>
          <a:prstGeom prst="rect">
            <a:avLst/>
          </a:prstGeom>
          <a:noFill/>
        </p:spPr>
        <p:txBody>
          <a:bodyPr wrap="square" lIns="91440" tIns="91440" bIns="91440" rtlCol="0">
            <a:spAutoFit/>
          </a:bodyPr>
          <a:lstStyle/>
          <a:p>
            <a:pPr marL="171450" indent="-171450" algn="l">
              <a:lnSpc>
                <a:spcPct val="150000"/>
              </a:lnSpc>
              <a:buFont typeface="Arial" panose="020B0604020202020204" pitchFamily="34" charset="0"/>
              <a:buChar char="•"/>
            </a:pPr>
            <a:r>
              <a:rPr lang="en-US" sz="1100" dirty="0">
                <a:solidFill>
                  <a:schemeClr val="tx1">
                    <a:lumMod val="75000"/>
                    <a:lumOff val="25000"/>
                  </a:schemeClr>
                </a:solidFill>
              </a:rPr>
              <a:t>Active – Active </a:t>
            </a:r>
          </a:p>
          <a:p>
            <a:pPr marL="171450" indent="-171450" algn="l">
              <a:lnSpc>
                <a:spcPct val="150000"/>
              </a:lnSpc>
              <a:buFont typeface="Arial" panose="020B0604020202020204" pitchFamily="34" charset="0"/>
              <a:buChar char="•"/>
            </a:pPr>
            <a:r>
              <a:rPr lang="en-US" sz="1100" dirty="0">
                <a:solidFill>
                  <a:schemeClr val="tx1">
                    <a:lumMod val="75000"/>
                    <a:lumOff val="25000"/>
                  </a:schemeClr>
                </a:solidFill>
              </a:rPr>
              <a:t>Active – Passive  </a:t>
            </a:r>
          </a:p>
        </p:txBody>
      </p:sp>
      <p:sp>
        <p:nvSpPr>
          <p:cNvPr id="42" name="TextBox 41">
            <a:extLst>
              <a:ext uri="{FF2B5EF4-FFF2-40B4-BE49-F238E27FC236}">
                <a16:creationId xmlns:a16="http://schemas.microsoft.com/office/drawing/2014/main" id="{A5CFD6A9-9372-9A4B-896A-FC14F8A300CF}"/>
              </a:ext>
            </a:extLst>
          </p:cNvPr>
          <p:cNvSpPr txBox="1"/>
          <p:nvPr/>
        </p:nvSpPr>
        <p:spPr>
          <a:xfrm>
            <a:off x="4934097" y="2982111"/>
            <a:ext cx="3736533" cy="1423147"/>
          </a:xfrm>
          <a:prstGeom prst="rect">
            <a:avLst/>
          </a:prstGeom>
          <a:noFill/>
        </p:spPr>
        <p:txBody>
          <a:bodyPr wrap="square" lIns="91440" tIns="91440" bIns="91440" rtlCol="0">
            <a:spAutoFit/>
          </a:bodyPr>
          <a:lstStyle/>
          <a:p>
            <a:pPr marL="171450" indent="-171450" algn="l">
              <a:lnSpc>
                <a:spcPct val="150000"/>
              </a:lnSpc>
              <a:buFont typeface="Arial" panose="020B0604020202020204" pitchFamily="34" charset="0"/>
              <a:buChar char="•"/>
            </a:pPr>
            <a:r>
              <a:rPr lang="en-US" sz="1100" dirty="0">
                <a:solidFill>
                  <a:schemeClr val="tx1">
                    <a:lumMod val="75000"/>
                    <a:lumOff val="25000"/>
                  </a:schemeClr>
                </a:solidFill>
              </a:rPr>
              <a:t>Leverage supplementary external cloud APIs </a:t>
            </a:r>
          </a:p>
          <a:p>
            <a:pPr marL="171450" indent="-171450" algn="l">
              <a:lnSpc>
                <a:spcPct val="150000"/>
              </a:lnSpc>
              <a:buFont typeface="Arial" panose="020B0604020202020204" pitchFamily="34" charset="0"/>
              <a:buChar char="•"/>
            </a:pPr>
            <a:r>
              <a:rPr lang="en-US" sz="1100" dirty="0">
                <a:solidFill>
                  <a:schemeClr val="tx1">
                    <a:lumMod val="75000"/>
                    <a:lumOff val="25000"/>
                  </a:schemeClr>
                </a:solidFill>
              </a:rPr>
              <a:t>Span application components across clouds</a:t>
            </a:r>
          </a:p>
          <a:p>
            <a:pPr marL="171450" indent="-171450" algn="l">
              <a:lnSpc>
                <a:spcPct val="150000"/>
              </a:lnSpc>
              <a:buFont typeface="Arial" panose="020B0604020202020204" pitchFamily="34" charset="0"/>
              <a:buChar char="•"/>
            </a:pPr>
            <a:r>
              <a:rPr lang="en-US" sz="1100" dirty="0" err="1">
                <a:solidFill>
                  <a:schemeClr val="tx1">
                    <a:lumMod val="75000"/>
                    <a:lumOff val="25000"/>
                  </a:schemeClr>
                </a:solidFill>
              </a:rPr>
              <a:t>aPaaS</a:t>
            </a:r>
            <a:r>
              <a:rPr lang="en-US" sz="1100" dirty="0">
                <a:solidFill>
                  <a:schemeClr val="tx1">
                    <a:lumMod val="75000"/>
                    <a:lumOff val="25000"/>
                  </a:schemeClr>
                </a:solidFill>
              </a:rPr>
              <a:t> + IaaS</a:t>
            </a:r>
          </a:p>
          <a:p>
            <a:pPr marL="171450" indent="-171450" algn="l">
              <a:lnSpc>
                <a:spcPct val="150000"/>
              </a:lnSpc>
              <a:buFont typeface="Arial" panose="020B0604020202020204" pitchFamily="34" charset="0"/>
              <a:buChar char="•"/>
            </a:pPr>
            <a:r>
              <a:rPr lang="en-US" sz="1100" dirty="0">
                <a:solidFill>
                  <a:schemeClr val="tx1">
                    <a:lumMod val="75000"/>
                    <a:lumOff val="25000"/>
                  </a:schemeClr>
                </a:solidFill>
              </a:rPr>
              <a:t>Web Apps on AWS + SAP on Azure / DB from Oracle</a:t>
            </a:r>
          </a:p>
          <a:p>
            <a:pPr marL="171450" indent="-171450" algn="l">
              <a:lnSpc>
                <a:spcPct val="150000"/>
              </a:lnSpc>
              <a:buFont typeface="Arial" panose="020B0604020202020204" pitchFamily="34" charset="0"/>
              <a:buChar char="•"/>
            </a:pPr>
            <a:r>
              <a:rPr lang="en-US" sz="1100" dirty="0">
                <a:solidFill>
                  <a:schemeClr val="tx1">
                    <a:lumMod val="75000"/>
                    <a:lumOff val="25000"/>
                  </a:schemeClr>
                </a:solidFill>
              </a:rPr>
              <a:t>App on IaaS 1 + Object storage on IaaS 2   </a:t>
            </a:r>
          </a:p>
        </p:txBody>
      </p:sp>
    </p:spTree>
    <p:extLst>
      <p:ext uri="{BB962C8B-B14F-4D97-AF65-F5344CB8AC3E}">
        <p14:creationId xmlns:p14="http://schemas.microsoft.com/office/powerpoint/2010/main" val="3351366499"/>
      </p:ext>
    </p:extLst>
  </p:cSld>
  <p:clrMapOvr>
    <a:masterClrMapping/>
  </p:clrMapOvr>
</p:sld>
</file>

<file path=ppt/theme/theme1.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5225ff6-d8db-4da8-8d9c-1f925f835688"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383E1AD0B7C49E46BEDB6BC02C59C368" ma:contentTypeVersion="14" ma:contentTypeDescription="Create a new document." ma:contentTypeScope="" ma:versionID="59f04d422c3dc55a1470d80b7216bed2">
  <xsd:schema xmlns:xsd="http://www.w3.org/2001/XMLSchema" xmlns:xs="http://www.w3.org/2001/XMLSchema" xmlns:p="http://schemas.microsoft.com/office/2006/metadata/properties" xmlns:ns3="83f309df-a20e-4ae4-a762-48cfa988792c" xmlns:ns4="79b5214c-cae0-4b14-a405-c2ca24cbd5ac" targetNamespace="http://schemas.microsoft.com/office/2006/metadata/properties" ma:root="true" ma:fieldsID="8282346ac9902f39c438f066e6c80bea" ns3:_="" ns4:_="">
    <xsd:import namespace="83f309df-a20e-4ae4-a762-48cfa988792c"/>
    <xsd:import namespace="79b5214c-cae0-4b14-a405-c2ca24cbd5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309df-a20e-4ae4-a762-48cfa98879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5214c-cae0-4b14-a405-c2ca24cbd5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F2B61C-B540-4BC0-AC3E-83528A72D13F}">
  <ds:schemaRefs>
    <ds:schemaRef ds:uri="Microsoft.SharePoint.Taxonomy.ContentTypeSync"/>
  </ds:schemaRefs>
</ds:datastoreItem>
</file>

<file path=customXml/itemProps2.xml><?xml version="1.0" encoding="utf-8"?>
<ds:datastoreItem xmlns:ds="http://schemas.openxmlformats.org/officeDocument/2006/customXml" ds:itemID="{51DED0F9-CDA7-4965-85CD-A94BCF6FB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309df-a20e-4ae4-a762-48cfa988792c"/>
    <ds:schemaRef ds:uri="79b5214c-cae0-4b14-a405-c2ca24cbd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03D672-4BAB-4225-91D3-6155E7C52C5F}">
  <ds:schemaRefs>
    <ds:schemaRef ds:uri="http://schemas.microsoft.com/office/2006/documentManagement/types"/>
    <ds:schemaRef ds:uri="http://purl.org/dc/terms/"/>
    <ds:schemaRef ds:uri="http://purl.org/dc/dcmitype/"/>
    <ds:schemaRef ds:uri="http://schemas.microsoft.com/office/2006/metadata/properties"/>
    <ds:schemaRef ds:uri="79b5214c-cae0-4b14-a405-c2ca24cbd5ac"/>
    <ds:schemaRef ds:uri="http://purl.org/dc/elements/1.1/"/>
    <ds:schemaRef ds:uri="http://schemas.microsoft.com/office/infopath/2007/PartnerControls"/>
    <ds:schemaRef ds:uri="http://schemas.openxmlformats.org/package/2006/metadata/core-properties"/>
    <ds:schemaRef ds:uri="83f309df-a20e-4ae4-a762-48cfa988792c"/>
    <ds:schemaRef ds:uri="http://www.w3.org/XML/1998/namespace"/>
  </ds:schemaRefs>
</ds:datastoreItem>
</file>

<file path=customXml/itemProps4.xml><?xml version="1.0" encoding="utf-8"?>
<ds:datastoreItem xmlns:ds="http://schemas.openxmlformats.org/officeDocument/2006/customXml" ds:itemID="{FA3E4D9C-AA0A-4FCA-B13F-7B928CF49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Sify Theme 11102018</Template>
  <TotalTime>1300</TotalTime>
  <Words>3731</Words>
  <Application>Microsoft Office PowerPoint</Application>
  <PresentationFormat>On-screen Show (16:9)</PresentationFormat>
  <Paragraphs>595</Paragraphs>
  <Slides>32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Impact</vt:lpstr>
      <vt:lpstr>Times New Roman</vt:lpstr>
      <vt:lpstr>Trebuchet MS</vt:lpstr>
      <vt:lpstr>Wingdings</vt:lpstr>
      <vt:lpstr>Sify Theme Nov20</vt:lpstr>
      <vt:lpstr>PowerPoint Presentation</vt:lpstr>
      <vt:lpstr>AGENDA</vt:lpstr>
      <vt:lpstr>Global trends in consumer banking</vt:lpstr>
      <vt:lpstr>An Outside-in View | Cloud adoption trends in banks</vt:lpstr>
      <vt:lpstr>the Imperative | Multi-Cloud/hybrid-cloud is a reality</vt:lpstr>
      <vt:lpstr>Innovation potential with cloud and cloud native services</vt:lpstr>
      <vt:lpstr>multi-cloud/Hybrid-Cloud deployment | Critical success factors</vt:lpstr>
      <vt:lpstr>Different Types of Hybrid Cloud Solutions </vt:lpstr>
      <vt:lpstr>Two types of multi cloud architecture</vt:lpstr>
      <vt:lpstr>cloud adjacency Advantages for hybrid architectures </vt:lpstr>
      <vt:lpstr>cloud adjacency: SIFY COMPLEMENTING HYPERSCALERS  </vt:lpstr>
      <vt:lpstr>BENEFITS OF CHOOSING SIFY DC</vt:lpstr>
      <vt:lpstr>HYPERSCALER PARTNERSHIPs </vt:lpstr>
      <vt:lpstr>Sify Multi-Cloud/Hybrid-Cloud capabilities &amp; strengths</vt:lpstr>
      <vt:lpstr>Sify assessment Discover Capabilities</vt:lpstr>
      <vt:lpstr>Sify Discovery – Sample dashboard and reports</vt:lpstr>
      <vt:lpstr>Migration capabilities</vt:lpstr>
      <vt:lpstr>Sify migration – best practices</vt:lpstr>
      <vt:lpstr>Cloud migration strategy framework</vt:lpstr>
      <vt:lpstr>Hybrid or multi cloud security| Unified security management</vt:lpstr>
      <vt:lpstr>Sify Multi-cloud – generation v </vt:lpstr>
      <vt:lpstr>Multi cloud consumption should not require multitude of tools</vt:lpstr>
      <vt:lpstr>Sify Cloud management platform – generation V</vt:lpstr>
      <vt:lpstr>Synergy with various clouds</vt:lpstr>
      <vt:lpstr>Sify Multi-Cloud/Hybrid-Cloud Dashboard</vt:lpstr>
      <vt:lpstr>PowerPoint Presentation</vt:lpstr>
      <vt:lpstr>NAINITAL BANK: INTEGRATED SOLUTION FOR CORE BANKING</vt:lpstr>
      <vt:lpstr>MANAPPURAM FINANCE LIMITED:  DIGITAL TRANSFORMATION </vt:lpstr>
      <vt:lpstr>PRAMERICA LIFE: DIGITAL TRANSFORMATION FOR LIFE INSURANCE</vt:lpstr>
      <vt:lpstr>MAHINDRA FINANCE: DIGITAL TRANSFORMATION FOR NBFC</vt:lpstr>
      <vt:lpstr>FINVASIA SECURITIES: USER EXPERIENCE TRANSFORMATION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Ramkumar  Mv</dc:creator>
  <cp:lastModifiedBy>Murali.J  Janakiraman</cp:lastModifiedBy>
  <cp:revision>72</cp:revision>
  <dcterms:created xsi:type="dcterms:W3CDTF">2020-10-26T06:38:47Z</dcterms:created>
  <dcterms:modified xsi:type="dcterms:W3CDTF">2021-05-26T11:20:40Z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0x010100383E1AD0B7C49E46BEDB6BC02C59C368</vt:lpwstr>
  </property>
</Properties>
</file>