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  <p:sldMasterId id="2147483693" r:id="rId3"/>
    <p:sldMasterId id="2147483710" r:id="rId4"/>
    <p:sldMasterId id="2147483728" r:id="rId5"/>
    <p:sldMasterId id="2147483762" r:id="rId6"/>
    <p:sldMasterId id="2147483775" r:id="rId7"/>
    <p:sldMasterId id="2147483785" r:id="rId8"/>
  </p:sldMasterIdLst>
  <p:notesMasterIdLst>
    <p:notesMasterId r:id="rId30"/>
  </p:notesMasterIdLst>
  <p:sldIdLst>
    <p:sldId id="2076136845" r:id="rId9"/>
    <p:sldId id="582" r:id="rId10"/>
    <p:sldId id="2076136878" r:id="rId11"/>
    <p:sldId id="2076137097" r:id="rId12"/>
    <p:sldId id="2076137098" r:id="rId13"/>
    <p:sldId id="2076136843" r:id="rId14"/>
    <p:sldId id="534" r:id="rId15"/>
    <p:sldId id="2076137040" r:id="rId16"/>
    <p:sldId id="2076136851" r:id="rId17"/>
    <p:sldId id="2076136892" r:id="rId18"/>
    <p:sldId id="2076137045" r:id="rId19"/>
    <p:sldId id="2061898253" r:id="rId20"/>
    <p:sldId id="3448" r:id="rId21"/>
    <p:sldId id="2076137101" r:id="rId22"/>
    <p:sldId id="2076137102" r:id="rId23"/>
    <p:sldId id="2076137072" r:id="rId24"/>
    <p:sldId id="2076137071" r:id="rId25"/>
    <p:sldId id="2076137050" r:id="rId26"/>
    <p:sldId id="277" r:id="rId27"/>
    <p:sldId id="1215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FE138D-4CE9-44EF-BC3E-63F0146B938B}" v="1" dt="2021-05-26T08:41:59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3B29E-B877-488D-9398-8CFCCC15E765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3FD9-7194-46ED-BAB0-0A8757E5B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3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947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Sify is uniquely positioned in the India Cloud Market compared to other players. With its end-to end services across cloud spectrum and its partnerships with all major </a:t>
            </a:r>
            <a:r>
              <a:rPr lang="en-US" err="1"/>
              <a:t>Hyperscalers</a:t>
            </a:r>
            <a:r>
              <a:rPr lang="en-US"/>
              <a:t>, Sify single handedly helps you in all your digital goals.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764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Sify is uniquely positioned in the India Cloud Market compared to other players. With its end-to end services across cloud spectrum and its partnerships with all major </a:t>
            </a:r>
            <a:r>
              <a:rPr lang="en-US" err="1"/>
              <a:t>Hyperscalers</a:t>
            </a:r>
            <a:r>
              <a:rPr lang="en-US"/>
              <a:t>, Sify single handedly helps you in all your digital goals.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461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1200" i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7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65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948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/>
          </a:p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706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Calibri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718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247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34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2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5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4647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00" y="504996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296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2" y="1368215"/>
            <a:ext cx="11216217" cy="48780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829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368638"/>
            <a:ext cx="5384800" cy="4864100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4017" y="1368638"/>
            <a:ext cx="5384800" cy="4864100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88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300" y="1366801"/>
            <a:ext cx="5386917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1778002"/>
            <a:ext cx="5386916" cy="44682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533"/>
              </a:spcBef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3848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4017" y="1778002"/>
            <a:ext cx="5384800" cy="4468284"/>
          </a:xfrm>
        </p:spPr>
        <p:txBody>
          <a:bodyPr/>
          <a:lstStyle>
            <a:lvl1pPr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325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8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215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7797673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7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42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00" y="505008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7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76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935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man, looking, indoor&#10;&#10;Description generated with very high confidence">
            <a:extLst>
              <a:ext uri="{FF2B5EF4-FFF2-40B4-BE49-F238E27FC236}">
                <a16:creationId xmlns:a16="http://schemas.microsoft.com/office/drawing/2014/main" id="{F014FEAE-EC5B-4CD5-BFE4-B5F4136DD6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 flipH="1">
            <a:off x="1" y="0"/>
            <a:ext cx="12192001" cy="6858000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533524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C7BD-3690-4820-BDAB-8C0A7AEB6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70981"/>
            <a:ext cx="9144000" cy="193898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FDA79-3C51-439B-80DB-42FB1EB03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AE4AA-8EDF-4295-A39D-16964AE2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4837-C406-45B1-BFE9-99CC8443D48F}" type="datetimeFigureOut">
              <a:rPr lang="en-IN" smtClean="0"/>
              <a:t>11-09-2023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20667-AFB1-4058-B838-7FCF4B66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F4774-AF16-44CC-86A6-728DFF827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D28B9-2C26-4B34-BF76-EEAE1966FF17}" type="slidenum">
              <a:rPr lang="en-IN" smtClean="0"/>
              <a:t>‹#›</a:t>
            </a:fld>
            <a:endParaRPr lang="en-IN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BFE69F-10FA-454F-BE8E-D65C4C9B8508}"/>
              </a:ext>
            </a:extLst>
          </p:cNvPr>
          <p:cNvGrpSpPr/>
          <p:nvPr userDrawn="1"/>
        </p:nvGrpSpPr>
        <p:grpSpPr>
          <a:xfrm>
            <a:off x="-28945" y="-95249"/>
            <a:ext cx="2085975" cy="1344263"/>
            <a:chOff x="-28946" y="-95250"/>
            <a:chExt cx="2085975" cy="13442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E43F9BB-9D0C-4808-BDC5-37976ED7C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946" y="-17812"/>
              <a:ext cx="2085975" cy="12668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5B1AF2-7C4A-4F62-A2FA-91A8AFA5E6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938" y="-95250"/>
              <a:ext cx="1071738" cy="1141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9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64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00" y="504992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5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504992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34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504992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2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860033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4999624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4405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2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2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10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5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2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5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19812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41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1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4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5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5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7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7550515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2" y="1368216"/>
            <a:ext cx="11216217" cy="4878071"/>
          </a:xfrm>
        </p:spPr>
        <p:txBody>
          <a:bodyPr/>
          <a:lstStyle>
            <a:lvl1pPr marL="302347" indent="-302347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48">
              <a:defRPr sz="2133"/>
            </a:lvl3pPr>
            <a:lvl4pPr marL="1439928">
              <a:defRPr sz="1867"/>
            </a:lvl4pPr>
            <a:lvl5pPr marL="1775912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5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9"/>
            <a:ext cx="5471584" cy="4892463"/>
          </a:xfrm>
        </p:spPr>
        <p:txBody>
          <a:bodyPr>
            <a:normAutofit/>
          </a:bodyPr>
          <a:lstStyle>
            <a:lvl1pPr marL="302347" indent="-302347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9" y="1368639"/>
            <a:ext cx="5446183" cy="4892463"/>
          </a:xfrm>
        </p:spPr>
        <p:txBody>
          <a:bodyPr>
            <a:normAutofit/>
          </a:bodyPr>
          <a:lstStyle>
            <a:lvl1pPr marL="302347" indent="-302347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7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8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1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3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494" indent="0">
              <a:buNone/>
              <a:defRPr sz="2667" b="1"/>
            </a:lvl2pPr>
            <a:lvl3pPr marL="1218988" indent="0">
              <a:buNone/>
              <a:defRPr sz="2400" b="1"/>
            </a:lvl3pPr>
            <a:lvl4pPr marL="1828481" indent="0">
              <a:buNone/>
              <a:defRPr sz="2133" b="1"/>
            </a:lvl4pPr>
            <a:lvl5pPr marL="2437974" indent="0">
              <a:buNone/>
              <a:defRPr sz="2133" b="1"/>
            </a:lvl5pPr>
            <a:lvl6pPr marL="3047468" indent="0">
              <a:buNone/>
              <a:defRPr sz="2133" b="1"/>
            </a:lvl6pPr>
            <a:lvl7pPr marL="3656959" indent="0">
              <a:buNone/>
              <a:defRPr sz="2133" b="1"/>
            </a:lvl7pPr>
            <a:lvl8pPr marL="4266455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3"/>
            <a:ext cx="5472000" cy="4468284"/>
          </a:xfrm>
        </p:spPr>
        <p:txBody>
          <a:bodyPr tIns="0">
            <a:normAutofit/>
          </a:bodyPr>
          <a:lstStyle>
            <a:lvl1pPr marL="302347" indent="-302347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68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3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494" indent="0">
              <a:buNone/>
              <a:defRPr sz="2667" b="1"/>
            </a:lvl2pPr>
            <a:lvl3pPr marL="1218988" indent="0">
              <a:buNone/>
              <a:defRPr sz="2400" b="1"/>
            </a:lvl3pPr>
            <a:lvl4pPr marL="1828481" indent="0">
              <a:buNone/>
              <a:defRPr sz="2133" b="1"/>
            </a:lvl4pPr>
            <a:lvl5pPr marL="2437974" indent="0">
              <a:buNone/>
              <a:defRPr sz="2133" b="1"/>
            </a:lvl5pPr>
            <a:lvl6pPr marL="3047468" indent="0">
              <a:buNone/>
              <a:defRPr sz="2133" b="1"/>
            </a:lvl6pPr>
            <a:lvl7pPr marL="3656959" indent="0">
              <a:buNone/>
              <a:defRPr sz="2133" b="1"/>
            </a:lvl7pPr>
            <a:lvl8pPr marL="4266455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3"/>
            <a:ext cx="5448000" cy="4468284"/>
          </a:xfrm>
        </p:spPr>
        <p:txBody>
          <a:bodyPr tIns="0"/>
          <a:lstStyle>
            <a:lvl1pPr marL="380981" indent="-380981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68" indent="-380933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33" indent="-304747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27" indent="-304747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21" indent="-304747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47" lvl="0" indent="-302347" algn="l" defTabSz="121898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68" lvl="1" indent="-380933" algn="l" defTabSz="121898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33" lvl="2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27" lvl="3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21" lvl="4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11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8" y="1912705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5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1" y="1912705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5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5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1" y="1912705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142</a:t>
            </a:r>
          </a:p>
          <a:p>
            <a:r>
              <a:rPr lang="en-IN" sz="1600">
                <a:solidFill>
                  <a:srgbClr val="595959"/>
                </a:solidFill>
              </a:rPr>
              <a:t>G: 180</a:t>
            </a:r>
          </a:p>
          <a:p>
            <a:r>
              <a:rPr lang="en-IN" sz="160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9" y="1370160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230</a:t>
            </a:r>
          </a:p>
          <a:p>
            <a:r>
              <a:rPr lang="en-IN" sz="1600">
                <a:solidFill>
                  <a:srgbClr val="595959"/>
                </a:solidFill>
              </a:rPr>
              <a:t>G: 185</a:t>
            </a:r>
          </a:p>
          <a:p>
            <a:r>
              <a:rPr lang="en-IN" sz="160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179</a:t>
            </a:r>
          </a:p>
          <a:p>
            <a:r>
              <a:rPr lang="en-IN" sz="1600">
                <a:solidFill>
                  <a:srgbClr val="595959"/>
                </a:solidFill>
              </a:rPr>
              <a:t>G: 162</a:t>
            </a:r>
          </a:p>
          <a:p>
            <a:r>
              <a:rPr lang="en-IN" sz="160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8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252</a:t>
            </a:r>
          </a:p>
          <a:p>
            <a:r>
              <a:rPr lang="en-IN" sz="1600">
                <a:solidFill>
                  <a:srgbClr val="595959"/>
                </a:solidFill>
              </a:rPr>
              <a:t>G: 213</a:t>
            </a:r>
          </a:p>
          <a:p>
            <a:r>
              <a:rPr lang="en-IN" sz="160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147</a:t>
            </a:r>
          </a:p>
          <a:p>
            <a:r>
              <a:rPr lang="en-IN" sz="1600">
                <a:solidFill>
                  <a:srgbClr val="595959"/>
                </a:solidFill>
              </a:rPr>
              <a:t>G: 205</a:t>
            </a:r>
          </a:p>
          <a:p>
            <a:r>
              <a:rPr lang="en-IN" sz="160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195</a:t>
            </a:r>
          </a:p>
          <a:p>
            <a:r>
              <a:rPr lang="en-IN" sz="1600">
                <a:solidFill>
                  <a:srgbClr val="595959"/>
                </a:solidFill>
              </a:rPr>
              <a:t>G: 214</a:t>
            </a:r>
          </a:p>
          <a:p>
            <a:r>
              <a:rPr lang="en-IN" sz="160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8" y="4005082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8" y="4402391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9" y="5159892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>
                <a:solidFill>
                  <a:srgbClr val="595959"/>
                </a:solidFill>
              </a:rPr>
              <a:t>R: 89</a:t>
            </a:r>
          </a:p>
          <a:p>
            <a:r>
              <a:rPr lang="en-IN" sz="1600">
                <a:solidFill>
                  <a:srgbClr val="595959"/>
                </a:solidFill>
              </a:rPr>
              <a:t>G: 89</a:t>
            </a:r>
          </a:p>
          <a:p>
            <a:r>
              <a:rPr lang="en-IN" sz="160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8" y="4348049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>
                  <a:solidFill>
                    <a:schemeClr val="bg1"/>
                  </a:solidFill>
                </a:rPr>
                <a:t>Trebuchet MS</a:t>
              </a:r>
              <a:endParaRPr lang="en-IN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2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51476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8916508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471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504996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31108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8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59F590-6FC7-1C4F-8E21-907E157C4E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9A2F99-B8DE-5449-98F4-A551E6DCFABD}"/>
              </a:ext>
            </a:extLst>
          </p:cNvPr>
          <p:cNvGrpSpPr/>
          <p:nvPr userDrawn="1"/>
        </p:nvGrpSpPr>
        <p:grpSpPr>
          <a:xfrm>
            <a:off x="143175" y="6528233"/>
            <a:ext cx="1464420" cy="297454"/>
            <a:chOff x="324000" y="4788545"/>
            <a:chExt cx="1098315" cy="2230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DAD7AA-CB4F-7945-86A0-70D55D1547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93F8A55-6425-B443-85D9-EB0EF6F93434}"/>
                </a:ext>
              </a:extLst>
            </p:cNvPr>
            <p:cNvSpPr/>
            <p:nvPr userDrawn="1"/>
          </p:nvSpPr>
          <p:spPr>
            <a:xfrm>
              <a:off x="584105" y="4788545"/>
              <a:ext cx="838210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/>
                <a:t>Confidential</a:t>
              </a:r>
              <a:endParaRPr lang="en-US" sz="1333" baseline="30000"/>
            </a:p>
          </p:txBody>
        </p:sp>
      </p:grpSp>
    </p:spTree>
    <p:extLst>
      <p:ext uri="{BB962C8B-B14F-4D97-AF65-F5344CB8AC3E}">
        <p14:creationId xmlns:p14="http://schemas.microsoft.com/office/powerpoint/2010/main" val="4174973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71044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61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061800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71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22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8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619712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732372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7792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4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8614-8EE4-4BFA-8C60-CD6E1B72B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2592722"/>
            <a:ext cx="10515600" cy="19697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B8278-5F9E-4DAA-89C4-2EC8854CF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322A-C2FF-4C4E-8F6C-8F84E44DA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D8800-53CB-4406-BFAD-00C9D25069B0}" type="datetimeFigureOut">
              <a:rPr lang="en-IN" smtClean="0"/>
              <a:t>11-09-2023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50BAE-C3EB-4AA8-ABC5-B064EDFD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B88E7-B70B-4FFE-B632-C3143044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28FEF-7D83-4750-A3D0-AF60B307A98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85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B6F7A-0F9B-2447-A185-0A11C5AF2013}" type="datetime1">
              <a:rPr lang="en-GB"/>
              <a:t>11/09/2023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– Oracle Internal/Restricted/Highly Restricted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t>‹#›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96659" y="1981199"/>
            <a:ext cx="8863391" cy="3962401"/>
          </a:xfrm>
        </p:spPr>
        <p:txBody>
          <a:bodyPr>
            <a:noAutofit/>
          </a:bodyPr>
          <a:lstStyle>
            <a:lvl1pPr marL="1588" indent="0">
              <a:spcBef>
                <a:spcPts val="2400"/>
              </a:spcBef>
              <a:buNone/>
              <a:defRPr sz="2800"/>
            </a:lvl1pPr>
            <a:lvl2pPr marL="1588" indent="0">
              <a:spcBef>
                <a:spcPts val="2400"/>
              </a:spcBef>
              <a:buNone/>
              <a:defRPr sz="2800"/>
            </a:lvl2pPr>
            <a:lvl3pPr marL="1588" indent="0">
              <a:spcBef>
                <a:spcPts val="2400"/>
              </a:spcBef>
              <a:buNone/>
              <a:defRPr sz="2800"/>
            </a:lvl3pPr>
            <a:lvl4pPr marL="1588" indent="0">
              <a:spcBef>
                <a:spcPts val="2400"/>
              </a:spcBef>
              <a:buNone/>
              <a:defRPr sz="2800"/>
            </a:lvl4pPr>
            <a:lvl5pPr marL="1588" indent="0">
              <a:spcBef>
                <a:spcPts val="2400"/>
              </a:spcBef>
              <a:buNone/>
              <a:defRPr sz="2800"/>
            </a:lvl5pPr>
            <a:lvl6pPr marL="1588" indent="0">
              <a:spcBef>
                <a:spcPts val="2400"/>
              </a:spcBef>
              <a:buNone/>
              <a:defRPr sz="2800"/>
            </a:lvl6pPr>
            <a:lvl7pPr marL="1588" indent="0">
              <a:spcBef>
                <a:spcPts val="2400"/>
              </a:spcBef>
              <a:buNone/>
              <a:defRPr sz="2800"/>
            </a:lvl7pPr>
            <a:lvl8pPr marL="1588" indent="0">
              <a:spcBef>
                <a:spcPts val="2400"/>
              </a:spcBef>
              <a:buNone/>
              <a:defRPr sz="2800"/>
            </a:lvl8pPr>
            <a:lvl9pPr marL="1588" indent="0">
              <a:spcBef>
                <a:spcPts val="2400"/>
              </a:spcBef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270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278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CBC26-3C71-0340-9B98-0974CBCD7B1E}" type="datetime1">
              <a:t>9/11/2023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/>
              <a:t>‹#›</a:t>
            </a:fld>
            <a:endParaRPr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31953" y="1373743"/>
            <a:ext cx="11128096" cy="34329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400" b="1" baseline="0"/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t>Click to add subtitle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47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97168" y="2085560"/>
            <a:ext cx="2919517" cy="4135437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069407" y="2073571"/>
            <a:ext cx="2909564" cy="414972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594" algn="ctr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102125" y="2080714"/>
            <a:ext cx="2851521" cy="4135437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0522" y="2197440"/>
            <a:ext cx="3125015" cy="307777"/>
          </a:xfrm>
          <a:prstGeom prst="rect">
            <a:avLst/>
          </a:prstGeom>
          <a:noFill/>
          <a:ln>
            <a:noFill/>
            <a:prstDash val="dash"/>
          </a:ln>
          <a:effectLst>
            <a:outerShdw blurRad="50800" dist="12700" dir="2700000">
              <a:srgbClr val="000000">
                <a:alpha val="16000"/>
              </a:srgbClr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Solution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873014" y="2182284"/>
            <a:ext cx="3125015" cy="307777"/>
          </a:xfrm>
          <a:prstGeom prst="rect">
            <a:avLst/>
          </a:prstGeom>
          <a:noFill/>
          <a:ln>
            <a:noFill/>
            <a:prstDash val="dash"/>
          </a:ln>
          <a:effectLst>
            <a:outerShdw blurRad="50800" dist="12700" dir="2700000">
              <a:srgbClr val="000000">
                <a:alpha val="16000"/>
              </a:srgbClr>
            </a:outerShd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Benefit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68965" y="2149773"/>
            <a:ext cx="2664995" cy="307777"/>
          </a:xfrm>
          <a:prstGeom prst="rect">
            <a:avLst/>
          </a:prstGeom>
          <a:noFill/>
          <a:ln>
            <a:noFill/>
            <a:prstDash val="dash"/>
          </a:ln>
          <a:effectLst>
            <a:outerShdw blurRad="50800" dist="12700" dir="2700000">
              <a:srgbClr val="000000">
                <a:alpha val="16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Role of SSI</a:t>
            </a:r>
          </a:p>
        </p:txBody>
      </p:sp>
      <p:grpSp>
        <p:nvGrpSpPr>
          <p:cNvPr id="10" name="Group 20" hidden="1"/>
          <p:cNvGrpSpPr>
            <a:grpSpLocks/>
          </p:cNvGrpSpPr>
          <p:nvPr userDrawn="1"/>
        </p:nvGrpSpPr>
        <p:grpSpPr bwMode="auto">
          <a:xfrm>
            <a:off x="-4763" y="346078"/>
            <a:ext cx="11842660" cy="5757863"/>
            <a:chOff x="-4233" y="345739"/>
            <a:chExt cx="11839046" cy="5757405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24406" y="1202922"/>
              <a:ext cx="9126127" cy="569150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prstDash val="lgDash"/>
            </a:ln>
          </p:spPr>
          <p:txBody>
            <a:bodyPr lIns="0" tIns="0" rIns="0" bIns="0">
              <a:spAutoFit/>
            </a:bodyPr>
            <a:lstStyle/>
            <a:p>
              <a:pPr>
                <a:lnSpc>
                  <a:spcPts val="2267"/>
                </a:lnSpc>
                <a:defRPr/>
              </a:pP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  <a:p>
              <a:pPr>
                <a:lnSpc>
                  <a:spcPts val="2267"/>
                </a:lnSpc>
                <a:defRPr/>
              </a:pPr>
              <a:endParaRPr lang="en-US" sz="1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3" name="Title 11"/>
            <p:cNvSpPr txBox="1">
              <a:spLocks/>
            </p:cNvSpPr>
            <p:nvPr userDrawn="1"/>
          </p:nvSpPr>
          <p:spPr>
            <a:xfrm>
              <a:off x="824406" y="629879"/>
              <a:ext cx="9127716" cy="576216"/>
            </a:xfrm>
            <a:prstGeom prst="rect">
              <a:avLst/>
            </a:prstGeom>
            <a:ln w="3175">
              <a:solidFill>
                <a:schemeClr val="accent1"/>
              </a:solidFill>
              <a:prstDash val="lgDash"/>
            </a:ln>
          </p:spPr>
          <p:txBody>
            <a:bodyPr lIns="0"/>
            <a:lstStyle/>
            <a:p>
              <a:pPr marL="236533" indent="-236533">
                <a:lnSpc>
                  <a:spcPct val="80000"/>
                </a:lnSpc>
                <a:defRPr/>
              </a:pPr>
              <a:endParaRPr lang="en-US" sz="3600" dirty="0"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0109277" y="1955336"/>
              <a:ext cx="1725536" cy="4147808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0109277" y="345739"/>
              <a:ext cx="1725536" cy="1449273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49764" y="1953749"/>
              <a:ext cx="9599183" cy="4147807"/>
            </a:xfrm>
            <a:prstGeom prst="rect">
              <a:avLst/>
            </a:prstGeom>
            <a:noFill/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>
              <a:off x="14817" y="2056928"/>
              <a:ext cx="9956354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530" y="2793469"/>
              <a:ext cx="9956354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4233" y="2310908"/>
              <a:ext cx="9956355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118" y="2793469"/>
              <a:ext cx="9956354" cy="0"/>
            </a:xfrm>
            <a:prstGeom prst="line">
              <a:avLst/>
            </a:prstGeom>
            <a:ln w="3175">
              <a:solidFill>
                <a:schemeClr val="accent1"/>
              </a:solidFill>
              <a:prstDash val="lgDash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30" hidden="1"/>
          <p:cNvGrpSpPr>
            <a:grpSpLocks/>
          </p:cNvGrpSpPr>
          <p:nvPr userDrawn="1"/>
        </p:nvGrpSpPr>
        <p:grpSpPr bwMode="auto">
          <a:xfrm>
            <a:off x="192140" y="187326"/>
            <a:ext cx="11806137" cy="6076951"/>
            <a:chOff x="192881" y="188075"/>
            <a:chExt cx="11802427" cy="6076882"/>
          </a:xfrm>
        </p:grpSpPr>
        <p:sp>
          <p:nvSpPr>
            <p:cNvPr id="22" name="Rectangle 21"/>
            <p:cNvSpPr/>
            <p:nvPr userDrawn="1"/>
          </p:nvSpPr>
          <p:spPr>
            <a:xfrm>
              <a:off x="3447081" y="1954943"/>
              <a:ext cx="155567" cy="41544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6694931" y="1954943"/>
              <a:ext cx="157154" cy="415444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953893" y="188075"/>
              <a:ext cx="155567" cy="6075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1839741" y="188075"/>
              <a:ext cx="155567" cy="6075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6016307" y="-5635351"/>
              <a:ext cx="155573" cy="118024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6016307" y="-4022469"/>
              <a:ext cx="155573" cy="118024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92881" y="188075"/>
              <a:ext cx="155567" cy="60752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6016307" y="285957"/>
              <a:ext cx="155573" cy="118024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noFill/>
              <a:prstDash val="sysDash"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800" dirty="0"/>
            </a:p>
          </p:txBody>
        </p:sp>
      </p:grpSp>
      <p:cxnSp>
        <p:nvCxnSpPr>
          <p:cNvPr id="30" name="Straight Connector 29" hidden="1"/>
          <p:cNvCxnSpPr/>
          <p:nvPr userDrawn="1"/>
        </p:nvCxnSpPr>
        <p:spPr>
          <a:xfrm flipH="1" flipV="1">
            <a:off x="10970895" y="187327"/>
            <a:ext cx="38111" cy="6075363"/>
          </a:xfrm>
          <a:prstGeom prst="line">
            <a:avLst/>
          </a:prstGeom>
          <a:ln w="3175">
            <a:solidFill>
              <a:schemeClr val="accent1"/>
            </a:solidFill>
            <a:prstDash val="lg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128" y="1218451"/>
            <a:ext cx="9129709" cy="575008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  <a:lvl2pPr marL="274313" indent="0">
              <a:buNone/>
              <a:defRPr sz="2000"/>
            </a:lvl2pPr>
            <a:lvl3pPr marL="548626" indent="0">
              <a:buNone/>
              <a:defRPr sz="1800"/>
            </a:lvl3pPr>
            <a:lvl4pPr marL="777221" indent="0">
              <a:buNone/>
              <a:defRPr sz="1600"/>
            </a:lvl4pPr>
            <a:lvl5pPr marL="1005815" indent="0">
              <a:buNone/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24128" y="628586"/>
            <a:ext cx="9129709" cy="461655"/>
          </a:xfrm>
        </p:spPr>
        <p:txBody>
          <a:bodyPr anchor="t"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632FB1-A371-45C0-BC3D-B47FFAE26605}" type="datetime1">
              <a:rPr lang="en-US" smtClean="0"/>
              <a:pPr>
                <a:defRPr/>
              </a:pPr>
              <a:t>9/11/2023</a:t>
            </a:fld>
            <a:endParaRPr dirty="0"/>
          </a:p>
        </p:txBody>
      </p:sp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Oracle Confidential – Internal</a:t>
            </a:r>
            <a:endParaRPr dirty="0"/>
          </a:p>
        </p:txBody>
      </p:sp>
      <p:sp>
        <p:nvSpPr>
          <p:cNvPr id="3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8951" y="6556377"/>
            <a:ext cx="381099" cy="182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9D527-F2EA-48A6-AA83-74BBE1861E65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27686" y="2109792"/>
            <a:ext cx="2514343" cy="3013285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</a:ln>
          <a:effectLst>
            <a:outerShdw blurRad="40005" dist="20320" dir="5400000" algn="ctr" rotWithShape="0">
              <a:schemeClr val="tx1"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28594" algn="ctr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sp>
        <p:nvSpPr>
          <p:cNvPr id="38" name="TextBox 37"/>
          <p:cNvSpPr txBox="1"/>
          <p:nvPr userDrawn="1"/>
        </p:nvSpPr>
        <p:spPr>
          <a:xfrm>
            <a:off x="525772" y="2248358"/>
            <a:ext cx="2116864" cy="307777"/>
          </a:xfrm>
          <a:prstGeom prst="rect">
            <a:avLst/>
          </a:prstGeom>
          <a:noFill/>
          <a:ln>
            <a:noFill/>
            <a:prstDash val="dash"/>
          </a:ln>
          <a:effectLst>
            <a:outerShdw blurRad="50800" dist="12700" dir="2700000">
              <a:srgbClr val="000000">
                <a:alpha val="16000"/>
              </a:srgbClr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606065110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0611-9449-43FD-B2C7-8C5132ED6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0207"/>
            <a:ext cx="9144000" cy="196975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33943-89A5-40BF-A0A2-E96CA9D77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FBA3E-0F13-4884-A6CE-ED51691E4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EE5BC-02C4-4E13-B089-AF8DED47666D}" type="datetimeFigureOut">
              <a:rPr lang="en-IN" smtClean="0"/>
              <a:t>11-09-2023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A1234-3728-41B1-BC8A-05E36BCA8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B9485-6CAA-4AC5-AEEF-4B9B3A2B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4C9D7-7EFB-42FB-81EB-D8A1C81B5B37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3229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E5E5-CA66-5940-9D1C-9F6D8D7529FE}" type="datetime1">
              <a:rPr lang="en-US" smtClean="0">
                <a:solidFill>
                  <a:srgbClr val="5F5F5F"/>
                </a:solidFill>
              </a:rPr>
              <a:pPr/>
              <a:t>9/11/2023</a:t>
            </a:fld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5F5F5F"/>
                </a:solidFill>
              </a:rPr>
              <a:t>Confidential – Oracle Internal/Restricted/Highly Restricted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EAA63-D034-42AE-91FA-B13B9518C7BE}" type="slidenum">
              <a:rPr lang="en-US" smtClean="0">
                <a:solidFill>
                  <a:srgbClr val="5F5F5F"/>
                </a:solidFill>
              </a:rPr>
              <a:pPr/>
              <a:t>‹#›</a:t>
            </a:fld>
            <a:endParaRPr lang="en-US" dirty="0">
              <a:solidFill>
                <a:srgbClr val="5F5F5F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1952" y="809899"/>
            <a:ext cx="10333213" cy="343299"/>
          </a:xfrm>
        </p:spPr>
        <p:txBody>
          <a:bodyPr>
            <a:noAutofit/>
          </a:bodyPr>
          <a:lstStyle>
            <a:lvl1pPr marL="1588" indent="0">
              <a:spcBef>
                <a:spcPts val="0"/>
              </a:spcBef>
              <a:buFontTx/>
              <a:buNone/>
              <a:defRPr sz="2000" b="0" i="1" baseline="0">
                <a:solidFill>
                  <a:schemeClr val="tx1"/>
                </a:solidFill>
              </a:defRPr>
            </a:lvl1pPr>
            <a:lvl2pPr marL="1588" indent="0">
              <a:buFontTx/>
              <a:buNone/>
              <a:defRPr sz="2400"/>
            </a:lvl2pPr>
            <a:lvl3pPr marL="1588" indent="0">
              <a:buFontTx/>
              <a:buNone/>
              <a:defRPr sz="2400"/>
            </a:lvl3pPr>
            <a:lvl4pPr marL="1588" indent="0">
              <a:buFontTx/>
              <a:buNone/>
              <a:defRPr sz="2400"/>
            </a:lvl4pPr>
            <a:lvl5pPr marL="1588" indent="0">
              <a:buFontTx/>
              <a:buNone/>
              <a:defRPr sz="2400"/>
            </a:lvl5pPr>
            <a:lvl6pPr marL="1588" indent="0">
              <a:buFontTx/>
              <a:buNone/>
              <a:defRPr sz="2400"/>
            </a:lvl6pPr>
            <a:lvl7pPr marL="1588" indent="0">
              <a:buFontTx/>
              <a:buNone/>
              <a:defRPr sz="2400"/>
            </a:lvl7pPr>
            <a:lvl8pPr marL="1588" indent="0">
              <a:buFontTx/>
              <a:buNone/>
              <a:defRPr sz="2400"/>
            </a:lvl8pPr>
            <a:lvl9pPr marL="1588" indent="0">
              <a:buFontTx/>
              <a:buNone/>
              <a:defRPr sz="2400"/>
            </a:lvl9pPr>
          </a:lstStyle>
          <a:p>
            <a:pPr lvl="0"/>
            <a:r>
              <a:rPr dirty="0"/>
              <a:t>Click to add 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31952" y="348610"/>
            <a:ext cx="10333213" cy="490537"/>
          </a:xfrm>
        </p:spPr>
        <p:txBody>
          <a:bodyPr anchor="ctr"/>
          <a:lstStyle>
            <a:lvl1pPr marL="0" indent="0">
              <a:buNone/>
              <a:defRPr lang="en-US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0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928658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Image result for data center">
            <a:extLst>
              <a:ext uri="{FF2B5EF4-FFF2-40B4-BE49-F238E27FC236}">
                <a16:creationId xmlns:a16="http://schemas.microsoft.com/office/drawing/2014/main" id="{C127AF91-53E3-44EB-B8BC-6899DCD7F0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"/>
          <a:stretch/>
        </p:blipFill>
        <p:spPr bwMode="auto">
          <a:xfrm>
            <a:off x="-11111" y="0"/>
            <a:ext cx="12187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40374" y="4037932"/>
            <a:ext cx="9105417" cy="2455333"/>
          </a:xfrm>
          <a:prstGeom prst="rect">
            <a:avLst/>
          </a:prstGeom>
          <a:solidFill>
            <a:schemeClr val="tx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‘20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64850E-B10F-4E68-9A72-7A3AA49A8CF5}"/>
              </a:ext>
            </a:extLst>
          </p:cNvPr>
          <p:cNvGrpSpPr/>
          <p:nvPr userDrawn="1"/>
        </p:nvGrpSpPr>
        <p:grpSpPr>
          <a:xfrm>
            <a:off x="4032954" y="3358700"/>
            <a:ext cx="5280911" cy="797765"/>
            <a:chOff x="4788029" y="2919805"/>
            <a:chExt cx="3960683" cy="59832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34EFDC-AF83-4532-A62B-572E970A76D6}"/>
                </a:ext>
              </a:extLst>
            </p:cNvPr>
            <p:cNvSpPr/>
            <p:nvPr/>
          </p:nvSpPr>
          <p:spPr>
            <a:xfrm>
              <a:off x="4788029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9"/>
                </a:spcBef>
              </a:pPr>
              <a:endParaRPr lang="en-US" sz="1200" b="1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2555EFF-8836-45DF-88B1-998A59ED0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1524" y="3094606"/>
              <a:ext cx="273090" cy="278167"/>
            </a:xfrm>
            <a:custGeom>
              <a:avLst/>
              <a:gdLst>
                <a:gd name="T0" fmla="*/ 2747 w 2756"/>
                <a:gd name="T1" fmla="*/ 2617 h 2872"/>
                <a:gd name="T2" fmla="*/ 2208 w 2756"/>
                <a:gd name="T3" fmla="*/ 1817 h 2872"/>
                <a:gd name="T4" fmla="*/ 1722 w 2756"/>
                <a:gd name="T5" fmla="*/ 1575 h 2872"/>
                <a:gd name="T6" fmla="*/ 1970 w 2756"/>
                <a:gd name="T7" fmla="*/ 995 h 2872"/>
                <a:gd name="T8" fmla="*/ 1989 w 2756"/>
                <a:gd name="T9" fmla="*/ 520 h 2872"/>
                <a:gd name="T10" fmla="*/ 1383 w 2756"/>
                <a:gd name="T11" fmla="*/ 0 h 2872"/>
                <a:gd name="T12" fmla="*/ 1378 w 2756"/>
                <a:gd name="T13" fmla="*/ 0 h 2872"/>
                <a:gd name="T14" fmla="*/ 1374 w 2756"/>
                <a:gd name="T15" fmla="*/ 0 h 2872"/>
                <a:gd name="T16" fmla="*/ 767 w 2756"/>
                <a:gd name="T17" fmla="*/ 520 h 2872"/>
                <a:gd name="T18" fmla="*/ 786 w 2756"/>
                <a:gd name="T19" fmla="*/ 995 h 2872"/>
                <a:gd name="T20" fmla="*/ 808 w 2756"/>
                <a:gd name="T21" fmla="*/ 1099 h 2872"/>
                <a:gd name="T22" fmla="*/ 1178 w 2756"/>
                <a:gd name="T23" fmla="*/ 1320 h 2872"/>
                <a:gd name="T24" fmla="*/ 1239 w 2756"/>
                <a:gd name="T25" fmla="*/ 1296 h 2872"/>
                <a:gd name="T26" fmla="*/ 1463 w 2756"/>
                <a:gd name="T27" fmla="*/ 1296 h 2872"/>
                <a:gd name="T28" fmla="*/ 1549 w 2756"/>
                <a:gd name="T29" fmla="*/ 1382 h 2872"/>
                <a:gd name="T30" fmla="*/ 1463 w 2756"/>
                <a:gd name="T31" fmla="*/ 1468 h 2872"/>
                <a:gd name="T32" fmla="*/ 1239 w 2756"/>
                <a:gd name="T33" fmla="*/ 1468 h 2872"/>
                <a:gd name="T34" fmla="*/ 1159 w 2756"/>
                <a:gd name="T35" fmla="*/ 1416 h 2872"/>
                <a:gd name="T36" fmla="*/ 866 w 2756"/>
                <a:gd name="T37" fmla="*/ 1288 h 2872"/>
                <a:gd name="T38" fmla="*/ 1034 w 2756"/>
                <a:gd name="T39" fmla="*/ 1575 h 2872"/>
                <a:gd name="T40" fmla="*/ 548 w 2756"/>
                <a:gd name="T41" fmla="*/ 1817 h 2872"/>
                <a:gd name="T42" fmla="*/ 9 w 2756"/>
                <a:gd name="T43" fmla="*/ 2617 h 2872"/>
                <a:gd name="T44" fmla="*/ 179 w 2756"/>
                <a:gd name="T45" fmla="*/ 2747 h 2872"/>
                <a:gd name="T46" fmla="*/ 1378 w 2756"/>
                <a:gd name="T47" fmla="*/ 2872 h 2872"/>
                <a:gd name="T48" fmla="*/ 2577 w 2756"/>
                <a:gd name="T49" fmla="*/ 2747 h 2872"/>
                <a:gd name="T50" fmla="*/ 2747 w 2756"/>
                <a:gd name="T51" fmla="*/ 2617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56" h="2872">
                  <a:moveTo>
                    <a:pt x="2747" y="2617"/>
                  </a:moveTo>
                  <a:cubicBezTo>
                    <a:pt x="2717" y="2051"/>
                    <a:pt x="2208" y="1817"/>
                    <a:pt x="2208" y="1817"/>
                  </a:cubicBezTo>
                  <a:cubicBezTo>
                    <a:pt x="2086" y="1760"/>
                    <a:pt x="1866" y="1649"/>
                    <a:pt x="1722" y="1575"/>
                  </a:cubicBezTo>
                  <a:cubicBezTo>
                    <a:pt x="1907" y="1373"/>
                    <a:pt x="1961" y="1042"/>
                    <a:pt x="1970" y="995"/>
                  </a:cubicBezTo>
                  <a:cubicBezTo>
                    <a:pt x="2009" y="783"/>
                    <a:pt x="1989" y="520"/>
                    <a:pt x="1989" y="520"/>
                  </a:cubicBezTo>
                  <a:cubicBezTo>
                    <a:pt x="1954" y="8"/>
                    <a:pt x="1437" y="0"/>
                    <a:pt x="1383" y="0"/>
                  </a:cubicBezTo>
                  <a:cubicBezTo>
                    <a:pt x="1380" y="0"/>
                    <a:pt x="1378" y="0"/>
                    <a:pt x="1378" y="0"/>
                  </a:cubicBezTo>
                  <a:cubicBezTo>
                    <a:pt x="1378" y="0"/>
                    <a:pt x="1376" y="0"/>
                    <a:pt x="1374" y="0"/>
                  </a:cubicBezTo>
                  <a:cubicBezTo>
                    <a:pt x="1325" y="0"/>
                    <a:pt x="802" y="5"/>
                    <a:pt x="767" y="520"/>
                  </a:cubicBezTo>
                  <a:cubicBezTo>
                    <a:pt x="767" y="520"/>
                    <a:pt x="747" y="783"/>
                    <a:pt x="786" y="995"/>
                  </a:cubicBezTo>
                  <a:cubicBezTo>
                    <a:pt x="789" y="1009"/>
                    <a:pt x="795" y="1047"/>
                    <a:pt x="808" y="1099"/>
                  </a:cubicBezTo>
                  <a:cubicBezTo>
                    <a:pt x="905" y="1227"/>
                    <a:pt x="1055" y="1289"/>
                    <a:pt x="1178" y="1320"/>
                  </a:cubicBezTo>
                  <a:cubicBezTo>
                    <a:pt x="1194" y="1305"/>
                    <a:pt x="1215" y="1296"/>
                    <a:pt x="1239" y="1296"/>
                  </a:cubicBezTo>
                  <a:cubicBezTo>
                    <a:pt x="1463" y="1296"/>
                    <a:pt x="1463" y="1296"/>
                    <a:pt x="1463" y="1296"/>
                  </a:cubicBezTo>
                  <a:cubicBezTo>
                    <a:pt x="1511" y="1296"/>
                    <a:pt x="1549" y="1334"/>
                    <a:pt x="1549" y="1382"/>
                  </a:cubicBezTo>
                  <a:cubicBezTo>
                    <a:pt x="1549" y="1429"/>
                    <a:pt x="1511" y="1468"/>
                    <a:pt x="1463" y="1468"/>
                  </a:cubicBezTo>
                  <a:cubicBezTo>
                    <a:pt x="1239" y="1468"/>
                    <a:pt x="1239" y="1468"/>
                    <a:pt x="1239" y="1468"/>
                  </a:cubicBezTo>
                  <a:cubicBezTo>
                    <a:pt x="1203" y="1468"/>
                    <a:pt x="1173" y="1446"/>
                    <a:pt x="1159" y="1416"/>
                  </a:cubicBezTo>
                  <a:cubicBezTo>
                    <a:pt x="1067" y="1394"/>
                    <a:pt x="961" y="1355"/>
                    <a:pt x="866" y="1288"/>
                  </a:cubicBezTo>
                  <a:cubicBezTo>
                    <a:pt x="904" y="1386"/>
                    <a:pt x="958" y="1492"/>
                    <a:pt x="1034" y="1575"/>
                  </a:cubicBezTo>
                  <a:cubicBezTo>
                    <a:pt x="890" y="1649"/>
                    <a:pt x="670" y="1760"/>
                    <a:pt x="548" y="1817"/>
                  </a:cubicBezTo>
                  <a:cubicBezTo>
                    <a:pt x="548" y="1817"/>
                    <a:pt x="39" y="2051"/>
                    <a:pt x="9" y="2617"/>
                  </a:cubicBezTo>
                  <a:cubicBezTo>
                    <a:pt x="9" y="2617"/>
                    <a:pt x="0" y="2712"/>
                    <a:pt x="179" y="2747"/>
                  </a:cubicBezTo>
                  <a:cubicBezTo>
                    <a:pt x="179" y="2747"/>
                    <a:pt x="725" y="2872"/>
                    <a:pt x="1378" y="2872"/>
                  </a:cubicBezTo>
                  <a:cubicBezTo>
                    <a:pt x="2031" y="2872"/>
                    <a:pt x="2577" y="2747"/>
                    <a:pt x="2577" y="2747"/>
                  </a:cubicBezTo>
                  <a:cubicBezTo>
                    <a:pt x="2756" y="2712"/>
                    <a:pt x="2747" y="2617"/>
                    <a:pt x="2747" y="2617"/>
                  </a:cubicBez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02114379-52B3-426A-A0D3-BEBC9DF5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6223" y="3065160"/>
              <a:ext cx="203692" cy="143470"/>
            </a:xfrm>
            <a:custGeom>
              <a:avLst/>
              <a:gdLst>
                <a:gd name="T0" fmla="*/ 242 w 2056"/>
                <a:gd name="T1" fmla="*/ 1481 h 1481"/>
                <a:gd name="T2" fmla="*/ 296 w 2056"/>
                <a:gd name="T3" fmla="*/ 1481 h 1481"/>
                <a:gd name="T4" fmla="*/ 296 w 2056"/>
                <a:gd name="T5" fmla="*/ 843 h 1481"/>
                <a:gd name="T6" fmla="*/ 297 w 2056"/>
                <a:gd name="T7" fmla="*/ 838 h 1481"/>
                <a:gd name="T8" fmla="*/ 297 w 2056"/>
                <a:gd name="T9" fmla="*/ 744 h 1481"/>
                <a:gd name="T10" fmla="*/ 451 w 2056"/>
                <a:gd name="T11" fmla="*/ 340 h 1481"/>
                <a:gd name="T12" fmla="*/ 1030 w 2056"/>
                <a:gd name="T13" fmla="*/ 135 h 1481"/>
                <a:gd name="T14" fmla="*/ 1604 w 2056"/>
                <a:gd name="T15" fmla="*/ 338 h 1481"/>
                <a:gd name="T16" fmla="*/ 1759 w 2056"/>
                <a:gd name="T17" fmla="*/ 744 h 1481"/>
                <a:gd name="T18" fmla="*/ 1759 w 2056"/>
                <a:gd name="T19" fmla="*/ 844 h 1481"/>
                <a:gd name="T20" fmla="*/ 1760 w 2056"/>
                <a:gd name="T21" fmla="*/ 847 h 1481"/>
                <a:gd name="T22" fmla="*/ 1760 w 2056"/>
                <a:gd name="T23" fmla="*/ 1481 h 1481"/>
                <a:gd name="T24" fmla="*/ 1814 w 2056"/>
                <a:gd name="T25" fmla="*/ 1481 h 1481"/>
                <a:gd name="T26" fmla="*/ 2056 w 2056"/>
                <a:gd name="T27" fmla="*/ 1239 h 1481"/>
                <a:gd name="T28" fmla="*/ 2056 w 2056"/>
                <a:gd name="T29" fmla="*/ 1007 h 1481"/>
                <a:gd name="T30" fmla="*/ 1889 w 2056"/>
                <a:gd name="T31" fmla="*/ 777 h 1481"/>
                <a:gd name="T32" fmla="*/ 1889 w 2056"/>
                <a:gd name="T33" fmla="*/ 744 h 1481"/>
                <a:gd name="T34" fmla="*/ 1695 w 2056"/>
                <a:gd name="T35" fmla="*/ 245 h 1481"/>
                <a:gd name="T36" fmla="*/ 1029 w 2056"/>
                <a:gd name="T37" fmla="*/ 6 h 1481"/>
                <a:gd name="T38" fmla="*/ 361 w 2056"/>
                <a:gd name="T39" fmla="*/ 247 h 1481"/>
                <a:gd name="T40" fmla="*/ 167 w 2056"/>
                <a:gd name="T41" fmla="*/ 744 h 1481"/>
                <a:gd name="T42" fmla="*/ 167 w 2056"/>
                <a:gd name="T43" fmla="*/ 776 h 1481"/>
                <a:gd name="T44" fmla="*/ 0 w 2056"/>
                <a:gd name="T45" fmla="*/ 1006 h 1481"/>
                <a:gd name="T46" fmla="*/ 0 w 2056"/>
                <a:gd name="T47" fmla="*/ 1239 h 1481"/>
                <a:gd name="T48" fmla="*/ 242 w 2056"/>
                <a:gd name="T49" fmla="*/ 1481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6" h="1481">
                  <a:moveTo>
                    <a:pt x="242" y="1481"/>
                  </a:moveTo>
                  <a:cubicBezTo>
                    <a:pt x="296" y="1481"/>
                    <a:pt x="296" y="1481"/>
                    <a:pt x="296" y="1481"/>
                  </a:cubicBezTo>
                  <a:cubicBezTo>
                    <a:pt x="296" y="843"/>
                    <a:pt x="296" y="843"/>
                    <a:pt x="296" y="843"/>
                  </a:cubicBezTo>
                  <a:cubicBezTo>
                    <a:pt x="296" y="842"/>
                    <a:pt x="297" y="840"/>
                    <a:pt x="297" y="838"/>
                  </a:cubicBezTo>
                  <a:cubicBezTo>
                    <a:pt x="297" y="744"/>
                    <a:pt x="297" y="744"/>
                    <a:pt x="297" y="744"/>
                  </a:cubicBezTo>
                  <a:cubicBezTo>
                    <a:pt x="297" y="576"/>
                    <a:pt x="349" y="440"/>
                    <a:pt x="451" y="340"/>
                  </a:cubicBezTo>
                  <a:cubicBezTo>
                    <a:pt x="662" y="132"/>
                    <a:pt x="1023" y="134"/>
                    <a:pt x="1030" y="135"/>
                  </a:cubicBezTo>
                  <a:cubicBezTo>
                    <a:pt x="1034" y="135"/>
                    <a:pt x="1392" y="130"/>
                    <a:pt x="1604" y="338"/>
                  </a:cubicBezTo>
                  <a:cubicBezTo>
                    <a:pt x="1707" y="438"/>
                    <a:pt x="1759" y="575"/>
                    <a:pt x="1759" y="744"/>
                  </a:cubicBezTo>
                  <a:cubicBezTo>
                    <a:pt x="1759" y="844"/>
                    <a:pt x="1759" y="844"/>
                    <a:pt x="1759" y="844"/>
                  </a:cubicBezTo>
                  <a:cubicBezTo>
                    <a:pt x="1759" y="845"/>
                    <a:pt x="1760" y="846"/>
                    <a:pt x="1760" y="847"/>
                  </a:cubicBezTo>
                  <a:cubicBezTo>
                    <a:pt x="1760" y="1481"/>
                    <a:pt x="1760" y="1481"/>
                    <a:pt x="1760" y="1481"/>
                  </a:cubicBezTo>
                  <a:cubicBezTo>
                    <a:pt x="1814" y="1481"/>
                    <a:pt x="1814" y="1481"/>
                    <a:pt x="1814" y="1481"/>
                  </a:cubicBezTo>
                  <a:cubicBezTo>
                    <a:pt x="1948" y="1481"/>
                    <a:pt x="2056" y="1373"/>
                    <a:pt x="2056" y="1239"/>
                  </a:cubicBezTo>
                  <a:cubicBezTo>
                    <a:pt x="2056" y="1007"/>
                    <a:pt x="2056" y="1007"/>
                    <a:pt x="2056" y="1007"/>
                  </a:cubicBezTo>
                  <a:cubicBezTo>
                    <a:pt x="2056" y="899"/>
                    <a:pt x="1986" y="808"/>
                    <a:pt x="1889" y="777"/>
                  </a:cubicBezTo>
                  <a:cubicBezTo>
                    <a:pt x="1889" y="744"/>
                    <a:pt x="1889" y="744"/>
                    <a:pt x="1889" y="744"/>
                  </a:cubicBezTo>
                  <a:cubicBezTo>
                    <a:pt x="1889" y="539"/>
                    <a:pt x="1823" y="371"/>
                    <a:pt x="1695" y="245"/>
                  </a:cubicBezTo>
                  <a:cubicBezTo>
                    <a:pt x="1444" y="0"/>
                    <a:pt x="1043" y="6"/>
                    <a:pt x="1029" y="6"/>
                  </a:cubicBezTo>
                  <a:cubicBezTo>
                    <a:pt x="1012" y="6"/>
                    <a:pt x="611" y="1"/>
                    <a:pt x="361" y="247"/>
                  </a:cubicBezTo>
                  <a:cubicBezTo>
                    <a:pt x="232" y="373"/>
                    <a:pt x="167" y="540"/>
                    <a:pt x="167" y="744"/>
                  </a:cubicBezTo>
                  <a:cubicBezTo>
                    <a:pt x="167" y="776"/>
                    <a:pt x="167" y="776"/>
                    <a:pt x="167" y="776"/>
                  </a:cubicBezTo>
                  <a:cubicBezTo>
                    <a:pt x="70" y="808"/>
                    <a:pt x="0" y="899"/>
                    <a:pt x="0" y="1006"/>
                  </a:cubicBezTo>
                  <a:cubicBezTo>
                    <a:pt x="0" y="1239"/>
                    <a:pt x="0" y="1239"/>
                    <a:pt x="0" y="1239"/>
                  </a:cubicBezTo>
                  <a:cubicBezTo>
                    <a:pt x="0" y="1373"/>
                    <a:pt x="108" y="1481"/>
                    <a:pt x="242" y="1481"/>
                  </a:cubicBez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CE1C8B8-34D5-4C39-99C4-CF4DB5C716D5}"/>
                </a:ext>
              </a:extLst>
            </p:cNvPr>
            <p:cNvSpPr/>
            <p:nvPr/>
          </p:nvSpPr>
          <p:spPr>
            <a:xfrm>
              <a:off x="5624785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9"/>
                </a:spcBef>
              </a:pPr>
              <a:endParaRPr lang="en-US" sz="1200" b="1" dirty="0"/>
            </a:p>
          </p:txBody>
        </p:sp>
        <p:sp>
          <p:nvSpPr>
            <p:cNvPr id="27" name="Freeform 67">
              <a:extLst>
                <a:ext uri="{FF2B5EF4-FFF2-40B4-BE49-F238E27FC236}">
                  <a16:creationId xmlns:a16="http://schemas.microsoft.com/office/drawing/2014/main" id="{5CA3168B-1687-4CEE-8191-AF4D936D8C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9565" y="3082163"/>
              <a:ext cx="344604" cy="340043"/>
            </a:xfrm>
            <a:custGeom>
              <a:avLst/>
              <a:gdLst>
                <a:gd name="T0" fmla="*/ 179 w 316"/>
                <a:gd name="T1" fmla="*/ 86 h 320"/>
                <a:gd name="T2" fmla="*/ 221 w 316"/>
                <a:gd name="T3" fmla="*/ 53 h 320"/>
                <a:gd name="T4" fmla="*/ 223 w 316"/>
                <a:gd name="T5" fmla="*/ 53 h 320"/>
                <a:gd name="T6" fmla="*/ 215 w 316"/>
                <a:gd name="T7" fmla="*/ 76 h 320"/>
                <a:gd name="T8" fmla="*/ 228 w 316"/>
                <a:gd name="T9" fmla="*/ 76 h 320"/>
                <a:gd name="T10" fmla="*/ 264 w 316"/>
                <a:gd name="T11" fmla="*/ 90 h 320"/>
                <a:gd name="T12" fmla="*/ 257 w 316"/>
                <a:gd name="T13" fmla="*/ 125 h 320"/>
                <a:gd name="T14" fmla="*/ 230 w 316"/>
                <a:gd name="T15" fmla="*/ 96 h 320"/>
                <a:gd name="T16" fmla="*/ 223 w 316"/>
                <a:gd name="T17" fmla="*/ 117 h 320"/>
                <a:gd name="T18" fmla="*/ 221 w 316"/>
                <a:gd name="T19" fmla="*/ 119 h 320"/>
                <a:gd name="T20" fmla="*/ 24 w 316"/>
                <a:gd name="T21" fmla="*/ 186 h 320"/>
                <a:gd name="T22" fmla="*/ 74 w 316"/>
                <a:gd name="T23" fmla="*/ 167 h 320"/>
                <a:gd name="T24" fmla="*/ 24 w 316"/>
                <a:gd name="T25" fmla="*/ 186 h 320"/>
                <a:gd name="T26" fmla="*/ 86 w 316"/>
                <a:gd name="T27" fmla="*/ 31 h 320"/>
                <a:gd name="T28" fmla="*/ 74 w 316"/>
                <a:gd name="T29" fmla="*/ 31 h 320"/>
                <a:gd name="T30" fmla="*/ 119 w 316"/>
                <a:gd name="T31" fmla="*/ 37 h 320"/>
                <a:gd name="T32" fmla="*/ 119 w 316"/>
                <a:gd name="T33" fmla="*/ 25 h 320"/>
                <a:gd name="T34" fmla="*/ 119 w 316"/>
                <a:gd name="T35" fmla="*/ 37 h 320"/>
                <a:gd name="T36" fmla="*/ 74 w 316"/>
                <a:gd name="T37" fmla="*/ 134 h 320"/>
                <a:gd name="T38" fmla="*/ 24 w 316"/>
                <a:gd name="T39" fmla="*/ 138 h 320"/>
                <a:gd name="T40" fmla="*/ 132 w 316"/>
                <a:gd name="T41" fmla="*/ 119 h 320"/>
                <a:gd name="T42" fmla="*/ 125 w 316"/>
                <a:gd name="T43" fmla="*/ 126 h 320"/>
                <a:gd name="T44" fmla="*/ 110 w 316"/>
                <a:gd name="T45" fmla="*/ 131 h 320"/>
                <a:gd name="T46" fmla="*/ 125 w 316"/>
                <a:gd name="T47" fmla="*/ 126 h 320"/>
                <a:gd name="T48" fmla="*/ 74 w 316"/>
                <a:gd name="T49" fmla="*/ 147 h 320"/>
                <a:gd name="T50" fmla="*/ 15 w 316"/>
                <a:gd name="T51" fmla="*/ 158 h 320"/>
                <a:gd name="T52" fmla="*/ 74 w 316"/>
                <a:gd name="T53" fmla="*/ 195 h 320"/>
                <a:gd name="T54" fmla="*/ 0 w 316"/>
                <a:gd name="T55" fmla="*/ 216 h 320"/>
                <a:gd name="T56" fmla="*/ 154 w 316"/>
                <a:gd name="T57" fmla="*/ 0 h 320"/>
                <a:gd name="T58" fmla="*/ 142 w 316"/>
                <a:gd name="T59" fmla="*/ 134 h 320"/>
                <a:gd name="T60" fmla="*/ 15 w 316"/>
                <a:gd name="T61" fmla="*/ 110 h 320"/>
                <a:gd name="T62" fmla="*/ 103 w 316"/>
                <a:gd name="T63" fmla="*/ 31 h 320"/>
                <a:gd name="T64" fmla="*/ 134 w 316"/>
                <a:gd name="T65" fmla="*/ 31 h 320"/>
                <a:gd name="T66" fmla="*/ 103 w 316"/>
                <a:gd name="T67" fmla="*/ 31 h 320"/>
                <a:gd name="T68" fmla="*/ 80 w 316"/>
                <a:gd name="T69" fmla="*/ 47 h 320"/>
                <a:gd name="T70" fmla="*/ 80 w 316"/>
                <a:gd name="T71" fmla="*/ 16 h 320"/>
                <a:gd name="T72" fmla="*/ 15 w 316"/>
                <a:gd name="T73" fmla="*/ 99 h 320"/>
                <a:gd name="T74" fmla="*/ 142 w 316"/>
                <a:gd name="T75" fmla="*/ 61 h 320"/>
                <a:gd name="T76" fmla="*/ 15 w 316"/>
                <a:gd name="T77" fmla="*/ 99 h 320"/>
                <a:gd name="T78" fmla="*/ 132 w 316"/>
                <a:gd name="T79" fmla="*/ 71 h 320"/>
                <a:gd name="T80" fmla="*/ 24 w 316"/>
                <a:gd name="T81" fmla="*/ 89 h 320"/>
                <a:gd name="T82" fmla="*/ 110 w 316"/>
                <a:gd name="T83" fmla="*/ 82 h 320"/>
                <a:gd name="T84" fmla="*/ 125 w 316"/>
                <a:gd name="T85" fmla="*/ 77 h 320"/>
                <a:gd name="T86" fmla="*/ 110 w 316"/>
                <a:gd name="T87" fmla="*/ 82 h 320"/>
                <a:gd name="T88" fmla="*/ 229 w 316"/>
                <a:gd name="T89" fmla="*/ 306 h 320"/>
                <a:gd name="T90" fmla="*/ 205 w 316"/>
                <a:gd name="T91" fmla="*/ 320 h 320"/>
                <a:gd name="T92" fmla="*/ 173 w 316"/>
                <a:gd name="T93" fmla="*/ 306 h 320"/>
                <a:gd name="T94" fmla="*/ 86 w 316"/>
                <a:gd name="T95" fmla="*/ 295 h 320"/>
                <a:gd name="T96" fmla="*/ 316 w 316"/>
                <a:gd name="T97" fmla="*/ 149 h 320"/>
                <a:gd name="T98" fmla="*/ 229 w 316"/>
                <a:gd name="T99" fmla="*/ 295 h 320"/>
                <a:gd name="T100" fmla="*/ 301 w 316"/>
                <a:gd name="T101" fmla="*/ 160 h 320"/>
                <a:gd name="T102" fmla="*/ 101 w 316"/>
                <a:gd name="T103" fmla="*/ 28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6" h="320">
                  <a:moveTo>
                    <a:pt x="179" y="87"/>
                  </a:moveTo>
                  <a:cubicBezTo>
                    <a:pt x="179" y="87"/>
                    <a:pt x="179" y="87"/>
                    <a:pt x="179" y="86"/>
                  </a:cubicBezTo>
                  <a:cubicBezTo>
                    <a:pt x="179" y="86"/>
                    <a:pt x="179" y="85"/>
                    <a:pt x="179" y="85"/>
                  </a:cubicBezTo>
                  <a:cubicBezTo>
                    <a:pt x="221" y="53"/>
                    <a:pt x="221" y="53"/>
                    <a:pt x="221" y="53"/>
                  </a:cubicBezTo>
                  <a:cubicBezTo>
                    <a:pt x="221" y="53"/>
                    <a:pt x="221" y="53"/>
                    <a:pt x="222" y="53"/>
                  </a:cubicBezTo>
                  <a:cubicBezTo>
                    <a:pt x="222" y="53"/>
                    <a:pt x="222" y="53"/>
                    <a:pt x="223" y="53"/>
                  </a:cubicBezTo>
                  <a:cubicBezTo>
                    <a:pt x="223" y="53"/>
                    <a:pt x="224" y="54"/>
                    <a:pt x="223" y="55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26" y="76"/>
                    <a:pt x="226" y="76"/>
                    <a:pt x="226" y="76"/>
                  </a:cubicBezTo>
                  <a:cubicBezTo>
                    <a:pt x="226" y="76"/>
                    <a:pt x="227" y="76"/>
                    <a:pt x="228" y="76"/>
                  </a:cubicBezTo>
                  <a:cubicBezTo>
                    <a:pt x="228" y="76"/>
                    <a:pt x="228" y="76"/>
                    <a:pt x="228" y="76"/>
                  </a:cubicBezTo>
                  <a:cubicBezTo>
                    <a:pt x="229" y="76"/>
                    <a:pt x="250" y="76"/>
                    <a:pt x="264" y="90"/>
                  </a:cubicBezTo>
                  <a:cubicBezTo>
                    <a:pt x="273" y="99"/>
                    <a:pt x="278" y="110"/>
                    <a:pt x="278" y="125"/>
                  </a:cubicBezTo>
                  <a:cubicBezTo>
                    <a:pt x="257" y="125"/>
                    <a:pt x="257" y="125"/>
                    <a:pt x="257" y="125"/>
                  </a:cubicBezTo>
                  <a:cubicBezTo>
                    <a:pt x="257" y="116"/>
                    <a:pt x="255" y="109"/>
                    <a:pt x="250" y="104"/>
                  </a:cubicBezTo>
                  <a:cubicBezTo>
                    <a:pt x="243" y="97"/>
                    <a:pt x="233" y="96"/>
                    <a:pt x="230" y="96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23" y="117"/>
                    <a:pt x="223" y="117"/>
                    <a:pt x="223" y="117"/>
                  </a:cubicBezTo>
                  <a:cubicBezTo>
                    <a:pt x="224" y="118"/>
                    <a:pt x="223" y="119"/>
                    <a:pt x="223" y="119"/>
                  </a:cubicBezTo>
                  <a:cubicBezTo>
                    <a:pt x="222" y="120"/>
                    <a:pt x="221" y="120"/>
                    <a:pt x="221" y="119"/>
                  </a:cubicBezTo>
                  <a:lnTo>
                    <a:pt x="179" y="87"/>
                  </a:lnTo>
                  <a:close/>
                  <a:moveTo>
                    <a:pt x="24" y="186"/>
                  </a:moveTo>
                  <a:cubicBezTo>
                    <a:pt x="74" y="186"/>
                    <a:pt x="74" y="186"/>
                    <a:pt x="74" y="186"/>
                  </a:cubicBezTo>
                  <a:cubicBezTo>
                    <a:pt x="74" y="167"/>
                    <a:pt x="74" y="167"/>
                    <a:pt x="74" y="167"/>
                  </a:cubicBezTo>
                  <a:cubicBezTo>
                    <a:pt x="24" y="167"/>
                    <a:pt x="24" y="167"/>
                    <a:pt x="24" y="167"/>
                  </a:cubicBezTo>
                  <a:lnTo>
                    <a:pt x="24" y="186"/>
                  </a:lnTo>
                  <a:close/>
                  <a:moveTo>
                    <a:pt x="80" y="37"/>
                  </a:moveTo>
                  <a:cubicBezTo>
                    <a:pt x="83" y="37"/>
                    <a:pt x="86" y="35"/>
                    <a:pt x="86" y="31"/>
                  </a:cubicBezTo>
                  <a:cubicBezTo>
                    <a:pt x="86" y="28"/>
                    <a:pt x="83" y="25"/>
                    <a:pt x="80" y="25"/>
                  </a:cubicBezTo>
                  <a:cubicBezTo>
                    <a:pt x="77" y="25"/>
                    <a:pt x="74" y="28"/>
                    <a:pt x="74" y="31"/>
                  </a:cubicBezTo>
                  <a:cubicBezTo>
                    <a:pt x="74" y="35"/>
                    <a:pt x="77" y="37"/>
                    <a:pt x="80" y="37"/>
                  </a:cubicBezTo>
                  <a:close/>
                  <a:moveTo>
                    <a:pt x="119" y="37"/>
                  </a:moveTo>
                  <a:cubicBezTo>
                    <a:pt x="122" y="37"/>
                    <a:pt x="125" y="35"/>
                    <a:pt x="125" y="31"/>
                  </a:cubicBezTo>
                  <a:cubicBezTo>
                    <a:pt x="125" y="28"/>
                    <a:pt x="122" y="25"/>
                    <a:pt x="119" y="25"/>
                  </a:cubicBezTo>
                  <a:cubicBezTo>
                    <a:pt x="115" y="25"/>
                    <a:pt x="113" y="28"/>
                    <a:pt x="113" y="31"/>
                  </a:cubicBezTo>
                  <a:cubicBezTo>
                    <a:pt x="113" y="35"/>
                    <a:pt x="115" y="37"/>
                    <a:pt x="119" y="37"/>
                  </a:cubicBezTo>
                  <a:close/>
                  <a:moveTo>
                    <a:pt x="132" y="134"/>
                  </a:moveTo>
                  <a:cubicBezTo>
                    <a:pt x="74" y="134"/>
                    <a:pt x="74" y="134"/>
                    <a:pt x="74" y="134"/>
                  </a:cubicBezTo>
                  <a:cubicBezTo>
                    <a:pt x="74" y="138"/>
                    <a:pt x="74" y="138"/>
                    <a:pt x="74" y="138"/>
                  </a:cubicBezTo>
                  <a:cubicBezTo>
                    <a:pt x="24" y="138"/>
                    <a:pt x="24" y="138"/>
                    <a:pt x="24" y="138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132" y="119"/>
                    <a:pt x="132" y="119"/>
                    <a:pt x="132" y="119"/>
                  </a:cubicBezTo>
                  <a:lnTo>
                    <a:pt x="132" y="134"/>
                  </a:lnTo>
                  <a:close/>
                  <a:moveTo>
                    <a:pt x="125" y="126"/>
                  </a:moveTo>
                  <a:cubicBezTo>
                    <a:pt x="110" y="126"/>
                    <a:pt x="110" y="126"/>
                    <a:pt x="110" y="126"/>
                  </a:cubicBezTo>
                  <a:cubicBezTo>
                    <a:pt x="110" y="131"/>
                    <a:pt x="110" y="131"/>
                    <a:pt x="110" y="131"/>
                  </a:cubicBezTo>
                  <a:cubicBezTo>
                    <a:pt x="125" y="131"/>
                    <a:pt x="125" y="131"/>
                    <a:pt x="125" y="131"/>
                  </a:cubicBezTo>
                  <a:lnTo>
                    <a:pt x="125" y="126"/>
                  </a:lnTo>
                  <a:close/>
                  <a:moveTo>
                    <a:pt x="15" y="147"/>
                  </a:moveTo>
                  <a:cubicBezTo>
                    <a:pt x="74" y="147"/>
                    <a:pt x="74" y="147"/>
                    <a:pt x="74" y="147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15" y="158"/>
                    <a:pt x="15" y="158"/>
                    <a:pt x="15" y="158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74" y="216"/>
                    <a:pt x="74" y="216"/>
                    <a:pt x="7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2" y="134"/>
                    <a:pt x="142" y="134"/>
                    <a:pt x="142" y="13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5" y="110"/>
                    <a:pt x="15" y="110"/>
                    <a:pt x="15" y="110"/>
                  </a:cubicBezTo>
                  <a:lnTo>
                    <a:pt x="15" y="147"/>
                  </a:lnTo>
                  <a:close/>
                  <a:moveTo>
                    <a:pt x="103" y="31"/>
                  </a:moveTo>
                  <a:cubicBezTo>
                    <a:pt x="103" y="40"/>
                    <a:pt x="110" y="47"/>
                    <a:pt x="119" y="47"/>
                  </a:cubicBezTo>
                  <a:cubicBezTo>
                    <a:pt x="127" y="47"/>
                    <a:pt x="134" y="40"/>
                    <a:pt x="134" y="31"/>
                  </a:cubicBezTo>
                  <a:cubicBezTo>
                    <a:pt x="134" y="23"/>
                    <a:pt x="127" y="16"/>
                    <a:pt x="119" y="16"/>
                  </a:cubicBezTo>
                  <a:cubicBezTo>
                    <a:pt x="110" y="16"/>
                    <a:pt x="103" y="23"/>
                    <a:pt x="103" y="31"/>
                  </a:cubicBezTo>
                  <a:close/>
                  <a:moveTo>
                    <a:pt x="65" y="31"/>
                  </a:moveTo>
                  <a:cubicBezTo>
                    <a:pt x="65" y="40"/>
                    <a:pt x="72" y="47"/>
                    <a:pt x="80" y="47"/>
                  </a:cubicBezTo>
                  <a:cubicBezTo>
                    <a:pt x="89" y="47"/>
                    <a:pt x="96" y="40"/>
                    <a:pt x="96" y="31"/>
                  </a:cubicBezTo>
                  <a:cubicBezTo>
                    <a:pt x="96" y="23"/>
                    <a:pt x="89" y="16"/>
                    <a:pt x="80" y="16"/>
                  </a:cubicBezTo>
                  <a:cubicBezTo>
                    <a:pt x="72" y="16"/>
                    <a:pt x="65" y="23"/>
                    <a:pt x="65" y="31"/>
                  </a:cubicBezTo>
                  <a:close/>
                  <a:moveTo>
                    <a:pt x="15" y="99"/>
                  </a:moveTo>
                  <a:cubicBezTo>
                    <a:pt x="142" y="99"/>
                    <a:pt x="142" y="99"/>
                    <a:pt x="142" y="99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5" y="61"/>
                    <a:pt x="15" y="61"/>
                    <a:pt x="15" y="61"/>
                  </a:cubicBezTo>
                  <a:lnTo>
                    <a:pt x="15" y="99"/>
                  </a:lnTo>
                  <a:close/>
                  <a:moveTo>
                    <a:pt x="24" y="71"/>
                  </a:moveTo>
                  <a:cubicBezTo>
                    <a:pt x="132" y="71"/>
                    <a:pt x="132" y="71"/>
                    <a:pt x="132" y="71"/>
                  </a:cubicBezTo>
                  <a:cubicBezTo>
                    <a:pt x="132" y="89"/>
                    <a:pt x="132" y="89"/>
                    <a:pt x="132" y="89"/>
                  </a:cubicBezTo>
                  <a:cubicBezTo>
                    <a:pt x="24" y="89"/>
                    <a:pt x="24" y="89"/>
                    <a:pt x="24" y="89"/>
                  </a:cubicBezTo>
                  <a:lnTo>
                    <a:pt x="24" y="71"/>
                  </a:lnTo>
                  <a:close/>
                  <a:moveTo>
                    <a:pt x="110" y="82"/>
                  </a:moveTo>
                  <a:cubicBezTo>
                    <a:pt x="125" y="82"/>
                    <a:pt x="125" y="82"/>
                    <a:pt x="125" y="82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10" y="77"/>
                    <a:pt x="110" y="77"/>
                    <a:pt x="110" y="77"/>
                  </a:cubicBezTo>
                  <a:lnTo>
                    <a:pt x="110" y="82"/>
                  </a:lnTo>
                  <a:close/>
                  <a:moveTo>
                    <a:pt x="229" y="295"/>
                  </a:moveTo>
                  <a:cubicBezTo>
                    <a:pt x="229" y="306"/>
                    <a:pt x="229" y="306"/>
                    <a:pt x="229" y="306"/>
                  </a:cubicBezTo>
                  <a:cubicBezTo>
                    <a:pt x="258" y="307"/>
                    <a:pt x="279" y="310"/>
                    <a:pt x="279" y="313"/>
                  </a:cubicBezTo>
                  <a:cubicBezTo>
                    <a:pt x="279" y="317"/>
                    <a:pt x="246" y="320"/>
                    <a:pt x="205" y="320"/>
                  </a:cubicBezTo>
                  <a:cubicBezTo>
                    <a:pt x="165" y="320"/>
                    <a:pt x="132" y="317"/>
                    <a:pt x="132" y="313"/>
                  </a:cubicBezTo>
                  <a:cubicBezTo>
                    <a:pt x="132" y="310"/>
                    <a:pt x="149" y="308"/>
                    <a:pt x="173" y="306"/>
                  </a:cubicBezTo>
                  <a:cubicBezTo>
                    <a:pt x="173" y="295"/>
                    <a:pt x="173" y="295"/>
                    <a:pt x="173" y="295"/>
                  </a:cubicBezTo>
                  <a:cubicBezTo>
                    <a:pt x="86" y="295"/>
                    <a:pt x="86" y="295"/>
                    <a:pt x="86" y="295"/>
                  </a:cubicBezTo>
                  <a:cubicBezTo>
                    <a:pt x="86" y="149"/>
                    <a:pt x="86" y="149"/>
                    <a:pt x="86" y="149"/>
                  </a:cubicBezTo>
                  <a:cubicBezTo>
                    <a:pt x="316" y="149"/>
                    <a:pt x="316" y="149"/>
                    <a:pt x="316" y="149"/>
                  </a:cubicBezTo>
                  <a:cubicBezTo>
                    <a:pt x="316" y="295"/>
                    <a:pt x="316" y="295"/>
                    <a:pt x="316" y="295"/>
                  </a:cubicBezTo>
                  <a:lnTo>
                    <a:pt x="229" y="295"/>
                  </a:lnTo>
                  <a:close/>
                  <a:moveTo>
                    <a:pt x="301" y="283"/>
                  </a:moveTo>
                  <a:cubicBezTo>
                    <a:pt x="301" y="160"/>
                    <a:pt x="301" y="160"/>
                    <a:pt x="301" y="160"/>
                  </a:cubicBezTo>
                  <a:cubicBezTo>
                    <a:pt x="101" y="160"/>
                    <a:pt x="101" y="160"/>
                    <a:pt x="101" y="160"/>
                  </a:cubicBezTo>
                  <a:cubicBezTo>
                    <a:pt x="101" y="283"/>
                    <a:pt x="101" y="283"/>
                    <a:pt x="101" y="283"/>
                  </a:cubicBezTo>
                  <a:lnTo>
                    <a:pt x="301" y="283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0B0E466-51C6-4974-B81A-CE0C1A3B46F5}"/>
                </a:ext>
              </a:extLst>
            </p:cNvPr>
            <p:cNvSpPr/>
            <p:nvPr/>
          </p:nvSpPr>
          <p:spPr>
            <a:xfrm>
              <a:off x="646153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9"/>
                </a:spcBef>
              </a:pPr>
              <a:endParaRPr lang="en-US" sz="1200" b="1" dirty="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3348FF2E-E376-4D34-B5FC-007E1270BA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34067" y="3077325"/>
              <a:ext cx="268605" cy="300485"/>
            </a:xfrm>
            <a:custGeom>
              <a:avLst/>
              <a:gdLst>
                <a:gd name="T0" fmla="*/ 119 w 137"/>
                <a:gd name="T1" fmla="*/ 114 h 158"/>
                <a:gd name="T2" fmla="*/ 86 w 137"/>
                <a:gd name="T3" fmla="*/ 114 h 158"/>
                <a:gd name="T4" fmla="*/ 86 w 137"/>
                <a:gd name="T5" fmla="*/ 79 h 158"/>
                <a:gd name="T6" fmla="*/ 94 w 137"/>
                <a:gd name="T7" fmla="*/ 79 h 158"/>
                <a:gd name="T8" fmla="*/ 94 w 137"/>
                <a:gd name="T9" fmla="*/ 97 h 158"/>
                <a:gd name="T10" fmla="*/ 109 w 137"/>
                <a:gd name="T11" fmla="*/ 97 h 158"/>
                <a:gd name="T12" fmla="*/ 109 w 137"/>
                <a:gd name="T13" fmla="*/ 104 h 158"/>
                <a:gd name="T14" fmla="*/ 121 w 137"/>
                <a:gd name="T15" fmla="*/ 94 h 158"/>
                <a:gd name="T16" fmla="*/ 109 w 137"/>
                <a:gd name="T17" fmla="*/ 85 h 158"/>
                <a:gd name="T18" fmla="*/ 109 w 137"/>
                <a:gd name="T19" fmla="*/ 93 h 158"/>
                <a:gd name="T20" fmla="*/ 99 w 137"/>
                <a:gd name="T21" fmla="*/ 93 h 158"/>
                <a:gd name="T22" fmla="*/ 99 w 137"/>
                <a:gd name="T23" fmla="*/ 79 h 158"/>
                <a:gd name="T24" fmla="*/ 117 w 137"/>
                <a:gd name="T25" fmla="*/ 79 h 158"/>
                <a:gd name="T26" fmla="*/ 117 w 137"/>
                <a:gd name="T27" fmla="*/ 79 h 158"/>
                <a:gd name="T28" fmla="*/ 137 w 137"/>
                <a:gd name="T29" fmla="*/ 54 h 158"/>
                <a:gd name="T30" fmla="*/ 112 w 137"/>
                <a:gd name="T31" fmla="*/ 29 h 158"/>
                <a:gd name="T32" fmla="*/ 111 w 137"/>
                <a:gd name="T33" fmla="*/ 29 h 158"/>
                <a:gd name="T34" fmla="*/ 112 w 137"/>
                <a:gd name="T35" fmla="*/ 24 h 158"/>
                <a:gd name="T36" fmla="*/ 89 w 137"/>
                <a:gd name="T37" fmla="*/ 1 h 158"/>
                <a:gd name="T38" fmla="*/ 70 w 137"/>
                <a:gd name="T39" fmla="*/ 10 h 158"/>
                <a:gd name="T40" fmla="*/ 52 w 137"/>
                <a:gd name="T41" fmla="*/ 1 h 158"/>
                <a:gd name="T42" fmla="*/ 29 w 137"/>
                <a:gd name="T43" fmla="*/ 24 h 158"/>
                <a:gd name="T44" fmla="*/ 29 w 137"/>
                <a:gd name="T45" fmla="*/ 29 h 158"/>
                <a:gd name="T46" fmla="*/ 26 w 137"/>
                <a:gd name="T47" fmla="*/ 29 h 158"/>
                <a:gd name="T48" fmla="*/ 1 w 137"/>
                <a:gd name="T49" fmla="*/ 54 h 158"/>
                <a:gd name="T50" fmla="*/ 24 w 137"/>
                <a:gd name="T51" fmla="*/ 79 h 158"/>
                <a:gd name="T52" fmla="*/ 24 w 137"/>
                <a:gd name="T53" fmla="*/ 79 h 158"/>
                <a:gd name="T54" fmla="*/ 44 w 137"/>
                <a:gd name="T55" fmla="*/ 79 h 158"/>
                <a:gd name="T56" fmla="*/ 44 w 137"/>
                <a:gd name="T57" fmla="*/ 92 h 158"/>
                <a:gd name="T58" fmla="*/ 34 w 137"/>
                <a:gd name="T59" fmla="*/ 92 h 158"/>
                <a:gd name="T60" fmla="*/ 34 w 137"/>
                <a:gd name="T61" fmla="*/ 85 h 158"/>
                <a:gd name="T62" fmla="*/ 22 w 137"/>
                <a:gd name="T63" fmla="*/ 95 h 158"/>
                <a:gd name="T64" fmla="*/ 34 w 137"/>
                <a:gd name="T65" fmla="*/ 104 h 158"/>
                <a:gd name="T66" fmla="*/ 34 w 137"/>
                <a:gd name="T67" fmla="*/ 97 h 158"/>
                <a:gd name="T68" fmla="*/ 48 w 137"/>
                <a:gd name="T69" fmla="*/ 97 h 158"/>
                <a:gd name="T70" fmla="*/ 48 w 137"/>
                <a:gd name="T71" fmla="*/ 79 h 158"/>
                <a:gd name="T72" fmla="*/ 57 w 137"/>
                <a:gd name="T73" fmla="*/ 79 h 158"/>
                <a:gd name="T74" fmla="*/ 57 w 137"/>
                <a:gd name="T75" fmla="*/ 114 h 158"/>
                <a:gd name="T76" fmla="*/ 15 w 137"/>
                <a:gd name="T77" fmla="*/ 114 h 158"/>
                <a:gd name="T78" fmla="*/ 15 w 137"/>
                <a:gd name="T79" fmla="*/ 107 h 158"/>
                <a:gd name="T80" fmla="*/ 4 w 137"/>
                <a:gd name="T81" fmla="*/ 117 h 158"/>
                <a:gd name="T82" fmla="*/ 15 w 137"/>
                <a:gd name="T83" fmla="*/ 126 h 158"/>
                <a:gd name="T84" fmla="*/ 15 w 137"/>
                <a:gd name="T85" fmla="*/ 119 h 158"/>
                <a:gd name="T86" fmla="*/ 61 w 137"/>
                <a:gd name="T87" fmla="*/ 119 h 158"/>
                <a:gd name="T88" fmla="*/ 61 w 137"/>
                <a:gd name="T89" fmla="*/ 79 h 158"/>
                <a:gd name="T90" fmla="*/ 68 w 137"/>
                <a:gd name="T91" fmla="*/ 79 h 158"/>
                <a:gd name="T92" fmla="*/ 68 w 137"/>
                <a:gd name="T93" fmla="*/ 146 h 158"/>
                <a:gd name="T94" fmla="*/ 61 w 137"/>
                <a:gd name="T95" fmla="*/ 146 h 158"/>
                <a:gd name="T96" fmla="*/ 71 w 137"/>
                <a:gd name="T97" fmla="*/ 158 h 158"/>
                <a:gd name="T98" fmla="*/ 80 w 137"/>
                <a:gd name="T99" fmla="*/ 146 h 158"/>
                <a:gd name="T100" fmla="*/ 73 w 137"/>
                <a:gd name="T101" fmla="*/ 146 h 158"/>
                <a:gd name="T102" fmla="*/ 73 w 137"/>
                <a:gd name="T103" fmla="*/ 79 h 158"/>
                <a:gd name="T104" fmla="*/ 81 w 137"/>
                <a:gd name="T105" fmla="*/ 79 h 158"/>
                <a:gd name="T106" fmla="*/ 81 w 137"/>
                <a:gd name="T107" fmla="*/ 119 h 158"/>
                <a:gd name="T108" fmla="*/ 119 w 137"/>
                <a:gd name="T109" fmla="*/ 119 h 158"/>
                <a:gd name="T110" fmla="*/ 119 w 137"/>
                <a:gd name="T111" fmla="*/ 126 h 158"/>
                <a:gd name="T112" fmla="*/ 131 w 137"/>
                <a:gd name="T113" fmla="*/ 116 h 158"/>
                <a:gd name="T114" fmla="*/ 119 w 137"/>
                <a:gd name="T115" fmla="*/ 107 h 158"/>
                <a:gd name="T116" fmla="*/ 119 w 137"/>
                <a:gd name="T117" fmla="*/ 114 h 158"/>
                <a:gd name="T118" fmla="*/ 119 w 137"/>
                <a:gd name="T119" fmla="*/ 114 h 158"/>
                <a:gd name="T120" fmla="*/ 119 w 137"/>
                <a:gd name="T121" fmla="*/ 11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7" h="158">
                  <a:moveTo>
                    <a:pt x="119" y="114"/>
                  </a:moveTo>
                  <a:cubicBezTo>
                    <a:pt x="86" y="114"/>
                    <a:pt x="86" y="114"/>
                    <a:pt x="86" y="114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4" y="79"/>
                    <a:pt x="94" y="79"/>
                    <a:pt x="94" y="79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29" y="77"/>
                    <a:pt x="137" y="65"/>
                    <a:pt x="137" y="54"/>
                  </a:cubicBezTo>
                  <a:cubicBezTo>
                    <a:pt x="137" y="40"/>
                    <a:pt x="126" y="29"/>
                    <a:pt x="112" y="29"/>
                  </a:cubicBezTo>
                  <a:cubicBezTo>
                    <a:pt x="112" y="29"/>
                    <a:pt x="112" y="29"/>
                    <a:pt x="111" y="29"/>
                  </a:cubicBezTo>
                  <a:cubicBezTo>
                    <a:pt x="112" y="27"/>
                    <a:pt x="112" y="26"/>
                    <a:pt x="112" y="24"/>
                  </a:cubicBezTo>
                  <a:cubicBezTo>
                    <a:pt x="111" y="11"/>
                    <a:pt x="102" y="2"/>
                    <a:pt x="89" y="1"/>
                  </a:cubicBezTo>
                  <a:cubicBezTo>
                    <a:pt x="81" y="1"/>
                    <a:pt x="74" y="5"/>
                    <a:pt x="70" y="10"/>
                  </a:cubicBezTo>
                  <a:cubicBezTo>
                    <a:pt x="66" y="5"/>
                    <a:pt x="60" y="1"/>
                    <a:pt x="52" y="1"/>
                  </a:cubicBezTo>
                  <a:cubicBezTo>
                    <a:pt x="39" y="0"/>
                    <a:pt x="29" y="12"/>
                    <a:pt x="29" y="24"/>
                  </a:cubicBezTo>
                  <a:cubicBezTo>
                    <a:pt x="28" y="26"/>
                    <a:pt x="29" y="27"/>
                    <a:pt x="29" y="29"/>
                  </a:cubicBezTo>
                  <a:cubicBezTo>
                    <a:pt x="28" y="29"/>
                    <a:pt x="27" y="29"/>
                    <a:pt x="26" y="29"/>
                  </a:cubicBezTo>
                  <a:cubicBezTo>
                    <a:pt x="12" y="28"/>
                    <a:pt x="2" y="41"/>
                    <a:pt x="1" y="54"/>
                  </a:cubicBezTo>
                  <a:cubicBezTo>
                    <a:pt x="0" y="67"/>
                    <a:pt x="12" y="77"/>
                    <a:pt x="24" y="79"/>
                  </a:cubicBezTo>
                  <a:cubicBezTo>
                    <a:pt x="24" y="79"/>
                    <a:pt x="24" y="79"/>
                    <a:pt x="2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4" y="85"/>
                    <a:pt x="34" y="85"/>
                    <a:pt x="34" y="8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8" y="79"/>
                    <a:pt x="68" y="79"/>
                    <a:pt x="68" y="79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71" y="158"/>
                    <a:pt x="71" y="158"/>
                    <a:pt x="71" y="158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73" y="146"/>
                    <a:pt x="73" y="146"/>
                    <a:pt x="73" y="146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119"/>
                    <a:pt x="81" y="119"/>
                    <a:pt x="81" y="119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19" y="126"/>
                    <a:pt x="119" y="126"/>
                    <a:pt x="119" y="126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19" y="107"/>
                    <a:pt x="119" y="107"/>
                    <a:pt x="119" y="107"/>
                  </a:cubicBezTo>
                  <a:lnTo>
                    <a:pt x="119" y="114"/>
                  </a:lnTo>
                  <a:close/>
                  <a:moveTo>
                    <a:pt x="119" y="114"/>
                  </a:moveTo>
                  <a:cubicBezTo>
                    <a:pt x="119" y="114"/>
                    <a:pt x="119" y="114"/>
                    <a:pt x="119" y="114"/>
                  </a:cubicBezTo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24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F55F21F-036A-471A-A3D3-5093C0934EFA}"/>
                </a:ext>
              </a:extLst>
            </p:cNvPr>
            <p:cNvSpPr/>
            <p:nvPr/>
          </p:nvSpPr>
          <p:spPr>
            <a:xfrm>
              <a:off x="7298294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9"/>
                </a:spcBef>
              </a:pPr>
              <a:endParaRPr lang="en-US" sz="1200" b="1" dirty="0"/>
            </a:p>
          </p:txBody>
        </p:sp>
        <p:sp>
          <p:nvSpPr>
            <p:cNvPr id="31" name="Freeform 91">
              <a:extLst>
                <a:ext uri="{FF2B5EF4-FFF2-40B4-BE49-F238E27FC236}">
                  <a16:creationId xmlns:a16="http://schemas.microsoft.com/office/drawing/2014/main" id="{693F9228-CCBE-4827-A17D-B57F65D00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902" y="3109081"/>
              <a:ext cx="352449" cy="249216"/>
            </a:xfrm>
            <a:custGeom>
              <a:avLst/>
              <a:gdLst>
                <a:gd name="T0" fmla="*/ 444 w 444"/>
                <a:gd name="T1" fmla="*/ 286 h 322"/>
                <a:gd name="T2" fmla="*/ 444 w 444"/>
                <a:gd name="T3" fmla="*/ 0 h 322"/>
                <a:gd name="T4" fmla="*/ 0 w 444"/>
                <a:gd name="T5" fmla="*/ 0 h 322"/>
                <a:gd name="T6" fmla="*/ 0 w 444"/>
                <a:gd name="T7" fmla="*/ 286 h 322"/>
                <a:gd name="T8" fmla="*/ 182 w 444"/>
                <a:gd name="T9" fmla="*/ 286 h 322"/>
                <a:gd name="T10" fmla="*/ 182 w 444"/>
                <a:gd name="T11" fmla="*/ 305 h 322"/>
                <a:gd name="T12" fmla="*/ 85 w 444"/>
                <a:gd name="T13" fmla="*/ 305 h 322"/>
                <a:gd name="T14" fmla="*/ 85 w 444"/>
                <a:gd name="T15" fmla="*/ 322 h 322"/>
                <a:gd name="T16" fmla="*/ 352 w 444"/>
                <a:gd name="T17" fmla="*/ 322 h 322"/>
                <a:gd name="T18" fmla="*/ 352 w 444"/>
                <a:gd name="T19" fmla="*/ 305 h 322"/>
                <a:gd name="T20" fmla="*/ 260 w 444"/>
                <a:gd name="T21" fmla="*/ 305 h 322"/>
                <a:gd name="T22" fmla="*/ 260 w 444"/>
                <a:gd name="T23" fmla="*/ 286 h 322"/>
                <a:gd name="T24" fmla="*/ 444 w 444"/>
                <a:gd name="T25" fmla="*/ 286 h 322"/>
                <a:gd name="T26" fmla="*/ 31 w 444"/>
                <a:gd name="T27" fmla="*/ 246 h 322"/>
                <a:gd name="T28" fmla="*/ 31 w 444"/>
                <a:gd name="T29" fmla="*/ 33 h 322"/>
                <a:gd name="T30" fmla="*/ 413 w 444"/>
                <a:gd name="T31" fmla="*/ 33 h 322"/>
                <a:gd name="T32" fmla="*/ 413 w 444"/>
                <a:gd name="T33" fmla="*/ 246 h 322"/>
                <a:gd name="T34" fmla="*/ 31 w 444"/>
                <a:gd name="T35" fmla="*/ 246 h 322"/>
                <a:gd name="T36" fmla="*/ 31 w 444"/>
                <a:gd name="T37" fmla="*/ 24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4" h="322">
                  <a:moveTo>
                    <a:pt x="444" y="286"/>
                  </a:moveTo>
                  <a:lnTo>
                    <a:pt x="444" y="0"/>
                  </a:lnTo>
                  <a:lnTo>
                    <a:pt x="0" y="0"/>
                  </a:lnTo>
                  <a:lnTo>
                    <a:pt x="0" y="286"/>
                  </a:lnTo>
                  <a:lnTo>
                    <a:pt x="182" y="286"/>
                  </a:lnTo>
                  <a:lnTo>
                    <a:pt x="182" y="305"/>
                  </a:lnTo>
                  <a:lnTo>
                    <a:pt x="85" y="305"/>
                  </a:lnTo>
                  <a:lnTo>
                    <a:pt x="85" y="322"/>
                  </a:lnTo>
                  <a:lnTo>
                    <a:pt x="352" y="322"/>
                  </a:lnTo>
                  <a:lnTo>
                    <a:pt x="352" y="305"/>
                  </a:lnTo>
                  <a:lnTo>
                    <a:pt x="260" y="305"/>
                  </a:lnTo>
                  <a:lnTo>
                    <a:pt x="260" y="286"/>
                  </a:lnTo>
                  <a:lnTo>
                    <a:pt x="444" y="286"/>
                  </a:lnTo>
                  <a:close/>
                  <a:moveTo>
                    <a:pt x="31" y="246"/>
                  </a:moveTo>
                  <a:lnTo>
                    <a:pt x="31" y="33"/>
                  </a:lnTo>
                  <a:lnTo>
                    <a:pt x="413" y="33"/>
                  </a:lnTo>
                  <a:lnTo>
                    <a:pt x="413" y="246"/>
                  </a:lnTo>
                  <a:lnTo>
                    <a:pt x="31" y="246"/>
                  </a:lnTo>
                  <a:lnTo>
                    <a:pt x="31" y="246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2" name="Freeform 92">
              <a:extLst>
                <a:ext uri="{FF2B5EF4-FFF2-40B4-BE49-F238E27FC236}">
                  <a16:creationId xmlns:a16="http://schemas.microsoft.com/office/drawing/2014/main" id="{BBDDDA0E-5A93-4478-B007-0FC98340C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11458" y="3157066"/>
              <a:ext cx="187337" cy="45664"/>
            </a:xfrm>
            <a:custGeom>
              <a:avLst/>
              <a:gdLst>
                <a:gd name="T0" fmla="*/ 0 w 236"/>
                <a:gd name="T1" fmla="*/ 59 h 59"/>
                <a:gd name="T2" fmla="*/ 236 w 236"/>
                <a:gd name="T3" fmla="*/ 59 h 59"/>
                <a:gd name="T4" fmla="*/ 236 w 236"/>
                <a:gd name="T5" fmla="*/ 0 h 59"/>
                <a:gd name="T6" fmla="*/ 0 w 236"/>
                <a:gd name="T7" fmla="*/ 0 h 59"/>
                <a:gd name="T8" fmla="*/ 0 w 236"/>
                <a:gd name="T9" fmla="*/ 59 h 59"/>
                <a:gd name="T10" fmla="*/ 5 w 236"/>
                <a:gd name="T11" fmla="*/ 4 h 59"/>
                <a:gd name="T12" fmla="*/ 231 w 236"/>
                <a:gd name="T13" fmla="*/ 4 h 59"/>
                <a:gd name="T14" fmla="*/ 231 w 236"/>
                <a:gd name="T15" fmla="*/ 54 h 59"/>
                <a:gd name="T16" fmla="*/ 5 w 236"/>
                <a:gd name="T17" fmla="*/ 54 h 59"/>
                <a:gd name="T18" fmla="*/ 5 w 236"/>
                <a:gd name="T19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59">
                  <a:moveTo>
                    <a:pt x="0" y="59"/>
                  </a:moveTo>
                  <a:lnTo>
                    <a:pt x="236" y="59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59"/>
                  </a:lnTo>
                  <a:close/>
                  <a:moveTo>
                    <a:pt x="5" y="4"/>
                  </a:moveTo>
                  <a:lnTo>
                    <a:pt x="231" y="4"/>
                  </a:lnTo>
                  <a:lnTo>
                    <a:pt x="231" y="54"/>
                  </a:lnTo>
                  <a:lnTo>
                    <a:pt x="5" y="5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3" name="Freeform 93">
              <a:extLst>
                <a:ext uri="{FF2B5EF4-FFF2-40B4-BE49-F238E27FC236}">
                  <a16:creationId xmlns:a16="http://schemas.microsoft.com/office/drawing/2014/main" id="{F676E1F4-5FDE-4044-BE3A-4E64437630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9870" y="3208148"/>
              <a:ext cx="57948" cy="41794"/>
            </a:xfrm>
            <a:custGeom>
              <a:avLst/>
              <a:gdLst>
                <a:gd name="T0" fmla="*/ 0 w 73"/>
                <a:gd name="T1" fmla="*/ 54 h 54"/>
                <a:gd name="T2" fmla="*/ 73 w 73"/>
                <a:gd name="T3" fmla="*/ 54 h 54"/>
                <a:gd name="T4" fmla="*/ 73 w 73"/>
                <a:gd name="T5" fmla="*/ 0 h 54"/>
                <a:gd name="T6" fmla="*/ 0 w 73"/>
                <a:gd name="T7" fmla="*/ 0 h 54"/>
                <a:gd name="T8" fmla="*/ 0 w 73"/>
                <a:gd name="T9" fmla="*/ 54 h 54"/>
                <a:gd name="T10" fmla="*/ 5 w 73"/>
                <a:gd name="T11" fmla="*/ 5 h 54"/>
                <a:gd name="T12" fmla="*/ 68 w 73"/>
                <a:gd name="T13" fmla="*/ 5 h 54"/>
                <a:gd name="T14" fmla="*/ 68 w 73"/>
                <a:gd name="T15" fmla="*/ 50 h 54"/>
                <a:gd name="T16" fmla="*/ 5 w 73"/>
                <a:gd name="T17" fmla="*/ 50 h 54"/>
                <a:gd name="T18" fmla="*/ 5 w 73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0" y="54"/>
                  </a:moveTo>
                  <a:lnTo>
                    <a:pt x="73" y="54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8" y="5"/>
                  </a:lnTo>
                  <a:lnTo>
                    <a:pt x="68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4" name="Freeform 94">
              <a:extLst>
                <a:ext uri="{FF2B5EF4-FFF2-40B4-BE49-F238E27FC236}">
                  <a16:creationId xmlns:a16="http://schemas.microsoft.com/office/drawing/2014/main" id="{34E76E84-E79D-46D1-AEDD-3FDF6C91D5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4961" y="3208148"/>
              <a:ext cx="58741" cy="41794"/>
            </a:xfrm>
            <a:custGeom>
              <a:avLst/>
              <a:gdLst>
                <a:gd name="T0" fmla="*/ 0 w 74"/>
                <a:gd name="T1" fmla="*/ 54 h 54"/>
                <a:gd name="T2" fmla="*/ 74 w 74"/>
                <a:gd name="T3" fmla="*/ 54 h 54"/>
                <a:gd name="T4" fmla="*/ 74 w 74"/>
                <a:gd name="T5" fmla="*/ 0 h 54"/>
                <a:gd name="T6" fmla="*/ 0 w 74"/>
                <a:gd name="T7" fmla="*/ 0 h 54"/>
                <a:gd name="T8" fmla="*/ 0 w 74"/>
                <a:gd name="T9" fmla="*/ 54 h 54"/>
                <a:gd name="T10" fmla="*/ 5 w 74"/>
                <a:gd name="T11" fmla="*/ 5 h 54"/>
                <a:gd name="T12" fmla="*/ 69 w 74"/>
                <a:gd name="T13" fmla="*/ 5 h 54"/>
                <a:gd name="T14" fmla="*/ 69 w 74"/>
                <a:gd name="T15" fmla="*/ 50 h 54"/>
                <a:gd name="T16" fmla="*/ 5 w 74"/>
                <a:gd name="T17" fmla="*/ 50 h 54"/>
                <a:gd name="T18" fmla="*/ 5 w 74"/>
                <a:gd name="T19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54">
                  <a:moveTo>
                    <a:pt x="0" y="54"/>
                  </a:moveTo>
                  <a:lnTo>
                    <a:pt x="74" y="54"/>
                  </a:lnTo>
                  <a:lnTo>
                    <a:pt x="74" y="0"/>
                  </a:lnTo>
                  <a:lnTo>
                    <a:pt x="0" y="0"/>
                  </a:lnTo>
                  <a:lnTo>
                    <a:pt x="0" y="54"/>
                  </a:lnTo>
                  <a:close/>
                  <a:moveTo>
                    <a:pt x="5" y="5"/>
                  </a:moveTo>
                  <a:lnTo>
                    <a:pt x="69" y="5"/>
                  </a:lnTo>
                  <a:lnTo>
                    <a:pt x="69" y="50"/>
                  </a:lnTo>
                  <a:lnTo>
                    <a:pt x="5" y="5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5" name="Freeform 95">
              <a:extLst>
                <a:ext uri="{FF2B5EF4-FFF2-40B4-BE49-F238E27FC236}">
                  <a16:creationId xmlns:a16="http://schemas.microsoft.com/office/drawing/2014/main" id="{A3659447-E8EF-4775-83B9-18D4D66538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0848" y="3208148"/>
              <a:ext cx="57948" cy="41794"/>
            </a:xfrm>
            <a:custGeom>
              <a:avLst/>
              <a:gdLst>
                <a:gd name="T0" fmla="*/ 73 w 73"/>
                <a:gd name="T1" fmla="*/ 0 h 54"/>
                <a:gd name="T2" fmla="*/ 0 w 73"/>
                <a:gd name="T3" fmla="*/ 0 h 54"/>
                <a:gd name="T4" fmla="*/ 0 w 73"/>
                <a:gd name="T5" fmla="*/ 54 h 54"/>
                <a:gd name="T6" fmla="*/ 73 w 73"/>
                <a:gd name="T7" fmla="*/ 54 h 54"/>
                <a:gd name="T8" fmla="*/ 73 w 73"/>
                <a:gd name="T9" fmla="*/ 0 h 54"/>
                <a:gd name="T10" fmla="*/ 68 w 73"/>
                <a:gd name="T11" fmla="*/ 50 h 54"/>
                <a:gd name="T12" fmla="*/ 5 w 73"/>
                <a:gd name="T13" fmla="*/ 50 h 54"/>
                <a:gd name="T14" fmla="*/ 5 w 73"/>
                <a:gd name="T15" fmla="*/ 5 h 54"/>
                <a:gd name="T16" fmla="*/ 68 w 73"/>
                <a:gd name="T17" fmla="*/ 5 h 54"/>
                <a:gd name="T18" fmla="*/ 68 w 73"/>
                <a:gd name="T19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4">
                  <a:moveTo>
                    <a:pt x="73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73" y="54"/>
                  </a:lnTo>
                  <a:lnTo>
                    <a:pt x="73" y="0"/>
                  </a:lnTo>
                  <a:close/>
                  <a:moveTo>
                    <a:pt x="68" y="50"/>
                  </a:moveTo>
                  <a:lnTo>
                    <a:pt x="5" y="50"/>
                  </a:lnTo>
                  <a:lnTo>
                    <a:pt x="5" y="5"/>
                  </a:lnTo>
                  <a:lnTo>
                    <a:pt x="68" y="5"/>
                  </a:lnTo>
                  <a:lnTo>
                    <a:pt x="68" y="50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6" name="Rectangle 96">
              <a:extLst>
                <a:ext uri="{FF2B5EF4-FFF2-40B4-BE49-F238E27FC236}">
                  <a16:creationId xmlns:a16="http://schemas.microsoft.com/office/drawing/2014/main" id="{5017526C-1264-44D8-8BCE-33914C987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870" y="3259229"/>
              <a:ext cx="52391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Rectangle 97">
              <a:extLst>
                <a:ext uri="{FF2B5EF4-FFF2-40B4-BE49-F238E27FC236}">
                  <a16:creationId xmlns:a16="http://schemas.microsoft.com/office/drawing/2014/main" id="{9E86BADE-B6E7-4224-BBDE-148E273D3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870" y="3264647"/>
              <a:ext cx="57948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>
              <a:extLst>
                <a:ext uri="{FF2B5EF4-FFF2-40B4-BE49-F238E27FC236}">
                  <a16:creationId xmlns:a16="http://schemas.microsoft.com/office/drawing/2014/main" id="{89745102-26A1-4FB9-9581-B432AB61B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870" y="3272387"/>
              <a:ext cx="48422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9" name="Rectangle 99">
              <a:extLst>
                <a:ext uri="{FF2B5EF4-FFF2-40B4-BE49-F238E27FC236}">
                  <a16:creationId xmlns:a16="http://schemas.microsoft.com/office/drawing/2014/main" id="{90D8E8B8-9322-4552-B3A0-E26981512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9870" y="3279352"/>
              <a:ext cx="53979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0" name="Rectangle 100">
              <a:extLst>
                <a:ext uri="{FF2B5EF4-FFF2-40B4-BE49-F238E27FC236}">
                  <a16:creationId xmlns:a16="http://schemas.microsoft.com/office/drawing/2014/main" id="{E628E5AD-AC47-4080-BD2D-9BAAA1F9D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8282" y="3287091"/>
              <a:ext cx="33340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1" name="Rectangle 101">
              <a:extLst>
                <a:ext uri="{FF2B5EF4-FFF2-40B4-BE49-F238E27FC236}">
                  <a16:creationId xmlns:a16="http://schemas.microsoft.com/office/drawing/2014/main" id="{CFF81F00-4FA4-401D-AEFE-A0F808F09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961" y="3259229"/>
              <a:ext cx="53185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2" name="Rectangle 102">
              <a:extLst>
                <a:ext uri="{FF2B5EF4-FFF2-40B4-BE49-F238E27FC236}">
                  <a16:creationId xmlns:a16="http://schemas.microsoft.com/office/drawing/2014/main" id="{5851E923-D2A0-498B-BE8B-8B6F73279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961" y="3264647"/>
              <a:ext cx="58741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3" name="Rectangle 103">
              <a:extLst>
                <a:ext uri="{FF2B5EF4-FFF2-40B4-BE49-F238E27FC236}">
                  <a16:creationId xmlns:a16="http://schemas.microsoft.com/office/drawing/2014/main" id="{AE6EBCA9-8852-4326-BB0A-827BD24B2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961" y="3272387"/>
              <a:ext cx="46834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4" name="Rectangle 104">
              <a:extLst>
                <a:ext uri="{FF2B5EF4-FFF2-40B4-BE49-F238E27FC236}">
                  <a16:creationId xmlns:a16="http://schemas.microsoft.com/office/drawing/2014/main" id="{9ACDDBA4-27A9-4677-B079-A1BC91D6B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4961" y="3279352"/>
              <a:ext cx="53185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5" name="Rectangle 105">
              <a:extLst>
                <a:ext uri="{FF2B5EF4-FFF2-40B4-BE49-F238E27FC236}">
                  <a16:creationId xmlns:a16="http://schemas.microsoft.com/office/drawing/2014/main" id="{8D04F2FC-E927-45F4-AFD7-49A5F5E4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1786" y="3287091"/>
              <a:ext cx="35721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6" name="Rectangle 106">
              <a:extLst>
                <a:ext uri="{FF2B5EF4-FFF2-40B4-BE49-F238E27FC236}">
                  <a16:creationId xmlns:a16="http://schemas.microsoft.com/office/drawing/2014/main" id="{7E73FA6E-1010-4ACA-B511-9926F6D39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2435" y="3259229"/>
              <a:ext cx="52391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7" name="Rectangle 107">
              <a:extLst>
                <a:ext uri="{FF2B5EF4-FFF2-40B4-BE49-F238E27FC236}">
                  <a16:creationId xmlns:a16="http://schemas.microsoft.com/office/drawing/2014/main" id="{675A969B-952E-4642-B281-1E06DD973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2435" y="3264647"/>
              <a:ext cx="58741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8" name="Rectangle 108">
              <a:extLst>
                <a:ext uri="{FF2B5EF4-FFF2-40B4-BE49-F238E27FC236}">
                  <a16:creationId xmlns:a16="http://schemas.microsoft.com/office/drawing/2014/main" id="{9B07CEF0-9D52-4D9E-9070-37B2DDB068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2435" y="3272387"/>
              <a:ext cx="46834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49" name="Rectangle 109">
              <a:extLst>
                <a:ext uri="{FF2B5EF4-FFF2-40B4-BE49-F238E27FC236}">
                  <a16:creationId xmlns:a16="http://schemas.microsoft.com/office/drawing/2014/main" id="{DCEF575E-9918-4787-B3CB-7249B0AB1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2435" y="3279352"/>
              <a:ext cx="52391" cy="3870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0" name="Rectangle 110">
              <a:extLst>
                <a:ext uri="{FF2B5EF4-FFF2-40B4-BE49-F238E27FC236}">
                  <a16:creationId xmlns:a16="http://schemas.microsoft.com/office/drawing/2014/main" id="{0085C5FF-CB13-4FD7-BCEF-3D30A5AC2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259" y="3287091"/>
              <a:ext cx="33340" cy="3096"/>
            </a:xfrm>
            <a:prstGeom prst="rect">
              <a:avLst/>
            </a:pr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B1E34C00-D6AB-43ED-86F9-64C86AA2B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9870" y="3142361"/>
              <a:ext cx="88112" cy="9288"/>
            </a:xfrm>
            <a:custGeom>
              <a:avLst/>
              <a:gdLst>
                <a:gd name="T0" fmla="*/ 111 w 111"/>
                <a:gd name="T1" fmla="*/ 0 h 12"/>
                <a:gd name="T2" fmla="*/ 0 w 111"/>
                <a:gd name="T3" fmla="*/ 0 h 12"/>
                <a:gd name="T4" fmla="*/ 0 w 111"/>
                <a:gd name="T5" fmla="*/ 12 h 12"/>
                <a:gd name="T6" fmla="*/ 111 w 111"/>
                <a:gd name="T7" fmla="*/ 12 h 12"/>
                <a:gd name="T8" fmla="*/ 111 w 111"/>
                <a:gd name="T9" fmla="*/ 0 h 12"/>
                <a:gd name="T10" fmla="*/ 106 w 111"/>
                <a:gd name="T11" fmla="*/ 7 h 12"/>
                <a:gd name="T12" fmla="*/ 5 w 111"/>
                <a:gd name="T13" fmla="*/ 7 h 12"/>
                <a:gd name="T14" fmla="*/ 5 w 111"/>
                <a:gd name="T15" fmla="*/ 5 h 12"/>
                <a:gd name="T16" fmla="*/ 106 w 111"/>
                <a:gd name="T17" fmla="*/ 5 h 12"/>
                <a:gd name="T18" fmla="*/ 106 w 111"/>
                <a:gd name="T1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2">
                  <a:moveTo>
                    <a:pt x="11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111" y="12"/>
                  </a:lnTo>
                  <a:lnTo>
                    <a:pt x="111" y="0"/>
                  </a:lnTo>
                  <a:close/>
                  <a:moveTo>
                    <a:pt x="106" y="7"/>
                  </a:moveTo>
                  <a:lnTo>
                    <a:pt x="5" y="7"/>
                  </a:lnTo>
                  <a:lnTo>
                    <a:pt x="5" y="5"/>
                  </a:lnTo>
                  <a:lnTo>
                    <a:pt x="106" y="5"/>
                  </a:lnTo>
                  <a:lnTo>
                    <a:pt x="106" y="7"/>
                  </a:ln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99D420C-814E-4128-9128-7A444BE48C44}"/>
                </a:ext>
              </a:extLst>
            </p:cNvPr>
            <p:cNvSpPr/>
            <p:nvPr/>
          </p:nvSpPr>
          <p:spPr>
            <a:xfrm>
              <a:off x="8135048" y="2919805"/>
              <a:ext cx="613664" cy="598324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9"/>
                </a:spcBef>
              </a:pPr>
              <a:endParaRPr lang="en-US" sz="1200" b="1" dirty="0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C7C6567-CAB9-4AF7-96C6-50A5CE0474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9416" y="3031526"/>
              <a:ext cx="364929" cy="328503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solidFill>
              <a:srgbClr val="4B55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grpSp>
          <p:nvGrpSpPr>
            <p:cNvPr id="54" name="Group 99">
              <a:extLst>
                <a:ext uri="{FF2B5EF4-FFF2-40B4-BE49-F238E27FC236}">
                  <a16:creationId xmlns:a16="http://schemas.microsoft.com/office/drawing/2014/main" id="{97CF129C-A3A9-4AA3-9FD1-AE3CF975E2D9}"/>
                </a:ext>
              </a:extLst>
            </p:cNvPr>
            <p:cNvGrpSpPr/>
            <p:nvPr/>
          </p:nvGrpSpPr>
          <p:grpSpPr>
            <a:xfrm>
              <a:off x="8388623" y="3216696"/>
              <a:ext cx="96700" cy="84209"/>
              <a:chOff x="592450" y="1344089"/>
              <a:chExt cx="237453" cy="212084"/>
            </a:xfrm>
            <a:solidFill>
              <a:srgbClr val="4B55A6"/>
            </a:solidFill>
          </p:grpSpPr>
          <p:sp>
            <p:nvSpPr>
              <p:cNvPr id="55" name="Freeform 15">
                <a:extLst>
                  <a:ext uri="{FF2B5EF4-FFF2-40B4-BE49-F238E27FC236}">
                    <a16:creationId xmlns:a16="http://schemas.microsoft.com/office/drawing/2014/main" id="{2648297F-E88A-4DCE-8B89-798976EF5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6" name="Freeform 16">
                <a:extLst>
                  <a:ext uri="{FF2B5EF4-FFF2-40B4-BE49-F238E27FC236}">
                    <a16:creationId xmlns:a16="http://schemas.microsoft.com/office/drawing/2014/main" id="{21468070-0BDC-407D-B191-D7A4894B58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57" name="Oval 17">
                <a:extLst>
                  <a:ext uri="{FF2B5EF4-FFF2-40B4-BE49-F238E27FC236}">
                    <a16:creationId xmlns:a16="http://schemas.microsoft.com/office/drawing/2014/main" id="{74DBC58F-F046-418C-8287-CC2A204D8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38D2344D-0BF6-4AC1-A54B-1B7399552E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7738" y="-51158"/>
            <a:ext cx="1095375" cy="1171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54602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492690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451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40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9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23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440408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061751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digital transformation shutterstock">
            <a:extLst>
              <a:ext uri="{FF2B5EF4-FFF2-40B4-BE49-F238E27FC236}">
                <a16:creationId xmlns:a16="http://schemas.microsoft.com/office/drawing/2014/main" id="{AA07EBF4-94A2-4E29-AA44-A3BFCABC33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2117" y="0"/>
            <a:ext cx="12192001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92AEFE-BAE5-4A16-8046-1CC388A1137A}"/>
              </a:ext>
            </a:extLst>
          </p:cNvPr>
          <p:cNvGrpSpPr/>
          <p:nvPr userDrawn="1"/>
        </p:nvGrpSpPr>
        <p:grpSpPr>
          <a:xfrm>
            <a:off x="8810985" y="2875669"/>
            <a:ext cx="1954179" cy="1106663"/>
            <a:chOff x="9753598" y="1"/>
            <a:chExt cx="1739885" cy="985307"/>
          </a:xfrm>
        </p:grpSpPr>
        <p:sp>
          <p:nvSpPr>
            <p:cNvPr id="31" name="Round Same Side Corner Rectangle 72">
              <a:extLst>
                <a:ext uri="{FF2B5EF4-FFF2-40B4-BE49-F238E27FC236}">
                  <a16:creationId xmlns:a16="http://schemas.microsoft.com/office/drawing/2014/main" id="{04D70802-0F35-4919-BE7E-3D566C9A8826}"/>
                </a:ext>
              </a:extLst>
            </p:cNvPr>
            <p:cNvSpPr/>
            <p:nvPr/>
          </p:nvSpPr>
          <p:spPr>
            <a:xfrm rot="10800000">
              <a:off x="9753598" y="1"/>
              <a:ext cx="1739885" cy="985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32" name="Picture 2" descr="Image result for sify logo">
              <a:extLst>
                <a:ext uri="{FF2B5EF4-FFF2-40B4-BE49-F238E27FC236}">
                  <a16:creationId xmlns:a16="http://schemas.microsoft.com/office/drawing/2014/main" id="{F03FB8CE-A55B-45E9-9801-70D3FA9DB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29B0A5-3478-40ED-8C29-787110A9C1CE}"/>
              </a:ext>
            </a:extLst>
          </p:cNvPr>
          <p:cNvGrpSpPr/>
          <p:nvPr userDrawn="1"/>
        </p:nvGrpSpPr>
        <p:grpSpPr>
          <a:xfrm>
            <a:off x="-1" y="2173323"/>
            <a:ext cx="8466668" cy="2525040"/>
            <a:chOff x="-1" y="1629992"/>
            <a:chExt cx="6829063" cy="1893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A53F10-CBC5-444F-AA00-64BF461C9C71}"/>
                </a:ext>
              </a:extLst>
            </p:cNvPr>
            <p:cNvSpPr/>
            <p:nvPr/>
          </p:nvSpPr>
          <p:spPr>
            <a:xfrm>
              <a:off x="-1" y="1710769"/>
              <a:ext cx="6829063" cy="1725139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102996-43D2-4531-8F28-25FFF42A8FE6}"/>
                </a:ext>
              </a:extLst>
            </p:cNvPr>
            <p:cNvSpPr/>
            <p:nvPr/>
          </p:nvSpPr>
          <p:spPr>
            <a:xfrm>
              <a:off x="0" y="1629992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88A12A-52FF-434F-8992-444C36B493C3}"/>
                </a:ext>
              </a:extLst>
            </p:cNvPr>
            <p:cNvSpPr/>
            <p:nvPr/>
          </p:nvSpPr>
          <p:spPr>
            <a:xfrm>
              <a:off x="0" y="3475856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697701-4197-44C5-9DF6-DCE8EB7667A7}"/>
              </a:ext>
            </a:extLst>
          </p:cNvPr>
          <p:cNvGrpSpPr/>
          <p:nvPr userDrawn="1"/>
        </p:nvGrpSpPr>
        <p:grpSpPr>
          <a:xfrm>
            <a:off x="11136403" y="2281025"/>
            <a:ext cx="1055596" cy="2300187"/>
            <a:chOff x="8352302" y="0"/>
            <a:chExt cx="791697" cy="5143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3C2F58-9D3E-4A33-9620-E2862F764A2C}"/>
                </a:ext>
              </a:extLst>
            </p:cNvPr>
            <p:cNvSpPr/>
            <p:nvPr/>
          </p:nvSpPr>
          <p:spPr>
            <a:xfrm>
              <a:off x="8877270" y="0"/>
              <a:ext cx="266729" cy="5143500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590226-D46A-48CE-A2DA-6A9297A288BE}"/>
                </a:ext>
              </a:extLst>
            </p:cNvPr>
            <p:cNvSpPr/>
            <p:nvPr/>
          </p:nvSpPr>
          <p:spPr>
            <a:xfrm>
              <a:off x="8613456" y="0"/>
              <a:ext cx="266729" cy="5143500"/>
            </a:xfrm>
            <a:prstGeom prst="rect">
              <a:avLst/>
            </a:prstGeom>
            <a:solidFill>
              <a:srgbClr val="BDD7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1AEADA-3FE1-4B34-BF61-100EEBD93869}"/>
                </a:ext>
              </a:extLst>
            </p:cNvPr>
            <p:cNvSpPr/>
            <p:nvPr/>
          </p:nvSpPr>
          <p:spPr>
            <a:xfrm>
              <a:off x="8352302" y="0"/>
              <a:ext cx="266729" cy="5143500"/>
            </a:xfrm>
            <a:prstGeom prst="rect">
              <a:avLst/>
            </a:prstGeom>
            <a:solidFill>
              <a:srgbClr val="BDD7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F722-DBE4-4E6D-BFCC-DE5D388C6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041" y="3086437"/>
            <a:ext cx="7267200" cy="69881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1297747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913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29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2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29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19" y="4989095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19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5" y="472819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433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504996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857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415612" y="2478040"/>
            <a:ext cx="11360800" cy="1251529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ctr">
              <a:defRPr sz="6933"/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601" y="3778836"/>
            <a:ext cx="11360800" cy="1056801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33"/>
            </a:lvl1pPr>
            <a:lvl2pPr marL="228589" indent="228589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33"/>
            </a:lvl2pPr>
            <a:lvl3pPr marL="228589" indent="685766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33"/>
            </a:lvl3pPr>
            <a:lvl4pPr marL="228589" indent="1142942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33"/>
            </a:lvl4pPr>
            <a:lvl5pPr marL="228589" indent="1600120" algn="ctr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3733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8A63BF-412F-FA4D-904D-BC56C6BCC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9846" y="6469478"/>
            <a:ext cx="854332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86CB4B4D-7CA3-9044-876B-883B54F8677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85104919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31108"/>
            <a:ext cx="10051200" cy="46165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C7A9F-5A4E-490A-BC42-58A63AE4A370}"/>
              </a:ext>
            </a:extLst>
          </p:cNvPr>
          <p:cNvGrpSpPr/>
          <p:nvPr userDrawn="1"/>
        </p:nvGrpSpPr>
        <p:grpSpPr>
          <a:xfrm>
            <a:off x="143174" y="6528235"/>
            <a:ext cx="1557395" cy="297454"/>
            <a:chOff x="324000" y="4788545"/>
            <a:chExt cx="1168046" cy="223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832B65-B07D-4FF1-AC8B-9A4384C52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F00769-D41F-46DB-8DCE-672840A3FEB0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45073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633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7BBF-91B5-4D9C-AA78-885B2D4107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1655E2-976D-4AC2-951C-2C427D3C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D0FB2-5B37-4FE5-BE83-A34F59923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7A70C-67CC-4153-8903-2CF66E5F5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BF331-A685-4F91-AD64-4F898FAA4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36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3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3950-E0E8-4D37-90FA-D6CF4AB60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5AE87-BE88-4636-B4BF-FC06107CD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2B70C-F4B6-417A-BF26-21C1BA9F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D694E-474C-4587-A845-9196FCD7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D2559-1041-418A-8814-65CA15BE8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6112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1E81-536D-46A0-AA0E-02B3F599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26579-70E0-4575-8D47-4F42C4693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E985E-B153-4EA2-A01E-7E2436CDC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7DC51-0E80-4481-9C20-47E08864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B783-EBB9-4F92-8073-13F0DF90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0689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13A4-6BA1-4C33-B758-08E4A363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EAB0-27BE-446A-8F78-D3D7F4886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620BDC-4A54-4D70-9E19-469B5CD0CA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D3517-CBE1-4A68-9DC6-43C4A1EF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E1E7E-26C8-41FC-BC41-E39E926D6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6C46-A47A-4211-8304-2F10629D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524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E5507-3073-4B29-BC71-AED9520C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3794-0042-43DE-95F0-4E3471A2B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2E1E8-4B5C-4DA7-8B52-CB331DDC3F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C9FD4-24CA-4D6B-B8DE-F0D325C0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7F954-F855-4C6F-A228-192ED6A19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C3A2B6-2664-4815-B635-E59E9FFC3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841C3-E1CE-4659-84A5-78F0E266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9C3DA-57A7-400A-8F51-396564AC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87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A4F-193E-432D-AD21-33C2700C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B2230-02B5-4DDB-BD2A-ECE22053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FB5AD-F20C-4095-8D9B-6BD68FBE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68AD4-DC41-4308-902B-AE59AE7A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7030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CE49C5-3F33-4041-9C2A-FC17D33AC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D0388-11B3-4DF2-9BB6-09068A68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DBFD7-065B-4AB7-8B27-ECC6F5B4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9569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E5A7-F207-4FA1-B835-B2E010906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03B6-2672-4A91-AD0C-EBB0164E7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05677-8E60-4543-8693-7C388731A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7C75C-168F-4760-8C08-DBF1EA5A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87C11-787B-4D57-B10F-8763FE40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DF87A-0716-447A-94E2-994318518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43824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DF161-3F73-4973-85AC-A5D61E39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5CC22B-DE3D-44A3-9B5F-E081D6EC61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C9B8C3-1F93-4AA8-9E37-8D9F1EE0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1E7EF-7166-4FBB-B24D-44ECC6B9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599910-8F1F-4FA2-A804-B06C4EBE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D1B41-1503-4BDA-A256-E44DA7B7B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0452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2105-1101-4CA2-96AB-A6925F75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EB3BAE-F63B-439F-86D4-20247AE9C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821A2-7223-4F65-B469-C171E5EC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B3AFB-4F02-4CD4-8918-829634907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40DED-98C9-4687-9D6F-9075589F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8613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5CDC5E-C695-4E8E-B859-1A987CBB1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2578A7-26B2-494D-986D-228805D71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A7F3E-E7AB-4583-96BA-22FB45013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73C3F-AD2E-4EA7-BD83-AA4D8A60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398F7-4DED-4FC9-8520-3886C9E56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975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705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2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2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10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5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5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31520545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06"/>
              <a:endParaRPr lang="en-IN" sz="1867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06"/>
              <a:endParaRPr lang="en-IN" sz="1867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3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06"/>
            <a:r>
              <a:rPr lang="en-IN" sz="8133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20" y="4989096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21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6" y="472821"/>
            <a:ext cx="2276797" cy="19110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ACDB163-F9DE-4B38-BC27-7BFA7A464788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21" name="Round Same Side Corner Rectangle 72">
              <a:extLst>
                <a:ext uri="{FF2B5EF4-FFF2-40B4-BE49-F238E27FC236}">
                  <a16:creationId xmlns:a16="http://schemas.microsoft.com/office/drawing/2014/main" id="{36B3F11A-39C5-4A16-85C9-A7EC66C0C9B9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pic>
          <p:nvPicPr>
            <p:cNvPr id="22" name="Picture 2" descr="Image result for sify logo">
              <a:extLst>
                <a:ext uri="{FF2B5EF4-FFF2-40B4-BE49-F238E27FC236}">
                  <a16:creationId xmlns:a16="http://schemas.microsoft.com/office/drawing/2014/main" id="{C8C9E264-488F-42A2-A3B4-46C27F174E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82829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4800" y="504992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35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digital transformation shutterstock">
            <a:extLst>
              <a:ext uri="{FF2B5EF4-FFF2-40B4-BE49-F238E27FC236}">
                <a16:creationId xmlns:a16="http://schemas.microsoft.com/office/drawing/2014/main" id="{AA07EBF4-94A2-4E29-AA44-A3BFCABC33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2117" y="0"/>
            <a:ext cx="12192001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92AEFE-BAE5-4A16-8046-1CC388A1137A}"/>
              </a:ext>
            </a:extLst>
          </p:cNvPr>
          <p:cNvGrpSpPr/>
          <p:nvPr userDrawn="1"/>
        </p:nvGrpSpPr>
        <p:grpSpPr>
          <a:xfrm>
            <a:off x="8810985" y="2875669"/>
            <a:ext cx="1954179" cy="1106663"/>
            <a:chOff x="9753598" y="1"/>
            <a:chExt cx="1739885" cy="985307"/>
          </a:xfrm>
        </p:grpSpPr>
        <p:sp>
          <p:nvSpPr>
            <p:cNvPr id="31" name="Round Same Side Corner Rectangle 72">
              <a:extLst>
                <a:ext uri="{FF2B5EF4-FFF2-40B4-BE49-F238E27FC236}">
                  <a16:creationId xmlns:a16="http://schemas.microsoft.com/office/drawing/2014/main" id="{04D70802-0F35-4919-BE7E-3D566C9A8826}"/>
                </a:ext>
              </a:extLst>
            </p:cNvPr>
            <p:cNvSpPr/>
            <p:nvPr/>
          </p:nvSpPr>
          <p:spPr>
            <a:xfrm rot="10800000">
              <a:off x="9753598" y="1"/>
              <a:ext cx="1739885" cy="985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pic>
          <p:nvPicPr>
            <p:cNvPr id="32" name="Picture 2" descr="Image result for sify logo">
              <a:extLst>
                <a:ext uri="{FF2B5EF4-FFF2-40B4-BE49-F238E27FC236}">
                  <a16:creationId xmlns:a16="http://schemas.microsoft.com/office/drawing/2014/main" id="{F03FB8CE-A55B-45E9-9801-70D3FA9DB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29B0A5-3478-40ED-8C29-787110A9C1CE}"/>
              </a:ext>
            </a:extLst>
          </p:cNvPr>
          <p:cNvGrpSpPr/>
          <p:nvPr userDrawn="1"/>
        </p:nvGrpSpPr>
        <p:grpSpPr>
          <a:xfrm>
            <a:off x="-1" y="2173323"/>
            <a:ext cx="8466668" cy="2525040"/>
            <a:chOff x="-1" y="1629992"/>
            <a:chExt cx="6829063" cy="1893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A53F10-CBC5-444F-AA00-64BF461C9C71}"/>
                </a:ext>
              </a:extLst>
            </p:cNvPr>
            <p:cNvSpPr/>
            <p:nvPr/>
          </p:nvSpPr>
          <p:spPr>
            <a:xfrm>
              <a:off x="-1" y="1710769"/>
              <a:ext cx="6829063" cy="1725139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102996-43D2-4531-8F28-25FFF42A8FE6}"/>
                </a:ext>
              </a:extLst>
            </p:cNvPr>
            <p:cNvSpPr/>
            <p:nvPr/>
          </p:nvSpPr>
          <p:spPr>
            <a:xfrm>
              <a:off x="0" y="1629992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88A12A-52FF-434F-8992-444C36B493C3}"/>
                </a:ext>
              </a:extLst>
            </p:cNvPr>
            <p:cNvSpPr/>
            <p:nvPr/>
          </p:nvSpPr>
          <p:spPr>
            <a:xfrm>
              <a:off x="0" y="3475856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697701-4197-44C5-9DF6-DCE8EB7667A7}"/>
              </a:ext>
            </a:extLst>
          </p:cNvPr>
          <p:cNvGrpSpPr/>
          <p:nvPr userDrawn="1"/>
        </p:nvGrpSpPr>
        <p:grpSpPr>
          <a:xfrm>
            <a:off x="11136403" y="2281025"/>
            <a:ext cx="1055596" cy="2300187"/>
            <a:chOff x="8352302" y="0"/>
            <a:chExt cx="791697" cy="5143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3C2F58-9D3E-4A33-9620-E2862F764A2C}"/>
                </a:ext>
              </a:extLst>
            </p:cNvPr>
            <p:cNvSpPr/>
            <p:nvPr/>
          </p:nvSpPr>
          <p:spPr>
            <a:xfrm>
              <a:off x="8877270" y="0"/>
              <a:ext cx="266729" cy="5143500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590226-D46A-48CE-A2DA-6A9297A288BE}"/>
                </a:ext>
              </a:extLst>
            </p:cNvPr>
            <p:cNvSpPr/>
            <p:nvPr/>
          </p:nvSpPr>
          <p:spPr>
            <a:xfrm>
              <a:off x="8613456" y="0"/>
              <a:ext cx="266729" cy="5143500"/>
            </a:xfrm>
            <a:prstGeom prst="rect">
              <a:avLst/>
            </a:prstGeom>
            <a:solidFill>
              <a:srgbClr val="BDD7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1AEADA-3FE1-4B34-BF61-100EEBD93869}"/>
                </a:ext>
              </a:extLst>
            </p:cNvPr>
            <p:cNvSpPr/>
            <p:nvPr/>
          </p:nvSpPr>
          <p:spPr>
            <a:xfrm>
              <a:off x="8352302" y="0"/>
              <a:ext cx="266729" cy="5143500"/>
            </a:xfrm>
            <a:prstGeom prst="rect">
              <a:avLst/>
            </a:prstGeom>
            <a:solidFill>
              <a:srgbClr val="BDD7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F722-DBE4-4E6D-BFCC-DE5D388C6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041" y="3086437"/>
            <a:ext cx="7267200" cy="69881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6199310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239184" y="101186"/>
            <a:ext cx="10478400" cy="49242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 bwMode="gray">
          <a:xfrm>
            <a:off x="239186" y="836615"/>
            <a:ext cx="11713633" cy="5616575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19">
            <a:extLst>
              <a:ext uri="{FF2B5EF4-FFF2-40B4-BE49-F238E27FC236}">
                <a16:creationId xmlns:a16="http://schemas.microsoft.com/office/drawing/2014/main" id="{4CFB3C38-23BE-4518-B10D-53CA4E3B0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78601" y="6653213"/>
            <a:ext cx="5365751" cy="203200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606A74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31960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8577" y="6356354"/>
            <a:ext cx="650240" cy="366183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32000" y="469178"/>
            <a:ext cx="10049933" cy="53347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280062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794581" y="5816693"/>
            <a:ext cx="650240" cy="366183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39187" y="586288"/>
            <a:ext cx="10049933" cy="487680"/>
          </a:xfrm>
        </p:spPr>
        <p:txBody>
          <a:bodyPr/>
          <a:lstStyle>
            <a:lvl1pPr>
              <a:defRPr sz="2133" baseline="0"/>
            </a:lvl1pPr>
          </a:lstStyle>
          <a:p>
            <a:r>
              <a:rPr lang="en-US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239187" y="1160502"/>
            <a:ext cx="985731" cy="451408"/>
            <a:chOff x="324000" y="970388"/>
            <a:chExt cx="739298" cy="4096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6"/>
              <a:ext cx="122382" cy="345865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133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3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239187" y="1850241"/>
            <a:ext cx="1034989" cy="451408"/>
            <a:chOff x="324000" y="1609779"/>
            <a:chExt cx="776242" cy="40965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7"/>
              <a:ext cx="103002" cy="345865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3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239187" y="2539982"/>
            <a:ext cx="1034989" cy="420564"/>
            <a:chOff x="324000" y="2249170"/>
            <a:chExt cx="776242" cy="38166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8"/>
              <a:ext cx="103002" cy="310355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133" b="1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381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239187" y="3229713"/>
            <a:ext cx="1034989" cy="455937"/>
            <a:chOff x="324000" y="2888561"/>
            <a:chExt cx="776242" cy="41376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9"/>
              <a:ext cx="112692" cy="34997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667" b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3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  <a:endParaRPr lang="en-US" sz="2667">
                <a:solidFill>
                  <a:schemeClr val="accent4"/>
                </a:solidFill>
                <a:latin typeface="Impact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239187" y="3919460"/>
            <a:ext cx="1034989" cy="420564"/>
            <a:chOff x="324000" y="3527952"/>
            <a:chExt cx="869950" cy="4218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15436" cy="345866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667" b="1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5" y="3527952"/>
              <a:ext cx="731015" cy="42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239187" y="4609204"/>
            <a:ext cx="1159933" cy="452027"/>
            <a:chOff x="324000" y="4167342"/>
            <a:chExt cx="869950" cy="43438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30"/>
              <a:ext cx="122382" cy="370592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2667" b="1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40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33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4176" y="124070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74176" y="192946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274176" y="261822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274176" y="330698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274176" y="399574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274176" y="4684500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3815120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0" y="504992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33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BEEF37-4D23-41C9-9028-986A450A57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17C1C2-C06F-42E5-87E4-923613C972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431104"/>
            <a:ext cx="100512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EC7A9F-5A4E-490A-BC42-58A63AE4A370}"/>
              </a:ext>
            </a:extLst>
          </p:cNvPr>
          <p:cNvGrpSpPr/>
          <p:nvPr userDrawn="1"/>
        </p:nvGrpSpPr>
        <p:grpSpPr>
          <a:xfrm>
            <a:off x="143174" y="6528235"/>
            <a:ext cx="1520076" cy="297454"/>
            <a:chOff x="324000" y="4788545"/>
            <a:chExt cx="1140057" cy="22309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832B65-B07D-4FF1-AC8B-9A4384C520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F00769-D41F-46DB-8DCE-672840A3FEB0}"/>
                </a:ext>
              </a:extLst>
            </p:cNvPr>
            <p:cNvSpPr/>
            <p:nvPr userDrawn="1"/>
          </p:nvSpPr>
          <p:spPr>
            <a:xfrm>
              <a:off x="584105" y="4788545"/>
              <a:ext cx="879952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/>
                <a:t>cloud@core</a:t>
              </a:r>
              <a:r>
                <a:rPr lang="en-US" sz="1333" baseline="3000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6552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2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2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10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5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2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5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</p:spTree>
    <p:extLst>
      <p:ext uri="{BB962C8B-B14F-4D97-AF65-F5344CB8AC3E}">
        <p14:creationId xmlns:p14="http://schemas.microsoft.com/office/powerpoint/2010/main" val="6441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073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1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4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5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5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7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4978819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2" y="1368216"/>
            <a:ext cx="11216217" cy="4878071"/>
          </a:xfrm>
        </p:spPr>
        <p:txBody>
          <a:bodyPr/>
          <a:lstStyle>
            <a:lvl1pPr marL="302347" indent="-302347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48">
              <a:defRPr sz="2133"/>
            </a:lvl3pPr>
            <a:lvl4pPr marL="1439928">
              <a:defRPr sz="1867"/>
            </a:lvl4pPr>
            <a:lvl5pPr marL="1775912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762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9"/>
            <a:ext cx="5471584" cy="4892463"/>
          </a:xfrm>
        </p:spPr>
        <p:txBody>
          <a:bodyPr>
            <a:normAutofit/>
          </a:bodyPr>
          <a:lstStyle>
            <a:lvl1pPr marL="302347" indent="-302347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9" y="1368639"/>
            <a:ext cx="5446183" cy="4892463"/>
          </a:xfrm>
        </p:spPr>
        <p:txBody>
          <a:bodyPr>
            <a:normAutofit/>
          </a:bodyPr>
          <a:lstStyle>
            <a:lvl1pPr marL="302347" indent="-302347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7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767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1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3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494" indent="0">
              <a:buNone/>
              <a:defRPr sz="2667" b="1"/>
            </a:lvl2pPr>
            <a:lvl3pPr marL="1218988" indent="0">
              <a:buNone/>
              <a:defRPr sz="2400" b="1"/>
            </a:lvl3pPr>
            <a:lvl4pPr marL="1828481" indent="0">
              <a:buNone/>
              <a:defRPr sz="2133" b="1"/>
            </a:lvl4pPr>
            <a:lvl5pPr marL="2437974" indent="0">
              <a:buNone/>
              <a:defRPr sz="2133" b="1"/>
            </a:lvl5pPr>
            <a:lvl6pPr marL="3047468" indent="0">
              <a:buNone/>
              <a:defRPr sz="2133" b="1"/>
            </a:lvl6pPr>
            <a:lvl7pPr marL="3656959" indent="0">
              <a:buNone/>
              <a:defRPr sz="2133" b="1"/>
            </a:lvl7pPr>
            <a:lvl8pPr marL="4266455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3"/>
            <a:ext cx="5472000" cy="4468284"/>
          </a:xfrm>
        </p:spPr>
        <p:txBody>
          <a:bodyPr tIns="0">
            <a:normAutofit/>
          </a:bodyPr>
          <a:lstStyle>
            <a:lvl1pPr marL="302347" indent="-302347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68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3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494" indent="0">
              <a:buNone/>
              <a:defRPr sz="2667" b="1"/>
            </a:lvl2pPr>
            <a:lvl3pPr marL="1218988" indent="0">
              <a:buNone/>
              <a:defRPr sz="2400" b="1"/>
            </a:lvl3pPr>
            <a:lvl4pPr marL="1828481" indent="0">
              <a:buNone/>
              <a:defRPr sz="2133" b="1"/>
            </a:lvl4pPr>
            <a:lvl5pPr marL="2437974" indent="0">
              <a:buNone/>
              <a:defRPr sz="2133" b="1"/>
            </a:lvl5pPr>
            <a:lvl6pPr marL="3047468" indent="0">
              <a:buNone/>
              <a:defRPr sz="2133" b="1"/>
            </a:lvl6pPr>
            <a:lvl7pPr marL="3656959" indent="0">
              <a:buNone/>
              <a:defRPr sz="2133" b="1"/>
            </a:lvl7pPr>
            <a:lvl8pPr marL="4266455" indent="0">
              <a:buNone/>
              <a:defRPr sz="2133" b="1"/>
            </a:lvl8pPr>
            <a:lvl9pPr marL="4875947" indent="0">
              <a:buNone/>
              <a:defRPr sz="2133" b="1"/>
            </a:lvl9pPr>
          </a:lstStyle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3"/>
            <a:ext cx="5448000" cy="4468284"/>
          </a:xfrm>
        </p:spPr>
        <p:txBody>
          <a:bodyPr tIns="0"/>
          <a:lstStyle>
            <a:lvl1pPr marL="380981" indent="-380981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68" indent="-380933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33" indent="-304747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27" indent="-304747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21" indent="-304747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47" lvl="0" indent="-302347" algn="l" defTabSz="121898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68" lvl="1" indent="-380933" algn="l" defTabSz="121898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33" lvl="2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27" lvl="3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21" lvl="4" indent="-304747" algn="l" defTabSz="121898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3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8" y="1912705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5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1" y="1912705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5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5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1" y="1912705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9" y="1370160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8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5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8" y="4005082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8" y="4402391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9" y="5159892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8" y="4348049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2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900408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6988838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digital transformation shutterstock">
            <a:extLst>
              <a:ext uri="{FF2B5EF4-FFF2-40B4-BE49-F238E27FC236}">
                <a16:creationId xmlns:a16="http://schemas.microsoft.com/office/drawing/2014/main" id="{AA07EBF4-94A2-4E29-AA44-A3BFCABC33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/>
        </p:blipFill>
        <p:spPr bwMode="auto">
          <a:xfrm>
            <a:off x="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2118" y="0"/>
            <a:ext cx="12192001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92AEFE-BAE5-4A16-8046-1CC388A1137A}"/>
              </a:ext>
            </a:extLst>
          </p:cNvPr>
          <p:cNvGrpSpPr/>
          <p:nvPr userDrawn="1"/>
        </p:nvGrpSpPr>
        <p:grpSpPr>
          <a:xfrm>
            <a:off x="8810985" y="2875670"/>
            <a:ext cx="1954179" cy="1106663"/>
            <a:chOff x="9753598" y="1"/>
            <a:chExt cx="1739885" cy="985307"/>
          </a:xfrm>
        </p:grpSpPr>
        <p:sp>
          <p:nvSpPr>
            <p:cNvPr id="31" name="Round Same Side Corner Rectangle 72">
              <a:extLst>
                <a:ext uri="{FF2B5EF4-FFF2-40B4-BE49-F238E27FC236}">
                  <a16:creationId xmlns:a16="http://schemas.microsoft.com/office/drawing/2014/main" id="{04D70802-0F35-4919-BE7E-3D566C9A8826}"/>
                </a:ext>
              </a:extLst>
            </p:cNvPr>
            <p:cNvSpPr/>
            <p:nvPr/>
          </p:nvSpPr>
          <p:spPr>
            <a:xfrm rot="10800000">
              <a:off x="9753598" y="1"/>
              <a:ext cx="1739885" cy="985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32" name="Picture 2" descr="Image result for sify logo">
              <a:extLst>
                <a:ext uri="{FF2B5EF4-FFF2-40B4-BE49-F238E27FC236}">
                  <a16:creationId xmlns:a16="http://schemas.microsoft.com/office/drawing/2014/main" id="{F03FB8CE-A55B-45E9-9801-70D3FA9DB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29B0A5-3478-40ED-8C29-787110A9C1CE}"/>
              </a:ext>
            </a:extLst>
          </p:cNvPr>
          <p:cNvGrpSpPr/>
          <p:nvPr userDrawn="1"/>
        </p:nvGrpSpPr>
        <p:grpSpPr>
          <a:xfrm>
            <a:off x="-1" y="2173323"/>
            <a:ext cx="8466668" cy="2525040"/>
            <a:chOff x="-1" y="1629992"/>
            <a:chExt cx="6829063" cy="1893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A53F10-CBC5-444F-AA00-64BF461C9C71}"/>
                </a:ext>
              </a:extLst>
            </p:cNvPr>
            <p:cNvSpPr/>
            <p:nvPr/>
          </p:nvSpPr>
          <p:spPr>
            <a:xfrm>
              <a:off x="-1" y="1710769"/>
              <a:ext cx="6829063" cy="1725139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102996-43D2-4531-8F28-25FFF42A8FE6}"/>
                </a:ext>
              </a:extLst>
            </p:cNvPr>
            <p:cNvSpPr/>
            <p:nvPr/>
          </p:nvSpPr>
          <p:spPr>
            <a:xfrm>
              <a:off x="0" y="1629992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88A12A-52FF-434F-8992-444C36B493C3}"/>
                </a:ext>
              </a:extLst>
            </p:cNvPr>
            <p:cNvSpPr/>
            <p:nvPr/>
          </p:nvSpPr>
          <p:spPr>
            <a:xfrm>
              <a:off x="0" y="3475856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697701-4197-44C5-9DF6-DCE8EB7667A7}"/>
              </a:ext>
            </a:extLst>
          </p:cNvPr>
          <p:cNvGrpSpPr/>
          <p:nvPr userDrawn="1"/>
        </p:nvGrpSpPr>
        <p:grpSpPr>
          <a:xfrm>
            <a:off x="11136403" y="2281025"/>
            <a:ext cx="1055596" cy="2300187"/>
            <a:chOff x="8352302" y="0"/>
            <a:chExt cx="791697" cy="5143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3C2F58-9D3E-4A33-9620-E2862F764A2C}"/>
                </a:ext>
              </a:extLst>
            </p:cNvPr>
            <p:cNvSpPr/>
            <p:nvPr/>
          </p:nvSpPr>
          <p:spPr>
            <a:xfrm>
              <a:off x="8877270" y="0"/>
              <a:ext cx="266729" cy="5143500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590226-D46A-48CE-A2DA-6A9297A288BE}"/>
                </a:ext>
              </a:extLst>
            </p:cNvPr>
            <p:cNvSpPr/>
            <p:nvPr/>
          </p:nvSpPr>
          <p:spPr>
            <a:xfrm>
              <a:off x="8613456" y="0"/>
              <a:ext cx="266729" cy="5143500"/>
            </a:xfrm>
            <a:prstGeom prst="rect">
              <a:avLst/>
            </a:prstGeom>
            <a:solidFill>
              <a:srgbClr val="BDD7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1AEADA-3FE1-4B34-BF61-100EEBD93869}"/>
                </a:ext>
              </a:extLst>
            </p:cNvPr>
            <p:cNvSpPr/>
            <p:nvPr/>
          </p:nvSpPr>
          <p:spPr>
            <a:xfrm>
              <a:off x="8352302" y="0"/>
              <a:ext cx="266729" cy="5143500"/>
            </a:xfrm>
            <a:prstGeom prst="rect">
              <a:avLst/>
            </a:prstGeom>
            <a:solidFill>
              <a:srgbClr val="BDD7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F722-DBE4-4E6D-BFCC-DE5D388C6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041" y="3086438"/>
            <a:ext cx="7267200" cy="69881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1327764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570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EAAB93-D857-4294-9638-7AF7DC41EA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0D59126B-B15F-4DB1-AEDD-F34A6721C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505086"/>
            <a:ext cx="10049933" cy="46165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2357041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EAAB93-D857-4294-9638-7AF7DC41EA0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199960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071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7CBFFE66-0EBA-46FF-AA31-6E868A667A5F}"/>
              </a:ext>
            </a:extLst>
          </p:cNvPr>
          <p:cNvGrpSpPr/>
          <p:nvPr userDrawn="1"/>
        </p:nvGrpSpPr>
        <p:grpSpPr>
          <a:xfrm rot="16200000">
            <a:off x="5159304" y="2280919"/>
            <a:ext cx="1873392" cy="2411240"/>
            <a:chOff x="9651545" y="1652096"/>
            <a:chExt cx="1873392" cy="2411240"/>
          </a:xfrm>
        </p:grpSpPr>
        <p:sp>
          <p:nvSpPr>
            <p:cNvPr id="5" name="Rectangle 80">
              <a:extLst>
                <a:ext uri="{FF2B5EF4-FFF2-40B4-BE49-F238E27FC236}">
                  <a16:creationId xmlns:a16="http://schemas.microsoft.com/office/drawing/2014/main" id="{B147A8D9-A5C8-4EFF-B7D9-B384FA84D77C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06"/>
              <a:endParaRPr lang="en-IN" sz="1867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D0441C-52CF-4BC1-81C1-F63B306F6497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29106"/>
              <a:endParaRPr lang="en-IN" sz="1867" dirty="0">
                <a:solidFill>
                  <a:prstClr val="white"/>
                </a:solidFill>
              </a:endParaRPr>
            </a:p>
          </p:txBody>
        </p:sp>
      </p:grpSp>
      <p:sp>
        <p:nvSpPr>
          <p:cNvPr id="7" name="AutoShape 60">
            <a:extLst>
              <a:ext uri="{FF2B5EF4-FFF2-40B4-BE49-F238E27FC236}">
                <a16:creationId xmlns:a16="http://schemas.microsoft.com/office/drawing/2014/main" id="{B0B5F83F-8527-4AA2-8E57-E26E20B9ABEC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534223" y="2696297"/>
            <a:ext cx="5123559" cy="158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15" tIns="46457" rIns="92915" bIns="46457" numCol="1" anchor="t" anchorCtr="0" compatLnSpc="1">
            <a:prstTxWarp prst="textNoShape">
              <a:avLst/>
            </a:prstTxWarp>
          </a:bodyPr>
          <a:lstStyle/>
          <a:p>
            <a:pPr algn="ctr" defTabSz="929106"/>
            <a:r>
              <a:rPr lang="en-IN" sz="8133" dirty="0">
                <a:solidFill>
                  <a:srgbClr val="595959"/>
                </a:solidFill>
              </a:rPr>
              <a:t>Thank you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F8B8839-2DE8-4E32-AACE-5718126A1761}"/>
              </a:ext>
            </a:extLst>
          </p:cNvPr>
          <p:cNvGrpSpPr/>
          <p:nvPr userDrawn="1"/>
        </p:nvGrpSpPr>
        <p:grpSpPr>
          <a:xfrm>
            <a:off x="388420" y="4989096"/>
            <a:ext cx="11353773" cy="1010795"/>
            <a:chOff x="388418" y="4989095"/>
            <a:chExt cx="11353773" cy="101079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93061BB-6E88-49D5-96AC-0D4B954CFE65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3EF8E9F-DDCB-4541-A42F-60DCBE2D01F7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65E21C7-F0FC-40D8-9ED6-3186344B50E3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F9EBE0-1E6B-4658-8793-8756CA68361A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CCAEF2-56FF-434C-A027-5AC490A216F8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85EF6AD-A134-4584-BD4C-16BF16437488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7E9512F-07E0-4A16-9DA9-947B2A8C3B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00E8AED-823F-4FE2-A1E5-33EBECA3A3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292" y="472821"/>
            <a:ext cx="2276797" cy="19110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4C3551-2C7A-40BB-8A32-75878B1B01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776" y="472821"/>
            <a:ext cx="2276797" cy="19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45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digital transformation shutterstock">
            <a:extLst>
              <a:ext uri="{FF2B5EF4-FFF2-40B4-BE49-F238E27FC236}">
                <a16:creationId xmlns:a16="http://schemas.microsoft.com/office/drawing/2014/main" id="{83E8CBA3-0592-4CC5-B192-E3E39F1705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9260" r="1420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100332-FD9E-43B4-A5EA-D655F50E55C6}"/>
              </a:ext>
            </a:extLst>
          </p:cNvPr>
          <p:cNvSpPr/>
          <p:nvPr userDrawn="1"/>
        </p:nvSpPr>
        <p:spPr>
          <a:xfrm>
            <a:off x="-1" y="4037932"/>
            <a:ext cx="9105417" cy="2455333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62DC76-2326-4337-A09D-F6B09741B5C5}"/>
              </a:ext>
            </a:extLst>
          </p:cNvPr>
          <p:cNvSpPr/>
          <p:nvPr userDrawn="1"/>
        </p:nvSpPr>
        <p:spPr>
          <a:xfrm>
            <a:off x="0" y="4037932"/>
            <a:ext cx="9105416" cy="118533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BDD7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BDD70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BDD70C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742013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83D9CD19-34E8-4942-B632-FFBD3669E4B3}"/>
              </a:ext>
            </a:extLst>
          </p:cNvPr>
          <p:cNvSpPr txBox="1">
            <a:spLocks/>
          </p:cNvSpPr>
          <p:nvPr userDrawn="1"/>
        </p:nvSpPr>
        <p:spPr>
          <a:xfrm>
            <a:off x="4287815" y="6356352"/>
            <a:ext cx="2743200" cy="365125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8A3319-5104-4E46-B7BB-4F68F196E486}" type="slidenum">
              <a:rPr lang="en-IN" sz="1333" smtClean="0"/>
              <a:pPr/>
              <a:t>‹#›</a:t>
            </a:fld>
            <a:endParaRPr lang="en-IN" sz="1333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E64CF6D-2EC1-4E99-9509-ABE945C9B9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8041" y="4464464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0253F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B8F72929-D74C-4BDB-9B56-6937C3360D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1" y="5005853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E4206FC-F25B-4090-B5DC-00954F9FF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5823917"/>
            <a:ext cx="6816328" cy="454763"/>
          </a:xfrm>
        </p:spPr>
        <p:txBody>
          <a:bodyPr>
            <a:noAutofit/>
          </a:bodyPr>
          <a:lstStyle>
            <a:lvl1pPr marL="0" indent="0">
              <a:buNone/>
              <a:defRPr sz="2133" b="1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dirty="0"/>
              <a:t>Month ‘18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17A24C-4C7D-48DE-9342-2FEB934297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3603" y="856265"/>
            <a:ext cx="9144793" cy="51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695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AGENDA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2D161BB-E9A0-4C84-B81C-680E9D201940}"/>
              </a:ext>
            </a:extLst>
          </p:cNvPr>
          <p:cNvGrpSpPr/>
          <p:nvPr userDrawn="1"/>
        </p:nvGrpSpPr>
        <p:grpSpPr>
          <a:xfrm>
            <a:off x="432000" y="1293851"/>
            <a:ext cx="985731" cy="748988"/>
            <a:chOff x="324000" y="970388"/>
            <a:chExt cx="739298" cy="561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3166A6-F41B-45A4-92DF-F0B509EE8458}"/>
                </a:ext>
              </a:extLst>
            </p:cNvPr>
            <p:cNvSpPr/>
            <p:nvPr/>
          </p:nvSpPr>
          <p:spPr>
            <a:xfrm>
              <a:off x="324000" y="103417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2D2382-F5C6-45FF-9C5D-E8E26A951AC0}"/>
                </a:ext>
              </a:extLst>
            </p:cNvPr>
            <p:cNvSpPr txBox="1"/>
            <p:nvPr/>
          </p:nvSpPr>
          <p:spPr>
            <a:xfrm>
              <a:off x="462934" y="970388"/>
              <a:ext cx="600364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DA82C5-F2E2-482A-A2A1-3CF744413BA8}"/>
              </a:ext>
            </a:extLst>
          </p:cNvPr>
          <p:cNvGrpSpPr/>
          <p:nvPr userDrawn="1"/>
        </p:nvGrpSpPr>
        <p:grpSpPr>
          <a:xfrm>
            <a:off x="432000" y="2146373"/>
            <a:ext cx="1034989" cy="748988"/>
            <a:chOff x="324000" y="1609779"/>
            <a:chExt cx="776242" cy="56174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8AA51CE-5F59-4296-B4EA-B308738960AB}"/>
                </a:ext>
              </a:extLst>
            </p:cNvPr>
            <p:cNvSpPr/>
            <p:nvPr/>
          </p:nvSpPr>
          <p:spPr>
            <a:xfrm>
              <a:off x="324000" y="1673566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91A4343-C193-4CFA-8372-2E43A07B1845}"/>
                </a:ext>
              </a:extLst>
            </p:cNvPr>
            <p:cNvSpPr txBox="1"/>
            <p:nvPr/>
          </p:nvSpPr>
          <p:spPr>
            <a:xfrm>
              <a:off x="462934" y="1609779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DF5479A-D744-420E-865C-9CEE11BBC7E3}"/>
              </a:ext>
            </a:extLst>
          </p:cNvPr>
          <p:cNvGrpSpPr/>
          <p:nvPr userDrawn="1"/>
        </p:nvGrpSpPr>
        <p:grpSpPr>
          <a:xfrm>
            <a:off x="432000" y="2998894"/>
            <a:ext cx="1034989" cy="748988"/>
            <a:chOff x="324000" y="2249170"/>
            <a:chExt cx="776242" cy="56174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680145-B3AD-4B2A-9E40-F5094E133BFE}"/>
                </a:ext>
              </a:extLst>
            </p:cNvPr>
            <p:cNvSpPr/>
            <p:nvPr/>
          </p:nvSpPr>
          <p:spPr>
            <a:xfrm>
              <a:off x="324000" y="231295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DF48DF7-6E11-486A-8FE6-AEE948204566}"/>
                </a:ext>
              </a:extLst>
            </p:cNvPr>
            <p:cNvSpPr txBox="1"/>
            <p:nvPr/>
          </p:nvSpPr>
          <p:spPr>
            <a:xfrm>
              <a:off x="462934" y="2249170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3AB779D-C36B-449A-90A1-4B9C9A8AB11D}"/>
              </a:ext>
            </a:extLst>
          </p:cNvPr>
          <p:cNvGrpSpPr/>
          <p:nvPr userDrawn="1"/>
        </p:nvGrpSpPr>
        <p:grpSpPr>
          <a:xfrm>
            <a:off x="432000" y="3851415"/>
            <a:ext cx="1034989" cy="748988"/>
            <a:chOff x="324000" y="2888561"/>
            <a:chExt cx="776242" cy="56174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40F5ED-12D8-43D6-B130-3C4F403121C1}"/>
                </a:ext>
              </a:extLst>
            </p:cNvPr>
            <p:cNvSpPr/>
            <p:nvPr/>
          </p:nvSpPr>
          <p:spPr>
            <a:xfrm>
              <a:off x="324000" y="2952348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4EFB40-188F-4F11-AF25-AA94EF9E5756}"/>
                </a:ext>
              </a:extLst>
            </p:cNvPr>
            <p:cNvSpPr txBox="1"/>
            <p:nvPr/>
          </p:nvSpPr>
          <p:spPr>
            <a:xfrm>
              <a:off x="462934" y="2888561"/>
              <a:ext cx="637308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9BE849-4E9C-4E5A-964F-03DD46AD681A}"/>
              </a:ext>
            </a:extLst>
          </p:cNvPr>
          <p:cNvGrpSpPr/>
          <p:nvPr userDrawn="1"/>
        </p:nvGrpSpPr>
        <p:grpSpPr>
          <a:xfrm>
            <a:off x="432000" y="4703937"/>
            <a:ext cx="1159933" cy="748988"/>
            <a:chOff x="324000" y="3527952"/>
            <a:chExt cx="869950" cy="561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CA7B16F-5C06-4879-B941-44B5FD928812}"/>
                </a:ext>
              </a:extLst>
            </p:cNvPr>
            <p:cNvSpPr/>
            <p:nvPr/>
          </p:nvSpPr>
          <p:spPr>
            <a:xfrm>
              <a:off x="324000" y="3591739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913F642-8676-49CD-9378-2B6BD2FDEB24}"/>
                </a:ext>
              </a:extLst>
            </p:cNvPr>
            <p:cNvSpPr txBox="1"/>
            <p:nvPr/>
          </p:nvSpPr>
          <p:spPr>
            <a:xfrm>
              <a:off x="462934" y="352795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AFFBDB2-5882-402C-9E75-62A32BA3279B}"/>
              </a:ext>
            </a:extLst>
          </p:cNvPr>
          <p:cNvGrpSpPr/>
          <p:nvPr userDrawn="1"/>
        </p:nvGrpSpPr>
        <p:grpSpPr>
          <a:xfrm>
            <a:off x="432000" y="5556457"/>
            <a:ext cx="1159933" cy="748988"/>
            <a:chOff x="324000" y="4167342"/>
            <a:chExt cx="869950" cy="5617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ED37896-6292-483B-89F7-8E03C1B9ED68}"/>
                </a:ext>
              </a:extLst>
            </p:cNvPr>
            <p:cNvSpPr/>
            <p:nvPr/>
          </p:nvSpPr>
          <p:spPr>
            <a:xfrm>
              <a:off x="324000" y="423112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800"/>
                </a:spcBef>
              </a:pPr>
              <a:endParaRPr lang="en-US" sz="1600" b="1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F334-07CC-4416-9A70-EE68005904F8}"/>
                </a:ext>
              </a:extLst>
            </p:cNvPr>
            <p:cNvSpPr txBox="1"/>
            <p:nvPr/>
          </p:nvSpPr>
          <p:spPr>
            <a:xfrm>
              <a:off x="462934" y="4167342"/>
              <a:ext cx="73101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2CE3C-896B-46F3-AA80-7C8037C973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38800" y="1527411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1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27522565-96B8-44DB-AB59-310E11A6DE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38800" y="2379932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2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20B090F-D8BF-414D-90A1-D2DBE446D4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38800" y="3232453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3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D56B850-8139-4412-AA48-5B3080C68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38800" y="4084975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4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BAD39C6-C5BE-4DA1-BBBB-C5DDFB535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38800" y="493749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5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EDBBCB0-9781-4DA9-92FC-BE500461DC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38800" y="5790016"/>
            <a:ext cx="6529149" cy="312579"/>
          </a:xfrm>
        </p:spPr>
        <p:txBody>
          <a:bodyPr rIns="0" bIns="0" anchor="ctr">
            <a:normAutofit/>
          </a:bodyPr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SECTION DIVIDER 6</a:t>
            </a:r>
          </a:p>
        </p:txBody>
      </p:sp>
    </p:spTree>
    <p:extLst>
      <p:ext uri="{BB962C8B-B14F-4D97-AF65-F5344CB8AC3E}">
        <p14:creationId xmlns:p14="http://schemas.microsoft.com/office/powerpoint/2010/main" val="22773676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1" y="1368215"/>
            <a:ext cx="11216217" cy="4878071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61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0" y="1368638"/>
            <a:ext cx="5471584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14018" y="1368638"/>
            <a:ext cx="5446183" cy="4892463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50499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20390"/>
            <a:ext cx="10051200" cy="461655"/>
          </a:xfrm>
          <a:prstGeom prst="rect">
            <a:avLst/>
          </a:prstGeom>
        </p:spPr>
        <p:txBody>
          <a:bodyPr anchor="b"/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6061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0499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 userDrawn="1"/>
        </p:nvSpPr>
        <p:spPr>
          <a:xfrm>
            <a:off x="447027" y="1912703"/>
            <a:ext cx="1483843" cy="5902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 userDrawn="1"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rgbClr val="E7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 userDrawn="1"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rgbClr val="B3A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 userDrawn="1"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rgbClr val="FDD5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 userDrawn="1"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rgbClr val="93C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 userDrawn="1"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rgbClr val="C3D8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 userDrawn="1"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 userDrawn="1"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 userDrawn="1"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230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185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 userDrawn="1"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 userDrawn="1"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213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181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 userDrawn="1"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 userDrawn="1"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 userDrawn="1"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 userDrawn="1"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rgbClr val="595959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 userDrawn="1"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89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89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 userDrawn="1"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 userDrawn="1"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235900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208751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Image result for digital transformation shutterstock">
            <a:extLst>
              <a:ext uri="{FF2B5EF4-FFF2-40B4-BE49-F238E27FC236}">
                <a16:creationId xmlns:a16="http://schemas.microsoft.com/office/drawing/2014/main" id="{AA07EBF4-94A2-4E29-AA44-A3BFCABC334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7" b="6657"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2117" y="0"/>
            <a:ext cx="12192001" cy="685800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492AEFE-BAE5-4A16-8046-1CC388A1137A}"/>
              </a:ext>
            </a:extLst>
          </p:cNvPr>
          <p:cNvGrpSpPr/>
          <p:nvPr userDrawn="1"/>
        </p:nvGrpSpPr>
        <p:grpSpPr>
          <a:xfrm>
            <a:off x="8810985" y="2875669"/>
            <a:ext cx="1954179" cy="1106663"/>
            <a:chOff x="9753598" y="1"/>
            <a:chExt cx="1739885" cy="985307"/>
          </a:xfrm>
        </p:grpSpPr>
        <p:sp>
          <p:nvSpPr>
            <p:cNvPr id="31" name="Round Same Side Corner Rectangle 72">
              <a:extLst>
                <a:ext uri="{FF2B5EF4-FFF2-40B4-BE49-F238E27FC236}">
                  <a16:creationId xmlns:a16="http://schemas.microsoft.com/office/drawing/2014/main" id="{04D70802-0F35-4919-BE7E-3D566C9A8826}"/>
                </a:ext>
              </a:extLst>
            </p:cNvPr>
            <p:cNvSpPr/>
            <p:nvPr/>
          </p:nvSpPr>
          <p:spPr>
            <a:xfrm rot="10800000">
              <a:off x="9753598" y="1"/>
              <a:ext cx="1739885" cy="985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32" name="Picture 2" descr="Image result for sify logo">
              <a:extLst>
                <a:ext uri="{FF2B5EF4-FFF2-40B4-BE49-F238E27FC236}">
                  <a16:creationId xmlns:a16="http://schemas.microsoft.com/office/drawing/2014/main" id="{F03FB8CE-A55B-45E9-9801-70D3FA9DB0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29B0A5-3478-40ED-8C29-787110A9C1CE}"/>
              </a:ext>
            </a:extLst>
          </p:cNvPr>
          <p:cNvGrpSpPr/>
          <p:nvPr userDrawn="1"/>
        </p:nvGrpSpPr>
        <p:grpSpPr>
          <a:xfrm>
            <a:off x="-1" y="2173323"/>
            <a:ext cx="8466668" cy="2525040"/>
            <a:chOff x="-1" y="1629992"/>
            <a:chExt cx="6829063" cy="18937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A53F10-CBC5-444F-AA00-64BF461C9C71}"/>
                </a:ext>
              </a:extLst>
            </p:cNvPr>
            <p:cNvSpPr/>
            <p:nvPr/>
          </p:nvSpPr>
          <p:spPr>
            <a:xfrm>
              <a:off x="-1" y="1710769"/>
              <a:ext cx="6829063" cy="1725139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4102996-43D2-4531-8F28-25FFF42A8FE6}"/>
                </a:ext>
              </a:extLst>
            </p:cNvPr>
            <p:cNvSpPr/>
            <p:nvPr/>
          </p:nvSpPr>
          <p:spPr>
            <a:xfrm>
              <a:off x="0" y="1629992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88A12A-52FF-434F-8992-444C36B493C3}"/>
                </a:ext>
              </a:extLst>
            </p:cNvPr>
            <p:cNvSpPr/>
            <p:nvPr/>
          </p:nvSpPr>
          <p:spPr>
            <a:xfrm>
              <a:off x="0" y="3475856"/>
              <a:ext cx="6829062" cy="47916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7697701-4197-44C5-9DF6-DCE8EB7667A7}"/>
              </a:ext>
            </a:extLst>
          </p:cNvPr>
          <p:cNvGrpSpPr/>
          <p:nvPr userDrawn="1"/>
        </p:nvGrpSpPr>
        <p:grpSpPr>
          <a:xfrm>
            <a:off x="11136403" y="2281025"/>
            <a:ext cx="1055596" cy="2300187"/>
            <a:chOff x="8352302" y="0"/>
            <a:chExt cx="791697" cy="51435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83C2F58-9D3E-4A33-9620-E2862F764A2C}"/>
                </a:ext>
              </a:extLst>
            </p:cNvPr>
            <p:cNvSpPr/>
            <p:nvPr/>
          </p:nvSpPr>
          <p:spPr>
            <a:xfrm>
              <a:off x="8877270" y="0"/>
              <a:ext cx="266729" cy="5143500"/>
            </a:xfrm>
            <a:prstGeom prst="rect">
              <a:avLst/>
            </a:prstGeom>
            <a:solidFill>
              <a:srgbClr val="BDD7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590226-D46A-48CE-A2DA-6A9297A288BE}"/>
                </a:ext>
              </a:extLst>
            </p:cNvPr>
            <p:cNvSpPr/>
            <p:nvPr/>
          </p:nvSpPr>
          <p:spPr>
            <a:xfrm>
              <a:off x="8613456" y="0"/>
              <a:ext cx="266729" cy="5143500"/>
            </a:xfrm>
            <a:prstGeom prst="rect">
              <a:avLst/>
            </a:prstGeom>
            <a:solidFill>
              <a:srgbClr val="BDD70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61AEADA-3FE1-4B34-BF61-100EEBD93869}"/>
                </a:ext>
              </a:extLst>
            </p:cNvPr>
            <p:cNvSpPr/>
            <p:nvPr/>
          </p:nvSpPr>
          <p:spPr>
            <a:xfrm>
              <a:off x="8352302" y="0"/>
              <a:ext cx="266729" cy="5143500"/>
            </a:xfrm>
            <a:prstGeom prst="rect">
              <a:avLst/>
            </a:prstGeom>
            <a:solidFill>
              <a:srgbClr val="BDD70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1DF722-DBE4-4E6D-BFCC-DE5D388C69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8041" y="3086437"/>
            <a:ext cx="7267200" cy="69881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4072431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0680" y="6356356"/>
            <a:ext cx="2743200" cy="365125"/>
          </a:xfrm>
          <a:prstGeom prst="rect">
            <a:avLst/>
          </a:prstGeom>
        </p:spPr>
        <p:txBody>
          <a:bodyPr vert="horz" lIns="69684" tIns="34842" rIns="69684" bIns="348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771" y="-129720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79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5BB5-5D39-407D-9E7F-45D88AA1F50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91A3-7B08-4582-85A5-3CE4447A8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2" r:id="rId13"/>
    <p:sldLayoutId id="2147483675" r:id="rId14"/>
    <p:sldLayoutId id="2147483676" r:id="rId15"/>
    <p:sldLayoutId id="2147483680" r:id="rId16"/>
    <p:sldLayoutId id="2147483681" r:id="rId17"/>
    <p:sldLayoutId id="214748372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2" y="1368216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4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84310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121898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47" indent="-3023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68" indent="-380933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33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27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21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15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8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1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4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5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1983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79929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4" r:id="rId13"/>
    <p:sldLayoutId id="2147483725" r:id="rId14"/>
    <p:sldLayoutId id="2147483726" r:id="rId15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7CDF74-D349-4B5C-B570-4571D76BD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BFB65-67B0-49AF-902D-1BD03D85A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BA5A6-48AD-4878-9ED4-5FF528A25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3B531-D0E2-4665-8BE4-12A3254270D7}" type="datetimeFigureOut">
              <a:rPr lang="en-IN" smtClean="0"/>
              <a:t>11-09-2023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7F9C0-55C2-45C7-93D8-BC130E700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5DB3-CCA5-43CC-82F0-B42B1F09D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73A2-7DC8-4951-85CB-2AAEEB584AF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813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2" y="1368216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4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7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95211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l" defTabSz="121898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47" indent="-3023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68" indent="-380933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33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27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21" indent="-304747" algn="l" defTabSz="121898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15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8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4" indent="-304747" algn="l" defTabSz="121898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4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1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4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8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59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5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5556">
          <p15:clr>
            <a:srgbClr val="F26B43"/>
          </p15:clr>
        </p15:guide>
        <p15:guide id="5" pos="2993">
          <p15:clr>
            <a:srgbClr val="F26B43"/>
          </p15:clr>
        </p15:guide>
        <p15:guide id="6" pos="204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1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27453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2" y="1368215"/>
            <a:ext cx="11216217" cy="4878071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8577" y="6356353"/>
            <a:ext cx="650240" cy="366183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0771" y="-129719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82600" y="505085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182980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6.emf"/><Relationship Id="rId3" Type="http://schemas.openxmlformats.org/officeDocument/2006/relationships/image" Target="../media/image67.png"/><Relationship Id="rId7" Type="http://schemas.openxmlformats.org/officeDocument/2006/relationships/image" Target="../media/image71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79.png"/><Relationship Id="rId2" Type="http://schemas.openxmlformats.org/officeDocument/2006/relationships/image" Target="../media/image66.jpe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70.jpeg"/><Relationship Id="rId11" Type="http://schemas.openxmlformats.org/officeDocument/2006/relationships/image" Target="../media/image75.emf"/><Relationship Id="rId5" Type="http://schemas.openxmlformats.org/officeDocument/2006/relationships/image" Target="../media/image69.png"/><Relationship Id="rId15" Type="http://schemas.openxmlformats.org/officeDocument/2006/relationships/image" Target="../media/image77.wmf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26" Type="http://schemas.openxmlformats.org/officeDocument/2006/relationships/hyperlink" Target="https://www.google.co.in/url?sa=i&amp;rct=j&amp;q=&amp;esrc=s&amp;source=images&amp;cd=&amp;cad=rja&amp;uact=8&amp;ved=2ahUKEwiuhNqTk-_dAhUOzFMKHcOQBSEQjRx6BAgBEAU&amp;url=https://www.bankersadda.com/2017/11/bank-of-baroda-specialist-officers-so.html&amp;psig=AOvVaw1zGPRpuhM3YAiPcY6V5n6U&amp;ust=1538823698498284" TargetMode="External"/><Relationship Id="rId3" Type="http://schemas.openxmlformats.org/officeDocument/2006/relationships/image" Target="../media/image80.jpeg"/><Relationship Id="rId21" Type="http://schemas.openxmlformats.org/officeDocument/2006/relationships/image" Target="../media/image98.jpeg"/><Relationship Id="rId7" Type="http://schemas.openxmlformats.org/officeDocument/2006/relationships/image" Target="../media/image84.jpe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5" Type="http://schemas.openxmlformats.org/officeDocument/2006/relationships/image" Target="../media/image10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3.jpeg"/><Relationship Id="rId20" Type="http://schemas.openxmlformats.org/officeDocument/2006/relationships/image" Target="../media/image97.png"/><Relationship Id="rId29" Type="http://schemas.openxmlformats.org/officeDocument/2006/relationships/image" Target="../media/image104.png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83.jpeg"/><Relationship Id="rId11" Type="http://schemas.openxmlformats.org/officeDocument/2006/relationships/image" Target="../media/image88.png"/><Relationship Id="rId24" Type="http://schemas.openxmlformats.org/officeDocument/2006/relationships/hyperlink" Target="https://www.google.co.in/url?sa=i&amp;rct=j&amp;q=&amp;esrc=s&amp;source=images&amp;cd=&amp;cad=rja&amp;uact=8&amp;ved=2ahUKEwisz8C8j-_dAhXGoFMKHUFgCyYQjRx6BAgBEAU&amp;url=https://commons.wikimedia.org/wiki/File:Union_Bank_of_India_Logo.svg&amp;psig=AOvVaw0mqKbis_ik9digbhdMmybH&amp;ust=1538822707128264" TargetMode="External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23" Type="http://schemas.openxmlformats.org/officeDocument/2006/relationships/image" Target="../media/image100.png"/><Relationship Id="rId28" Type="http://schemas.openxmlformats.org/officeDocument/2006/relationships/image" Target="../media/image103.gif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jpeg"/><Relationship Id="rId9" Type="http://schemas.openxmlformats.org/officeDocument/2006/relationships/image" Target="../media/image86.png"/><Relationship Id="rId14" Type="http://schemas.openxmlformats.org/officeDocument/2006/relationships/image" Target="../media/image91.png"/><Relationship Id="rId22" Type="http://schemas.openxmlformats.org/officeDocument/2006/relationships/image" Target="../media/image99.png"/><Relationship Id="rId27" Type="http://schemas.openxmlformats.org/officeDocument/2006/relationships/image" Target="../media/image102.png"/><Relationship Id="rId30" Type="http://schemas.openxmlformats.org/officeDocument/2006/relationships/image" Target="../media/image10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18" Type="http://schemas.openxmlformats.org/officeDocument/2006/relationships/image" Target="../media/image122.png"/><Relationship Id="rId3" Type="http://schemas.openxmlformats.org/officeDocument/2006/relationships/image" Target="../media/image107.png"/><Relationship Id="rId21" Type="http://schemas.openxmlformats.org/officeDocument/2006/relationships/image" Target="../media/image125.png"/><Relationship Id="rId7" Type="http://schemas.openxmlformats.org/officeDocument/2006/relationships/image" Target="../media/image111.jpeg"/><Relationship Id="rId12" Type="http://schemas.openxmlformats.org/officeDocument/2006/relationships/image" Target="../media/image116.jpeg"/><Relationship Id="rId17" Type="http://schemas.openxmlformats.org/officeDocument/2006/relationships/image" Target="../media/image121.png"/><Relationship Id="rId25" Type="http://schemas.openxmlformats.org/officeDocument/2006/relationships/image" Target="../media/image129.jpeg"/><Relationship Id="rId2" Type="http://schemas.openxmlformats.org/officeDocument/2006/relationships/image" Target="../media/image106.png"/><Relationship Id="rId16" Type="http://schemas.openxmlformats.org/officeDocument/2006/relationships/image" Target="../media/image120.png"/><Relationship Id="rId20" Type="http://schemas.openxmlformats.org/officeDocument/2006/relationships/image" Target="../media/image124.jpe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10.png"/><Relationship Id="rId11" Type="http://schemas.openxmlformats.org/officeDocument/2006/relationships/image" Target="../media/image115.gif"/><Relationship Id="rId24" Type="http://schemas.openxmlformats.org/officeDocument/2006/relationships/image" Target="../media/image128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23" Type="http://schemas.openxmlformats.org/officeDocument/2006/relationships/image" Target="../media/image127.jpeg"/><Relationship Id="rId10" Type="http://schemas.openxmlformats.org/officeDocument/2006/relationships/image" Target="../media/image114.png"/><Relationship Id="rId19" Type="http://schemas.openxmlformats.org/officeDocument/2006/relationships/image" Target="../media/image123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jpeg"/><Relationship Id="rId22" Type="http://schemas.openxmlformats.org/officeDocument/2006/relationships/image" Target="../media/image1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133.jpeg"/><Relationship Id="rId11" Type="http://schemas.openxmlformats.org/officeDocument/2006/relationships/image" Target="../media/image138.png"/><Relationship Id="rId5" Type="http://schemas.openxmlformats.org/officeDocument/2006/relationships/image" Target="../media/image132.jpeg"/><Relationship Id="rId10" Type="http://schemas.openxmlformats.org/officeDocument/2006/relationships/image" Target="../media/image137.jpeg"/><Relationship Id="rId4" Type="http://schemas.openxmlformats.org/officeDocument/2006/relationships/image" Target="../media/image131.jpeg"/><Relationship Id="rId9" Type="http://schemas.openxmlformats.org/officeDocument/2006/relationships/image" Target="../media/image136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9.png"/><Relationship Id="rId18" Type="http://schemas.openxmlformats.org/officeDocument/2006/relationships/image" Target="../media/image154.png"/><Relationship Id="rId26" Type="http://schemas.openxmlformats.org/officeDocument/2006/relationships/image" Target="../media/image162.png"/><Relationship Id="rId3" Type="http://schemas.openxmlformats.org/officeDocument/2006/relationships/image" Target="../media/image139.png"/><Relationship Id="rId21" Type="http://schemas.openxmlformats.org/officeDocument/2006/relationships/image" Target="../media/image157.png"/><Relationship Id="rId34" Type="http://schemas.openxmlformats.org/officeDocument/2006/relationships/image" Target="../media/image170.jpeg"/><Relationship Id="rId7" Type="http://schemas.openxmlformats.org/officeDocument/2006/relationships/image" Target="../media/image143.png"/><Relationship Id="rId12" Type="http://schemas.openxmlformats.org/officeDocument/2006/relationships/image" Target="../media/image148.jpeg"/><Relationship Id="rId17" Type="http://schemas.openxmlformats.org/officeDocument/2006/relationships/image" Target="../media/image153.jpeg"/><Relationship Id="rId25" Type="http://schemas.openxmlformats.org/officeDocument/2006/relationships/image" Target="../media/image161.png"/><Relationship Id="rId33" Type="http://schemas.openxmlformats.org/officeDocument/2006/relationships/image" Target="../media/image1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52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0.jpeg"/><Relationship Id="rId32" Type="http://schemas.openxmlformats.org/officeDocument/2006/relationships/image" Target="../media/image168.jpe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10" Type="http://schemas.openxmlformats.org/officeDocument/2006/relationships/image" Target="../media/image146.jpe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" Type="http://schemas.openxmlformats.org/officeDocument/2006/relationships/image" Target="../media/image140.png"/><Relationship Id="rId9" Type="http://schemas.openxmlformats.org/officeDocument/2006/relationships/image" Target="../media/image145.jpeg"/><Relationship Id="rId14" Type="http://schemas.openxmlformats.org/officeDocument/2006/relationships/image" Target="../media/image150.png"/><Relationship Id="rId22" Type="http://schemas.openxmlformats.org/officeDocument/2006/relationships/image" Target="../media/image158.png"/><Relationship Id="rId27" Type="http://schemas.openxmlformats.org/officeDocument/2006/relationships/image" Target="../media/image163.jpe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Relationship Id="rId8" Type="http://schemas.openxmlformats.org/officeDocument/2006/relationships/image" Target="../media/image14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179.png"/><Relationship Id="rId18" Type="http://schemas.openxmlformats.org/officeDocument/2006/relationships/image" Target="../media/image156.png"/><Relationship Id="rId3" Type="http://schemas.openxmlformats.org/officeDocument/2006/relationships/image" Target="../media/image139.png"/><Relationship Id="rId7" Type="http://schemas.openxmlformats.org/officeDocument/2006/relationships/image" Target="../media/image175.png"/><Relationship Id="rId12" Type="http://schemas.openxmlformats.org/officeDocument/2006/relationships/image" Target="../media/image178.png"/><Relationship Id="rId17" Type="http://schemas.openxmlformats.org/officeDocument/2006/relationships/image" Target="../media/image16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81.png"/><Relationship Id="rId20" Type="http://schemas.openxmlformats.org/officeDocument/2006/relationships/image" Target="../media/image183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74.png"/><Relationship Id="rId11" Type="http://schemas.openxmlformats.org/officeDocument/2006/relationships/image" Target="../media/image177.jpeg"/><Relationship Id="rId5" Type="http://schemas.openxmlformats.org/officeDocument/2006/relationships/image" Target="../media/image173.png"/><Relationship Id="rId15" Type="http://schemas.openxmlformats.org/officeDocument/2006/relationships/image" Target="../media/image180.png"/><Relationship Id="rId10" Type="http://schemas.openxmlformats.org/officeDocument/2006/relationships/image" Target="../media/image166.png"/><Relationship Id="rId19" Type="http://schemas.openxmlformats.org/officeDocument/2006/relationships/image" Target="../media/image182.png"/><Relationship Id="rId4" Type="http://schemas.openxmlformats.org/officeDocument/2006/relationships/image" Target="../media/image149.png"/><Relationship Id="rId9" Type="http://schemas.openxmlformats.org/officeDocument/2006/relationships/image" Target="../media/image176.jpeg"/><Relationship Id="rId1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13" Type="http://schemas.openxmlformats.org/officeDocument/2006/relationships/image" Target="../media/image194.png"/><Relationship Id="rId18" Type="http://schemas.openxmlformats.org/officeDocument/2006/relationships/image" Target="../media/image198.png"/><Relationship Id="rId3" Type="http://schemas.openxmlformats.org/officeDocument/2006/relationships/image" Target="../media/image184.png"/><Relationship Id="rId21" Type="http://schemas.openxmlformats.org/officeDocument/2006/relationships/image" Target="../media/image201.png"/><Relationship Id="rId7" Type="http://schemas.openxmlformats.org/officeDocument/2006/relationships/image" Target="../media/image188.png"/><Relationship Id="rId12" Type="http://schemas.openxmlformats.org/officeDocument/2006/relationships/image" Target="../media/image193.png"/><Relationship Id="rId17" Type="http://schemas.openxmlformats.org/officeDocument/2006/relationships/hyperlink" Target="https://www.google.co.in/url?sa=i&amp;rct=j&amp;q=&amp;esrc=s&amp;source=images&amp;cd=&amp;cad=rja&amp;uact=8&amp;ved=2ahUKEwjq_vX78t_eAhUP2o8KHXUdDNEQjRx6BAgBEAU&amp;url=https://www.uppclonline.com/dispatch/Portal/appmanager/uppcl/wss?_nfpb=true&amp;_pageLabel=uppcl_billInfo_payBill_home&amp;pageID=PB_1010&amp;psig=AOvVaw1lto7WW9wKyLIwjYcmIxUD&amp;ust=1542697707115003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97.png"/><Relationship Id="rId20" Type="http://schemas.openxmlformats.org/officeDocument/2006/relationships/image" Target="../media/image200.png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87.png"/><Relationship Id="rId11" Type="http://schemas.openxmlformats.org/officeDocument/2006/relationships/image" Target="../media/image192.png"/><Relationship Id="rId24" Type="http://schemas.openxmlformats.org/officeDocument/2006/relationships/image" Target="../media/image204.png"/><Relationship Id="rId5" Type="http://schemas.openxmlformats.org/officeDocument/2006/relationships/image" Target="../media/image186.png"/><Relationship Id="rId15" Type="http://schemas.openxmlformats.org/officeDocument/2006/relationships/image" Target="../media/image196.png"/><Relationship Id="rId23" Type="http://schemas.openxmlformats.org/officeDocument/2006/relationships/image" Target="../media/image203.png"/><Relationship Id="rId10" Type="http://schemas.openxmlformats.org/officeDocument/2006/relationships/image" Target="../media/image191.png"/><Relationship Id="rId19" Type="http://schemas.openxmlformats.org/officeDocument/2006/relationships/image" Target="../media/image199.png"/><Relationship Id="rId4" Type="http://schemas.openxmlformats.org/officeDocument/2006/relationships/image" Target="../media/image185.png"/><Relationship Id="rId9" Type="http://schemas.openxmlformats.org/officeDocument/2006/relationships/image" Target="../media/image190.png"/><Relationship Id="rId14" Type="http://schemas.openxmlformats.org/officeDocument/2006/relationships/image" Target="../media/image195.png"/><Relationship Id="rId22" Type="http://schemas.openxmlformats.org/officeDocument/2006/relationships/image" Target="../media/image20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071B7E3-AB90-4A0C-B087-A700D50A83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1" b="4563"/>
          <a:stretch/>
        </p:blipFill>
        <p:spPr>
          <a:xfrm>
            <a:off x="0" y="0"/>
            <a:ext cx="12186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177B32-14FB-4AEC-8E4F-9D90060DAFB8}"/>
              </a:ext>
            </a:extLst>
          </p:cNvPr>
          <p:cNvSpPr/>
          <p:nvPr/>
        </p:nvSpPr>
        <p:spPr>
          <a:xfrm>
            <a:off x="1" y="5064650"/>
            <a:ext cx="12192003" cy="1473340"/>
          </a:xfrm>
          <a:prstGeom prst="rect">
            <a:avLst/>
          </a:prstGeom>
          <a:solidFill>
            <a:srgbClr val="0070C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IN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object 19"/>
          <p:cNvSpPr txBox="1"/>
          <p:nvPr/>
        </p:nvSpPr>
        <p:spPr>
          <a:xfrm>
            <a:off x="302565" y="5461309"/>
            <a:ext cx="11248971" cy="41043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1218988"/>
            <a:r>
              <a:rPr lang="en-US" sz="2667" spc="-76" dirty="0">
                <a:solidFill>
                  <a:schemeClr val="bg1"/>
                </a:solidFill>
                <a:latin typeface="Trebuchet MS"/>
                <a:cs typeface="Arial" panose="020B0604020202020204" pitchFamily="34" charset="0"/>
              </a:rPr>
              <a:t>Sify Capability Presentation – Fed Finance </a:t>
            </a:r>
          </a:p>
        </p:txBody>
      </p:sp>
      <p:pic>
        <p:nvPicPr>
          <p:cNvPr id="8" name="Picture 7" descr="http://skillwise.in/consulting/images_new/logo/sify.png">
            <a:extLst>
              <a:ext uri="{FF2B5EF4-FFF2-40B4-BE49-F238E27FC236}">
                <a16:creationId xmlns:a16="http://schemas.microsoft.com/office/drawing/2014/main" id="{18F22247-35F1-4BAA-933E-0B55760D5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8233" b="28473"/>
          <a:stretch/>
        </p:blipFill>
        <p:spPr bwMode="auto">
          <a:xfrm>
            <a:off x="10320470" y="190430"/>
            <a:ext cx="1592940" cy="68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D288ECBB-6E7C-4313-8495-C527256F171D}"/>
              </a:ext>
            </a:extLst>
          </p:cNvPr>
          <p:cNvSpPr txBox="1">
            <a:spLocks/>
          </p:cNvSpPr>
          <p:nvPr/>
        </p:nvSpPr>
        <p:spPr>
          <a:xfrm>
            <a:off x="5888403" y="-3419830"/>
            <a:ext cx="808853" cy="457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2000"/>
          </a:p>
          <a:p>
            <a:r>
              <a:rPr lang="en-IN" sz="2000"/>
              <a:t>Session objective</a:t>
            </a:r>
          </a:p>
          <a:p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07237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777DA-FA0B-45B4-BC1F-BE2C4DC4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enabler of DIGITAL TRANSFORMATION </a:t>
            </a:r>
            <a:endParaRPr lang="en-IN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FE68CC-9C8A-4805-B3D2-AA70BCFAAFE0}"/>
              </a:ext>
            </a:extLst>
          </p:cNvPr>
          <p:cNvGrpSpPr/>
          <p:nvPr/>
        </p:nvGrpSpPr>
        <p:grpSpPr>
          <a:xfrm>
            <a:off x="623392" y="1203933"/>
            <a:ext cx="2400000" cy="1928580"/>
            <a:chOff x="619165" y="902949"/>
            <a:chExt cx="1800000" cy="144643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B6BC9D-2DEA-423A-9460-8AA153D0AF2E}"/>
                </a:ext>
              </a:extLst>
            </p:cNvPr>
            <p:cNvSpPr txBox="1"/>
            <p:nvPr/>
          </p:nvSpPr>
          <p:spPr>
            <a:xfrm>
              <a:off x="619165" y="1510501"/>
              <a:ext cx="1800000" cy="8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1867" b="1" dirty="0">
                  <a:latin typeface="Trebuchet MS"/>
                  <a:cs typeface="Calibri"/>
                  <a:sym typeface="Calibri"/>
                </a:rPr>
                <a:t>20 years of experience </a:t>
              </a:r>
              <a:br>
                <a:rPr lang="en-US" sz="1467" b="1" dirty="0">
                  <a:latin typeface="Trebuchet MS"/>
                  <a:cs typeface="Calibri"/>
                  <a:sym typeface="Calibri"/>
                </a:rPr>
              </a:br>
              <a:r>
                <a:rPr lang="en-US" sz="1467" dirty="0">
                  <a:cs typeface="Calibri"/>
                  <a:sym typeface="Calibri"/>
                </a:rPr>
                <a:t>in Data Centers, Network, Cloud &amp; Managed Services</a:t>
              </a:r>
              <a:endParaRPr lang="en-US" sz="1467" b="1" dirty="0">
                <a:latin typeface="Trebuchet MS"/>
                <a:cs typeface="Calibri"/>
                <a:sym typeface="Calibri"/>
              </a:endParaRPr>
            </a:p>
          </p:txBody>
        </p:sp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F58023A7-6D8D-44A3-BCA5-BA5AC8E3E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5165" y="902949"/>
              <a:ext cx="648000" cy="648000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5B519E2-2330-4B70-A9E9-22C0EB435174}"/>
              </a:ext>
            </a:extLst>
          </p:cNvPr>
          <p:cNvGrpSpPr/>
          <p:nvPr/>
        </p:nvGrpSpPr>
        <p:grpSpPr>
          <a:xfrm>
            <a:off x="3554244" y="1325982"/>
            <a:ext cx="2400000" cy="1808580"/>
            <a:chOff x="2716923" y="992949"/>
            <a:chExt cx="1800000" cy="135643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3CD16B-0006-483F-8D08-38EF67425422}"/>
                </a:ext>
              </a:extLst>
            </p:cNvPr>
            <p:cNvSpPr txBox="1"/>
            <p:nvPr/>
          </p:nvSpPr>
          <p:spPr>
            <a:xfrm>
              <a:off x="2716923" y="1510501"/>
              <a:ext cx="1800000" cy="8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18">
                <a:defRPr/>
              </a:pPr>
              <a:r>
                <a:rPr lang="en-US" sz="1867" b="1" dirty="0">
                  <a:latin typeface="Trebuchet MS"/>
                  <a:cs typeface="Calibri"/>
                  <a:sym typeface="Calibri"/>
                </a:rPr>
                <a:t>10 operational Data Centers</a:t>
              </a:r>
            </a:p>
            <a:p>
              <a:pPr algn="ctr">
                <a:defRPr/>
              </a:pPr>
              <a:r>
                <a:rPr lang="en-US" sz="1467" dirty="0">
                  <a:cs typeface="Calibri"/>
                  <a:sym typeface="Calibri"/>
                </a:rPr>
                <a:t>with 70 MW IT Power in key cities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E46E2C8E-5C35-4D2B-B947-5B2E2BC1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2923" y="992949"/>
              <a:ext cx="468000" cy="46800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C60F1A1-1665-422E-A7C5-3F1EE0986356}"/>
              </a:ext>
            </a:extLst>
          </p:cNvPr>
          <p:cNvSpPr txBox="1"/>
          <p:nvPr/>
        </p:nvSpPr>
        <p:spPr>
          <a:xfrm>
            <a:off x="6352189" y="2014002"/>
            <a:ext cx="24000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18">
              <a:defRPr/>
            </a:pPr>
            <a:r>
              <a:rPr lang="en-US" sz="1867" b="1" dirty="0">
                <a:latin typeface="Trebuchet MS"/>
                <a:cs typeface="Calibri"/>
                <a:sym typeface="Calibri"/>
              </a:rPr>
              <a:t>Enterprise &amp; Hybrid Multi Cloud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Enterprise Private Cloud grid available in Data Centres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8CBED-226A-4264-B7FE-B5D35BA720AB}"/>
              </a:ext>
            </a:extLst>
          </p:cNvPr>
          <p:cNvSpPr txBox="1"/>
          <p:nvPr/>
        </p:nvSpPr>
        <p:spPr>
          <a:xfrm>
            <a:off x="439824" y="4803940"/>
            <a:ext cx="2400000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18">
              <a:defRPr/>
            </a:pPr>
            <a:r>
              <a:rPr lang="en-US" sz="1867" b="1" dirty="0">
                <a:latin typeface="Trebuchet MS"/>
                <a:cs typeface="Calibri"/>
                <a:sym typeface="Calibri"/>
              </a:rPr>
              <a:t>Cloud Connect 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Data Superhighway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48 on-net data centres </a:t>
            </a:r>
          </a:p>
          <a:p>
            <a:pPr algn="ctr" defTabSz="1219018">
              <a:defRPr/>
            </a:pPr>
            <a:endParaRPr lang="en-US" sz="1467" b="1" dirty="0">
              <a:latin typeface="Trebuchet MS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1C8BDF-A2EF-4C9D-BB39-37296B3BE0AF}"/>
              </a:ext>
            </a:extLst>
          </p:cNvPr>
          <p:cNvSpPr txBox="1"/>
          <p:nvPr/>
        </p:nvSpPr>
        <p:spPr>
          <a:xfrm>
            <a:off x="9238507" y="2013230"/>
            <a:ext cx="2400000" cy="1056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18">
              <a:defRPr/>
            </a:pPr>
            <a:r>
              <a:rPr lang="en-US" sz="1867" b="1" dirty="0">
                <a:latin typeface="Trebuchet MS"/>
                <a:cs typeface="Calibri"/>
                <a:sym typeface="Calibri"/>
              </a:rPr>
              <a:t>Network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Largest MPLS Network – 3100+ POP, 1600 towns in India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282B8-5D8E-40E5-AAA5-16EBFEADF0E4}"/>
              </a:ext>
            </a:extLst>
          </p:cNvPr>
          <p:cNvSpPr txBox="1"/>
          <p:nvPr/>
        </p:nvSpPr>
        <p:spPr>
          <a:xfrm>
            <a:off x="6480309" y="4771986"/>
            <a:ext cx="2400000" cy="157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67" b="1" dirty="0">
                <a:latin typeface="Trebuchet MS"/>
                <a:cs typeface="Calibri"/>
                <a:sym typeface="Calibri"/>
              </a:rPr>
              <a:t>Applications &amp; Solutions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Modern Applications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Kubernetes as a Service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Sify Value Chain – DevOps</a:t>
            </a:r>
          </a:p>
          <a:p>
            <a:pPr algn="ctr">
              <a:defRPr/>
            </a:pPr>
            <a:r>
              <a:rPr lang="en-US" sz="1467" dirty="0">
                <a:cs typeface="Calibri"/>
                <a:sym typeface="Calibri"/>
              </a:rPr>
              <a:t>AI/ML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403ACDA-9ED5-407E-8162-15957BF80E20}"/>
              </a:ext>
            </a:extLst>
          </p:cNvPr>
          <p:cNvGrpSpPr/>
          <p:nvPr/>
        </p:nvGrpSpPr>
        <p:grpSpPr>
          <a:xfrm>
            <a:off x="9216587" y="3820225"/>
            <a:ext cx="2400000" cy="2136927"/>
            <a:chOff x="6912440" y="2958662"/>
            <a:chExt cx="1800000" cy="160269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4F0DDF-1D33-4CBC-B95F-B160CA0A2EF3}"/>
                </a:ext>
              </a:extLst>
            </p:cNvPr>
            <p:cNvSpPr txBox="1"/>
            <p:nvPr/>
          </p:nvSpPr>
          <p:spPr>
            <a:xfrm>
              <a:off x="6912440" y="3506981"/>
              <a:ext cx="1800000" cy="1054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018">
                <a:defRPr/>
              </a:pPr>
              <a:r>
                <a:rPr lang="en-US" sz="1867" b="1" dirty="0">
                  <a:latin typeface="Trebuchet MS"/>
                  <a:cs typeface="Calibri"/>
                  <a:sym typeface="Calibri"/>
                </a:rPr>
                <a:t>Cloud Orchestration Platform</a:t>
              </a:r>
              <a:endParaRPr lang="en-US" sz="1467" b="1" dirty="0">
                <a:latin typeface="Trebuchet MS"/>
                <a:cs typeface="Calibri"/>
                <a:sym typeface="Calibri"/>
              </a:endParaRPr>
            </a:p>
            <a:p>
              <a:pPr algn="ctr">
                <a:defRPr/>
              </a:pPr>
              <a:r>
                <a:rPr lang="en-US" sz="1467" dirty="0">
                  <a:cs typeface="Calibri"/>
                  <a:sym typeface="Calibri"/>
                </a:rPr>
                <a:t>Multiple cloud orchestration from single console</a:t>
              </a:r>
            </a:p>
          </p:txBody>
        </p:sp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C293CAB2-8421-471E-821B-A98149D8D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440" y="2958662"/>
              <a:ext cx="540000" cy="540000"/>
            </a:xfrm>
            <a:prstGeom prst="rect">
              <a:avLst/>
            </a:prstGeom>
          </p:spPr>
        </p:pic>
      </p:grpSp>
      <p:pic>
        <p:nvPicPr>
          <p:cNvPr id="15" name="Graphic 14" descr="Customer review">
            <a:extLst>
              <a:ext uri="{FF2B5EF4-FFF2-40B4-BE49-F238E27FC236}">
                <a16:creationId xmlns:a16="http://schemas.microsoft.com/office/drawing/2014/main" id="{242573E5-08A1-4F65-8AF6-D7B5F24A5B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86413" y="3584751"/>
            <a:ext cx="1219188" cy="12191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C3E6628-A7C0-4C1B-8976-F6940A745BBF}"/>
              </a:ext>
            </a:extLst>
          </p:cNvPr>
          <p:cNvSpPr txBox="1"/>
          <p:nvPr/>
        </p:nvSpPr>
        <p:spPr>
          <a:xfrm>
            <a:off x="3439812" y="4760531"/>
            <a:ext cx="2400000" cy="1118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867" b="1" dirty="0">
                <a:latin typeface="Trebuchet MS"/>
                <a:cs typeface="Calibri"/>
                <a:sym typeface="Calibri"/>
              </a:rPr>
              <a:t>Remote Operations Centre</a:t>
            </a:r>
            <a:br>
              <a:rPr lang="en-US" sz="1467" b="1" dirty="0">
                <a:latin typeface="Trebuchet MS"/>
                <a:cs typeface="Calibri"/>
                <a:sym typeface="Calibri"/>
              </a:rPr>
            </a:br>
            <a:r>
              <a:rPr lang="en-US" sz="1467" dirty="0">
                <a:cs typeface="Calibri"/>
                <a:sym typeface="Calibri"/>
              </a:rPr>
              <a:t>24x7 NOC, SOC and Managed Services</a:t>
            </a:r>
          </a:p>
        </p:txBody>
      </p:sp>
      <p:pic>
        <p:nvPicPr>
          <p:cNvPr id="17" name="Graphic 16" descr="Network">
            <a:extLst>
              <a:ext uri="{FF2B5EF4-FFF2-40B4-BE49-F238E27FC236}">
                <a16:creationId xmlns:a16="http://schemas.microsoft.com/office/drawing/2014/main" id="{247D14E2-BABC-4F54-AC78-61AA3B15D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32592" y="982037"/>
            <a:ext cx="968016" cy="968016"/>
          </a:xfrm>
          <a:prstGeom prst="rect">
            <a:avLst/>
          </a:prstGeom>
        </p:spPr>
      </p:pic>
      <p:pic>
        <p:nvPicPr>
          <p:cNvPr id="19" name="Graphic 18" descr="Download from cloud">
            <a:extLst>
              <a:ext uri="{FF2B5EF4-FFF2-40B4-BE49-F238E27FC236}">
                <a16:creationId xmlns:a16="http://schemas.microsoft.com/office/drawing/2014/main" id="{7210D988-0151-43C5-A05A-17AE1D66D9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5299" y="3550285"/>
            <a:ext cx="1219200" cy="12192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3906403B-B11B-4A71-BCFC-779B1388D35C}"/>
              </a:ext>
            </a:extLst>
          </p:cNvPr>
          <p:cNvGrpSpPr/>
          <p:nvPr/>
        </p:nvGrpSpPr>
        <p:grpSpPr>
          <a:xfrm>
            <a:off x="6480043" y="1055272"/>
            <a:ext cx="2170555" cy="1221601"/>
            <a:chOff x="5248340" y="769749"/>
            <a:chExt cx="1627916" cy="916201"/>
          </a:xfrm>
        </p:grpSpPr>
        <p:pic>
          <p:nvPicPr>
            <p:cNvPr id="4" name="Graphic 3" descr="Syncing cloud">
              <a:extLst>
                <a:ext uri="{FF2B5EF4-FFF2-40B4-BE49-F238E27FC236}">
                  <a16:creationId xmlns:a16="http://schemas.microsoft.com/office/drawing/2014/main" id="{C194CFC7-E485-4DD6-BE9F-E57B5F2B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248340" y="769749"/>
              <a:ext cx="914400" cy="914400"/>
            </a:xfrm>
            <a:prstGeom prst="rect">
              <a:avLst/>
            </a:prstGeom>
          </p:spPr>
        </p:pic>
        <p:pic>
          <p:nvPicPr>
            <p:cNvPr id="37" name="Graphic 36" descr="Syncing cloud">
              <a:extLst>
                <a:ext uri="{FF2B5EF4-FFF2-40B4-BE49-F238E27FC236}">
                  <a16:creationId xmlns:a16="http://schemas.microsoft.com/office/drawing/2014/main" id="{EF79E32B-6135-44DC-96ED-F4B5DC7E5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61856" y="771550"/>
              <a:ext cx="914400" cy="914400"/>
            </a:xfrm>
            <a:prstGeom prst="rect">
              <a:avLst/>
            </a:prstGeom>
          </p:spPr>
        </p:pic>
      </p:grpSp>
      <p:pic>
        <p:nvPicPr>
          <p:cNvPr id="23" name="Graphic 22" descr="Graduation cap">
            <a:extLst>
              <a:ext uri="{FF2B5EF4-FFF2-40B4-BE49-F238E27FC236}">
                <a16:creationId xmlns:a16="http://schemas.microsoft.com/office/drawing/2014/main" id="{1D72DB07-E52B-4C07-87FE-42CD104672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02139" y="3230800"/>
            <a:ext cx="1219200" cy="1219200"/>
          </a:xfrm>
          <a:prstGeom prst="rect">
            <a:avLst/>
          </a:prstGeom>
        </p:spPr>
      </p:pic>
      <p:pic>
        <p:nvPicPr>
          <p:cNvPr id="27" name="Graphic 26" descr="Diploma roll">
            <a:extLst>
              <a:ext uri="{FF2B5EF4-FFF2-40B4-BE49-F238E27FC236}">
                <a16:creationId xmlns:a16="http://schemas.microsoft.com/office/drawing/2014/main" id="{35E0BBC3-E480-417C-8E3E-717314B8BD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86400" y="3784577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2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rrow: Pentagon 50">
            <a:extLst>
              <a:ext uri="{FF2B5EF4-FFF2-40B4-BE49-F238E27FC236}">
                <a16:creationId xmlns:a16="http://schemas.microsoft.com/office/drawing/2014/main" id="{2CE520E7-B54F-4E4B-8ED0-B74A4808B828}"/>
              </a:ext>
            </a:extLst>
          </p:cNvPr>
          <p:cNvSpPr/>
          <p:nvPr/>
        </p:nvSpPr>
        <p:spPr>
          <a:xfrm rot="5400000">
            <a:off x="-478589" y="2180177"/>
            <a:ext cx="4354501" cy="214891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8BE3D889-749D-4AD3-92BE-5FAFAB377558}"/>
              </a:ext>
            </a:extLst>
          </p:cNvPr>
          <p:cNvSpPr/>
          <p:nvPr/>
        </p:nvSpPr>
        <p:spPr>
          <a:xfrm rot="5400000">
            <a:off x="1723877" y="2184426"/>
            <a:ext cx="4363001" cy="214891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3" name="Arrow: Pentagon 52">
            <a:extLst>
              <a:ext uri="{FF2B5EF4-FFF2-40B4-BE49-F238E27FC236}">
                <a16:creationId xmlns:a16="http://schemas.microsoft.com/office/drawing/2014/main" id="{07858025-DAEC-4C98-B40E-26968233F0FB}"/>
              </a:ext>
            </a:extLst>
          </p:cNvPr>
          <p:cNvSpPr/>
          <p:nvPr/>
        </p:nvSpPr>
        <p:spPr>
          <a:xfrm rot="5400000">
            <a:off x="6137307" y="2184428"/>
            <a:ext cx="4362999" cy="214891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4" name="Arrow: Pentagon 53">
            <a:extLst>
              <a:ext uri="{FF2B5EF4-FFF2-40B4-BE49-F238E27FC236}">
                <a16:creationId xmlns:a16="http://schemas.microsoft.com/office/drawing/2014/main" id="{523ADC13-C506-4BDF-93AD-0D6D89480E0E}"/>
              </a:ext>
            </a:extLst>
          </p:cNvPr>
          <p:cNvSpPr/>
          <p:nvPr/>
        </p:nvSpPr>
        <p:spPr>
          <a:xfrm rot="5400000">
            <a:off x="3934844" y="2180178"/>
            <a:ext cx="4354497" cy="214891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78EED340-68F5-44B6-9BC5-5814FCCA5091}"/>
              </a:ext>
            </a:extLst>
          </p:cNvPr>
          <p:cNvSpPr/>
          <p:nvPr/>
        </p:nvSpPr>
        <p:spPr>
          <a:xfrm rot="5400000">
            <a:off x="8344022" y="2184428"/>
            <a:ext cx="4362999" cy="2148913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E607C46-9107-49F3-B647-6635BBD1896E}"/>
              </a:ext>
            </a:extLst>
          </p:cNvPr>
          <p:cNvSpPr txBox="1"/>
          <p:nvPr/>
        </p:nvSpPr>
        <p:spPr>
          <a:xfrm>
            <a:off x="941661" y="2132169"/>
            <a:ext cx="1717463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Data Center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  <a:sym typeface="Arial"/>
              <a:rtl val="0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Cloud + 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Network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Security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One-time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Multi-year Operations services​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9936DD-C846-4563-BD12-F89E1D36A7B5}"/>
              </a:ext>
            </a:extLst>
          </p:cNvPr>
          <p:cNvSpPr/>
          <p:nvPr/>
        </p:nvSpPr>
        <p:spPr>
          <a:xfrm>
            <a:off x="624420" y="5560727"/>
            <a:ext cx="10991849" cy="8732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2F83-104C-D546-95D8-AE9C2E773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flavor of SIFY’S integrated ENGAGEMENTS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71C8-00CF-4667-864C-FC093ED092CC}"/>
              </a:ext>
            </a:extLst>
          </p:cNvPr>
          <p:cNvSpPr txBox="1"/>
          <p:nvPr/>
        </p:nvSpPr>
        <p:spPr>
          <a:xfrm>
            <a:off x="842538" y="5761449"/>
            <a:ext cx="10487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Transformation to Hybrid IT / Digital &amp; Cloud age network / Hybrid cloud security​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95DAD7-9982-408B-BBC3-A3929CC41E59}"/>
              </a:ext>
            </a:extLst>
          </p:cNvPr>
          <p:cNvCxnSpPr>
            <a:cxnSpLocks/>
          </p:cNvCxnSpPr>
          <p:nvPr/>
        </p:nvCxnSpPr>
        <p:spPr>
          <a:xfrm>
            <a:off x="623890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4C28F809-724D-4A15-BA34-680B60D7A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73" y="2591380"/>
            <a:ext cx="240000" cy="240000"/>
          </a:xfrm>
          <a:prstGeom prst="rect">
            <a:avLst/>
          </a:prstGeom>
        </p:spPr>
      </p:pic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B4A4493C-06C8-4729-93C2-370BB5C8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673" y="2158184"/>
            <a:ext cx="240000" cy="240000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65680A3D-9117-42A8-B8BA-5D184308F0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0085" y="2805159"/>
            <a:ext cx="240000" cy="240000"/>
          </a:xfrm>
          <a:prstGeom prst="rect">
            <a:avLst/>
          </a:prstGeom>
        </p:spPr>
      </p:pic>
      <p:pic>
        <p:nvPicPr>
          <p:cNvPr id="18" name="Picture 17" descr="A picture containing shape&#10;&#10;Description automatically generated">
            <a:extLst>
              <a:ext uri="{FF2B5EF4-FFF2-40B4-BE49-F238E27FC236}">
                <a16:creationId xmlns:a16="http://schemas.microsoft.com/office/drawing/2014/main" id="{4E6D8A95-065B-4E9D-98E4-6F744259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122" y="3833459"/>
            <a:ext cx="351108" cy="351108"/>
          </a:xfrm>
          <a:prstGeom prst="rect">
            <a:avLst/>
          </a:prstGeom>
        </p:spPr>
      </p:pic>
      <p:pic>
        <p:nvPicPr>
          <p:cNvPr id="20" name="Picture 19" descr="A picture containing shape&#10;&#10;Description automatically generated">
            <a:extLst>
              <a:ext uri="{FF2B5EF4-FFF2-40B4-BE49-F238E27FC236}">
                <a16:creationId xmlns:a16="http://schemas.microsoft.com/office/drawing/2014/main" id="{085DD72B-CEB4-4795-BDF7-821ECFCF626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673" y="4342156"/>
            <a:ext cx="240000" cy="240000"/>
          </a:xfrm>
          <a:prstGeom prst="rect">
            <a:avLst/>
          </a:prstGeom>
        </p:spPr>
      </p:pic>
      <p:pic>
        <p:nvPicPr>
          <p:cNvPr id="22" name="Picture 21" descr="A picture containing shape&#10;&#10;Description automatically generated">
            <a:extLst>
              <a:ext uri="{FF2B5EF4-FFF2-40B4-BE49-F238E27FC236}">
                <a16:creationId xmlns:a16="http://schemas.microsoft.com/office/drawing/2014/main" id="{E02BFB43-60E5-4E81-9A3C-941B97342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73" y="3473113"/>
            <a:ext cx="240000" cy="240000"/>
          </a:xfrm>
          <a:prstGeom prst="rect">
            <a:avLst/>
          </a:prstGeom>
        </p:spPr>
      </p:pic>
      <p:pic>
        <p:nvPicPr>
          <p:cNvPr id="24" name="Picture 23" descr="A picture containing shape&#10;&#10;Description automatically generated">
            <a:extLst>
              <a:ext uri="{FF2B5EF4-FFF2-40B4-BE49-F238E27FC236}">
                <a16:creationId xmlns:a16="http://schemas.microsoft.com/office/drawing/2014/main" id="{B9FA50E4-994F-4289-BDE7-0CA296D7DE5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5148915" y="2614207"/>
            <a:ext cx="240000" cy="240000"/>
          </a:xfrm>
          <a:prstGeom prst="rect">
            <a:avLst/>
          </a:prstGeom>
        </p:spPr>
      </p:pic>
      <p:pic>
        <p:nvPicPr>
          <p:cNvPr id="26" name="Picture 25" descr="A picture containing shape&#10;&#10;Description automatically generated">
            <a:extLst>
              <a:ext uri="{FF2B5EF4-FFF2-40B4-BE49-F238E27FC236}">
                <a16:creationId xmlns:a16="http://schemas.microsoft.com/office/drawing/2014/main" id="{2652E33D-8150-4BDD-A19F-B96F68F33AA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20085" y="3448540"/>
            <a:ext cx="240000" cy="240000"/>
          </a:xfrm>
          <a:prstGeom prst="rect">
            <a:avLst/>
          </a:prstGeom>
        </p:spPr>
      </p:pic>
      <p:pic>
        <p:nvPicPr>
          <p:cNvPr id="34" name="Picture 33" descr="A picture containing shape&#10;&#10;Description automatically generated">
            <a:extLst>
              <a:ext uri="{FF2B5EF4-FFF2-40B4-BE49-F238E27FC236}">
                <a16:creationId xmlns:a16="http://schemas.microsoft.com/office/drawing/2014/main" id="{EDAED188-3962-4201-84BB-1E0CC2C4E9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673" y="3023893"/>
            <a:ext cx="240000" cy="240000"/>
          </a:xfrm>
          <a:prstGeom prst="rect">
            <a:avLst/>
          </a:prstGeom>
        </p:spPr>
      </p:pic>
      <p:pic>
        <p:nvPicPr>
          <p:cNvPr id="43" name="Picture 42" descr="A picture containing shape&#10;&#10;Description automatically generated">
            <a:extLst>
              <a:ext uri="{FF2B5EF4-FFF2-40B4-BE49-F238E27FC236}">
                <a16:creationId xmlns:a16="http://schemas.microsoft.com/office/drawing/2014/main" id="{F537A13F-53B1-4953-8C22-00514DECEE3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7320085" y="2213183"/>
            <a:ext cx="240000" cy="2400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485A05A8-A44E-4D7D-8E40-28E58CCB6F49}"/>
              </a:ext>
            </a:extLst>
          </p:cNvPr>
          <p:cNvSpPr txBox="1"/>
          <p:nvPr/>
        </p:nvSpPr>
        <p:spPr>
          <a:xfrm>
            <a:off x="3151695" y="2132170"/>
            <a:ext cx="17288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Cloud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Network services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Security services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One-time services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Multi-year Operations services​</a:t>
            </a:r>
          </a:p>
        </p:txBody>
      </p:sp>
      <p:pic>
        <p:nvPicPr>
          <p:cNvPr id="42" name="Picture 41" descr="A picture containing shape&#10;&#10;Description automatically generated">
            <a:extLst>
              <a:ext uri="{FF2B5EF4-FFF2-40B4-BE49-F238E27FC236}">
                <a16:creationId xmlns:a16="http://schemas.microsoft.com/office/drawing/2014/main" id="{6C4952DA-5877-484D-8399-B9F5E6E6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08" y="2158184"/>
            <a:ext cx="240000" cy="240000"/>
          </a:xfrm>
          <a:prstGeom prst="rect">
            <a:avLst/>
          </a:prstGeom>
        </p:spPr>
      </p:pic>
      <p:pic>
        <p:nvPicPr>
          <p:cNvPr id="46" name="Picture 45" descr="A picture containing shape&#10;&#10;Description automatically generated">
            <a:extLst>
              <a:ext uri="{FF2B5EF4-FFF2-40B4-BE49-F238E27FC236}">
                <a16:creationId xmlns:a16="http://schemas.microsoft.com/office/drawing/2014/main" id="{13840464-2634-4C92-89BC-03F2275522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6157" y="3408403"/>
            <a:ext cx="351108" cy="351108"/>
          </a:xfrm>
          <a:prstGeom prst="rect">
            <a:avLst/>
          </a:prstGeom>
        </p:spPr>
      </p:pic>
      <p:pic>
        <p:nvPicPr>
          <p:cNvPr id="60" name="Picture 59" descr="A picture containing shape&#10;&#10;Description automatically generated">
            <a:extLst>
              <a:ext uri="{FF2B5EF4-FFF2-40B4-BE49-F238E27FC236}">
                <a16:creationId xmlns:a16="http://schemas.microsoft.com/office/drawing/2014/main" id="{7B152345-911C-46F8-A94C-481FED35EFC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1708" y="3933835"/>
            <a:ext cx="240000" cy="240000"/>
          </a:xfrm>
          <a:prstGeom prst="rect">
            <a:avLst/>
          </a:prstGeom>
        </p:spPr>
      </p:pic>
      <p:pic>
        <p:nvPicPr>
          <p:cNvPr id="61" name="Picture 60" descr="A picture containing shape&#10;&#10;Description automatically generated">
            <a:extLst>
              <a:ext uri="{FF2B5EF4-FFF2-40B4-BE49-F238E27FC236}">
                <a16:creationId xmlns:a16="http://schemas.microsoft.com/office/drawing/2014/main" id="{158850A9-8127-4A3C-A94D-D9A119D83E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708" y="3041035"/>
            <a:ext cx="240000" cy="240000"/>
          </a:xfrm>
          <a:prstGeom prst="rect">
            <a:avLst/>
          </a:prstGeom>
        </p:spPr>
      </p:pic>
      <p:pic>
        <p:nvPicPr>
          <p:cNvPr id="62" name="Picture 61" descr="A picture containing shape&#10;&#10;Description automatically generated">
            <a:extLst>
              <a:ext uri="{FF2B5EF4-FFF2-40B4-BE49-F238E27FC236}">
                <a16:creationId xmlns:a16="http://schemas.microsoft.com/office/drawing/2014/main" id="{5B17AB06-1315-4545-B6F5-7FB0FA9012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1708" y="2612515"/>
            <a:ext cx="240000" cy="24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977F30C-32E1-47C4-BF69-07DBFB031F0F}"/>
              </a:ext>
            </a:extLst>
          </p:cNvPr>
          <p:cNvSpPr txBox="1"/>
          <p:nvPr/>
        </p:nvSpPr>
        <p:spPr>
          <a:xfrm>
            <a:off x="5378053" y="2132169"/>
            <a:ext cx="1726479" cy="2646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Data Center + 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Hosted DC-IT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Network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Security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One-time services + </a:t>
            </a:r>
            <a:endParaRPr kumimoji="0" lang="en-US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Arial"/>
            </a:endParaRP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Multi-year Operations services​</a:t>
            </a:r>
          </a:p>
        </p:txBody>
      </p:sp>
      <p:pic>
        <p:nvPicPr>
          <p:cNvPr id="65" name="Picture 64" descr="A picture containing shape&#10;&#10;Description automatically generated">
            <a:extLst>
              <a:ext uri="{FF2B5EF4-FFF2-40B4-BE49-F238E27FC236}">
                <a16:creationId xmlns:a16="http://schemas.microsoft.com/office/drawing/2014/main" id="{ECAE0AD7-3844-4C48-BB1A-4D0FD9911BF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5" y="2158184"/>
            <a:ext cx="240000" cy="240000"/>
          </a:xfrm>
          <a:prstGeom prst="rect">
            <a:avLst/>
          </a:prstGeom>
        </p:spPr>
      </p:pic>
      <p:pic>
        <p:nvPicPr>
          <p:cNvPr id="66" name="Picture 65" descr="A picture containing shape&#10;&#10;Description automatically generated">
            <a:extLst>
              <a:ext uri="{FF2B5EF4-FFF2-40B4-BE49-F238E27FC236}">
                <a16:creationId xmlns:a16="http://schemas.microsoft.com/office/drawing/2014/main" id="{D0E2BA7D-62FD-4660-8327-5AFBAF292AF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92513" y="3872477"/>
            <a:ext cx="351108" cy="351108"/>
          </a:xfrm>
          <a:prstGeom prst="rect">
            <a:avLst/>
          </a:prstGeom>
        </p:spPr>
      </p:pic>
      <p:pic>
        <p:nvPicPr>
          <p:cNvPr id="67" name="Picture 66" descr="A picture containing shape&#10;&#10;Description automatically generated">
            <a:extLst>
              <a:ext uri="{FF2B5EF4-FFF2-40B4-BE49-F238E27FC236}">
                <a16:creationId xmlns:a16="http://schemas.microsoft.com/office/drawing/2014/main" id="{3630F201-1740-42EC-AC77-82125CC631B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8065" y="4379857"/>
            <a:ext cx="240000" cy="240000"/>
          </a:xfrm>
          <a:prstGeom prst="rect">
            <a:avLst/>
          </a:prstGeom>
        </p:spPr>
      </p:pic>
      <p:pic>
        <p:nvPicPr>
          <p:cNvPr id="68" name="Picture 67" descr="A picture containing shape&#10;&#10;Description automatically generated">
            <a:extLst>
              <a:ext uri="{FF2B5EF4-FFF2-40B4-BE49-F238E27FC236}">
                <a16:creationId xmlns:a16="http://schemas.microsoft.com/office/drawing/2014/main" id="{48611864-7772-4DB3-8265-2734DA8352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8065" y="3488747"/>
            <a:ext cx="240000" cy="240000"/>
          </a:xfrm>
          <a:prstGeom prst="rect">
            <a:avLst/>
          </a:prstGeom>
        </p:spPr>
      </p:pic>
      <p:pic>
        <p:nvPicPr>
          <p:cNvPr id="69" name="Picture 68" descr="A picture containing shape&#10;&#10;Description automatically generated">
            <a:extLst>
              <a:ext uri="{FF2B5EF4-FFF2-40B4-BE49-F238E27FC236}">
                <a16:creationId xmlns:a16="http://schemas.microsoft.com/office/drawing/2014/main" id="{E914E9AF-24B5-4BF1-BF13-F1703CE2DB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8065" y="3045159"/>
            <a:ext cx="240000" cy="240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A783EE34-BE44-44F3-93FF-A434BBF2DBAD}"/>
              </a:ext>
            </a:extLst>
          </p:cNvPr>
          <p:cNvSpPr txBox="1"/>
          <p:nvPr/>
        </p:nvSpPr>
        <p:spPr>
          <a:xfrm>
            <a:off x="7551538" y="2132170"/>
            <a:ext cx="17594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Network bandwidth services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Network integration services + 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Network Operations services​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7AF7D62-0EE9-4EDE-A1F7-9F82819DF66B}"/>
              </a:ext>
            </a:extLst>
          </p:cNvPr>
          <p:cNvSpPr txBox="1"/>
          <p:nvPr/>
        </p:nvSpPr>
        <p:spPr>
          <a:xfrm>
            <a:off x="700707" y="1171929"/>
            <a:ext cx="195841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Hybrid Cloud led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6B5AA69-60D3-4094-BFF8-71301B625ADB}"/>
              </a:ext>
            </a:extLst>
          </p:cNvPr>
          <p:cNvSpPr txBox="1"/>
          <p:nvPr/>
        </p:nvSpPr>
        <p:spPr>
          <a:xfrm>
            <a:off x="2930253" y="1164697"/>
            <a:ext cx="195024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Pure Cloud Services led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5E591CE-CFCD-4A28-912C-FAE2B7CC08A8}"/>
              </a:ext>
            </a:extLst>
          </p:cNvPr>
          <p:cNvSpPr txBox="1"/>
          <p:nvPr/>
        </p:nvSpPr>
        <p:spPr>
          <a:xfrm>
            <a:off x="5136155" y="1181955"/>
            <a:ext cx="1968375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Managed Hosted led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990D686-7981-49CA-ACAE-D5D5A95E2093}"/>
              </a:ext>
            </a:extLst>
          </p:cNvPr>
          <p:cNvSpPr txBox="1"/>
          <p:nvPr/>
        </p:nvSpPr>
        <p:spPr>
          <a:xfrm>
            <a:off x="7326576" y="1181955"/>
            <a:ext cx="19844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Network Services led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91CE1B-C31C-4E6F-A016-2ACC7EF24876}"/>
              </a:ext>
            </a:extLst>
          </p:cNvPr>
          <p:cNvSpPr txBox="1"/>
          <p:nvPr/>
        </p:nvSpPr>
        <p:spPr>
          <a:xfrm>
            <a:off x="9779397" y="1181955"/>
            <a:ext cx="155024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Services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 </a:t>
            </a:r>
            <a:r>
              <a:rPr kumimoji="0" lang="en-US" sz="1867" b="1" i="0" u="none" strike="noStrike" kern="0" cap="none" spc="0" normalizeH="0" baseline="0" noProof="0">
                <a:ln>
                  <a:noFill/>
                </a:ln>
                <a:solidFill>
                  <a:srgbClr val="548DD4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  <a:rtl val="0"/>
              </a:rPr>
              <a:t>led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80AB68F-312B-4606-9612-402C65F0BF34}"/>
              </a:ext>
            </a:extLst>
          </p:cNvPr>
          <p:cNvCxnSpPr>
            <a:cxnSpLocks/>
          </p:cNvCxnSpPr>
          <p:nvPr/>
        </p:nvCxnSpPr>
        <p:spPr>
          <a:xfrm>
            <a:off x="2830286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68EDAE-F980-4FEA-A34D-04C4F3A19CE5}"/>
              </a:ext>
            </a:extLst>
          </p:cNvPr>
          <p:cNvCxnSpPr>
            <a:cxnSpLocks/>
          </p:cNvCxnSpPr>
          <p:nvPr/>
        </p:nvCxnSpPr>
        <p:spPr>
          <a:xfrm>
            <a:off x="5052966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57214C7-2DF4-456B-8357-D72DBAAF48E7}"/>
              </a:ext>
            </a:extLst>
          </p:cNvPr>
          <p:cNvCxnSpPr>
            <a:cxnSpLocks/>
          </p:cNvCxnSpPr>
          <p:nvPr/>
        </p:nvCxnSpPr>
        <p:spPr>
          <a:xfrm>
            <a:off x="7244350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1B62295-0D35-4215-B22C-78DBCD7D1962}"/>
              </a:ext>
            </a:extLst>
          </p:cNvPr>
          <p:cNvCxnSpPr>
            <a:cxnSpLocks/>
          </p:cNvCxnSpPr>
          <p:nvPr/>
        </p:nvCxnSpPr>
        <p:spPr>
          <a:xfrm>
            <a:off x="9450746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04F0FBB-91CB-4A09-912D-280B32C9A16E}"/>
              </a:ext>
            </a:extLst>
          </p:cNvPr>
          <p:cNvSpPr txBox="1"/>
          <p:nvPr/>
        </p:nvSpPr>
        <p:spPr>
          <a:xfrm>
            <a:off x="9755986" y="2132170"/>
            <a:ext cx="1843991" cy="28469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SAP Migration / Implementation +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Cloud Infrastructure +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SAP DR +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Network Services +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Multi-year Application Managed Services +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Arial"/>
                <a:sym typeface="Arial"/>
              </a:rPr>
              <a:t>Security Services +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63C6FFF-5434-4166-8D0B-2204A89D152F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70000"/>
          </a:blip>
          <a:srcRect/>
          <a:stretch/>
        </p:blipFill>
        <p:spPr>
          <a:xfrm>
            <a:off x="9525999" y="2195457"/>
            <a:ext cx="240000" cy="240000"/>
          </a:xfrm>
          <a:prstGeom prst="rect">
            <a:avLst/>
          </a:prstGeom>
        </p:spPr>
      </p:pic>
      <p:pic>
        <p:nvPicPr>
          <p:cNvPr id="82" name="Picture 81" descr="A picture containing shape&#10;&#10;Description automatically generated">
            <a:extLst>
              <a:ext uri="{FF2B5EF4-FFF2-40B4-BE49-F238E27FC236}">
                <a16:creationId xmlns:a16="http://schemas.microsoft.com/office/drawing/2014/main" id="{910B977D-7F52-489E-BE20-784FCE4EE71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25999" y="4096545"/>
            <a:ext cx="240000" cy="240000"/>
          </a:xfrm>
          <a:prstGeom prst="rect">
            <a:avLst/>
          </a:prstGeom>
        </p:spPr>
      </p:pic>
      <p:pic>
        <p:nvPicPr>
          <p:cNvPr id="83" name="Picture 82" descr="A picture containing shape&#10;&#10;Description automatically generated">
            <a:extLst>
              <a:ext uri="{FF2B5EF4-FFF2-40B4-BE49-F238E27FC236}">
                <a16:creationId xmlns:a16="http://schemas.microsoft.com/office/drawing/2014/main" id="{A61AB512-CEF3-42DA-9D64-0DDB98729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30856" y="4716497"/>
            <a:ext cx="240000" cy="240000"/>
          </a:xfrm>
          <a:prstGeom prst="rect">
            <a:avLst/>
          </a:prstGeom>
        </p:spPr>
      </p:pic>
      <p:pic>
        <p:nvPicPr>
          <p:cNvPr id="84" name="Picture 83" descr="A picture containing shape&#10;&#10;Description automatically generated">
            <a:extLst>
              <a:ext uri="{FF2B5EF4-FFF2-40B4-BE49-F238E27FC236}">
                <a16:creationId xmlns:a16="http://schemas.microsoft.com/office/drawing/2014/main" id="{30A41A72-849F-481C-A647-E61A483BC4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0856" y="3661755"/>
            <a:ext cx="240000" cy="24000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59F52CC-856C-4530-831B-FBC122DB3621}"/>
              </a:ext>
            </a:extLst>
          </p:cNvPr>
          <p:cNvCxnSpPr>
            <a:cxnSpLocks/>
          </p:cNvCxnSpPr>
          <p:nvPr/>
        </p:nvCxnSpPr>
        <p:spPr>
          <a:xfrm>
            <a:off x="9473701" y="1938973"/>
            <a:ext cx="2149231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>
            <a:extLst>
              <a:ext uri="{FF2B5EF4-FFF2-40B4-BE49-F238E27FC236}">
                <a16:creationId xmlns:a16="http://schemas.microsoft.com/office/drawing/2014/main" id="{0CC58939-8CC6-484F-92E6-77535E1B7F9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525999" y="2775397"/>
            <a:ext cx="240000" cy="2400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4BD479B-8DDF-4F5E-A5F1-19BB6900ABF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9525999" y="3227564"/>
            <a:ext cx="240000" cy="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4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C663404-F523-45B8-A107-33ADA660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SIFY’S HYBRID MULTI CLOUD APROACH for fed finance  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C138E8-909C-4322-8E49-3355A7F600A8}"/>
              </a:ext>
            </a:extLst>
          </p:cNvPr>
          <p:cNvSpPr/>
          <p:nvPr/>
        </p:nvSpPr>
        <p:spPr>
          <a:xfrm>
            <a:off x="6146581" y="1174327"/>
            <a:ext cx="3572052" cy="1180208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01" name="Straight Connector 189">
            <a:extLst>
              <a:ext uri="{FF2B5EF4-FFF2-40B4-BE49-F238E27FC236}">
                <a16:creationId xmlns:a16="http://schemas.microsoft.com/office/drawing/2014/main" id="{2D5993B8-49B5-44B5-837C-CFB86F8CEBC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9251531" y="5790053"/>
            <a:ext cx="383291" cy="0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03" name="Straight Connector 196">
            <a:extLst>
              <a:ext uri="{FF2B5EF4-FFF2-40B4-BE49-F238E27FC236}">
                <a16:creationId xmlns:a16="http://schemas.microsoft.com/office/drawing/2014/main" id="{550D4F02-8EC7-4279-AC8B-1BA4AAEC380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 flipV="1">
            <a:off x="9017259" y="5479466"/>
            <a:ext cx="306973" cy="544857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07" name="Straight Connector 193">
            <a:extLst>
              <a:ext uri="{FF2B5EF4-FFF2-40B4-BE49-F238E27FC236}">
                <a16:creationId xmlns:a16="http://schemas.microsoft.com/office/drawing/2014/main" id="{B1897A4A-AE9E-4A8C-AC89-B624F7FBB12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960530" y="5483225"/>
            <a:ext cx="320541" cy="550912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10" name="Straight Connector 184">
            <a:extLst>
              <a:ext uri="{FF2B5EF4-FFF2-40B4-BE49-F238E27FC236}">
                <a16:creationId xmlns:a16="http://schemas.microsoft.com/office/drawing/2014/main" id="{8C7026AD-81C0-458B-B234-22CFD91B5E5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8696791" y="5746962"/>
            <a:ext cx="313756" cy="16649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grpSp>
        <p:nvGrpSpPr>
          <p:cNvPr id="311" name="Group 120">
            <a:extLst>
              <a:ext uri="{FF2B5EF4-FFF2-40B4-BE49-F238E27FC236}">
                <a16:creationId xmlns:a16="http://schemas.microsoft.com/office/drawing/2014/main" id="{44900C19-3CF5-481F-9BF5-FF39A7C39368}"/>
              </a:ext>
            </a:extLst>
          </p:cNvPr>
          <p:cNvGrpSpPr>
            <a:grpSpLocks/>
          </p:cNvGrpSpPr>
          <p:nvPr/>
        </p:nvGrpSpPr>
        <p:grpSpPr bwMode="auto">
          <a:xfrm>
            <a:off x="9284969" y="5780470"/>
            <a:ext cx="482804" cy="722487"/>
            <a:chOff x="2657" y="1478"/>
            <a:chExt cx="477" cy="1263"/>
          </a:xfrm>
        </p:grpSpPr>
        <p:pic>
          <p:nvPicPr>
            <p:cNvPr id="591" name="Picture 13" descr="Symm_rt12546">
              <a:extLst>
                <a:ext uri="{FF2B5EF4-FFF2-40B4-BE49-F238E27FC236}">
                  <a16:creationId xmlns:a16="http://schemas.microsoft.com/office/drawing/2014/main" id="{0C9F416C-1026-42FB-B209-6AAAFF853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14" r="3914"/>
            <a:stretch>
              <a:fillRect/>
            </a:stretch>
          </p:blipFill>
          <p:spPr bwMode="auto">
            <a:xfrm>
              <a:off x="2659" y="1488"/>
              <a:ext cx="46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2" name="Freeform 14">
              <a:extLst>
                <a:ext uri="{FF2B5EF4-FFF2-40B4-BE49-F238E27FC236}">
                  <a16:creationId xmlns:a16="http://schemas.microsoft.com/office/drawing/2014/main" id="{8B5B3B85-0CF0-4C9A-8580-EA08A5E2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478"/>
              <a:ext cx="477" cy="66"/>
            </a:xfrm>
            <a:custGeom>
              <a:avLst/>
              <a:gdLst>
                <a:gd name="T0" fmla="*/ 1 w 477"/>
                <a:gd name="T1" fmla="*/ 0 h 66"/>
                <a:gd name="T2" fmla="*/ 477 w 477"/>
                <a:gd name="T3" fmla="*/ 0 h 66"/>
                <a:gd name="T4" fmla="*/ 468 w 477"/>
                <a:gd name="T5" fmla="*/ 37 h 66"/>
                <a:gd name="T6" fmla="*/ 115 w 477"/>
                <a:gd name="T7" fmla="*/ 24 h 66"/>
                <a:gd name="T8" fmla="*/ 106 w 477"/>
                <a:gd name="T9" fmla="*/ 30 h 66"/>
                <a:gd name="T10" fmla="*/ 106 w 477"/>
                <a:gd name="T11" fmla="*/ 19 h 66"/>
                <a:gd name="T12" fmla="*/ 94 w 477"/>
                <a:gd name="T13" fmla="*/ 21 h 66"/>
                <a:gd name="T14" fmla="*/ 0 w 477"/>
                <a:gd name="T15" fmla="*/ 66 h 66"/>
                <a:gd name="T16" fmla="*/ 1 w 477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7"/>
                <a:gd name="T28" fmla="*/ 0 h 66"/>
                <a:gd name="T29" fmla="*/ 477 w 47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7" h="66">
                  <a:moveTo>
                    <a:pt x="1" y="0"/>
                  </a:moveTo>
                  <a:lnTo>
                    <a:pt x="477" y="0"/>
                  </a:lnTo>
                  <a:lnTo>
                    <a:pt x="468" y="37"/>
                  </a:lnTo>
                  <a:lnTo>
                    <a:pt x="115" y="24"/>
                  </a:lnTo>
                  <a:lnTo>
                    <a:pt x="106" y="30"/>
                  </a:lnTo>
                  <a:lnTo>
                    <a:pt x="106" y="19"/>
                  </a:lnTo>
                  <a:lnTo>
                    <a:pt x="94" y="21"/>
                  </a:lnTo>
                  <a:lnTo>
                    <a:pt x="0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3" name="Freeform 15">
              <a:extLst>
                <a:ext uri="{FF2B5EF4-FFF2-40B4-BE49-F238E27FC236}">
                  <a16:creationId xmlns:a16="http://schemas.microsoft.com/office/drawing/2014/main" id="{971F3F54-BD54-4A4E-B9B9-42E571CD7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488"/>
              <a:ext cx="470" cy="253"/>
            </a:xfrm>
            <a:custGeom>
              <a:avLst/>
              <a:gdLst>
                <a:gd name="T0" fmla="*/ 472 w 469"/>
                <a:gd name="T1" fmla="*/ 121 h 252"/>
                <a:gd name="T2" fmla="*/ 453 w 469"/>
                <a:gd name="T3" fmla="*/ 138 h 252"/>
                <a:gd name="T4" fmla="*/ 453 w 469"/>
                <a:gd name="T5" fmla="*/ 156 h 252"/>
                <a:gd name="T6" fmla="*/ 417 w 469"/>
                <a:gd name="T7" fmla="*/ 160 h 252"/>
                <a:gd name="T8" fmla="*/ 430 w 469"/>
                <a:gd name="T9" fmla="*/ 172 h 252"/>
                <a:gd name="T10" fmla="*/ 426 w 469"/>
                <a:gd name="T11" fmla="*/ 183 h 252"/>
                <a:gd name="T12" fmla="*/ 415 w 469"/>
                <a:gd name="T13" fmla="*/ 186 h 252"/>
                <a:gd name="T14" fmla="*/ 415 w 469"/>
                <a:gd name="T15" fmla="*/ 199 h 252"/>
                <a:gd name="T16" fmla="*/ 405 w 469"/>
                <a:gd name="T17" fmla="*/ 202 h 252"/>
                <a:gd name="T18" fmla="*/ 388 w 469"/>
                <a:gd name="T19" fmla="*/ 201 h 252"/>
                <a:gd name="T20" fmla="*/ 375 w 469"/>
                <a:gd name="T21" fmla="*/ 183 h 252"/>
                <a:gd name="T22" fmla="*/ 370 w 469"/>
                <a:gd name="T23" fmla="*/ 168 h 252"/>
                <a:gd name="T24" fmla="*/ 162 w 469"/>
                <a:gd name="T25" fmla="*/ 196 h 252"/>
                <a:gd name="T26" fmla="*/ 162 w 469"/>
                <a:gd name="T27" fmla="*/ 210 h 252"/>
                <a:gd name="T28" fmla="*/ 166 w 469"/>
                <a:gd name="T29" fmla="*/ 219 h 252"/>
                <a:gd name="T30" fmla="*/ 157 w 469"/>
                <a:gd name="T31" fmla="*/ 228 h 252"/>
                <a:gd name="T32" fmla="*/ 148 w 469"/>
                <a:gd name="T33" fmla="*/ 240 h 252"/>
                <a:gd name="T34" fmla="*/ 127 w 469"/>
                <a:gd name="T35" fmla="*/ 241 h 252"/>
                <a:gd name="T36" fmla="*/ 120 w 469"/>
                <a:gd name="T37" fmla="*/ 232 h 252"/>
                <a:gd name="T38" fmla="*/ 108 w 469"/>
                <a:gd name="T39" fmla="*/ 220 h 252"/>
                <a:gd name="T40" fmla="*/ 109 w 469"/>
                <a:gd name="T41" fmla="*/ 205 h 252"/>
                <a:gd name="T42" fmla="*/ 91 w 469"/>
                <a:gd name="T43" fmla="*/ 184 h 252"/>
                <a:gd name="T44" fmla="*/ 1 w 469"/>
                <a:gd name="T45" fmla="*/ 0 h 252"/>
                <a:gd name="T46" fmla="*/ 0 w 469"/>
                <a:gd name="T47" fmla="*/ 256 h 252"/>
                <a:gd name="T48" fmla="*/ 475 w 469"/>
                <a:gd name="T49" fmla="*/ 258 h 252"/>
                <a:gd name="T50" fmla="*/ 472 w 469"/>
                <a:gd name="T51" fmla="*/ 121 h 2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9"/>
                <a:gd name="T79" fmla="*/ 0 h 252"/>
                <a:gd name="T80" fmla="*/ 469 w 469"/>
                <a:gd name="T81" fmla="*/ 252 h 2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9" h="252">
                  <a:moveTo>
                    <a:pt x="466" y="121"/>
                  </a:moveTo>
                  <a:lnTo>
                    <a:pt x="447" y="132"/>
                  </a:lnTo>
                  <a:lnTo>
                    <a:pt x="447" y="150"/>
                  </a:lnTo>
                  <a:lnTo>
                    <a:pt x="411" y="154"/>
                  </a:lnTo>
                  <a:lnTo>
                    <a:pt x="424" y="166"/>
                  </a:lnTo>
                  <a:lnTo>
                    <a:pt x="420" y="177"/>
                  </a:lnTo>
                  <a:lnTo>
                    <a:pt x="409" y="180"/>
                  </a:lnTo>
                  <a:lnTo>
                    <a:pt x="409" y="193"/>
                  </a:lnTo>
                  <a:lnTo>
                    <a:pt x="399" y="196"/>
                  </a:lnTo>
                  <a:lnTo>
                    <a:pt x="382" y="195"/>
                  </a:lnTo>
                  <a:lnTo>
                    <a:pt x="369" y="177"/>
                  </a:lnTo>
                  <a:lnTo>
                    <a:pt x="364" y="162"/>
                  </a:lnTo>
                  <a:lnTo>
                    <a:pt x="162" y="190"/>
                  </a:lnTo>
                  <a:lnTo>
                    <a:pt x="162" y="204"/>
                  </a:lnTo>
                  <a:lnTo>
                    <a:pt x="166" y="213"/>
                  </a:lnTo>
                  <a:lnTo>
                    <a:pt x="157" y="222"/>
                  </a:lnTo>
                  <a:lnTo>
                    <a:pt x="148" y="234"/>
                  </a:lnTo>
                  <a:lnTo>
                    <a:pt x="127" y="235"/>
                  </a:lnTo>
                  <a:lnTo>
                    <a:pt x="120" y="226"/>
                  </a:lnTo>
                  <a:lnTo>
                    <a:pt x="108" y="214"/>
                  </a:lnTo>
                  <a:lnTo>
                    <a:pt x="109" y="199"/>
                  </a:lnTo>
                  <a:lnTo>
                    <a:pt x="91" y="178"/>
                  </a:lnTo>
                  <a:lnTo>
                    <a:pt x="1" y="0"/>
                  </a:lnTo>
                  <a:lnTo>
                    <a:pt x="0" y="250"/>
                  </a:lnTo>
                  <a:lnTo>
                    <a:pt x="469" y="252"/>
                  </a:lnTo>
                  <a:lnTo>
                    <a:pt x="466" y="121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12" name="Group 120">
            <a:extLst>
              <a:ext uri="{FF2B5EF4-FFF2-40B4-BE49-F238E27FC236}">
                <a16:creationId xmlns:a16="http://schemas.microsoft.com/office/drawing/2014/main" id="{4B8606E2-F8EA-4FBF-97FA-D010DDC64C22}"/>
              </a:ext>
            </a:extLst>
          </p:cNvPr>
          <p:cNvGrpSpPr>
            <a:grpSpLocks/>
          </p:cNvGrpSpPr>
          <p:nvPr/>
        </p:nvGrpSpPr>
        <p:grpSpPr bwMode="auto">
          <a:xfrm>
            <a:off x="8619457" y="5755154"/>
            <a:ext cx="482804" cy="722487"/>
            <a:chOff x="2657" y="1478"/>
            <a:chExt cx="477" cy="1263"/>
          </a:xfrm>
        </p:grpSpPr>
        <p:pic>
          <p:nvPicPr>
            <p:cNvPr id="588" name="Picture 13" descr="Symm_rt12546">
              <a:extLst>
                <a:ext uri="{FF2B5EF4-FFF2-40B4-BE49-F238E27FC236}">
                  <a16:creationId xmlns:a16="http://schemas.microsoft.com/office/drawing/2014/main" id="{56756D38-FF14-48F2-B5A0-FFCF9E720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14" r="3914"/>
            <a:stretch>
              <a:fillRect/>
            </a:stretch>
          </p:blipFill>
          <p:spPr bwMode="auto">
            <a:xfrm>
              <a:off x="2659" y="1488"/>
              <a:ext cx="46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9" name="Freeform 14">
              <a:extLst>
                <a:ext uri="{FF2B5EF4-FFF2-40B4-BE49-F238E27FC236}">
                  <a16:creationId xmlns:a16="http://schemas.microsoft.com/office/drawing/2014/main" id="{3E018A1E-0B5C-4EC8-A0C0-CEB09CB68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478"/>
              <a:ext cx="477" cy="66"/>
            </a:xfrm>
            <a:custGeom>
              <a:avLst/>
              <a:gdLst>
                <a:gd name="T0" fmla="*/ 1 w 477"/>
                <a:gd name="T1" fmla="*/ 0 h 66"/>
                <a:gd name="T2" fmla="*/ 477 w 477"/>
                <a:gd name="T3" fmla="*/ 0 h 66"/>
                <a:gd name="T4" fmla="*/ 468 w 477"/>
                <a:gd name="T5" fmla="*/ 37 h 66"/>
                <a:gd name="T6" fmla="*/ 115 w 477"/>
                <a:gd name="T7" fmla="*/ 24 h 66"/>
                <a:gd name="T8" fmla="*/ 106 w 477"/>
                <a:gd name="T9" fmla="*/ 30 h 66"/>
                <a:gd name="T10" fmla="*/ 106 w 477"/>
                <a:gd name="T11" fmla="*/ 19 h 66"/>
                <a:gd name="T12" fmla="*/ 94 w 477"/>
                <a:gd name="T13" fmla="*/ 21 h 66"/>
                <a:gd name="T14" fmla="*/ 0 w 477"/>
                <a:gd name="T15" fmla="*/ 66 h 66"/>
                <a:gd name="T16" fmla="*/ 1 w 477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7"/>
                <a:gd name="T28" fmla="*/ 0 h 66"/>
                <a:gd name="T29" fmla="*/ 477 w 47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7" h="66">
                  <a:moveTo>
                    <a:pt x="1" y="0"/>
                  </a:moveTo>
                  <a:lnTo>
                    <a:pt x="477" y="0"/>
                  </a:lnTo>
                  <a:lnTo>
                    <a:pt x="468" y="37"/>
                  </a:lnTo>
                  <a:lnTo>
                    <a:pt x="115" y="24"/>
                  </a:lnTo>
                  <a:lnTo>
                    <a:pt x="106" y="30"/>
                  </a:lnTo>
                  <a:lnTo>
                    <a:pt x="106" y="19"/>
                  </a:lnTo>
                  <a:lnTo>
                    <a:pt x="94" y="21"/>
                  </a:lnTo>
                  <a:lnTo>
                    <a:pt x="0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90" name="Freeform 15">
              <a:extLst>
                <a:ext uri="{FF2B5EF4-FFF2-40B4-BE49-F238E27FC236}">
                  <a16:creationId xmlns:a16="http://schemas.microsoft.com/office/drawing/2014/main" id="{28844890-07C5-4F73-A710-3207C2C8E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488"/>
              <a:ext cx="470" cy="253"/>
            </a:xfrm>
            <a:custGeom>
              <a:avLst/>
              <a:gdLst>
                <a:gd name="T0" fmla="*/ 472 w 469"/>
                <a:gd name="T1" fmla="*/ 121 h 252"/>
                <a:gd name="T2" fmla="*/ 453 w 469"/>
                <a:gd name="T3" fmla="*/ 138 h 252"/>
                <a:gd name="T4" fmla="*/ 453 w 469"/>
                <a:gd name="T5" fmla="*/ 156 h 252"/>
                <a:gd name="T6" fmla="*/ 417 w 469"/>
                <a:gd name="T7" fmla="*/ 160 h 252"/>
                <a:gd name="T8" fmla="*/ 430 w 469"/>
                <a:gd name="T9" fmla="*/ 172 h 252"/>
                <a:gd name="T10" fmla="*/ 426 w 469"/>
                <a:gd name="T11" fmla="*/ 183 h 252"/>
                <a:gd name="T12" fmla="*/ 415 w 469"/>
                <a:gd name="T13" fmla="*/ 186 h 252"/>
                <a:gd name="T14" fmla="*/ 415 w 469"/>
                <a:gd name="T15" fmla="*/ 199 h 252"/>
                <a:gd name="T16" fmla="*/ 405 w 469"/>
                <a:gd name="T17" fmla="*/ 202 h 252"/>
                <a:gd name="T18" fmla="*/ 388 w 469"/>
                <a:gd name="T19" fmla="*/ 201 h 252"/>
                <a:gd name="T20" fmla="*/ 375 w 469"/>
                <a:gd name="T21" fmla="*/ 183 h 252"/>
                <a:gd name="T22" fmla="*/ 370 w 469"/>
                <a:gd name="T23" fmla="*/ 168 h 252"/>
                <a:gd name="T24" fmla="*/ 162 w 469"/>
                <a:gd name="T25" fmla="*/ 196 h 252"/>
                <a:gd name="T26" fmla="*/ 162 w 469"/>
                <a:gd name="T27" fmla="*/ 210 h 252"/>
                <a:gd name="T28" fmla="*/ 166 w 469"/>
                <a:gd name="T29" fmla="*/ 219 h 252"/>
                <a:gd name="T30" fmla="*/ 157 w 469"/>
                <a:gd name="T31" fmla="*/ 228 h 252"/>
                <a:gd name="T32" fmla="*/ 148 w 469"/>
                <a:gd name="T33" fmla="*/ 240 h 252"/>
                <a:gd name="T34" fmla="*/ 127 w 469"/>
                <a:gd name="T35" fmla="*/ 241 h 252"/>
                <a:gd name="T36" fmla="*/ 120 w 469"/>
                <a:gd name="T37" fmla="*/ 232 h 252"/>
                <a:gd name="T38" fmla="*/ 108 w 469"/>
                <a:gd name="T39" fmla="*/ 220 h 252"/>
                <a:gd name="T40" fmla="*/ 109 w 469"/>
                <a:gd name="T41" fmla="*/ 205 h 252"/>
                <a:gd name="T42" fmla="*/ 91 w 469"/>
                <a:gd name="T43" fmla="*/ 184 h 252"/>
                <a:gd name="T44" fmla="*/ 1 w 469"/>
                <a:gd name="T45" fmla="*/ 0 h 252"/>
                <a:gd name="T46" fmla="*/ 0 w 469"/>
                <a:gd name="T47" fmla="*/ 256 h 252"/>
                <a:gd name="T48" fmla="*/ 475 w 469"/>
                <a:gd name="T49" fmla="*/ 258 h 252"/>
                <a:gd name="T50" fmla="*/ 472 w 469"/>
                <a:gd name="T51" fmla="*/ 121 h 2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9"/>
                <a:gd name="T79" fmla="*/ 0 h 252"/>
                <a:gd name="T80" fmla="*/ 469 w 469"/>
                <a:gd name="T81" fmla="*/ 252 h 2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9" h="252">
                  <a:moveTo>
                    <a:pt x="466" y="121"/>
                  </a:moveTo>
                  <a:lnTo>
                    <a:pt x="447" y="132"/>
                  </a:lnTo>
                  <a:lnTo>
                    <a:pt x="447" y="150"/>
                  </a:lnTo>
                  <a:lnTo>
                    <a:pt x="411" y="154"/>
                  </a:lnTo>
                  <a:lnTo>
                    <a:pt x="424" y="166"/>
                  </a:lnTo>
                  <a:lnTo>
                    <a:pt x="420" y="177"/>
                  </a:lnTo>
                  <a:lnTo>
                    <a:pt x="409" y="180"/>
                  </a:lnTo>
                  <a:lnTo>
                    <a:pt x="409" y="193"/>
                  </a:lnTo>
                  <a:lnTo>
                    <a:pt x="399" y="196"/>
                  </a:lnTo>
                  <a:lnTo>
                    <a:pt x="382" y="195"/>
                  </a:lnTo>
                  <a:lnTo>
                    <a:pt x="369" y="177"/>
                  </a:lnTo>
                  <a:lnTo>
                    <a:pt x="364" y="162"/>
                  </a:lnTo>
                  <a:lnTo>
                    <a:pt x="162" y="190"/>
                  </a:lnTo>
                  <a:lnTo>
                    <a:pt x="162" y="204"/>
                  </a:lnTo>
                  <a:lnTo>
                    <a:pt x="166" y="213"/>
                  </a:lnTo>
                  <a:lnTo>
                    <a:pt x="157" y="222"/>
                  </a:lnTo>
                  <a:lnTo>
                    <a:pt x="148" y="234"/>
                  </a:lnTo>
                  <a:lnTo>
                    <a:pt x="127" y="235"/>
                  </a:lnTo>
                  <a:lnTo>
                    <a:pt x="120" y="226"/>
                  </a:lnTo>
                  <a:lnTo>
                    <a:pt x="108" y="214"/>
                  </a:lnTo>
                  <a:lnTo>
                    <a:pt x="109" y="199"/>
                  </a:lnTo>
                  <a:lnTo>
                    <a:pt x="91" y="178"/>
                  </a:lnTo>
                  <a:lnTo>
                    <a:pt x="1" y="0"/>
                  </a:lnTo>
                  <a:lnTo>
                    <a:pt x="0" y="250"/>
                  </a:lnTo>
                  <a:lnTo>
                    <a:pt x="469" y="252"/>
                  </a:lnTo>
                  <a:lnTo>
                    <a:pt x="466" y="121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8575E2DC-81C7-45A8-B7E0-0C6BE861DBB6}"/>
              </a:ext>
            </a:extLst>
          </p:cNvPr>
          <p:cNvCxnSpPr>
            <a:cxnSpLocks/>
          </p:cNvCxnSpPr>
          <p:nvPr/>
        </p:nvCxnSpPr>
        <p:spPr>
          <a:xfrm>
            <a:off x="4991117" y="1958798"/>
            <a:ext cx="0" cy="10097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</p:cxnSp>
      <p:sp>
        <p:nvSpPr>
          <p:cNvPr id="314" name="Line 44">
            <a:extLst>
              <a:ext uri="{FF2B5EF4-FFF2-40B4-BE49-F238E27FC236}">
                <a16:creationId xmlns:a16="http://schemas.microsoft.com/office/drawing/2014/main" id="{731DB118-D702-4488-8900-7AC909F5D0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7454" y="1940526"/>
            <a:ext cx="13625" cy="25290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15" name="Picture 66" descr="cloud_med_bu_out">
            <a:extLst>
              <a:ext uri="{FF2B5EF4-FFF2-40B4-BE49-F238E27FC236}">
                <a16:creationId xmlns:a16="http://schemas.microsoft.com/office/drawing/2014/main" id="{226154CB-604B-4D6B-937F-0F240C55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5056" y="1989603"/>
            <a:ext cx="1421267" cy="84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66" descr="cloud_med_bu_out">
            <a:extLst>
              <a:ext uri="{FF2B5EF4-FFF2-40B4-BE49-F238E27FC236}">
                <a16:creationId xmlns:a16="http://schemas.microsoft.com/office/drawing/2014/main" id="{8CE092B7-96FD-487C-B03C-C67BFB6A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685" y="2012377"/>
            <a:ext cx="1600916" cy="8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" name="Line 42">
            <a:extLst>
              <a:ext uri="{FF2B5EF4-FFF2-40B4-BE49-F238E27FC236}">
                <a16:creationId xmlns:a16="http://schemas.microsoft.com/office/drawing/2014/main" id="{DB9068B1-65B4-4386-A716-87654BA761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7081" y="3430125"/>
            <a:ext cx="0" cy="418907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18" name="Straight Connector 189">
            <a:extLst>
              <a:ext uri="{FF2B5EF4-FFF2-40B4-BE49-F238E27FC236}">
                <a16:creationId xmlns:a16="http://schemas.microsoft.com/office/drawing/2014/main" id="{24B82EF3-4F9E-45DF-AD65-8442FD4E455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067373" y="5656939"/>
            <a:ext cx="383291" cy="0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19" name="Straight Connector 196">
            <a:extLst>
              <a:ext uri="{FF2B5EF4-FFF2-40B4-BE49-F238E27FC236}">
                <a16:creationId xmlns:a16="http://schemas.microsoft.com/office/drawing/2014/main" id="{57C55B29-13F7-4D20-B70B-8E8EA2F2298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 flipV="1">
            <a:off x="2833103" y="5346352"/>
            <a:ext cx="306973" cy="544857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20" name="Straight Connector 193">
            <a:extLst>
              <a:ext uri="{FF2B5EF4-FFF2-40B4-BE49-F238E27FC236}">
                <a16:creationId xmlns:a16="http://schemas.microsoft.com/office/drawing/2014/main" id="{47869572-F8D2-40E8-BF0F-286A7370666C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776375" y="5350109"/>
            <a:ext cx="320541" cy="550912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cxnSp>
        <p:nvCxnSpPr>
          <p:cNvPr id="321" name="Straight Connector 184">
            <a:extLst>
              <a:ext uri="{FF2B5EF4-FFF2-40B4-BE49-F238E27FC236}">
                <a16:creationId xmlns:a16="http://schemas.microsoft.com/office/drawing/2014/main" id="{A8E74E30-7153-4B54-BE71-6A0F0CEDA76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512635" y="5613849"/>
            <a:ext cx="313756" cy="16649"/>
          </a:xfrm>
          <a:prstGeom prst="line">
            <a:avLst/>
          </a:prstGeom>
          <a:noFill/>
          <a:ln w="19050" algn="ctr">
            <a:solidFill>
              <a:sysClr val="windowText" lastClr="000000"/>
            </a:solidFill>
            <a:round/>
            <a:headEnd/>
            <a:tailEnd/>
          </a:ln>
        </p:spPr>
      </p:cxnSp>
      <p:grpSp>
        <p:nvGrpSpPr>
          <p:cNvPr id="322" name="Group 77">
            <a:extLst>
              <a:ext uri="{FF2B5EF4-FFF2-40B4-BE49-F238E27FC236}">
                <a16:creationId xmlns:a16="http://schemas.microsoft.com/office/drawing/2014/main" id="{341893E4-B3FA-4708-829E-C81A78008592}"/>
              </a:ext>
            </a:extLst>
          </p:cNvPr>
          <p:cNvGrpSpPr>
            <a:grpSpLocks/>
          </p:cNvGrpSpPr>
          <p:nvPr/>
        </p:nvGrpSpPr>
        <p:grpSpPr bwMode="auto">
          <a:xfrm>
            <a:off x="1748554" y="5607759"/>
            <a:ext cx="897501" cy="776757"/>
            <a:chOff x="192" y="2880"/>
            <a:chExt cx="616" cy="765"/>
          </a:xfrm>
        </p:grpSpPr>
        <p:grpSp>
          <p:nvGrpSpPr>
            <p:cNvPr id="554" name="Group 78">
              <a:extLst>
                <a:ext uri="{FF2B5EF4-FFF2-40B4-BE49-F238E27FC236}">
                  <a16:creationId xmlns:a16="http://schemas.microsoft.com/office/drawing/2014/main" id="{5A7B1E52-16E2-4FD7-85B4-F8AC5D174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" y="2880"/>
              <a:ext cx="365" cy="767"/>
              <a:chOff x="4473" y="625"/>
              <a:chExt cx="433" cy="914"/>
            </a:xfrm>
          </p:grpSpPr>
          <p:grpSp>
            <p:nvGrpSpPr>
              <p:cNvPr id="557" name="Group 79">
                <a:extLst>
                  <a:ext uri="{FF2B5EF4-FFF2-40B4-BE49-F238E27FC236}">
                    <a16:creationId xmlns:a16="http://schemas.microsoft.com/office/drawing/2014/main" id="{5DDD5C0A-C780-4162-97D3-C2D8F5844C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73" y="1016"/>
                <a:ext cx="410" cy="523"/>
                <a:chOff x="2352" y="2784"/>
                <a:chExt cx="608" cy="773"/>
              </a:xfrm>
            </p:grpSpPr>
            <p:grpSp>
              <p:nvGrpSpPr>
                <p:cNvPr id="577" name="Group 80">
                  <a:extLst>
                    <a:ext uri="{FF2B5EF4-FFF2-40B4-BE49-F238E27FC236}">
                      <a16:creationId xmlns:a16="http://schemas.microsoft.com/office/drawing/2014/main" id="{6018A418-6949-4C92-A0D6-5F5CFBD974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52" y="2784"/>
                  <a:ext cx="323" cy="678"/>
                  <a:chOff x="2335" y="3470"/>
                  <a:chExt cx="323" cy="678"/>
                </a:xfrm>
              </p:grpSpPr>
              <p:sp>
                <p:nvSpPr>
                  <p:cNvPr id="584" name="Freeform 81">
                    <a:extLst>
                      <a:ext uri="{FF2B5EF4-FFF2-40B4-BE49-F238E27FC236}">
                        <a16:creationId xmlns:a16="http://schemas.microsoft.com/office/drawing/2014/main" id="{9B356B3C-3986-46C1-A4E7-3C53828BAD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509" y="3589"/>
                    <a:ext cx="143" cy="559"/>
                  </a:xfrm>
                  <a:custGeom>
                    <a:avLst/>
                    <a:gdLst>
                      <a:gd name="T0" fmla="*/ 0 w 454"/>
                      <a:gd name="T1" fmla="*/ 0 h 1700"/>
                      <a:gd name="T2" fmla="*/ 0 w 454"/>
                      <a:gd name="T3" fmla="*/ 0 h 1700"/>
                      <a:gd name="T4" fmla="*/ 0 w 454"/>
                      <a:gd name="T5" fmla="*/ 0 h 1700"/>
                      <a:gd name="T6" fmla="*/ 0 w 454"/>
                      <a:gd name="T7" fmla="*/ 0 h 1700"/>
                      <a:gd name="T8" fmla="*/ 0 w 454"/>
                      <a:gd name="T9" fmla="*/ 0 h 17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4"/>
                      <a:gd name="T16" fmla="*/ 0 h 1700"/>
                      <a:gd name="T17" fmla="*/ 454 w 454"/>
                      <a:gd name="T18" fmla="*/ 1700 h 17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4" h="1700">
                        <a:moveTo>
                          <a:pt x="0" y="1700"/>
                        </a:moveTo>
                        <a:lnTo>
                          <a:pt x="0" y="314"/>
                        </a:lnTo>
                        <a:lnTo>
                          <a:pt x="449" y="0"/>
                        </a:lnTo>
                        <a:lnTo>
                          <a:pt x="454" y="1379"/>
                        </a:lnTo>
                        <a:lnTo>
                          <a:pt x="0" y="17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5" name="Freeform 82">
                    <a:extLst>
                      <a:ext uri="{FF2B5EF4-FFF2-40B4-BE49-F238E27FC236}">
                        <a16:creationId xmlns:a16="http://schemas.microsoft.com/office/drawing/2014/main" id="{D0133F45-731F-4F05-9290-EE615B2FF60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341" y="3572"/>
                    <a:ext cx="168" cy="577"/>
                  </a:xfrm>
                  <a:custGeom>
                    <a:avLst/>
                    <a:gdLst>
                      <a:gd name="T0" fmla="*/ 0 w 531"/>
                      <a:gd name="T1" fmla="*/ 0 h 1751"/>
                      <a:gd name="T2" fmla="*/ 0 w 531"/>
                      <a:gd name="T3" fmla="*/ 0 h 1751"/>
                      <a:gd name="T4" fmla="*/ 0 w 531"/>
                      <a:gd name="T5" fmla="*/ 0 h 1751"/>
                      <a:gd name="T6" fmla="*/ 0 w 531"/>
                      <a:gd name="T7" fmla="*/ 0 h 1751"/>
                      <a:gd name="T8" fmla="*/ 0 w 531"/>
                      <a:gd name="T9" fmla="*/ 0 h 17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1"/>
                      <a:gd name="T16" fmla="*/ 0 h 1751"/>
                      <a:gd name="T17" fmla="*/ 531 w 531"/>
                      <a:gd name="T18" fmla="*/ 1751 h 17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1" h="1751">
                        <a:moveTo>
                          <a:pt x="530" y="1751"/>
                        </a:moveTo>
                        <a:lnTo>
                          <a:pt x="531" y="374"/>
                        </a:lnTo>
                        <a:lnTo>
                          <a:pt x="0" y="0"/>
                        </a:lnTo>
                        <a:lnTo>
                          <a:pt x="1" y="1384"/>
                        </a:lnTo>
                        <a:lnTo>
                          <a:pt x="530" y="1751"/>
                        </a:lnTo>
                        <a:close/>
                      </a:path>
                    </a:pathLst>
                  </a:custGeom>
                  <a:solidFill>
                    <a:srgbClr val="56565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6" name="Freeform 83">
                    <a:extLst>
                      <a:ext uri="{FF2B5EF4-FFF2-40B4-BE49-F238E27FC236}">
                        <a16:creationId xmlns:a16="http://schemas.microsoft.com/office/drawing/2014/main" id="{606818EA-3156-4420-9231-075D80CEAA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341" y="3469"/>
                    <a:ext cx="314" cy="227"/>
                  </a:xfrm>
                  <a:custGeom>
                    <a:avLst/>
                    <a:gdLst>
                      <a:gd name="T0" fmla="*/ 0 w 2051"/>
                      <a:gd name="T1" fmla="*/ 0 h 1435"/>
                      <a:gd name="T2" fmla="*/ 0 w 2051"/>
                      <a:gd name="T3" fmla="*/ 0 h 1435"/>
                      <a:gd name="T4" fmla="*/ 0 w 2051"/>
                      <a:gd name="T5" fmla="*/ 0 h 1435"/>
                      <a:gd name="T6" fmla="*/ 0 w 2051"/>
                      <a:gd name="T7" fmla="*/ 0 h 1435"/>
                      <a:gd name="T8" fmla="*/ 0 w 2051"/>
                      <a:gd name="T9" fmla="*/ 0 h 14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51"/>
                      <a:gd name="T16" fmla="*/ 0 h 1435"/>
                      <a:gd name="T17" fmla="*/ 2051 w 2051"/>
                      <a:gd name="T18" fmla="*/ 1435 h 14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51" h="1435">
                        <a:moveTo>
                          <a:pt x="1103" y="1435"/>
                        </a:moveTo>
                        <a:lnTo>
                          <a:pt x="2051" y="773"/>
                        </a:lnTo>
                        <a:lnTo>
                          <a:pt x="949" y="0"/>
                        </a:lnTo>
                        <a:lnTo>
                          <a:pt x="0" y="661"/>
                        </a:lnTo>
                        <a:lnTo>
                          <a:pt x="1103" y="1435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7" name="Freeform 84">
                    <a:extLst>
                      <a:ext uri="{FF2B5EF4-FFF2-40B4-BE49-F238E27FC236}">
                        <a16:creationId xmlns:a16="http://schemas.microsoft.com/office/drawing/2014/main" id="{FBA3AD20-3150-452B-98D0-8DCFD69950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14" y="3625"/>
                    <a:ext cx="15" cy="468"/>
                  </a:xfrm>
                  <a:custGeom>
                    <a:avLst/>
                    <a:gdLst>
                      <a:gd name="T0" fmla="*/ 0 w 18"/>
                      <a:gd name="T1" fmla="*/ 0 h 531"/>
                      <a:gd name="T2" fmla="*/ 2 w 18"/>
                      <a:gd name="T3" fmla="*/ 4 h 531"/>
                      <a:gd name="T4" fmla="*/ 2 w 18"/>
                      <a:gd name="T5" fmla="*/ 77 h 531"/>
                      <a:gd name="T6" fmla="*/ 0 w 18"/>
                      <a:gd name="T7" fmla="*/ 75 h 531"/>
                      <a:gd name="T8" fmla="*/ 0 w 18"/>
                      <a:gd name="T9" fmla="*/ 0 h 5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531"/>
                      <a:gd name="T17" fmla="*/ 18 w 18"/>
                      <a:gd name="T18" fmla="*/ 531 h 5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531">
                        <a:moveTo>
                          <a:pt x="0" y="0"/>
                        </a:moveTo>
                        <a:lnTo>
                          <a:pt x="18" y="16"/>
                        </a:lnTo>
                        <a:lnTo>
                          <a:pt x="18" y="531"/>
                        </a:lnTo>
                        <a:lnTo>
                          <a:pt x="0" y="5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78" name="Group 85">
                  <a:extLst>
                    <a:ext uri="{FF2B5EF4-FFF2-40B4-BE49-F238E27FC236}">
                      <a16:creationId xmlns:a16="http://schemas.microsoft.com/office/drawing/2014/main" id="{79907228-A1C5-4C6C-8E3A-AB91079755B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92" y="2784"/>
                  <a:ext cx="368" cy="773"/>
                  <a:chOff x="2658" y="3423"/>
                  <a:chExt cx="368" cy="773"/>
                </a:xfrm>
              </p:grpSpPr>
              <p:sp>
                <p:nvSpPr>
                  <p:cNvPr id="579" name="Freeform 86">
                    <a:extLst>
                      <a:ext uri="{FF2B5EF4-FFF2-40B4-BE49-F238E27FC236}">
                        <a16:creationId xmlns:a16="http://schemas.microsoft.com/office/drawing/2014/main" id="{DCD91F9B-B565-4FDC-B609-5C1DA8C498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856" y="3560"/>
                    <a:ext cx="170" cy="635"/>
                  </a:xfrm>
                  <a:custGeom>
                    <a:avLst/>
                    <a:gdLst>
                      <a:gd name="T0" fmla="*/ 0 w 454"/>
                      <a:gd name="T1" fmla="*/ 0 h 1700"/>
                      <a:gd name="T2" fmla="*/ 0 w 454"/>
                      <a:gd name="T3" fmla="*/ 0 h 1700"/>
                      <a:gd name="T4" fmla="*/ 0 w 454"/>
                      <a:gd name="T5" fmla="*/ 0 h 1700"/>
                      <a:gd name="T6" fmla="*/ 0 w 454"/>
                      <a:gd name="T7" fmla="*/ 0 h 1700"/>
                      <a:gd name="T8" fmla="*/ 0 w 454"/>
                      <a:gd name="T9" fmla="*/ 0 h 17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4"/>
                      <a:gd name="T16" fmla="*/ 0 h 1700"/>
                      <a:gd name="T17" fmla="*/ 454 w 454"/>
                      <a:gd name="T18" fmla="*/ 1700 h 17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4" h="1700">
                        <a:moveTo>
                          <a:pt x="0" y="1700"/>
                        </a:moveTo>
                        <a:lnTo>
                          <a:pt x="0" y="314"/>
                        </a:lnTo>
                        <a:lnTo>
                          <a:pt x="449" y="0"/>
                        </a:lnTo>
                        <a:lnTo>
                          <a:pt x="454" y="1379"/>
                        </a:lnTo>
                        <a:lnTo>
                          <a:pt x="0" y="170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0" name="Freeform 87">
                    <a:extLst>
                      <a:ext uri="{FF2B5EF4-FFF2-40B4-BE49-F238E27FC236}">
                        <a16:creationId xmlns:a16="http://schemas.microsoft.com/office/drawing/2014/main" id="{37F04D8C-CDE8-48D9-8F6D-EE3D8B448E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58" y="3531"/>
                    <a:ext cx="197" cy="665"/>
                  </a:xfrm>
                  <a:custGeom>
                    <a:avLst/>
                    <a:gdLst>
                      <a:gd name="T0" fmla="*/ 0 w 531"/>
                      <a:gd name="T1" fmla="*/ 0 h 1751"/>
                      <a:gd name="T2" fmla="*/ 0 w 531"/>
                      <a:gd name="T3" fmla="*/ 0 h 1751"/>
                      <a:gd name="T4" fmla="*/ 0 w 531"/>
                      <a:gd name="T5" fmla="*/ 0 h 1751"/>
                      <a:gd name="T6" fmla="*/ 0 w 531"/>
                      <a:gd name="T7" fmla="*/ 0 h 1751"/>
                      <a:gd name="T8" fmla="*/ 0 w 531"/>
                      <a:gd name="T9" fmla="*/ 0 h 17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1"/>
                      <a:gd name="T16" fmla="*/ 0 h 1751"/>
                      <a:gd name="T17" fmla="*/ 531 w 531"/>
                      <a:gd name="T18" fmla="*/ 1751 h 17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1" h="1751">
                        <a:moveTo>
                          <a:pt x="530" y="1751"/>
                        </a:moveTo>
                        <a:lnTo>
                          <a:pt x="531" y="374"/>
                        </a:lnTo>
                        <a:lnTo>
                          <a:pt x="0" y="0"/>
                        </a:lnTo>
                        <a:lnTo>
                          <a:pt x="1" y="1384"/>
                        </a:lnTo>
                        <a:lnTo>
                          <a:pt x="530" y="1751"/>
                        </a:lnTo>
                        <a:close/>
                      </a:path>
                    </a:pathLst>
                  </a:custGeom>
                  <a:solidFill>
                    <a:srgbClr val="565656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1" name="Freeform 88">
                    <a:extLst>
                      <a:ext uri="{FF2B5EF4-FFF2-40B4-BE49-F238E27FC236}">
                        <a16:creationId xmlns:a16="http://schemas.microsoft.com/office/drawing/2014/main" id="{A8A173D0-6689-4508-8D25-4A41DE32DB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2658" y="3422"/>
                    <a:ext cx="364" cy="256"/>
                  </a:xfrm>
                  <a:custGeom>
                    <a:avLst/>
                    <a:gdLst>
                      <a:gd name="T0" fmla="*/ 0 w 2051"/>
                      <a:gd name="T1" fmla="*/ 0 h 1435"/>
                      <a:gd name="T2" fmla="*/ 0 w 2051"/>
                      <a:gd name="T3" fmla="*/ 0 h 1435"/>
                      <a:gd name="T4" fmla="*/ 0 w 2051"/>
                      <a:gd name="T5" fmla="*/ 0 h 1435"/>
                      <a:gd name="T6" fmla="*/ 0 w 2051"/>
                      <a:gd name="T7" fmla="*/ 0 h 1435"/>
                      <a:gd name="T8" fmla="*/ 0 w 2051"/>
                      <a:gd name="T9" fmla="*/ 0 h 14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051"/>
                      <a:gd name="T16" fmla="*/ 0 h 1435"/>
                      <a:gd name="T17" fmla="*/ 2051 w 2051"/>
                      <a:gd name="T18" fmla="*/ 1435 h 14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051" h="1435">
                        <a:moveTo>
                          <a:pt x="1103" y="1435"/>
                        </a:moveTo>
                        <a:lnTo>
                          <a:pt x="2051" y="773"/>
                        </a:lnTo>
                        <a:lnTo>
                          <a:pt x="949" y="0"/>
                        </a:lnTo>
                        <a:lnTo>
                          <a:pt x="0" y="661"/>
                        </a:lnTo>
                        <a:lnTo>
                          <a:pt x="1103" y="1435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2" name="Freeform 89">
                    <a:extLst>
                      <a:ext uri="{FF2B5EF4-FFF2-40B4-BE49-F238E27FC236}">
                        <a16:creationId xmlns:a16="http://schemas.microsoft.com/office/drawing/2014/main" id="{68A8F5B5-3CC4-4FA5-8E85-10F254A16C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53" y="3604"/>
                    <a:ext cx="18" cy="532"/>
                  </a:xfrm>
                  <a:custGeom>
                    <a:avLst/>
                    <a:gdLst>
                      <a:gd name="T0" fmla="*/ 0 w 18"/>
                      <a:gd name="T1" fmla="*/ 0 h 531"/>
                      <a:gd name="T2" fmla="*/ 18 w 18"/>
                      <a:gd name="T3" fmla="*/ 16 h 531"/>
                      <a:gd name="T4" fmla="*/ 18 w 18"/>
                      <a:gd name="T5" fmla="*/ 537 h 531"/>
                      <a:gd name="T6" fmla="*/ 0 w 18"/>
                      <a:gd name="T7" fmla="*/ 523 h 531"/>
                      <a:gd name="T8" fmla="*/ 0 w 18"/>
                      <a:gd name="T9" fmla="*/ 0 h 5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"/>
                      <a:gd name="T16" fmla="*/ 0 h 531"/>
                      <a:gd name="T17" fmla="*/ 18 w 18"/>
                      <a:gd name="T18" fmla="*/ 531 h 5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" h="531">
                        <a:moveTo>
                          <a:pt x="0" y="0"/>
                        </a:moveTo>
                        <a:lnTo>
                          <a:pt x="18" y="16"/>
                        </a:lnTo>
                        <a:lnTo>
                          <a:pt x="18" y="531"/>
                        </a:lnTo>
                        <a:lnTo>
                          <a:pt x="0" y="5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3" name="Freeform 90">
                    <a:extLst>
                      <a:ext uri="{FF2B5EF4-FFF2-40B4-BE49-F238E27FC236}">
                        <a16:creationId xmlns:a16="http://schemas.microsoft.com/office/drawing/2014/main" id="{1FB02E68-7AE1-4D1C-AA95-0EF4CAFAB0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779" y="3695"/>
                    <a:ext cx="48" cy="74"/>
                  </a:xfrm>
                  <a:custGeom>
                    <a:avLst/>
                    <a:gdLst>
                      <a:gd name="T0" fmla="*/ 0 w 51"/>
                      <a:gd name="T1" fmla="*/ 0 h 87"/>
                      <a:gd name="T2" fmla="*/ 19 w 51"/>
                      <a:gd name="T3" fmla="*/ 7 h 87"/>
                      <a:gd name="T4" fmla="*/ 17 w 51"/>
                      <a:gd name="T5" fmla="*/ 16 h 87"/>
                      <a:gd name="T6" fmla="*/ 0 w 51"/>
                      <a:gd name="T7" fmla="*/ 10 h 87"/>
                      <a:gd name="T8" fmla="*/ 0 w 51"/>
                      <a:gd name="T9" fmla="*/ 0 h 8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87"/>
                      <a:gd name="T17" fmla="*/ 51 w 51"/>
                      <a:gd name="T18" fmla="*/ 87 h 8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87">
                        <a:moveTo>
                          <a:pt x="0" y="0"/>
                        </a:moveTo>
                        <a:lnTo>
                          <a:pt x="51" y="33"/>
                        </a:lnTo>
                        <a:lnTo>
                          <a:pt x="48" y="87"/>
                        </a:lnTo>
                        <a:lnTo>
                          <a:pt x="0" y="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270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58" name="Group 91">
                <a:extLst>
                  <a:ext uri="{FF2B5EF4-FFF2-40B4-BE49-F238E27FC236}">
                    <a16:creationId xmlns:a16="http://schemas.microsoft.com/office/drawing/2014/main" id="{4FEF0707-B043-4A37-B8AD-47A8958B5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7" y="625"/>
                <a:ext cx="249" cy="511"/>
                <a:chOff x="5050" y="1466"/>
                <a:chExt cx="303" cy="624"/>
              </a:xfrm>
            </p:grpSpPr>
            <p:sp>
              <p:nvSpPr>
                <p:cNvPr id="559" name="Freeform 92">
                  <a:extLst>
                    <a:ext uri="{FF2B5EF4-FFF2-40B4-BE49-F238E27FC236}">
                      <a16:creationId xmlns:a16="http://schemas.microsoft.com/office/drawing/2014/main" id="{4DCCCD78-F371-44E8-9CFB-D66DECFA1A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214" y="1580"/>
                  <a:ext cx="139" cy="510"/>
                </a:xfrm>
                <a:custGeom>
                  <a:avLst/>
                  <a:gdLst>
                    <a:gd name="T0" fmla="*/ 0 w 78"/>
                    <a:gd name="T1" fmla="*/ 1675892 h 286"/>
                    <a:gd name="T2" fmla="*/ 0 w 78"/>
                    <a:gd name="T3" fmla="*/ 298450 h 286"/>
                    <a:gd name="T4" fmla="*/ 439470 w 78"/>
                    <a:gd name="T5" fmla="*/ 0 h 286"/>
                    <a:gd name="T6" fmla="*/ 453507 w 78"/>
                    <a:gd name="T7" fmla="*/ 1355318 h 286"/>
                    <a:gd name="T8" fmla="*/ 0 w 78"/>
                    <a:gd name="T9" fmla="*/ 1675892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"/>
                    <a:gd name="T16" fmla="*/ 0 h 286"/>
                    <a:gd name="T17" fmla="*/ 78 w 78"/>
                    <a:gd name="T18" fmla="*/ 286 h 2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" h="286">
                      <a:moveTo>
                        <a:pt x="0" y="286"/>
                      </a:moveTo>
                      <a:lnTo>
                        <a:pt x="0" y="51"/>
                      </a:lnTo>
                      <a:lnTo>
                        <a:pt x="76" y="0"/>
                      </a:lnTo>
                      <a:lnTo>
                        <a:pt x="78" y="231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0" name="Freeform 93">
                  <a:extLst>
                    <a:ext uri="{FF2B5EF4-FFF2-40B4-BE49-F238E27FC236}">
                      <a16:creationId xmlns:a16="http://schemas.microsoft.com/office/drawing/2014/main" id="{0DD1FA33-8106-4DB8-BF34-D2B93B5D47E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50" y="1466"/>
                  <a:ext cx="301" cy="211"/>
                </a:xfrm>
                <a:custGeom>
                  <a:avLst/>
                  <a:gdLst>
                    <a:gd name="T0" fmla="*/ 0 w 2051"/>
                    <a:gd name="T1" fmla="*/ 0 h 1435"/>
                    <a:gd name="T2" fmla="*/ 0 w 2051"/>
                    <a:gd name="T3" fmla="*/ 0 h 1435"/>
                    <a:gd name="T4" fmla="*/ 0 w 2051"/>
                    <a:gd name="T5" fmla="*/ 0 h 1435"/>
                    <a:gd name="T6" fmla="*/ 0 w 2051"/>
                    <a:gd name="T7" fmla="*/ 0 h 1435"/>
                    <a:gd name="T8" fmla="*/ 0 w 2051"/>
                    <a:gd name="T9" fmla="*/ 0 h 14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51"/>
                    <a:gd name="T16" fmla="*/ 0 h 1435"/>
                    <a:gd name="T17" fmla="*/ 2051 w 2051"/>
                    <a:gd name="T18" fmla="*/ 1435 h 14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51" h="1435">
                      <a:moveTo>
                        <a:pt x="1103" y="1435"/>
                      </a:moveTo>
                      <a:lnTo>
                        <a:pt x="2051" y="773"/>
                      </a:lnTo>
                      <a:lnTo>
                        <a:pt x="949" y="0"/>
                      </a:lnTo>
                      <a:lnTo>
                        <a:pt x="0" y="661"/>
                      </a:lnTo>
                      <a:lnTo>
                        <a:pt x="1103" y="143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1" name="Freeform 94">
                  <a:extLst>
                    <a:ext uri="{FF2B5EF4-FFF2-40B4-BE49-F238E27FC236}">
                      <a16:creationId xmlns:a16="http://schemas.microsoft.com/office/drawing/2014/main" id="{06D9AEB8-A799-417A-9BD4-EAEA54BDD2E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gray">
                <a:xfrm>
                  <a:off x="5050" y="1563"/>
                  <a:ext cx="163" cy="527"/>
                </a:xfrm>
                <a:custGeom>
                  <a:avLst/>
                  <a:gdLst>
                    <a:gd name="T0" fmla="*/ 158 w 164"/>
                    <a:gd name="T1" fmla="*/ 522 h 528"/>
                    <a:gd name="T2" fmla="*/ 158 w 164"/>
                    <a:gd name="T3" fmla="*/ 114 h 528"/>
                    <a:gd name="T4" fmla="*/ 0 w 164"/>
                    <a:gd name="T5" fmla="*/ 0 h 528"/>
                    <a:gd name="T6" fmla="*/ 0 w 164"/>
                    <a:gd name="T7" fmla="*/ 411 h 528"/>
                    <a:gd name="T8" fmla="*/ 158 w 164"/>
                    <a:gd name="T9" fmla="*/ 522 h 5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"/>
                    <a:gd name="T16" fmla="*/ 0 h 528"/>
                    <a:gd name="T17" fmla="*/ 164 w 164"/>
                    <a:gd name="T18" fmla="*/ 528 h 5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" h="528">
                      <a:moveTo>
                        <a:pt x="164" y="528"/>
                      </a:moveTo>
                      <a:lnTo>
                        <a:pt x="164" y="114"/>
                      </a:lnTo>
                      <a:lnTo>
                        <a:pt x="0" y="0"/>
                      </a:lnTo>
                      <a:lnTo>
                        <a:pt x="0" y="417"/>
                      </a:lnTo>
                      <a:lnTo>
                        <a:pt x="164" y="528"/>
                      </a:lnTo>
                      <a:close/>
                    </a:path>
                  </a:pathLst>
                </a:custGeom>
                <a:solidFill>
                  <a:srgbClr val="5656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2" name="Line 95">
                  <a:extLst>
                    <a:ext uri="{FF2B5EF4-FFF2-40B4-BE49-F238E27FC236}">
                      <a16:creationId xmlns:a16="http://schemas.microsoft.com/office/drawing/2014/main" id="{93B93C6C-6EEB-40A9-B79A-F37219FF2C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857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3" name="Line 96">
                  <a:extLst>
                    <a:ext uri="{FF2B5EF4-FFF2-40B4-BE49-F238E27FC236}">
                      <a16:creationId xmlns:a16="http://schemas.microsoft.com/office/drawing/2014/main" id="{2F1090DD-F1A3-4979-A021-EA34770843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947"/>
                  <a:ext cx="129" cy="85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4" name="Line 97">
                  <a:extLst>
                    <a:ext uri="{FF2B5EF4-FFF2-40B4-BE49-F238E27FC236}">
                      <a16:creationId xmlns:a16="http://schemas.microsoft.com/office/drawing/2014/main" id="{642478D2-5BC5-40F6-B37A-EAFF58042D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840"/>
                  <a:ext cx="129" cy="85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5" name="Line 98">
                  <a:extLst>
                    <a:ext uri="{FF2B5EF4-FFF2-40B4-BE49-F238E27FC236}">
                      <a16:creationId xmlns:a16="http://schemas.microsoft.com/office/drawing/2014/main" id="{D2713B98-894F-4605-B2DE-C3A3576841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925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6" name="Line 99">
                  <a:extLst>
                    <a:ext uri="{FF2B5EF4-FFF2-40B4-BE49-F238E27FC236}">
                      <a16:creationId xmlns:a16="http://schemas.microsoft.com/office/drawing/2014/main" id="{F1869FBF-F621-426F-AB06-75EDA3E3CD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901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7" name="Line 100">
                  <a:extLst>
                    <a:ext uri="{FF2B5EF4-FFF2-40B4-BE49-F238E27FC236}">
                      <a16:creationId xmlns:a16="http://schemas.microsoft.com/office/drawing/2014/main" id="{9889C3A8-4E1E-4FF9-A94E-64A3302ABF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879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8" name="Line 101">
                  <a:extLst>
                    <a:ext uri="{FF2B5EF4-FFF2-40B4-BE49-F238E27FC236}">
                      <a16:creationId xmlns:a16="http://schemas.microsoft.com/office/drawing/2014/main" id="{0FA99C76-BAF8-4A32-9AA3-3DC34417D9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967"/>
                  <a:ext cx="129" cy="85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69" name="Line 102">
                  <a:extLst>
                    <a:ext uri="{FF2B5EF4-FFF2-40B4-BE49-F238E27FC236}">
                      <a16:creationId xmlns:a16="http://schemas.microsoft.com/office/drawing/2014/main" id="{FC480565-D7C4-4851-966B-612A692C00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821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70" name="Line 103">
                  <a:extLst>
                    <a:ext uri="{FF2B5EF4-FFF2-40B4-BE49-F238E27FC236}">
                      <a16:creationId xmlns:a16="http://schemas.microsoft.com/office/drawing/2014/main" id="{392A5975-4DDB-4373-B0E0-084D6FCCE1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609"/>
                  <a:ext cx="129" cy="85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71" name="Line 104">
                  <a:extLst>
                    <a:ext uri="{FF2B5EF4-FFF2-40B4-BE49-F238E27FC236}">
                      <a16:creationId xmlns:a16="http://schemas.microsoft.com/office/drawing/2014/main" id="{D732AD1A-51B1-4887-A320-18C824657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675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72" name="Line 105">
                  <a:extLst>
                    <a:ext uri="{FF2B5EF4-FFF2-40B4-BE49-F238E27FC236}">
                      <a16:creationId xmlns:a16="http://schemas.microsoft.com/office/drawing/2014/main" id="{239B1FB3-2D3F-4906-A1E4-B531DC57C3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653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sp>
              <p:nvSpPr>
                <p:cNvPr id="573" name="Line 106">
                  <a:extLst>
                    <a:ext uri="{FF2B5EF4-FFF2-40B4-BE49-F238E27FC236}">
                      <a16:creationId xmlns:a16="http://schemas.microsoft.com/office/drawing/2014/main" id="{561F2221-D5A6-400D-9E64-4CD0185911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gray">
                <a:xfrm>
                  <a:off x="5067" y="1629"/>
                  <a:ext cx="129" cy="88"/>
                </a:xfrm>
                <a:prstGeom prst="line">
                  <a:avLst/>
                </a:prstGeom>
                <a:noFill/>
                <a:ln w="635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4" name="Group 107">
                  <a:extLst>
                    <a:ext uri="{FF2B5EF4-FFF2-40B4-BE49-F238E27FC236}">
                      <a16:creationId xmlns:a16="http://schemas.microsoft.com/office/drawing/2014/main" id="{BC4E316E-B40E-4834-84A0-27CEBF16E6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65" y="1689"/>
                  <a:ext cx="130" cy="202"/>
                  <a:chOff x="5065" y="1706"/>
                  <a:chExt cx="130" cy="202"/>
                </a:xfrm>
              </p:grpSpPr>
              <p:sp>
                <p:nvSpPr>
                  <p:cNvPr id="575" name="Freeform 108">
                    <a:extLst>
                      <a:ext uri="{FF2B5EF4-FFF2-40B4-BE49-F238E27FC236}">
                        <a16:creationId xmlns:a16="http://schemas.microsoft.com/office/drawing/2014/main" id="{1988AA11-F891-4002-BC43-C02FE298BC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65" y="1707"/>
                    <a:ext cx="130" cy="146"/>
                  </a:xfrm>
                  <a:custGeom>
                    <a:avLst/>
                    <a:gdLst>
                      <a:gd name="T0" fmla="*/ 130 w 130"/>
                      <a:gd name="T1" fmla="*/ 151 h 145"/>
                      <a:gd name="T2" fmla="*/ 130 w 130"/>
                      <a:gd name="T3" fmla="*/ 94 h 145"/>
                      <a:gd name="T4" fmla="*/ 0 w 130"/>
                      <a:gd name="T5" fmla="*/ 0 h 145"/>
                      <a:gd name="T6" fmla="*/ 1 w 130"/>
                      <a:gd name="T7" fmla="*/ 58 h 145"/>
                      <a:gd name="T8" fmla="*/ 130 w 130"/>
                      <a:gd name="T9" fmla="*/ 151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"/>
                      <a:gd name="T16" fmla="*/ 0 h 145"/>
                      <a:gd name="T17" fmla="*/ 130 w 13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" h="145">
                        <a:moveTo>
                          <a:pt x="130" y="145"/>
                        </a:moveTo>
                        <a:lnTo>
                          <a:pt x="130" y="88"/>
                        </a:lnTo>
                        <a:lnTo>
                          <a:pt x="0" y="0"/>
                        </a:lnTo>
                        <a:lnTo>
                          <a:pt x="1" y="58"/>
                        </a:lnTo>
                        <a:lnTo>
                          <a:pt x="130" y="1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6" name="Freeform 109">
                    <a:extLst>
                      <a:ext uri="{FF2B5EF4-FFF2-40B4-BE49-F238E27FC236}">
                        <a16:creationId xmlns:a16="http://schemas.microsoft.com/office/drawing/2014/main" id="{2328658E-C6AA-43A3-B731-07504F211CA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gray">
                  <a:xfrm>
                    <a:off x="5065" y="1763"/>
                    <a:ext cx="130" cy="146"/>
                  </a:xfrm>
                  <a:custGeom>
                    <a:avLst/>
                    <a:gdLst>
                      <a:gd name="T0" fmla="*/ 130 w 130"/>
                      <a:gd name="T1" fmla="*/ 151 h 145"/>
                      <a:gd name="T2" fmla="*/ 130 w 130"/>
                      <a:gd name="T3" fmla="*/ 94 h 145"/>
                      <a:gd name="T4" fmla="*/ 0 w 130"/>
                      <a:gd name="T5" fmla="*/ 0 h 145"/>
                      <a:gd name="T6" fmla="*/ 1 w 130"/>
                      <a:gd name="T7" fmla="*/ 58 h 145"/>
                      <a:gd name="T8" fmla="*/ 130 w 130"/>
                      <a:gd name="T9" fmla="*/ 151 h 1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30"/>
                      <a:gd name="T16" fmla="*/ 0 h 145"/>
                      <a:gd name="T17" fmla="*/ 130 w 130"/>
                      <a:gd name="T18" fmla="*/ 145 h 1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30" h="145">
                        <a:moveTo>
                          <a:pt x="130" y="145"/>
                        </a:moveTo>
                        <a:lnTo>
                          <a:pt x="130" y="88"/>
                        </a:lnTo>
                        <a:lnTo>
                          <a:pt x="0" y="0"/>
                        </a:lnTo>
                        <a:lnTo>
                          <a:pt x="1" y="58"/>
                        </a:lnTo>
                        <a:lnTo>
                          <a:pt x="130" y="145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3175">
                    <a:solidFill>
                      <a:srgbClr val="3333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37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IN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rebuchet MS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555" name="Line 110">
              <a:extLst>
                <a:ext uri="{FF2B5EF4-FFF2-40B4-BE49-F238E27FC236}">
                  <a16:creationId xmlns:a16="http://schemas.microsoft.com/office/drawing/2014/main" id="{0F0E4E84-EDF3-4665-8555-0C3E3B450A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" y="3453"/>
              <a:ext cx="319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56" name="Line 111">
              <a:extLst>
                <a:ext uri="{FF2B5EF4-FFF2-40B4-BE49-F238E27FC236}">
                  <a16:creationId xmlns:a16="http://schemas.microsoft.com/office/drawing/2014/main" id="{0687C70E-4261-41A4-BB0D-5BF7B3D53D5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9" y="3119"/>
              <a:ext cx="311" cy="0"/>
            </a:xfrm>
            <a:prstGeom prst="line">
              <a:avLst/>
            </a:prstGeom>
            <a:noFill/>
            <a:ln w="1905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cxnSp>
        <p:nvCxnSpPr>
          <p:cNvPr id="331" name="Straight Connector 134">
            <a:extLst>
              <a:ext uri="{FF2B5EF4-FFF2-40B4-BE49-F238E27FC236}">
                <a16:creationId xmlns:a16="http://schemas.microsoft.com/office/drawing/2014/main" id="{E4F37B1B-DDD1-4765-89DC-91CF9461D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90472" y="3250346"/>
            <a:ext cx="0" cy="72757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332" name="Straight Connector 97">
            <a:extLst>
              <a:ext uri="{FF2B5EF4-FFF2-40B4-BE49-F238E27FC236}">
                <a16:creationId xmlns:a16="http://schemas.microsoft.com/office/drawing/2014/main" id="{BE0987B7-B479-45BF-816E-5B8911B208F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72311" y="3791364"/>
            <a:ext cx="0" cy="596984"/>
          </a:xfrm>
          <a:prstGeom prst="line">
            <a:avLst/>
          </a:prstGeom>
          <a:noFill/>
          <a:ln w="28575" algn="ctr">
            <a:solidFill>
              <a:srgbClr val="4472C4"/>
            </a:solidFill>
            <a:round/>
            <a:headEnd/>
            <a:tailEnd/>
          </a:ln>
        </p:spPr>
      </p:cxnSp>
      <p:cxnSp>
        <p:nvCxnSpPr>
          <p:cNvPr id="333" name="Straight Connector 9">
            <a:extLst>
              <a:ext uri="{FF2B5EF4-FFF2-40B4-BE49-F238E27FC236}">
                <a16:creationId xmlns:a16="http://schemas.microsoft.com/office/drawing/2014/main" id="{22C87759-84FA-48E6-9B6D-87BFB4099F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82378" y="3889729"/>
            <a:ext cx="653829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stealth" w="med" len="med"/>
            <a:tailEnd type="stealth" w="med" len="med"/>
          </a:ln>
        </p:spPr>
      </p:cxnSp>
      <p:cxnSp>
        <p:nvCxnSpPr>
          <p:cNvPr id="334" name="Straight Connector 96">
            <a:extLst>
              <a:ext uri="{FF2B5EF4-FFF2-40B4-BE49-F238E27FC236}">
                <a16:creationId xmlns:a16="http://schemas.microsoft.com/office/drawing/2014/main" id="{F068B6D4-F4A6-4D58-AFC0-FE8202817A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59893" y="3810020"/>
            <a:ext cx="0" cy="598680"/>
          </a:xfrm>
          <a:prstGeom prst="line">
            <a:avLst/>
          </a:prstGeom>
          <a:noFill/>
          <a:ln w="28575" algn="ctr">
            <a:solidFill>
              <a:srgbClr val="4472C4"/>
            </a:solidFill>
            <a:round/>
            <a:headEnd/>
            <a:tailEnd/>
          </a:ln>
        </p:spPr>
      </p:cxnSp>
      <p:cxnSp>
        <p:nvCxnSpPr>
          <p:cNvPr id="335" name="Straight Connector 134">
            <a:extLst>
              <a:ext uri="{FF2B5EF4-FFF2-40B4-BE49-F238E27FC236}">
                <a16:creationId xmlns:a16="http://schemas.microsoft.com/office/drawing/2014/main" id="{B6BDC136-E112-45EF-B006-B9EC3927175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34055" y="3605655"/>
            <a:ext cx="727573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336" name="Picture 155" descr="Cisco7600">
            <a:extLst>
              <a:ext uri="{FF2B5EF4-FFF2-40B4-BE49-F238E27FC236}">
                <a16:creationId xmlns:a16="http://schemas.microsoft.com/office/drawing/2014/main" id="{A3380B67-464D-4974-A220-FF5588AB9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4367" y="2429499"/>
            <a:ext cx="484319" cy="3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" name="TextBox 75">
            <a:extLst>
              <a:ext uri="{FF2B5EF4-FFF2-40B4-BE49-F238E27FC236}">
                <a16:creationId xmlns:a16="http://schemas.microsoft.com/office/drawing/2014/main" id="{5045E7D2-52BC-4AFA-9E59-E83352623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559" y="2305693"/>
            <a:ext cx="6543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Internet</a:t>
            </a:r>
          </a:p>
        </p:txBody>
      </p:sp>
      <p:pic>
        <p:nvPicPr>
          <p:cNvPr id="340" name="Picture 4">
            <a:extLst>
              <a:ext uri="{FF2B5EF4-FFF2-40B4-BE49-F238E27FC236}">
                <a16:creationId xmlns:a16="http://schemas.microsoft.com/office/drawing/2014/main" id="{1DF91EB5-8628-432D-9E0E-FE90D9907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2332" y="3776101"/>
            <a:ext cx="528208" cy="2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" name="Picture 4">
            <a:extLst>
              <a:ext uri="{FF2B5EF4-FFF2-40B4-BE49-F238E27FC236}">
                <a16:creationId xmlns:a16="http://schemas.microsoft.com/office/drawing/2014/main" id="{2C8A4EE8-3D6C-40CB-A213-26F9646E4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6533" y="3776101"/>
            <a:ext cx="528208" cy="244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2" name="Straight Connector 138">
            <a:extLst>
              <a:ext uri="{FF2B5EF4-FFF2-40B4-BE49-F238E27FC236}">
                <a16:creationId xmlns:a16="http://schemas.microsoft.com/office/drawing/2014/main" id="{20FC5946-6B73-4193-B764-DFD10BF9E7C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466912" y="3728613"/>
            <a:ext cx="559992" cy="557977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343" name="TextBox 235">
            <a:extLst>
              <a:ext uri="{FF2B5EF4-FFF2-40B4-BE49-F238E27FC236}">
                <a16:creationId xmlns:a16="http://schemas.microsoft.com/office/drawing/2014/main" id="{58CDC03B-39E1-4A8D-95FF-6E9287A4A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197" y="3786277"/>
            <a:ext cx="7008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VNE-FW1</a:t>
            </a:r>
          </a:p>
        </p:txBody>
      </p:sp>
      <p:sp>
        <p:nvSpPr>
          <p:cNvPr id="345" name="TextBox 235">
            <a:extLst>
              <a:ext uri="{FF2B5EF4-FFF2-40B4-BE49-F238E27FC236}">
                <a16:creationId xmlns:a16="http://schemas.microsoft.com/office/drawing/2014/main" id="{39BDAAE7-3EBD-4AD1-A6DB-632274D1C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019" y="3786277"/>
            <a:ext cx="70083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VNE-FW2</a:t>
            </a:r>
          </a:p>
        </p:txBody>
      </p:sp>
      <p:grpSp>
        <p:nvGrpSpPr>
          <p:cNvPr id="346" name="Group 37">
            <a:extLst>
              <a:ext uri="{FF2B5EF4-FFF2-40B4-BE49-F238E27FC236}">
                <a16:creationId xmlns:a16="http://schemas.microsoft.com/office/drawing/2014/main" id="{91186E15-C146-46E4-BFD0-1B1FCA2FB26C}"/>
              </a:ext>
            </a:extLst>
          </p:cNvPr>
          <p:cNvGrpSpPr>
            <a:grpSpLocks/>
          </p:cNvGrpSpPr>
          <p:nvPr/>
        </p:nvGrpSpPr>
        <p:grpSpPr bwMode="auto">
          <a:xfrm>
            <a:off x="2101195" y="2960342"/>
            <a:ext cx="499063" cy="335804"/>
            <a:chOff x="3798" y="2492"/>
            <a:chExt cx="439" cy="268"/>
          </a:xfrm>
        </p:grpSpPr>
        <p:pic>
          <p:nvPicPr>
            <p:cNvPr id="552" name="Picture 115" descr="router-generic">
              <a:extLst>
                <a:ext uri="{FF2B5EF4-FFF2-40B4-BE49-F238E27FC236}">
                  <a16:creationId xmlns:a16="http://schemas.microsoft.com/office/drawing/2014/main" id="{703F369E-D645-423D-90C2-DF985B588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58" y="2492"/>
              <a:ext cx="37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" name="Rectangle 156">
              <a:extLst>
                <a:ext uri="{FF2B5EF4-FFF2-40B4-BE49-F238E27FC236}">
                  <a16:creationId xmlns:a16="http://schemas.microsoft.com/office/drawing/2014/main" id="{B13E8ACC-89CC-480A-A9D6-B34FAC3F9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2539"/>
              <a:ext cx="162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pic>
        <p:nvPicPr>
          <p:cNvPr id="347" name="Picture 155" descr="Cisco7600">
            <a:extLst>
              <a:ext uri="{FF2B5EF4-FFF2-40B4-BE49-F238E27FC236}">
                <a16:creationId xmlns:a16="http://schemas.microsoft.com/office/drawing/2014/main" id="{45148C49-F2D5-4014-A5AF-A4333661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682" y="2439675"/>
            <a:ext cx="484319" cy="3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" name="Line 43">
            <a:extLst>
              <a:ext uri="{FF2B5EF4-FFF2-40B4-BE49-F238E27FC236}">
                <a16:creationId xmlns:a16="http://schemas.microsoft.com/office/drawing/2014/main" id="{DF73BD45-C8C0-4BA4-A177-51409AFFDF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3339" y="3657386"/>
            <a:ext cx="0" cy="118719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9" name="Line 44">
            <a:extLst>
              <a:ext uri="{FF2B5EF4-FFF2-40B4-BE49-F238E27FC236}">
                <a16:creationId xmlns:a16="http://schemas.microsoft.com/office/drawing/2014/main" id="{E52F0683-43DC-4711-885A-CEF95F21DE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51234" y="3726921"/>
            <a:ext cx="2138567" cy="339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0" name="TextBox 75">
            <a:extLst>
              <a:ext uri="{FF2B5EF4-FFF2-40B4-BE49-F238E27FC236}">
                <a16:creationId xmlns:a16="http://schemas.microsoft.com/office/drawing/2014/main" id="{08D15F9F-37C5-48F9-82BF-12F29AA3E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6040" y="2156546"/>
            <a:ext cx="4748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MPLS</a:t>
            </a:r>
          </a:p>
        </p:txBody>
      </p:sp>
      <p:sp>
        <p:nvSpPr>
          <p:cNvPr id="351" name="TextBox 74">
            <a:extLst>
              <a:ext uri="{FF2B5EF4-FFF2-40B4-BE49-F238E27FC236}">
                <a16:creationId xmlns:a16="http://schemas.microsoft.com/office/drawing/2014/main" id="{DE97258D-F0A8-45D1-BDEB-F98E283E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493" y="2568569"/>
            <a:ext cx="46839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VPE1</a:t>
            </a:r>
          </a:p>
        </p:txBody>
      </p:sp>
      <p:sp>
        <p:nvSpPr>
          <p:cNvPr id="352" name="AutoShape 53">
            <a:extLst>
              <a:ext uri="{FF2B5EF4-FFF2-40B4-BE49-F238E27FC236}">
                <a16:creationId xmlns:a16="http://schemas.microsoft.com/office/drawing/2014/main" id="{DB674F95-B46D-40AB-A768-6D97F0D11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1896" y="3489480"/>
            <a:ext cx="1416629" cy="140765"/>
          </a:xfrm>
          <a:prstGeom prst="flowChartTerminator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Network</a:t>
            </a:r>
          </a:p>
        </p:txBody>
      </p:sp>
      <p:sp>
        <p:nvSpPr>
          <p:cNvPr id="353" name="AutoShape 54">
            <a:extLst>
              <a:ext uri="{FF2B5EF4-FFF2-40B4-BE49-F238E27FC236}">
                <a16:creationId xmlns:a16="http://schemas.microsoft.com/office/drawing/2014/main" id="{C62F19A4-4B43-42DE-9B02-DDBE7568C58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16495" y="3525730"/>
            <a:ext cx="1138000" cy="108972"/>
          </a:xfrm>
          <a:prstGeom prst="flowChartTerminator">
            <a:avLst/>
          </a:prstGeom>
          <a:solidFill>
            <a:sysClr val="windowText" lastClr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Network</a:t>
            </a:r>
          </a:p>
        </p:txBody>
      </p:sp>
      <p:sp>
        <p:nvSpPr>
          <p:cNvPr id="354" name="AutoShape 55">
            <a:extLst>
              <a:ext uri="{FF2B5EF4-FFF2-40B4-BE49-F238E27FC236}">
                <a16:creationId xmlns:a16="http://schemas.microsoft.com/office/drawing/2014/main" id="{07AA8ABA-20E1-4016-8995-13BC28E62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978" y="4259459"/>
            <a:ext cx="1416629" cy="171293"/>
          </a:xfrm>
          <a:prstGeom prst="flowChartTerminator">
            <a:avLst/>
          </a:prstGeom>
          <a:solidFill>
            <a:srgbClr val="4472C4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NETWORK</a:t>
            </a:r>
          </a:p>
        </p:txBody>
      </p:sp>
      <p:grpSp>
        <p:nvGrpSpPr>
          <p:cNvPr id="355" name="Group 57">
            <a:extLst>
              <a:ext uri="{FF2B5EF4-FFF2-40B4-BE49-F238E27FC236}">
                <a16:creationId xmlns:a16="http://schemas.microsoft.com/office/drawing/2014/main" id="{BB95E273-7B83-491A-9306-591FF9378F6B}"/>
              </a:ext>
            </a:extLst>
          </p:cNvPr>
          <p:cNvGrpSpPr>
            <a:grpSpLocks/>
          </p:cNvGrpSpPr>
          <p:nvPr/>
        </p:nvGrpSpPr>
        <p:grpSpPr bwMode="auto">
          <a:xfrm>
            <a:off x="3327127" y="2950169"/>
            <a:ext cx="487332" cy="334109"/>
            <a:chOff x="4456" y="2181"/>
            <a:chExt cx="429" cy="267"/>
          </a:xfrm>
        </p:grpSpPr>
        <p:pic>
          <p:nvPicPr>
            <p:cNvPr id="550" name="Picture 115" descr="router-generic">
              <a:extLst>
                <a:ext uri="{FF2B5EF4-FFF2-40B4-BE49-F238E27FC236}">
                  <a16:creationId xmlns:a16="http://schemas.microsoft.com/office/drawing/2014/main" id="{E29EC000-0FA1-419B-886D-30A5EBE70D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6" y="2181"/>
              <a:ext cx="379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1" name="Rectangle 154">
              <a:extLst>
                <a:ext uri="{FF2B5EF4-FFF2-40B4-BE49-F238E27FC236}">
                  <a16:creationId xmlns:a16="http://schemas.microsoft.com/office/drawing/2014/main" id="{A1C15135-C3C5-4EF0-BF41-0BF747B35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2236"/>
              <a:ext cx="163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356" name="Line 60">
            <a:extLst>
              <a:ext uri="{FF2B5EF4-FFF2-40B4-BE49-F238E27FC236}">
                <a16:creationId xmlns:a16="http://schemas.microsoft.com/office/drawing/2014/main" id="{E057FC8A-4118-4299-8D0A-8E3D50F77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256" y="4320508"/>
            <a:ext cx="449640" cy="0"/>
          </a:xfrm>
          <a:prstGeom prst="line">
            <a:avLst/>
          </a:prstGeom>
          <a:noFill/>
          <a:ln w="9525">
            <a:solidFill>
              <a:srgbClr val="AC7B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57" name="Line 61">
            <a:extLst>
              <a:ext uri="{FF2B5EF4-FFF2-40B4-BE49-F238E27FC236}">
                <a16:creationId xmlns:a16="http://schemas.microsoft.com/office/drawing/2014/main" id="{8D1A663B-7A84-4768-8C40-BD949B2F7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2256" y="4379867"/>
            <a:ext cx="458721" cy="0"/>
          </a:xfrm>
          <a:prstGeom prst="line">
            <a:avLst/>
          </a:prstGeom>
          <a:noFill/>
          <a:ln w="9525">
            <a:solidFill>
              <a:srgbClr val="AC7B00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358" name="Straight Connector 100">
            <a:extLst>
              <a:ext uri="{FF2B5EF4-FFF2-40B4-BE49-F238E27FC236}">
                <a16:creationId xmlns:a16="http://schemas.microsoft.com/office/drawing/2014/main" id="{693C186B-8DDF-4DAE-A5B1-38F0B57E91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1569" y="3129933"/>
            <a:ext cx="817287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359" name="Line 63">
            <a:extLst>
              <a:ext uri="{FF2B5EF4-FFF2-40B4-BE49-F238E27FC236}">
                <a16:creationId xmlns:a16="http://schemas.microsoft.com/office/drawing/2014/main" id="{0E304F74-0480-4E77-B9DB-B0BB448BC2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33944" y="4340860"/>
            <a:ext cx="326913" cy="0"/>
          </a:xfrm>
          <a:prstGeom prst="line">
            <a:avLst/>
          </a:prstGeom>
          <a:noFill/>
          <a:ln w="2857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60" name="Picture 64">
            <a:extLst>
              <a:ext uri="{FF2B5EF4-FFF2-40B4-BE49-F238E27FC236}">
                <a16:creationId xmlns:a16="http://schemas.microsoft.com/office/drawing/2014/main" id="{763AAF7D-B8B5-4386-BE07-D29763E8B54F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4654" y="4578297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" name="Picture 65">
            <a:extLst>
              <a:ext uri="{FF2B5EF4-FFF2-40B4-BE49-F238E27FC236}">
                <a16:creationId xmlns:a16="http://schemas.microsoft.com/office/drawing/2014/main" id="{D4BDD98E-A494-4CB6-9447-DE653F909C27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6054" y="4578297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" name="Picture 66">
            <a:extLst>
              <a:ext uri="{FF2B5EF4-FFF2-40B4-BE49-F238E27FC236}">
                <a16:creationId xmlns:a16="http://schemas.microsoft.com/office/drawing/2014/main" id="{A58A5A10-DC3A-40DD-8B9B-0C6B422EBA89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27454" y="4578297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" name="Picture 67">
            <a:extLst>
              <a:ext uri="{FF2B5EF4-FFF2-40B4-BE49-F238E27FC236}">
                <a16:creationId xmlns:a16="http://schemas.microsoft.com/office/drawing/2014/main" id="{D2B400D0-2CEE-422B-9611-240B56A48BC0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8854" y="4578297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5" name="Line 68">
            <a:extLst>
              <a:ext uri="{FF2B5EF4-FFF2-40B4-BE49-F238E27FC236}">
                <a16:creationId xmlns:a16="http://schemas.microsoft.com/office/drawing/2014/main" id="{691C4B04-D4F0-4FFE-BCAF-0D06608835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8109" y="4398530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0" name="Line 69">
            <a:extLst>
              <a:ext uri="{FF2B5EF4-FFF2-40B4-BE49-F238E27FC236}">
                <a16:creationId xmlns:a16="http://schemas.microsoft.com/office/drawing/2014/main" id="{937DA8DF-5CAD-464A-A5A4-44E7003C05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9509" y="4398530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2" name="Line 70">
            <a:extLst>
              <a:ext uri="{FF2B5EF4-FFF2-40B4-BE49-F238E27FC236}">
                <a16:creationId xmlns:a16="http://schemas.microsoft.com/office/drawing/2014/main" id="{76B09F05-5FAF-4B1D-9CC8-67824B10CD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911" y="4398530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381" name="Picture 72" descr="File Server_Updated2005">
            <a:extLst>
              <a:ext uri="{FF2B5EF4-FFF2-40B4-BE49-F238E27FC236}">
                <a16:creationId xmlns:a16="http://schemas.microsoft.com/office/drawing/2014/main" id="{B493D218-B317-472E-B4B9-7F472F97A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5079" y="4159395"/>
            <a:ext cx="199781" cy="3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2" name="Picture 73" descr="File Server_Updated2005">
            <a:extLst>
              <a:ext uri="{FF2B5EF4-FFF2-40B4-BE49-F238E27FC236}">
                <a16:creationId xmlns:a16="http://schemas.microsoft.com/office/drawing/2014/main" id="{B2ADB686-29D1-4635-95B0-F1A01C70A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0484" y="4230626"/>
            <a:ext cx="199781" cy="35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" name="Picture 74" descr="File Server_Updated2005">
            <a:extLst>
              <a:ext uri="{FF2B5EF4-FFF2-40B4-BE49-F238E27FC236}">
                <a16:creationId xmlns:a16="http://schemas.microsoft.com/office/drawing/2014/main" id="{59CAD842-C4FE-4E2B-AAC9-9A715049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6808" y="4289981"/>
            <a:ext cx="199781" cy="35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4" name="Line 76">
            <a:extLst>
              <a:ext uri="{FF2B5EF4-FFF2-40B4-BE49-F238E27FC236}">
                <a16:creationId xmlns:a16="http://schemas.microsoft.com/office/drawing/2014/main" id="{E86E5050-5D96-4369-BF49-AC4ED96B6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94" y="4140735"/>
            <a:ext cx="272429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5" name="Line 77">
            <a:extLst>
              <a:ext uri="{FF2B5EF4-FFF2-40B4-BE49-F238E27FC236}">
                <a16:creationId xmlns:a16="http://schemas.microsoft.com/office/drawing/2014/main" id="{4413B72F-F13A-4CF0-A5FF-F11CF617D6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94" y="4200095"/>
            <a:ext cx="272429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6" name="Line 78">
            <a:extLst>
              <a:ext uri="{FF2B5EF4-FFF2-40B4-BE49-F238E27FC236}">
                <a16:creationId xmlns:a16="http://schemas.microsoft.com/office/drawing/2014/main" id="{79ECFA33-77AA-4832-B4C2-640A08B11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779" y="4269629"/>
            <a:ext cx="272429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7" name="Line 79">
            <a:extLst>
              <a:ext uri="{FF2B5EF4-FFF2-40B4-BE49-F238E27FC236}">
                <a16:creationId xmlns:a16="http://schemas.microsoft.com/office/drawing/2014/main" id="{6205F132-DEE8-4539-AA29-0AFB4865A4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70266" y="4379867"/>
            <a:ext cx="217943" cy="0"/>
          </a:xfrm>
          <a:prstGeom prst="line">
            <a:avLst/>
          </a:prstGeom>
          <a:noFill/>
          <a:ln w="9525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8" name="Line 86">
            <a:extLst>
              <a:ext uri="{FF2B5EF4-FFF2-40B4-BE49-F238E27FC236}">
                <a16:creationId xmlns:a16="http://schemas.microsoft.com/office/drawing/2014/main" id="{1C2CBE48-2778-4B04-A429-E2D04749D0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7672" y="4427359"/>
            <a:ext cx="0" cy="59360"/>
          </a:xfrm>
          <a:prstGeom prst="line">
            <a:avLst/>
          </a:prstGeom>
          <a:noFill/>
          <a:ln w="9525">
            <a:solidFill>
              <a:srgbClr val="4472C4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1" name="Line 88">
            <a:extLst>
              <a:ext uri="{FF2B5EF4-FFF2-40B4-BE49-F238E27FC236}">
                <a16:creationId xmlns:a16="http://schemas.microsoft.com/office/drawing/2014/main" id="{3DAF5376-E5B2-4B5C-8558-D49465E69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9256" y="2480378"/>
            <a:ext cx="0" cy="769975"/>
          </a:xfrm>
          <a:prstGeom prst="line">
            <a:avLst/>
          </a:prstGeom>
          <a:noFill/>
          <a:ln w="38100" cmpd="dbl">
            <a:solidFill>
              <a:srgbClr val="0563C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2" name="Line 89">
            <a:extLst>
              <a:ext uri="{FF2B5EF4-FFF2-40B4-BE49-F238E27FC236}">
                <a16:creationId xmlns:a16="http://schemas.microsoft.com/office/drawing/2014/main" id="{3F57F08D-5B93-40A7-BBAA-37078588A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0572" y="2480378"/>
            <a:ext cx="0" cy="769975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7" name="Line 90">
            <a:extLst>
              <a:ext uri="{FF2B5EF4-FFF2-40B4-BE49-F238E27FC236}">
                <a16:creationId xmlns:a16="http://schemas.microsoft.com/office/drawing/2014/main" id="{9A61C678-8DE2-49E5-81F1-7B722C1D2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1787" y="2758513"/>
            <a:ext cx="0" cy="479963"/>
          </a:xfrm>
          <a:prstGeom prst="line">
            <a:avLst/>
          </a:prstGeom>
          <a:noFill/>
          <a:ln w="38100" cmpd="dbl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98" name="Line 91">
            <a:extLst>
              <a:ext uri="{FF2B5EF4-FFF2-40B4-BE49-F238E27FC236}">
                <a16:creationId xmlns:a16="http://schemas.microsoft.com/office/drawing/2014/main" id="{504E6340-AACA-430E-AEB5-C5720B7A60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391" y="2758513"/>
            <a:ext cx="0" cy="479963"/>
          </a:xfrm>
          <a:prstGeom prst="line">
            <a:avLst/>
          </a:prstGeom>
          <a:noFill/>
          <a:ln w="38100" cmpd="dbl">
            <a:solidFill>
              <a:srgbClr val="0563C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399" name="Group 98">
            <a:extLst>
              <a:ext uri="{FF2B5EF4-FFF2-40B4-BE49-F238E27FC236}">
                <a16:creationId xmlns:a16="http://schemas.microsoft.com/office/drawing/2014/main" id="{0FF28652-8686-4B14-808A-1F0BC5A5D448}"/>
              </a:ext>
            </a:extLst>
          </p:cNvPr>
          <p:cNvGrpSpPr>
            <a:grpSpLocks/>
          </p:cNvGrpSpPr>
          <p:nvPr/>
        </p:nvGrpSpPr>
        <p:grpSpPr bwMode="auto">
          <a:xfrm>
            <a:off x="4076305" y="2939982"/>
            <a:ext cx="474147" cy="334107"/>
            <a:chOff x="3819" y="2492"/>
            <a:chExt cx="418" cy="268"/>
          </a:xfrm>
        </p:grpSpPr>
        <p:pic>
          <p:nvPicPr>
            <p:cNvPr id="548" name="Picture 115" descr="router-generic">
              <a:extLst>
                <a:ext uri="{FF2B5EF4-FFF2-40B4-BE49-F238E27FC236}">
                  <a16:creationId xmlns:a16="http://schemas.microsoft.com/office/drawing/2014/main" id="{659FA0EF-3C79-446A-B29C-D4C0A6850A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8" y="2492"/>
              <a:ext cx="37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9" name="Rectangle 156">
              <a:extLst>
                <a:ext uri="{FF2B5EF4-FFF2-40B4-BE49-F238E27FC236}">
                  <a16:creationId xmlns:a16="http://schemas.microsoft.com/office/drawing/2014/main" id="{0CFBA804-444B-41EA-8662-B8379509A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556"/>
              <a:ext cx="1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cxnSp>
        <p:nvCxnSpPr>
          <p:cNvPr id="400" name="Straight Connector 100">
            <a:extLst>
              <a:ext uri="{FF2B5EF4-FFF2-40B4-BE49-F238E27FC236}">
                <a16:creationId xmlns:a16="http://schemas.microsoft.com/office/drawing/2014/main" id="{3D5C44F2-D68E-4936-9215-93179EF531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42461" y="3109581"/>
            <a:ext cx="817287" cy="0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 type="stealth" w="med" len="med"/>
            <a:tailEnd type="stealth" w="med" len="med"/>
          </a:ln>
        </p:spPr>
      </p:cxnSp>
      <p:sp>
        <p:nvSpPr>
          <p:cNvPr id="401" name="Line 102">
            <a:extLst>
              <a:ext uri="{FF2B5EF4-FFF2-40B4-BE49-F238E27FC236}">
                <a16:creationId xmlns:a16="http://schemas.microsoft.com/office/drawing/2014/main" id="{DAE2A5A4-EF8F-45E8-AE14-E5A28D8A660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683" y="3129936"/>
            <a:ext cx="0" cy="600376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2" name="Line 103">
            <a:extLst>
              <a:ext uri="{FF2B5EF4-FFF2-40B4-BE49-F238E27FC236}">
                <a16:creationId xmlns:a16="http://schemas.microsoft.com/office/drawing/2014/main" id="{F9641963-1CEC-40DF-A84A-F1421A91E8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30572" y="3250351"/>
            <a:ext cx="0" cy="179775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403" name="Picture 109" descr="IOS_SLB">
            <a:extLst>
              <a:ext uri="{FF2B5EF4-FFF2-40B4-BE49-F238E27FC236}">
                <a16:creationId xmlns:a16="http://schemas.microsoft.com/office/drawing/2014/main" id="{380F32AC-8B82-49C4-8EF4-6EEC2ECC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4532" y="4172958"/>
            <a:ext cx="490371" cy="27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4" name="Picture 110" descr="IOS_SLB">
            <a:extLst>
              <a:ext uri="{FF2B5EF4-FFF2-40B4-BE49-F238E27FC236}">
                <a16:creationId xmlns:a16="http://schemas.microsoft.com/office/drawing/2014/main" id="{EFD32DA7-810F-4176-99EB-5B33FD7D6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24532" y="4317122"/>
            <a:ext cx="490371" cy="27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" name="Text Box 113">
            <a:extLst>
              <a:ext uri="{FF2B5EF4-FFF2-40B4-BE49-F238E27FC236}">
                <a16:creationId xmlns:a16="http://schemas.microsoft.com/office/drawing/2014/main" id="{6761F627-4859-4B81-9747-9028744C1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861" y="3711093"/>
            <a:ext cx="80021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Perimeter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Security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Layer</a:t>
            </a:r>
          </a:p>
        </p:txBody>
      </p:sp>
      <p:sp>
        <p:nvSpPr>
          <p:cNvPr id="406" name="AutoShape 115">
            <a:extLst>
              <a:ext uri="{FF2B5EF4-FFF2-40B4-BE49-F238E27FC236}">
                <a16:creationId xmlns:a16="http://schemas.microsoft.com/office/drawing/2014/main" id="{3E9C75C8-34CF-42C3-846C-F69931BD690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8393" y="4291919"/>
            <a:ext cx="958228" cy="116540"/>
          </a:xfrm>
          <a:prstGeom prst="flowChartTerminator">
            <a:avLst/>
          </a:prstGeom>
          <a:solidFill>
            <a:srgbClr val="FFCC99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Network</a:t>
            </a:r>
          </a:p>
        </p:txBody>
      </p:sp>
      <p:sp>
        <p:nvSpPr>
          <p:cNvPr id="407" name="Line 116">
            <a:extLst>
              <a:ext uri="{FF2B5EF4-FFF2-40B4-BE49-F238E27FC236}">
                <a16:creationId xmlns:a16="http://schemas.microsoft.com/office/drawing/2014/main" id="{539B81D3-7A50-4174-8B6A-51E994DA2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72311" y="4393439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8" name="Line 118">
            <a:extLst>
              <a:ext uri="{FF2B5EF4-FFF2-40B4-BE49-F238E27FC236}">
                <a16:creationId xmlns:a16="http://schemas.microsoft.com/office/drawing/2014/main" id="{19A6EF7E-4348-4C1E-914C-58DC7B14654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6489" y="3428424"/>
            <a:ext cx="1816191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409" name="Group 98">
            <a:extLst>
              <a:ext uri="{FF2B5EF4-FFF2-40B4-BE49-F238E27FC236}">
                <a16:creationId xmlns:a16="http://schemas.microsoft.com/office/drawing/2014/main" id="{98867B54-A6E8-4E7C-B73A-6EEBE2302F92}"/>
              </a:ext>
            </a:extLst>
          </p:cNvPr>
          <p:cNvGrpSpPr>
            <a:grpSpLocks/>
          </p:cNvGrpSpPr>
          <p:nvPr/>
        </p:nvGrpSpPr>
        <p:grpSpPr bwMode="auto">
          <a:xfrm>
            <a:off x="5302230" y="2943372"/>
            <a:ext cx="514932" cy="334107"/>
            <a:chOff x="3784" y="2492"/>
            <a:chExt cx="453" cy="268"/>
          </a:xfrm>
        </p:grpSpPr>
        <p:pic>
          <p:nvPicPr>
            <p:cNvPr id="546" name="Picture 115" descr="router-generic">
              <a:extLst>
                <a:ext uri="{FF2B5EF4-FFF2-40B4-BE49-F238E27FC236}">
                  <a16:creationId xmlns:a16="http://schemas.microsoft.com/office/drawing/2014/main" id="{76EEC8A1-9FCC-4028-9939-D0CF3D5934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58" y="2492"/>
              <a:ext cx="37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7" name="Rectangle 156">
              <a:extLst>
                <a:ext uri="{FF2B5EF4-FFF2-40B4-BE49-F238E27FC236}">
                  <a16:creationId xmlns:a16="http://schemas.microsoft.com/office/drawing/2014/main" id="{45410543-2C60-47E8-AAE3-58ADF6F0B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4" y="2553"/>
              <a:ext cx="16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aphicFrame>
        <p:nvGraphicFramePr>
          <p:cNvPr id="410" name="Object 10">
            <a:extLst>
              <a:ext uri="{FF2B5EF4-FFF2-40B4-BE49-F238E27FC236}">
                <a16:creationId xmlns:a16="http://schemas.microsoft.com/office/drawing/2014/main" id="{F6496AA5-87F2-4B96-BDEA-228C2BF0EC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3033" y="5390675"/>
          <a:ext cx="493399" cy="1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2895120" imgH="524160" progId="">
                  <p:embed/>
                </p:oleObj>
              </mc:Choice>
              <mc:Fallback>
                <p:oleObj name="VISIO" r:id="rId12" imgW="2895120" imgH="524160" progId="">
                  <p:embed/>
                  <p:pic>
                    <p:nvPicPr>
                      <p:cNvPr id="410" name="Object 10">
                        <a:extLst>
                          <a:ext uri="{FF2B5EF4-FFF2-40B4-BE49-F238E27FC236}">
                            <a16:creationId xmlns:a16="http://schemas.microsoft.com/office/drawing/2014/main" id="{F6496AA5-87F2-4B96-BDEA-228C2BF0EC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033" y="5390675"/>
                        <a:ext cx="493399" cy="1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" name="Object 11">
            <a:extLst>
              <a:ext uri="{FF2B5EF4-FFF2-40B4-BE49-F238E27FC236}">
                <a16:creationId xmlns:a16="http://schemas.microsoft.com/office/drawing/2014/main" id="{260D7090-BD86-4F9C-B940-452368B659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1078" y="5390675"/>
          <a:ext cx="493399" cy="1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2895120" imgH="524160" progId="">
                  <p:embed/>
                </p:oleObj>
              </mc:Choice>
              <mc:Fallback>
                <p:oleObj name="VISIO" r:id="rId14" imgW="2895120" imgH="524160" progId="">
                  <p:embed/>
                  <p:pic>
                    <p:nvPicPr>
                      <p:cNvPr id="411" name="Object 11">
                        <a:extLst>
                          <a:ext uri="{FF2B5EF4-FFF2-40B4-BE49-F238E27FC236}">
                            <a16:creationId xmlns:a16="http://schemas.microsoft.com/office/drawing/2014/main" id="{260D7090-BD86-4F9C-B940-452368B659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078" y="5390675"/>
                        <a:ext cx="493399" cy="1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2" name="Group 120">
            <a:extLst>
              <a:ext uri="{FF2B5EF4-FFF2-40B4-BE49-F238E27FC236}">
                <a16:creationId xmlns:a16="http://schemas.microsoft.com/office/drawing/2014/main" id="{1A01DB5C-AC2B-4964-8A5D-D9ACE7FC8F63}"/>
              </a:ext>
            </a:extLst>
          </p:cNvPr>
          <p:cNvGrpSpPr>
            <a:grpSpLocks/>
          </p:cNvGrpSpPr>
          <p:nvPr/>
        </p:nvGrpSpPr>
        <p:grpSpPr bwMode="auto">
          <a:xfrm>
            <a:off x="2441733" y="5621327"/>
            <a:ext cx="482804" cy="722487"/>
            <a:chOff x="2657" y="1478"/>
            <a:chExt cx="477" cy="1263"/>
          </a:xfrm>
        </p:grpSpPr>
        <p:pic>
          <p:nvPicPr>
            <p:cNvPr id="543" name="Picture 13" descr="Symm_rt12546">
              <a:extLst>
                <a:ext uri="{FF2B5EF4-FFF2-40B4-BE49-F238E27FC236}">
                  <a16:creationId xmlns:a16="http://schemas.microsoft.com/office/drawing/2014/main" id="{062540AD-5906-4201-9DAD-44AD261B9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14" r="3914"/>
            <a:stretch>
              <a:fillRect/>
            </a:stretch>
          </p:blipFill>
          <p:spPr bwMode="auto">
            <a:xfrm>
              <a:off x="2659" y="1488"/>
              <a:ext cx="46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4" name="Freeform 14">
              <a:extLst>
                <a:ext uri="{FF2B5EF4-FFF2-40B4-BE49-F238E27FC236}">
                  <a16:creationId xmlns:a16="http://schemas.microsoft.com/office/drawing/2014/main" id="{910A404B-DC25-4AD2-A35B-236707D53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478"/>
              <a:ext cx="477" cy="66"/>
            </a:xfrm>
            <a:custGeom>
              <a:avLst/>
              <a:gdLst>
                <a:gd name="T0" fmla="*/ 1 w 477"/>
                <a:gd name="T1" fmla="*/ 0 h 66"/>
                <a:gd name="T2" fmla="*/ 477 w 477"/>
                <a:gd name="T3" fmla="*/ 0 h 66"/>
                <a:gd name="T4" fmla="*/ 468 w 477"/>
                <a:gd name="T5" fmla="*/ 37 h 66"/>
                <a:gd name="T6" fmla="*/ 115 w 477"/>
                <a:gd name="T7" fmla="*/ 24 h 66"/>
                <a:gd name="T8" fmla="*/ 106 w 477"/>
                <a:gd name="T9" fmla="*/ 30 h 66"/>
                <a:gd name="T10" fmla="*/ 106 w 477"/>
                <a:gd name="T11" fmla="*/ 19 h 66"/>
                <a:gd name="T12" fmla="*/ 94 w 477"/>
                <a:gd name="T13" fmla="*/ 21 h 66"/>
                <a:gd name="T14" fmla="*/ 0 w 477"/>
                <a:gd name="T15" fmla="*/ 66 h 66"/>
                <a:gd name="T16" fmla="*/ 1 w 477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7"/>
                <a:gd name="T28" fmla="*/ 0 h 66"/>
                <a:gd name="T29" fmla="*/ 477 w 47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7" h="66">
                  <a:moveTo>
                    <a:pt x="1" y="0"/>
                  </a:moveTo>
                  <a:lnTo>
                    <a:pt x="477" y="0"/>
                  </a:lnTo>
                  <a:lnTo>
                    <a:pt x="468" y="37"/>
                  </a:lnTo>
                  <a:lnTo>
                    <a:pt x="115" y="24"/>
                  </a:lnTo>
                  <a:lnTo>
                    <a:pt x="106" y="30"/>
                  </a:lnTo>
                  <a:lnTo>
                    <a:pt x="106" y="19"/>
                  </a:lnTo>
                  <a:lnTo>
                    <a:pt x="94" y="21"/>
                  </a:lnTo>
                  <a:lnTo>
                    <a:pt x="0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5" name="Freeform 15">
              <a:extLst>
                <a:ext uri="{FF2B5EF4-FFF2-40B4-BE49-F238E27FC236}">
                  <a16:creationId xmlns:a16="http://schemas.microsoft.com/office/drawing/2014/main" id="{0ABDD023-C0D4-41C9-9663-97E2BB449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488"/>
              <a:ext cx="470" cy="253"/>
            </a:xfrm>
            <a:custGeom>
              <a:avLst/>
              <a:gdLst>
                <a:gd name="T0" fmla="*/ 472 w 469"/>
                <a:gd name="T1" fmla="*/ 121 h 252"/>
                <a:gd name="T2" fmla="*/ 453 w 469"/>
                <a:gd name="T3" fmla="*/ 138 h 252"/>
                <a:gd name="T4" fmla="*/ 453 w 469"/>
                <a:gd name="T5" fmla="*/ 156 h 252"/>
                <a:gd name="T6" fmla="*/ 417 w 469"/>
                <a:gd name="T7" fmla="*/ 160 h 252"/>
                <a:gd name="T8" fmla="*/ 430 w 469"/>
                <a:gd name="T9" fmla="*/ 172 h 252"/>
                <a:gd name="T10" fmla="*/ 426 w 469"/>
                <a:gd name="T11" fmla="*/ 183 h 252"/>
                <a:gd name="T12" fmla="*/ 415 w 469"/>
                <a:gd name="T13" fmla="*/ 186 h 252"/>
                <a:gd name="T14" fmla="*/ 415 w 469"/>
                <a:gd name="T15" fmla="*/ 199 h 252"/>
                <a:gd name="T16" fmla="*/ 405 w 469"/>
                <a:gd name="T17" fmla="*/ 202 h 252"/>
                <a:gd name="T18" fmla="*/ 388 w 469"/>
                <a:gd name="T19" fmla="*/ 201 h 252"/>
                <a:gd name="T20" fmla="*/ 375 w 469"/>
                <a:gd name="T21" fmla="*/ 183 h 252"/>
                <a:gd name="T22" fmla="*/ 370 w 469"/>
                <a:gd name="T23" fmla="*/ 168 h 252"/>
                <a:gd name="T24" fmla="*/ 162 w 469"/>
                <a:gd name="T25" fmla="*/ 196 h 252"/>
                <a:gd name="T26" fmla="*/ 162 w 469"/>
                <a:gd name="T27" fmla="*/ 210 h 252"/>
                <a:gd name="T28" fmla="*/ 166 w 469"/>
                <a:gd name="T29" fmla="*/ 219 h 252"/>
                <a:gd name="T30" fmla="*/ 157 w 469"/>
                <a:gd name="T31" fmla="*/ 228 h 252"/>
                <a:gd name="T32" fmla="*/ 148 w 469"/>
                <a:gd name="T33" fmla="*/ 240 h 252"/>
                <a:gd name="T34" fmla="*/ 127 w 469"/>
                <a:gd name="T35" fmla="*/ 241 h 252"/>
                <a:gd name="T36" fmla="*/ 120 w 469"/>
                <a:gd name="T37" fmla="*/ 232 h 252"/>
                <a:gd name="T38" fmla="*/ 108 w 469"/>
                <a:gd name="T39" fmla="*/ 220 h 252"/>
                <a:gd name="T40" fmla="*/ 109 w 469"/>
                <a:gd name="T41" fmla="*/ 205 h 252"/>
                <a:gd name="T42" fmla="*/ 91 w 469"/>
                <a:gd name="T43" fmla="*/ 184 h 252"/>
                <a:gd name="T44" fmla="*/ 1 w 469"/>
                <a:gd name="T45" fmla="*/ 0 h 252"/>
                <a:gd name="T46" fmla="*/ 0 w 469"/>
                <a:gd name="T47" fmla="*/ 256 h 252"/>
                <a:gd name="T48" fmla="*/ 475 w 469"/>
                <a:gd name="T49" fmla="*/ 258 h 252"/>
                <a:gd name="T50" fmla="*/ 472 w 469"/>
                <a:gd name="T51" fmla="*/ 121 h 2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9"/>
                <a:gd name="T79" fmla="*/ 0 h 252"/>
                <a:gd name="T80" fmla="*/ 469 w 469"/>
                <a:gd name="T81" fmla="*/ 252 h 2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9" h="252">
                  <a:moveTo>
                    <a:pt x="466" y="121"/>
                  </a:moveTo>
                  <a:lnTo>
                    <a:pt x="447" y="132"/>
                  </a:lnTo>
                  <a:lnTo>
                    <a:pt x="447" y="150"/>
                  </a:lnTo>
                  <a:lnTo>
                    <a:pt x="411" y="154"/>
                  </a:lnTo>
                  <a:lnTo>
                    <a:pt x="424" y="166"/>
                  </a:lnTo>
                  <a:lnTo>
                    <a:pt x="420" y="177"/>
                  </a:lnTo>
                  <a:lnTo>
                    <a:pt x="409" y="180"/>
                  </a:lnTo>
                  <a:lnTo>
                    <a:pt x="409" y="193"/>
                  </a:lnTo>
                  <a:lnTo>
                    <a:pt x="399" y="196"/>
                  </a:lnTo>
                  <a:lnTo>
                    <a:pt x="382" y="195"/>
                  </a:lnTo>
                  <a:lnTo>
                    <a:pt x="369" y="177"/>
                  </a:lnTo>
                  <a:lnTo>
                    <a:pt x="364" y="162"/>
                  </a:lnTo>
                  <a:lnTo>
                    <a:pt x="162" y="190"/>
                  </a:lnTo>
                  <a:lnTo>
                    <a:pt x="162" y="204"/>
                  </a:lnTo>
                  <a:lnTo>
                    <a:pt x="166" y="213"/>
                  </a:lnTo>
                  <a:lnTo>
                    <a:pt x="157" y="222"/>
                  </a:lnTo>
                  <a:lnTo>
                    <a:pt x="148" y="234"/>
                  </a:lnTo>
                  <a:lnTo>
                    <a:pt x="127" y="235"/>
                  </a:lnTo>
                  <a:lnTo>
                    <a:pt x="120" y="226"/>
                  </a:lnTo>
                  <a:lnTo>
                    <a:pt x="108" y="214"/>
                  </a:lnTo>
                  <a:lnTo>
                    <a:pt x="109" y="199"/>
                  </a:lnTo>
                  <a:lnTo>
                    <a:pt x="91" y="178"/>
                  </a:lnTo>
                  <a:lnTo>
                    <a:pt x="1" y="0"/>
                  </a:lnTo>
                  <a:lnTo>
                    <a:pt x="0" y="250"/>
                  </a:lnTo>
                  <a:lnTo>
                    <a:pt x="469" y="252"/>
                  </a:lnTo>
                  <a:lnTo>
                    <a:pt x="466" y="121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413" name="Group 168">
            <a:extLst>
              <a:ext uri="{FF2B5EF4-FFF2-40B4-BE49-F238E27FC236}">
                <a16:creationId xmlns:a16="http://schemas.microsoft.com/office/drawing/2014/main" id="{BB015250-7A87-422A-B453-4743FDDBF0DB}"/>
              </a:ext>
            </a:extLst>
          </p:cNvPr>
          <p:cNvGrpSpPr>
            <a:grpSpLocks/>
          </p:cNvGrpSpPr>
          <p:nvPr/>
        </p:nvGrpSpPr>
        <p:grpSpPr bwMode="auto">
          <a:xfrm>
            <a:off x="2305519" y="4932761"/>
            <a:ext cx="1294036" cy="534233"/>
            <a:chOff x="1643042" y="4929198"/>
            <a:chExt cx="1357322" cy="754055"/>
          </a:xfrm>
        </p:grpSpPr>
        <p:sp>
          <p:nvSpPr>
            <p:cNvPr id="533" name="Line 17">
              <a:extLst>
                <a:ext uri="{FF2B5EF4-FFF2-40B4-BE49-F238E27FC236}">
                  <a16:creationId xmlns:a16="http://schemas.microsoft.com/office/drawing/2014/main" id="{93366819-35B8-408F-AA89-F161E7DBD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042" y="5001013"/>
              <a:ext cx="373065" cy="67027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4" name="Line 18">
              <a:extLst>
                <a:ext uri="{FF2B5EF4-FFF2-40B4-BE49-F238E27FC236}">
                  <a16:creationId xmlns:a16="http://schemas.microsoft.com/office/drawing/2014/main" id="{7E8D9550-6D47-44E7-AD18-BD96112478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993" y="4950742"/>
              <a:ext cx="277814" cy="72054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5" name="Line 19">
              <a:extLst>
                <a:ext uri="{FF2B5EF4-FFF2-40B4-BE49-F238E27FC236}">
                  <a16:creationId xmlns:a16="http://schemas.microsoft.com/office/drawing/2014/main" id="{9C322F18-786E-4004-8D7B-38C7D802B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8807" y="5024951"/>
              <a:ext cx="265115" cy="634364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6" name="Line 20">
              <a:extLst>
                <a:ext uri="{FF2B5EF4-FFF2-40B4-BE49-F238E27FC236}">
                  <a16:creationId xmlns:a16="http://schemas.microsoft.com/office/drawing/2014/main" id="{2AE7379E-2C33-49B2-8DD4-DC635571A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107" y="4929198"/>
              <a:ext cx="793756" cy="75405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7" name="Line 21">
              <a:extLst>
                <a:ext uri="{FF2B5EF4-FFF2-40B4-BE49-F238E27FC236}">
                  <a16:creationId xmlns:a16="http://schemas.microsoft.com/office/drawing/2014/main" id="{EB5AA4D8-2040-4ABC-8C43-BEE421A9E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042" y="5001013"/>
              <a:ext cx="1000132" cy="67027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8" name="Line 22">
              <a:extLst>
                <a:ext uri="{FF2B5EF4-FFF2-40B4-BE49-F238E27FC236}">
                  <a16:creationId xmlns:a16="http://schemas.microsoft.com/office/drawing/2014/main" id="{AFECB3C4-B0E9-4AFD-9B43-1E4CA39A44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518" y="4957924"/>
              <a:ext cx="882657" cy="713361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9" name="Line 23">
              <a:extLst>
                <a:ext uri="{FF2B5EF4-FFF2-40B4-BE49-F238E27FC236}">
                  <a16:creationId xmlns:a16="http://schemas.microsoft.com/office/drawing/2014/main" id="{EA3C01E3-7BDC-4555-AB4C-BDB8F76070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22" y="5012981"/>
              <a:ext cx="361953" cy="65830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0" name="Line 24">
              <a:extLst>
                <a:ext uri="{FF2B5EF4-FFF2-40B4-BE49-F238E27FC236}">
                  <a16:creationId xmlns:a16="http://schemas.microsoft.com/office/drawing/2014/main" id="{DF13A3C0-BA1F-47DE-9D61-0A17E3DA94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5874" y="4929198"/>
              <a:ext cx="153988" cy="7420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1" name="Line 28">
              <a:extLst>
                <a:ext uri="{FF2B5EF4-FFF2-40B4-BE49-F238E27FC236}">
                  <a16:creationId xmlns:a16="http://schemas.microsoft.com/office/drawing/2014/main" id="{5DEC00CF-CD52-406F-8EA0-4616154585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107" y="5001013"/>
              <a:ext cx="984257" cy="67984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42" name="Line 29">
              <a:extLst>
                <a:ext uri="{FF2B5EF4-FFF2-40B4-BE49-F238E27FC236}">
                  <a16:creationId xmlns:a16="http://schemas.microsoft.com/office/drawing/2014/main" id="{B411B29D-1A3C-47D6-ADD9-9483CCC272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174" y="4929198"/>
              <a:ext cx="357190" cy="7516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14" name="AutoShape 30">
            <a:extLst>
              <a:ext uri="{FF2B5EF4-FFF2-40B4-BE49-F238E27FC236}">
                <a16:creationId xmlns:a16="http://schemas.microsoft.com/office/drawing/2014/main" id="{83052EBC-A322-49EE-8434-400A81AB3E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0813" y="5862157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5" name="AutoShape 31">
            <a:extLst>
              <a:ext uri="{FF2B5EF4-FFF2-40B4-BE49-F238E27FC236}">
                <a16:creationId xmlns:a16="http://schemas.microsoft.com/office/drawing/2014/main" id="{A1A8B106-68D7-47D0-8799-8AE3FF3688A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50813" y="6018186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6" name="AutoShape 33">
            <a:extLst>
              <a:ext uri="{FF2B5EF4-FFF2-40B4-BE49-F238E27FC236}">
                <a16:creationId xmlns:a16="http://schemas.microsoft.com/office/drawing/2014/main" id="{74D4A6E7-B59E-436B-B427-A8103FEAE9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5189" y="5862157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7" name="AutoShape 34">
            <a:extLst>
              <a:ext uri="{FF2B5EF4-FFF2-40B4-BE49-F238E27FC236}">
                <a16:creationId xmlns:a16="http://schemas.microsoft.com/office/drawing/2014/main" id="{556D07D3-4CB8-4CA5-9B8F-FA56D1AC188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05189" y="6018186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8" name="AutoShape 36">
            <a:extLst>
              <a:ext uri="{FF2B5EF4-FFF2-40B4-BE49-F238E27FC236}">
                <a16:creationId xmlns:a16="http://schemas.microsoft.com/office/drawing/2014/main" id="{291B5936-2CBD-4283-82CC-1A76266FF4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1999" y="5853673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19" name="AutoShape 37">
            <a:extLst>
              <a:ext uri="{FF2B5EF4-FFF2-40B4-BE49-F238E27FC236}">
                <a16:creationId xmlns:a16="http://schemas.microsoft.com/office/drawing/2014/main" id="{7DC4C617-0E2F-4B63-BC9A-66445A346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1999" y="6011403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0" name="AutoShape 38">
            <a:extLst>
              <a:ext uri="{FF2B5EF4-FFF2-40B4-BE49-F238E27FC236}">
                <a16:creationId xmlns:a16="http://schemas.microsoft.com/office/drawing/2014/main" id="{6CD4C161-2CFD-46B3-93A1-5E5E4F5E883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1999" y="6167431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1" name="Text Box 47">
            <a:extLst>
              <a:ext uri="{FF2B5EF4-FFF2-40B4-BE49-F238E27FC236}">
                <a16:creationId xmlns:a16="http://schemas.microsoft.com/office/drawing/2014/main" id="{59AC9029-E2B6-4F30-8E0D-F73CEDC32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286" y="5295000"/>
            <a:ext cx="13046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Storage Fabric</a:t>
            </a:r>
          </a:p>
        </p:txBody>
      </p:sp>
      <p:sp>
        <p:nvSpPr>
          <p:cNvPr id="422" name="Text Box 113">
            <a:extLst>
              <a:ext uri="{FF2B5EF4-FFF2-40B4-BE49-F238E27FC236}">
                <a16:creationId xmlns:a16="http://schemas.microsoft.com/office/drawing/2014/main" id="{93E97085-8409-41A1-9B79-1849EAD7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716" y="5769120"/>
            <a:ext cx="856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Storage Pool</a:t>
            </a:r>
          </a:p>
        </p:txBody>
      </p:sp>
      <p:sp>
        <p:nvSpPr>
          <p:cNvPr id="423" name="Text Box 107">
            <a:extLst>
              <a:ext uri="{FF2B5EF4-FFF2-40B4-BE49-F238E27FC236}">
                <a16:creationId xmlns:a16="http://schemas.microsoft.com/office/drawing/2014/main" id="{46F74F88-2730-4CF3-859D-D7703BC6B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1228" y="4652223"/>
            <a:ext cx="9383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Secure Zone</a:t>
            </a:r>
          </a:p>
        </p:txBody>
      </p:sp>
      <p:grpSp>
        <p:nvGrpSpPr>
          <p:cNvPr id="424" name="Group 12">
            <a:extLst>
              <a:ext uri="{FF2B5EF4-FFF2-40B4-BE49-F238E27FC236}">
                <a16:creationId xmlns:a16="http://schemas.microsoft.com/office/drawing/2014/main" id="{8684628F-A610-4DE4-9A5E-0B081200938E}"/>
              </a:ext>
            </a:extLst>
          </p:cNvPr>
          <p:cNvGrpSpPr>
            <a:grpSpLocks/>
          </p:cNvGrpSpPr>
          <p:nvPr/>
        </p:nvGrpSpPr>
        <p:grpSpPr bwMode="auto">
          <a:xfrm>
            <a:off x="3116750" y="5621327"/>
            <a:ext cx="482804" cy="722487"/>
            <a:chOff x="2657" y="1478"/>
            <a:chExt cx="477" cy="1263"/>
          </a:xfrm>
        </p:grpSpPr>
        <p:pic>
          <p:nvPicPr>
            <p:cNvPr id="530" name="Picture 13" descr="Symm_rt12546">
              <a:extLst>
                <a:ext uri="{FF2B5EF4-FFF2-40B4-BE49-F238E27FC236}">
                  <a16:creationId xmlns:a16="http://schemas.microsoft.com/office/drawing/2014/main" id="{A4152943-1F10-473A-8C12-C831DF6C0F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914" r="3914"/>
            <a:stretch>
              <a:fillRect/>
            </a:stretch>
          </p:blipFill>
          <p:spPr bwMode="auto">
            <a:xfrm>
              <a:off x="2659" y="1488"/>
              <a:ext cx="462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1" name="Freeform 14">
              <a:extLst>
                <a:ext uri="{FF2B5EF4-FFF2-40B4-BE49-F238E27FC236}">
                  <a16:creationId xmlns:a16="http://schemas.microsoft.com/office/drawing/2014/main" id="{7AF8B9EE-758F-45A2-BCAB-CE56E8B8E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1478"/>
              <a:ext cx="477" cy="66"/>
            </a:xfrm>
            <a:custGeom>
              <a:avLst/>
              <a:gdLst>
                <a:gd name="T0" fmla="*/ 1 w 477"/>
                <a:gd name="T1" fmla="*/ 0 h 66"/>
                <a:gd name="T2" fmla="*/ 477 w 477"/>
                <a:gd name="T3" fmla="*/ 0 h 66"/>
                <a:gd name="T4" fmla="*/ 468 w 477"/>
                <a:gd name="T5" fmla="*/ 37 h 66"/>
                <a:gd name="T6" fmla="*/ 115 w 477"/>
                <a:gd name="T7" fmla="*/ 24 h 66"/>
                <a:gd name="T8" fmla="*/ 106 w 477"/>
                <a:gd name="T9" fmla="*/ 30 h 66"/>
                <a:gd name="T10" fmla="*/ 106 w 477"/>
                <a:gd name="T11" fmla="*/ 19 h 66"/>
                <a:gd name="T12" fmla="*/ 94 w 477"/>
                <a:gd name="T13" fmla="*/ 21 h 66"/>
                <a:gd name="T14" fmla="*/ 0 w 477"/>
                <a:gd name="T15" fmla="*/ 66 h 66"/>
                <a:gd name="T16" fmla="*/ 1 w 477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7"/>
                <a:gd name="T28" fmla="*/ 0 h 66"/>
                <a:gd name="T29" fmla="*/ 477 w 477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7" h="66">
                  <a:moveTo>
                    <a:pt x="1" y="0"/>
                  </a:moveTo>
                  <a:lnTo>
                    <a:pt x="477" y="0"/>
                  </a:lnTo>
                  <a:lnTo>
                    <a:pt x="468" y="37"/>
                  </a:lnTo>
                  <a:lnTo>
                    <a:pt x="115" y="24"/>
                  </a:lnTo>
                  <a:lnTo>
                    <a:pt x="106" y="30"/>
                  </a:lnTo>
                  <a:lnTo>
                    <a:pt x="106" y="19"/>
                  </a:lnTo>
                  <a:lnTo>
                    <a:pt x="94" y="21"/>
                  </a:lnTo>
                  <a:lnTo>
                    <a:pt x="0" y="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32" name="Freeform 15">
              <a:extLst>
                <a:ext uri="{FF2B5EF4-FFF2-40B4-BE49-F238E27FC236}">
                  <a16:creationId xmlns:a16="http://schemas.microsoft.com/office/drawing/2014/main" id="{8A370412-F20F-41FA-A904-CB7ED32E7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488"/>
              <a:ext cx="470" cy="253"/>
            </a:xfrm>
            <a:custGeom>
              <a:avLst/>
              <a:gdLst>
                <a:gd name="T0" fmla="*/ 472 w 469"/>
                <a:gd name="T1" fmla="*/ 121 h 252"/>
                <a:gd name="T2" fmla="*/ 453 w 469"/>
                <a:gd name="T3" fmla="*/ 138 h 252"/>
                <a:gd name="T4" fmla="*/ 453 w 469"/>
                <a:gd name="T5" fmla="*/ 156 h 252"/>
                <a:gd name="T6" fmla="*/ 417 w 469"/>
                <a:gd name="T7" fmla="*/ 160 h 252"/>
                <a:gd name="T8" fmla="*/ 430 w 469"/>
                <a:gd name="T9" fmla="*/ 172 h 252"/>
                <a:gd name="T10" fmla="*/ 426 w 469"/>
                <a:gd name="T11" fmla="*/ 183 h 252"/>
                <a:gd name="T12" fmla="*/ 415 w 469"/>
                <a:gd name="T13" fmla="*/ 186 h 252"/>
                <a:gd name="T14" fmla="*/ 415 w 469"/>
                <a:gd name="T15" fmla="*/ 199 h 252"/>
                <a:gd name="T16" fmla="*/ 405 w 469"/>
                <a:gd name="T17" fmla="*/ 202 h 252"/>
                <a:gd name="T18" fmla="*/ 388 w 469"/>
                <a:gd name="T19" fmla="*/ 201 h 252"/>
                <a:gd name="T20" fmla="*/ 375 w 469"/>
                <a:gd name="T21" fmla="*/ 183 h 252"/>
                <a:gd name="T22" fmla="*/ 370 w 469"/>
                <a:gd name="T23" fmla="*/ 168 h 252"/>
                <a:gd name="T24" fmla="*/ 162 w 469"/>
                <a:gd name="T25" fmla="*/ 196 h 252"/>
                <a:gd name="T26" fmla="*/ 162 w 469"/>
                <a:gd name="T27" fmla="*/ 210 h 252"/>
                <a:gd name="T28" fmla="*/ 166 w 469"/>
                <a:gd name="T29" fmla="*/ 219 h 252"/>
                <a:gd name="T30" fmla="*/ 157 w 469"/>
                <a:gd name="T31" fmla="*/ 228 h 252"/>
                <a:gd name="T32" fmla="*/ 148 w 469"/>
                <a:gd name="T33" fmla="*/ 240 h 252"/>
                <a:gd name="T34" fmla="*/ 127 w 469"/>
                <a:gd name="T35" fmla="*/ 241 h 252"/>
                <a:gd name="T36" fmla="*/ 120 w 469"/>
                <a:gd name="T37" fmla="*/ 232 h 252"/>
                <a:gd name="T38" fmla="*/ 108 w 469"/>
                <a:gd name="T39" fmla="*/ 220 h 252"/>
                <a:gd name="T40" fmla="*/ 109 w 469"/>
                <a:gd name="T41" fmla="*/ 205 h 252"/>
                <a:gd name="T42" fmla="*/ 91 w 469"/>
                <a:gd name="T43" fmla="*/ 184 h 252"/>
                <a:gd name="T44" fmla="*/ 1 w 469"/>
                <a:gd name="T45" fmla="*/ 0 h 252"/>
                <a:gd name="T46" fmla="*/ 0 w 469"/>
                <a:gd name="T47" fmla="*/ 256 h 252"/>
                <a:gd name="T48" fmla="*/ 475 w 469"/>
                <a:gd name="T49" fmla="*/ 258 h 252"/>
                <a:gd name="T50" fmla="*/ 472 w 469"/>
                <a:gd name="T51" fmla="*/ 121 h 2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69"/>
                <a:gd name="T79" fmla="*/ 0 h 252"/>
                <a:gd name="T80" fmla="*/ 469 w 469"/>
                <a:gd name="T81" fmla="*/ 252 h 2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69" h="252">
                  <a:moveTo>
                    <a:pt x="466" y="121"/>
                  </a:moveTo>
                  <a:lnTo>
                    <a:pt x="447" y="132"/>
                  </a:lnTo>
                  <a:lnTo>
                    <a:pt x="447" y="150"/>
                  </a:lnTo>
                  <a:lnTo>
                    <a:pt x="411" y="154"/>
                  </a:lnTo>
                  <a:lnTo>
                    <a:pt x="424" y="166"/>
                  </a:lnTo>
                  <a:lnTo>
                    <a:pt x="420" y="177"/>
                  </a:lnTo>
                  <a:lnTo>
                    <a:pt x="409" y="180"/>
                  </a:lnTo>
                  <a:lnTo>
                    <a:pt x="409" y="193"/>
                  </a:lnTo>
                  <a:lnTo>
                    <a:pt x="399" y="196"/>
                  </a:lnTo>
                  <a:lnTo>
                    <a:pt x="382" y="195"/>
                  </a:lnTo>
                  <a:lnTo>
                    <a:pt x="369" y="177"/>
                  </a:lnTo>
                  <a:lnTo>
                    <a:pt x="364" y="162"/>
                  </a:lnTo>
                  <a:lnTo>
                    <a:pt x="162" y="190"/>
                  </a:lnTo>
                  <a:lnTo>
                    <a:pt x="162" y="204"/>
                  </a:lnTo>
                  <a:lnTo>
                    <a:pt x="166" y="213"/>
                  </a:lnTo>
                  <a:lnTo>
                    <a:pt x="157" y="222"/>
                  </a:lnTo>
                  <a:lnTo>
                    <a:pt x="148" y="234"/>
                  </a:lnTo>
                  <a:lnTo>
                    <a:pt x="127" y="235"/>
                  </a:lnTo>
                  <a:lnTo>
                    <a:pt x="120" y="226"/>
                  </a:lnTo>
                  <a:lnTo>
                    <a:pt x="108" y="214"/>
                  </a:lnTo>
                  <a:lnTo>
                    <a:pt x="109" y="199"/>
                  </a:lnTo>
                  <a:lnTo>
                    <a:pt x="91" y="178"/>
                  </a:lnTo>
                  <a:lnTo>
                    <a:pt x="1" y="0"/>
                  </a:lnTo>
                  <a:lnTo>
                    <a:pt x="0" y="250"/>
                  </a:lnTo>
                  <a:lnTo>
                    <a:pt x="469" y="252"/>
                  </a:lnTo>
                  <a:lnTo>
                    <a:pt x="466" y="121"/>
                  </a:lnTo>
                  <a:close/>
                </a:path>
              </a:pathLst>
            </a:custGeom>
            <a:solidFill>
              <a:srgbClr val="B9C2E1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25" name="AutoShape 30">
            <a:extLst>
              <a:ext uri="{FF2B5EF4-FFF2-40B4-BE49-F238E27FC236}">
                <a16:creationId xmlns:a16="http://schemas.microsoft.com/office/drawing/2014/main" id="{AFE46800-DC78-4562-8F7A-6D0DFD8101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5831" y="5862157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6" name="AutoShape 31">
            <a:extLst>
              <a:ext uri="{FF2B5EF4-FFF2-40B4-BE49-F238E27FC236}">
                <a16:creationId xmlns:a16="http://schemas.microsoft.com/office/drawing/2014/main" id="{FCBAEF99-1145-4606-875E-8ED6E896391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5831" y="6018186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7" name="AutoShape 33">
            <a:extLst>
              <a:ext uri="{FF2B5EF4-FFF2-40B4-BE49-F238E27FC236}">
                <a16:creationId xmlns:a16="http://schemas.microsoft.com/office/drawing/2014/main" id="{AF5FEA75-8592-46F5-91AC-23CA0C75D3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0207" y="5862157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8" name="AutoShape 34">
            <a:extLst>
              <a:ext uri="{FF2B5EF4-FFF2-40B4-BE49-F238E27FC236}">
                <a16:creationId xmlns:a16="http://schemas.microsoft.com/office/drawing/2014/main" id="{71501695-8FAA-44A2-A7A0-B23E042C74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80207" y="6018186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29" name="AutoShape 36">
            <a:extLst>
              <a:ext uri="{FF2B5EF4-FFF2-40B4-BE49-F238E27FC236}">
                <a16:creationId xmlns:a16="http://schemas.microsoft.com/office/drawing/2014/main" id="{AC124644-58B0-42CA-A86A-73524E800F0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7016" y="5853673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0" name="AutoShape 37">
            <a:extLst>
              <a:ext uri="{FF2B5EF4-FFF2-40B4-BE49-F238E27FC236}">
                <a16:creationId xmlns:a16="http://schemas.microsoft.com/office/drawing/2014/main" id="{CD152ED5-B330-4D37-9890-899AA063EE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7016" y="6011403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1" name="AutoShape 38">
            <a:extLst>
              <a:ext uri="{FF2B5EF4-FFF2-40B4-BE49-F238E27FC236}">
                <a16:creationId xmlns:a16="http://schemas.microsoft.com/office/drawing/2014/main" id="{E04F54DC-4837-43C3-A7EC-C013ACF795A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27016" y="6167431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2" name="Text Box 113">
            <a:extLst>
              <a:ext uri="{FF2B5EF4-FFF2-40B4-BE49-F238E27FC236}">
                <a16:creationId xmlns:a16="http://schemas.microsoft.com/office/drawing/2014/main" id="{A3E4F8D0-221F-4C79-9E7D-32E205D8E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670" y="5721495"/>
            <a:ext cx="7115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Backup Infra </a:t>
            </a:r>
          </a:p>
        </p:txBody>
      </p:sp>
      <p:sp>
        <p:nvSpPr>
          <p:cNvPr id="433" name="Text Box 113">
            <a:extLst>
              <a:ext uri="{FF2B5EF4-FFF2-40B4-BE49-F238E27FC236}">
                <a16:creationId xmlns:a16="http://schemas.microsoft.com/office/drawing/2014/main" id="{6C702276-AC6C-4539-BBE6-2F527192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832" y="3753589"/>
            <a:ext cx="7360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Load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Balancing</a:t>
            </a:r>
          </a:p>
        </p:txBody>
      </p:sp>
      <p:pic>
        <p:nvPicPr>
          <p:cNvPr id="434" name="Picture 155" descr="Cisco7600">
            <a:extLst>
              <a:ext uri="{FF2B5EF4-FFF2-40B4-BE49-F238E27FC236}">
                <a16:creationId xmlns:a16="http://schemas.microsoft.com/office/drawing/2014/main" id="{6180FD14-98A3-4F86-9C27-7856DFFB4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7101" y="2429499"/>
            <a:ext cx="485831" cy="3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5" name="Picture 155" descr="Cisco7600">
            <a:extLst>
              <a:ext uri="{FF2B5EF4-FFF2-40B4-BE49-F238E27FC236}">
                <a16:creationId xmlns:a16="http://schemas.microsoft.com/office/drawing/2014/main" id="{1332B220-B115-4AC9-8A9E-AFBF990E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414" y="2439675"/>
            <a:ext cx="485831" cy="35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6A3E5E-0DC5-452A-B2EC-399B63981F61}"/>
              </a:ext>
            </a:extLst>
          </p:cNvPr>
          <p:cNvGrpSpPr/>
          <p:nvPr/>
        </p:nvGrpSpPr>
        <p:grpSpPr>
          <a:xfrm>
            <a:off x="2061677" y="1322105"/>
            <a:ext cx="3077715" cy="670572"/>
            <a:chOff x="6281532" y="986234"/>
            <a:chExt cx="3535456" cy="972509"/>
          </a:xfrm>
        </p:grpSpPr>
        <p:sp>
          <p:nvSpPr>
            <p:cNvPr id="436" name="Rounded Rectangle 3">
              <a:extLst>
                <a:ext uri="{FF2B5EF4-FFF2-40B4-BE49-F238E27FC236}">
                  <a16:creationId xmlns:a16="http://schemas.microsoft.com/office/drawing/2014/main" id="{46DDD237-A502-40A9-960F-BB58CB60BA4E}"/>
                </a:ext>
              </a:extLst>
            </p:cNvPr>
            <p:cNvSpPr/>
            <p:nvPr/>
          </p:nvSpPr>
          <p:spPr>
            <a:xfrm rot="16200000">
              <a:off x="7563005" y="-295239"/>
              <a:ext cx="972509" cy="3535456"/>
            </a:xfrm>
            <a:prstGeom prst="round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37" name="Cloud 436">
              <a:extLst>
                <a:ext uri="{FF2B5EF4-FFF2-40B4-BE49-F238E27FC236}">
                  <a16:creationId xmlns:a16="http://schemas.microsoft.com/office/drawing/2014/main" id="{7F2E6A57-C53D-432C-BA94-3965FE808429}"/>
                </a:ext>
              </a:extLst>
            </p:cNvPr>
            <p:cNvSpPr/>
            <p:nvPr/>
          </p:nvSpPr>
          <p:spPr>
            <a:xfrm>
              <a:off x="7807942" y="1128725"/>
              <a:ext cx="1934971" cy="636275"/>
            </a:xfrm>
            <a:prstGeom prst="cloud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Roboto" panose="02000000000000000000" pitchFamily="2" charset="0"/>
                  <a:cs typeface="Roboto" panose="02000000000000000000" pitchFamily="2" charset="0"/>
                </a:rPr>
                <a:t>OTHER DC – GCP, M &amp; M</a:t>
              </a:r>
            </a:p>
          </p:txBody>
        </p:sp>
        <p:sp>
          <p:nvSpPr>
            <p:cNvPr id="438" name="Cloud 437">
              <a:extLst>
                <a:ext uri="{FF2B5EF4-FFF2-40B4-BE49-F238E27FC236}">
                  <a16:creationId xmlns:a16="http://schemas.microsoft.com/office/drawing/2014/main" id="{A1575E2A-9EA9-405E-A0BC-55FEECB85CAF}"/>
                </a:ext>
              </a:extLst>
            </p:cNvPr>
            <p:cNvSpPr/>
            <p:nvPr/>
          </p:nvSpPr>
          <p:spPr>
            <a:xfrm>
              <a:off x="6284210" y="1075369"/>
              <a:ext cx="1423932" cy="719323"/>
            </a:xfrm>
            <a:prstGeom prst="cloud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</a:prstClr>
                  </a:solidFill>
                  <a:effectLst/>
                  <a:uLnTx/>
                  <a:uFillTx/>
                  <a:latin typeface="Trebuchet MS"/>
                  <a:ea typeface="Roboto" panose="02000000000000000000" pitchFamily="2" charset="0"/>
                  <a:cs typeface="Roboto" panose="02000000000000000000" pitchFamily="2" charset="0"/>
                </a:rPr>
                <a:t>MMFSL OFFICES</a:t>
              </a:r>
            </a:p>
          </p:txBody>
        </p:sp>
      </p:grpSp>
      <p:sp>
        <p:nvSpPr>
          <p:cNvPr id="441" name="Line 44">
            <a:extLst>
              <a:ext uri="{FF2B5EF4-FFF2-40B4-BE49-F238E27FC236}">
                <a16:creationId xmlns:a16="http://schemas.microsoft.com/office/drawing/2014/main" id="{B3A00768-24EF-463C-B7C0-9465A2E33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8513" y="3953001"/>
            <a:ext cx="3713816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4B86BBFF-D3ED-4BC8-B4E7-A227EA688B6A}"/>
              </a:ext>
            </a:extLst>
          </p:cNvPr>
          <p:cNvSpPr/>
          <p:nvPr/>
        </p:nvSpPr>
        <p:spPr>
          <a:xfrm>
            <a:off x="500867" y="2973419"/>
            <a:ext cx="164054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Roboto" panose="02000000000000000000" pitchFamily="2" charset="0"/>
                <a:cs typeface="Roboto" panose="02000000000000000000" pitchFamily="2" charset="0"/>
              </a:rPr>
              <a:t>MMFSL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Roboto" panose="02000000000000000000" pitchFamily="2" charset="0"/>
                <a:cs typeface="Roboto" panose="02000000000000000000" pitchFamily="2" charset="0"/>
              </a:rPr>
              <a:t>Colocation 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EB99F863-02C8-4689-A102-C4D04CEE5284}"/>
              </a:ext>
            </a:extLst>
          </p:cNvPr>
          <p:cNvSpPr txBox="1"/>
          <p:nvPr/>
        </p:nvSpPr>
        <p:spPr>
          <a:xfrm>
            <a:off x="9377049" y="3698538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Internal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Firewall</a:t>
            </a:r>
          </a:p>
        </p:txBody>
      </p:sp>
      <p:sp>
        <p:nvSpPr>
          <p:cNvPr id="444" name="Rectangle 443">
            <a:extLst>
              <a:ext uri="{FF2B5EF4-FFF2-40B4-BE49-F238E27FC236}">
                <a16:creationId xmlns:a16="http://schemas.microsoft.com/office/drawing/2014/main" id="{160CBC25-34B8-408A-B4C7-C92AB69A2857}"/>
              </a:ext>
            </a:extLst>
          </p:cNvPr>
          <p:cNvSpPr/>
          <p:nvPr/>
        </p:nvSpPr>
        <p:spPr>
          <a:xfrm>
            <a:off x="7857707" y="2946108"/>
            <a:ext cx="2081508" cy="252275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5" name="Rectangle 444">
            <a:extLst>
              <a:ext uri="{FF2B5EF4-FFF2-40B4-BE49-F238E27FC236}">
                <a16:creationId xmlns:a16="http://schemas.microsoft.com/office/drawing/2014/main" id="{9BB7BF91-5B5E-4013-8479-9BF5FC55BB01}"/>
              </a:ext>
            </a:extLst>
          </p:cNvPr>
          <p:cNvSpPr/>
          <p:nvPr/>
        </p:nvSpPr>
        <p:spPr>
          <a:xfrm>
            <a:off x="8484492" y="2868756"/>
            <a:ext cx="8194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Switch</a:t>
            </a:r>
          </a:p>
        </p:txBody>
      </p:sp>
      <p:pic>
        <p:nvPicPr>
          <p:cNvPr id="446" name="Picture 39">
            <a:extLst>
              <a:ext uri="{FF2B5EF4-FFF2-40B4-BE49-F238E27FC236}">
                <a16:creationId xmlns:a16="http://schemas.microsoft.com/office/drawing/2014/main" id="{EE95E389-B404-47F1-AD4E-58E36E9F1126}"/>
              </a:ext>
            </a:extLst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473" y="3504789"/>
            <a:ext cx="577504" cy="51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" name="Rectangle 446">
            <a:extLst>
              <a:ext uri="{FF2B5EF4-FFF2-40B4-BE49-F238E27FC236}">
                <a16:creationId xmlns:a16="http://schemas.microsoft.com/office/drawing/2014/main" id="{B8982CF1-9680-4D84-B0AE-D55242731E5F}"/>
              </a:ext>
            </a:extLst>
          </p:cNvPr>
          <p:cNvSpPr/>
          <p:nvPr/>
        </p:nvSpPr>
        <p:spPr>
          <a:xfrm>
            <a:off x="8473401" y="3423679"/>
            <a:ext cx="842660" cy="64956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dash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8" name="Up-Down Arrow 57">
            <a:extLst>
              <a:ext uri="{FF2B5EF4-FFF2-40B4-BE49-F238E27FC236}">
                <a16:creationId xmlns:a16="http://schemas.microsoft.com/office/drawing/2014/main" id="{E4FDF92B-52A8-422D-880F-6D98F8D870CA}"/>
              </a:ext>
            </a:extLst>
          </p:cNvPr>
          <p:cNvSpPr/>
          <p:nvPr/>
        </p:nvSpPr>
        <p:spPr>
          <a:xfrm>
            <a:off x="8933915" y="3194691"/>
            <a:ext cx="94613" cy="194191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9" name="Up-Down Arrow 95">
            <a:extLst>
              <a:ext uri="{FF2B5EF4-FFF2-40B4-BE49-F238E27FC236}">
                <a16:creationId xmlns:a16="http://schemas.microsoft.com/office/drawing/2014/main" id="{62CA933B-D49B-4968-B248-069E5BE26ED5}"/>
              </a:ext>
            </a:extLst>
          </p:cNvPr>
          <p:cNvSpPr/>
          <p:nvPr/>
        </p:nvSpPr>
        <p:spPr>
          <a:xfrm>
            <a:off x="8922859" y="4073243"/>
            <a:ext cx="115135" cy="243880"/>
          </a:xfrm>
          <a:prstGeom prst="upDownArrow">
            <a:avLst/>
          </a:prstGeom>
          <a:solidFill>
            <a:sysClr val="window" lastClr="FFFFFF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9DF813B5-3BFC-4584-963A-2A9EC640BB1B}"/>
              </a:ext>
            </a:extLst>
          </p:cNvPr>
          <p:cNvSpPr/>
          <p:nvPr/>
        </p:nvSpPr>
        <p:spPr>
          <a:xfrm>
            <a:off x="6369025" y="2887026"/>
            <a:ext cx="5391172" cy="3618789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rebuchet MS"/>
              <a:ea typeface="+mn-ea"/>
              <a:cs typeface="Oracle Sans" panose="020B0503020204020204" pitchFamily="34" charset="0"/>
            </a:endParaRP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EA3A5559-F116-432D-8FEC-C5FBE6380C8C}"/>
              </a:ext>
            </a:extLst>
          </p:cNvPr>
          <p:cNvSpPr/>
          <p:nvPr/>
        </p:nvSpPr>
        <p:spPr>
          <a:xfrm>
            <a:off x="7878205" y="4343750"/>
            <a:ext cx="2358252" cy="18543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DC NETWORK</a:t>
            </a:r>
          </a:p>
        </p:txBody>
      </p:sp>
      <p:sp>
        <p:nvSpPr>
          <p:cNvPr id="454" name="Rectangle 453">
            <a:extLst>
              <a:ext uri="{FF2B5EF4-FFF2-40B4-BE49-F238E27FC236}">
                <a16:creationId xmlns:a16="http://schemas.microsoft.com/office/drawing/2014/main" id="{5F979FA0-802E-46C6-8FE8-BF74E709BC3A}"/>
              </a:ext>
            </a:extLst>
          </p:cNvPr>
          <p:cNvSpPr/>
          <p:nvPr/>
        </p:nvSpPr>
        <p:spPr>
          <a:xfrm>
            <a:off x="431801" y="2895618"/>
            <a:ext cx="5644396" cy="3618789"/>
          </a:xfrm>
          <a:prstGeom prst="rect">
            <a:avLst/>
          </a:prstGeom>
          <a:noFill/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rebuchet MS"/>
              <a:ea typeface="+mn-ea"/>
              <a:cs typeface="Oracle Sans" panose="020B0503020204020204" pitchFamily="34" charset="0"/>
            </a:endParaRP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832383E8-3BFF-4E8F-84D2-7C9B3810553A}"/>
              </a:ext>
            </a:extLst>
          </p:cNvPr>
          <p:cNvSpPr/>
          <p:nvPr/>
        </p:nvSpPr>
        <p:spPr>
          <a:xfrm>
            <a:off x="6437447" y="2994928"/>
            <a:ext cx="8918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Roboto" panose="02000000000000000000" pitchFamily="2" charset="0"/>
                <a:cs typeface="Roboto" panose="02000000000000000000" pitchFamily="2" charset="0"/>
              </a:rPr>
              <a:t>SIFY PRIVATE CLOUD - AIROLI</a:t>
            </a:r>
          </a:p>
        </p:txBody>
      </p:sp>
      <p:pic>
        <p:nvPicPr>
          <p:cNvPr id="456" name="Picture 64">
            <a:extLst>
              <a:ext uri="{FF2B5EF4-FFF2-40B4-BE49-F238E27FC236}">
                <a16:creationId xmlns:a16="http://schemas.microsoft.com/office/drawing/2014/main" id="{F3C4C61E-D735-4EAE-8448-6DC64BC6A266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8810" y="4711413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7" name="Picture 65">
            <a:extLst>
              <a:ext uri="{FF2B5EF4-FFF2-40B4-BE49-F238E27FC236}">
                <a16:creationId xmlns:a16="http://schemas.microsoft.com/office/drawing/2014/main" id="{05F094F9-E536-4E8F-AC88-F379401799D8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30210" y="4711413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8" name="Picture 66">
            <a:extLst>
              <a:ext uri="{FF2B5EF4-FFF2-40B4-BE49-F238E27FC236}">
                <a16:creationId xmlns:a16="http://schemas.microsoft.com/office/drawing/2014/main" id="{2248A427-ECF4-43F6-9D56-98C8F7E4AF99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11610" y="4711413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9" name="Picture 67">
            <a:extLst>
              <a:ext uri="{FF2B5EF4-FFF2-40B4-BE49-F238E27FC236}">
                <a16:creationId xmlns:a16="http://schemas.microsoft.com/office/drawing/2014/main" id="{757CA587-E46A-4242-88EB-7470BA76A5DB}"/>
              </a:ext>
            </a:extLst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93010" y="4711413"/>
            <a:ext cx="326913" cy="41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60" name="Object 10">
            <a:extLst>
              <a:ext uri="{FF2B5EF4-FFF2-40B4-BE49-F238E27FC236}">
                <a16:creationId xmlns:a16="http://schemas.microsoft.com/office/drawing/2014/main" id="{568169F3-883E-4249-964B-9A5311A3E9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47187" y="5523790"/>
          <a:ext cx="493399" cy="1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2" imgW="2895120" imgH="524160" progId="">
                  <p:embed/>
                </p:oleObj>
              </mc:Choice>
              <mc:Fallback>
                <p:oleObj name="VISIO" r:id="rId12" imgW="2895120" imgH="524160" progId="">
                  <p:embed/>
                  <p:pic>
                    <p:nvPicPr>
                      <p:cNvPr id="460" name="Object 10">
                        <a:extLst>
                          <a:ext uri="{FF2B5EF4-FFF2-40B4-BE49-F238E27FC236}">
                            <a16:creationId xmlns:a16="http://schemas.microsoft.com/office/drawing/2014/main" id="{568169F3-883E-4249-964B-9A5311A3E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7187" y="5523790"/>
                        <a:ext cx="493399" cy="1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" name="Object 11">
            <a:extLst>
              <a:ext uri="{FF2B5EF4-FFF2-40B4-BE49-F238E27FC236}">
                <a16:creationId xmlns:a16="http://schemas.microsoft.com/office/drawing/2014/main" id="{5711B3BC-A7EC-4B6D-B3A2-423277B5FF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25233" y="5523790"/>
          <a:ext cx="493399" cy="1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14" imgW="2895120" imgH="524160" progId="">
                  <p:embed/>
                </p:oleObj>
              </mc:Choice>
              <mc:Fallback>
                <p:oleObj name="VISIO" r:id="rId14" imgW="2895120" imgH="524160" progId="">
                  <p:embed/>
                  <p:pic>
                    <p:nvPicPr>
                      <p:cNvPr id="461" name="Object 11">
                        <a:extLst>
                          <a:ext uri="{FF2B5EF4-FFF2-40B4-BE49-F238E27FC236}">
                            <a16:creationId xmlns:a16="http://schemas.microsoft.com/office/drawing/2014/main" id="{5711B3BC-A7EC-4B6D-B3A2-423277B5F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5233" y="5523790"/>
                        <a:ext cx="493399" cy="15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2" name="Group 168">
            <a:extLst>
              <a:ext uri="{FF2B5EF4-FFF2-40B4-BE49-F238E27FC236}">
                <a16:creationId xmlns:a16="http://schemas.microsoft.com/office/drawing/2014/main" id="{06F0FF0D-0A3A-45C6-A55C-4B88B248C0ED}"/>
              </a:ext>
            </a:extLst>
          </p:cNvPr>
          <p:cNvGrpSpPr>
            <a:grpSpLocks/>
          </p:cNvGrpSpPr>
          <p:nvPr/>
        </p:nvGrpSpPr>
        <p:grpSpPr bwMode="auto">
          <a:xfrm>
            <a:off x="8489675" y="5065876"/>
            <a:ext cx="1294036" cy="534233"/>
            <a:chOff x="1643042" y="4929198"/>
            <a:chExt cx="1357322" cy="754055"/>
          </a:xfrm>
        </p:grpSpPr>
        <p:sp>
          <p:nvSpPr>
            <p:cNvPr id="520" name="Line 17">
              <a:extLst>
                <a:ext uri="{FF2B5EF4-FFF2-40B4-BE49-F238E27FC236}">
                  <a16:creationId xmlns:a16="http://schemas.microsoft.com/office/drawing/2014/main" id="{C8FEAF3F-099E-4116-B15A-C6CB9DF12A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042" y="5001013"/>
              <a:ext cx="373065" cy="67027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1" name="Line 18">
              <a:extLst>
                <a:ext uri="{FF2B5EF4-FFF2-40B4-BE49-F238E27FC236}">
                  <a16:creationId xmlns:a16="http://schemas.microsoft.com/office/drawing/2014/main" id="{C8F4B879-3BF3-41C1-91B4-432935CC38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50993" y="4950742"/>
              <a:ext cx="277814" cy="72054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2" name="Line 19">
              <a:extLst>
                <a:ext uri="{FF2B5EF4-FFF2-40B4-BE49-F238E27FC236}">
                  <a16:creationId xmlns:a16="http://schemas.microsoft.com/office/drawing/2014/main" id="{77C06155-A9B2-4A4D-9CF7-6A4719826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8807" y="5024951"/>
              <a:ext cx="265115" cy="634364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3" name="Line 20">
              <a:extLst>
                <a:ext uri="{FF2B5EF4-FFF2-40B4-BE49-F238E27FC236}">
                  <a16:creationId xmlns:a16="http://schemas.microsoft.com/office/drawing/2014/main" id="{CB5F0321-F244-4242-B230-46AF28EF70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107" y="4929198"/>
              <a:ext cx="793756" cy="754055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4" name="Line 21">
              <a:extLst>
                <a:ext uri="{FF2B5EF4-FFF2-40B4-BE49-F238E27FC236}">
                  <a16:creationId xmlns:a16="http://schemas.microsoft.com/office/drawing/2014/main" id="{1EDC5B05-863B-4425-8D06-B596D802D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3042" y="5001013"/>
              <a:ext cx="1000132" cy="67027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5" name="Line 22">
              <a:extLst>
                <a:ext uri="{FF2B5EF4-FFF2-40B4-BE49-F238E27FC236}">
                  <a16:creationId xmlns:a16="http://schemas.microsoft.com/office/drawing/2014/main" id="{83A21E41-4AC5-4CA4-AD8E-10A741A5A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518" y="4957924"/>
              <a:ext cx="882657" cy="713361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6" name="Line 23">
              <a:extLst>
                <a:ext uri="{FF2B5EF4-FFF2-40B4-BE49-F238E27FC236}">
                  <a16:creationId xmlns:a16="http://schemas.microsoft.com/office/drawing/2014/main" id="{5D541E41-C5B3-4F7D-98CD-4B2A986790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22" y="5012981"/>
              <a:ext cx="361953" cy="658303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7" name="Line 24">
              <a:extLst>
                <a:ext uri="{FF2B5EF4-FFF2-40B4-BE49-F238E27FC236}">
                  <a16:creationId xmlns:a16="http://schemas.microsoft.com/office/drawing/2014/main" id="{22DD0502-6871-4948-97B4-EE802E9A24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5874" y="4929198"/>
              <a:ext cx="153988" cy="74208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8" name="Line 28">
              <a:extLst>
                <a:ext uri="{FF2B5EF4-FFF2-40B4-BE49-F238E27FC236}">
                  <a16:creationId xmlns:a16="http://schemas.microsoft.com/office/drawing/2014/main" id="{7B26203D-F336-45BF-BABC-D221D842F4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6107" y="5001013"/>
              <a:ext cx="984257" cy="679847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529" name="Line 29">
              <a:extLst>
                <a:ext uri="{FF2B5EF4-FFF2-40B4-BE49-F238E27FC236}">
                  <a16:creationId xmlns:a16="http://schemas.microsoft.com/office/drawing/2014/main" id="{0447FE33-17D2-40F8-9AA9-6EBEED615D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3174" y="4929198"/>
              <a:ext cx="357190" cy="751662"/>
            </a:xfrm>
            <a:prstGeom prst="line">
              <a:avLst/>
            </a:prstGeom>
            <a:noFill/>
            <a:ln w="12700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463" name="AutoShape 30">
            <a:extLst>
              <a:ext uri="{FF2B5EF4-FFF2-40B4-BE49-F238E27FC236}">
                <a16:creationId xmlns:a16="http://schemas.microsoft.com/office/drawing/2014/main" id="{E0F52197-8822-4B62-BE92-4C327EA7C9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34971" y="599527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4" name="AutoShape 31">
            <a:extLst>
              <a:ext uri="{FF2B5EF4-FFF2-40B4-BE49-F238E27FC236}">
                <a16:creationId xmlns:a16="http://schemas.microsoft.com/office/drawing/2014/main" id="{0213FB51-4BD6-486E-9DBB-76C3B4DC30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634971" y="615130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5" name="AutoShape 33">
            <a:extLst>
              <a:ext uri="{FF2B5EF4-FFF2-40B4-BE49-F238E27FC236}">
                <a16:creationId xmlns:a16="http://schemas.microsoft.com/office/drawing/2014/main" id="{B2A2109D-5181-40F2-AD24-BC0649B1ADDF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89345" y="599527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6" name="AutoShape 34">
            <a:extLst>
              <a:ext uri="{FF2B5EF4-FFF2-40B4-BE49-F238E27FC236}">
                <a16:creationId xmlns:a16="http://schemas.microsoft.com/office/drawing/2014/main" id="{96FA3AA6-7B13-436A-96E4-D22B5EBBAD00}"/>
              </a:ext>
            </a:extLst>
          </p:cNvPr>
          <p:cNvSpPr>
            <a:spLocks noChangeArrowheads="1"/>
          </p:cNvSpPr>
          <p:nvPr/>
        </p:nvSpPr>
        <p:spPr bwMode="gray">
          <a:xfrm>
            <a:off x="8789345" y="615130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7" name="AutoShape 36">
            <a:extLst>
              <a:ext uri="{FF2B5EF4-FFF2-40B4-BE49-F238E27FC236}">
                <a16:creationId xmlns:a16="http://schemas.microsoft.com/office/drawing/2014/main" id="{0CED60C7-D470-411A-927C-9C45AF4A360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36155" y="5986789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8" name="AutoShape 37">
            <a:extLst>
              <a:ext uri="{FF2B5EF4-FFF2-40B4-BE49-F238E27FC236}">
                <a16:creationId xmlns:a16="http://schemas.microsoft.com/office/drawing/2014/main" id="{DA391DCC-6C5F-4A95-9515-B2DABE8F5F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36155" y="6144517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69" name="AutoShape 38">
            <a:extLst>
              <a:ext uri="{FF2B5EF4-FFF2-40B4-BE49-F238E27FC236}">
                <a16:creationId xmlns:a16="http://schemas.microsoft.com/office/drawing/2014/main" id="{218D0859-2FA9-4E63-B441-F7890511C684}"/>
              </a:ext>
            </a:extLst>
          </p:cNvPr>
          <p:cNvSpPr>
            <a:spLocks noChangeArrowheads="1"/>
          </p:cNvSpPr>
          <p:nvPr/>
        </p:nvSpPr>
        <p:spPr bwMode="gray">
          <a:xfrm>
            <a:off x="8936155" y="6300547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0" name="Text Box 107">
            <a:extLst>
              <a:ext uri="{FF2B5EF4-FFF2-40B4-BE49-F238E27FC236}">
                <a16:creationId xmlns:a16="http://schemas.microsoft.com/office/drawing/2014/main" id="{C9212DF6-4F12-47C2-9108-A58B16AD5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443" y="4794163"/>
            <a:ext cx="9383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Server farm</a:t>
            </a:r>
          </a:p>
        </p:txBody>
      </p:sp>
      <p:sp>
        <p:nvSpPr>
          <p:cNvPr id="471" name="AutoShape 30">
            <a:extLst>
              <a:ext uri="{FF2B5EF4-FFF2-40B4-BE49-F238E27FC236}">
                <a16:creationId xmlns:a16="http://schemas.microsoft.com/office/drawing/2014/main" id="{D36FF695-C786-425F-B116-F4C2753717EE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09987" y="599527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2" name="AutoShape 31">
            <a:extLst>
              <a:ext uri="{FF2B5EF4-FFF2-40B4-BE49-F238E27FC236}">
                <a16:creationId xmlns:a16="http://schemas.microsoft.com/office/drawing/2014/main" id="{454BC3E7-CCC8-42FF-B2E7-9EE21B805D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9309987" y="615130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3" name="AutoShape 33">
            <a:extLst>
              <a:ext uri="{FF2B5EF4-FFF2-40B4-BE49-F238E27FC236}">
                <a16:creationId xmlns:a16="http://schemas.microsoft.com/office/drawing/2014/main" id="{93AC1CBB-0403-4A08-9A95-2089C60B6829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363" y="599527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4" name="AutoShape 34">
            <a:extLst>
              <a:ext uri="{FF2B5EF4-FFF2-40B4-BE49-F238E27FC236}">
                <a16:creationId xmlns:a16="http://schemas.microsoft.com/office/drawing/2014/main" id="{EC013151-2D55-452C-906D-20BC2FCEDB9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464363" y="6151301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5" name="AutoShape 36">
            <a:extLst>
              <a:ext uri="{FF2B5EF4-FFF2-40B4-BE49-F238E27FC236}">
                <a16:creationId xmlns:a16="http://schemas.microsoft.com/office/drawing/2014/main" id="{1AF81200-8FC9-47AF-8995-1186C1CCBD21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11172" y="5986789"/>
            <a:ext cx="131675" cy="8649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6" name="AutoShape 37">
            <a:extLst>
              <a:ext uri="{FF2B5EF4-FFF2-40B4-BE49-F238E27FC236}">
                <a16:creationId xmlns:a16="http://schemas.microsoft.com/office/drawing/2014/main" id="{75A50DC5-7E63-4888-9A08-F8629BC93638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11172" y="6144517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7" name="AutoShape 38">
            <a:extLst>
              <a:ext uri="{FF2B5EF4-FFF2-40B4-BE49-F238E27FC236}">
                <a16:creationId xmlns:a16="http://schemas.microsoft.com/office/drawing/2014/main" id="{1E4A670D-DA0C-4FA1-B129-172DF703BD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9611172" y="6300547"/>
            <a:ext cx="131675" cy="84799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563C1"/>
              </a:gs>
              <a:gs pos="50000">
                <a:srgbClr val="0563C1">
                  <a:gamma/>
                  <a:tint val="20392"/>
                  <a:invGamma/>
                </a:srgbClr>
              </a:gs>
              <a:gs pos="100000">
                <a:srgbClr val="0563C1"/>
              </a:gs>
            </a:gsLst>
            <a:lin ang="0" scaled="1"/>
          </a:gradFill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377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78" name="Line 68">
            <a:extLst>
              <a:ext uri="{FF2B5EF4-FFF2-40B4-BE49-F238E27FC236}">
                <a16:creationId xmlns:a16="http://schemas.microsoft.com/office/drawing/2014/main" id="{B7B2384B-5C2F-499A-B240-1AC87A2A7C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90264" y="4525166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1" name="Text Box 113">
            <a:extLst>
              <a:ext uri="{FF2B5EF4-FFF2-40B4-BE49-F238E27FC236}">
                <a16:creationId xmlns:a16="http://schemas.microsoft.com/office/drawing/2014/main" id="{E3509923-D458-4B91-BDB6-F6A95E1C5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1850" y="5823073"/>
            <a:ext cx="694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Storage Pool</a:t>
            </a:r>
          </a:p>
        </p:txBody>
      </p:sp>
      <p:sp>
        <p:nvSpPr>
          <p:cNvPr id="482" name="Text Box 47">
            <a:extLst>
              <a:ext uri="{FF2B5EF4-FFF2-40B4-BE49-F238E27FC236}">
                <a16:creationId xmlns:a16="http://schemas.microsoft.com/office/drawing/2014/main" id="{522B4780-B675-4C33-BF12-186D8BEF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165" y="5467603"/>
            <a:ext cx="12259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Storage Fabric</a:t>
            </a:r>
          </a:p>
        </p:txBody>
      </p:sp>
      <p:sp>
        <p:nvSpPr>
          <p:cNvPr id="483" name="Line 68">
            <a:extLst>
              <a:ext uri="{FF2B5EF4-FFF2-40B4-BE49-F238E27FC236}">
                <a16:creationId xmlns:a16="http://schemas.microsoft.com/office/drawing/2014/main" id="{0C55665A-9E10-46B0-8A12-D11DBD4F17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54483" y="4531639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4" name="Line 68">
            <a:extLst>
              <a:ext uri="{FF2B5EF4-FFF2-40B4-BE49-F238E27FC236}">
                <a16:creationId xmlns:a16="http://schemas.microsoft.com/office/drawing/2014/main" id="{D25BA84F-A95C-4638-8DC1-287EF338B6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7048" y="4551162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85" name="Line 68">
            <a:extLst>
              <a:ext uri="{FF2B5EF4-FFF2-40B4-BE49-F238E27FC236}">
                <a16:creationId xmlns:a16="http://schemas.microsoft.com/office/drawing/2014/main" id="{A7557CD9-79B8-4025-A20C-F8456BB9C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77611" y="4525166"/>
            <a:ext cx="0" cy="179775"/>
          </a:xfrm>
          <a:prstGeom prst="line">
            <a:avLst/>
          </a:prstGeom>
          <a:noFill/>
          <a:ln w="9525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3" name="Rounded Rectangle 3">
            <a:extLst>
              <a:ext uri="{FF2B5EF4-FFF2-40B4-BE49-F238E27FC236}">
                <a16:creationId xmlns:a16="http://schemas.microsoft.com/office/drawing/2014/main" id="{01705754-947E-4ED2-997D-B0B7092B4897}"/>
              </a:ext>
            </a:extLst>
          </p:cNvPr>
          <p:cNvSpPr/>
          <p:nvPr/>
        </p:nvSpPr>
        <p:spPr>
          <a:xfrm rot="16200000">
            <a:off x="7478339" y="132052"/>
            <a:ext cx="727103" cy="3077715"/>
          </a:xfrm>
          <a:prstGeom prst="roundRect">
            <a:avLst/>
          </a:prstGeom>
          <a:noFill/>
          <a:ln w="635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rebuchet MS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131" name="Picture 35" descr="AWS Cloud Logo - LogoDix">
            <a:extLst>
              <a:ext uri="{FF2B5EF4-FFF2-40B4-BE49-F238E27FC236}">
                <a16:creationId xmlns:a16="http://schemas.microsoft.com/office/drawing/2014/main" id="{6338E074-2A65-434E-9842-6E72B0942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15" y="1182198"/>
            <a:ext cx="1269864" cy="95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OCI SDK for .NET is now available for your .NET Projects | IaaS Blog -  Oracle Cloud Infrastructure News">
            <a:extLst>
              <a:ext uri="{FF2B5EF4-FFF2-40B4-BE49-F238E27FC236}">
                <a16:creationId xmlns:a16="http://schemas.microsoft.com/office/drawing/2014/main" id="{76412852-B5F4-4E41-9DC1-C49671325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043" y="1391846"/>
            <a:ext cx="1047163" cy="5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DCAE74-4678-435F-AEE9-E6B38C324560}"/>
              </a:ext>
            </a:extLst>
          </p:cNvPr>
          <p:cNvSpPr txBox="1"/>
          <p:nvPr/>
        </p:nvSpPr>
        <p:spPr>
          <a:xfrm>
            <a:off x="7003819" y="1999423"/>
            <a:ext cx="2375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 RABALE DC</a:t>
            </a:r>
          </a:p>
        </p:txBody>
      </p:sp>
      <p:sp>
        <p:nvSpPr>
          <p:cNvPr id="8" name="Line 102">
            <a:extLst>
              <a:ext uri="{FF2B5EF4-FFF2-40B4-BE49-F238E27FC236}">
                <a16:creationId xmlns:a16="http://schemas.microsoft.com/office/drawing/2014/main" id="{07F5B28E-B8DA-464B-9EC3-7EAE4C9CD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2329" y="3132129"/>
            <a:ext cx="0" cy="837312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Line 118">
            <a:extLst>
              <a:ext uri="{FF2B5EF4-FFF2-40B4-BE49-F238E27FC236}">
                <a16:creationId xmlns:a16="http://schemas.microsoft.com/office/drawing/2014/main" id="{46809B90-5AEA-4D32-A1C7-D6D4E7E73050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0163" y="3114707"/>
            <a:ext cx="513748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Line 102">
            <a:extLst>
              <a:ext uri="{FF2B5EF4-FFF2-40B4-BE49-F238E27FC236}">
                <a16:creationId xmlns:a16="http://schemas.microsoft.com/office/drawing/2014/main" id="{4FB36978-4F7E-482E-8438-C8CAAFA2E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7223" y="1623882"/>
            <a:ext cx="0" cy="1296111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Line 102">
            <a:extLst>
              <a:ext uri="{FF2B5EF4-FFF2-40B4-BE49-F238E27FC236}">
                <a16:creationId xmlns:a16="http://schemas.microsoft.com/office/drawing/2014/main" id="{4091F8EF-4D48-4C3C-B5DD-293C5F445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75233" y="1652403"/>
            <a:ext cx="0" cy="1264499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Line 118">
            <a:extLst>
              <a:ext uri="{FF2B5EF4-FFF2-40B4-BE49-F238E27FC236}">
                <a16:creationId xmlns:a16="http://schemas.microsoft.com/office/drawing/2014/main" id="{F9A7A3B7-6647-40AD-B994-6219BA0DE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8844" y="1616293"/>
            <a:ext cx="569024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Line 118">
            <a:extLst>
              <a:ext uri="{FF2B5EF4-FFF2-40B4-BE49-F238E27FC236}">
                <a16:creationId xmlns:a16="http://schemas.microsoft.com/office/drawing/2014/main" id="{A596FCB9-00DC-4213-B707-0AF444C1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6853" y="1671141"/>
            <a:ext cx="474187" cy="0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60A540-28D0-4987-A464-8F55DC50AA9A}"/>
              </a:ext>
            </a:extLst>
          </p:cNvPr>
          <p:cNvSpPr txBox="1"/>
          <p:nvPr/>
        </p:nvSpPr>
        <p:spPr>
          <a:xfrm>
            <a:off x="5812574" y="2394236"/>
            <a:ext cx="2644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Metro- X-Connect</a:t>
            </a:r>
          </a:p>
        </p:txBody>
      </p:sp>
      <p:sp>
        <p:nvSpPr>
          <p:cNvPr id="18" name="Line 102">
            <a:extLst>
              <a:ext uri="{FF2B5EF4-FFF2-40B4-BE49-F238E27FC236}">
                <a16:creationId xmlns:a16="http://schemas.microsoft.com/office/drawing/2014/main" id="{8DB532C4-FEF1-46F7-BFC7-0EB16AB4E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87184" y="2329526"/>
            <a:ext cx="0" cy="505799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9" name="Line 102">
            <a:extLst>
              <a:ext uri="{FF2B5EF4-FFF2-40B4-BE49-F238E27FC236}">
                <a16:creationId xmlns:a16="http://schemas.microsoft.com/office/drawing/2014/main" id="{B541DD04-DA7C-419B-B492-112040D156D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2031" y="2331722"/>
            <a:ext cx="0" cy="505799"/>
          </a:xfrm>
          <a:prstGeom prst="line">
            <a:avLst/>
          </a:prstGeom>
          <a:noFill/>
          <a:ln w="2857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03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52C3391-B5B6-4F1A-92C3-C4A9A05000A3}"/>
              </a:ext>
            </a:extLst>
          </p:cNvPr>
          <p:cNvSpPr/>
          <p:nvPr/>
        </p:nvSpPr>
        <p:spPr>
          <a:xfrm>
            <a:off x="496094" y="3121384"/>
            <a:ext cx="11199815" cy="2261155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INDIA’S BFSI INDUSTRY LEADERS ARE IN SIFY DATA CENTERS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EE1616-722B-4246-AFE5-6F0EE7112EA7}"/>
              </a:ext>
            </a:extLst>
          </p:cNvPr>
          <p:cNvSpPr/>
          <p:nvPr/>
        </p:nvSpPr>
        <p:spPr>
          <a:xfrm>
            <a:off x="496094" y="2310229"/>
            <a:ext cx="3505633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2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Largest</a:t>
            </a:r>
            <a:b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I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bank in India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EBF408-3A02-4CBD-907C-3BA8B6F0517B}"/>
              </a:ext>
            </a:extLst>
          </p:cNvPr>
          <p:cNvSpPr/>
          <p:nvPr/>
        </p:nvSpPr>
        <p:spPr>
          <a:xfrm>
            <a:off x="4343185" y="2310229"/>
            <a:ext cx="350563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2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Largest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Pvt Bank in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6E108E-4381-43E6-BDB6-37A3163FD09E}"/>
              </a:ext>
            </a:extLst>
          </p:cNvPr>
          <p:cNvSpPr/>
          <p:nvPr/>
        </p:nvSpPr>
        <p:spPr>
          <a:xfrm>
            <a:off x="8190276" y="2310229"/>
            <a:ext cx="350563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2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Largest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e-wallet company in India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405E30-67B4-492D-9DE3-3886BECBB7B7}"/>
              </a:ext>
            </a:extLst>
          </p:cNvPr>
          <p:cNvSpPr/>
          <p:nvPr/>
        </p:nvSpPr>
        <p:spPr>
          <a:xfrm>
            <a:off x="496094" y="5547361"/>
            <a:ext cx="11199815" cy="48559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Industry leading BFSI companies DC runs on Sify</a:t>
            </a:r>
          </a:p>
        </p:txBody>
      </p:sp>
      <p:pic>
        <p:nvPicPr>
          <p:cNvPr id="2050" name="Picture 2" descr="Image result for sbi logo">
            <a:extLst>
              <a:ext uri="{FF2B5EF4-FFF2-40B4-BE49-F238E27FC236}">
                <a16:creationId xmlns:a16="http://schemas.microsoft.com/office/drawing/2014/main" id="{00380F82-C43D-47C2-A17B-BB08621D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1209" y="1508762"/>
            <a:ext cx="1295400" cy="72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dfc logo">
            <a:extLst>
              <a:ext uri="{FF2B5EF4-FFF2-40B4-BE49-F238E27FC236}">
                <a16:creationId xmlns:a16="http://schemas.microsoft.com/office/drawing/2014/main" id="{89D69913-4729-43BE-8EAE-5885FD843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9724" y="1626870"/>
            <a:ext cx="2172552" cy="4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ytm logo">
            <a:extLst>
              <a:ext uri="{FF2B5EF4-FFF2-40B4-BE49-F238E27FC236}">
                <a16:creationId xmlns:a16="http://schemas.microsoft.com/office/drawing/2014/main" id="{2EC0954A-F0D0-4E6A-9617-25C46BB3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7547" y="1626871"/>
            <a:ext cx="1551087" cy="4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>
            <a:extLst>
              <a:ext uri="{FF2B5EF4-FFF2-40B4-BE49-F238E27FC236}">
                <a16:creationId xmlns:a16="http://schemas.microsoft.com/office/drawing/2014/main" id="{33B05CA3-26D5-4CB5-8D4C-FD25C884F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1" y="3204945"/>
            <a:ext cx="690295" cy="7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general india insurance logo">
            <a:extLst>
              <a:ext uri="{FF2B5EF4-FFF2-40B4-BE49-F238E27FC236}">
                <a16:creationId xmlns:a16="http://schemas.microsoft.com/office/drawing/2014/main" id="{A6B2A540-50F2-4E4D-A91C-1A1AF544D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916" y="4800602"/>
            <a:ext cx="1132485" cy="45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mage result for general india insurance logo">
            <a:extLst>
              <a:ext uri="{FF2B5EF4-FFF2-40B4-BE49-F238E27FC236}">
                <a16:creationId xmlns:a16="http://schemas.microsoft.com/office/drawing/2014/main" id="{E06C637D-BB41-4D60-9038-78DB30A0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852" y="4025921"/>
            <a:ext cx="514189" cy="6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united  india insurance logo">
            <a:extLst>
              <a:ext uri="{FF2B5EF4-FFF2-40B4-BE49-F238E27FC236}">
                <a16:creationId xmlns:a16="http://schemas.microsoft.com/office/drawing/2014/main" id="{F3DE3444-17AE-444C-81D2-1D9CA42DE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401" y="3204946"/>
            <a:ext cx="903507" cy="6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LIC housing finance corporation 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2523" y="4022419"/>
            <a:ext cx="1024999" cy="7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vantha Ergo Life Insurance log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880" y="3218593"/>
            <a:ext cx="1385379" cy="69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x life logo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8173" y="4129068"/>
            <a:ext cx="857431" cy="5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hdfc life insurance logo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8382" y="4868127"/>
            <a:ext cx="846479" cy="5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illdesk 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3663" y="3162328"/>
            <a:ext cx="1550227" cy="81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edbank Financial Services Ltd. logo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6257" y="3601861"/>
            <a:ext cx="1449283" cy="144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Bombay Mercantile Bank 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5603" y="4773863"/>
            <a:ext cx="1610781" cy="5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j&amp;k bank logo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766" y="3262967"/>
            <a:ext cx="1752511" cy="5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axis bank logo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593" y="4060724"/>
            <a:ext cx="1628387" cy="44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Image result for Corporation Bank logo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889" y="4573464"/>
            <a:ext cx="1817571" cy="90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Bassein Catholic Co-operative Bank logo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127" y="3334759"/>
            <a:ext cx="2129744" cy="5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Citizen Co-operative Bank logo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328" y="3883382"/>
            <a:ext cx="780953" cy="7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5" descr="Image result for Yesbank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037" y="3747506"/>
            <a:ext cx="1104073" cy="567476"/>
          </a:xfrm>
          <a:prstGeom prst="rect">
            <a:avLst/>
          </a:prstGeom>
          <a:noFill/>
        </p:spPr>
      </p:pic>
      <p:pic>
        <p:nvPicPr>
          <p:cNvPr id="34" name="Picture 39" descr="Image result for Star union Dai-ichi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3091" y="4501633"/>
            <a:ext cx="1522757" cy="1238507"/>
          </a:xfrm>
          <a:prstGeom prst="rect">
            <a:avLst/>
          </a:prstGeom>
          <a:noFill/>
        </p:spPr>
      </p:pic>
      <p:pic>
        <p:nvPicPr>
          <p:cNvPr id="35" name="Picture 2" descr="Image result for union bank of india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389" y="3334757"/>
            <a:ext cx="1904732" cy="399043"/>
          </a:xfrm>
          <a:prstGeom prst="rect">
            <a:avLst/>
          </a:prstGeom>
          <a:noFill/>
        </p:spPr>
      </p:pic>
      <p:pic>
        <p:nvPicPr>
          <p:cNvPr id="36" name="Picture 10" descr="Image result for bank of baroda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233" y="4004085"/>
            <a:ext cx="1230835" cy="335819"/>
          </a:xfrm>
          <a:prstGeom prst="rect">
            <a:avLst/>
          </a:prstGeom>
          <a:noFill/>
        </p:spPr>
      </p:pic>
      <p:pic>
        <p:nvPicPr>
          <p:cNvPr id="37" name="Picture 16" descr="Image result for hitachi payments services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04234" y="4540079"/>
            <a:ext cx="2553351" cy="214483"/>
          </a:xfrm>
          <a:prstGeom prst="rect">
            <a:avLst/>
          </a:prstGeom>
          <a:noFill/>
        </p:spPr>
      </p:pic>
      <p:pic>
        <p:nvPicPr>
          <p:cNvPr id="4" name="Picture 2" descr="Image result for amazon pay">
            <a:extLst>
              <a:ext uri="{FF2B5EF4-FFF2-40B4-BE49-F238E27FC236}">
                <a16:creationId xmlns:a16="http://schemas.microsoft.com/office/drawing/2014/main" id="{CE3B60B7-824F-40F1-83A9-B0DA5EE7D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38025" r="10051" b="36202"/>
          <a:stretch/>
        </p:blipFill>
        <p:spPr bwMode="auto">
          <a:xfrm>
            <a:off x="7609911" y="4780048"/>
            <a:ext cx="1714960" cy="5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Dhfl Logo">
            <a:extLst>
              <a:ext uri="{FF2B5EF4-FFF2-40B4-BE49-F238E27FC236}">
                <a16:creationId xmlns:a16="http://schemas.microsoft.com/office/drawing/2014/main" id="{878D7E0E-1A1B-41D3-A0D6-C1E0FF78F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266" y="3781368"/>
            <a:ext cx="865789" cy="10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1D67C5F-2E37-4CB7-804A-06E5041C4C5D}"/>
              </a:ext>
            </a:extLst>
          </p:cNvPr>
          <p:cNvSpPr txBox="1"/>
          <p:nvPr/>
        </p:nvSpPr>
        <p:spPr>
          <a:xfrm>
            <a:off x="9162699" y="6557090"/>
            <a:ext cx="3942080" cy="297454"/>
          </a:xfrm>
          <a:prstGeom prst="rect">
            <a:avLst/>
          </a:prstGeom>
          <a:noFill/>
        </p:spPr>
        <p:txBody>
          <a:bodyPr wrap="square" lIns="1219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Not to be shared, only to be shown </a:t>
            </a:r>
            <a:endParaRPr kumimoji="0" lang="en-IN" sz="1333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6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3B4DA403-94D5-4149-A319-BECE6406661A}"/>
              </a:ext>
            </a:extLst>
          </p:cNvPr>
          <p:cNvSpPr/>
          <p:nvPr/>
        </p:nvSpPr>
        <p:spPr>
          <a:xfrm>
            <a:off x="450383" y="1757158"/>
            <a:ext cx="2160000" cy="865521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ABF518-68C7-4521-8111-2B167418ADCB}"/>
              </a:ext>
            </a:extLst>
          </p:cNvPr>
          <p:cNvSpPr/>
          <p:nvPr/>
        </p:nvSpPr>
        <p:spPr>
          <a:xfrm>
            <a:off x="450383" y="2616200"/>
            <a:ext cx="2160000" cy="36935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" name="Picture 2" descr="Important Information for Customers">
            <a:extLst>
              <a:ext uri="{FF2B5EF4-FFF2-40B4-BE49-F238E27FC236}">
                <a16:creationId xmlns:a16="http://schemas.microsoft.com/office/drawing/2014/main" id="{C0DC13F7-85C7-43D9-AB81-D6E6F893A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94" y="2824831"/>
            <a:ext cx="523419" cy="65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max life insurance">
            <a:extLst>
              <a:ext uri="{FF2B5EF4-FFF2-40B4-BE49-F238E27FC236}">
                <a16:creationId xmlns:a16="http://schemas.microsoft.com/office/drawing/2014/main" id="{04CB8CBB-3373-45B0-AE19-E828D3FA8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1" y="3722354"/>
            <a:ext cx="841715" cy="48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logo&#10;&#10;Description automatically generated">
            <a:extLst>
              <a:ext uri="{FF2B5EF4-FFF2-40B4-BE49-F238E27FC236}">
                <a16:creationId xmlns:a16="http://schemas.microsoft.com/office/drawing/2014/main" id="{FD220EBD-7E19-47E1-9350-8B6579E24B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070" b="35270"/>
          <a:stretch/>
        </p:blipFill>
        <p:spPr>
          <a:xfrm>
            <a:off x="639397" y="4455970"/>
            <a:ext cx="1010400" cy="299681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69FAAD1-713D-45BA-B580-FF523A415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92" y="5565786"/>
            <a:ext cx="1260000" cy="411429"/>
          </a:xfrm>
          <a:prstGeom prst="rect">
            <a:avLst/>
          </a:prstGeom>
        </p:spPr>
      </p:pic>
      <p:pic>
        <p:nvPicPr>
          <p:cNvPr id="12" name="Picture 2" descr="Greenply Logo Vector (.EPS) Free Download">
            <a:extLst>
              <a:ext uri="{FF2B5EF4-FFF2-40B4-BE49-F238E27FC236}">
                <a16:creationId xmlns:a16="http://schemas.microsoft.com/office/drawing/2014/main" id="{EA7983DE-F18D-4979-90A8-B70727A8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89" y="4830917"/>
            <a:ext cx="766047" cy="48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op producers in last lap of Emami Cement takeover - The Economic Times">
            <a:extLst>
              <a:ext uri="{FF2B5EF4-FFF2-40B4-BE49-F238E27FC236}">
                <a16:creationId xmlns:a16="http://schemas.microsoft.com/office/drawing/2014/main" id="{0694F602-765D-4AD3-A802-CE6D26D8F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02" y="3740577"/>
            <a:ext cx="633380" cy="47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3F7ADA-E1EA-43A9-A948-1889FC32CC52}"/>
              </a:ext>
            </a:extLst>
          </p:cNvPr>
          <p:cNvSpPr txBox="1"/>
          <p:nvPr/>
        </p:nvSpPr>
        <p:spPr>
          <a:xfrm>
            <a:off x="721668" y="1880270"/>
            <a:ext cx="1647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HYBRID CLOUD LED</a:t>
            </a:r>
          </a:p>
        </p:txBody>
      </p:sp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048B19D0-E93F-41E8-9A46-AE56CFFDD9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70000"/>
          </a:blip>
          <a:srcRect t="9309" b="12643"/>
          <a:stretch/>
        </p:blipFill>
        <p:spPr>
          <a:xfrm>
            <a:off x="1238011" y="1158103"/>
            <a:ext cx="615000" cy="480000"/>
          </a:xfrm>
          <a:prstGeom prst="rect">
            <a:avLst/>
          </a:prstGeom>
        </p:spPr>
      </p:pic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4AF1D261-4E99-4F73-9A6F-155081D1692D}"/>
              </a:ext>
            </a:extLst>
          </p:cNvPr>
          <p:cNvSpPr/>
          <p:nvPr/>
        </p:nvSpPr>
        <p:spPr>
          <a:xfrm>
            <a:off x="2743935" y="1757158"/>
            <a:ext cx="2160000" cy="865521"/>
          </a:xfrm>
          <a:prstGeom prst="round2Same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F03BF9-86C0-4A65-8BDC-46C45A47D87A}"/>
              </a:ext>
            </a:extLst>
          </p:cNvPr>
          <p:cNvSpPr/>
          <p:nvPr/>
        </p:nvSpPr>
        <p:spPr>
          <a:xfrm>
            <a:off x="2743935" y="2616200"/>
            <a:ext cx="2160000" cy="36935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8F6727-675E-4373-82C0-4B3D506E25AB}"/>
              </a:ext>
            </a:extLst>
          </p:cNvPr>
          <p:cNvSpPr txBox="1"/>
          <p:nvPr/>
        </p:nvSpPr>
        <p:spPr>
          <a:xfrm>
            <a:off x="2849577" y="1757159"/>
            <a:ext cx="1939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Managed Hosted/ PRIVATE CLOUD led​</a:t>
            </a:r>
          </a:p>
        </p:txBody>
      </p:sp>
      <p:sp>
        <p:nvSpPr>
          <p:cNvPr id="31" name="Rectangle: Top Corners Rounded 30">
            <a:extLst>
              <a:ext uri="{FF2B5EF4-FFF2-40B4-BE49-F238E27FC236}">
                <a16:creationId xmlns:a16="http://schemas.microsoft.com/office/drawing/2014/main" id="{25B843B6-2331-40CD-8E37-EF1127617945}"/>
              </a:ext>
            </a:extLst>
          </p:cNvPr>
          <p:cNvSpPr/>
          <p:nvPr/>
        </p:nvSpPr>
        <p:spPr>
          <a:xfrm>
            <a:off x="5047608" y="1757158"/>
            <a:ext cx="2160000" cy="865521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3BEE465-1681-4D53-B10E-CDDEA44F26CB}"/>
              </a:ext>
            </a:extLst>
          </p:cNvPr>
          <p:cNvSpPr/>
          <p:nvPr/>
        </p:nvSpPr>
        <p:spPr>
          <a:xfrm>
            <a:off x="5046379" y="2616200"/>
            <a:ext cx="2160000" cy="36935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2F9C367-94BB-4E32-AB63-24F2C8ADACCC}"/>
              </a:ext>
            </a:extLst>
          </p:cNvPr>
          <p:cNvSpPr txBox="1"/>
          <p:nvPr/>
        </p:nvSpPr>
        <p:spPr>
          <a:xfrm>
            <a:off x="5269019" y="1880270"/>
            <a:ext cx="1717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Services led</a:t>
            </a: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:a16="http://schemas.microsoft.com/office/drawing/2014/main" id="{3889D1F6-AF9B-45D4-88CC-D17333E62F8C}"/>
              </a:ext>
            </a:extLst>
          </p:cNvPr>
          <p:cNvSpPr/>
          <p:nvPr/>
        </p:nvSpPr>
        <p:spPr>
          <a:xfrm>
            <a:off x="9630772" y="1757158"/>
            <a:ext cx="2160000" cy="865521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C98DBE2-4ECE-4EE1-AB4A-974116CC6910}"/>
              </a:ext>
            </a:extLst>
          </p:cNvPr>
          <p:cNvSpPr/>
          <p:nvPr/>
        </p:nvSpPr>
        <p:spPr>
          <a:xfrm>
            <a:off x="7346332" y="2616200"/>
            <a:ext cx="2160000" cy="36935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928969E-D7F0-4E00-8E3C-621E301F4368}"/>
              </a:ext>
            </a:extLst>
          </p:cNvPr>
          <p:cNvSpPr txBox="1"/>
          <p:nvPr/>
        </p:nvSpPr>
        <p:spPr>
          <a:xfrm>
            <a:off x="9811925" y="1880270"/>
            <a:ext cx="179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Network services led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A705E1F2-361F-4919-85EF-62EA3DC692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 amt="70000"/>
          </a:blip>
          <a:srcRect l="15583" t="14462" r="18336" b="13261"/>
          <a:stretch/>
        </p:blipFill>
        <p:spPr>
          <a:xfrm>
            <a:off x="3599949" y="1160019"/>
            <a:ext cx="438857" cy="480000"/>
          </a:xfrm>
          <a:prstGeom prst="rect">
            <a:avLst/>
          </a:prstGeom>
        </p:spPr>
      </p:pic>
      <p:pic>
        <p:nvPicPr>
          <p:cNvPr id="54" name="Picture 53" descr="Logo&#10;&#10;Description automatically generated">
            <a:extLst>
              <a:ext uri="{FF2B5EF4-FFF2-40B4-BE49-F238E27FC236}">
                <a16:creationId xmlns:a16="http://schemas.microsoft.com/office/drawing/2014/main" id="{B510B899-4DA9-4A12-9E64-BEF448C895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813" t="25897" r="18846" b="26401"/>
          <a:stretch/>
        </p:blipFill>
        <p:spPr>
          <a:xfrm>
            <a:off x="2903044" y="2967657"/>
            <a:ext cx="1032235" cy="577624"/>
          </a:xfrm>
          <a:prstGeom prst="rect">
            <a:avLst/>
          </a:prstGeom>
        </p:spPr>
      </p:pic>
      <p:pic>
        <p:nvPicPr>
          <p:cNvPr id="55" name="Picture 2" descr="UPPCL Technician (Line) Recruitment 2019- UPPCL Application Form @ upenergy  in">
            <a:extLst>
              <a:ext uri="{FF2B5EF4-FFF2-40B4-BE49-F238E27FC236}">
                <a16:creationId xmlns:a16="http://schemas.microsoft.com/office/drawing/2014/main" id="{C4B60476-48EE-405C-8D76-3661FA2FF7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 t="8485" r="15398" b="5486"/>
          <a:stretch/>
        </p:blipFill>
        <p:spPr bwMode="auto">
          <a:xfrm>
            <a:off x="4194157" y="2881494"/>
            <a:ext cx="586603" cy="70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7F10917-D05A-4AA9-B678-32B2B93407C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6213" y="3750209"/>
            <a:ext cx="1864548" cy="317076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0262E5D1-907A-4312-9FFF-FFC691C05131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2219" b="19818"/>
          <a:stretch/>
        </p:blipFill>
        <p:spPr>
          <a:xfrm>
            <a:off x="2973117" y="4260677"/>
            <a:ext cx="1687928" cy="618571"/>
          </a:xfrm>
          <a:prstGeom prst="rect">
            <a:avLst/>
          </a:prstGeom>
        </p:spPr>
      </p:pic>
      <p:pic>
        <p:nvPicPr>
          <p:cNvPr id="58" name="Picture 5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0AE491F-E8D7-4106-AB70-CF323A5F035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10512" b="59232"/>
          <a:stretch/>
        </p:blipFill>
        <p:spPr>
          <a:xfrm>
            <a:off x="2884921" y="5089890"/>
            <a:ext cx="1858352" cy="2695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06067C-1EB4-414A-8412-ABEC433234A5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70000"/>
          </a:blip>
          <a:srcRect/>
          <a:stretch/>
        </p:blipFill>
        <p:spPr>
          <a:xfrm>
            <a:off x="5855184" y="1156780"/>
            <a:ext cx="480000" cy="480000"/>
          </a:xfrm>
          <a:prstGeom prst="rect">
            <a:avLst/>
          </a:prstGeom>
        </p:spPr>
      </p:pic>
      <p:pic>
        <p:nvPicPr>
          <p:cNvPr id="60" name="Picture 59" descr="A red and white sign&#10;&#10;Description automatically generated">
            <a:extLst>
              <a:ext uri="{FF2B5EF4-FFF2-40B4-BE49-F238E27FC236}">
                <a16:creationId xmlns:a16="http://schemas.microsoft.com/office/drawing/2014/main" id="{B80A34AD-FAD9-4355-8383-EB2396852C44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47" y="2911500"/>
            <a:ext cx="1621323" cy="483553"/>
          </a:xfrm>
          <a:prstGeom prst="rect">
            <a:avLst/>
          </a:prstGeom>
        </p:spPr>
      </p:pic>
      <p:pic>
        <p:nvPicPr>
          <p:cNvPr id="61" name="Picture 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B4957F7-E758-46C8-BA94-37EDF63DAD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947" y="3579685"/>
            <a:ext cx="1621323" cy="747009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40F8E8E-F59C-4EF3-AE2C-96C339D33E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93790" y="4336293"/>
            <a:ext cx="1297695" cy="82147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5381AB7-B988-4B26-B8AA-0B33D25EDDB5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70000"/>
          </a:blip>
          <a:srcRect/>
          <a:stretch/>
        </p:blipFill>
        <p:spPr>
          <a:xfrm>
            <a:off x="10447480" y="1160788"/>
            <a:ext cx="480000" cy="480000"/>
          </a:xfrm>
          <a:prstGeom prst="rect">
            <a:avLst/>
          </a:prstGeom>
        </p:spPr>
      </p:pic>
      <p:pic>
        <p:nvPicPr>
          <p:cNvPr id="64" name="Picture 6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BA68510-16B1-4E5D-94E1-7F4151F67AD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016670" y="2933929"/>
            <a:ext cx="1386641" cy="641323"/>
          </a:xfrm>
          <a:prstGeom prst="rect">
            <a:avLst/>
          </a:prstGeom>
        </p:spPr>
      </p:pic>
      <p:pic>
        <p:nvPicPr>
          <p:cNvPr id="65" name="Picture 64" descr="Logo, company name&#10;&#10;Description automatically generated">
            <a:extLst>
              <a:ext uri="{FF2B5EF4-FFF2-40B4-BE49-F238E27FC236}">
                <a16:creationId xmlns:a16="http://schemas.microsoft.com/office/drawing/2014/main" id="{A5E6CEC5-E12E-45BC-8BEE-150C4FA49D7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2406" b="23517"/>
          <a:stretch/>
        </p:blipFill>
        <p:spPr>
          <a:xfrm>
            <a:off x="10094506" y="5135221"/>
            <a:ext cx="1185948" cy="641323"/>
          </a:xfrm>
          <a:prstGeom prst="rect">
            <a:avLst/>
          </a:prstGeom>
        </p:spPr>
      </p:pic>
      <p:pic>
        <p:nvPicPr>
          <p:cNvPr id="66" name="Picture 6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944D05-A372-4B58-AA6B-4BA1151C43C3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t="17377" b="17377"/>
          <a:stretch/>
        </p:blipFill>
        <p:spPr>
          <a:xfrm>
            <a:off x="9999735" y="3759406"/>
            <a:ext cx="1314693" cy="475917"/>
          </a:xfrm>
          <a:prstGeom prst="rect">
            <a:avLst/>
          </a:prstGeom>
        </p:spPr>
      </p:pic>
      <p:pic>
        <p:nvPicPr>
          <p:cNvPr id="67" name="Picture 66" descr="Logo, company name&#10;&#10;Description automatically generated">
            <a:extLst>
              <a:ext uri="{FF2B5EF4-FFF2-40B4-BE49-F238E27FC236}">
                <a16:creationId xmlns:a16="http://schemas.microsoft.com/office/drawing/2014/main" id="{4ACC923A-68B6-4674-AEAC-48DCA6E39157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9741" t="18868" r="8515" b="18868"/>
          <a:stretch/>
        </p:blipFill>
        <p:spPr>
          <a:xfrm>
            <a:off x="10026425" y="4419943"/>
            <a:ext cx="1367128" cy="58407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BB24C0-E249-4578-B3C0-05B0A4A76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INTEGRATED ENGAGEMENTS – key references</a:t>
            </a:r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6EE11EFA-7E66-4F12-B93D-89A2761B43F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166400" y="1160019"/>
            <a:ext cx="466141" cy="480000"/>
          </a:xfrm>
          <a:prstGeom prst="rect">
            <a:avLst/>
          </a:prstGeom>
        </p:spPr>
      </p:pic>
      <p:pic>
        <p:nvPicPr>
          <p:cNvPr id="70" name="Picture 69" descr="Logo, company name&#10;&#10;Description automatically generated">
            <a:extLst>
              <a:ext uri="{FF2B5EF4-FFF2-40B4-BE49-F238E27FC236}">
                <a16:creationId xmlns:a16="http://schemas.microsoft.com/office/drawing/2014/main" id="{13217066-E887-4977-B264-03E1AF50672B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t="7044"/>
          <a:stretch/>
        </p:blipFill>
        <p:spPr>
          <a:xfrm>
            <a:off x="7886332" y="2812282"/>
            <a:ext cx="1080000" cy="100392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ED095B3-7842-4A93-9260-5F1884AE7C23}"/>
              </a:ext>
            </a:extLst>
          </p:cNvPr>
          <p:cNvSpPr/>
          <p:nvPr/>
        </p:nvSpPr>
        <p:spPr>
          <a:xfrm>
            <a:off x="9630772" y="2616200"/>
            <a:ext cx="2160000" cy="3693584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6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4" name="Rectangle: Top Corners Rounded 43">
            <a:extLst>
              <a:ext uri="{FF2B5EF4-FFF2-40B4-BE49-F238E27FC236}">
                <a16:creationId xmlns:a16="http://schemas.microsoft.com/office/drawing/2014/main" id="{4A7597DE-BEFF-4796-B585-32D469915853}"/>
              </a:ext>
            </a:extLst>
          </p:cNvPr>
          <p:cNvSpPr/>
          <p:nvPr/>
        </p:nvSpPr>
        <p:spPr>
          <a:xfrm>
            <a:off x="7346332" y="1757158"/>
            <a:ext cx="2160000" cy="865521"/>
          </a:xfrm>
          <a:prstGeom prst="round2Same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C5DF1E-CC33-4EBE-885D-A3C88C059C5C}"/>
              </a:ext>
            </a:extLst>
          </p:cNvPr>
          <p:cNvSpPr txBox="1"/>
          <p:nvPr/>
        </p:nvSpPr>
        <p:spPr>
          <a:xfrm>
            <a:off x="7490774" y="1880270"/>
            <a:ext cx="1817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MANAGED services led</a:t>
            </a:r>
          </a:p>
        </p:txBody>
      </p:sp>
    </p:spTree>
    <p:extLst>
      <p:ext uri="{BB962C8B-B14F-4D97-AF65-F5344CB8AC3E}">
        <p14:creationId xmlns:p14="http://schemas.microsoft.com/office/powerpoint/2010/main" val="2288036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A82B7C-73AD-4949-82F2-656FE3645828}"/>
              </a:ext>
            </a:extLst>
          </p:cNvPr>
          <p:cNvSpPr/>
          <p:nvPr/>
        </p:nvSpPr>
        <p:spPr>
          <a:xfrm>
            <a:off x="9193147" y="3444807"/>
            <a:ext cx="968859" cy="9501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9126036" y="4450595"/>
            <a:ext cx="1139833" cy="707884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Data Center Transformation Services</a:t>
            </a:r>
          </a:p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2018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711" y="3535214"/>
            <a:ext cx="763731" cy="7693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A82B7C-73AD-4949-82F2-656FE3645828}"/>
              </a:ext>
            </a:extLst>
          </p:cNvPr>
          <p:cNvSpPr/>
          <p:nvPr/>
        </p:nvSpPr>
        <p:spPr>
          <a:xfrm>
            <a:off x="10640095" y="3444064"/>
            <a:ext cx="968859" cy="93608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/>
            <a:endParaRPr lang="en-US" sz="10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B37B1-FC50-49CC-8AF4-9BAFE3253FEB}"/>
              </a:ext>
            </a:extLst>
          </p:cNvPr>
          <p:cNvSpPr txBox="1"/>
          <p:nvPr/>
        </p:nvSpPr>
        <p:spPr>
          <a:xfrm>
            <a:off x="10640095" y="4450595"/>
            <a:ext cx="1024856" cy="707884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Network Transformation Services</a:t>
            </a:r>
          </a:p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2018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170DB60-8CE3-4223-99EB-AD2A7FE6FE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2659" y="3527418"/>
            <a:ext cx="763731" cy="769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074" name="Picture 2" descr="Image result for Cisco service provider partner of the year 201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9378" y="5260611"/>
            <a:ext cx="950193" cy="104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01 Gartner-Standee W-4xH-8 ft.jpg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245" y="1294964"/>
            <a:ext cx="4727923" cy="3981851"/>
          </a:xfrm>
          <a:prstGeom prst="rect">
            <a:avLst/>
          </a:prstGeom>
        </p:spPr>
      </p:pic>
      <p:sp>
        <p:nvSpPr>
          <p:cNvPr id="24" name="Title 6"/>
          <p:cNvSpPr txBox="1">
            <a:spLocks/>
          </p:cNvSpPr>
          <p:nvPr/>
        </p:nvSpPr>
        <p:spPr>
          <a:xfrm>
            <a:off x="343027" y="489601"/>
            <a:ext cx="10051200" cy="492443"/>
          </a:xfrm>
          <a:prstGeom prst="rect">
            <a:avLst/>
          </a:prstGeom>
        </p:spPr>
        <p:txBody>
          <a:bodyPr/>
          <a:lstStyle/>
          <a:p>
            <a:pPr defTabSz="914377">
              <a:spcBef>
                <a:spcPct val="0"/>
              </a:spcBef>
            </a:pPr>
            <a:r>
              <a:rPr lang="en-IN" sz="2400" b="1" cap="all" dirty="0">
                <a:solidFill>
                  <a:srgbClr val="595959"/>
                </a:solidFill>
                <a:latin typeface="Trebuchet MS" pitchFamily="34" charset="0"/>
              </a:rPr>
              <a:t>INDUSTRY RECOGNITIONS</a:t>
            </a:r>
          </a:p>
          <a:p>
            <a:pPr defTabSz="1218988">
              <a:spcBef>
                <a:spcPct val="0"/>
              </a:spcBef>
              <a:defRPr/>
            </a:pPr>
            <a:endParaRPr lang="en-IN" sz="2400" b="1" cap="all" dirty="0">
              <a:solidFill>
                <a:srgbClr val="595959"/>
              </a:solidFill>
              <a:latin typeface="Trebuchet MS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DCBEF6-936C-4734-BF51-07AE80478669}"/>
              </a:ext>
            </a:extLst>
          </p:cNvPr>
          <p:cNvSpPr txBox="1"/>
          <p:nvPr/>
        </p:nvSpPr>
        <p:spPr>
          <a:xfrm>
            <a:off x="7531474" y="4450595"/>
            <a:ext cx="1490287" cy="553996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Economic Times</a:t>
            </a:r>
          </a:p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Iconic Brands 2020</a:t>
            </a:r>
          </a:p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Hybrid Multi Cloud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E9E73-8B95-4066-B073-4905209BC7EA}"/>
              </a:ext>
            </a:extLst>
          </p:cNvPr>
          <p:cNvGrpSpPr/>
          <p:nvPr/>
        </p:nvGrpSpPr>
        <p:grpSpPr>
          <a:xfrm>
            <a:off x="5659917" y="5246917"/>
            <a:ext cx="2130155" cy="1080700"/>
            <a:chOff x="280426" y="3026615"/>
            <a:chExt cx="2310510" cy="1080700"/>
          </a:xfrm>
        </p:grpSpPr>
        <p:pic>
          <p:nvPicPr>
            <p:cNvPr id="2050" name="Picture 2" descr="Image result for cybermedia">
              <a:extLst>
                <a:ext uri="{FF2B5EF4-FFF2-40B4-BE49-F238E27FC236}">
                  <a16:creationId xmlns:a16="http://schemas.microsoft.com/office/drawing/2014/main" id="{345893F1-26E4-4B6D-A353-591A07822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17024" y="3026615"/>
              <a:ext cx="1837314" cy="496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21F307-A6E6-4900-81A8-CA4529B2F94D}"/>
                </a:ext>
              </a:extLst>
            </p:cNvPr>
            <p:cNvSpPr txBox="1"/>
            <p:nvPr/>
          </p:nvSpPr>
          <p:spPr>
            <a:xfrm>
              <a:off x="280426" y="3553319"/>
              <a:ext cx="2310510" cy="553996"/>
            </a:xfrm>
            <a:prstGeom prst="rect">
              <a:avLst/>
            </a:prstGeom>
            <a:noFill/>
          </p:spPr>
          <p:txBody>
            <a:bodyPr wrap="square" lIns="91427" tIns="45719" rIns="91427" bIns="4571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914354"/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Leadership Recognition</a:t>
              </a:r>
              <a:br>
                <a:rPr lang="en-US" sz="11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</a:br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Cloud Transformation (2018) </a:t>
              </a:r>
            </a:p>
            <a:p>
              <a:pPr defTabSz="914354"/>
              <a:r>
                <a:rPr lang="en-US" sz="1000" b="1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Network Transformation (2019)</a:t>
              </a:r>
            </a:p>
          </p:txBody>
        </p:sp>
      </p:grpSp>
      <p:pic>
        <p:nvPicPr>
          <p:cNvPr id="2052" name="Picture 4" descr="Image result for idc">
            <a:extLst>
              <a:ext uri="{FF2B5EF4-FFF2-40B4-BE49-F238E27FC236}">
                <a16:creationId xmlns:a16="http://schemas.microsoft.com/office/drawing/2014/main" id="{BB75F631-3134-4766-8F9C-37790BC0E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800" y="3733777"/>
            <a:ext cx="1504833" cy="50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E509DF4-DC46-4118-AF42-45A2CA81C217}"/>
              </a:ext>
            </a:extLst>
          </p:cNvPr>
          <p:cNvSpPr txBox="1"/>
          <p:nvPr/>
        </p:nvSpPr>
        <p:spPr>
          <a:xfrm>
            <a:off x="5633062" y="4417643"/>
            <a:ext cx="1851129" cy="707884"/>
          </a:xfrm>
          <a:prstGeom prst="rect">
            <a:avLst/>
          </a:prstGeom>
          <a:noFill/>
        </p:spPr>
        <p:txBody>
          <a:bodyPr wrap="square" lIns="91427" tIns="45719" rIns="91427" bIns="45719" rtlCol="0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rgbClr val="68686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Major Player in </a:t>
            </a:r>
          </a:p>
          <a:p>
            <a:pPr defTabSz="914354"/>
            <a:r>
              <a:rPr lang="en-US" sz="10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MarketScape</a:t>
            </a: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for Cloud</a:t>
            </a:r>
          </a:p>
          <a:p>
            <a:pPr defTabSz="914354"/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Managed Services </a:t>
            </a:r>
            <a:r>
              <a:rPr lang="en-US" sz="1000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APeJ</a:t>
            </a:r>
            <a:r>
              <a:rPr lang="en-US" sz="1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2019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B05BA-3106-4A90-8A33-13DF36AA092D}"/>
              </a:ext>
            </a:extLst>
          </p:cNvPr>
          <p:cNvSpPr/>
          <p:nvPr/>
        </p:nvSpPr>
        <p:spPr>
          <a:xfrm>
            <a:off x="470651" y="5634817"/>
            <a:ext cx="5181447" cy="6314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1" tIns="59975" rIns="119951" bIns="59975" rtlCol="0" anchor="ctr"/>
          <a:lstStyle/>
          <a:p>
            <a:pPr algn="ctr" defTabSz="914354"/>
            <a:r>
              <a:rPr lang="en-US" sz="1467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Sify in Challenger Quadrant in Gartner MQ for Managed Hybrid Cloud  Hosting APAC 2017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5775323" y="1241388"/>
            <a:ext cx="5889628" cy="20071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51" tIns="59975" rIns="119951" bIns="59975" rtlCol="0" anchor="ctr"/>
          <a:lstStyle/>
          <a:p>
            <a:pPr marL="285744" indent="-285744" defTabSz="914354">
              <a:buFont typeface="Arial" panose="020B0604020202020204" pitchFamily="34" charset="0"/>
              <a:buChar char="•"/>
            </a:pPr>
            <a:endParaRPr lang="en-US" sz="1267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5A37-DDB9-4C69-B9B0-206F2775D1FF}"/>
              </a:ext>
            </a:extLst>
          </p:cNvPr>
          <p:cNvGrpSpPr/>
          <p:nvPr/>
        </p:nvGrpSpPr>
        <p:grpSpPr>
          <a:xfrm>
            <a:off x="7900177" y="5475387"/>
            <a:ext cx="1118697" cy="618629"/>
            <a:chOff x="4681538" y="3006505"/>
            <a:chExt cx="2848837" cy="1702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56" name="Picture 8" descr="Image result for microsoft hosting partner logo">
              <a:extLst>
                <a:ext uri="{FF2B5EF4-FFF2-40B4-BE49-F238E27FC236}">
                  <a16:creationId xmlns:a16="http://schemas.microsoft.com/office/drawing/2014/main" id="{01E2E303-A0E6-4EF2-ADB1-6C98669372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3908" b="23173"/>
            <a:stretch/>
          </p:blipFill>
          <p:spPr bwMode="auto">
            <a:xfrm>
              <a:off x="4681538" y="3006505"/>
              <a:ext cx="2828925" cy="856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51C882-B301-4C0A-BCE3-34230BC2CAB5}"/>
                </a:ext>
              </a:extLst>
            </p:cNvPr>
            <p:cNvSpPr/>
            <p:nvPr/>
          </p:nvSpPr>
          <p:spPr>
            <a:xfrm>
              <a:off x="4719484" y="3794682"/>
              <a:ext cx="2810891" cy="9143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77"/>
              <a:r>
                <a:rPr lang="en-US" sz="933" b="1" dirty="0">
                  <a:solidFill>
                    <a:prstClr val="white"/>
                  </a:solidFill>
                  <a:latin typeface="Trebuchet MS"/>
                </a:rPr>
                <a:t>Hosting Partner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1DE880B-EEBB-46F7-896D-6FF4375F1C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5803" y="5506995"/>
            <a:ext cx="1326645" cy="555413"/>
          </a:xfrm>
          <a:prstGeom prst="rect">
            <a:avLst/>
          </a:prstGeom>
        </p:spPr>
      </p:pic>
      <p:pic>
        <p:nvPicPr>
          <p:cNvPr id="7" name="Picture 6" descr="A picture containing bottle&#10;&#10;Description automatically generated">
            <a:extLst>
              <a:ext uri="{FF2B5EF4-FFF2-40B4-BE49-F238E27FC236}">
                <a16:creationId xmlns:a16="http://schemas.microsoft.com/office/drawing/2014/main" id="{A59EEDB2-AA24-453F-8E6A-CDCCAFA6997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8601" y="3457975"/>
            <a:ext cx="1036457" cy="91464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86C4F73-C126-4EB3-8293-A64661A2E7B6}"/>
              </a:ext>
            </a:extLst>
          </p:cNvPr>
          <p:cNvGrpSpPr/>
          <p:nvPr/>
        </p:nvGrpSpPr>
        <p:grpSpPr>
          <a:xfrm>
            <a:off x="5717726" y="1283996"/>
            <a:ext cx="5991845" cy="1907290"/>
            <a:chOff x="4288294" y="962997"/>
            <a:chExt cx="4493884" cy="14304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2296BB-B83B-4580-A447-CAB24516D789}"/>
                </a:ext>
              </a:extLst>
            </p:cNvPr>
            <p:cNvSpPr txBox="1"/>
            <p:nvPr/>
          </p:nvSpPr>
          <p:spPr>
            <a:xfrm>
              <a:off x="4288294" y="1241226"/>
              <a:ext cx="4493884" cy="1152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91995" indent="-191995" defTabSz="914354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Recognition in Market Guide for Public Cloud Managed and Professional Services Providers APAC 2020</a:t>
              </a:r>
            </a:p>
            <a:p>
              <a:pPr marL="191995" indent="-191995" defTabSz="914354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Recognition in Critical Capabilities for Managed Hybrid Cloud Hosting APAC 2018</a:t>
              </a:r>
            </a:p>
            <a:p>
              <a:pPr marL="191995" indent="-191995" defTabSz="914354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Recognition in Market Guide for Top Data Center Service Providers 2018</a:t>
              </a:r>
            </a:p>
            <a:p>
              <a:pPr marL="191995" indent="-191995" defTabSz="914354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Recognition in Market Guide for Vulnerability Assessment</a:t>
              </a:r>
              <a:b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</a:b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and Penetration  Testing Consulting Services in India 2019</a:t>
              </a:r>
            </a:p>
            <a:p>
              <a:pPr marL="191995" indent="-191995" defTabSz="914354">
                <a:buClr>
                  <a:srgbClr val="1F497D"/>
                </a:buClr>
                <a:buFont typeface="Wingdings" panose="05000000000000000000" pitchFamily="2" charset="2"/>
                <a:buChar char="§"/>
              </a:pPr>
              <a:r>
                <a:rPr lang="en-US" sz="1173" dirty="0">
                  <a:solidFill>
                    <a:prstClr val="black"/>
                  </a:solidFill>
                  <a:latin typeface="Trebuchet MS"/>
                  <a:cs typeface="Arial" panose="020B0604020202020204" pitchFamily="34" charset="0"/>
                </a:rPr>
                <a:t>Recognition as a notable vendor in MQ for Data Center Outsourcing and Hybrid Infrastructure Managed Services, Asia/Pacific 2019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54B37F7-7ACB-4BB2-8FDD-639E457FD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958" y="962997"/>
              <a:ext cx="838200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706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65D2964-6C94-4219-ADC8-E73FEC28A201}"/>
              </a:ext>
            </a:extLst>
          </p:cNvPr>
          <p:cNvSpPr/>
          <p:nvPr/>
        </p:nvSpPr>
        <p:spPr>
          <a:xfrm>
            <a:off x="1161786" y="4784145"/>
            <a:ext cx="2792980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5CD39F-7CBC-4D53-92AC-8819E5A1A6E8}"/>
              </a:ext>
            </a:extLst>
          </p:cNvPr>
          <p:cNvSpPr/>
          <p:nvPr/>
        </p:nvSpPr>
        <p:spPr>
          <a:xfrm>
            <a:off x="4886006" y="1177009"/>
            <a:ext cx="2792980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97184A5-222E-4107-87AF-7F85BEC8DA43}"/>
              </a:ext>
            </a:extLst>
          </p:cNvPr>
          <p:cNvSpPr/>
          <p:nvPr/>
        </p:nvSpPr>
        <p:spPr>
          <a:xfrm>
            <a:off x="6934997" y="2807677"/>
            <a:ext cx="2792980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D2E84CF-6AC6-4F0A-B50E-38CE305D8C14}"/>
              </a:ext>
            </a:extLst>
          </p:cNvPr>
          <p:cNvSpPr/>
          <p:nvPr/>
        </p:nvSpPr>
        <p:spPr>
          <a:xfrm>
            <a:off x="432001" y="2807677"/>
            <a:ext cx="2792980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4D83C7-A8A5-4A50-B8E4-7A67D22F7DE9}"/>
              </a:ext>
            </a:extLst>
          </p:cNvPr>
          <p:cNvSpPr>
            <a:spLocks noChangeAspect="1"/>
          </p:cNvSpPr>
          <p:nvPr/>
        </p:nvSpPr>
        <p:spPr>
          <a:xfrm>
            <a:off x="2958296" y="4636369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Niche digital services boutique firms</a:t>
            </a:r>
            <a:endParaRPr kumimoji="0" lang="en-IN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4376FA0-B4C0-4187-956E-D02A170BCC23}"/>
              </a:ext>
            </a:extLst>
          </p:cNvPr>
          <p:cNvSpPr/>
          <p:nvPr/>
        </p:nvSpPr>
        <p:spPr>
          <a:xfrm>
            <a:off x="4011561" y="2867981"/>
            <a:ext cx="2108860" cy="2108859"/>
          </a:xfrm>
          <a:custGeom>
            <a:avLst/>
            <a:gdLst>
              <a:gd name="connsiteX0" fmla="*/ 0 w 1538882"/>
              <a:gd name="connsiteY0" fmla="*/ 769441 h 1538882"/>
              <a:gd name="connsiteX1" fmla="*/ 769441 w 1538882"/>
              <a:gd name="connsiteY1" fmla="*/ 0 h 1538882"/>
              <a:gd name="connsiteX2" fmla="*/ 1538882 w 1538882"/>
              <a:gd name="connsiteY2" fmla="*/ 769441 h 1538882"/>
              <a:gd name="connsiteX3" fmla="*/ 769441 w 1538882"/>
              <a:gd name="connsiteY3" fmla="*/ 1538882 h 1538882"/>
              <a:gd name="connsiteX4" fmla="*/ 0 w 1538882"/>
              <a:gd name="connsiteY4" fmla="*/ 769441 h 153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882" h="1538882">
                <a:moveTo>
                  <a:pt x="0" y="769441"/>
                </a:moveTo>
                <a:cubicBezTo>
                  <a:pt x="0" y="344490"/>
                  <a:pt x="344490" y="0"/>
                  <a:pt x="769441" y="0"/>
                </a:cubicBezTo>
                <a:cubicBezTo>
                  <a:pt x="1194392" y="0"/>
                  <a:pt x="1538882" y="344490"/>
                  <a:pt x="1538882" y="769441"/>
                </a:cubicBezTo>
                <a:cubicBezTo>
                  <a:pt x="1538882" y="1194392"/>
                  <a:pt x="1194392" y="1538882"/>
                  <a:pt x="769441" y="1538882"/>
                </a:cubicBezTo>
                <a:cubicBezTo>
                  <a:pt x="344490" y="1538882"/>
                  <a:pt x="0" y="1194392"/>
                  <a:pt x="0" y="769441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prstDash val="sysDot"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6000" tIns="351285" rIns="96000" bIns="351285" numCol="1" spcCol="1270" anchor="ctr" anchorCtr="0">
            <a:noAutofit/>
          </a:bodyPr>
          <a:lstStyle/>
          <a:p>
            <a:pPr marL="0" marR="0" lvl="0" indent="0" algn="ctr" defTabSz="17778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>
              <a:ln>
                <a:noFill/>
              </a:ln>
              <a:solidFill>
                <a:srgbClr val="10253F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48FDE-2112-4717-A47B-B8C70713C781}"/>
              </a:ext>
            </a:extLst>
          </p:cNvPr>
          <p:cNvSpPr>
            <a:spLocks noChangeAspect="1"/>
          </p:cNvSpPr>
          <p:nvPr/>
        </p:nvSpPr>
        <p:spPr>
          <a:xfrm>
            <a:off x="4225987" y="1061979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Business transformation and  application outsourcing companies</a:t>
            </a:r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982161-B8E8-415B-904B-CE680461FBC7}"/>
              </a:ext>
            </a:extLst>
          </p:cNvPr>
          <p:cNvSpPr>
            <a:spLocks noChangeAspect="1"/>
          </p:cNvSpPr>
          <p:nvPr/>
        </p:nvSpPr>
        <p:spPr>
          <a:xfrm>
            <a:off x="6200384" y="2646880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Erstwhile total outsourcing/ SI vendors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  </a:t>
            </a:r>
            <a:endParaRPr kumimoji="0" lang="en-IN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F76A56-0F18-4988-9C34-AF194C4D0D58}"/>
              </a:ext>
            </a:extLst>
          </p:cNvPr>
          <p:cNvSpPr>
            <a:spLocks noChangeAspect="1"/>
          </p:cNvSpPr>
          <p:nvPr/>
        </p:nvSpPr>
        <p:spPr>
          <a:xfrm>
            <a:off x="2226883" y="2646880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Data Center Hosting Service Providers </a:t>
            </a:r>
            <a:endParaRPr kumimoji="0" lang="en-IN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26040E-7037-41C1-A196-1F39FF5DEB96}"/>
              </a:ext>
            </a:extLst>
          </p:cNvPr>
          <p:cNvGrpSpPr>
            <a:grpSpLocks noChangeAspect="1"/>
          </p:cNvGrpSpPr>
          <p:nvPr/>
        </p:nvGrpSpPr>
        <p:grpSpPr>
          <a:xfrm>
            <a:off x="5518567" y="4636369"/>
            <a:ext cx="1680000" cy="1680000"/>
            <a:chOff x="3596113" y="3528895"/>
            <a:chExt cx="1404000" cy="140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B57BE3-2A34-4482-875B-CECA407E040A}"/>
                </a:ext>
              </a:extLst>
            </p:cNvPr>
            <p:cNvSpPr/>
            <p:nvPr/>
          </p:nvSpPr>
          <p:spPr>
            <a:xfrm>
              <a:off x="3596113" y="3528895"/>
              <a:ext cx="1404000" cy="1404000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538609 w 1077217"/>
                <a:gd name="connsiteY1" fmla="*/ 0 h 1077217"/>
                <a:gd name="connsiteX2" fmla="*/ 1077218 w 1077217"/>
                <a:gd name="connsiteY2" fmla="*/ 538609 h 1077217"/>
                <a:gd name="connsiteX3" fmla="*/ 538609 w 1077217"/>
                <a:gd name="connsiteY3" fmla="*/ 1077218 h 1077217"/>
                <a:gd name="connsiteX4" fmla="*/ 0 w 1077217"/>
                <a:gd name="connsiteY4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241143"/>
                    <a:pt x="241143" y="0"/>
                    <a:pt x="538609" y="0"/>
                  </a:cubicBezTo>
                  <a:cubicBezTo>
                    <a:pt x="836075" y="0"/>
                    <a:pt x="1077218" y="241143"/>
                    <a:pt x="1077218" y="538609"/>
                  </a:cubicBezTo>
                  <a:cubicBezTo>
                    <a:pt x="1077218" y="836075"/>
                    <a:pt x="836075" y="1077218"/>
                    <a:pt x="538609" y="1077218"/>
                  </a:cubicBezTo>
                  <a:cubicBezTo>
                    <a:pt x="241143" y="1077218"/>
                    <a:pt x="0" y="836075"/>
                    <a:pt x="0" y="538609"/>
                  </a:cubicBez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FBF912-20A5-48FC-9C18-BD7730BD1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4146" y="3855009"/>
              <a:ext cx="959934" cy="82377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9D881A4-4DC9-4093-99F5-5C6805D468D5}"/>
              </a:ext>
            </a:extLst>
          </p:cNvPr>
          <p:cNvGrpSpPr/>
          <p:nvPr/>
        </p:nvGrpSpPr>
        <p:grpSpPr>
          <a:xfrm>
            <a:off x="10080200" y="1039112"/>
            <a:ext cx="1680000" cy="1680000"/>
            <a:chOff x="6502429" y="779334"/>
            <a:chExt cx="1260000" cy="1260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9E1A94-4114-4FD3-9F7A-EEEF7D73259C}"/>
                </a:ext>
              </a:extLst>
            </p:cNvPr>
            <p:cNvSpPr/>
            <p:nvPr/>
          </p:nvSpPr>
          <p:spPr>
            <a:xfrm>
              <a:off x="6502429" y="779334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8" name="Picture 7" descr="A picture containing drawing, food&#10;&#10;Description automatically generated">
              <a:extLst>
                <a:ext uri="{FF2B5EF4-FFF2-40B4-BE49-F238E27FC236}">
                  <a16:creationId xmlns:a16="http://schemas.microsoft.com/office/drawing/2014/main" id="{C068493D-B2C6-49B0-8CAA-D3FF679E3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9" t="23217" r="16322"/>
            <a:stretch/>
          </p:blipFill>
          <p:spPr>
            <a:xfrm>
              <a:off x="6957325" y="884772"/>
              <a:ext cx="339401" cy="218891"/>
            </a:xfrm>
            <a:prstGeom prst="rect">
              <a:avLst/>
            </a:prstGeom>
          </p:spPr>
        </p:pic>
        <p:pic>
          <p:nvPicPr>
            <p:cNvPr id="10" name="Picture 9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16B1CC63-D4AE-402A-B355-5CF72D08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4034" y="1171807"/>
              <a:ext cx="539335" cy="155902"/>
            </a:xfrm>
            <a:prstGeom prst="rect">
              <a:avLst/>
            </a:prstGeom>
          </p:spPr>
        </p:pic>
        <p:pic>
          <p:nvPicPr>
            <p:cNvPr id="18" name="Picture 1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B7BF99E7-562E-4960-BDB2-C3A4910BB0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4" t="11245" r="22238" b="6372"/>
            <a:stretch/>
          </p:blipFill>
          <p:spPr>
            <a:xfrm>
              <a:off x="7062180" y="1223131"/>
              <a:ext cx="613484" cy="362513"/>
            </a:xfrm>
            <a:prstGeom prst="rect">
              <a:avLst/>
            </a:prstGeom>
          </p:spPr>
        </p:pic>
        <p:pic>
          <p:nvPicPr>
            <p:cNvPr id="26" name="Picture 25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A7DCE217-8DFA-47E1-95B4-7C9A133D53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1" t="25412" r="5369" b="25499"/>
            <a:stretch/>
          </p:blipFill>
          <p:spPr>
            <a:xfrm>
              <a:off x="6773997" y="1653788"/>
              <a:ext cx="721624" cy="19421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A5651E-B85D-459C-B2B6-484001983481}"/>
              </a:ext>
            </a:extLst>
          </p:cNvPr>
          <p:cNvGrpSpPr/>
          <p:nvPr/>
        </p:nvGrpSpPr>
        <p:grpSpPr>
          <a:xfrm>
            <a:off x="10080200" y="2807676"/>
            <a:ext cx="1680000" cy="1680000"/>
            <a:chOff x="6502429" y="2105757"/>
            <a:chExt cx="1260000" cy="126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F82C6E6-F002-45AC-A13E-F52CFA1C1C7F}"/>
                </a:ext>
              </a:extLst>
            </p:cNvPr>
            <p:cNvSpPr/>
            <p:nvPr/>
          </p:nvSpPr>
          <p:spPr>
            <a:xfrm>
              <a:off x="6502429" y="2105757"/>
              <a:ext cx="1260000" cy="126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639F6648-3D11-43B8-9DC0-1AD81BB579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8" t="12606" r="10004" b="10675"/>
            <a:stretch/>
          </p:blipFill>
          <p:spPr bwMode="auto">
            <a:xfrm>
              <a:off x="6941676" y="2188887"/>
              <a:ext cx="384156" cy="27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erviceNow goes for more Now, a bit less Service • The Register">
              <a:extLst>
                <a:ext uri="{FF2B5EF4-FFF2-40B4-BE49-F238E27FC236}">
                  <a16:creationId xmlns:a16="http://schemas.microsoft.com/office/drawing/2014/main" id="{04FB7DF9-2C61-43BD-82AE-AEB3F3F2C9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11" b="23341"/>
            <a:stretch/>
          </p:blipFill>
          <p:spPr bwMode="auto">
            <a:xfrm>
              <a:off x="7133754" y="2556205"/>
              <a:ext cx="465703" cy="162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ow to share and publish a calendar in Office 365 | Cloud Pro">
              <a:extLst>
                <a:ext uri="{FF2B5EF4-FFF2-40B4-BE49-F238E27FC236}">
                  <a16:creationId xmlns:a16="http://schemas.microsoft.com/office/drawing/2014/main" id="{B239DD63-8709-4E69-8C7C-9B4E7D45F9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216" b="26611"/>
            <a:stretch/>
          </p:blipFill>
          <p:spPr bwMode="auto">
            <a:xfrm>
              <a:off x="6858412" y="3122245"/>
              <a:ext cx="552793" cy="140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Workday Unveils Prism Analytics and Opens Up Cloud Platform">
              <a:extLst>
                <a:ext uri="{FF2B5EF4-FFF2-40B4-BE49-F238E27FC236}">
                  <a16:creationId xmlns:a16="http://schemas.microsoft.com/office/drawing/2014/main" id="{C82EF778-C2CB-4118-BE7A-9DC68286B9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3869" y="2522936"/>
              <a:ext cx="374836" cy="249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Pin by Alisa john Alis on Google g suite | Google apps for work, Tech  company logos, Vimeo logo">
              <a:extLst>
                <a:ext uri="{FF2B5EF4-FFF2-40B4-BE49-F238E27FC236}">
                  <a16:creationId xmlns:a16="http://schemas.microsoft.com/office/drawing/2014/main" id="{E9BE7D6F-AA7C-438D-AB53-B5797CB9CD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1" t="11130" b="15694"/>
            <a:stretch/>
          </p:blipFill>
          <p:spPr bwMode="auto">
            <a:xfrm>
              <a:off x="6872704" y="2823908"/>
              <a:ext cx="581330" cy="249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F7B3EF29-0689-41FC-8903-CF853955CA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987" y="3291195"/>
            <a:ext cx="720000" cy="720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F47A68-44DD-4E12-B2A9-B77B5CBCBB5E}"/>
              </a:ext>
            </a:extLst>
          </p:cNvPr>
          <p:cNvSpPr/>
          <p:nvPr/>
        </p:nvSpPr>
        <p:spPr>
          <a:xfrm>
            <a:off x="4346221" y="3955227"/>
            <a:ext cx="1439540" cy="350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7778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CUSTOMER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AC27321-0B43-4BCC-A7B0-EEB944DBBD74}"/>
              </a:ext>
            </a:extLst>
          </p:cNvPr>
          <p:cNvSpPr/>
          <p:nvPr/>
        </p:nvSpPr>
        <p:spPr>
          <a:xfrm>
            <a:off x="10080200" y="4625209"/>
            <a:ext cx="1680000" cy="168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0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IN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5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34A7D42B-3B38-4E91-8F05-C818E91E46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622579" y="4777383"/>
            <a:ext cx="619533" cy="326707"/>
          </a:xfrm>
          <a:prstGeom prst="rect">
            <a:avLst/>
          </a:prstGeom>
        </p:spPr>
      </p:pic>
      <p:pic>
        <p:nvPicPr>
          <p:cNvPr id="21" name="Picture 20" descr="A picture containing text, clock, clipart&#10;&#10;Description automatically generated">
            <a:extLst>
              <a:ext uri="{FF2B5EF4-FFF2-40B4-BE49-F238E27FC236}">
                <a16:creationId xmlns:a16="http://schemas.microsoft.com/office/drawing/2014/main" id="{989D45DC-6A8A-400F-85FF-F186FC2883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221008" y="5313806"/>
            <a:ext cx="705785" cy="213941"/>
          </a:xfrm>
          <a:prstGeom prst="rect">
            <a:avLst/>
          </a:prstGeom>
        </p:spPr>
      </p:pic>
      <p:pic>
        <p:nvPicPr>
          <p:cNvPr id="23" name="Picture 22" descr="Logo, icon&#10;&#10;Description automatically generated">
            <a:extLst>
              <a:ext uri="{FF2B5EF4-FFF2-40B4-BE49-F238E27FC236}">
                <a16:creationId xmlns:a16="http://schemas.microsoft.com/office/drawing/2014/main" id="{0BF5CFC4-F1C7-46E4-9F82-70B12B4B404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218690" y="5150453"/>
            <a:ext cx="326708" cy="326708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CF4E5B1-084E-4664-A4FD-BA27E94A2B4D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21825" b="11722"/>
          <a:stretch/>
        </p:blipFill>
        <p:spPr>
          <a:xfrm>
            <a:off x="10506332" y="5934348"/>
            <a:ext cx="904955" cy="180205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4DE04F34-571F-4D76-A6CF-5CCFB18C528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2337" y="5585799"/>
            <a:ext cx="612176" cy="11986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DE191B6-02D8-43BD-9606-F0304608C90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305912" y="5741483"/>
            <a:ext cx="655541" cy="1070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DA4E4B-1335-4C98-92F5-D7FCA371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Competitive positioning in DC &amp; cloud transformation space</a:t>
            </a:r>
          </a:p>
        </p:txBody>
      </p:sp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BF6218F6-BC17-41F4-B3C1-6777EEBF446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t="24961" b="20629"/>
          <a:stretch/>
        </p:blipFill>
        <p:spPr>
          <a:xfrm>
            <a:off x="6183688" y="2020595"/>
            <a:ext cx="1126035" cy="332979"/>
          </a:xfrm>
          <a:prstGeom prst="rect">
            <a:avLst/>
          </a:prstGeom>
        </p:spPr>
      </p:pic>
      <p:pic>
        <p:nvPicPr>
          <p:cNvPr id="41" name="Picture 40" descr="Logo, company name&#10;&#10;Description automatically generated">
            <a:extLst>
              <a:ext uri="{FF2B5EF4-FFF2-40B4-BE49-F238E27FC236}">
                <a16:creationId xmlns:a16="http://schemas.microsoft.com/office/drawing/2014/main" id="{6FA1C6B8-2817-406E-BDE8-164D13F751C5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t="23608" b="17176"/>
          <a:stretch/>
        </p:blipFill>
        <p:spPr>
          <a:xfrm>
            <a:off x="6156420" y="1237830"/>
            <a:ext cx="978813" cy="32458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0B4EE119-DA38-4C53-AD9E-D113C220513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709" y="3376402"/>
            <a:ext cx="594091" cy="207985"/>
          </a:xfrm>
          <a:prstGeom prst="rect">
            <a:avLst/>
          </a:prstGeom>
        </p:spPr>
      </p:pic>
      <p:pic>
        <p:nvPicPr>
          <p:cNvPr id="47" name="Picture 46" descr="Logo, company name&#10;&#10;Description automatically generated">
            <a:extLst>
              <a:ext uri="{FF2B5EF4-FFF2-40B4-BE49-F238E27FC236}">
                <a16:creationId xmlns:a16="http://schemas.microsoft.com/office/drawing/2014/main" id="{09B5A2D4-11D6-462B-B5DE-9625E637E5F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1031" y="3260771"/>
            <a:ext cx="720000" cy="38160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B1C5279-B901-413A-B42F-2E348D4F408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3252" y="2966322"/>
            <a:ext cx="659384" cy="211308"/>
          </a:xfrm>
          <a:prstGeom prst="rect">
            <a:avLst/>
          </a:prstGeom>
        </p:spPr>
      </p:pic>
      <p:pic>
        <p:nvPicPr>
          <p:cNvPr id="53" name="Picture 52" descr="A picture containing text, building&#10;&#10;Description automatically generated">
            <a:extLst>
              <a:ext uri="{FF2B5EF4-FFF2-40B4-BE49-F238E27FC236}">
                <a16:creationId xmlns:a16="http://schemas.microsoft.com/office/drawing/2014/main" id="{02D92B11-E307-4C78-925C-B854F15D96A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29419" y="3615197"/>
            <a:ext cx="608268" cy="243307"/>
          </a:xfrm>
          <a:prstGeom prst="rect">
            <a:avLst/>
          </a:prstGeom>
        </p:spPr>
      </p:pic>
      <p:pic>
        <p:nvPicPr>
          <p:cNvPr id="57" name="Picture 56" descr="Logo&#10;&#10;Description automatically generated">
            <a:extLst>
              <a:ext uri="{FF2B5EF4-FFF2-40B4-BE49-F238E27FC236}">
                <a16:creationId xmlns:a16="http://schemas.microsoft.com/office/drawing/2014/main" id="{F0A2CD9D-2637-4813-9B16-96CE51336B3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09161" y="4890911"/>
            <a:ext cx="1269172" cy="187883"/>
          </a:xfrm>
          <a:prstGeom prst="rect">
            <a:avLst/>
          </a:prstGeom>
        </p:spPr>
      </p:pic>
      <p:pic>
        <p:nvPicPr>
          <p:cNvPr id="59" name="Picture 5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F57193-CC2B-466A-B253-175B91C625BC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4259" t="12082" r="3694" b="11438"/>
          <a:stretch/>
        </p:blipFill>
        <p:spPr>
          <a:xfrm>
            <a:off x="6067474" y="1783859"/>
            <a:ext cx="668337" cy="208344"/>
          </a:xfrm>
          <a:prstGeom prst="rect">
            <a:avLst/>
          </a:prstGeom>
        </p:spPr>
      </p:pic>
      <p:pic>
        <p:nvPicPr>
          <p:cNvPr id="61" name="Picture 60" descr="Logo&#10;&#10;Description automatically generated">
            <a:extLst>
              <a:ext uri="{FF2B5EF4-FFF2-40B4-BE49-F238E27FC236}">
                <a16:creationId xmlns:a16="http://schemas.microsoft.com/office/drawing/2014/main" id="{902A0686-83A7-48ED-BA97-B2C766D80A5C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t="18081" b="17437"/>
          <a:stretch/>
        </p:blipFill>
        <p:spPr>
          <a:xfrm>
            <a:off x="6943431" y="1773146"/>
            <a:ext cx="570143" cy="229772"/>
          </a:xfrm>
          <a:prstGeom prst="rect">
            <a:avLst/>
          </a:prstGeom>
        </p:spPr>
      </p:pic>
      <p:pic>
        <p:nvPicPr>
          <p:cNvPr id="66" name="Picture 65" descr="Logo, company name&#10;&#10;Description automatically generated">
            <a:extLst>
              <a:ext uri="{FF2B5EF4-FFF2-40B4-BE49-F238E27FC236}">
                <a16:creationId xmlns:a16="http://schemas.microsoft.com/office/drawing/2014/main" id="{B9BCD7C2-3548-48F5-A4AF-19795E6A2803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t="31802" b="31795"/>
          <a:stretch/>
        </p:blipFill>
        <p:spPr>
          <a:xfrm>
            <a:off x="8027174" y="3071975"/>
            <a:ext cx="745913" cy="150851"/>
          </a:xfrm>
          <a:prstGeom prst="rect">
            <a:avLst/>
          </a:prstGeom>
        </p:spPr>
      </p:pic>
      <p:pic>
        <p:nvPicPr>
          <p:cNvPr id="67" name="Picture 66" descr="Shape&#10;&#10;Description automatically generated">
            <a:extLst>
              <a:ext uri="{FF2B5EF4-FFF2-40B4-BE49-F238E27FC236}">
                <a16:creationId xmlns:a16="http://schemas.microsoft.com/office/drawing/2014/main" id="{36492545-0E9F-4EC2-B4AF-5759ACF79F45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9632" t="8995" r="7412" b="7229"/>
          <a:stretch/>
        </p:blipFill>
        <p:spPr>
          <a:xfrm>
            <a:off x="8982260" y="2918516"/>
            <a:ext cx="469717" cy="398339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BD0BBF2D-82A2-4C08-A508-F4BA4BF1A48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86469" y="3420260"/>
            <a:ext cx="801487" cy="466171"/>
          </a:xfrm>
          <a:prstGeom prst="rect">
            <a:avLst/>
          </a:prstGeom>
        </p:spPr>
      </p:pic>
      <p:pic>
        <p:nvPicPr>
          <p:cNvPr id="73" name="Picture 72" descr="Text, logo&#10;&#10;Description automatically generated">
            <a:extLst>
              <a:ext uri="{FF2B5EF4-FFF2-40B4-BE49-F238E27FC236}">
                <a16:creationId xmlns:a16="http://schemas.microsoft.com/office/drawing/2014/main" id="{CB99E7C4-15D1-443A-8235-7E0582629A9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3772" y="3777963"/>
            <a:ext cx="1167899" cy="211308"/>
          </a:xfrm>
          <a:prstGeom prst="rect">
            <a:avLst/>
          </a:prstGeom>
        </p:spPr>
      </p:pic>
      <p:pic>
        <p:nvPicPr>
          <p:cNvPr id="75" name="Picture 74" descr="Logo, company name&#10;&#10;Description automatically generated">
            <a:extLst>
              <a:ext uri="{FF2B5EF4-FFF2-40B4-BE49-F238E27FC236}">
                <a16:creationId xmlns:a16="http://schemas.microsoft.com/office/drawing/2014/main" id="{73004B2B-FB3F-4AEB-964F-3E0B4FA8E74A}"/>
              </a:ext>
            </a:extLst>
          </p:cNvPr>
          <p:cNvPicPr>
            <a:picLocks noChangeAspect="1"/>
          </p:cNvPicPr>
          <p:nvPr/>
        </p:nvPicPr>
        <p:blipFill rotWithShape="1">
          <a:blip r:embed="rId33"/>
          <a:srcRect l="8945" t="29574" r="8872" b="29377"/>
          <a:stretch/>
        </p:blipFill>
        <p:spPr>
          <a:xfrm>
            <a:off x="1858173" y="5741592"/>
            <a:ext cx="1038927" cy="29242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2B90263C-668C-430A-B4F3-E89FE61E194B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45303" y="5546254"/>
            <a:ext cx="850024" cy="145853"/>
          </a:xfrm>
          <a:prstGeom prst="rect">
            <a:avLst/>
          </a:prstGeom>
        </p:spPr>
      </p:pic>
      <p:pic>
        <p:nvPicPr>
          <p:cNvPr id="79" name="Picture 78" descr="Logo&#10;&#10;Description automatically generated">
            <a:extLst>
              <a:ext uri="{FF2B5EF4-FFF2-40B4-BE49-F238E27FC236}">
                <a16:creationId xmlns:a16="http://schemas.microsoft.com/office/drawing/2014/main" id="{04A61D9F-56C7-4BE3-B0AE-81F266E2228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74853" y="5279854"/>
            <a:ext cx="661048" cy="247893"/>
          </a:xfrm>
          <a:prstGeom prst="rect">
            <a:avLst/>
          </a:prstGeom>
        </p:spPr>
      </p:pic>
      <p:pic>
        <p:nvPicPr>
          <p:cNvPr id="81" name="Picture 8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3DF6D2-E1B3-4398-9110-46E7B30356A3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62232" y="5183185"/>
            <a:ext cx="840512" cy="2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60460177-1B05-4C40-8572-B7072947DF4E}"/>
              </a:ext>
            </a:extLst>
          </p:cNvPr>
          <p:cNvSpPr/>
          <p:nvPr/>
        </p:nvSpPr>
        <p:spPr>
          <a:xfrm>
            <a:off x="5725610" y="1762798"/>
            <a:ext cx="2843924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B20B2986-AF2E-4E50-8450-A2A2E1C0F07B}"/>
              </a:ext>
            </a:extLst>
          </p:cNvPr>
          <p:cNvSpPr/>
          <p:nvPr/>
        </p:nvSpPr>
        <p:spPr>
          <a:xfrm>
            <a:off x="427205" y="4432692"/>
            <a:ext cx="3290596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DA9F5F0-B38E-4280-95C1-3F81DDB468FB}"/>
              </a:ext>
            </a:extLst>
          </p:cNvPr>
          <p:cNvSpPr/>
          <p:nvPr/>
        </p:nvSpPr>
        <p:spPr>
          <a:xfrm>
            <a:off x="427205" y="1762798"/>
            <a:ext cx="2843924" cy="1330409"/>
          </a:xfrm>
          <a:prstGeom prst="roundRect">
            <a:avLst>
              <a:gd name="adj" fmla="val 36621"/>
            </a:avLst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DA4E4B-1335-4C98-92F5-D7FCA3711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Competitive positioning in NETWORK transformation space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47F9AE7-432A-4F02-ABF0-E943DCF03E67}"/>
              </a:ext>
            </a:extLst>
          </p:cNvPr>
          <p:cNvSpPr>
            <a:spLocks noChangeAspect="1"/>
          </p:cNvSpPr>
          <p:nvPr/>
        </p:nvSpPr>
        <p:spPr>
          <a:xfrm>
            <a:off x="2293705" y="4311520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rPr>
              <a:t>Managed IT Services Providers / Outsourcing Partners  </a:t>
            </a: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2D83E58-AA7E-4BFE-9B32-FFE6EFD1E0C8}"/>
              </a:ext>
            </a:extLst>
          </p:cNvPr>
          <p:cNvSpPr>
            <a:spLocks noChangeAspect="1"/>
          </p:cNvSpPr>
          <p:nvPr/>
        </p:nvSpPr>
        <p:spPr>
          <a:xfrm>
            <a:off x="2293705" y="1604575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rPr>
              <a:t>Pure play Telco Network  Service Providers </a:t>
            </a: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28E348D-CA1E-468D-801F-9A5D73897C21}"/>
              </a:ext>
            </a:extLst>
          </p:cNvPr>
          <p:cNvGrpSpPr>
            <a:grpSpLocks noChangeAspect="1"/>
          </p:cNvGrpSpPr>
          <p:nvPr/>
        </p:nvGrpSpPr>
        <p:grpSpPr>
          <a:xfrm>
            <a:off x="5067729" y="4328087"/>
            <a:ext cx="1680000" cy="1680000"/>
            <a:chOff x="3596112" y="3528895"/>
            <a:chExt cx="1404000" cy="1404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7B048BB2-AF35-485E-B7D1-A4415E448236}"/>
                </a:ext>
              </a:extLst>
            </p:cNvPr>
            <p:cNvSpPr/>
            <p:nvPr/>
          </p:nvSpPr>
          <p:spPr>
            <a:xfrm>
              <a:off x="3596112" y="3528895"/>
              <a:ext cx="1404000" cy="1404000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538609 w 1077217"/>
                <a:gd name="connsiteY1" fmla="*/ 0 h 1077217"/>
                <a:gd name="connsiteX2" fmla="*/ 1077218 w 1077217"/>
                <a:gd name="connsiteY2" fmla="*/ 538609 h 1077217"/>
                <a:gd name="connsiteX3" fmla="*/ 538609 w 1077217"/>
                <a:gd name="connsiteY3" fmla="*/ 1077218 h 1077217"/>
                <a:gd name="connsiteX4" fmla="*/ 0 w 1077217"/>
                <a:gd name="connsiteY4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241143"/>
                    <a:pt x="241143" y="0"/>
                    <a:pt x="538609" y="0"/>
                  </a:cubicBezTo>
                  <a:cubicBezTo>
                    <a:pt x="836075" y="0"/>
                    <a:pt x="1077218" y="241143"/>
                    <a:pt x="1077218" y="538609"/>
                  </a:cubicBezTo>
                  <a:cubicBezTo>
                    <a:pt x="1077218" y="836075"/>
                    <a:pt x="836075" y="1077218"/>
                    <a:pt x="538609" y="1077218"/>
                  </a:cubicBezTo>
                  <a:cubicBezTo>
                    <a:pt x="241143" y="1077218"/>
                    <a:pt x="0" y="836075"/>
                    <a:pt x="0" y="538609"/>
                  </a:cubicBezTo>
                  <a:close/>
                </a:path>
              </a:pathLst>
            </a:custGeom>
            <a:grpFill/>
            <a:ln w="12700">
              <a:solidFill>
                <a:schemeClr val="accent1"/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3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51C780F-047D-4614-99FA-4F2ABEC4BA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63732" y="3813430"/>
              <a:ext cx="959934" cy="82377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3805B7F-FC1E-4511-A9FA-438ED0A5BDFE}"/>
              </a:ext>
            </a:extLst>
          </p:cNvPr>
          <p:cNvGrpSpPr/>
          <p:nvPr/>
        </p:nvGrpSpPr>
        <p:grpSpPr>
          <a:xfrm>
            <a:off x="3577749" y="2858756"/>
            <a:ext cx="1889551" cy="1889549"/>
            <a:chOff x="2598948" y="2254590"/>
            <a:chExt cx="1581645" cy="158164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F8CA68C-B41B-4AA3-B0F2-7CDBBE6553A4}"/>
                </a:ext>
              </a:extLst>
            </p:cNvPr>
            <p:cNvSpPr/>
            <p:nvPr/>
          </p:nvSpPr>
          <p:spPr>
            <a:xfrm>
              <a:off x="2598948" y="2254590"/>
              <a:ext cx="1581645" cy="1581644"/>
            </a:xfrm>
            <a:custGeom>
              <a:avLst/>
              <a:gdLst>
                <a:gd name="connsiteX0" fmla="*/ 0 w 1538882"/>
                <a:gd name="connsiteY0" fmla="*/ 769441 h 1538882"/>
                <a:gd name="connsiteX1" fmla="*/ 769441 w 1538882"/>
                <a:gd name="connsiteY1" fmla="*/ 0 h 1538882"/>
                <a:gd name="connsiteX2" fmla="*/ 1538882 w 1538882"/>
                <a:gd name="connsiteY2" fmla="*/ 769441 h 1538882"/>
                <a:gd name="connsiteX3" fmla="*/ 769441 w 1538882"/>
                <a:gd name="connsiteY3" fmla="*/ 1538882 h 1538882"/>
                <a:gd name="connsiteX4" fmla="*/ 0 w 1538882"/>
                <a:gd name="connsiteY4" fmla="*/ 769441 h 153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882" h="1538882">
                  <a:moveTo>
                    <a:pt x="0" y="769441"/>
                  </a:moveTo>
                  <a:cubicBezTo>
                    <a:pt x="0" y="344490"/>
                    <a:pt x="344490" y="0"/>
                    <a:pt x="769441" y="0"/>
                  </a:cubicBezTo>
                  <a:cubicBezTo>
                    <a:pt x="1194392" y="0"/>
                    <a:pt x="1538882" y="344490"/>
                    <a:pt x="1538882" y="769441"/>
                  </a:cubicBezTo>
                  <a:cubicBezTo>
                    <a:pt x="1538882" y="1194392"/>
                    <a:pt x="1194392" y="1538882"/>
                    <a:pt x="769441" y="1538882"/>
                  </a:cubicBezTo>
                  <a:cubicBezTo>
                    <a:pt x="344490" y="1538882"/>
                    <a:pt x="0" y="1194392"/>
                    <a:pt x="0" y="7694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9050">
              <a:solidFill>
                <a:schemeClr val="bg1"/>
              </a:solidFill>
              <a:prstDash val="sysDot"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6000" tIns="351285" rIns="96000" bIns="351285" numCol="1" spcCol="1270" anchor="ctr" anchorCtr="0">
              <a:noAutofit/>
            </a:bodyPr>
            <a:lstStyle/>
            <a:p>
              <a:pPr marL="0" marR="0" lvl="0" indent="0" algn="ctr" defTabSz="177791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1" i="0" u="none" strike="noStrike" kern="1200" cap="none" spc="0" normalizeH="0" baseline="0" noProof="0">
                <a:ln>
                  <a:noFill/>
                </a:ln>
                <a:solidFill>
                  <a:srgbClr val="10253F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sym typeface="Arial"/>
                <a:rtl val="0"/>
              </a:endParaRPr>
            </a:p>
          </p:txBody>
        </p:sp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123B0ED1-DFDF-4224-8C4B-1BD63BC22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770" y="2555760"/>
              <a:ext cx="540000" cy="540000"/>
            </a:xfrm>
            <a:prstGeom prst="rect">
              <a:avLst/>
            </a:prstGeom>
          </p:spPr>
        </p:pic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F4F491-32A0-4B81-97B5-B73F259622FA}"/>
                </a:ext>
              </a:extLst>
            </p:cNvPr>
            <p:cNvSpPr/>
            <p:nvPr/>
          </p:nvSpPr>
          <p:spPr>
            <a:xfrm>
              <a:off x="2814598" y="3164906"/>
              <a:ext cx="1150343" cy="2937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777912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67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Arial"/>
                  <a:sym typeface="Arial"/>
                  <a:rtl val="0"/>
                </a:rPr>
                <a:t>CUSTOMER</a:t>
              </a:r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100C3C98-518D-4A8C-A8DE-C24467A41A9F}"/>
              </a:ext>
            </a:extLst>
          </p:cNvPr>
          <p:cNvGrpSpPr/>
          <p:nvPr/>
        </p:nvGrpSpPr>
        <p:grpSpPr>
          <a:xfrm>
            <a:off x="560235" y="1979199"/>
            <a:ext cx="1540844" cy="897604"/>
            <a:chOff x="883698" y="2090555"/>
            <a:chExt cx="1339869" cy="780528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F7B8A4EE-BC6F-4F35-84C3-23C4CC5EA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362" y="2090555"/>
              <a:ext cx="633288" cy="354641"/>
            </a:xfrm>
            <a:prstGeom prst="rect">
              <a:avLst/>
            </a:prstGeom>
          </p:spPr>
        </p:pic>
        <p:pic>
          <p:nvPicPr>
            <p:cNvPr id="63" name="Picture 62" descr="Icon&#10;&#10;Description automatically generated">
              <a:extLst>
                <a:ext uri="{FF2B5EF4-FFF2-40B4-BE49-F238E27FC236}">
                  <a16:creationId xmlns:a16="http://schemas.microsoft.com/office/drawing/2014/main" id="{1A20835D-CA07-4D7D-98E5-B8FCB8DAB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47647" y="2127633"/>
              <a:ext cx="375920" cy="375920"/>
            </a:xfrm>
            <a:prstGeom prst="rect">
              <a:avLst/>
            </a:prstGeom>
          </p:spPr>
        </p:pic>
        <p:pic>
          <p:nvPicPr>
            <p:cNvPr id="1038" name="Picture 1037" descr="Logo&#10;&#10;Description automatically generated">
              <a:extLst>
                <a:ext uri="{FF2B5EF4-FFF2-40B4-BE49-F238E27FC236}">
                  <a16:creationId xmlns:a16="http://schemas.microsoft.com/office/drawing/2014/main" id="{F9853170-B20D-4A08-B761-878827342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83698" y="2462806"/>
              <a:ext cx="612416" cy="408277"/>
            </a:xfrm>
            <a:prstGeom prst="rect">
              <a:avLst/>
            </a:prstGeom>
          </p:spPr>
        </p:pic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651FD497-A745-45F9-A73B-75517EE5B4B6}"/>
              </a:ext>
            </a:extLst>
          </p:cNvPr>
          <p:cNvGrpSpPr/>
          <p:nvPr/>
        </p:nvGrpSpPr>
        <p:grpSpPr>
          <a:xfrm>
            <a:off x="647015" y="4668557"/>
            <a:ext cx="1579989" cy="986321"/>
            <a:chOff x="1463990" y="3702345"/>
            <a:chExt cx="1326613" cy="828149"/>
          </a:xfrm>
        </p:grpSpPr>
        <p:pic>
          <p:nvPicPr>
            <p:cNvPr id="61" name="Picture 60" descr="A picture containing text, building&#10;&#10;Description automatically generated">
              <a:extLst>
                <a:ext uri="{FF2B5EF4-FFF2-40B4-BE49-F238E27FC236}">
                  <a16:creationId xmlns:a16="http://schemas.microsoft.com/office/drawing/2014/main" id="{CEC716C3-5502-460F-A240-2E266CD23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63990" y="3790753"/>
              <a:ext cx="571617" cy="228647"/>
            </a:xfrm>
            <a:prstGeom prst="rect">
              <a:avLst/>
            </a:prstGeom>
          </p:spPr>
        </p:pic>
        <p:pic>
          <p:nvPicPr>
            <p:cNvPr id="1025" name="Picture 102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36FDA2C4-FF42-470C-845A-F10B2940C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9475" y="4148943"/>
              <a:ext cx="809351" cy="381551"/>
            </a:xfrm>
            <a:prstGeom prst="rect">
              <a:avLst/>
            </a:prstGeom>
          </p:spPr>
        </p:pic>
        <p:pic>
          <p:nvPicPr>
            <p:cNvPr id="88" name="Picture 87" descr="Shape&#10;&#10;Description automatically generated">
              <a:extLst>
                <a:ext uri="{FF2B5EF4-FFF2-40B4-BE49-F238E27FC236}">
                  <a16:creationId xmlns:a16="http://schemas.microsoft.com/office/drawing/2014/main" id="{F839F019-FAB4-482E-9876-F5F6589E6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6235" y="3702345"/>
              <a:ext cx="554368" cy="46552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B9A4A4F-E4A1-484E-A323-7E64B115446D}"/>
              </a:ext>
            </a:extLst>
          </p:cNvPr>
          <p:cNvGrpSpPr/>
          <p:nvPr/>
        </p:nvGrpSpPr>
        <p:grpSpPr>
          <a:xfrm>
            <a:off x="9332074" y="3907873"/>
            <a:ext cx="2210521" cy="2210521"/>
            <a:chOff x="6999055" y="2930904"/>
            <a:chExt cx="1657891" cy="1657891"/>
          </a:xfrm>
        </p:grpSpPr>
        <p:sp>
          <p:nvSpPr>
            <p:cNvPr id="46" name="Freeform: Shape 37">
              <a:extLst>
                <a:ext uri="{FF2B5EF4-FFF2-40B4-BE49-F238E27FC236}">
                  <a16:creationId xmlns:a16="http://schemas.microsoft.com/office/drawing/2014/main" id="{6BFD8E51-E248-4344-AC62-610B0E3A69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99055" y="2930904"/>
              <a:ext cx="1657891" cy="1657891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538609 w 1077217"/>
                <a:gd name="connsiteY1" fmla="*/ 0 h 1077217"/>
                <a:gd name="connsiteX2" fmla="*/ 1077218 w 1077217"/>
                <a:gd name="connsiteY2" fmla="*/ 538609 h 1077217"/>
                <a:gd name="connsiteX3" fmla="*/ 538609 w 1077217"/>
                <a:gd name="connsiteY3" fmla="*/ 1077218 h 1077217"/>
                <a:gd name="connsiteX4" fmla="*/ 0 w 1077217"/>
                <a:gd name="connsiteY4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241143"/>
                    <a:pt x="241143" y="0"/>
                    <a:pt x="538609" y="0"/>
                  </a:cubicBezTo>
                  <a:cubicBezTo>
                    <a:pt x="836075" y="0"/>
                    <a:pt x="1077218" y="241143"/>
                    <a:pt x="1077218" y="538609"/>
                  </a:cubicBezTo>
                  <a:cubicBezTo>
                    <a:pt x="1077218" y="836075"/>
                    <a:pt x="836075" y="1077218"/>
                    <a:pt x="538609" y="1077218"/>
                  </a:cubicBezTo>
                  <a:cubicBezTo>
                    <a:pt x="241143" y="1077218"/>
                    <a:pt x="0" y="836075"/>
                    <a:pt x="0" y="5386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Arial"/>
                </a:rPr>
                <a:t>Telecom Tools Partners 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C13293D-F141-47D7-8A19-9A5F8A3D8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3198" y="3593138"/>
              <a:ext cx="496503" cy="29854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7" name="Picture 1026" descr="Logo&#10;&#10;Description automatically generated">
              <a:extLst>
                <a:ext uri="{FF2B5EF4-FFF2-40B4-BE49-F238E27FC236}">
                  <a16:creationId xmlns:a16="http://schemas.microsoft.com/office/drawing/2014/main" id="{2187FE20-9AC1-4666-9B1C-7EC2296C32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25206" b="18372"/>
            <a:stretch/>
          </p:blipFill>
          <p:spPr>
            <a:xfrm>
              <a:off x="7176234" y="3305655"/>
              <a:ext cx="1279458" cy="211279"/>
            </a:xfrm>
            <a:prstGeom prst="rect">
              <a:avLst/>
            </a:prstGeom>
          </p:spPr>
        </p:pic>
        <p:pic>
          <p:nvPicPr>
            <p:cNvPr id="1040" name="Picture 103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05C0901B-7689-46D3-B599-355843EF8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88169" y="4000688"/>
              <a:ext cx="1092136" cy="225516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59208-1795-43B1-B6BA-3D62D6AD8C1F}"/>
              </a:ext>
            </a:extLst>
          </p:cNvPr>
          <p:cNvGrpSpPr/>
          <p:nvPr/>
        </p:nvGrpSpPr>
        <p:grpSpPr>
          <a:xfrm>
            <a:off x="9277189" y="1530156"/>
            <a:ext cx="2210521" cy="2210521"/>
            <a:chOff x="6957891" y="865537"/>
            <a:chExt cx="1657891" cy="165789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1A477A-05AF-4965-A627-A4C45DC0EB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57891" y="865537"/>
              <a:ext cx="1657891" cy="1657891"/>
            </a:xfrm>
            <a:custGeom>
              <a:avLst/>
              <a:gdLst>
                <a:gd name="connsiteX0" fmla="*/ 0 w 1077217"/>
                <a:gd name="connsiteY0" fmla="*/ 538609 h 1077217"/>
                <a:gd name="connsiteX1" fmla="*/ 538609 w 1077217"/>
                <a:gd name="connsiteY1" fmla="*/ 0 h 1077217"/>
                <a:gd name="connsiteX2" fmla="*/ 1077218 w 1077217"/>
                <a:gd name="connsiteY2" fmla="*/ 538609 h 1077217"/>
                <a:gd name="connsiteX3" fmla="*/ 538609 w 1077217"/>
                <a:gd name="connsiteY3" fmla="*/ 1077218 h 1077217"/>
                <a:gd name="connsiteX4" fmla="*/ 0 w 1077217"/>
                <a:gd name="connsiteY4" fmla="*/ 538609 h 107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7217" h="1077217">
                  <a:moveTo>
                    <a:pt x="0" y="538609"/>
                  </a:moveTo>
                  <a:cubicBezTo>
                    <a:pt x="0" y="241143"/>
                    <a:pt x="241143" y="0"/>
                    <a:pt x="538609" y="0"/>
                  </a:cubicBezTo>
                  <a:cubicBezTo>
                    <a:pt x="836075" y="0"/>
                    <a:pt x="1077218" y="241143"/>
                    <a:pt x="1077218" y="538609"/>
                  </a:cubicBezTo>
                  <a:cubicBezTo>
                    <a:pt x="1077218" y="836075"/>
                    <a:pt x="836075" y="1077218"/>
                    <a:pt x="538609" y="1077218"/>
                  </a:cubicBezTo>
                  <a:cubicBezTo>
                    <a:pt x="241143" y="1077218"/>
                    <a:pt x="0" y="836075"/>
                    <a:pt x="0" y="5386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5900" tIns="245900" rIns="245900" bIns="245900" numCol="1" spcCol="1270" anchor="ctr" anchorCtr="0">
              <a:noAutofit/>
            </a:bodyPr>
            <a:lstStyle/>
            <a:p>
              <a:pPr marL="0" marR="0" lvl="0" indent="0" algn="ctr" defTabSz="1244508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Arial"/>
                </a:rPr>
                <a:t>Networking Partners </a:t>
              </a:r>
            </a:p>
          </p:txBody>
        </p:sp>
        <p:pic>
          <p:nvPicPr>
            <p:cNvPr id="48" name="Picture 47" descr="A picture containing text, dishware, tableware, plate&#10;&#10;Description automatically generated">
              <a:extLst>
                <a:ext uri="{FF2B5EF4-FFF2-40B4-BE49-F238E27FC236}">
                  <a16:creationId xmlns:a16="http://schemas.microsoft.com/office/drawing/2014/main" id="{F3B04841-A254-2646-9BEA-578C08BBD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481383" y="1024508"/>
              <a:ext cx="693233" cy="365572"/>
            </a:xfrm>
            <a:prstGeom prst="rect">
              <a:avLst/>
            </a:prstGeom>
          </p:spPr>
        </p:pic>
        <p:pic>
          <p:nvPicPr>
            <p:cNvPr id="49" name="Picture 48" descr="Logo&#10;&#10;Description automatically generated">
              <a:extLst>
                <a:ext uri="{FF2B5EF4-FFF2-40B4-BE49-F238E27FC236}">
                  <a16:creationId xmlns:a16="http://schemas.microsoft.com/office/drawing/2014/main" id="{5F22E57E-5980-1444-8BDD-6D9368664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114284" y="1514388"/>
              <a:ext cx="1328276" cy="328212"/>
            </a:xfrm>
            <a:prstGeom prst="rect">
              <a:avLst/>
            </a:prstGeom>
          </p:spPr>
        </p:pic>
        <p:pic>
          <p:nvPicPr>
            <p:cNvPr id="51" name="Picture 50" descr="Text, logo&#10;&#10;Description automatically generated">
              <a:extLst>
                <a:ext uri="{FF2B5EF4-FFF2-40B4-BE49-F238E27FC236}">
                  <a16:creationId xmlns:a16="http://schemas.microsoft.com/office/drawing/2014/main" id="{85016C24-4995-BB4C-885E-10AAE93D0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/>
            <a:srcRect t="14712" b="11404"/>
            <a:stretch/>
          </p:blipFill>
          <p:spPr>
            <a:xfrm>
              <a:off x="7253261" y="1919386"/>
              <a:ext cx="994420" cy="35928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944AD5-C353-4E42-BBD7-C2E99B25F60A}"/>
              </a:ext>
            </a:extLst>
          </p:cNvPr>
          <p:cNvGrpSpPr/>
          <p:nvPr/>
        </p:nvGrpSpPr>
        <p:grpSpPr>
          <a:xfrm>
            <a:off x="6711308" y="1935997"/>
            <a:ext cx="1728997" cy="836545"/>
            <a:chOff x="6692161" y="2074205"/>
            <a:chExt cx="1622485" cy="785011"/>
          </a:xfrm>
        </p:grpSpPr>
        <p:pic>
          <p:nvPicPr>
            <p:cNvPr id="60" name="Picture 59" descr="Logo, company name&#10;&#10;Description automatically generated">
              <a:extLst>
                <a:ext uri="{FF2B5EF4-FFF2-40B4-BE49-F238E27FC236}">
                  <a16:creationId xmlns:a16="http://schemas.microsoft.com/office/drawing/2014/main" id="{4E8A8A6D-D714-534A-A925-06F70263CF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t="31802" b="31795"/>
            <a:stretch/>
          </p:blipFill>
          <p:spPr>
            <a:xfrm>
              <a:off x="7646866" y="2642441"/>
              <a:ext cx="667780" cy="135050"/>
            </a:xfrm>
            <a:prstGeom prst="rect">
              <a:avLst/>
            </a:prstGeom>
          </p:spPr>
        </p:pic>
        <p:pic>
          <p:nvPicPr>
            <p:cNvPr id="62" name="Picture 61" descr="Logo, company name&#10;&#10;Description automatically generated">
              <a:extLst>
                <a:ext uri="{FF2B5EF4-FFF2-40B4-BE49-F238E27FC236}">
                  <a16:creationId xmlns:a16="http://schemas.microsoft.com/office/drawing/2014/main" id="{ED89DEB8-3255-074E-95D1-A495C7430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t="23790" b="20078"/>
            <a:stretch/>
          </p:blipFill>
          <p:spPr>
            <a:xfrm>
              <a:off x="7289579" y="2142053"/>
              <a:ext cx="915238" cy="279207"/>
            </a:xfrm>
            <a:prstGeom prst="rect">
              <a:avLst/>
            </a:prstGeom>
          </p:spPr>
        </p:pic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2C5EF9A0-2438-7F46-B9D9-81F51D517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92161" y="2074205"/>
              <a:ext cx="554368" cy="465520"/>
            </a:xfrm>
            <a:prstGeom prst="rect">
              <a:avLst/>
            </a:prstGeom>
          </p:spPr>
        </p:pic>
        <p:pic>
          <p:nvPicPr>
            <p:cNvPr id="65" name="Picture 64" descr="Logo&#10;&#10;Description automatically generated">
              <a:extLst>
                <a:ext uri="{FF2B5EF4-FFF2-40B4-BE49-F238E27FC236}">
                  <a16:creationId xmlns:a16="http://schemas.microsoft.com/office/drawing/2014/main" id="{CAAEBCC4-0FEB-9B41-BDEB-60A3A4604A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r="16610"/>
            <a:stretch/>
          </p:blipFill>
          <p:spPr>
            <a:xfrm>
              <a:off x="6797503" y="2602624"/>
              <a:ext cx="774847" cy="256592"/>
            </a:xfrm>
            <a:prstGeom prst="rect">
              <a:avLst/>
            </a:prstGeom>
          </p:spPr>
        </p:pic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5C599239-63FC-44DF-90FE-94CFFBE24BB1}"/>
              </a:ext>
            </a:extLst>
          </p:cNvPr>
          <p:cNvSpPr>
            <a:spLocks noChangeAspect="1"/>
          </p:cNvSpPr>
          <p:nvPr/>
        </p:nvSpPr>
        <p:spPr>
          <a:xfrm>
            <a:off x="5067729" y="1604575"/>
            <a:ext cx="1680000" cy="1680000"/>
          </a:xfrm>
          <a:custGeom>
            <a:avLst/>
            <a:gdLst>
              <a:gd name="connsiteX0" fmla="*/ 0 w 1077217"/>
              <a:gd name="connsiteY0" fmla="*/ 538609 h 1077217"/>
              <a:gd name="connsiteX1" fmla="*/ 538609 w 1077217"/>
              <a:gd name="connsiteY1" fmla="*/ 0 h 1077217"/>
              <a:gd name="connsiteX2" fmla="*/ 1077218 w 1077217"/>
              <a:gd name="connsiteY2" fmla="*/ 538609 h 1077217"/>
              <a:gd name="connsiteX3" fmla="*/ 538609 w 1077217"/>
              <a:gd name="connsiteY3" fmla="*/ 1077218 h 1077217"/>
              <a:gd name="connsiteX4" fmla="*/ 0 w 1077217"/>
              <a:gd name="connsiteY4" fmla="*/ 538609 h 107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7217" h="1077217">
                <a:moveTo>
                  <a:pt x="0" y="538609"/>
                </a:moveTo>
                <a:cubicBezTo>
                  <a:pt x="0" y="241143"/>
                  <a:pt x="241143" y="0"/>
                  <a:pt x="538609" y="0"/>
                </a:cubicBezTo>
                <a:cubicBezTo>
                  <a:pt x="836075" y="0"/>
                  <a:pt x="1077218" y="241143"/>
                  <a:pt x="1077218" y="538609"/>
                </a:cubicBezTo>
                <a:cubicBezTo>
                  <a:pt x="1077218" y="836075"/>
                  <a:pt x="836075" y="1077218"/>
                  <a:pt x="538609" y="1077218"/>
                </a:cubicBezTo>
                <a:cubicBezTo>
                  <a:pt x="241143" y="1077218"/>
                  <a:pt x="0" y="836075"/>
                  <a:pt x="0" y="538609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  <a:prstDash val="sysDot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5900" tIns="245900" rIns="245900" bIns="245900" numCol="1" spcCol="1270" anchor="ctr" anchorCtr="0">
            <a:noAutofit/>
          </a:bodyPr>
          <a:lstStyle/>
          <a:p>
            <a:pPr marL="0" marR="0" lvl="0" indent="0" algn="ctr" defTabSz="124453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  <a:rtl val="0"/>
              </a:rPr>
              <a:t>System Integrators</a:t>
            </a:r>
            <a:endParaRPr kumimoji="0" lang="en-I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13D3835A-E886-4916-B4B6-9B45ADE25A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343383" y="2595645"/>
            <a:ext cx="855877" cy="3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12BDC93-0C29-404D-9A8B-132C18FD093F}"/>
              </a:ext>
            </a:extLst>
          </p:cNvPr>
          <p:cNvSpPr/>
          <p:nvPr/>
        </p:nvSpPr>
        <p:spPr>
          <a:xfrm>
            <a:off x="478369" y="3807754"/>
            <a:ext cx="2805113" cy="2440649"/>
          </a:xfrm>
          <a:prstGeom prst="rect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A0DFA46-9353-44CC-AAC4-484E31615C04}"/>
              </a:ext>
            </a:extLst>
          </p:cNvPr>
          <p:cNvSpPr/>
          <p:nvPr/>
        </p:nvSpPr>
        <p:spPr>
          <a:xfrm>
            <a:off x="3283482" y="3807754"/>
            <a:ext cx="2805113" cy="244064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8224167-7125-4CD6-95B4-C8C62C64873A}"/>
              </a:ext>
            </a:extLst>
          </p:cNvPr>
          <p:cNvSpPr/>
          <p:nvPr/>
        </p:nvSpPr>
        <p:spPr>
          <a:xfrm>
            <a:off x="6088594" y="3807754"/>
            <a:ext cx="2805113" cy="2440649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97F1D26-3E02-4D80-9ECF-7EFEA1515652}"/>
              </a:ext>
            </a:extLst>
          </p:cNvPr>
          <p:cNvSpPr/>
          <p:nvPr/>
        </p:nvSpPr>
        <p:spPr>
          <a:xfrm>
            <a:off x="8893708" y="3807754"/>
            <a:ext cx="2805113" cy="244064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411615D-1548-4AD4-AAD4-17E72B915A9F}"/>
              </a:ext>
            </a:extLst>
          </p:cNvPr>
          <p:cNvSpPr/>
          <p:nvPr/>
        </p:nvSpPr>
        <p:spPr>
          <a:xfrm>
            <a:off x="1880925" y="1365254"/>
            <a:ext cx="2805113" cy="2440649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7D3941E-FFD7-49AF-A106-E9123AC99056}"/>
              </a:ext>
            </a:extLst>
          </p:cNvPr>
          <p:cNvSpPr/>
          <p:nvPr/>
        </p:nvSpPr>
        <p:spPr>
          <a:xfrm>
            <a:off x="4686038" y="1365254"/>
            <a:ext cx="2805113" cy="2440649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BE05A4C8-173D-4F3E-A54D-E5C9265B5800}"/>
              </a:ext>
            </a:extLst>
          </p:cNvPr>
          <p:cNvSpPr/>
          <p:nvPr/>
        </p:nvSpPr>
        <p:spPr>
          <a:xfrm>
            <a:off x="7491150" y="1365254"/>
            <a:ext cx="2805113" cy="2440649"/>
          </a:xfrm>
          <a:prstGeom prst="rect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/>
            <a:endParaRPr lang="en-US" sz="2400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986411-4122-45C9-BDBE-8F8B54B039B3}"/>
              </a:ext>
            </a:extLst>
          </p:cNvPr>
          <p:cNvGrpSpPr/>
          <p:nvPr/>
        </p:nvGrpSpPr>
        <p:grpSpPr>
          <a:xfrm>
            <a:off x="2015075" y="1582924"/>
            <a:ext cx="2536808" cy="1565787"/>
            <a:chOff x="1500231" y="1184833"/>
            <a:chExt cx="1902606" cy="117433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FA1379-2384-46DC-B2EC-D921F87E74E0}"/>
                </a:ext>
              </a:extLst>
            </p:cNvPr>
            <p:cNvSpPr txBox="1"/>
            <p:nvPr/>
          </p:nvSpPr>
          <p:spPr>
            <a:xfrm>
              <a:off x="1791176" y="1184833"/>
              <a:ext cx="1312493" cy="587004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62400" tIns="62400" rIns="62400" bIns="62400" rtlCol="0">
              <a:spAutoFit/>
            </a:bodyPr>
            <a:lstStyle/>
            <a:p>
              <a:pPr algn="ctr" defTabSz="1218988"/>
              <a:r>
                <a:rPr lang="en-US" sz="4267" dirty="0">
                  <a:solidFill>
                    <a:prstClr val="white"/>
                  </a:solidFill>
                  <a:latin typeface="Impact" panose="020B0806030902050204" pitchFamily="34" charset="0"/>
                </a:rPr>
                <a:t>500+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2ACE8A4-29D7-4247-9E73-CD7BA2CC2753}"/>
                </a:ext>
              </a:extLst>
            </p:cNvPr>
            <p:cNvSpPr txBox="1"/>
            <p:nvPr/>
          </p:nvSpPr>
          <p:spPr>
            <a:xfrm>
              <a:off x="1500231" y="1833675"/>
              <a:ext cx="1902606" cy="525497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62400" tIns="62400" rIns="62400" bIns="62400" rtlCol="0">
              <a:spAutoFit/>
            </a:bodyPr>
            <a:lstStyle/>
            <a:p>
              <a:pPr algn="ctr" defTabSz="1218988"/>
              <a:r>
                <a:rPr lang="en-US" sz="1867" b="1" dirty="0">
                  <a:solidFill>
                    <a:prstClr val="white"/>
                  </a:solidFill>
                  <a:latin typeface="Trebuchet MS"/>
                </a:rPr>
                <a:t>Datacenter services projects executed </a:t>
              </a:r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F9C43821-3D9A-4F5C-BF10-D0C6A82FC7C2}"/>
              </a:ext>
            </a:extLst>
          </p:cNvPr>
          <p:cNvSpPr txBox="1"/>
          <p:nvPr/>
        </p:nvSpPr>
        <p:spPr>
          <a:xfrm>
            <a:off x="4984508" y="1569070"/>
            <a:ext cx="2227221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300+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E991854-842A-497C-8FF3-641B26E2F603}"/>
              </a:ext>
            </a:extLst>
          </p:cNvPr>
          <p:cNvSpPr txBox="1"/>
          <p:nvPr/>
        </p:nvSpPr>
        <p:spPr>
          <a:xfrm>
            <a:off x="4836137" y="2448046"/>
            <a:ext cx="2536808" cy="70066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Datacenter Migration projects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C2E49F1-C9B0-4203-B38D-03E02638750B}"/>
              </a:ext>
            </a:extLst>
          </p:cNvPr>
          <p:cNvSpPr txBox="1"/>
          <p:nvPr/>
        </p:nvSpPr>
        <p:spPr>
          <a:xfrm>
            <a:off x="7957810" y="1582923"/>
            <a:ext cx="1890852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80+ 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818534E4-D14C-42C9-B9D3-A791BA21798D}"/>
              </a:ext>
            </a:extLst>
          </p:cNvPr>
          <p:cNvSpPr txBox="1"/>
          <p:nvPr/>
        </p:nvSpPr>
        <p:spPr>
          <a:xfrm>
            <a:off x="7625300" y="2448046"/>
            <a:ext cx="2536808" cy="70066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Platform Migration Projects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96C9F1F-A9F4-4EA7-A924-4166D3DE0674}"/>
              </a:ext>
            </a:extLst>
          </p:cNvPr>
          <p:cNvSpPr txBox="1"/>
          <p:nvPr/>
        </p:nvSpPr>
        <p:spPr>
          <a:xfrm>
            <a:off x="1227628" y="4039278"/>
            <a:ext cx="1306475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50+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875E8E1-30B0-4B5F-B58B-B4BD29CD7A89}"/>
              </a:ext>
            </a:extLst>
          </p:cNvPr>
          <p:cNvSpPr txBox="1"/>
          <p:nvPr/>
        </p:nvSpPr>
        <p:spPr>
          <a:xfrm>
            <a:off x="562609" y="4890546"/>
            <a:ext cx="2536808" cy="987986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IT Ops Transformation projects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C6E1B66-E501-4F06-8C04-8211A2CC0E4E}"/>
              </a:ext>
            </a:extLst>
          </p:cNvPr>
          <p:cNvSpPr txBox="1"/>
          <p:nvPr/>
        </p:nvSpPr>
        <p:spPr>
          <a:xfrm>
            <a:off x="3657341" y="4094697"/>
            <a:ext cx="1992043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230+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A1AD151-154C-4B84-BC70-7CC8AE69BEAC}"/>
              </a:ext>
            </a:extLst>
          </p:cNvPr>
          <p:cNvSpPr txBox="1"/>
          <p:nvPr/>
        </p:nvSpPr>
        <p:spPr>
          <a:xfrm>
            <a:off x="3417632" y="4890546"/>
            <a:ext cx="2536808" cy="70066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Enterprise Cloud clients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B8B6A1B-3B95-4B90-A159-F2F2DDB1C5CA}"/>
              </a:ext>
            </a:extLst>
          </p:cNvPr>
          <p:cNvSpPr txBox="1"/>
          <p:nvPr/>
        </p:nvSpPr>
        <p:spPr>
          <a:xfrm>
            <a:off x="6887761" y="4066987"/>
            <a:ext cx="1306475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70+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B93EAC9-9586-4EBD-B7E7-F51201A2D947}"/>
              </a:ext>
            </a:extLst>
          </p:cNvPr>
          <p:cNvSpPr txBox="1"/>
          <p:nvPr/>
        </p:nvSpPr>
        <p:spPr>
          <a:xfrm>
            <a:off x="6222744" y="4890546"/>
            <a:ext cx="2536808" cy="70066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Private cloud &amp; DR clients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927814AC-1B96-4D24-BDF6-F794DCD4B2F4}"/>
              </a:ext>
            </a:extLst>
          </p:cNvPr>
          <p:cNvSpPr txBox="1"/>
          <p:nvPr/>
        </p:nvSpPr>
        <p:spPr>
          <a:xfrm>
            <a:off x="9623604" y="4039278"/>
            <a:ext cx="1306475" cy="78267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4267" dirty="0">
                <a:solidFill>
                  <a:prstClr val="white"/>
                </a:solidFill>
                <a:latin typeface="Impact" panose="020B0806030902050204" pitchFamily="34" charset="0"/>
              </a:rPr>
              <a:t>30+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01CD9B4-D68E-428D-9BD1-32057A6EA8E7}"/>
              </a:ext>
            </a:extLst>
          </p:cNvPr>
          <p:cNvSpPr txBox="1"/>
          <p:nvPr/>
        </p:nvSpPr>
        <p:spPr>
          <a:xfrm>
            <a:off x="9027857" y="4890546"/>
            <a:ext cx="2536808" cy="70066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62400" tIns="62400" rIns="62400" bIns="62400" rtlCol="0">
            <a:spAutoFit/>
          </a:bodyPr>
          <a:lstStyle/>
          <a:p>
            <a:pPr algn="ctr" defTabSz="1218988"/>
            <a:r>
              <a:rPr lang="en-US" sz="1867" b="1" dirty="0">
                <a:solidFill>
                  <a:prstClr val="white"/>
                </a:solidFill>
                <a:latin typeface="Trebuchet MS"/>
              </a:rPr>
              <a:t>CDN &amp; Cloud Security customers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73D95-8B85-443A-AADC-28056DE0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EXPERIENCE ADVANTAGE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1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AB0C5F18-6BDD-43F8-816A-B7ACD4492314}"/>
              </a:ext>
            </a:extLst>
          </p:cNvPr>
          <p:cNvSpPr/>
          <p:nvPr/>
        </p:nvSpPr>
        <p:spPr>
          <a:xfrm>
            <a:off x="2695787" y="1365249"/>
            <a:ext cx="9003031" cy="12274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189FDA6-DEF3-4CAA-9D84-3FE2B2EAE2ED}"/>
              </a:ext>
            </a:extLst>
          </p:cNvPr>
          <p:cNvSpPr/>
          <p:nvPr/>
        </p:nvSpPr>
        <p:spPr>
          <a:xfrm>
            <a:off x="2695787" y="2571827"/>
            <a:ext cx="9003031" cy="12274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B445CD-FA4F-41AA-8029-471ACFE15D02}"/>
              </a:ext>
            </a:extLst>
          </p:cNvPr>
          <p:cNvSpPr/>
          <p:nvPr/>
        </p:nvSpPr>
        <p:spPr>
          <a:xfrm>
            <a:off x="2695787" y="3778404"/>
            <a:ext cx="9003031" cy="12274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11D3B42-D914-49A3-A37E-D53EAA0D58F2}"/>
              </a:ext>
            </a:extLst>
          </p:cNvPr>
          <p:cNvSpPr/>
          <p:nvPr/>
        </p:nvSpPr>
        <p:spPr>
          <a:xfrm>
            <a:off x="2695787" y="4984981"/>
            <a:ext cx="9003031" cy="12274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EXECUTION CAPABILITIES</a:t>
            </a:r>
          </a:p>
        </p:txBody>
      </p:sp>
      <p:sp>
        <p:nvSpPr>
          <p:cNvPr id="14340" name="AutoShape 4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42" name="AutoShape 6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44" name="AutoShape 8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46" name="AutoShape 10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48" name="AutoShape 12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4350" name="AutoShape 14" descr="Image result for dhfl pramerica logo pn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14358" name="Picture 22" descr="Image result for max bupa log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97" y="1759630"/>
            <a:ext cx="1496785" cy="423591"/>
          </a:xfrm>
          <a:prstGeom prst="rect">
            <a:avLst/>
          </a:prstGeom>
          <a:noFill/>
        </p:spPr>
      </p:pic>
      <p:pic>
        <p:nvPicPr>
          <p:cNvPr id="39" name="Picture 24" descr="Image result for sanma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349" y="5441779"/>
            <a:ext cx="1430912" cy="32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Image result for toyota financial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97" y="5183818"/>
            <a:ext cx="1347963" cy="876175"/>
          </a:xfrm>
          <a:prstGeom prst="rect">
            <a:avLst/>
          </a:prstGeom>
          <a:noFill/>
        </p:spPr>
      </p:pic>
      <p:pic>
        <p:nvPicPr>
          <p:cNvPr id="12296" name="Picture 8" descr="Image result for max healthca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56" y="5411588"/>
            <a:ext cx="1352248" cy="443960"/>
          </a:xfrm>
          <a:prstGeom prst="rect">
            <a:avLst/>
          </a:prstGeom>
          <a:noFill/>
        </p:spPr>
      </p:pic>
      <p:pic>
        <p:nvPicPr>
          <p:cNvPr id="12298" name="Picture 10" descr="Image result for dhfl general insuran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834" y="1566067"/>
            <a:ext cx="784049" cy="866828"/>
          </a:xfrm>
          <a:prstGeom prst="rect">
            <a:avLst/>
          </a:prstGeom>
          <a:noFill/>
        </p:spPr>
      </p:pic>
      <p:pic>
        <p:nvPicPr>
          <p:cNvPr id="12300" name="Picture 12" descr="Image result for adani enterpri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76" y="4340273"/>
            <a:ext cx="898713" cy="631072"/>
          </a:xfrm>
          <a:prstGeom prst="rect">
            <a:avLst/>
          </a:prstGeom>
          <a:noFill/>
        </p:spPr>
      </p:pic>
      <p:sp>
        <p:nvSpPr>
          <p:cNvPr id="90" name="Freeform 5">
            <a:extLst>
              <a:ext uri="{FF2B5EF4-FFF2-40B4-BE49-F238E27FC236}">
                <a16:creationId xmlns:a16="http://schemas.microsoft.com/office/drawing/2014/main" id="{73E49CB6-CB48-473C-94F0-044CF65DF60E}"/>
              </a:ext>
            </a:extLst>
          </p:cNvPr>
          <p:cNvSpPr>
            <a:spLocks/>
          </p:cNvSpPr>
          <p:nvPr/>
        </p:nvSpPr>
        <p:spPr bwMode="auto">
          <a:xfrm>
            <a:off x="478366" y="1365249"/>
            <a:ext cx="2945553" cy="1212352"/>
          </a:xfrm>
          <a:custGeom>
            <a:avLst/>
            <a:gdLst>
              <a:gd name="T0" fmla="*/ 0 w 1496"/>
              <a:gd name="T1" fmla="*/ 541 h 541"/>
              <a:gd name="T2" fmla="*/ 1324 w 1496"/>
              <a:gd name="T3" fmla="*/ 541 h 541"/>
              <a:gd name="T4" fmla="*/ 1496 w 1496"/>
              <a:gd name="T5" fmla="*/ 271 h 541"/>
              <a:gd name="T6" fmla="*/ 1496 w 1496"/>
              <a:gd name="T7" fmla="*/ 271 h 541"/>
              <a:gd name="T8" fmla="*/ 1324 w 1496"/>
              <a:gd name="T9" fmla="*/ 0 h 541"/>
              <a:gd name="T10" fmla="*/ 0 w 1496"/>
              <a:gd name="T11" fmla="*/ 0 h 541"/>
              <a:gd name="T12" fmla="*/ 0 w 1496"/>
              <a:gd name="T13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6" h="541">
                <a:moveTo>
                  <a:pt x="0" y="541"/>
                </a:moveTo>
                <a:lnTo>
                  <a:pt x="1324" y="541"/>
                </a:lnTo>
                <a:lnTo>
                  <a:pt x="1496" y="271"/>
                </a:lnTo>
                <a:lnTo>
                  <a:pt x="1496" y="271"/>
                </a:lnTo>
                <a:lnTo>
                  <a:pt x="1324" y="0"/>
                </a:lnTo>
                <a:lnTo>
                  <a:pt x="0" y="0"/>
                </a:lnTo>
                <a:lnTo>
                  <a:pt x="0" y="54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91" name="Freeform 7">
            <a:extLst>
              <a:ext uri="{FF2B5EF4-FFF2-40B4-BE49-F238E27FC236}">
                <a16:creationId xmlns:a16="http://schemas.microsoft.com/office/drawing/2014/main" id="{B67C159B-9CA3-45C3-8E6E-335300649166}"/>
              </a:ext>
            </a:extLst>
          </p:cNvPr>
          <p:cNvSpPr>
            <a:spLocks/>
          </p:cNvSpPr>
          <p:nvPr/>
        </p:nvSpPr>
        <p:spPr bwMode="auto">
          <a:xfrm>
            <a:off x="478363" y="2577601"/>
            <a:ext cx="2945557" cy="1212352"/>
          </a:xfrm>
          <a:custGeom>
            <a:avLst/>
            <a:gdLst>
              <a:gd name="T0" fmla="*/ 0 w 1496"/>
              <a:gd name="T1" fmla="*/ 541 h 541"/>
              <a:gd name="T2" fmla="*/ 1324 w 1496"/>
              <a:gd name="T3" fmla="*/ 541 h 541"/>
              <a:gd name="T4" fmla="*/ 1496 w 1496"/>
              <a:gd name="T5" fmla="*/ 271 h 541"/>
              <a:gd name="T6" fmla="*/ 1496 w 1496"/>
              <a:gd name="T7" fmla="*/ 271 h 541"/>
              <a:gd name="T8" fmla="*/ 1324 w 1496"/>
              <a:gd name="T9" fmla="*/ 0 h 541"/>
              <a:gd name="T10" fmla="*/ 0 w 1496"/>
              <a:gd name="T11" fmla="*/ 0 h 541"/>
              <a:gd name="T12" fmla="*/ 0 w 1496"/>
              <a:gd name="T13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6" h="541">
                <a:moveTo>
                  <a:pt x="0" y="541"/>
                </a:moveTo>
                <a:lnTo>
                  <a:pt x="1324" y="541"/>
                </a:lnTo>
                <a:lnTo>
                  <a:pt x="1496" y="271"/>
                </a:lnTo>
                <a:lnTo>
                  <a:pt x="1496" y="271"/>
                </a:lnTo>
                <a:lnTo>
                  <a:pt x="1324" y="0"/>
                </a:lnTo>
                <a:lnTo>
                  <a:pt x="0" y="0"/>
                </a:lnTo>
                <a:lnTo>
                  <a:pt x="0" y="541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92" name="Freeform 9">
            <a:extLst>
              <a:ext uri="{FF2B5EF4-FFF2-40B4-BE49-F238E27FC236}">
                <a16:creationId xmlns:a16="http://schemas.microsoft.com/office/drawing/2014/main" id="{067D0B09-9F0A-49DA-AE7D-FBB36BBD8BE4}"/>
              </a:ext>
            </a:extLst>
          </p:cNvPr>
          <p:cNvSpPr>
            <a:spLocks/>
          </p:cNvSpPr>
          <p:nvPr/>
        </p:nvSpPr>
        <p:spPr bwMode="auto">
          <a:xfrm>
            <a:off x="478361" y="3789953"/>
            <a:ext cx="2945559" cy="1212352"/>
          </a:xfrm>
          <a:custGeom>
            <a:avLst/>
            <a:gdLst>
              <a:gd name="T0" fmla="*/ 0 w 1496"/>
              <a:gd name="T1" fmla="*/ 541 h 541"/>
              <a:gd name="T2" fmla="*/ 1324 w 1496"/>
              <a:gd name="T3" fmla="*/ 541 h 541"/>
              <a:gd name="T4" fmla="*/ 1496 w 1496"/>
              <a:gd name="T5" fmla="*/ 270 h 541"/>
              <a:gd name="T6" fmla="*/ 1496 w 1496"/>
              <a:gd name="T7" fmla="*/ 270 h 541"/>
              <a:gd name="T8" fmla="*/ 1324 w 1496"/>
              <a:gd name="T9" fmla="*/ 0 h 541"/>
              <a:gd name="T10" fmla="*/ 0 w 1496"/>
              <a:gd name="T11" fmla="*/ 0 h 541"/>
              <a:gd name="T12" fmla="*/ 0 w 1496"/>
              <a:gd name="T13" fmla="*/ 541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6" h="541">
                <a:moveTo>
                  <a:pt x="0" y="541"/>
                </a:moveTo>
                <a:lnTo>
                  <a:pt x="1324" y="541"/>
                </a:lnTo>
                <a:lnTo>
                  <a:pt x="1496" y="270"/>
                </a:lnTo>
                <a:lnTo>
                  <a:pt x="1496" y="270"/>
                </a:lnTo>
                <a:lnTo>
                  <a:pt x="1324" y="0"/>
                </a:lnTo>
                <a:lnTo>
                  <a:pt x="0" y="0"/>
                </a:lnTo>
                <a:lnTo>
                  <a:pt x="0" y="54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93" name="Freeform 11">
            <a:extLst>
              <a:ext uri="{FF2B5EF4-FFF2-40B4-BE49-F238E27FC236}">
                <a16:creationId xmlns:a16="http://schemas.microsoft.com/office/drawing/2014/main" id="{C3BB613F-3DA0-4898-ABBD-E50BF8091310}"/>
              </a:ext>
            </a:extLst>
          </p:cNvPr>
          <p:cNvSpPr>
            <a:spLocks/>
          </p:cNvSpPr>
          <p:nvPr/>
        </p:nvSpPr>
        <p:spPr bwMode="auto">
          <a:xfrm>
            <a:off x="478366" y="5002306"/>
            <a:ext cx="2945553" cy="1210111"/>
          </a:xfrm>
          <a:custGeom>
            <a:avLst/>
            <a:gdLst>
              <a:gd name="T0" fmla="*/ 0 w 1496"/>
              <a:gd name="T1" fmla="*/ 540 h 540"/>
              <a:gd name="T2" fmla="*/ 1324 w 1496"/>
              <a:gd name="T3" fmla="*/ 540 h 540"/>
              <a:gd name="T4" fmla="*/ 1496 w 1496"/>
              <a:gd name="T5" fmla="*/ 270 h 540"/>
              <a:gd name="T6" fmla="*/ 1496 w 1496"/>
              <a:gd name="T7" fmla="*/ 270 h 540"/>
              <a:gd name="T8" fmla="*/ 1324 w 1496"/>
              <a:gd name="T9" fmla="*/ 0 h 540"/>
              <a:gd name="T10" fmla="*/ 0 w 1496"/>
              <a:gd name="T11" fmla="*/ 0 h 540"/>
              <a:gd name="T12" fmla="*/ 0 w 1496"/>
              <a:gd name="T13" fmla="*/ 54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96" h="540">
                <a:moveTo>
                  <a:pt x="0" y="540"/>
                </a:moveTo>
                <a:lnTo>
                  <a:pt x="1324" y="540"/>
                </a:lnTo>
                <a:lnTo>
                  <a:pt x="1496" y="270"/>
                </a:lnTo>
                <a:lnTo>
                  <a:pt x="1496" y="270"/>
                </a:lnTo>
                <a:lnTo>
                  <a:pt x="1324" y="0"/>
                </a:lnTo>
                <a:lnTo>
                  <a:pt x="0" y="0"/>
                </a:lnTo>
                <a:lnTo>
                  <a:pt x="0" y="5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N" sz="2400"/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id="{FF22C38C-8D82-4ECC-B419-077FCF6295D5}"/>
              </a:ext>
            </a:extLst>
          </p:cNvPr>
          <p:cNvSpPr>
            <a:spLocks/>
          </p:cNvSpPr>
          <p:nvPr/>
        </p:nvSpPr>
        <p:spPr bwMode="auto">
          <a:xfrm>
            <a:off x="478364" y="2577601"/>
            <a:ext cx="2788171" cy="1212352"/>
          </a:xfrm>
          <a:prstGeom prst="homePlate">
            <a:avLst>
              <a:gd name="adj" fmla="val 27652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r>
              <a:rPr lang="en-IN" sz="1867" b="1" dirty="0">
                <a:solidFill>
                  <a:schemeClr val="bg1"/>
                </a:solidFill>
              </a:rPr>
              <a:t>Datacenter migration</a:t>
            </a:r>
            <a:br>
              <a:rPr lang="en-IN" sz="1867" b="1" dirty="0">
                <a:solidFill>
                  <a:schemeClr val="bg1"/>
                </a:solidFill>
              </a:rPr>
            </a:br>
            <a:r>
              <a:rPr lang="en-IN" sz="1867" b="1" dirty="0">
                <a:solidFill>
                  <a:schemeClr val="bg1"/>
                </a:solidFill>
              </a:rPr>
              <a:t>Projects</a:t>
            </a:r>
          </a:p>
        </p:txBody>
      </p:sp>
      <p:sp>
        <p:nvSpPr>
          <p:cNvPr id="95" name="Freeform 17">
            <a:extLst>
              <a:ext uri="{FF2B5EF4-FFF2-40B4-BE49-F238E27FC236}">
                <a16:creationId xmlns:a16="http://schemas.microsoft.com/office/drawing/2014/main" id="{5ADCC557-13EE-47E0-9CE9-A74C1483FA20}"/>
              </a:ext>
            </a:extLst>
          </p:cNvPr>
          <p:cNvSpPr>
            <a:spLocks/>
          </p:cNvSpPr>
          <p:nvPr/>
        </p:nvSpPr>
        <p:spPr bwMode="auto">
          <a:xfrm>
            <a:off x="484801" y="1365249"/>
            <a:ext cx="2780777" cy="1212352"/>
          </a:xfrm>
          <a:prstGeom prst="homePlate">
            <a:avLst>
              <a:gd name="adj" fmla="val 27094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r>
              <a:rPr lang="en-IN" sz="1867" b="1" dirty="0">
                <a:solidFill>
                  <a:schemeClr val="bg1"/>
                </a:solidFill>
              </a:rPr>
              <a:t>Datacenter</a:t>
            </a:r>
            <a:br>
              <a:rPr lang="en-IN" sz="1867" b="1" dirty="0">
                <a:solidFill>
                  <a:schemeClr val="bg1"/>
                </a:solidFill>
              </a:rPr>
            </a:br>
            <a:r>
              <a:rPr lang="en-IN" sz="1867" b="1" dirty="0">
                <a:solidFill>
                  <a:schemeClr val="bg1"/>
                </a:solidFill>
              </a:rPr>
              <a:t>Transformation Projects</a:t>
            </a:r>
          </a:p>
        </p:txBody>
      </p:sp>
      <p:sp>
        <p:nvSpPr>
          <p:cNvPr id="96" name="Freeform 20">
            <a:extLst>
              <a:ext uri="{FF2B5EF4-FFF2-40B4-BE49-F238E27FC236}">
                <a16:creationId xmlns:a16="http://schemas.microsoft.com/office/drawing/2014/main" id="{8D081462-2788-44EB-BFB1-51196780D267}"/>
              </a:ext>
            </a:extLst>
          </p:cNvPr>
          <p:cNvSpPr>
            <a:spLocks/>
          </p:cNvSpPr>
          <p:nvPr/>
        </p:nvSpPr>
        <p:spPr bwMode="auto">
          <a:xfrm>
            <a:off x="478367" y="3789953"/>
            <a:ext cx="2788168" cy="1212352"/>
          </a:xfrm>
          <a:prstGeom prst="homePlate">
            <a:avLst>
              <a:gd name="adj" fmla="val 2877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r>
              <a:rPr lang="en-IN" sz="1867" b="1">
                <a:solidFill>
                  <a:schemeClr val="bg1"/>
                </a:solidFill>
              </a:rPr>
              <a:t>DC/DR Hosting &amp; Colocation</a:t>
            </a:r>
          </a:p>
        </p:txBody>
      </p:sp>
      <p:sp>
        <p:nvSpPr>
          <p:cNvPr id="97" name="Freeform 30">
            <a:extLst>
              <a:ext uri="{FF2B5EF4-FFF2-40B4-BE49-F238E27FC236}">
                <a16:creationId xmlns:a16="http://schemas.microsoft.com/office/drawing/2014/main" id="{602FE0D7-17C7-40BC-8AE7-4DD83D694601}"/>
              </a:ext>
            </a:extLst>
          </p:cNvPr>
          <p:cNvSpPr>
            <a:spLocks/>
          </p:cNvSpPr>
          <p:nvPr/>
        </p:nvSpPr>
        <p:spPr bwMode="auto">
          <a:xfrm>
            <a:off x="478358" y="5002306"/>
            <a:ext cx="2788177" cy="1210111"/>
          </a:xfrm>
          <a:prstGeom prst="homePlate">
            <a:avLst>
              <a:gd name="adj" fmla="val 28730"/>
            </a:avLst>
          </a:pr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/>
          <a:p>
            <a:r>
              <a:rPr lang="en-IN" sz="1867" b="1">
                <a:solidFill>
                  <a:schemeClr val="bg1"/>
                </a:solidFill>
              </a:rPr>
              <a:t>DC Managed </a:t>
            </a:r>
          </a:p>
          <a:p>
            <a:r>
              <a:rPr lang="en-IN" sz="1867" b="1">
                <a:solidFill>
                  <a:schemeClr val="bg1"/>
                </a:solidFill>
              </a:rPr>
              <a:t>Services Projects</a:t>
            </a:r>
          </a:p>
        </p:txBody>
      </p:sp>
      <p:pic>
        <p:nvPicPr>
          <p:cNvPr id="86020" name="Picture 4" descr="Image result for gic r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7769" y="1496212"/>
            <a:ext cx="861628" cy="1006539"/>
          </a:xfrm>
          <a:prstGeom prst="rect">
            <a:avLst/>
          </a:prstGeom>
          <a:noFill/>
        </p:spPr>
      </p:pic>
      <p:pic>
        <p:nvPicPr>
          <p:cNvPr id="40" name="Picture 4" descr="Image result for max healthca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53528" y="1751425"/>
            <a:ext cx="1450984" cy="476377"/>
          </a:xfrm>
          <a:prstGeom prst="rect">
            <a:avLst/>
          </a:prstGeom>
          <a:noFill/>
        </p:spPr>
      </p:pic>
      <p:pic>
        <p:nvPicPr>
          <p:cNvPr id="86028" name="Picture 12" descr="Image result for happiest min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5038" y="5283200"/>
            <a:ext cx="1462140" cy="660400"/>
          </a:xfrm>
          <a:prstGeom prst="rect">
            <a:avLst/>
          </a:prstGeom>
          <a:noFill/>
        </p:spPr>
      </p:pic>
      <p:pic>
        <p:nvPicPr>
          <p:cNvPr id="43" name="Picture 27" descr="Image result for tvs logistic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1385" y="4828101"/>
            <a:ext cx="1727433" cy="1727433"/>
          </a:xfrm>
          <a:prstGeom prst="rect">
            <a:avLst/>
          </a:prstGeom>
        </p:spPr>
      </p:pic>
      <p:pic>
        <p:nvPicPr>
          <p:cNvPr id="86030" name="Picture 14" descr="Image result for sbi lif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69387" y="2857502"/>
            <a:ext cx="1256613" cy="462853"/>
          </a:xfrm>
          <a:prstGeom prst="rect">
            <a:avLst/>
          </a:prstGeom>
          <a:noFill/>
        </p:spPr>
      </p:pic>
      <p:pic>
        <p:nvPicPr>
          <p:cNvPr id="45" name="Picture 12" descr="Image result for adani enterpris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28" y="2701076"/>
            <a:ext cx="898713" cy="631072"/>
          </a:xfrm>
          <a:prstGeom prst="rect">
            <a:avLst/>
          </a:prstGeom>
          <a:noFill/>
        </p:spPr>
      </p:pic>
      <p:pic>
        <p:nvPicPr>
          <p:cNvPr id="86032" name="Picture 16" descr="Image result for india bull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47933" y="2800351"/>
            <a:ext cx="1176867" cy="616455"/>
          </a:xfrm>
          <a:prstGeom prst="rect">
            <a:avLst/>
          </a:prstGeom>
          <a:noFill/>
        </p:spPr>
      </p:pic>
      <p:pic>
        <p:nvPicPr>
          <p:cNvPr id="48" name="Picture 54" descr="Image result for HT-Media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367" y="2906571"/>
            <a:ext cx="1210333" cy="368973"/>
          </a:xfrm>
          <a:prstGeom prst="rect">
            <a:avLst/>
          </a:prstGeom>
          <a:noFill/>
        </p:spPr>
      </p:pic>
      <p:pic>
        <p:nvPicPr>
          <p:cNvPr id="86034" name="Picture 18" descr="Image result for havells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75913" y="2743201"/>
            <a:ext cx="1026260" cy="677332"/>
          </a:xfrm>
          <a:prstGeom prst="rect">
            <a:avLst/>
          </a:prstGeom>
          <a:noFill/>
        </p:spPr>
      </p:pic>
      <p:pic>
        <p:nvPicPr>
          <p:cNvPr id="102402" name="Picture 2" descr="Image result for uppcl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718684" y="1705492"/>
            <a:ext cx="2861192" cy="449616"/>
          </a:xfrm>
          <a:prstGeom prst="rect">
            <a:avLst/>
          </a:prstGeom>
          <a:noFill/>
        </p:spPr>
      </p:pic>
      <p:pic>
        <p:nvPicPr>
          <p:cNvPr id="38" name="Picture 19" descr="Image result for paytm">
            <a:extLst>
              <a:ext uri="{FF2B5EF4-FFF2-40B4-BE49-F238E27FC236}">
                <a16:creationId xmlns:a16="http://schemas.microsoft.com/office/drawing/2014/main" id="{5B5F4D74-36BE-49BA-9100-58FE2059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41" y="4492720"/>
            <a:ext cx="1095441" cy="348381"/>
          </a:xfrm>
          <a:prstGeom prst="rect">
            <a:avLst/>
          </a:prstGeom>
          <a:noFill/>
        </p:spPr>
      </p:pic>
      <p:pic>
        <p:nvPicPr>
          <p:cNvPr id="90114" name="Picture 2" descr="Image result for sbi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330042" y="3968116"/>
            <a:ext cx="1517605" cy="659829"/>
          </a:xfrm>
          <a:prstGeom prst="rect">
            <a:avLst/>
          </a:prstGeom>
          <a:noFill/>
        </p:spPr>
      </p:pic>
      <p:pic>
        <p:nvPicPr>
          <p:cNvPr id="44" name="Picture 35" descr="Image result for Yesbank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01" y="3837521"/>
            <a:ext cx="1190508" cy="611903"/>
          </a:xfrm>
          <a:prstGeom prst="rect">
            <a:avLst/>
          </a:prstGeom>
          <a:noFill/>
        </p:spPr>
      </p:pic>
      <p:pic>
        <p:nvPicPr>
          <p:cNvPr id="90116" name="Picture 4" descr="Image result for upl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677605" y="4387105"/>
            <a:ext cx="1050915" cy="588840"/>
          </a:xfrm>
          <a:prstGeom prst="rect">
            <a:avLst/>
          </a:prstGeom>
          <a:noFill/>
        </p:spPr>
      </p:pic>
      <p:pic>
        <p:nvPicPr>
          <p:cNvPr id="3074" name="Picture 2" descr="Image result for bescom logo">
            <a:extLst>
              <a:ext uri="{FF2B5EF4-FFF2-40B4-BE49-F238E27FC236}">
                <a16:creationId xmlns:a16="http://schemas.microsoft.com/office/drawing/2014/main" id="{804EAFD6-D961-4183-9160-8297B807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45" y="4003719"/>
            <a:ext cx="3052476" cy="80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Avenue Supermart logo">
            <a:extLst>
              <a:ext uri="{FF2B5EF4-FFF2-40B4-BE49-F238E27FC236}">
                <a16:creationId xmlns:a16="http://schemas.microsoft.com/office/drawing/2014/main" id="{C41B897D-66FB-4B2C-BDA7-E5881FAA1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519" y="3907279"/>
            <a:ext cx="1710204" cy="47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AGENDA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D9BE1E4-39AB-4EB1-93BD-BCBF5AD25D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endParaRPr lang="en-IN" sz="1850" dirty="0">
              <a:latin typeface="Trebuchet MS" panose="020B0603020202020204" pitchFamily="34" charset="0"/>
            </a:endParaRPr>
          </a:p>
          <a:p>
            <a:r>
              <a:rPr lang="en-IN" sz="1850" dirty="0">
                <a:latin typeface="Trebuchet MS" panose="020B0603020202020204" pitchFamily="34" charset="0"/>
              </a:rPr>
              <a:t>Session objective</a:t>
            </a:r>
          </a:p>
          <a:p>
            <a:endParaRPr lang="en-IN" sz="1850" dirty="0">
              <a:latin typeface="Trebuchet MS" panose="020B060302020202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F7343D1-1E9B-4CDA-9FC0-0BD0123B4F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38799" y="2255644"/>
            <a:ext cx="6529149" cy="571962"/>
          </a:xfrm>
        </p:spPr>
        <p:txBody>
          <a:bodyPr>
            <a:noAutofit/>
          </a:bodyPr>
          <a:lstStyle/>
          <a:p>
            <a:endParaRPr lang="en-IN" sz="1850" dirty="0">
              <a:latin typeface="Trebuchet MS" panose="020B0603020202020204" pitchFamily="34" charset="0"/>
            </a:endParaRPr>
          </a:p>
          <a:p>
            <a:r>
              <a:rPr lang="en-IN" sz="1850" dirty="0">
                <a:latin typeface="Trebuchet MS" panose="020B0603020202020204" pitchFamily="34" charset="0"/>
              </a:rPr>
              <a:t>Sify’s Transition as a Digital transformation partner – Pre and Post Pandemic</a:t>
            </a:r>
          </a:p>
          <a:p>
            <a:endParaRPr lang="en-IN" sz="1850" dirty="0">
              <a:latin typeface="Trebuchet MS" panose="020B0603020202020204" pitchFamily="34" charset="0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AF1B39CC-6A47-4D2D-AA16-7AC32B4982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IN" sz="1850" dirty="0" err="1">
                <a:latin typeface="Trebuchet MS" panose="020B0603020202020204" pitchFamily="34" charset="0"/>
              </a:rPr>
              <a:t>Cloud@Core</a:t>
            </a:r>
            <a:r>
              <a:rPr lang="en-IN" sz="1850" dirty="0">
                <a:latin typeface="Trebuchet MS" panose="020B0603020202020204" pitchFamily="34" charset="0"/>
              </a:rPr>
              <a:t> services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5BDB6F1-8EB7-4771-8CFF-7C03741DC1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38799" y="3931439"/>
            <a:ext cx="6529149" cy="571963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IN" sz="1850" dirty="0">
                <a:latin typeface="Trebuchet MS" panose="020B0603020202020204" pitchFamily="34" charset="0"/>
              </a:rPr>
              <a:t>Data Center transformation - Our recommendation and business value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3DD146F-856D-4009-8D00-D8F82EF99B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IN" sz="1850" dirty="0">
                <a:latin typeface="Trebuchet MS" panose="020B0603020202020204" pitchFamily="34" charset="0"/>
              </a:rPr>
              <a:t>Competitive positioning of Sify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99AAF59-DB78-4401-A771-F65901993B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IN" sz="1850" dirty="0"/>
              <a:t>Execution capabilities, case studies and references 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F1D059DB-ACF6-457B-9F4C-C21B64ECBF97}"/>
              </a:ext>
            </a:extLst>
          </p:cNvPr>
          <p:cNvSpPr txBox="1">
            <a:spLocks/>
          </p:cNvSpPr>
          <p:nvPr/>
        </p:nvSpPr>
        <p:spPr>
          <a:xfrm>
            <a:off x="1638799" y="6383154"/>
            <a:ext cx="6529149" cy="312579"/>
          </a:xfrm>
          <a:prstGeom prst="rect">
            <a:avLst/>
          </a:prstGeom>
        </p:spPr>
        <p:txBody>
          <a:bodyPr vert="horz" lIns="91440" tIns="4572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 sz="185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75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641772-0379-4389-9737-0993F77C5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96173"/>
              </p:ext>
            </p:extLst>
          </p:nvPr>
        </p:nvGraphicFramePr>
        <p:xfrm>
          <a:off x="358191" y="995828"/>
          <a:ext cx="11561424" cy="569815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2445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8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3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1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24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65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MIGRATION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DHFL</a:t>
                      </a:r>
                      <a:r>
                        <a:rPr lang="en-US" sz="1200" b="0" i="0" u="none" strike="noStrike" baseline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 General Insurance</a:t>
                      </a:r>
                      <a:endParaRPr lang="en-US" sz="1200" b="0" i="0" u="none" strike="noStrike" dirty="0">
                        <a:solidFill>
                          <a:srgbClr val="59595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Pramerica Life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5605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28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15329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Tata AIG Life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HDFC Life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Apollo DKV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Aviva Life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Star Union Daichi Life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7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Oriental Insurance Company Ltd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General Insurance Corporation 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National Insurance Company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Insurance</a:t>
                      </a:r>
                      <a:r>
                        <a:rPr lang="en-US" sz="1200" b="0" i="0" u="none" strike="noStrike" baseline="0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 Information Bureau</a:t>
                      </a:r>
                      <a:endParaRPr lang="en-US" sz="1200" b="0" i="0" u="none" strike="noStrike" dirty="0">
                        <a:solidFill>
                          <a:srgbClr val="595959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SBI General Insurance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9397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United India Insurance Co.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4251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 dirty="0">
                          <a:solidFill>
                            <a:srgbClr val="595959"/>
                          </a:solidFill>
                          <a:latin typeface="+mj-lt"/>
                          <a:cs typeface="Arial" panose="020B0604020202020204" pitchFamily="34" charset="0"/>
                        </a:rPr>
                        <a:t>Health Insurance TPA</a:t>
                      </a: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018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60960" marR="6096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218137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id="{BFA75788-6105-407F-9AEA-3D7BD01C5645}"/>
              </a:ext>
            </a:extLst>
          </p:cNvPr>
          <p:cNvSpPr txBox="1">
            <a:spLocks/>
          </p:cNvSpPr>
          <p:nvPr/>
        </p:nvSpPr>
        <p:spPr>
          <a:xfrm>
            <a:off x="484800" y="504998"/>
            <a:ext cx="10051200" cy="461655"/>
          </a:xfrm>
          <a:prstGeom prst="rect">
            <a:avLst/>
          </a:prstGeom>
        </p:spPr>
        <p:txBody>
          <a:bodyPr/>
          <a:lstStyle>
            <a:lvl1pPr algn="l" defTabSz="1219018" rtl="0" eaLnBrk="1" latinLnBrk="0" hangingPunct="1">
              <a:spcBef>
                <a:spcPct val="0"/>
              </a:spcBef>
              <a:buNone/>
              <a:defRPr kumimoji="0" lang="en-US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1EC41-A892-4CCF-B558-A7F849A0F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References - INSURANCE</a:t>
            </a:r>
          </a:p>
        </p:txBody>
      </p:sp>
    </p:spTree>
    <p:extLst>
      <p:ext uri="{BB962C8B-B14F-4D97-AF65-F5344CB8AC3E}">
        <p14:creationId xmlns:p14="http://schemas.microsoft.com/office/powerpoint/2010/main" val="3828847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214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FE8A2609-1A17-459D-917E-1A9962B4C127}"/>
              </a:ext>
            </a:extLst>
          </p:cNvPr>
          <p:cNvSpPr/>
          <p:nvPr/>
        </p:nvSpPr>
        <p:spPr>
          <a:xfrm rot="5400000">
            <a:off x="3482074" y="-548643"/>
            <a:ext cx="4852711" cy="8468751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905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594B15-E260-4617-B23D-236CB733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OBJECTIVE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540833-3472-458A-9C2A-7C5FE8C73065}"/>
              </a:ext>
            </a:extLst>
          </p:cNvPr>
          <p:cNvSpPr txBox="1"/>
          <p:nvPr/>
        </p:nvSpPr>
        <p:spPr>
          <a:xfrm>
            <a:off x="2419641" y="1259377"/>
            <a:ext cx="6977575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50" dirty="0">
                <a:latin typeface="Trebuchet MS" panose="020B0603020202020204" pitchFamily="34" charset="0"/>
              </a:rPr>
              <a:t>To discuss Sify’s Cloud @ Core service offerings and share how it can be aligned to </a:t>
            </a:r>
            <a:r>
              <a:rPr lang="en-US" sz="1850" dirty="0" err="1">
                <a:latin typeface="Trebuchet MS" panose="020B0603020202020204" pitchFamily="34" charset="0"/>
              </a:rPr>
              <a:t>Fedfina’s</a:t>
            </a:r>
            <a:r>
              <a:rPr lang="en-US" sz="1850" dirty="0">
                <a:latin typeface="Trebuchet MS" panose="020B0603020202020204" pitchFamily="34" charset="0"/>
              </a:rPr>
              <a:t> Cloud &amp; other Digital transformation pursuits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5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50" dirty="0">
                <a:latin typeface="Trebuchet MS" panose="020B0603020202020204" pitchFamily="34" charset="0"/>
              </a:rPr>
              <a:t>To share detailed insights about our Integrated Hybrid IT offerings and discuss its business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50" dirty="0">
              <a:latin typeface="Trebuchet MS" panose="020B0603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50" dirty="0">
                <a:latin typeface="Trebuchet MS" panose="020B0603020202020204" pitchFamily="34" charset="0"/>
              </a:rPr>
              <a:t>Understand your immediate &amp; long-term business goals and outline how we could help you achieve them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  <a:p>
            <a:pPr marL="380972" indent="-380972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7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D40645-0663-4763-9EA0-5B99E5141453}"/>
              </a:ext>
            </a:extLst>
          </p:cNvPr>
          <p:cNvSpPr/>
          <p:nvPr/>
        </p:nvSpPr>
        <p:spPr>
          <a:xfrm>
            <a:off x="431802" y="1397000"/>
            <a:ext cx="11328399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3E260B-279F-4954-AF31-8C76BE17062F}"/>
              </a:ext>
            </a:extLst>
          </p:cNvPr>
          <p:cNvSpPr/>
          <p:nvPr/>
        </p:nvSpPr>
        <p:spPr>
          <a:xfrm>
            <a:off x="431802" y="2987312"/>
            <a:ext cx="11328399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CEC25F-6FB5-4586-AA48-90C6F63A9BFA}"/>
              </a:ext>
            </a:extLst>
          </p:cNvPr>
          <p:cNvSpPr/>
          <p:nvPr/>
        </p:nvSpPr>
        <p:spPr>
          <a:xfrm>
            <a:off x="431802" y="4577624"/>
            <a:ext cx="11328399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B827E2-9529-4255-B831-261631E075E4}"/>
              </a:ext>
            </a:extLst>
          </p:cNvPr>
          <p:cNvSpPr/>
          <p:nvPr/>
        </p:nvSpPr>
        <p:spPr>
          <a:xfrm>
            <a:off x="431800" y="1397000"/>
            <a:ext cx="2311400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EED0E1-BAEE-4FAA-B4CC-0C4B3002A793}"/>
              </a:ext>
            </a:extLst>
          </p:cNvPr>
          <p:cNvSpPr/>
          <p:nvPr/>
        </p:nvSpPr>
        <p:spPr>
          <a:xfrm>
            <a:off x="431800" y="2987312"/>
            <a:ext cx="2311400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1B7170-7230-4515-822D-AA16F5A04002}"/>
              </a:ext>
            </a:extLst>
          </p:cNvPr>
          <p:cNvSpPr/>
          <p:nvPr/>
        </p:nvSpPr>
        <p:spPr>
          <a:xfrm>
            <a:off x="431800" y="4577624"/>
            <a:ext cx="2311400" cy="146431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rtl val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B98230-E4F4-5B48-9CD4-EE1FBD5D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OF INFLECTION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5E21F0-417D-4B89-989E-9C2D71F953E7}"/>
              </a:ext>
            </a:extLst>
          </p:cNvPr>
          <p:cNvSpPr txBox="1"/>
          <p:nvPr/>
        </p:nvSpPr>
        <p:spPr>
          <a:xfrm>
            <a:off x="599016" y="2116255"/>
            <a:ext cx="194098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133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7BF996-A9EC-4A77-A2CA-99C2BAC74925}"/>
              </a:ext>
            </a:extLst>
          </p:cNvPr>
          <p:cNvSpPr txBox="1"/>
          <p:nvPr/>
        </p:nvSpPr>
        <p:spPr>
          <a:xfrm>
            <a:off x="3048001" y="1923975"/>
            <a:ext cx="843279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Sify’s emergence as an integrated ICT Solutions and Service Provider</a:t>
            </a:r>
            <a:endParaRPr kumimoji="0" lang="en-IN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D97E78A-1F54-4D00-B943-8948F40D1F15}"/>
              </a:ext>
            </a:extLst>
          </p:cNvPr>
          <p:cNvSpPr txBox="1"/>
          <p:nvPr/>
        </p:nvSpPr>
        <p:spPr>
          <a:xfrm>
            <a:off x="3048001" y="3514287"/>
            <a:ext cx="84327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Digitalization was aspirational</a:t>
            </a:r>
          </a:p>
          <a:p>
            <a:pPr marL="380990" marR="0" lvl="0" indent="-38099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Launch of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“Cloud@core”</a:t>
            </a:r>
            <a:endParaRPr kumimoji="0" lang="en-IN" sz="18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6DD96B-961E-4A97-B19C-00EBC71E92A4}"/>
              </a:ext>
            </a:extLst>
          </p:cNvPr>
          <p:cNvSpPr txBox="1"/>
          <p:nvPr/>
        </p:nvSpPr>
        <p:spPr>
          <a:xfrm>
            <a:off x="3048001" y="5104599"/>
            <a:ext cx="843279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Digitalization is no longer “good to do”, it’s “must do” !</a:t>
            </a:r>
          </a:p>
          <a:p>
            <a:pPr marL="380990" marR="0" lvl="0" indent="-38099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Acceleration of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“Cloud@core”  </a:t>
            </a:r>
            <a:endParaRPr kumimoji="0" lang="en-IN" sz="1867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BFCC9C-D710-456E-976B-D0A8A07AA55F}"/>
              </a:ext>
            </a:extLst>
          </p:cNvPr>
          <p:cNvSpPr txBox="1"/>
          <p:nvPr/>
        </p:nvSpPr>
        <p:spPr>
          <a:xfrm>
            <a:off x="599016" y="3773055"/>
            <a:ext cx="1940984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67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2018-2020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(Pre-pandemic)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2C6330-E391-449D-A39F-6107BD1A32EE}"/>
              </a:ext>
            </a:extLst>
          </p:cNvPr>
          <p:cNvSpPr txBox="1"/>
          <p:nvPr/>
        </p:nvSpPr>
        <p:spPr>
          <a:xfrm>
            <a:off x="599016" y="5365942"/>
            <a:ext cx="1940984" cy="625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67" b="1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2020 –beyond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(Post pandemic)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2AC9B-9DAC-4FEB-9F55-D5097316FA2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11201" y="4709783"/>
            <a:ext cx="600000" cy="6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644C9-92D9-44C2-92E9-1CBB69883C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11201" y="3173055"/>
            <a:ext cx="600000" cy="6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A7E7B3-63D8-4F69-842B-8956D484852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11202" y="1578067"/>
            <a:ext cx="584293" cy="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6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04D07AC-3439-4E3F-839E-D3CBE13BA02C}"/>
              </a:ext>
            </a:extLst>
          </p:cNvPr>
          <p:cNvSpPr/>
          <p:nvPr/>
        </p:nvSpPr>
        <p:spPr>
          <a:xfrm rot="5400000">
            <a:off x="-331272" y="2429303"/>
            <a:ext cx="4309943" cy="27838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734FE5DA-C8E6-4D9A-8769-22F94960633F}"/>
              </a:ext>
            </a:extLst>
          </p:cNvPr>
          <p:cNvSpPr/>
          <p:nvPr/>
        </p:nvSpPr>
        <p:spPr>
          <a:xfrm rot="5400000">
            <a:off x="2518315" y="2429304"/>
            <a:ext cx="4309943" cy="27838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2F01F99F-314A-49C6-AA62-9FC66A91204A}"/>
              </a:ext>
            </a:extLst>
          </p:cNvPr>
          <p:cNvSpPr/>
          <p:nvPr/>
        </p:nvSpPr>
        <p:spPr>
          <a:xfrm rot="5400000">
            <a:off x="5367899" y="2429303"/>
            <a:ext cx="4309943" cy="27838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3F3558A4-04F0-484C-9195-5143B226F1F6}"/>
              </a:ext>
            </a:extLst>
          </p:cNvPr>
          <p:cNvSpPr/>
          <p:nvPr/>
        </p:nvSpPr>
        <p:spPr>
          <a:xfrm rot="5400000">
            <a:off x="8217487" y="2429303"/>
            <a:ext cx="4309943" cy="2783800"/>
          </a:xfrm>
          <a:prstGeom prst="homePlate">
            <a:avLst>
              <a:gd name="adj" fmla="val 8632"/>
            </a:avLst>
          </a:prstGeom>
          <a:solidFill>
            <a:schemeClr val="bg1"/>
          </a:solidFill>
          <a:ln w="127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58E8B0-353D-4EE2-AABC-A8360F3DD0C3}"/>
              </a:ext>
            </a:extLst>
          </p:cNvPr>
          <p:cNvSpPr/>
          <p:nvPr/>
        </p:nvSpPr>
        <p:spPr>
          <a:xfrm>
            <a:off x="1343700" y="1187024"/>
            <a:ext cx="960000" cy="9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544019E2-0EC1-41A5-8705-E94089661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00" y="1307024"/>
            <a:ext cx="720000" cy="720000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AF2AFD35-AECB-4AA2-B5D8-8799317E3527}"/>
              </a:ext>
            </a:extLst>
          </p:cNvPr>
          <p:cNvSpPr/>
          <p:nvPr/>
        </p:nvSpPr>
        <p:spPr>
          <a:xfrm>
            <a:off x="9892457" y="1200953"/>
            <a:ext cx="960000" cy="9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59" name="Picture 58" descr="A close up of a logo&#10;&#10;Description automatically generated">
            <a:extLst>
              <a:ext uri="{FF2B5EF4-FFF2-40B4-BE49-F238E27FC236}">
                <a16:creationId xmlns:a16="http://schemas.microsoft.com/office/drawing/2014/main" id="{36358FE6-DAFE-4D4A-BEC9-5112676D12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457" y="1320953"/>
            <a:ext cx="720000" cy="720000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153CF844-0D36-45AD-842C-4FC0DE2F1FA6}"/>
              </a:ext>
            </a:extLst>
          </p:cNvPr>
          <p:cNvSpPr/>
          <p:nvPr/>
        </p:nvSpPr>
        <p:spPr>
          <a:xfrm>
            <a:off x="4193285" y="1187024"/>
            <a:ext cx="960000" cy="9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2" name="Picture 61" descr="A close up of a logo&#10;&#10;Description automatically generated">
            <a:extLst>
              <a:ext uri="{FF2B5EF4-FFF2-40B4-BE49-F238E27FC236}">
                <a16:creationId xmlns:a16="http://schemas.microsoft.com/office/drawing/2014/main" id="{D6341AB0-0136-4512-AC0A-73A0DBB867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85" y="1307024"/>
            <a:ext cx="720000" cy="720000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C82BEF06-9949-46F4-B0BF-94635A5B11EE}"/>
              </a:ext>
            </a:extLst>
          </p:cNvPr>
          <p:cNvSpPr/>
          <p:nvPr/>
        </p:nvSpPr>
        <p:spPr>
          <a:xfrm>
            <a:off x="7042871" y="1200953"/>
            <a:ext cx="960000" cy="9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4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4" name="Picture 63" descr="A close up of a logo&#10;&#10;Description automatically generated">
            <a:extLst>
              <a:ext uri="{FF2B5EF4-FFF2-40B4-BE49-F238E27FC236}">
                <a16:creationId xmlns:a16="http://schemas.microsoft.com/office/drawing/2014/main" id="{13F86628-8B79-4245-BECF-B5DA468019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71" y="1320953"/>
            <a:ext cx="720000" cy="7200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51DB9539-220C-482E-AF2D-EECB28139AF2}"/>
              </a:ext>
            </a:extLst>
          </p:cNvPr>
          <p:cNvSpPr txBox="1"/>
          <p:nvPr/>
        </p:nvSpPr>
        <p:spPr>
          <a:xfrm>
            <a:off x="757547" y="2306454"/>
            <a:ext cx="2132315" cy="66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ENABLING</a:t>
            </a:r>
          </a:p>
          <a:p>
            <a:pPr marL="0" marR="0" lvl="0" indent="0" algn="ctr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4F57AA3-579B-4765-9816-9D4B73312946}"/>
              </a:ext>
            </a:extLst>
          </p:cNvPr>
          <p:cNvSpPr txBox="1"/>
          <p:nvPr/>
        </p:nvSpPr>
        <p:spPr>
          <a:xfrm>
            <a:off x="3666443" y="2306452"/>
            <a:ext cx="201369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INSPIRED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F7F0849-E8C4-43AC-BD20-958A0E1FFADC}"/>
              </a:ext>
            </a:extLst>
          </p:cNvPr>
          <p:cNvSpPr txBox="1"/>
          <p:nvPr/>
        </p:nvSpPr>
        <p:spPr>
          <a:xfrm>
            <a:off x="6720410" y="2306452"/>
            <a:ext cx="1604927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PURE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3BDE4-EDCF-4FA6-9ABC-CD6963F37ABB}"/>
              </a:ext>
            </a:extLst>
          </p:cNvPr>
          <p:cNvSpPr txBox="1"/>
          <p:nvPr/>
        </p:nvSpPr>
        <p:spPr>
          <a:xfrm>
            <a:off x="9258213" y="2306452"/>
            <a:ext cx="222849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 ENHANCED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9C46830-25BB-4049-AE24-764662BB5A74}"/>
              </a:ext>
            </a:extLst>
          </p:cNvPr>
          <p:cNvSpPr txBox="1"/>
          <p:nvPr/>
        </p:nvSpPr>
        <p:spPr>
          <a:xfrm>
            <a:off x="503700" y="2796686"/>
            <a:ext cx="2640000" cy="2872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Cloud Data Centres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For Enterprises and Hyperscale CSPs</a:t>
            </a:r>
            <a:endParaRPr kumimoji="0" lang="en-IN" sz="1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Private Cloud at DC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Hyperconverged | Enterprise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Hyper reach/Hyperscale NW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Hyper Reach/Hyperscale transport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Data Center Interconnect</a:t>
            </a:r>
            <a:endParaRPr kumimoji="0" lang="en-IN" sz="1200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SD-WAN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Migration Services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Migration and Implementation services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E2F5B4-A516-4B05-A938-20DFE719CDD6}"/>
              </a:ext>
            </a:extLst>
          </p:cNvPr>
          <p:cNvSpPr txBox="1"/>
          <p:nvPr/>
        </p:nvSpPr>
        <p:spPr>
          <a:xfrm>
            <a:off x="3353285" y="2796686"/>
            <a:ext cx="2640000" cy="196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IaaS at Cloud DCs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CloudInfinit</a:t>
            </a:r>
          </a:p>
          <a:p>
            <a:pPr marL="355582" marR="0" lvl="1" indent="-112179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Enterprise Multi-Tenant</a:t>
            </a:r>
          </a:p>
          <a:p>
            <a:pPr marL="355582" marR="0" lvl="1" indent="-112179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Dedicated</a:t>
            </a:r>
          </a:p>
          <a:p>
            <a:pPr marL="355582" marR="0" lvl="1" indent="-112179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Hosted SAP/S4 HANA</a:t>
            </a:r>
          </a:p>
          <a:p>
            <a:pPr marL="355582" marR="0" lvl="1" indent="-112179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Azure Stack as a Service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Edge infra aligned to Cloud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Edge Connect Services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E038E24-5A31-4851-A514-C9FBA1415A51}"/>
              </a:ext>
            </a:extLst>
          </p:cNvPr>
          <p:cNvSpPr txBox="1"/>
          <p:nvPr/>
        </p:nvSpPr>
        <p:spPr>
          <a:xfrm>
            <a:off x="6202871" y="2796686"/>
            <a:ext cx="2640000" cy="1907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Hyperscale Platforms adjacent to Cloud DCs</a:t>
            </a:r>
            <a:endParaRPr kumimoji="0" lang="en-IN" sz="1333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AWS 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Azure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OCI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IN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GCP</a:t>
            </a:r>
            <a:endParaRPr kumimoji="0" lang="en-IN" sz="1333" b="0" i="0" u="none" strike="noStrike" kern="1200" cap="none" spc="-4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Multi-cloud Management platform &amp; services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3E8626E-4DED-463D-8506-4D0E7FEDE9FF}"/>
              </a:ext>
            </a:extLst>
          </p:cNvPr>
          <p:cNvSpPr txBox="1"/>
          <p:nvPr/>
        </p:nvSpPr>
        <p:spPr>
          <a:xfrm>
            <a:off x="9052457" y="2796686"/>
            <a:ext cx="2640000" cy="224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Digital Services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App Modernization 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Kubernetes-as-a-Service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Digital Apps (SaaS)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Forum DIGITAL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HCM Digital (iTest)</a:t>
            </a:r>
          </a:p>
          <a:p>
            <a:pPr marL="243411" marR="0" lvl="0" indent="-120648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Learning Management 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Internet-of-Things (IOT)</a:t>
            </a:r>
          </a:p>
          <a:p>
            <a:pPr marL="0" marR="0" lvl="0" indent="0" algn="l" defTabSz="1218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-4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Industry Solution-as-a-Service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24D329-9E47-41F0-A718-BF13D363DD2F}"/>
              </a:ext>
            </a:extLst>
          </p:cNvPr>
          <p:cNvSpPr txBox="1"/>
          <p:nvPr/>
        </p:nvSpPr>
        <p:spPr>
          <a:xfrm>
            <a:off x="357591" y="659119"/>
            <a:ext cx="11328400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9D5321-9C1A-478E-AFD3-6C2706CC279E}"/>
              </a:ext>
            </a:extLst>
          </p:cNvPr>
          <p:cNvSpPr txBox="1"/>
          <p:nvPr/>
        </p:nvSpPr>
        <p:spPr>
          <a:xfrm>
            <a:off x="431801" y="356063"/>
            <a:ext cx="17518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-20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cloud@core</a:t>
            </a:r>
            <a:endParaRPr kumimoji="0" lang="en-US" sz="2400" b="1" i="0" u="none" strike="noStrike" kern="1200" cap="none" spc="-20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4A81793-3BAF-4E74-93AB-62124E490BF0}"/>
              </a:ext>
            </a:extLst>
          </p:cNvPr>
          <p:cNvSpPr txBox="1"/>
          <p:nvPr/>
        </p:nvSpPr>
        <p:spPr>
          <a:xfrm>
            <a:off x="2141813" y="330788"/>
            <a:ext cx="405880" cy="297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A8972D-ACA3-4A43-BAE6-26CD6CFEAD79}"/>
              </a:ext>
            </a:extLst>
          </p:cNvPr>
          <p:cNvSpPr txBox="1"/>
          <p:nvPr/>
        </p:nvSpPr>
        <p:spPr>
          <a:xfrm>
            <a:off x="357591" y="6170210"/>
            <a:ext cx="11637015" cy="410433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Cloud@core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delivers agility, flexibility and choices for creating hybrid cloud led digital infrastructure </a:t>
            </a:r>
          </a:p>
        </p:txBody>
      </p:sp>
    </p:spTree>
    <p:extLst>
      <p:ext uri="{BB962C8B-B14F-4D97-AF65-F5344CB8AC3E}">
        <p14:creationId xmlns:p14="http://schemas.microsoft.com/office/powerpoint/2010/main" val="69292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AFCF54C-8644-43F2-AEAB-1265D026003A}"/>
              </a:ext>
            </a:extLst>
          </p:cNvPr>
          <p:cNvGrpSpPr/>
          <p:nvPr/>
        </p:nvGrpSpPr>
        <p:grpSpPr>
          <a:xfrm>
            <a:off x="704533" y="1180617"/>
            <a:ext cx="1635191" cy="1457982"/>
            <a:chOff x="528399" y="1348224"/>
            <a:chExt cx="1226393" cy="1093487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158E8B0-353D-4EE2-AABC-A8360F3DD0C3}"/>
                </a:ext>
              </a:extLst>
            </p:cNvPr>
            <p:cNvSpPr/>
            <p:nvPr/>
          </p:nvSpPr>
          <p:spPr>
            <a:xfrm>
              <a:off x="781595" y="1348224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44019E2-0EC1-41A5-8705-E94089661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595" y="1438224"/>
              <a:ext cx="540000" cy="54000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28399" y="2187795"/>
              <a:ext cx="12263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18">
                <a:defRPr/>
              </a:pPr>
              <a:r>
                <a:rPr lang="en-US" sz="1600" b="1">
                  <a:solidFill>
                    <a:prstClr val="black"/>
                  </a:solidFill>
                  <a:latin typeface="Calibri Light" panose="020F0302020204030204"/>
                </a:rPr>
                <a:t>CLOUD ENABLING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BCCEF76-5B07-40B2-8966-66D7C9E1489C}"/>
              </a:ext>
            </a:extLst>
          </p:cNvPr>
          <p:cNvGrpSpPr/>
          <p:nvPr/>
        </p:nvGrpSpPr>
        <p:grpSpPr>
          <a:xfrm>
            <a:off x="2736252" y="1180617"/>
            <a:ext cx="1547027" cy="1457982"/>
            <a:chOff x="2293790" y="1348224"/>
            <a:chExt cx="1160270" cy="1093487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153CF844-0D36-45AD-842C-4FC0DE2F1FA6}"/>
                </a:ext>
              </a:extLst>
            </p:cNvPr>
            <p:cNvSpPr/>
            <p:nvPr/>
          </p:nvSpPr>
          <p:spPr>
            <a:xfrm>
              <a:off x="2513925" y="1348224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2" name="Picture 61" descr="A close up of a logo&#10;&#10;Description automatically generated">
              <a:extLst>
                <a:ext uri="{FF2B5EF4-FFF2-40B4-BE49-F238E27FC236}">
                  <a16:creationId xmlns:a16="http://schemas.microsoft.com/office/drawing/2014/main" id="{D6341AB0-0136-4512-AC0A-73A0DBB8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925" y="1438224"/>
              <a:ext cx="540000" cy="540000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293790" y="2187795"/>
              <a:ext cx="116027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8">
                <a:defRPr/>
              </a:pPr>
              <a:r>
                <a:rPr lang="en-US" sz="1600" b="1">
                  <a:solidFill>
                    <a:prstClr val="black"/>
                  </a:solidFill>
                  <a:latin typeface="Calibri Light" panose="020F0302020204030204"/>
                </a:rPr>
                <a:t>CLOUD INSPIRED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B6F1954-B49C-47B6-BCF9-F3A7B3EB4F08}"/>
              </a:ext>
            </a:extLst>
          </p:cNvPr>
          <p:cNvGrpSpPr/>
          <p:nvPr/>
        </p:nvGrpSpPr>
        <p:grpSpPr>
          <a:xfrm>
            <a:off x="4655760" y="1180368"/>
            <a:ext cx="1234440" cy="1444053"/>
            <a:chOff x="4263487" y="1358671"/>
            <a:chExt cx="925830" cy="10830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82BEF06-9949-46F4-B0BF-94635A5B11EE}"/>
                </a:ext>
              </a:extLst>
            </p:cNvPr>
            <p:cNvSpPr/>
            <p:nvPr/>
          </p:nvSpPr>
          <p:spPr>
            <a:xfrm>
              <a:off x="4366402" y="1358671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64" name="Picture 63" descr="A close up of a logo&#10;&#10;Description automatically generated">
              <a:extLst>
                <a:ext uri="{FF2B5EF4-FFF2-40B4-BE49-F238E27FC236}">
                  <a16:creationId xmlns:a16="http://schemas.microsoft.com/office/drawing/2014/main" id="{13F86628-8B79-4245-BECF-B5DA4680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6402" y="1448671"/>
              <a:ext cx="540000" cy="540000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4263487" y="2187795"/>
              <a:ext cx="9258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8">
                <a:defRPr/>
              </a:pPr>
              <a:r>
                <a:rPr lang="en-US" sz="1600" b="1">
                  <a:solidFill>
                    <a:prstClr val="black"/>
                  </a:solidFill>
                  <a:latin typeface="Calibri Light" panose="020F0302020204030204"/>
                </a:rPr>
                <a:t>CLOUD PURE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F04D9AE-2F0E-4967-ABD7-2339485BAA2C}"/>
              </a:ext>
            </a:extLst>
          </p:cNvPr>
          <p:cNvGrpSpPr/>
          <p:nvPr/>
        </p:nvGrpSpPr>
        <p:grpSpPr>
          <a:xfrm>
            <a:off x="6269895" y="1180253"/>
            <a:ext cx="1718546" cy="1444053"/>
            <a:chOff x="6127986" y="1358671"/>
            <a:chExt cx="1288910" cy="10830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F2AFD35-AECB-4AA2-B5D8-8799317E3527}"/>
                </a:ext>
              </a:extLst>
            </p:cNvPr>
            <p:cNvSpPr/>
            <p:nvPr/>
          </p:nvSpPr>
          <p:spPr>
            <a:xfrm>
              <a:off x="6412441" y="1358671"/>
              <a:ext cx="720000" cy="720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36358FE6-DAFE-4D4A-BEC9-5112676D1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2441" y="1448671"/>
              <a:ext cx="540000" cy="540000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127986" y="2187795"/>
              <a:ext cx="128891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988">
                <a:defRPr/>
              </a:pPr>
              <a:r>
                <a:rPr lang="en-US" sz="1600" b="1">
                  <a:solidFill>
                    <a:prstClr val="black"/>
                  </a:solidFill>
                  <a:latin typeface="Calibri Light" panose="020F0302020204030204"/>
                </a:rPr>
                <a:t>CLOUD ENHANCED</a:t>
              </a:r>
            </a:p>
          </p:txBody>
        </p:sp>
      </p:grp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3EB05AAC-9888-4D7E-BA00-AFAA7614EBD6}"/>
              </a:ext>
            </a:extLst>
          </p:cNvPr>
          <p:cNvSpPr/>
          <p:nvPr/>
        </p:nvSpPr>
        <p:spPr>
          <a:xfrm rot="5400000">
            <a:off x="9401590" y="1168945"/>
            <a:ext cx="861773" cy="2394052"/>
          </a:xfrm>
          <a:prstGeom prst="homePlate">
            <a:avLst>
              <a:gd name="adj" fmla="val 8632"/>
            </a:avLst>
          </a:prstGeom>
          <a:noFill/>
          <a:ln w="190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13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DCD492-21D3-44EA-8912-E0871BB0E09E}"/>
              </a:ext>
            </a:extLst>
          </p:cNvPr>
          <p:cNvSpPr txBox="1"/>
          <p:nvPr/>
        </p:nvSpPr>
        <p:spPr>
          <a:xfrm>
            <a:off x="743784" y="5541769"/>
            <a:ext cx="778069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333">
                <a:solidFill>
                  <a:sysClr val="windowText" lastClr="000000"/>
                </a:solidFill>
                <a:latin typeface="Calibri" panose="020F0502020204030204"/>
              </a:rPr>
              <a:t>Technology refresh to save costs and increase operational efficiencies with </a:t>
            </a:r>
          </a:p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Less hardware, Less people and Less licenses </a:t>
            </a:r>
            <a:endParaRPr lang="en-IN" sz="160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31116EA-A30F-4FD4-AC8B-BB1B14AC8C20}"/>
              </a:ext>
            </a:extLst>
          </p:cNvPr>
          <p:cNvSpPr txBox="1"/>
          <p:nvPr/>
        </p:nvSpPr>
        <p:spPr>
          <a:xfrm>
            <a:off x="2696316" y="4696411"/>
            <a:ext cx="589206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333">
                <a:solidFill>
                  <a:sysClr val="windowText" lastClr="000000"/>
                </a:solidFill>
                <a:latin typeface="Calibri" panose="020F0502020204030204"/>
              </a:rPr>
              <a:t>Increased Automation in service delivery, Complete control and enhanced visibility on cloud resource usage for better insights</a:t>
            </a:r>
            <a:endParaRPr lang="en-IN" sz="1333" i="1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CBEEDC-BD9E-4B74-8D53-012A6D7FAA55}"/>
              </a:ext>
            </a:extLst>
          </p:cNvPr>
          <p:cNvSpPr txBox="1"/>
          <p:nvPr/>
        </p:nvSpPr>
        <p:spPr>
          <a:xfrm>
            <a:off x="4587987" y="3928027"/>
            <a:ext cx="3833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333">
                <a:solidFill>
                  <a:sysClr val="windowText" lastClr="000000"/>
                </a:solidFill>
                <a:latin typeface="Calibri" panose="020F0502020204030204"/>
              </a:rPr>
              <a:t>Unlock capabilities for a modern business – </a:t>
            </a: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Agility</a:t>
            </a:r>
            <a:r>
              <a:rPr lang="en-US" sz="1333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, </a:t>
            </a: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Flexibility, Scalability</a:t>
            </a:r>
            <a:endParaRPr lang="en-IN" sz="1600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CDF48F-936E-4205-9017-41EA54EB70A5}"/>
              </a:ext>
            </a:extLst>
          </p:cNvPr>
          <p:cNvSpPr txBox="1"/>
          <p:nvPr/>
        </p:nvSpPr>
        <p:spPr>
          <a:xfrm>
            <a:off x="6127614" y="2946751"/>
            <a:ext cx="2460753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333">
                <a:solidFill>
                  <a:sysClr val="windowText" lastClr="000000"/>
                </a:solidFill>
                <a:latin typeface="Calibri" panose="020F0502020204030204"/>
              </a:rPr>
              <a:t>Digital First environment, new business models, new service delivery models</a:t>
            </a:r>
            <a:endParaRPr lang="en-IN" sz="1333" i="1">
              <a:solidFill>
                <a:srgbClr val="0070C0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151D9E-45FB-4BBD-AF9B-10C8F364C432}"/>
              </a:ext>
            </a:extLst>
          </p:cNvPr>
          <p:cNvSpPr txBox="1"/>
          <p:nvPr/>
        </p:nvSpPr>
        <p:spPr>
          <a:xfrm>
            <a:off x="8524484" y="2997235"/>
            <a:ext cx="3056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business outcomes</a:t>
            </a:r>
            <a:endParaRPr lang="en-IN" sz="160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E1975F9-C61D-41DB-9E64-393943127E10}"/>
              </a:ext>
            </a:extLst>
          </p:cNvPr>
          <p:cNvSpPr txBox="1"/>
          <p:nvPr/>
        </p:nvSpPr>
        <p:spPr>
          <a:xfrm>
            <a:off x="8524483" y="3871913"/>
            <a:ext cx="297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service delivery </a:t>
            </a:r>
          </a:p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innovations</a:t>
            </a:r>
            <a:endParaRPr lang="en-IN" sz="160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155759-5E00-4BEE-9BB1-F17D7A0AA5B4}"/>
              </a:ext>
            </a:extLst>
          </p:cNvPr>
          <p:cNvSpPr txBox="1"/>
          <p:nvPr/>
        </p:nvSpPr>
        <p:spPr>
          <a:xfrm>
            <a:off x="8524483" y="4685739"/>
            <a:ext cx="3111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technology and service delivery enhancements</a:t>
            </a:r>
            <a:endParaRPr lang="en-IN" sz="160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9CEE1B-FB2D-4B5F-B690-37B91B5044FD}"/>
              </a:ext>
            </a:extLst>
          </p:cNvPr>
          <p:cNvSpPr txBox="1"/>
          <p:nvPr/>
        </p:nvSpPr>
        <p:spPr>
          <a:xfrm>
            <a:off x="8524484" y="5562758"/>
            <a:ext cx="3056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600">
                <a:solidFill>
                  <a:srgbClr val="0070C0"/>
                </a:solidFill>
                <a:latin typeface="Calibri" panose="020F0502020204030204"/>
              </a:rPr>
              <a:t>technology outcomes</a:t>
            </a:r>
            <a:endParaRPr lang="en-IN" sz="160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0F9529C-498F-4680-A6FE-5ABC21746D41}"/>
              </a:ext>
            </a:extLst>
          </p:cNvPr>
          <p:cNvSpPr txBox="1"/>
          <p:nvPr/>
        </p:nvSpPr>
        <p:spPr>
          <a:xfrm>
            <a:off x="8888770" y="2184281"/>
            <a:ext cx="196542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988">
              <a:defRPr/>
            </a:pPr>
            <a:r>
              <a:rPr lang="en-US" sz="2133" b="1">
                <a:solidFill>
                  <a:prstClr val="black"/>
                </a:solidFill>
                <a:latin typeface="Calibri Light" panose="020F0302020204030204"/>
              </a:rPr>
              <a:t>OUTCOME</a:t>
            </a:r>
            <a:endParaRPr lang="en-US" sz="1467" b="1">
              <a:solidFill>
                <a:prstClr val="black"/>
              </a:solidFill>
              <a:latin typeface="Calibri Light" panose="020F0302020204030204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FD6FBB6-E5F1-4114-8EEF-15FB835A07A7}"/>
              </a:ext>
            </a:extLst>
          </p:cNvPr>
          <p:cNvCxnSpPr>
            <a:cxnSpLocks/>
          </p:cNvCxnSpPr>
          <p:nvPr/>
        </p:nvCxnSpPr>
        <p:spPr>
          <a:xfrm flipV="1">
            <a:off x="6041696" y="3707171"/>
            <a:ext cx="5109928" cy="52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9E4E83D-84F6-44E1-ABCC-20FD298D2230}"/>
              </a:ext>
            </a:extLst>
          </p:cNvPr>
          <p:cNvCxnSpPr>
            <a:cxnSpLocks/>
          </p:cNvCxnSpPr>
          <p:nvPr/>
        </p:nvCxnSpPr>
        <p:spPr>
          <a:xfrm flipV="1">
            <a:off x="4539661" y="4558023"/>
            <a:ext cx="6611963" cy="46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AC453F6-20DA-44A0-A7EF-41C4BC05B98C}"/>
              </a:ext>
            </a:extLst>
          </p:cNvPr>
          <p:cNvCxnSpPr>
            <a:cxnSpLocks/>
          </p:cNvCxnSpPr>
          <p:nvPr/>
        </p:nvCxnSpPr>
        <p:spPr>
          <a:xfrm flipV="1">
            <a:off x="2615528" y="5318940"/>
            <a:ext cx="8536097" cy="24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2AD58D-17D1-4C9F-A5B4-E0C71EAA6C13}"/>
              </a:ext>
            </a:extLst>
          </p:cNvPr>
          <p:cNvCxnSpPr>
            <a:cxnSpLocks/>
          </p:cNvCxnSpPr>
          <p:nvPr/>
        </p:nvCxnSpPr>
        <p:spPr>
          <a:xfrm flipV="1">
            <a:off x="555581" y="6140369"/>
            <a:ext cx="10596043" cy="38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9CFD22-357F-470C-A3ED-2D98091AB0A2}"/>
              </a:ext>
            </a:extLst>
          </p:cNvPr>
          <p:cNvCxnSpPr>
            <a:cxnSpLocks/>
          </p:cNvCxnSpPr>
          <p:nvPr/>
        </p:nvCxnSpPr>
        <p:spPr>
          <a:xfrm flipH="1">
            <a:off x="555582" y="2387481"/>
            <a:ext cx="8805" cy="37918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EC6A4EF-8F37-4A2D-9948-EBAB526F087F}"/>
              </a:ext>
            </a:extLst>
          </p:cNvPr>
          <p:cNvCxnSpPr>
            <a:cxnSpLocks/>
          </p:cNvCxnSpPr>
          <p:nvPr/>
        </p:nvCxnSpPr>
        <p:spPr>
          <a:xfrm>
            <a:off x="2615527" y="2387482"/>
            <a:ext cx="0" cy="2956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DBF02A-38D0-45C7-8272-226763C512E8}"/>
              </a:ext>
            </a:extLst>
          </p:cNvPr>
          <p:cNvCxnSpPr>
            <a:cxnSpLocks/>
          </p:cNvCxnSpPr>
          <p:nvPr/>
        </p:nvCxnSpPr>
        <p:spPr>
          <a:xfrm>
            <a:off x="4539661" y="2387481"/>
            <a:ext cx="0" cy="2216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AF6E115-735E-4B8F-AAF1-5A5C6FA06766}"/>
              </a:ext>
            </a:extLst>
          </p:cNvPr>
          <p:cNvCxnSpPr>
            <a:cxnSpLocks/>
          </p:cNvCxnSpPr>
          <p:nvPr/>
        </p:nvCxnSpPr>
        <p:spPr>
          <a:xfrm>
            <a:off x="6041696" y="2387482"/>
            <a:ext cx="0" cy="1371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C8EF154-F3AC-4926-A7CC-278368EDB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431104"/>
            <a:ext cx="10892492" cy="461665"/>
          </a:xfrm>
        </p:spPr>
        <p:txBody>
          <a:bodyPr/>
          <a:lstStyle/>
          <a:p>
            <a:r>
              <a:rPr lang="en-US" dirty="0"/>
              <a:t>BUSINESS OUTCOMES AT DIFFERENT STAGES OF CLOUD@CORE PORTFOLIO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833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20AE0DA5-EE12-4025-8FFA-0E557832EDF5}"/>
              </a:ext>
            </a:extLst>
          </p:cNvPr>
          <p:cNvSpPr/>
          <p:nvPr/>
        </p:nvSpPr>
        <p:spPr>
          <a:xfrm rot="5400000">
            <a:off x="6055777" y="-910413"/>
            <a:ext cx="2880000" cy="7967773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C1D8F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IN" sz="2400" kern="0">
              <a:solidFill>
                <a:prstClr val="white"/>
              </a:solidFill>
              <a:latin typeface="Trebuchet MS"/>
              <a:sym typeface="Arial"/>
              <a:rtl val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3E6A13-D0A7-48C9-A631-055B6C1BB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937" y="1824131"/>
            <a:ext cx="6577264" cy="2144498"/>
          </a:xfrm>
        </p:spPr>
        <p:txBody>
          <a:bodyPr/>
          <a:lstStyle/>
          <a:p>
            <a:r>
              <a:rPr lang="en-IN" sz="2667" cap="none">
                <a:latin typeface="Trebuchet MS"/>
              </a:rPr>
              <a:t>GARTNER’S RECOMMENDATION </a:t>
            </a:r>
            <a:br>
              <a:rPr lang="en-IN" sz="2667" cap="none">
                <a:latin typeface="Trebuchet MS"/>
              </a:rPr>
            </a:br>
            <a:r>
              <a:rPr lang="en-IN" sz="2667" cap="none">
                <a:latin typeface="Trebuchet MS"/>
              </a:rPr>
              <a:t>-validates Sify’s portfolio &amp; investments</a:t>
            </a:r>
            <a:br>
              <a:rPr lang="en-IN" sz="2667" cap="none"/>
            </a:br>
            <a:br>
              <a:rPr lang="en-IN" sz="2667" cap="none"/>
            </a:br>
            <a:r>
              <a:rPr lang="en-US" sz="2667" cap="none">
                <a:latin typeface="Trebuchet MS"/>
              </a:rPr>
              <a:t>CONVERGENCE OF </a:t>
            </a:r>
            <a:br>
              <a:rPr lang="en-US" sz="2667" cap="none">
                <a:latin typeface="Trebuchet MS"/>
              </a:rPr>
            </a:br>
            <a:r>
              <a:rPr lang="en-US" sz="2667" cap="none">
                <a:latin typeface="Trebuchet MS"/>
              </a:rPr>
              <a:t>Data Center, Cloud And Networks</a:t>
            </a:r>
            <a:endParaRPr lang="en-IN" sz="2667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11FB1F-67F9-487C-AE09-31AF71040E0A}"/>
              </a:ext>
            </a:extLst>
          </p:cNvPr>
          <p:cNvGrpSpPr/>
          <p:nvPr/>
        </p:nvGrpSpPr>
        <p:grpSpPr>
          <a:xfrm>
            <a:off x="592221" y="1629619"/>
            <a:ext cx="2844923" cy="2400000"/>
            <a:chOff x="426311" y="1068693"/>
            <a:chExt cx="2133692" cy="1800000"/>
          </a:xfrm>
        </p:grpSpPr>
        <p:sp>
          <p:nvSpPr>
            <p:cNvPr id="2" name="Teardrop 1">
              <a:extLst>
                <a:ext uri="{FF2B5EF4-FFF2-40B4-BE49-F238E27FC236}">
                  <a16:creationId xmlns:a16="http://schemas.microsoft.com/office/drawing/2014/main" id="{7CD9D0F9-FE61-4910-AB5D-22114CA97F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6311" y="1068693"/>
              <a:ext cx="2133692" cy="1800000"/>
            </a:xfrm>
            <a:prstGeom prst="teardrop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935ACAEA-708F-4FD1-9653-0563C9521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02282" y="1440252"/>
              <a:ext cx="971550" cy="99060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88E9771-ADE5-4B1B-B634-3876E95F0545}"/>
              </a:ext>
            </a:extLst>
          </p:cNvPr>
          <p:cNvSpPr/>
          <p:nvPr/>
        </p:nvSpPr>
        <p:spPr>
          <a:xfrm>
            <a:off x="10363202" y="1"/>
            <a:ext cx="1828799" cy="1103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/>
          </a:p>
        </p:txBody>
      </p:sp>
    </p:spTree>
    <p:extLst>
      <p:ext uri="{BB962C8B-B14F-4D97-AF65-F5344CB8AC3E}">
        <p14:creationId xmlns:p14="http://schemas.microsoft.com/office/powerpoint/2010/main" val="24314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0EA321-491B-4ED2-B03C-2A47D52F6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1237674"/>
            <a:ext cx="4569963" cy="356935"/>
          </a:xfrm>
        </p:spPr>
        <p:txBody>
          <a:bodyPr>
            <a:normAutofit/>
          </a:bodyPr>
          <a:lstStyle/>
          <a:p>
            <a:r>
              <a:rPr lang="en-US" sz="1467" dirty="0">
                <a:solidFill>
                  <a:srgbClr val="002856"/>
                </a:solidFill>
                <a:latin typeface="Arial Black" panose="020B0A04020102020204"/>
              </a:rPr>
              <a:t>Basic Minimum criteria!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7E13B6-41AB-4ACC-95EF-27D30DB426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393" y="1568074"/>
            <a:ext cx="5288231" cy="3058695"/>
          </a:xfrm>
          <a:ln>
            <a:noFill/>
          </a:ln>
        </p:spPr>
        <p:txBody>
          <a:bodyPr vert="horz" lIns="36576" tIns="0" rIns="0" bIns="0" rtlCol="0" anchor="t">
            <a:noAutofit/>
          </a:bodyPr>
          <a:lstStyle/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Enterprise Experience for specific workloads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Carrier Neutral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Tier 3 or Equivalent as per Uptime Institute or TIA-942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Multiple sites and their seismic Zone rating ( Among other environmental factors)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Back up and DR Capabilities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SLA of 99.92% or greater (minimum T3 capability)</a:t>
            </a:r>
          </a:p>
          <a:p>
            <a:pPr marL="205732" indent="-342900" defTabSz="914377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/>
              </a:rPr>
              <a:t>Overall Customer Feedback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2619F6-5379-4ED3-92B0-F10BBB12B94C}"/>
              </a:ext>
            </a:extLst>
          </p:cNvPr>
          <p:cNvSpPr txBox="1">
            <a:spLocks/>
          </p:cNvSpPr>
          <p:nvPr/>
        </p:nvSpPr>
        <p:spPr>
          <a:xfrm>
            <a:off x="6635262" y="1267768"/>
            <a:ext cx="4095511" cy="22753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None/>
              <a:defRPr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spcAft>
                <a:spcPts val="1200"/>
              </a:spcAft>
              <a:defRPr/>
            </a:pPr>
            <a:r>
              <a:rPr lang="en-US" sz="1467" dirty="0">
                <a:solidFill>
                  <a:srgbClr val="002856"/>
                </a:solidFill>
                <a:latin typeface="Arial Black" panose="020B0A04020102020204"/>
              </a:rPr>
              <a:t>New Differentiating Criteria!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3EB6D80-ADEE-4FDE-B1D0-AC42CD2888AF}"/>
              </a:ext>
            </a:extLst>
          </p:cNvPr>
          <p:cNvSpPr txBox="1">
            <a:spLocks/>
          </p:cNvSpPr>
          <p:nvPr/>
        </p:nvSpPr>
        <p:spPr>
          <a:xfrm>
            <a:off x="6635262" y="1563061"/>
            <a:ext cx="5112575" cy="3058695"/>
          </a:xfrm>
          <a:prstGeom prst="rect">
            <a:avLst/>
          </a:prstGeom>
          <a:ln>
            <a:noFill/>
          </a:ln>
        </p:spPr>
        <p:txBody>
          <a:bodyPr vert="horz" lIns="36576" tIns="0" rIns="0" bIns="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293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8867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914377">
              <a:spcAft>
                <a:spcPts val="120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Cloud Vision and Strategy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228594" indent="-228594" defTabSz="914377">
              <a:spcAft>
                <a:spcPts val="120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Hyperscale Partnerships: AWS, MS, GCP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228594" indent="-228594" defTabSz="914377">
              <a:spcAft>
                <a:spcPts val="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Managed Services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548626" lvl="1" indent="-228594" defTabSz="914377">
              <a:spcAft>
                <a:spcPts val="1200"/>
              </a:spcAft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In a single and multi-cloud environment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228594" indent="-228594" defTabSz="914377">
              <a:spcAft>
                <a:spcPts val="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Cloud Experience and Depth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548626" lvl="1" indent="-228594" defTabSz="914377">
              <a:spcAft>
                <a:spcPts val="1200"/>
              </a:spcAft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Cloud Management, Cloud Economics (In-house IP or partnerships)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228594" indent="-228594" defTabSz="914377">
              <a:spcAft>
                <a:spcPts val="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Provides Network Connectivity to Major Cloud providers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548626" lvl="1" indent="-228594" defTabSz="914377">
              <a:spcAft>
                <a:spcPts val="1200"/>
              </a:spcAft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AWS/Direct Connect, MS Azure/Express Route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 marL="228594" indent="-228594" defTabSz="914377">
              <a:spcAft>
                <a:spcPts val="1200"/>
              </a:spcAft>
              <a:buClr>
                <a:srgbClr val="002856"/>
              </a:buClr>
              <a:defRPr/>
            </a:pPr>
            <a:r>
              <a:rPr lang="en-US" sz="1467" dirty="0">
                <a:solidFill>
                  <a:srgbClr val="000000"/>
                </a:solidFill>
                <a:latin typeface="Arial" panose="020B0604020202020204"/>
              </a:rPr>
              <a:t>Interconnect services to other sites or partner ecosystems</a:t>
            </a:r>
            <a:endParaRPr lang="en-US" sz="1467" dirty="0">
              <a:solidFill>
                <a:srgbClr val="000000"/>
              </a:solidFill>
              <a:latin typeface="Arial" panose="020B0604020202020204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99FBC0-223F-4E7E-A91D-880334CF00E2}"/>
              </a:ext>
            </a:extLst>
          </p:cNvPr>
          <p:cNvSpPr txBox="1">
            <a:spLocks/>
          </p:cNvSpPr>
          <p:nvPr/>
        </p:nvSpPr>
        <p:spPr>
          <a:xfrm>
            <a:off x="463892" y="208538"/>
            <a:ext cx="9683181" cy="533530"/>
          </a:xfrm>
          <a:prstGeom prst="rect">
            <a:avLst/>
          </a:prstGeom>
        </p:spPr>
        <p:txBody>
          <a:bodyPr vert="horz" wrap="square" lIns="0" tIns="60953" rIns="121904" bIns="60953" rtlCol="0" anchor="ctr">
            <a:spAutoFit/>
          </a:bodyPr>
          <a:lstStyle>
            <a:lvl1pPr marR="0" indent="0" defTabSz="914241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000" b="1" i="0" u="none" strike="noStrike" cap="all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defTabSz="1218958">
              <a:defRPr/>
            </a:pPr>
            <a:r>
              <a:rPr lang="en-US" sz="2667" dirty="0">
                <a:solidFill>
                  <a:srgbClr val="002856">
                    <a:lumMod val="75000"/>
                  </a:srgbClr>
                </a:solidFill>
              </a:rPr>
              <a:t>Gartner’s recommendations for selection of DC partner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C1C7F7-E1D8-424C-B14D-33D0AF04E715}"/>
              </a:ext>
            </a:extLst>
          </p:cNvPr>
          <p:cNvSpPr/>
          <p:nvPr/>
        </p:nvSpPr>
        <p:spPr>
          <a:xfrm>
            <a:off x="239349" y="6213310"/>
            <a:ext cx="384043" cy="44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018">
              <a:defRPr/>
            </a:pPr>
            <a:endParaRPr lang="en-IN" sz="2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1E2BAC-527B-43A8-920C-A9ADC1008830}"/>
              </a:ext>
            </a:extLst>
          </p:cNvPr>
          <p:cNvSpPr txBox="1"/>
          <p:nvPr/>
        </p:nvSpPr>
        <p:spPr>
          <a:xfrm>
            <a:off x="1526037" y="5864897"/>
            <a:ext cx="9683180" cy="410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018">
              <a:defRPr/>
            </a:pPr>
            <a:r>
              <a:rPr lang="en-IN" sz="1867" b="1" dirty="0">
                <a:solidFill>
                  <a:srgbClr val="002856"/>
                </a:solidFill>
                <a:latin typeface="Arial Black"/>
              </a:rPr>
              <a:t>GARTNER’S RECOMMENDATION validates </a:t>
            </a:r>
            <a:r>
              <a:rPr lang="en-IN" sz="1867" b="1" dirty="0" err="1">
                <a:solidFill>
                  <a:srgbClr val="002856"/>
                </a:solidFill>
                <a:latin typeface="Arial Black"/>
              </a:rPr>
              <a:t>Sify’s</a:t>
            </a:r>
            <a:r>
              <a:rPr lang="en-IN" sz="1867" b="1" dirty="0">
                <a:solidFill>
                  <a:srgbClr val="002856"/>
                </a:solidFill>
                <a:latin typeface="Arial Black"/>
              </a:rPr>
              <a:t> portfolio &amp; investments</a:t>
            </a:r>
            <a:endParaRPr lang="en-US" sz="1867" b="1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</p:txBody>
      </p:sp>
      <p:pic>
        <p:nvPicPr>
          <p:cNvPr id="15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12544DCA-3410-6C48-82DC-C7F9E771A0F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3892" y="55124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9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C1DE-C43C-4F69-8371-6756B493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customers asking?</a:t>
            </a:r>
            <a:br>
              <a:rPr lang="en-US"/>
            </a:br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4FC1376-6A1E-41D9-9108-C9B5D1778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92" y="1934852"/>
            <a:ext cx="600000" cy="60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1293D6-7A44-4DEC-BD0F-2020E1FD8A73}"/>
              </a:ext>
            </a:extLst>
          </p:cNvPr>
          <p:cNvSpPr txBox="1"/>
          <p:nvPr/>
        </p:nvSpPr>
        <p:spPr>
          <a:xfrm>
            <a:off x="1597368" y="2004605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IN" sz="1867" b="1">
                <a:solidFill>
                  <a:prstClr val="black"/>
                </a:solidFill>
                <a:latin typeface="Trebuchet MS"/>
              </a:rPr>
              <a:t>Cloud migration strategy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44272-A21F-46D8-BD63-3DE732499B6A}"/>
              </a:ext>
            </a:extLst>
          </p:cNvPr>
          <p:cNvSpPr txBox="1"/>
          <p:nvPr/>
        </p:nvSpPr>
        <p:spPr>
          <a:xfrm>
            <a:off x="4859240" y="1860975"/>
            <a:ext cx="69672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How do I execute a seamless migration without disruption in business?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16E6-6E6F-4F57-A593-D89EE7EC0392}"/>
              </a:ext>
            </a:extLst>
          </p:cNvPr>
          <p:cNvSpPr txBox="1"/>
          <p:nvPr/>
        </p:nvSpPr>
        <p:spPr>
          <a:xfrm>
            <a:off x="1597368" y="2986334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IN" sz="1867" b="1">
                <a:solidFill>
                  <a:prstClr val="black"/>
                </a:solidFill>
                <a:latin typeface="Trebuchet MS"/>
              </a:rPr>
              <a:t>Connecting to Cloud </a:t>
            </a:r>
          </a:p>
        </p:txBody>
      </p:sp>
      <p:pic>
        <p:nvPicPr>
          <p:cNvPr id="10" name="Graphic 9" descr="Connected">
            <a:extLst>
              <a:ext uri="{FF2B5EF4-FFF2-40B4-BE49-F238E27FC236}">
                <a16:creationId xmlns:a16="http://schemas.microsoft.com/office/drawing/2014/main" id="{98413BC1-D216-4EFE-A0EA-41D474D4D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992" y="2917731"/>
            <a:ext cx="600000" cy="60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1F2D8BB-57B5-4FFE-B249-22CF2DD5F2C4}"/>
              </a:ext>
            </a:extLst>
          </p:cNvPr>
          <p:cNvSpPr txBox="1"/>
          <p:nvPr/>
        </p:nvSpPr>
        <p:spPr>
          <a:xfrm>
            <a:off x="4859239" y="2842705"/>
            <a:ext cx="69672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How will my erstwhile network change in a hybrid multicloud environment?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D1451-05A3-4EB6-B2AD-FB5CB84DD808}"/>
              </a:ext>
            </a:extLst>
          </p:cNvPr>
          <p:cNvSpPr txBox="1"/>
          <p:nvPr/>
        </p:nvSpPr>
        <p:spPr>
          <a:xfrm>
            <a:off x="1597367" y="3926309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 b="1">
                <a:solidFill>
                  <a:prstClr val="black"/>
                </a:solidFill>
                <a:latin typeface="Trebuchet MS"/>
              </a:rPr>
              <a:t>Security in the cloud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12" name="Graphic 11" descr="Lock">
            <a:extLst>
              <a:ext uri="{FF2B5EF4-FFF2-40B4-BE49-F238E27FC236}">
                <a16:creationId xmlns:a16="http://schemas.microsoft.com/office/drawing/2014/main" id="{8D60BFCA-1E25-4121-B889-97B3675BDA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7992" y="3858040"/>
            <a:ext cx="600000" cy="60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CB4B150-4876-494F-898B-728C2BE6B7DF}"/>
              </a:ext>
            </a:extLst>
          </p:cNvPr>
          <p:cNvSpPr txBox="1"/>
          <p:nvPr/>
        </p:nvSpPr>
        <p:spPr>
          <a:xfrm>
            <a:off x="4859238" y="3797191"/>
            <a:ext cx="698362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How will I define the security architecture and policy when my applications will be residing in multiple Clouds and DCs?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83F598-C532-4394-963F-5A5425D0C422}"/>
              </a:ext>
            </a:extLst>
          </p:cNvPr>
          <p:cNvSpPr txBox="1"/>
          <p:nvPr/>
        </p:nvSpPr>
        <p:spPr>
          <a:xfrm>
            <a:off x="1597368" y="4770323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IN" sz="1867" b="1">
                <a:solidFill>
                  <a:prstClr val="black"/>
                </a:solidFill>
                <a:latin typeface="Trebuchet MS"/>
              </a:rPr>
              <a:t>Visibility and control</a:t>
            </a:r>
          </a:p>
        </p:txBody>
      </p:sp>
      <p:pic>
        <p:nvPicPr>
          <p:cNvPr id="17" name="Graphic 16" descr="Eye">
            <a:extLst>
              <a:ext uri="{FF2B5EF4-FFF2-40B4-BE49-F238E27FC236}">
                <a16:creationId xmlns:a16="http://schemas.microsoft.com/office/drawing/2014/main" id="{F9A80395-82B6-4464-9863-6338111DB4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7992" y="4680459"/>
            <a:ext cx="600000" cy="60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7DD079-FF6B-4DFE-AC23-F52B0CC0C156}"/>
              </a:ext>
            </a:extLst>
          </p:cNvPr>
          <p:cNvSpPr txBox="1"/>
          <p:nvPr/>
        </p:nvSpPr>
        <p:spPr>
          <a:xfrm>
            <a:off x="4859239" y="4770323"/>
            <a:ext cx="6967292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Is visibility more important than control?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C6C292-C2AD-4AA0-AF3B-AFA72F4A2D9A}"/>
              </a:ext>
            </a:extLst>
          </p:cNvPr>
          <p:cNvSpPr txBox="1"/>
          <p:nvPr/>
        </p:nvSpPr>
        <p:spPr>
          <a:xfrm>
            <a:off x="1597368" y="5473813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IN" sz="1867" b="1">
                <a:solidFill>
                  <a:prstClr val="black"/>
                </a:solidFill>
                <a:latin typeface="Trebuchet MS"/>
              </a:rPr>
              <a:t>Cloud cost optimization</a:t>
            </a:r>
          </a:p>
        </p:txBody>
      </p:sp>
      <p:pic>
        <p:nvPicPr>
          <p:cNvPr id="16" name="Graphic 15" descr="Money">
            <a:extLst>
              <a:ext uri="{FF2B5EF4-FFF2-40B4-BE49-F238E27FC236}">
                <a16:creationId xmlns:a16="http://schemas.microsoft.com/office/drawing/2014/main" id="{5E4AB313-E65C-4425-B947-EEAA0EC24B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57992" y="5391031"/>
            <a:ext cx="600000" cy="6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D1DD3-83EA-4811-B66B-C25CA42BA178}"/>
              </a:ext>
            </a:extLst>
          </p:cNvPr>
          <p:cNvSpPr txBox="1"/>
          <p:nvPr/>
        </p:nvSpPr>
        <p:spPr>
          <a:xfrm>
            <a:off x="4859239" y="5473813"/>
            <a:ext cx="695095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Will my cost reduce in a hybrid multicloud model?</a:t>
            </a: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F754D8-4DB4-4A15-9D9D-72163B39F004}"/>
              </a:ext>
            </a:extLst>
          </p:cNvPr>
          <p:cNvSpPr txBox="1"/>
          <p:nvPr/>
        </p:nvSpPr>
        <p:spPr>
          <a:xfrm>
            <a:off x="1663878" y="1217157"/>
            <a:ext cx="32459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endParaRPr lang="en-IN" sz="1867" b="1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5879FF-DAB0-4CB8-AD6D-FD1C336DB025}"/>
              </a:ext>
            </a:extLst>
          </p:cNvPr>
          <p:cNvSpPr txBox="1"/>
          <p:nvPr/>
        </p:nvSpPr>
        <p:spPr>
          <a:xfrm>
            <a:off x="4859240" y="1217158"/>
            <a:ext cx="69672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US" sz="1867">
                <a:solidFill>
                  <a:prstClr val="black"/>
                </a:solidFill>
                <a:latin typeface="Trebuchet MS"/>
              </a:rPr>
              <a:t>Which applications should I be moving to Cloud ? </a:t>
            </a:r>
            <a:endParaRPr lang="en-IN" sz="1867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38" name="Picture 6" descr="Image result for assessment services icon">
            <a:extLst>
              <a:ext uri="{FF2B5EF4-FFF2-40B4-BE49-F238E27FC236}">
                <a16:creationId xmlns:a16="http://schemas.microsoft.com/office/drawing/2014/main" id="{C6307E8A-8C91-489E-92C5-9D976181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" y="1106023"/>
            <a:ext cx="600000" cy="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8775502-242E-465A-BEA7-06249224675C}"/>
              </a:ext>
            </a:extLst>
          </p:cNvPr>
          <p:cNvSpPr txBox="1"/>
          <p:nvPr/>
        </p:nvSpPr>
        <p:spPr>
          <a:xfrm>
            <a:off x="1597368" y="1200995"/>
            <a:ext cx="3194621" cy="37965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219018">
              <a:defRPr/>
            </a:pPr>
            <a:r>
              <a:rPr lang="en-IN" sz="1867" b="1">
                <a:solidFill>
                  <a:prstClr val="black"/>
                </a:solidFill>
                <a:latin typeface="Trebuchet MS"/>
              </a:rPr>
              <a:t>Assessment and discovery</a:t>
            </a:r>
          </a:p>
        </p:txBody>
      </p:sp>
    </p:spTree>
    <p:extLst>
      <p:ext uri="{BB962C8B-B14F-4D97-AF65-F5344CB8AC3E}">
        <p14:creationId xmlns:p14="http://schemas.microsoft.com/office/powerpoint/2010/main" val="938552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Sify New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7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" id="{3ABE66E9-EAC3-49D9-B687-2E58DC9B0D92}" vid="{73A6C79C-FD6C-4D61-93FC-3B0256B9C1B2}"/>
    </a:ext>
  </a:extLst>
</a:theme>
</file>

<file path=ppt/theme/theme4.xml><?xml version="1.0" encoding="utf-8"?>
<a:theme xmlns:a="http://schemas.openxmlformats.org/drawingml/2006/main" name="21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" id="{3ABE66E9-EAC3-49D9-B687-2E58DC9B0D92}" vid="{73A6C79C-FD6C-4D61-93FC-3B0256B9C1B2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" id="{3ABE66E9-EAC3-49D9-B687-2E58DC9B0D92}" vid="{73A6C79C-FD6C-4D61-93FC-3B0256B9C1B2}"/>
    </a:ext>
  </a:extLst>
</a:theme>
</file>

<file path=ppt/theme/theme7.xml><?xml version="1.0" encoding="utf-8"?>
<a:theme xmlns:a="http://schemas.openxmlformats.org/drawingml/2006/main" name="19_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" id="{3ABE66E9-EAC3-49D9-B687-2E58DC9B0D92}" vid="{73A6C79C-FD6C-4D61-93FC-3B0256B9C1B2}"/>
    </a:ext>
  </a:extLst>
</a:theme>
</file>

<file path=ppt/theme/theme8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bg1">
              <a:lumMod val="85000"/>
            </a:schemeClr>
          </a:solidFill>
        </a:ln>
      </a:spPr>
      <a:bodyPr rtlCol="0" anchor="ctr"/>
      <a:lstStyle>
        <a:defPPr algn="ctr" defTabSz="684516">
          <a:defRPr sz="1350">
            <a:solidFill>
              <a:prstClr val="white"/>
            </a:solidFill>
            <a:latin typeface="Trebuchet M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1518</Words>
  <Application>Microsoft Office PowerPoint</Application>
  <PresentationFormat>Widescreen</PresentationFormat>
  <Paragraphs>421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Office Theme</vt:lpstr>
      <vt:lpstr>3_Sify New Theme</vt:lpstr>
      <vt:lpstr>17_Sify New Theme</vt:lpstr>
      <vt:lpstr>21_Sify New Theme</vt:lpstr>
      <vt:lpstr>1_Office Theme</vt:lpstr>
      <vt:lpstr>4_Sify New Theme</vt:lpstr>
      <vt:lpstr>19_Sify New Theme</vt:lpstr>
      <vt:lpstr>Sify New Theme</vt:lpstr>
      <vt:lpstr>PowerPoint Presentation</vt:lpstr>
      <vt:lpstr>AGENDA</vt:lpstr>
      <vt:lpstr>SESSION OBJECTIVE</vt:lpstr>
      <vt:lpstr>POINTS OF INFLECTION </vt:lpstr>
      <vt:lpstr>PowerPoint Presentation</vt:lpstr>
      <vt:lpstr>BUSINESS OUTCOMES AT DIFFERENT STAGES OF CLOUD@CORE PORTFOLIO</vt:lpstr>
      <vt:lpstr>GARTNER’S RECOMMENDATION  -validates Sify’s portfolio &amp; investments  CONVERGENCE OF  Data Center, Cloud And Networks</vt:lpstr>
      <vt:lpstr>Basic Minimum criteria!</vt:lpstr>
      <vt:lpstr>What are customers asking? </vt:lpstr>
      <vt:lpstr>SIFY enabler of DIGITAL TRANSFORMATION </vt:lpstr>
      <vt:lpstr>flavor of SIFY’S integrated ENGAGEMENTS</vt:lpstr>
      <vt:lpstr>SIFY’S HYBRID MULTI CLOUD APROACH for fed finance  </vt:lpstr>
      <vt:lpstr>INDIA’S BFSI INDUSTRY LEADERS ARE IN SIFY DATA CENTERS</vt:lpstr>
      <vt:lpstr>INTEGRATED ENGAGEMENTS – key references</vt:lpstr>
      <vt:lpstr>PowerPoint Presentation</vt:lpstr>
      <vt:lpstr>Competitive positioning in DC &amp; cloud transformation space</vt:lpstr>
      <vt:lpstr>Competitive positioning in NETWORK transformation space</vt:lpstr>
      <vt:lpstr>EXPERIENCE ADVANTAGE</vt:lpstr>
      <vt:lpstr>EXECUTION CAPABILITIES</vt:lpstr>
      <vt:lpstr>KEY References - INSURANCE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Nishank Roy</dc:creator>
  <cp:lastModifiedBy>Murali.J  Janakiraman</cp:lastModifiedBy>
  <cp:revision>55</cp:revision>
  <dcterms:created xsi:type="dcterms:W3CDTF">2020-09-03T12:51:51Z</dcterms:created>
  <dcterms:modified xsi:type="dcterms:W3CDTF">2023-09-11T10:09:01Z</dcterms:modified>
</cp:coreProperties>
</file>