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Lst>
  <p:notesMasterIdLst>
    <p:notesMasterId r:id="rId31"/>
  </p:notesMasterIdLst>
  <p:handoutMasterIdLst>
    <p:handoutMasterId r:id="rId32"/>
  </p:handoutMasterIdLst>
  <p:sldIdLst>
    <p:sldId id="425" r:id="rId6"/>
    <p:sldId id="3378" r:id="rId7"/>
    <p:sldId id="2145705601" r:id="rId8"/>
    <p:sldId id="3309" r:id="rId9"/>
    <p:sldId id="3404" r:id="rId10"/>
    <p:sldId id="3310" r:id="rId11"/>
    <p:sldId id="3395" r:id="rId12"/>
    <p:sldId id="3441" r:id="rId13"/>
    <p:sldId id="2076137065" r:id="rId14"/>
    <p:sldId id="2145705602" r:id="rId15"/>
    <p:sldId id="2145705603" r:id="rId16"/>
    <p:sldId id="2145705604" r:id="rId17"/>
    <p:sldId id="2145705605" r:id="rId18"/>
    <p:sldId id="3442" r:id="rId19"/>
    <p:sldId id="346" r:id="rId20"/>
    <p:sldId id="2113417047" r:id="rId21"/>
    <p:sldId id="2113417039" r:id="rId22"/>
    <p:sldId id="2113417044" r:id="rId23"/>
    <p:sldId id="2113417045" r:id="rId24"/>
    <p:sldId id="2076137091" r:id="rId25"/>
    <p:sldId id="3423" r:id="rId26"/>
    <p:sldId id="2145705606" r:id="rId27"/>
    <p:sldId id="3427" r:id="rId28"/>
    <p:sldId id="3418" r:id="rId29"/>
    <p:sldId id="3387" r:id="rId30"/>
  </p:sldIdLst>
  <p:sldSz cx="9144000" cy="5143500" type="screen16x9"/>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ekanandan Sivaguru" initials="VS" lastIdx="4" clrIdx="0">
    <p:extLst>
      <p:ext uri="{19B8F6BF-5375-455C-9EA6-DF929625EA0E}">
        <p15:presenceInfo xmlns:p15="http://schemas.microsoft.com/office/powerpoint/2012/main" userId="S::vivekanandan.sivaguru@sifycorp.com::67c57917-f9ba-4e10-a8ca-4da79836ae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3A4683"/>
    <a:srgbClr val="8064A2"/>
    <a:srgbClr val="B7DEE8"/>
    <a:srgbClr val="F2DCDB"/>
    <a:srgbClr val="FDEADA"/>
    <a:srgbClr val="0071DB"/>
    <a:srgbClr val="000000"/>
    <a:srgbClr val="4BACC6"/>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2B88BB-DAD7-4D73-8E50-550632E6CC89}" v="1" dt="2021-05-31T07:17:56.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4660"/>
  </p:normalViewPr>
  <p:slideViewPr>
    <p:cSldViewPr snapToGrid="0">
      <p:cViewPr varScale="1">
        <p:scale>
          <a:sx n="150" d="100"/>
          <a:sy n="150" d="100"/>
        </p:scale>
        <p:origin x="222" y="138"/>
      </p:cViewPr>
      <p:guideLst/>
    </p:cSldViewPr>
  </p:slideViewPr>
  <p:notesTextViewPr>
    <p:cViewPr>
      <p:scale>
        <a:sx n="1" d="1"/>
        <a:sy n="1" d="1"/>
      </p:scale>
      <p:origin x="0" y="0"/>
    </p:cViewPr>
  </p:notesTextViewPr>
  <p:sorterViewPr>
    <p:cViewPr>
      <p:scale>
        <a:sx n="90" d="100"/>
        <a:sy n="90" d="100"/>
      </p:scale>
      <p:origin x="0" y="0"/>
    </p:cViewPr>
  </p:sorterViewPr>
  <p:notesViewPr>
    <p:cSldViewPr snapToGrid="0" showGuides="1">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B69182-364C-4E44-AE91-EB64F3C259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B91D2ADC-6214-4902-A3E2-9AC66786A6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2DE51B-C4E0-4CAE-B3F3-51E45EBBEBBE}" type="datetimeFigureOut">
              <a:rPr lang="en-IN" smtClean="0"/>
              <a:t>11-09-2023</a:t>
            </a:fld>
            <a:endParaRPr lang="en-IN"/>
          </a:p>
        </p:txBody>
      </p:sp>
      <p:sp>
        <p:nvSpPr>
          <p:cNvPr id="4" name="Footer Placeholder 3">
            <a:extLst>
              <a:ext uri="{FF2B5EF4-FFF2-40B4-BE49-F238E27FC236}">
                <a16:creationId xmlns:a16="http://schemas.microsoft.com/office/drawing/2014/main" id="{666EEDF6-CB8C-473F-9F8A-16E0838420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67BF682D-075E-4305-8F81-D6E3F7BBD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6EB429-4EE4-400F-96E5-6581FC8B2D03}" type="slidenum">
              <a:rPr lang="en-IN" smtClean="0"/>
              <a:t>‹#›</a:t>
            </a:fld>
            <a:endParaRPr lang="en-IN"/>
          </a:p>
        </p:txBody>
      </p:sp>
    </p:spTree>
    <p:extLst>
      <p:ext uri="{BB962C8B-B14F-4D97-AF65-F5344CB8AC3E}">
        <p14:creationId xmlns:p14="http://schemas.microsoft.com/office/powerpoint/2010/main" val="1839677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16DCF-76BF-4439-92AF-7B76261CE805}" type="datetimeFigureOut">
              <a:rPr lang="en-IN" smtClean="0"/>
              <a:t>11-09-2023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5E597-3BAA-4267-8E5F-96EE1B04E0CF}" type="slidenum">
              <a:rPr lang="en-IN" smtClean="0"/>
              <a:t>‹#›</a:t>
            </a:fld>
            <a:endParaRPr lang="en-IN"/>
          </a:p>
        </p:txBody>
      </p:sp>
    </p:spTree>
    <p:extLst>
      <p:ext uri="{BB962C8B-B14F-4D97-AF65-F5344CB8AC3E}">
        <p14:creationId xmlns:p14="http://schemas.microsoft.com/office/powerpoint/2010/main" val="217946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617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B5A46C-A1A7-4E9C-8330-2D54FC2AD1E7}" type="slidenum">
              <a:rPr lang="en-US" smtClean="0"/>
              <a:pPr/>
              <a:t>2</a:t>
            </a:fld>
            <a:endParaRPr lang="en-US" dirty="0"/>
          </a:p>
        </p:txBody>
      </p:sp>
    </p:spTree>
    <p:extLst>
      <p:ext uri="{BB962C8B-B14F-4D97-AF65-F5344CB8AC3E}">
        <p14:creationId xmlns:p14="http://schemas.microsoft.com/office/powerpoint/2010/main" val="388015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E8079-7F13-49AC-9C9B-84DA0316A730}"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036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29315217-BCC5-4F02-9294-ECE44B9855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0" y="0"/>
            <a:ext cx="9144001" cy="5143500"/>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33B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2D94D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2D94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411635"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9BD42ECC-394E-4910-8868-A2B6105FE687}"/>
              </a:ext>
            </a:extLst>
          </p:cNvPr>
          <p:cNvSpPr/>
          <p:nvPr userDrawn="1"/>
        </p:nvSpPr>
        <p:spPr>
          <a:xfrm>
            <a:off x="-2" y="3459678"/>
            <a:ext cx="8352000" cy="1683822"/>
          </a:xfrm>
          <a:prstGeom prst="rect">
            <a:avLst/>
          </a:prstGeom>
          <a:solidFill>
            <a:srgbClr val="10253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80"/>
              </a:lnSpc>
            </a:pPr>
            <a:endParaRPr lang="en-IN" dirty="0"/>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2" y="3370778"/>
            <a:ext cx="8352000" cy="88900"/>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3629646"/>
            <a:ext cx="7348246" cy="750922"/>
          </a:xfrm>
        </p:spPr>
        <p:txBody>
          <a:bodyPr>
            <a:noAutofit/>
          </a:bodyPr>
          <a:lstStyle>
            <a:lvl1pPr marL="0" indent="0">
              <a:lnSpc>
                <a:spcPts val="3000"/>
              </a:lnSpc>
              <a:spcBef>
                <a:spcPts val="0"/>
              </a:spcBef>
              <a:buNone/>
              <a:defRPr sz="24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66031" y="4315213"/>
            <a:ext cx="7316314" cy="341072"/>
          </a:xfrm>
        </p:spPr>
        <p:txBody>
          <a:bodyPr>
            <a:noAutofit/>
          </a:bodyPr>
          <a:lstStyle>
            <a:lvl1pPr marL="0" indent="0">
              <a:lnSpc>
                <a:spcPts val="2000"/>
              </a:lnSpc>
              <a:spcBef>
                <a:spcPts val="0"/>
              </a:spcBef>
              <a:buNone/>
              <a:defRPr sz="1800" b="1" baseline="0">
                <a:solidFill>
                  <a:schemeClr val="bg1">
                    <a:lumMod val="95000"/>
                  </a:schemeClr>
                </a:solidFill>
              </a:defRPr>
            </a:lvl1pPr>
          </a:lstStyle>
          <a:p>
            <a:pPr lvl="0"/>
            <a:r>
              <a:rPr lang="en-US" dirty="0"/>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66031" y="4696679"/>
            <a:ext cx="5112246" cy="277103"/>
          </a:xfrm>
        </p:spPr>
        <p:txBody>
          <a:bodyPr anchor="t">
            <a:noAutofit/>
          </a:bodyPr>
          <a:lstStyle>
            <a:lvl1pPr marL="0" indent="0">
              <a:lnSpc>
                <a:spcPts val="1800"/>
              </a:lnSpc>
              <a:buNone/>
              <a:defRPr sz="1400" b="0">
                <a:solidFill>
                  <a:schemeClr val="bg1">
                    <a:lumMod val="85000"/>
                  </a:schemeClr>
                </a:solidFill>
              </a:defRPr>
            </a:lvl1pPr>
          </a:lstStyle>
          <a:p>
            <a:pPr lvl="0"/>
            <a:r>
              <a:rPr lang="en-US" dirty="0"/>
              <a:t>Month 2021</a:t>
            </a:r>
          </a:p>
        </p:txBody>
      </p:sp>
    </p:spTree>
    <p:extLst>
      <p:ext uri="{BB962C8B-B14F-4D97-AF65-F5344CB8AC3E}">
        <p14:creationId xmlns:p14="http://schemas.microsoft.com/office/powerpoint/2010/main" val="347217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BB6E70D6-915F-4961-A357-B2B16078E8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0" y="0"/>
            <a:ext cx="9144001" cy="5143500"/>
          </a:xfrm>
          <a:prstGeom prst="rect">
            <a:avLst/>
          </a:prstGeom>
          <a:solidFill>
            <a:schemeClr val="accent5">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Rectangle 25">
            <a:extLst>
              <a:ext uri="{FF2B5EF4-FFF2-40B4-BE49-F238E27FC236}">
                <a16:creationId xmlns:a16="http://schemas.microsoft.com/office/drawing/2014/main" id="{8AD19607-E94E-48EE-A274-950F2411742E}"/>
              </a:ext>
            </a:extLst>
          </p:cNvPr>
          <p:cNvSpPr/>
          <p:nvPr/>
        </p:nvSpPr>
        <p:spPr>
          <a:xfrm>
            <a:off x="-1" y="3859831"/>
            <a:ext cx="9143998" cy="1250950"/>
          </a:xfrm>
          <a:prstGeom prst="rect">
            <a:avLst/>
          </a:prstGeom>
          <a:solidFill>
            <a:srgbClr val="10253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a:extLst>
              <a:ext uri="{FF2B5EF4-FFF2-40B4-BE49-F238E27FC236}">
                <a16:creationId xmlns:a16="http://schemas.microsoft.com/office/drawing/2014/main" id="{77DEEFF8-DA08-4F45-9434-BB7AA3A1EA70}"/>
              </a:ext>
            </a:extLst>
          </p:cNvPr>
          <p:cNvSpPr/>
          <p:nvPr/>
        </p:nvSpPr>
        <p:spPr>
          <a:xfrm>
            <a:off x="0" y="3827086"/>
            <a:ext cx="9143997" cy="34745"/>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ectangle 40">
            <a:extLst>
              <a:ext uri="{FF2B5EF4-FFF2-40B4-BE49-F238E27FC236}">
                <a16:creationId xmlns:a16="http://schemas.microsoft.com/office/drawing/2014/main" id="{8AE5952E-D6B0-4781-B308-23BA2AAD329D}"/>
              </a:ext>
            </a:extLst>
          </p:cNvPr>
          <p:cNvSpPr/>
          <p:nvPr/>
        </p:nvSpPr>
        <p:spPr>
          <a:xfrm>
            <a:off x="0" y="5113919"/>
            <a:ext cx="9143997" cy="34745"/>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323850" y="3929321"/>
            <a:ext cx="7662353" cy="1106806"/>
          </a:xfrm>
        </p:spPr>
        <p:txBody>
          <a:bodyPr anchor="ctr">
            <a:normAutofit/>
          </a:bodyPr>
          <a:lstStyle>
            <a:lvl1pPr marL="0" indent="0">
              <a:lnSpc>
                <a:spcPts val="3000"/>
              </a:lnSpc>
              <a:spcBef>
                <a:spcPts val="0"/>
              </a:spcBef>
              <a:buNone/>
              <a:defRPr sz="2400" b="1" cap="all" baseline="0">
                <a:solidFill>
                  <a:schemeClr val="bg1">
                    <a:lumMod val="95000"/>
                  </a:schemeClr>
                </a:solidFill>
              </a:defRPr>
            </a:lvl1pPr>
          </a:lstStyle>
          <a:p>
            <a:pPr lvl="0"/>
            <a:r>
              <a:rPr lang="en-US" dirty="0"/>
              <a:t>SECTION DIVIDER</a:t>
            </a:r>
          </a:p>
        </p:txBody>
      </p:sp>
      <p:sp>
        <p:nvSpPr>
          <p:cNvPr id="20" name="Rectangle 19">
            <a:extLst>
              <a:ext uri="{FF2B5EF4-FFF2-40B4-BE49-F238E27FC236}">
                <a16:creationId xmlns:a16="http://schemas.microsoft.com/office/drawing/2014/main" id="{305241D8-37CD-4058-94F0-21AA02AB1479}"/>
              </a:ext>
            </a:extLst>
          </p:cNvPr>
          <p:cNvSpPr/>
          <p:nvPr userDrawn="1"/>
        </p:nvSpPr>
        <p:spPr>
          <a:xfrm>
            <a:off x="8877270" y="3827086"/>
            <a:ext cx="266729" cy="1316413"/>
          </a:xfrm>
          <a:prstGeom prst="rect">
            <a:avLst/>
          </a:prstGeom>
          <a:solidFill>
            <a:srgbClr val="33B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20">
            <a:extLst>
              <a:ext uri="{FF2B5EF4-FFF2-40B4-BE49-F238E27FC236}">
                <a16:creationId xmlns:a16="http://schemas.microsoft.com/office/drawing/2014/main" id="{6196BCCF-7109-4F7D-B8DD-CA565E28F257}"/>
              </a:ext>
            </a:extLst>
          </p:cNvPr>
          <p:cNvSpPr/>
          <p:nvPr userDrawn="1"/>
        </p:nvSpPr>
        <p:spPr>
          <a:xfrm>
            <a:off x="8613456" y="3827086"/>
            <a:ext cx="266729" cy="1316413"/>
          </a:xfrm>
          <a:prstGeom prst="rect">
            <a:avLst/>
          </a:prstGeom>
          <a:solidFill>
            <a:srgbClr val="2D94D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21">
            <a:extLst>
              <a:ext uri="{FF2B5EF4-FFF2-40B4-BE49-F238E27FC236}">
                <a16:creationId xmlns:a16="http://schemas.microsoft.com/office/drawing/2014/main" id="{119D5623-89B9-4BA5-8344-17A635EE72CF}"/>
              </a:ext>
            </a:extLst>
          </p:cNvPr>
          <p:cNvSpPr/>
          <p:nvPr userDrawn="1"/>
        </p:nvSpPr>
        <p:spPr>
          <a:xfrm>
            <a:off x="8352302" y="3827086"/>
            <a:ext cx="266729" cy="1316413"/>
          </a:xfrm>
          <a:prstGeom prst="rect">
            <a:avLst/>
          </a:prstGeom>
          <a:solidFill>
            <a:srgbClr val="2D94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7760303" y="-182791"/>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42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52235"/>
            <a:ext cx="7538400" cy="369332"/>
          </a:xfrm>
          <a:prstGeom prst="rect">
            <a:avLst/>
          </a:prstGeom>
        </p:spPr>
        <p:txBody>
          <a:bodyPr/>
          <a:lstStyle>
            <a:lvl1pPr>
              <a:defRPr baseline="0"/>
            </a:lvl1pPr>
          </a:lstStyle>
          <a:p>
            <a:r>
              <a:rPr lang="en-US" dirty="0"/>
              <a:t>Color Palette</a:t>
            </a:r>
          </a:p>
        </p:txBody>
      </p:sp>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dirty="0"/>
          </a:p>
        </p:txBody>
      </p:sp>
      <p:sp>
        <p:nvSpPr>
          <p:cNvPr id="4" name="Rectangle 3">
            <a:extLst>
              <a:ext uri="{FF2B5EF4-FFF2-40B4-BE49-F238E27FC236}">
                <a16:creationId xmlns:a16="http://schemas.microsoft.com/office/drawing/2014/main" id="{B7E4328B-D13C-42AE-AE8E-10B47BAE4610}"/>
              </a:ext>
            </a:extLst>
          </p:cNvPr>
          <p:cNvSpPr/>
          <p:nvPr/>
        </p:nvSpPr>
        <p:spPr>
          <a:xfrm>
            <a:off x="335270" y="1434527"/>
            <a:ext cx="1112882" cy="44265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D5CFE044-BA97-42C4-9069-A63FF4388E19}"/>
              </a:ext>
            </a:extLst>
          </p:cNvPr>
          <p:cNvSpPr/>
          <p:nvPr/>
        </p:nvSpPr>
        <p:spPr>
          <a:xfrm>
            <a:off x="1810030" y="1434527"/>
            <a:ext cx="1112882" cy="4426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a:extLst>
              <a:ext uri="{FF2B5EF4-FFF2-40B4-BE49-F238E27FC236}">
                <a16:creationId xmlns:a16="http://schemas.microsoft.com/office/drawing/2014/main" id="{FC51BB78-6515-40CB-83F1-5E6A75ACED06}"/>
              </a:ext>
            </a:extLst>
          </p:cNvPr>
          <p:cNvSpPr/>
          <p:nvPr/>
        </p:nvSpPr>
        <p:spPr>
          <a:xfrm>
            <a:off x="3284790" y="1434527"/>
            <a:ext cx="1112882" cy="44265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9B1B22CD-BDE0-4F9E-8DBD-474744ADF3E8}"/>
              </a:ext>
            </a:extLst>
          </p:cNvPr>
          <p:cNvSpPr/>
          <p:nvPr/>
        </p:nvSpPr>
        <p:spPr>
          <a:xfrm>
            <a:off x="4759550" y="1434527"/>
            <a:ext cx="1112882" cy="44265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998742DC-982D-4662-9434-A248A25BD175}"/>
              </a:ext>
            </a:extLst>
          </p:cNvPr>
          <p:cNvSpPr/>
          <p:nvPr/>
        </p:nvSpPr>
        <p:spPr>
          <a:xfrm>
            <a:off x="6234310" y="1434527"/>
            <a:ext cx="1112882" cy="44265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4D898B4F-2DAB-49EA-AF24-A869636DFC83}"/>
              </a:ext>
            </a:extLst>
          </p:cNvPr>
          <p:cNvSpPr/>
          <p:nvPr/>
        </p:nvSpPr>
        <p:spPr>
          <a:xfrm>
            <a:off x="7709070" y="1434527"/>
            <a:ext cx="1112882" cy="44265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F4547637-0770-4AAA-93A5-EBEA61797A46}"/>
              </a:ext>
            </a:extLst>
          </p:cNvPr>
          <p:cNvSpPr txBox="1"/>
          <p:nvPr/>
        </p:nvSpPr>
        <p:spPr>
          <a:xfrm>
            <a:off x="335270" y="2002652"/>
            <a:ext cx="534249" cy="815608"/>
          </a:xfrm>
          <a:prstGeom prst="rect">
            <a:avLst/>
          </a:prstGeom>
          <a:noFill/>
        </p:spPr>
        <p:txBody>
          <a:bodyPr wrap="none" lIns="0" tIns="0" rIns="0" bIns="0" rtlCol="0">
            <a:spAutoFit/>
          </a:bodyPr>
          <a:lstStyle/>
          <a:p>
            <a:r>
              <a:rPr lang="en-IN" sz="1200" dirty="0">
                <a:solidFill>
                  <a:srgbClr val="595959"/>
                </a:solidFill>
              </a:rPr>
              <a:t>ASSET 1</a:t>
            </a:r>
          </a:p>
          <a:p>
            <a:pPr>
              <a:spcBef>
                <a:spcPts val="600"/>
              </a:spcBef>
            </a:pPr>
            <a:r>
              <a:rPr lang="en-IN" sz="1200" dirty="0">
                <a:solidFill>
                  <a:srgbClr val="595959"/>
                </a:solidFill>
              </a:rPr>
              <a:t>R: 149</a:t>
            </a:r>
          </a:p>
          <a:p>
            <a:r>
              <a:rPr lang="en-IN" sz="1200" dirty="0">
                <a:solidFill>
                  <a:srgbClr val="595959"/>
                </a:solidFill>
              </a:rPr>
              <a:t>G: 179</a:t>
            </a:r>
          </a:p>
          <a:p>
            <a:r>
              <a:rPr lang="en-IN" sz="1200" dirty="0">
                <a:solidFill>
                  <a:srgbClr val="595959"/>
                </a:solidFill>
              </a:rPr>
              <a:t>B: 215</a:t>
            </a:r>
          </a:p>
        </p:txBody>
      </p:sp>
      <p:sp>
        <p:nvSpPr>
          <p:cNvPr id="12" name="TextBox 11">
            <a:extLst>
              <a:ext uri="{FF2B5EF4-FFF2-40B4-BE49-F238E27FC236}">
                <a16:creationId xmlns:a16="http://schemas.microsoft.com/office/drawing/2014/main" id="{82C2F1AA-F8F7-4BF2-A2FC-645DA7181D85}"/>
              </a:ext>
            </a:extLst>
          </p:cNvPr>
          <p:cNvSpPr txBox="1"/>
          <p:nvPr/>
        </p:nvSpPr>
        <p:spPr>
          <a:xfrm>
            <a:off x="325745" y="1027618"/>
            <a:ext cx="1434560" cy="215444"/>
          </a:xfrm>
          <a:prstGeom prst="rect">
            <a:avLst/>
          </a:prstGeom>
          <a:noFill/>
        </p:spPr>
        <p:txBody>
          <a:bodyPr wrap="none" lIns="0" tIns="0" rIns="0" bIns="0" rtlCol="0">
            <a:spAutoFit/>
          </a:bodyPr>
          <a:lstStyle/>
          <a:p>
            <a:r>
              <a:rPr lang="en-IN" sz="1400"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p:nvSpPr>
        <p:spPr>
          <a:xfrm>
            <a:off x="1810030" y="2002652"/>
            <a:ext cx="534249" cy="815608"/>
          </a:xfrm>
          <a:prstGeom prst="rect">
            <a:avLst/>
          </a:prstGeom>
          <a:noFill/>
        </p:spPr>
        <p:txBody>
          <a:bodyPr wrap="none" lIns="0" tIns="0" rIns="0" bIns="0" rtlCol="0">
            <a:spAutoFit/>
          </a:bodyPr>
          <a:lstStyle/>
          <a:p>
            <a:r>
              <a:rPr lang="en-IN" sz="1200" dirty="0">
                <a:solidFill>
                  <a:srgbClr val="595959"/>
                </a:solidFill>
              </a:rPr>
              <a:t>ASSET 2</a:t>
            </a:r>
          </a:p>
          <a:p>
            <a:pPr>
              <a:spcBef>
                <a:spcPts val="600"/>
              </a:spcBef>
            </a:pPr>
            <a:r>
              <a:rPr lang="en-IN" sz="1200" dirty="0">
                <a:solidFill>
                  <a:srgbClr val="595959"/>
                </a:solidFill>
              </a:rPr>
              <a:t>R: 215</a:t>
            </a:r>
          </a:p>
          <a:p>
            <a:r>
              <a:rPr lang="en-IN" sz="1200" dirty="0">
                <a:solidFill>
                  <a:srgbClr val="595959"/>
                </a:solidFill>
              </a:rPr>
              <a:t>G: 150</a:t>
            </a:r>
          </a:p>
          <a:p>
            <a:r>
              <a:rPr lang="en-IN" sz="1200" dirty="0">
                <a:solidFill>
                  <a:srgbClr val="595959"/>
                </a:solidFill>
              </a:rPr>
              <a:t>B: 148</a:t>
            </a:r>
          </a:p>
        </p:txBody>
      </p:sp>
      <p:sp>
        <p:nvSpPr>
          <p:cNvPr id="14" name="TextBox 13">
            <a:extLst>
              <a:ext uri="{FF2B5EF4-FFF2-40B4-BE49-F238E27FC236}">
                <a16:creationId xmlns:a16="http://schemas.microsoft.com/office/drawing/2014/main" id="{452E051D-C9B6-4A62-8278-1A977BAD6E75}"/>
              </a:ext>
            </a:extLst>
          </p:cNvPr>
          <p:cNvSpPr txBox="1"/>
          <p:nvPr/>
        </p:nvSpPr>
        <p:spPr>
          <a:xfrm>
            <a:off x="3284790" y="2002652"/>
            <a:ext cx="534249" cy="815608"/>
          </a:xfrm>
          <a:prstGeom prst="rect">
            <a:avLst/>
          </a:prstGeom>
          <a:noFill/>
        </p:spPr>
        <p:txBody>
          <a:bodyPr wrap="none" lIns="0" tIns="0" rIns="0" bIns="0" rtlCol="0">
            <a:spAutoFit/>
          </a:bodyPr>
          <a:lstStyle/>
          <a:p>
            <a:r>
              <a:rPr lang="en-IN" sz="1200" dirty="0">
                <a:solidFill>
                  <a:srgbClr val="595959"/>
                </a:solidFill>
              </a:rPr>
              <a:t>ASSET 3</a:t>
            </a:r>
          </a:p>
          <a:p>
            <a:pPr>
              <a:spcBef>
                <a:spcPts val="600"/>
              </a:spcBef>
            </a:pPr>
            <a:r>
              <a:rPr lang="en-IN" sz="1200" dirty="0">
                <a:solidFill>
                  <a:srgbClr val="595959"/>
                </a:solidFill>
              </a:rPr>
              <a:t>R: 195</a:t>
            </a:r>
          </a:p>
          <a:p>
            <a:r>
              <a:rPr lang="en-IN" sz="1200" dirty="0">
                <a:solidFill>
                  <a:srgbClr val="595959"/>
                </a:solidFill>
              </a:rPr>
              <a:t>G: 214</a:t>
            </a:r>
          </a:p>
          <a:p>
            <a:r>
              <a:rPr lang="en-IN" sz="1200" dirty="0">
                <a:solidFill>
                  <a:srgbClr val="595959"/>
                </a:solidFill>
              </a:rPr>
              <a:t>B: 155</a:t>
            </a:r>
          </a:p>
        </p:txBody>
      </p:sp>
      <p:sp>
        <p:nvSpPr>
          <p:cNvPr id="15" name="TextBox 14">
            <a:extLst>
              <a:ext uri="{FF2B5EF4-FFF2-40B4-BE49-F238E27FC236}">
                <a16:creationId xmlns:a16="http://schemas.microsoft.com/office/drawing/2014/main" id="{0D37B8BC-A0D4-4C30-9A1F-8AEE177F92FD}"/>
              </a:ext>
            </a:extLst>
          </p:cNvPr>
          <p:cNvSpPr txBox="1"/>
          <p:nvPr/>
        </p:nvSpPr>
        <p:spPr>
          <a:xfrm>
            <a:off x="4759550" y="2002652"/>
            <a:ext cx="534249" cy="815608"/>
          </a:xfrm>
          <a:prstGeom prst="rect">
            <a:avLst/>
          </a:prstGeom>
          <a:noFill/>
        </p:spPr>
        <p:txBody>
          <a:bodyPr wrap="none" lIns="0" tIns="0" rIns="0" bIns="0" rtlCol="0">
            <a:spAutoFit/>
          </a:bodyPr>
          <a:lstStyle/>
          <a:p>
            <a:r>
              <a:rPr lang="en-IN" sz="1200" dirty="0">
                <a:solidFill>
                  <a:srgbClr val="595959"/>
                </a:solidFill>
              </a:rPr>
              <a:t>ASSET 4</a:t>
            </a:r>
          </a:p>
          <a:p>
            <a:pPr>
              <a:spcBef>
                <a:spcPts val="600"/>
              </a:spcBef>
            </a:pPr>
            <a:r>
              <a:rPr lang="en-IN" sz="1200" dirty="0">
                <a:solidFill>
                  <a:srgbClr val="595959"/>
                </a:solidFill>
              </a:rPr>
              <a:t>R: 179</a:t>
            </a:r>
          </a:p>
          <a:p>
            <a:r>
              <a:rPr lang="en-IN" sz="1200" dirty="0">
                <a:solidFill>
                  <a:srgbClr val="595959"/>
                </a:solidFill>
              </a:rPr>
              <a:t>G: 162</a:t>
            </a:r>
          </a:p>
          <a:p>
            <a:r>
              <a:rPr lang="en-IN" sz="1200" dirty="0">
                <a:solidFill>
                  <a:srgbClr val="595959"/>
                </a:solidFill>
              </a:rPr>
              <a:t>B: 199</a:t>
            </a:r>
          </a:p>
        </p:txBody>
      </p:sp>
      <p:sp>
        <p:nvSpPr>
          <p:cNvPr id="16" name="TextBox 15">
            <a:extLst>
              <a:ext uri="{FF2B5EF4-FFF2-40B4-BE49-F238E27FC236}">
                <a16:creationId xmlns:a16="http://schemas.microsoft.com/office/drawing/2014/main" id="{086E4FFB-75D5-4AB4-B44D-3F33F1CF891D}"/>
              </a:ext>
            </a:extLst>
          </p:cNvPr>
          <p:cNvSpPr txBox="1"/>
          <p:nvPr/>
        </p:nvSpPr>
        <p:spPr>
          <a:xfrm>
            <a:off x="6234310" y="2002652"/>
            <a:ext cx="534249" cy="815608"/>
          </a:xfrm>
          <a:prstGeom prst="rect">
            <a:avLst/>
          </a:prstGeom>
          <a:noFill/>
        </p:spPr>
        <p:txBody>
          <a:bodyPr wrap="none" lIns="0" tIns="0" rIns="0" bIns="0" rtlCol="0">
            <a:spAutoFit/>
          </a:bodyPr>
          <a:lstStyle/>
          <a:p>
            <a:r>
              <a:rPr lang="en-IN" sz="1200" dirty="0">
                <a:solidFill>
                  <a:srgbClr val="595959"/>
                </a:solidFill>
              </a:rPr>
              <a:t>ASSET 5</a:t>
            </a:r>
          </a:p>
          <a:p>
            <a:pPr>
              <a:spcBef>
                <a:spcPts val="600"/>
              </a:spcBef>
            </a:pPr>
            <a:r>
              <a:rPr lang="en-IN" sz="1200" dirty="0">
                <a:solidFill>
                  <a:srgbClr val="595959"/>
                </a:solidFill>
              </a:rPr>
              <a:t>R: 147</a:t>
            </a:r>
          </a:p>
          <a:p>
            <a:r>
              <a:rPr lang="en-IN" sz="1200" dirty="0">
                <a:solidFill>
                  <a:srgbClr val="595959"/>
                </a:solidFill>
              </a:rPr>
              <a:t>G: 205</a:t>
            </a:r>
          </a:p>
          <a:p>
            <a:r>
              <a:rPr lang="en-IN" sz="12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p:nvSpPr>
        <p:spPr>
          <a:xfrm>
            <a:off x="7709070" y="2002652"/>
            <a:ext cx="534249" cy="815608"/>
          </a:xfrm>
          <a:prstGeom prst="rect">
            <a:avLst/>
          </a:prstGeom>
          <a:noFill/>
        </p:spPr>
        <p:txBody>
          <a:bodyPr wrap="none" lIns="0" tIns="0" rIns="0" bIns="0" rtlCol="0">
            <a:spAutoFit/>
          </a:bodyPr>
          <a:lstStyle/>
          <a:p>
            <a:r>
              <a:rPr lang="en-IN" sz="1200" dirty="0">
                <a:solidFill>
                  <a:srgbClr val="595959"/>
                </a:solidFill>
              </a:rPr>
              <a:t>ASSET 6</a:t>
            </a:r>
          </a:p>
          <a:p>
            <a:pPr>
              <a:spcBef>
                <a:spcPts val="600"/>
              </a:spcBef>
            </a:pPr>
            <a:r>
              <a:rPr lang="en-IN" sz="1200" dirty="0">
                <a:solidFill>
                  <a:srgbClr val="595959"/>
                </a:solidFill>
              </a:rPr>
              <a:t>R: 250</a:t>
            </a:r>
          </a:p>
          <a:p>
            <a:r>
              <a:rPr lang="en-IN" sz="1200" dirty="0">
                <a:solidFill>
                  <a:srgbClr val="595959"/>
                </a:solidFill>
              </a:rPr>
              <a:t>G: 192</a:t>
            </a:r>
          </a:p>
          <a:p>
            <a:r>
              <a:rPr lang="en-IN" sz="1200" dirty="0">
                <a:solidFill>
                  <a:srgbClr val="595959"/>
                </a:solidFill>
              </a:rPr>
              <a:t>B: 144</a:t>
            </a:r>
          </a:p>
        </p:txBody>
      </p:sp>
      <p:sp>
        <p:nvSpPr>
          <p:cNvPr id="18" name="TextBox 17">
            <a:extLst>
              <a:ext uri="{FF2B5EF4-FFF2-40B4-BE49-F238E27FC236}">
                <a16:creationId xmlns:a16="http://schemas.microsoft.com/office/drawing/2014/main" id="{F40EFAAB-F6AD-44D1-A61D-2A4AE33D9654}"/>
              </a:ext>
            </a:extLst>
          </p:cNvPr>
          <p:cNvSpPr txBox="1"/>
          <p:nvPr/>
        </p:nvSpPr>
        <p:spPr>
          <a:xfrm>
            <a:off x="325745" y="3003810"/>
            <a:ext cx="1085169" cy="215444"/>
          </a:xfrm>
          <a:prstGeom prst="rect">
            <a:avLst/>
          </a:prstGeom>
          <a:noFill/>
        </p:spPr>
        <p:txBody>
          <a:bodyPr wrap="none" lIns="0" tIns="0" rIns="0" bIns="0" rtlCol="0">
            <a:spAutoFit/>
          </a:bodyPr>
          <a:lstStyle/>
          <a:p>
            <a:r>
              <a:rPr lang="en-IN" sz="1400"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p:nvSpPr>
        <p:spPr>
          <a:xfrm>
            <a:off x="335270" y="3301792"/>
            <a:ext cx="1112882" cy="44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p:nvSpPr>
        <p:spPr>
          <a:xfrm>
            <a:off x="335270" y="3869917"/>
            <a:ext cx="883703" cy="815608"/>
          </a:xfrm>
          <a:prstGeom prst="rect">
            <a:avLst/>
          </a:prstGeom>
          <a:noFill/>
        </p:spPr>
        <p:txBody>
          <a:bodyPr wrap="none" lIns="0" tIns="0" rIns="0" bIns="0" rtlCol="0">
            <a:spAutoFit/>
          </a:bodyPr>
          <a:lstStyle/>
          <a:p>
            <a:r>
              <a:rPr lang="en-IN" sz="1200" dirty="0">
                <a:solidFill>
                  <a:srgbClr val="595959"/>
                </a:solidFill>
              </a:rPr>
              <a:t>FONT COLOR</a:t>
            </a:r>
          </a:p>
          <a:p>
            <a:pPr>
              <a:spcBef>
                <a:spcPts val="600"/>
              </a:spcBef>
            </a:pPr>
            <a:r>
              <a:rPr lang="en-IN" sz="1200" dirty="0">
                <a:solidFill>
                  <a:srgbClr val="595959"/>
                </a:solidFill>
              </a:rPr>
              <a:t>R: 64</a:t>
            </a:r>
          </a:p>
          <a:p>
            <a:r>
              <a:rPr lang="en-IN" sz="1200" dirty="0">
                <a:solidFill>
                  <a:srgbClr val="595959"/>
                </a:solidFill>
              </a:rPr>
              <a:t>G: 64</a:t>
            </a:r>
          </a:p>
          <a:p>
            <a:r>
              <a:rPr lang="en-IN" sz="1200" dirty="0">
                <a:solidFill>
                  <a:srgbClr val="595959"/>
                </a:solidFill>
              </a:rPr>
              <a:t>B: 64</a:t>
            </a:r>
          </a:p>
        </p:txBody>
      </p:sp>
      <p:grpSp>
        <p:nvGrpSpPr>
          <p:cNvPr id="21" name="Group 20">
            <a:extLst>
              <a:ext uri="{FF2B5EF4-FFF2-40B4-BE49-F238E27FC236}">
                <a16:creationId xmlns:a16="http://schemas.microsoft.com/office/drawing/2014/main" id="{263411DD-BA76-41C7-ADF0-7E43D09A1DB2}"/>
              </a:ext>
            </a:extLst>
          </p:cNvPr>
          <p:cNvGrpSpPr/>
          <p:nvPr/>
        </p:nvGrpSpPr>
        <p:grpSpPr>
          <a:xfrm>
            <a:off x="3276454" y="3261031"/>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b="1" dirty="0">
                  <a:solidFill>
                    <a:schemeClr val="bg1"/>
                  </a:solidFill>
                </a:rPr>
                <a:t>Trebuchet MS</a:t>
              </a:r>
              <a:endParaRPr lang="en-IN" sz="12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p:nvSpPr>
        <p:spPr>
          <a:xfrm>
            <a:off x="3276454" y="3003810"/>
            <a:ext cx="939231" cy="215444"/>
          </a:xfrm>
          <a:prstGeom prst="rect">
            <a:avLst/>
          </a:prstGeom>
          <a:noFill/>
        </p:spPr>
        <p:txBody>
          <a:bodyPr wrap="none" lIns="0" tIns="0" rIns="0" bIns="0" rtlCol="0">
            <a:spAutoFit/>
          </a:bodyPr>
          <a:lstStyle/>
          <a:p>
            <a:r>
              <a:rPr lang="en-IN" sz="1400" b="1" dirty="0">
                <a:solidFill>
                  <a:srgbClr val="595959"/>
                </a:solidFill>
              </a:rPr>
              <a:t>FONT TYPE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Tree>
    <p:extLst>
      <p:ext uri="{BB962C8B-B14F-4D97-AF65-F5344CB8AC3E}">
        <p14:creationId xmlns:p14="http://schemas.microsoft.com/office/powerpoint/2010/main" val="361293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hank You - Without Logo">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
        <p:nvSpPr>
          <p:cNvPr id="2" name="Rectangle 1">
            <a:extLst>
              <a:ext uri="{FF2B5EF4-FFF2-40B4-BE49-F238E27FC236}">
                <a16:creationId xmlns:a16="http://schemas.microsoft.com/office/drawing/2014/main" id="{4330E4DA-C954-4695-AE3D-F2F5D1B1F141}"/>
              </a:ext>
            </a:extLst>
          </p:cNvPr>
          <p:cNvSpPr/>
          <p:nvPr userDrawn="1"/>
        </p:nvSpPr>
        <p:spPr>
          <a:xfrm>
            <a:off x="7876310" y="0"/>
            <a:ext cx="1066800" cy="75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7636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AGENDA</a:t>
            </a:r>
          </a:p>
        </p:txBody>
      </p:sp>
    </p:spTree>
    <p:extLst>
      <p:ext uri="{BB962C8B-B14F-4D97-AF65-F5344CB8AC3E}">
        <p14:creationId xmlns:p14="http://schemas.microsoft.com/office/powerpoint/2010/main" val="3602110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8" name="Picture 2" descr="Image result for digital transformation shutterstock">
            <a:extLst>
              <a:ext uri="{FF2B5EF4-FFF2-40B4-BE49-F238E27FC236}">
                <a16:creationId xmlns:a16="http://schemas.microsoft.com/office/drawing/2014/main" id="{AA07EBF4-94A2-4E29-AA44-A3BFCABC334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6657" b="6657"/>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1588" y="0"/>
            <a:ext cx="9144001" cy="5143500"/>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grpSp>
        <p:nvGrpSpPr>
          <p:cNvPr id="30" name="Group 29">
            <a:extLst>
              <a:ext uri="{FF2B5EF4-FFF2-40B4-BE49-F238E27FC236}">
                <a16:creationId xmlns:a16="http://schemas.microsoft.com/office/drawing/2014/main" id="{9492AEFE-BAE5-4A16-8046-1CC388A1137A}"/>
              </a:ext>
            </a:extLst>
          </p:cNvPr>
          <p:cNvGrpSpPr/>
          <p:nvPr userDrawn="1"/>
        </p:nvGrpSpPr>
        <p:grpSpPr>
          <a:xfrm>
            <a:off x="6608239" y="2156752"/>
            <a:ext cx="1465634" cy="829997"/>
            <a:chOff x="9753598" y="1"/>
            <a:chExt cx="1739885" cy="985307"/>
          </a:xfrm>
        </p:grpSpPr>
        <p:sp>
          <p:nvSpPr>
            <p:cNvPr id="31" name="Round Same Side Corner Rectangle 72">
              <a:extLst>
                <a:ext uri="{FF2B5EF4-FFF2-40B4-BE49-F238E27FC236}">
                  <a16:creationId xmlns:a16="http://schemas.microsoft.com/office/drawing/2014/main" id="{04D70802-0F35-4919-BE7E-3D566C9A8826}"/>
                </a:ext>
              </a:extLst>
            </p:cNvPr>
            <p:cNvSpPr/>
            <p:nvPr/>
          </p:nvSpPr>
          <p:spPr>
            <a:xfrm rot="10800000">
              <a:off x="9753598" y="1"/>
              <a:ext cx="1739885" cy="985307"/>
            </a:xfrm>
            <a:prstGeom prst="roundRect">
              <a:avLst/>
            </a:prstGeom>
            <a:solidFill>
              <a:schemeClr val="bg1"/>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32" name="Picture 2" descr="Image result for sify logo">
              <a:extLst>
                <a:ext uri="{FF2B5EF4-FFF2-40B4-BE49-F238E27FC236}">
                  <a16:creationId xmlns:a16="http://schemas.microsoft.com/office/drawing/2014/main" id="{F03FB8CE-A55B-45E9-9801-70D3FA9DB09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3529B0A5-3478-40ED-8C29-787110A9C1CE}"/>
              </a:ext>
            </a:extLst>
          </p:cNvPr>
          <p:cNvGrpSpPr/>
          <p:nvPr userDrawn="1"/>
        </p:nvGrpSpPr>
        <p:grpSpPr>
          <a:xfrm>
            <a:off x="-1" y="1629992"/>
            <a:ext cx="6350001" cy="1893780"/>
            <a:chOff x="-1" y="1629992"/>
            <a:chExt cx="6829063" cy="1893780"/>
          </a:xfrm>
        </p:grpSpPr>
        <p:sp>
          <p:nvSpPr>
            <p:cNvPr id="34" name="Rectangle 33">
              <a:extLst>
                <a:ext uri="{FF2B5EF4-FFF2-40B4-BE49-F238E27FC236}">
                  <a16:creationId xmlns:a16="http://schemas.microsoft.com/office/drawing/2014/main" id="{41A53F10-CBC5-444F-AA00-64BF461C9C71}"/>
                </a:ext>
              </a:extLst>
            </p:cNvPr>
            <p:cNvSpPr/>
            <p:nvPr/>
          </p:nvSpPr>
          <p:spPr>
            <a:xfrm>
              <a:off x="-1" y="1710769"/>
              <a:ext cx="6829063" cy="172513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35" name="Rectangle 34">
              <a:extLst>
                <a:ext uri="{FF2B5EF4-FFF2-40B4-BE49-F238E27FC236}">
                  <a16:creationId xmlns:a16="http://schemas.microsoft.com/office/drawing/2014/main" id="{24102996-43D2-4531-8F28-25FFF42A8FE6}"/>
                </a:ext>
              </a:extLst>
            </p:cNvPr>
            <p:cNvSpPr/>
            <p:nvPr/>
          </p:nvSpPr>
          <p:spPr>
            <a:xfrm>
              <a:off x="0" y="162999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36" name="Rectangle 35">
              <a:extLst>
                <a:ext uri="{FF2B5EF4-FFF2-40B4-BE49-F238E27FC236}">
                  <a16:creationId xmlns:a16="http://schemas.microsoft.com/office/drawing/2014/main" id="{D688A12A-52FF-434F-8992-444C36B493C3}"/>
                </a:ext>
              </a:extLst>
            </p:cNvPr>
            <p:cNvSpPr/>
            <p:nvPr/>
          </p:nvSpPr>
          <p:spPr>
            <a:xfrm>
              <a:off x="0" y="347585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grpSp>
        <p:nvGrpSpPr>
          <p:cNvPr id="37" name="Group 36">
            <a:extLst>
              <a:ext uri="{FF2B5EF4-FFF2-40B4-BE49-F238E27FC236}">
                <a16:creationId xmlns:a16="http://schemas.microsoft.com/office/drawing/2014/main" id="{87697701-4197-44C5-9DF6-DCE8EB7667A7}"/>
              </a:ext>
            </a:extLst>
          </p:cNvPr>
          <p:cNvGrpSpPr/>
          <p:nvPr userDrawn="1"/>
        </p:nvGrpSpPr>
        <p:grpSpPr>
          <a:xfrm>
            <a:off x="8352302" y="1710769"/>
            <a:ext cx="791697" cy="1725140"/>
            <a:chOff x="8352302" y="0"/>
            <a:chExt cx="791697" cy="5143500"/>
          </a:xfrm>
        </p:grpSpPr>
        <p:sp>
          <p:nvSpPr>
            <p:cNvPr id="38" name="Rectangle 37">
              <a:extLst>
                <a:ext uri="{FF2B5EF4-FFF2-40B4-BE49-F238E27FC236}">
                  <a16:creationId xmlns:a16="http://schemas.microsoft.com/office/drawing/2014/main" id="{583C2F58-9D3E-4A33-9620-E2862F764A2C}"/>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39" name="Rectangle 38">
              <a:extLst>
                <a:ext uri="{FF2B5EF4-FFF2-40B4-BE49-F238E27FC236}">
                  <a16:creationId xmlns:a16="http://schemas.microsoft.com/office/drawing/2014/main" id="{E2590226-D46A-48CE-A2DA-6A9297A288BE}"/>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40" name="Rectangle 39">
              <a:extLst>
                <a:ext uri="{FF2B5EF4-FFF2-40B4-BE49-F238E27FC236}">
                  <a16:creationId xmlns:a16="http://schemas.microsoft.com/office/drawing/2014/main" id="{C61AEADA-3FE1-4B34-BF61-100EEBD93869}"/>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grpSp>
      <p:sp>
        <p:nvSpPr>
          <p:cNvPr id="4" name="Text Placeholder 3">
            <a:extLst>
              <a:ext uri="{FF2B5EF4-FFF2-40B4-BE49-F238E27FC236}">
                <a16:creationId xmlns:a16="http://schemas.microsoft.com/office/drawing/2014/main" id="{DE1DF722-DBE4-4E6D-BFCC-DE5D388C6978}"/>
              </a:ext>
            </a:extLst>
          </p:cNvPr>
          <p:cNvSpPr>
            <a:spLocks noGrp="1"/>
          </p:cNvSpPr>
          <p:nvPr>
            <p:ph type="body" sz="quarter" idx="11" hasCustomPrompt="1"/>
          </p:nvPr>
        </p:nvSpPr>
        <p:spPr>
          <a:xfrm>
            <a:off x="366031" y="2314828"/>
            <a:ext cx="5450400" cy="524111"/>
          </a:xfrm>
        </p:spPr>
        <p:txBody>
          <a:bodyPr anchor="ctr">
            <a:normAutofit/>
          </a:bodyPr>
          <a:lstStyle>
            <a:lvl1pPr marL="0" indent="0">
              <a:buNone/>
              <a:defRPr sz="2400" b="1">
                <a:solidFill>
                  <a:schemeClr val="tx2">
                    <a:lumMod val="50000"/>
                  </a:schemeClr>
                </a:solidFill>
              </a:defRPr>
            </a:lvl1pPr>
          </a:lstStyle>
          <a:p>
            <a:pPr lvl="0"/>
            <a:r>
              <a:rPr lang="en-US" dirty="0"/>
              <a:t>SECTION DIVIDER</a:t>
            </a:r>
          </a:p>
        </p:txBody>
      </p:sp>
    </p:spTree>
    <p:extLst>
      <p:ext uri="{BB962C8B-B14F-4D97-AF65-F5344CB8AC3E}">
        <p14:creationId xmlns:p14="http://schemas.microsoft.com/office/powerpoint/2010/main" val="1200385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solidFill>
                  <a:schemeClr val="tx2">
                    <a:lumMod val="75000"/>
                  </a:schemeClr>
                </a:solidFill>
              </a:defRPr>
            </a:lvl1pPr>
          </a:lstStyle>
          <a:p>
            <a:r>
              <a:rPr lang="en-US"/>
              <a:t>TITLE OF THE SLIDE GOES HERE</a:t>
            </a:r>
          </a:p>
        </p:txBody>
      </p:sp>
    </p:spTree>
    <p:extLst>
      <p:ext uri="{BB962C8B-B14F-4D97-AF65-F5344CB8AC3E}">
        <p14:creationId xmlns:p14="http://schemas.microsoft.com/office/powerpoint/2010/main" val="1468410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29315217-BCC5-4F02-9294-ECE44B9855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2" y="0"/>
            <a:ext cx="9144001" cy="5143500"/>
          </a:xfrm>
          <a:prstGeom prst="rect">
            <a:avLst/>
          </a:prstGeom>
          <a:solidFill>
            <a:srgbClr val="8064A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33B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2D94D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2D94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411635"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9BD42ECC-394E-4910-8868-A2B6105FE687}"/>
              </a:ext>
            </a:extLst>
          </p:cNvPr>
          <p:cNvSpPr/>
          <p:nvPr userDrawn="1"/>
        </p:nvSpPr>
        <p:spPr>
          <a:xfrm>
            <a:off x="-2" y="3459678"/>
            <a:ext cx="8352000" cy="1683822"/>
          </a:xfrm>
          <a:prstGeom prst="rect">
            <a:avLst/>
          </a:prstGeom>
          <a:solidFill>
            <a:srgbClr val="10253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80"/>
              </a:lnSpc>
            </a:pPr>
            <a:endParaRPr lang="en-IN" dirty="0"/>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2" y="3370778"/>
            <a:ext cx="8352000" cy="88900"/>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3629646"/>
            <a:ext cx="7348246" cy="750922"/>
          </a:xfrm>
        </p:spPr>
        <p:txBody>
          <a:bodyPr>
            <a:noAutofit/>
          </a:bodyPr>
          <a:lstStyle>
            <a:lvl1pPr marL="0" indent="0">
              <a:lnSpc>
                <a:spcPts val="3000"/>
              </a:lnSpc>
              <a:spcBef>
                <a:spcPts val="0"/>
              </a:spcBef>
              <a:buNone/>
              <a:defRPr sz="24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66031" y="4315213"/>
            <a:ext cx="7316314" cy="341072"/>
          </a:xfrm>
        </p:spPr>
        <p:txBody>
          <a:bodyPr>
            <a:noAutofit/>
          </a:bodyPr>
          <a:lstStyle>
            <a:lvl1pPr marL="0" indent="0">
              <a:lnSpc>
                <a:spcPts val="2000"/>
              </a:lnSpc>
              <a:spcBef>
                <a:spcPts val="0"/>
              </a:spcBef>
              <a:buNone/>
              <a:defRPr sz="1800" b="1" baseline="0">
                <a:solidFill>
                  <a:schemeClr val="bg1">
                    <a:lumMod val="95000"/>
                  </a:schemeClr>
                </a:solidFill>
              </a:defRPr>
            </a:lvl1pPr>
          </a:lstStyle>
          <a:p>
            <a:pPr lvl="0"/>
            <a:r>
              <a:rPr lang="en-US" dirty="0"/>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66031" y="4696679"/>
            <a:ext cx="5112246" cy="277103"/>
          </a:xfrm>
        </p:spPr>
        <p:txBody>
          <a:bodyPr anchor="t">
            <a:noAutofit/>
          </a:bodyPr>
          <a:lstStyle>
            <a:lvl1pPr marL="0" indent="0">
              <a:lnSpc>
                <a:spcPts val="1800"/>
              </a:lnSpc>
              <a:buNone/>
              <a:defRPr sz="1400" b="0">
                <a:solidFill>
                  <a:schemeClr val="bg1">
                    <a:lumMod val="85000"/>
                  </a:schemeClr>
                </a:solidFill>
              </a:defRPr>
            </a:lvl1pPr>
          </a:lstStyle>
          <a:p>
            <a:pPr lvl="0"/>
            <a:r>
              <a:rPr lang="en-US" dirty="0"/>
              <a:t>Month 2021</a:t>
            </a:r>
          </a:p>
        </p:txBody>
      </p:sp>
      <p:sp>
        <p:nvSpPr>
          <p:cNvPr id="18" name="Round Same Side Corner Rectangle 72">
            <a:extLst>
              <a:ext uri="{FF2B5EF4-FFF2-40B4-BE49-F238E27FC236}">
                <a16:creationId xmlns:a16="http://schemas.microsoft.com/office/drawing/2014/main" id="{2E6AF9BE-3BB6-4285-AB2E-93A69E7C2605}"/>
              </a:ext>
            </a:extLst>
          </p:cNvPr>
          <p:cNvSpPr/>
          <p:nvPr/>
        </p:nvSpPr>
        <p:spPr>
          <a:xfrm rot="10800000">
            <a:off x="323850" y="0"/>
            <a:ext cx="1465634" cy="82999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 name="Picture 2" descr="Text, logo&#10;&#10;Description automatically generated">
            <a:extLst>
              <a:ext uri="{FF2B5EF4-FFF2-40B4-BE49-F238E27FC236}">
                <a16:creationId xmlns:a16="http://schemas.microsoft.com/office/drawing/2014/main" id="{ABAEF85D-3335-4639-9DAE-1C8B2C29314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2178" y="239692"/>
            <a:ext cx="1262801" cy="387371"/>
          </a:xfrm>
          <a:prstGeom prst="rect">
            <a:avLst/>
          </a:prstGeom>
        </p:spPr>
      </p:pic>
    </p:spTree>
    <p:extLst>
      <p:ext uri="{BB962C8B-B14F-4D97-AF65-F5344CB8AC3E}">
        <p14:creationId xmlns:p14="http://schemas.microsoft.com/office/powerpoint/2010/main" val="381101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AGENDA</a:t>
            </a:r>
          </a:p>
        </p:txBody>
      </p:sp>
    </p:spTree>
    <p:extLst>
      <p:ext uri="{BB962C8B-B14F-4D97-AF65-F5344CB8AC3E}">
        <p14:creationId xmlns:p14="http://schemas.microsoft.com/office/powerpoint/2010/main" val="208266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5773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24000" y="987425"/>
            <a:ext cx="8496150" cy="3744913"/>
          </a:xfrm>
        </p:spPr>
        <p:txBody>
          <a:bodyPr/>
          <a:lstStyle>
            <a:lvl1pPr marL="226772" indent="-226772">
              <a:buFont typeface="Wingdings" panose="05000000000000000000" pitchFamily="2" charset="2"/>
              <a:buChar char="§"/>
              <a:defRPr/>
            </a:lvl1pPr>
            <a:lvl2pPr>
              <a:defRPr sz="1600"/>
            </a:lvl2pPr>
            <a:lvl3pPr marL="792000">
              <a:defRPr sz="1600"/>
            </a:lvl3pPr>
            <a:lvl4pPr marL="1080000">
              <a:defRPr sz="1400"/>
            </a:lvl4pPr>
            <a:lvl5pPr marL="1332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987426"/>
            <a:ext cx="4068763" cy="3744912"/>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51388" y="987426"/>
            <a:ext cx="4068762" cy="3744912"/>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3850" y="257731"/>
            <a:ext cx="7578150" cy="369332"/>
          </a:xfrm>
          <a:prstGeom prst="rect">
            <a:avLst/>
          </a:prstGeom>
        </p:spPr>
        <p:txBody>
          <a:bodyPr/>
          <a:lstStyle>
            <a:lvl1pPr>
              <a:defRPr baseline="0"/>
            </a:lvl1pPr>
          </a:lstStyle>
          <a:p>
            <a:r>
              <a:rPr lang="en-US" dirty="0"/>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24000" y="1025124"/>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323999" y="1333501"/>
            <a:ext cx="4104000" cy="3351213"/>
          </a:xfrm>
        </p:spPr>
        <p:txBody>
          <a:bodyPr tIns="0">
            <a:normAutofit/>
          </a:bodyPr>
          <a:lstStyle>
            <a:lvl1pPr marL="226772" indent="-226772">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35514" y="1025124"/>
            <a:ext cx="40860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4735513" y="1333501"/>
            <a:ext cx="4086000" cy="3351213"/>
          </a:xfrm>
        </p:spPr>
        <p:txBody>
          <a:bodyPr tIns="0"/>
          <a:lstStyle>
            <a:lvl1pPr marL="285750" indent="-285750">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defRPr lang="en-US" sz="1200" kern="1200" dirty="0" smtClean="0">
                <a:solidFill>
                  <a:srgbClr val="595959"/>
                </a:solidFill>
                <a:latin typeface="Trebuchet MS" pitchFamily="34" charset="0"/>
                <a:ea typeface="+mn-ea"/>
                <a:cs typeface="+mn-cs"/>
              </a:defRPr>
            </a:lvl2pPr>
            <a:lvl3pPr marL="1142857" indent="-228571">
              <a:defRPr lang="en-US" sz="1400" kern="1200" dirty="0" smtClean="0">
                <a:solidFill>
                  <a:srgbClr val="595959"/>
                </a:solidFill>
                <a:latin typeface="Trebuchet MS" pitchFamily="34" charset="0"/>
                <a:ea typeface="+mn-ea"/>
                <a:cs typeface="+mn-cs"/>
              </a:defRPr>
            </a:lvl3pPr>
            <a:lvl4pPr marL="1600000" indent="-228571">
              <a:defRPr lang="en-US" sz="1200" kern="1200" dirty="0" smtClean="0">
                <a:solidFill>
                  <a:srgbClr val="595959"/>
                </a:solidFill>
                <a:latin typeface="Trebuchet MS" pitchFamily="34" charset="0"/>
                <a:ea typeface="+mn-ea"/>
                <a:cs typeface="+mn-cs"/>
              </a:defRPr>
            </a:lvl4pPr>
            <a:lvl5pPr marL="2057143" indent="-228571">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72" lvl="0" indent="-226772" algn="l" defTabSz="914286" rtl="0" eaLnBrk="1" latinLnBrk="0" hangingPunct="1">
              <a:lnSpc>
                <a:spcPct val="100000"/>
              </a:lnSpc>
              <a:spcBef>
                <a:spcPts val="400"/>
              </a:spcBef>
              <a:buFont typeface="Wingdings" panose="05000000000000000000" pitchFamily="2" charset="2"/>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a:p>
            <a:pPr marL="1142857" lvl="2" indent="-228571" algn="l" defTabSz="914286" rtl="0" eaLnBrk="1" latinLnBrk="0" hangingPunct="1">
              <a:lnSpc>
                <a:spcPct val="90000"/>
              </a:lnSpc>
              <a:spcBef>
                <a:spcPts val="600"/>
              </a:spcBef>
              <a:buFont typeface="Arial" pitchFamily="34" charset="0"/>
              <a:buChar char="•"/>
            </a:pPr>
            <a:r>
              <a:rPr lang="en-US" dirty="0"/>
              <a:t>Third level</a:t>
            </a:r>
          </a:p>
          <a:p>
            <a:pPr marL="1600000" lvl="3" indent="-228571" algn="l" defTabSz="914286" rtl="0" eaLnBrk="1" latinLnBrk="0" hangingPunct="1">
              <a:lnSpc>
                <a:spcPct val="90000"/>
              </a:lnSpc>
              <a:spcBef>
                <a:spcPts val="600"/>
              </a:spcBef>
              <a:buFont typeface="Arial" pitchFamily="34" charset="0"/>
              <a:buChar char="–"/>
            </a:pPr>
            <a:r>
              <a:rPr lang="en-US" dirty="0"/>
              <a:t>Fourth level</a:t>
            </a:r>
          </a:p>
          <a:p>
            <a:pPr marL="2057143" lvl="4" indent="-228571" algn="l" defTabSz="914286" rtl="0" eaLnBrk="1" latinLnBrk="0" hangingPunct="1">
              <a:lnSpc>
                <a:spcPct val="90000"/>
              </a:lnSpc>
              <a:spcBef>
                <a:spcPts val="600"/>
              </a:spcBef>
              <a:buFont typeface="Arial" pitchFamily="34" charset="0"/>
              <a:buChar char="»"/>
            </a:pPr>
            <a:r>
              <a:rPr lang="en-US" dirty="0"/>
              <a:t>Fifth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dirty="0"/>
          </a:p>
        </p:txBody>
      </p:sp>
      <p:sp>
        <p:nvSpPr>
          <p:cNvPr id="8" name="Title 1">
            <a:extLst>
              <a:ext uri="{FF2B5EF4-FFF2-40B4-BE49-F238E27FC236}">
                <a16:creationId xmlns:a16="http://schemas.microsoft.com/office/drawing/2014/main" id="{E99D03EB-57A9-4FE6-8E52-835EF245DAFE}"/>
              </a:ext>
            </a:extLst>
          </p:cNvPr>
          <p:cNvSpPr>
            <a:spLocks noGrp="1"/>
          </p:cNvSpPr>
          <p:nvPr>
            <p:ph type="title" hasCustomPrompt="1"/>
          </p:nvPr>
        </p:nvSpPr>
        <p:spPr>
          <a:xfrm>
            <a:off x="323850" y="257731"/>
            <a:ext cx="7578150" cy="369332"/>
          </a:xfrm>
          <a:prstGeom prst="rect">
            <a:avLst/>
          </a:prstGeom>
        </p:spPr>
        <p:txBody>
          <a:bodyPr/>
          <a:lstStyle>
            <a:lvl1pPr>
              <a:defRPr baseline="0"/>
            </a:lvl1pPr>
          </a:lstStyle>
          <a:p>
            <a:r>
              <a:rPr lang="en-US" dirty="0"/>
              <a:t>TITLE OF THE SLIDE GOES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with Title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with Tit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6" name="Rectangle 5">
            <a:extLst>
              <a:ext uri="{FF2B5EF4-FFF2-40B4-BE49-F238E27FC236}">
                <a16:creationId xmlns:a16="http://schemas.microsoft.com/office/drawing/2014/main" id="{B8124DD0-F413-4142-9FCF-239BA62189AE}"/>
              </a:ext>
            </a:extLst>
          </p:cNvPr>
          <p:cNvSpPr/>
          <p:nvPr userDrawn="1"/>
        </p:nvSpPr>
        <p:spPr>
          <a:xfrm>
            <a:off x="7876310" y="0"/>
            <a:ext cx="1066800" cy="75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264332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BB6E70D6-915F-4961-A357-B2B16078E8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0" y="0"/>
            <a:ext cx="9144001" cy="5143500"/>
          </a:xfrm>
          <a:prstGeom prst="rect">
            <a:avLst/>
          </a:prstGeom>
          <a:solidFill>
            <a:srgbClr val="3A468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Rectangle 25">
            <a:extLst>
              <a:ext uri="{FF2B5EF4-FFF2-40B4-BE49-F238E27FC236}">
                <a16:creationId xmlns:a16="http://schemas.microsoft.com/office/drawing/2014/main" id="{8AD19607-E94E-48EE-A274-950F2411742E}"/>
              </a:ext>
            </a:extLst>
          </p:cNvPr>
          <p:cNvSpPr/>
          <p:nvPr/>
        </p:nvSpPr>
        <p:spPr>
          <a:xfrm>
            <a:off x="-1" y="3859831"/>
            <a:ext cx="9143998" cy="1250950"/>
          </a:xfrm>
          <a:prstGeom prst="rect">
            <a:avLst/>
          </a:prstGeom>
          <a:solidFill>
            <a:srgbClr val="10253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a:extLst>
              <a:ext uri="{FF2B5EF4-FFF2-40B4-BE49-F238E27FC236}">
                <a16:creationId xmlns:a16="http://schemas.microsoft.com/office/drawing/2014/main" id="{77DEEFF8-DA08-4F45-9434-BB7AA3A1EA70}"/>
              </a:ext>
            </a:extLst>
          </p:cNvPr>
          <p:cNvSpPr/>
          <p:nvPr/>
        </p:nvSpPr>
        <p:spPr>
          <a:xfrm>
            <a:off x="0" y="3827086"/>
            <a:ext cx="9143997" cy="34745"/>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ectangle 40">
            <a:extLst>
              <a:ext uri="{FF2B5EF4-FFF2-40B4-BE49-F238E27FC236}">
                <a16:creationId xmlns:a16="http://schemas.microsoft.com/office/drawing/2014/main" id="{8AE5952E-D6B0-4781-B308-23BA2AAD329D}"/>
              </a:ext>
            </a:extLst>
          </p:cNvPr>
          <p:cNvSpPr/>
          <p:nvPr/>
        </p:nvSpPr>
        <p:spPr>
          <a:xfrm>
            <a:off x="0" y="5113919"/>
            <a:ext cx="9143997" cy="34745"/>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323850" y="3929321"/>
            <a:ext cx="7662353" cy="1106806"/>
          </a:xfrm>
        </p:spPr>
        <p:txBody>
          <a:bodyPr anchor="ctr">
            <a:normAutofit/>
          </a:bodyPr>
          <a:lstStyle>
            <a:lvl1pPr marL="0" indent="0">
              <a:lnSpc>
                <a:spcPts val="3000"/>
              </a:lnSpc>
              <a:spcBef>
                <a:spcPts val="0"/>
              </a:spcBef>
              <a:buNone/>
              <a:defRPr sz="2400" b="1" cap="all" baseline="0">
                <a:solidFill>
                  <a:schemeClr val="bg1">
                    <a:lumMod val="95000"/>
                  </a:schemeClr>
                </a:solidFill>
              </a:defRPr>
            </a:lvl1pPr>
          </a:lstStyle>
          <a:p>
            <a:pPr lvl="0"/>
            <a:r>
              <a:rPr lang="en-US" dirty="0"/>
              <a:t>SECTION DIVIDER</a:t>
            </a:r>
          </a:p>
        </p:txBody>
      </p:sp>
      <p:sp>
        <p:nvSpPr>
          <p:cNvPr id="20" name="Rectangle 19">
            <a:extLst>
              <a:ext uri="{FF2B5EF4-FFF2-40B4-BE49-F238E27FC236}">
                <a16:creationId xmlns:a16="http://schemas.microsoft.com/office/drawing/2014/main" id="{305241D8-37CD-4058-94F0-21AA02AB1479}"/>
              </a:ext>
            </a:extLst>
          </p:cNvPr>
          <p:cNvSpPr/>
          <p:nvPr userDrawn="1"/>
        </p:nvSpPr>
        <p:spPr>
          <a:xfrm>
            <a:off x="8877270" y="3827086"/>
            <a:ext cx="266729" cy="1316413"/>
          </a:xfrm>
          <a:prstGeom prst="rect">
            <a:avLst/>
          </a:prstGeom>
          <a:solidFill>
            <a:srgbClr val="33B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20">
            <a:extLst>
              <a:ext uri="{FF2B5EF4-FFF2-40B4-BE49-F238E27FC236}">
                <a16:creationId xmlns:a16="http://schemas.microsoft.com/office/drawing/2014/main" id="{6196BCCF-7109-4F7D-B8DD-CA565E28F257}"/>
              </a:ext>
            </a:extLst>
          </p:cNvPr>
          <p:cNvSpPr/>
          <p:nvPr userDrawn="1"/>
        </p:nvSpPr>
        <p:spPr>
          <a:xfrm>
            <a:off x="8613456" y="3827086"/>
            <a:ext cx="266729" cy="1316413"/>
          </a:xfrm>
          <a:prstGeom prst="rect">
            <a:avLst/>
          </a:prstGeom>
          <a:solidFill>
            <a:srgbClr val="2D94D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21">
            <a:extLst>
              <a:ext uri="{FF2B5EF4-FFF2-40B4-BE49-F238E27FC236}">
                <a16:creationId xmlns:a16="http://schemas.microsoft.com/office/drawing/2014/main" id="{119D5623-89B9-4BA5-8344-17A635EE72CF}"/>
              </a:ext>
            </a:extLst>
          </p:cNvPr>
          <p:cNvSpPr/>
          <p:nvPr userDrawn="1"/>
        </p:nvSpPr>
        <p:spPr>
          <a:xfrm>
            <a:off x="8352302" y="3827086"/>
            <a:ext cx="266729" cy="1316413"/>
          </a:xfrm>
          <a:prstGeom prst="rect">
            <a:avLst/>
          </a:prstGeom>
          <a:solidFill>
            <a:srgbClr val="2D94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7760303" y="-182791"/>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11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987425"/>
            <a:ext cx="8496150" cy="374491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760303" y="-182791"/>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24000" y="257731"/>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2" name="Rectangle 1">
            <a:extLst>
              <a:ext uri="{FF2B5EF4-FFF2-40B4-BE49-F238E27FC236}">
                <a16:creationId xmlns:a16="http://schemas.microsoft.com/office/drawing/2014/main" id="{BADD60C0-DDD8-4D74-80F2-D6846B5C9768}"/>
              </a:ext>
            </a:extLst>
          </p:cNvPr>
          <p:cNvSpPr/>
          <p:nvPr userDrawn="1"/>
        </p:nvSpPr>
        <p:spPr>
          <a:xfrm>
            <a:off x="0" y="0"/>
            <a:ext cx="180000" cy="612000"/>
          </a:xfrm>
          <a:prstGeom prst="rect">
            <a:avLst/>
          </a:prstGeom>
          <a:solidFill>
            <a:srgbClr val="3A4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 bg1="lt1" tx1="dk1" bg2="lt2" tx2="dk2" accent1="accent1" accent2="accent2" accent3="accent3" accent4="accent4" accent5="accent5" accent6="accent6" hlink="hlink" folHlink="folHlink"/>
  <p:sldLayoutIdLst>
    <p:sldLayoutId id="2147483705" r:id="rId1"/>
    <p:sldLayoutId id="2147483723" r:id="rId2"/>
    <p:sldLayoutId id="2147483702" r:id="rId3"/>
    <p:sldLayoutId id="2147483664" r:id="rId4"/>
    <p:sldLayoutId id="2147483666" r:id="rId5"/>
    <p:sldLayoutId id="2147483667" r:id="rId6"/>
    <p:sldLayoutId id="2147483669" r:id="rId7"/>
    <p:sldLayoutId id="2147483712" r:id="rId8"/>
    <p:sldLayoutId id="2147483719" r:id="rId9"/>
    <p:sldLayoutId id="2147483724" r:id="rId10"/>
    <p:sldLayoutId id="2147483668" r:id="rId11"/>
    <p:sldLayoutId id="2147483709" r:id="rId12"/>
    <p:sldLayoutId id="2147483700" r:id="rId13"/>
    <p:sldLayoutId id="2147483720" r:id="rId14"/>
    <p:sldLayoutId id="2147483721" r:id="rId15"/>
    <p:sldLayoutId id="2147483722" r:id="rId16"/>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2767" userDrawn="1">
          <p15:clr>
            <a:srgbClr val="F26B43"/>
          </p15:clr>
        </p15:guide>
        <p15:guide id="4" pos="2993" userDrawn="1">
          <p15:clr>
            <a:srgbClr val="F26B43"/>
          </p15:clr>
        </p15:guide>
        <p15:guide id="5" pos="204" userDrawn="1">
          <p15:clr>
            <a:srgbClr val="F26B43"/>
          </p15:clr>
        </p15:guide>
        <p15:guide id="6" pos="5556" userDrawn="1">
          <p15:clr>
            <a:srgbClr val="F26B43"/>
          </p15:clr>
        </p15:guide>
        <p15:guide id="7" orient="horz" pos="2981" userDrawn="1">
          <p15:clr>
            <a:srgbClr val="F26B43"/>
          </p15:clr>
        </p15:guide>
        <p15:guide id="8" orient="horz" pos="622" userDrawn="1">
          <p15:clr>
            <a:srgbClr val="F26B43"/>
          </p15:clr>
        </p15:guide>
        <p15:guide id="9" orient="horz" pos="39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9.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7.png"/><Relationship Id="rId5" Type="http://schemas.openxmlformats.org/officeDocument/2006/relationships/image" Target="../media/image43.png"/><Relationship Id="rId10" Type="http://schemas.openxmlformats.org/officeDocument/2006/relationships/image" Target="../media/image14.png"/><Relationship Id="rId4" Type="http://schemas.openxmlformats.org/officeDocument/2006/relationships/image" Target="../media/image42.pn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8.xml"/><Relationship Id="rId6" Type="http://schemas.openxmlformats.org/officeDocument/2006/relationships/image" Target="../media/image59.png"/><Relationship Id="rId5" Type="http://schemas.openxmlformats.org/officeDocument/2006/relationships/image" Target="../media/image63.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8.xml"/><Relationship Id="rId6" Type="http://schemas.openxmlformats.org/officeDocument/2006/relationships/image" Target="../media/image59.png"/><Relationship Id="rId5" Type="http://schemas.openxmlformats.org/officeDocument/2006/relationships/image" Target="../media/image64.jpe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5.jpeg"/><Relationship Id="rId1" Type="http://schemas.openxmlformats.org/officeDocument/2006/relationships/slideLayout" Target="../slideLayouts/slideLayout8.xml"/><Relationship Id="rId6" Type="http://schemas.openxmlformats.org/officeDocument/2006/relationships/image" Target="../media/image59.png"/><Relationship Id="rId5" Type="http://schemas.openxmlformats.org/officeDocument/2006/relationships/image" Target="../media/image57.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82.png"/><Relationship Id="rId26" Type="http://schemas.openxmlformats.org/officeDocument/2006/relationships/image" Target="../media/image90.png"/><Relationship Id="rId3" Type="http://schemas.openxmlformats.org/officeDocument/2006/relationships/image" Target="../media/image67.png"/><Relationship Id="rId21" Type="http://schemas.openxmlformats.org/officeDocument/2006/relationships/image" Target="../media/image85.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89.emf"/><Relationship Id="rId2" Type="http://schemas.openxmlformats.org/officeDocument/2006/relationships/image" Target="../media/image66.png"/><Relationship Id="rId16" Type="http://schemas.openxmlformats.org/officeDocument/2006/relationships/image" Target="../media/image80.png"/><Relationship Id="rId20" Type="http://schemas.openxmlformats.org/officeDocument/2006/relationships/image" Target="../media/image84.emf"/><Relationship Id="rId29" Type="http://schemas.openxmlformats.org/officeDocument/2006/relationships/image" Target="../media/image93.emf"/><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5.png"/><Relationship Id="rId24" Type="http://schemas.openxmlformats.org/officeDocument/2006/relationships/image" Target="../media/image88.emf"/><Relationship Id="rId5" Type="http://schemas.openxmlformats.org/officeDocument/2006/relationships/image" Target="../media/image69.emf"/><Relationship Id="rId15" Type="http://schemas.openxmlformats.org/officeDocument/2006/relationships/image" Target="../media/image79.emf"/><Relationship Id="rId23" Type="http://schemas.openxmlformats.org/officeDocument/2006/relationships/image" Target="../media/image87.png"/><Relationship Id="rId28" Type="http://schemas.openxmlformats.org/officeDocument/2006/relationships/image" Target="../media/image92.png"/><Relationship Id="rId10" Type="http://schemas.openxmlformats.org/officeDocument/2006/relationships/image" Target="../media/image74.emf"/><Relationship Id="rId19" Type="http://schemas.openxmlformats.org/officeDocument/2006/relationships/image" Target="../media/image83.emf"/><Relationship Id="rId31" Type="http://schemas.openxmlformats.org/officeDocument/2006/relationships/image" Target="../media/image95.png"/><Relationship Id="rId4" Type="http://schemas.openxmlformats.org/officeDocument/2006/relationships/image" Target="../media/image68.emf"/><Relationship Id="rId9" Type="http://schemas.openxmlformats.org/officeDocument/2006/relationships/image" Target="../media/image73.emf"/><Relationship Id="rId14" Type="http://schemas.openxmlformats.org/officeDocument/2006/relationships/image" Target="../media/image78.emf"/><Relationship Id="rId22" Type="http://schemas.openxmlformats.org/officeDocument/2006/relationships/image" Target="../media/image86.png"/><Relationship Id="rId27" Type="http://schemas.openxmlformats.org/officeDocument/2006/relationships/image" Target="../media/image91.png"/><Relationship Id="rId30" Type="http://schemas.openxmlformats.org/officeDocument/2006/relationships/image" Target="../media/image94.emf"/></Relationships>
</file>

<file path=ppt/slides/_rels/slide2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6EB378D-7532-4115-BE2E-788E557A3ABE}"/>
              </a:ext>
            </a:extLst>
          </p:cNvPr>
          <p:cNvSpPr>
            <a:spLocks noGrp="1"/>
          </p:cNvSpPr>
          <p:nvPr>
            <p:ph type="body" sz="quarter" idx="13"/>
          </p:nvPr>
        </p:nvSpPr>
        <p:spPr>
          <a:xfrm>
            <a:off x="334099" y="3629646"/>
            <a:ext cx="7348246" cy="750922"/>
          </a:xfrm>
        </p:spPr>
        <p:txBody>
          <a:bodyPr/>
          <a:lstStyle/>
          <a:p>
            <a:r>
              <a:rPr lang="en-US" dirty="0"/>
              <a:t>MANAGED NETWORK SERVICES </a:t>
            </a:r>
          </a:p>
          <a:p>
            <a:r>
              <a:rPr lang="en-US" dirty="0"/>
              <a:t>FOR NCPI</a:t>
            </a:r>
            <a:endParaRPr lang="en-IN" dirty="0"/>
          </a:p>
        </p:txBody>
      </p:sp>
      <p:sp>
        <p:nvSpPr>
          <p:cNvPr id="18" name="Text Placeholder 17">
            <a:extLst>
              <a:ext uri="{FF2B5EF4-FFF2-40B4-BE49-F238E27FC236}">
                <a16:creationId xmlns:a16="http://schemas.microsoft.com/office/drawing/2014/main" id="{67B49797-190F-4795-9AB9-43ED72F3F088}"/>
              </a:ext>
            </a:extLst>
          </p:cNvPr>
          <p:cNvSpPr>
            <a:spLocks noGrp="1"/>
          </p:cNvSpPr>
          <p:nvPr>
            <p:ph type="body" sz="quarter" idx="14"/>
          </p:nvPr>
        </p:nvSpPr>
        <p:spPr/>
        <p:txBody>
          <a:bodyPr/>
          <a:lstStyle/>
          <a:p>
            <a:endParaRPr lang="en-IN"/>
          </a:p>
        </p:txBody>
      </p:sp>
      <p:sp>
        <p:nvSpPr>
          <p:cNvPr id="7" name="Text Placeholder 6">
            <a:extLst>
              <a:ext uri="{FF2B5EF4-FFF2-40B4-BE49-F238E27FC236}">
                <a16:creationId xmlns:a16="http://schemas.microsoft.com/office/drawing/2014/main" id="{168C6BC0-21AB-481C-A79F-FB8DE0DB2379}"/>
              </a:ext>
            </a:extLst>
          </p:cNvPr>
          <p:cNvSpPr>
            <a:spLocks noGrp="1"/>
          </p:cNvSpPr>
          <p:nvPr>
            <p:ph type="body" sz="quarter" idx="15"/>
          </p:nvPr>
        </p:nvSpPr>
        <p:spPr>
          <a:xfrm>
            <a:off x="366031" y="4696679"/>
            <a:ext cx="5112246" cy="277103"/>
          </a:xfrm>
        </p:spPr>
        <p:txBody>
          <a:bodyPr/>
          <a:lstStyle/>
          <a:p>
            <a:r>
              <a:rPr lang="en-IN" dirty="0"/>
              <a:t>May 2021</a:t>
            </a:r>
          </a:p>
        </p:txBody>
      </p:sp>
    </p:spTree>
    <p:extLst>
      <p:ext uri="{BB962C8B-B14F-4D97-AF65-F5344CB8AC3E}">
        <p14:creationId xmlns:p14="http://schemas.microsoft.com/office/powerpoint/2010/main" val="45014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E738-3886-47B7-AC8C-355749BABADA}"/>
              </a:ext>
            </a:extLst>
          </p:cNvPr>
          <p:cNvSpPr>
            <a:spLocks noGrp="1"/>
          </p:cNvSpPr>
          <p:nvPr>
            <p:ph type="title"/>
          </p:nvPr>
        </p:nvSpPr>
        <p:spPr>
          <a:xfrm>
            <a:off x="324000" y="257731"/>
            <a:ext cx="7537450" cy="369332"/>
          </a:xfrm>
        </p:spPr>
        <p:txBody>
          <a:bodyPr/>
          <a:lstStyle/>
          <a:p>
            <a:r>
              <a:rPr lang="en-IN" dirty="0"/>
              <a:t>NOC MANPOWER: CAPTIVE SETUP</a:t>
            </a:r>
          </a:p>
        </p:txBody>
      </p:sp>
      <p:graphicFrame>
        <p:nvGraphicFramePr>
          <p:cNvPr id="6" name="Table 4">
            <a:extLst>
              <a:ext uri="{FF2B5EF4-FFF2-40B4-BE49-F238E27FC236}">
                <a16:creationId xmlns:a16="http://schemas.microsoft.com/office/drawing/2014/main" id="{5CBFFA72-A4EB-449F-B264-2E4E3A9CEB36}"/>
              </a:ext>
            </a:extLst>
          </p:cNvPr>
          <p:cNvGraphicFramePr>
            <a:graphicFrameLocks noGrp="1"/>
          </p:cNvGraphicFramePr>
          <p:nvPr>
            <p:ph idx="4294967295"/>
            <p:extLst>
              <p:ext uri="{D42A27DB-BD31-4B8C-83A1-F6EECF244321}">
                <p14:modId xmlns:p14="http://schemas.microsoft.com/office/powerpoint/2010/main" val="2304153378"/>
              </p:ext>
            </p:extLst>
          </p:nvPr>
        </p:nvGraphicFramePr>
        <p:xfrm>
          <a:off x="323850" y="995363"/>
          <a:ext cx="8496299" cy="3736717"/>
        </p:xfrm>
        <a:graphic>
          <a:graphicData uri="http://schemas.openxmlformats.org/drawingml/2006/table">
            <a:tbl>
              <a:tblPr>
                <a:tableStyleId>{BC89EF96-8CEA-46FF-86C4-4CE0E7609802}</a:tableStyleId>
              </a:tblPr>
              <a:tblGrid>
                <a:gridCol w="2414372">
                  <a:extLst>
                    <a:ext uri="{9D8B030D-6E8A-4147-A177-3AD203B41FA5}">
                      <a16:colId xmlns:a16="http://schemas.microsoft.com/office/drawing/2014/main" val="1973040321"/>
                    </a:ext>
                  </a:extLst>
                </a:gridCol>
                <a:gridCol w="1137151">
                  <a:extLst>
                    <a:ext uri="{9D8B030D-6E8A-4147-A177-3AD203B41FA5}">
                      <a16:colId xmlns:a16="http://schemas.microsoft.com/office/drawing/2014/main" val="3423753670"/>
                    </a:ext>
                  </a:extLst>
                </a:gridCol>
                <a:gridCol w="999315">
                  <a:extLst>
                    <a:ext uri="{9D8B030D-6E8A-4147-A177-3AD203B41FA5}">
                      <a16:colId xmlns:a16="http://schemas.microsoft.com/office/drawing/2014/main" val="522175449"/>
                    </a:ext>
                  </a:extLst>
                </a:gridCol>
                <a:gridCol w="941882">
                  <a:extLst>
                    <a:ext uri="{9D8B030D-6E8A-4147-A177-3AD203B41FA5}">
                      <a16:colId xmlns:a16="http://schemas.microsoft.com/office/drawing/2014/main" val="461748013"/>
                    </a:ext>
                  </a:extLst>
                </a:gridCol>
                <a:gridCol w="941883">
                  <a:extLst>
                    <a:ext uri="{9D8B030D-6E8A-4147-A177-3AD203B41FA5}">
                      <a16:colId xmlns:a16="http://schemas.microsoft.com/office/drawing/2014/main" val="4071334811"/>
                    </a:ext>
                  </a:extLst>
                </a:gridCol>
                <a:gridCol w="953368">
                  <a:extLst>
                    <a:ext uri="{9D8B030D-6E8A-4147-A177-3AD203B41FA5}">
                      <a16:colId xmlns:a16="http://schemas.microsoft.com/office/drawing/2014/main" val="2614721156"/>
                    </a:ext>
                  </a:extLst>
                </a:gridCol>
                <a:gridCol w="1108328">
                  <a:extLst>
                    <a:ext uri="{9D8B030D-6E8A-4147-A177-3AD203B41FA5}">
                      <a16:colId xmlns:a16="http://schemas.microsoft.com/office/drawing/2014/main" val="2570702487"/>
                    </a:ext>
                  </a:extLst>
                </a:gridCol>
              </a:tblGrid>
              <a:tr h="462087">
                <a:tc>
                  <a:txBody>
                    <a:bodyPr/>
                    <a:lstStyle/>
                    <a:p>
                      <a:pPr algn="ctr"/>
                      <a:r>
                        <a:rPr lang="en-IN" sz="1200" b="1" dirty="0">
                          <a:solidFill>
                            <a:schemeClr val="tx1"/>
                          </a:solidFill>
                          <a:latin typeface="+mj-lt"/>
                        </a:rPr>
                        <a:t>Role</a:t>
                      </a:r>
                    </a:p>
                  </a:txBody>
                  <a:tcPr anchor="ctr">
                    <a:solidFill>
                      <a:schemeClr val="accent1">
                        <a:lumMod val="40000"/>
                        <a:lumOff val="60000"/>
                      </a:schemeClr>
                    </a:solidFill>
                  </a:tcPr>
                </a:tc>
                <a:tc>
                  <a:txBody>
                    <a:bodyPr/>
                    <a:lstStyle/>
                    <a:p>
                      <a:pPr algn="ctr"/>
                      <a:r>
                        <a:rPr lang="en-IN" sz="1200" b="1" dirty="0">
                          <a:solidFill>
                            <a:schemeClr val="tx1"/>
                          </a:solidFill>
                          <a:latin typeface="+mj-lt"/>
                        </a:rPr>
                        <a:t>Shift-1</a:t>
                      </a:r>
                    </a:p>
                  </a:txBody>
                  <a:tcPr anchor="ctr">
                    <a:solidFill>
                      <a:schemeClr val="accent1">
                        <a:lumMod val="40000"/>
                        <a:lumOff val="60000"/>
                      </a:schemeClr>
                    </a:solidFill>
                  </a:tcPr>
                </a:tc>
                <a:tc>
                  <a:txBody>
                    <a:bodyPr/>
                    <a:lstStyle/>
                    <a:p>
                      <a:pPr algn="ctr"/>
                      <a:r>
                        <a:rPr lang="en-IN" sz="1200" b="1" dirty="0">
                          <a:solidFill>
                            <a:schemeClr val="tx1"/>
                          </a:solidFill>
                          <a:latin typeface="+mj-lt"/>
                        </a:rPr>
                        <a:t>Shift-2</a:t>
                      </a:r>
                    </a:p>
                  </a:txBody>
                  <a:tcPr anchor="ctr">
                    <a:solidFill>
                      <a:schemeClr val="accent1">
                        <a:lumMod val="40000"/>
                        <a:lumOff val="60000"/>
                      </a:schemeClr>
                    </a:solidFill>
                  </a:tcPr>
                </a:tc>
                <a:tc>
                  <a:txBody>
                    <a:bodyPr/>
                    <a:lstStyle/>
                    <a:p>
                      <a:pPr algn="ctr"/>
                      <a:r>
                        <a:rPr lang="en-IN" sz="1200" b="1" dirty="0">
                          <a:solidFill>
                            <a:schemeClr val="tx1"/>
                          </a:solidFill>
                          <a:latin typeface="+mj-lt"/>
                        </a:rPr>
                        <a:t>Shift-3</a:t>
                      </a:r>
                    </a:p>
                  </a:txBody>
                  <a:tcPr anchor="ctr">
                    <a:solidFill>
                      <a:schemeClr val="accent1">
                        <a:lumMod val="40000"/>
                        <a:lumOff val="60000"/>
                      </a:schemeClr>
                    </a:solidFill>
                  </a:tcPr>
                </a:tc>
                <a:tc>
                  <a:txBody>
                    <a:bodyPr/>
                    <a:lstStyle/>
                    <a:p>
                      <a:pPr algn="ctr"/>
                      <a:r>
                        <a:rPr lang="en-IN" sz="1200" b="1" dirty="0">
                          <a:solidFill>
                            <a:schemeClr val="tx1"/>
                          </a:solidFill>
                          <a:latin typeface="+mj-lt"/>
                        </a:rPr>
                        <a:t>General</a:t>
                      </a:r>
                    </a:p>
                  </a:txBody>
                  <a:tcPr anchor="ctr">
                    <a:solidFill>
                      <a:schemeClr val="accent1">
                        <a:lumMod val="40000"/>
                        <a:lumOff val="60000"/>
                      </a:schemeClr>
                    </a:solidFill>
                  </a:tcPr>
                </a:tc>
                <a:tc>
                  <a:txBody>
                    <a:bodyPr/>
                    <a:lstStyle/>
                    <a:p>
                      <a:pPr algn="ctr"/>
                      <a:r>
                        <a:rPr lang="en-IN" sz="1200" b="1" dirty="0">
                          <a:solidFill>
                            <a:schemeClr val="tx1"/>
                          </a:solidFill>
                          <a:latin typeface="+mj-lt"/>
                        </a:rPr>
                        <a:t>Rotation</a:t>
                      </a:r>
                    </a:p>
                  </a:txBody>
                  <a:tcPr anchor="ctr">
                    <a:solidFill>
                      <a:schemeClr val="accent1">
                        <a:lumMod val="40000"/>
                        <a:lumOff val="60000"/>
                      </a:schemeClr>
                    </a:solidFill>
                  </a:tcPr>
                </a:tc>
                <a:tc>
                  <a:txBody>
                    <a:bodyPr/>
                    <a:lstStyle/>
                    <a:p>
                      <a:pPr algn="ctr"/>
                      <a:r>
                        <a:rPr lang="en-IN" sz="1200" b="1" dirty="0">
                          <a:solidFill>
                            <a:schemeClr val="tx1"/>
                          </a:solidFill>
                          <a:latin typeface="+mj-lt"/>
                        </a:rPr>
                        <a:t>Total</a:t>
                      </a:r>
                    </a:p>
                    <a:p>
                      <a:pPr algn="ctr"/>
                      <a:r>
                        <a:rPr lang="en-IN" sz="1200" b="1" dirty="0">
                          <a:solidFill>
                            <a:schemeClr val="tx1"/>
                          </a:solidFill>
                          <a:latin typeface="+mj-lt"/>
                        </a:rPr>
                        <a:t>Resources</a:t>
                      </a:r>
                    </a:p>
                  </a:txBody>
                  <a:tcPr anchor="ctr">
                    <a:solidFill>
                      <a:schemeClr val="accent1">
                        <a:lumMod val="40000"/>
                        <a:lumOff val="60000"/>
                      </a:schemeClr>
                    </a:solidFill>
                  </a:tcPr>
                </a:tc>
                <a:extLst>
                  <a:ext uri="{0D108BD9-81ED-4DB2-BD59-A6C34878D82A}">
                    <a16:rowId xmlns:a16="http://schemas.microsoft.com/office/drawing/2014/main" val="3544695020"/>
                  </a:ext>
                </a:extLst>
              </a:tr>
              <a:tr h="327463">
                <a:tc>
                  <a:txBody>
                    <a:bodyPr/>
                    <a:lstStyle/>
                    <a:p>
                      <a:r>
                        <a:rPr lang="en-IN" sz="1100" b="1" dirty="0">
                          <a:latin typeface="+mj-lt"/>
                        </a:rPr>
                        <a:t>LLM / Procurement Team</a:t>
                      </a:r>
                    </a:p>
                  </a:txBody>
                  <a:tcPr/>
                </a:tc>
                <a:tc>
                  <a:txBody>
                    <a:bodyPr/>
                    <a:lstStyle/>
                    <a:p>
                      <a:pPr algn="ctr"/>
                      <a:r>
                        <a:rPr lang="en-IN" sz="1100" dirty="0">
                          <a:latin typeface="+mj-lt"/>
                        </a:rPr>
                        <a:t>-</a:t>
                      </a:r>
                    </a:p>
                  </a:txBody>
                  <a:tcPr/>
                </a:tc>
                <a:tc>
                  <a:txBody>
                    <a:bodyPr/>
                    <a:lstStyle/>
                    <a:p>
                      <a:pPr algn="ctr"/>
                      <a:r>
                        <a:rPr lang="en-IN" sz="1100" dirty="0">
                          <a:latin typeface="+mj-lt"/>
                        </a:rPr>
                        <a:t>-</a:t>
                      </a:r>
                    </a:p>
                  </a:txBody>
                  <a:tcPr/>
                </a:tc>
                <a:tc>
                  <a:txBody>
                    <a:bodyPr/>
                    <a:lstStyle/>
                    <a:p>
                      <a:pPr algn="ctr"/>
                      <a:r>
                        <a:rPr lang="en-IN" sz="1100" dirty="0">
                          <a:latin typeface="+mj-lt"/>
                        </a:rPr>
                        <a:t>-</a:t>
                      </a:r>
                    </a:p>
                  </a:txBody>
                  <a:tcPr/>
                </a:tc>
                <a:tc>
                  <a:txBody>
                    <a:bodyPr/>
                    <a:lstStyle/>
                    <a:p>
                      <a:pPr algn="ctr"/>
                      <a:r>
                        <a:rPr lang="en-IN" sz="1100" dirty="0">
                          <a:latin typeface="+mj-lt"/>
                        </a:rPr>
                        <a:t>1</a:t>
                      </a:r>
                    </a:p>
                  </a:txBody>
                  <a:tcPr/>
                </a:tc>
                <a:tc>
                  <a:txBody>
                    <a:bodyPr/>
                    <a:lstStyle/>
                    <a:p>
                      <a:pPr algn="ctr"/>
                      <a:r>
                        <a:rPr lang="en-IN" sz="1100" dirty="0">
                          <a:latin typeface="+mj-lt"/>
                        </a:rPr>
                        <a:t>1</a:t>
                      </a:r>
                    </a:p>
                  </a:txBody>
                  <a:tcPr/>
                </a:tc>
                <a:tc>
                  <a:txBody>
                    <a:bodyPr/>
                    <a:lstStyle/>
                    <a:p>
                      <a:pPr algn="ctr"/>
                      <a:r>
                        <a:rPr lang="en-IN" sz="1100" b="1" dirty="0">
                          <a:latin typeface="+mj-lt"/>
                        </a:rPr>
                        <a:t>2</a:t>
                      </a:r>
                    </a:p>
                  </a:txBody>
                  <a:tcPr/>
                </a:tc>
                <a:extLst>
                  <a:ext uri="{0D108BD9-81ED-4DB2-BD59-A6C34878D82A}">
                    <a16:rowId xmlns:a16="http://schemas.microsoft.com/office/drawing/2014/main" val="1995631595"/>
                  </a:ext>
                </a:extLst>
              </a:tr>
              <a:tr h="327463">
                <a:tc>
                  <a:txBody>
                    <a:bodyPr/>
                    <a:lstStyle/>
                    <a:p>
                      <a:r>
                        <a:rPr lang="en-IN" sz="1100" b="1" dirty="0">
                          <a:latin typeface="+mj-lt"/>
                        </a:rPr>
                        <a:t>L0 Engineer/ Service Desk</a:t>
                      </a:r>
                    </a:p>
                  </a:txBody>
                  <a:tcPr/>
                </a:tc>
                <a:tc>
                  <a:txBody>
                    <a:bodyPr/>
                    <a:lstStyle/>
                    <a:p>
                      <a:pPr algn="ctr"/>
                      <a:r>
                        <a:rPr lang="en-IN" sz="1100" dirty="0">
                          <a:latin typeface="+mj-lt"/>
                        </a:rPr>
                        <a:t>2</a:t>
                      </a:r>
                    </a:p>
                  </a:txBody>
                  <a:tcPr/>
                </a:tc>
                <a:tc>
                  <a:txBody>
                    <a:bodyPr/>
                    <a:lstStyle/>
                    <a:p>
                      <a:pPr algn="ctr"/>
                      <a:r>
                        <a:rPr lang="en-IN" sz="1100" dirty="0">
                          <a:latin typeface="+mj-lt"/>
                        </a:rPr>
                        <a:t>2</a:t>
                      </a:r>
                    </a:p>
                  </a:txBody>
                  <a:tcPr/>
                </a:tc>
                <a:tc>
                  <a:txBody>
                    <a:bodyPr/>
                    <a:lstStyle/>
                    <a:p>
                      <a:pPr algn="ctr"/>
                      <a:r>
                        <a:rPr lang="en-IN" sz="1100" dirty="0">
                          <a:latin typeface="+mj-lt"/>
                        </a:rPr>
                        <a:t>2</a:t>
                      </a:r>
                    </a:p>
                  </a:txBody>
                  <a:tcPr/>
                </a:tc>
                <a:tc>
                  <a:txBody>
                    <a:bodyPr/>
                    <a:lstStyle/>
                    <a:p>
                      <a:pPr algn="ctr"/>
                      <a:r>
                        <a:rPr lang="en-IN" sz="1100" dirty="0">
                          <a:latin typeface="+mj-lt"/>
                        </a:rPr>
                        <a:t>-</a:t>
                      </a:r>
                    </a:p>
                  </a:txBody>
                  <a:tcPr/>
                </a:tc>
                <a:tc>
                  <a:txBody>
                    <a:bodyPr/>
                    <a:lstStyle/>
                    <a:p>
                      <a:pPr algn="ctr"/>
                      <a:r>
                        <a:rPr lang="en-IN" sz="1100" dirty="0">
                          <a:latin typeface="+mj-lt"/>
                        </a:rPr>
                        <a:t>3</a:t>
                      </a:r>
                    </a:p>
                  </a:txBody>
                  <a:tcPr/>
                </a:tc>
                <a:tc>
                  <a:txBody>
                    <a:bodyPr/>
                    <a:lstStyle/>
                    <a:p>
                      <a:pPr algn="ctr"/>
                      <a:r>
                        <a:rPr lang="en-IN" sz="1100" b="1" dirty="0">
                          <a:latin typeface="+mj-lt"/>
                        </a:rPr>
                        <a:t>9</a:t>
                      </a:r>
                    </a:p>
                  </a:txBody>
                  <a:tcPr/>
                </a:tc>
                <a:extLst>
                  <a:ext uri="{0D108BD9-81ED-4DB2-BD59-A6C34878D82A}">
                    <a16:rowId xmlns:a16="http://schemas.microsoft.com/office/drawing/2014/main" val="1808475649"/>
                  </a:ext>
                </a:extLst>
              </a:tr>
              <a:tr h="327463">
                <a:tc>
                  <a:txBody>
                    <a:bodyPr/>
                    <a:lstStyle/>
                    <a:p>
                      <a:r>
                        <a:rPr lang="en-IN" sz="1100" b="1" dirty="0">
                          <a:latin typeface="+mj-lt"/>
                        </a:rPr>
                        <a:t>L1 Network Engineer</a:t>
                      </a:r>
                    </a:p>
                  </a:txBody>
                  <a:tcPr/>
                </a:tc>
                <a:tc>
                  <a:txBody>
                    <a:bodyPr/>
                    <a:lstStyle/>
                    <a:p>
                      <a:pPr algn="ctr"/>
                      <a:r>
                        <a:rPr lang="en-IN" sz="1100" dirty="0">
                          <a:latin typeface="+mj-lt"/>
                        </a:rPr>
                        <a:t>4</a:t>
                      </a:r>
                    </a:p>
                  </a:txBody>
                  <a:tcPr/>
                </a:tc>
                <a:tc>
                  <a:txBody>
                    <a:bodyPr/>
                    <a:lstStyle/>
                    <a:p>
                      <a:pPr algn="ctr"/>
                      <a:r>
                        <a:rPr lang="en-IN" sz="1100" dirty="0">
                          <a:latin typeface="+mj-lt"/>
                        </a:rPr>
                        <a:t>4</a:t>
                      </a:r>
                    </a:p>
                  </a:txBody>
                  <a:tcPr/>
                </a:tc>
                <a:tc>
                  <a:txBody>
                    <a:bodyPr/>
                    <a:lstStyle/>
                    <a:p>
                      <a:pPr algn="ctr"/>
                      <a:r>
                        <a:rPr lang="en-IN" sz="1100" dirty="0">
                          <a:latin typeface="+mj-lt"/>
                        </a:rPr>
                        <a:t>4</a:t>
                      </a:r>
                    </a:p>
                  </a:txBody>
                  <a:tcPr/>
                </a:tc>
                <a:tc>
                  <a:txBody>
                    <a:bodyPr/>
                    <a:lstStyle/>
                    <a:p>
                      <a:pPr algn="ctr"/>
                      <a:r>
                        <a:rPr lang="en-IN" sz="1100" dirty="0">
                          <a:latin typeface="+mj-lt"/>
                        </a:rPr>
                        <a:t>-</a:t>
                      </a:r>
                    </a:p>
                  </a:txBody>
                  <a:tcPr/>
                </a:tc>
                <a:tc>
                  <a:txBody>
                    <a:bodyPr/>
                    <a:lstStyle/>
                    <a:p>
                      <a:pPr algn="ctr"/>
                      <a:r>
                        <a:rPr lang="en-IN" sz="1100" dirty="0">
                          <a:latin typeface="+mj-lt"/>
                        </a:rPr>
                        <a:t>5</a:t>
                      </a:r>
                    </a:p>
                  </a:txBody>
                  <a:tcPr/>
                </a:tc>
                <a:tc>
                  <a:txBody>
                    <a:bodyPr/>
                    <a:lstStyle/>
                    <a:p>
                      <a:pPr algn="ctr"/>
                      <a:r>
                        <a:rPr lang="en-IN" sz="1100" b="1" dirty="0">
                          <a:latin typeface="+mj-lt"/>
                        </a:rPr>
                        <a:t>17</a:t>
                      </a:r>
                    </a:p>
                  </a:txBody>
                  <a:tcPr/>
                </a:tc>
                <a:extLst>
                  <a:ext uri="{0D108BD9-81ED-4DB2-BD59-A6C34878D82A}">
                    <a16:rowId xmlns:a16="http://schemas.microsoft.com/office/drawing/2014/main" val="766694698"/>
                  </a:ext>
                </a:extLst>
              </a:tr>
              <a:tr h="327463">
                <a:tc>
                  <a:txBody>
                    <a:bodyPr/>
                    <a:lstStyle/>
                    <a:p>
                      <a:r>
                        <a:rPr lang="en-IN" sz="1100" b="1" dirty="0">
                          <a:latin typeface="+mj-lt"/>
                        </a:rPr>
                        <a:t>L1 Team Lead</a:t>
                      </a:r>
                    </a:p>
                  </a:txBody>
                  <a:tcPr/>
                </a:tc>
                <a:tc>
                  <a:txBody>
                    <a:bodyPr/>
                    <a:lstStyle/>
                    <a:p>
                      <a:pPr algn="ctr"/>
                      <a:r>
                        <a:rPr lang="en-IN" sz="1100" dirty="0">
                          <a:latin typeface="+mj-lt"/>
                        </a:rPr>
                        <a:t>1</a:t>
                      </a:r>
                    </a:p>
                  </a:txBody>
                  <a:tcPr/>
                </a:tc>
                <a:tc>
                  <a:txBody>
                    <a:bodyPr/>
                    <a:lstStyle/>
                    <a:p>
                      <a:pPr algn="ctr"/>
                      <a:r>
                        <a:rPr lang="en-IN" sz="1100" dirty="0">
                          <a:latin typeface="+mj-lt"/>
                        </a:rPr>
                        <a:t>1</a:t>
                      </a:r>
                    </a:p>
                  </a:txBody>
                  <a:tcPr/>
                </a:tc>
                <a:tc>
                  <a:txBody>
                    <a:bodyPr/>
                    <a:lstStyle/>
                    <a:p>
                      <a:pPr algn="ctr"/>
                      <a:r>
                        <a:rPr lang="en-IN" sz="1100" dirty="0">
                          <a:latin typeface="+mj-lt"/>
                        </a:rPr>
                        <a:t>-</a:t>
                      </a:r>
                    </a:p>
                  </a:txBody>
                  <a:tcPr/>
                </a:tc>
                <a:tc>
                  <a:txBody>
                    <a:bodyPr/>
                    <a:lstStyle/>
                    <a:p>
                      <a:pPr algn="ctr"/>
                      <a:r>
                        <a:rPr lang="en-IN" sz="1100" dirty="0">
                          <a:latin typeface="+mj-lt"/>
                        </a:rPr>
                        <a:t>-</a:t>
                      </a:r>
                    </a:p>
                  </a:txBody>
                  <a:tcPr/>
                </a:tc>
                <a:tc>
                  <a:txBody>
                    <a:bodyPr/>
                    <a:lstStyle/>
                    <a:p>
                      <a:pPr algn="ctr"/>
                      <a:r>
                        <a:rPr lang="en-IN" sz="1100" dirty="0">
                          <a:latin typeface="+mj-lt"/>
                        </a:rPr>
                        <a:t>1</a:t>
                      </a:r>
                    </a:p>
                  </a:txBody>
                  <a:tcPr/>
                </a:tc>
                <a:tc>
                  <a:txBody>
                    <a:bodyPr/>
                    <a:lstStyle/>
                    <a:p>
                      <a:pPr algn="ctr"/>
                      <a:r>
                        <a:rPr lang="en-IN" sz="1100" b="1" dirty="0">
                          <a:latin typeface="+mj-lt"/>
                        </a:rPr>
                        <a:t>3</a:t>
                      </a:r>
                    </a:p>
                  </a:txBody>
                  <a:tcPr/>
                </a:tc>
                <a:extLst>
                  <a:ext uri="{0D108BD9-81ED-4DB2-BD59-A6C34878D82A}">
                    <a16:rowId xmlns:a16="http://schemas.microsoft.com/office/drawing/2014/main" val="2570660291"/>
                  </a:ext>
                </a:extLst>
              </a:tr>
              <a:tr h="327463">
                <a:tc>
                  <a:txBody>
                    <a:bodyPr/>
                    <a:lstStyle/>
                    <a:p>
                      <a:r>
                        <a:rPr lang="en-IN" sz="1100" b="1" dirty="0">
                          <a:latin typeface="+mj-lt"/>
                        </a:rPr>
                        <a:t>L2 Network Engineer</a:t>
                      </a:r>
                    </a:p>
                  </a:txBody>
                  <a:tcPr/>
                </a:tc>
                <a:tc>
                  <a:txBody>
                    <a:bodyPr/>
                    <a:lstStyle/>
                    <a:p>
                      <a:pPr algn="ctr"/>
                      <a:r>
                        <a:rPr lang="en-IN" sz="1100" dirty="0">
                          <a:latin typeface="+mj-lt"/>
                        </a:rPr>
                        <a:t>1</a:t>
                      </a:r>
                    </a:p>
                  </a:txBody>
                  <a:tcPr/>
                </a:tc>
                <a:tc>
                  <a:txBody>
                    <a:bodyPr/>
                    <a:lstStyle/>
                    <a:p>
                      <a:pPr algn="ctr"/>
                      <a:r>
                        <a:rPr lang="en-IN" sz="1100" dirty="0">
                          <a:latin typeface="+mj-lt"/>
                        </a:rPr>
                        <a:t>1</a:t>
                      </a:r>
                    </a:p>
                  </a:txBody>
                  <a:tcPr/>
                </a:tc>
                <a:tc>
                  <a:txBody>
                    <a:bodyPr/>
                    <a:lstStyle/>
                    <a:p>
                      <a:pPr algn="ctr"/>
                      <a:r>
                        <a:rPr lang="en-IN" sz="1100" dirty="0">
                          <a:latin typeface="+mj-lt"/>
                        </a:rPr>
                        <a:t>1</a:t>
                      </a:r>
                    </a:p>
                  </a:txBody>
                  <a:tcPr/>
                </a:tc>
                <a:tc>
                  <a:txBody>
                    <a:bodyPr/>
                    <a:lstStyle/>
                    <a:p>
                      <a:pPr algn="ctr"/>
                      <a:r>
                        <a:rPr lang="en-IN" sz="1100" dirty="0">
                          <a:latin typeface="+mj-lt"/>
                        </a:rPr>
                        <a:t>-</a:t>
                      </a:r>
                    </a:p>
                  </a:txBody>
                  <a:tcPr/>
                </a:tc>
                <a:tc>
                  <a:txBody>
                    <a:bodyPr/>
                    <a:lstStyle/>
                    <a:p>
                      <a:pPr algn="ctr"/>
                      <a:r>
                        <a:rPr lang="en-IN" sz="1100" dirty="0">
                          <a:latin typeface="+mj-lt"/>
                        </a:rPr>
                        <a:t>2</a:t>
                      </a:r>
                    </a:p>
                  </a:txBody>
                  <a:tcPr/>
                </a:tc>
                <a:tc>
                  <a:txBody>
                    <a:bodyPr/>
                    <a:lstStyle/>
                    <a:p>
                      <a:pPr algn="ctr"/>
                      <a:r>
                        <a:rPr lang="en-IN" sz="1100" b="1" dirty="0">
                          <a:latin typeface="+mj-lt"/>
                        </a:rPr>
                        <a:t>5</a:t>
                      </a:r>
                    </a:p>
                  </a:txBody>
                  <a:tcPr/>
                </a:tc>
                <a:extLst>
                  <a:ext uri="{0D108BD9-81ED-4DB2-BD59-A6C34878D82A}">
                    <a16:rowId xmlns:a16="http://schemas.microsoft.com/office/drawing/2014/main" val="2604592731"/>
                  </a:ext>
                </a:extLst>
              </a:tr>
              <a:tr h="327463">
                <a:tc>
                  <a:txBody>
                    <a:bodyPr/>
                    <a:lstStyle/>
                    <a:p>
                      <a:r>
                        <a:rPr lang="en-IN" sz="1100" b="1" dirty="0">
                          <a:latin typeface="+mj-lt"/>
                        </a:rPr>
                        <a:t>L3 Network Engineer</a:t>
                      </a:r>
                    </a:p>
                  </a:txBody>
                  <a:tcPr/>
                </a:tc>
                <a:tc>
                  <a:txBody>
                    <a:bodyPr/>
                    <a:lstStyle/>
                    <a:p>
                      <a:pPr algn="ctr"/>
                      <a:r>
                        <a:rPr lang="en-IN" sz="1100" dirty="0">
                          <a:latin typeface="+mj-lt"/>
                        </a:rPr>
                        <a:t>1</a:t>
                      </a:r>
                    </a:p>
                  </a:txBody>
                  <a:tcPr/>
                </a:tc>
                <a:tc>
                  <a:txBody>
                    <a:bodyPr/>
                    <a:lstStyle/>
                    <a:p>
                      <a:pPr algn="ctr"/>
                      <a:r>
                        <a:rPr lang="en-IN" sz="1100" dirty="0">
                          <a:latin typeface="+mj-lt"/>
                        </a:rPr>
                        <a:t>1</a:t>
                      </a:r>
                    </a:p>
                  </a:txBody>
                  <a:tcPr/>
                </a:tc>
                <a:tc>
                  <a:txBody>
                    <a:bodyPr/>
                    <a:lstStyle/>
                    <a:p>
                      <a:pPr algn="ctr"/>
                      <a:r>
                        <a:rPr lang="en-IN" sz="1100" dirty="0">
                          <a:latin typeface="+mj-lt"/>
                        </a:rPr>
                        <a:t>1</a:t>
                      </a:r>
                    </a:p>
                  </a:txBody>
                  <a:tcPr/>
                </a:tc>
                <a:tc>
                  <a:txBody>
                    <a:bodyPr/>
                    <a:lstStyle/>
                    <a:p>
                      <a:pPr algn="ctr"/>
                      <a:r>
                        <a:rPr lang="en-IN" sz="1100" dirty="0">
                          <a:latin typeface="+mj-lt"/>
                        </a:rPr>
                        <a:t>-</a:t>
                      </a:r>
                    </a:p>
                  </a:txBody>
                  <a:tcPr/>
                </a:tc>
                <a:tc>
                  <a:txBody>
                    <a:bodyPr/>
                    <a:lstStyle/>
                    <a:p>
                      <a:pPr algn="ctr"/>
                      <a:r>
                        <a:rPr lang="en-IN" sz="1100" dirty="0">
                          <a:latin typeface="+mj-lt"/>
                        </a:rPr>
                        <a:t>2</a:t>
                      </a:r>
                    </a:p>
                  </a:txBody>
                  <a:tcPr/>
                </a:tc>
                <a:tc>
                  <a:txBody>
                    <a:bodyPr/>
                    <a:lstStyle/>
                    <a:p>
                      <a:pPr algn="ctr"/>
                      <a:r>
                        <a:rPr lang="en-IN" sz="1100" b="1" dirty="0">
                          <a:latin typeface="+mj-lt"/>
                        </a:rPr>
                        <a:t>5</a:t>
                      </a:r>
                    </a:p>
                  </a:txBody>
                  <a:tcPr/>
                </a:tc>
                <a:extLst>
                  <a:ext uri="{0D108BD9-81ED-4DB2-BD59-A6C34878D82A}">
                    <a16:rowId xmlns:a16="http://schemas.microsoft.com/office/drawing/2014/main" val="1413803135"/>
                  </a:ext>
                </a:extLst>
              </a:tr>
              <a:tr h="327463">
                <a:tc>
                  <a:txBody>
                    <a:bodyPr/>
                    <a:lstStyle/>
                    <a:p>
                      <a:r>
                        <a:rPr lang="en-IN" sz="1100" b="1" dirty="0">
                          <a:latin typeface="+mj-lt"/>
                        </a:rPr>
                        <a:t>Operations Manager</a:t>
                      </a:r>
                    </a:p>
                  </a:txBody>
                  <a:tcPr/>
                </a:tc>
                <a:tc>
                  <a:txBody>
                    <a:bodyPr/>
                    <a:lstStyle/>
                    <a:p>
                      <a:pPr algn="ctr"/>
                      <a:r>
                        <a:rPr lang="en-IN" sz="1100" dirty="0">
                          <a:latin typeface="+mj-lt"/>
                        </a:rPr>
                        <a:t>-</a:t>
                      </a:r>
                    </a:p>
                  </a:txBody>
                  <a:tcPr/>
                </a:tc>
                <a:tc>
                  <a:txBody>
                    <a:bodyPr/>
                    <a:lstStyle/>
                    <a:p>
                      <a:pPr algn="ctr"/>
                      <a:r>
                        <a:rPr lang="en-IN" sz="1100" dirty="0">
                          <a:latin typeface="+mj-lt"/>
                        </a:rPr>
                        <a:t>-</a:t>
                      </a:r>
                    </a:p>
                  </a:txBody>
                  <a:tcPr/>
                </a:tc>
                <a:tc>
                  <a:txBody>
                    <a:bodyPr/>
                    <a:lstStyle/>
                    <a:p>
                      <a:pPr algn="ctr"/>
                      <a:r>
                        <a:rPr lang="en-IN" sz="1100" dirty="0">
                          <a:latin typeface="+mj-lt"/>
                        </a:rPr>
                        <a:t>-</a:t>
                      </a:r>
                    </a:p>
                  </a:txBody>
                  <a:tcPr/>
                </a:tc>
                <a:tc>
                  <a:txBody>
                    <a:bodyPr/>
                    <a:lstStyle/>
                    <a:p>
                      <a:pPr algn="ctr"/>
                      <a:r>
                        <a:rPr lang="en-IN" sz="1100" dirty="0">
                          <a:latin typeface="+mj-lt"/>
                        </a:rPr>
                        <a:t>1</a:t>
                      </a:r>
                    </a:p>
                  </a:txBody>
                  <a:tcPr/>
                </a:tc>
                <a:tc>
                  <a:txBody>
                    <a:bodyPr/>
                    <a:lstStyle/>
                    <a:p>
                      <a:pPr algn="ctr"/>
                      <a:r>
                        <a:rPr lang="en-IN" sz="1100" dirty="0">
                          <a:latin typeface="+mj-lt"/>
                        </a:rPr>
                        <a:t>1</a:t>
                      </a:r>
                    </a:p>
                  </a:txBody>
                  <a:tcPr/>
                </a:tc>
                <a:tc>
                  <a:txBody>
                    <a:bodyPr/>
                    <a:lstStyle/>
                    <a:p>
                      <a:pPr algn="ctr"/>
                      <a:r>
                        <a:rPr lang="en-IN" sz="1100" b="1" dirty="0">
                          <a:latin typeface="+mj-lt"/>
                        </a:rPr>
                        <a:t>1</a:t>
                      </a:r>
                    </a:p>
                  </a:txBody>
                  <a:tcPr/>
                </a:tc>
                <a:extLst>
                  <a:ext uri="{0D108BD9-81ED-4DB2-BD59-A6C34878D82A}">
                    <a16:rowId xmlns:a16="http://schemas.microsoft.com/office/drawing/2014/main" val="3030257211"/>
                  </a:ext>
                </a:extLst>
              </a:tr>
              <a:tr h="327463">
                <a:tc>
                  <a:txBody>
                    <a:bodyPr/>
                    <a:lstStyle/>
                    <a:p>
                      <a:r>
                        <a:rPr lang="en-IN" sz="1100" b="1" dirty="0">
                          <a:latin typeface="+mj-lt"/>
                        </a:rPr>
                        <a:t>Transition Manager</a:t>
                      </a:r>
                    </a:p>
                  </a:txBody>
                  <a:tcPr/>
                </a:tc>
                <a:tc>
                  <a:txBody>
                    <a:bodyPr/>
                    <a:lstStyle/>
                    <a:p>
                      <a:pPr algn="ctr"/>
                      <a:r>
                        <a:rPr lang="en-IN" sz="1100" dirty="0">
                          <a:latin typeface="+mj-lt"/>
                        </a:rPr>
                        <a:t>-</a:t>
                      </a:r>
                    </a:p>
                  </a:txBody>
                  <a:tcPr/>
                </a:tc>
                <a:tc>
                  <a:txBody>
                    <a:bodyPr/>
                    <a:lstStyle/>
                    <a:p>
                      <a:pPr algn="ctr"/>
                      <a:r>
                        <a:rPr lang="en-IN" sz="1100" dirty="0">
                          <a:latin typeface="+mj-lt"/>
                        </a:rPr>
                        <a:t>-</a:t>
                      </a:r>
                    </a:p>
                  </a:txBody>
                  <a:tcPr/>
                </a:tc>
                <a:tc>
                  <a:txBody>
                    <a:bodyPr/>
                    <a:lstStyle/>
                    <a:p>
                      <a:pPr algn="ctr"/>
                      <a:r>
                        <a:rPr lang="en-IN" sz="1100" dirty="0">
                          <a:latin typeface="+mj-lt"/>
                        </a:rPr>
                        <a:t>-</a:t>
                      </a:r>
                    </a:p>
                  </a:txBody>
                  <a:tcPr/>
                </a:tc>
                <a:tc>
                  <a:txBody>
                    <a:bodyPr/>
                    <a:lstStyle/>
                    <a:p>
                      <a:pPr algn="ctr"/>
                      <a:r>
                        <a:rPr lang="en-IN" sz="1100" dirty="0">
                          <a:latin typeface="+mj-lt"/>
                        </a:rPr>
                        <a:t>0.5</a:t>
                      </a:r>
                    </a:p>
                  </a:txBody>
                  <a:tcPr/>
                </a:tc>
                <a:tc>
                  <a:txBody>
                    <a:bodyPr/>
                    <a:lstStyle/>
                    <a:p>
                      <a:pPr algn="ctr"/>
                      <a:r>
                        <a:rPr lang="en-IN" sz="1100" dirty="0">
                          <a:latin typeface="+mj-lt"/>
                        </a:rPr>
                        <a:t>-</a:t>
                      </a:r>
                    </a:p>
                  </a:txBody>
                  <a:tcPr/>
                </a:tc>
                <a:tc>
                  <a:txBody>
                    <a:bodyPr/>
                    <a:lstStyle/>
                    <a:p>
                      <a:pPr algn="ctr"/>
                      <a:r>
                        <a:rPr lang="en-IN" sz="1100" b="1" dirty="0">
                          <a:latin typeface="+mj-lt"/>
                        </a:rPr>
                        <a:t>0.5</a:t>
                      </a:r>
                    </a:p>
                  </a:txBody>
                  <a:tcPr/>
                </a:tc>
                <a:extLst>
                  <a:ext uri="{0D108BD9-81ED-4DB2-BD59-A6C34878D82A}">
                    <a16:rowId xmlns:a16="http://schemas.microsoft.com/office/drawing/2014/main" val="3064545084"/>
                  </a:ext>
                </a:extLst>
              </a:tr>
              <a:tr h="327463">
                <a:tc>
                  <a:txBody>
                    <a:bodyPr/>
                    <a:lstStyle/>
                    <a:p>
                      <a:r>
                        <a:rPr lang="en-IN" sz="1100" b="1" dirty="0">
                          <a:latin typeface="+mj-lt"/>
                        </a:rPr>
                        <a:t>Engagement Manager</a:t>
                      </a:r>
                    </a:p>
                  </a:txBody>
                  <a:tcPr/>
                </a:tc>
                <a:tc>
                  <a:txBody>
                    <a:bodyPr/>
                    <a:lstStyle/>
                    <a:p>
                      <a:pPr algn="ctr"/>
                      <a:r>
                        <a:rPr lang="en-IN" sz="1100" dirty="0">
                          <a:latin typeface="+mj-lt"/>
                        </a:rPr>
                        <a:t>-</a:t>
                      </a:r>
                    </a:p>
                  </a:txBody>
                  <a:tcPr/>
                </a:tc>
                <a:tc>
                  <a:txBody>
                    <a:bodyPr/>
                    <a:lstStyle/>
                    <a:p>
                      <a:pPr algn="ctr"/>
                      <a:r>
                        <a:rPr lang="en-IN" sz="1100" dirty="0">
                          <a:latin typeface="+mj-lt"/>
                        </a:rPr>
                        <a:t>-</a:t>
                      </a:r>
                    </a:p>
                  </a:txBody>
                  <a:tcPr/>
                </a:tc>
                <a:tc>
                  <a:txBody>
                    <a:bodyPr/>
                    <a:lstStyle/>
                    <a:p>
                      <a:pPr algn="ctr"/>
                      <a:r>
                        <a:rPr lang="en-IN" sz="1100" dirty="0">
                          <a:latin typeface="+mj-lt"/>
                        </a:rPr>
                        <a:t>-</a:t>
                      </a:r>
                    </a:p>
                  </a:txBody>
                  <a:tcPr/>
                </a:tc>
                <a:tc>
                  <a:txBody>
                    <a:bodyPr/>
                    <a:lstStyle/>
                    <a:p>
                      <a:pPr algn="ctr"/>
                      <a:r>
                        <a:rPr lang="en-IN" sz="1100" dirty="0">
                          <a:latin typeface="+mj-lt"/>
                        </a:rPr>
                        <a:t>0.3</a:t>
                      </a:r>
                    </a:p>
                  </a:txBody>
                  <a:tcPr/>
                </a:tc>
                <a:tc>
                  <a:txBody>
                    <a:bodyPr/>
                    <a:lstStyle/>
                    <a:p>
                      <a:pPr algn="ctr"/>
                      <a:r>
                        <a:rPr lang="en-IN" sz="1100" dirty="0">
                          <a:latin typeface="+mj-lt"/>
                        </a:rPr>
                        <a:t>-</a:t>
                      </a:r>
                    </a:p>
                  </a:txBody>
                  <a:tcPr/>
                </a:tc>
                <a:tc>
                  <a:txBody>
                    <a:bodyPr/>
                    <a:lstStyle/>
                    <a:p>
                      <a:pPr algn="ctr"/>
                      <a:r>
                        <a:rPr lang="en-IN" sz="1100" b="1" dirty="0">
                          <a:latin typeface="+mj-lt"/>
                        </a:rPr>
                        <a:t>0.3</a:t>
                      </a:r>
                    </a:p>
                  </a:txBody>
                  <a:tcPr/>
                </a:tc>
                <a:extLst>
                  <a:ext uri="{0D108BD9-81ED-4DB2-BD59-A6C34878D82A}">
                    <a16:rowId xmlns:a16="http://schemas.microsoft.com/office/drawing/2014/main" val="3248329578"/>
                  </a:ext>
                </a:extLst>
              </a:tr>
              <a:tr h="327463">
                <a:tc>
                  <a:txBody>
                    <a:bodyPr/>
                    <a:lstStyle/>
                    <a:p>
                      <a:r>
                        <a:rPr lang="en-IN" sz="1200" b="1" dirty="0">
                          <a:latin typeface="+mj-lt"/>
                        </a:rPr>
                        <a:t>Total</a:t>
                      </a:r>
                      <a:endParaRPr lang="en-IN" sz="1200" b="1" i="1" dirty="0">
                        <a:latin typeface="+mj-lt"/>
                      </a:endParaRPr>
                    </a:p>
                  </a:txBody>
                  <a:tcPr>
                    <a:solidFill>
                      <a:schemeClr val="accent1">
                        <a:lumMod val="20000"/>
                        <a:lumOff val="80000"/>
                      </a:schemeClr>
                    </a:solidFill>
                  </a:tcPr>
                </a:tc>
                <a:tc>
                  <a:txBody>
                    <a:bodyPr/>
                    <a:lstStyle/>
                    <a:p>
                      <a:pPr algn="ctr"/>
                      <a:endParaRPr lang="en-IN" sz="1200" b="1" i="1" dirty="0">
                        <a:latin typeface="+mj-lt"/>
                      </a:endParaRPr>
                    </a:p>
                  </a:txBody>
                  <a:tcPr>
                    <a:solidFill>
                      <a:schemeClr val="accent1">
                        <a:lumMod val="20000"/>
                        <a:lumOff val="80000"/>
                      </a:schemeClr>
                    </a:solidFill>
                  </a:tcPr>
                </a:tc>
                <a:tc>
                  <a:txBody>
                    <a:bodyPr/>
                    <a:lstStyle/>
                    <a:p>
                      <a:pPr algn="ctr"/>
                      <a:endParaRPr lang="en-IN" sz="1200" b="1" i="1" dirty="0">
                        <a:latin typeface="+mj-lt"/>
                      </a:endParaRPr>
                    </a:p>
                  </a:txBody>
                  <a:tcPr>
                    <a:solidFill>
                      <a:schemeClr val="accent1">
                        <a:lumMod val="20000"/>
                        <a:lumOff val="80000"/>
                      </a:schemeClr>
                    </a:solidFill>
                  </a:tcPr>
                </a:tc>
                <a:tc>
                  <a:txBody>
                    <a:bodyPr/>
                    <a:lstStyle/>
                    <a:p>
                      <a:pPr algn="ctr"/>
                      <a:endParaRPr lang="en-IN" sz="1200" b="1" i="1" dirty="0">
                        <a:latin typeface="+mj-lt"/>
                      </a:endParaRPr>
                    </a:p>
                  </a:txBody>
                  <a:tcPr>
                    <a:solidFill>
                      <a:schemeClr val="accent1">
                        <a:lumMod val="20000"/>
                        <a:lumOff val="80000"/>
                      </a:schemeClr>
                    </a:solidFill>
                  </a:tcPr>
                </a:tc>
                <a:tc>
                  <a:txBody>
                    <a:bodyPr/>
                    <a:lstStyle/>
                    <a:p>
                      <a:pPr algn="ctr"/>
                      <a:endParaRPr lang="en-IN" sz="1200" b="1" i="1" dirty="0">
                        <a:latin typeface="+mj-lt"/>
                      </a:endParaRPr>
                    </a:p>
                  </a:txBody>
                  <a:tcPr>
                    <a:solidFill>
                      <a:schemeClr val="accent1">
                        <a:lumMod val="20000"/>
                        <a:lumOff val="80000"/>
                      </a:schemeClr>
                    </a:solidFill>
                  </a:tcPr>
                </a:tc>
                <a:tc>
                  <a:txBody>
                    <a:bodyPr/>
                    <a:lstStyle/>
                    <a:p>
                      <a:pPr algn="ctr"/>
                      <a:endParaRPr lang="en-IN" sz="1200" b="1" i="1" dirty="0">
                        <a:latin typeface="+mj-lt"/>
                      </a:endParaRPr>
                    </a:p>
                  </a:txBody>
                  <a:tcPr>
                    <a:solidFill>
                      <a:schemeClr val="accent1">
                        <a:lumMod val="20000"/>
                        <a:lumOff val="80000"/>
                      </a:schemeClr>
                    </a:solidFill>
                  </a:tcPr>
                </a:tc>
                <a:tc>
                  <a:txBody>
                    <a:bodyPr/>
                    <a:lstStyle/>
                    <a:p>
                      <a:pPr algn="ctr"/>
                      <a:r>
                        <a:rPr lang="en-IN" sz="1200" b="1" dirty="0">
                          <a:solidFill>
                            <a:srgbClr val="FF0000"/>
                          </a:solidFill>
                          <a:latin typeface="+mj-lt"/>
                        </a:rPr>
                        <a:t>42.8</a:t>
                      </a:r>
                      <a:endParaRPr lang="en-IN" sz="1200" b="1" i="1" dirty="0">
                        <a:solidFill>
                          <a:srgbClr val="FF0000"/>
                        </a:solidFill>
                        <a:latin typeface="+mj-lt"/>
                      </a:endParaRPr>
                    </a:p>
                  </a:txBody>
                  <a:tcPr>
                    <a:solidFill>
                      <a:schemeClr val="accent1">
                        <a:lumMod val="20000"/>
                        <a:lumOff val="80000"/>
                      </a:schemeClr>
                    </a:solidFill>
                  </a:tcPr>
                </a:tc>
                <a:extLst>
                  <a:ext uri="{0D108BD9-81ED-4DB2-BD59-A6C34878D82A}">
                    <a16:rowId xmlns:a16="http://schemas.microsoft.com/office/drawing/2014/main" val="3596573507"/>
                  </a:ext>
                </a:extLst>
              </a:tr>
            </a:tbl>
          </a:graphicData>
        </a:graphic>
      </p:graphicFrame>
    </p:spTree>
    <p:extLst>
      <p:ext uri="{BB962C8B-B14F-4D97-AF65-F5344CB8AC3E}">
        <p14:creationId xmlns:p14="http://schemas.microsoft.com/office/powerpoint/2010/main" val="997705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E738-3886-47B7-AC8C-355749BABADA}"/>
              </a:ext>
            </a:extLst>
          </p:cNvPr>
          <p:cNvSpPr>
            <a:spLocks noGrp="1"/>
          </p:cNvSpPr>
          <p:nvPr>
            <p:ph type="title"/>
          </p:nvPr>
        </p:nvSpPr>
        <p:spPr>
          <a:xfrm>
            <a:off x="324000" y="257731"/>
            <a:ext cx="7537450" cy="369332"/>
          </a:xfrm>
        </p:spPr>
        <p:txBody>
          <a:bodyPr/>
          <a:lstStyle/>
          <a:p>
            <a:r>
              <a:rPr lang="en-IN" dirty="0"/>
              <a:t>SOLUTION ELEMENTS: Shared setup</a:t>
            </a:r>
          </a:p>
        </p:txBody>
      </p:sp>
      <p:pic>
        <p:nvPicPr>
          <p:cNvPr id="7" name="Picture 6">
            <a:extLst>
              <a:ext uri="{FF2B5EF4-FFF2-40B4-BE49-F238E27FC236}">
                <a16:creationId xmlns:a16="http://schemas.microsoft.com/office/drawing/2014/main" id="{E9EABBCE-CEBA-4E1D-B3AE-52C0F1C2FA38}"/>
              </a:ext>
            </a:extLst>
          </p:cNvPr>
          <p:cNvPicPr>
            <a:picLocks noChangeAspect="1"/>
          </p:cNvPicPr>
          <p:nvPr/>
        </p:nvPicPr>
        <p:blipFill>
          <a:blip r:embed="rId2"/>
          <a:stretch>
            <a:fillRect/>
          </a:stretch>
        </p:blipFill>
        <p:spPr>
          <a:xfrm>
            <a:off x="323850" y="987424"/>
            <a:ext cx="5520376" cy="3744913"/>
          </a:xfrm>
          <a:prstGeom prst="rect">
            <a:avLst/>
          </a:prstGeom>
        </p:spPr>
      </p:pic>
      <p:sp>
        <p:nvSpPr>
          <p:cNvPr id="6" name="Rectangle 5">
            <a:extLst>
              <a:ext uri="{FF2B5EF4-FFF2-40B4-BE49-F238E27FC236}">
                <a16:creationId xmlns:a16="http://schemas.microsoft.com/office/drawing/2014/main" id="{5011ED72-14CD-4B25-B108-749CA0A0E636}"/>
              </a:ext>
            </a:extLst>
          </p:cNvPr>
          <p:cNvSpPr/>
          <p:nvPr/>
        </p:nvSpPr>
        <p:spPr>
          <a:xfrm>
            <a:off x="6020972" y="987425"/>
            <a:ext cx="2799178" cy="3744913"/>
          </a:xfrm>
          <a:prstGeom prst="rect">
            <a:avLst/>
          </a:prstGeom>
          <a:solidFill>
            <a:srgbClr val="FDEADA">
              <a:alpha val="30196"/>
            </a:srgbClr>
          </a:solid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1C1E97C5-69FE-4D96-BFC9-2DABF295E934}"/>
              </a:ext>
            </a:extLst>
          </p:cNvPr>
          <p:cNvSpPr txBox="1"/>
          <p:nvPr/>
        </p:nvSpPr>
        <p:spPr>
          <a:xfrm>
            <a:off x="6161649" y="1141493"/>
            <a:ext cx="2567354" cy="3334182"/>
          </a:xfrm>
          <a:prstGeom prst="rect">
            <a:avLst/>
          </a:prstGeom>
          <a:noFill/>
        </p:spPr>
        <p:txBody>
          <a:bodyPr wrap="square" rtlCol="0">
            <a:spAutoFit/>
          </a:bodyPr>
          <a:lstStyle/>
          <a:p>
            <a:pPr>
              <a:lnSpc>
                <a:spcPts val="1400"/>
              </a:lnSpc>
              <a:spcAft>
                <a:spcPts val="600"/>
              </a:spcAft>
            </a:pPr>
            <a:r>
              <a:rPr lang="en-IN" sz="1100" b="1" dirty="0">
                <a:latin typeface="+mj-lt"/>
              </a:rPr>
              <a:t>Onsite team</a:t>
            </a:r>
          </a:p>
          <a:p>
            <a:pPr marL="358775" lvl="1" indent="-176213">
              <a:lnSpc>
                <a:spcPts val="1400"/>
              </a:lnSpc>
              <a:buFont typeface="Arial" panose="020B0604020202020204" pitchFamily="34" charset="0"/>
              <a:buChar char="•"/>
            </a:pPr>
            <a:r>
              <a:rPr lang="en-IN" sz="1000" dirty="0">
                <a:solidFill>
                  <a:schemeClr val="tx1">
                    <a:lumMod val="75000"/>
                    <a:lumOff val="25000"/>
                  </a:schemeClr>
                </a:solidFill>
                <a:latin typeface="+mj-lt"/>
              </a:rPr>
              <a:t>Procurement / Link life cycle management</a:t>
            </a:r>
          </a:p>
          <a:p>
            <a:pPr>
              <a:lnSpc>
                <a:spcPts val="1400"/>
              </a:lnSpc>
              <a:spcBef>
                <a:spcPts val="600"/>
              </a:spcBef>
              <a:spcAft>
                <a:spcPts val="600"/>
              </a:spcAft>
            </a:pPr>
            <a:r>
              <a:rPr lang="en-IN" sz="1100" b="1" dirty="0">
                <a:latin typeface="+mj-lt"/>
              </a:rPr>
              <a:t>Remote team(s)</a:t>
            </a:r>
          </a:p>
          <a:p>
            <a:pPr marL="358775" lvl="1" indent="-176213">
              <a:lnSpc>
                <a:spcPts val="1400"/>
              </a:lnSpc>
              <a:buFont typeface="Arial" panose="020B0604020202020204" pitchFamily="34" charset="0"/>
              <a:buChar char="•"/>
            </a:pPr>
            <a:r>
              <a:rPr lang="en-IN" sz="1000" dirty="0">
                <a:solidFill>
                  <a:schemeClr val="tx1">
                    <a:lumMod val="75000"/>
                    <a:lumOff val="25000"/>
                  </a:schemeClr>
                </a:solidFill>
                <a:latin typeface="+mj-lt"/>
              </a:rPr>
              <a:t>Service desk</a:t>
            </a:r>
          </a:p>
          <a:p>
            <a:pPr marL="358775" lvl="1" indent="-176213">
              <a:lnSpc>
                <a:spcPts val="1400"/>
              </a:lnSpc>
              <a:buFont typeface="Arial" panose="020B0604020202020204" pitchFamily="34" charset="0"/>
              <a:buChar char="•"/>
            </a:pPr>
            <a:r>
              <a:rPr lang="en-IN" sz="1000" dirty="0">
                <a:solidFill>
                  <a:schemeClr val="tx1">
                    <a:lumMod val="75000"/>
                    <a:lumOff val="25000"/>
                  </a:schemeClr>
                </a:solidFill>
                <a:latin typeface="+mj-lt"/>
              </a:rPr>
              <a:t>L1, L2, L3 Engineers</a:t>
            </a:r>
          </a:p>
          <a:p>
            <a:pPr marL="358775" lvl="1" indent="-176213">
              <a:lnSpc>
                <a:spcPts val="1400"/>
              </a:lnSpc>
              <a:buFont typeface="Arial" panose="020B0604020202020204" pitchFamily="34" charset="0"/>
              <a:buChar char="•"/>
            </a:pPr>
            <a:r>
              <a:rPr lang="en-IN" sz="1000" dirty="0">
                <a:solidFill>
                  <a:schemeClr val="tx1">
                    <a:lumMod val="75000"/>
                    <a:lumOff val="25000"/>
                  </a:schemeClr>
                </a:solidFill>
                <a:latin typeface="+mj-lt"/>
              </a:rPr>
              <a:t>NOC Manager / SDM</a:t>
            </a:r>
          </a:p>
          <a:p>
            <a:pPr marL="358775" lvl="1" indent="-176213">
              <a:lnSpc>
                <a:spcPts val="1400"/>
              </a:lnSpc>
              <a:buFont typeface="Arial" panose="020B0604020202020204" pitchFamily="34" charset="0"/>
              <a:buChar char="•"/>
            </a:pPr>
            <a:r>
              <a:rPr lang="en-IN" sz="1000" dirty="0">
                <a:solidFill>
                  <a:schemeClr val="tx1">
                    <a:lumMod val="75000"/>
                    <a:lumOff val="25000"/>
                  </a:schemeClr>
                </a:solidFill>
                <a:latin typeface="+mj-lt"/>
              </a:rPr>
              <a:t>Field support</a:t>
            </a:r>
          </a:p>
          <a:p>
            <a:pPr>
              <a:lnSpc>
                <a:spcPts val="1400"/>
              </a:lnSpc>
              <a:spcBef>
                <a:spcPts val="600"/>
              </a:spcBef>
              <a:spcAft>
                <a:spcPts val="600"/>
              </a:spcAft>
            </a:pPr>
            <a:r>
              <a:rPr lang="en-IN" sz="1100" b="1" dirty="0">
                <a:latin typeface="+mj-lt"/>
              </a:rPr>
              <a:t>Requirements &amp; Benefits</a:t>
            </a:r>
          </a:p>
          <a:p>
            <a:pPr marL="358775" lvl="1" indent="-176213">
              <a:lnSpc>
                <a:spcPts val="1400"/>
              </a:lnSpc>
              <a:buFont typeface="Arial" panose="020B0604020202020204" pitchFamily="34" charset="0"/>
              <a:buChar char="•"/>
              <a:tabLst>
                <a:tab pos="358775" algn="l"/>
              </a:tabLst>
            </a:pPr>
            <a:r>
              <a:rPr lang="en-IN" sz="1000" dirty="0">
                <a:solidFill>
                  <a:schemeClr val="tx1">
                    <a:lumMod val="75000"/>
                    <a:lumOff val="25000"/>
                  </a:schemeClr>
                </a:solidFill>
                <a:latin typeface="+mj-lt"/>
              </a:rPr>
              <a:t>Integration between NPCI &amp; Sify tools</a:t>
            </a:r>
          </a:p>
          <a:p>
            <a:pPr marL="358775" lvl="1" indent="-176213">
              <a:lnSpc>
                <a:spcPts val="1400"/>
              </a:lnSpc>
              <a:buFont typeface="Arial" panose="020B0604020202020204" pitchFamily="34" charset="0"/>
              <a:buChar char="•"/>
              <a:tabLst>
                <a:tab pos="358775" algn="l"/>
              </a:tabLst>
            </a:pPr>
            <a:r>
              <a:rPr lang="en-IN" sz="1000" dirty="0">
                <a:solidFill>
                  <a:schemeClr val="tx1">
                    <a:lumMod val="75000"/>
                    <a:lumOff val="25000"/>
                  </a:schemeClr>
                </a:solidFill>
                <a:latin typeface="+mj-lt"/>
              </a:rPr>
              <a:t>e-Bonding with telecom service provider tools</a:t>
            </a:r>
          </a:p>
          <a:p>
            <a:pPr marL="358775" lvl="1" indent="-176213">
              <a:lnSpc>
                <a:spcPts val="1400"/>
              </a:lnSpc>
              <a:buFont typeface="Arial" panose="020B0604020202020204" pitchFamily="34" charset="0"/>
              <a:buChar char="•"/>
              <a:tabLst>
                <a:tab pos="358775" algn="l"/>
              </a:tabLst>
            </a:pPr>
            <a:r>
              <a:rPr lang="en-IN" sz="1000" dirty="0">
                <a:solidFill>
                  <a:schemeClr val="tx1">
                    <a:lumMod val="75000"/>
                    <a:lumOff val="25000"/>
                  </a:schemeClr>
                </a:solidFill>
                <a:latin typeface="+mj-lt"/>
              </a:rPr>
              <a:t>Use Sify’s RPA</a:t>
            </a:r>
          </a:p>
          <a:p>
            <a:pPr marL="358775" lvl="1" indent="-176213">
              <a:lnSpc>
                <a:spcPts val="1400"/>
              </a:lnSpc>
              <a:buFont typeface="Arial" panose="020B0604020202020204" pitchFamily="34" charset="0"/>
              <a:buChar char="•"/>
              <a:tabLst>
                <a:tab pos="358775" algn="l"/>
              </a:tabLst>
            </a:pPr>
            <a:r>
              <a:rPr lang="en-IN" sz="1000" dirty="0">
                <a:solidFill>
                  <a:schemeClr val="tx1">
                    <a:lumMod val="75000"/>
                    <a:lumOff val="25000"/>
                  </a:schemeClr>
                </a:solidFill>
                <a:latin typeface="+mj-lt"/>
              </a:rPr>
              <a:t>Retire NPCI’s tools at later date (tool’s </a:t>
            </a:r>
            <a:r>
              <a:rPr lang="en-IN" sz="1000" dirty="0" err="1">
                <a:solidFill>
                  <a:schemeClr val="tx1">
                    <a:lumMod val="75000"/>
                    <a:lumOff val="25000"/>
                  </a:schemeClr>
                </a:solidFill>
                <a:latin typeface="+mj-lt"/>
              </a:rPr>
              <a:t>EoS</a:t>
            </a:r>
            <a:r>
              <a:rPr lang="en-IN" sz="1000" dirty="0">
                <a:solidFill>
                  <a:schemeClr val="tx1">
                    <a:lumMod val="75000"/>
                    <a:lumOff val="25000"/>
                  </a:schemeClr>
                </a:solidFill>
                <a:latin typeface="+mj-lt"/>
              </a:rPr>
              <a:t> / </a:t>
            </a:r>
            <a:r>
              <a:rPr lang="en-IN" sz="1000" dirty="0" err="1">
                <a:solidFill>
                  <a:schemeClr val="tx1">
                    <a:lumMod val="75000"/>
                    <a:lumOff val="25000"/>
                  </a:schemeClr>
                </a:solidFill>
                <a:latin typeface="+mj-lt"/>
              </a:rPr>
              <a:t>EoL</a:t>
            </a:r>
            <a:r>
              <a:rPr lang="en-IN" sz="1000" dirty="0">
                <a:solidFill>
                  <a:schemeClr val="tx1">
                    <a:lumMod val="75000"/>
                    <a:lumOff val="25000"/>
                  </a:schemeClr>
                </a:solidFill>
                <a:latin typeface="+mj-lt"/>
              </a:rPr>
              <a:t>)</a:t>
            </a:r>
          </a:p>
        </p:txBody>
      </p:sp>
    </p:spTree>
    <p:extLst>
      <p:ext uri="{BB962C8B-B14F-4D97-AF65-F5344CB8AC3E}">
        <p14:creationId xmlns:p14="http://schemas.microsoft.com/office/powerpoint/2010/main" val="356706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E738-3886-47B7-AC8C-355749BABADA}"/>
              </a:ext>
            </a:extLst>
          </p:cNvPr>
          <p:cNvSpPr>
            <a:spLocks noGrp="1"/>
          </p:cNvSpPr>
          <p:nvPr>
            <p:ph type="title"/>
          </p:nvPr>
        </p:nvSpPr>
        <p:spPr>
          <a:xfrm>
            <a:off x="324000" y="257731"/>
            <a:ext cx="7537450" cy="369332"/>
          </a:xfrm>
        </p:spPr>
        <p:txBody>
          <a:bodyPr/>
          <a:lstStyle/>
          <a:p>
            <a:r>
              <a:rPr lang="en-IN" dirty="0"/>
              <a:t>SOLUTION ELEMENTS: TEAM ROLES</a:t>
            </a:r>
          </a:p>
        </p:txBody>
      </p:sp>
      <p:grpSp>
        <p:nvGrpSpPr>
          <p:cNvPr id="3" name="Group 2">
            <a:extLst>
              <a:ext uri="{FF2B5EF4-FFF2-40B4-BE49-F238E27FC236}">
                <a16:creationId xmlns:a16="http://schemas.microsoft.com/office/drawing/2014/main" id="{DE5C73F1-F844-4351-A29D-E3466B6D5EB8}"/>
              </a:ext>
            </a:extLst>
          </p:cNvPr>
          <p:cNvGrpSpPr/>
          <p:nvPr/>
        </p:nvGrpSpPr>
        <p:grpSpPr>
          <a:xfrm>
            <a:off x="326338" y="1055811"/>
            <a:ext cx="8491320" cy="3608139"/>
            <a:chOff x="326338" y="1055811"/>
            <a:chExt cx="8491320" cy="3608139"/>
          </a:xfrm>
        </p:grpSpPr>
        <p:sp>
          <p:nvSpPr>
            <p:cNvPr id="4" name="Freeform: Shape 3">
              <a:extLst>
                <a:ext uri="{FF2B5EF4-FFF2-40B4-BE49-F238E27FC236}">
                  <a16:creationId xmlns:a16="http://schemas.microsoft.com/office/drawing/2014/main" id="{F16B027C-C20C-4F10-BC25-1711416E8681}"/>
                </a:ext>
              </a:extLst>
            </p:cNvPr>
            <p:cNvSpPr/>
            <p:nvPr/>
          </p:nvSpPr>
          <p:spPr>
            <a:xfrm>
              <a:off x="326338" y="1055811"/>
              <a:ext cx="1974725" cy="1705333"/>
            </a:xfrm>
            <a:custGeom>
              <a:avLst/>
              <a:gdLst>
                <a:gd name="connsiteX0" fmla="*/ 0 w 1974725"/>
                <a:gd name="connsiteY0" fmla="*/ 284228 h 1705333"/>
                <a:gd name="connsiteX1" fmla="*/ 284228 w 1974725"/>
                <a:gd name="connsiteY1" fmla="*/ 0 h 1705333"/>
                <a:gd name="connsiteX2" fmla="*/ 1690497 w 1974725"/>
                <a:gd name="connsiteY2" fmla="*/ 0 h 1705333"/>
                <a:gd name="connsiteX3" fmla="*/ 1974725 w 1974725"/>
                <a:gd name="connsiteY3" fmla="*/ 284228 h 1705333"/>
                <a:gd name="connsiteX4" fmla="*/ 1974725 w 1974725"/>
                <a:gd name="connsiteY4" fmla="*/ 1421105 h 1705333"/>
                <a:gd name="connsiteX5" fmla="*/ 1690497 w 1974725"/>
                <a:gd name="connsiteY5" fmla="*/ 1705333 h 1705333"/>
                <a:gd name="connsiteX6" fmla="*/ 284228 w 1974725"/>
                <a:gd name="connsiteY6" fmla="*/ 1705333 h 1705333"/>
                <a:gd name="connsiteX7" fmla="*/ 0 w 1974725"/>
                <a:gd name="connsiteY7" fmla="*/ 1421105 h 1705333"/>
                <a:gd name="connsiteX8" fmla="*/ 0 w 1974725"/>
                <a:gd name="connsiteY8" fmla="*/ 284228 h 170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4725" h="1705333">
                  <a:moveTo>
                    <a:pt x="0" y="284228"/>
                  </a:moveTo>
                  <a:cubicBezTo>
                    <a:pt x="0" y="127253"/>
                    <a:pt x="127253" y="0"/>
                    <a:pt x="284228" y="0"/>
                  </a:cubicBezTo>
                  <a:lnTo>
                    <a:pt x="1690497" y="0"/>
                  </a:lnTo>
                  <a:cubicBezTo>
                    <a:pt x="1847472" y="0"/>
                    <a:pt x="1974725" y="127253"/>
                    <a:pt x="1974725" y="284228"/>
                  </a:cubicBezTo>
                  <a:lnTo>
                    <a:pt x="1974725" y="1421105"/>
                  </a:lnTo>
                  <a:cubicBezTo>
                    <a:pt x="1974725" y="1578080"/>
                    <a:pt x="1847472" y="1705333"/>
                    <a:pt x="1690497" y="1705333"/>
                  </a:cubicBezTo>
                  <a:lnTo>
                    <a:pt x="284228" y="1705333"/>
                  </a:lnTo>
                  <a:cubicBezTo>
                    <a:pt x="127253" y="1705333"/>
                    <a:pt x="0" y="1578080"/>
                    <a:pt x="0" y="1421105"/>
                  </a:cubicBezTo>
                  <a:lnTo>
                    <a:pt x="0" y="284228"/>
                  </a:lnTo>
                  <a:close/>
                </a:path>
              </a:pathLst>
            </a:custGeom>
            <a:solidFill>
              <a:srgbClr val="DCE6F2">
                <a:alpha val="40000"/>
              </a:srgbClr>
            </a:solidFill>
            <a:ln w="6350">
              <a:solidFill>
                <a:schemeClr val="accent1">
                  <a:lumMod val="60000"/>
                  <a:lumOff val="40000"/>
                </a:schemeClr>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28967" tIns="128967" rIns="128967" bIns="128967" numCol="1" spcCol="1270" anchor="t" anchorCtr="0">
              <a:noAutofit/>
            </a:bodyPr>
            <a:lstStyle/>
            <a:p>
              <a:pPr marL="0" lvl="0" indent="0" algn="ctr" defTabSz="533400">
                <a:lnSpc>
                  <a:spcPts val="1400"/>
                </a:lnSpc>
                <a:spcBef>
                  <a:spcPct val="0"/>
                </a:spcBef>
                <a:spcAft>
                  <a:spcPts val="600"/>
                </a:spcAft>
                <a:buNone/>
              </a:pPr>
              <a:r>
                <a:rPr lang="en-IN" sz="1200" b="1" kern="1200" dirty="0">
                  <a:solidFill>
                    <a:schemeClr val="tx2"/>
                  </a:solidFill>
                  <a:latin typeface="+mj-lt"/>
                </a:rPr>
                <a:t>NOC Manager / SDM</a:t>
              </a:r>
            </a:p>
            <a:p>
              <a:pPr marL="182563" lvl="1" indent="-90488" algn="l" defTabSz="444500">
                <a:lnSpc>
                  <a:spcPts val="1400"/>
                </a:lnSpc>
                <a:spcBef>
                  <a:spcPct val="0"/>
                </a:spcBef>
                <a:spcAft>
                  <a:spcPts val="600"/>
                </a:spcAft>
                <a:buChar char="•"/>
              </a:pPr>
              <a:r>
                <a:rPr lang="en-IN" sz="1000" kern="1200" dirty="0">
                  <a:solidFill>
                    <a:schemeClr val="tx1">
                      <a:lumMod val="75000"/>
                      <a:lumOff val="25000"/>
                    </a:schemeClr>
                  </a:solidFill>
                  <a:latin typeface="+mj-lt"/>
                </a:rPr>
                <a:t>NOC Operations &amp; SLA Governance</a:t>
              </a:r>
            </a:p>
            <a:p>
              <a:pPr marL="182563" lvl="1" indent="-90488" algn="l" defTabSz="444500">
                <a:lnSpc>
                  <a:spcPts val="1400"/>
                </a:lnSpc>
                <a:spcBef>
                  <a:spcPct val="0"/>
                </a:spcBef>
                <a:spcAft>
                  <a:spcPts val="600"/>
                </a:spcAft>
                <a:buChar char="•"/>
              </a:pPr>
              <a:r>
                <a:rPr lang="en-IN" sz="1000" kern="1200" dirty="0">
                  <a:solidFill>
                    <a:schemeClr val="tx1">
                      <a:lumMod val="75000"/>
                      <a:lumOff val="25000"/>
                    </a:schemeClr>
                  </a:solidFill>
                  <a:latin typeface="+mj-lt"/>
                </a:rPr>
                <a:t>Operations Review</a:t>
              </a:r>
            </a:p>
          </p:txBody>
        </p:sp>
        <p:sp>
          <p:nvSpPr>
            <p:cNvPr id="6" name="Freeform: Shape 5">
              <a:extLst>
                <a:ext uri="{FF2B5EF4-FFF2-40B4-BE49-F238E27FC236}">
                  <a16:creationId xmlns:a16="http://schemas.microsoft.com/office/drawing/2014/main" id="{CEBBD3B8-9EAA-49E9-8A19-3D50B2A1288F}"/>
                </a:ext>
              </a:extLst>
            </p:cNvPr>
            <p:cNvSpPr/>
            <p:nvPr/>
          </p:nvSpPr>
          <p:spPr>
            <a:xfrm>
              <a:off x="2498536" y="1055811"/>
              <a:ext cx="1974725" cy="1705333"/>
            </a:xfrm>
            <a:custGeom>
              <a:avLst/>
              <a:gdLst>
                <a:gd name="connsiteX0" fmla="*/ 0 w 1974725"/>
                <a:gd name="connsiteY0" fmla="*/ 284228 h 1705333"/>
                <a:gd name="connsiteX1" fmla="*/ 284228 w 1974725"/>
                <a:gd name="connsiteY1" fmla="*/ 0 h 1705333"/>
                <a:gd name="connsiteX2" fmla="*/ 1690497 w 1974725"/>
                <a:gd name="connsiteY2" fmla="*/ 0 h 1705333"/>
                <a:gd name="connsiteX3" fmla="*/ 1974725 w 1974725"/>
                <a:gd name="connsiteY3" fmla="*/ 284228 h 1705333"/>
                <a:gd name="connsiteX4" fmla="*/ 1974725 w 1974725"/>
                <a:gd name="connsiteY4" fmla="*/ 1421105 h 1705333"/>
                <a:gd name="connsiteX5" fmla="*/ 1690497 w 1974725"/>
                <a:gd name="connsiteY5" fmla="*/ 1705333 h 1705333"/>
                <a:gd name="connsiteX6" fmla="*/ 284228 w 1974725"/>
                <a:gd name="connsiteY6" fmla="*/ 1705333 h 1705333"/>
                <a:gd name="connsiteX7" fmla="*/ 0 w 1974725"/>
                <a:gd name="connsiteY7" fmla="*/ 1421105 h 1705333"/>
                <a:gd name="connsiteX8" fmla="*/ 0 w 1974725"/>
                <a:gd name="connsiteY8" fmla="*/ 284228 h 170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4725" h="1705333">
                  <a:moveTo>
                    <a:pt x="0" y="284228"/>
                  </a:moveTo>
                  <a:cubicBezTo>
                    <a:pt x="0" y="127253"/>
                    <a:pt x="127253" y="0"/>
                    <a:pt x="284228" y="0"/>
                  </a:cubicBezTo>
                  <a:lnTo>
                    <a:pt x="1690497" y="0"/>
                  </a:lnTo>
                  <a:cubicBezTo>
                    <a:pt x="1847472" y="0"/>
                    <a:pt x="1974725" y="127253"/>
                    <a:pt x="1974725" y="284228"/>
                  </a:cubicBezTo>
                  <a:lnTo>
                    <a:pt x="1974725" y="1421105"/>
                  </a:lnTo>
                  <a:cubicBezTo>
                    <a:pt x="1974725" y="1578080"/>
                    <a:pt x="1847472" y="1705333"/>
                    <a:pt x="1690497" y="1705333"/>
                  </a:cubicBezTo>
                  <a:lnTo>
                    <a:pt x="284228" y="1705333"/>
                  </a:lnTo>
                  <a:cubicBezTo>
                    <a:pt x="127253" y="1705333"/>
                    <a:pt x="0" y="1578080"/>
                    <a:pt x="0" y="1421105"/>
                  </a:cubicBezTo>
                  <a:lnTo>
                    <a:pt x="0" y="284228"/>
                  </a:lnTo>
                  <a:close/>
                </a:path>
              </a:pathLst>
            </a:custGeom>
            <a:solidFill>
              <a:schemeClr val="bg1">
                <a:alpha val="40000"/>
              </a:schemeClr>
            </a:solidFill>
            <a:ln w="6350">
              <a:solidFill>
                <a:schemeClr val="accent1">
                  <a:lumMod val="60000"/>
                  <a:lumOff val="40000"/>
                </a:schemeClr>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128967" tIns="128967" rIns="128967" bIns="128967" numCol="1" spcCol="1270" anchor="t" anchorCtr="0">
              <a:noAutofit/>
            </a:bodyPr>
            <a:lstStyle/>
            <a:p>
              <a:pPr marL="0" lvl="0" indent="0" algn="ctr" defTabSz="533400">
                <a:lnSpc>
                  <a:spcPts val="1400"/>
                </a:lnSpc>
                <a:spcBef>
                  <a:spcPct val="0"/>
                </a:spcBef>
                <a:spcAft>
                  <a:spcPts val="600"/>
                </a:spcAft>
                <a:buNone/>
              </a:pPr>
              <a:r>
                <a:rPr lang="en-IN" sz="1200" b="1" kern="1200" dirty="0">
                  <a:solidFill>
                    <a:schemeClr val="tx2"/>
                  </a:solidFill>
                  <a:latin typeface="+mj-lt"/>
                </a:rPr>
                <a:t>Service desk</a:t>
              </a:r>
            </a:p>
            <a:p>
              <a:pPr marL="182563" lvl="1" indent="-90488" algn="l" defTabSz="444500">
                <a:lnSpc>
                  <a:spcPts val="1400"/>
                </a:lnSpc>
                <a:spcBef>
                  <a:spcPct val="0"/>
                </a:spcBef>
                <a:spcAft>
                  <a:spcPts val="0"/>
                </a:spcAft>
                <a:buFont typeface="Arial" panose="020B0604020202020204" pitchFamily="34" charset="0"/>
                <a:buChar char="•"/>
              </a:pPr>
              <a:r>
                <a:rPr lang="en-IN" sz="1000" kern="1200" dirty="0">
                  <a:solidFill>
                    <a:schemeClr val="tx1"/>
                  </a:solidFill>
                  <a:latin typeface="+mj-lt"/>
                </a:rPr>
                <a:t>24 x 7 x 365 Support</a:t>
              </a:r>
            </a:p>
            <a:p>
              <a:pPr marL="182563" lvl="1" indent="-90488" algn="l" defTabSz="444500">
                <a:lnSpc>
                  <a:spcPts val="1400"/>
                </a:lnSpc>
                <a:spcBef>
                  <a:spcPct val="0"/>
                </a:spcBef>
                <a:spcAft>
                  <a:spcPts val="0"/>
                </a:spcAft>
                <a:buFont typeface="Arial" panose="020B0604020202020204" pitchFamily="34" charset="0"/>
                <a:buChar char="•"/>
              </a:pPr>
              <a:r>
                <a:rPr lang="en-IN" sz="1000" kern="1200" dirty="0">
                  <a:solidFill>
                    <a:schemeClr val="tx1"/>
                  </a:solidFill>
                  <a:latin typeface="+mj-lt"/>
                </a:rPr>
                <a:t>Telephonic Support</a:t>
              </a:r>
            </a:p>
            <a:p>
              <a:pPr marL="182563" lvl="1" indent="-90488" algn="l" defTabSz="444500">
                <a:lnSpc>
                  <a:spcPts val="1400"/>
                </a:lnSpc>
                <a:spcBef>
                  <a:spcPct val="0"/>
                </a:spcBef>
                <a:spcAft>
                  <a:spcPts val="0"/>
                </a:spcAft>
                <a:buFont typeface="Arial" panose="020B0604020202020204" pitchFamily="34" charset="0"/>
                <a:buChar char="•"/>
              </a:pPr>
              <a:r>
                <a:rPr lang="en-IN" sz="1000" kern="1200" dirty="0">
                  <a:solidFill>
                    <a:schemeClr val="tx1"/>
                  </a:solidFill>
                  <a:latin typeface="+mj-lt"/>
                </a:rPr>
                <a:t>Email Support</a:t>
              </a:r>
            </a:p>
            <a:p>
              <a:pPr marL="182563" lvl="1" indent="-90488" algn="l" defTabSz="444500">
                <a:lnSpc>
                  <a:spcPts val="1400"/>
                </a:lnSpc>
                <a:spcBef>
                  <a:spcPct val="0"/>
                </a:spcBef>
                <a:spcAft>
                  <a:spcPts val="0"/>
                </a:spcAft>
                <a:buFont typeface="Arial" panose="020B0604020202020204" pitchFamily="34" charset="0"/>
                <a:buChar char="•"/>
              </a:pPr>
              <a:r>
                <a:rPr lang="en-IN" sz="1000" kern="1200" dirty="0">
                  <a:solidFill>
                    <a:schemeClr val="tx1"/>
                  </a:solidFill>
                  <a:latin typeface="+mj-lt"/>
                </a:rPr>
                <a:t>Incident Management</a:t>
              </a:r>
            </a:p>
            <a:p>
              <a:pPr marL="182563" lvl="1" indent="-90488" algn="l" defTabSz="444500">
                <a:lnSpc>
                  <a:spcPts val="1400"/>
                </a:lnSpc>
                <a:spcBef>
                  <a:spcPct val="0"/>
                </a:spcBef>
                <a:spcAft>
                  <a:spcPts val="0"/>
                </a:spcAft>
                <a:buFont typeface="Arial" panose="020B0604020202020204" pitchFamily="34" charset="0"/>
                <a:buChar char="•"/>
              </a:pPr>
              <a:r>
                <a:rPr lang="en-IN" sz="1000" kern="1200" dirty="0">
                  <a:solidFill>
                    <a:schemeClr val="tx1"/>
                  </a:solidFill>
                  <a:latin typeface="+mj-lt"/>
                </a:rPr>
                <a:t>Service Requests</a:t>
              </a:r>
            </a:p>
            <a:p>
              <a:pPr marL="182563" lvl="1" indent="-90488" algn="l" defTabSz="444500">
                <a:lnSpc>
                  <a:spcPts val="1400"/>
                </a:lnSpc>
                <a:spcBef>
                  <a:spcPct val="0"/>
                </a:spcBef>
                <a:spcAft>
                  <a:spcPts val="0"/>
                </a:spcAft>
                <a:buFont typeface="Arial" panose="020B0604020202020204" pitchFamily="34" charset="0"/>
                <a:buChar char="•"/>
              </a:pPr>
              <a:r>
                <a:rPr lang="en-IN" sz="1000" kern="1200" dirty="0">
                  <a:solidFill>
                    <a:schemeClr val="tx1"/>
                  </a:solidFill>
                  <a:latin typeface="+mj-lt"/>
                </a:rPr>
                <a:t>Notifications</a:t>
              </a:r>
            </a:p>
          </p:txBody>
        </p:sp>
        <p:sp>
          <p:nvSpPr>
            <p:cNvPr id="8" name="Freeform: Shape 7">
              <a:extLst>
                <a:ext uri="{FF2B5EF4-FFF2-40B4-BE49-F238E27FC236}">
                  <a16:creationId xmlns:a16="http://schemas.microsoft.com/office/drawing/2014/main" id="{A0724E62-51F7-4F85-9C7B-4B355AC69CBE}"/>
                </a:ext>
              </a:extLst>
            </p:cNvPr>
            <p:cNvSpPr/>
            <p:nvPr/>
          </p:nvSpPr>
          <p:spPr>
            <a:xfrm>
              <a:off x="4670735" y="1055811"/>
              <a:ext cx="1974725" cy="1705333"/>
            </a:xfrm>
            <a:custGeom>
              <a:avLst/>
              <a:gdLst>
                <a:gd name="connsiteX0" fmla="*/ 0 w 1974725"/>
                <a:gd name="connsiteY0" fmla="*/ 284228 h 1705333"/>
                <a:gd name="connsiteX1" fmla="*/ 284228 w 1974725"/>
                <a:gd name="connsiteY1" fmla="*/ 0 h 1705333"/>
                <a:gd name="connsiteX2" fmla="*/ 1690497 w 1974725"/>
                <a:gd name="connsiteY2" fmla="*/ 0 h 1705333"/>
                <a:gd name="connsiteX3" fmla="*/ 1974725 w 1974725"/>
                <a:gd name="connsiteY3" fmla="*/ 284228 h 1705333"/>
                <a:gd name="connsiteX4" fmla="*/ 1974725 w 1974725"/>
                <a:gd name="connsiteY4" fmla="*/ 1421105 h 1705333"/>
                <a:gd name="connsiteX5" fmla="*/ 1690497 w 1974725"/>
                <a:gd name="connsiteY5" fmla="*/ 1705333 h 1705333"/>
                <a:gd name="connsiteX6" fmla="*/ 284228 w 1974725"/>
                <a:gd name="connsiteY6" fmla="*/ 1705333 h 1705333"/>
                <a:gd name="connsiteX7" fmla="*/ 0 w 1974725"/>
                <a:gd name="connsiteY7" fmla="*/ 1421105 h 1705333"/>
                <a:gd name="connsiteX8" fmla="*/ 0 w 1974725"/>
                <a:gd name="connsiteY8" fmla="*/ 284228 h 170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4725" h="1705333">
                  <a:moveTo>
                    <a:pt x="0" y="284228"/>
                  </a:moveTo>
                  <a:cubicBezTo>
                    <a:pt x="0" y="127253"/>
                    <a:pt x="127253" y="0"/>
                    <a:pt x="284228" y="0"/>
                  </a:cubicBezTo>
                  <a:lnTo>
                    <a:pt x="1690497" y="0"/>
                  </a:lnTo>
                  <a:cubicBezTo>
                    <a:pt x="1847472" y="0"/>
                    <a:pt x="1974725" y="127253"/>
                    <a:pt x="1974725" y="284228"/>
                  </a:cubicBezTo>
                  <a:lnTo>
                    <a:pt x="1974725" y="1421105"/>
                  </a:lnTo>
                  <a:cubicBezTo>
                    <a:pt x="1974725" y="1578080"/>
                    <a:pt x="1847472" y="1705333"/>
                    <a:pt x="1690497" y="1705333"/>
                  </a:cubicBezTo>
                  <a:lnTo>
                    <a:pt x="284228" y="1705333"/>
                  </a:lnTo>
                  <a:cubicBezTo>
                    <a:pt x="127253" y="1705333"/>
                    <a:pt x="0" y="1578080"/>
                    <a:pt x="0" y="1421105"/>
                  </a:cubicBezTo>
                  <a:lnTo>
                    <a:pt x="0" y="284228"/>
                  </a:lnTo>
                  <a:close/>
                </a:path>
              </a:pathLst>
            </a:custGeom>
            <a:solidFill>
              <a:srgbClr val="DCE6F2">
                <a:alpha val="40000"/>
              </a:srgbClr>
            </a:solidFill>
            <a:ln w="6350">
              <a:solidFill>
                <a:schemeClr val="accent1">
                  <a:lumMod val="60000"/>
                  <a:lumOff val="40000"/>
                </a:schemeClr>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128967" tIns="128967" rIns="128967" bIns="128967" numCol="1" spcCol="1270" anchor="t" anchorCtr="0">
              <a:noAutofit/>
            </a:bodyPr>
            <a:lstStyle/>
            <a:p>
              <a:pPr marL="0" lvl="0" indent="0" algn="ctr" defTabSz="533400">
                <a:lnSpc>
                  <a:spcPts val="1400"/>
                </a:lnSpc>
                <a:spcBef>
                  <a:spcPct val="0"/>
                </a:spcBef>
                <a:spcAft>
                  <a:spcPts val="600"/>
                </a:spcAft>
                <a:buNone/>
              </a:pPr>
              <a:r>
                <a:rPr lang="en-IN" sz="1200" b="1" kern="1200" dirty="0">
                  <a:solidFill>
                    <a:schemeClr val="tx2"/>
                  </a:solidFill>
                  <a:latin typeface="+mj-lt"/>
                </a:rPr>
                <a:t>L1 Engineers</a:t>
              </a:r>
            </a:p>
            <a:p>
              <a:pPr marL="182563" lvl="1" indent="-90488" algn="l" defTabSz="444500">
                <a:lnSpc>
                  <a:spcPts val="1400"/>
                </a:lnSpc>
                <a:spcBef>
                  <a:spcPct val="0"/>
                </a:spcBef>
                <a:spcAft>
                  <a:spcPts val="0"/>
                </a:spcAft>
                <a:buChar char="•"/>
              </a:pPr>
              <a:r>
                <a:rPr lang="en-IN" sz="1000" kern="1200" dirty="0">
                  <a:solidFill>
                    <a:schemeClr val="tx1"/>
                  </a:solidFill>
                  <a:latin typeface="+mj-lt"/>
                </a:rPr>
                <a:t>Proactive Monitoring</a:t>
              </a:r>
            </a:p>
            <a:p>
              <a:pPr marL="182563" lvl="1" indent="-90488" algn="l" defTabSz="444500">
                <a:lnSpc>
                  <a:spcPts val="1400"/>
                </a:lnSpc>
                <a:spcBef>
                  <a:spcPct val="0"/>
                </a:spcBef>
                <a:spcAft>
                  <a:spcPts val="0"/>
                </a:spcAft>
                <a:buChar char="•"/>
              </a:pPr>
              <a:r>
                <a:rPr lang="en-IN" sz="1000" kern="1200" dirty="0">
                  <a:solidFill>
                    <a:schemeClr val="tx1"/>
                  </a:solidFill>
                  <a:latin typeface="+mj-lt"/>
                </a:rPr>
                <a:t>Device Discovery</a:t>
              </a:r>
            </a:p>
            <a:p>
              <a:pPr marL="182563" lvl="1" indent="-90488" algn="l" defTabSz="444500">
                <a:lnSpc>
                  <a:spcPts val="1400"/>
                </a:lnSpc>
                <a:spcBef>
                  <a:spcPct val="0"/>
                </a:spcBef>
                <a:spcAft>
                  <a:spcPts val="0"/>
                </a:spcAft>
                <a:buChar char="•"/>
              </a:pPr>
              <a:r>
                <a:rPr lang="en-IN" sz="1000" kern="1200" dirty="0">
                  <a:solidFill>
                    <a:schemeClr val="tx1"/>
                  </a:solidFill>
                  <a:latin typeface="+mj-lt"/>
                </a:rPr>
                <a:t>Daily DCFC Checks</a:t>
              </a:r>
            </a:p>
            <a:p>
              <a:pPr marL="182563" lvl="1" indent="-90488" algn="l" defTabSz="444500">
                <a:lnSpc>
                  <a:spcPts val="1400"/>
                </a:lnSpc>
                <a:spcBef>
                  <a:spcPct val="0"/>
                </a:spcBef>
                <a:spcAft>
                  <a:spcPts val="0"/>
                </a:spcAft>
                <a:buChar char="•"/>
              </a:pPr>
              <a:r>
                <a:rPr lang="en-IN" sz="1000" kern="1200" dirty="0">
                  <a:solidFill>
                    <a:schemeClr val="tx1"/>
                  </a:solidFill>
                  <a:latin typeface="+mj-lt"/>
                </a:rPr>
                <a:t>SLA Management</a:t>
              </a:r>
            </a:p>
            <a:p>
              <a:pPr marL="182563" lvl="1" indent="-90488" algn="l" defTabSz="444500">
                <a:lnSpc>
                  <a:spcPts val="1400"/>
                </a:lnSpc>
                <a:spcBef>
                  <a:spcPct val="0"/>
                </a:spcBef>
                <a:spcAft>
                  <a:spcPts val="0"/>
                </a:spcAft>
                <a:buChar char="•"/>
              </a:pPr>
              <a:r>
                <a:rPr lang="en-IN" sz="1000" kern="1200" dirty="0">
                  <a:solidFill>
                    <a:schemeClr val="tx1"/>
                  </a:solidFill>
                  <a:latin typeface="+mj-lt"/>
                </a:rPr>
                <a:t>Ticket assignments</a:t>
              </a:r>
            </a:p>
            <a:p>
              <a:pPr marL="182563" lvl="1" indent="-90488" algn="l" defTabSz="444500">
                <a:lnSpc>
                  <a:spcPts val="1400"/>
                </a:lnSpc>
                <a:spcBef>
                  <a:spcPct val="0"/>
                </a:spcBef>
                <a:spcAft>
                  <a:spcPts val="0"/>
                </a:spcAft>
                <a:buChar char="•"/>
              </a:pPr>
              <a:r>
                <a:rPr lang="en-IN" sz="1000" kern="1200" dirty="0">
                  <a:solidFill>
                    <a:schemeClr val="tx1"/>
                  </a:solidFill>
                  <a:latin typeface="+mj-lt"/>
                </a:rPr>
                <a:t>Infrastructure Health Checks</a:t>
              </a:r>
            </a:p>
          </p:txBody>
        </p:sp>
        <p:sp>
          <p:nvSpPr>
            <p:cNvPr id="9" name="Freeform: Shape 8">
              <a:extLst>
                <a:ext uri="{FF2B5EF4-FFF2-40B4-BE49-F238E27FC236}">
                  <a16:creationId xmlns:a16="http://schemas.microsoft.com/office/drawing/2014/main" id="{994CE65B-DEBC-46A1-B087-C17E189C01E2}"/>
                </a:ext>
              </a:extLst>
            </p:cNvPr>
            <p:cNvSpPr/>
            <p:nvPr/>
          </p:nvSpPr>
          <p:spPr>
            <a:xfrm>
              <a:off x="6842933" y="1055811"/>
              <a:ext cx="1974725" cy="1705333"/>
            </a:xfrm>
            <a:custGeom>
              <a:avLst/>
              <a:gdLst>
                <a:gd name="connsiteX0" fmla="*/ 0 w 1974725"/>
                <a:gd name="connsiteY0" fmla="*/ 284228 h 1705333"/>
                <a:gd name="connsiteX1" fmla="*/ 284228 w 1974725"/>
                <a:gd name="connsiteY1" fmla="*/ 0 h 1705333"/>
                <a:gd name="connsiteX2" fmla="*/ 1690497 w 1974725"/>
                <a:gd name="connsiteY2" fmla="*/ 0 h 1705333"/>
                <a:gd name="connsiteX3" fmla="*/ 1974725 w 1974725"/>
                <a:gd name="connsiteY3" fmla="*/ 284228 h 1705333"/>
                <a:gd name="connsiteX4" fmla="*/ 1974725 w 1974725"/>
                <a:gd name="connsiteY4" fmla="*/ 1421105 h 1705333"/>
                <a:gd name="connsiteX5" fmla="*/ 1690497 w 1974725"/>
                <a:gd name="connsiteY5" fmla="*/ 1705333 h 1705333"/>
                <a:gd name="connsiteX6" fmla="*/ 284228 w 1974725"/>
                <a:gd name="connsiteY6" fmla="*/ 1705333 h 1705333"/>
                <a:gd name="connsiteX7" fmla="*/ 0 w 1974725"/>
                <a:gd name="connsiteY7" fmla="*/ 1421105 h 1705333"/>
                <a:gd name="connsiteX8" fmla="*/ 0 w 1974725"/>
                <a:gd name="connsiteY8" fmla="*/ 284228 h 170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4725" h="1705333">
                  <a:moveTo>
                    <a:pt x="0" y="284228"/>
                  </a:moveTo>
                  <a:cubicBezTo>
                    <a:pt x="0" y="127253"/>
                    <a:pt x="127253" y="0"/>
                    <a:pt x="284228" y="0"/>
                  </a:cubicBezTo>
                  <a:lnTo>
                    <a:pt x="1690497" y="0"/>
                  </a:lnTo>
                  <a:cubicBezTo>
                    <a:pt x="1847472" y="0"/>
                    <a:pt x="1974725" y="127253"/>
                    <a:pt x="1974725" y="284228"/>
                  </a:cubicBezTo>
                  <a:lnTo>
                    <a:pt x="1974725" y="1421105"/>
                  </a:lnTo>
                  <a:cubicBezTo>
                    <a:pt x="1974725" y="1578080"/>
                    <a:pt x="1847472" y="1705333"/>
                    <a:pt x="1690497" y="1705333"/>
                  </a:cubicBezTo>
                  <a:lnTo>
                    <a:pt x="284228" y="1705333"/>
                  </a:lnTo>
                  <a:cubicBezTo>
                    <a:pt x="127253" y="1705333"/>
                    <a:pt x="0" y="1578080"/>
                    <a:pt x="0" y="1421105"/>
                  </a:cubicBezTo>
                  <a:lnTo>
                    <a:pt x="0" y="284228"/>
                  </a:lnTo>
                  <a:close/>
                </a:path>
              </a:pathLst>
            </a:custGeom>
            <a:solidFill>
              <a:schemeClr val="bg1">
                <a:alpha val="40000"/>
              </a:schemeClr>
            </a:solidFill>
            <a:ln w="6350">
              <a:solidFill>
                <a:schemeClr val="accent1">
                  <a:lumMod val="60000"/>
                  <a:lumOff val="40000"/>
                </a:schemeClr>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28967" tIns="128967" rIns="128967" bIns="128967" numCol="1" spcCol="1270" anchor="t" anchorCtr="0">
              <a:noAutofit/>
            </a:bodyPr>
            <a:lstStyle/>
            <a:p>
              <a:pPr marL="0" lvl="0" indent="0" algn="ctr" defTabSz="533400">
                <a:lnSpc>
                  <a:spcPts val="1400"/>
                </a:lnSpc>
                <a:spcBef>
                  <a:spcPct val="0"/>
                </a:spcBef>
                <a:spcAft>
                  <a:spcPts val="600"/>
                </a:spcAft>
                <a:buNone/>
              </a:pPr>
              <a:r>
                <a:rPr lang="en-IN" sz="1200" b="1" kern="1200" dirty="0">
                  <a:solidFill>
                    <a:schemeClr val="tx2"/>
                  </a:solidFill>
                  <a:latin typeface="+mj-lt"/>
                </a:rPr>
                <a:t>L2 Engineers</a:t>
              </a:r>
            </a:p>
            <a:p>
              <a:pPr marL="182563" lvl="1" indent="-90488" algn="l" defTabSz="444500">
                <a:lnSpc>
                  <a:spcPts val="1400"/>
                </a:lnSpc>
                <a:spcBef>
                  <a:spcPct val="0"/>
                </a:spcBef>
                <a:spcAft>
                  <a:spcPts val="0"/>
                </a:spcAft>
                <a:buChar char="•"/>
              </a:pPr>
              <a:r>
                <a:rPr lang="en-IN" sz="1000" kern="1200" dirty="0">
                  <a:solidFill>
                    <a:schemeClr val="tx1"/>
                  </a:solidFill>
                  <a:latin typeface="+mj-lt"/>
                </a:rPr>
                <a:t>Configuration Management</a:t>
              </a:r>
            </a:p>
            <a:p>
              <a:pPr marL="182563" lvl="1" indent="-90488" algn="l" defTabSz="444500">
                <a:lnSpc>
                  <a:spcPts val="1400"/>
                </a:lnSpc>
                <a:spcBef>
                  <a:spcPct val="0"/>
                </a:spcBef>
                <a:spcAft>
                  <a:spcPts val="0"/>
                </a:spcAft>
                <a:buChar char="•"/>
              </a:pPr>
              <a:r>
                <a:rPr lang="en-IN" sz="1000" kern="1200" dirty="0">
                  <a:solidFill>
                    <a:schemeClr val="tx1"/>
                  </a:solidFill>
                  <a:latin typeface="+mj-lt"/>
                </a:rPr>
                <a:t>Change Management</a:t>
              </a:r>
            </a:p>
            <a:p>
              <a:pPr marL="182563" lvl="1" indent="-90488" algn="l" defTabSz="444500">
                <a:lnSpc>
                  <a:spcPts val="1400"/>
                </a:lnSpc>
                <a:spcBef>
                  <a:spcPct val="0"/>
                </a:spcBef>
                <a:spcAft>
                  <a:spcPts val="0"/>
                </a:spcAft>
                <a:buChar char="•"/>
              </a:pPr>
              <a:r>
                <a:rPr lang="en-IN" sz="1000" kern="1200" dirty="0">
                  <a:solidFill>
                    <a:schemeClr val="tx1"/>
                  </a:solidFill>
                  <a:latin typeface="+mj-lt"/>
                </a:rPr>
                <a:t>Problem Management</a:t>
              </a:r>
            </a:p>
            <a:p>
              <a:pPr marL="182563" lvl="1" indent="-90488" algn="l" defTabSz="444500">
                <a:lnSpc>
                  <a:spcPts val="1400"/>
                </a:lnSpc>
                <a:spcBef>
                  <a:spcPct val="0"/>
                </a:spcBef>
                <a:spcAft>
                  <a:spcPts val="0"/>
                </a:spcAft>
                <a:buChar char="•"/>
              </a:pPr>
              <a:r>
                <a:rPr lang="en-IN" sz="1000" kern="1200" dirty="0">
                  <a:solidFill>
                    <a:schemeClr val="tx1"/>
                  </a:solidFill>
                  <a:latin typeface="+mj-lt"/>
                </a:rPr>
                <a:t>Device/Link Commissioning, Upgradation</a:t>
              </a:r>
            </a:p>
          </p:txBody>
        </p:sp>
        <p:sp>
          <p:nvSpPr>
            <p:cNvPr id="10" name="Freeform: Shape 9">
              <a:extLst>
                <a:ext uri="{FF2B5EF4-FFF2-40B4-BE49-F238E27FC236}">
                  <a16:creationId xmlns:a16="http://schemas.microsoft.com/office/drawing/2014/main" id="{46B820B0-A878-4609-BF3A-6D783D8AE3FB}"/>
                </a:ext>
              </a:extLst>
            </p:cNvPr>
            <p:cNvSpPr/>
            <p:nvPr/>
          </p:nvSpPr>
          <p:spPr>
            <a:xfrm>
              <a:off x="1139480" y="2958617"/>
              <a:ext cx="1974725" cy="1705333"/>
            </a:xfrm>
            <a:custGeom>
              <a:avLst/>
              <a:gdLst>
                <a:gd name="connsiteX0" fmla="*/ 0 w 1974725"/>
                <a:gd name="connsiteY0" fmla="*/ 284228 h 1705333"/>
                <a:gd name="connsiteX1" fmla="*/ 284228 w 1974725"/>
                <a:gd name="connsiteY1" fmla="*/ 0 h 1705333"/>
                <a:gd name="connsiteX2" fmla="*/ 1690497 w 1974725"/>
                <a:gd name="connsiteY2" fmla="*/ 0 h 1705333"/>
                <a:gd name="connsiteX3" fmla="*/ 1974725 w 1974725"/>
                <a:gd name="connsiteY3" fmla="*/ 284228 h 1705333"/>
                <a:gd name="connsiteX4" fmla="*/ 1974725 w 1974725"/>
                <a:gd name="connsiteY4" fmla="*/ 1421105 h 1705333"/>
                <a:gd name="connsiteX5" fmla="*/ 1690497 w 1974725"/>
                <a:gd name="connsiteY5" fmla="*/ 1705333 h 1705333"/>
                <a:gd name="connsiteX6" fmla="*/ 284228 w 1974725"/>
                <a:gd name="connsiteY6" fmla="*/ 1705333 h 1705333"/>
                <a:gd name="connsiteX7" fmla="*/ 0 w 1974725"/>
                <a:gd name="connsiteY7" fmla="*/ 1421105 h 1705333"/>
                <a:gd name="connsiteX8" fmla="*/ 0 w 1974725"/>
                <a:gd name="connsiteY8" fmla="*/ 284228 h 170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4725" h="1705333">
                  <a:moveTo>
                    <a:pt x="0" y="284228"/>
                  </a:moveTo>
                  <a:cubicBezTo>
                    <a:pt x="0" y="127253"/>
                    <a:pt x="127253" y="0"/>
                    <a:pt x="284228" y="0"/>
                  </a:cubicBezTo>
                  <a:lnTo>
                    <a:pt x="1690497" y="0"/>
                  </a:lnTo>
                  <a:cubicBezTo>
                    <a:pt x="1847472" y="0"/>
                    <a:pt x="1974725" y="127253"/>
                    <a:pt x="1974725" y="284228"/>
                  </a:cubicBezTo>
                  <a:lnTo>
                    <a:pt x="1974725" y="1421105"/>
                  </a:lnTo>
                  <a:cubicBezTo>
                    <a:pt x="1974725" y="1578080"/>
                    <a:pt x="1847472" y="1705333"/>
                    <a:pt x="1690497" y="1705333"/>
                  </a:cubicBezTo>
                  <a:lnTo>
                    <a:pt x="284228" y="1705333"/>
                  </a:lnTo>
                  <a:cubicBezTo>
                    <a:pt x="127253" y="1705333"/>
                    <a:pt x="0" y="1578080"/>
                    <a:pt x="0" y="1421105"/>
                  </a:cubicBezTo>
                  <a:lnTo>
                    <a:pt x="0" y="284228"/>
                  </a:lnTo>
                  <a:close/>
                </a:path>
              </a:pathLst>
            </a:custGeom>
            <a:solidFill>
              <a:srgbClr val="DCE6F2">
                <a:alpha val="40000"/>
              </a:srgbClr>
            </a:solidFill>
            <a:ln w="6350">
              <a:solidFill>
                <a:schemeClr val="accent1">
                  <a:lumMod val="60000"/>
                  <a:lumOff val="40000"/>
                </a:schemeClr>
              </a:solid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128967" tIns="128967" rIns="128967" bIns="128967" numCol="1" spcCol="1270" anchor="t" anchorCtr="0">
              <a:noAutofit/>
            </a:bodyPr>
            <a:lstStyle/>
            <a:p>
              <a:pPr marL="0" lvl="0" indent="0" algn="ctr" defTabSz="533400">
                <a:lnSpc>
                  <a:spcPts val="1400"/>
                </a:lnSpc>
                <a:spcBef>
                  <a:spcPct val="0"/>
                </a:spcBef>
                <a:spcAft>
                  <a:spcPts val="600"/>
                </a:spcAft>
                <a:buNone/>
              </a:pPr>
              <a:r>
                <a:rPr lang="en-IN" sz="1200" b="1" kern="1200" dirty="0">
                  <a:solidFill>
                    <a:schemeClr val="tx2"/>
                  </a:solidFill>
                  <a:latin typeface="+mj-lt"/>
                </a:rPr>
                <a:t>L3 Engineers</a:t>
              </a:r>
            </a:p>
            <a:p>
              <a:pPr marL="182563" lvl="1" indent="-90488" algn="l" defTabSz="444500">
                <a:lnSpc>
                  <a:spcPts val="1400"/>
                </a:lnSpc>
                <a:spcBef>
                  <a:spcPct val="0"/>
                </a:spcBef>
                <a:spcAft>
                  <a:spcPts val="0"/>
                </a:spcAft>
                <a:buChar char="•"/>
              </a:pPr>
              <a:r>
                <a:rPr lang="en-IN" sz="1000" kern="1200" dirty="0">
                  <a:solidFill>
                    <a:schemeClr val="tx1"/>
                  </a:solidFill>
                  <a:latin typeface="+mj-lt"/>
                </a:rPr>
                <a:t>OEM Coordination for support &amp; Maintenance</a:t>
              </a:r>
            </a:p>
            <a:p>
              <a:pPr marL="182563" lvl="1" indent="-90488" algn="l" defTabSz="444500">
                <a:lnSpc>
                  <a:spcPts val="1400"/>
                </a:lnSpc>
                <a:spcBef>
                  <a:spcPct val="0"/>
                </a:spcBef>
                <a:spcAft>
                  <a:spcPts val="0"/>
                </a:spcAft>
                <a:buChar char="•"/>
              </a:pPr>
              <a:r>
                <a:rPr lang="en-IN" sz="1000" kern="1200" dirty="0">
                  <a:solidFill>
                    <a:schemeClr val="tx1"/>
                  </a:solidFill>
                  <a:latin typeface="+mj-lt"/>
                </a:rPr>
                <a:t>Bug Scrubbing</a:t>
              </a:r>
            </a:p>
            <a:p>
              <a:pPr marL="182563" lvl="1" indent="-90488" algn="l" defTabSz="444500">
                <a:lnSpc>
                  <a:spcPts val="1400"/>
                </a:lnSpc>
                <a:spcBef>
                  <a:spcPct val="0"/>
                </a:spcBef>
                <a:spcAft>
                  <a:spcPts val="0"/>
                </a:spcAft>
                <a:buChar char="•"/>
              </a:pPr>
              <a:r>
                <a:rPr lang="en-IN" sz="1000" kern="1200" dirty="0">
                  <a:solidFill>
                    <a:schemeClr val="tx1"/>
                  </a:solidFill>
                  <a:latin typeface="+mj-lt"/>
                </a:rPr>
                <a:t>Problem Management</a:t>
              </a:r>
            </a:p>
            <a:p>
              <a:pPr marL="182563" lvl="1" indent="-90488" algn="l" defTabSz="444500">
                <a:lnSpc>
                  <a:spcPts val="1400"/>
                </a:lnSpc>
                <a:spcBef>
                  <a:spcPct val="0"/>
                </a:spcBef>
                <a:spcAft>
                  <a:spcPts val="0"/>
                </a:spcAft>
                <a:buChar char="•"/>
              </a:pPr>
              <a:r>
                <a:rPr lang="en-IN" sz="1000" kern="1200" dirty="0">
                  <a:solidFill>
                    <a:schemeClr val="tx1"/>
                  </a:solidFill>
                  <a:latin typeface="+mj-lt"/>
                </a:rPr>
                <a:t>Firmware / Patch Updates</a:t>
              </a:r>
            </a:p>
          </p:txBody>
        </p:sp>
        <p:sp>
          <p:nvSpPr>
            <p:cNvPr id="11" name="Freeform: Shape 10">
              <a:extLst>
                <a:ext uri="{FF2B5EF4-FFF2-40B4-BE49-F238E27FC236}">
                  <a16:creationId xmlns:a16="http://schemas.microsoft.com/office/drawing/2014/main" id="{0F7EA4B9-9332-4E53-A9AD-5F217D606F98}"/>
                </a:ext>
              </a:extLst>
            </p:cNvPr>
            <p:cNvSpPr/>
            <p:nvPr/>
          </p:nvSpPr>
          <p:spPr>
            <a:xfrm>
              <a:off x="3311679" y="2958617"/>
              <a:ext cx="1974725" cy="1705333"/>
            </a:xfrm>
            <a:custGeom>
              <a:avLst/>
              <a:gdLst>
                <a:gd name="connsiteX0" fmla="*/ 0 w 1974725"/>
                <a:gd name="connsiteY0" fmla="*/ 284228 h 1705333"/>
                <a:gd name="connsiteX1" fmla="*/ 284228 w 1974725"/>
                <a:gd name="connsiteY1" fmla="*/ 0 h 1705333"/>
                <a:gd name="connsiteX2" fmla="*/ 1690497 w 1974725"/>
                <a:gd name="connsiteY2" fmla="*/ 0 h 1705333"/>
                <a:gd name="connsiteX3" fmla="*/ 1974725 w 1974725"/>
                <a:gd name="connsiteY3" fmla="*/ 284228 h 1705333"/>
                <a:gd name="connsiteX4" fmla="*/ 1974725 w 1974725"/>
                <a:gd name="connsiteY4" fmla="*/ 1421105 h 1705333"/>
                <a:gd name="connsiteX5" fmla="*/ 1690497 w 1974725"/>
                <a:gd name="connsiteY5" fmla="*/ 1705333 h 1705333"/>
                <a:gd name="connsiteX6" fmla="*/ 284228 w 1974725"/>
                <a:gd name="connsiteY6" fmla="*/ 1705333 h 1705333"/>
                <a:gd name="connsiteX7" fmla="*/ 0 w 1974725"/>
                <a:gd name="connsiteY7" fmla="*/ 1421105 h 1705333"/>
                <a:gd name="connsiteX8" fmla="*/ 0 w 1974725"/>
                <a:gd name="connsiteY8" fmla="*/ 284228 h 170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4725" h="1705333">
                  <a:moveTo>
                    <a:pt x="0" y="284228"/>
                  </a:moveTo>
                  <a:cubicBezTo>
                    <a:pt x="0" y="127253"/>
                    <a:pt x="127253" y="0"/>
                    <a:pt x="284228" y="0"/>
                  </a:cubicBezTo>
                  <a:lnTo>
                    <a:pt x="1690497" y="0"/>
                  </a:lnTo>
                  <a:cubicBezTo>
                    <a:pt x="1847472" y="0"/>
                    <a:pt x="1974725" y="127253"/>
                    <a:pt x="1974725" y="284228"/>
                  </a:cubicBezTo>
                  <a:lnTo>
                    <a:pt x="1974725" y="1421105"/>
                  </a:lnTo>
                  <a:cubicBezTo>
                    <a:pt x="1974725" y="1578080"/>
                    <a:pt x="1847472" y="1705333"/>
                    <a:pt x="1690497" y="1705333"/>
                  </a:cubicBezTo>
                  <a:lnTo>
                    <a:pt x="284228" y="1705333"/>
                  </a:lnTo>
                  <a:cubicBezTo>
                    <a:pt x="127253" y="1705333"/>
                    <a:pt x="0" y="1578080"/>
                    <a:pt x="0" y="1421105"/>
                  </a:cubicBezTo>
                  <a:lnTo>
                    <a:pt x="0" y="284228"/>
                  </a:lnTo>
                  <a:close/>
                </a:path>
              </a:pathLst>
            </a:custGeom>
            <a:solidFill>
              <a:schemeClr val="bg1">
                <a:alpha val="40000"/>
              </a:schemeClr>
            </a:solidFill>
            <a:ln w="6350">
              <a:solidFill>
                <a:schemeClr val="accent1">
                  <a:lumMod val="60000"/>
                  <a:lumOff val="40000"/>
                </a:schemeClr>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28967" tIns="128967" rIns="128967" bIns="128967" numCol="1" spcCol="1270" anchor="t" anchorCtr="0">
              <a:noAutofit/>
            </a:bodyPr>
            <a:lstStyle/>
            <a:p>
              <a:pPr marL="0" lvl="0" indent="0" algn="ctr" defTabSz="533400">
                <a:lnSpc>
                  <a:spcPts val="1400"/>
                </a:lnSpc>
                <a:spcBef>
                  <a:spcPct val="0"/>
                </a:spcBef>
                <a:spcAft>
                  <a:spcPts val="600"/>
                </a:spcAft>
                <a:buNone/>
              </a:pPr>
              <a:r>
                <a:rPr lang="en-IN" sz="1200" b="1" kern="1200" dirty="0">
                  <a:solidFill>
                    <a:schemeClr val="tx2"/>
                  </a:solidFill>
                  <a:latin typeface="+mj-lt"/>
                </a:rPr>
                <a:t>Field Support</a:t>
              </a:r>
            </a:p>
            <a:p>
              <a:pPr marL="182563" lvl="1" indent="-90488" algn="l" defTabSz="444500">
                <a:lnSpc>
                  <a:spcPts val="1400"/>
                </a:lnSpc>
                <a:spcBef>
                  <a:spcPct val="0"/>
                </a:spcBef>
                <a:spcAft>
                  <a:spcPts val="0"/>
                </a:spcAft>
                <a:buChar char="•"/>
                <a:tabLst>
                  <a:tab pos="182563" algn="l"/>
                </a:tabLst>
              </a:pPr>
              <a:r>
                <a:rPr lang="en-IN" sz="1000" kern="1200" dirty="0">
                  <a:solidFill>
                    <a:schemeClr val="tx1"/>
                  </a:solidFill>
                  <a:latin typeface="+mj-lt"/>
                </a:rPr>
                <a:t>Incident Management &amp; Change Management</a:t>
              </a:r>
            </a:p>
            <a:p>
              <a:pPr marL="182563" lvl="1" indent="-90488" algn="l" defTabSz="444500">
                <a:lnSpc>
                  <a:spcPts val="1400"/>
                </a:lnSpc>
                <a:spcBef>
                  <a:spcPct val="0"/>
                </a:spcBef>
                <a:spcAft>
                  <a:spcPts val="0"/>
                </a:spcAft>
                <a:buChar char="•"/>
                <a:tabLst>
                  <a:tab pos="182563" algn="l"/>
                </a:tabLst>
              </a:pPr>
              <a:r>
                <a:rPr lang="en-IN" sz="1000" kern="1200" dirty="0">
                  <a:solidFill>
                    <a:schemeClr val="tx1"/>
                  </a:solidFill>
                  <a:latin typeface="+mj-lt"/>
                </a:rPr>
                <a:t>Onsite Support for links &amp; devices</a:t>
              </a:r>
            </a:p>
          </p:txBody>
        </p:sp>
        <p:sp>
          <p:nvSpPr>
            <p:cNvPr id="12" name="Freeform: Shape 11">
              <a:extLst>
                <a:ext uri="{FF2B5EF4-FFF2-40B4-BE49-F238E27FC236}">
                  <a16:creationId xmlns:a16="http://schemas.microsoft.com/office/drawing/2014/main" id="{F03315B4-84F9-48C6-B64A-B3E6C57C37F1}"/>
                </a:ext>
              </a:extLst>
            </p:cNvPr>
            <p:cNvSpPr/>
            <p:nvPr/>
          </p:nvSpPr>
          <p:spPr>
            <a:xfrm>
              <a:off x="5483878" y="2958617"/>
              <a:ext cx="2520638" cy="1705333"/>
            </a:xfrm>
            <a:custGeom>
              <a:avLst/>
              <a:gdLst>
                <a:gd name="connsiteX0" fmla="*/ 0 w 2520638"/>
                <a:gd name="connsiteY0" fmla="*/ 284228 h 1705333"/>
                <a:gd name="connsiteX1" fmla="*/ 284228 w 2520638"/>
                <a:gd name="connsiteY1" fmla="*/ 0 h 1705333"/>
                <a:gd name="connsiteX2" fmla="*/ 2236410 w 2520638"/>
                <a:gd name="connsiteY2" fmla="*/ 0 h 1705333"/>
                <a:gd name="connsiteX3" fmla="*/ 2520638 w 2520638"/>
                <a:gd name="connsiteY3" fmla="*/ 284228 h 1705333"/>
                <a:gd name="connsiteX4" fmla="*/ 2520638 w 2520638"/>
                <a:gd name="connsiteY4" fmla="*/ 1421105 h 1705333"/>
                <a:gd name="connsiteX5" fmla="*/ 2236410 w 2520638"/>
                <a:gd name="connsiteY5" fmla="*/ 1705333 h 1705333"/>
                <a:gd name="connsiteX6" fmla="*/ 284228 w 2520638"/>
                <a:gd name="connsiteY6" fmla="*/ 1705333 h 1705333"/>
                <a:gd name="connsiteX7" fmla="*/ 0 w 2520638"/>
                <a:gd name="connsiteY7" fmla="*/ 1421105 h 1705333"/>
                <a:gd name="connsiteX8" fmla="*/ 0 w 2520638"/>
                <a:gd name="connsiteY8" fmla="*/ 284228 h 170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638" h="1705333">
                  <a:moveTo>
                    <a:pt x="0" y="284228"/>
                  </a:moveTo>
                  <a:cubicBezTo>
                    <a:pt x="0" y="127253"/>
                    <a:pt x="127253" y="0"/>
                    <a:pt x="284228" y="0"/>
                  </a:cubicBezTo>
                  <a:lnTo>
                    <a:pt x="2236410" y="0"/>
                  </a:lnTo>
                  <a:cubicBezTo>
                    <a:pt x="2393385" y="0"/>
                    <a:pt x="2520638" y="127253"/>
                    <a:pt x="2520638" y="284228"/>
                  </a:cubicBezTo>
                  <a:lnTo>
                    <a:pt x="2520638" y="1421105"/>
                  </a:lnTo>
                  <a:cubicBezTo>
                    <a:pt x="2520638" y="1578080"/>
                    <a:pt x="2393385" y="1705333"/>
                    <a:pt x="2236410" y="1705333"/>
                  </a:cubicBezTo>
                  <a:lnTo>
                    <a:pt x="284228" y="1705333"/>
                  </a:lnTo>
                  <a:cubicBezTo>
                    <a:pt x="127253" y="1705333"/>
                    <a:pt x="0" y="1578080"/>
                    <a:pt x="0" y="1421105"/>
                  </a:cubicBezTo>
                  <a:lnTo>
                    <a:pt x="0" y="284228"/>
                  </a:lnTo>
                  <a:close/>
                </a:path>
              </a:pathLst>
            </a:custGeom>
            <a:solidFill>
              <a:srgbClr val="F2DCDB">
                <a:alpha val="40000"/>
              </a:srgbClr>
            </a:solidFill>
            <a:ln w="6350">
              <a:solidFill>
                <a:schemeClr val="accent2">
                  <a:lumMod val="60000"/>
                  <a:lumOff val="40000"/>
                </a:schemeClr>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128967" tIns="128967" rIns="128967" bIns="128967" numCol="1" spcCol="1270" anchor="t" anchorCtr="0">
              <a:noAutofit/>
            </a:bodyPr>
            <a:lstStyle/>
            <a:p>
              <a:pPr marL="0" lvl="0" indent="0" algn="ctr" defTabSz="533400">
                <a:lnSpc>
                  <a:spcPts val="1400"/>
                </a:lnSpc>
                <a:spcBef>
                  <a:spcPct val="0"/>
                </a:spcBef>
                <a:spcAft>
                  <a:spcPts val="600"/>
                </a:spcAft>
                <a:buNone/>
              </a:pPr>
              <a:r>
                <a:rPr lang="en-IN" sz="1200" b="1" i="1" kern="1200" dirty="0">
                  <a:solidFill>
                    <a:schemeClr val="tx1"/>
                  </a:solidFill>
                  <a:latin typeface="+mj-lt"/>
                </a:rPr>
                <a:t>Procurement / LLM Team</a:t>
              </a:r>
              <a:r>
                <a:rPr lang="en-IN" sz="1200" b="1" i="1" kern="1200" baseline="30000" dirty="0">
                  <a:solidFill>
                    <a:schemeClr val="tx1"/>
                  </a:solidFill>
                  <a:latin typeface="+mj-lt"/>
                </a:rPr>
                <a:t>#</a:t>
              </a:r>
            </a:p>
            <a:p>
              <a:pPr marL="182563" lvl="1" indent="-90488" algn="l" defTabSz="444500">
                <a:lnSpc>
                  <a:spcPts val="1400"/>
                </a:lnSpc>
                <a:spcBef>
                  <a:spcPct val="0"/>
                </a:spcBef>
                <a:spcAft>
                  <a:spcPts val="0"/>
                </a:spcAft>
                <a:buChar char="•"/>
              </a:pPr>
              <a:r>
                <a:rPr lang="en-IN" sz="1000" i="1" kern="1200" dirty="0">
                  <a:solidFill>
                    <a:schemeClr val="tx1"/>
                  </a:solidFill>
                  <a:latin typeface="+mj-lt"/>
                </a:rPr>
                <a:t>New Link/Device commissioning</a:t>
              </a:r>
            </a:p>
            <a:p>
              <a:pPr marL="182563" lvl="1" indent="-90488" algn="l" defTabSz="444500">
                <a:lnSpc>
                  <a:spcPts val="1400"/>
                </a:lnSpc>
                <a:spcBef>
                  <a:spcPct val="0"/>
                </a:spcBef>
                <a:spcAft>
                  <a:spcPts val="0"/>
                </a:spcAft>
                <a:buChar char="•"/>
              </a:pPr>
              <a:r>
                <a:rPr lang="en-IN" sz="1000" i="1" kern="1200" dirty="0">
                  <a:solidFill>
                    <a:schemeClr val="tx1"/>
                  </a:solidFill>
                  <a:latin typeface="+mj-lt"/>
                </a:rPr>
                <a:t>Link upgrade, downgrade, shifting, decommissioning</a:t>
              </a:r>
            </a:p>
            <a:p>
              <a:pPr marL="182563" lvl="1" indent="-90488" algn="l" defTabSz="444500">
                <a:lnSpc>
                  <a:spcPts val="1400"/>
                </a:lnSpc>
                <a:spcBef>
                  <a:spcPct val="0"/>
                </a:spcBef>
                <a:spcAft>
                  <a:spcPts val="0"/>
                </a:spcAft>
                <a:buChar char="•"/>
              </a:pPr>
              <a:r>
                <a:rPr lang="en-IN" sz="1000" i="1" kern="1200" dirty="0">
                  <a:solidFill>
                    <a:schemeClr val="tx1"/>
                  </a:solidFill>
                  <a:latin typeface="+mj-lt"/>
                </a:rPr>
                <a:t>Billing Management</a:t>
              </a:r>
            </a:p>
            <a:p>
              <a:pPr marL="182563" lvl="1" indent="-90488" algn="l" defTabSz="444500">
                <a:lnSpc>
                  <a:spcPts val="1400"/>
                </a:lnSpc>
                <a:spcBef>
                  <a:spcPct val="0"/>
                </a:spcBef>
                <a:spcAft>
                  <a:spcPts val="0"/>
                </a:spcAft>
                <a:buChar char="•"/>
              </a:pPr>
              <a:r>
                <a:rPr lang="en-IN" sz="1000" i="1" kern="1200" dirty="0">
                  <a:solidFill>
                    <a:schemeClr val="tx1"/>
                  </a:solidFill>
                  <a:latin typeface="+mj-lt"/>
                </a:rPr>
                <a:t>Inventory &amp; Asset Management</a:t>
              </a:r>
            </a:p>
          </p:txBody>
        </p:sp>
      </p:grpSp>
      <p:sp>
        <p:nvSpPr>
          <p:cNvPr id="7" name="TextBox 6">
            <a:extLst>
              <a:ext uri="{FF2B5EF4-FFF2-40B4-BE49-F238E27FC236}">
                <a16:creationId xmlns:a16="http://schemas.microsoft.com/office/drawing/2014/main" id="{790A21BA-A028-496E-A65C-8E79E269D60E}"/>
              </a:ext>
            </a:extLst>
          </p:cNvPr>
          <p:cNvSpPr txBox="1"/>
          <p:nvPr/>
        </p:nvSpPr>
        <p:spPr>
          <a:xfrm>
            <a:off x="323849" y="4732337"/>
            <a:ext cx="4068763" cy="246221"/>
          </a:xfrm>
          <a:prstGeom prst="rect">
            <a:avLst/>
          </a:prstGeom>
          <a:noFill/>
        </p:spPr>
        <p:txBody>
          <a:bodyPr wrap="square" rtlCol="0">
            <a:spAutoFit/>
          </a:bodyPr>
          <a:lstStyle/>
          <a:p>
            <a:r>
              <a:rPr lang="en-IN" sz="1000" dirty="0"/>
              <a:t>Note: </a:t>
            </a:r>
            <a:r>
              <a:rPr lang="en-IN" sz="1000" baseline="30000" dirty="0"/>
              <a:t>#</a:t>
            </a:r>
            <a:r>
              <a:rPr lang="en-IN" sz="1000" dirty="0"/>
              <a:t> Dedicated on-premise team</a:t>
            </a:r>
          </a:p>
        </p:txBody>
      </p:sp>
    </p:spTree>
    <p:extLst>
      <p:ext uri="{BB962C8B-B14F-4D97-AF65-F5344CB8AC3E}">
        <p14:creationId xmlns:p14="http://schemas.microsoft.com/office/powerpoint/2010/main" val="253912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FEB53E39-9904-4C10-9ACC-1938BAE8436F}"/>
              </a:ext>
            </a:extLst>
          </p:cNvPr>
          <p:cNvSpPr/>
          <p:nvPr/>
        </p:nvSpPr>
        <p:spPr>
          <a:xfrm>
            <a:off x="7125117" y="2859881"/>
            <a:ext cx="1699245" cy="1872456"/>
          </a:xfrm>
          <a:prstGeom prst="rect">
            <a:avLst/>
          </a:prstGeom>
          <a:solidFill>
            <a:srgbClr val="DCE6F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45">
            <a:extLst>
              <a:ext uri="{FF2B5EF4-FFF2-40B4-BE49-F238E27FC236}">
                <a16:creationId xmlns:a16="http://schemas.microsoft.com/office/drawing/2014/main" id="{20483159-2FAA-4737-81A2-5AEC901F76C5}"/>
              </a:ext>
            </a:extLst>
          </p:cNvPr>
          <p:cNvSpPr/>
          <p:nvPr/>
        </p:nvSpPr>
        <p:spPr>
          <a:xfrm>
            <a:off x="5428666" y="987425"/>
            <a:ext cx="1699245" cy="1660169"/>
          </a:xfrm>
          <a:prstGeom prst="rect">
            <a:avLst/>
          </a:prstGeom>
          <a:solidFill>
            <a:srgbClr val="DCE6F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Rectangle 41">
            <a:extLst>
              <a:ext uri="{FF2B5EF4-FFF2-40B4-BE49-F238E27FC236}">
                <a16:creationId xmlns:a16="http://schemas.microsoft.com/office/drawing/2014/main" id="{19070DFF-BADD-4BE3-8A6E-AB9D24B0EED2}"/>
              </a:ext>
            </a:extLst>
          </p:cNvPr>
          <p:cNvSpPr/>
          <p:nvPr/>
        </p:nvSpPr>
        <p:spPr>
          <a:xfrm>
            <a:off x="3726613" y="2859881"/>
            <a:ext cx="1699245" cy="1872456"/>
          </a:xfrm>
          <a:prstGeom prst="rect">
            <a:avLst/>
          </a:prstGeom>
          <a:solidFill>
            <a:srgbClr val="DCE6F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2D91170A-029A-457B-AF66-19EF64060353}"/>
              </a:ext>
            </a:extLst>
          </p:cNvPr>
          <p:cNvSpPr/>
          <p:nvPr/>
        </p:nvSpPr>
        <p:spPr>
          <a:xfrm>
            <a:off x="2023106" y="987425"/>
            <a:ext cx="1699245" cy="2554737"/>
          </a:xfrm>
          <a:prstGeom prst="rect">
            <a:avLst/>
          </a:prstGeom>
          <a:solidFill>
            <a:srgbClr val="DCE6F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6BFEE738-3886-47B7-AC8C-355749BABADA}"/>
              </a:ext>
            </a:extLst>
          </p:cNvPr>
          <p:cNvSpPr>
            <a:spLocks noGrp="1"/>
          </p:cNvSpPr>
          <p:nvPr>
            <p:ph type="title"/>
          </p:nvPr>
        </p:nvSpPr>
        <p:spPr>
          <a:xfrm>
            <a:off x="324000" y="257731"/>
            <a:ext cx="7537450" cy="369332"/>
          </a:xfrm>
        </p:spPr>
        <p:txBody>
          <a:bodyPr/>
          <a:lstStyle/>
          <a:p>
            <a:r>
              <a:rPr lang="en-IN" dirty="0"/>
              <a:t>SOLUTION ELEMENTS: NOC OPERATIONS</a:t>
            </a:r>
          </a:p>
        </p:txBody>
      </p:sp>
      <p:cxnSp>
        <p:nvCxnSpPr>
          <p:cNvPr id="4" name="Straight Connector 3">
            <a:extLst>
              <a:ext uri="{FF2B5EF4-FFF2-40B4-BE49-F238E27FC236}">
                <a16:creationId xmlns:a16="http://schemas.microsoft.com/office/drawing/2014/main" id="{D8229CDE-24F0-493A-B5E0-509F2B2FF0D6}"/>
              </a:ext>
            </a:extLst>
          </p:cNvPr>
          <p:cNvCxnSpPr>
            <a:cxnSpLocks/>
          </p:cNvCxnSpPr>
          <p:nvPr/>
        </p:nvCxnSpPr>
        <p:spPr>
          <a:xfrm>
            <a:off x="323850" y="2859881"/>
            <a:ext cx="1699259" cy="0"/>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354D896-0F6B-4954-9229-398CB3F8C368}"/>
              </a:ext>
            </a:extLst>
          </p:cNvPr>
          <p:cNvCxnSpPr>
            <a:cxnSpLocks/>
          </p:cNvCxnSpPr>
          <p:nvPr/>
        </p:nvCxnSpPr>
        <p:spPr>
          <a:xfrm>
            <a:off x="7120890" y="987426"/>
            <a:ext cx="0" cy="3744912"/>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BC9DF07-BF36-4B20-9910-8DFA507537F2}"/>
              </a:ext>
            </a:extLst>
          </p:cNvPr>
          <p:cNvCxnSpPr>
            <a:cxnSpLocks/>
          </p:cNvCxnSpPr>
          <p:nvPr/>
        </p:nvCxnSpPr>
        <p:spPr>
          <a:xfrm>
            <a:off x="5421630" y="987426"/>
            <a:ext cx="0" cy="3744912"/>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E3993E-10C8-4064-A441-279D618F9EDC}"/>
              </a:ext>
            </a:extLst>
          </p:cNvPr>
          <p:cNvCxnSpPr>
            <a:cxnSpLocks/>
          </p:cNvCxnSpPr>
          <p:nvPr/>
        </p:nvCxnSpPr>
        <p:spPr>
          <a:xfrm>
            <a:off x="3722370" y="987426"/>
            <a:ext cx="0" cy="3744912"/>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1E39EA7-2FDB-4991-ACA8-0928A07BC592}"/>
              </a:ext>
            </a:extLst>
          </p:cNvPr>
          <p:cNvCxnSpPr>
            <a:cxnSpLocks/>
          </p:cNvCxnSpPr>
          <p:nvPr/>
        </p:nvCxnSpPr>
        <p:spPr>
          <a:xfrm>
            <a:off x="2023110" y="987426"/>
            <a:ext cx="0" cy="3744912"/>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2038718-4EDA-4DD5-AA0B-3F1B1BD882C6}"/>
              </a:ext>
            </a:extLst>
          </p:cNvPr>
          <p:cNvSpPr txBox="1"/>
          <p:nvPr/>
        </p:nvSpPr>
        <p:spPr>
          <a:xfrm>
            <a:off x="618977" y="987426"/>
            <a:ext cx="1336429" cy="400110"/>
          </a:xfrm>
          <a:prstGeom prst="rect">
            <a:avLst/>
          </a:prstGeom>
          <a:noFill/>
        </p:spPr>
        <p:txBody>
          <a:bodyPr wrap="square" rtlCol="0">
            <a:spAutoFit/>
          </a:bodyPr>
          <a:lstStyle/>
          <a:p>
            <a:r>
              <a:rPr lang="en-IN" sz="1000" b="1" dirty="0">
                <a:solidFill>
                  <a:schemeClr val="tx1">
                    <a:lumMod val="75000"/>
                    <a:lumOff val="25000"/>
                  </a:schemeClr>
                </a:solidFill>
                <a:latin typeface="+mj-lt"/>
              </a:rPr>
              <a:t>Help Desk Management</a:t>
            </a:r>
          </a:p>
        </p:txBody>
      </p:sp>
      <p:sp>
        <p:nvSpPr>
          <p:cNvPr id="14" name="TextBox 13">
            <a:extLst>
              <a:ext uri="{FF2B5EF4-FFF2-40B4-BE49-F238E27FC236}">
                <a16:creationId xmlns:a16="http://schemas.microsoft.com/office/drawing/2014/main" id="{F103BCE0-CB53-49E9-9458-D7D0CDE0D728}"/>
              </a:ext>
            </a:extLst>
          </p:cNvPr>
          <p:cNvSpPr txBox="1"/>
          <p:nvPr/>
        </p:nvSpPr>
        <p:spPr>
          <a:xfrm>
            <a:off x="323850" y="1387536"/>
            <a:ext cx="1631557" cy="1446550"/>
          </a:xfrm>
          <a:prstGeom prst="rect">
            <a:avLst/>
          </a:prstGeom>
          <a:noFill/>
        </p:spPr>
        <p:txBody>
          <a:bodyPr wrap="square" rtlCol="0">
            <a:spAutoFit/>
          </a:bodyPr>
          <a:lstStyle/>
          <a:p>
            <a:pPr marL="92075" lvl="0" indent="-92075">
              <a:buFont typeface="Arial" panose="020B0604020202020204" pitchFamily="34" charset="0"/>
              <a:buChar char="•"/>
            </a:pPr>
            <a:r>
              <a:rPr lang="en-IN" sz="800" dirty="0">
                <a:solidFill>
                  <a:schemeClr val="tx1">
                    <a:lumMod val="75000"/>
                    <a:lumOff val="25000"/>
                  </a:schemeClr>
                </a:solidFill>
                <a:latin typeface="+mj-lt"/>
              </a:rPr>
              <a:t>Centralized Helpdesk over telephony and email</a:t>
            </a:r>
          </a:p>
          <a:p>
            <a:pPr marL="92075" lvl="0" indent="-92075">
              <a:buFont typeface="Arial" panose="020B0604020202020204" pitchFamily="34" charset="0"/>
              <a:buChar char="•"/>
            </a:pPr>
            <a:r>
              <a:rPr lang="en-IN" sz="800" dirty="0">
                <a:solidFill>
                  <a:schemeClr val="tx1">
                    <a:lumMod val="75000"/>
                    <a:lumOff val="25000"/>
                  </a:schemeClr>
                </a:solidFill>
                <a:latin typeface="+mj-lt"/>
              </a:rPr>
              <a:t>Communication channel - Call handling, query resolution &amp; feedback</a:t>
            </a:r>
          </a:p>
          <a:p>
            <a:pPr marL="92075" lvl="0" indent="-92075">
              <a:buFont typeface="Arial" panose="020B0604020202020204" pitchFamily="34" charset="0"/>
              <a:buChar char="•"/>
            </a:pPr>
            <a:r>
              <a:rPr lang="en-IN" sz="800" dirty="0">
                <a:solidFill>
                  <a:schemeClr val="tx1">
                    <a:lumMod val="75000"/>
                    <a:lumOff val="25000"/>
                  </a:schemeClr>
                </a:solidFill>
                <a:latin typeface="+mj-lt"/>
              </a:rPr>
              <a:t>Single Point of ownership</a:t>
            </a:r>
          </a:p>
          <a:p>
            <a:pPr marL="92075" lvl="0" indent="-92075">
              <a:buFont typeface="Arial" panose="020B0604020202020204" pitchFamily="34" charset="0"/>
              <a:buChar char="•"/>
            </a:pPr>
            <a:r>
              <a:rPr lang="en-IN" sz="800" dirty="0">
                <a:solidFill>
                  <a:schemeClr val="tx1">
                    <a:lumMod val="75000"/>
                    <a:lumOff val="25000"/>
                  </a:schemeClr>
                </a:solidFill>
                <a:latin typeface="+mj-lt"/>
              </a:rPr>
              <a:t>Raise incident tickets, Assignment / Re-assignment</a:t>
            </a:r>
          </a:p>
          <a:p>
            <a:pPr marL="92075" lvl="0" indent="-92075">
              <a:buFont typeface="Arial" panose="020B0604020202020204" pitchFamily="34" charset="0"/>
              <a:buChar char="•"/>
            </a:pPr>
            <a:r>
              <a:rPr lang="en-IN" sz="800" dirty="0">
                <a:solidFill>
                  <a:schemeClr val="tx1">
                    <a:lumMod val="75000"/>
                    <a:lumOff val="25000"/>
                  </a:schemeClr>
                </a:solidFill>
                <a:latin typeface="+mj-lt"/>
              </a:rPr>
              <a:t>Interface between NPCI, OEM &amp; TSPs</a:t>
            </a:r>
          </a:p>
          <a:p>
            <a:pPr marL="92075" lvl="0" indent="-92075">
              <a:buFont typeface="Arial" panose="020B0604020202020204" pitchFamily="34" charset="0"/>
              <a:buChar char="•"/>
            </a:pPr>
            <a:r>
              <a:rPr lang="en-IN" sz="800" dirty="0">
                <a:solidFill>
                  <a:schemeClr val="tx1">
                    <a:lumMod val="75000"/>
                    <a:lumOff val="25000"/>
                  </a:schemeClr>
                </a:solidFill>
                <a:latin typeface="+mj-lt"/>
              </a:rPr>
              <a:t>Dedicated Service Desk</a:t>
            </a:r>
          </a:p>
        </p:txBody>
      </p:sp>
      <p:sp>
        <p:nvSpPr>
          <p:cNvPr id="15" name="TextBox 14">
            <a:extLst>
              <a:ext uri="{FF2B5EF4-FFF2-40B4-BE49-F238E27FC236}">
                <a16:creationId xmlns:a16="http://schemas.microsoft.com/office/drawing/2014/main" id="{67D92E61-D929-4270-99F3-13B332E2D110}"/>
              </a:ext>
            </a:extLst>
          </p:cNvPr>
          <p:cNvSpPr txBox="1"/>
          <p:nvPr/>
        </p:nvSpPr>
        <p:spPr>
          <a:xfrm>
            <a:off x="2318236" y="987426"/>
            <a:ext cx="1336429" cy="400110"/>
          </a:xfrm>
          <a:prstGeom prst="rect">
            <a:avLst/>
          </a:prstGeom>
          <a:noFill/>
        </p:spPr>
        <p:txBody>
          <a:bodyPr wrap="square" rtlCol="0">
            <a:spAutoFit/>
          </a:bodyPr>
          <a:lstStyle/>
          <a:p>
            <a:pPr lvl="0"/>
            <a:r>
              <a:rPr lang="en-IN" sz="1000" b="1" dirty="0">
                <a:solidFill>
                  <a:schemeClr val="tx1">
                    <a:lumMod val="75000"/>
                    <a:lumOff val="25000"/>
                  </a:schemeClr>
                </a:solidFill>
                <a:latin typeface="Arial Nova" panose="020B0504020202020204" pitchFamily="34" charset="0"/>
              </a:rPr>
              <a:t>Incident / Problem Management</a:t>
            </a:r>
          </a:p>
        </p:txBody>
      </p:sp>
      <p:sp>
        <p:nvSpPr>
          <p:cNvPr id="16" name="TextBox 15">
            <a:extLst>
              <a:ext uri="{FF2B5EF4-FFF2-40B4-BE49-F238E27FC236}">
                <a16:creationId xmlns:a16="http://schemas.microsoft.com/office/drawing/2014/main" id="{B62A77C1-BF06-4451-B11F-563FA39E8F20}"/>
              </a:ext>
            </a:extLst>
          </p:cNvPr>
          <p:cNvSpPr txBox="1"/>
          <p:nvPr/>
        </p:nvSpPr>
        <p:spPr>
          <a:xfrm>
            <a:off x="2023109" y="1387536"/>
            <a:ext cx="1631557" cy="2062103"/>
          </a:xfrm>
          <a:prstGeom prst="rect">
            <a:avLst/>
          </a:prstGeom>
          <a:noFill/>
        </p:spPr>
        <p:txBody>
          <a:bodyPr wrap="square" rtlCol="0">
            <a:spAutoFit/>
          </a:bodyPr>
          <a:lstStyle/>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Handle all trouble tickets that have been pro-actively registered</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Coordinating with third party to resolve problems</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Incident handling &amp; problem resolution</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Root cause analysis &amp; reporting</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Work with vendors, as applicable, for achieving the SLA</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Regular reporting on Network Operations</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Work with field operations to restore network outages </a:t>
            </a:r>
            <a:endParaRPr lang="en-IN" sz="800" dirty="0"/>
          </a:p>
        </p:txBody>
      </p:sp>
      <p:sp>
        <p:nvSpPr>
          <p:cNvPr id="17" name="TextBox 16">
            <a:extLst>
              <a:ext uri="{FF2B5EF4-FFF2-40B4-BE49-F238E27FC236}">
                <a16:creationId xmlns:a16="http://schemas.microsoft.com/office/drawing/2014/main" id="{74DB36BE-E24B-4C49-9BB7-4C7CCE7AB032}"/>
              </a:ext>
            </a:extLst>
          </p:cNvPr>
          <p:cNvSpPr txBox="1"/>
          <p:nvPr/>
        </p:nvSpPr>
        <p:spPr>
          <a:xfrm>
            <a:off x="4017496" y="987426"/>
            <a:ext cx="1336429" cy="400110"/>
          </a:xfrm>
          <a:prstGeom prst="rect">
            <a:avLst/>
          </a:prstGeom>
          <a:noFill/>
        </p:spPr>
        <p:txBody>
          <a:bodyPr wrap="square" rtlCol="0">
            <a:spAutoFit/>
          </a:bodyPr>
          <a:lstStyle/>
          <a:p>
            <a:pPr lvl="0"/>
            <a:r>
              <a:rPr lang="en-IN" sz="1000" b="1" dirty="0">
                <a:solidFill>
                  <a:schemeClr val="tx1">
                    <a:lumMod val="75000"/>
                    <a:lumOff val="25000"/>
                  </a:schemeClr>
                </a:solidFill>
                <a:latin typeface="Arial Nova" panose="020B0504020202020204" pitchFamily="34" charset="0"/>
              </a:rPr>
              <a:t>Capacity Management</a:t>
            </a:r>
          </a:p>
        </p:txBody>
      </p:sp>
      <p:sp>
        <p:nvSpPr>
          <p:cNvPr id="18" name="TextBox 17">
            <a:extLst>
              <a:ext uri="{FF2B5EF4-FFF2-40B4-BE49-F238E27FC236}">
                <a16:creationId xmlns:a16="http://schemas.microsoft.com/office/drawing/2014/main" id="{F2F172CD-7E29-4603-8057-CC97524D027E}"/>
              </a:ext>
            </a:extLst>
          </p:cNvPr>
          <p:cNvSpPr txBox="1"/>
          <p:nvPr/>
        </p:nvSpPr>
        <p:spPr>
          <a:xfrm>
            <a:off x="3722369" y="1387536"/>
            <a:ext cx="1631557" cy="830997"/>
          </a:xfrm>
          <a:prstGeom prst="rect">
            <a:avLst/>
          </a:prstGeom>
          <a:noFill/>
        </p:spPr>
        <p:txBody>
          <a:bodyPr wrap="square" rtlCol="0">
            <a:spAutoFit/>
          </a:bodyPr>
          <a:lstStyle/>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Network utilization &amp; trending analysis</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Threshold monitoring</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Analyse forecasting</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Recommend bandwidth / device upgrades</a:t>
            </a:r>
          </a:p>
        </p:txBody>
      </p:sp>
      <p:sp>
        <p:nvSpPr>
          <p:cNvPr id="19" name="TextBox 18">
            <a:extLst>
              <a:ext uri="{FF2B5EF4-FFF2-40B4-BE49-F238E27FC236}">
                <a16:creationId xmlns:a16="http://schemas.microsoft.com/office/drawing/2014/main" id="{189DBA3B-8730-4597-A513-D20B407133DD}"/>
              </a:ext>
            </a:extLst>
          </p:cNvPr>
          <p:cNvSpPr txBox="1"/>
          <p:nvPr/>
        </p:nvSpPr>
        <p:spPr>
          <a:xfrm>
            <a:off x="5716756" y="987426"/>
            <a:ext cx="1336429" cy="400110"/>
          </a:xfrm>
          <a:prstGeom prst="rect">
            <a:avLst/>
          </a:prstGeom>
          <a:noFill/>
        </p:spPr>
        <p:txBody>
          <a:bodyPr wrap="square" rtlCol="0">
            <a:spAutoFit/>
          </a:bodyPr>
          <a:lstStyle/>
          <a:p>
            <a:pPr lvl="0"/>
            <a:r>
              <a:rPr lang="en-IN" sz="1000" b="1" dirty="0">
                <a:solidFill>
                  <a:schemeClr val="tx1">
                    <a:lumMod val="75000"/>
                    <a:lumOff val="25000"/>
                  </a:schemeClr>
                </a:solidFill>
                <a:latin typeface="Arial Nova" panose="020B0504020202020204" pitchFamily="34" charset="0"/>
              </a:rPr>
              <a:t>Availability Management</a:t>
            </a:r>
          </a:p>
        </p:txBody>
      </p:sp>
      <p:sp>
        <p:nvSpPr>
          <p:cNvPr id="20" name="TextBox 19">
            <a:extLst>
              <a:ext uri="{FF2B5EF4-FFF2-40B4-BE49-F238E27FC236}">
                <a16:creationId xmlns:a16="http://schemas.microsoft.com/office/drawing/2014/main" id="{28C52B0C-5642-4408-BA33-37458AE0AD90}"/>
              </a:ext>
            </a:extLst>
          </p:cNvPr>
          <p:cNvSpPr txBox="1"/>
          <p:nvPr/>
        </p:nvSpPr>
        <p:spPr>
          <a:xfrm>
            <a:off x="5421629" y="1387536"/>
            <a:ext cx="1631557" cy="461665"/>
          </a:xfrm>
          <a:prstGeom prst="rect">
            <a:avLst/>
          </a:prstGeom>
          <a:noFill/>
        </p:spPr>
        <p:txBody>
          <a:bodyPr wrap="square" rtlCol="0">
            <a:spAutoFit/>
          </a:bodyPr>
          <a:lstStyle/>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Availability Monitoring</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Spare management</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Fault Management</a:t>
            </a:r>
          </a:p>
        </p:txBody>
      </p:sp>
      <p:sp>
        <p:nvSpPr>
          <p:cNvPr id="21" name="TextBox 20">
            <a:extLst>
              <a:ext uri="{FF2B5EF4-FFF2-40B4-BE49-F238E27FC236}">
                <a16:creationId xmlns:a16="http://schemas.microsoft.com/office/drawing/2014/main" id="{2741FB87-239F-45A3-A5FE-5BF068C54FF6}"/>
              </a:ext>
            </a:extLst>
          </p:cNvPr>
          <p:cNvSpPr txBox="1"/>
          <p:nvPr/>
        </p:nvSpPr>
        <p:spPr>
          <a:xfrm>
            <a:off x="7416016" y="987426"/>
            <a:ext cx="1336429" cy="400110"/>
          </a:xfrm>
          <a:prstGeom prst="rect">
            <a:avLst/>
          </a:prstGeom>
          <a:noFill/>
        </p:spPr>
        <p:txBody>
          <a:bodyPr wrap="square" rtlCol="0">
            <a:spAutoFit/>
          </a:bodyPr>
          <a:lstStyle/>
          <a:p>
            <a:pPr lvl="0"/>
            <a:r>
              <a:rPr lang="en-IN" sz="1000" b="1" dirty="0">
                <a:solidFill>
                  <a:schemeClr val="tx1">
                    <a:lumMod val="75000"/>
                    <a:lumOff val="25000"/>
                  </a:schemeClr>
                </a:solidFill>
                <a:latin typeface="Arial Nova" panose="020B0504020202020204" pitchFamily="34" charset="0"/>
              </a:rPr>
              <a:t>Change Management</a:t>
            </a:r>
          </a:p>
        </p:txBody>
      </p:sp>
      <p:sp>
        <p:nvSpPr>
          <p:cNvPr id="22" name="TextBox 21">
            <a:extLst>
              <a:ext uri="{FF2B5EF4-FFF2-40B4-BE49-F238E27FC236}">
                <a16:creationId xmlns:a16="http://schemas.microsoft.com/office/drawing/2014/main" id="{B33623AA-8646-406F-9538-730537FE8F2A}"/>
              </a:ext>
            </a:extLst>
          </p:cNvPr>
          <p:cNvSpPr txBox="1"/>
          <p:nvPr/>
        </p:nvSpPr>
        <p:spPr>
          <a:xfrm>
            <a:off x="7120889" y="1387536"/>
            <a:ext cx="1631557" cy="1200329"/>
          </a:xfrm>
          <a:prstGeom prst="rect">
            <a:avLst/>
          </a:prstGeom>
          <a:noFill/>
        </p:spPr>
        <p:txBody>
          <a:bodyPr wrap="square" rtlCol="0">
            <a:spAutoFit/>
          </a:bodyPr>
          <a:lstStyle/>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Initiate change requests</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Follow-up for change approvals</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Perform scheduled and emergency changes</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Perform post implementation review</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Carrying out approved changes in the network</a:t>
            </a:r>
          </a:p>
        </p:txBody>
      </p:sp>
      <p:sp>
        <p:nvSpPr>
          <p:cNvPr id="23" name="TextBox 22">
            <a:extLst>
              <a:ext uri="{FF2B5EF4-FFF2-40B4-BE49-F238E27FC236}">
                <a16:creationId xmlns:a16="http://schemas.microsoft.com/office/drawing/2014/main" id="{2FD7BE18-7BFA-4BF7-87DF-7150C72BDFD9}"/>
              </a:ext>
            </a:extLst>
          </p:cNvPr>
          <p:cNvSpPr txBox="1"/>
          <p:nvPr/>
        </p:nvSpPr>
        <p:spPr>
          <a:xfrm>
            <a:off x="618977" y="2884363"/>
            <a:ext cx="1336429" cy="400110"/>
          </a:xfrm>
          <a:prstGeom prst="rect">
            <a:avLst/>
          </a:prstGeom>
          <a:noFill/>
        </p:spPr>
        <p:txBody>
          <a:bodyPr wrap="square" rtlCol="0">
            <a:spAutoFit/>
          </a:bodyPr>
          <a:lstStyle/>
          <a:p>
            <a:pPr lvl="0"/>
            <a:r>
              <a:rPr lang="en-IN" sz="1000" b="1" dirty="0">
                <a:solidFill>
                  <a:schemeClr val="tx1">
                    <a:lumMod val="75000"/>
                    <a:lumOff val="25000"/>
                  </a:schemeClr>
                </a:solidFill>
                <a:latin typeface="Arial Nova" panose="020B0504020202020204" pitchFamily="34" charset="0"/>
              </a:rPr>
              <a:t>Configuration Management</a:t>
            </a:r>
          </a:p>
        </p:txBody>
      </p:sp>
      <p:sp>
        <p:nvSpPr>
          <p:cNvPr id="24" name="TextBox 23">
            <a:extLst>
              <a:ext uri="{FF2B5EF4-FFF2-40B4-BE49-F238E27FC236}">
                <a16:creationId xmlns:a16="http://schemas.microsoft.com/office/drawing/2014/main" id="{4A33548D-B7B7-4211-B371-656A739468E8}"/>
              </a:ext>
            </a:extLst>
          </p:cNvPr>
          <p:cNvSpPr txBox="1"/>
          <p:nvPr/>
        </p:nvSpPr>
        <p:spPr>
          <a:xfrm>
            <a:off x="323850" y="3284473"/>
            <a:ext cx="1631557" cy="830997"/>
          </a:xfrm>
          <a:prstGeom prst="rect">
            <a:avLst/>
          </a:prstGeom>
          <a:noFill/>
        </p:spPr>
        <p:txBody>
          <a:bodyPr wrap="square" rtlCol="0">
            <a:spAutoFit/>
          </a:bodyPr>
          <a:lstStyle/>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Periodic device configuration backup</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Maintain backup library</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Online auditing of configuration changes</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Configuration restoration</a:t>
            </a:r>
            <a:endParaRPr lang="en-IN" sz="800" dirty="0"/>
          </a:p>
        </p:txBody>
      </p:sp>
      <p:sp>
        <p:nvSpPr>
          <p:cNvPr id="25" name="TextBox 24">
            <a:extLst>
              <a:ext uri="{FF2B5EF4-FFF2-40B4-BE49-F238E27FC236}">
                <a16:creationId xmlns:a16="http://schemas.microsoft.com/office/drawing/2014/main" id="{7AD6769C-5950-46F1-93F8-0F121426E694}"/>
              </a:ext>
            </a:extLst>
          </p:cNvPr>
          <p:cNvSpPr txBox="1"/>
          <p:nvPr/>
        </p:nvSpPr>
        <p:spPr>
          <a:xfrm>
            <a:off x="2318236" y="3566638"/>
            <a:ext cx="1336429" cy="400110"/>
          </a:xfrm>
          <a:prstGeom prst="rect">
            <a:avLst/>
          </a:prstGeom>
          <a:noFill/>
        </p:spPr>
        <p:txBody>
          <a:bodyPr wrap="square" rtlCol="0">
            <a:spAutoFit/>
          </a:bodyPr>
          <a:lstStyle/>
          <a:p>
            <a:pPr lvl="0"/>
            <a:r>
              <a:rPr lang="en-IN" sz="1000" b="1" dirty="0">
                <a:solidFill>
                  <a:schemeClr val="tx1">
                    <a:lumMod val="75000"/>
                    <a:lumOff val="25000"/>
                  </a:schemeClr>
                </a:solidFill>
                <a:latin typeface="Arial Nova" panose="020B0504020202020204" pitchFamily="34" charset="0"/>
              </a:rPr>
              <a:t>Security Management</a:t>
            </a:r>
          </a:p>
        </p:txBody>
      </p:sp>
      <p:sp>
        <p:nvSpPr>
          <p:cNvPr id="26" name="TextBox 25">
            <a:extLst>
              <a:ext uri="{FF2B5EF4-FFF2-40B4-BE49-F238E27FC236}">
                <a16:creationId xmlns:a16="http://schemas.microsoft.com/office/drawing/2014/main" id="{2266A165-F250-40A1-BBD5-42FB28E61761}"/>
              </a:ext>
            </a:extLst>
          </p:cNvPr>
          <p:cNvSpPr txBox="1"/>
          <p:nvPr/>
        </p:nvSpPr>
        <p:spPr>
          <a:xfrm>
            <a:off x="2023109" y="3966748"/>
            <a:ext cx="1631557" cy="461665"/>
          </a:xfrm>
          <a:prstGeom prst="rect">
            <a:avLst/>
          </a:prstGeom>
          <a:noFill/>
        </p:spPr>
        <p:txBody>
          <a:bodyPr wrap="square" rtlCol="0">
            <a:spAutoFit/>
          </a:bodyPr>
          <a:lstStyle/>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Security of data &amp; process information as per NPCI policies</a:t>
            </a:r>
          </a:p>
        </p:txBody>
      </p:sp>
      <p:sp>
        <p:nvSpPr>
          <p:cNvPr id="27" name="TextBox 26">
            <a:extLst>
              <a:ext uri="{FF2B5EF4-FFF2-40B4-BE49-F238E27FC236}">
                <a16:creationId xmlns:a16="http://schemas.microsoft.com/office/drawing/2014/main" id="{FBB8DFF7-5CCB-4354-AF6C-49F349777968}"/>
              </a:ext>
            </a:extLst>
          </p:cNvPr>
          <p:cNvSpPr txBox="1"/>
          <p:nvPr/>
        </p:nvSpPr>
        <p:spPr>
          <a:xfrm>
            <a:off x="4017496" y="2884363"/>
            <a:ext cx="1336429" cy="400110"/>
          </a:xfrm>
          <a:prstGeom prst="rect">
            <a:avLst/>
          </a:prstGeom>
          <a:noFill/>
        </p:spPr>
        <p:txBody>
          <a:bodyPr wrap="square" rtlCol="0">
            <a:spAutoFit/>
          </a:bodyPr>
          <a:lstStyle/>
          <a:p>
            <a:pPr lvl="0"/>
            <a:r>
              <a:rPr lang="en-IN" sz="1000" b="1" dirty="0">
                <a:solidFill>
                  <a:schemeClr val="tx1">
                    <a:lumMod val="75000"/>
                    <a:lumOff val="25000"/>
                  </a:schemeClr>
                </a:solidFill>
                <a:latin typeface="Arial Nova" panose="020B0504020202020204" pitchFamily="34" charset="0"/>
              </a:rPr>
              <a:t>Vendor Management</a:t>
            </a:r>
          </a:p>
        </p:txBody>
      </p:sp>
      <p:sp>
        <p:nvSpPr>
          <p:cNvPr id="28" name="TextBox 27">
            <a:extLst>
              <a:ext uri="{FF2B5EF4-FFF2-40B4-BE49-F238E27FC236}">
                <a16:creationId xmlns:a16="http://schemas.microsoft.com/office/drawing/2014/main" id="{9BC58EEA-6B94-4896-A298-4CD32965D20A}"/>
              </a:ext>
            </a:extLst>
          </p:cNvPr>
          <p:cNvSpPr txBox="1"/>
          <p:nvPr/>
        </p:nvSpPr>
        <p:spPr>
          <a:xfrm>
            <a:off x="3722369" y="3284473"/>
            <a:ext cx="1631557" cy="954107"/>
          </a:xfrm>
          <a:prstGeom prst="rect">
            <a:avLst/>
          </a:prstGeom>
          <a:noFill/>
        </p:spPr>
        <p:txBody>
          <a:bodyPr wrap="square" rtlCol="0">
            <a:spAutoFit/>
          </a:bodyPr>
          <a:lstStyle/>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Liaison with third party for link or device failure</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Link life cycle with the respective TSP teams</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Coordination with OEMs for device support</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Billing &amp; SLA governance</a:t>
            </a:r>
            <a:endParaRPr lang="en-IN" sz="800" dirty="0"/>
          </a:p>
        </p:txBody>
      </p:sp>
      <p:sp>
        <p:nvSpPr>
          <p:cNvPr id="29" name="TextBox 28">
            <a:extLst>
              <a:ext uri="{FF2B5EF4-FFF2-40B4-BE49-F238E27FC236}">
                <a16:creationId xmlns:a16="http://schemas.microsoft.com/office/drawing/2014/main" id="{BC7B5813-A815-4DC1-8247-166B0716D5B8}"/>
              </a:ext>
            </a:extLst>
          </p:cNvPr>
          <p:cNvSpPr txBox="1"/>
          <p:nvPr/>
        </p:nvSpPr>
        <p:spPr>
          <a:xfrm>
            <a:off x="5716756" y="2730475"/>
            <a:ext cx="1336429" cy="553998"/>
          </a:xfrm>
          <a:prstGeom prst="rect">
            <a:avLst/>
          </a:prstGeom>
          <a:noFill/>
        </p:spPr>
        <p:txBody>
          <a:bodyPr wrap="square" rtlCol="0">
            <a:spAutoFit/>
          </a:bodyPr>
          <a:lstStyle/>
          <a:p>
            <a:pPr lvl="0"/>
            <a:r>
              <a:rPr lang="en-IN" sz="1000" b="1" dirty="0">
                <a:solidFill>
                  <a:schemeClr val="tx1">
                    <a:lumMod val="75000"/>
                    <a:lumOff val="25000"/>
                  </a:schemeClr>
                </a:solidFill>
                <a:latin typeface="Arial Nova" panose="020B0504020202020204" pitchFamily="34" charset="0"/>
              </a:rPr>
              <a:t>Manpower &amp; </a:t>
            </a:r>
          </a:p>
          <a:p>
            <a:pPr lvl="0"/>
            <a:r>
              <a:rPr lang="en-IN" sz="1000" b="1" dirty="0">
                <a:solidFill>
                  <a:schemeClr val="tx1">
                    <a:lumMod val="75000"/>
                    <a:lumOff val="25000"/>
                  </a:schemeClr>
                </a:solidFill>
                <a:latin typeface="Arial Nova" panose="020B0504020202020204" pitchFamily="34" charset="0"/>
              </a:rPr>
              <a:t>Field Support Management</a:t>
            </a:r>
          </a:p>
        </p:txBody>
      </p:sp>
      <p:sp>
        <p:nvSpPr>
          <p:cNvPr id="30" name="TextBox 29">
            <a:extLst>
              <a:ext uri="{FF2B5EF4-FFF2-40B4-BE49-F238E27FC236}">
                <a16:creationId xmlns:a16="http://schemas.microsoft.com/office/drawing/2014/main" id="{35EFB1BB-A043-4FE6-B075-C2CA5F1CD8B5}"/>
              </a:ext>
            </a:extLst>
          </p:cNvPr>
          <p:cNvSpPr txBox="1"/>
          <p:nvPr/>
        </p:nvSpPr>
        <p:spPr>
          <a:xfrm>
            <a:off x="5421629" y="3284473"/>
            <a:ext cx="1631557" cy="1077218"/>
          </a:xfrm>
          <a:prstGeom prst="rect">
            <a:avLst/>
          </a:prstGeom>
          <a:noFill/>
        </p:spPr>
        <p:txBody>
          <a:bodyPr wrap="square" rtlCol="0">
            <a:spAutoFit/>
          </a:bodyPr>
          <a:lstStyle/>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Ensure Skilled Manpower at NPCI NOC</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Onsite field support for link &amp; device of NPCI based on service requests</a:t>
            </a:r>
          </a:p>
          <a:p>
            <a:pPr marL="92075" lvl="0" indent="-92075">
              <a:buFont typeface="Arial" panose="020B0604020202020204" pitchFamily="34" charset="0"/>
              <a:buChar char="•"/>
            </a:pPr>
            <a:r>
              <a:rPr lang="en-IN" sz="800" dirty="0">
                <a:solidFill>
                  <a:schemeClr val="tx1">
                    <a:lumMod val="75000"/>
                    <a:lumOff val="25000"/>
                  </a:schemeClr>
                </a:solidFill>
                <a:latin typeface="Arial Nova" panose="020B0504020202020204" pitchFamily="34" charset="0"/>
              </a:rPr>
              <a:t>Shared field support if NPCI tools are integrated with Sify NOC tools</a:t>
            </a:r>
          </a:p>
        </p:txBody>
      </p:sp>
      <p:sp>
        <p:nvSpPr>
          <p:cNvPr id="31" name="TextBox 30">
            <a:extLst>
              <a:ext uri="{FF2B5EF4-FFF2-40B4-BE49-F238E27FC236}">
                <a16:creationId xmlns:a16="http://schemas.microsoft.com/office/drawing/2014/main" id="{E96FA351-E5E1-4B3B-B790-033C1F30E00F}"/>
              </a:ext>
            </a:extLst>
          </p:cNvPr>
          <p:cNvSpPr txBox="1"/>
          <p:nvPr/>
        </p:nvSpPr>
        <p:spPr>
          <a:xfrm>
            <a:off x="7416016" y="2884363"/>
            <a:ext cx="1336429" cy="369332"/>
          </a:xfrm>
          <a:prstGeom prst="rect">
            <a:avLst/>
          </a:prstGeom>
          <a:noFill/>
        </p:spPr>
        <p:txBody>
          <a:bodyPr wrap="square" rtlCol="0">
            <a:spAutoFit/>
          </a:bodyPr>
          <a:lstStyle/>
          <a:p>
            <a:pPr marL="0" lvl="0" indent="0" algn="l" defTabSz="488950">
              <a:lnSpc>
                <a:spcPct val="90000"/>
              </a:lnSpc>
              <a:spcBef>
                <a:spcPct val="0"/>
              </a:spcBef>
              <a:spcAft>
                <a:spcPct val="35000"/>
              </a:spcAft>
              <a:buNone/>
            </a:pPr>
            <a:r>
              <a:rPr lang="en-IN" sz="1000" b="1" kern="1200" dirty="0">
                <a:solidFill>
                  <a:prstClr val="black">
                    <a:lumMod val="75000"/>
                    <a:lumOff val="25000"/>
                  </a:prstClr>
                </a:solidFill>
                <a:latin typeface="Arial Nova" panose="020B0504020202020204" pitchFamily="34" charset="0"/>
                <a:ea typeface="+mn-ea"/>
                <a:cs typeface="+mn-cs"/>
              </a:rPr>
              <a:t>Link Lifecycle Management</a:t>
            </a:r>
          </a:p>
        </p:txBody>
      </p:sp>
      <p:sp>
        <p:nvSpPr>
          <p:cNvPr id="32" name="TextBox 31">
            <a:extLst>
              <a:ext uri="{FF2B5EF4-FFF2-40B4-BE49-F238E27FC236}">
                <a16:creationId xmlns:a16="http://schemas.microsoft.com/office/drawing/2014/main" id="{E611D685-B0DA-4DE0-9007-2FA93031F6F9}"/>
              </a:ext>
            </a:extLst>
          </p:cNvPr>
          <p:cNvSpPr txBox="1"/>
          <p:nvPr/>
        </p:nvSpPr>
        <p:spPr>
          <a:xfrm>
            <a:off x="7120889" y="3284473"/>
            <a:ext cx="1631557" cy="849463"/>
          </a:xfrm>
          <a:prstGeom prst="rect">
            <a:avLst/>
          </a:prstGeom>
          <a:noFill/>
        </p:spPr>
        <p:txBody>
          <a:bodyPr wrap="square" rtlCol="0">
            <a:spAutoFit/>
          </a:bodyPr>
          <a:lstStyle/>
          <a:p>
            <a:pPr marL="92075" lvl="0" indent="-92075" algn="l" defTabSz="355600">
              <a:lnSpc>
                <a:spcPct val="90000"/>
              </a:lnSpc>
              <a:spcBef>
                <a:spcPct val="0"/>
              </a:spcBef>
              <a:spcAft>
                <a:spcPct val="15000"/>
              </a:spcAft>
              <a:buFont typeface="Arial" panose="020B0604020202020204" pitchFamily="34" charset="0"/>
              <a:buChar char="•"/>
            </a:pPr>
            <a:r>
              <a:rPr lang="en-IN" sz="800" kern="1200" dirty="0">
                <a:solidFill>
                  <a:schemeClr val="tx1">
                    <a:lumMod val="75000"/>
                    <a:lumOff val="25000"/>
                  </a:schemeClr>
                </a:solidFill>
                <a:latin typeface="Arial Nova" panose="020B0504020202020204" pitchFamily="34" charset="0"/>
              </a:rPr>
              <a:t>Procurement</a:t>
            </a:r>
          </a:p>
          <a:p>
            <a:pPr marL="92075" lvl="0" indent="-92075" algn="l" defTabSz="355600">
              <a:lnSpc>
                <a:spcPct val="90000"/>
              </a:lnSpc>
              <a:spcBef>
                <a:spcPct val="0"/>
              </a:spcBef>
              <a:spcAft>
                <a:spcPct val="15000"/>
              </a:spcAft>
              <a:buFont typeface="Arial" panose="020B0604020202020204" pitchFamily="34" charset="0"/>
              <a:buChar char="•"/>
            </a:pPr>
            <a:r>
              <a:rPr lang="en-IN" sz="800" kern="1200" dirty="0">
                <a:solidFill>
                  <a:schemeClr val="tx1">
                    <a:lumMod val="75000"/>
                    <a:lumOff val="25000"/>
                  </a:schemeClr>
                </a:solidFill>
                <a:latin typeface="Arial Nova" panose="020B0504020202020204" pitchFamily="34" charset="0"/>
              </a:rPr>
              <a:t>New link commissioning</a:t>
            </a:r>
          </a:p>
          <a:p>
            <a:pPr marL="92075" lvl="0" indent="-92075" algn="l" defTabSz="355600">
              <a:lnSpc>
                <a:spcPct val="90000"/>
              </a:lnSpc>
              <a:spcBef>
                <a:spcPct val="0"/>
              </a:spcBef>
              <a:spcAft>
                <a:spcPct val="15000"/>
              </a:spcAft>
              <a:buFont typeface="Arial" panose="020B0604020202020204" pitchFamily="34" charset="0"/>
              <a:buChar char="•"/>
            </a:pPr>
            <a:r>
              <a:rPr lang="en-IN" sz="800" kern="1200" dirty="0">
                <a:solidFill>
                  <a:schemeClr val="tx1">
                    <a:lumMod val="75000"/>
                    <a:lumOff val="25000"/>
                  </a:schemeClr>
                </a:solidFill>
                <a:latin typeface="Arial Nova" panose="020B0504020202020204" pitchFamily="34" charset="0"/>
              </a:rPr>
              <a:t>Upgrade</a:t>
            </a:r>
          </a:p>
          <a:p>
            <a:pPr marL="92075" lvl="0" indent="-92075" algn="l" defTabSz="355600">
              <a:lnSpc>
                <a:spcPct val="90000"/>
              </a:lnSpc>
              <a:spcBef>
                <a:spcPct val="0"/>
              </a:spcBef>
              <a:spcAft>
                <a:spcPct val="15000"/>
              </a:spcAft>
              <a:buFont typeface="Arial" panose="020B0604020202020204" pitchFamily="34" charset="0"/>
              <a:buChar char="•"/>
            </a:pPr>
            <a:r>
              <a:rPr lang="en-IN" sz="800" kern="1200" dirty="0">
                <a:solidFill>
                  <a:schemeClr val="tx1">
                    <a:lumMod val="75000"/>
                    <a:lumOff val="25000"/>
                  </a:schemeClr>
                </a:solidFill>
                <a:latin typeface="Arial Nova" panose="020B0504020202020204" pitchFamily="34" charset="0"/>
              </a:rPr>
              <a:t>Downgrade</a:t>
            </a:r>
          </a:p>
          <a:p>
            <a:pPr marL="92075" lvl="0" indent="-92075" algn="l" defTabSz="355600">
              <a:lnSpc>
                <a:spcPct val="90000"/>
              </a:lnSpc>
              <a:spcBef>
                <a:spcPct val="0"/>
              </a:spcBef>
              <a:spcAft>
                <a:spcPct val="15000"/>
              </a:spcAft>
              <a:buFont typeface="Arial" panose="020B0604020202020204" pitchFamily="34" charset="0"/>
              <a:buChar char="•"/>
            </a:pPr>
            <a:r>
              <a:rPr lang="en-IN" sz="800" kern="1200" dirty="0">
                <a:solidFill>
                  <a:schemeClr val="tx1">
                    <a:lumMod val="75000"/>
                    <a:lumOff val="25000"/>
                  </a:schemeClr>
                </a:solidFill>
                <a:latin typeface="Arial Nova" panose="020B0504020202020204" pitchFamily="34" charset="0"/>
              </a:rPr>
              <a:t>Shifting</a:t>
            </a:r>
          </a:p>
          <a:p>
            <a:pPr marL="92075" lvl="0" indent="-92075" algn="l" defTabSz="355600">
              <a:lnSpc>
                <a:spcPct val="90000"/>
              </a:lnSpc>
              <a:spcBef>
                <a:spcPct val="0"/>
              </a:spcBef>
              <a:spcAft>
                <a:spcPct val="15000"/>
              </a:spcAft>
              <a:buFont typeface="Arial" panose="020B0604020202020204" pitchFamily="34" charset="0"/>
              <a:buChar char="•"/>
            </a:pPr>
            <a:r>
              <a:rPr lang="en-IN" sz="800" kern="1200" dirty="0">
                <a:solidFill>
                  <a:schemeClr val="tx1">
                    <a:lumMod val="75000"/>
                    <a:lumOff val="25000"/>
                  </a:schemeClr>
                </a:solidFill>
                <a:latin typeface="Arial Nova" panose="020B0504020202020204" pitchFamily="34" charset="0"/>
              </a:rPr>
              <a:t>Decommissioning</a:t>
            </a:r>
          </a:p>
        </p:txBody>
      </p:sp>
      <p:cxnSp>
        <p:nvCxnSpPr>
          <p:cNvPr id="34" name="Straight Connector 33">
            <a:extLst>
              <a:ext uri="{FF2B5EF4-FFF2-40B4-BE49-F238E27FC236}">
                <a16:creationId xmlns:a16="http://schemas.microsoft.com/office/drawing/2014/main" id="{4C53C2B8-3A9F-4C2F-BE76-5632C34B159D}"/>
              </a:ext>
            </a:extLst>
          </p:cNvPr>
          <p:cNvCxnSpPr>
            <a:cxnSpLocks/>
          </p:cNvCxnSpPr>
          <p:nvPr/>
        </p:nvCxnSpPr>
        <p:spPr>
          <a:xfrm>
            <a:off x="2023109" y="3542164"/>
            <a:ext cx="1699259" cy="0"/>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95E2F2E-6FB9-48CE-8CD1-E4CDF74267A9}"/>
              </a:ext>
            </a:extLst>
          </p:cNvPr>
          <p:cNvCxnSpPr>
            <a:cxnSpLocks/>
          </p:cNvCxnSpPr>
          <p:nvPr/>
        </p:nvCxnSpPr>
        <p:spPr>
          <a:xfrm>
            <a:off x="3722368" y="2859881"/>
            <a:ext cx="1699259" cy="0"/>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B21B08C-F6F8-49C8-9237-4FEFF0E65DA8}"/>
              </a:ext>
            </a:extLst>
          </p:cNvPr>
          <p:cNvCxnSpPr>
            <a:cxnSpLocks/>
          </p:cNvCxnSpPr>
          <p:nvPr/>
        </p:nvCxnSpPr>
        <p:spPr>
          <a:xfrm>
            <a:off x="5421630" y="2647598"/>
            <a:ext cx="1699259" cy="0"/>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B764E64-D60F-4D7F-9360-2DBFC125DAE7}"/>
              </a:ext>
            </a:extLst>
          </p:cNvPr>
          <p:cNvCxnSpPr>
            <a:cxnSpLocks/>
          </p:cNvCxnSpPr>
          <p:nvPr/>
        </p:nvCxnSpPr>
        <p:spPr>
          <a:xfrm>
            <a:off x="7120891" y="2859881"/>
            <a:ext cx="1699259" cy="0"/>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8" name="Picture 47" descr="Shape&#10;&#10;Description automatically generated with low confidence">
            <a:extLst>
              <a:ext uri="{FF2B5EF4-FFF2-40B4-BE49-F238E27FC236}">
                <a16:creationId xmlns:a16="http://schemas.microsoft.com/office/drawing/2014/main" id="{E4FA3322-5CC9-482E-B333-392672C417FD}"/>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75573" y="1051652"/>
            <a:ext cx="252000" cy="252000"/>
          </a:xfrm>
          <a:prstGeom prst="rect">
            <a:avLst/>
          </a:prstGeom>
        </p:spPr>
      </p:pic>
      <p:pic>
        <p:nvPicPr>
          <p:cNvPr id="50" name="Picture 49" descr="Shape&#10;&#10;Description automatically generated with low confidence">
            <a:extLst>
              <a:ext uri="{FF2B5EF4-FFF2-40B4-BE49-F238E27FC236}">
                <a16:creationId xmlns:a16="http://schemas.microsoft.com/office/drawing/2014/main" id="{097B9510-83A0-484A-9FF2-36EF2B73B9E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69278" y="1051652"/>
            <a:ext cx="252000" cy="252000"/>
          </a:xfrm>
          <a:prstGeom prst="rect">
            <a:avLst/>
          </a:prstGeom>
        </p:spPr>
      </p:pic>
      <p:pic>
        <p:nvPicPr>
          <p:cNvPr id="52" name="Picture 51" descr="Shape&#10;&#10;Description automatically generated with low confidence">
            <a:extLst>
              <a:ext uri="{FF2B5EF4-FFF2-40B4-BE49-F238E27FC236}">
                <a16:creationId xmlns:a16="http://schemas.microsoft.com/office/drawing/2014/main" id="{E538265B-24BB-4DA3-AAF0-46FD007BDA77}"/>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9123" y="2955519"/>
            <a:ext cx="252000" cy="252000"/>
          </a:xfrm>
          <a:prstGeom prst="rect">
            <a:avLst/>
          </a:prstGeom>
        </p:spPr>
      </p:pic>
      <p:pic>
        <p:nvPicPr>
          <p:cNvPr id="54" name="Picture 53" descr="Shape&#10;&#10;Description automatically generated with low confidence">
            <a:extLst>
              <a:ext uri="{FF2B5EF4-FFF2-40B4-BE49-F238E27FC236}">
                <a16:creationId xmlns:a16="http://schemas.microsoft.com/office/drawing/2014/main" id="{A06D6BA5-995E-47A9-BAC7-15419A9EEC95}"/>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05048" y="2805559"/>
            <a:ext cx="252000" cy="252000"/>
          </a:xfrm>
          <a:prstGeom prst="rect">
            <a:avLst/>
          </a:prstGeom>
        </p:spPr>
      </p:pic>
      <p:pic>
        <p:nvPicPr>
          <p:cNvPr id="56" name="Picture 55" descr="Shape&#10;&#10;Description automatically generated with low confidence">
            <a:extLst>
              <a:ext uri="{FF2B5EF4-FFF2-40B4-BE49-F238E27FC236}">
                <a16:creationId xmlns:a16="http://schemas.microsoft.com/office/drawing/2014/main" id="{14D560A6-2649-46B6-B994-96C4A2989D8F}"/>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8046" y="1051652"/>
            <a:ext cx="252000" cy="252000"/>
          </a:xfrm>
          <a:prstGeom prst="rect">
            <a:avLst/>
          </a:prstGeom>
        </p:spPr>
      </p:pic>
      <p:pic>
        <p:nvPicPr>
          <p:cNvPr id="58" name="Picture 57">
            <a:extLst>
              <a:ext uri="{FF2B5EF4-FFF2-40B4-BE49-F238E27FC236}">
                <a16:creationId xmlns:a16="http://schemas.microsoft.com/office/drawing/2014/main" id="{5DD901B2-A1F4-4439-AACD-0C809D479DBC}"/>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04312" y="2924694"/>
            <a:ext cx="252000" cy="252000"/>
          </a:xfrm>
          <a:prstGeom prst="rect">
            <a:avLst/>
          </a:prstGeom>
        </p:spPr>
      </p:pic>
      <p:pic>
        <p:nvPicPr>
          <p:cNvPr id="60" name="Picture 59" descr="Shape&#10;&#10;Description automatically generated with low confidence">
            <a:extLst>
              <a:ext uri="{FF2B5EF4-FFF2-40B4-BE49-F238E27FC236}">
                <a16:creationId xmlns:a16="http://schemas.microsoft.com/office/drawing/2014/main" id="{8245BD67-681C-4709-A9B6-0F967771818D}"/>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90800" y="1051652"/>
            <a:ext cx="252000" cy="252000"/>
          </a:xfrm>
          <a:prstGeom prst="rect">
            <a:avLst/>
          </a:prstGeom>
        </p:spPr>
      </p:pic>
      <p:pic>
        <p:nvPicPr>
          <p:cNvPr id="62" name="Picture 61" descr="Shape&#10;&#10;Description automatically generated with low confidence">
            <a:extLst>
              <a:ext uri="{FF2B5EF4-FFF2-40B4-BE49-F238E27FC236}">
                <a16:creationId xmlns:a16="http://schemas.microsoft.com/office/drawing/2014/main" id="{082F4C22-4E32-442C-8209-A814342E4468}"/>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99285" y="3639111"/>
            <a:ext cx="252000" cy="252000"/>
          </a:xfrm>
          <a:prstGeom prst="rect">
            <a:avLst/>
          </a:prstGeom>
        </p:spPr>
      </p:pic>
      <p:pic>
        <p:nvPicPr>
          <p:cNvPr id="64" name="Picture 63" descr="Shape&#10;&#10;Description automatically generated with low confidence">
            <a:extLst>
              <a:ext uri="{FF2B5EF4-FFF2-40B4-BE49-F238E27FC236}">
                <a16:creationId xmlns:a16="http://schemas.microsoft.com/office/drawing/2014/main" id="{C84F542D-EF06-4BC0-8FF2-78C638D5DFEA}"/>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01541" y="2924694"/>
            <a:ext cx="252000" cy="252000"/>
          </a:xfrm>
          <a:prstGeom prst="rect">
            <a:avLst/>
          </a:prstGeom>
        </p:spPr>
      </p:pic>
      <p:pic>
        <p:nvPicPr>
          <p:cNvPr id="66" name="Picture 65" descr="Shape&#10;&#10;Description automatically generated with low confidence">
            <a:extLst>
              <a:ext uri="{FF2B5EF4-FFF2-40B4-BE49-F238E27FC236}">
                <a16:creationId xmlns:a16="http://schemas.microsoft.com/office/drawing/2014/main" id="{D8771636-8393-4DAE-B375-56BC098D9B49}"/>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04312" y="1051652"/>
            <a:ext cx="252000" cy="252000"/>
          </a:xfrm>
          <a:prstGeom prst="rect">
            <a:avLst/>
          </a:prstGeom>
        </p:spPr>
      </p:pic>
    </p:spTree>
    <p:extLst>
      <p:ext uri="{BB962C8B-B14F-4D97-AF65-F5344CB8AC3E}">
        <p14:creationId xmlns:p14="http://schemas.microsoft.com/office/powerpoint/2010/main" val="4075766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EE738-3886-47B7-AC8C-355749BABADA}"/>
              </a:ext>
            </a:extLst>
          </p:cNvPr>
          <p:cNvSpPr>
            <a:spLocks noGrp="1"/>
          </p:cNvSpPr>
          <p:nvPr>
            <p:ph type="title"/>
          </p:nvPr>
        </p:nvSpPr>
        <p:spPr>
          <a:xfrm>
            <a:off x="324000" y="257731"/>
            <a:ext cx="7537450" cy="369332"/>
          </a:xfrm>
        </p:spPr>
        <p:txBody>
          <a:bodyPr/>
          <a:lstStyle/>
          <a:p>
            <a:r>
              <a:rPr lang="en-IN" dirty="0"/>
              <a:t>SOLUTION ELEMENTS: NOC GOVERNANCE</a:t>
            </a:r>
          </a:p>
        </p:txBody>
      </p:sp>
      <p:pic>
        <p:nvPicPr>
          <p:cNvPr id="10" name="Picture 9">
            <a:extLst>
              <a:ext uri="{FF2B5EF4-FFF2-40B4-BE49-F238E27FC236}">
                <a16:creationId xmlns:a16="http://schemas.microsoft.com/office/drawing/2014/main" id="{8248FF5D-9A46-4E8C-9F55-1DA6680CE92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531765" y="1004360"/>
            <a:ext cx="6080470" cy="2023158"/>
          </a:xfrm>
          <a:prstGeom prst="rect">
            <a:avLst/>
          </a:prstGeom>
        </p:spPr>
      </p:pic>
      <p:sp>
        <p:nvSpPr>
          <p:cNvPr id="21" name="TextBox 20">
            <a:extLst>
              <a:ext uri="{FF2B5EF4-FFF2-40B4-BE49-F238E27FC236}">
                <a16:creationId xmlns:a16="http://schemas.microsoft.com/office/drawing/2014/main" id="{257DFA55-C114-44E1-87C0-FEA47213611A}"/>
              </a:ext>
            </a:extLst>
          </p:cNvPr>
          <p:cNvSpPr txBox="1"/>
          <p:nvPr/>
        </p:nvSpPr>
        <p:spPr>
          <a:xfrm>
            <a:off x="323850" y="3085725"/>
            <a:ext cx="8545830" cy="253916"/>
          </a:xfrm>
          <a:prstGeom prst="rect">
            <a:avLst/>
          </a:prstGeom>
          <a:noFill/>
        </p:spPr>
        <p:txBody>
          <a:bodyPr wrap="square" rtlCol="0">
            <a:spAutoFit/>
          </a:bodyPr>
          <a:lstStyle/>
          <a:p>
            <a:pPr algn="ctr">
              <a:spcAft>
                <a:spcPts val="300"/>
              </a:spcAft>
            </a:pPr>
            <a:r>
              <a:rPr lang="en-IN" sz="1050" b="1" dirty="0"/>
              <a:t>Onsite NOC teams measured on monthly basis in steady state of operations for:</a:t>
            </a:r>
          </a:p>
        </p:txBody>
      </p:sp>
      <p:sp>
        <p:nvSpPr>
          <p:cNvPr id="19" name="Arrow: Pentagon 18">
            <a:extLst>
              <a:ext uri="{FF2B5EF4-FFF2-40B4-BE49-F238E27FC236}">
                <a16:creationId xmlns:a16="http://schemas.microsoft.com/office/drawing/2014/main" id="{D11B383D-4604-4463-9A47-A06E6A342422}"/>
              </a:ext>
            </a:extLst>
          </p:cNvPr>
          <p:cNvSpPr/>
          <p:nvPr/>
        </p:nvSpPr>
        <p:spPr>
          <a:xfrm rot="16200000">
            <a:off x="640067" y="3422075"/>
            <a:ext cx="1008000" cy="1612527"/>
          </a:xfrm>
          <a:prstGeom prst="homePlate">
            <a:avLst>
              <a:gd name="adj" fmla="val 19816"/>
            </a:avLst>
          </a:prstGeom>
          <a:solidFill>
            <a:schemeClr val="accent2">
              <a:lumMod val="20000"/>
              <a:lumOff val="80000"/>
            </a:schemeClr>
          </a:solidFill>
          <a:ln w="63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20" name="Oval 19">
            <a:extLst>
              <a:ext uri="{FF2B5EF4-FFF2-40B4-BE49-F238E27FC236}">
                <a16:creationId xmlns:a16="http://schemas.microsoft.com/office/drawing/2014/main" id="{60D14A5E-1CB9-40AD-B0E7-A4E923259AA9}"/>
              </a:ext>
            </a:extLst>
          </p:cNvPr>
          <p:cNvSpPr/>
          <p:nvPr/>
        </p:nvSpPr>
        <p:spPr>
          <a:xfrm>
            <a:off x="829663" y="3483077"/>
            <a:ext cx="628808" cy="627738"/>
          </a:xfrm>
          <a:prstGeom prst="ellipse">
            <a:avLst/>
          </a:prstGeom>
          <a:solidFill>
            <a:schemeClr val="bg1"/>
          </a:solidFill>
          <a:ln w="9525">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22" name="TextBox 21">
            <a:extLst>
              <a:ext uri="{FF2B5EF4-FFF2-40B4-BE49-F238E27FC236}">
                <a16:creationId xmlns:a16="http://schemas.microsoft.com/office/drawing/2014/main" id="{2DBC0F76-0DA8-4DB3-AFB9-17603D2C96F3}"/>
              </a:ext>
            </a:extLst>
          </p:cNvPr>
          <p:cNvSpPr txBox="1"/>
          <p:nvPr/>
        </p:nvSpPr>
        <p:spPr>
          <a:xfrm>
            <a:off x="323850" y="4154871"/>
            <a:ext cx="1640434" cy="461665"/>
          </a:xfrm>
          <a:prstGeom prst="rect">
            <a:avLst/>
          </a:prstGeom>
          <a:noFill/>
        </p:spPr>
        <p:txBody>
          <a:bodyPr wrap="square" rtlCol="0">
            <a:spAutoFit/>
          </a:bodyPr>
          <a:lstStyle/>
          <a:p>
            <a:pPr marL="0" lvl="1" algn="ctr"/>
            <a:r>
              <a:rPr lang="en-IN" sz="1200" b="1" dirty="0"/>
              <a:t>SLA Performance Review</a:t>
            </a:r>
          </a:p>
        </p:txBody>
      </p:sp>
      <p:pic>
        <p:nvPicPr>
          <p:cNvPr id="27" name="Picture 26" descr="A picture containing sitting, dark, drawing&#10;&#10;Description automatically generated">
            <a:extLst>
              <a:ext uri="{FF2B5EF4-FFF2-40B4-BE49-F238E27FC236}">
                <a16:creationId xmlns:a16="http://schemas.microsoft.com/office/drawing/2014/main" id="{3F9BF35D-0FA2-429F-B509-34177BCE2362}"/>
              </a:ext>
            </a:extLst>
          </p:cNvPr>
          <p:cNvPicPr>
            <a:picLocks noChangeAspect="1"/>
          </p:cNvPicPr>
          <p:nvPr/>
        </p:nvPicPr>
        <p:blipFill>
          <a:blip r:embed="rId3">
            <a:alphaModFix amt="7000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06751" y="3659673"/>
            <a:ext cx="274633" cy="301583"/>
          </a:xfrm>
          <a:prstGeom prst="rect">
            <a:avLst/>
          </a:prstGeom>
        </p:spPr>
      </p:pic>
      <p:sp>
        <p:nvSpPr>
          <p:cNvPr id="17" name="Arrow: Pentagon 16">
            <a:extLst>
              <a:ext uri="{FF2B5EF4-FFF2-40B4-BE49-F238E27FC236}">
                <a16:creationId xmlns:a16="http://schemas.microsoft.com/office/drawing/2014/main" id="{A7B5C49A-D71D-481E-A843-94883D9F8CB3}"/>
              </a:ext>
            </a:extLst>
          </p:cNvPr>
          <p:cNvSpPr/>
          <p:nvPr/>
        </p:nvSpPr>
        <p:spPr>
          <a:xfrm rot="16200000">
            <a:off x="2362297" y="3425839"/>
            <a:ext cx="1008000" cy="1604999"/>
          </a:xfrm>
          <a:prstGeom prst="homePlate">
            <a:avLst>
              <a:gd name="adj" fmla="val 19816"/>
            </a:avLst>
          </a:prstGeom>
          <a:solidFill>
            <a:schemeClr val="accent3">
              <a:lumMod val="20000"/>
              <a:lumOff val="8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8" name="Oval 17">
            <a:extLst>
              <a:ext uri="{FF2B5EF4-FFF2-40B4-BE49-F238E27FC236}">
                <a16:creationId xmlns:a16="http://schemas.microsoft.com/office/drawing/2014/main" id="{0A748FCF-BFE2-4918-9B87-73DFC55DEC6A}"/>
              </a:ext>
            </a:extLst>
          </p:cNvPr>
          <p:cNvSpPr/>
          <p:nvPr/>
        </p:nvSpPr>
        <p:spPr>
          <a:xfrm>
            <a:off x="2551893" y="3483077"/>
            <a:ext cx="628808" cy="627738"/>
          </a:xfrm>
          <a:prstGeom prst="ellipse">
            <a:avLst/>
          </a:prstGeom>
          <a:solidFill>
            <a:schemeClr val="bg1"/>
          </a:solidFill>
          <a:ln w="9525">
            <a:solidFill>
              <a:schemeClr val="accent3">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pic>
        <p:nvPicPr>
          <p:cNvPr id="24" name="Picture 23" descr="A picture containing shape&#10;&#10;Description automatically generated">
            <a:extLst>
              <a:ext uri="{FF2B5EF4-FFF2-40B4-BE49-F238E27FC236}">
                <a16:creationId xmlns:a16="http://schemas.microsoft.com/office/drawing/2014/main" id="{6D5E4B0B-F16E-4479-8D4C-45DC227D0011}"/>
              </a:ext>
            </a:extLst>
          </p:cNvPr>
          <p:cNvPicPr>
            <a:picLocks noChangeAspect="1"/>
          </p:cNvPicPr>
          <p:nvPr/>
        </p:nvPicPr>
        <p:blipFill>
          <a:blip r:embed="rId4">
            <a:alphaModFix amt="7000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728981" y="3657243"/>
            <a:ext cx="274633" cy="301583"/>
          </a:xfrm>
          <a:prstGeom prst="rect">
            <a:avLst/>
          </a:prstGeom>
        </p:spPr>
      </p:pic>
      <p:sp>
        <p:nvSpPr>
          <p:cNvPr id="28" name="TextBox 27">
            <a:extLst>
              <a:ext uri="{FF2B5EF4-FFF2-40B4-BE49-F238E27FC236}">
                <a16:creationId xmlns:a16="http://schemas.microsoft.com/office/drawing/2014/main" id="{49D251E9-F083-4B12-9F78-9BBB4AD2DEC5}"/>
              </a:ext>
            </a:extLst>
          </p:cNvPr>
          <p:cNvSpPr txBox="1"/>
          <p:nvPr/>
        </p:nvSpPr>
        <p:spPr>
          <a:xfrm>
            <a:off x="2076630" y="4154871"/>
            <a:ext cx="1579335" cy="461665"/>
          </a:xfrm>
          <a:prstGeom prst="rect">
            <a:avLst/>
          </a:prstGeom>
          <a:noFill/>
        </p:spPr>
        <p:txBody>
          <a:bodyPr wrap="square" rtlCol="0">
            <a:spAutoFit/>
          </a:bodyPr>
          <a:lstStyle/>
          <a:p>
            <a:pPr marL="0" lvl="1" algn="ctr"/>
            <a:r>
              <a:rPr lang="en-IN" sz="1200" b="1" dirty="0"/>
              <a:t>Operational </a:t>
            </a:r>
          </a:p>
          <a:p>
            <a:pPr marL="0" lvl="1" algn="ctr"/>
            <a:r>
              <a:rPr lang="en-IN" sz="1200" b="1" dirty="0"/>
              <a:t>Issues</a:t>
            </a:r>
          </a:p>
        </p:txBody>
      </p:sp>
      <p:sp>
        <p:nvSpPr>
          <p:cNvPr id="15" name="Arrow: Pentagon 14">
            <a:extLst>
              <a:ext uri="{FF2B5EF4-FFF2-40B4-BE49-F238E27FC236}">
                <a16:creationId xmlns:a16="http://schemas.microsoft.com/office/drawing/2014/main" id="{80703761-ED62-439C-9E8D-6D5F1256AC5C}"/>
              </a:ext>
            </a:extLst>
          </p:cNvPr>
          <p:cNvSpPr/>
          <p:nvPr/>
        </p:nvSpPr>
        <p:spPr>
          <a:xfrm rot="16200000">
            <a:off x="4066809" y="3425839"/>
            <a:ext cx="1008000" cy="1604999"/>
          </a:xfrm>
          <a:prstGeom prst="homePlate">
            <a:avLst>
              <a:gd name="adj" fmla="val 19816"/>
            </a:avLst>
          </a:prstGeom>
          <a:solidFill>
            <a:schemeClr val="accent4">
              <a:lumMod val="20000"/>
              <a:lumOff val="80000"/>
            </a:schemeClr>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6" name="Oval 15">
            <a:extLst>
              <a:ext uri="{FF2B5EF4-FFF2-40B4-BE49-F238E27FC236}">
                <a16:creationId xmlns:a16="http://schemas.microsoft.com/office/drawing/2014/main" id="{A36849DC-6B97-4DAF-9336-BE0573506248}"/>
              </a:ext>
            </a:extLst>
          </p:cNvPr>
          <p:cNvSpPr/>
          <p:nvPr/>
        </p:nvSpPr>
        <p:spPr>
          <a:xfrm>
            <a:off x="4256405" y="3483077"/>
            <a:ext cx="628808" cy="627738"/>
          </a:xfrm>
          <a:prstGeom prst="ellipse">
            <a:avLst/>
          </a:prstGeom>
          <a:solidFill>
            <a:schemeClr val="bg1"/>
          </a:solidFill>
          <a:ln w="9525">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pic>
        <p:nvPicPr>
          <p:cNvPr id="23" name="Picture 22" descr="A picture containing shape&#10;&#10;Description automatically generated">
            <a:extLst>
              <a:ext uri="{FF2B5EF4-FFF2-40B4-BE49-F238E27FC236}">
                <a16:creationId xmlns:a16="http://schemas.microsoft.com/office/drawing/2014/main" id="{50DE4B02-BCCA-40B1-BABE-54CFF9209A5F}"/>
              </a:ext>
            </a:extLst>
          </p:cNvPr>
          <p:cNvPicPr>
            <a:picLocks noChangeAspect="1"/>
          </p:cNvPicPr>
          <p:nvPr/>
        </p:nvPicPr>
        <p:blipFill rotWithShape="1">
          <a:blip r:embed="rId5">
            <a:alphaModFix amt="70000"/>
            <a:duotone>
              <a:schemeClr val="accent4">
                <a:shade val="45000"/>
                <a:satMod val="135000"/>
              </a:schemeClr>
              <a:prstClr val="white"/>
            </a:duotone>
            <a:extLst>
              <a:ext uri="{28A0092B-C50C-407E-A947-70E740481C1C}">
                <a14:useLocalDpi xmlns:a14="http://schemas.microsoft.com/office/drawing/2010/main" val="0"/>
              </a:ext>
            </a:extLst>
          </a:blip>
          <a:srcRect l="20338" t="25237" r="19336" b="20789"/>
          <a:stretch/>
        </p:blipFill>
        <p:spPr>
          <a:xfrm>
            <a:off x="4417338" y="3651205"/>
            <a:ext cx="306943" cy="301583"/>
          </a:xfrm>
          <a:prstGeom prst="rect">
            <a:avLst/>
          </a:prstGeom>
        </p:spPr>
      </p:pic>
      <p:sp>
        <p:nvSpPr>
          <p:cNvPr id="29" name="TextBox 28">
            <a:extLst>
              <a:ext uri="{FF2B5EF4-FFF2-40B4-BE49-F238E27FC236}">
                <a16:creationId xmlns:a16="http://schemas.microsoft.com/office/drawing/2014/main" id="{56A89E97-F816-4219-B2AD-59389F5E20D5}"/>
              </a:ext>
            </a:extLst>
          </p:cNvPr>
          <p:cNvSpPr txBox="1"/>
          <p:nvPr/>
        </p:nvSpPr>
        <p:spPr>
          <a:xfrm>
            <a:off x="3783565" y="4154871"/>
            <a:ext cx="1574489" cy="461665"/>
          </a:xfrm>
          <a:prstGeom prst="rect">
            <a:avLst/>
          </a:prstGeom>
          <a:noFill/>
        </p:spPr>
        <p:txBody>
          <a:bodyPr wrap="square" rtlCol="0">
            <a:spAutoFit/>
          </a:bodyPr>
          <a:lstStyle/>
          <a:p>
            <a:pPr marL="0" lvl="1" algn="ctr"/>
            <a:r>
              <a:rPr lang="en-IN" sz="1200" b="1" dirty="0"/>
              <a:t>Escalated</a:t>
            </a:r>
          </a:p>
          <a:p>
            <a:pPr marL="0" lvl="1" algn="ctr"/>
            <a:r>
              <a:rPr lang="en-IN" sz="1200" b="1" dirty="0"/>
              <a:t> Issues</a:t>
            </a:r>
          </a:p>
        </p:txBody>
      </p:sp>
      <p:sp>
        <p:nvSpPr>
          <p:cNvPr id="13" name="Arrow: Pentagon 12">
            <a:extLst>
              <a:ext uri="{FF2B5EF4-FFF2-40B4-BE49-F238E27FC236}">
                <a16:creationId xmlns:a16="http://schemas.microsoft.com/office/drawing/2014/main" id="{194C4A7D-25F3-4261-8B0A-48CC9AAEE2DA}"/>
              </a:ext>
            </a:extLst>
          </p:cNvPr>
          <p:cNvSpPr/>
          <p:nvPr/>
        </p:nvSpPr>
        <p:spPr>
          <a:xfrm rot="16200000">
            <a:off x="5784656" y="3425839"/>
            <a:ext cx="1008000" cy="1604999"/>
          </a:xfrm>
          <a:prstGeom prst="homePlate">
            <a:avLst>
              <a:gd name="adj" fmla="val 19816"/>
            </a:avLst>
          </a:prstGeom>
          <a:solidFill>
            <a:schemeClr val="accent5">
              <a:lumMod val="20000"/>
              <a:lumOff val="80000"/>
            </a:schemeClr>
          </a:solid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4" name="Oval 13">
            <a:extLst>
              <a:ext uri="{FF2B5EF4-FFF2-40B4-BE49-F238E27FC236}">
                <a16:creationId xmlns:a16="http://schemas.microsoft.com/office/drawing/2014/main" id="{ED9CFE81-F2B7-4939-A785-90359BA00EE7}"/>
              </a:ext>
            </a:extLst>
          </p:cNvPr>
          <p:cNvSpPr/>
          <p:nvPr/>
        </p:nvSpPr>
        <p:spPr>
          <a:xfrm>
            <a:off x="5974252" y="3483077"/>
            <a:ext cx="628808" cy="627738"/>
          </a:xfrm>
          <a:prstGeom prst="ellipse">
            <a:avLst/>
          </a:prstGeom>
          <a:solidFill>
            <a:schemeClr val="bg1"/>
          </a:solidFill>
          <a:ln w="9525">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pic>
        <p:nvPicPr>
          <p:cNvPr id="26" name="Picture 25" descr="A picture containing shape&#10;&#10;Description automatically generated">
            <a:extLst>
              <a:ext uri="{FF2B5EF4-FFF2-40B4-BE49-F238E27FC236}">
                <a16:creationId xmlns:a16="http://schemas.microsoft.com/office/drawing/2014/main" id="{3FE978AC-DD3E-4D72-AE80-1E6279717942}"/>
              </a:ext>
            </a:extLst>
          </p:cNvPr>
          <p:cNvPicPr>
            <a:picLocks noChangeAspect="1"/>
          </p:cNvPicPr>
          <p:nvPr/>
        </p:nvPicPr>
        <p:blipFill>
          <a:blip r:embed="rId6">
            <a:alphaModFix amt="7000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151340" y="3651205"/>
            <a:ext cx="274633" cy="301583"/>
          </a:xfrm>
          <a:prstGeom prst="rect">
            <a:avLst/>
          </a:prstGeom>
        </p:spPr>
      </p:pic>
      <p:sp>
        <p:nvSpPr>
          <p:cNvPr id="30" name="TextBox 29">
            <a:extLst>
              <a:ext uri="{FF2B5EF4-FFF2-40B4-BE49-F238E27FC236}">
                <a16:creationId xmlns:a16="http://schemas.microsoft.com/office/drawing/2014/main" id="{164AC167-2AF7-44CC-BB8F-79852CEBB660}"/>
              </a:ext>
            </a:extLst>
          </p:cNvPr>
          <p:cNvSpPr txBox="1"/>
          <p:nvPr/>
        </p:nvSpPr>
        <p:spPr>
          <a:xfrm>
            <a:off x="5472821" y="4154871"/>
            <a:ext cx="1631671" cy="461665"/>
          </a:xfrm>
          <a:prstGeom prst="rect">
            <a:avLst/>
          </a:prstGeom>
          <a:noFill/>
        </p:spPr>
        <p:txBody>
          <a:bodyPr wrap="square" rtlCol="0">
            <a:spAutoFit/>
          </a:bodyPr>
          <a:lstStyle/>
          <a:p>
            <a:pPr marL="0" lvl="1" algn="ctr"/>
            <a:r>
              <a:rPr lang="en-IN" sz="1200" b="1" dirty="0"/>
              <a:t>Service Performance</a:t>
            </a:r>
          </a:p>
        </p:txBody>
      </p:sp>
      <p:sp>
        <p:nvSpPr>
          <p:cNvPr id="11" name="Arrow: Pentagon 10">
            <a:extLst>
              <a:ext uri="{FF2B5EF4-FFF2-40B4-BE49-F238E27FC236}">
                <a16:creationId xmlns:a16="http://schemas.microsoft.com/office/drawing/2014/main" id="{6342DEFD-E6D6-493C-BE03-979224876B74}"/>
              </a:ext>
            </a:extLst>
          </p:cNvPr>
          <p:cNvSpPr/>
          <p:nvPr/>
        </p:nvSpPr>
        <p:spPr>
          <a:xfrm rot="16200000">
            <a:off x="7504891" y="3425839"/>
            <a:ext cx="1008000" cy="1604999"/>
          </a:xfrm>
          <a:prstGeom prst="homePlate">
            <a:avLst>
              <a:gd name="adj" fmla="val 19816"/>
            </a:avLst>
          </a:prstGeom>
          <a:solidFill>
            <a:schemeClr val="accent6">
              <a:lumMod val="20000"/>
              <a:lumOff val="80000"/>
            </a:schemeClr>
          </a:solid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2" name="Oval 11">
            <a:extLst>
              <a:ext uri="{FF2B5EF4-FFF2-40B4-BE49-F238E27FC236}">
                <a16:creationId xmlns:a16="http://schemas.microsoft.com/office/drawing/2014/main" id="{0AEE0016-913F-4A8E-919D-62A2AEA106AB}"/>
              </a:ext>
            </a:extLst>
          </p:cNvPr>
          <p:cNvSpPr/>
          <p:nvPr/>
        </p:nvSpPr>
        <p:spPr>
          <a:xfrm>
            <a:off x="7694487" y="3483077"/>
            <a:ext cx="628808" cy="627738"/>
          </a:xfrm>
          <a:prstGeom prst="ellipse">
            <a:avLst/>
          </a:prstGeom>
          <a:solidFill>
            <a:schemeClr val="bg1"/>
          </a:solidFill>
          <a:ln w="9525">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pic>
        <p:nvPicPr>
          <p:cNvPr id="25" name="Picture 24" descr="A picture containing shape&#10;&#10;Description automatically generated">
            <a:extLst>
              <a:ext uri="{FF2B5EF4-FFF2-40B4-BE49-F238E27FC236}">
                <a16:creationId xmlns:a16="http://schemas.microsoft.com/office/drawing/2014/main" id="{464624A9-D9A3-4961-85E1-927C42FD6184}"/>
              </a:ext>
            </a:extLst>
          </p:cNvPr>
          <p:cNvPicPr>
            <a:picLocks noChangeAspect="1"/>
          </p:cNvPicPr>
          <p:nvPr/>
        </p:nvPicPr>
        <p:blipFill>
          <a:blip r:embed="rId7">
            <a:alphaModFix amt="70000"/>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871575" y="3646155"/>
            <a:ext cx="274633" cy="301583"/>
          </a:xfrm>
          <a:prstGeom prst="rect">
            <a:avLst/>
          </a:prstGeom>
        </p:spPr>
      </p:pic>
      <p:sp>
        <p:nvSpPr>
          <p:cNvPr id="31" name="TextBox 30">
            <a:extLst>
              <a:ext uri="{FF2B5EF4-FFF2-40B4-BE49-F238E27FC236}">
                <a16:creationId xmlns:a16="http://schemas.microsoft.com/office/drawing/2014/main" id="{7A11C863-5B2F-4009-B06A-7433353820B6}"/>
              </a:ext>
            </a:extLst>
          </p:cNvPr>
          <p:cNvSpPr txBox="1"/>
          <p:nvPr/>
        </p:nvSpPr>
        <p:spPr>
          <a:xfrm>
            <a:off x="7204004" y="4247204"/>
            <a:ext cx="1609774" cy="276999"/>
          </a:xfrm>
          <a:prstGeom prst="rect">
            <a:avLst/>
          </a:prstGeom>
          <a:noFill/>
        </p:spPr>
        <p:txBody>
          <a:bodyPr wrap="square" rtlCol="0">
            <a:spAutoFit/>
          </a:bodyPr>
          <a:lstStyle/>
          <a:p>
            <a:pPr marL="0" lvl="1" algn="ctr"/>
            <a:r>
              <a:rPr lang="en-IN" sz="1200" b="1"/>
              <a:t>Reporting</a:t>
            </a:r>
          </a:p>
        </p:txBody>
      </p:sp>
    </p:spTree>
    <p:extLst>
      <p:ext uri="{BB962C8B-B14F-4D97-AF65-F5344CB8AC3E}">
        <p14:creationId xmlns:p14="http://schemas.microsoft.com/office/powerpoint/2010/main" val="2973762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695C5-F734-4FD9-B218-9FD60337268B}"/>
              </a:ext>
            </a:extLst>
          </p:cNvPr>
          <p:cNvSpPr>
            <a:spLocks noGrp="1"/>
          </p:cNvSpPr>
          <p:nvPr>
            <p:ph type="body" sz="quarter" idx="11"/>
          </p:nvPr>
        </p:nvSpPr>
        <p:spPr/>
        <p:txBody>
          <a:bodyPr>
            <a:normAutofit/>
          </a:bodyPr>
          <a:lstStyle/>
          <a:p>
            <a:r>
              <a:rPr lang="en-IN" dirty="0"/>
              <a:t>REFERENCE PROJECTS</a:t>
            </a:r>
          </a:p>
        </p:txBody>
      </p:sp>
    </p:spTree>
    <p:extLst>
      <p:ext uri="{BB962C8B-B14F-4D97-AF65-F5344CB8AC3E}">
        <p14:creationId xmlns:p14="http://schemas.microsoft.com/office/powerpoint/2010/main" val="2273251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323FDC9-6E80-4351-B3B7-50CFFE61E512}"/>
              </a:ext>
            </a:extLst>
          </p:cNvPr>
          <p:cNvSpPr txBox="1"/>
          <p:nvPr/>
        </p:nvSpPr>
        <p:spPr>
          <a:xfrm>
            <a:off x="4679916" y="987425"/>
            <a:ext cx="4298984" cy="3600986"/>
          </a:xfrm>
          <a:prstGeom prst="rect">
            <a:avLst/>
          </a:prstGeom>
          <a:noFill/>
        </p:spPr>
        <p:txBody>
          <a:bodyPr wrap="square" rtlCol="0">
            <a:spAutoFit/>
          </a:bodyPr>
          <a:lstStyle/>
          <a:p>
            <a:pPr defTabSz="685783">
              <a:defRPr/>
            </a:pPr>
            <a:r>
              <a:rPr lang="en-US" sz="1200" b="1" dirty="0">
                <a:solidFill>
                  <a:srgbClr val="1F497D">
                    <a:lumMod val="75000"/>
                  </a:srgbClr>
                </a:solidFill>
                <a:latin typeface="Trebuchet MS"/>
              </a:rPr>
              <a:t>Integrated Value and Outcome</a:t>
            </a:r>
            <a:br>
              <a:rPr lang="en-US" sz="1200" dirty="0">
                <a:solidFill>
                  <a:srgbClr val="0070C0"/>
                </a:solidFill>
                <a:latin typeface="Trebuchet MS"/>
              </a:rPr>
            </a:br>
            <a:r>
              <a:rPr lang="en-US" sz="1000" dirty="0">
                <a:solidFill>
                  <a:prstClr val="black">
                    <a:lumMod val="50000"/>
                    <a:lumOff val="50000"/>
                  </a:prstClr>
                </a:solidFill>
                <a:latin typeface="Trebuchet MS"/>
              </a:rPr>
              <a:t>Sify was able to outclass competition in a techno-commercial evaluation model by virtue of the following:</a:t>
            </a:r>
          </a:p>
          <a:p>
            <a:pPr defTabSz="685783">
              <a:defRPr/>
            </a:pPr>
            <a:endParaRPr lang="en-US" sz="1000" dirty="0">
              <a:solidFill>
                <a:prstClr val="black">
                  <a:lumMod val="50000"/>
                  <a:lumOff val="50000"/>
                </a:prstClr>
              </a:solidFill>
              <a:latin typeface="Trebuchet MS"/>
            </a:endParaRPr>
          </a:p>
          <a:p>
            <a:pPr defTabSz="685783">
              <a:defRPr/>
            </a:pPr>
            <a:r>
              <a:rPr lang="en-US" sz="1000" dirty="0">
                <a:solidFill>
                  <a:prstClr val="black">
                    <a:lumMod val="50000"/>
                    <a:lumOff val="50000"/>
                  </a:prstClr>
                </a:solidFill>
                <a:latin typeface="Trebuchet MS"/>
              </a:rPr>
              <a:t>Sify’s expertise to design , implement and operate a multi service provider environment to provide for high availability. </a:t>
            </a:r>
          </a:p>
          <a:p>
            <a:pPr defTabSz="685783">
              <a:defRPr/>
            </a:pPr>
            <a:endParaRPr lang="en-US" sz="1000" dirty="0">
              <a:solidFill>
                <a:prstClr val="black">
                  <a:lumMod val="50000"/>
                  <a:lumOff val="50000"/>
                </a:prstClr>
              </a:solidFill>
              <a:latin typeface="Trebuchet MS"/>
            </a:endParaRPr>
          </a:p>
          <a:p>
            <a:pPr defTabSz="685783">
              <a:defRPr/>
            </a:pPr>
            <a:r>
              <a:rPr lang="en-US" sz="1000" dirty="0">
                <a:solidFill>
                  <a:prstClr val="black">
                    <a:lumMod val="50000"/>
                    <a:lumOff val="50000"/>
                  </a:prstClr>
                </a:solidFill>
                <a:latin typeface="Trebuchet MS"/>
              </a:rPr>
              <a:t>Ability to tightly integrate security controls into the overall Network architecture , and yet manage the complexity of interconnections between member banks and RBI payment gateways.</a:t>
            </a:r>
          </a:p>
          <a:p>
            <a:pPr defTabSz="685783">
              <a:defRPr/>
            </a:pPr>
            <a:endParaRPr lang="en-US" sz="1000" dirty="0">
              <a:solidFill>
                <a:prstClr val="black">
                  <a:lumMod val="50000"/>
                  <a:lumOff val="50000"/>
                </a:prstClr>
              </a:solidFill>
              <a:latin typeface="Trebuchet MS"/>
            </a:endParaRPr>
          </a:p>
          <a:p>
            <a:pPr defTabSz="685783">
              <a:defRPr/>
            </a:pPr>
            <a:r>
              <a:rPr lang="en-US" sz="1000" dirty="0">
                <a:solidFill>
                  <a:prstClr val="black">
                    <a:lumMod val="50000"/>
                    <a:lumOff val="50000"/>
                  </a:prstClr>
                </a:solidFill>
                <a:latin typeface="Trebuchet MS"/>
              </a:rPr>
              <a:t>Integrated Play of Network Managed Service Provider &amp; skillsets to run large scale Dedicated NOC operations for such mission critical Network.</a:t>
            </a:r>
          </a:p>
          <a:p>
            <a:pPr defTabSz="685783">
              <a:defRPr/>
            </a:pPr>
            <a:endParaRPr lang="en-US" sz="1200" b="1" dirty="0">
              <a:solidFill>
                <a:srgbClr val="1F497D">
                  <a:lumMod val="75000"/>
                </a:srgbClr>
              </a:solidFill>
              <a:latin typeface="Trebuchet MS"/>
            </a:endParaRPr>
          </a:p>
          <a:p>
            <a:pPr defTabSz="685783">
              <a:defRPr/>
            </a:pPr>
            <a:r>
              <a:rPr lang="en-US" sz="1200" b="1" dirty="0">
                <a:solidFill>
                  <a:srgbClr val="1F497D">
                    <a:lumMod val="75000"/>
                  </a:srgbClr>
                </a:solidFill>
                <a:latin typeface="Trebuchet MS"/>
              </a:rPr>
              <a:t>Value for Client</a:t>
            </a:r>
          </a:p>
          <a:p>
            <a:pPr defTabSz="685783">
              <a:defRPr/>
            </a:pPr>
            <a:r>
              <a:rPr lang="en-US" sz="1000" dirty="0">
                <a:solidFill>
                  <a:prstClr val="black">
                    <a:lumMod val="50000"/>
                    <a:lumOff val="50000"/>
                  </a:prstClr>
                </a:solidFill>
                <a:latin typeface="Trebuchet MS"/>
              </a:rPr>
              <a:t>Single ownership with the MSP to manage the complexity and guarantee high availability.</a:t>
            </a:r>
          </a:p>
          <a:p>
            <a:pPr defTabSz="685783">
              <a:defRPr/>
            </a:pPr>
            <a:endParaRPr lang="en-US" sz="1000" b="1" dirty="0">
              <a:solidFill>
                <a:srgbClr val="1F497D">
                  <a:lumMod val="75000"/>
                </a:srgbClr>
              </a:solidFill>
              <a:latin typeface="Trebuchet MS"/>
            </a:endParaRPr>
          </a:p>
          <a:p>
            <a:pPr defTabSz="685783">
              <a:defRPr/>
            </a:pPr>
            <a:r>
              <a:rPr lang="en-US" sz="1200" b="1" dirty="0">
                <a:solidFill>
                  <a:srgbClr val="1F497D">
                    <a:lumMod val="75000"/>
                  </a:srgbClr>
                </a:solidFill>
                <a:latin typeface="Trebuchet MS"/>
              </a:rPr>
              <a:t>Value for Sify</a:t>
            </a:r>
          </a:p>
          <a:p>
            <a:pPr defTabSz="685783">
              <a:defRPr/>
            </a:pPr>
            <a:r>
              <a:rPr lang="en-US" sz="1000" dirty="0">
                <a:solidFill>
                  <a:prstClr val="black">
                    <a:lumMod val="50000"/>
                    <a:lumOff val="50000"/>
                  </a:prstClr>
                </a:solidFill>
                <a:latin typeface="Trebuchet MS"/>
              </a:rPr>
              <a:t>This was a great showcase and reference for Sify for demonstrating skillsets to manage complexity, and for other Network Outsourcing opportunities.</a:t>
            </a:r>
          </a:p>
        </p:txBody>
      </p:sp>
      <p:grpSp>
        <p:nvGrpSpPr>
          <p:cNvPr id="16" name="Group 15">
            <a:extLst>
              <a:ext uri="{FF2B5EF4-FFF2-40B4-BE49-F238E27FC236}">
                <a16:creationId xmlns:a16="http://schemas.microsoft.com/office/drawing/2014/main" id="{3DAE004E-4069-4403-BB75-01656B3ABF24}"/>
              </a:ext>
            </a:extLst>
          </p:cNvPr>
          <p:cNvGrpSpPr/>
          <p:nvPr/>
        </p:nvGrpSpPr>
        <p:grpSpPr>
          <a:xfrm>
            <a:off x="472854" y="1028701"/>
            <a:ext cx="3611250" cy="1084912"/>
            <a:chOff x="909872" y="1371600"/>
            <a:chExt cx="4815000" cy="1446552"/>
          </a:xfrm>
        </p:grpSpPr>
        <p:sp>
          <p:nvSpPr>
            <p:cNvPr id="4" name="TextBox 3">
              <a:extLst>
                <a:ext uri="{FF2B5EF4-FFF2-40B4-BE49-F238E27FC236}">
                  <a16:creationId xmlns:a16="http://schemas.microsoft.com/office/drawing/2014/main" id="{E8342832-EF47-42C7-A2C0-D0C3BB1101FF}"/>
                </a:ext>
              </a:extLst>
            </p:cNvPr>
            <p:cNvSpPr txBox="1"/>
            <p:nvPr/>
          </p:nvSpPr>
          <p:spPr>
            <a:xfrm>
              <a:off x="1404872" y="1371600"/>
              <a:ext cx="4320000" cy="1446552"/>
            </a:xfrm>
            <a:prstGeom prst="rect">
              <a:avLst/>
            </a:prstGeom>
            <a:noFill/>
          </p:spPr>
          <p:txBody>
            <a:bodyPr wrap="square" rtlCol="0">
              <a:spAutoFit/>
            </a:bodyPr>
            <a:lstStyle/>
            <a:p>
              <a:pPr defTabSz="685783">
                <a:defRPr/>
              </a:pPr>
              <a:r>
                <a:rPr lang="en-US" sz="1200" b="1" dirty="0">
                  <a:solidFill>
                    <a:srgbClr val="1F497D">
                      <a:lumMod val="75000"/>
                    </a:srgbClr>
                  </a:solidFill>
                  <a:latin typeface="Trebuchet MS"/>
                </a:rPr>
                <a:t>Project Objective</a:t>
              </a:r>
            </a:p>
            <a:p>
              <a:pPr defTabSz="685783">
                <a:defRPr/>
              </a:pPr>
              <a:r>
                <a:rPr lang="en-US" sz="1050" dirty="0">
                  <a:solidFill>
                    <a:prstClr val="black">
                      <a:lumMod val="50000"/>
                      <a:lumOff val="50000"/>
                    </a:prstClr>
                  </a:solidFill>
                  <a:latin typeface="Trebuchet MS"/>
                </a:rPr>
                <a:t>To set up the Digital Payment Network Infrastructure connecting RBI locations and Member Banks, for Interbank Financial settlements.</a:t>
              </a:r>
              <a:endParaRPr lang="en-IN" sz="1050" dirty="0">
                <a:solidFill>
                  <a:prstClr val="black">
                    <a:lumMod val="50000"/>
                    <a:lumOff val="50000"/>
                  </a:prstClr>
                </a:solidFill>
                <a:latin typeface="Trebuchet MS"/>
              </a:endParaRPr>
            </a:p>
            <a:p>
              <a:pPr defTabSz="685783">
                <a:defRPr/>
              </a:pPr>
              <a:endParaRPr lang="en-IN" sz="1050" dirty="0">
                <a:solidFill>
                  <a:prstClr val="black">
                    <a:lumMod val="50000"/>
                    <a:lumOff val="50000"/>
                  </a:prstClr>
                </a:solidFill>
                <a:latin typeface="Trebuchet MS"/>
              </a:endParaRPr>
            </a:p>
          </p:txBody>
        </p:sp>
        <p:pic>
          <p:nvPicPr>
            <p:cNvPr id="1026" name="Picture 2" descr="objective Icon 3428374">
              <a:extLst>
                <a:ext uri="{FF2B5EF4-FFF2-40B4-BE49-F238E27FC236}">
                  <a16:creationId xmlns:a16="http://schemas.microsoft.com/office/drawing/2014/main" id="{A4BD5595-EA2B-48C7-B742-0FC9410CE3E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9872" y="148632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0DE21E5-4426-4A54-A522-FCD0DE47ADC0}"/>
              </a:ext>
            </a:extLst>
          </p:cNvPr>
          <p:cNvGrpSpPr/>
          <p:nvPr/>
        </p:nvGrpSpPr>
        <p:grpSpPr>
          <a:xfrm>
            <a:off x="506604" y="1876766"/>
            <a:ext cx="3577500" cy="438582"/>
            <a:chOff x="954872" y="2276463"/>
            <a:chExt cx="4770000" cy="584776"/>
          </a:xfrm>
        </p:grpSpPr>
        <p:sp>
          <p:nvSpPr>
            <p:cNvPr id="33" name="TextBox 32">
              <a:extLst>
                <a:ext uri="{FF2B5EF4-FFF2-40B4-BE49-F238E27FC236}">
                  <a16:creationId xmlns:a16="http://schemas.microsoft.com/office/drawing/2014/main" id="{064AD464-FE8A-4F7A-9C5E-94D71356110D}"/>
                </a:ext>
              </a:extLst>
            </p:cNvPr>
            <p:cNvSpPr txBox="1"/>
            <p:nvPr/>
          </p:nvSpPr>
          <p:spPr>
            <a:xfrm>
              <a:off x="1404872" y="2276463"/>
              <a:ext cx="4320000" cy="584776"/>
            </a:xfrm>
            <a:prstGeom prst="rect">
              <a:avLst/>
            </a:prstGeom>
            <a:noFill/>
          </p:spPr>
          <p:txBody>
            <a:bodyPr wrap="square" rtlCol="0">
              <a:spAutoFit/>
            </a:bodyPr>
            <a:lstStyle/>
            <a:p>
              <a:pPr defTabSz="685783">
                <a:defRPr/>
              </a:pPr>
              <a:r>
                <a:rPr lang="en-US" sz="1200" b="1">
                  <a:solidFill>
                    <a:srgbClr val="1F497D">
                      <a:lumMod val="75000"/>
                    </a:srgbClr>
                  </a:solidFill>
                  <a:latin typeface="Trebuchet MS"/>
                </a:rPr>
                <a:t>Project Model</a:t>
              </a:r>
            </a:p>
            <a:p>
              <a:pPr defTabSz="685783">
                <a:defRPr/>
              </a:pPr>
              <a:r>
                <a:rPr lang="en-US" sz="1050">
                  <a:solidFill>
                    <a:prstClr val="black">
                      <a:lumMod val="50000"/>
                      <a:lumOff val="50000"/>
                    </a:prstClr>
                  </a:solidFill>
                  <a:latin typeface="Trebuchet MS"/>
                </a:rPr>
                <a:t>Managed Services led Network Outsourcing model </a:t>
              </a:r>
            </a:p>
          </p:txBody>
        </p:sp>
        <p:pic>
          <p:nvPicPr>
            <p:cNvPr id="1028" name="Picture 4" descr="model Icon 1724316">
              <a:extLst>
                <a:ext uri="{FF2B5EF4-FFF2-40B4-BE49-F238E27FC236}">
                  <a16:creationId xmlns:a16="http://schemas.microsoft.com/office/drawing/2014/main" id="{8D78C8CE-F621-424D-9F5C-0017C2E9F057}"/>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4872" y="2328462"/>
              <a:ext cx="450000" cy="45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46842D2D-B980-4ED2-9943-66FE86B7E130}"/>
              </a:ext>
            </a:extLst>
          </p:cNvPr>
          <p:cNvGrpSpPr/>
          <p:nvPr/>
        </p:nvGrpSpPr>
        <p:grpSpPr>
          <a:xfrm>
            <a:off x="439104" y="2370706"/>
            <a:ext cx="3645000" cy="790248"/>
            <a:chOff x="864872" y="2962364"/>
            <a:chExt cx="4860000" cy="1053662"/>
          </a:xfrm>
        </p:grpSpPr>
        <p:sp>
          <p:nvSpPr>
            <p:cNvPr id="21" name="TextBox 20">
              <a:extLst>
                <a:ext uri="{FF2B5EF4-FFF2-40B4-BE49-F238E27FC236}">
                  <a16:creationId xmlns:a16="http://schemas.microsoft.com/office/drawing/2014/main" id="{176E3749-0BE4-481A-BD0B-F4E72CBCD042}"/>
                </a:ext>
              </a:extLst>
            </p:cNvPr>
            <p:cNvSpPr txBox="1"/>
            <p:nvPr/>
          </p:nvSpPr>
          <p:spPr>
            <a:xfrm>
              <a:off x="1404872" y="3000365"/>
              <a:ext cx="4320000" cy="1015661"/>
            </a:xfrm>
            <a:prstGeom prst="rect">
              <a:avLst/>
            </a:prstGeom>
            <a:noFill/>
          </p:spPr>
          <p:txBody>
            <a:bodyPr wrap="square" rtlCol="0">
              <a:spAutoFit/>
            </a:bodyPr>
            <a:lstStyle/>
            <a:p>
              <a:pPr defTabSz="685783">
                <a:defRPr/>
              </a:pPr>
              <a:r>
                <a:rPr lang="en-US" sz="1200" b="1">
                  <a:solidFill>
                    <a:srgbClr val="1F497D">
                      <a:lumMod val="75000"/>
                    </a:srgbClr>
                  </a:solidFill>
                  <a:latin typeface="Trebuchet MS"/>
                </a:rPr>
                <a:t>Competition</a:t>
              </a:r>
            </a:p>
            <a:p>
              <a:pPr defTabSz="685783">
                <a:defRPr/>
              </a:pPr>
              <a:r>
                <a:rPr lang="en-US" sz="1050">
                  <a:solidFill>
                    <a:prstClr val="black">
                      <a:lumMod val="50000"/>
                      <a:lumOff val="50000"/>
                    </a:prstClr>
                  </a:solidFill>
                  <a:latin typeface="Trebuchet MS"/>
                </a:rPr>
                <a:t>Airtel, Reliance Communications, Tata Communications</a:t>
              </a:r>
              <a:endParaRPr lang="en-IN" sz="1050">
                <a:solidFill>
                  <a:prstClr val="black">
                    <a:lumMod val="50000"/>
                    <a:lumOff val="50000"/>
                  </a:prstClr>
                </a:solidFill>
                <a:latin typeface="Trebuchet MS"/>
              </a:endParaRPr>
            </a:p>
            <a:p>
              <a:pPr defTabSz="685783">
                <a:defRPr/>
              </a:pPr>
              <a:endParaRPr lang="en-IN" sz="1050">
                <a:solidFill>
                  <a:prstClr val="black">
                    <a:lumMod val="50000"/>
                    <a:lumOff val="50000"/>
                  </a:prstClr>
                </a:solidFill>
                <a:latin typeface="Trebuchet MS"/>
              </a:endParaRPr>
            </a:p>
          </p:txBody>
        </p:sp>
        <p:pic>
          <p:nvPicPr>
            <p:cNvPr id="1030" name="Picture 6" descr="Business competition Icon 3444703">
              <a:extLst>
                <a:ext uri="{FF2B5EF4-FFF2-40B4-BE49-F238E27FC236}">
                  <a16:creationId xmlns:a16="http://schemas.microsoft.com/office/drawing/2014/main" id="{07F6AFCE-F7CF-4193-AC24-C6E1C157E3E6}"/>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4872" y="2962364"/>
              <a:ext cx="630000" cy="63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43B6FC29-8D31-47E5-9C5E-44648700CF03}"/>
              </a:ext>
            </a:extLst>
          </p:cNvPr>
          <p:cNvGrpSpPr/>
          <p:nvPr/>
        </p:nvGrpSpPr>
        <p:grpSpPr>
          <a:xfrm>
            <a:off x="472854" y="3063909"/>
            <a:ext cx="3611250" cy="923330"/>
            <a:chOff x="909872" y="3655303"/>
            <a:chExt cx="4815000" cy="1231106"/>
          </a:xfrm>
        </p:grpSpPr>
        <p:sp>
          <p:nvSpPr>
            <p:cNvPr id="22" name="TextBox 21">
              <a:extLst>
                <a:ext uri="{FF2B5EF4-FFF2-40B4-BE49-F238E27FC236}">
                  <a16:creationId xmlns:a16="http://schemas.microsoft.com/office/drawing/2014/main" id="{5C7DCE75-42E2-480C-A281-09C8647B4706}"/>
                </a:ext>
              </a:extLst>
            </p:cNvPr>
            <p:cNvSpPr txBox="1"/>
            <p:nvPr/>
          </p:nvSpPr>
          <p:spPr>
            <a:xfrm>
              <a:off x="1404872" y="3655303"/>
              <a:ext cx="4320000" cy="1231106"/>
            </a:xfrm>
            <a:prstGeom prst="rect">
              <a:avLst/>
            </a:prstGeom>
            <a:noFill/>
          </p:spPr>
          <p:txBody>
            <a:bodyPr wrap="square" rtlCol="0">
              <a:spAutoFit/>
            </a:bodyPr>
            <a:lstStyle/>
            <a:p>
              <a:pPr defTabSz="685783">
                <a:defRPr/>
              </a:pPr>
              <a:r>
                <a:rPr lang="en-US" sz="1200" b="1">
                  <a:solidFill>
                    <a:srgbClr val="1F497D">
                      <a:lumMod val="75000"/>
                    </a:srgbClr>
                  </a:solidFill>
                  <a:latin typeface="Trebuchet MS"/>
                </a:rPr>
                <a:t>Sify’s Uniqueness</a:t>
              </a:r>
              <a:br>
                <a:rPr lang="en-US" sz="1200">
                  <a:solidFill>
                    <a:prstClr val="black"/>
                  </a:solidFill>
                  <a:latin typeface="Trebuchet MS"/>
                </a:rPr>
              </a:br>
              <a:r>
                <a:rPr lang="en-US" sz="1050">
                  <a:solidFill>
                    <a:prstClr val="black">
                      <a:lumMod val="50000"/>
                      <a:lumOff val="50000"/>
                    </a:prstClr>
                  </a:solidFill>
                  <a:latin typeface="Trebuchet MS"/>
                </a:rPr>
                <a:t>Integrated value of skills – NSP, Network Integrator, NOC &amp; Managed Services, Network Transformation Services, Security Services alongside Network Infrastructure services</a:t>
              </a:r>
              <a:endParaRPr lang="en-IN" sz="1050">
                <a:solidFill>
                  <a:prstClr val="black">
                    <a:lumMod val="50000"/>
                    <a:lumOff val="50000"/>
                  </a:prstClr>
                </a:solidFill>
                <a:latin typeface="Trebuchet MS"/>
              </a:endParaRPr>
            </a:p>
          </p:txBody>
        </p:sp>
        <p:pic>
          <p:nvPicPr>
            <p:cNvPr id="8" name="Picture 7" descr="A picture containing shape&#10;&#10;Description automatically generated">
              <a:extLst>
                <a:ext uri="{FF2B5EF4-FFF2-40B4-BE49-F238E27FC236}">
                  <a16:creationId xmlns:a16="http://schemas.microsoft.com/office/drawing/2014/main" id="{8B322F9E-64ED-4BBA-8DBC-8C9D7EDDF6DF}"/>
                </a:ext>
              </a:extLst>
            </p:cNvPr>
            <p:cNvPicPr>
              <a:picLocks noChangeAspect="1"/>
            </p:cNvPicPr>
            <p:nvPr/>
          </p:nvPicPr>
          <p:blipFill>
            <a:blip r:embed="rId5">
              <a:duotone>
                <a:schemeClr val="accent5">
                  <a:shade val="45000"/>
                  <a:satMod val="135000"/>
                </a:schemeClr>
                <a:prstClr val="white"/>
              </a:duotone>
            </a:blip>
            <a:stretch>
              <a:fillRect/>
            </a:stretch>
          </p:blipFill>
          <p:spPr>
            <a:xfrm>
              <a:off x="909872" y="3730856"/>
              <a:ext cx="540000" cy="540000"/>
            </a:xfrm>
            <a:prstGeom prst="rect">
              <a:avLst/>
            </a:prstGeom>
          </p:spPr>
        </p:pic>
      </p:grpSp>
      <p:grpSp>
        <p:nvGrpSpPr>
          <p:cNvPr id="20" name="Group 19">
            <a:extLst>
              <a:ext uri="{FF2B5EF4-FFF2-40B4-BE49-F238E27FC236}">
                <a16:creationId xmlns:a16="http://schemas.microsoft.com/office/drawing/2014/main" id="{300CEECF-6753-4A76-A17E-9473B106AF62}"/>
              </a:ext>
            </a:extLst>
          </p:cNvPr>
          <p:cNvGrpSpPr/>
          <p:nvPr/>
        </p:nvGrpSpPr>
        <p:grpSpPr>
          <a:xfrm>
            <a:off x="472854" y="4064364"/>
            <a:ext cx="3611250" cy="600164"/>
            <a:chOff x="909872" y="5105928"/>
            <a:chExt cx="4815000" cy="800220"/>
          </a:xfrm>
        </p:grpSpPr>
        <p:sp>
          <p:nvSpPr>
            <p:cNvPr id="28" name="TextBox 27">
              <a:extLst>
                <a:ext uri="{FF2B5EF4-FFF2-40B4-BE49-F238E27FC236}">
                  <a16:creationId xmlns:a16="http://schemas.microsoft.com/office/drawing/2014/main" id="{5ECFFC66-341D-4C54-8B9D-BF2F50122F73}"/>
                </a:ext>
              </a:extLst>
            </p:cNvPr>
            <p:cNvSpPr txBox="1"/>
            <p:nvPr/>
          </p:nvSpPr>
          <p:spPr>
            <a:xfrm>
              <a:off x="1404872" y="5105928"/>
              <a:ext cx="4320000" cy="800220"/>
            </a:xfrm>
            <a:prstGeom prst="rect">
              <a:avLst/>
            </a:prstGeom>
            <a:noFill/>
          </p:spPr>
          <p:txBody>
            <a:bodyPr wrap="square" rtlCol="0">
              <a:spAutoFit/>
            </a:bodyPr>
            <a:lstStyle/>
            <a:p>
              <a:pPr defTabSz="685783">
                <a:defRPr/>
              </a:pPr>
              <a:r>
                <a:rPr lang="en-US" sz="1200" b="1">
                  <a:solidFill>
                    <a:srgbClr val="1F497D">
                      <a:lumMod val="75000"/>
                    </a:srgbClr>
                  </a:solidFill>
                  <a:latin typeface="Trebuchet MS"/>
                </a:rPr>
                <a:t>Contract Duration</a:t>
              </a:r>
            </a:p>
            <a:p>
              <a:pPr defTabSz="685783">
                <a:defRPr/>
              </a:pPr>
              <a:r>
                <a:rPr lang="en-US" sz="1050">
                  <a:solidFill>
                    <a:prstClr val="black">
                      <a:lumMod val="50000"/>
                      <a:lumOff val="50000"/>
                    </a:prstClr>
                  </a:solidFill>
                  <a:latin typeface="Trebuchet MS"/>
                </a:rPr>
                <a:t>5+2  years</a:t>
              </a:r>
              <a:endParaRPr lang="en-IN" sz="1050">
                <a:solidFill>
                  <a:prstClr val="black">
                    <a:lumMod val="50000"/>
                    <a:lumOff val="50000"/>
                  </a:prstClr>
                </a:solidFill>
                <a:latin typeface="Trebuchet MS"/>
              </a:endParaRPr>
            </a:p>
            <a:p>
              <a:pPr defTabSz="685783">
                <a:defRPr/>
              </a:pPr>
              <a:endParaRPr lang="en-IN" sz="1050">
                <a:solidFill>
                  <a:prstClr val="black">
                    <a:lumMod val="50000"/>
                    <a:lumOff val="50000"/>
                  </a:prstClr>
                </a:solidFill>
                <a:latin typeface="Trebuchet MS"/>
              </a:endParaRPr>
            </a:p>
          </p:txBody>
        </p:sp>
        <p:pic>
          <p:nvPicPr>
            <p:cNvPr id="1042" name="Picture 18" descr="duration Icon 2978813">
              <a:extLst>
                <a:ext uri="{FF2B5EF4-FFF2-40B4-BE49-F238E27FC236}">
                  <a16:creationId xmlns:a16="http://schemas.microsoft.com/office/drawing/2014/main" id="{B2579A98-C7A9-4739-A086-2A76B41272B6}"/>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9872" y="5157927"/>
              <a:ext cx="450000" cy="45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descr="A picture containing shape&#10;&#10;Description automatically generated">
            <a:extLst>
              <a:ext uri="{FF2B5EF4-FFF2-40B4-BE49-F238E27FC236}">
                <a16:creationId xmlns:a16="http://schemas.microsoft.com/office/drawing/2014/main" id="{7FDE27B0-6801-425A-90FE-CCA04DA3283D}"/>
              </a:ext>
            </a:extLst>
          </p:cNvPr>
          <p:cNvPicPr>
            <a:picLocks noChangeAspect="1"/>
          </p:cNvPicPr>
          <p:nvPr/>
        </p:nvPicPr>
        <p:blipFill>
          <a:blip r:embed="rId7">
            <a:duotone>
              <a:srgbClr val="FFC000">
                <a:shade val="45000"/>
                <a:satMod val="135000"/>
              </a:srgbClr>
              <a:prstClr val="white"/>
            </a:duotone>
          </a:blip>
          <a:stretch>
            <a:fillRect/>
          </a:stretch>
        </p:blipFill>
        <p:spPr>
          <a:xfrm>
            <a:off x="4192730" y="987425"/>
            <a:ext cx="405000" cy="405000"/>
          </a:xfrm>
          <a:prstGeom prst="rect">
            <a:avLst/>
          </a:prstGeom>
        </p:spPr>
      </p:pic>
      <p:pic>
        <p:nvPicPr>
          <p:cNvPr id="29" name="Picture 28" descr="Logo, company name&#10;&#10;Description automatically generated">
            <a:extLst>
              <a:ext uri="{FF2B5EF4-FFF2-40B4-BE49-F238E27FC236}">
                <a16:creationId xmlns:a16="http://schemas.microsoft.com/office/drawing/2014/main" id="{A85C755A-06C6-4B89-B2C6-E3AB259FD1B1}"/>
              </a:ext>
            </a:extLst>
          </p:cNvPr>
          <p:cNvPicPr>
            <a:picLocks noChangeAspect="1"/>
          </p:cNvPicPr>
          <p:nvPr/>
        </p:nvPicPr>
        <p:blipFill rotWithShape="1">
          <a:blip r:embed="rId8"/>
          <a:srcRect t="22406" b="23517"/>
          <a:stretch/>
        </p:blipFill>
        <p:spPr>
          <a:xfrm>
            <a:off x="8010150" y="207946"/>
            <a:ext cx="810000" cy="438022"/>
          </a:xfrm>
          <a:prstGeom prst="rect">
            <a:avLst/>
          </a:prstGeom>
        </p:spPr>
      </p:pic>
      <p:sp>
        <p:nvSpPr>
          <p:cNvPr id="24" name="TextBox 23">
            <a:extLst>
              <a:ext uri="{FF2B5EF4-FFF2-40B4-BE49-F238E27FC236}">
                <a16:creationId xmlns:a16="http://schemas.microsoft.com/office/drawing/2014/main" id="{BA1CA960-2043-F842-982F-B184A1505986}"/>
              </a:ext>
            </a:extLst>
          </p:cNvPr>
          <p:cNvSpPr txBox="1"/>
          <p:nvPr/>
        </p:nvSpPr>
        <p:spPr>
          <a:xfrm rot="16200000">
            <a:off x="-2435648" y="2389483"/>
            <a:ext cx="5148298" cy="369332"/>
          </a:xfrm>
          <a:prstGeom prst="rect">
            <a:avLst/>
          </a:prstGeom>
          <a:solidFill>
            <a:schemeClr val="accent1"/>
          </a:solidFill>
          <a:ln>
            <a:noFill/>
          </a:ln>
        </p:spPr>
        <p:txBody>
          <a:bodyPr wrap="square" rtlCol="0">
            <a:spAutoFit/>
          </a:bodyPr>
          <a:lstStyle>
            <a:defPPr>
              <a:defRPr lang="en-US"/>
            </a:defPPr>
            <a:lvl1pPr algn="ctr">
              <a:defRPr sz="1800" b="1" cap="all" spc="113">
                <a:solidFill>
                  <a:schemeClr val="bg1"/>
                </a:solidFill>
                <a:latin typeface="+mj-lt"/>
              </a:defRPr>
            </a:lvl1pPr>
          </a:lstStyle>
          <a:p>
            <a:pPr defTabSz="685783">
              <a:defRPr/>
            </a:pPr>
            <a:r>
              <a:rPr lang="en-US" dirty="0">
                <a:solidFill>
                  <a:prstClr val="white"/>
                </a:solidFill>
                <a:latin typeface="Arial Nova" panose="020B0504020202020204" pitchFamily="34" charset="0"/>
              </a:rPr>
              <a:t>MANAGED  NETWORK SERVICES </a:t>
            </a:r>
          </a:p>
        </p:txBody>
      </p:sp>
      <p:sp>
        <p:nvSpPr>
          <p:cNvPr id="30" name="TextBox 29">
            <a:extLst>
              <a:ext uri="{FF2B5EF4-FFF2-40B4-BE49-F238E27FC236}">
                <a16:creationId xmlns:a16="http://schemas.microsoft.com/office/drawing/2014/main" id="{6FE61EBB-E2C1-9D4A-8088-B5637EE25CBA}"/>
              </a:ext>
            </a:extLst>
          </p:cNvPr>
          <p:cNvSpPr txBox="1"/>
          <p:nvPr/>
        </p:nvSpPr>
        <p:spPr>
          <a:xfrm>
            <a:off x="311626" y="197"/>
            <a:ext cx="2028860" cy="207749"/>
          </a:xfrm>
          <a:prstGeom prst="rect">
            <a:avLst/>
          </a:prstGeom>
          <a:solidFill>
            <a:schemeClr val="tx2">
              <a:lumMod val="75000"/>
            </a:schemeClr>
          </a:solidFill>
          <a:ln w="12700">
            <a:noFill/>
          </a:ln>
        </p:spPr>
        <p:txBody>
          <a:bodyPr wrap="square" lIns="68580" tIns="34290" rIns="68580" bIns="34290" rtlCol="0" anchor="t">
            <a:spAutoFit/>
          </a:bodyPr>
          <a:lstStyle>
            <a:defPPr>
              <a:defRPr lang="en-US"/>
            </a:defPPr>
            <a:lvl1pPr>
              <a:defRPr sz="900" cap="all" spc="113">
                <a:solidFill>
                  <a:schemeClr val="bg1"/>
                </a:solidFill>
                <a:latin typeface="+mj-lt"/>
              </a:defRPr>
            </a:lvl1pPr>
          </a:lstStyle>
          <a:p>
            <a:pPr defTabSz="685783">
              <a:defRPr/>
            </a:pPr>
            <a:r>
              <a:rPr lang="en-US">
                <a:solidFill>
                  <a:prstClr val="white"/>
                </a:solidFill>
                <a:latin typeface="Trebuchet MS"/>
              </a:rPr>
              <a:t>Financial BANKING</a:t>
            </a:r>
          </a:p>
        </p:txBody>
      </p:sp>
      <p:sp>
        <p:nvSpPr>
          <p:cNvPr id="2" name="Title 1">
            <a:extLst>
              <a:ext uri="{FF2B5EF4-FFF2-40B4-BE49-F238E27FC236}">
                <a16:creationId xmlns:a16="http://schemas.microsoft.com/office/drawing/2014/main" id="{EF9039C9-E000-43B8-8B68-0A23ED7369D6}"/>
              </a:ext>
            </a:extLst>
          </p:cNvPr>
          <p:cNvSpPr>
            <a:spLocks noGrp="1"/>
          </p:cNvSpPr>
          <p:nvPr>
            <p:ph type="title"/>
          </p:nvPr>
        </p:nvSpPr>
        <p:spPr>
          <a:xfrm>
            <a:off x="576774" y="257175"/>
            <a:ext cx="7284525" cy="369888"/>
          </a:xfrm>
        </p:spPr>
        <p:txBody>
          <a:bodyPr/>
          <a:lstStyle/>
          <a:p>
            <a:r>
              <a:rPr lang="en-US" dirty="0"/>
              <a:t>IFTAS: BACKBONE FOR INDIA’S INTERBANKING SERVICES</a:t>
            </a:r>
            <a:endParaRPr lang="en-IN" dirty="0"/>
          </a:p>
        </p:txBody>
      </p:sp>
    </p:spTree>
    <p:extLst>
      <p:ext uri="{BB962C8B-B14F-4D97-AF65-F5344CB8AC3E}">
        <p14:creationId xmlns:p14="http://schemas.microsoft.com/office/powerpoint/2010/main" val="3919979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323FDC9-6E80-4351-B3B7-50CFFE61E512}"/>
              </a:ext>
            </a:extLst>
          </p:cNvPr>
          <p:cNvSpPr txBox="1"/>
          <p:nvPr/>
        </p:nvSpPr>
        <p:spPr>
          <a:xfrm>
            <a:off x="4722259" y="987425"/>
            <a:ext cx="4275691" cy="3285515"/>
          </a:xfrm>
          <a:prstGeom prst="rect">
            <a:avLst/>
          </a:prstGeom>
          <a:noFill/>
        </p:spPr>
        <p:txBody>
          <a:bodyPr wrap="square" rtlCol="0">
            <a:spAutoFit/>
          </a:bodyPr>
          <a:lstStyle/>
          <a:p>
            <a:pPr defTabSz="685766">
              <a:lnSpc>
                <a:spcPts val="1200"/>
              </a:lnSpc>
              <a:defRPr/>
            </a:pPr>
            <a:r>
              <a:rPr lang="en-US" sz="1200" b="1" dirty="0">
                <a:solidFill>
                  <a:srgbClr val="1F497D">
                    <a:lumMod val="75000"/>
                  </a:srgbClr>
                </a:solidFill>
                <a:latin typeface="+mj-lt"/>
              </a:rPr>
              <a:t>Integrated Value and Outcome</a:t>
            </a:r>
            <a:br>
              <a:rPr lang="en-US" sz="1000" dirty="0">
                <a:solidFill>
                  <a:srgbClr val="0070C0"/>
                </a:solidFill>
                <a:latin typeface="+mj-lt"/>
              </a:rPr>
            </a:br>
            <a:r>
              <a:rPr lang="en-US" sz="1000" dirty="0">
                <a:solidFill>
                  <a:prstClr val="black">
                    <a:lumMod val="50000"/>
                    <a:lumOff val="50000"/>
                  </a:prstClr>
                </a:solidFill>
                <a:latin typeface="+mj-lt"/>
              </a:rPr>
              <a:t>Integrated Play of Network Managed Service Provider , Network Integrator &amp; skillsets to run NOC operations for such mission critical Network.</a:t>
            </a:r>
            <a:endParaRPr lang="en-US" sz="1000" dirty="0">
              <a:solidFill>
                <a:prstClr val="black"/>
              </a:solidFill>
              <a:latin typeface="+mj-lt"/>
            </a:endParaRPr>
          </a:p>
          <a:p>
            <a:pPr defTabSz="685766">
              <a:lnSpc>
                <a:spcPts val="1200"/>
              </a:lnSpc>
              <a:defRPr/>
            </a:pPr>
            <a:endParaRPr lang="en-US" sz="1200" b="1" dirty="0">
              <a:solidFill>
                <a:srgbClr val="1F497D">
                  <a:lumMod val="75000"/>
                </a:srgbClr>
              </a:solidFill>
              <a:latin typeface="+mj-lt"/>
            </a:endParaRPr>
          </a:p>
          <a:p>
            <a:pPr defTabSz="685766">
              <a:lnSpc>
                <a:spcPts val="1200"/>
              </a:lnSpc>
              <a:spcBef>
                <a:spcPts val="600"/>
              </a:spcBef>
              <a:defRPr/>
            </a:pPr>
            <a:r>
              <a:rPr lang="en-US" sz="1200" b="1" dirty="0">
                <a:solidFill>
                  <a:srgbClr val="1F497D">
                    <a:lumMod val="75000"/>
                  </a:srgbClr>
                </a:solidFill>
                <a:latin typeface="+mj-lt"/>
              </a:rPr>
              <a:t>Value for Client</a:t>
            </a:r>
            <a:r>
              <a:rPr lang="en-US" sz="1200" dirty="0">
                <a:solidFill>
                  <a:srgbClr val="0070C0"/>
                </a:solidFill>
                <a:latin typeface="+mj-lt"/>
              </a:rPr>
              <a:t> </a:t>
            </a:r>
          </a:p>
          <a:p>
            <a:pPr defTabSz="685766">
              <a:lnSpc>
                <a:spcPts val="1200"/>
              </a:lnSpc>
              <a:defRPr/>
            </a:pPr>
            <a:r>
              <a:rPr lang="en-US" sz="1000" dirty="0">
                <a:solidFill>
                  <a:prstClr val="black">
                    <a:lumMod val="50000"/>
                    <a:lumOff val="50000"/>
                  </a:prstClr>
                </a:solidFill>
                <a:latin typeface="+mj-lt"/>
              </a:rPr>
              <a:t>Provided NSE a predicable model to scale operations over 40 cities from 7 city presence using Network and Edge assets. This has helped significant growth in member acquisition and lowering the cost of operations for existing members. </a:t>
            </a:r>
          </a:p>
          <a:p>
            <a:pPr defTabSz="685766">
              <a:lnSpc>
                <a:spcPts val="1200"/>
              </a:lnSpc>
              <a:defRPr/>
            </a:pPr>
            <a:endParaRPr lang="en-US" sz="1000" dirty="0">
              <a:solidFill>
                <a:prstClr val="black"/>
              </a:solidFill>
              <a:latin typeface="+mj-lt"/>
            </a:endParaRPr>
          </a:p>
          <a:p>
            <a:pPr defTabSz="914219">
              <a:lnSpc>
                <a:spcPts val="1200"/>
              </a:lnSpc>
              <a:spcBef>
                <a:spcPts val="300"/>
              </a:spcBef>
              <a:defRPr/>
            </a:pPr>
            <a:r>
              <a:rPr lang="en-US" sz="1000" dirty="0">
                <a:solidFill>
                  <a:prstClr val="black">
                    <a:lumMod val="50000"/>
                    <a:lumOff val="50000"/>
                  </a:prstClr>
                </a:solidFill>
                <a:latin typeface="+mj-lt"/>
                <a:cs typeface="Arial" charset="0"/>
              </a:rPr>
              <a:t>Digital Platform for Service Operations and member interactions between members and NSE enabled transparent and efficient operations. </a:t>
            </a:r>
            <a:endParaRPr lang="en-US" sz="1000" b="1" dirty="0">
              <a:solidFill>
                <a:prstClr val="black"/>
              </a:solidFill>
              <a:latin typeface="+mj-lt"/>
            </a:endParaRPr>
          </a:p>
          <a:p>
            <a:pPr defTabSz="685766">
              <a:lnSpc>
                <a:spcPts val="1200"/>
              </a:lnSpc>
              <a:spcBef>
                <a:spcPts val="600"/>
              </a:spcBef>
              <a:defRPr/>
            </a:pPr>
            <a:endParaRPr lang="en-US" sz="1200" b="1" dirty="0">
              <a:solidFill>
                <a:srgbClr val="1F497D">
                  <a:lumMod val="75000"/>
                </a:srgbClr>
              </a:solidFill>
              <a:latin typeface="+mj-lt"/>
            </a:endParaRPr>
          </a:p>
          <a:p>
            <a:pPr defTabSz="685766">
              <a:lnSpc>
                <a:spcPts val="1200"/>
              </a:lnSpc>
              <a:spcBef>
                <a:spcPts val="600"/>
              </a:spcBef>
              <a:defRPr/>
            </a:pPr>
            <a:r>
              <a:rPr lang="en-US" sz="1200" b="1" dirty="0">
                <a:solidFill>
                  <a:srgbClr val="1F497D">
                    <a:lumMod val="75000"/>
                  </a:srgbClr>
                </a:solidFill>
                <a:latin typeface="+mj-lt"/>
              </a:rPr>
              <a:t>Value for Sify</a:t>
            </a:r>
          </a:p>
          <a:p>
            <a:pPr marL="266700" indent="-174625" defTabSz="685766">
              <a:lnSpc>
                <a:spcPts val="1200"/>
              </a:lnSpc>
              <a:buFont typeface="Arial" panose="020B0604020202020204" pitchFamily="34" charset="0"/>
              <a:buChar char="•"/>
              <a:defRPr/>
            </a:pPr>
            <a:r>
              <a:rPr lang="en-US" sz="1000" dirty="0">
                <a:solidFill>
                  <a:prstClr val="black">
                    <a:lumMod val="50000"/>
                    <a:lumOff val="50000"/>
                  </a:prstClr>
                </a:solidFill>
                <a:latin typeface="+mj-lt"/>
              </a:rPr>
              <a:t>Monetization of network and edge assets. </a:t>
            </a:r>
          </a:p>
          <a:p>
            <a:pPr marL="266700" indent="-174625" defTabSz="685766">
              <a:lnSpc>
                <a:spcPts val="1200"/>
              </a:lnSpc>
              <a:buFont typeface="Arial" panose="020B0604020202020204" pitchFamily="34" charset="0"/>
              <a:buChar char="•"/>
              <a:defRPr/>
            </a:pPr>
            <a:r>
              <a:rPr lang="en-US" sz="1000" dirty="0">
                <a:solidFill>
                  <a:prstClr val="black">
                    <a:lumMod val="50000"/>
                    <a:lumOff val="50000"/>
                  </a:prstClr>
                </a:solidFill>
                <a:latin typeface="+mj-lt"/>
              </a:rPr>
              <a:t>Positioned Sify as a strategic partner to NSE and opened  engagements in areas of Cloud and DC.</a:t>
            </a:r>
          </a:p>
        </p:txBody>
      </p:sp>
      <p:grpSp>
        <p:nvGrpSpPr>
          <p:cNvPr id="16" name="Group 15">
            <a:extLst>
              <a:ext uri="{FF2B5EF4-FFF2-40B4-BE49-F238E27FC236}">
                <a16:creationId xmlns:a16="http://schemas.microsoft.com/office/drawing/2014/main" id="{3DAE004E-4069-4403-BB75-01656B3ABF24}"/>
              </a:ext>
            </a:extLst>
          </p:cNvPr>
          <p:cNvGrpSpPr/>
          <p:nvPr/>
        </p:nvGrpSpPr>
        <p:grpSpPr>
          <a:xfrm>
            <a:off x="510954" y="1104899"/>
            <a:ext cx="3611250" cy="738664"/>
            <a:chOff x="909872" y="1371600"/>
            <a:chExt cx="4815000" cy="1401825"/>
          </a:xfrm>
        </p:grpSpPr>
        <p:sp>
          <p:nvSpPr>
            <p:cNvPr id="4" name="TextBox 3">
              <a:extLst>
                <a:ext uri="{FF2B5EF4-FFF2-40B4-BE49-F238E27FC236}">
                  <a16:creationId xmlns:a16="http://schemas.microsoft.com/office/drawing/2014/main" id="{E8342832-EF47-42C7-A2C0-D0C3BB1101FF}"/>
                </a:ext>
              </a:extLst>
            </p:cNvPr>
            <p:cNvSpPr txBox="1"/>
            <p:nvPr/>
          </p:nvSpPr>
          <p:spPr>
            <a:xfrm>
              <a:off x="1404872" y="1371600"/>
              <a:ext cx="4320000" cy="1401825"/>
            </a:xfrm>
            <a:prstGeom prst="rect">
              <a:avLst/>
            </a:prstGeom>
            <a:noFill/>
          </p:spPr>
          <p:txBody>
            <a:bodyPr wrap="square" rtlCol="0">
              <a:spAutoFit/>
            </a:bodyPr>
            <a:lstStyle/>
            <a:p>
              <a:pPr defTabSz="685766">
                <a:defRPr/>
              </a:pPr>
              <a:r>
                <a:rPr lang="en-US" sz="1200" b="1" dirty="0">
                  <a:solidFill>
                    <a:srgbClr val="1F497D">
                      <a:lumMod val="75000"/>
                    </a:srgbClr>
                  </a:solidFill>
                  <a:latin typeface="+mj-lt"/>
                </a:rPr>
                <a:t>Project Objective</a:t>
              </a:r>
            </a:p>
            <a:p>
              <a:pPr defTabSz="685766">
                <a:defRPr/>
              </a:pPr>
              <a:r>
                <a:rPr lang="en-US" sz="1000" dirty="0">
                  <a:solidFill>
                    <a:prstClr val="black">
                      <a:lumMod val="50000"/>
                      <a:lumOff val="50000"/>
                    </a:prstClr>
                  </a:solidFill>
                  <a:latin typeface="+mj-lt"/>
                </a:rPr>
                <a:t>To transform and transition the NSE existing Network, Setup a Shared NOC &amp; SOC, and expand the NSE footprint to acquire more members in India.</a:t>
              </a:r>
              <a:endParaRPr lang="en-IN" sz="1000" dirty="0">
                <a:solidFill>
                  <a:prstClr val="black">
                    <a:lumMod val="50000"/>
                    <a:lumOff val="50000"/>
                  </a:prstClr>
                </a:solidFill>
                <a:latin typeface="+mj-lt"/>
              </a:endParaRPr>
            </a:p>
          </p:txBody>
        </p:sp>
        <p:pic>
          <p:nvPicPr>
            <p:cNvPr id="1026" name="Picture 2" descr="objective Icon 3428374">
              <a:extLst>
                <a:ext uri="{FF2B5EF4-FFF2-40B4-BE49-F238E27FC236}">
                  <a16:creationId xmlns:a16="http://schemas.microsoft.com/office/drawing/2014/main" id="{A4BD5595-EA2B-48C7-B742-0FC9410CE3ED}"/>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9872" y="148632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0DE21E5-4426-4A54-A522-FCD0DE47ADC0}"/>
              </a:ext>
            </a:extLst>
          </p:cNvPr>
          <p:cNvGrpSpPr/>
          <p:nvPr/>
        </p:nvGrpSpPr>
        <p:grpSpPr>
          <a:xfrm>
            <a:off x="544705" y="2063807"/>
            <a:ext cx="3781376" cy="1815882"/>
            <a:chOff x="954872" y="2276463"/>
            <a:chExt cx="5041835" cy="3446143"/>
          </a:xfrm>
        </p:grpSpPr>
        <p:sp>
          <p:nvSpPr>
            <p:cNvPr id="33" name="TextBox 32">
              <a:extLst>
                <a:ext uri="{FF2B5EF4-FFF2-40B4-BE49-F238E27FC236}">
                  <a16:creationId xmlns:a16="http://schemas.microsoft.com/office/drawing/2014/main" id="{064AD464-FE8A-4F7A-9C5E-94D71356110D}"/>
                </a:ext>
              </a:extLst>
            </p:cNvPr>
            <p:cNvSpPr txBox="1"/>
            <p:nvPr/>
          </p:nvSpPr>
          <p:spPr>
            <a:xfrm>
              <a:off x="1404872" y="2276463"/>
              <a:ext cx="4591835" cy="3446143"/>
            </a:xfrm>
            <a:prstGeom prst="rect">
              <a:avLst/>
            </a:prstGeom>
            <a:noFill/>
          </p:spPr>
          <p:txBody>
            <a:bodyPr wrap="square" rtlCol="0">
              <a:spAutoFit/>
            </a:bodyPr>
            <a:lstStyle/>
            <a:p>
              <a:pPr defTabSz="685766">
                <a:defRPr/>
              </a:pPr>
              <a:r>
                <a:rPr lang="en-US" sz="1200" b="1" dirty="0">
                  <a:solidFill>
                    <a:srgbClr val="1F497D">
                      <a:lumMod val="75000"/>
                    </a:srgbClr>
                  </a:solidFill>
                  <a:latin typeface="+mj-lt"/>
                </a:rPr>
                <a:t>Project Scope </a:t>
              </a:r>
            </a:p>
            <a:p>
              <a:pPr marL="228588" indent="-228588" defTabSz="1218988">
                <a:buFont typeface="Arial" panose="020B0604020202020204" pitchFamily="34" charset="0"/>
                <a:buChar char="•"/>
                <a:defRPr/>
              </a:pPr>
              <a:r>
                <a:rPr lang="en-IN" sz="1000" dirty="0">
                  <a:solidFill>
                    <a:prstClr val="black">
                      <a:lumMod val="50000"/>
                      <a:lumOff val="50000"/>
                    </a:prstClr>
                  </a:solidFill>
                  <a:latin typeface="+mj-lt"/>
                </a:rPr>
                <a:t>Complete Managed services Model for NSE </a:t>
              </a:r>
            </a:p>
            <a:p>
              <a:pPr marL="228588" indent="-228588" defTabSz="1218988">
                <a:buFont typeface="Arial" panose="020B0604020202020204" pitchFamily="34" charset="0"/>
                <a:buChar char="•"/>
                <a:defRPr/>
              </a:pPr>
              <a:r>
                <a:rPr lang="en-IN" sz="1000" dirty="0">
                  <a:solidFill>
                    <a:prstClr val="black">
                      <a:lumMod val="50000"/>
                      <a:lumOff val="50000"/>
                    </a:prstClr>
                  </a:solidFill>
                  <a:latin typeface="+mj-lt"/>
                </a:rPr>
                <a:t>Backbone upgrade to 10Gbps</a:t>
              </a:r>
            </a:p>
            <a:p>
              <a:pPr marL="228588" indent="-228588" defTabSz="1218988">
                <a:buFont typeface="Arial" panose="020B0604020202020204" pitchFamily="34" charset="0"/>
                <a:buChar char="•"/>
                <a:defRPr/>
              </a:pPr>
              <a:r>
                <a:rPr lang="en-IN" sz="1000" dirty="0">
                  <a:solidFill>
                    <a:prstClr val="black">
                      <a:lumMod val="50000"/>
                      <a:lumOff val="50000"/>
                    </a:prstClr>
                  </a:solidFill>
                  <a:latin typeface="+mj-lt"/>
                </a:rPr>
                <a:t>Establish virtual </a:t>
              </a:r>
              <a:r>
                <a:rPr lang="en-IN" sz="1000" dirty="0" err="1">
                  <a:solidFill>
                    <a:prstClr val="black">
                      <a:lumMod val="50000"/>
                      <a:lumOff val="50000"/>
                    </a:prstClr>
                  </a:solidFill>
                  <a:latin typeface="+mj-lt"/>
                </a:rPr>
                <a:t>PoPs</a:t>
              </a:r>
              <a:r>
                <a:rPr lang="en-IN" sz="1000" dirty="0">
                  <a:solidFill>
                    <a:prstClr val="black">
                      <a:lumMod val="50000"/>
                      <a:lumOff val="50000"/>
                    </a:prstClr>
                  </a:solidFill>
                  <a:latin typeface="+mj-lt"/>
                </a:rPr>
                <a:t> for Member aggregation – Leverage Sify’ s </a:t>
              </a:r>
              <a:r>
                <a:rPr lang="en-IN" sz="1000" dirty="0" err="1">
                  <a:solidFill>
                    <a:prstClr val="black">
                      <a:lumMod val="50000"/>
                      <a:lumOff val="50000"/>
                    </a:prstClr>
                  </a:solidFill>
                  <a:latin typeface="+mj-lt"/>
                </a:rPr>
                <a:t>PoP</a:t>
              </a:r>
              <a:r>
                <a:rPr lang="en-IN" sz="1000" dirty="0">
                  <a:solidFill>
                    <a:prstClr val="black">
                      <a:lumMod val="50000"/>
                      <a:lumOff val="50000"/>
                    </a:prstClr>
                  </a:solidFill>
                  <a:latin typeface="+mj-lt"/>
                </a:rPr>
                <a:t> infrastructure.</a:t>
              </a:r>
            </a:p>
            <a:p>
              <a:pPr marL="228588" indent="-228588" defTabSz="1218988">
                <a:buFont typeface="Arial" panose="020B0604020202020204" pitchFamily="34" charset="0"/>
                <a:buChar char="•"/>
                <a:defRPr/>
              </a:pPr>
              <a:r>
                <a:rPr lang="en-IN" sz="1000" dirty="0">
                  <a:solidFill>
                    <a:prstClr val="black">
                      <a:lumMod val="50000"/>
                      <a:lumOff val="50000"/>
                    </a:prstClr>
                  </a:solidFill>
                  <a:latin typeface="+mj-lt"/>
                </a:rPr>
                <a:t>Faster onboarding for members resulting in rapid expansion of member network.</a:t>
              </a:r>
            </a:p>
            <a:p>
              <a:pPr marL="228588" indent="-228588" defTabSz="1218988">
                <a:buFont typeface="Arial" panose="020B0604020202020204" pitchFamily="34" charset="0"/>
                <a:buChar char="•"/>
                <a:defRPr/>
              </a:pPr>
              <a:r>
                <a:rPr lang="en-US" sz="1000" dirty="0">
                  <a:solidFill>
                    <a:prstClr val="black">
                      <a:lumMod val="50000"/>
                      <a:lumOff val="50000"/>
                    </a:prstClr>
                  </a:solidFill>
                  <a:latin typeface="+mj-lt"/>
                </a:rPr>
                <a:t>Uniform architecture across the network with simplified operations</a:t>
              </a:r>
            </a:p>
            <a:p>
              <a:pPr marL="228588" indent="-228588" defTabSz="1218988">
                <a:buFont typeface="Arial" panose="020B0604020202020204" pitchFamily="34" charset="0"/>
                <a:buChar char="•"/>
                <a:defRPr/>
              </a:pPr>
              <a:r>
                <a:rPr lang="en-US" sz="1000" dirty="0">
                  <a:solidFill>
                    <a:prstClr val="black">
                      <a:lumMod val="50000"/>
                      <a:lumOff val="50000"/>
                    </a:prstClr>
                  </a:solidFill>
                  <a:latin typeface="+mj-lt"/>
                </a:rPr>
                <a:t>Internet based Multicast to maximize Members reach</a:t>
              </a:r>
            </a:p>
            <a:p>
              <a:pPr marL="228588" indent="-228588" defTabSz="1218988">
                <a:buFont typeface="Arial" panose="020B0604020202020204" pitchFamily="34" charset="0"/>
                <a:buChar char="•"/>
                <a:defRPr/>
              </a:pPr>
              <a:r>
                <a:rPr lang="en-US" sz="1000" dirty="0">
                  <a:solidFill>
                    <a:prstClr val="black">
                      <a:lumMod val="50000"/>
                      <a:lumOff val="50000"/>
                    </a:prstClr>
                  </a:solidFill>
                  <a:latin typeface="+mj-lt"/>
                </a:rPr>
                <a:t>Multi provider management &amp; NOC operations</a:t>
              </a:r>
            </a:p>
          </p:txBody>
        </p:sp>
        <p:pic>
          <p:nvPicPr>
            <p:cNvPr id="1028" name="Picture 4" descr="model Icon 1724316">
              <a:extLst>
                <a:ext uri="{FF2B5EF4-FFF2-40B4-BE49-F238E27FC236}">
                  <a16:creationId xmlns:a16="http://schemas.microsoft.com/office/drawing/2014/main" id="{8D78C8CE-F621-424D-9F5C-0017C2E9F057}"/>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4872" y="2328462"/>
              <a:ext cx="450000" cy="45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43B6FC29-8D31-47E5-9C5E-44648700CF03}"/>
              </a:ext>
            </a:extLst>
          </p:cNvPr>
          <p:cNvGrpSpPr/>
          <p:nvPr/>
        </p:nvGrpSpPr>
        <p:grpSpPr>
          <a:xfrm>
            <a:off x="515806" y="3966387"/>
            <a:ext cx="3853728" cy="892552"/>
            <a:chOff x="909872" y="3655303"/>
            <a:chExt cx="4815000" cy="1693867"/>
          </a:xfrm>
        </p:grpSpPr>
        <p:sp>
          <p:nvSpPr>
            <p:cNvPr id="22" name="TextBox 21">
              <a:extLst>
                <a:ext uri="{FF2B5EF4-FFF2-40B4-BE49-F238E27FC236}">
                  <a16:creationId xmlns:a16="http://schemas.microsoft.com/office/drawing/2014/main" id="{5C7DCE75-42E2-480C-A281-09C8647B4706}"/>
                </a:ext>
              </a:extLst>
            </p:cNvPr>
            <p:cNvSpPr txBox="1"/>
            <p:nvPr/>
          </p:nvSpPr>
          <p:spPr>
            <a:xfrm>
              <a:off x="1404872" y="3655303"/>
              <a:ext cx="4320000" cy="1693867"/>
            </a:xfrm>
            <a:prstGeom prst="rect">
              <a:avLst/>
            </a:prstGeom>
            <a:noFill/>
          </p:spPr>
          <p:txBody>
            <a:bodyPr wrap="square" rtlCol="0">
              <a:spAutoFit/>
            </a:bodyPr>
            <a:lstStyle/>
            <a:p>
              <a:pPr defTabSz="685766">
                <a:defRPr/>
              </a:pPr>
              <a:r>
                <a:rPr lang="en-US" sz="1200" b="1" dirty="0" err="1">
                  <a:solidFill>
                    <a:srgbClr val="1F497D">
                      <a:lumMod val="75000"/>
                    </a:srgbClr>
                  </a:solidFill>
                  <a:latin typeface="+mj-lt"/>
                </a:rPr>
                <a:t>Sify’s</a:t>
              </a:r>
              <a:r>
                <a:rPr lang="en-US" sz="1200" b="1" dirty="0">
                  <a:solidFill>
                    <a:srgbClr val="1F497D">
                      <a:lumMod val="75000"/>
                    </a:srgbClr>
                  </a:solidFill>
                  <a:latin typeface="+mj-lt"/>
                </a:rPr>
                <a:t> Uniqueness</a:t>
              </a:r>
              <a:br>
                <a:rPr lang="en-US" sz="1000" dirty="0">
                  <a:solidFill>
                    <a:prstClr val="black"/>
                  </a:solidFill>
                  <a:latin typeface="+mj-lt"/>
                </a:rPr>
              </a:br>
              <a:r>
                <a:rPr lang="en-US" sz="1000" dirty="0">
                  <a:solidFill>
                    <a:prstClr val="black">
                      <a:lumMod val="50000"/>
                      <a:lumOff val="50000"/>
                    </a:prstClr>
                  </a:solidFill>
                  <a:latin typeface="+mj-lt"/>
                </a:rPr>
                <a:t>Integrated value of skills – Network Integrator, NOC &amp; Managed Services, Network Transformation Services including Design, Optimization and Transitioning of the Network.</a:t>
              </a:r>
              <a:endParaRPr lang="en-IN" sz="1000" dirty="0">
                <a:solidFill>
                  <a:prstClr val="black">
                    <a:lumMod val="50000"/>
                    <a:lumOff val="50000"/>
                  </a:prstClr>
                </a:solidFill>
                <a:latin typeface="+mj-lt"/>
              </a:endParaRPr>
            </a:p>
          </p:txBody>
        </p:sp>
        <p:pic>
          <p:nvPicPr>
            <p:cNvPr id="8" name="Picture 7" descr="A picture containing shape&#10;&#10;Description automatically generated">
              <a:extLst>
                <a:ext uri="{FF2B5EF4-FFF2-40B4-BE49-F238E27FC236}">
                  <a16:creationId xmlns:a16="http://schemas.microsoft.com/office/drawing/2014/main" id="{8B322F9E-64ED-4BBA-8DBC-8C9D7EDDF6DF}"/>
                </a:ext>
              </a:extLst>
            </p:cNvPr>
            <p:cNvPicPr>
              <a:picLocks noChangeAspect="1"/>
            </p:cNvPicPr>
            <p:nvPr/>
          </p:nvPicPr>
          <p:blipFill>
            <a:blip r:embed="rId4">
              <a:duotone>
                <a:schemeClr val="accent5">
                  <a:shade val="45000"/>
                  <a:satMod val="135000"/>
                </a:schemeClr>
                <a:prstClr val="white"/>
              </a:duotone>
            </a:blip>
            <a:stretch>
              <a:fillRect/>
            </a:stretch>
          </p:blipFill>
          <p:spPr>
            <a:xfrm>
              <a:off x="909872" y="3757732"/>
              <a:ext cx="540000" cy="540000"/>
            </a:xfrm>
            <a:prstGeom prst="rect">
              <a:avLst/>
            </a:prstGeom>
          </p:spPr>
        </p:pic>
      </p:grpSp>
      <p:pic>
        <p:nvPicPr>
          <p:cNvPr id="29" name="Picture 28" descr="A picture containing text, clipart&#10;&#10;Description automatically generated">
            <a:extLst>
              <a:ext uri="{FF2B5EF4-FFF2-40B4-BE49-F238E27FC236}">
                <a16:creationId xmlns:a16="http://schemas.microsoft.com/office/drawing/2014/main" id="{8AB38296-AEA5-4781-9A3B-F8C4AD6E9E29}"/>
              </a:ext>
            </a:extLst>
          </p:cNvPr>
          <p:cNvPicPr>
            <a:picLocks noChangeAspect="1"/>
          </p:cNvPicPr>
          <p:nvPr/>
        </p:nvPicPr>
        <p:blipFill rotWithShape="1">
          <a:blip r:embed="rId5"/>
          <a:srcRect t="17377" b="17377"/>
          <a:stretch/>
        </p:blipFill>
        <p:spPr>
          <a:xfrm>
            <a:off x="8050396" y="362409"/>
            <a:ext cx="810000" cy="293219"/>
          </a:xfrm>
          <a:prstGeom prst="rect">
            <a:avLst/>
          </a:prstGeom>
        </p:spPr>
      </p:pic>
      <p:sp>
        <p:nvSpPr>
          <p:cNvPr id="24" name="TextBox 23">
            <a:extLst>
              <a:ext uri="{FF2B5EF4-FFF2-40B4-BE49-F238E27FC236}">
                <a16:creationId xmlns:a16="http://schemas.microsoft.com/office/drawing/2014/main" id="{EC2EDAB1-E099-EF47-803E-092EAAB1EB79}"/>
              </a:ext>
            </a:extLst>
          </p:cNvPr>
          <p:cNvSpPr txBox="1"/>
          <p:nvPr/>
        </p:nvSpPr>
        <p:spPr>
          <a:xfrm rot="16200000">
            <a:off x="-2435648" y="2389485"/>
            <a:ext cx="5148298" cy="369332"/>
          </a:xfrm>
          <a:prstGeom prst="rect">
            <a:avLst/>
          </a:prstGeom>
          <a:solidFill>
            <a:schemeClr val="accent1"/>
          </a:solidFill>
          <a:ln>
            <a:noFill/>
          </a:ln>
        </p:spPr>
        <p:txBody>
          <a:bodyPr wrap="square" rtlCol="0">
            <a:spAutoFit/>
          </a:bodyPr>
          <a:lstStyle>
            <a:defPPr>
              <a:defRPr lang="en-US"/>
            </a:defPPr>
            <a:lvl1pPr algn="ctr">
              <a:defRPr sz="1800" b="1" cap="all" spc="113">
                <a:solidFill>
                  <a:schemeClr val="bg1"/>
                </a:solidFill>
                <a:latin typeface="+mj-lt"/>
              </a:defRPr>
            </a:lvl1pPr>
          </a:lstStyle>
          <a:p>
            <a:pPr defTabSz="685766">
              <a:defRPr/>
            </a:pPr>
            <a:r>
              <a:rPr lang="en-US">
                <a:solidFill>
                  <a:prstClr val="white"/>
                </a:solidFill>
                <a:latin typeface="Arial Nova" panose="020B0504020202020204" pitchFamily="34" charset="0"/>
              </a:rPr>
              <a:t>MANAGED  NETWORK SERVICES </a:t>
            </a:r>
          </a:p>
        </p:txBody>
      </p:sp>
      <p:sp>
        <p:nvSpPr>
          <p:cNvPr id="26" name="TextBox 25">
            <a:extLst>
              <a:ext uri="{FF2B5EF4-FFF2-40B4-BE49-F238E27FC236}">
                <a16:creationId xmlns:a16="http://schemas.microsoft.com/office/drawing/2014/main" id="{1229C6BD-0F3F-5746-A672-1B6629BD80BE}"/>
              </a:ext>
            </a:extLst>
          </p:cNvPr>
          <p:cNvSpPr txBox="1"/>
          <p:nvPr/>
        </p:nvSpPr>
        <p:spPr>
          <a:xfrm>
            <a:off x="307554" y="724"/>
            <a:ext cx="2161325" cy="207749"/>
          </a:xfrm>
          <a:prstGeom prst="rect">
            <a:avLst/>
          </a:prstGeom>
          <a:solidFill>
            <a:schemeClr val="tx2">
              <a:lumMod val="75000"/>
            </a:schemeClr>
          </a:solidFill>
          <a:ln w="12700">
            <a:noFill/>
          </a:ln>
        </p:spPr>
        <p:txBody>
          <a:bodyPr wrap="square" lIns="68580" tIns="34290" rIns="68580" bIns="34290" rtlCol="0" anchor="t">
            <a:spAutoFit/>
          </a:bodyPr>
          <a:lstStyle>
            <a:defPPr>
              <a:defRPr lang="en-US"/>
            </a:defPPr>
            <a:lvl1pPr>
              <a:defRPr sz="900" cap="all" spc="113">
                <a:solidFill>
                  <a:schemeClr val="bg1"/>
                </a:solidFill>
                <a:latin typeface="+mj-lt"/>
              </a:defRPr>
            </a:lvl1pPr>
          </a:lstStyle>
          <a:p>
            <a:pPr defTabSz="685766">
              <a:defRPr/>
            </a:pPr>
            <a:r>
              <a:rPr lang="en-US">
                <a:solidFill>
                  <a:prstClr val="white"/>
                </a:solidFill>
                <a:latin typeface="Arial Nova" panose="020B0504020202020204" pitchFamily="34" charset="0"/>
              </a:rPr>
              <a:t>Financial STOCK EXCHANGE</a:t>
            </a:r>
          </a:p>
        </p:txBody>
      </p:sp>
      <p:sp>
        <p:nvSpPr>
          <p:cNvPr id="2" name="Title 1">
            <a:extLst>
              <a:ext uri="{FF2B5EF4-FFF2-40B4-BE49-F238E27FC236}">
                <a16:creationId xmlns:a16="http://schemas.microsoft.com/office/drawing/2014/main" id="{1508D279-175B-4A16-BC92-EB90621B962B}"/>
              </a:ext>
            </a:extLst>
          </p:cNvPr>
          <p:cNvSpPr>
            <a:spLocks noGrp="1"/>
          </p:cNvSpPr>
          <p:nvPr>
            <p:ph type="title"/>
          </p:nvPr>
        </p:nvSpPr>
        <p:spPr>
          <a:xfrm>
            <a:off x="576774" y="257175"/>
            <a:ext cx="7284525" cy="369888"/>
          </a:xfrm>
        </p:spPr>
        <p:txBody>
          <a:bodyPr/>
          <a:lstStyle/>
          <a:p>
            <a:r>
              <a:rPr lang="en-US" dirty="0"/>
              <a:t>NSE: THE WORLD’S SECOND LARGEST STOCK EXCHANGE</a:t>
            </a:r>
            <a:endParaRPr lang="en-IN" dirty="0"/>
          </a:p>
        </p:txBody>
      </p:sp>
      <p:pic>
        <p:nvPicPr>
          <p:cNvPr id="18" name="Picture 17" descr="A picture containing shape&#10;&#10;Description automatically generated">
            <a:extLst>
              <a:ext uri="{FF2B5EF4-FFF2-40B4-BE49-F238E27FC236}">
                <a16:creationId xmlns:a16="http://schemas.microsoft.com/office/drawing/2014/main" id="{DE4FE1C8-35AE-4CAE-BB5F-15EF507BAAED}"/>
              </a:ext>
            </a:extLst>
          </p:cNvPr>
          <p:cNvPicPr>
            <a:picLocks noChangeAspect="1"/>
          </p:cNvPicPr>
          <p:nvPr/>
        </p:nvPicPr>
        <p:blipFill>
          <a:blip r:embed="rId6">
            <a:duotone>
              <a:srgbClr val="FFC000">
                <a:shade val="45000"/>
                <a:satMod val="135000"/>
              </a:srgbClr>
              <a:prstClr val="white"/>
            </a:duotone>
          </a:blip>
          <a:stretch>
            <a:fillRect/>
          </a:stretch>
        </p:blipFill>
        <p:spPr>
          <a:xfrm>
            <a:off x="4338780" y="987425"/>
            <a:ext cx="405000" cy="405000"/>
          </a:xfrm>
          <a:prstGeom prst="rect">
            <a:avLst/>
          </a:prstGeom>
        </p:spPr>
      </p:pic>
    </p:spTree>
    <p:extLst>
      <p:ext uri="{BB962C8B-B14F-4D97-AF65-F5344CB8AC3E}">
        <p14:creationId xmlns:p14="http://schemas.microsoft.com/office/powerpoint/2010/main" val="1773211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323FDC9-6E80-4351-B3B7-50CFFE61E512}"/>
              </a:ext>
            </a:extLst>
          </p:cNvPr>
          <p:cNvSpPr txBox="1"/>
          <p:nvPr/>
        </p:nvSpPr>
        <p:spPr>
          <a:xfrm>
            <a:off x="4878860" y="987425"/>
            <a:ext cx="4112739" cy="3631763"/>
          </a:xfrm>
          <a:prstGeom prst="rect">
            <a:avLst/>
          </a:prstGeom>
          <a:noFill/>
        </p:spPr>
        <p:txBody>
          <a:bodyPr wrap="square" rtlCol="0">
            <a:spAutoFit/>
          </a:bodyPr>
          <a:lstStyle/>
          <a:p>
            <a:pPr defTabSz="685766">
              <a:lnSpc>
                <a:spcPts val="1200"/>
              </a:lnSpc>
              <a:defRPr/>
            </a:pPr>
            <a:r>
              <a:rPr lang="en-US" sz="1200" b="1" dirty="0">
                <a:solidFill>
                  <a:srgbClr val="1F497D">
                    <a:lumMod val="75000"/>
                  </a:srgbClr>
                </a:solidFill>
                <a:latin typeface="+mj-lt"/>
              </a:rPr>
              <a:t>Integrated Value and Outcome</a:t>
            </a:r>
            <a:br>
              <a:rPr lang="en-US" sz="1200" dirty="0">
                <a:solidFill>
                  <a:prstClr val="black"/>
                </a:solidFill>
                <a:latin typeface="+mj-lt"/>
              </a:rPr>
            </a:br>
            <a:r>
              <a:rPr lang="en-US" sz="1000" dirty="0">
                <a:solidFill>
                  <a:prstClr val="black">
                    <a:lumMod val="50000"/>
                    <a:lumOff val="50000"/>
                  </a:prstClr>
                </a:solidFill>
                <a:latin typeface="+mj-lt"/>
              </a:rPr>
              <a:t>Specialized skillsets and processes across </a:t>
            </a:r>
            <a:r>
              <a:rPr lang="en-US" sz="1000" dirty="0">
                <a:solidFill>
                  <a:prstClr val="black">
                    <a:lumMod val="50000"/>
                    <a:lumOff val="50000"/>
                  </a:prstClr>
                </a:solidFill>
                <a:latin typeface="+mj-lt"/>
                <a:cs typeface="Arial" panose="020B0604020202020204" pitchFamily="34" charset="0"/>
              </a:rPr>
              <a:t>NOC setup &amp; managed services outclassed the traditional IT outsourcing model deployed by the incumbent. </a:t>
            </a:r>
          </a:p>
          <a:p>
            <a:pPr defTabSz="685766">
              <a:lnSpc>
                <a:spcPts val="1200"/>
              </a:lnSpc>
              <a:defRPr/>
            </a:pPr>
            <a:endParaRPr lang="en-IN" sz="1000" dirty="0">
              <a:solidFill>
                <a:prstClr val="black">
                  <a:lumMod val="50000"/>
                  <a:lumOff val="50000"/>
                </a:prstClr>
              </a:solidFill>
              <a:latin typeface="+mj-lt"/>
              <a:cs typeface="Arial" panose="020B0604020202020204" pitchFamily="34" charset="0"/>
              <a:rtl val="0"/>
            </a:endParaRPr>
          </a:p>
          <a:p>
            <a:pPr defTabSz="685766">
              <a:lnSpc>
                <a:spcPts val="1200"/>
              </a:lnSpc>
              <a:defRPr/>
            </a:pPr>
            <a:r>
              <a:rPr lang="en-IN" sz="1000" dirty="0">
                <a:solidFill>
                  <a:prstClr val="black">
                    <a:lumMod val="50000"/>
                    <a:lumOff val="50000"/>
                  </a:prstClr>
                </a:solidFill>
                <a:latin typeface="+mj-lt"/>
                <a:cs typeface="Arial" panose="020B0604020202020204" pitchFamily="34" charset="0"/>
                <a:rtl val="0"/>
              </a:rPr>
              <a:t>MWiFi</a:t>
            </a:r>
            <a:r>
              <a:rPr lang="en-IN" sz="1000" b="1" dirty="0">
                <a:solidFill>
                  <a:prstClr val="black">
                    <a:lumMod val="50000"/>
                    <a:lumOff val="50000"/>
                  </a:prstClr>
                </a:solidFill>
                <a:latin typeface="+mj-lt"/>
                <a:cs typeface="Arial" panose="020B0604020202020204" pitchFamily="34" charset="0"/>
                <a:rtl val="0"/>
              </a:rPr>
              <a:t> platform integration </a:t>
            </a:r>
            <a:r>
              <a:rPr lang="en-IN" sz="1000" dirty="0">
                <a:solidFill>
                  <a:prstClr val="black">
                    <a:lumMod val="50000"/>
                    <a:lumOff val="50000"/>
                  </a:prstClr>
                </a:solidFill>
                <a:latin typeface="+mj-lt"/>
                <a:cs typeface="Arial" panose="020B0604020202020204" pitchFamily="34" charset="0"/>
                <a:rtl val="0"/>
              </a:rPr>
              <a:t>with TSL’s Access &amp; Identity Management System (AIMS), ensured an integrated Platform for all IT, OT assets, as well as Wearable Safety devices across TSL’s workforce.</a:t>
            </a:r>
            <a:endParaRPr lang="en-US" sz="1000" b="1" dirty="0">
              <a:solidFill>
                <a:srgbClr val="1F497D">
                  <a:lumMod val="75000"/>
                </a:srgbClr>
              </a:solidFill>
              <a:latin typeface="+mj-lt"/>
            </a:endParaRPr>
          </a:p>
          <a:p>
            <a:pPr defTabSz="685766">
              <a:lnSpc>
                <a:spcPts val="1200"/>
              </a:lnSpc>
              <a:spcBef>
                <a:spcPts val="600"/>
              </a:spcBef>
              <a:defRPr/>
            </a:pPr>
            <a:r>
              <a:rPr lang="en-US" sz="1200" b="1" dirty="0">
                <a:solidFill>
                  <a:srgbClr val="1F497D">
                    <a:lumMod val="75000"/>
                  </a:srgbClr>
                </a:solidFill>
                <a:latin typeface="+mj-lt"/>
              </a:rPr>
              <a:t>Value for Client</a:t>
            </a:r>
          </a:p>
          <a:p>
            <a:pPr defTabSz="685766">
              <a:lnSpc>
                <a:spcPts val="1200"/>
              </a:lnSpc>
              <a:defRPr/>
            </a:pPr>
            <a:r>
              <a:rPr lang="en-US" sz="1000" dirty="0">
                <a:solidFill>
                  <a:prstClr val="black">
                    <a:lumMod val="50000"/>
                    <a:lumOff val="50000"/>
                  </a:prstClr>
                </a:solidFill>
                <a:latin typeface="+mj-lt"/>
              </a:rPr>
              <a:t>The NOC has enabled network orchestration and analytics for the client across his IT &amp; OT assets, which in turn has resulted in better efficiency &amp; control.</a:t>
            </a:r>
          </a:p>
          <a:p>
            <a:pPr defTabSz="685766">
              <a:lnSpc>
                <a:spcPts val="1200"/>
              </a:lnSpc>
              <a:defRPr/>
            </a:pPr>
            <a:r>
              <a:rPr lang="en-US" sz="1000" dirty="0" err="1">
                <a:solidFill>
                  <a:prstClr val="black">
                    <a:lumMod val="50000"/>
                    <a:lumOff val="50000"/>
                  </a:prstClr>
                </a:solidFill>
                <a:latin typeface="+mj-lt"/>
              </a:rPr>
              <a:t>Sify’s</a:t>
            </a:r>
            <a:r>
              <a:rPr lang="en-US" sz="1000" dirty="0">
                <a:solidFill>
                  <a:prstClr val="black">
                    <a:lumMod val="50000"/>
                    <a:lumOff val="50000"/>
                  </a:prstClr>
                </a:solidFill>
                <a:latin typeface="+mj-lt"/>
              </a:rPr>
              <a:t> Private Network has enabled large scale sensitization of plant operations leading to better efficiencies and significant cost savings.</a:t>
            </a:r>
            <a:endParaRPr lang="en-US" sz="1000" b="1" dirty="0">
              <a:solidFill>
                <a:srgbClr val="1F497D">
                  <a:lumMod val="75000"/>
                </a:srgbClr>
              </a:solidFill>
              <a:latin typeface="+mj-lt"/>
            </a:endParaRPr>
          </a:p>
          <a:p>
            <a:pPr defTabSz="685766">
              <a:lnSpc>
                <a:spcPts val="1200"/>
              </a:lnSpc>
              <a:spcBef>
                <a:spcPts val="600"/>
              </a:spcBef>
              <a:defRPr/>
            </a:pPr>
            <a:r>
              <a:rPr lang="en-US" sz="1200" b="1" dirty="0">
                <a:solidFill>
                  <a:srgbClr val="1F497D">
                    <a:lumMod val="75000"/>
                  </a:srgbClr>
                </a:solidFill>
                <a:latin typeface="+mj-lt"/>
              </a:rPr>
              <a:t>Value for Sify</a:t>
            </a:r>
          </a:p>
          <a:p>
            <a:pPr defTabSz="685766">
              <a:lnSpc>
                <a:spcPts val="1200"/>
              </a:lnSpc>
              <a:defRPr/>
            </a:pPr>
            <a:r>
              <a:rPr lang="en-IN" sz="1000" dirty="0">
                <a:solidFill>
                  <a:prstClr val="black">
                    <a:lumMod val="50000"/>
                    <a:lumOff val="50000"/>
                  </a:prstClr>
                </a:solidFill>
                <a:latin typeface="+mj-lt"/>
                <a:cs typeface="Arial" panose="020B0604020202020204" pitchFamily="34" charset="0"/>
                <a:rtl val="0"/>
              </a:rPr>
              <a:t>This project has given Sify deep insights &amp; experience into future roadmap on 5G and edge computing. </a:t>
            </a:r>
          </a:p>
          <a:p>
            <a:pPr defTabSz="685766">
              <a:lnSpc>
                <a:spcPts val="1200"/>
              </a:lnSpc>
              <a:defRPr/>
            </a:pPr>
            <a:r>
              <a:rPr lang="en-IN" sz="1000" dirty="0">
                <a:solidFill>
                  <a:prstClr val="black">
                    <a:lumMod val="50000"/>
                    <a:lumOff val="50000"/>
                  </a:prstClr>
                </a:solidFill>
                <a:latin typeface="+mj-lt"/>
                <a:cs typeface="Arial" panose="020B0604020202020204" pitchFamily="34" charset="0"/>
                <a:rtl val="0"/>
              </a:rPr>
              <a:t>TSL has also chosen Sify for migration of workloads to public cloud and integration of public cloud environment with TSL’s legacy infrastructure</a:t>
            </a:r>
            <a:r>
              <a:rPr lang="en-US" sz="1000" dirty="0">
                <a:solidFill>
                  <a:prstClr val="black">
                    <a:lumMod val="50000"/>
                    <a:lumOff val="50000"/>
                  </a:prstClr>
                </a:solidFill>
                <a:latin typeface="+mj-lt"/>
                <a:cs typeface="Arial" panose="020B0604020202020204" pitchFamily="34" charset="0"/>
                <a:rtl val="0"/>
              </a:rPr>
              <a:t>.</a:t>
            </a:r>
            <a:endParaRPr lang="en-US" sz="1000" dirty="0">
              <a:solidFill>
                <a:prstClr val="black">
                  <a:lumMod val="50000"/>
                  <a:lumOff val="50000"/>
                </a:prstClr>
              </a:solidFill>
              <a:latin typeface="+mj-lt"/>
            </a:endParaRPr>
          </a:p>
        </p:txBody>
      </p:sp>
      <p:grpSp>
        <p:nvGrpSpPr>
          <p:cNvPr id="16" name="Group 15">
            <a:extLst>
              <a:ext uri="{FF2B5EF4-FFF2-40B4-BE49-F238E27FC236}">
                <a16:creationId xmlns:a16="http://schemas.microsoft.com/office/drawing/2014/main" id="{3DAE004E-4069-4403-BB75-01656B3ABF24}"/>
              </a:ext>
            </a:extLst>
          </p:cNvPr>
          <p:cNvGrpSpPr/>
          <p:nvPr/>
        </p:nvGrpSpPr>
        <p:grpSpPr>
          <a:xfrm>
            <a:off x="466504" y="1028699"/>
            <a:ext cx="3889596" cy="738664"/>
            <a:chOff x="909872" y="1371600"/>
            <a:chExt cx="5186128" cy="984888"/>
          </a:xfrm>
        </p:grpSpPr>
        <p:sp>
          <p:nvSpPr>
            <p:cNvPr id="4" name="TextBox 3">
              <a:extLst>
                <a:ext uri="{FF2B5EF4-FFF2-40B4-BE49-F238E27FC236}">
                  <a16:creationId xmlns:a16="http://schemas.microsoft.com/office/drawing/2014/main" id="{E8342832-EF47-42C7-A2C0-D0C3BB1101FF}"/>
                </a:ext>
              </a:extLst>
            </p:cNvPr>
            <p:cNvSpPr txBox="1"/>
            <p:nvPr/>
          </p:nvSpPr>
          <p:spPr>
            <a:xfrm>
              <a:off x="1404872" y="1371600"/>
              <a:ext cx="4691128" cy="984888"/>
            </a:xfrm>
            <a:prstGeom prst="rect">
              <a:avLst/>
            </a:prstGeom>
            <a:noFill/>
          </p:spPr>
          <p:txBody>
            <a:bodyPr wrap="square" rtlCol="0">
              <a:spAutoFit/>
            </a:bodyPr>
            <a:lstStyle/>
            <a:p>
              <a:pPr defTabSz="685766">
                <a:defRPr/>
              </a:pPr>
              <a:r>
                <a:rPr lang="en-US" sz="1200" b="1" dirty="0">
                  <a:solidFill>
                    <a:srgbClr val="1F497D">
                      <a:lumMod val="75000"/>
                    </a:srgbClr>
                  </a:solidFill>
                  <a:latin typeface="+mj-lt"/>
                </a:rPr>
                <a:t>Project Objective</a:t>
              </a:r>
            </a:p>
            <a:p>
              <a:pPr defTabSz="685766">
                <a:defRPr/>
              </a:pPr>
              <a:r>
                <a:rPr lang="en-US" sz="1000" dirty="0">
                  <a:solidFill>
                    <a:prstClr val="black">
                      <a:lumMod val="50000"/>
                      <a:lumOff val="50000"/>
                    </a:prstClr>
                  </a:solidFill>
                  <a:latin typeface="+mj-lt"/>
                </a:rPr>
                <a:t>To establish a NOC integrating IT, OT assets to enable </a:t>
              </a:r>
              <a:r>
                <a:rPr lang="en-US" sz="1000" dirty="0">
                  <a:solidFill>
                    <a:prstClr val="black">
                      <a:lumMod val="50000"/>
                      <a:lumOff val="50000"/>
                    </a:prstClr>
                  </a:solidFill>
                  <a:latin typeface="+mj-lt"/>
                  <a:cs typeface="Arial" panose="020B0604020202020204" pitchFamily="34" charset="0"/>
                </a:rPr>
                <a:t>insights into the Network across DC, Cloud and End users. </a:t>
              </a:r>
            </a:p>
            <a:p>
              <a:pPr defTabSz="685766">
                <a:defRPr/>
              </a:pPr>
              <a:r>
                <a:rPr lang="en-US" sz="1000" dirty="0">
                  <a:solidFill>
                    <a:prstClr val="black">
                      <a:lumMod val="50000"/>
                      <a:lumOff val="50000"/>
                    </a:prstClr>
                  </a:solidFill>
                  <a:latin typeface="+mj-lt"/>
                  <a:cs typeface="Arial" panose="020B0604020202020204" pitchFamily="34" charset="0"/>
                </a:rPr>
                <a:t>Build and Operate a Private Network across all Campuses </a:t>
              </a:r>
              <a:endParaRPr lang="en-IN" sz="1000" dirty="0">
                <a:solidFill>
                  <a:prstClr val="black">
                    <a:lumMod val="50000"/>
                    <a:lumOff val="50000"/>
                  </a:prstClr>
                </a:solidFill>
                <a:latin typeface="+mj-lt"/>
              </a:endParaRPr>
            </a:p>
          </p:txBody>
        </p:sp>
        <p:pic>
          <p:nvPicPr>
            <p:cNvPr id="1026" name="Picture 2" descr="objective Icon 3428374">
              <a:extLst>
                <a:ext uri="{FF2B5EF4-FFF2-40B4-BE49-F238E27FC236}">
                  <a16:creationId xmlns:a16="http://schemas.microsoft.com/office/drawing/2014/main" id="{A4BD5595-EA2B-48C7-B742-0FC9410CE3ED}"/>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9872" y="148632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0DE21E5-4426-4A54-A522-FCD0DE47ADC0}"/>
              </a:ext>
            </a:extLst>
          </p:cNvPr>
          <p:cNvGrpSpPr/>
          <p:nvPr/>
        </p:nvGrpSpPr>
        <p:grpSpPr>
          <a:xfrm>
            <a:off x="500255" y="2060122"/>
            <a:ext cx="4015334" cy="2123658"/>
            <a:chOff x="954872" y="2276463"/>
            <a:chExt cx="5353779" cy="2831545"/>
          </a:xfrm>
        </p:grpSpPr>
        <p:sp>
          <p:nvSpPr>
            <p:cNvPr id="33" name="TextBox 32">
              <a:extLst>
                <a:ext uri="{FF2B5EF4-FFF2-40B4-BE49-F238E27FC236}">
                  <a16:creationId xmlns:a16="http://schemas.microsoft.com/office/drawing/2014/main" id="{064AD464-FE8A-4F7A-9C5E-94D71356110D}"/>
                </a:ext>
              </a:extLst>
            </p:cNvPr>
            <p:cNvSpPr txBox="1"/>
            <p:nvPr/>
          </p:nvSpPr>
          <p:spPr>
            <a:xfrm>
              <a:off x="1404872" y="2276463"/>
              <a:ext cx="4903779" cy="2831545"/>
            </a:xfrm>
            <a:prstGeom prst="rect">
              <a:avLst/>
            </a:prstGeom>
            <a:noFill/>
          </p:spPr>
          <p:txBody>
            <a:bodyPr wrap="square" rtlCol="0">
              <a:spAutoFit/>
            </a:bodyPr>
            <a:lstStyle/>
            <a:p>
              <a:pPr defTabSz="685766">
                <a:defRPr/>
              </a:pPr>
              <a:r>
                <a:rPr lang="en-US" sz="1200" b="1" dirty="0">
                  <a:solidFill>
                    <a:srgbClr val="1F497D">
                      <a:lumMod val="75000"/>
                    </a:srgbClr>
                  </a:solidFill>
                  <a:latin typeface="+mj-lt"/>
                </a:rPr>
                <a:t>Project Scope</a:t>
              </a:r>
            </a:p>
            <a:p>
              <a:pPr marL="171446" indent="-171446" defTabSz="685766">
                <a:buFont typeface="Arial" panose="020B0604020202020204" pitchFamily="34" charset="0"/>
                <a:buChar char="•"/>
              </a:pPr>
              <a:r>
                <a:rPr lang="en-IN" sz="1000" dirty="0">
                  <a:solidFill>
                    <a:prstClr val="black">
                      <a:lumMod val="50000"/>
                      <a:lumOff val="50000"/>
                    </a:prstClr>
                  </a:solidFill>
                  <a:latin typeface="+mj-lt"/>
                </a:rPr>
                <a:t>Hybrid management model – dedicated NOC setup in Sify DC, with onsite resources at TSL</a:t>
              </a:r>
            </a:p>
            <a:p>
              <a:pPr marL="171446" indent="-171446" defTabSz="685766">
                <a:buFont typeface="Arial" panose="020B0604020202020204" pitchFamily="34" charset="0"/>
                <a:buChar char="•"/>
              </a:pPr>
              <a:r>
                <a:rPr lang="en-IN" sz="1000" dirty="0">
                  <a:solidFill>
                    <a:prstClr val="black">
                      <a:lumMod val="50000"/>
                      <a:lumOff val="50000"/>
                    </a:prstClr>
                  </a:solidFill>
                  <a:latin typeface="+mj-lt"/>
                </a:rPr>
                <a:t>Best-fit toolset to cater to TSL requirements of monitoring &amp; reporting</a:t>
              </a:r>
            </a:p>
            <a:p>
              <a:pPr marL="171446" indent="-171446" defTabSz="685766">
                <a:buFont typeface="Arial" panose="020B0604020202020204" pitchFamily="34" charset="0"/>
                <a:buChar char="•"/>
              </a:pPr>
              <a:r>
                <a:rPr lang="en-IN" sz="1000" dirty="0">
                  <a:solidFill>
                    <a:prstClr val="black">
                      <a:lumMod val="50000"/>
                      <a:lumOff val="50000"/>
                    </a:prstClr>
                  </a:solidFill>
                  <a:latin typeface="+mj-lt"/>
                </a:rPr>
                <a:t>Integration of CA tools with TSL’s ServiceNow to maintain comfort of end-users</a:t>
              </a:r>
            </a:p>
            <a:p>
              <a:pPr marL="171446" indent="-171446" defTabSz="685766">
                <a:buFont typeface="Arial" panose="020B0604020202020204" pitchFamily="34" charset="0"/>
                <a:buChar char="•"/>
              </a:pPr>
              <a:r>
                <a:rPr lang="en-IN" sz="1000" dirty="0">
                  <a:solidFill>
                    <a:prstClr val="black">
                      <a:lumMod val="50000"/>
                      <a:lumOff val="50000"/>
                    </a:prstClr>
                  </a:solidFill>
                  <a:latin typeface="+mj-lt"/>
                </a:rPr>
                <a:t>Integration of ticketing into a single platform in the NOC</a:t>
              </a:r>
            </a:p>
            <a:p>
              <a:pPr marL="171446" indent="-171446" defTabSz="685766">
                <a:buFont typeface="Arial" panose="020B0604020202020204" pitchFamily="34" charset="0"/>
                <a:buChar char="•"/>
              </a:pPr>
              <a:r>
                <a:rPr lang="en-IN" sz="1000" dirty="0">
                  <a:solidFill>
                    <a:prstClr val="black">
                      <a:lumMod val="50000"/>
                      <a:lumOff val="50000"/>
                    </a:prstClr>
                  </a:solidFill>
                  <a:latin typeface="+mj-lt"/>
                </a:rPr>
                <a:t>Customised dashboards, taking inputs from CA and Aruba Airwave NMS to enable timely decision making</a:t>
              </a:r>
            </a:p>
            <a:p>
              <a:pPr marL="171446" indent="-171446" defTabSz="685766">
                <a:buFont typeface="Arial" panose="020B0604020202020204" pitchFamily="34" charset="0"/>
                <a:buChar char="•"/>
              </a:pPr>
              <a:r>
                <a:rPr lang="en-IN" sz="1000" dirty="0">
                  <a:solidFill>
                    <a:prstClr val="black">
                      <a:lumMod val="50000"/>
                      <a:lumOff val="50000"/>
                    </a:prstClr>
                  </a:solidFill>
                  <a:latin typeface="+mj-lt"/>
                </a:rPr>
                <a:t>Streamlining the operations with critical inputs from customer on a day-to-day basis</a:t>
              </a:r>
            </a:p>
            <a:p>
              <a:pPr marL="171446" indent="-171446" defTabSz="685766">
                <a:buFont typeface="Arial" panose="020B0604020202020204" pitchFamily="34" charset="0"/>
                <a:buChar char="•"/>
              </a:pPr>
              <a:r>
                <a:rPr lang="en-IN" sz="1000" dirty="0">
                  <a:solidFill>
                    <a:prstClr val="black">
                      <a:lumMod val="50000"/>
                      <a:lumOff val="50000"/>
                    </a:prstClr>
                  </a:solidFill>
                  <a:latin typeface="+mj-lt"/>
                </a:rPr>
                <a:t>Aligning NOC operations to business requirements of TSL</a:t>
              </a:r>
            </a:p>
          </p:txBody>
        </p:sp>
        <p:pic>
          <p:nvPicPr>
            <p:cNvPr id="1028" name="Picture 4" descr="model Icon 1724316">
              <a:extLst>
                <a:ext uri="{FF2B5EF4-FFF2-40B4-BE49-F238E27FC236}">
                  <a16:creationId xmlns:a16="http://schemas.microsoft.com/office/drawing/2014/main" id="{8D78C8CE-F621-424D-9F5C-0017C2E9F057}"/>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4872" y="2328462"/>
              <a:ext cx="450000" cy="45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43B6FC29-8D31-47E5-9C5E-44648700CF03}"/>
              </a:ext>
            </a:extLst>
          </p:cNvPr>
          <p:cNvGrpSpPr/>
          <p:nvPr/>
        </p:nvGrpSpPr>
        <p:grpSpPr>
          <a:xfrm>
            <a:off x="445238" y="4266702"/>
            <a:ext cx="3611250" cy="584775"/>
            <a:chOff x="909872" y="3655303"/>
            <a:chExt cx="4815000" cy="779698"/>
          </a:xfrm>
        </p:grpSpPr>
        <p:sp>
          <p:nvSpPr>
            <p:cNvPr id="22" name="TextBox 21">
              <a:extLst>
                <a:ext uri="{FF2B5EF4-FFF2-40B4-BE49-F238E27FC236}">
                  <a16:creationId xmlns:a16="http://schemas.microsoft.com/office/drawing/2014/main" id="{5C7DCE75-42E2-480C-A281-09C8647B4706}"/>
                </a:ext>
              </a:extLst>
            </p:cNvPr>
            <p:cNvSpPr txBox="1"/>
            <p:nvPr/>
          </p:nvSpPr>
          <p:spPr>
            <a:xfrm>
              <a:off x="1404872" y="3655303"/>
              <a:ext cx="4320000" cy="779698"/>
            </a:xfrm>
            <a:prstGeom prst="rect">
              <a:avLst/>
            </a:prstGeom>
            <a:noFill/>
          </p:spPr>
          <p:txBody>
            <a:bodyPr wrap="square" rtlCol="0">
              <a:spAutoFit/>
            </a:bodyPr>
            <a:lstStyle/>
            <a:p>
              <a:pPr defTabSz="685766">
                <a:defRPr/>
              </a:pPr>
              <a:r>
                <a:rPr lang="en-US" sz="1200" b="1" dirty="0" err="1">
                  <a:solidFill>
                    <a:srgbClr val="1F497D">
                      <a:lumMod val="75000"/>
                    </a:srgbClr>
                  </a:solidFill>
                  <a:latin typeface="+mj-lt"/>
                </a:rPr>
                <a:t>Sify’s</a:t>
              </a:r>
              <a:r>
                <a:rPr lang="en-US" sz="1200" b="1" dirty="0">
                  <a:solidFill>
                    <a:srgbClr val="1F497D">
                      <a:lumMod val="75000"/>
                    </a:srgbClr>
                  </a:solidFill>
                  <a:latin typeface="+mj-lt"/>
                </a:rPr>
                <a:t> Uniqueness</a:t>
              </a:r>
              <a:br>
                <a:rPr lang="en-US" sz="1200" dirty="0">
                  <a:solidFill>
                    <a:prstClr val="black"/>
                  </a:solidFill>
                  <a:latin typeface="+mj-lt"/>
                </a:rPr>
              </a:br>
              <a:r>
                <a:rPr lang="en-US" sz="1000" dirty="0">
                  <a:solidFill>
                    <a:prstClr val="black">
                      <a:lumMod val="50000"/>
                      <a:lumOff val="50000"/>
                    </a:prstClr>
                  </a:solidFill>
                  <a:latin typeface="+mj-lt"/>
                </a:rPr>
                <a:t>Integrated value of skills - NOC &amp; Managed Services, Edge Transformation Services</a:t>
              </a:r>
              <a:endParaRPr lang="en-IN" sz="1000" dirty="0">
                <a:solidFill>
                  <a:prstClr val="black">
                    <a:lumMod val="50000"/>
                    <a:lumOff val="50000"/>
                  </a:prstClr>
                </a:solidFill>
                <a:latin typeface="+mj-lt"/>
              </a:endParaRPr>
            </a:p>
          </p:txBody>
        </p:sp>
        <p:pic>
          <p:nvPicPr>
            <p:cNvPr id="8" name="Picture 7" descr="A picture containing shape&#10;&#10;Description automatically generated">
              <a:extLst>
                <a:ext uri="{FF2B5EF4-FFF2-40B4-BE49-F238E27FC236}">
                  <a16:creationId xmlns:a16="http://schemas.microsoft.com/office/drawing/2014/main" id="{8B322F9E-64ED-4BBA-8DBC-8C9D7EDDF6DF}"/>
                </a:ext>
              </a:extLst>
            </p:cNvPr>
            <p:cNvPicPr>
              <a:picLocks noChangeAspect="1"/>
            </p:cNvPicPr>
            <p:nvPr/>
          </p:nvPicPr>
          <p:blipFill>
            <a:blip r:embed="rId4">
              <a:duotone>
                <a:schemeClr val="accent5">
                  <a:shade val="45000"/>
                  <a:satMod val="135000"/>
                </a:schemeClr>
                <a:prstClr val="white"/>
              </a:duotone>
            </a:blip>
            <a:stretch>
              <a:fillRect/>
            </a:stretch>
          </p:blipFill>
          <p:spPr>
            <a:xfrm>
              <a:off x="909872" y="3725376"/>
              <a:ext cx="540000" cy="540000"/>
            </a:xfrm>
            <a:prstGeom prst="rect">
              <a:avLst/>
            </a:prstGeom>
          </p:spPr>
        </p:pic>
      </p:grpSp>
      <p:pic>
        <p:nvPicPr>
          <p:cNvPr id="30" name="Picture 29" descr="Logo, company name&#10;&#10;Description automatically generated">
            <a:extLst>
              <a:ext uri="{FF2B5EF4-FFF2-40B4-BE49-F238E27FC236}">
                <a16:creationId xmlns:a16="http://schemas.microsoft.com/office/drawing/2014/main" id="{32D29E64-2BB2-487C-8AA5-DE84E3935F1A}"/>
              </a:ext>
            </a:extLst>
          </p:cNvPr>
          <p:cNvPicPr>
            <a:picLocks noChangeAspect="1"/>
          </p:cNvPicPr>
          <p:nvPr/>
        </p:nvPicPr>
        <p:blipFill rotWithShape="1">
          <a:blip r:embed="rId5"/>
          <a:srcRect l="9741" t="18868" r="8515" b="18868"/>
          <a:stretch/>
        </p:blipFill>
        <p:spPr>
          <a:xfrm>
            <a:off x="8010150" y="258613"/>
            <a:ext cx="810000" cy="346052"/>
          </a:xfrm>
          <a:prstGeom prst="rect">
            <a:avLst/>
          </a:prstGeom>
        </p:spPr>
      </p:pic>
      <p:sp>
        <p:nvSpPr>
          <p:cNvPr id="24" name="TextBox 23">
            <a:extLst>
              <a:ext uri="{FF2B5EF4-FFF2-40B4-BE49-F238E27FC236}">
                <a16:creationId xmlns:a16="http://schemas.microsoft.com/office/drawing/2014/main" id="{A0767714-D703-7F4A-9AE5-DBD2E95EFB08}"/>
              </a:ext>
            </a:extLst>
          </p:cNvPr>
          <p:cNvSpPr txBox="1"/>
          <p:nvPr/>
        </p:nvSpPr>
        <p:spPr>
          <a:xfrm rot="16200000">
            <a:off x="-2435648" y="2389485"/>
            <a:ext cx="5148298" cy="369332"/>
          </a:xfrm>
          <a:prstGeom prst="rect">
            <a:avLst/>
          </a:prstGeom>
          <a:solidFill>
            <a:schemeClr val="accent1"/>
          </a:solidFill>
          <a:ln>
            <a:noFill/>
          </a:ln>
        </p:spPr>
        <p:txBody>
          <a:bodyPr wrap="square" rtlCol="0">
            <a:spAutoFit/>
          </a:bodyPr>
          <a:lstStyle>
            <a:defPPr>
              <a:defRPr lang="en-US"/>
            </a:defPPr>
            <a:lvl1pPr algn="ctr">
              <a:defRPr sz="1800" b="1" cap="all" spc="113">
                <a:solidFill>
                  <a:schemeClr val="bg1"/>
                </a:solidFill>
                <a:latin typeface="+mj-lt"/>
              </a:defRPr>
            </a:lvl1pPr>
          </a:lstStyle>
          <a:p>
            <a:pPr defTabSz="685766">
              <a:defRPr/>
            </a:pPr>
            <a:r>
              <a:rPr lang="en-US" dirty="0">
                <a:solidFill>
                  <a:prstClr val="white"/>
                </a:solidFill>
                <a:latin typeface="Arial Nova" panose="020B0504020202020204" pitchFamily="34" charset="0"/>
              </a:rPr>
              <a:t>MANAGED  NETWORK SERVICES </a:t>
            </a:r>
          </a:p>
        </p:txBody>
      </p:sp>
      <p:sp>
        <p:nvSpPr>
          <p:cNvPr id="26" name="TextBox 25">
            <a:extLst>
              <a:ext uri="{FF2B5EF4-FFF2-40B4-BE49-F238E27FC236}">
                <a16:creationId xmlns:a16="http://schemas.microsoft.com/office/drawing/2014/main" id="{63D12D23-416E-A64F-8496-4F97573FA425}"/>
              </a:ext>
            </a:extLst>
          </p:cNvPr>
          <p:cNvSpPr txBox="1"/>
          <p:nvPr/>
        </p:nvSpPr>
        <p:spPr>
          <a:xfrm>
            <a:off x="307555" y="724"/>
            <a:ext cx="2028860" cy="207749"/>
          </a:xfrm>
          <a:prstGeom prst="rect">
            <a:avLst/>
          </a:prstGeom>
          <a:solidFill>
            <a:schemeClr val="tx2">
              <a:lumMod val="75000"/>
            </a:schemeClr>
          </a:solidFill>
          <a:ln w="12700">
            <a:noFill/>
          </a:ln>
        </p:spPr>
        <p:txBody>
          <a:bodyPr wrap="square" lIns="68580" tIns="34290" rIns="68580" bIns="34290" rtlCol="0" anchor="t">
            <a:spAutoFit/>
          </a:bodyPr>
          <a:lstStyle>
            <a:defPPr>
              <a:defRPr lang="en-US"/>
            </a:defPPr>
            <a:lvl1pPr>
              <a:defRPr sz="900" cap="all" spc="113">
                <a:solidFill>
                  <a:schemeClr val="bg1"/>
                </a:solidFill>
                <a:latin typeface="+mj-lt"/>
              </a:defRPr>
            </a:lvl1pPr>
          </a:lstStyle>
          <a:p>
            <a:pPr defTabSz="685766">
              <a:defRPr/>
            </a:pPr>
            <a:r>
              <a:rPr lang="en-US">
                <a:solidFill>
                  <a:prstClr val="white"/>
                </a:solidFill>
                <a:latin typeface="Trebuchet MS"/>
              </a:rPr>
              <a:t>MANUFACTURING</a:t>
            </a:r>
          </a:p>
        </p:txBody>
      </p:sp>
      <p:sp>
        <p:nvSpPr>
          <p:cNvPr id="2" name="Title 1">
            <a:extLst>
              <a:ext uri="{FF2B5EF4-FFF2-40B4-BE49-F238E27FC236}">
                <a16:creationId xmlns:a16="http://schemas.microsoft.com/office/drawing/2014/main" id="{3A3FC224-F349-4D1A-B51E-A9149629E1E2}"/>
              </a:ext>
            </a:extLst>
          </p:cNvPr>
          <p:cNvSpPr>
            <a:spLocks noGrp="1"/>
          </p:cNvSpPr>
          <p:nvPr>
            <p:ph type="title"/>
          </p:nvPr>
        </p:nvSpPr>
        <p:spPr>
          <a:xfrm>
            <a:off x="590842" y="257175"/>
            <a:ext cx="7270457" cy="369888"/>
          </a:xfrm>
        </p:spPr>
        <p:txBody>
          <a:bodyPr/>
          <a:lstStyle/>
          <a:p>
            <a:r>
              <a:rPr lang="en-US" dirty="0"/>
              <a:t>TATA STEEL: DIGITAL NETWORK FOR INTEGRATING IT, OT &amp; PEOPLE</a:t>
            </a:r>
            <a:endParaRPr lang="en-IN" dirty="0"/>
          </a:p>
        </p:txBody>
      </p:sp>
      <p:pic>
        <p:nvPicPr>
          <p:cNvPr id="18" name="Picture 17" descr="A picture containing shape&#10;&#10;Description automatically generated">
            <a:extLst>
              <a:ext uri="{FF2B5EF4-FFF2-40B4-BE49-F238E27FC236}">
                <a16:creationId xmlns:a16="http://schemas.microsoft.com/office/drawing/2014/main" id="{31D62F3C-8FA3-4AC2-B643-2DB7E22FE871}"/>
              </a:ext>
            </a:extLst>
          </p:cNvPr>
          <p:cNvPicPr>
            <a:picLocks noChangeAspect="1"/>
          </p:cNvPicPr>
          <p:nvPr/>
        </p:nvPicPr>
        <p:blipFill>
          <a:blip r:embed="rId6">
            <a:duotone>
              <a:srgbClr val="FFC000">
                <a:shade val="45000"/>
                <a:satMod val="135000"/>
              </a:srgbClr>
              <a:prstClr val="white"/>
            </a:duotone>
          </a:blip>
          <a:stretch>
            <a:fillRect/>
          </a:stretch>
        </p:blipFill>
        <p:spPr>
          <a:xfrm>
            <a:off x="4414980" y="987425"/>
            <a:ext cx="405000" cy="405000"/>
          </a:xfrm>
          <a:prstGeom prst="rect">
            <a:avLst/>
          </a:prstGeom>
        </p:spPr>
      </p:pic>
    </p:spTree>
    <p:extLst>
      <p:ext uri="{BB962C8B-B14F-4D97-AF65-F5344CB8AC3E}">
        <p14:creationId xmlns:p14="http://schemas.microsoft.com/office/powerpoint/2010/main" val="1096749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323FDC9-6E80-4351-B3B7-50CFFE61E512}"/>
              </a:ext>
            </a:extLst>
          </p:cNvPr>
          <p:cNvSpPr txBox="1"/>
          <p:nvPr/>
        </p:nvSpPr>
        <p:spPr>
          <a:xfrm>
            <a:off x="4706640" y="1039252"/>
            <a:ext cx="4291310" cy="3016210"/>
          </a:xfrm>
          <a:prstGeom prst="rect">
            <a:avLst/>
          </a:prstGeom>
          <a:noFill/>
        </p:spPr>
        <p:txBody>
          <a:bodyPr wrap="square" rtlCol="0">
            <a:spAutoFit/>
          </a:bodyPr>
          <a:lstStyle/>
          <a:p>
            <a:pPr defTabSz="685766">
              <a:lnSpc>
                <a:spcPts val="1200"/>
              </a:lnSpc>
            </a:pPr>
            <a:r>
              <a:rPr lang="en-US" sz="1200" b="1" dirty="0">
                <a:solidFill>
                  <a:srgbClr val="1F497D">
                    <a:lumMod val="75000"/>
                  </a:srgbClr>
                </a:solidFill>
                <a:latin typeface="+mj-lt"/>
              </a:rPr>
              <a:t>Integrated Value and Outcome</a:t>
            </a:r>
            <a:br>
              <a:rPr lang="en-US" sz="1200" dirty="0">
                <a:solidFill>
                  <a:srgbClr val="0070C0"/>
                </a:solidFill>
                <a:latin typeface="+mj-lt"/>
              </a:rPr>
            </a:br>
            <a:r>
              <a:rPr lang="en-US" sz="1000" dirty="0">
                <a:solidFill>
                  <a:prstClr val="black">
                    <a:lumMod val="50000"/>
                    <a:lumOff val="50000"/>
                  </a:prstClr>
                </a:solidFill>
                <a:latin typeface="+mj-lt"/>
              </a:rPr>
              <a:t>Sify was able to outclass competition in a techno-commercial evaluation model by virtue of the following:</a:t>
            </a:r>
          </a:p>
          <a:p>
            <a:pPr defTabSz="685766">
              <a:lnSpc>
                <a:spcPts val="1200"/>
              </a:lnSpc>
            </a:pPr>
            <a:br>
              <a:rPr lang="en-US" sz="1000" dirty="0">
                <a:solidFill>
                  <a:prstClr val="black">
                    <a:lumMod val="50000"/>
                    <a:lumOff val="50000"/>
                  </a:prstClr>
                </a:solidFill>
                <a:latin typeface="+mj-lt"/>
              </a:rPr>
            </a:br>
            <a:r>
              <a:rPr lang="en-US" sz="1000" dirty="0">
                <a:solidFill>
                  <a:prstClr val="black">
                    <a:lumMod val="50000"/>
                    <a:lumOff val="50000"/>
                  </a:prstClr>
                </a:solidFill>
                <a:latin typeface="+mj-lt"/>
              </a:rPr>
              <a:t>Sify was rated as T1 because of combined value of integration, managed services and infrastructure solution richness.</a:t>
            </a:r>
          </a:p>
          <a:p>
            <a:pPr defTabSz="685766">
              <a:lnSpc>
                <a:spcPts val="1200"/>
              </a:lnSpc>
              <a:spcBef>
                <a:spcPts val="600"/>
              </a:spcBef>
            </a:pPr>
            <a:endParaRPr lang="en-US" sz="1200" b="1" dirty="0">
              <a:solidFill>
                <a:srgbClr val="1F497D">
                  <a:lumMod val="75000"/>
                </a:srgbClr>
              </a:solidFill>
              <a:latin typeface="+mj-lt"/>
            </a:endParaRPr>
          </a:p>
          <a:p>
            <a:pPr defTabSz="685766">
              <a:lnSpc>
                <a:spcPts val="1200"/>
              </a:lnSpc>
              <a:spcBef>
                <a:spcPts val="600"/>
              </a:spcBef>
            </a:pPr>
            <a:r>
              <a:rPr lang="en-US" sz="1200" b="1" dirty="0">
                <a:solidFill>
                  <a:srgbClr val="1F497D">
                    <a:lumMod val="75000"/>
                  </a:srgbClr>
                </a:solidFill>
                <a:latin typeface="+mj-lt"/>
              </a:rPr>
              <a:t>Value for Client</a:t>
            </a:r>
          </a:p>
          <a:p>
            <a:pPr defTabSz="685766">
              <a:lnSpc>
                <a:spcPts val="1200"/>
              </a:lnSpc>
            </a:pPr>
            <a:r>
              <a:rPr lang="en-US" sz="1000" dirty="0">
                <a:solidFill>
                  <a:prstClr val="black">
                    <a:lumMod val="50000"/>
                    <a:lumOff val="50000"/>
                  </a:prstClr>
                </a:solidFill>
                <a:latin typeface="+mj-lt"/>
              </a:rPr>
              <a:t>A significant percentage of the total commercial value was </a:t>
            </a:r>
            <a:r>
              <a:rPr lang="en-US" sz="1000" dirty="0" err="1">
                <a:solidFill>
                  <a:prstClr val="black">
                    <a:lumMod val="50000"/>
                    <a:lumOff val="50000"/>
                  </a:prstClr>
                </a:solidFill>
                <a:latin typeface="+mj-lt"/>
              </a:rPr>
              <a:t>Sify’s</a:t>
            </a:r>
            <a:r>
              <a:rPr lang="en-US" sz="1000" dirty="0">
                <a:solidFill>
                  <a:prstClr val="black">
                    <a:lumMod val="50000"/>
                    <a:lumOff val="50000"/>
                  </a:prstClr>
                </a:solidFill>
                <a:latin typeface="+mj-lt"/>
              </a:rPr>
              <a:t> inhouse Services including Network Infrastructure Services. This resulted into lower TCO (for the client), higher EBITDA for Sify (by virtue of monetization of network infrastructure and NOC investments)</a:t>
            </a:r>
          </a:p>
          <a:p>
            <a:pPr defTabSz="685766">
              <a:lnSpc>
                <a:spcPts val="1200"/>
              </a:lnSpc>
              <a:spcBef>
                <a:spcPts val="600"/>
              </a:spcBef>
            </a:pPr>
            <a:endParaRPr lang="en-US" sz="1200" b="1" dirty="0">
              <a:solidFill>
                <a:srgbClr val="1F497D">
                  <a:lumMod val="75000"/>
                </a:srgbClr>
              </a:solidFill>
              <a:latin typeface="+mj-lt"/>
            </a:endParaRPr>
          </a:p>
          <a:p>
            <a:pPr defTabSz="685766">
              <a:lnSpc>
                <a:spcPts val="1200"/>
              </a:lnSpc>
              <a:spcBef>
                <a:spcPts val="600"/>
              </a:spcBef>
            </a:pPr>
            <a:r>
              <a:rPr lang="en-US" sz="1200" b="1" dirty="0">
                <a:solidFill>
                  <a:srgbClr val="1F497D">
                    <a:lumMod val="75000"/>
                  </a:srgbClr>
                </a:solidFill>
                <a:latin typeface="+mj-lt"/>
              </a:rPr>
              <a:t>Value for Sify</a:t>
            </a:r>
          </a:p>
          <a:p>
            <a:pPr defTabSz="685766">
              <a:lnSpc>
                <a:spcPts val="1200"/>
              </a:lnSpc>
            </a:pPr>
            <a:r>
              <a:rPr lang="en-US" sz="1000" dirty="0">
                <a:solidFill>
                  <a:prstClr val="black">
                    <a:lumMod val="50000"/>
                    <a:lumOff val="50000"/>
                  </a:prstClr>
                </a:solidFill>
                <a:latin typeface="+mj-lt"/>
              </a:rPr>
              <a:t>This project enabled </a:t>
            </a:r>
            <a:r>
              <a:rPr lang="en-US" sz="1000" dirty="0" err="1">
                <a:solidFill>
                  <a:prstClr val="black">
                    <a:lumMod val="50000"/>
                    <a:lumOff val="50000"/>
                  </a:prstClr>
                </a:solidFill>
                <a:latin typeface="+mj-lt"/>
              </a:rPr>
              <a:t>Sify’s</a:t>
            </a:r>
            <a:r>
              <a:rPr lang="en-US" sz="1000" dirty="0">
                <a:solidFill>
                  <a:prstClr val="black">
                    <a:lumMod val="50000"/>
                    <a:lumOff val="50000"/>
                  </a:prstClr>
                </a:solidFill>
                <a:latin typeface="+mj-lt"/>
              </a:rPr>
              <a:t> entry into large network integration and managed services engagements vis-à-vis </a:t>
            </a:r>
            <a:r>
              <a:rPr lang="en-US" sz="1000" dirty="0" err="1">
                <a:solidFill>
                  <a:prstClr val="black">
                    <a:lumMod val="50000"/>
                    <a:lumOff val="50000"/>
                  </a:prstClr>
                </a:solidFill>
                <a:latin typeface="+mj-lt"/>
              </a:rPr>
              <a:t>Sify’s</a:t>
            </a:r>
            <a:r>
              <a:rPr lang="en-US" sz="1000" dirty="0">
                <a:solidFill>
                  <a:prstClr val="black">
                    <a:lumMod val="50000"/>
                    <a:lumOff val="50000"/>
                  </a:prstClr>
                </a:solidFill>
                <a:latin typeface="+mj-lt"/>
              </a:rPr>
              <a:t> earlier position in the market as a network infrastructure service provider.</a:t>
            </a:r>
          </a:p>
        </p:txBody>
      </p:sp>
      <p:pic>
        <p:nvPicPr>
          <p:cNvPr id="5" name="Picture 4" descr="A picture containing text, clipart&#10;&#10;Description automatically generated">
            <a:extLst>
              <a:ext uri="{FF2B5EF4-FFF2-40B4-BE49-F238E27FC236}">
                <a16:creationId xmlns:a16="http://schemas.microsoft.com/office/drawing/2014/main" id="{5FF5C8A6-5283-4D46-A14F-34BBA756B99A}"/>
              </a:ext>
            </a:extLst>
          </p:cNvPr>
          <p:cNvPicPr>
            <a:picLocks noChangeAspect="1"/>
          </p:cNvPicPr>
          <p:nvPr/>
        </p:nvPicPr>
        <p:blipFill>
          <a:blip r:embed="rId2"/>
          <a:stretch>
            <a:fillRect/>
          </a:stretch>
        </p:blipFill>
        <p:spPr>
          <a:xfrm>
            <a:off x="7982896" y="199313"/>
            <a:ext cx="945000" cy="437063"/>
          </a:xfrm>
          <a:prstGeom prst="rect">
            <a:avLst/>
          </a:prstGeom>
        </p:spPr>
      </p:pic>
      <p:grpSp>
        <p:nvGrpSpPr>
          <p:cNvPr id="25" name="Group 24">
            <a:extLst>
              <a:ext uri="{FF2B5EF4-FFF2-40B4-BE49-F238E27FC236}">
                <a16:creationId xmlns:a16="http://schemas.microsoft.com/office/drawing/2014/main" id="{0EA006C6-26CF-41D7-9962-3283E0039B79}"/>
              </a:ext>
            </a:extLst>
          </p:cNvPr>
          <p:cNvGrpSpPr/>
          <p:nvPr/>
        </p:nvGrpSpPr>
        <p:grpSpPr>
          <a:xfrm>
            <a:off x="472474" y="1028700"/>
            <a:ext cx="3662430" cy="600164"/>
            <a:chOff x="841632" y="1371600"/>
            <a:chExt cx="4883240" cy="800220"/>
          </a:xfrm>
        </p:grpSpPr>
        <p:sp>
          <p:nvSpPr>
            <p:cNvPr id="4" name="TextBox 3">
              <a:extLst>
                <a:ext uri="{FF2B5EF4-FFF2-40B4-BE49-F238E27FC236}">
                  <a16:creationId xmlns:a16="http://schemas.microsoft.com/office/drawing/2014/main" id="{E8342832-EF47-42C7-A2C0-D0C3BB1101FF}"/>
                </a:ext>
              </a:extLst>
            </p:cNvPr>
            <p:cNvSpPr txBox="1"/>
            <p:nvPr/>
          </p:nvSpPr>
          <p:spPr>
            <a:xfrm>
              <a:off x="1404872" y="1371600"/>
              <a:ext cx="4320000" cy="800220"/>
            </a:xfrm>
            <a:prstGeom prst="rect">
              <a:avLst/>
            </a:prstGeom>
            <a:noFill/>
          </p:spPr>
          <p:txBody>
            <a:bodyPr wrap="square" rtlCol="0">
              <a:spAutoFit/>
            </a:bodyPr>
            <a:lstStyle/>
            <a:p>
              <a:pPr defTabSz="685766"/>
              <a:r>
                <a:rPr lang="en-US" sz="1200" b="1" dirty="0">
                  <a:solidFill>
                    <a:srgbClr val="1F497D">
                      <a:lumMod val="75000"/>
                    </a:srgbClr>
                  </a:solidFill>
                  <a:latin typeface="+mj-lt"/>
                </a:rPr>
                <a:t>Project Objective</a:t>
              </a:r>
            </a:p>
            <a:p>
              <a:pPr defTabSz="685766"/>
              <a:r>
                <a:rPr lang="en-US" sz="1050" dirty="0">
                  <a:solidFill>
                    <a:prstClr val="black">
                      <a:lumMod val="50000"/>
                      <a:lumOff val="50000"/>
                    </a:prstClr>
                  </a:solidFill>
                  <a:latin typeface="+mj-lt"/>
                </a:rPr>
                <a:t>To connect 30,000+ Post Offices across India for Digitalization of </a:t>
              </a:r>
              <a:r>
                <a:rPr lang="en-US" sz="1050" dirty="0" err="1">
                  <a:solidFill>
                    <a:prstClr val="black">
                      <a:lumMod val="50000"/>
                      <a:lumOff val="50000"/>
                    </a:prstClr>
                  </a:solidFill>
                  <a:latin typeface="+mj-lt"/>
                </a:rPr>
                <a:t>DoP</a:t>
              </a:r>
              <a:endParaRPr lang="en-IN" sz="1050" dirty="0">
                <a:solidFill>
                  <a:prstClr val="black">
                    <a:lumMod val="50000"/>
                    <a:lumOff val="50000"/>
                  </a:prstClr>
                </a:solidFill>
                <a:latin typeface="+mj-lt"/>
              </a:endParaRPr>
            </a:p>
          </p:txBody>
        </p:sp>
        <p:pic>
          <p:nvPicPr>
            <p:cNvPr id="1026" name="Picture 2" descr="objective Icon 3428374">
              <a:extLst>
                <a:ext uri="{FF2B5EF4-FFF2-40B4-BE49-F238E27FC236}">
                  <a16:creationId xmlns:a16="http://schemas.microsoft.com/office/drawing/2014/main" id="{A4BD5595-EA2B-48C7-B742-0FC9410CE3ED}"/>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148632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E4069544-FD11-4414-9AB3-38373FDD0D65}"/>
              </a:ext>
            </a:extLst>
          </p:cNvPr>
          <p:cNvGrpSpPr/>
          <p:nvPr/>
        </p:nvGrpSpPr>
        <p:grpSpPr>
          <a:xfrm>
            <a:off x="506225" y="1818831"/>
            <a:ext cx="3832556" cy="2259593"/>
            <a:chOff x="886632" y="2340042"/>
            <a:chExt cx="5110075" cy="3012791"/>
          </a:xfrm>
        </p:grpSpPr>
        <p:sp>
          <p:nvSpPr>
            <p:cNvPr id="33" name="TextBox 32">
              <a:extLst>
                <a:ext uri="{FF2B5EF4-FFF2-40B4-BE49-F238E27FC236}">
                  <a16:creationId xmlns:a16="http://schemas.microsoft.com/office/drawing/2014/main" id="{064AD464-FE8A-4F7A-9C5E-94D71356110D}"/>
                </a:ext>
              </a:extLst>
            </p:cNvPr>
            <p:cNvSpPr txBox="1"/>
            <p:nvPr/>
          </p:nvSpPr>
          <p:spPr>
            <a:xfrm>
              <a:off x="1404872" y="2340042"/>
              <a:ext cx="4591835" cy="3012791"/>
            </a:xfrm>
            <a:prstGeom prst="rect">
              <a:avLst/>
            </a:prstGeom>
            <a:noFill/>
          </p:spPr>
          <p:txBody>
            <a:bodyPr wrap="square" rtlCol="0">
              <a:spAutoFit/>
            </a:bodyPr>
            <a:lstStyle/>
            <a:p>
              <a:pPr defTabSz="685766"/>
              <a:r>
                <a:rPr lang="en-US" sz="1200" b="1" dirty="0">
                  <a:solidFill>
                    <a:srgbClr val="1F497D">
                      <a:lumMod val="75000"/>
                    </a:srgbClr>
                  </a:solidFill>
                  <a:latin typeface="+mj-lt"/>
                </a:rPr>
                <a:t>Project scope</a:t>
              </a:r>
            </a:p>
            <a:p>
              <a:pPr marL="171446" indent="-171446" defTabSz="685766">
                <a:spcBef>
                  <a:spcPts val="400"/>
                </a:spcBef>
                <a:buFont typeface="Arial" panose="020B0604020202020204" pitchFamily="34" charset="0"/>
                <a:buChar char="•"/>
              </a:pPr>
              <a:r>
                <a:rPr lang="en-IN" sz="1050" dirty="0">
                  <a:solidFill>
                    <a:prstClr val="black">
                      <a:lumMod val="50000"/>
                      <a:lumOff val="50000"/>
                    </a:prstClr>
                  </a:solidFill>
                  <a:latin typeface="+mj-lt"/>
                </a:rPr>
                <a:t>Design of the entire Department of Posts network with 30 K departmental offices with Dual service provider including DC &amp; DR setup.</a:t>
              </a:r>
            </a:p>
            <a:p>
              <a:pPr marL="171446" indent="-171446" defTabSz="685766">
                <a:spcBef>
                  <a:spcPts val="400"/>
                </a:spcBef>
                <a:buFont typeface="Arial" panose="020B0604020202020204" pitchFamily="34" charset="0"/>
                <a:buChar char="•"/>
              </a:pPr>
              <a:r>
                <a:rPr lang="en-IN" sz="1050" dirty="0">
                  <a:solidFill>
                    <a:prstClr val="black">
                      <a:lumMod val="50000"/>
                      <a:lumOff val="50000"/>
                    </a:prstClr>
                  </a:solidFill>
                  <a:latin typeface="+mj-lt"/>
                </a:rPr>
                <a:t>Procurement and deployment of networking components for WAN, Data Centre/DR LAN and Network Security devices</a:t>
              </a:r>
            </a:p>
            <a:p>
              <a:pPr marL="171446" indent="-171446" defTabSz="685766">
                <a:spcBef>
                  <a:spcPts val="400"/>
                </a:spcBef>
                <a:buFont typeface="Arial" panose="020B0604020202020204" pitchFamily="34" charset="0"/>
                <a:buChar char="•"/>
              </a:pPr>
              <a:r>
                <a:rPr lang="en-IN" sz="1050" dirty="0">
                  <a:solidFill>
                    <a:prstClr val="black">
                      <a:lumMod val="50000"/>
                      <a:lumOff val="50000"/>
                    </a:prstClr>
                  </a:solidFill>
                  <a:latin typeface="+mj-lt"/>
                </a:rPr>
                <a:t>Migration , Network management &amp; operations of the complete network infrastructure with Service Desk, L2/L3 support and zone-level field support</a:t>
              </a:r>
            </a:p>
            <a:p>
              <a:pPr marL="171446" indent="-171446" defTabSz="685766">
                <a:spcBef>
                  <a:spcPts val="400"/>
                </a:spcBef>
                <a:buFont typeface="Arial" panose="020B0604020202020204" pitchFamily="34" charset="0"/>
                <a:buChar char="•"/>
              </a:pPr>
              <a:r>
                <a:rPr lang="en-IN" sz="1050" dirty="0">
                  <a:solidFill>
                    <a:prstClr val="black">
                      <a:lumMod val="50000"/>
                      <a:lumOff val="50000"/>
                    </a:prstClr>
                  </a:solidFill>
                  <a:latin typeface="+mj-lt"/>
                </a:rPr>
                <a:t>Set up and manage the Network Operations Centre (NOC) to provide 24x7x365 Support .</a:t>
              </a:r>
            </a:p>
          </p:txBody>
        </p:sp>
        <p:pic>
          <p:nvPicPr>
            <p:cNvPr id="1028" name="Picture 4" descr="model Icon 1724316">
              <a:extLst>
                <a:ext uri="{FF2B5EF4-FFF2-40B4-BE49-F238E27FC236}">
                  <a16:creationId xmlns:a16="http://schemas.microsoft.com/office/drawing/2014/main" id="{8D78C8CE-F621-424D-9F5C-0017C2E9F057}"/>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6632" y="2392041"/>
              <a:ext cx="450000" cy="45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6164B79B-A101-4357-9CB8-291EBC771D7F}"/>
              </a:ext>
            </a:extLst>
          </p:cNvPr>
          <p:cNvGrpSpPr/>
          <p:nvPr/>
        </p:nvGrpSpPr>
        <p:grpSpPr>
          <a:xfrm>
            <a:off x="472474" y="4218593"/>
            <a:ext cx="3662430" cy="761747"/>
            <a:chOff x="841632" y="3922042"/>
            <a:chExt cx="4883240" cy="1015661"/>
          </a:xfrm>
        </p:grpSpPr>
        <p:sp>
          <p:nvSpPr>
            <p:cNvPr id="22" name="TextBox 21">
              <a:extLst>
                <a:ext uri="{FF2B5EF4-FFF2-40B4-BE49-F238E27FC236}">
                  <a16:creationId xmlns:a16="http://schemas.microsoft.com/office/drawing/2014/main" id="{5C7DCE75-42E2-480C-A281-09C8647B4706}"/>
                </a:ext>
              </a:extLst>
            </p:cNvPr>
            <p:cNvSpPr txBox="1"/>
            <p:nvPr/>
          </p:nvSpPr>
          <p:spPr>
            <a:xfrm>
              <a:off x="1404872" y="3922042"/>
              <a:ext cx="4320000" cy="1015661"/>
            </a:xfrm>
            <a:prstGeom prst="rect">
              <a:avLst/>
            </a:prstGeom>
            <a:noFill/>
          </p:spPr>
          <p:txBody>
            <a:bodyPr wrap="square" rtlCol="0">
              <a:spAutoFit/>
            </a:bodyPr>
            <a:lstStyle/>
            <a:p>
              <a:pPr defTabSz="685766"/>
              <a:r>
                <a:rPr lang="en-US" sz="1200" b="1" dirty="0">
                  <a:solidFill>
                    <a:srgbClr val="1F497D">
                      <a:lumMod val="75000"/>
                    </a:srgbClr>
                  </a:solidFill>
                  <a:latin typeface="+mj-lt"/>
                </a:rPr>
                <a:t>Sify’s Uniqueness</a:t>
              </a:r>
              <a:br>
                <a:rPr lang="en-US" sz="1200" dirty="0">
                  <a:solidFill>
                    <a:prstClr val="black"/>
                  </a:solidFill>
                  <a:latin typeface="+mj-lt"/>
                </a:rPr>
              </a:br>
              <a:r>
                <a:rPr lang="en-US" sz="1050" dirty="0">
                  <a:solidFill>
                    <a:prstClr val="black">
                      <a:lumMod val="50000"/>
                      <a:lumOff val="50000"/>
                    </a:prstClr>
                  </a:solidFill>
                  <a:latin typeface="+mj-lt"/>
                </a:rPr>
                <a:t>Integrated value of skills - NI, Project Management, NOC &amp; Managed Services, Security Services alongside Network Infrastructure services</a:t>
              </a:r>
              <a:endParaRPr lang="en-IN" sz="1050" dirty="0">
                <a:solidFill>
                  <a:prstClr val="black">
                    <a:lumMod val="50000"/>
                    <a:lumOff val="50000"/>
                  </a:prstClr>
                </a:solidFill>
                <a:latin typeface="+mj-lt"/>
              </a:endParaRPr>
            </a:p>
          </p:txBody>
        </p:sp>
        <p:pic>
          <p:nvPicPr>
            <p:cNvPr id="8" name="Picture 7" descr="A picture containing shape&#10;&#10;Description automatically generated">
              <a:extLst>
                <a:ext uri="{FF2B5EF4-FFF2-40B4-BE49-F238E27FC236}">
                  <a16:creationId xmlns:a16="http://schemas.microsoft.com/office/drawing/2014/main" id="{8B322F9E-64ED-4BBA-8DBC-8C9D7EDDF6DF}"/>
                </a:ext>
              </a:extLst>
            </p:cNvPr>
            <p:cNvPicPr>
              <a:picLocks noChangeAspect="1"/>
            </p:cNvPicPr>
            <p:nvPr/>
          </p:nvPicPr>
          <p:blipFill>
            <a:blip r:embed="rId5">
              <a:duotone>
                <a:schemeClr val="accent5">
                  <a:shade val="45000"/>
                  <a:satMod val="135000"/>
                </a:schemeClr>
                <a:prstClr val="white"/>
              </a:duotone>
            </a:blip>
            <a:stretch>
              <a:fillRect/>
            </a:stretch>
          </p:blipFill>
          <p:spPr>
            <a:xfrm>
              <a:off x="841632" y="3985721"/>
              <a:ext cx="540000" cy="540000"/>
            </a:xfrm>
            <a:prstGeom prst="rect">
              <a:avLst/>
            </a:prstGeom>
          </p:spPr>
        </p:pic>
      </p:grpSp>
      <p:pic>
        <p:nvPicPr>
          <p:cNvPr id="27" name="Picture 26" descr="A picture containing shape&#10;&#10;Description automatically generated">
            <a:extLst>
              <a:ext uri="{FF2B5EF4-FFF2-40B4-BE49-F238E27FC236}">
                <a16:creationId xmlns:a16="http://schemas.microsoft.com/office/drawing/2014/main" id="{7FDE27B0-6801-425A-90FE-CCA04DA3283D}"/>
              </a:ext>
            </a:extLst>
          </p:cNvPr>
          <p:cNvPicPr>
            <a:picLocks noChangeAspect="1"/>
          </p:cNvPicPr>
          <p:nvPr/>
        </p:nvPicPr>
        <p:blipFill>
          <a:blip r:embed="rId6">
            <a:duotone>
              <a:srgbClr val="FFC000">
                <a:shade val="45000"/>
                <a:satMod val="135000"/>
              </a:srgbClr>
              <a:prstClr val="white"/>
            </a:duotone>
          </a:blip>
          <a:stretch>
            <a:fillRect/>
          </a:stretch>
        </p:blipFill>
        <p:spPr>
          <a:xfrm>
            <a:off x="4256230" y="1113108"/>
            <a:ext cx="405000" cy="405000"/>
          </a:xfrm>
          <a:prstGeom prst="rect">
            <a:avLst/>
          </a:prstGeom>
        </p:spPr>
      </p:pic>
      <p:sp>
        <p:nvSpPr>
          <p:cNvPr id="24" name="TextBox 23">
            <a:extLst>
              <a:ext uri="{FF2B5EF4-FFF2-40B4-BE49-F238E27FC236}">
                <a16:creationId xmlns:a16="http://schemas.microsoft.com/office/drawing/2014/main" id="{EAAC1729-72D8-3445-84D1-93583A1E2630}"/>
              </a:ext>
            </a:extLst>
          </p:cNvPr>
          <p:cNvSpPr txBox="1"/>
          <p:nvPr/>
        </p:nvSpPr>
        <p:spPr>
          <a:xfrm rot="16200000">
            <a:off x="-2435648" y="2389485"/>
            <a:ext cx="5148298" cy="369332"/>
          </a:xfrm>
          <a:prstGeom prst="rect">
            <a:avLst/>
          </a:prstGeom>
          <a:solidFill>
            <a:schemeClr val="accent1"/>
          </a:solidFill>
          <a:ln>
            <a:noFill/>
          </a:ln>
        </p:spPr>
        <p:txBody>
          <a:bodyPr wrap="square" rtlCol="0">
            <a:spAutoFit/>
          </a:bodyPr>
          <a:lstStyle>
            <a:defPPr>
              <a:defRPr lang="en-US"/>
            </a:defPPr>
            <a:lvl1pPr algn="ctr">
              <a:defRPr sz="1800" b="1" cap="all" spc="113">
                <a:solidFill>
                  <a:schemeClr val="bg1"/>
                </a:solidFill>
                <a:latin typeface="+mj-lt"/>
              </a:defRPr>
            </a:lvl1pPr>
          </a:lstStyle>
          <a:p>
            <a:pPr defTabSz="685766"/>
            <a:r>
              <a:rPr lang="en-US" dirty="0">
                <a:solidFill>
                  <a:prstClr val="white"/>
                </a:solidFill>
                <a:latin typeface="Arial Nova" panose="020B0504020202020204" pitchFamily="34" charset="0"/>
              </a:rPr>
              <a:t>MANAGED  NETWORK SERVICES </a:t>
            </a:r>
          </a:p>
        </p:txBody>
      </p:sp>
      <p:sp>
        <p:nvSpPr>
          <p:cNvPr id="36" name="TextBox 35">
            <a:extLst>
              <a:ext uri="{FF2B5EF4-FFF2-40B4-BE49-F238E27FC236}">
                <a16:creationId xmlns:a16="http://schemas.microsoft.com/office/drawing/2014/main" id="{54EF3F8A-EB21-7649-8E0B-A848FB16CCF0}"/>
              </a:ext>
            </a:extLst>
          </p:cNvPr>
          <p:cNvSpPr txBox="1"/>
          <p:nvPr/>
        </p:nvSpPr>
        <p:spPr>
          <a:xfrm>
            <a:off x="307555" y="724"/>
            <a:ext cx="2028860" cy="207749"/>
          </a:xfrm>
          <a:prstGeom prst="rect">
            <a:avLst/>
          </a:prstGeom>
          <a:solidFill>
            <a:schemeClr val="tx2">
              <a:lumMod val="75000"/>
            </a:schemeClr>
          </a:solidFill>
          <a:ln w="12700">
            <a:noFill/>
          </a:ln>
        </p:spPr>
        <p:txBody>
          <a:bodyPr wrap="square" lIns="68580" tIns="34290" rIns="68580" bIns="34290" rtlCol="0" anchor="t">
            <a:spAutoFit/>
          </a:bodyPr>
          <a:lstStyle>
            <a:defPPr>
              <a:defRPr lang="en-US"/>
            </a:defPPr>
            <a:lvl1pPr>
              <a:defRPr sz="900" cap="all" spc="113">
                <a:solidFill>
                  <a:schemeClr val="bg1"/>
                </a:solidFill>
                <a:latin typeface="+mj-lt"/>
              </a:defRPr>
            </a:lvl1pPr>
          </a:lstStyle>
          <a:p>
            <a:pPr defTabSz="685766"/>
            <a:r>
              <a:rPr lang="en-US">
                <a:solidFill>
                  <a:prstClr val="white"/>
                </a:solidFill>
                <a:latin typeface="Trebuchet MS"/>
              </a:rPr>
              <a:t>Financial BANKING</a:t>
            </a:r>
          </a:p>
        </p:txBody>
      </p:sp>
      <p:sp>
        <p:nvSpPr>
          <p:cNvPr id="2" name="Title 1">
            <a:extLst>
              <a:ext uri="{FF2B5EF4-FFF2-40B4-BE49-F238E27FC236}">
                <a16:creationId xmlns:a16="http://schemas.microsoft.com/office/drawing/2014/main" id="{1598DC59-77D1-476A-9136-F0F084678850}"/>
              </a:ext>
            </a:extLst>
          </p:cNvPr>
          <p:cNvSpPr>
            <a:spLocks noGrp="1"/>
          </p:cNvSpPr>
          <p:nvPr>
            <p:ph type="title"/>
          </p:nvPr>
        </p:nvSpPr>
        <p:spPr>
          <a:xfrm>
            <a:off x="631224" y="257458"/>
            <a:ext cx="7230076" cy="369322"/>
          </a:xfrm>
        </p:spPr>
        <p:txBody>
          <a:bodyPr/>
          <a:lstStyle/>
          <a:p>
            <a:r>
              <a:rPr lang="en-US" dirty="0"/>
              <a:t>DEPARTMENT OF POSTS: LARGEST MANAGED NETWORK IN INDIA</a:t>
            </a:r>
            <a:endParaRPr lang="en-IN" dirty="0"/>
          </a:p>
        </p:txBody>
      </p:sp>
    </p:spTree>
    <p:extLst>
      <p:ext uri="{BB962C8B-B14F-4D97-AF65-F5344CB8AC3E}">
        <p14:creationId xmlns:p14="http://schemas.microsoft.com/office/powerpoint/2010/main" val="4092883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AGENDA</a:t>
            </a:r>
          </a:p>
        </p:txBody>
      </p:sp>
      <p:grpSp>
        <p:nvGrpSpPr>
          <p:cNvPr id="8" name="Group 7">
            <a:extLst>
              <a:ext uri="{FF2B5EF4-FFF2-40B4-BE49-F238E27FC236}">
                <a16:creationId xmlns:a16="http://schemas.microsoft.com/office/drawing/2014/main" id="{E4656EA7-DDDB-49C3-ADCB-CE9392CEB81E}"/>
              </a:ext>
            </a:extLst>
          </p:cNvPr>
          <p:cNvGrpSpPr/>
          <p:nvPr/>
        </p:nvGrpSpPr>
        <p:grpSpPr>
          <a:xfrm>
            <a:off x="323999" y="987426"/>
            <a:ext cx="8496443" cy="3744912"/>
            <a:chOff x="323999" y="987426"/>
            <a:chExt cx="8496443" cy="3744912"/>
          </a:xfrm>
        </p:grpSpPr>
        <p:sp>
          <p:nvSpPr>
            <p:cNvPr id="9" name="Rectangle 8">
              <a:extLst>
                <a:ext uri="{FF2B5EF4-FFF2-40B4-BE49-F238E27FC236}">
                  <a16:creationId xmlns:a16="http://schemas.microsoft.com/office/drawing/2014/main" id="{4733F6B9-2ED4-406C-8408-22A2AA156B45}"/>
                </a:ext>
              </a:extLst>
            </p:cNvPr>
            <p:cNvSpPr/>
            <p:nvPr/>
          </p:nvSpPr>
          <p:spPr>
            <a:xfrm>
              <a:off x="323999" y="987426"/>
              <a:ext cx="8496443" cy="3744912"/>
            </a:xfrm>
            <a:prstGeom prst="rect">
              <a:avLst/>
            </a:prstGeom>
            <a:ln w="12700"/>
          </p:spPr>
        </p:sp>
        <p:sp>
          <p:nvSpPr>
            <p:cNvPr id="10" name="Straight Connector 9">
              <a:extLst>
                <a:ext uri="{FF2B5EF4-FFF2-40B4-BE49-F238E27FC236}">
                  <a16:creationId xmlns:a16="http://schemas.microsoft.com/office/drawing/2014/main" id="{07216296-1235-4F89-BC6F-811A6B2D67FF}"/>
                </a:ext>
              </a:extLst>
            </p:cNvPr>
            <p:cNvSpPr/>
            <p:nvPr/>
          </p:nvSpPr>
          <p:spPr>
            <a:xfrm>
              <a:off x="323999" y="987426"/>
              <a:ext cx="8496443" cy="0"/>
            </a:xfrm>
            <a:prstGeom prst="line">
              <a:avLst/>
            </a:prstGeom>
          </p:spPr>
          <p:style>
            <a:lnRef idx="1">
              <a:schemeClr val="accent4">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1" name="Freeform: Shape 10">
              <a:extLst>
                <a:ext uri="{FF2B5EF4-FFF2-40B4-BE49-F238E27FC236}">
                  <a16:creationId xmlns:a16="http://schemas.microsoft.com/office/drawing/2014/main" id="{D323B1D6-4878-450F-89BB-7FD97B6BCF45}"/>
                </a:ext>
              </a:extLst>
            </p:cNvPr>
            <p:cNvSpPr/>
            <p:nvPr/>
          </p:nvSpPr>
          <p:spPr>
            <a:xfrm>
              <a:off x="323999" y="987426"/>
              <a:ext cx="8496443" cy="468114"/>
            </a:xfrm>
            <a:custGeom>
              <a:avLst/>
              <a:gdLst>
                <a:gd name="connsiteX0" fmla="*/ 0 w 8496443"/>
                <a:gd name="connsiteY0" fmla="*/ 0 h 468114"/>
                <a:gd name="connsiteX1" fmla="*/ 8496443 w 8496443"/>
                <a:gd name="connsiteY1" fmla="*/ 0 h 468114"/>
                <a:gd name="connsiteX2" fmla="*/ 8496443 w 8496443"/>
                <a:gd name="connsiteY2" fmla="*/ 468114 h 468114"/>
                <a:gd name="connsiteX3" fmla="*/ 0 w 8496443"/>
                <a:gd name="connsiteY3" fmla="*/ 468114 h 468114"/>
                <a:gd name="connsiteX4" fmla="*/ 0 w 8496443"/>
                <a:gd name="connsiteY4" fmla="*/ 0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68114">
                  <a:moveTo>
                    <a:pt x="0" y="0"/>
                  </a:moveTo>
                  <a:lnTo>
                    <a:pt x="8496443" y="0"/>
                  </a:lnTo>
                  <a:lnTo>
                    <a:pt x="8496443" y="468114"/>
                  </a:lnTo>
                  <a:lnTo>
                    <a:pt x="0" y="468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ts val="0"/>
                </a:spcAft>
                <a:buNone/>
              </a:pPr>
              <a:r>
                <a:rPr lang="en-IN" sz="1400" b="1" kern="1200" cap="all" baseline="0" dirty="0">
                  <a:solidFill>
                    <a:schemeClr val="accent1">
                      <a:lumMod val="75000"/>
                    </a:schemeClr>
                  </a:solidFill>
                </a:rPr>
                <a:t>NPCI requirement &amp; current inventory</a:t>
              </a:r>
            </a:p>
          </p:txBody>
        </p:sp>
        <p:sp>
          <p:nvSpPr>
            <p:cNvPr id="12" name="Straight Connector 11">
              <a:extLst>
                <a:ext uri="{FF2B5EF4-FFF2-40B4-BE49-F238E27FC236}">
                  <a16:creationId xmlns:a16="http://schemas.microsoft.com/office/drawing/2014/main" id="{5C7CD0D7-31C4-4F5F-80A9-D13E6654975F}"/>
                </a:ext>
              </a:extLst>
            </p:cNvPr>
            <p:cNvSpPr/>
            <p:nvPr/>
          </p:nvSpPr>
          <p:spPr>
            <a:xfrm>
              <a:off x="323999" y="1455540"/>
              <a:ext cx="8496443" cy="0"/>
            </a:xfrm>
            <a:prstGeom prst="line">
              <a:avLst/>
            </a:prstGeom>
          </p:spPr>
          <p:style>
            <a:lnRef idx="1">
              <a:schemeClr val="accent4">
                <a:hueOff val="-637824"/>
                <a:satOff val="3843"/>
                <a:lumOff val="308"/>
                <a:alphaOff val="0"/>
              </a:schemeClr>
            </a:lnRef>
            <a:fillRef idx="2">
              <a:schemeClr val="accent4">
                <a:hueOff val="-637824"/>
                <a:satOff val="3843"/>
                <a:lumOff val="308"/>
                <a:alphaOff val="0"/>
              </a:schemeClr>
            </a:fillRef>
            <a:effectRef idx="1">
              <a:schemeClr val="accent4">
                <a:hueOff val="-637824"/>
                <a:satOff val="3843"/>
                <a:lumOff val="308"/>
                <a:alphaOff val="0"/>
              </a:schemeClr>
            </a:effectRef>
            <a:fontRef idx="minor">
              <a:schemeClr val="dk1"/>
            </a:fontRef>
          </p:style>
        </p:sp>
        <p:sp>
          <p:nvSpPr>
            <p:cNvPr id="13" name="Freeform: Shape 12">
              <a:extLst>
                <a:ext uri="{FF2B5EF4-FFF2-40B4-BE49-F238E27FC236}">
                  <a16:creationId xmlns:a16="http://schemas.microsoft.com/office/drawing/2014/main" id="{4824A188-518A-4980-979C-D5C34EE10BE0}"/>
                </a:ext>
              </a:extLst>
            </p:cNvPr>
            <p:cNvSpPr/>
            <p:nvPr/>
          </p:nvSpPr>
          <p:spPr>
            <a:xfrm>
              <a:off x="323999" y="1455540"/>
              <a:ext cx="8496443" cy="468114"/>
            </a:xfrm>
            <a:custGeom>
              <a:avLst/>
              <a:gdLst>
                <a:gd name="connsiteX0" fmla="*/ 0 w 8496443"/>
                <a:gd name="connsiteY0" fmla="*/ 0 h 468114"/>
                <a:gd name="connsiteX1" fmla="*/ 8496443 w 8496443"/>
                <a:gd name="connsiteY1" fmla="*/ 0 h 468114"/>
                <a:gd name="connsiteX2" fmla="*/ 8496443 w 8496443"/>
                <a:gd name="connsiteY2" fmla="*/ 468114 h 468114"/>
                <a:gd name="connsiteX3" fmla="*/ 0 w 8496443"/>
                <a:gd name="connsiteY3" fmla="*/ 468114 h 468114"/>
                <a:gd name="connsiteX4" fmla="*/ 0 w 8496443"/>
                <a:gd name="connsiteY4" fmla="*/ 0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68114">
                  <a:moveTo>
                    <a:pt x="0" y="0"/>
                  </a:moveTo>
                  <a:lnTo>
                    <a:pt x="8496443" y="0"/>
                  </a:lnTo>
                  <a:lnTo>
                    <a:pt x="8496443" y="468114"/>
                  </a:lnTo>
                  <a:lnTo>
                    <a:pt x="0" y="468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ts val="0"/>
                </a:spcAft>
                <a:buNone/>
              </a:pPr>
              <a:r>
                <a:rPr lang="en-IN" sz="1400" b="1" kern="1200" cap="all" baseline="0" dirty="0">
                  <a:solidFill>
                    <a:schemeClr val="accent1">
                      <a:lumMod val="75000"/>
                    </a:schemeClr>
                  </a:solidFill>
                </a:rPr>
                <a:t>Sify approach &amp; Value Proposition</a:t>
              </a:r>
            </a:p>
          </p:txBody>
        </p:sp>
        <p:sp>
          <p:nvSpPr>
            <p:cNvPr id="14" name="Straight Connector 13">
              <a:extLst>
                <a:ext uri="{FF2B5EF4-FFF2-40B4-BE49-F238E27FC236}">
                  <a16:creationId xmlns:a16="http://schemas.microsoft.com/office/drawing/2014/main" id="{E8AF4060-044A-424F-8520-574A78C7CAFB}"/>
                </a:ext>
              </a:extLst>
            </p:cNvPr>
            <p:cNvSpPr/>
            <p:nvPr/>
          </p:nvSpPr>
          <p:spPr>
            <a:xfrm>
              <a:off x="323999" y="1923654"/>
              <a:ext cx="8496443" cy="0"/>
            </a:xfrm>
            <a:prstGeom prst="line">
              <a:avLst/>
            </a:prstGeom>
          </p:spPr>
          <p:style>
            <a:lnRef idx="1">
              <a:schemeClr val="accent4">
                <a:hueOff val="-1275649"/>
                <a:satOff val="7685"/>
                <a:lumOff val="616"/>
                <a:alphaOff val="0"/>
              </a:schemeClr>
            </a:lnRef>
            <a:fillRef idx="2">
              <a:schemeClr val="accent4">
                <a:hueOff val="-1275649"/>
                <a:satOff val="7685"/>
                <a:lumOff val="616"/>
                <a:alphaOff val="0"/>
              </a:schemeClr>
            </a:fillRef>
            <a:effectRef idx="1">
              <a:schemeClr val="accent4">
                <a:hueOff val="-1275649"/>
                <a:satOff val="7685"/>
                <a:lumOff val="616"/>
                <a:alphaOff val="0"/>
              </a:schemeClr>
            </a:effectRef>
            <a:fontRef idx="minor">
              <a:schemeClr val="dk1"/>
            </a:fontRef>
          </p:style>
        </p:sp>
        <p:sp>
          <p:nvSpPr>
            <p:cNvPr id="15" name="Freeform: Shape 14">
              <a:extLst>
                <a:ext uri="{FF2B5EF4-FFF2-40B4-BE49-F238E27FC236}">
                  <a16:creationId xmlns:a16="http://schemas.microsoft.com/office/drawing/2014/main" id="{AC8017A6-D17C-402B-86E1-5D42D2DC7AE1}"/>
                </a:ext>
              </a:extLst>
            </p:cNvPr>
            <p:cNvSpPr/>
            <p:nvPr/>
          </p:nvSpPr>
          <p:spPr>
            <a:xfrm>
              <a:off x="323999" y="1923654"/>
              <a:ext cx="8496443" cy="468114"/>
            </a:xfrm>
            <a:custGeom>
              <a:avLst/>
              <a:gdLst>
                <a:gd name="connsiteX0" fmla="*/ 0 w 8496443"/>
                <a:gd name="connsiteY0" fmla="*/ 0 h 468114"/>
                <a:gd name="connsiteX1" fmla="*/ 8496443 w 8496443"/>
                <a:gd name="connsiteY1" fmla="*/ 0 h 468114"/>
                <a:gd name="connsiteX2" fmla="*/ 8496443 w 8496443"/>
                <a:gd name="connsiteY2" fmla="*/ 468114 h 468114"/>
                <a:gd name="connsiteX3" fmla="*/ 0 w 8496443"/>
                <a:gd name="connsiteY3" fmla="*/ 468114 h 468114"/>
                <a:gd name="connsiteX4" fmla="*/ 0 w 8496443"/>
                <a:gd name="connsiteY4" fmla="*/ 0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68114">
                  <a:moveTo>
                    <a:pt x="0" y="0"/>
                  </a:moveTo>
                  <a:lnTo>
                    <a:pt x="8496443" y="0"/>
                  </a:lnTo>
                  <a:lnTo>
                    <a:pt x="8496443" y="468114"/>
                  </a:lnTo>
                  <a:lnTo>
                    <a:pt x="0" y="468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ts val="0"/>
                </a:spcAft>
                <a:buNone/>
              </a:pPr>
              <a:r>
                <a:rPr lang="en-IN" sz="1400" b="1" kern="1200" cap="all" baseline="0" dirty="0">
                  <a:solidFill>
                    <a:schemeClr val="accent1">
                      <a:lumMod val="75000"/>
                    </a:schemeClr>
                  </a:solidFill>
                </a:rPr>
                <a:t>Solution elements</a:t>
              </a:r>
            </a:p>
          </p:txBody>
        </p:sp>
        <p:sp>
          <p:nvSpPr>
            <p:cNvPr id="16" name="Straight Connector 15">
              <a:extLst>
                <a:ext uri="{FF2B5EF4-FFF2-40B4-BE49-F238E27FC236}">
                  <a16:creationId xmlns:a16="http://schemas.microsoft.com/office/drawing/2014/main" id="{2672149E-7E0C-484D-9848-3272903C9FA6}"/>
                </a:ext>
              </a:extLst>
            </p:cNvPr>
            <p:cNvSpPr/>
            <p:nvPr/>
          </p:nvSpPr>
          <p:spPr>
            <a:xfrm>
              <a:off x="323999" y="2391768"/>
              <a:ext cx="8496443" cy="0"/>
            </a:xfrm>
            <a:prstGeom prst="line">
              <a:avLst/>
            </a:prstGeom>
          </p:spPr>
          <p:style>
            <a:lnRef idx="1">
              <a:schemeClr val="accent4">
                <a:hueOff val="-1913473"/>
                <a:satOff val="11528"/>
                <a:lumOff val="924"/>
                <a:alphaOff val="0"/>
              </a:schemeClr>
            </a:lnRef>
            <a:fillRef idx="2">
              <a:schemeClr val="accent4">
                <a:hueOff val="-1913473"/>
                <a:satOff val="11528"/>
                <a:lumOff val="924"/>
                <a:alphaOff val="0"/>
              </a:schemeClr>
            </a:fillRef>
            <a:effectRef idx="1">
              <a:schemeClr val="accent4">
                <a:hueOff val="-1913473"/>
                <a:satOff val="11528"/>
                <a:lumOff val="924"/>
                <a:alphaOff val="0"/>
              </a:schemeClr>
            </a:effectRef>
            <a:fontRef idx="minor">
              <a:schemeClr val="dk1"/>
            </a:fontRef>
          </p:style>
        </p:sp>
        <p:sp>
          <p:nvSpPr>
            <p:cNvPr id="17" name="Freeform: Shape 16">
              <a:extLst>
                <a:ext uri="{FF2B5EF4-FFF2-40B4-BE49-F238E27FC236}">
                  <a16:creationId xmlns:a16="http://schemas.microsoft.com/office/drawing/2014/main" id="{2D21F9F0-49B1-4206-8BE6-3D6E59CADBFF}"/>
                </a:ext>
              </a:extLst>
            </p:cNvPr>
            <p:cNvSpPr/>
            <p:nvPr/>
          </p:nvSpPr>
          <p:spPr>
            <a:xfrm>
              <a:off x="323999" y="2391768"/>
              <a:ext cx="8496443" cy="468114"/>
            </a:xfrm>
            <a:custGeom>
              <a:avLst/>
              <a:gdLst>
                <a:gd name="connsiteX0" fmla="*/ 0 w 8496443"/>
                <a:gd name="connsiteY0" fmla="*/ 0 h 468114"/>
                <a:gd name="connsiteX1" fmla="*/ 8496443 w 8496443"/>
                <a:gd name="connsiteY1" fmla="*/ 0 h 468114"/>
                <a:gd name="connsiteX2" fmla="*/ 8496443 w 8496443"/>
                <a:gd name="connsiteY2" fmla="*/ 468114 h 468114"/>
                <a:gd name="connsiteX3" fmla="*/ 0 w 8496443"/>
                <a:gd name="connsiteY3" fmla="*/ 468114 h 468114"/>
                <a:gd name="connsiteX4" fmla="*/ 0 w 8496443"/>
                <a:gd name="connsiteY4" fmla="*/ 0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68114">
                  <a:moveTo>
                    <a:pt x="0" y="0"/>
                  </a:moveTo>
                  <a:lnTo>
                    <a:pt x="8496443" y="0"/>
                  </a:lnTo>
                  <a:lnTo>
                    <a:pt x="8496443" y="468114"/>
                  </a:lnTo>
                  <a:lnTo>
                    <a:pt x="0" y="468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324000" lvl="0" indent="0" algn="l" defTabSz="533400">
                <a:lnSpc>
                  <a:spcPct val="100000"/>
                </a:lnSpc>
                <a:spcBef>
                  <a:spcPct val="0"/>
                </a:spcBef>
                <a:spcAft>
                  <a:spcPts val="0"/>
                </a:spcAft>
                <a:buNone/>
              </a:pPr>
              <a:r>
                <a:rPr lang="en-IN" sz="1200" b="0" kern="1200" cap="none" baseline="0" dirty="0">
                  <a:solidFill>
                    <a:schemeClr val="accent1">
                      <a:lumMod val="75000"/>
                    </a:schemeClr>
                  </a:solidFill>
                </a:rPr>
                <a:t>Captive Setup</a:t>
              </a:r>
            </a:p>
          </p:txBody>
        </p:sp>
        <p:sp>
          <p:nvSpPr>
            <p:cNvPr id="18" name="Straight Connector 17">
              <a:extLst>
                <a:ext uri="{FF2B5EF4-FFF2-40B4-BE49-F238E27FC236}">
                  <a16:creationId xmlns:a16="http://schemas.microsoft.com/office/drawing/2014/main" id="{07895969-991C-4AF7-A63E-7FD09AA6D19F}"/>
                </a:ext>
              </a:extLst>
            </p:cNvPr>
            <p:cNvSpPr/>
            <p:nvPr/>
          </p:nvSpPr>
          <p:spPr>
            <a:xfrm>
              <a:off x="323999" y="2859882"/>
              <a:ext cx="8496443" cy="0"/>
            </a:xfrm>
            <a:prstGeom prst="line">
              <a:avLst/>
            </a:prstGeom>
          </p:spPr>
          <p:style>
            <a:lnRef idx="1">
              <a:schemeClr val="accent4">
                <a:hueOff val="-2551297"/>
                <a:satOff val="15371"/>
                <a:lumOff val="1232"/>
                <a:alphaOff val="0"/>
              </a:schemeClr>
            </a:lnRef>
            <a:fillRef idx="2">
              <a:schemeClr val="accent4">
                <a:hueOff val="-2551297"/>
                <a:satOff val="15371"/>
                <a:lumOff val="1232"/>
                <a:alphaOff val="0"/>
              </a:schemeClr>
            </a:fillRef>
            <a:effectRef idx="1">
              <a:schemeClr val="accent4">
                <a:hueOff val="-2551297"/>
                <a:satOff val="15371"/>
                <a:lumOff val="1232"/>
                <a:alphaOff val="0"/>
              </a:schemeClr>
            </a:effectRef>
            <a:fontRef idx="minor">
              <a:schemeClr val="dk1"/>
            </a:fontRef>
          </p:style>
        </p:sp>
        <p:sp>
          <p:nvSpPr>
            <p:cNvPr id="19" name="Freeform: Shape 18">
              <a:extLst>
                <a:ext uri="{FF2B5EF4-FFF2-40B4-BE49-F238E27FC236}">
                  <a16:creationId xmlns:a16="http://schemas.microsoft.com/office/drawing/2014/main" id="{DB2E060C-4AB0-4BD8-BC08-5E6E26E5325C}"/>
                </a:ext>
              </a:extLst>
            </p:cNvPr>
            <p:cNvSpPr/>
            <p:nvPr/>
          </p:nvSpPr>
          <p:spPr>
            <a:xfrm>
              <a:off x="323999" y="2859882"/>
              <a:ext cx="8496443" cy="468114"/>
            </a:xfrm>
            <a:custGeom>
              <a:avLst/>
              <a:gdLst>
                <a:gd name="connsiteX0" fmla="*/ 0 w 8496443"/>
                <a:gd name="connsiteY0" fmla="*/ 0 h 468114"/>
                <a:gd name="connsiteX1" fmla="*/ 8496443 w 8496443"/>
                <a:gd name="connsiteY1" fmla="*/ 0 h 468114"/>
                <a:gd name="connsiteX2" fmla="*/ 8496443 w 8496443"/>
                <a:gd name="connsiteY2" fmla="*/ 468114 h 468114"/>
                <a:gd name="connsiteX3" fmla="*/ 0 w 8496443"/>
                <a:gd name="connsiteY3" fmla="*/ 468114 h 468114"/>
                <a:gd name="connsiteX4" fmla="*/ 0 w 8496443"/>
                <a:gd name="connsiteY4" fmla="*/ 0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68114">
                  <a:moveTo>
                    <a:pt x="0" y="0"/>
                  </a:moveTo>
                  <a:lnTo>
                    <a:pt x="8496443" y="0"/>
                  </a:lnTo>
                  <a:lnTo>
                    <a:pt x="8496443" y="468114"/>
                  </a:lnTo>
                  <a:lnTo>
                    <a:pt x="0" y="468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324000" lvl="0" indent="0" algn="l" defTabSz="533400">
                <a:lnSpc>
                  <a:spcPct val="100000"/>
                </a:lnSpc>
                <a:spcBef>
                  <a:spcPct val="0"/>
                </a:spcBef>
                <a:spcAft>
                  <a:spcPts val="0"/>
                </a:spcAft>
                <a:buNone/>
              </a:pPr>
              <a:r>
                <a:rPr lang="en-IN" sz="1200" b="0" kern="1200" cap="none" baseline="0" dirty="0">
                  <a:solidFill>
                    <a:schemeClr val="accent1">
                      <a:lumMod val="75000"/>
                    </a:schemeClr>
                  </a:solidFill>
                </a:rPr>
                <a:t>Shared Setup</a:t>
              </a:r>
            </a:p>
          </p:txBody>
        </p:sp>
        <p:sp>
          <p:nvSpPr>
            <p:cNvPr id="20" name="Straight Connector 19">
              <a:extLst>
                <a:ext uri="{FF2B5EF4-FFF2-40B4-BE49-F238E27FC236}">
                  <a16:creationId xmlns:a16="http://schemas.microsoft.com/office/drawing/2014/main" id="{BBAF6520-D5B8-4C36-9EAB-92A541191E41}"/>
                </a:ext>
              </a:extLst>
            </p:cNvPr>
            <p:cNvSpPr/>
            <p:nvPr/>
          </p:nvSpPr>
          <p:spPr>
            <a:xfrm>
              <a:off x="323999" y="3327996"/>
              <a:ext cx="8496443" cy="0"/>
            </a:xfrm>
            <a:prstGeom prst="line">
              <a:avLst/>
            </a:prstGeom>
          </p:spPr>
          <p:style>
            <a:lnRef idx="1">
              <a:schemeClr val="accent4">
                <a:hueOff val="-3189121"/>
                <a:satOff val="19214"/>
                <a:lumOff val="1540"/>
                <a:alphaOff val="0"/>
              </a:schemeClr>
            </a:lnRef>
            <a:fillRef idx="2">
              <a:schemeClr val="accent4">
                <a:hueOff val="-3189121"/>
                <a:satOff val="19214"/>
                <a:lumOff val="1540"/>
                <a:alphaOff val="0"/>
              </a:schemeClr>
            </a:fillRef>
            <a:effectRef idx="1">
              <a:schemeClr val="accent4">
                <a:hueOff val="-3189121"/>
                <a:satOff val="19214"/>
                <a:lumOff val="1540"/>
                <a:alphaOff val="0"/>
              </a:schemeClr>
            </a:effectRef>
            <a:fontRef idx="minor">
              <a:schemeClr val="dk1"/>
            </a:fontRef>
          </p:style>
        </p:sp>
        <p:sp>
          <p:nvSpPr>
            <p:cNvPr id="21" name="Freeform: Shape 20">
              <a:extLst>
                <a:ext uri="{FF2B5EF4-FFF2-40B4-BE49-F238E27FC236}">
                  <a16:creationId xmlns:a16="http://schemas.microsoft.com/office/drawing/2014/main" id="{879DD380-FE30-445C-94C9-0D4FF4453FD8}"/>
                </a:ext>
              </a:extLst>
            </p:cNvPr>
            <p:cNvSpPr/>
            <p:nvPr/>
          </p:nvSpPr>
          <p:spPr>
            <a:xfrm>
              <a:off x="323999" y="3327996"/>
              <a:ext cx="8496443" cy="468114"/>
            </a:xfrm>
            <a:custGeom>
              <a:avLst/>
              <a:gdLst>
                <a:gd name="connsiteX0" fmla="*/ 0 w 8496443"/>
                <a:gd name="connsiteY0" fmla="*/ 0 h 468114"/>
                <a:gd name="connsiteX1" fmla="*/ 8496443 w 8496443"/>
                <a:gd name="connsiteY1" fmla="*/ 0 h 468114"/>
                <a:gd name="connsiteX2" fmla="*/ 8496443 w 8496443"/>
                <a:gd name="connsiteY2" fmla="*/ 468114 h 468114"/>
                <a:gd name="connsiteX3" fmla="*/ 0 w 8496443"/>
                <a:gd name="connsiteY3" fmla="*/ 468114 h 468114"/>
                <a:gd name="connsiteX4" fmla="*/ 0 w 8496443"/>
                <a:gd name="connsiteY4" fmla="*/ 0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68114">
                  <a:moveTo>
                    <a:pt x="0" y="0"/>
                  </a:moveTo>
                  <a:lnTo>
                    <a:pt x="8496443" y="0"/>
                  </a:lnTo>
                  <a:lnTo>
                    <a:pt x="8496443" y="468114"/>
                  </a:lnTo>
                  <a:lnTo>
                    <a:pt x="0" y="468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324000" lvl="0" indent="0" algn="l" defTabSz="533400">
                <a:lnSpc>
                  <a:spcPct val="100000"/>
                </a:lnSpc>
                <a:spcBef>
                  <a:spcPct val="0"/>
                </a:spcBef>
                <a:spcAft>
                  <a:spcPts val="0"/>
                </a:spcAft>
                <a:buNone/>
              </a:pPr>
              <a:r>
                <a:rPr lang="en-IN" sz="1200" b="0" kern="1200" cap="none" baseline="0" dirty="0">
                  <a:solidFill>
                    <a:schemeClr val="accent1">
                      <a:lumMod val="75000"/>
                    </a:schemeClr>
                  </a:solidFill>
                </a:rPr>
                <a:t>NOC Operations &amp; Governance</a:t>
              </a:r>
            </a:p>
          </p:txBody>
        </p:sp>
        <p:sp>
          <p:nvSpPr>
            <p:cNvPr id="22" name="Straight Connector 21">
              <a:extLst>
                <a:ext uri="{FF2B5EF4-FFF2-40B4-BE49-F238E27FC236}">
                  <a16:creationId xmlns:a16="http://schemas.microsoft.com/office/drawing/2014/main" id="{BEAD837B-DB1A-4D16-BE8A-7C49C8260054}"/>
                </a:ext>
              </a:extLst>
            </p:cNvPr>
            <p:cNvSpPr/>
            <p:nvPr/>
          </p:nvSpPr>
          <p:spPr>
            <a:xfrm>
              <a:off x="323999" y="3796110"/>
              <a:ext cx="8496443" cy="0"/>
            </a:xfrm>
            <a:prstGeom prst="line">
              <a:avLst/>
            </a:prstGeom>
          </p:spPr>
          <p:style>
            <a:lnRef idx="1">
              <a:schemeClr val="accent4">
                <a:hueOff val="-3826945"/>
                <a:satOff val="23056"/>
                <a:lumOff val="1848"/>
                <a:alphaOff val="0"/>
              </a:schemeClr>
            </a:lnRef>
            <a:fillRef idx="2">
              <a:schemeClr val="accent4">
                <a:hueOff val="-3826945"/>
                <a:satOff val="23056"/>
                <a:lumOff val="1848"/>
                <a:alphaOff val="0"/>
              </a:schemeClr>
            </a:fillRef>
            <a:effectRef idx="1">
              <a:schemeClr val="accent4">
                <a:hueOff val="-3826945"/>
                <a:satOff val="23056"/>
                <a:lumOff val="1848"/>
                <a:alphaOff val="0"/>
              </a:schemeClr>
            </a:effectRef>
            <a:fontRef idx="minor">
              <a:schemeClr val="dk1"/>
            </a:fontRef>
          </p:style>
        </p:sp>
        <p:sp>
          <p:nvSpPr>
            <p:cNvPr id="23" name="Freeform: Shape 22">
              <a:extLst>
                <a:ext uri="{FF2B5EF4-FFF2-40B4-BE49-F238E27FC236}">
                  <a16:creationId xmlns:a16="http://schemas.microsoft.com/office/drawing/2014/main" id="{5EB1186C-DDC6-43EC-BA42-6ED5C81370D1}"/>
                </a:ext>
              </a:extLst>
            </p:cNvPr>
            <p:cNvSpPr/>
            <p:nvPr/>
          </p:nvSpPr>
          <p:spPr>
            <a:xfrm>
              <a:off x="323999" y="3796110"/>
              <a:ext cx="8496443" cy="468114"/>
            </a:xfrm>
            <a:custGeom>
              <a:avLst/>
              <a:gdLst>
                <a:gd name="connsiteX0" fmla="*/ 0 w 8496443"/>
                <a:gd name="connsiteY0" fmla="*/ 0 h 468114"/>
                <a:gd name="connsiteX1" fmla="*/ 8496443 w 8496443"/>
                <a:gd name="connsiteY1" fmla="*/ 0 h 468114"/>
                <a:gd name="connsiteX2" fmla="*/ 8496443 w 8496443"/>
                <a:gd name="connsiteY2" fmla="*/ 468114 h 468114"/>
                <a:gd name="connsiteX3" fmla="*/ 0 w 8496443"/>
                <a:gd name="connsiteY3" fmla="*/ 468114 h 468114"/>
                <a:gd name="connsiteX4" fmla="*/ 0 w 8496443"/>
                <a:gd name="connsiteY4" fmla="*/ 0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68114">
                  <a:moveTo>
                    <a:pt x="0" y="0"/>
                  </a:moveTo>
                  <a:lnTo>
                    <a:pt x="8496443" y="0"/>
                  </a:lnTo>
                  <a:lnTo>
                    <a:pt x="8496443" y="468114"/>
                  </a:lnTo>
                  <a:lnTo>
                    <a:pt x="0" y="468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ts val="0"/>
                </a:spcAft>
                <a:buNone/>
              </a:pPr>
              <a:r>
                <a:rPr lang="en-IN" sz="1400" b="1" kern="1200" cap="all" baseline="0" dirty="0">
                  <a:solidFill>
                    <a:schemeClr val="accent1">
                      <a:lumMod val="75000"/>
                    </a:schemeClr>
                  </a:solidFill>
                </a:rPr>
                <a:t>Reference projects</a:t>
              </a:r>
            </a:p>
          </p:txBody>
        </p:sp>
        <p:sp>
          <p:nvSpPr>
            <p:cNvPr id="24" name="Straight Connector 23">
              <a:extLst>
                <a:ext uri="{FF2B5EF4-FFF2-40B4-BE49-F238E27FC236}">
                  <a16:creationId xmlns:a16="http://schemas.microsoft.com/office/drawing/2014/main" id="{3EA16D9A-939D-46D3-80DB-DAA05C16F938}"/>
                </a:ext>
              </a:extLst>
            </p:cNvPr>
            <p:cNvSpPr/>
            <p:nvPr/>
          </p:nvSpPr>
          <p:spPr>
            <a:xfrm>
              <a:off x="323999" y="4264224"/>
              <a:ext cx="8496443" cy="0"/>
            </a:xfrm>
            <a:prstGeom prst="line">
              <a:avLst/>
            </a:prstGeom>
          </p:spPr>
          <p:style>
            <a:lnRef idx="1">
              <a:schemeClr val="accent4">
                <a:hueOff val="-4464770"/>
                <a:satOff val="26899"/>
                <a:lumOff val="2156"/>
                <a:alphaOff val="0"/>
              </a:schemeClr>
            </a:lnRef>
            <a:fillRef idx="2">
              <a:schemeClr val="accent4">
                <a:hueOff val="-4464770"/>
                <a:satOff val="26899"/>
                <a:lumOff val="2156"/>
                <a:alphaOff val="0"/>
              </a:schemeClr>
            </a:fillRef>
            <a:effectRef idx="1">
              <a:schemeClr val="accent4">
                <a:hueOff val="-4464770"/>
                <a:satOff val="26899"/>
                <a:lumOff val="2156"/>
                <a:alphaOff val="0"/>
              </a:schemeClr>
            </a:effectRef>
            <a:fontRef idx="minor">
              <a:schemeClr val="dk1"/>
            </a:fontRef>
          </p:style>
        </p:sp>
        <p:sp>
          <p:nvSpPr>
            <p:cNvPr id="25" name="Freeform: Shape 24">
              <a:extLst>
                <a:ext uri="{FF2B5EF4-FFF2-40B4-BE49-F238E27FC236}">
                  <a16:creationId xmlns:a16="http://schemas.microsoft.com/office/drawing/2014/main" id="{1CEDDB97-DB16-447C-9E23-FB4552266626}"/>
                </a:ext>
              </a:extLst>
            </p:cNvPr>
            <p:cNvSpPr/>
            <p:nvPr/>
          </p:nvSpPr>
          <p:spPr>
            <a:xfrm>
              <a:off x="323999" y="4264224"/>
              <a:ext cx="8496443" cy="468114"/>
            </a:xfrm>
            <a:custGeom>
              <a:avLst/>
              <a:gdLst>
                <a:gd name="connsiteX0" fmla="*/ 0 w 8496443"/>
                <a:gd name="connsiteY0" fmla="*/ 0 h 468114"/>
                <a:gd name="connsiteX1" fmla="*/ 8496443 w 8496443"/>
                <a:gd name="connsiteY1" fmla="*/ 0 h 468114"/>
                <a:gd name="connsiteX2" fmla="*/ 8496443 w 8496443"/>
                <a:gd name="connsiteY2" fmla="*/ 468114 h 468114"/>
                <a:gd name="connsiteX3" fmla="*/ 0 w 8496443"/>
                <a:gd name="connsiteY3" fmla="*/ 468114 h 468114"/>
                <a:gd name="connsiteX4" fmla="*/ 0 w 8496443"/>
                <a:gd name="connsiteY4" fmla="*/ 0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6443" h="468114">
                  <a:moveTo>
                    <a:pt x="0" y="0"/>
                  </a:moveTo>
                  <a:lnTo>
                    <a:pt x="8496443" y="0"/>
                  </a:lnTo>
                  <a:lnTo>
                    <a:pt x="8496443" y="468114"/>
                  </a:lnTo>
                  <a:lnTo>
                    <a:pt x="0" y="468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ts val="0"/>
                </a:spcAft>
                <a:buNone/>
              </a:pPr>
              <a:r>
                <a:rPr lang="en-IN" sz="1400" b="1" kern="1200" cap="all" baseline="0" dirty="0">
                  <a:solidFill>
                    <a:schemeClr val="accent1">
                      <a:lumMod val="75000"/>
                    </a:schemeClr>
                  </a:solidFill>
                </a:rPr>
                <a:t>Responses to NPCI queries</a:t>
              </a:r>
            </a:p>
          </p:txBody>
        </p:sp>
      </p:grpSp>
      <p:sp>
        <p:nvSpPr>
          <p:cNvPr id="5" name="Slide Number Placeholder 3">
            <a:extLst>
              <a:ext uri="{FF2B5EF4-FFF2-40B4-BE49-F238E27FC236}">
                <a16:creationId xmlns:a16="http://schemas.microsoft.com/office/drawing/2014/main" id="{44C24D6C-D61F-4D06-A88A-BA511734BAEF}"/>
              </a:ext>
            </a:extLst>
          </p:cNvPr>
          <p:cNvSpPr txBox="1">
            <a:spLocks/>
          </p:cNvSpPr>
          <p:nvPr/>
        </p:nvSpPr>
        <p:spPr>
          <a:xfrm>
            <a:off x="8286433" y="4931003"/>
            <a:ext cx="487680" cy="274637"/>
          </a:xfrm>
          <a:prstGeom prst="rect">
            <a:avLst/>
          </a:prstGeom>
        </p:spPr>
        <p:txBody>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algn="r"/>
            <a:fld id="{D6AB342A-830E-438F-A6A8-BEDF509AB0A8}" type="slidenum">
              <a:rPr lang="en-US" sz="800" smtClean="0">
                <a:solidFill>
                  <a:schemeClr val="bg1"/>
                </a:solidFill>
              </a:rPr>
              <a:pPr algn="r"/>
              <a:t>2</a:t>
            </a:fld>
            <a:endParaRPr lang="en-US" sz="800">
              <a:solidFill>
                <a:schemeClr val="bg1"/>
              </a:solidFill>
            </a:endParaRPr>
          </a:p>
        </p:txBody>
      </p:sp>
      <p:sp>
        <p:nvSpPr>
          <p:cNvPr id="4" name="Oval 3">
            <a:extLst>
              <a:ext uri="{FF2B5EF4-FFF2-40B4-BE49-F238E27FC236}">
                <a16:creationId xmlns:a16="http://schemas.microsoft.com/office/drawing/2014/main" id="{56218594-B913-4F34-B219-E730589F7EB9}"/>
              </a:ext>
            </a:extLst>
          </p:cNvPr>
          <p:cNvSpPr/>
          <p:nvPr/>
        </p:nvSpPr>
        <p:spPr>
          <a:xfrm>
            <a:off x="492369" y="2571749"/>
            <a:ext cx="112541" cy="1125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4666C0E4-E7F0-4431-B41D-FF0773D2FDD6}"/>
              </a:ext>
            </a:extLst>
          </p:cNvPr>
          <p:cNvSpPr/>
          <p:nvPr/>
        </p:nvSpPr>
        <p:spPr>
          <a:xfrm>
            <a:off x="492369" y="3044653"/>
            <a:ext cx="112541" cy="1125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AAF7D732-9E3F-4793-85E0-23834B75C732}"/>
              </a:ext>
            </a:extLst>
          </p:cNvPr>
          <p:cNvSpPr/>
          <p:nvPr/>
        </p:nvSpPr>
        <p:spPr>
          <a:xfrm>
            <a:off x="492369" y="3496455"/>
            <a:ext cx="112541" cy="1125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17698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695C5-F734-4FD9-B218-9FD60337268B}"/>
              </a:ext>
            </a:extLst>
          </p:cNvPr>
          <p:cNvSpPr>
            <a:spLocks noGrp="1"/>
          </p:cNvSpPr>
          <p:nvPr>
            <p:ph type="body" sz="quarter" idx="11"/>
          </p:nvPr>
        </p:nvSpPr>
        <p:spPr>
          <a:xfrm>
            <a:off x="323850" y="3929321"/>
            <a:ext cx="7662353" cy="1106806"/>
          </a:xfrm>
        </p:spPr>
        <p:txBody>
          <a:bodyPr/>
          <a:lstStyle/>
          <a:p>
            <a:r>
              <a:rPr lang="en-IN" dirty="0"/>
              <a:t>RESPONSES TO NPCI QUERIES</a:t>
            </a:r>
          </a:p>
        </p:txBody>
      </p:sp>
    </p:spTree>
    <p:extLst>
      <p:ext uri="{BB962C8B-B14F-4D97-AF65-F5344CB8AC3E}">
        <p14:creationId xmlns:p14="http://schemas.microsoft.com/office/powerpoint/2010/main" val="2289082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F7DE-E7CC-4BCC-BE49-16993ED8D137}"/>
              </a:ext>
            </a:extLst>
          </p:cNvPr>
          <p:cNvSpPr>
            <a:spLocks noGrp="1"/>
          </p:cNvSpPr>
          <p:nvPr>
            <p:ph type="title"/>
          </p:nvPr>
        </p:nvSpPr>
        <p:spPr>
          <a:xfrm>
            <a:off x="324000" y="257731"/>
            <a:ext cx="7537450" cy="369332"/>
          </a:xfrm>
        </p:spPr>
        <p:txBody>
          <a:bodyPr/>
          <a:lstStyle/>
          <a:p>
            <a:r>
              <a:rPr lang="en-IN" dirty="0">
                <a:latin typeface="+mj-lt"/>
              </a:rPr>
              <a:t>CONNECTIVITY MIGRATION</a:t>
            </a:r>
          </a:p>
        </p:txBody>
      </p:sp>
      <p:sp>
        <p:nvSpPr>
          <p:cNvPr id="4" name="TextBox 3">
            <a:extLst>
              <a:ext uri="{FF2B5EF4-FFF2-40B4-BE49-F238E27FC236}">
                <a16:creationId xmlns:a16="http://schemas.microsoft.com/office/drawing/2014/main" id="{4801667E-641D-45FC-97B6-3020E3032526}"/>
              </a:ext>
            </a:extLst>
          </p:cNvPr>
          <p:cNvSpPr txBox="1"/>
          <p:nvPr/>
        </p:nvSpPr>
        <p:spPr>
          <a:xfrm>
            <a:off x="367585" y="1763285"/>
            <a:ext cx="4066082" cy="253916"/>
          </a:xfrm>
          <a:prstGeom prst="rect">
            <a:avLst/>
          </a:prstGeom>
          <a:noFill/>
          <a:ln w="19050">
            <a:noFill/>
          </a:ln>
          <a:effectLst/>
        </p:spPr>
        <p:txBody>
          <a:bodyPr wrap="square" rtlCol="0">
            <a:spAutoFit/>
          </a:bodyPr>
          <a:lstStyle/>
          <a:p>
            <a:pPr defTabSz="685800">
              <a:defRPr/>
            </a:pPr>
            <a:r>
              <a:rPr lang="en-IN" sz="1050" dirty="0">
                <a:solidFill>
                  <a:prstClr val="black"/>
                </a:solidFill>
                <a:latin typeface="+mj-lt"/>
              </a:rPr>
              <a:t>Currently the links are contracted by NPCI on it’s name.</a:t>
            </a:r>
          </a:p>
        </p:txBody>
      </p:sp>
      <p:sp>
        <p:nvSpPr>
          <p:cNvPr id="11" name="TextBox 10">
            <a:extLst>
              <a:ext uri="{FF2B5EF4-FFF2-40B4-BE49-F238E27FC236}">
                <a16:creationId xmlns:a16="http://schemas.microsoft.com/office/drawing/2014/main" id="{C6BFE528-7FAC-47BF-905A-E98BD788EF24}"/>
              </a:ext>
            </a:extLst>
          </p:cNvPr>
          <p:cNvSpPr txBox="1"/>
          <p:nvPr/>
        </p:nvSpPr>
        <p:spPr>
          <a:xfrm>
            <a:off x="367585" y="1473136"/>
            <a:ext cx="4025028" cy="307777"/>
          </a:xfrm>
          <a:prstGeom prst="rect">
            <a:avLst/>
          </a:prstGeom>
          <a:noFill/>
        </p:spPr>
        <p:txBody>
          <a:bodyPr wrap="square" rtlCol="0">
            <a:spAutoFit/>
          </a:bodyPr>
          <a:lstStyle/>
          <a:p>
            <a:pPr defTabSz="685800">
              <a:defRPr/>
            </a:pPr>
            <a:r>
              <a:rPr lang="en-IN" sz="1400" b="1" dirty="0">
                <a:solidFill>
                  <a:prstClr val="black"/>
                </a:solidFill>
                <a:latin typeface="+mj-lt"/>
              </a:rPr>
              <a:t>Link Inventory</a:t>
            </a:r>
          </a:p>
        </p:txBody>
      </p:sp>
      <p:sp>
        <p:nvSpPr>
          <p:cNvPr id="3" name="TextBox 2">
            <a:extLst>
              <a:ext uri="{FF2B5EF4-FFF2-40B4-BE49-F238E27FC236}">
                <a16:creationId xmlns:a16="http://schemas.microsoft.com/office/drawing/2014/main" id="{B4642F06-833D-4BB6-A59B-DE9D1A808910}"/>
              </a:ext>
            </a:extLst>
          </p:cNvPr>
          <p:cNvSpPr txBox="1"/>
          <p:nvPr/>
        </p:nvSpPr>
        <p:spPr>
          <a:xfrm>
            <a:off x="4881788" y="4714763"/>
            <a:ext cx="3938362" cy="230832"/>
          </a:xfrm>
          <a:prstGeom prst="rect">
            <a:avLst/>
          </a:prstGeom>
          <a:noFill/>
        </p:spPr>
        <p:txBody>
          <a:bodyPr wrap="square" rtlCol="0">
            <a:spAutoFit/>
          </a:bodyPr>
          <a:lstStyle/>
          <a:p>
            <a:pPr algn="r" defTabSz="685800">
              <a:defRPr/>
            </a:pPr>
            <a:r>
              <a:rPr lang="en-IN" sz="900" b="1" i="1" dirty="0">
                <a:solidFill>
                  <a:prstClr val="black"/>
                </a:solidFill>
                <a:latin typeface="+mj-lt"/>
              </a:rPr>
              <a:t>Commercials for Scenarios 1 &amp; 2 will be separately quoted</a:t>
            </a:r>
          </a:p>
        </p:txBody>
      </p:sp>
      <p:sp>
        <p:nvSpPr>
          <p:cNvPr id="8" name="TextBox 7">
            <a:extLst>
              <a:ext uri="{FF2B5EF4-FFF2-40B4-BE49-F238E27FC236}">
                <a16:creationId xmlns:a16="http://schemas.microsoft.com/office/drawing/2014/main" id="{9E80B817-5DB1-4EBD-A8BF-72F5A46E36B9}"/>
              </a:ext>
            </a:extLst>
          </p:cNvPr>
          <p:cNvSpPr txBox="1"/>
          <p:nvPr/>
        </p:nvSpPr>
        <p:spPr>
          <a:xfrm>
            <a:off x="323850" y="987425"/>
            <a:ext cx="8496300" cy="415498"/>
          </a:xfrm>
          <a:prstGeom prst="rect">
            <a:avLst/>
          </a:prstGeom>
          <a:noFill/>
        </p:spPr>
        <p:txBody>
          <a:bodyPr wrap="square" rtlCol="0">
            <a:spAutoFit/>
          </a:bodyPr>
          <a:lstStyle/>
          <a:p>
            <a:r>
              <a:rPr lang="en-US" sz="1050" i="1" dirty="0">
                <a:solidFill>
                  <a:schemeClr val="tx1">
                    <a:lumMod val="75000"/>
                    <a:lumOff val="25000"/>
                  </a:schemeClr>
                </a:solidFill>
                <a:latin typeface="+mj-lt"/>
                <a:ea typeface="Times New Roman" panose="02020603050405020304" pitchFamily="18" charset="0"/>
                <a:cs typeface="Times New Roman" panose="02020603050405020304" pitchFamily="18" charset="0"/>
              </a:rPr>
              <a:t>How Sify will take over complete NPCI setup of </a:t>
            </a:r>
            <a:r>
              <a:rPr lang="en-US" sz="1050" i="1" dirty="0" err="1">
                <a:solidFill>
                  <a:schemeClr val="tx1">
                    <a:lumMod val="75000"/>
                    <a:lumOff val="25000"/>
                  </a:schemeClr>
                </a:solidFill>
                <a:latin typeface="+mj-lt"/>
                <a:ea typeface="Times New Roman" panose="02020603050405020304" pitchFamily="18" charset="0"/>
                <a:cs typeface="Times New Roman" panose="02020603050405020304" pitchFamily="18" charset="0"/>
              </a:rPr>
              <a:t>NPCINet</a:t>
            </a:r>
            <a:r>
              <a:rPr lang="en-US" sz="1050" i="1" dirty="0">
                <a:solidFill>
                  <a:schemeClr val="tx1">
                    <a:lumMod val="75000"/>
                    <a:lumOff val="25000"/>
                  </a:schemeClr>
                </a:solidFill>
                <a:latin typeface="+mj-lt"/>
                <a:ea typeface="Times New Roman" panose="02020603050405020304" pitchFamily="18" charset="0"/>
                <a:cs typeface="Times New Roman" panose="02020603050405020304" pitchFamily="18" charset="0"/>
              </a:rPr>
              <a:t> connectivity including Hub links in their name along with underlying asset inventory. How the compensation for taking over asset inventory will be calculated? </a:t>
            </a:r>
            <a:endParaRPr lang="en-IN" sz="1050" i="1" dirty="0">
              <a:solidFill>
                <a:schemeClr val="tx1">
                  <a:lumMod val="75000"/>
                  <a:lumOff val="25000"/>
                </a:schemeClr>
              </a:solidFill>
              <a:latin typeface="+mj-lt"/>
            </a:endParaRPr>
          </a:p>
        </p:txBody>
      </p:sp>
      <p:sp>
        <p:nvSpPr>
          <p:cNvPr id="9" name="TextBox 8">
            <a:extLst>
              <a:ext uri="{FF2B5EF4-FFF2-40B4-BE49-F238E27FC236}">
                <a16:creationId xmlns:a16="http://schemas.microsoft.com/office/drawing/2014/main" id="{8AB1CBE4-6BD3-4992-98E2-5582C9EF7E10}"/>
              </a:ext>
            </a:extLst>
          </p:cNvPr>
          <p:cNvSpPr txBox="1"/>
          <p:nvPr/>
        </p:nvSpPr>
        <p:spPr>
          <a:xfrm>
            <a:off x="562708" y="2100848"/>
            <a:ext cx="4009292" cy="2631490"/>
          </a:xfrm>
          <a:prstGeom prst="rect">
            <a:avLst/>
          </a:prstGeom>
          <a:noFill/>
        </p:spPr>
        <p:txBody>
          <a:bodyPr wrap="square" rtlCol="0">
            <a:spAutoFit/>
          </a:bodyPr>
          <a:lstStyle/>
          <a:p>
            <a:pPr>
              <a:spcAft>
                <a:spcPts val="600"/>
              </a:spcAft>
            </a:pPr>
            <a:r>
              <a:rPr lang="en-US" sz="1100" b="1" dirty="0"/>
              <a:t>Novation/ New Contract</a:t>
            </a:r>
          </a:p>
          <a:p>
            <a:pPr marL="358775" indent="-176213">
              <a:spcAft>
                <a:spcPts val="600"/>
              </a:spcAft>
              <a:buFont typeface="Arial" panose="020B0604020202020204" pitchFamily="34" charset="0"/>
              <a:buChar char="•"/>
            </a:pPr>
            <a:r>
              <a:rPr lang="en-US" sz="900" dirty="0"/>
              <a:t>Sify shall execute a novation/ new contract with the individual service providers for the required bandwidth capacities.</a:t>
            </a:r>
          </a:p>
          <a:p>
            <a:pPr>
              <a:spcBef>
                <a:spcPts val="600"/>
              </a:spcBef>
              <a:spcAft>
                <a:spcPts val="600"/>
              </a:spcAft>
            </a:pPr>
            <a:r>
              <a:rPr lang="en-US" sz="1100" b="1" dirty="0"/>
              <a:t>New Sify Link ID</a:t>
            </a:r>
          </a:p>
          <a:p>
            <a:pPr marL="358775" indent="-176213">
              <a:buFont typeface="Arial" panose="020B0604020202020204" pitchFamily="34" charset="0"/>
              <a:buChar char="•"/>
            </a:pPr>
            <a:r>
              <a:rPr lang="en-US" sz="900" dirty="0"/>
              <a:t>A new order login will be processed in Sify’s system to generate a new link ID for monitoring and billing.</a:t>
            </a:r>
          </a:p>
          <a:p>
            <a:pPr>
              <a:spcBef>
                <a:spcPts val="600"/>
              </a:spcBef>
              <a:spcAft>
                <a:spcPts val="600"/>
              </a:spcAft>
            </a:pPr>
            <a:r>
              <a:rPr lang="en-US" sz="1100" b="1" dirty="0"/>
              <a:t>New Service Link ID</a:t>
            </a:r>
          </a:p>
          <a:p>
            <a:pPr marL="358775" indent="-176213">
              <a:buFont typeface="Arial" panose="020B0604020202020204" pitchFamily="34" charset="0"/>
              <a:buChar char="•"/>
            </a:pPr>
            <a:r>
              <a:rPr lang="en-US" sz="900" dirty="0"/>
              <a:t>Similarly, a new order will be processed by the individual service providers and a new link ID will be generated in their system.</a:t>
            </a:r>
          </a:p>
          <a:p>
            <a:pPr>
              <a:spcBef>
                <a:spcPts val="600"/>
              </a:spcBef>
              <a:spcAft>
                <a:spcPts val="600"/>
              </a:spcAft>
            </a:pPr>
            <a:r>
              <a:rPr lang="en-US" sz="1100" b="1" dirty="0"/>
              <a:t>Logical Migration</a:t>
            </a:r>
          </a:p>
          <a:p>
            <a:pPr marL="358775" indent="-171450">
              <a:buFont typeface="Arial" panose="020B0604020202020204" pitchFamily="34" charset="0"/>
              <a:buChar char="•"/>
            </a:pPr>
            <a:r>
              <a:rPr lang="en-US" sz="900" dirty="0"/>
              <a:t>The physical media will be the same and the service providers will logically migrate the links to operate under the Sify’s new purchase order and lifecycle management.</a:t>
            </a:r>
            <a:endParaRPr lang="en-IN" sz="900" dirty="0"/>
          </a:p>
        </p:txBody>
      </p:sp>
      <p:sp>
        <p:nvSpPr>
          <p:cNvPr id="13" name="Diamond 12">
            <a:extLst>
              <a:ext uri="{FF2B5EF4-FFF2-40B4-BE49-F238E27FC236}">
                <a16:creationId xmlns:a16="http://schemas.microsoft.com/office/drawing/2014/main" id="{CDF8FBB6-0E75-4742-A590-616AB23CAC3D}"/>
              </a:ext>
            </a:extLst>
          </p:cNvPr>
          <p:cNvSpPr/>
          <p:nvPr/>
        </p:nvSpPr>
        <p:spPr>
          <a:xfrm>
            <a:off x="499402" y="2194560"/>
            <a:ext cx="72000" cy="72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Diamond 15">
            <a:extLst>
              <a:ext uri="{FF2B5EF4-FFF2-40B4-BE49-F238E27FC236}">
                <a16:creationId xmlns:a16="http://schemas.microsoft.com/office/drawing/2014/main" id="{7E621261-8ACE-4238-A5E6-FB50D0D0F39C}"/>
              </a:ext>
            </a:extLst>
          </p:cNvPr>
          <p:cNvSpPr/>
          <p:nvPr/>
        </p:nvSpPr>
        <p:spPr>
          <a:xfrm>
            <a:off x="499402" y="2869077"/>
            <a:ext cx="72000" cy="72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Diamond 16">
            <a:extLst>
              <a:ext uri="{FF2B5EF4-FFF2-40B4-BE49-F238E27FC236}">
                <a16:creationId xmlns:a16="http://schemas.microsoft.com/office/drawing/2014/main" id="{F95738E4-9FDA-42D1-837A-CDECA9FDEE21}"/>
              </a:ext>
            </a:extLst>
          </p:cNvPr>
          <p:cNvSpPr/>
          <p:nvPr/>
        </p:nvSpPr>
        <p:spPr>
          <a:xfrm>
            <a:off x="499402" y="3469496"/>
            <a:ext cx="72000" cy="72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Diamond 17">
            <a:extLst>
              <a:ext uri="{FF2B5EF4-FFF2-40B4-BE49-F238E27FC236}">
                <a16:creationId xmlns:a16="http://schemas.microsoft.com/office/drawing/2014/main" id="{F35C7AF9-9D59-4F2C-B075-67539E94AC6D}"/>
              </a:ext>
            </a:extLst>
          </p:cNvPr>
          <p:cNvSpPr/>
          <p:nvPr/>
        </p:nvSpPr>
        <p:spPr>
          <a:xfrm>
            <a:off x="499402" y="4053951"/>
            <a:ext cx="72000" cy="720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 name="Group 4">
            <a:extLst>
              <a:ext uri="{FF2B5EF4-FFF2-40B4-BE49-F238E27FC236}">
                <a16:creationId xmlns:a16="http://schemas.microsoft.com/office/drawing/2014/main" id="{CF9C3B18-467D-4337-8A95-5D85FC22B8E0}"/>
              </a:ext>
            </a:extLst>
          </p:cNvPr>
          <p:cNvGrpSpPr>
            <a:grpSpLocks noChangeAspect="1"/>
          </p:cNvGrpSpPr>
          <p:nvPr/>
        </p:nvGrpSpPr>
        <p:grpSpPr bwMode="auto">
          <a:xfrm>
            <a:off x="4881563" y="1387475"/>
            <a:ext cx="3938587" cy="3157538"/>
            <a:chOff x="3075" y="874"/>
            <a:chExt cx="2481" cy="1989"/>
          </a:xfrm>
        </p:grpSpPr>
        <p:sp>
          <p:nvSpPr>
            <p:cNvPr id="6" name="AutoShape 3">
              <a:extLst>
                <a:ext uri="{FF2B5EF4-FFF2-40B4-BE49-F238E27FC236}">
                  <a16:creationId xmlns:a16="http://schemas.microsoft.com/office/drawing/2014/main" id="{F2D35902-E72C-4110-AF82-6B4CCC146038}"/>
                </a:ext>
              </a:extLst>
            </p:cNvPr>
            <p:cNvSpPr>
              <a:spLocks noChangeAspect="1" noChangeArrowheads="1" noTextEdit="1"/>
            </p:cNvSpPr>
            <p:nvPr/>
          </p:nvSpPr>
          <p:spPr bwMode="auto">
            <a:xfrm>
              <a:off x="3075" y="874"/>
              <a:ext cx="2481" cy="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 name="Rectangle 5">
              <a:extLst>
                <a:ext uri="{FF2B5EF4-FFF2-40B4-BE49-F238E27FC236}">
                  <a16:creationId xmlns:a16="http://schemas.microsoft.com/office/drawing/2014/main" id="{1A5A49B3-1E33-4E4D-9508-8200C42446A5}"/>
                </a:ext>
              </a:extLst>
            </p:cNvPr>
            <p:cNvSpPr>
              <a:spLocks noChangeArrowheads="1"/>
            </p:cNvSpPr>
            <p:nvPr/>
          </p:nvSpPr>
          <p:spPr bwMode="auto">
            <a:xfrm>
              <a:off x="3923" y="880"/>
              <a:ext cx="866" cy="390"/>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Rectangle 6">
              <a:extLst>
                <a:ext uri="{FF2B5EF4-FFF2-40B4-BE49-F238E27FC236}">
                  <a16:creationId xmlns:a16="http://schemas.microsoft.com/office/drawing/2014/main" id="{C7FD3207-F107-45F3-854B-23A7E12D6A6E}"/>
                </a:ext>
              </a:extLst>
            </p:cNvPr>
            <p:cNvSpPr>
              <a:spLocks noChangeArrowheads="1"/>
            </p:cNvSpPr>
            <p:nvPr/>
          </p:nvSpPr>
          <p:spPr bwMode="auto">
            <a:xfrm>
              <a:off x="4234" y="964"/>
              <a:ext cx="30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anose="020B0604020202020204" pitchFamily="34" charset="0"/>
                </a:rPr>
                <a:t>Asset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7">
              <a:extLst>
                <a:ext uri="{FF2B5EF4-FFF2-40B4-BE49-F238E27FC236}">
                  <a16:creationId xmlns:a16="http://schemas.microsoft.com/office/drawing/2014/main" id="{619E1ACF-FCEA-44FE-B477-8CE97D1B9F6A}"/>
                </a:ext>
              </a:extLst>
            </p:cNvPr>
            <p:cNvSpPr>
              <a:spLocks noChangeArrowheads="1"/>
            </p:cNvSpPr>
            <p:nvPr/>
          </p:nvSpPr>
          <p:spPr bwMode="auto">
            <a:xfrm>
              <a:off x="4152" y="1074"/>
              <a:ext cx="47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Arial" panose="020B0604020202020204" pitchFamily="34" charset="0"/>
                </a:rPr>
                <a:t>Inventory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8">
              <a:extLst>
                <a:ext uri="{FF2B5EF4-FFF2-40B4-BE49-F238E27FC236}">
                  <a16:creationId xmlns:a16="http://schemas.microsoft.com/office/drawing/2014/main" id="{47B72A6E-FDEA-4D21-BB05-E10D4175F062}"/>
                </a:ext>
              </a:extLst>
            </p:cNvPr>
            <p:cNvSpPr>
              <a:spLocks noChangeArrowheads="1"/>
            </p:cNvSpPr>
            <p:nvPr/>
          </p:nvSpPr>
          <p:spPr bwMode="auto">
            <a:xfrm>
              <a:off x="3165" y="1367"/>
              <a:ext cx="866" cy="39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Rectangle 9">
              <a:extLst>
                <a:ext uri="{FF2B5EF4-FFF2-40B4-BE49-F238E27FC236}">
                  <a16:creationId xmlns:a16="http://schemas.microsoft.com/office/drawing/2014/main" id="{20D5AA69-3AF5-40E0-9602-1B731D634EBB}"/>
                </a:ext>
              </a:extLst>
            </p:cNvPr>
            <p:cNvSpPr>
              <a:spLocks noChangeArrowheads="1"/>
            </p:cNvSpPr>
            <p:nvPr/>
          </p:nvSpPr>
          <p:spPr bwMode="auto">
            <a:xfrm>
              <a:off x="3405" y="1473"/>
              <a:ext cx="37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FFFFFF"/>
                  </a:solidFill>
                  <a:effectLst/>
                  <a:latin typeface="Arial" panose="020B0604020202020204" pitchFamily="34" charset="0"/>
                </a:rPr>
                <a:t>Scenario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0">
              <a:extLst>
                <a:ext uri="{FF2B5EF4-FFF2-40B4-BE49-F238E27FC236}">
                  <a16:creationId xmlns:a16="http://schemas.microsoft.com/office/drawing/2014/main" id="{B39E1DCA-3ABD-47DC-81D8-A880ADB3DDFD}"/>
                </a:ext>
              </a:extLst>
            </p:cNvPr>
            <p:cNvSpPr>
              <a:spLocks noChangeArrowheads="1"/>
            </p:cNvSpPr>
            <p:nvPr/>
          </p:nvSpPr>
          <p:spPr bwMode="auto">
            <a:xfrm>
              <a:off x="3728" y="1473"/>
              <a:ext cx="6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FFFFFF"/>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1">
              <a:extLst>
                <a:ext uri="{FF2B5EF4-FFF2-40B4-BE49-F238E27FC236}">
                  <a16:creationId xmlns:a16="http://schemas.microsoft.com/office/drawing/2014/main" id="{1D4E8B34-1C8B-46D7-9976-DC94010BDB44}"/>
                </a:ext>
              </a:extLst>
            </p:cNvPr>
            <p:cNvSpPr>
              <a:spLocks noChangeArrowheads="1"/>
            </p:cNvSpPr>
            <p:nvPr/>
          </p:nvSpPr>
          <p:spPr bwMode="auto">
            <a:xfrm>
              <a:off x="3754" y="1473"/>
              <a:ext cx="8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FFFFFF"/>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2">
              <a:extLst>
                <a:ext uri="{FF2B5EF4-FFF2-40B4-BE49-F238E27FC236}">
                  <a16:creationId xmlns:a16="http://schemas.microsoft.com/office/drawing/2014/main" id="{40D7A736-D4C6-4425-852A-834DDFF6BB59}"/>
                </a:ext>
              </a:extLst>
            </p:cNvPr>
            <p:cNvSpPr>
              <a:spLocks noChangeArrowheads="1"/>
            </p:cNvSpPr>
            <p:nvPr/>
          </p:nvSpPr>
          <p:spPr bwMode="auto">
            <a:xfrm>
              <a:off x="3276" y="1565"/>
              <a:ext cx="22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FFFFFF"/>
                  </a:solidFill>
                  <a:effectLst/>
                  <a:latin typeface="Arial" panose="020B0604020202020204" pitchFamily="34" charset="0"/>
                </a:rPr>
                <a:t>NPCI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13">
              <a:extLst>
                <a:ext uri="{FF2B5EF4-FFF2-40B4-BE49-F238E27FC236}">
                  <a16:creationId xmlns:a16="http://schemas.microsoft.com/office/drawing/2014/main" id="{2E0AE4A6-B1FF-45BE-86B4-BA662B4957B9}"/>
                </a:ext>
              </a:extLst>
            </p:cNvPr>
            <p:cNvSpPr>
              <a:spLocks noChangeArrowheads="1"/>
            </p:cNvSpPr>
            <p:nvPr/>
          </p:nvSpPr>
          <p:spPr bwMode="auto">
            <a:xfrm>
              <a:off x="3459" y="1565"/>
              <a:ext cx="6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4">
              <a:extLst>
                <a:ext uri="{FF2B5EF4-FFF2-40B4-BE49-F238E27FC236}">
                  <a16:creationId xmlns:a16="http://schemas.microsoft.com/office/drawing/2014/main" id="{E4733798-6957-44EE-B18F-AD988D6D5F13}"/>
                </a:ext>
              </a:extLst>
            </p:cNvPr>
            <p:cNvSpPr>
              <a:spLocks noChangeArrowheads="1"/>
            </p:cNvSpPr>
            <p:nvPr/>
          </p:nvSpPr>
          <p:spPr bwMode="auto">
            <a:xfrm>
              <a:off x="3484" y="1565"/>
              <a:ext cx="49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Arial" panose="020B0604020202020204" pitchFamily="34" charset="0"/>
                </a:rPr>
                <a:t>owned CPEs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15">
              <a:extLst>
                <a:ext uri="{FF2B5EF4-FFF2-40B4-BE49-F238E27FC236}">
                  <a16:creationId xmlns:a16="http://schemas.microsoft.com/office/drawing/2014/main" id="{B3F43BDE-3C6A-478B-B19C-EDF565D26FA0}"/>
                </a:ext>
              </a:extLst>
            </p:cNvPr>
            <p:cNvSpPr>
              <a:spLocks noChangeArrowheads="1"/>
            </p:cNvSpPr>
            <p:nvPr/>
          </p:nvSpPr>
          <p:spPr bwMode="auto">
            <a:xfrm>
              <a:off x="4681" y="1367"/>
              <a:ext cx="866" cy="39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Rectangle 16">
              <a:extLst>
                <a:ext uri="{FF2B5EF4-FFF2-40B4-BE49-F238E27FC236}">
                  <a16:creationId xmlns:a16="http://schemas.microsoft.com/office/drawing/2014/main" id="{C657570B-FD29-4F5C-ADF4-56CB4BA15BC8}"/>
                </a:ext>
              </a:extLst>
            </p:cNvPr>
            <p:cNvSpPr>
              <a:spLocks noChangeArrowheads="1"/>
            </p:cNvSpPr>
            <p:nvPr/>
          </p:nvSpPr>
          <p:spPr bwMode="auto">
            <a:xfrm>
              <a:off x="4921" y="1427"/>
              <a:ext cx="37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FFFFFF"/>
                  </a:solidFill>
                  <a:effectLst/>
                  <a:latin typeface="Arial" panose="020B0604020202020204" pitchFamily="34" charset="0"/>
                </a:rPr>
                <a:t>Scenario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17">
              <a:extLst>
                <a:ext uri="{FF2B5EF4-FFF2-40B4-BE49-F238E27FC236}">
                  <a16:creationId xmlns:a16="http://schemas.microsoft.com/office/drawing/2014/main" id="{B04B6B48-C727-46D3-8A36-0CAE17747369}"/>
                </a:ext>
              </a:extLst>
            </p:cNvPr>
            <p:cNvSpPr>
              <a:spLocks noChangeArrowheads="1"/>
            </p:cNvSpPr>
            <p:nvPr/>
          </p:nvSpPr>
          <p:spPr bwMode="auto">
            <a:xfrm>
              <a:off x="5244" y="1427"/>
              <a:ext cx="6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FFFFFF"/>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18">
              <a:extLst>
                <a:ext uri="{FF2B5EF4-FFF2-40B4-BE49-F238E27FC236}">
                  <a16:creationId xmlns:a16="http://schemas.microsoft.com/office/drawing/2014/main" id="{ADBE51C0-12BD-447D-80F1-45FFC31CF586}"/>
                </a:ext>
              </a:extLst>
            </p:cNvPr>
            <p:cNvSpPr>
              <a:spLocks noChangeArrowheads="1"/>
            </p:cNvSpPr>
            <p:nvPr/>
          </p:nvSpPr>
          <p:spPr bwMode="auto">
            <a:xfrm>
              <a:off x="5270" y="1427"/>
              <a:ext cx="8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FFFFFF"/>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19">
              <a:extLst>
                <a:ext uri="{FF2B5EF4-FFF2-40B4-BE49-F238E27FC236}">
                  <a16:creationId xmlns:a16="http://schemas.microsoft.com/office/drawing/2014/main" id="{DDA3BA88-4B5E-4868-A7E6-6BC87C080B80}"/>
                </a:ext>
              </a:extLst>
            </p:cNvPr>
            <p:cNvSpPr>
              <a:spLocks noChangeArrowheads="1"/>
            </p:cNvSpPr>
            <p:nvPr/>
          </p:nvSpPr>
          <p:spPr bwMode="auto">
            <a:xfrm>
              <a:off x="4824" y="1519"/>
              <a:ext cx="61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Arial" panose="020B0604020202020204" pitchFamily="34" charset="0"/>
                </a:rPr>
                <a:t>Service Provider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0">
              <a:extLst>
                <a:ext uri="{FF2B5EF4-FFF2-40B4-BE49-F238E27FC236}">
                  <a16:creationId xmlns:a16="http://schemas.microsoft.com/office/drawing/2014/main" id="{71F6C0CD-B206-40B8-9BC1-C235260B7468}"/>
                </a:ext>
              </a:extLst>
            </p:cNvPr>
            <p:cNvSpPr>
              <a:spLocks noChangeArrowheads="1"/>
            </p:cNvSpPr>
            <p:nvPr/>
          </p:nvSpPr>
          <p:spPr bwMode="auto">
            <a:xfrm>
              <a:off x="5384" y="1519"/>
              <a:ext cx="6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1">
              <a:extLst>
                <a:ext uri="{FF2B5EF4-FFF2-40B4-BE49-F238E27FC236}">
                  <a16:creationId xmlns:a16="http://schemas.microsoft.com/office/drawing/2014/main" id="{BEB815F9-CCAF-4B9E-8B13-27ACFB1232C1}"/>
                </a:ext>
              </a:extLst>
            </p:cNvPr>
            <p:cNvSpPr>
              <a:spLocks noChangeArrowheads="1"/>
            </p:cNvSpPr>
            <p:nvPr/>
          </p:nvSpPr>
          <p:spPr bwMode="auto">
            <a:xfrm>
              <a:off x="4896" y="1612"/>
              <a:ext cx="49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Arial" panose="020B0604020202020204" pitchFamily="34" charset="0"/>
                </a:rPr>
                <a:t>owned CPEs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Freeform 22">
              <a:extLst>
                <a:ext uri="{FF2B5EF4-FFF2-40B4-BE49-F238E27FC236}">
                  <a16:creationId xmlns:a16="http://schemas.microsoft.com/office/drawing/2014/main" id="{875B3219-E207-41B6-8C37-BCB9890E94DF}"/>
                </a:ext>
              </a:extLst>
            </p:cNvPr>
            <p:cNvSpPr>
              <a:spLocks/>
            </p:cNvSpPr>
            <p:nvPr/>
          </p:nvSpPr>
          <p:spPr bwMode="auto">
            <a:xfrm>
              <a:off x="3598" y="1075"/>
              <a:ext cx="325" cy="292"/>
            </a:xfrm>
            <a:custGeom>
              <a:avLst/>
              <a:gdLst>
                <a:gd name="T0" fmla="*/ 325 w 325"/>
                <a:gd name="T1" fmla="*/ 0 h 292"/>
                <a:gd name="T2" fmla="*/ 0 w 325"/>
                <a:gd name="T3" fmla="*/ 0 h 292"/>
                <a:gd name="T4" fmla="*/ 0 w 325"/>
                <a:gd name="T5" fmla="*/ 292 h 292"/>
              </a:gdLst>
              <a:ahLst/>
              <a:cxnLst>
                <a:cxn ang="0">
                  <a:pos x="T0" y="T1"/>
                </a:cxn>
                <a:cxn ang="0">
                  <a:pos x="T2" y="T3"/>
                </a:cxn>
                <a:cxn ang="0">
                  <a:pos x="T4" y="T5"/>
                </a:cxn>
              </a:cxnLst>
              <a:rect l="0" t="0" r="r" b="b"/>
              <a:pathLst>
                <a:path w="325" h="292">
                  <a:moveTo>
                    <a:pt x="325" y="0"/>
                  </a:moveTo>
                  <a:lnTo>
                    <a:pt x="0" y="0"/>
                  </a:lnTo>
                  <a:lnTo>
                    <a:pt x="0" y="292"/>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3" name="Freeform 23">
              <a:extLst>
                <a:ext uri="{FF2B5EF4-FFF2-40B4-BE49-F238E27FC236}">
                  <a16:creationId xmlns:a16="http://schemas.microsoft.com/office/drawing/2014/main" id="{A8A1DA02-750A-4038-BE2D-816B99DA6D39}"/>
                </a:ext>
              </a:extLst>
            </p:cNvPr>
            <p:cNvSpPr>
              <a:spLocks/>
            </p:cNvSpPr>
            <p:nvPr/>
          </p:nvSpPr>
          <p:spPr bwMode="auto">
            <a:xfrm>
              <a:off x="4789" y="1075"/>
              <a:ext cx="325" cy="292"/>
            </a:xfrm>
            <a:custGeom>
              <a:avLst/>
              <a:gdLst>
                <a:gd name="T0" fmla="*/ 0 w 325"/>
                <a:gd name="T1" fmla="*/ 0 h 292"/>
                <a:gd name="T2" fmla="*/ 325 w 325"/>
                <a:gd name="T3" fmla="*/ 0 h 292"/>
                <a:gd name="T4" fmla="*/ 325 w 325"/>
                <a:gd name="T5" fmla="*/ 292 h 292"/>
              </a:gdLst>
              <a:ahLst/>
              <a:cxnLst>
                <a:cxn ang="0">
                  <a:pos x="T0" y="T1"/>
                </a:cxn>
                <a:cxn ang="0">
                  <a:pos x="T2" y="T3"/>
                </a:cxn>
                <a:cxn ang="0">
                  <a:pos x="T4" y="T5"/>
                </a:cxn>
              </a:cxnLst>
              <a:rect l="0" t="0" r="r" b="b"/>
              <a:pathLst>
                <a:path w="325" h="292">
                  <a:moveTo>
                    <a:pt x="0" y="0"/>
                  </a:moveTo>
                  <a:lnTo>
                    <a:pt x="325" y="0"/>
                  </a:lnTo>
                  <a:lnTo>
                    <a:pt x="325" y="292"/>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4" name="Rectangle 24">
              <a:extLst>
                <a:ext uri="{FF2B5EF4-FFF2-40B4-BE49-F238E27FC236}">
                  <a16:creationId xmlns:a16="http://schemas.microsoft.com/office/drawing/2014/main" id="{FA369C88-F1DB-4D11-80EA-F37DC39E9A1D}"/>
                </a:ext>
              </a:extLst>
            </p:cNvPr>
            <p:cNvSpPr>
              <a:spLocks noChangeArrowheads="1"/>
            </p:cNvSpPr>
            <p:nvPr/>
          </p:nvSpPr>
          <p:spPr bwMode="auto">
            <a:xfrm>
              <a:off x="3382" y="1963"/>
              <a:ext cx="649" cy="390"/>
            </a:xfrm>
            <a:prstGeom prst="rect">
              <a:avLst/>
            </a:prstGeom>
            <a:solidFill>
              <a:srgbClr val="E5B9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 name="Rectangle 25">
              <a:extLst>
                <a:ext uri="{FF2B5EF4-FFF2-40B4-BE49-F238E27FC236}">
                  <a16:creationId xmlns:a16="http://schemas.microsoft.com/office/drawing/2014/main" id="{65A33B43-8860-4760-A64E-A970587496D0}"/>
                </a:ext>
              </a:extLst>
            </p:cNvPr>
            <p:cNvSpPr>
              <a:spLocks noChangeArrowheads="1"/>
            </p:cNvSpPr>
            <p:nvPr/>
          </p:nvSpPr>
          <p:spPr bwMode="auto">
            <a:xfrm>
              <a:off x="3459" y="2023"/>
              <a:ext cx="57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Sify takes over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26">
              <a:extLst>
                <a:ext uri="{FF2B5EF4-FFF2-40B4-BE49-F238E27FC236}">
                  <a16:creationId xmlns:a16="http://schemas.microsoft.com/office/drawing/2014/main" id="{4EABA561-DF1C-46AA-9F7D-8C0B3D35219B}"/>
                </a:ext>
              </a:extLst>
            </p:cNvPr>
            <p:cNvSpPr>
              <a:spLocks noChangeArrowheads="1"/>
            </p:cNvSpPr>
            <p:nvPr/>
          </p:nvSpPr>
          <p:spPr bwMode="auto">
            <a:xfrm>
              <a:off x="3592" y="2115"/>
              <a:ext cx="30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Device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27">
              <a:extLst>
                <a:ext uri="{FF2B5EF4-FFF2-40B4-BE49-F238E27FC236}">
                  <a16:creationId xmlns:a16="http://schemas.microsoft.com/office/drawing/2014/main" id="{E4FA8911-83B4-443C-8FFC-8DC1B38AB22E}"/>
                </a:ext>
              </a:extLst>
            </p:cNvPr>
            <p:cNvSpPr>
              <a:spLocks noChangeArrowheads="1"/>
            </p:cNvSpPr>
            <p:nvPr/>
          </p:nvSpPr>
          <p:spPr bwMode="auto">
            <a:xfrm>
              <a:off x="3486" y="2206"/>
              <a:ext cx="49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28">
              <a:extLst>
                <a:ext uri="{FF2B5EF4-FFF2-40B4-BE49-F238E27FC236}">
                  <a16:creationId xmlns:a16="http://schemas.microsoft.com/office/drawing/2014/main" id="{A0915B16-B30E-4618-92D0-EE594C194CBE}"/>
                </a:ext>
              </a:extLst>
            </p:cNvPr>
            <p:cNvSpPr>
              <a:spLocks noChangeArrowheads="1"/>
            </p:cNvSpPr>
            <p:nvPr/>
          </p:nvSpPr>
          <p:spPr bwMode="auto">
            <a:xfrm>
              <a:off x="3382" y="2472"/>
              <a:ext cx="649" cy="390"/>
            </a:xfrm>
            <a:prstGeom prst="rect">
              <a:avLst/>
            </a:prstGeom>
            <a:solidFill>
              <a:srgbClr val="E5B9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9" name="Rectangle 29">
              <a:extLst>
                <a:ext uri="{FF2B5EF4-FFF2-40B4-BE49-F238E27FC236}">
                  <a16:creationId xmlns:a16="http://schemas.microsoft.com/office/drawing/2014/main" id="{04965414-B180-422B-8627-C367395907CF}"/>
                </a:ext>
              </a:extLst>
            </p:cNvPr>
            <p:cNvSpPr>
              <a:spLocks noChangeArrowheads="1"/>
            </p:cNvSpPr>
            <p:nvPr/>
          </p:nvSpPr>
          <p:spPr bwMode="auto">
            <a:xfrm>
              <a:off x="3459" y="2532"/>
              <a:ext cx="57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Sify takes over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0">
              <a:extLst>
                <a:ext uri="{FF2B5EF4-FFF2-40B4-BE49-F238E27FC236}">
                  <a16:creationId xmlns:a16="http://schemas.microsoft.com/office/drawing/2014/main" id="{52E682C7-B447-495A-9659-DE9156432D55}"/>
                </a:ext>
              </a:extLst>
            </p:cNvPr>
            <p:cNvSpPr>
              <a:spLocks noChangeArrowheads="1"/>
            </p:cNvSpPr>
            <p:nvPr/>
          </p:nvSpPr>
          <p:spPr bwMode="auto">
            <a:xfrm>
              <a:off x="3560" y="2624"/>
              <a:ext cx="36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the AMC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1">
              <a:extLst>
                <a:ext uri="{FF2B5EF4-FFF2-40B4-BE49-F238E27FC236}">
                  <a16:creationId xmlns:a16="http://schemas.microsoft.com/office/drawing/2014/main" id="{52A659CF-13F8-4D80-B757-52E9AA2F18A8}"/>
                </a:ext>
              </a:extLst>
            </p:cNvPr>
            <p:cNvSpPr>
              <a:spLocks noChangeArrowheads="1"/>
            </p:cNvSpPr>
            <p:nvPr/>
          </p:nvSpPr>
          <p:spPr bwMode="auto">
            <a:xfrm>
              <a:off x="3486" y="2717"/>
              <a:ext cx="499"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Management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Freeform 32">
              <a:extLst>
                <a:ext uri="{FF2B5EF4-FFF2-40B4-BE49-F238E27FC236}">
                  <a16:creationId xmlns:a16="http://schemas.microsoft.com/office/drawing/2014/main" id="{F621A2E1-0271-4FE6-A42B-5438C7CF3780}"/>
                </a:ext>
              </a:extLst>
            </p:cNvPr>
            <p:cNvSpPr>
              <a:spLocks/>
            </p:cNvSpPr>
            <p:nvPr/>
          </p:nvSpPr>
          <p:spPr bwMode="auto">
            <a:xfrm>
              <a:off x="3084" y="1562"/>
              <a:ext cx="298" cy="596"/>
            </a:xfrm>
            <a:custGeom>
              <a:avLst/>
              <a:gdLst>
                <a:gd name="T0" fmla="*/ 81 w 298"/>
                <a:gd name="T1" fmla="*/ 0 h 596"/>
                <a:gd name="T2" fmla="*/ 0 w 298"/>
                <a:gd name="T3" fmla="*/ 0 h 596"/>
                <a:gd name="T4" fmla="*/ 0 w 298"/>
                <a:gd name="T5" fmla="*/ 596 h 596"/>
                <a:gd name="T6" fmla="*/ 298 w 298"/>
                <a:gd name="T7" fmla="*/ 596 h 596"/>
              </a:gdLst>
              <a:ahLst/>
              <a:cxnLst>
                <a:cxn ang="0">
                  <a:pos x="T0" y="T1"/>
                </a:cxn>
                <a:cxn ang="0">
                  <a:pos x="T2" y="T3"/>
                </a:cxn>
                <a:cxn ang="0">
                  <a:pos x="T4" y="T5"/>
                </a:cxn>
                <a:cxn ang="0">
                  <a:pos x="T6" y="T7"/>
                </a:cxn>
              </a:cxnLst>
              <a:rect l="0" t="0" r="r" b="b"/>
              <a:pathLst>
                <a:path w="298" h="596">
                  <a:moveTo>
                    <a:pt x="81" y="0"/>
                  </a:moveTo>
                  <a:lnTo>
                    <a:pt x="0" y="0"/>
                  </a:lnTo>
                  <a:lnTo>
                    <a:pt x="0" y="596"/>
                  </a:lnTo>
                  <a:lnTo>
                    <a:pt x="298" y="596"/>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3" name="Freeform 33">
              <a:extLst>
                <a:ext uri="{FF2B5EF4-FFF2-40B4-BE49-F238E27FC236}">
                  <a16:creationId xmlns:a16="http://schemas.microsoft.com/office/drawing/2014/main" id="{0E61B79C-EA7C-45AE-9539-A022623C773F}"/>
                </a:ext>
              </a:extLst>
            </p:cNvPr>
            <p:cNvSpPr>
              <a:spLocks/>
            </p:cNvSpPr>
            <p:nvPr/>
          </p:nvSpPr>
          <p:spPr bwMode="auto">
            <a:xfrm>
              <a:off x="3084" y="1562"/>
              <a:ext cx="298" cy="1105"/>
            </a:xfrm>
            <a:custGeom>
              <a:avLst/>
              <a:gdLst>
                <a:gd name="T0" fmla="*/ 81 w 298"/>
                <a:gd name="T1" fmla="*/ 0 h 1105"/>
                <a:gd name="T2" fmla="*/ 0 w 298"/>
                <a:gd name="T3" fmla="*/ 0 h 1105"/>
                <a:gd name="T4" fmla="*/ 0 w 298"/>
                <a:gd name="T5" fmla="*/ 1105 h 1105"/>
                <a:gd name="T6" fmla="*/ 298 w 298"/>
                <a:gd name="T7" fmla="*/ 1105 h 1105"/>
              </a:gdLst>
              <a:ahLst/>
              <a:cxnLst>
                <a:cxn ang="0">
                  <a:pos x="T0" y="T1"/>
                </a:cxn>
                <a:cxn ang="0">
                  <a:pos x="T2" y="T3"/>
                </a:cxn>
                <a:cxn ang="0">
                  <a:pos x="T4" y="T5"/>
                </a:cxn>
                <a:cxn ang="0">
                  <a:pos x="T6" y="T7"/>
                </a:cxn>
              </a:cxnLst>
              <a:rect l="0" t="0" r="r" b="b"/>
              <a:pathLst>
                <a:path w="298" h="1105">
                  <a:moveTo>
                    <a:pt x="81" y="0"/>
                  </a:moveTo>
                  <a:lnTo>
                    <a:pt x="0" y="0"/>
                  </a:lnTo>
                  <a:lnTo>
                    <a:pt x="0" y="1105"/>
                  </a:lnTo>
                  <a:lnTo>
                    <a:pt x="298" y="1105"/>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4" name="Rectangle 34">
              <a:extLst>
                <a:ext uri="{FF2B5EF4-FFF2-40B4-BE49-F238E27FC236}">
                  <a16:creationId xmlns:a16="http://schemas.microsoft.com/office/drawing/2014/main" id="{FB31DAF4-821B-44F8-BBE2-69326986E3E7}"/>
                </a:ext>
              </a:extLst>
            </p:cNvPr>
            <p:cNvSpPr>
              <a:spLocks noChangeArrowheads="1"/>
            </p:cNvSpPr>
            <p:nvPr/>
          </p:nvSpPr>
          <p:spPr bwMode="auto">
            <a:xfrm>
              <a:off x="4897" y="2050"/>
              <a:ext cx="650" cy="650"/>
            </a:xfrm>
            <a:prstGeom prst="rect">
              <a:avLst/>
            </a:prstGeom>
            <a:solidFill>
              <a:srgbClr val="E5B9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5" name="Rectangle 35">
              <a:extLst>
                <a:ext uri="{FF2B5EF4-FFF2-40B4-BE49-F238E27FC236}">
                  <a16:creationId xmlns:a16="http://schemas.microsoft.com/office/drawing/2014/main" id="{EB7FF19F-7A8A-4DB7-B165-D3531107A5C8}"/>
                </a:ext>
              </a:extLst>
            </p:cNvPr>
            <p:cNvSpPr>
              <a:spLocks noChangeArrowheads="1"/>
            </p:cNvSpPr>
            <p:nvPr/>
          </p:nvSpPr>
          <p:spPr bwMode="auto">
            <a:xfrm>
              <a:off x="4951" y="2102"/>
              <a:ext cx="62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Sify proposes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36">
              <a:extLst>
                <a:ext uri="{FF2B5EF4-FFF2-40B4-BE49-F238E27FC236}">
                  <a16:creationId xmlns:a16="http://schemas.microsoft.com/office/drawing/2014/main" id="{1AEFE2F6-FE82-4873-8873-8FB5187E0FEB}"/>
                </a:ext>
              </a:extLst>
            </p:cNvPr>
            <p:cNvSpPr>
              <a:spLocks noChangeArrowheads="1"/>
            </p:cNvSpPr>
            <p:nvPr/>
          </p:nvSpPr>
          <p:spPr bwMode="auto">
            <a:xfrm>
              <a:off x="5036" y="2194"/>
              <a:ext cx="44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replace the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37">
              <a:extLst>
                <a:ext uri="{FF2B5EF4-FFF2-40B4-BE49-F238E27FC236}">
                  <a16:creationId xmlns:a16="http://schemas.microsoft.com/office/drawing/2014/main" id="{DDC88980-07D7-4308-A634-8C841B748C91}"/>
                </a:ext>
              </a:extLst>
            </p:cNvPr>
            <p:cNvSpPr>
              <a:spLocks noChangeArrowheads="1"/>
            </p:cNvSpPr>
            <p:nvPr/>
          </p:nvSpPr>
          <p:spPr bwMode="auto">
            <a:xfrm>
              <a:off x="5034" y="2285"/>
              <a:ext cx="45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existing SP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38">
              <a:extLst>
                <a:ext uri="{FF2B5EF4-FFF2-40B4-BE49-F238E27FC236}">
                  <a16:creationId xmlns:a16="http://schemas.microsoft.com/office/drawing/2014/main" id="{C91296A7-E8F0-4375-9FC9-ED3A77FEED17}"/>
                </a:ext>
              </a:extLst>
            </p:cNvPr>
            <p:cNvSpPr>
              <a:spLocks noChangeArrowheads="1"/>
            </p:cNvSpPr>
            <p:nvPr/>
          </p:nvSpPr>
          <p:spPr bwMode="auto">
            <a:xfrm>
              <a:off x="4968" y="2377"/>
              <a:ext cx="59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CPEs with new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39">
              <a:extLst>
                <a:ext uri="{FF2B5EF4-FFF2-40B4-BE49-F238E27FC236}">
                  <a16:creationId xmlns:a16="http://schemas.microsoft.com/office/drawing/2014/main" id="{2B2C2E47-A39D-4F95-8DB0-16ABCBD01736}"/>
                </a:ext>
              </a:extLst>
            </p:cNvPr>
            <p:cNvSpPr>
              <a:spLocks noChangeArrowheads="1"/>
            </p:cNvSpPr>
            <p:nvPr/>
          </p:nvSpPr>
          <p:spPr bwMode="auto">
            <a:xfrm>
              <a:off x="4989" y="2469"/>
              <a:ext cx="545"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SIfy Managed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0">
              <a:extLst>
                <a:ext uri="{FF2B5EF4-FFF2-40B4-BE49-F238E27FC236}">
                  <a16:creationId xmlns:a16="http://schemas.microsoft.com/office/drawing/2014/main" id="{6EBDE067-E08C-4384-8DFA-FBCEBDD469F3}"/>
                </a:ext>
              </a:extLst>
            </p:cNvPr>
            <p:cNvSpPr>
              <a:spLocks noChangeArrowheads="1"/>
            </p:cNvSpPr>
            <p:nvPr/>
          </p:nvSpPr>
          <p:spPr bwMode="auto">
            <a:xfrm>
              <a:off x="5127" y="2562"/>
              <a:ext cx="24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CPEs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Freeform 41">
              <a:extLst>
                <a:ext uri="{FF2B5EF4-FFF2-40B4-BE49-F238E27FC236}">
                  <a16:creationId xmlns:a16="http://schemas.microsoft.com/office/drawing/2014/main" id="{FCE40150-1838-4035-9BE2-93EDA063C945}"/>
                </a:ext>
              </a:extLst>
            </p:cNvPr>
            <p:cNvSpPr>
              <a:spLocks/>
            </p:cNvSpPr>
            <p:nvPr/>
          </p:nvSpPr>
          <p:spPr bwMode="auto">
            <a:xfrm>
              <a:off x="4600" y="1562"/>
              <a:ext cx="297" cy="813"/>
            </a:xfrm>
            <a:custGeom>
              <a:avLst/>
              <a:gdLst>
                <a:gd name="T0" fmla="*/ 81 w 297"/>
                <a:gd name="T1" fmla="*/ 0 h 813"/>
                <a:gd name="T2" fmla="*/ 0 w 297"/>
                <a:gd name="T3" fmla="*/ 0 h 813"/>
                <a:gd name="T4" fmla="*/ 0 w 297"/>
                <a:gd name="T5" fmla="*/ 813 h 813"/>
                <a:gd name="T6" fmla="*/ 297 w 297"/>
                <a:gd name="T7" fmla="*/ 813 h 813"/>
              </a:gdLst>
              <a:ahLst/>
              <a:cxnLst>
                <a:cxn ang="0">
                  <a:pos x="T0" y="T1"/>
                </a:cxn>
                <a:cxn ang="0">
                  <a:pos x="T2" y="T3"/>
                </a:cxn>
                <a:cxn ang="0">
                  <a:pos x="T4" y="T5"/>
                </a:cxn>
                <a:cxn ang="0">
                  <a:pos x="T6" y="T7"/>
                </a:cxn>
              </a:cxnLst>
              <a:rect l="0" t="0" r="r" b="b"/>
              <a:pathLst>
                <a:path w="297" h="813">
                  <a:moveTo>
                    <a:pt x="81" y="0"/>
                  </a:moveTo>
                  <a:lnTo>
                    <a:pt x="0" y="0"/>
                  </a:lnTo>
                  <a:lnTo>
                    <a:pt x="0" y="813"/>
                  </a:lnTo>
                  <a:lnTo>
                    <a:pt x="297" y="813"/>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201568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Top Corners Rounded 22">
            <a:extLst>
              <a:ext uri="{FF2B5EF4-FFF2-40B4-BE49-F238E27FC236}">
                <a16:creationId xmlns:a16="http://schemas.microsoft.com/office/drawing/2014/main" id="{C7B77F06-21BF-43E4-B0E4-53CC1935D5E6}"/>
              </a:ext>
            </a:extLst>
          </p:cNvPr>
          <p:cNvSpPr/>
          <p:nvPr/>
        </p:nvSpPr>
        <p:spPr>
          <a:xfrm flipV="1">
            <a:off x="323848" y="3929943"/>
            <a:ext cx="8264477" cy="802393"/>
          </a:xfrm>
          <a:prstGeom prst="round2SameRect">
            <a:avLst/>
          </a:prstGeom>
          <a:solidFill>
            <a:srgbClr val="F2DCDB">
              <a:alpha val="30196"/>
            </a:srgbClr>
          </a:solidFill>
          <a:ln w="63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5A3BF7DE-E7CC-4BCC-BE49-16993ED8D137}"/>
              </a:ext>
            </a:extLst>
          </p:cNvPr>
          <p:cNvSpPr>
            <a:spLocks noGrp="1"/>
          </p:cNvSpPr>
          <p:nvPr>
            <p:ph type="title"/>
          </p:nvPr>
        </p:nvSpPr>
        <p:spPr>
          <a:xfrm>
            <a:off x="324000" y="257731"/>
            <a:ext cx="7537450" cy="369332"/>
          </a:xfrm>
        </p:spPr>
        <p:txBody>
          <a:bodyPr/>
          <a:lstStyle/>
          <a:p>
            <a:r>
              <a:rPr lang="en-IN" dirty="0"/>
              <a:t>HUB LINKS MANAGEMENT FOR SCALABILITY</a:t>
            </a:r>
          </a:p>
        </p:txBody>
      </p:sp>
      <p:sp>
        <p:nvSpPr>
          <p:cNvPr id="9" name="TextBox 8">
            <a:extLst>
              <a:ext uri="{FF2B5EF4-FFF2-40B4-BE49-F238E27FC236}">
                <a16:creationId xmlns:a16="http://schemas.microsoft.com/office/drawing/2014/main" id="{897414D9-98C9-4F29-8C32-DD8E16801926}"/>
              </a:ext>
            </a:extLst>
          </p:cNvPr>
          <p:cNvSpPr txBox="1"/>
          <p:nvPr/>
        </p:nvSpPr>
        <p:spPr>
          <a:xfrm>
            <a:off x="323850" y="987425"/>
            <a:ext cx="8496300" cy="577081"/>
          </a:xfrm>
          <a:prstGeom prst="rect">
            <a:avLst/>
          </a:prstGeom>
          <a:noFill/>
        </p:spPr>
        <p:txBody>
          <a:bodyPr wrap="square" rtlCol="0">
            <a:spAutoFit/>
          </a:bodyPr>
          <a:lstStyle/>
          <a:p>
            <a:r>
              <a:rPr lang="en-US" sz="1050" i="1" dirty="0">
                <a:solidFill>
                  <a:schemeClr val="tx1">
                    <a:lumMod val="75000"/>
                    <a:lumOff val="25000"/>
                  </a:schemeClr>
                </a:solidFill>
                <a:latin typeface="+mj-lt"/>
                <a:ea typeface="Times New Roman" panose="02020603050405020304" pitchFamily="18" charset="0"/>
                <a:cs typeface="Times New Roman" panose="02020603050405020304" pitchFamily="18" charset="0"/>
              </a:rPr>
              <a:t>How the hub links will be managed and upgraded as and when required to ensure no business impact including underlying network devices and SD-WAN? Will the cost for hub links be borne by NPCI or can it be recovered from the members connecting on the same equally across all member banks/ other market participants or based on any other parameter? </a:t>
            </a:r>
          </a:p>
        </p:txBody>
      </p:sp>
      <p:sp>
        <p:nvSpPr>
          <p:cNvPr id="10" name="TextBox 9">
            <a:extLst>
              <a:ext uri="{FF2B5EF4-FFF2-40B4-BE49-F238E27FC236}">
                <a16:creationId xmlns:a16="http://schemas.microsoft.com/office/drawing/2014/main" id="{CABEAA43-82BA-40AF-AECC-F24CE2BE6BE8}"/>
              </a:ext>
            </a:extLst>
          </p:cNvPr>
          <p:cNvSpPr txBox="1"/>
          <p:nvPr/>
        </p:nvSpPr>
        <p:spPr>
          <a:xfrm>
            <a:off x="443132" y="3988190"/>
            <a:ext cx="7976382" cy="692497"/>
          </a:xfrm>
          <a:prstGeom prst="rect">
            <a:avLst/>
          </a:prstGeom>
          <a:noFill/>
        </p:spPr>
        <p:txBody>
          <a:bodyPr wrap="square" rtlCol="0">
            <a:spAutoFit/>
          </a:bodyPr>
          <a:lstStyle/>
          <a:p>
            <a:pPr defTabSz="685800">
              <a:spcAft>
                <a:spcPts val="600"/>
              </a:spcAft>
              <a:defRPr/>
            </a:pPr>
            <a:r>
              <a:rPr lang="en-IN" sz="1000" b="1" dirty="0">
                <a:solidFill>
                  <a:prstClr val="black">
                    <a:lumMod val="75000"/>
                    <a:lumOff val="25000"/>
                  </a:prstClr>
                </a:solidFill>
                <a:latin typeface="+mj-lt"/>
              </a:rPr>
              <a:t>Charging models</a:t>
            </a:r>
          </a:p>
          <a:p>
            <a:pPr marL="182563" lvl="1" indent="-90488" defTabSz="685800">
              <a:buFont typeface="Arial" panose="020B0604020202020204" pitchFamily="34" charset="0"/>
              <a:buChar char="•"/>
              <a:defRPr/>
            </a:pPr>
            <a:r>
              <a:rPr lang="en-IN" sz="800" dirty="0">
                <a:solidFill>
                  <a:prstClr val="black">
                    <a:lumMod val="75000"/>
                    <a:lumOff val="25000"/>
                  </a:prstClr>
                </a:solidFill>
                <a:latin typeface="+mj-lt"/>
              </a:rPr>
              <a:t>Hub links can be charged to NPCI</a:t>
            </a:r>
          </a:p>
          <a:p>
            <a:pPr marL="182563" lvl="1" indent="-90488" defTabSz="685800">
              <a:buFont typeface="Arial" panose="020B0604020202020204" pitchFamily="34" charset="0"/>
              <a:buChar char="•"/>
              <a:defRPr/>
            </a:pPr>
            <a:r>
              <a:rPr lang="en-IN" sz="800" dirty="0">
                <a:solidFill>
                  <a:prstClr val="black">
                    <a:lumMod val="75000"/>
                    <a:lumOff val="25000"/>
                  </a:prstClr>
                </a:solidFill>
                <a:latin typeface="+mj-lt"/>
              </a:rPr>
              <a:t>Hub links can be charges back to Member Banks in the bandwidth charges (revised charges every quarter based on increased Hub link capacity). Variance will depend on new Member Banks added in a quarter.</a:t>
            </a:r>
            <a:endParaRPr lang="en-IN" dirty="0">
              <a:latin typeface="+mj-lt"/>
            </a:endParaRPr>
          </a:p>
        </p:txBody>
      </p:sp>
      <p:sp>
        <p:nvSpPr>
          <p:cNvPr id="11" name="Arrow: Chevron 10">
            <a:extLst>
              <a:ext uri="{FF2B5EF4-FFF2-40B4-BE49-F238E27FC236}">
                <a16:creationId xmlns:a16="http://schemas.microsoft.com/office/drawing/2014/main" id="{7B53A3A0-CAB3-4470-8F11-3F50532690E2}"/>
              </a:ext>
            </a:extLst>
          </p:cNvPr>
          <p:cNvSpPr/>
          <p:nvPr/>
        </p:nvSpPr>
        <p:spPr>
          <a:xfrm>
            <a:off x="323849" y="1730326"/>
            <a:ext cx="2160000" cy="432000"/>
          </a:xfrm>
          <a:prstGeom prst="chevr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 name="Arrow: Chevron 11">
            <a:extLst>
              <a:ext uri="{FF2B5EF4-FFF2-40B4-BE49-F238E27FC236}">
                <a16:creationId xmlns:a16="http://schemas.microsoft.com/office/drawing/2014/main" id="{8755CD04-D1EC-421A-90CF-8CD3BDE854E4}"/>
              </a:ext>
            </a:extLst>
          </p:cNvPr>
          <p:cNvSpPr/>
          <p:nvPr/>
        </p:nvSpPr>
        <p:spPr>
          <a:xfrm>
            <a:off x="2346237" y="1730326"/>
            <a:ext cx="2160000" cy="432000"/>
          </a:xfrm>
          <a:prstGeom prst="chevr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 name="Arrow: Chevron 12">
            <a:extLst>
              <a:ext uri="{FF2B5EF4-FFF2-40B4-BE49-F238E27FC236}">
                <a16:creationId xmlns:a16="http://schemas.microsoft.com/office/drawing/2014/main" id="{3036C7C2-F484-477C-9930-50905E4D9C3C}"/>
              </a:ext>
            </a:extLst>
          </p:cNvPr>
          <p:cNvSpPr/>
          <p:nvPr/>
        </p:nvSpPr>
        <p:spPr>
          <a:xfrm>
            <a:off x="4368626" y="1730326"/>
            <a:ext cx="4451524" cy="432000"/>
          </a:xfrm>
          <a:prstGeom prst="chevr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 name="TextBox 13">
            <a:extLst>
              <a:ext uri="{FF2B5EF4-FFF2-40B4-BE49-F238E27FC236}">
                <a16:creationId xmlns:a16="http://schemas.microsoft.com/office/drawing/2014/main" id="{DC526ACF-C6F5-47AA-8198-BC0C5CCEE840}"/>
              </a:ext>
            </a:extLst>
          </p:cNvPr>
          <p:cNvSpPr txBox="1"/>
          <p:nvPr/>
        </p:nvSpPr>
        <p:spPr>
          <a:xfrm>
            <a:off x="537952" y="1777776"/>
            <a:ext cx="1726946" cy="338554"/>
          </a:xfrm>
          <a:prstGeom prst="rect">
            <a:avLst/>
          </a:prstGeom>
          <a:noFill/>
        </p:spPr>
        <p:txBody>
          <a:bodyPr wrap="square" rtlCol="0">
            <a:spAutoFit/>
          </a:bodyPr>
          <a:lstStyle/>
          <a:p>
            <a:pPr algn="ctr"/>
            <a:r>
              <a:rPr lang="en-IN" sz="1600" b="1" cap="all" dirty="0">
                <a:solidFill>
                  <a:schemeClr val="bg1"/>
                </a:solidFill>
              </a:rPr>
              <a:t>Step-1</a:t>
            </a:r>
          </a:p>
        </p:txBody>
      </p:sp>
      <p:sp>
        <p:nvSpPr>
          <p:cNvPr id="15" name="TextBox 14">
            <a:extLst>
              <a:ext uri="{FF2B5EF4-FFF2-40B4-BE49-F238E27FC236}">
                <a16:creationId xmlns:a16="http://schemas.microsoft.com/office/drawing/2014/main" id="{B5ABD255-0FD7-4A0F-A893-6A462CAA9187}"/>
              </a:ext>
            </a:extLst>
          </p:cNvPr>
          <p:cNvSpPr txBox="1"/>
          <p:nvPr/>
        </p:nvSpPr>
        <p:spPr>
          <a:xfrm>
            <a:off x="2565188" y="1777776"/>
            <a:ext cx="1722097" cy="338554"/>
          </a:xfrm>
          <a:prstGeom prst="rect">
            <a:avLst/>
          </a:prstGeom>
          <a:noFill/>
        </p:spPr>
        <p:txBody>
          <a:bodyPr wrap="square" rtlCol="0">
            <a:spAutoFit/>
          </a:bodyPr>
          <a:lstStyle/>
          <a:p>
            <a:pPr algn="ctr"/>
            <a:r>
              <a:rPr lang="en-IN" sz="1600" b="1" cap="all" dirty="0">
                <a:solidFill>
                  <a:schemeClr val="bg1"/>
                </a:solidFill>
              </a:rPr>
              <a:t>Step-2</a:t>
            </a:r>
          </a:p>
        </p:txBody>
      </p:sp>
      <p:sp>
        <p:nvSpPr>
          <p:cNvPr id="16" name="TextBox 15">
            <a:extLst>
              <a:ext uri="{FF2B5EF4-FFF2-40B4-BE49-F238E27FC236}">
                <a16:creationId xmlns:a16="http://schemas.microsoft.com/office/drawing/2014/main" id="{25F5B7E3-EF0E-4EC3-B7AF-D680A7DC922C}"/>
              </a:ext>
            </a:extLst>
          </p:cNvPr>
          <p:cNvSpPr txBox="1"/>
          <p:nvPr/>
        </p:nvSpPr>
        <p:spPr>
          <a:xfrm>
            <a:off x="4572000" y="1777776"/>
            <a:ext cx="4016325" cy="338554"/>
          </a:xfrm>
          <a:prstGeom prst="rect">
            <a:avLst/>
          </a:prstGeom>
          <a:noFill/>
        </p:spPr>
        <p:txBody>
          <a:bodyPr wrap="square" rtlCol="0">
            <a:spAutoFit/>
          </a:bodyPr>
          <a:lstStyle/>
          <a:p>
            <a:pPr algn="ctr"/>
            <a:r>
              <a:rPr lang="en-IN" sz="1600" b="1" cap="all" dirty="0">
                <a:solidFill>
                  <a:schemeClr val="bg1"/>
                </a:solidFill>
              </a:rPr>
              <a:t>Step-3</a:t>
            </a:r>
          </a:p>
        </p:txBody>
      </p:sp>
      <p:sp>
        <p:nvSpPr>
          <p:cNvPr id="17" name="Rectangle 16">
            <a:extLst>
              <a:ext uri="{FF2B5EF4-FFF2-40B4-BE49-F238E27FC236}">
                <a16:creationId xmlns:a16="http://schemas.microsoft.com/office/drawing/2014/main" id="{FFE31CA6-6D0E-4DBA-AEDC-CC0083715689}"/>
              </a:ext>
            </a:extLst>
          </p:cNvPr>
          <p:cNvSpPr/>
          <p:nvPr/>
        </p:nvSpPr>
        <p:spPr>
          <a:xfrm>
            <a:off x="323850" y="2169377"/>
            <a:ext cx="1941047" cy="1685171"/>
          </a:xfrm>
          <a:prstGeom prst="rect">
            <a:avLst/>
          </a:prstGeom>
          <a:solidFill>
            <a:srgbClr val="DCE6F2">
              <a:alpha val="50196"/>
            </a:srgb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a:extLst>
              <a:ext uri="{FF2B5EF4-FFF2-40B4-BE49-F238E27FC236}">
                <a16:creationId xmlns:a16="http://schemas.microsoft.com/office/drawing/2014/main" id="{CCE5E9E9-22A4-44C7-92BA-2AEDEF19BD44}"/>
              </a:ext>
            </a:extLst>
          </p:cNvPr>
          <p:cNvSpPr txBox="1"/>
          <p:nvPr/>
        </p:nvSpPr>
        <p:spPr>
          <a:xfrm>
            <a:off x="375158" y="2244774"/>
            <a:ext cx="1791267" cy="617028"/>
          </a:xfrm>
          <a:prstGeom prst="rect">
            <a:avLst/>
          </a:prstGeom>
          <a:noFill/>
        </p:spPr>
        <p:txBody>
          <a:bodyPr wrap="square" rtlCol="0">
            <a:spAutoFit/>
          </a:bodyPr>
          <a:lstStyle/>
          <a:p>
            <a:pPr>
              <a:lnSpc>
                <a:spcPts val="1400"/>
              </a:lnSpc>
            </a:pPr>
            <a:r>
              <a:rPr lang="en-US" sz="1050" dirty="0"/>
              <a:t>Hub-links migration to Sify’s name (as per process explained earlier)</a:t>
            </a:r>
            <a:endParaRPr lang="en-IN" sz="1050" dirty="0"/>
          </a:p>
        </p:txBody>
      </p:sp>
      <p:sp>
        <p:nvSpPr>
          <p:cNvPr id="19" name="Rectangle 18">
            <a:extLst>
              <a:ext uri="{FF2B5EF4-FFF2-40B4-BE49-F238E27FC236}">
                <a16:creationId xmlns:a16="http://schemas.microsoft.com/office/drawing/2014/main" id="{320DF661-5FDE-4DB5-8EDF-C11039B7A345}"/>
              </a:ext>
            </a:extLst>
          </p:cNvPr>
          <p:cNvSpPr/>
          <p:nvPr/>
        </p:nvSpPr>
        <p:spPr>
          <a:xfrm>
            <a:off x="2346238" y="2169377"/>
            <a:ext cx="1941047" cy="1685171"/>
          </a:xfrm>
          <a:prstGeom prst="rect">
            <a:avLst/>
          </a:prstGeom>
          <a:solidFill>
            <a:srgbClr val="DCE6F2">
              <a:alpha val="50196"/>
            </a:srgb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A01DAA21-635E-4E80-BFF8-25E587360785}"/>
              </a:ext>
            </a:extLst>
          </p:cNvPr>
          <p:cNvSpPr txBox="1"/>
          <p:nvPr/>
        </p:nvSpPr>
        <p:spPr>
          <a:xfrm>
            <a:off x="2398607" y="2244774"/>
            <a:ext cx="1814667" cy="796565"/>
          </a:xfrm>
          <a:prstGeom prst="rect">
            <a:avLst/>
          </a:prstGeom>
          <a:noFill/>
        </p:spPr>
        <p:txBody>
          <a:bodyPr wrap="square" rtlCol="0">
            <a:spAutoFit/>
          </a:bodyPr>
          <a:lstStyle/>
          <a:p>
            <a:pPr>
              <a:lnSpc>
                <a:spcPts val="1400"/>
              </a:lnSpc>
            </a:pPr>
            <a:r>
              <a:rPr lang="en-US" sz="1050" dirty="0"/>
              <a:t>Based on current usage statistics, the new links will be sized to include buffer capacity</a:t>
            </a:r>
            <a:endParaRPr lang="en-IN" sz="1050" dirty="0"/>
          </a:p>
        </p:txBody>
      </p:sp>
      <p:sp>
        <p:nvSpPr>
          <p:cNvPr id="21" name="Rectangle 20">
            <a:extLst>
              <a:ext uri="{FF2B5EF4-FFF2-40B4-BE49-F238E27FC236}">
                <a16:creationId xmlns:a16="http://schemas.microsoft.com/office/drawing/2014/main" id="{764CA0D0-6EAF-4520-907B-8270176D0DF5}"/>
              </a:ext>
            </a:extLst>
          </p:cNvPr>
          <p:cNvSpPr/>
          <p:nvPr/>
        </p:nvSpPr>
        <p:spPr>
          <a:xfrm>
            <a:off x="4392613" y="2169377"/>
            <a:ext cx="4195713" cy="1685171"/>
          </a:xfrm>
          <a:prstGeom prst="rect">
            <a:avLst/>
          </a:prstGeom>
          <a:solidFill>
            <a:srgbClr val="DCE6F2">
              <a:alpha val="50196"/>
            </a:srgb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634595C7-7C56-47B9-A34F-8B0304B6196D}"/>
              </a:ext>
            </a:extLst>
          </p:cNvPr>
          <p:cNvSpPr txBox="1"/>
          <p:nvPr/>
        </p:nvSpPr>
        <p:spPr>
          <a:xfrm>
            <a:off x="4444216" y="2244774"/>
            <a:ext cx="4087839" cy="1514710"/>
          </a:xfrm>
          <a:prstGeom prst="rect">
            <a:avLst/>
          </a:prstGeom>
          <a:noFill/>
        </p:spPr>
        <p:txBody>
          <a:bodyPr wrap="square" rtlCol="0">
            <a:spAutoFit/>
          </a:bodyPr>
          <a:lstStyle/>
          <a:p>
            <a:pPr>
              <a:lnSpc>
                <a:spcPts val="1400"/>
              </a:lnSpc>
            </a:pPr>
            <a:r>
              <a:rPr lang="en-US" sz="1050" dirty="0"/>
              <a:t>When link utilization reaches 70% (or a mutually agreed threshold % with NPCI) of capacity consistently over a period of one month, Sify will notify NPCI and work on upgrading the capacity as per pre-defined rate card.</a:t>
            </a:r>
            <a:br>
              <a:rPr lang="en-US" sz="1050" dirty="0"/>
            </a:br>
            <a:br>
              <a:rPr lang="en-US" sz="1050" dirty="0"/>
            </a:br>
            <a:r>
              <a:rPr lang="en-US" sz="1050" dirty="0"/>
              <a:t>Sify can propose the CPE models (network devices and SD-WAN) to cater to a capacity increase of up to 30% to minimize any business impact and to facilitate any urgent link upgrades.</a:t>
            </a:r>
            <a:endParaRPr lang="en-IN" sz="1050" dirty="0"/>
          </a:p>
        </p:txBody>
      </p:sp>
    </p:spTree>
    <p:extLst>
      <p:ext uri="{BB962C8B-B14F-4D97-AF65-F5344CB8AC3E}">
        <p14:creationId xmlns:p14="http://schemas.microsoft.com/office/powerpoint/2010/main" val="4063829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F7DE-E7CC-4BCC-BE49-16993ED8D137}"/>
              </a:ext>
            </a:extLst>
          </p:cNvPr>
          <p:cNvSpPr>
            <a:spLocks noGrp="1"/>
          </p:cNvSpPr>
          <p:nvPr>
            <p:ph type="title"/>
          </p:nvPr>
        </p:nvSpPr>
        <p:spPr>
          <a:xfrm>
            <a:off x="324000" y="257731"/>
            <a:ext cx="7537450" cy="369332"/>
          </a:xfrm>
        </p:spPr>
        <p:txBody>
          <a:bodyPr/>
          <a:lstStyle/>
          <a:p>
            <a:r>
              <a:rPr lang="en-IN" dirty="0"/>
              <a:t>SERVICE MODELS FOR MEMBER BANKS</a:t>
            </a:r>
          </a:p>
        </p:txBody>
      </p:sp>
      <p:sp>
        <p:nvSpPr>
          <p:cNvPr id="7" name="TextBox 6">
            <a:extLst>
              <a:ext uri="{FF2B5EF4-FFF2-40B4-BE49-F238E27FC236}">
                <a16:creationId xmlns:a16="http://schemas.microsoft.com/office/drawing/2014/main" id="{F9713002-2754-44DD-957B-E71FB835C166}"/>
              </a:ext>
            </a:extLst>
          </p:cNvPr>
          <p:cNvSpPr txBox="1"/>
          <p:nvPr/>
        </p:nvSpPr>
        <p:spPr>
          <a:xfrm>
            <a:off x="323851" y="1277220"/>
            <a:ext cx="8496300" cy="646331"/>
          </a:xfrm>
          <a:prstGeom prst="rect">
            <a:avLst/>
          </a:prstGeom>
          <a:noFill/>
        </p:spPr>
        <p:txBody>
          <a:bodyPr wrap="square">
            <a:spAutoFit/>
          </a:bodyPr>
          <a:lstStyle/>
          <a:p>
            <a:pPr marL="257175" indent="-257175" defTabSz="685800">
              <a:buFontTx/>
              <a:buAutoNum type="arabicParenR"/>
              <a:defRPr/>
            </a:pPr>
            <a:r>
              <a:rPr lang="en-IN" sz="1200" b="1" dirty="0">
                <a:solidFill>
                  <a:srgbClr val="1F497D">
                    <a:lumMod val="60000"/>
                    <a:lumOff val="40000"/>
                  </a:srgbClr>
                </a:solidFill>
                <a:latin typeface="+mj-lt"/>
              </a:rPr>
              <a:t>99.93% site uptime </a:t>
            </a:r>
            <a:r>
              <a:rPr lang="en-IN" sz="1200" dirty="0">
                <a:solidFill>
                  <a:prstClr val="black">
                    <a:lumMod val="75000"/>
                    <a:lumOff val="25000"/>
                  </a:prstClr>
                </a:solidFill>
                <a:latin typeface="+mj-lt"/>
              </a:rPr>
              <a:t>- 2 CPEs on-site, with 2 last miles terminating on 2 different service provider PoPs</a:t>
            </a:r>
            <a:br>
              <a:rPr lang="en-IN" sz="1200" dirty="0">
                <a:solidFill>
                  <a:prstClr val="black">
                    <a:lumMod val="75000"/>
                    <a:lumOff val="25000"/>
                  </a:prstClr>
                </a:solidFill>
                <a:latin typeface="+mj-lt"/>
              </a:rPr>
            </a:br>
            <a:endParaRPr lang="en-IN" sz="1200" dirty="0">
              <a:solidFill>
                <a:prstClr val="black">
                  <a:lumMod val="75000"/>
                  <a:lumOff val="25000"/>
                </a:prstClr>
              </a:solidFill>
              <a:latin typeface="+mj-lt"/>
            </a:endParaRPr>
          </a:p>
          <a:p>
            <a:pPr marL="257175" indent="-257175" defTabSz="685800">
              <a:buFontTx/>
              <a:buAutoNum type="arabicParenR"/>
              <a:defRPr/>
            </a:pPr>
            <a:r>
              <a:rPr lang="en-IN" sz="1200" b="1" dirty="0">
                <a:solidFill>
                  <a:srgbClr val="1F497D">
                    <a:lumMod val="60000"/>
                    <a:lumOff val="40000"/>
                  </a:srgbClr>
                </a:solidFill>
                <a:latin typeface="+mj-lt"/>
              </a:rPr>
              <a:t>99.50% site uptime </a:t>
            </a:r>
            <a:r>
              <a:rPr lang="en-IN" sz="1200" dirty="0">
                <a:solidFill>
                  <a:prstClr val="black">
                    <a:lumMod val="75000"/>
                    <a:lumOff val="25000"/>
                  </a:prstClr>
                </a:solidFill>
                <a:latin typeface="+mj-lt"/>
              </a:rPr>
              <a:t>- with single CPE and single/ dual last miles</a:t>
            </a:r>
            <a:endParaRPr lang="en-IN" sz="1350" dirty="0">
              <a:solidFill>
                <a:prstClr val="black">
                  <a:lumMod val="75000"/>
                  <a:lumOff val="25000"/>
                </a:prstClr>
              </a:solidFill>
              <a:latin typeface="+mj-lt"/>
            </a:endParaRPr>
          </a:p>
        </p:txBody>
      </p:sp>
      <p:sp>
        <p:nvSpPr>
          <p:cNvPr id="13" name="TextBox 12">
            <a:extLst>
              <a:ext uri="{FF2B5EF4-FFF2-40B4-BE49-F238E27FC236}">
                <a16:creationId xmlns:a16="http://schemas.microsoft.com/office/drawing/2014/main" id="{E7CB92F6-9A06-47FB-AB05-29A120C060C5}"/>
              </a:ext>
            </a:extLst>
          </p:cNvPr>
          <p:cNvSpPr txBox="1"/>
          <p:nvPr/>
        </p:nvSpPr>
        <p:spPr>
          <a:xfrm>
            <a:off x="323850" y="987425"/>
            <a:ext cx="8496300" cy="253916"/>
          </a:xfrm>
          <a:prstGeom prst="rect">
            <a:avLst/>
          </a:prstGeom>
          <a:noFill/>
        </p:spPr>
        <p:txBody>
          <a:bodyPr wrap="square" rtlCol="0">
            <a:spAutoFit/>
          </a:bodyPr>
          <a:lstStyle/>
          <a:p>
            <a:r>
              <a:rPr lang="en-US" sz="1050" i="1" dirty="0">
                <a:solidFill>
                  <a:schemeClr val="tx1">
                    <a:lumMod val="75000"/>
                    <a:lumOff val="25000"/>
                  </a:schemeClr>
                </a:solidFill>
                <a:latin typeface="+mj-lt"/>
                <a:ea typeface="Times New Roman" panose="02020603050405020304" pitchFamily="18" charset="0"/>
                <a:cs typeface="Times New Roman" panose="02020603050405020304" pitchFamily="18" charset="0"/>
              </a:rPr>
              <a:t>Member Banks can avail of different models, based on SLA they prefer</a:t>
            </a:r>
            <a:endParaRPr lang="en-IN" sz="1050" i="1" dirty="0">
              <a:solidFill>
                <a:schemeClr val="tx1">
                  <a:lumMod val="75000"/>
                  <a:lumOff val="25000"/>
                </a:schemeClr>
              </a:solidFill>
              <a:latin typeface="+mj-lt"/>
            </a:endParaRPr>
          </a:p>
        </p:txBody>
      </p:sp>
      <p:sp>
        <p:nvSpPr>
          <p:cNvPr id="4" name="AutoShape 3">
            <a:extLst>
              <a:ext uri="{FF2B5EF4-FFF2-40B4-BE49-F238E27FC236}">
                <a16:creationId xmlns:a16="http://schemas.microsoft.com/office/drawing/2014/main" id="{E08AE1ED-CBE3-4BEB-ADDE-1590098ED080}"/>
              </a:ext>
            </a:extLst>
          </p:cNvPr>
          <p:cNvSpPr>
            <a:spLocks noChangeAspect="1" noChangeArrowheads="1" noTextEdit="1"/>
          </p:cNvSpPr>
          <p:nvPr/>
        </p:nvSpPr>
        <p:spPr bwMode="auto">
          <a:xfrm>
            <a:off x="1768475" y="2125663"/>
            <a:ext cx="2522538"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43" name="Rectangle 185">
            <a:extLst>
              <a:ext uri="{FF2B5EF4-FFF2-40B4-BE49-F238E27FC236}">
                <a16:creationId xmlns:a16="http://schemas.microsoft.com/office/drawing/2014/main" id="{B74DDED5-D547-4B5E-AD99-2B7AD8FE7B78}"/>
              </a:ext>
            </a:extLst>
          </p:cNvPr>
          <p:cNvSpPr>
            <a:spLocks noChangeArrowheads="1"/>
          </p:cNvSpPr>
          <p:nvPr/>
        </p:nvSpPr>
        <p:spPr bwMode="auto">
          <a:xfrm>
            <a:off x="4178300" y="3390900"/>
            <a:ext cx="1158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Light" panose="020F03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247" name="Group 1246">
            <a:extLst>
              <a:ext uri="{FF2B5EF4-FFF2-40B4-BE49-F238E27FC236}">
                <a16:creationId xmlns:a16="http://schemas.microsoft.com/office/drawing/2014/main" id="{6EA3E5A3-86F2-44E6-A534-B2494088A920}"/>
              </a:ext>
            </a:extLst>
          </p:cNvPr>
          <p:cNvGrpSpPr/>
          <p:nvPr/>
        </p:nvGrpSpPr>
        <p:grpSpPr>
          <a:xfrm>
            <a:off x="1836738" y="2133600"/>
            <a:ext cx="2403475" cy="2652712"/>
            <a:chOff x="1836738" y="2133600"/>
            <a:chExt cx="2403475" cy="2652712"/>
          </a:xfrm>
        </p:grpSpPr>
        <p:sp>
          <p:nvSpPr>
            <p:cNvPr id="5" name="Rectangle 5">
              <a:extLst>
                <a:ext uri="{FF2B5EF4-FFF2-40B4-BE49-F238E27FC236}">
                  <a16:creationId xmlns:a16="http://schemas.microsoft.com/office/drawing/2014/main" id="{638FE1FF-2FA4-45A5-977B-4C73CDD7AA15}"/>
                </a:ext>
              </a:extLst>
            </p:cNvPr>
            <p:cNvSpPr>
              <a:spLocks noChangeArrowheads="1"/>
            </p:cNvSpPr>
            <p:nvPr/>
          </p:nvSpPr>
          <p:spPr bwMode="auto">
            <a:xfrm>
              <a:off x="2220913" y="3189288"/>
              <a:ext cx="1625600" cy="539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 name="Freeform 6">
              <a:extLst>
                <a:ext uri="{FF2B5EF4-FFF2-40B4-BE49-F238E27FC236}">
                  <a16:creationId xmlns:a16="http://schemas.microsoft.com/office/drawing/2014/main" id="{9AA7D9AF-CE9A-45CB-9F17-AA6B3A62E1D7}"/>
                </a:ext>
              </a:extLst>
            </p:cNvPr>
            <p:cNvSpPr>
              <a:spLocks noEditPoints="1"/>
            </p:cNvSpPr>
            <p:nvPr/>
          </p:nvSpPr>
          <p:spPr bwMode="auto">
            <a:xfrm>
              <a:off x="2217738" y="3184525"/>
              <a:ext cx="1631950" cy="549275"/>
            </a:xfrm>
            <a:custGeom>
              <a:avLst/>
              <a:gdLst>
                <a:gd name="T0" fmla="*/ 16 w 3644"/>
                <a:gd name="T1" fmla="*/ 184 h 1225"/>
                <a:gd name="T2" fmla="*/ 0 w 3644"/>
                <a:gd name="T3" fmla="*/ 328 h 1225"/>
                <a:gd name="T4" fmla="*/ 8 w 3644"/>
                <a:gd name="T5" fmla="*/ 448 h 1225"/>
                <a:gd name="T6" fmla="*/ 16 w 3644"/>
                <a:gd name="T7" fmla="*/ 648 h 1225"/>
                <a:gd name="T8" fmla="*/ 8 w 3644"/>
                <a:gd name="T9" fmla="*/ 816 h 1225"/>
                <a:gd name="T10" fmla="*/ 0 w 3644"/>
                <a:gd name="T11" fmla="*/ 937 h 1225"/>
                <a:gd name="T12" fmla="*/ 16 w 3644"/>
                <a:gd name="T13" fmla="*/ 1081 h 1225"/>
                <a:gd name="T14" fmla="*/ 80 w 3644"/>
                <a:gd name="T15" fmla="*/ 1209 h 1225"/>
                <a:gd name="T16" fmla="*/ 224 w 3644"/>
                <a:gd name="T17" fmla="*/ 1225 h 1225"/>
                <a:gd name="T18" fmla="*/ 344 w 3644"/>
                <a:gd name="T19" fmla="*/ 1217 h 1225"/>
                <a:gd name="T20" fmla="*/ 544 w 3644"/>
                <a:gd name="T21" fmla="*/ 1209 h 1225"/>
                <a:gd name="T22" fmla="*/ 713 w 3644"/>
                <a:gd name="T23" fmla="*/ 1217 h 1225"/>
                <a:gd name="T24" fmla="*/ 833 w 3644"/>
                <a:gd name="T25" fmla="*/ 1225 h 1225"/>
                <a:gd name="T26" fmla="*/ 977 w 3644"/>
                <a:gd name="T27" fmla="*/ 1209 h 1225"/>
                <a:gd name="T28" fmla="*/ 1185 w 3644"/>
                <a:gd name="T29" fmla="*/ 1209 h 1225"/>
                <a:gd name="T30" fmla="*/ 1329 w 3644"/>
                <a:gd name="T31" fmla="*/ 1225 h 1225"/>
                <a:gd name="T32" fmla="*/ 1449 w 3644"/>
                <a:gd name="T33" fmla="*/ 1217 h 1225"/>
                <a:gd name="T34" fmla="*/ 1650 w 3644"/>
                <a:gd name="T35" fmla="*/ 1209 h 1225"/>
                <a:gd name="T36" fmla="*/ 1818 w 3644"/>
                <a:gd name="T37" fmla="*/ 1217 h 1225"/>
                <a:gd name="T38" fmla="*/ 1938 w 3644"/>
                <a:gd name="T39" fmla="*/ 1225 h 1225"/>
                <a:gd name="T40" fmla="*/ 2082 w 3644"/>
                <a:gd name="T41" fmla="*/ 1209 h 1225"/>
                <a:gd name="T42" fmla="*/ 2290 w 3644"/>
                <a:gd name="T43" fmla="*/ 1209 h 1225"/>
                <a:gd name="T44" fmla="*/ 2434 w 3644"/>
                <a:gd name="T45" fmla="*/ 1225 h 1225"/>
                <a:gd name="T46" fmla="*/ 2554 w 3644"/>
                <a:gd name="T47" fmla="*/ 1217 h 1225"/>
                <a:gd name="T48" fmla="*/ 2755 w 3644"/>
                <a:gd name="T49" fmla="*/ 1209 h 1225"/>
                <a:gd name="T50" fmla="*/ 2923 w 3644"/>
                <a:gd name="T51" fmla="*/ 1217 h 1225"/>
                <a:gd name="T52" fmla="*/ 3043 w 3644"/>
                <a:gd name="T53" fmla="*/ 1225 h 1225"/>
                <a:gd name="T54" fmla="*/ 3187 w 3644"/>
                <a:gd name="T55" fmla="*/ 1209 h 1225"/>
                <a:gd name="T56" fmla="*/ 3395 w 3644"/>
                <a:gd name="T57" fmla="*/ 1209 h 1225"/>
                <a:gd name="T58" fmla="*/ 3539 w 3644"/>
                <a:gd name="T59" fmla="*/ 1225 h 1225"/>
                <a:gd name="T60" fmla="*/ 3636 w 3644"/>
                <a:gd name="T61" fmla="*/ 1194 h 1225"/>
                <a:gd name="T62" fmla="*/ 3628 w 3644"/>
                <a:gd name="T63" fmla="*/ 994 h 1225"/>
                <a:gd name="T64" fmla="*/ 3636 w 3644"/>
                <a:gd name="T65" fmla="*/ 826 h 1225"/>
                <a:gd name="T66" fmla="*/ 3644 w 3644"/>
                <a:gd name="T67" fmla="*/ 705 h 1225"/>
                <a:gd name="T68" fmla="*/ 3628 w 3644"/>
                <a:gd name="T69" fmla="*/ 561 h 1225"/>
                <a:gd name="T70" fmla="*/ 3628 w 3644"/>
                <a:gd name="T71" fmla="*/ 353 h 1225"/>
                <a:gd name="T72" fmla="*/ 3644 w 3644"/>
                <a:gd name="T73" fmla="*/ 209 h 1225"/>
                <a:gd name="T74" fmla="*/ 3636 w 3644"/>
                <a:gd name="T75" fmla="*/ 89 h 1225"/>
                <a:gd name="T76" fmla="*/ 3518 w 3644"/>
                <a:gd name="T77" fmla="*/ 16 h 1225"/>
                <a:gd name="T78" fmla="*/ 3349 w 3644"/>
                <a:gd name="T79" fmla="*/ 8 h 1225"/>
                <a:gd name="T80" fmla="*/ 3229 w 3644"/>
                <a:gd name="T81" fmla="*/ 0 h 1225"/>
                <a:gd name="T82" fmla="*/ 3085 w 3644"/>
                <a:gd name="T83" fmla="*/ 16 h 1225"/>
                <a:gd name="T84" fmla="*/ 2877 w 3644"/>
                <a:gd name="T85" fmla="*/ 16 h 1225"/>
                <a:gd name="T86" fmla="*/ 2733 w 3644"/>
                <a:gd name="T87" fmla="*/ 0 h 1225"/>
                <a:gd name="T88" fmla="*/ 2613 w 3644"/>
                <a:gd name="T89" fmla="*/ 8 h 1225"/>
                <a:gd name="T90" fmla="*/ 2412 w 3644"/>
                <a:gd name="T91" fmla="*/ 16 h 1225"/>
                <a:gd name="T92" fmla="*/ 2244 w 3644"/>
                <a:gd name="T93" fmla="*/ 8 h 1225"/>
                <a:gd name="T94" fmla="*/ 2124 w 3644"/>
                <a:gd name="T95" fmla="*/ 0 h 1225"/>
                <a:gd name="T96" fmla="*/ 1980 w 3644"/>
                <a:gd name="T97" fmla="*/ 16 h 1225"/>
                <a:gd name="T98" fmla="*/ 1772 w 3644"/>
                <a:gd name="T99" fmla="*/ 16 h 1225"/>
                <a:gd name="T100" fmla="*/ 1628 w 3644"/>
                <a:gd name="T101" fmla="*/ 0 h 1225"/>
                <a:gd name="T102" fmla="*/ 1508 w 3644"/>
                <a:gd name="T103" fmla="*/ 8 h 1225"/>
                <a:gd name="T104" fmla="*/ 1307 w 3644"/>
                <a:gd name="T105" fmla="*/ 16 h 1225"/>
                <a:gd name="T106" fmla="*/ 1139 w 3644"/>
                <a:gd name="T107" fmla="*/ 8 h 1225"/>
                <a:gd name="T108" fmla="*/ 1019 w 3644"/>
                <a:gd name="T109" fmla="*/ 0 h 1225"/>
                <a:gd name="T110" fmla="*/ 875 w 3644"/>
                <a:gd name="T111" fmla="*/ 16 h 1225"/>
                <a:gd name="T112" fmla="*/ 667 w 3644"/>
                <a:gd name="T113" fmla="*/ 16 h 1225"/>
                <a:gd name="T114" fmla="*/ 523 w 3644"/>
                <a:gd name="T115" fmla="*/ 0 h 1225"/>
                <a:gd name="T116" fmla="*/ 402 w 3644"/>
                <a:gd name="T117" fmla="*/ 8 h 1225"/>
                <a:gd name="T118" fmla="*/ 202 w 3644"/>
                <a:gd name="T119" fmla="*/ 16 h 1225"/>
                <a:gd name="T120" fmla="*/ 34 w 3644"/>
                <a:gd name="T121" fmla="*/ 8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44" h="1225">
                  <a:moveTo>
                    <a:pt x="16" y="24"/>
                  </a:moveTo>
                  <a:lnTo>
                    <a:pt x="16" y="40"/>
                  </a:lnTo>
                  <a:cubicBezTo>
                    <a:pt x="16" y="44"/>
                    <a:pt x="13" y="48"/>
                    <a:pt x="8" y="48"/>
                  </a:cubicBezTo>
                  <a:cubicBezTo>
                    <a:pt x="4" y="48"/>
                    <a:pt x="0" y="44"/>
                    <a:pt x="0" y="40"/>
                  </a:cubicBezTo>
                  <a:lnTo>
                    <a:pt x="0" y="24"/>
                  </a:lnTo>
                  <a:cubicBezTo>
                    <a:pt x="0" y="19"/>
                    <a:pt x="4" y="16"/>
                    <a:pt x="8" y="16"/>
                  </a:cubicBezTo>
                  <a:cubicBezTo>
                    <a:pt x="13" y="16"/>
                    <a:pt x="16" y="19"/>
                    <a:pt x="16" y="24"/>
                  </a:cubicBezTo>
                  <a:close/>
                  <a:moveTo>
                    <a:pt x="16" y="72"/>
                  </a:moveTo>
                  <a:lnTo>
                    <a:pt x="16" y="88"/>
                  </a:lnTo>
                  <a:cubicBezTo>
                    <a:pt x="16" y="92"/>
                    <a:pt x="13" y="96"/>
                    <a:pt x="8" y="96"/>
                  </a:cubicBezTo>
                  <a:cubicBezTo>
                    <a:pt x="4" y="96"/>
                    <a:pt x="0" y="92"/>
                    <a:pt x="0" y="88"/>
                  </a:cubicBezTo>
                  <a:lnTo>
                    <a:pt x="0" y="72"/>
                  </a:lnTo>
                  <a:cubicBezTo>
                    <a:pt x="0" y="67"/>
                    <a:pt x="4" y="64"/>
                    <a:pt x="8" y="64"/>
                  </a:cubicBezTo>
                  <a:cubicBezTo>
                    <a:pt x="13" y="64"/>
                    <a:pt x="16" y="67"/>
                    <a:pt x="16" y="72"/>
                  </a:cubicBezTo>
                  <a:close/>
                  <a:moveTo>
                    <a:pt x="16" y="120"/>
                  </a:moveTo>
                  <a:lnTo>
                    <a:pt x="16" y="136"/>
                  </a:lnTo>
                  <a:cubicBezTo>
                    <a:pt x="16" y="140"/>
                    <a:pt x="13" y="144"/>
                    <a:pt x="8" y="144"/>
                  </a:cubicBezTo>
                  <a:cubicBezTo>
                    <a:pt x="4" y="144"/>
                    <a:pt x="0" y="140"/>
                    <a:pt x="0" y="136"/>
                  </a:cubicBezTo>
                  <a:lnTo>
                    <a:pt x="0" y="120"/>
                  </a:lnTo>
                  <a:cubicBezTo>
                    <a:pt x="0" y="115"/>
                    <a:pt x="4" y="112"/>
                    <a:pt x="8" y="112"/>
                  </a:cubicBezTo>
                  <a:cubicBezTo>
                    <a:pt x="13" y="112"/>
                    <a:pt x="16" y="115"/>
                    <a:pt x="16" y="120"/>
                  </a:cubicBezTo>
                  <a:close/>
                  <a:moveTo>
                    <a:pt x="16" y="168"/>
                  </a:moveTo>
                  <a:lnTo>
                    <a:pt x="16" y="184"/>
                  </a:lnTo>
                  <a:cubicBezTo>
                    <a:pt x="16" y="188"/>
                    <a:pt x="13" y="192"/>
                    <a:pt x="8" y="192"/>
                  </a:cubicBezTo>
                  <a:cubicBezTo>
                    <a:pt x="4" y="192"/>
                    <a:pt x="0" y="188"/>
                    <a:pt x="0" y="184"/>
                  </a:cubicBezTo>
                  <a:lnTo>
                    <a:pt x="0" y="168"/>
                  </a:lnTo>
                  <a:cubicBezTo>
                    <a:pt x="0" y="163"/>
                    <a:pt x="4" y="160"/>
                    <a:pt x="8" y="160"/>
                  </a:cubicBezTo>
                  <a:cubicBezTo>
                    <a:pt x="13" y="160"/>
                    <a:pt x="16" y="163"/>
                    <a:pt x="16" y="168"/>
                  </a:cubicBezTo>
                  <a:close/>
                  <a:moveTo>
                    <a:pt x="16" y="216"/>
                  </a:moveTo>
                  <a:lnTo>
                    <a:pt x="16" y="232"/>
                  </a:lnTo>
                  <a:cubicBezTo>
                    <a:pt x="16" y="236"/>
                    <a:pt x="13" y="240"/>
                    <a:pt x="8" y="240"/>
                  </a:cubicBezTo>
                  <a:cubicBezTo>
                    <a:pt x="4" y="240"/>
                    <a:pt x="0" y="236"/>
                    <a:pt x="0" y="232"/>
                  </a:cubicBezTo>
                  <a:lnTo>
                    <a:pt x="0" y="216"/>
                  </a:lnTo>
                  <a:cubicBezTo>
                    <a:pt x="0" y="211"/>
                    <a:pt x="4" y="208"/>
                    <a:pt x="8" y="208"/>
                  </a:cubicBezTo>
                  <a:cubicBezTo>
                    <a:pt x="13" y="208"/>
                    <a:pt x="16" y="211"/>
                    <a:pt x="16" y="216"/>
                  </a:cubicBezTo>
                  <a:close/>
                  <a:moveTo>
                    <a:pt x="16" y="264"/>
                  </a:moveTo>
                  <a:lnTo>
                    <a:pt x="16" y="280"/>
                  </a:lnTo>
                  <a:cubicBezTo>
                    <a:pt x="16" y="284"/>
                    <a:pt x="13" y="288"/>
                    <a:pt x="8" y="288"/>
                  </a:cubicBezTo>
                  <a:cubicBezTo>
                    <a:pt x="4" y="288"/>
                    <a:pt x="0" y="284"/>
                    <a:pt x="0" y="280"/>
                  </a:cubicBezTo>
                  <a:lnTo>
                    <a:pt x="0" y="264"/>
                  </a:lnTo>
                  <a:cubicBezTo>
                    <a:pt x="0" y="259"/>
                    <a:pt x="4" y="256"/>
                    <a:pt x="8" y="256"/>
                  </a:cubicBezTo>
                  <a:cubicBezTo>
                    <a:pt x="13" y="256"/>
                    <a:pt x="16" y="259"/>
                    <a:pt x="16" y="264"/>
                  </a:cubicBezTo>
                  <a:close/>
                  <a:moveTo>
                    <a:pt x="16" y="312"/>
                  </a:moveTo>
                  <a:lnTo>
                    <a:pt x="16" y="328"/>
                  </a:lnTo>
                  <a:cubicBezTo>
                    <a:pt x="16" y="332"/>
                    <a:pt x="13" y="336"/>
                    <a:pt x="8" y="336"/>
                  </a:cubicBezTo>
                  <a:cubicBezTo>
                    <a:pt x="4" y="336"/>
                    <a:pt x="0" y="332"/>
                    <a:pt x="0" y="328"/>
                  </a:cubicBezTo>
                  <a:lnTo>
                    <a:pt x="0" y="312"/>
                  </a:lnTo>
                  <a:cubicBezTo>
                    <a:pt x="0" y="307"/>
                    <a:pt x="4" y="304"/>
                    <a:pt x="8" y="304"/>
                  </a:cubicBezTo>
                  <a:cubicBezTo>
                    <a:pt x="13" y="304"/>
                    <a:pt x="16" y="307"/>
                    <a:pt x="16" y="312"/>
                  </a:cubicBezTo>
                  <a:close/>
                  <a:moveTo>
                    <a:pt x="16" y="360"/>
                  </a:moveTo>
                  <a:lnTo>
                    <a:pt x="16" y="376"/>
                  </a:lnTo>
                  <a:cubicBezTo>
                    <a:pt x="16" y="380"/>
                    <a:pt x="13" y="384"/>
                    <a:pt x="8" y="384"/>
                  </a:cubicBezTo>
                  <a:cubicBezTo>
                    <a:pt x="4" y="384"/>
                    <a:pt x="0" y="380"/>
                    <a:pt x="0" y="376"/>
                  </a:cubicBezTo>
                  <a:lnTo>
                    <a:pt x="0" y="360"/>
                  </a:lnTo>
                  <a:cubicBezTo>
                    <a:pt x="0" y="356"/>
                    <a:pt x="4" y="352"/>
                    <a:pt x="8" y="352"/>
                  </a:cubicBezTo>
                  <a:cubicBezTo>
                    <a:pt x="13" y="352"/>
                    <a:pt x="16" y="356"/>
                    <a:pt x="16" y="360"/>
                  </a:cubicBezTo>
                  <a:close/>
                  <a:moveTo>
                    <a:pt x="16" y="408"/>
                  </a:moveTo>
                  <a:lnTo>
                    <a:pt x="16" y="424"/>
                  </a:lnTo>
                  <a:cubicBezTo>
                    <a:pt x="16" y="428"/>
                    <a:pt x="13" y="432"/>
                    <a:pt x="8" y="432"/>
                  </a:cubicBezTo>
                  <a:cubicBezTo>
                    <a:pt x="4" y="432"/>
                    <a:pt x="0" y="428"/>
                    <a:pt x="0" y="424"/>
                  </a:cubicBezTo>
                  <a:lnTo>
                    <a:pt x="0" y="408"/>
                  </a:lnTo>
                  <a:cubicBezTo>
                    <a:pt x="0" y="404"/>
                    <a:pt x="4" y="400"/>
                    <a:pt x="8" y="400"/>
                  </a:cubicBezTo>
                  <a:cubicBezTo>
                    <a:pt x="13" y="400"/>
                    <a:pt x="16" y="404"/>
                    <a:pt x="16" y="408"/>
                  </a:cubicBezTo>
                  <a:close/>
                  <a:moveTo>
                    <a:pt x="16" y="456"/>
                  </a:moveTo>
                  <a:lnTo>
                    <a:pt x="16" y="472"/>
                  </a:lnTo>
                  <a:cubicBezTo>
                    <a:pt x="16" y="476"/>
                    <a:pt x="13" y="480"/>
                    <a:pt x="8" y="480"/>
                  </a:cubicBezTo>
                  <a:cubicBezTo>
                    <a:pt x="4" y="480"/>
                    <a:pt x="0" y="476"/>
                    <a:pt x="0" y="472"/>
                  </a:cubicBezTo>
                  <a:lnTo>
                    <a:pt x="0" y="456"/>
                  </a:lnTo>
                  <a:cubicBezTo>
                    <a:pt x="0" y="452"/>
                    <a:pt x="4" y="448"/>
                    <a:pt x="8" y="448"/>
                  </a:cubicBezTo>
                  <a:cubicBezTo>
                    <a:pt x="13" y="448"/>
                    <a:pt x="16" y="452"/>
                    <a:pt x="16" y="456"/>
                  </a:cubicBezTo>
                  <a:close/>
                  <a:moveTo>
                    <a:pt x="16" y="504"/>
                  </a:moveTo>
                  <a:lnTo>
                    <a:pt x="16" y="520"/>
                  </a:lnTo>
                  <a:cubicBezTo>
                    <a:pt x="16" y="525"/>
                    <a:pt x="13" y="528"/>
                    <a:pt x="8" y="528"/>
                  </a:cubicBezTo>
                  <a:cubicBezTo>
                    <a:pt x="4" y="528"/>
                    <a:pt x="0" y="525"/>
                    <a:pt x="0" y="520"/>
                  </a:cubicBezTo>
                  <a:lnTo>
                    <a:pt x="0" y="504"/>
                  </a:lnTo>
                  <a:cubicBezTo>
                    <a:pt x="0" y="500"/>
                    <a:pt x="4" y="496"/>
                    <a:pt x="8" y="496"/>
                  </a:cubicBezTo>
                  <a:cubicBezTo>
                    <a:pt x="13" y="496"/>
                    <a:pt x="16" y="500"/>
                    <a:pt x="16" y="504"/>
                  </a:cubicBezTo>
                  <a:close/>
                  <a:moveTo>
                    <a:pt x="16" y="552"/>
                  </a:moveTo>
                  <a:lnTo>
                    <a:pt x="16" y="568"/>
                  </a:lnTo>
                  <a:cubicBezTo>
                    <a:pt x="16" y="573"/>
                    <a:pt x="13" y="576"/>
                    <a:pt x="8" y="576"/>
                  </a:cubicBezTo>
                  <a:cubicBezTo>
                    <a:pt x="4" y="576"/>
                    <a:pt x="0" y="573"/>
                    <a:pt x="0" y="568"/>
                  </a:cubicBezTo>
                  <a:lnTo>
                    <a:pt x="0" y="552"/>
                  </a:lnTo>
                  <a:cubicBezTo>
                    <a:pt x="0" y="548"/>
                    <a:pt x="4" y="544"/>
                    <a:pt x="8" y="544"/>
                  </a:cubicBezTo>
                  <a:cubicBezTo>
                    <a:pt x="13" y="544"/>
                    <a:pt x="16" y="548"/>
                    <a:pt x="16" y="552"/>
                  </a:cubicBezTo>
                  <a:close/>
                  <a:moveTo>
                    <a:pt x="16" y="600"/>
                  </a:moveTo>
                  <a:lnTo>
                    <a:pt x="16" y="616"/>
                  </a:lnTo>
                  <a:cubicBezTo>
                    <a:pt x="16" y="621"/>
                    <a:pt x="13" y="624"/>
                    <a:pt x="8" y="624"/>
                  </a:cubicBezTo>
                  <a:cubicBezTo>
                    <a:pt x="4" y="624"/>
                    <a:pt x="0" y="621"/>
                    <a:pt x="0" y="616"/>
                  </a:cubicBezTo>
                  <a:lnTo>
                    <a:pt x="0" y="600"/>
                  </a:lnTo>
                  <a:cubicBezTo>
                    <a:pt x="0" y="596"/>
                    <a:pt x="4" y="592"/>
                    <a:pt x="8" y="592"/>
                  </a:cubicBezTo>
                  <a:cubicBezTo>
                    <a:pt x="13" y="592"/>
                    <a:pt x="16" y="596"/>
                    <a:pt x="16" y="600"/>
                  </a:cubicBezTo>
                  <a:close/>
                  <a:moveTo>
                    <a:pt x="16" y="648"/>
                  </a:moveTo>
                  <a:lnTo>
                    <a:pt x="16" y="664"/>
                  </a:lnTo>
                  <a:cubicBezTo>
                    <a:pt x="16" y="669"/>
                    <a:pt x="13" y="672"/>
                    <a:pt x="8" y="672"/>
                  </a:cubicBezTo>
                  <a:cubicBezTo>
                    <a:pt x="4" y="672"/>
                    <a:pt x="0" y="669"/>
                    <a:pt x="0" y="664"/>
                  </a:cubicBezTo>
                  <a:lnTo>
                    <a:pt x="0" y="648"/>
                  </a:lnTo>
                  <a:cubicBezTo>
                    <a:pt x="0" y="644"/>
                    <a:pt x="4" y="640"/>
                    <a:pt x="8" y="640"/>
                  </a:cubicBezTo>
                  <a:cubicBezTo>
                    <a:pt x="13" y="640"/>
                    <a:pt x="16" y="644"/>
                    <a:pt x="16" y="648"/>
                  </a:cubicBezTo>
                  <a:close/>
                  <a:moveTo>
                    <a:pt x="16" y="696"/>
                  </a:moveTo>
                  <a:lnTo>
                    <a:pt x="16" y="712"/>
                  </a:lnTo>
                  <a:cubicBezTo>
                    <a:pt x="16" y="717"/>
                    <a:pt x="13" y="720"/>
                    <a:pt x="8" y="720"/>
                  </a:cubicBezTo>
                  <a:cubicBezTo>
                    <a:pt x="4" y="720"/>
                    <a:pt x="0" y="717"/>
                    <a:pt x="0" y="712"/>
                  </a:cubicBezTo>
                  <a:lnTo>
                    <a:pt x="0" y="696"/>
                  </a:lnTo>
                  <a:cubicBezTo>
                    <a:pt x="0" y="692"/>
                    <a:pt x="4" y="688"/>
                    <a:pt x="8" y="688"/>
                  </a:cubicBezTo>
                  <a:cubicBezTo>
                    <a:pt x="13" y="688"/>
                    <a:pt x="16" y="692"/>
                    <a:pt x="16" y="696"/>
                  </a:cubicBezTo>
                  <a:close/>
                  <a:moveTo>
                    <a:pt x="16" y="744"/>
                  </a:moveTo>
                  <a:lnTo>
                    <a:pt x="16" y="760"/>
                  </a:lnTo>
                  <a:cubicBezTo>
                    <a:pt x="16" y="765"/>
                    <a:pt x="13" y="768"/>
                    <a:pt x="8" y="768"/>
                  </a:cubicBezTo>
                  <a:cubicBezTo>
                    <a:pt x="4" y="768"/>
                    <a:pt x="0" y="765"/>
                    <a:pt x="0" y="760"/>
                  </a:cubicBezTo>
                  <a:lnTo>
                    <a:pt x="0" y="744"/>
                  </a:lnTo>
                  <a:cubicBezTo>
                    <a:pt x="0" y="740"/>
                    <a:pt x="4" y="736"/>
                    <a:pt x="8" y="736"/>
                  </a:cubicBezTo>
                  <a:cubicBezTo>
                    <a:pt x="13" y="736"/>
                    <a:pt x="16" y="740"/>
                    <a:pt x="16" y="744"/>
                  </a:cubicBezTo>
                  <a:close/>
                  <a:moveTo>
                    <a:pt x="16" y="792"/>
                  </a:moveTo>
                  <a:lnTo>
                    <a:pt x="16" y="808"/>
                  </a:lnTo>
                  <a:cubicBezTo>
                    <a:pt x="16" y="813"/>
                    <a:pt x="13" y="816"/>
                    <a:pt x="8" y="816"/>
                  </a:cubicBezTo>
                  <a:cubicBezTo>
                    <a:pt x="4" y="816"/>
                    <a:pt x="0" y="813"/>
                    <a:pt x="0" y="808"/>
                  </a:cubicBezTo>
                  <a:lnTo>
                    <a:pt x="0" y="792"/>
                  </a:lnTo>
                  <a:cubicBezTo>
                    <a:pt x="0" y="788"/>
                    <a:pt x="4" y="784"/>
                    <a:pt x="8" y="784"/>
                  </a:cubicBezTo>
                  <a:cubicBezTo>
                    <a:pt x="13" y="784"/>
                    <a:pt x="16" y="788"/>
                    <a:pt x="16" y="792"/>
                  </a:cubicBezTo>
                  <a:close/>
                  <a:moveTo>
                    <a:pt x="16" y="840"/>
                  </a:moveTo>
                  <a:lnTo>
                    <a:pt x="16" y="856"/>
                  </a:lnTo>
                  <a:cubicBezTo>
                    <a:pt x="16" y="861"/>
                    <a:pt x="13" y="864"/>
                    <a:pt x="8" y="864"/>
                  </a:cubicBezTo>
                  <a:cubicBezTo>
                    <a:pt x="4" y="864"/>
                    <a:pt x="0" y="861"/>
                    <a:pt x="0" y="856"/>
                  </a:cubicBezTo>
                  <a:lnTo>
                    <a:pt x="0" y="840"/>
                  </a:lnTo>
                  <a:cubicBezTo>
                    <a:pt x="0" y="836"/>
                    <a:pt x="4" y="832"/>
                    <a:pt x="8" y="832"/>
                  </a:cubicBezTo>
                  <a:cubicBezTo>
                    <a:pt x="13" y="832"/>
                    <a:pt x="16" y="836"/>
                    <a:pt x="16" y="840"/>
                  </a:cubicBezTo>
                  <a:close/>
                  <a:moveTo>
                    <a:pt x="16" y="888"/>
                  </a:moveTo>
                  <a:lnTo>
                    <a:pt x="16" y="904"/>
                  </a:lnTo>
                  <a:cubicBezTo>
                    <a:pt x="16" y="909"/>
                    <a:pt x="13" y="912"/>
                    <a:pt x="8" y="912"/>
                  </a:cubicBezTo>
                  <a:cubicBezTo>
                    <a:pt x="4" y="912"/>
                    <a:pt x="0" y="909"/>
                    <a:pt x="0" y="904"/>
                  </a:cubicBezTo>
                  <a:lnTo>
                    <a:pt x="0" y="888"/>
                  </a:lnTo>
                  <a:cubicBezTo>
                    <a:pt x="0" y="884"/>
                    <a:pt x="4" y="880"/>
                    <a:pt x="8" y="880"/>
                  </a:cubicBezTo>
                  <a:cubicBezTo>
                    <a:pt x="13" y="880"/>
                    <a:pt x="16" y="884"/>
                    <a:pt x="16" y="888"/>
                  </a:cubicBezTo>
                  <a:close/>
                  <a:moveTo>
                    <a:pt x="16" y="937"/>
                  </a:moveTo>
                  <a:lnTo>
                    <a:pt x="16" y="953"/>
                  </a:lnTo>
                  <a:cubicBezTo>
                    <a:pt x="16" y="957"/>
                    <a:pt x="13" y="961"/>
                    <a:pt x="8" y="961"/>
                  </a:cubicBezTo>
                  <a:cubicBezTo>
                    <a:pt x="4" y="961"/>
                    <a:pt x="0" y="957"/>
                    <a:pt x="0" y="953"/>
                  </a:cubicBezTo>
                  <a:lnTo>
                    <a:pt x="0" y="937"/>
                  </a:lnTo>
                  <a:cubicBezTo>
                    <a:pt x="0" y="932"/>
                    <a:pt x="4" y="929"/>
                    <a:pt x="8" y="929"/>
                  </a:cubicBezTo>
                  <a:cubicBezTo>
                    <a:pt x="13" y="929"/>
                    <a:pt x="16" y="932"/>
                    <a:pt x="16" y="937"/>
                  </a:cubicBezTo>
                  <a:close/>
                  <a:moveTo>
                    <a:pt x="16" y="985"/>
                  </a:moveTo>
                  <a:lnTo>
                    <a:pt x="16" y="1001"/>
                  </a:lnTo>
                  <a:cubicBezTo>
                    <a:pt x="16" y="1005"/>
                    <a:pt x="13" y="1009"/>
                    <a:pt x="8" y="1009"/>
                  </a:cubicBezTo>
                  <a:cubicBezTo>
                    <a:pt x="4" y="1009"/>
                    <a:pt x="0" y="1005"/>
                    <a:pt x="0" y="1001"/>
                  </a:cubicBezTo>
                  <a:lnTo>
                    <a:pt x="0" y="985"/>
                  </a:lnTo>
                  <a:cubicBezTo>
                    <a:pt x="0" y="980"/>
                    <a:pt x="4" y="977"/>
                    <a:pt x="8" y="977"/>
                  </a:cubicBezTo>
                  <a:cubicBezTo>
                    <a:pt x="13" y="977"/>
                    <a:pt x="16" y="980"/>
                    <a:pt x="16" y="985"/>
                  </a:cubicBezTo>
                  <a:close/>
                  <a:moveTo>
                    <a:pt x="16" y="1033"/>
                  </a:moveTo>
                  <a:lnTo>
                    <a:pt x="16" y="1049"/>
                  </a:lnTo>
                  <a:cubicBezTo>
                    <a:pt x="16" y="1053"/>
                    <a:pt x="13" y="1057"/>
                    <a:pt x="8" y="1057"/>
                  </a:cubicBezTo>
                  <a:cubicBezTo>
                    <a:pt x="4" y="1057"/>
                    <a:pt x="0" y="1053"/>
                    <a:pt x="0" y="1049"/>
                  </a:cubicBezTo>
                  <a:lnTo>
                    <a:pt x="0" y="1033"/>
                  </a:lnTo>
                  <a:cubicBezTo>
                    <a:pt x="0" y="1028"/>
                    <a:pt x="4" y="1025"/>
                    <a:pt x="8" y="1025"/>
                  </a:cubicBezTo>
                  <a:cubicBezTo>
                    <a:pt x="13" y="1025"/>
                    <a:pt x="16" y="1028"/>
                    <a:pt x="16" y="1033"/>
                  </a:cubicBezTo>
                  <a:close/>
                  <a:moveTo>
                    <a:pt x="16" y="1081"/>
                  </a:moveTo>
                  <a:lnTo>
                    <a:pt x="16" y="1097"/>
                  </a:lnTo>
                  <a:cubicBezTo>
                    <a:pt x="16" y="1101"/>
                    <a:pt x="13" y="1105"/>
                    <a:pt x="8" y="1105"/>
                  </a:cubicBezTo>
                  <a:cubicBezTo>
                    <a:pt x="4" y="1105"/>
                    <a:pt x="0" y="1101"/>
                    <a:pt x="0" y="1097"/>
                  </a:cubicBezTo>
                  <a:lnTo>
                    <a:pt x="0" y="1081"/>
                  </a:lnTo>
                  <a:cubicBezTo>
                    <a:pt x="0" y="1076"/>
                    <a:pt x="4" y="1073"/>
                    <a:pt x="8" y="1073"/>
                  </a:cubicBezTo>
                  <a:cubicBezTo>
                    <a:pt x="13" y="1073"/>
                    <a:pt x="16" y="1076"/>
                    <a:pt x="16" y="1081"/>
                  </a:cubicBezTo>
                  <a:close/>
                  <a:moveTo>
                    <a:pt x="16" y="1129"/>
                  </a:moveTo>
                  <a:lnTo>
                    <a:pt x="16" y="1145"/>
                  </a:lnTo>
                  <a:cubicBezTo>
                    <a:pt x="16" y="1149"/>
                    <a:pt x="13" y="1153"/>
                    <a:pt x="8" y="1153"/>
                  </a:cubicBezTo>
                  <a:cubicBezTo>
                    <a:pt x="4" y="1153"/>
                    <a:pt x="0" y="1149"/>
                    <a:pt x="0" y="1145"/>
                  </a:cubicBezTo>
                  <a:lnTo>
                    <a:pt x="0" y="1129"/>
                  </a:lnTo>
                  <a:cubicBezTo>
                    <a:pt x="0" y="1124"/>
                    <a:pt x="4" y="1121"/>
                    <a:pt x="8" y="1121"/>
                  </a:cubicBezTo>
                  <a:cubicBezTo>
                    <a:pt x="13" y="1121"/>
                    <a:pt x="16" y="1124"/>
                    <a:pt x="16" y="1129"/>
                  </a:cubicBezTo>
                  <a:close/>
                  <a:moveTo>
                    <a:pt x="16" y="1177"/>
                  </a:moveTo>
                  <a:lnTo>
                    <a:pt x="16" y="1193"/>
                  </a:lnTo>
                  <a:cubicBezTo>
                    <a:pt x="16" y="1197"/>
                    <a:pt x="13" y="1201"/>
                    <a:pt x="8" y="1201"/>
                  </a:cubicBezTo>
                  <a:cubicBezTo>
                    <a:pt x="4" y="1201"/>
                    <a:pt x="0" y="1197"/>
                    <a:pt x="0" y="1193"/>
                  </a:cubicBezTo>
                  <a:lnTo>
                    <a:pt x="0" y="1177"/>
                  </a:lnTo>
                  <a:cubicBezTo>
                    <a:pt x="0" y="1172"/>
                    <a:pt x="4" y="1169"/>
                    <a:pt x="8" y="1169"/>
                  </a:cubicBezTo>
                  <a:cubicBezTo>
                    <a:pt x="13" y="1169"/>
                    <a:pt x="16" y="1172"/>
                    <a:pt x="16" y="1177"/>
                  </a:cubicBezTo>
                  <a:close/>
                  <a:moveTo>
                    <a:pt x="16" y="1209"/>
                  </a:moveTo>
                  <a:lnTo>
                    <a:pt x="32" y="1209"/>
                  </a:lnTo>
                  <a:cubicBezTo>
                    <a:pt x="36" y="1209"/>
                    <a:pt x="40" y="1213"/>
                    <a:pt x="40" y="1217"/>
                  </a:cubicBezTo>
                  <a:cubicBezTo>
                    <a:pt x="40" y="1221"/>
                    <a:pt x="36" y="1225"/>
                    <a:pt x="32" y="1225"/>
                  </a:cubicBezTo>
                  <a:lnTo>
                    <a:pt x="16" y="1225"/>
                  </a:lnTo>
                  <a:cubicBezTo>
                    <a:pt x="11" y="1225"/>
                    <a:pt x="8" y="1221"/>
                    <a:pt x="8" y="1217"/>
                  </a:cubicBezTo>
                  <a:cubicBezTo>
                    <a:pt x="8" y="1213"/>
                    <a:pt x="11" y="1209"/>
                    <a:pt x="16" y="1209"/>
                  </a:cubicBezTo>
                  <a:close/>
                  <a:moveTo>
                    <a:pt x="64" y="1209"/>
                  </a:moveTo>
                  <a:lnTo>
                    <a:pt x="80" y="1209"/>
                  </a:lnTo>
                  <a:cubicBezTo>
                    <a:pt x="84" y="1209"/>
                    <a:pt x="88" y="1213"/>
                    <a:pt x="88" y="1217"/>
                  </a:cubicBezTo>
                  <a:cubicBezTo>
                    <a:pt x="88" y="1221"/>
                    <a:pt x="84" y="1225"/>
                    <a:pt x="80" y="1225"/>
                  </a:cubicBezTo>
                  <a:lnTo>
                    <a:pt x="64" y="1225"/>
                  </a:lnTo>
                  <a:cubicBezTo>
                    <a:pt x="60" y="1225"/>
                    <a:pt x="56" y="1221"/>
                    <a:pt x="56" y="1217"/>
                  </a:cubicBezTo>
                  <a:cubicBezTo>
                    <a:pt x="56" y="1213"/>
                    <a:pt x="60" y="1209"/>
                    <a:pt x="64" y="1209"/>
                  </a:cubicBezTo>
                  <a:close/>
                  <a:moveTo>
                    <a:pt x="112" y="1209"/>
                  </a:moveTo>
                  <a:lnTo>
                    <a:pt x="128" y="1209"/>
                  </a:lnTo>
                  <a:cubicBezTo>
                    <a:pt x="132" y="1209"/>
                    <a:pt x="136" y="1213"/>
                    <a:pt x="136" y="1217"/>
                  </a:cubicBezTo>
                  <a:cubicBezTo>
                    <a:pt x="136" y="1221"/>
                    <a:pt x="132" y="1225"/>
                    <a:pt x="128" y="1225"/>
                  </a:cubicBezTo>
                  <a:lnTo>
                    <a:pt x="112" y="1225"/>
                  </a:lnTo>
                  <a:cubicBezTo>
                    <a:pt x="108" y="1225"/>
                    <a:pt x="104" y="1221"/>
                    <a:pt x="104" y="1217"/>
                  </a:cubicBezTo>
                  <a:cubicBezTo>
                    <a:pt x="104" y="1213"/>
                    <a:pt x="108" y="1209"/>
                    <a:pt x="112" y="1209"/>
                  </a:cubicBezTo>
                  <a:close/>
                  <a:moveTo>
                    <a:pt x="160" y="1209"/>
                  </a:moveTo>
                  <a:lnTo>
                    <a:pt x="176" y="1209"/>
                  </a:lnTo>
                  <a:cubicBezTo>
                    <a:pt x="180" y="1209"/>
                    <a:pt x="184" y="1213"/>
                    <a:pt x="184" y="1217"/>
                  </a:cubicBezTo>
                  <a:cubicBezTo>
                    <a:pt x="184" y="1221"/>
                    <a:pt x="180" y="1225"/>
                    <a:pt x="176" y="1225"/>
                  </a:cubicBezTo>
                  <a:lnTo>
                    <a:pt x="160" y="1225"/>
                  </a:lnTo>
                  <a:cubicBezTo>
                    <a:pt x="156" y="1225"/>
                    <a:pt x="152" y="1221"/>
                    <a:pt x="152" y="1217"/>
                  </a:cubicBezTo>
                  <a:cubicBezTo>
                    <a:pt x="152" y="1213"/>
                    <a:pt x="156" y="1209"/>
                    <a:pt x="160" y="1209"/>
                  </a:cubicBezTo>
                  <a:close/>
                  <a:moveTo>
                    <a:pt x="208" y="1209"/>
                  </a:moveTo>
                  <a:lnTo>
                    <a:pt x="224" y="1209"/>
                  </a:lnTo>
                  <a:cubicBezTo>
                    <a:pt x="229" y="1209"/>
                    <a:pt x="232" y="1213"/>
                    <a:pt x="232" y="1217"/>
                  </a:cubicBezTo>
                  <a:cubicBezTo>
                    <a:pt x="232" y="1221"/>
                    <a:pt x="229" y="1225"/>
                    <a:pt x="224" y="1225"/>
                  </a:cubicBezTo>
                  <a:lnTo>
                    <a:pt x="208" y="1225"/>
                  </a:lnTo>
                  <a:cubicBezTo>
                    <a:pt x="204" y="1225"/>
                    <a:pt x="200" y="1221"/>
                    <a:pt x="200" y="1217"/>
                  </a:cubicBezTo>
                  <a:cubicBezTo>
                    <a:pt x="200" y="1213"/>
                    <a:pt x="204" y="1209"/>
                    <a:pt x="208" y="1209"/>
                  </a:cubicBezTo>
                  <a:close/>
                  <a:moveTo>
                    <a:pt x="256" y="1209"/>
                  </a:moveTo>
                  <a:lnTo>
                    <a:pt x="272" y="1209"/>
                  </a:lnTo>
                  <a:cubicBezTo>
                    <a:pt x="277" y="1209"/>
                    <a:pt x="280" y="1213"/>
                    <a:pt x="280" y="1217"/>
                  </a:cubicBezTo>
                  <a:cubicBezTo>
                    <a:pt x="280" y="1221"/>
                    <a:pt x="277" y="1225"/>
                    <a:pt x="272" y="1225"/>
                  </a:cubicBezTo>
                  <a:lnTo>
                    <a:pt x="256" y="1225"/>
                  </a:lnTo>
                  <a:cubicBezTo>
                    <a:pt x="252" y="1225"/>
                    <a:pt x="248" y="1221"/>
                    <a:pt x="248" y="1217"/>
                  </a:cubicBezTo>
                  <a:cubicBezTo>
                    <a:pt x="248" y="1213"/>
                    <a:pt x="252" y="1209"/>
                    <a:pt x="256" y="1209"/>
                  </a:cubicBezTo>
                  <a:close/>
                  <a:moveTo>
                    <a:pt x="304" y="1209"/>
                  </a:moveTo>
                  <a:lnTo>
                    <a:pt x="320" y="1209"/>
                  </a:lnTo>
                  <a:cubicBezTo>
                    <a:pt x="325" y="1209"/>
                    <a:pt x="328" y="1213"/>
                    <a:pt x="328" y="1217"/>
                  </a:cubicBezTo>
                  <a:cubicBezTo>
                    <a:pt x="328" y="1221"/>
                    <a:pt x="325" y="1225"/>
                    <a:pt x="320" y="1225"/>
                  </a:cubicBezTo>
                  <a:lnTo>
                    <a:pt x="304" y="1225"/>
                  </a:lnTo>
                  <a:cubicBezTo>
                    <a:pt x="300" y="1225"/>
                    <a:pt x="296" y="1221"/>
                    <a:pt x="296" y="1217"/>
                  </a:cubicBezTo>
                  <a:cubicBezTo>
                    <a:pt x="296" y="1213"/>
                    <a:pt x="300" y="1209"/>
                    <a:pt x="304" y="1209"/>
                  </a:cubicBezTo>
                  <a:close/>
                  <a:moveTo>
                    <a:pt x="352" y="1209"/>
                  </a:moveTo>
                  <a:lnTo>
                    <a:pt x="368" y="1209"/>
                  </a:lnTo>
                  <a:cubicBezTo>
                    <a:pt x="373" y="1209"/>
                    <a:pt x="376" y="1213"/>
                    <a:pt x="376" y="1217"/>
                  </a:cubicBezTo>
                  <a:cubicBezTo>
                    <a:pt x="376" y="1221"/>
                    <a:pt x="373" y="1225"/>
                    <a:pt x="368" y="1225"/>
                  </a:cubicBezTo>
                  <a:lnTo>
                    <a:pt x="352" y="1225"/>
                  </a:lnTo>
                  <a:cubicBezTo>
                    <a:pt x="348" y="1225"/>
                    <a:pt x="344" y="1221"/>
                    <a:pt x="344" y="1217"/>
                  </a:cubicBezTo>
                  <a:cubicBezTo>
                    <a:pt x="344" y="1213"/>
                    <a:pt x="348" y="1209"/>
                    <a:pt x="352" y="1209"/>
                  </a:cubicBezTo>
                  <a:close/>
                  <a:moveTo>
                    <a:pt x="400" y="1209"/>
                  </a:moveTo>
                  <a:lnTo>
                    <a:pt x="416" y="1209"/>
                  </a:lnTo>
                  <a:cubicBezTo>
                    <a:pt x="421" y="1209"/>
                    <a:pt x="424" y="1213"/>
                    <a:pt x="424" y="1217"/>
                  </a:cubicBezTo>
                  <a:cubicBezTo>
                    <a:pt x="424" y="1221"/>
                    <a:pt x="421" y="1225"/>
                    <a:pt x="416" y="1225"/>
                  </a:cubicBezTo>
                  <a:lnTo>
                    <a:pt x="400" y="1225"/>
                  </a:lnTo>
                  <a:cubicBezTo>
                    <a:pt x="396" y="1225"/>
                    <a:pt x="392" y="1221"/>
                    <a:pt x="392" y="1217"/>
                  </a:cubicBezTo>
                  <a:cubicBezTo>
                    <a:pt x="392" y="1213"/>
                    <a:pt x="396" y="1209"/>
                    <a:pt x="400" y="1209"/>
                  </a:cubicBezTo>
                  <a:close/>
                  <a:moveTo>
                    <a:pt x="448" y="1209"/>
                  </a:moveTo>
                  <a:lnTo>
                    <a:pt x="464" y="1209"/>
                  </a:lnTo>
                  <a:cubicBezTo>
                    <a:pt x="469" y="1209"/>
                    <a:pt x="472" y="1213"/>
                    <a:pt x="472" y="1217"/>
                  </a:cubicBezTo>
                  <a:cubicBezTo>
                    <a:pt x="472" y="1221"/>
                    <a:pt x="469" y="1225"/>
                    <a:pt x="464" y="1225"/>
                  </a:cubicBezTo>
                  <a:lnTo>
                    <a:pt x="448" y="1225"/>
                  </a:lnTo>
                  <a:cubicBezTo>
                    <a:pt x="444" y="1225"/>
                    <a:pt x="440" y="1221"/>
                    <a:pt x="440" y="1217"/>
                  </a:cubicBezTo>
                  <a:cubicBezTo>
                    <a:pt x="440" y="1213"/>
                    <a:pt x="444" y="1209"/>
                    <a:pt x="448" y="1209"/>
                  </a:cubicBezTo>
                  <a:close/>
                  <a:moveTo>
                    <a:pt x="496" y="1209"/>
                  </a:moveTo>
                  <a:lnTo>
                    <a:pt x="512" y="1209"/>
                  </a:lnTo>
                  <a:cubicBezTo>
                    <a:pt x="517" y="1209"/>
                    <a:pt x="520" y="1213"/>
                    <a:pt x="520" y="1217"/>
                  </a:cubicBezTo>
                  <a:cubicBezTo>
                    <a:pt x="520" y="1221"/>
                    <a:pt x="517" y="1225"/>
                    <a:pt x="512" y="1225"/>
                  </a:cubicBezTo>
                  <a:lnTo>
                    <a:pt x="496" y="1225"/>
                  </a:lnTo>
                  <a:cubicBezTo>
                    <a:pt x="492" y="1225"/>
                    <a:pt x="488" y="1221"/>
                    <a:pt x="488" y="1217"/>
                  </a:cubicBezTo>
                  <a:cubicBezTo>
                    <a:pt x="488" y="1213"/>
                    <a:pt x="492" y="1209"/>
                    <a:pt x="496" y="1209"/>
                  </a:cubicBezTo>
                  <a:close/>
                  <a:moveTo>
                    <a:pt x="544" y="1209"/>
                  </a:moveTo>
                  <a:lnTo>
                    <a:pt x="560" y="1209"/>
                  </a:lnTo>
                  <a:cubicBezTo>
                    <a:pt x="565" y="1209"/>
                    <a:pt x="568" y="1213"/>
                    <a:pt x="568" y="1217"/>
                  </a:cubicBezTo>
                  <a:cubicBezTo>
                    <a:pt x="568" y="1221"/>
                    <a:pt x="565" y="1225"/>
                    <a:pt x="560" y="1225"/>
                  </a:cubicBezTo>
                  <a:lnTo>
                    <a:pt x="544" y="1225"/>
                  </a:lnTo>
                  <a:cubicBezTo>
                    <a:pt x="540" y="1225"/>
                    <a:pt x="536" y="1221"/>
                    <a:pt x="536" y="1217"/>
                  </a:cubicBezTo>
                  <a:cubicBezTo>
                    <a:pt x="536" y="1213"/>
                    <a:pt x="540" y="1209"/>
                    <a:pt x="544" y="1209"/>
                  </a:cubicBezTo>
                  <a:close/>
                  <a:moveTo>
                    <a:pt x="592" y="1209"/>
                  </a:moveTo>
                  <a:lnTo>
                    <a:pt x="608" y="1209"/>
                  </a:lnTo>
                  <a:cubicBezTo>
                    <a:pt x="613" y="1209"/>
                    <a:pt x="617" y="1213"/>
                    <a:pt x="617" y="1217"/>
                  </a:cubicBezTo>
                  <a:cubicBezTo>
                    <a:pt x="617" y="1221"/>
                    <a:pt x="613" y="1225"/>
                    <a:pt x="608" y="1225"/>
                  </a:cubicBezTo>
                  <a:lnTo>
                    <a:pt x="592" y="1225"/>
                  </a:lnTo>
                  <a:cubicBezTo>
                    <a:pt x="588" y="1225"/>
                    <a:pt x="584" y="1221"/>
                    <a:pt x="584" y="1217"/>
                  </a:cubicBezTo>
                  <a:cubicBezTo>
                    <a:pt x="584" y="1213"/>
                    <a:pt x="588" y="1209"/>
                    <a:pt x="592" y="1209"/>
                  </a:cubicBezTo>
                  <a:close/>
                  <a:moveTo>
                    <a:pt x="641" y="1209"/>
                  </a:moveTo>
                  <a:lnTo>
                    <a:pt x="657" y="1209"/>
                  </a:lnTo>
                  <a:cubicBezTo>
                    <a:pt x="661" y="1209"/>
                    <a:pt x="665" y="1213"/>
                    <a:pt x="665" y="1217"/>
                  </a:cubicBezTo>
                  <a:cubicBezTo>
                    <a:pt x="665" y="1221"/>
                    <a:pt x="661" y="1225"/>
                    <a:pt x="657" y="1225"/>
                  </a:cubicBezTo>
                  <a:lnTo>
                    <a:pt x="641" y="1225"/>
                  </a:lnTo>
                  <a:cubicBezTo>
                    <a:pt x="636" y="1225"/>
                    <a:pt x="633" y="1221"/>
                    <a:pt x="633" y="1217"/>
                  </a:cubicBezTo>
                  <a:cubicBezTo>
                    <a:pt x="633" y="1213"/>
                    <a:pt x="636" y="1209"/>
                    <a:pt x="641" y="1209"/>
                  </a:cubicBezTo>
                  <a:close/>
                  <a:moveTo>
                    <a:pt x="689" y="1209"/>
                  </a:moveTo>
                  <a:lnTo>
                    <a:pt x="705" y="1209"/>
                  </a:lnTo>
                  <a:cubicBezTo>
                    <a:pt x="709" y="1209"/>
                    <a:pt x="713" y="1213"/>
                    <a:pt x="713" y="1217"/>
                  </a:cubicBezTo>
                  <a:cubicBezTo>
                    <a:pt x="713" y="1221"/>
                    <a:pt x="709" y="1225"/>
                    <a:pt x="705" y="1225"/>
                  </a:cubicBezTo>
                  <a:lnTo>
                    <a:pt x="689" y="1225"/>
                  </a:lnTo>
                  <a:cubicBezTo>
                    <a:pt x="684" y="1225"/>
                    <a:pt x="681" y="1221"/>
                    <a:pt x="681" y="1217"/>
                  </a:cubicBezTo>
                  <a:cubicBezTo>
                    <a:pt x="681" y="1213"/>
                    <a:pt x="684" y="1209"/>
                    <a:pt x="689" y="1209"/>
                  </a:cubicBezTo>
                  <a:close/>
                  <a:moveTo>
                    <a:pt x="737" y="1209"/>
                  </a:moveTo>
                  <a:lnTo>
                    <a:pt x="753" y="1209"/>
                  </a:lnTo>
                  <a:cubicBezTo>
                    <a:pt x="757" y="1209"/>
                    <a:pt x="761" y="1213"/>
                    <a:pt x="761" y="1217"/>
                  </a:cubicBezTo>
                  <a:cubicBezTo>
                    <a:pt x="761" y="1221"/>
                    <a:pt x="757" y="1225"/>
                    <a:pt x="753" y="1225"/>
                  </a:cubicBezTo>
                  <a:lnTo>
                    <a:pt x="737" y="1225"/>
                  </a:lnTo>
                  <a:cubicBezTo>
                    <a:pt x="732" y="1225"/>
                    <a:pt x="729" y="1221"/>
                    <a:pt x="729" y="1217"/>
                  </a:cubicBezTo>
                  <a:cubicBezTo>
                    <a:pt x="729" y="1213"/>
                    <a:pt x="732" y="1209"/>
                    <a:pt x="737" y="1209"/>
                  </a:cubicBezTo>
                  <a:close/>
                  <a:moveTo>
                    <a:pt x="785" y="1209"/>
                  </a:moveTo>
                  <a:lnTo>
                    <a:pt x="801" y="1209"/>
                  </a:lnTo>
                  <a:cubicBezTo>
                    <a:pt x="805" y="1209"/>
                    <a:pt x="809" y="1213"/>
                    <a:pt x="809" y="1217"/>
                  </a:cubicBezTo>
                  <a:cubicBezTo>
                    <a:pt x="809" y="1221"/>
                    <a:pt x="805" y="1225"/>
                    <a:pt x="801" y="1225"/>
                  </a:cubicBezTo>
                  <a:lnTo>
                    <a:pt x="785" y="1225"/>
                  </a:lnTo>
                  <a:cubicBezTo>
                    <a:pt x="780" y="1225"/>
                    <a:pt x="777" y="1221"/>
                    <a:pt x="777" y="1217"/>
                  </a:cubicBezTo>
                  <a:cubicBezTo>
                    <a:pt x="777" y="1213"/>
                    <a:pt x="780" y="1209"/>
                    <a:pt x="785" y="1209"/>
                  </a:cubicBezTo>
                  <a:close/>
                  <a:moveTo>
                    <a:pt x="833" y="1209"/>
                  </a:moveTo>
                  <a:lnTo>
                    <a:pt x="849" y="1209"/>
                  </a:lnTo>
                  <a:cubicBezTo>
                    <a:pt x="853" y="1209"/>
                    <a:pt x="857" y="1213"/>
                    <a:pt x="857" y="1217"/>
                  </a:cubicBezTo>
                  <a:cubicBezTo>
                    <a:pt x="857" y="1221"/>
                    <a:pt x="853" y="1225"/>
                    <a:pt x="849" y="1225"/>
                  </a:cubicBezTo>
                  <a:lnTo>
                    <a:pt x="833" y="1225"/>
                  </a:lnTo>
                  <a:cubicBezTo>
                    <a:pt x="828" y="1225"/>
                    <a:pt x="825" y="1221"/>
                    <a:pt x="825" y="1217"/>
                  </a:cubicBezTo>
                  <a:cubicBezTo>
                    <a:pt x="825" y="1213"/>
                    <a:pt x="828" y="1209"/>
                    <a:pt x="833" y="1209"/>
                  </a:cubicBezTo>
                  <a:close/>
                  <a:moveTo>
                    <a:pt x="881" y="1209"/>
                  </a:moveTo>
                  <a:lnTo>
                    <a:pt x="897" y="1209"/>
                  </a:lnTo>
                  <a:cubicBezTo>
                    <a:pt x="901" y="1209"/>
                    <a:pt x="905" y="1213"/>
                    <a:pt x="905" y="1217"/>
                  </a:cubicBezTo>
                  <a:cubicBezTo>
                    <a:pt x="905" y="1221"/>
                    <a:pt x="901" y="1225"/>
                    <a:pt x="897" y="1225"/>
                  </a:cubicBezTo>
                  <a:lnTo>
                    <a:pt x="881" y="1225"/>
                  </a:lnTo>
                  <a:cubicBezTo>
                    <a:pt x="876" y="1225"/>
                    <a:pt x="873" y="1221"/>
                    <a:pt x="873" y="1217"/>
                  </a:cubicBezTo>
                  <a:cubicBezTo>
                    <a:pt x="873" y="1213"/>
                    <a:pt x="876" y="1209"/>
                    <a:pt x="881" y="1209"/>
                  </a:cubicBezTo>
                  <a:close/>
                  <a:moveTo>
                    <a:pt x="929" y="1209"/>
                  </a:moveTo>
                  <a:lnTo>
                    <a:pt x="945" y="1209"/>
                  </a:lnTo>
                  <a:cubicBezTo>
                    <a:pt x="949" y="1209"/>
                    <a:pt x="953" y="1213"/>
                    <a:pt x="953" y="1217"/>
                  </a:cubicBezTo>
                  <a:cubicBezTo>
                    <a:pt x="953" y="1221"/>
                    <a:pt x="949" y="1225"/>
                    <a:pt x="945" y="1225"/>
                  </a:cubicBezTo>
                  <a:lnTo>
                    <a:pt x="929" y="1225"/>
                  </a:lnTo>
                  <a:cubicBezTo>
                    <a:pt x="924" y="1225"/>
                    <a:pt x="921" y="1221"/>
                    <a:pt x="921" y="1217"/>
                  </a:cubicBezTo>
                  <a:cubicBezTo>
                    <a:pt x="921" y="1213"/>
                    <a:pt x="924" y="1209"/>
                    <a:pt x="929" y="1209"/>
                  </a:cubicBezTo>
                  <a:close/>
                  <a:moveTo>
                    <a:pt x="977" y="1209"/>
                  </a:moveTo>
                  <a:lnTo>
                    <a:pt x="993" y="1209"/>
                  </a:lnTo>
                  <a:cubicBezTo>
                    <a:pt x="997" y="1209"/>
                    <a:pt x="1001" y="1213"/>
                    <a:pt x="1001" y="1217"/>
                  </a:cubicBezTo>
                  <a:cubicBezTo>
                    <a:pt x="1001" y="1221"/>
                    <a:pt x="997" y="1225"/>
                    <a:pt x="993" y="1225"/>
                  </a:cubicBezTo>
                  <a:lnTo>
                    <a:pt x="977" y="1225"/>
                  </a:lnTo>
                  <a:cubicBezTo>
                    <a:pt x="972" y="1225"/>
                    <a:pt x="969" y="1221"/>
                    <a:pt x="969" y="1217"/>
                  </a:cubicBezTo>
                  <a:cubicBezTo>
                    <a:pt x="969" y="1213"/>
                    <a:pt x="972" y="1209"/>
                    <a:pt x="977" y="1209"/>
                  </a:cubicBezTo>
                  <a:close/>
                  <a:moveTo>
                    <a:pt x="1025" y="1209"/>
                  </a:moveTo>
                  <a:lnTo>
                    <a:pt x="1041" y="1209"/>
                  </a:lnTo>
                  <a:cubicBezTo>
                    <a:pt x="1045" y="1209"/>
                    <a:pt x="1049" y="1213"/>
                    <a:pt x="1049" y="1217"/>
                  </a:cubicBezTo>
                  <a:cubicBezTo>
                    <a:pt x="1049" y="1221"/>
                    <a:pt x="1045" y="1225"/>
                    <a:pt x="1041" y="1225"/>
                  </a:cubicBezTo>
                  <a:lnTo>
                    <a:pt x="1025" y="1225"/>
                  </a:lnTo>
                  <a:cubicBezTo>
                    <a:pt x="1020" y="1225"/>
                    <a:pt x="1017" y="1221"/>
                    <a:pt x="1017" y="1217"/>
                  </a:cubicBezTo>
                  <a:cubicBezTo>
                    <a:pt x="1017" y="1213"/>
                    <a:pt x="1020" y="1209"/>
                    <a:pt x="1025" y="1209"/>
                  </a:cubicBezTo>
                  <a:close/>
                  <a:moveTo>
                    <a:pt x="1073" y="1209"/>
                  </a:moveTo>
                  <a:lnTo>
                    <a:pt x="1089" y="1209"/>
                  </a:lnTo>
                  <a:cubicBezTo>
                    <a:pt x="1093" y="1209"/>
                    <a:pt x="1097" y="1213"/>
                    <a:pt x="1097" y="1217"/>
                  </a:cubicBezTo>
                  <a:cubicBezTo>
                    <a:pt x="1097" y="1221"/>
                    <a:pt x="1093" y="1225"/>
                    <a:pt x="1089" y="1225"/>
                  </a:cubicBezTo>
                  <a:lnTo>
                    <a:pt x="1073" y="1225"/>
                  </a:lnTo>
                  <a:cubicBezTo>
                    <a:pt x="1069" y="1225"/>
                    <a:pt x="1065" y="1221"/>
                    <a:pt x="1065" y="1217"/>
                  </a:cubicBezTo>
                  <a:cubicBezTo>
                    <a:pt x="1065" y="1213"/>
                    <a:pt x="1069" y="1209"/>
                    <a:pt x="1073" y="1209"/>
                  </a:cubicBezTo>
                  <a:close/>
                  <a:moveTo>
                    <a:pt x="1121" y="1209"/>
                  </a:moveTo>
                  <a:lnTo>
                    <a:pt x="1137" y="1209"/>
                  </a:lnTo>
                  <a:cubicBezTo>
                    <a:pt x="1141" y="1209"/>
                    <a:pt x="1145" y="1213"/>
                    <a:pt x="1145" y="1217"/>
                  </a:cubicBezTo>
                  <a:cubicBezTo>
                    <a:pt x="1145" y="1221"/>
                    <a:pt x="1141" y="1225"/>
                    <a:pt x="1137" y="1225"/>
                  </a:cubicBezTo>
                  <a:lnTo>
                    <a:pt x="1121" y="1225"/>
                  </a:lnTo>
                  <a:cubicBezTo>
                    <a:pt x="1117" y="1225"/>
                    <a:pt x="1113" y="1221"/>
                    <a:pt x="1113" y="1217"/>
                  </a:cubicBezTo>
                  <a:cubicBezTo>
                    <a:pt x="1113" y="1213"/>
                    <a:pt x="1117" y="1209"/>
                    <a:pt x="1121" y="1209"/>
                  </a:cubicBezTo>
                  <a:close/>
                  <a:moveTo>
                    <a:pt x="1169" y="1209"/>
                  </a:moveTo>
                  <a:lnTo>
                    <a:pt x="1185" y="1209"/>
                  </a:lnTo>
                  <a:cubicBezTo>
                    <a:pt x="1189" y="1209"/>
                    <a:pt x="1193" y="1213"/>
                    <a:pt x="1193" y="1217"/>
                  </a:cubicBezTo>
                  <a:cubicBezTo>
                    <a:pt x="1193" y="1221"/>
                    <a:pt x="1189" y="1225"/>
                    <a:pt x="1185" y="1225"/>
                  </a:cubicBezTo>
                  <a:lnTo>
                    <a:pt x="1169" y="1225"/>
                  </a:lnTo>
                  <a:cubicBezTo>
                    <a:pt x="1165" y="1225"/>
                    <a:pt x="1161" y="1221"/>
                    <a:pt x="1161" y="1217"/>
                  </a:cubicBezTo>
                  <a:cubicBezTo>
                    <a:pt x="1161" y="1213"/>
                    <a:pt x="1165" y="1209"/>
                    <a:pt x="1169" y="1209"/>
                  </a:cubicBezTo>
                  <a:close/>
                  <a:moveTo>
                    <a:pt x="1217" y="1209"/>
                  </a:moveTo>
                  <a:lnTo>
                    <a:pt x="1233" y="1209"/>
                  </a:lnTo>
                  <a:cubicBezTo>
                    <a:pt x="1238" y="1209"/>
                    <a:pt x="1241" y="1213"/>
                    <a:pt x="1241" y="1217"/>
                  </a:cubicBezTo>
                  <a:cubicBezTo>
                    <a:pt x="1241" y="1221"/>
                    <a:pt x="1238" y="1225"/>
                    <a:pt x="1233" y="1225"/>
                  </a:cubicBezTo>
                  <a:lnTo>
                    <a:pt x="1217" y="1225"/>
                  </a:lnTo>
                  <a:cubicBezTo>
                    <a:pt x="1213" y="1225"/>
                    <a:pt x="1209" y="1221"/>
                    <a:pt x="1209" y="1217"/>
                  </a:cubicBezTo>
                  <a:cubicBezTo>
                    <a:pt x="1209" y="1213"/>
                    <a:pt x="1213" y="1209"/>
                    <a:pt x="1217" y="1209"/>
                  </a:cubicBezTo>
                  <a:close/>
                  <a:moveTo>
                    <a:pt x="1265" y="1209"/>
                  </a:moveTo>
                  <a:lnTo>
                    <a:pt x="1281" y="1209"/>
                  </a:lnTo>
                  <a:cubicBezTo>
                    <a:pt x="1286" y="1209"/>
                    <a:pt x="1289" y="1213"/>
                    <a:pt x="1289" y="1217"/>
                  </a:cubicBezTo>
                  <a:cubicBezTo>
                    <a:pt x="1289" y="1221"/>
                    <a:pt x="1286" y="1225"/>
                    <a:pt x="1281" y="1225"/>
                  </a:cubicBezTo>
                  <a:lnTo>
                    <a:pt x="1265" y="1225"/>
                  </a:lnTo>
                  <a:cubicBezTo>
                    <a:pt x="1261" y="1225"/>
                    <a:pt x="1257" y="1221"/>
                    <a:pt x="1257" y="1217"/>
                  </a:cubicBezTo>
                  <a:cubicBezTo>
                    <a:pt x="1257" y="1213"/>
                    <a:pt x="1261" y="1209"/>
                    <a:pt x="1265" y="1209"/>
                  </a:cubicBezTo>
                  <a:close/>
                  <a:moveTo>
                    <a:pt x="1313" y="1209"/>
                  </a:moveTo>
                  <a:lnTo>
                    <a:pt x="1329" y="1209"/>
                  </a:lnTo>
                  <a:cubicBezTo>
                    <a:pt x="1334" y="1209"/>
                    <a:pt x="1337" y="1213"/>
                    <a:pt x="1337" y="1217"/>
                  </a:cubicBezTo>
                  <a:cubicBezTo>
                    <a:pt x="1337" y="1221"/>
                    <a:pt x="1334" y="1225"/>
                    <a:pt x="1329" y="1225"/>
                  </a:cubicBezTo>
                  <a:lnTo>
                    <a:pt x="1313" y="1225"/>
                  </a:lnTo>
                  <a:cubicBezTo>
                    <a:pt x="1309" y="1225"/>
                    <a:pt x="1305" y="1221"/>
                    <a:pt x="1305" y="1217"/>
                  </a:cubicBezTo>
                  <a:cubicBezTo>
                    <a:pt x="1305" y="1213"/>
                    <a:pt x="1309" y="1209"/>
                    <a:pt x="1313" y="1209"/>
                  </a:cubicBezTo>
                  <a:close/>
                  <a:moveTo>
                    <a:pt x="1361" y="1209"/>
                  </a:moveTo>
                  <a:lnTo>
                    <a:pt x="1377" y="1209"/>
                  </a:lnTo>
                  <a:cubicBezTo>
                    <a:pt x="1382" y="1209"/>
                    <a:pt x="1385" y="1213"/>
                    <a:pt x="1385" y="1217"/>
                  </a:cubicBezTo>
                  <a:cubicBezTo>
                    <a:pt x="1385" y="1221"/>
                    <a:pt x="1382" y="1225"/>
                    <a:pt x="1377" y="1225"/>
                  </a:cubicBezTo>
                  <a:lnTo>
                    <a:pt x="1361" y="1225"/>
                  </a:lnTo>
                  <a:cubicBezTo>
                    <a:pt x="1357" y="1225"/>
                    <a:pt x="1353" y="1221"/>
                    <a:pt x="1353" y="1217"/>
                  </a:cubicBezTo>
                  <a:cubicBezTo>
                    <a:pt x="1353" y="1213"/>
                    <a:pt x="1357" y="1209"/>
                    <a:pt x="1361" y="1209"/>
                  </a:cubicBezTo>
                  <a:close/>
                  <a:moveTo>
                    <a:pt x="1409" y="1209"/>
                  </a:moveTo>
                  <a:lnTo>
                    <a:pt x="1425" y="1209"/>
                  </a:lnTo>
                  <a:cubicBezTo>
                    <a:pt x="1430" y="1209"/>
                    <a:pt x="1433" y="1213"/>
                    <a:pt x="1433" y="1217"/>
                  </a:cubicBezTo>
                  <a:cubicBezTo>
                    <a:pt x="1433" y="1221"/>
                    <a:pt x="1430" y="1225"/>
                    <a:pt x="1425" y="1225"/>
                  </a:cubicBezTo>
                  <a:lnTo>
                    <a:pt x="1409" y="1225"/>
                  </a:lnTo>
                  <a:cubicBezTo>
                    <a:pt x="1405" y="1225"/>
                    <a:pt x="1401" y="1221"/>
                    <a:pt x="1401" y="1217"/>
                  </a:cubicBezTo>
                  <a:cubicBezTo>
                    <a:pt x="1401" y="1213"/>
                    <a:pt x="1405" y="1209"/>
                    <a:pt x="1409" y="1209"/>
                  </a:cubicBezTo>
                  <a:close/>
                  <a:moveTo>
                    <a:pt x="1457" y="1209"/>
                  </a:moveTo>
                  <a:lnTo>
                    <a:pt x="1473" y="1209"/>
                  </a:lnTo>
                  <a:cubicBezTo>
                    <a:pt x="1478" y="1209"/>
                    <a:pt x="1481" y="1213"/>
                    <a:pt x="1481" y="1217"/>
                  </a:cubicBezTo>
                  <a:cubicBezTo>
                    <a:pt x="1481" y="1221"/>
                    <a:pt x="1478" y="1225"/>
                    <a:pt x="1473" y="1225"/>
                  </a:cubicBezTo>
                  <a:lnTo>
                    <a:pt x="1457" y="1225"/>
                  </a:lnTo>
                  <a:cubicBezTo>
                    <a:pt x="1453" y="1225"/>
                    <a:pt x="1449" y="1221"/>
                    <a:pt x="1449" y="1217"/>
                  </a:cubicBezTo>
                  <a:cubicBezTo>
                    <a:pt x="1449" y="1213"/>
                    <a:pt x="1453" y="1209"/>
                    <a:pt x="1457" y="1209"/>
                  </a:cubicBezTo>
                  <a:close/>
                  <a:moveTo>
                    <a:pt x="1505" y="1209"/>
                  </a:moveTo>
                  <a:lnTo>
                    <a:pt x="1521" y="1209"/>
                  </a:lnTo>
                  <a:cubicBezTo>
                    <a:pt x="1526" y="1209"/>
                    <a:pt x="1529" y="1213"/>
                    <a:pt x="1529" y="1217"/>
                  </a:cubicBezTo>
                  <a:cubicBezTo>
                    <a:pt x="1529" y="1221"/>
                    <a:pt x="1526" y="1225"/>
                    <a:pt x="1521" y="1225"/>
                  </a:cubicBezTo>
                  <a:lnTo>
                    <a:pt x="1505" y="1225"/>
                  </a:lnTo>
                  <a:cubicBezTo>
                    <a:pt x="1501" y="1225"/>
                    <a:pt x="1497" y="1221"/>
                    <a:pt x="1497" y="1217"/>
                  </a:cubicBezTo>
                  <a:cubicBezTo>
                    <a:pt x="1497" y="1213"/>
                    <a:pt x="1501" y="1209"/>
                    <a:pt x="1505" y="1209"/>
                  </a:cubicBezTo>
                  <a:close/>
                  <a:moveTo>
                    <a:pt x="1553" y="1209"/>
                  </a:moveTo>
                  <a:lnTo>
                    <a:pt x="1569" y="1209"/>
                  </a:lnTo>
                  <a:cubicBezTo>
                    <a:pt x="1574" y="1209"/>
                    <a:pt x="1577" y="1213"/>
                    <a:pt x="1577" y="1217"/>
                  </a:cubicBezTo>
                  <a:cubicBezTo>
                    <a:pt x="1577" y="1221"/>
                    <a:pt x="1574" y="1225"/>
                    <a:pt x="1569" y="1225"/>
                  </a:cubicBezTo>
                  <a:lnTo>
                    <a:pt x="1553" y="1225"/>
                  </a:lnTo>
                  <a:cubicBezTo>
                    <a:pt x="1549" y="1225"/>
                    <a:pt x="1545" y="1221"/>
                    <a:pt x="1545" y="1217"/>
                  </a:cubicBezTo>
                  <a:cubicBezTo>
                    <a:pt x="1545" y="1213"/>
                    <a:pt x="1549" y="1209"/>
                    <a:pt x="1553" y="1209"/>
                  </a:cubicBezTo>
                  <a:close/>
                  <a:moveTo>
                    <a:pt x="1601" y="1209"/>
                  </a:moveTo>
                  <a:lnTo>
                    <a:pt x="1618" y="1209"/>
                  </a:lnTo>
                  <a:cubicBezTo>
                    <a:pt x="1622" y="1209"/>
                    <a:pt x="1626" y="1213"/>
                    <a:pt x="1626" y="1217"/>
                  </a:cubicBezTo>
                  <a:cubicBezTo>
                    <a:pt x="1626" y="1221"/>
                    <a:pt x="1622" y="1225"/>
                    <a:pt x="1618" y="1225"/>
                  </a:cubicBezTo>
                  <a:lnTo>
                    <a:pt x="1601" y="1225"/>
                  </a:lnTo>
                  <a:cubicBezTo>
                    <a:pt x="1597" y="1225"/>
                    <a:pt x="1593" y="1221"/>
                    <a:pt x="1593" y="1217"/>
                  </a:cubicBezTo>
                  <a:cubicBezTo>
                    <a:pt x="1593" y="1213"/>
                    <a:pt x="1597" y="1209"/>
                    <a:pt x="1601" y="1209"/>
                  </a:cubicBezTo>
                  <a:close/>
                  <a:moveTo>
                    <a:pt x="1650" y="1209"/>
                  </a:moveTo>
                  <a:lnTo>
                    <a:pt x="1666" y="1209"/>
                  </a:lnTo>
                  <a:cubicBezTo>
                    <a:pt x="1670" y="1209"/>
                    <a:pt x="1674" y="1213"/>
                    <a:pt x="1674" y="1217"/>
                  </a:cubicBezTo>
                  <a:cubicBezTo>
                    <a:pt x="1674" y="1221"/>
                    <a:pt x="1670" y="1225"/>
                    <a:pt x="1666" y="1225"/>
                  </a:cubicBezTo>
                  <a:lnTo>
                    <a:pt x="1650" y="1225"/>
                  </a:lnTo>
                  <a:cubicBezTo>
                    <a:pt x="1645" y="1225"/>
                    <a:pt x="1642" y="1221"/>
                    <a:pt x="1642" y="1217"/>
                  </a:cubicBezTo>
                  <a:cubicBezTo>
                    <a:pt x="1642" y="1213"/>
                    <a:pt x="1645" y="1209"/>
                    <a:pt x="1650" y="1209"/>
                  </a:cubicBezTo>
                  <a:close/>
                  <a:moveTo>
                    <a:pt x="1698" y="1209"/>
                  </a:moveTo>
                  <a:lnTo>
                    <a:pt x="1714" y="1209"/>
                  </a:lnTo>
                  <a:cubicBezTo>
                    <a:pt x="1718" y="1209"/>
                    <a:pt x="1722" y="1213"/>
                    <a:pt x="1722" y="1217"/>
                  </a:cubicBezTo>
                  <a:cubicBezTo>
                    <a:pt x="1722" y="1221"/>
                    <a:pt x="1718" y="1225"/>
                    <a:pt x="1714" y="1225"/>
                  </a:cubicBezTo>
                  <a:lnTo>
                    <a:pt x="1698" y="1225"/>
                  </a:lnTo>
                  <a:cubicBezTo>
                    <a:pt x="1693" y="1225"/>
                    <a:pt x="1690" y="1221"/>
                    <a:pt x="1690" y="1217"/>
                  </a:cubicBezTo>
                  <a:cubicBezTo>
                    <a:pt x="1690" y="1213"/>
                    <a:pt x="1693" y="1209"/>
                    <a:pt x="1698" y="1209"/>
                  </a:cubicBezTo>
                  <a:close/>
                  <a:moveTo>
                    <a:pt x="1746" y="1209"/>
                  </a:moveTo>
                  <a:lnTo>
                    <a:pt x="1762" y="1209"/>
                  </a:lnTo>
                  <a:cubicBezTo>
                    <a:pt x="1766" y="1209"/>
                    <a:pt x="1770" y="1213"/>
                    <a:pt x="1770" y="1217"/>
                  </a:cubicBezTo>
                  <a:cubicBezTo>
                    <a:pt x="1770" y="1221"/>
                    <a:pt x="1766" y="1225"/>
                    <a:pt x="1762" y="1225"/>
                  </a:cubicBezTo>
                  <a:lnTo>
                    <a:pt x="1746" y="1225"/>
                  </a:lnTo>
                  <a:cubicBezTo>
                    <a:pt x="1741" y="1225"/>
                    <a:pt x="1738" y="1221"/>
                    <a:pt x="1738" y="1217"/>
                  </a:cubicBezTo>
                  <a:cubicBezTo>
                    <a:pt x="1738" y="1213"/>
                    <a:pt x="1741" y="1209"/>
                    <a:pt x="1746" y="1209"/>
                  </a:cubicBezTo>
                  <a:close/>
                  <a:moveTo>
                    <a:pt x="1794" y="1209"/>
                  </a:moveTo>
                  <a:lnTo>
                    <a:pt x="1810" y="1209"/>
                  </a:lnTo>
                  <a:cubicBezTo>
                    <a:pt x="1814" y="1209"/>
                    <a:pt x="1818" y="1213"/>
                    <a:pt x="1818" y="1217"/>
                  </a:cubicBezTo>
                  <a:cubicBezTo>
                    <a:pt x="1818" y="1221"/>
                    <a:pt x="1814" y="1225"/>
                    <a:pt x="1810" y="1225"/>
                  </a:cubicBezTo>
                  <a:lnTo>
                    <a:pt x="1794" y="1225"/>
                  </a:lnTo>
                  <a:cubicBezTo>
                    <a:pt x="1789" y="1225"/>
                    <a:pt x="1786" y="1221"/>
                    <a:pt x="1786" y="1217"/>
                  </a:cubicBezTo>
                  <a:cubicBezTo>
                    <a:pt x="1786" y="1213"/>
                    <a:pt x="1789" y="1209"/>
                    <a:pt x="1794" y="1209"/>
                  </a:cubicBezTo>
                  <a:close/>
                  <a:moveTo>
                    <a:pt x="1842" y="1209"/>
                  </a:moveTo>
                  <a:lnTo>
                    <a:pt x="1858" y="1209"/>
                  </a:lnTo>
                  <a:cubicBezTo>
                    <a:pt x="1862" y="1209"/>
                    <a:pt x="1866" y="1213"/>
                    <a:pt x="1866" y="1217"/>
                  </a:cubicBezTo>
                  <a:cubicBezTo>
                    <a:pt x="1866" y="1221"/>
                    <a:pt x="1862" y="1225"/>
                    <a:pt x="1858" y="1225"/>
                  </a:cubicBezTo>
                  <a:lnTo>
                    <a:pt x="1842" y="1225"/>
                  </a:lnTo>
                  <a:cubicBezTo>
                    <a:pt x="1837" y="1225"/>
                    <a:pt x="1834" y="1221"/>
                    <a:pt x="1834" y="1217"/>
                  </a:cubicBezTo>
                  <a:cubicBezTo>
                    <a:pt x="1834" y="1213"/>
                    <a:pt x="1837" y="1209"/>
                    <a:pt x="1842" y="1209"/>
                  </a:cubicBezTo>
                  <a:close/>
                  <a:moveTo>
                    <a:pt x="1890" y="1209"/>
                  </a:moveTo>
                  <a:lnTo>
                    <a:pt x="1906" y="1209"/>
                  </a:lnTo>
                  <a:cubicBezTo>
                    <a:pt x="1910" y="1209"/>
                    <a:pt x="1914" y="1213"/>
                    <a:pt x="1914" y="1217"/>
                  </a:cubicBezTo>
                  <a:cubicBezTo>
                    <a:pt x="1914" y="1221"/>
                    <a:pt x="1910" y="1225"/>
                    <a:pt x="1906" y="1225"/>
                  </a:cubicBezTo>
                  <a:lnTo>
                    <a:pt x="1890" y="1225"/>
                  </a:lnTo>
                  <a:cubicBezTo>
                    <a:pt x="1885" y="1225"/>
                    <a:pt x="1882" y="1221"/>
                    <a:pt x="1882" y="1217"/>
                  </a:cubicBezTo>
                  <a:cubicBezTo>
                    <a:pt x="1882" y="1213"/>
                    <a:pt x="1885" y="1209"/>
                    <a:pt x="1890" y="1209"/>
                  </a:cubicBezTo>
                  <a:close/>
                  <a:moveTo>
                    <a:pt x="1938" y="1209"/>
                  </a:moveTo>
                  <a:lnTo>
                    <a:pt x="1954" y="1209"/>
                  </a:lnTo>
                  <a:cubicBezTo>
                    <a:pt x="1958" y="1209"/>
                    <a:pt x="1962" y="1213"/>
                    <a:pt x="1962" y="1217"/>
                  </a:cubicBezTo>
                  <a:cubicBezTo>
                    <a:pt x="1962" y="1221"/>
                    <a:pt x="1958" y="1225"/>
                    <a:pt x="1954" y="1225"/>
                  </a:cubicBezTo>
                  <a:lnTo>
                    <a:pt x="1938" y="1225"/>
                  </a:lnTo>
                  <a:cubicBezTo>
                    <a:pt x="1933" y="1225"/>
                    <a:pt x="1930" y="1221"/>
                    <a:pt x="1930" y="1217"/>
                  </a:cubicBezTo>
                  <a:cubicBezTo>
                    <a:pt x="1930" y="1213"/>
                    <a:pt x="1933" y="1209"/>
                    <a:pt x="1938" y="1209"/>
                  </a:cubicBezTo>
                  <a:close/>
                  <a:moveTo>
                    <a:pt x="1986" y="1209"/>
                  </a:moveTo>
                  <a:lnTo>
                    <a:pt x="2002" y="1209"/>
                  </a:lnTo>
                  <a:cubicBezTo>
                    <a:pt x="2006" y="1209"/>
                    <a:pt x="2010" y="1213"/>
                    <a:pt x="2010" y="1217"/>
                  </a:cubicBezTo>
                  <a:cubicBezTo>
                    <a:pt x="2010" y="1221"/>
                    <a:pt x="2006" y="1225"/>
                    <a:pt x="2002" y="1225"/>
                  </a:cubicBezTo>
                  <a:lnTo>
                    <a:pt x="1986" y="1225"/>
                  </a:lnTo>
                  <a:cubicBezTo>
                    <a:pt x="1981" y="1225"/>
                    <a:pt x="1978" y="1221"/>
                    <a:pt x="1978" y="1217"/>
                  </a:cubicBezTo>
                  <a:cubicBezTo>
                    <a:pt x="1978" y="1213"/>
                    <a:pt x="1981" y="1209"/>
                    <a:pt x="1986" y="1209"/>
                  </a:cubicBezTo>
                  <a:close/>
                  <a:moveTo>
                    <a:pt x="2034" y="1209"/>
                  </a:moveTo>
                  <a:lnTo>
                    <a:pt x="2050" y="1209"/>
                  </a:lnTo>
                  <a:cubicBezTo>
                    <a:pt x="2054" y="1209"/>
                    <a:pt x="2058" y="1213"/>
                    <a:pt x="2058" y="1217"/>
                  </a:cubicBezTo>
                  <a:cubicBezTo>
                    <a:pt x="2058" y="1221"/>
                    <a:pt x="2054" y="1225"/>
                    <a:pt x="2050" y="1225"/>
                  </a:cubicBezTo>
                  <a:lnTo>
                    <a:pt x="2034" y="1225"/>
                  </a:lnTo>
                  <a:cubicBezTo>
                    <a:pt x="2029" y="1225"/>
                    <a:pt x="2026" y="1221"/>
                    <a:pt x="2026" y="1217"/>
                  </a:cubicBezTo>
                  <a:cubicBezTo>
                    <a:pt x="2026" y="1213"/>
                    <a:pt x="2029" y="1209"/>
                    <a:pt x="2034" y="1209"/>
                  </a:cubicBezTo>
                  <a:close/>
                  <a:moveTo>
                    <a:pt x="2082" y="1209"/>
                  </a:moveTo>
                  <a:lnTo>
                    <a:pt x="2098" y="1209"/>
                  </a:lnTo>
                  <a:cubicBezTo>
                    <a:pt x="2102" y="1209"/>
                    <a:pt x="2106" y="1213"/>
                    <a:pt x="2106" y="1217"/>
                  </a:cubicBezTo>
                  <a:cubicBezTo>
                    <a:pt x="2106" y="1221"/>
                    <a:pt x="2102" y="1225"/>
                    <a:pt x="2098" y="1225"/>
                  </a:cubicBezTo>
                  <a:lnTo>
                    <a:pt x="2082" y="1225"/>
                  </a:lnTo>
                  <a:cubicBezTo>
                    <a:pt x="2078" y="1225"/>
                    <a:pt x="2074" y="1221"/>
                    <a:pt x="2074" y="1217"/>
                  </a:cubicBezTo>
                  <a:cubicBezTo>
                    <a:pt x="2074" y="1213"/>
                    <a:pt x="2078" y="1209"/>
                    <a:pt x="2082" y="1209"/>
                  </a:cubicBezTo>
                  <a:close/>
                  <a:moveTo>
                    <a:pt x="2130" y="1209"/>
                  </a:moveTo>
                  <a:lnTo>
                    <a:pt x="2146" y="1209"/>
                  </a:lnTo>
                  <a:cubicBezTo>
                    <a:pt x="2150" y="1209"/>
                    <a:pt x="2154" y="1213"/>
                    <a:pt x="2154" y="1217"/>
                  </a:cubicBezTo>
                  <a:cubicBezTo>
                    <a:pt x="2154" y="1221"/>
                    <a:pt x="2150" y="1225"/>
                    <a:pt x="2146" y="1225"/>
                  </a:cubicBezTo>
                  <a:lnTo>
                    <a:pt x="2130" y="1225"/>
                  </a:lnTo>
                  <a:cubicBezTo>
                    <a:pt x="2126" y="1225"/>
                    <a:pt x="2122" y="1221"/>
                    <a:pt x="2122" y="1217"/>
                  </a:cubicBezTo>
                  <a:cubicBezTo>
                    <a:pt x="2122" y="1213"/>
                    <a:pt x="2126" y="1209"/>
                    <a:pt x="2130" y="1209"/>
                  </a:cubicBezTo>
                  <a:close/>
                  <a:moveTo>
                    <a:pt x="2178" y="1209"/>
                  </a:moveTo>
                  <a:lnTo>
                    <a:pt x="2194" y="1209"/>
                  </a:lnTo>
                  <a:cubicBezTo>
                    <a:pt x="2199" y="1209"/>
                    <a:pt x="2202" y="1213"/>
                    <a:pt x="2202" y="1217"/>
                  </a:cubicBezTo>
                  <a:cubicBezTo>
                    <a:pt x="2202" y="1221"/>
                    <a:pt x="2199" y="1225"/>
                    <a:pt x="2194" y="1225"/>
                  </a:cubicBezTo>
                  <a:lnTo>
                    <a:pt x="2178" y="1225"/>
                  </a:lnTo>
                  <a:cubicBezTo>
                    <a:pt x="2174" y="1225"/>
                    <a:pt x="2170" y="1221"/>
                    <a:pt x="2170" y="1217"/>
                  </a:cubicBezTo>
                  <a:cubicBezTo>
                    <a:pt x="2170" y="1213"/>
                    <a:pt x="2174" y="1209"/>
                    <a:pt x="2178" y="1209"/>
                  </a:cubicBezTo>
                  <a:close/>
                  <a:moveTo>
                    <a:pt x="2226" y="1209"/>
                  </a:moveTo>
                  <a:lnTo>
                    <a:pt x="2242" y="1209"/>
                  </a:lnTo>
                  <a:cubicBezTo>
                    <a:pt x="2247" y="1209"/>
                    <a:pt x="2250" y="1213"/>
                    <a:pt x="2250" y="1217"/>
                  </a:cubicBezTo>
                  <a:cubicBezTo>
                    <a:pt x="2250" y="1221"/>
                    <a:pt x="2247" y="1225"/>
                    <a:pt x="2242" y="1225"/>
                  </a:cubicBezTo>
                  <a:lnTo>
                    <a:pt x="2226" y="1225"/>
                  </a:lnTo>
                  <a:cubicBezTo>
                    <a:pt x="2222" y="1225"/>
                    <a:pt x="2218" y="1221"/>
                    <a:pt x="2218" y="1217"/>
                  </a:cubicBezTo>
                  <a:cubicBezTo>
                    <a:pt x="2218" y="1213"/>
                    <a:pt x="2222" y="1209"/>
                    <a:pt x="2226" y="1209"/>
                  </a:cubicBezTo>
                  <a:close/>
                  <a:moveTo>
                    <a:pt x="2274" y="1209"/>
                  </a:moveTo>
                  <a:lnTo>
                    <a:pt x="2290" y="1209"/>
                  </a:lnTo>
                  <a:cubicBezTo>
                    <a:pt x="2295" y="1209"/>
                    <a:pt x="2298" y="1213"/>
                    <a:pt x="2298" y="1217"/>
                  </a:cubicBezTo>
                  <a:cubicBezTo>
                    <a:pt x="2298" y="1221"/>
                    <a:pt x="2295" y="1225"/>
                    <a:pt x="2290" y="1225"/>
                  </a:cubicBezTo>
                  <a:lnTo>
                    <a:pt x="2274" y="1225"/>
                  </a:lnTo>
                  <a:cubicBezTo>
                    <a:pt x="2270" y="1225"/>
                    <a:pt x="2266" y="1221"/>
                    <a:pt x="2266" y="1217"/>
                  </a:cubicBezTo>
                  <a:cubicBezTo>
                    <a:pt x="2266" y="1213"/>
                    <a:pt x="2270" y="1209"/>
                    <a:pt x="2274" y="1209"/>
                  </a:cubicBezTo>
                  <a:close/>
                  <a:moveTo>
                    <a:pt x="2322" y="1209"/>
                  </a:moveTo>
                  <a:lnTo>
                    <a:pt x="2338" y="1209"/>
                  </a:lnTo>
                  <a:cubicBezTo>
                    <a:pt x="2343" y="1209"/>
                    <a:pt x="2346" y="1213"/>
                    <a:pt x="2346" y="1217"/>
                  </a:cubicBezTo>
                  <a:cubicBezTo>
                    <a:pt x="2346" y="1221"/>
                    <a:pt x="2343" y="1225"/>
                    <a:pt x="2338" y="1225"/>
                  </a:cubicBezTo>
                  <a:lnTo>
                    <a:pt x="2322" y="1225"/>
                  </a:lnTo>
                  <a:cubicBezTo>
                    <a:pt x="2318" y="1225"/>
                    <a:pt x="2314" y="1221"/>
                    <a:pt x="2314" y="1217"/>
                  </a:cubicBezTo>
                  <a:cubicBezTo>
                    <a:pt x="2314" y="1213"/>
                    <a:pt x="2318" y="1209"/>
                    <a:pt x="2322" y="1209"/>
                  </a:cubicBezTo>
                  <a:close/>
                  <a:moveTo>
                    <a:pt x="2370" y="1209"/>
                  </a:moveTo>
                  <a:lnTo>
                    <a:pt x="2386" y="1209"/>
                  </a:lnTo>
                  <a:cubicBezTo>
                    <a:pt x="2391" y="1209"/>
                    <a:pt x="2394" y="1213"/>
                    <a:pt x="2394" y="1217"/>
                  </a:cubicBezTo>
                  <a:cubicBezTo>
                    <a:pt x="2394" y="1221"/>
                    <a:pt x="2391" y="1225"/>
                    <a:pt x="2386" y="1225"/>
                  </a:cubicBezTo>
                  <a:lnTo>
                    <a:pt x="2370" y="1225"/>
                  </a:lnTo>
                  <a:cubicBezTo>
                    <a:pt x="2366" y="1225"/>
                    <a:pt x="2362" y="1221"/>
                    <a:pt x="2362" y="1217"/>
                  </a:cubicBezTo>
                  <a:cubicBezTo>
                    <a:pt x="2362" y="1213"/>
                    <a:pt x="2366" y="1209"/>
                    <a:pt x="2370" y="1209"/>
                  </a:cubicBezTo>
                  <a:close/>
                  <a:moveTo>
                    <a:pt x="2418" y="1209"/>
                  </a:moveTo>
                  <a:lnTo>
                    <a:pt x="2434" y="1209"/>
                  </a:lnTo>
                  <a:cubicBezTo>
                    <a:pt x="2439" y="1209"/>
                    <a:pt x="2442" y="1213"/>
                    <a:pt x="2442" y="1217"/>
                  </a:cubicBezTo>
                  <a:cubicBezTo>
                    <a:pt x="2442" y="1221"/>
                    <a:pt x="2439" y="1225"/>
                    <a:pt x="2434" y="1225"/>
                  </a:cubicBezTo>
                  <a:lnTo>
                    <a:pt x="2418" y="1225"/>
                  </a:lnTo>
                  <a:cubicBezTo>
                    <a:pt x="2414" y="1225"/>
                    <a:pt x="2410" y="1221"/>
                    <a:pt x="2410" y="1217"/>
                  </a:cubicBezTo>
                  <a:cubicBezTo>
                    <a:pt x="2410" y="1213"/>
                    <a:pt x="2414" y="1209"/>
                    <a:pt x="2418" y="1209"/>
                  </a:cubicBezTo>
                  <a:close/>
                  <a:moveTo>
                    <a:pt x="2466" y="1209"/>
                  </a:moveTo>
                  <a:lnTo>
                    <a:pt x="2482" y="1209"/>
                  </a:lnTo>
                  <a:cubicBezTo>
                    <a:pt x="2487" y="1209"/>
                    <a:pt x="2490" y="1213"/>
                    <a:pt x="2490" y="1217"/>
                  </a:cubicBezTo>
                  <a:cubicBezTo>
                    <a:pt x="2490" y="1221"/>
                    <a:pt x="2487" y="1225"/>
                    <a:pt x="2482" y="1225"/>
                  </a:cubicBezTo>
                  <a:lnTo>
                    <a:pt x="2466" y="1225"/>
                  </a:lnTo>
                  <a:cubicBezTo>
                    <a:pt x="2462" y="1225"/>
                    <a:pt x="2458" y="1221"/>
                    <a:pt x="2458" y="1217"/>
                  </a:cubicBezTo>
                  <a:cubicBezTo>
                    <a:pt x="2458" y="1213"/>
                    <a:pt x="2462" y="1209"/>
                    <a:pt x="2466" y="1209"/>
                  </a:cubicBezTo>
                  <a:close/>
                  <a:moveTo>
                    <a:pt x="2514" y="1209"/>
                  </a:moveTo>
                  <a:lnTo>
                    <a:pt x="2530" y="1209"/>
                  </a:lnTo>
                  <a:cubicBezTo>
                    <a:pt x="2535" y="1209"/>
                    <a:pt x="2538" y="1213"/>
                    <a:pt x="2538" y="1217"/>
                  </a:cubicBezTo>
                  <a:cubicBezTo>
                    <a:pt x="2538" y="1221"/>
                    <a:pt x="2535" y="1225"/>
                    <a:pt x="2530" y="1225"/>
                  </a:cubicBezTo>
                  <a:lnTo>
                    <a:pt x="2514" y="1225"/>
                  </a:lnTo>
                  <a:cubicBezTo>
                    <a:pt x="2510" y="1225"/>
                    <a:pt x="2506" y="1221"/>
                    <a:pt x="2506" y="1217"/>
                  </a:cubicBezTo>
                  <a:cubicBezTo>
                    <a:pt x="2506" y="1213"/>
                    <a:pt x="2510" y="1209"/>
                    <a:pt x="2514" y="1209"/>
                  </a:cubicBezTo>
                  <a:close/>
                  <a:moveTo>
                    <a:pt x="2562" y="1209"/>
                  </a:moveTo>
                  <a:lnTo>
                    <a:pt x="2578" y="1209"/>
                  </a:lnTo>
                  <a:cubicBezTo>
                    <a:pt x="2583" y="1209"/>
                    <a:pt x="2586" y="1213"/>
                    <a:pt x="2586" y="1217"/>
                  </a:cubicBezTo>
                  <a:cubicBezTo>
                    <a:pt x="2586" y="1221"/>
                    <a:pt x="2583" y="1225"/>
                    <a:pt x="2578" y="1225"/>
                  </a:cubicBezTo>
                  <a:lnTo>
                    <a:pt x="2562" y="1225"/>
                  </a:lnTo>
                  <a:cubicBezTo>
                    <a:pt x="2558" y="1225"/>
                    <a:pt x="2554" y="1221"/>
                    <a:pt x="2554" y="1217"/>
                  </a:cubicBezTo>
                  <a:cubicBezTo>
                    <a:pt x="2554" y="1213"/>
                    <a:pt x="2558" y="1209"/>
                    <a:pt x="2562" y="1209"/>
                  </a:cubicBezTo>
                  <a:close/>
                  <a:moveTo>
                    <a:pt x="2610" y="1209"/>
                  </a:moveTo>
                  <a:lnTo>
                    <a:pt x="2627" y="1209"/>
                  </a:lnTo>
                  <a:cubicBezTo>
                    <a:pt x="2631" y="1209"/>
                    <a:pt x="2635" y="1213"/>
                    <a:pt x="2635" y="1217"/>
                  </a:cubicBezTo>
                  <a:cubicBezTo>
                    <a:pt x="2635" y="1221"/>
                    <a:pt x="2631" y="1225"/>
                    <a:pt x="2627" y="1225"/>
                  </a:cubicBezTo>
                  <a:lnTo>
                    <a:pt x="2610" y="1225"/>
                  </a:lnTo>
                  <a:cubicBezTo>
                    <a:pt x="2606" y="1225"/>
                    <a:pt x="2602" y="1221"/>
                    <a:pt x="2602" y="1217"/>
                  </a:cubicBezTo>
                  <a:cubicBezTo>
                    <a:pt x="2602" y="1213"/>
                    <a:pt x="2606" y="1209"/>
                    <a:pt x="2610" y="1209"/>
                  </a:cubicBezTo>
                  <a:close/>
                  <a:moveTo>
                    <a:pt x="2659" y="1209"/>
                  </a:moveTo>
                  <a:lnTo>
                    <a:pt x="2675" y="1209"/>
                  </a:lnTo>
                  <a:cubicBezTo>
                    <a:pt x="2679" y="1209"/>
                    <a:pt x="2683" y="1213"/>
                    <a:pt x="2683" y="1217"/>
                  </a:cubicBezTo>
                  <a:cubicBezTo>
                    <a:pt x="2683" y="1221"/>
                    <a:pt x="2679" y="1225"/>
                    <a:pt x="2675" y="1225"/>
                  </a:cubicBezTo>
                  <a:lnTo>
                    <a:pt x="2659" y="1225"/>
                  </a:lnTo>
                  <a:cubicBezTo>
                    <a:pt x="2654" y="1225"/>
                    <a:pt x="2651" y="1221"/>
                    <a:pt x="2651" y="1217"/>
                  </a:cubicBezTo>
                  <a:cubicBezTo>
                    <a:pt x="2651" y="1213"/>
                    <a:pt x="2654" y="1209"/>
                    <a:pt x="2659" y="1209"/>
                  </a:cubicBezTo>
                  <a:close/>
                  <a:moveTo>
                    <a:pt x="2707" y="1209"/>
                  </a:moveTo>
                  <a:lnTo>
                    <a:pt x="2723" y="1209"/>
                  </a:lnTo>
                  <a:cubicBezTo>
                    <a:pt x="2727" y="1209"/>
                    <a:pt x="2731" y="1213"/>
                    <a:pt x="2731" y="1217"/>
                  </a:cubicBezTo>
                  <a:cubicBezTo>
                    <a:pt x="2731" y="1221"/>
                    <a:pt x="2727" y="1225"/>
                    <a:pt x="2723" y="1225"/>
                  </a:cubicBezTo>
                  <a:lnTo>
                    <a:pt x="2707" y="1225"/>
                  </a:lnTo>
                  <a:cubicBezTo>
                    <a:pt x="2702" y="1225"/>
                    <a:pt x="2699" y="1221"/>
                    <a:pt x="2699" y="1217"/>
                  </a:cubicBezTo>
                  <a:cubicBezTo>
                    <a:pt x="2699" y="1213"/>
                    <a:pt x="2702" y="1209"/>
                    <a:pt x="2707" y="1209"/>
                  </a:cubicBezTo>
                  <a:close/>
                  <a:moveTo>
                    <a:pt x="2755" y="1209"/>
                  </a:moveTo>
                  <a:lnTo>
                    <a:pt x="2771" y="1209"/>
                  </a:lnTo>
                  <a:cubicBezTo>
                    <a:pt x="2775" y="1209"/>
                    <a:pt x="2779" y="1213"/>
                    <a:pt x="2779" y="1217"/>
                  </a:cubicBezTo>
                  <a:cubicBezTo>
                    <a:pt x="2779" y="1221"/>
                    <a:pt x="2775" y="1225"/>
                    <a:pt x="2771" y="1225"/>
                  </a:cubicBezTo>
                  <a:lnTo>
                    <a:pt x="2755" y="1225"/>
                  </a:lnTo>
                  <a:cubicBezTo>
                    <a:pt x="2750" y="1225"/>
                    <a:pt x="2747" y="1221"/>
                    <a:pt x="2747" y="1217"/>
                  </a:cubicBezTo>
                  <a:cubicBezTo>
                    <a:pt x="2747" y="1213"/>
                    <a:pt x="2750" y="1209"/>
                    <a:pt x="2755" y="1209"/>
                  </a:cubicBezTo>
                  <a:close/>
                  <a:moveTo>
                    <a:pt x="2803" y="1209"/>
                  </a:moveTo>
                  <a:lnTo>
                    <a:pt x="2819" y="1209"/>
                  </a:lnTo>
                  <a:cubicBezTo>
                    <a:pt x="2823" y="1209"/>
                    <a:pt x="2827" y="1213"/>
                    <a:pt x="2827" y="1217"/>
                  </a:cubicBezTo>
                  <a:cubicBezTo>
                    <a:pt x="2827" y="1221"/>
                    <a:pt x="2823" y="1225"/>
                    <a:pt x="2819" y="1225"/>
                  </a:cubicBezTo>
                  <a:lnTo>
                    <a:pt x="2803" y="1225"/>
                  </a:lnTo>
                  <a:cubicBezTo>
                    <a:pt x="2798" y="1225"/>
                    <a:pt x="2795" y="1221"/>
                    <a:pt x="2795" y="1217"/>
                  </a:cubicBezTo>
                  <a:cubicBezTo>
                    <a:pt x="2795" y="1213"/>
                    <a:pt x="2798" y="1209"/>
                    <a:pt x="2803" y="1209"/>
                  </a:cubicBezTo>
                  <a:close/>
                  <a:moveTo>
                    <a:pt x="2851" y="1209"/>
                  </a:moveTo>
                  <a:lnTo>
                    <a:pt x="2867" y="1209"/>
                  </a:lnTo>
                  <a:cubicBezTo>
                    <a:pt x="2871" y="1209"/>
                    <a:pt x="2875" y="1213"/>
                    <a:pt x="2875" y="1217"/>
                  </a:cubicBezTo>
                  <a:cubicBezTo>
                    <a:pt x="2875" y="1221"/>
                    <a:pt x="2871" y="1225"/>
                    <a:pt x="2867" y="1225"/>
                  </a:cubicBezTo>
                  <a:lnTo>
                    <a:pt x="2851" y="1225"/>
                  </a:lnTo>
                  <a:cubicBezTo>
                    <a:pt x="2846" y="1225"/>
                    <a:pt x="2843" y="1221"/>
                    <a:pt x="2843" y="1217"/>
                  </a:cubicBezTo>
                  <a:cubicBezTo>
                    <a:pt x="2843" y="1213"/>
                    <a:pt x="2846" y="1209"/>
                    <a:pt x="2851" y="1209"/>
                  </a:cubicBezTo>
                  <a:close/>
                  <a:moveTo>
                    <a:pt x="2899" y="1209"/>
                  </a:moveTo>
                  <a:lnTo>
                    <a:pt x="2915" y="1209"/>
                  </a:lnTo>
                  <a:cubicBezTo>
                    <a:pt x="2919" y="1209"/>
                    <a:pt x="2923" y="1213"/>
                    <a:pt x="2923" y="1217"/>
                  </a:cubicBezTo>
                  <a:cubicBezTo>
                    <a:pt x="2923" y="1221"/>
                    <a:pt x="2919" y="1225"/>
                    <a:pt x="2915" y="1225"/>
                  </a:cubicBezTo>
                  <a:lnTo>
                    <a:pt x="2899" y="1225"/>
                  </a:lnTo>
                  <a:cubicBezTo>
                    <a:pt x="2894" y="1225"/>
                    <a:pt x="2891" y="1221"/>
                    <a:pt x="2891" y="1217"/>
                  </a:cubicBezTo>
                  <a:cubicBezTo>
                    <a:pt x="2891" y="1213"/>
                    <a:pt x="2894" y="1209"/>
                    <a:pt x="2899" y="1209"/>
                  </a:cubicBezTo>
                  <a:close/>
                  <a:moveTo>
                    <a:pt x="2947" y="1209"/>
                  </a:moveTo>
                  <a:lnTo>
                    <a:pt x="2963" y="1209"/>
                  </a:lnTo>
                  <a:cubicBezTo>
                    <a:pt x="2967" y="1209"/>
                    <a:pt x="2971" y="1213"/>
                    <a:pt x="2971" y="1217"/>
                  </a:cubicBezTo>
                  <a:cubicBezTo>
                    <a:pt x="2971" y="1221"/>
                    <a:pt x="2967" y="1225"/>
                    <a:pt x="2963" y="1225"/>
                  </a:cubicBezTo>
                  <a:lnTo>
                    <a:pt x="2947" y="1225"/>
                  </a:lnTo>
                  <a:cubicBezTo>
                    <a:pt x="2942" y="1225"/>
                    <a:pt x="2939" y="1221"/>
                    <a:pt x="2939" y="1217"/>
                  </a:cubicBezTo>
                  <a:cubicBezTo>
                    <a:pt x="2939" y="1213"/>
                    <a:pt x="2942" y="1209"/>
                    <a:pt x="2947" y="1209"/>
                  </a:cubicBezTo>
                  <a:close/>
                  <a:moveTo>
                    <a:pt x="2995" y="1209"/>
                  </a:moveTo>
                  <a:lnTo>
                    <a:pt x="3011" y="1209"/>
                  </a:lnTo>
                  <a:cubicBezTo>
                    <a:pt x="3015" y="1209"/>
                    <a:pt x="3019" y="1213"/>
                    <a:pt x="3019" y="1217"/>
                  </a:cubicBezTo>
                  <a:cubicBezTo>
                    <a:pt x="3019" y="1221"/>
                    <a:pt x="3015" y="1225"/>
                    <a:pt x="3011" y="1225"/>
                  </a:cubicBezTo>
                  <a:lnTo>
                    <a:pt x="2995" y="1225"/>
                  </a:lnTo>
                  <a:cubicBezTo>
                    <a:pt x="2990" y="1225"/>
                    <a:pt x="2987" y="1221"/>
                    <a:pt x="2987" y="1217"/>
                  </a:cubicBezTo>
                  <a:cubicBezTo>
                    <a:pt x="2987" y="1213"/>
                    <a:pt x="2990" y="1209"/>
                    <a:pt x="2995" y="1209"/>
                  </a:cubicBezTo>
                  <a:close/>
                  <a:moveTo>
                    <a:pt x="3043" y="1209"/>
                  </a:moveTo>
                  <a:lnTo>
                    <a:pt x="3059" y="1209"/>
                  </a:lnTo>
                  <a:cubicBezTo>
                    <a:pt x="3063" y="1209"/>
                    <a:pt x="3067" y="1213"/>
                    <a:pt x="3067" y="1217"/>
                  </a:cubicBezTo>
                  <a:cubicBezTo>
                    <a:pt x="3067" y="1221"/>
                    <a:pt x="3063" y="1225"/>
                    <a:pt x="3059" y="1225"/>
                  </a:cubicBezTo>
                  <a:lnTo>
                    <a:pt x="3043" y="1225"/>
                  </a:lnTo>
                  <a:cubicBezTo>
                    <a:pt x="3039" y="1225"/>
                    <a:pt x="3035" y="1221"/>
                    <a:pt x="3035" y="1217"/>
                  </a:cubicBezTo>
                  <a:cubicBezTo>
                    <a:pt x="3035" y="1213"/>
                    <a:pt x="3039" y="1209"/>
                    <a:pt x="3043" y="1209"/>
                  </a:cubicBezTo>
                  <a:close/>
                  <a:moveTo>
                    <a:pt x="3091" y="1209"/>
                  </a:moveTo>
                  <a:lnTo>
                    <a:pt x="3107" y="1209"/>
                  </a:lnTo>
                  <a:cubicBezTo>
                    <a:pt x="3111" y="1209"/>
                    <a:pt x="3115" y="1213"/>
                    <a:pt x="3115" y="1217"/>
                  </a:cubicBezTo>
                  <a:cubicBezTo>
                    <a:pt x="3115" y="1221"/>
                    <a:pt x="3111" y="1225"/>
                    <a:pt x="3107" y="1225"/>
                  </a:cubicBezTo>
                  <a:lnTo>
                    <a:pt x="3091" y="1225"/>
                  </a:lnTo>
                  <a:cubicBezTo>
                    <a:pt x="3087" y="1225"/>
                    <a:pt x="3083" y="1221"/>
                    <a:pt x="3083" y="1217"/>
                  </a:cubicBezTo>
                  <a:cubicBezTo>
                    <a:pt x="3083" y="1213"/>
                    <a:pt x="3087" y="1209"/>
                    <a:pt x="3091" y="1209"/>
                  </a:cubicBezTo>
                  <a:close/>
                  <a:moveTo>
                    <a:pt x="3139" y="1209"/>
                  </a:moveTo>
                  <a:lnTo>
                    <a:pt x="3155" y="1209"/>
                  </a:lnTo>
                  <a:cubicBezTo>
                    <a:pt x="3159" y="1209"/>
                    <a:pt x="3163" y="1213"/>
                    <a:pt x="3163" y="1217"/>
                  </a:cubicBezTo>
                  <a:cubicBezTo>
                    <a:pt x="3163" y="1221"/>
                    <a:pt x="3159" y="1225"/>
                    <a:pt x="3155" y="1225"/>
                  </a:cubicBezTo>
                  <a:lnTo>
                    <a:pt x="3139" y="1225"/>
                  </a:lnTo>
                  <a:cubicBezTo>
                    <a:pt x="3135" y="1225"/>
                    <a:pt x="3131" y="1221"/>
                    <a:pt x="3131" y="1217"/>
                  </a:cubicBezTo>
                  <a:cubicBezTo>
                    <a:pt x="3131" y="1213"/>
                    <a:pt x="3135" y="1209"/>
                    <a:pt x="3139" y="1209"/>
                  </a:cubicBezTo>
                  <a:close/>
                  <a:moveTo>
                    <a:pt x="3187" y="1209"/>
                  </a:moveTo>
                  <a:lnTo>
                    <a:pt x="3203" y="1209"/>
                  </a:lnTo>
                  <a:cubicBezTo>
                    <a:pt x="3208" y="1209"/>
                    <a:pt x="3211" y="1213"/>
                    <a:pt x="3211" y="1217"/>
                  </a:cubicBezTo>
                  <a:cubicBezTo>
                    <a:pt x="3211" y="1221"/>
                    <a:pt x="3208" y="1225"/>
                    <a:pt x="3203" y="1225"/>
                  </a:cubicBezTo>
                  <a:lnTo>
                    <a:pt x="3187" y="1225"/>
                  </a:lnTo>
                  <a:cubicBezTo>
                    <a:pt x="3183" y="1225"/>
                    <a:pt x="3179" y="1221"/>
                    <a:pt x="3179" y="1217"/>
                  </a:cubicBezTo>
                  <a:cubicBezTo>
                    <a:pt x="3179" y="1213"/>
                    <a:pt x="3183" y="1209"/>
                    <a:pt x="3187" y="1209"/>
                  </a:cubicBezTo>
                  <a:close/>
                  <a:moveTo>
                    <a:pt x="3235" y="1209"/>
                  </a:moveTo>
                  <a:lnTo>
                    <a:pt x="3251" y="1209"/>
                  </a:lnTo>
                  <a:cubicBezTo>
                    <a:pt x="3256" y="1209"/>
                    <a:pt x="3259" y="1213"/>
                    <a:pt x="3259" y="1217"/>
                  </a:cubicBezTo>
                  <a:cubicBezTo>
                    <a:pt x="3259" y="1221"/>
                    <a:pt x="3256" y="1225"/>
                    <a:pt x="3251" y="1225"/>
                  </a:cubicBezTo>
                  <a:lnTo>
                    <a:pt x="3235" y="1225"/>
                  </a:lnTo>
                  <a:cubicBezTo>
                    <a:pt x="3231" y="1225"/>
                    <a:pt x="3227" y="1221"/>
                    <a:pt x="3227" y="1217"/>
                  </a:cubicBezTo>
                  <a:cubicBezTo>
                    <a:pt x="3227" y="1213"/>
                    <a:pt x="3231" y="1209"/>
                    <a:pt x="3235" y="1209"/>
                  </a:cubicBezTo>
                  <a:close/>
                  <a:moveTo>
                    <a:pt x="3283" y="1209"/>
                  </a:moveTo>
                  <a:lnTo>
                    <a:pt x="3299" y="1209"/>
                  </a:lnTo>
                  <a:cubicBezTo>
                    <a:pt x="3304" y="1209"/>
                    <a:pt x="3307" y="1213"/>
                    <a:pt x="3307" y="1217"/>
                  </a:cubicBezTo>
                  <a:cubicBezTo>
                    <a:pt x="3307" y="1221"/>
                    <a:pt x="3304" y="1225"/>
                    <a:pt x="3299" y="1225"/>
                  </a:cubicBezTo>
                  <a:lnTo>
                    <a:pt x="3283" y="1225"/>
                  </a:lnTo>
                  <a:cubicBezTo>
                    <a:pt x="3279" y="1225"/>
                    <a:pt x="3275" y="1221"/>
                    <a:pt x="3275" y="1217"/>
                  </a:cubicBezTo>
                  <a:cubicBezTo>
                    <a:pt x="3275" y="1213"/>
                    <a:pt x="3279" y="1209"/>
                    <a:pt x="3283" y="1209"/>
                  </a:cubicBezTo>
                  <a:close/>
                  <a:moveTo>
                    <a:pt x="3331" y="1209"/>
                  </a:moveTo>
                  <a:lnTo>
                    <a:pt x="3347" y="1209"/>
                  </a:lnTo>
                  <a:cubicBezTo>
                    <a:pt x="3352" y="1209"/>
                    <a:pt x="3355" y="1213"/>
                    <a:pt x="3355" y="1217"/>
                  </a:cubicBezTo>
                  <a:cubicBezTo>
                    <a:pt x="3355" y="1221"/>
                    <a:pt x="3352" y="1225"/>
                    <a:pt x="3347" y="1225"/>
                  </a:cubicBezTo>
                  <a:lnTo>
                    <a:pt x="3331" y="1225"/>
                  </a:lnTo>
                  <a:cubicBezTo>
                    <a:pt x="3327" y="1225"/>
                    <a:pt x="3323" y="1221"/>
                    <a:pt x="3323" y="1217"/>
                  </a:cubicBezTo>
                  <a:cubicBezTo>
                    <a:pt x="3323" y="1213"/>
                    <a:pt x="3327" y="1209"/>
                    <a:pt x="3331" y="1209"/>
                  </a:cubicBezTo>
                  <a:close/>
                  <a:moveTo>
                    <a:pt x="3379" y="1209"/>
                  </a:moveTo>
                  <a:lnTo>
                    <a:pt x="3395" y="1209"/>
                  </a:lnTo>
                  <a:cubicBezTo>
                    <a:pt x="3400" y="1209"/>
                    <a:pt x="3403" y="1213"/>
                    <a:pt x="3403" y="1217"/>
                  </a:cubicBezTo>
                  <a:cubicBezTo>
                    <a:pt x="3403" y="1221"/>
                    <a:pt x="3400" y="1225"/>
                    <a:pt x="3395" y="1225"/>
                  </a:cubicBezTo>
                  <a:lnTo>
                    <a:pt x="3379" y="1225"/>
                  </a:lnTo>
                  <a:cubicBezTo>
                    <a:pt x="3375" y="1225"/>
                    <a:pt x="3371" y="1221"/>
                    <a:pt x="3371" y="1217"/>
                  </a:cubicBezTo>
                  <a:cubicBezTo>
                    <a:pt x="3371" y="1213"/>
                    <a:pt x="3375" y="1209"/>
                    <a:pt x="3379" y="1209"/>
                  </a:cubicBezTo>
                  <a:close/>
                  <a:moveTo>
                    <a:pt x="3427" y="1209"/>
                  </a:moveTo>
                  <a:lnTo>
                    <a:pt x="3443" y="1209"/>
                  </a:lnTo>
                  <a:cubicBezTo>
                    <a:pt x="3448" y="1209"/>
                    <a:pt x="3451" y="1213"/>
                    <a:pt x="3451" y="1217"/>
                  </a:cubicBezTo>
                  <a:cubicBezTo>
                    <a:pt x="3451" y="1221"/>
                    <a:pt x="3448" y="1225"/>
                    <a:pt x="3443" y="1225"/>
                  </a:cubicBezTo>
                  <a:lnTo>
                    <a:pt x="3427" y="1225"/>
                  </a:lnTo>
                  <a:cubicBezTo>
                    <a:pt x="3423" y="1225"/>
                    <a:pt x="3419" y="1221"/>
                    <a:pt x="3419" y="1217"/>
                  </a:cubicBezTo>
                  <a:cubicBezTo>
                    <a:pt x="3419" y="1213"/>
                    <a:pt x="3423" y="1209"/>
                    <a:pt x="3427" y="1209"/>
                  </a:cubicBezTo>
                  <a:close/>
                  <a:moveTo>
                    <a:pt x="3475" y="1209"/>
                  </a:moveTo>
                  <a:lnTo>
                    <a:pt x="3491" y="1209"/>
                  </a:lnTo>
                  <a:cubicBezTo>
                    <a:pt x="3496" y="1209"/>
                    <a:pt x="3499" y="1213"/>
                    <a:pt x="3499" y="1217"/>
                  </a:cubicBezTo>
                  <a:cubicBezTo>
                    <a:pt x="3499" y="1221"/>
                    <a:pt x="3496" y="1225"/>
                    <a:pt x="3491" y="1225"/>
                  </a:cubicBezTo>
                  <a:lnTo>
                    <a:pt x="3475" y="1225"/>
                  </a:lnTo>
                  <a:cubicBezTo>
                    <a:pt x="3471" y="1225"/>
                    <a:pt x="3467" y="1221"/>
                    <a:pt x="3467" y="1217"/>
                  </a:cubicBezTo>
                  <a:cubicBezTo>
                    <a:pt x="3467" y="1213"/>
                    <a:pt x="3471" y="1209"/>
                    <a:pt x="3475" y="1209"/>
                  </a:cubicBezTo>
                  <a:close/>
                  <a:moveTo>
                    <a:pt x="3523" y="1209"/>
                  </a:moveTo>
                  <a:lnTo>
                    <a:pt x="3539" y="1209"/>
                  </a:lnTo>
                  <a:cubicBezTo>
                    <a:pt x="3544" y="1209"/>
                    <a:pt x="3547" y="1213"/>
                    <a:pt x="3547" y="1217"/>
                  </a:cubicBezTo>
                  <a:cubicBezTo>
                    <a:pt x="3547" y="1221"/>
                    <a:pt x="3544" y="1225"/>
                    <a:pt x="3539" y="1225"/>
                  </a:cubicBezTo>
                  <a:lnTo>
                    <a:pt x="3523" y="1225"/>
                  </a:lnTo>
                  <a:cubicBezTo>
                    <a:pt x="3519" y="1225"/>
                    <a:pt x="3515" y="1221"/>
                    <a:pt x="3515" y="1217"/>
                  </a:cubicBezTo>
                  <a:cubicBezTo>
                    <a:pt x="3515" y="1213"/>
                    <a:pt x="3519" y="1209"/>
                    <a:pt x="3523" y="1209"/>
                  </a:cubicBezTo>
                  <a:close/>
                  <a:moveTo>
                    <a:pt x="3571" y="1209"/>
                  </a:moveTo>
                  <a:lnTo>
                    <a:pt x="3587" y="1209"/>
                  </a:lnTo>
                  <a:cubicBezTo>
                    <a:pt x="3592" y="1209"/>
                    <a:pt x="3595" y="1213"/>
                    <a:pt x="3595" y="1217"/>
                  </a:cubicBezTo>
                  <a:cubicBezTo>
                    <a:pt x="3595" y="1221"/>
                    <a:pt x="3592" y="1225"/>
                    <a:pt x="3587" y="1225"/>
                  </a:cubicBezTo>
                  <a:lnTo>
                    <a:pt x="3571" y="1225"/>
                  </a:lnTo>
                  <a:cubicBezTo>
                    <a:pt x="3567" y="1225"/>
                    <a:pt x="3563" y="1221"/>
                    <a:pt x="3563" y="1217"/>
                  </a:cubicBezTo>
                  <a:cubicBezTo>
                    <a:pt x="3563" y="1213"/>
                    <a:pt x="3567" y="1209"/>
                    <a:pt x="3571" y="1209"/>
                  </a:cubicBezTo>
                  <a:close/>
                  <a:moveTo>
                    <a:pt x="3620" y="1209"/>
                  </a:moveTo>
                  <a:lnTo>
                    <a:pt x="3636" y="1209"/>
                  </a:lnTo>
                  <a:cubicBezTo>
                    <a:pt x="3640" y="1209"/>
                    <a:pt x="3644" y="1213"/>
                    <a:pt x="3644" y="1217"/>
                  </a:cubicBezTo>
                  <a:cubicBezTo>
                    <a:pt x="3644" y="1221"/>
                    <a:pt x="3640" y="1225"/>
                    <a:pt x="3636" y="1225"/>
                  </a:cubicBezTo>
                  <a:lnTo>
                    <a:pt x="3620" y="1225"/>
                  </a:lnTo>
                  <a:cubicBezTo>
                    <a:pt x="3615" y="1225"/>
                    <a:pt x="3612" y="1221"/>
                    <a:pt x="3612" y="1217"/>
                  </a:cubicBezTo>
                  <a:cubicBezTo>
                    <a:pt x="3612" y="1213"/>
                    <a:pt x="3615" y="1209"/>
                    <a:pt x="3620" y="1209"/>
                  </a:cubicBezTo>
                  <a:close/>
                  <a:moveTo>
                    <a:pt x="3628" y="1186"/>
                  </a:moveTo>
                  <a:lnTo>
                    <a:pt x="3628" y="1170"/>
                  </a:lnTo>
                  <a:cubicBezTo>
                    <a:pt x="3628" y="1166"/>
                    <a:pt x="3632" y="1162"/>
                    <a:pt x="3636" y="1162"/>
                  </a:cubicBezTo>
                  <a:cubicBezTo>
                    <a:pt x="3641" y="1162"/>
                    <a:pt x="3644" y="1166"/>
                    <a:pt x="3644" y="1170"/>
                  </a:cubicBezTo>
                  <a:lnTo>
                    <a:pt x="3644" y="1186"/>
                  </a:lnTo>
                  <a:cubicBezTo>
                    <a:pt x="3644" y="1190"/>
                    <a:pt x="3641" y="1194"/>
                    <a:pt x="3636" y="1194"/>
                  </a:cubicBezTo>
                  <a:cubicBezTo>
                    <a:pt x="3632" y="1194"/>
                    <a:pt x="3628" y="1190"/>
                    <a:pt x="3628" y="1186"/>
                  </a:cubicBezTo>
                  <a:close/>
                  <a:moveTo>
                    <a:pt x="3628" y="1138"/>
                  </a:moveTo>
                  <a:lnTo>
                    <a:pt x="3628" y="1122"/>
                  </a:lnTo>
                  <a:cubicBezTo>
                    <a:pt x="3628" y="1117"/>
                    <a:pt x="3632" y="1114"/>
                    <a:pt x="3636" y="1114"/>
                  </a:cubicBezTo>
                  <a:cubicBezTo>
                    <a:pt x="3641" y="1114"/>
                    <a:pt x="3644" y="1117"/>
                    <a:pt x="3644" y="1122"/>
                  </a:cubicBezTo>
                  <a:lnTo>
                    <a:pt x="3644" y="1138"/>
                  </a:lnTo>
                  <a:cubicBezTo>
                    <a:pt x="3644" y="1142"/>
                    <a:pt x="3641" y="1146"/>
                    <a:pt x="3636" y="1146"/>
                  </a:cubicBezTo>
                  <a:cubicBezTo>
                    <a:pt x="3632" y="1146"/>
                    <a:pt x="3628" y="1142"/>
                    <a:pt x="3628" y="1138"/>
                  </a:cubicBezTo>
                  <a:close/>
                  <a:moveTo>
                    <a:pt x="3628" y="1090"/>
                  </a:moveTo>
                  <a:lnTo>
                    <a:pt x="3628" y="1074"/>
                  </a:lnTo>
                  <a:cubicBezTo>
                    <a:pt x="3628" y="1069"/>
                    <a:pt x="3632" y="1066"/>
                    <a:pt x="3636" y="1066"/>
                  </a:cubicBezTo>
                  <a:cubicBezTo>
                    <a:pt x="3641" y="1066"/>
                    <a:pt x="3644" y="1069"/>
                    <a:pt x="3644" y="1074"/>
                  </a:cubicBezTo>
                  <a:lnTo>
                    <a:pt x="3644" y="1090"/>
                  </a:lnTo>
                  <a:cubicBezTo>
                    <a:pt x="3644" y="1094"/>
                    <a:pt x="3641" y="1098"/>
                    <a:pt x="3636" y="1098"/>
                  </a:cubicBezTo>
                  <a:cubicBezTo>
                    <a:pt x="3632" y="1098"/>
                    <a:pt x="3628" y="1094"/>
                    <a:pt x="3628" y="1090"/>
                  </a:cubicBezTo>
                  <a:close/>
                  <a:moveTo>
                    <a:pt x="3628" y="1042"/>
                  </a:moveTo>
                  <a:lnTo>
                    <a:pt x="3628" y="1026"/>
                  </a:lnTo>
                  <a:cubicBezTo>
                    <a:pt x="3628" y="1021"/>
                    <a:pt x="3632" y="1018"/>
                    <a:pt x="3636" y="1018"/>
                  </a:cubicBezTo>
                  <a:cubicBezTo>
                    <a:pt x="3641" y="1018"/>
                    <a:pt x="3644" y="1021"/>
                    <a:pt x="3644" y="1026"/>
                  </a:cubicBezTo>
                  <a:lnTo>
                    <a:pt x="3644" y="1042"/>
                  </a:lnTo>
                  <a:cubicBezTo>
                    <a:pt x="3644" y="1046"/>
                    <a:pt x="3641" y="1050"/>
                    <a:pt x="3636" y="1050"/>
                  </a:cubicBezTo>
                  <a:cubicBezTo>
                    <a:pt x="3632" y="1050"/>
                    <a:pt x="3628" y="1046"/>
                    <a:pt x="3628" y="1042"/>
                  </a:cubicBezTo>
                  <a:close/>
                  <a:moveTo>
                    <a:pt x="3628" y="994"/>
                  </a:moveTo>
                  <a:lnTo>
                    <a:pt x="3628" y="978"/>
                  </a:lnTo>
                  <a:cubicBezTo>
                    <a:pt x="3628" y="973"/>
                    <a:pt x="3632" y="970"/>
                    <a:pt x="3636" y="970"/>
                  </a:cubicBezTo>
                  <a:cubicBezTo>
                    <a:pt x="3641" y="970"/>
                    <a:pt x="3644" y="973"/>
                    <a:pt x="3644" y="978"/>
                  </a:cubicBezTo>
                  <a:lnTo>
                    <a:pt x="3644" y="994"/>
                  </a:lnTo>
                  <a:cubicBezTo>
                    <a:pt x="3644" y="998"/>
                    <a:pt x="3641" y="1002"/>
                    <a:pt x="3636" y="1002"/>
                  </a:cubicBezTo>
                  <a:cubicBezTo>
                    <a:pt x="3632" y="1002"/>
                    <a:pt x="3628" y="998"/>
                    <a:pt x="3628" y="994"/>
                  </a:cubicBezTo>
                  <a:close/>
                  <a:moveTo>
                    <a:pt x="3628" y="946"/>
                  </a:moveTo>
                  <a:lnTo>
                    <a:pt x="3628" y="930"/>
                  </a:lnTo>
                  <a:cubicBezTo>
                    <a:pt x="3628" y="925"/>
                    <a:pt x="3632" y="922"/>
                    <a:pt x="3636" y="922"/>
                  </a:cubicBezTo>
                  <a:cubicBezTo>
                    <a:pt x="3641" y="922"/>
                    <a:pt x="3644" y="925"/>
                    <a:pt x="3644" y="930"/>
                  </a:cubicBezTo>
                  <a:lnTo>
                    <a:pt x="3644" y="946"/>
                  </a:lnTo>
                  <a:cubicBezTo>
                    <a:pt x="3644" y="950"/>
                    <a:pt x="3641" y="954"/>
                    <a:pt x="3636" y="954"/>
                  </a:cubicBezTo>
                  <a:cubicBezTo>
                    <a:pt x="3632" y="954"/>
                    <a:pt x="3628" y="950"/>
                    <a:pt x="3628" y="946"/>
                  </a:cubicBezTo>
                  <a:close/>
                  <a:moveTo>
                    <a:pt x="3628" y="898"/>
                  </a:moveTo>
                  <a:lnTo>
                    <a:pt x="3628" y="882"/>
                  </a:lnTo>
                  <a:cubicBezTo>
                    <a:pt x="3628" y="877"/>
                    <a:pt x="3632" y="874"/>
                    <a:pt x="3636" y="874"/>
                  </a:cubicBezTo>
                  <a:cubicBezTo>
                    <a:pt x="3641" y="874"/>
                    <a:pt x="3644" y="877"/>
                    <a:pt x="3644" y="882"/>
                  </a:cubicBezTo>
                  <a:lnTo>
                    <a:pt x="3644" y="898"/>
                  </a:lnTo>
                  <a:cubicBezTo>
                    <a:pt x="3644" y="902"/>
                    <a:pt x="3641" y="906"/>
                    <a:pt x="3636" y="906"/>
                  </a:cubicBezTo>
                  <a:cubicBezTo>
                    <a:pt x="3632" y="906"/>
                    <a:pt x="3628" y="902"/>
                    <a:pt x="3628" y="898"/>
                  </a:cubicBezTo>
                  <a:close/>
                  <a:moveTo>
                    <a:pt x="3628" y="850"/>
                  </a:moveTo>
                  <a:lnTo>
                    <a:pt x="3628" y="834"/>
                  </a:lnTo>
                  <a:cubicBezTo>
                    <a:pt x="3628" y="829"/>
                    <a:pt x="3632" y="826"/>
                    <a:pt x="3636" y="826"/>
                  </a:cubicBezTo>
                  <a:cubicBezTo>
                    <a:pt x="3641" y="826"/>
                    <a:pt x="3644" y="829"/>
                    <a:pt x="3644" y="834"/>
                  </a:cubicBezTo>
                  <a:lnTo>
                    <a:pt x="3644" y="850"/>
                  </a:lnTo>
                  <a:cubicBezTo>
                    <a:pt x="3644" y="854"/>
                    <a:pt x="3641" y="858"/>
                    <a:pt x="3636" y="858"/>
                  </a:cubicBezTo>
                  <a:cubicBezTo>
                    <a:pt x="3632" y="858"/>
                    <a:pt x="3628" y="854"/>
                    <a:pt x="3628" y="850"/>
                  </a:cubicBezTo>
                  <a:close/>
                  <a:moveTo>
                    <a:pt x="3628" y="802"/>
                  </a:moveTo>
                  <a:lnTo>
                    <a:pt x="3628" y="786"/>
                  </a:lnTo>
                  <a:cubicBezTo>
                    <a:pt x="3628" y="781"/>
                    <a:pt x="3632" y="778"/>
                    <a:pt x="3636" y="778"/>
                  </a:cubicBezTo>
                  <a:cubicBezTo>
                    <a:pt x="3641" y="778"/>
                    <a:pt x="3644" y="781"/>
                    <a:pt x="3644" y="786"/>
                  </a:cubicBezTo>
                  <a:lnTo>
                    <a:pt x="3644" y="802"/>
                  </a:lnTo>
                  <a:cubicBezTo>
                    <a:pt x="3644" y="806"/>
                    <a:pt x="3641" y="810"/>
                    <a:pt x="3636" y="810"/>
                  </a:cubicBezTo>
                  <a:cubicBezTo>
                    <a:pt x="3632" y="810"/>
                    <a:pt x="3628" y="806"/>
                    <a:pt x="3628" y="802"/>
                  </a:cubicBezTo>
                  <a:close/>
                  <a:moveTo>
                    <a:pt x="3628" y="754"/>
                  </a:moveTo>
                  <a:lnTo>
                    <a:pt x="3628" y="737"/>
                  </a:lnTo>
                  <a:cubicBezTo>
                    <a:pt x="3628" y="733"/>
                    <a:pt x="3632" y="729"/>
                    <a:pt x="3636" y="729"/>
                  </a:cubicBezTo>
                  <a:cubicBezTo>
                    <a:pt x="3641" y="729"/>
                    <a:pt x="3644" y="733"/>
                    <a:pt x="3644" y="737"/>
                  </a:cubicBezTo>
                  <a:lnTo>
                    <a:pt x="3644" y="754"/>
                  </a:lnTo>
                  <a:cubicBezTo>
                    <a:pt x="3644" y="758"/>
                    <a:pt x="3641" y="762"/>
                    <a:pt x="3636" y="762"/>
                  </a:cubicBezTo>
                  <a:cubicBezTo>
                    <a:pt x="3632" y="762"/>
                    <a:pt x="3628" y="758"/>
                    <a:pt x="3628" y="754"/>
                  </a:cubicBezTo>
                  <a:close/>
                  <a:moveTo>
                    <a:pt x="3628" y="705"/>
                  </a:moveTo>
                  <a:lnTo>
                    <a:pt x="3628" y="689"/>
                  </a:lnTo>
                  <a:cubicBezTo>
                    <a:pt x="3628" y="685"/>
                    <a:pt x="3632" y="681"/>
                    <a:pt x="3636" y="681"/>
                  </a:cubicBezTo>
                  <a:cubicBezTo>
                    <a:pt x="3641" y="681"/>
                    <a:pt x="3644" y="685"/>
                    <a:pt x="3644" y="689"/>
                  </a:cubicBezTo>
                  <a:lnTo>
                    <a:pt x="3644" y="705"/>
                  </a:lnTo>
                  <a:cubicBezTo>
                    <a:pt x="3644" y="710"/>
                    <a:pt x="3641" y="713"/>
                    <a:pt x="3636" y="713"/>
                  </a:cubicBezTo>
                  <a:cubicBezTo>
                    <a:pt x="3632" y="713"/>
                    <a:pt x="3628" y="710"/>
                    <a:pt x="3628" y="705"/>
                  </a:cubicBezTo>
                  <a:close/>
                  <a:moveTo>
                    <a:pt x="3628" y="657"/>
                  </a:moveTo>
                  <a:lnTo>
                    <a:pt x="3628" y="641"/>
                  </a:lnTo>
                  <a:cubicBezTo>
                    <a:pt x="3628" y="637"/>
                    <a:pt x="3632" y="633"/>
                    <a:pt x="3636" y="633"/>
                  </a:cubicBezTo>
                  <a:cubicBezTo>
                    <a:pt x="3641" y="633"/>
                    <a:pt x="3644" y="637"/>
                    <a:pt x="3644" y="641"/>
                  </a:cubicBezTo>
                  <a:lnTo>
                    <a:pt x="3644" y="657"/>
                  </a:lnTo>
                  <a:cubicBezTo>
                    <a:pt x="3644" y="662"/>
                    <a:pt x="3641" y="665"/>
                    <a:pt x="3636" y="665"/>
                  </a:cubicBezTo>
                  <a:cubicBezTo>
                    <a:pt x="3632" y="665"/>
                    <a:pt x="3628" y="662"/>
                    <a:pt x="3628" y="657"/>
                  </a:cubicBezTo>
                  <a:close/>
                  <a:moveTo>
                    <a:pt x="3628" y="609"/>
                  </a:moveTo>
                  <a:lnTo>
                    <a:pt x="3628" y="593"/>
                  </a:lnTo>
                  <a:cubicBezTo>
                    <a:pt x="3628" y="589"/>
                    <a:pt x="3632" y="585"/>
                    <a:pt x="3636" y="585"/>
                  </a:cubicBezTo>
                  <a:cubicBezTo>
                    <a:pt x="3641" y="585"/>
                    <a:pt x="3644" y="589"/>
                    <a:pt x="3644" y="593"/>
                  </a:cubicBezTo>
                  <a:lnTo>
                    <a:pt x="3644" y="609"/>
                  </a:lnTo>
                  <a:cubicBezTo>
                    <a:pt x="3644" y="614"/>
                    <a:pt x="3641" y="617"/>
                    <a:pt x="3636" y="617"/>
                  </a:cubicBezTo>
                  <a:cubicBezTo>
                    <a:pt x="3632" y="617"/>
                    <a:pt x="3628" y="614"/>
                    <a:pt x="3628" y="609"/>
                  </a:cubicBezTo>
                  <a:close/>
                  <a:moveTo>
                    <a:pt x="3628" y="561"/>
                  </a:moveTo>
                  <a:lnTo>
                    <a:pt x="3628" y="545"/>
                  </a:lnTo>
                  <a:cubicBezTo>
                    <a:pt x="3628" y="541"/>
                    <a:pt x="3632" y="537"/>
                    <a:pt x="3636" y="537"/>
                  </a:cubicBezTo>
                  <a:cubicBezTo>
                    <a:pt x="3641" y="537"/>
                    <a:pt x="3644" y="541"/>
                    <a:pt x="3644" y="545"/>
                  </a:cubicBezTo>
                  <a:lnTo>
                    <a:pt x="3644" y="561"/>
                  </a:lnTo>
                  <a:cubicBezTo>
                    <a:pt x="3644" y="566"/>
                    <a:pt x="3641" y="569"/>
                    <a:pt x="3636" y="569"/>
                  </a:cubicBezTo>
                  <a:cubicBezTo>
                    <a:pt x="3632" y="569"/>
                    <a:pt x="3628" y="566"/>
                    <a:pt x="3628" y="561"/>
                  </a:cubicBezTo>
                  <a:close/>
                  <a:moveTo>
                    <a:pt x="3628" y="513"/>
                  </a:moveTo>
                  <a:lnTo>
                    <a:pt x="3628" y="497"/>
                  </a:lnTo>
                  <a:cubicBezTo>
                    <a:pt x="3628" y="493"/>
                    <a:pt x="3632" y="489"/>
                    <a:pt x="3636" y="489"/>
                  </a:cubicBezTo>
                  <a:cubicBezTo>
                    <a:pt x="3641" y="489"/>
                    <a:pt x="3644" y="493"/>
                    <a:pt x="3644" y="497"/>
                  </a:cubicBezTo>
                  <a:lnTo>
                    <a:pt x="3644" y="513"/>
                  </a:lnTo>
                  <a:cubicBezTo>
                    <a:pt x="3644" y="518"/>
                    <a:pt x="3641" y="521"/>
                    <a:pt x="3636" y="521"/>
                  </a:cubicBezTo>
                  <a:cubicBezTo>
                    <a:pt x="3632" y="521"/>
                    <a:pt x="3628" y="518"/>
                    <a:pt x="3628" y="513"/>
                  </a:cubicBezTo>
                  <a:close/>
                  <a:moveTo>
                    <a:pt x="3628" y="465"/>
                  </a:moveTo>
                  <a:lnTo>
                    <a:pt x="3628" y="449"/>
                  </a:lnTo>
                  <a:cubicBezTo>
                    <a:pt x="3628" y="445"/>
                    <a:pt x="3632" y="441"/>
                    <a:pt x="3636" y="441"/>
                  </a:cubicBezTo>
                  <a:cubicBezTo>
                    <a:pt x="3641" y="441"/>
                    <a:pt x="3644" y="445"/>
                    <a:pt x="3644" y="449"/>
                  </a:cubicBezTo>
                  <a:lnTo>
                    <a:pt x="3644" y="465"/>
                  </a:lnTo>
                  <a:cubicBezTo>
                    <a:pt x="3644" y="470"/>
                    <a:pt x="3641" y="473"/>
                    <a:pt x="3636" y="473"/>
                  </a:cubicBezTo>
                  <a:cubicBezTo>
                    <a:pt x="3632" y="473"/>
                    <a:pt x="3628" y="470"/>
                    <a:pt x="3628" y="465"/>
                  </a:cubicBezTo>
                  <a:close/>
                  <a:moveTo>
                    <a:pt x="3628" y="417"/>
                  </a:moveTo>
                  <a:lnTo>
                    <a:pt x="3628" y="401"/>
                  </a:lnTo>
                  <a:cubicBezTo>
                    <a:pt x="3628" y="397"/>
                    <a:pt x="3632" y="393"/>
                    <a:pt x="3636" y="393"/>
                  </a:cubicBezTo>
                  <a:cubicBezTo>
                    <a:pt x="3641" y="393"/>
                    <a:pt x="3644" y="397"/>
                    <a:pt x="3644" y="401"/>
                  </a:cubicBezTo>
                  <a:lnTo>
                    <a:pt x="3644" y="417"/>
                  </a:lnTo>
                  <a:cubicBezTo>
                    <a:pt x="3644" y="422"/>
                    <a:pt x="3641" y="425"/>
                    <a:pt x="3636" y="425"/>
                  </a:cubicBezTo>
                  <a:cubicBezTo>
                    <a:pt x="3632" y="425"/>
                    <a:pt x="3628" y="422"/>
                    <a:pt x="3628" y="417"/>
                  </a:cubicBezTo>
                  <a:close/>
                  <a:moveTo>
                    <a:pt x="3628" y="369"/>
                  </a:moveTo>
                  <a:lnTo>
                    <a:pt x="3628" y="353"/>
                  </a:lnTo>
                  <a:cubicBezTo>
                    <a:pt x="3628" y="349"/>
                    <a:pt x="3632" y="345"/>
                    <a:pt x="3636" y="345"/>
                  </a:cubicBezTo>
                  <a:cubicBezTo>
                    <a:pt x="3641" y="345"/>
                    <a:pt x="3644" y="349"/>
                    <a:pt x="3644" y="353"/>
                  </a:cubicBezTo>
                  <a:lnTo>
                    <a:pt x="3644" y="369"/>
                  </a:lnTo>
                  <a:cubicBezTo>
                    <a:pt x="3644" y="374"/>
                    <a:pt x="3641" y="377"/>
                    <a:pt x="3636" y="377"/>
                  </a:cubicBezTo>
                  <a:cubicBezTo>
                    <a:pt x="3632" y="377"/>
                    <a:pt x="3628" y="374"/>
                    <a:pt x="3628" y="369"/>
                  </a:cubicBezTo>
                  <a:close/>
                  <a:moveTo>
                    <a:pt x="3628" y="321"/>
                  </a:moveTo>
                  <a:lnTo>
                    <a:pt x="3628" y="305"/>
                  </a:lnTo>
                  <a:cubicBezTo>
                    <a:pt x="3628" y="301"/>
                    <a:pt x="3632" y="297"/>
                    <a:pt x="3636" y="297"/>
                  </a:cubicBezTo>
                  <a:cubicBezTo>
                    <a:pt x="3641" y="297"/>
                    <a:pt x="3644" y="301"/>
                    <a:pt x="3644" y="305"/>
                  </a:cubicBezTo>
                  <a:lnTo>
                    <a:pt x="3644" y="321"/>
                  </a:lnTo>
                  <a:cubicBezTo>
                    <a:pt x="3644" y="326"/>
                    <a:pt x="3641" y="329"/>
                    <a:pt x="3636" y="329"/>
                  </a:cubicBezTo>
                  <a:cubicBezTo>
                    <a:pt x="3632" y="329"/>
                    <a:pt x="3628" y="326"/>
                    <a:pt x="3628" y="321"/>
                  </a:cubicBezTo>
                  <a:close/>
                  <a:moveTo>
                    <a:pt x="3628" y="273"/>
                  </a:moveTo>
                  <a:lnTo>
                    <a:pt x="3628" y="257"/>
                  </a:lnTo>
                  <a:cubicBezTo>
                    <a:pt x="3628" y="253"/>
                    <a:pt x="3632" y="249"/>
                    <a:pt x="3636" y="249"/>
                  </a:cubicBezTo>
                  <a:cubicBezTo>
                    <a:pt x="3641" y="249"/>
                    <a:pt x="3644" y="253"/>
                    <a:pt x="3644" y="257"/>
                  </a:cubicBezTo>
                  <a:lnTo>
                    <a:pt x="3644" y="273"/>
                  </a:lnTo>
                  <a:cubicBezTo>
                    <a:pt x="3644" y="277"/>
                    <a:pt x="3641" y="281"/>
                    <a:pt x="3636" y="281"/>
                  </a:cubicBezTo>
                  <a:cubicBezTo>
                    <a:pt x="3632" y="281"/>
                    <a:pt x="3628" y="277"/>
                    <a:pt x="3628" y="273"/>
                  </a:cubicBezTo>
                  <a:close/>
                  <a:moveTo>
                    <a:pt x="3628" y="225"/>
                  </a:moveTo>
                  <a:lnTo>
                    <a:pt x="3628" y="209"/>
                  </a:lnTo>
                  <a:cubicBezTo>
                    <a:pt x="3628" y="205"/>
                    <a:pt x="3632" y="201"/>
                    <a:pt x="3636" y="201"/>
                  </a:cubicBezTo>
                  <a:cubicBezTo>
                    <a:pt x="3641" y="201"/>
                    <a:pt x="3644" y="205"/>
                    <a:pt x="3644" y="209"/>
                  </a:cubicBezTo>
                  <a:lnTo>
                    <a:pt x="3644" y="225"/>
                  </a:lnTo>
                  <a:cubicBezTo>
                    <a:pt x="3644" y="229"/>
                    <a:pt x="3641" y="233"/>
                    <a:pt x="3636" y="233"/>
                  </a:cubicBezTo>
                  <a:cubicBezTo>
                    <a:pt x="3632" y="233"/>
                    <a:pt x="3628" y="229"/>
                    <a:pt x="3628" y="225"/>
                  </a:cubicBezTo>
                  <a:close/>
                  <a:moveTo>
                    <a:pt x="3628" y="177"/>
                  </a:moveTo>
                  <a:lnTo>
                    <a:pt x="3628" y="161"/>
                  </a:lnTo>
                  <a:cubicBezTo>
                    <a:pt x="3628" y="156"/>
                    <a:pt x="3632" y="153"/>
                    <a:pt x="3636" y="153"/>
                  </a:cubicBezTo>
                  <a:cubicBezTo>
                    <a:pt x="3641" y="153"/>
                    <a:pt x="3644" y="156"/>
                    <a:pt x="3644" y="161"/>
                  </a:cubicBezTo>
                  <a:lnTo>
                    <a:pt x="3644" y="177"/>
                  </a:lnTo>
                  <a:cubicBezTo>
                    <a:pt x="3644" y="181"/>
                    <a:pt x="3641" y="185"/>
                    <a:pt x="3636" y="185"/>
                  </a:cubicBezTo>
                  <a:cubicBezTo>
                    <a:pt x="3632" y="185"/>
                    <a:pt x="3628" y="181"/>
                    <a:pt x="3628" y="177"/>
                  </a:cubicBezTo>
                  <a:close/>
                  <a:moveTo>
                    <a:pt x="3628" y="129"/>
                  </a:moveTo>
                  <a:lnTo>
                    <a:pt x="3628" y="113"/>
                  </a:lnTo>
                  <a:cubicBezTo>
                    <a:pt x="3628" y="108"/>
                    <a:pt x="3632" y="105"/>
                    <a:pt x="3636" y="105"/>
                  </a:cubicBezTo>
                  <a:cubicBezTo>
                    <a:pt x="3641" y="105"/>
                    <a:pt x="3644" y="108"/>
                    <a:pt x="3644" y="113"/>
                  </a:cubicBezTo>
                  <a:lnTo>
                    <a:pt x="3644" y="129"/>
                  </a:lnTo>
                  <a:cubicBezTo>
                    <a:pt x="3644" y="133"/>
                    <a:pt x="3641" y="137"/>
                    <a:pt x="3636" y="137"/>
                  </a:cubicBezTo>
                  <a:cubicBezTo>
                    <a:pt x="3632" y="137"/>
                    <a:pt x="3628" y="133"/>
                    <a:pt x="3628" y="129"/>
                  </a:cubicBezTo>
                  <a:close/>
                  <a:moveTo>
                    <a:pt x="3628" y="81"/>
                  </a:moveTo>
                  <a:lnTo>
                    <a:pt x="3628" y="65"/>
                  </a:lnTo>
                  <a:cubicBezTo>
                    <a:pt x="3628" y="60"/>
                    <a:pt x="3632" y="57"/>
                    <a:pt x="3636" y="57"/>
                  </a:cubicBezTo>
                  <a:cubicBezTo>
                    <a:pt x="3641" y="57"/>
                    <a:pt x="3644" y="60"/>
                    <a:pt x="3644" y="65"/>
                  </a:cubicBezTo>
                  <a:lnTo>
                    <a:pt x="3644" y="81"/>
                  </a:lnTo>
                  <a:cubicBezTo>
                    <a:pt x="3644" y="85"/>
                    <a:pt x="3641" y="89"/>
                    <a:pt x="3636" y="89"/>
                  </a:cubicBezTo>
                  <a:cubicBezTo>
                    <a:pt x="3632" y="89"/>
                    <a:pt x="3628" y="85"/>
                    <a:pt x="3628" y="81"/>
                  </a:cubicBezTo>
                  <a:close/>
                  <a:moveTo>
                    <a:pt x="3628" y="33"/>
                  </a:moveTo>
                  <a:lnTo>
                    <a:pt x="3628" y="17"/>
                  </a:lnTo>
                  <a:cubicBezTo>
                    <a:pt x="3628" y="12"/>
                    <a:pt x="3632" y="9"/>
                    <a:pt x="3636" y="9"/>
                  </a:cubicBezTo>
                  <a:cubicBezTo>
                    <a:pt x="3641" y="9"/>
                    <a:pt x="3644" y="12"/>
                    <a:pt x="3644" y="17"/>
                  </a:cubicBezTo>
                  <a:lnTo>
                    <a:pt x="3644" y="33"/>
                  </a:lnTo>
                  <a:cubicBezTo>
                    <a:pt x="3644" y="37"/>
                    <a:pt x="3641" y="41"/>
                    <a:pt x="3636" y="41"/>
                  </a:cubicBezTo>
                  <a:cubicBezTo>
                    <a:pt x="3632" y="41"/>
                    <a:pt x="3628" y="37"/>
                    <a:pt x="3628" y="33"/>
                  </a:cubicBezTo>
                  <a:close/>
                  <a:moveTo>
                    <a:pt x="3614" y="16"/>
                  </a:moveTo>
                  <a:lnTo>
                    <a:pt x="3598" y="16"/>
                  </a:lnTo>
                  <a:cubicBezTo>
                    <a:pt x="3593" y="16"/>
                    <a:pt x="3590" y="12"/>
                    <a:pt x="3590" y="8"/>
                  </a:cubicBezTo>
                  <a:cubicBezTo>
                    <a:pt x="3590" y="3"/>
                    <a:pt x="3593" y="0"/>
                    <a:pt x="3598" y="0"/>
                  </a:cubicBezTo>
                  <a:lnTo>
                    <a:pt x="3614" y="0"/>
                  </a:lnTo>
                  <a:cubicBezTo>
                    <a:pt x="3618" y="0"/>
                    <a:pt x="3622" y="3"/>
                    <a:pt x="3622" y="8"/>
                  </a:cubicBezTo>
                  <a:cubicBezTo>
                    <a:pt x="3622" y="12"/>
                    <a:pt x="3618" y="16"/>
                    <a:pt x="3614" y="16"/>
                  </a:cubicBezTo>
                  <a:close/>
                  <a:moveTo>
                    <a:pt x="3566" y="16"/>
                  </a:moveTo>
                  <a:lnTo>
                    <a:pt x="3550" y="16"/>
                  </a:lnTo>
                  <a:cubicBezTo>
                    <a:pt x="3545" y="16"/>
                    <a:pt x="3542" y="12"/>
                    <a:pt x="3542" y="8"/>
                  </a:cubicBezTo>
                  <a:cubicBezTo>
                    <a:pt x="3542" y="3"/>
                    <a:pt x="3545" y="0"/>
                    <a:pt x="3550" y="0"/>
                  </a:cubicBezTo>
                  <a:lnTo>
                    <a:pt x="3566" y="0"/>
                  </a:lnTo>
                  <a:cubicBezTo>
                    <a:pt x="3570" y="0"/>
                    <a:pt x="3574" y="3"/>
                    <a:pt x="3574" y="8"/>
                  </a:cubicBezTo>
                  <a:cubicBezTo>
                    <a:pt x="3574" y="12"/>
                    <a:pt x="3570" y="16"/>
                    <a:pt x="3566" y="16"/>
                  </a:cubicBezTo>
                  <a:close/>
                  <a:moveTo>
                    <a:pt x="3518" y="16"/>
                  </a:moveTo>
                  <a:lnTo>
                    <a:pt x="3502" y="16"/>
                  </a:lnTo>
                  <a:cubicBezTo>
                    <a:pt x="3497" y="16"/>
                    <a:pt x="3494" y="12"/>
                    <a:pt x="3494" y="8"/>
                  </a:cubicBezTo>
                  <a:cubicBezTo>
                    <a:pt x="3494" y="3"/>
                    <a:pt x="3497" y="0"/>
                    <a:pt x="3502" y="0"/>
                  </a:cubicBezTo>
                  <a:lnTo>
                    <a:pt x="3518" y="0"/>
                  </a:lnTo>
                  <a:cubicBezTo>
                    <a:pt x="3522" y="0"/>
                    <a:pt x="3526" y="3"/>
                    <a:pt x="3526" y="8"/>
                  </a:cubicBezTo>
                  <a:cubicBezTo>
                    <a:pt x="3526" y="12"/>
                    <a:pt x="3522" y="16"/>
                    <a:pt x="3518" y="16"/>
                  </a:cubicBezTo>
                  <a:close/>
                  <a:moveTo>
                    <a:pt x="3469" y="16"/>
                  </a:moveTo>
                  <a:lnTo>
                    <a:pt x="3453" y="16"/>
                  </a:lnTo>
                  <a:cubicBezTo>
                    <a:pt x="3449" y="16"/>
                    <a:pt x="3445" y="12"/>
                    <a:pt x="3445" y="8"/>
                  </a:cubicBezTo>
                  <a:cubicBezTo>
                    <a:pt x="3445" y="3"/>
                    <a:pt x="3449" y="0"/>
                    <a:pt x="3453" y="0"/>
                  </a:cubicBezTo>
                  <a:lnTo>
                    <a:pt x="3469" y="0"/>
                  </a:lnTo>
                  <a:cubicBezTo>
                    <a:pt x="3474" y="0"/>
                    <a:pt x="3477" y="3"/>
                    <a:pt x="3477" y="8"/>
                  </a:cubicBezTo>
                  <a:cubicBezTo>
                    <a:pt x="3477" y="12"/>
                    <a:pt x="3474" y="16"/>
                    <a:pt x="3469" y="16"/>
                  </a:cubicBezTo>
                  <a:close/>
                  <a:moveTo>
                    <a:pt x="3421" y="16"/>
                  </a:moveTo>
                  <a:lnTo>
                    <a:pt x="3405" y="16"/>
                  </a:lnTo>
                  <a:cubicBezTo>
                    <a:pt x="3401" y="16"/>
                    <a:pt x="3397" y="12"/>
                    <a:pt x="3397" y="8"/>
                  </a:cubicBezTo>
                  <a:cubicBezTo>
                    <a:pt x="3397" y="3"/>
                    <a:pt x="3401" y="0"/>
                    <a:pt x="3405" y="0"/>
                  </a:cubicBezTo>
                  <a:lnTo>
                    <a:pt x="3421" y="0"/>
                  </a:lnTo>
                  <a:cubicBezTo>
                    <a:pt x="3426" y="0"/>
                    <a:pt x="3429" y="3"/>
                    <a:pt x="3429" y="8"/>
                  </a:cubicBezTo>
                  <a:cubicBezTo>
                    <a:pt x="3429" y="12"/>
                    <a:pt x="3426" y="16"/>
                    <a:pt x="3421" y="16"/>
                  </a:cubicBezTo>
                  <a:close/>
                  <a:moveTo>
                    <a:pt x="3373" y="16"/>
                  </a:moveTo>
                  <a:lnTo>
                    <a:pt x="3357" y="16"/>
                  </a:lnTo>
                  <a:cubicBezTo>
                    <a:pt x="3353" y="16"/>
                    <a:pt x="3349" y="12"/>
                    <a:pt x="3349" y="8"/>
                  </a:cubicBezTo>
                  <a:cubicBezTo>
                    <a:pt x="3349" y="3"/>
                    <a:pt x="3353" y="0"/>
                    <a:pt x="3357" y="0"/>
                  </a:cubicBezTo>
                  <a:lnTo>
                    <a:pt x="3373" y="0"/>
                  </a:lnTo>
                  <a:cubicBezTo>
                    <a:pt x="3378" y="0"/>
                    <a:pt x="3381" y="3"/>
                    <a:pt x="3381" y="8"/>
                  </a:cubicBezTo>
                  <a:cubicBezTo>
                    <a:pt x="3381" y="12"/>
                    <a:pt x="3378" y="16"/>
                    <a:pt x="3373" y="16"/>
                  </a:cubicBezTo>
                  <a:close/>
                  <a:moveTo>
                    <a:pt x="3325" y="16"/>
                  </a:moveTo>
                  <a:lnTo>
                    <a:pt x="3309" y="16"/>
                  </a:lnTo>
                  <a:cubicBezTo>
                    <a:pt x="3305" y="16"/>
                    <a:pt x="3301" y="12"/>
                    <a:pt x="3301" y="8"/>
                  </a:cubicBezTo>
                  <a:cubicBezTo>
                    <a:pt x="3301" y="3"/>
                    <a:pt x="3305" y="0"/>
                    <a:pt x="3309" y="0"/>
                  </a:cubicBezTo>
                  <a:lnTo>
                    <a:pt x="3325" y="0"/>
                  </a:lnTo>
                  <a:cubicBezTo>
                    <a:pt x="3330" y="0"/>
                    <a:pt x="3333" y="3"/>
                    <a:pt x="3333" y="8"/>
                  </a:cubicBezTo>
                  <a:cubicBezTo>
                    <a:pt x="3333" y="12"/>
                    <a:pt x="3330" y="16"/>
                    <a:pt x="3325" y="16"/>
                  </a:cubicBezTo>
                  <a:close/>
                  <a:moveTo>
                    <a:pt x="3277" y="16"/>
                  </a:moveTo>
                  <a:lnTo>
                    <a:pt x="3261" y="16"/>
                  </a:lnTo>
                  <a:cubicBezTo>
                    <a:pt x="3257" y="16"/>
                    <a:pt x="3253" y="12"/>
                    <a:pt x="3253" y="8"/>
                  </a:cubicBezTo>
                  <a:cubicBezTo>
                    <a:pt x="3253" y="3"/>
                    <a:pt x="3257" y="0"/>
                    <a:pt x="3261" y="0"/>
                  </a:cubicBezTo>
                  <a:lnTo>
                    <a:pt x="3277" y="0"/>
                  </a:lnTo>
                  <a:cubicBezTo>
                    <a:pt x="3282" y="0"/>
                    <a:pt x="3285" y="3"/>
                    <a:pt x="3285" y="8"/>
                  </a:cubicBezTo>
                  <a:cubicBezTo>
                    <a:pt x="3285" y="12"/>
                    <a:pt x="3282" y="16"/>
                    <a:pt x="3277" y="16"/>
                  </a:cubicBezTo>
                  <a:close/>
                  <a:moveTo>
                    <a:pt x="3229" y="16"/>
                  </a:moveTo>
                  <a:lnTo>
                    <a:pt x="3213" y="16"/>
                  </a:lnTo>
                  <a:cubicBezTo>
                    <a:pt x="3209" y="16"/>
                    <a:pt x="3205" y="12"/>
                    <a:pt x="3205" y="8"/>
                  </a:cubicBezTo>
                  <a:cubicBezTo>
                    <a:pt x="3205" y="3"/>
                    <a:pt x="3209" y="0"/>
                    <a:pt x="3213" y="0"/>
                  </a:cubicBezTo>
                  <a:lnTo>
                    <a:pt x="3229" y="0"/>
                  </a:lnTo>
                  <a:cubicBezTo>
                    <a:pt x="3234" y="0"/>
                    <a:pt x="3237" y="3"/>
                    <a:pt x="3237" y="8"/>
                  </a:cubicBezTo>
                  <a:cubicBezTo>
                    <a:pt x="3237" y="12"/>
                    <a:pt x="3234" y="16"/>
                    <a:pt x="3229" y="16"/>
                  </a:cubicBezTo>
                  <a:close/>
                  <a:moveTo>
                    <a:pt x="3181" y="16"/>
                  </a:moveTo>
                  <a:lnTo>
                    <a:pt x="3165" y="16"/>
                  </a:lnTo>
                  <a:cubicBezTo>
                    <a:pt x="3161" y="16"/>
                    <a:pt x="3157" y="12"/>
                    <a:pt x="3157" y="8"/>
                  </a:cubicBezTo>
                  <a:cubicBezTo>
                    <a:pt x="3157" y="3"/>
                    <a:pt x="3161" y="0"/>
                    <a:pt x="3165" y="0"/>
                  </a:cubicBezTo>
                  <a:lnTo>
                    <a:pt x="3181" y="0"/>
                  </a:lnTo>
                  <a:cubicBezTo>
                    <a:pt x="3186" y="0"/>
                    <a:pt x="3189" y="3"/>
                    <a:pt x="3189" y="8"/>
                  </a:cubicBezTo>
                  <a:cubicBezTo>
                    <a:pt x="3189" y="12"/>
                    <a:pt x="3186" y="16"/>
                    <a:pt x="3181" y="16"/>
                  </a:cubicBezTo>
                  <a:close/>
                  <a:moveTo>
                    <a:pt x="3133" y="16"/>
                  </a:moveTo>
                  <a:lnTo>
                    <a:pt x="3117" y="16"/>
                  </a:lnTo>
                  <a:cubicBezTo>
                    <a:pt x="3113" y="16"/>
                    <a:pt x="3109" y="12"/>
                    <a:pt x="3109" y="8"/>
                  </a:cubicBezTo>
                  <a:cubicBezTo>
                    <a:pt x="3109" y="3"/>
                    <a:pt x="3113" y="0"/>
                    <a:pt x="3117" y="0"/>
                  </a:cubicBezTo>
                  <a:lnTo>
                    <a:pt x="3133" y="0"/>
                  </a:lnTo>
                  <a:cubicBezTo>
                    <a:pt x="3138" y="0"/>
                    <a:pt x="3141" y="3"/>
                    <a:pt x="3141" y="8"/>
                  </a:cubicBezTo>
                  <a:cubicBezTo>
                    <a:pt x="3141" y="12"/>
                    <a:pt x="3138" y="16"/>
                    <a:pt x="3133" y="16"/>
                  </a:cubicBezTo>
                  <a:close/>
                  <a:moveTo>
                    <a:pt x="3085" y="16"/>
                  </a:moveTo>
                  <a:lnTo>
                    <a:pt x="3069" y="16"/>
                  </a:lnTo>
                  <a:cubicBezTo>
                    <a:pt x="3065" y="16"/>
                    <a:pt x="3061" y="12"/>
                    <a:pt x="3061" y="8"/>
                  </a:cubicBezTo>
                  <a:cubicBezTo>
                    <a:pt x="3061" y="3"/>
                    <a:pt x="3065" y="0"/>
                    <a:pt x="3069" y="0"/>
                  </a:cubicBezTo>
                  <a:lnTo>
                    <a:pt x="3085" y="0"/>
                  </a:lnTo>
                  <a:cubicBezTo>
                    <a:pt x="3090" y="0"/>
                    <a:pt x="3093" y="3"/>
                    <a:pt x="3093" y="8"/>
                  </a:cubicBezTo>
                  <a:cubicBezTo>
                    <a:pt x="3093" y="12"/>
                    <a:pt x="3090" y="16"/>
                    <a:pt x="3085" y="16"/>
                  </a:cubicBezTo>
                  <a:close/>
                  <a:moveTo>
                    <a:pt x="3037" y="16"/>
                  </a:moveTo>
                  <a:lnTo>
                    <a:pt x="3021" y="16"/>
                  </a:lnTo>
                  <a:cubicBezTo>
                    <a:pt x="3017" y="16"/>
                    <a:pt x="3013" y="12"/>
                    <a:pt x="3013" y="8"/>
                  </a:cubicBezTo>
                  <a:cubicBezTo>
                    <a:pt x="3013" y="3"/>
                    <a:pt x="3017" y="0"/>
                    <a:pt x="3021" y="0"/>
                  </a:cubicBezTo>
                  <a:lnTo>
                    <a:pt x="3037" y="0"/>
                  </a:lnTo>
                  <a:cubicBezTo>
                    <a:pt x="3041" y="0"/>
                    <a:pt x="3045" y="3"/>
                    <a:pt x="3045" y="8"/>
                  </a:cubicBezTo>
                  <a:cubicBezTo>
                    <a:pt x="3045" y="12"/>
                    <a:pt x="3041" y="16"/>
                    <a:pt x="3037" y="16"/>
                  </a:cubicBezTo>
                  <a:close/>
                  <a:moveTo>
                    <a:pt x="2989" y="16"/>
                  </a:moveTo>
                  <a:lnTo>
                    <a:pt x="2973" y="16"/>
                  </a:lnTo>
                  <a:cubicBezTo>
                    <a:pt x="2969" y="16"/>
                    <a:pt x="2965" y="12"/>
                    <a:pt x="2965" y="8"/>
                  </a:cubicBezTo>
                  <a:cubicBezTo>
                    <a:pt x="2965" y="3"/>
                    <a:pt x="2969" y="0"/>
                    <a:pt x="2973" y="0"/>
                  </a:cubicBezTo>
                  <a:lnTo>
                    <a:pt x="2989" y="0"/>
                  </a:lnTo>
                  <a:cubicBezTo>
                    <a:pt x="2993" y="0"/>
                    <a:pt x="2997" y="3"/>
                    <a:pt x="2997" y="8"/>
                  </a:cubicBezTo>
                  <a:cubicBezTo>
                    <a:pt x="2997" y="12"/>
                    <a:pt x="2993" y="16"/>
                    <a:pt x="2989" y="16"/>
                  </a:cubicBezTo>
                  <a:close/>
                  <a:moveTo>
                    <a:pt x="2941" y="16"/>
                  </a:moveTo>
                  <a:lnTo>
                    <a:pt x="2925" y="16"/>
                  </a:lnTo>
                  <a:cubicBezTo>
                    <a:pt x="2921" y="16"/>
                    <a:pt x="2917" y="12"/>
                    <a:pt x="2917" y="8"/>
                  </a:cubicBezTo>
                  <a:cubicBezTo>
                    <a:pt x="2917" y="3"/>
                    <a:pt x="2921" y="0"/>
                    <a:pt x="2925" y="0"/>
                  </a:cubicBezTo>
                  <a:lnTo>
                    <a:pt x="2941" y="0"/>
                  </a:lnTo>
                  <a:cubicBezTo>
                    <a:pt x="2945" y="0"/>
                    <a:pt x="2949" y="3"/>
                    <a:pt x="2949" y="8"/>
                  </a:cubicBezTo>
                  <a:cubicBezTo>
                    <a:pt x="2949" y="12"/>
                    <a:pt x="2945" y="16"/>
                    <a:pt x="2941" y="16"/>
                  </a:cubicBezTo>
                  <a:close/>
                  <a:moveTo>
                    <a:pt x="2893" y="16"/>
                  </a:moveTo>
                  <a:lnTo>
                    <a:pt x="2877" y="16"/>
                  </a:lnTo>
                  <a:cubicBezTo>
                    <a:pt x="2872" y="16"/>
                    <a:pt x="2869" y="12"/>
                    <a:pt x="2869" y="8"/>
                  </a:cubicBezTo>
                  <a:cubicBezTo>
                    <a:pt x="2869" y="3"/>
                    <a:pt x="2872" y="0"/>
                    <a:pt x="2877" y="0"/>
                  </a:cubicBezTo>
                  <a:lnTo>
                    <a:pt x="2893" y="0"/>
                  </a:lnTo>
                  <a:cubicBezTo>
                    <a:pt x="2897" y="0"/>
                    <a:pt x="2901" y="3"/>
                    <a:pt x="2901" y="8"/>
                  </a:cubicBezTo>
                  <a:cubicBezTo>
                    <a:pt x="2901" y="12"/>
                    <a:pt x="2897" y="16"/>
                    <a:pt x="2893" y="16"/>
                  </a:cubicBezTo>
                  <a:close/>
                  <a:moveTo>
                    <a:pt x="2845" y="16"/>
                  </a:moveTo>
                  <a:lnTo>
                    <a:pt x="2829" y="16"/>
                  </a:lnTo>
                  <a:cubicBezTo>
                    <a:pt x="2824" y="16"/>
                    <a:pt x="2821" y="12"/>
                    <a:pt x="2821" y="8"/>
                  </a:cubicBezTo>
                  <a:cubicBezTo>
                    <a:pt x="2821" y="3"/>
                    <a:pt x="2824" y="0"/>
                    <a:pt x="2829" y="0"/>
                  </a:cubicBezTo>
                  <a:lnTo>
                    <a:pt x="2845" y="0"/>
                  </a:lnTo>
                  <a:cubicBezTo>
                    <a:pt x="2849" y="0"/>
                    <a:pt x="2853" y="3"/>
                    <a:pt x="2853" y="8"/>
                  </a:cubicBezTo>
                  <a:cubicBezTo>
                    <a:pt x="2853" y="12"/>
                    <a:pt x="2849" y="16"/>
                    <a:pt x="2845" y="16"/>
                  </a:cubicBezTo>
                  <a:close/>
                  <a:moveTo>
                    <a:pt x="2797" y="16"/>
                  </a:moveTo>
                  <a:lnTo>
                    <a:pt x="2781" y="16"/>
                  </a:lnTo>
                  <a:cubicBezTo>
                    <a:pt x="2776" y="16"/>
                    <a:pt x="2773" y="12"/>
                    <a:pt x="2773" y="8"/>
                  </a:cubicBezTo>
                  <a:cubicBezTo>
                    <a:pt x="2773" y="3"/>
                    <a:pt x="2776" y="0"/>
                    <a:pt x="2781" y="0"/>
                  </a:cubicBezTo>
                  <a:lnTo>
                    <a:pt x="2797" y="0"/>
                  </a:lnTo>
                  <a:cubicBezTo>
                    <a:pt x="2801" y="0"/>
                    <a:pt x="2805" y="3"/>
                    <a:pt x="2805" y="8"/>
                  </a:cubicBezTo>
                  <a:cubicBezTo>
                    <a:pt x="2805" y="12"/>
                    <a:pt x="2801" y="16"/>
                    <a:pt x="2797" y="16"/>
                  </a:cubicBezTo>
                  <a:close/>
                  <a:moveTo>
                    <a:pt x="2749" y="16"/>
                  </a:moveTo>
                  <a:lnTo>
                    <a:pt x="2733" y="16"/>
                  </a:lnTo>
                  <a:cubicBezTo>
                    <a:pt x="2728" y="16"/>
                    <a:pt x="2725" y="12"/>
                    <a:pt x="2725" y="8"/>
                  </a:cubicBezTo>
                  <a:cubicBezTo>
                    <a:pt x="2725" y="3"/>
                    <a:pt x="2728" y="0"/>
                    <a:pt x="2733" y="0"/>
                  </a:cubicBezTo>
                  <a:lnTo>
                    <a:pt x="2749" y="0"/>
                  </a:lnTo>
                  <a:cubicBezTo>
                    <a:pt x="2753" y="0"/>
                    <a:pt x="2757" y="3"/>
                    <a:pt x="2757" y="8"/>
                  </a:cubicBezTo>
                  <a:cubicBezTo>
                    <a:pt x="2757" y="12"/>
                    <a:pt x="2753" y="16"/>
                    <a:pt x="2749" y="16"/>
                  </a:cubicBezTo>
                  <a:close/>
                  <a:moveTo>
                    <a:pt x="2701" y="16"/>
                  </a:moveTo>
                  <a:lnTo>
                    <a:pt x="2685" y="16"/>
                  </a:lnTo>
                  <a:cubicBezTo>
                    <a:pt x="2680" y="16"/>
                    <a:pt x="2677" y="12"/>
                    <a:pt x="2677" y="8"/>
                  </a:cubicBezTo>
                  <a:cubicBezTo>
                    <a:pt x="2677" y="3"/>
                    <a:pt x="2680" y="0"/>
                    <a:pt x="2685" y="0"/>
                  </a:cubicBezTo>
                  <a:lnTo>
                    <a:pt x="2701" y="0"/>
                  </a:lnTo>
                  <a:cubicBezTo>
                    <a:pt x="2705" y="0"/>
                    <a:pt x="2709" y="3"/>
                    <a:pt x="2709" y="8"/>
                  </a:cubicBezTo>
                  <a:cubicBezTo>
                    <a:pt x="2709" y="12"/>
                    <a:pt x="2705" y="16"/>
                    <a:pt x="2701" y="16"/>
                  </a:cubicBezTo>
                  <a:close/>
                  <a:moveTo>
                    <a:pt x="2653" y="16"/>
                  </a:moveTo>
                  <a:lnTo>
                    <a:pt x="2637" y="16"/>
                  </a:lnTo>
                  <a:cubicBezTo>
                    <a:pt x="2632" y="16"/>
                    <a:pt x="2629" y="12"/>
                    <a:pt x="2629" y="8"/>
                  </a:cubicBezTo>
                  <a:cubicBezTo>
                    <a:pt x="2629" y="3"/>
                    <a:pt x="2632" y="0"/>
                    <a:pt x="2637" y="0"/>
                  </a:cubicBezTo>
                  <a:lnTo>
                    <a:pt x="2653" y="0"/>
                  </a:lnTo>
                  <a:cubicBezTo>
                    <a:pt x="2657" y="0"/>
                    <a:pt x="2661" y="3"/>
                    <a:pt x="2661" y="8"/>
                  </a:cubicBezTo>
                  <a:cubicBezTo>
                    <a:pt x="2661" y="12"/>
                    <a:pt x="2657" y="16"/>
                    <a:pt x="2653" y="16"/>
                  </a:cubicBezTo>
                  <a:close/>
                  <a:moveTo>
                    <a:pt x="2605" y="16"/>
                  </a:moveTo>
                  <a:lnTo>
                    <a:pt x="2589" y="16"/>
                  </a:lnTo>
                  <a:cubicBezTo>
                    <a:pt x="2584" y="16"/>
                    <a:pt x="2581" y="12"/>
                    <a:pt x="2581" y="8"/>
                  </a:cubicBezTo>
                  <a:cubicBezTo>
                    <a:pt x="2581" y="3"/>
                    <a:pt x="2584" y="0"/>
                    <a:pt x="2589" y="0"/>
                  </a:cubicBezTo>
                  <a:lnTo>
                    <a:pt x="2605" y="0"/>
                  </a:lnTo>
                  <a:cubicBezTo>
                    <a:pt x="2609" y="0"/>
                    <a:pt x="2613" y="3"/>
                    <a:pt x="2613" y="8"/>
                  </a:cubicBezTo>
                  <a:cubicBezTo>
                    <a:pt x="2613" y="12"/>
                    <a:pt x="2609" y="16"/>
                    <a:pt x="2605" y="16"/>
                  </a:cubicBezTo>
                  <a:close/>
                  <a:moveTo>
                    <a:pt x="2557" y="16"/>
                  </a:moveTo>
                  <a:lnTo>
                    <a:pt x="2541" y="16"/>
                  </a:lnTo>
                  <a:cubicBezTo>
                    <a:pt x="2536" y="16"/>
                    <a:pt x="2533" y="12"/>
                    <a:pt x="2533" y="8"/>
                  </a:cubicBezTo>
                  <a:cubicBezTo>
                    <a:pt x="2533" y="3"/>
                    <a:pt x="2536" y="0"/>
                    <a:pt x="2541" y="0"/>
                  </a:cubicBezTo>
                  <a:lnTo>
                    <a:pt x="2557" y="0"/>
                  </a:lnTo>
                  <a:cubicBezTo>
                    <a:pt x="2561" y="0"/>
                    <a:pt x="2565" y="3"/>
                    <a:pt x="2565" y="8"/>
                  </a:cubicBezTo>
                  <a:cubicBezTo>
                    <a:pt x="2565" y="12"/>
                    <a:pt x="2561" y="16"/>
                    <a:pt x="2557" y="16"/>
                  </a:cubicBezTo>
                  <a:close/>
                  <a:moveTo>
                    <a:pt x="2509" y="16"/>
                  </a:moveTo>
                  <a:lnTo>
                    <a:pt x="2493" y="16"/>
                  </a:lnTo>
                  <a:cubicBezTo>
                    <a:pt x="2488" y="16"/>
                    <a:pt x="2485" y="12"/>
                    <a:pt x="2485" y="8"/>
                  </a:cubicBezTo>
                  <a:cubicBezTo>
                    <a:pt x="2485" y="3"/>
                    <a:pt x="2488" y="0"/>
                    <a:pt x="2493" y="0"/>
                  </a:cubicBezTo>
                  <a:lnTo>
                    <a:pt x="2509" y="0"/>
                  </a:lnTo>
                  <a:cubicBezTo>
                    <a:pt x="2513" y="0"/>
                    <a:pt x="2517" y="3"/>
                    <a:pt x="2517" y="8"/>
                  </a:cubicBezTo>
                  <a:cubicBezTo>
                    <a:pt x="2517" y="12"/>
                    <a:pt x="2513" y="16"/>
                    <a:pt x="2509" y="16"/>
                  </a:cubicBezTo>
                  <a:close/>
                  <a:moveTo>
                    <a:pt x="2460" y="16"/>
                  </a:moveTo>
                  <a:lnTo>
                    <a:pt x="2444" y="16"/>
                  </a:lnTo>
                  <a:cubicBezTo>
                    <a:pt x="2440" y="16"/>
                    <a:pt x="2436" y="12"/>
                    <a:pt x="2436" y="8"/>
                  </a:cubicBezTo>
                  <a:cubicBezTo>
                    <a:pt x="2436" y="3"/>
                    <a:pt x="2440" y="0"/>
                    <a:pt x="2444" y="0"/>
                  </a:cubicBezTo>
                  <a:lnTo>
                    <a:pt x="2460" y="0"/>
                  </a:lnTo>
                  <a:cubicBezTo>
                    <a:pt x="2465" y="0"/>
                    <a:pt x="2468" y="3"/>
                    <a:pt x="2468" y="8"/>
                  </a:cubicBezTo>
                  <a:cubicBezTo>
                    <a:pt x="2468" y="12"/>
                    <a:pt x="2465" y="16"/>
                    <a:pt x="2460" y="16"/>
                  </a:cubicBezTo>
                  <a:close/>
                  <a:moveTo>
                    <a:pt x="2412" y="16"/>
                  </a:moveTo>
                  <a:lnTo>
                    <a:pt x="2396" y="16"/>
                  </a:lnTo>
                  <a:cubicBezTo>
                    <a:pt x="2392" y="16"/>
                    <a:pt x="2388" y="12"/>
                    <a:pt x="2388" y="8"/>
                  </a:cubicBezTo>
                  <a:cubicBezTo>
                    <a:pt x="2388" y="3"/>
                    <a:pt x="2392" y="0"/>
                    <a:pt x="2396" y="0"/>
                  </a:cubicBezTo>
                  <a:lnTo>
                    <a:pt x="2412" y="0"/>
                  </a:lnTo>
                  <a:cubicBezTo>
                    <a:pt x="2417" y="0"/>
                    <a:pt x="2420" y="3"/>
                    <a:pt x="2420" y="8"/>
                  </a:cubicBezTo>
                  <a:cubicBezTo>
                    <a:pt x="2420" y="12"/>
                    <a:pt x="2417" y="16"/>
                    <a:pt x="2412" y="16"/>
                  </a:cubicBezTo>
                  <a:close/>
                  <a:moveTo>
                    <a:pt x="2364" y="16"/>
                  </a:moveTo>
                  <a:lnTo>
                    <a:pt x="2348" y="16"/>
                  </a:lnTo>
                  <a:cubicBezTo>
                    <a:pt x="2344" y="16"/>
                    <a:pt x="2340" y="12"/>
                    <a:pt x="2340" y="8"/>
                  </a:cubicBezTo>
                  <a:cubicBezTo>
                    <a:pt x="2340" y="3"/>
                    <a:pt x="2344" y="0"/>
                    <a:pt x="2348" y="0"/>
                  </a:cubicBezTo>
                  <a:lnTo>
                    <a:pt x="2364" y="0"/>
                  </a:lnTo>
                  <a:cubicBezTo>
                    <a:pt x="2369" y="0"/>
                    <a:pt x="2372" y="3"/>
                    <a:pt x="2372" y="8"/>
                  </a:cubicBezTo>
                  <a:cubicBezTo>
                    <a:pt x="2372" y="12"/>
                    <a:pt x="2369" y="16"/>
                    <a:pt x="2364" y="16"/>
                  </a:cubicBezTo>
                  <a:close/>
                  <a:moveTo>
                    <a:pt x="2316" y="16"/>
                  </a:moveTo>
                  <a:lnTo>
                    <a:pt x="2300" y="16"/>
                  </a:lnTo>
                  <a:cubicBezTo>
                    <a:pt x="2296" y="16"/>
                    <a:pt x="2292" y="12"/>
                    <a:pt x="2292" y="8"/>
                  </a:cubicBezTo>
                  <a:cubicBezTo>
                    <a:pt x="2292" y="3"/>
                    <a:pt x="2296" y="0"/>
                    <a:pt x="2300" y="0"/>
                  </a:cubicBezTo>
                  <a:lnTo>
                    <a:pt x="2316" y="0"/>
                  </a:lnTo>
                  <a:cubicBezTo>
                    <a:pt x="2321" y="0"/>
                    <a:pt x="2324" y="3"/>
                    <a:pt x="2324" y="8"/>
                  </a:cubicBezTo>
                  <a:cubicBezTo>
                    <a:pt x="2324" y="12"/>
                    <a:pt x="2321" y="16"/>
                    <a:pt x="2316" y="16"/>
                  </a:cubicBezTo>
                  <a:close/>
                  <a:moveTo>
                    <a:pt x="2268" y="16"/>
                  </a:moveTo>
                  <a:lnTo>
                    <a:pt x="2252" y="16"/>
                  </a:lnTo>
                  <a:cubicBezTo>
                    <a:pt x="2248" y="16"/>
                    <a:pt x="2244" y="12"/>
                    <a:pt x="2244" y="8"/>
                  </a:cubicBezTo>
                  <a:cubicBezTo>
                    <a:pt x="2244" y="3"/>
                    <a:pt x="2248" y="0"/>
                    <a:pt x="2252" y="0"/>
                  </a:cubicBezTo>
                  <a:lnTo>
                    <a:pt x="2268" y="0"/>
                  </a:lnTo>
                  <a:cubicBezTo>
                    <a:pt x="2273" y="0"/>
                    <a:pt x="2276" y="3"/>
                    <a:pt x="2276" y="8"/>
                  </a:cubicBezTo>
                  <a:cubicBezTo>
                    <a:pt x="2276" y="12"/>
                    <a:pt x="2273" y="16"/>
                    <a:pt x="2268" y="16"/>
                  </a:cubicBezTo>
                  <a:close/>
                  <a:moveTo>
                    <a:pt x="2220" y="16"/>
                  </a:moveTo>
                  <a:lnTo>
                    <a:pt x="2204" y="16"/>
                  </a:lnTo>
                  <a:cubicBezTo>
                    <a:pt x="2200" y="16"/>
                    <a:pt x="2196" y="12"/>
                    <a:pt x="2196" y="8"/>
                  </a:cubicBezTo>
                  <a:cubicBezTo>
                    <a:pt x="2196" y="3"/>
                    <a:pt x="2200" y="0"/>
                    <a:pt x="2204" y="0"/>
                  </a:cubicBezTo>
                  <a:lnTo>
                    <a:pt x="2220" y="0"/>
                  </a:lnTo>
                  <a:cubicBezTo>
                    <a:pt x="2225" y="0"/>
                    <a:pt x="2228" y="3"/>
                    <a:pt x="2228" y="8"/>
                  </a:cubicBezTo>
                  <a:cubicBezTo>
                    <a:pt x="2228" y="12"/>
                    <a:pt x="2225" y="16"/>
                    <a:pt x="2220" y="16"/>
                  </a:cubicBezTo>
                  <a:close/>
                  <a:moveTo>
                    <a:pt x="2172" y="16"/>
                  </a:moveTo>
                  <a:lnTo>
                    <a:pt x="2156" y="16"/>
                  </a:lnTo>
                  <a:cubicBezTo>
                    <a:pt x="2152" y="16"/>
                    <a:pt x="2148" y="12"/>
                    <a:pt x="2148" y="8"/>
                  </a:cubicBezTo>
                  <a:cubicBezTo>
                    <a:pt x="2148" y="3"/>
                    <a:pt x="2152" y="0"/>
                    <a:pt x="2156" y="0"/>
                  </a:cubicBezTo>
                  <a:lnTo>
                    <a:pt x="2172" y="0"/>
                  </a:lnTo>
                  <a:cubicBezTo>
                    <a:pt x="2177" y="0"/>
                    <a:pt x="2180" y="3"/>
                    <a:pt x="2180" y="8"/>
                  </a:cubicBezTo>
                  <a:cubicBezTo>
                    <a:pt x="2180" y="12"/>
                    <a:pt x="2177" y="16"/>
                    <a:pt x="2172" y="16"/>
                  </a:cubicBezTo>
                  <a:close/>
                  <a:moveTo>
                    <a:pt x="2124" y="16"/>
                  </a:moveTo>
                  <a:lnTo>
                    <a:pt x="2108" y="16"/>
                  </a:lnTo>
                  <a:cubicBezTo>
                    <a:pt x="2104" y="16"/>
                    <a:pt x="2100" y="12"/>
                    <a:pt x="2100" y="8"/>
                  </a:cubicBezTo>
                  <a:cubicBezTo>
                    <a:pt x="2100" y="3"/>
                    <a:pt x="2104" y="0"/>
                    <a:pt x="2108" y="0"/>
                  </a:cubicBezTo>
                  <a:lnTo>
                    <a:pt x="2124" y="0"/>
                  </a:lnTo>
                  <a:cubicBezTo>
                    <a:pt x="2129" y="0"/>
                    <a:pt x="2132" y="3"/>
                    <a:pt x="2132" y="8"/>
                  </a:cubicBezTo>
                  <a:cubicBezTo>
                    <a:pt x="2132" y="12"/>
                    <a:pt x="2129" y="16"/>
                    <a:pt x="2124" y="16"/>
                  </a:cubicBezTo>
                  <a:close/>
                  <a:moveTo>
                    <a:pt x="2076" y="16"/>
                  </a:moveTo>
                  <a:lnTo>
                    <a:pt x="2060" y="16"/>
                  </a:lnTo>
                  <a:cubicBezTo>
                    <a:pt x="2056" y="16"/>
                    <a:pt x="2052" y="12"/>
                    <a:pt x="2052" y="8"/>
                  </a:cubicBezTo>
                  <a:cubicBezTo>
                    <a:pt x="2052" y="3"/>
                    <a:pt x="2056" y="0"/>
                    <a:pt x="2060" y="0"/>
                  </a:cubicBezTo>
                  <a:lnTo>
                    <a:pt x="2076" y="0"/>
                  </a:lnTo>
                  <a:cubicBezTo>
                    <a:pt x="2081" y="0"/>
                    <a:pt x="2084" y="3"/>
                    <a:pt x="2084" y="8"/>
                  </a:cubicBezTo>
                  <a:cubicBezTo>
                    <a:pt x="2084" y="12"/>
                    <a:pt x="2081" y="16"/>
                    <a:pt x="2076" y="16"/>
                  </a:cubicBezTo>
                  <a:close/>
                  <a:moveTo>
                    <a:pt x="2028" y="16"/>
                  </a:moveTo>
                  <a:lnTo>
                    <a:pt x="2012" y="16"/>
                  </a:lnTo>
                  <a:cubicBezTo>
                    <a:pt x="2008" y="16"/>
                    <a:pt x="2004" y="12"/>
                    <a:pt x="2004" y="8"/>
                  </a:cubicBezTo>
                  <a:cubicBezTo>
                    <a:pt x="2004" y="3"/>
                    <a:pt x="2008" y="0"/>
                    <a:pt x="2012" y="0"/>
                  </a:cubicBezTo>
                  <a:lnTo>
                    <a:pt x="2028" y="0"/>
                  </a:lnTo>
                  <a:cubicBezTo>
                    <a:pt x="2032" y="0"/>
                    <a:pt x="2036" y="3"/>
                    <a:pt x="2036" y="8"/>
                  </a:cubicBezTo>
                  <a:cubicBezTo>
                    <a:pt x="2036" y="12"/>
                    <a:pt x="2032" y="16"/>
                    <a:pt x="2028" y="16"/>
                  </a:cubicBezTo>
                  <a:close/>
                  <a:moveTo>
                    <a:pt x="1980" y="16"/>
                  </a:moveTo>
                  <a:lnTo>
                    <a:pt x="1964" y="16"/>
                  </a:lnTo>
                  <a:cubicBezTo>
                    <a:pt x="1960" y="16"/>
                    <a:pt x="1956" y="12"/>
                    <a:pt x="1956" y="8"/>
                  </a:cubicBezTo>
                  <a:cubicBezTo>
                    <a:pt x="1956" y="3"/>
                    <a:pt x="1960" y="0"/>
                    <a:pt x="1964" y="0"/>
                  </a:cubicBezTo>
                  <a:lnTo>
                    <a:pt x="1980" y="0"/>
                  </a:lnTo>
                  <a:cubicBezTo>
                    <a:pt x="1984" y="0"/>
                    <a:pt x="1988" y="3"/>
                    <a:pt x="1988" y="8"/>
                  </a:cubicBezTo>
                  <a:cubicBezTo>
                    <a:pt x="1988" y="12"/>
                    <a:pt x="1984" y="16"/>
                    <a:pt x="1980" y="16"/>
                  </a:cubicBezTo>
                  <a:close/>
                  <a:moveTo>
                    <a:pt x="1932" y="16"/>
                  </a:moveTo>
                  <a:lnTo>
                    <a:pt x="1916" y="16"/>
                  </a:lnTo>
                  <a:cubicBezTo>
                    <a:pt x="1912" y="16"/>
                    <a:pt x="1908" y="12"/>
                    <a:pt x="1908" y="8"/>
                  </a:cubicBezTo>
                  <a:cubicBezTo>
                    <a:pt x="1908" y="3"/>
                    <a:pt x="1912" y="0"/>
                    <a:pt x="1916" y="0"/>
                  </a:cubicBezTo>
                  <a:lnTo>
                    <a:pt x="1932" y="0"/>
                  </a:lnTo>
                  <a:cubicBezTo>
                    <a:pt x="1936" y="0"/>
                    <a:pt x="1940" y="3"/>
                    <a:pt x="1940" y="8"/>
                  </a:cubicBezTo>
                  <a:cubicBezTo>
                    <a:pt x="1940" y="12"/>
                    <a:pt x="1936" y="16"/>
                    <a:pt x="1932" y="16"/>
                  </a:cubicBezTo>
                  <a:close/>
                  <a:moveTo>
                    <a:pt x="1884" y="16"/>
                  </a:moveTo>
                  <a:lnTo>
                    <a:pt x="1868" y="16"/>
                  </a:lnTo>
                  <a:cubicBezTo>
                    <a:pt x="1863" y="16"/>
                    <a:pt x="1860" y="12"/>
                    <a:pt x="1860" y="8"/>
                  </a:cubicBezTo>
                  <a:cubicBezTo>
                    <a:pt x="1860" y="3"/>
                    <a:pt x="1863" y="0"/>
                    <a:pt x="1868" y="0"/>
                  </a:cubicBezTo>
                  <a:lnTo>
                    <a:pt x="1884" y="0"/>
                  </a:lnTo>
                  <a:cubicBezTo>
                    <a:pt x="1888" y="0"/>
                    <a:pt x="1892" y="3"/>
                    <a:pt x="1892" y="8"/>
                  </a:cubicBezTo>
                  <a:cubicBezTo>
                    <a:pt x="1892" y="12"/>
                    <a:pt x="1888" y="16"/>
                    <a:pt x="1884" y="16"/>
                  </a:cubicBezTo>
                  <a:close/>
                  <a:moveTo>
                    <a:pt x="1836" y="16"/>
                  </a:moveTo>
                  <a:lnTo>
                    <a:pt x="1820" y="16"/>
                  </a:lnTo>
                  <a:cubicBezTo>
                    <a:pt x="1815" y="16"/>
                    <a:pt x="1812" y="12"/>
                    <a:pt x="1812" y="8"/>
                  </a:cubicBezTo>
                  <a:cubicBezTo>
                    <a:pt x="1812" y="3"/>
                    <a:pt x="1815" y="0"/>
                    <a:pt x="1820" y="0"/>
                  </a:cubicBezTo>
                  <a:lnTo>
                    <a:pt x="1836" y="0"/>
                  </a:lnTo>
                  <a:cubicBezTo>
                    <a:pt x="1840" y="0"/>
                    <a:pt x="1844" y="3"/>
                    <a:pt x="1844" y="8"/>
                  </a:cubicBezTo>
                  <a:cubicBezTo>
                    <a:pt x="1844" y="12"/>
                    <a:pt x="1840" y="16"/>
                    <a:pt x="1836" y="16"/>
                  </a:cubicBezTo>
                  <a:close/>
                  <a:moveTo>
                    <a:pt x="1788" y="16"/>
                  </a:moveTo>
                  <a:lnTo>
                    <a:pt x="1772" y="16"/>
                  </a:lnTo>
                  <a:cubicBezTo>
                    <a:pt x="1767" y="16"/>
                    <a:pt x="1764" y="12"/>
                    <a:pt x="1764" y="8"/>
                  </a:cubicBezTo>
                  <a:cubicBezTo>
                    <a:pt x="1764" y="3"/>
                    <a:pt x="1767" y="0"/>
                    <a:pt x="1772" y="0"/>
                  </a:cubicBezTo>
                  <a:lnTo>
                    <a:pt x="1788" y="0"/>
                  </a:lnTo>
                  <a:cubicBezTo>
                    <a:pt x="1792" y="0"/>
                    <a:pt x="1796" y="3"/>
                    <a:pt x="1796" y="8"/>
                  </a:cubicBezTo>
                  <a:cubicBezTo>
                    <a:pt x="1796" y="12"/>
                    <a:pt x="1792" y="16"/>
                    <a:pt x="1788" y="16"/>
                  </a:cubicBezTo>
                  <a:close/>
                  <a:moveTo>
                    <a:pt x="1740" y="16"/>
                  </a:moveTo>
                  <a:lnTo>
                    <a:pt x="1724" y="16"/>
                  </a:lnTo>
                  <a:cubicBezTo>
                    <a:pt x="1719" y="16"/>
                    <a:pt x="1716" y="12"/>
                    <a:pt x="1716" y="8"/>
                  </a:cubicBezTo>
                  <a:cubicBezTo>
                    <a:pt x="1716" y="3"/>
                    <a:pt x="1719" y="0"/>
                    <a:pt x="1724" y="0"/>
                  </a:cubicBezTo>
                  <a:lnTo>
                    <a:pt x="1740" y="0"/>
                  </a:lnTo>
                  <a:cubicBezTo>
                    <a:pt x="1744" y="0"/>
                    <a:pt x="1748" y="3"/>
                    <a:pt x="1748" y="8"/>
                  </a:cubicBezTo>
                  <a:cubicBezTo>
                    <a:pt x="1748" y="12"/>
                    <a:pt x="1744" y="16"/>
                    <a:pt x="1740" y="16"/>
                  </a:cubicBezTo>
                  <a:close/>
                  <a:moveTo>
                    <a:pt x="1692" y="16"/>
                  </a:moveTo>
                  <a:lnTo>
                    <a:pt x="1676" y="16"/>
                  </a:lnTo>
                  <a:cubicBezTo>
                    <a:pt x="1671" y="16"/>
                    <a:pt x="1668" y="12"/>
                    <a:pt x="1668" y="8"/>
                  </a:cubicBezTo>
                  <a:cubicBezTo>
                    <a:pt x="1668" y="3"/>
                    <a:pt x="1671" y="0"/>
                    <a:pt x="1676" y="0"/>
                  </a:cubicBezTo>
                  <a:lnTo>
                    <a:pt x="1692" y="0"/>
                  </a:lnTo>
                  <a:cubicBezTo>
                    <a:pt x="1696" y="0"/>
                    <a:pt x="1700" y="3"/>
                    <a:pt x="1700" y="8"/>
                  </a:cubicBezTo>
                  <a:cubicBezTo>
                    <a:pt x="1700" y="12"/>
                    <a:pt x="1696" y="16"/>
                    <a:pt x="1692" y="16"/>
                  </a:cubicBezTo>
                  <a:close/>
                  <a:moveTo>
                    <a:pt x="1644" y="16"/>
                  </a:moveTo>
                  <a:lnTo>
                    <a:pt x="1628" y="16"/>
                  </a:lnTo>
                  <a:cubicBezTo>
                    <a:pt x="1623" y="16"/>
                    <a:pt x="1620" y="12"/>
                    <a:pt x="1620" y="8"/>
                  </a:cubicBezTo>
                  <a:cubicBezTo>
                    <a:pt x="1620" y="3"/>
                    <a:pt x="1623" y="0"/>
                    <a:pt x="1628" y="0"/>
                  </a:cubicBezTo>
                  <a:lnTo>
                    <a:pt x="1644" y="0"/>
                  </a:lnTo>
                  <a:cubicBezTo>
                    <a:pt x="1648" y="0"/>
                    <a:pt x="1652" y="3"/>
                    <a:pt x="1652" y="8"/>
                  </a:cubicBezTo>
                  <a:cubicBezTo>
                    <a:pt x="1652" y="12"/>
                    <a:pt x="1648" y="16"/>
                    <a:pt x="1644" y="16"/>
                  </a:cubicBezTo>
                  <a:close/>
                  <a:moveTo>
                    <a:pt x="1596" y="16"/>
                  </a:moveTo>
                  <a:lnTo>
                    <a:pt x="1580" y="16"/>
                  </a:lnTo>
                  <a:cubicBezTo>
                    <a:pt x="1575" y="16"/>
                    <a:pt x="1572" y="12"/>
                    <a:pt x="1572" y="8"/>
                  </a:cubicBezTo>
                  <a:cubicBezTo>
                    <a:pt x="1572" y="3"/>
                    <a:pt x="1575" y="0"/>
                    <a:pt x="1580" y="0"/>
                  </a:cubicBezTo>
                  <a:lnTo>
                    <a:pt x="1596" y="0"/>
                  </a:lnTo>
                  <a:cubicBezTo>
                    <a:pt x="1600" y="0"/>
                    <a:pt x="1604" y="3"/>
                    <a:pt x="1604" y="8"/>
                  </a:cubicBezTo>
                  <a:cubicBezTo>
                    <a:pt x="1604" y="12"/>
                    <a:pt x="1600" y="16"/>
                    <a:pt x="1596" y="16"/>
                  </a:cubicBezTo>
                  <a:close/>
                  <a:moveTo>
                    <a:pt x="1548" y="16"/>
                  </a:moveTo>
                  <a:lnTo>
                    <a:pt x="1532" y="16"/>
                  </a:lnTo>
                  <a:cubicBezTo>
                    <a:pt x="1527" y="16"/>
                    <a:pt x="1524" y="12"/>
                    <a:pt x="1524" y="8"/>
                  </a:cubicBezTo>
                  <a:cubicBezTo>
                    <a:pt x="1524" y="3"/>
                    <a:pt x="1527" y="0"/>
                    <a:pt x="1532" y="0"/>
                  </a:cubicBezTo>
                  <a:lnTo>
                    <a:pt x="1548" y="0"/>
                  </a:lnTo>
                  <a:cubicBezTo>
                    <a:pt x="1552" y="0"/>
                    <a:pt x="1556" y="3"/>
                    <a:pt x="1556" y="8"/>
                  </a:cubicBezTo>
                  <a:cubicBezTo>
                    <a:pt x="1556" y="12"/>
                    <a:pt x="1552" y="16"/>
                    <a:pt x="1548" y="16"/>
                  </a:cubicBezTo>
                  <a:close/>
                  <a:moveTo>
                    <a:pt x="1500" y="16"/>
                  </a:moveTo>
                  <a:lnTo>
                    <a:pt x="1483" y="16"/>
                  </a:lnTo>
                  <a:cubicBezTo>
                    <a:pt x="1479" y="16"/>
                    <a:pt x="1475" y="12"/>
                    <a:pt x="1475" y="8"/>
                  </a:cubicBezTo>
                  <a:cubicBezTo>
                    <a:pt x="1475" y="3"/>
                    <a:pt x="1479" y="0"/>
                    <a:pt x="1483" y="0"/>
                  </a:cubicBezTo>
                  <a:lnTo>
                    <a:pt x="1500" y="0"/>
                  </a:lnTo>
                  <a:cubicBezTo>
                    <a:pt x="1504" y="0"/>
                    <a:pt x="1508" y="3"/>
                    <a:pt x="1508" y="8"/>
                  </a:cubicBezTo>
                  <a:cubicBezTo>
                    <a:pt x="1508" y="12"/>
                    <a:pt x="1504" y="16"/>
                    <a:pt x="1500" y="16"/>
                  </a:cubicBezTo>
                  <a:close/>
                  <a:moveTo>
                    <a:pt x="1451" y="16"/>
                  </a:moveTo>
                  <a:lnTo>
                    <a:pt x="1435" y="16"/>
                  </a:lnTo>
                  <a:cubicBezTo>
                    <a:pt x="1431" y="16"/>
                    <a:pt x="1427" y="12"/>
                    <a:pt x="1427" y="8"/>
                  </a:cubicBezTo>
                  <a:cubicBezTo>
                    <a:pt x="1427" y="3"/>
                    <a:pt x="1431" y="0"/>
                    <a:pt x="1435" y="0"/>
                  </a:cubicBezTo>
                  <a:lnTo>
                    <a:pt x="1451" y="0"/>
                  </a:lnTo>
                  <a:cubicBezTo>
                    <a:pt x="1456" y="0"/>
                    <a:pt x="1459" y="3"/>
                    <a:pt x="1459" y="8"/>
                  </a:cubicBezTo>
                  <a:cubicBezTo>
                    <a:pt x="1459" y="12"/>
                    <a:pt x="1456" y="16"/>
                    <a:pt x="1451" y="16"/>
                  </a:cubicBezTo>
                  <a:close/>
                  <a:moveTo>
                    <a:pt x="1403" y="16"/>
                  </a:moveTo>
                  <a:lnTo>
                    <a:pt x="1387" y="16"/>
                  </a:lnTo>
                  <a:cubicBezTo>
                    <a:pt x="1383" y="16"/>
                    <a:pt x="1379" y="12"/>
                    <a:pt x="1379" y="8"/>
                  </a:cubicBezTo>
                  <a:cubicBezTo>
                    <a:pt x="1379" y="3"/>
                    <a:pt x="1383" y="0"/>
                    <a:pt x="1387" y="0"/>
                  </a:cubicBezTo>
                  <a:lnTo>
                    <a:pt x="1403" y="0"/>
                  </a:lnTo>
                  <a:cubicBezTo>
                    <a:pt x="1408" y="0"/>
                    <a:pt x="1411" y="3"/>
                    <a:pt x="1411" y="8"/>
                  </a:cubicBezTo>
                  <a:cubicBezTo>
                    <a:pt x="1411" y="12"/>
                    <a:pt x="1408" y="16"/>
                    <a:pt x="1403" y="16"/>
                  </a:cubicBezTo>
                  <a:close/>
                  <a:moveTo>
                    <a:pt x="1355" y="16"/>
                  </a:moveTo>
                  <a:lnTo>
                    <a:pt x="1339" y="16"/>
                  </a:lnTo>
                  <a:cubicBezTo>
                    <a:pt x="1335" y="16"/>
                    <a:pt x="1331" y="12"/>
                    <a:pt x="1331" y="8"/>
                  </a:cubicBezTo>
                  <a:cubicBezTo>
                    <a:pt x="1331" y="3"/>
                    <a:pt x="1335" y="0"/>
                    <a:pt x="1339" y="0"/>
                  </a:cubicBezTo>
                  <a:lnTo>
                    <a:pt x="1355" y="0"/>
                  </a:lnTo>
                  <a:cubicBezTo>
                    <a:pt x="1360" y="0"/>
                    <a:pt x="1363" y="3"/>
                    <a:pt x="1363" y="8"/>
                  </a:cubicBezTo>
                  <a:cubicBezTo>
                    <a:pt x="1363" y="12"/>
                    <a:pt x="1360" y="16"/>
                    <a:pt x="1355" y="16"/>
                  </a:cubicBezTo>
                  <a:close/>
                  <a:moveTo>
                    <a:pt x="1307" y="16"/>
                  </a:moveTo>
                  <a:lnTo>
                    <a:pt x="1291" y="16"/>
                  </a:lnTo>
                  <a:cubicBezTo>
                    <a:pt x="1287" y="16"/>
                    <a:pt x="1283" y="12"/>
                    <a:pt x="1283" y="8"/>
                  </a:cubicBezTo>
                  <a:cubicBezTo>
                    <a:pt x="1283" y="3"/>
                    <a:pt x="1287" y="0"/>
                    <a:pt x="1291" y="0"/>
                  </a:cubicBezTo>
                  <a:lnTo>
                    <a:pt x="1307" y="0"/>
                  </a:lnTo>
                  <a:cubicBezTo>
                    <a:pt x="1312" y="0"/>
                    <a:pt x="1315" y="3"/>
                    <a:pt x="1315" y="8"/>
                  </a:cubicBezTo>
                  <a:cubicBezTo>
                    <a:pt x="1315" y="12"/>
                    <a:pt x="1312" y="16"/>
                    <a:pt x="1307" y="16"/>
                  </a:cubicBezTo>
                  <a:close/>
                  <a:moveTo>
                    <a:pt x="1259" y="16"/>
                  </a:moveTo>
                  <a:lnTo>
                    <a:pt x="1243" y="16"/>
                  </a:lnTo>
                  <a:cubicBezTo>
                    <a:pt x="1239" y="16"/>
                    <a:pt x="1235" y="12"/>
                    <a:pt x="1235" y="8"/>
                  </a:cubicBezTo>
                  <a:cubicBezTo>
                    <a:pt x="1235" y="3"/>
                    <a:pt x="1239" y="0"/>
                    <a:pt x="1243" y="0"/>
                  </a:cubicBezTo>
                  <a:lnTo>
                    <a:pt x="1259" y="0"/>
                  </a:lnTo>
                  <a:cubicBezTo>
                    <a:pt x="1264" y="0"/>
                    <a:pt x="1267" y="3"/>
                    <a:pt x="1267" y="8"/>
                  </a:cubicBezTo>
                  <a:cubicBezTo>
                    <a:pt x="1267" y="12"/>
                    <a:pt x="1264" y="16"/>
                    <a:pt x="1259" y="16"/>
                  </a:cubicBezTo>
                  <a:close/>
                  <a:moveTo>
                    <a:pt x="1211" y="16"/>
                  </a:moveTo>
                  <a:lnTo>
                    <a:pt x="1195" y="16"/>
                  </a:lnTo>
                  <a:cubicBezTo>
                    <a:pt x="1191" y="16"/>
                    <a:pt x="1187" y="12"/>
                    <a:pt x="1187" y="8"/>
                  </a:cubicBezTo>
                  <a:cubicBezTo>
                    <a:pt x="1187" y="3"/>
                    <a:pt x="1191" y="0"/>
                    <a:pt x="1195" y="0"/>
                  </a:cubicBezTo>
                  <a:lnTo>
                    <a:pt x="1211" y="0"/>
                  </a:lnTo>
                  <a:cubicBezTo>
                    <a:pt x="1216" y="0"/>
                    <a:pt x="1219" y="3"/>
                    <a:pt x="1219" y="8"/>
                  </a:cubicBezTo>
                  <a:cubicBezTo>
                    <a:pt x="1219" y="12"/>
                    <a:pt x="1216" y="16"/>
                    <a:pt x="1211" y="16"/>
                  </a:cubicBezTo>
                  <a:close/>
                  <a:moveTo>
                    <a:pt x="1163" y="16"/>
                  </a:moveTo>
                  <a:lnTo>
                    <a:pt x="1147" y="16"/>
                  </a:lnTo>
                  <a:cubicBezTo>
                    <a:pt x="1143" y="16"/>
                    <a:pt x="1139" y="12"/>
                    <a:pt x="1139" y="8"/>
                  </a:cubicBezTo>
                  <a:cubicBezTo>
                    <a:pt x="1139" y="3"/>
                    <a:pt x="1143" y="0"/>
                    <a:pt x="1147" y="0"/>
                  </a:cubicBezTo>
                  <a:lnTo>
                    <a:pt x="1163" y="0"/>
                  </a:lnTo>
                  <a:cubicBezTo>
                    <a:pt x="1168" y="0"/>
                    <a:pt x="1171" y="3"/>
                    <a:pt x="1171" y="8"/>
                  </a:cubicBezTo>
                  <a:cubicBezTo>
                    <a:pt x="1171" y="12"/>
                    <a:pt x="1168" y="16"/>
                    <a:pt x="1163" y="16"/>
                  </a:cubicBezTo>
                  <a:close/>
                  <a:moveTo>
                    <a:pt x="1115" y="16"/>
                  </a:moveTo>
                  <a:lnTo>
                    <a:pt x="1099" y="16"/>
                  </a:lnTo>
                  <a:cubicBezTo>
                    <a:pt x="1095" y="16"/>
                    <a:pt x="1091" y="12"/>
                    <a:pt x="1091" y="8"/>
                  </a:cubicBezTo>
                  <a:cubicBezTo>
                    <a:pt x="1091" y="3"/>
                    <a:pt x="1095" y="0"/>
                    <a:pt x="1099" y="0"/>
                  </a:cubicBezTo>
                  <a:lnTo>
                    <a:pt x="1115" y="0"/>
                  </a:lnTo>
                  <a:cubicBezTo>
                    <a:pt x="1120" y="0"/>
                    <a:pt x="1123" y="3"/>
                    <a:pt x="1123" y="8"/>
                  </a:cubicBezTo>
                  <a:cubicBezTo>
                    <a:pt x="1123" y="12"/>
                    <a:pt x="1120" y="16"/>
                    <a:pt x="1115" y="16"/>
                  </a:cubicBezTo>
                  <a:close/>
                  <a:moveTo>
                    <a:pt x="1067" y="16"/>
                  </a:moveTo>
                  <a:lnTo>
                    <a:pt x="1051" y="16"/>
                  </a:lnTo>
                  <a:cubicBezTo>
                    <a:pt x="1047" y="16"/>
                    <a:pt x="1043" y="12"/>
                    <a:pt x="1043" y="8"/>
                  </a:cubicBezTo>
                  <a:cubicBezTo>
                    <a:pt x="1043" y="3"/>
                    <a:pt x="1047" y="0"/>
                    <a:pt x="1051" y="0"/>
                  </a:cubicBezTo>
                  <a:lnTo>
                    <a:pt x="1067" y="0"/>
                  </a:lnTo>
                  <a:cubicBezTo>
                    <a:pt x="1072" y="0"/>
                    <a:pt x="1075" y="3"/>
                    <a:pt x="1075" y="8"/>
                  </a:cubicBezTo>
                  <a:cubicBezTo>
                    <a:pt x="1075" y="12"/>
                    <a:pt x="1072" y="16"/>
                    <a:pt x="1067" y="16"/>
                  </a:cubicBezTo>
                  <a:close/>
                  <a:moveTo>
                    <a:pt x="1019" y="16"/>
                  </a:moveTo>
                  <a:lnTo>
                    <a:pt x="1003" y="16"/>
                  </a:lnTo>
                  <a:cubicBezTo>
                    <a:pt x="999" y="16"/>
                    <a:pt x="995" y="12"/>
                    <a:pt x="995" y="8"/>
                  </a:cubicBezTo>
                  <a:cubicBezTo>
                    <a:pt x="995" y="3"/>
                    <a:pt x="999" y="0"/>
                    <a:pt x="1003" y="0"/>
                  </a:cubicBezTo>
                  <a:lnTo>
                    <a:pt x="1019" y="0"/>
                  </a:lnTo>
                  <a:cubicBezTo>
                    <a:pt x="1023" y="0"/>
                    <a:pt x="1027" y="3"/>
                    <a:pt x="1027" y="8"/>
                  </a:cubicBezTo>
                  <a:cubicBezTo>
                    <a:pt x="1027" y="12"/>
                    <a:pt x="1023" y="16"/>
                    <a:pt x="1019" y="16"/>
                  </a:cubicBezTo>
                  <a:close/>
                  <a:moveTo>
                    <a:pt x="971" y="16"/>
                  </a:moveTo>
                  <a:lnTo>
                    <a:pt x="955" y="16"/>
                  </a:lnTo>
                  <a:cubicBezTo>
                    <a:pt x="951" y="16"/>
                    <a:pt x="947" y="12"/>
                    <a:pt x="947" y="8"/>
                  </a:cubicBezTo>
                  <a:cubicBezTo>
                    <a:pt x="947" y="3"/>
                    <a:pt x="951" y="0"/>
                    <a:pt x="955" y="0"/>
                  </a:cubicBezTo>
                  <a:lnTo>
                    <a:pt x="971" y="0"/>
                  </a:lnTo>
                  <a:cubicBezTo>
                    <a:pt x="975" y="0"/>
                    <a:pt x="979" y="3"/>
                    <a:pt x="979" y="8"/>
                  </a:cubicBezTo>
                  <a:cubicBezTo>
                    <a:pt x="979" y="12"/>
                    <a:pt x="975" y="16"/>
                    <a:pt x="971" y="16"/>
                  </a:cubicBezTo>
                  <a:close/>
                  <a:moveTo>
                    <a:pt x="923" y="16"/>
                  </a:moveTo>
                  <a:lnTo>
                    <a:pt x="907" y="16"/>
                  </a:lnTo>
                  <a:cubicBezTo>
                    <a:pt x="902" y="16"/>
                    <a:pt x="899" y="12"/>
                    <a:pt x="899" y="8"/>
                  </a:cubicBezTo>
                  <a:cubicBezTo>
                    <a:pt x="899" y="3"/>
                    <a:pt x="902" y="0"/>
                    <a:pt x="907" y="0"/>
                  </a:cubicBezTo>
                  <a:lnTo>
                    <a:pt x="923" y="0"/>
                  </a:lnTo>
                  <a:cubicBezTo>
                    <a:pt x="927" y="0"/>
                    <a:pt x="931" y="3"/>
                    <a:pt x="931" y="8"/>
                  </a:cubicBezTo>
                  <a:cubicBezTo>
                    <a:pt x="931" y="12"/>
                    <a:pt x="927" y="16"/>
                    <a:pt x="923" y="16"/>
                  </a:cubicBezTo>
                  <a:close/>
                  <a:moveTo>
                    <a:pt x="875" y="16"/>
                  </a:moveTo>
                  <a:lnTo>
                    <a:pt x="859" y="16"/>
                  </a:lnTo>
                  <a:cubicBezTo>
                    <a:pt x="854" y="16"/>
                    <a:pt x="851" y="12"/>
                    <a:pt x="851" y="8"/>
                  </a:cubicBezTo>
                  <a:cubicBezTo>
                    <a:pt x="851" y="3"/>
                    <a:pt x="854" y="0"/>
                    <a:pt x="859" y="0"/>
                  </a:cubicBezTo>
                  <a:lnTo>
                    <a:pt x="875" y="0"/>
                  </a:lnTo>
                  <a:cubicBezTo>
                    <a:pt x="879" y="0"/>
                    <a:pt x="883" y="3"/>
                    <a:pt x="883" y="8"/>
                  </a:cubicBezTo>
                  <a:cubicBezTo>
                    <a:pt x="883" y="12"/>
                    <a:pt x="879" y="16"/>
                    <a:pt x="875" y="16"/>
                  </a:cubicBezTo>
                  <a:close/>
                  <a:moveTo>
                    <a:pt x="827" y="16"/>
                  </a:moveTo>
                  <a:lnTo>
                    <a:pt x="811" y="16"/>
                  </a:lnTo>
                  <a:cubicBezTo>
                    <a:pt x="806" y="16"/>
                    <a:pt x="803" y="12"/>
                    <a:pt x="803" y="8"/>
                  </a:cubicBezTo>
                  <a:cubicBezTo>
                    <a:pt x="803" y="3"/>
                    <a:pt x="806" y="0"/>
                    <a:pt x="811" y="0"/>
                  </a:cubicBezTo>
                  <a:lnTo>
                    <a:pt x="827" y="0"/>
                  </a:lnTo>
                  <a:cubicBezTo>
                    <a:pt x="831" y="0"/>
                    <a:pt x="835" y="3"/>
                    <a:pt x="835" y="8"/>
                  </a:cubicBezTo>
                  <a:cubicBezTo>
                    <a:pt x="835" y="12"/>
                    <a:pt x="831" y="16"/>
                    <a:pt x="827" y="16"/>
                  </a:cubicBezTo>
                  <a:close/>
                  <a:moveTo>
                    <a:pt x="779" y="16"/>
                  </a:moveTo>
                  <a:lnTo>
                    <a:pt x="763" y="16"/>
                  </a:lnTo>
                  <a:cubicBezTo>
                    <a:pt x="758" y="16"/>
                    <a:pt x="755" y="12"/>
                    <a:pt x="755" y="8"/>
                  </a:cubicBezTo>
                  <a:cubicBezTo>
                    <a:pt x="755" y="3"/>
                    <a:pt x="758" y="0"/>
                    <a:pt x="763" y="0"/>
                  </a:cubicBezTo>
                  <a:lnTo>
                    <a:pt x="779" y="0"/>
                  </a:lnTo>
                  <a:cubicBezTo>
                    <a:pt x="783" y="0"/>
                    <a:pt x="787" y="3"/>
                    <a:pt x="787" y="8"/>
                  </a:cubicBezTo>
                  <a:cubicBezTo>
                    <a:pt x="787" y="12"/>
                    <a:pt x="783" y="16"/>
                    <a:pt x="779" y="16"/>
                  </a:cubicBezTo>
                  <a:close/>
                  <a:moveTo>
                    <a:pt x="731" y="16"/>
                  </a:moveTo>
                  <a:lnTo>
                    <a:pt x="715" y="16"/>
                  </a:lnTo>
                  <a:cubicBezTo>
                    <a:pt x="710" y="16"/>
                    <a:pt x="707" y="12"/>
                    <a:pt x="707" y="8"/>
                  </a:cubicBezTo>
                  <a:cubicBezTo>
                    <a:pt x="707" y="3"/>
                    <a:pt x="710" y="0"/>
                    <a:pt x="715" y="0"/>
                  </a:cubicBezTo>
                  <a:lnTo>
                    <a:pt x="731" y="0"/>
                  </a:lnTo>
                  <a:cubicBezTo>
                    <a:pt x="735" y="0"/>
                    <a:pt x="739" y="3"/>
                    <a:pt x="739" y="8"/>
                  </a:cubicBezTo>
                  <a:cubicBezTo>
                    <a:pt x="739" y="12"/>
                    <a:pt x="735" y="16"/>
                    <a:pt x="731" y="16"/>
                  </a:cubicBezTo>
                  <a:close/>
                  <a:moveTo>
                    <a:pt x="683" y="16"/>
                  </a:moveTo>
                  <a:lnTo>
                    <a:pt x="667" y="16"/>
                  </a:lnTo>
                  <a:cubicBezTo>
                    <a:pt x="662" y="16"/>
                    <a:pt x="659" y="12"/>
                    <a:pt x="659" y="8"/>
                  </a:cubicBezTo>
                  <a:cubicBezTo>
                    <a:pt x="659" y="3"/>
                    <a:pt x="662" y="0"/>
                    <a:pt x="667" y="0"/>
                  </a:cubicBezTo>
                  <a:lnTo>
                    <a:pt x="683" y="0"/>
                  </a:lnTo>
                  <a:cubicBezTo>
                    <a:pt x="687" y="0"/>
                    <a:pt x="691" y="3"/>
                    <a:pt x="691" y="8"/>
                  </a:cubicBezTo>
                  <a:cubicBezTo>
                    <a:pt x="691" y="12"/>
                    <a:pt x="687" y="16"/>
                    <a:pt x="683" y="16"/>
                  </a:cubicBezTo>
                  <a:close/>
                  <a:moveTo>
                    <a:pt x="635" y="16"/>
                  </a:moveTo>
                  <a:lnTo>
                    <a:pt x="619" y="16"/>
                  </a:lnTo>
                  <a:cubicBezTo>
                    <a:pt x="614" y="16"/>
                    <a:pt x="611" y="12"/>
                    <a:pt x="611" y="8"/>
                  </a:cubicBezTo>
                  <a:cubicBezTo>
                    <a:pt x="611" y="3"/>
                    <a:pt x="614" y="0"/>
                    <a:pt x="619" y="0"/>
                  </a:cubicBezTo>
                  <a:lnTo>
                    <a:pt x="635" y="0"/>
                  </a:lnTo>
                  <a:cubicBezTo>
                    <a:pt x="639" y="0"/>
                    <a:pt x="643" y="3"/>
                    <a:pt x="643" y="8"/>
                  </a:cubicBezTo>
                  <a:cubicBezTo>
                    <a:pt x="643" y="12"/>
                    <a:pt x="639" y="16"/>
                    <a:pt x="635" y="16"/>
                  </a:cubicBezTo>
                  <a:close/>
                  <a:moveTo>
                    <a:pt x="587" y="16"/>
                  </a:moveTo>
                  <a:lnTo>
                    <a:pt x="571" y="16"/>
                  </a:lnTo>
                  <a:cubicBezTo>
                    <a:pt x="566" y="16"/>
                    <a:pt x="563" y="12"/>
                    <a:pt x="563" y="8"/>
                  </a:cubicBezTo>
                  <a:cubicBezTo>
                    <a:pt x="563" y="3"/>
                    <a:pt x="566" y="0"/>
                    <a:pt x="571" y="0"/>
                  </a:cubicBezTo>
                  <a:lnTo>
                    <a:pt x="587" y="0"/>
                  </a:lnTo>
                  <a:cubicBezTo>
                    <a:pt x="591" y="0"/>
                    <a:pt x="595" y="3"/>
                    <a:pt x="595" y="8"/>
                  </a:cubicBezTo>
                  <a:cubicBezTo>
                    <a:pt x="595" y="12"/>
                    <a:pt x="591" y="16"/>
                    <a:pt x="587" y="16"/>
                  </a:cubicBezTo>
                  <a:close/>
                  <a:moveTo>
                    <a:pt x="539" y="16"/>
                  </a:moveTo>
                  <a:lnTo>
                    <a:pt x="523" y="16"/>
                  </a:lnTo>
                  <a:cubicBezTo>
                    <a:pt x="518" y="16"/>
                    <a:pt x="515" y="12"/>
                    <a:pt x="515" y="8"/>
                  </a:cubicBezTo>
                  <a:cubicBezTo>
                    <a:pt x="515" y="3"/>
                    <a:pt x="518" y="0"/>
                    <a:pt x="523" y="0"/>
                  </a:cubicBezTo>
                  <a:lnTo>
                    <a:pt x="539" y="0"/>
                  </a:lnTo>
                  <a:cubicBezTo>
                    <a:pt x="543" y="0"/>
                    <a:pt x="547" y="3"/>
                    <a:pt x="547" y="8"/>
                  </a:cubicBezTo>
                  <a:cubicBezTo>
                    <a:pt x="547" y="12"/>
                    <a:pt x="543" y="16"/>
                    <a:pt x="539" y="16"/>
                  </a:cubicBezTo>
                  <a:close/>
                  <a:moveTo>
                    <a:pt x="491" y="16"/>
                  </a:moveTo>
                  <a:lnTo>
                    <a:pt x="474" y="16"/>
                  </a:lnTo>
                  <a:cubicBezTo>
                    <a:pt x="470" y="16"/>
                    <a:pt x="466" y="12"/>
                    <a:pt x="466" y="8"/>
                  </a:cubicBezTo>
                  <a:cubicBezTo>
                    <a:pt x="466" y="3"/>
                    <a:pt x="470" y="0"/>
                    <a:pt x="474" y="0"/>
                  </a:cubicBezTo>
                  <a:lnTo>
                    <a:pt x="491" y="0"/>
                  </a:lnTo>
                  <a:cubicBezTo>
                    <a:pt x="495" y="0"/>
                    <a:pt x="499" y="3"/>
                    <a:pt x="499" y="8"/>
                  </a:cubicBezTo>
                  <a:cubicBezTo>
                    <a:pt x="499" y="12"/>
                    <a:pt x="495" y="16"/>
                    <a:pt x="491" y="16"/>
                  </a:cubicBezTo>
                  <a:close/>
                  <a:moveTo>
                    <a:pt x="442" y="16"/>
                  </a:moveTo>
                  <a:lnTo>
                    <a:pt x="426" y="16"/>
                  </a:lnTo>
                  <a:cubicBezTo>
                    <a:pt x="422" y="16"/>
                    <a:pt x="418" y="12"/>
                    <a:pt x="418" y="8"/>
                  </a:cubicBezTo>
                  <a:cubicBezTo>
                    <a:pt x="418" y="3"/>
                    <a:pt x="422" y="0"/>
                    <a:pt x="426" y="0"/>
                  </a:cubicBezTo>
                  <a:lnTo>
                    <a:pt x="442" y="0"/>
                  </a:lnTo>
                  <a:cubicBezTo>
                    <a:pt x="447" y="0"/>
                    <a:pt x="450" y="3"/>
                    <a:pt x="450" y="8"/>
                  </a:cubicBezTo>
                  <a:cubicBezTo>
                    <a:pt x="450" y="12"/>
                    <a:pt x="447" y="16"/>
                    <a:pt x="442" y="16"/>
                  </a:cubicBezTo>
                  <a:close/>
                  <a:moveTo>
                    <a:pt x="394" y="16"/>
                  </a:moveTo>
                  <a:lnTo>
                    <a:pt x="378" y="16"/>
                  </a:lnTo>
                  <a:cubicBezTo>
                    <a:pt x="374" y="16"/>
                    <a:pt x="370" y="12"/>
                    <a:pt x="370" y="8"/>
                  </a:cubicBezTo>
                  <a:cubicBezTo>
                    <a:pt x="370" y="3"/>
                    <a:pt x="374" y="0"/>
                    <a:pt x="378" y="0"/>
                  </a:cubicBezTo>
                  <a:lnTo>
                    <a:pt x="394" y="0"/>
                  </a:lnTo>
                  <a:cubicBezTo>
                    <a:pt x="399" y="0"/>
                    <a:pt x="402" y="3"/>
                    <a:pt x="402" y="8"/>
                  </a:cubicBezTo>
                  <a:cubicBezTo>
                    <a:pt x="402" y="12"/>
                    <a:pt x="399" y="16"/>
                    <a:pt x="394" y="16"/>
                  </a:cubicBezTo>
                  <a:close/>
                  <a:moveTo>
                    <a:pt x="346" y="16"/>
                  </a:moveTo>
                  <a:lnTo>
                    <a:pt x="330" y="16"/>
                  </a:lnTo>
                  <a:cubicBezTo>
                    <a:pt x="326" y="16"/>
                    <a:pt x="322" y="12"/>
                    <a:pt x="322" y="8"/>
                  </a:cubicBezTo>
                  <a:cubicBezTo>
                    <a:pt x="322" y="3"/>
                    <a:pt x="326" y="0"/>
                    <a:pt x="330" y="0"/>
                  </a:cubicBezTo>
                  <a:lnTo>
                    <a:pt x="346" y="0"/>
                  </a:lnTo>
                  <a:cubicBezTo>
                    <a:pt x="351" y="0"/>
                    <a:pt x="354" y="3"/>
                    <a:pt x="354" y="8"/>
                  </a:cubicBezTo>
                  <a:cubicBezTo>
                    <a:pt x="354" y="12"/>
                    <a:pt x="351" y="16"/>
                    <a:pt x="346" y="16"/>
                  </a:cubicBezTo>
                  <a:close/>
                  <a:moveTo>
                    <a:pt x="298" y="16"/>
                  </a:moveTo>
                  <a:lnTo>
                    <a:pt x="282" y="16"/>
                  </a:lnTo>
                  <a:cubicBezTo>
                    <a:pt x="278" y="16"/>
                    <a:pt x="274" y="12"/>
                    <a:pt x="274" y="8"/>
                  </a:cubicBezTo>
                  <a:cubicBezTo>
                    <a:pt x="274" y="3"/>
                    <a:pt x="278" y="0"/>
                    <a:pt x="282" y="0"/>
                  </a:cubicBezTo>
                  <a:lnTo>
                    <a:pt x="298" y="0"/>
                  </a:lnTo>
                  <a:cubicBezTo>
                    <a:pt x="303" y="0"/>
                    <a:pt x="306" y="3"/>
                    <a:pt x="306" y="8"/>
                  </a:cubicBezTo>
                  <a:cubicBezTo>
                    <a:pt x="306" y="12"/>
                    <a:pt x="303" y="16"/>
                    <a:pt x="298" y="16"/>
                  </a:cubicBezTo>
                  <a:close/>
                  <a:moveTo>
                    <a:pt x="250" y="16"/>
                  </a:moveTo>
                  <a:lnTo>
                    <a:pt x="234" y="16"/>
                  </a:lnTo>
                  <a:cubicBezTo>
                    <a:pt x="230" y="16"/>
                    <a:pt x="226" y="12"/>
                    <a:pt x="226" y="8"/>
                  </a:cubicBezTo>
                  <a:cubicBezTo>
                    <a:pt x="226" y="3"/>
                    <a:pt x="230" y="0"/>
                    <a:pt x="234" y="0"/>
                  </a:cubicBezTo>
                  <a:lnTo>
                    <a:pt x="250" y="0"/>
                  </a:lnTo>
                  <a:cubicBezTo>
                    <a:pt x="255" y="0"/>
                    <a:pt x="258" y="3"/>
                    <a:pt x="258" y="8"/>
                  </a:cubicBezTo>
                  <a:cubicBezTo>
                    <a:pt x="258" y="12"/>
                    <a:pt x="255" y="16"/>
                    <a:pt x="250" y="16"/>
                  </a:cubicBezTo>
                  <a:close/>
                  <a:moveTo>
                    <a:pt x="202" y="16"/>
                  </a:moveTo>
                  <a:lnTo>
                    <a:pt x="186" y="16"/>
                  </a:lnTo>
                  <a:cubicBezTo>
                    <a:pt x="182" y="16"/>
                    <a:pt x="178" y="12"/>
                    <a:pt x="178" y="8"/>
                  </a:cubicBezTo>
                  <a:cubicBezTo>
                    <a:pt x="178" y="3"/>
                    <a:pt x="182" y="0"/>
                    <a:pt x="186" y="0"/>
                  </a:cubicBezTo>
                  <a:lnTo>
                    <a:pt x="202" y="0"/>
                  </a:lnTo>
                  <a:cubicBezTo>
                    <a:pt x="207" y="0"/>
                    <a:pt x="210" y="3"/>
                    <a:pt x="210" y="8"/>
                  </a:cubicBezTo>
                  <a:cubicBezTo>
                    <a:pt x="210" y="12"/>
                    <a:pt x="207" y="16"/>
                    <a:pt x="202" y="16"/>
                  </a:cubicBezTo>
                  <a:close/>
                  <a:moveTo>
                    <a:pt x="154" y="16"/>
                  </a:moveTo>
                  <a:lnTo>
                    <a:pt x="138" y="16"/>
                  </a:lnTo>
                  <a:cubicBezTo>
                    <a:pt x="134" y="16"/>
                    <a:pt x="130" y="12"/>
                    <a:pt x="130" y="8"/>
                  </a:cubicBezTo>
                  <a:cubicBezTo>
                    <a:pt x="130" y="3"/>
                    <a:pt x="134" y="0"/>
                    <a:pt x="138" y="0"/>
                  </a:cubicBezTo>
                  <a:lnTo>
                    <a:pt x="154" y="0"/>
                  </a:lnTo>
                  <a:cubicBezTo>
                    <a:pt x="159" y="0"/>
                    <a:pt x="162" y="3"/>
                    <a:pt x="162" y="8"/>
                  </a:cubicBezTo>
                  <a:cubicBezTo>
                    <a:pt x="162" y="12"/>
                    <a:pt x="159" y="16"/>
                    <a:pt x="154" y="16"/>
                  </a:cubicBezTo>
                  <a:close/>
                  <a:moveTo>
                    <a:pt x="106" y="16"/>
                  </a:moveTo>
                  <a:lnTo>
                    <a:pt x="90" y="16"/>
                  </a:lnTo>
                  <a:cubicBezTo>
                    <a:pt x="86" y="16"/>
                    <a:pt x="82" y="12"/>
                    <a:pt x="82" y="8"/>
                  </a:cubicBezTo>
                  <a:cubicBezTo>
                    <a:pt x="82" y="3"/>
                    <a:pt x="86" y="0"/>
                    <a:pt x="90" y="0"/>
                  </a:cubicBezTo>
                  <a:lnTo>
                    <a:pt x="106" y="0"/>
                  </a:lnTo>
                  <a:cubicBezTo>
                    <a:pt x="111" y="0"/>
                    <a:pt x="114" y="3"/>
                    <a:pt x="114" y="8"/>
                  </a:cubicBezTo>
                  <a:cubicBezTo>
                    <a:pt x="114" y="12"/>
                    <a:pt x="111" y="16"/>
                    <a:pt x="106" y="16"/>
                  </a:cubicBezTo>
                  <a:close/>
                  <a:moveTo>
                    <a:pt x="58" y="16"/>
                  </a:moveTo>
                  <a:lnTo>
                    <a:pt x="42" y="16"/>
                  </a:lnTo>
                  <a:cubicBezTo>
                    <a:pt x="38" y="16"/>
                    <a:pt x="34" y="12"/>
                    <a:pt x="34" y="8"/>
                  </a:cubicBezTo>
                  <a:cubicBezTo>
                    <a:pt x="34" y="3"/>
                    <a:pt x="38" y="0"/>
                    <a:pt x="42" y="0"/>
                  </a:cubicBezTo>
                  <a:lnTo>
                    <a:pt x="58" y="0"/>
                  </a:lnTo>
                  <a:cubicBezTo>
                    <a:pt x="62" y="0"/>
                    <a:pt x="66" y="3"/>
                    <a:pt x="66" y="8"/>
                  </a:cubicBezTo>
                  <a:cubicBezTo>
                    <a:pt x="66" y="12"/>
                    <a:pt x="62" y="16"/>
                    <a:pt x="58" y="16"/>
                  </a:cubicBezTo>
                  <a:close/>
                  <a:moveTo>
                    <a:pt x="10" y="16"/>
                  </a:moveTo>
                  <a:lnTo>
                    <a:pt x="8" y="16"/>
                  </a:lnTo>
                  <a:cubicBezTo>
                    <a:pt x="4" y="16"/>
                    <a:pt x="0" y="12"/>
                    <a:pt x="0" y="8"/>
                  </a:cubicBezTo>
                  <a:cubicBezTo>
                    <a:pt x="0" y="3"/>
                    <a:pt x="4" y="0"/>
                    <a:pt x="8" y="0"/>
                  </a:cubicBezTo>
                  <a:lnTo>
                    <a:pt x="10" y="0"/>
                  </a:lnTo>
                  <a:cubicBezTo>
                    <a:pt x="14" y="0"/>
                    <a:pt x="18" y="3"/>
                    <a:pt x="18" y="8"/>
                  </a:cubicBezTo>
                  <a:cubicBezTo>
                    <a:pt x="18" y="12"/>
                    <a:pt x="14" y="16"/>
                    <a:pt x="10" y="16"/>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8" name="Freeform 7">
              <a:extLst>
                <a:ext uri="{FF2B5EF4-FFF2-40B4-BE49-F238E27FC236}">
                  <a16:creationId xmlns:a16="http://schemas.microsoft.com/office/drawing/2014/main" id="{81CCA540-3CA6-412C-9FA4-1149E43EA152}"/>
                </a:ext>
              </a:extLst>
            </p:cNvPr>
            <p:cNvSpPr>
              <a:spLocks/>
            </p:cNvSpPr>
            <p:nvPr/>
          </p:nvSpPr>
          <p:spPr bwMode="auto">
            <a:xfrm>
              <a:off x="2492375" y="2133600"/>
              <a:ext cx="1082675" cy="620712"/>
            </a:xfrm>
            <a:custGeom>
              <a:avLst/>
              <a:gdLst>
                <a:gd name="T0" fmla="*/ 2087 w 2419"/>
                <a:gd name="T1" fmla="*/ 378 h 1387"/>
                <a:gd name="T2" fmla="*/ 1842 w 2419"/>
                <a:gd name="T3" fmla="*/ 174 h 1387"/>
                <a:gd name="T4" fmla="*/ 1741 w 2419"/>
                <a:gd name="T5" fmla="*/ 195 h 1387"/>
                <a:gd name="T6" fmla="*/ 1323 w 2419"/>
                <a:gd name="T7" fmla="*/ 7 h 1387"/>
                <a:gd name="T8" fmla="*/ 589 w 2419"/>
                <a:gd name="T9" fmla="*/ 394 h 1387"/>
                <a:gd name="T10" fmla="*/ 414 w 2419"/>
                <a:gd name="T11" fmla="*/ 520 h 1387"/>
                <a:gd name="T12" fmla="*/ 373 w 2419"/>
                <a:gd name="T13" fmla="*/ 517 h 1387"/>
                <a:gd name="T14" fmla="*/ 11 w 2419"/>
                <a:gd name="T15" fmla="*/ 842 h 1387"/>
                <a:gd name="T16" fmla="*/ 373 w 2419"/>
                <a:gd name="T17" fmla="*/ 1167 h 1387"/>
                <a:gd name="T18" fmla="*/ 456 w 2419"/>
                <a:gd name="T19" fmla="*/ 1159 h 1387"/>
                <a:gd name="T20" fmla="*/ 610 w 2419"/>
                <a:gd name="T21" fmla="*/ 1202 h 1387"/>
                <a:gd name="T22" fmla="*/ 756 w 2419"/>
                <a:gd name="T23" fmla="*/ 1164 h 1387"/>
                <a:gd name="T24" fmla="*/ 1173 w 2419"/>
                <a:gd name="T25" fmla="*/ 1376 h 1387"/>
                <a:gd name="T26" fmla="*/ 1547 w 2419"/>
                <a:gd name="T27" fmla="*/ 1261 h 1387"/>
                <a:gd name="T28" fmla="*/ 1560 w 2419"/>
                <a:gd name="T29" fmla="*/ 1260 h 1387"/>
                <a:gd name="T30" fmla="*/ 1899 w 2419"/>
                <a:gd name="T31" fmla="*/ 1086 h 1387"/>
                <a:gd name="T32" fmla="*/ 1916 w 2419"/>
                <a:gd name="T33" fmla="*/ 1086 h 1387"/>
                <a:gd name="T34" fmla="*/ 2419 w 2419"/>
                <a:gd name="T35" fmla="*/ 721 h 1387"/>
                <a:gd name="T36" fmla="*/ 2087 w 2419"/>
                <a:gd name="T37" fmla="*/ 378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9" h="1387">
                  <a:moveTo>
                    <a:pt x="2087" y="378"/>
                  </a:moveTo>
                  <a:cubicBezTo>
                    <a:pt x="2074" y="264"/>
                    <a:pt x="1970" y="174"/>
                    <a:pt x="1842" y="174"/>
                  </a:cubicBezTo>
                  <a:cubicBezTo>
                    <a:pt x="1806" y="174"/>
                    <a:pt x="1772" y="182"/>
                    <a:pt x="1741" y="195"/>
                  </a:cubicBezTo>
                  <a:cubicBezTo>
                    <a:pt x="1681" y="82"/>
                    <a:pt x="1557" y="0"/>
                    <a:pt x="1323" y="7"/>
                  </a:cubicBezTo>
                  <a:cubicBezTo>
                    <a:pt x="1020" y="15"/>
                    <a:pt x="661" y="152"/>
                    <a:pt x="589" y="394"/>
                  </a:cubicBezTo>
                  <a:cubicBezTo>
                    <a:pt x="503" y="410"/>
                    <a:pt x="447" y="457"/>
                    <a:pt x="414" y="520"/>
                  </a:cubicBezTo>
                  <a:cubicBezTo>
                    <a:pt x="400" y="518"/>
                    <a:pt x="387" y="517"/>
                    <a:pt x="373" y="517"/>
                  </a:cubicBezTo>
                  <a:cubicBezTo>
                    <a:pt x="173" y="517"/>
                    <a:pt x="20" y="663"/>
                    <a:pt x="11" y="842"/>
                  </a:cubicBezTo>
                  <a:cubicBezTo>
                    <a:pt x="0" y="1074"/>
                    <a:pt x="173" y="1167"/>
                    <a:pt x="373" y="1167"/>
                  </a:cubicBezTo>
                  <a:cubicBezTo>
                    <a:pt x="401" y="1167"/>
                    <a:pt x="429" y="1164"/>
                    <a:pt x="456" y="1159"/>
                  </a:cubicBezTo>
                  <a:cubicBezTo>
                    <a:pt x="497" y="1186"/>
                    <a:pt x="551" y="1202"/>
                    <a:pt x="610" y="1202"/>
                  </a:cubicBezTo>
                  <a:cubicBezTo>
                    <a:pt x="665" y="1202"/>
                    <a:pt x="716" y="1188"/>
                    <a:pt x="756" y="1164"/>
                  </a:cubicBezTo>
                  <a:cubicBezTo>
                    <a:pt x="832" y="1295"/>
                    <a:pt x="990" y="1387"/>
                    <a:pt x="1173" y="1376"/>
                  </a:cubicBezTo>
                  <a:cubicBezTo>
                    <a:pt x="1364" y="1365"/>
                    <a:pt x="1479" y="1324"/>
                    <a:pt x="1547" y="1261"/>
                  </a:cubicBezTo>
                  <a:cubicBezTo>
                    <a:pt x="1551" y="1261"/>
                    <a:pt x="1555" y="1261"/>
                    <a:pt x="1560" y="1260"/>
                  </a:cubicBezTo>
                  <a:cubicBezTo>
                    <a:pt x="1774" y="1233"/>
                    <a:pt x="1868" y="1177"/>
                    <a:pt x="1899" y="1086"/>
                  </a:cubicBezTo>
                  <a:cubicBezTo>
                    <a:pt x="1904" y="1086"/>
                    <a:pt x="1910" y="1086"/>
                    <a:pt x="1916" y="1086"/>
                  </a:cubicBezTo>
                  <a:cubicBezTo>
                    <a:pt x="2194" y="1086"/>
                    <a:pt x="2419" y="1005"/>
                    <a:pt x="2419" y="721"/>
                  </a:cubicBezTo>
                  <a:cubicBezTo>
                    <a:pt x="2419" y="563"/>
                    <a:pt x="2280" y="429"/>
                    <a:pt x="2087" y="378"/>
                  </a:cubicBezTo>
                </a:path>
              </a:pathLst>
            </a:custGeom>
            <a:solidFill>
              <a:srgbClr val="DBEEF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9" name="Freeform 8">
              <a:extLst>
                <a:ext uri="{FF2B5EF4-FFF2-40B4-BE49-F238E27FC236}">
                  <a16:creationId xmlns:a16="http://schemas.microsoft.com/office/drawing/2014/main" id="{844FE69E-7D9E-4D20-978F-C051B0B8B467}"/>
                </a:ext>
              </a:extLst>
            </p:cNvPr>
            <p:cNvSpPr>
              <a:spLocks/>
            </p:cNvSpPr>
            <p:nvPr/>
          </p:nvSpPr>
          <p:spPr bwMode="auto">
            <a:xfrm>
              <a:off x="2492375" y="2133600"/>
              <a:ext cx="1082675" cy="620712"/>
            </a:xfrm>
            <a:custGeom>
              <a:avLst/>
              <a:gdLst>
                <a:gd name="T0" fmla="*/ 588 w 682"/>
                <a:gd name="T1" fmla="*/ 107 h 391"/>
                <a:gd name="T2" fmla="*/ 519 w 682"/>
                <a:gd name="T3" fmla="*/ 49 h 391"/>
                <a:gd name="T4" fmla="*/ 491 w 682"/>
                <a:gd name="T5" fmla="*/ 55 h 391"/>
                <a:gd name="T6" fmla="*/ 373 w 682"/>
                <a:gd name="T7" fmla="*/ 2 h 391"/>
                <a:gd name="T8" fmla="*/ 166 w 682"/>
                <a:gd name="T9" fmla="*/ 111 h 391"/>
                <a:gd name="T10" fmla="*/ 116 w 682"/>
                <a:gd name="T11" fmla="*/ 147 h 391"/>
                <a:gd name="T12" fmla="*/ 105 w 682"/>
                <a:gd name="T13" fmla="*/ 146 h 391"/>
                <a:gd name="T14" fmla="*/ 3 w 682"/>
                <a:gd name="T15" fmla="*/ 237 h 391"/>
                <a:gd name="T16" fmla="*/ 105 w 682"/>
                <a:gd name="T17" fmla="*/ 329 h 391"/>
                <a:gd name="T18" fmla="*/ 128 w 682"/>
                <a:gd name="T19" fmla="*/ 327 h 391"/>
                <a:gd name="T20" fmla="*/ 172 w 682"/>
                <a:gd name="T21" fmla="*/ 339 h 391"/>
                <a:gd name="T22" fmla="*/ 213 w 682"/>
                <a:gd name="T23" fmla="*/ 328 h 391"/>
                <a:gd name="T24" fmla="*/ 331 w 682"/>
                <a:gd name="T25" fmla="*/ 388 h 391"/>
                <a:gd name="T26" fmla="*/ 436 w 682"/>
                <a:gd name="T27" fmla="*/ 356 h 391"/>
                <a:gd name="T28" fmla="*/ 440 w 682"/>
                <a:gd name="T29" fmla="*/ 355 h 391"/>
                <a:gd name="T30" fmla="*/ 535 w 682"/>
                <a:gd name="T31" fmla="*/ 306 h 391"/>
                <a:gd name="T32" fmla="*/ 540 w 682"/>
                <a:gd name="T33" fmla="*/ 306 h 391"/>
                <a:gd name="T34" fmla="*/ 682 w 682"/>
                <a:gd name="T35" fmla="*/ 203 h 391"/>
                <a:gd name="T36" fmla="*/ 588 w 682"/>
                <a:gd name="T37" fmla="*/ 10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2" h="391">
                  <a:moveTo>
                    <a:pt x="588" y="107"/>
                  </a:moveTo>
                  <a:cubicBezTo>
                    <a:pt x="585" y="75"/>
                    <a:pt x="555" y="49"/>
                    <a:pt x="519" y="49"/>
                  </a:cubicBezTo>
                  <a:cubicBezTo>
                    <a:pt x="509" y="49"/>
                    <a:pt x="500" y="51"/>
                    <a:pt x="491" y="55"/>
                  </a:cubicBezTo>
                  <a:cubicBezTo>
                    <a:pt x="474" y="23"/>
                    <a:pt x="439" y="0"/>
                    <a:pt x="373" y="2"/>
                  </a:cubicBezTo>
                  <a:cubicBezTo>
                    <a:pt x="287" y="4"/>
                    <a:pt x="186" y="43"/>
                    <a:pt x="166" y="111"/>
                  </a:cubicBezTo>
                  <a:cubicBezTo>
                    <a:pt x="142" y="116"/>
                    <a:pt x="126" y="129"/>
                    <a:pt x="116" y="147"/>
                  </a:cubicBezTo>
                  <a:cubicBezTo>
                    <a:pt x="113" y="146"/>
                    <a:pt x="109" y="146"/>
                    <a:pt x="105" y="146"/>
                  </a:cubicBezTo>
                  <a:cubicBezTo>
                    <a:pt x="48" y="146"/>
                    <a:pt x="5" y="187"/>
                    <a:pt x="3" y="237"/>
                  </a:cubicBezTo>
                  <a:cubicBezTo>
                    <a:pt x="0" y="303"/>
                    <a:pt x="48" y="329"/>
                    <a:pt x="105" y="329"/>
                  </a:cubicBezTo>
                  <a:cubicBezTo>
                    <a:pt x="113" y="329"/>
                    <a:pt x="121" y="328"/>
                    <a:pt x="128" y="327"/>
                  </a:cubicBezTo>
                  <a:cubicBezTo>
                    <a:pt x="140" y="334"/>
                    <a:pt x="155" y="339"/>
                    <a:pt x="172" y="339"/>
                  </a:cubicBezTo>
                  <a:cubicBezTo>
                    <a:pt x="187" y="339"/>
                    <a:pt x="202" y="335"/>
                    <a:pt x="213" y="328"/>
                  </a:cubicBezTo>
                  <a:cubicBezTo>
                    <a:pt x="234" y="365"/>
                    <a:pt x="279" y="391"/>
                    <a:pt x="331" y="388"/>
                  </a:cubicBezTo>
                  <a:cubicBezTo>
                    <a:pt x="384" y="385"/>
                    <a:pt x="417" y="373"/>
                    <a:pt x="436" y="356"/>
                  </a:cubicBezTo>
                  <a:cubicBezTo>
                    <a:pt x="437" y="356"/>
                    <a:pt x="438" y="356"/>
                    <a:pt x="440" y="355"/>
                  </a:cubicBezTo>
                  <a:cubicBezTo>
                    <a:pt x="500" y="348"/>
                    <a:pt x="527" y="332"/>
                    <a:pt x="535" y="306"/>
                  </a:cubicBezTo>
                  <a:cubicBezTo>
                    <a:pt x="537" y="306"/>
                    <a:pt x="539" y="306"/>
                    <a:pt x="540" y="306"/>
                  </a:cubicBezTo>
                  <a:cubicBezTo>
                    <a:pt x="619" y="306"/>
                    <a:pt x="682" y="283"/>
                    <a:pt x="682" y="203"/>
                  </a:cubicBezTo>
                  <a:cubicBezTo>
                    <a:pt x="682" y="159"/>
                    <a:pt x="643" y="121"/>
                    <a:pt x="588" y="107"/>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 name="Rectangle 9">
              <a:extLst>
                <a:ext uri="{FF2B5EF4-FFF2-40B4-BE49-F238E27FC236}">
                  <a16:creationId xmlns:a16="http://schemas.microsoft.com/office/drawing/2014/main" id="{74CA261C-CE2B-4264-8F19-0F16E3BA21AC}"/>
                </a:ext>
              </a:extLst>
            </p:cNvPr>
            <p:cNvSpPr>
              <a:spLocks noChangeArrowheads="1"/>
            </p:cNvSpPr>
            <p:nvPr/>
          </p:nvSpPr>
          <p:spPr bwMode="auto">
            <a:xfrm>
              <a:off x="2484438" y="2513013"/>
              <a:ext cx="338138" cy="63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Rectangle 10">
              <a:extLst>
                <a:ext uri="{FF2B5EF4-FFF2-40B4-BE49-F238E27FC236}">
                  <a16:creationId xmlns:a16="http://schemas.microsoft.com/office/drawing/2014/main" id="{02B096D7-152B-47AD-BBC8-50F3D4ECBCE1}"/>
                </a:ext>
              </a:extLst>
            </p:cNvPr>
            <p:cNvSpPr>
              <a:spLocks noChangeArrowheads="1"/>
            </p:cNvSpPr>
            <p:nvPr/>
          </p:nvSpPr>
          <p:spPr bwMode="auto">
            <a:xfrm>
              <a:off x="2484438" y="2519363"/>
              <a:ext cx="338138" cy="14287"/>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Rectangle 11">
              <a:extLst>
                <a:ext uri="{FF2B5EF4-FFF2-40B4-BE49-F238E27FC236}">
                  <a16:creationId xmlns:a16="http://schemas.microsoft.com/office/drawing/2014/main" id="{C8CF5750-F99D-4241-A9BC-3B46FDEE6A77}"/>
                </a:ext>
              </a:extLst>
            </p:cNvPr>
            <p:cNvSpPr>
              <a:spLocks noChangeArrowheads="1"/>
            </p:cNvSpPr>
            <p:nvPr/>
          </p:nvSpPr>
          <p:spPr bwMode="auto">
            <a:xfrm>
              <a:off x="2484438" y="2533650"/>
              <a:ext cx="338138" cy="793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Rectangle 12">
              <a:extLst>
                <a:ext uri="{FF2B5EF4-FFF2-40B4-BE49-F238E27FC236}">
                  <a16:creationId xmlns:a16="http://schemas.microsoft.com/office/drawing/2014/main" id="{D5D161C0-5BE4-4BCB-B44F-6133D0674253}"/>
                </a:ext>
              </a:extLst>
            </p:cNvPr>
            <p:cNvSpPr>
              <a:spLocks noChangeArrowheads="1"/>
            </p:cNvSpPr>
            <p:nvPr/>
          </p:nvSpPr>
          <p:spPr bwMode="auto">
            <a:xfrm>
              <a:off x="2484438" y="2541588"/>
              <a:ext cx="338138" cy="6350"/>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Rectangle 13">
              <a:extLst>
                <a:ext uri="{FF2B5EF4-FFF2-40B4-BE49-F238E27FC236}">
                  <a16:creationId xmlns:a16="http://schemas.microsoft.com/office/drawing/2014/main" id="{0EBABE11-4531-48FE-A1EE-9D7291D9427B}"/>
                </a:ext>
              </a:extLst>
            </p:cNvPr>
            <p:cNvSpPr>
              <a:spLocks noChangeArrowheads="1"/>
            </p:cNvSpPr>
            <p:nvPr/>
          </p:nvSpPr>
          <p:spPr bwMode="auto">
            <a:xfrm>
              <a:off x="2484438" y="2547938"/>
              <a:ext cx="338138" cy="793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Rectangle 14">
              <a:extLst>
                <a:ext uri="{FF2B5EF4-FFF2-40B4-BE49-F238E27FC236}">
                  <a16:creationId xmlns:a16="http://schemas.microsoft.com/office/drawing/2014/main" id="{78C8882A-7484-43F6-B61B-DE0983C9BCF5}"/>
                </a:ext>
              </a:extLst>
            </p:cNvPr>
            <p:cNvSpPr>
              <a:spLocks noChangeArrowheads="1"/>
            </p:cNvSpPr>
            <p:nvPr/>
          </p:nvSpPr>
          <p:spPr bwMode="auto">
            <a:xfrm>
              <a:off x="2484438" y="2555875"/>
              <a:ext cx="338138" cy="6350"/>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Rectangle 15">
              <a:extLst>
                <a:ext uri="{FF2B5EF4-FFF2-40B4-BE49-F238E27FC236}">
                  <a16:creationId xmlns:a16="http://schemas.microsoft.com/office/drawing/2014/main" id="{F5BD1C2F-3B99-468D-9A71-6997D6C4171A}"/>
                </a:ext>
              </a:extLst>
            </p:cNvPr>
            <p:cNvSpPr>
              <a:spLocks noChangeArrowheads="1"/>
            </p:cNvSpPr>
            <p:nvPr/>
          </p:nvSpPr>
          <p:spPr bwMode="auto">
            <a:xfrm>
              <a:off x="2484438" y="2562225"/>
              <a:ext cx="338138" cy="7937"/>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Rectangle 16">
              <a:extLst>
                <a:ext uri="{FF2B5EF4-FFF2-40B4-BE49-F238E27FC236}">
                  <a16:creationId xmlns:a16="http://schemas.microsoft.com/office/drawing/2014/main" id="{044DE306-10C3-4CEC-85B8-C8B8798B4A80}"/>
                </a:ext>
              </a:extLst>
            </p:cNvPr>
            <p:cNvSpPr>
              <a:spLocks noChangeArrowheads="1"/>
            </p:cNvSpPr>
            <p:nvPr/>
          </p:nvSpPr>
          <p:spPr bwMode="auto">
            <a:xfrm>
              <a:off x="2484438" y="2570163"/>
              <a:ext cx="338138" cy="635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Rectangle 17">
              <a:extLst>
                <a:ext uri="{FF2B5EF4-FFF2-40B4-BE49-F238E27FC236}">
                  <a16:creationId xmlns:a16="http://schemas.microsoft.com/office/drawing/2014/main" id="{762332F9-8C4F-4874-A422-DA62168B2A4C}"/>
                </a:ext>
              </a:extLst>
            </p:cNvPr>
            <p:cNvSpPr>
              <a:spLocks noChangeArrowheads="1"/>
            </p:cNvSpPr>
            <p:nvPr/>
          </p:nvSpPr>
          <p:spPr bwMode="auto">
            <a:xfrm>
              <a:off x="2484438" y="2576513"/>
              <a:ext cx="338138" cy="793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Rectangle 18">
              <a:extLst>
                <a:ext uri="{FF2B5EF4-FFF2-40B4-BE49-F238E27FC236}">
                  <a16:creationId xmlns:a16="http://schemas.microsoft.com/office/drawing/2014/main" id="{46E7EE39-238E-4B16-AE48-628FCB53F49A}"/>
                </a:ext>
              </a:extLst>
            </p:cNvPr>
            <p:cNvSpPr>
              <a:spLocks noChangeArrowheads="1"/>
            </p:cNvSpPr>
            <p:nvPr/>
          </p:nvSpPr>
          <p:spPr bwMode="auto">
            <a:xfrm>
              <a:off x="2484438" y="2584450"/>
              <a:ext cx="338138" cy="6350"/>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Rectangle 19">
              <a:extLst>
                <a:ext uri="{FF2B5EF4-FFF2-40B4-BE49-F238E27FC236}">
                  <a16:creationId xmlns:a16="http://schemas.microsoft.com/office/drawing/2014/main" id="{FCF0D8FD-7ABB-4041-A25A-9C309C7E188C}"/>
                </a:ext>
              </a:extLst>
            </p:cNvPr>
            <p:cNvSpPr>
              <a:spLocks noChangeArrowheads="1"/>
            </p:cNvSpPr>
            <p:nvPr/>
          </p:nvSpPr>
          <p:spPr bwMode="auto">
            <a:xfrm>
              <a:off x="2484438" y="2590800"/>
              <a:ext cx="338138" cy="7937"/>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Rectangle 20">
              <a:extLst>
                <a:ext uri="{FF2B5EF4-FFF2-40B4-BE49-F238E27FC236}">
                  <a16:creationId xmlns:a16="http://schemas.microsoft.com/office/drawing/2014/main" id="{4921B7BE-434F-4ABD-B70F-1DA769A3C5BB}"/>
                </a:ext>
              </a:extLst>
            </p:cNvPr>
            <p:cNvSpPr>
              <a:spLocks noChangeArrowheads="1"/>
            </p:cNvSpPr>
            <p:nvPr/>
          </p:nvSpPr>
          <p:spPr bwMode="auto">
            <a:xfrm>
              <a:off x="2484438" y="2598738"/>
              <a:ext cx="338138" cy="635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Rectangle 21">
              <a:extLst>
                <a:ext uri="{FF2B5EF4-FFF2-40B4-BE49-F238E27FC236}">
                  <a16:creationId xmlns:a16="http://schemas.microsoft.com/office/drawing/2014/main" id="{9F55ABE3-9AC8-4DF8-AC2E-2478CD529C21}"/>
                </a:ext>
              </a:extLst>
            </p:cNvPr>
            <p:cNvSpPr>
              <a:spLocks noChangeArrowheads="1"/>
            </p:cNvSpPr>
            <p:nvPr/>
          </p:nvSpPr>
          <p:spPr bwMode="auto">
            <a:xfrm>
              <a:off x="2484438" y="2605088"/>
              <a:ext cx="338138" cy="7937"/>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Rectangle 22">
              <a:extLst>
                <a:ext uri="{FF2B5EF4-FFF2-40B4-BE49-F238E27FC236}">
                  <a16:creationId xmlns:a16="http://schemas.microsoft.com/office/drawing/2014/main" id="{6D523CAE-2DAD-4A74-9DC8-7BC03C2CFEBC}"/>
                </a:ext>
              </a:extLst>
            </p:cNvPr>
            <p:cNvSpPr>
              <a:spLocks noChangeArrowheads="1"/>
            </p:cNvSpPr>
            <p:nvPr/>
          </p:nvSpPr>
          <p:spPr bwMode="auto">
            <a:xfrm>
              <a:off x="2484438" y="2613025"/>
              <a:ext cx="338138" cy="63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Rectangle 23">
              <a:extLst>
                <a:ext uri="{FF2B5EF4-FFF2-40B4-BE49-F238E27FC236}">
                  <a16:creationId xmlns:a16="http://schemas.microsoft.com/office/drawing/2014/main" id="{05BBE47D-F70A-4E72-A62A-16AC4EA6A7AB}"/>
                </a:ext>
              </a:extLst>
            </p:cNvPr>
            <p:cNvSpPr>
              <a:spLocks noChangeArrowheads="1"/>
            </p:cNvSpPr>
            <p:nvPr/>
          </p:nvSpPr>
          <p:spPr bwMode="auto">
            <a:xfrm>
              <a:off x="2484438" y="2619375"/>
              <a:ext cx="338138" cy="793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Rectangle 24">
              <a:extLst>
                <a:ext uri="{FF2B5EF4-FFF2-40B4-BE49-F238E27FC236}">
                  <a16:creationId xmlns:a16="http://schemas.microsoft.com/office/drawing/2014/main" id="{8175CBE1-F304-4C0E-8881-45990BE9CCF0}"/>
                </a:ext>
              </a:extLst>
            </p:cNvPr>
            <p:cNvSpPr>
              <a:spLocks noChangeArrowheads="1"/>
            </p:cNvSpPr>
            <p:nvPr/>
          </p:nvSpPr>
          <p:spPr bwMode="auto">
            <a:xfrm>
              <a:off x="2484438" y="2627313"/>
              <a:ext cx="338138" cy="635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Rectangle 25">
              <a:extLst>
                <a:ext uri="{FF2B5EF4-FFF2-40B4-BE49-F238E27FC236}">
                  <a16:creationId xmlns:a16="http://schemas.microsoft.com/office/drawing/2014/main" id="{122EE37C-1333-47A6-A236-D6D5CDF512B5}"/>
                </a:ext>
              </a:extLst>
            </p:cNvPr>
            <p:cNvSpPr>
              <a:spLocks noChangeArrowheads="1"/>
            </p:cNvSpPr>
            <p:nvPr/>
          </p:nvSpPr>
          <p:spPr bwMode="auto">
            <a:xfrm>
              <a:off x="2484438" y="2633663"/>
              <a:ext cx="338138" cy="7937"/>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0" name="Rectangle 26">
              <a:extLst>
                <a:ext uri="{FF2B5EF4-FFF2-40B4-BE49-F238E27FC236}">
                  <a16:creationId xmlns:a16="http://schemas.microsoft.com/office/drawing/2014/main" id="{A1C665B8-FD9C-4BF6-8C67-FE714906D631}"/>
                </a:ext>
              </a:extLst>
            </p:cNvPr>
            <p:cNvSpPr>
              <a:spLocks noChangeArrowheads="1"/>
            </p:cNvSpPr>
            <p:nvPr/>
          </p:nvSpPr>
          <p:spPr bwMode="auto">
            <a:xfrm>
              <a:off x="2484438" y="2641600"/>
              <a:ext cx="338138" cy="635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 name="Rectangle 27">
              <a:extLst>
                <a:ext uri="{FF2B5EF4-FFF2-40B4-BE49-F238E27FC236}">
                  <a16:creationId xmlns:a16="http://schemas.microsoft.com/office/drawing/2014/main" id="{17821373-DAC5-4294-83CF-80D2834C486E}"/>
                </a:ext>
              </a:extLst>
            </p:cNvPr>
            <p:cNvSpPr>
              <a:spLocks noChangeArrowheads="1"/>
            </p:cNvSpPr>
            <p:nvPr/>
          </p:nvSpPr>
          <p:spPr bwMode="auto">
            <a:xfrm>
              <a:off x="2484438" y="2647950"/>
              <a:ext cx="338138" cy="7937"/>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 name="Rectangle 28">
              <a:extLst>
                <a:ext uri="{FF2B5EF4-FFF2-40B4-BE49-F238E27FC236}">
                  <a16:creationId xmlns:a16="http://schemas.microsoft.com/office/drawing/2014/main" id="{80ABFBD7-29E0-4063-8C25-12A808B484DB}"/>
                </a:ext>
              </a:extLst>
            </p:cNvPr>
            <p:cNvSpPr>
              <a:spLocks noChangeArrowheads="1"/>
            </p:cNvSpPr>
            <p:nvPr/>
          </p:nvSpPr>
          <p:spPr bwMode="auto">
            <a:xfrm>
              <a:off x="2484438" y="2655888"/>
              <a:ext cx="338138" cy="6350"/>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 name="Rectangle 29">
              <a:extLst>
                <a:ext uri="{FF2B5EF4-FFF2-40B4-BE49-F238E27FC236}">
                  <a16:creationId xmlns:a16="http://schemas.microsoft.com/office/drawing/2014/main" id="{395E79E9-09DD-419F-9672-8B277C654711}"/>
                </a:ext>
              </a:extLst>
            </p:cNvPr>
            <p:cNvSpPr>
              <a:spLocks noChangeArrowheads="1"/>
            </p:cNvSpPr>
            <p:nvPr/>
          </p:nvSpPr>
          <p:spPr bwMode="auto">
            <a:xfrm>
              <a:off x="2484438" y="2662238"/>
              <a:ext cx="338138" cy="7937"/>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4" name="Rectangle 30">
              <a:extLst>
                <a:ext uri="{FF2B5EF4-FFF2-40B4-BE49-F238E27FC236}">
                  <a16:creationId xmlns:a16="http://schemas.microsoft.com/office/drawing/2014/main" id="{F4E70A72-E255-4554-9315-8378AE1D7415}"/>
                </a:ext>
              </a:extLst>
            </p:cNvPr>
            <p:cNvSpPr>
              <a:spLocks noChangeArrowheads="1"/>
            </p:cNvSpPr>
            <p:nvPr/>
          </p:nvSpPr>
          <p:spPr bwMode="auto">
            <a:xfrm>
              <a:off x="2484438" y="2670175"/>
              <a:ext cx="338138" cy="635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5" name="Rectangle 31">
              <a:extLst>
                <a:ext uri="{FF2B5EF4-FFF2-40B4-BE49-F238E27FC236}">
                  <a16:creationId xmlns:a16="http://schemas.microsoft.com/office/drawing/2014/main" id="{C3D3BD57-FBEC-417A-B9A2-58F27EF243C9}"/>
                </a:ext>
              </a:extLst>
            </p:cNvPr>
            <p:cNvSpPr>
              <a:spLocks noChangeArrowheads="1"/>
            </p:cNvSpPr>
            <p:nvPr/>
          </p:nvSpPr>
          <p:spPr bwMode="auto">
            <a:xfrm>
              <a:off x="2484438" y="2676525"/>
              <a:ext cx="338138" cy="14287"/>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6" name="Rectangle 32">
              <a:extLst>
                <a:ext uri="{FF2B5EF4-FFF2-40B4-BE49-F238E27FC236}">
                  <a16:creationId xmlns:a16="http://schemas.microsoft.com/office/drawing/2014/main" id="{816F4A1E-52AE-4553-88DB-AD15F2C0D706}"/>
                </a:ext>
              </a:extLst>
            </p:cNvPr>
            <p:cNvSpPr>
              <a:spLocks noChangeArrowheads="1"/>
            </p:cNvSpPr>
            <p:nvPr/>
          </p:nvSpPr>
          <p:spPr bwMode="auto">
            <a:xfrm>
              <a:off x="2484438" y="2690813"/>
              <a:ext cx="338138"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7" name="Freeform 33">
              <a:extLst>
                <a:ext uri="{FF2B5EF4-FFF2-40B4-BE49-F238E27FC236}">
                  <a16:creationId xmlns:a16="http://schemas.microsoft.com/office/drawing/2014/main" id="{124D9204-C88A-4BE7-8B93-F28051AC8217}"/>
                </a:ext>
              </a:extLst>
            </p:cNvPr>
            <p:cNvSpPr>
              <a:spLocks/>
            </p:cNvSpPr>
            <p:nvPr/>
          </p:nvSpPr>
          <p:spPr bwMode="auto">
            <a:xfrm>
              <a:off x="2492375" y="2513013"/>
              <a:ext cx="323850" cy="188912"/>
            </a:xfrm>
            <a:custGeom>
              <a:avLst/>
              <a:gdLst>
                <a:gd name="T0" fmla="*/ 0 w 726"/>
                <a:gd name="T1" fmla="*/ 139 h 420"/>
                <a:gd name="T2" fmla="*/ 109 w 726"/>
                <a:gd name="T3" fmla="*/ 202 h 420"/>
                <a:gd name="T4" fmla="*/ 375 w 726"/>
                <a:gd name="T5" fmla="*/ 357 h 420"/>
                <a:gd name="T6" fmla="*/ 484 w 726"/>
                <a:gd name="T7" fmla="*/ 420 h 420"/>
                <a:gd name="T8" fmla="*/ 726 w 726"/>
                <a:gd name="T9" fmla="*/ 281 h 420"/>
                <a:gd name="T10" fmla="*/ 239 w 726"/>
                <a:gd name="T11" fmla="*/ 0 h 420"/>
                <a:gd name="T12" fmla="*/ 0 w 726"/>
                <a:gd name="T13" fmla="*/ 139 h 420"/>
              </a:gdLst>
              <a:ahLst/>
              <a:cxnLst>
                <a:cxn ang="0">
                  <a:pos x="T0" y="T1"/>
                </a:cxn>
                <a:cxn ang="0">
                  <a:pos x="T2" y="T3"/>
                </a:cxn>
                <a:cxn ang="0">
                  <a:pos x="T4" y="T5"/>
                </a:cxn>
                <a:cxn ang="0">
                  <a:pos x="T6" y="T7"/>
                </a:cxn>
                <a:cxn ang="0">
                  <a:pos x="T8" y="T9"/>
                </a:cxn>
                <a:cxn ang="0">
                  <a:pos x="T10" y="T11"/>
                </a:cxn>
                <a:cxn ang="0">
                  <a:pos x="T12" y="T13"/>
                </a:cxn>
              </a:cxnLst>
              <a:rect l="0" t="0" r="r" b="b"/>
              <a:pathLst>
                <a:path w="726" h="420">
                  <a:moveTo>
                    <a:pt x="0" y="139"/>
                  </a:moveTo>
                  <a:lnTo>
                    <a:pt x="109" y="202"/>
                  </a:lnTo>
                  <a:cubicBezTo>
                    <a:pt x="150" y="309"/>
                    <a:pt x="260" y="373"/>
                    <a:pt x="375" y="357"/>
                  </a:cubicBezTo>
                  <a:lnTo>
                    <a:pt x="484" y="420"/>
                  </a:lnTo>
                  <a:lnTo>
                    <a:pt x="726" y="281"/>
                  </a:lnTo>
                  <a:lnTo>
                    <a:pt x="239" y="0"/>
                  </a:lnTo>
                  <a:lnTo>
                    <a:pt x="0" y="139"/>
                  </a:lnTo>
                  <a:close/>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58" name="Picture 34">
              <a:extLst>
                <a:ext uri="{FF2B5EF4-FFF2-40B4-BE49-F238E27FC236}">
                  <a16:creationId xmlns:a16="http://schemas.microsoft.com/office/drawing/2014/main" id="{31C954EC-0283-4813-BD0A-A0A033A99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688" y="2633663"/>
              <a:ext cx="122238"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5">
              <a:extLst>
                <a:ext uri="{FF2B5EF4-FFF2-40B4-BE49-F238E27FC236}">
                  <a16:creationId xmlns:a16="http://schemas.microsoft.com/office/drawing/2014/main" id="{25630C8A-256D-490E-A0E9-22B61D5B2A16}"/>
                </a:ext>
              </a:extLst>
            </p:cNvPr>
            <p:cNvSpPr>
              <a:spLocks/>
            </p:cNvSpPr>
            <p:nvPr/>
          </p:nvSpPr>
          <p:spPr bwMode="auto">
            <a:xfrm>
              <a:off x="2708275" y="2638425"/>
              <a:ext cx="107950" cy="144462"/>
            </a:xfrm>
            <a:custGeom>
              <a:avLst/>
              <a:gdLst>
                <a:gd name="T0" fmla="*/ 0 w 68"/>
                <a:gd name="T1" fmla="*/ 91 h 91"/>
                <a:gd name="T2" fmla="*/ 65 w 68"/>
                <a:gd name="T3" fmla="*/ 53 h 91"/>
                <a:gd name="T4" fmla="*/ 65 w 68"/>
                <a:gd name="T5" fmla="*/ 46 h 91"/>
                <a:gd name="T6" fmla="*/ 68 w 68"/>
                <a:gd name="T7" fmla="*/ 45 h 91"/>
                <a:gd name="T8" fmla="*/ 68 w 68"/>
                <a:gd name="T9" fmla="*/ 0 h 91"/>
                <a:gd name="T10" fmla="*/ 0 w 68"/>
                <a:gd name="T11" fmla="*/ 40 h 91"/>
                <a:gd name="T12" fmla="*/ 0 w 68"/>
                <a:gd name="T13" fmla="*/ 91 h 91"/>
              </a:gdLst>
              <a:ahLst/>
              <a:cxnLst>
                <a:cxn ang="0">
                  <a:pos x="T0" y="T1"/>
                </a:cxn>
                <a:cxn ang="0">
                  <a:pos x="T2" y="T3"/>
                </a:cxn>
                <a:cxn ang="0">
                  <a:pos x="T4" y="T5"/>
                </a:cxn>
                <a:cxn ang="0">
                  <a:pos x="T6" y="T7"/>
                </a:cxn>
                <a:cxn ang="0">
                  <a:pos x="T8" y="T9"/>
                </a:cxn>
                <a:cxn ang="0">
                  <a:pos x="T10" y="T11"/>
                </a:cxn>
                <a:cxn ang="0">
                  <a:pos x="T12" y="T13"/>
                </a:cxn>
              </a:cxnLst>
              <a:rect l="0" t="0" r="r" b="b"/>
              <a:pathLst>
                <a:path w="68" h="91">
                  <a:moveTo>
                    <a:pt x="0" y="91"/>
                  </a:moveTo>
                  <a:lnTo>
                    <a:pt x="65" y="53"/>
                  </a:lnTo>
                  <a:lnTo>
                    <a:pt x="65" y="46"/>
                  </a:lnTo>
                  <a:lnTo>
                    <a:pt x="68" y="45"/>
                  </a:lnTo>
                  <a:lnTo>
                    <a:pt x="68" y="0"/>
                  </a:lnTo>
                  <a:lnTo>
                    <a:pt x="0" y="40"/>
                  </a:lnTo>
                  <a:lnTo>
                    <a:pt x="0" y="91"/>
                  </a:lnTo>
                  <a:close/>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60" name="Picture 36">
              <a:extLst>
                <a:ext uri="{FF2B5EF4-FFF2-40B4-BE49-F238E27FC236}">
                  <a16:creationId xmlns:a16="http://schemas.microsoft.com/office/drawing/2014/main" id="{C981B2D9-1961-4BE3-90BE-180FFB26B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570163"/>
              <a:ext cx="230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Freeform 37">
              <a:extLst>
                <a:ext uri="{FF2B5EF4-FFF2-40B4-BE49-F238E27FC236}">
                  <a16:creationId xmlns:a16="http://schemas.microsoft.com/office/drawing/2014/main" id="{BFA9E1B0-BF6F-4C2B-A2CE-C08C30E0194C}"/>
                </a:ext>
              </a:extLst>
            </p:cNvPr>
            <p:cNvSpPr>
              <a:spLocks/>
            </p:cNvSpPr>
            <p:nvPr/>
          </p:nvSpPr>
          <p:spPr bwMode="auto">
            <a:xfrm>
              <a:off x="2492375" y="2574925"/>
              <a:ext cx="215900" cy="207962"/>
            </a:xfrm>
            <a:custGeom>
              <a:avLst/>
              <a:gdLst>
                <a:gd name="T0" fmla="*/ 0 w 484"/>
                <a:gd name="T1" fmla="*/ 157 h 462"/>
                <a:gd name="T2" fmla="*/ 12 w 484"/>
                <a:gd name="T3" fmla="*/ 166 h 462"/>
                <a:gd name="T4" fmla="*/ 12 w 484"/>
                <a:gd name="T5" fmla="*/ 190 h 462"/>
                <a:gd name="T6" fmla="*/ 109 w 484"/>
                <a:gd name="T7" fmla="*/ 245 h 462"/>
                <a:gd name="T8" fmla="*/ 375 w 484"/>
                <a:gd name="T9" fmla="*/ 399 h 462"/>
                <a:gd name="T10" fmla="*/ 484 w 484"/>
                <a:gd name="T11" fmla="*/ 462 h 462"/>
                <a:gd name="T12" fmla="*/ 484 w 484"/>
                <a:gd name="T13" fmla="*/ 281 h 462"/>
                <a:gd name="T14" fmla="*/ 375 w 484"/>
                <a:gd name="T15" fmla="*/ 218 h 462"/>
                <a:gd name="T16" fmla="*/ 109 w 484"/>
                <a:gd name="T17" fmla="*/ 63 h 462"/>
                <a:gd name="T18" fmla="*/ 0 w 484"/>
                <a:gd name="T19" fmla="*/ 0 h 462"/>
                <a:gd name="T20" fmla="*/ 0 w 484"/>
                <a:gd name="T21" fmla="*/ 157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4" h="462">
                  <a:moveTo>
                    <a:pt x="0" y="157"/>
                  </a:moveTo>
                  <a:lnTo>
                    <a:pt x="12" y="166"/>
                  </a:lnTo>
                  <a:lnTo>
                    <a:pt x="12" y="190"/>
                  </a:lnTo>
                  <a:lnTo>
                    <a:pt x="109" y="245"/>
                  </a:lnTo>
                  <a:cubicBezTo>
                    <a:pt x="150" y="352"/>
                    <a:pt x="260" y="416"/>
                    <a:pt x="375" y="399"/>
                  </a:cubicBezTo>
                  <a:lnTo>
                    <a:pt x="484" y="462"/>
                  </a:lnTo>
                  <a:lnTo>
                    <a:pt x="484" y="281"/>
                  </a:lnTo>
                  <a:lnTo>
                    <a:pt x="375" y="218"/>
                  </a:lnTo>
                  <a:cubicBezTo>
                    <a:pt x="260" y="234"/>
                    <a:pt x="150" y="170"/>
                    <a:pt x="109" y="63"/>
                  </a:cubicBezTo>
                  <a:lnTo>
                    <a:pt x="0" y="0"/>
                  </a:lnTo>
                  <a:lnTo>
                    <a:pt x="0" y="157"/>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62" name="Picture 38">
              <a:extLst>
                <a:ext uri="{FF2B5EF4-FFF2-40B4-BE49-F238E27FC236}">
                  <a16:creationId xmlns:a16="http://schemas.microsoft.com/office/drawing/2014/main" id="{25A235EC-5D40-44D0-85AF-5562778AE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663" y="2590800"/>
              <a:ext cx="36513"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39">
              <a:extLst>
                <a:ext uri="{FF2B5EF4-FFF2-40B4-BE49-F238E27FC236}">
                  <a16:creationId xmlns:a16="http://schemas.microsoft.com/office/drawing/2014/main" id="{DD70AC8E-27F9-4574-84F4-E96D6DF55A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6663" y="2590800"/>
              <a:ext cx="36513"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40">
              <a:extLst>
                <a:ext uri="{FF2B5EF4-FFF2-40B4-BE49-F238E27FC236}">
                  <a16:creationId xmlns:a16="http://schemas.microsoft.com/office/drawing/2014/main" id="{6C8B8DAE-DED7-4D88-8EC8-E4F5A47681E1}"/>
                </a:ext>
              </a:extLst>
            </p:cNvPr>
            <p:cNvSpPr>
              <a:spLocks/>
            </p:cNvSpPr>
            <p:nvPr/>
          </p:nvSpPr>
          <p:spPr bwMode="auto">
            <a:xfrm>
              <a:off x="2506663" y="2593975"/>
              <a:ext cx="23813" cy="36512"/>
            </a:xfrm>
            <a:custGeom>
              <a:avLst/>
              <a:gdLst>
                <a:gd name="T0" fmla="*/ 0 w 15"/>
                <a:gd name="T1" fmla="*/ 15 h 23"/>
                <a:gd name="T2" fmla="*/ 15 w 15"/>
                <a:gd name="T3" fmla="*/ 23 h 23"/>
                <a:gd name="T4" fmla="*/ 15 w 15"/>
                <a:gd name="T5" fmla="*/ 8 h 23"/>
                <a:gd name="T6" fmla="*/ 0 w 15"/>
                <a:gd name="T7" fmla="*/ 0 h 23"/>
                <a:gd name="T8" fmla="*/ 0 w 15"/>
                <a:gd name="T9" fmla="*/ 15 h 23"/>
              </a:gdLst>
              <a:ahLst/>
              <a:cxnLst>
                <a:cxn ang="0">
                  <a:pos x="T0" y="T1"/>
                </a:cxn>
                <a:cxn ang="0">
                  <a:pos x="T2" y="T3"/>
                </a:cxn>
                <a:cxn ang="0">
                  <a:pos x="T4" y="T5"/>
                </a:cxn>
                <a:cxn ang="0">
                  <a:pos x="T6" y="T7"/>
                </a:cxn>
                <a:cxn ang="0">
                  <a:pos x="T8" y="T9"/>
                </a:cxn>
              </a:cxnLst>
              <a:rect l="0" t="0" r="r" b="b"/>
              <a:pathLst>
                <a:path w="15" h="23">
                  <a:moveTo>
                    <a:pt x="0" y="15"/>
                  </a:moveTo>
                  <a:lnTo>
                    <a:pt x="15" y="23"/>
                  </a:lnTo>
                  <a:lnTo>
                    <a:pt x="15" y="8"/>
                  </a:lnTo>
                  <a:lnTo>
                    <a:pt x="0" y="0"/>
                  </a:lnTo>
                  <a:lnTo>
                    <a:pt x="0" y="15"/>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65" name="Picture 41">
              <a:extLst>
                <a:ext uri="{FF2B5EF4-FFF2-40B4-BE49-F238E27FC236}">
                  <a16:creationId xmlns:a16="http://schemas.microsoft.com/office/drawing/2014/main" id="{11BC19D9-45A7-4C14-9DA2-357F9553F3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2613025"/>
              <a:ext cx="230188"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Freeform 42">
              <a:extLst>
                <a:ext uri="{FF2B5EF4-FFF2-40B4-BE49-F238E27FC236}">
                  <a16:creationId xmlns:a16="http://schemas.microsoft.com/office/drawing/2014/main" id="{C28DE4DD-1894-4D0C-ACE0-E912D68A6278}"/>
                </a:ext>
              </a:extLst>
            </p:cNvPr>
            <p:cNvSpPr>
              <a:spLocks/>
            </p:cNvSpPr>
            <p:nvPr/>
          </p:nvSpPr>
          <p:spPr bwMode="auto">
            <a:xfrm>
              <a:off x="2492375" y="2617788"/>
              <a:ext cx="215900" cy="146050"/>
            </a:xfrm>
            <a:custGeom>
              <a:avLst/>
              <a:gdLst>
                <a:gd name="T0" fmla="*/ 0 w 484"/>
                <a:gd name="T1" fmla="*/ 21 h 326"/>
                <a:gd name="T2" fmla="*/ 0 w 484"/>
                <a:gd name="T3" fmla="*/ 49 h 326"/>
                <a:gd name="T4" fmla="*/ 109 w 484"/>
                <a:gd name="T5" fmla="*/ 108 h 326"/>
                <a:gd name="T6" fmla="*/ 375 w 484"/>
                <a:gd name="T7" fmla="*/ 263 h 326"/>
                <a:gd name="T8" fmla="*/ 484 w 484"/>
                <a:gd name="T9" fmla="*/ 326 h 326"/>
                <a:gd name="T10" fmla="*/ 484 w 484"/>
                <a:gd name="T11" fmla="*/ 281 h 326"/>
                <a:gd name="T12" fmla="*/ 375 w 484"/>
                <a:gd name="T13" fmla="*/ 217 h 326"/>
                <a:gd name="T14" fmla="*/ 109 w 484"/>
                <a:gd name="T15" fmla="*/ 63 h 326"/>
                <a:gd name="T16" fmla="*/ 0 w 484"/>
                <a:gd name="T17" fmla="*/ 0 h 326"/>
                <a:gd name="T18" fmla="*/ 0 w 484"/>
                <a:gd name="T19" fmla="*/ 2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326">
                  <a:moveTo>
                    <a:pt x="0" y="21"/>
                  </a:moveTo>
                  <a:lnTo>
                    <a:pt x="0" y="49"/>
                  </a:lnTo>
                  <a:lnTo>
                    <a:pt x="109" y="108"/>
                  </a:lnTo>
                  <a:cubicBezTo>
                    <a:pt x="150" y="215"/>
                    <a:pt x="260" y="279"/>
                    <a:pt x="375" y="263"/>
                  </a:cubicBezTo>
                  <a:lnTo>
                    <a:pt x="484" y="326"/>
                  </a:lnTo>
                  <a:lnTo>
                    <a:pt x="484" y="281"/>
                  </a:lnTo>
                  <a:lnTo>
                    <a:pt x="375" y="217"/>
                  </a:lnTo>
                  <a:cubicBezTo>
                    <a:pt x="260" y="234"/>
                    <a:pt x="150" y="170"/>
                    <a:pt x="109" y="63"/>
                  </a:cubicBezTo>
                  <a:lnTo>
                    <a:pt x="0" y="0"/>
                  </a:lnTo>
                  <a:lnTo>
                    <a:pt x="0" y="21"/>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2" name="Freeform 43">
              <a:extLst>
                <a:ext uri="{FF2B5EF4-FFF2-40B4-BE49-F238E27FC236}">
                  <a16:creationId xmlns:a16="http://schemas.microsoft.com/office/drawing/2014/main" id="{B62A4152-0C33-4C19-835C-D711733B1D96}"/>
                </a:ext>
              </a:extLst>
            </p:cNvPr>
            <p:cNvSpPr>
              <a:spLocks/>
            </p:cNvSpPr>
            <p:nvPr/>
          </p:nvSpPr>
          <p:spPr bwMode="auto">
            <a:xfrm>
              <a:off x="2581275" y="2652713"/>
              <a:ext cx="11113" cy="30162"/>
            </a:xfrm>
            <a:custGeom>
              <a:avLst/>
              <a:gdLst>
                <a:gd name="T0" fmla="*/ 7 w 7"/>
                <a:gd name="T1" fmla="*/ 0 h 19"/>
                <a:gd name="T2" fmla="*/ 0 w 7"/>
                <a:gd name="T3" fmla="*/ 3 h 19"/>
                <a:gd name="T4" fmla="*/ 0 w 7"/>
                <a:gd name="T5" fmla="*/ 19 h 19"/>
              </a:gdLst>
              <a:ahLst/>
              <a:cxnLst>
                <a:cxn ang="0">
                  <a:pos x="T0" y="T1"/>
                </a:cxn>
                <a:cxn ang="0">
                  <a:pos x="T2" y="T3"/>
                </a:cxn>
                <a:cxn ang="0">
                  <a:pos x="T4" y="T5"/>
                </a:cxn>
              </a:cxnLst>
              <a:rect l="0" t="0" r="r" b="b"/>
              <a:pathLst>
                <a:path w="7" h="19">
                  <a:moveTo>
                    <a:pt x="7" y="0"/>
                  </a:moveTo>
                  <a:lnTo>
                    <a:pt x="0" y="3"/>
                  </a:lnTo>
                  <a:lnTo>
                    <a:pt x="0" y="19"/>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3" name="Freeform 44">
              <a:extLst>
                <a:ext uri="{FF2B5EF4-FFF2-40B4-BE49-F238E27FC236}">
                  <a16:creationId xmlns:a16="http://schemas.microsoft.com/office/drawing/2014/main" id="{7A0F9BA4-AF8B-40B3-B054-08795285130D}"/>
                </a:ext>
              </a:extLst>
            </p:cNvPr>
            <p:cNvSpPr>
              <a:spLocks/>
            </p:cNvSpPr>
            <p:nvPr/>
          </p:nvSpPr>
          <p:spPr bwMode="auto">
            <a:xfrm>
              <a:off x="2593975" y="2659063"/>
              <a:ext cx="11113" cy="34925"/>
            </a:xfrm>
            <a:custGeom>
              <a:avLst/>
              <a:gdLst>
                <a:gd name="T0" fmla="*/ 7 w 7"/>
                <a:gd name="T1" fmla="*/ 0 h 22"/>
                <a:gd name="T2" fmla="*/ 0 w 7"/>
                <a:gd name="T3" fmla="*/ 3 h 22"/>
                <a:gd name="T4" fmla="*/ 1 w 7"/>
                <a:gd name="T5" fmla="*/ 22 h 22"/>
              </a:gdLst>
              <a:ahLst/>
              <a:cxnLst>
                <a:cxn ang="0">
                  <a:pos x="T0" y="T1"/>
                </a:cxn>
                <a:cxn ang="0">
                  <a:pos x="T2" y="T3"/>
                </a:cxn>
                <a:cxn ang="0">
                  <a:pos x="T4" y="T5"/>
                </a:cxn>
              </a:cxnLst>
              <a:rect l="0" t="0" r="r" b="b"/>
              <a:pathLst>
                <a:path w="7" h="22">
                  <a:moveTo>
                    <a:pt x="7" y="0"/>
                  </a:moveTo>
                  <a:lnTo>
                    <a:pt x="0" y="3"/>
                  </a:lnTo>
                  <a:lnTo>
                    <a:pt x="1" y="22"/>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4" name="Freeform 45">
              <a:extLst>
                <a:ext uri="{FF2B5EF4-FFF2-40B4-BE49-F238E27FC236}">
                  <a16:creationId xmlns:a16="http://schemas.microsoft.com/office/drawing/2014/main" id="{6732AD6F-B417-46B2-B286-2E47D3679A57}"/>
                </a:ext>
              </a:extLst>
            </p:cNvPr>
            <p:cNvSpPr>
              <a:spLocks/>
            </p:cNvSpPr>
            <p:nvPr/>
          </p:nvSpPr>
          <p:spPr bwMode="auto">
            <a:xfrm>
              <a:off x="2608263" y="2663825"/>
              <a:ext cx="11113" cy="34925"/>
            </a:xfrm>
            <a:custGeom>
              <a:avLst/>
              <a:gdLst>
                <a:gd name="T0" fmla="*/ 7 w 7"/>
                <a:gd name="T1" fmla="*/ 0 h 22"/>
                <a:gd name="T2" fmla="*/ 0 w 7"/>
                <a:gd name="T3" fmla="*/ 4 h 22"/>
                <a:gd name="T4" fmla="*/ 0 w 7"/>
                <a:gd name="T5" fmla="*/ 22 h 22"/>
              </a:gdLst>
              <a:ahLst/>
              <a:cxnLst>
                <a:cxn ang="0">
                  <a:pos x="T0" y="T1"/>
                </a:cxn>
                <a:cxn ang="0">
                  <a:pos x="T2" y="T3"/>
                </a:cxn>
                <a:cxn ang="0">
                  <a:pos x="T4" y="T5"/>
                </a:cxn>
              </a:cxnLst>
              <a:rect l="0" t="0" r="r" b="b"/>
              <a:pathLst>
                <a:path w="7" h="22">
                  <a:moveTo>
                    <a:pt x="7" y="0"/>
                  </a:moveTo>
                  <a:lnTo>
                    <a:pt x="0" y="4"/>
                  </a:lnTo>
                  <a:lnTo>
                    <a:pt x="0" y="22"/>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5" name="Freeform 46">
              <a:extLst>
                <a:ext uri="{FF2B5EF4-FFF2-40B4-BE49-F238E27FC236}">
                  <a16:creationId xmlns:a16="http://schemas.microsoft.com/office/drawing/2014/main" id="{6E2527C8-CF62-48A9-80C9-261430B03696}"/>
                </a:ext>
              </a:extLst>
            </p:cNvPr>
            <p:cNvSpPr>
              <a:spLocks/>
            </p:cNvSpPr>
            <p:nvPr/>
          </p:nvSpPr>
          <p:spPr bwMode="auto">
            <a:xfrm>
              <a:off x="2559050" y="2635250"/>
              <a:ext cx="11113" cy="28575"/>
            </a:xfrm>
            <a:custGeom>
              <a:avLst/>
              <a:gdLst>
                <a:gd name="T0" fmla="*/ 7 w 7"/>
                <a:gd name="T1" fmla="*/ 0 h 18"/>
                <a:gd name="T2" fmla="*/ 0 w 7"/>
                <a:gd name="T3" fmla="*/ 3 h 18"/>
                <a:gd name="T4" fmla="*/ 1 w 7"/>
                <a:gd name="T5" fmla="*/ 18 h 18"/>
              </a:gdLst>
              <a:ahLst/>
              <a:cxnLst>
                <a:cxn ang="0">
                  <a:pos x="T0" y="T1"/>
                </a:cxn>
                <a:cxn ang="0">
                  <a:pos x="T2" y="T3"/>
                </a:cxn>
                <a:cxn ang="0">
                  <a:pos x="T4" y="T5"/>
                </a:cxn>
              </a:cxnLst>
              <a:rect l="0" t="0" r="r" b="b"/>
              <a:pathLst>
                <a:path w="7" h="18">
                  <a:moveTo>
                    <a:pt x="7" y="0"/>
                  </a:moveTo>
                  <a:lnTo>
                    <a:pt x="0" y="3"/>
                  </a:lnTo>
                  <a:lnTo>
                    <a:pt x="1" y="18"/>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6" name="Freeform 47">
              <a:extLst>
                <a:ext uri="{FF2B5EF4-FFF2-40B4-BE49-F238E27FC236}">
                  <a16:creationId xmlns:a16="http://schemas.microsoft.com/office/drawing/2014/main" id="{10CEA2AC-2CCC-41A3-90D7-65F80A96414F}"/>
                </a:ext>
              </a:extLst>
            </p:cNvPr>
            <p:cNvSpPr>
              <a:spLocks/>
            </p:cNvSpPr>
            <p:nvPr/>
          </p:nvSpPr>
          <p:spPr bwMode="auto">
            <a:xfrm>
              <a:off x="2570163" y="2644775"/>
              <a:ext cx="11113" cy="30162"/>
            </a:xfrm>
            <a:custGeom>
              <a:avLst/>
              <a:gdLst>
                <a:gd name="T0" fmla="*/ 7 w 7"/>
                <a:gd name="T1" fmla="*/ 0 h 19"/>
                <a:gd name="T2" fmla="*/ 0 w 7"/>
                <a:gd name="T3" fmla="*/ 3 h 19"/>
                <a:gd name="T4" fmla="*/ 0 w 7"/>
                <a:gd name="T5" fmla="*/ 19 h 19"/>
              </a:gdLst>
              <a:ahLst/>
              <a:cxnLst>
                <a:cxn ang="0">
                  <a:pos x="T0" y="T1"/>
                </a:cxn>
                <a:cxn ang="0">
                  <a:pos x="T2" y="T3"/>
                </a:cxn>
                <a:cxn ang="0">
                  <a:pos x="T4" y="T5"/>
                </a:cxn>
              </a:cxnLst>
              <a:rect l="0" t="0" r="r" b="b"/>
              <a:pathLst>
                <a:path w="7" h="19">
                  <a:moveTo>
                    <a:pt x="7" y="0"/>
                  </a:moveTo>
                  <a:lnTo>
                    <a:pt x="0" y="3"/>
                  </a:lnTo>
                  <a:lnTo>
                    <a:pt x="0" y="19"/>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7" name="Freeform 48">
              <a:extLst>
                <a:ext uri="{FF2B5EF4-FFF2-40B4-BE49-F238E27FC236}">
                  <a16:creationId xmlns:a16="http://schemas.microsoft.com/office/drawing/2014/main" id="{61255485-1AAC-474E-89D4-832347B6597B}"/>
                </a:ext>
              </a:extLst>
            </p:cNvPr>
            <p:cNvSpPr>
              <a:spLocks/>
            </p:cNvSpPr>
            <p:nvPr/>
          </p:nvSpPr>
          <p:spPr bwMode="auto">
            <a:xfrm>
              <a:off x="2492375" y="2511425"/>
              <a:ext cx="323850" cy="271462"/>
            </a:xfrm>
            <a:custGeom>
              <a:avLst/>
              <a:gdLst>
                <a:gd name="T0" fmla="*/ 0 w 726"/>
                <a:gd name="T1" fmla="*/ 142 h 604"/>
                <a:gd name="T2" fmla="*/ 0 w 726"/>
                <a:gd name="T3" fmla="*/ 299 h 604"/>
                <a:gd name="T4" fmla="*/ 12 w 726"/>
                <a:gd name="T5" fmla="*/ 308 h 604"/>
                <a:gd name="T6" fmla="*/ 12 w 726"/>
                <a:gd name="T7" fmla="*/ 332 h 604"/>
                <a:gd name="T8" fmla="*/ 109 w 726"/>
                <a:gd name="T9" fmla="*/ 387 h 604"/>
                <a:gd name="T10" fmla="*/ 375 w 726"/>
                <a:gd name="T11" fmla="*/ 541 h 604"/>
                <a:gd name="T12" fmla="*/ 484 w 726"/>
                <a:gd name="T13" fmla="*/ 604 h 604"/>
                <a:gd name="T14" fmla="*/ 713 w 726"/>
                <a:gd name="T15" fmla="*/ 471 h 604"/>
                <a:gd name="T16" fmla="*/ 713 w 726"/>
                <a:gd name="T17" fmla="*/ 447 h 604"/>
                <a:gd name="T18" fmla="*/ 726 w 726"/>
                <a:gd name="T19" fmla="*/ 441 h 604"/>
                <a:gd name="T20" fmla="*/ 726 w 726"/>
                <a:gd name="T21" fmla="*/ 284 h 604"/>
                <a:gd name="T22" fmla="*/ 242 w 726"/>
                <a:gd name="T23" fmla="*/ 0 h 604"/>
                <a:gd name="T24" fmla="*/ 0 w 726"/>
                <a:gd name="T25" fmla="*/ 142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6" h="604">
                  <a:moveTo>
                    <a:pt x="0" y="142"/>
                  </a:moveTo>
                  <a:lnTo>
                    <a:pt x="0" y="299"/>
                  </a:lnTo>
                  <a:lnTo>
                    <a:pt x="12" y="308"/>
                  </a:lnTo>
                  <a:lnTo>
                    <a:pt x="12" y="332"/>
                  </a:lnTo>
                  <a:lnTo>
                    <a:pt x="109" y="387"/>
                  </a:lnTo>
                  <a:cubicBezTo>
                    <a:pt x="150" y="494"/>
                    <a:pt x="260" y="558"/>
                    <a:pt x="375" y="541"/>
                  </a:cubicBezTo>
                  <a:lnTo>
                    <a:pt x="484" y="604"/>
                  </a:lnTo>
                  <a:lnTo>
                    <a:pt x="713" y="471"/>
                  </a:lnTo>
                  <a:lnTo>
                    <a:pt x="713" y="447"/>
                  </a:lnTo>
                  <a:lnTo>
                    <a:pt x="726" y="441"/>
                  </a:lnTo>
                  <a:lnTo>
                    <a:pt x="726" y="284"/>
                  </a:lnTo>
                  <a:lnTo>
                    <a:pt x="242" y="0"/>
                  </a:lnTo>
                  <a:lnTo>
                    <a:pt x="0" y="142"/>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8" name="Rectangle 49">
              <a:extLst>
                <a:ext uri="{FF2B5EF4-FFF2-40B4-BE49-F238E27FC236}">
                  <a16:creationId xmlns:a16="http://schemas.microsoft.com/office/drawing/2014/main" id="{691E30E8-3F20-403F-B252-7A4E0EA135EE}"/>
                </a:ext>
              </a:extLst>
            </p:cNvPr>
            <p:cNvSpPr>
              <a:spLocks noChangeArrowheads="1"/>
            </p:cNvSpPr>
            <p:nvPr/>
          </p:nvSpPr>
          <p:spPr bwMode="auto">
            <a:xfrm>
              <a:off x="3244850" y="2513013"/>
              <a:ext cx="336550" cy="63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49" name="Rectangle 50">
              <a:extLst>
                <a:ext uri="{FF2B5EF4-FFF2-40B4-BE49-F238E27FC236}">
                  <a16:creationId xmlns:a16="http://schemas.microsoft.com/office/drawing/2014/main" id="{C7097832-2B02-4D48-9FE4-035EBD415E26}"/>
                </a:ext>
              </a:extLst>
            </p:cNvPr>
            <p:cNvSpPr>
              <a:spLocks noChangeArrowheads="1"/>
            </p:cNvSpPr>
            <p:nvPr/>
          </p:nvSpPr>
          <p:spPr bwMode="auto">
            <a:xfrm>
              <a:off x="3244850" y="2519363"/>
              <a:ext cx="336550" cy="14287"/>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0" name="Rectangle 51">
              <a:extLst>
                <a:ext uri="{FF2B5EF4-FFF2-40B4-BE49-F238E27FC236}">
                  <a16:creationId xmlns:a16="http://schemas.microsoft.com/office/drawing/2014/main" id="{5636F26B-6C9D-4E9B-9435-0A3078FE3654}"/>
                </a:ext>
              </a:extLst>
            </p:cNvPr>
            <p:cNvSpPr>
              <a:spLocks noChangeArrowheads="1"/>
            </p:cNvSpPr>
            <p:nvPr/>
          </p:nvSpPr>
          <p:spPr bwMode="auto">
            <a:xfrm>
              <a:off x="3244850" y="2533650"/>
              <a:ext cx="336550" cy="793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1" name="Rectangle 52">
              <a:extLst>
                <a:ext uri="{FF2B5EF4-FFF2-40B4-BE49-F238E27FC236}">
                  <a16:creationId xmlns:a16="http://schemas.microsoft.com/office/drawing/2014/main" id="{54C93734-A15E-4C75-8584-E9A838D74C74}"/>
                </a:ext>
              </a:extLst>
            </p:cNvPr>
            <p:cNvSpPr>
              <a:spLocks noChangeArrowheads="1"/>
            </p:cNvSpPr>
            <p:nvPr/>
          </p:nvSpPr>
          <p:spPr bwMode="auto">
            <a:xfrm>
              <a:off x="3244850" y="2541588"/>
              <a:ext cx="336550" cy="6350"/>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2" name="Rectangle 53">
              <a:extLst>
                <a:ext uri="{FF2B5EF4-FFF2-40B4-BE49-F238E27FC236}">
                  <a16:creationId xmlns:a16="http://schemas.microsoft.com/office/drawing/2014/main" id="{B3FE59A2-70CD-4B87-A2BF-34B9AE9B48DA}"/>
                </a:ext>
              </a:extLst>
            </p:cNvPr>
            <p:cNvSpPr>
              <a:spLocks noChangeArrowheads="1"/>
            </p:cNvSpPr>
            <p:nvPr/>
          </p:nvSpPr>
          <p:spPr bwMode="auto">
            <a:xfrm>
              <a:off x="3244850" y="2547938"/>
              <a:ext cx="336550" cy="793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3" name="Rectangle 54">
              <a:extLst>
                <a:ext uri="{FF2B5EF4-FFF2-40B4-BE49-F238E27FC236}">
                  <a16:creationId xmlns:a16="http://schemas.microsoft.com/office/drawing/2014/main" id="{A17237DC-993C-49F9-B6E6-605ED255193B}"/>
                </a:ext>
              </a:extLst>
            </p:cNvPr>
            <p:cNvSpPr>
              <a:spLocks noChangeArrowheads="1"/>
            </p:cNvSpPr>
            <p:nvPr/>
          </p:nvSpPr>
          <p:spPr bwMode="auto">
            <a:xfrm>
              <a:off x="3244850" y="2555875"/>
              <a:ext cx="336550" cy="6350"/>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4" name="Rectangle 55">
              <a:extLst>
                <a:ext uri="{FF2B5EF4-FFF2-40B4-BE49-F238E27FC236}">
                  <a16:creationId xmlns:a16="http://schemas.microsoft.com/office/drawing/2014/main" id="{8F5755EF-B219-4B52-8462-6CB47A867037}"/>
                </a:ext>
              </a:extLst>
            </p:cNvPr>
            <p:cNvSpPr>
              <a:spLocks noChangeArrowheads="1"/>
            </p:cNvSpPr>
            <p:nvPr/>
          </p:nvSpPr>
          <p:spPr bwMode="auto">
            <a:xfrm>
              <a:off x="3244850" y="2562225"/>
              <a:ext cx="336550" cy="7937"/>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5" name="Rectangle 56">
              <a:extLst>
                <a:ext uri="{FF2B5EF4-FFF2-40B4-BE49-F238E27FC236}">
                  <a16:creationId xmlns:a16="http://schemas.microsoft.com/office/drawing/2014/main" id="{42AF3A1E-751B-4281-B121-53178FC33519}"/>
                </a:ext>
              </a:extLst>
            </p:cNvPr>
            <p:cNvSpPr>
              <a:spLocks noChangeArrowheads="1"/>
            </p:cNvSpPr>
            <p:nvPr/>
          </p:nvSpPr>
          <p:spPr bwMode="auto">
            <a:xfrm>
              <a:off x="3244850" y="2570163"/>
              <a:ext cx="336550" cy="635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6" name="Rectangle 57">
              <a:extLst>
                <a:ext uri="{FF2B5EF4-FFF2-40B4-BE49-F238E27FC236}">
                  <a16:creationId xmlns:a16="http://schemas.microsoft.com/office/drawing/2014/main" id="{C8C0A6C7-462B-4092-BAB9-BA799AE9F981}"/>
                </a:ext>
              </a:extLst>
            </p:cNvPr>
            <p:cNvSpPr>
              <a:spLocks noChangeArrowheads="1"/>
            </p:cNvSpPr>
            <p:nvPr/>
          </p:nvSpPr>
          <p:spPr bwMode="auto">
            <a:xfrm>
              <a:off x="3244850" y="2576513"/>
              <a:ext cx="336550" cy="793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7" name="Rectangle 58">
              <a:extLst>
                <a:ext uri="{FF2B5EF4-FFF2-40B4-BE49-F238E27FC236}">
                  <a16:creationId xmlns:a16="http://schemas.microsoft.com/office/drawing/2014/main" id="{FFB368B7-BB91-4997-8BD2-1B056B05CE91}"/>
                </a:ext>
              </a:extLst>
            </p:cNvPr>
            <p:cNvSpPr>
              <a:spLocks noChangeArrowheads="1"/>
            </p:cNvSpPr>
            <p:nvPr/>
          </p:nvSpPr>
          <p:spPr bwMode="auto">
            <a:xfrm>
              <a:off x="3244850" y="2584450"/>
              <a:ext cx="336550" cy="6350"/>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8" name="Rectangle 59">
              <a:extLst>
                <a:ext uri="{FF2B5EF4-FFF2-40B4-BE49-F238E27FC236}">
                  <a16:creationId xmlns:a16="http://schemas.microsoft.com/office/drawing/2014/main" id="{FA99F7EB-0A91-42F3-A608-6A171367ED28}"/>
                </a:ext>
              </a:extLst>
            </p:cNvPr>
            <p:cNvSpPr>
              <a:spLocks noChangeArrowheads="1"/>
            </p:cNvSpPr>
            <p:nvPr/>
          </p:nvSpPr>
          <p:spPr bwMode="auto">
            <a:xfrm>
              <a:off x="3244850" y="2590800"/>
              <a:ext cx="336550" cy="7937"/>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9" name="Rectangle 60">
              <a:extLst>
                <a:ext uri="{FF2B5EF4-FFF2-40B4-BE49-F238E27FC236}">
                  <a16:creationId xmlns:a16="http://schemas.microsoft.com/office/drawing/2014/main" id="{16DB1994-C5F6-4CFD-B1FB-B94109154373}"/>
                </a:ext>
              </a:extLst>
            </p:cNvPr>
            <p:cNvSpPr>
              <a:spLocks noChangeArrowheads="1"/>
            </p:cNvSpPr>
            <p:nvPr/>
          </p:nvSpPr>
          <p:spPr bwMode="auto">
            <a:xfrm>
              <a:off x="3244850" y="2598738"/>
              <a:ext cx="336550" cy="635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0" name="Rectangle 61">
              <a:extLst>
                <a:ext uri="{FF2B5EF4-FFF2-40B4-BE49-F238E27FC236}">
                  <a16:creationId xmlns:a16="http://schemas.microsoft.com/office/drawing/2014/main" id="{1882AAA9-AC11-454C-B446-5151601D9991}"/>
                </a:ext>
              </a:extLst>
            </p:cNvPr>
            <p:cNvSpPr>
              <a:spLocks noChangeArrowheads="1"/>
            </p:cNvSpPr>
            <p:nvPr/>
          </p:nvSpPr>
          <p:spPr bwMode="auto">
            <a:xfrm>
              <a:off x="3244850" y="2605088"/>
              <a:ext cx="336550" cy="7937"/>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1" name="Rectangle 62">
              <a:extLst>
                <a:ext uri="{FF2B5EF4-FFF2-40B4-BE49-F238E27FC236}">
                  <a16:creationId xmlns:a16="http://schemas.microsoft.com/office/drawing/2014/main" id="{2BFC7EB1-FD00-461B-BED0-5479547137DE}"/>
                </a:ext>
              </a:extLst>
            </p:cNvPr>
            <p:cNvSpPr>
              <a:spLocks noChangeArrowheads="1"/>
            </p:cNvSpPr>
            <p:nvPr/>
          </p:nvSpPr>
          <p:spPr bwMode="auto">
            <a:xfrm>
              <a:off x="3244850" y="2613025"/>
              <a:ext cx="336550" cy="63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2" name="Rectangle 63">
              <a:extLst>
                <a:ext uri="{FF2B5EF4-FFF2-40B4-BE49-F238E27FC236}">
                  <a16:creationId xmlns:a16="http://schemas.microsoft.com/office/drawing/2014/main" id="{5E8C1DA9-ECFB-4403-9525-620C337FA45F}"/>
                </a:ext>
              </a:extLst>
            </p:cNvPr>
            <p:cNvSpPr>
              <a:spLocks noChangeArrowheads="1"/>
            </p:cNvSpPr>
            <p:nvPr/>
          </p:nvSpPr>
          <p:spPr bwMode="auto">
            <a:xfrm>
              <a:off x="3244850" y="2619375"/>
              <a:ext cx="336550" cy="793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3" name="Rectangle 64">
              <a:extLst>
                <a:ext uri="{FF2B5EF4-FFF2-40B4-BE49-F238E27FC236}">
                  <a16:creationId xmlns:a16="http://schemas.microsoft.com/office/drawing/2014/main" id="{0CFCE096-5AEA-465A-A579-DAFBAFB5A7AA}"/>
                </a:ext>
              </a:extLst>
            </p:cNvPr>
            <p:cNvSpPr>
              <a:spLocks noChangeArrowheads="1"/>
            </p:cNvSpPr>
            <p:nvPr/>
          </p:nvSpPr>
          <p:spPr bwMode="auto">
            <a:xfrm>
              <a:off x="3244850" y="2627313"/>
              <a:ext cx="336550" cy="635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24" name="Rectangle 65">
              <a:extLst>
                <a:ext uri="{FF2B5EF4-FFF2-40B4-BE49-F238E27FC236}">
                  <a16:creationId xmlns:a16="http://schemas.microsoft.com/office/drawing/2014/main" id="{61FB87F5-ADEA-45F9-8D90-E9B4531BB2E5}"/>
                </a:ext>
              </a:extLst>
            </p:cNvPr>
            <p:cNvSpPr>
              <a:spLocks noChangeArrowheads="1"/>
            </p:cNvSpPr>
            <p:nvPr/>
          </p:nvSpPr>
          <p:spPr bwMode="auto">
            <a:xfrm>
              <a:off x="3244850" y="2633663"/>
              <a:ext cx="336550" cy="7937"/>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25" name="Rectangle 66">
              <a:extLst>
                <a:ext uri="{FF2B5EF4-FFF2-40B4-BE49-F238E27FC236}">
                  <a16:creationId xmlns:a16="http://schemas.microsoft.com/office/drawing/2014/main" id="{4F7AB49B-FDF2-4C16-9FE4-9D87CB2BA7AF}"/>
                </a:ext>
              </a:extLst>
            </p:cNvPr>
            <p:cNvSpPr>
              <a:spLocks noChangeArrowheads="1"/>
            </p:cNvSpPr>
            <p:nvPr/>
          </p:nvSpPr>
          <p:spPr bwMode="auto">
            <a:xfrm>
              <a:off x="3244850" y="2641600"/>
              <a:ext cx="336550" cy="635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26" name="Rectangle 67">
              <a:extLst>
                <a:ext uri="{FF2B5EF4-FFF2-40B4-BE49-F238E27FC236}">
                  <a16:creationId xmlns:a16="http://schemas.microsoft.com/office/drawing/2014/main" id="{3152BD55-7936-4E3C-BEE8-FBD2723322DB}"/>
                </a:ext>
              </a:extLst>
            </p:cNvPr>
            <p:cNvSpPr>
              <a:spLocks noChangeArrowheads="1"/>
            </p:cNvSpPr>
            <p:nvPr/>
          </p:nvSpPr>
          <p:spPr bwMode="auto">
            <a:xfrm>
              <a:off x="3244850" y="2647950"/>
              <a:ext cx="336550" cy="7937"/>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27" name="Rectangle 68">
              <a:extLst>
                <a:ext uri="{FF2B5EF4-FFF2-40B4-BE49-F238E27FC236}">
                  <a16:creationId xmlns:a16="http://schemas.microsoft.com/office/drawing/2014/main" id="{E15E6E0E-06E8-4159-B1EF-7E290C9E6D74}"/>
                </a:ext>
              </a:extLst>
            </p:cNvPr>
            <p:cNvSpPr>
              <a:spLocks noChangeArrowheads="1"/>
            </p:cNvSpPr>
            <p:nvPr/>
          </p:nvSpPr>
          <p:spPr bwMode="auto">
            <a:xfrm>
              <a:off x="3244850" y="2655888"/>
              <a:ext cx="336550" cy="6350"/>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28" name="Rectangle 69">
              <a:extLst>
                <a:ext uri="{FF2B5EF4-FFF2-40B4-BE49-F238E27FC236}">
                  <a16:creationId xmlns:a16="http://schemas.microsoft.com/office/drawing/2014/main" id="{67A29E33-C86B-48A5-975F-254B8DDD1A77}"/>
                </a:ext>
              </a:extLst>
            </p:cNvPr>
            <p:cNvSpPr>
              <a:spLocks noChangeArrowheads="1"/>
            </p:cNvSpPr>
            <p:nvPr/>
          </p:nvSpPr>
          <p:spPr bwMode="auto">
            <a:xfrm>
              <a:off x="3244850" y="2662238"/>
              <a:ext cx="336550" cy="7937"/>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29" name="Rectangle 70">
              <a:extLst>
                <a:ext uri="{FF2B5EF4-FFF2-40B4-BE49-F238E27FC236}">
                  <a16:creationId xmlns:a16="http://schemas.microsoft.com/office/drawing/2014/main" id="{32E0252F-FC10-4F2B-A8DD-E204CA051F3E}"/>
                </a:ext>
              </a:extLst>
            </p:cNvPr>
            <p:cNvSpPr>
              <a:spLocks noChangeArrowheads="1"/>
            </p:cNvSpPr>
            <p:nvPr/>
          </p:nvSpPr>
          <p:spPr bwMode="auto">
            <a:xfrm>
              <a:off x="3244850" y="2670175"/>
              <a:ext cx="336550" cy="635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0" name="Rectangle 71">
              <a:extLst>
                <a:ext uri="{FF2B5EF4-FFF2-40B4-BE49-F238E27FC236}">
                  <a16:creationId xmlns:a16="http://schemas.microsoft.com/office/drawing/2014/main" id="{BD474D5B-59E7-43D9-98C6-9E9791F36707}"/>
                </a:ext>
              </a:extLst>
            </p:cNvPr>
            <p:cNvSpPr>
              <a:spLocks noChangeArrowheads="1"/>
            </p:cNvSpPr>
            <p:nvPr/>
          </p:nvSpPr>
          <p:spPr bwMode="auto">
            <a:xfrm>
              <a:off x="3244850" y="2676525"/>
              <a:ext cx="336550" cy="14287"/>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1" name="Rectangle 72">
              <a:extLst>
                <a:ext uri="{FF2B5EF4-FFF2-40B4-BE49-F238E27FC236}">
                  <a16:creationId xmlns:a16="http://schemas.microsoft.com/office/drawing/2014/main" id="{2571741A-6E2C-458B-B182-5AF51E7C1662}"/>
                </a:ext>
              </a:extLst>
            </p:cNvPr>
            <p:cNvSpPr>
              <a:spLocks noChangeArrowheads="1"/>
            </p:cNvSpPr>
            <p:nvPr/>
          </p:nvSpPr>
          <p:spPr bwMode="auto">
            <a:xfrm>
              <a:off x="3244850" y="2690813"/>
              <a:ext cx="33655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32" name="Freeform 73">
              <a:extLst>
                <a:ext uri="{FF2B5EF4-FFF2-40B4-BE49-F238E27FC236}">
                  <a16:creationId xmlns:a16="http://schemas.microsoft.com/office/drawing/2014/main" id="{F6DD9290-0EC9-4C22-98BE-FEDF6AB9A3E2}"/>
                </a:ext>
              </a:extLst>
            </p:cNvPr>
            <p:cNvSpPr>
              <a:spLocks/>
            </p:cNvSpPr>
            <p:nvPr/>
          </p:nvSpPr>
          <p:spPr bwMode="auto">
            <a:xfrm>
              <a:off x="3249613" y="2513013"/>
              <a:ext cx="325438" cy="188912"/>
            </a:xfrm>
            <a:custGeom>
              <a:avLst/>
              <a:gdLst>
                <a:gd name="T0" fmla="*/ 0 w 726"/>
                <a:gd name="T1" fmla="*/ 139 h 420"/>
                <a:gd name="T2" fmla="*/ 109 w 726"/>
                <a:gd name="T3" fmla="*/ 202 h 420"/>
                <a:gd name="T4" fmla="*/ 375 w 726"/>
                <a:gd name="T5" fmla="*/ 357 h 420"/>
                <a:gd name="T6" fmla="*/ 484 w 726"/>
                <a:gd name="T7" fmla="*/ 420 h 420"/>
                <a:gd name="T8" fmla="*/ 726 w 726"/>
                <a:gd name="T9" fmla="*/ 281 h 420"/>
                <a:gd name="T10" fmla="*/ 240 w 726"/>
                <a:gd name="T11" fmla="*/ 0 h 420"/>
                <a:gd name="T12" fmla="*/ 0 w 726"/>
                <a:gd name="T13" fmla="*/ 139 h 420"/>
              </a:gdLst>
              <a:ahLst/>
              <a:cxnLst>
                <a:cxn ang="0">
                  <a:pos x="T0" y="T1"/>
                </a:cxn>
                <a:cxn ang="0">
                  <a:pos x="T2" y="T3"/>
                </a:cxn>
                <a:cxn ang="0">
                  <a:pos x="T4" y="T5"/>
                </a:cxn>
                <a:cxn ang="0">
                  <a:pos x="T6" y="T7"/>
                </a:cxn>
                <a:cxn ang="0">
                  <a:pos x="T8" y="T9"/>
                </a:cxn>
                <a:cxn ang="0">
                  <a:pos x="T10" y="T11"/>
                </a:cxn>
                <a:cxn ang="0">
                  <a:pos x="T12" y="T13"/>
                </a:cxn>
              </a:cxnLst>
              <a:rect l="0" t="0" r="r" b="b"/>
              <a:pathLst>
                <a:path w="726" h="420">
                  <a:moveTo>
                    <a:pt x="0" y="139"/>
                  </a:moveTo>
                  <a:lnTo>
                    <a:pt x="109" y="202"/>
                  </a:lnTo>
                  <a:cubicBezTo>
                    <a:pt x="150" y="309"/>
                    <a:pt x="261" y="373"/>
                    <a:pt x="375" y="357"/>
                  </a:cubicBezTo>
                  <a:lnTo>
                    <a:pt x="484" y="420"/>
                  </a:lnTo>
                  <a:lnTo>
                    <a:pt x="726" y="281"/>
                  </a:lnTo>
                  <a:lnTo>
                    <a:pt x="240" y="0"/>
                  </a:lnTo>
                  <a:lnTo>
                    <a:pt x="0" y="139"/>
                  </a:lnTo>
                  <a:close/>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98" name="Picture 74">
              <a:extLst>
                <a:ext uri="{FF2B5EF4-FFF2-40B4-BE49-F238E27FC236}">
                  <a16:creationId xmlns:a16="http://schemas.microsoft.com/office/drawing/2014/main" id="{D18922BA-BBDF-4ABF-944B-E4B106B26A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7100" y="2633663"/>
              <a:ext cx="122238"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Freeform 75">
              <a:extLst>
                <a:ext uri="{FF2B5EF4-FFF2-40B4-BE49-F238E27FC236}">
                  <a16:creationId xmlns:a16="http://schemas.microsoft.com/office/drawing/2014/main" id="{692A5BFE-4009-43D5-A5BF-F938FD67F8F5}"/>
                </a:ext>
              </a:extLst>
            </p:cNvPr>
            <p:cNvSpPr>
              <a:spLocks/>
            </p:cNvSpPr>
            <p:nvPr/>
          </p:nvSpPr>
          <p:spPr bwMode="auto">
            <a:xfrm>
              <a:off x="3467100" y="2638425"/>
              <a:ext cx="107950" cy="144462"/>
            </a:xfrm>
            <a:custGeom>
              <a:avLst/>
              <a:gdLst>
                <a:gd name="T0" fmla="*/ 0 w 68"/>
                <a:gd name="T1" fmla="*/ 91 h 91"/>
                <a:gd name="T2" fmla="*/ 65 w 68"/>
                <a:gd name="T3" fmla="*/ 53 h 91"/>
                <a:gd name="T4" fmla="*/ 65 w 68"/>
                <a:gd name="T5" fmla="*/ 46 h 91"/>
                <a:gd name="T6" fmla="*/ 68 w 68"/>
                <a:gd name="T7" fmla="*/ 45 h 91"/>
                <a:gd name="T8" fmla="*/ 68 w 68"/>
                <a:gd name="T9" fmla="*/ 0 h 91"/>
                <a:gd name="T10" fmla="*/ 0 w 68"/>
                <a:gd name="T11" fmla="*/ 40 h 91"/>
                <a:gd name="T12" fmla="*/ 0 w 68"/>
                <a:gd name="T13" fmla="*/ 91 h 91"/>
              </a:gdLst>
              <a:ahLst/>
              <a:cxnLst>
                <a:cxn ang="0">
                  <a:pos x="T0" y="T1"/>
                </a:cxn>
                <a:cxn ang="0">
                  <a:pos x="T2" y="T3"/>
                </a:cxn>
                <a:cxn ang="0">
                  <a:pos x="T4" y="T5"/>
                </a:cxn>
                <a:cxn ang="0">
                  <a:pos x="T6" y="T7"/>
                </a:cxn>
                <a:cxn ang="0">
                  <a:pos x="T8" y="T9"/>
                </a:cxn>
                <a:cxn ang="0">
                  <a:pos x="T10" y="T11"/>
                </a:cxn>
                <a:cxn ang="0">
                  <a:pos x="T12" y="T13"/>
                </a:cxn>
              </a:cxnLst>
              <a:rect l="0" t="0" r="r" b="b"/>
              <a:pathLst>
                <a:path w="68" h="91">
                  <a:moveTo>
                    <a:pt x="0" y="91"/>
                  </a:moveTo>
                  <a:lnTo>
                    <a:pt x="65" y="53"/>
                  </a:lnTo>
                  <a:lnTo>
                    <a:pt x="65" y="46"/>
                  </a:lnTo>
                  <a:lnTo>
                    <a:pt x="68" y="45"/>
                  </a:lnTo>
                  <a:lnTo>
                    <a:pt x="68" y="0"/>
                  </a:lnTo>
                  <a:lnTo>
                    <a:pt x="0" y="40"/>
                  </a:lnTo>
                  <a:lnTo>
                    <a:pt x="0" y="91"/>
                  </a:lnTo>
                  <a:close/>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100" name="Picture 76">
              <a:extLst>
                <a:ext uri="{FF2B5EF4-FFF2-40B4-BE49-F238E27FC236}">
                  <a16:creationId xmlns:a16="http://schemas.microsoft.com/office/drawing/2014/main" id="{78D99943-266F-48F1-8B7E-C67E26E1CF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4850" y="2570163"/>
              <a:ext cx="2286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Freeform 77">
              <a:extLst>
                <a:ext uri="{FF2B5EF4-FFF2-40B4-BE49-F238E27FC236}">
                  <a16:creationId xmlns:a16="http://schemas.microsoft.com/office/drawing/2014/main" id="{75D995A9-4AFA-44A6-A996-FA8F2E481176}"/>
                </a:ext>
              </a:extLst>
            </p:cNvPr>
            <p:cNvSpPr>
              <a:spLocks/>
            </p:cNvSpPr>
            <p:nvPr/>
          </p:nvSpPr>
          <p:spPr bwMode="auto">
            <a:xfrm>
              <a:off x="3249613" y="2574925"/>
              <a:ext cx="217488" cy="207962"/>
            </a:xfrm>
            <a:custGeom>
              <a:avLst/>
              <a:gdLst>
                <a:gd name="T0" fmla="*/ 0 w 484"/>
                <a:gd name="T1" fmla="*/ 157 h 462"/>
                <a:gd name="T2" fmla="*/ 12 w 484"/>
                <a:gd name="T3" fmla="*/ 166 h 462"/>
                <a:gd name="T4" fmla="*/ 12 w 484"/>
                <a:gd name="T5" fmla="*/ 190 h 462"/>
                <a:gd name="T6" fmla="*/ 109 w 484"/>
                <a:gd name="T7" fmla="*/ 245 h 462"/>
                <a:gd name="T8" fmla="*/ 375 w 484"/>
                <a:gd name="T9" fmla="*/ 399 h 462"/>
                <a:gd name="T10" fmla="*/ 484 w 484"/>
                <a:gd name="T11" fmla="*/ 462 h 462"/>
                <a:gd name="T12" fmla="*/ 484 w 484"/>
                <a:gd name="T13" fmla="*/ 281 h 462"/>
                <a:gd name="T14" fmla="*/ 375 w 484"/>
                <a:gd name="T15" fmla="*/ 218 h 462"/>
                <a:gd name="T16" fmla="*/ 109 w 484"/>
                <a:gd name="T17" fmla="*/ 63 h 462"/>
                <a:gd name="T18" fmla="*/ 0 w 484"/>
                <a:gd name="T19" fmla="*/ 0 h 462"/>
                <a:gd name="T20" fmla="*/ 0 w 484"/>
                <a:gd name="T21" fmla="*/ 157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4" h="462">
                  <a:moveTo>
                    <a:pt x="0" y="157"/>
                  </a:moveTo>
                  <a:lnTo>
                    <a:pt x="12" y="166"/>
                  </a:lnTo>
                  <a:lnTo>
                    <a:pt x="12" y="190"/>
                  </a:lnTo>
                  <a:lnTo>
                    <a:pt x="109" y="245"/>
                  </a:lnTo>
                  <a:cubicBezTo>
                    <a:pt x="150" y="352"/>
                    <a:pt x="261" y="416"/>
                    <a:pt x="375" y="399"/>
                  </a:cubicBezTo>
                  <a:lnTo>
                    <a:pt x="484" y="462"/>
                  </a:lnTo>
                  <a:lnTo>
                    <a:pt x="484" y="281"/>
                  </a:lnTo>
                  <a:lnTo>
                    <a:pt x="375" y="218"/>
                  </a:lnTo>
                  <a:cubicBezTo>
                    <a:pt x="261" y="234"/>
                    <a:pt x="150" y="170"/>
                    <a:pt x="109" y="63"/>
                  </a:cubicBezTo>
                  <a:lnTo>
                    <a:pt x="0" y="0"/>
                  </a:lnTo>
                  <a:lnTo>
                    <a:pt x="0" y="157"/>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102" name="Picture 78">
              <a:extLst>
                <a:ext uri="{FF2B5EF4-FFF2-40B4-BE49-F238E27FC236}">
                  <a16:creationId xmlns:a16="http://schemas.microsoft.com/office/drawing/2014/main" id="{BF2F2AF1-07AE-4638-AE20-1EDF8D41C4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9138" y="2590800"/>
              <a:ext cx="34925"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3" name="Picture 79">
              <a:extLst>
                <a:ext uri="{FF2B5EF4-FFF2-40B4-BE49-F238E27FC236}">
                  <a16:creationId xmlns:a16="http://schemas.microsoft.com/office/drawing/2014/main" id="{A4E81551-8ACC-4C34-8109-EA0445E83F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9138" y="2590800"/>
              <a:ext cx="34925"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Freeform 80">
              <a:extLst>
                <a:ext uri="{FF2B5EF4-FFF2-40B4-BE49-F238E27FC236}">
                  <a16:creationId xmlns:a16="http://schemas.microsoft.com/office/drawing/2014/main" id="{B7B146E7-16B8-4589-BC39-A174C6A7B0C2}"/>
                </a:ext>
              </a:extLst>
            </p:cNvPr>
            <p:cNvSpPr>
              <a:spLocks/>
            </p:cNvSpPr>
            <p:nvPr/>
          </p:nvSpPr>
          <p:spPr bwMode="auto">
            <a:xfrm>
              <a:off x="3265488" y="2593975"/>
              <a:ext cx="23813" cy="36512"/>
            </a:xfrm>
            <a:custGeom>
              <a:avLst/>
              <a:gdLst>
                <a:gd name="T0" fmla="*/ 0 w 15"/>
                <a:gd name="T1" fmla="*/ 15 h 23"/>
                <a:gd name="T2" fmla="*/ 15 w 15"/>
                <a:gd name="T3" fmla="*/ 23 h 23"/>
                <a:gd name="T4" fmla="*/ 15 w 15"/>
                <a:gd name="T5" fmla="*/ 8 h 23"/>
                <a:gd name="T6" fmla="*/ 0 w 15"/>
                <a:gd name="T7" fmla="*/ 0 h 23"/>
                <a:gd name="T8" fmla="*/ 0 w 15"/>
                <a:gd name="T9" fmla="*/ 15 h 23"/>
              </a:gdLst>
              <a:ahLst/>
              <a:cxnLst>
                <a:cxn ang="0">
                  <a:pos x="T0" y="T1"/>
                </a:cxn>
                <a:cxn ang="0">
                  <a:pos x="T2" y="T3"/>
                </a:cxn>
                <a:cxn ang="0">
                  <a:pos x="T4" y="T5"/>
                </a:cxn>
                <a:cxn ang="0">
                  <a:pos x="T6" y="T7"/>
                </a:cxn>
                <a:cxn ang="0">
                  <a:pos x="T8" y="T9"/>
                </a:cxn>
              </a:cxnLst>
              <a:rect l="0" t="0" r="r" b="b"/>
              <a:pathLst>
                <a:path w="15" h="23">
                  <a:moveTo>
                    <a:pt x="0" y="15"/>
                  </a:moveTo>
                  <a:lnTo>
                    <a:pt x="15" y="23"/>
                  </a:lnTo>
                  <a:lnTo>
                    <a:pt x="15" y="8"/>
                  </a:lnTo>
                  <a:lnTo>
                    <a:pt x="0" y="0"/>
                  </a:lnTo>
                  <a:lnTo>
                    <a:pt x="0" y="15"/>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105" name="Picture 81">
              <a:extLst>
                <a:ext uri="{FF2B5EF4-FFF2-40B4-BE49-F238E27FC236}">
                  <a16:creationId xmlns:a16="http://schemas.microsoft.com/office/drawing/2014/main" id="{659DDD33-7CD4-4009-B288-DB6FDFE18E8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44850" y="2613025"/>
              <a:ext cx="228600"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Freeform 82">
              <a:extLst>
                <a:ext uri="{FF2B5EF4-FFF2-40B4-BE49-F238E27FC236}">
                  <a16:creationId xmlns:a16="http://schemas.microsoft.com/office/drawing/2014/main" id="{781ADF14-675E-42FD-AEB6-4F0B5F1607EE}"/>
                </a:ext>
              </a:extLst>
            </p:cNvPr>
            <p:cNvSpPr>
              <a:spLocks/>
            </p:cNvSpPr>
            <p:nvPr/>
          </p:nvSpPr>
          <p:spPr bwMode="auto">
            <a:xfrm>
              <a:off x="3249613" y="2617788"/>
              <a:ext cx="217488" cy="146050"/>
            </a:xfrm>
            <a:custGeom>
              <a:avLst/>
              <a:gdLst>
                <a:gd name="T0" fmla="*/ 0 w 484"/>
                <a:gd name="T1" fmla="*/ 21 h 326"/>
                <a:gd name="T2" fmla="*/ 0 w 484"/>
                <a:gd name="T3" fmla="*/ 49 h 326"/>
                <a:gd name="T4" fmla="*/ 109 w 484"/>
                <a:gd name="T5" fmla="*/ 108 h 326"/>
                <a:gd name="T6" fmla="*/ 375 w 484"/>
                <a:gd name="T7" fmla="*/ 263 h 326"/>
                <a:gd name="T8" fmla="*/ 484 w 484"/>
                <a:gd name="T9" fmla="*/ 326 h 326"/>
                <a:gd name="T10" fmla="*/ 484 w 484"/>
                <a:gd name="T11" fmla="*/ 281 h 326"/>
                <a:gd name="T12" fmla="*/ 375 w 484"/>
                <a:gd name="T13" fmla="*/ 217 h 326"/>
                <a:gd name="T14" fmla="*/ 109 w 484"/>
                <a:gd name="T15" fmla="*/ 63 h 326"/>
                <a:gd name="T16" fmla="*/ 0 w 484"/>
                <a:gd name="T17" fmla="*/ 0 h 326"/>
                <a:gd name="T18" fmla="*/ 0 w 484"/>
                <a:gd name="T19" fmla="*/ 2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326">
                  <a:moveTo>
                    <a:pt x="0" y="21"/>
                  </a:moveTo>
                  <a:lnTo>
                    <a:pt x="0" y="49"/>
                  </a:lnTo>
                  <a:lnTo>
                    <a:pt x="109" y="108"/>
                  </a:lnTo>
                  <a:cubicBezTo>
                    <a:pt x="150" y="215"/>
                    <a:pt x="261" y="279"/>
                    <a:pt x="375" y="263"/>
                  </a:cubicBezTo>
                  <a:lnTo>
                    <a:pt x="484" y="326"/>
                  </a:lnTo>
                  <a:lnTo>
                    <a:pt x="484" y="281"/>
                  </a:lnTo>
                  <a:lnTo>
                    <a:pt x="375" y="217"/>
                  </a:lnTo>
                  <a:cubicBezTo>
                    <a:pt x="261" y="234"/>
                    <a:pt x="150" y="170"/>
                    <a:pt x="109" y="63"/>
                  </a:cubicBezTo>
                  <a:lnTo>
                    <a:pt x="0" y="0"/>
                  </a:lnTo>
                  <a:lnTo>
                    <a:pt x="0" y="21"/>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37" name="Freeform 83">
              <a:extLst>
                <a:ext uri="{FF2B5EF4-FFF2-40B4-BE49-F238E27FC236}">
                  <a16:creationId xmlns:a16="http://schemas.microsoft.com/office/drawing/2014/main" id="{59DBCCF2-42B3-4D83-899A-455FA0F5D26F}"/>
                </a:ext>
              </a:extLst>
            </p:cNvPr>
            <p:cNvSpPr>
              <a:spLocks/>
            </p:cNvSpPr>
            <p:nvPr/>
          </p:nvSpPr>
          <p:spPr bwMode="auto">
            <a:xfrm>
              <a:off x="3338513" y="2652713"/>
              <a:ext cx="11113" cy="30162"/>
            </a:xfrm>
            <a:custGeom>
              <a:avLst/>
              <a:gdLst>
                <a:gd name="T0" fmla="*/ 7 w 7"/>
                <a:gd name="T1" fmla="*/ 0 h 19"/>
                <a:gd name="T2" fmla="*/ 0 w 7"/>
                <a:gd name="T3" fmla="*/ 3 h 19"/>
                <a:gd name="T4" fmla="*/ 0 w 7"/>
                <a:gd name="T5" fmla="*/ 19 h 19"/>
              </a:gdLst>
              <a:ahLst/>
              <a:cxnLst>
                <a:cxn ang="0">
                  <a:pos x="T0" y="T1"/>
                </a:cxn>
                <a:cxn ang="0">
                  <a:pos x="T2" y="T3"/>
                </a:cxn>
                <a:cxn ang="0">
                  <a:pos x="T4" y="T5"/>
                </a:cxn>
              </a:cxnLst>
              <a:rect l="0" t="0" r="r" b="b"/>
              <a:pathLst>
                <a:path w="7" h="19">
                  <a:moveTo>
                    <a:pt x="7" y="0"/>
                  </a:moveTo>
                  <a:lnTo>
                    <a:pt x="0" y="3"/>
                  </a:lnTo>
                  <a:lnTo>
                    <a:pt x="0" y="19"/>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38" name="Freeform 84">
              <a:extLst>
                <a:ext uri="{FF2B5EF4-FFF2-40B4-BE49-F238E27FC236}">
                  <a16:creationId xmlns:a16="http://schemas.microsoft.com/office/drawing/2014/main" id="{C4C5CF5A-C4F8-4CFD-AD75-93E9150110B5}"/>
                </a:ext>
              </a:extLst>
            </p:cNvPr>
            <p:cNvSpPr>
              <a:spLocks/>
            </p:cNvSpPr>
            <p:nvPr/>
          </p:nvSpPr>
          <p:spPr bwMode="auto">
            <a:xfrm>
              <a:off x="3352800" y="2659063"/>
              <a:ext cx="11113" cy="34925"/>
            </a:xfrm>
            <a:custGeom>
              <a:avLst/>
              <a:gdLst>
                <a:gd name="T0" fmla="*/ 7 w 7"/>
                <a:gd name="T1" fmla="*/ 0 h 22"/>
                <a:gd name="T2" fmla="*/ 0 w 7"/>
                <a:gd name="T3" fmla="*/ 3 h 22"/>
                <a:gd name="T4" fmla="*/ 0 w 7"/>
                <a:gd name="T5" fmla="*/ 22 h 22"/>
              </a:gdLst>
              <a:ahLst/>
              <a:cxnLst>
                <a:cxn ang="0">
                  <a:pos x="T0" y="T1"/>
                </a:cxn>
                <a:cxn ang="0">
                  <a:pos x="T2" y="T3"/>
                </a:cxn>
                <a:cxn ang="0">
                  <a:pos x="T4" y="T5"/>
                </a:cxn>
              </a:cxnLst>
              <a:rect l="0" t="0" r="r" b="b"/>
              <a:pathLst>
                <a:path w="7" h="22">
                  <a:moveTo>
                    <a:pt x="7" y="0"/>
                  </a:moveTo>
                  <a:lnTo>
                    <a:pt x="0" y="3"/>
                  </a:lnTo>
                  <a:lnTo>
                    <a:pt x="0" y="22"/>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39" name="Freeform 85">
              <a:extLst>
                <a:ext uri="{FF2B5EF4-FFF2-40B4-BE49-F238E27FC236}">
                  <a16:creationId xmlns:a16="http://schemas.microsoft.com/office/drawing/2014/main" id="{007228C5-73FF-4AF3-AA60-0B0D90E758C7}"/>
                </a:ext>
              </a:extLst>
            </p:cNvPr>
            <p:cNvSpPr>
              <a:spLocks/>
            </p:cNvSpPr>
            <p:nvPr/>
          </p:nvSpPr>
          <p:spPr bwMode="auto">
            <a:xfrm>
              <a:off x="3367088" y="2663825"/>
              <a:ext cx="11113" cy="34925"/>
            </a:xfrm>
            <a:custGeom>
              <a:avLst/>
              <a:gdLst>
                <a:gd name="T0" fmla="*/ 7 w 7"/>
                <a:gd name="T1" fmla="*/ 0 h 22"/>
                <a:gd name="T2" fmla="*/ 0 w 7"/>
                <a:gd name="T3" fmla="*/ 4 h 22"/>
                <a:gd name="T4" fmla="*/ 0 w 7"/>
                <a:gd name="T5" fmla="*/ 22 h 22"/>
              </a:gdLst>
              <a:ahLst/>
              <a:cxnLst>
                <a:cxn ang="0">
                  <a:pos x="T0" y="T1"/>
                </a:cxn>
                <a:cxn ang="0">
                  <a:pos x="T2" y="T3"/>
                </a:cxn>
                <a:cxn ang="0">
                  <a:pos x="T4" y="T5"/>
                </a:cxn>
              </a:cxnLst>
              <a:rect l="0" t="0" r="r" b="b"/>
              <a:pathLst>
                <a:path w="7" h="22">
                  <a:moveTo>
                    <a:pt x="7" y="0"/>
                  </a:moveTo>
                  <a:lnTo>
                    <a:pt x="0" y="4"/>
                  </a:lnTo>
                  <a:lnTo>
                    <a:pt x="0" y="22"/>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40" name="Freeform 86">
              <a:extLst>
                <a:ext uri="{FF2B5EF4-FFF2-40B4-BE49-F238E27FC236}">
                  <a16:creationId xmlns:a16="http://schemas.microsoft.com/office/drawing/2014/main" id="{6CA18538-A19C-47F2-99E9-8B3B30F24373}"/>
                </a:ext>
              </a:extLst>
            </p:cNvPr>
            <p:cNvSpPr>
              <a:spLocks/>
            </p:cNvSpPr>
            <p:nvPr/>
          </p:nvSpPr>
          <p:spPr bwMode="auto">
            <a:xfrm>
              <a:off x="3317875" y="2635250"/>
              <a:ext cx="11113" cy="28575"/>
            </a:xfrm>
            <a:custGeom>
              <a:avLst/>
              <a:gdLst>
                <a:gd name="T0" fmla="*/ 7 w 7"/>
                <a:gd name="T1" fmla="*/ 0 h 18"/>
                <a:gd name="T2" fmla="*/ 0 w 7"/>
                <a:gd name="T3" fmla="*/ 3 h 18"/>
                <a:gd name="T4" fmla="*/ 0 w 7"/>
                <a:gd name="T5" fmla="*/ 18 h 18"/>
              </a:gdLst>
              <a:ahLst/>
              <a:cxnLst>
                <a:cxn ang="0">
                  <a:pos x="T0" y="T1"/>
                </a:cxn>
                <a:cxn ang="0">
                  <a:pos x="T2" y="T3"/>
                </a:cxn>
                <a:cxn ang="0">
                  <a:pos x="T4" y="T5"/>
                </a:cxn>
              </a:cxnLst>
              <a:rect l="0" t="0" r="r" b="b"/>
              <a:pathLst>
                <a:path w="7" h="18">
                  <a:moveTo>
                    <a:pt x="7" y="0"/>
                  </a:moveTo>
                  <a:lnTo>
                    <a:pt x="0" y="3"/>
                  </a:lnTo>
                  <a:lnTo>
                    <a:pt x="0" y="18"/>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41" name="Freeform 87">
              <a:extLst>
                <a:ext uri="{FF2B5EF4-FFF2-40B4-BE49-F238E27FC236}">
                  <a16:creationId xmlns:a16="http://schemas.microsoft.com/office/drawing/2014/main" id="{93091610-4B86-426C-9B05-FA0012355FD4}"/>
                </a:ext>
              </a:extLst>
            </p:cNvPr>
            <p:cNvSpPr>
              <a:spLocks/>
            </p:cNvSpPr>
            <p:nvPr/>
          </p:nvSpPr>
          <p:spPr bwMode="auto">
            <a:xfrm>
              <a:off x="3328988" y="2644775"/>
              <a:ext cx="11113" cy="30162"/>
            </a:xfrm>
            <a:custGeom>
              <a:avLst/>
              <a:gdLst>
                <a:gd name="T0" fmla="*/ 7 w 7"/>
                <a:gd name="T1" fmla="*/ 0 h 19"/>
                <a:gd name="T2" fmla="*/ 0 w 7"/>
                <a:gd name="T3" fmla="*/ 3 h 19"/>
                <a:gd name="T4" fmla="*/ 0 w 7"/>
                <a:gd name="T5" fmla="*/ 19 h 19"/>
              </a:gdLst>
              <a:ahLst/>
              <a:cxnLst>
                <a:cxn ang="0">
                  <a:pos x="T0" y="T1"/>
                </a:cxn>
                <a:cxn ang="0">
                  <a:pos x="T2" y="T3"/>
                </a:cxn>
                <a:cxn ang="0">
                  <a:pos x="T4" y="T5"/>
                </a:cxn>
              </a:cxnLst>
              <a:rect l="0" t="0" r="r" b="b"/>
              <a:pathLst>
                <a:path w="7" h="19">
                  <a:moveTo>
                    <a:pt x="7" y="0"/>
                  </a:moveTo>
                  <a:lnTo>
                    <a:pt x="0" y="3"/>
                  </a:lnTo>
                  <a:lnTo>
                    <a:pt x="0" y="19"/>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42" name="Freeform 88">
              <a:extLst>
                <a:ext uri="{FF2B5EF4-FFF2-40B4-BE49-F238E27FC236}">
                  <a16:creationId xmlns:a16="http://schemas.microsoft.com/office/drawing/2014/main" id="{8B6820AB-8879-41CC-899A-E8001A093424}"/>
                </a:ext>
              </a:extLst>
            </p:cNvPr>
            <p:cNvSpPr>
              <a:spLocks/>
            </p:cNvSpPr>
            <p:nvPr/>
          </p:nvSpPr>
          <p:spPr bwMode="auto">
            <a:xfrm>
              <a:off x="3249613" y="2511425"/>
              <a:ext cx="325438" cy="271462"/>
            </a:xfrm>
            <a:custGeom>
              <a:avLst/>
              <a:gdLst>
                <a:gd name="T0" fmla="*/ 0 w 726"/>
                <a:gd name="T1" fmla="*/ 142 h 604"/>
                <a:gd name="T2" fmla="*/ 0 w 726"/>
                <a:gd name="T3" fmla="*/ 299 h 604"/>
                <a:gd name="T4" fmla="*/ 12 w 726"/>
                <a:gd name="T5" fmla="*/ 308 h 604"/>
                <a:gd name="T6" fmla="*/ 12 w 726"/>
                <a:gd name="T7" fmla="*/ 332 h 604"/>
                <a:gd name="T8" fmla="*/ 109 w 726"/>
                <a:gd name="T9" fmla="*/ 387 h 604"/>
                <a:gd name="T10" fmla="*/ 375 w 726"/>
                <a:gd name="T11" fmla="*/ 541 h 604"/>
                <a:gd name="T12" fmla="*/ 484 w 726"/>
                <a:gd name="T13" fmla="*/ 604 h 604"/>
                <a:gd name="T14" fmla="*/ 714 w 726"/>
                <a:gd name="T15" fmla="*/ 471 h 604"/>
                <a:gd name="T16" fmla="*/ 714 w 726"/>
                <a:gd name="T17" fmla="*/ 447 h 604"/>
                <a:gd name="T18" fmla="*/ 726 w 726"/>
                <a:gd name="T19" fmla="*/ 441 h 604"/>
                <a:gd name="T20" fmla="*/ 726 w 726"/>
                <a:gd name="T21" fmla="*/ 284 h 604"/>
                <a:gd name="T22" fmla="*/ 242 w 726"/>
                <a:gd name="T23" fmla="*/ 0 h 604"/>
                <a:gd name="T24" fmla="*/ 0 w 726"/>
                <a:gd name="T25" fmla="*/ 142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6" h="604">
                  <a:moveTo>
                    <a:pt x="0" y="142"/>
                  </a:moveTo>
                  <a:lnTo>
                    <a:pt x="0" y="299"/>
                  </a:lnTo>
                  <a:lnTo>
                    <a:pt x="12" y="308"/>
                  </a:lnTo>
                  <a:lnTo>
                    <a:pt x="12" y="332"/>
                  </a:lnTo>
                  <a:lnTo>
                    <a:pt x="109" y="387"/>
                  </a:lnTo>
                  <a:cubicBezTo>
                    <a:pt x="150" y="494"/>
                    <a:pt x="261" y="558"/>
                    <a:pt x="375" y="541"/>
                  </a:cubicBezTo>
                  <a:lnTo>
                    <a:pt x="484" y="604"/>
                  </a:lnTo>
                  <a:lnTo>
                    <a:pt x="714" y="471"/>
                  </a:lnTo>
                  <a:lnTo>
                    <a:pt x="714" y="447"/>
                  </a:lnTo>
                  <a:lnTo>
                    <a:pt x="726" y="441"/>
                  </a:lnTo>
                  <a:lnTo>
                    <a:pt x="726" y="284"/>
                  </a:lnTo>
                  <a:lnTo>
                    <a:pt x="242" y="0"/>
                  </a:lnTo>
                  <a:lnTo>
                    <a:pt x="0" y="142"/>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43" name="Rectangle 89">
              <a:extLst>
                <a:ext uri="{FF2B5EF4-FFF2-40B4-BE49-F238E27FC236}">
                  <a16:creationId xmlns:a16="http://schemas.microsoft.com/office/drawing/2014/main" id="{98F0A0B4-C820-4609-BFFD-F87F4B389FD5}"/>
                </a:ext>
              </a:extLst>
            </p:cNvPr>
            <p:cNvSpPr>
              <a:spLocks noChangeArrowheads="1"/>
            </p:cNvSpPr>
            <p:nvPr/>
          </p:nvSpPr>
          <p:spPr bwMode="auto">
            <a:xfrm>
              <a:off x="2484438" y="3321050"/>
              <a:ext cx="338138" cy="1428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44" name="Rectangle 90">
              <a:extLst>
                <a:ext uri="{FF2B5EF4-FFF2-40B4-BE49-F238E27FC236}">
                  <a16:creationId xmlns:a16="http://schemas.microsoft.com/office/drawing/2014/main" id="{ED0D3B3E-3632-400C-980D-259B29B620E8}"/>
                </a:ext>
              </a:extLst>
            </p:cNvPr>
            <p:cNvSpPr>
              <a:spLocks noChangeArrowheads="1"/>
            </p:cNvSpPr>
            <p:nvPr/>
          </p:nvSpPr>
          <p:spPr bwMode="auto">
            <a:xfrm>
              <a:off x="2484438" y="3335338"/>
              <a:ext cx="338138" cy="7937"/>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45" name="Rectangle 91">
              <a:extLst>
                <a:ext uri="{FF2B5EF4-FFF2-40B4-BE49-F238E27FC236}">
                  <a16:creationId xmlns:a16="http://schemas.microsoft.com/office/drawing/2014/main" id="{A3170290-76F5-4B1E-8C11-62004A285714}"/>
                </a:ext>
              </a:extLst>
            </p:cNvPr>
            <p:cNvSpPr>
              <a:spLocks noChangeArrowheads="1"/>
            </p:cNvSpPr>
            <p:nvPr/>
          </p:nvSpPr>
          <p:spPr bwMode="auto">
            <a:xfrm>
              <a:off x="2484438" y="3343275"/>
              <a:ext cx="338138" cy="1428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46" name="Rectangle 92">
              <a:extLst>
                <a:ext uri="{FF2B5EF4-FFF2-40B4-BE49-F238E27FC236}">
                  <a16:creationId xmlns:a16="http://schemas.microsoft.com/office/drawing/2014/main" id="{EAC4F6B8-22F1-463F-AF7D-8770B874072A}"/>
                </a:ext>
              </a:extLst>
            </p:cNvPr>
            <p:cNvSpPr>
              <a:spLocks noChangeArrowheads="1"/>
            </p:cNvSpPr>
            <p:nvPr/>
          </p:nvSpPr>
          <p:spPr bwMode="auto">
            <a:xfrm>
              <a:off x="2484438" y="3357563"/>
              <a:ext cx="338138" cy="6350"/>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47" name="Rectangle 93">
              <a:extLst>
                <a:ext uri="{FF2B5EF4-FFF2-40B4-BE49-F238E27FC236}">
                  <a16:creationId xmlns:a16="http://schemas.microsoft.com/office/drawing/2014/main" id="{ABD7507C-53BE-471B-8FF1-08D5A56F68DA}"/>
                </a:ext>
              </a:extLst>
            </p:cNvPr>
            <p:cNvSpPr>
              <a:spLocks noChangeArrowheads="1"/>
            </p:cNvSpPr>
            <p:nvPr/>
          </p:nvSpPr>
          <p:spPr bwMode="auto">
            <a:xfrm>
              <a:off x="2484438" y="3363913"/>
              <a:ext cx="338138" cy="7937"/>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48" name="Rectangle 94">
              <a:extLst>
                <a:ext uri="{FF2B5EF4-FFF2-40B4-BE49-F238E27FC236}">
                  <a16:creationId xmlns:a16="http://schemas.microsoft.com/office/drawing/2014/main" id="{D4FCEE38-9D28-4846-805B-091EABB71362}"/>
                </a:ext>
              </a:extLst>
            </p:cNvPr>
            <p:cNvSpPr>
              <a:spLocks noChangeArrowheads="1"/>
            </p:cNvSpPr>
            <p:nvPr/>
          </p:nvSpPr>
          <p:spPr bwMode="auto">
            <a:xfrm>
              <a:off x="2484438" y="3371850"/>
              <a:ext cx="338138" cy="6350"/>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49" name="Rectangle 95">
              <a:extLst>
                <a:ext uri="{FF2B5EF4-FFF2-40B4-BE49-F238E27FC236}">
                  <a16:creationId xmlns:a16="http://schemas.microsoft.com/office/drawing/2014/main" id="{D2AFC0F4-2032-4E39-B572-C6A2DDDF071E}"/>
                </a:ext>
              </a:extLst>
            </p:cNvPr>
            <p:cNvSpPr>
              <a:spLocks noChangeArrowheads="1"/>
            </p:cNvSpPr>
            <p:nvPr/>
          </p:nvSpPr>
          <p:spPr bwMode="auto">
            <a:xfrm>
              <a:off x="2484438" y="3378200"/>
              <a:ext cx="338138" cy="7937"/>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50" name="Rectangle 96">
              <a:extLst>
                <a:ext uri="{FF2B5EF4-FFF2-40B4-BE49-F238E27FC236}">
                  <a16:creationId xmlns:a16="http://schemas.microsoft.com/office/drawing/2014/main" id="{A24906BD-27CA-4DAE-906F-36F55ED51C85}"/>
                </a:ext>
              </a:extLst>
            </p:cNvPr>
            <p:cNvSpPr>
              <a:spLocks noChangeArrowheads="1"/>
            </p:cNvSpPr>
            <p:nvPr/>
          </p:nvSpPr>
          <p:spPr bwMode="auto">
            <a:xfrm>
              <a:off x="2484438" y="3386138"/>
              <a:ext cx="338138" cy="635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51" name="Rectangle 97">
              <a:extLst>
                <a:ext uri="{FF2B5EF4-FFF2-40B4-BE49-F238E27FC236}">
                  <a16:creationId xmlns:a16="http://schemas.microsoft.com/office/drawing/2014/main" id="{528F73CD-7E44-4A0A-BACC-78411A1AC62A}"/>
                </a:ext>
              </a:extLst>
            </p:cNvPr>
            <p:cNvSpPr>
              <a:spLocks noChangeArrowheads="1"/>
            </p:cNvSpPr>
            <p:nvPr/>
          </p:nvSpPr>
          <p:spPr bwMode="auto">
            <a:xfrm>
              <a:off x="2484438" y="3392488"/>
              <a:ext cx="338138" cy="7937"/>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52" name="Rectangle 98">
              <a:extLst>
                <a:ext uri="{FF2B5EF4-FFF2-40B4-BE49-F238E27FC236}">
                  <a16:creationId xmlns:a16="http://schemas.microsoft.com/office/drawing/2014/main" id="{3E3E237F-9C30-4C27-B119-69D3C75710EF}"/>
                </a:ext>
              </a:extLst>
            </p:cNvPr>
            <p:cNvSpPr>
              <a:spLocks noChangeArrowheads="1"/>
            </p:cNvSpPr>
            <p:nvPr/>
          </p:nvSpPr>
          <p:spPr bwMode="auto">
            <a:xfrm>
              <a:off x="2484438" y="3400425"/>
              <a:ext cx="338138" cy="63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53" name="Rectangle 99">
              <a:extLst>
                <a:ext uri="{FF2B5EF4-FFF2-40B4-BE49-F238E27FC236}">
                  <a16:creationId xmlns:a16="http://schemas.microsoft.com/office/drawing/2014/main" id="{CA2F202E-271A-413B-B54B-825D9D9D1BF3}"/>
                </a:ext>
              </a:extLst>
            </p:cNvPr>
            <p:cNvSpPr>
              <a:spLocks noChangeArrowheads="1"/>
            </p:cNvSpPr>
            <p:nvPr/>
          </p:nvSpPr>
          <p:spPr bwMode="auto">
            <a:xfrm>
              <a:off x="2484438" y="3406775"/>
              <a:ext cx="338138" cy="7937"/>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54" name="Rectangle 100">
              <a:extLst>
                <a:ext uri="{FF2B5EF4-FFF2-40B4-BE49-F238E27FC236}">
                  <a16:creationId xmlns:a16="http://schemas.microsoft.com/office/drawing/2014/main" id="{9FE3D1B5-9D51-4FB9-8FF4-1BC2509C5CE5}"/>
                </a:ext>
              </a:extLst>
            </p:cNvPr>
            <p:cNvSpPr>
              <a:spLocks noChangeArrowheads="1"/>
            </p:cNvSpPr>
            <p:nvPr/>
          </p:nvSpPr>
          <p:spPr bwMode="auto">
            <a:xfrm>
              <a:off x="2484438" y="3414713"/>
              <a:ext cx="338138" cy="7937"/>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55" name="Rectangle 101">
              <a:extLst>
                <a:ext uri="{FF2B5EF4-FFF2-40B4-BE49-F238E27FC236}">
                  <a16:creationId xmlns:a16="http://schemas.microsoft.com/office/drawing/2014/main" id="{0FB40839-F8C8-483D-AE1A-7217A5C08DBA}"/>
                </a:ext>
              </a:extLst>
            </p:cNvPr>
            <p:cNvSpPr>
              <a:spLocks noChangeArrowheads="1"/>
            </p:cNvSpPr>
            <p:nvPr/>
          </p:nvSpPr>
          <p:spPr bwMode="auto">
            <a:xfrm>
              <a:off x="2484438" y="3422650"/>
              <a:ext cx="338138" cy="6350"/>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56" name="Rectangle 102">
              <a:extLst>
                <a:ext uri="{FF2B5EF4-FFF2-40B4-BE49-F238E27FC236}">
                  <a16:creationId xmlns:a16="http://schemas.microsoft.com/office/drawing/2014/main" id="{DC1212BA-01D6-42A9-A3AF-5F941C946E16}"/>
                </a:ext>
              </a:extLst>
            </p:cNvPr>
            <p:cNvSpPr>
              <a:spLocks noChangeArrowheads="1"/>
            </p:cNvSpPr>
            <p:nvPr/>
          </p:nvSpPr>
          <p:spPr bwMode="auto">
            <a:xfrm>
              <a:off x="2484438" y="3429000"/>
              <a:ext cx="338138" cy="793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57" name="Rectangle 103">
              <a:extLst>
                <a:ext uri="{FF2B5EF4-FFF2-40B4-BE49-F238E27FC236}">
                  <a16:creationId xmlns:a16="http://schemas.microsoft.com/office/drawing/2014/main" id="{BC9DE454-505C-4793-9BB5-C962018ABBD7}"/>
                </a:ext>
              </a:extLst>
            </p:cNvPr>
            <p:cNvSpPr>
              <a:spLocks noChangeArrowheads="1"/>
            </p:cNvSpPr>
            <p:nvPr/>
          </p:nvSpPr>
          <p:spPr bwMode="auto">
            <a:xfrm>
              <a:off x="2484438" y="3436938"/>
              <a:ext cx="338138" cy="635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59" name="Rectangle 104">
              <a:extLst>
                <a:ext uri="{FF2B5EF4-FFF2-40B4-BE49-F238E27FC236}">
                  <a16:creationId xmlns:a16="http://schemas.microsoft.com/office/drawing/2014/main" id="{484DFD34-4094-4B2C-BD90-8C6D8E7635B1}"/>
                </a:ext>
              </a:extLst>
            </p:cNvPr>
            <p:cNvSpPr>
              <a:spLocks noChangeArrowheads="1"/>
            </p:cNvSpPr>
            <p:nvPr/>
          </p:nvSpPr>
          <p:spPr bwMode="auto">
            <a:xfrm>
              <a:off x="2484438" y="3443288"/>
              <a:ext cx="338138" cy="7937"/>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1" name="Rectangle 105">
              <a:extLst>
                <a:ext uri="{FF2B5EF4-FFF2-40B4-BE49-F238E27FC236}">
                  <a16:creationId xmlns:a16="http://schemas.microsoft.com/office/drawing/2014/main" id="{0EEB8E1E-7D76-4403-A3DF-F50C1F63FB5E}"/>
                </a:ext>
              </a:extLst>
            </p:cNvPr>
            <p:cNvSpPr>
              <a:spLocks noChangeArrowheads="1"/>
            </p:cNvSpPr>
            <p:nvPr/>
          </p:nvSpPr>
          <p:spPr bwMode="auto">
            <a:xfrm>
              <a:off x="2484438" y="3451225"/>
              <a:ext cx="338138" cy="635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4" name="Rectangle 106">
              <a:extLst>
                <a:ext uri="{FF2B5EF4-FFF2-40B4-BE49-F238E27FC236}">
                  <a16:creationId xmlns:a16="http://schemas.microsoft.com/office/drawing/2014/main" id="{050DA369-3741-49E6-AFE2-B96DBA4DD7C7}"/>
                </a:ext>
              </a:extLst>
            </p:cNvPr>
            <p:cNvSpPr>
              <a:spLocks noChangeArrowheads="1"/>
            </p:cNvSpPr>
            <p:nvPr/>
          </p:nvSpPr>
          <p:spPr bwMode="auto">
            <a:xfrm>
              <a:off x="2484438" y="3457575"/>
              <a:ext cx="338138" cy="7937"/>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6" name="Rectangle 107">
              <a:extLst>
                <a:ext uri="{FF2B5EF4-FFF2-40B4-BE49-F238E27FC236}">
                  <a16:creationId xmlns:a16="http://schemas.microsoft.com/office/drawing/2014/main" id="{F3A64D4C-3FDE-426A-A6F3-D9CFD7E3B97B}"/>
                </a:ext>
              </a:extLst>
            </p:cNvPr>
            <p:cNvSpPr>
              <a:spLocks noChangeArrowheads="1"/>
            </p:cNvSpPr>
            <p:nvPr/>
          </p:nvSpPr>
          <p:spPr bwMode="auto">
            <a:xfrm>
              <a:off x="2484438" y="3465513"/>
              <a:ext cx="338138" cy="6350"/>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7" name="Rectangle 108">
              <a:extLst>
                <a:ext uri="{FF2B5EF4-FFF2-40B4-BE49-F238E27FC236}">
                  <a16:creationId xmlns:a16="http://schemas.microsoft.com/office/drawing/2014/main" id="{BD5D57A6-B2EB-41B4-A9E1-6484CA94351C}"/>
                </a:ext>
              </a:extLst>
            </p:cNvPr>
            <p:cNvSpPr>
              <a:spLocks noChangeArrowheads="1"/>
            </p:cNvSpPr>
            <p:nvPr/>
          </p:nvSpPr>
          <p:spPr bwMode="auto">
            <a:xfrm>
              <a:off x="2484438" y="3471863"/>
              <a:ext cx="338138" cy="7937"/>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8" name="Rectangle 109">
              <a:extLst>
                <a:ext uri="{FF2B5EF4-FFF2-40B4-BE49-F238E27FC236}">
                  <a16:creationId xmlns:a16="http://schemas.microsoft.com/office/drawing/2014/main" id="{279BB261-83D1-4809-9D09-E7B7659C5DF5}"/>
                </a:ext>
              </a:extLst>
            </p:cNvPr>
            <p:cNvSpPr>
              <a:spLocks noChangeArrowheads="1"/>
            </p:cNvSpPr>
            <p:nvPr/>
          </p:nvSpPr>
          <p:spPr bwMode="auto">
            <a:xfrm>
              <a:off x="2484438" y="3479800"/>
              <a:ext cx="338138" cy="635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9" name="Rectangle 110">
              <a:extLst>
                <a:ext uri="{FF2B5EF4-FFF2-40B4-BE49-F238E27FC236}">
                  <a16:creationId xmlns:a16="http://schemas.microsoft.com/office/drawing/2014/main" id="{9A50737E-37A4-48C9-A5A6-EECCB9D51FBB}"/>
                </a:ext>
              </a:extLst>
            </p:cNvPr>
            <p:cNvSpPr>
              <a:spLocks noChangeArrowheads="1"/>
            </p:cNvSpPr>
            <p:nvPr/>
          </p:nvSpPr>
          <p:spPr bwMode="auto">
            <a:xfrm>
              <a:off x="2484438" y="3486150"/>
              <a:ext cx="338138" cy="14287"/>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70" name="Rectangle 111">
              <a:extLst>
                <a:ext uri="{FF2B5EF4-FFF2-40B4-BE49-F238E27FC236}">
                  <a16:creationId xmlns:a16="http://schemas.microsoft.com/office/drawing/2014/main" id="{30DF26C2-ACE8-4BA3-BB5B-DDD788AD5F92}"/>
                </a:ext>
              </a:extLst>
            </p:cNvPr>
            <p:cNvSpPr>
              <a:spLocks noChangeArrowheads="1"/>
            </p:cNvSpPr>
            <p:nvPr/>
          </p:nvSpPr>
          <p:spPr bwMode="auto">
            <a:xfrm>
              <a:off x="2484438" y="3500438"/>
              <a:ext cx="338138"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71" name="Freeform 112">
              <a:extLst>
                <a:ext uri="{FF2B5EF4-FFF2-40B4-BE49-F238E27FC236}">
                  <a16:creationId xmlns:a16="http://schemas.microsoft.com/office/drawing/2014/main" id="{2FB54ACA-47DF-494F-AEC1-18D7C1E99717}"/>
                </a:ext>
              </a:extLst>
            </p:cNvPr>
            <p:cNvSpPr>
              <a:spLocks/>
            </p:cNvSpPr>
            <p:nvPr/>
          </p:nvSpPr>
          <p:spPr bwMode="auto">
            <a:xfrm>
              <a:off x="2492375" y="3325813"/>
              <a:ext cx="323850" cy="187325"/>
            </a:xfrm>
            <a:custGeom>
              <a:avLst/>
              <a:gdLst>
                <a:gd name="T0" fmla="*/ 0 w 726"/>
                <a:gd name="T1" fmla="*/ 139 h 420"/>
                <a:gd name="T2" fmla="*/ 109 w 726"/>
                <a:gd name="T3" fmla="*/ 203 h 420"/>
                <a:gd name="T4" fmla="*/ 375 w 726"/>
                <a:gd name="T5" fmla="*/ 357 h 420"/>
                <a:gd name="T6" fmla="*/ 484 w 726"/>
                <a:gd name="T7" fmla="*/ 420 h 420"/>
                <a:gd name="T8" fmla="*/ 726 w 726"/>
                <a:gd name="T9" fmla="*/ 281 h 420"/>
                <a:gd name="T10" fmla="*/ 239 w 726"/>
                <a:gd name="T11" fmla="*/ 0 h 420"/>
                <a:gd name="T12" fmla="*/ 0 w 726"/>
                <a:gd name="T13" fmla="*/ 139 h 420"/>
              </a:gdLst>
              <a:ahLst/>
              <a:cxnLst>
                <a:cxn ang="0">
                  <a:pos x="T0" y="T1"/>
                </a:cxn>
                <a:cxn ang="0">
                  <a:pos x="T2" y="T3"/>
                </a:cxn>
                <a:cxn ang="0">
                  <a:pos x="T4" y="T5"/>
                </a:cxn>
                <a:cxn ang="0">
                  <a:pos x="T6" y="T7"/>
                </a:cxn>
                <a:cxn ang="0">
                  <a:pos x="T8" y="T9"/>
                </a:cxn>
                <a:cxn ang="0">
                  <a:pos x="T10" y="T11"/>
                </a:cxn>
                <a:cxn ang="0">
                  <a:pos x="T12" y="T13"/>
                </a:cxn>
              </a:cxnLst>
              <a:rect l="0" t="0" r="r" b="b"/>
              <a:pathLst>
                <a:path w="726" h="420">
                  <a:moveTo>
                    <a:pt x="0" y="139"/>
                  </a:moveTo>
                  <a:lnTo>
                    <a:pt x="109" y="203"/>
                  </a:lnTo>
                  <a:cubicBezTo>
                    <a:pt x="150" y="309"/>
                    <a:pt x="260" y="374"/>
                    <a:pt x="375" y="357"/>
                  </a:cubicBezTo>
                  <a:lnTo>
                    <a:pt x="484" y="420"/>
                  </a:lnTo>
                  <a:lnTo>
                    <a:pt x="726" y="281"/>
                  </a:lnTo>
                  <a:lnTo>
                    <a:pt x="239" y="0"/>
                  </a:lnTo>
                  <a:lnTo>
                    <a:pt x="0" y="139"/>
                  </a:lnTo>
                  <a:close/>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137" name="Picture 113">
              <a:extLst>
                <a:ext uri="{FF2B5EF4-FFF2-40B4-BE49-F238E27FC236}">
                  <a16:creationId xmlns:a16="http://schemas.microsoft.com/office/drawing/2014/main" id="{4EEB2C93-5560-4E49-B541-A8CA15D353E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6688" y="3451225"/>
              <a:ext cx="122238"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2" name="Freeform 114">
              <a:extLst>
                <a:ext uri="{FF2B5EF4-FFF2-40B4-BE49-F238E27FC236}">
                  <a16:creationId xmlns:a16="http://schemas.microsoft.com/office/drawing/2014/main" id="{53022F9F-0067-44E0-910B-57FA27D2C9AA}"/>
                </a:ext>
              </a:extLst>
            </p:cNvPr>
            <p:cNvSpPr>
              <a:spLocks/>
            </p:cNvSpPr>
            <p:nvPr/>
          </p:nvSpPr>
          <p:spPr bwMode="auto">
            <a:xfrm>
              <a:off x="2708275" y="3451225"/>
              <a:ext cx="107950" cy="142875"/>
            </a:xfrm>
            <a:custGeom>
              <a:avLst/>
              <a:gdLst>
                <a:gd name="T0" fmla="*/ 0 w 68"/>
                <a:gd name="T1" fmla="*/ 90 h 90"/>
                <a:gd name="T2" fmla="*/ 65 w 68"/>
                <a:gd name="T3" fmla="*/ 53 h 90"/>
                <a:gd name="T4" fmla="*/ 65 w 68"/>
                <a:gd name="T5" fmla="*/ 46 h 90"/>
                <a:gd name="T6" fmla="*/ 68 w 68"/>
                <a:gd name="T7" fmla="*/ 44 h 90"/>
                <a:gd name="T8" fmla="*/ 68 w 68"/>
                <a:gd name="T9" fmla="*/ 0 h 90"/>
                <a:gd name="T10" fmla="*/ 0 w 68"/>
                <a:gd name="T11" fmla="*/ 39 h 90"/>
                <a:gd name="T12" fmla="*/ 0 w 68"/>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68" h="90">
                  <a:moveTo>
                    <a:pt x="0" y="90"/>
                  </a:moveTo>
                  <a:lnTo>
                    <a:pt x="65" y="53"/>
                  </a:lnTo>
                  <a:lnTo>
                    <a:pt x="65" y="46"/>
                  </a:lnTo>
                  <a:lnTo>
                    <a:pt x="68" y="44"/>
                  </a:lnTo>
                  <a:lnTo>
                    <a:pt x="68" y="0"/>
                  </a:lnTo>
                  <a:lnTo>
                    <a:pt x="0" y="39"/>
                  </a:lnTo>
                  <a:lnTo>
                    <a:pt x="0" y="90"/>
                  </a:lnTo>
                  <a:close/>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139" name="Picture 115">
              <a:extLst>
                <a:ext uri="{FF2B5EF4-FFF2-40B4-BE49-F238E27FC236}">
                  <a16:creationId xmlns:a16="http://schemas.microsoft.com/office/drawing/2014/main" id="{A3532688-A750-4F4F-BDF1-D38C4ADBFE4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84438" y="3386138"/>
              <a:ext cx="230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3" name="Freeform 116">
              <a:extLst>
                <a:ext uri="{FF2B5EF4-FFF2-40B4-BE49-F238E27FC236}">
                  <a16:creationId xmlns:a16="http://schemas.microsoft.com/office/drawing/2014/main" id="{6BB1A0E7-2325-41C5-99E6-270C3B209C87}"/>
                </a:ext>
              </a:extLst>
            </p:cNvPr>
            <p:cNvSpPr>
              <a:spLocks/>
            </p:cNvSpPr>
            <p:nvPr/>
          </p:nvSpPr>
          <p:spPr bwMode="auto">
            <a:xfrm>
              <a:off x="2492375" y="3387725"/>
              <a:ext cx="215900" cy="206375"/>
            </a:xfrm>
            <a:custGeom>
              <a:avLst/>
              <a:gdLst>
                <a:gd name="T0" fmla="*/ 0 w 484"/>
                <a:gd name="T1" fmla="*/ 157 h 463"/>
                <a:gd name="T2" fmla="*/ 12 w 484"/>
                <a:gd name="T3" fmla="*/ 166 h 463"/>
                <a:gd name="T4" fmla="*/ 12 w 484"/>
                <a:gd name="T5" fmla="*/ 191 h 463"/>
                <a:gd name="T6" fmla="*/ 109 w 484"/>
                <a:gd name="T7" fmla="*/ 245 h 463"/>
                <a:gd name="T8" fmla="*/ 375 w 484"/>
                <a:gd name="T9" fmla="*/ 399 h 463"/>
                <a:gd name="T10" fmla="*/ 484 w 484"/>
                <a:gd name="T11" fmla="*/ 463 h 463"/>
                <a:gd name="T12" fmla="*/ 484 w 484"/>
                <a:gd name="T13" fmla="*/ 281 h 463"/>
                <a:gd name="T14" fmla="*/ 375 w 484"/>
                <a:gd name="T15" fmla="*/ 218 h 463"/>
                <a:gd name="T16" fmla="*/ 109 w 484"/>
                <a:gd name="T17" fmla="*/ 64 h 463"/>
                <a:gd name="T18" fmla="*/ 0 w 484"/>
                <a:gd name="T19" fmla="*/ 0 h 463"/>
                <a:gd name="T20" fmla="*/ 0 w 484"/>
                <a:gd name="T21" fmla="*/ 15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4" h="463">
                  <a:moveTo>
                    <a:pt x="0" y="157"/>
                  </a:moveTo>
                  <a:lnTo>
                    <a:pt x="12" y="166"/>
                  </a:lnTo>
                  <a:lnTo>
                    <a:pt x="12" y="191"/>
                  </a:lnTo>
                  <a:lnTo>
                    <a:pt x="109" y="245"/>
                  </a:lnTo>
                  <a:cubicBezTo>
                    <a:pt x="150" y="352"/>
                    <a:pt x="260" y="416"/>
                    <a:pt x="375" y="399"/>
                  </a:cubicBezTo>
                  <a:lnTo>
                    <a:pt x="484" y="463"/>
                  </a:lnTo>
                  <a:lnTo>
                    <a:pt x="484" y="281"/>
                  </a:lnTo>
                  <a:lnTo>
                    <a:pt x="375" y="218"/>
                  </a:lnTo>
                  <a:cubicBezTo>
                    <a:pt x="260" y="235"/>
                    <a:pt x="150" y="170"/>
                    <a:pt x="109" y="64"/>
                  </a:cubicBezTo>
                  <a:lnTo>
                    <a:pt x="0" y="0"/>
                  </a:lnTo>
                  <a:lnTo>
                    <a:pt x="0" y="157"/>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141" name="Picture 117">
              <a:extLst>
                <a:ext uri="{FF2B5EF4-FFF2-40B4-BE49-F238E27FC236}">
                  <a16:creationId xmlns:a16="http://schemas.microsoft.com/office/drawing/2014/main" id="{B462F23B-D49D-4FC3-8C9F-E14FD224878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6663" y="3400425"/>
              <a:ext cx="36513"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2" name="Picture 118">
              <a:extLst>
                <a:ext uri="{FF2B5EF4-FFF2-40B4-BE49-F238E27FC236}">
                  <a16:creationId xmlns:a16="http://schemas.microsoft.com/office/drawing/2014/main" id="{BE1381C3-1B7E-4AE0-BF96-9333B98526D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6663" y="3400425"/>
              <a:ext cx="36513"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4" name="Freeform 119">
              <a:extLst>
                <a:ext uri="{FF2B5EF4-FFF2-40B4-BE49-F238E27FC236}">
                  <a16:creationId xmlns:a16="http://schemas.microsoft.com/office/drawing/2014/main" id="{A33F47C6-BE7E-4546-A8F3-2A948FFAF51E}"/>
                </a:ext>
              </a:extLst>
            </p:cNvPr>
            <p:cNvSpPr>
              <a:spLocks/>
            </p:cNvSpPr>
            <p:nvPr/>
          </p:nvSpPr>
          <p:spPr bwMode="auto">
            <a:xfrm>
              <a:off x="2506663" y="3405188"/>
              <a:ext cx="23813" cy="38100"/>
            </a:xfrm>
            <a:custGeom>
              <a:avLst/>
              <a:gdLst>
                <a:gd name="T0" fmla="*/ 0 w 15"/>
                <a:gd name="T1" fmla="*/ 16 h 24"/>
                <a:gd name="T2" fmla="*/ 15 w 15"/>
                <a:gd name="T3" fmla="*/ 24 h 24"/>
                <a:gd name="T4" fmla="*/ 15 w 15"/>
                <a:gd name="T5" fmla="*/ 9 h 24"/>
                <a:gd name="T6" fmla="*/ 0 w 15"/>
                <a:gd name="T7" fmla="*/ 0 h 24"/>
                <a:gd name="T8" fmla="*/ 0 w 15"/>
                <a:gd name="T9" fmla="*/ 16 h 24"/>
              </a:gdLst>
              <a:ahLst/>
              <a:cxnLst>
                <a:cxn ang="0">
                  <a:pos x="T0" y="T1"/>
                </a:cxn>
                <a:cxn ang="0">
                  <a:pos x="T2" y="T3"/>
                </a:cxn>
                <a:cxn ang="0">
                  <a:pos x="T4" y="T5"/>
                </a:cxn>
                <a:cxn ang="0">
                  <a:pos x="T6" y="T7"/>
                </a:cxn>
                <a:cxn ang="0">
                  <a:pos x="T8" y="T9"/>
                </a:cxn>
              </a:cxnLst>
              <a:rect l="0" t="0" r="r" b="b"/>
              <a:pathLst>
                <a:path w="15" h="24">
                  <a:moveTo>
                    <a:pt x="0" y="16"/>
                  </a:moveTo>
                  <a:lnTo>
                    <a:pt x="15" y="24"/>
                  </a:lnTo>
                  <a:lnTo>
                    <a:pt x="15" y="9"/>
                  </a:lnTo>
                  <a:lnTo>
                    <a:pt x="0" y="0"/>
                  </a:lnTo>
                  <a:lnTo>
                    <a:pt x="0" y="16"/>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144" name="Picture 120">
              <a:extLst>
                <a:ext uri="{FF2B5EF4-FFF2-40B4-BE49-F238E27FC236}">
                  <a16:creationId xmlns:a16="http://schemas.microsoft.com/office/drawing/2014/main" id="{4C4C9F98-25E1-465B-AAD8-955A4B25B94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84438" y="3429000"/>
              <a:ext cx="230188"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 name="Freeform 121">
              <a:extLst>
                <a:ext uri="{FF2B5EF4-FFF2-40B4-BE49-F238E27FC236}">
                  <a16:creationId xmlns:a16="http://schemas.microsoft.com/office/drawing/2014/main" id="{4429083E-43E7-4D9E-ABB2-273A89A7F717}"/>
                </a:ext>
              </a:extLst>
            </p:cNvPr>
            <p:cNvSpPr>
              <a:spLocks/>
            </p:cNvSpPr>
            <p:nvPr/>
          </p:nvSpPr>
          <p:spPr bwMode="auto">
            <a:xfrm>
              <a:off x="2492375" y="3429000"/>
              <a:ext cx="215900" cy="146050"/>
            </a:xfrm>
            <a:custGeom>
              <a:avLst/>
              <a:gdLst>
                <a:gd name="T0" fmla="*/ 0 w 484"/>
                <a:gd name="T1" fmla="*/ 21 h 326"/>
                <a:gd name="T2" fmla="*/ 0 w 484"/>
                <a:gd name="T3" fmla="*/ 49 h 326"/>
                <a:gd name="T4" fmla="*/ 109 w 484"/>
                <a:gd name="T5" fmla="*/ 109 h 326"/>
                <a:gd name="T6" fmla="*/ 375 w 484"/>
                <a:gd name="T7" fmla="*/ 263 h 326"/>
                <a:gd name="T8" fmla="*/ 484 w 484"/>
                <a:gd name="T9" fmla="*/ 326 h 326"/>
                <a:gd name="T10" fmla="*/ 484 w 484"/>
                <a:gd name="T11" fmla="*/ 281 h 326"/>
                <a:gd name="T12" fmla="*/ 375 w 484"/>
                <a:gd name="T13" fmla="*/ 217 h 326"/>
                <a:gd name="T14" fmla="*/ 109 w 484"/>
                <a:gd name="T15" fmla="*/ 63 h 326"/>
                <a:gd name="T16" fmla="*/ 0 w 484"/>
                <a:gd name="T17" fmla="*/ 0 h 326"/>
                <a:gd name="T18" fmla="*/ 0 w 484"/>
                <a:gd name="T19" fmla="*/ 2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326">
                  <a:moveTo>
                    <a:pt x="0" y="21"/>
                  </a:moveTo>
                  <a:lnTo>
                    <a:pt x="0" y="49"/>
                  </a:lnTo>
                  <a:lnTo>
                    <a:pt x="109" y="109"/>
                  </a:lnTo>
                  <a:cubicBezTo>
                    <a:pt x="150" y="215"/>
                    <a:pt x="260" y="280"/>
                    <a:pt x="375" y="263"/>
                  </a:cubicBezTo>
                  <a:lnTo>
                    <a:pt x="484" y="326"/>
                  </a:lnTo>
                  <a:lnTo>
                    <a:pt x="484" y="281"/>
                  </a:lnTo>
                  <a:lnTo>
                    <a:pt x="375" y="217"/>
                  </a:lnTo>
                  <a:cubicBezTo>
                    <a:pt x="260" y="234"/>
                    <a:pt x="150" y="170"/>
                    <a:pt x="109" y="63"/>
                  </a:cubicBezTo>
                  <a:lnTo>
                    <a:pt x="0" y="0"/>
                  </a:lnTo>
                  <a:lnTo>
                    <a:pt x="0" y="21"/>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76" name="Freeform 122">
              <a:extLst>
                <a:ext uri="{FF2B5EF4-FFF2-40B4-BE49-F238E27FC236}">
                  <a16:creationId xmlns:a16="http://schemas.microsoft.com/office/drawing/2014/main" id="{D2996B2B-B833-4138-953E-29D5FD931743}"/>
                </a:ext>
              </a:extLst>
            </p:cNvPr>
            <p:cNvSpPr>
              <a:spLocks/>
            </p:cNvSpPr>
            <p:nvPr/>
          </p:nvSpPr>
          <p:spPr bwMode="auto">
            <a:xfrm>
              <a:off x="2581275" y="3463925"/>
              <a:ext cx="11113" cy="31750"/>
            </a:xfrm>
            <a:custGeom>
              <a:avLst/>
              <a:gdLst>
                <a:gd name="T0" fmla="*/ 7 w 7"/>
                <a:gd name="T1" fmla="*/ 0 h 20"/>
                <a:gd name="T2" fmla="*/ 0 w 7"/>
                <a:gd name="T3" fmla="*/ 3 h 20"/>
                <a:gd name="T4" fmla="*/ 0 w 7"/>
                <a:gd name="T5" fmla="*/ 20 h 20"/>
              </a:gdLst>
              <a:ahLst/>
              <a:cxnLst>
                <a:cxn ang="0">
                  <a:pos x="T0" y="T1"/>
                </a:cxn>
                <a:cxn ang="0">
                  <a:pos x="T2" y="T3"/>
                </a:cxn>
                <a:cxn ang="0">
                  <a:pos x="T4" y="T5"/>
                </a:cxn>
              </a:cxnLst>
              <a:rect l="0" t="0" r="r" b="b"/>
              <a:pathLst>
                <a:path w="7" h="20">
                  <a:moveTo>
                    <a:pt x="7" y="0"/>
                  </a:moveTo>
                  <a:lnTo>
                    <a:pt x="0" y="3"/>
                  </a:lnTo>
                  <a:lnTo>
                    <a:pt x="0" y="20"/>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77" name="Freeform 123">
              <a:extLst>
                <a:ext uri="{FF2B5EF4-FFF2-40B4-BE49-F238E27FC236}">
                  <a16:creationId xmlns:a16="http://schemas.microsoft.com/office/drawing/2014/main" id="{2907B4A3-6077-44D1-A300-E89519998917}"/>
                </a:ext>
              </a:extLst>
            </p:cNvPr>
            <p:cNvSpPr>
              <a:spLocks/>
            </p:cNvSpPr>
            <p:nvPr/>
          </p:nvSpPr>
          <p:spPr bwMode="auto">
            <a:xfrm>
              <a:off x="2593975" y="3471863"/>
              <a:ext cx="11113" cy="33337"/>
            </a:xfrm>
            <a:custGeom>
              <a:avLst/>
              <a:gdLst>
                <a:gd name="T0" fmla="*/ 7 w 7"/>
                <a:gd name="T1" fmla="*/ 0 h 21"/>
                <a:gd name="T2" fmla="*/ 0 w 7"/>
                <a:gd name="T3" fmla="*/ 3 h 21"/>
                <a:gd name="T4" fmla="*/ 1 w 7"/>
                <a:gd name="T5" fmla="*/ 21 h 21"/>
              </a:gdLst>
              <a:ahLst/>
              <a:cxnLst>
                <a:cxn ang="0">
                  <a:pos x="T0" y="T1"/>
                </a:cxn>
                <a:cxn ang="0">
                  <a:pos x="T2" y="T3"/>
                </a:cxn>
                <a:cxn ang="0">
                  <a:pos x="T4" y="T5"/>
                </a:cxn>
              </a:cxnLst>
              <a:rect l="0" t="0" r="r" b="b"/>
              <a:pathLst>
                <a:path w="7" h="21">
                  <a:moveTo>
                    <a:pt x="7" y="0"/>
                  </a:moveTo>
                  <a:lnTo>
                    <a:pt x="0" y="3"/>
                  </a:lnTo>
                  <a:lnTo>
                    <a:pt x="1" y="21"/>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78" name="Freeform 124">
              <a:extLst>
                <a:ext uri="{FF2B5EF4-FFF2-40B4-BE49-F238E27FC236}">
                  <a16:creationId xmlns:a16="http://schemas.microsoft.com/office/drawing/2014/main" id="{625DA0AE-7EDE-4421-A5E7-C9B0F3B46001}"/>
                </a:ext>
              </a:extLst>
            </p:cNvPr>
            <p:cNvSpPr>
              <a:spLocks/>
            </p:cNvSpPr>
            <p:nvPr/>
          </p:nvSpPr>
          <p:spPr bwMode="auto">
            <a:xfrm>
              <a:off x="2608263" y="3476625"/>
              <a:ext cx="11113" cy="33337"/>
            </a:xfrm>
            <a:custGeom>
              <a:avLst/>
              <a:gdLst>
                <a:gd name="T0" fmla="*/ 7 w 7"/>
                <a:gd name="T1" fmla="*/ 0 h 21"/>
                <a:gd name="T2" fmla="*/ 0 w 7"/>
                <a:gd name="T3" fmla="*/ 3 h 21"/>
                <a:gd name="T4" fmla="*/ 0 w 7"/>
                <a:gd name="T5" fmla="*/ 21 h 21"/>
              </a:gdLst>
              <a:ahLst/>
              <a:cxnLst>
                <a:cxn ang="0">
                  <a:pos x="T0" y="T1"/>
                </a:cxn>
                <a:cxn ang="0">
                  <a:pos x="T2" y="T3"/>
                </a:cxn>
                <a:cxn ang="0">
                  <a:pos x="T4" y="T5"/>
                </a:cxn>
              </a:cxnLst>
              <a:rect l="0" t="0" r="r" b="b"/>
              <a:pathLst>
                <a:path w="7" h="21">
                  <a:moveTo>
                    <a:pt x="7" y="0"/>
                  </a:moveTo>
                  <a:lnTo>
                    <a:pt x="0" y="3"/>
                  </a:lnTo>
                  <a:lnTo>
                    <a:pt x="0" y="21"/>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79" name="Freeform 125">
              <a:extLst>
                <a:ext uri="{FF2B5EF4-FFF2-40B4-BE49-F238E27FC236}">
                  <a16:creationId xmlns:a16="http://schemas.microsoft.com/office/drawing/2014/main" id="{2A9A08C8-0F5B-42E0-91E8-5164FD673706}"/>
                </a:ext>
              </a:extLst>
            </p:cNvPr>
            <p:cNvSpPr>
              <a:spLocks/>
            </p:cNvSpPr>
            <p:nvPr/>
          </p:nvSpPr>
          <p:spPr bwMode="auto">
            <a:xfrm>
              <a:off x="2559050" y="3446463"/>
              <a:ext cx="11113" cy="28575"/>
            </a:xfrm>
            <a:custGeom>
              <a:avLst/>
              <a:gdLst>
                <a:gd name="T0" fmla="*/ 7 w 7"/>
                <a:gd name="T1" fmla="*/ 0 h 18"/>
                <a:gd name="T2" fmla="*/ 0 w 7"/>
                <a:gd name="T3" fmla="*/ 3 h 18"/>
                <a:gd name="T4" fmla="*/ 1 w 7"/>
                <a:gd name="T5" fmla="*/ 18 h 18"/>
              </a:gdLst>
              <a:ahLst/>
              <a:cxnLst>
                <a:cxn ang="0">
                  <a:pos x="T0" y="T1"/>
                </a:cxn>
                <a:cxn ang="0">
                  <a:pos x="T2" y="T3"/>
                </a:cxn>
                <a:cxn ang="0">
                  <a:pos x="T4" y="T5"/>
                </a:cxn>
              </a:cxnLst>
              <a:rect l="0" t="0" r="r" b="b"/>
              <a:pathLst>
                <a:path w="7" h="18">
                  <a:moveTo>
                    <a:pt x="7" y="0"/>
                  </a:moveTo>
                  <a:lnTo>
                    <a:pt x="0" y="3"/>
                  </a:lnTo>
                  <a:lnTo>
                    <a:pt x="1" y="18"/>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80" name="Freeform 126">
              <a:extLst>
                <a:ext uri="{FF2B5EF4-FFF2-40B4-BE49-F238E27FC236}">
                  <a16:creationId xmlns:a16="http://schemas.microsoft.com/office/drawing/2014/main" id="{B527035D-A0BF-4346-9B07-7748645F5375}"/>
                </a:ext>
              </a:extLst>
            </p:cNvPr>
            <p:cNvSpPr>
              <a:spLocks/>
            </p:cNvSpPr>
            <p:nvPr/>
          </p:nvSpPr>
          <p:spPr bwMode="auto">
            <a:xfrm>
              <a:off x="2570163" y="3455988"/>
              <a:ext cx="11113" cy="30162"/>
            </a:xfrm>
            <a:custGeom>
              <a:avLst/>
              <a:gdLst>
                <a:gd name="T0" fmla="*/ 7 w 7"/>
                <a:gd name="T1" fmla="*/ 0 h 19"/>
                <a:gd name="T2" fmla="*/ 0 w 7"/>
                <a:gd name="T3" fmla="*/ 3 h 19"/>
                <a:gd name="T4" fmla="*/ 0 w 7"/>
                <a:gd name="T5" fmla="*/ 19 h 19"/>
              </a:gdLst>
              <a:ahLst/>
              <a:cxnLst>
                <a:cxn ang="0">
                  <a:pos x="T0" y="T1"/>
                </a:cxn>
                <a:cxn ang="0">
                  <a:pos x="T2" y="T3"/>
                </a:cxn>
                <a:cxn ang="0">
                  <a:pos x="T4" y="T5"/>
                </a:cxn>
              </a:cxnLst>
              <a:rect l="0" t="0" r="r" b="b"/>
              <a:pathLst>
                <a:path w="7" h="19">
                  <a:moveTo>
                    <a:pt x="7" y="0"/>
                  </a:moveTo>
                  <a:lnTo>
                    <a:pt x="0" y="3"/>
                  </a:lnTo>
                  <a:lnTo>
                    <a:pt x="0" y="19"/>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81" name="Freeform 127">
              <a:extLst>
                <a:ext uri="{FF2B5EF4-FFF2-40B4-BE49-F238E27FC236}">
                  <a16:creationId xmlns:a16="http://schemas.microsoft.com/office/drawing/2014/main" id="{86260819-8F6D-4663-83A6-946E344D07DB}"/>
                </a:ext>
              </a:extLst>
            </p:cNvPr>
            <p:cNvSpPr>
              <a:spLocks/>
            </p:cNvSpPr>
            <p:nvPr/>
          </p:nvSpPr>
          <p:spPr bwMode="auto">
            <a:xfrm>
              <a:off x="2492375" y="3324225"/>
              <a:ext cx="323850" cy="269875"/>
            </a:xfrm>
            <a:custGeom>
              <a:avLst/>
              <a:gdLst>
                <a:gd name="T0" fmla="*/ 0 w 726"/>
                <a:gd name="T1" fmla="*/ 142 h 605"/>
                <a:gd name="T2" fmla="*/ 0 w 726"/>
                <a:gd name="T3" fmla="*/ 299 h 605"/>
                <a:gd name="T4" fmla="*/ 12 w 726"/>
                <a:gd name="T5" fmla="*/ 308 h 605"/>
                <a:gd name="T6" fmla="*/ 12 w 726"/>
                <a:gd name="T7" fmla="*/ 333 h 605"/>
                <a:gd name="T8" fmla="*/ 109 w 726"/>
                <a:gd name="T9" fmla="*/ 387 h 605"/>
                <a:gd name="T10" fmla="*/ 375 w 726"/>
                <a:gd name="T11" fmla="*/ 541 h 605"/>
                <a:gd name="T12" fmla="*/ 484 w 726"/>
                <a:gd name="T13" fmla="*/ 605 h 605"/>
                <a:gd name="T14" fmla="*/ 713 w 726"/>
                <a:gd name="T15" fmla="*/ 472 h 605"/>
                <a:gd name="T16" fmla="*/ 713 w 726"/>
                <a:gd name="T17" fmla="*/ 447 h 605"/>
                <a:gd name="T18" fmla="*/ 726 w 726"/>
                <a:gd name="T19" fmla="*/ 441 h 605"/>
                <a:gd name="T20" fmla="*/ 726 w 726"/>
                <a:gd name="T21" fmla="*/ 284 h 605"/>
                <a:gd name="T22" fmla="*/ 242 w 726"/>
                <a:gd name="T23" fmla="*/ 0 h 605"/>
                <a:gd name="T24" fmla="*/ 0 w 726"/>
                <a:gd name="T25" fmla="*/ 14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6" h="605">
                  <a:moveTo>
                    <a:pt x="0" y="142"/>
                  </a:moveTo>
                  <a:lnTo>
                    <a:pt x="0" y="299"/>
                  </a:lnTo>
                  <a:lnTo>
                    <a:pt x="12" y="308"/>
                  </a:lnTo>
                  <a:lnTo>
                    <a:pt x="12" y="333"/>
                  </a:lnTo>
                  <a:lnTo>
                    <a:pt x="109" y="387"/>
                  </a:lnTo>
                  <a:cubicBezTo>
                    <a:pt x="150" y="494"/>
                    <a:pt x="260" y="558"/>
                    <a:pt x="375" y="541"/>
                  </a:cubicBezTo>
                  <a:lnTo>
                    <a:pt x="484" y="605"/>
                  </a:lnTo>
                  <a:lnTo>
                    <a:pt x="713" y="472"/>
                  </a:lnTo>
                  <a:lnTo>
                    <a:pt x="713" y="447"/>
                  </a:lnTo>
                  <a:lnTo>
                    <a:pt x="726" y="441"/>
                  </a:lnTo>
                  <a:lnTo>
                    <a:pt x="726" y="284"/>
                  </a:lnTo>
                  <a:lnTo>
                    <a:pt x="242" y="0"/>
                  </a:lnTo>
                  <a:lnTo>
                    <a:pt x="0" y="142"/>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82" name="Rectangle 128">
              <a:extLst>
                <a:ext uri="{FF2B5EF4-FFF2-40B4-BE49-F238E27FC236}">
                  <a16:creationId xmlns:a16="http://schemas.microsoft.com/office/drawing/2014/main" id="{D5B8957B-1769-40B2-B9BC-CBF04BFD9923}"/>
                </a:ext>
              </a:extLst>
            </p:cNvPr>
            <p:cNvSpPr>
              <a:spLocks noChangeArrowheads="1"/>
            </p:cNvSpPr>
            <p:nvPr/>
          </p:nvSpPr>
          <p:spPr bwMode="auto">
            <a:xfrm>
              <a:off x="3244850" y="3321050"/>
              <a:ext cx="336550" cy="1428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83" name="Rectangle 129">
              <a:extLst>
                <a:ext uri="{FF2B5EF4-FFF2-40B4-BE49-F238E27FC236}">
                  <a16:creationId xmlns:a16="http://schemas.microsoft.com/office/drawing/2014/main" id="{AF7CE7F7-D4F5-45AD-B836-BC96145D1AB4}"/>
                </a:ext>
              </a:extLst>
            </p:cNvPr>
            <p:cNvSpPr>
              <a:spLocks noChangeArrowheads="1"/>
            </p:cNvSpPr>
            <p:nvPr/>
          </p:nvSpPr>
          <p:spPr bwMode="auto">
            <a:xfrm>
              <a:off x="3244850" y="3335338"/>
              <a:ext cx="336550" cy="7937"/>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84" name="Rectangle 130">
              <a:extLst>
                <a:ext uri="{FF2B5EF4-FFF2-40B4-BE49-F238E27FC236}">
                  <a16:creationId xmlns:a16="http://schemas.microsoft.com/office/drawing/2014/main" id="{91AE1C62-B4B5-414D-9A67-2641D8912DDE}"/>
                </a:ext>
              </a:extLst>
            </p:cNvPr>
            <p:cNvSpPr>
              <a:spLocks noChangeArrowheads="1"/>
            </p:cNvSpPr>
            <p:nvPr/>
          </p:nvSpPr>
          <p:spPr bwMode="auto">
            <a:xfrm>
              <a:off x="3244850" y="3343275"/>
              <a:ext cx="336550" cy="1428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85" name="Rectangle 131">
              <a:extLst>
                <a:ext uri="{FF2B5EF4-FFF2-40B4-BE49-F238E27FC236}">
                  <a16:creationId xmlns:a16="http://schemas.microsoft.com/office/drawing/2014/main" id="{5BA44717-613A-4BA7-9665-4B3D1846979E}"/>
                </a:ext>
              </a:extLst>
            </p:cNvPr>
            <p:cNvSpPr>
              <a:spLocks noChangeArrowheads="1"/>
            </p:cNvSpPr>
            <p:nvPr/>
          </p:nvSpPr>
          <p:spPr bwMode="auto">
            <a:xfrm>
              <a:off x="3244850" y="3357563"/>
              <a:ext cx="336550" cy="6350"/>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86" name="Rectangle 132">
              <a:extLst>
                <a:ext uri="{FF2B5EF4-FFF2-40B4-BE49-F238E27FC236}">
                  <a16:creationId xmlns:a16="http://schemas.microsoft.com/office/drawing/2014/main" id="{DCF0F971-E59F-437B-A5AD-4B6393558E20}"/>
                </a:ext>
              </a:extLst>
            </p:cNvPr>
            <p:cNvSpPr>
              <a:spLocks noChangeArrowheads="1"/>
            </p:cNvSpPr>
            <p:nvPr/>
          </p:nvSpPr>
          <p:spPr bwMode="auto">
            <a:xfrm>
              <a:off x="3244850" y="3363913"/>
              <a:ext cx="336550" cy="7937"/>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87" name="Rectangle 133">
              <a:extLst>
                <a:ext uri="{FF2B5EF4-FFF2-40B4-BE49-F238E27FC236}">
                  <a16:creationId xmlns:a16="http://schemas.microsoft.com/office/drawing/2014/main" id="{F0F6AAEC-1CB0-4ABB-A660-D96440E7B8F1}"/>
                </a:ext>
              </a:extLst>
            </p:cNvPr>
            <p:cNvSpPr>
              <a:spLocks noChangeArrowheads="1"/>
            </p:cNvSpPr>
            <p:nvPr/>
          </p:nvSpPr>
          <p:spPr bwMode="auto">
            <a:xfrm>
              <a:off x="3244850" y="3371850"/>
              <a:ext cx="336550" cy="6350"/>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88" name="Rectangle 134">
              <a:extLst>
                <a:ext uri="{FF2B5EF4-FFF2-40B4-BE49-F238E27FC236}">
                  <a16:creationId xmlns:a16="http://schemas.microsoft.com/office/drawing/2014/main" id="{DD118438-0E88-49F4-A77F-F5A02FFDDAB3}"/>
                </a:ext>
              </a:extLst>
            </p:cNvPr>
            <p:cNvSpPr>
              <a:spLocks noChangeArrowheads="1"/>
            </p:cNvSpPr>
            <p:nvPr/>
          </p:nvSpPr>
          <p:spPr bwMode="auto">
            <a:xfrm>
              <a:off x="3244850" y="3378200"/>
              <a:ext cx="336550" cy="7937"/>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89" name="Rectangle 135">
              <a:extLst>
                <a:ext uri="{FF2B5EF4-FFF2-40B4-BE49-F238E27FC236}">
                  <a16:creationId xmlns:a16="http://schemas.microsoft.com/office/drawing/2014/main" id="{0464D50F-769F-4CBC-9340-8AFBF1BAC2ED}"/>
                </a:ext>
              </a:extLst>
            </p:cNvPr>
            <p:cNvSpPr>
              <a:spLocks noChangeArrowheads="1"/>
            </p:cNvSpPr>
            <p:nvPr/>
          </p:nvSpPr>
          <p:spPr bwMode="auto">
            <a:xfrm>
              <a:off x="3244850" y="3386138"/>
              <a:ext cx="336550" cy="635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90" name="Rectangle 136">
              <a:extLst>
                <a:ext uri="{FF2B5EF4-FFF2-40B4-BE49-F238E27FC236}">
                  <a16:creationId xmlns:a16="http://schemas.microsoft.com/office/drawing/2014/main" id="{89C2309C-5245-4A34-BDD2-E62F70FD2FE2}"/>
                </a:ext>
              </a:extLst>
            </p:cNvPr>
            <p:cNvSpPr>
              <a:spLocks noChangeArrowheads="1"/>
            </p:cNvSpPr>
            <p:nvPr/>
          </p:nvSpPr>
          <p:spPr bwMode="auto">
            <a:xfrm>
              <a:off x="3244850" y="3392488"/>
              <a:ext cx="336550" cy="7937"/>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91" name="Rectangle 137">
              <a:extLst>
                <a:ext uri="{FF2B5EF4-FFF2-40B4-BE49-F238E27FC236}">
                  <a16:creationId xmlns:a16="http://schemas.microsoft.com/office/drawing/2014/main" id="{68835E85-07F4-422E-878F-848F7BFE0FAD}"/>
                </a:ext>
              </a:extLst>
            </p:cNvPr>
            <p:cNvSpPr>
              <a:spLocks noChangeArrowheads="1"/>
            </p:cNvSpPr>
            <p:nvPr/>
          </p:nvSpPr>
          <p:spPr bwMode="auto">
            <a:xfrm>
              <a:off x="3244850" y="3400425"/>
              <a:ext cx="336550" cy="63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92" name="Rectangle 138">
              <a:extLst>
                <a:ext uri="{FF2B5EF4-FFF2-40B4-BE49-F238E27FC236}">
                  <a16:creationId xmlns:a16="http://schemas.microsoft.com/office/drawing/2014/main" id="{B52C0A0E-E4C7-4D77-BE07-3C3EAE7BA2E6}"/>
                </a:ext>
              </a:extLst>
            </p:cNvPr>
            <p:cNvSpPr>
              <a:spLocks noChangeArrowheads="1"/>
            </p:cNvSpPr>
            <p:nvPr/>
          </p:nvSpPr>
          <p:spPr bwMode="auto">
            <a:xfrm>
              <a:off x="3244850" y="3406775"/>
              <a:ext cx="336550" cy="7937"/>
            </a:xfrm>
            <a:prstGeom prst="rect">
              <a:avLst/>
            </a:prstGeom>
            <a:solidFill>
              <a:srgbClr val="E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93" name="Rectangle 139">
              <a:extLst>
                <a:ext uri="{FF2B5EF4-FFF2-40B4-BE49-F238E27FC236}">
                  <a16:creationId xmlns:a16="http://schemas.microsoft.com/office/drawing/2014/main" id="{6F4F9935-A2BB-4D28-891E-58468F9C672C}"/>
                </a:ext>
              </a:extLst>
            </p:cNvPr>
            <p:cNvSpPr>
              <a:spLocks noChangeArrowheads="1"/>
            </p:cNvSpPr>
            <p:nvPr/>
          </p:nvSpPr>
          <p:spPr bwMode="auto">
            <a:xfrm>
              <a:off x="3244850" y="3414713"/>
              <a:ext cx="336550" cy="7937"/>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94" name="Rectangle 140">
              <a:extLst>
                <a:ext uri="{FF2B5EF4-FFF2-40B4-BE49-F238E27FC236}">
                  <a16:creationId xmlns:a16="http://schemas.microsoft.com/office/drawing/2014/main" id="{FA1C1C4B-8639-4024-9884-AD19B2C8565E}"/>
                </a:ext>
              </a:extLst>
            </p:cNvPr>
            <p:cNvSpPr>
              <a:spLocks noChangeArrowheads="1"/>
            </p:cNvSpPr>
            <p:nvPr/>
          </p:nvSpPr>
          <p:spPr bwMode="auto">
            <a:xfrm>
              <a:off x="3244850" y="3422650"/>
              <a:ext cx="336550" cy="6350"/>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95" name="Rectangle 141">
              <a:extLst>
                <a:ext uri="{FF2B5EF4-FFF2-40B4-BE49-F238E27FC236}">
                  <a16:creationId xmlns:a16="http://schemas.microsoft.com/office/drawing/2014/main" id="{10FFC853-3B85-4BC3-B14B-A7AFA8726D1D}"/>
                </a:ext>
              </a:extLst>
            </p:cNvPr>
            <p:cNvSpPr>
              <a:spLocks noChangeArrowheads="1"/>
            </p:cNvSpPr>
            <p:nvPr/>
          </p:nvSpPr>
          <p:spPr bwMode="auto">
            <a:xfrm>
              <a:off x="3244850" y="3429000"/>
              <a:ext cx="336550" cy="793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96" name="Rectangle 142">
              <a:extLst>
                <a:ext uri="{FF2B5EF4-FFF2-40B4-BE49-F238E27FC236}">
                  <a16:creationId xmlns:a16="http://schemas.microsoft.com/office/drawing/2014/main" id="{89569979-1D61-4340-8E4E-0B0494719FA4}"/>
                </a:ext>
              </a:extLst>
            </p:cNvPr>
            <p:cNvSpPr>
              <a:spLocks noChangeArrowheads="1"/>
            </p:cNvSpPr>
            <p:nvPr/>
          </p:nvSpPr>
          <p:spPr bwMode="auto">
            <a:xfrm>
              <a:off x="3244850" y="3436938"/>
              <a:ext cx="336550" cy="635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97" name="Rectangle 143">
              <a:extLst>
                <a:ext uri="{FF2B5EF4-FFF2-40B4-BE49-F238E27FC236}">
                  <a16:creationId xmlns:a16="http://schemas.microsoft.com/office/drawing/2014/main" id="{9CBE0C4A-FFD1-4C12-8DFB-FB4F2EF686F6}"/>
                </a:ext>
              </a:extLst>
            </p:cNvPr>
            <p:cNvSpPr>
              <a:spLocks noChangeArrowheads="1"/>
            </p:cNvSpPr>
            <p:nvPr/>
          </p:nvSpPr>
          <p:spPr bwMode="auto">
            <a:xfrm>
              <a:off x="3244850" y="3443288"/>
              <a:ext cx="336550" cy="7937"/>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99" name="Rectangle 144">
              <a:extLst>
                <a:ext uri="{FF2B5EF4-FFF2-40B4-BE49-F238E27FC236}">
                  <a16:creationId xmlns:a16="http://schemas.microsoft.com/office/drawing/2014/main" id="{C91FD2F0-522D-441E-AD92-459D10CBE234}"/>
                </a:ext>
              </a:extLst>
            </p:cNvPr>
            <p:cNvSpPr>
              <a:spLocks noChangeArrowheads="1"/>
            </p:cNvSpPr>
            <p:nvPr/>
          </p:nvSpPr>
          <p:spPr bwMode="auto">
            <a:xfrm>
              <a:off x="3244850" y="3451225"/>
              <a:ext cx="336550" cy="635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01" name="Rectangle 145">
              <a:extLst>
                <a:ext uri="{FF2B5EF4-FFF2-40B4-BE49-F238E27FC236}">
                  <a16:creationId xmlns:a16="http://schemas.microsoft.com/office/drawing/2014/main" id="{76708B81-364A-4397-8AA4-3EA00442EF92}"/>
                </a:ext>
              </a:extLst>
            </p:cNvPr>
            <p:cNvSpPr>
              <a:spLocks noChangeArrowheads="1"/>
            </p:cNvSpPr>
            <p:nvPr/>
          </p:nvSpPr>
          <p:spPr bwMode="auto">
            <a:xfrm>
              <a:off x="3244850" y="3457575"/>
              <a:ext cx="336550" cy="7937"/>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04" name="Rectangle 146">
              <a:extLst>
                <a:ext uri="{FF2B5EF4-FFF2-40B4-BE49-F238E27FC236}">
                  <a16:creationId xmlns:a16="http://schemas.microsoft.com/office/drawing/2014/main" id="{E2A0AFED-B486-405E-BC0B-069919075D2A}"/>
                </a:ext>
              </a:extLst>
            </p:cNvPr>
            <p:cNvSpPr>
              <a:spLocks noChangeArrowheads="1"/>
            </p:cNvSpPr>
            <p:nvPr/>
          </p:nvSpPr>
          <p:spPr bwMode="auto">
            <a:xfrm>
              <a:off x="3244850" y="3465513"/>
              <a:ext cx="336550" cy="6350"/>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06" name="Rectangle 147">
              <a:extLst>
                <a:ext uri="{FF2B5EF4-FFF2-40B4-BE49-F238E27FC236}">
                  <a16:creationId xmlns:a16="http://schemas.microsoft.com/office/drawing/2014/main" id="{EB8FB161-009A-4E8A-BF59-9EE86907E192}"/>
                </a:ext>
              </a:extLst>
            </p:cNvPr>
            <p:cNvSpPr>
              <a:spLocks noChangeArrowheads="1"/>
            </p:cNvSpPr>
            <p:nvPr/>
          </p:nvSpPr>
          <p:spPr bwMode="auto">
            <a:xfrm>
              <a:off x="3244850" y="3471863"/>
              <a:ext cx="336550" cy="7937"/>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07" name="Rectangle 148">
              <a:extLst>
                <a:ext uri="{FF2B5EF4-FFF2-40B4-BE49-F238E27FC236}">
                  <a16:creationId xmlns:a16="http://schemas.microsoft.com/office/drawing/2014/main" id="{B69041D0-F32B-480D-A57B-90579E5DEF57}"/>
                </a:ext>
              </a:extLst>
            </p:cNvPr>
            <p:cNvSpPr>
              <a:spLocks noChangeArrowheads="1"/>
            </p:cNvSpPr>
            <p:nvPr/>
          </p:nvSpPr>
          <p:spPr bwMode="auto">
            <a:xfrm>
              <a:off x="3244850" y="3479800"/>
              <a:ext cx="336550" cy="635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08" name="Rectangle 149">
              <a:extLst>
                <a:ext uri="{FF2B5EF4-FFF2-40B4-BE49-F238E27FC236}">
                  <a16:creationId xmlns:a16="http://schemas.microsoft.com/office/drawing/2014/main" id="{1FBAE665-7A4C-4AAE-8246-0F2C692BC802}"/>
                </a:ext>
              </a:extLst>
            </p:cNvPr>
            <p:cNvSpPr>
              <a:spLocks noChangeArrowheads="1"/>
            </p:cNvSpPr>
            <p:nvPr/>
          </p:nvSpPr>
          <p:spPr bwMode="auto">
            <a:xfrm>
              <a:off x="3244850" y="3486150"/>
              <a:ext cx="336550" cy="14287"/>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09" name="Rectangle 150">
              <a:extLst>
                <a:ext uri="{FF2B5EF4-FFF2-40B4-BE49-F238E27FC236}">
                  <a16:creationId xmlns:a16="http://schemas.microsoft.com/office/drawing/2014/main" id="{9EF1F470-5472-4648-B57D-EA9344245B3B}"/>
                </a:ext>
              </a:extLst>
            </p:cNvPr>
            <p:cNvSpPr>
              <a:spLocks noChangeArrowheads="1"/>
            </p:cNvSpPr>
            <p:nvPr/>
          </p:nvSpPr>
          <p:spPr bwMode="auto">
            <a:xfrm>
              <a:off x="3244850" y="3500438"/>
              <a:ext cx="33655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10" name="Freeform 151">
              <a:extLst>
                <a:ext uri="{FF2B5EF4-FFF2-40B4-BE49-F238E27FC236}">
                  <a16:creationId xmlns:a16="http://schemas.microsoft.com/office/drawing/2014/main" id="{94E9C0BC-29EC-477A-9FD0-97B098458B7B}"/>
                </a:ext>
              </a:extLst>
            </p:cNvPr>
            <p:cNvSpPr>
              <a:spLocks/>
            </p:cNvSpPr>
            <p:nvPr/>
          </p:nvSpPr>
          <p:spPr bwMode="auto">
            <a:xfrm>
              <a:off x="3249613" y="3325813"/>
              <a:ext cx="325438" cy="187325"/>
            </a:xfrm>
            <a:custGeom>
              <a:avLst/>
              <a:gdLst>
                <a:gd name="T0" fmla="*/ 0 w 726"/>
                <a:gd name="T1" fmla="*/ 139 h 420"/>
                <a:gd name="T2" fmla="*/ 109 w 726"/>
                <a:gd name="T3" fmla="*/ 203 h 420"/>
                <a:gd name="T4" fmla="*/ 375 w 726"/>
                <a:gd name="T5" fmla="*/ 357 h 420"/>
                <a:gd name="T6" fmla="*/ 484 w 726"/>
                <a:gd name="T7" fmla="*/ 420 h 420"/>
                <a:gd name="T8" fmla="*/ 726 w 726"/>
                <a:gd name="T9" fmla="*/ 281 h 420"/>
                <a:gd name="T10" fmla="*/ 240 w 726"/>
                <a:gd name="T11" fmla="*/ 0 h 420"/>
                <a:gd name="T12" fmla="*/ 0 w 726"/>
                <a:gd name="T13" fmla="*/ 139 h 420"/>
              </a:gdLst>
              <a:ahLst/>
              <a:cxnLst>
                <a:cxn ang="0">
                  <a:pos x="T0" y="T1"/>
                </a:cxn>
                <a:cxn ang="0">
                  <a:pos x="T2" y="T3"/>
                </a:cxn>
                <a:cxn ang="0">
                  <a:pos x="T4" y="T5"/>
                </a:cxn>
                <a:cxn ang="0">
                  <a:pos x="T6" y="T7"/>
                </a:cxn>
                <a:cxn ang="0">
                  <a:pos x="T8" y="T9"/>
                </a:cxn>
                <a:cxn ang="0">
                  <a:pos x="T10" y="T11"/>
                </a:cxn>
                <a:cxn ang="0">
                  <a:pos x="T12" y="T13"/>
                </a:cxn>
              </a:cxnLst>
              <a:rect l="0" t="0" r="r" b="b"/>
              <a:pathLst>
                <a:path w="726" h="420">
                  <a:moveTo>
                    <a:pt x="0" y="139"/>
                  </a:moveTo>
                  <a:lnTo>
                    <a:pt x="109" y="203"/>
                  </a:lnTo>
                  <a:cubicBezTo>
                    <a:pt x="150" y="309"/>
                    <a:pt x="261" y="374"/>
                    <a:pt x="375" y="357"/>
                  </a:cubicBezTo>
                  <a:lnTo>
                    <a:pt x="484" y="420"/>
                  </a:lnTo>
                  <a:lnTo>
                    <a:pt x="726" y="281"/>
                  </a:lnTo>
                  <a:lnTo>
                    <a:pt x="240" y="0"/>
                  </a:lnTo>
                  <a:lnTo>
                    <a:pt x="0" y="139"/>
                  </a:lnTo>
                  <a:close/>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176" name="Picture 152">
              <a:extLst>
                <a:ext uri="{FF2B5EF4-FFF2-40B4-BE49-F238E27FC236}">
                  <a16:creationId xmlns:a16="http://schemas.microsoft.com/office/drawing/2014/main" id="{326607AB-7E98-4F31-AD90-A765D421FEC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67100" y="3451225"/>
              <a:ext cx="122238"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1" name="Freeform 153">
              <a:extLst>
                <a:ext uri="{FF2B5EF4-FFF2-40B4-BE49-F238E27FC236}">
                  <a16:creationId xmlns:a16="http://schemas.microsoft.com/office/drawing/2014/main" id="{5E371318-DDCF-4211-99CA-A1FA4265B6D4}"/>
                </a:ext>
              </a:extLst>
            </p:cNvPr>
            <p:cNvSpPr>
              <a:spLocks/>
            </p:cNvSpPr>
            <p:nvPr/>
          </p:nvSpPr>
          <p:spPr bwMode="auto">
            <a:xfrm>
              <a:off x="3467100" y="3451225"/>
              <a:ext cx="107950" cy="142875"/>
            </a:xfrm>
            <a:custGeom>
              <a:avLst/>
              <a:gdLst>
                <a:gd name="T0" fmla="*/ 0 w 68"/>
                <a:gd name="T1" fmla="*/ 90 h 90"/>
                <a:gd name="T2" fmla="*/ 65 w 68"/>
                <a:gd name="T3" fmla="*/ 53 h 90"/>
                <a:gd name="T4" fmla="*/ 65 w 68"/>
                <a:gd name="T5" fmla="*/ 46 h 90"/>
                <a:gd name="T6" fmla="*/ 68 w 68"/>
                <a:gd name="T7" fmla="*/ 44 h 90"/>
                <a:gd name="T8" fmla="*/ 68 w 68"/>
                <a:gd name="T9" fmla="*/ 0 h 90"/>
                <a:gd name="T10" fmla="*/ 0 w 68"/>
                <a:gd name="T11" fmla="*/ 39 h 90"/>
                <a:gd name="T12" fmla="*/ 0 w 68"/>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68" h="90">
                  <a:moveTo>
                    <a:pt x="0" y="90"/>
                  </a:moveTo>
                  <a:lnTo>
                    <a:pt x="65" y="53"/>
                  </a:lnTo>
                  <a:lnTo>
                    <a:pt x="65" y="46"/>
                  </a:lnTo>
                  <a:lnTo>
                    <a:pt x="68" y="44"/>
                  </a:lnTo>
                  <a:lnTo>
                    <a:pt x="68" y="0"/>
                  </a:lnTo>
                  <a:lnTo>
                    <a:pt x="0" y="39"/>
                  </a:lnTo>
                  <a:lnTo>
                    <a:pt x="0" y="90"/>
                  </a:lnTo>
                  <a:close/>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178" name="Picture 154">
              <a:extLst>
                <a:ext uri="{FF2B5EF4-FFF2-40B4-BE49-F238E27FC236}">
                  <a16:creationId xmlns:a16="http://schemas.microsoft.com/office/drawing/2014/main" id="{38F02E96-A73C-41DE-A860-21549EB8FB5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44850" y="3386138"/>
              <a:ext cx="2286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2" name="Freeform 155">
              <a:extLst>
                <a:ext uri="{FF2B5EF4-FFF2-40B4-BE49-F238E27FC236}">
                  <a16:creationId xmlns:a16="http://schemas.microsoft.com/office/drawing/2014/main" id="{32A05281-FC98-4472-8E24-E0846EEFB3F3}"/>
                </a:ext>
              </a:extLst>
            </p:cNvPr>
            <p:cNvSpPr>
              <a:spLocks/>
            </p:cNvSpPr>
            <p:nvPr/>
          </p:nvSpPr>
          <p:spPr bwMode="auto">
            <a:xfrm>
              <a:off x="3249613" y="3387725"/>
              <a:ext cx="217488" cy="206375"/>
            </a:xfrm>
            <a:custGeom>
              <a:avLst/>
              <a:gdLst>
                <a:gd name="T0" fmla="*/ 0 w 484"/>
                <a:gd name="T1" fmla="*/ 157 h 463"/>
                <a:gd name="T2" fmla="*/ 12 w 484"/>
                <a:gd name="T3" fmla="*/ 166 h 463"/>
                <a:gd name="T4" fmla="*/ 12 w 484"/>
                <a:gd name="T5" fmla="*/ 191 h 463"/>
                <a:gd name="T6" fmla="*/ 109 w 484"/>
                <a:gd name="T7" fmla="*/ 245 h 463"/>
                <a:gd name="T8" fmla="*/ 375 w 484"/>
                <a:gd name="T9" fmla="*/ 399 h 463"/>
                <a:gd name="T10" fmla="*/ 484 w 484"/>
                <a:gd name="T11" fmla="*/ 463 h 463"/>
                <a:gd name="T12" fmla="*/ 484 w 484"/>
                <a:gd name="T13" fmla="*/ 281 h 463"/>
                <a:gd name="T14" fmla="*/ 375 w 484"/>
                <a:gd name="T15" fmla="*/ 218 h 463"/>
                <a:gd name="T16" fmla="*/ 109 w 484"/>
                <a:gd name="T17" fmla="*/ 64 h 463"/>
                <a:gd name="T18" fmla="*/ 0 w 484"/>
                <a:gd name="T19" fmla="*/ 0 h 463"/>
                <a:gd name="T20" fmla="*/ 0 w 484"/>
                <a:gd name="T21" fmla="*/ 15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4" h="463">
                  <a:moveTo>
                    <a:pt x="0" y="157"/>
                  </a:moveTo>
                  <a:lnTo>
                    <a:pt x="12" y="166"/>
                  </a:lnTo>
                  <a:lnTo>
                    <a:pt x="12" y="191"/>
                  </a:lnTo>
                  <a:lnTo>
                    <a:pt x="109" y="245"/>
                  </a:lnTo>
                  <a:cubicBezTo>
                    <a:pt x="150" y="352"/>
                    <a:pt x="261" y="416"/>
                    <a:pt x="375" y="399"/>
                  </a:cubicBezTo>
                  <a:lnTo>
                    <a:pt x="484" y="463"/>
                  </a:lnTo>
                  <a:lnTo>
                    <a:pt x="484" y="281"/>
                  </a:lnTo>
                  <a:lnTo>
                    <a:pt x="375" y="218"/>
                  </a:lnTo>
                  <a:cubicBezTo>
                    <a:pt x="261" y="235"/>
                    <a:pt x="150" y="170"/>
                    <a:pt x="109" y="64"/>
                  </a:cubicBezTo>
                  <a:lnTo>
                    <a:pt x="0" y="0"/>
                  </a:lnTo>
                  <a:lnTo>
                    <a:pt x="0" y="157"/>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180" name="Picture 156">
              <a:extLst>
                <a:ext uri="{FF2B5EF4-FFF2-40B4-BE49-F238E27FC236}">
                  <a16:creationId xmlns:a16="http://schemas.microsoft.com/office/drawing/2014/main" id="{6A5EE044-0482-4ED5-A0C2-E5E990B2A3E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59138" y="3400425"/>
              <a:ext cx="34925"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1" name="Picture 157">
              <a:extLst>
                <a:ext uri="{FF2B5EF4-FFF2-40B4-BE49-F238E27FC236}">
                  <a16:creationId xmlns:a16="http://schemas.microsoft.com/office/drawing/2014/main" id="{4B3304A3-B247-40C8-AA58-82211E1919C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59138" y="3400425"/>
              <a:ext cx="34925"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3" name="Freeform 158">
              <a:extLst>
                <a:ext uri="{FF2B5EF4-FFF2-40B4-BE49-F238E27FC236}">
                  <a16:creationId xmlns:a16="http://schemas.microsoft.com/office/drawing/2014/main" id="{0653A30B-8AA0-420B-96AB-38660BFB95B1}"/>
                </a:ext>
              </a:extLst>
            </p:cNvPr>
            <p:cNvSpPr>
              <a:spLocks/>
            </p:cNvSpPr>
            <p:nvPr/>
          </p:nvSpPr>
          <p:spPr bwMode="auto">
            <a:xfrm>
              <a:off x="3265488" y="3405188"/>
              <a:ext cx="23813" cy="38100"/>
            </a:xfrm>
            <a:custGeom>
              <a:avLst/>
              <a:gdLst>
                <a:gd name="T0" fmla="*/ 0 w 15"/>
                <a:gd name="T1" fmla="*/ 16 h 24"/>
                <a:gd name="T2" fmla="*/ 15 w 15"/>
                <a:gd name="T3" fmla="*/ 24 h 24"/>
                <a:gd name="T4" fmla="*/ 15 w 15"/>
                <a:gd name="T5" fmla="*/ 9 h 24"/>
                <a:gd name="T6" fmla="*/ 0 w 15"/>
                <a:gd name="T7" fmla="*/ 0 h 24"/>
                <a:gd name="T8" fmla="*/ 0 w 15"/>
                <a:gd name="T9" fmla="*/ 16 h 24"/>
              </a:gdLst>
              <a:ahLst/>
              <a:cxnLst>
                <a:cxn ang="0">
                  <a:pos x="T0" y="T1"/>
                </a:cxn>
                <a:cxn ang="0">
                  <a:pos x="T2" y="T3"/>
                </a:cxn>
                <a:cxn ang="0">
                  <a:pos x="T4" y="T5"/>
                </a:cxn>
                <a:cxn ang="0">
                  <a:pos x="T6" y="T7"/>
                </a:cxn>
                <a:cxn ang="0">
                  <a:pos x="T8" y="T9"/>
                </a:cxn>
              </a:cxnLst>
              <a:rect l="0" t="0" r="r" b="b"/>
              <a:pathLst>
                <a:path w="15" h="24">
                  <a:moveTo>
                    <a:pt x="0" y="16"/>
                  </a:moveTo>
                  <a:lnTo>
                    <a:pt x="15" y="24"/>
                  </a:lnTo>
                  <a:lnTo>
                    <a:pt x="15" y="9"/>
                  </a:lnTo>
                  <a:lnTo>
                    <a:pt x="0" y="0"/>
                  </a:lnTo>
                  <a:lnTo>
                    <a:pt x="0" y="16"/>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183" name="Picture 159">
              <a:extLst>
                <a:ext uri="{FF2B5EF4-FFF2-40B4-BE49-F238E27FC236}">
                  <a16:creationId xmlns:a16="http://schemas.microsoft.com/office/drawing/2014/main" id="{9AD15AAA-7E17-46EA-B005-CE01E4216B1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44850" y="3429000"/>
              <a:ext cx="228600"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4" name="Freeform 160">
              <a:extLst>
                <a:ext uri="{FF2B5EF4-FFF2-40B4-BE49-F238E27FC236}">
                  <a16:creationId xmlns:a16="http://schemas.microsoft.com/office/drawing/2014/main" id="{1FE433EB-7FF7-4615-9470-2CBB7CA19B9D}"/>
                </a:ext>
              </a:extLst>
            </p:cNvPr>
            <p:cNvSpPr>
              <a:spLocks/>
            </p:cNvSpPr>
            <p:nvPr/>
          </p:nvSpPr>
          <p:spPr bwMode="auto">
            <a:xfrm>
              <a:off x="3249613" y="3429000"/>
              <a:ext cx="217488" cy="146050"/>
            </a:xfrm>
            <a:custGeom>
              <a:avLst/>
              <a:gdLst>
                <a:gd name="T0" fmla="*/ 0 w 484"/>
                <a:gd name="T1" fmla="*/ 21 h 326"/>
                <a:gd name="T2" fmla="*/ 0 w 484"/>
                <a:gd name="T3" fmla="*/ 49 h 326"/>
                <a:gd name="T4" fmla="*/ 109 w 484"/>
                <a:gd name="T5" fmla="*/ 109 h 326"/>
                <a:gd name="T6" fmla="*/ 375 w 484"/>
                <a:gd name="T7" fmla="*/ 263 h 326"/>
                <a:gd name="T8" fmla="*/ 484 w 484"/>
                <a:gd name="T9" fmla="*/ 326 h 326"/>
                <a:gd name="T10" fmla="*/ 484 w 484"/>
                <a:gd name="T11" fmla="*/ 281 h 326"/>
                <a:gd name="T12" fmla="*/ 375 w 484"/>
                <a:gd name="T13" fmla="*/ 217 h 326"/>
                <a:gd name="T14" fmla="*/ 109 w 484"/>
                <a:gd name="T15" fmla="*/ 63 h 326"/>
                <a:gd name="T16" fmla="*/ 0 w 484"/>
                <a:gd name="T17" fmla="*/ 0 h 326"/>
                <a:gd name="T18" fmla="*/ 0 w 484"/>
                <a:gd name="T19" fmla="*/ 2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326">
                  <a:moveTo>
                    <a:pt x="0" y="21"/>
                  </a:moveTo>
                  <a:lnTo>
                    <a:pt x="0" y="49"/>
                  </a:lnTo>
                  <a:lnTo>
                    <a:pt x="109" y="109"/>
                  </a:lnTo>
                  <a:cubicBezTo>
                    <a:pt x="150" y="215"/>
                    <a:pt x="261" y="280"/>
                    <a:pt x="375" y="263"/>
                  </a:cubicBezTo>
                  <a:lnTo>
                    <a:pt x="484" y="326"/>
                  </a:lnTo>
                  <a:lnTo>
                    <a:pt x="484" y="281"/>
                  </a:lnTo>
                  <a:lnTo>
                    <a:pt x="375" y="217"/>
                  </a:lnTo>
                  <a:cubicBezTo>
                    <a:pt x="261" y="234"/>
                    <a:pt x="150" y="170"/>
                    <a:pt x="109" y="63"/>
                  </a:cubicBezTo>
                  <a:lnTo>
                    <a:pt x="0" y="0"/>
                  </a:lnTo>
                  <a:lnTo>
                    <a:pt x="0" y="21"/>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15" name="Freeform 161">
              <a:extLst>
                <a:ext uri="{FF2B5EF4-FFF2-40B4-BE49-F238E27FC236}">
                  <a16:creationId xmlns:a16="http://schemas.microsoft.com/office/drawing/2014/main" id="{2F0CBAE3-7908-4D3F-A6AE-9F9F1A87A857}"/>
                </a:ext>
              </a:extLst>
            </p:cNvPr>
            <p:cNvSpPr>
              <a:spLocks/>
            </p:cNvSpPr>
            <p:nvPr/>
          </p:nvSpPr>
          <p:spPr bwMode="auto">
            <a:xfrm>
              <a:off x="3338513" y="3463925"/>
              <a:ext cx="11113" cy="31750"/>
            </a:xfrm>
            <a:custGeom>
              <a:avLst/>
              <a:gdLst>
                <a:gd name="T0" fmla="*/ 7 w 7"/>
                <a:gd name="T1" fmla="*/ 0 h 20"/>
                <a:gd name="T2" fmla="*/ 0 w 7"/>
                <a:gd name="T3" fmla="*/ 3 h 20"/>
                <a:gd name="T4" fmla="*/ 0 w 7"/>
                <a:gd name="T5" fmla="*/ 20 h 20"/>
              </a:gdLst>
              <a:ahLst/>
              <a:cxnLst>
                <a:cxn ang="0">
                  <a:pos x="T0" y="T1"/>
                </a:cxn>
                <a:cxn ang="0">
                  <a:pos x="T2" y="T3"/>
                </a:cxn>
                <a:cxn ang="0">
                  <a:pos x="T4" y="T5"/>
                </a:cxn>
              </a:cxnLst>
              <a:rect l="0" t="0" r="r" b="b"/>
              <a:pathLst>
                <a:path w="7" h="20">
                  <a:moveTo>
                    <a:pt x="7" y="0"/>
                  </a:moveTo>
                  <a:lnTo>
                    <a:pt x="0" y="3"/>
                  </a:lnTo>
                  <a:lnTo>
                    <a:pt x="0" y="20"/>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16" name="Freeform 162">
              <a:extLst>
                <a:ext uri="{FF2B5EF4-FFF2-40B4-BE49-F238E27FC236}">
                  <a16:creationId xmlns:a16="http://schemas.microsoft.com/office/drawing/2014/main" id="{1EC26340-09D5-482E-8958-EAEEE3B42AED}"/>
                </a:ext>
              </a:extLst>
            </p:cNvPr>
            <p:cNvSpPr>
              <a:spLocks/>
            </p:cNvSpPr>
            <p:nvPr/>
          </p:nvSpPr>
          <p:spPr bwMode="auto">
            <a:xfrm>
              <a:off x="3352800" y="3471863"/>
              <a:ext cx="11113" cy="33337"/>
            </a:xfrm>
            <a:custGeom>
              <a:avLst/>
              <a:gdLst>
                <a:gd name="T0" fmla="*/ 7 w 7"/>
                <a:gd name="T1" fmla="*/ 0 h 21"/>
                <a:gd name="T2" fmla="*/ 0 w 7"/>
                <a:gd name="T3" fmla="*/ 3 h 21"/>
                <a:gd name="T4" fmla="*/ 0 w 7"/>
                <a:gd name="T5" fmla="*/ 21 h 21"/>
              </a:gdLst>
              <a:ahLst/>
              <a:cxnLst>
                <a:cxn ang="0">
                  <a:pos x="T0" y="T1"/>
                </a:cxn>
                <a:cxn ang="0">
                  <a:pos x="T2" y="T3"/>
                </a:cxn>
                <a:cxn ang="0">
                  <a:pos x="T4" y="T5"/>
                </a:cxn>
              </a:cxnLst>
              <a:rect l="0" t="0" r="r" b="b"/>
              <a:pathLst>
                <a:path w="7" h="21">
                  <a:moveTo>
                    <a:pt x="7" y="0"/>
                  </a:moveTo>
                  <a:lnTo>
                    <a:pt x="0" y="3"/>
                  </a:lnTo>
                  <a:lnTo>
                    <a:pt x="0" y="21"/>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17" name="Freeform 163">
              <a:extLst>
                <a:ext uri="{FF2B5EF4-FFF2-40B4-BE49-F238E27FC236}">
                  <a16:creationId xmlns:a16="http://schemas.microsoft.com/office/drawing/2014/main" id="{3FF5E907-C882-4D60-8131-22D487BB1C5F}"/>
                </a:ext>
              </a:extLst>
            </p:cNvPr>
            <p:cNvSpPr>
              <a:spLocks/>
            </p:cNvSpPr>
            <p:nvPr/>
          </p:nvSpPr>
          <p:spPr bwMode="auto">
            <a:xfrm>
              <a:off x="3367088" y="3476625"/>
              <a:ext cx="11113" cy="33337"/>
            </a:xfrm>
            <a:custGeom>
              <a:avLst/>
              <a:gdLst>
                <a:gd name="T0" fmla="*/ 7 w 7"/>
                <a:gd name="T1" fmla="*/ 0 h 21"/>
                <a:gd name="T2" fmla="*/ 0 w 7"/>
                <a:gd name="T3" fmla="*/ 3 h 21"/>
                <a:gd name="T4" fmla="*/ 0 w 7"/>
                <a:gd name="T5" fmla="*/ 21 h 21"/>
              </a:gdLst>
              <a:ahLst/>
              <a:cxnLst>
                <a:cxn ang="0">
                  <a:pos x="T0" y="T1"/>
                </a:cxn>
                <a:cxn ang="0">
                  <a:pos x="T2" y="T3"/>
                </a:cxn>
                <a:cxn ang="0">
                  <a:pos x="T4" y="T5"/>
                </a:cxn>
              </a:cxnLst>
              <a:rect l="0" t="0" r="r" b="b"/>
              <a:pathLst>
                <a:path w="7" h="21">
                  <a:moveTo>
                    <a:pt x="7" y="0"/>
                  </a:moveTo>
                  <a:lnTo>
                    <a:pt x="0" y="3"/>
                  </a:lnTo>
                  <a:lnTo>
                    <a:pt x="0" y="21"/>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18" name="Freeform 164">
              <a:extLst>
                <a:ext uri="{FF2B5EF4-FFF2-40B4-BE49-F238E27FC236}">
                  <a16:creationId xmlns:a16="http://schemas.microsoft.com/office/drawing/2014/main" id="{53A0393E-E3C5-4453-A4B1-5733C89C2C5C}"/>
                </a:ext>
              </a:extLst>
            </p:cNvPr>
            <p:cNvSpPr>
              <a:spLocks/>
            </p:cNvSpPr>
            <p:nvPr/>
          </p:nvSpPr>
          <p:spPr bwMode="auto">
            <a:xfrm>
              <a:off x="3317875" y="3446463"/>
              <a:ext cx="11113" cy="28575"/>
            </a:xfrm>
            <a:custGeom>
              <a:avLst/>
              <a:gdLst>
                <a:gd name="T0" fmla="*/ 7 w 7"/>
                <a:gd name="T1" fmla="*/ 0 h 18"/>
                <a:gd name="T2" fmla="*/ 0 w 7"/>
                <a:gd name="T3" fmla="*/ 3 h 18"/>
                <a:gd name="T4" fmla="*/ 0 w 7"/>
                <a:gd name="T5" fmla="*/ 18 h 18"/>
              </a:gdLst>
              <a:ahLst/>
              <a:cxnLst>
                <a:cxn ang="0">
                  <a:pos x="T0" y="T1"/>
                </a:cxn>
                <a:cxn ang="0">
                  <a:pos x="T2" y="T3"/>
                </a:cxn>
                <a:cxn ang="0">
                  <a:pos x="T4" y="T5"/>
                </a:cxn>
              </a:cxnLst>
              <a:rect l="0" t="0" r="r" b="b"/>
              <a:pathLst>
                <a:path w="7" h="18">
                  <a:moveTo>
                    <a:pt x="7" y="0"/>
                  </a:moveTo>
                  <a:lnTo>
                    <a:pt x="0" y="3"/>
                  </a:lnTo>
                  <a:lnTo>
                    <a:pt x="0" y="18"/>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19" name="Freeform 165">
              <a:extLst>
                <a:ext uri="{FF2B5EF4-FFF2-40B4-BE49-F238E27FC236}">
                  <a16:creationId xmlns:a16="http://schemas.microsoft.com/office/drawing/2014/main" id="{D13A7ED3-7AE8-4669-A171-C07E092059C5}"/>
                </a:ext>
              </a:extLst>
            </p:cNvPr>
            <p:cNvSpPr>
              <a:spLocks/>
            </p:cNvSpPr>
            <p:nvPr/>
          </p:nvSpPr>
          <p:spPr bwMode="auto">
            <a:xfrm>
              <a:off x="3328988" y="3455988"/>
              <a:ext cx="11113" cy="30162"/>
            </a:xfrm>
            <a:custGeom>
              <a:avLst/>
              <a:gdLst>
                <a:gd name="T0" fmla="*/ 7 w 7"/>
                <a:gd name="T1" fmla="*/ 0 h 19"/>
                <a:gd name="T2" fmla="*/ 0 w 7"/>
                <a:gd name="T3" fmla="*/ 3 h 19"/>
                <a:gd name="T4" fmla="*/ 0 w 7"/>
                <a:gd name="T5" fmla="*/ 19 h 19"/>
              </a:gdLst>
              <a:ahLst/>
              <a:cxnLst>
                <a:cxn ang="0">
                  <a:pos x="T0" y="T1"/>
                </a:cxn>
                <a:cxn ang="0">
                  <a:pos x="T2" y="T3"/>
                </a:cxn>
                <a:cxn ang="0">
                  <a:pos x="T4" y="T5"/>
                </a:cxn>
              </a:cxnLst>
              <a:rect l="0" t="0" r="r" b="b"/>
              <a:pathLst>
                <a:path w="7" h="19">
                  <a:moveTo>
                    <a:pt x="7" y="0"/>
                  </a:moveTo>
                  <a:lnTo>
                    <a:pt x="0" y="3"/>
                  </a:lnTo>
                  <a:lnTo>
                    <a:pt x="0" y="19"/>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20" name="Freeform 166">
              <a:extLst>
                <a:ext uri="{FF2B5EF4-FFF2-40B4-BE49-F238E27FC236}">
                  <a16:creationId xmlns:a16="http://schemas.microsoft.com/office/drawing/2014/main" id="{435CB730-1601-48AE-912F-EE8896005D4F}"/>
                </a:ext>
              </a:extLst>
            </p:cNvPr>
            <p:cNvSpPr>
              <a:spLocks/>
            </p:cNvSpPr>
            <p:nvPr/>
          </p:nvSpPr>
          <p:spPr bwMode="auto">
            <a:xfrm>
              <a:off x="3249613" y="3324225"/>
              <a:ext cx="325438" cy="269875"/>
            </a:xfrm>
            <a:custGeom>
              <a:avLst/>
              <a:gdLst>
                <a:gd name="T0" fmla="*/ 0 w 726"/>
                <a:gd name="T1" fmla="*/ 142 h 605"/>
                <a:gd name="T2" fmla="*/ 0 w 726"/>
                <a:gd name="T3" fmla="*/ 299 h 605"/>
                <a:gd name="T4" fmla="*/ 12 w 726"/>
                <a:gd name="T5" fmla="*/ 308 h 605"/>
                <a:gd name="T6" fmla="*/ 12 w 726"/>
                <a:gd name="T7" fmla="*/ 333 h 605"/>
                <a:gd name="T8" fmla="*/ 109 w 726"/>
                <a:gd name="T9" fmla="*/ 387 h 605"/>
                <a:gd name="T10" fmla="*/ 375 w 726"/>
                <a:gd name="T11" fmla="*/ 541 h 605"/>
                <a:gd name="T12" fmla="*/ 484 w 726"/>
                <a:gd name="T13" fmla="*/ 605 h 605"/>
                <a:gd name="T14" fmla="*/ 714 w 726"/>
                <a:gd name="T15" fmla="*/ 472 h 605"/>
                <a:gd name="T16" fmla="*/ 714 w 726"/>
                <a:gd name="T17" fmla="*/ 447 h 605"/>
                <a:gd name="T18" fmla="*/ 726 w 726"/>
                <a:gd name="T19" fmla="*/ 441 h 605"/>
                <a:gd name="T20" fmla="*/ 726 w 726"/>
                <a:gd name="T21" fmla="*/ 284 h 605"/>
                <a:gd name="T22" fmla="*/ 242 w 726"/>
                <a:gd name="T23" fmla="*/ 0 h 605"/>
                <a:gd name="T24" fmla="*/ 0 w 726"/>
                <a:gd name="T25" fmla="*/ 14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6" h="605">
                  <a:moveTo>
                    <a:pt x="0" y="142"/>
                  </a:moveTo>
                  <a:lnTo>
                    <a:pt x="0" y="299"/>
                  </a:lnTo>
                  <a:lnTo>
                    <a:pt x="12" y="308"/>
                  </a:lnTo>
                  <a:lnTo>
                    <a:pt x="12" y="333"/>
                  </a:lnTo>
                  <a:lnTo>
                    <a:pt x="109" y="387"/>
                  </a:lnTo>
                  <a:cubicBezTo>
                    <a:pt x="150" y="494"/>
                    <a:pt x="261" y="558"/>
                    <a:pt x="375" y="541"/>
                  </a:cubicBezTo>
                  <a:lnTo>
                    <a:pt x="484" y="605"/>
                  </a:lnTo>
                  <a:lnTo>
                    <a:pt x="714" y="472"/>
                  </a:lnTo>
                  <a:lnTo>
                    <a:pt x="714" y="447"/>
                  </a:lnTo>
                  <a:lnTo>
                    <a:pt x="726" y="441"/>
                  </a:lnTo>
                  <a:lnTo>
                    <a:pt x="726" y="284"/>
                  </a:lnTo>
                  <a:lnTo>
                    <a:pt x="242" y="0"/>
                  </a:lnTo>
                  <a:lnTo>
                    <a:pt x="0" y="142"/>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21" name="Line 167">
              <a:extLst>
                <a:ext uri="{FF2B5EF4-FFF2-40B4-BE49-F238E27FC236}">
                  <a16:creationId xmlns:a16="http://schemas.microsoft.com/office/drawing/2014/main" id="{81FECBA1-6F38-40F0-9D29-FF1A08D877AA}"/>
                </a:ext>
              </a:extLst>
            </p:cNvPr>
            <p:cNvSpPr>
              <a:spLocks noChangeShapeType="1"/>
            </p:cNvSpPr>
            <p:nvPr/>
          </p:nvSpPr>
          <p:spPr bwMode="auto">
            <a:xfrm>
              <a:off x="2654300" y="2646363"/>
              <a:ext cx="0" cy="542925"/>
            </a:xfrm>
            <a:prstGeom prst="line">
              <a:avLst/>
            </a:prstGeom>
            <a:noFill/>
            <a:ln w="7938" cap="rnd">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22" name="Line 168">
              <a:extLst>
                <a:ext uri="{FF2B5EF4-FFF2-40B4-BE49-F238E27FC236}">
                  <a16:creationId xmlns:a16="http://schemas.microsoft.com/office/drawing/2014/main" id="{B6EAC1CE-6485-4F10-A650-757FF08F8B37}"/>
                </a:ext>
              </a:extLst>
            </p:cNvPr>
            <p:cNvSpPr>
              <a:spLocks noChangeShapeType="1"/>
            </p:cNvSpPr>
            <p:nvPr/>
          </p:nvSpPr>
          <p:spPr bwMode="auto">
            <a:xfrm>
              <a:off x="3413125" y="2646363"/>
              <a:ext cx="0" cy="542925"/>
            </a:xfrm>
            <a:prstGeom prst="line">
              <a:avLst/>
            </a:prstGeom>
            <a:noFill/>
            <a:ln w="7938" cap="rnd">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23" name="Line 169">
              <a:extLst>
                <a:ext uri="{FF2B5EF4-FFF2-40B4-BE49-F238E27FC236}">
                  <a16:creationId xmlns:a16="http://schemas.microsoft.com/office/drawing/2014/main" id="{87E300EF-FC5E-4B19-9E16-40F9E618EACF}"/>
                </a:ext>
              </a:extLst>
            </p:cNvPr>
            <p:cNvSpPr>
              <a:spLocks noChangeShapeType="1"/>
            </p:cNvSpPr>
            <p:nvPr/>
          </p:nvSpPr>
          <p:spPr bwMode="auto">
            <a:xfrm>
              <a:off x="2627313" y="3729038"/>
              <a:ext cx="0" cy="406400"/>
            </a:xfrm>
            <a:prstGeom prst="line">
              <a:avLst/>
            </a:prstGeom>
            <a:noFill/>
            <a:ln w="7938" cap="rnd">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24" name="Line 170">
              <a:extLst>
                <a:ext uri="{FF2B5EF4-FFF2-40B4-BE49-F238E27FC236}">
                  <a16:creationId xmlns:a16="http://schemas.microsoft.com/office/drawing/2014/main" id="{3D44B47A-1E30-4AEB-B34B-BAF6FBE4CDB2}"/>
                </a:ext>
              </a:extLst>
            </p:cNvPr>
            <p:cNvSpPr>
              <a:spLocks noChangeShapeType="1"/>
            </p:cNvSpPr>
            <p:nvPr/>
          </p:nvSpPr>
          <p:spPr bwMode="auto">
            <a:xfrm>
              <a:off x="3440113" y="3729038"/>
              <a:ext cx="0" cy="406400"/>
            </a:xfrm>
            <a:prstGeom prst="line">
              <a:avLst/>
            </a:prstGeom>
            <a:noFill/>
            <a:ln w="7938" cap="rnd">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25" name="Freeform 171">
              <a:extLst>
                <a:ext uri="{FF2B5EF4-FFF2-40B4-BE49-F238E27FC236}">
                  <a16:creationId xmlns:a16="http://schemas.microsoft.com/office/drawing/2014/main" id="{76B04AFC-B984-4595-89A4-C550EC462673}"/>
                </a:ext>
              </a:extLst>
            </p:cNvPr>
            <p:cNvSpPr>
              <a:spLocks noEditPoints="1"/>
            </p:cNvSpPr>
            <p:nvPr/>
          </p:nvSpPr>
          <p:spPr bwMode="auto">
            <a:xfrm>
              <a:off x="2492375" y="4095750"/>
              <a:ext cx="1082675" cy="350837"/>
            </a:xfrm>
            <a:custGeom>
              <a:avLst/>
              <a:gdLst>
                <a:gd name="T0" fmla="*/ 629 w 682"/>
                <a:gd name="T1" fmla="*/ 221 h 221"/>
                <a:gd name="T2" fmla="*/ 643 w 682"/>
                <a:gd name="T3" fmla="*/ 194 h 221"/>
                <a:gd name="T4" fmla="*/ 39 w 682"/>
                <a:gd name="T5" fmla="*/ 194 h 221"/>
                <a:gd name="T6" fmla="*/ 52 w 682"/>
                <a:gd name="T7" fmla="*/ 221 h 221"/>
                <a:gd name="T8" fmla="*/ 629 w 682"/>
                <a:gd name="T9" fmla="*/ 221 h 221"/>
                <a:gd name="T10" fmla="*/ 0 w 682"/>
                <a:gd name="T11" fmla="*/ 181 h 221"/>
                <a:gd name="T12" fmla="*/ 682 w 682"/>
                <a:gd name="T13" fmla="*/ 181 h 221"/>
                <a:gd name="T14" fmla="*/ 682 w 682"/>
                <a:gd name="T15" fmla="*/ 0 h 221"/>
                <a:gd name="T16" fmla="*/ 0 w 682"/>
                <a:gd name="T17" fmla="*/ 0 h 221"/>
                <a:gd name="T18" fmla="*/ 0 w 682"/>
                <a:gd name="T19" fmla="*/ 18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2" h="221">
                  <a:moveTo>
                    <a:pt x="629" y="221"/>
                  </a:moveTo>
                  <a:lnTo>
                    <a:pt x="643" y="194"/>
                  </a:lnTo>
                  <a:lnTo>
                    <a:pt x="39" y="194"/>
                  </a:lnTo>
                  <a:lnTo>
                    <a:pt x="52" y="221"/>
                  </a:lnTo>
                  <a:lnTo>
                    <a:pt x="629" y="221"/>
                  </a:lnTo>
                  <a:close/>
                  <a:moveTo>
                    <a:pt x="0" y="181"/>
                  </a:moveTo>
                  <a:lnTo>
                    <a:pt x="682" y="181"/>
                  </a:lnTo>
                  <a:lnTo>
                    <a:pt x="682" y="0"/>
                  </a:lnTo>
                  <a:lnTo>
                    <a:pt x="0" y="0"/>
                  </a:lnTo>
                  <a:lnTo>
                    <a:pt x="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26" name="Freeform 172">
              <a:extLst>
                <a:ext uri="{FF2B5EF4-FFF2-40B4-BE49-F238E27FC236}">
                  <a16:creationId xmlns:a16="http://schemas.microsoft.com/office/drawing/2014/main" id="{0166EDC6-7F60-4832-AF3F-0B0181A5A4CA}"/>
                </a:ext>
              </a:extLst>
            </p:cNvPr>
            <p:cNvSpPr>
              <a:spLocks/>
            </p:cNvSpPr>
            <p:nvPr/>
          </p:nvSpPr>
          <p:spPr bwMode="auto">
            <a:xfrm>
              <a:off x="2554288" y="4403725"/>
              <a:ext cx="958850" cy="42862"/>
            </a:xfrm>
            <a:custGeom>
              <a:avLst/>
              <a:gdLst>
                <a:gd name="T0" fmla="*/ 590 w 604"/>
                <a:gd name="T1" fmla="*/ 27 h 27"/>
                <a:gd name="T2" fmla="*/ 604 w 604"/>
                <a:gd name="T3" fmla="*/ 0 h 27"/>
                <a:gd name="T4" fmla="*/ 0 w 604"/>
                <a:gd name="T5" fmla="*/ 0 h 27"/>
                <a:gd name="T6" fmla="*/ 13 w 604"/>
                <a:gd name="T7" fmla="*/ 27 h 27"/>
                <a:gd name="T8" fmla="*/ 590 w 604"/>
                <a:gd name="T9" fmla="*/ 27 h 27"/>
              </a:gdLst>
              <a:ahLst/>
              <a:cxnLst>
                <a:cxn ang="0">
                  <a:pos x="T0" y="T1"/>
                </a:cxn>
                <a:cxn ang="0">
                  <a:pos x="T2" y="T3"/>
                </a:cxn>
                <a:cxn ang="0">
                  <a:pos x="T4" y="T5"/>
                </a:cxn>
                <a:cxn ang="0">
                  <a:pos x="T6" y="T7"/>
                </a:cxn>
                <a:cxn ang="0">
                  <a:pos x="T8" y="T9"/>
                </a:cxn>
              </a:cxnLst>
              <a:rect l="0" t="0" r="r" b="b"/>
              <a:pathLst>
                <a:path w="604" h="27">
                  <a:moveTo>
                    <a:pt x="590" y="27"/>
                  </a:moveTo>
                  <a:lnTo>
                    <a:pt x="604" y="0"/>
                  </a:lnTo>
                  <a:lnTo>
                    <a:pt x="0" y="0"/>
                  </a:lnTo>
                  <a:lnTo>
                    <a:pt x="13" y="27"/>
                  </a:lnTo>
                  <a:lnTo>
                    <a:pt x="590" y="27"/>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27" name="Rectangle 173">
              <a:extLst>
                <a:ext uri="{FF2B5EF4-FFF2-40B4-BE49-F238E27FC236}">
                  <a16:creationId xmlns:a16="http://schemas.microsoft.com/office/drawing/2014/main" id="{0CE2E264-6DD5-4A87-9251-93D54B462794}"/>
                </a:ext>
              </a:extLst>
            </p:cNvPr>
            <p:cNvSpPr>
              <a:spLocks noChangeArrowheads="1"/>
            </p:cNvSpPr>
            <p:nvPr/>
          </p:nvSpPr>
          <p:spPr bwMode="auto">
            <a:xfrm>
              <a:off x="2492375" y="4095750"/>
              <a:ext cx="1082675" cy="287337"/>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28" name="Rectangle 174">
              <a:extLst>
                <a:ext uri="{FF2B5EF4-FFF2-40B4-BE49-F238E27FC236}">
                  <a16:creationId xmlns:a16="http://schemas.microsoft.com/office/drawing/2014/main" id="{5EE466E7-EB25-4647-905F-FD7724C842A7}"/>
                </a:ext>
              </a:extLst>
            </p:cNvPr>
            <p:cNvSpPr>
              <a:spLocks noChangeArrowheads="1"/>
            </p:cNvSpPr>
            <p:nvPr/>
          </p:nvSpPr>
          <p:spPr bwMode="auto">
            <a:xfrm>
              <a:off x="3327400" y="4151313"/>
              <a:ext cx="185738" cy="176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29" name="Rectangle 175">
              <a:extLst>
                <a:ext uri="{FF2B5EF4-FFF2-40B4-BE49-F238E27FC236}">
                  <a16:creationId xmlns:a16="http://schemas.microsoft.com/office/drawing/2014/main" id="{392930DA-0BFE-4736-A8DD-94801EC6E7E6}"/>
                </a:ext>
              </a:extLst>
            </p:cNvPr>
            <p:cNvSpPr>
              <a:spLocks noChangeArrowheads="1"/>
            </p:cNvSpPr>
            <p:nvPr/>
          </p:nvSpPr>
          <p:spPr bwMode="auto">
            <a:xfrm>
              <a:off x="3327400" y="4151313"/>
              <a:ext cx="185738" cy="176212"/>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30" name="Freeform 176">
              <a:extLst>
                <a:ext uri="{FF2B5EF4-FFF2-40B4-BE49-F238E27FC236}">
                  <a16:creationId xmlns:a16="http://schemas.microsoft.com/office/drawing/2014/main" id="{BA3B968D-0FBA-446F-9128-DAF1FD3E818A}"/>
                </a:ext>
              </a:extLst>
            </p:cNvPr>
            <p:cNvSpPr>
              <a:spLocks noEditPoints="1"/>
            </p:cNvSpPr>
            <p:nvPr/>
          </p:nvSpPr>
          <p:spPr bwMode="auto">
            <a:xfrm>
              <a:off x="2578100" y="4167188"/>
              <a:ext cx="565150" cy="142875"/>
            </a:xfrm>
            <a:custGeom>
              <a:avLst/>
              <a:gdLst>
                <a:gd name="T0" fmla="*/ 0 w 356"/>
                <a:gd name="T1" fmla="*/ 55 h 90"/>
                <a:gd name="T2" fmla="*/ 12 w 356"/>
                <a:gd name="T3" fmla="*/ 79 h 90"/>
                <a:gd name="T4" fmla="*/ 35 w 356"/>
                <a:gd name="T5" fmla="*/ 90 h 90"/>
                <a:gd name="T6" fmla="*/ 48 w 356"/>
                <a:gd name="T7" fmla="*/ 79 h 90"/>
                <a:gd name="T8" fmla="*/ 125 w 356"/>
                <a:gd name="T9" fmla="*/ 55 h 90"/>
                <a:gd name="T10" fmla="*/ 77 w 356"/>
                <a:gd name="T11" fmla="*/ 79 h 90"/>
                <a:gd name="T12" fmla="*/ 89 w 356"/>
                <a:gd name="T13" fmla="*/ 90 h 90"/>
                <a:gd name="T14" fmla="*/ 112 w 356"/>
                <a:gd name="T15" fmla="*/ 79 h 90"/>
                <a:gd name="T16" fmla="*/ 125 w 356"/>
                <a:gd name="T17" fmla="*/ 55 h 90"/>
                <a:gd name="T18" fmla="*/ 154 w 356"/>
                <a:gd name="T19" fmla="*/ 55 h 90"/>
                <a:gd name="T20" fmla="*/ 167 w 356"/>
                <a:gd name="T21" fmla="*/ 79 h 90"/>
                <a:gd name="T22" fmla="*/ 189 w 356"/>
                <a:gd name="T23" fmla="*/ 90 h 90"/>
                <a:gd name="T24" fmla="*/ 202 w 356"/>
                <a:gd name="T25" fmla="*/ 79 h 90"/>
                <a:gd name="T26" fmla="*/ 279 w 356"/>
                <a:gd name="T27" fmla="*/ 55 h 90"/>
                <a:gd name="T28" fmla="*/ 231 w 356"/>
                <a:gd name="T29" fmla="*/ 79 h 90"/>
                <a:gd name="T30" fmla="*/ 244 w 356"/>
                <a:gd name="T31" fmla="*/ 90 h 90"/>
                <a:gd name="T32" fmla="*/ 267 w 356"/>
                <a:gd name="T33" fmla="*/ 79 h 90"/>
                <a:gd name="T34" fmla="*/ 279 w 356"/>
                <a:gd name="T35" fmla="*/ 55 h 90"/>
                <a:gd name="T36" fmla="*/ 308 w 356"/>
                <a:gd name="T37" fmla="*/ 55 h 90"/>
                <a:gd name="T38" fmla="*/ 321 w 356"/>
                <a:gd name="T39" fmla="*/ 79 h 90"/>
                <a:gd name="T40" fmla="*/ 344 w 356"/>
                <a:gd name="T41" fmla="*/ 90 h 90"/>
                <a:gd name="T42" fmla="*/ 356 w 356"/>
                <a:gd name="T43" fmla="*/ 79 h 90"/>
                <a:gd name="T44" fmla="*/ 356 w 356"/>
                <a:gd name="T45" fmla="*/ 0 h 90"/>
                <a:gd name="T46" fmla="*/ 308 w 356"/>
                <a:gd name="T47" fmla="*/ 23 h 90"/>
                <a:gd name="T48" fmla="*/ 321 w 356"/>
                <a:gd name="T49" fmla="*/ 35 h 90"/>
                <a:gd name="T50" fmla="*/ 344 w 356"/>
                <a:gd name="T51" fmla="*/ 23 h 90"/>
                <a:gd name="T52" fmla="*/ 356 w 356"/>
                <a:gd name="T53" fmla="*/ 0 h 90"/>
                <a:gd name="T54" fmla="*/ 231 w 356"/>
                <a:gd name="T55" fmla="*/ 0 h 90"/>
                <a:gd name="T56" fmla="*/ 244 w 356"/>
                <a:gd name="T57" fmla="*/ 23 h 90"/>
                <a:gd name="T58" fmla="*/ 267 w 356"/>
                <a:gd name="T59" fmla="*/ 35 h 90"/>
                <a:gd name="T60" fmla="*/ 279 w 356"/>
                <a:gd name="T61" fmla="*/ 23 h 90"/>
                <a:gd name="T62" fmla="*/ 202 w 356"/>
                <a:gd name="T63" fmla="*/ 0 h 90"/>
                <a:gd name="T64" fmla="*/ 154 w 356"/>
                <a:gd name="T65" fmla="*/ 23 h 90"/>
                <a:gd name="T66" fmla="*/ 167 w 356"/>
                <a:gd name="T67" fmla="*/ 35 h 90"/>
                <a:gd name="T68" fmla="*/ 189 w 356"/>
                <a:gd name="T69" fmla="*/ 23 h 90"/>
                <a:gd name="T70" fmla="*/ 202 w 356"/>
                <a:gd name="T71" fmla="*/ 0 h 90"/>
                <a:gd name="T72" fmla="*/ 77 w 356"/>
                <a:gd name="T73" fmla="*/ 0 h 90"/>
                <a:gd name="T74" fmla="*/ 89 w 356"/>
                <a:gd name="T75" fmla="*/ 23 h 90"/>
                <a:gd name="T76" fmla="*/ 112 w 356"/>
                <a:gd name="T77" fmla="*/ 35 h 90"/>
                <a:gd name="T78" fmla="*/ 125 w 356"/>
                <a:gd name="T79" fmla="*/ 23 h 90"/>
                <a:gd name="T80" fmla="*/ 48 w 356"/>
                <a:gd name="T81" fmla="*/ 0 h 90"/>
                <a:gd name="T82" fmla="*/ 0 w 356"/>
                <a:gd name="T83" fmla="*/ 23 h 90"/>
                <a:gd name="T84" fmla="*/ 12 w 356"/>
                <a:gd name="T85" fmla="*/ 35 h 90"/>
                <a:gd name="T86" fmla="*/ 35 w 356"/>
                <a:gd name="T87" fmla="*/ 23 h 90"/>
                <a:gd name="T88" fmla="*/ 48 w 356"/>
                <a:gd name="T8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6" h="90">
                  <a:moveTo>
                    <a:pt x="48" y="55"/>
                  </a:moveTo>
                  <a:lnTo>
                    <a:pt x="0" y="55"/>
                  </a:lnTo>
                  <a:lnTo>
                    <a:pt x="0" y="79"/>
                  </a:lnTo>
                  <a:lnTo>
                    <a:pt x="12" y="79"/>
                  </a:lnTo>
                  <a:lnTo>
                    <a:pt x="12" y="90"/>
                  </a:lnTo>
                  <a:lnTo>
                    <a:pt x="35" y="90"/>
                  </a:lnTo>
                  <a:lnTo>
                    <a:pt x="35" y="79"/>
                  </a:lnTo>
                  <a:lnTo>
                    <a:pt x="48" y="79"/>
                  </a:lnTo>
                  <a:lnTo>
                    <a:pt x="48" y="55"/>
                  </a:lnTo>
                  <a:close/>
                  <a:moveTo>
                    <a:pt x="125" y="55"/>
                  </a:moveTo>
                  <a:lnTo>
                    <a:pt x="77" y="55"/>
                  </a:lnTo>
                  <a:lnTo>
                    <a:pt x="77" y="79"/>
                  </a:lnTo>
                  <a:lnTo>
                    <a:pt x="89" y="79"/>
                  </a:lnTo>
                  <a:lnTo>
                    <a:pt x="89" y="90"/>
                  </a:lnTo>
                  <a:lnTo>
                    <a:pt x="112" y="90"/>
                  </a:lnTo>
                  <a:lnTo>
                    <a:pt x="112" y="79"/>
                  </a:lnTo>
                  <a:lnTo>
                    <a:pt x="125" y="79"/>
                  </a:lnTo>
                  <a:lnTo>
                    <a:pt x="125" y="55"/>
                  </a:lnTo>
                  <a:close/>
                  <a:moveTo>
                    <a:pt x="202" y="55"/>
                  </a:moveTo>
                  <a:lnTo>
                    <a:pt x="154" y="55"/>
                  </a:lnTo>
                  <a:lnTo>
                    <a:pt x="154" y="79"/>
                  </a:lnTo>
                  <a:lnTo>
                    <a:pt x="167" y="79"/>
                  </a:lnTo>
                  <a:lnTo>
                    <a:pt x="167" y="90"/>
                  </a:lnTo>
                  <a:lnTo>
                    <a:pt x="189" y="90"/>
                  </a:lnTo>
                  <a:lnTo>
                    <a:pt x="189" y="79"/>
                  </a:lnTo>
                  <a:lnTo>
                    <a:pt x="202" y="79"/>
                  </a:lnTo>
                  <a:lnTo>
                    <a:pt x="202" y="55"/>
                  </a:lnTo>
                  <a:close/>
                  <a:moveTo>
                    <a:pt x="279" y="55"/>
                  </a:moveTo>
                  <a:lnTo>
                    <a:pt x="231" y="55"/>
                  </a:lnTo>
                  <a:lnTo>
                    <a:pt x="231" y="79"/>
                  </a:lnTo>
                  <a:lnTo>
                    <a:pt x="244" y="79"/>
                  </a:lnTo>
                  <a:lnTo>
                    <a:pt x="244" y="90"/>
                  </a:lnTo>
                  <a:lnTo>
                    <a:pt x="267" y="90"/>
                  </a:lnTo>
                  <a:lnTo>
                    <a:pt x="267" y="79"/>
                  </a:lnTo>
                  <a:lnTo>
                    <a:pt x="279" y="79"/>
                  </a:lnTo>
                  <a:lnTo>
                    <a:pt x="279" y="55"/>
                  </a:lnTo>
                  <a:close/>
                  <a:moveTo>
                    <a:pt x="356" y="55"/>
                  </a:moveTo>
                  <a:lnTo>
                    <a:pt x="308" y="55"/>
                  </a:lnTo>
                  <a:lnTo>
                    <a:pt x="308" y="79"/>
                  </a:lnTo>
                  <a:lnTo>
                    <a:pt x="321" y="79"/>
                  </a:lnTo>
                  <a:lnTo>
                    <a:pt x="321" y="90"/>
                  </a:lnTo>
                  <a:lnTo>
                    <a:pt x="344" y="90"/>
                  </a:lnTo>
                  <a:lnTo>
                    <a:pt x="344" y="79"/>
                  </a:lnTo>
                  <a:lnTo>
                    <a:pt x="356" y="79"/>
                  </a:lnTo>
                  <a:lnTo>
                    <a:pt x="356" y="55"/>
                  </a:lnTo>
                  <a:close/>
                  <a:moveTo>
                    <a:pt x="356" y="0"/>
                  </a:moveTo>
                  <a:lnTo>
                    <a:pt x="308" y="0"/>
                  </a:lnTo>
                  <a:lnTo>
                    <a:pt x="308" y="23"/>
                  </a:lnTo>
                  <a:lnTo>
                    <a:pt x="321" y="23"/>
                  </a:lnTo>
                  <a:lnTo>
                    <a:pt x="321" y="35"/>
                  </a:lnTo>
                  <a:lnTo>
                    <a:pt x="344" y="35"/>
                  </a:lnTo>
                  <a:lnTo>
                    <a:pt x="344" y="23"/>
                  </a:lnTo>
                  <a:lnTo>
                    <a:pt x="356" y="23"/>
                  </a:lnTo>
                  <a:lnTo>
                    <a:pt x="356" y="0"/>
                  </a:lnTo>
                  <a:close/>
                  <a:moveTo>
                    <a:pt x="279" y="0"/>
                  </a:moveTo>
                  <a:lnTo>
                    <a:pt x="231" y="0"/>
                  </a:lnTo>
                  <a:lnTo>
                    <a:pt x="231" y="23"/>
                  </a:lnTo>
                  <a:lnTo>
                    <a:pt x="244" y="23"/>
                  </a:lnTo>
                  <a:lnTo>
                    <a:pt x="244" y="35"/>
                  </a:lnTo>
                  <a:lnTo>
                    <a:pt x="267" y="35"/>
                  </a:lnTo>
                  <a:lnTo>
                    <a:pt x="267" y="23"/>
                  </a:lnTo>
                  <a:lnTo>
                    <a:pt x="279" y="23"/>
                  </a:lnTo>
                  <a:lnTo>
                    <a:pt x="279" y="0"/>
                  </a:lnTo>
                  <a:close/>
                  <a:moveTo>
                    <a:pt x="202" y="0"/>
                  </a:moveTo>
                  <a:lnTo>
                    <a:pt x="154" y="0"/>
                  </a:lnTo>
                  <a:lnTo>
                    <a:pt x="154" y="23"/>
                  </a:lnTo>
                  <a:lnTo>
                    <a:pt x="167" y="23"/>
                  </a:lnTo>
                  <a:lnTo>
                    <a:pt x="167" y="35"/>
                  </a:lnTo>
                  <a:lnTo>
                    <a:pt x="189" y="35"/>
                  </a:lnTo>
                  <a:lnTo>
                    <a:pt x="189" y="23"/>
                  </a:lnTo>
                  <a:lnTo>
                    <a:pt x="202" y="23"/>
                  </a:lnTo>
                  <a:lnTo>
                    <a:pt x="202" y="0"/>
                  </a:lnTo>
                  <a:close/>
                  <a:moveTo>
                    <a:pt x="125" y="0"/>
                  </a:moveTo>
                  <a:lnTo>
                    <a:pt x="77" y="0"/>
                  </a:lnTo>
                  <a:lnTo>
                    <a:pt x="77" y="23"/>
                  </a:lnTo>
                  <a:lnTo>
                    <a:pt x="89" y="23"/>
                  </a:lnTo>
                  <a:lnTo>
                    <a:pt x="89" y="35"/>
                  </a:lnTo>
                  <a:lnTo>
                    <a:pt x="112" y="35"/>
                  </a:lnTo>
                  <a:lnTo>
                    <a:pt x="112" y="23"/>
                  </a:lnTo>
                  <a:lnTo>
                    <a:pt x="125" y="23"/>
                  </a:lnTo>
                  <a:lnTo>
                    <a:pt x="125" y="0"/>
                  </a:lnTo>
                  <a:close/>
                  <a:moveTo>
                    <a:pt x="48" y="0"/>
                  </a:moveTo>
                  <a:lnTo>
                    <a:pt x="0" y="0"/>
                  </a:lnTo>
                  <a:lnTo>
                    <a:pt x="0" y="23"/>
                  </a:lnTo>
                  <a:lnTo>
                    <a:pt x="12" y="23"/>
                  </a:lnTo>
                  <a:lnTo>
                    <a:pt x="12" y="35"/>
                  </a:lnTo>
                  <a:lnTo>
                    <a:pt x="35" y="35"/>
                  </a:lnTo>
                  <a:lnTo>
                    <a:pt x="35" y="23"/>
                  </a:lnTo>
                  <a:lnTo>
                    <a:pt x="48" y="23"/>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31" name="Freeform 177">
              <a:extLst>
                <a:ext uri="{FF2B5EF4-FFF2-40B4-BE49-F238E27FC236}">
                  <a16:creationId xmlns:a16="http://schemas.microsoft.com/office/drawing/2014/main" id="{35C1ECAA-0D39-4D3D-9E6E-27976175CA07}"/>
                </a:ext>
              </a:extLst>
            </p:cNvPr>
            <p:cNvSpPr>
              <a:spLocks/>
            </p:cNvSpPr>
            <p:nvPr/>
          </p:nvSpPr>
          <p:spPr bwMode="auto">
            <a:xfrm>
              <a:off x="3343275" y="4181475"/>
              <a:ext cx="155575" cy="117475"/>
            </a:xfrm>
            <a:custGeom>
              <a:avLst/>
              <a:gdLst>
                <a:gd name="T0" fmla="*/ 54 w 98"/>
                <a:gd name="T1" fmla="*/ 34 h 74"/>
                <a:gd name="T2" fmla="*/ 69 w 98"/>
                <a:gd name="T3" fmla="*/ 15 h 74"/>
                <a:gd name="T4" fmla="*/ 85 w 98"/>
                <a:gd name="T5" fmla="*/ 15 h 74"/>
                <a:gd name="T6" fmla="*/ 76 w 98"/>
                <a:gd name="T7" fmla="*/ 24 h 74"/>
                <a:gd name="T8" fmla="*/ 86 w 98"/>
                <a:gd name="T9" fmla="*/ 24 h 74"/>
                <a:gd name="T10" fmla="*/ 98 w 98"/>
                <a:gd name="T11" fmla="*/ 12 h 74"/>
                <a:gd name="T12" fmla="*/ 86 w 98"/>
                <a:gd name="T13" fmla="*/ 0 h 74"/>
                <a:gd name="T14" fmla="*/ 76 w 98"/>
                <a:gd name="T15" fmla="*/ 0 h 74"/>
                <a:gd name="T16" fmla="*/ 85 w 98"/>
                <a:gd name="T17" fmla="*/ 8 h 74"/>
                <a:gd name="T18" fmla="*/ 63 w 98"/>
                <a:gd name="T19" fmla="*/ 8 h 74"/>
                <a:gd name="T20" fmla="*/ 48 w 98"/>
                <a:gd name="T21" fmla="*/ 27 h 74"/>
                <a:gd name="T22" fmla="*/ 34 w 98"/>
                <a:gd name="T23" fmla="*/ 8 h 74"/>
                <a:gd name="T24" fmla="*/ 12 w 98"/>
                <a:gd name="T25" fmla="*/ 8 h 74"/>
                <a:gd name="T26" fmla="*/ 21 w 98"/>
                <a:gd name="T27" fmla="*/ 0 h 74"/>
                <a:gd name="T28" fmla="*/ 11 w 98"/>
                <a:gd name="T29" fmla="*/ 0 h 74"/>
                <a:gd name="T30" fmla="*/ 0 w 98"/>
                <a:gd name="T31" fmla="*/ 12 h 74"/>
                <a:gd name="T32" fmla="*/ 11 w 98"/>
                <a:gd name="T33" fmla="*/ 24 h 74"/>
                <a:gd name="T34" fmla="*/ 21 w 98"/>
                <a:gd name="T35" fmla="*/ 24 h 74"/>
                <a:gd name="T36" fmla="*/ 12 w 98"/>
                <a:gd name="T37" fmla="*/ 15 h 74"/>
                <a:gd name="T38" fmla="*/ 29 w 98"/>
                <a:gd name="T39" fmla="*/ 15 h 74"/>
                <a:gd name="T40" fmla="*/ 43 w 98"/>
                <a:gd name="T41" fmla="*/ 34 h 74"/>
                <a:gd name="T42" fmla="*/ 25 w 98"/>
                <a:gd name="T43" fmla="*/ 58 h 74"/>
                <a:gd name="T44" fmla="*/ 12 w 98"/>
                <a:gd name="T45" fmla="*/ 58 h 74"/>
                <a:gd name="T46" fmla="*/ 21 w 98"/>
                <a:gd name="T47" fmla="*/ 50 h 74"/>
                <a:gd name="T48" fmla="*/ 11 w 98"/>
                <a:gd name="T49" fmla="*/ 50 h 74"/>
                <a:gd name="T50" fmla="*/ 0 w 98"/>
                <a:gd name="T51" fmla="*/ 62 h 74"/>
                <a:gd name="T52" fmla="*/ 11 w 98"/>
                <a:gd name="T53" fmla="*/ 74 h 74"/>
                <a:gd name="T54" fmla="*/ 21 w 98"/>
                <a:gd name="T55" fmla="*/ 74 h 74"/>
                <a:gd name="T56" fmla="*/ 12 w 98"/>
                <a:gd name="T57" fmla="*/ 66 h 74"/>
                <a:gd name="T58" fmla="*/ 30 w 98"/>
                <a:gd name="T59" fmla="*/ 66 h 74"/>
                <a:gd name="T60" fmla="*/ 48 w 98"/>
                <a:gd name="T61" fmla="*/ 41 h 74"/>
                <a:gd name="T62" fmla="*/ 67 w 98"/>
                <a:gd name="T63" fmla="*/ 66 h 74"/>
                <a:gd name="T64" fmla="*/ 85 w 98"/>
                <a:gd name="T65" fmla="*/ 66 h 74"/>
                <a:gd name="T66" fmla="*/ 76 w 98"/>
                <a:gd name="T67" fmla="*/ 74 h 74"/>
                <a:gd name="T68" fmla="*/ 86 w 98"/>
                <a:gd name="T69" fmla="*/ 74 h 74"/>
                <a:gd name="T70" fmla="*/ 98 w 98"/>
                <a:gd name="T71" fmla="*/ 62 h 74"/>
                <a:gd name="T72" fmla="*/ 86 w 98"/>
                <a:gd name="T73" fmla="*/ 50 h 74"/>
                <a:gd name="T74" fmla="*/ 76 w 98"/>
                <a:gd name="T75" fmla="*/ 50 h 74"/>
                <a:gd name="T76" fmla="*/ 85 w 98"/>
                <a:gd name="T77" fmla="*/ 58 h 74"/>
                <a:gd name="T78" fmla="*/ 72 w 98"/>
                <a:gd name="T79" fmla="*/ 58 h 74"/>
                <a:gd name="T80" fmla="*/ 54 w 98"/>
                <a:gd name="T81" fmla="*/ 3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74">
                  <a:moveTo>
                    <a:pt x="54" y="34"/>
                  </a:moveTo>
                  <a:lnTo>
                    <a:pt x="69" y="15"/>
                  </a:lnTo>
                  <a:lnTo>
                    <a:pt x="85" y="15"/>
                  </a:lnTo>
                  <a:lnTo>
                    <a:pt x="76" y="24"/>
                  </a:lnTo>
                  <a:lnTo>
                    <a:pt x="86" y="24"/>
                  </a:lnTo>
                  <a:lnTo>
                    <a:pt x="98" y="12"/>
                  </a:lnTo>
                  <a:lnTo>
                    <a:pt x="86" y="0"/>
                  </a:lnTo>
                  <a:lnTo>
                    <a:pt x="76" y="0"/>
                  </a:lnTo>
                  <a:lnTo>
                    <a:pt x="85" y="8"/>
                  </a:lnTo>
                  <a:lnTo>
                    <a:pt x="63" y="8"/>
                  </a:lnTo>
                  <a:lnTo>
                    <a:pt x="48" y="27"/>
                  </a:lnTo>
                  <a:lnTo>
                    <a:pt x="34" y="8"/>
                  </a:lnTo>
                  <a:lnTo>
                    <a:pt x="12" y="8"/>
                  </a:lnTo>
                  <a:lnTo>
                    <a:pt x="21" y="0"/>
                  </a:lnTo>
                  <a:lnTo>
                    <a:pt x="11" y="0"/>
                  </a:lnTo>
                  <a:lnTo>
                    <a:pt x="0" y="12"/>
                  </a:lnTo>
                  <a:lnTo>
                    <a:pt x="11" y="24"/>
                  </a:lnTo>
                  <a:lnTo>
                    <a:pt x="21" y="24"/>
                  </a:lnTo>
                  <a:lnTo>
                    <a:pt x="12" y="15"/>
                  </a:lnTo>
                  <a:lnTo>
                    <a:pt x="29" y="15"/>
                  </a:lnTo>
                  <a:lnTo>
                    <a:pt x="43" y="34"/>
                  </a:lnTo>
                  <a:lnTo>
                    <a:pt x="25" y="58"/>
                  </a:lnTo>
                  <a:lnTo>
                    <a:pt x="12" y="58"/>
                  </a:lnTo>
                  <a:lnTo>
                    <a:pt x="21" y="50"/>
                  </a:lnTo>
                  <a:lnTo>
                    <a:pt x="11" y="50"/>
                  </a:lnTo>
                  <a:lnTo>
                    <a:pt x="0" y="62"/>
                  </a:lnTo>
                  <a:lnTo>
                    <a:pt x="11" y="74"/>
                  </a:lnTo>
                  <a:lnTo>
                    <a:pt x="21" y="74"/>
                  </a:lnTo>
                  <a:lnTo>
                    <a:pt x="12" y="66"/>
                  </a:lnTo>
                  <a:lnTo>
                    <a:pt x="30" y="66"/>
                  </a:lnTo>
                  <a:lnTo>
                    <a:pt x="48" y="41"/>
                  </a:lnTo>
                  <a:lnTo>
                    <a:pt x="67" y="66"/>
                  </a:lnTo>
                  <a:lnTo>
                    <a:pt x="85" y="66"/>
                  </a:lnTo>
                  <a:lnTo>
                    <a:pt x="76" y="74"/>
                  </a:lnTo>
                  <a:lnTo>
                    <a:pt x="86" y="74"/>
                  </a:lnTo>
                  <a:lnTo>
                    <a:pt x="98" y="62"/>
                  </a:lnTo>
                  <a:lnTo>
                    <a:pt x="86" y="50"/>
                  </a:lnTo>
                  <a:lnTo>
                    <a:pt x="76" y="50"/>
                  </a:lnTo>
                  <a:lnTo>
                    <a:pt x="85" y="58"/>
                  </a:lnTo>
                  <a:lnTo>
                    <a:pt x="72" y="58"/>
                  </a:lnTo>
                  <a:lnTo>
                    <a:pt x="5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32" name="Rectangle 178">
              <a:extLst>
                <a:ext uri="{FF2B5EF4-FFF2-40B4-BE49-F238E27FC236}">
                  <a16:creationId xmlns:a16="http://schemas.microsoft.com/office/drawing/2014/main" id="{F98A169A-7488-419C-954A-2D28786DC49C}"/>
                </a:ext>
              </a:extLst>
            </p:cNvPr>
            <p:cNvSpPr>
              <a:spLocks noChangeArrowheads="1"/>
            </p:cNvSpPr>
            <p:nvPr/>
          </p:nvSpPr>
          <p:spPr bwMode="auto">
            <a:xfrm>
              <a:off x="2138363" y="2576513"/>
              <a:ext cx="1714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Light" panose="020F0302020204030204" pitchFamily="34" charset="0"/>
                </a:rPr>
                <a:t>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3" name="Rectangle 179">
              <a:extLst>
                <a:ext uri="{FF2B5EF4-FFF2-40B4-BE49-F238E27FC236}">
                  <a16:creationId xmlns:a16="http://schemas.microsoft.com/office/drawing/2014/main" id="{263B4A5F-9D4B-4848-8FA7-C8839FE43B7D}"/>
                </a:ext>
              </a:extLst>
            </p:cNvPr>
            <p:cNvSpPr>
              <a:spLocks noChangeArrowheads="1"/>
            </p:cNvSpPr>
            <p:nvPr/>
          </p:nvSpPr>
          <p:spPr bwMode="auto">
            <a:xfrm>
              <a:off x="2252663" y="2576513"/>
              <a:ext cx="1143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Light" panose="020F03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4" name="Rectangle 180">
              <a:extLst>
                <a:ext uri="{FF2B5EF4-FFF2-40B4-BE49-F238E27FC236}">
                  <a16:creationId xmlns:a16="http://schemas.microsoft.com/office/drawing/2014/main" id="{C7FD5C5D-0CC8-485C-9154-D3CC61A7FDD8}"/>
                </a:ext>
              </a:extLst>
            </p:cNvPr>
            <p:cNvSpPr>
              <a:spLocks noChangeArrowheads="1"/>
            </p:cNvSpPr>
            <p:nvPr/>
          </p:nvSpPr>
          <p:spPr bwMode="auto">
            <a:xfrm>
              <a:off x="3762375" y="2576513"/>
              <a:ext cx="1730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Light" panose="020F0302020204030204" pitchFamily="34" charset="0"/>
                </a:rPr>
                <a:t>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5" name="Rectangle 181">
              <a:extLst>
                <a:ext uri="{FF2B5EF4-FFF2-40B4-BE49-F238E27FC236}">
                  <a16:creationId xmlns:a16="http://schemas.microsoft.com/office/drawing/2014/main" id="{2553DD65-E13A-4BF9-8C79-EF89CE5648C8}"/>
                </a:ext>
              </a:extLst>
            </p:cNvPr>
            <p:cNvSpPr>
              <a:spLocks noChangeArrowheads="1"/>
            </p:cNvSpPr>
            <p:nvPr/>
          </p:nvSpPr>
          <p:spPr bwMode="auto">
            <a:xfrm>
              <a:off x="3876675" y="2576513"/>
              <a:ext cx="1158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Light" panose="020F03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6" name="Rectangle 182">
              <a:extLst>
                <a:ext uri="{FF2B5EF4-FFF2-40B4-BE49-F238E27FC236}">
                  <a16:creationId xmlns:a16="http://schemas.microsoft.com/office/drawing/2014/main" id="{CC168DBD-DDE2-480C-B92C-83BBEDBA7080}"/>
                </a:ext>
              </a:extLst>
            </p:cNvPr>
            <p:cNvSpPr>
              <a:spLocks noChangeArrowheads="1"/>
            </p:cNvSpPr>
            <p:nvPr/>
          </p:nvSpPr>
          <p:spPr bwMode="auto">
            <a:xfrm>
              <a:off x="1836738" y="3390900"/>
              <a:ext cx="2365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Light" panose="020F0302020204030204" pitchFamily="34" charset="0"/>
                </a:rPr>
                <a:t>CPE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8" name="Rectangle 183">
              <a:extLst>
                <a:ext uri="{FF2B5EF4-FFF2-40B4-BE49-F238E27FC236}">
                  <a16:creationId xmlns:a16="http://schemas.microsoft.com/office/drawing/2014/main" id="{197C9984-6F69-47E3-BC41-33563CF9EE09}"/>
                </a:ext>
              </a:extLst>
            </p:cNvPr>
            <p:cNvSpPr>
              <a:spLocks noChangeArrowheads="1"/>
            </p:cNvSpPr>
            <p:nvPr/>
          </p:nvSpPr>
          <p:spPr bwMode="auto">
            <a:xfrm>
              <a:off x="2012950" y="3390900"/>
              <a:ext cx="1143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Light" panose="020F03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0" name="Rectangle 184">
              <a:extLst>
                <a:ext uri="{FF2B5EF4-FFF2-40B4-BE49-F238E27FC236}">
                  <a16:creationId xmlns:a16="http://schemas.microsoft.com/office/drawing/2014/main" id="{45C38320-0242-4F69-96C3-DC93A725C834}"/>
                </a:ext>
              </a:extLst>
            </p:cNvPr>
            <p:cNvSpPr>
              <a:spLocks noChangeArrowheads="1"/>
            </p:cNvSpPr>
            <p:nvPr/>
          </p:nvSpPr>
          <p:spPr bwMode="auto">
            <a:xfrm>
              <a:off x="4003675" y="3390900"/>
              <a:ext cx="23653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Light" panose="020F0302020204030204" pitchFamily="34" charset="0"/>
                </a:rPr>
                <a:t>CPE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5" name="Rectangle 186">
              <a:extLst>
                <a:ext uri="{FF2B5EF4-FFF2-40B4-BE49-F238E27FC236}">
                  <a16:creationId xmlns:a16="http://schemas.microsoft.com/office/drawing/2014/main" id="{B1325043-37C9-46AD-B10D-F3ED5CF6E717}"/>
                </a:ext>
              </a:extLst>
            </p:cNvPr>
            <p:cNvSpPr>
              <a:spLocks noChangeArrowheads="1"/>
            </p:cNvSpPr>
            <p:nvPr/>
          </p:nvSpPr>
          <p:spPr bwMode="auto">
            <a:xfrm>
              <a:off x="3475038" y="2914650"/>
              <a:ext cx="5365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Calibri" panose="020F0502020204030204" pitchFamily="34" charset="0"/>
                </a:rPr>
                <a:t>Last Mile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6" name="Rectangle 187">
              <a:extLst>
                <a:ext uri="{FF2B5EF4-FFF2-40B4-BE49-F238E27FC236}">
                  <a16:creationId xmlns:a16="http://schemas.microsoft.com/office/drawing/2014/main" id="{3563C2BC-27EB-4E3E-8C57-9594833796B3}"/>
                </a:ext>
              </a:extLst>
            </p:cNvPr>
            <p:cNvSpPr>
              <a:spLocks noChangeArrowheads="1"/>
            </p:cNvSpPr>
            <p:nvPr/>
          </p:nvSpPr>
          <p:spPr bwMode="auto">
            <a:xfrm>
              <a:off x="3894138" y="2914650"/>
              <a:ext cx="1301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7" name="Rectangle 188">
              <a:extLst>
                <a:ext uri="{FF2B5EF4-FFF2-40B4-BE49-F238E27FC236}">
                  <a16:creationId xmlns:a16="http://schemas.microsoft.com/office/drawing/2014/main" id="{E069D838-5BF1-4A99-81DD-197CB2168B6D}"/>
                </a:ext>
              </a:extLst>
            </p:cNvPr>
            <p:cNvSpPr>
              <a:spLocks noChangeArrowheads="1"/>
            </p:cNvSpPr>
            <p:nvPr/>
          </p:nvSpPr>
          <p:spPr bwMode="auto">
            <a:xfrm>
              <a:off x="2120900" y="2914650"/>
              <a:ext cx="5365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Last Mile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8" name="Rectangle 189">
              <a:extLst>
                <a:ext uri="{FF2B5EF4-FFF2-40B4-BE49-F238E27FC236}">
                  <a16:creationId xmlns:a16="http://schemas.microsoft.com/office/drawing/2014/main" id="{ADC6BD20-83C1-4472-88CE-2F353B52CC10}"/>
                </a:ext>
              </a:extLst>
            </p:cNvPr>
            <p:cNvSpPr>
              <a:spLocks noChangeArrowheads="1"/>
            </p:cNvSpPr>
            <p:nvPr/>
          </p:nvSpPr>
          <p:spPr bwMode="auto">
            <a:xfrm>
              <a:off x="2540000" y="2914650"/>
              <a:ext cx="1301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9" name="Rectangle 190">
              <a:extLst>
                <a:ext uri="{FF2B5EF4-FFF2-40B4-BE49-F238E27FC236}">
                  <a16:creationId xmlns:a16="http://schemas.microsoft.com/office/drawing/2014/main" id="{D0F223D8-C3EA-407B-8274-6D368FC07244}"/>
                </a:ext>
              </a:extLst>
            </p:cNvPr>
            <p:cNvSpPr>
              <a:spLocks noChangeArrowheads="1"/>
            </p:cNvSpPr>
            <p:nvPr/>
          </p:nvSpPr>
          <p:spPr bwMode="auto">
            <a:xfrm>
              <a:off x="2787650" y="4606925"/>
              <a:ext cx="47307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Example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0" name="Rectangle 191">
              <a:extLst>
                <a:ext uri="{FF2B5EF4-FFF2-40B4-BE49-F238E27FC236}">
                  <a16:creationId xmlns:a16="http://schemas.microsoft.com/office/drawing/2014/main" id="{D0C93B60-48E5-46E0-A545-2355993D02DC}"/>
                </a:ext>
              </a:extLst>
            </p:cNvPr>
            <p:cNvSpPr>
              <a:spLocks noChangeArrowheads="1"/>
            </p:cNvSpPr>
            <p:nvPr/>
          </p:nvSpPr>
          <p:spPr bwMode="auto">
            <a:xfrm>
              <a:off x="3192463" y="4606925"/>
              <a:ext cx="1016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1" name="Rectangle 192">
              <a:extLst>
                <a:ext uri="{FF2B5EF4-FFF2-40B4-BE49-F238E27FC236}">
                  <a16:creationId xmlns:a16="http://schemas.microsoft.com/office/drawing/2014/main" id="{37D329D2-229B-4499-933A-073B83633E79}"/>
                </a:ext>
              </a:extLst>
            </p:cNvPr>
            <p:cNvSpPr>
              <a:spLocks noChangeArrowheads="1"/>
            </p:cNvSpPr>
            <p:nvPr/>
          </p:nvSpPr>
          <p:spPr bwMode="auto">
            <a:xfrm>
              <a:off x="3228975" y="4606925"/>
              <a:ext cx="1206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249" name="Group 1248">
            <a:extLst>
              <a:ext uri="{FF2B5EF4-FFF2-40B4-BE49-F238E27FC236}">
                <a16:creationId xmlns:a16="http://schemas.microsoft.com/office/drawing/2014/main" id="{433ED015-CAEA-488E-AB6F-B6BB2817A6D4}"/>
              </a:ext>
            </a:extLst>
          </p:cNvPr>
          <p:cNvGrpSpPr/>
          <p:nvPr/>
        </p:nvGrpSpPr>
        <p:grpSpPr>
          <a:xfrm>
            <a:off x="4852988" y="2125663"/>
            <a:ext cx="1643062" cy="2606675"/>
            <a:chOff x="4852988" y="2125663"/>
            <a:chExt cx="1643062" cy="2606675"/>
          </a:xfrm>
        </p:grpSpPr>
        <p:sp>
          <p:nvSpPr>
            <p:cNvPr id="1153" name="AutoShape 194">
              <a:extLst>
                <a:ext uri="{FF2B5EF4-FFF2-40B4-BE49-F238E27FC236}">
                  <a16:creationId xmlns:a16="http://schemas.microsoft.com/office/drawing/2014/main" id="{43C5A256-A56C-462E-A321-C736207101C8}"/>
                </a:ext>
              </a:extLst>
            </p:cNvPr>
            <p:cNvSpPr>
              <a:spLocks noChangeAspect="1" noChangeArrowheads="1" noTextEdit="1"/>
            </p:cNvSpPr>
            <p:nvPr/>
          </p:nvSpPr>
          <p:spPr bwMode="auto">
            <a:xfrm>
              <a:off x="4852988" y="2125663"/>
              <a:ext cx="1643062"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54" name="Freeform 196">
              <a:extLst>
                <a:ext uri="{FF2B5EF4-FFF2-40B4-BE49-F238E27FC236}">
                  <a16:creationId xmlns:a16="http://schemas.microsoft.com/office/drawing/2014/main" id="{7FF044D8-B29C-4037-971D-C36C4E6B4950}"/>
                </a:ext>
              </a:extLst>
            </p:cNvPr>
            <p:cNvSpPr>
              <a:spLocks/>
            </p:cNvSpPr>
            <p:nvPr/>
          </p:nvSpPr>
          <p:spPr bwMode="auto">
            <a:xfrm>
              <a:off x="5135563" y="2133601"/>
              <a:ext cx="1084262" cy="620713"/>
            </a:xfrm>
            <a:custGeom>
              <a:avLst/>
              <a:gdLst>
                <a:gd name="T0" fmla="*/ 2087 w 2419"/>
                <a:gd name="T1" fmla="*/ 378 h 1387"/>
                <a:gd name="T2" fmla="*/ 1843 w 2419"/>
                <a:gd name="T3" fmla="*/ 174 h 1387"/>
                <a:gd name="T4" fmla="*/ 1741 w 2419"/>
                <a:gd name="T5" fmla="*/ 195 h 1387"/>
                <a:gd name="T6" fmla="*/ 1324 w 2419"/>
                <a:gd name="T7" fmla="*/ 7 h 1387"/>
                <a:gd name="T8" fmla="*/ 589 w 2419"/>
                <a:gd name="T9" fmla="*/ 394 h 1387"/>
                <a:gd name="T10" fmla="*/ 414 w 2419"/>
                <a:gd name="T11" fmla="*/ 520 h 1387"/>
                <a:gd name="T12" fmla="*/ 373 w 2419"/>
                <a:gd name="T13" fmla="*/ 517 h 1387"/>
                <a:gd name="T14" fmla="*/ 12 w 2419"/>
                <a:gd name="T15" fmla="*/ 842 h 1387"/>
                <a:gd name="T16" fmla="*/ 373 w 2419"/>
                <a:gd name="T17" fmla="*/ 1167 h 1387"/>
                <a:gd name="T18" fmla="*/ 456 w 2419"/>
                <a:gd name="T19" fmla="*/ 1159 h 1387"/>
                <a:gd name="T20" fmla="*/ 611 w 2419"/>
                <a:gd name="T21" fmla="*/ 1202 h 1387"/>
                <a:gd name="T22" fmla="*/ 756 w 2419"/>
                <a:gd name="T23" fmla="*/ 1164 h 1387"/>
                <a:gd name="T24" fmla="*/ 1173 w 2419"/>
                <a:gd name="T25" fmla="*/ 1376 h 1387"/>
                <a:gd name="T26" fmla="*/ 1548 w 2419"/>
                <a:gd name="T27" fmla="*/ 1261 h 1387"/>
                <a:gd name="T28" fmla="*/ 1560 w 2419"/>
                <a:gd name="T29" fmla="*/ 1260 h 1387"/>
                <a:gd name="T30" fmla="*/ 1899 w 2419"/>
                <a:gd name="T31" fmla="*/ 1086 h 1387"/>
                <a:gd name="T32" fmla="*/ 1916 w 2419"/>
                <a:gd name="T33" fmla="*/ 1086 h 1387"/>
                <a:gd name="T34" fmla="*/ 2419 w 2419"/>
                <a:gd name="T35" fmla="*/ 721 h 1387"/>
                <a:gd name="T36" fmla="*/ 2087 w 2419"/>
                <a:gd name="T37" fmla="*/ 378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9" h="1387">
                  <a:moveTo>
                    <a:pt x="2087" y="378"/>
                  </a:moveTo>
                  <a:cubicBezTo>
                    <a:pt x="2074" y="264"/>
                    <a:pt x="1970" y="174"/>
                    <a:pt x="1843" y="174"/>
                  </a:cubicBezTo>
                  <a:cubicBezTo>
                    <a:pt x="1806" y="174"/>
                    <a:pt x="1772" y="182"/>
                    <a:pt x="1741" y="195"/>
                  </a:cubicBezTo>
                  <a:cubicBezTo>
                    <a:pt x="1681" y="82"/>
                    <a:pt x="1557" y="0"/>
                    <a:pt x="1324" y="7"/>
                  </a:cubicBezTo>
                  <a:cubicBezTo>
                    <a:pt x="1020" y="15"/>
                    <a:pt x="662" y="152"/>
                    <a:pt x="589" y="394"/>
                  </a:cubicBezTo>
                  <a:cubicBezTo>
                    <a:pt x="503" y="410"/>
                    <a:pt x="447" y="457"/>
                    <a:pt x="414" y="520"/>
                  </a:cubicBezTo>
                  <a:cubicBezTo>
                    <a:pt x="401" y="518"/>
                    <a:pt x="387" y="517"/>
                    <a:pt x="373" y="517"/>
                  </a:cubicBezTo>
                  <a:cubicBezTo>
                    <a:pt x="174" y="517"/>
                    <a:pt x="20" y="663"/>
                    <a:pt x="12" y="842"/>
                  </a:cubicBezTo>
                  <a:cubicBezTo>
                    <a:pt x="0" y="1074"/>
                    <a:pt x="174" y="1167"/>
                    <a:pt x="373" y="1167"/>
                  </a:cubicBezTo>
                  <a:cubicBezTo>
                    <a:pt x="402" y="1167"/>
                    <a:pt x="429" y="1164"/>
                    <a:pt x="456" y="1159"/>
                  </a:cubicBezTo>
                  <a:cubicBezTo>
                    <a:pt x="497" y="1186"/>
                    <a:pt x="551" y="1202"/>
                    <a:pt x="611" y="1202"/>
                  </a:cubicBezTo>
                  <a:cubicBezTo>
                    <a:pt x="666" y="1202"/>
                    <a:pt x="716" y="1188"/>
                    <a:pt x="756" y="1164"/>
                  </a:cubicBezTo>
                  <a:cubicBezTo>
                    <a:pt x="833" y="1295"/>
                    <a:pt x="991" y="1387"/>
                    <a:pt x="1173" y="1376"/>
                  </a:cubicBezTo>
                  <a:cubicBezTo>
                    <a:pt x="1365" y="1365"/>
                    <a:pt x="1480" y="1324"/>
                    <a:pt x="1548" y="1261"/>
                  </a:cubicBezTo>
                  <a:cubicBezTo>
                    <a:pt x="1552" y="1261"/>
                    <a:pt x="1556" y="1261"/>
                    <a:pt x="1560" y="1260"/>
                  </a:cubicBezTo>
                  <a:cubicBezTo>
                    <a:pt x="1774" y="1233"/>
                    <a:pt x="1869" y="1177"/>
                    <a:pt x="1899" y="1086"/>
                  </a:cubicBezTo>
                  <a:cubicBezTo>
                    <a:pt x="1905" y="1086"/>
                    <a:pt x="1910" y="1086"/>
                    <a:pt x="1916" y="1086"/>
                  </a:cubicBezTo>
                  <a:cubicBezTo>
                    <a:pt x="2194" y="1086"/>
                    <a:pt x="2419" y="1005"/>
                    <a:pt x="2419" y="721"/>
                  </a:cubicBezTo>
                  <a:cubicBezTo>
                    <a:pt x="2419" y="563"/>
                    <a:pt x="2280" y="429"/>
                    <a:pt x="2087" y="378"/>
                  </a:cubicBezTo>
                </a:path>
              </a:pathLst>
            </a:custGeom>
            <a:solidFill>
              <a:srgbClr val="DBEEF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55" name="Freeform 197">
              <a:extLst>
                <a:ext uri="{FF2B5EF4-FFF2-40B4-BE49-F238E27FC236}">
                  <a16:creationId xmlns:a16="http://schemas.microsoft.com/office/drawing/2014/main" id="{1035AF37-73FF-47B5-88F9-68D7762EFC90}"/>
                </a:ext>
              </a:extLst>
            </p:cNvPr>
            <p:cNvSpPr>
              <a:spLocks/>
            </p:cNvSpPr>
            <p:nvPr/>
          </p:nvSpPr>
          <p:spPr bwMode="auto">
            <a:xfrm>
              <a:off x="5135563" y="2133601"/>
              <a:ext cx="1084262" cy="620713"/>
            </a:xfrm>
            <a:custGeom>
              <a:avLst/>
              <a:gdLst>
                <a:gd name="T0" fmla="*/ 589 w 683"/>
                <a:gd name="T1" fmla="*/ 107 h 391"/>
                <a:gd name="T2" fmla="*/ 520 w 683"/>
                <a:gd name="T3" fmla="*/ 49 h 391"/>
                <a:gd name="T4" fmla="*/ 492 w 683"/>
                <a:gd name="T5" fmla="*/ 55 h 391"/>
                <a:gd name="T6" fmla="*/ 374 w 683"/>
                <a:gd name="T7" fmla="*/ 2 h 391"/>
                <a:gd name="T8" fmla="*/ 166 w 683"/>
                <a:gd name="T9" fmla="*/ 111 h 391"/>
                <a:gd name="T10" fmla="*/ 117 w 683"/>
                <a:gd name="T11" fmla="*/ 147 h 391"/>
                <a:gd name="T12" fmla="*/ 105 w 683"/>
                <a:gd name="T13" fmla="*/ 146 h 391"/>
                <a:gd name="T14" fmla="*/ 3 w 683"/>
                <a:gd name="T15" fmla="*/ 237 h 391"/>
                <a:gd name="T16" fmla="*/ 105 w 683"/>
                <a:gd name="T17" fmla="*/ 329 h 391"/>
                <a:gd name="T18" fmla="*/ 129 w 683"/>
                <a:gd name="T19" fmla="*/ 327 h 391"/>
                <a:gd name="T20" fmla="*/ 172 w 683"/>
                <a:gd name="T21" fmla="*/ 339 h 391"/>
                <a:gd name="T22" fmla="*/ 213 w 683"/>
                <a:gd name="T23" fmla="*/ 328 h 391"/>
                <a:gd name="T24" fmla="*/ 331 w 683"/>
                <a:gd name="T25" fmla="*/ 388 h 391"/>
                <a:gd name="T26" fmla="*/ 437 w 683"/>
                <a:gd name="T27" fmla="*/ 356 h 391"/>
                <a:gd name="T28" fmla="*/ 440 w 683"/>
                <a:gd name="T29" fmla="*/ 355 h 391"/>
                <a:gd name="T30" fmla="*/ 536 w 683"/>
                <a:gd name="T31" fmla="*/ 306 h 391"/>
                <a:gd name="T32" fmla="*/ 541 w 683"/>
                <a:gd name="T33" fmla="*/ 306 h 391"/>
                <a:gd name="T34" fmla="*/ 683 w 683"/>
                <a:gd name="T35" fmla="*/ 203 h 391"/>
                <a:gd name="T36" fmla="*/ 589 w 683"/>
                <a:gd name="T37" fmla="*/ 10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3" h="391">
                  <a:moveTo>
                    <a:pt x="589" y="107"/>
                  </a:moveTo>
                  <a:cubicBezTo>
                    <a:pt x="586" y="75"/>
                    <a:pt x="556" y="49"/>
                    <a:pt x="520" y="49"/>
                  </a:cubicBezTo>
                  <a:cubicBezTo>
                    <a:pt x="510" y="49"/>
                    <a:pt x="500" y="51"/>
                    <a:pt x="492" y="55"/>
                  </a:cubicBezTo>
                  <a:cubicBezTo>
                    <a:pt x="475" y="23"/>
                    <a:pt x="440" y="0"/>
                    <a:pt x="374" y="2"/>
                  </a:cubicBezTo>
                  <a:cubicBezTo>
                    <a:pt x="288" y="4"/>
                    <a:pt x="187" y="43"/>
                    <a:pt x="166" y="111"/>
                  </a:cubicBezTo>
                  <a:cubicBezTo>
                    <a:pt x="142" y="116"/>
                    <a:pt x="126" y="129"/>
                    <a:pt x="117" y="147"/>
                  </a:cubicBezTo>
                  <a:cubicBezTo>
                    <a:pt x="113" y="146"/>
                    <a:pt x="109" y="146"/>
                    <a:pt x="105" y="146"/>
                  </a:cubicBezTo>
                  <a:cubicBezTo>
                    <a:pt x="49" y="146"/>
                    <a:pt x="5" y="187"/>
                    <a:pt x="3" y="237"/>
                  </a:cubicBezTo>
                  <a:cubicBezTo>
                    <a:pt x="0" y="303"/>
                    <a:pt x="49" y="329"/>
                    <a:pt x="105" y="329"/>
                  </a:cubicBezTo>
                  <a:cubicBezTo>
                    <a:pt x="113" y="329"/>
                    <a:pt x="121" y="328"/>
                    <a:pt x="129" y="327"/>
                  </a:cubicBezTo>
                  <a:cubicBezTo>
                    <a:pt x="140" y="334"/>
                    <a:pt x="155" y="339"/>
                    <a:pt x="172" y="339"/>
                  </a:cubicBezTo>
                  <a:cubicBezTo>
                    <a:pt x="188" y="339"/>
                    <a:pt x="202" y="335"/>
                    <a:pt x="213" y="328"/>
                  </a:cubicBezTo>
                  <a:cubicBezTo>
                    <a:pt x="235" y="365"/>
                    <a:pt x="280" y="391"/>
                    <a:pt x="331" y="388"/>
                  </a:cubicBezTo>
                  <a:cubicBezTo>
                    <a:pt x="385" y="385"/>
                    <a:pt x="418" y="373"/>
                    <a:pt x="437" y="356"/>
                  </a:cubicBezTo>
                  <a:cubicBezTo>
                    <a:pt x="438" y="356"/>
                    <a:pt x="439" y="356"/>
                    <a:pt x="440" y="355"/>
                  </a:cubicBezTo>
                  <a:cubicBezTo>
                    <a:pt x="501" y="348"/>
                    <a:pt x="528" y="332"/>
                    <a:pt x="536" y="306"/>
                  </a:cubicBezTo>
                  <a:cubicBezTo>
                    <a:pt x="538" y="306"/>
                    <a:pt x="539" y="306"/>
                    <a:pt x="541" y="306"/>
                  </a:cubicBezTo>
                  <a:cubicBezTo>
                    <a:pt x="619" y="306"/>
                    <a:pt x="683" y="283"/>
                    <a:pt x="683" y="203"/>
                  </a:cubicBezTo>
                  <a:cubicBezTo>
                    <a:pt x="683" y="159"/>
                    <a:pt x="644" y="121"/>
                    <a:pt x="589" y="107"/>
                  </a:cubicBez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56" name="Rectangle 198">
              <a:extLst>
                <a:ext uri="{FF2B5EF4-FFF2-40B4-BE49-F238E27FC236}">
                  <a16:creationId xmlns:a16="http://schemas.microsoft.com/office/drawing/2014/main" id="{4A2BFDD5-F47E-46C3-9B2E-5CF97D67AE5B}"/>
                </a:ext>
              </a:extLst>
            </p:cNvPr>
            <p:cNvSpPr>
              <a:spLocks noChangeArrowheads="1"/>
            </p:cNvSpPr>
            <p:nvPr/>
          </p:nvSpPr>
          <p:spPr bwMode="auto">
            <a:xfrm>
              <a:off x="5513388" y="2613026"/>
              <a:ext cx="336550" cy="1428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57" name="Rectangle 199">
              <a:extLst>
                <a:ext uri="{FF2B5EF4-FFF2-40B4-BE49-F238E27FC236}">
                  <a16:creationId xmlns:a16="http://schemas.microsoft.com/office/drawing/2014/main" id="{88D39D21-3417-42B9-BF55-F890BEF00781}"/>
                </a:ext>
              </a:extLst>
            </p:cNvPr>
            <p:cNvSpPr>
              <a:spLocks noChangeArrowheads="1"/>
            </p:cNvSpPr>
            <p:nvPr/>
          </p:nvSpPr>
          <p:spPr bwMode="auto">
            <a:xfrm>
              <a:off x="5513388" y="2627313"/>
              <a:ext cx="336550" cy="6350"/>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58" name="Rectangle 200">
              <a:extLst>
                <a:ext uri="{FF2B5EF4-FFF2-40B4-BE49-F238E27FC236}">
                  <a16:creationId xmlns:a16="http://schemas.microsoft.com/office/drawing/2014/main" id="{101CFAA5-B340-4573-A1C0-E73BF69E9F97}"/>
                </a:ext>
              </a:extLst>
            </p:cNvPr>
            <p:cNvSpPr>
              <a:spLocks noChangeArrowheads="1"/>
            </p:cNvSpPr>
            <p:nvPr/>
          </p:nvSpPr>
          <p:spPr bwMode="auto">
            <a:xfrm>
              <a:off x="5513388" y="2633663"/>
              <a:ext cx="336550" cy="14288"/>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59" name="Rectangle 201">
              <a:extLst>
                <a:ext uri="{FF2B5EF4-FFF2-40B4-BE49-F238E27FC236}">
                  <a16:creationId xmlns:a16="http://schemas.microsoft.com/office/drawing/2014/main" id="{EED74B58-2C12-4174-B6F5-98B3ACF25AFD}"/>
                </a:ext>
              </a:extLst>
            </p:cNvPr>
            <p:cNvSpPr>
              <a:spLocks noChangeArrowheads="1"/>
            </p:cNvSpPr>
            <p:nvPr/>
          </p:nvSpPr>
          <p:spPr bwMode="auto">
            <a:xfrm>
              <a:off x="5513388" y="2647951"/>
              <a:ext cx="336550" cy="7938"/>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60" name="Rectangle 202">
              <a:extLst>
                <a:ext uri="{FF2B5EF4-FFF2-40B4-BE49-F238E27FC236}">
                  <a16:creationId xmlns:a16="http://schemas.microsoft.com/office/drawing/2014/main" id="{FB3E9060-C51C-4224-8D8E-BB45C1800952}"/>
                </a:ext>
              </a:extLst>
            </p:cNvPr>
            <p:cNvSpPr>
              <a:spLocks noChangeArrowheads="1"/>
            </p:cNvSpPr>
            <p:nvPr/>
          </p:nvSpPr>
          <p:spPr bwMode="auto">
            <a:xfrm>
              <a:off x="5513388" y="2655888"/>
              <a:ext cx="336550" cy="6350"/>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61" name="Rectangle 203">
              <a:extLst>
                <a:ext uri="{FF2B5EF4-FFF2-40B4-BE49-F238E27FC236}">
                  <a16:creationId xmlns:a16="http://schemas.microsoft.com/office/drawing/2014/main" id="{C7794499-2A31-4AB7-9C9F-50D2255094D1}"/>
                </a:ext>
              </a:extLst>
            </p:cNvPr>
            <p:cNvSpPr>
              <a:spLocks noChangeArrowheads="1"/>
            </p:cNvSpPr>
            <p:nvPr/>
          </p:nvSpPr>
          <p:spPr bwMode="auto">
            <a:xfrm>
              <a:off x="5513388" y="2662238"/>
              <a:ext cx="336550" cy="7938"/>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62" name="Rectangle 204">
              <a:extLst>
                <a:ext uri="{FF2B5EF4-FFF2-40B4-BE49-F238E27FC236}">
                  <a16:creationId xmlns:a16="http://schemas.microsoft.com/office/drawing/2014/main" id="{B57D5858-BD64-498B-B199-BC9CC234AC31}"/>
                </a:ext>
              </a:extLst>
            </p:cNvPr>
            <p:cNvSpPr>
              <a:spLocks noChangeArrowheads="1"/>
            </p:cNvSpPr>
            <p:nvPr/>
          </p:nvSpPr>
          <p:spPr bwMode="auto">
            <a:xfrm>
              <a:off x="5513388" y="2670176"/>
              <a:ext cx="336550" cy="635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63" name="Rectangle 205">
              <a:extLst>
                <a:ext uri="{FF2B5EF4-FFF2-40B4-BE49-F238E27FC236}">
                  <a16:creationId xmlns:a16="http://schemas.microsoft.com/office/drawing/2014/main" id="{B7DB9547-4594-4AD9-BA7C-7E61E7C1DA47}"/>
                </a:ext>
              </a:extLst>
            </p:cNvPr>
            <p:cNvSpPr>
              <a:spLocks noChangeArrowheads="1"/>
            </p:cNvSpPr>
            <p:nvPr/>
          </p:nvSpPr>
          <p:spPr bwMode="auto">
            <a:xfrm>
              <a:off x="5513388" y="2676526"/>
              <a:ext cx="336550" cy="793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64" name="Rectangle 206">
              <a:extLst>
                <a:ext uri="{FF2B5EF4-FFF2-40B4-BE49-F238E27FC236}">
                  <a16:creationId xmlns:a16="http://schemas.microsoft.com/office/drawing/2014/main" id="{047FEA38-99B7-4693-AFA5-8D6903005A16}"/>
                </a:ext>
              </a:extLst>
            </p:cNvPr>
            <p:cNvSpPr>
              <a:spLocks noChangeArrowheads="1"/>
            </p:cNvSpPr>
            <p:nvPr/>
          </p:nvSpPr>
          <p:spPr bwMode="auto">
            <a:xfrm>
              <a:off x="5513388" y="2684463"/>
              <a:ext cx="336550" cy="6350"/>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65" name="Rectangle 207">
              <a:extLst>
                <a:ext uri="{FF2B5EF4-FFF2-40B4-BE49-F238E27FC236}">
                  <a16:creationId xmlns:a16="http://schemas.microsoft.com/office/drawing/2014/main" id="{F8092A7B-D488-42C9-8A8B-8AF61B4B2179}"/>
                </a:ext>
              </a:extLst>
            </p:cNvPr>
            <p:cNvSpPr>
              <a:spLocks noChangeArrowheads="1"/>
            </p:cNvSpPr>
            <p:nvPr/>
          </p:nvSpPr>
          <p:spPr bwMode="auto">
            <a:xfrm>
              <a:off x="5513388" y="2690813"/>
              <a:ext cx="336550" cy="793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66" name="Rectangle 208">
              <a:extLst>
                <a:ext uri="{FF2B5EF4-FFF2-40B4-BE49-F238E27FC236}">
                  <a16:creationId xmlns:a16="http://schemas.microsoft.com/office/drawing/2014/main" id="{6E33CD64-07B3-4410-A5EF-BCDFDE6346FF}"/>
                </a:ext>
              </a:extLst>
            </p:cNvPr>
            <p:cNvSpPr>
              <a:spLocks noChangeArrowheads="1"/>
            </p:cNvSpPr>
            <p:nvPr/>
          </p:nvSpPr>
          <p:spPr bwMode="auto">
            <a:xfrm>
              <a:off x="5513388" y="2698751"/>
              <a:ext cx="336550" cy="635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67" name="Rectangle 209">
              <a:extLst>
                <a:ext uri="{FF2B5EF4-FFF2-40B4-BE49-F238E27FC236}">
                  <a16:creationId xmlns:a16="http://schemas.microsoft.com/office/drawing/2014/main" id="{FCDAFB2F-DFEB-42D1-8B70-EA1DB64019FB}"/>
                </a:ext>
              </a:extLst>
            </p:cNvPr>
            <p:cNvSpPr>
              <a:spLocks noChangeArrowheads="1"/>
            </p:cNvSpPr>
            <p:nvPr/>
          </p:nvSpPr>
          <p:spPr bwMode="auto">
            <a:xfrm>
              <a:off x="5513388" y="2705101"/>
              <a:ext cx="336550" cy="7938"/>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68" name="Rectangle 210">
              <a:extLst>
                <a:ext uri="{FF2B5EF4-FFF2-40B4-BE49-F238E27FC236}">
                  <a16:creationId xmlns:a16="http://schemas.microsoft.com/office/drawing/2014/main" id="{DDD6D363-CA2C-4D7C-9AFB-A866A977946D}"/>
                </a:ext>
              </a:extLst>
            </p:cNvPr>
            <p:cNvSpPr>
              <a:spLocks noChangeArrowheads="1"/>
            </p:cNvSpPr>
            <p:nvPr/>
          </p:nvSpPr>
          <p:spPr bwMode="auto">
            <a:xfrm>
              <a:off x="5513388" y="2713038"/>
              <a:ext cx="336550" cy="6350"/>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69" name="Rectangle 211">
              <a:extLst>
                <a:ext uri="{FF2B5EF4-FFF2-40B4-BE49-F238E27FC236}">
                  <a16:creationId xmlns:a16="http://schemas.microsoft.com/office/drawing/2014/main" id="{32242657-5F3B-48E5-A031-08B111DEE6D2}"/>
                </a:ext>
              </a:extLst>
            </p:cNvPr>
            <p:cNvSpPr>
              <a:spLocks noChangeArrowheads="1"/>
            </p:cNvSpPr>
            <p:nvPr/>
          </p:nvSpPr>
          <p:spPr bwMode="auto">
            <a:xfrm>
              <a:off x="5513388" y="2719388"/>
              <a:ext cx="336550" cy="793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70" name="Rectangle 212">
              <a:extLst>
                <a:ext uri="{FF2B5EF4-FFF2-40B4-BE49-F238E27FC236}">
                  <a16:creationId xmlns:a16="http://schemas.microsoft.com/office/drawing/2014/main" id="{AB099B44-F159-4DD1-AD48-F41AE82CBBC2}"/>
                </a:ext>
              </a:extLst>
            </p:cNvPr>
            <p:cNvSpPr>
              <a:spLocks noChangeArrowheads="1"/>
            </p:cNvSpPr>
            <p:nvPr/>
          </p:nvSpPr>
          <p:spPr bwMode="auto">
            <a:xfrm>
              <a:off x="5513388" y="2727326"/>
              <a:ext cx="336550" cy="635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71" name="Rectangle 213">
              <a:extLst>
                <a:ext uri="{FF2B5EF4-FFF2-40B4-BE49-F238E27FC236}">
                  <a16:creationId xmlns:a16="http://schemas.microsoft.com/office/drawing/2014/main" id="{A461522E-3485-4BD0-AE21-734E37DF7DEF}"/>
                </a:ext>
              </a:extLst>
            </p:cNvPr>
            <p:cNvSpPr>
              <a:spLocks noChangeArrowheads="1"/>
            </p:cNvSpPr>
            <p:nvPr/>
          </p:nvSpPr>
          <p:spPr bwMode="auto">
            <a:xfrm>
              <a:off x="5513388" y="2733676"/>
              <a:ext cx="336550" cy="7938"/>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72" name="Rectangle 214">
              <a:extLst>
                <a:ext uri="{FF2B5EF4-FFF2-40B4-BE49-F238E27FC236}">
                  <a16:creationId xmlns:a16="http://schemas.microsoft.com/office/drawing/2014/main" id="{D1A99B26-1C76-4A23-B23A-1135DD24E42D}"/>
                </a:ext>
              </a:extLst>
            </p:cNvPr>
            <p:cNvSpPr>
              <a:spLocks noChangeArrowheads="1"/>
            </p:cNvSpPr>
            <p:nvPr/>
          </p:nvSpPr>
          <p:spPr bwMode="auto">
            <a:xfrm>
              <a:off x="5513388" y="2741613"/>
              <a:ext cx="336550" cy="635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73" name="Rectangle 215">
              <a:extLst>
                <a:ext uri="{FF2B5EF4-FFF2-40B4-BE49-F238E27FC236}">
                  <a16:creationId xmlns:a16="http://schemas.microsoft.com/office/drawing/2014/main" id="{2736420D-B3BE-4094-BA43-499A0201E6ED}"/>
                </a:ext>
              </a:extLst>
            </p:cNvPr>
            <p:cNvSpPr>
              <a:spLocks noChangeArrowheads="1"/>
            </p:cNvSpPr>
            <p:nvPr/>
          </p:nvSpPr>
          <p:spPr bwMode="auto">
            <a:xfrm>
              <a:off x="5513388" y="2747963"/>
              <a:ext cx="336550" cy="793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74" name="Rectangle 216">
              <a:extLst>
                <a:ext uri="{FF2B5EF4-FFF2-40B4-BE49-F238E27FC236}">
                  <a16:creationId xmlns:a16="http://schemas.microsoft.com/office/drawing/2014/main" id="{6F21BDF6-C285-4625-95B8-FF2C70ACECA8}"/>
                </a:ext>
              </a:extLst>
            </p:cNvPr>
            <p:cNvSpPr>
              <a:spLocks noChangeArrowheads="1"/>
            </p:cNvSpPr>
            <p:nvPr/>
          </p:nvSpPr>
          <p:spPr bwMode="auto">
            <a:xfrm>
              <a:off x="5513388" y="2755901"/>
              <a:ext cx="336550" cy="7938"/>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75" name="Rectangle 217">
              <a:extLst>
                <a:ext uri="{FF2B5EF4-FFF2-40B4-BE49-F238E27FC236}">
                  <a16:creationId xmlns:a16="http://schemas.microsoft.com/office/drawing/2014/main" id="{3DA964CF-8A9B-4582-8A43-8A5161ABBBA7}"/>
                </a:ext>
              </a:extLst>
            </p:cNvPr>
            <p:cNvSpPr>
              <a:spLocks noChangeArrowheads="1"/>
            </p:cNvSpPr>
            <p:nvPr/>
          </p:nvSpPr>
          <p:spPr bwMode="auto">
            <a:xfrm>
              <a:off x="5513388" y="2763838"/>
              <a:ext cx="336550" cy="635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77" name="Rectangle 218">
              <a:extLst>
                <a:ext uri="{FF2B5EF4-FFF2-40B4-BE49-F238E27FC236}">
                  <a16:creationId xmlns:a16="http://schemas.microsoft.com/office/drawing/2014/main" id="{10286D31-FB4C-4B5E-8E96-24A87A1EC34B}"/>
                </a:ext>
              </a:extLst>
            </p:cNvPr>
            <p:cNvSpPr>
              <a:spLocks noChangeArrowheads="1"/>
            </p:cNvSpPr>
            <p:nvPr/>
          </p:nvSpPr>
          <p:spPr bwMode="auto">
            <a:xfrm>
              <a:off x="5513388" y="2770188"/>
              <a:ext cx="336550" cy="793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79" name="Rectangle 219">
              <a:extLst>
                <a:ext uri="{FF2B5EF4-FFF2-40B4-BE49-F238E27FC236}">
                  <a16:creationId xmlns:a16="http://schemas.microsoft.com/office/drawing/2014/main" id="{F7108690-F19D-4F22-B32D-F39DE60AFB00}"/>
                </a:ext>
              </a:extLst>
            </p:cNvPr>
            <p:cNvSpPr>
              <a:spLocks noChangeArrowheads="1"/>
            </p:cNvSpPr>
            <p:nvPr/>
          </p:nvSpPr>
          <p:spPr bwMode="auto">
            <a:xfrm>
              <a:off x="5513388" y="2778126"/>
              <a:ext cx="336550" cy="14288"/>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82" name="Rectangle 220">
              <a:extLst>
                <a:ext uri="{FF2B5EF4-FFF2-40B4-BE49-F238E27FC236}">
                  <a16:creationId xmlns:a16="http://schemas.microsoft.com/office/drawing/2014/main" id="{5A0FF445-F73D-4AD5-B32F-C8B3E1354F98}"/>
                </a:ext>
              </a:extLst>
            </p:cNvPr>
            <p:cNvSpPr>
              <a:spLocks noChangeArrowheads="1"/>
            </p:cNvSpPr>
            <p:nvPr/>
          </p:nvSpPr>
          <p:spPr bwMode="auto">
            <a:xfrm>
              <a:off x="5513388" y="2792413"/>
              <a:ext cx="336550" cy="20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84" name="Freeform 221">
              <a:extLst>
                <a:ext uri="{FF2B5EF4-FFF2-40B4-BE49-F238E27FC236}">
                  <a16:creationId xmlns:a16="http://schemas.microsoft.com/office/drawing/2014/main" id="{3F38402D-A84E-479C-84F8-B7CB6DC8E5B2}"/>
                </a:ext>
              </a:extLst>
            </p:cNvPr>
            <p:cNvSpPr>
              <a:spLocks/>
            </p:cNvSpPr>
            <p:nvPr/>
          </p:nvSpPr>
          <p:spPr bwMode="auto">
            <a:xfrm>
              <a:off x="5514975" y="2614613"/>
              <a:ext cx="325437" cy="188913"/>
            </a:xfrm>
            <a:custGeom>
              <a:avLst/>
              <a:gdLst>
                <a:gd name="T0" fmla="*/ 0 w 725"/>
                <a:gd name="T1" fmla="*/ 140 h 421"/>
                <a:gd name="T2" fmla="*/ 109 w 725"/>
                <a:gd name="T3" fmla="*/ 203 h 421"/>
                <a:gd name="T4" fmla="*/ 375 w 725"/>
                <a:gd name="T5" fmla="*/ 357 h 421"/>
                <a:gd name="T6" fmla="*/ 484 w 725"/>
                <a:gd name="T7" fmla="*/ 421 h 421"/>
                <a:gd name="T8" fmla="*/ 725 w 725"/>
                <a:gd name="T9" fmla="*/ 282 h 421"/>
                <a:gd name="T10" fmla="*/ 239 w 725"/>
                <a:gd name="T11" fmla="*/ 0 h 421"/>
                <a:gd name="T12" fmla="*/ 0 w 725"/>
                <a:gd name="T13" fmla="*/ 140 h 421"/>
              </a:gdLst>
              <a:ahLst/>
              <a:cxnLst>
                <a:cxn ang="0">
                  <a:pos x="T0" y="T1"/>
                </a:cxn>
                <a:cxn ang="0">
                  <a:pos x="T2" y="T3"/>
                </a:cxn>
                <a:cxn ang="0">
                  <a:pos x="T4" y="T5"/>
                </a:cxn>
                <a:cxn ang="0">
                  <a:pos x="T6" y="T7"/>
                </a:cxn>
                <a:cxn ang="0">
                  <a:pos x="T8" y="T9"/>
                </a:cxn>
                <a:cxn ang="0">
                  <a:pos x="T10" y="T11"/>
                </a:cxn>
                <a:cxn ang="0">
                  <a:pos x="T12" y="T13"/>
                </a:cxn>
              </a:cxnLst>
              <a:rect l="0" t="0" r="r" b="b"/>
              <a:pathLst>
                <a:path w="725" h="421">
                  <a:moveTo>
                    <a:pt x="0" y="140"/>
                  </a:moveTo>
                  <a:lnTo>
                    <a:pt x="109" y="203"/>
                  </a:lnTo>
                  <a:cubicBezTo>
                    <a:pt x="150" y="310"/>
                    <a:pt x="260" y="374"/>
                    <a:pt x="375" y="357"/>
                  </a:cubicBezTo>
                  <a:lnTo>
                    <a:pt x="484" y="421"/>
                  </a:lnTo>
                  <a:lnTo>
                    <a:pt x="725" y="282"/>
                  </a:lnTo>
                  <a:lnTo>
                    <a:pt x="239" y="0"/>
                  </a:lnTo>
                  <a:lnTo>
                    <a:pt x="0" y="140"/>
                  </a:lnTo>
                  <a:close/>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246" name="Picture 222">
              <a:extLst>
                <a:ext uri="{FF2B5EF4-FFF2-40B4-BE49-F238E27FC236}">
                  <a16:creationId xmlns:a16="http://schemas.microsoft.com/office/drawing/2014/main" id="{B611027B-1194-4C63-B379-0DBFA3E3ABC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27700" y="2733676"/>
              <a:ext cx="122237"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5" name="Freeform 223">
              <a:extLst>
                <a:ext uri="{FF2B5EF4-FFF2-40B4-BE49-F238E27FC236}">
                  <a16:creationId xmlns:a16="http://schemas.microsoft.com/office/drawing/2014/main" id="{91B67C0C-FCF4-46E1-9EA0-224966D198A3}"/>
                </a:ext>
              </a:extLst>
            </p:cNvPr>
            <p:cNvSpPr>
              <a:spLocks/>
            </p:cNvSpPr>
            <p:nvPr/>
          </p:nvSpPr>
          <p:spPr bwMode="auto">
            <a:xfrm>
              <a:off x="5732463" y="2740026"/>
              <a:ext cx="107950" cy="144463"/>
            </a:xfrm>
            <a:custGeom>
              <a:avLst/>
              <a:gdLst>
                <a:gd name="T0" fmla="*/ 0 w 68"/>
                <a:gd name="T1" fmla="*/ 91 h 91"/>
                <a:gd name="T2" fmla="*/ 64 w 68"/>
                <a:gd name="T3" fmla="*/ 53 h 91"/>
                <a:gd name="T4" fmla="*/ 64 w 68"/>
                <a:gd name="T5" fmla="*/ 46 h 91"/>
                <a:gd name="T6" fmla="*/ 68 w 68"/>
                <a:gd name="T7" fmla="*/ 45 h 91"/>
                <a:gd name="T8" fmla="*/ 68 w 68"/>
                <a:gd name="T9" fmla="*/ 0 h 91"/>
                <a:gd name="T10" fmla="*/ 0 w 68"/>
                <a:gd name="T11" fmla="*/ 40 h 91"/>
                <a:gd name="T12" fmla="*/ 0 w 68"/>
                <a:gd name="T13" fmla="*/ 91 h 91"/>
              </a:gdLst>
              <a:ahLst/>
              <a:cxnLst>
                <a:cxn ang="0">
                  <a:pos x="T0" y="T1"/>
                </a:cxn>
                <a:cxn ang="0">
                  <a:pos x="T2" y="T3"/>
                </a:cxn>
                <a:cxn ang="0">
                  <a:pos x="T4" y="T5"/>
                </a:cxn>
                <a:cxn ang="0">
                  <a:pos x="T6" y="T7"/>
                </a:cxn>
                <a:cxn ang="0">
                  <a:pos x="T8" y="T9"/>
                </a:cxn>
                <a:cxn ang="0">
                  <a:pos x="T10" y="T11"/>
                </a:cxn>
                <a:cxn ang="0">
                  <a:pos x="T12" y="T13"/>
                </a:cxn>
              </a:cxnLst>
              <a:rect l="0" t="0" r="r" b="b"/>
              <a:pathLst>
                <a:path w="68" h="91">
                  <a:moveTo>
                    <a:pt x="0" y="91"/>
                  </a:moveTo>
                  <a:lnTo>
                    <a:pt x="64" y="53"/>
                  </a:lnTo>
                  <a:lnTo>
                    <a:pt x="64" y="46"/>
                  </a:lnTo>
                  <a:lnTo>
                    <a:pt x="68" y="45"/>
                  </a:lnTo>
                  <a:lnTo>
                    <a:pt x="68" y="0"/>
                  </a:lnTo>
                  <a:lnTo>
                    <a:pt x="0" y="40"/>
                  </a:lnTo>
                  <a:lnTo>
                    <a:pt x="0" y="91"/>
                  </a:lnTo>
                  <a:close/>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248" name="Picture 224">
              <a:extLst>
                <a:ext uri="{FF2B5EF4-FFF2-40B4-BE49-F238E27FC236}">
                  <a16:creationId xmlns:a16="http://schemas.microsoft.com/office/drawing/2014/main" id="{5A3BF6EF-2C66-4A7F-9A7E-EF5E55EB83D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13388" y="2676526"/>
              <a:ext cx="228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6" name="Freeform 225">
              <a:extLst>
                <a:ext uri="{FF2B5EF4-FFF2-40B4-BE49-F238E27FC236}">
                  <a16:creationId xmlns:a16="http://schemas.microsoft.com/office/drawing/2014/main" id="{BDDFAEE6-C3EF-424E-9C6B-45FBFABFC783}"/>
                </a:ext>
              </a:extLst>
            </p:cNvPr>
            <p:cNvSpPr>
              <a:spLocks/>
            </p:cNvSpPr>
            <p:nvPr/>
          </p:nvSpPr>
          <p:spPr bwMode="auto">
            <a:xfrm>
              <a:off x="5514975" y="2676526"/>
              <a:ext cx="217487" cy="207963"/>
            </a:xfrm>
            <a:custGeom>
              <a:avLst/>
              <a:gdLst>
                <a:gd name="T0" fmla="*/ 0 w 484"/>
                <a:gd name="T1" fmla="*/ 157 h 462"/>
                <a:gd name="T2" fmla="*/ 12 w 484"/>
                <a:gd name="T3" fmla="*/ 166 h 462"/>
                <a:gd name="T4" fmla="*/ 12 w 484"/>
                <a:gd name="T5" fmla="*/ 190 h 462"/>
                <a:gd name="T6" fmla="*/ 109 w 484"/>
                <a:gd name="T7" fmla="*/ 245 h 462"/>
                <a:gd name="T8" fmla="*/ 375 w 484"/>
                <a:gd name="T9" fmla="*/ 399 h 462"/>
                <a:gd name="T10" fmla="*/ 484 w 484"/>
                <a:gd name="T11" fmla="*/ 462 h 462"/>
                <a:gd name="T12" fmla="*/ 484 w 484"/>
                <a:gd name="T13" fmla="*/ 281 h 462"/>
                <a:gd name="T14" fmla="*/ 375 w 484"/>
                <a:gd name="T15" fmla="*/ 217 h 462"/>
                <a:gd name="T16" fmla="*/ 109 w 484"/>
                <a:gd name="T17" fmla="*/ 63 h 462"/>
                <a:gd name="T18" fmla="*/ 0 w 484"/>
                <a:gd name="T19" fmla="*/ 0 h 462"/>
                <a:gd name="T20" fmla="*/ 0 w 484"/>
                <a:gd name="T21" fmla="*/ 157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4" h="462">
                  <a:moveTo>
                    <a:pt x="0" y="157"/>
                  </a:moveTo>
                  <a:lnTo>
                    <a:pt x="12" y="166"/>
                  </a:lnTo>
                  <a:lnTo>
                    <a:pt x="12" y="190"/>
                  </a:lnTo>
                  <a:lnTo>
                    <a:pt x="109" y="245"/>
                  </a:lnTo>
                  <a:cubicBezTo>
                    <a:pt x="150" y="351"/>
                    <a:pt x="260" y="416"/>
                    <a:pt x="375" y="399"/>
                  </a:cubicBezTo>
                  <a:lnTo>
                    <a:pt x="484" y="462"/>
                  </a:lnTo>
                  <a:lnTo>
                    <a:pt x="484" y="281"/>
                  </a:lnTo>
                  <a:lnTo>
                    <a:pt x="375" y="217"/>
                  </a:lnTo>
                  <a:cubicBezTo>
                    <a:pt x="260" y="234"/>
                    <a:pt x="150" y="170"/>
                    <a:pt x="109" y="63"/>
                  </a:cubicBezTo>
                  <a:lnTo>
                    <a:pt x="0" y="0"/>
                  </a:lnTo>
                  <a:lnTo>
                    <a:pt x="0" y="157"/>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250" name="Picture 226">
              <a:extLst>
                <a:ext uri="{FF2B5EF4-FFF2-40B4-BE49-F238E27FC236}">
                  <a16:creationId xmlns:a16="http://schemas.microsoft.com/office/drawing/2014/main" id="{463A0470-925B-4E81-BD47-0A42221CEB8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27675" y="2690813"/>
              <a:ext cx="34925"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1" name="Picture 227">
              <a:extLst>
                <a:ext uri="{FF2B5EF4-FFF2-40B4-BE49-F238E27FC236}">
                  <a16:creationId xmlns:a16="http://schemas.microsoft.com/office/drawing/2014/main" id="{F95160F4-E054-4083-BE9F-B52E7D2CABC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27675" y="2690813"/>
              <a:ext cx="34925"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 name="Freeform 228">
              <a:extLst>
                <a:ext uri="{FF2B5EF4-FFF2-40B4-BE49-F238E27FC236}">
                  <a16:creationId xmlns:a16="http://schemas.microsoft.com/office/drawing/2014/main" id="{88563536-DFFE-4437-BD39-1789319F07EC}"/>
                </a:ext>
              </a:extLst>
            </p:cNvPr>
            <p:cNvSpPr>
              <a:spLocks/>
            </p:cNvSpPr>
            <p:nvPr/>
          </p:nvSpPr>
          <p:spPr bwMode="auto">
            <a:xfrm>
              <a:off x="5529263" y="2695576"/>
              <a:ext cx="25400" cy="36513"/>
            </a:xfrm>
            <a:custGeom>
              <a:avLst/>
              <a:gdLst>
                <a:gd name="T0" fmla="*/ 0 w 16"/>
                <a:gd name="T1" fmla="*/ 15 h 23"/>
                <a:gd name="T2" fmla="*/ 16 w 16"/>
                <a:gd name="T3" fmla="*/ 23 h 23"/>
                <a:gd name="T4" fmla="*/ 16 w 16"/>
                <a:gd name="T5" fmla="*/ 8 h 23"/>
                <a:gd name="T6" fmla="*/ 0 w 16"/>
                <a:gd name="T7" fmla="*/ 0 h 23"/>
                <a:gd name="T8" fmla="*/ 0 w 16"/>
                <a:gd name="T9" fmla="*/ 15 h 23"/>
              </a:gdLst>
              <a:ahLst/>
              <a:cxnLst>
                <a:cxn ang="0">
                  <a:pos x="T0" y="T1"/>
                </a:cxn>
                <a:cxn ang="0">
                  <a:pos x="T2" y="T3"/>
                </a:cxn>
                <a:cxn ang="0">
                  <a:pos x="T4" y="T5"/>
                </a:cxn>
                <a:cxn ang="0">
                  <a:pos x="T6" y="T7"/>
                </a:cxn>
                <a:cxn ang="0">
                  <a:pos x="T8" y="T9"/>
                </a:cxn>
              </a:cxnLst>
              <a:rect l="0" t="0" r="r" b="b"/>
              <a:pathLst>
                <a:path w="16" h="23">
                  <a:moveTo>
                    <a:pt x="0" y="15"/>
                  </a:moveTo>
                  <a:lnTo>
                    <a:pt x="16" y="23"/>
                  </a:lnTo>
                  <a:lnTo>
                    <a:pt x="16" y="8"/>
                  </a:lnTo>
                  <a:lnTo>
                    <a:pt x="0" y="0"/>
                  </a:lnTo>
                  <a:lnTo>
                    <a:pt x="0" y="15"/>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253" name="Picture 229">
              <a:extLst>
                <a:ext uri="{FF2B5EF4-FFF2-40B4-BE49-F238E27FC236}">
                  <a16:creationId xmlns:a16="http://schemas.microsoft.com/office/drawing/2014/main" id="{A00B903D-227B-4BDE-8B3E-E4AEA0530A9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13388" y="2713038"/>
              <a:ext cx="2286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 name="Freeform 230">
              <a:extLst>
                <a:ext uri="{FF2B5EF4-FFF2-40B4-BE49-F238E27FC236}">
                  <a16:creationId xmlns:a16="http://schemas.microsoft.com/office/drawing/2014/main" id="{29CAF76A-E95F-4A31-963A-CA9E014479B3}"/>
                </a:ext>
              </a:extLst>
            </p:cNvPr>
            <p:cNvSpPr>
              <a:spLocks/>
            </p:cNvSpPr>
            <p:nvPr/>
          </p:nvSpPr>
          <p:spPr bwMode="auto">
            <a:xfrm>
              <a:off x="5514975" y="2719388"/>
              <a:ext cx="217487" cy="146050"/>
            </a:xfrm>
            <a:custGeom>
              <a:avLst/>
              <a:gdLst>
                <a:gd name="T0" fmla="*/ 0 w 484"/>
                <a:gd name="T1" fmla="*/ 22 h 327"/>
                <a:gd name="T2" fmla="*/ 0 w 484"/>
                <a:gd name="T3" fmla="*/ 50 h 327"/>
                <a:gd name="T4" fmla="*/ 109 w 484"/>
                <a:gd name="T5" fmla="*/ 109 h 327"/>
                <a:gd name="T6" fmla="*/ 375 w 484"/>
                <a:gd name="T7" fmla="*/ 263 h 327"/>
                <a:gd name="T8" fmla="*/ 484 w 484"/>
                <a:gd name="T9" fmla="*/ 327 h 327"/>
                <a:gd name="T10" fmla="*/ 484 w 484"/>
                <a:gd name="T11" fmla="*/ 282 h 327"/>
                <a:gd name="T12" fmla="*/ 375 w 484"/>
                <a:gd name="T13" fmla="*/ 218 h 327"/>
                <a:gd name="T14" fmla="*/ 109 w 484"/>
                <a:gd name="T15" fmla="*/ 64 h 327"/>
                <a:gd name="T16" fmla="*/ 0 w 484"/>
                <a:gd name="T17" fmla="*/ 0 h 327"/>
                <a:gd name="T18" fmla="*/ 0 w 484"/>
                <a:gd name="T19" fmla="*/ 2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327">
                  <a:moveTo>
                    <a:pt x="0" y="22"/>
                  </a:moveTo>
                  <a:lnTo>
                    <a:pt x="0" y="50"/>
                  </a:lnTo>
                  <a:lnTo>
                    <a:pt x="109" y="109"/>
                  </a:lnTo>
                  <a:cubicBezTo>
                    <a:pt x="150" y="216"/>
                    <a:pt x="260" y="280"/>
                    <a:pt x="375" y="263"/>
                  </a:cubicBezTo>
                  <a:lnTo>
                    <a:pt x="484" y="327"/>
                  </a:lnTo>
                  <a:lnTo>
                    <a:pt x="484" y="282"/>
                  </a:lnTo>
                  <a:lnTo>
                    <a:pt x="375" y="218"/>
                  </a:lnTo>
                  <a:cubicBezTo>
                    <a:pt x="260" y="235"/>
                    <a:pt x="150" y="171"/>
                    <a:pt x="109" y="64"/>
                  </a:cubicBezTo>
                  <a:lnTo>
                    <a:pt x="0" y="0"/>
                  </a:lnTo>
                  <a:lnTo>
                    <a:pt x="0" y="22"/>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89" name="Freeform 231">
              <a:extLst>
                <a:ext uri="{FF2B5EF4-FFF2-40B4-BE49-F238E27FC236}">
                  <a16:creationId xmlns:a16="http://schemas.microsoft.com/office/drawing/2014/main" id="{A21950A7-1A90-49E7-931E-F67019AE3F59}"/>
                </a:ext>
              </a:extLst>
            </p:cNvPr>
            <p:cNvSpPr>
              <a:spLocks/>
            </p:cNvSpPr>
            <p:nvPr/>
          </p:nvSpPr>
          <p:spPr bwMode="auto">
            <a:xfrm>
              <a:off x="5603875" y="2752726"/>
              <a:ext cx="11112" cy="31750"/>
            </a:xfrm>
            <a:custGeom>
              <a:avLst/>
              <a:gdLst>
                <a:gd name="T0" fmla="*/ 7 w 7"/>
                <a:gd name="T1" fmla="*/ 0 h 20"/>
                <a:gd name="T2" fmla="*/ 0 w 7"/>
                <a:gd name="T3" fmla="*/ 4 h 20"/>
                <a:gd name="T4" fmla="*/ 0 w 7"/>
                <a:gd name="T5" fmla="*/ 20 h 20"/>
              </a:gdLst>
              <a:ahLst/>
              <a:cxnLst>
                <a:cxn ang="0">
                  <a:pos x="T0" y="T1"/>
                </a:cxn>
                <a:cxn ang="0">
                  <a:pos x="T2" y="T3"/>
                </a:cxn>
                <a:cxn ang="0">
                  <a:pos x="T4" y="T5"/>
                </a:cxn>
              </a:cxnLst>
              <a:rect l="0" t="0" r="r" b="b"/>
              <a:pathLst>
                <a:path w="7" h="20">
                  <a:moveTo>
                    <a:pt x="7" y="0"/>
                  </a:moveTo>
                  <a:lnTo>
                    <a:pt x="0" y="4"/>
                  </a:lnTo>
                  <a:lnTo>
                    <a:pt x="0" y="20"/>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90" name="Freeform 232">
              <a:extLst>
                <a:ext uri="{FF2B5EF4-FFF2-40B4-BE49-F238E27FC236}">
                  <a16:creationId xmlns:a16="http://schemas.microsoft.com/office/drawing/2014/main" id="{1A173356-E1B9-4FB7-B05D-727D00FBA43A}"/>
                </a:ext>
              </a:extLst>
            </p:cNvPr>
            <p:cNvSpPr>
              <a:spLocks/>
            </p:cNvSpPr>
            <p:nvPr/>
          </p:nvSpPr>
          <p:spPr bwMode="auto">
            <a:xfrm>
              <a:off x="5618163" y="2760663"/>
              <a:ext cx="11112" cy="34925"/>
            </a:xfrm>
            <a:custGeom>
              <a:avLst/>
              <a:gdLst>
                <a:gd name="T0" fmla="*/ 7 w 7"/>
                <a:gd name="T1" fmla="*/ 0 h 22"/>
                <a:gd name="T2" fmla="*/ 0 w 7"/>
                <a:gd name="T3" fmla="*/ 3 h 22"/>
                <a:gd name="T4" fmla="*/ 0 w 7"/>
                <a:gd name="T5" fmla="*/ 22 h 22"/>
              </a:gdLst>
              <a:ahLst/>
              <a:cxnLst>
                <a:cxn ang="0">
                  <a:pos x="T0" y="T1"/>
                </a:cxn>
                <a:cxn ang="0">
                  <a:pos x="T2" y="T3"/>
                </a:cxn>
                <a:cxn ang="0">
                  <a:pos x="T4" y="T5"/>
                </a:cxn>
              </a:cxnLst>
              <a:rect l="0" t="0" r="r" b="b"/>
              <a:pathLst>
                <a:path w="7" h="22">
                  <a:moveTo>
                    <a:pt x="7" y="0"/>
                  </a:moveTo>
                  <a:lnTo>
                    <a:pt x="0" y="3"/>
                  </a:lnTo>
                  <a:lnTo>
                    <a:pt x="0" y="22"/>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91" name="Freeform 233">
              <a:extLst>
                <a:ext uri="{FF2B5EF4-FFF2-40B4-BE49-F238E27FC236}">
                  <a16:creationId xmlns:a16="http://schemas.microsoft.com/office/drawing/2014/main" id="{6D818577-9DE2-4D23-AD70-DAF10787246F}"/>
                </a:ext>
              </a:extLst>
            </p:cNvPr>
            <p:cNvSpPr>
              <a:spLocks/>
            </p:cNvSpPr>
            <p:nvPr/>
          </p:nvSpPr>
          <p:spPr bwMode="auto">
            <a:xfrm>
              <a:off x="5630863" y="2765426"/>
              <a:ext cx="11112" cy="34925"/>
            </a:xfrm>
            <a:custGeom>
              <a:avLst/>
              <a:gdLst>
                <a:gd name="T0" fmla="*/ 7 w 7"/>
                <a:gd name="T1" fmla="*/ 0 h 22"/>
                <a:gd name="T2" fmla="*/ 0 w 7"/>
                <a:gd name="T3" fmla="*/ 4 h 22"/>
                <a:gd name="T4" fmla="*/ 1 w 7"/>
                <a:gd name="T5" fmla="*/ 22 h 22"/>
              </a:gdLst>
              <a:ahLst/>
              <a:cxnLst>
                <a:cxn ang="0">
                  <a:pos x="T0" y="T1"/>
                </a:cxn>
                <a:cxn ang="0">
                  <a:pos x="T2" y="T3"/>
                </a:cxn>
                <a:cxn ang="0">
                  <a:pos x="T4" y="T5"/>
                </a:cxn>
              </a:cxnLst>
              <a:rect l="0" t="0" r="r" b="b"/>
              <a:pathLst>
                <a:path w="7" h="22">
                  <a:moveTo>
                    <a:pt x="7" y="0"/>
                  </a:moveTo>
                  <a:lnTo>
                    <a:pt x="0" y="4"/>
                  </a:lnTo>
                  <a:lnTo>
                    <a:pt x="1" y="22"/>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92" name="Freeform 234">
              <a:extLst>
                <a:ext uri="{FF2B5EF4-FFF2-40B4-BE49-F238E27FC236}">
                  <a16:creationId xmlns:a16="http://schemas.microsoft.com/office/drawing/2014/main" id="{60C6940F-2D60-466D-8EAD-A6F98D63DD5F}"/>
                </a:ext>
              </a:extLst>
            </p:cNvPr>
            <p:cNvSpPr>
              <a:spLocks/>
            </p:cNvSpPr>
            <p:nvPr/>
          </p:nvSpPr>
          <p:spPr bwMode="auto">
            <a:xfrm>
              <a:off x="5583238" y="2736851"/>
              <a:ext cx="9525" cy="28575"/>
            </a:xfrm>
            <a:custGeom>
              <a:avLst/>
              <a:gdLst>
                <a:gd name="T0" fmla="*/ 6 w 6"/>
                <a:gd name="T1" fmla="*/ 0 h 18"/>
                <a:gd name="T2" fmla="*/ 0 w 6"/>
                <a:gd name="T3" fmla="*/ 3 h 18"/>
                <a:gd name="T4" fmla="*/ 0 w 6"/>
                <a:gd name="T5" fmla="*/ 18 h 18"/>
              </a:gdLst>
              <a:ahLst/>
              <a:cxnLst>
                <a:cxn ang="0">
                  <a:pos x="T0" y="T1"/>
                </a:cxn>
                <a:cxn ang="0">
                  <a:pos x="T2" y="T3"/>
                </a:cxn>
                <a:cxn ang="0">
                  <a:pos x="T4" y="T5"/>
                </a:cxn>
              </a:cxnLst>
              <a:rect l="0" t="0" r="r" b="b"/>
              <a:pathLst>
                <a:path w="6" h="18">
                  <a:moveTo>
                    <a:pt x="6" y="0"/>
                  </a:moveTo>
                  <a:lnTo>
                    <a:pt x="0" y="3"/>
                  </a:lnTo>
                  <a:lnTo>
                    <a:pt x="0" y="18"/>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93" name="Freeform 235">
              <a:extLst>
                <a:ext uri="{FF2B5EF4-FFF2-40B4-BE49-F238E27FC236}">
                  <a16:creationId xmlns:a16="http://schemas.microsoft.com/office/drawing/2014/main" id="{959E615A-F27D-4DD9-A571-B52912F00499}"/>
                </a:ext>
              </a:extLst>
            </p:cNvPr>
            <p:cNvSpPr>
              <a:spLocks/>
            </p:cNvSpPr>
            <p:nvPr/>
          </p:nvSpPr>
          <p:spPr bwMode="auto">
            <a:xfrm>
              <a:off x="5592763" y="2746376"/>
              <a:ext cx="11112" cy="28575"/>
            </a:xfrm>
            <a:custGeom>
              <a:avLst/>
              <a:gdLst>
                <a:gd name="T0" fmla="*/ 7 w 7"/>
                <a:gd name="T1" fmla="*/ 0 h 18"/>
                <a:gd name="T2" fmla="*/ 0 w 7"/>
                <a:gd name="T3" fmla="*/ 3 h 18"/>
                <a:gd name="T4" fmla="*/ 1 w 7"/>
                <a:gd name="T5" fmla="*/ 18 h 18"/>
              </a:gdLst>
              <a:ahLst/>
              <a:cxnLst>
                <a:cxn ang="0">
                  <a:pos x="T0" y="T1"/>
                </a:cxn>
                <a:cxn ang="0">
                  <a:pos x="T2" y="T3"/>
                </a:cxn>
                <a:cxn ang="0">
                  <a:pos x="T4" y="T5"/>
                </a:cxn>
              </a:cxnLst>
              <a:rect l="0" t="0" r="r" b="b"/>
              <a:pathLst>
                <a:path w="7" h="18">
                  <a:moveTo>
                    <a:pt x="7" y="0"/>
                  </a:moveTo>
                  <a:lnTo>
                    <a:pt x="0" y="3"/>
                  </a:lnTo>
                  <a:lnTo>
                    <a:pt x="1" y="18"/>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94" name="Freeform 236">
              <a:extLst>
                <a:ext uri="{FF2B5EF4-FFF2-40B4-BE49-F238E27FC236}">
                  <a16:creationId xmlns:a16="http://schemas.microsoft.com/office/drawing/2014/main" id="{A8FC8D15-18E0-4327-91DA-8A8CCCA46104}"/>
                </a:ext>
              </a:extLst>
            </p:cNvPr>
            <p:cNvSpPr>
              <a:spLocks/>
            </p:cNvSpPr>
            <p:nvPr/>
          </p:nvSpPr>
          <p:spPr bwMode="auto">
            <a:xfrm>
              <a:off x="5514975" y="2613026"/>
              <a:ext cx="325437" cy="271463"/>
            </a:xfrm>
            <a:custGeom>
              <a:avLst/>
              <a:gdLst>
                <a:gd name="T0" fmla="*/ 0 w 725"/>
                <a:gd name="T1" fmla="*/ 142 h 604"/>
                <a:gd name="T2" fmla="*/ 0 w 725"/>
                <a:gd name="T3" fmla="*/ 299 h 604"/>
                <a:gd name="T4" fmla="*/ 12 w 725"/>
                <a:gd name="T5" fmla="*/ 308 h 604"/>
                <a:gd name="T6" fmla="*/ 12 w 725"/>
                <a:gd name="T7" fmla="*/ 332 h 604"/>
                <a:gd name="T8" fmla="*/ 109 w 725"/>
                <a:gd name="T9" fmla="*/ 387 h 604"/>
                <a:gd name="T10" fmla="*/ 375 w 725"/>
                <a:gd name="T11" fmla="*/ 541 h 604"/>
                <a:gd name="T12" fmla="*/ 484 w 725"/>
                <a:gd name="T13" fmla="*/ 604 h 604"/>
                <a:gd name="T14" fmla="*/ 713 w 725"/>
                <a:gd name="T15" fmla="*/ 471 h 604"/>
                <a:gd name="T16" fmla="*/ 713 w 725"/>
                <a:gd name="T17" fmla="*/ 447 h 604"/>
                <a:gd name="T18" fmla="*/ 725 w 725"/>
                <a:gd name="T19" fmla="*/ 441 h 604"/>
                <a:gd name="T20" fmla="*/ 725 w 725"/>
                <a:gd name="T21" fmla="*/ 284 h 604"/>
                <a:gd name="T22" fmla="*/ 242 w 725"/>
                <a:gd name="T23" fmla="*/ 0 h 604"/>
                <a:gd name="T24" fmla="*/ 0 w 725"/>
                <a:gd name="T25" fmla="*/ 142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5" h="604">
                  <a:moveTo>
                    <a:pt x="0" y="142"/>
                  </a:moveTo>
                  <a:lnTo>
                    <a:pt x="0" y="299"/>
                  </a:lnTo>
                  <a:lnTo>
                    <a:pt x="12" y="308"/>
                  </a:lnTo>
                  <a:lnTo>
                    <a:pt x="12" y="332"/>
                  </a:lnTo>
                  <a:lnTo>
                    <a:pt x="109" y="387"/>
                  </a:lnTo>
                  <a:cubicBezTo>
                    <a:pt x="150" y="493"/>
                    <a:pt x="260" y="558"/>
                    <a:pt x="375" y="541"/>
                  </a:cubicBezTo>
                  <a:lnTo>
                    <a:pt x="484" y="604"/>
                  </a:lnTo>
                  <a:lnTo>
                    <a:pt x="713" y="471"/>
                  </a:lnTo>
                  <a:lnTo>
                    <a:pt x="713" y="447"/>
                  </a:lnTo>
                  <a:lnTo>
                    <a:pt x="725" y="441"/>
                  </a:lnTo>
                  <a:lnTo>
                    <a:pt x="725" y="284"/>
                  </a:lnTo>
                  <a:lnTo>
                    <a:pt x="242" y="0"/>
                  </a:lnTo>
                  <a:lnTo>
                    <a:pt x="0" y="142"/>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195" name="Rectangle 237">
              <a:extLst>
                <a:ext uri="{FF2B5EF4-FFF2-40B4-BE49-F238E27FC236}">
                  <a16:creationId xmlns:a16="http://schemas.microsoft.com/office/drawing/2014/main" id="{8A0466D5-11EE-4AE6-93EA-416AF743E059}"/>
                </a:ext>
              </a:extLst>
            </p:cNvPr>
            <p:cNvSpPr>
              <a:spLocks noChangeArrowheads="1"/>
            </p:cNvSpPr>
            <p:nvPr/>
          </p:nvSpPr>
          <p:spPr bwMode="auto">
            <a:xfrm>
              <a:off x="4864100" y="3121026"/>
              <a:ext cx="1627187" cy="54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96" name="Freeform 238">
              <a:extLst>
                <a:ext uri="{FF2B5EF4-FFF2-40B4-BE49-F238E27FC236}">
                  <a16:creationId xmlns:a16="http://schemas.microsoft.com/office/drawing/2014/main" id="{30D9BA21-017F-4302-B914-2364C8723A84}"/>
                </a:ext>
              </a:extLst>
            </p:cNvPr>
            <p:cNvSpPr>
              <a:spLocks noEditPoints="1"/>
            </p:cNvSpPr>
            <p:nvPr/>
          </p:nvSpPr>
          <p:spPr bwMode="auto">
            <a:xfrm>
              <a:off x="4860925" y="3117851"/>
              <a:ext cx="1633537" cy="547688"/>
            </a:xfrm>
            <a:custGeom>
              <a:avLst/>
              <a:gdLst>
                <a:gd name="T0" fmla="*/ 16 w 3645"/>
                <a:gd name="T1" fmla="*/ 185 h 1226"/>
                <a:gd name="T2" fmla="*/ 0 w 3645"/>
                <a:gd name="T3" fmla="*/ 329 h 1226"/>
                <a:gd name="T4" fmla="*/ 8 w 3645"/>
                <a:gd name="T5" fmla="*/ 449 h 1226"/>
                <a:gd name="T6" fmla="*/ 16 w 3645"/>
                <a:gd name="T7" fmla="*/ 649 h 1226"/>
                <a:gd name="T8" fmla="*/ 8 w 3645"/>
                <a:gd name="T9" fmla="*/ 817 h 1226"/>
                <a:gd name="T10" fmla="*/ 0 w 3645"/>
                <a:gd name="T11" fmla="*/ 937 h 1226"/>
                <a:gd name="T12" fmla="*/ 16 w 3645"/>
                <a:gd name="T13" fmla="*/ 1081 h 1226"/>
                <a:gd name="T14" fmla="*/ 80 w 3645"/>
                <a:gd name="T15" fmla="*/ 1210 h 1226"/>
                <a:gd name="T16" fmla="*/ 224 w 3645"/>
                <a:gd name="T17" fmla="*/ 1226 h 1226"/>
                <a:gd name="T18" fmla="*/ 345 w 3645"/>
                <a:gd name="T19" fmla="*/ 1218 h 1226"/>
                <a:gd name="T20" fmla="*/ 545 w 3645"/>
                <a:gd name="T21" fmla="*/ 1210 h 1226"/>
                <a:gd name="T22" fmla="*/ 713 w 3645"/>
                <a:gd name="T23" fmla="*/ 1218 h 1226"/>
                <a:gd name="T24" fmla="*/ 833 w 3645"/>
                <a:gd name="T25" fmla="*/ 1226 h 1226"/>
                <a:gd name="T26" fmla="*/ 977 w 3645"/>
                <a:gd name="T27" fmla="*/ 1210 h 1226"/>
                <a:gd name="T28" fmla="*/ 1185 w 3645"/>
                <a:gd name="T29" fmla="*/ 1210 h 1226"/>
                <a:gd name="T30" fmla="*/ 1330 w 3645"/>
                <a:gd name="T31" fmla="*/ 1226 h 1226"/>
                <a:gd name="T32" fmla="*/ 1450 w 3645"/>
                <a:gd name="T33" fmla="*/ 1218 h 1226"/>
                <a:gd name="T34" fmla="*/ 1650 w 3645"/>
                <a:gd name="T35" fmla="*/ 1210 h 1226"/>
                <a:gd name="T36" fmla="*/ 1818 w 3645"/>
                <a:gd name="T37" fmla="*/ 1218 h 1226"/>
                <a:gd name="T38" fmla="*/ 1938 w 3645"/>
                <a:gd name="T39" fmla="*/ 1226 h 1226"/>
                <a:gd name="T40" fmla="*/ 2082 w 3645"/>
                <a:gd name="T41" fmla="*/ 1210 h 1226"/>
                <a:gd name="T42" fmla="*/ 2291 w 3645"/>
                <a:gd name="T43" fmla="*/ 1210 h 1226"/>
                <a:gd name="T44" fmla="*/ 2435 w 3645"/>
                <a:gd name="T45" fmla="*/ 1226 h 1226"/>
                <a:gd name="T46" fmla="*/ 2555 w 3645"/>
                <a:gd name="T47" fmla="*/ 1218 h 1226"/>
                <a:gd name="T48" fmla="*/ 2755 w 3645"/>
                <a:gd name="T49" fmla="*/ 1210 h 1226"/>
                <a:gd name="T50" fmla="*/ 2923 w 3645"/>
                <a:gd name="T51" fmla="*/ 1218 h 1226"/>
                <a:gd name="T52" fmla="*/ 3043 w 3645"/>
                <a:gd name="T53" fmla="*/ 1226 h 1226"/>
                <a:gd name="T54" fmla="*/ 3187 w 3645"/>
                <a:gd name="T55" fmla="*/ 1210 h 1226"/>
                <a:gd name="T56" fmla="*/ 3396 w 3645"/>
                <a:gd name="T57" fmla="*/ 1210 h 1226"/>
                <a:gd name="T58" fmla="*/ 3540 w 3645"/>
                <a:gd name="T59" fmla="*/ 1226 h 1226"/>
                <a:gd name="T60" fmla="*/ 3637 w 3645"/>
                <a:gd name="T61" fmla="*/ 1195 h 1226"/>
                <a:gd name="T62" fmla="*/ 3629 w 3645"/>
                <a:gd name="T63" fmla="*/ 995 h 1226"/>
                <a:gd name="T64" fmla="*/ 3637 w 3645"/>
                <a:gd name="T65" fmla="*/ 826 h 1226"/>
                <a:gd name="T66" fmla="*/ 3645 w 3645"/>
                <a:gd name="T67" fmla="*/ 706 h 1226"/>
                <a:gd name="T68" fmla="*/ 3629 w 3645"/>
                <a:gd name="T69" fmla="*/ 562 h 1226"/>
                <a:gd name="T70" fmla="*/ 3629 w 3645"/>
                <a:gd name="T71" fmla="*/ 354 h 1226"/>
                <a:gd name="T72" fmla="*/ 3645 w 3645"/>
                <a:gd name="T73" fmla="*/ 210 h 1226"/>
                <a:gd name="T74" fmla="*/ 3637 w 3645"/>
                <a:gd name="T75" fmla="*/ 90 h 1226"/>
                <a:gd name="T76" fmla="*/ 3518 w 3645"/>
                <a:gd name="T77" fmla="*/ 16 h 1226"/>
                <a:gd name="T78" fmla="*/ 3350 w 3645"/>
                <a:gd name="T79" fmla="*/ 8 h 1226"/>
                <a:gd name="T80" fmla="*/ 3230 w 3645"/>
                <a:gd name="T81" fmla="*/ 0 h 1226"/>
                <a:gd name="T82" fmla="*/ 3085 w 3645"/>
                <a:gd name="T83" fmla="*/ 16 h 1226"/>
                <a:gd name="T84" fmla="*/ 2877 w 3645"/>
                <a:gd name="T85" fmla="*/ 16 h 1226"/>
                <a:gd name="T86" fmla="*/ 2733 w 3645"/>
                <a:gd name="T87" fmla="*/ 0 h 1226"/>
                <a:gd name="T88" fmla="*/ 2613 w 3645"/>
                <a:gd name="T89" fmla="*/ 8 h 1226"/>
                <a:gd name="T90" fmla="*/ 2413 w 3645"/>
                <a:gd name="T91" fmla="*/ 16 h 1226"/>
                <a:gd name="T92" fmla="*/ 2245 w 3645"/>
                <a:gd name="T93" fmla="*/ 8 h 1226"/>
                <a:gd name="T94" fmla="*/ 2124 w 3645"/>
                <a:gd name="T95" fmla="*/ 0 h 1226"/>
                <a:gd name="T96" fmla="*/ 1980 w 3645"/>
                <a:gd name="T97" fmla="*/ 16 h 1226"/>
                <a:gd name="T98" fmla="*/ 1772 w 3645"/>
                <a:gd name="T99" fmla="*/ 16 h 1226"/>
                <a:gd name="T100" fmla="*/ 1628 w 3645"/>
                <a:gd name="T101" fmla="*/ 0 h 1226"/>
                <a:gd name="T102" fmla="*/ 1508 w 3645"/>
                <a:gd name="T103" fmla="*/ 8 h 1226"/>
                <a:gd name="T104" fmla="*/ 1308 w 3645"/>
                <a:gd name="T105" fmla="*/ 16 h 1226"/>
                <a:gd name="T106" fmla="*/ 1139 w 3645"/>
                <a:gd name="T107" fmla="*/ 8 h 1226"/>
                <a:gd name="T108" fmla="*/ 1019 w 3645"/>
                <a:gd name="T109" fmla="*/ 0 h 1226"/>
                <a:gd name="T110" fmla="*/ 875 w 3645"/>
                <a:gd name="T111" fmla="*/ 16 h 1226"/>
                <a:gd name="T112" fmla="*/ 667 w 3645"/>
                <a:gd name="T113" fmla="*/ 16 h 1226"/>
                <a:gd name="T114" fmla="*/ 523 w 3645"/>
                <a:gd name="T115" fmla="*/ 0 h 1226"/>
                <a:gd name="T116" fmla="*/ 403 w 3645"/>
                <a:gd name="T117" fmla="*/ 8 h 1226"/>
                <a:gd name="T118" fmla="*/ 203 w 3645"/>
                <a:gd name="T119" fmla="*/ 16 h 1226"/>
                <a:gd name="T120" fmla="*/ 34 w 3645"/>
                <a:gd name="T121" fmla="*/ 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45" h="1226">
                  <a:moveTo>
                    <a:pt x="16" y="24"/>
                  </a:moveTo>
                  <a:lnTo>
                    <a:pt x="16" y="40"/>
                  </a:lnTo>
                  <a:cubicBezTo>
                    <a:pt x="16" y="45"/>
                    <a:pt x="13" y="48"/>
                    <a:pt x="8" y="48"/>
                  </a:cubicBezTo>
                  <a:cubicBezTo>
                    <a:pt x="4" y="48"/>
                    <a:pt x="0" y="45"/>
                    <a:pt x="0" y="40"/>
                  </a:cubicBezTo>
                  <a:lnTo>
                    <a:pt x="0" y="24"/>
                  </a:lnTo>
                  <a:cubicBezTo>
                    <a:pt x="0" y="20"/>
                    <a:pt x="4" y="16"/>
                    <a:pt x="8" y="16"/>
                  </a:cubicBezTo>
                  <a:cubicBezTo>
                    <a:pt x="13" y="16"/>
                    <a:pt x="16" y="20"/>
                    <a:pt x="16" y="24"/>
                  </a:cubicBezTo>
                  <a:close/>
                  <a:moveTo>
                    <a:pt x="16" y="72"/>
                  </a:moveTo>
                  <a:lnTo>
                    <a:pt x="16" y="88"/>
                  </a:lnTo>
                  <a:cubicBezTo>
                    <a:pt x="16" y="93"/>
                    <a:pt x="13" y="96"/>
                    <a:pt x="8" y="96"/>
                  </a:cubicBezTo>
                  <a:cubicBezTo>
                    <a:pt x="4" y="96"/>
                    <a:pt x="0" y="93"/>
                    <a:pt x="0" y="88"/>
                  </a:cubicBezTo>
                  <a:lnTo>
                    <a:pt x="0" y="72"/>
                  </a:lnTo>
                  <a:cubicBezTo>
                    <a:pt x="0" y="68"/>
                    <a:pt x="4" y="64"/>
                    <a:pt x="8" y="64"/>
                  </a:cubicBezTo>
                  <a:cubicBezTo>
                    <a:pt x="13" y="64"/>
                    <a:pt x="16" y="68"/>
                    <a:pt x="16" y="72"/>
                  </a:cubicBezTo>
                  <a:close/>
                  <a:moveTo>
                    <a:pt x="16" y="121"/>
                  </a:moveTo>
                  <a:lnTo>
                    <a:pt x="16" y="137"/>
                  </a:lnTo>
                  <a:cubicBezTo>
                    <a:pt x="16" y="141"/>
                    <a:pt x="13" y="145"/>
                    <a:pt x="8" y="145"/>
                  </a:cubicBezTo>
                  <a:cubicBezTo>
                    <a:pt x="4" y="145"/>
                    <a:pt x="0" y="141"/>
                    <a:pt x="0" y="137"/>
                  </a:cubicBezTo>
                  <a:lnTo>
                    <a:pt x="0" y="121"/>
                  </a:lnTo>
                  <a:cubicBezTo>
                    <a:pt x="0" y="116"/>
                    <a:pt x="4" y="113"/>
                    <a:pt x="8" y="113"/>
                  </a:cubicBezTo>
                  <a:cubicBezTo>
                    <a:pt x="13" y="113"/>
                    <a:pt x="16" y="116"/>
                    <a:pt x="16" y="121"/>
                  </a:cubicBezTo>
                  <a:close/>
                  <a:moveTo>
                    <a:pt x="16" y="169"/>
                  </a:moveTo>
                  <a:lnTo>
                    <a:pt x="16" y="185"/>
                  </a:lnTo>
                  <a:cubicBezTo>
                    <a:pt x="16" y="189"/>
                    <a:pt x="13" y="193"/>
                    <a:pt x="8" y="193"/>
                  </a:cubicBezTo>
                  <a:cubicBezTo>
                    <a:pt x="4" y="193"/>
                    <a:pt x="0" y="189"/>
                    <a:pt x="0" y="185"/>
                  </a:cubicBezTo>
                  <a:lnTo>
                    <a:pt x="0" y="169"/>
                  </a:lnTo>
                  <a:cubicBezTo>
                    <a:pt x="0" y="164"/>
                    <a:pt x="4" y="161"/>
                    <a:pt x="8" y="161"/>
                  </a:cubicBezTo>
                  <a:cubicBezTo>
                    <a:pt x="13" y="161"/>
                    <a:pt x="16" y="164"/>
                    <a:pt x="16" y="169"/>
                  </a:cubicBezTo>
                  <a:close/>
                  <a:moveTo>
                    <a:pt x="16" y="217"/>
                  </a:moveTo>
                  <a:lnTo>
                    <a:pt x="16" y="233"/>
                  </a:lnTo>
                  <a:cubicBezTo>
                    <a:pt x="16" y="237"/>
                    <a:pt x="13" y="241"/>
                    <a:pt x="8" y="241"/>
                  </a:cubicBezTo>
                  <a:cubicBezTo>
                    <a:pt x="4" y="241"/>
                    <a:pt x="0" y="237"/>
                    <a:pt x="0" y="233"/>
                  </a:cubicBezTo>
                  <a:lnTo>
                    <a:pt x="0" y="217"/>
                  </a:lnTo>
                  <a:cubicBezTo>
                    <a:pt x="0" y="212"/>
                    <a:pt x="4" y="209"/>
                    <a:pt x="8" y="209"/>
                  </a:cubicBezTo>
                  <a:cubicBezTo>
                    <a:pt x="13" y="209"/>
                    <a:pt x="16" y="212"/>
                    <a:pt x="16" y="217"/>
                  </a:cubicBezTo>
                  <a:close/>
                  <a:moveTo>
                    <a:pt x="16" y="265"/>
                  </a:moveTo>
                  <a:lnTo>
                    <a:pt x="16" y="281"/>
                  </a:lnTo>
                  <a:cubicBezTo>
                    <a:pt x="16" y="285"/>
                    <a:pt x="13" y="289"/>
                    <a:pt x="8" y="289"/>
                  </a:cubicBezTo>
                  <a:cubicBezTo>
                    <a:pt x="4" y="289"/>
                    <a:pt x="0" y="285"/>
                    <a:pt x="0" y="281"/>
                  </a:cubicBezTo>
                  <a:lnTo>
                    <a:pt x="0" y="265"/>
                  </a:lnTo>
                  <a:cubicBezTo>
                    <a:pt x="0" y="260"/>
                    <a:pt x="4" y="257"/>
                    <a:pt x="8" y="257"/>
                  </a:cubicBezTo>
                  <a:cubicBezTo>
                    <a:pt x="13" y="257"/>
                    <a:pt x="16" y="260"/>
                    <a:pt x="16" y="265"/>
                  </a:cubicBezTo>
                  <a:close/>
                  <a:moveTo>
                    <a:pt x="16" y="313"/>
                  </a:moveTo>
                  <a:lnTo>
                    <a:pt x="16" y="329"/>
                  </a:lnTo>
                  <a:cubicBezTo>
                    <a:pt x="16" y="333"/>
                    <a:pt x="13" y="337"/>
                    <a:pt x="8" y="337"/>
                  </a:cubicBezTo>
                  <a:cubicBezTo>
                    <a:pt x="4" y="337"/>
                    <a:pt x="0" y="333"/>
                    <a:pt x="0" y="329"/>
                  </a:cubicBezTo>
                  <a:lnTo>
                    <a:pt x="0" y="313"/>
                  </a:lnTo>
                  <a:cubicBezTo>
                    <a:pt x="0" y="308"/>
                    <a:pt x="4" y="305"/>
                    <a:pt x="8" y="305"/>
                  </a:cubicBezTo>
                  <a:cubicBezTo>
                    <a:pt x="13" y="305"/>
                    <a:pt x="16" y="308"/>
                    <a:pt x="16" y="313"/>
                  </a:cubicBezTo>
                  <a:close/>
                  <a:moveTo>
                    <a:pt x="16" y="361"/>
                  </a:moveTo>
                  <a:lnTo>
                    <a:pt x="16" y="377"/>
                  </a:lnTo>
                  <a:cubicBezTo>
                    <a:pt x="16" y="381"/>
                    <a:pt x="13" y="385"/>
                    <a:pt x="8" y="385"/>
                  </a:cubicBezTo>
                  <a:cubicBezTo>
                    <a:pt x="4" y="385"/>
                    <a:pt x="0" y="381"/>
                    <a:pt x="0" y="377"/>
                  </a:cubicBezTo>
                  <a:lnTo>
                    <a:pt x="0" y="361"/>
                  </a:lnTo>
                  <a:cubicBezTo>
                    <a:pt x="0" y="356"/>
                    <a:pt x="4" y="353"/>
                    <a:pt x="8" y="353"/>
                  </a:cubicBezTo>
                  <a:cubicBezTo>
                    <a:pt x="13" y="353"/>
                    <a:pt x="16" y="356"/>
                    <a:pt x="16" y="361"/>
                  </a:cubicBezTo>
                  <a:close/>
                  <a:moveTo>
                    <a:pt x="16" y="409"/>
                  </a:moveTo>
                  <a:lnTo>
                    <a:pt x="16" y="425"/>
                  </a:lnTo>
                  <a:cubicBezTo>
                    <a:pt x="16" y="429"/>
                    <a:pt x="13" y="433"/>
                    <a:pt x="8" y="433"/>
                  </a:cubicBezTo>
                  <a:cubicBezTo>
                    <a:pt x="4" y="433"/>
                    <a:pt x="0" y="429"/>
                    <a:pt x="0" y="425"/>
                  </a:cubicBezTo>
                  <a:lnTo>
                    <a:pt x="0" y="409"/>
                  </a:lnTo>
                  <a:cubicBezTo>
                    <a:pt x="0" y="404"/>
                    <a:pt x="4" y="401"/>
                    <a:pt x="8" y="401"/>
                  </a:cubicBezTo>
                  <a:cubicBezTo>
                    <a:pt x="13" y="401"/>
                    <a:pt x="16" y="404"/>
                    <a:pt x="16" y="409"/>
                  </a:cubicBezTo>
                  <a:close/>
                  <a:moveTo>
                    <a:pt x="16" y="457"/>
                  </a:moveTo>
                  <a:lnTo>
                    <a:pt x="16" y="473"/>
                  </a:lnTo>
                  <a:cubicBezTo>
                    <a:pt x="16" y="477"/>
                    <a:pt x="13" y="481"/>
                    <a:pt x="8" y="481"/>
                  </a:cubicBezTo>
                  <a:cubicBezTo>
                    <a:pt x="4" y="481"/>
                    <a:pt x="0" y="477"/>
                    <a:pt x="0" y="473"/>
                  </a:cubicBezTo>
                  <a:lnTo>
                    <a:pt x="0" y="457"/>
                  </a:lnTo>
                  <a:cubicBezTo>
                    <a:pt x="0" y="452"/>
                    <a:pt x="4" y="449"/>
                    <a:pt x="8" y="449"/>
                  </a:cubicBezTo>
                  <a:cubicBezTo>
                    <a:pt x="13" y="449"/>
                    <a:pt x="16" y="452"/>
                    <a:pt x="16" y="457"/>
                  </a:cubicBezTo>
                  <a:close/>
                  <a:moveTo>
                    <a:pt x="16" y="505"/>
                  </a:moveTo>
                  <a:lnTo>
                    <a:pt x="16" y="521"/>
                  </a:lnTo>
                  <a:cubicBezTo>
                    <a:pt x="16" y="525"/>
                    <a:pt x="13" y="529"/>
                    <a:pt x="8" y="529"/>
                  </a:cubicBezTo>
                  <a:cubicBezTo>
                    <a:pt x="4" y="529"/>
                    <a:pt x="0" y="525"/>
                    <a:pt x="0" y="521"/>
                  </a:cubicBezTo>
                  <a:lnTo>
                    <a:pt x="0" y="505"/>
                  </a:lnTo>
                  <a:cubicBezTo>
                    <a:pt x="0" y="500"/>
                    <a:pt x="4" y="497"/>
                    <a:pt x="8" y="497"/>
                  </a:cubicBezTo>
                  <a:cubicBezTo>
                    <a:pt x="13" y="497"/>
                    <a:pt x="16" y="500"/>
                    <a:pt x="16" y="505"/>
                  </a:cubicBezTo>
                  <a:close/>
                  <a:moveTo>
                    <a:pt x="16" y="553"/>
                  </a:moveTo>
                  <a:lnTo>
                    <a:pt x="16" y="569"/>
                  </a:lnTo>
                  <a:cubicBezTo>
                    <a:pt x="16" y="573"/>
                    <a:pt x="13" y="577"/>
                    <a:pt x="8" y="577"/>
                  </a:cubicBezTo>
                  <a:cubicBezTo>
                    <a:pt x="4" y="577"/>
                    <a:pt x="0" y="573"/>
                    <a:pt x="0" y="569"/>
                  </a:cubicBezTo>
                  <a:lnTo>
                    <a:pt x="0" y="553"/>
                  </a:lnTo>
                  <a:cubicBezTo>
                    <a:pt x="0" y="549"/>
                    <a:pt x="4" y="545"/>
                    <a:pt x="8" y="545"/>
                  </a:cubicBezTo>
                  <a:cubicBezTo>
                    <a:pt x="13" y="545"/>
                    <a:pt x="16" y="549"/>
                    <a:pt x="16" y="553"/>
                  </a:cubicBezTo>
                  <a:close/>
                  <a:moveTo>
                    <a:pt x="16" y="601"/>
                  </a:moveTo>
                  <a:lnTo>
                    <a:pt x="16" y="617"/>
                  </a:lnTo>
                  <a:cubicBezTo>
                    <a:pt x="16" y="621"/>
                    <a:pt x="13" y="625"/>
                    <a:pt x="8" y="625"/>
                  </a:cubicBezTo>
                  <a:cubicBezTo>
                    <a:pt x="4" y="625"/>
                    <a:pt x="0" y="621"/>
                    <a:pt x="0" y="617"/>
                  </a:cubicBezTo>
                  <a:lnTo>
                    <a:pt x="0" y="601"/>
                  </a:lnTo>
                  <a:cubicBezTo>
                    <a:pt x="0" y="597"/>
                    <a:pt x="4" y="593"/>
                    <a:pt x="8" y="593"/>
                  </a:cubicBezTo>
                  <a:cubicBezTo>
                    <a:pt x="13" y="593"/>
                    <a:pt x="16" y="597"/>
                    <a:pt x="16" y="601"/>
                  </a:cubicBezTo>
                  <a:close/>
                  <a:moveTo>
                    <a:pt x="16" y="649"/>
                  </a:moveTo>
                  <a:lnTo>
                    <a:pt x="16" y="665"/>
                  </a:lnTo>
                  <a:cubicBezTo>
                    <a:pt x="16" y="669"/>
                    <a:pt x="13" y="673"/>
                    <a:pt x="8" y="673"/>
                  </a:cubicBezTo>
                  <a:cubicBezTo>
                    <a:pt x="4" y="673"/>
                    <a:pt x="0" y="669"/>
                    <a:pt x="0" y="665"/>
                  </a:cubicBezTo>
                  <a:lnTo>
                    <a:pt x="0" y="649"/>
                  </a:lnTo>
                  <a:cubicBezTo>
                    <a:pt x="0" y="645"/>
                    <a:pt x="4" y="641"/>
                    <a:pt x="8" y="641"/>
                  </a:cubicBezTo>
                  <a:cubicBezTo>
                    <a:pt x="13" y="641"/>
                    <a:pt x="16" y="645"/>
                    <a:pt x="16" y="649"/>
                  </a:cubicBezTo>
                  <a:close/>
                  <a:moveTo>
                    <a:pt x="16" y="697"/>
                  </a:moveTo>
                  <a:lnTo>
                    <a:pt x="16" y="713"/>
                  </a:lnTo>
                  <a:cubicBezTo>
                    <a:pt x="16" y="718"/>
                    <a:pt x="13" y="721"/>
                    <a:pt x="8" y="721"/>
                  </a:cubicBezTo>
                  <a:cubicBezTo>
                    <a:pt x="4" y="721"/>
                    <a:pt x="0" y="718"/>
                    <a:pt x="0" y="713"/>
                  </a:cubicBezTo>
                  <a:lnTo>
                    <a:pt x="0" y="697"/>
                  </a:lnTo>
                  <a:cubicBezTo>
                    <a:pt x="0" y="693"/>
                    <a:pt x="4" y="689"/>
                    <a:pt x="8" y="689"/>
                  </a:cubicBezTo>
                  <a:cubicBezTo>
                    <a:pt x="13" y="689"/>
                    <a:pt x="16" y="693"/>
                    <a:pt x="16" y="697"/>
                  </a:cubicBezTo>
                  <a:close/>
                  <a:moveTo>
                    <a:pt x="16" y="745"/>
                  </a:moveTo>
                  <a:lnTo>
                    <a:pt x="16" y="761"/>
                  </a:lnTo>
                  <a:cubicBezTo>
                    <a:pt x="16" y="766"/>
                    <a:pt x="13" y="769"/>
                    <a:pt x="8" y="769"/>
                  </a:cubicBezTo>
                  <a:cubicBezTo>
                    <a:pt x="4" y="769"/>
                    <a:pt x="0" y="766"/>
                    <a:pt x="0" y="761"/>
                  </a:cubicBezTo>
                  <a:lnTo>
                    <a:pt x="0" y="745"/>
                  </a:lnTo>
                  <a:cubicBezTo>
                    <a:pt x="0" y="741"/>
                    <a:pt x="4" y="737"/>
                    <a:pt x="8" y="737"/>
                  </a:cubicBezTo>
                  <a:cubicBezTo>
                    <a:pt x="13" y="737"/>
                    <a:pt x="16" y="741"/>
                    <a:pt x="16" y="745"/>
                  </a:cubicBezTo>
                  <a:close/>
                  <a:moveTo>
                    <a:pt x="16" y="793"/>
                  </a:moveTo>
                  <a:lnTo>
                    <a:pt x="16" y="809"/>
                  </a:lnTo>
                  <a:cubicBezTo>
                    <a:pt x="16" y="814"/>
                    <a:pt x="13" y="817"/>
                    <a:pt x="8" y="817"/>
                  </a:cubicBezTo>
                  <a:cubicBezTo>
                    <a:pt x="4" y="817"/>
                    <a:pt x="0" y="814"/>
                    <a:pt x="0" y="809"/>
                  </a:cubicBezTo>
                  <a:lnTo>
                    <a:pt x="0" y="793"/>
                  </a:lnTo>
                  <a:cubicBezTo>
                    <a:pt x="0" y="789"/>
                    <a:pt x="4" y="785"/>
                    <a:pt x="8" y="785"/>
                  </a:cubicBezTo>
                  <a:cubicBezTo>
                    <a:pt x="13" y="785"/>
                    <a:pt x="16" y="789"/>
                    <a:pt x="16" y="793"/>
                  </a:cubicBezTo>
                  <a:close/>
                  <a:moveTo>
                    <a:pt x="16" y="841"/>
                  </a:moveTo>
                  <a:lnTo>
                    <a:pt x="16" y="857"/>
                  </a:lnTo>
                  <a:cubicBezTo>
                    <a:pt x="16" y="862"/>
                    <a:pt x="13" y="865"/>
                    <a:pt x="8" y="865"/>
                  </a:cubicBezTo>
                  <a:cubicBezTo>
                    <a:pt x="4" y="865"/>
                    <a:pt x="0" y="862"/>
                    <a:pt x="0" y="857"/>
                  </a:cubicBezTo>
                  <a:lnTo>
                    <a:pt x="0" y="841"/>
                  </a:lnTo>
                  <a:cubicBezTo>
                    <a:pt x="0" y="837"/>
                    <a:pt x="4" y="833"/>
                    <a:pt x="8" y="833"/>
                  </a:cubicBezTo>
                  <a:cubicBezTo>
                    <a:pt x="13" y="833"/>
                    <a:pt x="16" y="837"/>
                    <a:pt x="16" y="841"/>
                  </a:cubicBezTo>
                  <a:close/>
                  <a:moveTo>
                    <a:pt x="16" y="889"/>
                  </a:moveTo>
                  <a:lnTo>
                    <a:pt x="16" y="905"/>
                  </a:lnTo>
                  <a:cubicBezTo>
                    <a:pt x="16" y="910"/>
                    <a:pt x="13" y="913"/>
                    <a:pt x="8" y="913"/>
                  </a:cubicBezTo>
                  <a:cubicBezTo>
                    <a:pt x="4" y="913"/>
                    <a:pt x="0" y="910"/>
                    <a:pt x="0" y="905"/>
                  </a:cubicBezTo>
                  <a:lnTo>
                    <a:pt x="0" y="889"/>
                  </a:lnTo>
                  <a:cubicBezTo>
                    <a:pt x="0" y="885"/>
                    <a:pt x="4" y="881"/>
                    <a:pt x="8" y="881"/>
                  </a:cubicBezTo>
                  <a:cubicBezTo>
                    <a:pt x="13" y="881"/>
                    <a:pt x="16" y="885"/>
                    <a:pt x="16" y="889"/>
                  </a:cubicBezTo>
                  <a:close/>
                  <a:moveTo>
                    <a:pt x="16" y="937"/>
                  </a:moveTo>
                  <a:lnTo>
                    <a:pt x="16" y="953"/>
                  </a:lnTo>
                  <a:cubicBezTo>
                    <a:pt x="16" y="958"/>
                    <a:pt x="13" y="961"/>
                    <a:pt x="8" y="961"/>
                  </a:cubicBezTo>
                  <a:cubicBezTo>
                    <a:pt x="4" y="961"/>
                    <a:pt x="0" y="958"/>
                    <a:pt x="0" y="953"/>
                  </a:cubicBezTo>
                  <a:lnTo>
                    <a:pt x="0" y="937"/>
                  </a:lnTo>
                  <a:cubicBezTo>
                    <a:pt x="0" y="933"/>
                    <a:pt x="4" y="929"/>
                    <a:pt x="8" y="929"/>
                  </a:cubicBezTo>
                  <a:cubicBezTo>
                    <a:pt x="13" y="929"/>
                    <a:pt x="16" y="933"/>
                    <a:pt x="16" y="937"/>
                  </a:cubicBezTo>
                  <a:close/>
                  <a:moveTo>
                    <a:pt x="16" y="985"/>
                  </a:moveTo>
                  <a:lnTo>
                    <a:pt x="16" y="1001"/>
                  </a:lnTo>
                  <a:cubicBezTo>
                    <a:pt x="16" y="1006"/>
                    <a:pt x="13" y="1009"/>
                    <a:pt x="8" y="1009"/>
                  </a:cubicBezTo>
                  <a:cubicBezTo>
                    <a:pt x="4" y="1009"/>
                    <a:pt x="0" y="1006"/>
                    <a:pt x="0" y="1001"/>
                  </a:cubicBezTo>
                  <a:lnTo>
                    <a:pt x="0" y="985"/>
                  </a:lnTo>
                  <a:cubicBezTo>
                    <a:pt x="0" y="981"/>
                    <a:pt x="4" y="977"/>
                    <a:pt x="8" y="977"/>
                  </a:cubicBezTo>
                  <a:cubicBezTo>
                    <a:pt x="13" y="977"/>
                    <a:pt x="16" y="981"/>
                    <a:pt x="16" y="985"/>
                  </a:cubicBezTo>
                  <a:close/>
                  <a:moveTo>
                    <a:pt x="16" y="1033"/>
                  </a:moveTo>
                  <a:lnTo>
                    <a:pt x="16" y="1049"/>
                  </a:lnTo>
                  <a:cubicBezTo>
                    <a:pt x="16" y="1054"/>
                    <a:pt x="13" y="1057"/>
                    <a:pt x="8" y="1057"/>
                  </a:cubicBezTo>
                  <a:cubicBezTo>
                    <a:pt x="4" y="1057"/>
                    <a:pt x="0" y="1054"/>
                    <a:pt x="0" y="1049"/>
                  </a:cubicBezTo>
                  <a:lnTo>
                    <a:pt x="0" y="1033"/>
                  </a:lnTo>
                  <a:cubicBezTo>
                    <a:pt x="0" y="1029"/>
                    <a:pt x="4" y="1025"/>
                    <a:pt x="8" y="1025"/>
                  </a:cubicBezTo>
                  <a:cubicBezTo>
                    <a:pt x="13" y="1025"/>
                    <a:pt x="16" y="1029"/>
                    <a:pt x="16" y="1033"/>
                  </a:cubicBezTo>
                  <a:close/>
                  <a:moveTo>
                    <a:pt x="16" y="1081"/>
                  </a:moveTo>
                  <a:lnTo>
                    <a:pt x="16" y="1097"/>
                  </a:lnTo>
                  <a:cubicBezTo>
                    <a:pt x="16" y="1102"/>
                    <a:pt x="13" y="1105"/>
                    <a:pt x="8" y="1105"/>
                  </a:cubicBezTo>
                  <a:cubicBezTo>
                    <a:pt x="4" y="1105"/>
                    <a:pt x="0" y="1102"/>
                    <a:pt x="0" y="1097"/>
                  </a:cubicBezTo>
                  <a:lnTo>
                    <a:pt x="0" y="1081"/>
                  </a:lnTo>
                  <a:cubicBezTo>
                    <a:pt x="0" y="1077"/>
                    <a:pt x="4" y="1073"/>
                    <a:pt x="8" y="1073"/>
                  </a:cubicBezTo>
                  <a:cubicBezTo>
                    <a:pt x="13" y="1073"/>
                    <a:pt x="16" y="1077"/>
                    <a:pt x="16" y="1081"/>
                  </a:cubicBezTo>
                  <a:close/>
                  <a:moveTo>
                    <a:pt x="16" y="1130"/>
                  </a:moveTo>
                  <a:lnTo>
                    <a:pt x="16" y="1146"/>
                  </a:lnTo>
                  <a:cubicBezTo>
                    <a:pt x="16" y="1150"/>
                    <a:pt x="13" y="1154"/>
                    <a:pt x="8" y="1154"/>
                  </a:cubicBezTo>
                  <a:cubicBezTo>
                    <a:pt x="4" y="1154"/>
                    <a:pt x="0" y="1150"/>
                    <a:pt x="0" y="1146"/>
                  </a:cubicBezTo>
                  <a:lnTo>
                    <a:pt x="0" y="1130"/>
                  </a:lnTo>
                  <a:cubicBezTo>
                    <a:pt x="0" y="1125"/>
                    <a:pt x="4" y="1122"/>
                    <a:pt x="8" y="1122"/>
                  </a:cubicBezTo>
                  <a:cubicBezTo>
                    <a:pt x="13" y="1122"/>
                    <a:pt x="16" y="1125"/>
                    <a:pt x="16" y="1130"/>
                  </a:cubicBezTo>
                  <a:close/>
                  <a:moveTo>
                    <a:pt x="16" y="1178"/>
                  </a:moveTo>
                  <a:lnTo>
                    <a:pt x="16" y="1194"/>
                  </a:lnTo>
                  <a:cubicBezTo>
                    <a:pt x="16" y="1198"/>
                    <a:pt x="13" y="1202"/>
                    <a:pt x="8" y="1202"/>
                  </a:cubicBezTo>
                  <a:cubicBezTo>
                    <a:pt x="4" y="1202"/>
                    <a:pt x="0" y="1198"/>
                    <a:pt x="0" y="1194"/>
                  </a:cubicBezTo>
                  <a:lnTo>
                    <a:pt x="0" y="1178"/>
                  </a:lnTo>
                  <a:cubicBezTo>
                    <a:pt x="0" y="1173"/>
                    <a:pt x="4" y="1170"/>
                    <a:pt x="8" y="1170"/>
                  </a:cubicBezTo>
                  <a:cubicBezTo>
                    <a:pt x="13" y="1170"/>
                    <a:pt x="16" y="1173"/>
                    <a:pt x="16" y="1178"/>
                  </a:cubicBezTo>
                  <a:close/>
                  <a:moveTo>
                    <a:pt x="16" y="1210"/>
                  </a:moveTo>
                  <a:lnTo>
                    <a:pt x="32" y="1210"/>
                  </a:lnTo>
                  <a:cubicBezTo>
                    <a:pt x="37" y="1210"/>
                    <a:pt x="40" y="1213"/>
                    <a:pt x="40" y="1218"/>
                  </a:cubicBezTo>
                  <a:cubicBezTo>
                    <a:pt x="40" y="1222"/>
                    <a:pt x="37" y="1226"/>
                    <a:pt x="32" y="1226"/>
                  </a:cubicBezTo>
                  <a:lnTo>
                    <a:pt x="16" y="1226"/>
                  </a:lnTo>
                  <a:cubicBezTo>
                    <a:pt x="12" y="1226"/>
                    <a:pt x="8" y="1222"/>
                    <a:pt x="8" y="1218"/>
                  </a:cubicBezTo>
                  <a:cubicBezTo>
                    <a:pt x="8" y="1213"/>
                    <a:pt x="12" y="1210"/>
                    <a:pt x="16" y="1210"/>
                  </a:cubicBezTo>
                  <a:close/>
                  <a:moveTo>
                    <a:pt x="64" y="1210"/>
                  </a:moveTo>
                  <a:lnTo>
                    <a:pt x="80" y="1210"/>
                  </a:lnTo>
                  <a:cubicBezTo>
                    <a:pt x="85" y="1210"/>
                    <a:pt x="88" y="1213"/>
                    <a:pt x="88" y="1218"/>
                  </a:cubicBezTo>
                  <a:cubicBezTo>
                    <a:pt x="88" y="1222"/>
                    <a:pt x="85" y="1226"/>
                    <a:pt x="80" y="1226"/>
                  </a:cubicBezTo>
                  <a:lnTo>
                    <a:pt x="64" y="1226"/>
                  </a:lnTo>
                  <a:cubicBezTo>
                    <a:pt x="60" y="1226"/>
                    <a:pt x="56" y="1222"/>
                    <a:pt x="56" y="1218"/>
                  </a:cubicBezTo>
                  <a:cubicBezTo>
                    <a:pt x="56" y="1213"/>
                    <a:pt x="60" y="1210"/>
                    <a:pt x="64" y="1210"/>
                  </a:cubicBezTo>
                  <a:close/>
                  <a:moveTo>
                    <a:pt x="112" y="1210"/>
                  </a:moveTo>
                  <a:lnTo>
                    <a:pt x="128" y="1210"/>
                  </a:lnTo>
                  <a:cubicBezTo>
                    <a:pt x="133" y="1210"/>
                    <a:pt x="136" y="1213"/>
                    <a:pt x="136" y="1218"/>
                  </a:cubicBezTo>
                  <a:cubicBezTo>
                    <a:pt x="136" y="1222"/>
                    <a:pt x="133" y="1226"/>
                    <a:pt x="128" y="1226"/>
                  </a:cubicBezTo>
                  <a:lnTo>
                    <a:pt x="112" y="1226"/>
                  </a:lnTo>
                  <a:cubicBezTo>
                    <a:pt x="108" y="1226"/>
                    <a:pt x="104" y="1222"/>
                    <a:pt x="104" y="1218"/>
                  </a:cubicBezTo>
                  <a:cubicBezTo>
                    <a:pt x="104" y="1213"/>
                    <a:pt x="108" y="1210"/>
                    <a:pt x="112" y="1210"/>
                  </a:cubicBezTo>
                  <a:close/>
                  <a:moveTo>
                    <a:pt x="160" y="1210"/>
                  </a:moveTo>
                  <a:lnTo>
                    <a:pt x="176" y="1210"/>
                  </a:lnTo>
                  <a:cubicBezTo>
                    <a:pt x="181" y="1210"/>
                    <a:pt x="184" y="1213"/>
                    <a:pt x="184" y="1218"/>
                  </a:cubicBezTo>
                  <a:cubicBezTo>
                    <a:pt x="184" y="1222"/>
                    <a:pt x="181" y="1226"/>
                    <a:pt x="176" y="1226"/>
                  </a:cubicBezTo>
                  <a:lnTo>
                    <a:pt x="160" y="1226"/>
                  </a:lnTo>
                  <a:cubicBezTo>
                    <a:pt x="156" y="1226"/>
                    <a:pt x="152" y="1222"/>
                    <a:pt x="152" y="1218"/>
                  </a:cubicBezTo>
                  <a:cubicBezTo>
                    <a:pt x="152" y="1213"/>
                    <a:pt x="156" y="1210"/>
                    <a:pt x="160" y="1210"/>
                  </a:cubicBezTo>
                  <a:close/>
                  <a:moveTo>
                    <a:pt x="208" y="1210"/>
                  </a:moveTo>
                  <a:lnTo>
                    <a:pt x="224" y="1210"/>
                  </a:lnTo>
                  <a:cubicBezTo>
                    <a:pt x="229" y="1210"/>
                    <a:pt x="232" y="1213"/>
                    <a:pt x="232" y="1218"/>
                  </a:cubicBezTo>
                  <a:cubicBezTo>
                    <a:pt x="232" y="1222"/>
                    <a:pt x="229" y="1226"/>
                    <a:pt x="224" y="1226"/>
                  </a:cubicBezTo>
                  <a:lnTo>
                    <a:pt x="208" y="1226"/>
                  </a:lnTo>
                  <a:cubicBezTo>
                    <a:pt x="204" y="1226"/>
                    <a:pt x="200" y="1222"/>
                    <a:pt x="200" y="1218"/>
                  </a:cubicBezTo>
                  <a:cubicBezTo>
                    <a:pt x="200" y="1213"/>
                    <a:pt x="204" y="1210"/>
                    <a:pt x="208" y="1210"/>
                  </a:cubicBezTo>
                  <a:close/>
                  <a:moveTo>
                    <a:pt x="256" y="1210"/>
                  </a:moveTo>
                  <a:lnTo>
                    <a:pt x="272" y="1210"/>
                  </a:lnTo>
                  <a:cubicBezTo>
                    <a:pt x="277" y="1210"/>
                    <a:pt x="281" y="1213"/>
                    <a:pt x="281" y="1218"/>
                  </a:cubicBezTo>
                  <a:cubicBezTo>
                    <a:pt x="281" y="1222"/>
                    <a:pt x="277" y="1226"/>
                    <a:pt x="272" y="1226"/>
                  </a:cubicBezTo>
                  <a:lnTo>
                    <a:pt x="256" y="1226"/>
                  </a:lnTo>
                  <a:cubicBezTo>
                    <a:pt x="252" y="1226"/>
                    <a:pt x="248" y="1222"/>
                    <a:pt x="248" y="1218"/>
                  </a:cubicBezTo>
                  <a:cubicBezTo>
                    <a:pt x="248" y="1213"/>
                    <a:pt x="252" y="1210"/>
                    <a:pt x="256" y="1210"/>
                  </a:cubicBezTo>
                  <a:close/>
                  <a:moveTo>
                    <a:pt x="305" y="1210"/>
                  </a:moveTo>
                  <a:lnTo>
                    <a:pt x="321" y="1210"/>
                  </a:lnTo>
                  <a:cubicBezTo>
                    <a:pt x="325" y="1210"/>
                    <a:pt x="329" y="1213"/>
                    <a:pt x="329" y="1218"/>
                  </a:cubicBezTo>
                  <a:cubicBezTo>
                    <a:pt x="329" y="1222"/>
                    <a:pt x="325" y="1226"/>
                    <a:pt x="321" y="1226"/>
                  </a:cubicBezTo>
                  <a:lnTo>
                    <a:pt x="305" y="1226"/>
                  </a:lnTo>
                  <a:cubicBezTo>
                    <a:pt x="300" y="1226"/>
                    <a:pt x="297" y="1222"/>
                    <a:pt x="297" y="1218"/>
                  </a:cubicBezTo>
                  <a:cubicBezTo>
                    <a:pt x="297" y="1213"/>
                    <a:pt x="300" y="1210"/>
                    <a:pt x="305" y="1210"/>
                  </a:cubicBezTo>
                  <a:close/>
                  <a:moveTo>
                    <a:pt x="353" y="1210"/>
                  </a:moveTo>
                  <a:lnTo>
                    <a:pt x="369" y="1210"/>
                  </a:lnTo>
                  <a:cubicBezTo>
                    <a:pt x="373" y="1210"/>
                    <a:pt x="377" y="1213"/>
                    <a:pt x="377" y="1218"/>
                  </a:cubicBezTo>
                  <a:cubicBezTo>
                    <a:pt x="377" y="1222"/>
                    <a:pt x="373" y="1226"/>
                    <a:pt x="369" y="1226"/>
                  </a:cubicBezTo>
                  <a:lnTo>
                    <a:pt x="353" y="1226"/>
                  </a:lnTo>
                  <a:cubicBezTo>
                    <a:pt x="348" y="1226"/>
                    <a:pt x="345" y="1222"/>
                    <a:pt x="345" y="1218"/>
                  </a:cubicBezTo>
                  <a:cubicBezTo>
                    <a:pt x="345" y="1213"/>
                    <a:pt x="348" y="1210"/>
                    <a:pt x="353" y="1210"/>
                  </a:cubicBezTo>
                  <a:close/>
                  <a:moveTo>
                    <a:pt x="401" y="1210"/>
                  </a:moveTo>
                  <a:lnTo>
                    <a:pt x="417" y="1210"/>
                  </a:lnTo>
                  <a:cubicBezTo>
                    <a:pt x="421" y="1210"/>
                    <a:pt x="425" y="1213"/>
                    <a:pt x="425" y="1218"/>
                  </a:cubicBezTo>
                  <a:cubicBezTo>
                    <a:pt x="425" y="1222"/>
                    <a:pt x="421" y="1226"/>
                    <a:pt x="417" y="1226"/>
                  </a:cubicBezTo>
                  <a:lnTo>
                    <a:pt x="401" y="1226"/>
                  </a:lnTo>
                  <a:cubicBezTo>
                    <a:pt x="396" y="1226"/>
                    <a:pt x="393" y="1222"/>
                    <a:pt x="393" y="1218"/>
                  </a:cubicBezTo>
                  <a:cubicBezTo>
                    <a:pt x="393" y="1213"/>
                    <a:pt x="396" y="1210"/>
                    <a:pt x="401" y="1210"/>
                  </a:cubicBezTo>
                  <a:close/>
                  <a:moveTo>
                    <a:pt x="449" y="1210"/>
                  </a:moveTo>
                  <a:lnTo>
                    <a:pt x="465" y="1210"/>
                  </a:lnTo>
                  <a:cubicBezTo>
                    <a:pt x="469" y="1210"/>
                    <a:pt x="473" y="1213"/>
                    <a:pt x="473" y="1218"/>
                  </a:cubicBezTo>
                  <a:cubicBezTo>
                    <a:pt x="473" y="1222"/>
                    <a:pt x="469" y="1226"/>
                    <a:pt x="465" y="1226"/>
                  </a:cubicBezTo>
                  <a:lnTo>
                    <a:pt x="449" y="1226"/>
                  </a:lnTo>
                  <a:cubicBezTo>
                    <a:pt x="444" y="1226"/>
                    <a:pt x="441" y="1222"/>
                    <a:pt x="441" y="1218"/>
                  </a:cubicBezTo>
                  <a:cubicBezTo>
                    <a:pt x="441" y="1213"/>
                    <a:pt x="444" y="1210"/>
                    <a:pt x="449" y="1210"/>
                  </a:cubicBezTo>
                  <a:close/>
                  <a:moveTo>
                    <a:pt x="497" y="1210"/>
                  </a:moveTo>
                  <a:lnTo>
                    <a:pt x="513" y="1210"/>
                  </a:lnTo>
                  <a:cubicBezTo>
                    <a:pt x="517" y="1210"/>
                    <a:pt x="521" y="1213"/>
                    <a:pt x="521" y="1218"/>
                  </a:cubicBezTo>
                  <a:cubicBezTo>
                    <a:pt x="521" y="1222"/>
                    <a:pt x="517" y="1226"/>
                    <a:pt x="513" y="1226"/>
                  </a:cubicBezTo>
                  <a:lnTo>
                    <a:pt x="497" y="1226"/>
                  </a:lnTo>
                  <a:cubicBezTo>
                    <a:pt x="492" y="1226"/>
                    <a:pt x="489" y="1222"/>
                    <a:pt x="489" y="1218"/>
                  </a:cubicBezTo>
                  <a:cubicBezTo>
                    <a:pt x="489" y="1213"/>
                    <a:pt x="492" y="1210"/>
                    <a:pt x="497" y="1210"/>
                  </a:cubicBezTo>
                  <a:close/>
                  <a:moveTo>
                    <a:pt x="545" y="1210"/>
                  </a:moveTo>
                  <a:lnTo>
                    <a:pt x="561" y="1210"/>
                  </a:lnTo>
                  <a:cubicBezTo>
                    <a:pt x="565" y="1210"/>
                    <a:pt x="569" y="1213"/>
                    <a:pt x="569" y="1218"/>
                  </a:cubicBezTo>
                  <a:cubicBezTo>
                    <a:pt x="569" y="1222"/>
                    <a:pt x="565" y="1226"/>
                    <a:pt x="561" y="1226"/>
                  </a:cubicBezTo>
                  <a:lnTo>
                    <a:pt x="545" y="1226"/>
                  </a:lnTo>
                  <a:cubicBezTo>
                    <a:pt x="540" y="1226"/>
                    <a:pt x="537" y="1222"/>
                    <a:pt x="537" y="1218"/>
                  </a:cubicBezTo>
                  <a:cubicBezTo>
                    <a:pt x="537" y="1213"/>
                    <a:pt x="540" y="1210"/>
                    <a:pt x="545" y="1210"/>
                  </a:cubicBezTo>
                  <a:close/>
                  <a:moveTo>
                    <a:pt x="593" y="1210"/>
                  </a:moveTo>
                  <a:lnTo>
                    <a:pt x="609" y="1210"/>
                  </a:lnTo>
                  <a:cubicBezTo>
                    <a:pt x="613" y="1210"/>
                    <a:pt x="617" y="1213"/>
                    <a:pt x="617" y="1218"/>
                  </a:cubicBezTo>
                  <a:cubicBezTo>
                    <a:pt x="617" y="1222"/>
                    <a:pt x="613" y="1226"/>
                    <a:pt x="609" y="1226"/>
                  </a:cubicBezTo>
                  <a:lnTo>
                    <a:pt x="593" y="1226"/>
                  </a:lnTo>
                  <a:cubicBezTo>
                    <a:pt x="588" y="1226"/>
                    <a:pt x="585" y="1222"/>
                    <a:pt x="585" y="1218"/>
                  </a:cubicBezTo>
                  <a:cubicBezTo>
                    <a:pt x="585" y="1213"/>
                    <a:pt x="588" y="1210"/>
                    <a:pt x="593" y="1210"/>
                  </a:cubicBezTo>
                  <a:close/>
                  <a:moveTo>
                    <a:pt x="641" y="1210"/>
                  </a:moveTo>
                  <a:lnTo>
                    <a:pt x="657" y="1210"/>
                  </a:lnTo>
                  <a:cubicBezTo>
                    <a:pt x="661" y="1210"/>
                    <a:pt x="665" y="1213"/>
                    <a:pt x="665" y="1218"/>
                  </a:cubicBezTo>
                  <a:cubicBezTo>
                    <a:pt x="665" y="1222"/>
                    <a:pt x="661" y="1226"/>
                    <a:pt x="657" y="1226"/>
                  </a:cubicBezTo>
                  <a:lnTo>
                    <a:pt x="641" y="1226"/>
                  </a:lnTo>
                  <a:cubicBezTo>
                    <a:pt x="636" y="1226"/>
                    <a:pt x="633" y="1222"/>
                    <a:pt x="633" y="1218"/>
                  </a:cubicBezTo>
                  <a:cubicBezTo>
                    <a:pt x="633" y="1213"/>
                    <a:pt x="636" y="1210"/>
                    <a:pt x="641" y="1210"/>
                  </a:cubicBezTo>
                  <a:close/>
                  <a:moveTo>
                    <a:pt x="689" y="1210"/>
                  </a:moveTo>
                  <a:lnTo>
                    <a:pt x="705" y="1210"/>
                  </a:lnTo>
                  <a:cubicBezTo>
                    <a:pt x="709" y="1210"/>
                    <a:pt x="713" y="1213"/>
                    <a:pt x="713" y="1218"/>
                  </a:cubicBezTo>
                  <a:cubicBezTo>
                    <a:pt x="713" y="1222"/>
                    <a:pt x="709" y="1226"/>
                    <a:pt x="705" y="1226"/>
                  </a:cubicBezTo>
                  <a:lnTo>
                    <a:pt x="689" y="1226"/>
                  </a:lnTo>
                  <a:cubicBezTo>
                    <a:pt x="684" y="1226"/>
                    <a:pt x="681" y="1222"/>
                    <a:pt x="681" y="1218"/>
                  </a:cubicBezTo>
                  <a:cubicBezTo>
                    <a:pt x="681" y="1213"/>
                    <a:pt x="684" y="1210"/>
                    <a:pt x="689" y="1210"/>
                  </a:cubicBezTo>
                  <a:close/>
                  <a:moveTo>
                    <a:pt x="737" y="1210"/>
                  </a:moveTo>
                  <a:lnTo>
                    <a:pt x="753" y="1210"/>
                  </a:lnTo>
                  <a:cubicBezTo>
                    <a:pt x="757" y="1210"/>
                    <a:pt x="761" y="1213"/>
                    <a:pt x="761" y="1218"/>
                  </a:cubicBezTo>
                  <a:cubicBezTo>
                    <a:pt x="761" y="1222"/>
                    <a:pt x="757" y="1226"/>
                    <a:pt x="753" y="1226"/>
                  </a:cubicBezTo>
                  <a:lnTo>
                    <a:pt x="737" y="1226"/>
                  </a:lnTo>
                  <a:cubicBezTo>
                    <a:pt x="733" y="1226"/>
                    <a:pt x="729" y="1222"/>
                    <a:pt x="729" y="1218"/>
                  </a:cubicBezTo>
                  <a:cubicBezTo>
                    <a:pt x="729" y="1213"/>
                    <a:pt x="733" y="1210"/>
                    <a:pt x="737" y="1210"/>
                  </a:cubicBezTo>
                  <a:close/>
                  <a:moveTo>
                    <a:pt x="785" y="1210"/>
                  </a:moveTo>
                  <a:lnTo>
                    <a:pt x="801" y="1210"/>
                  </a:lnTo>
                  <a:cubicBezTo>
                    <a:pt x="805" y="1210"/>
                    <a:pt x="809" y="1213"/>
                    <a:pt x="809" y="1218"/>
                  </a:cubicBezTo>
                  <a:cubicBezTo>
                    <a:pt x="809" y="1222"/>
                    <a:pt x="805" y="1226"/>
                    <a:pt x="801" y="1226"/>
                  </a:cubicBezTo>
                  <a:lnTo>
                    <a:pt x="785" y="1226"/>
                  </a:lnTo>
                  <a:cubicBezTo>
                    <a:pt x="781" y="1226"/>
                    <a:pt x="777" y="1222"/>
                    <a:pt x="777" y="1218"/>
                  </a:cubicBezTo>
                  <a:cubicBezTo>
                    <a:pt x="777" y="1213"/>
                    <a:pt x="781" y="1210"/>
                    <a:pt x="785" y="1210"/>
                  </a:cubicBezTo>
                  <a:close/>
                  <a:moveTo>
                    <a:pt x="833" y="1210"/>
                  </a:moveTo>
                  <a:lnTo>
                    <a:pt x="849" y="1210"/>
                  </a:lnTo>
                  <a:cubicBezTo>
                    <a:pt x="853" y="1210"/>
                    <a:pt x="857" y="1213"/>
                    <a:pt x="857" y="1218"/>
                  </a:cubicBezTo>
                  <a:cubicBezTo>
                    <a:pt x="857" y="1222"/>
                    <a:pt x="853" y="1226"/>
                    <a:pt x="849" y="1226"/>
                  </a:cubicBezTo>
                  <a:lnTo>
                    <a:pt x="833" y="1226"/>
                  </a:lnTo>
                  <a:cubicBezTo>
                    <a:pt x="829" y="1226"/>
                    <a:pt x="825" y="1222"/>
                    <a:pt x="825" y="1218"/>
                  </a:cubicBezTo>
                  <a:cubicBezTo>
                    <a:pt x="825" y="1213"/>
                    <a:pt x="829" y="1210"/>
                    <a:pt x="833" y="1210"/>
                  </a:cubicBezTo>
                  <a:close/>
                  <a:moveTo>
                    <a:pt x="881" y="1210"/>
                  </a:moveTo>
                  <a:lnTo>
                    <a:pt x="897" y="1210"/>
                  </a:lnTo>
                  <a:cubicBezTo>
                    <a:pt x="902" y="1210"/>
                    <a:pt x="905" y="1213"/>
                    <a:pt x="905" y="1218"/>
                  </a:cubicBezTo>
                  <a:cubicBezTo>
                    <a:pt x="905" y="1222"/>
                    <a:pt x="902" y="1226"/>
                    <a:pt x="897" y="1226"/>
                  </a:cubicBezTo>
                  <a:lnTo>
                    <a:pt x="881" y="1226"/>
                  </a:lnTo>
                  <a:cubicBezTo>
                    <a:pt x="877" y="1226"/>
                    <a:pt x="873" y="1222"/>
                    <a:pt x="873" y="1218"/>
                  </a:cubicBezTo>
                  <a:cubicBezTo>
                    <a:pt x="873" y="1213"/>
                    <a:pt x="877" y="1210"/>
                    <a:pt x="881" y="1210"/>
                  </a:cubicBezTo>
                  <a:close/>
                  <a:moveTo>
                    <a:pt x="929" y="1210"/>
                  </a:moveTo>
                  <a:lnTo>
                    <a:pt x="945" y="1210"/>
                  </a:lnTo>
                  <a:cubicBezTo>
                    <a:pt x="950" y="1210"/>
                    <a:pt x="953" y="1213"/>
                    <a:pt x="953" y="1218"/>
                  </a:cubicBezTo>
                  <a:cubicBezTo>
                    <a:pt x="953" y="1222"/>
                    <a:pt x="950" y="1226"/>
                    <a:pt x="945" y="1226"/>
                  </a:cubicBezTo>
                  <a:lnTo>
                    <a:pt x="929" y="1226"/>
                  </a:lnTo>
                  <a:cubicBezTo>
                    <a:pt x="925" y="1226"/>
                    <a:pt x="921" y="1222"/>
                    <a:pt x="921" y="1218"/>
                  </a:cubicBezTo>
                  <a:cubicBezTo>
                    <a:pt x="921" y="1213"/>
                    <a:pt x="925" y="1210"/>
                    <a:pt x="929" y="1210"/>
                  </a:cubicBezTo>
                  <a:close/>
                  <a:moveTo>
                    <a:pt x="977" y="1210"/>
                  </a:moveTo>
                  <a:lnTo>
                    <a:pt x="993" y="1210"/>
                  </a:lnTo>
                  <a:cubicBezTo>
                    <a:pt x="998" y="1210"/>
                    <a:pt x="1001" y="1213"/>
                    <a:pt x="1001" y="1218"/>
                  </a:cubicBezTo>
                  <a:cubicBezTo>
                    <a:pt x="1001" y="1222"/>
                    <a:pt x="998" y="1226"/>
                    <a:pt x="993" y="1226"/>
                  </a:cubicBezTo>
                  <a:lnTo>
                    <a:pt x="977" y="1226"/>
                  </a:lnTo>
                  <a:cubicBezTo>
                    <a:pt x="973" y="1226"/>
                    <a:pt x="969" y="1222"/>
                    <a:pt x="969" y="1218"/>
                  </a:cubicBezTo>
                  <a:cubicBezTo>
                    <a:pt x="969" y="1213"/>
                    <a:pt x="973" y="1210"/>
                    <a:pt x="977" y="1210"/>
                  </a:cubicBezTo>
                  <a:close/>
                  <a:moveTo>
                    <a:pt x="1025" y="1210"/>
                  </a:moveTo>
                  <a:lnTo>
                    <a:pt x="1041" y="1210"/>
                  </a:lnTo>
                  <a:cubicBezTo>
                    <a:pt x="1046" y="1210"/>
                    <a:pt x="1049" y="1213"/>
                    <a:pt x="1049" y="1218"/>
                  </a:cubicBezTo>
                  <a:cubicBezTo>
                    <a:pt x="1049" y="1222"/>
                    <a:pt x="1046" y="1226"/>
                    <a:pt x="1041" y="1226"/>
                  </a:cubicBezTo>
                  <a:lnTo>
                    <a:pt x="1025" y="1226"/>
                  </a:lnTo>
                  <a:cubicBezTo>
                    <a:pt x="1021" y="1226"/>
                    <a:pt x="1017" y="1222"/>
                    <a:pt x="1017" y="1218"/>
                  </a:cubicBezTo>
                  <a:cubicBezTo>
                    <a:pt x="1017" y="1213"/>
                    <a:pt x="1021" y="1210"/>
                    <a:pt x="1025" y="1210"/>
                  </a:cubicBezTo>
                  <a:close/>
                  <a:moveTo>
                    <a:pt x="1073" y="1210"/>
                  </a:moveTo>
                  <a:lnTo>
                    <a:pt x="1089" y="1210"/>
                  </a:lnTo>
                  <a:cubicBezTo>
                    <a:pt x="1094" y="1210"/>
                    <a:pt x="1097" y="1213"/>
                    <a:pt x="1097" y="1218"/>
                  </a:cubicBezTo>
                  <a:cubicBezTo>
                    <a:pt x="1097" y="1222"/>
                    <a:pt x="1094" y="1226"/>
                    <a:pt x="1089" y="1226"/>
                  </a:cubicBezTo>
                  <a:lnTo>
                    <a:pt x="1073" y="1226"/>
                  </a:lnTo>
                  <a:cubicBezTo>
                    <a:pt x="1069" y="1226"/>
                    <a:pt x="1065" y="1222"/>
                    <a:pt x="1065" y="1218"/>
                  </a:cubicBezTo>
                  <a:cubicBezTo>
                    <a:pt x="1065" y="1213"/>
                    <a:pt x="1069" y="1210"/>
                    <a:pt x="1073" y="1210"/>
                  </a:cubicBezTo>
                  <a:close/>
                  <a:moveTo>
                    <a:pt x="1121" y="1210"/>
                  </a:moveTo>
                  <a:lnTo>
                    <a:pt x="1137" y="1210"/>
                  </a:lnTo>
                  <a:cubicBezTo>
                    <a:pt x="1142" y="1210"/>
                    <a:pt x="1145" y="1213"/>
                    <a:pt x="1145" y="1218"/>
                  </a:cubicBezTo>
                  <a:cubicBezTo>
                    <a:pt x="1145" y="1222"/>
                    <a:pt x="1142" y="1226"/>
                    <a:pt x="1137" y="1226"/>
                  </a:cubicBezTo>
                  <a:lnTo>
                    <a:pt x="1121" y="1226"/>
                  </a:lnTo>
                  <a:cubicBezTo>
                    <a:pt x="1117" y="1226"/>
                    <a:pt x="1113" y="1222"/>
                    <a:pt x="1113" y="1218"/>
                  </a:cubicBezTo>
                  <a:cubicBezTo>
                    <a:pt x="1113" y="1213"/>
                    <a:pt x="1117" y="1210"/>
                    <a:pt x="1121" y="1210"/>
                  </a:cubicBezTo>
                  <a:close/>
                  <a:moveTo>
                    <a:pt x="1169" y="1210"/>
                  </a:moveTo>
                  <a:lnTo>
                    <a:pt x="1185" y="1210"/>
                  </a:lnTo>
                  <a:cubicBezTo>
                    <a:pt x="1190" y="1210"/>
                    <a:pt x="1193" y="1213"/>
                    <a:pt x="1193" y="1218"/>
                  </a:cubicBezTo>
                  <a:cubicBezTo>
                    <a:pt x="1193" y="1222"/>
                    <a:pt x="1190" y="1226"/>
                    <a:pt x="1185" y="1226"/>
                  </a:cubicBezTo>
                  <a:lnTo>
                    <a:pt x="1169" y="1226"/>
                  </a:lnTo>
                  <a:cubicBezTo>
                    <a:pt x="1165" y="1226"/>
                    <a:pt x="1161" y="1222"/>
                    <a:pt x="1161" y="1218"/>
                  </a:cubicBezTo>
                  <a:cubicBezTo>
                    <a:pt x="1161" y="1213"/>
                    <a:pt x="1165" y="1210"/>
                    <a:pt x="1169" y="1210"/>
                  </a:cubicBezTo>
                  <a:close/>
                  <a:moveTo>
                    <a:pt x="1217" y="1210"/>
                  </a:moveTo>
                  <a:lnTo>
                    <a:pt x="1233" y="1210"/>
                  </a:lnTo>
                  <a:cubicBezTo>
                    <a:pt x="1238" y="1210"/>
                    <a:pt x="1241" y="1213"/>
                    <a:pt x="1241" y="1218"/>
                  </a:cubicBezTo>
                  <a:cubicBezTo>
                    <a:pt x="1241" y="1222"/>
                    <a:pt x="1238" y="1226"/>
                    <a:pt x="1233" y="1226"/>
                  </a:cubicBezTo>
                  <a:lnTo>
                    <a:pt x="1217" y="1226"/>
                  </a:lnTo>
                  <a:cubicBezTo>
                    <a:pt x="1213" y="1226"/>
                    <a:pt x="1209" y="1222"/>
                    <a:pt x="1209" y="1218"/>
                  </a:cubicBezTo>
                  <a:cubicBezTo>
                    <a:pt x="1209" y="1213"/>
                    <a:pt x="1213" y="1210"/>
                    <a:pt x="1217" y="1210"/>
                  </a:cubicBezTo>
                  <a:close/>
                  <a:moveTo>
                    <a:pt x="1265" y="1210"/>
                  </a:moveTo>
                  <a:lnTo>
                    <a:pt x="1282" y="1210"/>
                  </a:lnTo>
                  <a:cubicBezTo>
                    <a:pt x="1286" y="1210"/>
                    <a:pt x="1290" y="1213"/>
                    <a:pt x="1290" y="1218"/>
                  </a:cubicBezTo>
                  <a:cubicBezTo>
                    <a:pt x="1290" y="1222"/>
                    <a:pt x="1286" y="1226"/>
                    <a:pt x="1282" y="1226"/>
                  </a:cubicBezTo>
                  <a:lnTo>
                    <a:pt x="1265" y="1226"/>
                  </a:lnTo>
                  <a:cubicBezTo>
                    <a:pt x="1261" y="1226"/>
                    <a:pt x="1257" y="1222"/>
                    <a:pt x="1257" y="1218"/>
                  </a:cubicBezTo>
                  <a:cubicBezTo>
                    <a:pt x="1257" y="1213"/>
                    <a:pt x="1261" y="1210"/>
                    <a:pt x="1265" y="1210"/>
                  </a:cubicBezTo>
                  <a:close/>
                  <a:moveTo>
                    <a:pt x="1314" y="1210"/>
                  </a:moveTo>
                  <a:lnTo>
                    <a:pt x="1330" y="1210"/>
                  </a:lnTo>
                  <a:cubicBezTo>
                    <a:pt x="1334" y="1210"/>
                    <a:pt x="1338" y="1213"/>
                    <a:pt x="1338" y="1218"/>
                  </a:cubicBezTo>
                  <a:cubicBezTo>
                    <a:pt x="1338" y="1222"/>
                    <a:pt x="1334" y="1226"/>
                    <a:pt x="1330" y="1226"/>
                  </a:cubicBezTo>
                  <a:lnTo>
                    <a:pt x="1314" y="1226"/>
                  </a:lnTo>
                  <a:cubicBezTo>
                    <a:pt x="1309" y="1226"/>
                    <a:pt x="1306" y="1222"/>
                    <a:pt x="1306" y="1218"/>
                  </a:cubicBezTo>
                  <a:cubicBezTo>
                    <a:pt x="1306" y="1213"/>
                    <a:pt x="1309" y="1210"/>
                    <a:pt x="1314" y="1210"/>
                  </a:cubicBezTo>
                  <a:close/>
                  <a:moveTo>
                    <a:pt x="1362" y="1210"/>
                  </a:moveTo>
                  <a:lnTo>
                    <a:pt x="1378" y="1210"/>
                  </a:lnTo>
                  <a:cubicBezTo>
                    <a:pt x="1382" y="1210"/>
                    <a:pt x="1386" y="1213"/>
                    <a:pt x="1386" y="1218"/>
                  </a:cubicBezTo>
                  <a:cubicBezTo>
                    <a:pt x="1386" y="1222"/>
                    <a:pt x="1382" y="1226"/>
                    <a:pt x="1378" y="1226"/>
                  </a:cubicBezTo>
                  <a:lnTo>
                    <a:pt x="1362" y="1226"/>
                  </a:lnTo>
                  <a:cubicBezTo>
                    <a:pt x="1357" y="1226"/>
                    <a:pt x="1354" y="1222"/>
                    <a:pt x="1354" y="1218"/>
                  </a:cubicBezTo>
                  <a:cubicBezTo>
                    <a:pt x="1354" y="1213"/>
                    <a:pt x="1357" y="1210"/>
                    <a:pt x="1362" y="1210"/>
                  </a:cubicBezTo>
                  <a:close/>
                  <a:moveTo>
                    <a:pt x="1410" y="1210"/>
                  </a:moveTo>
                  <a:lnTo>
                    <a:pt x="1426" y="1210"/>
                  </a:lnTo>
                  <a:cubicBezTo>
                    <a:pt x="1430" y="1210"/>
                    <a:pt x="1434" y="1213"/>
                    <a:pt x="1434" y="1218"/>
                  </a:cubicBezTo>
                  <a:cubicBezTo>
                    <a:pt x="1434" y="1222"/>
                    <a:pt x="1430" y="1226"/>
                    <a:pt x="1426" y="1226"/>
                  </a:cubicBezTo>
                  <a:lnTo>
                    <a:pt x="1410" y="1226"/>
                  </a:lnTo>
                  <a:cubicBezTo>
                    <a:pt x="1405" y="1226"/>
                    <a:pt x="1402" y="1222"/>
                    <a:pt x="1402" y="1218"/>
                  </a:cubicBezTo>
                  <a:cubicBezTo>
                    <a:pt x="1402" y="1213"/>
                    <a:pt x="1405" y="1210"/>
                    <a:pt x="1410" y="1210"/>
                  </a:cubicBezTo>
                  <a:close/>
                  <a:moveTo>
                    <a:pt x="1458" y="1210"/>
                  </a:moveTo>
                  <a:lnTo>
                    <a:pt x="1474" y="1210"/>
                  </a:lnTo>
                  <a:cubicBezTo>
                    <a:pt x="1478" y="1210"/>
                    <a:pt x="1482" y="1213"/>
                    <a:pt x="1482" y="1218"/>
                  </a:cubicBezTo>
                  <a:cubicBezTo>
                    <a:pt x="1482" y="1222"/>
                    <a:pt x="1478" y="1226"/>
                    <a:pt x="1474" y="1226"/>
                  </a:cubicBezTo>
                  <a:lnTo>
                    <a:pt x="1458" y="1226"/>
                  </a:lnTo>
                  <a:cubicBezTo>
                    <a:pt x="1453" y="1226"/>
                    <a:pt x="1450" y="1222"/>
                    <a:pt x="1450" y="1218"/>
                  </a:cubicBezTo>
                  <a:cubicBezTo>
                    <a:pt x="1450" y="1213"/>
                    <a:pt x="1453" y="1210"/>
                    <a:pt x="1458" y="1210"/>
                  </a:cubicBezTo>
                  <a:close/>
                  <a:moveTo>
                    <a:pt x="1506" y="1210"/>
                  </a:moveTo>
                  <a:lnTo>
                    <a:pt x="1522" y="1210"/>
                  </a:lnTo>
                  <a:cubicBezTo>
                    <a:pt x="1526" y="1210"/>
                    <a:pt x="1530" y="1213"/>
                    <a:pt x="1530" y="1218"/>
                  </a:cubicBezTo>
                  <a:cubicBezTo>
                    <a:pt x="1530" y="1222"/>
                    <a:pt x="1526" y="1226"/>
                    <a:pt x="1522" y="1226"/>
                  </a:cubicBezTo>
                  <a:lnTo>
                    <a:pt x="1506" y="1226"/>
                  </a:lnTo>
                  <a:cubicBezTo>
                    <a:pt x="1501" y="1226"/>
                    <a:pt x="1498" y="1222"/>
                    <a:pt x="1498" y="1218"/>
                  </a:cubicBezTo>
                  <a:cubicBezTo>
                    <a:pt x="1498" y="1213"/>
                    <a:pt x="1501" y="1210"/>
                    <a:pt x="1506" y="1210"/>
                  </a:cubicBezTo>
                  <a:close/>
                  <a:moveTo>
                    <a:pt x="1554" y="1210"/>
                  </a:moveTo>
                  <a:lnTo>
                    <a:pt x="1570" y="1210"/>
                  </a:lnTo>
                  <a:cubicBezTo>
                    <a:pt x="1574" y="1210"/>
                    <a:pt x="1578" y="1213"/>
                    <a:pt x="1578" y="1218"/>
                  </a:cubicBezTo>
                  <a:cubicBezTo>
                    <a:pt x="1578" y="1222"/>
                    <a:pt x="1574" y="1226"/>
                    <a:pt x="1570" y="1226"/>
                  </a:cubicBezTo>
                  <a:lnTo>
                    <a:pt x="1554" y="1226"/>
                  </a:lnTo>
                  <a:cubicBezTo>
                    <a:pt x="1549" y="1226"/>
                    <a:pt x="1546" y="1222"/>
                    <a:pt x="1546" y="1218"/>
                  </a:cubicBezTo>
                  <a:cubicBezTo>
                    <a:pt x="1546" y="1213"/>
                    <a:pt x="1549" y="1210"/>
                    <a:pt x="1554" y="1210"/>
                  </a:cubicBezTo>
                  <a:close/>
                  <a:moveTo>
                    <a:pt x="1602" y="1210"/>
                  </a:moveTo>
                  <a:lnTo>
                    <a:pt x="1618" y="1210"/>
                  </a:lnTo>
                  <a:cubicBezTo>
                    <a:pt x="1622" y="1210"/>
                    <a:pt x="1626" y="1213"/>
                    <a:pt x="1626" y="1218"/>
                  </a:cubicBezTo>
                  <a:cubicBezTo>
                    <a:pt x="1626" y="1222"/>
                    <a:pt x="1622" y="1226"/>
                    <a:pt x="1618" y="1226"/>
                  </a:cubicBezTo>
                  <a:lnTo>
                    <a:pt x="1602" y="1226"/>
                  </a:lnTo>
                  <a:cubicBezTo>
                    <a:pt x="1597" y="1226"/>
                    <a:pt x="1594" y="1222"/>
                    <a:pt x="1594" y="1218"/>
                  </a:cubicBezTo>
                  <a:cubicBezTo>
                    <a:pt x="1594" y="1213"/>
                    <a:pt x="1597" y="1210"/>
                    <a:pt x="1602" y="1210"/>
                  </a:cubicBezTo>
                  <a:close/>
                  <a:moveTo>
                    <a:pt x="1650" y="1210"/>
                  </a:moveTo>
                  <a:lnTo>
                    <a:pt x="1666" y="1210"/>
                  </a:lnTo>
                  <a:cubicBezTo>
                    <a:pt x="1670" y="1210"/>
                    <a:pt x="1674" y="1213"/>
                    <a:pt x="1674" y="1218"/>
                  </a:cubicBezTo>
                  <a:cubicBezTo>
                    <a:pt x="1674" y="1222"/>
                    <a:pt x="1670" y="1226"/>
                    <a:pt x="1666" y="1226"/>
                  </a:cubicBezTo>
                  <a:lnTo>
                    <a:pt x="1650" y="1226"/>
                  </a:lnTo>
                  <a:cubicBezTo>
                    <a:pt x="1645" y="1226"/>
                    <a:pt x="1642" y="1222"/>
                    <a:pt x="1642" y="1218"/>
                  </a:cubicBezTo>
                  <a:cubicBezTo>
                    <a:pt x="1642" y="1213"/>
                    <a:pt x="1645" y="1210"/>
                    <a:pt x="1650" y="1210"/>
                  </a:cubicBezTo>
                  <a:close/>
                  <a:moveTo>
                    <a:pt x="1698" y="1210"/>
                  </a:moveTo>
                  <a:lnTo>
                    <a:pt x="1714" y="1210"/>
                  </a:lnTo>
                  <a:cubicBezTo>
                    <a:pt x="1718" y="1210"/>
                    <a:pt x="1722" y="1213"/>
                    <a:pt x="1722" y="1218"/>
                  </a:cubicBezTo>
                  <a:cubicBezTo>
                    <a:pt x="1722" y="1222"/>
                    <a:pt x="1718" y="1226"/>
                    <a:pt x="1714" y="1226"/>
                  </a:cubicBezTo>
                  <a:lnTo>
                    <a:pt x="1698" y="1226"/>
                  </a:lnTo>
                  <a:cubicBezTo>
                    <a:pt x="1693" y="1226"/>
                    <a:pt x="1690" y="1222"/>
                    <a:pt x="1690" y="1218"/>
                  </a:cubicBezTo>
                  <a:cubicBezTo>
                    <a:pt x="1690" y="1213"/>
                    <a:pt x="1693" y="1210"/>
                    <a:pt x="1698" y="1210"/>
                  </a:cubicBezTo>
                  <a:close/>
                  <a:moveTo>
                    <a:pt x="1746" y="1210"/>
                  </a:moveTo>
                  <a:lnTo>
                    <a:pt x="1762" y="1210"/>
                  </a:lnTo>
                  <a:cubicBezTo>
                    <a:pt x="1766" y="1210"/>
                    <a:pt x="1770" y="1213"/>
                    <a:pt x="1770" y="1218"/>
                  </a:cubicBezTo>
                  <a:cubicBezTo>
                    <a:pt x="1770" y="1222"/>
                    <a:pt x="1766" y="1226"/>
                    <a:pt x="1762" y="1226"/>
                  </a:cubicBezTo>
                  <a:lnTo>
                    <a:pt x="1746" y="1226"/>
                  </a:lnTo>
                  <a:cubicBezTo>
                    <a:pt x="1742" y="1226"/>
                    <a:pt x="1738" y="1222"/>
                    <a:pt x="1738" y="1218"/>
                  </a:cubicBezTo>
                  <a:cubicBezTo>
                    <a:pt x="1738" y="1213"/>
                    <a:pt x="1742" y="1210"/>
                    <a:pt x="1746" y="1210"/>
                  </a:cubicBezTo>
                  <a:close/>
                  <a:moveTo>
                    <a:pt x="1794" y="1210"/>
                  </a:moveTo>
                  <a:lnTo>
                    <a:pt x="1810" y="1210"/>
                  </a:lnTo>
                  <a:cubicBezTo>
                    <a:pt x="1814" y="1210"/>
                    <a:pt x="1818" y="1213"/>
                    <a:pt x="1818" y="1218"/>
                  </a:cubicBezTo>
                  <a:cubicBezTo>
                    <a:pt x="1818" y="1222"/>
                    <a:pt x="1814" y="1226"/>
                    <a:pt x="1810" y="1226"/>
                  </a:cubicBezTo>
                  <a:lnTo>
                    <a:pt x="1794" y="1226"/>
                  </a:lnTo>
                  <a:cubicBezTo>
                    <a:pt x="1790" y="1226"/>
                    <a:pt x="1786" y="1222"/>
                    <a:pt x="1786" y="1218"/>
                  </a:cubicBezTo>
                  <a:cubicBezTo>
                    <a:pt x="1786" y="1213"/>
                    <a:pt x="1790" y="1210"/>
                    <a:pt x="1794" y="1210"/>
                  </a:cubicBezTo>
                  <a:close/>
                  <a:moveTo>
                    <a:pt x="1842" y="1210"/>
                  </a:moveTo>
                  <a:lnTo>
                    <a:pt x="1858" y="1210"/>
                  </a:lnTo>
                  <a:cubicBezTo>
                    <a:pt x="1863" y="1210"/>
                    <a:pt x="1866" y="1213"/>
                    <a:pt x="1866" y="1218"/>
                  </a:cubicBezTo>
                  <a:cubicBezTo>
                    <a:pt x="1866" y="1222"/>
                    <a:pt x="1863" y="1226"/>
                    <a:pt x="1858" y="1226"/>
                  </a:cubicBezTo>
                  <a:lnTo>
                    <a:pt x="1842" y="1226"/>
                  </a:lnTo>
                  <a:cubicBezTo>
                    <a:pt x="1838" y="1226"/>
                    <a:pt x="1834" y="1222"/>
                    <a:pt x="1834" y="1218"/>
                  </a:cubicBezTo>
                  <a:cubicBezTo>
                    <a:pt x="1834" y="1213"/>
                    <a:pt x="1838" y="1210"/>
                    <a:pt x="1842" y="1210"/>
                  </a:cubicBezTo>
                  <a:close/>
                  <a:moveTo>
                    <a:pt x="1890" y="1210"/>
                  </a:moveTo>
                  <a:lnTo>
                    <a:pt x="1906" y="1210"/>
                  </a:lnTo>
                  <a:cubicBezTo>
                    <a:pt x="1911" y="1210"/>
                    <a:pt x="1914" y="1213"/>
                    <a:pt x="1914" y="1218"/>
                  </a:cubicBezTo>
                  <a:cubicBezTo>
                    <a:pt x="1914" y="1222"/>
                    <a:pt x="1911" y="1226"/>
                    <a:pt x="1906" y="1226"/>
                  </a:cubicBezTo>
                  <a:lnTo>
                    <a:pt x="1890" y="1226"/>
                  </a:lnTo>
                  <a:cubicBezTo>
                    <a:pt x="1886" y="1226"/>
                    <a:pt x="1882" y="1222"/>
                    <a:pt x="1882" y="1218"/>
                  </a:cubicBezTo>
                  <a:cubicBezTo>
                    <a:pt x="1882" y="1213"/>
                    <a:pt x="1886" y="1210"/>
                    <a:pt x="1890" y="1210"/>
                  </a:cubicBezTo>
                  <a:close/>
                  <a:moveTo>
                    <a:pt x="1938" y="1210"/>
                  </a:moveTo>
                  <a:lnTo>
                    <a:pt x="1954" y="1210"/>
                  </a:lnTo>
                  <a:cubicBezTo>
                    <a:pt x="1959" y="1210"/>
                    <a:pt x="1962" y="1213"/>
                    <a:pt x="1962" y="1218"/>
                  </a:cubicBezTo>
                  <a:cubicBezTo>
                    <a:pt x="1962" y="1222"/>
                    <a:pt x="1959" y="1226"/>
                    <a:pt x="1954" y="1226"/>
                  </a:cubicBezTo>
                  <a:lnTo>
                    <a:pt x="1938" y="1226"/>
                  </a:lnTo>
                  <a:cubicBezTo>
                    <a:pt x="1934" y="1226"/>
                    <a:pt x="1930" y="1222"/>
                    <a:pt x="1930" y="1218"/>
                  </a:cubicBezTo>
                  <a:cubicBezTo>
                    <a:pt x="1930" y="1213"/>
                    <a:pt x="1934" y="1210"/>
                    <a:pt x="1938" y="1210"/>
                  </a:cubicBezTo>
                  <a:close/>
                  <a:moveTo>
                    <a:pt x="1986" y="1210"/>
                  </a:moveTo>
                  <a:lnTo>
                    <a:pt x="2002" y="1210"/>
                  </a:lnTo>
                  <a:cubicBezTo>
                    <a:pt x="2007" y="1210"/>
                    <a:pt x="2010" y="1213"/>
                    <a:pt x="2010" y="1218"/>
                  </a:cubicBezTo>
                  <a:cubicBezTo>
                    <a:pt x="2010" y="1222"/>
                    <a:pt x="2007" y="1226"/>
                    <a:pt x="2002" y="1226"/>
                  </a:cubicBezTo>
                  <a:lnTo>
                    <a:pt x="1986" y="1226"/>
                  </a:lnTo>
                  <a:cubicBezTo>
                    <a:pt x="1982" y="1226"/>
                    <a:pt x="1978" y="1222"/>
                    <a:pt x="1978" y="1218"/>
                  </a:cubicBezTo>
                  <a:cubicBezTo>
                    <a:pt x="1978" y="1213"/>
                    <a:pt x="1982" y="1210"/>
                    <a:pt x="1986" y="1210"/>
                  </a:cubicBezTo>
                  <a:close/>
                  <a:moveTo>
                    <a:pt x="2034" y="1210"/>
                  </a:moveTo>
                  <a:lnTo>
                    <a:pt x="2050" y="1210"/>
                  </a:lnTo>
                  <a:cubicBezTo>
                    <a:pt x="2055" y="1210"/>
                    <a:pt x="2058" y="1213"/>
                    <a:pt x="2058" y="1218"/>
                  </a:cubicBezTo>
                  <a:cubicBezTo>
                    <a:pt x="2058" y="1222"/>
                    <a:pt x="2055" y="1226"/>
                    <a:pt x="2050" y="1226"/>
                  </a:cubicBezTo>
                  <a:lnTo>
                    <a:pt x="2034" y="1226"/>
                  </a:lnTo>
                  <a:cubicBezTo>
                    <a:pt x="2030" y="1226"/>
                    <a:pt x="2026" y="1222"/>
                    <a:pt x="2026" y="1218"/>
                  </a:cubicBezTo>
                  <a:cubicBezTo>
                    <a:pt x="2026" y="1213"/>
                    <a:pt x="2030" y="1210"/>
                    <a:pt x="2034" y="1210"/>
                  </a:cubicBezTo>
                  <a:close/>
                  <a:moveTo>
                    <a:pt x="2082" y="1210"/>
                  </a:moveTo>
                  <a:lnTo>
                    <a:pt x="2098" y="1210"/>
                  </a:lnTo>
                  <a:cubicBezTo>
                    <a:pt x="2103" y="1210"/>
                    <a:pt x="2106" y="1213"/>
                    <a:pt x="2106" y="1218"/>
                  </a:cubicBezTo>
                  <a:cubicBezTo>
                    <a:pt x="2106" y="1222"/>
                    <a:pt x="2103" y="1226"/>
                    <a:pt x="2098" y="1226"/>
                  </a:cubicBezTo>
                  <a:lnTo>
                    <a:pt x="2082" y="1226"/>
                  </a:lnTo>
                  <a:cubicBezTo>
                    <a:pt x="2078" y="1226"/>
                    <a:pt x="2074" y="1222"/>
                    <a:pt x="2074" y="1218"/>
                  </a:cubicBezTo>
                  <a:cubicBezTo>
                    <a:pt x="2074" y="1213"/>
                    <a:pt x="2078" y="1210"/>
                    <a:pt x="2082" y="1210"/>
                  </a:cubicBezTo>
                  <a:close/>
                  <a:moveTo>
                    <a:pt x="2130" y="1210"/>
                  </a:moveTo>
                  <a:lnTo>
                    <a:pt x="2146" y="1210"/>
                  </a:lnTo>
                  <a:cubicBezTo>
                    <a:pt x="2151" y="1210"/>
                    <a:pt x="2154" y="1213"/>
                    <a:pt x="2154" y="1218"/>
                  </a:cubicBezTo>
                  <a:cubicBezTo>
                    <a:pt x="2154" y="1222"/>
                    <a:pt x="2151" y="1226"/>
                    <a:pt x="2146" y="1226"/>
                  </a:cubicBezTo>
                  <a:lnTo>
                    <a:pt x="2130" y="1226"/>
                  </a:lnTo>
                  <a:cubicBezTo>
                    <a:pt x="2126" y="1226"/>
                    <a:pt x="2122" y="1222"/>
                    <a:pt x="2122" y="1218"/>
                  </a:cubicBezTo>
                  <a:cubicBezTo>
                    <a:pt x="2122" y="1213"/>
                    <a:pt x="2126" y="1210"/>
                    <a:pt x="2130" y="1210"/>
                  </a:cubicBezTo>
                  <a:close/>
                  <a:moveTo>
                    <a:pt x="2178" y="1210"/>
                  </a:moveTo>
                  <a:lnTo>
                    <a:pt x="2194" y="1210"/>
                  </a:lnTo>
                  <a:cubicBezTo>
                    <a:pt x="2199" y="1210"/>
                    <a:pt x="2202" y="1213"/>
                    <a:pt x="2202" y="1218"/>
                  </a:cubicBezTo>
                  <a:cubicBezTo>
                    <a:pt x="2202" y="1222"/>
                    <a:pt x="2199" y="1226"/>
                    <a:pt x="2194" y="1226"/>
                  </a:cubicBezTo>
                  <a:lnTo>
                    <a:pt x="2178" y="1226"/>
                  </a:lnTo>
                  <a:cubicBezTo>
                    <a:pt x="2174" y="1226"/>
                    <a:pt x="2170" y="1222"/>
                    <a:pt x="2170" y="1218"/>
                  </a:cubicBezTo>
                  <a:cubicBezTo>
                    <a:pt x="2170" y="1213"/>
                    <a:pt x="2174" y="1210"/>
                    <a:pt x="2178" y="1210"/>
                  </a:cubicBezTo>
                  <a:close/>
                  <a:moveTo>
                    <a:pt x="2226" y="1210"/>
                  </a:moveTo>
                  <a:lnTo>
                    <a:pt x="2242" y="1210"/>
                  </a:lnTo>
                  <a:cubicBezTo>
                    <a:pt x="2247" y="1210"/>
                    <a:pt x="2250" y="1213"/>
                    <a:pt x="2250" y="1218"/>
                  </a:cubicBezTo>
                  <a:cubicBezTo>
                    <a:pt x="2250" y="1222"/>
                    <a:pt x="2247" y="1226"/>
                    <a:pt x="2242" y="1226"/>
                  </a:cubicBezTo>
                  <a:lnTo>
                    <a:pt x="2226" y="1226"/>
                  </a:lnTo>
                  <a:cubicBezTo>
                    <a:pt x="2222" y="1226"/>
                    <a:pt x="2218" y="1222"/>
                    <a:pt x="2218" y="1218"/>
                  </a:cubicBezTo>
                  <a:cubicBezTo>
                    <a:pt x="2218" y="1213"/>
                    <a:pt x="2222" y="1210"/>
                    <a:pt x="2226" y="1210"/>
                  </a:cubicBezTo>
                  <a:close/>
                  <a:moveTo>
                    <a:pt x="2274" y="1210"/>
                  </a:moveTo>
                  <a:lnTo>
                    <a:pt x="2291" y="1210"/>
                  </a:lnTo>
                  <a:cubicBezTo>
                    <a:pt x="2295" y="1210"/>
                    <a:pt x="2299" y="1213"/>
                    <a:pt x="2299" y="1218"/>
                  </a:cubicBezTo>
                  <a:cubicBezTo>
                    <a:pt x="2299" y="1222"/>
                    <a:pt x="2295" y="1226"/>
                    <a:pt x="2291" y="1226"/>
                  </a:cubicBezTo>
                  <a:lnTo>
                    <a:pt x="2274" y="1226"/>
                  </a:lnTo>
                  <a:cubicBezTo>
                    <a:pt x="2270" y="1226"/>
                    <a:pt x="2266" y="1222"/>
                    <a:pt x="2266" y="1218"/>
                  </a:cubicBezTo>
                  <a:cubicBezTo>
                    <a:pt x="2266" y="1213"/>
                    <a:pt x="2270" y="1210"/>
                    <a:pt x="2274" y="1210"/>
                  </a:cubicBezTo>
                  <a:close/>
                  <a:moveTo>
                    <a:pt x="2323" y="1210"/>
                  </a:moveTo>
                  <a:lnTo>
                    <a:pt x="2339" y="1210"/>
                  </a:lnTo>
                  <a:cubicBezTo>
                    <a:pt x="2343" y="1210"/>
                    <a:pt x="2347" y="1213"/>
                    <a:pt x="2347" y="1218"/>
                  </a:cubicBezTo>
                  <a:cubicBezTo>
                    <a:pt x="2347" y="1222"/>
                    <a:pt x="2343" y="1226"/>
                    <a:pt x="2339" y="1226"/>
                  </a:cubicBezTo>
                  <a:lnTo>
                    <a:pt x="2323" y="1226"/>
                  </a:lnTo>
                  <a:cubicBezTo>
                    <a:pt x="2318" y="1226"/>
                    <a:pt x="2315" y="1222"/>
                    <a:pt x="2315" y="1218"/>
                  </a:cubicBezTo>
                  <a:cubicBezTo>
                    <a:pt x="2315" y="1213"/>
                    <a:pt x="2318" y="1210"/>
                    <a:pt x="2323" y="1210"/>
                  </a:cubicBezTo>
                  <a:close/>
                  <a:moveTo>
                    <a:pt x="2371" y="1210"/>
                  </a:moveTo>
                  <a:lnTo>
                    <a:pt x="2387" y="1210"/>
                  </a:lnTo>
                  <a:cubicBezTo>
                    <a:pt x="2391" y="1210"/>
                    <a:pt x="2395" y="1213"/>
                    <a:pt x="2395" y="1218"/>
                  </a:cubicBezTo>
                  <a:cubicBezTo>
                    <a:pt x="2395" y="1222"/>
                    <a:pt x="2391" y="1226"/>
                    <a:pt x="2387" y="1226"/>
                  </a:cubicBezTo>
                  <a:lnTo>
                    <a:pt x="2371" y="1226"/>
                  </a:lnTo>
                  <a:cubicBezTo>
                    <a:pt x="2366" y="1226"/>
                    <a:pt x="2363" y="1222"/>
                    <a:pt x="2363" y="1218"/>
                  </a:cubicBezTo>
                  <a:cubicBezTo>
                    <a:pt x="2363" y="1213"/>
                    <a:pt x="2366" y="1210"/>
                    <a:pt x="2371" y="1210"/>
                  </a:cubicBezTo>
                  <a:close/>
                  <a:moveTo>
                    <a:pt x="2419" y="1210"/>
                  </a:moveTo>
                  <a:lnTo>
                    <a:pt x="2435" y="1210"/>
                  </a:lnTo>
                  <a:cubicBezTo>
                    <a:pt x="2439" y="1210"/>
                    <a:pt x="2443" y="1213"/>
                    <a:pt x="2443" y="1218"/>
                  </a:cubicBezTo>
                  <a:cubicBezTo>
                    <a:pt x="2443" y="1222"/>
                    <a:pt x="2439" y="1226"/>
                    <a:pt x="2435" y="1226"/>
                  </a:cubicBezTo>
                  <a:lnTo>
                    <a:pt x="2419" y="1226"/>
                  </a:lnTo>
                  <a:cubicBezTo>
                    <a:pt x="2414" y="1226"/>
                    <a:pt x="2411" y="1222"/>
                    <a:pt x="2411" y="1218"/>
                  </a:cubicBezTo>
                  <a:cubicBezTo>
                    <a:pt x="2411" y="1213"/>
                    <a:pt x="2414" y="1210"/>
                    <a:pt x="2419" y="1210"/>
                  </a:cubicBezTo>
                  <a:close/>
                  <a:moveTo>
                    <a:pt x="2467" y="1210"/>
                  </a:moveTo>
                  <a:lnTo>
                    <a:pt x="2483" y="1210"/>
                  </a:lnTo>
                  <a:cubicBezTo>
                    <a:pt x="2487" y="1210"/>
                    <a:pt x="2491" y="1213"/>
                    <a:pt x="2491" y="1218"/>
                  </a:cubicBezTo>
                  <a:cubicBezTo>
                    <a:pt x="2491" y="1222"/>
                    <a:pt x="2487" y="1226"/>
                    <a:pt x="2483" y="1226"/>
                  </a:cubicBezTo>
                  <a:lnTo>
                    <a:pt x="2467" y="1226"/>
                  </a:lnTo>
                  <a:cubicBezTo>
                    <a:pt x="2462" y="1226"/>
                    <a:pt x="2459" y="1222"/>
                    <a:pt x="2459" y="1218"/>
                  </a:cubicBezTo>
                  <a:cubicBezTo>
                    <a:pt x="2459" y="1213"/>
                    <a:pt x="2462" y="1210"/>
                    <a:pt x="2467" y="1210"/>
                  </a:cubicBezTo>
                  <a:close/>
                  <a:moveTo>
                    <a:pt x="2515" y="1210"/>
                  </a:moveTo>
                  <a:lnTo>
                    <a:pt x="2531" y="1210"/>
                  </a:lnTo>
                  <a:cubicBezTo>
                    <a:pt x="2535" y="1210"/>
                    <a:pt x="2539" y="1213"/>
                    <a:pt x="2539" y="1218"/>
                  </a:cubicBezTo>
                  <a:cubicBezTo>
                    <a:pt x="2539" y="1222"/>
                    <a:pt x="2535" y="1226"/>
                    <a:pt x="2531" y="1226"/>
                  </a:cubicBezTo>
                  <a:lnTo>
                    <a:pt x="2515" y="1226"/>
                  </a:lnTo>
                  <a:cubicBezTo>
                    <a:pt x="2510" y="1226"/>
                    <a:pt x="2507" y="1222"/>
                    <a:pt x="2507" y="1218"/>
                  </a:cubicBezTo>
                  <a:cubicBezTo>
                    <a:pt x="2507" y="1213"/>
                    <a:pt x="2510" y="1210"/>
                    <a:pt x="2515" y="1210"/>
                  </a:cubicBezTo>
                  <a:close/>
                  <a:moveTo>
                    <a:pt x="2563" y="1210"/>
                  </a:moveTo>
                  <a:lnTo>
                    <a:pt x="2579" y="1210"/>
                  </a:lnTo>
                  <a:cubicBezTo>
                    <a:pt x="2583" y="1210"/>
                    <a:pt x="2587" y="1213"/>
                    <a:pt x="2587" y="1218"/>
                  </a:cubicBezTo>
                  <a:cubicBezTo>
                    <a:pt x="2587" y="1222"/>
                    <a:pt x="2583" y="1226"/>
                    <a:pt x="2579" y="1226"/>
                  </a:cubicBezTo>
                  <a:lnTo>
                    <a:pt x="2563" y="1226"/>
                  </a:lnTo>
                  <a:cubicBezTo>
                    <a:pt x="2558" y="1226"/>
                    <a:pt x="2555" y="1222"/>
                    <a:pt x="2555" y="1218"/>
                  </a:cubicBezTo>
                  <a:cubicBezTo>
                    <a:pt x="2555" y="1213"/>
                    <a:pt x="2558" y="1210"/>
                    <a:pt x="2563" y="1210"/>
                  </a:cubicBezTo>
                  <a:close/>
                  <a:moveTo>
                    <a:pt x="2611" y="1210"/>
                  </a:moveTo>
                  <a:lnTo>
                    <a:pt x="2627" y="1210"/>
                  </a:lnTo>
                  <a:cubicBezTo>
                    <a:pt x="2631" y="1210"/>
                    <a:pt x="2635" y="1213"/>
                    <a:pt x="2635" y="1218"/>
                  </a:cubicBezTo>
                  <a:cubicBezTo>
                    <a:pt x="2635" y="1222"/>
                    <a:pt x="2631" y="1226"/>
                    <a:pt x="2627" y="1226"/>
                  </a:cubicBezTo>
                  <a:lnTo>
                    <a:pt x="2611" y="1226"/>
                  </a:lnTo>
                  <a:cubicBezTo>
                    <a:pt x="2606" y="1226"/>
                    <a:pt x="2603" y="1222"/>
                    <a:pt x="2603" y="1218"/>
                  </a:cubicBezTo>
                  <a:cubicBezTo>
                    <a:pt x="2603" y="1213"/>
                    <a:pt x="2606" y="1210"/>
                    <a:pt x="2611" y="1210"/>
                  </a:cubicBezTo>
                  <a:close/>
                  <a:moveTo>
                    <a:pt x="2659" y="1210"/>
                  </a:moveTo>
                  <a:lnTo>
                    <a:pt x="2675" y="1210"/>
                  </a:lnTo>
                  <a:cubicBezTo>
                    <a:pt x="2679" y="1210"/>
                    <a:pt x="2683" y="1213"/>
                    <a:pt x="2683" y="1218"/>
                  </a:cubicBezTo>
                  <a:cubicBezTo>
                    <a:pt x="2683" y="1222"/>
                    <a:pt x="2679" y="1226"/>
                    <a:pt x="2675" y="1226"/>
                  </a:cubicBezTo>
                  <a:lnTo>
                    <a:pt x="2659" y="1226"/>
                  </a:lnTo>
                  <a:cubicBezTo>
                    <a:pt x="2654" y="1226"/>
                    <a:pt x="2651" y="1222"/>
                    <a:pt x="2651" y="1218"/>
                  </a:cubicBezTo>
                  <a:cubicBezTo>
                    <a:pt x="2651" y="1213"/>
                    <a:pt x="2654" y="1210"/>
                    <a:pt x="2659" y="1210"/>
                  </a:cubicBezTo>
                  <a:close/>
                  <a:moveTo>
                    <a:pt x="2707" y="1210"/>
                  </a:moveTo>
                  <a:lnTo>
                    <a:pt x="2723" y="1210"/>
                  </a:lnTo>
                  <a:cubicBezTo>
                    <a:pt x="2727" y="1210"/>
                    <a:pt x="2731" y="1213"/>
                    <a:pt x="2731" y="1218"/>
                  </a:cubicBezTo>
                  <a:cubicBezTo>
                    <a:pt x="2731" y="1222"/>
                    <a:pt x="2727" y="1226"/>
                    <a:pt x="2723" y="1226"/>
                  </a:cubicBezTo>
                  <a:lnTo>
                    <a:pt x="2707" y="1226"/>
                  </a:lnTo>
                  <a:cubicBezTo>
                    <a:pt x="2703" y="1226"/>
                    <a:pt x="2699" y="1222"/>
                    <a:pt x="2699" y="1218"/>
                  </a:cubicBezTo>
                  <a:cubicBezTo>
                    <a:pt x="2699" y="1213"/>
                    <a:pt x="2703" y="1210"/>
                    <a:pt x="2707" y="1210"/>
                  </a:cubicBezTo>
                  <a:close/>
                  <a:moveTo>
                    <a:pt x="2755" y="1210"/>
                  </a:moveTo>
                  <a:lnTo>
                    <a:pt x="2771" y="1210"/>
                  </a:lnTo>
                  <a:cubicBezTo>
                    <a:pt x="2775" y="1210"/>
                    <a:pt x="2779" y="1213"/>
                    <a:pt x="2779" y="1218"/>
                  </a:cubicBezTo>
                  <a:cubicBezTo>
                    <a:pt x="2779" y="1222"/>
                    <a:pt x="2775" y="1226"/>
                    <a:pt x="2771" y="1226"/>
                  </a:cubicBezTo>
                  <a:lnTo>
                    <a:pt x="2755" y="1226"/>
                  </a:lnTo>
                  <a:cubicBezTo>
                    <a:pt x="2751" y="1226"/>
                    <a:pt x="2747" y="1222"/>
                    <a:pt x="2747" y="1218"/>
                  </a:cubicBezTo>
                  <a:cubicBezTo>
                    <a:pt x="2747" y="1213"/>
                    <a:pt x="2751" y="1210"/>
                    <a:pt x="2755" y="1210"/>
                  </a:cubicBezTo>
                  <a:close/>
                  <a:moveTo>
                    <a:pt x="2803" y="1210"/>
                  </a:moveTo>
                  <a:lnTo>
                    <a:pt x="2819" y="1210"/>
                  </a:lnTo>
                  <a:cubicBezTo>
                    <a:pt x="2823" y="1210"/>
                    <a:pt x="2827" y="1213"/>
                    <a:pt x="2827" y="1218"/>
                  </a:cubicBezTo>
                  <a:cubicBezTo>
                    <a:pt x="2827" y="1222"/>
                    <a:pt x="2823" y="1226"/>
                    <a:pt x="2819" y="1226"/>
                  </a:cubicBezTo>
                  <a:lnTo>
                    <a:pt x="2803" y="1226"/>
                  </a:lnTo>
                  <a:cubicBezTo>
                    <a:pt x="2799" y="1226"/>
                    <a:pt x="2795" y="1222"/>
                    <a:pt x="2795" y="1218"/>
                  </a:cubicBezTo>
                  <a:cubicBezTo>
                    <a:pt x="2795" y="1213"/>
                    <a:pt x="2799" y="1210"/>
                    <a:pt x="2803" y="1210"/>
                  </a:cubicBezTo>
                  <a:close/>
                  <a:moveTo>
                    <a:pt x="2851" y="1210"/>
                  </a:moveTo>
                  <a:lnTo>
                    <a:pt x="2867" y="1210"/>
                  </a:lnTo>
                  <a:cubicBezTo>
                    <a:pt x="2872" y="1210"/>
                    <a:pt x="2875" y="1213"/>
                    <a:pt x="2875" y="1218"/>
                  </a:cubicBezTo>
                  <a:cubicBezTo>
                    <a:pt x="2875" y="1222"/>
                    <a:pt x="2872" y="1226"/>
                    <a:pt x="2867" y="1226"/>
                  </a:cubicBezTo>
                  <a:lnTo>
                    <a:pt x="2851" y="1226"/>
                  </a:lnTo>
                  <a:cubicBezTo>
                    <a:pt x="2847" y="1226"/>
                    <a:pt x="2843" y="1222"/>
                    <a:pt x="2843" y="1218"/>
                  </a:cubicBezTo>
                  <a:cubicBezTo>
                    <a:pt x="2843" y="1213"/>
                    <a:pt x="2847" y="1210"/>
                    <a:pt x="2851" y="1210"/>
                  </a:cubicBezTo>
                  <a:close/>
                  <a:moveTo>
                    <a:pt x="2899" y="1210"/>
                  </a:moveTo>
                  <a:lnTo>
                    <a:pt x="2915" y="1210"/>
                  </a:lnTo>
                  <a:cubicBezTo>
                    <a:pt x="2920" y="1210"/>
                    <a:pt x="2923" y="1213"/>
                    <a:pt x="2923" y="1218"/>
                  </a:cubicBezTo>
                  <a:cubicBezTo>
                    <a:pt x="2923" y="1222"/>
                    <a:pt x="2920" y="1226"/>
                    <a:pt x="2915" y="1226"/>
                  </a:cubicBezTo>
                  <a:lnTo>
                    <a:pt x="2899" y="1226"/>
                  </a:lnTo>
                  <a:cubicBezTo>
                    <a:pt x="2895" y="1226"/>
                    <a:pt x="2891" y="1222"/>
                    <a:pt x="2891" y="1218"/>
                  </a:cubicBezTo>
                  <a:cubicBezTo>
                    <a:pt x="2891" y="1213"/>
                    <a:pt x="2895" y="1210"/>
                    <a:pt x="2899" y="1210"/>
                  </a:cubicBezTo>
                  <a:close/>
                  <a:moveTo>
                    <a:pt x="2947" y="1210"/>
                  </a:moveTo>
                  <a:lnTo>
                    <a:pt x="2963" y="1210"/>
                  </a:lnTo>
                  <a:cubicBezTo>
                    <a:pt x="2968" y="1210"/>
                    <a:pt x="2971" y="1213"/>
                    <a:pt x="2971" y="1218"/>
                  </a:cubicBezTo>
                  <a:cubicBezTo>
                    <a:pt x="2971" y="1222"/>
                    <a:pt x="2968" y="1226"/>
                    <a:pt x="2963" y="1226"/>
                  </a:cubicBezTo>
                  <a:lnTo>
                    <a:pt x="2947" y="1226"/>
                  </a:lnTo>
                  <a:cubicBezTo>
                    <a:pt x="2943" y="1226"/>
                    <a:pt x="2939" y="1222"/>
                    <a:pt x="2939" y="1218"/>
                  </a:cubicBezTo>
                  <a:cubicBezTo>
                    <a:pt x="2939" y="1213"/>
                    <a:pt x="2943" y="1210"/>
                    <a:pt x="2947" y="1210"/>
                  </a:cubicBezTo>
                  <a:close/>
                  <a:moveTo>
                    <a:pt x="2995" y="1210"/>
                  </a:moveTo>
                  <a:lnTo>
                    <a:pt x="3011" y="1210"/>
                  </a:lnTo>
                  <a:cubicBezTo>
                    <a:pt x="3016" y="1210"/>
                    <a:pt x="3019" y="1213"/>
                    <a:pt x="3019" y="1218"/>
                  </a:cubicBezTo>
                  <a:cubicBezTo>
                    <a:pt x="3019" y="1222"/>
                    <a:pt x="3016" y="1226"/>
                    <a:pt x="3011" y="1226"/>
                  </a:cubicBezTo>
                  <a:lnTo>
                    <a:pt x="2995" y="1226"/>
                  </a:lnTo>
                  <a:cubicBezTo>
                    <a:pt x="2991" y="1226"/>
                    <a:pt x="2987" y="1222"/>
                    <a:pt x="2987" y="1218"/>
                  </a:cubicBezTo>
                  <a:cubicBezTo>
                    <a:pt x="2987" y="1213"/>
                    <a:pt x="2991" y="1210"/>
                    <a:pt x="2995" y="1210"/>
                  </a:cubicBezTo>
                  <a:close/>
                  <a:moveTo>
                    <a:pt x="3043" y="1210"/>
                  </a:moveTo>
                  <a:lnTo>
                    <a:pt x="3059" y="1210"/>
                  </a:lnTo>
                  <a:cubicBezTo>
                    <a:pt x="3064" y="1210"/>
                    <a:pt x="3067" y="1213"/>
                    <a:pt x="3067" y="1218"/>
                  </a:cubicBezTo>
                  <a:cubicBezTo>
                    <a:pt x="3067" y="1222"/>
                    <a:pt x="3064" y="1226"/>
                    <a:pt x="3059" y="1226"/>
                  </a:cubicBezTo>
                  <a:lnTo>
                    <a:pt x="3043" y="1226"/>
                  </a:lnTo>
                  <a:cubicBezTo>
                    <a:pt x="3039" y="1226"/>
                    <a:pt x="3035" y="1222"/>
                    <a:pt x="3035" y="1218"/>
                  </a:cubicBezTo>
                  <a:cubicBezTo>
                    <a:pt x="3035" y="1213"/>
                    <a:pt x="3039" y="1210"/>
                    <a:pt x="3043" y="1210"/>
                  </a:cubicBezTo>
                  <a:close/>
                  <a:moveTo>
                    <a:pt x="3091" y="1210"/>
                  </a:moveTo>
                  <a:lnTo>
                    <a:pt x="3107" y="1210"/>
                  </a:lnTo>
                  <a:cubicBezTo>
                    <a:pt x="3112" y="1210"/>
                    <a:pt x="3115" y="1213"/>
                    <a:pt x="3115" y="1218"/>
                  </a:cubicBezTo>
                  <a:cubicBezTo>
                    <a:pt x="3115" y="1222"/>
                    <a:pt x="3112" y="1226"/>
                    <a:pt x="3107" y="1226"/>
                  </a:cubicBezTo>
                  <a:lnTo>
                    <a:pt x="3091" y="1226"/>
                  </a:lnTo>
                  <a:cubicBezTo>
                    <a:pt x="3087" y="1226"/>
                    <a:pt x="3083" y="1222"/>
                    <a:pt x="3083" y="1218"/>
                  </a:cubicBezTo>
                  <a:cubicBezTo>
                    <a:pt x="3083" y="1213"/>
                    <a:pt x="3087" y="1210"/>
                    <a:pt x="3091" y="1210"/>
                  </a:cubicBezTo>
                  <a:close/>
                  <a:moveTo>
                    <a:pt x="3139" y="1210"/>
                  </a:moveTo>
                  <a:lnTo>
                    <a:pt x="3155" y="1210"/>
                  </a:lnTo>
                  <a:cubicBezTo>
                    <a:pt x="3160" y="1210"/>
                    <a:pt x="3163" y="1213"/>
                    <a:pt x="3163" y="1218"/>
                  </a:cubicBezTo>
                  <a:cubicBezTo>
                    <a:pt x="3163" y="1222"/>
                    <a:pt x="3160" y="1226"/>
                    <a:pt x="3155" y="1226"/>
                  </a:cubicBezTo>
                  <a:lnTo>
                    <a:pt x="3139" y="1226"/>
                  </a:lnTo>
                  <a:cubicBezTo>
                    <a:pt x="3135" y="1226"/>
                    <a:pt x="3131" y="1222"/>
                    <a:pt x="3131" y="1218"/>
                  </a:cubicBezTo>
                  <a:cubicBezTo>
                    <a:pt x="3131" y="1213"/>
                    <a:pt x="3135" y="1210"/>
                    <a:pt x="3139" y="1210"/>
                  </a:cubicBezTo>
                  <a:close/>
                  <a:moveTo>
                    <a:pt x="3187" y="1210"/>
                  </a:moveTo>
                  <a:lnTo>
                    <a:pt x="3203" y="1210"/>
                  </a:lnTo>
                  <a:cubicBezTo>
                    <a:pt x="3208" y="1210"/>
                    <a:pt x="3211" y="1213"/>
                    <a:pt x="3211" y="1218"/>
                  </a:cubicBezTo>
                  <a:cubicBezTo>
                    <a:pt x="3211" y="1222"/>
                    <a:pt x="3208" y="1226"/>
                    <a:pt x="3203" y="1226"/>
                  </a:cubicBezTo>
                  <a:lnTo>
                    <a:pt x="3187" y="1226"/>
                  </a:lnTo>
                  <a:cubicBezTo>
                    <a:pt x="3183" y="1226"/>
                    <a:pt x="3179" y="1222"/>
                    <a:pt x="3179" y="1218"/>
                  </a:cubicBezTo>
                  <a:cubicBezTo>
                    <a:pt x="3179" y="1213"/>
                    <a:pt x="3183" y="1210"/>
                    <a:pt x="3187" y="1210"/>
                  </a:cubicBezTo>
                  <a:close/>
                  <a:moveTo>
                    <a:pt x="3235" y="1210"/>
                  </a:moveTo>
                  <a:lnTo>
                    <a:pt x="3251" y="1210"/>
                  </a:lnTo>
                  <a:cubicBezTo>
                    <a:pt x="3256" y="1210"/>
                    <a:pt x="3259" y="1213"/>
                    <a:pt x="3259" y="1218"/>
                  </a:cubicBezTo>
                  <a:cubicBezTo>
                    <a:pt x="3259" y="1222"/>
                    <a:pt x="3256" y="1226"/>
                    <a:pt x="3251" y="1226"/>
                  </a:cubicBezTo>
                  <a:lnTo>
                    <a:pt x="3235" y="1226"/>
                  </a:lnTo>
                  <a:cubicBezTo>
                    <a:pt x="3231" y="1226"/>
                    <a:pt x="3227" y="1222"/>
                    <a:pt x="3227" y="1218"/>
                  </a:cubicBezTo>
                  <a:cubicBezTo>
                    <a:pt x="3227" y="1213"/>
                    <a:pt x="3231" y="1210"/>
                    <a:pt x="3235" y="1210"/>
                  </a:cubicBezTo>
                  <a:close/>
                  <a:moveTo>
                    <a:pt x="3284" y="1210"/>
                  </a:moveTo>
                  <a:lnTo>
                    <a:pt x="3300" y="1210"/>
                  </a:lnTo>
                  <a:cubicBezTo>
                    <a:pt x="3304" y="1210"/>
                    <a:pt x="3308" y="1213"/>
                    <a:pt x="3308" y="1218"/>
                  </a:cubicBezTo>
                  <a:cubicBezTo>
                    <a:pt x="3308" y="1222"/>
                    <a:pt x="3304" y="1226"/>
                    <a:pt x="3300" y="1226"/>
                  </a:cubicBezTo>
                  <a:lnTo>
                    <a:pt x="3284" y="1226"/>
                  </a:lnTo>
                  <a:cubicBezTo>
                    <a:pt x="3279" y="1226"/>
                    <a:pt x="3276" y="1222"/>
                    <a:pt x="3276" y="1218"/>
                  </a:cubicBezTo>
                  <a:cubicBezTo>
                    <a:pt x="3276" y="1213"/>
                    <a:pt x="3279" y="1210"/>
                    <a:pt x="3284" y="1210"/>
                  </a:cubicBezTo>
                  <a:close/>
                  <a:moveTo>
                    <a:pt x="3332" y="1210"/>
                  </a:moveTo>
                  <a:lnTo>
                    <a:pt x="3348" y="1210"/>
                  </a:lnTo>
                  <a:cubicBezTo>
                    <a:pt x="3352" y="1210"/>
                    <a:pt x="3356" y="1213"/>
                    <a:pt x="3356" y="1218"/>
                  </a:cubicBezTo>
                  <a:cubicBezTo>
                    <a:pt x="3356" y="1222"/>
                    <a:pt x="3352" y="1226"/>
                    <a:pt x="3348" y="1226"/>
                  </a:cubicBezTo>
                  <a:lnTo>
                    <a:pt x="3332" y="1226"/>
                  </a:lnTo>
                  <a:cubicBezTo>
                    <a:pt x="3327" y="1226"/>
                    <a:pt x="3324" y="1222"/>
                    <a:pt x="3324" y="1218"/>
                  </a:cubicBezTo>
                  <a:cubicBezTo>
                    <a:pt x="3324" y="1213"/>
                    <a:pt x="3327" y="1210"/>
                    <a:pt x="3332" y="1210"/>
                  </a:cubicBezTo>
                  <a:close/>
                  <a:moveTo>
                    <a:pt x="3380" y="1210"/>
                  </a:moveTo>
                  <a:lnTo>
                    <a:pt x="3396" y="1210"/>
                  </a:lnTo>
                  <a:cubicBezTo>
                    <a:pt x="3400" y="1210"/>
                    <a:pt x="3404" y="1213"/>
                    <a:pt x="3404" y="1218"/>
                  </a:cubicBezTo>
                  <a:cubicBezTo>
                    <a:pt x="3404" y="1222"/>
                    <a:pt x="3400" y="1226"/>
                    <a:pt x="3396" y="1226"/>
                  </a:cubicBezTo>
                  <a:lnTo>
                    <a:pt x="3380" y="1226"/>
                  </a:lnTo>
                  <a:cubicBezTo>
                    <a:pt x="3375" y="1226"/>
                    <a:pt x="3372" y="1222"/>
                    <a:pt x="3372" y="1218"/>
                  </a:cubicBezTo>
                  <a:cubicBezTo>
                    <a:pt x="3372" y="1213"/>
                    <a:pt x="3375" y="1210"/>
                    <a:pt x="3380" y="1210"/>
                  </a:cubicBezTo>
                  <a:close/>
                  <a:moveTo>
                    <a:pt x="3428" y="1210"/>
                  </a:moveTo>
                  <a:lnTo>
                    <a:pt x="3444" y="1210"/>
                  </a:lnTo>
                  <a:cubicBezTo>
                    <a:pt x="3448" y="1210"/>
                    <a:pt x="3452" y="1213"/>
                    <a:pt x="3452" y="1218"/>
                  </a:cubicBezTo>
                  <a:cubicBezTo>
                    <a:pt x="3452" y="1222"/>
                    <a:pt x="3448" y="1226"/>
                    <a:pt x="3444" y="1226"/>
                  </a:cubicBezTo>
                  <a:lnTo>
                    <a:pt x="3428" y="1226"/>
                  </a:lnTo>
                  <a:cubicBezTo>
                    <a:pt x="3423" y="1226"/>
                    <a:pt x="3420" y="1222"/>
                    <a:pt x="3420" y="1218"/>
                  </a:cubicBezTo>
                  <a:cubicBezTo>
                    <a:pt x="3420" y="1213"/>
                    <a:pt x="3423" y="1210"/>
                    <a:pt x="3428" y="1210"/>
                  </a:cubicBezTo>
                  <a:close/>
                  <a:moveTo>
                    <a:pt x="3476" y="1210"/>
                  </a:moveTo>
                  <a:lnTo>
                    <a:pt x="3492" y="1210"/>
                  </a:lnTo>
                  <a:cubicBezTo>
                    <a:pt x="3496" y="1210"/>
                    <a:pt x="3500" y="1213"/>
                    <a:pt x="3500" y="1218"/>
                  </a:cubicBezTo>
                  <a:cubicBezTo>
                    <a:pt x="3500" y="1222"/>
                    <a:pt x="3496" y="1226"/>
                    <a:pt x="3492" y="1226"/>
                  </a:cubicBezTo>
                  <a:lnTo>
                    <a:pt x="3476" y="1226"/>
                  </a:lnTo>
                  <a:cubicBezTo>
                    <a:pt x="3471" y="1226"/>
                    <a:pt x="3468" y="1222"/>
                    <a:pt x="3468" y="1218"/>
                  </a:cubicBezTo>
                  <a:cubicBezTo>
                    <a:pt x="3468" y="1213"/>
                    <a:pt x="3471" y="1210"/>
                    <a:pt x="3476" y="1210"/>
                  </a:cubicBezTo>
                  <a:close/>
                  <a:moveTo>
                    <a:pt x="3524" y="1210"/>
                  </a:moveTo>
                  <a:lnTo>
                    <a:pt x="3540" y="1210"/>
                  </a:lnTo>
                  <a:cubicBezTo>
                    <a:pt x="3544" y="1210"/>
                    <a:pt x="3548" y="1213"/>
                    <a:pt x="3548" y="1218"/>
                  </a:cubicBezTo>
                  <a:cubicBezTo>
                    <a:pt x="3548" y="1222"/>
                    <a:pt x="3544" y="1226"/>
                    <a:pt x="3540" y="1226"/>
                  </a:cubicBezTo>
                  <a:lnTo>
                    <a:pt x="3524" y="1226"/>
                  </a:lnTo>
                  <a:cubicBezTo>
                    <a:pt x="3519" y="1226"/>
                    <a:pt x="3516" y="1222"/>
                    <a:pt x="3516" y="1218"/>
                  </a:cubicBezTo>
                  <a:cubicBezTo>
                    <a:pt x="3516" y="1213"/>
                    <a:pt x="3519" y="1210"/>
                    <a:pt x="3524" y="1210"/>
                  </a:cubicBezTo>
                  <a:close/>
                  <a:moveTo>
                    <a:pt x="3572" y="1210"/>
                  </a:moveTo>
                  <a:lnTo>
                    <a:pt x="3588" y="1210"/>
                  </a:lnTo>
                  <a:cubicBezTo>
                    <a:pt x="3592" y="1210"/>
                    <a:pt x="3596" y="1213"/>
                    <a:pt x="3596" y="1218"/>
                  </a:cubicBezTo>
                  <a:cubicBezTo>
                    <a:pt x="3596" y="1222"/>
                    <a:pt x="3592" y="1226"/>
                    <a:pt x="3588" y="1226"/>
                  </a:cubicBezTo>
                  <a:lnTo>
                    <a:pt x="3572" y="1226"/>
                  </a:lnTo>
                  <a:cubicBezTo>
                    <a:pt x="3567" y="1226"/>
                    <a:pt x="3564" y="1222"/>
                    <a:pt x="3564" y="1218"/>
                  </a:cubicBezTo>
                  <a:cubicBezTo>
                    <a:pt x="3564" y="1213"/>
                    <a:pt x="3567" y="1210"/>
                    <a:pt x="3572" y="1210"/>
                  </a:cubicBezTo>
                  <a:close/>
                  <a:moveTo>
                    <a:pt x="3620" y="1210"/>
                  </a:moveTo>
                  <a:lnTo>
                    <a:pt x="3636" y="1210"/>
                  </a:lnTo>
                  <a:cubicBezTo>
                    <a:pt x="3640" y="1210"/>
                    <a:pt x="3644" y="1213"/>
                    <a:pt x="3644" y="1218"/>
                  </a:cubicBezTo>
                  <a:cubicBezTo>
                    <a:pt x="3644" y="1222"/>
                    <a:pt x="3640" y="1226"/>
                    <a:pt x="3636" y="1226"/>
                  </a:cubicBezTo>
                  <a:lnTo>
                    <a:pt x="3620" y="1226"/>
                  </a:lnTo>
                  <a:cubicBezTo>
                    <a:pt x="3615" y="1226"/>
                    <a:pt x="3612" y="1222"/>
                    <a:pt x="3612" y="1218"/>
                  </a:cubicBezTo>
                  <a:cubicBezTo>
                    <a:pt x="3612" y="1213"/>
                    <a:pt x="3615" y="1210"/>
                    <a:pt x="3620" y="1210"/>
                  </a:cubicBezTo>
                  <a:close/>
                  <a:moveTo>
                    <a:pt x="3629" y="1187"/>
                  </a:moveTo>
                  <a:lnTo>
                    <a:pt x="3629" y="1171"/>
                  </a:lnTo>
                  <a:cubicBezTo>
                    <a:pt x="3629" y="1166"/>
                    <a:pt x="3632" y="1163"/>
                    <a:pt x="3637" y="1163"/>
                  </a:cubicBezTo>
                  <a:cubicBezTo>
                    <a:pt x="3641" y="1163"/>
                    <a:pt x="3645" y="1166"/>
                    <a:pt x="3645" y="1171"/>
                  </a:cubicBezTo>
                  <a:lnTo>
                    <a:pt x="3645" y="1187"/>
                  </a:lnTo>
                  <a:cubicBezTo>
                    <a:pt x="3645" y="1191"/>
                    <a:pt x="3641" y="1195"/>
                    <a:pt x="3637" y="1195"/>
                  </a:cubicBezTo>
                  <a:cubicBezTo>
                    <a:pt x="3632" y="1195"/>
                    <a:pt x="3629" y="1191"/>
                    <a:pt x="3629" y="1187"/>
                  </a:cubicBezTo>
                  <a:close/>
                  <a:moveTo>
                    <a:pt x="3629" y="1139"/>
                  </a:moveTo>
                  <a:lnTo>
                    <a:pt x="3629" y="1123"/>
                  </a:lnTo>
                  <a:cubicBezTo>
                    <a:pt x="3629" y="1118"/>
                    <a:pt x="3632" y="1115"/>
                    <a:pt x="3637" y="1115"/>
                  </a:cubicBezTo>
                  <a:cubicBezTo>
                    <a:pt x="3641" y="1115"/>
                    <a:pt x="3645" y="1118"/>
                    <a:pt x="3645" y="1123"/>
                  </a:cubicBezTo>
                  <a:lnTo>
                    <a:pt x="3645" y="1139"/>
                  </a:lnTo>
                  <a:cubicBezTo>
                    <a:pt x="3645" y="1143"/>
                    <a:pt x="3641" y="1147"/>
                    <a:pt x="3637" y="1147"/>
                  </a:cubicBezTo>
                  <a:cubicBezTo>
                    <a:pt x="3632" y="1147"/>
                    <a:pt x="3629" y="1143"/>
                    <a:pt x="3629" y="1139"/>
                  </a:cubicBezTo>
                  <a:close/>
                  <a:moveTo>
                    <a:pt x="3629" y="1091"/>
                  </a:moveTo>
                  <a:lnTo>
                    <a:pt x="3629" y="1075"/>
                  </a:lnTo>
                  <a:cubicBezTo>
                    <a:pt x="3629" y="1070"/>
                    <a:pt x="3632" y="1067"/>
                    <a:pt x="3637" y="1067"/>
                  </a:cubicBezTo>
                  <a:cubicBezTo>
                    <a:pt x="3641" y="1067"/>
                    <a:pt x="3645" y="1070"/>
                    <a:pt x="3645" y="1075"/>
                  </a:cubicBezTo>
                  <a:lnTo>
                    <a:pt x="3645" y="1091"/>
                  </a:lnTo>
                  <a:cubicBezTo>
                    <a:pt x="3645" y="1095"/>
                    <a:pt x="3641" y="1099"/>
                    <a:pt x="3637" y="1099"/>
                  </a:cubicBezTo>
                  <a:cubicBezTo>
                    <a:pt x="3632" y="1099"/>
                    <a:pt x="3629" y="1095"/>
                    <a:pt x="3629" y="1091"/>
                  </a:cubicBezTo>
                  <a:close/>
                  <a:moveTo>
                    <a:pt x="3629" y="1043"/>
                  </a:moveTo>
                  <a:lnTo>
                    <a:pt x="3629" y="1027"/>
                  </a:lnTo>
                  <a:cubicBezTo>
                    <a:pt x="3629" y="1022"/>
                    <a:pt x="3632" y="1019"/>
                    <a:pt x="3637" y="1019"/>
                  </a:cubicBezTo>
                  <a:cubicBezTo>
                    <a:pt x="3641" y="1019"/>
                    <a:pt x="3645" y="1022"/>
                    <a:pt x="3645" y="1027"/>
                  </a:cubicBezTo>
                  <a:lnTo>
                    <a:pt x="3645" y="1043"/>
                  </a:lnTo>
                  <a:cubicBezTo>
                    <a:pt x="3645" y="1047"/>
                    <a:pt x="3641" y="1051"/>
                    <a:pt x="3637" y="1051"/>
                  </a:cubicBezTo>
                  <a:cubicBezTo>
                    <a:pt x="3632" y="1051"/>
                    <a:pt x="3629" y="1047"/>
                    <a:pt x="3629" y="1043"/>
                  </a:cubicBezTo>
                  <a:close/>
                  <a:moveTo>
                    <a:pt x="3629" y="995"/>
                  </a:moveTo>
                  <a:lnTo>
                    <a:pt x="3629" y="979"/>
                  </a:lnTo>
                  <a:cubicBezTo>
                    <a:pt x="3629" y="974"/>
                    <a:pt x="3632" y="971"/>
                    <a:pt x="3637" y="971"/>
                  </a:cubicBezTo>
                  <a:cubicBezTo>
                    <a:pt x="3641" y="971"/>
                    <a:pt x="3645" y="974"/>
                    <a:pt x="3645" y="979"/>
                  </a:cubicBezTo>
                  <a:lnTo>
                    <a:pt x="3645" y="995"/>
                  </a:lnTo>
                  <a:cubicBezTo>
                    <a:pt x="3645" y="999"/>
                    <a:pt x="3641" y="1003"/>
                    <a:pt x="3637" y="1003"/>
                  </a:cubicBezTo>
                  <a:cubicBezTo>
                    <a:pt x="3632" y="1003"/>
                    <a:pt x="3629" y="999"/>
                    <a:pt x="3629" y="995"/>
                  </a:cubicBezTo>
                  <a:close/>
                  <a:moveTo>
                    <a:pt x="3629" y="947"/>
                  </a:moveTo>
                  <a:lnTo>
                    <a:pt x="3629" y="931"/>
                  </a:lnTo>
                  <a:cubicBezTo>
                    <a:pt x="3629" y="926"/>
                    <a:pt x="3632" y="923"/>
                    <a:pt x="3637" y="923"/>
                  </a:cubicBezTo>
                  <a:cubicBezTo>
                    <a:pt x="3641" y="923"/>
                    <a:pt x="3645" y="926"/>
                    <a:pt x="3645" y="931"/>
                  </a:cubicBezTo>
                  <a:lnTo>
                    <a:pt x="3645" y="947"/>
                  </a:lnTo>
                  <a:cubicBezTo>
                    <a:pt x="3645" y="951"/>
                    <a:pt x="3641" y="955"/>
                    <a:pt x="3637" y="955"/>
                  </a:cubicBezTo>
                  <a:cubicBezTo>
                    <a:pt x="3632" y="955"/>
                    <a:pt x="3629" y="951"/>
                    <a:pt x="3629" y="947"/>
                  </a:cubicBezTo>
                  <a:close/>
                  <a:moveTo>
                    <a:pt x="3629" y="898"/>
                  </a:moveTo>
                  <a:lnTo>
                    <a:pt x="3629" y="882"/>
                  </a:lnTo>
                  <a:cubicBezTo>
                    <a:pt x="3629" y="878"/>
                    <a:pt x="3632" y="874"/>
                    <a:pt x="3637" y="874"/>
                  </a:cubicBezTo>
                  <a:cubicBezTo>
                    <a:pt x="3641" y="874"/>
                    <a:pt x="3645" y="878"/>
                    <a:pt x="3645" y="882"/>
                  </a:cubicBezTo>
                  <a:lnTo>
                    <a:pt x="3645" y="898"/>
                  </a:lnTo>
                  <a:cubicBezTo>
                    <a:pt x="3645" y="903"/>
                    <a:pt x="3641" y="906"/>
                    <a:pt x="3637" y="906"/>
                  </a:cubicBezTo>
                  <a:cubicBezTo>
                    <a:pt x="3632" y="906"/>
                    <a:pt x="3629" y="903"/>
                    <a:pt x="3629" y="898"/>
                  </a:cubicBezTo>
                  <a:close/>
                  <a:moveTo>
                    <a:pt x="3629" y="850"/>
                  </a:moveTo>
                  <a:lnTo>
                    <a:pt x="3629" y="834"/>
                  </a:lnTo>
                  <a:cubicBezTo>
                    <a:pt x="3629" y="830"/>
                    <a:pt x="3632" y="826"/>
                    <a:pt x="3637" y="826"/>
                  </a:cubicBezTo>
                  <a:cubicBezTo>
                    <a:pt x="3641" y="826"/>
                    <a:pt x="3645" y="830"/>
                    <a:pt x="3645" y="834"/>
                  </a:cubicBezTo>
                  <a:lnTo>
                    <a:pt x="3645" y="850"/>
                  </a:lnTo>
                  <a:cubicBezTo>
                    <a:pt x="3645" y="855"/>
                    <a:pt x="3641" y="858"/>
                    <a:pt x="3637" y="858"/>
                  </a:cubicBezTo>
                  <a:cubicBezTo>
                    <a:pt x="3632" y="858"/>
                    <a:pt x="3629" y="855"/>
                    <a:pt x="3629" y="850"/>
                  </a:cubicBezTo>
                  <a:close/>
                  <a:moveTo>
                    <a:pt x="3629" y="802"/>
                  </a:moveTo>
                  <a:lnTo>
                    <a:pt x="3629" y="786"/>
                  </a:lnTo>
                  <a:cubicBezTo>
                    <a:pt x="3629" y="782"/>
                    <a:pt x="3632" y="778"/>
                    <a:pt x="3637" y="778"/>
                  </a:cubicBezTo>
                  <a:cubicBezTo>
                    <a:pt x="3641" y="778"/>
                    <a:pt x="3645" y="782"/>
                    <a:pt x="3645" y="786"/>
                  </a:cubicBezTo>
                  <a:lnTo>
                    <a:pt x="3645" y="802"/>
                  </a:lnTo>
                  <a:cubicBezTo>
                    <a:pt x="3645" y="807"/>
                    <a:pt x="3641" y="810"/>
                    <a:pt x="3637" y="810"/>
                  </a:cubicBezTo>
                  <a:cubicBezTo>
                    <a:pt x="3632" y="810"/>
                    <a:pt x="3629" y="807"/>
                    <a:pt x="3629" y="802"/>
                  </a:cubicBezTo>
                  <a:close/>
                  <a:moveTo>
                    <a:pt x="3629" y="754"/>
                  </a:moveTo>
                  <a:lnTo>
                    <a:pt x="3629" y="738"/>
                  </a:lnTo>
                  <a:cubicBezTo>
                    <a:pt x="3629" y="734"/>
                    <a:pt x="3632" y="730"/>
                    <a:pt x="3637" y="730"/>
                  </a:cubicBezTo>
                  <a:cubicBezTo>
                    <a:pt x="3641" y="730"/>
                    <a:pt x="3645" y="734"/>
                    <a:pt x="3645" y="738"/>
                  </a:cubicBezTo>
                  <a:lnTo>
                    <a:pt x="3645" y="754"/>
                  </a:lnTo>
                  <a:cubicBezTo>
                    <a:pt x="3645" y="759"/>
                    <a:pt x="3641" y="762"/>
                    <a:pt x="3637" y="762"/>
                  </a:cubicBezTo>
                  <a:cubicBezTo>
                    <a:pt x="3632" y="762"/>
                    <a:pt x="3629" y="759"/>
                    <a:pt x="3629" y="754"/>
                  </a:cubicBezTo>
                  <a:close/>
                  <a:moveTo>
                    <a:pt x="3629" y="706"/>
                  </a:moveTo>
                  <a:lnTo>
                    <a:pt x="3629" y="690"/>
                  </a:lnTo>
                  <a:cubicBezTo>
                    <a:pt x="3629" y="686"/>
                    <a:pt x="3632" y="682"/>
                    <a:pt x="3637" y="682"/>
                  </a:cubicBezTo>
                  <a:cubicBezTo>
                    <a:pt x="3641" y="682"/>
                    <a:pt x="3645" y="686"/>
                    <a:pt x="3645" y="690"/>
                  </a:cubicBezTo>
                  <a:lnTo>
                    <a:pt x="3645" y="706"/>
                  </a:lnTo>
                  <a:cubicBezTo>
                    <a:pt x="3645" y="711"/>
                    <a:pt x="3641" y="714"/>
                    <a:pt x="3637" y="714"/>
                  </a:cubicBezTo>
                  <a:cubicBezTo>
                    <a:pt x="3632" y="714"/>
                    <a:pt x="3629" y="711"/>
                    <a:pt x="3629" y="706"/>
                  </a:cubicBezTo>
                  <a:close/>
                  <a:moveTo>
                    <a:pt x="3629" y="658"/>
                  </a:moveTo>
                  <a:lnTo>
                    <a:pt x="3629" y="642"/>
                  </a:lnTo>
                  <a:cubicBezTo>
                    <a:pt x="3629" y="638"/>
                    <a:pt x="3632" y="634"/>
                    <a:pt x="3637" y="634"/>
                  </a:cubicBezTo>
                  <a:cubicBezTo>
                    <a:pt x="3641" y="634"/>
                    <a:pt x="3645" y="638"/>
                    <a:pt x="3645" y="642"/>
                  </a:cubicBezTo>
                  <a:lnTo>
                    <a:pt x="3645" y="658"/>
                  </a:lnTo>
                  <a:cubicBezTo>
                    <a:pt x="3645" y="663"/>
                    <a:pt x="3641" y="666"/>
                    <a:pt x="3637" y="666"/>
                  </a:cubicBezTo>
                  <a:cubicBezTo>
                    <a:pt x="3632" y="666"/>
                    <a:pt x="3629" y="663"/>
                    <a:pt x="3629" y="658"/>
                  </a:cubicBezTo>
                  <a:close/>
                  <a:moveTo>
                    <a:pt x="3629" y="610"/>
                  </a:moveTo>
                  <a:lnTo>
                    <a:pt x="3629" y="594"/>
                  </a:lnTo>
                  <a:cubicBezTo>
                    <a:pt x="3629" y="590"/>
                    <a:pt x="3632" y="586"/>
                    <a:pt x="3637" y="586"/>
                  </a:cubicBezTo>
                  <a:cubicBezTo>
                    <a:pt x="3641" y="586"/>
                    <a:pt x="3645" y="590"/>
                    <a:pt x="3645" y="594"/>
                  </a:cubicBezTo>
                  <a:lnTo>
                    <a:pt x="3645" y="610"/>
                  </a:lnTo>
                  <a:cubicBezTo>
                    <a:pt x="3645" y="615"/>
                    <a:pt x="3641" y="618"/>
                    <a:pt x="3637" y="618"/>
                  </a:cubicBezTo>
                  <a:cubicBezTo>
                    <a:pt x="3632" y="618"/>
                    <a:pt x="3629" y="615"/>
                    <a:pt x="3629" y="610"/>
                  </a:cubicBezTo>
                  <a:close/>
                  <a:moveTo>
                    <a:pt x="3629" y="562"/>
                  </a:moveTo>
                  <a:lnTo>
                    <a:pt x="3629" y="546"/>
                  </a:lnTo>
                  <a:cubicBezTo>
                    <a:pt x="3629" y="542"/>
                    <a:pt x="3632" y="538"/>
                    <a:pt x="3637" y="538"/>
                  </a:cubicBezTo>
                  <a:cubicBezTo>
                    <a:pt x="3641" y="538"/>
                    <a:pt x="3645" y="542"/>
                    <a:pt x="3645" y="546"/>
                  </a:cubicBezTo>
                  <a:lnTo>
                    <a:pt x="3645" y="562"/>
                  </a:lnTo>
                  <a:cubicBezTo>
                    <a:pt x="3645" y="567"/>
                    <a:pt x="3641" y="570"/>
                    <a:pt x="3637" y="570"/>
                  </a:cubicBezTo>
                  <a:cubicBezTo>
                    <a:pt x="3632" y="570"/>
                    <a:pt x="3629" y="567"/>
                    <a:pt x="3629" y="562"/>
                  </a:cubicBezTo>
                  <a:close/>
                  <a:moveTo>
                    <a:pt x="3629" y="514"/>
                  </a:moveTo>
                  <a:lnTo>
                    <a:pt x="3629" y="498"/>
                  </a:lnTo>
                  <a:cubicBezTo>
                    <a:pt x="3629" y="494"/>
                    <a:pt x="3632" y="490"/>
                    <a:pt x="3637" y="490"/>
                  </a:cubicBezTo>
                  <a:cubicBezTo>
                    <a:pt x="3641" y="490"/>
                    <a:pt x="3645" y="494"/>
                    <a:pt x="3645" y="498"/>
                  </a:cubicBezTo>
                  <a:lnTo>
                    <a:pt x="3645" y="514"/>
                  </a:lnTo>
                  <a:cubicBezTo>
                    <a:pt x="3645" y="519"/>
                    <a:pt x="3641" y="522"/>
                    <a:pt x="3637" y="522"/>
                  </a:cubicBezTo>
                  <a:cubicBezTo>
                    <a:pt x="3632" y="522"/>
                    <a:pt x="3629" y="519"/>
                    <a:pt x="3629" y="514"/>
                  </a:cubicBezTo>
                  <a:close/>
                  <a:moveTo>
                    <a:pt x="3629" y="466"/>
                  </a:moveTo>
                  <a:lnTo>
                    <a:pt x="3629" y="450"/>
                  </a:lnTo>
                  <a:cubicBezTo>
                    <a:pt x="3629" y="446"/>
                    <a:pt x="3632" y="442"/>
                    <a:pt x="3637" y="442"/>
                  </a:cubicBezTo>
                  <a:cubicBezTo>
                    <a:pt x="3641" y="442"/>
                    <a:pt x="3645" y="446"/>
                    <a:pt x="3645" y="450"/>
                  </a:cubicBezTo>
                  <a:lnTo>
                    <a:pt x="3645" y="466"/>
                  </a:lnTo>
                  <a:cubicBezTo>
                    <a:pt x="3645" y="470"/>
                    <a:pt x="3641" y="474"/>
                    <a:pt x="3637" y="474"/>
                  </a:cubicBezTo>
                  <a:cubicBezTo>
                    <a:pt x="3632" y="474"/>
                    <a:pt x="3629" y="470"/>
                    <a:pt x="3629" y="466"/>
                  </a:cubicBezTo>
                  <a:close/>
                  <a:moveTo>
                    <a:pt x="3629" y="418"/>
                  </a:moveTo>
                  <a:lnTo>
                    <a:pt x="3629" y="402"/>
                  </a:lnTo>
                  <a:cubicBezTo>
                    <a:pt x="3629" y="398"/>
                    <a:pt x="3632" y="394"/>
                    <a:pt x="3637" y="394"/>
                  </a:cubicBezTo>
                  <a:cubicBezTo>
                    <a:pt x="3641" y="394"/>
                    <a:pt x="3645" y="398"/>
                    <a:pt x="3645" y="402"/>
                  </a:cubicBezTo>
                  <a:lnTo>
                    <a:pt x="3645" y="418"/>
                  </a:lnTo>
                  <a:cubicBezTo>
                    <a:pt x="3645" y="422"/>
                    <a:pt x="3641" y="426"/>
                    <a:pt x="3637" y="426"/>
                  </a:cubicBezTo>
                  <a:cubicBezTo>
                    <a:pt x="3632" y="426"/>
                    <a:pt x="3629" y="422"/>
                    <a:pt x="3629" y="418"/>
                  </a:cubicBezTo>
                  <a:close/>
                  <a:moveTo>
                    <a:pt x="3629" y="370"/>
                  </a:moveTo>
                  <a:lnTo>
                    <a:pt x="3629" y="354"/>
                  </a:lnTo>
                  <a:cubicBezTo>
                    <a:pt x="3629" y="350"/>
                    <a:pt x="3632" y="346"/>
                    <a:pt x="3637" y="346"/>
                  </a:cubicBezTo>
                  <a:cubicBezTo>
                    <a:pt x="3641" y="346"/>
                    <a:pt x="3645" y="350"/>
                    <a:pt x="3645" y="354"/>
                  </a:cubicBezTo>
                  <a:lnTo>
                    <a:pt x="3645" y="370"/>
                  </a:lnTo>
                  <a:cubicBezTo>
                    <a:pt x="3645" y="374"/>
                    <a:pt x="3641" y="378"/>
                    <a:pt x="3637" y="378"/>
                  </a:cubicBezTo>
                  <a:cubicBezTo>
                    <a:pt x="3632" y="378"/>
                    <a:pt x="3629" y="374"/>
                    <a:pt x="3629" y="370"/>
                  </a:cubicBezTo>
                  <a:close/>
                  <a:moveTo>
                    <a:pt x="3629" y="322"/>
                  </a:moveTo>
                  <a:lnTo>
                    <a:pt x="3629" y="306"/>
                  </a:lnTo>
                  <a:cubicBezTo>
                    <a:pt x="3629" y="301"/>
                    <a:pt x="3632" y="298"/>
                    <a:pt x="3637" y="298"/>
                  </a:cubicBezTo>
                  <a:cubicBezTo>
                    <a:pt x="3641" y="298"/>
                    <a:pt x="3645" y="301"/>
                    <a:pt x="3645" y="306"/>
                  </a:cubicBezTo>
                  <a:lnTo>
                    <a:pt x="3645" y="322"/>
                  </a:lnTo>
                  <a:cubicBezTo>
                    <a:pt x="3645" y="326"/>
                    <a:pt x="3641" y="330"/>
                    <a:pt x="3637" y="330"/>
                  </a:cubicBezTo>
                  <a:cubicBezTo>
                    <a:pt x="3632" y="330"/>
                    <a:pt x="3629" y="326"/>
                    <a:pt x="3629" y="322"/>
                  </a:cubicBezTo>
                  <a:close/>
                  <a:moveTo>
                    <a:pt x="3629" y="274"/>
                  </a:moveTo>
                  <a:lnTo>
                    <a:pt x="3629" y="258"/>
                  </a:lnTo>
                  <a:cubicBezTo>
                    <a:pt x="3629" y="253"/>
                    <a:pt x="3632" y="250"/>
                    <a:pt x="3637" y="250"/>
                  </a:cubicBezTo>
                  <a:cubicBezTo>
                    <a:pt x="3641" y="250"/>
                    <a:pt x="3645" y="253"/>
                    <a:pt x="3645" y="258"/>
                  </a:cubicBezTo>
                  <a:lnTo>
                    <a:pt x="3645" y="274"/>
                  </a:lnTo>
                  <a:cubicBezTo>
                    <a:pt x="3645" y="278"/>
                    <a:pt x="3641" y="282"/>
                    <a:pt x="3637" y="282"/>
                  </a:cubicBezTo>
                  <a:cubicBezTo>
                    <a:pt x="3632" y="282"/>
                    <a:pt x="3629" y="278"/>
                    <a:pt x="3629" y="274"/>
                  </a:cubicBezTo>
                  <a:close/>
                  <a:moveTo>
                    <a:pt x="3629" y="226"/>
                  </a:moveTo>
                  <a:lnTo>
                    <a:pt x="3629" y="210"/>
                  </a:lnTo>
                  <a:cubicBezTo>
                    <a:pt x="3629" y="205"/>
                    <a:pt x="3632" y="202"/>
                    <a:pt x="3637" y="202"/>
                  </a:cubicBezTo>
                  <a:cubicBezTo>
                    <a:pt x="3641" y="202"/>
                    <a:pt x="3645" y="205"/>
                    <a:pt x="3645" y="210"/>
                  </a:cubicBezTo>
                  <a:lnTo>
                    <a:pt x="3645" y="226"/>
                  </a:lnTo>
                  <a:cubicBezTo>
                    <a:pt x="3645" y="230"/>
                    <a:pt x="3641" y="234"/>
                    <a:pt x="3637" y="234"/>
                  </a:cubicBezTo>
                  <a:cubicBezTo>
                    <a:pt x="3632" y="234"/>
                    <a:pt x="3629" y="230"/>
                    <a:pt x="3629" y="226"/>
                  </a:cubicBezTo>
                  <a:close/>
                  <a:moveTo>
                    <a:pt x="3629" y="178"/>
                  </a:moveTo>
                  <a:lnTo>
                    <a:pt x="3629" y="162"/>
                  </a:lnTo>
                  <a:cubicBezTo>
                    <a:pt x="3629" y="157"/>
                    <a:pt x="3632" y="154"/>
                    <a:pt x="3637" y="154"/>
                  </a:cubicBezTo>
                  <a:cubicBezTo>
                    <a:pt x="3641" y="154"/>
                    <a:pt x="3645" y="157"/>
                    <a:pt x="3645" y="162"/>
                  </a:cubicBezTo>
                  <a:lnTo>
                    <a:pt x="3645" y="178"/>
                  </a:lnTo>
                  <a:cubicBezTo>
                    <a:pt x="3645" y="182"/>
                    <a:pt x="3641" y="186"/>
                    <a:pt x="3637" y="186"/>
                  </a:cubicBezTo>
                  <a:cubicBezTo>
                    <a:pt x="3632" y="186"/>
                    <a:pt x="3629" y="182"/>
                    <a:pt x="3629" y="178"/>
                  </a:cubicBezTo>
                  <a:close/>
                  <a:moveTo>
                    <a:pt x="3629" y="130"/>
                  </a:moveTo>
                  <a:lnTo>
                    <a:pt x="3629" y="114"/>
                  </a:lnTo>
                  <a:cubicBezTo>
                    <a:pt x="3629" y="109"/>
                    <a:pt x="3632" y="106"/>
                    <a:pt x="3637" y="106"/>
                  </a:cubicBezTo>
                  <a:cubicBezTo>
                    <a:pt x="3641" y="106"/>
                    <a:pt x="3645" y="109"/>
                    <a:pt x="3645" y="114"/>
                  </a:cubicBezTo>
                  <a:lnTo>
                    <a:pt x="3645" y="130"/>
                  </a:lnTo>
                  <a:cubicBezTo>
                    <a:pt x="3645" y="134"/>
                    <a:pt x="3641" y="138"/>
                    <a:pt x="3637" y="138"/>
                  </a:cubicBezTo>
                  <a:cubicBezTo>
                    <a:pt x="3632" y="138"/>
                    <a:pt x="3629" y="134"/>
                    <a:pt x="3629" y="130"/>
                  </a:cubicBezTo>
                  <a:close/>
                  <a:moveTo>
                    <a:pt x="3629" y="82"/>
                  </a:moveTo>
                  <a:lnTo>
                    <a:pt x="3629" y="66"/>
                  </a:lnTo>
                  <a:cubicBezTo>
                    <a:pt x="3629" y="61"/>
                    <a:pt x="3632" y="58"/>
                    <a:pt x="3637" y="58"/>
                  </a:cubicBezTo>
                  <a:cubicBezTo>
                    <a:pt x="3641" y="58"/>
                    <a:pt x="3645" y="61"/>
                    <a:pt x="3645" y="66"/>
                  </a:cubicBezTo>
                  <a:lnTo>
                    <a:pt x="3645" y="82"/>
                  </a:lnTo>
                  <a:cubicBezTo>
                    <a:pt x="3645" y="86"/>
                    <a:pt x="3641" y="90"/>
                    <a:pt x="3637" y="90"/>
                  </a:cubicBezTo>
                  <a:cubicBezTo>
                    <a:pt x="3632" y="90"/>
                    <a:pt x="3629" y="86"/>
                    <a:pt x="3629" y="82"/>
                  </a:cubicBezTo>
                  <a:close/>
                  <a:moveTo>
                    <a:pt x="3629" y="34"/>
                  </a:moveTo>
                  <a:lnTo>
                    <a:pt x="3629" y="18"/>
                  </a:lnTo>
                  <a:cubicBezTo>
                    <a:pt x="3629" y="13"/>
                    <a:pt x="3632" y="10"/>
                    <a:pt x="3637" y="10"/>
                  </a:cubicBezTo>
                  <a:cubicBezTo>
                    <a:pt x="3641" y="10"/>
                    <a:pt x="3645" y="13"/>
                    <a:pt x="3645" y="18"/>
                  </a:cubicBezTo>
                  <a:lnTo>
                    <a:pt x="3645" y="34"/>
                  </a:lnTo>
                  <a:cubicBezTo>
                    <a:pt x="3645" y="38"/>
                    <a:pt x="3641" y="42"/>
                    <a:pt x="3637" y="42"/>
                  </a:cubicBezTo>
                  <a:cubicBezTo>
                    <a:pt x="3632" y="42"/>
                    <a:pt x="3629" y="38"/>
                    <a:pt x="3629" y="34"/>
                  </a:cubicBezTo>
                  <a:close/>
                  <a:moveTo>
                    <a:pt x="3614" y="16"/>
                  </a:moveTo>
                  <a:lnTo>
                    <a:pt x="3598" y="16"/>
                  </a:lnTo>
                  <a:cubicBezTo>
                    <a:pt x="3594" y="16"/>
                    <a:pt x="3590" y="13"/>
                    <a:pt x="3590" y="8"/>
                  </a:cubicBezTo>
                  <a:cubicBezTo>
                    <a:pt x="3590" y="4"/>
                    <a:pt x="3594" y="0"/>
                    <a:pt x="3598" y="0"/>
                  </a:cubicBezTo>
                  <a:lnTo>
                    <a:pt x="3614" y="0"/>
                  </a:lnTo>
                  <a:cubicBezTo>
                    <a:pt x="3618" y="0"/>
                    <a:pt x="3622" y="4"/>
                    <a:pt x="3622" y="8"/>
                  </a:cubicBezTo>
                  <a:cubicBezTo>
                    <a:pt x="3622" y="13"/>
                    <a:pt x="3618" y="16"/>
                    <a:pt x="3614" y="16"/>
                  </a:cubicBezTo>
                  <a:close/>
                  <a:moveTo>
                    <a:pt x="3566" y="16"/>
                  </a:moveTo>
                  <a:lnTo>
                    <a:pt x="3550" y="16"/>
                  </a:lnTo>
                  <a:cubicBezTo>
                    <a:pt x="3545" y="16"/>
                    <a:pt x="3542" y="13"/>
                    <a:pt x="3542" y="8"/>
                  </a:cubicBezTo>
                  <a:cubicBezTo>
                    <a:pt x="3542" y="4"/>
                    <a:pt x="3545" y="0"/>
                    <a:pt x="3550" y="0"/>
                  </a:cubicBezTo>
                  <a:lnTo>
                    <a:pt x="3566" y="0"/>
                  </a:lnTo>
                  <a:cubicBezTo>
                    <a:pt x="3570" y="0"/>
                    <a:pt x="3574" y="4"/>
                    <a:pt x="3574" y="8"/>
                  </a:cubicBezTo>
                  <a:cubicBezTo>
                    <a:pt x="3574" y="13"/>
                    <a:pt x="3570" y="16"/>
                    <a:pt x="3566" y="16"/>
                  </a:cubicBezTo>
                  <a:close/>
                  <a:moveTo>
                    <a:pt x="3518" y="16"/>
                  </a:moveTo>
                  <a:lnTo>
                    <a:pt x="3502" y="16"/>
                  </a:lnTo>
                  <a:cubicBezTo>
                    <a:pt x="3497" y="16"/>
                    <a:pt x="3494" y="13"/>
                    <a:pt x="3494" y="8"/>
                  </a:cubicBezTo>
                  <a:cubicBezTo>
                    <a:pt x="3494" y="4"/>
                    <a:pt x="3497" y="0"/>
                    <a:pt x="3502" y="0"/>
                  </a:cubicBezTo>
                  <a:lnTo>
                    <a:pt x="3518" y="0"/>
                  </a:lnTo>
                  <a:cubicBezTo>
                    <a:pt x="3522" y="0"/>
                    <a:pt x="3526" y="4"/>
                    <a:pt x="3526" y="8"/>
                  </a:cubicBezTo>
                  <a:cubicBezTo>
                    <a:pt x="3526" y="13"/>
                    <a:pt x="3522" y="16"/>
                    <a:pt x="3518" y="16"/>
                  </a:cubicBezTo>
                  <a:close/>
                  <a:moveTo>
                    <a:pt x="3470" y="16"/>
                  </a:moveTo>
                  <a:lnTo>
                    <a:pt x="3454" y="16"/>
                  </a:lnTo>
                  <a:cubicBezTo>
                    <a:pt x="3449" y="16"/>
                    <a:pt x="3446" y="13"/>
                    <a:pt x="3446" y="8"/>
                  </a:cubicBezTo>
                  <a:cubicBezTo>
                    <a:pt x="3446" y="4"/>
                    <a:pt x="3449" y="0"/>
                    <a:pt x="3454" y="0"/>
                  </a:cubicBezTo>
                  <a:lnTo>
                    <a:pt x="3470" y="0"/>
                  </a:lnTo>
                  <a:cubicBezTo>
                    <a:pt x="3474" y="0"/>
                    <a:pt x="3478" y="4"/>
                    <a:pt x="3478" y="8"/>
                  </a:cubicBezTo>
                  <a:cubicBezTo>
                    <a:pt x="3478" y="13"/>
                    <a:pt x="3474" y="16"/>
                    <a:pt x="3470" y="16"/>
                  </a:cubicBezTo>
                  <a:close/>
                  <a:moveTo>
                    <a:pt x="3422" y="16"/>
                  </a:moveTo>
                  <a:lnTo>
                    <a:pt x="3406" y="16"/>
                  </a:lnTo>
                  <a:cubicBezTo>
                    <a:pt x="3401" y="16"/>
                    <a:pt x="3398" y="13"/>
                    <a:pt x="3398" y="8"/>
                  </a:cubicBezTo>
                  <a:cubicBezTo>
                    <a:pt x="3398" y="4"/>
                    <a:pt x="3401" y="0"/>
                    <a:pt x="3406" y="0"/>
                  </a:cubicBezTo>
                  <a:lnTo>
                    <a:pt x="3422" y="0"/>
                  </a:lnTo>
                  <a:cubicBezTo>
                    <a:pt x="3426" y="0"/>
                    <a:pt x="3430" y="4"/>
                    <a:pt x="3430" y="8"/>
                  </a:cubicBezTo>
                  <a:cubicBezTo>
                    <a:pt x="3430" y="13"/>
                    <a:pt x="3426" y="16"/>
                    <a:pt x="3422" y="16"/>
                  </a:cubicBezTo>
                  <a:close/>
                  <a:moveTo>
                    <a:pt x="3374" y="16"/>
                  </a:moveTo>
                  <a:lnTo>
                    <a:pt x="3358" y="16"/>
                  </a:lnTo>
                  <a:cubicBezTo>
                    <a:pt x="3353" y="16"/>
                    <a:pt x="3350" y="13"/>
                    <a:pt x="3350" y="8"/>
                  </a:cubicBezTo>
                  <a:cubicBezTo>
                    <a:pt x="3350" y="4"/>
                    <a:pt x="3353" y="0"/>
                    <a:pt x="3358" y="0"/>
                  </a:cubicBezTo>
                  <a:lnTo>
                    <a:pt x="3374" y="0"/>
                  </a:lnTo>
                  <a:cubicBezTo>
                    <a:pt x="3378" y="0"/>
                    <a:pt x="3382" y="4"/>
                    <a:pt x="3382" y="8"/>
                  </a:cubicBezTo>
                  <a:cubicBezTo>
                    <a:pt x="3382" y="13"/>
                    <a:pt x="3378" y="16"/>
                    <a:pt x="3374" y="16"/>
                  </a:cubicBezTo>
                  <a:close/>
                  <a:moveTo>
                    <a:pt x="3326" y="16"/>
                  </a:moveTo>
                  <a:lnTo>
                    <a:pt x="3310" y="16"/>
                  </a:lnTo>
                  <a:cubicBezTo>
                    <a:pt x="3305" y="16"/>
                    <a:pt x="3302" y="13"/>
                    <a:pt x="3302" y="8"/>
                  </a:cubicBezTo>
                  <a:cubicBezTo>
                    <a:pt x="3302" y="4"/>
                    <a:pt x="3305" y="0"/>
                    <a:pt x="3310" y="0"/>
                  </a:cubicBezTo>
                  <a:lnTo>
                    <a:pt x="3326" y="0"/>
                  </a:lnTo>
                  <a:cubicBezTo>
                    <a:pt x="3330" y="0"/>
                    <a:pt x="3334" y="4"/>
                    <a:pt x="3334" y="8"/>
                  </a:cubicBezTo>
                  <a:cubicBezTo>
                    <a:pt x="3334" y="13"/>
                    <a:pt x="3330" y="16"/>
                    <a:pt x="3326" y="16"/>
                  </a:cubicBezTo>
                  <a:close/>
                  <a:moveTo>
                    <a:pt x="3278" y="16"/>
                  </a:moveTo>
                  <a:lnTo>
                    <a:pt x="3262" y="16"/>
                  </a:lnTo>
                  <a:cubicBezTo>
                    <a:pt x="3257" y="16"/>
                    <a:pt x="3254" y="13"/>
                    <a:pt x="3254" y="8"/>
                  </a:cubicBezTo>
                  <a:cubicBezTo>
                    <a:pt x="3254" y="4"/>
                    <a:pt x="3257" y="0"/>
                    <a:pt x="3262" y="0"/>
                  </a:cubicBezTo>
                  <a:lnTo>
                    <a:pt x="3278" y="0"/>
                  </a:lnTo>
                  <a:cubicBezTo>
                    <a:pt x="3282" y="0"/>
                    <a:pt x="3286" y="4"/>
                    <a:pt x="3286" y="8"/>
                  </a:cubicBezTo>
                  <a:cubicBezTo>
                    <a:pt x="3286" y="13"/>
                    <a:pt x="3282" y="16"/>
                    <a:pt x="3278" y="16"/>
                  </a:cubicBezTo>
                  <a:close/>
                  <a:moveTo>
                    <a:pt x="3230" y="16"/>
                  </a:moveTo>
                  <a:lnTo>
                    <a:pt x="3214" y="16"/>
                  </a:lnTo>
                  <a:cubicBezTo>
                    <a:pt x="3209" y="16"/>
                    <a:pt x="3206" y="13"/>
                    <a:pt x="3206" y="8"/>
                  </a:cubicBezTo>
                  <a:cubicBezTo>
                    <a:pt x="3206" y="4"/>
                    <a:pt x="3209" y="0"/>
                    <a:pt x="3214" y="0"/>
                  </a:cubicBezTo>
                  <a:lnTo>
                    <a:pt x="3230" y="0"/>
                  </a:lnTo>
                  <a:cubicBezTo>
                    <a:pt x="3234" y="0"/>
                    <a:pt x="3238" y="4"/>
                    <a:pt x="3238" y="8"/>
                  </a:cubicBezTo>
                  <a:cubicBezTo>
                    <a:pt x="3238" y="13"/>
                    <a:pt x="3234" y="16"/>
                    <a:pt x="3230" y="16"/>
                  </a:cubicBezTo>
                  <a:close/>
                  <a:moveTo>
                    <a:pt x="3182" y="16"/>
                  </a:moveTo>
                  <a:lnTo>
                    <a:pt x="3166" y="16"/>
                  </a:lnTo>
                  <a:cubicBezTo>
                    <a:pt x="3161" y="16"/>
                    <a:pt x="3158" y="13"/>
                    <a:pt x="3158" y="8"/>
                  </a:cubicBezTo>
                  <a:cubicBezTo>
                    <a:pt x="3158" y="4"/>
                    <a:pt x="3161" y="0"/>
                    <a:pt x="3166" y="0"/>
                  </a:cubicBezTo>
                  <a:lnTo>
                    <a:pt x="3182" y="0"/>
                  </a:lnTo>
                  <a:cubicBezTo>
                    <a:pt x="3186" y="0"/>
                    <a:pt x="3190" y="4"/>
                    <a:pt x="3190" y="8"/>
                  </a:cubicBezTo>
                  <a:cubicBezTo>
                    <a:pt x="3190" y="13"/>
                    <a:pt x="3186" y="16"/>
                    <a:pt x="3182" y="16"/>
                  </a:cubicBezTo>
                  <a:close/>
                  <a:moveTo>
                    <a:pt x="3133" y="16"/>
                  </a:moveTo>
                  <a:lnTo>
                    <a:pt x="3117" y="16"/>
                  </a:lnTo>
                  <a:cubicBezTo>
                    <a:pt x="3113" y="16"/>
                    <a:pt x="3109" y="13"/>
                    <a:pt x="3109" y="8"/>
                  </a:cubicBezTo>
                  <a:cubicBezTo>
                    <a:pt x="3109" y="4"/>
                    <a:pt x="3113" y="0"/>
                    <a:pt x="3117" y="0"/>
                  </a:cubicBezTo>
                  <a:lnTo>
                    <a:pt x="3133" y="0"/>
                  </a:lnTo>
                  <a:cubicBezTo>
                    <a:pt x="3138" y="0"/>
                    <a:pt x="3141" y="4"/>
                    <a:pt x="3141" y="8"/>
                  </a:cubicBezTo>
                  <a:cubicBezTo>
                    <a:pt x="3141" y="13"/>
                    <a:pt x="3138" y="16"/>
                    <a:pt x="3133" y="16"/>
                  </a:cubicBezTo>
                  <a:close/>
                  <a:moveTo>
                    <a:pt x="3085" y="16"/>
                  </a:moveTo>
                  <a:lnTo>
                    <a:pt x="3069" y="16"/>
                  </a:lnTo>
                  <a:cubicBezTo>
                    <a:pt x="3065" y="16"/>
                    <a:pt x="3061" y="13"/>
                    <a:pt x="3061" y="8"/>
                  </a:cubicBezTo>
                  <a:cubicBezTo>
                    <a:pt x="3061" y="4"/>
                    <a:pt x="3065" y="0"/>
                    <a:pt x="3069" y="0"/>
                  </a:cubicBezTo>
                  <a:lnTo>
                    <a:pt x="3085" y="0"/>
                  </a:lnTo>
                  <a:cubicBezTo>
                    <a:pt x="3090" y="0"/>
                    <a:pt x="3093" y="4"/>
                    <a:pt x="3093" y="8"/>
                  </a:cubicBezTo>
                  <a:cubicBezTo>
                    <a:pt x="3093" y="13"/>
                    <a:pt x="3090" y="16"/>
                    <a:pt x="3085" y="16"/>
                  </a:cubicBezTo>
                  <a:close/>
                  <a:moveTo>
                    <a:pt x="3037" y="16"/>
                  </a:moveTo>
                  <a:lnTo>
                    <a:pt x="3021" y="16"/>
                  </a:lnTo>
                  <a:cubicBezTo>
                    <a:pt x="3017" y="16"/>
                    <a:pt x="3013" y="13"/>
                    <a:pt x="3013" y="8"/>
                  </a:cubicBezTo>
                  <a:cubicBezTo>
                    <a:pt x="3013" y="4"/>
                    <a:pt x="3017" y="0"/>
                    <a:pt x="3021" y="0"/>
                  </a:cubicBezTo>
                  <a:lnTo>
                    <a:pt x="3037" y="0"/>
                  </a:lnTo>
                  <a:cubicBezTo>
                    <a:pt x="3042" y="0"/>
                    <a:pt x="3045" y="4"/>
                    <a:pt x="3045" y="8"/>
                  </a:cubicBezTo>
                  <a:cubicBezTo>
                    <a:pt x="3045" y="13"/>
                    <a:pt x="3042" y="16"/>
                    <a:pt x="3037" y="16"/>
                  </a:cubicBezTo>
                  <a:close/>
                  <a:moveTo>
                    <a:pt x="2989" y="16"/>
                  </a:moveTo>
                  <a:lnTo>
                    <a:pt x="2973" y="16"/>
                  </a:lnTo>
                  <a:cubicBezTo>
                    <a:pt x="2969" y="16"/>
                    <a:pt x="2965" y="13"/>
                    <a:pt x="2965" y="8"/>
                  </a:cubicBezTo>
                  <a:cubicBezTo>
                    <a:pt x="2965" y="4"/>
                    <a:pt x="2969" y="0"/>
                    <a:pt x="2973" y="0"/>
                  </a:cubicBezTo>
                  <a:lnTo>
                    <a:pt x="2989" y="0"/>
                  </a:lnTo>
                  <a:cubicBezTo>
                    <a:pt x="2994" y="0"/>
                    <a:pt x="2997" y="4"/>
                    <a:pt x="2997" y="8"/>
                  </a:cubicBezTo>
                  <a:cubicBezTo>
                    <a:pt x="2997" y="13"/>
                    <a:pt x="2994" y="16"/>
                    <a:pt x="2989" y="16"/>
                  </a:cubicBezTo>
                  <a:close/>
                  <a:moveTo>
                    <a:pt x="2941" y="16"/>
                  </a:moveTo>
                  <a:lnTo>
                    <a:pt x="2925" y="16"/>
                  </a:lnTo>
                  <a:cubicBezTo>
                    <a:pt x="2921" y="16"/>
                    <a:pt x="2917" y="13"/>
                    <a:pt x="2917" y="8"/>
                  </a:cubicBezTo>
                  <a:cubicBezTo>
                    <a:pt x="2917" y="4"/>
                    <a:pt x="2921" y="0"/>
                    <a:pt x="2925" y="0"/>
                  </a:cubicBezTo>
                  <a:lnTo>
                    <a:pt x="2941" y="0"/>
                  </a:lnTo>
                  <a:cubicBezTo>
                    <a:pt x="2946" y="0"/>
                    <a:pt x="2949" y="4"/>
                    <a:pt x="2949" y="8"/>
                  </a:cubicBezTo>
                  <a:cubicBezTo>
                    <a:pt x="2949" y="13"/>
                    <a:pt x="2946" y="16"/>
                    <a:pt x="2941" y="16"/>
                  </a:cubicBezTo>
                  <a:close/>
                  <a:moveTo>
                    <a:pt x="2893" y="16"/>
                  </a:moveTo>
                  <a:lnTo>
                    <a:pt x="2877" y="16"/>
                  </a:lnTo>
                  <a:cubicBezTo>
                    <a:pt x="2873" y="16"/>
                    <a:pt x="2869" y="13"/>
                    <a:pt x="2869" y="8"/>
                  </a:cubicBezTo>
                  <a:cubicBezTo>
                    <a:pt x="2869" y="4"/>
                    <a:pt x="2873" y="0"/>
                    <a:pt x="2877" y="0"/>
                  </a:cubicBezTo>
                  <a:lnTo>
                    <a:pt x="2893" y="0"/>
                  </a:lnTo>
                  <a:cubicBezTo>
                    <a:pt x="2898" y="0"/>
                    <a:pt x="2901" y="4"/>
                    <a:pt x="2901" y="8"/>
                  </a:cubicBezTo>
                  <a:cubicBezTo>
                    <a:pt x="2901" y="13"/>
                    <a:pt x="2898" y="16"/>
                    <a:pt x="2893" y="16"/>
                  </a:cubicBezTo>
                  <a:close/>
                  <a:moveTo>
                    <a:pt x="2845" y="16"/>
                  </a:moveTo>
                  <a:lnTo>
                    <a:pt x="2829" y="16"/>
                  </a:lnTo>
                  <a:cubicBezTo>
                    <a:pt x="2825" y="16"/>
                    <a:pt x="2821" y="13"/>
                    <a:pt x="2821" y="8"/>
                  </a:cubicBezTo>
                  <a:cubicBezTo>
                    <a:pt x="2821" y="4"/>
                    <a:pt x="2825" y="0"/>
                    <a:pt x="2829" y="0"/>
                  </a:cubicBezTo>
                  <a:lnTo>
                    <a:pt x="2845" y="0"/>
                  </a:lnTo>
                  <a:cubicBezTo>
                    <a:pt x="2850" y="0"/>
                    <a:pt x="2853" y="4"/>
                    <a:pt x="2853" y="8"/>
                  </a:cubicBezTo>
                  <a:cubicBezTo>
                    <a:pt x="2853" y="13"/>
                    <a:pt x="2850" y="16"/>
                    <a:pt x="2845" y="16"/>
                  </a:cubicBezTo>
                  <a:close/>
                  <a:moveTo>
                    <a:pt x="2797" y="16"/>
                  </a:moveTo>
                  <a:lnTo>
                    <a:pt x="2781" y="16"/>
                  </a:lnTo>
                  <a:cubicBezTo>
                    <a:pt x="2777" y="16"/>
                    <a:pt x="2773" y="13"/>
                    <a:pt x="2773" y="8"/>
                  </a:cubicBezTo>
                  <a:cubicBezTo>
                    <a:pt x="2773" y="4"/>
                    <a:pt x="2777" y="0"/>
                    <a:pt x="2781" y="0"/>
                  </a:cubicBezTo>
                  <a:lnTo>
                    <a:pt x="2797" y="0"/>
                  </a:lnTo>
                  <a:cubicBezTo>
                    <a:pt x="2802" y="0"/>
                    <a:pt x="2805" y="4"/>
                    <a:pt x="2805" y="8"/>
                  </a:cubicBezTo>
                  <a:cubicBezTo>
                    <a:pt x="2805" y="13"/>
                    <a:pt x="2802" y="16"/>
                    <a:pt x="2797" y="16"/>
                  </a:cubicBezTo>
                  <a:close/>
                  <a:moveTo>
                    <a:pt x="2749" y="16"/>
                  </a:moveTo>
                  <a:lnTo>
                    <a:pt x="2733" y="16"/>
                  </a:lnTo>
                  <a:cubicBezTo>
                    <a:pt x="2729" y="16"/>
                    <a:pt x="2725" y="13"/>
                    <a:pt x="2725" y="8"/>
                  </a:cubicBezTo>
                  <a:cubicBezTo>
                    <a:pt x="2725" y="4"/>
                    <a:pt x="2729" y="0"/>
                    <a:pt x="2733" y="0"/>
                  </a:cubicBezTo>
                  <a:lnTo>
                    <a:pt x="2749" y="0"/>
                  </a:lnTo>
                  <a:cubicBezTo>
                    <a:pt x="2754" y="0"/>
                    <a:pt x="2757" y="4"/>
                    <a:pt x="2757" y="8"/>
                  </a:cubicBezTo>
                  <a:cubicBezTo>
                    <a:pt x="2757" y="13"/>
                    <a:pt x="2754" y="16"/>
                    <a:pt x="2749" y="16"/>
                  </a:cubicBezTo>
                  <a:close/>
                  <a:moveTo>
                    <a:pt x="2701" y="16"/>
                  </a:moveTo>
                  <a:lnTo>
                    <a:pt x="2685" y="16"/>
                  </a:lnTo>
                  <a:cubicBezTo>
                    <a:pt x="2681" y="16"/>
                    <a:pt x="2677" y="13"/>
                    <a:pt x="2677" y="8"/>
                  </a:cubicBezTo>
                  <a:cubicBezTo>
                    <a:pt x="2677" y="4"/>
                    <a:pt x="2681" y="0"/>
                    <a:pt x="2685" y="0"/>
                  </a:cubicBezTo>
                  <a:lnTo>
                    <a:pt x="2701" y="0"/>
                  </a:lnTo>
                  <a:cubicBezTo>
                    <a:pt x="2705" y="0"/>
                    <a:pt x="2709" y="4"/>
                    <a:pt x="2709" y="8"/>
                  </a:cubicBezTo>
                  <a:cubicBezTo>
                    <a:pt x="2709" y="13"/>
                    <a:pt x="2705" y="16"/>
                    <a:pt x="2701" y="16"/>
                  </a:cubicBezTo>
                  <a:close/>
                  <a:moveTo>
                    <a:pt x="2653" y="16"/>
                  </a:moveTo>
                  <a:lnTo>
                    <a:pt x="2637" y="16"/>
                  </a:lnTo>
                  <a:cubicBezTo>
                    <a:pt x="2633" y="16"/>
                    <a:pt x="2629" y="13"/>
                    <a:pt x="2629" y="8"/>
                  </a:cubicBezTo>
                  <a:cubicBezTo>
                    <a:pt x="2629" y="4"/>
                    <a:pt x="2633" y="0"/>
                    <a:pt x="2637" y="0"/>
                  </a:cubicBezTo>
                  <a:lnTo>
                    <a:pt x="2653" y="0"/>
                  </a:lnTo>
                  <a:cubicBezTo>
                    <a:pt x="2657" y="0"/>
                    <a:pt x="2661" y="4"/>
                    <a:pt x="2661" y="8"/>
                  </a:cubicBezTo>
                  <a:cubicBezTo>
                    <a:pt x="2661" y="13"/>
                    <a:pt x="2657" y="16"/>
                    <a:pt x="2653" y="16"/>
                  </a:cubicBezTo>
                  <a:close/>
                  <a:moveTo>
                    <a:pt x="2605" y="16"/>
                  </a:moveTo>
                  <a:lnTo>
                    <a:pt x="2589" y="16"/>
                  </a:lnTo>
                  <a:cubicBezTo>
                    <a:pt x="2585" y="16"/>
                    <a:pt x="2581" y="13"/>
                    <a:pt x="2581" y="8"/>
                  </a:cubicBezTo>
                  <a:cubicBezTo>
                    <a:pt x="2581" y="4"/>
                    <a:pt x="2585" y="0"/>
                    <a:pt x="2589" y="0"/>
                  </a:cubicBezTo>
                  <a:lnTo>
                    <a:pt x="2605" y="0"/>
                  </a:lnTo>
                  <a:cubicBezTo>
                    <a:pt x="2609" y="0"/>
                    <a:pt x="2613" y="4"/>
                    <a:pt x="2613" y="8"/>
                  </a:cubicBezTo>
                  <a:cubicBezTo>
                    <a:pt x="2613" y="13"/>
                    <a:pt x="2609" y="16"/>
                    <a:pt x="2605" y="16"/>
                  </a:cubicBezTo>
                  <a:close/>
                  <a:moveTo>
                    <a:pt x="2557" y="16"/>
                  </a:moveTo>
                  <a:lnTo>
                    <a:pt x="2541" y="16"/>
                  </a:lnTo>
                  <a:cubicBezTo>
                    <a:pt x="2536" y="16"/>
                    <a:pt x="2533" y="13"/>
                    <a:pt x="2533" y="8"/>
                  </a:cubicBezTo>
                  <a:cubicBezTo>
                    <a:pt x="2533" y="4"/>
                    <a:pt x="2536" y="0"/>
                    <a:pt x="2541" y="0"/>
                  </a:cubicBezTo>
                  <a:lnTo>
                    <a:pt x="2557" y="0"/>
                  </a:lnTo>
                  <a:cubicBezTo>
                    <a:pt x="2561" y="0"/>
                    <a:pt x="2565" y="4"/>
                    <a:pt x="2565" y="8"/>
                  </a:cubicBezTo>
                  <a:cubicBezTo>
                    <a:pt x="2565" y="13"/>
                    <a:pt x="2561" y="16"/>
                    <a:pt x="2557" y="16"/>
                  </a:cubicBezTo>
                  <a:close/>
                  <a:moveTo>
                    <a:pt x="2509" y="16"/>
                  </a:moveTo>
                  <a:lnTo>
                    <a:pt x="2493" y="16"/>
                  </a:lnTo>
                  <a:cubicBezTo>
                    <a:pt x="2488" y="16"/>
                    <a:pt x="2485" y="13"/>
                    <a:pt x="2485" y="8"/>
                  </a:cubicBezTo>
                  <a:cubicBezTo>
                    <a:pt x="2485" y="4"/>
                    <a:pt x="2488" y="0"/>
                    <a:pt x="2493" y="0"/>
                  </a:cubicBezTo>
                  <a:lnTo>
                    <a:pt x="2509" y="0"/>
                  </a:lnTo>
                  <a:cubicBezTo>
                    <a:pt x="2513" y="0"/>
                    <a:pt x="2517" y="4"/>
                    <a:pt x="2517" y="8"/>
                  </a:cubicBezTo>
                  <a:cubicBezTo>
                    <a:pt x="2517" y="13"/>
                    <a:pt x="2513" y="16"/>
                    <a:pt x="2509" y="16"/>
                  </a:cubicBezTo>
                  <a:close/>
                  <a:moveTo>
                    <a:pt x="2461" y="16"/>
                  </a:moveTo>
                  <a:lnTo>
                    <a:pt x="2445" y="16"/>
                  </a:lnTo>
                  <a:cubicBezTo>
                    <a:pt x="2440" y="16"/>
                    <a:pt x="2437" y="13"/>
                    <a:pt x="2437" y="8"/>
                  </a:cubicBezTo>
                  <a:cubicBezTo>
                    <a:pt x="2437" y="4"/>
                    <a:pt x="2440" y="0"/>
                    <a:pt x="2445" y="0"/>
                  </a:cubicBezTo>
                  <a:lnTo>
                    <a:pt x="2461" y="0"/>
                  </a:lnTo>
                  <a:cubicBezTo>
                    <a:pt x="2465" y="0"/>
                    <a:pt x="2469" y="4"/>
                    <a:pt x="2469" y="8"/>
                  </a:cubicBezTo>
                  <a:cubicBezTo>
                    <a:pt x="2469" y="13"/>
                    <a:pt x="2465" y="16"/>
                    <a:pt x="2461" y="16"/>
                  </a:cubicBezTo>
                  <a:close/>
                  <a:moveTo>
                    <a:pt x="2413" y="16"/>
                  </a:moveTo>
                  <a:lnTo>
                    <a:pt x="2397" y="16"/>
                  </a:lnTo>
                  <a:cubicBezTo>
                    <a:pt x="2392" y="16"/>
                    <a:pt x="2389" y="13"/>
                    <a:pt x="2389" y="8"/>
                  </a:cubicBezTo>
                  <a:cubicBezTo>
                    <a:pt x="2389" y="4"/>
                    <a:pt x="2392" y="0"/>
                    <a:pt x="2397" y="0"/>
                  </a:cubicBezTo>
                  <a:lnTo>
                    <a:pt x="2413" y="0"/>
                  </a:lnTo>
                  <a:cubicBezTo>
                    <a:pt x="2417" y="0"/>
                    <a:pt x="2421" y="4"/>
                    <a:pt x="2421" y="8"/>
                  </a:cubicBezTo>
                  <a:cubicBezTo>
                    <a:pt x="2421" y="13"/>
                    <a:pt x="2417" y="16"/>
                    <a:pt x="2413" y="16"/>
                  </a:cubicBezTo>
                  <a:close/>
                  <a:moveTo>
                    <a:pt x="2365" y="16"/>
                  </a:moveTo>
                  <a:lnTo>
                    <a:pt x="2349" y="16"/>
                  </a:lnTo>
                  <a:cubicBezTo>
                    <a:pt x="2344" y="16"/>
                    <a:pt x="2341" y="13"/>
                    <a:pt x="2341" y="8"/>
                  </a:cubicBezTo>
                  <a:cubicBezTo>
                    <a:pt x="2341" y="4"/>
                    <a:pt x="2344" y="0"/>
                    <a:pt x="2349" y="0"/>
                  </a:cubicBezTo>
                  <a:lnTo>
                    <a:pt x="2365" y="0"/>
                  </a:lnTo>
                  <a:cubicBezTo>
                    <a:pt x="2369" y="0"/>
                    <a:pt x="2373" y="4"/>
                    <a:pt x="2373" y="8"/>
                  </a:cubicBezTo>
                  <a:cubicBezTo>
                    <a:pt x="2373" y="13"/>
                    <a:pt x="2369" y="16"/>
                    <a:pt x="2365" y="16"/>
                  </a:cubicBezTo>
                  <a:close/>
                  <a:moveTo>
                    <a:pt x="2317" y="16"/>
                  </a:moveTo>
                  <a:lnTo>
                    <a:pt x="2301" y="16"/>
                  </a:lnTo>
                  <a:cubicBezTo>
                    <a:pt x="2296" y="16"/>
                    <a:pt x="2293" y="13"/>
                    <a:pt x="2293" y="8"/>
                  </a:cubicBezTo>
                  <a:cubicBezTo>
                    <a:pt x="2293" y="4"/>
                    <a:pt x="2296" y="0"/>
                    <a:pt x="2301" y="0"/>
                  </a:cubicBezTo>
                  <a:lnTo>
                    <a:pt x="2317" y="0"/>
                  </a:lnTo>
                  <a:cubicBezTo>
                    <a:pt x="2321" y="0"/>
                    <a:pt x="2325" y="4"/>
                    <a:pt x="2325" y="8"/>
                  </a:cubicBezTo>
                  <a:cubicBezTo>
                    <a:pt x="2325" y="13"/>
                    <a:pt x="2321" y="16"/>
                    <a:pt x="2317" y="16"/>
                  </a:cubicBezTo>
                  <a:close/>
                  <a:moveTo>
                    <a:pt x="2269" y="16"/>
                  </a:moveTo>
                  <a:lnTo>
                    <a:pt x="2253" y="16"/>
                  </a:lnTo>
                  <a:cubicBezTo>
                    <a:pt x="2248" y="16"/>
                    <a:pt x="2245" y="13"/>
                    <a:pt x="2245" y="8"/>
                  </a:cubicBezTo>
                  <a:cubicBezTo>
                    <a:pt x="2245" y="4"/>
                    <a:pt x="2248" y="0"/>
                    <a:pt x="2253" y="0"/>
                  </a:cubicBezTo>
                  <a:lnTo>
                    <a:pt x="2269" y="0"/>
                  </a:lnTo>
                  <a:cubicBezTo>
                    <a:pt x="2273" y="0"/>
                    <a:pt x="2277" y="4"/>
                    <a:pt x="2277" y="8"/>
                  </a:cubicBezTo>
                  <a:cubicBezTo>
                    <a:pt x="2277" y="13"/>
                    <a:pt x="2273" y="16"/>
                    <a:pt x="2269" y="16"/>
                  </a:cubicBezTo>
                  <a:close/>
                  <a:moveTo>
                    <a:pt x="2221" y="16"/>
                  </a:moveTo>
                  <a:lnTo>
                    <a:pt x="2205" y="16"/>
                  </a:lnTo>
                  <a:cubicBezTo>
                    <a:pt x="2200" y="16"/>
                    <a:pt x="2197" y="13"/>
                    <a:pt x="2197" y="8"/>
                  </a:cubicBezTo>
                  <a:cubicBezTo>
                    <a:pt x="2197" y="4"/>
                    <a:pt x="2200" y="0"/>
                    <a:pt x="2205" y="0"/>
                  </a:cubicBezTo>
                  <a:lnTo>
                    <a:pt x="2221" y="0"/>
                  </a:lnTo>
                  <a:cubicBezTo>
                    <a:pt x="2225" y="0"/>
                    <a:pt x="2229" y="4"/>
                    <a:pt x="2229" y="8"/>
                  </a:cubicBezTo>
                  <a:cubicBezTo>
                    <a:pt x="2229" y="13"/>
                    <a:pt x="2225" y="16"/>
                    <a:pt x="2221" y="16"/>
                  </a:cubicBezTo>
                  <a:close/>
                  <a:moveTo>
                    <a:pt x="2173" y="16"/>
                  </a:moveTo>
                  <a:lnTo>
                    <a:pt x="2157" y="16"/>
                  </a:lnTo>
                  <a:cubicBezTo>
                    <a:pt x="2152" y="16"/>
                    <a:pt x="2148" y="13"/>
                    <a:pt x="2148" y="8"/>
                  </a:cubicBezTo>
                  <a:cubicBezTo>
                    <a:pt x="2148" y="4"/>
                    <a:pt x="2152" y="0"/>
                    <a:pt x="2157" y="0"/>
                  </a:cubicBezTo>
                  <a:lnTo>
                    <a:pt x="2173" y="0"/>
                  </a:lnTo>
                  <a:cubicBezTo>
                    <a:pt x="2177" y="0"/>
                    <a:pt x="2181" y="4"/>
                    <a:pt x="2181" y="8"/>
                  </a:cubicBezTo>
                  <a:cubicBezTo>
                    <a:pt x="2181" y="13"/>
                    <a:pt x="2177" y="16"/>
                    <a:pt x="2173" y="16"/>
                  </a:cubicBezTo>
                  <a:close/>
                  <a:moveTo>
                    <a:pt x="2124" y="16"/>
                  </a:moveTo>
                  <a:lnTo>
                    <a:pt x="2108" y="16"/>
                  </a:lnTo>
                  <a:cubicBezTo>
                    <a:pt x="2104" y="16"/>
                    <a:pt x="2100" y="13"/>
                    <a:pt x="2100" y="8"/>
                  </a:cubicBezTo>
                  <a:cubicBezTo>
                    <a:pt x="2100" y="4"/>
                    <a:pt x="2104" y="0"/>
                    <a:pt x="2108" y="0"/>
                  </a:cubicBezTo>
                  <a:lnTo>
                    <a:pt x="2124" y="0"/>
                  </a:lnTo>
                  <a:cubicBezTo>
                    <a:pt x="2129" y="0"/>
                    <a:pt x="2132" y="4"/>
                    <a:pt x="2132" y="8"/>
                  </a:cubicBezTo>
                  <a:cubicBezTo>
                    <a:pt x="2132" y="13"/>
                    <a:pt x="2129" y="16"/>
                    <a:pt x="2124" y="16"/>
                  </a:cubicBezTo>
                  <a:close/>
                  <a:moveTo>
                    <a:pt x="2076" y="16"/>
                  </a:moveTo>
                  <a:lnTo>
                    <a:pt x="2060" y="16"/>
                  </a:lnTo>
                  <a:cubicBezTo>
                    <a:pt x="2056" y="16"/>
                    <a:pt x="2052" y="13"/>
                    <a:pt x="2052" y="8"/>
                  </a:cubicBezTo>
                  <a:cubicBezTo>
                    <a:pt x="2052" y="4"/>
                    <a:pt x="2056" y="0"/>
                    <a:pt x="2060" y="0"/>
                  </a:cubicBezTo>
                  <a:lnTo>
                    <a:pt x="2076" y="0"/>
                  </a:lnTo>
                  <a:cubicBezTo>
                    <a:pt x="2081" y="0"/>
                    <a:pt x="2084" y="4"/>
                    <a:pt x="2084" y="8"/>
                  </a:cubicBezTo>
                  <a:cubicBezTo>
                    <a:pt x="2084" y="13"/>
                    <a:pt x="2081" y="16"/>
                    <a:pt x="2076" y="16"/>
                  </a:cubicBezTo>
                  <a:close/>
                  <a:moveTo>
                    <a:pt x="2028" y="16"/>
                  </a:moveTo>
                  <a:lnTo>
                    <a:pt x="2012" y="16"/>
                  </a:lnTo>
                  <a:cubicBezTo>
                    <a:pt x="2008" y="16"/>
                    <a:pt x="2004" y="13"/>
                    <a:pt x="2004" y="8"/>
                  </a:cubicBezTo>
                  <a:cubicBezTo>
                    <a:pt x="2004" y="4"/>
                    <a:pt x="2008" y="0"/>
                    <a:pt x="2012" y="0"/>
                  </a:cubicBezTo>
                  <a:lnTo>
                    <a:pt x="2028" y="0"/>
                  </a:lnTo>
                  <a:cubicBezTo>
                    <a:pt x="2033" y="0"/>
                    <a:pt x="2036" y="4"/>
                    <a:pt x="2036" y="8"/>
                  </a:cubicBezTo>
                  <a:cubicBezTo>
                    <a:pt x="2036" y="13"/>
                    <a:pt x="2033" y="16"/>
                    <a:pt x="2028" y="16"/>
                  </a:cubicBezTo>
                  <a:close/>
                  <a:moveTo>
                    <a:pt x="1980" y="16"/>
                  </a:moveTo>
                  <a:lnTo>
                    <a:pt x="1964" y="16"/>
                  </a:lnTo>
                  <a:cubicBezTo>
                    <a:pt x="1960" y="16"/>
                    <a:pt x="1956" y="13"/>
                    <a:pt x="1956" y="8"/>
                  </a:cubicBezTo>
                  <a:cubicBezTo>
                    <a:pt x="1956" y="4"/>
                    <a:pt x="1960" y="0"/>
                    <a:pt x="1964" y="0"/>
                  </a:cubicBezTo>
                  <a:lnTo>
                    <a:pt x="1980" y="0"/>
                  </a:lnTo>
                  <a:cubicBezTo>
                    <a:pt x="1985" y="0"/>
                    <a:pt x="1988" y="4"/>
                    <a:pt x="1988" y="8"/>
                  </a:cubicBezTo>
                  <a:cubicBezTo>
                    <a:pt x="1988" y="13"/>
                    <a:pt x="1985" y="16"/>
                    <a:pt x="1980" y="16"/>
                  </a:cubicBezTo>
                  <a:close/>
                  <a:moveTo>
                    <a:pt x="1932" y="16"/>
                  </a:moveTo>
                  <a:lnTo>
                    <a:pt x="1916" y="16"/>
                  </a:lnTo>
                  <a:cubicBezTo>
                    <a:pt x="1912" y="16"/>
                    <a:pt x="1908" y="13"/>
                    <a:pt x="1908" y="8"/>
                  </a:cubicBezTo>
                  <a:cubicBezTo>
                    <a:pt x="1908" y="4"/>
                    <a:pt x="1912" y="0"/>
                    <a:pt x="1916" y="0"/>
                  </a:cubicBezTo>
                  <a:lnTo>
                    <a:pt x="1932" y="0"/>
                  </a:lnTo>
                  <a:cubicBezTo>
                    <a:pt x="1937" y="0"/>
                    <a:pt x="1940" y="4"/>
                    <a:pt x="1940" y="8"/>
                  </a:cubicBezTo>
                  <a:cubicBezTo>
                    <a:pt x="1940" y="13"/>
                    <a:pt x="1937" y="16"/>
                    <a:pt x="1932" y="16"/>
                  </a:cubicBezTo>
                  <a:close/>
                  <a:moveTo>
                    <a:pt x="1884" y="16"/>
                  </a:moveTo>
                  <a:lnTo>
                    <a:pt x="1868" y="16"/>
                  </a:lnTo>
                  <a:cubicBezTo>
                    <a:pt x="1864" y="16"/>
                    <a:pt x="1860" y="13"/>
                    <a:pt x="1860" y="8"/>
                  </a:cubicBezTo>
                  <a:cubicBezTo>
                    <a:pt x="1860" y="4"/>
                    <a:pt x="1864" y="0"/>
                    <a:pt x="1868" y="0"/>
                  </a:cubicBezTo>
                  <a:lnTo>
                    <a:pt x="1884" y="0"/>
                  </a:lnTo>
                  <a:cubicBezTo>
                    <a:pt x="1889" y="0"/>
                    <a:pt x="1892" y="4"/>
                    <a:pt x="1892" y="8"/>
                  </a:cubicBezTo>
                  <a:cubicBezTo>
                    <a:pt x="1892" y="13"/>
                    <a:pt x="1889" y="16"/>
                    <a:pt x="1884" y="16"/>
                  </a:cubicBezTo>
                  <a:close/>
                  <a:moveTo>
                    <a:pt x="1836" y="16"/>
                  </a:moveTo>
                  <a:lnTo>
                    <a:pt x="1820" y="16"/>
                  </a:lnTo>
                  <a:cubicBezTo>
                    <a:pt x="1816" y="16"/>
                    <a:pt x="1812" y="13"/>
                    <a:pt x="1812" y="8"/>
                  </a:cubicBezTo>
                  <a:cubicBezTo>
                    <a:pt x="1812" y="4"/>
                    <a:pt x="1816" y="0"/>
                    <a:pt x="1820" y="0"/>
                  </a:cubicBezTo>
                  <a:lnTo>
                    <a:pt x="1836" y="0"/>
                  </a:lnTo>
                  <a:cubicBezTo>
                    <a:pt x="1841" y="0"/>
                    <a:pt x="1844" y="4"/>
                    <a:pt x="1844" y="8"/>
                  </a:cubicBezTo>
                  <a:cubicBezTo>
                    <a:pt x="1844" y="13"/>
                    <a:pt x="1841" y="16"/>
                    <a:pt x="1836" y="16"/>
                  </a:cubicBezTo>
                  <a:close/>
                  <a:moveTo>
                    <a:pt x="1788" y="16"/>
                  </a:moveTo>
                  <a:lnTo>
                    <a:pt x="1772" y="16"/>
                  </a:lnTo>
                  <a:cubicBezTo>
                    <a:pt x="1768" y="16"/>
                    <a:pt x="1764" y="13"/>
                    <a:pt x="1764" y="8"/>
                  </a:cubicBezTo>
                  <a:cubicBezTo>
                    <a:pt x="1764" y="4"/>
                    <a:pt x="1768" y="0"/>
                    <a:pt x="1772" y="0"/>
                  </a:cubicBezTo>
                  <a:lnTo>
                    <a:pt x="1788" y="0"/>
                  </a:lnTo>
                  <a:cubicBezTo>
                    <a:pt x="1793" y="0"/>
                    <a:pt x="1796" y="4"/>
                    <a:pt x="1796" y="8"/>
                  </a:cubicBezTo>
                  <a:cubicBezTo>
                    <a:pt x="1796" y="13"/>
                    <a:pt x="1793" y="16"/>
                    <a:pt x="1788" y="16"/>
                  </a:cubicBezTo>
                  <a:close/>
                  <a:moveTo>
                    <a:pt x="1740" y="16"/>
                  </a:moveTo>
                  <a:lnTo>
                    <a:pt x="1724" y="16"/>
                  </a:lnTo>
                  <a:cubicBezTo>
                    <a:pt x="1720" y="16"/>
                    <a:pt x="1716" y="13"/>
                    <a:pt x="1716" y="8"/>
                  </a:cubicBezTo>
                  <a:cubicBezTo>
                    <a:pt x="1716" y="4"/>
                    <a:pt x="1720" y="0"/>
                    <a:pt x="1724" y="0"/>
                  </a:cubicBezTo>
                  <a:lnTo>
                    <a:pt x="1740" y="0"/>
                  </a:lnTo>
                  <a:cubicBezTo>
                    <a:pt x="1745" y="0"/>
                    <a:pt x="1748" y="4"/>
                    <a:pt x="1748" y="8"/>
                  </a:cubicBezTo>
                  <a:cubicBezTo>
                    <a:pt x="1748" y="13"/>
                    <a:pt x="1745" y="16"/>
                    <a:pt x="1740" y="16"/>
                  </a:cubicBezTo>
                  <a:close/>
                  <a:moveTo>
                    <a:pt x="1692" y="16"/>
                  </a:moveTo>
                  <a:lnTo>
                    <a:pt x="1676" y="16"/>
                  </a:lnTo>
                  <a:cubicBezTo>
                    <a:pt x="1672" y="16"/>
                    <a:pt x="1668" y="13"/>
                    <a:pt x="1668" y="8"/>
                  </a:cubicBezTo>
                  <a:cubicBezTo>
                    <a:pt x="1668" y="4"/>
                    <a:pt x="1672" y="0"/>
                    <a:pt x="1676" y="0"/>
                  </a:cubicBezTo>
                  <a:lnTo>
                    <a:pt x="1692" y="0"/>
                  </a:lnTo>
                  <a:cubicBezTo>
                    <a:pt x="1696" y="0"/>
                    <a:pt x="1700" y="4"/>
                    <a:pt x="1700" y="8"/>
                  </a:cubicBezTo>
                  <a:cubicBezTo>
                    <a:pt x="1700" y="13"/>
                    <a:pt x="1696" y="16"/>
                    <a:pt x="1692" y="16"/>
                  </a:cubicBezTo>
                  <a:close/>
                  <a:moveTo>
                    <a:pt x="1644" y="16"/>
                  </a:moveTo>
                  <a:lnTo>
                    <a:pt x="1628" y="16"/>
                  </a:lnTo>
                  <a:cubicBezTo>
                    <a:pt x="1624" y="16"/>
                    <a:pt x="1620" y="13"/>
                    <a:pt x="1620" y="8"/>
                  </a:cubicBezTo>
                  <a:cubicBezTo>
                    <a:pt x="1620" y="4"/>
                    <a:pt x="1624" y="0"/>
                    <a:pt x="1628" y="0"/>
                  </a:cubicBezTo>
                  <a:lnTo>
                    <a:pt x="1644" y="0"/>
                  </a:lnTo>
                  <a:cubicBezTo>
                    <a:pt x="1648" y="0"/>
                    <a:pt x="1652" y="4"/>
                    <a:pt x="1652" y="8"/>
                  </a:cubicBezTo>
                  <a:cubicBezTo>
                    <a:pt x="1652" y="13"/>
                    <a:pt x="1648" y="16"/>
                    <a:pt x="1644" y="16"/>
                  </a:cubicBezTo>
                  <a:close/>
                  <a:moveTo>
                    <a:pt x="1596" y="16"/>
                  </a:moveTo>
                  <a:lnTo>
                    <a:pt x="1580" y="16"/>
                  </a:lnTo>
                  <a:cubicBezTo>
                    <a:pt x="1576" y="16"/>
                    <a:pt x="1572" y="13"/>
                    <a:pt x="1572" y="8"/>
                  </a:cubicBezTo>
                  <a:cubicBezTo>
                    <a:pt x="1572" y="4"/>
                    <a:pt x="1576" y="0"/>
                    <a:pt x="1580" y="0"/>
                  </a:cubicBezTo>
                  <a:lnTo>
                    <a:pt x="1596" y="0"/>
                  </a:lnTo>
                  <a:cubicBezTo>
                    <a:pt x="1600" y="0"/>
                    <a:pt x="1604" y="4"/>
                    <a:pt x="1604" y="8"/>
                  </a:cubicBezTo>
                  <a:cubicBezTo>
                    <a:pt x="1604" y="13"/>
                    <a:pt x="1600" y="16"/>
                    <a:pt x="1596" y="16"/>
                  </a:cubicBezTo>
                  <a:close/>
                  <a:moveTo>
                    <a:pt x="1548" y="16"/>
                  </a:moveTo>
                  <a:lnTo>
                    <a:pt x="1532" y="16"/>
                  </a:lnTo>
                  <a:cubicBezTo>
                    <a:pt x="1527" y="16"/>
                    <a:pt x="1524" y="13"/>
                    <a:pt x="1524" y="8"/>
                  </a:cubicBezTo>
                  <a:cubicBezTo>
                    <a:pt x="1524" y="4"/>
                    <a:pt x="1527" y="0"/>
                    <a:pt x="1532" y="0"/>
                  </a:cubicBezTo>
                  <a:lnTo>
                    <a:pt x="1548" y="0"/>
                  </a:lnTo>
                  <a:cubicBezTo>
                    <a:pt x="1552" y="0"/>
                    <a:pt x="1556" y="4"/>
                    <a:pt x="1556" y="8"/>
                  </a:cubicBezTo>
                  <a:cubicBezTo>
                    <a:pt x="1556" y="13"/>
                    <a:pt x="1552" y="16"/>
                    <a:pt x="1548" y="16"/>
                  </a:cubicBezTo>
                  <a:close/>
                  <a:moveTo>
                    <a:pt x="1500" y="16"/>
                  </a:moveTo>
                  <a:lnTo>
                    <a:pt x="1484" y="16"/>
                  </a:lnTo>
                  <a:cubicBezTo>
                    <a:pt x="1479" y="16"/>
                    <a:pt x="1476" y="13"/>
                    <a:pt x="1476" y="8"/>
                  </a:cubicBezTo>
                  <a:cubicBezTo>
                    <a:pt x="1476" y="4"/>
                    <a:pt x="1479" y="0"/>
                    <a:pt x="1484" y="0"/>
                  </a:cubicBezTo>
                  <a:lnTo>
                    <a:pt x="1500" y="0"/>
                  </a:lnTo>
                  <a:cubicBezTo>
                    <a:pt x="1504" y="0"/>
                    <a:pt x="1508" y="4"/>
                    <a:pt x="1508" y="8"/>
                  </a:cubicBezTo>
                  <a:cubicBezTo>
                    <a:pt x="1508" y="13"/>
                    <a:pt x="1504" y="16"/>
                    <a:pt x="1500" y="16"/>
                  </a:cubicBezTo>
                  <a:close/>
                  <a:moveTo>
                    <a:pt x="1452" y="16"/>
                  </a:moveTo>
                  <a:lnTo>
                    <a:pt x="1436" y="16"/>
                  </a:lnTo>
                  <a:cubicBezTo>
                    <a:pt x="1431" y="16"/>
                    <a:pt x="1428" y="13"/>
                    <a:pt x="1428" y="8"/>
                  </a:cubicBezTo>
                  <a:cubicBezTo>
                    <a:pt x="1428" y="4"/>
                    <a:pt x="1431" y="0"/>
                    <a:pt x="1436" y="0"/>
                  </a:cubicBezTo>
                  <a:lnTo>
                    <a:pt x="1452" y="0"/>
                  </a:lnTo>
                  <a:cubicBezTo>
                    <a:pt x="1456" y="0"/>
                    <a:pt x="1460" y="4"/>
                    <a:pt x="1460" y="8"/>
                  </a:cubicBezTo>
                  <a:cubicBezTo>
                    <a:pt x="1460" y="13"/>
                    <a:pt x="1456" y="16"/>
                    <a:pt x="1452" y="16"/>
                  </a:cubicBezTo>
                  <a:close/>
                  <a:moveTo>
                    <a:pt x="1404" y="16"/>
                  </a:moveTo>
                  <a:lnTo>
                    <a:pt x="1388" y="16"/>
                  </a:lnTo>
                  <a:cubicBezTo>
                    <a:pt x="1383" y="16"/>
                    <a:pt x="1380" y="13"/>
                    <a:pt x="1380" y="8"/>
                  </a:cubicBezTo>
                  <a:cubicBezTo>
                    <a:pt x="1380" y="4"/>
                    <a:pt x="1383" y="0"/>
                    <a:pt x="1388" y="0"/>
                  </a:cubicBezTo>
                  <a:lnTo>
                    <a:pt x="1404" y="0"/>
                  </a:lnTo>
                  <a:cubicBezTo>
                    <a:pt x="1408" y="0"/>
                    <a:pt x="1412" y="4"/>
                    <a:pt x="1412" y="8"/>
                  </a:cubicBezTo>
                  <a:cubicBezTo>
                    <a:pt x="1412" y="13"/>
                    <a:pt x="1408" y="16"/>
                    <a:pt x="1404" y="16"/>
                  </a:cubicBezTo>
                  <a:close/>
                  <a:moveTo>
                    <a:pt x="1356" y="16"/>
                  </a:moveTo>
                  <a:lnTo>
                    <a:pt x="1340" y="16"/>
                  </a:lnTo>
                  <a:cubicBezTo>
                    <a:pt x="1335" y="16"/>
                    <a:pt x="1332" y="13"/>
                    <a:pt x="1332" y="8"/>
                  </a:cubicBezTo>
                  <a:cubicBezTo>
                    <a:pt x="1332" y="4"/>
                    <a:pt x="1335" y="0"/>
                    <a:pt x="1340" y="0"/>
                  </a:cubicBezTo>
                  <a:lnTo>
                    <a:pt x="1356" y="0"/>
                  </a:lnTo>
                  <a:cubicBezTo>
                    <a:pt x="1360" y="0"/>
                    <a:pt x="1364" y="4"/>
                    <a:pt x="1364" y="8"/>
                  </a:cubicBezTo>
                  <a:cubicBezTo>
                    <a:pt x="1364" y="13"/>
                    <a:pt x="1360" y="16"/>
                    <a:pt x="1356" y="16"/>
                  </a:cubicBezTo>
                  <a:close/>
                  <a:moveTo>
                    <a:pt x="1308" y="16"/>
                  </a:moveTo>
                  <a:lnTo>
                    <a:pt x="1292" y="16"/>
                  </a:lnTo>
                  <a:cubicBezTo>
                    <a:pt x="1287" y="16"/>
                    <a:pt x="1284" y="13"/>
                    <a:pt x="1284" y="8"/>
                  </a:cubicBezTo>
                  <a:cubicBezTo>
                    <a:pt x="1284" y="4"/>
                    <a:pt x="1287" y="0"/>
                    <a:pt x="1292" y="0"/>
                  </a:cubicBezTo>
                  <a:lnTo>
                    <a:pt x="1308" y="0"/>
                  </a:lnTo>
                  <a:cubicBezTo>
                    <a:pt x="1312" y="0"/>
                    <a:pt x="1316" y="4"/>
                    <a:pt x="1316" y="8"/>
                  </a:cubicBezTo>
                  <a:cubicBezTo>
                    <a:pt x="1316" y="13"/>
                    <a:pt x="1312" y="16"/>
                    <a:pt x="1308" y="16"/>
                  </a:cubicBezTo>
                  <a:close/>
                  <a:moveTo>
                    <a:pt x="1260" y="16"/>
                  </a:moveTo>
                  <a:lnTo>
                    <a:pt x="1244" y="16"/>
                  </a:lnTo>
                  <a:cubicBezTo>
                    <a:pt x="1239" y="16"/>
                    <a:pt x="1236" y="13"/>
                    <a:pt x="1236" y="8"/>
                  </a:cubicBezTo>
                  <a:cubicBezTo>
                    <a:pt x="1236" y="4"/>
                    <a:pt x="1239" y="0"/>
                    <a:pt x="1244" y="0"/>
                  </a:cubicBezTo>
                  <a:lnTo>
                    <a:pt x="1260" y="0"/>
                  </a:lnTo>
                  <a:cubicBezTo>
                    <a:pt x="1264" y="0"/>
                    <a:pt x="1268" y="4"/>
                    <a:pt x="1268" y="8"/>
                  </a:cubicBezTo>
                  <a:cubicBezTo>
                    <a:pt x="1268" y="13"/>
                    <a:pt x="1264" y="16"/>
                    <a:pt x="1260" y="16"/>
                  </a:cubicBezTo>
                  <a:close/>
                  <a:moveTo>
                    <a:pt x="1212" y="16"/>
                  </a:moveTo>
                  <a:lnTo>
                    <a:pt x="1196" y="16"/>
                  </a:lnTo>
                  <a:cubicBezTo>
                    <a:pt x="1191" y="16"/>
                    <a:pt x="1188" y="13"/>
                    <a:pt x="1188" y="8"/>
                  </a:cubicBezTo>
                  <a:cubicBezTo>
                    <a:pt x="1188" y="4"/>
                    <a:pt x="1191" y="0"/>
                    <a:pt x="1196" y="0"/>
                  </a:cubicBezTo>
                  <a:lnTo>
                    <a:pt x="1212" y="0"/>
                  </a:lnTo>
                  <a:cubicBezTo>
                    <a:pt x="1216" y="0"/>
                    <a:pt x="1220" y="4"/>
                    <a:pt x="1220" y="8"/>
                  </a:cubicBezTo>
                  <a:cubicBezTo>
                    <a:pt x="1220" y="13"/>
                    <a:pt x="1216" y="16"/>
                    <a:pt x="1212" y="16"/>
                  </a:cubicBezTo>
                  <a:close/>
                  <a:moveTo>
                    <a:pt x="1164" y="16"/>
                  </a:moveTo>
                  <a:lnTo>
                    <a:pt x="1147" y="16"/>
                  </a:lnTo>
                  <a:cubicBezTo>
                    <a:pt x="1143" y="16"/>
                    <a:pt x="1139" y="13"/>
                    <a:pt x="1139" y="8"/>
                  </a:cubicBezTo>
                  <a:cubicBezTo>
                    <a:pt x="1139" y="4"/>
                    <a:pt x="1143" y="0"/>
                    <a:pt x="1147" y="0"/>
                  </a:cubicBezTo>
                  <a:lnTo>
                    <a:pt x="1164" y="0"/>
                  </a:lnTo>
                  <a:cubicBezTo>
                    <a:pt x="1168" y="0"/>
                    <a:pt x="1172" y="4"/>
                    <a:pt x="1172" y="8"/>
                  </a:cubicBezTo>
                  <a:cubicBezTo>
                    <a:pt x="1172" y="13"/>
                    <a:pt x="1168" y="16"/>
                    <a:pt x="1164" y="16"/>
                  </a:cubicBezTo>
                  <a:close/>
                  <a:moveTo>
                    <a:pt x="1115" y="16"/>
                  </a:moveTo>
                  <a:lnTo>
                    <a:pt x="1099" y="16"/>
                  </a:lnTo>
                  <a:cubicBezTo>
                    <a:pt x="1095" y="16"/>
                    <a:pt x="1091" y="13"/>
                    <a:pt x="1091" y="8"/>
                  </a:cubicBezTo>
                  <a:cubicBezTo>
                    <a:pt x="1091" y="4"/>
                    <a:pt x="1095" y="0"/>
                    <a:pt x="1099" y="0"/>
                  </a:cubicBezTo>
                  <a:lnTo>
                    <a:pt x="1115" y="0"/>
                  </a:lnTo>
                  <a:cubicBezTo>
                    <a:pt x="1120" y="0"/>
                    <a:pt x="1123" y="4"/>
                    <a:pt x="1123" y="8"/>
                  </a:cubicBezTo>
                  <a:cubicBezTo>
                    <a:pt x="1123" y="13"/>
                    <a:pt x="1120" y="16"/>
                    <a:pt x="1115" y="16"/>
                  </a:cubicBezTo>
                  <a:close/>
                  <a:moveTo>
                    <a:pt x="1067" y="16"/>
                  </a:moveTo>
                  <a:lnTo>
                    <a:pt x="1051" y="16"/>
                  </a:lnTo>
                  <a:cubicBezTo>
                    <a:pt x="1047" y="16"/>
                    <a:pt x="1043" y="13"/>
                    <a:pt x="1043" y="8"/>
                  </a:cubicBezTo>
                  <a:cubicBezTo>
                    <a:pt x="1043" y="4"/>
                    <a:pt x="1047" y="0"/>
                    <a:pt x="1051" y="0"/>
                  </a:cubicBezTo>
                  <a:lnTo>
                    <a:pt x="1067" y="0"/>
                  </a:lnTo>
                  <a:cubicBezTo>
                    <a:pt x="1072" y="0"/>
                    <a:pt x="1075" y="4"/>
                    <a:pt x="1075" y="8"/>
                  </a:cubicBezTo>
                  <a:cubicBezTo>
                    <a:pt x="1075" y="13"/>
                    <a:pt x="1072" y="16"/>
                    <a:pt x="1067" y="16"/>
                  </a:cubicBezTo>
                  <a:close/>
                  <a:moveTo>
                    <a:pt x="1019" y="16"/>
                  </a:moveTo>
                  <a:lnTo>
                    <a:pt x="1003" y="16"/>
                  </a:lnTo>
                  <a:cubicBezTo>
                    <a:pt x="999" y="16"/>
                    <a:pt x="995" y="13"/>
                    <a:pt x="995" y="8"/>
                  </a:cubicBezTo>
                  <a:cubicBezTo>
                    <a:pt x="995" y="4"/>
                    <a:pt x="999" y="0"/>
                    <a:pt x="1003" y="0"/>
                  </a:cubicBezTo>
                  <a:lnTo>
                    <a:pt x="1019" y="0"/>
                  </a:lnTo>
                  <a:cubicBezTo>
                    <a:pt x="1024" y="0"/>
                    <a:pt x="1027" y="4"/>
                    <a:pt x="1027" y="8"/>
                  </a:cubicBezTo>
                  <a:cubicBezTo>
                    <a:pt x="1027" y="13"/>
                    <a:pt x="1024" y="16"/>
                    <a:pt x="1019" y="16"/>
                  </a:cubicBezTo>
                  <a:close/>
                  <a:moveTo>
                    <a:pt x="971" y="16"/>
                  </a:moveTo>
                  <a:lnTo>
                    <a:pt x="955" y="16"/>
                  </a:lnTo>
                  <a:cubicBezTo>
                    <a:pt x="951" y="16"/>
                    <a:pt x="947" y="13"/>
                    <a:pt x="947" y="8"/>
                  </a:cubicBezTo>
                  <a:cubicBezTo>
                    <a:pt x="947" y="4"/>
                    <a:pt x="951" y="0"/>
                    <a:pt x="955" y="0"/>
                  </a:cubicBezTo>
                  <a:lnTo>
                    <a:pt x="971" y="0"/>
                  </a:lnTo>
                  <a:cubicBezTo>
                    <a:pt x="976" y="0"/>
                    <a:pt x="979" y="4"/>
                    <a:pt x="979" y="8"/>
                  </a:cubicBezTo>
                  <a:cubicBezTo>
                    <a:pt x="979" y="13"/>
                    <a:pt x="976" y="16"/>
                    <a:pt x="971" y="16"/>
                  </a:cubicBezTo>
                  <a:close/>
                  <a:moveTo>
                    <a:pt x="923" y="16"/>
                  </a:moveTo>
                  <a:lnTo>
                    <a:pt x="907" y="16"/>
                  </a:lnTo>
                  <a:cubicBezTo>
                    <a:pt x="903" y="16"/>
                    <a:pt x="899" y="13"/>
                    <a:pt x="899" y="8"/>
                  </a:cubicBezTo>
                  <a:cubicBezTo>
                    <a:pt x="899" y="4"/>
                    <a:pt x="903" y="0"/>
                    <a:pt x="907" y="0"/>
                  </a:cubicBezTo>
                  <a:lnTo>
                    <a:pt x="923" y="0"/>
                  </a:lnTo>
                  <a:cubicBezTo>
                    <a:pt x="928" y="0"/>
                    <a:pt x="931" y="4"/>
                    <a:pt x="931" y="8"/>
                  </a:cubicBezTo>
                  <a:cubicBezTo>
                    <a:pt x="931" y="13"/>
                    <a:pt x="928" y="16"/>
                    <a:pt x="923" y="16"/>
                  </a:cubicBezTo>
                  <a:close/>
                  <a:moveTo>
                    <a:pt x="875" y="16"/>
                  </a:moveTo>
                  <a:lnTo>
                    <a:pt x="859" y="16"/>
                  </a:lnTo>
                  <a:cubicBezTo>
                    <a:pt x="855" y="16"/>
                    <a:pt x="851" y="13"/>
                    <a:pt x="851" y="8"/>
                  </a:cubicBezTo>
                  <a:cubicBezTo>
                    <a:pt x="851" y="4"/>
                    <a:pt x="855" y="0"/>
                    <a:pt x="859" y="0"/>
                  </a:cubicBezTo>
                  <a:lnTo>
                    <a:pt x="875" y="0"/>
                  </a:lnTo>
                  <a:cubicBezTo>
                    <a:pt x="880" y="0"/>
                    <a:pt x="883" y="4"/>
                    <a:pt x="883" y="8"/>
                  </a:cubicBezTo>
                  <a:cubicBezTo>
                    <a:pt x="883" y="13"/>
                    <a:pt x="880" y="16"/>
                    <a:pt x="875" y="16"/>
                  </a:cubicBezTo>
                  <a:close/>
                  <a:moveTo>
                    <a:pt x="827" y="16"/>
                  </a:moveTo>
                  <a:lnTo>
                    <a:pt x="811" y="16"/>
                  </a:lnTo>
                  <a:cubicBezTo>
                    <a:pt x="807" y="16"/>
                    <a:pt x="803" y="13"/>
                    <a:pt x="803" y="8"/>
                  </a:cubicBezTo>
                  <a:cubicBezTo>
                    <a:pt x="803" y="4"/>
                    <a:pt x="807" y="0"/>
                    <a:pt x="811" y="0"/>
                  </a:cubicBezTo>
                  <a:lnTo>
                    <a:pt x="827" y="0"/>
                  </a:lnTo>
                  <a:cubicBezTo>
                    <a:pt x="832" y="0"/>
                    <a:pt x="835" y="4"/>
                    <a:pt x="835" y="8"/>
                  </a:cubicBezTo>
                  <a:cubicBezTo>
                    <a:pt x="835" y="13"/>
                    <a:pt x="832" y="16"/>
                    <a:pt x="827" y="16"/>
                  </a:cubicBezTo>
                  <a:close/>
                  <a:moveTo>
                    <a:pt x="779" y="16"/>
                  </a:moveTo>
                  <a:lnTo>
                    <a:pt x="763" y="16"/>
                  </a:lnTo>
                  <a:cubicBezTo>
                    <a:pt x="759" y="16"/>
                    <a:pt x="755" y="13"/>
                    <a:pt x="755" y="8"/>
                  </a:cubicBezTo>
                  <a:cubicBezTo>
                    <a:pt x="755" y="4"/>
                    <a:pt x="759" y="0"/>
                    <a:pt x="763" y="0"/>
                  </a:cubicBezTo>
                  <a:lnTo>
                    <a:pt x="779" y="0"/>
                  </a:lnTo>
                  <a:cubicBezTo>
                    <a:pt x="784" y="0"/>
                    <a:pt x="787" y="4"/>
                    <a:pt x="787" y="8"/>
                  </a:cubicBezTo>
                  <a:cubicBezTo>
                    <a:pt x="787" y="13"/>
                    <a:pt x="784" y="16"/>
                    <a:pt x="779" y="16"/>
                  </a:cubicBezTo>
                  <a:close/>
                  <a:moveTo>
                    <a:pt x="731" y="16"/>
                  </a:moveTo>
                  <a:lnTo>
                    <a:pt x="715" y="16"/>
                  </a:lnTo>
                  <a:cubicBezTo>
                    <a:pt x="711" y="16"/>
                    <a:pt x="707" y="13"/>
                    <a:pt x="707" y="8"/>
                  </a:cubicBezTo>
                  <a:cubicBezTo>
                    <a:pt x="707" y="4"/>
                    <a:pt x="711" y="0"/>
                    <a:pt x="715" y="0"/>
                  </a:cubicBezTo>
                  <a:lnTo>
                    <a:pt x="731" y="0"/>
                  </a:lnTo>
                  <a:cubicBezTo>
                    <a:pt x="736" y="0"/>
                    <a:pt x="739" y="4"/>
                    <a:pt x="739" y="8"/>
                  </a:cubicBezTo>
                  <a:cubicBezTo>
                    <a:pt x="739" y="13"/>
                    <a:pt x="736" y="16"/>
                    <a:pt x="731" y="16"/>
                  </a:cubicBezTo>
                  <a:close/>
                  <a:moveTo>
                    <a:pt x="683" y="16"/>
                  </a:moveTo>
                  <a:lnTo>
                    <a:pt x="667" y="16"/>
                  </a:lnTo>
                  <a:cubicBezTo>
                    <a:pt x="663" y="16"/>
                    <a:pt x="659" y="13"/>
                    <a:pt x="659" y="8"/>
                  </a:cubicBezTo>
                  <a:cubicBezTo>
                    <a:pt x="659" y="4"/>
                    <a:pt x="663" y="0"/>
                    <a:pt x="667" y="0"/>
                  </a:cubicBezTo>
                  <a:lnTo>
                    <a:pt x="683" y="0"/>
                  </a:lnTo>
                  <a:cubicBezTo>
                    <a:pt x="687" y="0"/>
                    <a:pt x="691" y="4"/>
                    <a:pt x="691" y="8"/>
                  </a:cubicBezTo>
                  <a:cubicBezTo>
                    <a:pt x="691" y="13"/>
                    <a:pt x="687" y="16"/>
                    <a:pt x="683" y="16"/>
                  </a:cubicBezTo>
                  <a:close/>
                  <a:moveTo>
                    <a:pt x="635" y="16"/>
                  </a:moveTo>
                  <a:lnTo>
                    <a:pt x="619" y="16"/>
                  </a:lnTo>
                  <a:cubicBezTo>
                    <a:pt x="615" y="16"/>
                    <a:pt x="611" y="13"/>
                    <a:pt x="611" y="8"/>
                  </a:cubicBezTo>
                  <a:cubicBezTo>
                    <a:pt x="611" y="4"/>
                    <a:pt x="615" y="0"/>
                    <a:pt x="619" y="0"/>
                  </a:cubicBezTo>
                  <a:lnTo>
                    <a:pt x="635" y="0"/>
                  </a:lnTo>
                  <a:cubicBezTo>
                    <a:pt x="639" y="0"/>
                    <a:pt x="643" y="4"/>
                    <a:pt x="643" y="8"/>
                  </a:cubicBezTo>
                  <a:cubicBezTo>
                    <a:pt x="643" y="13"/>
                    <a:pt x="639" y="16"/>
                    <a:pt x="635" y="16"/>
                  </a:cubicBezTo>
                  <a:close/>
                  <a:moveTo>
                    <a:pt x="587" y="16"/>
                  </a:moveTo>
                  <a:lnTo>
                    <a:pt x="571" y="16"/>
                  </a:lnTo>
                  <a:cubicBezTo>
                    <a:pt x="566" y="16"/>
                    <a:pt x="563" y="13"/>
                    <a:pt x="563" y="8"/>
                  </a:cubicBezTo>
                  <a:cubicBezTo>
                    <a:pt x="563" y="4"/>
                    <a:pt x="566" y="0"/>
                    <a:pt x="571" y="0"/>
                  </a:cubicBezTo>
                  <a:lnTo>
                    <a:pt x="587" y="0"/>
                  </a:lnTo>
                  <a:cubicBezTo>
                    <a:pt x="591" y="0"/>
                    <a:pt x="595" y="4"/>
                    <a:pt x="595" y="8"/>
                  </a:cubicBezTo>
                  <a:cubicBezTo>
                    <a:pt x="595" y="13"/>
                    <a:pt x="591" y="16"/>
                    <a:pt x="587" y="16"/>
                  </a:cubicBezTo>
                  <a:close/>
                  <a:moveTo>
                    <a:pt x="539" y="16"/>
                  </a:moveTo>
                  <a:lnTo>
                    <a:pt x="523" y="16"/>
                  </a:lnTo>
                  <a:cubicBezTo>
                    <a:pt x="518" y="16"/>
                    <a:pt x="515" y="13"/>
                    <a:pt x="515" y="8"/>
                  </a:cubicBezTo>
                  <a:cubicBezTo>
                    <a:pt x="515" y="4"/>
                    <a:pt x="518" y="0"/>
                    <a:pt x="523" y="0"/>
                  </a:cubicBezTo>
                  <a:lnTo>
                    <a:pt x="539" y="0"/>
                  </a:lnTo>
                  <a:cubicBezTo>
                    <a:pt x="543" y="0"/>
                    <a:pt x="547" y="4"/>
                    <a:pt x="547" y="8"/>
                  </a:cubicBezTo>
                  <a:cubicBezTo>
                    <a:pt x="547" y="13"/>
                    <a:pt x="543" y="16"/>
                    <a:pt x="539" y="16"/>
                  </a:cubicBezTo>
                  <a:close/>
                  <a:moveTo>
                    <a:pt x="491" y="16"/>
                  </a:moveTo>
                  <a:lnTo>
                    <a:pt x="475" y="16"/>
                  </a:lnTo>
                  <a:cubicBezTo>
                    <a:pt x="470" y="16"/>
                    <a:pt x="467" y="13"/>
                    <a:pt x="467" y="8"/>
                  </a:cubicBezTo>
                  <a:cubicBezTo>
                    <a:pt x="467" y="4"/>
                    <a:pt x="470" y="0"/>
                    <a:pt x="475" y="0"/>
                  </a:cubicBezTo>
                  <a:lnTo>
                    <a:pt x="491" y="0"/>
                  </a:lnTo>
                  <a:cubicBezTo>
                    <a:pt x="495" y="0"/>
                    <a:pt x="499" y="4"/>
                    <a:pt x="499" y="8"/>
                  </a:cubicBezTo>
                  <a:cubicBezTo>
                    <a:pt x="499" y="13"/>
                    <a:pt x="495" y="16"/>
                    <a:pt x="491" y="16"/>
                  </a:cubicBezTo>
                  <a:close/>
                  <a:moveTo>
                    <a:pt x="443" y="16"/>
                  </a:moveTo>
                  <a:lnTo>
                    <a:pt x="427" y="16"/>
                  </a:lnTo>
                  <a:cubicBezTo>
                    <a:pt x="422" y="16"/>
                    <a:pt x="419" y="13"/>
                    <a:pt x="419" y="8"/>
                  </a:cubicBezTo>
                  <a:cubicBezTo>
                    <a:pt x="419" y="4"/>
                    <a:pt x="422" y="0"/>
                    <a:pt x="427" y="0"/>
                  </a:cubicBezTo>
                  <a:lnTo>
                    <a:pt x="443" y="0"/>
                  </a:lnTo>
                  <a:cubicBezTo>
                    <a:pt x="447" y="0"/>
                    <a:pt x="451" y="4"/>
                    <a:pt x="451" y="8"/>
                  </a:cubicBezTo>
                  <a:cubicBezTo>
                    <a:pt x="451" y="13"/>
                    <a:pt x="447" y="16"/>
                    <a:pt x="443" y="16"/>
                  </a:cubicBezTo>
                  <a:close/>
                  <a:moveTo>
                    <a:pt x="395" y="16"/>
                  </a:moveTo>
                  <a:lnTo>
                    <a:pt x="379" y="16"/>
                  </a:lnTo>
                  <a:cubicBezTo>
                    <a:pt x="374" y="16"/>
                    <a:pt x="371" y="13"/>
                    <a:pt x="371" y="8"/>
                  </a:cubicBezTo>
                  <a:cubicBezTo>
                    <a:pt x="371" y="4"/>
                    <a:pt x="374" y="0"/>
                    <a:pt x="379" y="0"/>
                  </a:cubicBezTo>
                  <a:lnTo>
                    <a:pt x="395" y="0"/>
                  </a:lnTo>
                  <a:cubicBezTo>
                    <a:pt x="399" y="0"/>
                    <a:pt x="403" y="4"/>
                    <a:pt x="403" y="8"/>
                  </a:cubicBezTo>
                  <a:cubicBezTo>
                    <a:pt x="403" y="13"/>
                    <a:pt x="399" y="16"/>
                    <a:pt x="395" y="16"/>
                  </a:cubicBezTo>
                  <a:close/>
                  <a:moveTo>
                    <a:pt x="347" y="16"/>
                  </a:moveTo>
                  <a:lnTo>
                    <a:pt x="331" y="16"/>
                  </a:lnTo>
                  <a:cubicBezTo>
                    <a:pt x="326" y="16"/>
                    <a:pt x="323" y="13"/>
                    <a:pt x="323" y="8"/>
                  </a:cubicBezTo>
                  <a:cubicBezTo>
                    <a:pt x="323" y="4"/>
                    <a:pt x="326" y="0"/>
                    <a:pt x="331" y="0"/>
                  </a:cubicBezTo>
                  <a:lnTo>
                    <a:pt x="347" y="0"/>
                  </a:lnTo>
                  <a:cubicBezTo>
                    <a:pt x="351" y="0"/>
                    <a:pt x="355" y="4"/>
                    <a:pt x="355" y="8"/>
                  </a:cubicBezTo>
                  <a:cubicBezTo>
                    <a:pt x="355" y="13"/>
                    <a:pt x="351" y="16"/>
                    <a:pt x="347" y="16"/>
                  </a:cubicBezTo>
                  <a:close/>
                  <a:moveTo>
                    <a:pt x="299" y="16"/>
                  </a:moveTo>
                  <a:lnTo>
                    <a:pt x="283" y="16"/>
                  </a:lnTo>
                  <a:cubicBezTo>
                    <a:pt x="278" y="16"/>
                    <a:pt x="275" y="13"/>
                    <a:pt x="275" y="8"/>
                  </a:cubicBezTo>
                  <a:cubicBezTo>
                    <a:pt x="275" y="4"/>
                    <a:pt x="278" y="0"/>
                    <a:pt x="283" y="0"/>
                  </a:cubicBezTo>
                  <a:lnTo>
                    <a:pt x="299" y="0"/>
                  </a:lnTo>
                  <a:cubicBezTo>
                    <a:pt x="303" y="0"/>
                    <a:pt x="307" y="4"/>
                    <a:pt x="307" y="8"/>
                  </a:cubicBezTo>
                  <a:cubicBezTo>
                    <a:pt x="307" y="13"/>
                    <a:pt x="303" y="16"/>
                    <a:pt x="299" y="16"/>
                  </a:cubicBezTo>
                  <a:close/>
                  <a:moveTo>
                    <a:pt x="251" y="16"/>
                  </a:moveTo>
                  <a:lnTo>
                    <a:pt x="235" y="16"/>
                  </a:lnTo>
                  <a:cubicBezTo>
                    <a:pt x="230" y="16"/>
                    <a:pt x="227" y="13"/>
                    <a:pt x="227" y="8"/>
                  </a:cubicBezTo>
                  <a:cubicBezTo>
                    <a:pt x="227" y="4"/>
                    <a:pt x="230" y="0"/>
                    <a:pt x="235" y="0"/>
                  </a:cubicBezTo>
                  <a:lnTo>
                    <a:pt x="251" y="0"/>
                  </a:lnTo>
                  <a:cubicBezTo>
                    <a:pt x="255" y="0"/>
                    <a:pt x="259" y="4"/>
                    <a:pt x="259" y="8"/>
                  </a:cubicBezTo>
                  <a:cubicBezTo>
                    <a:pt x="259" y="13"/>
                    <a:pt x="255" y="16"/>
                    <a:pt x="251" y="16"/>
                  </a:cubicBezTo>
                  <a:close/>
                  <a:moveTo>
                    <a:pt x="203" y="16"/>
                  </a:moveTo>
                  <a:lnTo>
                    <a:pt x="187" y="16"/>
                  </a:lnTo>
                  <a:cubicBezTo>
                    <a:pt x="182" y="16"/>
                    <a:pt x="179" y="13"/>
                    <a:pt x="179" y="8"/>
                  </a:cubicBezTo>
                  <a:cubicBezTo>
                    <a:pt x="179" y="4"/>
                    <a:pt x="182" y="0"/>
                    <a:pt x="187" y="0"/>
                  </a:cubicBezTo>
                  <a:lnTo>
                    <a:pt x="203" y="0"/>
                  </a:lnTo>
                  <a:cubicBezTo>
                    <a:pt x="207" y="0"/>
                    <a:pt x="211" y="4"/>
                    <a:pt x="211" y="8"/>
                  </a:cubicBezTo>
                  <a:cubicBezTo>
                    <a:pt x="211" y="13"/>
                    <a:pt x="207" y="16"/>
                    <a:pt x="203" y="16"/>
                  </a:cubicBezTo>
                  <a:close/>
                  <a:moveTo>
                    <a:pt x="155" y="16"/>
                  </a:moveTo>
                  <a:lnTo>
                    <a:pt x="138" y="16"/>
                  </a:lnTo>
                  <a:cubicBezTo>
                    <a:pt x="134" y="16"/>
                    <a:pt x="130" y="13"/>
                    <a:pt x="130" y="8"/>
                  </a:cubicBezTo>
                  <a:cubicBezTo>
                    <a:pt x="130" y="4"/>
                    <a:pt x="134" y="0"/>
                    <a:pt x="138" y="0"/>
                  </a:cubicBezTo>
                  <a:lnTo>
                    <a:pt x="155" y="0"/>
                  </a:lnTo>
                  <a:cubicBezTo>
                    <a:pt x="159" y="0"/>
                    <a:pt x="163" y="4"/>
                    <a:pt x="163" y="8"/>
                  </a:cubicBezTo>
                  <a:cubicBezTo>
                    <a:pt x="163" y="13"/>
                    <a:pt x="159" y="16"/>
                    <a:pt x="155" y="16"/>
                  </a:cubicBezTo>
                  <a:close/>
                  <a:moveTo>
                    <a:pt x="106" y="16"/>
                  </a:moveTo>
                  <a:lnTo>
                    <a:pt x="90" y="16"/>
                  </a:lnTo>
                  <a:cubicBezTo>
                    <a:pt x="86" y="16"/>
                    <a:pt x="82" y="13"/>
                    <a:pt x="82" y="8"/>
                  </a:cubicBezTo>
                  <a:cubicBezTo>
                    <a:pt x="82" y="4"/>
                    <a:pt x="86" y="0"/>
                    <a:pt x="90" y="0"/>
                  </a:cubicBezTo>
                  <a:lnTo>
                    <a:pt x="106" y="0"/>
                  </a:lnTo>
                  <a:cubicBezTo>
                    <a:pt x="111" y="0"/>
                    <a:pt x="114" y="4"/>
                    <a:pt x="114" y="8"/>
                  </a:cubicBezTo>
                  <a:cubicBezTo>
                    <a:pt x="114" y="13"/>
                    <a:pt x="111" y="16"/>
                    <a:pt x="106" y="16"/>
                  </a:cubicBezTo>
                  <a:close/>
                  <a:moveTo>
                    <a:pt x="58" y="16"/>
                  </a:moveTo>
                  <a:lnTo>
                    <a:pt x="42" y="16"/>
                  </a:lnTo>
                  <a:cubicBezTo>
                    <a:pt x="38" y="16"/>
                    <a:pt x="34" y="13"/>
                    <a:pt x="34" y="8"/>
                  </a:cubicBezTo>
                  <a:cubicBezTo>
                    <a:pt x="34" y="4"/>
                    <a:pt x="38" y="0"/>
                    <a:pt x="42" y="0"/>
                  </a:cubicBezTo>
                  <a:lnTo>
                    <a:pt x="58" y="0"/>
                  </a:lnTo>
                  <a:cubicBezTo>
                    <a:pt x="63" y="0"/>
                    <a:pt x="66" y="4"/>
                    <a:pt x="66" y="8"/>
                  </a:cubicBezTo>
                  <a:cubicBezTo>
                    <a:pt x="66" y="13"/>
                    <a:pt x="63" y="16"/>
                    <a:pt x="58" y="16"/>
                  </a:cubicBezTo>
                  <a:close/>
                  <a:moveTo>
                    <a:pt x="10" y="16"/>
                  </a:moveTo>
                  <a:lnTo>
                    <a:pt x="8" y="16"/>
                  </a:lnTo>
                  <a:cubicBezTo>
                    <a:pt x="4" y="16"/>
                    <a:pt x="0" y="13"/>
                    <a:pt x="0" y="8"/>
                  </a:cubicBezTo>
                  <a:cubicBezTo>
                    <a:pt x="0" y="4"/>
                    <a:pt x="4" y="0"/>
                    <a:pt x="8" y="0"/>
                  </a:cubicBezTo>
                  <a:lnTo>
                    <a:pt x="10" y="0"/>
                  </a:lnTo>
                  <a:cubicBezTo>
                    <a:pt x="15" y="0"/>
                    <a:pt x="18" y="4"/>
                    <a:pt x="18" y="8"/>
                  </a:cubicBezTo>
                  <a:cubicBezTo>
                    <a:pt x="18" y="13"/>
                    <a:pt x="15" y="16"/>
                    <a:pt x="10" y="16"/>
                  </a:cubicBez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197" name="Rectangle 239">
              <a:extLst>
                <a:ext uri="{FF2B5EF4-FFF2-40B4-BE49-F238E27FC236}">
                  <a16:creationId xmlns:a16="http://schemas.microsoft.com/office/drawing/2014/main" id="{D1FBBD27-BB65-4AA4-8E2C-A11E5C184401}"/>
                </a:ext>
              </a:extLst>
            </p:cNvPr>
            <p:cNvSpPr>
              <a:spLocks noChangeArrowheads="1"/>
            </p:cNvSpPr>
            <p:nvPr/>
          </p:nvSpPr>
          <p:spPr bwMode="auto">
            <a:xfrm>
              <a:off x="5513388" y="3257551"/>
              <a:ext cx="336550" cy="63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98" name="Rectangle 240">
              <a:extLst>
                <a:ext uri="{FF2B5EF4-FFF2-40B4-BE49-F238E27FC236}">
                  <a16:creationId xmlns:a16="http://schemas.microsoft.com/office/drawing/2014/main" id="{46A2E728-469D-4C79-B97A-B48B14C8B4EB}"/>
                </a:ext>
              </a:extLst>
            </p:cNvPr>
            <p:cNvSpPr>
              <a:spLocks noChangeArrowheads="1"/>
            </p:cNvSpPr>
            <p:nvPr/>
          </p:nvSpPr>
          <p:spPr bwMode="auto">
            <a:xfrm>
              <a:off x="5513388" y="3263901"/>
              <a:ext cx="336550" cy="14288"/>
            </a:xfrm>
            <a:prstGeom prst="rect">
              <a:avLst/>
            </a:prstGeom>
            <a:solidFill>
              <a:srgbClr val="DEDE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99" name="Rectangle 241">
              <a:extLst>
                <a:ext uri="{FF2B5EF4-FFF2-40B4-BE49-F238E27FC236}">
                  <a16:creationId xmlns:a16="http://schemas.microsoft.com/office/drawing/2014/main" id="{71648724-3932-4828-A089-A316F122AE3C}"/>
                </a:ext>
              </a:extLst>
            </p:cNvPr>
            <p:cNvSpPr>
              <a:spLocks noChangeArrowheads="1"/>
            </p:cNvSpPr>
            <p:nvPr/>
          </p:nvSpPr>
          <p:spPr bwMode="auto">
            <a:xfrm>
              <a:off x="5513388" y="3278188"/>
              <a:ext cx="336550" cy="7938"/>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00" name="Rectangle 242">
              <a:extLst>
                <a:ext uri="{FF2B5EF4-FFF2-40B4-BE49-F238E27FC236}">
                  <a16:creationId xmlns:a16="http://schemas.microsoft.com/office/drawing/2014/main" id="{480A9283-4E9F-4C68-860B-8843B2F5D7FA}"/>
                </a:ext>
              </a:extLst>
            </p:cNvPr>
            <p:cNvSpPr>
              <a:spLocks noChangeArrowheads="1"/>
            </p:cNvSpPr>
            <p:nvPr/>
          </p:nvSpPr>
          <p:spPr bwMode="auto">
            <a:xfrm>
              <a:off x="5513388" y="3286126"/>
              <a:ext cx="336550" cy="6350"/>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01" name="Rectangle 243">
              <a:extLst>
                <a:ext uri="{FF2B5EF4-FFF2-40B4-BE49-F238E27FC236}">
                  <a16:creationId xmlns:a16="http://schemas.microsoft.com/office/drawing/2014/main" id="{6C9AD4C3-B709-4CF1-95DB-FA89D714D774}"/>
                </a:ext>
              </a:extLst>
            </p:cNvPr>
            <p:cNvSpPr>
              <a:spLocks noChangeArrowheads="1"/>
            </p:cNvSpPr>
            <p:nvPr/>
          </p:nvSpPr>
          <p:spPr bwMode="auto">
            <a:xfrm>
              <a:off x="5513388" y="3292476"/>
              <a:ext cx="336550" cy="7938"/>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02" name="Rectangle 244">
              <a:extLst>
                <a:ext uri="{FF2B5EF4-FFF2-40B4-BE49-F238E27FC236}">
                  <a16:creationId xmlns:a16="http://schemas.microsoft.com/office/drawing/2014/main" id="{7C15C922-C0F2-4432-A137-BD1F3BE3878C}"/>
                </a:ext>
              </a:extLst>
            </p:cNvPr>
            <p:cNvSpPr>
              <a:spLocks noChangeArrowheads="1"/>
            </p:cNvSpPr>
            <p:nvPr/>
          </p:nvSpPr>
          <p:spPr bwMode="auto">
            <a:xfrm>
              <a:off x="5513388" y="3300413"/>
              <a:ext cx="336550" cy="6350"/>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03" name="Rectangle 245">
              <a:extLst>
                <a:ext uri="{FF2B5EF4-FFF2-40B4-BE49-F238E27FC236}">
                  <a16:creationId xmlns:a16="http://schemas.microsoft.com/office/drawing/2014/main" id="{57A2FE52-4FE6-4CEE-B2EC-7C20380020E3}"/>
                </a:ext>
              </a:extLst>
            </p:cNvPr>
            <p:cNvSpPr>
              <a:spLocks noChangeArrowheads="1"/>
            </p:cNvSpPr>
            <p:nvPr/>
          </p:nvSpPr>
          <p:spPr bwMode="auto">
            <a:xfrm>
              <a:off x="5513388" y="3306763"/>
              <a:ext cx="336550" cy="7938"/>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04" name="Rectangle 246">
              <a:extLst>
                <a:ext uri="{FF2B5EF4-FFF2-40B4-BE49-F238E27FC236}">
                  <a16:creationId xmlns:a16="http://schemas.microsoft.com/office/drawing/2014/main" id="{A9B09335-68AB-410F-BB7B-139C5935F14F}"/>
                </a:ext>
              </a:extLst>
            </p:cNvPr>
            <p:cNvSpPr>
              <a:spLocks noChangeArrowheads="1"/>
            </p:cNvSpPr>
            <p:nvPr/>
          </p:nvSpPr>
          <p:spPr bwMode="auto">
            <a:xfrm>
              <a:off x="5513388" y="3314701"/>
              <a:ext cx="336550" cy="635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05" name="Rectangle 247">
              <a:extLst>
                <a:ext uri="{FF2B5EF4-FFF2-40B4-BE49-F238E27FC236}">
                  <a16:creationId xmlns:a16="http://schemas.microsoft.com/office/drawing/2014/main" id="{FA5E795B-2AB9-42DA-9105-B5AD5D6BA86C}"/>
                </a:ext>
              </a:extLst>
            </p:cNvPr>
            <p:cNvSpPr>
              <a:spLocks noChangeArrowheads="1"/>
            </p:cNvSpPr>
            <p:nvPr/>
          </p:nvSpPr>
          <p:spPr bwMode="auto">
            <a:xfrm>
              <a:off x="5513388" y="3321051"/>
              <a:ext cx="336550" cy="793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06" name="Rectangle 248">
              <a:extLst>
                <a:ext uri="{FF2B5EF4-FFF2-40B4-BE49-F238E27FC236}">
                  <a16:creationId xmlns:a16="http://schemas.microsoft.com/office/drawing/2014/main" id="{28966F14-AE47-4686-A17D-C112937FC2DC}"/>
                </a:ext>
              </a:extLst>
            </p:cNvPr>
            <p:cNvSpPr>
              <a:spLocks noChangeArrowheads="1"/>
            </p:cNvSpPr>
            <p:nvPr/>
          </p:nvSpPr>
          <p:spPr bwMode="auto">
            <a:xfrm>
              <a:off x="5513388" y="3328988"/>
              <a:ext cx="336550" cy="6350"/>
            </a:xfrm>
            <a:prstGeom prst="rect">
              <a:avLst/>
            </a:prstGeom>
            <a:solidFill>
              <a:srgbClr val="E9E9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07" name="Rectangle 249">
              <a:extLst>
                <a:ext uri="{FF2B5EF4-FFF2-40B4-BE49-F238E27FC236}">
                  <a16:creationId xmlns:a16="http://schemas.microsoft.com/office/drawing/2014/main" id="{A8EEABC4-C309-4F9F-9A5B-6212F50DDD66}"/>
                </a:ext>
              </a:extLst>
            </p:cNvPr>
            <p:cNvSpPr>
              <a:spLocks noChangeArrowheads="1"/>
            </p:cNvSpPr>
            <p:nvPr/>
          </p:nvSpPr>
          <p:spPr bwMode="auto">
            <a:xfrm>
              <a:off x="5513388" y="3335338"/>
              <a:ext cx="336550" cy="793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08" name="Rectangle 250">
              <a:extLst>
                <a:ext uri="{FF2B5EF4-FFF2-40B4-BE49-F238E27FC236}">
                  <a16:creationId xmlns:a16="http://schemas.microsoft.com/office/drawing/2014/main" id="{567FA838-BE20-4529-9D55-CAA3EE34F649}"/>
                </a:ext>
              </a:extLst>
            </p:cNvPr>
            <p:cNvSpPr>
              <a:spLocks noChangeArrowheads="1"/>
            </p:cNvSpPr>
            <p:nvPr/>
          </p:nvSpPr>
          <p:spPr bwMode="auto">
            <a:xfrm>
              <a:off x="5513388" y="3343276"/>
              <a:ext cx="336550" cy="635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09" name="Rectangle 251">
              <a:extLst>
                <a:ext uri="{FF2B5EF4-FFF2-40B4-BE49-F238E27FC236}">
                  <a16:creationId xmlns:a16="http://schemas.microsoft.com/office/drawing/2014/main" id="{0F1EC2CB-F03A-453E-956B-C84B14B26BC0}"/>
                </a:ext>
              </a:extLst>
            </p:cNvPr>
            <p:cNvSpPr>
              <a:spLocks noChangeArrowheads="1"/>
            </p:cNvSpPr>
            <p:nvPr/>
          </p:nvSpPr>
          <p:spPr bwMode="auto">
            <a:xfrm>
              <a:off x="5513388" y="3349626"/>
              <a:ext cx="336550" cy="7938"/>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10" name="Rectangle 252">
              <a:extLst>
                <a:ext uri="{FF2B5EF4-FFF2-40B4-BE49-F238E27FC236}">
                  <a16:creationId xmlns:a16="http://schemas.microsoft.com/office/drawing/2014/main" id="{E351F11F-3DEF-4BF3-AA55-CEE9FF2C14FC}"/>
                </a:ext>
              </a:extLst>
            </p:cNvPr>
            <p:cNvSpPr>
              <a:spLocks noChangeArrowheads="1"/>
            </p:cNvSpPr>
            <p:nvPr/>
          </p:nvSpPr>
          <p:spPr bwMode="auto">
            <a:xfrm>
              <a:off x="5513388" y="3357563"/>
              <a:ext cx="336550" cy="63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11" name="Rectangle 253">
              <a:extLst>
                <a:ext uri="{FF2B5EF4-FFF2-40B4-BE49-F238E27FC236}">
                  <a16:creationId xmlns:a16="http://schemas.microsoft.com/office/drawing/2014/main" id="{D37124AF-0E0C-42F2-9292-4B5B2D60DA9D}"/>
                </a:ext>
              </a:extLst>
            </p:cNvPr>
            <p:cNvSpPr>
              <a:spLocks noChangeArrowheads="1"/>
            </p:cNvSpPr>
            <p:nvPr/>
          </p:nvSpPr>
          <p:spPr bwMode="auto">
            <a:xfrm>
              <a:off x="5513388" y="3363913"/>
              <a:ext cx="336550" cy="7938"/>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12" name="Rectangle 254">
              <a:extLst>
                <a:ext uri="{FF2B5EF4-FFF2-40B4-BE49-F238E27FC236}">
                  <a16:creationId xmlns:a16="http://schemas.microsoft.com/office/drawing/2014/main" id="{369C5946-E834-4882-A070-1DEAE794FD19}"/>
                </a:ext>
              </a:extLst>
            </p:cNvPr>
            <p:cNvSpPr>
              <a:spLocks noChangeArrowheads="1"/>
            </p:cNvSpPr>
            <p:nvPr/>
          </p:nvSpPr>
          <p:spPr bwMode="auto">
            <a:xfrm>
              <a:off x="5513388" y="3371851"/>
              <a:ext cx="336550" cy="6350"/>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13" name="Rectangle 255">
              <a:extLst>
                <a:ext uri="{FF2B5EF4-FFF2-40B4-BE49-F238E27FC236}">
                  <a16:creationId xmlns:a16="http://schemas.microsoft.com/office/drawing/2014/main" id="{BE9DA632-FE7C-4F15-B576-B49077AD5C0E}"/>
                </a:ext>
              </a:extLst>
            </p:cNvPr>
            <p:cNvSpPr>
              <a:spLocks noChangeArrowheads="1"/>
            </p:cNvSpPr>
            <p:nvPr/>
          </p:nvSpPr>
          <p:spPr bwMode="auto">
            <a:xfrm>
              <a:off x="5513388" y="3378201"/>
              <a:ext cx="336550" cy="7938"/>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14" name="Rectangle 256">
              <a:extLst>
                <a:ext uri="{FF2B5EF4-FFF2-40B4-BE49-F238E27FC236}">
                  <a16:creationId xmlns:a16="http://schemas.microsoft.com/office/drawing/2014/main" id="{3A549544-78BE-4B2C-ACA3-F737FD4E03AB}"/>
                </a:ext>
              </a:extLst>
            </p:cNvPr>
            <p:cNvSpPr>
              <a:spLocks noChangeArrowheads="1"/>
            </p:cNvSpPr>
            <p:nvPr/>
          </p:nvSpPr>
          <p:spPr bwMode="auto">
            <a:xfrm>
              <a:off x="5513388" y="3386138"/>
              <a:ext cx="336550" cy="635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15" name="Rectangle 257">
              <a:extLst>
                <a:ext uri="{FF2B5EF4-FFF2-40B4-BE49-F238E27FC236}">
                  <a16:creationId xmlns:a16="http://schemas.microsoft.com/office/drawing/2014/main" id="{9A104A3D-D7CA-4E09-9150-01DE431FA132}"/>
                </a:ext>
              </a:extLst>
            </p:cNvPr>
            <p:cNvSpPr>
              <a:spLocks noChangeArrowheads="1"/>
            </p:cNvSpPr>
            <p:nvPr/>
          </p:nvSpPr>
          <p:spPr bwMode="auto">
            <a:xfrm>
              <a:off x="5513388" y="3392488"/>
              <a:ext cx="336550" cy="793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16" name="Rectangle 258">
              <a:extLst>
                <a:ext uri="{FF2B5EF4-FFF2-40B4-BE49-F238E27FC236}">
                  <a16:creationId xmlns:a16="http://schemas.microsoft.com/office/drawing/2014/main" id="{08A03D6F-1332-4D36-AE81-39F79E50E4BE}"/>
                </a:ext>
              </a:extLst>
            </p:cNvPr>
            <p:cNvSpPr>
              <a:spLocks noChangeArrowheads="1"/>
            </p:cNvSpPr>
            <p:nvPr/>
          </p:nvSpPr>
          <p:spPr bwMode="auto">
            <a:xfrm>
              <a:off x="5513388" y="3400426"/>
              <a:ext cx="336550" cy="6350"/>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17" name="Rectangle 259">
              <a:extLst>
                <a:ext uri="{FF2B5EF4-FFF2-40B4-BE49-F238E27FC236}">
                  <a16:creationId xmlns:a16="http://schemas.microsoft.com/office/drawing/2014/main" id="{781936F8-BB96-499A-A3C2-8C531798EFCA}"/>
                </a:ext>
              </a:extLst>
            </p:cNvPr>
            <p:cNvSpPr>
              <a:spLocks noChangeArrowheads="1"/>
            </p:cNvSpPr>
            <p:nvPr/>
          </p:nvSpPr>
          <p:spPr bwMode="auto">
            <a:xfrm>
              <a:off x="5513388" y="3406776"/>
              <a:ext cx="336550" cy="7938"/>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18" name="Rectangle 260">
              <a:extLst>
                <a:ext uri="{FF2B5EF4-FFF2-40B4-BE49-F238E27FC236}">
                  <a16:creationId xmlns:a16="http://schemas.microsoft.com/office/drawing/2014/main" id="{1AF5CFA7-8820-4392-9B1E-425870BB9EA3}"/>
                </a:ext>
              </a:extLst>
            </p:cNvPr>
            <p:cNvSpPr>
              <a:spLocks noChangeArrowheads="1"/>
            </p:cNvSpPr>
            <p:nvPr/>
          </p:nvSpPr>
          <p:spPr bwMode="auto">
            <a:xfrm>
              <a:off x="5513388" y="3414713"/>
              <a:ext cx="336550" cy="793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19" name="Rectangle 261">
              <a:extLst>
                <a:ext uri="{FF2B5EF4-FFF2-40B4-BE49-F238E27FC236}">
                  <a16:creationId xmlns:a16="http://schemas.microsoft.com/office/drawing/2014/main" id="{5D8AB21F-88DF-444B-8FEC-ED56E33EDE26}"/>
                </a:ext>
              </a:extLst>
            </p:cNvPr>
            <p:cNvSpPr>
              <a:spLocks noChangeArrowheads="1"/>
            </p:cNvSpPr>
            <p:nvPr/>
          </p:nvSpPr>
          <p:spPr bwMode="auto">
            <a:xfrm>
              <a:off x="5513388" y="3422651"/>
              <a:ext cx="336550" cy="14288"/>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20" name="Rectangle 262">
              <a:extLst>
                <a:ext uri="{FF2B5EF4-FFF2-40B4-BE49-F238E27FC236}">
                  <a16:creationId xmlns:a16="http://schemas.microsoft.com/office/drawing/2014/main" id="{00852BA1-A54F-4C67-B5FB-8F4F69E18FCB}"/>
                </a:ext>
              </a:extLst>
            </p:cNvPr>
            <p:cNvSpPr>
              <a:spLocks noChangeArrowheads="1"/>
            </p:cNvSpPr>
            <p:nvPr/>
          </p:nvSpPr>
          <p:spPr bwMode="auto">
            <a:xfrm>
              <a:off x="5513388" y="3436938"/>
              <a:ext cx="336550" cy="20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21" name="Freeform 263">
              <a:extLst>
                <a:ext uri="{FF2B5EF4-FFF2-40B4-BE49-F238E27FC236}">
                  <a16:creationId xmlns:a16="http://schemas.microsoft.com/office/drawing/2014/main" id="{F0985B4F-E27C-4004-BD2E-B7E573DC9506}"/>
                </a:ext>
              </a:extLst>
            </p:cNvPr>
            <p:cNvSpPr>
              <a:spLocks/>
            </p:cNvSpPr>
            <p:nvPr/>
          </p:nvSpPr>
          <p:spPr bwMode="auto">
            <a:xfrm>
              <a:off x="5514975" y="3257551"/>
              <a:ext cx="325437" cy="187325"/>
            </a:xfrm>
            <a:custGeom>
              <a:avLst/>
              <a:gdLst>
                <a:gd name="T0" fmla="*/ 0 w 725"/>
                <a:gd name="T1" fmla="*/ 139 h 420"/>
                <a:gd name="T2" fmla="*/ 109 w 725"/>
                <a:gd name="T3" fmla="*/ 202 h 420"/>
                <a:gd name="T4" fmla="*/ 375 w 725"/>
                <a:gd name="T5" fmla="*/ 357 h 420"/>
                <a:gd name="T6" fmla="*/ 484 w 725"/>
                <a:gd name="T7" fmla="*/ 420 h 420"/>
                <a:gd name="T8" fmla="*/ 725 w 725"/>
                <a:gd name="T9" fmla="*/ 281 h 420"/>
                <a:gd name="T10" fmla="*/ 239 w 725"/>
                <a:gd name="T11" fmla="*/ 0 h 420"/>
                <a:gd name="T12" fmla="*/ 0 w 725"/>
                <a:gd name="T13" fmla="*/ 139 h 420"/>
              </a:gdLst>
              <a:ahLst/>
              <a:cxnLst>
                <a:cxn ang="0">
                  <a:pos x="T0" y="T1"/>
                </a:cxn>
                <a:cxn ang="0">
                  <a:pos x="T2" y="T3"/>
                </a:cxn>
                <a:cxn ang="0">
                  <a:pos x="T4" y="T5"/>
                </a:cxn>
                <a:cxn ang="0">
                  <a:pos x="T6" y="T7"/>
                </a:cxn>
                <a:cxn ang="0">
                  <a:pos x="T8" y="T9"/>
                </a:cxn>
                <a:cxn ang="0">
                  <a:pos x="T10" y="T11"/>
                </a:cxn>
                <a:cxn ang="0">
                  <a:pos x="T12" y="T13"/>
                </a:cxn>
              </a:cxnLst>
              <a:rect l="0" t="0" r="r" b="b"/>
              <a:pathLst>
                <a:path w="725" h="420">
                  <a:moveTo>
                    <a:pt x="0" y="139"/>
                  </a:moveTo>
                  <a:lnTo>
                    <a:pt x="109" y="202"/>
                  </a:lnTo>
                  <a:cubicBezTo>
                    <a:pt x="150" y="309"/>
                    <a:pt x="260" y="373"/>
                    <a:pt x="375" y="357"/>
                  </a:cubicBezTo>
                  <a:lnTo>
                    <a:pt x="484" y="420"/>
                  </a:lnTo>
                  <a:lnTo>
                    <a:pt x="725" y="281"/>
                  </a:lnTo>
                  <a:lnTo>
                    <a:pt x="239" y="0"/>
                  </a:lnTo>
                  <a:lnTo>
                    <a:pt x="0" y="139"/>
                  </a:lnTo>
                  <a:close/>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288" name="Picture 264">
              <a:extLst>
                <a:ext uri="{FF2B5EF4-FFF2-40B4-BE49-F238E27FC236}">
                  <a16:creationId xmlns:a16="http://schemas.microsoft.com/office/drawing/2014/main" id="{BDE97E1A-BE6A-4DAB-883B-9D68695CA481}"/>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27700" y="3378201"/>
              <a:ext cx="122237"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2" name="Freeform 265">
              <a:extLst>
                <a:ext uri="{FF2B5EF4-FFF2-40B4-BE49-F238E27FC236}">
                  <a16:creationId xmlns:a16="http://schemas.microsoft.com/office/drawing/2014/main" id="{503EB116-9DBA-40E1-B397-ECF72F464ADC}"/>
                </a:ext>
              </a:extLst>
            </p:cNvPr>
            <p:cNvSpPr>
              <a:spLocks/>
            </p:cNvSpPr>
            <p:nvPr/>
          </p:nvSpPr>
          <p:spPr bwMode="auto">
            <a:xfrm>
              <a:off x="5732463" y="3382963"/>
              <a:ext cx="107950" cy="142875"/>
            </a:xfrm>
            <a:custGeom>
              <a:avLst/>
              <a:gdLst>
                <a:gd name="T0" fmla="*/ 0 w 68"/>
                <a:gd name="T1" fmla="*/ 90 h 90"/>
                <a:gd name="T2" fmla="*/ 64 w 68"/>
                <a:gd name="T3" fmla="*/ 53 h 90"/>
                <a:gd name="T4" fmla="*/ 64 w 68"/>
                <a:gd name="T5" fmla="*/ 46 h 90"/>
                <a:gd name="T6" fmla="*/ 68 w 68"/>
                <a:gd name="T7" fmla="*/ 45 h 90"/>
                <a:gd name="T8" fmla="*/ 68 w 68"/>
                <a:gd name="T9" fmla="*/ 0 h 90"/>
                <a:gd name="T10" fmla="*/ 0 w 68"/>
                <a:gd name="T11" fmla="*/ 39 h 90"/>
                <a:gd name="T12" fmla="*/ 0 w 68"/>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68" h="90">
                  <a:moveTo>
                    <a:pt x="0" y="90"/>
                  </a:moveTo>
                  <a:lnTo>
                    <a:pt x="64" y="53"/>
                  </a:lnTo>
                  <a:lnTo>
                    <a:pt x="64" y="46"/>
                  </a:lnTo>
                  <a:lnTo>
                    <a:pt x="68" y="45"/>
                  </a:lnTo>
                  <a:lnTo>
                    <a:pt x="68" y="0"/>
                  </a:lnTo>
                  <a:lnTo>
                    <a:pt x="0" y="39"/>
                  </a:lnTo>
                  <a:lnTo>
                    <a:pt x="0" y="90"/>
                  </a:lnTo>
                  <a:close/>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290" name="Picture 266">
              <a:extLst>
                <a:ext uri="{FF2B5EF4-FFF2-40B4-BE49-F238E27FC236}">
                  <a16:creationId xmlns:a16="http://schemas.microsoft.com/office/drawing/2014/main" id="{4D5228C8-AD0B-44F9-83A3-9ACD44A132F0}"/>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13388" y="3314701"/>
              <a:ext cx="228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3" name="Freeform 267">
              <a:extLst>
                <a:ext uri="{FF2B5EF4-FFF2-40B4-BE49-F238E27FC236}">
                  <a16:creationId xmlns:a16="http://schemas.microsoft.com/office/drawing/2014/main" id="{FA16B84E-4278-4B0E-B619-8FEC263D87F6}"/>
                </a:ext>
              </a:extLst>
            </p:cNvPr>
            <p:cNvSpPr>
              <a:spLocks/>
            </p:cNvSpPr>
            <p:nvPr/>
          </p:nvSpPr>
          <p:spPr bwMode="auto">
            <a:xfrm>
              <a:off x="5514975" y="3319463"/>
              <a:ext cx="217487" cy="206375"/>
            </a:xfrm>
            <a:custGeom>
              <a:avLst/>
              <a:gdLst>
                <a:gd name="T0" fmla="*/ 0 w 484"/>
                <a:gd name="T1" fmla="*/ 157 h 462"/>
                <a:gd name="T2" fmla="*/ 12 w 484"/>
                <a:gd name="T3" fmla="*/ 166 h 462"/>
                <a:gd name="T4" fmla="*/ 12 w 484"/>
                <a:gd name="T5" fmla="*/ 190 h 462"/>
                <a:gd name="T6" fmla="*/ 109 w 484"/>
                <a:gd name="T7" fmla="*/ 245 h 462"/>
                <a:gd name="T8" fmla="*/ 375 w 484"/>
                <a:gd name="T9" fmla="*/ 399 h 462"/>
                <a:gd name="T10" fmla="*/ 484 w 484"/>
                <a:gd name="T11" fmla="*/ 462 h 462"/>
                <a:gd name="T12" fmla="*/ 484 w 484"/>
                <a:gd name="T13" fmla="*/ 281 h 462"/>
                <a:gd name="T14" fmla="*/ 375 w 484"/>
                <a:gd name="T15" fmla="*/ 218 h 462"/>
                <a:gd name="T16" fmla="*/ 109 w 484"/>
                <a:gd name="T17" fmla="*/ 63 h 462"/>
                <a:gd name="T18" fmla="*/ 0 w 484"/>
                <a:gd name="T19" fmla="*/ 0 h 462"/>
                <a:gd name="T20" fmla="*/ 0 w 484"/>
                <a:gd name="T21" fmla="*/ 157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4" h="462">
                  <a:moveTo>
                    <a:pt x="0" y="157"/>
                  </a:moveTo>
                  <a:lnTo>
                    <a:pt x="12" y="166"/>
                  </a:lnTo>
                  <a:lnTo>
                    <a:pt x="12" y="190"/>
                  </a:lnTo>
                  <a:lnTo>
                    <a:pt x="109" y="245"/>
                  </a:lnTo>
                  <a:cubicBezTo>
                    <a:pt x="150" y="352"/>
                    <a:pt x="260" y="416"/>
                    <a:pt x="375" y="399"/>
                  </a:cubicBezTo>
                  <a:lnTo>
                    <a:pt x="484" y="462"/>
                  </a:lnTo>
                  <a:lnTo>
                    <a:pt x="484" y="281"/>
                  </a:lnTo>
                  <a:lnTo>
                    <a:pt x="375" y="218"/>
                  </a:lnTo>
                  <a:cubicBezTo>
                    <a:pt x="260" y="234"/>
                    <a:pt x="150" y="170"/>
                    <a:pt x="109" y="63"/>
                  </a:cubicBezTo>
                  <a:lnTo>
                    <a:pt x="0" y="0"/>
                  </a:lnTo>
                  <a:lnTo>
                    <a:pt x="0" y="157"/>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292" name="Picture 268">
              <a:extLst>
                <a:ext uri="{FF2B5EF4-FFF2-40B4-BE49-F238E27FC236}">
                  <a16:creationId xmlns:a16="http://schemas.microsoft.com/office/drawing/2014/main" id="{4BB78196-6AB4-4745-BFB5-C563EDCBE70F}"/>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527675" y="3335338"/>
              <a:ext cx="34925"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3" name="Picture 269">
              <a:extLst>
                <a:ext uri="{FF2B5EF4-FFF2-40B4-BE49-F238E27FC236}">
                  <a16:creationId xmlns:a16="http://schemas.microsoft.com/office/drawing/2014/main" id="{0D298787-63B3-4DF5-87BE-CB64C44193ED}"/>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27675" y="3335338"/>
              <a:ext cx="34925"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4" name="Freeform 270">
              <a:extLst>
                <a:ext uri="{FF2B5EF4-FFF2-40B4-BE49-F238E27FC236}">
                  <a16:creationId xmlns:a16="http://schemas.microsoft.com/office/drawing/2014/main" id="{4A4690F7-8E5C-44E9-BB5B-54B0E343FF4C}"/>
                </a:ext>
              </a:extLst>
            </p:cNvPr>
            <p:cNvSpPr>
              <a:spLocks/>
            </p:cNvSpPr>
            <p:nvPr/>
          </p:nvSpPr>
          <p:spPr bwMode="auto">
            <a:xfrm>
              <a:off x="5529263" y="3338513"/>
              <a:ext cx="25400" cy="36513"/>
            </a:xfrm>
            <a:custGeom>
              <a:avLst/>
              <a:gdLst>
                <a:gd name="T0" fmla="*/ 0 w 16"/>
                <a:gd name="T1" fmla="*/ 15 h 23"/>
                <a:gd name="T2" fmla="*/ 16 w 16"/>
                <a:gd name="T3" fmla="*/ 23 h 23"/>
                <a:gd name="T4" fmla="*/ 16 w 16"/>
                <a:gd name="T5" fmla="*/ 8 h 23"/>
                <a:gd name="T6" fmla="*/ 0 w 16"/>
                <a:gd name="T7" fmla="*/ 0 h 23"/>
                <a:gd name="T8" fmla="*/ 0 w 16"/>
                <a:gd name="T9" fmla="*/ 15 h 23"/>
              </a:gdLst>
              <a:ahLst/>
              <a:cxnLst>
                <a:cxn ang="0">
                  <a:pos x="T0" y="T1"/>
                </a:cxn>
                <a:cxn ang="0">
                  <a:pos x="T2" y="T3"/>
                </a:cxn>
                <a:cxn ang="0">
                  <a:pos x="T4" y="T5"/>
                </a:cxn>
                <a:cxn ang="0">
                  <a:pos x="T6" y="T7"/>
                </a:cxn>
                <a:cxn ang="0">
                  <a:pos x="T8" y="T9"/>
                </a:cxn>
              </a:cxnLst>
              <a:rect l="0" t="0" r="r" b="b"/>
              <a:pathLst>
                <a:path w="16" h="23">
                  <a:moveTo>
                    <a:pt x="0" y="15"/>
                  </a:moveTo>
                  <a:lnTo>
                    <a:pt x="16" y="23"/>
                  </a:lnTo>
                  <a:lnTo>
                    <a:pt x="16" y="8"/>
                  </a:lnTo>
                  <a:lnTo>
                    <a:pt x="0" y="0"/>
                  </a:lnTo>
                  <a:lnTo>
                    <a:pt x="0" y="15"/>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295" name="Picture 271">
              <a:extLst>
                <a:ext uri="{FF2B5EF4-FFF2-40B4-BE49-F238E27FC236}">
                  <a16:creationId xmlns:a16="http://schemas.microsoft.com/office/drawing/2014/main" id="{DD7979A3-2B91-47CC-995C-48E7B2675809}"/>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513388" y="3357563"/>
              <a:ext cx="2286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5" name="Freeform 272">
              <a:extLst>
                <a:ext uri="{FF2B5EF4-FFF2-40B4-BE49-F238E27FC236}">
                  <a16:creationId xmlns:a16="http://schemas.microsoft.com/office/drawing/2014/main" id="{24EEC12D-3452-49DD-B69E-DF4324DFE056}"/>
                </a:ext>
              </a:extLst>
            </p:cNvPr>
            <p:cNvSpPr>
              <a:spLocks/>
            </p:cNvSpPr>
            <p:nvPr/>
          </p:nvSpPr>
          <p:spPr bwMode="auto">
            <a:xfrm>
              <a:off x="5514975" y="3362326"/>
              <a:ext cx="217487" cy="146050"/>
            </a:xfrm>
            <a:custGeom>
              <a:avLst/>
              <a:gdLst>
                <a:gd name="T0" fmla="*/ 0 w 484"/>
                <a:gd name="T1" fmla="*/ 21 h 326"/>
                <a:gd name="T2" fmla="*/ 0 w 484"/>
                <a:gd name="T3" fmla="*/ 49 h 326"/>
                <a:gd name="T4" fmla="*/ 109 w 484"/>
                <a:gd name="T5" fmla="*/ 108 h 326"/>
                <a:gd name="T6" fmla="*/ 375 w 484"/>
                <a:gd name="T7" fmla="*/ 263 h 326"/>
                <a:gd name="T8" fmla="*/ 484 w 484"/>
                <a:gd name="T9" fmla="*/ 326 h 326"/>
                <a:gd name="T10" fmla="*/ 484 w 484"/>
                <a:gd name="T11" fmla="*/ 281 h 326"/>
                <a:gd name="T12" fmla="*/ 375 w 484"/>
                <a:gd name="T13" fmla="*/ 217 h 326"/>
                <a:gd name="T14" fmla="*/ 109 w 484"/>
                <a:gd name="T15" fmla="*/ 63 h 326"/>
                <a:gd name="T16" fmla="*/ 0 w 484"/>
                <a:gd name="T17" fmla="*/ 0 h 326"/>
                <a:gd name="T18" fmla="*/ 0 w 484"/>
                <a:gd name="T19" fmla="*/ 2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4" h="326">
                  <a:moveTo>
                    <a:pt x="0" y="21"/>
                  </a:moveTo>
                  <a:lnTo>
                    <a:pt x="0" y="49"/>
                  </a:lnTo>
                  <a:lnTo>
                    <a:pt x="109" y="108"/>
                  </a:lnTo>
                  <a:cubicBezTo>
                    <a:pt x="150" y="215"/>
                    <a:pt x="260" y="279"/>
                    <a:pt x="375" y="263"/>
                  </a:cubicBezTo>
                  <a:lnTo>
                    <a:pt x="484" y="326"/>
                  </a:lnTo>
                  <a:lnTo>
                    <a:pt x="484" y="281"/>
                  </a:lnTo>
                  <a:lnTo>
                    <a:pt x="375" y="217"/>
                  </a:lnTo>
                  <a:cubicBezTo>
                    <a:pt x="260" y="234"/>
                    <a:pt x="150" y="170"/>
                    <a:pt x="109" y="63"/>
                  </a:cubicBezTo>
                  <a:lnTo>
                    <a:pt x="0" y="0"/>
                  </a:lnTo>
                  <a:lnTo>
                    <a:pt x="0" y="21"/>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26" name="Freeform 273">
              <a:extLst>
                <a:ext uri="{FF2B5EF4-FFF2-40B4-BE49-F238E27FC236}">
                  <a16:creationId xmlns:a16="http://schemas.microsoft.com/office/drawing/2014/main" id="{10E30931-77CF-4891-970B-307396E53C38}"/>
                </a:ext>
              </a:extLst>
            </p:cNvPr>
            <p:cNvSpPr>
              <a:spLocks/>
            </p:cNvSpPr>
            <p:nvPr/>
          </p:nvSpPr>
          <p:spPr bwMode="auto">
            <a:xfrm>
              <a:off x="5603875" y="3395663"/>
              <a:ext cx="11112" cy="31750"/>
            </a:xfrm>
            <a:custGeom>
              <a:avLst/>
              <a:gdLst>
                <a:gd name="T0" fmla="*/ 7 w 7"/>
                <a:gd name="T1" fmla="*/ 0 h 20"/>
                <a:gd name="T2" fmla="*/ 0 w 7"/>
                <a:gd name="T3" fmla="*/ 4 h 20"/>
                <a:gd name="T4" fmla="*/ 0 w 7"/>
                <a:gd name="T5" fmla="*/ 20 h 20"/>
              </a:gdLst>
              <a:ahLst/>
              <a:cxnLst>
                <a:cxn ang="0">
                  <a:pos x="T0" y="T1"/>
                </a:cxn>
                <a:cxn ang="0">
                  <a:pos x="T2" y="T3"/>
                </a:cxn>
                <a:cxn ang="0">
                  <a:pos x="T4" y="T5"/>
                </a:cxn>
              </a:cxnLst>
              <a:rect l="0" t="0" r="r" b="b"/>
              <a:pathLst>
                <a:path w="7" h="20">
                  <a:moveTo>
                    <a:pt x="7" y="0"/>
                  </a:moveTo>
                  <a:lnTo>
                    <a:pt x="0" y="4"/>
                  </a:lnTo>
                  <a:lnTo>
                    <a:pt x="0" y="20"/>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27" name="Freeform 274">
              <a:extLst>
                <a:ext uri="{FF2B5EF4-FFF2-40B4-BE49-F238E27FC236}">
                  <a16:creationId xmlns:a16="http://schemas.microsoft.com/office/drawing/2014/main" id="{26060B23-8586-48A4-85B7-667EB56929B3}"/>
                </a:ext>
              </a:extLst>
            </p:cNvPr>
            <p:cNvSpPr>
              <a:spLocks/>
            </p:cNvSpPr>
            <p:nvPr/>
          </p:nvSpPr>
          <p:spPr bwMode="auto">
            <a:xfrm>
              <a:off x="5618163" y="3403601"/>
              <a:ext cx="11112" cy="33338"/>
            </a:xfrm>
            <a:custGeom>
              <a:avLst/>
              <a:gdLst>
                <a:gd name="T0" fmla="*/ 7 w 7"/>
                <a:gd name="T1" fmla="*/ 0 h 21"/>
                <a:gd name="T2" fmla="*/ 0 w 7"/>
                <a:gd name="T3" fmla="*/ 3 h 21"/>
                <a:gd name="T4" fmla="*/ 0 w 7"/>
                <a:gd name="T5" fmla="*/ 21 h 21"/>
              </a:gdLst>
              <a:ahLst/>
              <a:cxnLst>
                <a:cxn ang="0">
                  <a:pos x="T0" y="T1"/>
                </a:cxn>
                <a:cxn ang="0">
                  <a:pos x="T2" y="T3"/>
                </a:cxn>
                <a:cxn ang="0">
                  <a:pos x="T4" y="T5"/>
                </a:cxn>
              </a:cxnLst>
              <a:rect l="0" t="0" r="r" b="b"/>
              <a:pathLst>
                <a:path w="7" h="21">
                  <a:moveTo>
                    <a:pt x="7" y="0"/>
                  </a:moveTo>
                  <a:lnTo>
                    <a:pt x="0" y="3"/>
                  </a:lnTo>
                  <a:lnTo>
                    <a:pt x="0" y="21"/>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28" name="Freeform 275">
              <a:extLst>
                <a:ext uri="{FF2B5EF4-FFF2-40B4-BE49-F238E27FC236}">
                  <a16:creationId xmlns:a16="http://schemas.microsoft.com/office/drawing/2014/main" id="{D3B92AC4-CFED-45E6-B3B5-F23D4660FD95}"/>
                </a:ext>
              </a:extLst>
            </p:cNvPr>
            <p:cNvSpPr>
              <a:spLocks/>
            </p:cNvSpPr>
            <p:nvPr/>
          </p:nvSpPr>
          <p:spPr bwMode="auto">
            <a:xfrm>
              <a:off x="5630863" y="3408363"/>
              <a:ext cx="11112" cy="34925"/>
            </a:xfrm>
            <a:custGeom>
              <a:avLst/>
              <a:gdLst>
                <a:gd name="T0" fmla="*/ 7 w 7"/>
                <a:gd name="T1" fmla="*/ 0 h 22"/>
                <a:gd name="T2" fmla="*/ 0 w 7"/>
                <a:gd name="T3" fmla="*/ 4 h 22"/>
                <a:gd name="T4" fmla="*/ 1 w 7"/>
                <a:gd name="T5" fmla="*/ 22 h 22"/>
              </a:gdLst>
              <a:ahLst/>
              <a:cxnLst>
                <a:cxn ang="0">
                  <a:pos x="T0" y="T1"/>
                </a:cxn>
                <a:cxn ang="0">
                  <a:pos x="T2" y="T3"/>
                </a:cxn>
                <a:cxn ang="0">
                  <a:pos x="T4" y="T5"/>
                </a:cxn>
              </a:cxnLst>
              <a:rect l="0" t="0" r="r" b="b"/>
              <a:pathLst>
                <a:path w="7" h="22">
                  <a:moveTo>
                    <a:pt x="7" y="0"/>
                  </a:moveTo>
                  <a:lnTo>
                    <a:pt x="0" y="4"/>
                  </a:lnTo>
                  <a:lnTo>
                    <a:pt x="1" y="22"/>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29" name="Freeform 276">
              <a:extLst>
                <a:ext uri="{FF2B5EF4-FFF2-40B4-BE49-F238E27FC236}">
                  <a16:creationId xmlns:a16="http://schemas.microsoft.com/office/drawing/2014/main" id="{69DD9BB2-2085-4B34-B3EA-47350E4FB390}"/>
                </a:ext>
              </a:extLst>
            </p:cNvPr>
            <p:cNvSpPr>
              <a:spLocks/>
            </p:cNvSpPr>
            <p:nvPr/>
          </p:nvSpPr>
          <p:spPr bwMode="auto">
            <a:xfrm>
              <a:off x="5583238" y="3379788"/>
              <a:ext cx="9525" cy="26988"/>
            </a:xfrm>
            <a:custGeom>
              <a:avLst/>
              <a:gdLst>
                <a:gd name="T0" fmla="*/ 6 w 6"/>
                <a:gd name="T1" fmla="*/ 0 h 17"/>
                <a:gd name="T2" fmla="*/ 0 w 6"/>
                <a:gd name="T3" fmla="*/ 3 h 17"/>
                <a:gd name="T4" fmla="*/ 0 w 6"/>
                <a:gd name="T5" fmla="*/ 17 h 17"/>
              </a:gdLst>
              <a:ahLst/>
              <a:cxnLst>
                <a:cxn ang="0">
                  <a:pos x="T0" y="T1"/>
                </a:cxn>
                <a:cxn ang="0">
                  <a:pos x="T2" y="T3"/>
                </a:cxn>
                <a:cxn ang="0">
                  <a:pos x="T4" y="T5"/>
                </a:cxn>
              </a:cxnLst>
              <a:rect l="0" t="0" r="r" b="b"/>
              <a:pathLst>
                <a:path w="6" h="17">
                  <a:moveTo>
                    <a:pt x="6" y="0"/>
                  </a:moveTo>
                  <a:lnTo>
                    <a:pt x="0" y="3"/>
                  </a:lnTo>
                  <a:lnTo>
                    <a:pt x="0" y="17"/>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30" name="Freeform 277">
              <a:extLst>
                <a:ext uri="{FF2B5EF4-FFF2-40B4-BE49-F238E27FC236}">
                  <a16:creationId xmlns:a16="http://schemas.microsoft.com/office/drawing/2014/main" id="{274B764E-BE08-4863-89C4-008B2BF5AA7F}"/>
                </a:ext>
              </a:extLst>
            </p:cNvPr>
            <p:cNvSpPr>
              <a:spLocks/>
            </p:cNvSpPr>
            <p:nvPr/>
          </p:nvSpPr>
          <p:spPr bwMode="auto">
            <a:xfrm>
              <a:off x="5592763" y="3389313"/>
              <a:ext cx="11112" cy="30163"/>
            </a:xfrm>
            <a:custGeom>
              <a:avLst/>
              <a:gdLst>
                <a:gd name="T0" fmla="*/ 7 w 7"/>
                <a:gd name="T1" fmla="*/ 0 h 19"/>
                <a:gd name="T2" fmla="*/ 0 w 7"/>
                <a:gd name="T3" fmla="*/ 3 h 19"/>
                <a:gd name="T4" fmla="*/ 1 w 7"/>
                <a:gd name="T5" fmla="*/ 19 h 19"/>
              </a:gdLst>
              <a:ahLst/>
              <a:cxnLst>
                <a:cxn ang="0">
                  <a:pos x="T0" y="T1"/>
                </a:cxn>
                <a:cxn ang="0">
                  <a:pos x="T2" y="T3"/>
                </a:cxn>
                <a:cxn ang="0">
                  <a:pos x="T4" y="T5"/>
                </a:cxn>
              </a:cxnLst>
              <a:rect l="0" t="0" r="r" b="b"/>
              <a:pathLst>
                <a:path w="7" h="19">
                  <a:moveTo>
                    <a:pt x="7" y="0"/>
                  </a:moveTo>
                  <a:lnTo>
                    <a:pt x="0" y="3"/>
                  </a:lnTo>
                  <a:lnTo>
                    <a:pt x="1" y="19"/>
                  </a:lnTo>
                </a:path>
              </a:pathLst>
            </a:custGeom>
            <a:noFill/>
            <a:ln w="7938" cap="rnd">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31" name="Freeform 278">
              <a:extLst>
                <a:ext uri="{FF2B5EF4-FFF2-40B4-BE49-F238E27FC236}">
                  <a16:creationId xmlns:a16="http://schemas.microsoft.com/office/drawing/2014/main" id="{2DCA5296-2DF6-4A85-998A-D2B910576116}"/>
                </a:ext>
              </a:extLst>
            </p:cNvPr>
            <p:cNvSpPr>
              <a:spLocks/>
            </p:cNvSpPr>
            <p:nvPr/>
          </p:nvSpPr>
          <p:spPr bwMode="auto">
            <a:xfrm>
              <a:off x="5514975" y="3255963"/>
              <a:ext cx="325437" cy="269875"/>
            </a:xfrm>
            <a:custGeom>
              <a:avLst/>
              <a:gdLst>
                <a:gd name="T0" fmla="*/ 0 w 725"/>
                <a:gd name="T1" fmla="*/ 142 h 604"/>
                <a:gd name="T2" fmla="*/ 0 w 725"/>
                <a:gd name="T3" fmla="*/ 299 h 604"/>
                <a:gd name="T4" fmla="*/ 12 w 725"/>
                <a:gd name="T5" fmla="*/ 308 h 604"/>
                <a:gd name="T6" fmla="*/ 12 w 725"/>
                <a:gd name="T7" fmla="*/ 332 h 604"/>
                <a:gd name="T8" fmla="*/ 109 w 725"/>
                <a:gd name="T9" fmla="*/ 387 h 604"/>
                <a:gd name="T10" fmla="*/ 375 w 725"/>
                <a:gd name="T11" fmla="*/ 541 h 604"/>
                <a:gd name="T12" fmla="*/ 484 w 725"/>
                <a:gd name="T13" fmla="*/ 604 h 604"/>
                <a:gd name="T14" fmla="*/ 713 w 725"/>
                <a:gd name="T15" fmla="*/ 471 h 604"/>
                <a:gd name="T16" fmla="*/ 713 w 725"/>
                <a:gd name="T17" fmla="*/ 447 h 604"/>
                <a:gd name="T18" fmla="*/ 725 w 725"/>
                <a:gd name="T19" fmla="*/ 441 h 604"/>
                <a:gd name="T20" fmla="*/ 725 w 725"/>
                <a:gd name="T21" fmla="*/ 284 h 604"/>
                <a:gd name="T22" fmla="*/ 242 w 725"/>
                <a:gd name="T23" fmla="*/ 0 h 604"/>
                <a:gd name="T24" fmla="*/ 0 w 725"/>
                <a:gd name="T25" fmla="*/ 142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5" h="604">
                  <a:moveTo>
                    <a:pt x="0" y="142"/>
                  </a:moveTo>
                  <a:lnTo>
                    <a:pt x="0" y="299"/>
                  </a:lnTo>
                  <a:lnTo>
                    <a:pt x="12" y="308"/>
                  </a:lnTo>
                  <a:lnTo>
                    <a:pt x="12" y="332"/>
                  </a:lnTo>
                  <a:lnTo>
                    <a:pt x="109" y="387"/>
                  </a:lnTo>
                  <a:cubicBezTo>
                    <a:pt x="150" y="494"/>
                    <a:pt x="260" y="558"/>
                    <a:pt x="375" y="541"/>
                  </a:cubicBezTo>
                  <a:lnTo>
                    <a:pt x="484" y="604"/>
                  </a:lnTo>
                  <a:lnTo>
                    <a:pt x="713" y="471"/>
                  </a:lnTo>
                  <a:lnTo>
                    <a:pt x="713" y="447"/>
                  </a:lnTo>
                  <a:lnTo>
                    <a:pt x="725" y="441"/>
                  </a:lnTo>
                  <a:lnTo>
                    <a:pt x="725" y="284"/>
                  </a:lnTo>
                  <a:lnTo>
                    <a:pt x="242" y="0"/>
                  </a:lnTo>
                  <a:lnTo>
                    <a:pt x="0" y="142"/>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32" name="Rectangle 279">
              <a:extLst>
                <a:ext uri="{FF2B5EF4-FFF2-40B4-BE49-F238E27FC236}">
                  <a16:creationId xmlns:a16="http://schemas.microsoft.com/office/drawing/2014/main" id="{307A3A4C-F799-48D5-8408-E668A7C64412}"/>
                </a:ext>
              </a:extLst>
            </p:cNvPr>
            <p:cNvSpPr>
              <a:spLocks noChangeArrowheads="1"/>
            </p:cNvSpPr>
            <p:nvPr/>
          </p:nvSpPr>
          <p:spPr bwMode="auto">
            <a:xfrm>
              <a:off x="5932488" y="3321051"/>
              <a:ext cx="2365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Light" panose="020F0302020204030204" pitchFamily="34" charset="0"/>
                </a:rPr>
                <a:t>CPE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3" name="Rectangle 280">
              <a:extLst>
                <a:ext uri="{FF2B5EF4-FFF2-40B4-BE49-F238E27FC236}">
                  <a16:creationId xmlns:a16="http://schemas.microsoft.com/office/drawing/2014/main" id="{0F45E5FA-D933-44B8-BAC7-7EF422F5883C}"/>
                </a:ext>
              </a:extLst>
            </p:cNvPr>
            <p:cNvSpPr>
              <a:spLocks noChangeArrowheads="1"/>
            </p:cNvSpPr>
            <p:nvPr/>
          </p:nvSpPr>
          <p:spPr bwMode="auto">
            <a:xfrm>
              <a:off x="5962650" y="2741613"/>
              <a:ext cx="1714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PE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4" name="Line 281">
              <a:extLst>
                <a:ext uri="{FF2B5EF4-FFF2-40B4-BE49-F238E27FC236}">
                  <a16:creationId xmlns:a16="http://schemas.microsoft.com/office/drawing/2014/main" id="{36089647-4627-441A-8968-9B61CDC57C9D}"/>
                </a:ext>
              </a:extLst>
            </p:cNvPr>
            <p:cNvSpPr>
              <a:spLocks noChangeShapeType="1"/>
            </p:cNvSpPr>
            <p:nvPr/>
          </p:nvSpPr>
          <p:spPr bwMode="auto">
            <a:xfrm>
              <a:off x="5678488" y="2747963"/>
              <a:ext cx="0" cy="373063"/>
            </a:xfrm>
            <a:prstGeom prst="line">
              <a:avLst/>
            </a:prstGeom>
            <a:noFill/>
            <a:ln w="7938" cap="rnd">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35" name="Line 282">
              <a:extLst>
                <a:ext uri="{FF2B5EF4-FFF2-40B4-BE49-F238E27FC236}">
                  <a16:creationId xmlns:a16="http://schemas.microsoft.com/office/drawing/2014/main" id="{25EFD5F9-7DEC-41D3-9566-F934646CCA21}"/>
                </a:ext>
              </a:extLst>
            </p:cNvPr>
            <p:cNvSpPr>
              <a:spLocks noChangeShapeType="1"/>
            </p:cNvSpPr>
            <p:nvPr/>
          </p:nvSpPr>
          <p:spPr bwMode="auto">
            <a:xfrm>
              <a:off x="5678488" y="3662363"/>
              <a:ext cx="0" cy="406400"/>
            </a:xfrm>
            <a:prstGeom prst="line">
              <a:avLst/>
            </a:prstGeom>
            <a:noFill/>
            <a:ln w="7938" cap="rnd">
              <a:solidFill>
                <a:srgbClr val="00B0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36" name="Freeform 283">
              <a:extLst>
                <a:ext uri="{FF2B5EF4-FFF2-40B4-BE49-F238E27FC236}">
                  <a16:creationId xmlns:a16="http://schemas.microsoft.com/office/drawing/2014/main" id="{42C27C78-6D1B-4AD7-AA77-09CC57B5070D}"/>
                </a:ext>
              </a:extLst>
            </p:cNvPr>
            <p:cNvSpPr>
              <a:spLocks noEditPoints="1"/>
            </p:cNvSpPr>
            <p:nvPr/>
          </p:nvSpPr>
          <p:spPr bwMode="auto">
            <a:xfrm>
              <a:off x="5135563" y="3987801"/>
              <a:ext cx="1084262" cy="350838"/>
            </a:xfrm>
            <a:custGeom>
              <a:avLst/>
              <a:gdLst>
                <a:gd name="T0" fmla="*/ 631 w 683"/>
                <a:gd name="T1" fmla="*/ 221 h 221"/>
                <a:gd name="T2" fmla="*/ 644 w 683"/>
                <a:gd name="T3" fmla="*/ 194 h 221"/>
                <a:gd name="T4" fmla="*/ 39 w 683"/>
                <a:gd name="T5" fmla="*/ 194 h 221"/>
                <a:gd name="T6" fmla="*/ 53 w 683"/>
                <a:gd name="T7" fmla="*/ 221 h 221"/>
                <a:gd name="T8" fmla="*/ 631 w 683"/>
                <a:gd name="T9" fmla="*/ 221 h 221"/>
                <a:gd name="T10" fmla="*/ 0 w 683"/>
                <a:gd name="T11" fmla="*/ 181 h 221"/>
                <a:gd name="T12" fmla="*/ 683 w 683"/>
                <a:gd name="T13" fmla="*/ 181 h 221"/>
                <a:gd name="T14" fmla="*/ 683 w 683"/>
                <a:gd name="T15" fmla="*/ 0 h 221"/>
                <a:gd name="T16" fmla="*/ 0 w 683"/>
                <a:gd name="T17" fmla="*/ 0 h 221"/>
                <a:gd name="T18" fmla="*/ 0 w 683"/>
                <a:gd name="T19" fmla="*/ 18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221">
                  <a:moveTo>
                    <a:pt x="631" y="221"/>
                  </a:moveTo>
                  <a:lnTo>
                    <a:pt x="644" y="194"/>
                  </a:lnTo>
                  <a:lnTo>
                    <a:pt x="39" y="194"/>
                  </a:lnTo>
                  <a:lnTo>
                    <a:pt x="53" y="221"/>
                  </a:lnTo>
                  <a:lnTo>
                    <a:pt x="631" y="221"/>
                  </a:lnTo>
                  <a:close/>
                  <a:moveTo>
                    <a:pt x="0" y="181"/>
                  </a:moveTo>
                  <a:lnTo>
                    <a:pt x="683" y="181"/>
                  </a:lnTo>
                  <a:lnTo>
                    <a:pt x="683" y="0"/>
                  </a:lnTo>
                  <a:lnTo>
                    <a:pt x="0" y="0"/>
                  </a:lnTo>
                  <a:lnTo>
                    <a:pt x="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37" name="Freeform 284">
              <a:extLst>
                <a:ext uri="{FF2B5EF4-FFF2-40B4-BE49-F238E27FC236}">
                  <a16:creationId xmlns:a16="http://schemas.microsoft.com/office/drawing/2014/main" id="{875F05BC-4B02-479F-9E38-412DCC179F68}"/>
                </a:ext>
              </a:extLst>
            </p:cNvPr>
            <p:cNvSpPr>
              <a:spLocks/>
            </p:cNvSpPr>
            <p:nvPr/>
          </p:nvSpPr>
          <p:spPr bwMode="auto">
            <a:xfrm>
              <a:off x="5197475" y="4295776"/>
              <a:ext cx="960437" cy="42863"/>
            </a:xfrm>
            <a:custGeom>
              <a:avLst/>
              <a:gdLst>
                <a:gd name="T0" fmla="*/ 592 w 605"/>
                <a:gd name="T1" fmla="*/ 27 h 27"/>
                <a:gd name="T2" fmla="*/ 605 w 605"/>
                <a:gd name="T3" fmla="*/ 0 h 27"/>
                <a:gd name="T4" fmla="*/ 0 w 605"/>
                <a:gd name="T5" fmla="*/ 0 h 27"/>
                <a:gd name="T6" fmla="*/ 14 w 605"/>
                <a:gd name="T7" fmla="*/ 27 h 27"/>
                <a:gd name="T8" fmla="*/ 592 w 605"/>
                <a:gd name="T9" fmla="*/ 27 h 27"/>
              </a:gdLst>
              <a:ahLst/>
              <a:cxnLst>
                <a:cxn ang="0">
                  <a:pos x="T0" y="T1"/>
                </a:cxn>
                <a:cxn ang="0">
                  <a:pos x="T2" y="T3"/>
                </a:cxn>
                <a:cxn ang="0">
                  <a:pos x="T4" y="T5"/>
                </a:cxn>
                <a:cxn ang="0">
                  <a:pos x="T6" y="T7"/>
                </a:cxn>
                <a:cxn ang="0">
                  <a:pos x="T8" y="T9"/>
                </a:cxn>
              </a:cxnLst>
              <a:rect l="0" t="0" r="r" b="b"/>
              <a:pathLst>
                <a:path w="605" h="27">
                  <a:moveTo>
                    <a:pt x="592" y="27"/>
                  </a:moveTo>
                  <a:lnTo>
                    <a:pt x="605" y="0"/>
                  </a:lnTo>
                  <a:lnTo>
                    <a:pt x="0" y="0"/>
                  </a:lnTo>
                  <a:lnTo>
                    <a:pt x="14" y="27"/>
                  </a:lnTo>
                  <a:lnTo>
                    <a:pt x="592" y="27"/>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38" name="Rectangle 285">
              <a:extLst>
                <a:ext uri="{FF2B5EF4-FFF2-40B4-BE49-F238E27FC236}">
                  <a16:creationId xmlns:a16="http://schemas.microsoft.com/office/drawing/2014/main" id="{694C0DA7-635F-4F9B-BE44-68A7A40F6FD3}"/>
                </a:ext>
              </a:extLst>
            </p:cNvPr>
            <p:cNvSpPr>
              <a:spLocks noChangeArrowheads="1"/>
            </p:cNvSpPr>
            <p:nvPr/>
          </p:nvSpPr>
          <p:spPr bwMode="auto">
            <a:xfrm>
              <a:off x="5135563" y="3987801"/>
              <a:ext cx="1084262" cy="287338"/>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39" name="Rectangle 286">
              <a:extLst>
                <a:ext uri="{FF2B5EF4-FFF2-40B4-BE49-F238E27FC236}">
                  <a16:creationId xmlns:a16="http://schemas.microsoft.com/office/drawing/2014/main" id="{3B9DF2A4-1CE0-434B-AD78-7CEBF09EFF5E}"/>
                </a:ext>
              </a:extLst>
            </p:cNvPr>
            <p:cNvSpPr>
              <a:spLocks noChangeArrowheads="1"/>
            </p:cNvSpPr>
            <p:nvPr/>
          </p:nvSpPr>
          <p:spPr bwMode="auto">
            <a:xfrm>
              <a:off x="5972175" y="4043363"/>
              <a:ext cx="185737"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40" name="Rectangle 287">
              <a:extLst>
                <a:ext uri="{FF2B5EF4-FFF2-40B4-BE49-F238E27FC236}">
                  <a16:creationId xmlns:a16="http://schemas.microsoft.com/office/drawing/2014/main" id="{E7E93C69-4539-4317-A72E-8454B145F8FF}"/>
                </a:ext>
              </a:extLst>
            </p:cNvPr>
            <p:cNvSpPr>
              <a:spLocks noChangeArrowheads="1"/>
            </p:cNvSpPr>
            <p:nvPr/>
          </p:nvSpPr>
          <p:spPr bwMode="auto">
            <a:xfrm>
              <a:off x="5972175" y="4043363"/>
              <a:ext cx="185737" cy="176213"/>
            </a:xfrm>
            <a:prstGeom prst="rect">
              <a:avLst/>
            </a:pr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41" name="Freeform 288">
              <a:extLst>
                <a:ext uri="{FF2B5EF4-FFF2-40B4-BE49-F238E27FC236}">
                  <a16:creationId xmlns:a16="http://schemas.microsoft.com/office/drawing/2014/main" id="{3EB505F7-9921-402E-B96A-89362D316780}"/>
                </a:ext>
              </a:extLst>
            </p:cNvPr>
            <p:cNvSpPr>
              <a:spLocks noEditPoints="1"/>
            </p:cNvSpPr>
            <p:nvPr/>
          </p:nvSpPr>
          <p:spPr bwMode="auto">
            <a:xfrm>
              <a:off x="5221288" y="4059238"/>
              <a:ext cx="566737" cy="142875"/>
            </a:xfrm>
            <a:custGeom>
              <a:avLst/>
              <a:gdLst>
                <a:gd name="T0" fmla="*/ 0 w 357"/>
                <a:gd name="T1" fmla="*/ 56 h 90"/>
                <a:gd name="T2" fmla="*/ 12 w 357"/>
                <a:gd name="T3" fmla="*/ 79 h 90"/>
                <a:gd name="T4" fmla="*/ 36 w 357"/>
                <a:gd name="T5" fmla="*/ 90 h 90"/>
                <a:gd name="T6" fmla="*/ 48 w 357"/>
                <a:gd name="T7" fmla="*/ 79 h 90"/>
                <a:gd name="T8" fmla="*/ 125 w 357"/>
                <a:gd name="T9" fmla="*/ 56 h 90"/>
                <a:gd name="T10" fmla="*/ 77 w 357"/>
                <a:gd name="T11" fmla="*/ 79 h 90"/>
                <a:gd name="T12" fmla="*/ 90 w 357"/>
                <a:gd name="T13" fmla="*/ 90 h 90"/>
                <a:gd name="T14" fmla="*/ 113 w 357"/>
                <a:gd name="T15" fmla="*/ 79 h 90"/>
                <a:gd name="T16" fmla="*/ 125 w 357"/>
                <a:gd name="T17" fmla="*/ 56 h 90"/>
                <a:gd name="T18" fmla="*/ 154 w 357"/>
                <a:gd name="T19" fmla="*/ 56 h 90"/>
                <a:gd name="T20" fmla="*/ 167 w 357"/>
                <a:gd name="T21" fmla="*/ 79 h 90"/>
                <a:gd name="T22" fmla="*/ 190 w 357"/>
                <a:gd name="T23" fmla="*/ 90 h 90"/>
                <a:gd name="T24" fmla="*/ 202 w 357"/>
                <a:gd name="T25" fmla="*/ 79 h 90"/>
                <a:gd name="T26" fmla="*/ 280 w 357"/>
                <a:gd name="T27" fmla="*/ 56 h 90"/>
                <a:gd name="T28" fmla="*/ 232 w 357"/>
                <a:gd name="T29" fmla="*/ 79 h 90"/>
                <a:gd name="T30" fmla="*/ 244 w 357"/>
                <a:gd name="T31" fmla="*/ 90 h 90"/>
                <a:gd name="T32" fmla="*/ 267 w 357"/>
                <a:gd name="T33" fmla="*/ 79 h 90"/>
                <a:gd name="T34" fmla="*/ 280 w 357"/>
                <a:gd name="T35" fmla="*/ 56 h 90"/>
                <a:gd name="T36" fmla="*/ 309 w 357"/>
                <a:gd name="T37" fmla="*/ 56 h 90"/>
                <a:gd name="T38" fmla="*/ 321 w 357"/>
                <a:gd name="T39" fmla="*/ 79 h 90"/>
                <a:gd name="T40" fmla="*/ 344 w 357"/>
                <a:gd name="T41" fmla="*/ 90 h 90"/>
                <a:gd name="T42" fmla="*/ 357 w 357"/>
                <a:gd name="T43" fmla="*/ 79 h 90"/>
                <a:gd name="T44" fmla="*/ 357 w 357"/>
                <a:gd name="T45" fmla="*/ 0 h 90"/>
                <a:gd name="T46" fmla="*/ 309 w 357"/>
                <a:gd name="T47" fmla="*/ 23 h 90"/>
                <a:gd name="T48" fmla="*/ 321 w 357"/>
                <a:gd name="T49" fmla="*/ 35 h 90"/>
                <a:gd name="T50" fmla="*/ 344 w 357"/>
                <a:gd name="T51" fmla="*/ 23 h 90"/>
                <a:gd name="T52" fmla="*/ 357 w 357"/>
                <a:gd name="T53" fmla="*/ 0 h 90"/>
                <a:gd name="T54" fmla="*/ 232 w 357"/>
                <a:gd name="T55" fmla="*/ 0 h 90"/>
                <a:gd name="T56" fmla="*/ 244 w 357"/>
                <a:gd name="T57" fmla="*/ 23 h 90"/>
                <a:gd name="T58" fmla="*/ 267 w 357"/>
                <a:gd name="T59" fmla="*/ 35 h 90"/>
                <a:gd name="T60" fmla="*/ 280 w 357"/>
                <a:gd name="T61" fmla="*/ 23 h 90"/>
                <a:gd name="T62" fmla="*/ 202 w 357"/>
                <a:gd name="T63" fmla="*/ 0 h 90"/>
                <a:gd name="T64" fmla="*/ 154 w 357"/>
                <a:gd name="T65" fmla="*/ 23 h 90"/>
                <a:gd name="T66" fmla="*/ 167 w 357"/>
                <a:gd name="T67" fmla="*/ 35 h 90"/>
                <a:gd name="T68" fmla="*/ 190 w 357"/>
                <a:gd name="T69" fmla="*/ 23 h 90"/>
                <a:gd name="T70" fmla="*/ 202 w 357"/>
                <a:gd name="T71" fmla="*/ 0 h 90"/>
                <a:gd name="T72" fmla="*/ 77 w 357"/>
                <a:gd name="T73" fmla="*/ 0 h 90"/>
                <a:gd name="T74" fmla="*/ 90 w 357"/>
                <a:gd name="T75" fmla="*/ 23 h 90"/>
                <a:gd name="T76" fmla="*/ 113 w 357"/>
                <a:gd name="T77" fmla="*/ 35 h 90"/>
                <a:gd name="T78" fmla="*/ 125 w 357"/>
                <a:gd name="T79" fmla="*/ 23 h 90"/>
                <a:gd name="T80" fmla="*/ 48 w 357"/>
                <a:gd name="T81" fmla="*/ 0 h 90"/>
                <a:gd name="T82" fmla="*/ 0 w 357"/>
                <a:gd name="T83" fmla="*/ 23 h 90"/>
                <a:gd name="T84" fmla="*/ 12 w 357"/>
                <a:gd name="T85" fmla="*/ 35 h 90"/>
                <a:gd name="T86" fmla="*/ 36 w 357"/>
                <a:gd name="T87" fmla="*/ 23 h 90"/>
                <a:gd name="T88" fmla="*/ 48 w 357"/>
                <a:gd name="T8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7" h="90">
                  <a:moveTo>
                    <a:pt x="48" y="56"/>
                  </a:moveTo>
                  <a:lnTo>
                    <a:pt x="0" y="56"/>
                  </a:lnTo>
                  <a:lnTo>
                    <a:pt x="0" y="79"/>
                  </a:lnTo>
                  <a:lnTo>
                    <a:pt x="12" y="79"/>
                  </a:lnTo>
                  <a:lnTo>
                    <a:pt x="12" y="90"/>
                  </a:lnTo>
                  <a:lnTo>
                    <a:pt x="36" y="90"/>
                  </a:lnTo>
                  <a:lnTo>
                    <a:pt x="36" y="79"/>
                  </a:lnTo>
                  <a:lnTo>
                    <a:pt x="48" y="79"/>
                  </a:lnTo>
                  <a:lnTo>
                    <a:pt x="48" y="56"/>
                  </a:lnTo>
                  <a:close/>
                  <a:moveTo>
                    <a:pt x="125" y="56"/>
                  </a:moveTo>
                  <a:lnTo>
                    <a:pt x="77" y="56"/>
                  </a:lnTo>
                  <a:lnTo>
                    <a:pt x="77" y="79"/>
                  </a:lnTo>
                  <a:lnTo>
                    <a:pt x="90" y="79"/>
                  </a:lnTo>
                  <a:lnTo>
                    <a:pt x="90" y="90"/>
                  </a:lnTo>
                  <a:lnTo>
                    <a:pt x="113" y="90"/>
                  </a:lnTo>
                  <a:lnTo>
                    <a:pt x="113" y="79"/>
                  </a:lnTo>
                  <a:lnTo>
                    <a:pt x="125" y="79"/>
                  </a:lnTo>
                  <a:lnTo>
                    <a:pt x="125" y="56"/>
                  </a:lnTo>
                  <a:close/>
                  <a:moveTo>
                    <a:pt x="202" y="56"/>
                  </a:moveTo>
                  <a:lnTo>
                    <a:pt x="154" y="56"/>
                  </a:lnTo>
                  <a:lnTo>
                    <a:pt x="154" y="79"/>
                  </a:lnTo>
                  <a:lnTo>
                    <a:pt x="167" y="79"/>
                  </a:lnTo>
                  <a:lnTo>
                    <a:pt x="167" y="90"/>
                  </a:lnTo>
                  <a:lnTo>
                    <a:pt x="190" y="90"/>
                  </a:lnTo>
                  <a:lnTo>
                    <a:pt x="190" y="79"/>
                  </a:lnTo>
                  <a:lnTo>
                    <a:pt x="202" y="79"/>
                  </a:lnTo>
                  <a:lnTo>
                    <a:pt x="202" y="56"/>
                  </a:lnTo>
                  <a:close/>
                  <a:moveTo>
                    <a:pt x="280" y="56"/>
                  </a:moveTo>
                  <a:lnTo>
                    <a:pt x="232" y="56"/>
                  </a:lnTo>
                  <a:lnTo>
                    <a:pt x="232" y="79"/>
                  </a:lnTo>
                  <a:lnTo>
                    <a:pt x="244" y="79"/>
                  </a:lnTo>
                  <a:lnTo>
                    <a:pt x="244" y="90"/>
                  </a:lnTo>
                  <a:lnTo>
                    <a:pt x="267" y="90"/>
                  </a:lnTo>
                  <a:lnTo>
                    <a:pt x="267" y="79"/>
                  </a:lnTo>
                  <a:lnTo>
                    <a:pt x="280" y="79"/>
                  </a:lnTo>
                  <a:lnTo>
                    <a:pt x="280" y="56"/>
                  </a:lnTo>
                  <a:close/>
                  <a:moveTo>
                    <a:pt x="357" y="56"/>
                  </a:moveTo>
                  <a:lnTo>
                    <a:pt x="309" y="56"/>
                  </a:lnTo>
                  <a:lnTo>
                    <a:pt x="309" y="79"/>
                  </a:lnTo>
                  <a:lnTo>
                    <a:pt x="321" y="79"/>
                  </a:lnTo>
                  <a:lnTo>
                    <a:pt x="321" y="90"/>
                  </a:lnTo>
                  <a:lnTo>
                    <a:pt x="344" y="90"/>
                  </a:lnTo>
                  <a:lnTo>
                    <a:pt x="344" y="79"/>
                  </a:lnTo>
                  <a:lnTo>
                    <a:pt x="357" y="79"/>
                  </a:lnTo>
                  <a:lnTo>
                    <a:pt x="357" y="56"/>
                  </a:lnTo>
                  <a:close/>
                  <a:moveTo>
                    <a:pt x="357" y="0"/>
                  </a:moveTo>
                  <a:lnTo>
                    <a:pt x="309" y="0"/>
                  </a:lnTo>
                  <a:lnTo>
                    <a:pt x="309" y="23"/>
                  </a:lnTo>
                  <a:lnTo>
                    <a:pt x="321" y="23"/>
                  </a:lnTo>
                  <a:lnTo>
                    <a:pt x="321" y="35"/>
                  </a:lnTo>
                  <a:lnTo>
                    <a:pt x="344" y="35"/>
                  </a:lnTo>
                  <a:lnTo>
                    <a:pt x="344" y="23"/>
                  </a:lnTo>
                  <a:lnTo>
                    <a:pt x="357" y="23"/>
                  </a:lnTo>
                  <a:lnTo>
                    <a:pt x="357" y="0"/>
                  </a:lnTo>
                  <a:close/>
                  <a:moveTo>
                    <a:pt x="280" y="0"/>
                  </a:moveTo>
                  <a:lnTo>
                    <a:pt x="232" y="0"/>
                  </a:lnTo>
                  <a:lnTo>
                    <a:pt x="232" y="23"/>
                  </a:lnTo>
                  <a:lnTo>
                    <a:pt x="244" y="23"/>
                  </a:lnTo>
                  <a:lnTo>
                    <a:pt x="244" y="35"/>
                  </a:lnTo>
                  <a:lnTo>
                    <a:pt x="267" y="35"/>
                  </a:lnTo>
                  <a:lnTo>
                    <a:pt x="267" y="23"/>
                  </a:lnTo>
                  <a:lnTo>
                    <a:pt x="280" y="23"/>
                  </a:lnTo>
                  <a:lnTo>
                    <a:pt x="280" y="0"/>
                  </a:lnTo>
                  <a:close/>
                  <a:moveTo>
                    <a:pt x="202" y="0"/>
                  </a:moveTo>
                  <a:lnTo>
                    <a:pt x="154" y="0"/>
                  </a:lnTo>
                  <a:lnTo>
                    <a:pt x="154" y="23"/>
                  </a:lnTo>
                  <a:lnTo>
                    <a:pt x="167" y="23"/>
                  </a:lnTo>
                  <a:lnTo>
                    <a:pt x="167" y="35"/>
                  </a:lnTo>
                  <a:lnTo>
                    <a:pt x="190" y="35"/>
                  </a:lnTo>
                  <a:lnTo>
                    <a:pt x="190" y="23"/>
                  </a:lnTo>
                  <a:lnTo>
                    <a:pt x="202" y="23"/>
                  </a:lnTo>
                  <a:lnTo>
                    <a:pt x="202" y="0"/>
                  </a:lnTo>
                  <a:close/>
                  <a:moveTo>
                    <a:pt x="125" y="0"/>
                  </a:moveTo>
                  <a:lnTo>
                    <a:pt x="77" y="0"/>
                  </a:lnTo>
                  <a:lnTo>
                    <a:pt x="77" y="23"/>
                  </a:lnTo>
                  <a:lnTo>
                    <a:pt x="90" y="23"/>
                  </a:lnTo>
                  <a:lnTo>
                    <a:pt x="90" y="35"/>
                  </a:lnTo>
                  <a:lnTo>
                    <a:pt x="113" y="35"/>
                  </a:lnTo>
                  <a:lnTo>
                    <a:pt x="113" y="23"/>
                  </a:lnTo>
                  <a:lnTo>
                    <a:pt x="125" y="23"/>
                  </a:lnTo>
                  <a:lnTo>
                    <a:pt x="125" y="0"/>
                  </a:lnTo>
                  <a:close/>
                  <a:moveTo>
                    <a:pt x="48" y="0"/>
                  </a:moveTo>
                  <a:lnTo>
                    <a:pt x="0" y="0"/>
                  </a:lnTo>
                  <a:lnTo>
                    <a:pt x="0" y="23"/>
                  </a:lnTo>
                  <a:lnTo>
                    <a:pt x="12" y="23"/>
                  </a:lnTo>
                  <a:lnTo>
                    <a:pt x="12" y="35"/>
                  </a:lnTo>
                  <a:lnTo>
                    <a:pt x="36" y="35"/>
                  </a:lnTo>
                  <a:lnTo>
                    <a:pt x="36" y="23"/>
                  </a:lnTo>
                  <a:lnTo>
                    <a:pt x="48" y="23"/>
                  </a:lnTo>
                  <a:lnTo>
                    <a:pt x="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42" name="Freeform 289">
              <a:extLst>
                <a:ext uri="{FF2B5EF4-FFF2-40B4-BE49-F238E27FC236}">
                  <a16:creationId xmlns:a16="http://schemas.microsoft.com/office/drawing/2014/main" id="{10AC289C-2370-4752-8C14-D64E8E849A0F}"/>
                </a:ext>
              </a:extLst>
            </p:cNvPr>
            <p:cNvSpPr>
              <a:spLocks/>
            </p:cNvSpPr>
            <p:nvPr/>
          </p:nvSpPr>
          <p:spPr bwMode="auto">
            <a:xfrm>
              <a:off x="5986463" y="4073526"/>
              <a:ext cx="155575" cy="117475"/>
            </a:xfrm>
            <a:custGeom>
              <a:avLst/>
              <a:gdLst>
                <a:gd name="T0" fmla="*/ 55 w 98"/>
                <a:gd name="T1" fmla="*/ 34 h 74"/>
                <a:gd name="T2" fmla="*/ 69 w 98"/>
                <a:gd name="T3" fmla="*/ 16 h 74"/>
                <a:gd name="T4" fmla="*/ 86 w 98"/>
                <a:gd name="T5" fmla="*/ 16 h 74"/>
                <a:gd name="T6" fmla="*/ 77 w 98"/>
                <a:gd name="T7" fmla="*/ 24 h 74"/>
                <a:gd name="T8" fmla="*/ 87 w 98"/>
                <a:gd name="T9" fmla="*/ 24 h 74"/>
                <a:gd name="T10" fmla="*/ 98 w 98"/>
                <a:gd name="T11" fmla="*/ 12 h 74"/>
                <a:gd name="T12" fmla="*/ 87 w 98"/>
                <a:gd name="T13" fmla="*/ 0 h 74"/>
                <a:gd name="T14" fmla="*/ 77 w 98"/>
                <a:gd name="T15" fmla="*/ 0 h 74"/>
                <a:gd name="T16" fmla="*/ 86 w 98"/>
                <a:gd name="T17" fmla="*/ 8 h 74"/>
                <a:gd name="T18" fmla="*/ 64 w 98"/>
                <a:gd name="T19" fmla="*/ 8 h 74"/>
                <a:gd name="T20" fmla="*/ 50 w 98"/>
                <a:gd name="T21" fmla="*/ 27 h 74"/>
                <a:gd name="T22" fmla="*/ 35 w 98"/>
                <a:gd name="T23" fmla="*/ 8 h 74"/>
                <a:gd name="T24" fmla="*/ 13 w 98"/>
                <a:gd name="T25" fmla="*/ 8 h 74"/>
                <a:gd name="T26" fmla="*/ 22 w 98"/>
                <a:gd name="T27" fmla="*/ 0 h 74"/>
                <a:gd name="T28" fmla="*/ 11 w 98"/>
                <a:gd name="T29" fmla="*/ 0 h 74"/>
                <a:gd name="T30" fmla="*/ 0 w 98"/>
                <a:gd name="T31" fmla="*/ 12 h 74"/>
                <a:gd name="T32" fmla="*/ 12 w 98"/>
                <a:gd name="T33" fmla="*/ 24 h 74"/>
                <a:gd name="T34" fmla="*/ 22 w 98"/>
                <a:gd name="T35" fmla="*/ 24 h 74"/>
                <a:gd name="T36" fmla="*/ 13 w 98"/>
                <a:gd name="T37" fmla="*/ 16 h 74"/>
                <a:gd name="T38" fmla="*/ 30 w 98"/>
                <a:gd name="T39" fmla="*/ 16 h 74"/>
                <a:gd name="T40" fmla="*/ 44 w 98"/>
                <a:gd name="T41" fmla="*/ 34 h 74"/>
                <a:gd name="T42" fmla="*/ 26 w 98"/>
                <a:gd name="T43" fmla="*/ 58 h 74"/>
                <a:gd name="T44" fmla="*/ 13 w 98"/>
                <a:gd name="T45" fmla="*/ 58 h 74"/>
                <a:gd name="T46" fmla="*/ 22 w 98"/>
                <a:gd name="T47" fmla="*/ 50 h 74"/>
                <a:gd name="T48" fmla="*/ 12 w 98"/>
                <a:gd name="T49" fmla="*/ 50 h 74"/>
                <a:gd name="T50" fmla="*/ 0 w 98"/>
                <a:gd name="T51" fmla="*/ 62 h 74"/>
                <a:gd name="T52" fmla="*/ 11 w 98"/>
                <a:gd name="T53" fmla="*/ 74 h 74"/>
                <a:gd name="T54" fmla="*/ 22 w 98"/>
                <a:gd name="T55" fmla="*/ 74 h 74"/>
                <a:gd name="T56" fmla="*/ 13 w 98"/>
                <a:gd name="T57" fmla="*/ 65 h 74"/>
                <a:gd name="T58" fmla="*/ 31 w 98"/>
                <a:gd name="T59" fmla="*/ 65 h 74"/>
                <a:gd name="T60" fmla="*/ 50 w 98"/>
                <a:gd name="T61" fmla="*/ 41 h 74"/>
                <a:gd name="T62" fmla="*/ 68 w 98"/>
                <a:gd name="T63" fmla="*/ 65 h 74"/>
                <a:gd name="T64" fmla="*/ 86 w 98"/>
                <a:gd name="T65" fmla="*/ 65 h 74"/>
                <a:gd name="T66" fmla="*/ 77 w 98"/>
                <a:gd name="T67" fmla="*/ 74 h 74"/>
                <a:gd name="T68" fmla="*/ 87 w 98"/>
                <a:gd name="T69" fmla="*/ 74 h 74"/>
                <a:gd name="T70" fmla="*/ 98 w 98"/>
                <a:gd name="T71" fmla="*/ 62 h 74"/>
                <a:gd name="T72" fmla="*/ 87 w 98"/>
                <a:gd name="T73" fmla="*/ 50 h 74"/>
                <a:gd name="T74" fmla="*/ 77 w 98"/>
                <a:gd name="T75" fmla="*/ 50 h 74"/>
                <a:gd name="T76" fmla="*/ 86 w 98"/>
                <a:gd name="T77" fmla="*/ 58 h 74"/>
                <a:gd name="T78" fmla="*/ 73 w 98"/>
                <a:gd name="T79" fmla="*/ 58 h 74"/>
                <a:gd name="T80" fmla="*/ 55 w 98"/>
                <a:gd name="T81" fmla="*/ 3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74">
                  <a:moveTo>
                    <a:pt x="55" y="34"/>
                  </a:moveTo>
                  <a:lnTo>
                    <a:pt x="69" y="16"/>
                  </a:lnTo>
                  <a:lnTo>
                    <a:pt x="86" y="16"/>
                  </a:lnTo>
                  <a:lnTo>
                    <a:pt x="77" y="24"/>
                  </a:lnTo>
                  <a:lnTo>
                    <a:pt x="87" y="24"/>
                  </a:lnTo>
                  <a:lnTo>
                    <a:pt x="98" y="12"/>
                  </a:lnTo>
                  <a:lnTo>
                    <a:pt x="87" y="0"/>
                  </a:lnTo>
                  <a:lnTo>
                    <a:pt x="77" y="0"/>
                  </a:lnTo>
                  <a:lnTo>
                    <a:pt x="86" y="8"/>
                  </a:lnTo>
                  <a:lnTo>
                    <a:pt x="64" y="8"/>
                  </a:lnTo>
                  <a:lnTo>
                    <a:pt x="50" y="27"/>
                  </a:lnTo>
                  <a:lnTo>
                    <a:pt x="35" y="8"/>
                  </a:lnTo>
                  <a:lnTo>
                    <a:pt x="13" y="8"/>
                  </a:lnTo>
                  <a:lnTo>
                    <a:pt x="22" y="0"/>
                  </a:lnTo>
                  <a:lnTo>
                    <a:pt x="11" y="0"/>
                  </a:lnTo>
                  <a:lnTo>
                    <a:pt x="0" y="12"/>
                  </a:lnTo>
                  <a:lnTo>
                    <a:pt x="12" y="24"/>
                  </a:lnTo>
                  <a:lnTo>
                    <a:pt x="22" y="24"/>
                  </a:lnTo>
                  <a:lnTo>
                    <a:pt x="13" y="16"/>
                  </a:lnTo>
                  <a:lnTo>
                    <a:pt x="30" y="16"/>
                  </a:lnTo>
                  <a:lnTo>
                    <a:pt x="44" y="34"/>
                  </a:lnTo>
                  <a:lnTo>
                    <a:pt x="26" y="58"/>
                  </a:lnTo>
                  <a:lnTo>
                    <a:pt x="13" y="58"/>
                  </a:lnTo>
                  <a:lnTo>
                    <a:pt x="22" y="50"/>
                  </a:lnTo>
                  <a:lnTo>
                    <a:pt x="12" y="50"/>
                  </a:lnTo>
                  <a:lnTo>
                    <a:pt x="0" y="62"/>
                  </a:lnTo>
                  <a:lnTo>
                    <a:pt x="11" y="74"/>
                  </a:lnTo>
                  <a:lnTo>
                    <a:pt x="22" y="74"/>
                  </a:lnTo>
                  <a:lnTo>
                    <a:pt x="13" y="65"/>
                  </a:lnTo>
                  <a:lnTo>
                    <a:pt x="31" y="65"/>
                  </a:lnTo>
                  <a:lnTo>
                    <a:pt x="50" y="41"/>
                  </a:lnTo>
                  <a:lnTo>
                    <a:pt x="68" y="65"/>
                  </a:lnTo>
                  <a:lnTo>
                    <a:pt x="86" y="65"/>
                  </a:lnTo>
                  <a:lnTo>
                    <a:pt x="77" y="74"/>
                  </a:lnTo>
                  <a:lnTo>
                    <a:pt x="87" y="74"/>
                  </a:lnTo>
                  <a:lnTo>
                    <a:pt x="98" y="62"/>
                  </a:lnTo>
                  <a:lnTo>
                    <a:pt x="87" y="50"/>
                  </a:lnTo>
                  <a:lnTo>
                    <a:pt x="77" y="50"/>
                  </a:lnTo>
                  <a:lnTo>
                    <a:pt x="86" y="58"/>
                  </a:lnTo>
                  <a:lnTo>
                    <a:pt x="73" y="58"/>
                  </a:lnTo>
                  <a:lnTo>
                    <a:pt x="5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43" name="Rectangle 290">
              <a:extLst>
                <a:ext uri="{FF2B5EF4-FFF2-40B4-BE49-F238E27FC236}">
                  <a16:creationId xmlns:a16="http://schemas.microsoft.com/office/drawing/2014/main" id="{60C68C49-4E01-4217-B195-0311799F665F}"/>
                </a:ext>
              </a:extLst>
            </p:cNvPr>
            <p:cNvSpPr>
              <a:spLocks noChangeArrowheads="1"/>
            </p:cNvSpPr>
            <p:nvPr/>
          </p:nvSpPr>
          <p:spPr bwMode="auto">
            <a:xfrm>
              <a:off x="5295900" y="4538663"/>
              <a:ext cx="5302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Example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4" name="Rectangle 291">
              <a:extLst>
                <a:ext uri="{FF2B5EF4-FFF2-40B4-BE49-F238E27FC236}">
                  <a16:creationId xmlns:a16="http://schemas.microsoft.com/office/drawing/2014/main" id="{9BA26BB4-FB25-4E7E-BF42-DF59BDFCA69E}"/>
                </a:ext>
              </a:extLst>
            </p:cNvPr>
            <p:cNvSpPr>
              <a:spLocks noChangeArrowheads="1"/>
            </p:cNvSpPr>
            <p:nvPr/>
          </p:nvSpPr>
          <p:spPr bwMode="auto">
            <a:xfrm>
              <a:off x="5702300" y="4538663"/>
              <a:ext cx="1143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5" name="Rectangle 292">
              <a:extLst>
                <a:ext uri="{FF2B5EF4-FFF2-40B4-BE49-F238E27FC236}">
                  <a16:creationId xmlns:a16="http://schemas.microsoft.com/office/drawing/2014/main" id="{DE898366-30A7-456E-9467-00BCDF615A83}"/>
                </a:ext>
              </a:extLst>
            </p:cNvPr>
            <p:cNvSpPr>
              <a:spLocks noChangeArrowheads="1"/>
            </p:cNvSpPr>
            <p:nvPr/>
          </p:nvSpPr>
          <p:spPr bwMode="auto">
            <a:xfrm>
              <a:off x="5737225" y="4538663"/>
              <a:ext cx="1365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790296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C4F9118-1660-4F87-9645-09F168BAA7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95" r="19942"/>
          <a:stretch/>
        </p:blipFill>
        <p:spPr bwMode="auto">
          <a:xfrm>
            <a:off x="323850" y="981913"/>
            <a:ext cx="4248150" cy="3750425"/>
          </a:xfrm>
          <a:prstGeom prst="rect">
            <a:avLst/>
          </a:prstGeom>
        </p:spPr>
      </p:pic>
      <p:sp>
        <p:nvSpPr>
          <p:cNvPr id="2" name="Title 1">
            <a:extLst>
              <a:ext uri="{FF2B5EF4-FFF2-40B4-BE49-F238E27FC236}">
                <a16:creationId xmlns:a16="http://schemas.microsoft.com/office/drawing/2014/main" id="{5A3BF7DE-E7CC-4BCC-BE49-16993ED8D137}"/>
              </a:ext>
            </a:extLst>
          </p:cNvPr>
          <p:cNvSpPr>
            <a:spLocks noGrp="1"/>
          </p:cNvSpPr>
          <p:nvPr>
            <p:ph type="title"/>
          </p:nvPr>
        </p:nvSpPr>
        <p:spPr>
          <a:xfrm>
            <a:off x="324000" y="257731"/>
            <a:ext cx="7537450" cy="369332"/>
          </a:xfrm>
        </p:spPr>
        <p:txBody>
          <a:bodyPr wrap="square" anchor="ctr">
            <a:normAutofit/>
          </a:bodyPr>
          <a:lstStyle/>
          <a:p>
            <a:r>
              <a:rPr lang="en-IN" dirty="0"/>
              <a:t>ASSET AS A SERVICE</a:t>
            </a:r>
          </a:p>
        </p:txBody>
      </p:sp>
      <p:grpSp>
        <p:nvGrpSpPr>
          <p:cNvPr id="3" name="Group 2">
            <a:extLst>
              <a:ext uri="{FF2B5EF4-FFF2-40B4-BE49-F238E27FC236}">
                <a16:creationId xmlns:a16="http://schemas.microsoft.com/office/drawing/2014/main" id="{2511DB0B-5F0C-436D-BDAF-4A4795EB9188}"/>
              </a:ext>
            </a:extLst>
          </p:cNvPr>
          <p:cNvGrpSpPr/>
          <p:nvPr/>
        </p:nvGrpSpPr>
        <p:grpSpPr>
          <a:xfrm>
            <a:off x="4752975" y="1030044"/>
            <a:ext cx="4067175" cy="3662098"/>
            <a:chOff x="4752975" y="1030044"/>
            <a:chExt cx="4067175" cy="3662098"/>
          </a:xfrm>
        </p:grpSpPr>
        <p:sp>
          <p:nvSpPr>
            <p:cNvPr id="4" name="Freeform: Shape 3">
              <a:extLst>
                <a:ext uri="{FF2B5EF4-FFF2-40B4-BE49-F238E27FC236}">
                  <a16:creationId xmlns:a16="http://schemas.microsoft.com/office/drawing/2014/main" id="{F09AA088-BCAB-4AAD-A568-FB6AD54F4C32}"/>
                </a:ext>
              </a:extLst>
            </p:cNvPr>
            <p:cNvSpPr/>
            <p:nvPr/>
          </p:nvSpPr>
          <p:spPr>
            <a:xfrm>
              <a:off x="4752975" y="1030044"/>
              <a:ext cx="4067175" cy="698785"/>
            </a:xfrm>
            <a:custGeom>
              <a:avLst/>
              <a:gdLst>
                <a:gd name="connsiteX0" fmla="*/ 0 w 4067175"/>
                <a:gd name="connsiteY0" fmla="*/ 116466 h 698785"/>
                <a:gd name="connsiteX1" fmla="*/ 116466 w 4067175"/>
                <a:gd name="connsiteY1" fmla="*/ 0 h 698785"/>
                <a:gd name="connsiteX2" fmla="*/ 3950709 w 4067175"/>
                <a:gd name="connsiteY2" fmla="*/ 0 h 698785"/>
                <a:gd name="connsiteX3" fmla="*/ 4067175 w 4067175"/>
                <a:gd name="connsiteY3" fmla="*/ 116466 h 698785"/>
                <a:gd name="connsiteX4" fmla="*/ 4067175 w 4067175"/>
                <a:gd name="connsiteY4" fmla="*/ 582319 h 698785"/>
                <a:gd name="connsiteX5" fmla="*/ 3950709 w 4067175"/>
                <a:gd name="connsiteY5" fmla="*/ 698785 h 698785"/>
                <a:gd name="connsiteX6" fmla="*/ 116466 w 4067175"/>
                <a:gd name="connsiteY6" fmla="*/ 698785 h 698785"/>
                <a:gd name="connsiteX7" fmla="*/ 0 w 4067175"/>
                <a:gd name="connsiteY7" fmla="*/ 582319 h 698785"/>
                <a:gd name="connsiteX8" fmla="*/ 0 w 4067175"/>
                <a:gd name="connsiteY8" fmla="*/ 116466 h 69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7175" h="698785">
                  <a:moveTo>
                    <a:pt x="0" y="116466"/>
                  </a:moveTo>
                  <a:cubicBezTo>
                    <a:pt x="0" y="52144"/>
                    <a:pt x="52144" y="0"/>
                    <a:pt x="116466" y="0"/>
                  </a:cubicBezTo>
                  <a:lnTo>
                    <a:pt x="3950709" y="0"/>
                  </a:lnTo>
                  <a:cubicBezTo>
                    <a:pt x="4015031" y="0"/>
                    <a:pt x="4067175" y="52144"/>
                    <a:pt x="4067175" y="116466"/>
                  </a:cubicBezTo>
                  <a:lnTo>
                    <a:pt x="4067175" y="582319"/>
                  </a:lnTo>
                  <a:cubicBezTo>
                    <a:pt x="4067175" y="646641"/>
                    <a:pt x="4015031" y="698785"/>
                    <a:pt x="3950709" y="698785"/>
                  </a:cubicBezTo>
                  <a:lnTo>
                    <a:pt x="116466" y="698785"/>
                  </a:lnTo>
                  <a:cubicBezTo>
                    <a:pt x="52144" y="698785"/>
                    <a:pt x="0" y="646641"/>
                    <a:pt x="0" y="582319"/>
                  </a:cubicBezTo>
                  <a:lnTo>
                    <a:pt x="0" y="116466"/>
                  </a:lnTo>
                  <a:close/>
                </a:path>
              </a:pathLst>
            </a:custGeom>
            <a:solidFill>
              <a:schemeClr val="bg1"/>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022" tIns="76022" rIns="76022" bIns="76022" numCol="1" spcCol="1270" anchor="ctr" anchorCtr="0">
              <a:noAutofit/>
            </a:bodyPr>
            <a:lstStyle/>
            <a:p>
              <a:pPr marL="72000" lvl="0" indent="0" algn="l" defTabSz="488950">
                <a:lnSpc>
                  <a:spcPct val="100000"/>
                </a:lnSpc>
                <a:spcBef>
                  <a:spcPct val="0"/>
                </a:spcBef>
                <a:spcAft>
                  <a:spcPts val="0"/>
                </a:spcAft>
                <a:buNone/>
              </a:pPr>
              <a:r>
                <a:rPr lang="en-IN" sz="1100" kern="1200" dirty="0">
                  <a:solidFill>
                    <a:schemeClr val="tx1"/>
                  </a:solidFill>
                </a:rPr>
                <a:t>Member Banks can avail of CPEs as a service, based on bandwidth slabs.</a:t>
              </a:r>
            </a:p>
          </p:txBody>
        </p:sp>
        <p:sp>
          <p:nvSpPr>
            <p:cNvPr id="5" name="Freeform: Shape 4">
              <a:extLst>
                <a:ext uri="{FF2B5EF4-FFF2-40B4-BE49-F238E27FC236}">
                  <a16:creationId xmlns:a16="http://schemas.microsoft.com/office/drawing/2014/main" id="{CEA53B0A-D638-49C6-A5BE-CA613D84291A}"/>
                </a:ext>
              </a:extLst>
            </p:cNvPr>
            <p:cNvSpPr/>
            <p:nvPr/>
          </p:nvSpPr>
          <p:spPr>
            <a:xfrm>
              <a:off x="4752975" y="1826749"/>
              <a:ext cx="4067175" cy="489198"/>
            </a:xfrm>
            <a:custGeom>
              <a:avLst/>
              <a:gdLst>
                <a:gd name="connsiteX0" fmla="*/ 0 w 4067175"/>
                <a:gd name="connsiteY0" fmla="*/ 81535 h 489198"/>
                <a:gd name="connsiteX1" fmla="*/ 81535 w 4067175"/>
                <a:gd name="connsiteY1" fmla="*/ 0 h 489198"/>
                <a:gd name="connsiteX2" fmla="*/ 3985640 w 4067175"/>
                <a:gd name="connsiteY2" fmla="*/ 0 h 489198"/>
                <a:gd name="connsiteX3" fmla="*/ 4067175 w 4067175"/>
                <a:gd name="connsiteY3" fmla="*/ 81535 h 489198"/>
                <a:gd name="connsiteX4" fmla="*/ 4067175 w 4067175"/>
                <a:gd name="connsiteY4" fmla="*/ 407663 h 489198"/>
                <a:gd name="connsiteX5" fmla="*/ 3985640 w 4067175"/>
                <a:gd name="connsiteY5" fmla="*/ 489198 h 489198"/>
                <a:gd name="connsiteX6" fmla="*/ 81535 w 4067175"/>
                <a:gd name="connsiteY6" fmla="*/ 489198 h 489198"/>
                <a:gd name="connsiteX7" fmla="*/ 0 w 4067175"/>
                <a:gd name="connsiteY7" fmla="*/ 407663 h 489198"/>
                <a:gd name="connsiteX8" fmla="*/ 0 w 4067175"/>
                <a:gd name="connsiteY8" fmla="*/ 81535 h 48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7175" h="489198">
                  <a:moveTo>
                    <a:pt x="0" y="81535"/>
                  </a:moveTo>
                  <a:cubicBezTo>
                    <a:pt x="0" y="36504"/>
                    <a:pt x="36504" y="0"/>
                    <a:pt x="81535" y="0"/>
                  </a:cubicBezTo>
                  <a:lnTo>
                    <a:pt x="3985640" y="0"/>
                  </a:lnTo>
                  <a:cubicBezTo>
                    <a:pt x="4030671" y="0"/>
                    <a:pt x="4067175" y="36504"/>
                    <a:pt x="4067175" y="81535"/>
                  </a:cubicBezTo>
                  <a:lnTo>
                    <a:pt x="4067175" y="407663"/>
                  </a:lnTo>
                  <a:cubicBezTo>
                    <a:pt x="4067175" y="452694"/>
                    <a:pt x="4030671" y="489198"/>
                    <a:pt x="3985640" y="489198"/>
                  </a:cubicBezTo>
                  <a:lnTo>
                    <a:pt x="81535" y="489198"/>
                  </a:lnTo>
                  <a:cubicBezTo>
                    <a:pt x="36504" y="489198"/>
                    <a:pt x="0" y="452694"/>
                    <a:pt x="0" y="407663"/>
                  </a:cubicBezTo>
                  <a:lnTo>
                    <a:pt x="0" y="81535"/>
                  </a:lnTo>
                  <a:close/>
                </a:path>
              </a:pathLst>
            </a:custGeom>
            <a:solidFill>
              <a:schemeClr val="bg1"/>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5791" tIns="65791" rIns="65791" bIns="65791" numCol="1" spcCol="1270" anchor="ctr" anchorCtr="0">
              <a:noAutofit/>
            </a:bodyPr>
            <a:lstStyle/>
            <a:p>
              <a:pPr marL="72000" lvl="0" indent="0" algn="l" defTabSz="488950">
                <a:lnSpc>
                  <a:spcPct val="100000"/>
                </a:lnSpc>
                <a:spcBef>
                  <a:spcPct val="0"/>
                </a:spcBef>
                <a:spcAft>
                  <a:spcPts val="0"/>
                </a:spcAft>
                <a:buNone/>
              </a:pPr>
              <a:r>
                <a:rPr lang="en-IN" sz="1100" kern="1200">
                  <a:solidFill>
                    <a:schemeClr val="tx1"/>
                  </a:solidFill>
                </a:rPr>
                <a:t>Managed CPEs may be routers or SD-WAN devices.</a:t>
              </a:r>
            </a:p>
          </p:txBody>
        </p:sp>
        <p:sp>
          <p:nvSpPr>
            <p:cNvPr id="6" name="Freeform: Shape 5">
              <a:extLst>
                <a:ext uri="{FF2B5EF4-FFF2-40B4-BE49-F238E27FC236}">
                  <a16:creationId xmlns:a16="http://schemas.microsoft.com/office/drawing/2014/main" id="{6B5A38C3-7A89-41D5-AE49-87CACEA4713F}"/>
                </a:ext>
              </a:extLst>
            </p:cNvPr>
            <p:cNvSpPr/>
            <p:nvPr/>
          </p:nvSpPr>
          <p:spPr>
            <a:xfrm>
              <a:off x="4752975" y="2413868"/>
              <a:ext cx="4067175" cy="796618"/>
            </a:xfrm>
            <a:custGeom>
              <a:avLst/>
              <a:gdLst>
                <a:gd name="connsiteX0" fmla="*/ 0 w 4067175"/>
                <a:gd name="connsiteY0" fmla="*/ 132772 h 796618"/>
                <a:gd name="connsiteX1" fmla="*/ 132772 w 4067175"/>
                <a:gd name="connsiteY1" fmla="*/ 0 h 796618"/>
                <a:gd name="connsiteX2" fmla="*/ 3934403 w 4067175"/>
                <a:gd name="connsiteY2" fmla="*/ 0 h 796618"/>
                <a:gd name="connsiteX3" fmla="*/ 4067175 w 4067175"/>
                <a:gd name="connsiteY3" fmla="*/ 132772 h 796618"/>
                <a:gd name="connsiteX4" fmla="*/ 4067175 w 4067175"/>
                <a:gd name="connsiteY4" fmla="*/ 663846 h 796618"/>
                <a:gd name="connsiteX5" fmla="*/ 3934403 w 4067175"/>
                <a:gd name="connsiteY5" fmla="*/ 796618 h 796618"/>
                <a:gd name="connsiteX6" fmla="*/ 132772 w 4067175"/>
                <a:gd name="connsiteY6" fmla="*/ 796618 h 796618"/>
                <a:gd name="connsiteX7" fmla="*/ 0 w 4067175"/>
                <a:gd name="connsiteY7" fmla="*/ 663846 h 796618"/>
                <a:gd name="connsiteX8" fmla="*/ 0 w 4067175"/>
                <a:gd name="connsiteY8" fmla="*/ 132772 h 79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7175" h="796618">
                  <a:moveTo>
                    <a:pt x="0" y="132772"/>
                  </a:moveTo>
                  <a:cubicBezTo>
                    <a:pt x="0" y="59444"/>
                    <a:pt x="59444" y="0"/>
                    <a:pt x="132772" y="0"/>
                  </a:cubicBezTo>
                  <a:lnTo>
                    <a:pt x="3934403" y="0"/>
                  </a:lnTo>
                  <a:cubicBezTo>
                    <a:pt x="4007731" y="0"/>
                    <a:pt x="4067175" y="59444"/>
                    <a:pt x="4067175" y="132772"/>
                  </a:cubicBezTo>
                  <a:lnTo>
                    <a:pt x="4067175" y="663846"/>
                  </a:lnTo>
                  <a:cubicBezTo>
                    <a:pt x="4067175" y="737174"/>
                    <a:pt x="4007731" y="796618"/>
                    <a:pt x="3934403" y="796618"/>
                  </a:cubicBezTo>
                  <a:lnTo>
                    <a:pt x="132772" y="796618"/>
                  </a:lnTo>
                  <a:cubicBezTo>
                    <a:pt x="59444" y="796618"/>
                    <a:pt x="0" y="737174"/>
                    <a:pt x="0" y="663846"/>
                  </a:cubicBezTo>
                  <a:lnTo>
                    <a:pt x="0" y="132772"/>
                  </a:lnTo>
                  <a:close/>
                </a:path>
              </a:pathLst>
            </a:custGeom>
            <a:solidFill>
              <a:schemeClr val="bg1"/>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0798" tIns="80798" rIns="80798" bIns="80798" numCol="1" spcCol="1270" anchor="ctr" anchorCtr="0">
              <a:noAutofit/>
            </a:bodyPr>
            <a:lstStyle/>
            <a:p>
              <a:pPr marL="72000" lvl="0" indent="0" algn="l" defTabSz="488950">
                <a:lnSpc>
                  <a:spcPct val="100000"/>
                </a:lnSpc>
                <a:spcBef>
                  <a:spcPct val="0"/>
                </a:spcBef>
                <a:spcAft>
                  <a:spcPts val="0"/>
                </a:spcAft>
                <a:buNone/>
              </a:pPr>
              <a:r>
                <a:rPr lang="en-IN" sz="1100" kern="1200" dirty="0">
                  <a:solidFill>
                    <a:schemeClr val="tx1"/>
                  </a:solidFill>
                </a:rPr>
                <a:t>The Annual Recurring Charges (ARC) will include the cost of hardware, managed services and in the case of SD-WAN, it shall include the SD-WAN licence charges as well.</a:t>
              </a:r>
            </a:p>
          </p:txBody>
        </p:sp>
        <p:sp>
          <p:nvSpPr>
            <p:cNvPr id="8" name="Freeform: Shape 7">
              <a:extLst>
                <a:ext uri="{FF2B5EF4-FFF2-40B4-BE49-F238E27FC236}">
                  <a16:creationId xmlns:a16="http://schemas.microsoft.com/office/drawing/2014/main" id="{D5C40CE9-0F5A-43DE-B601-14718E681191}"/>
                </a:ext>
              </a:extLst>
            </p:cNvPr>
            <p:cNvSpPr/>
            <p:nvPr/>
          </p:nvSpPr>
          <p:spPr>
            <a:xfrm>
              <a:off x="4752975" y="3308406"/>
              <a:ext cx="4067175" cy="796618"/>
            </a:xfrm>
            <a:custGeom>
              <a:avLst/>
              <a:gdLst>
                <a:gd name="connsiteX0" fmla="*/ 0 w 4067175"/>
                <a:gd name="connsiteY0" fmla="*/ 132772 h 796618"/>
                <a:gd name="connsiteX1" fmla="*/ 132772 w 4067175"/>
                <a:gd name="connsiteY1" fmla="*/ 0 h 796618"/>
                <a:gd name="connsiteX2" fmla="*/ 3934403 w 4067175"/>
                <a:gd name="connsiteY2" fmla="*/ 0 h 796618"/>
                <a:gd name="connsiteX3" fmla="*/ 4067175 w 4067175"/>
                <a:gd name="connsiteY3" fmla="*/ 132772 h 796618"/>
                <a:gd name="connsiteX4" fmla="*/ 4067175 w 4067175"/>
                <a:gd name="connsiteY4" fmla="*/ 663846 h 796618"/>
                <a:gd name="connsiteX5" fmla="*/ 3934403 w 4067175"/>
                <a:gd name="connsiteY5" fmla="*/ 796618 h 796618"/>
                <a:gd name="connsiteX6" fmla="*/ 132772 w 4067175"/>
                <a:gd name="connsiteY6" fmla="*/ 796618 h 796618"/>
                <a:gd name="connsiteX7" fmla="*/ 0 w 4067175"/>
                <a:gd name="connsiteY7" fmla="*/ 663846 h 796618"/>
                <a:gd name="connsiteX8" fmla="*/ 0 w 4067175"/>
                <a:gd name="connsiteY8" fmla="*/ 132772 h 79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7175" h="796618">
                  <a:moveTo>
                    <a:pt x="0" y="132772"/>
                  </a:moveTo>
                  <a:cubicBezTo>
                    <a:pt x="0" y="59444"/>
                    <a:pt x="59444" y="0"/>
                    <a:pt x="132772" y="0"/>
                  </a:cubicBezTo>
                  <a:lnTo>
                    <a:pt x="3934403" y="0"/>
                  </a:lnTo>
                  <a:cubicBezTo>
                    <a:pt x="4007731" y="0"/>
                    <a:pt x="4067175" y="59444"/>
                    <a:pt x="4067175" y="132772"/>
                  </a:cubicBezTo>
                  <a:lnTo>
                    <a:pt x="4067175" y="663846"/>
                  </a:lnTo>
                  <a:cubicBezTo>
                    <a:pt x="4067175" y="737174"/>
                    <a:pt x="4007731" y="796618"/>
                    <a:pt x="3934403" y="796618"/>
                  </a:cubicBezTo>
                  <a:lnTo>
                    <a:pt x="132772" y="796618"/>
                  </a:lnTo>
                  <a:cubicBezTo>
                    <a:pt x="59444" y="796618"/>
                    <a:pt x="0" y="737174"/>
                    <a:pt x="0" y="663846"/>
                  </a:cubicBezTo>
                  <a:lnTo>
                    <a:pt x="0" y="132772"/>
                  </a:lnTo>
                  <a:close/>
                </a:path>
              </a:pathLst>
            </a:custGeom>
            <a:solidFill>
              <a:schemeClr val="bg1"/>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0798" tIns="80798" rIns="80798" bIns="80798" numCol="1" spcCol="1270" anchor="ctr" anchorCtr="0">
              <a:noAutofit/>
            </a:bodyPr>
            <a:lstStyle/>
            <a:p>
              <a:pPr marL="72000" lvl="0" indent="0" algn="l" defTabSz="488950">
                <a:lnSpc>
                  <a:spcPct val="100000"/>
                </a:lnSpc>
                <a:spcBef>
                  <a:spcPct val="0"/>
                </a:spcBef>
                <a:spcAft>
                  <a:spcPts val="0"/>
                </a:spcAft>
                <a:buNone/>
              </a:pPr>
              <a:r>
                <a:rPr lang="en-IN" sz="1100" kern="1200" dirty="0">
                  <a:solidFill>
                    <a:schemeClr val="tx1"/>
                  </a:solidFill>
                </a:rPr>
                <a:t>The period of usage may be 7 years as specified by NPCI. In case of a short contract, or pre-termination by a Member Bank, exit charges will apply. </a:t>
              </a:r>
            </a:p>
          </p:txBody>
        </p:sp>
        <p:sp>
          <p:nvSpPr>
            <p:cNvPr id="9" name="Freeform: Shape 8">
              <a:extLst>
                <a:ext uri="{FF2B5EF4-FFF2-40B4-BE49-F238E27FC236}">
                  <a16:creationId xmlns:a16="http://schemas.microsoft.com/office/drawing/2014/main" id="{AEC67925-7D8A-4634-AA39-7FF24FD7788F}"/>
                </a:ext>
              </a:extLst>
            </p:cNvPr>
            <p:cNvSpPr/>
            <p:nvPr/>
          </p:nvSpPr>
          <p:spPr>
            <a:xfrm>
              <a:off x="4752975" y="4202944"/>
              <a:ext cx="4067175" cy="489198"/>
            </a:xfrm>
            <a:custGeom>
              <a:avLst/>
              <a:gdLst>
                <a:gd name="connsiteX0" fmla="*/ 0 w 4067175"/>
                <a:gd name="connsiteY0" fmla="*/ 81535 h 489198"/>
                <a:gd name="connsiteX1" fmla="*/ 81535 w 4067175"/>
                <a:gd name="connsiteY1" fmla="*/ 0 h 489198"/>
                <a:gd name="connsiteX2" fmla="*/ 3985640 w 4067175"/>
                <a:gd name="connsiteY2" fmla="*/ 0 h 489198"/>
                <a:gd name="connsiteX3" fmla="*/ 4067175 w 4067175"/>
                <a:gd name="connsiteY3" fmla="*/ 81535 h 489198"/>
                <a:gd name="connsiteX4" fmla="*/ 4067175 w 4067175"/>
                <a:gd name="connsiteY4" fmla="*/ 407663 h 489198"/>
                <a:gd name="connsiteX5" fmla="*/ 3985640 w 4067175"/>
                <a:gd name="connsiteY5" fmla="*/ 489198 h 489198"/>
                <a:gd name="connsiteX6" fmla="*/ 81535 w 4067175"/>
                <a:gd name="connsiteY6" fmla="*/ 489198 h 489198"/>
                <a:gd name="connsiteX7" fmla="*/ 0 w 4067175"/>
                <a:gd name="connsiteY7" fmla="*/ 407663 h 489198"/>
                <a:gd name="connsiteX8" fmla="*/ 0 w 4067175"/>
                <a:gd name="connsiteY8" fmla="*/ 81535 h 48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7175" h="489198">
                  <a:moveTo>
                    <a:pt x="0" y="81535"/>
                  </a:moveTo>
                  <a:cubicBezTo>
                    <a:pt x="0" y="36504"/>
                    <a:pt x="36504" y="0"/>
                    <a:pt x="81535" y="0"/>
                  </a:cubicBezTo>
                  <a:lnTo>
                    <a:pt x="3985640" y="0"/>
                  </a:lnTo>
                  <a:cubicBezTo>
                    <a:pt x="4030671" y="0"/>
                    <a:pt x="4067175" y="36504"/>
                    <a:pt x="4067175" y="81535"/>
                  </a:cubicBezTo>
                  <a:lnTo>
                    <a:pt x="4067175" y="407663"/>
                  </a:lnTo>
                  <a:cubicBezTo>
                    <a:pt x="4067175" y="452694"/>
                    <a:pt x="4030671" y="489198"/>
                    <a:pt x="3985640" y="489198"/>
                  </a:cubicBezTo>
                  <a:lnTo>
                    <a:pt x="81535" y="489198"/>
                  </a:lnTo>
                  <a:cubicBezTo>
                    <a:pt x="36504" y="489198"/>
                    <a:pt x="0" y="452694"/>
                    <a:pt x="0" y="407663"/>
                  </a:cubicBezTo>
                  <a:lnTo>
                    <a:pt x="0" y="81535"/>
                  </a:lnTo>
                  <a:close/>
                </a:path>
              </a:pathLst>
            </a:custGeom>
            <a:solidFill>
              <a:schemeClr val="bg1"/>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5791" tIns="65791" rIns="65791" bIns="65791" numCol="1" spcCol="1270" anchor="ctr" anchorCtr="0">
              <a:noAutofit/>
            </a:bodyPr>
            <a:lstStyle/>
            <a:p>
              <a:pPr marL="72000" lvl="0" indent="0" algn="l" defTabSz="488950">
                <a:lnSpc>
                  <a:spcPct val="100000"/>
                </a:lnSpc>
                <a:spcBef>
                  <a:spcPct val="0"/>
                </a:spcBef>
                <a:spcAft>
                  <a:spcPts val="0"/>
                </a:spcAft>
                <a:buNone/>
              </a:pPr>
              <a:r>
                <a:rPr lang="en-IN" sz="1100" kern="1200">
                  <a:solidFill>
                    <a:schemeClr val="tx1"/>
                  </a:solidFill>
                </a:rPr>
                <a:t>Recovery of assets will be Sify’s responsibility.</a:t>
              </a:r>
            </a:p>
          </p:txBody>
        </p:sp>
      </p:grpSp>
    </p:spTree>
    <p:extLst>
      <p:ext uri="{BB962C8B-B14F-4D97-AF65-F5344CB8AC3E}">
        <p14:creationId xmlns:p14="http://schemas.microsoft.com/office/powerpoint/2010/main" val="773343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500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FFEA6-37AB-4646-A90A-9E7E8992BB2D}"/>
              </a:ext>
            </a:extLst>
          </p:cNvPr>
          <p:cNvSpPr>
            <a:spLocks noGrp="1"/>
          </p:cNvSpPr>
          <p:nvPr>
            <p:ph type="title"/>
          </p:nvPr>
        </p:nvSpPr>
        <p:spPr>
          <a:xfrm>
            <a:off x="324000" y="257731"/>
            <a:ext cx="7537450" cy="369332"/>
          </a:xfrm>
        </p:spPr>
        <p:txBody>
          <a:bodyPr/>
          <a:lstStyle/>
          <a:p>
            <a:r>
              <a:rPr lang="en-IN" dirty="0"/>
              <a:t>NPCI REQUIREMENTS</a:t>
            </a:r>
          </a:p>
        </p:txBody>
      </p:sp>
      <p:sp>
        <p:nvSpPr>
          <p:cNvPr id="15" name="TextBox 14">
            <a:extLst>
              <a:ext uri="{FF2B5EF4-FFF2-40B4-BE49-F238E27FC236}">
                <a16:creationId xmlns:a16="http://schemas.microsoft.com/office/drawing/2014/main" id="{8A6A84AF-E5BD-4FA6-BF65-AA4A260062C3}"/>
              </a:ext>
            </a:extLst>
          </p:cNvPr>
          <p:cNvSpPr txBox="1"/>
          <p:nvPr/>
        </p:nvSpPr>
        <p:spPr>
          <a:xfrm>
            <a:off x="464236" y="1841325"/>
            <a:ext cx="1892099" cy="646331"/>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Trebuchet MS"/>
                <a:ea typeface="+mn-ea"/>
                <a:cs typeface="+mn-cs"/>
              </a:rPr>
              <a:t>Link Life Cycle Management (End to End Management)</a:t>
            </a:r>
          </a:p>
        </p:txBody>
      </p:sp>
      <p:sp>
        <p:nvSpPr>
          <p:cNvPr id="16" name="TextBox 15">
            <a:extLst>
              <a:ext uri="{FF2B5EF4-FFF2-40B4-BE49-F238E27FC236}">
                <a16:creationId xmlns:a16="http://schemas.microsoft.com/office/drawing/2014/main" id="{00B94E75-604D-459A-8D71-010695C03696}"/>
              </a:ext>
            </a:extLst>
          </p:cNvPr>
          <p:cNvSpPr txBox="1"/>
          <p:nvPr/>
        </p:nvSpPr>
        <p:spPr>
          <a:xfrm>
            <a:off x="2588513" y="1841325"/>
            <a:ext cx="1853097" cy="646331"/>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Trebuchet MS"/>
                <a:ea typeface="+mn-ea"/>
                <a:cs typeface="+mn-cs"/>
              </a:rPr>
              <a:t>Billing &amp; Payments for various services providers</a:t>
            </a:r>
          </a:p>
        </p:txBody>
      </p:sp>
      <p:sp>
        <p:nvSpPr>
          <p:cNvPr id="17" name="TextBox 16">
            <a:extLst>
              <a:ext uri="{FF2B5EF4-FFF2-40B4-BE49-F238E27FC236}">
                <a16:creationId xmlns:a16="http://schemas.microsoft.com/office/drawing/2014/main" id="{F045DFAB-B3CD-4298-AE48-0DE30D1B8291}"/>
              </a:ext>
            </a:extLst>
          </p:cNvPr>
          <p:cNvSpPr txBox="1"/>
          <p:nvPr/>
        </p:nvSpPr>
        <p:spPr>
          <a:xfrm>
            <a:off x="6843931" y="1841325"/>
            <a:ext cx="1854391" cy="646331"/>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Trebuchet MS"/>
                <a:ea typeface="+mn-ea"/>
                <a:cs typeface="+mn-cs"/>
              </a:rPr>
              <a:t>SLA Management / Service Management for Business outcome</a:t>
            </a:r>
          </a:p>
        </p:txBody>
      </p:sp>
      <p:sp>
        <p:nvSpPr>
          <p:cNvPr id="18" name="TextBox 17">
            <a:extLst>
              <a:ext uri="{FF2B5EF4-FFF2-40B4-BE49-F238E27FC236}">
                <a16:creationId xmlns:a16="http://schemas.microsoft.com/office/drawing/2014/main" id="{806CEC19-23A6-436B-A7AD-315CD5EA256A}"/>
              </a:ext>
            </a:extLst>
          </p:cNvPr>
          <p:cNvSpPr txBox="1"/>
          <p:nvPr/>
        </p:nvSpPr>
        <p:spPr>
          <a:xfrm>
            <a:off x="464236" y="3877967"/>
            <a:ext cx="2497010" cy="646331"/>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Trebuchet MS"/>
                <a:ea typeface="+mn-ea"/>
                <a:cs typeface="+mn-cs"/>
              </a:rPr>
              <a:t>Improved agility and adaptability of service delivery model especially in Network links</a:t>
            </a:r>
          </a:p>
        </p:txBody>
      </p:sp>
      <p:sp>
        <p:nvSpPr>
          <p:cNvPr id="19" name="TextBox 18">
            <a:extLst>
              <a:ext uri="{FF2B5EF4-FFF2-40B4-BE49-F238E27FC236}">
                <a16:creationId xmlns:a16="http://schemas.microsoft.com/office/drawing/2014/main" id="{C3E24EB7-4501-4953-A18B-2FBAFF61F972}"/>
              </a:ext>
            </a:extLst>
          </p:cNvPr>
          <p:cNvSpPr txBox="1"/>
          <p:nvPr/>
        </p:nvSpPr>
        <p:spPr>
          <a:xfrm>
            <a:off x="3291842" y="3877967"/>
            <a:ext cx="2574386" cy="830997"/>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Trebuchet MS"/>
                <a:ea typeface="+mn-ea"/>
                <a:cs typeface="+mn-cs"/>
              </a:rPr>
              <a:t>Flexible Model for NPCI member banks/Non- member participants to pick and choose offerings with required SLA </a:t>
            </a:r>
          </a:p>
        </p:txBody>
      </p:sp>
      <p:sp>
        <p:nvSpPr>
          <p:cNvPr id="20" name="TextBox 19">
            <a:extLst>
              <a:ext uri="{FF2B5EF4-FFF2-40B4-BE49-F238E27FC236}">
                <a16:creationId xmlns:a16="http://schemas.microsoft.com/office/drawing/2014/main" id="{6C372FF1-24AB-4D81-9E5D-948511A8E045}"/>
              </a:ext>
            </a:extLst>
          </p:cNvPr>
          <p:cNvSpPr txBox="1"/>
          <p:nvPr/>
        </p:nvSpPr>
        <p:spPr>
          <a:xfrm>
            <a:off x="6109873" y="3877967"/>
            <a:ext cx="2588453" cy="461665"/>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Trebuchet MS"/>
                <a:ea typeface="+mn-ea"/>
                <a:cs typeface="+mn-cs"/>
              </a:rPr>
              <a:t>Vendor Management/ISP Management/OEM Management</a:t>
            </a:r>
          </a:p>
        </p:txBody>
      </p:sp>
      <p:pic>
        <p:nvPicPr>
          <p:cNvPr id="1026" name="Picture 2">
            <a:extLst>
              <a:ext uri="{FF2B5EF4-FFF2-40B4-BE49-F238E27FC236}">
                <a16:creationId xmlns:a16="http://schemas.microsoft.com/office/drawing/2014/main" id="{0997F0DA-ACB5-4547-917C-1255A95423F0}"/>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1140285" y="1223546"/>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D21CB45-446E-4432-A9D4-56881EB10396}"/>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3241839" y="1223546"/>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C2DFF13-A040-4B49-A75F-8DC746A5FD17}"/>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496344" y="1232843"/>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A2F0F73-F1F5-478E-A81F-70959CF9FBFE}"/>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1421988" y="3214341"/>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2885F33-A9DA-4FD0-8D90-78569BE2344B}"/>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4301605" y="3214341"/>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E7B37CB-90F4-47C0-9F5C-00A8EDB3FB44}"/>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182012" y="3214341"/>
            <a:ext cx="540000" cy="5400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3C2C1FB1-42E3-467C-B582-23711FC32695}"/>
              </a:ext>
            </a:extLst>
          </p:cNvPr>
          <p:cNvCxnSpPr>
            <a:cxnSpLocks/>
          </p:cNvCxnSpPr>
          <p:nvPr/>
        </p:nvCxnSpPr>
        <p:spPr>
          <a:xfrm>
            <a:off x="323850" y="2859881"/>
            <a:ext cx="8496300" cy="0"/>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F1FA8B9-ED27-4FA2-AF20-BC7CEC330586}"/>
              </a:ext>
            </a:extLst>
          </p:cNvPr>
          <p:cNvCxnSpPr>
            <a:cxnSpLocks/>
          </p:cNvCxnSpPr>
          <p:nvPr/>
        </p:nvCxnSpPr>
        <p:spPr>
          <a:xfrm>
            <a:off x="6696075" y="987426"/>
            <a:ext cx="0" cy="1872456"/>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14398C-1421-44C6-899E-032D474F66D5}"/>
              </a:ext>
            </a:extLst>
          </p:cNvPr>
          <p:cNvCxnSpPr>
            <a:cxnSpLocks/>
          </p:cNvCxnSpPr>
          <p:nvPr/>
        </p:nvCxnSpPr>
        <p:spPr>
          <a:xfrm>
            <a:off x="4572000" y="987426"/>
            <a:ext cx="0" cy="1872456"/>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B9E353F-1A95-42DB-A1C7-C5EDCF65A132}"/>
              </a:ext>
            </a:extLst>
          </p:cNvPr>
          <p:cNvCxnSpPr>
            <a:cxnSpLocks/>
          </p:cNvCxnSpPr>
          <p:nvPr/>
        </p:nvCxnSpPr>
        <p:spPr>
          <a:xfrm>
            <a:off x="2447925" y="987426"/>
            <a:ext cx="0" cy="1872456"/>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D013B2-936E-4247-A94E-024CF33744DA}"/>
              </a:ext>
            </a:extLst>
          </p:cNvPr>
          <p:cNvCxnSpPr>
            <a:cxnSpLocks/>
          </p:cNvCxnSpPr>
          <p:nvPr/>
        </p:nvCxnSpPr>
        <p:spPr>
          <a:xfrm>
            <a:off x="5988050" y="2852504"/>
            <a:ext cx="0" cy="1872456"/>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8487686-2145-4B51-9C58-FA94CCC47EA9}"/>
              </a:ext>
            </a:extLst>
          </p:cNvPr>
          <p:cNvCxnSpPr>
            <a:cxnSpLocks/>
          </p:cNvCxnSpPr>
          <p:nvPr/>
        </p:nvCxnSpPr>
        <p:spPr>
          <a:xfrm>
            <a:off x="3155950" y="2852504"/>
            <a:ext cx="0" cy="1872456"/>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0C80ADD-1D0A-4EDD-ACEB-AADB85FF9779}"/>
              </a:ext>
            </a:extLst>
          </p:cNvPr>
          <p:cNvSpPr txBox="1"/>
          <p:nvPr/>
        </p:nvSpPr>
        <p:spPr>
          <a:xfrm>
            <a:off x="4716333" y="1841325"/>
            <a:ext cx="1854391" cy="646331"/>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Trebuchet MS"/>
                <a:ea typeface="+mn-ea"/>
                <a:cs typeface="+mn-cs"/>
              </a:rPr>
              <a:t>Asset Management including SDWAN devices </a:t>
            </a:r>
          </a:p>
        </p:txBody>
      </p:sp>
      <p:pic>
        <p:nvPicPr>
          <p:cNvPr id="34" name="Picture 6">
            <a:extLst>
              <a:ext uri="{FF2B5EF4-FFF2-40B4-BE49-F238E27FC236}">
                <a16:creationId xmlns:a16="http://schemas.microsoft.com/office/drawing/2014/main" id="{AE63CB4E-B2C2-439C-A6D4-EB2338561BA5}"/>
              </a:ext>
            </a:extLst>
          </p:cNvPr>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5368746" y="1232843"/>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56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082F3-2CB1-4E7D-92D9-85C7B32AE359}"/>
              </a:ext>
            </a:extLst>
          </p:cNvPr>
          <p:cNvSpPr>
            <a:spLocks noGrp="1"/>
          </p:cNvSpPr>
          <p:nvPr>
            <p:ph type="title"/>
          </p:nvPr>
        </p:nvSpPr>
        <p:spPr>
          <a:xfrm>
            <a:off x="324000" y="257731"/>
            <a:ext cx="7537450" cy="369332"/>
          </a:xfrm>
        </p:spPr>
        <p:txBody>
          <a:bodyPr/>
          <a:lstStyle/>
          <a:p>
            <a:r>
              <a:rPr lang="en-IN" dirty="0"/>
              <a:t>Current INVENTORY &amp; PEOPLE</a:t>
            </a:r>
          </a:p>
        </p:txBody>
      </p:sp>
      <p:graphicFrame>
        <p:nvGraphicFramePr>
          <p:cNvPr id="13" name="Table 12">
            <a:extLst>
              <a:ext uri="{FF2B5EF4-FFF2-40B4-BE49-F238E27FC236}">
                <a16:creationId xmlns:a16="http://schemas.microsoft.com/office/drawing/2014/main" id="{67B7B02C-BF89-4BC2-9CB7-DB3A948DD24A}"/>
              </a:ext>
            </a:extLst>
          </p:cNvPr>
          <p:cNvGraphicFramePr>
            <a:graphicFrameLocks noGrp="1"/>
          </p:cNvGraphicFramePr>
          <p:nvPr>
            <p:extLst>
              <p:ext uri="{D42A27DB-BD31-4B8C-83A1-F6EECF244321}">
                <p14:modId xmlns:p14="http://schemas.microsoft.com/office/powerpoint/2010/main" val="1508788546"/>
              </p:ext>
            </p:extLst>
          </p:nvPr>
        </p:nvGraphicFramePr>
        <p:xfrm>
          <a:off x="323850" y="2126107"/>
          <a:ext cx="2679700" cy="1915212"/>
        </p:xfrm>
        <a:graphic>
          <a:graphicData uri="http://schemas.openxmlformats.org/drawingml/2006/table">
            <a:tbl>
              <a:tblPr>
                <a:tableStyleId>{BC89EF96-8CEA-46FF-86C4-4CE0E7609802}</a:tableStyleId>
              </a:tblPr>
              <a:tblGrid>
                <a:gridCol w="1427578">
                  <a:extLst>
                    <a:ext uri="{9D8B030D-6E8A-4147-A177-3AD203B41FA5}">
                      <a16:colId xmlns:a16="http://schemas.microsoft.com/office/drawing/2014/main" val="20000"/>
                    </a:ext>
                  </a:extLst>
                </a:gridCol>
                <a:gridCol w="1252122">
                  <a:extLst>
                    <a:ext uri="{9D8B030D-6E8A-4147-A177-3AD203B41FA5}">
                      <a16:colId xmlns:a16="http://schemas.microsoft.com/office/drawing/2014/main" val="20001"/>
                    </a:ext>
                  </a:extLst>
                </a:gridCol>
              </a:tblGrid>
              <a:tr h="224107">
                <a:tc>
                  <a:txBody>
                    <a:bodyPr/>
                    <a:lstStyle>
                      <a:lvl1pPr marL="0" algn="l" defTabSz="914286" rtl="0" eaLnBrk="1" latinLnBrk="0" hangingPunct="1">
                        <a:defRPr sz="1800" kern="1200">
                          <a:solidFill>
                            <a:schemeClr val="dk1"/>
                          </a:solidFill>
                          <a:latin typeface="TheSansOffice"/>
                        </a:defRPr>
                      </a:lvl1pPr>
                      <a:lvl2pPr marL="457143" algn="l" defTabSz="914286" rtl="0" eaLnBrk="1" latinLnBrk="0" hangingPunct="1">
                        <a:defRPr sz="1800" kern="1200">
                          <a:solidFill>
                            <a:schemeClr val="dk1"/>
                          </a:solidFill>
                          <a:latin typeface="TheSansOffice"/>
                        </a:defRPr>
                      </a:lvl2pPr>
                      <a:lvl3pPr marL="914286" algn="l" defTabSz="914286" rtl="0" eaLnBrk="1" latinLnBrk="0" hangingPunct="1">
                        <a:defRPr sz="1800" kern="1200">
                          <a:solidFill>
                            <a:schemeClr val="dk1"/>
                          </a:solidFill>
                          <a:latin typeface="TheSansOffice"/>
                        </a:defRPr>
                      </a:lvl3pPr>
                      <a:lvl4pPr marL="1371429" algn="l" defTabSz="914286" rtl="0" eaLnBrk="1" latinLnBrk="0" hangingPunct="1">
                        <a:defRPr sz="1800" kern="1200">
                          <a:solidFill>
                            <a:schemeClr val="dk1"/>
                          </a:solidFill>
                          <a:latin typeface="TheSansOffice"/>
                        </a:defRPr>
                      </a:lvl4pPr>
                      <a:lvl5pPr marL="1828572" algn="l" defTabSz="914286" rtl="0" eaLnBrk="1" latinLnBrk="0" hangingPunct="1">
                        <a:defRPr sz="1800" kern="1200">
                          <a:solidFill>
                            <a:schemeClr val="dk1"/>
                          </a:solidFill>
                          <a:latin typeface="TheSansOffice"/>
                        </a:defRPr>
                      </a:lvl5pPr>
                      <a:lvl6pPr marL="2285715" algn="l" defTabSz="914286" rtl="0" eaLnBrk="1" latinLnBrk="0" hangingPunct="1">
                        <a:defRPr sz="1800" kern="1200">
                          <a:solidFill>
                            <a:schemeClr val="dk1"/>
                          </a:solidFill>
                          <a:latin typeface="TheSansOffice"/>
                        </a:defRPr>
                      </a:lvl6pPr>
                      <a:lvl7pPr marL="2742857" algn="l" defTabSz="914286" rtl="0" eaLnBrk="1" latinLnBrk="0" hangingPunct="1">
                        <a:defRPr sz="1800" kern="1200">
                          <a:solidFill>
                            <a:schemeClr val="dk1"/>
                          </a:solidFill>
                          <a:latin typeface="TheSansOffice"/>
                        </a:defRPr>
                      </a:lvl7pPr>
                      <a:lvl8pPr marL="3200001" algn="l" defTabSz="914286" rtl="0" eaLnBrk="1" latinLnBrk="0" hangingPunct="1">
                        <a:defRPr sz="1800" kern="1200">
                          <a:solidFill>
                            <a:schemeClr val="dk1"/>
                          </a:solidFill>
                          <a:latin typeface="TheSansOffice"/>
                        </a:defRPr>
                      </a:lvl8pPr>
                      <a:lvl9pPr marL="3657143" algn="l" defTabSz="914286" rtl="0" eaLnBrk="1" latinLnBrk="0" hangingPunct="1">
                        <a:defRPr sz="1800" kern="1200">
                          <a:solidFill>
                            <a:schemeClr val="dk1"/>
                          </a:solidFill>
                          <a:latin typeface="TheSansOffice"/>
                        </a:defRPr>
                      </a:lvl9pPr>
                    </a:lstStyle>
                    <a:p>
                      <a:pPr algn="l" fontAlgn="b"/>
                      <a:r>
                        <a:rPr lang="en-US" sz="1000" b="1" u="none" strike="noStrike" dirty="0">
                          <a:effectLst/>
                        </a:rPr>
                        <a:t>Tool</a:t>
                      </a:r>
                      <a:endParaRPr lang="en-US" sz="1000" b="1"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solidFill>
                      <a:schemeClr val="accent1">
                        <a:lumMod val="40000"/>
                        <a:lumOff val="60000"/>
                      </a:schemeClr>
                    </a:solidFill>
                  </a:tcPr>
                </a:tc>
                <a:tc>
                  <a:txBody>
                    <a:bodyPr/>
                    <a:lstStyle>
                      <a:lvl1pPr marL="0" algn="l" defTabSz="914286" rtl="0" eaLnBrk="1" latinLnBrk="0" hangingPunct="1">
                        <a:defRPr sz="1800" kern="1200">
                          <a:solidFill>
                            <a:schemeClr val="dk1"/>
                          </a:solidFill>
                          <a:latin typeface="TheSansOffice"/>
                        </a:defRPr>
                      </a:lvl1pPr>
                      <a:lvl2pPr marL="457143" algn="l" defTabSz="914286" rtl="0" eaLnBrk="1" latinLnBrk="0" hangingPunct="1">
                        <a:defRPr sz="1800" kern="1200">
                          <a:solidFill>
                            <a:schemeClr val="dk1"/>
                          </a:solidFill>
                          <a:latin typeface="TheSansOffice"/>
                        </a:defRPr>
                      </a:lvl2pPr>
                      <a:lvl3pPr marL="914286" algn="l" defTabSz="914286" rtl="0" eaLnBrk="1" latinLnBrk="0" hangingPunct="1">
                        <a:defRPr sz="1800" kern="1200">
                          <a:solidFill>
                            <a:schemeClr val="dk1"/>
                          </a:solidFill>
                          <a:latin typeface="TheSansOffice"/>
                        </a:defRPr>
                      </a:lvl3pPr>
                      <a:lvl4pPr marL="1371429" algn="l" defTabSz="914286" rtl="0" eaLnBrk="1" latinLnBrk="0" hangingPunct="1">
                        <a:defRPr sz="1800" kern="1200">
                          <a:solidFill>
                            <a:schemeClr val="dk1"/>
                          </a:solidFill>
                          <a:latin typeface="TheSansOffice"/>
                        </a:defRPr>
                      </a:lvl4pPr>
                      <a:lvl5pPr marL="1828572" algn="l" defTabSz="914286" rtl="0" eaLnBrk="1" latinLnBrk="0" hangingPunct="1">
                        <a:defRPr sz="1800" kern="1200">
                          <a:solidFill>
                            <a:schemeClr val="dk1"/>
                          </a:solidFill>
                          <a:latin typeface="TheSansOffice"/>
                        </a:defRPr>
                      </a:lvl5pPr>
                      <a:lvl6pPr marL="2285715" algn="l" defTabSz="914286" rtl="0" eaLnBrk="1" latinLnBrk="0" hangingPunct="1">
                        <a:defRPr sz="1800" kern="1200">
                          <a:solidFill>
                            <a:schemeClr val="dk1"/>
                          </a:solidFill>
                          <a:latin typeface="TheSansOffice"/>
                        </a:defRPr>
                      </a:lvl6pPr>
                      <a:lvl7pPr marL="2742857" algn="l" defTabSz="914286" rtl="0" eaLnBrk="1" latinLnBrk="0" hangingPunct="1">
                        <a:defRPr sz="1800" kern="1200">
                          <a:solidFill>
                            <a:schemeClr val="dk1"/>
                          </a:solidFill>
                          <a:latin typeface="TheSansOffice"/>
                        </a:defRPr>
                      </a:lvl7pPr>
                      <a:lvl8pPr marL="3200001" algn="l" defTabSz="914286" rtl="0" eaLnBrk="1" latinLnBrk="0" hangingPunct="1">
                        <a:defRPr sz="1800" kern="1200">
                          <a:solidFill>
                            <a:schemeClr val="dk1"/>
                          </a:solidFill>
                          <a:latin typeface="TheSansOffice"/>
                        </a:defRPr>
                      </a:lvl8pPr>
                      <a:lvl9pPr marL="3657143" algn="l" defTabSz="914286" rtl="0" eaLnBrk="1" latinLnBrk="0" hangingPunct="1">
                        <a:defRPr sz="1800" kern="1200">
                          <a:solidFill>
                            <a:schemeClr val="dk1"/>
                          </a:solidFill>
                          <a:latin typeface="TheSansOffice"/>
                        </a:defRPr>
                      </a:lvl9pPr>
                    </a:lstStyle>
                    <a:p>
                      <a:pPr algn="l" fontAlgn="b"/>
                      <a:r>
                        <a:rPr lang="en-US" sz="1000" b="1" u="none" strike="noStrike" dirty="0">
                          <a:effectLst/>
                        </a:rPr>
                        <a:t>Tool Name</a:t>
                      </a:r>
                      <a:endParaRPr lang="en-US" sz="1000" b="1"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solidFill>
                      <a:schemeClr val="accent1">
                        <a:lumMod val="40000"/>
                        <a:lumOff val="60000"/>
                      </a:schemeClr>
                    </a:solidFill>
                  </a:tcPr>
                </a:tc>
                <a:extLst>
                  <a:ext uri="{0D108BD9-81ED-4DB2-BD59-A6C34878D82A}">
                    <a16:rowId xmlns:a16="http://schemas.microsoft.com/office/drawing/2014/main" val="10000"/>
                  </a:ext>
                </a:extLst>
              </a:tr>
              <a:tr h="224107">
                <a:tc>
                  <a:txBody>
                    <a:bodyPr/>
                    <a:lstStyle/>
                    <a:p>
                      <a:pPr marL="0" marR="0" lvl="0" indent="0" algn="l" defTabSz="914286" rtl="0" eaLnBrk="1" fontAlgn="b" latinLnBrk="0" hangingPunct="1">
                        <a:lnSpc>
                          <a:spcPct val="100000"/>
                        </a:lnSpc>
                        <a:spcBef>
                          <a:spcPts val="0"/>
                        </a:spcBef>
                        <a:spcAft>
                          <a:spcPts val="0"/>
                        </a:spcAft>
                        <a:buClrTx/>
                        <a:buSzTx/>
                        <a:buFontTx/>
                        <a:buNone/>
                        <a:tabLst/>
                        <a:defRPr/>
                      </a:pPr>
                      <a:r>
                        <a:rPr lang="en-US" sz="1000" b="0" u="none" strike="noStrike" dirty="0">
                          <a:solidFill>
                            <a:srgbClr val="000000"/>
                          </a:solidFill>
                          <a:effectLst/>
                        </a:rPr>
                        <a:t>Service Desk</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tc>
                  <a:txBody>
                    <a:bodyPr/>
                    <a:lstStyle/>
                    <a:p>
                      <a:pPr algn="l" fontAlgn="b"/>
                      <a:r>
                        <a:rPr lang="en-US" sz="1000" b="0" u="none" strike="noStrike" dirty="0">
                          <a:solidFill>
                            <a:srgbClr val="000000"/>
                          </a:solidFill>
                          <a:effectLst/>
                        </a:rPr>
                        <a:t>BMC Remedy</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967013194"/>
                  </a:ext>
                </a:extLst>
              </a:tr>
              <a:tr h="224107">
                <a:tc>
                  <a:txBody>
                    <a:bodyPr/>
                    <a:lstStyle>
                      <a:lvl1pPr marL="0" algn="l" defTabSz="914286" rtl="0" eaLnBrk="1" latinLnBrk="0" hangingPunct="1">
                        <a:defRPr sz="1800" kern="1200">
                          <a:solidFill>
                            <a:schemeClr val="dk1"/>
                          </a:solidFill>
                          <a:latin typeface="TheSansOffice"/>
                        </a:defRPr>
                      </a:lvl1pPr>
                      <a:lvl2pPr marL="457143" algn="l" defTabSz="914286" rtl="0" eaLnBrk="1" latinLnBrk="0" hangingPunct="1">
                        <a:defRPr sz="1800" kern="1200">
                          <a:solidFill>
                            <a:schemeClr val="dk1"/>
                          </a:solidFill>
                          <a:latin typeface="TheSansOffice"/>
                        </a:defRPr>
                      </a:lvl2pPr>
                      <a:lvl3pPr marL="914286" algn="l" defTabSz="914286" rtl="0" eaLnBrk="1" latinLnBrk="0" hangingPunct="1">
                        <a:defRPr sz="1800" kern="1200">
                          <a:solidFill>
                            <a:schemeClr val="dk1"/>
                          </a:solidFill>
                          <a:latin typeface="TheSansOffice"/>
                        </a:defRPr>
                      </a:lvl3pPr>
                      <a:lvl4pPr marL="1371429" algn="l" defTabSz="914286" rtl="0" eaLnBrk="1" latinLnBrk="0" hangingPunct="1">
                        <a:defRPr sz="1800" kern="1200">
                          <a:solidFill>
                            <a:schemeClr val="dk1"/>
                          </a:solidFill>
                          <a:latin typeface="TheSansOffice"/>
                        </a:defRPr>
                      </a:lvl4pPr>
                      <a:lvl5pPr marL="1828572" algn="l" defTabSz="914286" rtl="0" eaLnBrk="1" latinLnBrk="0" hangingPunct="1">
                        <a:defRPr sz="1800" kern="1200">
                          <a:solidFill>
                            <a:schemeClr val="dk1"/>
                          </a:solidFill>
                          <a:latin typeface="TheSansOffice"/>
                        </a:defRPr>
                      </a:lvl5pPr>
                      <a:lvl6pPr marL="2285715" algn="l" defTabSz="914286" rtl="0" eaLnBrk="1" latinLnBrk="0" hangingPunct="1">
                        <a:defRPr sz="1800" kern="1200">
                          <a:solidFill>
                            <a:schemeClr val="dk1"/>
                          </a:solidFill>
                          <a:latin typeface="TheSansOffice"/>
                        </a:defRPr>
                      </a:lvl6pPr>
                      <a:lvl7pPr marL="2742857" algn="l" defTabSz="914286" rtl="0" eaLnBrk="1" latinLnBrk="0" hangingPunct="1">
                        <a:defRPr sz="1800" kern="1200">
                          <a:solidFill>
                            <a:schemeClr val="dk1"/>
                          </a:solidFill>
                          <a:latin typeface="TheSansOffice"/>
                        </a:defRPr>
                      </a:lvl7pPr>
                      <a:lvl8pPr marL="3200001" algn="l" defTabSz="914286" rtl="0" eaLnBrk="1" latinLnBrk="0" hangingPunct="1">
                        <a:defRPr sz="1800" kern="1200">
                          <a:solidFill>
                            <a:schemeClr val="dk1"/>
                          </a:solidFill>
                          <a:latin typeface="TheSansOffice"/>
                        </a:defRPr>
                      </a:lvl8pPr>
                      <a:lvl9pPr marL="3657143" algn="l" defTabSz="914286" rtl="0" eaLnBrk="1" latinLnBrk="0" hangingPunct="1">
                        <a:defRPr sz="1800" kern="1200">
                          <a:solidFill>
                            <a:schemeClr val="dk1"/>
                          </a:solidFill>
                          <a:latin typeface="TheSansOffice"/>
                        </a:defRPr>
                      </a:lvl9pPr>
                    </a:lstStyle>
                    <a:p>
                      <a:pPr algn="l" fontAlgn="b"/>
                      <a:r>
                        <a:rPr lang="en-US" sz="1000" b="0" u="none" strike="noStrike" dirty="0">
                          <a:solidFill>
                            <a:srgbClr val="000000"/>
                          </a:solidFill>
                          <a:effectLst/>
                        </a:rPr>
                        <a:t>Monitoring*</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tc>
                  <a:txBody>
                    <a:bodyPr/>
                    <a:lstStyle>
                      <a:lvl1pPr marL="0" algn="l" defTabSz="914286" rtl="0" eaLnBrk="1" latinLnBrk="0" hangingPunct="1">
                        <a:defRPr sz="1800" kern="1200">
                          <a:solidFill>
                            <a:schemeClr val="dk1"/>
                          </a:solidFill>
                          <a:latin typeface="TheSansOffice"/>
                        </a:defRPr>
                      </a:lvl1pPr>
                      <a:lvl2pPr marL="457143" algn="l" defTabSz="914286" rtl="0" eaLnBrk="1" latinLnBrk="0" hangingPunct="1">
                        <a:defRPr sz="1800" kern="1200">
                          <a:solidFill>
                            <a:schemeClr val="dk1"/>
                          </a:solidFill>
                          <a:latin typeface="TheSansOffice"/>
                        </a:defRPr>
                      </a:lvl2pPr>
                      <a:lvl3pPr marL="914286" algn="l" defTabSz="914286" rtl="0" eaLnBrk="1" latinLnBrk="0" hangingPunct="1">
                        <a:defRPr sz="1800" kern="1200">
                          <a:solidFill>
                            <a:schemeClr val="dk1"/>
                          </a:solidFill>
                          <a:latin typeface="TheSansOffice"/>
                        </a:defRPr>
                      </a:lvl3pPr>
                      <a:lvl4pPr marL="1371429" algn="l" defTabSz="914286" rtl="0" eaLnBrk="1" latinLnBrk="0" hangingPunct="1">
                        <a:defRPr sz="1800" kern="1200">
                          <a:solidFill>
                            <a:schemeClr val="dk1"/>
                          </a:solidFill>
                          <a:latin typeface="TheSansOffice"/>
                        </a:defRPr>
                      </a:lvl4pPr>
                      <a:lvl5pPr marL="1828572" algn="l" defTabSz="914286" rtl="0" eaLnBrk="1" latinLnBrk="0" hangingPunct="1">
                        <a:defRPr sz="1800" kern="1200">
                          <a:solidFill>
                            <a:schemeClr val="dk1"/>
                          </a:solidFill>
                          <a:latin typeface="TheSansOffice"/>
                        </a:defRPr>
                      </a:lvl5pPr>
                      <a:lvl6pPr marL="2285715" algn="l" defTabSz="914286" rtl="0" eaLnBrk="1" latinLnBrk="0" hangingPunct="1">
                        <a:defRPr sz="1800" kern="1200">
                          <a:solidFill>
                            <a:schemeClr val="dk1"/>
                          </a:solidFill>
                          <a:latin typeface="TheSansOffice"/>
                        </a:defRPr>
                      </a:lvl6pPr>
                      <a:lvl7pPr marL="2742857" algn="l" defTabSz="914286" rtl="0" eaLnBrk="1" latinLnBrk="0" hangingPunct="1">
                        <a:defRPr sz="1800" kern="1200">
                          <a:solidFill>
                            <a:schemeClr val="dk1"/>
                          </a:solidFill>
                          <a:latin typeface="TheSansOffice"/>
                        </a:defRPr>
                      </a:lvl7pPr>
                      <a:lvl8pPr marL="3200001" algn="l" defTabSz="914286" rtl="0" eaLnBrk="1" latinLnBrk="0" hangingPunct="1">
                        <a:defRPr sz="1800" kern="1200">
                          <a:solidFill>
                            <a:schemeClr val="dk1"/>
                          </a:solidFill>
                          <a:latin typeface="TheSansOffice"/>
                        </a:defRPr>
                      </a:lvl8pPr>
                      <a:lvl9pPr marL="3657143" algn="l" defTabSz="914286" rtl="0" eaLnBrk="1" latinLnBrk="0" hangingPunct="1">
                        <a:defRPr sz="1800" kern="1200">
                          <a:solidFill>
                            <a:schemeClr val="dk1"/>
                          </a:solidFill>
                          <a:latin typeface="TheSansOffice"/>
                        </a:defRPr>
                      </a:lvl9pPr>
                    </a:lstStyle>
                    <a:p>
                      <a:pPr algn="l" fontAlgn="b"/>
                      <a:r>
                        <a:rPr lang="en-US" sz="1000" b="0" u="none" strike="noStrike" dirty="0">
                          <a:solidFill>
                            <a:srgbClr val="000000"/>
                          </a:solidFill>
                          <a:effectLst/>
                        </a:rPr>
                        <a:t>BMC </a:t>
                      </a:r>
                      <a:r>
                        <a:rPr lang="en-US" sz="1000" b="0" u="none" strike="noStrike" dirty="0" err="1">
                          <a:solidFill>
                            <a:srgbClr val="000000"/>
                          </a:solidFill>
                          <a:effectLst/>
                        </a:rPr>
                        <a:t>Entuity</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10001"/>
                  </a:ext>
                </a:extLst>
              </a:tr>
              <a:tr h="224107">
                <a:tc>
                  <a:txBody>
                    <a:bodyPr/>
                    <a:lstStyle>
                      <a:lvl1pPr marL="0" algn="l" defTabSz="914286" rtl="0" eaLnBrk="1" latinLnBrk="0" hangingPunct="1">
                        <a:defRPr sz="1800" kern="1200">
                          <a:solidFill>
                            <a:schemeClr val="dk1"/>
                          </a:solidFill>
                          <a:latin typeface="TheSansOffice"/>
                        </a:defRPr>
                      </a:lvl1pPr>
                      <a:lvl2pPr marL="457143" algn="l" defTabSz="914286" rtl="0" eaLnBrk="1" latinLnBrk="0" hangingPunct="1">
                        <a:defRPr sz="1800" kern="1200">
                          <a:solidFill>
                            <a:schemeClr val="dk1"/>
                          </a:solidFill>
                          <a:latin typeface="TheSansOffice"/>
                        </a:defRPr>
                      </a:lvl2pPr>
                      <a:lvl3pPr marL="914286" algn="l" defTabSz="914286" rtl="0" eaLnBrk="1" latinLnBrk="0" hangingPunct="1">
                        <a:defRPr sz="1800" kern="1200">
                          <a:solidFill>
                            <a:schemeClr val="dk1"/>
                          </a:solidFill>
                          <a:latin typeface="TheSansOffice"/>
                        </a:defRPr>
                      </a:lvl3pPr>
                      <a:lvl4pPr marL="1371429" algn="l" defTabSz="914286" rtl="0" eaLnBrk="1" latinLnBrk="0" hangingPunct="1">
                        <a:defRPr sz="1800" kern="1200">
                          <a:solidFill>
                            <a:schemeClr val="dk1"/>
                          </a:solidFill>
                          <a:latin typeface="TheSansOffice"/>
                        </a:defRPr>
                      </a:lvl4pPr>
                      <a:lvl5pPr marL="1828572" algn="l" defTabSz="914286" rtl="0" eaLnBrk="1" latinLnBrk="0" hangingPunct="1">
                        <a:defRPr sz="1800" kern="1200">
                          <a:solidFill>
                            <a:schemeClr val="dk1"/>
                          </a:solidFill>
                          <a:latin typeface="TheSansOffice"/>
                        </a:defRPr>
                      </a:lvl5pPr>
                      <a:lvl6pPr marL="2285715" algn="l" defTabSz="914286" rtl="0" eaLnBrk="1" latinLnBrk="0" hangingPunct="1">
                        <a:defRPr sz="1800" kern="1200">
                          <a:solidFill>
                            <a:schemeClr val="dk1"/>
                          </a:solidFill>
                          <a:latin typeface="TheSansOffice"/>
                        </a:defRPr>
                      </a:lvl6pPr>
                      <a:lvl7pPr marL="2742857" algn="l" defTabSz="914286" rtl="0" eaLnBrk="1" latinLnBrk="0" hangingPunct="1">
                        <a:defRPr sz="1800" kern="1200">
                          <a:solidFill>
                            <a:schemeClr val="dk1"/>
                          </a:solidFill>
                          <a:latin typeface="TheSansOffice"/>
                        </a:defRPr>
                      </a:lvl7pPr>
                      <a:lvl8pPr marL="3200001" algn="l" defTabSz="914286" rtl="0" eaLnBrk="1" latinLnBrk="0" hangingPunct="1">
                        <a:defRPr sz="1800" kern="1200">
                          <a:solidFill>
                            <a:schemeClr val="dk1"/>
                          </a:solidFill>
                          <a:latin typeface="TheSansOffice"/>
                        </a:defRPr>
                      </a:lvl8pPr>
                      <a:lvl9pPr marL="3657143" algn="l" defTabSz="914286" rtl="0" eaLnBrk="1" latinLnBrk="0" hangingPunct="1">
                        <a:defRPr sz="1800" kern="1200">
                          <a:solidFill>
                            <a:schemeClr val="dk1"/>
                          </a:solidFill>
                          <a:latin typeface="TheSansOffice"/>
                        </a:defRPr>
                      </a:lvl9pPr>
                    </a:lstStyle>
                    <a:p>
                      <a:pPr algn="l" fontAlgn="b"/>
                      <a:r>
                        <a:rPr lang="en-US" sz="1000" b="0" u="none" strike="noStrike" dirty="0">
                          <a:solidFill>
                            <a:srgbClr val="000000"/>
                          </a:solidFill>
                          <a:effectLst/>
                        </a:rPr>
                        <a:t>ITSM</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tc>
                  <a:txBody>
                    <a:bodyPr/>
                    <a:lstStyle>
                      <a:lvl1pPr marL="0" algn="l" defTabSz="914286" rtl="0" eaLnBrk="1" latinLnBrk="0" hangingPunct="1">
                        <a:defRPr sz="1800" kern="1200">
                          <a:solidFill>
                            <a:schemeClr val="dk1"/>
                          </a:solidFill>
                          <a:latin typeface="TheSansOffice"/>
                        </a:defRPr>
                      </a:lvl1pPr>
                      <a:lvl2pPr marL="457143" algn="l" defTabSz="914286" rtl="0" eaLnBrk="1" latinLnBrk="0" hangingPunct="1">
                        <a:defRPr sz="1800" kern="1200">
                          <a:solidFill>
                            <a:schemeClr val="dk1"/>
                          </a:solidFill>
                          <a:latin typeface="TheSansOffice"/>
                        </a:defRPr>
                      </a:lvl2pPr>
                      <a:lvl3pPr marL="914286" algn="l" defTabSz="914286" rtl="0" eaLnBrk="1" latinLnBrk="0" hangingPunct="1">
                        <a:defRPr sz="1800" kern="1200">
                          <a:solidFill>
                            <a:schemeClr val="dk1"/>
                          </a:solidFill>
                          <a:latin typeface="TheSansOffice"/>
                        </a:defRPr>
                      </a:lvl3pPr>
                      <a:lvl4pPr marL="1371429" algn="l" defTabSz="914286" rtl="0" eaLnBrk="1" latinLnBrk="0" hangingPunct="1">
                        <a:defRPr sz="1800" kern="1200">
                          <a:solidFill>
                            <a:schemeClr val="dk1"/>
                          </a:solidFill>
                          <a:latin typeface="TheSansOffice"/>
                        </a:defRPr>
                      </a:lvl4pPr>
                      <a:lvl5pPr marL="1828572" algn="l" defTabSz="914286" rtl="0" eaLnBrk="1" latinLnBrk="0" hangingPunct="1">
                        <a:defRPr sz="1800" kern="1200">
                          <a:solidFill>
                            <a:schemeClr val="dk1"/>
                          </a:solidFill>
                          <a:latin typeface="TheSansOffice"/>
                        </a:defRPr>
                      </a:lvl5pPr>
                      <a:lvl6pPr marL="2285715" algn="l" defTabSz="914286" rtl="0" eaLnBrk="1" latinLnBrk="0" hangingPunct="1">
                        <a:defRPr sz="1800" kern="1200">
                          <a:solidFill>
                            <a:schemeClr val="dk1"/>
                          </a:solidFill>
                          <a:latin typeface="TheSansOffice"/>
                        </a:defRPr>
                      </a:lvl6pPr>
                      <a:lvl7pPr marL="2742857" algn="l" defTabSz="914286" rtl="0" eaLnBrk="1" latinLnBrk="0" hangingPunct="1">
                        <a:defRPr sz="1800" kern="1200">
                          <a:solidFill>
                            <a:schemeClr val="dk1"/>
                          </a:solidFill>
                          <a:latin typeface="TheSansOffice"/>
                        </a:defRPr>
                      </a:lvl7pPr>
                      <a:lvl8pPr marL="3200001" algn="l" defTabSz="914286" rtl="0" eaLnBrk="1" latinLnBrk="0" hangingPunct="1">
                        <a:defRPr sz="1800" kern="1200">
                          <a:solidFill>
                            <a:schemeClr val="dk1"/>
                          </a:solidFill>
                          <a:latin typeface="TheSansOffice"/>
                        </a:defRPr>
                      </a:lvl8pPr>
                      <a:lvl9pPr marL="3657143" algn="l" defTabSz="914286" rtl="0" eaLnBrk="1" latinLnBrk="0" hangingPunct="1">
                        <a:defRPr sz="1800" kern="1200">
                          <a:solidFill>
                            <a:schemeClr val="dk1"/>
                          </a:solidFill>
                          <a:latin typeface="TheSansOffice"/>
                        </a:defRPr>
                      </a:lvl9pPr>
                    </a:lstStyle>
                    <a:p>
                      <a:pPr algn="l" fontAlgn="b"/>
                      <a:r>
                        <a:rPr lang="en-US" sz="1000" b="0" u="none" strike="noStrike" dirty="0">
                          <a:solidFill>
                            <a:srgbClr val="000000"/>
                          </a:solidFill>
                          <a:effectLst/>
                        </a:rPr>
                        <a:t>BMC Remedy</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10002"/>
                  </a:ext>
                </a:extLst>
              </a:tr>
              <a:tr h="224107">
                <a:tc>
                  <a:txBody>
                    <a:bodyPr/>
                    <a:lstStyle>
                      <a:lvl1pPr marL="0" algn="l" defTabSz="914286" rtl="0" eaLnBrk="1" latinLnBrk="0" hangingPunct="1">
                        <a:defRPr sz="1800" kern="1200">
                          <a:solidFill>
                            <a:schemeClr val="dk1"/>
                          </a:solidFill>
                          <a:latin typeface="TheSansOffice"/>
                        </a:defRPr>
                      </a:lvl1pPr>
                      <a:lvl2pPr marL="457143" algn="l" defTabSz="914286" rtl="0" eaLnBrk="1" latinLnBrk="0" hangingPunct="1">
                        <a:defRPr sz="1800" kern="1200">
                          <a:solidFill>
                            <a:schemeClr val="dk1"/>
                          </a:solidFill>
                          <a:latin typeface="TheSansOffice"/>
                        </a:defRPr>
                      </a:lvl2pPr>
                      <a:lvl3pPr marL="914286" algn="l" defTabSz="914286" rtl="0" eaLnBrk="1" latinLnBrk="0" hangingPunct="1">
                        <a:defRPr sz="1800" kern="1200">
                          <a:solidFill>
                            <a:schemeClr val="dk1"/>
                          </a:solidFill>
                          <a:latin typeface="TheSansOffice"/>
                        </a:defRPr>
                      </a:lvl3pPr>
                      <a:lvl4pPr marL="1371429" algn="l" defTabSz="914286" rtl="0" eaLnBrk="1" latinLnBrk="0" hangingPunct="1">
                        <a:defRPr sz="1800" kern="1200">
                          <a:solidFill>
                            <a:schemeClr val="dk1"/>
                          </a:solidFill>
                          <a:latin typeface="TheSansOffice"/>
                        </a:defRPr>
                      </a:lvl4pPr>
                      <a:lvl5pPr marL="1828572" algn="l" defTabSz="914286" rtl="0" eaLnBrk="1" latinLnBrk="0" hangingPunct="1">
                        <a:defRPr sz="1800" kern="1200">
                          <a:solidFill>
                            <a:schemeClr val="dk1"/>
                          </a:solidFill>
                          <a:latin typeface="TheSansOffice"/>
                        </a:defRPr>
                      </a:lvl5pPr>
                      <a:lvl6pPr marL="2285715" algn="l" defTabSz="914286" rtl="0" eaLnBrk="1" latinLnBrk="0" hangingPunct="1">
                        <a:defRPr sz="1800" kern="1200">
                          <a:solidFill>
                            <a:schemeClr val="dk1"/>
                          </a:solidFill>
                          <a:latin typeface="TheSansOffice"/>
                        </a:defRPr>
                      </a:lvl6pPr>
                      <a:lvl7pPr marL="2742857" algn="l" defTabSz="914286" rtl="0" eaLnBrk="1" latinLnBrk="0" hangingPunct="1">
                        <a:defRPr sz="1800" kern="1200">
                          <a:solidFill>
                            <a:schemeClr val="dk1"/>
                          </a:solidFill>
                          <a:latin typeface="TheSansOffice"/>
                        </a:defRPr>
                      </a:lvl7pPr>
                      <a:lvl8pPr marL="3200001" algn="l" defTabSz="914286" rtl="0" eaLnBrk="1" latinLnBrk="0" hangingPunct="1">
                        <a:defRPr sz="1800" kern="1200">
                          <a:solidFill>
                            <a:schemeClr val="dk1"/>
                          </a:solidFill>
                          <a:latin typeface="TheSansOffice"/>
                        </a:defRPr>
                      </a:lvl8pPr>
                      <a:lvl9pPr marL="3657143" algn="l" defTabSz="914286" rtl="0" eaLnBrk="1" latinLnBrk="0" hangingPunct="1">
                        <a:defRPr sz="1800" kern="1200">
                          <a:solidFill>
                            <a:schemeClr val="dk1"/>
                          </a:solidFill>
                          <a:latin typeface="TheSansOffice"/>
                        </a:defRPr>
                      </a:lvl9pPr>
                    </a:lstStyle>
                    <a:p>
                      <a:pPr algn="l" fontAlgn="b"/>
                      <a:r>
                        <a:rPr lang="en-US" sz="1000" b="0" u="none" strike="noStrike" dirty="0">
                          <a:solidFill>
                            <a:srgbClr val="000000"/>
                          </a:solidFill>
                          <a:effectLst/>
                        </a:rPr>
                        <a:t>Automation</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tc>
                  <a:txBody>
                    <a:bodyPr/>
                    <a:lstStyle>
                      <a:lvl1pPr marL="0" algn="l" defTabSz="914286" rtl="0" eaLnBrk="1" latinLnBrk="0" hangingPunct="1">
                        <a:defRPr sz="1800" kern="1200">
                          <a:solidFill>
                            <a:schemeClr val="dk1"/>
                          </a:solidFill>
                          <a:latin typeface="TheSansOffice"/>
                        </a:defRPr>
                      </a:lvl1pPr>
                      <a:lvl2pPr marL="457143" algn="l" defTabSz="914286" rtl="0" eaLnBrk="1" latinLnBrk="0" hangingPunct="1">
                        <a:defRPr sz="1800" kern="1200">
                          <a:solidFill>
                            <a:schemeClr val="dk1"/>
                          </a:solidFill>
                          <a:latin typeface="TheSansOffice"/>
                        </a:defRPr>
                      </a:lvl2pPr>
                      <a:lvl3pPr marL="914286" algn="l" defTabSz="914286" rtl="0" eaLnBrk="1" latinLnBrk="0" hangingPunct="1">
                        <a:defRPr sz="1800" kern="1200">
                          <a:solidFill>
                            <a:schemeClr val="dk1"/>
                          </a:solidFill>
                          <a:latin typeface="TheSansOffice"/>
                        </a:defRPr>
                      </a:lvl3pPr>
                      <a:lvl4pPr marL="1371429" algn="l" defTabSz="914286" rtl="0" eaLnBrk="1" latinLnBrk="0" hangingPunct="1">
                        <a:defRPr sz="1800" kern="1200">
                          <a:solidFill>
                            <a:schemeClr val="dk1"/>
                          </a:solidFill>
                          <a:latin typeface="TheSansOffice"/>
                        </a:defRPr>
                      </a:lvl4pPr>
                      <a:lvl5pPr marL="1828572" algn="l" defTabSz="914286" rtl="0" eaLnBrk="1" latinLnBrk="0" hangingPunct="1">
                        <a:defRPr sz="1800" kern="1200">
                          <a:solidFill>
                            <a:schemeClr val="dk1"/>
                          </a:solidFill>
                          <a:latin typeface="TheSansOffice"/>
                        </a:defRPr>
                      </a:lvl5pPr>
                      <a:lvl6pPr marL="2285715" algn="l" defTabSz="914286" rtl="0" eaLnBrk="1" latinLnBrk="0" hangingPunct="1">
                        <a:defRPr sz="1800" kern="1200">
                          <a:solidFill>
                            <a:schemeClr val="dk1"/>
                          </a:solidFill>
                          <a:latin typeface="TheSansOffice"/>
                        </a:defRPr>
                      </a:lvl6pPr>
                      <a:lvl7pPr marL="2742857" algn="l" defTabSz="914286" rtl="0" eaLnBrk="1" latinLnBrk="0" hangingPunct="1">
                        <a:defRPr sz="1800" kern="1200">
                          <a:solidFill>
                            <a:schemeClr val="dk1"/>
                          </a:solidFill>
                          <a:latin typeface="TheSansOffice"/>
                        </a:defRPr>
                      </a:lvl7pPr>
                      <a:lvl8pPr marL="3200001" algn="l" defTabSz="914286" rtl="0" eaLnBrk="1" latinLnBrk="0" hangingPunct="1">
                        <a:defRPr sz="1800" kern="1200">
                          <a:solidFill>
                            <a:schemeClr val="dk1"/>
                          </a:solidFill>
                          <a:latin typeface="TheSansOffice"/>
                        </a:defRPr>
                      </a:lvl8pPr>
                      <a:lvl9pPr marL="3657143" algn="l" defTabSz="914286" rtl="0" eaLnBrk="1" latinLnBrk="0" hangingPunct="1">
                        <a:defRPr sz="1800" kern="1200">
                          <a:solidFill>
                            <a:schemeClr val="dk1"/>
                          </a:solidFill>
                          <a:latin typeface="TheSansOffice"/>
                        </a:defRPr>
                      </a:lvl9pPr>
                    </a:lstStyle>
                    <a:p>
                      <a:pPr algn="l" fontAlgn="b"/>
                      <a:r>
                        <a:rPr lang="en-US" sz="1000" b="0" u="none" strike="noStrike" dirty="0">
                          <a:solidFill>
                            <a:srgbClr val="000000"/>
                          </a:solidFill>
                          <a:effectLst/>
                        </a:rPr>
                        <a:t>Scripts</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10004"/>
                  </a:ext>
                </a:extLst>
              </a:tr>
              <a:tr h="346463">
                <a:tc>
                  <a:txBody>
                    <a:bodyPr/>
                    <a:lstStyle>
                      <a:lvl1pPr marL="0" algn="l" defTabSz="914286" rtl="0" eaLnBrk="1" latinLnBrk="0" hangingPunct="1">
                        <a:defRPr sz="1800" kern="1200">
                          <a:solidFill>
                            <a:schemeClr val="dk1"/>
                          </a:solidFill>
                          <a:latin typeface="TheSansOffice"/>
                        </a:defRPr>
                      </a:lvl1pPr>
                      <a:lvl2pPr marL="457143" algn="l" defTabSz="914286" rtl="0" eaLnBrk="1" latinLnBrk="0" hangingPunct="1">
                        <a:defRPr sz="1800" kern="1200">
                          <a:solidFill>
                            <a:schemeClr val="dk1"/>
                          </a:solidFill>
                          <a:latin typeface="TheSansOffice"/>
                        </a:defRPr>
                      </a:lvl2pPr>
                      <a:lvl3pPr marL="914286" algn="l" defTabSz="914286" rtl="0" eaLnBrk="1" latinLnBrk="0" hangingPunct="1">
                        <a:defRPr sz="1800" kern="1200">
                          <a:solidFill>
                            <a:schemeClr val="dk1"/>
                          </a:solidFill>
                          <a:latin typeface="TheSansOffice"/>
                        </a:defRPr>
                      </a:lvl3pPr>
                      <a:lvl4pPr marL="1371429" algn="l" defTabSz="914286" rtl="0" eaLnBrk="1" latinLnBrk="0" hangingPunct="1">
                        <a:defRPr sz="1800" kern="1200">
                          <a:solidFill>
                            <a:schemeClr val="dk1"/>
                          </a:solidFill>
                          <a:latin typeface="TheSansOffice"/>
                        </a:defRPr>
                      </a:lvl4pPr>
                      <a:lvl5pPr marL="1828572" algn="l" defTabSz="914286" rtl="0" eaLnBrk="1" latinLnBrk="0" hangingPunct="1">
                        <a:defRPr sz="1800" kern="1200">
                          <a:solidFill>
                            <a:schemeClr val="dk1"/>
                          </a:solidFill>
                          <a:latin typeface="TheSansOffice"/>
                        </a:defRPr>
                      </a:lvl5pPr>
                      <a:lvl6pPr marL="2285715" algn="l" defTabSz="914286" rtl="0" eaLnBrk="1" latinLnBrk="0" hangingPunct="1">
                        <a:defRPr sz="1800" kern="1200">
                          <a:solidFill>
                            <a:schemeClr val="dk1"/>
                          </a:solidFill>
                          <a:latin typeface="TheSansOffice"/>
                        </a:defRPr>
                      </a:lvl6pPr>
                      <a:lvl7pPr marL="2742857" algn="l" defTabSz="914286" rtl="0" eaLnBrk="1" latinLnBrk="0" hangingPunct="1">
                        <a:defRPr sz="1800" kern="1200">
                          <a:solidFill>
                            <a:schemeClr val="dk1"/>
                          </a:solidFill>
                          <a:latin typeface="TheSansOffice"/>
                        </a:defRPr>
                      </a:lvl7pPr>
                      <a:lvl8pPr marL="3200001" algn="l" defTabSz="914286" rtl="0" eaLnBrk="1" latinLnBrk="0" hangingPunct="1">
                        <a:defRPr sz="1800" kern="1200">
                          <a:solidFill>
                            <a:schemeClr val="dk1"/>
                          </a:solidFill>
                          <a:latin typeface="TheSansOffice"/>
                        </a:defRPr>
                      </a:lvl8pPr>
                      <a:lvl9pPr marL="3657143" algn="l" defTabSz="914286" rtl="0" eaLnBrk="1" latinLnBrk="0" hangingPunct="1">
                        <a:defRPr sz="1800" kern="1200">
                          <a:solidFill>
                            <a:schemeClr val="dk1"/>
                          </a:solidFill>
                          <a:latin typeface="TheSansOffice"/>
                        </a:defRPr>
                      </a:lvl9pPr>
                    </a:lstStyle>
                    <a:p>
                      <a:pPr algn="l" fontAlgn="b"/>
                      <a:r>
                        <a:rPr lang="en-US" sz="1000" b="0" u="none" strike="noStrike" dirty="0">
                          <a:solidFill>
                            <a:srgbClr val="000000"/>
                          </a:solidFill>
                          <a:effectLst/>
                        </a:rPr>
                        <a:t>Configuration Management</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tc>
                  <a:txBody>
                    <a:bodyPr/>
                    <a:lstStyle>
                      <a:lvl1pPr marL="0" algn="l" defTabSz="914286" rtl="0" eaLnBrk="1" latinLnBrk="0" hangingPunct="1">
                        <a:defRPr sz="1800" kern="1200">
                          <a:solidFill>
                            <a:schemeClr val="dk1"/>
                          </a:solidFill>
                          <a:latin typeface="TheSansOffice"/>
                        </a:defRPr>
                      </a:lvl1pPr>
                      <a:lvl2pPr marL="457143" algn="l" defTabSz="914286" rtl="0" eaLnBrk="1" latinLnBrk="0" hangingPunct="1">
                        <a:defRPr sz="1800" kern="1200">
                          <a:solidFill>
                            <a:schemeClr val="dk1"/>
                          </a:solidFill>
                          <a:latin typeface="TheSansOffice"/>
                        </a:defRPr>
                      </a:lvl2pPr>
                      <a:lvl3pPr marL="914286" algn="l" defTabSz="914286" rtl="0" eaLnBrk="1" latinLnBrk="0" hangingPunct="1">
                        <a:defRPr sz="1800" kern="1200">
                          <a:solidFill>
                            <a:schemeClr val="dk1"/>
                          </a:solidFill>
                          <a:latin typeface="TheSansOffice"/>
                        </a:defRPr>
                      </a:lvl3pPr>
                      <a:lvl4pPr marL="1371429" algn="l" defTabSz="914286" rtl="0" eaLnBrk="1" latinLnBrk="0" hangingPunct="1">
                        <a:defRPr sz="1800" kern="1200">
                          <a:solidFill>
                            <a:schemeClr val="dk1"/>
                          </a:solidFill>
                          <a:latin typeface="TheSansOffice"/>
                        </a:defRPr>
                      </a:lvl4pPr>
                      <a:lvl5pPr marL="1828572" algn="l" defTabSz="914286" rtl="0" eaLnBrk="1" latinLnBrk="0" hangingPunct="1">
                        <a:defRPr sz="1800" kern="1200">
                          <a:solidFill>
                            <a:schemeClr val="dk1"/>
                          </a:solidFill>
                          <a:latin typeface="TheSansOffice"/>
                        </a:defRPr>
                      </a:lvl5pPr>
                      <a:lvl6pPr marL="2285715" algn="l" defTabSz="914286" rtl="0" eaLnBrk="1" latinLnBrk="0" hangingPunct="1">
                        <a:defRPr sz="1800" kern="1200">
                          <a:solidFill>
                            <a:schemeClr val="dk1"/>
                          </a:solidFill>
                          <a:latin typeface="TheSansOffice"/>
                        </a:defRPr>
                      </a:lvl6pPr>
                      <a:lvl7pPr marL="2742857" algn="l" defTabSz="914286" rtl="0" eaLnBrk="1" latinLnBrk="0" hangingPunct="1">
                        <a:defRPr sz="1800" kern="1200">
                          <a:solidFill>
                            <a:schemeClr val="dk1"/>
                          </a:solidFill>
                          <a:latin typeface="TheSansOffice"/>
                        </a:defRPr>
                      </a:lvl7pPr>
                      <a:lvl8pPr marL="3200001" algn="l" defTabSz="914286" rtl="0" eaLnBrk="1" latinLnBrk="0" hangingPunct="1">
                        <a:defRPr sz="1800" kern="1200">
                          <a:solidFill>
                            <a:schemeClr val="dk1"/>
                          </a:solidFill>
                          <a:latin typeface="TheSansOffice"/>
                        </a:defRPr>
                      </a:lvl8pPr>
                      <a:lvl9pPr marL="3657143" algn="l" defTabSz="914286" rtl="0" eaLnBrk="1" latinLnBrk="0" hangingPunct="1">
                        <a:defRPr sz="1800" kern="1200">
                          <a:solidFill>
                            <a:schemeClr val="dk1"/>
                          </a:solidFill>
                          <a:latin typeface="TheSansOffice"/>
                        </a:defRPr>
                      </a:lvl9pPr>
                    </a:lstStyle>
                    <a:p>
                      <a:pPr algn="l" fontAlgn="b"/>
                      <a:r>
                        <a:rPr lang="en-US" sz="1000" b="0" u="none" strike="noStrike" dirty="0">
                          <a:solidFill>
                            <a:srgbClr val="000000"/>
                          </a:solidFill>
                          <a:effectLst/>
                        </a:rPr>
                        <a:t>BMC </a:t>
                      </a:r>
                      <a:r>
                        <a:rPr lang="en-US" sz="1000" b="0" u="none" strike="noStrike" dirty="0" err="1">
                          <a:solidFill>
                            <a:srgbClr val="000000"/>
                          </a:solidFill>
                          <a:effectLst/>
                        </a:rPr>
                        <a:t>Entuity</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10005"/>
                  </a:ext>
                </a:extLst>
              </a:tr>
              <a:tr h="224107">
                <a:tc>
                  <a:txBody>
                    <a:bodyPr/>
                    <a:lstStyle/>
                    <a:p>
                      <a:pPr algn="l" fontAlgn="b"/>
                      <a:r>
                        <a:rPr lang="en-US" sz="1000" b="0" u="none" strike="noStrike" dirty="0">
                          <a:solidFill>
                            <a:srgbClr val="000000"/>
                          </a:solidFill>
                          <a:effectLst/>
                        </a:rPr>
                        <a:t>SD-WAN</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tc>
                  <a:txBody>
                    <a:bodyPr/>
                    <a:lstStyle/>
                    <a:p>
                      <a:pPr algn="l" fontAlgn="b"/>
                      <a:r>
                        <a:rPr lang="en-US" sz="1000" b="0" u="none" strike="noStrike" dirty="0">
                          <a:solidFill>
                            <a:srgbClr val="000000"/>
                          </a:solidFill>
                          <a:effectLst/>
                        </a:rPr>
                        <a:t>Citrix</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2284409357"/>
                  </a:ext>
                </a:extLst>
              </a:tr>
              <a:tr h="224107">
                <a:tc>
                  <a:txBody>
                    <a:bodyPr/>
                    <a:lstStyle/>
                    <a:p>
                      <a:pPr algn="l" fontAlgn="b"/>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tc>
                  <a:txBody>
                    <a:bodyPr/>
                    <a:lstStyle/>
                    <a:p>
                      <a:pPr algn="l" fontAlgn="b"/>
                      <a:r>
                        <a:rPr lang="en-US" sz="1000" b="0" u="none" strike="noStrike" dirty="0">
                          <a:solidFill>
                            <a:srgbClr val="000000"/>
                          </a:solidFill>
                          <a:effectLst/>
                        </a:rPr>
                        <a:t>Cisco</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468596782"/>
                  </a:ext>
                </a:extLst>
              </a:tr>
            </a:tbl>
          </a:graphicData>
        </a:graphic>
      </p:graphicFrame>
      <p:sp>
        <p:nvSpPr>
          <p:cNvPr id="19" name="Rounded Rectangle 34">
            <a:extLst>
              <a:ext uri="{FF2B5EF4-FFF2-40B4-BE49-F238E27FC236}">
                <a16:creationId xmlns:a16="http://schemas.microsoft.com/office/drawing/2014/main" id="{48CC53C7-66AC-47D6-AB98-D9B656A18183}"/>
              </a:ext>
            </a:extLst>
          </p:cNvPr>
          <p:cNvSpPr/>
          <p:nvPr/>
        </p:nvSpPr>
        <p:spPr>
          <a:xfrm flipV="1">
            <a:off x="323850" y="1638887"/>
            <a:ext cx="2679700" cy="467300"/>
          </a:xfrm>
          <a:prstGeom prst="flowChartOffpageConnector">
            <a:avLst/>
          </a:prstGeom>
          <a:solidFill>
            <a:schemeClr val="tx2">
              <a:lumMod val="40000"/>
              <a:lumOff val="60000"/>
            </a:schemeClr>
          </a:solidFill>
          <a:ln w="9525" cap="flat" cmpd="sng" algn="ctr">
            <a:noFill/>
            <a:prstDash val="solid"/>
          </a:ln>
          <a:effectLst/>
        </p:spPr>
        <p:txBody>
          <a:bodyPr lIns="67614" tIns="33804" rIns="67614" bIns="33804" rtlCol="0" anchor="ctr"/>
          <a:lstStyle/>
          <a:p>
            <a:pPr algn="ctr" defTabSz="676117">
              <a:defRPr/>
            </a:pPr>
            <a:endParaRPr lang="en-US" sz="1200" b="1" kern="0" dirty="0">
              <a:solidFill>
                <a:prstClr val="black"/>
              </a:solidFill>
              <a:latin typeface="Arial Nova" panose="020B0504020202020204" pitchFamily="34" charset="0"/>
              <a:cs typeface="Arial" panose="020B0604020202020204" pitchFamily="34" charset="0"/>
            </a:endParaRPr>
          </a:p>
        </p:txBody>
      </p:sp>
      <p:sp>
        <p:nvSpPr>
          <p:cNvPr id="20" name="Rounded Rectangle 35">
            <a:extLst>
              <a:ext uri="{FF2B5EF4-FFF2-40B4-BE49-F238E27FC236}">
                <a16:creationId xmlns:a16="http://schemas.microsoft.com/office/drawing/2014/main" id="{4DA8373E-EF56-4D09-A85C-1195A4C0297C}"/>
              </a:ext>
            </a:extLst>
          </p:cNvPr>
          <p:cNvSpPr/>
          <p:nvPr/>
        </p:nvSpPr>
        <p:spPr>
          <a:xfrm flipV="1">
            <a:off x="3232150" y="1638887"/>
            <a:ext cx="2679698" cy="467300"/>
          </a:xfrm>
          <a:prstGeom prst="flowChartOffpageConnector">
            <a:avLst/>
          </a:prstGeom>
          <a:solidFill>
            <a:schemeClr val="accent4">
              <a:lumMod val="40000"/>
              <a:lumOff val="60000"/>
            </a:schemeClr>
          </a:solidFill>
          <a:ln w="9525" cap="flat" cmpd="sng" algn="ctr">
            <a:noFill/>
            <a:prstDash val="solid"/>
          </a:ln>
          <a:effectLst/>
        </p:spPr>
        <p:txBody>
          <a:bodyPr lIns="67614" tIns="33804" rIns="67614" bIns="33804" rtlCol="0" anchor="ctr"/>
          <a:lstStyle/>
          <a:p>
            <a:pPr algn="ctr" defTabSz="676117">
              <a:defRPr/>
            </a:pPr>
            <a:endParaRPr lang="en-US" sz="1200" b="1" kern="0" dirty="0">
              <a:solidFill>
                <a:prstClr val="black"/>
              </a:solidFill>
              <a:latin typeface="Arial Nova" panose="020B0504020202020204" pitchFamily="34" charset="0"/>
              <a:cs typeface="Arial" panose="020B0604020202020204" pitchFamily="34" charset="0"/>
            </a:endParaRPr>
          </a:p>
        </p:txBody>
      </p:sp>
      <p:sp>
        <p:nvSpPr>
          <p:cNvPr id="21" name="Rounded Rectangle 36">
            <a:extLst>
              <a:ext uri="{FF2B5EF4-FFF2-40B4-BE49-F238E27FC236}">
                <a16:creationId xmlns:a16="http://schemas.microsoft.com/office/drawing/2014/main" id="{53D3957E-224D-4C4C-B8BE-342D3CD4A2C7}"/>
              </a:ext>
            </a:extLst>
          </p:cNvPr>
          <p:cNvSpPr/>
          <p:nvPr/>
        </p:nvSpPr>
        <p:spPr>
          <a:xfrm flipV="1">
            <a:off x="6140449" y="1638887"/>
            <a:ext cx="2679702" cy="467300"/>
          </a:xfrm>
          <a:prstGeom prst="flowChartOffpageConnector">
            <a:avLst/>
          </a:prstGeom>
          <a:solidFill>
            <a:schemeClr val="accent5">
              <a:lumMod val="40000"/>
              <a:lumOff val="60000"/>
            </a:schemeClr>
          </a:solidFill>
          <a:ln w="9525" cap="flat" cmpd="sng" algn="ctr">
            <a:noFill/>
            <a:prstDash val="solid"/>
          </a:ln>
          <a:effectLst/>
        </p:spPr>
        <p:txBody>
          <a:bodyPr lIns="67614" tIns="33804" rIns="67614" bIns="33804" rtlCol="0" anchor="ctr"/>
          <a:lstStyle/>
          <a:p>
            <a:pPr algn="ctr" defTabSz="676117">
              <a:defRPr/>
            </a:pPr>
            <a:endParaRPr lang="en-US" sz="1200" b="1" kern="0" dirty="0">
              <a:solidFill>
                <a:prstClr val="black"/>
              </a:solidFill>
              <a:latin typeface="Arial Nova" panose="020B0504020202020204" pitchFamily="34" charset="0"/>
              <a:cs typeface="Arial" panose="020B0604020202020204" pitchFamily="34" charset="0"/>
            </a:endParaRPr>
          </a:p>
        </p:txBody>
      </p:sp>
      <p:graphicFrame>
        <p:nvGraphicFramePr>
          <p:cNvPr id="22" name="Table 21">
            <a:extLst>
              <a:ext uri="{FF2B5EF4-FFF2-40B4-BE49-F238E27FC236}">
                <a16:creationId xmlns:a16="http://schemas.microsoft.com/office/drawing/2014/main" id="{F118B9E4-9DA6-4A9C-8C47-8D3EF11C683D}"/>
              </a:ext>
            </a:extLst>
          </p:cNvPr>
          <p:cNvGraphicFramePr>
            <a:graphicFrameLocks noGrp="1"/>
          </p:cNvGraphicFramePr>
          <p:nvPr>
            <p:extLst>
              <p:ext uri="{D42A27DB-BD31-4B8C-83A1-F6EECF244321}">
                <p14:modId xmlns:p14="http://schemas.microsoft.com/office/powerpoint/2010/main" val="1056413442"/>
              </p:ext>
            </p:extLst>
          </p:nvPr>
        </p:nvGraphicFramePr>
        <p:xfrm>
          <a:off x="6140452" y="2126108"/>
          <a:ext cx="2679698" cy="1915219"/>
        </p:xfrm>
        <a:graphic>
          <a:graphicData uri="http://schemas.openxmlformats.org/drawingml/2006/table">
            <a:tbl>
              <a:tblPr>
                <a:tableStyleId>{BC89EF96-8CEA-46FF-86C4-4CE0E7609802}</a:tableStyleId>
              </a:tblPr>
              <a:tblGrid>
                <a:gridCol w="1970395">
                  <a:extLst>
                    <a:ext uri="{9D8B030D-6E8A-4147-A177-3AD203B41FA5}">
                      <a16:colId xmlns:a16="http://schemas.microsoft.com/office/drawing/2014/main" val="20000"/>
                    </a:ext>
                  </a:extLst>
                </a:gridCol>
                <a:gridCol w="709303">
                  <a:extLst>
                    <a:ext uri="{9D8B030D-6E8A-4147-A177-3AD203B41FA5}">
                      <a16:colId xmlns:a16="http://schemas.microsoft.com/office/drawing/2014/main" val="20001"/>
                    </a:ext>
                  </a:extLst>
                </a:gridCol>
              </a:tblGrid>
              <a:tr h="285164">
                <a:tc>
                  <a:txBody>
                    <a:bodyPr/>
                    <a:lstStyle/>
                    <a:p>
                      <a:pPr algn="l" fontAlgn="b"/>
                      <a:r>
                        <a:rPr lang="en-US" sz="1000" b="1" u="none" strike="noStrike" dirty="0">
                          <a:solidFill>
                            <a:srgbClr val="000000"/>
                          </a:solidFill>
                          <a:effectLst/>
                        </a:rPr>
                        <a:t>People Deployment</a:t>
                      </a:r>
                      <a:endParaRPr lang="en-US" sz="1000" b="1"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solidFill>
                      <a:schemeClr val="accent1">
                        <a:lumMod val="40000"/>
                        <a:lumOff val="60000"/>
                      </a:schemeClr>
                    </a:solidFill>
                  </a:tcPr>
                </a:tc>
                <a:tc>
                  <a:txBody>
                    <a:bodyPr/>
                    <a:lstStyle/>
                    <a:p>
                      <a:pPr algn="r" fontAlgn="b"/>
                      <a:r>
                        <a:rPr lang="en-US" sz="1000" b="1" u="none" strike="noStrike" dirty="0">
                          <a:solidFill>
                            <a:srgbClr val="000000"/>
                          </a:solidFill>
                          <a:effectLst/>
                        </a:rPr>
                        <a:t>Count</a:t>
                      </a:r>
                      <a:endParaRPr lang="en-US" sz="1000" b="1"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solidFill>
                      <a:schemeClr val="accent1">
                        <a:lumMod val="40000"/>
                        <a:lumOff val="60000"/>
                      </a:schemeClr>
                    </a:solidFill>
                  </a:tcPr>
                </a:tc>
                <a:extLst>
                  <a:ext uri="{0D108BD9-81ED-4DB2-BD59-A6C34878D82A}">
                    <a16:rowId xmlns:a16="http://schemas.microsoft.com/office/drawing/2014/main" val="504284621"/>
                  </a:ext>
                </a:extLst>
              </a:tr>
              <a:tr h="232865">
                <a:tc>
                  <a:txBody>
                    <a:bodyPr/>
                    <a:lstStyle/>
                    <a:p>
                      <a:pPr algn="l" fontAlgn="b"/>
                      <a:r>
                        <a:rPr lang="en-US" sz="1000" b="1" u="none" strike="noStrike" dirty="0">
                          <a:solidFill>
                            <a:srgbClr val="000000"/>
                          </a:solidFill>
                          <a:effectLst/>
                        </a:rPr>
                        <a:t>RCOM Hyderabad</a:t>
                      </a:r>
                      <a:endParaRPr lang="en-US" sz="1000" b="1" i="1"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tc>
                  <a:txBody>
                    <a:bodyPr/>
                    <a:lstStyle/>
                    <a:p>
                      <a:pPr algn="r" fontAlgn="b"/>
                      <a:endParaRPr lang="en-US" sz="1000" b="1" i="1"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10001"/>
                  </a:ext>
                </a:extLst>
              </a:tr>
              <a:tr h="232865">
                <a:tc>
                  <a:txBody>
                    <a:bodyPr/>
                    <a:lstStyle/>
                    <a:p>
                      <a:pPr lvl="1" algn="l" fontAlgn="b"/>
                      <a:r>
                        <a:rPr lang="en-US" sz="1000" b="0" u="none" strike="noStrike" dirty="0">
                          <a:solidFill>
                            <a:srgbClr val="000000"/>
                          </a:solidFill>
                          <a:effectLst/>
                        </a:rPr>
                        <a:t>L1 Engineers</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tc>
                  <a:txBody>
                    <a:bodyPr/>
                    <a:lstStyle/>
                    <a:p>
                      <a:pPr algn="r" fontAlgn="b"/>
                      <a:r>
                        <a:rPr lang="en-US" sz="1000" b="0" u="none" strike="noStrike" dirty="0">
                          <a:solidFill>
                            <a:srgbClr val="000000"/>
                          </a:solidFill>
                          <a:effectLst/>
                        </a:rPr>
                        <a:t>7</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10002"/>
                  </a:ext>
                </a:extLst>
              </a:tr>
              <a:tr h="232865">
                <a:tc>
                  <a:txBody>
                    <a:bodyPr/>
                    <a:lstStyle/>
                    <a:p>
                      <a:pPr lvl="1" algn="l" fontAlgn="b"/>
                      <a:r>
                        <a:rPr lang="en-US" sz="1000" b="0" u="none" strike="noStrike" dirty="0">
                          <a:solidFill>
                            <a:srgbClr val="000000"/>
                          </a:solidFill>
                          <a:effectLst/>
                        </a:rPr>
                        <a:t>L2 Engineers</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tc>
                  <a:txBody>
                    <a:bodyPr/>
                    <a:lstStyle/>
                    <a:p>
                      <a:pPr algn="r" fontAlgn="b"/>
                      <a:r>
                        <a:rPr lang="en-US" sz="1000" b="0" u="none" strike="noStrike" dirty="0">
                          <a:solidFill>
                            <a:srgbClr val="000000"/>
                          </a:solidFill>
                          <a:effectLst/>
                        </a:rPr>
                        <a:t>6</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1792478527"/>
                  </a:ext>
                </a:extLst>
              </a:tr>
              <a:tr h="232865">
                <a:tc>
                  <a:txBody>
                    <a:bodyPr/>
                    <a:lstStyle/>
                    <a:p>
                      <a:pPr algn="l" fontAlgn="b"/>
                      <a:r>
                        <a:rPr lang="en-US" sz="1000" b="1" u="none" strike="noStrike" dirty="0">
                          <a:solidFill>
                            <a:srgbClr val="000000"/>
                          </a:solidFill>
                          <a:effectLst/>
                        </a:rPr>
                        <a:t>STT Chennai</a:t>
                      </a:r>
                      <a:endParaRPr lang="en-US" sz="1000" b="1" i="1"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tc>
                  <a:txBody>
                    <a:bodyPr/>
                    <a:lstStyle/>
                    <a:p>
                      <a:pPr algn="r" fontAlgn="b"/>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1245622847"/>
                  </a:ext>
                </a:extLst>
              </a:tr>
              <a:tr h="232865">
                <a:tc>
                  <a:txBody>
                    <a:bodyPr/>
                    <a:lstStyle/>
                    <a:p>
                      <a:pPr lvl="1" algn="l" fontAlgn="b"/>
                      <a:r>
                        <a:rPr lang="en-US" sz="1000" b="0" u="none" strike="noStrike" dirty="0">
                          <a:solidFill>
                            <a:srgbClr val="000000"/>
                          </a:solidFill>
                          <a:effectLst/>
                        </a:rPr>
                        <a:t>L1 Engineers</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tc>
                  <a:txBody>
                    <a:bodyPr/>
                    <a:lstStyle/>
                    <a:p>
                      <a:pPr algn="r" fontAlgn="b"/>
                      <a:r>
                        <a:rPr lang="en-US" sz="1000" b="0" u="none" strike="noStrike" dirty="0">
                          <a:solidFill>
                            <a:srgbClr val="000000"/>
                          </a:solidFill>
                          <a:effectLst/>
                        </a:rPr>
                        <a:t>7</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2931454097"/>
                  </a:ext>
                </a:extLst>
              </a:tr>
              <a:tr h="232865">
                <a:tc>
                  <a:txBody>
                    <a:bodyPr/>
                    <a:lstStyle/>
                    <a:p>
                      <a:pPr lvl="1" algn="l" fontAlgn="b"/>
                      <a:r>
                        <a:rPr lang="en-US" sz="1000" b="0" u="none" strike="noStrike" dirty="0">
                          <a:solidFill>
                            <a:srgbClr val="000000"/>
                          </a:solidFill>
                          <a:effectLst/>
                        </a:rPr>
                        <a:t>L2 Engineers</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tc>
                  <a:txBody>
                    <a:bodyPr/>
                    <a:lstStyle/>
                    <a:p>
                      <a:pPr algn="r" fontAlgn="b"/>
                      <a:r>
                        <a:rPr lang="en-US" sz="1000" b="0" u="none" strike="noStrike" dirty="0">
                          <a:solidFill>
                            <a:srgbClr val="000000"/>
                          </a:solidFill>
                          <a:effectLst/>
                        </a:rPr>
                        <a:t>6</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3664220221"/>
                  </a:ext>
                </a:extLst>
              </a:tr>
              <a:tr h="232865">
                <a:tc>
                  <a:txBody>
                    <a:bodyPr/>
                    <a:lstStyle/>
                    <a:p>
                      <a:pPr algn="l" fontAlgn="b"/>
                      <a:r>
                        <a:rPr lang="en-US" sz="1000" b="1" u="none" strike="noStrike" dirty="0">
                          <a:solidFill>
                            <a:srgbClr val="000000"/>
                          </a:solidFill>
                          <a:effectLst/>
                        </a:rPr>
                        <a:t>Total</a:t>
                      </a:r>
                      <a:endParaRPr lang="en-US" sz="1000" b="1"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solidFill>
                      <a:schemeClr val="accent1">
                        <a:lumMod val="20000"/>
                        <a:lumOff val="80000"/>
                      </a:schemeClr>
                    </a:solidFill>
                  </a:tcPr>
                </a:tc>
                <a:tc>
                  <a:txBody>
                    <a:bodyPr/>
                    <a:lstStyle/>
                    <a:p>
                      <a:pPr algn="r" fontAlgn="b"/>
                      <a:r>
                        <a:rPr lang="en-US" sz="1000" b="1" u="none" strike="noStrike" dirty="0">
                          <a:solidFill>
                            <a:srgbClr val="000000"/>
                          </a:solidFill>
                          <a:effectLst/>
                        </a:rPr>
                        <a:t>26</a:t>
                      </a:r>
                      <a:endParaRPr lang="en-US" sz="1000" b="1"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Table 11">
            <a:extLst>
              <a:ext uri="{FF2B5EF4-FFF2-40B4-BE49-F238E27FC236}">
                <a16:creationId xmlns:a16="http://schemas.microsoft.com/office/drawing/2014/main" id="{CCB9DB86-53EF-4CFA-A399-C413E78D2029}"/>
              </a:ext>
            </a:extLst>
          </p:cNvPr>
          <p:cNvGraphicFramePr>
            <a:graphicFrameLocks noGrp="1"/>
          </p:cNvGraphicFramePr>
          <p:nvPr>
            <p:extLst>
              <p:ext uri="{D42A27DB-BD31-4B8C-83A1-F6EECF244321}">
                <p14:modId xmlns:p14="http://schemas.microsoft.com/office/powerpoint/2010/main" val="859173880"/>
              </p:ext>
            </p:extLst>
          </p:nvPr>
        </p:nvGraphicFramePr>
        <p:xfrm>
          <a:off x="3232152" y="2126108"/>
          <a:ext cx="2679698" cy="1915209"/>
        </p:xfrm>
        <a:graphic>
          <a:graphicData uri="http://schemas.openxmlformats.org/drawingml/2006/table">
            <a:tbl>
              <a:tblPr>
                <a:tableStyleId>{BC89EF96-8CEA-46FF-86C4-4CE0E7609802}</a:tableStyleId>
              </a:tblPr>
              <a:tblGrid>
                <a:gridCol w="1981751">
                  <a:extLst>
                    <a:ext uri="{9D8B030D-6E8A-4147-A177-3AD203B41FA5}">
                      <a16:colId xmlns:a16="http://schemas.microsoft.com/office/drawing/2014/main" val="20000"/>
                    </a:ext>
                  </a:extLst>
                </a:gridCol>
                <a:gridCol w="697947">
                  <a:extLst>
                    <a:ext uri="{9D8B030D-6E8A-4147-A177-3AD203B41FA5}">
                      <a16:colId xmlns:a16="http://schemas.microsoft.com/office/drawing/2014/main" val="20001"/>
                    </a:ext>
                  </a:extLst>
                </a:gridCol>
              </a:tblGrid>
              <a:tr h="266065">
                <a:tc>
                  <a:txBody>
                    <a:bodyPr/>
                    <a:lstStyle>
                      <a:lvl1pPr marL="0" algn="l" defTabSz="914286" rtl="0" eaLnBrk="1" latinLnBrk="0" hangingPunct="1">
                        <a:defRPr sz="1800" kern="1200">
                          <a:solidFill>
                            <a:schemeClr val="dk1"/>
                          </a:solidFill>
                          <a:latin typeface="TheSansOffice"/>
                        </a:defRPr>
                      </a:lvl1pPr>
                      <a:lvl2pPr marL="457143" algn="l" defTabSz="914286" rtl="0" eaLnBrk="1" latinLnBrk="0" hangingPunct="1">
                        <a:defRPr sz="1800" kern="1200">
                          <a:solidFill>
                            <a:schemeClr val="dk1"/>
                          </a:solidFill>
                          <a:latin typeface="TheSansOffice"/>
                        </a:defRPr>
                      </a:lvl2pPr>
                      <a:lvl3pPr marL="914286" algn="l" defTabSz="914286" rtl="0" eaLnBrk="1" latinLnBrk="0" hangingPunct="1">
                        <a:defRPr sz="1800" kern="1200">
                          <a:solidFill>
                            <a:schemeClr val="dk1"/>
                          </a:solidFill>
                          <a:latin typeface="TheSansOffice"/>
                        </a:defRPr>
                      </a:lvl3pPr>
                      <a:lvl4pPr marL="1371429" algn="l" defTabSz="914286" rtl="0" eaLnBrk="1" latinLnBrk="0" hangingPunct="1">
                        <a:defRPr sz="1800" kern="1200">
                          <a:solidFill>
                            <a:schemeClr val="dk1"/>
                          </a:solidFill>
                          <a:latin typeface="TheSansOffice"/>
                        </a:defRPr>
                      </a:lvl4pPr>
                      <a:lvl5pPr marL="1828572" algn="l" defTabSz="914286" rtl="0" eaLnBrk="1" latinLnBrk="0" hangingPunct="1">
                        <a:defRPr sz="1800" kern="1200">
                          <a:solidFill>
                            <a:schemeClr val="dk1"/>
                          </a:solidFill>
                          <a:latin typeface="TheSansOffice"/>
                        </a:defRPr>
                      </a:lvl5pPr>
                      <a:lvl6pPr marL="2285715" algn="l" defTabSz="914286" rtl="0" eaLnBrk="1" latinLnBrk="0" hangingPunct="1">
                        <a:defRPr sz="1800" kern="1200">
                          <a:solidFill>
                            <a:schemeClr val="dk1"/>
                          </a:solidFill>
                          <a:latin typeface="TheSansOffice"/>
                        </a:defRPr>
                      </a:lvl6pPr>
                      <a:lvl7pPr marL="2742857" algn="l" defTabSz="914286" rtl="0" eaLnBrk="1" latinLnBrk="0" hangingPunct="1">
                        <a:defRPr sz="1800" kern="1200">
                          <a:solidFill>
                            <a:schemeClr val="dk1"/>
                          </a:solidFill>
                          <a:latin typeface="TheSansOffice"/>
                        </a:defRPr>
                      </a:lvl7pPr>
                      <a:lvl8pPr marL="3200001" algn="l" defTabSz="914286" rtl="0" eaLnBrk="1" latinLnBrk="0" hangingPunct="1">
                        <a:defRPr sz="1800" kern="1200">
                          <a:solidFill>
                            <a:schemeClr val="dk1"/>
                          </a:solidFill>
                          <a:latin typeface="TheSansOffice"/>
                        </a:defRPr>
                      </a:lvl8pPr>
                      <a:lvl9pPr marL="3657143" algn="l" defTabSz="914286" rtl="0" eaLnBrk="1" latinLnBrk="0" hangingPunct="1">
                        <a:defRPr sz="1800" kern="1200">
                          <a:solidFill>
                            <a:schemeClr val="dk1"/>
                          </a:solidFill>
                          <a:latin typeface="TheSansOffice"/>
                        </a:defRPr>
                      </a:lvl9pPr>
                    </a:lstStyle>
                    <a:p>
                      <a:pPr algn="l" fontAlgn="b"/>
                      <a:r>
                        <a:rPr lang="en-US" sz="1000" b="1" u="none" strike="noStrike" dirty="0">
                          <a:effectLst/>
                        </a:rPr>
                        <a:t>Type</a:t>
                      </a:r>
                      <a:endParaRPr lang="en-US" sz="1000" b="1"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solidFill>
                      <a:schemeClr val="accent1">
                        <a:lumMod val="40000"/>
                        <a:lumOff val="60000"/>
                      </a:schemeClr>
                    </a:solidFill>
                  </a:tcPr>
                </a:tc>
                <a:tc>
                  <a:txBody>
                    <a:bodyPr/>
                    <a:lstStyle>
                      <a:lvl1pPr marL="0" algn="l" defTabSz="914286" rtl="0" eaLnBrk="1" latinLnBrk="0" hangingPunct="1">
                        <a:defRPr sz="1800" kern="1200">
                          <a:solidFill>
                            <a:schemeClr val="dk1"/>
                          </a:solidFill>
                          <a:latin typeface="TheSansOffice"/>
                        </a:defRPr>
                      </a:lvl1pPr>
                      <a:lvl2pPr marL="457143" algn="l" defTabSz="914286" rtl="0" eaLnBrk="1" latinLnBrk="0" hangingPunct="1">
                        <a:defRPr sz="1800" kern="1200">
                          <a:solidFill>
                            <a:schemeClr val="dk1"/>
                          </a:solidFill>
                          <a:latin typeface="TheSansOffice"/>
                        </a:defRPr>
                      </a:lvl2pPr>
                      <a:lvl3pPr marL="914286" algn="l" defTabSz="914286" rtl="0" eaLnBrk="1" latinLnBrk="0" hangingPunct="1">
                        <a:defRPr sz="1800" kern="1200">
                          <a:solidFill>
                            <a:schemeClr val="dk1"/>
                          </a:solidFill>
                          <a:latin typeface="TheSansOffice"/>
                        </a:defRPr>
                      </a:lvl3pPr>
                      <a:lvl4pPr marL="1371429" algn="l" defTabSz="914286" rtl="0" eaLnBrk="1" latinLnBrk="0" hangingPunct="1">
                        <a:defRPr sz="1800" kern="1200">
                          <a:solidFill>
                            <a:schemeClr val="dk1"/>
                          </a:solidFill>
                          <a:latin typeface="TheSansOffice"/>
                        </a:defRPr>
                      </a:lvl4pPr>
                      <a:lvl5pPr marL="1828572" algn="l" defTabSz="914286" rtl="0" eaLnBrk="1" latinLnBrk="0" hangingPunct="1">
                        <a:defRPr sz="1800" kern="1200">
                          <a:solidFill>
                            <a:schemeClr val="dk1"/>
                          </a:solidFill>
                          <a:latin typeface="TheSansOffice"/>
                        </a:defRPr>
                      </a:lvl5pPr>
                      <a:lvl6pPr marL="2285715" algn="l" defTabSz="914286" rtl="0" eaLnBrk="1" latinLnBrk="0" hangingPunct="1">
                        <a:defRPr sz="1800" kern="1200">
                          <a:solidFill>
                            <a:schemeClr val="dk1"/>
                          </a:solidFill>
                          <a:latin typeface="TheSansOffice"/>
                        </a:defRPr>
                      </a:lvl6pPr>
                      <a:lvl7pPr marL="2742857" algn="l" defTabSz="914286" rtl="0" eaLnBrk="1" latinLnBrk="0" hangingPunct="1">
                        <a:defRPr sz="1800" kern="1200">
                          <a:solidFill>
                            <a:schemeClr val="dk1"/>
                          </a:solidFill>
                          <a:latin typeface="TheSansOffice"/>
                        </a:defRPr>
                      </a:lvl7pPr>
                      <a:lvl8pPr marL="3200001" algn="l" defTabSz="914286" rtl="0" eaLnBrk="1" latinLnBrk="0" hangingPunct="1">
                        <a:defRPr sz="1800" kern="1200">
                          <a:solidFill>
                            <a:schemeClr val="dk1"/>
                          </a:solidFill>
                          <a:latin typeface="TheSansOffice"/>
                        </a:defRPr>
                      </a:lvl8pPr>
                      <a:lvl9pPr marL="3657143" algn="l" defTabSz="914286" rtl="0" eaLnBrk="1" latinLnBrk="0" hangingPunct="1">
                        <a:defRPr sz="1800" kern="1200">
                          <a:solidFill>
                            <a:schemeClr val="dk1"/>
                          </a:solidFill>
                          <a:latin typeface="TheSansOffice"/>
                        </a:defRPr>
                      </a:lvl9pPr>
                    </a:lstStyle>
                    <a:p>
                      <a:pPr algn="r" fontAlgn="b"/>
                      <a:r>
                        <a:rPr lang="en-US" sz="1000" b="1" u="none" strike="noStrike" dirty="0">
                          <a:effectLst/>
                        </a:rPr>
                        <a:t>Count</a:t>
                      </a:r>
                      <a:endParaRPr lang="en-US" sz="1000" b="1"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solidFill>
                      <a:schemeClr val="accent1">
                        <a:lumMod val="40000"/>
                        <a:lumOff val="60000"/>
                      </a:schemeClr>
                    </a:solidFill>
                  </a:tcPr>
                </a:tc>
                <a:extLst>
                  <a:ext uri="{0D108BD9-81ED-4DB2-BD59-A6C34878D82A}">
                    <a16:rowId xmlns:a16="http://schemas.microsoft.com/office/drawing/2014/main" val="10000"/>
                  </a:ext>
                </a:extLst>
              </a:tr>
              <a:tr h="266065">
                <a:tc>
                  <a:txBody>
                    <a:bodyPr/>
                    <a:lstStyle>
                      <a:lvl1pPr marL="0" algn="l" defTabSz="914286" rtl="0" eaLnBrk="1" latinLnBrk="0" hangingPunct="1">
                        <a:defRPr sz="1800" kern="1200">
                          <a:solidFill>
                            <a:schemeClr val="dk1"/>
                          </a:solidFill>
                          <a:latin typeface="TheSansOffice"/>
                        </a:defRPr>
                      </a:lvl1pPr>
                      <a:lvl2pPr marL="457143" algn="l" defTabSz="914286" rtl="0" eaLnBrk="1" latinLnBrk="0" hangingPunct="1">
                        <a:defRPr sz="1800" kern="1200">
                          <a:solidFill>
                            <a:schemeClr val="dk1"/>
                          </a:solidFill>
                          <a:latin typeface="TheSansOffice"/>
                        </a:defRPr>
                      </a:lvl2pPr>
                      <a:lvl3pPr marL="914286" algn="l" defTabSz="914286" rtl="0" eaLnBrk="1" latinLnBrk="0" hangingPunct="1">
                        <a:defRPr sz="1800" kern="1200">
                          <a:solidFill>
                            <a:schemeClr val="dk1"/>
                          </a:solidFill>
                          <a:latin typeface="TheSansOffice"/>
                        </a:defRPr>
                      </a:lvl3pPr>
                      <a:lvl4pPr marL="1371429" algn="l" defTabSz="914286" rtl="0" eaLnBrk="1" latinLnBrk="0" hangingPunct="1">
                        <a:defRPr sz="1800" kern="1200">
                          <a:solidFill>
                            <a:schemeClr val="dk1"/>
                          </a:solidFill>
                          <a:latin typeface="TheSansOffice"/>
                        </a:defRPr>
                      </a:lvl4pPr>
                      <a:lvl5pPr marL="1828572" algn="l" defTabSz="914286" rtl="0" eaLnBrk="1" latinLnBrk="0" hangingPunct="1">
                        <a:defRPr sz="1800" kern="1200">
                          <a:solidFill>
                            <a:schemeClr val="dk1"/>
                          </a:solidFill>
                          <a:latin typeface="TheSansOffice"/>
                        </a:defRPr>
                      </a:lvl5pPr>
                      <a:lvl6pPr marL="2285715" algn="l" defTabSz="914286" rtl="0" eaLnBrk="1" latinLnBrk="0" hangingPunct="1">
                        <a:defRPr sz="1800" kern="1200">
                          <a:solidFill>
                            <a:schemeClr val="dk1"/>
                          </a:solidFill>
                          <a:latin typeface="TheSansOffice"/>
                        </a:defRPr>
                      </a:lvl6pPr>
                      <a:lvl7pPr marL="2742857" algn="l" defTabSz="914286" rtl="0" eaLnBrk="1" latinLnBrk="0" hangingPunct="1">
                        <a:defRPr sz="1800" kern="1200">
                          <a:solidFill>
                            <a:schemeClr val="dk1"/>
                          </a:solidFill>
                          <a:latin typeface="TheSansOffice"/>
                        </a:defRPr>
                      </a:lvl7pPr>
                      <a:lvl8pPr marL="3200001" algn="l" defTabSz="914286" rtl="0" eaLnBrk="1" latinLnBrk="0" hangingPunct="1">
                        <a:defRPr sz="1800" kern="1200">
                          <a:solidFill>
                            <a:schemeClr val="dk1"/>
                          </a:solidFill>
                          <a:latin typeface="TheSansOffice"/>
                        </a:defRPr>
                      </a:lvl8pPr>
                      <a:lvl9pPr marL="3657143" algn="l" defTabSz="914286" rtl="0" eaLnBrk="1" latinLnBrk="0" hangingPunct="1">
                        <a:defRPr sz="1800" kern="1200">
                          <a:solidFill>
                            <a:schemeClr val="dk1"/>
                          </a:solidFill>
                          <a:latin typeface="TheSansOffice"/>
                        </a:defRPr>
                      </a:lvl9pPr>
                    </a:lstStyle>
                    <a:p>
                      <a:pPr algn="l" fontAlgn="b"/>
                      <a:r>
                        <a:rPr lang="en-US" sz="1000" b="0" u="none" strike="noStrike" dirty="0">
                          <a:solidFill>
                            <a:srgbClr val="000000"/>
                          </a:solidFill>
                          <a:effectLst/>
                        </a:rPr>
                        <a:t>Routers (Cisco &amp; Juniper)</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tc>
                  <a:txBody>
                    <a:bodyPr/>
                    <a:lstStyle>
                      <a:lvl1pPr marL="0" algn="l" defTabSz="914286" rtl="0" eaLnBrk="1" latinLnBrk="0" hangingPunct="1">
                        <a:defRPr sz="1800" kern="1200">
                          <a:solidFill>
                            <a:schemeClr val="dk1"/>
                          </a:solidFill>
                          <a:latin typeface="TheSansOffice"/>
                        </a:defRPr>
                      </a:lvl1pPr>
                      <a:lvl2pPr marL="457143" algn="l" defTabSz="914286" rtl="0" eaLnBrk="1" latinLnBrk="0" hangingPunct="1">
                        <a:defRPr sz="1800" kern="1200">
                          <a:solidFill>
                            <a:schemeClr val="dk1"/>
                          </a:solidFill>
                          <a:latin typeface="TheSansOffice"/>
                        </a:defRPr>
                      </a:lvl2pPr>
                      <a:lvl3pPr marL="914286" algn="l" defTabSz="914286" rtl="0" eaLnBrk="1" latinLnBrk="0" hangingPunct="1">
                        <a:defRPr sz="1800" kern="1200">
                          <a:solidFill>
                            <a:schemeClr val="dk1"/>
                          </a:solidFill>
                          <a:latin typeface="TheSansOffice"/>
                        </a:defRPr>
                      </a:lvl3pPr>
                      <a:lvl4pPr marL="1371429" algn="l" defTabSz="914286" rtl="0" eaLnBrk="1" latinLnBrk="0" hangingPunct="1">
                        <a:defRPr sz="1800" kern="1200">
                          <a:solidFill>
                            <a:schemeClr val="dk1"/>
                          </a:solidFill>
                          <a:latin typeface="TheSansOffice"/>
                        </a:defRPr>
                      </a:lvl4pPr>
                      <a:lvl5pPr marL="1828572" algn="l" defTabSz="914286" rtl="0" eaLnBrk="1" latinLnBrk="0" hangingPunct="1">
                        <a:defRPr sz="1800" kern="1200">
                          <a:solidFill>
                            <a:schemeClr val="dk1"/>
                          </a:solidFill>
                          <a:latin typeface="TheSansOffice"/>
                        </a:defRPr>
                      </a:lvl5pPr>
                      <a:lvl6pPr marL="2285715" algn="l" defTabSz="914286" rtl="0" eaLnBrk="1" latinLnBrk="0" hangingPunct="1">
                        <a:defRPr sz="1800" kern="1200">
                          <a:solidFill>
                            <a:schemeClr val="dk1"/>
                          </a:solidFill>
                          <a:latin typeface="TheSansOffice"/>
                        </a:defRPr>
                      </a:lvl6pPr>
                      <a:lvl7pPr marL="2742857" algn="l" defTabSz="914286" rtl="0" eaLnBrk="1" latinLnBrk="0" hangingPunct="1">
                        <a:defRPr sz="1800" kern="1200">
                          <a:solidFill>
                            <a:schemeClr val="dk1"/>
                          </a:solidFill>
                          <a:latin typeface="TheSansOffice"/>
                        </a:defRPr>
                      </a:lvl7pPr>
                      <a:lvl8pPr marL="3200001" algn="l" defTabSz="914286" rtl="0" eaLnBrk="1" latinLnBrk="0" hangingPunct="1">
                        <a:defRPr sz="1800" kern="1200">
                          <a:solidFill>
                            <a:schemeClr val="dk1"/>
                          </a:solidFill>
                          <a:latin typeface="TheSansOffice"/>
                        </a:defRPr>
                      </a:lvl8pPr>
                      <a:lvl9pPr marL="3657143" algn="l" defTabSz="914286" rtl="0" eaLnBrk="1" latinLnBrk="0" hangingPunct="1">
                        <a:defRPr sz="1800" kern="1200">
                          <a:solidFill>
                            <a:schemeClr val="dk1"/>
                          </a:solidFill>
                          <a:latin typeface="TheSansOffice"/>
                        </a:defRPr>
                      </a:lvl9pPr>
                    </a:lstStyle>
                    <a:p>
                      <a:pPr algn="r" fontAlgn="b"/>
                      <a:r>
                        <a:rPr lang="en-US" sz="1000" b="0" u="none" strike="noStrike" dirty="0">
                          <a:solidFill>
                            <a:srgbClr val="000000"/>
                          </a:solidFill>
                          <a:effectLst/>
                        </a:rPr>
                        <a:t>947</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10001"/>
                  </a:ext>
                </a:extLst>
              </a:tr>
              <a:tr h="400317">
                <a:tc>
                  <a:txBody>
                    <a:bodyPr/>
                    <a:lstStyle>
                      <a:lvl1pPr marL="0" algn="l" defTabSz="914286" rtl="0" eaLnBrk="1" latinLnBrk="0" hangingPunct="1">
                        <a:defRPr sz="1800" kern="1200">
                          <a:solidFill>
                            <a:schemeClr val="dk1"/>
                          </a:solidFill>
                          <a:latin typeface="TheSansOffice"/>
                        </a:defRPr>
                      </a:lvl1pPr>
                      <a:lvl2pPr marL="457143" algn="l" defTabSz="914286" rtl="0" eaLnBrk="1" latinLnBrk="0" hangingPunct="1">
                        <a:defRPr sz="1800" kern="1200">
                          <a:solidFill>
                            <a:schemeClr val="dk1"/>
                          </a:solidFill>
                          <a:latin typeface="TheSansOffice"/>
                        </a:defRPr>
                      </a:lvl2pPr>
                      <a:lvl3pPr marL="914286" algn="l" defTabSz="914286" rtl="0" eaLnBrk="1" latinLnBrk="0" hangingPunct="1">
                        <a:defRPr sz="1800" kern="1200">
                          <a:solidFill>
                            <a:schemeClr val="dk1"/>
                          </a:solidFill>
                          <a:latin typeface="TheSansOffice"/>
                        </a:defRPr>
                      </a:lvl3pPr>
                      <a:lvl4pPr marL="1371429" algn="l" defTabSz="914286" rtl="0" eaLnBrk="1" latinLnBrk="0" hangingPunct="1">
                        <a:defRPr sz="1800" kern="1200">
                          <a:solidFill>
                            <a:schemeClr val="dk1"/>
                          </a:solidFill>
                          <a:latin typeface="TheSansOffice"/>
                        </a:defRPr>
                      </a:lvl4pPr>
                      <a:lvl5pPr marL="1828572" algn="l" defTabSz="914286" rtl="0" eaLnBrk="1" latinLnBrk="0" hangingPunct="1">
                        <a:defRPr sz="1800" kern="1200">
                          <a:solidFill>
                            <a:schemeClr val="dk1"/>
                          </a:solidFill>
                          <a:latin typeface="TheSansOffice"/>
                        </a:defRPr>
                      </a:lvl5pPr>
                      <a:lvl6pPr marL="2285715" algn="l" defTabSz="914286" rtl="0" eaLnBrk="1" latinLnBrk="0" hangingPunct="1">
                        <a:defRPr sz="1800" kern="1200">
                          <a:solidFill>
                            <a:schemeClr val="dk1"/>
                          </a:solidFill>
                          <a:latin typeface="TheSansOffice"/>
                        </a:defRPr>
                      </a:lvl6pPr>
                      <a:lvl7pPr marL="2742857" algn="l" defTabSz="914286" rtl="0" eaLnBrk="1" latinLnBrk="0" hangingPunct="1">
                        <a:defRPr sz="1800" kern="1200">
                          <a:solidFill>
                            <a:schemeClr val="dk1"/>
                          </a:solidFill>
                          <a:latin typeface="TheSansOffice"/>
                        </a:defRPr>
                      </a:lvl7pPr>
                      <a:lvl8pPr marL="3200001" algn="l" defTabSz="914286" rtl="0" eaLnBrk="1" latinLnBrk="0" hangingPunct="1">
                        <a:defRPr sz="1800" kern="1200">
                          <a:solidFill>
                            <a:schemeClr val="dk1"/>
                          </a:solidFill>
                          <a:latin typeface="TheSansOffice"/>
                        </a:defRPr>
                      </a:lvl8pPr>
                      <a:lvl9pPr marL="3657143" algn="l" defTabSz="914286" rtl="0" eaLnBrk="1" latinLnBrk="0" hangingPunct="1">
                        <a:defRPr sz="1800" kern="1200">
                          <a:solidFill>
                            <a:schemeClr val="dk1"/>
                          </a:solidFill>
                          <a:latin typeface="TheSansOffice"/>
                        </a:defRPr>
                      </a:lvl9pPr>
                    </a:lstStyle>
                    <a:p>
                      <a:pPr algn="l" fontAlgn="b"/>
                      <a:r>
                        <a:rPr lang="en-US" sz="1000" b="0" u="none" strike="noStrike" dirty="0">
                          <a:solidFill>
                            <a:srgbClr val="000000"/>
                          </a:solidFill>
                          <a:effectLst/>
                        </a:rPr>
                        <a:t>Switches (Cisco, Huawei &amp; Juniper)</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tc>
                  <a:txBody>
                    <a:bodyPr/>
                    <a:lstStyle>
                      <a:lvl1pPr marL="0" algn="l" defTabSz="914286" rtl="0" eaLnBrk="1" latinLnBrk="0" hangingPunct="1">
                        <a:defRPr sz="1800" kern="1200">
                          <a:solidFill>
                            <a:schemeClr val="dk1"/>
                          </a:solidFill>
                          <a:latin typeface="TheSansOffice"/>
                        </a:defRPr>
                      </a:lvl1pPr>
                      <a:lvl2pPr marL="457143" algn="l" defTabSz="914286" rtl="0" eaLnBrk="1" latinLnBrk="0" hangingPunct="1">
                        <a:defRPr sz="1800" kern="1200">
                          <a:solidFill>
                            <a:schemeClr val="dk1"/>
                          </a:solidFill>
                          <a:latin typeface="TheSansOffice"/>
                        </a:defRPr>
                      </a:lvl2pPr>
                      <a:lvl3pPr marL="914286" algn="l" defTabSz="914286" rtl="0" eaLnBrk="1" latinLnBrk="0" hangingPunct="1">
                        <a:defRPr sz="1800" kern="1200">
                          <a:solidFill>
                            <a:schemeClr val="dk1"/>
                          </a:solidFill>
                          <a:latin typeface="TheSansOffice"/>
                        </a:defRPr>
                      </a:lvl3pPr>
                      <a:lvl4pPr marL="1371429" algn="l" defTabSz="914286" rtl="0" eaLnBrk="1" latinLnBrk="0" hangingPunct="1">
                        <a:defRPr sz="1800" kern="1200">
                          <a:solidFill>
                            <a:schemeClr val="dk1"/>
                          </a:solidFill>
                          <a:latin typeface="TheSansOffice"/>
                        </a:defRPr>
                      </a:lvl4pPr>
                      <a:lvl5pPr marL="1828572" algn="l" defTabSz="914286" rtl="0" eaLnBrk="1" latinLnBrk="0" hangingPunct="1">
                        <a:defRPr sz="1800" kern="1200">
                          <a:solidFill>
                            <a:schemeClr val="dk1"/>
                          </a:solidFill>
                          <a:latin typeface="TheSansOffice"/>
                        </a:defRPr>
                      </a:lvl5pPr>
                      <a:lvl6pPr marL="2285715" algn="l" defTabSz="914286" rtl="0" eaLnBrk="1" latinLnBrk="0" hangingPunct="1">
                        <a:defRPr sz="1800" kern="1200">
                          <a:solidFill>
                            <a:schemeClr val="dk1"/>
                          </a:solidFill>
                          <a:latin typeface="TheSansOffice"/>
                        </a:defRPr>
                      </a:lvl6pPr>
                      <a:lvl7pPr marL="2742857" algn="l" defTabSz="914286" rtl="0" eaLnBrk="1" latinLnBrk="0" hangingPunct="1">
                        <a:defRPr sz="1800" kern="1200">
                          <a:solidFill>
                            <a:schemeClr val="dk1"/>
                          </a:solidFill>
                          <a:latin typeface="TheSansOffice"/>
                        </a:defRPr>
                      </a:lvl7pPr>
                      <a:lvl8pPr marL="3200001" algn="l" defTabSz="914286" rtl="0" eaLnBrk="1" latinLnBrk="0" hangingPunct="1">
                        <a:defRPr sz="1800" kern="1200">
                          <a:solidFill>
                            <a:schemeClr val="dk1"/>
                          </a:solidFill>
                          <a:latin typeface="TheSansOffice"/>
                        </a:defRPr>
                      </a:lvl8pPr>
                      <a:lvl9pPr marL="3657143" algn="l" defTabSz="914286" rtl="0" eaLnBrk="1" latinLnBrk="0" hangingPunct="1">
                        <a:defRPr sz="1800" kern="1200">
                          <a:solidFill>
                            <a:schemeClr val="dk1"/>
                          </a:solidFill>
                          <a:latin typeface="TheSansOffice"/>
                        </a:defRPr>
                      </a:lvl9pPr>
                    </a:lstStyle>
                    <a:p>
                      <a:pPr algn="r" fontAlgn="b"/>
                      <a:r>
                        <a:rPr lang="en-US" sz="1000" b="0" u="none" strike="noStrike" dirty="0">
                          <a:solidFill>
                            <a:srgbClr val="000000"/>
                          </a:solidFill>
                          <a:effectLst/>
                        </a:rPr>
                        <a:t>764</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10002"/>
                  </a:ext>
                </a:extLst>
              </a:tr>
              <a:tr h="266065">
                <a:tc>
                  <a:txBody>
                    <a:bodyPr/>
                    <a:lstStyle>
                      <a:lvl1pPr marL="0" algn="l" defTabSz="914286" rtl="0" eaLnBrk="1" latinLnBrk="0" hangingPunct="1">
                        <a:defRPr sz="1800" kern="1200">
                          <a:solidFill>
                            <a:schemeClr val="dk1"/>
                          </a:solidFill>
                          <a:latin typeface="TheSansOffice"/>
                        </a:defRPr>
                      </a:lvl1pPr>
                      <a:lvl2pPr marL="457143" algn="l" defTabSz="914286" rtl="0" eaLnBrk="1" latinLnBrk="0" hangingPunct="1">
                        <a:defRPr sz="1800" kern="1200">
                          <a:solidFill>
                            <a:schemeClr val="dk1"/>
                          </a:solidFill>
                          <a:latin typeface="TheSansOffice"/>
                        </a:defRPr>
                      </a:lvl2pPr>
                      <a:lvl3pPr marL="914286" algn="l" defTabSz="914286" rtl="0" eaLnBrk="1" latinLnBrk="0" hangingPunct="1">
                        <a:defRPr sz="1800" kern="1200">
                          <a:solidFill>
                            <a:schemeClr val="dk1"/>
                          </a:solidFill>
                          <a:latin typeface="TheSansOffice"/>
                        </a:defRPr>
                      </a:lvl3pPr>
                      <a:lvl4pPr marL="1371429" algn="l" defTabSz="914286" rtl="0" eaLnBrk="1" latinLnBrk="0" hangingPunct="1">
                        <a:defRPr sz="1800" kern="1200">
                          <a:solidFill>
                            <a:schemeClr val="dk1"/>
                          </a:solidFill>
                          <a:latin typeface="TheSansOffice"/>
                        </a:defRPr>
                      </a:lvl4pPr>
                      <a:lvl5pPr marL="1828572" algn="l" defTabSz="914286" rtl="0" eaLnBrk="1" latinLnBrk="0" hangingPunct="1">
                        <a:defRPr sz="1800" kern="1200">
                          <a:solidFill>
                            <a:schemeClr val="dk1"/>
                          </a:solidFill>
                          <a:latin typeface="TheSansOffice"/>
                        </a:defRPr>
                      </a:lvl5pPr>
                      <a:lvl6pPr marL="2285715" algn="l" defTabSz="914286" rtl="0" eaLnBrk="1" latinLnBrk="0" hangingPunct="1">
                        <a:defRPr sz="1800" kern="1200">
                          <a:solidFill>
                            <a:schemeClr val="dk1"/>
                          </a:solidFill>
                          <a:latin typeface="TheSansOffice"/>
                        </a:defRPr>
                      </a:lvl6pPr>
                      <a:lvl7pPr marL="2742857" algn="l" defTabSz="914286" rtl="0" eaLnBrk="1" latinLnBrk="0" hangingPunct="1">
                        <a:defRPr sz="1800" kern="1200">
                          <a:solidFill>
                            <a:schemeClr val="dk1"/>
                          </a:solidFill>
                          <a:latin typeface="TheSansOffice"/>
                        </a:defRPr>
                      </a:lvl7pPr>
                      <a:lvl8pPr marL="3200001" algn="l" defTabSz="914286" rtl="0" eaLnBrk="1" latinLnBrk="0" hangingPunct="1">
                        <a:defRPr sz="1800" kern="1200">
                          <a:solidFill>
                            <a:schemeClr val="dk1"/>
                          </a:solidFill>
                          <a:latin typeface="TheSansOffice"/>
                        </a:defRPr>
                      </a:lvl8pPr>
                      <a:lvl9pPr marL="3657143" algn="l" defTabSz="914286" rtl="0" eaLnBrk="1" latinLnBrk="0" hangingPunct="1">
                        <a:defRPr sz="1800" kern="1200">
                          <a:solidFill>
                            <a:schemeClr val="dk1"/>
                          </a:solidFill>
                          <a:latin typeface="TheSansOffice"/>
                        </a:defRPr>
                      </a:lvl9pPr>
                    </a:lstStyle>
                    <a:p>
                      <a:pPr algn="l" fontAlgn="b"/>
                      <a:r>
                        <a:rPr lang="en-US" sz="1000" b="0" u="none" strike="noStrike" dirty="0">
                          <a:solidFill>
                            <a:srgbClr val="000000"/>
                          </a:solidFill>
                          <a:effectLst/>
                        </a:rPr>
                        <a:t>SD-WAN (Citrix)</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tc>
                  <a:txBody>
                    <a:bodyPr/>
                    <a:lstStyle>
                      <a:lvl1pPr marL="0" algn="l" defTabSz="914286" rtl="0" eaLnBrk="1" latinLnBrk="0" hangingPunct="1">
                        <a:defRPr sz="1800" kern="1200">
                          <a:solidFill>
                            <a:schemeClr val="dk1"/>
                          </a:solidFill>
                          <a:latin typeface="TheSansOffice"/>
                        </a:defRPr>
                      </a:lvl1pPr>
                      <a:lvl2pPr marL="457143" algn="l" defTabSz="914286" rtl="0" eaLnBrk="1" latinLnBrk="0" hangingPunct="1">
                        <a:defRPr sz="1800" kern="1200">
                          <a:solidFill>
                            <a:schemeClr val="dk1"/>
                          </a:solidFill>
                          <a:latin typeface="TheSansOffice"/>
                        </a:defRPr>
                      </a:lvl2pPr>
                      <a:lvl3pPr marL="914286" algn="l" defTabSz="914286" rtl="0" eaLnBrk="1" latinLnBrk="0" hangingPunct="1">
                        <a:defRPr sz="1800" kern="1200">
                          <a:solidFill>
                            <a:schemeClr val="dk1"/>
                          </a:solidFill>
                          <a:latin typeface="TheSansOffice"/>
                        </a:defRPr>
                      </a:lvl3pPr>
                      <a:lvl4pPr marL="1371429" algn="l" defTabSz="914286" rtl="0" eaLnBrk="1" latinLnBrk="0" hangingPunct="1">
                        <a:defRPr sz="1800" kern="1200">
                          <a:solidFill>
                            <a:schemeClr val="dk1"/>
                          </a:solidFill>
                          <a:latin typeface="TheSansOffice"/>
                        </a:defRPr>
                      </a:lvl4pPr>
                      <a:lvl5pPr marL="1828572" algn="l" defTabSz="914286" rtl="0" eaLnBrk="1" latinLnBrk="0" hangingPunct="1">
                        <a:defRPr sz="1800" kern="1200">
                          <a:solidFill>
                            <a:schemeClr val="dk1"/>
                          </a:solidFill>
                          <a:latin typeface="TheSansOffice"/>
                        </a:defRPr>
                      </a:lvl5pPr>
                      <a:lvl6pPr marL="2285715" algn="l" defTabSz="914286" rtl="0" eaLnBrk="1" latinLnBrk="0" hangingPunct="1">
                        <a:defRPr sz="1800" kern="1200">
                          <a:solidFill>
                            <a:schemeClr val="dk1"/>
                          </a:solidFill>
                          <a:latin typeface="TheSansOffice"/>
                        </a:defRPr>
                      </a:lvl6pPr>
                      <a:lvl7pPr marL="2742857" algn="l" defTabSz="914286" rtl="0" eaLnBrk="1" latinLnBrk="0" hangingPunct="1">
                        <a:defRPr sz="1800" kern="1200">
                          <a:solidFill>
                            <a:schemeClr val="dk1"/>
                          </a:solidFill>
                          <a:latin typeface="TheSansOffice"/>
                        </a:defRPr>
                      </a:lvl7pPr>
                      <a:lvl8pPr marL="3200001" algn="l" defTabSz="914286" rtl="0" eaLnBrk="1" latinLnBrk="0" hangingPunct="1">
                        <a:defRPr sz="1800" kern="1200">
                          <a:solidFill>
                            <a:schemeClr val="dk1"/>
                          </a:solidFill>
                          <a:latin typeface="TheSansOffice"/>
                        </a:defRPr>
                      </a:lvl8pPr>
                      <a:lvl9pPr marL="3657143" algn="l" defTabSz="914286" rtl="0" eaLnBrk="1" latinLnBrk="0" hangingPunct="1">
                        <a:defRPr sz="1800" kern="1200">
                          <a:solidFill>
                            <a:schemeClr val="dk1"/>
                          </a:solidFill>
                          <a:latin typeface="TheSansOffice"/>
                        </a:defRPr>
                      </a:lvl9pPr>
                    </a:lstStyle>
                    <a:p>
                      <a:pPr algn="r" fontAlgn="b"/>
                      <a:r>
                        <a:rPr lang="en-US" sz="1000" b="0" u="none" strike="noStrike" dirty="0">
                          <a:solidFill>
                            <a:srgbClr val="000000"/>
                          </a:solidFill>
                          <a:effectLst/>
                        </a:rPr>
                        <a:t>56</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10003"/>
                  </a:ext>
                </a:extLst>
              </a:tr>
              <a:tr h="450632">
                <a:tc>
                  <a:txBody>
                    <a:bodyPr/>
                    <a:lstStyle>
                      <a:lvl1pPr marL="0" algn="l" defTabSz="914286" rtl="0" eaLnBrk="1" latinLnBrk="0" hangingPunct="1">
                        <a:defRPr sz="1800" kern="1200">
                          <a:solidFill>
                            <a:schemeClr val="dk1"/>
                          </a:solidFill>
                          <a:latin typeface="TheSansOffice"/>
                        </a:defRPr>
                      </a:lvl1pPr>
                      <a:lvl2pPr marL="457143" algn="l" defTabSz="914286" rtl="0" eaLnBrk="1" latinLnBrk="0" hangingPunct="1">
                        <a:defRPr sz="1800" kern="1200">
                          <a:solidFill>
                            <a:schemeClr val="dk1"/>
                          </a:solidFill>
                          <a:latin typeface="TheSansOffice"/>
                        </a:defRPr>
                      </a:lvl2pPr>
                      <a:lvl3pPr marL="914286" algn="l" defTabSz="914286" rtl="0" eaLnBrk="1" latinLnBrk="0" hangingPunct="1">
                        <a:defRPr sz="1800" kern="1200">
                          <a:solidFill>
                            <a:schemeClr val="dk1"/>
                          </a:solidFill>
                          <a:latin typeface="TheSansOffice"/>
                        </a:defRPr>
                      </a:lvl3pPr>
                      <a:lvl4pPr marL="1371429" algn="l" defTabSz="914286" rtl="0" eaLnBrk="1" latinLnBrk="0" hangingPunct="1">
                        <a:defRPr sz="1800" kern="1200">
                          <a:solidFill>
                            <a:schemeClr val="dk1"/>
                          </a:solidFill>
                          <a:latin typeface="TheSansOffice"/>
                        </a:defRPr>
                      </a:lvl4pPr>
                      <a:lvl5pPr marL="1828572" algn="l" defTabSz="914286" rtl="0" eaLnBrk="1" latinLnBrk="0" hangingPunct="1">
                        <a:defRPr sz="1800" kern="1200">
                          <a:solidFill>
                            <a:schemeClr val="dk1"/>
                          </a:solidFill>
                          <a:latin typeface="TheSansOffice"/>
                        </a:defRPr>
                      </a:lvl5pPr>
                      <a:lvl6pPr marL="2285715" algn="l" defTabSz="914286" rtl="0" eaLnBrk="1" latinLnBrk="0" hangingPunct="1">
                        <a:defRPr sz="1800" kern="1200">
                          <a:solidFill>
                            <a:schemeClr val="dk1"/>
                          </a:solidFill>
                          <a:latin typeface="TheSansOffice"/>
                        </a:defRPr>
                      </a:lvl6pPr>
                      <a:lvl7pPr marL="2742857" algn="l" defTabSz="914286" rtl="0" eaLnBrk="1" latinLnBrk="0" hangingPunct="1">
                        <a:defRPr sz="1800" kern="1200">
                          <a:solidFill>
                            <a:schemeClr val="dk1"/>
                          </a:solidFill>
                          <a:latin typeface="TheSansOffice"/>
                        </a:defRPr>
                      </a:lvl7pPr>
                      <a:lvl8pPr marL="3200001" algn="l" defTabSz="914286" rtl="0" eaLnBrk="1" latinLnBrk="0" hangingPunct="1">
                        <a:defRPr sz="1800" kern="1200">
                          <a:solidFill>
                            <a:schemeClr val="dk1"/>
                          </a:solidFill>
                          <a:latin typeface="TheSansOffice"/>
                        </a:defRPr>
                      </a:lvl8pPr>
                      <a:lvl9pPr marL="3657143" algn="l" defTabSz="914286" rtl="0" eaLnBrk="1" latinLnBrk="0" hangingPunct="1">
                        <a:defRPr sz="1800" kern="1200">
                          <a:solidFill>
                            <a:schemeClr val="dk1"/>
                          </a:solidFill>
                          <a:latin typeface="TheSansOffice"/>
                        </a:defRPr>
                      </a:lvl9pPr>
                    </a:lstStyle>
                    <a:p>
                      <a:pPr algn="l" fontAlgn="b"/>
                      <a:r>
                        <a:rPr lang="en-US" sz="1000" b="0" u="none" strike="noStrike" dirty="0">
                          <a:solidFill>
                            <a:srgbClr val="000000"/>
                          </a:solidFill>
                          <a:effectLst/>
                        </a:rPr>
                        <a:t>MPLS Links</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tc>
                  <a:txBody>
                    <a:bodyPr/>
                    <a:lstStyle>
                      <a:lvl1pPr marL="0" algn="l" defTabSz="914286" rtl="0" eaLnBrk="1" latinLnBrk="0" hangingPunct="1">
                        <a:defRPr sz="1800" kern="1200">
                          <a:solidFill>
                            <a:schemeClr val="dk1"/>
                          </a:solidFill>
                          <a:latin typeface="TheSansOffice"/>
                        </a:defRPr>
                      </a:lvl1pPr>
                      <a:lvl2pPr marL="457143" algn="l" defTabSz="914286" rtl="0" eaLnBrk="1" latinLnBrk="0" hangingPunct="1">
                        <a:defRPr sz="1800" kern="1200">
                          <a:solidFill>
                            <a:schemeClr val="dk1"/>
                          </a:solidFill>
                          <a:latin typeface="TheSansOffice"/>
                        </a:defRPr>
                      </a:lvl2pPr>
                      <a:lvl3pPr marL="914286" algn="l" defTabSz="914286" rtl="0" eaLnBrk="1" latinLnBrk="0" hangingPunct="1">
                        <a:defRPr sz="1800" kern="1200">
                          <a:solidFill>
                            <a:schemeClr val="dk1"/>
                          </a:solidFill>
                          <a:latin typeface="TheSansOffice"/>
                        </a:defRPr>
                      </a:lvl3pPr>
                      <a:lvl4pPr marL="1371429" algn="l" defTabSz="914286" rtl="0" eaLnBrk="1" latinLnBrk="0" hangingPunct="1">
                        <a:defRPr sz="1800" kern="1200">
                          <a:solidFill>
                            <a:schemeClr val="dk1"/>
                          </a:solidFill>
                          <a:latin typeface="TheSansOffice"/>
                        </a:defRPr>
                      </a:lvl4pPr>
                      <a:lvl5pPr marL="1828572" algn="l" defTabSz="914286" rtl="0" eaLnBrk="1" latinLnBrk="0" hangingPunct="1">
                        <a:defRPr sz="1800" kern="1200">
                          <a:solidFill>
                            <a:schemeClr val="dk1"/>
                          </a:solidFill>
                          <a:latin typeface="TheSansOffice"/>
                        </a:defRPr>
                      </a:lvl5pPr>
                      <a:lvl6pPr marL="2285715" algn="l" defTabSz="914286" rtl="0" eaLnBrk="1" latinLnBrk="0" hangingPunct="1">
                        <a:defRPr sz="1800" kern="1200">
                          <a:solidFill>
                            <a:schemeClr val="dk1"/>
                          </a:solidFill>
                          <a:latin typeface="TheSansOffice"/>
                        </a:defRPr>
                      </a:lvl6pPr>
                      <a:lvl7pPr marL="2742857" algn="l" defTabSz="914286" rtl="0" eaLnBrk="1" latinLnBrk="0" hangingPunct="1">
                        <a:defRPr sz="1800" kern="1200">
                          <a:solidFill>
                            <a:schemeClr val="dk1"/>
                          </a:solidFill>
                          <a:latin typeface="TheSansOffice"/>
                        </a:defRPr>
                      </a:lvl7pPr>
                      <a:lvl8pPr marL="3200001" algn="l" defTabSz="914286" rtl="0" eaLnBrk="1" latinLnBrk="0" hangingPunct="1">
                        <a:defRPr sz="1800" kern="1200">
                          <a:solidFill>
                            <a:schemeClr val="dk1"/>
                          </a:solidFill>
                          <a:latin typeface="TheSansOffice"/>
                        </a:defRPr>
                      </a:lvl8pPr>
                      <a:lvl9pPr marL="3657143" algn="l" defTabSz="914286" rtl="0" eaLnBrk="1" latinLnBrk="0" hangingPunct="1">
                        <a:defRPr sz="1800" kern="1200">
                          <a:solidFill>
                            <a:schemeClr val="dk1"/>
                          </a:solidFill>
                          <a:latin typeface="TheSansOffice"/>
                        </a:defRPr>
                      </a:lvl9pPr>
                    </a:lstStyle>
                    <a:p>
                      <a:pPr algn="r" fontAlgn="b"/>
                      <a:r>
                        <a:rPr lang="en-US" sz="1000" b="0" u="none" strike="noStrike" dirty="0">
                          <a:solidFill>
                            <a:srgbClr val="000000"/>
                          </a:solidFill>
                          <a:effectLst/>
                        </a:rPr>
                        <a:t>921</a:t>
                      </a:r>
                      <a:endParaRPr lang="en-US" sz="1000" b="0"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10004"/>
                  </a:ext>
                </a:extLst>
              </a:tr>
              <a:tr h="266065">
                <a:tc>
                  <a:txBody>
                    <a:bodyPr/>
                    <a:lstStyle/>
                    <a:p>
                      <a:pPr algn="l" fontAlgn="b"/>
                      <a:r>
                        <a:rPr lang="en-US" sz="1000" b="1" u="none" strike="noStrike" dirty="0">
                          <a:solidFill>
                            <a:srgbClr val="000000"/>
                          </a:solidFill>
                          <a:effectLst/>
                        </a:rPr>
                        <a:t>Total</a:t>
                      </a:r>
                      <a:endParaRPr lang="en-US" sz="1000" b="1"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solidFill>
                      <a:schemeClr val="accent1">
                        <a:lumMod val="20000"/>
                        <a:lumOff val="80000"/>
                      </a:schemeClr>
                    </a:solidFill>
                  </a:tcPr>
                </a:tc>
                <a:tc>
                  <a:txBody>
                    <a:bodyPr/>
                    <a:lstStyle/>
                    <a:p>
                      <a:pPr algn="r" fontAlgn="b"/>
                      <a:r>
                        <a:rPr lang="en-US" sz="1000" b="1" u="none" strike="noStrike" dirty="0">
                          <a:solidFill>
                            <a:srgbClr val="000000"/>
                          </a:solidFill>
                          <a:effectLst/>
                        </a:rPr>
                        <a:t>2688</a:t>
                      </a:r>
                      <a:endParaRPr lang="en-US" sz="1000" b="1" i="0" u="none" strike="noStrike" dirty="0">
                        <a:solidFill>
                          <a:srgbClr val="000000"/>
                        </a:solidFill>
                        <a:effectLst/>
                        <a:latin typeface="Arial Nova" panose="020B0504020202020204" pitchFamily="34" charset="0"/>
                        <a:cs typeface="Arial" panose="020B0604020202020204" pitchFamily="34" charset="0"/>
                      </a:endParaRPr>
                    </a:p>
                  </a:txBody>
                  <a:tcPr marL="72000" marR="72000" marT="0" marB="0" anchor="ctr">
                    <a:solidFill>
                      <a:schemeClr val="accent1">
                        <a:lumMod val="20000"/>
                        <a:lumOff val="80000"/>
                      </a:schemeClr>
                    </a:solidFill>
                  </a:tcPr>
                </a:tc>
                <a:extLst>
                  <a:ext uri="{0D108BD9-81ED-4DB2-BD59-A6C34878D82A}">
                    <a16:rowId xmlns:a16="http://schemas.microsoft.com/office/drawing/2014/main" val="3530085967"/>
                  </a:ext>
                </a:extLst>
              </a:tr>
            </a:tbl>
          </a:graphicData>
        </a:graphic>
      </p:graphicFrame>
      <p:pic>
        <p:nvPicPr>
          <p:cNvPr id="10" name="Picture 2">
            <a:extLst>
              <a:ext uri="{FF2B5EF4-FFF2-40B4-BE49-F238E27FC236}">
                <a16:creationId xmlns:a16="http://schemas.microsoft.com/office/drawing/2014/main" id="{40181B48-5271-4516-9E10-E4CD47390995}"/>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1393700" y="98742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95DB56DD-FAC1-4860-B8CD-AB5E577137F4}"/>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4301999" y="98742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BB018F27-BED8-4880-867F-47B25F53B4D9}"/>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p:blipFill>
        <p:spPr bwMode="auto">
          <a:xfrm>
            <a:off x="7210300" y="987425"/>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931F2AE-4CBE-44D8-B078-4F4214B56631}"/>
              </a:ext>
            </a:extLst>
          </p:cNvPr>
          <p:cNvSpPr txBox="1"/>
          <p:nvPr/>
        </p:nvSpPr>
        <p:spPr>
          <a:xfrm>
            <a:off x="418709" y="1733898"/>
            <a:ext cx="2489981" cy="307777"/>
          </a:xfrm>
          <a:prstGeom prst="rect">
            <a:avLst/>
          </a:prstGeom>
          <a:noFill/>
        </p:spPr>
        <p:txBody>
          <a:bodyPr wrap="square" rtlCol="0">
            <a:spAutoFit/>
          </a:bodyPr>
          <a:lstStyle/>
          <a:p>
            <a:pPr algn="ctr"/>
            <a:r>
              <a:rPr lang="en-US" sz="1400" b="1" kern="0" dirty="0">
                <a:latin typeface="Arial Nova" panose="020B0504020202020204" pitchFamily="34" charset="0"/>
                <a:cs typeface="Arial" panose="020B0604020202020204" pitchFamily="34" charset="0"/>
              </a:rPr>
              <a:t>TOOLS</a:t>
            </a:r>
          </a:p>
        </p:txBody>
      </p:sp>
      <p:sp>
        <p:nvSpPr>
          <p:cNvPr id="15" name="TextBox 14">
            <a:extLst>
              <a:ext uri="{FF2B5EF4-FFF2-40B4-BE49-F238E27FC236}">
                <a16:creationId xmlns:a16="http://schemas.microsoft.com/office/drawing/2014/main" id="{137E4355-537E-4DE2-A2B1-94E89F0FE2CF}"/>
              </a:ext>
            </a:extLst>
          </p:cNvPr>
          <p:cNvSpPr txBox="1"/>
          <p:nvPr/>
        </p:nvSpPr>
        <p:spPr>
          <a:xfrm>
            <a:off x="3327009" y="1733898"/>
            <a:ext cx="2489981" cy="307777"/>
          </a:xfrm>
          <a:prstGeom prst="rect">
            <a:avLst/>
          </a:prstGeom>
          <a:noFill/>
        </p:spPr>
        <p:txBody>
          <a:bodyPr wrap="square" rtlCol="0">
            <a:spAutoFit/>
          </a:bodyPr>
          <a:lstStyle/>
          <a:p>
            <a:pPr algn="ctr" defTabSz="676117">
              <a:defRPr/>
            </a:pPr>
            <a:r>
              <a:rPr lang="en-US" sz="1400" b="1" kern="0" dirty="0">
                <a:solidFill>
                  <a:prstClr val="black"/>
                </a:solidFill>
                <a:latin typeface="Arial Nova" panose="020B0504020202020204" pitchFamily="34" charset="0"/>
                <a:cs typeface="Arial" panose="020B0604020202020204" pitchFamily="34" charset="0"/>
              </a:rPr>
              <a:t>INFRASTRUCTURE</a:t>
            </a:r>
          </a:p>
        </p:txBody>
      </p:sp>
      <p:sp>
        <p:nvSpPr>
          <p:cNvPr id="16" name="TextBox 15">
            <a:extLst>
              <a:ext uri="{FF2B5EF4-FFF2-40B4-BE49-F238E27FC236}">
                <a16:creationId xmlns:a16="http://schemas.microsoft.com/office/drawing/2014/main" id="{32F7326E-4F8A-4B34-8032-56CB1CEE6458}"/>
              </a:ext>
            </a:extLst>
          </p:cNvPr>
          <p:cNvSpPr txBox="1"/>
          <p:nvPr/>
        </p:nvSpPr>
        <p:spPr>
          <a:xfrm>
            <a:off x="6235310" y="1733898"/>
            <a:ext cx="2489981" cy="307777"/>
          </a:xfrm>
          <a:prstGeom prst="rect">
            <a:avLst/>
          </a:prstGeom>
          <a:noFill/>
        </p:spPr>
        <p:txBody>
          <a:bodyPr wrap="square" rtlCol="0">
            <a:spAutoFit/>
          </a:bodyPr>
          <a:lstStyle/>
          <a:p>
            <a:pPr algn="ctr" defTabSz="676117">
              <a:defRPr/>
            </a:pPr>
            <a:r>
              <a:rPr lang="en-US" sz="1400" b="1" kern="0" dirty="0">
                <a:solidFill>
                  <a:prstClr val="black"/>
                </a:solidFill>
                <a:latin typeface="Arial Nova" panose="020B0504020202020204" pitchFamily="34" charset="0"/>
                <a:cs typeface="Arial" panose="020B0604020202020204" pitchFamily="34" charset="0"/>
              </a:rPr>
              <a:t>PEOPLE</a:t>
            </a:r>
          </a:p>
        </p:txBody>
      </p:sp>
    </p:spTree>
    <p:extLst>
      <p:ext uri="{BB962C8B-B14F-4D97-AF65-F5344CB8AC3E}">
        <p14:creationId xmlns:p14="http://schemas.microsoft.com/office/powerpoint/2010/main" val="3170196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8184233-C2EA-4DCD-A1E5-184D3BB0B075}"/>
              </a:ext>
            </a:extLst>
          </p:cNvPr>
          <p:cNvCxnSpPr>
            <a:stCxn id="35" idx="6"/>
            <a:endCxn id="40" idx="2"/>
          </p:cNvCxnSpPr>
          <p:nvPr/>
        </p:nvCxnSpPr>
        <p:spPr>
          <a:xfrm>
            <a:off x="1814312" y="1993063"/>
            <a:ext cx="5559624" cy="0"/>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8C604D2D-5374-4420-B10A-8A37147FD80F}"/>
              </a:ext>
            </a:extLst>
          </p:cNvPr>
          <p:cNvSpPr/>
          <p:nvPr/>
        </p:nvSpPr>
        <p:spPr>
          <a:xfrm>
            <a:off x="2584670" y="1539661"/>
            <a:ext cx="906803" cy="906803"/>
          </a:xfrm>
          <a:prstGeom prst="ellipse">
            <a:avLst/>
          </a:prstGeom>
          <a:solidFill>
            <a:schemeClr val="bg1"/>
          </a:solidFill>
          <a:ln w="9525">
            <a:solidFill>
              <a:schemeClr val="accent1">
                <a:lumMod val="60000"/>
                <a:lumOff val="40000"/>
              </a:schemeClr>
            </a:solidFill>
            <a:prstDash val="sysDot"/>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7" name="Oval 36">
            <a:extLst>
              <a:ext uri="{FF2B5EF4-FFF2-40B4-BE49-F238E27FC236}">
                <a16:creationId xmlns:a16="http://schemas.microsoft.com/office/drawing/2014/main" id="{E7C7BECF-A071-4278-941F-AA83F607D525}"/>
              </a:ext>
            </a:extLst>
          </p:cNvPr>
          <p:cNvSpPr/>
          <p:nvPr/>
        </p:nvSpPr>
        <p:spPr>
          <a:xfrm>
            <a:off x="4133816" y="1539661"/>
            <a:ext cx="906803" cy="906803"/>
          </a:xfrm>
          <a:prstGeom prst="ellipse">
            <a:avLst/>
          </a:prstGeom>
          <a:solidFill>
            <a:schemeClr val="bg1"/>
          </a:solidFill>
          <a:ln w="9525">
            <a:solidFill>
              <a:schemeClr val="accent1">
                <a:lumMod val="60000"/>
                <a:lumOff val="40000"/>
              </a:schemeClr>
            </a:solidFill>
            <a:prstDash val="sysDot"/>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8" name="Oval 37">
            <a:extLst>
              <a:ext uri="{FF2B5EF4-FFF2-40B4-BE49-F238E27FC236}">
                <a16:creationId xmlns:a16="http://schemas.microsoft.com/office/drawing/2014/main" id="{9616B332-3A39-4B3A-BEF0-DB8263E9BF67}"/>
              </a:ext>
            </a:extLst>
          </p:cNvPr>
          <p:cNvSpPr/>
          <p:nvPr/>
        </p:nvSpPr>
        <p:spPr>
          <a:xfrm>
            <a:off x="5736804" y="1539661"/>
            <a:ext cx="906803" cy="906803"/>
          </a:xfrm>
          <a:prstGeom prst="ellipse">
            <a:avLst/>
          </a:prstGeom>
          <a:solidFill>
            <a:schemeClr val="bg1"/>
          </a:solidFill>
          <a:ln w="9525">
            <a:solidFill>
              <a:schemeClr val="accent1">
                <a:lumMod val="60000"/>
                <a:lumOff val="40000"/>
              </a:schemeClr>
            </a:solidFill>
            <a:prstDash val="sysDot"/>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0" name="Oval 39">
            <a:extLst>
              <a:ext uri="{FF2B5EF4-FFF2-40B4-BE49-F238E27FC236}">
                <a16:creationId xmlns:a16="http://schemas.microsoft.com/office/drawing/2014/main" id="{A7DEE1E8-5E3B-4422-9AA0-1CC7AC6A308A}"/>
              </a:ext>
            </a:extLst>
          </p:cNvPr>
          <p:cNvSpPr/>
          <p:nvPr/>
        </p:nvSpPr>
        <p:spPr>
          <a:xfrm>
            <a:off x="7373936" y="1539661"/>
            <a:ext cx="906803" cy="906803"/>
          </a:xfrm>
          <a:prstGeom prst="ellipse">
            <a:avLst/>
          </a:prstGeom>
          <a:solidFill>
            <a:schemeClr val="bg1"/>
          </a:solidFill>
          <a:ln w="9525">
            <a:solidFill>
              <a:schemeClr val="accent1">
                <a:lumMod val="60000"/>
                <a:lumOff val="40000"/>
              </a:schemeClr>
            </a:solidFill>
            <a:prstDash val="sysDot"/>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5" name="Oval 34">
            <a:extLst>
              <a:ext uri="{FF2B5EF4-FFF2-40B4-BE49-F238E27FC236}">
                <a16:creationId xmlns:a16="http://schemas.microsoft.com/office/drawing/2014/main" id="{C01CA0D4-D55A-4E7C-A82C-BDA5E8B2625E}"/>
              </a:ext>
            </a:extLst>
          </p:cNvPr>
          <p:cNvSpPr/>
          <p:nvPr/>
        </p:nvSpPr>
        <p:spPr>
          <a:xfrm>
            <a:off x="907509" y="1539661"/>
            <a:ext cx="906803" cy="906803"/>
          </a:xfrm>
          <a:prstGeom prst="ellipse">
            <a:avLst/>
          </a:prstGeom>
          <a:solidFill>
            <a:schemeClr val="bg1"/>
          </a:solidFill>
          <a:ln w="9525">
            <a:solidFill>
              <a:schemeClr val="accent1">
                <a:lumMod val="60000"/>
                <a:lumOff val="40000"/>
              </a:schemeClr>
            </a:solidFill>
            <a:prstDash val="sysDot"/>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 name="Title 1">
            <a:extLst>
              <a:ext uri="{FF2B5EF4-FFF2-40B4-BE49-F238E27FC236}">
                <a16:creationId xmlns:a16="http://schemas.microsoft.com/office/drawing/2014/main" id="{A55B0B43-BA51-4B5E-83DF-13950BBE2A00}"/>
              </a:ext>
            </a:extLst>
          </p:cNvPr>
          <p:cNvSpPr>
            <a:spLocks noGrp="1"/>
          </p:cNvSpPr>
          <p:nvPr>
            <p:ph type="title"/>
          </p:nvPr>
        </p:nvSpPr>
        <p:spPr>
          <a:xfrm>
            <a:off x="324000" y="257731"/>
            <a:ext cx="7537450" cy="369332"/>
          </a:xfrm>
        </p:spPr>
        <p:txBody>
          <a:bodyPr/>
          <a:lstStyle/>
          <a:p>
            <a:r>
              <a:rPr lang="en-US" dirty="0"/>
              <a:t>SIFY’s Approach for managed network services  </a:t>
            </a:r>
            <a:endParaRPr lang="en-IN" dirty="0"/>
          </a:p>
        </p:txBody>
      </p:sp>
      <p:sp>
        <p:nvSpPr>
          <p:cNvPr id="4" name="Rectangle 3" descr="Server">
            <a:extLst>
              <a:ext uri="{FF2B5EF4-FFF2-40B4-BE49-F238E27FC236}">
                <a16:creationId xmlns:a16="http://schemas.microsoft.com/office/drawing/2014/main" id="{2D219041-D243-4565-B57D-FB691FF7C13B}"/>
              </a:ext>
            </a:extLst>
          </p:cNvPr>
          <p:cNvSpPr/>
          <p:nvPr/>
        </p:nvSpPr>
        <p:spPr>
          <a:xfrm>
            <a:off x="1089075" y="1730815"/>
            <a:ext cx="543670" cy="54367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defTabSz="914264">
              <a:defRPr/>
            </a:pPr>
            <a:endParaRPr lang="en-IN" dirty="0">
              <a:solidFill>
                <a:prstClr val="white"/>
              </a:solidFill>
              <a:latin typeface="Trebuchet MS"/>
            </a:endParaRPr>
          </a:p>
        </p:txBody>
      </p:sp>
      <p:sp>
        <p:nvSpPr>
          <p:cNvPr id="5" name="Rectangle 4" descr="Processor">
            <a:extLst>
              <a:ext uri="{FF2B5EF4-FFF2-40B4-BE49-F238E27FC236}">
                <a16:creationId xmlns:a16="http://schemas.microsoft.com/office/drawing/2014/main" id="{E5CD4002-51DC-4260-BAFF-E91169ED103D}"/>
              </a:ext>
            </a:extLst>
          </p:cNvPr>
          <p:cNvSpPr/>
          <p:nvPr/>
        </p:nvSpPr>
        <p:spPr>
          <a:xfrm>
            <a:off x="2766236" y="1730815"/>
            <a:ext cx="543670" cy="54367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6" name="Rectangle 5" descr="Users">
            <a:extLst>
              <a:ext uri="{FF2B5EF4-FFF2-40B4-BE49-F238E27FC236}">
                <a16:creationId xmlns:a16="http://schemas.microsoft.com/office/drawing/2014/main" id="{81F4413C-BDAB-4E21-81B5-115693207CD3}"/>
              </a:ext>
            </a:extLst>
          </p:cNvPr>
          <p:cNvSpPr/>
          <p:nvPr/>
        </p:nvSpPr>
        <p:spPr>
          <a:xfrm>
            <a:off x="4315382" y="1699372"/>
            <a:ext cx="543670" cy="606556"/>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7" name="Rectangle 6" descr="Network">
            <a:extLst>
              <a:ext uri="{FF2B5EF4-FFF2-40B4-BE49-F238E27FC236}">
                <a16:creationId xmlns:a16="http://schemas.microsoft.com/office/drawing/2014/main" id="{AD05873D-DCC2-4A2B-AAC0-929B109970FD}"/>
              </a:ext>
            </a:extLst>
          </p:cNvPr>
          <p:cNvSpPr/>
          <p:nvPr/>
        </p:nvSpPr>
        <p:spPr>
          <a:xfrm>
            <a:off x="5918370" y="1730815"/>
            <a:ext cx="543670" cy="54367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9" name="Rectangle 8" descr="Box">
            <a:extLst>
              <a:ext uri="{FF2B5EF4-FFF2-40B4-BE49-F238E27FC236}">
                <a16:creationId xmlns:a16="http://schemas.microsoft.com/office/drawing/2014/main" id="{9EC1ABE5-1DAF-43CA-9AF7-189D54C91410}"/>
              </a:ext>
            </a:extLst>
          </p:cNvPr>
          <p:cNvSpPr/>
          <p:nvPr/>
        </p:nvSpPr>
        <p:spPr>
          <a:xfrm>
            <a:off x="7555502" y="1730815"/>
            <a:ext cx="543670" cy="543670"/>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8" name="TextBox 27">
            <a:extLst>
              <a:ext uri="{FF2B5EF4-FFF2-40B4-BE49-F238E27FC236}">
                <a16:creationId xmlns:a16="http://schemas.microsoft.com/office/drawing/2014/main" id="{57C526FC-C521-4CFB-B518-63D75ECF9E92}"/>
              </a:ext>
            </a:extLst>
          </p:cNvPr>
          <p:cNvSpPr txBox="1"/>
          <p:nvPr/>
        </p:nvSpPr>
        <p:spPr>
          <a:xfrm>
            <a:off x="676910" y="2535518"/>
            <a:ext cx="1368000" cy="1099340"/>
          </a:xfrm>
          <a:prstGeom prst="rect">
            <a:avLst/>
          </a:prstGeom>
          <a:noFill/>
        </p:spPr>
        <p:txBody>
          <a:bodyPr wrap="square" rtlCol="0">
            <a:spAutoFit/>
          </a:bodyPr>
          <a:lstStyle/>
          <a:p>
            <a:pPr algn="ctr" defTabSz="914264">
              <a:lnSpc>
                <a:spcPts val="1600"/>
              </a:lnSpc>
              <a:defRPr/>
            </a:pPr>
            <a:r>
              <a:rPr lang="en-US" sz="1100" dirty="0">
                <a:solidFill>
                  <a:schemeClr val="tx1">
                    <a:lumMod val="75000"/>
                    <a:lumOff val="25000"/>
                  </a:schemeClr>
                </a:solidFill>
                <a:latin typeface="+mj-lt"/>
              </a:rPr>
              <a:t>Managing Centralized Network</a:t>
            </a:r>
          </a:p>
          <a:p>
            <a:pPr algn="ctr" defTabSz="914264">
              <a:lnSpc>
                <a:spcPts val="1600"/>
              </a:lnSpc>
              <a:defRPr/>
            </a:pPr>
            <a:r>
              <a:rPr lang="en-US" sz="1100" dirty="0">
                <a:solidFill>
                  <a:schemeClr val="tx1">
                    <a:lumMod val="75000"/>
                    <a:lumOff val="25000"/>
                  </a:schemeClr>
                </a:solidFill>
                <a:latin typeface="+mj-lt"/>
              </a:rPr>
              <a:t> Operations for NPCI</a:t>
            </a:r>
            <a:endParaRPr lang="en-IN" sz="1100" dirty="0">
              <a:solidFill>
                <a:schemeClr val="tx1">
                  <a:lumMod val="75000"/>
                  <a:lumOff val="25000"/>
                </a:schemeClr>
              </a:solidFill>
              <a:latin typeface="+mj-lt"/>
            </a:endParaRPr>
          </a:p>
        </p:txBody>
      </p:sp>
      <p:sp>
        <p:nvSpPr>
          <p:cNvPr id="29" name="TextBox 28">
            <a:extLst>
              <a:ext uri="{FF2B5EF4-FFF2-40B4-BE49-F238E27FC236}">
                <a16:creationId xmlns:a16="http://schemas.microsoft.com/office/drawing/2014/main" id="{7ECBFDDB-4189-4DE3-A24C-B33F0BEE0B71}"/>
              </a:ext>
            </a:extLst>
          </p:cNvPr>
          <p:cNvSpPr txBox="1"/>
          <p:nvPr/>
        </p:nvSpPr>
        <p:spPr>
          <a:xfrm>
            <a:off x="2354071" y="2535518"/>
            <a:ext cx="1368000" cy="894156"/>
          </a:xfrm>
          <a:prstGeom prst="rect">
            <a:avLst/>
          </a:prstGeom>
          <a:noFill/>
        </p:spPr>
        <p:txBody>
          <a:bodyPr wrap="square" rtlCol="0">
            <a:spAutoFit/>
          </a:bodyPr>
          <a:lstStyle/>
          <a:p>
            <a:pPr algn="ctr" defTabSz="914264">
              <a:lnSpc>
                <a:spcPts val="1600"/>
              </a:lnSpc>
              <a:defRPr/>
            </a:pPr>
            <a:r>
              <a:rPr lang="en-US" sz="1100" dirty="0">
                <a:solidFill>
                  <a:schemeClr val="tx1">
                    <a:lumMod val="75000"/>
                    <a:lumOff val="25000"/>
                  </a:schemeClr>
                </a:solidFill>
                <a:latin typeface="+mj-lt"/>
              </a:rPr>
              <a:t>Recommendations on NPCI’s tool integration for unified reporting</a:t>
            </a:r>
            <a:endParaRPr lang="en-IN" sz="1100" dirty="0">
              <a:solidFill>
                <a:schemeClr val="tx1">
                  <a:lumMod val="75000"/>
                  <a:lumOff val="25000"/>
                </a:schemeClr>
              </a:solidFill>
              <a:latin typeface="+mj-lt"/>
            </a:endParaRPr>
          </a:p>
        </p:txBody>
      </p:sp>
      <p:sp>
        <p:nvSpPr>
          <p:cNvPr id="30" name="TextBox 29">
            <a:extLst>
              <a:ext uri="{FF2B5EF4-FFF2-40B4-BE49-F238E27FC236}">
                <a16:creationId xmlns:a16="http://schemas.microsoft.com/office/drawing/2014/main" id="{2E3149C5-12DF-4A9A-8AB4-2C893DCB4145}"/>
              </a:ext>
            </a:extLst>
          </p:cNvPr>
          <p:cNvSpPr txBox="1"/>
          <p:nvPr/>
        </p:nvSpPr>
        <p:spPr>
          <a:xfrm>
            <a:off x="3903217" y="2535518"/>
            <a:ext cx="1368000" cy="894156"/>
          </a:xfrm>
          <a:prstGeom prst="rect">
            <a:avLst/>
          </a:prstGeom>
          <a:noFill/>
        </p:spPr>
        <p:txBody>
          <a:bodyPr wrap="square" rtlCol="0">
            <a:spAutoFit/>
          </a:bodyPr>
          <a:lstStyle/>
          <a:p>
            <a:pPr algn="ctr" defTabSz="914264">
              <a:lnSpc>
                <a:spcPts val="1600"/>
              </a:lnSpc>
              <a:defRPr/>
            </a:pPr>
            <a:r>
              <a:rPr lang="en-US" sz="1100" dirty="0">
                <a:solidFill>
                  <a:schemeClr val="tx1">
                    <a:lumMod val="75000"/>
                    <a:lumOff val="25000"/>
                  </a:schemeClr>
                </a:solidFill>
                <a:latin typeface="+mj-lt"/>
              </a:rPr>
              <a:t>Dedicated 24x7x365 highly skilled NOC Team</a:t>
            </a:r>
            <a:endParaRPr lang="en-IN" sz="1100" dirty="0">
              <a:solidFill>
                <a:schemeClr val="tx1">
                  <a:lumMod val="75000"/>
                  <a:lumOff val="25000"/>
                </a:schemeClr>
              </a:solidFill>
              <a:latin typeface="+mj-lt"/>
            </a:endParaRPr>
          </a:p>
        </p:txBody>
      </p:sp>
      <p:sp>
        <p:nvSpPr>
          <p:cNvPr id="31" name="TextBox 30">
            <a:extLst>
              <a:ext uri="{FF2B5EF4-FFF2-40B4-BE49-F238E27FC236}">
                <a16:creationId xmlns:a16="http://schemas.microsoft.com/office/drawing/2014/main" id="{479F1BBF-C590-41A8-8519-0FC9B2B6367A}"/>
              </a:ext>
            </a:extLst>
          </p:cNvPr>
          <p:cNvSpPr txBox="1"/>
          <p:nvPr/>
        </p:nvSpPr>
        <p:spPr>
          <a:xfrm>
            <a:off x="5506205" y="2535518"/>
            <a:ext cx="1368000" cy="1304524"/>
          </a:xfrm>
          <a:prstGeom prst="rect">
            <a:avLst/>
          </a:prstGeom>
          <a:noFill/>
        </p:spPr>
        <p:txBody>
          <a:bodyPr wrap="square" rtlCol="0">
            <a:spAutoFit/>
          </a:bodyPr>
          <a:lstStyle/>
          <a:p>
            <a:pPr algn="ctr" defTabSz="914264">
              <a:lnSpc>
                <a:spcPts val="1600"/>
              </a:lnSpc>
              <a:defRPr/>
            </a:pPr>
            <a:r>
              <a:rPr lang="en-US" sz="1100" dirty="0">
                <a:solidFill>
                  <a:schemeClr val="tx1">
                    <a:lumMod val="75000"/>
                    <a:lumOff val="25000"/>
                  </a:schemeClr>
                </a:solidFill>
                <a:latin typeface="+mj-lt"/>
              </a:rPr>
              <a:t>Leverage on NPCI’s Remedy ITSM to deliver unified network service management</a:t>
            </a:r>
            <a:endParaRPr lang="en-IN" sz="1100" dirty="0">
              <a:solidFill>
                <a:schemeClr val="tx1">
                  <a:lumMod val="75000"/>
                  <a:lumOff val="25000"/>
                </a:schemeClr>
              </a:solidFill>
              <a:latin typeface="+mj-lt"/>
            </a:endParaRPr>
          </a:p>
        </p:txBody>
      </p:sp>
      <p:sp>
        <p:nvSpPr>
          <p:cNvPr id="33" name="TextBox 32">
            <a:extLst>
              <a:ext uri="{FF2B5EF4-FFF2-40B4-BE49-F238E27FC236}">
                <a16:creationId xmlns:a16="http://schemas.microsoft.com/office/drawing/2014/main" id="{DAF9E3FA-F36A-47B0-90E2-9A1DF8F9707C}"/>
              </a:ext>
            </a:extLst>
          </p:cNvPr>
          <p:cNvSpPr txBox="1"/>
          <p:nvPr/>
        </p:nvSpPr>
        <p:spPr>
          <a:xfrm>
            <a:off x="7143337" y="2535518"/>
            <a:ext cx="1368000" cy="1304524"/>
          </a:xfrm>
          <a:prstGeom prst="rect">
            <a:avLst/>
          </a:prstGeom>
          <a:noFill/>
        </p:spPr>
        <p:txBody>
          <a:bodyPr wrap="square" rtlCol="0">
            <a:spAutoFit/>
          </a:bodyPr>
          <a:lstStyle/>
          <a:p>
            <a:pPr algn="ctr" defTabSz="914264">
              <a:lnSpc>
                <a:spcPts val="1600"/>
              </a:lnSpc>
              <a:defRPr/>
            </a:pPr>
            <a:r>
              <a:rPr lang="en-US" sz="1100" dirty="0">
                <a:solidFill>
                  <a:schemeClr val="tx1">
                    <a:lumMod val="75000"/>
                    <a:lumOff val="25000"/>
                  </a:schemeClr>
                </a:solidFill>
                <a:latin typeface="+mj-lt"/>
              </a:rPr>
              <a:t>Mgmt of existing NPCI processes for service delivery &amp; operations</a:t>
            </a:r>
            <a:endParaRPr lang="en-IN" sz="1100" dirty="0">
              <a:solidFill>
                <a:schemeClr val="tx1">
                  <a:lumMod val="75000"/>
                  <a:lumOff val="25000"/>
                </a:schemeClr>
              </a:solidFill>
              <a:latin typeface="+mj-lt"/>
            </a:endParaRPr>
          </a:p>
        </p:txBody>
      </p:sp>
    </p:spTree>
    <p:extLst>
      <p:ext uri="{BB962C8B-B14F-4D97-AF65-F5344CB8AC3E}">
        <p14:creationId xmlns:p14="http://schemas.microsoft.com/office/powerpoint/2010/main" val="144853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5C7D9113-4952-42C9-88E2-120BC5244E04}"/>
              </a:ext>
            </a:extLst>
          </p:cNvPr>
          <p:cNvSpPr>
            <a:spLocks noGrp="1"/>
          </p:cNvSpPr>
          <p:nvPr>
            <p:ph type="title"/>
          </p:nvPr>
        </p:nvSpPr>
        <p:spPr>
          <a:xfrm>
            <a:off x="324000" y="257731"/>
            <a:ext cx="7537450" cy="369332"/>
          </a:xfrm>
        </p:spPr>
        <p:txBody>
          <a:bodyPr/>
          <a:lstStyle/>
          <a:p>
            <a:r>
              <a:rPr lang="en-US" dirty="0"/>
              <a:t>summary: PEOPLE + PROCESS + TOOLS </a:t>
            </a:r>
            <a:endParaRPr lang="en-IN" dirty="0"/>
          </a:p>
        </p:txBody>
      </p:sp>
      <p:sp>
        <p:nvSpPr>
          <p:cNvPr id="49" name="Rectangle: Rounded Corners 48">
            <a:extLst>
              <a:ext uri="{FF2B5EF4-FFF2-40B4-BE49-F238E27FC236}">
                <a16:creationId xmlns:a16="http://schemas.microsoft.com/office/drawing/2014/main" id="{D06A1658-E75A-4710-B2F7-CB205F1CB10E}"/>
              </a:ext>
            </a:extLst>
          </p:cNvPr>
          <p:cNvSpPr/>
          <p:nvPr/>
        </p:nvSpPr>
        <p:spPr>
          <a:xfrm>
            <a:off x="6294828" y="987405"/>
            <a:ext cx="2525322" cy="1401928"/>
          </a:xfrm>
          <a:prstGeom prst="roundRect">
            <a:avLst/>
          </a:prstGeom>
          <a:blipFill>
            <a:blip r:embed="rId2" cstate="print">
              <a:extLst>
                <a:ext uri="{28A0092B-C50C-407E-A947-70E740481C1C}">
                  <a14:useLocalDpi xmlns:a14="http://schemas.microsoft.com/office/drawing/2010/main" val="0"/>
                </a:ext>
              </a:extLst>
            </a:blip>
            <a:srcRect/>
            <a:stretch>
              <a:fillRect t="-16000" b="-16000"/>
            </a:stretch>
          </a:blipFill>
          <a:ln w="9525">
            <a:solidFill>
              <a:schemeClr val="bg1">
                <a:lumMod val="85000"/>
              </a:schemeClr>
            </a:solidFill>
            <a:prstDash val="solid"/>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1" name="Rectangle: Rounded Corners 50">
            <a:extLst>
              <a:ext uri="{FF2B5EF4-FFF2-40B4-BE49-F238E27FC236}">
                <a16:creationId xmlns:a16="http://schemas.microsoft.com/office/drawing/2014/main" id="{9E642498-F982-4572-B1A5-36FE149ED043}"/>
              </a:ext>
            </a:extLst>
          </p:cNvPr>
          <p:cNvSpPr/>
          <p:nvPr/>
        </p:nvSpPr>
        <p:spPr>
          <a:xfrm>
            <a:off x="3309339" y="992443"/>
            <a:ext cx="2525322" cy="1404126"/>
          </a:xfrm>
          <a:prstGeom prst="roundRect">
            <a:avLst/>
          </a:prstGeom>
          <a:blipFill>
            <a:blip r:embed="rId3" cstate="print">
              <a:extLst>
                <a:ext uri="{28A0092B-C50C-407E-A947-70E740481C1C}">
                  <a14:useLocalDpi xmlns:a14="http://schemas.microsoft.com/office/drawing/2010/main" val="0"/>
                </a:ext>
              </a:extLst>
            </a:blip>
            <a:srcRect/>
            <a:stretch>
              <a:fillRect t="-1000" b="-1000"/>
            </a:stretch>
          </a:blipFill>
          <a:ln w="9525">
            <a:solidFill>
              <a:schemeClr val="bg1">
                <a:lumMod val="85000"/>
              </a:schemeClr>
            </a:solidFill>
            <a:prstDash val="solid"/>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Rectangle: Rounded Corners 51">
            <a:extLst>
              <a:ext uri="{FF2B5EF4-FFF2-40B4-BE49-F238E27FC236}">
                <a16:creationId xmlns:a16="http://schemas.microsoft.com/office/drawing/2014/main" id="{A4AC8EFB-E5A2-4F63-AFF0-8CCF09C2E632}"/>
              </a:ext>
            </a:extLst>
          </p:cNvPr>
          <p:cNvSpPr/>
          <p:nvPr/>
        </p:nvSpPr>
        <p:spPr>
          <a:xfrm>
            <a:off x="323850" y="980393"/>
            <a:ext cx="2525322" cy="1417543"/>
          </a:xfrm>
          <a:prstGeom prst="roundRect">
            <a:avLst/>
          </a:prstGeom>
          <a:blipFill>
            <a:blip r:embed="rId4" cstate="print">
              <a:extLst>
                <a:ext uri="{28A0092B-C50C-407E-A947-70E740481C1C}">
                  <a14:useLocalDpi xmlns:a14="http://schemas.microsoft.com/office/drawing/2010/main" val="0"/>
                </a:ext>
              </a:extLst>
            </a:blip>
            <a:srcRect/>
            <a:stretch>
              <a:fillRect l="-19000" r="-19000"/>
            </a:stretch>
          </a:blipFill>
          <a:ln w="9525">
            <a:solidFill>
              <a:schemeClr val="bg1">
                <a:lumMod val="85000"/>
              </a:schemeClr>
            </a:solidFill>
            <a:prstDash val="solid"/>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914264"/>
            <a:endParaRPr lang="en-IN" dirty="0">
              <a:solidFill>
                <a:prstClr val="white"/>
              </a:solidFill>
              <a:latin typeface="Trebuchet MS"/>
            </a:endParaRPr>
          </a:p>
        </p:txBody>
      </p:sp>
      <p:sp>
        <p:nvSpPr>
          <p:cNvPr id="53" name="TextBox 52">
            <a:extLst>
              <a:ext uri="{FF2B5EF4-FFF2-40B4-BE49-F238E27FC236}">
                <a16:creationId xmlns:a16="http://schemas.microsoft.com/office/drawing/2014/main" id="{9E239B5F-2918-42D0-8FF1-239D53D3B240}"/>
              </a:ext>
            </a:extLst>
          </p:cNvPr>
          <p:cNvSpPr txBox="1"/>
          <p:nvPr/>
        </p:nvSpPr>
        <p:spPr>
          <a:xfrm>
            <a:off x="6294676" y="2953220"/>
            <a:ext cx="2525171" cy="1323439"/>
          </a:xfrm>
          <a:prstGeom prst="rect">
            <a:avLst/>
          </a:prstGeom>
          <a:noFill/>
          <a:ln>
            <a:noFill/>
          </a:ln>
        </p:spPr>
        <p:txBody>
          <a:bodyPr wrap="square" rtlCol="0">
            <a:spAutoFit/>
          </a:bodyPr>
          <a:lstStyle/>
          <a:p>
            <a:pPr marL="182563" lvl="1" indent="-182563" defTabSz="914264">
              <a:spcAft>
                <a:spcPts val="600"/>
              </a:spcAft>
              <a:buFont typeface="Arial" panose="020B0604020202020204" pitchFamily="34" charset="0"/>
              <a:buChar char="•"/>
            </a:pPr>
            <a:r>
              <a:rPr lang="en-IN" sz="1000" dirty="0">
                <a:solidFill>
                  <a:prstClr val="black"/>
                </a:solidFill>
                <a:latin typeface="+mj-lt"/>
                <a:cs typeface="Arial" panose="020B0604020202020204" pitchFamily="34" charset="0"/>
              </a:rPr>
              <a:t>BMC Software’s Technology Platform enabling </a:t>
            </a:r>
          </a:p>
          <a:p>
            <a:pPr marL="541338" lvl="1" indent="-182563" defTabSz="914264">
              <a:spcAft>
                <a:spcPts val="600"/>
              </a:spcAft>
              <a:buFont typeface="Arial" panose="020B0604020202020204" pitchFamily="34" charset="0"/>
              <a:buChar char="•"/>
            </a:pPr>
            <a:r>
              <a:rPr lang="en-US" sz="1000" dirty="0">
                <a:solidFill>
                  <a:prstClr val="black"/>
                </a:solidFill>
                <a:latin typeface="+mj-lt"/>
                <a:cs typeface="Arial" panose="020B0604020202020204" pitchFamily="34" charset="0"/>
              </a:rPr>
              <a:t>Unified Monitoring</a:t>
            </a:r>
          </a:p>
          <a:p>
            <a:pPr marL="541338" lvl="1" indent="-182563" defTabSz="914264">
              <a:spcAft>
                <a:spcPts val="600"/>
              </a:spcAft>
              <a:buFont typeface="Arial" panose="020B0604020202020204" pitchFamily="34" charset="0"/>
              <a:buChar char="•"/>
            </a:pPr>
            <a:r>
              <a:rPr lang="en-US" sz="1000" dirty="0">
                <a:solidFill>
                  <a:prstClr val="black"/>
                </a:solidFill>
                <a:latin typeface="+mj-lt"/>
                <a:cs typeface="Arial" panose="020B0604020202020204" pitchFamily="34" charset="0"/>
              </a:rPr>
              <a:t>Network insights</a:t>
            </a:r>
          </a:p>
          <a:p>
            <a:pPr marL="541338" lvl="1" indent="-182563" defTabSz="914264">
              <a:spcAft>
                <a:spcPts val="600"/>
              </a:spcAft>
              <a:buFont typeface="Arial" panose="020B0604020202020204" pitchFamily="34" charset="0"/>
              <a:buChar char="•"/>
            </a:pPr>
            <a:r>
              <a:rPr lang="en-US" sz="1000" dirty="0">
                <a:solidFill>
                  <a:prstClr val="black"/>
                </a:solidFill>
                <a:latin typeface="+mj-lt"/>
                <a:cs typeface="Arial" panose="020B0604020202020204" pitchFamily="34" charset="0"/>
              </a:rPr>
              <a:t>Rich APIs database</a:t>
            </a:r>
          </a:p>
          <a:p>
            <a:pPr marL="541338" lvl="1" indent="-182563" defTabSz="914264">
              <a:spcAft>
                <a:spcPts val="600"/>
              </a:spcAft>
              <a:buFont typeface="Arial" panose="020B0604020202020204" pitchFamily="34" charset="0"/>
              <a:buChar char="•"/>
            </a:pPr>
            <a:r>
              <a:rPr lang="en-US" sz="1000" dirty="0">
                <a:solidFill>
                  <a:prstClr val="black"/>
                </a:solidFill>
                <a:latin typeface="+mj-lt"/>
                <a:cs typeface="Arial" panose="020B0604020202020204" pitchFamily="34" charset="0"/>
              </a:rPr>
              <a:t>Custom Dashboards </a:t>
            </a:r>
            <a:endParaRPr lang="en-IN" sz="1000" dirty="0">
              <a:solidFill>
                <a:prstClr val="black"/>
              </a:solidFill>
              <a:latin typeface="+mj-lt"/>
              <a:cs typeface="Arial" panose="020B0604020202020204" pitchFamily="34" charset="0"/>
            </a:endParaRPr>
          </a:p>
        </p:txBody>
      </p:sp>
      <p:sp>
        <p:nvSpPr>
          <p:cNvPr id="56" name="TextBox 55">
            <a:extLst>
              <a:ext uri="{FF2B5EF4-FFF2-40B4-BE49-F238E27FC236}">
                <a16:creationId xmlns:a16="http://schemas.microsoft.com/office/drawing/2014/main" id="{8FDA1B92-635B-4056-8612-A47B9CED5124}"/>
              </a:ext>
            </a:extLst>
          </p:cNvPr>
          <p:cNvSpPr txBox="1"/>
          <p:nvPr/>
        </p:nvSpPr>
        <p:spPr>
          <a:xfrm>
            <a:off x="3309339" y="2953220"/>
            <a:ext cx="2525171" cy="1554272"/>
          </a:xfrm>
          <a:prstGeom prst="rect">
            <a:avLst/>
          </a:prstGeom>
          <a:noFill/>
          <a:ln>
            <a:noFill/>
          </a:ln>
        </p:spPr>
        <p:txBody>
          <a:bodyPr wrap="square" rtlCol="0">
            <a:spAutoFit/>
          </a:bodyPr>
          <a:lstStyle/>
          <a:p>
            <a:pPr marL="182563" lvl="1" indent="-182563" defTabSz="914264">
              <a:spcAft>
                <a:spcPts val="600"/>
              </a:spcAft>
              <a:buFont typeface="Arial" panose="020B0604020202020204" pitchFamily="34" charset="0"/>
              <a:buChar char="•"/>
              <a:tabLst>
                <a:tab pos="92075" algn="l"/>
              </a:tabLst>
            </a:pPr>
            <a:r>
              <a:rPr lang="en-US" sz="1000" dirty="0">
                <a:solidFill>
                  <a:prstClr val="black"/>
                </a:solidFill>
                <a:latin typeface="+mj-lt"/>
                <a:cs typeface="Arial" panose="020B0604020202020204" pitchFamily="34" charset="0"/>
              </a:rPr>
              <a:t>Network Devices Procurement</a:t>
            </a:r>
          </a:p>
          <a:p>
            <a:pPr marL="182563" lvl="1" indent="-182563" defTabSz="914264">
              <a:spcAft>
                <a:spcPts val="600"/>
              </a:spcAft>
              <a:buFont typeface="Arial" panose="020B0604020202020204" pitchFamily="34" charset="0"/>
              <a:buChar char="•"/>
              <a:tabLst>
                <a:tab pos="92075" algn="l"/>
              </a:tabLst>
            </a:pPr>
            <a:r>
              <a:rPr lang="en-US" sz="1000" dirty="0">
                <a:solidFill>
                  <a:prstClr val="black"/>
                </a:solidFill>
                <a:latin typeface="+mj-lt"/>
                <a:cs typeface="Arial" panose="020B0604020202020204" pitchFamily="34" charset="0"/>
              </a:rPr>
              <a:t>Billing Management </a:t>
            </a:r>
          </a:p>
          <a:p>
            <a:pPr marL="182563" lvl="1" indent="-182563" defTabSz="914264">
              <a:spcAft>
                <a:spcPts val="600"/>
              </a:spcAft>
              <a:buFont typeface="Arial" panose="020B0604020202020204" pitchFamily="34" charset="0"/>
              <a:buChar char="•"/>
              <a:tabLst>
                <a:tab pos="92075" algn="l"/>
              </a:tabLst>
            </a:pPr>
            <a:r>
              <a:rPr lang="en-US" sz="1000" dirty="0">
                <a:solidFill>
                  <a:prstClr val="black"/>
                </a:solidFill>
                <a:latin typeface="+mj-lt"/>
                <a:cs typeface="Arial" panose="020B0604020202020204" pitchFamily="34" charset="0"/>
              </a:rPr>
              <a:t>Inventory &amp; Asset Management</a:t>
            </a:r>
          </a:p>
          <a:p>
            <a:pPr marL="182563" lvl="1" indent="-182563" defTabSz="914264">
              <a:spcAft>
                <a:spcPts val="600"/>
              </a:spcAft>
              <a:buFont typeface="Arial" panose="020B0604020202020204" pitchFamily="34" charset="0"/>
              <a:buChar char="•"/>
              <a:tabLst>
                <a:tab pos="92075" algn="l"/>
              </a:tabLst>
            </a:pPr>
            <a:r>
              <a:rPr lang="en-US" sz="1000" dirty="0">
                <a:solidFill>
                  <a:prstClr val="black"/>
                </a:solidFill>
                <a:latin typeface="+mj-lt"/>
                <a:cs typeface="Arial" panose="020B0604020202020204" pitchFamily="34" charset="0"/>
              </a:rPr>
              <a:t>Network Management (24x7)</a:t>
            </a:r>
          </a:p>
          <a:p>
            <a:pPr marL="182563" lvl="1" indent="-182563" defTabSz="914264">
              <a:spcAft>
                <a:spcPts val="600"/>
              </a:spcAft>
              <a:buFont typeface="Arial" panose="020B0604020202020204" pitchFamily="34" charset="0"/>
              <a:buChar char="•"/>
              <a:tabLst>
                <a:tab pos="92075" algn="l"/>
              </a:tabLst>
            </a:pPr>
            <a:r>
              <a:rPr lang="en-US" sz="1000" dirty="0">
                <a:solidFill>
                  <a:prstClr val="black"/>
                </a:solidFill>
                <a:latin typeface="+mj-lt"/>
                <a:cs typeface="Arial" panose="020B0604020202020204" pitchFamily="34" charset="0"/>
              </a:rPr>
              <a:t>Incident, Problem, Change, Config, Capacity  Management</a:t>
            </a:r>
          </a:p>
          <a:p>
            <a:pPr marL="182563" lvl="1" indent="-182563" defTabSz="914264">
              <a:spcAft>
                <a:spcPts val="600"/>
              </a:spcAft>
              <a:buFont typeface="Arial" panose="020B0604020202020204" pitchFamily="34" charset="0"/>
              <a:buChar char="•"/>
              <a:tabLst>
                <a:tab pos="92075" algn="l"/>
              </a:tabLst>
            </a:pPr>
            <a:r>
              <a:rPr lang="en-US" sz="1000" dirty="0">
                <a:solidFill>
                  <a:prstClr val="black"/>
                </a:solidFill>
                <a:latin typeface="+mj-lt"/>
                <a:cs typeface="Arial" panose="020B0604020202020204" pitchFamily="34" charset="0"/>
              </a:rPr>
              <a:t>Service Continuity &amp; Reporting</a:t>
            </a:r>
          </a:p>
        </p:txBody>
      </p:sp>
      <p:sp>
        <p:nvSpPr>
          <p:cNvPr id="57" name="TextBox 56">
            <a:extLst>
              <a:ext uri="{FF2B5EF4-FFF2-40B4-BE49-F238E27FC236}">
                <a16:creationId xmlns:a16="http://schemas.microsoft.com/office/drawing/2014/main" id="{C373726A-43F1-4424-A623-E25E1012FE99}"/>
              </a:ext>
            </a:extLst>
          </p:cNvPr>
          <p:cNvSpPr txBox="1"/>
          <p:nvPr/>
        </p:nvSpPr>
        <p:spPr>
          <a:xfrm>
            <a:off x="324001" y="2953220"/>
            <a:ext cx="2525171" cy="1554272"/>
          </a:xfrm>
          <a:prstGeom prst="rect">
            <a:avLst/>
          </a:prstGeom>
          <a:noFill/>
          <a:ln>
            <a:noFill/>
          </a:ln>
        </p:spPr>
        <p:txBody>
          <a:bodyPr wrap="square" rtlCol="0">
            <a:spAutoFit/>
          </a:bodyPr>
          <a:lstStyle/>
          <a:p>
            <a:pPr marL="182563" lvl="1" indent="-182563" defTabSz="914264">
              <a:spcAft>
                <a:spcPts val="600"/>
              </a:spcAft>
              <a:buFont typeface="Arial" panose="020B0604020202020204" pitchFamily="34" charset="0"/>
              <a:buChar char="•"/>
              <a:tabLst>
                <a:tab pos="182563" algn="l"/>
              </a:tabLst>
            </a:pPr>
            <a:r>
              <a:rPr lang="en-US" sz="1000" dirty="0">
                <a:solidFill>
                  <a:prstClr val="black"/>
                </a:solidFill>
                <a:latin typeface="+mj-lt"/>
                <a:cs typeface="Arial" panose="020B0604020202020204" pitchFamily="34" charset="0"/>
              </a:rPr>
              <a:t>43 Highly skilled resources</a:t>
            </a:r>
          </a:p>
          <a:p>
            <a:pPr marL="182563" lvl="1" indent="-182563" defTabSz="914264">
              <a:spcAft>
                <a:spcPts val="600"/>
              </a:spcAft>
              <a:buFont typeface="Arial" panose="020B0604020202020204" pitchFamily="34" charset="0"/>
              <a:buChar char="•"/>
              <a:tabLst>
                <a:tab pos="182563" algn="l"/>
              </a:tabLst>
            </a:pPr>
            <a:r>
              <a:rPr lang="en-US" sz="1000" dirty="0">
                <a:solidFill>
                  <a:prstClr val="black"/>
                </a:solidFill>
                <a:latin typeface="+mj-lt"/>
                <a:cs typeface="Arial" panose="020B0604020202020204" pitchFamily="34" charset="0"/>
              </a:rPr>
              <a:t>Leveraging Sify's NOC expertise</a:t>
            </a:r>
          </a:p>
          <a:p>
            <a:pPr marL="182563" lvl="1" indent="-182563" defTabSz="914264">
              <a:spcAft>
                <a:spcPts val="600"/>
              </a:spcAft>
              <a:buFont typeface="Arial" panose="020B0604020202020204" pitchFamily="34" charset="0"/>
              <a:buChar char="•"/>
              <a:tabLst>
                <a:tab pos="182563" algn="l"/>
              </a:tabLst>
            </a:pPr>
            <a:r>
              <a:rPr lang="en-US" sz="1000" dirty="0">
                <a:solidFill>
                  <a:prstClr val="black"/>
                </a:solidFill>
                <a:latin typeface="+mj-lt"/>
                <a:cs typeface="Arial" panose="020B0604020202020204" pitchFamily="34" charset="0"/>
              </a:rPr>
              <a:t>Enhanced governance</a:t>
            </a:r>
          </a:p>
          <a:p>
            <a:pPr marL="182563" lvl="1" indent="-182563" defTabSz="914264">
              <a:spcAft>
                <a:spcPts val="600"/>
              </a:spcAft>
              <a:buFont typeface="Arial" panose="020B0604020202020204" pitchFamily="34" charset="0"/>
              <a:buChar char="•"/>
              <a:tabLst>
                <a:tab pos="182563" algn="l"/>
              </a:tabLst>
            </a:pPr>
            <a:r>
              <a:rPr lang="en-US" sz="1000" dirty="0">
                <a:solidFill>
                  <a:prstClr val="black"/>
                </a:solidFill>
                <a:latin typeface="+mj-lt"/>
                <a:cs typeface="Arial" panose="020B0604020202020204" pitchFamily="34" charset="0"/>
              </a:rPr>
              <a:t>24x7x365 operations model</a:t>
            </a:r>
          </a:p>
          <a:p>
            <a:pPr marL="182563" lvl="1" indent="-182563" defTabSz="914264">
              <a:spcAft>
                <a:spcPts val="600"/>
              </a:spcAft>
              <a:buFont typeface="Arial" panose="020B0604020202020204" pitchFamily="34" charset="0"/>
              <a:buChar char="•"/>
              <a:tabLst>
                <a:tab pos="182563" algn="l"/>
              </a:tabLst>
            </a:pPr>
            <a:r>
              <a:rPr lang="en-US" sz="1000" dirty="0">
                <a:solidFill>
                  <a:prstClr val="black"/>
                </a:solidFill>
                <a:latin typeface="+mj-lt"/>
                <a:cs typeface="Arial" panose="020B0604020202020204" pitchFamily="34" charset="0"/>
              </a:rPr>
              <a:t>Expertise in service provider management </a:t>
            </a:r>
          </a:p>
          <a:p>
            <a:pPr marL="182563" lvl="1" indent="-182563" defTabSz="914264">
              <a:spcAft>
                <a:spcPts val="600"/>
              </a:spcAft>
              <a:buFont typeface="Arial" panose="020B0604020202020204" pitchFamily="34" charset="0"/>
              <a:buChar char="•"/>
              <a:tabLst>
                <a:tab pos="182563" algn="l"/>
              </a:tabLst>
            </a:pPr>
            <a:endParaRPr lang="en-US" sz="1000" dirty="0">
              <a:solidFill>
                <a:prstClr val="black"/>
              </a:solidFill>
              <a:latin typeface="+mj-lt"/>
              <a:cs typeface="Arial" panose="020B0604020202020204" pitchFamily="34" charset="0"/>
            </a:endParaRPr>
          </a:p>
        </p:txBody>
      </p:sp>
      <p:sp>
        <p:nvSpPr>
          <p:cNvPr id="58" name="Content Placeholder 2">
            <a:extLst>
              <a:ext uri="{FF2B5EF4-FFF2-40B4-BE49-F238E27FC236}">
                <a16:creationId xmlns:a16="http://schemas.microsoft.com/office/drawing/2014/main" id="{9135354D-91C6-4444-896C-FB12B8B0C5B4}"/>
              </a:ext>
            </a:extLst>
          </p:cNvPr>
          <p:cNvSpPr txBox="1">
            <a:spLocks/>
          </p:cNvSpPr>
          <p:nvPr/>
        </p:nvSpPr>
        <p:spPr>
          <a:xfrm>
            <a:off x="6294828" y="2445713"/>
            <a:ext cx="2525322" cy="360000"/>
          </a:xfrm>
          <a:prstGeom prst="roundRect">
            <a:avLst/>
          </a:prstGeom>
          <a:solidFill>
            <a:schemeClr val="accent5"/>
          </a:solidFill>
          <a:ln w="9525">
            <a:solidFill>
              <a:schemeClr val="bg1"/>
            </a:solidFill>
            <a:prstDash val="sysDot"/>
          </a:ln>
        </p:spPr>
        <p:txBody>
          <a:bodyPr vert="horz" lIns="0" tIns="0" rIns="91428" bIns="45715" rtlCol="0" anchor="ctr">
            <a:noAutofit/>
          </a:bodyPr>
          <a:lst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264">
              <a:lnSpc>
                <a:spcPts val="1800"/>
              </a:lnSpc>
              <a:spcBef>
                <a:spcPts val="0"/>
              </a:spcBef>
              <a:buNone/>
            </a:pPr>
            <a:r>
              <a:rPr lang="en-US" sz="1200" b="1" dirty="0">
                <a:solidFill>
                  <a:prstClr val="white"/>
                </a:solidFill>
                <a:latin typeface="Arial Nova" panose="020B0504020202020204" pitchFamily="34" charset="0"/>
                <a:cs typeface="Arial" panose="020B0604020202020204" pitchFamily="34" charset="0"/>
              </a:rPr>
              <a:t>TOOLS</a:t>
            </a:r>
          </a:p>
        </p:txBody>
      </p:sp>
      <p:sp>
        <p:nvSpPr>
          <p:cNvPr id="59" name="Content Placeholder 2">
            <a:extLst>
              <a:ext uri="{FF2B5EF4-FFF2-40B4-BE49-F238E27FC236}">
                <a16:creationId xmlns:a16="http://schemas.microsoft.com/office/drawing/2014/main" id="{749BF31C-4C15-4F19-A993-1A94A6265F04}"/>
              </a:ext>
            </a:extLst>
          </p:cNvPr>
          <p:cNvSpPr txBox="1">
            <a:spLocks/>
          </p:cNvSpPr>
          <p:nvPr/>
        </p:nvSpPr>
        <p:spPr>
          <a:xfrm>
            <a:off x="3309339" y="2445713"/>
            <a:ext cx="2525322" cy="360000"/>
          </a:xfrm>
          <a:prstGeom prst="roundRect">
            <a:avLst/>
          </a:prstGeom>
          <a:solidFill>
            <a:schemeClr val="accent4"/>
          </a:solidFill>
          <a:ln w="9525">
            <a:solidFill>
              <a:schemeClr val="bg1"/>
            </a:solidFill>
            <a:prstDash val="sysDot"/>
          </a:ln>
        </p:spPr>
        <p:txBody>
          <a:bodyPr vert="horz" lIns="0" tIns="0" rIns="91428" bIns="45715" rtlCol="0" anchor="ctr">
            <a:noAutofit/>
          </a:bodyPr>
          <a:lst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264">
              <a:lnSpc>
                <a:spcPts val="1800"/>
              </a:lnSpc>
              <a:spcBef>
                <a:spcPts val="0"/>
              </a:spcBef>
              <a:buNone/>
            </a:pPr>
            <a:r>
              <a:rPr lang="en-US" sz="1200" b="1" dirty="0">
                <a:solidFill>
                  <a:prstClr val="white"/>
                </a:solidFill>
                <a:latin typeface="Arial Nova" panose="020B0504020202020204" pitchFamily="34" charset="0"/>
                <a:cs typeface="Arial" panose="020B0604020202020204" pitchFamily="34" charset="0"/>
              </a:rPr>
              <a:t>PROCESSES </a:t>
            </a:r>
          </a:p>
        </p:txBody>
      </p:sp>
      <p:sp>
        <p:nvSpPr>
          <p:cNvPr id="60" name="Content Placeholder 2">
            <a:extLst>
              <a:ext uri="{FF2B5EF4-FFF2-40B4-BE49-F238E27FC236}">
                <a16:creationId xmlns:a16="http://schemas.microsoft.com/office/drawing/2014/main" id="{0FF47661-CD9D-421A-A3D1-46BDC6237C29}"/>
              </a:ext>
            </a:extLst>
          </p:cNvPr>
          <p:cNvSpPr txBox="1">
            <a:spLocks/>
          </p:cNvSpPr>
          <p:nvPr/>
        </p:nvSpPr>
        <p:spPr>
          <a:xfrm>
            <a:off x="323850" y="2445713"/>
            <a:ext cx="2525322" cy="360000"/>
          </a:xfrm>
          <a:prstGeom prst="roundRect">
            <a:avLst/>
          </a:prstGeom>
          <a:solidFill>
            <a:schemeClr val="accent1"/>
          </a:solidFill>
          <a:ln w="9525">
            <a:solidFill>
              <a:schemeClr val="bg1"/>
            </a:solidFill>
            <a:prstDash val="sysDot"/>
          </a:ln>
        </p:spPr>
        <p:txBody>
          <a:bodyPr vert="horz" lIns="0" tIns="0" rIns="91428" bIns="45715" rtlCol="0" anchor="ctr">
            <a:noAutofit/>
          </a:bodyPr>
          <a:lst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264">
              <a:lnSpc>
                <a:spcPts val="1800"/>
              </a:lnSpc>
              <a:spcBef>
                <a:spcPts val="0"/>
              </a:spcBef>
              <a:buNone/>
            </a:pPr>
            <a:r>
              <a:rPr lang="en-US" sz="1200" b="1" dirty="0">
                <a:solidFill>
                  <a:prstClr val="white"/>
                </a:solidFill>
                <a:latin typeface="Arial Nova" panose="020B0504020202020204" pitchFamily="34" charset="0"/>
                <a:cs typeface="Arial" panose="020B0604020202020204" pitchFamily="34" charset="0"/>
              </a:rPr>
              <a:t>RESOURCES</a:t>
            </a:r>
          </a:p>
        </p:txBody>
      </p:sp>
    </p:spTree>
    <p:extLst>
      <p:ext uri="{BB962C8B-B14F-4D97-AF65-F5344CB8AC3E}">
        <p14:creationId xmlns:p14="http://schemas.microsoft.com/office/powerpoint/2010/main" val="2677529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9070-F392-4512-AD03-376F77177EEF}"/>
              </a:ext>
            </a:extLst>
          </p:cNvPr>
          <p:cNvSpPr>
            <a:spLocks noGrp="1"/>
          </p:cNvSpPr>
          <p:nvPr>
            <p:ph type="title"/>
          </p:nvPr>
        </p:nvSpPr>
        <p:spPr>
          <a:xfrm>
            <a:off x="324000" y="257731"/>
            <a:ext cx="7537450" cy="369332"/>
          </a:xfrm>
        </p:spPr>
        <p:txBody>
          <a:bodyPr/>
          <a:lstStyle/>
          <a:p>
            <a:r>
              <a:rPr lang="en-IN" dirty="0"/>
              <a:t>VALUE PROPOSITION for NPCI</a:t>
            </a:r>
            <a:endParaRPr lang="en-US" dirty="0"/>
          </a:p>
        </p:txBody>
      </p:sp>
      <p:grpSp>
        <p:nvGrpSpPr>
          <p:cNvPr id="25" name="Group 24">
            <a:extLst>
              <a:ext uri="{FF2B5EF4-FFF2-40B4-BE49-F238E27FC236}">
                <a16:creationId xmlns:a16="http://schemas.microsoft.com/office/drawing/2014/main" id="{40E7F012-5CDC-4D70-BDC8-D5C8E8399061}"/>
              </a:ext>
            </a:extLst>
          </p:cNvPr>
          <p:cNvGrpSpPr/>
          <p:nvPr/>
        </p:nvGrpSpPr>
        <p:grpSpPr>
          <a:xfrm>
            <a:off x="323851" y="3591957"/>
            <a:ext cx="4068763" cy="1081088"/>
            <a:chOff x="323850" y="3591956"/>
            <a:chExt cx="4068763" cy="1081088"/>
          </a:xfrm>
          <a:effectLst/>
        </p:grpSpPr>
        <p:sp>
          <p:nvSpPr>
            <p:cNvPr id="9" name="Rectangle: Rounded Corners 8">
              <a:extLst>
                <a:ext uri="{FF2B5EF4-FFF2-40B4-BE49-F238E27FC236}">
                  <a16:creationId xmlns:a16="http://schemas.microsoft.com/office/drawing/2014/main" id="{4BF8DE34-F33E-4084-B287-83D249909645}"/>
                </a:ext>
              </a:extLst>
            </p:cNvPr>
            <p:cNvSpPr/>
            <p:nvPr/>
          </p:nvSpPr>
          <p:spPr>
            <a:xfrm>
              <a:off x="323850" y="3591956"/>
              <a:ext cx="4068763" cy="1081088"/>
            </a:xfrm>
            <a:prstGeom prst="roundRect">
              <a:avLst/>
            </a:prstGeom>
            <a:solidFill>
              <a:schemeClr val="accent1">
                <a:lumMod val="20000"/>
                <a:lumOff val="80000"/>
              </a:schemeClr>
            </a:solidFill>
            <a:ln w="12700">
              <a:solidFill>
                <a:schemeClr val="accent1">
                  <a:lumMod val="60000"/>
                  <a:lumOff val="4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719982" defTabSz="914264"/>
              <a:r>
                <a:rPr lang="en-IN" sz="1200" dirty="0">
                  <a:solidFill>
                    <a:prstClr val="black">
                      <a:lumMod val="95000"/>
                      <a:lumOff val="5000"/>
                    </a:prstClr>
                  </a:solidFill>
                  <a:latin typeface="Arial Nova" panose="020B0504020202020204" pitchFamily="34" charset="0"/>
                </a:rPr>
                <a:t>Recommendations on process and workflow automations by leveraging BMC’s partnerships with leading RPA providers</a:t>
              </a:r>
              <a:endParaRPr lang="en-US" sz="1200" dirty="0">
                <a:solidFill>
                  <a:prstClr val="black">
                    <a:lumMod val="95000"/>
                    <a:lumOff val="5000"/>
                  </a:prstClr>
                </a:solidFill>
                <a:latin typeface="Arial Nova" panose="020B0504020202020204" pitchFamily="34" charset="0"/>
              </a:endParaRPr>
            </a:p>
          </p:txBody>
        </p:sp>
        <p:pic>
          <p:nvPicPr>
            <p:cNvPr id="7" name="Picture 6">
              <a:extLst>
                <a:ext uri="{FF2B5EF4-FFF2-40B4-BE49-F238E27FC236}">
                  <a16:creationId xmlns:a16="http://schemas.microsoft.com/office/drawing/2014/main" id="{534F85E4-2C12-4A0B-BD0F-8E22451CBE71}"/>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0996" y="3862500"/>
              <a:ext cx="540000" cy="540000"/>
            </a:xfrm>
            <a:prstGeom prst="rect">
              <a:avLst/>
            </a:prstGeom>
          </p:spPr>
        </p:pic>
      </p:grpSp>
      <p:grpSp>
        <p:nvGrpSpPr>
          <p:cNvPr id="26" name="Group 25">
            <a:extLst>
              <a:ext uri="{FF2B5EF4-FFF2-40B4-BE49-F238E27FC236}">
                <a16:creationId xmlns:a16="http://schemas.microsoft.com/office/drawing/2014/main" id="{6348F495-5E5C-48DD-8700-7BF0E573CBC5}"/>
              </a:ext>
            </a:extLst>
          </p:cNvPr>
          <p:cNvGrpSpPr/>
          <p:nvPr/>
        </p:nvGrpSpPr>
        <p:grpSpPr>
          <a:xfrm>
            <a:off x="4751388" y="987427"/>
            <a:ext cx="4068762" cy="1148319"/>
            <a:chOff x="4751388" y="987426"/>
            <a:chExt cx="4068762" cy="1148319"/>
          </a:xfrm>
          <a:effectLst/>
        </p:grpSpPr>
        <p:sp>
          <p:nvSpPr>
            <p:cNvPr id="11" name="Rectangle: Rounded Corners 10">
              <a:extLst>
                <a:ext uri="{FF2B5EF4-FFF2-40B4-BE49-F238E27FC236}">
                  <a16:creationId xmlns:a16="http://schemas.microsoft.com/office/drawing/2014/main" id="{9E8F7988-2290-449C-BE70-8087E90222A1}"/>
                </a:ext>
              </a:extLst>
            </p:cNvPr>
            <p:cNvSpPr/>
            <p:nvPr/>
          </p:nvSpPr>
          <p:spPr>
            <a:xfrm>
              <a:off x="4751388" y="987426"/>
              <a:ext cx="4068762" cy="1148319"/>
            </a:xfrm>
            <a:prstGeom prst="roundRect">
              <a:avLst/>
            </a:prstGeom>
            <a:solidFill>
              <a:schemeClr val="accent1">
                <a:lumMod val="20000"/>
                <a:lumOff val="80000"/>
              </a:schemeClr>
            </a:solidFill>
            <a:ln w="12700">
              <a:solidFill>
                <a:schemeClr val="accent1">
                  <a:lumMod val="60000"/>
                  <a:lumOff val="4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719982" lvl="1" defTabSz="914264" fontAlgn="ctr">
                <a:defRPr/>
              </a:pPr>
              <a:r>
                <a:rPr lang="en-IN" sz="1200" dirty="0">
                  <a:solidFill>
                    <a:prstClr val="black">
                      <a:lumMod val="95000"/>
                      <a:lumOff val="5000"/>
                    </a:prstClr>
                  </a:solidFill>
                  <a:latin typeface="Arial Nova" panose="020B0504020202020204" pitchFamily="34" charset="0"/>
                </a:rPr>
                <a:t>Leverage existing NPCI tools (Remedy for ITSM and Entuity for NMS) and SD-WAN element managers from respective OEMs</a:t>
              </a:r>
            </a:p>
          </p:txBody>
        </p:sp>
        <p:pic>
          <p:nvPicPr>
            <p:cNvPr id="14" name="Picture 13">
              <a:extLst>
                <a:ext uri="{FF2B5EF4-FFF2-40B4-BE49-F238E27FC236}">
                  <a16:creationId xmlns:a16="http://schemas.microsoft.com/office/drawing/2014/main" id="{5ED19952-EFDF-4D10-920E-3B51BD0B7387}"/>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31556" y="1291585"/>
              <a:ext cx="540000" cy="540000"/>
            </a:xfrm>
            <a:prstGeom prst="rect">
              <a:avLst/>
            </a:prstGeom>
          </p:spPr>
        </p:pic>
      </p:grpSp>
      <p:grpSp>
        <p:nvGrpSpPr>
          <p:cNvPr id="28" name="Group 27">
            <a:extLst>
              <a:ext uri="{FF2B5EF4-FFF2-40B4-BE49-F238E27FC236}">
                <a16:creationId xmlns:a16="http://schemas.microsoft.com/office/drawing/2014/main" id="{7F90DB03-CBD3-4FB5-A4A8-9BFE7777C0E1}"/>
              </a:ext>
            </a:extLst>
          </p:cNvPr>
          <p:cNvGrpSpPr/>
          <p:nvPr/>
        </p:nvGrpSpPr>
        <p:grpSpPr>
          <a:xfrm>
            <a:off x="4751388" y="3591957"/>
            <a:ext cx="4068762" cy="1081088"/>
            <a:chOff x="4751388" y="3591956"/>
            <a:chExt cx="4068762" cy="1081088"/>
          </a:xfrm>
          <a:effectLst/>
        </p:grpSpPr>
        <p:sp>
          <p:nvSpPr>
            <p:cNvPr id="13" name="Rectangle: Rounded Corners 12">
              <a:extLst>
                <a:ext uri="{FF2B5EF4-FFF2-40B4-BE49-F238E27FC236}">
                  <a16:creationId xmlns:a16="http://schemas.microsoft.com/office/drawing/2014/main" id="{EDF457B2-9DA2-46AC-9596-3A427AFFF2DA}"/>
                </a:ext>
              </a:extLst>
            </p:cNvPr>
            <p:cNvSpPr/>
            <p:nvPr/>
          </p:nvSpPr>
          <p:spPr>
            <a:xfrm>
              <a:off x="4751388" y="3591956"/>
              <a:ext cx="4068762" cy="1081088"/>
            </a:xfrm>
            <a:prstGeom prst="roundRect">
              <a:avLst/>
            </a:prstGeom>
            <a:solidFill>
              <a:schemeClr val="accent1">
                <a:lumMod val="20000"/>
                <a:lumOff val="80000"/>
              </a:schemeClr>
            </a:solidFill>
            <a:ln w="12700">
              <a:solidFill>
                <a:schemeClr val="accent1">
                  <a:lumMod val="60000"/>
                  <a:lumOff val="4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719982" defTabSz="914264"/>
              <a:endParaRPr lang="en-IN" sz="1200" dirty="0">
                <a:solidFill>
                  <a:prstClr val="black">
                    <a:lumMod val="95000"/>
                    <a:lumOff val="5000"/>
                  </a:prstClr>
                </a:solidFill>
                <a:latin typeface="Arial Nova" panose="020B0504020202020204" pitchFamily="34" charset="0"/>
              </a:endParaRPr>
            </a:p>
            <a:p>
              <a:pPr marL="719982" defTabSz="914264"/>
              <a:r>
                <a:rPr lang="en-IN" sz="1200" dirty="0">
                  <a:solidFill>
                    <a:prstClr val="black">
                      <a:lumMod val="95000"/>
                      <a:lumOff val="5000"/>
                    </a:prstClr>
                  </a:solidFill>
                  <a:latin typeface="Arial Nova" panose="020B0504020202020204" pitchFamily="34" charset="0"/>
                </a:rPr>
                <a:t>Utilize Sify’s Network Transformation capabilities for WAN consolidation, possibility of network re-architecture and optimization</a:t>
              </a:r>
            </a:p>
          </p:txBody>
        </p:sp>
        <p:pic>
          <p:nvPicPr>
            <p:cNvPr id="16" name="Picture 15">
              <a:extLst>
                <a:ext uri="{FF2B5EF4-FFF2-40B4-BE49-F238E27FC236}">
                  <a16:creationId xmlns:a16="http://schemas.microsoft.com/office/drawing/2014/main" id="{8ED9CB24-08B7-44FE-B229-0429C23589E6}"/>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31556" y="3862500"/>
              <a:ext cx="540000" cy="540000"/>
            </a:xfrm>
            <a:prstGeom prst="rect">
              <a:avLst/>
            </a:prstGeom>
          </p:spPr>
        </p:pic>
      </p:grpSp>
      <p:grpSp>
        <p:nvGrpSpPr>
          <p:cNvPr id="27" name="Group 26">
            <a:extLst>
              <a:ext uri="{FF2B5EF4-FFF2-40B4-BE49-F238E27FC236}">
                <a16:creationId xmlns:a16="http://schemas.microsoft.com/office/drawing/2014/main" id="{7205F166-A965-4389-A881-C291F5170039}"/>
              </a:ext>
            </a:extLst>
          </p:cNvPr>
          <p:cNvGrpSpPr/>
          <p:nvPr/>
        </p:nvGrpSpPr>
        <p:grpSpPr>
          <a:xfrm>
            <a:off x="4751388" y="2324100"/>
            <a:ext cx="4068762" cy="1079500"/>
            <a:chOff x="4751388" y="2324100"/>
            <a:chExt cx="4068762" cy="1079500"/>
          </a:xfrm>
          <a:effectLst/>
        </p:grpSpPr>
        <p:sp>
          <p:nvSpPr>
            <p:cNvPr id="12" name="Rectangle: Rounded Corners 11">
              <a:extLst>
                <a:ext uri="{FF2B5EF4-FFF2-40B4-BE49-F238E27FC236}">
                  <a16:creationId xmlns:a16="http://schemas.microsoft.com/office/drawing/2014/main" id="{A4A31E75-AEE9-4CA8-8A99-EB599DF50887}"/>
                </a:ext>
              </a:extLst>
            </p:cNvPr>
            <p:cNvSpPr/>
            <p:nvPr/>
          </p:nvSpPr>
          <p:spPr>
            <a:xfrm>
              <a:off x="4751388" y="2324100"/>
              <a:ext cx="4068762" cy="1079500"/>
            </a:xfrm>
            <a:prstGeom prst="roundRect">
              <a:avLst/>
            </a:prstGeom>
            <a:solidFill>
              <a:schemeClr val="accent2">
                <a:lumMod val="40000"/>
                <a:lumOff val="60000"/>
              </a:schemeClr>
            </a:solidFill>
            <a:ln w="12700">
              <a:solidFill>
                <a:schemeClr val="accent2">
                  <a:lumMod val="60000"/>
                  <a:lumOff val="4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719982" defTabSz="914264"/>
              <a:r>
                <a:rPr lang="en-IN" sz="1200" dirty="0">
                  <a:solidFill>
                    <a:prstClr val="black">
                      <a:lumMod val="95000"/>
                      <a:lumOff val="5000"/>
                    </a:prstClr>
                  </a:solidFill>
                  <a:latin typeface="Arial Nova" panose="020B0504020202020204" pitchFamily="34" charset="0"/>
                </a:rPr>
                <a:t>Reporting portal customization based on NPCI’s  reporting needs &amp; Executive dashboards based on toolset capability</a:t>
              </a:r>
            </a:p>
          </p:txBody>
        </p:sp>
        <p:pic>
          <p:nvPicPr>
            <p:cNvPr id="18" name="Picture 17">
              <a:extLst>
                <a:ext uri="{FF2B5EF4-FFF2-40B4-BE49-F238E27FC236}">
                  <a16:creationId xmlns:a16="http://schemas.microsoft.com/office/drawing/2014/main" id="{72340C94-812F-4E49-9B7A-FB808C6C496F}"/>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931556" y="2593850"/>
              <a:ext cx="540000" cy="540000"/>
            </a:xfrm>
            <a:prstGeom prst="rect">
              <a:avLst/>
            </a:prstGeom>
          </p:spPr>
        </p:pic>
      </p:grpSp>
      <p:grpSp>
        <p:nvGrpSpPr>
          <p:cNvPr id="23" name="Group 22">
            <a:extLst>
              <a:ext uri="{FF2B5EF4-FFF2-40B4-BE49-F238E27FC236}">
                <a16:creationId xmlns:a16="http://schemas.microsoft.com/office/drawing/2014/main" id="{708F1E82-BDBE-41B6-9473-DA273306FC7D}"/>
              </a:ext>
            </a:extLst>
          </p:cNvPr>
          <p:cNvGrpSpPr/>
          <p:nvPr/>
        </p:nvGrpSpPr>
        <p:grpSpPr>
          <a:xfrm>
            <a:off x="323851" y="987427"/>
            <a:ext cx="4068763" cy="1148318"/>
            <a:chOff x="323850" y="987426"/>
            <a:chExt cx="4068763" cy="1148318"/>
          </a:xfrm>
          <a:effectLst/>
        </p:grpSpPr>
        <p:sp>
          <p:nvSpPr>
            <p:cNvPr id="3" name="Rectangle: Rounded Corners 2">
              <a:extLst>
                <a:ext uri="{FF2B5EF4-FFF2-40B4-BE49-F238E27FC236}">
                  <a16:creationId xmlns:a16="http://schemas.microsoft.com/office/drawing/2014/main" id="{6F5CAB8E-BE61-4153-95C8-45A352CB159A}"/>
                </a:ext>
              </a:extLst>
            </p:cNvPr>
            <p:cNvSpPr/>
            <p:nvPr/>
          </p:nvSpPr>
          <p:spPr>
            <a:xfrm>
              <a:off x="323850" y="987426"/>
              <a:ext cx="4068763" cy="1148318"/>
            </a:xfrm>
            <a:prstGeom prst="roundRect">
              <a:avLst/>
            </a:prstGeom>
            <a:solidFill>
              <a:schemeClr val="accent1">
                <a:lumMod val="20000"/>
                <a:lumOff val="80000"/>
              </a:schemeClr>
            </a:solidFill>
            <a:ln w="9525">
              <a:solidFill>
                <a:schemeClr val="accent1">
                  <a:lumMod val="60000"/>
                  <a:lumOff val="4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719982" lvl="1" defTabSz="914264">
                <a:defRPr/>
              </a:pPr>
              <a:r>
                <a:rPr lang="en-US" sz="1200" dirty="0">
                  <a:solidFill>
                    <a:prstClr val="black">
                      <a:lumMod val="95000"/>
                      <a:lumOff val="5000"/>
                    </a:prstClr>
                  </a:solidFill>
                  <a:latin typeface="Arial Nova" panose="020B0504020202020204" pitchFamily="34" charset="0"/>
                </a:rPr>
                <a:t>Dedicated on-premise cross-skilled mix of resources to manage current NPCI asset landscape</a:t>
              </a:r>
            </a:p>
          </p:txBody>
        </p:sp>
        <p:pic>
          <p:nvPicPr>
            <p:cNvPr id="20" name="Picture 19">
              <a:extLst>
                <a:ext uri="{FF2B5EF4-FFF2-40B4-BE49-F238E27FC236}">
                  <a16:creationId xmlns:a16="http://schemas.microsoft.com/office/drawing/2014/main" id="{A42BE121-7D60-4F17-B02A-3DABDAE95237}"/>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4179" y="1291585"/>
              <a:ext cx="498344" cy="498344"/>
            </a:xfrm>
            <a:prstGeom prst="rect">
              <a:avLst/>
            </a:prstGeom>
          </p:spPr>
        </p:pic>
      </p:grpSp>
      <p:grpSp>
        <p:nvGrpSpPr>
          <p:cNvPr id="24" name="Group 23">
            <a:extLst>
              <a:ext uri="{FF2B5EF4-FFF2-40B4-BE49-F238E27FC236}">
                <a16:creationId xmlns:a16="http://schemas.microsoft.com/office/drawing/2014/main" id="{C5738F88-5581-4CC0-8BFF-3C0604331F3F}"/>
              </a:ext>
            </a:extLst>
          </p:cNvPr>
          <p:cNvGrpSpPr/>
          <p:nvPr/>
        </p:nvGrpSpPr>
        <p:grpSpPr>
          <a:xfrm>
            <a:off x="323851" y="2322514"/>
            <a:ext cx="4068763" cy="1081087"/>
            <a:chOff x="323850" y="2322513"/>
            <a:chExt cx="4068763" cy="1081087"/>
          </a:xfrm>
          <a:effectLst/>
        </p:grpSpPr>
        <p:sp>
          <p:nvSpPr>
            <p:cNvPr id="8" name="Rectangle: Rounded Corners 7">
              <a:extLst>
                <a:ext uri="{FF2B5EF4-FFF2-40B4-BE49-F238E27FC236}">
                  <a16:creationId xmlns:a16="http://schemas.microsoft.com/office/drawing/2014/main" id="{28E1EF09-C569-4FEF-ACDD-27199949C311}"/>
                </a:ext>
              </a:extLst>
            </p:cNvPr>
            <p:cNvSpPr/>
            <p:nvPr/>
          </p:nvSpPr>
          <p:spPr>
            <a:xfrm>
              <a:off x="323850" y="2322513"/>
              <a:ext cx="4068763" cy="1081087"/>
            </a:xfrm>
            <a:prstGeom prst="roundRect">
              <a:avLst/>
            </a:prstGeom>
            <a:solidFill>
              <a:schemeClr val="accent2">
                <a:lumMod val="40000"/>
                <a:lumOff val="60000"/>
              </a:schemeClr>
            </a:solidFill>
            <a:ln w="12700">
              <a:solidFill>
                <a:schemeClr val="accent2">
                  <a:lumMod val="60000"/>
                  <a:lumOff val="4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719982" defTabSz="914264"/>
              <a:r>
                <a:rPr lang="en-US" sz="1200" dirty="0">
                  <a:solidFill>
                    <a:prstClr val="black">
                      <a:lumMod val="95000"/>
                      <a:lumOff val="5000"/>
                    </a:prstClr>
                  </a:solidFill>
                  <a:latin typeface="Arial Nova" panose="020B0504020202020204" pitchFamily="34" charset="0"/>
                </a:rPr>
                <a:t>Recommendations on integration of existing toolsets to achieve unified monitoring, reporting and analytics</a:t>
              </a:r>
            </a:p>
          </p:txBody>
        </p:sp>
        <p:pic>
          <p:nvPicPr>
            <p:cNvPr id="22" name="Picture 21">
              <a:extLst>
                <a:ext uri="{FF2B5EF4-FFF2-40B4-BE49-F238E27FC236}">
                  <a16:creationId xmlns:a16="http://schemas.microsoft.com/office/drawing/2014/main" id="{3590AC2F-4253-4214-8461-2F3CB5105BFE}"/>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2523" y="2593850"/>
              <a:ext cx="540000" cy="540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1+#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E180F1-1FCC-4A30-8AAC-42B756F67D9B}"/>
              </a:ext>
            </a:extLst>
          </p:cNvPr>
          <p:cNvSpPr/>
          <p:nvPr/>
        </p:nvSpPr>
        <p:spPr>
          <a:xfrm>
            <a:off x="6020972" y="987425"/>
            <a:ext cx="2799178" cy="3744913"/>
          </a:xfrm>
          <a:prstGeom prst="rect">
            <a:avLst/>
          </a:prstGeom>
          <a:solidFill>
            <a:srgbClr val="FDEADA">
              <a:alpha val="30196"/>
            </a:srgbClr>
          </a:solid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6BFEE738-3886-47B7-AC8C-355749BABADA}"/>
              </a:ext>
            </a:extLst>
          </p:cNvPr>
          <p:cNvSpPr>
            <a:spLocks noGrp="1"/>
          </p:cNvSpPr>
          <p:nvPr>
            <p:ph type="title"/>
          </p:nvPr>
        </p:nvSpPr>
        <p:spPr>
          <a:xfrm>
            <a:off x="324000" y="257731"/>
            <a:ext cx="7537450" cy="369332"/>
          </a:xfrm>
        </p:spPr>
        <p:txBody>
          <a:bodyPr/>
          <a:lstStyle/>
          <a:p>
            <a:r>
              <a:rPr lang="en-IN" dirty="0"/>
              <a:t>SOLUTION ELEMENTS – NOC STRUCTURE (CAPTIVE SETUP)</a:t>
            </a:r>
          </a:p>
        </p:txBody>
      </p:sp>
      <p:pic>
        <p:nvPicPr>
          <p:cNvPr id="7" name="Picture 6">
            <a:extLst>
              <a:ext uri="{FF2B5EF4-FFF2-40B4-BE49-F238E27FC236}">
                <a16:creationId xmlns:a16="http://schemas.microsoft.com/office/drawing/2014/main" id="{F5F23071-4F28-4B83-9D3E-E13B3C3AA7B0}"/>
              </a:ext>
            </a:extLst>
          </p:cNvPr>
          <p:cNvPicPr>
            <a:picLocks noChangeAspect="1"/>
          </p:cNvPicPr>
          <p:nvPr/>
        </p:nvPicPr>
        <p:blipFill>
          <a:blip r:embed="rId2"/>
          <a:stretch>
            <a:fillRect/>
          </a:stretch>
        </p:blipFill>
        <p:spPr>
          <a:xfrm>
            <a:off x="323850" y="997963"/>
            <a:ext cx="5464790" cy="3618000"/>
          </a:xfrm>
          <a:prstGeom prst="rect">
            <a:avLst/>
          </a:prstGeom>
        </p:spPr>
      </p:pic>
      <p:sp>
        <p:nvSpPr>
          <p:cNvPr id="6" name="TextBox 5">
            <a:extLst>
              <a:ext uri="{FF2B5EF4-FFF2-40B4-BE49-F238E27FC236}">
                <a16:creationId xmlns:a16="http://schemas.microsoft.com/office/drawing/2014/main" id="{CD52FA0C-376C-43D7-B266-66F6BCC8FC44}"/>
              </a:ext>
            </a:extLst>
          </p:cNvPr>
          <p:cNvSpPr txBox="1"/>
          <p:nvPr/>
        </p:nvSpPr>
        <p:spPr>
          <a:xfrm>
            <a:off x="6161649" y="1141493"/>
            <a:ext cx="2567354" cy="3436775"/>
          </a:xfrm>
          <a:prstGeom prst="rect">
            <a:avLst/>
          </a:prstGeom>
          <a:noFill/>
        </p:spPr>
        <p:txBody>
          <a:bodyPr wrap="square" rtlCol="0">
            <a:spAutoFit/>
          </a:bodyPr>
          <a:lstStyle/>
          <a:p>
            <a:pPr marL="67865">
              <a:lnSpc>
                <a:spcPts val="1400"/>
              </a:lnSpc>
              <a:spcBef>
                <a:spcPts val="0"/>
              </a:spcBef>
              <a:spcAft>
                <a:spcPts val="600"/>
              </a:spcAft>
            </a:pPr>
            <a:r>
              <a:rPr lang="en-IN" sz="1100" b="1" dirty="0">
                <a:solidFill>
                  <a:schemeClr val="tx1"/>
                </a:solidFill>
                <a:latin typeface="+mj-lt"/>
              </a:rPr>
              <a:t>Onsite LLM team for:</a:t>
            </a:r>
          </a:p>
          <a:p>
            <a:pPr marL="358775" lvl="2" indent="-176213">
              <a:lnSpc>
                <a:spcPts val="1400"/>
              </a:lnSpc>
              <a:spcBef>
                <a:spcPts val="0"/>
              </a:spcBef>
              <a:buFont typeface="Arial" panose="020B0604020202020204" pitchFamily="34" charset="0"/>
              <a:buChar char="•"/>
            </a:pPr>
            <a:r>
              <a:rPr lang="en-IN" sz="1000" dirty="0">
                <a:solidFill>
                  <a:schemeClr val="tx1">
                    <a:lumMod val="75000"/>
                    <a:lumOff val="25000"/>
                  </a:schemeClr>
                </a:solidFill>
                <a:latin typeface="+mj-lt"/>
              </a:rPr>
              <a:t>Link life cycle management – procurement, shifting, upgrade, disconnections</a:t>
            </a:r>
          </a:p>
          <a:p>
            <a:pPr marL="358775" lvl="2" indent="-176213">
              <a:lnSpc>
                <a:spcPts val="1400"/>
              </a:lnSpc>
              <a:spcBef>
                <a:spcPts val="0"/>
              </a:spcBef>
              <a:buFont typeface="Arial" panose="020B0604020202020204" pitchFamily="34" charset="0"/>
              <a:buChar char="•"/>
            </a:pPr>
            <a:r>
              <a:rPr lang="en-IN" sz="1000" dirty="0">
                <a:solidFill>
                  <a:schemeClr val="tx1">
                    <a:lumMod val="75000"/>
                    <a:lumOff val="25000"/>
                  </a:schemeClr>
                </a:solidFill>
                <a:latin typeface="+mj-lt"/>
              </a:rPr>
              <a:t>Billing management</a:t>
            </a:r>
          </a:p>
          <a:p>
            <a:pPr marL="358775" lvl="2" indent="-176213">
              <a:lnSpc>
                <a:spcPts val="1400"/>
              </a:lnSpc>
              <a:spcBef>
                <a:spcPts val="0"/>
              </a:spcBef>
              <a:buFont typeface="Arial" panose="020B0604020202020204" pitchFamily="34" charset="0"/>
              <a:buChar char="•"/>
            </a:pPr>
            <a:r>
              <a:rPr lang="en-IN" sz="1000" dirty="0">
                <a:solidFill>
                  <a:schemeClr val="tx1">
                    <a:lumMod val="75000"/>
                    <a:lumOff val="25000"/>
                  </a:schemeClr>
                </a:solidFill>
                <a:latin typeface="+mj-lt"/>
              </a:rPr>
              <a:t>Network device procurement</a:t>
            </a:r>
          </a:p>
          <a:p>
            <a:pPr marL="358775" lvl="2" indent="-176213">
              <a:lnSpc>
                <a:spcPts val="1400"/>
              </a:lnSpc>
              <a:spcBef>
                <a:spcPts val="0"/>
              </a:spcBef>
              <a:buFont typeface="Arial" panose="020B0604020202020204" pitchFamily="34" charset="0"/>
              <a:buChar char="•"/>
            </a:pPr>
            <a:r>
              <a:rPr lang="en-IN" sz="1000" dirty="0">
                <a:solidFill>
                  <a:schemeClr val="tx1">
                    <a:lumMod val="75000"/>
                    <a:lumOff val="25000"/>
                  </a:schemeClr>
                </a:solidFill>
                <a:latin typeface="+mj-lt"/>
              </a:rPr>
              <a:t>Inventory &amp; asset management</a:t>
            </a:r>
          </a:p>
          <a:p>
            <a:pPr marL="358775" lvl="2" indent="-176213">
              <a:lnSpc>
                <a:spcPts val="1400"/>
              </a:lnSpc>
              <a:spcBef>
                <a:spcPts val="0"/>
              </a:spcBef>
              <a:buFont typeface="Arial" panose="020B0604020202020204" pitchFamily="34" charset="0"/>
              <a:buChar char="•"/>
            </a:pPr>
            <a:r>
              <a:rPr lang="en-IN" sz="1000" dirty="0">
                <a:solidFill>
                  <a:schemeClr val="tx1">
                    <a:lumMod val="75000"/>
                    <a:lumOff val="25000"/>
                  </a:schemeClr>
                </a:solidFill>
                <a:latin typeface="+mj-lt"/>
              </a:rPr>
              <a:t>Reporting</a:t>
            </a:r>
          </a:p>
          <a:p>
            <a:pPr marL="67865">
              <a:lnSpc>
                <a:spcPts val="1400"/>
              </a:lnSpc>
              <a:spcBef>
                <a:spcPts val="600"/>
              </a:spcBef>
              <a:spcAft>
                <a:spcPts val="600"/>
              </a:spcAft>
            </a:pPr>
            <a:r>
              <a:rPr lang="en-IN" sz="1100" b="1" dirty="0">
                <a:solidFill>
                  <a:schemeClr val="tx1"/>
                </a:solidFill>
                <a:latin typeface="+mj-lt"/>
              </a:rPr>
              <a:t>Onsite SD, L1, L2 &amp; L3 teams for:</a:t>
            </a:r>
          </a:p>
          <a:p>
            <a:pPr marL="358775" lvl="2" indent="-176213">
              <a:lnSpc>
                <a:spcPts val="1400"/>
              </a:lnSpc>
              <a:spcBef>
                <a:spcPts val="0"/>
              </a:spcBef>
              <a:buFont typeface="Arial" panose="020B0604020202020204" pitchFamily="34" charset="0"/>
              <a:buChar char="•"/>
            </a:pPr>
            <a:r>
              <a:rPr lang="en-IN" sz="1000" dirty="0">
                <a:solidFill>
                  <a:schemeClr val="tx1">
                    <a:lumMod val="75000"/>
                    <a:lumOff val="25000"/>
                  </a:schemeClr>
                </a:solidFill>
                <a:latin typeface="+mj-lt"/>
              </a:rPr>
              <a:t>Incident management</a:t>
            </a:r>
          </a:p>
          <a:p>
            <a:pPr marL="358775" lvl="2" indent="-176213">
              <a:lnSpc>
                <a:spcPts val="1400"/>
              </a:lnSpc>
              <a:spcBef>
                <a:spcPts val="0"/>
              </a:spcBef>
              <a:buFont typeface="Arial" panose="020B0604020202020204" pitchFamily="34" charset="0"/>
              <a:buChar char="•"/>
            </a:pPr>
            <a:r>
              <a:rPr lang="en-IN" sz="1000" dirty="0">
                <a:solidFill>
                  <a:schemeClr val="tx1">
                    <a:lumMod val="75000"/>
                    <a:lumOff val="25000"/>
                  </a:schemeClr>
                </a:solidFill>
                <a:latin typeface="+mj-lt"/>
              </a:rPr>
              <a:t>Problem management</a:t>
            </a:r>
          </a:p>
          <a:p>
            <a:pPr marL="358775" lvl="2" indent="-176213">
              <a:lnSpc>
                <a:spcPts val="1400"/>
              </a:lnSpc>
              <a:spcBef>
                <a:spcPts val="0"/>
              </a:spcBef>
              <a:buFont typeface="Arial" panose="020B0604020202020204" pitchFamily="34" charset="0"/>
              <a:buChar char="•"/>
            </a:pPr>
            <a:r>
              <a:rPr lang="en-IN" sz="1000" dirty="0">
                <a:solidFill>
                  <a:schemeClr val="tx1">
                    <a:lumMod val="75000"/>
                    <a:lumOff val="25000"/>
                  </a:schemeClr>
                </a:solidFill>
                <a:latin typeface="+mj-lt"/>
              </a:rPr>
              <a:t>Configuration management</a:t>
            </a:r>
          </a:p>
          <a:p>
            <a:pPr marL="358775" lvl="2" indent="-176213">
              <a:lnSpc>
                <a:spcPts val="1400"/>
              </a:lnSpc>
              <a:spcBef>
                <a:spcPts val="0"/>
              </a:spcBef>
              <a:buFont typeface="Arial" panose="020B0604020202020204" pitchFamily="34" charset="0"/>
              <a:buChar char="•"/>
            </a:pPr>
            <a:r>
              <a:rPr lang="en-IN" sz="1000" dirty="0">
                <a:solidFill>
                  <a:schemeClr val="tx1">
                    <a:lumMod val="75000"/>
                    <a:lumOff val="25000"/>
                  </a:schemeClr>
                </a:solidFill>
                <a:latin typeface="+mj-lt"/>
              </a:rPr>
              <a:t>Change management</a:t>
            </a:r>
          </a:p>
          <a:p>
            <a:pPr marL="358775" lvl="2" indent="-176213">
              <a:lnSpc>
                <a:spcPts val="1400"/>
              </a:lnSpc>
              <a:spcBef>
                <a:spcPts val="0"/>
              </a:spcBef>
              <a:buFont typeface="Arial" panose="020B0604020202020204" pitchFamily="34" charset="0"/>
              <a:buChar char="•"/>
            </a:pPr>
            <a:r>
              <a:rPr lang="en-IN" sz="1000" dirty="0">
                <a:solidFill>
                  <a:schemeClr val="tx1">
                    <a:lumMod val="75000"/>
                    <a:lumOff val="25000"/>
                  </a:schemeClr>
                </a:solidFill>
                <a:latin typeface="+mj-lt"/>
              </a:rPr>
              <a:t>Performance management</a:t>
            </a:r>
          </a:p>
          <a:p>
            <a:pPr marL="358775" lvl="2" indent="-176213">
              <a:lnSpc>
                <a:spcPts val="1400"/>
              </a:lnSpc>
              <a:spcBef>
                <a:spcPts val="0"/>
              </a:spcBef>
              <a:buFont typeface="Arial" panose="020B0604020202020204" pitchFamily="34" charset="0"/>
              <a:buChar char="•"/>
            </a:pPr>
            <a:r>
              <a:rPr lang="en-IN" sz="1000" dirty="0">
                <a:solidFill>
                  <a:schemeClr val="tx1">
                    <a:lumMod val="75000"/>
                    <a:lumOff val="25000"/>
                  </a:schemeClr>
                </a:solidFill>
                <a:latin typeface="+mj-lt"/>
              </a:rPr>
              <a:t>Capacity management</a:t>
            </a:r>
          </a:p>
          <a:p>
            <a:pPr marL="67865">
              <a:lnSpc>
                <a:spcPts val="1400"/>
              </a:lnSpc>
              <a:spcBef>
                <a:spcPts val="600"/>
              </a:spcBef>
            </a:pPr>
            <a:r>
              <a:rPr lang="en-IN" sz="1100" b="1" dirty="0">
                <a:solidFill>
                  <a:schemeClr val="tx1"/>
                </a:solidFill>
                <a:latin typeface="+mj-lt"/>
              </a:rPr>
              <a:t>Dedicated Operations / Service Delivery Manager</a:t>
            </a:r>
          </a:p>
        </p:txBody>
      </p:sp>
    </p:spTree>
    <p:extLst>
      <p:ext uri="{BB962C8B-B14F-4D97-AF65-F5344CB8AC3E}">
        <p14:creationId xmlns:p14="http://schemas.microsoft.com/office/powerpoint/2010/main" val="2893552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28F95-676C-4D4C-98BA-4FCA0CBED251}"/>
              </a:ext>
            </a:extLst>
          </p:cNvPr>
          <p:cNvSpPr>
            <a:spLocks noGrp="1"/>
          </p:cNvSpPr>
          <p:nvPr>
            <p:ph type="title"/>
          </p:nvPr>
        </p:nvSpPr>
        <p:spPr>
          <a:xfrm>
            <a:off x="324000" y="257731"/>
            <a:ext cx="7537450" cy="369332"/>
          </a:xfrm>
        </p:spPr>
        <p:txBody>
          <a:bodyPr/>
          <a:lstStyle/>
          <a:p>
            <a:r>
              <a:rPr lang="en-US" dirty="0"/>
              <a:t>NOC Team structure &amp; Hierarchy</a:t>
            </a:r>
            <a:endParaRPr lang="en-IN" dirty="0"/>
          </a:p>
        </p:txBody>
      </p:sp>
      <p:grpSp>
        <p:nvGrpSpPr>
          <p:cNvPr id="3" name="Group 2">
            <a:extLst>
              <a:ext uri="{FF2B5EF4-FFF2-40B4-BE49-F238E27FC236}">
                <a16:creationId xmlns:a16="http://schemas.microsoft.com/office/drawing/2014/main" id="{3D6431E4-7366-4030-BBBD-EA5351051B35}"/>
              </a:ext>
            </a:extLst>
          </p:cNvPr>
          <p:cNvGrpSpPr/>
          <p:nvPr/>
        </p:nvGrpSpPr>
        <p:grpSpPr>
          <a:xfrm>
            <a:off x="1197408" y="973163"/>
            <a:ext cx="5790333" cy="3742420"/>
            <a:chOff x="1197408" y="973163"/>
            <a:chExt cx="5790333" cy="3742420"/>
          </a:xfrm>
        </p:grpSpPr>
        <p:sp>
          <p:nvSpPr>
            <p:cNvPr id="4" name="Freeform: Shape 3">
              <a:extLst>
                <a:ext uri="{FF2B5EF4-FFF2-40B4-BE49-F238E27FC236}">
                  <a16:creationId xmlns:a16="http://schemas.microsoft.com/office/drawing/2014/main" id="{2D6E266E-03F9-4A4B-913A-48FE9D3E53C4}"/>
                </a:ext>
              </a:extLst>
            </p:cNvPr>
            <p:cNvSpPr/>
            <p:nvPr/>
          </p:nvSpPr>
          <p:spPr>
            <a:xfrm>
              <a:off x="4466357" y="1645897"/>
              <a:ext cx="1334063" cy="293486"/>
            </a:xfrm>
            <a:custGeom>
              <a:avLst/>
              <a:gdLst/>
              <a:ahLst/>
              <a:cxnLst/>
              <a:rect l="0" t="0" r="0" b="0"/>
              <a:pathLst>
                <a:path>
                  <a:moveTo>
                    <a:pt x="0" y="0"/>
                  </a:moveTo>
                  <a:lnTo>
                    <a:pt x="0" y="146743"/>
                  </a:lnTo>
                  <a:lnTo>
                    <a:pt x="1334063" y="146743"/>
                  </a:lnTo>
                  <a:lnTo>
                    <a:pt x="1334063" y="293486"/>
                  </a:lnTo>
                </a:path>
              </a:pathLst>
            </a:custGeom>
            <a:noFill/>
            <a:ln w="12700">
              <a:solidFill>
                <a:schemeClr val="accent1">
                  <a:lumMod val="60000"/>
                  <a:lumOff val="40000"/>
                </a:schemeClr>
              </a:solid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5" name="Freeform: Shape 4">
              <a:extLst>
                <a:ext uri="{FF2B5EF4-FFF2-40B4-BE49-F238E27FC236}">
                  <a16:creationId xmlns:a16="http://schemas.microsoft.com/office/drawing/2014/main" id="{05E187C5-9CD2-4680-8AF5-A028BA4785C6}"/>
                </a:ext>
              </a:extLst>
            </p:cNvPr>
            <p:cNvSpPr/>
            <p:nvPr/>
          </p:nvSpPr>
          <p:spPr>
            <a:xfrm>
              <a:off x="3457851" y="3304668"/>
              <a:ext cx="268221" cy="1204929"/>
            </a:xfrm>
            <a:custGeom>
              <a:avLst/>
              <a:gdLst/>
              <a:ahLst/>
              <a:cxnLst/>
              <a:rect l="0" t="0" r="0" b="0"/>
              <a:pathLst>
                <a:path>
                  <a:moveTo>
                    <a:pt x="0" y="0"/>
                  </a:moveTo>
                  <a:lnTo>
                    <a:pt x="0" y="1204929"/>
                  </a:lnTo>
                  <a:lnTo>
                    <a:pt x="268221" y="1204929"/>
                  </a:lnTo>
                </a:path>
              </a:pathLst>
            </a:custGeom>
            <a:noFill/>
            <a:ln w="12700">
              <a:solidFill>
                <a:schemeClr val="accent1">
                  <a:lumMod val="60000"/>
                  <a:lumOff val="40000"/>
                </a:schemeClr>
              </a:solidFill>
            </a:ln>
          </p:spPr>
          <p:style>
            <a:lnRef idx="2">
              <a:scrgbClr r="0" g="0" b="0"/>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60AA17BB-DC2B-477E-9D20-33CEC6CE0801}"/>
                </a:ext>
              </a:extLst>
            </p:cNvPr>
            <p:cNvSpPr/>
            <p:nvPr/>
          </p:nvSpPr>
          <p:spPr>
            <a:xfrm>
              <a:off x="3457851" y="3304668"/>
              <a:ext cx="268221" cy="499471"/>
            </a:xfrm>
            <a:custGeom>
              <a:avLst/>
              <a:gdLst/>
              <a:ahLst/>
              <a:cxnLst/>
              <a:rect l="0" t="0" r="0" b="0"/>
              <a:pathLst>
                <a:path>
                  <a:moveTo>
                    <a:pt x="0" y="0"/>
                  </a:moveTo>
                  <a:lnTo>
                    <a:pt x="0" y="499471"/>
                  </a:lnTo>
                  <a:lnTo>
                    <a:pt x="268221" y="499471"/>
                  </a:lnTo>
                </a:path>
              </a:pathLst>
            </a:custGeom>
            <a:noFill/>
            <a:ln w="12700">
              <a:solidFill>
                <a:schemeClr val="accent1">
                  <a:lumMod val="60000"/>
                  <a:lumOff val="40000"/>
                </a:schemeClr>
              </a:solidFill>
            </a:ln>
          </p:spPr>
          <p:style>
            <a:lnRef idx="2">
              <a:scrgbClr r="0" g="0" b="0"/>
            </a:lnRef>
            <a:fillRef idx="0">
              <a:scrgbClr r="0" g="0" b="0"/>
            </a:fillRef>
            <a:effectRef idx="0">
              <a:schemeClr val="accent5">
                <a:tint val="50000"/>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id="{A78B176F-768B-4316-BEB7-9F4BD3A84EC2}"/>
                </a:ext>
              </a:extLst>
            </p:cNvPr>
            <p:cNvSpPr/>
            <p:nvPr/>
          </p:nvSpPr>
          <p:spPr>
            <a:xfrm>
              <a:off x="3132294" y="2512576"/>
              <a:ext cx="1040814" cy="293486"/>
            </a:xfrm>
            <a:custGeom>
              <a:avLst/>
              <a:gdLst/>
              <a:ahLst/>
              <a:cxnLst/>
              <a:rect l="0" t="0" r="0" b="0"/>
              <a:pathLst>
                <a:path>
                  <a:moveTo>
                    <a:pt x="0" y="0"/>
                  </a:moveTo>
                  <a:lnTo>
                    <a:pt x="0" y="146743"/>
                  </a:lnTo>
                  <a:lnTo>
                    <a:pt x="1040814" y="146743"/>
                  </a:lnTo>
                  <a:lnTo>
                    <a:pt x="1040814" y="293486"/>
                  </a:lnTo>
                </a:path>
              </a:pathLst>
            </a:custGeom>
            <a:noFill/>
            <a:ln w="12700">
              <a:solidFill>
                <a:schemeClr val="accent1">
                  <a:lumMod val="60000"/>
                  <a:lumOff val="40000"/>
                </a:schemeClr>
              </a:solidFill>
            </a:ln>
          </p:spPr>
          <p:style>
            <a:lnRef idx="2">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D06261D6-3F50-4E8D-9EFB-29A2A39F3B2D}"/>
                </a:ext>
              </a:extLst>
            </p:cNvPr>
            <p:cNvSpPr/>
            <p:nvPr/>
          </p:nvSpPr>
          <p:spPr>
            <a:xfrm>
              <a:off x="2091479" y="2512576"/>
              <a:ext cx="1040814" cy="293486"/>
            </a:xfrm>
            <a:custGeom>
              <a:avLst/>
              <a:gdLst/>
              <a:ahLst/>
              <a:cxnLst/>
              <a:rect l="0" t="0" r="0" b="0"/>
              <a:pathLst>
                <a:path>
                  <a:moveTo>
                    <a:pt x="1040814" y="0"/>
                  </a:moveTo>
                  <a:lnTo>
                    <a:pt x="1040814" y="146743"/>
                  </a:lnTo>
                  <a:lnTo>
                    <a:pt x="0" y="146743"/>
                  </a:lnTo>
                  <a:lnTo>
                    <a:pt x="0" y="293486"/>
                  </a:lnTo>
                </a:path>
              </a:pathLst>
            </a:custGeom>
            <a:noFill/>
            <a:ln w="12700">
              <a:solidFill>
                <a:schemeClr val="accent1">
                  <a:lumMod val="60000"/>
                  <a:lumOff val="40000"/>
                </a:schemeClr>
              </a:solidFill>
            </a:ln>
          </p:spPr>
          <p:style>
            <a:lnRef idx="2">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42E0AB79-7211-4904-9452-9DEF91F78E86}"/>
                </a:ext>
              </a:extLst>
            </p:cNvPr>
            <p:cNvSpPr/>
            <p:nvPr/>
          </p:nvSpPr>
          <p:spPr>
            <a:xfrm>
              <a:off x="3132294" y="1645897"/>
              <a:ext cx="1334063" cy="293486"/>
            </a:xfrm>
            <a:custGeom>
              <a:avLst/>
              <a:gdLst/>
              <a:ahLst/>
              <a:cxnLst/>
              <a:rect l="0" t="0" r="0" b="0"/>
              <a:pathLst>
                <a:path>
                  <a:moveTo>
                    <a:pt x="1334063" y="0"/>
                  </a:moveTo>
                  <a:lnTo>
                    <a:pt x="1334063" y="146743"/>
                  </a:lnTo>
                  <a:lnTo>
                    <a:pt x="0" y="146743"/>
                  </a:lnTo>
                  <a:lnTo>
                    <a:pt x="0" y="293486"/>
                  </a:lnTo>
                </a:path>
              </a:pathLst>
            </a:custGeom>
            <a:noFill/>
            <a:ln w="12700">
              <a:solidFill>
                <a:schemeClr val="accent1">
                  <a:lumMod val="60000"/>
                  <a:lumOff val="40000"/>
                </a:schemeClr>
              </a:solidFill>
            </a:ln>
          </p:spPr>
          <p:style>
            <a:lnRef idx="2">
              <a:scrgbClr r="0" g="0" b="0"/>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5D9A0476-1AB5-453C-A143-829ECCC2177D}"/>
                </a:ext>
              </a:extLst>
            </p:cNvPr>
            <p:cNvSpPr/>
            <p:nvPr/>
          </p:nvSpPr>
          <p:spPr>
            <a:xfrm>
              <a:off x="2815315" y="973163"/>
              <a:ext cx="3302085" cy="672733"/>
            </a:xfrm>
            <a:custGeom>
              <a:avLst/>
              <a:gdLst>
                <a:gd name="connsiteX0" fmla="*/ 0 w 3302085"/>
                <a:gd name="connsiteY0" fmla="*/ 112124 h 672733"/>
                <a:gd name="connsiteX1" fmla="*/ 112124 w 3302085"/>
                <a:gd name="connsiteY1" fmla="*/ 0 h 672733"/>
                <a:gd name="connsiteX2" fmla="*/ 3189961 w 3302085"/>
                <a:gd name="connsiteY2" fmla="*/ 0 h 672733"/>
                <a:gd name="connsiteX3" fmla="*/ 3302085 w 3302085"/>
                <a:gd name="connsiteY3" fmla="*/ 112124 h 672733"/>
                <a:gd name="connsiteX4" fmla="*/ 3302085 w 3302085"/>
                <a:gd name="connsiteY4" fmla="*/ 560609 h 672733"/>
                <a:gd name="connsiteX5" fmla="*/ 3189961 w 3302085"/>
                <a:gd name="connsiteY5" fmla="*/ 672733 h 672733"/>
                <a:gd name="connsiteX6" fmla="*/ 112124 w 3302085"/>
                <a:gd name="connsiteY6" fmla="*/ 672733 h 672733"/>
                <a:gd name="connsiteX7" fmla="*/ 0 w 3302085"/>
                <a:gd name="connsiteY7" fmla="*/ 560609 h 672733"/>
                <a:gd name="connsiteX8" fmla="*/ 0 w 3302085"/>
                <a:gd name="connsiteY8" fmla="*/ 112124 h 67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2085" h="672733">
                  <a:moveTo>
                    <a:pt x="0" y="112124"/>
                  </a:moveTo>
                  <a:cubicBezTo>
                    <a:pt x="0" y="50200"/>
                    <a:pt x="50200" y="0"/>
                    <a:pt x="112124" y="0"/>
                  </a:cubicBezTo>
                  <a:lnTo>
                    <a:pt x="3189961" y="0"/>
                  </a:lnTo>
                  <a:cubicBezTo>
                    <a:pt x="3251885" y="0"/>
                    <a:pt x="3302085" y="50200"/>
                    <a:pt x="3302085" y="112124"/>
                  </a:cubicBezTo>
                  <a:lnTo>
                    <a:pt x="3302085" y="560609"/>
                  </a:lnTo>
                  <a:cubicBezTo>
                    <a:pt x="3302085" y="622533"/>
                    <a:pt x="3251885" y="672733"/>
                    <a:pt x="3189961" y="672733"/>
                  </a:cubicBezTo>
                  <a:lnTo>
                    <a:pt x="112124" y="672733"/>
                  </a:lnTo>
                  <a:cubicBezTo>
                    <a:pt x="50200" y="672733"/>
                    <a:pt x="0" y="622533"/>
                    <a:pt x="0" y="560609"/>
                  </a:cubicBezTo>
                  <a:lnTo>
                    <a:pt x="0" y="112124"/>
                  </a:lnTo>
                  <a:close/>
                </a:path>
              </a:pathLst>
            </a:custGeom>
            <a:ln w="9525">
              <a:solidFill>
                <a:schemeClr val="bg1"/>
              </a:solidFill>
              <a:prstDash val="sysDot"/>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000" tIns="43000" rIns="43000" bIns="4300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bg1"/>
                  </a:solidFill>
                  <a:latin typeface="+mj-lt"/>
                </a:rPr>
                <a:t>Operations Manager (1)</a:t>
              </a:r>
            </a:p>
          </p:txBody>
        </p:sp>
        <p:sp>
          <p:nvSpPr>
            <p:cNvPr id="12" name="Freeform: Shape 11">
              <a:extLst>
                <a:ext uri="{FF2B5EF4-FFF2-40B4-BE49-F238E27FC236}">
                  <a16:creationId xmlns:a16="http://schemas.microsoft.com/office/drawing/2014/main" id="{ACF87D71-9531-45AF-82D6-FA416433CF65}"/>
                </a:ext>
              </a:extLst>
            </p:cNvPr>
            <p:cNvSpPr/>
            <p:nvPr/>
          </p:nvSpPr>
          <p:spPr>
            <a:xfrm>
              <a:off x="1944974" y="1939383"/>
              <a:ext cx="2374640" cy="573192"/>
            </a:xfrm>
            <a:custGeom>
              <a:avLst/>
              <a:gdLst>
                <a:gd name="connsiteX0" fmla="*/ 0 w 2374640"/>
                <a:gd name="connsiteY0" fmla="*/ 95534 h 573192"/>
                <a:gd name="connsiteX1" fmla="*/ 95534 w 2374640"/>
                <a:gd name="connsiteY1" fmla="*/ 0 h 573192"/>
                <a:gd name="connsiteX2" fmla="*/ 2279106 w 2374640"/>
                <a:gd name="connsiteY2" fmla="*/ 0 h 573192"/>
                <a:gd name="connsiteX3" fmla="*/ 2374640 w 2374640"/>
                <a:gd name="connsiteY3" fmla="*/ 95534 h 573192"/>
                <a:gd name="connsiteX4" fmla="*/ 2374640 w 2374640"/>
                <a:gd name="connsiteY4" fmla="*/ 477658 h 573192"/>
                <a:gd name="connsiteX5" fmla="*/ 2279106 w 2374640"/>
                <a:gd name="connsiteY5" fmla="*/ 573192 h 573192"/>
                <a:gd name="connsiteX6" fmla="*/ 95534 w 2374640"/>
                <a:gd name="connsiteY6" fmla="*/ 573192 h 573192"/>
                <a:gd name="connsiteX7" fmla="*/ 0 w 2374640"/>
                <a:gd name="connsiteY7" fmla="*/ 477658 h 573192"/>
                <a:gd name="connsiteX8" fmla="*/ 0 w 2374640"/>
                <a:gd name="connsiteY8" fmla="*/ 95534 h 57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4640" h="573192">
                  <a:moveTo>
                    <a:pt x="0" y="95534"/>
                  </a:moveTo>
                  <a:cubicBezTo>
                    <a:pt x="0" y="42772"/>
                    <a:pt x="42772" y="0"/>
                    <a:pt x="95534" y="0"/>
                  </a:cubicBezTo>
                  <a:lnTo>
                    <a:pt x="2279106" y="0"/>
                  </a:lnTo>
                  <a:cubicBezTo>
                    <a:pt x="2331868" y="0"/>
                    <a:pt x="2374640" y="42772"/>
                    <a:pt x="2374640" y="95534"/>
                  </a:cubicBezTo>
                  <a:lnTo>
                    <a:pt x="2374640" y="477658"/>
                  </a:lnTo>
                  <a:cubicBezTo>
                    <a:pt x="2374640" y="530420"/>
                    <a:pt x="2331868" y="573192"/>
                    <a:pt x="2279106" y="573192"/>
                  </a:cubicBezTo>
                  <a:lnTo>
                    <a:pt x="95534" y="573192"/>
                  </a:lnTo>
                  <a:cubicBezTo>
                    <a:pt x="42772" y="573192"/>
                    <a:pt x="0" y="530420"/>
                    <a:pt x="0" y="477658"/>
                  </a:cubicBezTo>
                  <a:lnTo>
                    <a:pt x="0" y="95534"/>
                  </a:ln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35601" tIns="35601" rIns="35601" bIns="35601" numCol="1" spcCol="1270" anchor="ctr" anchorCtr="0">
              <a:noAutofit/>
            </a:bodyPr>
            <a:lstStyle/>
            <a:p>
              <a:pPr marL="0" lvl="0" indent="0" algn="ctr" defTabSz="533400">
                <a:lnSpc>
                  <a:spcPct val="90000"/>
                </a:lnSpc>
                <a:spcBef>
                  <a:spcPct val="0"/>
                </a:spcBef>
                <a:spcAft>
                  <a:spcPct val="35000"/>
                </a:spcAft>
                <a:buNone/>
              </a:pPr>
              <a:r>
                <a:rPr lang="en-IN" sz="1200" b="1" kern="1200" dirty="0">
                  <a:solidFill>
                    <a:schemeClr val="tx1"/>
                  </a:solidFill>
                  <a:latin typeface="+mj-lt"/>
                </a:rPr>
                <a:t>L3 Engineer (5)</a:t>
              </a:r>
            </a:p>
          </p:txBody>
        </p:sp>
        <p:sp>
          <p:nvSpPr>
            <p:cNvPr id="13" name="Freeform: Shape 12">
              <a:extLst>
                <a:ext uri="{FF2B5EF4-FFF2-40B4-BE49-F238E27FC236}">
                  <a16:creationId xmlns:a16="http://schemas.microsoft.com/office/drawing/2014/main" id="{89CACE52-7687-4BAD-8FAA-0DEE51B780A5}"/>
                </a:ext>
              </a:extLst>
            </p:cNvPr>
            <p:cNvSpPr/>
            <p:nvPr/>
          </p:nvSpPr>
          <p:spPr>
            <a:xfrm>
              <a:off x="1197408" y="2806063"/>
              <a:ext cx="1788142" cy="498605"/>
            </a:xfrm>
            <a:custGeom>
              <a:avLst/>
              <a:gdLst>
                <a:gd name="connsiteX0" fmla="*/ 0 w 1788142"/>
                <a:gd name="connsiteY0" fmla="*/ 83102 h 498605"/>
                <a:gd name="connsiteX1" fmla="*/ 83102 w 1788142"/>
                <a:gd name="connsiteY1" fmla="*/ 0 h 498605"/>
                <a:gd name="connsiteX2" fmla="*/ 1705040 w 1788142"/>
                <a:gd name="connsiteY2" fmla="*/ 0 h 498605"/>
                <a:gd name="connsiteX3" fmla="*/ 1788142 w 1788142"/>
                <a:gd name="connsiteY3" fmla="*/ 83102 h 498605"/>
                <a:gd name="connsiteX4" fmla="*/ 1788142 w 1788142"/>
                <a:gd name="connsiteY4" fmla="*/ 415503 h 498605"/>
                <a:gd name="connsiteX5" fmla="*/ 1705040 w 1788142"/>
                <a:gd name="connsiteY5" fmla="*/ 498605 h 498605"/>
                <a:gd name="connsiteX6" fmla="*/ 83102 w 1788142"/>
                <a:gd name="connsiteY6" fmla="*/ 498605 h 498605"/>
                <a:gd name="connsiteX7" fmla="*/ 0 w 1788142"/>
                <a:gd name="connsiteY7" fmla="*/ 415503 h 498605"/>
                <a:gd name="connsiteX8" fmla="*/ 0 w 1788142"/>
                <a:gd name="connsiteY8" fmla="*/ 83102 h 49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8142" h="498605">
                  <a:moveTo>
                    <a:pt x="0" y="83102"/>
                  </a:moveTo>
                  <a:cubicBezTo>
                    <a:pt x="0" y="37206"/>
                    <a:pt x="37206" y="0"/>
                    <a:pt x="83102" y="0"/>
                  </a:cubicBezTo>
                  <a:lnTo>
                    <a:pt x="1705040" y="0"/>
                  </a:lnTo>
                  <a:cubicBezTo>
                    <a:pt x="1750936" y="0"/>
                    <a:pt x="1788142" y="37206"/>
                    <a:pt x="1788142" y="83102"/>
                  </a:cubicBezTo>
                  <a:lnTo>
                    <a:pt x="1788142" y="415503"/>
                  </a:lnTo>
                  <a:cubicBezTo>
                    <a:pt x="1788142" y="461399"/>
                    <a:pt x="1750936" y="498605"/>
                    <a:pt x="1705040" y="498605"/>
                  </a:cubicBezTo>
                  <a:lnTo>
                    <a:pt x="83102" y="498605"/>
                  </a:lnTo>
                  <a:cubicBezTo>
                    <a:pt x="37206" y="498605"/>
                    <a:pt x="0" y="461399"/>
                    <a:pt x="0" y="415503"/>
                  </a:cubicBezTo>
                  <a:lnTo>
                    <a:pt x="0" y="83102"/>
                  </a:lnTo>
                  <a:close/>
                </a:path>
              </a:pathLst>
            </a:cu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31325" tIns="31325" rIns="31325" bIns="31325" numCol="1" spcCol="1270" anchor="ctr" anchorCtr="0">
              <a:noAutofit/>
            </a:bodyPr>
            <a:lstStyle/>
            <a:p>
              <a:pPr marL="0" lvl="0" indent="0" algn="ctr" defTabSz="488950">
                <a:lnSpc>
                  <a:spcPct val="90000"/>
                </a:lnSpc>
                <a:spcBef>
                  <a:spcPct val="0"/>
                </a:spcBef>
                <a:spcAft>
                  <a:spcPct val="35000"/>
                </a:spcAft>
                <a:buNone/>
              </a:pPr>
              <a:r>
                <a:rPr lang="en-IN" sz="1100" b="1" kern="1200" dirty="0">
                  <a:solidFill>
                    <a:schemeClr val="tx1"/>
                  </a:solidFill>
                  <a:latin typeface="+mj-lt"/>
                </a:rPr>
                <a:t>L2 Engineer (5)</a:t>
              </a:r>
            </a:p>
          </p:txBody>
        </p:sp>
        <p:sp>
          <p:nvSpPr>
            <p:cNvPr id="14" name="Freeform: Shape 13">
              <a:extLst>
                <a:ext uri="{FF2B5EF4-FFF2-40B4-BE49-F238E27FC236}">
                  <a16:creationId xmlns:a16="http://schemas.microsoft.com/office/drawing/2014/main" id="{90CAF2DC-9EC5-44C6-948A-163AC668EA31}"/>
                </a:ext>
              </a:extLst>
            </p:cNvPr>
            <p:cNvSpPr/>
            <p:nvPr/>
          </p:nvSpPr>
          <p:spPr>
            <a:xfrm>
              <a:off x="3279037" y="2806063"/>
              <a:ext cx="1788142" cy="498605"/>
            </a:xfrm>
            <a:custGeom>
              <a:avLst/>
              <a:gdLst>
                <a:gd name="connsiteX0" fmla="*/ 0 w 1788142"/>
                <a:gd name="connsiteY0" fmla="*/ 83102 h 498605"/>
                <a:gd name="connsiteX1" fmla="*/ 83102 w 1788142"/>
                <a:gd name="connsiteY1" fmla="*/ 0 h 498605"/>
                <a:gd name="connsiteX2" fmla="*/ 1705040 w 1788142"/>
                <a:gd name="connsiteY2" fmla="*/ 0 h 498605"/>
                <a:gd name="connsiteX3" fmla="*/ 1788142 w 1788142"/>
                <a:gd name="connsiteY3" fmla="*/ 83102 h 498605"/>
                <a:gd name="connsiteX4" fmla="*/ 1788142 w 1788142"/>
                <a:gd name="connsiteY4" fmla="*/ 415503 h 498605"/>
                <a:gd name="connsiteX5" fmla="*/ 1705040 w 1788142"/>
                <a:gd name="connsiteY5" fmla="*/ 498605 h 498605"/>
                <a:gd name="connsiteX6" fmla="*/ 83102 w 1788142"/>
                <a:gd name="connsiteY6" fmla="*/ 498605 h 498605"/>
                <a:gd name="connsiteX7" fmla="*/ 0 w 1788142"/>
                <a:gd name="connsiteY7" fmla="*/ 415503 h 498605"/>
                <a:gd name="connsiteX8" fmla="*/ 0 w 1788142"/>
                <a:gd name="connsiteY8" fmla="*/ 83102 h 49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8142" h="498605">
                  <a:moveTo>
                    <a:pt x="0" y="83102"/>
                  </a:moveTo>
                  <a:cubicBezTo>
                    <a:pt x="0" y="37206"/>
                    <a:pt x="37206" y="0"/>
                    <a:pt x="83102" y="0"/>
                  </a:cubicBezTo>
                  <a:lnTo>
                    <a:pt x="1705040" y="0"/>
                  </a:lnTo>
                  <a:cubicBezTo>
                    <a:pt x="1750936" y="0"/>
                    <a:pt x="1788142" y="37206"/>
                    <a:pt x="1788142" y="83102"/>
                  </a:cubicBezTo>
                  <a:lnTo>
                    <a:pt x="1788142" y="415503"/>
                  </a:lnTo>
                  <a:cubicBezTo>
                    <a:pt x="1788142" y="461399"/>
                    <a:pt x="1750936" y="498605"/>
                    <a:pt x="1705040" y="498605"/>
                  </a:cubicBezTo>
                  <a:lnTo>
                    <a:pt x="83102" y="498605"/>
                  </a:lnTo>
                  <a:cubicBezTo>
                    <a:pt x="37206" y="498605"/>
                    <a:pt x="0" y="461399"/>
                    <a:pt x="0" y="415503"/>
                  </a:cubicBezTo>
                  <a:lnTo>
                    <a:pt x="0" y="83102"/>
                  </a:lnTo>
                  <a:close/>
                </a:path>
              </a:pathLst>
            </a:cu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31325" tIns="31325" rIns="31325" bIns="31325" numCol="1" spcCol="1270" anchor="ctr" anchorCtr="0">
              <a:noAutofit/>
            </a:bodyPr>
            <a:lstStyle/>
            <a:p>
              <a:pPr marL="0" lvl="0" indent="0" algn="ctr" defTabSz="488950">
                <a:lnSpc>
                  <a:spcPct val="90000"/>
                </a:lnSpc>
                <a:spcBef>
                  <a:spcPct val="0"/>
                </a:spcBef>
                <a:spcAft>
                  <a:spcPct val="35000"/>
                </a:spcAft>
                <a:buNone/>
              </a:pPr>
              <a:r>
                <a:rPr lang="en-IN" sz="1100" b="1" kern="1200" dirty="0">
                  <a:solidFill>
                    <a:schemeClr val="tx1"/>
                  </a:solidFill>
                  <a:latin typeface="+mj-lt"/>
                </a:rPr>
                <a:t>L1 Team Lead (3)</a:t>
              </a:r>
            </a:p>
          </p:txBody>
        </p:sp>
        <p:sp>
          <p:nvSpPr>
            <p:cNvPr id="15" name="Freeform: Shape 14">
              <a:extLst>
                <a:ext uri="{FF2B5EF4-FFF2-40B4-BE49-F238E27FC236}">
                  <a16:creationId xmlns:a16="http://schemas.microsoft.com/office/drawing/2014/main" id="{4250F0BA-6CC7-46E3-944B-7A6DED8B2862}"/>
                </a:ext>
              </a:extLst>
            </p:cNvPr>
            <p:cNvSpPr/>
            <p:nvPr/>
          </p:nvSpPr>
          <p:spPr>
            <a:xfrm>
              <a:off x="3726073" y="3598154"/>
              <a:ext cx="1571913" cy="411971"/>
            </a:xfrm>
            <a:custGeom>
              <a:avLst/>
              <a:gdLst>
                <a:gd name="connsiteX0" fmla="*/ 0 w 1571913"/>
                <a:gd name="connsiteY0" fmla="*/ 0 h 411971"/>
                <a:gd name="connsiteX1" fmla="*/ 1571913 w 1571913"/>
                <a:gd name="connsiteY1" fmla="*/ 0 h 411971"/>
                <a:gd name="connsiteX2" fmla="*/ 1571913 w 1571913"/>
                <a:gd name="connsiteY2" fmla="*/ 411971 h 411971"/>
                <a:gd name="connsiteX3" fmla="*/ 0 w 1571913"/>
                <a:gd name="connsiteY3" fmla="*/ 411971 h 411971"/>
                <a:gd name="connsiteX4" fmla="*/ 0 w 1571913"/>
                <a:gd name="connsiteY4" fmla="*/ 0 h 411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913" h="411971">
                  <a:moveTo>
                    <a:pt x="0" y="0"/>
                  </a:moveTo>
                  <a:lnTo>
                    <a:pt x="1571913" y="0"/>
                  </a:lnTo>
                  <a:lnTo>
                    <a:pt x="1571913" y="411971"/>
                  </a:lnTo>
                  <a:lnTo>
                    <a:pt x="0" y="411971"/>
                  </a:lnTo>
                  <a:lnTo>
                    <a:pt x="0" y="0"/>
                  </a:lnTo>
                  <a:close/>
                </a:path>
              </a:pathLst>
            </a:custGeom>
            <a:solidFill>
              <a:schemeClr val="bg1"/>
            </a:solidFill>
            <a:ln w="6350">
              <a:solidFill>
                <a:schemeClr val="accent1">
                  <a:lumMod val="60000"/>
                  <a:lumOff val="40000"/>
                </a:schemeClr>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N" sz="1000" kern="1200" dirty="0">
                  <a:solidFill>
                    <a:schemeClr val="tx1"/>
                  </a:solidFill>
                  <a:latin typeface="+mj-lt"/>
                </a:rPr>
                <a:t>L1 Engineers (17)</a:t>
              </a:r>
            </a:p>
          </p:txBody>
        </p:sp>
        <p:sp>
          <p:nvSpPr>
            <p:cNvPr id="16" name="Freeform: Shape 15">
              <a:extLst>
                <a:ext uri="{FF2B5EF4-FFF2-40B4-BE49-F238E27FC236}">
                  <a16:creationId xmlns:a16="http://schemas.microsoft.com/office/drawing/2014/main" id="{08A506A0-50F2-4B0C-B7D6-105178A3485E}"/>
                </a:ext>
              </a:extLst>
            </p:cNvPr>
            <p:cNvSpPr/>
            <p:nvPr/>
          </p:nvSpPr>
          <p:spPr>
            <a:xfrm>
              <a:off x="3726073" y="4303612"/>
              <a:ext cx="1571913" cy="411971"/>
            </a:xfrm>
            <a:custGeom>
              <a:avLst/>
              <a:gdLst>
                <a:gd name="connsiteX0" fmla="*/ 0 w 1571913"/>
                <a:gd name="connsiteY0" fmla="*/ 0 h 411971"/>
                <a:gd name="connsiteX1" fmla="*/ 1571913 w 1571913"/>
                <a:gd name="connsiteY1" fmla="*/ 0 h 411971"/>
                <a:gd name="connsiteX2" fmla="*/ 1571913 w 1571913"/>
                <a:gd name="connsiteY2" fmla="*/ 411971 h 411971"/>
                <a:gd name="connsiteX3" fmla="*/ 0 w 1571913"/>
                <a:gd name="connsiteY3" fmla="*/ 411971 h 411971"/>
                <a:gd name="connsiteX4" fmla="*/ 0 w 1571913"/>
                <a:gd name="connsiteY4" fmla="*/ 0 h 411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913" h="411971">
                  <a:moveTo>
                    <a:pt x="0" y="0"/>
                  </a:moveTo>
                  <a:lnTo>
                    <a:pt x="1571913" y="0"/>
                  </a:lnTo>
                  <a:lnTo>
                    <a:pt x="1571913" y="411971"/>
                  </a:lnTo>
                  <a:lnTo>
                    <a:pt x="0" y="411971"/>
                  </a:lnTo>
                  <a:lnTo>
                    <a:pt x="0" y="0"/>
                  </a:lnTo>
                  <a:close/>
                </a:path>
              </a:pathLst>
            </a:custGeom>
            <a:solidFill>
              <a:schemeClr val="bg1"/>
            </a:solidFill>
            <a:ln w="6350">
              <a:solidFill>
                <a:schemeClr val="accent1">
                  <a:lumMod val="60000"/>
                  <a:lumOff val="40000"/>
                </a:schemeClr>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N" sz="1000" kern="1200" dirty="0">
                  <a:solidFill>
                    <a:schemeClr val="tx1"/>
                  </a:solidFill>
                  <a:latin typeface="+mj-lt"/>
                </a:rPr>
                <a:t>Service Desk (9)</a:t>
              </a:r>
            </a:p>
          </p:txBody>
        </p:sp>
        <p:sp>
          <p:nvSpPr>
            <p:cNvPr id="17" name="Freeform: Shape 16">
              <a:extLst>
                <a:ext uri="{FF2B5EF4-FFF2-40B4-BE49-F238E27FC236}">
                  <a16:creationId xmlns:a16="http://schemas.microsoft.com/office/drawing/2014/main" id="{4903E8E4-3BC0-4E42-9012-6A75CBF1D45A}"/>
                </a:ext>
              </a:extLst>
            </p:cNvPr>
            <p:cNvSpPr/>
            <p:nvPr/>
          </p:nvSpPr>
          <p:spPr>
            <a:xfrm>
              <a:off x="4613101" y="1939383"/>
              <a:ext cx="2374640" cy="573192"/>
            </a:xfrm>
            <a:custGeom>
              <a:avLst/>
              <a:gdLst>
                <a:gd name="connsiteX0" fmla="*/ 0 w 2374640"/>
                <a:gd name="connsiteY0" fmla="*/ 95534 h 573192"/>
                <a:gd name="connsiteX1" fmla="*/ 95534 w 2374640"/>
                <a:gd name="connsiteY1" fmla="*/ 0 h 573192"/>
                <a:gd name="connsiteX2" fmla="*/ 2279106 w 2374640"/>
                <a:gd name="connsiteY2" fmla="*/ 0 h 573192"/>
                <a:gd name="connsiteX3" fmla="*/ 2374640 w 2374640"/>
                <a:gd name="connsiteY3" fmla="*/ 95534 h 573192"/>
                <a:gd name="connsiteX4" fmla="*/ 2374640 w 2374640"/>
                <a:gd name="connsiteY4" fmla="*/ 477658 h 573192"/>
                <a:gd name="connsiteX5" fmla="*/ 2279106 w 2374640"/>
                <a:gd name="connsiteY5" fmla="*/ 573192 h 573192"/>
                <a:gd name="connsiteX6" fmla="*/ 95534 w 2374640"/>
                <a:gd name="connsiteY6" fmla="*/ 573192 h 573192"/>
                <a:gd name="connsiteX7" fmla="*/ 0 w 2374640"/>
                <a:gd name="connsiteY7" fmla="*/ 477658 h 573192"/>
                <a:gd name="connsiteX8" fmla="*/ 0 w 2374640"/>
                <a:gd name="connsiteY8" fmla="*/ 95534 h 57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4640" h="573192">
                  <a:moveTo>
                    <a:pt x="0" y="95534"/>
                  </a:moveTo>
                  <a:cubicBezTo>
                    <a:pt x="0" y="42772"/>
                    <a:pt x="42772" y="0"/>
                    <a:pt x="95534" y="0"/>
                  </a:cubicBezTo>
                  <a:lnTo>
                    <a:pt x="2279106" y="0"/>
                  </a:lnTo>
                  <a:cubicBezTo>
                    <a:pt x="2331868" y="0"/>
                    <a:pt x="2374640" y="42772"/>
                    <a:pt x="2374640" y="95534"/>
                  </a:cubicBezTo>
                  <a:lnTo>
                    <a:pt x="2374640" y="477658"/>
                  </a:lnTo>
                  <a:cubicBezTo>
                    <a:pt x="2374640" y="530420"/>
                    <a:pt x="2331868" y="573192"/>
                    <a:pt x="2279106" y="573192"/>
                  </a:cubicBezTo>
                  <a:lnTo>
                    <a:pt x="95534" y="573192"/>
                  </a:lnTo>
                  <a:cubicBezTo>
                    <a:pt x="42772" y="573192"/>
                    <a:pt x="0" y="530420"/>
                    <a:pt x="0" y="477658"/>
                  </a:cubicBezTo>
                  <a:lnTo>
                    <a:pt x="0" y="95534"/>
                  </a:ln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35601" tIns="35601" rIns="35601" bIns="35601" numCol="1" spcCol="1270" anchor="ctr" anchorCtr="0">
              <a:noAutofit/>
            </a:bodyPr>
            <a:lstStyle/>
            <a:p>
              <a:pPr marL="0" lvl="0" indent="0" algn="ctr" defTabSz="533400">
                <a:lnSpc>
                  <a:spcPct val="90000"/>
                </a:lnSpc>
                <a:spcBef>
                  <a:spcPct val="0"/>
                </a:spcBef>
                <a:spcAft>
                  <a:spcPct val="35000"/>
                </a:spcAft>
                <a:buNone/>
              </a:pPr>
              <a:r>
                <a:rPr lang="en-IN" sz="1200" b="1" kern="1200" dirty="0">
                  <a:solidFill>
                    <a:schemeClr val="tx1"/>
                  </a:solidFill>
                  <a:latin typeface="+mj-lt"/>
                </a:rPr>
                <a:t>Procurement / LLM Team (2)</a:t>
              </a:r>
            </a:p>
          </p:txBody>
        </p:sp>
      </p:grpSp>
    </p:spTree>
    <p:extLst>
      <p:ext uri="{BB962C8B-B14F-4D97-AF65-F5344CB8AC3E}">
        <p14:creationId xmlns:p14="http://schemas.microsoft.com/office/powerpoint/2010/main" val="3333346859"/>
      </p:ext>
    </p:extLst>
  </p:cSld>
  <p:clrMapOvr>
    <a:masterClrMapping/>
  </p:clrMapOvr>
</p:sld>
</file>

<file path=ppt/theme/theme1.xml><?xml version="1.0" encoding="utf-8"?>
<a:theme xmlns:a="http://schemas.openxmlformats.org/drawingml/2006/main" name="Sify Theme Nov2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5225ff6-d8db-4da8-8d9c-1f925f835688"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383E1AD0B7C49E46BEDB6BC02C59C368" ma:contentTypeVersion="14" ma:contentTypeDescription="Create a new document." ma:contentTypeScope="" ma:versionID="59f04d422c3dc55a1470d80b7216bed2">
  <xsd:schema xmlns:xsd="http://www.w3.org/2001/XMLSchema" xmlns:xs="http://www.w3.org/2001/XMLSchema" xmlns:p="http://schemas.microsoft.com/office/2006/metadata/properties" xmlns:ns3="83f309df-a20e-4ae4-a762-48cfa988792c" xmlns:ns4="79b5214c-cae0-4b14-a405-c2ca24cbd5ac" targetNamespace="http://schemas.microsoft.com/office/2006/metadata/properties" ma:root="true" ma:fieldsID="8282346ac9902f39c438f066e6c80bea" ns3:_="" ns4:_="">
    <xsd:import namespace="83f309df-a20e-4ae4-a762-48cfa988792c"/>
    <xsd:import namespace="79b5214c-cae0-4b14-a405-c2ca24cbd5a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f309df-a20e-4ae4-a762-48cfa988792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b5214c-cae0-4b14-a405-c2ca24cbd5a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F2B61C-B540-4BC0-AC3E-83528A72D13F}">
  <ds:schemaRefs>
    <ds:schemaRef ds:uri="Microsoft.SharePoint.Taxonomy.ContentTypeSync"/>
  </ds:schemaRefs>
</ds:datastoreItem>
</file>

<file path=customXml/itemProps2.xml><?xml version="1.0" encoding="utf-8"?>
<ds:datastoreItem xmlns:ds="http://schemas.openxmlformats.org/officeDocument/2006/customXml" ds:itemID="{51DED0F9-CDA7-4965-85CD-A94BCF6FB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f309df-a20e-4ae4-a762-48cfa988792c"/>
    <ds:schemaRef ds:uri="79b5214c-cae0-4b14-a405-c2ca24cbd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03D672-4BAB-4225-91D3-6155E7C52C5F}">
  <ds:schemaRefs>
    <ds:schemaRef ds:uri="http://schemas.microsoft.com/office/2006/documentManagement/types"/>
    <ds:schemaRef ds:uri="http://purl.org/dc/terms/"/>
    <ds:schemaRef ds:uri="http://purl.org/dc/dcmitype/"/>
    <ds:schemaRef ds:uri="http://schemas.microsoft.com/office/2006/metadata/properties"/>
    <ds:schemaRef ds:uri="79b5214c-cae0-4b14-a405-c2ca24cbd5ac"/>
    <ds:schemaRef ds:uri="http://purl.org/dc/elements/1.1/"/>
    <ds:schemaRef ds:uri="http://schemas.microsoft.com/office/infopath/2007/PartnerControls"/>
    <ds:schemaRef ds:uri="http://schemas.openxmlformats.org/package/2006/metadata/core-properties"/>
    <ds:schemaRef ds:uri="83f309df-a20e-4ae4-a762-48cfa988792c"/>
    <ds:schemaRef ds:uri="http://www.w3.org/XML/1998/namespace"/>
  </ds:schemaRefs>
</ds:datastoreItem>
</file>

<file path=customXml/itemProps4.xml><?xml version="1.0" encoding="utf-8"?>
<ds:datastoreItem xmlns:ds="http://schemas.openxmlformats.org/officeDocument/2006/customXml" ds:itemID="{FA3E4D9C-AA0A-4FCA-B13F-7B928CF49D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Sify Theme 11102018</Template>
  <TotalTime>1810</TotalTime>
  <Words>2707</Words>
  <Application>Microsoft Office PowerPoint</Application>
  <PresentationFormat>On-screen Show (16:9)</PresentationFormat>
  <Paragraphs>489</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Sify Theme Nov20</vt:lpstr>
      <vt:lpstr>PowerPoint Presentation</vt:lpstr>
      <vt:lpstr>AGENDA</vt:lpstr>
      <vt:lpstr>NPCI REQUIREMENTS</vt:lpstr>
      <vt:lpstr>Current INVENTORY &amp; PEOPLE</vt:lpstr>
      <vt:lpstr>SIFY’s Approach for managed network services  </vt:lpstr>
      <vt:lpstr>summary: PEOPLE + PROCESS + TOOLS </vt:lpstr>
      <vt:lpstr>VALUE PROPOSITION for NPCI</vt:lpstr>
      <vt:lpstr>SOLUTION ELEMENTS – NOC STRUCTURE (CAPTIVE SETUP)</vt:lpstr>
      <vt:lpstr>NOC Team structure &amp; Hierarchy</vt:lpstr>
      <vt:lpstr>NOC MANPOWER: CAPTIVE SETUP</vt:lpstr>
      <vt:lpstr>SOLUTION ELEMENTS: Shared setup</vt:lpstr>
      <vt:lpstr>SOLUTION ELEMENTS: TEAM ROLES</vt:lpstr>
      <vt:lpstr>SOLUTION ELEMENTS: NOC OPERATIONS</vt:lpstr>
      <vt:lpstr>SOLUTION ELEMENTS: NOC GOVERNANCE</vt:lpstr>
      <vt:lpstr>PowerPoint Presentation</vt:lpstr>
      <vt:lpstr>IFTAS: BACKBONE FOR INDIA’S INTERBANKING SERVICES</vt:lpstr>
      <vt:lpstr>NSE: THE WORLD’S SECOND LARGEST STOCK EXCHANGE</vt:lpstr>
      <vt:lpstr>TATA STEEL: DIGITAL NETWORK FOR INTEGRATING IT, OT &amp; PEOPLE</vt:lpstr>
      <vt:lpstr>DEPARTMENT OF POSTS: LARGEST MANAGED NETWORK IN INDIA</vt:lpstr>
      <vt:lpstr>PowerPoint Presentation</vt:lpstr>
      <vt:lpstr>CONNECTIVITY MIGRATION</vt:lpstr>
      <vt:lpstr>HUB LINKS MANAGEMENT FOR SCALABILITY</vt:lpstr>
      <vt:lpstr>SERVICE MODELS FOR MEMBER BANKS</vt:lpstr>
      <vt:lpstr>ASSET AS A SERVICE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Ramkumar  Mv</dc:creator>
  <cp:lastModifiedBy>Murali.J  Janakiraman</cp:lastModifiedBy>
  <cp:revision>80</cp:revision>
  <dcterms:created xsi:type="dcterms:W3CDTF">2020-10-26T06:38:47Z</dcterms:created>
  <dcterms:modified xsi:type="dcterms:W3CDTF">2023-09-11T10:04:05Z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0x010100383E1AD0B7C49E46BEDB6BC02C59C368</vt:lpwstr>
  </property>
</Properties>
</file>