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0"/>
  </p:notesMasterIdLst>
  <p:sldIdLst>
    <p:sldId id="2146846753" r:id="rId2"/>
    <p:sldId id="2147311248" r:id="rId3"/>
    <p:sldId id="2147311243" r:id="rId4"/>
    <p:sldId id="2147311220" r:id="rId5"/>
    <p:sldId id="2147311222" r:id="rId6"/>
    <p:sldId id="2147311263" r:id="rId7"/>
    <p:sldId id="2147311246" r:id="rId8"/>
    <p:sldId id="2145705670" r:id="rId9"/>
    <p:sldId id="2147311247" r:id="rId10"/>
    <p:sldId id="2147311262" r:id="rId11"/>
    <p:sldId id="2147311249" r:id="rId12"/>
    <p:sldId id="2147311250" r:id="rId13"/>
    <p:sldId id="2147311257" r:id="rId14"/>
    <p:sldId id="2364" r:id="rId15"/>
    <p:sldId id="2362" r:id="rId16"/>
    <p:sldId id="3644" r:id="rId17"/>
    <p:sldId id="2146846711" r:id="rId18"/>
    <p:sldId id="2146846752"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A5E50-3164-9A79-73EF-50D22E1D9A09}" name="Jasveen Singh" initials="JS" userId="S::jasveen.singh@sifycorp.com::4dbbeedc-bee5-4547-8caf-31649856d2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376092"/>
    <a:srgbClr val="000000"/>
    <a:srgbClr val="17375E"/>
    <a:srgbClr val="10253F"/>
    <a:srgbClr val="0A1828"/>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E1F2B-AA6D-4867-9D8F-CBFDE7D15990}" v="1" dt="2023-05-01T18:44:50.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autoAdjust="0"/>
    <p:restoredTop sz="94934" autoAdjust="0"/>
  </p:normalViewPr>
  <p:slideViewPr>
    <p:cSldViewPr snapToGrid="0">
      <p:cViewPr varScale="1">
        <p:scale>
          <a:sx n="78" d="100"/>
          <a:sy n="78" d="100"/>
        </p:scale>
        <p:origin x="6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ACBE1F2B-AA6D-4867-9D8F-CBFDE7D15990}"/>
    <pc:docChg chg="addSld modSld">
      <pc:chgData name="Ali Imran Khan" userId="1b5bb57a-5950-47f3-9580-38148fcd8ba4" providerId="ADAL" clId="{ACBE1F2B-AA6D-4867-9D8F-CBFDE7D15990}" dt="2023-05-01T18:44:50.758" v="0"/>
      <pc:docMkLst>
        <pc:docMk/>
      </pc:docMkLst>
      <pc:sldChg chg="add">
        <pc:chgData name="Ali Imran Khan" userId="1b5bb57a-5950-47f3-9580-38148fcd8ba4" providerId="ADAL" clId="{ACBE1F2B-AA6D-4867-9D8F-CBFDE7D15990}" dt="2023-05-01T18:44:50.758" v="0"/>
        <pc:sldMkLst>
          <pc:docMk/>
          <pc:sldMk cId="920577208" sldId="21468467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AD27F-7762-414A-BE79-7A70DF6828B9}" type="datetimeFigureOut">
              <a:rPr lang="en-IN" smtClean="0"/>
              <a:t>02-05-2023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34906-1882-4BA8-A1C1-521A4753B5BB}" type="slidenum">
              <a:rPr lang="en-IN" smtClean="0"/>
              <a:t>‹#›</a:t>
            </a:fld>
            <a:endParaRPr lang="en-IN" dirty="0"/>
          </a:p>
        </p:txBody>
      </p:sp>
    </p:spTree>
    <p:extLst>
      <p:ext uri="{BB962C8B-B14F-4D97-AF65-F5344CB8AC3E}">
        <p14:creationId xmlns:p14="http://schemas.microsoft.com/office/powerpoint/2010/main" val="91065800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0C7FB-05A3-4118-86D5-E4ADFF43D7FA}" type="slidenum">
              <a:rPr lang="en-US" smtClean="0"/>
              <a:pPr/>
              <a:t>2</a:t>
            </a:fld>
            <a:endParaRPr lang="en-US" dirty="0"/>
          </a:p>
        </p:txBody>
      </p:sp>
    </p:spTree>
    <p:extLst>
      <p:ext uri="{BB962C8B-B14F-4D97-AF65-F5344CB8AC3E}">
        <p14:creationId xmlns:p14="http://schemas.microsoft.com/office/powerpoint/2010/main" val="152181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53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64"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1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3040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9701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Sify helps their customers with both build and operate model as well as with the services model</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With the Build and Operate model, we understand the customer requirements and then build the solution to meet the customer requirements and also help them by running the SOC operations with captive resources.</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With the Services Model, we provide the remote managed services support for the customers security landscape with the help of our MSS team and also extend the Security Monitoring Services with the help of our MDR Team</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34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Security as a Service</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Sify has engineered few technologies such as Log Management, SIEM, Multifactor Authentication, Vulnerability Management, Penetration Testing, Privilege Access Management, NextGen AV and Endpoint Detection and Response and have hosted them on Sify’s cloud.</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Sify has also partnered with certain OEMs and are delivering certain technologies as a service which are hosted in OEMs cloud such as AKAMAI Content Delivery Network (CDN,) Web Application Firewall (WAF), Distributed Denial-of-Service (DDoS) and also with Cisco for delivering DNS Security, Email Security, etc.,</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All of these services and are being delivered as a service irrespective of customers Hybrid IT infrastructure location</a:t>
            </a:r>
          </a:p>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53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69B1578-6875-4FE4-99AE-450C6FFB4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EFE246B-E024-F02D-1A07-FD6218BDDC6B}"/>
              </a:ext>
            </a:extLst>
          </p:cNvPr>
          <p:cNvSpPr/>
          <p:nvPr userDrawn="1"/>
        </p:nvSpPr>
        <p:spPr>
          <a:xfrm>
            <a:off x="0" y="0"/>
            <a:ext cx="9144001" cy="51435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987426"/>
            <a:ext cx="4417289" cy="1566132"/>
          </a:xfrm>
        </p:spPr>
        <p:txBody>
          <a:bodyPr>
            <a:noAutofit/>
          </a:bodyPr>
          <a:lstStyle>
            <a:lvl1pPr marL="0" indent="0" algn="l">
              <a:lnSpc>
                <a:spcPts val="3400"/>
              </a:lnSpc>
              <a:spcBef>
                <a:spcPts val="0"/>
              </a:spcBef>
              <a:buNone/>
              <a:defRPr sz="3200"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34100" y="2571751"/>
            <a:ext cx="7316314" cy="341072"/>
          </a:xfrm>
        </p:spPr>
        <p:txBody>
          <a:bodyPr>
            <a:noAutofit/>
          </a:bodyPr>
          <a:lstStyle>
            <a:lvl1pPr marL="0" indent="0">
              <a:lnSpc>
                <a:spcPts val="2000"/>
              </a:lnSpc>
              <a:spcBef>
                <a:spcPts val="0"/>
              </a:spcBef>
              <a:buNone/>
              <a:defRPr sz="1800" b="1" cap="none" baseline="0">
                <a:solidFill>
                  <a:srgbClr val="BED730"/>
                </a:solidFill>
              </a:defRPr>
            </a:lvl1pPr>
          </a:lstStyle>
          <a:p>
            <a:pPr lvl="0"/>
            <a:r>
              <a:rPr lang="en-US"/>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34099" y="2996461"/>
            <a:ext cx="5112246" cy="277103"/>
          </a:xfrm>
        </p:spPr>
        <p:txBody>
          <a:bodyPr anchor="t">
            <a:noAutofit/>
          </a:bodyPr>
          <a:lstStyle>
            <a:lvl1pPr marL="0" indent="0">
              <a:lnSpc>
                <a:spcPts val="1800"/>
              </a:lnSpc>
              <a:buNone/>
              <a:defRPr sz="1200" b="0">
                <a:solidFill>
                  <a:schemeClr val="bg1">
                    <a:lumMod val="85000"/>
                  </a:schemeClr>
                </a:solidFill>
              </a:defRPr>
            </a:lvl1pPr>
          </a:lstStyle>
          <a:p>
            <a:pPr lvl="0"/>
            <a:r>
              <a:rPr lang="en-US"/>
              <a:t>Month 2023</a:t>
            </a:r>
          </a:p>
        </p:txBody>
      </p:sp>
    </p:spTree>
    <p:extLst>
      <p:ext uri="{BB962C8B-B14F-4D97-AF65-F5344CB8AC3E}">
        <p14:creationId xmlns:p14="http://schemas.microsoft.com/office/powerpoint/2010/main" val="11115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D116B2-32D2-EC41-B294-FD00DC82F80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A6761-74F5-594B-A83C-4E8B2933C610}" type="slidenum">
              <a:rPr lang="en-US" smtClean="0"/>
              <a:t>‹#›</a:t>
            </a:fld>
            <a:endParaRPr lang="en-US" dirty="0"/>
          </a:p>
        </p:txBody>
      </p:sp>
    </p:spTree>
    <p:extLst>
      <p:ext uri="{BB962C8B-B14F-4D97-AF65-F5344CB8AC3E}">
        <p14:creationId xmlns:p14="http://schemas.microsoft.com/office/powerpoint/2010/main" val="24200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Key Statement">
    <p:bg>
      <p:bgPr>
        <a:gradFill flip="none" rotWithShape="1">
          <a:gsLst>
            <a:gs pos="0">
              <a:srgbClr val="081F30"/>
            </a:gs>
            <a:gs pos="29000">
              <a:srgbClr val="081F30"/>
            </a:gs>
            <a:gs pos="64000">
              <a:srgbClr val="081F30"/>
            </a:gs>
            <a:gs pos="97000">
              <a:srgbClr val="081F3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 name="Picture 2" descr="Image result for sify logo">
            <a:extLst>
              <a:ext uri="{FF2B5EF4-FFF2-40B4-BE49-F238E27FC236}">
                <a16:creationId xmlns:a16="http://schemas.microsoft.com/office/drawing/2014/main" id="{C8120123-9D44-4463-BEE4-1126EC8E06E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6814"/>
          <a:stretch/>
        </p:blipFill>
        <p:spPr bwMode="auto">
          <a:xfrm>
            <a:off x="7994072" y="213786"/>
            <a:ext cx="905357" cy="5129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70CB4D5-62D2-4907-8272-FA0E782F6B31}"/>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b="22665"/>
          <a:stretch/>
        </p:blipFill>
        <p:spPr>
          <a:xfrm>
            <a:off x="323850" y="200578"/>
            <a:ext cx="1016193" cy="659636"/>
          </a:xfrm>
          <a:prstGeom prst="rect">
            <a:avLst/>
          </a:prstGeom>
        </p:spPr>
      </p:pic>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1490132"/>
            <a:ext cx="8575579" cy="512967"/>
          </a:xfrm>
        </p:spPr>
        <p:txBody>
          <a:bodyPr anchor="ctr">
            <a:normAutofit/>
          </a:bodyPr>
          <a:lstStyle>
            <a:lvl1pPr marL="0" indent="0" algn="ctr">
              <a:lnSpc>
                <a:spcPct val="100000"/>
              </a:lnSpc>
              <a:spcBef>
                <a:spcPts val="0"/>
              </a:spcBef>
              <a:buNone/>
              <a:defRPr sz="3600" b="1" cap="all" baseline="0">
                <a:solidFill>
                  <a:schemeClr val="tx1"/>
                </a:solidFill>
              </a:defRPr>
            </a:lvl1pPr>
          </a:lstStyle>
          <a:p>
            <a:pPr lvl="0"/>
            <a:r>
              <a:rPr lang="en-US"/>
              <a:t>Key statement heading</a:t>
            </a:r>
          </a:p>
        </p:txBody>
      </p:sp>
      <p:sp>
        <p:nvSpPr>
          <p:cNvPr id="2" name="TextBox 1">
            <a:extLst>
              <a:ext uri="{FF2B5EF4-FFF2-40B4-BE49-F238E27FC236}">
                <a16:creationId xmlns:a16="http://schemas.microsoft.com/office/drawing/2014/main" id="{15B46FF2-6CC0-C34B-A90A-9870FF40269F}"/>
              </a:ext>
            </a:extLst>
          </p:cNvPr>
          <p:cNvSpPr txBox="1"/>
          <p:nvPr userDrawn="1"/>
        </p:nvSpPr>
        <p:spPr>
          <a:xfrm>
            <a:off x="257388" y="753015"/>
            <a:ext cx="1284519" cy="307777"/>
          </a:xfrm>
          <a:prstGeom prst="rect">
            <a:avLst/>
          </a:prstGeom>
          <a:noFill/>
        </p:spPr>
        <p:txBody>
          <a:bodyPr wrap="none" rtlCol="0">
            <a:spAutoFit/>
          </a:bodyPr>
          <a:lstStyle/>
          <a:p>
            <a:r>
              <a:rPr lang="en-US" sz="1400" dirty="0">
                <a:solidFill>
                  <a:schemeClr val="tx1"/>
                </a:solidFill>
              </a:rPr>
              <a:t>InfinitDIGITAL</a:t>
            </a:r>
          </a:p>
        </p:txBody>
      </p:sp>
      <p:sp>
        <p:nvSpPr>
          <p:cNvPr id="4" name="Text Placeholder 3">
            <a:extLst>
              <a:ext uri="{FF2B5EF4-FFF2-40B4-BE49-F238E27FC236}">
                <a16:creationId xmlns:a16="http://schemas.microsoft.com/office/drawing/2014/main" id="{8E3B8A44-E180-244B-A2C8-2A23D4FA0EA0}"/>
              </a:ext>
            </a:extLst>
          </p:cNvPr>
          <p:cNvSpPr>
            <a:spLocks noGrp="1"/>
          </p:cNvSpPr>
          <p:nvPr>
            <p:ph type="body" sz="quarter" idx="12" hasCustomPrompt="1"/>
          </p:nvPr>
        </p:nvSpPr>
        <p:spPr>
          <a:xfrm>
            <a:off x="323850" y="2193925"/>
            <a:ext cx="8575675" cy="2120900"/>
          </a:xfrm>
        </p:spPr>
        <p:txBody>
          <a:bodyPr anchor="ctr"/>
          <a:lstStyle>
            <a:lvl1pPr marL="0" indent="0" algn="ctr">
              <a:buNone/>
              <a:defRPr>
                <a:solidFill>
                  <a:schemeClr val="tx1"/>
                </a:solidFill>
              </a:defRPr>
            </a:lvl1pPr>
          </a:lstStyle>
          <a:p>
            <a:pPr lvl="0"/>
            <a:r>
              <a:rPr lang="en-US"/>
              <a:t>Key Statement</a:t>
            </a:r>
          </a:p>
        </p:txBody>
      </p:sp>
    </p:spTree>
    <p:extLst>
      <p:ext uri="{BB962C8B-B14F-4D97-AF65-F5344CB8AC3E}">
        <p14:creationId xmlns:p14="http://schemas.microsoft.com/office/powerpoint/2010/main" val="398426746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987426"/>
            <a:ext cx="4068763" cy="3744912"/>
          </a:xfrm>
        </p:spPr>
        <p:txBody>
          <a:bodyPr>
            <a:normAutofit/>
          </a:bodyPr>
          <a:lstStyle>
            <a:lvl1pPr marL="226772" indent="-226772">
              <a:buFont typeface="Wingdings" panose="05000000000000000000" pitchFamily="2" charset="2"/>
              <a:buChar char="§"/>
              <a:defRPr sz="1600">
                <a:latin typeface="TheSansOffice" panose="020B0503040302060204" pitchFamily="34" charset="77"/>
              </a:defRPr>
            </a:lvl1pPr>
            <a:lvl2pPr>
              <a:defRPr sz="1400">
                <a:latin typeface="TheSansOffice" panose="020B0503040302060204" pitchFamily="34" charset="77"/>
              </a:defRPr>
            </a:lvl2pPr>
            <a:lvl3pPr>
              <a:defRPr sz="1200">
                <a:latin typeface="TheSansOffice" panose="020B0503040302060204" pitchFamily="34" charset="77"/>
              </a:defRPr>
            </a:lvl3pPr>
            <a:lvl4pPr marL="1371429" indent="0">
              <a:buNone/>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51388" y="987426"/>
            <a:ext cx="4068762" cy="3744912"/>
          </a:xfrm>
        </p:spPr>
        <p:txBody>
          <a:bodyPr>
            <a:normAutofit/>
          </a:bodyPr>
          <a:lstStyle>
            <a:lvl1pPr marL="226772" indent="-226772">
              <a:buFont typeface="Wingdings" panose="05000000000000000000" pitchFamily="2" charset="2"/>
              <a:buChar char="§"/>
              <a:defRPr sz="1600">
                <a:latin typeface="TheSansOffice" panose="020B0503040302060204" pitchFamily="34" charset="77"/>
              </a:defRPr>
            </a:lvl1pPr>
            <a:lvl2pPr>
              <a:defRPr sz="1400">
                <a:latin typeface="TheSansOffice" panose="020B0503040302060204" pitchFamily="34" charset="77"/>
              </a:defRPr>
            </a:lvl2pPr>
            <a:lvl3pPr>
              <a:defRPr sz="1200">
                <a:latin typeface="TheSansOffice" panose="020B0503040302060204" pitchFamily="34" charset="77"/>
              </a:defRPr>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323850" y="257731"/>
            <a:ext cx="8496300" cy="369332"/>
          </a:xfrm>
          <a:prstGeom prst="rect">
            <a:avLst/>
          </a:prstGeom>
        </p:spPr>
        <p:txBody>
          <a:bodyPr/>
          <a:lstStyle>
            <a:lvl1pPr>
              <a:defRPr baseline="0"/>
            </a:lvl1pPr>
          </a:lstStyle>
          <a:p>
            <a:r>
              <a:rPr lang="en-US"/>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97062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A0757AA-6517-B65F-4632-B72189D0C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FE246B-E024-F02D-1A07-FD6218BDDC6B}"/>
              </a:ext>
            </a:extLst>
          </p:cNvPr>
          <p:cNvSpPr/>
          <p:nvPr userDrawn="1"/>
        </p:nvSpPr>
        <p:spPr>
          <a:xfrm>
            <a:off x="-1" y="0"/>
            <a:ext cx="9144001" cy="5143500"/>
          </a:xfrm>
          <a:prstGeom prst="rect">
            <a:avLst/>
          </a:prstGeom>
          <a:solidFill>
            <a:srgbClr val="0A182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100" y="2212864"/>
            <a:ext cx="4058514" cy="993780"/>
          </a:xfrm>
        </p:spPr>
        <p:txBody>
          <a:bodyPr>
            <a:noAutofit/>
          </a:bodyPr>
          <a:lstStyle>
            <a:lvl1pPr marL="0" indent="0" algn="l">
              <a:lnSpc>
                <a:spcPts val="3400"/>
              </a:lnSpc>
              <a:spcBef>
                <a:spcPts val="0"/>
              </a:spcBef>
              <a:buNone/>
              <a:defRPr sz="32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34100" y="3323568"/>
            <a:ext cx="4058513" cy="520811"/>
          </a:xfrm>
        </p:spPr>
        <p:txBody>
          <a:bodyPr>
            <a:noAutofit/>
          </a:bodyPr>
          <a:lstStyle>
            <a:lvl1pPr marL="0" indent="0">
              <a:lnSpc>
                <a:spcPts val="2000"/>
              </a:lnSpc>
              <a:spcBef>
                <a:spcPts val="0"/>
              </a:spcBef>
              <a:buNone/>
              <a:defRPr sz="1800" b="1" cap="none" baseline="0">
                <a:solidFill>
                  <a:srgbClr val="BED730"/>
                </a:solidFill>
              </a:defRPr>
            </a:lvl1pPr>
          </a:lstStyle>
          <a:p>
            <a:pPr lvl="0"/>
            <a:r>
              <a:rPr lang="en-US" dirty="0"/>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34099" y="3845635"/>
            <a:ext cx="4058513" cy="277103"/>
          </a:xfrm>
        </p:spPr>
        <p:txBody>
          <a:bodyPr anchor="t">
            <a:noAutofit/>
          </a:bodyPr>
          <a:lstStyle>
            <a:lvl1pPr marL="0" indent="0">
              <a:lnSpc>
                <a:spcPts val="1800"/>
              </a:lnSpc>
              <a:buNone/>
              <a:defRPr sz="1200"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14640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 y="0"/>
            <a:ext cx="9143999" cy="51435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2"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8" name="TextBox 7">
            <a:extLst>
              <a:ext uri="{FF2B5EF4-FFF2-40B4-BE49-F238E27FC236}">
                <a16:creationId xmlns:a16="http://schemas.microsoft.com/office/drawing/2014/main" id="{79F9AD19-9D39-BF4F-73A5-2DC9F6550DEE}"/>
              </a:ext>
            </a:extLst>
          </p:cNvPr>
          <p:cNvSpPr txBox="1"/>
          <p:nvPr userDrawn="1"/>
        </p:nvSpPr>
        <p:spPr>
          <a:xfrm>
            <a:off x="243840" y="4887674"/>
            <a:ext cx="1021080" cy="253916"/>
          </a:xfrm>
          <a:prstGeom prst="rect">
            <a:avLst/>
          </a:prstGeom>
          <a:noFill/>
        </p:spPr>
        <p:txBody>
          <a:bodyPr wrap="square" rtlCol="0">
            <a:spAutoFit/>
          </a:bodyPr>
          <a:lstStyle/>
          <a:p>
            <a:r>
              <a:rPr lang="en-US" sz="1050" dirty="0">
                <a:solidFill>
                  <a:schemeClr val="bg1"/>
                </a:solidFill>
              </a:rPr>
              <a:t>Digital@Core</a:t>
            </a:r>
            <a:endParaRPr lang="en-US" sz="1050" baseline="30000" dirty="0">
              <a:solidFill>
                <a:schemeClr val="bg1"/>
              </a:solidFill>
            </a:endParaRPr>
          </a:p>
        </p:txBody>
      </p:sp>
      <p:pic>
        <p:nvPicPr>
          <p:cNvPr id="9" name="Picture 2" descr="Image result for sify logo">
            <a:extLst>
              <a:ext uri="{FF2B5EF4-FFF2-40B4-BE49-F238E27FC236}">
                <a16:creationId xmlns:a16="http://schemas.microsoft.com/office/drawing/2014/main" id="{7F2D3FE4-6492-8334-39F6-B655E8F847E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31564" y="4928479"/>
            <a:ext cx="317690" cy="180000"/>
          </a:xfrm>
          <a:prstGeom prst="rect">
            <a:avLst/>
          </a:prstGeom>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324000" y="211571"/>
            <a:ext cx="7537450" cy="461655"/>
          </a:xfrm>
        </p:spPr>
        <p:txBody>
          <a:bodyPr/>
          <a:lstStyle>
            <a:lvl1pPr>
              <a:defRPr sz="2400"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80EDEA03-56BC-4C44-7909-D1B201C91B6B}"/>
              </a:ext>
            </a:extLst>
          </p:cNvPr>
          <p:cNvSpPr txBox="1"/>
          <p:nvPr userDrawn="1"/>
        </p:nvSpPr>
        <p:spPr>
          <a:xfrm>
            <a:off x="7419481" y="4877647"/>
            <a:ext cx="1692955"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IN" sz="900" dirty="0">
                <a:solidFill>
                  <a:schemeClr val="bg1">
                    <a:lumMod val="75000"/>
                  </a:schemeClr>
                </a:solidFill>
              </a:rPr>
              <a:t>Sify Confidential</a:t>
            </a:r>
          </a:p>
        </p:txBody>
      </p:sp>
    </p:spTree>
    <p:extLst>
      <p:ext uri="{BB962C8B-B14F-4D97-AF65-F5344CB8AC3E}">
        <p14:creationId xmlns:p14="http://schemas.microsoft.com/office/powerpoint/2010/main" val="40981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2"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1"/>
            <a:ext cx="8496150" cy="461655"/>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4" name="TextBox 3">
            <a:extLst>
              <a:ext uri="{FF2B5EF4-FFF2-40B4-BE49-F238E27FC236}">
                <a16:creationId xmlns:a16="http://schemas.microsoft.com/office/drawing/2014/main" id="{C2746C1B-C4A0-E12C-D58B-4B9817B50B2F}"/>
              </a:ext>
            </a:extLst>
          </p:cNvPr>
          <p:cNvSpPr txBox="1"/>
          <p:nvPr userDrawn="1"/>
        </p:nvSpPr>
        <p:spPr>
          <a:xfrm>
            <a:off x="243840" y="4887674"/>
            <a:ext cx="1021080" cy="253916"/>
          </a:xfrm>
          <a:prstGeom prst="rect">
            <a:avLst/>
          </a:prstGeom>
          <a:noFill/>
        </p:spPr>
        <p:txBody>
          <a:bodyPr wrap="square" rtlCol="0">
            <a:spAutoFit/>
          </a:bodyPr>
          <a:lstStyle/>
          <a:p>
            <a:r>
              <a:rPr lang="en-US" sz="1050" dirty="0">
                <a:solidFill>
                  <a:schemeClr val="bg1"/>
                </a:solidFill>
              </a:rPr>
              <a:t>Digital@Core</a:t>
            </a:r>
            <a:endParaRPr lang="en-US" sz="1050" baseline="30000" dirty="0">
              <a:solidFill>
                <a:schemeClr val="bg1"/>
              </a:solidFill>
            </a:endParaRPr>
          </a:p>
        </p:txBody>
      </p:sp>
      <p:pic>
        <p:nvPicPr>
          <p:cNvPr id="6" name="Picture 2" descr="Image result for sify logo">
            <a:extLst>
              <a:ext uri="{FF2B5EF4-FFF2-40B4-BE49-F238E27FC236}">
                <a16:creationId xmlns:a16="http://schemas.microsoft.com/office/drawing/2014/main" id="{E9AA1736-2CBC-46C1-26D7-B1FEF23E956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31564" y="4928479"/>
            <a:ext cx="317690" cy="18000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EF71C3-6EC2-1675-2026-764299D2086B}"/>
              </a:ext>
            </a:extLst>
          </p:cNvPr>
          <p:cNvSpPr txBox="1"/>
          <p:nvPr userDrawn="1"/>
        </p:nvSpPr>
        <p:spPr>
          <a:xfrm>
            <a:off x="7419481" y="4877647"/>
            <a:ext cx="1692955"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IN" sz="900" dirty="0">
                <a:solidFill>
                  <a:schemeClr val="bg1">
                    <a:lumMod val="75000"/>
                  </a:schemeClr>
                </a:solidFill>
              </a:rPr>
              <a:t>Sify Confidential</a:t>
            </a:r>
          </a:p>
        </p:txBody>
      </p:sp>
    </p:spTree>
    <p:extLst>
      <p:ext uri="{BB962C8B-B14F-4D97-AF65-F5344CB8AC3E}">
        <p14:creationId xmlns:p14="http://schemas.microsoft.com/office/powerpoint/2010/main" val="421603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1"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3"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28"/>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4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597" y="3822826"/>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24589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hank You New">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3F388-8DA6-F3FF-548C-922930AEE2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6FE68ACB-2593-4C7C-7E2A-EF7DBD15124A}"/>
              </a:ext>
            </a:extLst>
          </p:cNvPr>
          <p:cNvSpPr/>
          <p:nvPr userDrawn="1"/>
        </p:nvSpPr>
        <p:spPr>
          <a:xfrm>
            <a:off x="1"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27" name="Picture 26">
            <a:extLst>
              <a:ext uri="{FF2B5EF4-FFF2-40B4-BE49-F238E27FC236}">
                <a16:creationId xmlns:a16="http://schemas.microsoft.com/office/drawing/2014/main" id="{52031C83-E40D-4038-958F-45A64DCB1F4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323850" y="116215"/>
            <a:ext cx="905358" cy="759938"/>
          </a:xfrm>
          <a:prstGeom prst="rect">
            <a:avLst/>
          </a:prstGeom>
        </p:spPr>
      </p:pic>
      <p:cxnSp>
        <p:nvCxnSpPr>
          <p:cNvPr id="3" name="Straight Connector 2">
            <a:extLst>
              <a:ext uri="{FF2B5EF4-FFF2-40B4-BE49-F238E27FC236}">
                <a16:creationId xmlns:a16="http://schemas.microsoft.com/office/drawing/2014/main" id="{E2DCD772-99C7-8F41-F311-6E8AB6D05A8F}"/>
              </a:ext>
            </a:extLst>
          </p:cNvPr>
          <p:cNvCxnSpPr>
            <a:cxnSpLocks/>
          </p:cNvCxnSpPr>
          <p:nvPr userDrawn="1"/>
        </p:nvCxnSpPr>
        <p:spPr>
          <a:xfrm>
            <a:off x="1" y="2719567"/>
            <a:ext cx="4392611"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B712CD-B155-BA00-9933-CE6891B875A0}"/>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335979" y="2869973"/>
            <a:ext cx="4044502" cy="358107"/>
          </a:xfrm>
          <a:prstGeom prst="rect">
            <a:avLst/>
          </a:prstGeom>
        </p:spPr>
      </p:pic>
      <p:sp>
        <p:nvSpPr>
          <p:cNvPr id="6" name="Text Placeholder 3">
            <a:extLst>
              <a:ext uri="{FF2B5EF4-FFF2-40B4-BE49-F238E27FC236}">
                <a16:creationId xmlns:a16="http://schemas.microsoft.com/office/drawing/2014/main" id="{38B56D2C-FECD-4402-FDB5-45A80136C278}"/>
              </a:ext>
            </a:extLst>
          </p:cNvPr>
          <p:cNvSpPr>
            <a:spLocks noGrp="1"/>
          </p:cNvSpPr>
          <p:nvPr>
            <p:ph type="body" sz="quarter" idx="11" hasCustomPrompt="1"/>
          </p:nvPr>
        </p:nvSpPr>
        <p:spPr>
          <a:xfrm>
            <a:off x="320598" y="2071256"/>
            <a:ext cx="4072016" cy="497908"/>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THANK YOU</a:t>
            </a:r>
          </a:p>
        </p:txBody>
      </p:sp>
      <p:pic>
        <p:nvPicPr>
          <p:cNvPr id="7" name="Picture 2" descr="Image result for sify logo">
            <a:extLst>
              <a:ext uri="{FF2B5EF4-FFF2-40B4-BE49-F238E27FC236}">
                <a16:creationId xmlns:a16="http://schemas.microsoft.com/office/drawing/2014/main" id="{74B075DA-52F1-B8EB-30D9-2A31D0B2AA24}"/>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14"/>
          <a:stretch/>
        </p:blipFill>
        <p:spPr bwMode="auto">
          <a:xfrm>
            <a:off x="7971587" y="234501"/>
            <a:ext cx="905357" cy="51296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5"/>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0" y="0"/>
            <a:ext cx="9144001" cy="51435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60303" y="-25426"/>
            <a:ext cx="1194705" cy="11947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291314" y="3974242"/>
            <a:ext cx="8515330" cy="758096"/>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379915" y="155024"/>
            <a:ext cx="1016193" cy="659636"/>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323850" y="788857"/>
            <a:ext cx="1128322" cy="276999"/>
          </a:xfrm>
          <a:prstGeom prst="rect">
            <a:avLst/>
          </a:prstGeom>
          <a:noFill/>
        </p:spPr>
        <p:txBody>
          <a:bodyPr wrap="none" rtlCol="0">
            <a:spAutoFit/>
          </a:bodyPr>
          <a:lstStyle/>
          <a:p>
            <a:r>
              <a:rPr lang="en-US" sz="1200" dirty="0">
                <a:solidFill>
                  <a:schemeClr val="bg1"/>
                </a:solidFill>
              </a:rPr>
              <a:t>InfinitDIGITAL</a:t>
            </a:r>
          </a:p>
        </p:txBody>
      </p:sp>
    </p:spTree>
    <p:extLst>
      <p:ext uri="{BB962C8B-B14F-4D97-AF65-F5344CB8AC3E}">
        <p14:creationId xmlns:p14="http://schemas.microsoft.com/office/powerpoint/2010/main" val="247742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5"/>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0" y="0"/>
            <a:ext cx="9144001" cy="51435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60303" y="-25426"/>
            <a:ext cx="1194705" cy="11947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291314" y="3974242"/>
            <a:ext cx="8515330" cy="758096"/>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2" name="Picture 11">
            <a:extLst>
              <a:ext uri="{FF2B5EF4-FFF2-40B4-BE49-F238E27FC236}">
                <a16:creationId xmlns:a16="http://schemas.microsoft.com/office/drawing/2014/main" id="{CF235276-04A0-DEB4-7C18-EC4C65EDF6C3}"/>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291314" y="156427"/>
            <a:ext cx="990016" cy="830998"/>
          </a:xfrm>
          <a:prstGeom prst="rect">
            <a:avLst/>
          </a:prstGeom>
        </p:spPr>
      </p:pic>
    </p:spTree>
    <p:extLst>
      <p:ext uri="{BB962C8B-B14F-4D97-AF65-F5344CB8AC3E}">
        <p14:creationId xmlns:p14="http://schemas.microsoft.com/office/powerpoint/2010/main" val="58519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55155"/>
            <a:ext cx="6858000" cy="1477317"/>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8D116B2-32D2-EC41-B294-FD00DC82F803}"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A6761-74F5-594B-A83C-4E8B2933C610}" type="slidenum">
              <a:rPr lang="en-US" smtClean="0"/>
              <a:t>‹#›</a:t>
            </a:fld>
            <a:endParaRPr lang="en-US" dirty="0"/>
          </a:p>
        </p:txBody>
      </p:sp>
    </p:spTree>
    <p:extLst>
      <p:ext uri="{BB962C8B-B14F-4D97-AF65-F5344CB8AC3E}">
        <p14:creationId xmlns:p14="http://schemas.microsoft.com/office/powerpoint/2010/main" val="321175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6"/>
            <a:ext cx="8496150" cy="3744913"/>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57738"/>
            <a:ext cx="8496150" cy="369322"/>
          </a:xfrm>
          <a:prstGeom prst="rect">
            <a:avLst/>
          </a:prstGeom>
        </p:spPr>
        <p:txBody>
          <a:bodyPr vert="horz" wrap="square" lIns="0" tIns="45715" rIns="91428" bIns="45715"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504258009"/>
      </p:ext>
    </p:extLst>
  </p:cSld>
  <p:clrMap bg1="lt1" tx1="dk1" bg2="lt2" tx2="dk2" accent1="accent1" accent2="accent2" accent3="accent3" accent4="accent4" accent5="accent5" accent6="accent6" hlink="hlink" folHlink="folHlink"/>
  <p:sldLayoutIdLst>
    <p:sldLayoutId id="2147483665" r:id="rId1"/>
    <p:sldLayoutId id="2147483750" r:id="rId2"/>
    <p:sldLayoutId id="2147483666" r:id="rId3"/>
    <p:sldLayoutId id="2147483670" r:id="rId4"/>
    <p:sldLayoutId id="2147483675" r:id="rId5"/>
    <p:sldLayoutId id="2147483681" r:id="rId6"/>
    <p:sldLayoutId id="2147483744" r:id="rId7"/>
    <p:sldLayoutId id="2147483747" r:id="rId8"/>
    <p:sldLayoutId id="2147483745" r:id="rId9"/>
    <p:sldLayoutId id="2147483746" r:id="rId10"/>
    <p:sldLayoutId id="2147483748" r:id="rId11"/>
    <p:sldLayoutId id="2147483749" r:id="rId12"/>
  </p:sldLayoutIdLst>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3" pos="2993" userDrawn="1">
          <p15:clr>
            <a:srgbClr val="F26B43"/>
          </p15:clr>
        </p15:guide>
        <p15:guide id="4" pos="2767" userDrawn="1">
          <p15:clr>
            <a:srgbClr val="F26B43"/>
          </p15:clr>
        </p15:guide>
        <p15:guide id="5" pos="204" userDrawn="1">
          <p15:clr>
            <a:srgbClr val="F26B43"/>
          </p15:clr>
        </p15:guide>
        <p15:guide id="7" orient="horz" pos="162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1.png"/><Relationship Id="rId18" Type="http://schemas.openxmlformats.org/officeDocument/2006/relationships/image" Target="../media/image97.png"/><Relationship Id="rId26" Type="http://schemas.openxmlformats.org/officeDocument/2006/relationships/image" Target="../media/image20.png"/><Relationship Id="rId3" Type="http://schemas.openxmlformats.org/officeDocument/2006/relationships/image" Target="../media/image89.png"/><Relationship Id="rId21" Type="http://schemas.openxmlformats.org/officeDocument/2006/relationships/image" Target="../media/image100.png"/><Relationship Id="rId7" Type="http://schemas.microsoft.com/office/2007/relationships/hdphoto" Target="../media/hdphoto10.wdp"/><Relationship Id="rId12" Type="http://schemas.microsoft.com/office/2007/relationships/hdphoto" Target="../media/hdphoto1.wdp"/><Relationship Id="rId17" Type="http://schemas.openxmlformats.org/officeDocument/2006/relationships/image" Target="../media/image96.png"/><Relationship Id="rId25" Type="http://schemas.openxmlformats.org/officeDocument/2006/relationships/image" Target="../media/image104.png"/><Relationship Id="rId2" Type="http://schemas.openxmlformats.org/officeDocument/2006/relationships/notesSlide" Target="../notesSlides/notesSlide7.xml"/><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7.png"/><Relationship Id="rId1" Type="http://schemas.openxmlformats.org/officeDocument/2006/relationships/slideLayout" Target="../slideLayouts/slideLayout4.xml"/><Relationship Id="rId6" Type="http://schemas.openxmlformats.org/officeDocument/2006/relationships/image" Target="../media/image91.png"/><Relationship Id="rId11" Type="http://schemas.openxmlformats.org/officeDocument/2006/relationships/image" Target="../media/image19.png"/><Relationship Id="rId24" Type="http://schemas.openxmlformats.org/officeDocument/2006/relationships/image" Target="../media/image103.png"/><Relationship Id="rId5" Type="http://schemas.openxmlformats.org/officeDocument/2006/relationships/image" Target="../media/image90.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6.png"/><Relationship Id="rId10" Type="http://schemas.openxmlformats.org/officeDocument/2006/relationships/image" Target="../media/image18.png"/><Relationship Id="rId19" Type="http://schemas.openxmlformats.org/officeDocument/2006/relationships/image" Target="../media/image98.png"/><Relationship Id="rId4" Type="http://schemas.microsoft.com/office/2007/relationships/hdphoto" Target="../media/hdphoto9.wdp"/><Relationship Id="rId9" Type="http://schemas.openxmlformats.org/officeDocument/2006/relationships/image" Target="../media/image17.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5.png"/><Relationship Id="rId30" Type="http://schemas.openxmlformats.org/officeDocument/2006/relationships/image" Target="../media/image108.png"/></Relationships>
</file>

<file path=ppt/slides/_rels/slide1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10.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0.png"/><Relationship Id="rId2" Type="http://schemas.openxmlformats.org/officeDocument/2006/relationships/image" Target="../media/image109.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17.png"/><Relationship Id="rId24" Type="http://schemas.openxmlformats.org/officeDocument/2006/relationships/image" Target="../media/image129.png"/><Relationship Id="rId5" Type="http://schemas.openxmlformats.org/officeDocument/2006/relationships/image" Target="../media/image112.png"/><Relationship Id="rId15" Type="http://schemas.openxmlformats.org/officeDocument/2006/relationships/image" Target="../media/image121.png"/><Relationship Id="rId23" Type="http://schemas.openxmlformats.org/officeDocument/2006/relationships/image" Target="../media/image128.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jpeg"/><Relationship Id="rId2" Type="http://schemas.openxmlformats.org/officeDocument/2006/relationships/image" Target="../media/image131.png"/><Relationship Id="rId16" Type="http://schemas.openxmlformats.org/officeDocument/2006/relationships/image" Target="../media/image145.jpeg"/><Relationship Id="rId1" Type="http://schemas.openxmlformats.org/officeDocument/2006/relationships/slideLayout" Target="../slideLayouts/slideLayout4.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4" Type="http://schemas.openxmlformats.org/officeDocument/2006/relationships/image" Target="../media/image133.emf"/><Relationship Id="rId9" Type="http://schemas.openxmlformats.org/officeDocument/2006/relationships/image" Target="../media/image138.emf"/><Relationship Id="rId14" Type="http://schemas.openxmlformats.org/officeDocument/2006/relationships/image" Target="../media/image143.png"/></Relationships>
</file>

<file path=ppt/slides/_rels/slide1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4.xml"/><Relationship Id="rId5" Type="http://schemas.openxmlformats.org/officeDocument/2006/relationships/image" Target="../media/image150.png"/><Relationship Id="rId4" Type="http://schemas.openxmlformats.org/officeDocument/2006/relationships/image" Target="../media/image149.png"/></Relationships>
</file>

<file path=ppt/slides/_rels/slide1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2.png"/><Relationship Id="rId11" Type="http://schemas.microsoft.com/office/2007/relationships/hdphoto" Target="../media/hdphoto6.wdp"/><Relationship Id="rId5" Type="http://schemas.microsoft.com/office/2007/relationships/hdphoto" Target="../media/hdphoto3.wdp"/><Relationship Id="rId1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5.wdp"/><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21" Type="http://schemas.openxmlformats.org/officeDocument/2006/relationships/image" Target="../media/image57.png"/><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notesSlide" Target="../notesSlides/notesSlide4.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jpeg"/><Relationship Id="rId5" Type="http://schemas.openxmlformats.org/officeDocument/2006/relationships/image" Target="../media/image41.png"/><Relationship Id="rId15" Type="http://schemas.openxmlformats.org/officeDocument/2006/relationships/image" Target="../media/image51.jpe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8" Type="http://schemas.openxmlformats.org/officeDocument/2006/relationships/image" Target="../media/image44.png"/><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B092E76F-9E10-5AFE-0574-D0820A85D015}"/>
              </a:ext>
            </a:extLst>
          </p:cNvPr>
          <p:cNvSpPr>
            <a:spLocks noGrp="1"/>
          </p:cNvSpPr>
          <p:nvPr>
            <p:ph type="body" sz="quarter" idx="13"/>
          </p:nvPr>
        </p:nvSpPr>
        <p:spPr/>
        <p:txBody>
          <a:bodyPr/>
          <a:lstStyle/>
          <a:p>
            <a:r>
              <a:rPr lang="en-IN" dirty="0"/>
              <a:t>Sify Infinit </a:t>
            </a:r>
          </a:p>
          <a:p>
            <a:r>
              <a:rPr lang="en-IN" dirty="0"/>
              <a:t>Security Services</a:t>
            </a:r>
          </a:p>
        </p:txBody>
      </p:sp>
      <p:sp>
        <p:nvSpPr>
          <p:cNvPr id="38" name="Text Placeholder 37">
            <a:extLst>
              <a:ext uri="{FF2B5EF4-FFF2-40B4-BE49-F238E27FC236}">
                <a16:creationId xmlns:a16="http://schemas.microsoft.com/office/drawing/2014/main" id="{BB993104-A28B-4EA6-1C1A-EEE163C3F55C}"/>
              </a:ext>
            </a:extLst>
          </p:cNvPr>
          <p:cNvSpPr>
            <a:spLocks noGrp="1"/>
          </p:cNvSpPr>
          <p:nvPr>
            <p:ph type="body" sz="quarter" idx="14"/>
          </p:nvPr>
        </p:nvSpPr>
        <p:spPr>
          <a:xfrm>
            <a:off x="334100" y="3206644"/>
            <a:ext cx="4058513" cy="520811"/>
          </a:xfrm>
        </p:spPr>
        <p:txBody>
          <a:bodyPr/>
          <a:lstStyle/>
          <a:p>
            <a:r>
              <a:rPr lang="en-IN" dirty="0"/>
              <a:t>“Securing Your </a:t>
            </a:r>
          </a:p>
          <a:p>
            <a:r>
              <a:rPr lang="en-IN" dirty="0"/>
              <a:t>Business Information Assets”</a:t>
            </a:r>
          </a:p>
        </p:txBody>
      </p:sp>
      <p:sp>
        <p:nvSpPr>
          <p:cNvPr id="26" name="Text Placeholder 25">
            <a:extLst>
              <a:ext uri="{FF2B5EF4-FFF2-40B4-BE49-F238E27FC236}">
                <a16:creationId xmlns:a16="http://schemas.microsoft.com/office/drawing/2014/main" id="{088087F3-2235-35A8-B64C-5AFC5C42A93A}"/>
              </a:ext>
            </a:extLst>
          </p:cNvPr>
          <p:cNvSpPr>
            <a:spLocks noGrp="1"/>
          </p:cNvSpPr>
          <p:nvPr>
            <p:ph type="body" sz="quarter" idx="15"/>
          </p:nvPr>
        </p:nvSpPr>
        <p:spPr/>
        <p:txBody>
          <a:bodyPr/>
          <a:lstStyle/>
          <a:p>
            <a:r>
              <a:rPr lang="en-US" dirty="0"/>
              <a:t>April 2023</a:t>
            </a:r>
            <a:endParaRPr lang="en-IN" dirty="0"/>
          </a:p>
        </p:txBody>
      </p:sp>
    </p:spTree>
    <p:extLst>
      <p:ext uri="{BB962C8B-B14F-4D97-AF65-F5344CB8AC3E}">
        <p14:creationId xmlns:p14="http://schemas.microsoft.com/office/powerpoint/2010/main" val="169173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C7F5BCDE-873C-440D-A72E-481919B7B6A4}"/>
              </a:ext>
            </a:extLst>
          </p:cNvPr>
          <p:cNvSpPr/>
          <p:nvPr/>
        </p:nvSpPr>
        <p:spPr>
          <a:xfrm flipV="1">
            <a:off x="330964" y="2860222"/>
            <a:ext cx="2088000" cy="1872000"/>
          </a:xfrm>
          <a:prstGeom prst="round2SameRect">
            <a:avLst/>
          </a:prstGeom>
          <a:solidFill>
            <a:schemeClr val="accent5">
              <a:lumMod val="75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sym typeface="Arial" panose="020B0604020202020204" pitchFamily="34" charset="0"/>
            </a:endParaRPr>
          </a:p>
        </p:txBody>
      </p:sp>
      <p:sp>
        <p:nvSpPr>
          <p:cNvPr id="8" name="Rectangle: Top Corners Rounded 7">
            <a:extLst>
              <a:ext uri="{FF2B5EF4-FFF2-40B4-BE49-F238E27FC236}">
                <a16:creationId xmlns:a16="http://schemas.microsoft.com/office/drawing/2014/main" id="{07DA36A4-D618-4305-AA6E-D14ADC16FEAD}"/>
              </a:ext>
            </a:extLst>
          </p:cNvPr>
          <p:cNvSpPr/>
          <p:nvPr/>
        </p:nvSpPr>
        <p:spPr>
          <a:xfrm flipV="1">
            <a:off x="2462057" y="2860222"/>
            <a:ext cx="2088000" cy="1872000"/>
          </a:xfrm>
          <a:prstGeom prst="round2SameRect">
            <a:avLst/>
          </a:prstGeom>
          <a:solidFill>
            <a:schemeClr val="tx2">
              <a:lumMod val="50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dirty="0">
              <a:solidFill>
                <a:prstClr val="white"/>
              </a:solidFill>
              <a:latin typeface="+mj-lt"/>
              <a:sym typeface="Arial" panose="020B0604020202020204" pitchFamily="34" charset="0"/>
            </a:endParaRPr>
          </a:p>
        </p:txBody>
      </p:sp>
      <p:sp>
        <p:nvSpPr>
          <p:cNvPr id="9" name="Rectangle: Top Corners Rounded 8">
            <a:extLst>
              <a:ext uri="{FF2B5EF4-FFF2-40B4-BE49-F238E27FC236}">
                <a16:creationId xmlns:a16="http://schemas.microsoft.com/office/drawing/2014/main" id="{29AB8DD3-BA0A-4C29-89DD-1F4429E41268}"/>
              </a:ext>
            </a:extLst>
          </p:cNvPr>
          <p:cNvSpPr/>
          <p:nvPr/>
        </p:nvSpPr>
        <p:spPr>
          <a:xfrm flipV="1">
            <a:off x="4593150" y="2860222"/>
            <a:ext cx="2088000" cy="1872000"/>
          </a:xfrm>
          <a:prstGeom prst="round2SameRect">
            <a:avLst/>
          </a:prstGeom>
          <a:solidFill>
            <a:schemeClr val="accent3">
              <a:lumMod val="75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sym typeface="Arial" panose="020B0604020202020204" pitchFamily="34" charset="0"/>
            </a:endParaRPr>
          </a:p>
        </p:txBody>
      </p:sp>
      <p:sp>
        <p:nvSpPr>
          <p:cNvPr id="10" name="Rectangle: Top Corners Rounded 9">
            <a:extLst>
              <a:ext uri="{FF2B5EF4-FFF2-40B4-BE49-F238E27FC236}">
                <a16:creationId xmlns:a16="http://schemas.microsoft.com/office/drawing/2014/main" id="{AD8DEC67-EA73-4E5B-A127-F9F22EBDE232}"/>
              </a:ext>
            </a:extLst>
          </p:cNvPr>
          <p:cNvSpPr/>
          <p:nvPr/>
        </p:nvSpPr>
        <p:spPr>
          <a:xfrm flipV="1">
            <a:off x="6724243" y="2860222"/>
            <a:ext cx="2088000" cy="1872000"/>
          </a:xfrm>
          <a:prstGeom prst="round2SameRect">
            <a:avLst/>
          </a:prstGeom>
          <a:solidFill>
            <a:schemeClr val="accent1">
              <a:lumMod val="50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sym typeface="Arial" panose="020B0604020202020204" pitchFamily="34" charset="0"/>
            </a:endParaRPr>
          </a:p>
        </p:txBody>
      </p:sp>
      <p:sp>
        <p:nvSpPr>
          <p:cNvPr id="11" name="Rectangle: Top Corners Rounded 10">
            <a:extLst>
              <a:ext uri="{FF2B5EF4-FFF2-40B4-BE49-F238E27FC236}">
                <a16:creationId xmlns:a16="http://schemas.microsoft.com/office/drawing/2014/main" id="{58AAA024-3BEE-41D6-9623-F681F706991A}"/>
              </a:ext>
            </a:extLst>
          </p:cNvPr>
          <p:cNvSpPr/>
          <p:nvPr/>
        </p:nvSpPr>
        <p:spPr>
          <a:xfrm>
            <a:off x="330964" y="979392"/>
            <a:ext cx="2088000" cy="1872000"/>
          </a:xfrm>
          <a:prstGeom prst="round2SameRect">
            <a:avLst/>
          </a:prstGeom>
          <a:solidFill>
            <a:schemeClr val="tx2">
              <a:lumMod val="50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dirty="0">
              <a:solidFill>
                <a:prstClr val="white"/>
              </a:solidFill>
              <a:latin typeface="+mj-lt"/>
              <a:sym typeface="Arial" panose="020B0604020202020204" pitchFamily="34" charset="0"/>
            </a:endParaRPr>
          </a:p>
        </p:txBody>
      </p:sp>
      <p:sp>
        <p:nvSpPr>
          <p:cNvPr id="12" name="Rectangle: Top Corners Rounded 11">
            <a:extLst>
              <a:ext uri="{FF2B5EF4-FFF2-40B4-BE49-F238E27FC236}">
                <a16:creationId xmlns:a16="http://schemas.microsoft.com/office/drawing/2014/main" id="{3157D181-565E-43D1-AC61-2D1E0ACF0ED7}"/>
              </a:ext>
            </a:extLst>
          </p:cNvPr>
          <p:cNvSpPr/>
          <p:nvPr/>
        </p:nvSpPr>
        <p:spPr>
          <a:xfrm>
            <a:off x="2462057" y="979392"/>
            <a:ext cx="2088000" cy="1872000"/>
          </a:xfrm>
          <a:prstGeom prst="round2SameRect">
            <a:avLst/>
          </a:prstGeom>
          <a:solidFill>
            <a:schemeClr val="accent3">
              <a:lumMod val="75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sym typeface="Arial" panose="020B0604020202020204" pitchFamily="34" charset="0"/>
            </a:endParaRPr>
          </a:p>
        </p:txBody>
      </p:sp>
      <p:sp>
        <p:nvSpPr>
          <p:cNvPr id="13" name="Rectangle: Top Corners Rounded 12">
            <a:extLst>
              <a:ext uri="{FF2B5EF4-FFF2-40B4-BE49-F238E27FC236}">
                <a16:creationId xmlns:a16="http://schemas.microsoft.com/office/drawing/2014/main" id="{F599FE54-417C-48F8-90F7-306F4E2C0126}"/>
              </a:ext>
            </a:extLst>
          </p:cNvPr>
          <p:cNvSpPr/>
          <p:nvPr/>
        </p:nvSpPr>
        <p:spPr>
          <a:xfrm>
            <a:off x="4593150" y="979392"/>
            <a:ext cx="2088000" cy="1872000"/>
          </a:xfrm>
          <a:prstGeom prst="round2SameRect">
            <a:avLst/>
          </a:prstGeom>
          <a:solidFill>
            <a:schemeClr val="accent1">
              <a:lumMod val="50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sym typeface="Arial" panose="020B0604020202020204" pitchFamily="34" charset="0"/>
            </a:endParaRPr>
          </a:p>
        </p:txBody>
      </p:sp>
      <p:sp>
        <p:nvSpPr>
          <p:cNvPr id="14" name="TextBox 13">
            <a:extLst>
              <a:ext uri="{FF2B5EF4-FFF2-40B4-BE49-F238E27FC236}">
                <a16:creationId xmlns:a16="http://schemas.microsoft.com/office/drawing/2014/main" id="{974BCB47-8511-4603-8458-974548EFE34C}"/>
              </a:ext>
            </a:extLst>
          </p:cNvPr>
          <p:cNvSpPr txBox="1"/>
          <p:nvPr/>
        </p:nvSpPr>
        <p:spPr>
          <a:xfrm>
            <a:off x="567600" y="1146984"/>
            <a:ext cx="1614729"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20+</a:t>
            </a:r>
          </a:p>
        </p:txBody>
      </p:sp>
      <p:sp>
        <p:nvSpPr>
          <p:cNvPr id="15" name="TextBox 14">
            <a:extLst>
              <a:ext uri="{FF2B5EF4-FFF2-40B4-BE49-F238E27FC236}">
                <a16:creationId xmlns:a16="http://schemas.microsoft.com/office/drawing/2014/main" id="{ED13E58E-905C-400F-B534-6C86D1012FEA}"/>
              </a:ext>
            </a:extLst>
          </p:cNvPr>
          <p:cNvSpPr txBox="1"/>
          <p:nvPr/>
        </p:nvSpPr>
        <p:spPr>
          <a:xfrm>
            <a:off x="547929" y="1711896"/>
            <a:ext cx="1654070" cy="409440"/>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Security Operations Experience</a:t>
            </a:r>
          </a:p>
        </p:txBody>
      </p:sp>
      <p:sp>
        <p:nvSpPr>
          <p:cNvPr id="16" name="TextBox 15">
            <a:extLst>
              <a:ext uri="{FF2B5EF4-FFF2-40B4-BE49-F238E27FC236}">
                <a16:creationId xmlns:a16="http://schemas.microsoft.com/office/drawing/2014/main" id="{898AEC2B-6FE0-4478-B475-719822343E75}"/>
              </a:ext>
            </a:extLst>
          </p:cNvPr>
          <p:cNvSpPr txBox="1"/>
          <p:nvPr/>
        </p:nvSpPr>
        <p:spPr>
          <a:xfrm>
            <a:off x="2605513" y="1146984"/>
            <a:ext cx="1801089"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50K/Y</a:t>
            </a:r>
          </a:p>
        </p:txBody>
      </p:sp>
      <p:sp>
        <p:nvSpPr>
          <p:cNvPr id="17" name="TextBox 16">
            <a:extLst>
              <a:ext uri="{FF2B5EF4-FFF2-40B4-BE49-F238E27FC236}">
                <a16:creationId xmlns:a16="http://schemas.microsoft.com/office/drawing/2014/main" id="{0093764E-D5C4-43C9-9201-48A666F2AD65}"/>
              </a:ext>
            </a:extLst>
          </p:cNvPr>
          <p:cNvSpPr txBox="1"/>
          <p:nvPr/>
        </p:nvSpPr>
        <p:spPr>
          <a:xfrm>
            <a:off x="2625273" y="1711896"/>
            <a:ext cx="1761569" cy="240163"/>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Security Incidents</a:t>
            </a:r>
          </a:p>
        </p:txBody>
      </p:sp>
      <p:sp>
        <p:nvSpPr>
          <p:cNvPr id="19" name="TextBox 18">
            <a:extLst>
              <a:ext uri="{FF2B5EF4-FFF2-40B4-BE49-F238E27FC236}">
                <a16:creationId xmlns:a16="http://schemas.microsoft.com/office/drawing/2014/main" id="{BF522601-2C5A-44E5-AE71-B1137CCF8A36}"/>
              </a:ext>
            </a:extLst>
          </p:cNvPr>
          <p:cNvSpPr txBox="1"/>
          <p:nvPr/>
        </p:nvSpPr>
        <p:spPr>
          <a:xfrm>
            <a:off x="4649113" y="1146984"/>
            <a:ext cx="1976075"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1 Million</a:t>
            </a:r>
          </a:p>
        </p:txBody>
      </p:sp>
      <p:sp>
        <p:nvSpPr>
          <p:cNvPr id="20" name="TextBox 19">
            <a:extLst>
              <a:ext uri="{FF2B5EF4-FFF2-40B4-BE49-F238E27FC236}">
                <a16:creationId xmlns:a16="http://schemas.microsoft.com/office/drawing/2014/main" id="{49E44171-E932-49AD-88B6-8039C12AAC49}"/>
              </a:ext>
            </a:extLst>
          </p:cNvPr>
          <p:cNvSpPr txBox="1"/>
          <p:nvPr/>
        </p:nvSpPr>
        <p:spPr>
          <a:xfrm>
            <a:off x="4684837" y="1711896"/>
            <a:ext cx="1904626" cy="240163"/>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Alerts</a:t>
            </a:r>
          </a:p>
        </p:txBody>
      </p:sp>
      <p:sp>
        <p:nvSpPr>
          <p:cNvPr id="21" name="TextBox 20">
            <a:extLst>
              <a:ext uri="{FF2B5EF4-FFF2-40B4-BE49-F238E27FC236}">
                <a16:creationId xmlns:a16="http://schemas.microsoft.com/office/drawing/2014/main" id="{9402AEEF-E2AA-4E16-8578-2F371A84A619}"/>
              </a:ext>
            </a:extLst>
          </p:cNvPr>
          <p:cNvSpPr txBox="1"/>
          <p:nvPr/>
        </p:nvSpPr>
        <p:spPr>
          <a:xfrm>
            <a:off x="774263" y="2990065"/>
            <a:ext cx="1201402"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250+</a:t>
            </a:r>
          </a:p>
        </p:txBody>
      </p:sp>
      <p:sp>
        <p:nvSpPr>
          <p:cNvPr id="22" name="TextBox 21">
            <a:extLst>
              <a:ext uri="{FF2B5EF4-FFF2-40B4-BE49-F238E27FC236}">
                <a16:creationId xmlns:a16="http://schemas.microsoft.com/office/drawing/2014/main" id="{AFE0527E-F4D8-4C72-AA8C-ACCEE83DB1EF}"/>
              </a:ext>
            </a:extLst>
          </p:cNvPr>
          <p:cNvSpPr txBox="1"/>
          <p:nvPr/>
        </p:nvSpPr>
        <p:spPr>
          <a:xfrm>
            <a:off x="452885" y="3498361"/>
            <a:ext cx="1844158" cy="108654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MSS (250+)</a:t>
            </a:r>
          </a:p>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MDR Captive (10)</a:t>
            </a:r>
          </a:p>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MDR Shared / Hybrid (15)</a:t>
            </a:r>
          </a:p>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GRC (25)</a:t>
            </a:r>
          </a:p>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Customers</a:t>
            </a:r>
          </a:p>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endParaRPr>
          </a:p>
        </p:txBody>
      </p:sp>
      <p:sp>
        <p:nvSpPr>
          <p:cNvPr id="23" name="TextBox 22">
            <a:extLst>
              <a:ext uri="{FF2B5EF4-FFF2-40B4-BE49-F238E27FC236}">
                <a16:creationId xmlns:a16="http://schemas.microsoft.com/office/drawing/2014/main" id="{54670B27-1433-42BD-A034-73DF8F28A9EF}"/>
              </a:ext>
            </a:extLst>
          </p:cNvPr>
          <p:cNvSpPr txBox="1"/>
          <p:nvPr/>
        </p:nvSpPr>
        <p:spPr>
          <a:xfrm>
            <a:off x="2627724" y="3345644"/>
            <a:ext cx="1756667"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5000+</a:t>
            </a:r>
          </a:p>
        </p:txBody>
      </p:sp>
      <p:sp>
        <p:nvSpPr>
          <p:cNvPr id="24" name="TextBox 23">
            <a:extLst>
              <a:ext uri="{FF2B5EF4-FFF2-40B4-BE49-F238E27FC236}">
                <a16:creationId xmlns:a16="http://schemas.microsoft.com/office/drawing/2014/main" id="{253C1EBF-CC91-4A2A-B447-AEBFEF228F36}"/>
              </a:ext>
            </a:extLst>
          </p:cNvPr>
          <p:cNvSpPr txBox="1"/>
          <p:nvPr/>
        </p:nvSpPr>
        <p:spPr>
          <a:xfrm>
            <a:off x="2631226" y="3848111"/>
            <a:ext cx="1749662" cy="240163"/>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IT Assets</a:t>
            </a:r>
          </a:p>
        </p:txBody>
      </p:sp>
      <p:sp>
        <p:nvSpPr>
          <p:cNvPr id="26" name="TextBox 25">
            <a:extLst>
              <a:ext uri="{FF2B5EF4-FFF2-40B4-BE49-F238E27FC236}">
                <a16:creationId xmlns:a16="http://schemas.microsoft.com/office/drawing/2014/main" id="{0D8B8CFA-A5D1-4029-8CA2-EF260981B5FA}"/>
              </a:ext>
            </a:extLst>
          </p:cNvPr>
          <p:cNvSpPr txBox="1"/>
          <p:nvPr/>
        </p:nvSpPr>
        <p:spPr>
          <a:xfrm>
            <a:off x="4661795" y="3345644"/>
            <a:ext cx="1950711"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90+ </a:t>
            </a:r>
          </a:p>
        </p:txBody>
      </p:sp>
      <p:sp>
        <p:nvSpPr>
          <p:cNvPr id="28" name="TextBox 27">
            <a:extLst>
              <a:ext uri="{FF2B5EF4-FFF2-40B4-BE49-F238E27FC236}">
                <a16:creationId xmlns:a16="http://schemas.microsoft.com/office/drawing/2014/main" id="{550A0792-4719-45CE-9556-2269E125CE56}"/>
              </a:ext>
            </a:extLst>
          </p:cNvPr>
          <p:cNvSpPr txBox="1"/>
          <p:nvPr/>
        </p:nvSpPr>
        <p:spPr>
          <a:xfrm>
            <a:off x="4661795" y="3848111"/>
            <a:ext cx="1950711" cy="240163"/>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Skilled Associates</a:t>
            </a:r>
          </a:p>
        </p:txBody>
      </p:sp>
      <p:sp>
        <p:nvSpPr>
          <p:cNvPr id="29" name="TextBox 28">
            <a:extLst>
              <a:ext uri="{FF2B5EF4-FFF2-40B4-BE49-F238E27FC236}">
                <a16:creationId xmlns:a16="http://schemas.microsoft.com/office/drawing/2014/main" id="{35C41B27-E325-4CCA-B233-FE821E11B97E}"/>
              </a:ext>
            </a:extLst>
          </p:cNvPr>
          <p:cNvSpPr txBox="1"/>
          <p:nvPr/>
        </p:nvSpPr>
        <p:spPr>
          <a:xfrm>
            <a:off x="7154606" y="2990065"/>
            <a:ext cx="1227275"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10+</a:t>
            </a:r>
          </a:p>
        </p:txBody>
      </p:sp>
      <p:sp>
        <p:nvSpPr>
          <p:cNvPr id="30" name="TextBox 29">
            <a:extLst>
              <a:ext uri="{FF2B5EF4-FFF2-40B4-BE49-F238E27FC236}">
                <a16:creationId xmlns:a16="http://schemas.microsoft.com/office/drawing/2014/main" id="{81885498-5EC1-4E43-AF4F-EBA2FB253516}"/>
              </a:ext>
            </a:extLst>
          </p:cNvPr>
          <p:cNvSpPr txBox="1"/>
          <p:nvPr/>
        </p:nvSpPr>
        <p:spPr>
          <a:xfrm>
            <a:off x="6758919" y="3498361"/>
            <a:ext cx="2018648" cy="917271"/>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Compliances</a:t>
            </a:r>
          </a:p>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ISO 27001, 17, 18, ISO 9000, TL 9000, ISO 20000, MEITY, MHCE, CERT–IV-D, SSAE, </a:t>
            </a:r>
            <a:b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b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PCI-DSS-C, D, CERT-IN, SOX</a:t>
            </a:r>
          </a:p>
        </p:txBody>
      </p:sp>
      <p:sp>
        <p:nvSpPr>
          <p:cNvPr id="31" name="Rectangle: Top Corners Rounded 30">
            <a:extLst>
              <a:ext uri="{FF2B5EF4-FFF2-40B4-BE49-F238E27FC236}">
                <a16:creationId xmlns:a16="http://schemas.microsoft.com/office/drawing/2014/main" id="{6FD17E55-E212-4C74-AA62-09D696B7C88E}"/>
              </a:ext>
            </a:extLst>
          </p:cNvPr>
          <p:cNvSpPr/>
          <p:nvPr/>
        </p:nvSpPr>
        <p:spPr>
          <a:xfrm>
            <a:off x="6724243" y="979392"/>
            <a:ext cx="2088000" cy="1872000"/>
          </a:xfrm>
          <a:prstGeom prst="round2SameRect">
            <a:avLst/>
          </a:prstGeom>
          <a:solidFill>
            <a:schemeClr val="accent5">
              <a:lumMod val="75000"/>
            </a:schemeClr>
          </a:solid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sym typeface="Arial" panose="020B0604020202020204" pitchFamily="34" charset="0"/>
            </a:endParaRPr>
          </a:p>
        </p:txBody>
      </p:sp>
      <p:sp>
        <p:nvSpPr>
          <p:cNvPr id="32" name="TextBox 31">
            <a:extLst>
              <a:ext uri="{FF2B5EF4-FFF2-40B4-BE49-F238E27FC236}">
                <a16:creationId xmlns:a16="http://schemas.microsoft.com/office/drawing/2014/main" id="{577943B9-4606-4816-AAE9-56EE0BBCA180}"/>
              </a:ext>
            </a:extLst>
          </p:cNvPr>
          <p:cNvSpPr txBox="1"/>
          <p:nvPr/>
        </p:nvSpPr>
        <p:spPr>
          <a:xfrm>
            <a:off x="7140163" y="1146984"/>
            <a:ext cx="1256160" cy="563328"/>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j-lt"/>
                <a:cs typeface="Arial" panose="020B0604020202020204" pitchFamily="34" charset="0"/>
                <a:sym typeface="Arial" panose="020B0604020202020204" pitchFamily="34" charset="0"/>
              </a:rPr>
              <a:t>30+ </a:t>
            </a:r>
          </a:p>
        </p:txBody>
      </p:sp>
      <p:sp>
        <p:nvSpPr>
          <p:cNvPr id="33" name="TextBox 32">
            <a:extLst>
              <a:ext uri="{FF2B5EF4-FFF2-40B4-BE49-F238E27FC236}">
                <a16:creationId xmlns:a16="http://schemas.microsoft.com/office/drawing/2014/main" id="{9DDF5553-37EB-45E0-85F5-BD48EEBEA920}"/>
              </a:ext>
            </a:extLst>
          </p:cNvPr>
          <p:cNvSpPr txBox="1"/>
          <p:nvPr/>
        </p:nvSpPr>
        <p:spPr>
          <a:xfrm>
            <a:off x="6849435" y="1711896"/>
            <a:ext cx="1837616" cy="409440"/>
          </a:xfrm>
          <a:prstGeom prst="rect">
            <a:avLst/>
          </a:prstGeom>
          <a:noFill/>
          <a:ln w="6350">
            <a:noFill/>
            <a:prstDash val="dash"/>
          </a:ln>
        </p:spPr>
        <p:txBody>
          <a:bodyPr wrap="square" lIns="35100" tIns="35100" rIns="35100" bIns="35100"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Arial" panose="020B0604020202020204" pitchFamily="34" charset="0"/>
                <a:sym typeface="Arial" panose="020B0604020202020204" pitchFamily="34" charset="0"/>
              </a:rPr>
              <a:t>OEM Solutions &amp; Platforms Integration</a:t>
            </a:r>
          </a:p>
        </p:txBody>
      </p:sp>
      <p:pic>
        <p:nvPicPr>
          <p:cNvPr id="34" name="Picture 33">
            <a:extLst>
              <a:ext uri="{FF2B5EF4-FFF2-40B4-BE49-F238E27FC236}">
                <a16:creationId xmlns:a16="http://schemas.microsoft.com/office/drawing/2014/main" id="{009BE6AF-9B08-4B83-80C7-313E2581185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645397" y="2083704"/>
            <a:ext cx="1853205" cy="1124514"/>
          </a:xfrm>
          <a:prstGeom prst="round2DiagRect">
            <a:avLst>
              <a:gd name="adj1" fmla="val 36164"/>
              <a:gd name="adj2" fmla="val 0"/>
            </a:avLst>
          </a:prstGeom>
          <a:ln w="38100" cap="sq">
            <a:solidFill>
              <a:srgbClr val="FFFFFF"/>
            </a:solidFill>
            <a:miter lim="800000"/>
          </a:ln>
          <a:effectLst>
            <a:outerShdw blurRad="254000" algn="tl" rotWithShape="0">
              <a:srgbClr val="000000">
                <a:alpha val="43000"/>
              </a:srgbClr>
            </a:outerShdw>
          </a:effectLst>
        </p:spPr>
      </p:pic>
      <p:sp>
        <p:nvSpPr>
          <p:cNvPr id="5" name="Title 4">
            <a:extLst>
              <a:ext uri="{FF2B5EF4-FFF2-40B4-BE49-F238E27FC236}">
                <a16:creationId xmlns:a16="http://schemas.microsoft.com/office/drawing/2014/main" id="{D1146FAD-1CA7-4835-83F3-3258A25D4E59}"/>
              </a:ext>
            </a:extLst>
          </p:cNvPr>
          <p:cNvSpPr>
            <a:spLocks noGrp="1"/>
          </p:cNvSpPr>
          <p:nvPr>
            <p:ph type="title"/>
          </p:nvPr>
        </p:nvSpPr>
        <p:spPr/>
        <p:txBody>
          <a:bodyPr/>
          <a:lstStyle/>
          <a:p>
            <a:r>
              <a:rPr lang="en-US" dirty="0"/>
              <a:t>Sify Infinit Security Services: Key Facts</a:t>
            </a:r>
            <a:endParaRPr lang="en-IN" dirty="0"/>
          </a:p>
        </p:txBody>
      </p:sp>
      <p:sp>
        <p:nvSpPr>
          <p:cNvPr id="2" name="Date Placeholder 1">
            <a:extLst>
              <a:ext uri="{FF2B5EF4-FFF2-40B4-BE49-F238E27FC236}">
                <a16:creationId xmlns:a16="http://schemas.microsoft.com/office/drawing/2014/main" id="{668E0524-05A5-4DF5-A6D6-F81573879638}"/>
              </a:ext>
            </a:extLst>
          </p:cNvPr>
          <p:cNvSpPr>
            <a:spLocks noGrp="1"/>
          </p:cNvSpPr>
          <p:nvPr>
            <p:ph type="dt" sz="half" idx="4294967295"/>
          </p:nvPr>
        </p:nvSpPr>
        <p:spPr>
          <a:xfrm>
            <a:off x="0" y="638016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rPr>
              <a:t>09-01-2022</a:t>
            </a:r>
            <a:endParaRPr kumimoji="0" lang="en-IN"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3" name="Footer Placeholder 2">
            <a:extLst>
              <a:ext uri="{FF2B5EF4-FFF2-40B4-BE49-F238E27FC236}">
                <a16:creationId xmlns:a16="http://schemas.microsoft.com/office/drawing/2014/main" id="{11163CC4-4CCB-4811-BDB0-1C72692356F6}"/>
              </a:ext>
            </a:extLst>
          </p:cNvPr>
          <p:cNvSpPr>
            <a:spLocks noGrp="1"/>
          </p:cNvSpPr>
          <p:nvPr>
            <p:ph type="ftr" sz="quarter" idx="4294967295"/>
          </p:nvPr>
        </p:nvSpPr>
        <p:spPr>
          <a:xfrm>
            <a:off x="5029200" y="638016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Trebuchet MS"/>
                <a:ea typeface="+mn-ea"/>
                <a:cs typeface="+mn-cs"/>
              </a:rPr>
              <a:t>MDR Walk Through</a:t>
            </a:r>
          </a:p>
        </p:txBody>
      </p:sp>
    </p:spTree>
    <p:extLst>
      <p:ext uri="{BB962C8B-B14F-4D97-AF65-F5344CB8AC3E}">
        <p14:creationId xmlns:p14="http://schemas.microsoft.com/office/powerpoint/2010/main" val="280060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EE35-04B2-2E35-349A-975CB1AF7E22}"/>
              </a:ext>
            </a:extLst>
          </p:cNvPr>
          <p:cNvSpPr>
            <a:spLocks noGrp="1"/>
          </p:cNvSpPr>
          <p:nvPr>
            <p:ph type="title"/>
          </p:nvPr>
        </p:nvSpPr>
        <p:spPr/>
        <p:txBody>
          <a:bodyPr/>
          <a:lstStyle/>
          <a:p>
            <a:r>
              <a:rPr lang="en-US" dirty="0"/>
              <a:t>SIFY AS TRUSTED </a:t>
            </a:r>
            <a:r>
              <a:rPr lang="en-US" dirty="0">
                <a:solidFill>
                  <a:schemeClr val="bg1"/>
                </a:solidFill>
              </a:rPr>
              <a:t>Security services</a:t>
            </a:r>
            <a:r>
              <a:rPr lang="en-US" dirty="0"/>
              <a:t> PARTNER</a:t>
            </a:r>
            <a:endParaRPr lang="en-IN" dirty="0"/>
          </a:p>
        </p:txBody>
      </p:sp>
      <p:pic>
        <p:nvPicPr>
          <p:cNvPr id="5" name="Picture 2">
            <a:extLst>
              <a:ext uri="{FF2B5EF4-FFF2-40B4-BE49-F238E27FC236}">
                <a16:creationId xmlns:a16="http://schemas.microsoft.com/office/drawing/2014/main" id="{19C17883-1532-FF70-C4F3-DA6DDE8586F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008" y="743713"/>
            <a:ext cx="1700015" cy="783196"/>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A9EDE277-79A4-00AE-6F97-DD04DE9FC231}"/>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595"/>
          <a:stretch/>
        </p:blipFill>
        <p:spPr bwMode="auto">
          <a:xfrm>
            <a:off x="7120056" y="743473"/>
            <a:ext cx="1700017" cy="780817"/>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6DA9E4-0D0C-34C2-C503-9530414BB58C}"/>
              </a:ext>
            </a:extLst>
          </p:cNvPr>
          <p:cNvSpPr txBox="1"/>
          <p:nvPr/>
        </p:nvSpPr>
        <p:spPr>
          <a:xfrm>
            <a:off x="2068804" y="1556025"/>
            <a:ext cx="1697250" cy="2944589"/>
          </a:xfrm>
          <a:prstGeom prst="rect">
            <a:avLst/>
          </a:prstGeom>
          <a:noFill/>
        </p:spPr>
        <p:txBody>
          <a:bodyPr wrap="square" rtlCol="0">
            <a:spAutoFit/>
          </a:bodyPr>
          <a:lstStyle>
            <a:defPPr>
              <a:defRPr lang="en-US"/>
            </a:defPPr>
            <a:lvl1pPr defTabSz="914264">
              <a:lnSpc>
                <a:spcPts val="1600"/>
              </a:lnSpc>
              <a:defRPr sz="1200">
                <a:solidFill>
                  <a:prstClr val="white">
                    <a:lumMod val="85000"/>
                  </a:prstClr>
                </a:solidFill>
                <a:latin typeface="Trebuchet MS"/>
              </a:defRPr>
            </a:lvl1pPr>
          </a:lstStyle>
          <a:p>
            <a:r>
              <a:rPr lang="en-US" dirty="0"/>
              <a:t>Sify helps a major </a:t>
            </a:r>
            <a:r>
              <a:rPr lang="en-US" b="1" dirty="0">
                <a:solidFill>
                  <a:srgbClr val="BED730"/>
                </a:solidFill>
              </a:rPr>
              <a:t>pharmaceutical</a:t>
            </a:r>
            <a:r>
              <a:rPr lang="en-US" dirty="0"/>
              <a:t> sector customer with </a:t>
            </a:r>
            <a:r>
              <a:rPr lang="en-US" b="1" dirty="0">
                <a:solidFill>
                  <a:srgbClr val="BED730"/>
                </a:solidFill>
              </a:rPr>
              <a:t>AI &amp; ML based Security Analytics platform </a:t>
            </a:r>
            <a:r>
              <a:rPr lang="en-US" dirty="0"/>
              <a:t>and automatically mitigating threats  resulting in </a:t>
            </a:r>
            <a:r>
              <a:rPr lang="en-US" b="1" dirty="0">
                <a:solidFill>
                  <a:srgbClr val="BED730"/>
                </a:solidFill>
              </a:rPr>
              <a:t>reduced MTTD and MTTR</a:t>
            </a:r>
          </a:p>
          <a:p>
            <a:endParaRPr lang="en-US" b="1" dirty="0">
              <a:solidFill>
                <a:srgbClr val="BED730"/>
              </a:solidFill>
            </a:endParaRPr>
          </a:p>
          <a:p>
            <a:endParaRPr lang="en-US" b="1" dirty="0">
              <a:solidFill>
                <a:srgbClr val="BED730"/>
              </a:solidFill>
            </a:endParaRPr>
          </a:p>
          <a:p>
            <a:endParaRPr lang="en-US" b="1" dirty="0">
              <a:solidFill>
                <a:srgbClr val="BED730"/>
              </a:solidFill>
            </a:endParaRPr>
          </a:p>
          <a:p>
            <a:r>
              <a:rPr lang="en-US" sz="1050" b="1" i="1" dirty="0">
                <a:solidFill>
                  <a:srgbClr val="BED730"/>
                </a:solidFill>
              </a:rPr>
              <a:t>Micro Labs - SIEM</a:t>
            </a:r>
          </a:p>
        </p:txBody>
      </p:sp>
      <p:sp>
        <p:nvSpPr>
          <p:cNvPr id="9" name="TextBox 8">
            <a:extLst>
              <a:ext uri="{FF2B5EF4-FFF2-40B4-BE49-F238E27FC236}">
                <a16:creationId xmlns:a16="http://schemas.microsoft.com/office/drawing/2014/main" id="{EDDB6914-3849-91E9-5154-6C1A53E80F66}"/>
              </a:ext>
            </a:extLst>
          </p:cNvPr>
          <p:cNvSpPr txBox="1"/>
          <p:nvPr/>
        </p:nvSpPr>
        <p:spPr>
          <a:xfrm>
            <a:off x="7120056" y="1550868"/>
            <a:ext cx="1672192" cy="2944589"/>
          </a:xfrm>
          <a:prstGeom prst="rect">
            <a:avLst/>
          </a:prstGeom>
          <a:noFill/>
        </p:spPr>
        <p:txBody>
          <a:bodyPr wrap="square" rtlCol="0">
            <a:spAutoFit/>
          </a:bodyPr>
          <a:lstStyle>
            <a:defPPr>
              <a:defRPr lang="en-US"/>
            </a:defPPr>
            <a:lvl1pPr defTabSz="914264">
              <a:lnSpc>
                <a:spcPts val="1600"/>
              </a:lnSpc>
              <a:defRPr sz="1200">
                <a:solidFill>
                  <a:prstClr val="white">
                    <a:lumMod val="85000"/>
                  </a:prstClr>
                </a:solidFill>
                <a:latin typeface="Trebuchet MS"/>
              </a:defRPr>
            </a:lvl1pPr>
          </a:lstStyle>
          <a:p>
            <a:r>
              <a:rPr lang="en-US" dirty="0"/>
              <a:t>Sify helps assess and mitigate the </a:t>
            </a:r>
            <a:r>
              <a:rPr lang="en-US" b="1" dirty="0">
                <a:solidFill>
                  <a:srgbClr val="BED730"/>
                </a:solidFill>
              </a:rPr>
              <a:t>cyber security risks </a:t>
            </a:r>
            <a:r>
              <a:rPr lang="en-US" dirty="0"/>
              <a:t>for a leading </a:t>
            </a:r>
            <a:r>
              <a:rPr lang="en-US" b="1" dirty="0">
                <a:solidFill>
                  <a:srgbClr val="BED730"/>
                </a:solidFill>
              </a:rPr>
              <a:t>financial institute's </a:t>
            </a:r>
            <a:r>
              <a:rPr lang="en-US" dirty="0"/>
              <a:t>IT estate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50" b="1" i="1" dirty="0">
                <a:solidFill>
                  <a:srgbClr val="BED730"/>
                </a:solidFill>
              </a:rPr>
              <a:t>NSE – VA/PT</a:t>
            </a:r>
          </a:p>
        </p:txBody>
      </p:sp>
      <p:cxnSp>
        <p:nvCxnSpPr>
          <p:cNvPr id="11" name="Straight Connector 10">
            <a:extLst>
              <a:ext uri="{FF2B5EF4-FFF2-40B4-BE49-F238E27FC236}">
                <a16:creationId xmlns:a16="http://schemas.microsoft.com/office/drawing/2014/main" id="{CBE60D73-D435-C20E-14D5-B2D9A092F61D}"/>
              </a:ext>
            </a:extLst>
          </p:cNvPr>
          <p:cNvCxnSpPr>
            <a:cxnSpLocks/>
          </p:cNvCxnSpPr>
          <p:nvPr/>
        </p:nvCxnSpPr>
        <p:spPr>
          <a:xfrm flipV="1">
            <a:off x="2050582" y="1550868"/>
            <a:ext cx="0" cy="3145815"/>
          </a:xfrm>
          <a:prstGeom prst="line">
            <a:avLst/>
          </a:prstGeom>
          <a:ln w="9525">
            <a:solidFill>
              <a:srgbClr val="37609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0117EC-44BD-7AC7-66FB-11CEFBA76E6C}"/>
              </a:ext>
            </a:extLst>
          </p:cNvPr>
          <p:cNvCxnSpPr>
            <a:cxnSpLocks/>
          </p:cNvCxnSpPr>
          <p:nvPr/>
        </p:nvCxnSpPr>
        <p:spPr>
          <a:xfrm flipV="1">
            <a:off x="3777162" y="1550868"/>
            <a:ext cx="0" cy="3145815"/>
          </a:xfrm>
          <a:prstGeom prst="line">
            <a:avLst/>
          </a:prstGeom>
          <a:ln w="9525">
            <a:solidFill>
              <a:srgbClr val="37609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76607D-2232-658B-CA7C-9E6CF444128F}"/>
              </a:ext>
            </a:extLst>
          </p:cNvPr>
          <p:cNvCxnSpPr>
            <a:cxnSpLocks/>
          </p:cNvCxnSpPr>
          <p:nvPr/>
        </p:nvCxnSpPr>
        <p:spPr>
          <a:xfrm flipV="1">
            <a:off x="7114678" y="1523674"/>
            <a:ext cx="0" cy="3145815"/>
          </a:xfrm>
          <a:prstGeom prst="line">
            <a:avLst/>
          </a:prstGeom>
          <a:ln w="9525">
            <a:solidFill>
              <a:srgbClr val="37609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AB408B-6706-B289-6878-59F22A4C6D5C}"/>
              </a:ext>
            </a:extLst>
          </p:cNvPr>
          <p:cNvSpPr txBox="1"/>
          <p:nvPr/>
        </p:nvSpPr>
        <p:spPr>
          <a:xfrm>
            <a:off x="323925" y="1554103"/>
            <a:ext cx="1620001" cy="3151184"/>
          </a:xfrm>
          <a:prstGeom prst="rect">
            <a:avLst/>
          </a:prstGeom>
          <a:noFill/>
        </p:spPr>
        <p:txBody>
          <a:bodyPr wrap="square" rtlCol="0">
            <a:spAutoFit/>
          </a:bodyPr>
          <a:lstStyle>
            <a:defPPr>
              <a:defRPr lang="en-US"/>
            </a:defPPr>
            <a:lvl1pPr defTabSz="914264">
              <a:lnSpc>
                <a:spcPts val="1600"/>
              </a:lnSpc>
              <a:defRPr sz="1200">
                <a:solidFill>
                  <a:prstClr val="white">
                    <a:lumMod val="85000"/>
                  </a:prstClr>
                </a:solidFill>
                <a:latin typeface="Trebuchet MS"/>
              </a:defRPr>
            </a:lvl1pPr>
          </a:lstStyle>
          <a:p>
            <a:r>
              <a:rPr lang="en-US" dirty="0"/>
              <a:t>Sify is trusted by a leading </a:t>
            </a:r>
            <a:r>
              <a:rPr lang="en-US" b="1" dirty="0">
                <a:solidFill>
                  <a:srgbClr val="BED730"/>
                </a:solidFill>
              </a:rPr>
              <a:t>manufacturer</a:t>
            </a:r>
            <a:r>
              <a:rPr lang="en-US" dirty="0"/>
              <a:t> for </a:t>
            </a:r>
            <a:r>
              <a:rPr lang="en-US" b="1" dirty="0">
                <a:solidFill>
                  <a:srgbClr val="BED730"/>
                </a:solidFill>
              </a:rPr>
              <a:t>securing</a:t>
            </a:r>
            <a:r>
              <a:rPr lang="en-US" dirty="0"/>
              <a:t> their </a:t>
            </a:r>
            <a:r>
              <a:rPr lang="en-US" b="1" dirty="0">
                <a:solidFill>
                  <a:srgbClr val="BED730"/>
                </a:solidFill>
              </a:rPr>
              <a:t>end- to-end IT Infrastructure</a:t>
            </a:r>
            <a:r>
              <a:rPr lang="en-US" dirty="0"/>
              <a:t> and </a:t>
            </a:r>
            <a:r>
              <a:rPr lang="en-US" b="1" dirty="0">
                <a:solidFill>
                  <a:srgbClr val="BED730"/>
                </a:solidFill>
              </a:rPr>
              <a:t>enhance</a:t>
            </a:r>
            <a:r>
              <a:rPr lang="en-US" dirty="0"/>
              <a:t> their </a:t>
            </a:r>
            <a:r>
              <a:rPr lang="en-US" b="1" dirty="0">
                <a:solidFill>
                  <a:srgbClr val="BED730"/>
                </a:solidFill>
              </a:rPr>
              <a:t>security</a:t>
            </a:r>
            <a:r>
              <a:rPr lang="en-US" dirty="0"/>
              <a:t> </a:t>
            </a:r>
            <a:r>
              <a:rPr lang="en-US" b="1" dirty="0">
                <a:solidFill>
                  <a:srgbClr val="BED730"/>
                </a:solidFill>
              </a:rPr>
              <a:t>posture</a:t>
            </a:r>
            <a:r>
              <a:rPr lang="en-US" dirty="0"/>
              <a:t> with continuous monitoring, management and security audits</a:t>
            </a:r>
            <a:endParaRPr lang="en-US" b="1" dirty="0">
              <a:solidFill>
                <a:srgbClr val="BED730"/>
              </a:solidFill>
            </a:endParaRPr>
          </a:p>
          <a:p>
            <a:endParaRPr lang="en-US" b="1" dirty="0">
              <a:solidFill>
                <a:srgbClr val="BED730"/>
              </a:solidFill>
            </a:endParaRPr>
          </a:p>
          <a:p>
            <a:r>
              <a:rPr lang="en-US" sz="1050" b="1" i="1" dirty="0">
                <a:solidFill>
                  <a:srgbClr val="BED730"/>
                </a:solidFill>
              </a:rPr>
              <a:t>SANMAR – End to End Security Services</a:t>
            </a:r>
          </a:p>
        </p:txBody>
      </p:sp>
      <p:pic>
        <p:nvPicPr>
          <p:cNvPr id="4" name="Picture 6">
            <a:extLst>
              <a:ext uri="{FF2B5EF4-FFF2-40B4-BE49-F238E27FC236}">
                <a16:creationId xmlns:a16="http://schemas.microsoft.com/office/drawing/2014/main" id="{2EC2A3C5-644B-6274-ACA7-9FA4770D405D}"/>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03" y="744945"/>
            <a:ext cx="1698276" cy="783196"/>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F0000A-4EE3-2F67-B2B9-761DDAE220AD}"/>
              </a:ext>
            </a:extLst>
          </p:cNvPr>
          <p:cNvSpPr txBox="1"/>
          <p:nvPr/>
        </p:nvSpPr>
        <p:spPr>
          <a:xfrm>
            <a:off x="5404583" y="1539315"/>
            <a:ext cx="1707406" cy="3149773"/>
          </a:xfrm>
          <a:prstGeom prst="rect">
            <a:avLst/>
          </a:prstGeom>
          <a:noFill/>
        </p:spPr>
        <p:txBody>
          <a:bodyPr wrap="square" rtlCol="0">
            <a:spAutoFit/>
          </a:bodyPr>
          <a:lstStyle>
            <a:defPPr>
              <a:defRPr lang="en-US"/>
            </a:defPPr>
            <a:lvl1pPr defTabSz="914264">
              <a:lnSpc>
                <a:spcPts val="1600"/>
              </a:lnSpc>
              <a:defRPr sz="1200">
                <a:solidFill>
                  <a:prstClr val="white">
                    <a:lumMod val="85000"/>
                  </a:prstClr>
                </a:solidFill>
                <a:latin typeface="Trebuchet MS"/>
              </a:defRPr>
            </a:lvl1pPr>
          </a:lstStyle>
          <a:p>
            <a:r>
              <a:rPr lang="en-US" sz="1200" dirty="0"/>
              <a:t>World's leading </a:t>
            </a:r>
            <a:r>
              <a:rPr lang="en-US" b="1" dirty="0">
                <a:solidFill>
                  <a:srgbClr val="BED730"/>
                </a:solidFill>
              </a:rPr>
              <a:t>glass manufacturer </a:t>
            </a:r>
            <a:r>
              <a:rPr lang="en-US" sz="1200" dirty="0"/>
              <a:t>secured with </a:t>
            </a:r>
            <a:r>
              <a:rPr lang="en-US" b="1" dirty="0">
                <a:solidFill>
                  <a:srgbClr val="BED730"/>
                </a:solidFill>
              </a:rPr>
              <a:t>Machine Learning </a:t>
            </a:r>
            <a:r>
              <a:rPr lang="en-US" dirty="0"/>
              <a:t>based threat detection and response </a:t>
            </a:r>
            <a:r>
              <a:rPr lang="en-US" sz="1200" dirty="0"/>
              <a:t>technology protecting </a:t>
            </a:r>
            <a:r>
              <a:rPr lang="en-US" b="1" dirty="0">
                <a:solidFill>
                  <a:srgbClr val="BED730"/>
                </a:solidFill>
              </a:rPr>
              <a:t>against sophisticated threats and attacks</a:t>
            </a:r>
          </a:p>
          <a:p>
            <a:endParaRPr lang="en-US" b="1" dirty="0">
              <a:solidFill>
                <a:srgbClr val="BED730"/>
              </a:solidFill>
            </a:endParaRPr>
          </a:p>
          <a:p>
            <a:endParaRPr lang="en-US" b="1" dirty="0">
              <a:solidFill>
                <a:srgbClr val="BED730"/>
              </a:solidFill>
            </a:endParaRPr>
          </a:p>
          <a:p>
            <a:endParaRPr lang="en-US" b="1" dirty="0">
              <a:solidFill>
                <a:srgbClr val="BED730"/>
              </a:solidFill>
            </a:endParaRPr>
          </a:p>
          <a:p>
            <a:endParaRPr lang="en-US" b="1" dirty="0">
              <a:solidFill>
                <a:srgbClr val="BED730"/>
              </a:solidFill>
            </a:endParaRPr>
          </a:p>
          <a:p>
            <a:r>
              <a:rPr lang="en-IN" sz="1050" b="1" i="1" dirty="0">
                <a:solidFill>
                  <a:srgbClr val="BED730"/>
                </a:solidFill>
              </a:rPr>
              <a:t>Nippon Electric Glass - NGAV</a:t>
            </a:r>
            <a:endParaRPr lang="en-US" sz="1050" b="1" i="1" dirty="0">
              <a:solidFill>
                <a:srgbClr val="BED730"/>
              </a:solidFill>
            </a:endParaRPr>
          </a:p>
        </p:txBody>
      </p:sp>
      <p:pic>
        <p:nvPicPr>
          <p:cNvPr id="18" name="Picture 4">
            <a:extLst>
              <a:ext uri="{FF2B5EF4-FFF2-40B4-BE49-F238E27FC236}">
                <a16:creationId xmlns:a16="http://schemas.microsoft.com/office/drawing/2014/main" id="{73203FEA-3B13-1777-3AD3-06C0D7D6B3CF}"/>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1971" y="742061"/>
            <a:ext cx="1700018" cy="781613"/>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AAC84793-A79E-3A40-823A-921166A7DE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8461" y="743713"/>
            <a:ext cx="1625015" cy="783196"/>
          </a:xfrm>
          <a:prstGeom prst="rect">
            <a:avLst/>
          </a:prstGeom>
          <a:noFill/>
          <a:ln w="6350">
            <a:solidFill>
              <a:schemeClr val="bg1"/>
            </a:solidFill>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C2B39F8-D8C8-5744-9666-EF96BB877F2A}"/>
              </a:ext>
            </a:extLst>
          </p:cNvPr>
          <p:cNvSpPr txBox="1"/>
          <p:nvPr/>
        </p:nvSpPr>
        <p:spPr>
          <a:xfrm>
            <a:off x="3782541" y="1550868"/>
            <a:ext cx="1625009" cy="2944589"/>
          </a:xfrm>
          <a:prstGeom prst="rect">
            <a:avLst/>
          </a:prstGeom>
          <a:noFill/>
        </p:spPr>
        <p:txBody>
          <a:bodyPr wrap="square" rtlCol="0">
            <a:spAutoFit/>
          </a:bodyPr>
          <a:lstStyle/>
          <a:p>
            <a:pPr defTabSz="914264">
              <a:lnSpc>
                <a:spcPts val="1600"/>
              </a:lnSpc>
            </a:pPr>
            <a:r>
              <a:rPr lang="en-US" sz="1200" dirty="0">
                <a:solidFill>
                  <a:prstClr val="white">
                    <a:lumMod val="85000"/>
                  </a:prstClr>
                </a:solidFill>
                <a:latin typeface="Trebuchet MS"/>
              </a:rPr>
              <a:t>Sify helps </a:t>
            </a:r>
            <a:r>
              <a:rPr lang="en-US" sz="1200" b="1" dirty="0">
                <a:solidFill>
                  <a:srgbClr val="BED730"/>
                </a:solidFill>
                <a:latin typeface="Trebuchet MS"/>
              </a:rPr>
              <a:t>secure</a:t>
            </a:r>
            <a:r>
              <a:rPr lang="en-US" sz="1200" dirty="0">
                <a:solidFill>
                  <a:prstClr val="white">
                    <a:lumMod val="85000"/>
                  </a:prstClr>
                </a:solidFill>
                <a:latin typeface="Trebuchet MS"/>
              </a:rPr>
              <a:t> the </a:t>
            </a:r>
            <a:r>
              <a:rPr lang="en-US" sz="1200" b="1" dirty="0">
                <a:solidFill>
                  <a:srgbClr val="BED730"/>
                </a:solidFill>
                <a:latin typeface="Trebuchet MS"/>
              </a:rPr>
              <a:t>Financial platform </a:t>
            </a:r>
            <a:r>
              <a:rPr lang="en-US" sz="1200" dirty="0">
                <a:solidFill>
                  <a:prstClr val="white">
                    <a:lumMod val="85000"/>
                  </a:prstClr>
                </a:solidFill>
                <a:latin typeface="Trebuchet MS"/>
              </a:rPr>
              <a:t>hosted </a:t>
            </a:r>
            <a:r>
              <a:rPr lang="en-US" sz="1200" b="1" dirty="0">
                <a:solidFill>
                  <a:srgbClr val="BED730"/>
                </a:solidFill>
                <a:latin typeface="Trebuchet MS"/>
              </a:rPr>
              <a:t>on public cloud </a:t>
            </a:r>
            <a:r>
              <a:rPr lang="en-US" sz="1200" dirty="0">
                <a:solidFill>
                  <a:prstClr val="white">
                    <a:lumMod val="85000"/>
                  </a:prstClr>
                </a:solidFill>
                <a:latin typeface="Trebuchet MS"/>
              </a:rPr>
              <a:t>accessed by several retail customers for a </a:t>
            </a:r>
            <a:r>
              <a:rPr lang="en-US" sz="1200" b="1" dirty="0">
                <a:solidFill>
                  <a:srgbClr val="BED730"/>
                </a:solidFill>
                <a:latin typeface="Trebuchet MS"/>
              </a:rPr>
              <a:t>major NBFC</a:t>
            </a:r>
            <a:r>
              <a:rPr lang="en-US" sz="1200" b="1" dirty="0">
                <a:solidFill>
                  <a:prstClr val="white">
                    <a:lumMod val="85000"/>
                  </a:prstClr>
                </a:solidFill>
                <a:latin typeface="Trebuchet MS"/>
              </a:rPr>
              <a:t> </a:t>
            </a:r>
            <a:r>
              <a:rPr lang="en-US" sz="1200" dirty="0">
                <a:solidFill>
                  <a:prstClr val="white">
                    <a:lumMod val="85000"/>
                  </a:prstClr>
                </a:solidFill>
                <a:latin typeface="Trebuchet MS"/>
              </a:rPr>
              <a:t>with security controls at various layers along with Detection and Response services.</a:t>
            </a:r>
          </a:p>
          <a:p>
            <a:pPr defTabSz="914264">
              <a:lnSpc>
                <a:spcPts val="1600"/>
              </a:lnSpc>
            </a:pPr>
            <a:endParaRPr lang="en-US" sz="1200" dirty="0">
              <a:solidFill>
                <a:prstClr val="white">
                  <a:lumMod val="85000"/>
                </a:prstClr>
              </a:solidFill>
              <a:latin typeface="Trebuchet MS"/>
            </a:endParaRPr>
          </a:p>
          <a:p>
            <a:pPr defTabSz="914264">
              <a:lnSpc>
                <a:spcPts val="1600"/>
              </a:lnSpc>
            </a:pPr>
            <a:endParaRPr lang="en-US" sz="1200" dirty="0">
              <a:solidFill>
                <a:prstClr val="white">
                  <a:lumMod val="85000"/>
                </a:prstClr>
              </a:solidFill>
              <a:latin typeface="Trebuchet MS"/>
            </a:endParaRPr>
          </a:p>
          <a:p>
            <a:pPr defTabSz="914264">
              <a:lnSpc>
                <a:spcPts val="1600"/>
              </a:lnSpc>
            </a:pPr>
            <a:r>
              <a:rPr lang="en-US" sz="1050" b="1" i="1" dirty="0">
                <a:solidFill>
                  <a:srgbClr val="BED730"/>
                </a:solidFill>
                <a:latin typeface="Trebuchet MS"/>
              </a:rPr>
              <a:t>Manappuram</a:t>
            </a:r>
            <a:endParaRPr lang="en-IN" sz="1050" b="1" i="1" dirty="0">
              <a:solidFill>
                <a:srgbClr val="BED730"/>
              </a:solidFill>
              <a:latin typeface="Trebuchet MS"/>
            </a:endParaRPr>
          </a:p>
        </p:txBody>
      </p:sp>
      <p:cxnSp>
        <p:nvCxnSpPr>
          <p:cNvPr id="21" name="Straight Connector 20">
            <a:extLst>
              <a:ext uri="{FF2B5EF4-FFF2-40B4-BE49-F238E27FC236}">
                <a16:creationId xmlns:a16="http://schemas.microsoft.com/office/drawing/2014/main" id="{F4A800B4-83B1-9C7C-7775-6C40041A3CC4}"/>
              </a:ext>
            </a:extLst>
          </p:cNvPr>
          <p:cNvCxnSpPr>
            <a:cxnSpLocks/>
          </p:cNvCxnSpPr>
          <p:nvPr/>
        </p:nvCxnSpPr>
        <p:spPr>
          <a:xfrm flipV="1">
            <a:off x="5407550" y="1542550"/>
            <a:ext cx="0" cy="3145815"/>
          </a:xfrm>
          <a:prstGeom prst="line">
            <a:avLst/>
          </a:prstGeom>
          <a:ln w="9525">
            <a:solidFill>
              <a:srgbClr val="37609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5A95BE-D121-4F1A-83F2-4A1CB6EAE834}"/>
              </a:ext>
            </a:extLst>
          </p:cNvPr>
          <p:cNvSpPr>
            <a:spLocks noGrp="1"/>
          </p:cNvSpPr>
          <p:nvPr>
            <p:ph type="body" sz="quarter" idx="4294967295"/>
          </p:nvPr>
        </p:nvSpPr>
        <p:spPr>
          <a:xfrm>
            <a:off x="323850" y="2071688"/>
            <a:ext cx="8496300" cy="954087"/>
          </a:xfrm>
        </p:spPr>
        <p:txBody>
          <a:bodyPr anchor="ctr">
            <a:normAutofit/>
          </a:bodyPr>
          <a:lstStyle/>
          <a:p>
            <a:pPr marL="0" indent="0" algn="ctr">
              <a:buNone/>
            </a:pPr>
            <a:r>
              <a:rPr lang="en-IN" sz="3600" dirty="0">
                <a:solidFill>
                  <a:schemeClr val="bg1"/>
                </a:solidFill>
              </a:rPr>
              <a:t>Thank You</a:t>
            </a:r>
          </a:p>
        </p:txBody>
      </p:sp>
    </p:spTree>
    <p:extLst>
      <p:ext uri="{BB962C8B-B14F-4D97-AF65-F5344CB8AC3E}">
        <p14:creationId xmlns:p14="http://schemas.microsoft.com/office/powerpoint/2010/main" val="220169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6" descr="changing-face-of-security (2).png">
            <a:extLst>
              <a:ext uri="{FF2B5EF4-FFF2-40B4-BE49-F238E27FC236}">
                <a16:creationId xmlns:a16="http://schemas.microsoft.com/office/drawing/2014/main" id="{86B5B91D-8414-4D15-83C8-A97C1D21C733}"/>
              </a:ext>
            </a:extLst>
          </p:cNvPr>
          <p:cNvPicPr>
            <a:picLocks/>
          </p:cNvPicPr>
          <p:nvPr/>
        </p:nvPicPr>
        <p:blipFill>
          <a:blip r:embed="rId3" cstate="print"/>
          <a:stretch>
            <a:fillRect/>
          </a:stretch>
        </p:blipFill>
        <p:spPr>
          <a:xfrm>
            <a:off x="109382" y="1047176"/>
            <a:ext cx="3219270" cy="3026020"/>
          </a:xfrm>
          <a:prstGeom prst="rect">
            <a:avLst/>
          </a:prstGeom>
        </p:spPr>
      </p:pic>
      <p:sp>
        <p:nvSpPr>
          <p:cNvPr id="6" name="Down Arrow 18">
            <a:extLst>
              <a:ext uri="{FF2B5EF4-FFF2-40B4-BE49-F238E27FC236}">
                <a16:creationId xmlns:a16="http://schemas.microsoft.com/office/drawing/2014/main" id="{A67C1A19-AF93-4EC9-89CC-E72B9F030788}"/>
              </a:ext>
            </a:extLst>
          </p:cNvPr>
          <p:cNvSpPr/>
          <p:nvPr/>
        </p:nvSpPr>
        <p:spPr>
          <a:xfrm>
            <a:off x="3418294" y="987425"/>
            <a:ext cx="492007" cy="2924025"/>
          </a:xfrm>
          <a:prstGeom prst="downArrow">
            <a:avLst>
              <a:gd name="adj1" fmla="val 75200"/>
              <a:gd name="adj2" fmla="val 54725"/>
            </a:avLst>
          </a:prstGeom>
          <a:solidFill>
            <a:srgbClr val="BED730"/>
          </a:solidFill>
          <a:ln w="12700" cap="flat" cmpd="sng" algn="ctr">
            <a:noFill/>
            <a:prstDash val="solid"/>
            <a:miter lim="800000"/>
          </a:ln>
          <a:effectLst/>
        </p:spPr>
        <p:txBody>
          <a:bodyPr vert="vert270" lIns="0" tIns="0" rIns="0" bIns="0" rtlCol="0" anchor="ctr"/>
          <a:lstStyle/>
          <a:p>
            <a:pPr marL="0" marR="0" lvl="0" indent="0" algn="ctr" defTabSz="504257" rtl="0" eaLnBrk="1" fontAlgn="auto" latinLnBrk="0" hangingPunct="1">
              <a:lnSpc>
                <a:spcPct val="100000"/>
              </a:lnSpc>
              <a:spcBef>
                <a:spcPts val="0"/>
              </a:spcBef>
              <a:spcAft>
                <a:spcPts val="0"/>
              </a:spcAft>
              <a:buClrTx/>
              <a:buSzTx/>
              <a:buFontTx/>
              <a:buNone/>
              <a:tabLst/>
              <a:defRPr/>
            </a:pPr>
            <a:r>
              <a:rPr kumimoji="0" lang="en-US" sz="1324" b="1" i="0" u="none" strike="noStrike" kern="0" cap="none" spc="0" normalizeH="0" baseline="0" noProof="0" dirty="0">
                <a:ln>
                  <a:noFill/>
                </a:ln>
                <a:effectLst/>
                <a:uLnTx/>
                <a:uFillTx/>
                <a:latin typeface="Trebuchet MS"/>
                <a:ea typeface="+mn-ea"/>
                <a:cs typeface="+mn-cs"/>
              </a:rPr>
              <a:t>Engagement by Stage</a:t>
            </a:r>
          </a:p>
        </p:txBody>
      </p:sp>
      <p:sp>
        <p:nvSpPr>
          <p:cNvPr id="7" name="Isosceles Triangle 124">
            <a:extLst>
              <a:ext uri="{FF2B5EF4-FFF2-40B4-BE49-F238E27FC236}">
                <a16:creationId xmlns:a16="http://schemas.microsoft.com/office/drawing/2014/main" id="{70FA879D-0FDC-4E5D-8C36-F871A38E755B}"/>
              </a:ext>
            </a:extLst>
          </p:cNvPr>
          <p:cNvSpPr/>
          <p:nvPr/>
        </p:nvSpPr>
        <p:spPr>
          <a:xfrm rot="5400000">
            <a:off x="2683942" y="2334195"/>
            <a:ext cx="1196432" cy="243004"/>
          </a:xfrm>
          <a:prstGeom prst="triangle">
            <a:avLst>
              <a:gd name="adj" fmla="val 50000"/>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ctr" defTabSz="672341" rtl="0" eaLnBrk="1" fontAlgn="auto" latinLnBrk="0" hangingPunct="1">
              <a:lnSpc>
                <a:spcPct val="100000"/>
              </a:lnSpc>
              <a:spcBef>
                <a:spcPts val="0"/>
              </a:spcBef>
              <a:spcAft>
                <a:spcPts val="0"/>
              </a:spcAft>
              <a:buClrTx/>
              <a:buSzTx/>
              <a:buFontTx/>
              <a:buNone/>
              <a:tabLst/>
              <a:defRPr/>
            </a:pPr>
            <a:endParaRPr kumimoji="0" lang="en-IN" sz="1324" b="0" i="0" u="none" strike="noStrike" kern="0" cap="none" spc="0" normalizeH="0" baseline="0" noProof="0" dirty="0">
              <a:ln>
                <a:noFill/>
              </a:ln>
              <a:solidFill>
                <a:prstClr val="white"/>
              </a:solidFill>
              <a:effectLst/>
              <a:uLnTx/>
              <a:uFillTx/>
              <a:latin typeface="Trebuchet MS"/>
              <a:ea typeface="+mn-ea"/>
              <a:cs typeface="+mn-cs"/>
            </a:endParaRPr>
          </a:p>
        </p:txBody>
      </p:sp>
      <p:sp>
        <p:nvSpPr>
          <p:cNvPr id="8" name="Rectangle: Top Corners Rounded 7">
            <a:extLst>
              <a:ext uri="{FF2B5EF4-FFF2-40B4-BE49-F238E27FC236}">
                <a16:creationId xmlns:a16="http://schemas.microsoft.com/office/drawing/2014/main" id="{24338646-63B1-4C50-88A2-F91B69766ABB}"/>
              </a:ext>
            </a:extLst>
          </p:cNvPr>
          <p:cNvSpPr/>
          <p:nvPr/>
        </p:nvSpPr>
        <p:spPr>
          <a:xfrm flipV="1">
            <a:off x="0" y="4119425"/>
            <a:ext cx="9144000" cy="628802"/>
          </a:xfrm>
          <a:prstGeom prst="round2SameRect">
            <a:avLst>
              <a:gd name="adj1" fmla="val 0"/>
              <a:gd name="adj2" fmla="val 0"/>
            </a:avLst>
          </a:prstGeom>
          <a:solidFill>
            <a:schemeClr val="tx2">
              <a:lumMod val="50000"/>
              <a:alpha val="50196"/>
            </a:schemeClr>
          </a:solidFill>
          <a:ln w="3175" cap="flat" cmpd="sng" algn="ctr">
            <a:solidFill>
              <a:schemeClr val="accent1">
                <a:lumMod val="50000"/>
              </a:schemeClr>
            </a:solidFill>
            <a:prstDash val="solid"/>
            <a:miter lim="800000"/>
          </a:ln>
          <a:effectLst/>
        </p:spPr>
        <p:txBody>
          <a:bodyPr spcFirstLastPara="0" vert="horz" wrap="square" lIns="185285" tIns="0" rIns="0" bIns="0" numCol="1" spcCol="1270" anchor="ctr" anchorCtr="0">
            <a:noAutofit/>
          </a:bodyPr>
          <a:lstStyle/>
          <a:p>
            <a:pPr marL="79410" marR="0" lvl="0" indent="-79410" algn="l" defTabSz="504257"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hueOff val="0"/>
                  <a:satOff val="0"/>
                  <a:lumOff val="0"/>
                  <a:alphaOff val="0"/>
                </a:prstClr>
              </a:solidFill>
              <a:effectLst/>
              <a:uLnTx/>
              <a:uFillTx/>
              <a:latin typeface="Trebuchet MS"/>
              <a:ea typeface="+mn-ea"/>
              <a:cs typeface="+mn-cs"/>
            </a:endParaRPr>
          </a:p>
        </p:txBody>
      </p:sp>
      <p:sp>
        <p:nvSpPr>
          <p:cNvPr id="10" name="Rectangle 9">
            <a:extLst>
              <a:ext uri="{FF2B5EF4-FFF2-40B4-BE49-F238E27FC236}">
                <a16:creationId xmlns:a16="http://schemas.microsoft.com/office/drawing/2014/main" id="{C622B5F6-CE35-4F7C-87E9-BCE03E9373F3}"/>
              </a:ext>
            </a:extLst>
          </p:cNvPr>
          <p:cNvSpPr/>
          <p:nvPr/>
        </p:nvSpPr>
        <p:spPr>
          <a:xfrm>
            <a:off x="4990454" y="984734"/>
            <a:ext cx="3829696" cy="900000"/>
          </a:xfrm>
          <a:prstGeom prst="rect">
            <a:avLst/>
          </a:prstGeom>
          <a:solidFill>
            <a:srgbClr val="000000">
              <a:alpha val="50196"/>
            </a:srgb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BED730"/>
              </a:solidFill>
            </a:endParaRPr>
          </a:p>
        </p:txBody>
      </p:sp>
      <p:sp>
        <p:nvSpPr>
          <p:cNvPr id="11" name="Round Same Side Corner Rectangle 4">
            <a:extLst>
              <a:ext uri="{FF2B5EF4-FFF2-40B4-BE49-F238E27FC236}">
                <a16:creationId xmlns:a16="http://schemas.microsoft.com/office/drawing/2014/main" id="{7C5BADA7-6C32-4C1F-9840-19DDCB08ED92}"/>
              </a:ext>
            </a:extLst>
          </p:cNvPr>
          <p:cNvSpPr/>
          <p:nvPr/>
        </p:nvSpPr>
        <p:spPr>
          <a:xfrm>
            <a:off x="3942884" y="984734"/>
            <a:ext cx="1332000" cy="900000"/>
          </a:xfrm>
          <a:prstGeom prst="homePlate">
            <a:avLst>
              <a:gd name="adj" fmla="val 27454"/>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IN" sz="1200" b="1" dirty="0">
                <a:solidFill>
                  <a:srgbClr val="BED730"/>
                </a:solidFill>
                <a:latin typeface="+mj-lt"/>
              </a:rPr>
              <a:t>STUDY, ASSESS and REPORT</a:t>
            </a:r>
          </a:p>
        </p:txBody>
      </p:sp>
      <p:sp>
        <p:nvSpPr>
          <p:cNvPr id="13" name="Rectangle 12">
            <a:extLst>
              <a:ext uri="{FF2B5EF4-FFF2-40B4-BE49-F238E27FC236}">
                <a16:creationId xmlns:a16="http://schemas.microsoft.com/office/drawing/2014/main" id="{5915EF5B-0C2C-4D68-A2F0-F7A14C597678}"/>
              </a:ext>
            </a:extLst>
          </p:cNvPr>
          <p:cNvSpPr/>
          <p:nvPr/>
        </p:nvSpPr>
        <p:spPr>
          <a:xfrm>
            <a:off x="4990454" y="1908092"/>
            <a:ext cx="3829696" cy="1080000"/>
          </a:xfrm>
          <a:prstGeom prst="rect">
            <a:avLst/>
          </a:prstGeom>
          <a:solidFill>
            <a:srgbClr val="000000">
              <a:alpha val="50196"/>
            </a:srgb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BED730"/>
              </a:solidFill>
            </a:endParaRPr>
          </a:p>
        </p:txBody>
      </p:sp>
      <p:sp>
        <p:nvSpPr>
          <p:cNvPr id="14" name="Round Same Side Corner Rectangle 4">
            <a:extLst>
              <a:ext uri="{FF2B5EF4-FFF2-40B4-BE49-F238E27FC236}">
                <a16:creationId xmlns:a16="http://schemas.microsoft.com/office/drawing/2014/main" id="{405B47CA-C48B-4DE2-B566-43045EC4A993}"/>
              </a:ext>
            </a:extLst>
          </p:cNvPr>
          <p:cNvSpPr/>
          <p:nvPr/>
        </p:nvSpPr>
        <p:spPr>
          <a:xfrm>
            <a:off x="3942884" y="1908092"/>
            <a:ext cx="1332000" cy="1080000"/>
          </a:xfrm>
          <a:prstGeom prst="homePlate">
            <a:avLst>
              <a:gd name="adj" fmla="val 27454"/>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IN" sz="1200" b="1" dirty="0">
                <a:solidFill>
                  <a:srgbClr val="BED730"/>
                </a:solidFill>
                <a:latin typeface="+mj-lt"/>
              </a:rPr>
              <a:t>DESIGN, BUILD and TRANSFORM</a:t>
            </a:r>
          </a:p>
        </p:txBody>
      </p:sp>
      <p:sp>
        <p:nvSpPr>
          <p:cNvPr id="16" name="Rectangle 15">
            <a:extLst>
              <a:ext uri="{FF2B5EF4-FFF2-40B4-BE49-F238E27FC236}">
                <a16:creationId xmlns:a16="http://schemas.microsoft.com/office/drawing/2014/main" id="{2A154674-F437-4EE2-ABB9-0BB079F9F5C1}"/>
              </a:ext>
            </a:extLst>
          </p:cNvPr>
          <p:cNvSpPr/>
          <p:nvPr/>
        </p:nvSpPr>
        <p:spPr>
          <a:xfrm>
            <a:off x="4990454" y="3011450"/>
            <a:ext cx="3829696" cy="900000"/>
          </a:xfrm>
          <a:prstGeom prst="rect">
            <a:avLst/>
          </a:prstGeom>
          <a:solidFill>
            <a:srgbClr val="000000">
              <a:alpha val="50196"/>
            </a:srgbClr>
          </a:solidFill>
          <a:ln w="31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BED730"/>
              </a:solidFill>
            </a:endParaRPr>
          </a:p>
        </p:txBody>
      </p:sp>
      <p:sp>
        <p:nvSpPr>
          <p:cNvPr id="17" name="Round Same Side Corner Rectangle 4">
            <a:extLst>
              <a:ext uri="{FF2B5EF4-FFF2-40B4-BE49-F238E27FC236}">
                <a16:creationId xmlns:a16="http://schemas.microsoft.com/office/drawing/2014/main" id="{B2A5C56C-83C9-41E8-BC58-80DFD1529055}"/>
              </a:ext>
            </a:extLst>
          </p:cNvPr>
          <p:cNvSpPr/>
          <p:nvPr/>
        </p:nvSpPr>
        <p:spPr>
          <a:xfrm>
            <a:off x="3942884" y="3011450"/>
            <a:ext cx="1332000" cy="900000"/>
          </a:xfrm>
          <a:prstGeom prst="homePlate">
            <a:avLst>
              <a:gd name="adj" fmla="val 27454"/>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r>
              <a:rPr lang="en-IN" sz="1200" b="1" dirty="0">
                <a:solidFill>
                  <a:srgbClr val="BED730"/>
                </a:solidFill>
                <a:latin typeface="+mj-lt"/>
              </a:rPr>
              <a:t>OPERATE and PROTECT</a:t>
            </a:r>
          </a:p>
        </p:txBody>
      </p:sp>
      <p:sp>
        <p:nvSpPr>
          <p:cNvPr id="19" name="Title 1">
            <a:extLst>
              <a:ext uri="{FF2B5EF4-FFF2-40B4-BE49-F238E27FC236}">
                <a16:creationId xmlns:a16="http://schemas.microsoft.com/office/drawing/2014/main" id="{7BA79830-B58E-4B46-8581-7094B201B340}"/>
              </a:ext>
            </a:extLst>
          </p:cNvPr>
          <p:cNvSpPr>
            <a:spLocks noGrp="1"/>
          </p:cNvSpPr>
          <p:nvPr>
            <p:ph type="title"/>
          </p:nvPr>
        </p:nvSpPr>
        <p:spPr/>
        <p:txBody>
          <a:bodyPr/>
          <a:lstStyle/>
          <a:p>
            <a:r>
              <a:rPr lang="en-US" dirty="0"/>
              <a:t>Sify Security Services</a:t>
            </a:r>
          </a:p>
        </p:txBody>
      </p:sp>
      <p:sp>
        <p:nvSpPr>
          <p:cNvPr id="21" name="TextBox 20">
            <a:extLst>
              <a:ext uri="{FF2B5EF4-FFF2-40B4-BE49-F238E27FC236}">
                <a16:creationId xmlns:a16="http://schemas.microsoft.com/office/drawing/2014/main" id="{4255437E-C05E-41C4-A780-3FD090A40DF2}"/>
              </a:ext>
            </a:extLst>
          </p:cNvPr>
          <p:cNvSpPr txBox="1"/>
          <p:nvPr/>
        </p:nvSpPr>
        <p:spPr>
          <a:xfrm>
            <a:off x="323850" y="4141439"/>
            <a:ext cx="8496300" cy="584775"/>
          </a:xfrm>
          <a:prstGeom prst="rect">
            <a:avLst/>
          </a:prstGeom>
          <a:noFill/>
        </p:spPr>
        <p:txBody>
          <a:bodyPr wrap="square" rtlCol="0">
            <a:spAutoFit/>
          </a:bodyPr>
          <a:lstStyle/>
          <a:p>
            <a:pPr marR="0" lvl="0" algn="ctr" defTabSz="504257" rtl="0" eaLnBrk="1" fontAlgn="base" latinLnBrk="0" hangingPunct="1">
              <a:lnSpc>
                <a:spcPct val="100000"/>
              </a:lnSpc>
              <a:spcBef>
                <a:spcPct val="0"/>
              </a:spcBef>
              <a:spcAft>
                <a:spcPts val="300"/>
              </a:spcAft>
              <a:buClrTx/>
              <a:buSzTx/>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mn-cs"/>
              </a:rPr>
              <a:t>Security as a service for implementation and management of preventive controls - </a:t>
            </a:r>
            <a:r>
              <a:rPr kumimoji="0" lang="en-US" sz="900" b="1" i="0" u="none" strike="noStrike" kern="0" cap="none" spc="0" normalizeH="0" baseline="0" noProof="0" dirty="0">
                <a:ln>
                  <a:noFill/>
                </a:ln>
                <a:solidFill>
                  <a:srgbClr val="BED730"/>
                </a:solidFill>
                <a:effectLst/>
                <a:uLnTx/>
                <a:uFillTx/>
                <a:latin typeface="Trebuchet MS"/>
                <a:ea typeface="+mn-ea"/>
                <a:cs typeface="+mn-cs"/>
              </a:rPr>
              <a:t>MSS</a:t>
            </a:r>
          </a:p>
          <a:p>
            <a:pPr marR="0" lvl="0" algn="ctr" defTabSz="504257" rtl="0" eaLnBrk="1" fontAlgn="base" latinLnBrk="0" hangingPunct="1">
              <a:lnSpc>
                <a:spcPct val="100000"/>
              </a:lnSpc>
              <a:spcBef>
                <a:spcPct val="0"/>
              </a:spcBef>
              <a:spcAft>
                <a:spcPts val="300"/>
              </a:spcAft>
              <a:buClrTx/>
              <a:buSzTx/>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mn-cs"/>
              </a:rPr>
              <a:t>Managed Detection and Response for monitoring and management of security breaches and vulnerabilities – </a:t>
            </a:r>
            <a:r>
              <a:rPr kumimoji="0" lang="en-US" sz="900" b="1" i="0" u="none" strike="noStrike" kern="0" cap="none" spc="0" normalizeH="0" baseline="0" noProof="0" dirty="0">
                <a:ln>
                  <a:noFill/>
                </a:ln>
                <a:solidFill>
                  <a:srgbClr val="BED730"/>
                </a:solidFill>
                <a:effectLst/>
                <a:uLnTx/>
                <a:uFillTx/>
                <a:latin typeface="Trebuchet MS"/>
                <a:ea typeface="+mn-ea"/>
                <a:cs typeface="+mn-cs"/>
              </a:rPr>
              <a:t>MDR</a:t>
            </a:r>
          </a:p>
          <a:p>
            <a:pPr marR="0" lvl="0" algn="ctr" defTabSz="504257" rtl="0" eaLnBrk="1" fontAlgn="base" latinLnBrk="0" hangingPunct="1">
              <a:lnSpc>
                <a:spcPct val="100000"/>
              </a:lnSpc>
              <a:spcBef>
                <a:spcPct val="0"/>
              </a:spcBef>
              <a:spcAft>
                <a:spcPts val="300"/>
              </a:spcAft>
              <a:buClrTx/>
              <a:buSzTx/>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mn-cs"/>
              </a:rPr>
              <a:t>Governance Risk &amp; Compliance for infrastructure covering audits, vulnerability assessment and penetration testing - </a:t>
            </a:r>
            <a:r>
              <a:rPr kumimoji="0" lang="en-US" sz="900" b="1" i="0" u="none" strike="noStrike" kern="0" cap="none" spc="0" normalizeH="0" baseline="0" noProof="0" dirty="0">
                <a:ln>
                  <a:noFill/>
                </a:ln>
                <a:solidFill>
                  <a:srgbClr val="BED730"/>
                </a:solidFill>
                <a:effectLst/>
                <a:uLnTx/>
                <a:uFillTx/>
                <a:latin typeface="Trebuchet MS"/>
                <a:ea typeface="+mn-ea"/>
                <a:cs typeface="+mn-cs"/>
              </a:rPr>
              <a:t>GRC</a:t>
            </a:r>
            <a:endParaRPr kumimoji="0" lang="en-IN" sz="9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22" name="TextBox 21">
            <a:extLst>
              <a:ext uri="{FF2B5EF4-FFF2-40B4-BE49-F238E27FC236}">
                <a16:creationId xmlns:a16="http://schemas.microsoft.com/office/drawing/2014/main" id="{C94A2974-9D5E-460A-AA30-1C1510405146}"/>
              </a:ext>
            </a:extLst>
          </p:cNvPr>
          <p:cNvSpPr txBox="1"/>
          <p:nvPr/>
        </p:nvSpPr>
        <p:spPr>
          <a:xfrm>
            <a:off x="323850" y="917568"/>
            <a:ext cx="3157301" cy="27699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chemeClr val="bg1"/>
                </a:solidFill>
                <a:effectLst/>
                <a:uLnTx/>
                <a:uFillTx/>
                <a:latin typeface="Trebuchet MS"/>
                <a:ea typeface="+mn-ea"/>
                <a:cs typeface="+mn-cs"/>
              </a:rPr>
              <a:t>Sify takes over Customer Responsibility</a:t>
            </a:r>
          </a:p>
        </p:txBody>
      </p:sp>
      <p:sp>
        <p:nvSpPr>
          <p:cNvPr id="12" name="TextBox 11">
            <a:extLst>
              <a:ext uri="{FF2B5EF4-FFF2-40B4-BE49-F238E27FC236}">
                <a16:creationId xmlns:a16="http://schemas.microsoft.com/office/drawing/2014/main" id="{5B838F75-5111-5649-0AF4-80F632FD266F}"/>
              </a:ext>
            </a:extLst>
          </p:cNvPr>
          <p:cNvSpPr txBox="1"/>
          <p:nvPr/>
        </p:nvSpPr>
        <p:spPr>
          <a:xfrm>
            <a:off x="5274884" y="1111569"/>
            <a:ext cx="3303428" cy="646331"/>
          </a:xfrm>
          <a:prstGeom prst="rect">
            <a:avLst/>
          </a:prstGeom>
          <a:noFill/>
        </p:spPr>
        <p:txBody>
          <a:bodyPr wrap="square" rtlCol="0">
            <a:spAutoFit/>
          </a:bodyPr>
          <a:lstStyle/>
          <a:p>
            <a:pPr marL="182563"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Policy framework development</a:t>
            </a:r>
          </a:p>
          <a:p>
            <a:pPr marL="182563"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Compliance readiness assessment</a:t>
            </a:r>
          </a:p>
          <a:p>
            <a:pPr marL="182563"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Security posture assessment</a:t>
            </a:r>
          </a:p>
          <a:p>
            <a:pPr marL="182563"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Gap and Risk Assessment</a:t>
            </a:r>
            <a:endParaRPr lang="en-IN" sz="900" dirty="0">
              <a:solidFill>
                <a:schemeClr val="bg1">
                  <a:lumMod val="85000"/>
                </a:schemeClr>
              </a:solidFill>
            </a:endParaRPr>
          </a:p>
        </p:txBody>
      </p:sp>
      <p:sp>
        <p:nvSpPr>
          <p:cNvPr id="15" name="TextBox 14">
            <a:extLst>
              <a:ext uri="{FF2B5EF4-FFF2-40B4-BE49-F238E27FC236}">
                <a16:creationId xmlns:a16="http://schemas.microsoft.com/office/drawing/2014/main" id="{2FCDD407-7CCF-06B5-B5D4-12D27831110F}"/>
              </a:ext>
            </a:extLst>
          </p:cNvPr>
          <p:cNvSpPr txBox="1"/>
          <p:nvPr/>
        </p:nvSpPr>
        <p:spPr>
          <a:xfrm>
            <a:off x="5274884" y="2055677"/>
            <a:ext cx="3303428" cy="784830"/>
          </a:xfrm>
          <a:prstGeom prst="rect">
            <a:avLst/>
          </a:prstGeom>
          <a:noFill/>
        </p:spPr>
        <p:txBody>
          <a:bodyPr wrap="square" rtlCol="0">
            <a:spAutoFit/>
          </a:bodyPr>
          <a:lstStyle/>
          <a:p>
            <a:pPr marL="179388" marR="0" lvl="0" indent="-87313"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Cloud and Network security</a:t>
            </a:r>
          </a:p>
          <a:p>
            <a:pPr marL="179388" marR="0" lvl="0" indent="-87313"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End point and mobile security</a:t>
            </a:r>
          </a:p>
          <a:p>
            <a:pPr marL="179388" marR="0" lvl="0" indent="-87313"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Identity and Access Management Security</a:t>
            </a:r>
          </a:p>
          <a:p>
            <a:pPr marL="179388" marR="0" lvl="0" indent="-87313"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System and Data security</a:t>
            </a:r>
          </a:p>
          <a:p>
            <a:pPr marL="179388" marR="0" lvl="0" indent="-87313"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Cloud and Application security</a:t>
            </a:r>
          </a:p>
        </p:txBody>
      </p:sp>
      <p:sp>
        <p:nvSpPr>
          <p:cNvPr id="23" name="TextBox 22">
            <a:extLst>
              <a:ext uri="{FF2B5EF4-FFF2-40B4-BE49-F238E27FC236}">
                <a16:creationId xmlns:a16="http://schemas.microsoft.com/office/drawing/2014/main" id="{CF490CA3-B7F6-1573-3B1A-91CB021A2930}"/>
              </a:ext>
            </a:extLst>
          </p:cNvPr>
          <p:cNvSpPr txBox="1"/>
          <p:nvPr/>
        </p:nvSpPr>
        <p:spPr>
          <a:xfrm>
            <a:off x="5274884" y="3138285"/>
            <a:ext cx="3303428" cy="646331"/>
          </a:xfrm>
          <a:prstGeom prst="rect">
            <a:avLst/>
          </a:prstGeom>
          <a:noFill/>
        </p:spPr>
        <p:txBody>
          <a:bodyPr wrap="square" rtlCol="0">
            <a:spAutoFit/>
          </a:bodyPr>
          <a:lstStyle/>
          <a:p>
            <a:pPr marL="180000"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Security asset monitoring and management</a:t>
            </a:r>
          </a:p>
          <a:p>
            <a:pPr marL="180000"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Security threat detection and remediation</a:t>
            </a:r>
          </a:p>
          <a:p>
            <a:pPr marL="180000"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Security risk and compliance management</a:t>
            </a:r>
          </a:p>
          <a:p>
            <a:pPr marL="180000" marR="0" lvl="0" indent="-90488" algn="l" defTabSz="50425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chemeClr val="bg1">
                    <a:lumMod val="85000"/>
                  </a:schemeClr>
                </a:solidFill>
                <a:effectLst/>
                <a:uLnTx/>
                <a:uFillTx/>
                <a:latin typeface="Trebuchet MS"/>
                <a:ea typeface="+mn-ea"/>
                <a:cs typeface="Arial" panose="020B0604020202020204" pitchFamily="34" charset="0"/>
              </a:rPr>
              <a:t>User Behavior Analytics </a:t>
            </a:r>
          </a:p>
        </p:txBody>
      </p:sp>
    </p:spTree>
    <p:extLst>
      <p:ext uri="{BB962C8B-B14F-4D97-AF65-F5344CB8AC3E}">
        <p14:creationId xmlns:p14="http://schemas.microsoft.com/office/powerpoint/2010/main" val="123840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p:txBody>
          <a:bodyPr/>
          <a:lstStyle/>
          <a:p>
            <a:r>
              <a:rPr lang="en-US" dirty="0"/>
              <a:t>Security as a service: for the Hybrid IT</a:t>
            </a:r>
          </a:p>
        </p:txBody>
      </p:sp>
      <p:grpSp>
        <p:nvGrpSpPr>
          <p:cNvPr id="3" name="Group 2">
            <a:extLst>
              <a:ext uri="{FF2B5EF4-FFF2-40B4-BE49-F238E27FC236}">
                <a16:creationId xmlns:a16="http://schemas.microsoft.com/office/drawing/2014/main" id="{2B214022-11B8-4DA1-98B5-9D0D5D8DB166}"/>
              </a:ext>
            </a:extLst>
          </p:cNvPr>
          <p:cNvGrpSpPr/>
          <p:nvPr/>
        </p:nvGrpSpPr>
        <p:grpSpPr>
          <a:xfrm>
            <a:off x="325422" y="908523"/>
            <a:ext cx="8493156" cy="3910847"/>
            <a:chOff x="292100" y="812268"/>
            <a:chExt cx="8493156" cy="3910847"/>
          </a:xfrm>
        </p:grpSpPr>
        <p:grpSp>
          <p:nvGrpSpPr>
            <p:cNvPr id="5" name="Group 4">
              <a:extLst>
                <a:ext uri="{FF2B5EF4-FFF2-40B4-BE49-F238E27FC236}">
                  <a16:creationId xmlns:a16="http://schemas.microsoft.com/office/drawing/2014/main" id="{213C3F31-5283-432E-816E-34303ACB96BB}"/>
                </a:ext>
              </a:extLst>
            </p:cNvPr>
            <p:cNvGrpSpPr/>
            <p:nvPr/>
          </p:nvGrpSpPr>
          <p:grpSpPr>
            <a:xfrm>
              <a:off x="292100" y="856400"/>
              <a:ext cx="8493156" cy="3866715"/>
              <a:chOff x="62878" y="780662"/>
              <a:chExt cx="8493156" cy="3866715"/>
            </a:xfrm>
          </p:grpSpPr>
          <p:grpSp>
            <p:nvGrpSpPr>
              <p:cNvPr id="6" name="Group 5">
                <a:extLst>
                  <a:ext uri="{FF2B5EF4-FFF2-40B4-BE49-F238E27FC236}">
                    <a16:creationId xmlns:a16="http://schemas.microsoft.com/office/drawing/2014/main" id="{022DA3AC-BCCD-4B32-B82B-0AAF1E1A4759}"/>
                  </a:ext>
                </a:extLst>
              </p:cNvPr>
              <p:cNvGrpSpPr/>
              <p:nvPr/>
            </p:nvGrpSpPr>
            <p:grpSpPr>
              <a:xfrm>
                <a:off x="62878" y="780662"/>
                <a:ext cx="8493156" cy="3866715"/>
                <a:chOff x="75578" y="543631"/>
                <a:chExt cx="8984697" cy="4090501"/>
              </a:xfrm>
            </p:grpSpPr>
            <p:cxnSp>
              <p:nvCxnSpPr>
                <p:cNvPr id="9" name="Straight Connector 8">
                  <a:extLst>
                    <a:ext uri="{FF2B5EF4-FFF2-40B4-BE49-F238E27FC236}">
                      <a16:creationId xmlns:a16="http://schemas.microsoft.com/office/drawing/2014/main" id="{45C418ED-31E9-4A22-B655-31C2CE44832B}"/>
                    </a:ext>
                  </a:extLst>
                </p:cNvPr>
                <p:cNvCxnSpPr/>
                <p:nvPr/>
              </p:nvCxnSpPr>
              <p:spPr>
                <a:xfrm>
                  <a:off x="75578" y="3341703"/>
                  <a:ext cx="8984697" cy="0"/>
                </a:xfrm>
                <a:prstGeom prst="line">
                  <a:avLst/>
                </a:prstGeom>
                <a:ln w="19050">
                  <a:solidFill>
                    <a:srgbClr val="BED730"/>
                  </a:solidFill>
                  <a:prstDash val="lgDashDotDot"/>
                </a:ln>
              </p:spPr>
              <p:style>
                <a:lnRef idx="1">
                  <a:schemeClr val="accent1"/>
                </a:lnRef>
                <a:fillRef idx="0">
                  <a:schemeClr val="accent1"/>
                </a:fillRef>
                <a:effectRef idx="0">
                  <a:schemeClr val="accent1"/>
                </a:effectRef>
                <a:fontRef idx="minor">
                  <a:schemeClr val="tx1"/>
                </a:fontRef>
              </p:style>
            </p:cxnSp>
            <p:pic>
              <p:nvPicPr>
                <p:cNvPr id="10" name="Picture 6" descr="Image result for lan cloud icon">
                  <a:extLst>
                    <a:ext uri="{FF2B5EF4-FFF2-40B4-BE49-F238E27FC236}">
                      <a16:creationId xmlns:a16="http://schemas.microsoft.com/office/drawing/2014/main" id="{05C2CDD4-7120-476C-B8B7-6EE53552761C}"/>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053804" y="1385555"/>
                  <a:ext cx="2927749" cy="1815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lan cloud icon">
                  <a:extLst>
                    <a:ext uri="{FF2B5EF4-FFF2-40B4-BE49-F238E27FC236}">
                      <a16:creationId xmlns:a16="http://schemas.microsoft.com/office/drawing/2014/main" id="{7AFA7819-6E48-4BD7-AA14-A92C5EF7F722}"/>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272302" y="1351127"/>
                  <a:ext cx="2927749" cy="1815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ecurity services lock icon">
                  <a:extLst>
                    <a:ext uri="{FF2B5EF4-FFF2-40B4-BE49-F238E27FC236}">
                      <a16:creationId xmlns:a16="http://schemas.microsoft.com/office/drawing/2014/main" id="{7CFA3798-AD1B-4A11-AC93-F409A2555A7F}"/>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94746" y="2017521"/>
                  <a:ext cx="645867" cy="645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ecurity services lock icon">
                  <a:extLst>
                    <a:ext uri="{FF2B5EF4-FFF2-40B4-BE49-F238E27FC236}">
                      <a16:creationId xmlns:a16="http://schemas.microsoft.com/office/drawing/2014/main" id="{C4256776-9974-440A-9E24-A31E625E7374}"/>
                    </a:ext>
                  </a:extLst>
                </p:cNvPr>
                <p:cNvPicPr>
                  <a:picLocks noChangeAspect="1" noChangeArrowheads="1"/>
                </p:cNvPicPr>
                <p:nvPr/>
              </p:nvPicPr>
              <p:blipFill>
                <a:blip r:embed="rId5" cstate="email">
                  <a:alphaModFix amt="85000"/>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40451" y="2048712"/>
                  <a:ext cx="645867" cy="6458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9D82586-FFF7-4D06-B459-75DCE687B85E}"/>
                    </a:ext>
                  </a:extLst>
                </p:cNvPr>
                <p:cNvSpPr txBox="1"/>
                <p:nvPr/>
              </p:nvSpPr>
              <p:spPr>
                <a:xfrm>
                  <a:off x="3057403" y="2661302"/>
                  <a:ext cx="973716" cy="293030"/>
                </a:xfrm>
                <a:prstGeom prst="rect">
                  <a:avLst/>
                </a:prstGeom>
                <a:noFill/>
              </p:spPr>
              <p:txBody>
                <a:bodyPr wrap="none" rtlCol="0">
                  <a:spAutoFit/>
                </a:bodyPr>
                <a:lstStyle/>
                <a:p>
                  <a:pPr defTabSz="914378" eaLnBrk="1" fontAlgn="auto" hangingPunct="1">
                    <a:spcBef>
                      <a:spcPts val="0"/>
                    </a:spcBef>
                    <a:spcAft>
                      <a:spcPts val="0"/>
                    </a:spcAft>
                    <a:defRPr/>
                  </a:pPr>
                  <a:r>
                    <a:rPr lang="en-IN" sz="1200" kern="0" dirty="0">
                      <a:solidFill>
                        <a:schemeClr val="bg1">
                          <a:lumMod val="95000"/>
                        </a:schemeClr>
                      </a:solidFill>
                      <a:latin typeface="+mj-lt"/>
                      <a:cs typeface="Arial"/>
                      <a:sym typeface="Arial"/>
                    </a:rPr>
                    <a:t>Sify Native</a:t>
                  </a:r>
                </a:p>
              </p:txBody>
            </p:sp>
            <p:sp>
              <p:nvSpPr>
                <p:cNvPr id="15" name="TextBox 14">
                  <a:extLst>
                    <a:ext uri="{FF2B5EF4-FFF2-40B4-BE49-F238E27FC236}">
                      <a16:creationId xmlns:a16="http://schemas.microsoft.com/office/drawing/2014/main" id="{0C709C4F-7707-4F13-B307-2F109793CDF2}"/>
                    </a:ext>
                  </a:extLst>
                </p:cNvPr>
                <p:cNvSpPr txBox="1"/>
                <p:nvPr/>
              </p:nvSpPr>
              <p:spPr>
                <a:xfrm>
                  <a:off x="5372130" y="2146419"/>
                  <a:ext cx="992545" cy="488384"/>
                </a:xfrm>
                <a:prstGeom prst="rect">
                  <a:avLst/>
                </a:prstGeom>
                <a:noFill/>
              </p:spPr>
              <p:txBody>
                <a:bodyPr wrap="square" rtlCol="0">
                  <a:spAutoFit/>
                </a:bodyPr>
                <a:lstStyle/>
                <a:p>
                  <a:pPr algn="ctr" defTabSz="914378" eaLnBrk="1" fontAlgn="auto" hangingPunct="1">
                    <a:spcBef>
                      <a:spcPts val="0"/>
                    </a:spcBef>
                    <a:spcAft>
                      <a:spcPts val="0"/>
                    </a:spcAft>
                    <a:defRPr/>
                  </a:pPr>
                  <a:r>
                    <a:rPr lang="en-IN" sz="1200" kern="0" dirty="0">
                      <a:solidFill>
                        <a:schemeClr val="bg1">
                          <a:lumMod val="95000"/>
                        </a:schemeClr>
                      </a:solidFill>
                      <a:latin typeface="+mj-lt"/>
                      <a:cs typeface="Arial"/>
                      <a:sym typeface="Arial"/>
                    </a:rPr>
                    <a:t>Partner Aligned</a:t>
                  </a:r>
                </a:p>
              </p:txBody>
            </p:sp>
            <p:sp>
              <p:nvSpPr>
                <p:cNvPr id="73" name="TextBox 72">
                  <a:extLst>
                    <a:ext uri="{FF2B5EF4-FFF2-40B4-BE49-F238E27FC236}">
                      <a16:creationId xmlns:a16="http://schemas.microsoft.com/office/drawing/2014/main" id="{B724C48F-A78E-485D-9BBA-D7F40C7B4AD0}"/>
                    </a:ext>
                  </a:extLst>
                </p:cNvPr>
                <p:cNvSpPr txBox="1"/>
                <p:nvPr/>
              </p:nvSpPr>
              <p:spPr>
                <a:xfrm>
                  <a:off x="7590625" y="3036862"/>
                  <a:ext cx="916059" cy="244191"/>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Web Security</a:t>
                  </a:r>
                </a:p>
              </p:txBody>
            </p:sp>
            <p:sp>
              <p:nvSpPr>
                <p:cNvPr id="71" name="TextBox 70">
                  <a:extLst>
                    <a:ext uri="{FF2B5EF4-FFF2-40B4-BE49-F238E27FC236}">
                      <a16:creationId xmlns:a16="http://schemas.microsoft.com/office/drawing/2014/main" id="{4448353E-7009-4084-9275-C99548D6F603}"/>
                    </a:ext>
                  </a:extLst>
                </p:cNvPr>
                <p:cNvSpPr txBox="1"/>
                <p:nvPr/>
              </p:nvSpPr>
              <p:spPr>
                <a:xfrm>
                  <a:off x="6625343" y="1362980"/>
                  <a:ext cx="1010916"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Email security</a:t>
                  </a:r>
                </a:p>
              </p:txBody>
            </p:sp>
            <p:sp>
              <p:nvSpPr>
                <p:cNvPr id="69" name="TextBox 68">
                  <a:extLst>
                    <a:ext uri="{FF2B5EF4-FFF2-40B4-BE49-F238E27FC236}">
                      <a16:creationId xmlns:a16="http://schemas.microsoft.com/office/drawing/2014/main" id="{E44621E1-4DD7-44C5-BC66-8AD60A87419E}"/>
                    </a:ext>
                  </a:extLst>
                </p:cNvPr>
                <p:cNvSpPr txBox="1"/>
                <p:nvPr/>
              </p:nvSpPr>
              <p:spPr>
                <a:xfrm>
                  <a:off x="1605091" y="2402861"/>
                  <a:ext cx="441242" cy="244191"/>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SIEM</a:t>
                  </a:r>
                </a:p>
              </p:txBody>
            </p:sp>
            <p:grpSp>
              <p:nvGrpSpPr>
                <p:cNvPr id="19" name="Group 18">
                  <a:extLst>
                    <a:ext uri="{FF2B5EF4-FFF2-40B4-BE49-F238E27FC236}">
                      <a16:creationId xmlns:a16="http://schemas.microsoft.com/office/drawing/2014/main" id="{C08EF7DF-C4CC-4B5F-A414-F66413A78A0D}"/>
                    </a:ext>
                  </a:extLst>
                </p:cNvPr>
                <p:cNvGrpSpPr/>
                <p:nvPr/>
              </p:nvGrpSpPr>
              <p:grpSpPr>
                <a:xfrm>
                  <a:off x="7150802" y="1835839"/>
                  <a:ext cx="1239442" cy="633355"/>
                  <a:chOff x="7220414" y="1519726"/>
                  <a:chExt cx="1070144" cy="536026"/>
                </a:xfrm>
              </p:grpSpPr>
              <p:pic>
                <p:nvPicPr>
                  <p:cNvPr id="66" name="Picture 6" descr="Image result for Anti-APT icon">
                    <a:extLst>
                      <a:ext uri="{FF2B5EF4-FFF2-40B4-BE49-F238E27FC236}">
                        <a16:creationId xmlns:a16="http://schemas.microsoft.com/office/drawing/2014/main" id="{AE5C3A62-3BF0-4589-AE9A-6DDBF17BDF20}"/>
                      </a:ext>
                    </a:extLst>
                  </p:cNvPr>
                  <p:cNvPicPr>
                    <a:picLocks noChangeAspect="1" noChangeArrowheads="1"/>
                  </p:cNvPicPr>
                  <p:nvPr/>
                </p:nvPicPr>
                <p:blipFill>
                  <a:blip r:embed="rId6" cstate="email">
                    <a:duotone>
                      <a:prstClr val="black"/>
                      <a:schemeClr val="tx2">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220414" y="1519726"/>
                    <a:ext cx="1070144" cy="389311"/>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6AC60897-1DF6-4FE8-A585-DB6ADFC8825D}"/>
                      </a:ext>
                    </a:extLst>
                  </p:cNvPr>
                  <p:cNvSpPr txBox="1"/>
                  <p:nvPr/>
                </p:nvSpPr>
                <p:spPr>
                  <a:xfrm>
                    <a:off x="7432958" y="1849086"/>
                    <a:ext cx="580095" cy="206666"/>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Anti-APT</a:t>
                    </a:r>
                  </a:p>
                </p:txBody>
              </p:sp>
            </p:grpSp>
            <p:sp>
              <p:nvSpPr>
                <p:cNvPr id="65" name="TextBox 64">
                  <a:extLst>
                    <a:ext uri="{FF2B5EF4-FFF2-40B4-BE49-F238E27FC236}">
                      <a16:creationId xmlns:a16="http://schemas.microsoft.com/office/drawing/2014/main" id="{1B354B55-144E-4034-B639-5F81C3BF3C81}"/>
                    </a:ext>
                  </a:extLst>
                </p:cNvPr>
                <p:cNvSpPr txBox="1"/>
                <p:nvPr/>
              </p:nvSpPr>
              <p:spPr>
                <a:xfrm>
                  <a:off x="3407739" y="959061"/>
                  <a:ext cx="1035797" cy="537222"/>
                </a:xfrm>
                <a:prstGeom prst="rect">
                  <a:avLst/>
                </a:prstGeom>
                <a:noFill/>
              </p:spPr>
              <p:txBody>
                <a:bodyPr wrap="square" rtlCol="0">
                  <a:spAutoFit/>
                </a:bodyPr>
                <a:lstStyle/>
                <a:p>
                  <a:pPr algn="ctr" defTabSz="914264" eaLnBrk="1" fontAlgn="auto" hangingPunct="1">
                    <a:spcBef>
                      <a:spcPts val="0"/>
                    </a:spcBef>
                    <a:spcAft>
                      <a:spcPts val="0"/>
                    </a:spcAft>
                    <a:defRPr/>
                  </a:pPr>
                  <a:r>
                    <a:rPr lang="en-IN" sz="900" kern="0" dirty="0">
                      <a:solidFill>
                        <a:schemeClr val="bg1">
                          <a:lumMod val="95000"/>
                        </a:schemeClr>
                      </a:solidFill>
                      <a:latin typeface="+mj-lt"/>
                      <a:cs typeface="Arial"/>
                      <a:sym typeface="Arial"/>
                    </a:rPr>
                    <a:t>Privileged Access Management</a:t>
                  </a:r>
                </a:p>
              </p:txBody>
            </p:sp>
            <p:sp>
              <p:nvSpPr>
                <p:cNvPr id="63" name="TextBox 62">
                  <a:extLst>
                    <a:ext uri="{FF2B5EF4-FFF2-40B4-BE49-F238E27FC236}">
                      <a16:creationId xmlns:a16="http://schemas.microsoft.com/office/drawing/2014/main" id="{1485B667-0CDC-455B-BC17-A794E4B8E0A6}"/>
                    </a:ext>
                  </a:extLst>
                </p:cNvPr>
                <p:cNvSpPr txBox="1"/>
                <p:nvPr/>
              </p:nvSpPr>
              <p:spPr>
                <a:xfrm>
                  <a:off x="753238" y="3078916"/>
                  <a:ext cx="1203407" cy="244191"/>
                </a:xfrm>
                <a:prstGeom prst="rect">
                  <a:avLst/>
                </a:prstGeom>
                <a:noFill/>
              </p:spPr>
              <p:txBody>
                <a:bodyPr wrap="square" rtlCol="0">
                  <a:spAutoFit/>
                </a:bodyPr>
                <a:lstStyle/>
                <a:p>
                  <a:pP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Log Management</a:t>
                  </a:r>
                </a:p>
              </p:txBody>
            </p:sp>
            <p:grpSp>
              <p:nvGrpSpPr>
                <p:cNvPr id="22" name="Group 21">
                  <a:extLst>
                    <a:ext uri="{FF2B5EF4-FFF2-40B4-BE49-F238E27FC236}">
                      <a16:creationId xmlns:a16="http://schemas.microsoft.com/office/drawing/2014/main" id="{74E46F64-3918-49FE-BC1A-6A32D65D2F84}"/>
                    </a:ext>
                  </a:extLst>
                </p:cNvPr>
                <p:cNvGrpSpPr/>
                <p:nvPr/>
              </p:nvGrpSpPr>
              <p:grpSpPr>
                <a:xfrm>
                  <a:off x="2674474" y="759988"/>
                  <a:ext cx="897405" cy="829806"/>
                  <a:chOff x="2847169" y="533227"/>
                  <a:chExt cx="897405" cy="829806"/>
                </a:xfrm>
              </p:grpSpPr>
              <p:pic>
                <p:nvPicPr>
                  <p:cNvPr id="60" name="Picture 12" descr="Related image">
                    <a:extLst>
                      <a:ext uri="{FF2B5EF4-FFF2-40B4-BE49-F238E27FC236}">
                        <a16:creationId xmlns:a16="http://schemas.microsoft.com/office/drawing/2014/main" id="{ACA9E74D-0790-40B0-A9F5-78F204377290}"/>
                      </a:ext>
                    </a:extLst>
                  </p:cNvPr>
                  <p:cNvPicPr>
                    <a:picLocks noChangeAspect="1" noChangeArrowheads="1"/>
                  </p:cNvPicPr>
                  <p:nvPr/>
                </p:nvPicPr>
                <p:blipFill>
                  <a:blip r:embed="rId8"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37418" y="533227"/>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D03E4C5-F196-4276-8899-C7457D09EDB2}"/>
                      </a:ext>
                    </a:extLst>
                  </p:cNvPr>
                  <p:cNvSpPr txBox="1"/>
                  <p:nvPr/>
                </p:nvSpPr>
                <p:spPr>
                  <a:xfrm>
                    <a:off x="2847169" y="972326"/>
                    <a:ext cx="897405" cy="390707"/>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Vulnerability</a:t>
                    </a:r>
                  </a:p>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Mgmt.</a:t>
                    </a:r>
                  </a:p>
                </p:txBody>
              </p:sp>
            </p:grpSp>
            <p:sp>
              <p:nvSpPr>
                <p:cNvPr id="57" name="TextBox 56">
                  <a:extLst>
                    <a:ext uri="{FF2B5EF4-FFF2-40B4-BE49-F238E27FC236}">
                      <a16:creationId xmlns:a16="http://schemas.microsoft.com/office/drawing/2014/main" id="{496D94A2-7353-4EA2-B9E6-B1C84B34CC99}"/>
                    </a:ext>
                  </a:extLst>
                </p:cNvPr>
                <p:cNvSpPr txBox="1"/>
                <p:nvPr/>
              </p:nvSpPr>
              <p:spPr>
                <a:xfrm>
                  <a:off x="5412880" y="1059087"/>
                  <a:ext cx="1263866" cy="390707"/>
                </a:xfrm>
                <a:prstGeom prst="rect">
                  <a:avLst/>
                </a:prstGeom>
                <a:noFill/>
              </p:spPr>
              <p:txBody>
                <a:bodyPr wrap="square" rtlCol="0">
                  <a:spAutoFit/>
                </a:bodyPr>
                <a:lstStyle/>
                <a:p>
                  <a:pPr algn="ctr" defTabSz="914264" eaLnBrk="1" fontAlgn="auto" hangingPunct="1">
                    <a:spcBef>
                      <a:spcPts val="0"/>
                    </a:spcBef>
                    <a:spcAft>
                      <a:spcPts val="0"/>
                    </a:spcAft>
                    <a:defRPr/>
                  </a:pPr>
                  <a:r>
                    <a:rPr lang="en-IN" sz="900" kern="0" dirty="0">
                      <a:solidFill>
                        <a:schemeClr val="bg1">
                          <a:lumMod val="95000"/>
                        </a:schemeClr>
                      </a:solidFill>
                      <a:latin typeface="+mj-lt"/>
                      <a:cs typeface="Arial"/>
                      <a:sym typeface="Arial"/>
                    </a:rPr>
                    <a:t>Endpoint Detection &amp; Response</a:t>
                  </a:r>
                </a:p>
              </p:txBody>
            </p:sp>
            <p:pic>
              <p:nvPicPr>
                <p:cNvPr id="26" name="Picture 18" descr="Image result for end user compute icon">
                  <a:extLst>
                    <a:ext uri="{FF2B5EF4-FFF2-40B4-BE49-F238E27FC236}">
                      <a16:creationId xmlns:a16="http://schemas.microsoft.com/office/drawing/2014/main" id="{6D7C7F8E-E655-475E-A094-87F3708E9C94}"/>
                    </a:ext>
                  </a:extLst>
                </p:cNvPr>
                <p:cNvPicPr>
                  <a:picLocks noChangeAspect="1" noChangeArrowheads="1"/>
                </p:cNvPicPr>
                <p:nvPr/>
              </p:nvPicPr>
              <p:blipFill>
                <a:blip r:embed="rId9"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80958" y="3737616"/>
                  <a:ext cx="1181573" cy="5949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Image result for Data center icon">
                  <a:extLst>
                    <a:ext uri="{FF2B5EF4-FFF2-40B4-BE49-F238E27FC236}">
                      <a16:creationId xmlns:a16="http://schemas.microsoft.com/office/drawing/2014/main" id="{999BEF28-0CB5-4BB3-A6A9-F60FC67E80DF}"/>
                    </a:ext>
                  </a:extLst>
                </p:cNvPr>
                <p:cNvPicPr>
                  <a:picLocks noChangeAspect="1" noChangeArrowheads="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a:off x="4767541" y="3520962"/>
                  <a:ext cx="725661" cy="72566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902F3AC5-E98F-4758-98EC-0543F80CE044}"/>
                    </a:ext>
                  </a:extLst>
                </p:cNvPr>
                <p:cNvGrpSpPr/>
                <p:nvPr/>
              </p:nvGrpSpPr>
              <p:grpSpPr>
                <a:xfrm>
                  <a:off x="2393771" y="3512474"/>
                  <a:ext cx="1363598" cy="793259"/>
                  <a:chOff x="2256820" y="3439920"/>
                  <a:chExt cx="1363598" cy="793259"/>
                </a:xfrm>
              </p:grpSpPr>
              <p:pic>
                <p:nvPicPr>
                  <p:cNvPr id="51" name="Picture 20" descr="Image result for Enterprise branch icon">
                    <a:extLst>
                      <a:ext uri="{FF2B5EF4-FFF2-40B4-BE49-F238E27FC236}">
                        <a16:creationId xmlns:a16="http://schemas.microsoft.com/office/drawing/2014/main" id="{0EA03BA8-73AB-45DE-A53A-F4426B3B20EA}"/>
                      </a:ext>
                    </a:extLst>
                  </p:cNvPr>
                  <p:cNvPicPr>
                    <a:picLocks noChangeAspect="1" noChangeArrowheads="1"/>
                  </p:cNvPicPr>
                  <p:nvPr/>
                </p:nvPicPr>
                <p:blipFill>
                  <a:blip r:embed="rId11" cstate="email">
                    <a:duotone>
                      <a:schemeClr val="bg2">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592517" y="3439920"/>
                    <a:ext cx="793259" cy="7932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corporate user icon">
                    <a:extLst>
                      <a:ext uri="{FF2B5EF4-FFF2-40B4-BE49-F238E27FC236}">
                        <a16:creationId xmlns:a16="http://schemas.microsoft.com/office/drawing/2014/main" id="{76887ABE-402D-4D42-8A6C-36466DB7593F}"/>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39357" y="3527308"/>
                    <a:ext cx="381061" cy="38106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corporate user icon">
                    <a:extLst>
                      <a:ext uri="{FF2B5EF4-FFF2-40B4-BE49-F238E27FC236}">
                        <a16:creationId xmlns:a16="http://schemas.microsoft.com/office/drawing/2014/main" id="{D56A2688-9B4D-4A3A-A099-AE65A8892241}"/>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56820" y="3511003"/>
                    <a:ext cx="381061" cy="38106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Straight Arrow Connector 30">
                  <a:extLst>
                    <a:ext uri="{FF2B5EF4-FFF2-40B4-BE49-F238E27FC236}">
                      <a16:creationId xmlns:a16="http://schemas.microsoft.com/office/drawing/2014/main" id="{291811E4-2619-41B1-A1BD-6025DCE3D0D2}"/>
                    </a:ext>
                  </a:extLst>
                </p:cNvPr>
                <p:cNvCxnSpPr/>
                <p:nvPr/>
              </p:nvCxnSpPr>
              <p:spPr>
                <a:xfrm>
                  <a:off x="1732592" y="4161396"/>
                  <a:ext cx="70632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2AD77D11-657A-4D88-9573-5DB982C02685}"/>
                    </a:ext>
                  </a:extLst>
                </p:cNvPr>
                <p:cNvCxnSpPr/>
                <p:nvPr/>
              </p:nvCxnSpPr>
              <p:spPr>
                <a:xfrm>
                  <a:off x="3840613" y="4171335"/>
                  <a:ext cx="82083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Freeform: Shape 34">
                  <a:extLst>
                    <a:ext uri="{FF2B5EF4-FFF2-40B4-BE49-F238E27FC236}">
                      <a16:creationId xmlns:a16="http://schemas.microsoft.com/office/drawing/2014/main" id="{8898E0F6-74BC-4923-B84A-94B3D5052D2D}"/>
                    </a:ext>
                  </a:extLst>
                </p:cNvPr>
                <p:cNvSpPr/>
                <p:nvPr/>
              </p:nvSpPr>
              <p:spPr>
                <a:xfrm>
                  <a:off x="1467895" y="3109297"/>
                  <a:ext cx="948953" cy="851765"/>
                </a:xfrm>
                <a:custGeom>
                  <a:avLst/>
                  <a:gdLst>
                    <a:gd name="connsiteX0" fmla="*/ 0 w 1003852"/>
                    <a:gd name="connsiteY0" fmla="*/ 725556 h 725556"/>
                    <a:gd name="connsiteX1" fmla="*/ 1003852 w 1003852"/>
                    <a:gd name="connsiteY1" fmla="*/ 0 h 725556"/>
                  </a:gdLst>
                  <a:ahLst/>
                  <a:cxnLst>
                    <a:cxn ang="0">
                      <a:pos x="connsiteX0" y="connsiteY0"/>
                    </a:cxn>
                    <a:cxn ang="0">
                      <a:pos x="connsiteX1" y="connsiteY1"/>
                    </a:cxn>
                  </a:cxnLst>
                  <a:rect l="l" t="t" r="r" b="b"/>
                  <a:pathLst>
                    <a:path w="1003852" h="725556">
                      <a:moveTo>
                        <a:pt x="0" y="725556"/>
                      </a:moveTo>
                      <a:lnTo>
                        <a:pt x="1003852" y="0"/>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eaLnBrk="1" fontAlgn="auto" hangingPunct="1">
                    <a:spcBef>
                      <a:spcPts val="0"/>
                    </a:spcBef>
                    <a:spcAft>
                      <a:spcPts val="0"/>
                    </a:spcAft>
                    <a:defRPr/>
                  </a:pPr>
                  <a:endParaRPr lang="en-IN" sz="1200" kern="0" dirty="0">
                    <a:solidFill>
                      <a:schemeClr val="bg1">
                        <a:lumMod val="95000"/>
                      </a:schemeClr>
                    </a:solidFill>
                    <a:latin typeface="+mj-lt"/>
                    <a:sym typeface="Arial"/>
                  </a:endParaRPr>
                </a:p>
              </p:txBody>
            </p:sp>
            <p:sp>
              <p:nvSpPr>
                <p:cNvPr id="36" name="TextBox 35">
                  <a:extLst>
                    <a:ext uri="{FF2B5EF4-FFF2-40B4-BE49-F238E27FC236}">
                      <a16:creationId xmlns:a16="http://schemas.microsoft.com/office/drawing/2014/main" id="{1BC3770D-D982-4FDF-B708-7ED78B760779}"/>
                    </a:ext>
                  </a:extLst>
                </p:cNvPr>
                <p:cNvSpPr txBox="1"/>
                <p:nvPr/>
              </p:nvSpPr>
              <p:spPr>
                <a:xfrm>
                  <a:off x="698404" y="4377275"/>
                  <a:ext cx="946680"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User | Device</a:t>
                  </a:r>
                </a:p>
              </p:txBody>
            </p:sp>
            <p:sp>
              <p:nvSpPr>
                <p:cNvPr id="37" name="TextBox 36">
                  <a:extLst>
                    <a:ext uri="{FF2B5EF4-FFF2-40B4-BE49-F238E27FC236}">
                      <a16:creationId xmlns:a16="http://schemas.microsoft.com/office/drawing/2014/main" id="{3856211E-B754-4D9B-9745-8120F3EC8915}"/>
                    </a:ext>
                  </a:extLst>
                </p:cNvPr>
                <p:cNvSpPr txBox="1"/>
                <p:nvPr/>
              </p:nvSpPr>
              <p:spPr>
                <a:xfrm>
                  <a:off x="2557530" y="4389941"/>
                  <a:ext cx="1074960"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Branch | WAN</a:t>
                  </a:r>
                </a:p>
              </p:txBody>
            </p:sp>
            <p:sp>
              <p:nvSpPr>
                <p:cNvPr id="38" name="TextBox 37">
                  <a:extLst>
                    <a:ext uri="{FF2B5EF4-FFF2-40B4-BE49-F238E27FC236}">
                      <a16:creationId xmlns:a16="http://schemas.microsoft.com/office/drawing/2014/main" id="{4A62EBFE-D89C-426A-9C2A-0F743EF8212F}"/>
                    </a:ext>
                  </a:extLst>
                </p:cNvPr>
                <p:cNvSpPr txBox="1"/>
                <p:nvPr/>
              </p:nvSpPr>
              <p:spPr>
                <a:xfrm>
                  <a:off x="4741477" y="4377275"/>
                  <a:ext cx="841852"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Cloud | DC</a:t>
                  </a:r>
                </a:p>
              </p:txBody>
            </p:sp>
            <p:cxnSp>
              <p:nvCxnSpPr>
                <p:cNvPr id="41" name="Straight Arrow Connector 40">
                  <a:extLst>
                    <a:ext uri="{FF2B5EF4-FFF2-40B4-BE49-F238E27FC236}">
                      <a16:creationId xmlns:a16="http://schemas.microsoft.com/office/drawing/2014/main" id="{57E35061-C8F1-4A74-BC36-4E76F34A49B4}"/>
                    </a:ext>
                  </a:extLst>
                </p:cNvPr>
                <p:cNvCxnSpPr>
                  <a:cxnSpLocks/>
                </p:cNvCxnSpPr>
                <p:nvPr/>
              </p:nvCxnSpPr>
              <p:spPr>
                <a:xfrm flipV="1">
                  <a:off x="2557530" y="3109297"/>
                  <a:ext cx="233952" cy="59799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C4E70C97-E77E-4F18-9BF2-D5FF3A85D02A}"/>
                    </a:ext>
                  </a:extLst>
                </p:cNvPr>
                <p:cNvCxnSpPr>
                  <a:cxnSpLocks/>
                </p:cNvCxnSpPr>
                <p:nvPr/>
              </p:nvCxnSpPr>
              <p:spPr>
                <a:xfrm flipV="1">
                  <a:off x="4981553" y="3109297"/>
                  <a:ext cx="180850" cy="598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43" name="Group 42">
                  <a:extLst>
                    <a:ext uri="{FF2B5EF4-FFF2-40B4-BE49-F238E27FC236}">
                      <a16:creationId xmlns:a16="http://schemas.microsoft.com/office/drawing/2014/main" id="{22B03B21-35AB-4B06-83B8-B2BC40B45F10}"/>
                    </a:ext>
                  </a:extLst>
                </p:cNvPr>
                <p:cNvGrpSpPr/>
                <p:nvPr/>
              </p:nvGrpSpPr>
              <p:grpSpPr>
                <a:xfrm>
                  <a:off x="4524854" y="543631"/>
                  <a:ext cx="798686" cy="875637"/>
                  <a:chOff x="4479314" y="418027"/>
                  <a:chExt cx="1010917" cy="944080"/>
                </a:xfrm>
              </p:grpSpPr>
              <p:pic>
                <p:nvPicPr>
                  <p:cNvPr id="49" name="Picture 30" descr="Image result for DDOS Protection icon">
                    <a:extLst>
                      <a:ext uri="{FF2B5EF4-FFF2-40B4-BE49-F238E27FC236}">
                        <a16:creationId xmlns:a16="http://schemas.microsoft.com/office/drawing/2014/main" id="{DEAE83A6-95D5-475F-BF7D-500573DA6057}"/>
                      </a:ext>
                    </a:extLst>
                  </p:cNvPr>
                  <p:cNvPicPr>
                    <a:picLocks noChangeAspect="1" noChangeArrowheads="1"/>
                  </p:cNvPicPr>
                  <p:nvPr/>
                </p:nvPicPr>
                <p:blipFill>
                  <a:blip r:embed="rId1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546476" y="418027"/>
                    <a:ext cx="794632" cy="52975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B134E2FC-1C25-468B-B1FF-B754E7AED079}"/>
                      </a:ext>
                    </a:extLst>
                  </p:cNvPr>
                  <p:cNvSpPr/>
                  <p:nvPr/>
                </p:nvSpPr>
                <p:spPr>
                  <a:xfrm>
                    <a:off x="4479314" y="940861"/>
                    <a:ext cx="1010917" cy="421246"/>
                  </a:xfrm>
                  <a:prstGeom prst="rect">
                    <a:avLst/>
                  </a:prstGeom>
                </p:spPr>
                <p:txBody>
                  <a:bodyPr wrap="square">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DDOS</a:t>
                    </a:r>
                  </a:p>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Protection</a:t>
                    </a:r>
                  </a:p>
                </p:txBody>
              </p:sp>
            </p:grpSp>
            <p:pic>
              <p:nvPicPr>
                <p:cNvPr id="44" name="Picture 43">
                  <a:extLst>
                    <a:ext uri="{FF2B5EF4-FFF2-40B4-BE49-F238E27FC236}">
                      <a16:creationId xmlns:a16="http://schemas.microsoft.com/office/drawing/2014/main" id="{5763F036-3AC4-4B16-B4FF-6B7D1A2B3241}"/>
                    </a:ext>
                  </a:extLst>
                </p:cNvPr>
                <p:cNvPicPr>
                  <a:picLocks noChangeAspect="1"/>
                </p:cNvPicPr>
                <p:nvPr/>
              </p:nvPicPr>
              <p:blipFill>
                <a:blip r:embed="rId1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440" y="3376872"/>
                  <a:ext cx="714375" cy="200025"/>
                </a:xfrm>
                <a:prstGeom prst="rect">
                  <a:avLst/>
                </a:prstGeom>
              </p:spPr>
            </p:pic>
            <p:pic>
              <p:nvPicPr>
                <p:cNvPr id="45" name="Picture 44">
                  <a:extLst>
                    <a:ext uri="{FF2B5EF4-FFF2-40B4-BE49-F238E27FC236}">
                      <a16:creationId xmlns:a16="http://schemas.microsoft.com/office/drawing/2014/main" id="{5994C9FC-2D94-4D75-8B70-59D4D313E8C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496" y="3098523"/>
                  <a:ext cx="323850" cy="200025"/>
                </a:xfrm>
                <a:prstGeom prst="rect">
                  <a:avLst/>
                </a:prstGeom>
              </p:spPr>
            </p:pic>
            <p:cxnSp>
              <p:nvCxnSpPr>
                <p:cNvPr id="46" name="Straight Arrow Connector 45">
                  <a:extLst>
                    <a:ext uri="{FF2B5EF4-FFF2-40B4-BE49-F238E27FC236}">
                      <a16:creationId xmlns:a16="http://schemas.microsoft.com/office/drawing/2014/main" id="{ACDAE864-02A4-4724-8A9C-DFB6FC4CCD8B}"/>
                    </a:ext>
                  </a:extLst>
                </p:cNvPr>
                <p:cNvCxnSpPr>
                  <a:cxnSpLocks/>
                </p:cNvCxnSpPr>
                <p:nvPr/>
              </p:nvCxnSpPr>
              <p:spPr>
                <a:xfrm flipV="1">
                  <a:off x="3783755" y="3109297"/>
                  <a:ext cx="231912" cy="59221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7" name="Picture 32" descr="Image result for akamai logo">
                  <a:extLst>
                    <a:ext uri="{FF2B5EF4-FFF2-40B4-BE49-F238E27FC236}">
                      <a16:creationId xmlns:a16="http://schemas.microsoft.com/office/drawing/2014/main" id="{B888988C-A3D1-40E7-864F-CF298D29E5E7}"/>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33159" y="2026042"/>
                  <a:ext cx="587294" cy="2601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4" descr="Image result for Cisco logo">
                  <a:extLst>
                    <a:ext uri="{FF2B5EF4-FFF2-40B4-BE49-F238E27FC236}">
                      <a16:creationId xmlns:a16="http://schemas.microsoft.com/office/drawing/2014/main" id="{30EE2CEC-837D-4F57-8C71-FE4F21288ED2}"/>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226314" y="2053792"/>
                  <a:ext cx="594541" cy="31481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759DCF9D-5D45-4EE7-89A4-FD3E415E95CA}"/>
                  </a:ext>
                </a:extLst>
              </p:cNvPr>
              <p:cNvSpPr txBox="1"/>
              <p:nvPr/>
            </p:nvSpPr>
            <p:spPr>
              <a:xfrm>
                <a:off x="1740990" y="1647538"/>
                <a:ext cx="952505" cy="369332"/>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Multifactor</a:t>
                </a:r>
              </a:p>
              <a:p>
                <a:pPr algn="ctr" defTabSz="914378" eaLnBrk="1" fontAlgn="auto" hangingPunct="1">
                  <a:spcBef>
                    <a:spcPts val="0"/>
                  </a:spcBef>
                  <a:spcAft>
                    <a:spcPts val="0"/>
                  </a:spcAft>
                  <a:defRPr/>
                </a:pPr>
                <a:r>
                  <a:rPr lang="en-IN" sz="900" kern="0" dirty="0">
                    <a:solidFill>
                      <a:schemeClr val="bg1">
                        <a:lumMod val="95000"/>
                      </a:schemeClr>
                    </a:solidFill>
                    <a:latin typeface="+mj-lt"/>
                    <a:cs typeface="Arial"/>
                    <a:sym typeface="Arial"/>
                  </a:rPr>
                  <a:t>Authentication</a:t>
                </a:r>
              </a:p>
            </p:txBody>
          </p:sp>
        </p:grpSp>
        <p:pic>
          <p:nvPicPr>
            <p:cNvPr id="1026" name="Picture 2" descr="Image result for Endpoint Detection and Response icon png">
              <a:extLst>
                <a:ext uri="{FF2B5EF4-FFF2-40B4-BE49-F238E27FC236}">
                  <a16:creationId xmlns:a16="http://schemas.microsoft.com/office/drawing/2014/main" id="{C6EF6AED-757D-4C29-A3E4-99039CAB7850}"/>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635320" y="822942"/>
              <a:ext cx="500794" cy="500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vileged access management icon png">
              <a:extLst>
                <a:ext uri="{FF2B5EF4-FFF2-40B4-BE49-F238E27FC236}">
                  <a16:creationId xmlns:a16="http://schemas.microsoft.com/office/drawing/2014/main" id="{3B2C1D22-C05D-4112-901B-F8E15B8236F6}"/>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682445" y="812268"/>
              <a:ext cx="511895" cy="511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mail security icon png">
              <a:extLst>
                <a:ext uri="{FF2B5EF4-FFF2-40B4-BE49-F238E27FC236}">
                  <a16:creationId xmlns:a16="http://schemas.microsoft.com/office/drawing/2014/main" id="{04873719-AFC5-44E7-8EA6-D7473A3F29F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711697" y="1207398"/>
              <a:ext cx="493091" cy="4930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ultifactor authenctication icon png">
              <a:extLst>
                <a:ext uri="{FF2B5EF4-FFF2-40B4-BE49-F238E27FC236}">
                  <a16:creationId xmlns:a16="http://schemas.microsoft.com/office/drawing/2014/main" id="{968BD79A-BE7B-403A-9720-C44B50AF0657}"/>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133988" y="1203059"/>
              <a:ext cx="574289" cy="5742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web security icon png">
              <a:extLst>
                <a:ext uri="{FF2B5EF4-FFF2-40B4-BE49-F238E27FC236}">
                  <a16:creationId xmlns:a16="http://schemas.microsoft.com/office/drawing/2014/main" id="{DF7CED20-5926-43C6-A051-0B99D225A658}"/>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497350" y="2722194"/>
              <a:ext cx="536332" cy="5363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IEM icon png">
              <a:extLst>
                <a:ext uri="{FF2B5EF4-FFF2-40B4-BE49-F238E27FC236}">
                  <a16:creationId xmlns:a16="http://schemas.microsoft.com/office/drawing/2014/main" id="{507EE254-5EF4-4E62-8585-CF39FA79D81E}"/>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08246" y="2119640"/>
              <a:ext cx="759862" cy="5895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log management icon png">
              <a:extLst>
                <a:ext uri="{FF2B5EF4-FFF2-40B4-BE49-F238E27FC236}">
                  <a16:creationId xmlns:a16="http://schemas.microsoft.com/office/drawing/2014/main" id="{B9D78061-E875-48EF-9B23-E3E94533501B}"/>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89407" y="2842099"/>
              <a:ext cx="1400334" cy="44147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4460DFB8-E73B-45E4-90ED-12A64E7823EB}"/>
                </a:ext>
              </a:extLst>
            </p:cNvPr>
            <p:cNvCxnSpPr/>
            <p:nvPr/>
          </p:nvCxnSpPr>
          <p:spPr>
            <a:xfrm>
              <a:off x="5891460" y="4276240"/>
              <a:ext cx="775932"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Freeform: Shape 63">
              <a:extLst>
                <a:ext uri="{FF2B5EF4-FFF2-40B4-BE49-F238E27FC236}">
                  <a16:creationId xmlns:a16="http://schemas.microsoft.com/office/drawing/2014/main" id="{9276C7EB-C117-4EE2-9EA7-C03659521487}"/>
                </a:ext>
              </a:extLst>
            </p:cNvPr>
            <p:cNvSpPr/>
            <p:nvPr/>
          </p:nvSpPr>
          <p:spPr>
            <a:xfrm rot="16200000">
              <a:off x="6561103" y="3297878"/>
              <a:ext cx="646629" cy="610534"/>
            </a:xfrm>
            <a:custGeom>
              <a:avLst/>
              <a:gdLst>
                <a:gd name="connsiteX0" fmla="*/ 0 w 1003852"/>
                <a:gd name="connsiteY0" fmla="*/ 725556 h 725556"/>
                <a:gd name="connsiteX1" fmla="*/ 1003852 w 1003852"/>
                <a:gd name="connsiteY1" fmla="*/ 0 h 725556"/>
              </a:gdLst>
              <a:ahLst/>
              <a:cxnLst>
                <a:cxn ang="0">
                  <a:pos x="connsiteX0" y="connsiteY0"/>
                </a:cxn>
                <a:cxn ang="0">
                  <a:pos x="connsiteX1" y="connsiteY1"/>
                </a:cxn>
              </a:cxnLst>
              <a:rect l="l" t="t" r="r" b="b"/>
              <a:pathLst>
                <a:path w="1003852" h="725556">
                  <a:moveTo>
                    <a:pt x="0" y="725556"/>
                  </a:moveTo>
                  <a:lnTo>
                    <a:pt x="1003852" y="0"/>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eaLnBrk="1" fontAlgn="auto" hangingPunct="1">
                <a:spcBef>
                  <a:spcPts val="0"/>
                </a:spcBef>
                <a:spcAft>
                  <a:spcPts val="0"/>
                </a:spcAft>
                <a:defRPr/>
              </a:pPr>
              <a:endParaRPr lang="en-IN" sz="1200" kern="0" dirty="0">
                <a:solidFill>
                  <a:schemeClr val="bg1">
                    <a:lumMod val="95000"/>
                  </a:schemeClr>
                </a:solidFill>
                <a:latin typeface="+mj-lt"/>
                <a:sym typeface="Arial"/>
              </a:endParaRPr>
            </a:p>
          </p:txBody>
        </p:sp>
        <p:pic>
          <p:nvPicPr>
            <p:cNvPr id="2" name="Picture 1">
              <a:extLst>
                <a:ext uri="{FF2B5EF4-FFF2-40B4-BE49-F238E27FC236}">
                  <a16:creationId xmlns:a16="http://schemas.microsoft.com/office/drawing/2014/main" id="{1605D0EB-014B-4CE2-8DBA-E84D539A4173}"/>
                </a:ext>
              </a:extLst>
            </p:cNvPr>
            <p:cNvPicPr>
              <a:picLocks noChangeAspect="1"/>
            </p:cNvPicPr>
            <p:nvPr/>
          </p:nvPicPr>
          <p:blipFill>
            <a:blip r:embed="rId26"/>
            <a:stretch>
              <a:fillRect/>
            </a:stretch>
          </p:blipFill>
          <p:spPr>
            <a:xfrm>
              <a:off x="6750106" y="3618741"/>
              <a:ext cx="1581150" cy="942975"/>
            </a:xfrm>
            <a:prstGeom prst="rect">
              <a:avLst/>
            </a:prstGeom>
          </p:spPr>
        </p:pic>
        <p:pic>
          <p:nvPicPr>
            <p:cNvPr id="2050" name="Picture 2" descr="Brand - Palo Alto Networks">
              <a:extLst>
                <a:ext uri="{FF2B5EF4-FFF2-40B4-BE49-F238E27FC236}">
                  <a16:creationId xmlns:a16="http://schemas.microsoft.com/office/drawing/2014/main" id="{872CD159-CEF3-4870-BAB0-6AEE73C0A604}"/>
                </a:ext>
              </a:extLst>
            </p:cNvPr>
            <p:cNvPicPr>
              <a:picLocks noChangeAspect="1" noChangeArrowheads="1"/>
            </p:cNvPicPr>
            <p:nvPr/>
          </p:nvPicPr>
          <p:blipFill>
            <a:blip r:embed="rId27" cstate="email">
              <a:lum bright="70000" contrast="-70000"/>
              <a:extLst>
                <a:ext uri="{28A0092B-C50C-407E-A947-70E740481C1C}">
                  <a14:useLocalDpi xmlns:a14="http://schemas.microsoft.com/office/drawing/2010/main"/>
                </a:ext>
              </a:extLst>
            </a:blip>
            <a:srcRect/>
            <a:stretch>
              <a:fillRect/>
            </a:stretch>
          </p:blipFill>
          <p:spPr bwMode="auto">
            <a:xfrm>
              <a:off x="5172272" y="1883257"/>
              <a:ext cx="1195795" cy="43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tskope Cloud Security: Next Gen SWG, Private Access, CASB">
              <a:extLst>
                <a:ext uri="{FF2B5EF4-FFF2-40B4-BE49-F238E27FC236}">
                  <a16:creationId xmlns:a16="http://schemas.microsoft.com/office/drawing/2014/main" id="{73643AE2-BBBE-49E1-8866-01F0E5D9199F}"/>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590284" y="2912917"/>
              <a:ext cx="988867" cy="155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CK POINT – DataConfiance">
              <a:extLst>
                <a:ext uri="{FF2B5EF4-FFF2-40B4-BE49-F238E27FC236}">
                  <a16:creationId xmlns:a16="http://schemas.microsoft.com/office/drawing/2014/main" id="{25E65C38-DFD1-48AA-817C-A9E413F2ABD1}"/>
                </a:ext>
              </a:extLst>
            </p:cNvPr>
            <p:cNvPicPr>
              <a:picLocks noChangeAspect="1" noChangeArrowheads="1"/>
            </p:cNvPicPr>
            <p:nvPr/>
          </p:nvPicPr>
          <p:blipFill>
            <a:blip r:embed="rId29" cstate="email">
              <a:lum bright="70000" contrast="-70000"/>
              <a:extLst>
                <a:ext uri="{28A0092B-C50C-407E-A947-70E740481C1C}">
                  <a14:useLocalDpi xmlns:a14="http://schemas.microsoft.com/office/drawing/2010/main"/>
                </a:ext>
              </a:extLst>
            </a:blip>
            <a:srcRect/>
            <a:stretch>
              <a:fillRect/>
            </a:stretch>
          </p:blipFill>
          <p:spPr bwMode="auto">
            <a:xfrm>
              <a:off x="4733609" y="2540304"/>
              <a:ext cx="882486" cy="5856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7CDCACA-4A59-459D-ADDF-4DFEB47E359B}"/>
                </a:ext>
              </a:extLst>
            </p:cNvPr>
            <p:cNvPicPr>
              <a:picLocks noChangeAspect="1" noChangeArrowheads="1"/>
            </p:cNvPicPr>
            <p:nvPr/>
          </p:nvPicPr>
          <p:blipFill>
            <a:blip r:embed="rId30" cstate="email">
              <a:lum bright="70000" contrast="-70000"/>
              <a:extLst>
                <a:ext uri="{28A0092B-C50C-407E-A947-70E740481C1C}">
                  <a14:useLocalDpi xmlns:a14="http://schemas.microsoft.com/office/drawing/2010/main"/>
                </a:ext>
              </a:extLst>
            </a:blip>
            <a:srcRect/>
            <a:stretch>
              <a:fillRect/>
            </a:stretch>
          </p:blipFill>
          <p:spPr bwMode="auto">
            <a:xfrm>
              <a:off x="6026784" y="2601415"/>
              <a:ext cx="914934" cy="26990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A09F6901-2E15-4363-A4C3-8621B9ADA5C6}"/>
              </a:ext>
            </a:extLst>
          </p:cNvPr>
          <p:cNvSpPr/>
          <p:nvPr/>
        </p:nvSpPr>
        <p:spPr>
          <a:xfrm>
            <a:off x="288167" y="685315"/>
            <a:ext cx="3126690" cy="276999"/>
          </a:xfrm>
          <a:prstGeom prst="rect">
            <a:avLst/>
          </a:prstGeom>
        </p:spPr>
        <p:txBody>
          <a:bodyPr wrap="none">
            <a:spAutoFit/>
          </a:bodyPr>
          <a:lstStyle/>
          <a:p>
            <a:pPr defTabSz="685800" eaLnBrk="1" fontAlgn="auto" hangingPunct="1">
              <a:spcBef>
                <a:spcPts val="0"/>
              </a:spcBef>
              <a:spcAft>
                <a:spcPts val="0"/>
              </a:spcAft>
              <a:defRPr/>
            </a:pPr>
            <a:r>
              <a:rPr lang="en-US" sz="1200" dirty="0">
                <a:solidFill>
                  <a:schemeClr val="bg1">
                    <a:lumMod val="95000"/>
                  </a:schemeClr>
                </a:solidFill>
                <a:latin typeface="+mj-lt"/>
              </a:rPr>
              <a:t>SECURITY AS A SERVICE (FROM THE CLOUD)</a:t>
            </a:r>
            <a:endParaRPr lang="en-IN" sz="1200" dirty="0">
              <a:solidFill>
                <a:schemeClr val="bg1">
                  <a:lumMod val="95000"/>
                </a:schemeClr>
              </a:solidFill>
              <a:latin typeface="+mj-lt"/>
            </a:endParaRPr>
          </a:p>
        </p:txBody>
      </p:sp>
    </p:spTree>
    <p:extLst>
      <p:ext uri="{BB962C8B-B14F-4D97-AF65-F5344CB8AC3E}">
        <p14:creationId xmlns:p14="http://schemas.microsoft.com/office/powerpoint/2010/main" val="39616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p:txBody>
          <a:bodyPr/>
          <a:lstStyle/>
          <a:p>
            <a:r>
              <a:rPr lang="en-US" dirty="0">
                <a:latin typeface="+mj-lt"/>
              </a:rPr>
              <a:t>Security as a Service: For the Cloud</a:t>
            </a:r>
          </a:p>
        </p:txBody>
      </p:sp>
      <p:sp>
        <p:nvSpPr>
          <p:cNvPr id="132" name="Rectangle: Rounded Corners 131">
            <a:extLst>
              <a:ext uri="{FF2B5EF4-FFF2-40B4-BE49-F238E27FC236}">
                <a16:creationId xmlns:a16="http://schemas.microsoft.com/office/drawing/2014/main" id="{E1D5DBFC-3839-4B53-A653-CD94246F2960}"/>
              </a:ext>
            </a:extLst>
          </p:cNvPr>
          <p:cNvSpPr/>
          <p:nvPr/>
        </p:nvSpPr>
        <p:spPr>
          <a:xfrm>
            <a:off x="324000" y="987425"/>
            <a:ext cx="8496150" cy="1225499"/>
          </a:xfrm>
          <a:prstGeom prst="roundRect">
            <a:avLst/>
          </a:prstGeom>
          <a:solidFill>
            <a:schemeClr val="bg1"/>
          </a:solidFill>
          <a:ln w="9525">
            <a:solidFill>
              <a:schemeClr val="accent1">
                <a:lumMod val="60000"/>
                <a:lumOff val="40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schemeClr val="tx1"/>
                </a:solidFill>
                <a:effectLst/>
                <a:uLnTx/>
                <a:uFillTx/>
                <a:latin typeface="Trebuchet MS"/>
                <a:ea typeface="+mn-ea"/>
                <a:cs typeface="+mn-cs"/>
                <a:sym typeface="Arial"/>
              </a:rPr>
              <a:t>Security Services for any Cloud </a:t>
            </a:r>
          </a:p>
        </p:txBody>
      </p:sp>
      <p:sp>
        <p:nvSpPr>
          <p:cNvPr id="78" name="Rectangle: Rounded Corners 77">
            <a:extLst>
              <a:ext uri="{FF2B5EF4-FFF2-40B4-BE49-F238E27FC236}">
                <a16:creationId xmlns:a16="http://schemas.microsoft.com/office/drawing/2014/main" id="{FA1ED481-469E-4B35-ADCB-22AE4FD844D1}"/>
              </a:ext>
            </a:extLst>
          </p:cNvPr>
          <p:cNvSpPr/>
          <p:nvPr/>
        </p:nvSpPr>
        <p:spPr>
          <a:xfrm>
            <a:off x="323850" y="2388484"/>
            <a:ext cx="4152588" cy="1006870"/>
          </a:xfrm>
          <a:prstGeom prst="roundRect">
            <a:avLst/>
          </a:prstGeom>
          <a:noFill/>
          <a:ln w="6350">
            <a:solidFill>
              <a:schemeClr val="accent3">
                <a:lumMod val="75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IN" sz="2000" b="1" i="0" u="none" strike="noStrike" kern="0" cap="none" spc="0" normalizeH="0" baseline="0" noProof="0" dirty="0">
              <a:ln>
                <a:noFill/>
              </a:ln>
              <a:solidFill>
                <a:prstClr val="black"/>
              </a:solidFill>
              <a:effectLst/>
              <a:uLnTx/>
              <a:uFillTx/>
              <a:latin typeface="Trebuchet MS"/>
              <a:ea typeface="+mn-ea"/>
              <a:cs typeface="+mn-cs"/>
              <a:sym typeface="Arial"/>
            </a:endParaRPr>
          </a:p>
        </p:txBody>
      </p:sp>
      <p:sp>
        <p:nvSpPr>
          <p:cNvPr id="79" name="Rectangle: Rounded Corners 78">
            <a:extLst>
              <a:ext uri="{FF2B5EF4-FFF2-40B4-BE49-F238E27FC236}">
                <a16:creationId xmlns:a16="http://schemas.microsoft.com/office/drawing/2014/main" id="{648C7DB4-CD0C-480E-94E8-E58D150F6A0F}"/>
              </a:ext>
            </a:extLst>
          </p:cNvPr>
          <p:cNvSpPr/>
          <p:nvPr/>
        </p:nvSpPr>
        <p:spPr>
          <a:xfrm>
            <a:off x="4715815" y="2388484"/>
            <a:ext cx="4104335" cy="1006870"/>
          </a:xfrm>
          <a:prstGeom prst="roundRect">
            <a:avLst/>
          </a:prstGeom>
          <a:noFill/>
          <a:ln w="6350">
            <a:solidFill>
              <a:schemeClr val="accent3">
                <a:lumMod val="75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IN" sz="2000" b="1" i="0" u="none" strike="noStrike" kern="0" cap="none" spc="0" normalizeH="0" baseline="0" noProof="0" dirty="0">
              <a:ln>
                <a:noFill/>
              </a:ln>
              <a:solidFill>
                <a:prstClr val="black"/>
              </a:solidFill>
              <a:effectLst/>
              <a:uLnTx/>
              <a:uFillTx/>
              <a:latin typeface="Trebuchet MS"/>
              <a:ea typeface="+mn-ea"/>
              <a:cs typeface="+mn-cs"/>
              <a:sym typeface="Arial"/>
            </a:endParaRPr>
          </a:p>
        </p:txBody>
      </p:sp>
      <p:sp>
        <p:nvSpPr>
          <p:cNvPr id="80" name="Rectangle: Rounded Corners 79">
            <a:extLst>
              <a:ext uri="{FF2B5EF4-FFF2-40B4-BE49-F238E27FC236}">
                <a16:creationId xmlns:a16="http://schemas.microsoft.com/office/drawing/2014/main" id="{F4448CB7-9463-4513-B305-0F9CDDF74522}"/>
              </a:ext>
            </a:extLst>
          </p:cNvPr>
          <p:cNvSpPr/>
          <p:nvPr/>
        </p:nvSpPr>
        <p:spPr>
          <a:xfrm>
            <a:off x="323851" y="3570916"/>
            <a:ext cx="8496300" cy="1161422"/>
          </a:xfrm>
          <a:prstGeom prst="roundRect">
            <a:avLst/>
          </a:prstGeom>
          <a:noFill/>
          <a:ln w="6350">
            <a:solidFill>
              <a:schemeClr val="accent3">
                <a:lumMod val="75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IN" sz="2000" b="1" i="0" u="none" strike="noStrike" kern="0" cap="none" spc="0" normalizeH="0" baseline="0" noProof="0" dirty="0">
              <a:ln>
                <a:noFill/>
              </a:ln>
              <a:solidFill>
                <a:prstClr val="black"/>
              </a:solidFill>
              <a:effectLst/>
              <a:uLnTx/>
              <a:uFillTx/>
              <a:latin typeface="Trebuchet MS"/>
              <a:ea typeface="+mn-ea"/>
              <a:cs typeface="+mn-cs"/>
              <a:sym typeface="Arial"/>
            </a:endParaRPr>
          </a:p>
        </p:txBody>
      </p:sp>
      <p:grpSp>
        <p:nvGrpSpPr>
          <p:cNvPr id="82" name="Group 81">
            <a:extLst>
              <a:ext uri="{FF2B5EF4-FFF2-40B4-BE49-F238E27FC236}">
                <a16:creationId xmlns:a16="http://schemas.microsoft.com/office/drawing/2014/main" id="{51D9D7D4-86A1-4591-96FA-37AA01107752}"/>
              </a:ext>
            </a:extLst>
          </p:cNvPr>
          <p:cNvGrpSpPr/>
          <p:nvPr/>
        </p:nvGrpSpPr>
        <p:grpSpPr>
          <a:xfrm>
            <a:off x="1603152" y="2553836"/>
            <a:ext cx="593432" cy="664477"/>
            <a:chOff x="1662024" y="1880989"/>
            <a:chExt cx="579728" cy="677244"/>
          </a:xfrm>
        </p:grpSpPr>
        <p:pic>
          <p:nvPicPr>
            <p:cNvPr id="124" name="Picture 8" descr="Related image">
              <a:extLst>
                <a:ext uri="{FF2B5EF4-FFF2-40B4-BE49-F238E27FC236}">
                  <a16:creationId xmlns:a16="http://schemas.microsoft.com/office/drawing/2014/main" id="{8297F449-FF12-4F67-AD64-766C6E34F8EA}"/>
                </a:ext>
              </a:extLst>
            </p:cNvPr>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1769491" y="1880989"/>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E1BD1FF5-C38A-4CF4-81F9-53B6B77EE2EB}"/>
                </a:ext>
              </a:extLst>
            </p:cNvPr>
            <p:cNvSpPr txBox="1"/>
            <p:nvPr/>
          </p:nvSpPr>
          <p:spPr>
            <a:xfrm>
              <a:off x="1662024" y="2213174"/>
              <a:ext cx="579728" cy="345059"/>
            </a:xfrm>
            <a:prstGeom prst="rect">
              <a:avLst/>
            </a:prstGeom>
            <a:noFill/>
          </p:spPr>
          <p:txBody>
            <a:bodyPr wrap="non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Web App</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Firewall</a:t>
              </a:r>
            </a:p>
          </p:txBody>
        </p:sp>
      </p:grpSp>
      <p:grpSp>
        <p:nvGrpSpPr>
          <p:cNvPr id="83" name="Group 82">
            <a:extLst>
              <a:ext uri="{FF2B5EF4-FFF2-40B4-BE49-F238E27FC236}">
                <a16:creationId xmlns:a16="http://schemas.microsoft.com/office/drawing/2014/main" id="{D1BA5017-F451-4F8C-BC19-231D5F7148BD}"/>
              </a:ext>
            </a:extLst>
          </p:cNvPr>
          <p:cNvGrpSpPr/>
          <p:nvPr/>
        </p:nvGrpSpPr>
        <p:grpSpPr>
          <a:xfrm>
            <a:off x="2508860" y="2373717"/>
            <a:ext cx="676310" cy="863127"/>
            <a:chOff x="2112168" y="2436577"/>
            <a:chExt cx="660691" cy="879711"/>
          </a:xfrm>
        </p:grpSpPr>
        <p:pic>
          <p:nvPicPr>
            <p:cNvPr id="122" name="Picture 4" descr="Image result for IPS icon">
              <a:extLst>
                <a:ext uri="{FF2B5EF4-FFF2-40B4-BE49-F238E27FC236}">
                  <a16:creationId xmlns:a16="http://schemas.microsoft.com/office/drawing/2014/main" id="{59B5C5E9-C13C-4A92-9CCC-386DE66B4938}"/>
                </a:ext>
              </a:extLst>
            </p:cNvPr>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2112168" y="2436577"/>
              <a:ext cx="631135" cy="652714"/>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4723CB3B-6E56-48A0-AF00-935F7C17C30D}"/>
                </a:ext>
              </a:extLst>
            </p:cNvPr>
            <p:cNvSpPr txBox="1"/>
            <p:nvPr/>
          </p:nvSpPr>
          <p:spPr>
            <a:xfrm>
              <a:off x="2216622" y="2971229"/>
              <a:ext cx="556237" cy="345059"/>
            </a:xfrm>
            <a:prstGeom prst="rect">
              <a:avLst/>
            </a:prstGeom>
            <a:noFill/>
          </p:spPr>
          <p:txBody>
            <a:bodyPr wrap="non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Network</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IPS</a:t>
              </a:r>
            </a:p>
          </p:txBody>
        </p:sp>
      </p:grpSp>
      <p:grpSp>
        <p:nvGrpSpPr>
          <p:cNvPr id="7" name="Group 6">
            <a:extLst>
              <a:ext uri="{FF2B5EF4-FFF2-40B4-BE49-F238E27FC236}">
                <a16:creationId xmlns:a16="http://schemas.microsoft.com/office/drawing/2014/main" id="{C6B61213-E167-BDF7-79C3-0D1C18B13DDF}"/>
              </a:ext>
            </a:extLst>
          </p:cNvPr>
          <p:cNvGrpSpPr/>
          <p:nvPr/>
        </p:nvGrpSpPr>
        <p:grpSpPr>
          <a:xfrm>
            <a:off x="320184" y="3624684"/>
            <a:ext cx="8247376" cy="875448"/>
            <a:chOff x="320184" y="3624684"/>
            <a:chExt cx="8247376" cy="875448"/>
          </a:xfrm>
        </p:grpSpPr>
        <p:sp>
          <p:nvSpPr>
            <p:cNvPr id="62" name="TextBox 61">
              <a:extLst>
                <a:ext uri="{FF2B5EF4-FFF2-40B4-BE49-F238E27FC236}">
                  <a16:creationId xmlns:a16="http://schemas.microsoft.com/office/drawing/2014/main" id="{82F04237-64B8-4DEF-9E04-37F9683AAC6A}"/>
                </a:ext>
              </a:extLst>
            </p:cNvPr>
            <p:cNvSpPr txBox="1"/>
            <p:nvPr/>
          </p:nvSpPr>
          <p:spPr>
            <a:xfrm>
              <a:off x="3477426" y="4143244"/>
              <a:ext cx="1400788" cy="338554"/>
            </a:xfrm>
            <a:prstGeom prst="rect">
              <a:avLst/>
            </a:prstGeom>
            <a:noFill/>
            <a:ln>
              <a:solidFill>
                <a:schemeClr val="tx1"/>
              </a:solidFill>
              <a:prstDash val="sysDot"/>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Endpoint Detection &amp; Response</a:t>
              </a:r>
            </a:p>
          </p:txBody>
        </p:sp>
        <p:pic>
          <p:nvPicPr>
            <p:cNvPr id="63" name="Picture 2" descr="Image result for Endpoint Detection and Response icon png">
              <a:extLst>
                <a:ext uri="{FF2B5EF4-FFF2-40B4-BE49-F238E27FC236}">
                  <a16:creationId xmlns:a16="http://schemas.microsoft.com/office/drawing/2014/main" id="{A2556EBE-0103-484B-B383-3FCD36113E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6844" y="3659246"/>
              <a:ext cx="512633" cy="468184"/>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pic>
          <p:nvPicPr>
            <p:cNvPr id="64" name="Picture 26" descr="Image result for log management icon png">
              <a:extLst>
                <a:ext uri="{FF2B5EF4-FFF2-40B4-BE49-F238E27FC236}">
                  <a16:creationId xmlns:a16="http://schemas.microsoft.com/office/drawing/2014/main" id="{A5F8F132-3142-4982-AA03-2D3BAE089D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7160" y="3748848"/>
              <a:ext cx="1433438" cy="412730"/>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pic>
          <p:nvPicPr>
            <p:cNvPr id="65" name="Picture 24" descr="Image result for SIEM icon png">
              <a:extLst>
                <a:ext uri="{FF2B5EF4-FFF2-40B4-BE49-F238E27FC236}">
                  <a16:creationId xmlns:a16="http://schemas.microsoft.com/office/drawing/2014/main" id="{D23AB936-C365-4172-BC61-5B8124406DA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35666" y="3693248"/>
              <a:ext cx="777825" cy="551185"/>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FB10E5A7-C6B7-4B06-80BD-B90D76685548}"/>
                </a:ext>
              </a:extLst>
            </p:cNvPr>
            <p:cNvSpPr txBox="1"/>
            <p:nvPr/>
          </p:nvSpPr>
          <p:spPr>
            <a:xfrm>
              <a:off x="7703221" y="4161578"/>
              <a:ext cx="864339" cy="338554"/>
            </a:xfrm>
            <a:prstGeom prst="rect">
              <a:avLst/>
            </a:prstGeom>
            <a:noFill/>
            <a:ln>
              <a:solidFill>
                <a:schemeClr val="tx1"/>
              </a:solidFill>
              <a:prstDash val="sysDot"/>
            </a:ln>
          </p:spPr>
          <p:txBody>
            <a:bodyPr wrap="non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Multifactor</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Authentication</a:t>
              </a:r>
            </a:p>
          </p:txBody>
        </p:sp>
        <p:pic>
          <p:nvPicPr>
            <p:cNvPr id="67" name="Picture 16" descr="Image result for multifactor authenctication icon png">
              <a:extLst>
                <a:ext uri="{FF2B5EF4-FFF2-40B4-BE49-F238E27FC236}">
                  <a16:creationId xmlns:a16="http://schemas.microsoft.com/office/drawing/2014/main" id="{23C485E3-7DE1-4593-9702-2FBC5B5F065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3231" y="3624684"/>
              <a:ext cx="587865" cy="536894"/>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pic>
          <p:nvPicPr>
            <p:cNvPr id="56" name="Picture 6" descr="Image result for privileged access management icon png">
              <a:extLst>
                <a:ext uri="{FF2B5EF4-FFF2-40B4-BE49-F238E27FC236}">
                  <a16:creationId xmlns:a16="http://schemas.microsoft.com/office/drawing/2014/main" id="{D7F44154-336A-4D44-A610-9A910AACF65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3031" y="3666493"/>
              <a:ext cx="523996" cy="478563"/>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8E854681-DCAF-4726-811C-A8814CBB6430}"/>
                </a:ext>
              </a:extLst>
            </p:cNvPr>
            <p:cNvSpPr txBox="1"/>
            <p:nvPr/>
          </p:nvSpPr>
          <p:spPr>
            <a:xfrm>
              <a:off x="320184" y="4139696"/>
              <a:ext cx="1201897" cy="338554"/>
            </a:xfrm>
            <a:prstGeom prst="rect">
              <a:avLst/>
            </a:prstGeom>
            <a:noFill/>
            <a:ln>
              <a:solidFill>
                <a:schemeClr val="tx1"/>
              </a:solidFill>
              <a:prstDash val="sysDot"/>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Privileged Access Management</a:t>
              </a:r>
            </a:p>
          </p:txBody>
        </p:sp>
        <p:grpSp>
          <p:nvGrpSpPr>
            <p:cNvPr id="85" name="Group 84">
              <a:extLst>
                <a:ext uri="{FF2B5EF4-FFF2-40B4-BE49-F238E27FC236}">
                  <a16:creationId xmlns:a16="http://schemas.microsoft.com/office/drawing/2014/main" id="{23722E23-3ADC-41B4-94DC-8EC0E63C35D7}"/>
                </a:ext>
              </a:extLst>
            </p:cNvPr>
            <p:cNvGrpSpPr/>
            <p:nvPr/>
          </p:nvGrpSpPr>
          <p:grpSpPr>
            <a:xfrm>
              <a:off x="1516688" y="3653076"/>
              <a:ext cx="776174" cy="841552"/>
              <a:chOff x="2925664" y="533227"/>
              <a:chExt cx="758249" cy="857722"/>
            </a:xfrm>
          </p:grpSpPr>
          <p:pic>
            <p:nvPicPr>
              <p:cNvPr id="118" name="Picture 12" descr="Related image">
                <a:extLst>
                  <a:ext uri="{FF2B5EF4-FFF2-40B4-BE49-F238E27FC236}">
                    <a16:creationId xmlns:a16="http://schemas.microsoft.com/office/drawing/2014/main" id="{1F508AAA-586E-4E40-A20A-A7C01965D132}"/>
                  </a:ext>
                </a:extLst>
              </p:cNvPr>
              <p:cNvPicPr>
                <a:picLocks noChangeAspect="1" noChangeArrowheads="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37418" y="533227"/>
                <a:ext cx="515104" cy="515104"/>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18B88FE4-BEB1-4BF9-835B-132C36A3F57D}"/>
                  </a:ext>
                </a:extLst>
              </p:cNvPr>
              <p:cNvSpPr txBox="1"/>
              <p:nvPr/>
            </p:nvSpPr>
            <p:spPr>
              <a:xfrm>
                <a:off x="2925664" y="1045890"/>
                <a:ext cx="758249" cy="345059"/>
              </a:xfrm>
              <a:prstGeom prst="rect">
                <a:avLst/>
              </a:prstGeom>
              <a:noFill/>
              <a:ln>
                <a:solidFill>
                  <a:schemeClr val="tx1"/>
                </a:solidFill>
                <a:prstDash val="sysDot"/>
              </a:ln>
            </p:spPr>
            <p:txBody>
              <a:bodyPr wrap="non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Vulnerability</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Mgmt.</a:t>
                </a:r>
              </a:p>
            </p:txBody>
          </p:sp>
        </p:grpSp>
        <p:grpSp>
          <p:nvGrpSpPr>
            <p:cNvPr id="87" name="Group 86">
              <a:extLst>
                <a:ext uri="{FF2B5EF4-FFF2-40B4-BE49-F238E27FC236}">
                  <a16:creationId xmlns:a16="http://schemas.microsoft.com/office/drawing/2014/main" id="{440A4FC5-A981-48C5-A17B-ADE856A4FEC8}"/>
                </a:ext>
              </a:extLst>
            </p:cNvPr>
            <p:cNvGrpSpPr/>
            <p:nvPr/>
          </p:nvGrpSpPr>
          <p:grpSpPr>
            <a:xfrm>
              <a:off x="2463133" y="3664121"/>
              <a:ext cx="865080" cy="803053"/>
              <a:chOff x="4359872" y="560092"/>
              <a:chExt cx="1069667" cy="882457"/>
            </a:xfrm>
          </p:grpSpPr>
          <p:pic>
            <p:nvPicPr>
              <p:cNvPr id="116" name="Picture 30" descr="Image result for DDOS Protection icon">
                <a:extLst>
                  <a:ext uri="{FF2B5EF4-FFF2-40B4-BE49-F238E27FC236}">
                    <a16:creationId xmlns:a16="http://schemas.microsoft.com/office/drawing/2014/main" id="{D4FDEDFC-4738-48B3-A5C3-C7C59734A237}"/>
                  </a:ext>
                </a:extLst>
              </p:cNvPr>
              <p:cNvPicPr>
                <a:picLocks noChangeAspect="1" noChangeArrowheads="1"/>
              </p:cNvPicPr>
              <p:nvPr/>
            </p:nvPicPr>
            <p:blipFill>
              <a:blip r:embed="rId10"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553049" y="560092"/>
                <a:ext cx="794632" cy="529755"/>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58292F66-FB9E-417F-A949-93504948DB6D}"/>
                  </a:ext>
                </a:extLst>
              </p:cNvPr>
              <p:cNvSpPr/>
              <p:nvPr/>
            </p:nvSpPr>
            <p:spPr>
              <a:xfrm>
                <a:off x="4359872" y="1070520"/>
                <a:ext cx="1069667" cy="372029"/>
              </a:xfrm>
              <a:prstGeom prst="rect">
                <a:avLst/>
              </a:prstGeom>
              <a:noFill/>
              <a:ln>
                <a:solidFill>
                  <a:schemeClr val="tx1"/>
                </a:solidFill>
                <a:prstDash val="sysDot"/>
              </a:ln>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Cloud DDOS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Protection</a:t>
                </a:r>
              </a:p>
            </p:txBody>
          </p:sp>
        </p:grpSp>
        <p:sp>
          <p:nvSpPr>
            <p:cNvPr id="115" name="TextBox 114">
              <a:extLst>
                <a:ext uri="{FF2B5EF4-FFF2-40B4-BE49-F238E27FC236}">
                  <a16:creationId xmlns:a16="http://schemas.microsoft.com/office/drawing/2014/main" id="{4F34583E-F9F9-4EDD-A7AF-B94AA524E019}"/>
                </a:ext>
              </a:extLst>
            </p:cNvPr>
            <p:cNvSpPr txBox="1"/>
            <p:nvPr/>
          </p:nvSpPr>
          <p:spPr>
            <a:xfrm>
              <a:off x="5212384" y="4224486"/>
              <a:ext cx="804354" cy="215444"/>
            </a:xfrm>
            <a:prstGeom prst="rect">
              <a:avLst/>
            </a:prstGeom>
            <a:noFill/>
            <a:ln>
              <a:solidFill>
                <a:schemeClr val="tx1"/>
              </a:solidFill>
              <a:prstDash val="sysDot"/>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Log Mgmt.</a:t>
              </a:r>
            </a:p>
          </p:txBody>
        </p:sp>
        <p:sp>
          <p:nvSpPr>
            <p:cNvPr id="113" name="TextBox 112">
              <a:extLst>
                <a:ext uri="{FF2B5EF4-FFF2-40B4-BE49-F238E27FC236}">
                  <a16:creationId xmlns:a16="http://schemas.microsoft.com/office/drawing/2014/main" id="{D70E07E0-5FFB-4AD0-98CE-0182DCA4FEDB}"/>
                </a:ext>
              </a:extLst>
            </p:cNvPr>
            <p:cNvSpPr txBox="1"/>
            <p:nvPr/>
          </p:nvSpPr>
          <p:spPr>
            <a:xfrm>
              <a:off x="6795645" y="4229332"/>
              <a:ext cx="389850" cy="215444"/>
            </a:xfrm>
            <a:prstGeom prst="rect">
              <a:avLst/>
            </a:prstGeom>
            <a:noFill/>
            <a:ln>
              <a:solidFill>
                <a:schemeClr val="tx1"/>
              </a:solidFill>
              <a:prstDash val="sysDot"/>
            </a:ln>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SIEM</a:t>
              </a:r>
            </a:p>
          </p:txBody>
        </p:sp>
      </p:grpSp>
      <p:grpSp>
        <p:nvGrpSpPr>
          <p:cNvPr id="91" name="Group 90">
            <a:extLst>
              <a:ext uri="{FF2B5EF4-FFF2-40B4-BE49-F238E27FC236}">
                <a16:creationId xmlns:a16="http://schemas.microsoft.com/office/drawing/2014/main" id="{BBFDF2EB-3D6F-4C5D-A23B-5FA9EE1A9F19}"/>
              </a:ext>
            </a:extLst>
          </p:cNvPr>
          <p:cNvGrpSpPr/>
          <p:nvPr/>
        </p:nvGrpSpPr>
        <p:grpSpPr>
          <a:xfrm>
            <a:off x="3488143" y="2551180"/>
            <a:ext cx="585736" cy="686637"/>
            <a:chOff x="3820267" y="582470"/>
            <a:chExt cx="572210" cy="699828"/>
          </a:xfrm>
        </p:grpSpPr>
        <p:pic>
          <p:nvPicPr>
            <p:cNvPr id="108" name="Picture 16" descr="Image result for VPN GW services icon">
              <a:extLst>
                <a:ext uri="{FF2B5EF4-FFF2-40B4-BE49-F238E27FC236}">
                  <a16:creationId xmlns:a16="http://schemas.microsoft.com/office/drawing/2014/main" id="{06CE09F4-B286-4CF4-B1BE-4BFC28E53B42}"/>
                </a:ext>
              </a:extLst>
            </p:cNvPr>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3877373" y="582470"/>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DBE87F0B-E902-413C-99FA-14527C431D59}"/>
                </a:ext>
              </a:extLst>
            </p:cNvPr>
            <p:cNvSpPr txBox="1"/>
            <p:nvPr/>
          </p:nvSpPr>
          <p:spPr>
            <a:xfrm>
              <a:off x="3820267" y="1062715"/>
              <a:ext cx="543710" cy="21958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lumMod val="85000"/>
                    </a:schemeClr>
                  </a:solidFill>
                  <a:effectLst/>
                  <a:uLnTx/>
                  <a:uFillTx/>
                  <a:latin typeface="Trebuchet MS"/>
                  <a:ea typeface="+mn-ea"/>
                  <a:cs typeface="Arial"/>
                  <a:sym typeface="Arial"/>
                </a:rPr>
                <a:t>VPN GW</a:t>
              </a:r>
            </a:p>
          </p:txBody>
        </p:sp>
      </p:grpSp>
      <p:pic>
        <p:nvPicPr>
          <p:cNvPr id="92" name="Picture 91">
            <a:extLst>
              <a:ext uri="{FF2B5EF4-FFF2-40B4-BE49-F238E27FC236}">
                <a16:creationId xmlns:a16="http://schemas.microsoft.com/office/drawing/2014/main" id="{AC46D360-D73B-466C-8A25-6D96A754C309}"/>
              </a:ext>
            </a:extLst>
          </p:cNvPr>
          <p:cNvPicPr>
            <a:picLocks noChangeAspect="1"/>
          </p:cNvPicPr>
          <p:nvPr/>
        </p:nvPicPr>
        <p:blipFill>
          <a:blip r:embed="rId12" cstate="email">
            <a:lum bright="70000" contrast="-70000"/>
            <a:extLst>
              <a:ext uri="{28A0092B-C50C-407E-A947-70E740481C1C}">
                <a14:useLocalDpi xmlns:a14="http://schemas.microsoft.com/office/drawing/2010/main"/>
              </a:ext>
            </a:extLst>
          </a:blip>
          <a:stretch>
            <a:fillRect/>
          </a:stretch>
        </p:blipFill>
        <p:spPr>
          <a:xfrm>
            <a:off x="4865076" y="2906238"/>
            <a:ext cx="355788" cy="490419"/>
          </a:xfrm>
          <a:prstGeom prst="rect">
            <a:avLst/>
          </a:prstGeom>
        </p:spPr>
      </p:pic>
      <p:pic>
        <p:nvPicPr>
          <p:cNvPr id="93" name="Picture 92">
            <a:extLst>
              <a:ext uri="{FF2B5EF4-FFF2-40B4-BE49-F238E27FC236}">
                <a16:creationId xmlns:a16="http://schemas.microsoft.com/office/drawing/2014/main" id="{EC0BFC41-CD73-483D-B4BE-C0534206B854}"/>
              </a:ext>
            </a:extLst>
          </p:cNvPr>
          <p:cNvPicPr>
            <a:picLocks noChangeAspect="1"/>
          </p:cNvPicPr>
          <p:nvPr/>
        </p:nvPicPr>
        <p:blipFill>
          <a:blip r:embed="rId13" cstate="email">
            <a:lum bright="70000" contrast="-70000"/>
            <a:extLst>
              <a:ext uri="{28A0092B-C50C-407E-A947-70E740481C1C}">
                <a14:useLocalDpi xmlns:a14="http://schemas.microsoft.com/office/drawing/2010/main"/>
              </a:ext>
            </a:extLst>
          </a:blip>
          <a:stretch>
            <a:fillRect/>
          </a:stretch>
        </p:blipFill>
        <p:spPr>
          <a:xfrm>
            <a:off x="5242992" y="2486157"/>
            <a:ext cx="389400" cy="428620"/>
          </a:xfrm>
          <a:prstGeom prst="rect">
            <a:avLst/>
          </a:prstGeom>
        </p:spPr>
      </p:pic>
      <p:pic>
        <p:nvPicPr>
          <p:cNvPr id="94" name="Picture 93">
            <a:extLst>
              <a:ext uri="{FF2B5EF4-FFF2-40B4-BE49-F238E27FC236}">
                <a16:creationId xmlns:a16="http://schemas.microsoft.com/office/drawing/2014/main" id="{8E110E22-1FF4-48BD-9A9F-39274AA0AE04}"/>
              </a:ext>
            </a:extLst>
          </p:cNvPr>
          <p:cNvPicPr>
            <a:picLocks noChangeAspect="1"/>
          </p:cNvPicPr>
          <p:nvPr/>
        </p:nvPicPr>
        <p:blipFill>
          <a:blip r:embed="rId14" cstate="email">
            <a:lum bright="70000" contrast="-70000"/>
            <a:extLst>
              <a:ext uri="{28A0092B-C50C-407E-A947-70E740481C1C}">
                <a14:useLocalDpi xmlns:a14="http://schemas.microsoft.com/office/drawing/2010/main"/>
              </a:ext>
            </a:extLst>
          </a:blip>
          <a:stretch>
            <a:fillRect/>
          </a:stretch>
        </p:blipFill>
        <p:spPr>
          <a:xfrm>
            <a:off x="5632392" y="2498416"/>
            <a:ext cx="418828" cy="391016"/>
          </a:xfrm>
          <a:prstGeom prst="rect">
            <a:avLst/>
          </a:prstGeom>
        </p:spPr>
      </p:pic>
      <p:pic>
        <p:nvPicPr>
          <p:cNvPr id="95" name="Picture 94">
            <a:extLst>
              <a:ext uri="{FF2B5EF4-FFF2-40B4-BE49-F238E27FC236}">
                <a16:creationId xmlns:a16="http://schemas.microsoft.com/office/drawing/2014/main" id="{718BC3EF-526D-47CE-8126-B5ACDA146A44}"/>
              </a:ext>
            </a:extLst>
          </p:cNvPr>
          <p:cNvPicPr>
            <a:picLocks noChangeAspect="1"/>
          </p:cNvPicPr>
          <p:nvPr/>
        </p:nvPicPr>
        <p:blipFill>
          <a:blip r:embed="rId15" cstate="email">
            <a:lum bright="70000" contrast="-70000"/>
            <a:extLst>
              <a:ext uri="{28A0092B-C50C-407E-A947-70E740481C1C}">
                <a14:useLocalDpi xmlns:a14="http://schemas.microsoft.com/office/drawing/2010/main"/>
              </a:ext>
            </a:extLst>
          </a:blip>
          <a:stretch>
            <a:fillRect/>
          </a:stretch>
        </p:blipFill>
        <p:spPr>
          <a:xfrm>
            <a:off x="5198910" y="2971965"/>
            <a:ext cx="473423" cy="391016"/>
          </a:xfrm>
          <a:prstGeom prst="rect">
            <a:avLst/>
          </a:prstGeom>
        </p:spPr>
      </p:pic>
      <p:pic>
        <p:nvPicPr>
          <p:cNvPr id="96" name="Picture 95">
            <a:extLst>
              <a:ext uri="{FF2B5EF4-FFF2-40B4-BE49-F238E27FC236}">
                <a16:creationId xmlns:a16="http://schemas.microsoft.com/office/drawing/2014/main" id="{90FCDB64-F4B4-48B4-A677-406936B1EFA6}"/>
              </a:ext>
            </a:extLst>
          </p:cNvPr>
          <p:cNvPicPr>
            <a:picLocks noChangeAspect="1"/>
          </p:cNvPicPr>
          <p:nvPr/>
        </p:nvPicPr>
        <p:blipFill>
          <a:blip r:embed="rId16" cstate="email">
            <a:lum bright="70000" contrast="-70000"/>
            <a:extLst>
              <a:ext uri="{28A0092B-C50C-407E-A947-70E740481C1C}">
                <a14:useLocalDpi xmlns:a14="http://schemas.microsoft.com/office/drawing/2010/main"/>
              </a:ext>
            </a:extLst>
          </a:blip>
          <a:stretch>
            <a:fillRect/>
          </a:stretch>
        </p:blipFill>
        <p:spPr>
          <a:xfrm>
            <a:off x="4794538" y="2458116"/>
            <a:ext cx="498656" cy="428619"/>
          </a:xfrm>
          <a:prstGeom prst="rect">
            <a:avLst/>
          </a:prstGeom>
        </p:spPr>
      </p:pic>
      <p:pic>
        <p:nvPicPr>
          <p:cNvPr id="97" name="Picture 96">
            <a:extLst>
              <a:ext uri="{FF2B5EF4-FFF2-40B4-BE49-F238E27FC236}">
                <a16:creationId xmlns:a16="http://schemas.microsoft.com/office/drawing/2014/main" id="{25708A90-7D26-43D8-9E3F-D8D46A7AA032}"/>
              </a:ext>
            </a:extLst>
          </p:cNvPr>
          <p:cNvPicPr>
            <a:picLocks noChangeAspect="1"/>
          </p:cNvPicPr>
          <p:nvPr/>
        </p:nvPicPr>
        <p:blipFill>
          <a:blip r:embed="rId17" cstate="email">
            <a:lum bright="70000" contrast="-70000"/>
            <a:extLst>
              <a:ext uri="{28A0092B-C50C-407E-A947-70E740481C1C}">
                <a14:useLocalDpi xmlns:a14="http://schemas.microsoft.com/office/drawing/2010/main"/>
              </a:ext>
            </a:extLst>
          </a:blip>
          <a:stretch>
            <a:fillRect/>
          </a:stretch>
        </p:blipFill>
        <p:spPr>
          <a:xfrm>
            <a:off x="5614561" y="2913564"/>
            <a:ext cx="454490" cy="490420"/>
          </a:xfrm>
          <a:prstGeom prst="rect">
            <a:avLst/>
          </a:prstGeom>
        </p:spPr>
      </p:pic>
      <p:pic>
        <p:nvPicPr>
          <p:cNvPr id="98" name="Picture 97">
            <a:extLst>
              <a:ext uri="{FF2B5EF4-FFF2-40B4-BE49-F238E27FC236}">
                <a16:creationId xmlns:a16="http://schemas.microsoft.com/office/drawing/2014/main" id="{BDE348CC-D1F8-4C7D-A5EB-D0D1A7A54971}"/>
              </a:ext>
            </a:extLst>
          </p:cNvPr>
          <p:cNvPicPr>
            <a:picLocks noChangeAspect="1"/>
          </p:cNvPicPr>
          <p:nvPr/>
        </p:nvPicPr>
        <p:blipFill>
          <a:blip r:embed="rId18" cstate="email">
            <a:lum bright="70000" contrast="-70000"/>
            <a:extLst>
              <a:ext uri="{28A0092B-C50C-407E-A947-70E740481C1C}">
                <a14:useLocalDpi xmlns:a14="http://schemas.microsoft.com/office/drawing/2010/main"/>
              </a:ext>
            </a:extLst>
          </a:blip>
          <a:stretch>
            <a:fillRect/>
          </a:stretch>
        </p:blipFill>
        <p:spPr>
          <a:xfrm>
            <a:off x="6004184" y="2486157"/>
            <a:ext cx="441880" cy="415340"/>
          </a:xfrm>
          <a:prstGeom prst="rect">
            <a:avLst/>
          </a:prstGeom>
        </p:spPr>
      </p:pic>
      <p:pic>
        <p:nvPicPr>
          <p:cNvPr id="99" name="Picture 98">
            <a:extLst>
              <a:ext uri="{FF2B5EF4-FFF2-40B4-BE49-F238E27FC236}">
                <a16:creationId xmlns:a16="http://schemas.microsoft.com/office/drawing/2014/main" id="{7051DB57-1BFE-4176-B9F8-987D87C930D2}"/>
              </a:ext>
            </a:extLst>
          </p:cNvPr>
          <p:cNvPicPr>
            <a:picLocks noChangeAspect="1"/>
          </p:cNvPicPr>
          <p:nvPr/>
        </p:nvPicPr>
        <p:blipFill>
          <a:blip r:embed="rId19" cstate="email">
            <a:lum bright="70000" contrast="-70000"/>
            <a:extLst>
              <a:ext uri="{28A0092B-C50C-407E-A947-70E740481C1C}">
                <a14:useLocalDpi xmlns:a14="http://schemas.microsoft.com/office/drawing/2010/main"/>
              </a:ext>
            </a:extLst>
          </a:blip>
          <a:stretch>
            <a:fillRect/>
          </a:stretch>
        </p:blipFill>
        <p:spPr>
          <a:xfrm>
            <a:off x="6051220" y="2925629"/>
            <a:ext cx="347808" cy="428620"/>
          </a:xfrm>
          <a:prstGeom prst="rect">
            <a:avLst/>
          </a:prstGeom>
        </p:spPr>
      </p:pic>
      <p:pic>
        <p:nvPicPr>
          <p:cNvPr id="100" name="Picture 4" descr="Image result for AWS icons">
            <a:extLst>
              <a:ext uri="{FF2B5EF4-FFF2-40B4-BE49-F238E27FC236}">
                <a16:creationId xmlns:a16="http://schemas.microsoft.com/office/drawing/2014/main" id="{439CEAC8-79CA-44DB-AB17-2BE436B1A1A3}"/>
              </a:ext>
            </a:extLst>
          </p:cNvPr>
          <p:cNvPicPr>
            <a:picLocks noChangeAspect="1" noChangeArrowheads="1"/>
          </p:cNvPicPr>
          <p:nvPr/>
        </p:nvPicPr>
        <p:blipFill>
          <a:blip r:embed="rId20" cstate="email">
            <a:lum bright="70000" contrast="-70000"/>
            <a:extLst>
              <a:ext uri="{28A0092B-C50C-407E-A947-70E740481C1C}">
                <a14:useLocalDpi xmlns:a14="http://schemas.microsoft.com/office/drawing/2010/main"/>
              </a:ext>
            </a:extLst>
          </a:blip>
          <a:srcRect/>
          <a:stretch>
            <a:fillRect/>
          </a:stretch>
        </p:blipFill>
        <p:spPr bwMode="auto">
          <a:xfrm>
            <a:off x="6290598" y="2176345"/>
            <a:ext cx="1011893" cy="96989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Related image">
            <a:extLst>
              <a:ext uri="{FF2B5EF4-FFF2-40B4-BE49-F238E27FC236}">
                <a16:creationId xmlns:a16="http://schemas.microsoft.com/office/drawing/2014/main" id="{494C08E5-AE4A-4F45-BA0F-4BB39F83E4B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476639" y="2975233"/>
            <a:ext cx="638013" cy="315628"/>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99533D24-E7D9-413C-A559-20C1B30A65CB}"/>
              </a:ext>
            </a:extLst>
          </p:cNvPr>
          <p:cNvSpPr txBox="1"/>
          <p:nvPr/>
        </p:nvSpPr>
        <p:spPr>
          <a:xfrm>
            <a:off x="7271764" y="2477469"/>
            <a:ext cx="1433398" cy="830997"/>
          </a:xfrm>
          <a:prstGeom prst="rect">
            <a:avLst/>
          </a:prstGeom>
          <a:noFill/>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srgbClr val="BED730"/>
                </a:solidFill>
                <a:effectLst/>
                <a:uLnTx/>
                <a:uFillTx/>
                <a:latin typeface="Trebuchet MS"/>
                <a:ea typeface="+mn-ea"/>
                <a:cs typeface="+mn-cs"/>
                <a:sym typeface="Arial"/>
              </a:rPr>
              <a:t>Cloud Native </a:t>
            </a:r>
          </a:p>
          <a:p>
            <a:pPr marL="0" marR="0" lvl="0" indent="0" algn="r" defTabSz="914378" rtl="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srgbClr val="BED730"/>
                </a:solidFill>
                <a:effectLst/>
                <a:uLnTx/>
                <a:uFillTx/>
                <a:latin typeface="Trebuchet MS"/>
                <a:ea typeface="+mn-ea"/>
                <a:cs typeface="+mn-cs"/>
                <a:sym typeface="Arial"/>
              </a:rPr>
              <a:t>Security Services</a:t>
            </a:r>
          </a:p>
        </p:txBody>
      </p:sp>
      <p:pic>
        <p:nvPicPr>
          <p:cNvPr id="58" name="Picture 57">
            <a:extLst>
              <a:ext uri="{FF2B5EF4-FFF2-40B4-BE49-F238E27FC236}">
                <a16:creationId xmlns:a16="http://schemas.microsoft.com/office/drawing/2014/main" id="{6EA1D7C4-A0C2-4E56-992B-4FC373ACC354}"/>
              </a:ext>
            </a:extLst>
          </p:cNvPr>
          <p:cNvPicPr>
            <a:picLocks noChangeAspect="1"/>
          </p:cNvPicPr>
          <p:nvPr/>
        </p:nvPicPr>
        <p:blipFill>
          <a:blip r:embed="rId22"/>
          <a:stretch>
            <a:fillRect/>
          </a:stretch>
        </p:blipFill>
        <p:spPr>
          <a:xfrm>
            <a:off x="4888649" y="1049355"/>
            <a:ext cx="1862286" cy="1014341"/>
          </a:xfrm>
          <a:prstGeom prst="rect">
            <a:avLst/>
          </a:prstGeom>
        </p:spPr>
      </p:pic>
      <p:grpSp>
        <p:nvGrpSpPr>
          <p:cNvPr id="6" name="Group 5">
            <a:extLst>
              <a:ext uri="{FF2B5EF4-FFF2-40B4-BE49-F238E27FC236}">
                <a16:creationId xmlns:a16="http://schemas.microsoft.com/office/drawing/2014/main" id="{76DE54E3-5AFA-4ABC-8AF3-CC992531DF09}"/>
              </a:ext>
            </a:extLst>
          </p:cNvPr>
          <p:cNvGrpSpPr/>
          <p:nvPr/>
        </p:nvGrpSpPr>
        <p:grpSpPr>
          <a:xfrm>
            <a:off x="6931757" y="1079475"/>
            <a:ext cx="1682950" cy="1030318"/>
            <a:chOff x="10528825" y="1317257"/>
            <a:chExt cx="2981324" cy="1790700"/>
          </a:xfrm>
        </p:grpSpPr>
        <p:grpSp>
          <p:nvGrpSpPr>
            <p:cNvPr id="5" name="Group 4">
              <a:extLst>
                <a:ext uri="{FF2B5EF4-FFF2-40B4-BE49-F238E27FC236}">
                  <a16:creationId xmlns:a16="http://schemas.microsoft.com/office/drawing/2014/main" id="{4AD99D1E-7143-4585-AFD0-8D97DC10F993}"/>
                </a:ext>
              </a:extLst>
            </p:cNvPr>
            <p:cNvGrpSpPr/>
            <p:nvPr/>
          </p:nvGrpSpPr>
          <p:grpSpPr>
            <a:xfrm>
              <a:off x="10528825" y="1317257"/>
              <a:ext cx="2981324" cy="1790700"/>
              <a:chOff x="11286051" y="1315847"/>
              <a:chExt cx="2981324" cy="1790700"/>
            </a:xfrm>
          </p:grpSpPr>
          <p:pic>
            <p:nvPicPr>
              <p:cNvPr id="3" name="Picture 2">
                <a:extLst>
                  <a:ext uri="{FF2B5EF4-FFF2-40B4-BE49-F238E27FC236}">
                    <a16:creationId xmlns:a16="http://schemas.microsoft.com/office/drawing/2014/main" id="{5C8C2F96-4945-43E5-8D13-54A9BC5B3CC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286051" y="1315847"/>
                <a:ext cx="2981324" cy="1790700"/>
              </a:xfrm>
              <a:prstGeom prst="rect">
                <a:avLst/>
              </a:prstGeom>
            </p:spPr>
          </p:pic>
          <p:pic>
            <p:nvPicPr>
              <p:cNvPr id="2" name="Picture 1">
                <a:extLst>
                  <a:ext uri="{FF2B5EF4-FFF2-40B4-BE49-F238E27FC236}">
                    <a16:creationId xmlns:a16="http://schemas.microsoft.com/office/drawing/2014/main" id="{33AA420A-AA32-4AF3-9762-ECC937B4FB09}"/>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1926704" y="1954722"/>
                <a:ext cx="1700017" cy="958445"/>
              </a:xfrm>
              <a:prstGeom prst="rect">
                <a:avLst/>
              </a:prstGeom>
            </p:spPr>
          </p:pic>
        </p:grpSp>
        <p:pic>
          <p:nvPicPr>
            <p:cNvPr id="1026" name="Picture 2" descr="Sify - Wikipedia">
              <a:extLst>
                <a:ext uri="{FF2B5EF4-FFF2-40B4-BE49-F238E27FC236}">
                  <a16:creationId xmlns:a16="http://schemas.microsoft.com/office/drawing/2014/main" id="{42400C87-E1F4-4D6F-817B-037E31A61625}"/>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1161729" y="1503588"/>
              <a:ext cx="981690" cy="518327"/>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a:extLst>
              <a:ext uri="{FF2B5EF4-FFF2-40B4-BE49-F238E27FC236}">
                <a16:creationId xmlns:a16="http://schemas.microsoft.com/office/drawing/2014/main" id="{6CEFC58C-87FF-4AC5-9DF4-7F858AD1BDC8}"/>
              </a:ext>
            </a:extLst>
          </p:cNvPr>
          <p:cNvSpPr txBox="1"/>
          <p:nvPr/>
        </p:nvSpPr>
        <p:spPr>
          <a:xfrm>
            <a:off x="2787664" y="4525019"/>
            <a:ext cx="3658400" cy="230832"/>
          </a:xfrm>
          <a:prstGeom prst="rect">
            <a:avLst/>
          </a:prstGeom>
          <a:noFill/>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1" i="0" u="none" strike="noStrike" kern="0" cap="none" spc="0" normalizeH="0" baseline="0" noProof="0" dirty="0">
                <a:ln>
                  <a:noFill/>
                </a:ln>
                <a:solidFill>
                  <a:srgbClr val="BED730"/>
                </a:solidFill>
                <a:effectLst/>
                <a:uLnTx/>
                <a:uFillTx/>
                <a:latin typeface="Trebuchet MS"/>
                <a:ea typeface="+mn-ea"/>
                <a:cs typeface="+mn-cs"/>
              </a:rPr>
              <a:t>Security</a:t>
            </a:r>
            <a:r>
              <a:rPr kumimoji="0" lang="en-IN" sz="900" b="1" i="0" u="none" strike="noStrike" kern="1200" cap="none" spc="0" normalizeH="0" baseline="0" noProof="0" dirty="0">
                <a:ln>
                  <a:noFill/>
                </a:ln>
                <a:solidFill>
                  <a:srgbClr val="BED730"/>
                </a:solidFill>
                <a:effectLst/>
                <a:uLnTx/>
                <a:uFillTx/>
                <a:latin typeface="Trebuchet MS"/>
                <a:ea typeface="+mn-ea"/>
                <a:cs typeface="+mn-cs"/>
              </a:rPr>
              <a:t> </a:t>
            </a:r>
            <a:r>
              <a:rPr kumimoji="0" lang="en-IN" sz="900" b="1" i="0" u="none" strike="noStrike" kern="0" cap="none" spc="0" normalizeH="0" baseline="0" noProof="0" dirty="0">
                <a:ln>
                  <a:noFill/>
                </a:ln>
                <a:solidFill>
                  <a:srgbClr val="BED730"/>
                </a:solidFill>
                <a:effectLst/>
                <a:uLnTx/>
                <a:uFillTx/>
                <a:latin typeface="Trebuchet MS"/>
                <a:ea typeface="+mn-ea"/>
                <a:cs typeface="+mn-cs"/>
              </a:rPr>
              <a:t>Controls</a:t>
            </a:r>
            <a:r>
              <a:rPr kumimoji="0" lang="en-IN" sz="900" b="1" i="0" u="none" strike="noStrike" kern="1200" cap="none" spc="0" normalizeH="0" baseline="0" noProof="0" dirty="0">
                <a:ln>
                  <a:noFill/>
                </a:ln>
                <a:solidFill>
                  <a:srgbClr val="BED730"/>
                </a:solidFill>
                <a:effectLst/>
                <a:uLnTx/>
                <a:uFillTx/>
                <a:latin typeface="Trebuchet MS"/>
                <a:ea typeface="+mn-ea"/>
                <a:cs typeface="+mn-cs"/>
              </a:rPr>
              <a:t> </a:t>
            </a:r>
            <a:r>
              <a:rPr kumimoji="0" lang="en-IN" sz="900" b="1" i="0" u="none" strike="noStrike" kern="0" cap="none" spc="0" normalizeH="0" baseline="0" noProof="0" dirty="0">
                <a:ln>
                  <a:noFill/>
                </a:ln>
                <a:solidFill>
                  <a:srgbClr val="BED730"/>
                </a:solidFill>
                <a:effectLst/>
                <a:uLnTx/>
                <a:uFillTx/>
                <a:latin typeface="Trebuchet MS"/>
                <a:ea typeface="+mn-ea"/>
                <a:cs typeface="+mn-cs"/>
              </a:rPr>
              <a:t>as a Service - From Sify Cloud</a:t>
            </a:r>
          </a:p>
        </p:txBody>
      </p:sp>
      <p:sp>
        <p:nvSpPr>
          <p:cNvPr id="60" name="TextBox 59">
            <a:extLst>
              <a:ext uri="{FF2B5EF4-FFF2-40B4-BE49-F238E27FC236}">
                <a16:creationId xmlns:a16="http://schemas.microsoft.com/office/drawing/2014/main" id="{1C370298-3471-45F6-B93C-3D7F035FC9C4}"/>
              </a:ext>
            </a:extLst>
          </p:cNvPr>
          <p:cNvSpPr txBox="1"/>
          <p:nvPr/>
        </p:nvSpPr>
        <p:spPr>
          <a:xfrm>
            <a:off x="518339" y="2642748"/>
            <a:ext cx="947640" cy="584775"/>
          </a:xfrm>
          <a:prstGeom prst="rect">
            <a:avLst/>
          </a:prstGeom>
          <a:noFill/>
        </p:spPr>
        <p:txBody>
          <a:bodyPr wrap="square" rtlCol="0">
            <a:spAutoFit/>
          </a:bodyPr>
          <a:lstStyle>
            <a:defPPr>
              <a:defRPr lang="en-US"/>
            </a:defPPr>
            <a:lvl1pPr defTabSz="914378" fontAlgn="auto">
              <a:spcBef>
                <a:spcPts val="0"/>
              </a:spcBef>
              <a:spcAft>
                <a:spcPts val="0"/>
              </a:spcAft>
              <a:defRPr sz="1600" b="1" kern="0">
                <a:solidFill>
                  <a:schemeClr val="tx2"/>
                </a:solidFill>
                <a:latin typeface="+mj-l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srgbClr val="BED730"/>
                </a:solidFill>
                <a:effectLst/>
                <a:uLnTx/>
                <a:uFillTx/>
                <a:latin typeface="Trebuchet MS"/>
                <a:ea typeface="+mn-ea"/>
                <a:cs typeface="+mn-cs"/>
                <a:sym typeface="Arial"/>
              </a:rPr>
              <a:t>Market Place</a:t>
            </a:r>
          </a:p>
        </p:txBody>
      </p:sp>
    </p:spTree>
    <p:extLst>
      <p:ext uri="{BB962C8B-B14F-4D97-AF65-F5344CB8AC3E}">
        <p14:creationId xmlns:p14="http://schemas.microsoft.com/office/powerpoint/2010/main" val="4836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FF6E5-1E43-44D1-BB54-39DD89B9F113}"/>
              </a:ext>
            </a:extLst>
          </p:cNvPr>
          <p:cNvSpPr>
            <a:spLocks noGrp="1"/>
          </p:cNvSpPr>
          <p:nvPr>
            <p:ph type="title"/>
          </p:nvPr>
        </p:nvSpPr>
        <p:spPr/>
        <p:txBody>
          <a:bodyPr/>
          <a:lstStyle/>
          <a:p>
            <a:r>
              <a:rPr lang="en-US" dirty="0"/>
              <a:t>Sify MDR: Architecture</a:t>
            </a:r>
            <a:endParaRPr lang="en-IN" dirty="0"/>
          </a:p>
        </p:txBody>
      </p:sp>
      <p:sp>
        <p:nvSpPr>
          <p:cNvPr id="2" name="Date Placeholder 1">
            <a:extLst>
              <a:ext uri="{FF2B5EF4-FFF2-40B4-BE49-F238E27FC236}">
                <a16:creationId xmlns:a16="http://schemas.microsoft.com/office/drawing/2014/main" id="{C2944CDD-2CC5-4E64-B77F-8000E9CE49B2}"/>
              </a:ext>
            </a:extLst>
          </p:cNvPr>
          <p:cNvSpPr>
            <a:spLocks noGrp="1"/>
          </p:cNvSpPr>
          <p:nvPr>
            <p:ph type="dt" sz="half" idx="4294967295"/>
          </p:nvPr>
        </p:nvSpPr>
        <p:spPr>
          <a:xfrm>
            <a:off x="0" y="6418422"/>
            <a:ext cx="2517775" cy="33496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mj-lt"/>
                <a:ea typeface="+mn-ea"/>
                <a:cs typeface="+mn-cs"/>
              </a:rPr>
              <a:t>09-01-2022</a:t>
            </a:r>
            <a:endParaRPr kumimoji="0" lang="en-IN" sz="1200" b="0" i="0" u="none" strike="noStrike" kern="1200" cap="none" spc="0" normalizeH="0" baseline="0" noProof="0" dirty="0">
              <a:ln>
                <a:noFill/>
              </a:ln>
              <a:solidFill>
                <a:prstClr val="black">
                  <a:tint val="75000"/>
                </a:prstClr>
              </a:solidFill>
              <a:effectLst/>
              <a:uLnTx/>
              <a:uFillTx/>
              <a:latin typeface="+mj-lt"/>
              <a:ea typeface="+mn-ea"/>
              <a:cs typeface="+mn-cs"/>
            </a:endParaRPr>
          </a:p>
        </p:txBody>
      </p:sp>
      <p:sp>
        <p:nvSpPr>
          <p:cNvPr id="3" name="Footer Placeholder 2">
            <a:extLst>
              <a:ext uri="{FF2B5EF4-FFF2-40B4-BE49-F238E27FC236}">
                <a16:creationId xmlns:a16="http://schemas.microsoft.com/office/drawing/2014/main" id="{ED7E1B60-EDB1-42DB-BEF2-5F83BCECC7AE}"/>
              </a:ext>
            </a:extLst>
          </p:cNvPr>
          <p:cNvSpPr>
            <a:spLocks noGrp="1"/>
          </p:cNvSpPr>
          <p:nvPr>
            <p:ph type="ftr" sz="quarter" idx="4294967295"/>
          </p:nvPr>
        </p:nvSpPr>
        <p:spPr>
          <a:xfrm>
            <a:off x="5367338" y="6418422"/>
            <a:ext cx="3776662" cy="3349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mj-lt"/>
                <a:ea typeface="+mn-ea"/>
                <a:cs typeface="+mn-cs"/>
              </a:rPr>
              <a:t>MDR Walk Through</a:t>
            </a:r>
          </a:p>
        </p:txBody>
      </p:sp>
      <p:sp>
        <p:nvSpPr>
          <p:cNvPr id="4" name="Slide Number Placeholder 3">
            <a:extLst>
              <a:ext uri="{FF2B5EF4-FFF2-40B4-BE49-F238E27FC236}">
                <a16:creationId xmlns:a16="http://schemas.microsoft.com/office/drawing/2014/main" id="{7F18E8D3-CA8C-48D1-903E-DDB4DC1822C8}"/>
              </a:ext>
            </a:extLst>
          </p:cNvPr>
          <p:cNvSpPr>
            <a:spLocks noGrp="1"/>
          </p:cNvSpPr>
          <p:nvPr>
            <p:ph type="sldNum" sz="quarter" idx="4294967295"/>
          </p:nvPr>
        </p:nvSpPr>
        <p:spPr>
          <a:xfrm>
            <a:off x="6626225" y="6418422"/>
            <a:ext cx="2517775" cy="33496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51669-3DD2-45AA-90A0-EAA8C0E5072B}" type="slidenum">
              <a:rPr kumimoji="0" lang="en-IN"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dirty="0">
              <a:ln>
                <a:noFill/>
              </a:ln>
              <a:solidFill>
                <a:prstClr val="black">
                  <a:tint val="75000"/>
                </a:prstClr>
              </a:solidFill>
              <a:effectLst/>
              <a:uLnTx/>
              <a:uFillTx/>
              <a:latin typeface="+mj-lt"/>
              <a:ea typeface="+mn-ea"/>
              <a:cs typeface="+mn-cs"/>
            </a:endParaRPr>
          </a:p>
        </p:txBody>
      </p:sp>
      <p:grpSp>
        <p:nvGrpSpPr>
          <p:cNvPr id="266" name="Group 265">
            <a:extLst>
              <a:ext uri="{FF2B5EF4-FFF2-40B4-BE49-F238E27FC236}">
                <a16:creationId xmlns:a16="http://schemas.microsoft.com/office/drawing/2014/main" id="{FC7ED554-961A-F503-BB5A-16A2ADB37F69}"/>
              </a:ext>
            </a:extLst>
          </p:cNvPr>
          <p:cNvGrpSpPr/>
          <p:nvPr/>
        </p:nvGrpSpPr>
        <p:grpSpPr>
          <a:xfrm>
            <a:off x="118989" y="706370"/>
            <a:ext cx="8780456" cy="4085032"/>
            <a:chOff x="118989" y="411268"/>
            <a:chExt cx="11685111" cy="6099064"/>
          </a:xfrm>
        </p:grpSpPr>
        <p:sp>
          <p:nvSpPr>
            <p:cNvPr id="267" name="Rectangle 266">
              <a:extLst>
                <a:ext uri="{FF2B5EF4-FFF2-40B4-BE49-F238E27FC236}">
                  <a16:creationId xmlns:a16="http://schemas.microsoft.com/office/drawing/2014/main" id="{779DF652-8460-90E4-A29C-5425D1318E0B}"/>
                </a:ext>
              </a:extLst>
            </p:cNvPr>
            <p:cNvSpPr/>
            <p:nvPr/>
          </p:nvSpPr>
          <p:spPr>
            <a:xfrm>
              <a:off x="8833924" y="1103515"/>
              <a:ext cx="2643420" cy="5311677"/>
            </a:xfrm>
            <a:prstGeom prst="rect">
              <a:avLst/>
            </a:prstGeom>
            <a:solidFill>
              <a:sysClr val="window" lastClr="FFFFFF"/>
            </a:solidFill>
            <a:ln w="9525" cap="flat" cmpd="sng" algn="ctr">
              <a:solidFill>
                <a:srgbClr val="70AD47">
                  <a:alpha val="96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grpSp>
          <p:nvGrpSpPr>
            <p:cNvPr id="268" name="Group 267">
              <a:extLst>
                <a:ext uri="{FF2B5EF4-FFF2-40B4-BE49-F238E27FC236}">
                  <a16:creationId xmlns:a16="http://schemas.microsoft.com/office/drawing/2014/main" id="{4105A521-13F6-A11C-1BEC-94490783EA89}"/>
                </a:ext>
              </a:extLst>
            </p:cNvPr>
            <p:cNvGrpSpPr/>
            <p:nvPr/>
          </p:nvGrpSpPr>
          <p:grpSpPr>
            <a:xfrm>
              <a:off x="118989" y="411268"/>
              <a:ext cx="10748910" cy="6099064"/>
              <a:chOff x="-455151" y="520048"/>
              <a:chExt cx="9777515" cy="5147298"/>
            </a:xfrm>
          </p:grpSpPr>
          <p:grpSp>
            <p:nvGrpSpPr>
              <p:cNvPr id="289" name="Group 288">
                <a:extLst>
                  <a:ext uri="{FF2B5EF4-FFF2-40B4-BE49-F238E27FC236}">
                    <a16:creationId xmlns:a16="http://schemas.microsoft.com/office/drawing/2014/main" id="{753BEB6E-5D4C-BF20-1BDA-B2D755078AF4}"/>
                  </a:ext>
                </a:extLst>
              </p:cNvPr>
              <p:cNvGrpSpPr/>
              <p:nvPr/>
            </p:nvGrpSpPr>
            <p:grpSpPr>
              <a:xfrm>
                <a:off x="-455151" y="520048"/>
                <a:ext cx="9777515" cy="5147298"/>
                <a:chOff x="-455151" y="520048"/>
                <a:chExt cx="9777515" cy="5147298"/>
              </a:xfrm>
            </p:grpSpPr>
            <p:sp>
              <p:nvSpPr>
                <p:cNvPr id="292" name="Rectangle 291">
                  <a:extLst>
                    <a:ext uri="{FF2B5EF4-FFF2-40B4-BE49-F238E27FC236}">
                      <a16:creationId xmlns:a16="http://schemas.microsoft.com/office/drawing/2014/main" id="{70A08F25-E8F3-AFE7-91B6-F38898887B17}"/>
                    </a:ext>
                  </a:extLst>
                </p:cNvPr>
                <p:cNvSpPr/>
                <p:nvPr/>
              </p:nvSpPr>
              <p:spPr>
                <a:xfrm>
                  <a:off x="3309499" y="1189772"/>
                  <a:ext cx="2274364" cy="4159510"/>
                </a:xfrm>
                <a:prstGeom prst="rect">
                  <a:avLst/>
                </a:prstGeom>
                <a:solidFill>
                  <a:sysClr val="window" lastClr="FFFFFF"/>
                </a:solidFill>
                <a:ln w="12700" cap="flat" cmpd="sng" algn="ctr">
                  <a:solidFill>
                    <a:srgbClr val="70AD47"/>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solidFill>
                        <a:prstClr val="black"/>
                      </a:solidFill>
                      <a:prstDash val="dashDot"/>
                    </a:ln>
                    <a:solidFill>
                      <a:prstClr val="black"/>
                    </a:solidFill>
                    <a:effectLst/>
                    <a:uLnTx/>
                    <a:uFillTx/>
                    <a:latin typeface="+mj-lt"/>
                    <a:ea typeface="+mn-ea"/>
                    <a:cs typeface="Calibri" panose="020F0502020204030204" pitchFamily="34" charset="0"/>
                  </a:endParaRPr>
                </a:p>
              </p:txBody>
            </p:sp>
            <p:sp>
              <p:nvSpPr>
                <p:cNvPr id="293" name="Arrow: Right 292">
                  <a:extLst>
                    <a:ext uri="{FF2B5EF4-FFF2-40B4-BE49-F238E27FC236}">
                      <a16:creationId xmlns:a16="http://schemas.microsoft.com/office/drawing/2014/main" id="{84605959-CFBC-232E-F380-45BEA7C54F3C}"/>
                    </a:ext>
                  </a:extLst>
                </p:cNvPr>
                <p:cNvSpPr/>
                <p:nvPr/>
              </p:nvSpPr>
              <p:spPr>
                <a:xfrm>
                  <a:off x="1405987" y="1311291"/>
                  <a:ext cx="1234220" cy="1356011"/>
                </a:xfrm>
                <a:prstGeom prst="rightArrow">
                  <a:avLst>
                    <a:gd name="adj1" fmla="val 50000"/>
                    <a:gd name="adj2" fmla="val 47070"/>
                  </a:avLst>
                </a:prstGeom>
                <a:solidFill>
                  <a:schemeClr val="accent3">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294" name="TextBox 293">
                  <a:extLst>
                    <a:ext uri="{FF2B5EF4-FFF2-40B4-BE49-F238E27FC236}">
                      <a16:creationId xmlns:a16="http://schemas.microsoft.com/office/drawing/2014/main" id="{83653052-8D1E-8DBC-8A08-0C0885C21474}"/>
                    </a:ext>
                  </a:extLst>
                </p:cNvPr>
                <p:cNvSpPr txBox="1"/>
                <p:nvPr/>
              </p:nvSpPr>
              <p:spPr>
                <a:xfrm>
                  <a:off x="1334668" y="1556538"/>
                  <a:ext cx="1145420" cy="79501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Syslog</a:t>
                  </a: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SNMP Traps</a:t>
                  </a: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WMI</a:t>
                  </a: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NetFlow</a:t>
                  </a:r>
                  <a:endParaRPr kumimoji="0" lang="en-IN"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95" name="Arrow: Right 294">
                  <a:extLst>
                    <a:ext uri="{FF2B5EF4-FFF2-40B4-BE49-F238E27FC236}">
                      <a16:creationId xmlns:a16="http://schemas.microsoft.com/office/drawing/2014/main" id="{4A5AE974-C565-9ECA-2EC5-C1E5E95D1565}"/>
                    </a:ext>
                  </a:extLst>
                </p:cNvPr>
                <p:cNvSpPr/>
                <p:nvPr/>
              </p:nvSpPr>
              <p:spPr>
                <a:xfrm>
                  <a:off x="1420246" y="3797124"/>
                  <a:ext cx="1387564" cy="1422955"/>
                </a:xfrm>
                <a:prstGeom prst="rightArrow">
                  <a:avLst/>
                </a:prstGeom>
                <a:solidFill>
                  <a:schemeClr val="accent3">
                    <a:lumMod val="20000"/>
                    <a:lumOff val="80000"/>
                  </a:schemeClr>
                </a:solidFill>
                <a:ln w="12700" cap="flat" cmpd="sng" algn="ctr">
                  <a:solidFill>
                    <a:srgbClr val="4472C4">
                      <a:shade val="50000"/>
                    </a:srgbClr>
                  </a:solidFill>
                  <a:prstDash val="solid"/>
                  <a:miter lim="800000"/>
                </a:ln>
                <a:effectLst/>
              </p:spPr>
              <p:txBody>
                <a:bodyPr rtlCol="0" anchor="ctr"/>
                <a:lstStyle/>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Agents</a:t>
                  </a: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Agent-Less</a:t>
                  </a:r>
                </a:p>
                <a:p>
                  <a:pPr marL="17145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Windows Agents</a:t>
                  </a:r>
                  <a:endParaRPr kumimoji="0" lang="en-IN" sz="1200" b="0" i="0" u="none" strike="noStrike" kern="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299" name="TextBox 298">
                  <a:extLst>
                    <a:ext uri="{FF2B5EF4-FFF2-40B4-BE49-F238E27FC236}">
                      <a16:creationId xmlns:a16="http://schemas.microsoft.com/office/drawing/2014/main" id="{436DCA2A-300D-761E-71B9-FCAE3A2283AF}"/>
                    </a:ext>
                  </a:extLst>
                </p:cNvPr>
                <p:cNvSpPr txBox="1"/>
                <p:nvPr/>
              </p:nvSpPr>
              <p:spPr>
                <a:xfrm>
                  <a:off x="-352" y="1459589"/>
                  <a:ext cx="806630" cy="273406"/>
                </a:xfrm>
                <a:prstGeom prst="rect">
                  <a:avLst/>
                </a:prstGeom>
                <a:noFill/>
                <a:ln w="12700">
                  <a:noFill/>
                </a:ln>
              </p:spPr>
              <p:txBody>
                <a:bodyPr wrap="squar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03" name="TextBox 302">
                  <a:extLst>
                    <a:ext uri="{FF2B5EF4-FFF2-40B4-BE49-F238E27FC236}">
                      <a16:creationId xmlns:a16="http://schemas.microsoft.com/office/drawing/2014/main" id="{8B577B84-A29D-6885-83E5-9360D5109B68}"/>
                    </a:ext>
                  </a:extLst>
                </p:cNvPr>
                <p:cNvSpPr txBox="1"/>
                <p:nvPr/>
              </p:nvSpPr>
              <p:spPr>
                <a:xfrm>
                  <a:off x="16722" y="3077477"/>
                  <a:ext cx="1080814" cy="271468"/>
                </a:xfrm>
                <a:prstGeom prst="rect">
                  <a:avLst/>
                </a:prstGeom>
              </p:spPr>
              <p:txBody>
                <a:bodyPr wrap="square">
                  <a:spAutoFit/>
                </a:bodyPr>
                <a:lstStyle>
                  <a:defPPr>
                    <a:defRPr lang="en-US"/>
                  </a:defPPr>
                  <a:lvl1pPr marR="0" lvl="0" indent="0" defTabSz="685800" eaLnBrk="0" fontAlgn="base" hangingPunct="0">
                    <a:lnSpc>
                      <a:spcPct val="100000"/>
                    </a:lnSpc>
                    <a:spcBef>
                      <a:spcPct val="0"/>
                    </a:spcBef>
                    <a:spcAft>
                      <a:spcPct val="0"/>
                    </a:spcAft>
                    <a:buClrTx/>
                    <a:buSzTx/>
                    <a:buFontTx/>
                    <a:buNone/>
                    <a:tabLst/>
                    <a:defRPr sz="800" b="1" kern="0">
                      <a:solidFill>
                        <a:prstClr val="black"/>
                      </a:solidFill>
                      <a:latin typeface="Calibri" panose="020F0502020204030204"/>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lumMod val="85000"/>
                        </a:schemeClr>
                      </a:solidFill>
                      <a:effectLst/>
                      <a:uLnTx/>
                      <a:uFillTx/>
                      <a:latin typeface="+mj-lt"/>
                      <a:ea typeface="+mn-ea"/>
                      <a:cs typeface="Calibri" panose="020F0502020204030204" pitchFamily="34" charset="0"/>
                    </a:rPr>
                    <a:t>Email Services</a:t>
                  </a:r>
                </a:p>
              </p:txBody>
            </p:sp>
            <p:grpSp>
              <p:nvGrpSpPr>
                <p:cNvPr id="304" name="Group 13">
                  <a:extLst>
                    <a:ext uri="{FF2B5EF4-FFF2-40B4-BE49-F238E27FC236}">
                      <a16:creationId xmlns:a16="http://schemas.microsoft.com/office/drawing/2014/main" id="{D34B8D51-D964-EB38-C6B8-FB70A24CA616}"/>
                    </a:ext>
                  </a:extLst>
                </p:cNvPr>
                <p:cNvGrpSpPr/>
                <p:nvPr/>
              </p:nvGrpSpPr>
              <p:grpSpPr>
                <a:xfrm>
                  <a:off x="64450" y="2069770"/>
                  <a:ext cx="1556746" cy="1021723"/>
                  <a:chOff x="379386" y="744544"/>
                  <a:chExt cx="1387994" cy="1322008"/>
                </a:xfrm>
              </p:grpSpPr>
              <p:pic>
                <p:nvPicPr>
                  <p:cNvPr id="356" name="Picture 8" descr="NxtGen Datacenter and Cloud Technologies">
                    <a:extLst>
                      <a:ext uri="{FF2B5EF4-FFF2-40B4-BE49-F238E27FC236}">
                        <a16:creationId xmlns:a16="http://schemas.microsoft.com/office/drawing/2014/main" id="{2E338075-43A7-2425-A1F7-51C569DAFA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386" y="1068605"/>
                    <a:ext cx="997945" cy="997947"/>
                  </a:xfrm>
                  <a:prstGeom prst="rect">
                    <a:avLst/>
                  </a:prstGeom>
                  <a:noFill/>
                  <a:extLst>
                    <a:ext uri="{909E8E84-426E-40DD-AFC4-6F175D3DCCD1}">
                      <a14:hiddenFill xmlns:a14="http://schemas.microsoft.com/office/drawing/2010/main">
                        <a:solidFill>
                          <a:srgbClr val="FFFFFF"/>
                        </a:solidFill>
                      </a14:hiddenFill>
                    </a:ext>
                  </a:extLst>
                </p:spPr>
              </p:pic>
              <p:sp>
                <p:nvSpPr>
                  <p:cNvPr id="357" name="Rectangle 356">
                    <a:extLst>
                      <a:ext uri="{FF2B5EF4-FFF2-40B4-BE49-F238E27FC236}">
                        <a16:creationId xmlns:a16="http://schemas.microsoft.com/office/drawing/2014/main" id="{20A848FE-3F8C-9DCF-FE7E-6048458FDCE6}"/>
                      </a:ext>
                    </a:extLst>
                  </p:cNvPr>
                  <p:cNvSpPr/>
                  <p:nvPr/>
                </p:nvSpPr>
                <p:spPr>
                  <a:xfrm>
                    <a:off x="437933" y="744544"/>
                    <a:ext cx="1329447" cy="351252"/>
                  </a:xfrm>
                  <a:prstGeom prst="rect">
                    <a:avLst/>
                  </a:prstGeom>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800" b="1" i="0" u="none" strike="noStrike" kern="0" cap="none" spc="0" normalizeH="0" baseline="0" noProof="0" dirty="0">
                        <a:ln>
                          <a:noFill/>
                        </a:ln>
                        <a:solidFill>
                          <a:schemeClr val="bg1">
                            <a:lumMod val="85000"/>
                          </a:schemeClr>
                        </a:solidFill>
                        <a:effectLst/>
                        <a:uLnTx/>
                        <a:uFillTx/>
                        <a:latin typeface="+mj-lt"/>
                        <a:ea typeface="+mn-ea"/>
                        <a:cs typeface="Calibri" panose="020F0502020204030204" pitchFamily="34" charset="0"/>
                        <a:sym typeface="Arial" panose="020B0604020202020204" pitchFamily="34" charset="0"/>
                      </a:rPr>
                      <a:t>On-Prem DC</a:t>
                    </a:r>
                  </a:p>
                </p:txBody>
              </p:sp>
            </p:grpSp>
            <p:grpSp>
              <p:nvGrpSpPr>
                <p:cNvPr id="306" name="Group 4095">
                  <a:extLst>
                    <a:ext uri="{FF2B5EF4-FFF2-40B4-BE49-F238E27FC236}">
                      <a16:creationId xmlns:a16="http://schemas.microsoft.com/office/drawing/2014/main" id="{C4C443D4-50DB-677A-7283-3FE7F3CA2FC3}"/>
                    </a:ext>
                  </a:extLst>
                </p:cNvPr>
                <p:cNvGrpSpPr/>
                <p:nvPr/>
              </p:nvGrpSpPr>
              <p:grpSpPr>
                <a:xfrm>
                  <a:off x="-81046" y="3958229"/>
                  <a:ext cx="1582549" cy="824458"/>
                  <a:chOff x="-85575" y="3790741"/>
                  <a:chExt cx="2039074" cy="1210482"/>
                </a:xfrm>
              </p:grpSpPr>
              <p:pic>
                <p:nvPicPr>
                  <p:cNvPr id="355" name="Picture 18" descr="Data Security Icon - Data Security Icon Png , Free Transparent Clipart -  ClipartKey">
                    <a:extLst>
                      <a:ext uri="{FF2B5EF4-FFF2-40B4-BE49-F238E27FC236}">
                        <a16:creationId xmlns:a16="http://schemas.microsoft.com/office/drawing/2014/main" id="{E686B37D-6F65-A722-7DCF-92B770FE266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337" t="2592" r="5236" b="10677"/>
                  <a:stretch/>
                </p:blipFill>
                <p:spPr bwMode="auto">
                  <a:xfrm>
                    <a:off x="689744" y="4336118"/>
                    <a:ext cx="579529" cy="665105"/>
                  </a:xfrm>
                  <a:prstGeom prst="rect">
                    <a:avLst/>
                  </a:prstGeom>
                  <a:noFill/>
                  <a:extLst>
                    <a:ext uri="{909E8E84-426E-40DD-AFC4-6F175D3DCCD1}">
                      <a14:hiddenFill xmlns:a14="http://schemas.microsoft.com/office/drawing/2010/main">
                        <a:solidFill>
                          <a:srgbClr val="FFFFFF"/>
                        </a:solidFill>
                      </a14:hiddenFill>
                    </a:ext>
                  </a:extLst>
                </p:spPr>
              </p:pic>
              <p:sp>
                <p:nvSpPr>
                  <p:cNvPr id="354" name="Rectangle 353">
                    <a:extLst>
                      <a:ext uri="{FF2B5EF4-FFF2-40B4-BE49-F238E27FC236}">
                        <a16:creationId xmlns:a16="http://schemas.microsoft.com/office/drawing/2014/main" id="{80146DA9-D695-76DC-1299-AA33A24AE9C1}"/>
                      </a:ext>
                    </a:extLst>
                  </p:cNvPr>
                  <p:cNvSpPr/>
                  <p:nvPr/>
                </p:nvSpPr>
                <p:spPr>
                  <a:xfrm>
                    <a:off x="-85575" y="3790741"/>
                    <a:ext cx="2039074" cy="626327"/>
                  </a:xfrm>
                  <a:prstGeom prst="rect">
                    <a:avLst/>
                  </a:prstGeom>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800" b="1" i="0" u="none" strike="noStrike" kern="0" cap="none" spc="0" normalizeH="0" baseline="0" noProof="0" dirty="0">
                        <a:ln>
                          <a:noFill/>
                        </a:ln>
                        <a:solidFill>
                          <a:schemeClr val="bg1">
                            <a:lumMod val="85000"/>
                          </a:schemeClr>
                        </a:solidFill>
                        <a:effectLst/>
                        <a:uLnTx/>
                        <a:uFillTx/>
                        <a:latin typeface="+mj-lt"/>
                        <a:ea typeface="+mn-ea"/>
                        <a:cs typeface="Calibri" panose="020F0502020204030204" pitchFamily="34" charset="0"/>
                        <a:sym typeface="Arial" panose="020B0604020202020204" pitchFamily="34" charset="0"/>
                      </a:rPr>
                      <a:t>Perimeter &amp; Security Devices</a:t>
                    </a:r>
                  </a:p>
                </p:txBody>
              </p:sp>
            </p:grpSp>
            <p:sp>
              <p:nvSpPr>
                <p:cNvPr id="307" name="Rectangle 306">
                  <a:extLst>
                    <a:ext uri="{FF2B5EF4-FFF2-40B4-BE49-F238E27FC236}">
                      <a16:creationId xmlns:a16="http://schemas.microsoft.com/office/drawing/2014/main" id="{29CBC2B5-AC6F-FFE9-2B38-3772ACFCF330}"/>
                    </a:ext>
                  </a:extLst>
                </p:cNvPr>
                <p:cNvSpPr/>
                <p:nvPr/>
              </p:nvSpPr>
              <p:spPr>
                <a:xfrm>
                  <a:off x="-57476" y="4837540"/>
                  <a:ext cx="1254266" cy="581716"/>
                </a:xfrm>
                <a:prstGeom prst="rect">
                  <a:avLst/>
                </a:prstGeom>
                <a:ln>
                  <a:solidFill>
                    <a:srgbClr val="5B9BD5">
                      <a:lumMod val="75000"/>
                    </a:srgbClr>
                  </a:solidFill>
                </a:ln>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IN" sz="800" b="1" i="0" u="none" strike="noStrike" kern="0" cap="none" spc="0" normalizeH="0" baseline="0" noProof="0" dirty="0">
                      <a:ln>
                        <a:noFill/>
                      </a:ln>
                      <a:solidFill>
                        <a:schemeClr val="bg1">
                          <a:lumMod val="85000"/>
                        </a:schemeClr>
                      </a:solidFill>
                      <a:effectLst/>
                      <a:uLnTx/>
                      <a:uFillTx/>
                      <a:latin typeface="+mj-lt"/>
                      <a:ea typeface="+mn-ea"/>
                      <a:cs typeface="Calibri" panose="020F0502020204030204" pitchFamily="34" charset="0"/>
                      <a:sym typeface="Arial" panose="020B0604020202020204" pitchFamily="34" charset="0"/>
                    </a:rPr>
                    <a:t>Incident Alerts/Remediation Information</a:t>
                  </a:r>
                </a:p>
              </p:txBody>
            </p:sp>
            <p:sp>
              <p:nvSpPr>
                <p:cNvPr id="308" name="Double Bracket 307">
                  <a:extLst>
                    <a:ext uri="{FF2B5EF4-FFF2-40B4-BE49-F238E27FC236}">
                      <a16:creationId xmlns:a16="http://schemas.microsoft.com/office/drawing/2014/main" id="{2732EBDE-814F-D174-50BE-2D88A6FD32DA}"/>
                    </a:ext>
                  </a:extLst>
                </p:cNvPr>
                <p:cNvSpPr/>
                <p:nvPr/>
              </p:nvSpPr>
              <p:spPr>
                <a:xfrm>
                  <a:off x="-215646" y="1125655"/>
                  <a:ext cx="1592823" cy="4422373"/>
                </a:xfrm>
                <a:prstGeom prst="bracketPair">
                  <a:avLst/>
                </a:prstGeom>
                <a:noFill/>
                <a:ln w="9525" cap="flat" cmpd="sng" algn="ctr">
                  <a:solidFill>
                    <a:srgbClr val="BED73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grpSp>
              <p:nvGrpSpPr>
                <p:cNvPr id="309" name="Group 33">
                  <a:extLst>
                    <a:ext uri="{FF2B5EF4-FFF2-40B4-BE49-F238E27FC236}">
                      <a16:creationId xmlns:a16="http://schemas.microsoft.com/office/drawing/2014/main" id="{1C56459F-3B6C-2FC1-EA1A-652FF495F83F}"/>
                    </a:ext>
                  </a:extLst>
                </p:cNvPr>
                <p:cNvGrpSpPr>
                  <a:grpSpLocks/>
                </p:cNvGrpSpPr>
                <p:nvPr/>
              </p:nvGrpSpPr>
              <p:grpSpPr bwMode="auto">
                <a:xfrm>
                  <a:off x="2742217" y="1370912"/>
                  <a:ext cx="560462" cy="3963970"/>
                  <a:chOff x="1082" y="991"/>
                  <a:chExt cx="598" cy="2396"/>
                </a:xfrm>
              </p:grpSpPr>
              <p:sp>
                <p:nvSpPr>
                  <p:cNvPr id="347" name="Line 34">
                    <a:extLst>
                      <a:ext uri="{FF2B5EF4-FFF2-40B4-BE49-F238E27FC236}">
                        <a16:creationId xmlns:a16="http://schemas.microsoft.com/office/drawing/2014/main" id="{1CBBE44E-D084-F338-1418-925595A611F7}"/>
                      </a:ext>
                    </a:extLst>
                  </p:cNvPr>
                  <p:cNvSpPr>
                    <a:spLocks noChangeShapeType="1"/>
                  </p:cNvSpPr>
                  <p:nvPr/>
                </p:nvSpPr>
                <p:spPr bwMode="auto">
                  <a:xfrm>
                    <a:off x="1082" y="1296"/>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48" name="Line 35">
                    <a:extLst>
                      <a:ext uri="{FF2B5EF4-FFF2-40B4-BE49-F238E27FC236}">
                        <a16:creationId xmlns:a16="http://schemas.microsoft.com/office/drawing/2014/main" id="{3822B144-10BD-2A37-4792-4266C1E10477}"/>
                      </a:ext>
                    </a:extLst>
                  </p:cNvPr>
                  <p:cNvSpPr>
                    <a:spLocks noChangeShapeType="1"/>
                  </p:cNvSpPr>
                  <p:nvPr/>
                </p:nvSpPr>
                <p:spPr bwMode="auto">
                  <a:xfrm>
                    <a:off x="1082" y="1680"/>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49" name="Line 36">
                    <a:extLst>
                      <a:ext uri="{FF2B5EF4-FFF2-40B4-BE49-F238E27FC236}">
                        <a16:creationId xmlns:a16="http://schemas.microsoft.com/office/drawing/2014/main" id="{27E222FE-E76D-4F64-A8C7-42FC98718173}"/>
                      </a:ext>
                    </a:extLst>
                  </p:cNvPr>
                  <p:cNvSpPr>
                    <a:spLocks noChangeShapeType="1"/>
                  </p:cNvSpPr>
                  <p:nvPr/>
                </p:nvSpPr>
                <p:spPr bwMode="auto">
                  <a:xfrm>
                    <a:off x="1082" y="2057"/>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50" name="Line 37">
                    <a:extLst>
                      <a:ext uri="{FF2B5EF4-FFF2-40B4-BE49-F238E27FC236}">
                        <a16:creationId xmlns:a16="http://schemas.microsoft.com/office/drawing/2014/main" id="{E1199B7D-82A8-0287-ABF1-CF75B70D5FCA}"/>
                      </a:ext>
                    </a:extLst>
                  </p:cNvPr>
                  <p:cNvSpPr>
                    <a:spLocks noChangeShapeType="1"/>
                  </p:cNvSpPr>
                  <p:nvPr/>
                </p:nvSpPr>
                <p:spPr bwMode="auto">
                  <a:xfrm>
                    <a:off x="1082" y="2448"/>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51" name="Line 38">
                    <a:extLst>
                      <a:ext uri="{FF2B5EF4-FFF2-40B4-BE49-F238E27FC236}">
                        <a16:creationId xmlns:a16="http://schemas.microsoft.com/office/drawing/2014/main" id="{1DEB3AC0-7D21-8C81-2064-ED1B284EF55A}"/>
                      </a:ext>
                    </a:extLst>
                  </p:cNvPr>
                  <p:cNvSpPr>
                    <a:spLocks noChangeShapeType="1"/>
                  </p:cNvSpPr>
                  <p:nvPr/>
                </p:nvSpPr>
                <p:spPr bwMode="auto">
                  <a:xfrm>
                    <a:off x="1082" y="2832"/>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52" name="Line 39">
                    <a:extLst>
                      <a:ext uri="{FF2B5EF4-FFF2-40B4-BE49-F238E27FC236}">
                        <a16:creationId xmlns:a16="http://schemas.microsoft.com/office/drawing/2014/main" id="{3AED4773-D5D0-FFAA-666C-D0851D4BA315}"/>
                      </a:ext>
                    </a:extLst>
                  </p:cNvPr>
                  <p:cNvSpPr>
                    <a:spLocks noChangeShapeType="1"/>
                  </p:cNvSpPr>
                  <p:nvPr/>
                </p:nvSpPr>
                <p:spPr bwMode="auto">
                  <a:xfrm>
                    <a:off x="1082" y="3216"/>
                    <a:ext cx="590"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sp>
                <p:nvSpPr>
                  <p:cNvPr id="353" name="Line 40">
                    <a:extLst>
                      <a:ext uri="{FF2B5EF4-FFF2-40B4-BE49-F238E27FC236}">
                        <a16:creationId xmlns:a16="http://schemas.microsoft.com/office/drawing/2014/main" id="{8A45B544-53F4-24A4-35E2-93B0AB80EA30}"/>
                      </a:ext>
                    </a:extLst>
                  </p:cNvPr>
                  <p:cNvSpPr>
                    <a:spLocks noChangeShapeType="1"/>
                  </p:cNvSpPr>
                  <p:nvPr/>
                </p:nvSpPr>
                <p:spPr bwMode="auto">
                  <a:xfrm>
                    <a:off x="1668" y="991"/>
                    <a:ext cx="12" cy="2396"/>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dirty="0">
                      <a:ln>
                        <a:noFill/>
                      </a:ln>
                      <a:solidFill>
                        <a:prstClr val="black"/>
                      </a:solidFill>
                      <a:effectLst/>
                      <a:uLnTx/>
                      <a:uFillTx/>
                      <a:latin typeface="+mj-lt"/>
                      <a:ea typeface="+mn-ea"/>
                      <a:cs typeface="Calibri" panose="020F0502020204030204" pitchFamily="34" charset="0"/>
                      <a:sym typeface="Arial" panose="020B0604020202020204" pitchFamily="34" charset="0"/>
                    </a:endParaRPr>
                  </a:p>
                </p:txBody>
              </p:sp>
            </p:grpSp>
            <p:grpSp>
              <p:nvGrpSpPr>
                <p:cNvPr id="310" name="Group 92">
                  <a:extLst>
                    <a:ext uri="{FF2B5EF4-FFF2-40B4-BE49-F238E27FC236}">
                      <a16:creationId xmlns:a16="http://schemas.microsoft.com/office/drawing/2014/main" id="{BAB1DB11-0D3F-B18A-E9BB-3316783392D1}"/>
                    </a:ext>
                  </a:extLst>
                </p:cNvPr>
                <p:cNvGrpSpPr>
                  <a:grpSpLocks/>
                </p:cNvGrpSpPr>
                <p:nvPr/>
              </p:nvGrpSpPr>
              <p:grpSpPr bwMode="auto">
                <a:xfrm>
                  <a:off x="2723406" y="1244976"/>
                  <a:ext cx="395201" cy="4422370"/>
                  <a:chOff x="3653" y="670"/>
                  <a:chExt cx="307" cy="3490"/>
                </a:xfrm>
              </p:grpSpPr>
              <p:sp>
                <p:nvSpPr>
                  <p:cNvPr id="345" name="Text Box 97">
                    <a:extLst>
                      <a:ext uri="{FF2B5EF4-FFF2-40B4-BE49-F238E27FC236}">
                        <a16:creationId xmlns:a16="http://schemas.microsoft.com/office/drawing/2014/main" id="{63A38EA6-59CB-91C3-28BE-0CC413C75BBB}"/>
                      </a:ext>
                    </a:extLst>
                  </p:cNvPr>
                  <p:cNvSpPr txBox="1">
                    <a:spLocks noChangeArrowheads="1"/>
                  </p:cNvSpPr>
                  <p:nvPr/>
                </p:nvSpPr>
                <p:spPr bwMode="auto">
                  <a:xfrm rot="16200000">
                    <a:off x="2961" y="2135"/>
                    <a:ext cx="175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endParaRPr>
                  </a:p>
                </p:txBody>
              </p:sp>
              <p:sp>
                <p:nvSpPr>
                  <p:cNvPr id="346" name="Text Box 94">
                    <a:extLst>
                      <a:ext uri="{FF2B5EF4-FFF2-40B4-BE49-F238E27FC236}">
                        <a16:creationId xmlns:a16="http://schemas.microsoft.com/office/drawing/2014/main" id="{7E50B356-CE67-CD3A-ED07-08EDB7988481}"/>
                      </a:ext>
                    </a:extLst>
                  </p:cNvPr>
                  <p:cNvSpPr txBox="1">
                    <a:spLocks noChangeArrowheads="1"/>
                  </p:cNvSpPr>
                  <p:nvPr/>
                </p:nvSpPr>
                <p:spPr bwMode="auto">
                  <a:xfrm rot="16200000">
                    <a:off x="2017" y="2306"/>
                    <a:ext cx="349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 - - - - - - - -  - </a:t>
                    </a:r>
                    <a:r>
                      <a:rPr kumimoji="0" lang="en-US" sz="9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Secure Connectivity </a:t>
                    </a:r>
                    <a:r>
                      <a:rPr kumimoji="0" lang="en-US" sz="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 - - - - - - - -</a:t>
                    </a:r>
                  </a:p>
                </p:txBody>
              </p:sp>
            </p:grpSp>
            <p:sp>
              <p:nvSpPr>
                <p:cNvPr id="311" name="Rectangle 42">
                  <a:extLst>
                    <a:ext uri="{FF2B5EF4-FFF2-40B4-BE49-F238E27FC236}">
                      <a16:creationId xmlns:a16="http://schemas.microsoft.com/office/drawing/2014/main" id="{AC511CD9-CE82-3529-19EA-EF531638FABB}"/>
                    </a:ext>
                  </a:extLst>
                </p:cNvPr>
                <p:cNvSpPr>
                  <a:spLocks noChangeArrowheads="1"/>
                </p:cNvSpPr>
                <p:nvPr/>
              </p:nvSpPr>
              <p:spPr bwMode="auto">
                <a:xfrm>
                  <a:off x="5591787" y="1182507"/>
                  <a:ext cx="1219013" cy="4132224"/>
                </a:xfrm>
                <a:prstGeom prst="rect">
                  <a:avLst/>
                </a:prstGeom>
                <a:solidFill>
                  <a:srgbClr val="EAEAEA"/>
                </a:solidFill>
                <a:ln w="19050" cap="flat" cmpd="sng" algn="ctr">
                  <a:solidFill>
                    <a:sysClr val="window" lastClr="FFFFFF"/>
                  </a:solidFill>
                  <a:prstDash val="solid"/>
                  <a:miter lim="800000"/>
                  <a:headEnd/>
                  <a:tailEnd/>
                </a:ln>
                <a:effectLst/>
              </p:spPr>
              <p:txBody>
                <a:bodyPr wrap="none"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500" b="1" i="0" u="none" strike="noStrike" kern="0" cap="none" spc="0" normalizeH="0" baseline="0" noProof="0" dirty="0">
                    <a:ln>
                      <a:noFill/>
                    </a:ln>
                    <a:solidFill>
                      <a:prstClr val="white"/>
                    </a:solidFill>
                    <a:effectLst/>
                    <a:uLnTx/>
                    <a:uFillTx/>
                    <a:latin typeface="+mj-lt"/>
                    <a:ea typeface="+mn-ea"/>
                    <a:cs typeface="Calibri" panose="020F0502020204030204" pitchFamily="34" charset="0"/>
                    <a:sym typeface="Arial" panose="020B0604020202020204" pitchFamily="34" charset="0"/>
                  </a:endParaRPr>
                </a:p>
              </p:txBody>
            </p:sp>
            <p:sp>
              <p:nvSpPr>
                <p:cNvPr id="344" name="Text Box 36">
                  <a:extLst>
                    <a:ext uri="{FF2B5EF4-FFF2-40B4-BE49-F238E27FC236}">
                      <a16:creationId xmlns:a16="http://schemas.microsoft.com/office/drawing/2014/main" id="{62587FAB-FF15-3E78-DA2C-ADC666BA08DD}"/>
                    </a:ext>
                  </a:extLst>
                </p:cNvPr>
                <p:cNvSpPr txBox="1">
                  <a:spLocks noChangeArrowheads="1"/>
                </p:cNvSpPr>
                <p:nvPr/>
              </p:nvSpPr>
              <p:spPr bwMode="auto">
                <a:xfrm>
                  <a:off x="5630271" y="2858744"/>
                  <a:ext cx="1098150" cy="493757"/>
                </a:xfrm>
                <a:prstGeom prst="rect">
                  <a:avLst/>
                </a:prstGeom>
                <a:solidFill>
                  <a:schemeClr val="bg1"/>
                </a:solidFill>
                <a:ln w="6350">
                  <a:solidFill>
                    <a:schemeClr val="accent1">
                      <a:lumMod val="60000"/>
                      <a:lumOff val="40000"/>
                    </a:schemeClr>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Access &amp; </a:t>
                  </a:r>
                  <a:b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b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Application Security Alerts</a:t>
                  </a:r>
                </a:p>
              </p:txBody>
            </p:sp>
            <p:sp>
              <p:nvSpPr>
                <p:cNvPr id="313" name="Text Box 39">
                  <a:extLst>
                    <a:ext uri="{FF2B5EF4-FFF2-40B4-BE49-F238E27FC236}">
                      <a16:creationId xmlns:a16="http://schemas.microsoft.com/office/drawing/2014/main" id="{2B290E78-3DF9-F771-F4B2-61B67955375E}"/>
                    </a:ext>
                  </a:extLst>
                </p:cNvPr>
                <p:cNvSpPr txBox="1">
                  <a:spLocks noChangeArrowheads="1"/>
                </p:cNvSpPr>
                <p:nvPr/>
              </p:nvSpPr>
              <p:spPr bwMode="auto">
                <a:xfrm>
                  <a:off x="5628533" y="3379535"/>
                  <a:ext cx="1098150" cy="493944"/>
                </a:xfrm>
                <a:prstGeom prst="rect">
                  <a:avLst/>
                </a:prstGeom>
                <a:solidFill>
                  <a:schemeClr val="bg1"/>
                </a:solidFill>
                <a:ln w="6350">
                  <a:solidFill>
                    <a:schemeClr val="accent1">
                      <a:lumMod val="60000"/>
                      <a:lumOff val="40000"/>
                    </a:schemeClr>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Data Protection  Alerts</a:t>
                  </a:r>
                </a:p>
              </p:txBody>
            </p:sp>
            <p:sp>
              <p:nvSpPr>
                <p:cNvPr id="314" name="Rectangle 45">
                  <a:extLst>
                    <a:ext uri="{FF2B5EF4-FFF2-40B4-BE49-F238E27FC236}">
                      <a16:creationId xmlns:a16="http://schemas.microsoft.com/office/drawing/2014/main" id="{530EB899-5358-B934-35DD-587BA8934DF4}"/>
                    </a:ext>
                  </a:extLst>
                </p:cNvPr>
                <p:cNvSpPr>
                  <a:spLocks noChangeArrowheads="1"/>
                </p:cNvSpPr>
                <p:nvPr/>
              </p:nvSpPr>
              <p:spPr bwMode="auto">
                <a:xfrm>
                  <a:off x="5646283" y="3903628"/>
                  <a:ext cx="1074165" cy="493610"/>
                </a:xfrm>
                <a:prstGeom prst="rect">
                  <a:avLst/>
                </a:prstGeom>
                <a:solidFill>
                  <a:schemeClr val="bg1"/>
                </a:solidFill>
                <a:ln w="6350">
                  <a:solidFill>
                    <a:schemeClr val="accent1">
                      <a:lumMod val="60000"/>
                      <a:lumOff val="40000"/>
                    </a:schemeClr>
                  </a:solidFill>
                  <a:miter lim="800000"/>
                  <a:headEnd/>
                  <a:tailEnd/>
                </a:ln>
              </p:spPr>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System and Application alerts</a:t>
                  </a:r>
                </a:p>
              </p:txBody>
            </p:sp>
            <p:sp>
              <p:nvSpPr>
                <p:cNvPr id="315" name="Rectangle 46">
                  <a:extLst>
                    <a:ext uri="{FF2B5EF4-FFF2-40B4-BE49-F238E27FC236}">
                      <a16:creationId xmlns:a16="http://schemas.microsoft.com/office/drawing/2014/main" id="{D17C2A2C-58FD-581C-A453-01A691B841C6}"/>
                    </a:ext>
                  </a:extLst>
                </p:cNvPr>
                <p:cNvSpPr>
                  <a:spLocks noChangeArrowheads="1"/>
                </p:cNvSpPr>
                <p:nvPr/>
              </p:nvSpPr>
              <p:spPr bwMode="auto">
                <a:xfrm>
                  <a:off x="5645946" y="4426978"/>
                  <a:ext cx="1079857" cy="493610"/>
                </a:xfrm>
                <a:prstGeom prst="rect">
                  <a:avLst/>
                </a:prstGeom>
                <a:solidFill>
                  <a:schemeClr val="bg1"/>
                </a:solidFill>
                <a:ln w="6350">
                  <a:solidFill>
                    <a:schemeClr val="accent1">
                      <a:lumMod val="60000"/>
                      <a:lumOff val="40000"/>
                    </a:schemeClr>
                  </a:solidFill>
                  <a:miter lim="800000"/>
                  <a:headEnd/>
                  <a:tailEnd/>
                </a:ln>
              </p:spPr>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Log monitoring &amp; Event Analysis Alerts</a:t>
                  </a:r>
                </a:p>
              </p:txBody>
            </p:sp>
            <p:sp>
              <p:nvSpPr>
                <p:cNvPr id="316" name="Rectangle 47">
                  <a:extLst>
                    <a:ext uri="{FF2B5EF4-FFF2-40B4-BE49-F238E27FC236}">
                      <a16:creationId xmlns:a16="http://schemas.microsoft.com/office/drawing/2014/main" id="{AED50B74-853D-1491-2DA8-A0752BCE7DCC}"/>
                    </a:ext>
                  </a:extLst>
                </p:cNvPr>
                <p:cNvSpPr>
                  <a:spLocks noChangeArrowheads="1"/>
                </p:cNvSpPr>
                <p:nvPr/>
              </p:nvSpPr>
              <p:spPr bwMode="auto">
                <a:xfrm>
                  <a:off x="5628738" y="2312397"/>
                  <a:ext cx="1101924" cy="493610"/>
                </a:xfrm>
                <a:prstGeom prst="rect">
                  <a:avLst/>
                </a:prstGeom>
                <a:solidFill>
                  <a:schemeClr val="bg1"/>
                </a:solidFill>
                <a:ln w="6350">
                  <a:solidFill>
                    <a:schemeClr val="accent1">
                      <a:lumMod val="60000"/>
                      <a:lumOff val="40000"/>
                    </a:schemeClr>
                  </a:solidFill>
                  <a:miter lim="800000"/>
                  <a:headEnd/>
                  <a:tailEnd/>
                </a:ln>
              </p:spPr>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End Point Security Alerts</a:t>
                  </a:r>
                </a:p>
              </p:txBody>
            </p:sp>
            <p:sp>
              <p:nvSpPr>
                <p:cNvPr id="317" name="Rectangle 48">
                  <a:extLst>
                    <a:ext uri="{FF2B5EF4-FFF2-40B4-BE49-F238E27FC236}">
                      <a16:creationId xmlns:a16="http://schemas.microsoft.com/office/drawing/2014/main" id="{5957EFC4-CC8A-581D-BB66-16A0FEDFB9B1}"/>
                    </a:ext>
                  </a:extLst>
                </p:cNvPr>
                <p:cNvSpPr>
                  <a:spLocks noChangeArrowheads="1"/>
                </p:cNvSpPr>
                <p:nvPr/>
              </p:nvSpPr>
              <p:spPr bwMode="auto">
                <a:xfrm>
                  <a:off x="5628738" y="1760462"/>
                  <a:ext cx="1101924" cy="511827"/>
                </a:xfrm>
                <a:prstGeom prst="rect">
                  <a:avLst/>
                </a:prstGeom>
                <a:solidFill>
                  <a:schemeClr val="bg1"/>
                </a:solidFill>
                <a:ln w="6350">
                  <a:solidFill>
                    <a:schemeClr val="accent1">
                      <a:lumMod val="60000"/>
                      <a:lumOff val="40000"/>
                    </a:schemeClr>
                  </a:solidFill>
                  <a:miter lim="800000"/>
                  <a:headEnd/>
                  <a:tailEnd/>
                </a:ln>
              </p:spPr>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495D64"/>
                      </a:solidFill>
                      <a:effectLst/>
                      <a:uLnTx/>
                      <a:uFillTx/>
                      <a:latin typeface="+mj-lt"/>
                      <a:ea typeface="+mn-ea"/>
                      <a:cs typeface="Calibri" panose="020F0502020204030204" pitchFamily="34" charset="0"/>
                      <a:sym typeface="Arial" panose="020B0604020202020204" pitchFamily="34" charset="0"/>
                    </a:rPr>
                    <a:t>Threat &amp; Vulnerability Alerts</a:t>
                  </a:r>
                </a:p>
              </p:txBody>
            </p:sp>
            <p:sp>
              <p:nvSpPr>
                <p:cNvPr id="318" name="TextBox 317">
                  <a:extLst>
                    <a:ext uri="{FF2B5EF4-FFF2-40B4-BE49-F238E27FC236}">
                      <a16:creationId xmlns:a16="http://schemas.microsoft.com/office/drawing/2014/main" id="{B3B75E1D-ACB8-89E2-D336-246BBD14E637}"/>
                    </a:ext>
                  </a:extLst>
                </p:cNvPr>
                <p:cNvSpPr txBox="1"/>
                <p:nvPr/>
              </p:nvSpPr>
              <p:spPr>
                <a:xfrm>
                  <a:off x="8153095" y="3035175"/>
                  <a:ext cx="1169269" cy="374236"/>
                </a:xfrm>
                <a:prstGeom prst="rect">
                  <a:avLst/>
                </a:prstGeom>
                <a:noFill/>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Sify Security Operations</a:t>
                  </a:r>
                </a:p>
              </p:txBody>
            </p:sp>
            <p:pic>
              <p:nvPicPr>
                <p:cNvPr id="319" name="Picture 318" descr="icon-NOC-SOC-2.emf">
                  <a:extLst>
                    <a:ext uri="{FF2B5EF4-FFF2-40B4-BE49-F238E27FC236}">
                      <a16:creationId xmlns:a16="http://schemas.microsoft.com/office/drawing/2014/main" id="{6CA8DF44-3E26-EC35-0CFE-C2FD3847E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771" y="2502488"/>
                  <a:ext cx="631153" cy="523024"/>
                </a:xfrm>
                <a:prstGeom prst="rect">
                  <a:avLst/>
                </a:prstGeom>
                <a:ln>
                  <a:solidFill>
                    <a:srgbClr val="FF0000"/>
                  </a:solidFill>
                </a:ln>
              </p:spPr>
            </p:pic>
            <p:pic>
              <p:nvPicPr>
                <p:cNvPr id="320" name="Picture 319">
                  <a:extLst>
                    <a:ext uri="{FF2B5EF4-FFF2-40B4-BE49-F238E27FC236}">
                      <a16:creationId xmlns:a16="http://schemas.microsoft.com/office/drawing/2014/main" id="{AA6CA3DC-BA1A-8486-5864-501A8182269B}"/>
                    </a:ext>
                  </a:extLst>
                </p:cNvPr>
                <p:cNvPicPr>
                  <a:picLocks noChangeAspect="1"/>
                </p:cNvPicPr>
                <p:nvPr/>
              </p:nvPicPr>
              <p:blipFill>
                <a:blip r:embed="rId5"/>
                <a:stretch>
                  <a:fillRect/>
                </a:stretch>
              </p:blipFill>
              <p:spPr>
                <a:xfrm>
                  <a:off x="3329473" y="1262072"/>
                  <a:ext cx="2218867" cy="1355638"/>
                </a:xfrm>
                <a:prstGeom prst="rect">
                  <a:avLst/>
                </a:prstGeom>
              </p:spPr>
            </p:pic>
            <p:grpSp>
              <p:nvGrpSpPr>
                <p:cNvPr id="321" name="Group 320">
                  <a:extLst>
                    <a:ext uri="{FF2B5EF4-FFF2-40B4-BE49-F238E27FC236}">
                      <a16:creationId xmlns:a16="http://schemas.microsoft.com/office/drawing/2014/main" id="{AF6CB400-49CB-ECAE-38AE-D234FAF9A754}"/>
                    </a:ext>
                  </a:extLst>
                </p:cNvPr>
                <p:cNvGrpSpPr/>
                <p:nvPr/>
              </p:nvGrpSpPr>
              <p:grpSpPr>
                <a:xfrm>
                  <a:off x="3372465" y="2739456"/>
                  <a:ext cx="602095" cy="746935"/>
                  <a:chOff x="-5037692" y="372932"/>
                  <a:chExt cx="2284793" cy="738834"/>
                </a:xfrm>
              </p:grpSpPr>
              <p:sp>
                <p:nvSpPr>
                  <p:cNvPr id="341" name="Rectangle: Rounded Corners 340">
                    <a:extLst>
                      <a:ext uri="{FF2B5EF4-FFF2-40B4-BE49-F238E27FC236}">
                        <a16:creationId xmlns:a16="http://schemas.microsoft.com/office/drawing/2014/main" id="{5F6A319B-A98A-756B-7F4E-A59A9461CD39}"/>
                      </a:ext>
                    </a:extLst>
                  </p:cNvPr>
                  <p:cNvSpPr/>
                  <p:nvPr/>
                </p:nvSpPr>
                <p:spPr>
                  <a:xfrm>
                    <a:off x="-5037692" y="372932"/>
                    <a:ext cx="2284793" cy="738834"/>
                  </a:xfrm>
                  <a:prstGeom prst="roundRect">
                    <a:avLst/>
                  </a:prstGeom>
                  <a:solidFill>
                    <a:schemeClr val="bg2"/>
                  </a:solidFill>
                  <a:ln w="12700" cap="flat" cmpd="sng" algn="ctr">
                    <a:solidFill>
                      <a:schemeClr val="bg2">
                        <a:lumMod val="75000"/>
                      </a:schemeClr>
                    </a:solidFill>
                    <a:prstDash val="solid"/>
                    <a:miter lim="800000"/>
                  </a:ln>
                  <a:effectLst/>
                </p:spPr>
              </p:sp>
              <p:sp>
                <p:nvSpPr>
                  <p:cNvPr id="342" name="Rectangle: Rounded Corners 4">
                    <a:extLst>
                      <a:ext uri="{FF2B5EF4-FFF2-40B4-BE49-F238E27FC236}">
                        <a16:creationId xmlns:a16="http://schemas.microsoft.com/office/drawing/2014/main" id="{8D7897E0-158A-70BF-120D-E78B26095F47}"/>
                      </a:ext>
                    </a:extLst>
                  </p:cNvPr>
                  <p:cNvSpPr txBox="1"/>
                  <p:nvPr/>
                </p:nvSpPr>
                <p:spPr>
                  <a:xfrm>
                    <a:off x="-4893317" y="542172"/>
                    <a:ext cx="1956362" cy="473925"/>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Collect &amp; Normalize</a:t>
                    </a:r>
                  </a:p>
                </p:txBody>
              </p:sp>
            </p:grpSp>
            <p:grpSp>
              <p:nvGrpSpPr>
                <p:cNvPr id="322" name="Group 321">
                  <a:extLst>
                    <a:ext uri="{FF2B5EF4-FFF2-40B4-BE49-F238E27FC236}">
                      <a16:creationId xmlns:a16="http://schemas.microsoft.com/office/drawing/2014/main" id="{ECE207A7-7E89-4CB3-F17C-3BF7B1EC0BA7}"/>
                    </a:ext>
                  </a:extLst>
                </p:cNvPr>
                <p:cNvGrpSpPr/>
                <p:nvPr/>
              </p:nvGrpSpPr>
              <p:grpSpPr>
                <a:xfrm>
                  <a:off x="3974562" y="2725119"/>
                  <a:ext cx="605541" cy="746933"/>
                  <a:chOff x="-1162190" y="358748"/>
                  <a:chExt cx="1620354" cy="738834"/>
                </a:xfrm>
              </p:grpSpPr>
              <p:sp>
                <p:nvSpPr>
                  <p:cNvPr id="339" name="Rectangle: Rounded Corners 338">
                    <a:extLst>
                      <a:ext uri="{FF2B5EF4-FFF2-40B4-BE49-F238E27FC236}">
                        <a16:creationId xmlns:a16="http://schemas.microsoft.com/office/drawing/2014/main" id="{35F2E2E0-C7F0-E034-D98B-D8C249AEA3E9}"/>
                      </a:ext>
                    </a:extLst>
                  </p:cNvPr>
                  <p:cNvSpPr/>
                  <p:nvPr/>
                </p:nvSpPr>
                <p:spPr>
                  <a:xfrm>
                    <a:off x="-1109692" y="358748"/>
                    <a:ext cx="1567856" cy="738834"/>
                  </a:xfrm>
                  <a:prstGeom prst="roundRect">
                    <a:avLst/>
                  </a:prstGeom>
                  <a:solidFill>
                    <a:schemeClr val="bg2"/>
                  </a:solidFill>
                  <a:ln w="12700" cap="flat" cmpd="sng" algn="ctr">
                    <a:solidFill>
                      <a:schemeClr val="bg2">
                        <a:lumMod val="75000"/>
                      </a:schemeClr>
                    </a:solidFill>
                    <a:prstDash val="solid"/>
                    <a:miter lim="800000"/>
                  </a:ln>
                  <a:effectLst/>
                </p:spPr>
              </p:sp>
              <p:sp>
                <p:nvSpPr>
                  <p:cNvPr id="340" name="Rectangle: Rounded Corners 4">
                    <a:extLst>
                      <a:ext uri="{FF2B5EF4-FFF2-40B4-BE49-F238E27FC236}">
                        <a16:creationId xmlns:a16="http://schemas.microsoft.com/office/drawing/2014/main" id="{63D8B338-A952-AD95-AEE7-112DF364E861}"/>
                      </a:ext>
                    </a:extLst>
                  </p:cNvPr>
                  <p:cNvSpPr txBox="1"/>
                  <p:nvPr/>
                </p:nvSpPr>
                <p:spPr>
                  <a:xfrm>
                    <a:off x="-1162190" y="561761"/>
                    <a:ext cx="1556023" cy="374801"/>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Classify</a:t>
                    </a:r>
                    <a:br>
                      <a:rPr kumimoji="0" lang="en-US" sz="7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br>
                    <a:r>
                      <a:rPr kumimoji="0" lang="en-US" sz="7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&amp; Enrich</a:t>
                    </a:r>
                  </a:p>
                </p:txBody>
              </p:sp>
            </p:grpSp>
            <p:grpSp>
              <p:nvGrpSpPr>
                <p:cNvPr id="323" name="Group 322">
                  <a:extLst>
                    <a:ext uri="{FF2B5EF4-FFF2-40B4-BE49-F238E27FC236}">
                      <a16:creationId xmlns:a16="http://schemas.microsoft.com/office/drawing/2014/main" id="{D78F8DB3-6829-9FCF-CD35-976CB17B4D45}"/>
                    </a:ext>
                  </a:extLst>
                </p:cNvPr>
                <p:cNvGrpSpPr/>
                <p:nvPr/>
              </p:nvGrpSpPr>
              <p:grpSpPr>
                <a:xfrm>
                  <a:off x="3374654" y="3480218"/>
                  <a:ext cx="1184518" cy="817966"/>
                  <a:chOff x="2246756" y="366818"/>
                  <a:chExt cx="1833793" cy="738834"/>
                </a:xfrm>
              </p:grpSpPr>
              <p:sp>
                <p:nvSpPr>
                  <p:cNvPr id="337" name="Rectangle: Rounded Corners 336">
                    <a:extLst>
                      <a:ext uri="{FF2B5EF4-FFF2-40B4-BE49-F238E27FC236}">
                        <a16:creationId xmlns:a16="http://schemas.microsoft.com/office/drawing/2014/main" id="{16F5987E-AB43-29A8-B2C0-BD490EA3571E}"/>
                      </a:ext>
                    </a:extLst>
                  </p:cNvPr>
                  <p:cNvSpPr/>
                  <p:nvPr/>
                </p:nvSpPr>
                <p:spPr>
                  <a:xfrm>
                    <a:off x="2246756" y="366818"/>
                    <a:ext cx="1833793" cy="738834"/>
                  </a:xfrm>
                  <a:prstGeom prst="roundRect">
                    <a:avLst/>
                  </a:prstGeom>
                  <a:solidFill>
                    <a:schemeClr val="bg2"/>
                  </a:solidFill>
                  <a:ln w="12700" cap="flat" cmpd="sng" algn="ctr">
                    <a:solidFill>
                      <a:schemeClr val="bg2">
                        <a:lumMod val="75000"/>
                      </a:schemeClr>
                    </a:solidFill>
                    <a:prstDash val="solid"/>
                    <a:miter lim="800000"/>
                  </a:ln>
                  <a:effectLst/>
                </p:spPr>
              </p:sp>
              <p:sp>
                <p:nvSpPr>
                  <p:cNvPr id="338" name="Rectangle: Rounded Corners 4">
                    <a:extLst>
                      <a:ext uri="{FF2B5EF4-FFF2-40B4-BE49-F238E27FC236}">
                        <a16:creationId xmlns:a16="http://schemas.microsoft.com/office/drawing/2014/main" id="{4BE088A9-D7D7-0981-A82C-827FFF7BC19B}"/>
                      </a:ext>
                    </a:extLst>
                  </p:cNvPr>
                  <p:cNvSpPr txBox="1"/>
                  <p:nvPr/>
                </p:nvSpPr>
                <p:spPr>
                  <a:xfrm>
                    <a:off x="2534165" y="513204"/>
                    <a:ext cx="1253712" cy="426624"/>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5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Detect &amp; Correlate</a:t>
                    </a:r>
                  </a:p>
                </p:txBody>
              </p:sp>
            </p:grpSp>
            <p:sp>
              <p:nvSpPr>
                <p:cNvPr id="324" name="Arrow: Pentagon 323">
                  <a:extLst>
                    <a:ext uri="{FF2B5EF4-FFF2-40B4-BE49-F238E27FC236}">
                      <a16:creationId xmlns:a16="http://schemas.microsoft.com/office/drawing/2014/main" id="{68EFB212-F1A4-B526-2F9F-A4CC7DC76661}"/>
                    </a:ext>
                  </a:extLst>
                </p:cNvPr>
                <p:cNvSpPr/>
                <p:nvPr/>
              </p:nvSpPr>
              <p:spPr>
                <a:xfrm>
                  <a:off x="4608269" y="2723582"/>
                  <a:ext cx="991852" cy="1498419"/>
                </a:xfrm>
                <a:prstGeom prst="homePlate">
                  <a:avLst/>
                </a:prstGeom>
                <a:solidFill>
                  <a:schemeClr val="bg2"/>
                </a:solidFill>
                <a:ln w="12700" cap="flat" cmpd="sng" algn="ctr">
                  <a:solidFill>
                    <a:schemeClr val="bg2">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Investigate &amp; Respond</a:t>
                  </a:r>
                  <a:r>
                    <a:rPr kumimoji="0" lang="en-US" sz="500" b="0" i="0" u="none" strike="noStrike" kern="0" cap="none" spc="0" normalizeH="0" baseline="0" noProof="0" dirty="0">
                      <a:ln>
                        <a:noFill/>
                      </a:ln>
                      <a:solidFill>
                        <a:sysClr val="windowText" lastClr="000000"/>
                      </a:solidFill>
                      <a:effectLst/>
                      <a:uLnTx/>
                      <a:uFillTx/>
                      <a:latin typeface="+mj-lt"/>
                      <a:ea typeface="+mn-ea"/>
                      <a:cs typeface="Calibri" panose="020F0502020204030204" pitchFamily="34" charset="0"/>
                    </a:rPr>
                    <a:t> </a:t>
                  </a:r>
                </a:p>
              </p:txBody>
            </p:sp>
            <p:pic>
              <p:nvPicPr>
                <p:cNvPr id="325" name="Picture 324">
                  <a:extLst>
                    <a:ext uri="{FF2B5EF4-FFF2-40B4-BE49-F238E27FC236}">
                      <a16:creationId xmlns:a16="http://schemas.microsoft.com/office/drawing/2014/main" id="{8AE2BD2E-8864-9921-5F81-83764714BE11}"/>
                    </a:ext>
                  </a:extLst>
                </p:cNvPr>
                <p:cNvPicPr>
                  <a:picLocks noChangeAspect="1"/>
                </p:cNvPicPr>
                <p:nvPr/>
              </p:nvPicPr>
              <p:blipFill>
                <a:blip r:embed="rId6"/>
                <a:stretch>
                  <a:fillRect/>
                </a:stretch>
              </p:blipFill>
              <p:spPr>
                <a:xfrm>
                  <a:off x="3459403" y="4415079"/>
                  <a:ext cx="460079" cy="432965"/>
                </a:xfrm>
                <a:prstGeom prst="rect">
                  <a:avLst/>
                </a:prstGeom>
              </p:spPr>
            </p:pic>
            <p:sp>
              <p:nvSpPr>
                <p:cNvPr id="326" name="TextBox 325">
                  <a:extLst>
                    <a:ext uri="{FF2B5EF4-FFF2-40B4-BE49-F238E27FC236}">
                      <a16:creationId xmlns:a16="http://schemas.microsoft.com/office/drawing/2014/main" id="{629917DF-0638-5412-0482-3643C46F8DDB}"/>
                    </a:ext>
                  </a:extLst>
                </p:cNvPr>
                <p:cNvSpPr txBox="1"/>
                <p:nvPr/>
              </p:nvSpPr>
              <p:spPr>
                <a:xfrm>
                  <a:off x="3385251" y="4854459"/>
                  <a:ext cx="864971" cy="349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Behavior</a:t>
                  </a:r>
                  <a:r>
                    <a:rPr kumimoji="0" lang="en-US" sz="60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a:t>
                  </a:r>
                  <a:r>
                    <a:rPr kumimoji="0" lang="en-US"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Analytics</a:t>
                  </a:r>
                  <a:endParaRPr kumimoji="0" lang="en-IN"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pic>
              <p:nvPicPr>
                <p:cNvPr id="327" name="Picture 326">
                  <a:extLst>
                    <a:ext uri="{FF2B5EF4-FFF2-40B4-BE49-F238E27FC236}">
                      <a16:creationId xmlns:a16="http://schemas.microsoft.com/office/drawing/2014/main" id="{B8AD80D7-4A49-21CF-C37A-E6FE53993123}"/>
                    </a:ext>
                  </a:extLst>
                </p:cNvPr>
                <p:cNvPicPr>
                  <a:picLocks noChangeAspect="1"/>
                </p:cNvPicPr>
                <p:nvPr/>
              </p:nvPicPr>
              <p:blipFill>
                <a:blip r:embed="rId6"/>
                <a:stretch>
                  <a:fillRect/>
                </a:stretch>
              </p:blipFill>
              <p:spPr>
                <a:xfrm>
                  <a:off x="4146757" y="4404483"/>
                  <a:ext cx="407656" cy="437257"/>
                </a:xfrm>
                <a:prstGeom prst="rect">
                  <a:avLst/>
                </a:prstGeom>
              </p:spPr>
            </p:pic>
            <p:sp>
              <p:nvSpPr>
                <p:cNvPr id="328" name="TextBox 327">
                  <a:extLst>
                    <a:ext uri="{FF2B5EF4-FFF2-40B4-BE49-F238E27FC236}">
                      <a16:creationId xmlns:a16="http://schemas.microsoft.com/office/drawing/2014/main" id="{2E2DACA9-8123-9DD3-910F-5C72818A89F3}"/>
                    </a:ext>
                  </a:extLst>
                </p:cNvPr>
                <p:cNvSpPr txBox="1"/>
                <p:nvPr/>
              </p:nvSpPr>
              <p:spPr>
                <a:xfrm>
                  <a:off x="4029256" y="4848044"/>
                  <a:ext cx="864971" cy="349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Scoring</a:t>
                  </a:r>
                  <a:endParaRPr kumimoji="0" lang="en-IN"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pic>
              <p:nvPicPr>
                <p:cNvPr id="329" name="Picture 328">
                  <a:extLst>
                    <a:ext uri="{FF2B5EF4-FFF2-40B4-BE49-F238E27FC236}">
                      <a16:creationId xmlns:a16="http://schemas.microsoft.com/office/drawing/2014/main" id="{CF1C1560-D81A-2F95-4B89-096BA3A6F71B}"/>
                    </a:ext>
                  </a:extLst>
                </p:cNvPr>
                <p:cNvPicPr>
                  <a:picLocks noChangeAspect="1"/>
                </p:cNvPicPr>
                <p:nvPr/>
              </p:nvPicPr>
              <p:blipFill>
                <a:blip r:embed="rId6"/>
                <a:stretch>
                  <a:fillRect/>
                </a:stretch>
              </p:blipFill>
              <p:spPr>
                <a:xfrm>
                  <a:off x="4741347" y="4400283"/>
                  <a:ext cx="407656" cy="437257"/>
                </a:xfrm>
                <a:prstGeom prst="rect">
                  <a:avLst/>
                </a:prstGeom>
              </p:spPr>
            </p:pic>
            <p:sp>
              <p:nvSpPr>
                <p:cNvPr id="330" name="TextBox 329">
                  <a:extLst>
                    <a:ext uri="{FF2B5EF4-FFF2-40B4-BE49-F238E27FC236}">
                      <a16:creationId xmlns:a16="http://schemas.microsoft.com/office/drawing/2014/main" id="{22F8620E-F500-B0D9-8CE7-C8CE410A4ABF}"/>
                    </a:ext>
                  </a:extLst>
                </p:cNvPr>
                <p:cNvSpPr txBox="1"/>
                <p:nvPr/>
              </p:nvSpPr>
              <p:spPr>
                <a:xfrm>
                  <a:off x="4683369" y="4854459"/>
                  <a:ext cx="864971" cy="349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Threat Intelligence </a:t>
                  </a:r>
                  <a:endParaRPr kumimoji="0" lang="en-IN" sz="60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cxnSp>
              <p:nvCxnSpPr>
                <p:cNvPr id="331" name="Straight Arrow Connector 330">
                  <a:extLst>
                    <a:ext uri="{FF2B5EF4-FFF2-40B4-BE49-F238E27FC236}">
                      <a16:creationId xmlns:a16="http://schemas.microsoft.com/office/drawing/2014/main" id="{C5E693AA-39C8-B209-2F9D-24CDE2F0E78E}"/>
                    </a:ext>
                  </a:extLst>
                </p:cNvPr>
                <p:cNvCxnSpPr/>
                <p:nvPr/>
              </p:nvCxnSpPr>
              <p:spPr>
                <a:xfrm>
                  <a:off x="4567509" y="2510802"/>
                  <a:ext cx="243154" cy="0"/>
                </a:xfrm>
                <a:prstGeom prst="straightConnector1">
                  <a:avLst/>
                </a:prstGeom>
                <a:noFill/>
                <a:ln w="19050" cap="flat" cmpd="sng" algn="ctr">
                  <a:solidFill>
                    <a:srgbClr val="ED7D31"/>
                  </a:solidFill>
                  <a:prstDash val="solid"/>
                  <a:miter lim="800000"/>
                  <a:tailEnd type="triangle"/>
                </a:ln>
                <a:effectLst/>
              </p:spPr>
            </p:cxnSp>
            <p:pic>
              <p:nvPicPr>
                <p:cNvPr id="332" name="Picture 2" descr="See the source image">
                  <a:extLst>
                    <a:ext uri="{FF2B5EF4-FFF2-40B4-BE49-F238E27FC236}">
                      <a16:creationId xmlns:a16="http://schemas.microsoft.com/office/drawing/2014/main" id="{63EB1ECA-71DD-6723-1212-D5BC5C86D2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3001" y="4409235"/>
                  <a:ext cx="572427" cy="572427"/>
                </a:xfrm>
                <a:prstGeom prst="rect">
                  <a:avLst/>
                </a:prstGeom>
                <a:noFill/>
                <a:extLst>
                  <a:ext uri="{909E8E84-426E-40DD-AFC4-6F175D3DCCD1}">
                    <a14:hiddenFill xmlns:a14="http://schemas.microsoft.com/office/drawing/2010/main">
                      <a:solidFill>
                        <a:srgbClr val="FFFFFF"/>
                      </a:solidFill>
                    </a14:hiddenFill>
                  </a:ext>
                </a:extLst>
              </p:spPr>
            </p:pic>
            <p:sp>
              <p:nvSpPr>
                <p:cNvPr id="333" name="TextBox 332">
                  <a:extLst>
                    <a:ext uri="{FF2B5EF4-FFF2-40B4-BE49-F238E27FC236}">
                      <a16:creationId xmlns:a16="http://schemas.microsoft.com/office/drawing/2014/main" id="{495E725F-5629-9BF4-3767-378F7E2E5B8C}"/>
                    </a:ext>
                  </a:extLst>
                </p:cNvPr>
                <p:cNvSpPr txBox="1"/>
                <p:nvPr/>
              </p:nvSpPr>
              <p:spPr>
                <a:xfrm>
                  <a:off x="8568162" y="4941663"/>
                  <a:ext cx="605401" cy="319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ITSM</a:t>
                  </a:r>
                  <a:endParaRPr kumimoji="0" lang="en-IN" sz="1050" b="1"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34" name="TextBox 333">
                  <a:extLst>
                    <a:ext uri="{FF2B5EF4-FFF2-40B4-BE49-F238E27FC236}">
                      <a16:creationId xmlns:a16="http://schemas.microsoft.com/office/drawing/2014/main" id="{D35D9E82-A1E1-C86C-478A-098186FEF831}"/>
                    </a:ext>
                  </a:extLst>
                </p:cNvPr>
                <p:cNvSpPr txBox="1"/>
                <p:nvPr/>
              </p:nvSpPr>
              <p:spPr>
                <a:xfrm>
                  <a:off x="3291432" y="733344"/>
                  <a:ext cx="3531549" cy="329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normalizeH="0" baseline="0" noProof="0" dirty="0">
                      <a:ln>
                        <a:noFill/>
                      </a:ln>
                      <a:solidFill>
                        <a:srgbClr val="BED730"/>
                      </a:solidFill>
                      <a:effectLst/>
                      <a:uLnTx/>
                      <a:uFillTx/>
                      <a:latin typeface="+mj-lt"/>
                      <a:ea typeface="+mn-ea"/>
                      <a:cs typeface="Calibri" panose="020F0502020204030204" pitchFamily="34" charset="0"/>
                    </a:rPr>
                    <a:t>Sify SIEM</a:t>
                  </a:r>
                  <a:endParaRPr kumimoji="0" lang="en-IN" sz="1100" b="1" i="0" u="none" strike="noStrike" kern="0" cap="none" normalizeH="0" baseline="0" noProof="0" dirty="0">
                    <a:ln>
                      <a:noFill/>
                    </a:ln>
                    <a:solidFill>
                      <a:srgbClr val="BED730"/>
                    </a:solidFill>
                    <a:effectLst/>
                    <a:uLnTx/>
                    <a:uFillTx/>
                    <a:latin typeface="+mj-lt"/>
                    <a:ea typeface="+mn-ea"/>
                    <a:cs typeface="Calibri" panose="020F0502020204030204" pitchFamily="34" charset="0"/>
                  </a:endParaRPr>
                </a:p>
              </p:txBody>
            </p:sp>
            <p:cxnSp>
              <p:nvCxnSpPr>
                <p:cNvPr id="335" name="AutoShape 18">
                  <a:extLst>
                    <a:ext uri="{FF2B5EF4-FFF2-40B4-BE49-F238E27FC236}">
                      <a16:creationId xmlns:a16="http://schemas.microsoft.com/office/drawing/2014/main" id="{61FE34B4-7040-8B33-792A-4252AC74116C}"/>
                    </a:ext>
                  </a:extLst>
                </p:cNvPr>
                <p:cNvCxnSpPr>
                  <a:cxnSpLocks noChangeShapeType="1"/>
                  <a:stCxn id="307" idx="2"/>
                  <a:endCxn id="333" idx="2"/>
                </p:cNvCxnSpPr>
                <p:nvPr/>
              </p:nvCxnSpPr>
              <p:spPr bwMode="auto">
                <a:xfrm rot="5400000" flipH="1" flipV="1">
                  <a:off x="4641436" y="1189828"/>
                  <a:ext cx="157648" cy="8301206"/>
                </a:xfrm>
                <a:prstGeom prst="bentConnector3">
                  <a:avLst>
                    <a:gd name="adj1" fmla="val -182713"/>
                  </a:avLst>
                </a:prstGeom>
                <a:noFill/>
                <a:ln w="19050">
                  <a:solidFill>
                    <a:srgbClr val="4472C4">
                      <a:lumMod val="60000"/>
                      <a:lumOff val="40000"/>
                    </a:srgbClr>
                  </a:solidFill>
                  <a:prstDash val="solid"/>
                  <a:miter lim="800000"/>
                  <a:headEnd type="oval" w="med" len="med"/>
                  <a:tailEnd type="triangle" w="med" len="med"/>
                </a:ln>
                <a:extLst>
                  <a:ext uri="{909E8E84-426E-40DD-AFC4-6F175D3DCCD1}">
                    <a14:hiddenFill xmlns:a14="http://schemas.microsoft.com/office/drawing/2010/main">
                      <a:noFill/>
                    </a14:hiddenFill>
                  </a:ext>
                </a:extLst>
              </p:spPr>
            </p:cxnSp>
            <p:sp>
              <p:nvSpPr>
                <p:cNvPr id="336" name="TextBox 335">
                  <a:extLst>
                    <a:ext uri="{FF2B5EF4-FFF2-40B4-BE49-F238E27FC236}">
                      <a16:creationId xmlns:a16="http://schemas.microsoft.com/office/drawing/2014/main" id="{AF80E90E-6870-0717-E0B1-F0834EFD3135}"/>
                    </a:ext>
                  </a:extLst>
                </p:cNvPr>
                <p:cNvSpPr txBox="1"/>
                <p:nvPr/>
              </p:nvSpPr>
              <p:spPr>
                <a:xfrm>
                  <a:off x="-455151" y="520048"/>
                  <a:ext cx="2490643" cy="5429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normalizeH="0" baseline="0" noProof="0" dirty="0">
                      <a:ln>
                        <a:noFill/>
                      </a:ln>
                      <a:solidFill>
                        <a:srgbClr val="BED730"/>
                      </a:solidFill>
                      <a:effectLst/>
                      <a:uLnTx/>
                      <a:uFillTx/>
                      <a:latin typeface="+mj-lt"/>
                      <a:ea typeface="+mn-ea"/>
                      <a:cs typeface="Calibri" panose="020F0502020204030204" pitchFamily="34" charset="0"/>
                    </a:rPr>
                    <a:t>Customer Premises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normalizeH="0" baseline="0" noProof="0" dirty="0">
                      <a:ln>
                        <a:noFill/>
                      </a:ln>
                      <a:solidFill>
                        <a:srgbClr val="BED730"/>
                      </a:solidFill>
                      <a:effectLst/>
                      <a:uLnTx/>
                      <a:uFillTx/>
                      <a:latin typeface="+mj-lt"/>
                      <a:ea typeface="+mn-ea"/>
                      <a:cs typeface="Calibri" panose="020F0502020204030204" pitchFamily="34" charset="0"/>
                    </a:rPr>
                    <a:t>(Log Sources) </a:t>
                  </a:r>
                  <a:endParaRPr kumimoji="0" lang="en-IN" sz="1100" b="1" i="0" u="none" strike="noStrike" kern="0" cap="none" normalizeH="0" baseline="0" noProof="0" dirty="0">
                    <a:ln>
                      <a:noFill/>
                    </a:ln>
                    <a:solidFill>
                      <a:srgbClr val="BED730"/>
                    </a:solidFill>
                    <a:effectLst/>
                    <a:uLnTx/>
                    <a:uFillTx/>
                    <a:latin typeface="+mj-lt"/>
                    <a:ea typeface="+mn-ea"/>
                    <a:cs typeface="Calibri" panose="020F0502020204030204" pitchFamily="34" charset="0"/>
                  </a:endParaRPr>
                </a:p>
              </p:txBody>
            </p:sp>
            <p:pic>
              <p:nvPicPr>
                <p:cNvPr id="305" name="Picture 12" descr="Office 365 ProPlus - Maskeny Systems">
                  <a:extLst>
                    <a:ext uri="{FF2B5EF4-FFF2-40B4-BE49-F238E27FC236}">
                      <a16:creationId xmlns:a16="http://schemas.microsoft.com/office/drawing/2014/main" id="{F875E45F-ADED-E7A6-6D04-CAD561A18378}"/>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9211" t="15479" r="9304" b="15490"/>
                <a:stretch/>
              </p:blipFill>
              <p:spPr bwMode="auto">
                <a:xfrm>
                  <a:off x="497165" y="3498834"/>
                  <a:ext cx="507274" cy="372165"/>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297">
                  <a:extLst>
                    <a:ext uri="{FF2B5EF4-FFF2-40B4-BE49-F238E27FC236}">
                      <a16:creationId xmlns:a16="http://schemas.microsoft.com/office/drawing/2014/main" id="{C5A454CD-64CB-DC1F-1460-BE3CE16A80B8}"/>
                    </a:ext>
                  </a:extLst>
                </p:cNvPr>
                <p:cNvPicPr>
                  <a:picLocks noChangeAspect="1"/>
                </p:cNvPicPr>
                <p:nvPr/>
              </p:nvPicPr>
              <p:blipFill>
                <a:blip r:embed="rId9" cstate="hqprint">
                  <a:lum bright="70000" contrast="-70000"/>
                  <a:extLst>
                    <a:ext uri="{28A0092B-C50C-407E-A947-70E740481C1C}">
                      <a14:useLocalDpi xmlns:a14="http://schemas.microsoft.com/office/drawing/2010/main"/>
                    </a:ext>
                  </a:extLst>
                </a:blip>
                <a:stretch>
                  <a:fillRect/>
                </a:stretch>
              </p:blipFill>
              <p:spPr>
                <a:xfrm>
                  <a:off x="-11441" y="1060806"/>
                  <a:ext cx="1385005" cy="1023845"/>
                </a:xfrm>
                <a:prstGeom prst="rect">
                  <a:avLst/>
                </a:prstGeom>
              </p:spPr>
            </p:pic>
            <p:sp>
              <p:nvSpPr>
                <p:cNvPr id="301" name="TextBox 300">
                  <a:extLst>
                    <a:ext uri="{FF2B5EF4-FFF2-40B4-BE49-F238E27FC236}">
                      <a16:creationId xmlns:a16="http://schemas.microsoft.com/office/drawing/2014/main" id="{6F827E38-0589-FE1B-7C2F-F48B431BA17E}"/>
                    </a:ext>
                  </a:extLst>
                </p:cNvPr>
                <p:cNvSpPr txBox="1"/>
                <p:nvPr/>
              </p:nvSpPr>
              <p:spPr>
                <a:xfrm>
                  <a:off x="66526" y="1292702"/>
                  <a:ext cx="1182080" cy="273406"/>
                </a:xfrm>
                <a:prstGeom prst="rect">
                  <a:avLst/>
                </a:prstGeom>
                <a:noFill/>
                <a:ln w="12700">
                  <a:noFill/>
                </a:ln>
              </p:spPr>
              <p:txBody>
                <a:bodyPr wrap="squar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Cloud</a:t>
                  </a:r>
                </a:p>
              </p:txBody>
            </p:sp>
          </p:grpSp>
          <p:sp>
            <p:nvSpPr>
              <p:cNvPr id="290" name="Rectangle 289">
                <a:extLst>
                  <a:ext uri="{FF2B5EF4-FFF2-40B4-BE49-F238E27FC236}">
                    <a16:creationId xmlns:a16="http://schemas.microsoft.com/office/drawing/2014/main" id="{6110D2EC-D7BF-42F3-730E-45675C1D0D76}"/>
                  </a:ext>
                </a:extLst>
              </p:cNvPr>
              <p:cNvSpPr/>
              <p:nvPr/>
            </p:nvSpPr>
            <p:spPr bwMode="invGray">
              <a:xfrm>
                <a:off x="1097539" y="2791695"/>
                <a:ext cx="734410" cy="488248"/>
              </a:xfrm>
              <a:prstGeom prst="rect">
                <a:avLst/>
              </a:prstGeom>
              <a:solidFill>
                <a:schemeClr val="accent3">
                  <a:lumMod val="20000"/>
                  <a:lumOff val="80000"/>
                </a:schemeClr>
              </a:solidFill>
              <a:ln w="38100">
                <a:solidFill>
                  <a:sysClr val="window" lastClr="FFFFFF">
                    <a:lumMod val="50000"/>
                  </a:sysClr>
                </a:solidFill>
                <a:round/>
                <a:headEnd/>
                <a:tailEnd/>
              </a:ln>
              <a:scene3d>
                <a:camera prst="isometricTopUp"/>
                <a:lightRig rig="threePt" dir="t"/>
              </a:scene3d>
              <a:sp3d extrusionH="508000" contourW="12700" prstMaterial="matte">
                <a:extrusionClr>
                  <a:sysClr val="window" lastClr="FFFFFF"/>
                </a:extrusionClr>
                <a:contourClr>
                  <a:sysClr val="windowText" lastClr="000000"/>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Log Collector</a:t>
                </a:r>
              </a:p>
            </p:txBody>
          </p:sp>
          <p:cxnSp>
            <p:nvCxnSpPr>
              <p:cNvPr id="291" name="Connector: Elbow 290">
                <a:extLst>
                  <a:ext uri="{FF2B5EF4-FFF2-40B4-BE49-F238E27FC236}">
                    <a16:creationId xmlns:a16="http://schemas.microsoft.com/office/drawing/2014/main" id="{F24DEEC8-9566-85E0-CBEA-1BAFBE2F1640}"/>
                  </a:ext>
                </a:extLst>
              </p:cNvPr>
              <p:cNvCxnSpPr>
                <a:cxnSpLocks/>
              </p:cNvCxnSpPr>
              <p:nvPr/>
            </p:nvCxnSpPr>
            <p:spPr>
              <a:xfrm flipV="1">
                <a:off x="1955654" y="2711408"/>
                <a:ext cx="1408887" cy="363131"/>
              </a:xfrm>
              <a:prstGeom prst="bentConnector3">
                <a:avLst>
                  <a:gd name="adj1" fmla="val 50000"/>
                </a:avLst>
              </a:prstGeom>
              <a:noFill/>
              <a:ln w="28575" cap="flat" cmpd="sng" algn="ctr">
                <a:solidFill>
                  <a:srgbClr val="ED7D31"/>
                </a:solidFill>
                <a:prstDash val="solid"/>
                <a:miter lim="800000"/>
                <a:headEnd type="triangle"/>
                <a:tailEnd type="triangle"/>
              </a:ln>
              <a:effectLst/>
            </p:spPr>
          </p:cxnSp>
        </p:grpSp>
        <p:sp>
          <p:nvSpPr>
            <p:cNvPr id="269" name="Text Box 94">
              <a:extLst>
                <a:ext uri="{FF2B5EF4-FFF2-40B4-BE49-F238E27FC236}">
                  <a16:creationId xmlns:a16="http://schemas.microsoft.com/office/drawing/2014/main" id="{93BC5AB0-E7C1-DF9E-5033-5FCC4DA5808C}"/>
                </a:ext>
              </a:extLst>
            </p:cNvPr>
            <p:cNvSpPr txBox="1">
              <a:spLocks noChangeArrowheads="1"/>
            </p:cNvSpPr>
            <p:nvPr/>
          </p:nvSpPr>
          <p:spPr bwMode="auto">
            <a:xfrm rot="16200000">
              <a:off x="5857306" y="3453346"/>
              <a:ext cx="5240091" cy="30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 - - - - - - - -  - </a:t>
              </a:r>
              <a:r>
                <a:rPr kumimoji="0" lang="en-US" sz="9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Secure Connectivity </a:t>
              </a:r>
              <a:r>
                <a:rPr kumimoji="0" lang="en-US" sz="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Calibri" panose="020F0502020204030204" pitchFamily="34" charset="0"/>
                  <a:sym typeface="Arial" panose="020B0604020202020204" pitchFamily="34" charset="0"/>
                </a:rPr>
                <a:t>- - - - - - - - -</a:t>
              </a:r>
            </a:p>
          </p:txBody>
        </p:sp>
        <p:pic>
          <p:nvPicPr>
            <p:cNvPr id="270" name="Picture 269">
              <a:extLst>
                <a:ext uri="{FF2B5EF4-FFF2-40B4-BE49-F238E27FC236}">
                  <a16:creationId xmlns:a16="http://schemas.microsoft.com/office/drawing/2014/main" id="{FBC0665A-CFF8-CF1A-C411-AD2AA302CC84}"/>
                </a:ext>
              </a:extLst>
            </p:cNvPr>
            <p:cNvPicPr>
              <a:picLocks noChangeAspect="1"/>
            </p:cNvPicPr>
            <p:nvPr/>
          </p:nvPicPr>
          <p:blipFill>
            <a:blip r:embed="rId10"/>
            <a:stretch>
              <a:fillRect/>
            </a:stretch>
          </p:blipFill>
          <p:spPr>
            <a:xfrm>
              <a:off x="9013647" y="1241103"/>
              <a:ext cx="519710" cy="391722"/>
            </a:xfrm>
            <a:prstGeom prst="rect">
              <a:avLst/>
            </a:prstGeom>
          </p:spPr>
        </p:pic>
        <p:pic>
          <p:nvPicPr>
            <p:cNvPr id="271" name="Picture 270">
              <a:extLst>
                <a:ext uri="{FF2B5EF4-FFF2-40B4-BE49-F238E27FC236}">
                  <a16:creationId xmlns:a16="http://schemas.microsoft.com/office/drawing/2014/main" id="{E0E9B62D-E6A4-97C9-A44D-8E8CB823F713}"/>
                </a:ext>
              </a:extLst>
            </p:cNvPr>
            <p:cNvPicPr>
              <a:picLocks noChangeAspect="1"/>
            </p:cNvPicPr>
            <p:nvPr/>
          </p:nvPicPr>
          <p:blipFill>
            <a:blip r:embed="rId11"/>
            <a:stretch>
              <a:fillRect/>
            </a:stretch>
          </p:blipFill>
          <p:spPr>
            <a:xfrm>
              <a:off x="9919033" y="1251054"/>
              <a:ext cx="514615" cy="391722"/>
            </a:xfrm>
            <a:prstGeom prst="rect">
              <a:avLst/>
            </a:prstGeom>
          </p:spPr>
        </p:pic>
        <p:pic>
          <p:nvPicPr>
            <p:cNvPr id="272" name="Picture 271">
              <a:extLst>
                <a:ext uri="{FF2B5EF4-FFF2-40B4-BE49-F238E27FC236}">
                  <a16:creationId xmlns:a16="http://schemas.microsoft.com/office/drawing/2014/main" id="{2D6CAD4B-02C7-4AB4-5939-5D320D9DF595}"/>
                </a:ext>
              </a:extLst>
            </p:cNvPr>
            <p:cNvPicPr>
              <a:picLocks noChangeAspect="1"/>
            </p:cNvPicPr>
            <p:nvPr/>
          </p:nvPicPr>
          <p:blipFill>
            <a:blip r:embed="rId12"/>
            <a:stretch>
              <a:fillRect/>
            </a:stretch>
          </p:blipFill>
          <p:spPr>
            <a:xfrm>
              <a:off x="10832177" y="1251054"/>
              <a:ext cx="453476" cy="371820"/>
            </a:xfrm>
            <a:prstGeom prst="rect">
              <a:avLst/>
            </a:prstGeom>
          </p:spPr>
        </p:pic>
        <p:sp>
          <p:nvSpPr>
            <p:cNvPr id="273" name="TextBox 272">
              <a:extLst>
                <a:ext uri="{FF2B5EF4-FFF2-40B4-BE49-F238E27FC236}">
                  <a16:creationId xmlns:a16="http://schemas.microsoft.com/office/drawing/2014/main" id="{AC7BD5F1-2A87-41A7-6E21-8DBAC3ADC6A2}"/>
                </a:ext>
              </a:extLst>
            </p:cNvPr>
            <p:cNvSpPr txBox="1"/>
            <p:nvPr/>
          </p:nvSpPr>
          <p:spPr>
            <a:xfrm>
              <a:off x="9547066" y="1498154"/>
              <a:ext cx="1285437" cy="62034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Reports &amp; Compliance</a:t>
              </a:r>
            </a:p>
          </p:txBody>
        </p:sp>
        <p:sp>
          <p:nvSpPr>
            <p:cNvPr id="274" name="TextBox 273">
              <a:extLst>
                <a:ext uri="{FF2B5EF4-FFF2-40B4-BE49-F238E27FC236}">
                  <a16:creationId xmlns:a16="http://schemas.microsoft.com/office/drawing/2014/main" id="{E8FBA6B1-EEEA-0F01-B4A1-3AC595EAAE48}"/>
                </a:ext>
              </a:extLst>
            </p:cNvPr>
            <p:cNvSpPr txBox="1"/>
            <p:nvPr/>
          </p:nvSpPr>
          <p:spPr>
            <a:xfrm>
              <a:off x="8847893" y="664003"/>
              <a:ext cx="2629451" cy="3905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normalizeH="0" baseline="0" noProof="0" dirty="0">
                  <a:ln>
                    <a:noFill/>
                  </a:ln>
                  <a:solidFill>
                    <a:srgbClr val="BED730"/>
                  </a:solidFill>
                  <a:effectLst/>
                  <a:uLnTx/>
                  <a:uFillTx/>
                  <a:latin typeface="+mj-lt"/>
                  <a:ea typeface="+mn-ea"/>
                  <a:cs typeface="Calibri" panose="020F0502020204030204" pitchFamily="34" charset="0"/>
                </a:rPr>
                <a:t>Sify MDR </a:t>
              </a:r>
              <a:endParaRPr kumimoji="0" lang="en-IN" sz="1100" b="1" i="0" u="none" strike="noStrike" kern="0" cap="none" normalizeH="0" baseline="0" noProof="0" dirty="0">
                <a:ln>
                  <a:noFill/>
                </a:ln>
                <a:solidFill>
                  <a:srgbClr val="BED730"/>
                </a:solidFill>
                <a:effectLst/>
                <a:uLnTx/>
                <a:uFillTx/>
                <a:latin typeface="+mj-lt"/>
                <a:ea typeface="+mn-ea"/>
                <a:cs typeface="Calibri" panose="020F0502020204030204" pitchFamily="34" charset="0"/>
              </a:endParaRPr>
            </a:p>
          </p:txBody>
        </p:sp>
        <p:sp>
          <p:nvSpPr>
            <p:cNvPr id="275" name="TextBox 274">
              <a:extLst>
                <a:ext uri="{FF2B5EF4-FFF2-40B4-BE49-F238E27FC236}">
                  <a16:creationId xmlns:a16="http://schemas.microsoft.com/office/drawing/2014/main" id="{E1CA380E-20E8-3374-79D1-CCE1983A268A}"/>
                </a:ext>
              </a:extLst>
            </p:cNvPr>
            <p:cNvSpPr txBox="1"/>
            <p:nvPr/>
          </p:nvSpPr>
          <p:spPr>
            <a:xfrm>
              <a:off x="8640184" y="1638100"/>
              <a:ext cx="1285437" cy="45951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Incident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Monitoring</a:t>
              </a:r>
            </a:p>
          </p:txBody>
        </p:sp>
        <p:sp>
          <p:nvSpPr>
            <p:cNvPr id="276" name="TextBox 275">
              <a:extLst>
                <a:ext uri="{FF2B5EF4-FFF2-40B4-BE49-F238E27FC236}">
                  <a16:creationId xmlns:a16="http://schemas.microsoft.com/office/drawing/2014/main" id="{7618CA10-C95B-7360-A7DC-66650A965E5A}"/>
                </a:ext>
              </a:extLst>
            </p:cNvPr>
            <p:cNvSpPr txBox="1"/>
            <p:nvPr/>
          </p:nvSpPr>
          <p:spPr>
            <a:xfrm>
              <a:off x="10419607" y="1632439"/>
              <a:ext cx="1285437" cy="45951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Threat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Hunting</a:t>
              </a:r>
            </a:p>
          </p:txBody>
        </p:sp>
        <p:cxnSp>
          <p:nvCxnSpPr>
            <p:cNvPr id="277" name="Connector: Elbow 276">
              <a:extLst>
                <a:ext uri="{FF2B5EF4-FFF2-40B4-BE49-F238E27FC236}">
                  <a16:creationId xmlns:a16="http://schemas.microsoft.com/office/drawing/2014/main" id="{525ACE00-5949-ED4B-FB1F-97160E4D89B1}"/>
                </a:ext>
              </a:extLst>
            </p:cNvPr>
            <p:cNvCxnSpPr>
              <a:cxnSpLocks/>
              <a:stCxn id="275" idx="2"/>
            </p:cNvCxnSpPr>
            <p:nvPr/>
          </p:nvCxnSpPr>
          <p:spPr>
            <a:xfrm rot="16200000" flipH="1">
              <a:off x="9046028" y="2334493"/>
              <a:ext cx="989276" cy="515529"/>
            </a:xfrm>
            <a:prstGeom prst="bentConnector3">
              <a:avLst>
                <a:gd name="adj1" fmla="val 50000"/>
              </a:avLst>
            </a:prstGeom>
            <a:noFill/>
            <a:ln w="6350" cap="flat" cmpd="sng" algn="ctr">
              <a:solidFill>
                <a:srgbClr val="4472C4"/>
              </a:solidFill>
              <a:prstDash val="solid"/>
              <a:miter lim="800000"/>
              <a:headEnd type="triangle"/>
              <a:tailEnd type="triangle"/>
            </a:ln>
            <a:effectLst/>
          </p:spPr>
        </p:cxnSp>
        <p:cxnSp>
          <p:nvCxnSpPr>
            <p:cNvPr id="278" name="Straight Arrow Connector 277">
              <a:extLst>
                <a:ext uri="{FF2B5EF4-FFF2-40B4-BE49-F238E27FC236}">
                  <a16:creationId xmlns:a16="http://schemas.microsoft.com/office/drawing/2014/main" id="{1DEC2E5F-743B-E699-E94B-4CB57C3BD7C7}"/>
                </a:ext>
              </a:extLst>
            </p:cNvPr>
            <p:cNvCxnSpPr>
              <a:cxnSpLocks/>
            </p:cNvCxnSpPr>
            <p:nvPr/>
          </p:nvCxnSpPr>
          <p:spPr>
            <a:xfrm>
              <a:off x="10176340" y="2070578"/>
              <a:ext cx="0" cy="606964"/>
            </a:xfrm>
            <a:prstGeom prst="straightConnector1">
              <a:avLst/>
            </a:prstGeom>
            <a:noFill/>
            <a:ln w="6350" cap="flat" cmpd="sng" algn="ctr">
              <a:solidFill>
                <a:srgbClr val="4472C4"/>
              </a:solidFill>
              <a:prstDash val="solid"/>
              <a:miter lim="800000"/>
              <a:headEnd type="triangle"/>
              <a:tailEnd type="triangle"/>
            </a:ln>
            <a:effectLst/>
          </p:spPr>
        </p:cxnSp>
        <p:cxnSp>
          <p:nvCxnSpPr>
            <p:cNvPr id="279" name="Connector: Elbow 278">
              <a:extLst>
                <a:ext uri="{FF2B5EF4-FFF2-40B4-BE49-F238E27FC236}">
                  <a16:creationId xmlns:a16="http://schemas.microsoft.com/office/drawing/2014/main" id="{8F383E7E-D757-B9AE-F299-D1BFD4F38948}"/>
                </a:ext>
              </a:extLst>
            </p:cNvPr>
            <p:cNvCxnSpPr/>
            <p:nvPr/>
          </p:nvCxnSpPr>
          <p:spPr>
            <a:xfrm rot="5400000">
              <a:off x="10320749" y="2376203"/>
              <a:ext cx="1016320" cy="405071"/>
            </a:xfrm>
            <a:prstGeom prst="bentConnector3">
              <a:avLst>
                <a:gd name="adj1" fmla="val 98246"/>
              </a:avLst>
            </a:prstGeom>
            <a:noFill/>
            <a:ln w="6350" cap="flat" cmpd="sng" algn="ctr">
              <a:solidFill>
                <a:srgbClr val="4472C4"/>
              </a:solidFill>
              <a:prstDash val="solid"/>
              <a:miter lim="800000"/>
              <a:headEnd type="triangle"/>
              <a:tailEnd type="triangle"/>
            </a:ln>
            <a:effectLst/>
          </p:spPr>
        </p:cxnSp>
        <p:cxnSp>
          <p:nvCxnSpPr>
            <p:cNvPr id="280" name="Straight Arrow Connector 279">
              <a:extLst>
                <a:ext uri="{FF2B5EF4-FFF2-40B4-BE49-F238E27FC236}">
                  <a16:creationId xmlns:a16="http://schemas.microsoft.com/office/drawing/2014/main" id="{E60EB251-6BFB-EE9B-3E9A-DAF0CD43C2A2}"/>
                </a:ext>
              </a:extLst>
            </p:cNvPr>
            <p:cNvCxnSpPr/>
            <p:nvPr/>
          </p:nvCxnSpPr>
          <p:spPr>
            <a:xfrm>
              <a:off x="10268767" y="3776179"/>
              <a:ext cx="0" cy="1193657"/>
            </a:xfrm>
            <a:prstGeom prst="straightConnector1">
              <a:avLst/>
            </a:prstGeom>
            <a:noFill/>
            <a:ln w="6350" cap="flat" cmpd="sng" algn="ctr">
              <a:solidFill>
                <a:srgbClr val="4472C4"/>
              </a:solidFill>
              <a:prstDash val="solid"/>
              <a:miter lim="800000"/>
              <a:headEnd type="triangle"/>
              <a:tailEnd type="triangle"/>
            </a:ln>
            <a:effectLst/>
          </p:spPr>
        </p:cxnSp>
        <p:pic>
          <p:nvPicPr>
            <p:cNvPr id="281" name="Picture 280">
              <a:extLst>
                <a:ext uri="{FF2B5EF4-FFF2-40B4-BE49-F238E27FC236}">
                  <a16:creationId xmlns:a16="http://schemas.microsoft.com/office/drawing/2014/main" id="{62EAB60F-D3A6-A06F-3132-F24CD8076C6E}"/>
                </a:ext>
              </a:extLst>
            </p:cNvPr>
            <p:cNvPicPr>
              <a:picLocks noChangeAspect="1"/>
            </p:cNvPicPr>
            <p:nvPr/>
          </p:nvPicPr>
          <p:blipFill>
            <a:blip r:embed="rId13"/>
            <a:stretch>
              <a:fillRect/>
            </a:stretch>
          </p:blipFill>
          <p:spPr>
            <a:xfrm>
              <a:off x="9035751" y="4463557"/>
              <a:ext cx="381842" cy="384721"/>
            </a:xfrm>
            <a:prstGeom prst="rect">
              <a:avLst/>
            </a:prstGeom>
          </p:spPr>
        </p:pic>
        <p:pic>
          <p:nvPicPr>
            <p:cNvPr id="282" name="Picture 281">
              <a:extLst>
                <a:ext uri="{FF2B5EF4-FFF2-40B4-BE49-F238E27FC236}">
                  <a16:creationId xmlns:a16="http://schemas.microsoft.com/office/drawing/2014/main" id="{DF3F82AF-78E5-49DA-25E6-C94B513CB570}"/>
                </a:ext>
              </a:extLst>
            </p:cNvPr>
            <p:cNvPicPr>
              <a:picLocks noChangeAspect="1"/>
            </p:cNvPicPr>
            <p:nvPr/>
          </p:nvPicPr>
          <p:blipFill>
            <a:blip r:embed="rId13"/>
            <a:stretch>
              <a:fillRect/>
            </a:stretch>
          </p:blipFill>
          <p:spPr>
            <a:xfrm>
              <a:off x="10953572" y="4485085"/>
              <a:ext cx="405072" cy="333836"/>
            </a:xfrm>
            <a:prstGeom prst="rect">
              <a:avLst/>
            </a:prstGeom>
          </p:spPr>
        </p:pic>
        <p:sp>
          <p:nvSpPr>
            <p:cNvPr id="283" name="TextBox 282">
              <a:extLst>
                <a:ext uri="{FF2B5EF4-FFF2-40B4-BE49-F238E27FC236}">
                  <a16:creationId xmlns:a16="http://schemas.microsoft.com/office/drawing/2014/main" id="{B7AB583F-8457-A0D5-57F6-32CB77E4F5B1}"/>
                </a:ext>
              </a:extLst>
            </p:cNvPr>
            <p:cNvSpPr txBox="1"/>
            <p:nvPr/>
          </p:nvSpPr>
          <p:spPr>
            <a:xfrm>
              <a:off x="8681696" y="4860598"/>
              <a:ext cx="1285437" cy="45951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Security Advisories</a:t>
              </a:r>
            </a:p>
          </p:txBody>
        </p:sp>
        <p:sp>
          <p:nvSpPr>
            <p:cNvPr id="284" name="TextBox 283">
              <a:extLst>
                <a:ext uri="{FF2B5EF4-FFF2-40B4-BE49-F238E27FC236}">
                  <a16:creationId xmlns:a16="http://schemas.microsoft.com/office/drawing/2014/main" id="{B022F895-DC1C-D604-97D3-2468D8161056}"/>
                </a:ext>
              </a:extLst>
            </p:cNvPr>
            <p:cNvSpPr txBox="1"/>
            <p:nvPr/>
          </p:nvSpPr>
          <p:spPr>
            <a:xfrm>
              <a:off x="10518663" y="4861075"/>
              <a:ext cx="1285437" cy="45951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Threat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mn-ea"/>
                  <a:cs typeface="Calibri" panose="020F0502020204030204" pitchFamily="34" charset="0"/>
                </a:rPr>
                <a:t>IOC/IOA</a:t>
              </a:r>
            </a:p>
          </p:txBody>
        </p:sp>
        <p:cxnSp>
          <p:nvCxnSpPr>
            <p:cNvPr id="285" name="Connector: Elbow 284">
              <a:extLst>
                <a:ext uri="{FF2B5EF4-FFF2-40B4-BE49-F238E27FC236}">
                  <a16:creationId xmlns:a16="http://schemas.microsoft.com/office/drawing/2014/main" id="{4DB5AAF8-BD7D-6695-EEC9-B0E98C1B223E}"/>
                </a:ext>
              </a:extLst>
            </p:cNvPr>
            <p:cNvCxnSpPr/>
            <p:nvPr/>
          </p:nvCxnSpPr>
          <p:spPr>
            <a:xfrm rot="5400000">
              <a:off x="8931083" y="3505712"/>
              <a:ext cx="1120024" cy="614675"/>
            </a:xfrm>
            <a:prstGeom prst="bentConnector3">
              <a:avLst>
                <a:gd name="adj1" fmla="val 306"/>
              </a:avLst>
            </a:prstGeom>
            <a:noFill/>
            <a:ln w="6350" cap="flat" cmpd="sng" algn="ctr">
              <a:solidFill>
                <a:srgbClr val="4472C4"/>
              </a:solidFill>
              <a:prstDash val="solid"/>
              <a:miter lim="800000"/>
              <a:headEnd type="triangle"/>
              <a:tailEnd type="triangle"/>
            </a:ln>
            <a:effectLst/>
          </p:spPr>
        </p:cxnSp>
        <p:cxnSp>
          <p:nvCxnSpPr>
            <p:cNvPr id="286" name="Connector: Elbow 285">
              <a:extLst>
                <a:ext uri="{FF2B5EF4-FFF2-40B4-BE49-F238E27FC236}">
                  <a16:creationId xmlns:a16="http://schemas.microsoft.com/office/drawing/2014/main" id="{16DC5927-35BB-863B-78FB-7ADAAB5755E9}"/>
                </a:ext>
              </a:extLst>
            </p:cNvPr>
            <p:cNvCxnSpPr>
              <a:cxnSpLocks/>
            </p:cNvCxnSpPr>
            <p:nvPr/>
          </p:nvCxnSpPr>
          <p:spPr>
            <a:xfrm rot="16200000" flipH="1">
              <a:off x="10329808" y="3549603"/>
              <a:ext cx="1120023" cy="526891"/>
            </a:xfrm>
            <a:prstGeom prst="bentConnector3">
              <a:avLst>
                <a:gd name="adj1" fmla="val 305"/>
              </a:avLst>
            </a:prstGeom>
            <a:noFill/>
            <a:ln w="6350" cap="flat" cmpd="sng" algn="ctr">
              <a:solidFill>
                <a:srgbClr val="4472C4"/>
              </a:solidFill>
              <a:prstDash val="solid"/>
              <a:miter lim="800000"/>
              <a:headEnd type="triangle"/>
              <a:tailEnd type="triangle"/>
            </a:ln>
            <a:effectLst/>
          </p:spPr>
        </p:cxnSp>
      </p:grpSp>
      <p:pic>
        <p:nvPicPr>
          <p:cNvPr id="1026" name="Picture 2" descr="How To Manage And Automate Aws Ebs Snapshots With Powershell - Vmware Cloud  On Aws Logo Transparent, HD Png Download - kindpng">
            <a:extLst>
              <a:ext uri="{FF2B5EF4-FFF2-40B4-BE49-F238E27FC236}">
                <a16:creationId xmlns:a16="http://schemas.microsoft.com/office/drawing/2014/main" id="{F0D46F31-3912-7D27-1B1B-4EFA5BF88C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4153" y="1524761"/>
            <a:ext cx="389081" cy="265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Cloud Platform: new announcements and features">
            <a:extLst>
              <a:ext uri="{FF2B5EF4-FFF2-40B4-BE49-F238E27FC236}">
                <a16:creationId xmlns:a16="http://schemas.microsoft.com/office/drawing/2014/main" id="{D0334140-56A1-E354-5AEE-17D88C1A356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5559" y="1239153"/>
            <a:ext cx="334023" cy="334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racle Opens Its First Cloud Region in Africa | / Daily News... Cloud">
            <a:extLst>
              <a:ext uri="{FF2B5EF4-FFF2-40B4-BE49-F238E27FC236}">
                <a16:creationId xmlns:a16="http://schemas.microsoft.com/office/drawing/2014/main" id="{690E1A80-265D-3985-CC22-025CC7960081}"/>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0702" t="28234" r="21963" b="34601"/>
          <a:stretch/>
        </p:blipFill>
        <p:spPr bwMode="auto">
          <a:xfrm>
            <a:off x="1081682" y="1532474"/>
            <a:ext cx="416150" cy="2697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ail Server Transparent Image - Email Server Png PNG Image | Transparent  PNG Free Download on SeekPNG">
            <a:extLst>
              <a:ext uri="{FF2B5EF4-FFF2-40B4-BE49-F238E27FC236}">
                <a16:creationId xmlns:a16="http://schemas.microsoft.com/office/drawing/2014/main" id="{D83F25EF-55F5-A24B-1307-BC6E47F136A7}"/>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1468" t="5412" r="12134" b="6026"/>
          <a:stretch/>
        </p:blipFill>
        <p:spPr bwMode="auto">
          <a:xfrm>
            <a:off x="528150" y="3079552"/>
            <a:ext cx="358976" cy="33759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Right 5">
            <a:extLst>
              <a:ext uri="{FF2B5EF4-FFF2-40B4-BE49-F238E27FC236}">
                <a16:creationId xmlns:a16="http://schemas.microsoft.com/office/drawing/2014/main" id="{297A4DB6-578E-DD71-5AB7-482ECDA73053}"/>
              </a:ext>
            </a:extLst>
          </p:cNvPr>
          <p:cNvSpPr/>
          <p:nvPr/>
        </p:nvSpPr>
        <p:spPr>
          <a:xfrm>
            <a:off x="6105195" y="2024032"/>
            <a:ext cx="559096" cy="135864"/>
          </a:xfrm>
          <a:prstGeom prst="leftRightArrow">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solidFill>
                  <a:srgbClr val="EEECE1">
                    <a:lumMod val="50000"/>
                  </a:srgbClr>
                </a:solidFill>
              </a:ln>
              <a:solidFill>
                <a:prstClr val="black"/>
              </a:solidFill>
              <a:effectLst/>
              <a:uLnTx/>
              <a:uFillTx/>
              <a:latin typeface="+mj-lt"/>
              <a:ea typeface="+mn-ea"/>
              <a:cs typeface="+mn-cs"/>
            </a:endParaRPr>
          </a:p>
        </p:txBody>
      </p:sp>
      <p:sp>
        <p:nvSpPr>
          <p:cNvPr id="99" name="Arrow: Left-Right 98">
            <a:extLst>
              <a:ext uri="{FF2B5EF4-FFF2-40B4-BE49-F238E27FC236}">
                <a16:creationId xmlns:a16="http://schemas.microsoft.com/office/drawing/2014/main" id="{764D0C1B-11EF-E56C-7D7F-7C951D65BD9D}"/>
              </a:ext>
            </a:extLst>
          </p:cNvPr>
          <p:cNvSpPr/>
          <p:nvPr/>
        </p:nvSpPr>
        <p:spPr>
          <a:xfrm>
            <a:off x="6119327" y="3432891"/>
            <a:ext cx="559096" cy="138678"/>
          </a:xfrm>
          <a:prstGeom prst="leftRightArrow">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51545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D08B-9257-48E9-89D2-78F122892E20}"/>
              </a:ext>
            </a:extLst>
          </p:cNvPr>
          <p:cNvSpPr>
            <a:spLocks noGrp="1"/>
          </p:cNvSpPr>
          <p:nvPr>
            <p:ph type="title"/>
          </p:nvPr>
        </p:nvSpPr>
        <p:spPr/>
        <p:txBody>
          <a:bodyPr/>
          <a:lstStyle/>
          <a:p>
            <a:r>
              <a:rPr lang="en-IN" dirty="0"/>
              <a:t>Sify MDR: UEBA &amp; Endpoint Visibility</a:t>
            </a:r>
          </a:p>
        </p:txBody>
      </p:sp>
      <p:sp>
        <p:nvSpPr>
          <p:cNvPr id="7" name="Rectangle: Rounded Corners 6">
            <a:extLst>
              <a:ext uri="{FF2B5EF4-FFF2-40B4-BE49-F238E27FC236}">
                <a16:creationId xmlns:a16="http://schemas.microsoft.com/office/drawing/2014/main" id="{E6663372-4D85-4EEA-8899-8F1A5B94FE33}"/>
              </a:ext>
            </a:extLst>
          </p:cNvPr>
          <p:cNvSpPr/>
          <p:nvPr/>
        </p:nvSpPr>
        <p:spPr>
          <a:xfrm>
            <a:off x="324000" y="987425"/>
            <a:ext cx="2519939" cy="3744913"/>
          </a:xfrm>
          <a:prstGeom prst="roundRect">
            <a:avLst>
              <a:gd name="adj" fmla="val 8765"/>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90000"/>
              </a:lnSpc>
              <a:spcBef>
                <a:spcPts val="30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mj-lt"/>
              <a:ea typeface="+mn-ea"/>
              <a:cs typeface="+mn-cs"/>
            </a:endParaRPr>
          </a:p>
        </p:txBody>
      </p:sp>
      <p:pic>
        <p:nvPicPr>
          <p:cNvPr id="43" name="Picture 42">
            <a:extLst>
              <a:ext uri="{FF2B5EF4-FFF2-40B4-BE49-F238E27FC236}">
                <a16:creationId xmlns:a16="http://schemas.microsoft.com/office/drawing/2014/main" id="{D5EE5411-F6AE-4C1F-93DC-66F18D22DF39}"/>
              </a:ext>
            </a:extLst>
          </p:cNvPr>
          <p:cNvPicPr>
            <a:picLocks noChangeAspect="1"/>
          </p:cNvPicPr>
          <p:nvPr/>
        </p:nvPicPr>
        <p:blipFill>
          <a:blip r:embed="rId2"/>
          <a:stretch>
            <a:fillRect/>
          </a:stretch>
        </p:blipFill>
        <p:spPr>
          <a:xfrm>
            <a:off x="514691" y="2321267"/>
            <a:ext cx="2000472" cy="989867"/>
          </a:xfrm>
          <a:prstGeom prst="rect">
            <a:avLst/>
          </a:prstGeom>
          <a:ln w="6350">
            <a:solidFill>
              <a:schemeClr val="accent1"/>
            </a:solidFill>
          </a:ln>
        </p:spPr>
      </p:pic>
      <p:sp>
        <p:nvSpPr>
          <p:cNvPr id="44" name="TextBox 43">
            <a:extLst>
              <a:ext uri="{FF2B5EF4-FFF2-40B4-BE49-F238E27FC236}">
                <a16:creationId xmlns:a16="http://schemas.microsoft.com/office/drawing/2014/main" id="{F9CFA073-2CDF-4503-BB81-4EEBD682284D}"/>
              </a:ext>
            </a:extLst>
          </p:cNvPr>
          <p:cNvSpPr txBox="1"/>
          <p:nvPr/>
        </p:nvSpPr>
        <p:spPr>
          <a:xfrm>
            <a:off x="1087152" y="3158498"/>
            <a:ext cx="855550" cy="245837"/>
          </a:xfrm>
          <a:prstGeom prst="rect">
            <a:avLst/>
          </a:prstGeom>
          <a:solidFill>
            <a:srgbClr val="BED730"/>
          </a:solidFill>
          <a:ln w="9525">
            <a:solidFill>
              <a:schemeClr val="bg1"/>
            </a:solidFill>
            <a:prstDash val="sysDot"/>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Analytics</a:t>
            </a:r>
          </a:p>
        </p:txBody>
      </p:sp>
      <p:pic>
        <p:nvPicPr>
          <p:cNvPr id="45" name="Picture 44">
            <a:extLst>
              <a:ext uri="{FF2B5EF4-FFF2-40B4-BE49-F238E27FC236}">
                <a16:creationId xmlns:a16="http://schemas.microsoft.com/office/drawing/2014/main" id="{6D7BD617-02FE-4529-8FF5-2B7AA2338F36}"/>
              </a:ext>
            </a:extLst>
          </p:cNvPr>
          <p:cNvPicPr>
            <a:picLocks noChangeAspect="1"/>
          </p:cNvPicPr>
          <p:nvPr/>
        </p:nvPicPr>
        <p:blipFill>
          <a:blip r:embed="rId3"/>
          <a:stretch>
            <a:fillRect/>
          </a:stretch>
        </p:blipFill>
        <p:spPr>
          <a:xfrm>
            <a:off x="515747" y="3514240"/>
            <a:ext cx="1998361" cy="1003325"/>
          </a:xfrm>
          <a:prstGeom prst="rect">
            <a:avLst/>
          </a:prstGeom>
          <a:ln w="6350">
            <a:solidFill>
              <a:schemeClr val="accent1"/>
            </a:solidFill>
          </a:ln>
        </p:spPr>
      </p:pic>
      <p:sp>
        <p:nvSpPr>
          <p:cNvPr id="46" name="TextBox 45">
            <a:extLst>
              <a:ext uri="{FF2B5EF4-FFF2-40B4-BE49-F238E27FC236}">
                <a16:creationId xmlns:a16="http://schemas.microsoft.com/office/drawing/2014/main" id="{538E1B97-AF34-47C7-8123-D618AF51035C}"/>
              </a:ext>
            </a:extLst>
          </p:cNvPr>
          <p:cNvSpPr txBox="1"/>
          <p:nvPr/>
        </p:nvSpPr>
        <p:spPr>
          <a:xfrm>
            <a:off x="1086598" y="4394646"/>
            <a:ext cx="856659" cy="245837"/>
          </a:xfrm>
          <a:prstGeom prst="rect">
            <a:avLst/>
          </a:prstGeom>
          <a:solidFill>
            <a:srgbClr val="BED730"/>
          </a:solidFill>
          <a:ln w="9525">
            <a:solidFill>
              <a:schemeClr val="bg1"/>
            </a:solidFill>
            <a:prstDash val="sysDot"/>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Incidents</a:t>
            </a:r>
          </a:p>
        </p:txBody>
      </p:sp>
      <p:pic>
        <p:nvPicPr>
          <p:cNvPr id="47" name="Picture 46">
            <a:extLst>
              <a:ext uri="{FF2B5EF4-FFF2-40B4-BE49-F238E27FC236}">
                <a16:creationId xmlns:a16="http://schemas.microsoft.com/office/drawing/2014/main" id="{D7A2E1D1-7AFD-4088-BE91-CC85E990D86A}"/>
              </a:ext>
            </a:extLst>
          </p:cNvPr>
          <p:cNvPicPr>
            <a:picLocks noChangeAspect="1"/>
          </p:cNvPicPr>
          <p:nvPr/>
        </p:nvPicPr>
        <p:blipFill>
          <a:blip r:embed="rId4"/>
          <a:stretch>
            <a:fillRect/>
          </a:stretch>
        </p:blipFill>
        <p:spPr>
          <a:xfrm>
            <a:off x="514302" y="1114835"/>
            <a:ext cx="2001250" cy="1003325"/>
          </a:xfrm>
          <a:prstGeom prst="rect">
            <a:avLst/>
          </a:prstGeom>
          <a:ln w="6350">
            <a:solidFill>
              <a:schemeClr val="accent1"/>
            </a:solidFill>
          </a:ln>
        </p:spPr>
      </p:pic>
      <p:sp>
        <p:nvSpPr>
          <p:cNvPr id="48" name="TextBox 47">
            <a:extLst>
              <a:ext uri="{FF2B5EF4-FFF2-40B4-BE49-F238E27FC236}">
                <a16:creationId xmlns:a16="http://schemas.microsoft.com/office/drawing/2014/main" id="{AFF1AEC7-E8CF-4884-B798-0BD6D359D656}"/>
              </a:ext>
            </a:extLst>
          </p:cNvPr>
          <p:cNvSpPr txBox="1"/>
          <p:nvPr/>
        </p:nvSpPr>
        <p:spPr>
          <a:xfrm>
            <a:off x="762653" y="1970730"/>
            <a:ext cx="1504548" cy="245837"/>
          </a:xfrm>
          <a:prstGeom prst="rect">
            <a:avLst/>
          </a:prstGeom>
          <a:solidFill>
            <a:srgbClr val="BED730"/>
          </a:solidFill>
          <a:ln w="9525">
            <a:solidFill>
              <a:schemeClr val="bg1"/>
            </a:solidFill>
            <a:prstDash val="sysDot"/>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UEBA Dashboard</a:t>
            </a:r>
          </a:p>
        </p:txBody>
      </p:sp>
      <p:pic>
        <p:nvPicPr>
          <p:cNvPr id="49" name="Picture 2" descr="UEBA, User and Entity Behavior Analytics | Northforge">
            <a:extLst>
              <a:ext uri="{FF2B5EF4-FFF2-40B4-BE49-F238E27FC236}">
                <a16:creationId xmlns:a16="http://schemas.microsoft.com/office/drawing/2014/main" id="{93B71558-FFF7-465F-98DD-2C3AAD0032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05853" y="987425"/>
            <a:ext cx="6114147" cy="3744913"/>
          </a:xfrm>
          <a:prstGeom prst="rect">
            <a:avLst/>
          </a:prstGeom>
          <a:solidFill>
            <a:srgbClr val="FFFFFF"/>
          </a:solidFill>
          <a:ln>
            <a:noFill/>
          </a:ln>
        </p:spPr>
      </p:pic>
    </p:spTree>
    <p:extLst>
      <p:ext uri="{BB962C8B-B14F-4D97-AF65-F5344CB8AC3E}">
        <p14:creationId xmlns:p14="http://schemas.microsoft.com/office/powerpoint/2010/main" val="30806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323850" y="2571750"/>
            <a:ext cx="8496300" cy="707886"/>
          </a:xfrm>
          <a:prstGeom prst="rect">
            <a:avLst/>
          </a:prstGeom>
          <a:noFill/>
        </p:spPr>
        <p:txBody>
          <a:bodyPr wrap="square" rtlCol="0">
            <a:spAutoFit/>
          </a:bodyPr>
          <a:lstStyle/>
          <a:p>
            <a:pPr algn="ctr"/>
            <a:r>
              <a:rPr lang="en-US" sz="4000" dirty="0">
                <a:solidFill>
                  <a:schemeClr val="bg1"/>
                </a:solidFill>
              </a:rPr>
              <a:t>Thank You</a:t>
            </a:r>
            <a:endParaRPr lang="en-IN" sz="4000" dirty="0">
              <a:solidFill>
                <a:schemeClr val="bg1"/>
              </a:solidFill>
            </a:endParaRPr>
          </a:p>
        </p:txBody>
      </p:sp>
      <p:pic>
        <p:nvPicPr>
          <p:cNvPr id="3" name="Picture 2" descr="A red book cover&#10;&#10;Description automatically generated with medium confidence">
            <a:extLst>
              <a:ext uri="{FF2B5EF4-FFF2-40B4-BE49-F238E27FC236}">
                <a16:creationId xmlns:a16="http://schemas.microsoft.com/office/drawing/2014/main" id="{99380414-8344-8769-C146-A520DE91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636" y="1241623"/>
            <a:ext cx="780727" cy="1330127"/>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Freeform: Shape 18">
            <a:extLst>
              <a:ext uri="{FF2B5EF4-FFF2-40B4-BE49-F238E27FC236}">
                <a16:creationId xmlns:a16="http://schemas.microsoft.com/office/drawing/2014/main" id="{C4424F19-51B8-4170-67D4-CF44E284339B}"/>
              </a:ext>
            </a:extLst>
          </p:cNvPr>
          <p:cNvSpPr>
            <a:spLocks/>
          </p:cNvSpPr>
          <p:nvPr/>
        </p:nvSpPr>
        <p:spPr bwMode="gray">
          <a:xfrm rot="16200000">
            <a:off x="4125541" y="-2518654"/>
            <a:ext cx="892919" cy="8496300"/>
          </a:xfrm>
          <a:prstGeom prst="roundRect">
            <a:avLst/>
          </a:prstGeom>
          <a:solidFill>
            <a:srgbClr val="70AD47">
              <a:lumMod val="60000"/>
              <a:lumOff val="40000"/>
            </a:srgbClr>
          </a:solidFill>
          <a:ln w="12700" cap="flat" cmpd="sng" algn="ctr">
            <a:noFill/>
            <a:prstDash val="sysDot"/>
            <a:miter lim="800000"/>
          </a:ln>
          <a:effectLst/>
        </p:spPr>
        <p:txBody>
          <a:bodyPr tIns="0" rtlCol="0" anchor="ctr"/>
          <a:lstStyle/>
          <a:p>
            <a:pPr algn="ctr" defTabSz="914378"/>
            <a:endParaRPr lang="en-US" sz="933" kern="0" dirty="0">
              <a:solidFill>
                <a:prstClr val="black"/>
              </a:solidFill>
              <a:latin typeface="+mj-lt"/>
            </a:endParaRPr>
          </a:p>
        </p:txBody>
      </p:sp>
      <p:sp>
        <p:nvSpPr>
          <p:cNvPr id="1073" name="Freeform: Shape 18">
            <a:extLst>
              <a:ext uri="{FF2B5EF4-FFF2-40B4-BE49-F238E27FC236}">
                <a16:creationId xmlns:a16="http://schemas.microsoft.com/office/drawing/2014/main" id="{6BA0B56E-9E8F-DF7D-C0F9-59295AE74EB2}"/>
              </a:ext>
            </a:extLst>
          </p:cNvPr>
          <p:cNvSpPr>
            <a:spLocks/>
          </p:cNvSpPr>
          <p:nvPr/>
        </p:nvSpPr>
        <p:spPr bwMode="gray">
          <a:xfrm>
            <a:off x="323850" y="3813436"/>
            <a:ext cx="3745251" cy="933268"/>
          </a:xfrm>
          <a:prstGeom prst="roundRect">
            <a:avLst/>
          </a:prstGeom>
          <a:solidFill>
            <a:schemeClr val="accent1">
              <a:alpha val="90000"/>
            </a:schemeClr>
          </a:solidFill>
          <a:ln w="9525" cap="flat" cmpd="sng" algn="ctr">
            <a:no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endParaRPr lang="en-US" sz="800" b="1" kern="0" dirty="0">
              <a:solidFill>
                <a:srgbClr val="FFFFFF"/>
              </a:solidFill>
              <a:latin typeface="+mj-lt"/>
              <a:cs typeface="Arial" panose="020B0604020202020204" pitchFamily="34" charset="0"/>
            </a:endParaRPr>
          </a:p>
        </p:txBody>
      </p:sp>
      <p:sp>
        <p:nvSpPr>
          <p:cNvPr id="1072" name="Freeform: Shape 18">
            <a:extLst>
              <a:ext uri="{FF2B5EF4-FFF2-40B4-BE49-F238E27FC236}">
                <a16:creationId xmlns:a16="http://schemas.microsoft.com/office/drawing/2014/main" id="{4F6A7E5C-0671-4CBE-6E91-2C7A74490B97}"/>
              </a:ext>
            </a:extLst>
          </p:cNvPr>
          <p:cNvSpPr>
            <a:spLocks/>
          </p:cNvSpPr>
          <p:nvPr/>
        </p:nvSpPr>
        <p:spPr bwMode="gray">
          <a:xfrm rot="16200000">
            <a:off x="4006708" y="-1212353"/>
            <a:ext cx="1146737" cy="8480152"/>
          </a:xfrm>
          <a:prstGeom prst="roundRect">
            <a:avLst/>
          </a:prstGeom>
          <a:solidFill>
            <a:schemeClr val="accent4">
              <a:lumMod val="75000"/>
            </a:schemeClr>
          </a:solidFill>
          <a:ln w="9525" cap="flat" cmpd="sng" algn="ctr">
            <a:no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endParaRPr lang="en-US" sz="800" b="1" kern="0" dirty="0">
              <a:solidFill>
                <a:srgbClr val="FFFFFF"/>
              </a:solidFill>
              <a:latin typeface="+mj-lt"/>
              <a:cs typeface="Arial" panose="020B0604020202020204" pitchFamily="34" charset="0"/>
            </a:endParaRPr>
          </a:p>
        </p:txBody>
      </p:sp>
      <p:sp>
        <p:nvSpPr>
          <p:cNvPr id="3" name="Title 1">
            <a:extLst>
              <a:ext uri="{FF2B5EF4-FFF2-40B4-BE49-F238E27FC236}">
                <a16:creationId xmlns:a16="http://schemas.microsoft.com/office/drawing/2014/main" id="{A848892E-CF99-7617-D76B-44363F7EBBC0}"/>
              </a:ext>
            </a:extLst>
          </p:cNvPr>
          <p:cNvSpPr>
            <a:spLocks noGrp="1"/>
          </p:cNvSpPr>
          <p:nvPr>
            <p:ph type="title"/>
          </p:nvPr>
        </p:nvSpPr>
        <p:spPr/>
        <p:txBody>
          <a:bodyPr/>
          <a:lstStyle/>
          <a:p>
            <a:r>
              <a:rPr lang="en-US" dirty="0"/>
              <a:t>SIFY Infinit Security Services</a:t>
            </a:r>
            <a:endParaRPr lang="en-IN" dirty="0"/>
          </a:p>
        </p:txBody>
      </p:sp>
      <p:grpSp>
        <p:nvGrpSpPr>
          <p:cNvPr id="46" name="Group 45">
            <a:extLst>
              <a:ext uri="{FF2B5EF4-FFF2-40B4-BE49-F238E27FC236}">
                <a16:creationId xmlns:a16="http://schemas.microsoft.com/office/drawing/2014/main" id="{7424ED13-2895-3AC5-6525-C42C132374C7}"/>
              </a:ext>
            </a:extLst>
          </p:cNvPr>
          <p:cNvGrpSpPr/>
          <p:nvPr/>
        </p:nvGrpSpPr>
        <p:grpSpPr>
          <a:xfrm>
            <a:off x="2266764" y="1404330"/>
            <a:ext cx="4903884" cy="702245"/>
            <a:chOff x="2199432" y="2896458"/>
            <a:chExt cx="4866151" cy="804702"/>
          </a:xfrm>
        </p:grpSpPr>
        <p:sp>
          <p:nvSpPr>
            <p:cNvPr id="5" name="TextBox 4">
              <a:extLst>
                <a:ext uri="{FF2B5EF4-FFF2-40B4-BE49-F238E27FC236}">
                  <a16:creationId xmlns:a16="http://schemas.microsoft.com/office/drawing/2014/main" id="{C8570E1B-8926-F927-2380-A5BD4E6A5B94}"/>
                </a:ext>
              </a:extLst>
            </p:cNvPr>
            <p:cNvSpPr txBox="1"/>
            <p:nvPr/>
          </p:nvSpPr>
          <p:spPr>
            <a:xfrm>
              <a:off x="2199432" y="3454283"/>
              <a:ext cx="547508" cy="246877"/>
            </a:xfrm>
            <a:prstGeom prst="rect">
              <a:avLst/>
            </a:prstGeom>
            <a:solidFill>
              <a:srgbClr val="E2F0D9"/>
            </a:solidFill>
            <a:ln>
              <a:noFill/>
            </a:ln>
          </p:spPr>
          <p:txBody>
            <a:bodyPr wrap="none" rtlCol="0">
              <a:spAutoFit/>
            </a:bodyPr>
            <a:lstStyle/>
            <a:p>
              <a:pPr algn="ctr"/>
              <a:r>
                <a:rPr lang="en-IN" sz="800" dirty="0">
                  <a:latin typeface="+mj-lt"/>
                </a:rPr>
                <a:t>Request</a:t>
              </a:r>
            </a:p>
          </p:txBody>
        </p:sp>
        <p:sp>
          <p:nvSpPr>
            <p:cNvPr id="6" name="TextBox 5">
              <a:extLst>
                <a:ext uri="{FF2B5EF4-FFF2-40B4-BE49-F238E27FC236}">
                  <a16:creationId xmlns:a16="http://schemas.microsoft.com/office/drawing/2014/main" id="{9932AB16-4338-D200-F80D-59A7D64CB870}"/>
                </a:ext>
              </a:extLst>
            </p:cNvPr>
            <p:cNvSpPr txBox="1"/>
            <p:nvPr/>
          </p:nvSpPr>
          <p:spPr>
            <a:xfrm>
              <a:off x="2770927" y="3454283"/>
              <a:ext cx="437752" cy="246877"/>
            </a:xfrm>
            <a:prstGeom prst="rect">
              <a:avLst/>
            </a:prstGeom>
            <a:solidFill>
              <a:srgbClr val="E2F0D9"/>
            </a:solidFill>
            <a:ln>
              <a:noFill/>
            </a:ln>
          </p:spPr>
          <p:txBody>
            <a:bodyPr wrap="none" rtlCol="0">
              <a:spAutoFit/>
            </a:bodyPr>
            <a:lstStyle/>
            <a:p>
              <a:pPr algn="ctr"/>
              <a:r>
                <a:rPr lang="en-IN" sz="800" dirty="0">
                  <a:latin typeface="+mj-lt"/>
                </a:rPr>
                <a:t>Event</a:t>
              </a:r>
            </a:p>
          </p:txBody>
        </p:sp>
        <p:sp>
          <p:nvSpPr>
            <p:cNvPr id="7" name="TextBox 6">
              <a:extLst>
                <a:ext uri="{FF2B5EF4-FFF2-40B4-BE49-F238E27FC236}">
                  <a16:creationId xmlns:a16="http://schemas.microsoft.com/office/drawing/2014/main" id="{E2CB1B64-2DC9-2213-C9D8-2F7C6DFAFEDA}"/>
                </a:ext>
              </a:extLst>
            </p:cNvPr>
            <p:cNvSpPr txBox="1"/>
            <p:nvPr/>
          </p:nvSpPr>
          <p:spPr>
            <a:xfrm>
              <a:off x="4415085" y="3454283"/>
              <a:ext cx="515695" cy="246877"/>
            </a:xfrm>
            <a:prstGeom prst="rect">
              <a:avLst/>
            </a:prstGeom>
            <a:solidFill>
              <a:srgbClr val="E2F0D9"/>
            </a:solidFill>
            <a:ln>
              <a:noFill/>
            </a:ln>
          </p:spPr>
          <p:txBody>
            <a:bodyPr wrap="none" rtlCol="0">
              <a:spAutoFit/>
            </a:bodyPr>
            <a:lstStyle/>
            <a:p>
              <a:pPr algn="ctr"/>
              <a:r>
                <a:rPr lang="en-IN" sz="800" dirty="0">
                  <a:latin typeface="+mj-lt"/>
                </a:rPr>
                <a:t>Change</a:t>
              </a:r>
            </a:p>
          </p:txBody>
        </p:sp>
        <p:sp>
          <p:nvSpPr>
            <p:cNvPr id="8" name="TextBox 7">
              <a:extLst>
                <a:ext uri="{FF2B5EF4-FFF2-40B4-BE49-F238E27FC236}">
                  <a16:creationId xmlns:a16="http://schemas.microsoft.com/office/drawing/2014/main" id="{D0694DDA-03A7-6C20-ABC5-A7379B70FB27}"/>
                </a:ext>
              </a:extLst>
            </p:cNvPr>
            <p:cNvSpPr txBox="1"/>
            <p:nvPr/>
          </p:nvSpPr>
          <p:spPr>
            <a:xfrm>
              <a:off x="3828916" y="3454283"/>
              <a:ext cx="561824" cy="246877"/>
            </a:xfrm>
            <a:prstGeom prst="rect">
              <a:avLst/>
            </a:prstGeom>
            <a:solidFill>
              <a:srgbClr val="E2F0D9"/>
            </a:solidFill>
            <a:ln>
              <a:noFill/>
            </a:ln>
          </p:spPr>
          <p:txBody>
            <a:bodyPr wrap="none" rtlCol="0">
              <a:spAutoFit/>
            </a:bodyPr>
            <a:lstStyle/>
            <a:p>
              <a:pPr algn="ctr"/>
              <a:r>
                <a:rPr lang="en-IN" sz="800" dirty="0">
                  <a:latin typeface="+mj-lt"/>
                </a:rPr>
                <a:t>Problem</a:t>
              </a:r>
            </a:p>
          </p:txBody>
        </p:sp>
        <p:sp>
          <p:nvSpPr>
            <p:cNvPr id="9" name="TextBox 8">
              <a:extLst>
                <a:ext uri="{FF2B5EF4-FFF2-40B4-BE49-F238E27FC236}">
                  <a16:creationId xmlns:a16="http://schemas.microsoft.com/office/drawing/2014/main" id="{558CBE34-1FA4-2AF4-9E0D-13E53AD6AB1B}"/>
                </a:ext>
              </a:extLst>
            </p:cNvPr>
            <p:cNvSpPr txBox="1"/>
            <p:nvPr/>
          </p:nvSpPr>
          <p:spPr>
            <a:xfrm>
              <a:off x="3240827" y="3454283"/>
              <a:ext cx="555462" cy="246877"/>
            </a:xfrm>
            <a:prstGeom prst="rect">
              <a:avLst/>
            </a:prstGeom>
            <a:solidFill>
              <a:srgbClr val="E2F0D9"/>
            </a:solidFill>
            <a:ln>
              <a:noFill/>
            </a:ln>
          </p:spPr>
          <p:txBody>
            <a:bodyPr wrap="none" rtlCol="0">
              <a:spAutoFit/>
            </a:bodyPr>
            <a:lstStyle>
              <a:defPPr>
                <a:defRPr lang="en-US"/>
              </a:defPPr>
              <a:lvl1pPr algn="ctr">
                <a:defRPr sz="800"/>
              </a:lvl1pPr>
            </a:lstStyle>
            <a:p>
              <a:r>
                <a:rPr lang="en-IN" dirty="0">
                  <a:latin typeface="+mj-lt"/>
                </a:rPr>
                <a:t>Incident</a:t>
              </a:r>
            </a:p>
          </p:txBody>
        </p:sp>
        <p:sp>
          <p:nvSpPr>
            <p:cNvPr id="10" name="TextBox 9">
              <a:extLst>
                <a:ext uri="{FF2B5EF4-FFF2-40B4-BE49-F238E27FC236}">
                  <a16:creationId xmlns:a16="http://schemas.microsoft.com/office/drawing/2014/main" id="{34D2746D-02E6-D357-ACDF-2215A6E6E559}"/>
                </a:ext>
              </a:extLst>
            </p:cNvPr>
            <p:cNvSpPr txBox="1"/>
            <p:nvPr/>
          </p:nvSpPr>
          <p:spPr>
            <a:xfrm>
              <a:off x="4945194" y="3454283"/>
              <a:ext cx="736798" cy="246877"/>
            </a:xfrm>
            <a:prstGeom prst="rect">
              <a:avLst/>
            </a:prstGeom>
            <a:solidFill>
              <a:srgbClr val="E2F0D9"/>
            </a:solidFill>
            <a:ln>
              <a:noFill/>
            </a:ln>
          </p:spPr>
          <p:txBody>
            <a:bodyPr wrap="none" rtlCol="0">
              <a:spAutoFit/>
            </a:bodyPr>
            <a:lstStyle/>
            <a:p>
              <a:pPr algn="ctr"/>
              <a:r>
                <a:rPr lang="en-IN" sz="800" dirty="0">
                  <a:latin typeface="+mj-lt"/>
                </a:rPr>
                <a:t>Asset Mgmt.</a:t>
              </a:r>
            </a:p>
          </p:txBody>
        </p:sp>
        <p:sp>
          <p:nvSpPr>
            <p:cNvPr id="38" name="TextBox 37">
              <a:extLst>
                <a:ext uri="{FF2B5EF4-FFF2-40B4-BE49-F238E27FC236}">
                  <a16:creationId xmlns:a16="http://schemas.microsoft.com/office/drawing/2014/main" id="{C1F2D15D-1FEB-9DEC-4E56-DDBF4CF74C7C}"/>
                </a:ext>
              </a:extLst>
            </p:cNvPr>
            <p:cNvSpPr txBox="1"/>
            <p:nvPr/>
          </p:nvSpPr>
          <p:spPr>
            <a:xfrm>
              <a:off x="6147449" y="3454283"/>
              <a:ext cx="918134" cy="246877"/>
            </a:xfrm>
            <a:prstGeom prst="rect">
              <a:avLst/>
            </a:prstGeom>
            <a:solidFill>
              <a:srgbClr val="E2F0D9"/>
            </a:solidFill>
            <a:ln>
              <a:noFill/>
            </a:ln>
          </p:spPr>
          <p:txBody>
            <a:bodyPr wrap="none" rtlCol="0">
              <a:spAutoFit/>
            </a:bodyPr>
            <a:lstStyle/>
            <a:p>
              <a:pPr algn="ctr"/>
              <a:r>
                <a:rPr lang="en-IN" sz="800" dirty="0">
                  <a:latin typeface="+mj-lt"/>
                </a:rPr>
                <a:t>Service Mapping</a:t>
              </a:r>
            </a:p>
          </p:txBody>
        </p:sp>
        <p:sp>
          <p:nvSpPr>
            <p:cNvPr id="39" name="TextBox 38">
              <a:extLst>
                <a:ext uri="{FF2B5EF4-FFF2-40B4-BE49-F238E27FC236}">
                  <a16:creationId xmlns:a16="http://schemas.microsoft.com/office/drawing/2014/main" id="{825B85BE-E108-6C0E-BA5D-0EB468F03759}"/>
                </a:ext>
              </a:extLst>
            </p:cNvPr>
            <p:cNvSpPr txBox="1"/>
            <p:nvPr/>
          </p:nvSpPr>
          <p:spPr>
            <a:xfrm>
              <a:off x="5696090" y="3454283"/>
              <a:ext cx="434570" cy="246877"/>
            </a:xfrm>
            <a:prstGeom prst="rect">
              <a:avLst/>
            </a:prstGeom>
            <a:solidFill>
              <a:srgbClr val="E2F0D9"/>
            </a:solidFill>
            <a:ln>
              <a:noFill/>
            </a:ln>
          </p:spPr>
          <p:txBody>
            <a:bodyPr wrap="none" rtlCol="0">
              <a:spAutoFit/>
            </a:bodyPr>
            <a:lstStyle/>
            <a:p>
              <a:pPr algn="ctr"/>
              <a:r>
                <a:rPr lang="en-IN" sz="800" dirty="0">
                  <a:latin typeface="+mj-lt"/>
                </a:rPr>
                <a:t>CMDB</a:t>
              </a:r>
            </a:p>
          </p:txBody>
        </p:sp>
        <p:sp>
          <p:nvSpPr>
            <p:cNvPr id="41" name="TextBox 40">
              <a:extLst>
                <a:ext uri="{FF2B5EF4-FFF2-40B4-BE49-F238E27FC236}">
                  <a16:creationId xmlns:a16="http://schemas.microsoft.com/office/drawing/2014/main" id="{23DA1566-4963-FE1E-9060-B3D99C173B9A}"/>
                </a:ext>
              </a:extLst>
            </p:cNvPr>
            <p:cNvSpPr txBox="1"/>
            <p:nvPr/>
          </p:nvSpPr>
          <p:spPr>
            <a:xfrm>
              <a:off x="4619262" y="2896458"/>
              <a:ext cx="1626224" cy="216000"/>
            </a:xfrm>
            <a:prstGeom prst="rect">
              <a:avLst/>
            </a:prstGeom>
            <a:solidFill>
              <a:srgbClr val="70AD47">
                <a:lumMod val="20000"/>
                <a:lumOff val="80000"/>
              </a:srgbClr>
            </a:solidFill>
            <a:ln w="12700" cap="flat" cmpd="sng" algn="ctr">
              <a:noFill/>
              <a:prstDash val="sysDot"/>
              <a:miter lim="800000"/>
            </a:ln>
            <a:effectLst/>
          </p:spPr>
          <p:txBody>
            <a:bodyPr rtlCol="0" anchor="ctr"/>
            <a:lstStyle>
              <a:defPPr>
                <a:defRPr lang="en-US"/>
              </a:defPPr>
              <a:lvl1pPr algn="ctr" defTabSz="914378">
                <a:defRPr sz="933" kern="0">
                  <a:solidFill>
                    <a:prstClr val="black"/>
                  </a:solidFill>
                  <a:latin typeface="Calibri" panose="020F0502020204030204"/>
                </a:defRPr>
              </a:lvl1pPr>
            </a:lstStyle>
            <a:p>
              <a:r>
                <a:rPr lang="en-US" sz="800" kern="1200" dirty="0">
                  <a:solidFill>
                    <a:schemeClr val="tx1"/>
                  </a:solidFill>
                  <a:latin typeface="+mj-lt"/>
                </a:rPr>
                <a:t>Service Fulfilment</a:t>
              </a:r>
              <a:endParaRPr lang="en-IN" sz="800" kern="1200" dirty="0">
                <a:solidFill>
                  <a:schemeClr val="tx1"/>
                </a:solidFill>
                <a:latin typeface="+mj-lt"/>
              </a:endParaRPr>
            </a:p>
          </p:txBody>
        </p:sp>
        <p:sp>
          <p:nvSpPr>
            <p:cNvPr id="43" name="Rectangle: Rounded Corners 1048">
              <a:extLst>
                <a:ext uri="{FF2B5EF4-FFF2-40B4-BE49-F238E27FC236}">
                  <a16:creationId xmlns:a16="http://schemas.microsoft.com/office/drawing/2014/main" id="{E34C8ADE-FCBB-11F7-7392-99615A49CC80}"/>
                </a:ext>
              </a:extLst>
            </p:cNvPr>
            <p:cNvSpPr/>
            <p:nvPr/>
          </p:nvSpPr>
          <p:spPr>
            <a:xfrm>
              <a:off x="2844806" y="3151988"/>
              <a:ext cx="3600000" cy="273140"/>
            </a:xfrm>
            <a:prstGeom prst="roundRect">
              <a:avLst/>
            </a:prstGeom>
            <a:solidFill>
              <a:srgbClr val="E2F0D9"/>
            </a:solidFill>
            <a:ln>
              <a:noFill/>
            </a:ln>
          </p:spPr>
          <p:txBody>
            <a:bodyPr wrap="square" rtlCol="0" anchor="ctr">
              <a:spAutoFit/>
            </a:bodyPr>
            <a:lstStyle/>
            <a:p>
              <a:pPr algn="ctr"/>
              <a:r>
                <a:rPr lang="en-US" sz="800" dirty="0">
                  <a:latin typeface="+mj-lt"/>
                </a:rPr>
                <a:t>Provisioning &amp; Orchestration (SOAR)</a:t>
              </a:r>
              <a:endParaRPr lang="en-IN" sz="800" dirty="0">
                <a:latin typeface="+mj-lt"/>
              </a:endParaRPr>
            </a:p>
          </p:txBody>
        </p:sp>
      </p:grpSp>
      <p:grpSp>
        <p:nvGrpSpPr>
          <p:cNvPr id="1027" name="Group 1026">
            <a:extLst>
              <a:ext uri="{FF2B5EF4-FFF2-40B4-BE49-F238E27FC236}">
                <a16:creationId xmlns:a16="http://schemas.microsoft.com/office/drawing/2014/main" id="{8FE36307-5FE9-44B1-27C0-97E4B992A854}"/>
              </a:ext>
            </a:extLst>
          </p:cNvPr>
          <p:cNvGrpSpPr/>
          <p:nvPr/>
        </p:nvGrpSpPr>
        <p:grpSpPr>
          <a:xfrm>
            <a:off x="4831841" y="753129"/>
            <a:ext cx="1146460" cy="557948"/>
            <a:chOff x="6427117" y="1273290"/>
            <a:chExt cx="1081064" cy="557948"/>
          </a:xfrm>
        </p:grpSpPr>
        <p:sp>
          <p:nvSpPr>
            <p:cNvPr id="1028" name="Rectangle: Rounded Corners 46">
              <a:extLst>
                <a:ext uri="{FF2B5EF4-FFF2-40B4-BE49-F238E27FC236}">
                  <a16:creationId xmlns:a16="http://schemas.microsoft.com/office/drawing/2014/main" id="{9E63965B-D4D7-C7D6-E1AC-9383A311E1D5}"/>
                </a:ext>
              </a:extLst>
            </p:cNvPr>
            <p:cNvSpPr/>
            <p:nvPr/>
          </p:nvSpPr>
          <p:spPr>
            <a:xfrm>
              <a:off x="6427117" y="1273290"/>
              <a:ext cx="1081064" cy="381000"/>
            </a:xfrm>
            <a:prstGeom prst="roundRect">
              <a:avLst>
                <a:gd name="adj" fmla="val 18572"/>
              </a:avLst>
            </a:prstGeom>
            <a:solidFill>
              <a:sysClr val="window" lastClr="FFFFFF"/>
            </a:solidFill>
            <a:ln w="3175" cap="flat" cmpd="sng" algn="ctr">
              <a:solidFill>
                <a:srgbClr val="70AD47">
                  <a:lumMod val="60000"/>
                  <a:lumOff val="40000"/>
                </a:srgbClr>
              </a:solidFill>
              <a:prstDash val="solid"/>
              <a:miter lim="800000"/>
            </a:ln>
            <a:effectLst/>
          </p:spPr>
          <p:txBody>
            <a:bodyPr rtlCol="0" anchor="ctr"/>
            <a:lstStyle/>
            <a:p>
              <a:pPr algn="ctr" defTabSz="914378"/>
              <a:endParaRPr lang="en-IN" sz="2400" kern="0" dirty="0">
                <a:solidFill>
                  <a:prstClr val="black"/>
                </a:solidFill>
                <a:latin typeface="+mj-lt"/>
              </a:endParaRPr>
            </a:p>
          </p:txBody>
        </p:sp>
        <p:sp>
          <p:nvSpPr>
            <p:cNvPr id="1029" name="TextBox 1028">
              <a:extLst>
                <a:ext uri="{FF2B5EF4-FFF2-40B4-BE49-F238E27FC236}">
                  <a16:creationId xmlns:a16="http://schemas.microsoft.com/office/drawing/2014/main" id="{B11FD798-0FA7-A77C-9835-07A3714CEFAD}"/>
                </a:ext>
              </a:extLst>
            </p:cNvPr>
            <p:cNvSpPr txBox="1"/>
            <p:nvPr/>
          </p:nvSpPr>
          <p:spPr>
            <a:xfrm>
              <a:off x="6717333" y="1631183"/>
              <a:ext cx="500631" cy="200055"/>
            </a:xfrm>
            <a:prstGeom prst="rect">
              <a:avLst/>
            </a:prstGeom>
            <a:solidFill>
              <a:schemeClr val="bg1"/>
            </a:solidFill>
          </p:spPr>
          <p:txBody>
            <a:bodyPr wrap="none" rtlCol="0">
              <a:spAutoFit/>
            </a:bodyPr>
            <a:lstStyle/>
            <a:p>
              <a:r>
                <a:rPr lang="en-US" sz="700" b="1" dirty="0">
                  <a:latin typeface="+mj-lt"/>
                </a:rPr>
                <a:t>Sify SOC</a:t>
              </a:r>
              <a:endParaRPr lang="en-IN" sz="700" b="1" dirty="0">
                <a:latin typeface="+mj-lt"/>
              </a:endParaRPr>
            </a:p>
          </p:txBody>
        </p:sp>
        <p:pic>
          <p:nvPicPr>
            <p:cNvPr id="1030" name="Graphic 1029" descr="Office worker">
              <a:extLst>
                <a:ext uri="{FF2B5EF4-FFF2-40B4-BE49-F238E27FC236}">
                  <a16:creationId xmlns:a16="http://schemas.microsoft.com/office/drawing/2014/main" id="{4BDF9966-16AF-7FD1-BE1A-B22314FE73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001" y="1314359"/>
              <a:ext cx="303605" cy="303605"/>
            </a:xfrm>
            <a:prstGeom prst="rect">
              <a:avLst/>
            </a:prstGeom>
          </p:spPr>
        </p:pic>
        <p:pic>
          <p:nvPicPr>
            <p:cNvPr id="1031" name="Graphic 1030" descr="Office worker">
              <a:extLst>
                <a:ext uri="{FF2B5EF4-FFF2-40B4-BE49-F238E27FC236}">
                  <a16:creationId xmlns:a16="http://schemas.microsoft.com/office/drawing/2014/main" id="{02251A91-1258-F127-5EB4-C39E6734EB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432" y="1317441"/>
              <a:ext cx="303605" cy="303605"/>
            </a:xfrm>
            <a:prstGeom prst="rect">
              <a:avLst/>
            </a:prstGeom>
          </p:spPr>
        </p:pic>
        <p:pic>
          <p:nvPicPr>
            <p:cNvPr id="1032" name="Graphic 1031" descr="Office worker">
              <a:extLst>
                <a:ext uri="{FF2B5EF4-FFF2-40B4-BE49-F238E27FC236}">
                  <a16:creationId xmlns:a16="http://schemas.microsoft.com/office/drawing/2014/main" id="{37DCEB89-5433-6A1D-61C5-B78F8620CF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6863" y="1317440"/>
              <a:ext cx="303605" cy="303605"/>
            </a:xfrm>
            <a:prstGeom prst="rect">
              <a:avLst/>
            </a:prstGeom>
          </p:spPr>
        </p:pic>
      </p:grpSp>
      <p:grpSp>
        <p:nvGrpSpPr>
          <p:cNvPr id="1043" name="Group 1042">
            <a:extLst>
              <a:ext uri="{FF2B5EF4-FFF2-40B4-BE49-F238E27FC236}">
                <a16:creationId xmlns:a16="http://schemas.microsoft.com/office/drawing/2014/main" id="{EE48F53C-ECE3-FACF-3DFC-B5F08C2E3817}"/>
              </a:ext>
            </a:extLst>
          </p:cNvPr>
          <p:cNvGrpSpPr/>
          <p:nvPr/>
        </p:nvGrpSpPr>
        <p:grpSpPr>
          <a:xfrm>
            <a:off x="3127425" y="731003"/>
            <a:ext cx="1337978" cy="582309"/>
            <a:chOff x="2791677" y="4474118"/>
            <a:chExt cx="1337978" cy="582309"/>
          </a:xfrm>
        </p:grpSpPr>
        <p:grpSp>
          <p:nvGrpSpPr>
            <p:cNvPr id="1033" name="Group 1032">
              <a:extLst>
                <a:ext uri="{FF2B5EF4-FFF2-40B4-BE49-F238E27FC236}">
                  <a16:creationId xmlns:a16="http://schemas.microsoft.com/office/drawing/2014/main" id="{8DEBA649-7F3F-B263-3959-50A55CCB40F8}"/>
                </a:ext>
              </a:extLst>
            </p:cNvPr>
            <p:cNvGrpSpPr/>
            <p:nvPr/>
          </p:nvGrpSpPr>
          <p:grpSpPr>
            <a:xfrm>
              <a:off x="2791677" y="4474118"/>
              <a:ext cx="1337978" cy="435013"/>
              <a:chOff x="4321705" y="678421"/>
              <a:chExt cx="1337978" cy="435013"/>
            </a:xfrm>
          </p:grpSpPr>
          <p:sp>
            <p:nvSpPr>
              <p:cNvPr id="1034" name="Rectangle: Rounded Corners 4">
                <a:extLst>
                  <a:ext uri="{FF2B5EF4-FFF2-40B4-BE49-F238E27FC236}">
                    <a16:creationId xmlns:a16="http://schemas.microsoft.com/office/drawing/2014/main" id="{5ED367D7-0742-0C99-C709-7D93A5232937}"/>
                  </a:ext>
                </a:extLst>
              </p:cNvPr>
              <p:cNvSpPr/>
              <p:nvPr/>
            </p:nvSpPr>
            <p:spPr>
              <a:xfrm>
                <a:off x="4321705" y="689157"/>
                <a:ext cx="1337978" cy="424277"/>
              </a:xfrm>
              <a:prstGeom prst="roundRect">
                <a:avLst>
                  <a:gd name="adj" fmla="val 25219"/>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latin typeface="+mj-lt"/>
                </a:endParaRPr>
              </a:p>
            </p:txBody>
          </p:sp>
          <p:pic>
            <p:nvPicPr>
              <p:cNvPr id="1035" name="Graphic 1034" descr="Office worker">
                <a:extLst>
                  <a:ext uri="{FF2B5EF4-FFF2-40B4-BE49-F238E27FC236}">
                    <a16:creationId xmlns:a16="http://schemas.microsoft.com/office/drawing/2014/main" id="{2C1FE102-E0FA-297D-B87D-177110220B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2977" y="678421"/>
                <a:ext cx="381000" cy="381000"/>
              </a:xfrm>
              <a:prstGeom prst="rect">
                <a:avLst/>
              </a:prstGeom>
            </p:spPr>
          </p:pic>
          <p:pic>
            <p:nvPicPr>
              <p:cNvPr id="1037" name="Graphic 1036" descr="Office worker">
                <a:extLst>
                  <a:ext uri="{FF2B5EF4-FFF2-40B4-BE49-F238E27FC236}">
                    <a16:creationId xmlns:a16="http://schemas.microsoft.com/office/drawing/2014/main" id="{BC4B1747-E97A-8489-4D01-C1B1F3E5B5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4321" y="678421"/>
                <a:ext cx="381000" cy="381000"/>
              </a:xfrm>
              <a:prstGeom prst="rect">
                <a:avLst/>
              </a:prstGeom>
            </p:spPr>
          </p:pic>
          <p:pic>
            <p:nvPicPr>
              <p:cNvPr id="1039" name="Graphic 1038" descr="Office worker">
                <a:extLst>
                  <a:ext uri="{FF2B5EF4-FFF2-40B4-BE49-F238E27FC236}">
                    <a16:creationId xmlns:a16="http://schemas.microsoft.com/office/drawing/2014/main" id="{4C552F02-3F30-92FC-0D4A-30EDAEB57F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5665" y="678421"/>
                <a:ext cx="381000" cy="381000"/>
              </a:xfrm>
              <a:prstGeom prst="rect">
                <a:avLst/>
              </a:prstGeom>
            </p:spPr>
          </p:pic>
        </p:grpSp>
        <p:sp>
          <p:nvSpPr>
            <p:cNvPr id="1041" name="TextBox 1040">
              <a:extLst>
                <a:ext uri="{FF2B5EF4-FFF2-40B4-BE49-F238E27FC236}">
                  <a16:creationId xmlns:a16="http://schemas.microsoft.com/office/drawing/2014/main" id="{2040234E-A236-5DB2-8734-204B45431B70}"/>
                </a:ext>
              </a:extLst>
            </p:cNvPr>
            <p:cNvSpPr txBox="1"/>
            <p:nvPr/>
          </p:nvSpPr>
          <p:spPr>
            <a:xfrm>
              <a:off x="3166250" y="4856372"/>
              <a:ext cx="622286" cy="200055"/>
            </a:xfrm>
            <a:prstGeom prst="rect">
              <a:avLst/>
            </a:prstGeom>
            <a:solidFill>
              <a:schemeClr val="bg1"/>
            </a:solidFill>
          </p:spPr>
          <p:txBody>
            <a:bodyPr wrap="square" rtlCol="0">
              <a:spAutoFit/>
            </a:bodyPr>
            <a:lstStyle/>
            <a:p>
              <a:r>
                <a:rPr lang="en-US" sz="700" b="1" dirty="0">
                  <a:latin typeface="+mj-lt"/>
                </a:rPr>
                <a:t>Customers</a:t>
              </a:r>
              <a:endParaRPr lang="en-IN" sz="700" b="1" dirty="0">
                <a:latin typeface="+mj-lt"/>
              </a:endParaRPr>
            </a:p>
          </p:txBody>
        </p:sp>
      </p:grpSp>
      <p:sp>
        <p:nvSpPr>
          <p:cNvPr id="50" name="Freeform: Shape 18">
            <a:extLst>
              <a:ext uri="{FF2B5EF4-FFF2-40B4-BE49-F238E27FC236}">
                <a16:creationId xmlns:a16="http://schemas.microsoft.com/office/drawing/2014/main" id="{CF32C804-7C7B-AD53-41DA-E8EA488E54B4}"/>
              </a:ext>
            </a:extLst>
          </p:cNvPr>
          <p:cNvSpPr>
            <a:spLocks/>
          </p:cNvSpPr>
          <p:nvPr/>
        </p:nvSpPr>
        <p:spPr bwMode="gray">
          <a:xfrm>
            <a:off x="6562421" y="2915130"/>
            <a:ext cx="920153" cy="360000"/>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Vulnerability Assessment</a:t>
            </a:r>
          </a:p>
        </p:txBody>
      </p:sp>
      <p:sp>
        <p:nvSpPr>
          <p:cNvPr id="58" name="Freeform: Shape 18">
            <a:extLst>
              <a:ext uri="{FF2B5EF4-FFF2-40B4-BE49-F238E27FC236}">
                <a16:creationId xmlns:a16="http://schemas.microsoft.com/office/drawing/2014/main" id="{A6E0BA88-991A-496D-7302-DA35283D9241}"/>
              </a:ext>
            </a:extLst>
          </p:cNvPr>
          <p:cNvSpPr>
            <a:spLocks/>
          </p:cNvSpPr>
          <p:nvPr/>
        </p:nvSpPr>
        <p:spPr bwMode="gray">
          <a:xfrm>
            <a:off x="7622099" y="2915130"/>
            <a:ext cx="882637" cy="360000"/>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Penetration Testing</a:t>
            </a:r>
          </a:p>
        </p:txBody>
      </p:sp>
      <p:sp>
        <p:nvSpPr>
          <p:cNvPr id="1049" name="Freeform: Shape 18">
            <a:extLst>
              <a:ext uri="{FF2B5EF4-FFF2-40B4-BE49-F238E27FC236}">
                <a16:creationId xmlns:a16="http://schemas.microsoft.com/office/drawing/2014/main" id="{EF7BC985-84E2-EDD0-A42F-398BA894B2C4}"/>
              </a:ext>
            </a:extLst>
          </p:cNvPr>
          <p:cNvSpPr>
            <a:spLocks/>
          </p:cNvSpPr>
          <p:nvPr/>
        </p:nvSpPr>
        <p:spPr bwMode="gray">
          <a:xfrm>
            <a:off x="3686873" y="2915678"/>
            <a:ext cx="565019" cy="189878"/>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SIEM</a:t>
            </a:r>
          </a:p>
        </p:txBody>
      </p:sp>
      <p:sp>
        <p:nvSpPr>
          <p:cNvPr id="1050" name="Freeform: Shape 18">
            <a:extLst>
              <a:ext uri="{FF2B5EF4-FFF2-40B4-BE49-F238E27FC236}">
                <a16:creationId xmlns:a16="http://schemas.microsoft.com/office/drawing/2014/main" id="{90B069B8-70DA-DC41-638C-8F7B400116D2}"/>
              </a:ext>
            </a:extLst>
          </p:cNvPr>
          <p:cNvSpPr>
            <a:spLocks/>
          </p:cNvSpPr>
          <p:nvPr/>
        </p:nvSpPr>
        <p:spPr bwMode="gray">
          <a:xfrm>
            <a:off x="4315782" y="2923387"/>
            <a:ext cx="600198" cy="178150"/>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UEBA</a:t>
            </a:r>
          </a:p>
        </p:txBody>
      </p:sp>
      <p:sp>
        <p:nvSpPr>
          <p:cNvPr id="1051" name="Freeform: Shape 18">
            <a:extLst>
              <a:ext uri="{FF2B5EF4-FFF2-40B4-BE49-F238E27FC236}">
                <a16:creationId xmlns:a16="http://schemas.microsoft.com/office/drawing/2014/main" id="{F9BC8F2A-E239-21EA-769A-A4B4E0B17ADF}"/>
              </a:ext>
            </a:extLst>
          </p:cNvPr>
          <p:cNvSpPr>
            <a:spLocks/>
          </p:cNvSpPr>
          <p:nvPr/>
        </p:nvSpPr>
        <p:spPr bwMode="gray">
          <a:xfrm>
            <a:off x="5827365" y="2918217"/>
            <a:ext cx="498461" cy="173083"/>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NBAD</a:t>
            </a:r>
          </a:p>
        </p:txBody>
      </p:sp>
      <p:sp>
        <p:nvSpPr>
          <p:cNvPr id="1052" name="Freeform: Shape 18">
            <a:extLst>
              <a:ext uri="{FF2B5EF4-FFF2-40B4-BE49-F238E27FC236}">
                <a16:creationId xmlns:a16="http://schemas.microsoft.com/office/drawing/2014/main" id="{71BD0EAE-F652-BD22-EAD1-0E44D1E35A43}"/>
              </a:ext>
            </a:extLst>
          </p:cNvPr>
          <p:cNvSpPr>
            <a:spLocks/>
          </p:cNvSpPr>
          <p:nvPr/>
        </p:nvSpPr>
        <p:spPr bwMode="gray">
          <a:xfrm>
            <a:off x="3686654" y="3157429"/>
            <a:ext cx="2639172" cy="234756"/>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Threat Intelligence</a:t>
            </a:r>
          </a:p>
        </p:txBody>
      </p:sp>
      <p:sp>
        <p:nvSpPr>
          <p:cNvPr id="1055" name="Freeform: Shape 18">
            <a:extLst>
              <a:ext uri="{FF2B5EF4-FFF2-40B4-BE49-F238E27FC236}">
                <a16:creationId xmlns:a16="http://schemas.microsoft.com/office/drawing/2014/main" id="{DF88C825-88C4-C73F-9EEC-516BA3551113}"/>
              </a:ext>
            </a:extLst>
          </p:cNvPr>
          <p:cNvSpPr>
            <a:spLocks/>
          </p:cNvSpPr>
          <p:nvPr/>
        </p:nvSpPr>
        <p:spPr bwMode="gray">
          <a:xfrm>
            <a:off x="792903" y="2574677"/>
            <a:ext cx="2660215" cy="288000"/>
          </a:xfrm>
          <a:prstGeom prst="rect">
            <a:avLst/>
          </a:prstGeom>
          <a:solidFill>
            <a:schemeClr val="accent2">
              <a:alpha val="90000"/>
            </a:schemeClr>
          </a:solidFill>
          <a:ln w="9525" cap="flat" cmpd="sng" algn="ctr">
            <a:no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b="1" kern="0" dirty="0">
                <a:solidFill>
                  <a:srgbClr val="FFFFFF"/>
                </a:solidFill>
                <a:latin typeface="+mj-lt"/>
                <a:cs typeface="Arial" panose="020B0604020202020204" pitchFamily="34" charset="0"/>
              </a:rPr>
              <a:t>Monitoring / Management (MSS)</a:t>
            </a:r>
          </a:p>
        </p:txBody>
      </p:sp>
      <p:sp>
        <p:nvSpPr>
          <p:cNvPr id="1056" name="Freeform: Shape 18">
            <a:extLst>
              <a:ext uri="{FF2B5EF4-FFF2-40B4-BE49-F238E27FC236}">
                <a16:creationId xmlns:a16="http://schemas.microsoft.com/office/drawing/2014/main" id="{A3B0CB5E-D7A7-489E-F43A-5DB5BCE7E9FF}"/>
              </a:ext>
            </a:extLst>
          </p:cNvPr>
          <p:cNvSpPr>
            <a:spLocks/>
          </p:cNvSpPr>
          <p:nvPr/>
        </p:nvSpPr>
        <p:spPr bwMode="gray">
          <a:xfrm>
            <a:off x="3672488" y="2574677"/>
            <a:ext cx="2660215" cy="288000"/>
          </a:xfrm>
          <a:prstGeom prst="rect">
            <a:avLst/>
          </a:prstGeom>
          <a:solidFill>
            <a:schemeClr val="accent2">
              <a:alpha val="90000"/>
            </a:schemeClr>
          </a:solidFill>
          <a:ln w="9525" cap="flat" cmpd="sng" algn="ctr">
            <a:no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b="1" kern="0" dirty="0">
                <a:solidFill>
                  <a:srgbClr val="FFFFFF"/>
                </a:solidFill>
                <a:latin typeface="+mj-lt"/>
                <a:cs typeface="Arial" panose="020B0604020202020204" pitchFamily="34" charset="0"/>
              </a:rPr>
              <a:t>Detection (MDR)</a:t>
            </a:r>
          </a:p>
        </p:txBody>
      </p:sp>
      <p:sp>
        <p:nvSpPr>
          <p:cNvPr id="1057" name="Freeform: Shape 18">
            <a:extLst>
              <a:ext uri="{FF2B5EF4-FFF2-40B4-BE49-F238E27FC236}">
                <a16:creationId xmlns:a16="http://schemas.microsoft.com/office/drawing/2014/main" id="{2870E99C-DF61-1D91-6E17-B46E45E622F5}"/>
              </a:ext>
            </a:extLst>
          </p:cNvPr>
          <p:cNvSpPr>
            <a:spLocks/>
          </p:cNvSpPr>
          <p:nvPr/>
        </p:nvSpPr>
        <p:spPr bwMode="gray">
          <a:xfrm>
            <a:off x="6562421" y="2574677"/>
            <a:ext cx="1930649" cy="288000"/>
          </a:xfrm>
          <a:prstGeom prst="rect">
            <a:avLst/>
          </a:prstGeom>
          <a:solidFill>
            <a:schemeClr val="accent2">
              <a:alpha val="90000"/>
            </a:schemeClr>
          </a:solidFill>
          <a:ln w="9525" cap="flat" cmpd="sng" algn="ctr">
            <a:no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b="1" kern="0" dirty="0">
                <a:solidFill>
                  <a:srgbClr val="FFFFFF"/>
                </a:solidFill>
                <a:latin typeface="+mj-lt"/>
                <a:cs typeface="Arial" panose="020B0604020202020204" pitchFamily="34" charset="0"/>
              </a:rPr>
              <a:t>Governance Risk &amp; Compliance (GRC)</a:t>
            </a:r>
          </a:p>
        </p:txBody>
      </p:sp>
      <p:sp>
        <p:nvSpPr>
          <p:cNvPr id="18" name="TextBox 17">
            <a:extLst>
              <a:ext uri="{FF2B5EF4-FFF2-40B4-BE49-F238E27FC236}">
                <a16:creationId xmlns:a16="http://schemas.microsoft.com/office/drawing/2014/main" id="{3F9C236F-8782-69C8-A2AF-BE0D92F99532}"/>
              </a:ext>
            </a:extLst>
          </p:cNvPr>
          <p:cNvSpPr txBox="1"/>
          <p:nvPr/>
        </p:nvSpPr>
        <p:spPr>
          <a:xfrm>
            <a:off x="3035787" y="1405326"/>
            <a:ext cx="1638834" cy="188498"/>
          </a:xfrm>
          <a:prstGeom prst="rect">
            <a:avLst/>
          </a:prstGeom>
          <a:solidFill>
            <a:srgbClr val="70AD47">
              <a:lumMod val="20000"/>
              <a:lumOff val="80000"/>
            </a:srgbClr>
          </a:solidFill>
          <a:ln w="12700" cap="flat" cmpd="sng" algn="ctr">
            <a:noFill/>
            <a:prstDash val="sysDot"/>
            <a:miter lim="800000"/>
          </a:ln>
          <a:effectLst/>
        </p:spPr>
        <p:txBody>
          <a:bodyPr rtlCol="0" anchor="ctr"/>
          <a:lstStyle>
            <a:defPPr>
              <a:defRPr lang="en-US"/>
            </a:defPPr>
            <a:lvl1pPr algn="ctr" defTabSz="914378">
              <a:defRPr sz="933" kern="0">
                <a:solidFill>
                  <a:prstClr val="black"/>
                </a:solidFill>
                <a:latin typeface="Calibri" panose="020F0502020204030204"/>
              </a:defRPr>
            </a:lvl1pPr>
          </a:lstStyle>
          <a:p>
            <a:r>
              <a:rPr lang="en-US" sz="800" kern="1200" dirty="0">
                <a:solidFill>
                  <a:schemeClr val="tx1"/>
                </a:solidFill>
                <a:latin typeface="+mj-lt"/>
              </a:rPr>
              <a:t>Service Management Portal</a:t>
            </a:r>
            <a:endParaRPr lang="en-IN" sz="800" kern="1200" dirty="0">
              <a:solidFill>
                <a:schemeClr val="tx1"/>
              </a:solidFill>
              <a:latin typeface="+mj-lt"/>
            </a:endParaRPr>
          </a:p>
        </p:txBody>
      </p:sp>
      <p:sp>
        <p:nvSpPr>
          <p:cNvPr id="47" name="Freeform: Shape 18">
            <a:extLst>
              <a:ext uri="{FF2B5EF4-FFF2-40B4-BE49-F238E27FC236}">
                <a16:creationId xmlns:a16="http://schemas.microsoft.com/office/drawing/2014/main" id="{794E9201-7022-1E4E-CCAF-F4893B834E6A}"/>
              </a:ext>
            </a:extLst>
          </p:cNvPr>
          <p:cNvSpPr>
            <a:spLocks/>
          </p:cNvSpPr>
          <p:nvPr/>
        </p:nvSpPr>
        <p:spPr bwMode="gray">
          <a:xfrm>
            <a:off x="808777" y="2932738"/>
            <a:ext cx="1381056" cy="168799"/>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Performance &amp; Availability</a:t>
            </a:r>
          </a:p>
        </p:txBody>
      </p:sp>
      <p:sp>
        <p:nvSpPr>
          <p:cNvPr id="48" name="Freeform: Shape 18">
            <a:extLst>
              <a:ext uri="{FF2B5EF4-FFF2-40B4-BE49-F238E27FC236}">
                <a16:creationId xmlns:a16="http://schemas.microsoft.com/office/drawing/2014/main" id="{D91BE073-7873-BFEE-6CDF-391735903556}"/>
              </a:ext>
            </a:extLst>
          </p:cNvPr>
          <p:cNvSpPr>
            <a:spLocks/>
          </p:cNvSpPr>
          <p:nvPr/>
        </p:nvSpPr>
        <p:spPr bwMode="gray">
          <a:xfrm>
            <a:off x="808776" y="3170366"/>
            <a:ext cx="1381057" cy="324000"/>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OS &amp; Application Patch Management</a:t>
            </a:r>
          </a:p>
        </p:txBody>
      </p:sp>
      <p:grpSp>
        <p:nvGrpSpPr>
          <p:cNvPr id="1070" name="Group 1069">
            <a:extLst>
              <a:ext uri="{FF2B5EF4-FFF2-40B4-BE49-F238E27FC236}">
                <a16:creationId xmlns:a16="http://schemas.microsoft.com/office/drawing/2014/main" id="{885CE85C-4976-6C83-A5D9-5B782728ABD6}"/>
              </a:ext>
            </a:extLst>
          </p:cNvPr>
          <p:cNvGrpSpPr/>
          <p:nvPr/>
        </p:nvGrpSpPr>
        <p:grpSpPr>
          <a:xfrm>
            <a:off x="465772" y="3911246"/>
            <a:ext cx="3461406" cy="583644"/>
            <a:chOff x="516062" y="2785123"/>
            <a:chExt cx="4286634" cy="587947"/>
          </a:xfrm>
        </p:grpSpPr>
        <p:sp>
          <p:nvSpPr>
            <p:cNvPr id="1066" name="Rectangle: Rounded Corners 30">
              <a:extLst>
                <a:ext uri="{FF2B5EF4-FFF2-40B4-BE49-F238E27FC236}">
                  <a16:creationId xmlns:a16="http://schemas.microsoft.com/office/drawing/2014/main" id="{B9B759BF-AC6C-2D42-42BD-A0A1437B9080}"/>
                </a:ext>
              </a:extLst>
            </p:cNvPr>
            <p:cNvSpPr/>
            <p:nvPr/>
          </p:nvSpPr>
          <p:spPr>
            <a:xfrm>
              <a:off x="516062" y="2791760"/>
              <a:ext cx="1148636" cy="581310"/>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Firewall, IDS/IPS, ATP, RA VPN, WAF, SWG, SASE. DDoS, DNS Security</a:t>
              </a:r>
              <a:endParaRPr kumimoji="0" lang="en-IN" sz="7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67" name="Rectangle: Rounded Corners 31">
              <a:extLst>
                <a:ext uri="{FF2B5EF4-FFF2-40B4-BE49-F238E27FC236}">
                  <a16:creationId xmlns:a16="http://schemas.microsoft.com/office/drawing/2014/main" id="{AE1D5BDC-4CFE-6C72-28A9-3DE1722EF64F}"/>
                </a:ext>
              </a:extLst>
            </p:cNvPr>
            <p:cNvSpPr/>
            <p:nvPr/>
          </p:nvSpPr>
          <p:spPr>
            <a:xfrm>
              <a:off x="1729878" y="2788452"/>
              <a:ext cx="980819" cy="576616"/>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mj-lt"/>
                  <a:cs typeface="Arial" panose="020B0604020202020204" pitchFamily="34" charset="0"/>
                </a:rPr>
                <a:t>NGAV</a:t>
              </a:r>
            </a:p>
          </p:txBody>
        </p:sp>
        <p:sp>
          <p:nvSpPr>
            <p:cNvPr id="1068" name="Rectangle: Rounded Corners 32">
              <a:extLst>
                <a:ext uri="{FF2B5EF4-FFF2-40B4-BE49-F238E27FC236}">
                  <a16:creationId xmlns:a16="http://schemas.microsoft.com/office/drawing/2014/main" id="{10195460-A950-E937-DE35-3436AF9D038B}"/>
                </a:ext>
              </a:extLst>
            </p:cNvPr>
            <p:cNvSpPr/>
            <p:nvPr/>
          </p:nvSpPr>
          <p:spPr>
            <a:xfrm>
              <a:off x="2775877" y="2785123"/>
              <a:ext cx="980819" cy="569814"/>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mj-lt"/>
                  <a:cs typeface="Arial" panose="020B0604020202020204" pitchFamily="34" charset="0"/>
                </a:rPr>
                <a:t>DLP, Email Security</a:t>
              </a:r>
            </a:p>
          </p:txBody>
        </p:sp>
        <p:sp>
          <p:nvSpPr>
            <p:cNvPr id="1069" name="Rectangle: Rounded Corners 35">
              <a:extLst>
                <a:ext uri="{FF2B5EF4-FFF2-40B4-BE49-F238E27FC236}">
                  <a16:creationId xmlns:a16="http://schemas.microsoft.com/office/drawing/2014/main" id="{24E4A708-21DA-C768-E8F5-51DBDB68F4ED}"/>
                </a:ext>
              </a:extLst>
            </p:cNvPr>
            <p:cNvSpPr/>
            <p:nvPr/>
          </p:nvSpPr>
          <p:spPr>
            <a:xfrm>
              <a:off x="3821877" y="2793594"/>
              <a:ext cx="980819" cy="561343"/>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700" dirty="0">
                  <a:solidFill>
                    <a:prstClr val="black"/>
                  </a:solidFill>
                  <a:latin typeface="+mj-lt"/>
                  <a:cs typeface="Arial" panose="020B0604020202020204" pitchFamily="34" charset="0"/>
                </a:rPr>
                <a:t>CASB, PAM, MFA</a:t>
              </a:r>
              <a:endParaRPr lang="en-IN" sz="700" dirty="0">
                <a:solidFill>
                  <a:prstClr val="black"/>
                </a:solidFill>
                <a:latin typeface="+mj-lt"/>
                <a:cs typeface="Arial" panose="020B0604020202020204" pitchFamily="34" charset="0"/>
              </a:endParaRPr>
            </a:p>
          </p:txBody>
        </p:sp>
      </p:grpSp>
      <p:sp>
        <p:nvSpPr>
          <p:cNvPr id="1076" name="TextBox 1075">
            <a:extLst>
              <a:ext uri="{FF2B5EF4-FFF2-40B4-BE49-F238E27FC236}">
                <a16:creationId xmlns:a16="http://schemas.microsoft.com/office/drawing/2014/main" id="{8E350555-4492-1C21-15F7-50EB8CDEF181}"/>
              </a:ext>
            </a:extLst>
          </p:cNvPr>
          <p:cNvSpPr txBox="1"/>
          <p:nvPr/>
        </p:nvSpPr>
        <p:spPr>
          <a:xfrm rot="16200000">
            <a:off x="193625" y="2949783"/>
            <a:ext cx="647462" cy="276999"/>
          </a:xfrm>
          <a:prstGeom prst="rect">
            <a:avLst/>
          </a:prstGeom>
          <a:noFill/>
        </p:spPr>
        <p:txBody>
          <a:bodyPr wrap="square" rtlCol="0">
            <a:spAutoFit/>
          </a:bodyPr>
          <a:lstStyle/>
          <a:p>
            <a:pPr algn="ctr"/>
            <a:r>
              <a:rPr lang="en-US" sz="1200" b="1" kern="0" dirty="0">
                <a:solidFill>
                  <a:schemeClr val="bg1"/>
                </a:solidFill>
                <a:latin typeface="+mj-lt"/>
                <a:cs typeface="Arial" panose="020B0604020202020204" pitchFamily="34" charset="0"/>
              </a:rPr>
              <a:t>Tools</a:t>
            </a:r>
          </a:p>
        </p:txBody>
      </p:sp>
      <p:sp>
        <p:nvSpPr>
          <p:cNvPr id="1078" name="TextBox 1077">
            <a:extLst>
              <a:ext uri="{FF2B5EF4-FFF2-40B4-BE49-F238E27FC236}">
                <a16:creationId xmlns:a16="http://schemas.microsoft.com/office/drawing/2014/main" id="{B74F2707-FAC2-AC37-E422-2E5CEBD01A84}"/>
              </a:ext>
            </a:extLst>
          </p:cNvPr>
          <p:cNvSpPr txBox="1"/>
          <p:nvPr/>
        </p:nvSpPr>
        <p:spPr>
          <a:xfrm>
            <a:off x="516704" y="4502022"/>
            <a:ext cx="3359542" cy="244682"/>
          </a:xfrm>
          <a:prstGeom prst="rect">
            <a:avLst/>
          </a:prstGeom>
          <a:noFill/>
        </p:spPr>
        <p:txBody>
          <a:bodyPr wrap="square">
            <a:spAutoFit/>
          </a:bodyPr>
          <a:lstStyle/>
          <a:p>
            <a:pPr algn="ctr" defTabSz="399930">
              <a:lnSpc>
                <a:spcPct val="90000"/>
              </a:lnSpc>
              <a:spcAft>
                <a:spcPct val="35000"/>
              </a:spcAft>
              <a:defRPr/>
            </a:pPr>
            <a:r>
              <a:rPr lang="en-US" sz="1100" b="1" kern="0" dirty="0">
                <a:solidFill>
                  <a:srgbClr val="FFFFFF"/>
                </a:solidFill>
                <a:latin typeface="+mj-lt"/>
                <a:cs typeface="Arial" panose="020B0604020202020204" pitchFamily="34" charset="0"/>
              </a:rPr>
              <a:t>Security Controls</a:t>
            </a:r>
          </a:p>
        </p:txBody>
      </p:sp>
      <p:sp>
        <p:nvSpPr>
          <p:cNvPr id="1082" name="TextBox 1081">
            <a:extLst>
              <a:ext uri="{FF2B5EF4-FFF2-40B4-BE49-F238E27FC236}">
                <a16:creationId xmlns:a16="http://schemas.microsoft.com/office/drawing/2014/main" id="{153B89EB-FA30-93DB-A7B1-BCEB5FEBF42B}"/>
              </a:ext>
            </a:extLst>
          </p:cNvPr>
          <p:cNvSpPr txBox="1"/>
          <p:nvPr/>
        </p:nvSpPr>
        <p:spPr>
          <a:xfrm rot="16200000">
            <a:off x="124941" y="1555304"/>
            <a:ext cx="963342" cy="424732"/>
          </a:xfrm>
          <a:prstGeom prst="rect">
            <a:avLst/>
          </a:prstGeom>
          <a:noFill/>
        </p:spPr>
        <p:txBody>
          <a:bodyPr wrap="square">
            <a:spAutoFit/>
          </a:bodyPr>
          <a:lstStyle/>
          <a:p>
            <a:pPr algn="ctr" defTabSz="399930">
              <a:lnSpc>
                <a:spcPct val="90000"/>
              </a:lnSpc>
              <a:spcAft>
                <a:spcPct val="35000"/>
              </a:spcAft>
              <a:defRPr/>
            </a:pPr>
            <a:r>
              <a:rPr lang="en-US" sz="1200" b="1" kern="0" dirty="0">
                <a:latin typeface="+mj-lt"/>
                <a:cs typeface="Arial" panose="020B0604020202020204" pitchFamily="34" charset="0"/>
              </a:rPr>
              <a:t>Service Assurance</a:t>
            </a:r>
          </a:p>
        </p:txBody>
      </p:sp>
      <p:cxnSp>
        <p:nvCxnSpPr>
          <p:cNvPr id="1085" name="Straight Arrow Connector 1084">
            <a:extLst>
              <a:ext uri="{FF2B5EF4-FFF2-40B4-BE49-F238E27FC236}">
                <a16:creationId xmlns:a16="http://schemas.microsoft.com/office/drawing/2014/main" id="{223B8EB7-4F8C-F683-9250-4350B0893A2D}"/>
              </a:ext>
            </a:extLst>
          </p:cNvPr>
          <p:cNvCxnSpPr>
            <a:cxnSpLocks/>
          </p:cNvCxnSpPr>
          <p:nvPr/>
        </p:nvCxnSpPr>
        <p:spPr>
          <a:xfrm flipH="1" flipV="1">
            <a:off x="4572001" y="2175956"/>
            <a:ext cx="8076" cy="278399"/>
          </a:xfrm>
          <a:prstGeom prst="straightConnector1">
            <a:avLst/>
          </a:prstGeom>
          <a:noFill/>
          <a:ln w="19050" cap="flat" cmpd="sng" algn="ctr">
            <a:solidFill>
              <a:srgbClr val="BED730"/>
            </a:solidFill>
            <a:prstDash val="solid"/>
            <a:miter lim="800000"/>
            <a:headEnd type="triangle"/>
            <a:tailEnd type="triangle"/>
          </a:ln>
          <a:effectLst/>
        </p:spPr>
      </p:cxnSp>
      <p:grpSp>
        <p:nvGrpSpPr>
          <p:cNvPr id="2053" name="Group 2052">
            <a:extLst>
              <a:ext uri="{FF2B5EF4-FFF2-40B4-BE49-F238E27FC236}">
                <a16:creationId xmlns:a16="http://schemas.microsoft.com/office/drawing/2014/main" id="{5D5637EE-1C8D-0966-F340-7EBE25191239}"/>
              </a:ext>
            </a:extLst>
          </p:cNvPr>
          <p:cNvGrpSpPr/>
          <p:nvPr/>
        </p:nvGrpSpPr>
        <p:grpSpPr>
          <a:xfrm>
            <a:off x="1636162" y="3594235"/>
            <a:ext cx="5972399" cy="236081"/>
            <a:chOff x="1636162" y="3314414"/>
            <a:chExt cx="5972399" cy="370735"/>
          </a:xfrm>
        </p:grpSpPr>
        <p:cxnSp>
          <p:nvCxnSpPr>
            <p:cNvPr id="2048" name="Straight Arrow Connector 2047">
              <a:extLst>
                <a:ext uri="{FF2B5EF4-FFF2-40B4-BE49-F238E27FC236}">
                  <a16:creationId xmlns:a16="http://schemas.microsoft.com/office/drawing/2014/main" id="{4185F382-6A24-E064-1BAC-FDB1DF5DBB1B}"/>
                </a:ext>
              </a:extLst>
            </p:cNvPr>
            <p:cNvCxnSpPr>
              <a:cxnSpLocks/>
            </p:cNvCxnSpPr>
            <p:nvPr/>
          </p:nvCxnSpPr>
          <p:spPr>
            <a:xfrm flipV="1">
              <a:off x="1636162" y="3314414"/>
              <a:ext cx="0" cy="370735"/>
            </a:xfrm>
            <a:prstGeom prst="straightConnector1">
              <a:avLst/>
            </a:prstGeom>
            <a:noFill/>
            <a:ln w="19050" cap="flat" cmpd="sng" algn="ctr">
              <a:solidFill>
                <a:srgbClr val="BED730"/>
              </a:solidFill>
              <a:prstDash val="solid"/>
              <a:miter lim="800000"/>
              <a:headEnd type="triangle"/>
              <a:tailEnd type="triangle"/>
            </a:ln>
            <a:effectLst/>
          </p:spPr>
        </p:cxnSp>
        <p:cxnSp>
          <p:nvCxnSpPr>
            <p:cNvPr id="2050" name="Straight Arrow Connector 2049">
              <a:extLst>
                <a:ext uri="{FF2B5EF4-FFF2-40B4-BE49-F238E27FC236}">
                  <a16:creationId xmlns:a16="http://schemas.microsoft.com/office/drawing/2014/main" id="{1382B589-3632-8509-9025-88DBE94F4EC4}"/>
                </a:ext>
              </a:extLst>
            </p:cNvPr>
            <p:cNvCxnSpPr>
              <a:cxnSpLocks/>
            </p:cNvCxnSpPr>
            <p:nvPr/>
          </p:nvCxnSpPr>
          <p:spPr>
            <a:xfrm flipV="1">
              <a:off x="7608561" y="3314414"/>
              <a:ext cx="0" cy="370735"/>
            </a:xfrm>
            <a:prstGeom prst="straightConnector1">
              <a:avLst/>
            </a:prstGeom>
            <a:noFill/>
            <a:ln w="19050" cap="flat" cmpd="sng" algn="ctr">
              <a:solidFill>
                <a:srgbClr val="BED730"/>
              </a:solidFill>
              <a:prstDash val="solid"/>
              <a:miter lim="800000"/>
              <a:headEnd type="triangle"/>
              <a:tailEnd type="triangle"/>
            </a:ln>
            <a:effectLst/>
          </p:spPr>
        </p:cxnSp>
      </p:grpSp>
      <p:sp>
        <p:nvSpPr>
          <p:cNvPr id="2051" name="Freeform: Shape 18">
            <a:extLst>
              <a:ext uri="{FF2B5EF4-FFF2-40B4-BE49-F238E27FC236}">
                <a16:creationId xmlns:a16="http://schemas.microsoft.com/office/drawing/2014/main" id="{986EA164-4FCD-0D8B-D2DC-1FD56B8C6D9C}"/>
              </a:ext>
            </a:extLst>
          </p:cNvPr>
          <p:cNvSpPr>
            <a:spLocks/>
          </p:cNvSpPr>
          <p:nvPr/>
        </p:nvSpPr>
        <p:spPr bwMode="gray">
          <a:xfrm>
            <a:off x="2253723" y="2932671"/>
            <a:ext cx="1181347" cy="168931"/>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DAM</a:t>
            </a:r>
          </a:p>
        </p:txBody>
      </p:sp>
      <p:sp>
        <p:nvSpPr>
          <p:cNvPr id="2052" name="Freeform: Shape 18">
            <a:extLst>
              <a:ext uri="{FF2B5EF4-FFF2-40B4-BE49-F238E27FC236}">
                <a16:creationId xmlns:a16="http://schemas.microsoft.com/office/drawing/2014/main" id="{A73BEDCB-21F4-0873-A653-2B58D29215E8}"/>
              </a:ext>
            </a:extLst>
          </p:cNvPr>
          <p:cNvSpPr>
            <a:spLocks/>
          </p:cNvSpPr>
          <p:nvPr/>
        </p:nvSpPr>
        <p:spPr bwMode="gray">
          <a:xfrm>
            <a:off x="4993798" y="2924362"/>
            <a:ext cx="739207" cy="164396"/>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EDR</a:t>
            </a:r>
          </a:p>
        </p:txBody>
      </p:sp>
      <p:cxnSp>
        <p:nvCxnSpPr>
          <p:cNvPr id="2" name="Straight Arrow Connector 1">
            <a:extLst>
              <a:ext uri="{FF2B5EF4-FFF2-40B4-BE49-F238E27FC236}">
                <a16:creationId xmlns:a16="http://schemas.microsoft.com/office/drawing/2014/main" id="{588E4422-71DE-0801-DFEA-CCF4A877FC1C}"/>
              </a:ext>
            </a:extLst>
          </p:cNvPr>
          <p:cNvCxnSpPr>
            <a:cxnSpLocks/>
          </p:cNvCxnSpPr>
          <p:nvPr/>
        </p:nvCxnSpPr>
        <p:spPr>
          <a:xfrm>
            <a:off x="4100536" y="4348358"/>
            <a:ext cx="462558" cy="2721"/>
          </a:xfrm>
          <a:prstGeom prst="straightConnector1">
            <a:avLst/>
          </a:prstGeom>
          <a:noFill/>
          <a:ln w="19050" cap="flat" cmpd="sng" algn="ctr">
            <a:solidFill>
              <a:srgbClr val="BED730"/>
            </a:solidFill>
            <a:prstDash val="solid"/>
            <a:miter lim="800000"/>
            <a:headEnd type="triangle"/>
            <a:tailEnd type="triangle"/>
          </a:ln>
          <a:effectLst/>
        </p:spPr>
      </p:cxnSp>
      <p:sp>
        <p:nvSpPr>
          <p:cNvPr id="13" name="Freeform: Shape 18">
            <a:extLst>
              <a:ext uri="{FF2B5EF4-FFF2-40B4-BE49-F238E27FC236}">
                <a16:creationId xmlns:a16="http://schemas.microsoft.com/office/drawing/2014/main" id="{71E7C35F-5F95-6FDA-F6DC-BD8A27780580}"/>
              </a:ext>
            </a:extLst>
          </p:cNvPr>
          <p:cNvSpPr>
            <a:spLocks/>
          </p:cNvSpPr>
          <p:nvPr/>
        </p:nvSpPr>
        <p:spPr bwMode="gray">
          <a:xfrm>
            <a:off x="2260127" y="3175910"/>
            <a:ext cx="1189931" cy="324000"/>
          </a:xfrm>
          <a:prstGeom prst="rect">
            <a:avLst/>
          </a:prstGeom>
          <a:solidFill>
            <a:schemeClr val="bg1">
              <a:alpha val="90000"/>
            </a:schemeClr>
          </a:solidFill>
          <a:ln w="3175" cap="flat" cmpd="sng" algn="ctr">
            <a:solidFill>
              <a:schemeClr val="accent4">
                <a:lumMod val="60000"/>
                <a:lumOff val="40000"/>
              </a:schemeClr>
            </a:solidFill>
            <a:prstDash val="solid"/>
          </a:ln>
          <a:effectLst/>
          <a:scene3d>
            <a:camera prst="orthographicFront"/>
            <a:lightRig rig="flat" dir="t"/>
          </a:scene3d>
          <a:sp3d z="190500" extrusionH="12700" prstMaterial="plastic"/>
        </p:spPr>
        <p:txBody>
          <a:bodyPr spcFirstLastPara="0" vert="horz" wrap="square" lIns="40958" tIns="40958" rIns="40958" bIns="40958" numCol="1" spcCol="1270" anchor="ctr" anchorCtr="0">
            <a:noAutofit/>
          </a:bodyPr>
          <a:lstStyle/>
          <a:p>
            <a:pPr algn="ctr" defTabSz="399930">
              <a:lnSpc>
                <a:spcPct val="90000"/>
              </a:lnSpc>
              <a:spcAft>
                <a:spcPct val="35000"/>
              </a:spcAft>
              <a:defRPr/>
            </a:pPr>
            <a:r>
              <a:rPr lang="en-US" sz="800" kern="0" dirty="0">
                <a:solidFill>
                  <a:srgbClr val="1E272C">
                    <a:lumMod val="50000"/>
                  </a:srgbClr>
                </a:solidFill>
                <a:latin typeface="+mj-lt"/>
                <a:cs typeface="Arial" panose="020B0604020202020204" pitchFamily="34" charset="0"/>
              </a:rPr>
              <a:t>Security Product Consoles</a:t>
            </a:r>
          </a:p>
        </p:txBody>
      </p:sp>
      <p:sp>
        <p:nvSpPr>
          <p:cNvPr id="20" name="Rectangle: Rounded Corners 19">
            <a:extLst>
              <a:ext uri="{FF2B5EF4-FFF2-40B4-BE49-F238E27FC236}">
                <a16:creationId xmlns:a16="http://schemas.microsoft.com/office/drawing/2014/main" id="{B3728328-495A-9C66-FC37-A57CA3D8FD17}"/>
              </a:ext>
            </a:extLst>
          </p:cNvPr>
          <p:cNvSpPr/>
          <p:nvPr/>
        </p:nvSpPr>
        <p:spPr>
          <a:xfrm>
            <a:off x="4572000" y="3813436"/>
            <a:ext cx="4248150" cy="933268"/>
          </a:xfrm>
          <a:prstGeom prst="round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21" name="Picture 18" descr="Image result for end user compute icon">
            <a:extLst>
              <a:ext uri="{FF2B5EF4-FFF2-40B4-BE49-F238E27FC236}">
                <a16:creationId xmlns:a16="http://schemas.microsoft.com/office/drawing/2014/main" id="{5C1AB9AA-25F5-5BC9-CD27-37FA0CB7E98F}"/>
              </a:ext>
            </a:extLst>
          </p:cNvPr>
          <p:cNvPicPr>
            <a:picLocks noChangeAspect="1" noChangeArrowheads="1"/>
          </p:cNvPicPr>
          <p:nvPr/>
        </p:nvPicPr>
        <p:blipFill>
          <a:blip r:embed="rId7"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002596" y="4089449"/>
            <a:ext cx="572565" cy="316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Image result for Data center icon">
            <a:extLst>
              <a:ext uri="{FF2B5EF4-FFF2-40B4-BE49-F238E27FC236}">
                <a16:creationId xmlns:a16="http://schemas.microsoft.com/office/drawing/2014/main" id="{556CF46B-14A4-C89E-6E88-9F0E8163E70A}"/>
              </a:ext>
            </a:extLst>
          </p:cNvPr>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7039053" y="3911246"/>
            <a:ext cx="476803" cy="5227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Enterprise branch icon">
            <a:extLst>
              <a:ext uri="{FF2B5EF4-FFF2-40B4-BE49-F238E27FC236}">
                <a16:creationId xmlns:a16="http://schemas.microsoft.com/office/drawing/2014/main" id="{9BC52025-6C21-53AF-C770-ADAFF7A33D72}"/>
              </a:ext>
            </a:extLst>
          </p:cNvPr>
          <p:cNvPicPr>
            <a:picLocks noChangeAspect="1" noChangeArrowheads="1"/>
          </p:cNvPicPr>
          <p:nvPr/>
        </p:nvPicPr>
        <p:blipFill>
          <a:blip r:embed="rId9" cstate="email">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74442" y="3897749"/>
            <a:ext cx="536961" cy="5886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72FB1AA-AD59-D408-0656-9490E0D56EB1}"/>
              </a:ext>
            </a:extLst>
          </p:cNvPr>
          <p:cNvSpPr txBox="1"/>
          <p:nvPr/>
        </p:nvSpPr>
        <p:spPr>
          <a:xfrm>
            <a:off x="4843624" y="4486416"/>
            <a:ext cx="901642" cy="230832"/>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mj-lt"/>
                <a:cs typeface="Arial"/>
                <a:sym typeface="Arial"/>
              </a:rPr>
              <a:t>User | Device</a:t>
            </a:r>
          </a:p>
        </p:txBody>
      </p:sp>
      <p:sp>
        <p:nvSpPr>
          <p:cNvPr id="30" name="TextBox 29">
            <a:extLst>
              <a:ext uri="{FF2B5EF4-FFF2-40B4-BE49-F238E27FC236}">
                <a16:creationId xmlns:a16="http://schemas.microsoft.com/office/drawing/2014/main" id="{C412D7CE-3C7B-D75C-A63C-3BF4BB3C96E2}"/>
              </a:ext>
            </a:extLst>
          </p:cNvPr>
          <p:cNvSpPr txBox="1"/>
          <p:nvPr/>
        </p:nvSpPr>
        <p:spPr>
          <a:xfrm>
            <a:off x="5872519" y="4486416"/>
            <a:ext cx="943343" cy="230832"/>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mj-lt"/>
                <a:cs typeface="Arial"/>
                <a:sym typeface="Arial"/>
              </a:rPr>
              <a:t>Branch | WAN</a:t>
            </a:r>
          </a:p>
        </p:txBody>
      </p:sp>
      <p:sp>
        <p:nvSpPr>
          <p:cNvPr id="31" name="TextBox 30">
            <a:extLst>
              <a:ext uri="{FF2B5EF4-FFF2-40B4-BE49-F238E27FC236}">
                <a16:creationId xmlns:a16="http://schemas.microsoft.com/office/drawing/2014/main" id="{705B3DB8-7AF0-69B6-5E2C-BF23E298A73E}"/>
              </a:ext>
            </a:extLst>
          </p:cNvPr>
          <p:cNvSpPr txBox="1"/>
          <p:nvPr/>
        </p:nvSpPr>
        <p:spPr>
          <a:xfrm>
            <a:off x="6943115" y="4486416"/>
            <a:ext cx="744593" cy="230832"/>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mj-lt"/>
                <a:cs typeface="Arial"/>
                <a:sym typeface="Arial"/>
              </a:rPr>
              <a:t>DC</a:t>
            </a:r>
          </a:p>
        </p:txBody>
      </p:sp>
      <p:pic>
        <p:nvPicPr>
          <p:cNvPr id="32" name="Picture 31">
            <a:extLst>
              <a:ext uri="{FF2B5EF4-FFF2-40B4-BE49-F238E27FC236}">
                <a16:creationId xmlns:a16="http://schemas.microsoft.com/office/drawing/2014/main" id="{D023EE61-8EC8-5107-0925-453D32EE28B4}"/>
              </a:ext>
            </a:extLst>
          </p:cNvPr>
          <p:cNvPicPr>
            <a:picLocks noChangeAspect="1"/>
          </p:cNvPicPr>
          <p:nvPr/>
        </p:nvPicPr>
        <p:blipFill>
          <a:blip r:embed="rId11"/>
          <a:stretch>
            <a:fillRect/>
          </a:stretch>
        </p:blipFill>
        <p:spPr>
          <a:xfrm>
            <a:off x="7867693" y="3879067"/>
            <a:ext cx="810535" cy="529939"/>
          </a:xfrm>
          <a:prstGeom prst="rect">
            <a:avLst/>
          </a:prstGeom>
        </p:spPr>
      </p:pic>
      <p:pic>
        <p:nvPicPr>
          <p:cNvPr id="34" name="Picture 24" descr="Image result for corporate user icon">
            <a:extLst>
              <a:ext uri="{FF2B5EF4-FFF2-40B4-BE49-F238E27FC236}">
                <a16:creationId xmlns:a16="http://schemas.microsoft.com/office/drawing/2014/main" id="{C76A2971-70DF-85CC-0BD7-42F346271EDB}"/>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98953" y="3813436"/>
            <a:ext cx="503181" cy="5031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Image result for corporate user icon">
            <a:extLst>
              <a:ext uri="{FF2B5EF4-FFF2-40B4-BE49-F238E27FC236}">
                <a16:creationId xmlns:a16="http://schemas.microsoft.com/office/drawing/2014/main" id="{4ED02A91-4D54-C66B-9FBB-799E38606E4B}"/>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82530" y="3753233"/>
            <a:ext cx="503181" cy="50318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5DF9260-8383-B166-AE3A-96E9E2AB1EC7}"/>
              </a:ext>
            </a:extLst>
          </p:cNvPr>
          <p:cNvSpPr txBox="1"/>
          <p:nvPr/>
        </p:nvSpPr>
        <p:spPr>
          <a:xfrm>
            <a:off x="7870182" y="4486416"/>
            <a:ext cx="744593" cy="230832"/>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mj-lt"/>
                <a:cs typeface="Arial"/>
                <a:sym typeface="Arial"/>
              </a:rPr>
              <a:t>Any Cloud</a:t>
            </a:r>
          </a:p>
        </p:txBody>
      </p:sp>
    </p:spTree>
    <p:extLst>
      <p:ext uri="{BB962C8B-B14F-4D97-AF65-F5344CB8AC3E}">
        <p14:creationId xmlns:p14="http://schemas.microsoft.com/office/powerpoint/2010/main" val="481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0420-4488-4734-B934-3C154A62AE2E}"/>
              </a:ext>
            </a:extLst>
          </p:cNvPr>
          <p:cNvSpPr>
            <a:spLocks noGrp="1"/>
          </p:cNvSpPr>
          <p:nvPr>
            <p:ph type="title"/>
          </p:nvPr>
        </p:nvSpPr>
        <p:spPr/>
        <p:txBody>
          <a:bodyPr/>
          <a:lstStyle/>
          <a:p>
            <a:r>
              <a:rPr lang="en-US" dirty="0"/>
              <a:t>SIFY Infinit Security services catalog</a:t>
            </a:r>
            <a:endParaRPr lang="en-IN" dirty="0"/>
          </a:p>
        </p:txBody>
      </p:sp>
      <p:sp>
        <p:nvSpPr>
          <p:cNvPr id="5" name="Rectangle 4">
            <a:extLst>
              <a:ext uri="{FF2B5EF4-FFF2-40B4-BE49-F238E27FC236}">
                <a16:creationId xmlns:a16="http://schemas.microsoft.com/office/drawing/2014/main" id="{A4862815-736C-4F97-AEEA-30C4B5213B89}"/>
              </a:ext>
            </a:extLst>
          </p:cNvPr>
          <p:cNvSpPr/>
          <p:nvPr/>
        </p:nvSpPr>
        <p:spPr>
          <a:xfrm>
            <a:off x="665818" y="995567"/>
            <a:ext cx="287241" cy="3736771"/>
          </a:xfrm>
          <a:prstGeom prst="rect">
            <a:avLst/>
          </a:prstGeom>
          <a:solidFill>
            <a:srgbClr val="BED73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Sify Colo, 3rd Party Colo, Customer DC </a:t>
            </a:r>
          </a:p>
        </p:txBody>
      </p:sp>
      <p:sp>
        <p:nvSpPr>
          <p:cNvPr id="9" name="Rectangle 8">
            <a:extLst>
              <a:ext uri="{FF2B5EF4-FFF2-40B4-BE49-F238E27FC236}">
                <a16:creationId xmlns:a16="http://schemas.microsoft.com/office/drawing/2014/main" id="{07094A48-E798-4F7D-8B3A-6EF8ED62E2B3}"/>
              </a:ext>
            </a:extLst>
          </p:cNvPr>
          <p:cNvSpPr/>
          <p:nvPr/>
        </p:nvSpPr>
        <p:spPr>
          <a:xfrm>
            <a:off x="1006987" y="995568"/>
            <a:ext cx="661886" cy="1841133"/>
          </a:xfrm>
          <a:prstGeom prst="rect">
            <a:avLst/>
          </a:prstGeom>
          <a:solidFill>
            <a:srgbClr val="BED73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Sify Products and Services (IaaS, PaaS, SaaS) </a:t>
            </a:r>
          </a:p>
        </p:txBody>
      </p:sp>
      <p:cxnSp>
        <p:nvCxnSpPr>
          <p:cNvPr id="14" name="Straight Connector 13">
            <a:extLst>
              <a:ext uri="{FF2B5EF4-FFF2-40B4-BE49-F238E27FC236}">
                <a16:creationId xmlns:a16="http://schemas.microsoft.com/office/drawing/2014/main" id="{327C7A07-39C2-4FD5-8236-388EE0E7D219}"/>
              </a:ext>
            </a:extLst>
          </p:cNvPr>
          <p:cNvCxnSpPr>
            <a:cxnSpLocks/>
          </p:cNvCxnSpPr>
          <p:nvPr/>
        </p:nvCxnSpPr>
        <p:spPr>
          <a:xfrm>
            <a:off x="1710516" y="1783106"/>
            <a:ext cx="7109634" cy="0"/>
          </a:xfrm>
          <a:prstGeom prst="line">
            <a:avLst/>
          </a:prstGeom>
          <a:ln w="38100">
            <a:noFill/>
            <a:prstDash val="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F0C0EBE-E3D9-41D9-A2D2-DDFB9BF44FC3}"/>
              </a:ext>
            </a:extLst>
          </p:cNvPr>
          <p:cNvGrpSpPr/>
          <p:nvPr/>
        </p:nvGrpSpPr>
        <p:grpSpPr>
          <a:xfrm>
            <a:off x="1710516" y="1786317"/>
            <a:ext cx="7089506" cy="1030371"/>
            <a:chOff x="1448218" y="2395120"/>
            <a:chExt cx="6671163" cy="904120"/>
          </a:xfrm>
          <a:solidFill>
            <a:schemeClr val="accent3">
              <a:lumMod val="20000"/>
              <a:lumOff val="80000"/>
            </a:schemeClr>
          </a:solidFill>
        </p:grpSpPr>
        <p:sp>
          <p:nvSpPr>
            <p:cNvPr id="31" name="Rectangle: Rounded Corners 30">
              <a:extLst>
                <a:ext uri="{FF2B5EF4-FFF2-40B4-BE49-F238E27FC236}">
                  <a16:creationId xmlns:a16="http://schemas.microsoft.com/office/drawing/2014/main" id="{30F708E0-4731-4309-9EC5-8D52DD35B5FF}"/>
                </a:ext>
              </a:extLst>
            </p:cNvPr>
            <p:cNvSpPr/>
            <p:nvPr/>
          </p:nvSpPr>
          <p:spPr>
            <a:xfrm>
              <a:off x="1448218" y="2401126"/>
              <a:ext cx="1080856" cy="898114"/>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NextGen Firewall with IDS/IPS, Advanced Threat Protection, Remote Access VPN, Web Application Firewall, Secure Web Gateway, SASE, DNS Security</a:t>
              </a:r>
              <a:endParaRPr kumimoji="0" lang="en-IN" sz="70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p:txBody>
        </p:sp>
        <p:sp>
          <p:nvSpPr>
            <p:cNvPr id="32" name="Rectangle: Rounded Corners 31">
              <a:extLst>
                <a:ext uri="{FF2B5EF4-FFF2-40B4-BE49-F238E27FC236}">
                  <a16:creationId xmlns:a16="http://schemas.microsoft.com/office/drawing/2014/main" id="{38BCFA39-B1CB-4632-86F5-0C5C34A56844}"/>
                </a:ext>
              </a:extLst>
            </p:cNvPr>
            <p:cNvSpPr/>
            <p:nvPr/>
          </p:nvSpPr>
          <p:spPr>
            <a:xfrm>
              <a:off x="2559569" y="2398134"/>
              <a:ext cx="1080856" cy="893769"/>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Trebuchet MS"/>
                  <a:cs typeface="Arial" panose="020B0604020202020204" pitchFamily="34" charset="0"/>
                </a:rPr>
                <a:t>NextGen Antivirus, EDR, OS &amp; Application Patch Management, </a:t>
              </a:r>
            </a:p>
          </p:txBody>
        </p:sp>
        <p:sp>
          <p:nvSpPr>
            <p:cNvPr id="33" name="Rectangle: Rounded Corners 32">
              <a:extLst>
                <a:ext uri="{FF2B5EF4-FFF2-40B4-BE49-F238E27FC236}">
                  <a16:creationId xmlns:a16="http://schemas.microsoft.com/office/drawing/2014/main" id="{C1B45DFA-9D1B-40E2-85BD-3729C2C3844E}"/>
                </a:ext>
              </a:extLst>
            </p:cNvPr>
            <p:cNvSpPr/>
            <p:nvPr/>
          </p:nvSpPr>
          <p:spPr>
            <a:xfrm>
              <a:off x="3663223" y="2395120"/>
              <a:ext cx="1080856" cy="893763"/>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Trebuchet MS"/>
                  <a:cs typeface="Arial" panose="020B0604020202020204" pitchFamily="34" charset="0"/>
                </a:rPr>
                <a:t>DLP, Email Security, Database Activity Monitoring</a:t>
              </a:r>
            </a:p>
          </p:txBody>
        </p:sp>
        <p:sp>
          <p:nvSpPr>
            <p:cNvPr id="34" name="Rectangle: Rounded Corners 33">
              <a:extLst>
                <a:ext uri="{FF2B5EF4-FFF2-40B4-BE49-F238E27FC236}">
                  <a16:creationId xmlns:a16="http://schemas.microsoft.com/office/drawing/2014/main" id="{CBA3E0E0-FF29-4F19-B5DF-C123D16FACD8}"/>
                </a:ext>
              </a:extLst>
            </p:cNvPr>
            <p:cNvSpPr/>
            <p:nvPr/>
          </p:nvSpPr>
          <p:spPr>
            <a:xfrm>
              <a:off x="7038525" y="2419446"/>
              <a:ext cx="1080856" cy="877216"/>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Trebuchet MS"/>
                  <a:cs typeface="Arial" panose="020B0604020202020204" pitchFamily="34" charset="0"/>
                </a:rPr>
                <a:t>Vulnerability Assessment &amp; Penetration Testing, Security Audits</a:t>
              </a:r>
            </a:p>
          </p:txBody>
        </p:sp>
        <p:sp>
          <p:nvSpPr>
            <p:cNvPr id="35" name="Rectangle: Rounded Corners 34">
              <a:extLst>
                <a:ext uri="{FF2B5EF4-FFF2-40B4-BE49-F238E27FC236}">
                  <a16:creationId xmlns:a16="http://schemas.microsoft.com/office/drawing/2014/main" id="{D563BF59-A666-446C-B185-6B4A2D93AC3D}"/>
                </a:ext>
              </a:extLst>
            </p:cNvPr>
            <p:cNvSpPr/>
            <p:nvPr/>
          </p:nvSpPr>
          <p:spPr>
            <a:xfrm>
              <a:off x="5910421" y="2402899"/>
              <a:ext cx="1080856" cy="893763"/>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700" dirty="0">
                  <a:solidFill>
                    <a:prstClr val="black"/>
                  </a:solidFill>
                  <a:latin typeface="Trebuchet MS"/>
                  <a:cs typeface="Arial" panose="020B0604020202020204" pitchFamily="34" charset="0"/>
                </a:rPr>
                <a:t>SIEM, UEBA, Network Detection &amp; Response, Threat Intelligence</a:t>
              </a:r>
            </a:p>
          </p:txBody>
        </p:sp>
        <p:sp>
          <p:nvSpPr>
            <p:cNvPr id="36" name="Rectangle: Rounded Corners 35">
              <a:extLst>
                <a:ext uri="{FF2B5EF4-FFF2-40B4-BE49-F238E27FC236}">
                  <a16:creationId xmlns:a16="http://schemas.microsoft.com/office/drawing/2014/main" id="{F11C61A5-F0EC-427C-8703-CAE2CAECE7BE}"/>
                </a:ext>
              </a:extLst>
            </p:cNvPr>
            <p:cNvSpPr/>
            <p:nvPr/>
          </p:nvSpPr>
          <p:spPr>
            <a:xfrm>
              <a:off x="4784335" y="2402786"/>
              <a:ext cx="1080856" cy="896453"/>
            </a:xfrm>
            <a:prstGeom prst="round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US" sz="700" dirty="0">
                  <a:solidFill>
                    <a:prstClr val="black"/>
                  </a:solidFill>
                  <a:latin typeface="Trebuchet MS"/>
                  <a:cs typeface="Arial" panose="020B0604020202020204" pitchFamily="34" charset="0"/>
                </a:rPr>
                <a:t>CASB, Privilege Access Management, Multi Factor Authentication</a:t>
              </a:r>
              <a:endParaRPr lang="en-IN" sz="700" dirty="0">
                <a:solidFill>
                  <a:prstClr val="black"/>
                </a:solidFill>
                <a:latin typeface="Trebuchet MS"/>
                <a:cs typeface="Arial" panose="020B0604020202020204" pitchFamily="34" charset="0"/>
              </a:endParaRPr>
            </a:p>
          </p:txBody>
        </p:sp>
      </p:grpSp>
      <p:grpSp>
        <p:nvGrpSpPr>
          <p:cNvPr id="53" name="Group 52">
            <a:extLst>
              <a:ext uri="{FF2B5EF4-FFF2-40B4-BE49-F238E27FC236}">
                <a16:creationId xmlns:a16="http://schemas.microsoft.com/office/drawing/2014/main" id="{F35E1B60-877B-4D8B-9A89-310255B42F1C}"/>
              </a:ext>
            </a:extLst>
          </p:cNvPr>
          <p:cNvGrpSpPr/>
          <p:nvPr/>
        </p:nvGrpSpPr>
        <p:grpSpPr>
          <a:xfrm>
            <a:off x="1706092" y="994515"/>
            <a:ext cx="4711201" cy="736712"/>
            <a:chOff x="1444055" y="1255981"/>
            <a:chExt cx="4433200" cy="666549"/>
          </a:xfrm>
          <a:solidFill>
            <a:schemeClr val="accent3">
              <a:lumMod val="20000"/>
              <a:lumOff val="80000"/>
            </a:schemeClr>
          </a:solidFill>
        </p:grpSpPr>
        <p:sp>
          <p:nvSpPr>
            <p:cNvPr id="37" name="Rectangle: Rounded Corners 36">
              <a:extLst>
                <a:ext uri="{FF2B5EF4-FFF2-40B4-BE49-F238E27FC236}">
                  <a16:creationId xmlns:a16="http://schemas.microsoft.com/office/drawing/2014/main" id="{23E7F571-3302-4902-9E27-3A1AE95818BB}"/>
                </a:ext>
              </a:extLst>
            </p:cNvPr>
            <p:cNvSpPr/>
            <p:nvPr/>
          </p:nvSpPr>
          <p:spPr>
            <a:xfrm>
              <a:off x="1448217" y="1635110"/>
              <a:ext cx="1087523" cy="275372"/>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NW Security</a:t>
              </a:r>
            </a:p>
          </p:txBody>
        </p:sp>
        <p:sp>
          <p:nvSpPr>
            <p:cNvPr id="38" name="Rectangle: Rounded Corners 37">
              <a:extLst>
                <a:ext uri="{FF2B5EF4-FFF2-40B4-BE49-F238E27FC236}">
                  <a16:creationId xmlns:a16="http://schemas.microsoft.com/office/drawing/2014/main" id="{786C4CEF-B751-422A-B901-4EB1E1C27A1A}"/>
                </a:ext>
              </a:extLst>
            </p:cNvPr>
            <p:cNvSpPr/>
            <p:nvPr/>
          </p:nvSpPr>
          <p:spPr>
            <a:xfrm>
              <a:off x="2566234" y="1639908"/>
              <a:ext cx="1080856" cy="275372"/>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Host Security</a:t>
              </a:r>
            </a:p>
          </p:txBody>
        </p:sp>
        <p:sp>
          <p:nvSpPr>
            <p:cNvPr id="39" name="Rectangle: Rounded Corners 38">
              <a:extLst>
                <a:ext uri="{FF2B5EF4-FFF2-40B4-BE49-F238E27FC236}">
                  <a16:creationId xmlns:a16="http://schemas.microsoft.com/office/drawing/2014/main" id="{4CBB2149-C157-4C9F-B9BA-CBA0B3FDD6D6}"/>
                </a:ext>
              </a:extLst>
            </p:cNvPr>
            <p:cNvSpPr/>
            <p:nvPr/>
          </p:nvSpPr>
          <p:spPr>
            <a:xfrm>
              <a:off x="3669889" y="1636894"/>
              <a:ext cx="1080856" cy="275372"/>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Data Security</a:t>
              </a:r>
            </a:p>
          </p:txBody>
        </p:sp>
        <p:sp>
          <p:nvSpPr>
            <p:cNvPr id="40" name="Rectangle: Rounded Corners 39">
              <a:extLst>
                <a:ext uri="{FF2B5EF4-FFF2-40B4-BE49-F238E27FC236}">
                  <a16:creationId xmlns:a16="http://schemas.microsoft.com/office/drawing/2014/main" id="{7D68A8D0-BDBC-4EA2-AF00-DCD40B325C25}"/>
                </a:ext>
              </a:extLst>
            </p:cNvPr>
            <p:cNvSpPr/>
            <p:nvPr/>
          </p:nvSpPr>
          <p:spPr>
            <a:xfrm>
              <a:off x="4796399" y="1647158"/>
              <a:ext cx="1080856" cy="275372"/>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IAM</a:t>
              </a:r>
            </a:p>
          </p:txBody>
        </p:sp>
        <p:sp>
          <p:nvSpPr>
            <p:cNvPr id="43" name="Rectangle: Rounded Corners 42">
              <a:extLst>
                <a:ext uri="{FF2B5EF4-FFF2-40B4-BE49-F238E27FC236}">
                  <a16:creationId xmlns:a16="http://schemas.microsoft.com/office/drawing/2014/main" id="{9AC579FA-5497-4ABC-A8FE-890E1D8C23EA}"/>
                </a:ext>
              </a:extLst>
            </p:cNvPr>
            <p:cNvSpPr/>
            <p:nvPr/>
          </p:nvSpPr>
          <p:spPr>
            <a:xfrm>
              <a:off x="1444055" y="1255981"/>
              <a:ext cx="4421136" cy="324784"/>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MSS</a:t>
              </a:r>
            </a:p>
          </p:txBody>
        </p:sp>
      </p:grpSp>
      <p:sp>
        <p:nvSpPr>
          <p:cNvPr id="50" name="Rectangle: Rounded Corners 49">
            <a:extLst>
              <a:ext uri="{FF2B5EF4-FFF2-40B4-BE49-F238E27FC236}">
                <a16:creationId xmlns:a16="http://schemas.microsoft.com/office/drawing/2014/main" id="{F5AC76C1-F181-757F-CDBC-E3E95E0EF332}"/>
              </a:ext>
            </a:extLst>
          </p:cNvPr>
          <p:cNvSpPr/>
          <p:nvPr/>
        </p:nvSpPr>
        <p:spPr>
          <a:xfrm>
            <a:off x="6464434" y="998762"/>
            <a:ext cx="1148636" cy="724452"/>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MDR </a:t>
            </a:r>
          </a:p>
        </p:txBody>
      </p:sp>
      <p:sp>
        <p:nvSpPr>
          <p:cNvPr id="56" name="Rectangle: Rounded Corners 55">
            <a:extLst>
              <a:ext uri="{FF2B5EF4-FFF2-40B4-BE49-F238E27FC236}">
                <a16:creationId xmlns:a16="http://schemas.microsoft.com/office/drawing/2014/main" id="{D7AE047C-44CD-DC4C-4FF5-8AE26A6BD5E7}"/>
              </a:ext>
            </a:extLst>
          </p:cNvPr>
          <p:cNvSpPr/>
          <p:nvPr/>
        </p:nvSpPr>
        <p:spPr>
          <a:xfrm>
            <a:off x="7660210" y="987877"/>
            <a:ext cx="1148636" cy="724437"/>
          </a:xfrm>
          <a:prstGeom prst="round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r>
              <a:rPr lang="en-IN" sz="900" b="1" dirty="0">
                <a:solidFill>
                  <a:prstClr val="black"/>
                </a:solidFill>
                <a:latin typeface="Trebuchet MS"/>
                <a:cs typeface="Arial" panose="020B0604020202020204" pitchFamily="34" charset="0"/>
              </a:rPr>
              <a:t>GRC</a:t>
            </a:r>
          </a:p>
        </p:txBody>
      </p:sp>
      <p:sp>
        <p:nvSpPr>
          <p:cNvPr id="42" name="Rectangle 41">
            <a:extLst>
              <a:ext uri="{FF2B5EF4-FFF2-40B4-BE49-F238E27FC236}">
                <a16:creationId xmlns:a16="http://schemas.microsoft.com/office/drawing/2014/main" id="{72B1BA27-388B-C3BD-A256-F76BCDC3329C}"/>
              </a:ext>
            </a:extLst>
          </p:cNvPr>
          <p:cNvSpPr/>
          <p:nvPr/>
        </p:nvSpPr>
        <p:spPr>
          <a:xfrm rot="16200000">
            <a:off x="-1401404" y="2720971"/>
            <a:ext cx="3736771" cy="285961"/>
          </a:xfrm>
          <a:prstGeom prst="rect">
            <a:avLst/>
          </a:prstGeom>
          <a:solidFill>
            <a:srgbClr val="BED73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Sify </a:t>
            </a:r>
            <a:r>
              <a:rPr lang="en-IN" sz="1100" b="1" dirty="0">
                <a:solidFill>
                  <a:prstClr val="black"/>
                </a:solidFill>
                <a:latin typeface="Trebuchet MS"/>
                <a:cs typeface="Arial" panose="020B0604020202020204" pitchFamily="34" charset="0"/>
              </a:rPr>
              <a:t>CI Enterprise </a:t>
            </a:r>
            <a:r>
              <a:rPr kumimoji="0" lang="en-IN" sz="110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Cloud, AWS, AZURE, OCI, GCP</a:t>
            </a:r>
          </a:p>
        </p:txBody>
      </p:sp>
      <p:sp>
        <p:nvSpPr>
          <p:cNvPr id="57" name="Rectangle 56">
            <a:extLst>
              <a:ext uri="{FF2B5EF4-FFF2-40B4-BE49-F238E27FC236}">
                <a16:creationId xmlns:a16="http://schemas.microsoft.com/office/drawing/2014/main" id="{CAB2B73E-2C9B-5C7F-A3AC-436CE02AF28C}"/>
              </a:ext>
            </a:extLst>
          </p:cNvPr>
          <p:cNvSpPr/>
          <p:nvPr/>
        </p:nvSpPr>
        <p:spPr>
          <a:xfrm rot="10800000" flipV="1">
            <a:off x="1006987" y="3289068"/>
            <a:ext cx="7826118" cy="4616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latin typeface="Trebuchet MS"/>
              </a:rPr>
              <a:t>Service Desk</a:t>
            </a:r>
          </a:p>
          <a:p>
            <a:pPr algn="ctr"/>
            <a:r>
              <a:rPr lang="en-US" sz="1000" dirty="0">
                <a:solidFill>
                  <a:prstClr val="black"/>
                </a:solidFill>
                <a:latin typeface="Trebuchet MS"/>
              </a:rPr>
              <a:t>Omni-Channel, 24x7, Multi-Lingual</a:t>
            </a:r>
            <a:endParaRPr lang="en-IN" sz="1000" dirty="0">
              <a:solidFill>
                <a:prstClr val="black"/>
              </a:solidFill>
              <a:latin typeface="Trebuchet MS"/>
            </a:endParaRPr>
          </a:p>
        </p:txBody>
      </p:sp>
      <p:sp>
        <p:nvSpPr>
          <p:cNvPr id="72" name="Rectangle: Rounded Corners 71">
            <a:extLst>
              <a:ext uri="{FF2B5EF4-FFF2-40B4-BE49-F238E27FC236}">
                <a16:creationId xmlns:a16="http://schemas.microsoft.com/office/drawing/2014/main" id="{B8B86B77-4D82-9687-A109-6BD2148D93E0}"/>
              </a:ext>
            </a:extLst>
          </p:cNvPr>
          <p:cNvSpPr/>
          <p:nvPr/>
        </p:nvSpPr>
        <p:spPr>
          <a:xfrm>
            <a:off x="1712008" y="2900705"/>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Fortinet, Checkpoint, Cisco, Palo Alto, F5</a:t>
            </a:r>
          </a:p>
        </p:txBody>
      </p:sp>
      <p:sp>
        <p:nvSpPr>
          <p:cNvPr id="73" name="Rectangle: Rounded Corners 72">
            <a:extLst>
              <a:ext uri="{FF2B5EF4-FFF2-40B4-BE49-F238E27FC236}">
                <a16:creationId xmlns:a16="http://schemas.microsoft.com/office/drawing/2014/main" id="{FCF792CB-31AE-010B-25DB-4AE44C179FDF}"/>
              </a:ext>
            </a:extLst>
          </p:cNvPr>
          <p:cNvSpPr/>
          <p:nvPr/>
        </p:nvSpPr>
        <p:spPr>
          <a:xfrm>
            <a:off x="2898601" y="2896647"/>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CrowdStrike, McAfee, Forcepoint, Trend Micro</a:t>
            </a:r>
          </a:p>
        </p:txBody>
      </p:sp>
      <p:sp>
        <p:nvSpPr>
          <p:cNvPr id="74" name="Rectangle: Rounded Corners 73">
            <a:extLst>
              <a:ext uri="{FF2B5EF4-FFF2-40B4-BE49-F238E27FC236}">
                <a16:creationId xmlns:a16="http://schemas.microsoft.com/office/drawing/2014/main" id="{BABD852B-2709-5ABB-CC78-6966C73DE997}"/>
              </a:ext>
            </a:extLst>
          </p:cNvPr>
          <p:cNvSpPr/>
          <p:nvPr/>
        </p:nvSpPr>
        <p:spPr>
          <a:xfrm>
            <a:off x="4080941" y="2904660"/>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McAfee, Forcepoint, Trend Micro</a:t>
            </a:r>
          </a:p>
        </p:txBody>
      </p:sp>
      <p:sp>
        <p:nvSpPr>
          <p:cNvPr id="75" name="Rectangle: Rounded Corners 74">
            <a:extLst>
              <a:ext uri="{FF2B5EF4-FFF2-40B4-BE49-F238E27FC236}">
                <a16:creationId xmlns:a16="http://schemas.microsoft.com/office/drawing/2014/main" id="{DF7B1BCF-BBE1-03B0-0DB7-D74F36DA65B6}"/>
              </a:ext>
            </a:extLst>
          </p:cNvPr>
          <p:cNvSpPr/>
          <p:nvPr/>
        </p:nvSpPr>
        <p:spPr>
          <a:xfrm>
            <a:off x="7666409" y="2896648"/>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Rapid7, Nessus, Metasploit, Burp Suit</a:t>
            </a:r>
          </a:p>
        </p:txBody>
      </p:sp>
      <p:sp>
        <p:nvSpPr>
          <p:cNvPr id="76" name="Rectangle: Rounded Corners 75">
            <a:extLst>
              <a:ext uri="{FF2B5EF4-FFF2-40B4-BE49-F238E27FC236}">
                <a16:creationId xmlns:a16="http://schemas.microsoft.com/office/drawing/2014/main" id="{81A0DE03-D3D1-885F-E79D-109377B559B5}"/>
              </a:ext>
            </a:extLst>
          </p:cNvPr>
          <p:cNvSpPr/>
          <p:nvPr/>
        </p:nvSpPr>
        <p:spPr>
          <a:xfrm>
            <a:off x="6452540" y="2903463"/>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700" dirty="0">
                <a:solidFill>
                  <a:prstClr val="black"/>
                </a:solidFill>
                <a:latin typeface="Trebuchet MS"/>
                <a:cs typeface="Arial" panose="020B0604020202020204" pitchFamily="34" charset="0"/>
              </a:rPr>
              <a:t>Fortinet, Cisco</a:t>
            </a:r>
            <a:endPar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p:txBody>
      </p:sp>
      <p:sp>
        <p:nvSpPr>
          <p:cNvPr id="77" name="Rectangle: Rounded Corners 76">
            <a:extLst>
              <a:ext uri="{FF2B5EF4-FFF2-40B4-BE49-F238E27FC236}">
                <a16:creationId xmlns:a16="http://schemas.microsoft.com/office/drawing/2014/main" id="{63969FC5-25DE-B820-45D7-125FC3DF29CD}"/>
              </a:ext>
            </a:extLst>
          </p:cNvPr>
          <p:cNvSpPr/>
          <p:nvPr/>
        </p:nvSpPr>
        <p:spPr>
          <a:xfrm>
            <a:off x="5269405" y="2896647"/>
            <a:ext cx="1148636"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Arcon, Cisco</a:t>
            </a:r>
            <a:endParaRPr kumimoji="0" lang="en-IN" sz="7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p:txBody>
      </p:sp>
      <p:sp>
        <p:nvSpPr>
          <p:cNvPr id="88" name="Rectangle: Rounded Corners 87">
            <a:extLst>
              <a:ext uri="{FF2B5EF4-FFF2-40B4-BE49-F238E27FC236}">
                <a16:creationId xmlns:a16="http://schemas.microsoft.com/office/drawing/2014/main" id="{94984395-E428-53C3-E119-2B41D80E0E29}"/>
              </a:ext>
            </a:extLst>
          </p:cNvPr>
          <p:cNvSpPr/>
          <p:nvPr/>
        </p:nvSpPr>
        <p:spPr>
          <a:xfrm>
            <a:off x="1005330" y="2910707"/>
            <a:ext cx="628194" cy="304359"/>
          </a:xfrm>
          <a:prstGeom prst="roundRect">
            <a:avLst/>
          </a:prstGeom>
          <a:solidFill>
            <a:schemeClr val="accent4">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IN" sz="750" b="1"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OEM</a:t>
            </a:r>
          </a:p>
        </p:txBody>
      </p:sp>
      <p:sp>
        <p:nvSpPr>
          <p:cNvPr id="93" name="Rectangle 92">
            <a:extLst>
              <a:ext uri="{FF2B5EF4-FFF2-40B4-BE49-F238E27FC236}">
                <a16:creationId xmlns:a16="http://schemas.microsoft.com/office/drawing/2014/main" id="{E2A90998-3B31-D8B8-D95B-E95866207E5B}"/>
              </a:ext>
            </a:extLst>
          </p:cNvPr>
          <p:cNvSpPr/>
          <p:nvPr/>
        </p:nvSpPr>
        <p:spPr>
          <a:xfrm rot="10800000" flipV="1">
            <a:off x="1006987" y="3783943"/>
            <a:ext cx="7826118" cy="4616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latin typeface="Trebuchet MS"/>
              </a:rPr>
              <a:t>Tools</a:t>
            </a:r>
          </a:p>
          <a:p>
            <a:pPr algn="ctr"/>
            <a:r>
              <a:rPr lang="en-US" sz="1000" dirty="0">
                <a:solidFill>
                  <a:prstClr val="black"/>
                </a:solidFill>
                <a:latin typeface="Trebuchet MS"/>
              </a:rPr>
              <a:t>Service Desk/ITSM, Discovery, Correlation, Security Orchestration Automation, Operation Insights, Dashboards, AIOps, DevOps</a:t>
            </a:r>
          </a:p>
        </p:txBody>
      </p:sp>
      <p:sp>
        <p:nvSpPr>
          <p:cNvPr id="94" name="Rectangle 93">
            <a:extLst>
              <a:ext uri="{FF2B5EF4-FFF2-40B4-BE49-F238E27FC236}">
                <a16:creationId xmlns:a16="http://schemas.microsoft.com/office/drawing/2014/main" id="{4452D46F-79A5-F9AC-05F2-9CC5FF3EE0CC}"/>
              </a:ext>
            </a:extLst>
          </p:cNvPr>
          <p:cNvSpPr/>
          <p:nvPr/>
        </p:nvSpPr>
        <p:spPr>
          <a:xfrm rot="10800000" flipV="1">
            <a:off x="1006987" y="4278817"/>
            <a:ext cx="7826118" cy="4616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latin typeface="Trebuchet MS"/>
              </a:rPr>
              <a:t>Processes</a:t>
            </a:r>
          </a:p>
          <a:p>
            <a:pPr algn="ctr"/>
            <a:r>
              <a:rPr lang="en-US" sz="1000" dirty="0">
                <a:solidFill>
                  <a:prstClr val="black"/>
                </a:solidFill>
                <a:latin typeface="Trebuchet MS"/>
              </a:rPr>
              <a:t>ITSM – ITIL, ITAM, ITOM, ISO 27001, ISO 2000</a:t>
            </a:r>
            <a:endParaRPr lang="en-IN" sz="1000" dirty="0">
              <a:solidFill>
                <a:prstClr val="black"/>
              </a:solidFill>
              <a:latin typeface="Trebuchet MS"/>
            </a:endParaRPr>
          </a:p>
        </p:txBody>
      </p:sp>
    </p:spTree>
    <p:extLst>
      <p:ext uri="{BB962C8B-B14F-4D97-AF65-F5344CB8AC3E}">
        <p14:creationId xmlns:p14="http://schemas.microsoft.com/office/powerpoint/2010/main" val="98911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D1CD-8796-87FC-82BA-191FA85B9791}"/>
              </a:ext>
            </a:extLst>
          </p:cNvPr>
          <p:cNvSpPr>
            <a:spLocks noGrp="1"/>
          </p:cNvSpPr>
          <p:nvPr>
            <p:ph type="title"/>
          </p:nvPr>
        </p:nvSpPr>
        <p:spPr/>
        <p:txBody>
          <a:bodyPr/>
          <a:lstStyle/>
          <a:p>
            <a:r>
              <a:rPr lang="en-US" dirty="0"/>
              <a:t>Automation-led Sify Infinit Security services </a:t>
            </a:r>
            <a:endParaRPr lang="en-IN" dirty="0"/>
          </a:p>
        </p:txBody>
      </p:sp>
      <p:pic>
        <p:nvPicPr>
          <p:cNvPr id="9" name="Graphic 8">
            <a:extLst>
              <a:ext uri="{FF2B5EF4-FFF2-40B4-BE49-F238E27FC236}">
                <a16:creationId xmlns:a16="http://schemas.microsoft.com/office/drawing/2014/main" id="{2B294D5A-0D6B-525B-2F17-6CC9258B8F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000" y="1468914"/>
            <a:ext cx="8496150" cy="2696687"/>
          </a:xfrm>
          <a:prstGeom prst="rect">
            <a:avLst/>
          </a:prstGeom>
        </p:spPr>
      </p:pic>
      <p:sp>
        <p:nvSpPr>
          <p:cNvPr id="10" name="TextBox 9">
            <a:extLst>
              <a:ext uri="{FF2B5EF4-FFF2-40B4-BE49-F238E27FC236}">
                <a16:creationId xmlns:a16="http://schemas.microsoft.com/office/drawing/2014/main" id="{585DCB4A-FA6B-0B4F-6659-81D0B960569B}"/>
              </a:ext>
            </a:extLst>
          </p:cNvPr>
          <p:cNvSpPr txBox="1"/>
          <p:nvPr/>
        </p:nvSpPr>
        <p:spPr>
          <a:xfrm>
            <a:off x="511017" y="2362283"/>
            <a:ext cx="1601588" cy="307777"/>
          </a:xfrm>
          <a:prstGeom prst="rect">
            <a:avLst/>
          </a:prstGeom>
          <a:noFill/>
        </p:spPr>
        <p:txBody>
          <a:bodyPr wrap="square" rtlCol="0">
            <a:spAutoFit/>
          </a:bodyPr>
          <a:lstStyle/>
          <a:p>
            <a:pPr defTabSz="685800"/>
            <a:r>
              <a:rPr lang="en-US" sz="1400" b="1" cap="all" dirty="0">
                <a:solidFill>
                  <a:srgbClr val="BED730"/>
                </a:solidFill>
                <a:latin typeface="Trebuchet MS"/>
              </a:rPr>
              <a:t>Provisioning </a:t>
            </a:r>
          </a:p>
        </p:txBody>
      </p:sp>
      <p:sp>
        <p:nvSpPr>
          <p:cNvPr id="11" name="TextBox 10">
            <a:extLst>
              <a:ext uri="{FF2B5EF4-FFF2-40B4-BE49-F238E27FC236}">
                <a16:creationId xmlns:a16="http://schemas.microsoft.com/office/drawing/2014/main" id="{30BC523F-BF80-22A1-DF56-46F3C0A6985B}"/>
              </a:ext>
            </a:extLst>
          </p:cNvPr>
          <p:cNvSpPr txBox="1"/>
          <p:nvPr/>
        </p:nvSpPr>
        <p:spPr>
          <a:xfrm>
            <a:off x="511017" y="2724170"/>
            <a:ext cx="1673383" cy="738664"/>
          </a:xfrm>
          <a:prstGeom prst="rect">
            <a:avLst/>
          </a:prstGeom>
          <a:noFill/>
        </p:spPr>
        <p:txBody>
          <a:bodyPr wrap="square" rtlCol="0">
            <a:spAutoFit/>
          </a:bodyPr>
          <a:lstStyle/>
          <a:p>
            <a:pPr defTabSz="685800">
              <a:spcAft>
                <a:spcPts val="200"/>
              </a:spcAft>
            </a:pPr>
            <a:r>
              <a:rPr lang="en-US" sz="1050" dirty="0">
                <a:solidFill>
                  <a:schemeClr val="bg1">
                    <a:lumMod val="85000"/>
                  </a:schemeClr>
                </a:solidFill>
                <a:latin typeface="Trebuchet MS"/>
              </a:rPr>
              <a:t>Catalog based orchestration - Creation, Self Service, Multi Cloud Management, etc.</a:t>
            </a:r>
          </a:p>
        </p:txBody>
      </p:sp>
      <p:pic>
        <p:nvPicPr>
          <p:cNvPr id="15" name="Picture 18">
            <a:extLst>
              <a:ext uri="{FF2B5EF4-FFF2-40B4-BE49-F238E27FC236}">
                <a16:creationId xmlns:a16="http://schemas.microsoft.com/office/drawing/2014/main" id="{CC4CCDFF-D85C-A14B-D443-22C8A3792A8A}"/>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p:blipFill>
        <p:spPr bwMode="auto">
          <a:xfrm>
            <a:off x="631832" y="194817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66B7394-E641-A016-E612-786330697479}"/>
              </a:ext>
            </a:extLst>
          </p:cNvPr>
          <p:cNvSpPr txBox="1"/>
          <p:nvPr/>
        </p:nvSpPr>
        <p:spPr>
          <a:xfrm>
            <a:off x="2618681" y="2362283"/>
            <a:ext cx="1601588" cy="307777"/>
          </a:xfrm>
          <a:prstGeom prst="rect">
            <a:avLst/>
          </a:prstGeom>
          <a:noFill/>
        </p:spPr>
        <p:txBody>
          <a:bodyPr wrap="square" rtlCol="0">
            <a:spAutoFit/>
          </a:bodyPr>
          <a:lstStyle/>
          <a:p>
            <a:pPr defTabSz="685800"/>
            <a:r>
              <a:rPr lang="en-US" sz="1400" b="1" cap="all" dirty="0">
                <a:solidFill>
                  <a:srgbClr val="BED730"/>
                </a:solidFill>
                <a:latin typeface="Trebuchet MS"/>
              </a:rPr>
              <a:t>Workflow</a:t>
            </a:r>
          </a:p>
        </p:txBody>
      </p:sp>
      <p:sp>
        <p:nvSpPr>
          <p:cNvPr id="21" name="TextBox 20">
            <a:extLst>
              <a:ext uri="{FF2B5EF4-FFF2-40B4-BE49-F238E27FC236}">
                <a16:creationId xmlns:a16="http://schemas.microsoft.com/office/drawing/2014/main" id="{B4B8CFB8-583E-A38E-FF98-23D1B41CB61B}"/>
              </a:ext>
            </a:extLst>
          </p:cNvPr>
          <p:cNvSpPr txBox="1"/>
          <p:nvPr/>
        </p:nvSpPr>
        <p:spPr>
          <a:xfrm>
            <a:off x="2618681" y="2724170"/>
            <a:ext cx="1953319" cy="1061829"/>
          </a:xfrm>
          <a:prstGeom prst="rect">
            <a:avLst/>
          </a:prstGeom>
          <a:noFill/>
        </p:spPr>
        <p:txBody>
          <a:bodyPr wrap="square" rtlCol="0">
            <a:spAutoFit/>
          </a:bodyPr>
          <a:lstStyle/>
          <a:p>
            <a:pPr defTabSz="685800">
              <a:spcAft>
                <a:spcPts val="200"/>
              </a:spcAft>
            </a:pPr>
            <a:r>
              <a:rPr lang="en-US" sz="1050" dirty="0">
                <a:solidFill>
                  <a:schemeClr val="bg1">
                    <a:lumMod val="85000"/>
                  </a:schemeClr>
                </a:solidFill>
                <a:latin typeface="Trebuchet MS"/>
              </a:rPr>
              <a:t>Sequential workflow defined services and checks with or without any intervention – Service Request, Notifications, Authorization, Assignment etc. </a:t>
            </a:r>
          </a:p>
        </p:txBody>
      </p:sp>
      <p:pic>
        <p:nvPicPr>
          <p:cNvPr id="22" name="Picture 18">
            <a:extLst>
              <a:ext uri="{FF2B5EF4-FFF2-40B4-BE49-F238E27FC236}">
                <a16:creationId xmlns:a16="http://schemas.microsoft.com/office/drawing/2014/main" id="{9CF8EAC5-715B-D13B-0B52-723C6FF6F3C2}"/>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p:blipFill>
        <p:spPr bwMode="auto">
          <a:xfrm>
            <a:off x="2739496" y="194817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A5C0EB0-E30C-B1D5-1BC1-E088D5D3A6D3}"/>
              </a:ext>
            </a:extLst>
          </p:cNvPr>
          <p:cNvSpPr txBox="1"/>
          <p:nvPr/>
        </p:nvSpPr>
        <p:spPr>
          <a:xfrm>
            <a:off x="4847160" y="2362283"/>
            <a:ext cx="1601588" cy="307777"/>
          </a:xfrm>
          <a:prstGeom prst="rect">
            <a:avLst/>
          </a:prstGeom>
          <a:noFill/>
        </p:spPr>
        <p:txBody>
          <a:bodyPr wrap="square" rtlCol="0">
            <a:spAutoFit/>
          </a:bodyPr>
          <a:lstStyle/>
          <a:p>
            <a:pPr defTabSz="685800"/>
            <a:r>
              <a:rPr lang="en-US" sz="1400" b="1" cap="all" dirty="0">
                <a:solidFill>
                  <a:srgbClr val="BED730"/>
                </a:solidFill>
                <a:latin typeface="Trebuchet MS"/>
              </a:rPr>
              <a:t>Event</a:t>
            </a:r>
          </a:p>
        </p:txBody>
      </p:sp>
      <p:sp>
        <p:nvSpPr>
          <p:cNvPr id="28" name="TextBox 27">
            <a:extLst>
              <a:ext uri="{FF2B5EF4-FFF2-40B4-BE49-F238E27FC236}">
                <a16:creationId xmlns:a16="http://schemas.microsoft.com/office/drawing/2014/main" id="{990E7579-9C92-5BC2-70FC-9014A20A5F35}"/>
              </a:ext>
            </a:extLst>
          </p:cNvPr>
          <p:cNvSpPr txBox="1"/>
          <p:nvPr/>
        </p:nvSpPr>
        <p:spPr>
          <a:xfrm>
            <a:off x="4847160" y="2724170"/>
            <a:ext cx="1673383" cy="900246"/>
          </a:xfrm>
          <a:prstGeom prst="rect">
            <a:avLst/>
          </a:prstGeom>
          <a:noFill/>
        </p:spPr>
        <p:txBody>
          <a:bodyPr wrap="square" rtlCol="0">
            <a:spAutoFit/>
          </a:bodyPr>
          <a:lstStyle/>
          <a:p>
            <a:pPr defTabSz="685800">
              <a:spcAft>
                <a:spcPts val="200"/>
              </a:spcAft>
            </a:pPr>
            <a:r>
              <a:rPr lang="en-US" sz="1050" dirty="0">
                <a:solidFill>
                  <a:schemeClr val="bg1">
                    <a:lumMod val="85000"/>
                  </a:schemeClr>
                </a:solidFill>
                <a:latin typeface="Trebuchet MS"/>
              </a:rPr>
              <a:t>Triggered based on one or sequence of events – Alerts from tools or APIs, Threshold violations, etc.</a:t>
            </a:r>
          </a:p>
        </p:txBody>
      </p:sp>
      <p:pic>
        <p:nvPicPr>
          <p:cNvPr id="29" name="Picture 18">
            <a:extLst>
              <a:ext uri="{FF2B5EF4-FFF2-40B4-BE49-F238E27FC236}">
                <a16:creationId xmlns:a16="http://schemas.microsoft.com/office/drawing/2014/main" id="{EB186BDA-9A4B-EF60-3A01-85FB0258FD81}"/>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p:blipFill>
        <p:spPr bwMode="auto">
          <a:xfrm>
            <a:off x="4967975" y="194817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29345B-C79C-AAF3-C72F-1B61D2E10314}"/>
              </a:ext>
            </a:extLst>
          </p:cNvPr>
          <p:cNvSpPr txBox="1"/>
          <p:nvPr/>
        </p:nvSpPr>
        <p:spPr>
          <a:xfrm>
            <a:off x="7003844" y="2362283"/>
            <a:ext cx="1601588" cy="307777"/>
          </a:xfrm>
          <a:prstGeom prst="rect">
            <a:avLst/>
          </a:prstGeom>
          <a:noFill/>
        </p:spPr>
        <p:txBody>
          <a:bodyPr wrap="square" rtlCol="0">
            <a:spAutoFit/>
          </a:bodyPr>
          <a:lstStyle/>
          <a:p>
            <a:pPr defTabSz="685800"/>
            <a:r>
              <a:rPr lang="en-US" sz="1400" b="1" cap="all" dirty="0">
                <a:solidFill>
                  <a:srgbClr val="BED730"/>
                </a:solidFill>
                <a:latin typeface="Trebuchet MS"/>
              </a:rPr>
              <a:t>Runbook</a:t>
            </a:r>
          </a:p>
        </p:txBody>
      </p:sp>
      <p:sp>
        <p:nvSpPr>
          <p:cNvPr id="31" name="TextBox 30">
            <a:extLst>
              <a:ext uri="{FF2B5EF4-FFF2-40B4-BE49-F238E27FC236}">
                <a16:creationId xmlns:a16="http://schemas.microsoft.com/office/drawing/2014/main" id="{C804A175-20A8-D6D3-96D0-9DED440D9566}"/>
              </a:ext>
            </a:extLst>
          </p:cNvPr>
          <p:cNvSpPr txBox="1"/>
          <p:nvPr/>
        </p:nvSpPr>
        <p:spPr>
          <a:xfrm>
            <a:off x="7003844" y="2724170"/>
            <a:ext cx="1673383" cy="1061829"/>
          </a:xfrm>
          <a:prstGeom prst="rect">
            <a:avLst/>
          </a:prstGeom>
          <a:noFill/>
        </p:spPr>
        <p:txBody>
          <a:bodyPr wrap="square" rtlCol="0">
            <a:spAutoFit/>
          </a:bodyPr>
          <a:lstStyle/>
          <a:p>
            <a:pPr defTabSz="685800">
              <a:spcAft>
                <a:spcPts val="200"/>
              </a:spcAft>
            </a:pPr>
            <a:r>
              <a:rPr lang="en-US" sz="1050" dirty="0">
                <a:solidFill>
                  <a:schemeClr val="bg1">
                    <a:lumMod val="85000"/>
                  </a:schemeClr>
                </a:solidFill>
                <a:latin typeface="Trebuchet MS"/>
              </a:rPr>
              <a:t>SOP based sequential tasks - Service Health checks &amp; defined actions. AIOps driven for MTTD, MTTR, MTTI Reductions.</a:t>
            </a:r>
          </a:p>
        </p:txBody>
      </p:sp>
      <p:pic>
        <p:nvPicPr>
          <p:cNvPr id="32" name="Picture 18">
            <a:extLst>
              <a:ext uri="{FF2B5EF4-FFF2-40B4-BE49-F238E27FC236}">
                <a16:creationId xmlns:a16="http://schemas.microsoft.com/office/drawing/2014/main" id="{A1FD7104-E706-87C7-5A15-10131E363E9E}"/>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p:blipFill>
        <p:spPr bwMode="auto">
          <a:xfrm>
            <a:off x="7124659" y="1948173"/>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0C2439-20AC-44ED-8B4F-A8DF7BE6A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612" y="1633641"/>
            <a:ext cx="6755852" cy="3118640"/>
          </a:xfrm>
          <a:prstGeom prst="rect">
            <a:avLst/>
          </a:prstGeom>
        </p:spPr>
      </p:pic>
      <p:sp>
        <p:nvSpPr>
          <p:cNvPr id="6" name="TextBox 5">
            <a:extLst>
              <a:ext uri="{FF2B5EF4-FFF2-40B4-BE49-F238E27FC236}">
                <a16:creationId xmlns:a16="http://schemas.microsoft.com/office/drawing/2014/main" id="{A78D9D05-0D6F-493F-BABF-CB9A815C0A28}"/>
              </a:ext>
            </a:extLst>
          </p:cNvPr>
          <p:cNvSpPr txBox="1"/>
          <p:nvPr/>
        </p:nvSpPr>
        <p:spPr>
          <a:xfrm>
            <a:off x="3272273" y="2721892"/>
            <a:ext cx="1620180" cy="882293"/>
          </a:xfrm>
          <a:prstGeom prst="rect">
            <a:avLst/>
          </a:prstGeom>
          <a:noFill/>
        </p:spPr>
        <p:txBody>
          <a:bodyPr wrap="square" rtlCol="0">
            <a:spAutoFit/>
          </a:bodyPr>
          <a:lstStyle/>
          <a:p>
            <a:pPr algn="ctr" defTabSz="914219">
              <a:spcAft>
                <a:spcPts val="200"/>
              </a:spcAft>
            </a:pPr>
            <a:r>
              <a:rPr lang="en-US" sz="1600" b="1" dirty="0">
                <a:solidFill>
                  <a:srgbClr val="1F497D"/>
                </a:solidFill>
                <a:latin typeface="Trebuchet MS"/>
              </a:rPr>
              <a:t>TOOLS</a:t>
            </a:r>
          </a:p>
          <a:p>
            <a:pPr algn="ctr" defTabSz="914219">
              <a:spcAft>
                <a:spcPts val="200"/>
              </a:spcAft>
            </a:pPr>
            <a:r>
              <a:rPr lang="en-US" sz="1600" b="1" dirty="0">
                <a:solidFill>
                  <a:srgbClr val="1F497D"/>
                </a:solidFill>
                <a:latin typeface="Trebuchet MS"/>
              </a:rPr>
              <a:t>PROCESS</a:t>
            </a:r>
          </a:p>
          <a:p>
            <a:pPr algn="ctr" defTabSz="914219">
              <a:spcAft>
                <a:spcPts val="200"/>
              </a:spcAft>
            </a:pPr>
            <a:r>
              <a:rPr lang="en-US" sz="1600" b="1" dirty="0">
                <a:solidFill>
                  <a:srgbClr val="1F497D"/>
                </a:solidFill>
                <a:latin typeface="Trebuchet MS"/>
              </a:rPr>
              <a:t>INNOVATION</a:t>
            </a:r>
          </a:p>
        </p:txBody>
      </p:sp>
      <p:sp>
        <p:nvSpPr>
          <p:cNvPr id="7" name="TextBox 6">
            <a:extLst>
              <a:ext uri="{FF2B5EF4-FFF2-40B4-BE49-F238E27FC236}">
                <a16:creationId xmlns:a16="http://schemas.microsoft.com/office/drawing/2014/main" id="{C9A41E25-85D7-47BE-BA61-AEA704DB0534}"/>
              </a:ext>
            </a:extLst>
          </p:cNvPr>
          <p:cNvSpPr txBox="1"/>
          <p:nvPr/>
        </p:nvSpPr>
        <p:spPr>
          <a:xfrm>
            <a:off x="681609" y="1135421"/>
            <a:ext cx="2920728" cy="461665"/>
          </a:xfrm>
          <a:prstGeom prst="rect">
            <a:avLst/>
          </a:prstGeom>
          <a:noFill/>
        </p:spPr>
        <p:txBody>
          <a:bodyPr wrap="square" rtlCol="0">
            <a:spAutoFit/>
          </a:bodyPr>
          <a:lstStyle/>
          <a:p>
            <a:pPr algn="r" defTabSz="914219">
              <a:spcAft>
                <a:spcPts val="600"/>
              </a:spcAft>
            </a:pPr>
            <a:r>
              <a:rPr lang="en-US" sz="1200" dirty="0">
                <a:solidFill>
                  <a:schemeClr val="bg1">
                    <a:lumMod val="95000"/>
                  </a:schemeClr>
                </a:solidFill>
                <a:latin typeface="Trebuchet MS"/>
              </a:rPr>
              <a:t>Single partner for </a:t>
            </a:r>
            <a:r>
              <a:rPr lang="en-US" sz="1200" b="1" dirty="0">
                <a:solidFill>
                  <a:srgbClr val="BED730"/>
                </a:solidFill>
                <a:latin typeface="Trebuchet MS"/>
              </a:rPr>
              <a:t>Security Services</a:t>
            </a:r>
            <a:r>
              <a:rPr lang="en-US" sz="1200" dirty="0">
                <a:solidFill>
                  <a:srgbClr val="BED730"/>
                </a:solidFill>
                <a:latin typeface="Trebuchet MS"/>
              </a:rPr>
              <a:t> </a:t>
            </a:r>
            <a:r>
              <a:rPr lang="en-US" sz="1200" dirty="0">
                <a:solidFill>
                  <a:schemeClr val="bg1">
                    <a:lumMod val="95000"/>
                  </a:schemeClr>
                </a:solidFill>
                <a:latin typeface="Trebuchet MS"/>
              </a:rPr>
              <a:t>across DC/Cloud/WAN/End-User</a:t>
            </a:r>
          </a:p>
        </p:txBody>
      </p:sp>
      <p:sp>
        <p:nvSpPr>
          <p:cNvPr id="9" name="TextBox 8">
            <a:extLst>
              <a:ext uri="{FF2B5EF4-FFF2-40B4-BE49-F238E27FC236}">
                <a16:creationId xmlns:a16="http://schemas.microsoft.com/office/drawing/2014/main" id="{54BE4608-B387-4B89-8B4B-CE6F2D056B3C}"/>
              </a:ext>
            </a:extLst>
          </p:cNvPr>
          <p:cNvSpPr txBox="1"/>
          <p:nvPr/>
        </p:nvSpPr>
        <p:spPr>
          <a:xfrm>
            <a:off x="196016" y="2210320"/>
            <a:ext cx="2666256" cy="461665"/>
          </a:xfrm>
          <a:prstGeom prst="rect">
            <a:avLst/>
          </a:prstGeom>
          <a:noFill/>
        </p:spPr>
        <p:txBody>
          <a:bodyPr wrap="square" rtlCol="0">
            <a:spAutoFit/>
          </a:bodyPr>
          <a:lstStyle/>
          <a:p>
            <a:pPr algn="r" defTabSz="914219">
              <a:spcAft>
                <a:spcPts val="600"/>
              </a:spcAft>
            </a:pPr>
            <a:r>
              <a:rPr lang="en-US" sz="1200" dirty="0">
                <a:solidFill>
                  <a:schemeClr val="bg1">
                    <a:lumMod val="95000"/>
                  </a:schemeClr>
                </a:solidFill>
                <a:latin typeface="Trebuchet MS"/>
              </a:rPr>
              <a:t>Catalogue Driven &amp; Optimized </a:t>
            </a:r>
            <a:r>
              <a:rPr lang="en-US" sz="1200" b="1" dirty="0">
                <a:solidFill>
                  <a:srgbClr val="BED730"/>
                </a:solidFill>
                <a:latin typeface="Trebuchet MS"/>
              </a:rPr>
              <a:t>Hybrid SOC delivery model </a:t>
            </a:r>
            <a:r>
              <a:rPr lang="en-US" sz="1200" dirty="0">
                <a:solidFill>
                  <a:srgbClr val="BED730"/>
                </a:solidFill>
                <a:latin typeface="Trebuchet MS"/>
              </a:rPr>
              <a:t> </a:t>
            </a:r>
            <a:r>
              <a:rPr lang="en-US" sz="1200" b="1" dirty="0">
                <a:solidFill>
                  <a:srgbClr val="BED730"/>
                </a:solidFill>
                <a:latin typeface="Trebuchet MS"/>
              </a:rPr>
              <a:t> </a:t>
            </a:r>
          </a:p>
        </p:txBody>
      </p:sp>
      <p:sp>
        <p:nvSpPr>
          <p:cNvPr id="11" name="TextBox 10">
            <a:extLst>
              <a:ext uri="{FF2B5EF4-FFF2-40B4-BE49-F238E27FC236}">
                <a16:creationId xmlns:a16="http://schemas.microsoft.com/office/drawing/2014/main" id="{CFA3F63A-A649-458D-B387-9B23AB140CA1}"/>
              </a:ext>
            </a:extLst>
          </p:cNvPr>
          <p:cNvSpPr txBox="1"/>
          <p:nvPr/>
        </p:nvSpPr>
        <p:spPr>
          <a:xfrm>
            <a:off x="988192" y="4225790"/>
            <a:ext cx="2439975" cy="461665"/>
          </a:xfrm>
          <a:prstGeom prst="rect">
            <a:avLst/>
          </a:prstGeom>
          <a:noFill/>
        </p:spPr>
        <p:txBody>
          <a:bodyPr wrap="square" rtlCol="0">
            <a:spAutoFit/>
          </a:bodyPr>
          <a:lstStyle/>
          <a:p>
            <a:pPr algn="r" defTabSz="685800">
              <a:spcAft>
                <a:spcPts val="600"/>
              </a:spcAft>
            </a:pPr>
            <a:r>
              <a:rPr lang="en-US" sz="1200" dirty="0">
                <a:solidFill>
                  <a:schemeClr val="bg1">
                    <a:lumMod val="95000"/>
                  </a:schemeClr>
                </a:solidFill>
                <a:latin typeface="Trebuchet MS"/>
              </a:rPr>
              <a:t>Full suite of </a:t>
            </a:r>
            <a:r>
              <a:rPr lang="en-US" sz="1200" b="1" dirty="0">
                <a:solidFill>
                  <a:srgbClr val="BED730"/>
                </a:solidFill>
                <a:latin typeface="Trebuchet MS"/>
              </a:rPr>
              <a:t>ITIL service elements, </a:t>
            </a:r>
            <a:r>
              <a:rPr lang="en-US" sz="1200" dirty="0">
                <a:solidFill>
                  <a:schemeClr val="bg1">
                    <a:lumMod val="95000"/>
                  </a:schemeClr>
                </a:solidFill>
                <a:latin typeface="Trebuchet MS"/>
              </a:rPr>
              <a:t>process compliance</a:t>
            </a:r>
          </a:p>
        </p:txBody>
      </p:sp>
      <p:sp>
        <p:nvSpPr>
          <p:cNvPr id="12" name="TextBox 11">
            <a:extLst>
              <a:ext uri="{FF2B5EF4-FFF2-40B4-BE49-F238E27FC236}">
                <a16:creationId xmlns:a16="http://schemas.microsoft.com/office/drawing/2014/main" id="{8AD27D4F-5BAF-46A9-B16F-3852D3528272}"/>
              </a:ext>
            </a:extLst>
          </p:cNvPr>
          <p:cNvSpPr txBox="1"/>
          <p:nvPr/>
        </p:nvSpPr>
        <p:spPr>
          <a:xfrm>
            <a:off x="5202535" y="2151843"/>
            <a:ext cx="3525005" cy="538609"/>
          </a:xfrm>
          <a:prstGeom prst="rect">
            <a:avLst/>
          </a:prstGeom>
          <a:noFill/>
        </p:spPr>
        <p:txBody>
          <a:bodyPr wrap="square" rtlCol="0">
            <a:spAutoFit/>
          </a:bodyPr>
          <a:lstStyle/>
          <a:p>
            <a:pPr defTabSz="685800">
              <a:spcAft>
                <a:spcPts val="600"/>
              </a:spcAft>
            </a:pPr>
            <a:r>
              <a:rPr lang="en-US" sz="1200" dirty="0">
                <a:solidFill>
                  <a:schemeClr val="bg1">
                    <a:lumMod val="95000"/>
                  </a:schemeClr>
                </a:solidFill>
                <a:latin typeface="Trebuchet MS"/>
              </a:rPr>
              <a:t>Security Posture Enhancement</a:t>
            </a:r>
          </a:p>
          <a:p>
            <a:pPr defTabSz="685800">
              <a:spcAft>
                <a:spcPts val="600"/>
              </a:spcAft>
            </a:pPr>
            <a:r>
              <a:rPr lang="en-US" sz="1200" b="1" dirty="0">
                <a:solidFill>
                  <a:srgbClr val="BED730"/>
                </a:solidFill>
                <a:latin typeface="Trebuchet MS"/>
              </a:rPr>
              <a:t>By implementing the right security framework</a:t>
            </a:r>
            <a:endParaRPr lang="en-US" sz="1200" b="1" dirty="0">
              <a:solidFill>
                <a:schemeClr val="bg1"/>
              </a:solidFill>
              <a:latin typeface="Trebuchet MS"/>
            </a:endParaRPr>
          </a:p>
        </p:txBody>
      </p:sp>
      <p:sp>
        <p:nvSpPr>
          <p:cNvPr id="13" name="TextBox 12">
            <a:extLst>
              <a:ext uri="{FF2B5EF4-FFF2-40B4-BE49-F238E27FC236}">
                <a16:creationId xmlns:a16="http://schemas.microsoft.com/office/drawing/2014/main" id="{FC58869A-4B44-4461-B673-EDDF4E8561D6}"/>
              </a:ext>
            </a:extLst>
          </p:cNvPr>
          <p:cNvSpPr txBox="1"/>
          <p:nvPr/>
        </p:nvSpPr>
        <p:spPr>
          <a:xfrm>
            <a:off x="5355681" y="3162465"/>
            <a:ext cx="2952005" cy="461665"/>
          </a:xfrm>
          <a:prstGeom prst="rect">
            <a:avLst/>
          </a:prstGeom>
          <a:noFill/>
        </p:spPr>
        <p:txBody>
          <a:bodyPr wrap="square" rtlCol="0">
            <a:spAutoFit/>
          </a:bodyPr>
          <a:lstStyle/>
          <a:p>
            <a:pPr defTabSz="685800"/>
            <a:r>
              <a:rPr lang="en-US" sz="1200" b="1" dirty="0">
                <a:solidFill>
                  <a:srgbClr val="BED730"/>
                </a:solidFill>
                <a:latin typeface="Trebuchet MS"/>
              </a:rPr>
              <a:t>Productivity improvement </a:t>
            </a:r>
          </a:p>
          <a:p>
            <a:pPr defTabSz="685800"/>
            <a:r>
              <a:rPr lang="en-US" sz="1200" b="1" dirty="0">
                <a:solidFill>
                  <a:schemeClr val="bg1">
                    <a:lumMod val="95000"/>
                  </a:schemeClr>
                </a:solidFill>
                <a:latin typeface="Trebuchet MS"/>
              </a:rPr>
              <a:t>with Automation and Event co-relation </a:t>
            </a:r>
          </a:p>
        </p:txBody>
      </p:sp>
      <p:sp>
        <p:nvSpPr>
          <p:cNvPr id="14" name="TextBox 13">
            <a:extLst>
              <a:ext uri="{FF2B5EF4-FFF2-40B4-BE49-F238E27FC236}">
                <a16:creationId xmlns:a16="http://schemas.microsoft.com/office/drawing/2014/main" id="{F876CFC8-2DF9-4B90-9EED-49BFAF1C551B}"/>
              </a:ext>
            </a:extLst>
          </p:cNvPr>
          <p:cNvSpPr txBox="1"/>
          <p:nvPr/>
        </p:nvSpPr>
        <p:spPr>
          <a:xfrm>
            <a:off x="-313986" y="3063354"/>
            <a:ext cx="3112344" cy="538609"/>
          </a:xfrm>
          <a:prstGeom prst="rect">
            <a:avLst/>
          </a:prstGeom>
          <a:noFill/>
        </p:spPr>
        <p:txBody>
          <a:bodyPr wrap="square" rtlCol="0">
            <a:spAutoFit/>
          </a:bodyPr>
          <a:lstStyle/>
          <a:p>
            <a:pPr algn="r" defTabSz="914219">
              <a:spcAft>
                <a:spcPts val="600"/>
              </a:spcAft>
            </a:pPr>
            <a:r>
              <a:rPr lang="en-US" sz="1200" b="1" dirty="0">
                <a:solidFill>
                  <a:srgbClr val="BED730"/>
                </a:solidFill>
                <a:latin typeface="Trebuchet MS"/>
              </a:rPr>
              <a:t>Best of Breed MSSP/MDR/GRC Tools</a:t>
            </a:r>
            <a:r>
              <a:rPr lang="en-US" sz="1200" dirty="0">
                <a:solidFill>
                  <a:schemeClr val="bg1">
                    <a:lumMod val="95000"/>
                  </a:schemeClr>
                </a:solidFill>
                <a:latin typeface="Trebuchet MS"/>
              </a:rPr>
              <a:t> </a:t>
            </a:r>
          </a:p>
          <a:p>
            <a:pPr algn="r" defTabSz="914219">
              <a:spcAft>
                <a:spcPts val="600"/>
              </a:spcAft>
            </a:pPr>
            <a:r>
              <a:rPr lang="en-US" sz="1200" dirty="0">
                <a:solidFill>
                  <a:schemeClr val="bg1">
                    <a:lumMod val="95000"/>
                  </a:schemeClr>
                </a:solidFill>
                <a:latin typeface="Trebuchet MS"/>
              </a:rPr>
              <a:t>Protect, Detect &amp; Response Services</a:t>
            </a:r>
          </a:p>
        </p:txBody>
      </p:sp>
      <p:sp>
        <p:nvSpPr>
          <p:cNvPr id="3" name="Rectangle 2">
            <a:extLst>
              <a:ext uri="{FF2B5EF4-FFF2-40B4-BE49-F238E27FC236}">
                <a16:creationId xmlns:a16="http://schemas.microsoft.com/office/drawing/2014/main" id="{902C2F35-B1C5-4608-A844-5E6DB3B542B5}"/>
              </a:ext>
            </a:extLst>
          </p:cNvPr>
          <p:cNvSpPr/>
          <p:nvPr/>
        </p:nvSpPr>
        <p:spPr>
          <a:xfrm>
            <a:off x="4638652" y="4225790"/>
            <a:ext cx="2798808" cy="461665"/>
          </a:xfrm>
          <a:prstGeom prst="rect">
            <a:avLst/>
          </a:prstGeom>
        </p:spPr>
        <p:txBody>
          <a:bodyPr wrap="square">
            <a:spAutoFit/>
          </a:bodyPr>
          <a:lstStyle/>
          <a:p>
            <a:pPr defTabSz="914219">
              <a:spcAft>
                <a:spcPts val="600"/>
              </a:spcAft>
            </a:pPr>
            <a:r>
              <a:rPr lang="en-US" sz="1200" b="1" dirty="0">
                <a:solidFill>
                  <a:srgbClr val="BED730"/>
                </a:solidFill>
                <a:latin typeface="Trebuchet MS"/>
              </a:rPr>
              <a:t>SLA based service </a:t>
            </a:r>
            <a:r>
              <a:rPr lang="en-US" sz="1200" b="1" dirty="0">
                <a:solidFill>
                  <a:schemeClr val="bg1">
                    <a:lumMod val="95000"/>
                  </a:schemeClr>
                </a:solidFill>
                <a:latin typeface="Trebuchet MS"/>
              </a:rPr>
              <a:t>with real time measurement &amp; dashboards  </a:t>
            </a:r>
          </a:p>
        </p:txBody>
      </p:sp>
      <p:sp>
        <p:nvSpPr>
          <p:cNvPr id="2" name="Title 1">
            <a:extLst>
              <a:ext uri="{FF2B5EF4-FFF2-40B4-BE49-F238E27FC236}">
                <a16:creationId xmlns:a16="http://schemas.microsoft.com/office/drawing/2014/main" id="{F52819A0-D77B-4CDC-B1AC-B733CA8A727A}"/>
              </a:ext>
            </a:extLst>
          </p:cNvPr>
          <p:cNvSpPr>
            <a:spLocks noGrp="1"/>
          </p:cNvSpPr>
          <p:nvPr>
            <p:ph type="title"/>
          </p:nvPr>
        </p:nvSpPr>
        <p:spPr/>
        <p:txBody>
          <a:bodyPr/>
          <a:lstStyle/>
          <a:p>
            <a:r>
              <a:rPr lang="en-US" dirty="0"/>
              <a:t>What makes sify a UNIQUE partner FOR Security Services</a:t>
            </a:r>
            <a:endParaRPr lang="en-IN" dirty="0"/>
          </a:p>
        </p:txBody>
      </p:sp>
      <p:sp>
        <p:nvSpPr>
          <p:cNvPr id="16" name="TextBox 15">
            <a:extLst>
              <a:ext uri="{FF2B5EF4-FFF2-40B4-BE49-F238E27FC236}">
                <a16:creationId xmlns:a16="http://schemas.microsoft.com/office/drawing/2014/main" id="{42F5F7FA-3899-4BAF-0935-E67CE55CDC8F}"/>
              </a:ext>
            </a:extLst>
          </p:cNvPr>
          <p:cNvSpPr txBox="1"/>
          <p:nvPr/>
        </p:nvSpPr>
        <p:spPr>
          <a:xfrm>
            <a:off x="7208144" y="456045"/>
            <a:ext cx="584775" cy="1424438"/>
          </a:xfrm>
          <a:prstGeom prst="rect">
            <a:avLst/>
          </a:prstGeom>
          <a:noFill/>
        </p:spPr>
        <p:txBody>
          <a:bodyPr vert="vert270" wrap="square" rtlCol="0">
            <a:spAutoFit/>
          </a:bodyPr>
          <a:lstStyle/>
          <a:p>
            <a:pPr defTabSz="684499">
              <a:defRPr/>
            </a:pPr>
            <a:r>
              <a:rPr lang="en-IN" sz="2600" b="1" spc="300" dirty="0">
                <a:solidFill>
                  <a:srgbClr val="BED730"/>
                </a:solidFill>
                <a:latin typeface="+mj-lt"/>
              </a:rPr>
              <a:t>Less</a:t>
            </a:r>
            <a:endParaRPr lang="en-IN" sz="2600" spc="300" dirty="0">
              <a:solidFill>
                <a:srgbClr val="BED730"/>
              </a:solidFill>
              <a:latin typeface="+mj-lt"/>
            </a:endParaRPr>
          </a:p>
        </p:txBody>
      </p:sp>
      <p:sp>
        <p:nvSpPr>
          <p:cNvPr id="17" name="TextBox 16">
            <a:extLst>
              <a:ext uri="{FF2B5EF4-FFF2-40B4-BE49-F238E27FC236}">
                <a16:creationId xmlns:a16="http://schemas.microsoft.com/office/drawing/2014/main" id="{359F94E7-1FC2-A9EC-B76E-ABBC9801D8A5}"/>
              </a:ext>
            </a:extLst>
          </p:cNvPr>
          <p:cNvSpPr txBox="1"/>
          <p:nvPr/>
        </p:nvSpPr>
        <p:spPr>
          <a:xfrm>
            <a:off x="7569713" y="973519"/>
            <a:ext cx="1275679" cy="923330"/>
          </a:xfrm>
          <a:prstGeom prst="rect">
            <a:avLst/>
          </a:prstGeom>
          <a:noFill/>
        </p:spPr>
        <p:txBody>
          <a:bodyPr wrap="square" rtlCol="0">
            <a:spAutoFit/>
          </a:bodyPr>
          <a:lstStyle/>
          <a:p>
            <a:pPr defTabSz="684499">
              <a:defRPr/>
            </a:pPr>
            <a:r>
              <a:rPr lang="en-IN" dirty="0">
                <a:solidFill>
                  <a:schemeClr val="bg1"/>
                </a:solidFill>
                <a:latin typeface="+mj-lt"/>
              </a:rPr>
              <a:t>Hardware</a:t>
            </a:r>
          </a:p>
          <a:p>
            <a:pPr defTabSz="684499">
              <a:defRPr/>
            </a:pPr>
            <a:r>
              <a:rPr lang="en-IN" dirty="0">
                <a:solidFill>
                  <a:schemeClr val="bg1"/>
                </a:solidFill>
                <a:latin typeface="+mj-lt"/>
              </a:rPr>
              <a:t>People</a:t>
            </a:r>
          </a:p>
          <a:p>
            <a:pPr defTabSz="684499">
              <a:defRPr/>
            </a:pPr>
            <a:r>
              <a:rPr lang="en-IN" dirty="0">
                <a:solidFill>
                  <a:schemeClr val="bg1"/>
                </a:solidFill>
                <a:latin typeface="+mj-lt"/>
              </a:rPr>
              <a:t>Licenses</a:t>
            </a:r>
          </a:p>
        </p:txBody>
      </p:sp>
    </p:spTree>
    <p:extLst>
      <p:ext uri="{BB962C8B-B14F-4D97-AF65-F5344CB8AC3E}">
        <p14:creationId xmlns:p14="http://schemas.microsoft.com/office/powerpoint/2010/main" val="8480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C87F-2B04-4D1D-8028-532C065C3F49}"/>
              </a:ext>
            </a:extLst>
          </p:cNvPr>
          <p:cNvSpPr>
            <a:spLocks noGrp="1"/>
          </p:cNvSpPr>
          <p:nvPr>
            <p:ph type="title"/>
          </p:nvPr>
        </p:nvSpPr>
        <p:spPr>
          <a:xfrm>
            <a:off x="324000" y="26906"/>
            <a:ext cx="8496150" cy="830987"/>
          </a:xfrm>
        </p:spPr>
        <p:txBody>
          <a:bodyPr/>
          <a:lstStyle/>
          <a:p>
            <a:r>
              <a:rPr lang="en-US" dirty="0"/>
              <a:t>Sify Security Services Value proposition  &amp; Customer benefits </a:t>
            </a:r>
            <a:endParaRPr lang="en-IN" dirty="0"/>
          </a:p>
        </p:txBody>
      </p:sp>
      <p:grpSp>
        <p:nvGrpSpPr>
          <p:cNvPr id="15" name="Group 14">
            <a:extLst>
              <a:ext uri="{FF2B5EF4-FFF2-40B4-BE49-F238E27FC236}">
                <a16:creationId xmlns:a16="http://schemas.microsoft.com/office/drawing/2014/main" id="{3C9417E0-7106-E242-D607-12906F9BEEB7}"/>
              </a:ext>
            </a:extLst>
          </p:cNvPr>
          <p:cNvGrpSpPr/>
          <p:nvPr/>
        </p:nvGrpSpPr>
        <p:grpSpPr>
          <a:xfrm>
            <a:off x="1517527" y="774597"/>
            <a:ext cx="6144593" cy="355158"/>
            <a:chOff x="1999604" y="1316153"/>
            <a:chExt cx="8192791" cy="473544"/>
          </a:xfrm>
        </p:grpSpPr>
        <p:sp>
          <p:nvSpPr>
            <p:cNvPr id="18" name="Rectangle: Rounded Corners 17">
              <a:extLst>
                <a:ext uri="{FF2B5EF4-FFF2-40B4-BE49-F238E27FC236}">
                  <a16:creationId xmlns:a16="http://schemas.microsoft.com/office/drawing/2014/main" id="{F4785B3E-DB25-9A6D-AD06-67A5984E02F9}"/>
                </a:ext>
              </a:extLst>
            </p:cNvPr>
            <p:cNvSpPr/>
            <p:nvPr/>
          </p:nvSpPr>
          <p:spPr>
            <a:xfrm>
              <a:off x="1999604" y="1316153"/>
              <a:ext cx="8192791" cy="473544"/>
            </a:xfrm>
            <a:prstGeom prst="roundRect">
              <a:avLst>
                <a:gd name="adj" fmla="val 50000"/>
              </a:avLst>
            </a:prstGeom>
            <a:solidFill>
              <a:srgbClr val="BED730"/>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013" dirty="0">
                <a:solidFill>
                  <a:prstClr val="white"/>
                </a:solidFill>
                <a:latin typeface="Trebuchet MS"/>
              </a:endParaRPr>
            </a:p>
          </p:txBody>
        </p:sp>
        <p:sp>
          <p:nvSpPr>
            <p:cNvPr id="19" name="TextBox 18">
              <a:extLst>
                <a:ext uri="{FF2B5EF4-FFF2-40B4-BE49-F238E27FC236}">
                  <a16:creationId xmlns:a16="http://schemas.microsoft.com/office/drawing/2014/main" id="{5F9F31F5-A9BC-EB65-E7BC-DF364FC26307}"/>
                </a:ext>
              </a:extLst>
            </p:cNvPr>
            <p:cNvSpPr txBox="1"/>
            <p:nvPr/>
          </p:nvSpPr>
          <p:spPr>
            <a:xfrm>
              <a:off x="2537580" y="1347741"/>
              <a:ext cx="7116838" cy="410369"/>
            </a:xfrm>
            <a:prstGeom prst="rect">
              <a:avLst/>
            </a:prstGeom>
            <a:noFill/>
          </p:spPr>
          <p:txBody>
            <a:bodyPr wrap="square" rtlCol="0">
              <a:spAutoFit/>
            </a:bodyPr>
            <a:lstStyle/>
            <a:p>
              <a:pPr algn="ctr" defTabSz="685783"/>
              <a:r>
                <a:rPr lang="en-US" sz="1400" b="1" dirty="0">
                  <a:solidFill>
                    <a:prstClr val="black"/>
                  </a:solidFill>
                  <a:latin typeface="Trebuchet MS"/>
                </a:rPr>
                <a:t>Integrity | Commitment | Agility </a:t>
              </a:r>
              <a:endParaRPr lang="en-IN" sz="1400" b="1" dirty="0">
                <a:solidFill>
                  <a:prstClr val="black"/>
                </a:solidFill>
                <a:latin typeface="Trebuchet MS"/>
              </a:endParaRPr>
            </a:p>
          </p:txBody>
        </p:sp>
      </p:grpSp>
      <p:grpSp>
        <p:nvGrpSpPr>
          <p:cNvPr id="29" name="Group 28">
            <a:extLst>
              <a:ext uri="{FF2B5EF4-FFF2-40B4-BE49-F238E27FC236}">
                <a16:creationId xmlns:a16="http://schemas.microsoft.com/office/drawing/2014/main" id="{BB42E291-0F53-B265-DC1C-3ABB550ACBB0}"/>
              </a:ext>
            </a:extLst>
          </p:cNvPr>
          <p:cNvGrpSpPr/>
          <p:nvPr/>
        </p:nvGrpSpPr>
        <p:grpSpPr>
          <a:xfrm>
            <a:off x="5650245" y="1586172"/>
            <a:ext cx="3276010" cy="815383"/>
            <a:chOff x="6995180" y="2013296"/>
            <a:chExt cx="4368013" cy="1087177"/>
          </a:xfrm>
        </p:grpSpPr>
        <p:grpSp>
          <p:nvGrpSpPr>
            <p:cNvPr id="28" name="Group 27">
              <a:extLst>
                <a:ext uri="{FF2B5EF4-FFF2-40B4-BE49-F238E27FC236}">
                  <a16:creationId xmlns:a16="http://schemas.microsoft.com/office/drawing/2014/main" id="{99BE6471-F349-2DB9-1B86-CF9DE4877342}"/>
                </a:ext>
              </a:extLst>
            </p:cNvPr>
            <p:cNvGrpSpPr/>
            <p:nvPr/>
          </p:nvGrpSpPr>
          <p:grpSpPr>
            <a:xfrm>
              <a:off x="7610989" y="2013296"/>
              <a:ext cx="3752204" cy="1087177"/>
              <a:chOff x="7610989" y="2013296"/>
              <a:chExt cx="3752204" cy="1087177"/>
            </a:xfrm>
          </p:grpSpPr>
          <p:sp>
            <p:nvSpPr>
              <p:cNvPr id="51" name="Rectangle 50">
                <a:extLst>
                  <a:ext uri="{FF2B5EF4-FFF2-40B4-BE49-F238E27FC236}">
                    <a16:creationId xmlns:a16="http://schemas.microsoft.com/office/drawing/2014/main" id="{8BE3E957-34A0-4E49-9748-AD3A6C6EC9F0}"/>
                  </a:ext>
                </a:extLst>
              </p:cNvPr>
              <p:cNvSpPr/>
              <p:nvPr/>
            </p:nvSpPr>
            <p:spPr>
              <a:xfrm>
                <a:off x="7610989" y="2354971"/>
                <a:ext cx="3752204" cy="745502"/>
              </a:xfrm>
              <a:prstGeom prst="rect">
                <a:avLst/>
              </a:prstGeom>
            </p:spPr>
            <p:txBody>
              <a:bodyPr wrap="square">
                <a:spAutoFit/>
              </a:bodyPr>
              <a:lstStyle/>
              <a:p>
                <a:pPr defTabSz="685783">
                  <a:spcAft>
                    <a:spcPts val="200"/>
                  </a:spcAft>
                </a:pPr>
                <a:r>
                  <a:rPr lang="en-US" sz="900" dirty="0">
                    <a:solidFill>
                      <a:prstClr val="white"/>
                    </a:solidFill>
                    <a:latin typeface="Trebuchet MS"/>
                  </a:rPr>
                  <a:t>Protects Brand &amp; Business Reputation</a:t>
                </a:r>
              </a:p>
              <a:p>
                <a:pPr defTabSz="685783">
                  <a:spcAft>
                    <a:spcPts val="200"/>
                  </a:spcAft>
                </a:pPr>
                <a:r>
                  <a:rPr lang="en-US" sz="900" dirty="0">
                    <a:solidFill>
                      <a:prstClr val="white"/>
                    </a:solidFill>
                    <a:latin typeface="Trebuchet MS"/>
                  </a:rPr>
                  <a:t>Improves Cyber Security Posture</a:t>
                </a:r>
              </a:p>
              <a:p>
                <a:pPr defTabSz="685783">
                  <a:spcAft>
                    <a:spcPts val="200"/>
                  </a:spcAft>
                </a:pPr>
                <a:r>
                  <a:rPr lang="en-US" sz="900" dirty="0">
                    <a:solidFill>
                      <a:prstClr val="white"/>
                    </a:solidFill>
                    <a:latin typeface="Trebuchet MS"/>
                  </a:rPr>
                  <a:t>Business Data Protection</a:t>
                </a:r>
              </a:p>
            </p:txBody>
          </p:sp>
          <p:sp>
            <p:nvSpPr>
              <p:cNvPr id="54" name="Rectangle 53">
                <a:extLst>
                  <a:ext uri="{FF2B5EF4-FFF2-40B4-BE49-F238E27FC236}">
                    <a16:creationId xmlns:a16="http://schemas.microsoft.com/office/drawing/2014/main" id="{23302A81-B965-46F4-A5D9-094CEAA59D36}"/>
                  </a:ext>
                </a:extLst>
              </p:cNvPr>
              <p:cNvSpPr/>
              <p:nvPr/>
            </p:nvSpPr>
            <p:spPr>
              <a:xfrm>
                <a:off x="7610989" y="2013296"/>
                <a:ext cx="1825715" cy="348813"/>
              </a:xfrm>
              <a:prstGeom prst="rect">
                <a:avLst/>
              </a:prstGeom>
            </p:spPr>
            <p:txBody>
              <a:bodyPr wrap="none">
                <a:spAutoFit/>
              </a:bodyPr>
              <a:lstStyle/>
              <a:p>
                <a:pPr defTabSz="685783"/>
                <a:r>
                  <a:rPr lang="en-US" sz="1100" b="1" dirty="0">
                    <a:solidFill>
                      <a:srgbClr val="BED730"/>
                    </a:solidFill>
                    <a:latin typeface="Trebuchet MS"/>
                  </a:rPr>
                  <a:t>Business Benefits </a:t>
                </a:r>
              </a:p>
            </p:txBody>
          </p:sp>
        </p:grpSp>
        <p:pic>
          <p:nvPicPr>
            <p:cNvPr id="6" name="Picture 5" descr="Shape&#10;&#10;Description automatically generated with low confidence">
              <a:extLst>
                <a:ext uri="{FF2B5EF4-FFF2-40B4-BE49-F238E27FC236}">
                  <a16:creationId xmlns:a16="http://schemas.microsoft.com/office/drawing/2014/main" id="{422BC459-D376-8AEC-3EC8-694B9EDAAC2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95180" y="2079285"/>
              <a:ext cx="576000" cy="576000"/>
            </a:xfrm>
            <a:prstGeom prst="rect">
              <a:avLst/>
            </a:prstGeom>
          </p:spPr>
        </p:pic>
      </p:grpSp>
      <p:grpSp>
        <p:nvGrpSpPr>
          <p:cNvPr id="25" name="Group 24">
            <a:extLst>
              <a:ext uri="{FF2B5EF4-FFF2-40B4-BE49-F238E27FC236}">
                <a16:creationId xmlns:a16="http://schemas.microsoft.com/office/drawing/2014/main" id="{1448A228-65B7-7DF4-2FB9-3FA10887862E}"/>
              </a:ext>
            </a:extLst>
          </p:cNvPr>
          <p:cNvGrpSpPr/>
          <p:nvPr/>
        </p:nvGrpSpPr>
        <p:grpSpPr>
          <a:xfrm>
            <a:off x="-82108" y="1589947"/>
            <a:ext cx="3449429" cy="848877"/>
            <a:chOff x="432000" y="1968637"/>
            <a:chExt cx="4599238" cy="1131836"/>
          </a:xfrm>
        </p:grpSpPr>
        <p:grpSp>
          <p:nvGrpSpPr>
            <p:cNvPr id="4" name="Group 3">
              <a:extLst>
                <a:ext uri="{FF2B5EF4-FFF2-40B4-BE49-F238E27FC236}">
                  <a16:creationId xmlns:a16="http://schemas.microsoft.com/office/drawing/2014/main" id="{389983FF-623B-C59C-DCF4-BAC820252BA1}"/>
                </a:ext>
              </a:extLst>
            </p:cNvPr>
            <p:cNvGrpSpPr/>
            <p:nvPr/>
          </p:nvGrpSpPr>
          <p:grpSpPr>
            <a:xfrm>
              <a:off x="432000" y="1968637"/>
              <a:ext cx="4020776" cy="1131836"/>
              <a:chOff x="431800" y="1974637"/>
              <a:chExt cx="4020776" cy="1131836"/>
            </a:xfrm>
          </p:grpSpPr>
          <p:sp>
            <p:nvSpPr>
              <p:cNvPr id="37" name="Rectangle 36">
                <a:extLst>
                  <a:ext uri="{FF2B5EF4-FFF2-40B4-BE49-F238E27FC236}">
                    <a16:creationId xmlns:a16="http://schemas.microsoft.com/office/drawing/2014/main" id="{77B4EEF0-B8D2-4CA8-B287-C3BBABA96B9A}"/>
                  </a:ext>
                </a:extLst>
              </p:cNvPr>
              <p:cNvSpPr/>
              <p:nvPr/>
            </p:nvSpPr>
            <p:spPr>
              <a:xfrm>
                <a:off x="431800" y="2360970"/>
                <a:ext cx="4020776" cy="745503"/>
              </a:xfrm>
              <a:prstGeom prst="rect">
                <a:avLst/>
              </a:prstGeom>
            </p:spPr>
            <p:txBody>
              <a:bodyPr wrap="square">
                <a:spAutoFit/>
              </a:bodyPr>
              <a:lstStyle/>
              <a:p>
                <a:pPr marL="266693" lvl="1" algn="r" defTabSz="685783">
                  <a:spcAft>
                    <a:spcPts val="200"/>
                  </a:spcAft>
                </a:pPr>
                <a:r>
                  <a:rPr lang="en-US" sz="900" dirty="0">
                    <a:solidFill>
                      <a:prstClr val="white"/>
                    </a:solidFill>
                    <a:latin typeface="Trebuchet MS"/>
                  </a:rPr>
                  <a:t>Service Provider DNA – Single Partner</a:t>
                </a:r>
              </a:p>
              <a:p>
                <a:pPr marL="266693" lvl="1" algn="r" defTabSz="685783">
                  <a:spcAft>
                    <a:spcPts val="200"/>
                  </a:spcAft>
                </a:pPr>
                <a:r>
                  <a:rPr lang="en-US" sz="900" dirty="0">
                    <a:solidFill>
                      <a:prstClr val="white"/>
                    </a:solidFill>
                    <a:latin typeface="Trebuchet MS"/>
                  </a:rPr>
                  <a:t>Protect, Detect &amp; Response Services</a:t>
                </a:r>
              </a:p>
              <a:p>
                <a:pPr marL="266693" lvl="1" algn="r" defTabSz="685783">
                  <a:spcAft>
                    <a:spcPts val="200"/>
                  </a:spcAft>
                </a:pPr>
                <a:r>
                  <a:rPr lang="en-US" sz="900" dirty="0">
                    <a:solidFill>
                      <a:prstClr val="white"/>
                    </a:solidFill>
                    <a:latin typeface="Trebuchet MS"/>
                  </a:rPr>
                  <a:t>OEM Agnostic</a:t>
                </a:r>
              </a:p>
            </p:txBody>
          </p:sp>
          <p:sp>
            <p:nvSpPr>
              <p:cNvPr id="45" name="Rectangle 44">
                <a:extLst>
                  <a:ext uri="{FF2B5EF4-FFF2-40B4-BE49-F238E27FC236}">
                    <a16:creationId xmlns:a16="http://schemas.microsoft.com/office/drawing/2014/main" id="{03CD5AD3-F953-4C53-A6D8-20031F4D90D6}"/>
                  </a:ext>
                </a:extLst>
              </p:cNvPr>
              <p:cNvSpPr/>
              <p:nvPr/>
            </p:nvSpPr>
            <p:spPr>
              <a:xfrm>
                <a:off x="1101760" y="1974637"/>
                <a:ext cx="3319691" cy="348813"/>
              </a:xfrm>
              <a:prstGeom prst="rect">
                <a:avLst/>
              </a:prstGeom>
            </p:spPr>
            <p:txBody>
              <a:bodyPr wrap="square">
                <a:spAutoFit/>
              </a:bodyPr>
              <a:lstStyle/>
              <a:p>
                <a:pPr algn="r" defTabSz="685783"/>
                <a:r>
                  <a:rPr lang="en-US" sz="1100" b="1" dirty="0">
                    <a:solidFill>
                      <a:srgbClr val="BED730"/>
                    </a:solidFill>
                    <a:latin typeface="Trebuchet MS"/>
                  </a:rPr>
                  <a:t>Wide Product &amp; Services Capability </a:t>
                </a:r>
              </a:p>
            </p:txBody>
          </p:sp>
        </p:grpSp>
        <p:pic>
          <p:nvPicPr>
            <p:cNvPr id="8" name="Picture 7" descr="Shape&#10;&#10;Description automatically generated with low confidence">
              <a:extLst>
                <a:ext uri="{FF2B5EF4-FFF2-40B4-BE49-F238E27FC236}">
                  <a16:creationId xmlns:a16="http://schemas.microsoft.com/office/drawing/2014/main" id="{4C8ABB98-6CB0-D991-0DDA-0DC8137038D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455238" y="2060823"/>
              <a:ext cx="576000" cy="576000"/>
            </a:xfrm>
            <a:prstGeom prst="rect">
              <a:avLst/>
            </a:prstGeom>
          </p:spPr>
        </p:pic>
      </p:grpSp>
      <p:grpSp>
        <p:nvGrpSpPr>
          <p:cNvPr id="33" name="Group 32">
            <a:extLst>
              <a:ext uri="{FF2B5EF4-FFF2-40B4-BE49-F238E27FC236}">
                <a16:creationId xmlns:a16="http://schemas.microsoft.com/office/drawing/2014/main" id="{F18E3CBA-0E7E-70A1-797A-846302F9FBFA}"/>
              </a:ext>
            </a:extLst>
          </p:cNvPr>
          <p:cNvGrpSpPr/>
          <p:nvPr/>
        </p:nvGrpSpPr>
        <p:grpSpPr>
          <a:xfrm>
            <a:off x="5672758" y="2732622"/>
            <a:ext cx="2994925" cy="812923"/>
            <a:chOff x="7025197" y="3541896"/>
            <a:chExt cx="3993233" cy="1083897"/>
          </a:xfrm>
        </p:grpSpPr>
        <p:grpSp>
          <p:nvGrpSpPr>
            <p:cNvPr id="9" name="Group 8">
              <a:extLst>
                <a:ext uri="{FF2B5EF4-FFF2-40B4-BE49-F238E27FC236}">
                  <a16:creationId xmlns:a16="http://schemas.microsoft.com/office/drawing/2014/main" id="{B9B24089-B368-E3E1-44A9-A2A40F8182F1}"/>
                </a:ext>
              </a:extLst>
            </p:cNvPr>
            <p:cNvGrpSpPr/>
            <p:nvPr/>
          </p:nvGrpSpPr>
          <p:grpSpPr>
            <a:xfrm>
              <a:off x="7721177" y="3541896"/>
              <a:ext cx="3297253" cy="1083897"/>
              <a:chOff x="8473668" y="3561371"/>
              <a:chExt cx="3297253" cy="1083897"/>
            </a:xfrm>
          </p:grpSpPr>
          <p:sp>
            <p:nvSpPr>
              <p:cNvPr id="48" name="Rectangle 47">
                <a:extLst>
                  <a:ext uri="{FF2B5EF4-FFF2-40B4-BE49-F238E27FC236}">
                    <a16:creationId xmlns:a16="http://schemas.microsoft.com/office/drawing/2014/main" id="{02A2669D-C804-4C55-B2CA-BF72BE27D785}"/>
                  </a:ext>
                </a:extLst>
              </p:cNvPr>
              <p:cNvSpPr/>
              <p:nvPr/>
            </p:nvSpPr>
            <p:spPr>
              <a:xfrm>
                <a:off x="8473668" y="3561371"/>
                <a:ext cx="1404659" cy="348813"/>
              </a:xfrm>
              <a:prstGeom prst="rect">
                <a:avLst/>
              </a:prstGeom>
            </p:spPr>
            <p:txBody>
              <a:bodyPr wrap="none">
                <a:spAutoFit/>
              </a:bodyPr>
              <a:lstStyle/>
              <a:p>
                <a:pPr defTabSz="685783"/>
                <a:r>
                  <a:rPr lang="en-US" sz="1100" b="1" dirty="0">
                    <a:solidFill>
                      <a:srgbClr val="BED730"/>
                    </a:solidFill>
                    <a:latin typeface="Trebuchet MS"/>
                  </a:rPr>
                  <a:t>Cost Benefits</a:t>
                </a:r>
              </a:p>
            </p:txBody>
          </p:sp>
          <p:sp>
            <p:nvSpPr>
              <p:cNvPr id="49" name="TextBox 48">
                <a:extLst>
                  <a:ext uri="{FF2B5EF4-FFF2-40B4-BE49-F238E27FC236}">
                    <a16:creationId xmlns:a16="http://schemas.microsoft.com/office/drawing/2014/main" id="{055B5F04-6445-44BA-A899-19FE6330EC2C}"/>
                  </a:ext>
                </a:extLst>
              </p:cNvPr>
              <p:cNvSpPr txBox="1"/>
              <p:nvPr/>
            </p:nvSpPr>
            <p:spPr>
              <a:xfrm>
                <a:off x="8484389" y="3899766"/>
                <a:ext cx="3286532" cy="745502"/>
              </a:xfrm>
              <a:prstGeom prst="rect">
                <a:avLst/>
              </a:prstGeom>
              <a:noFill/>
            </p:spPr>
            <p:txBody>
              <a:bodyPr wrap="square" rtlCol="0">
                <a:spAutoFit/>
              </a:bodyPr>
              <a:lstStyle/>
              <a:p>
                <a:pPr defTabSz="685783">
                  <a:spcAft>
                    <a:spcPts val="200"/>
                  </a:spcAft>
                </a:pPr>
                <a:r>
                  <a:rPr lang="en-US" sz="900" dirty="0">
                    <a:solidFill>
                      <a:prstClr val="white"/>
                    </a:solidFill>
                    <a:latin typeface="Trebuchet MS"/>
                  </a:rPr>
                  <a:t>NextGen Security Technology Adaption</a:t>
                </a:r>
              </a:p>
              <a:p>
                <a:pPr defTabSz="685783">
                  <a:spcAft>
                    <a:spcPts val="200"/>
                  </a:spcAft>
                </a:pPr>
                <a:r>
                  <a:rPr lang="en-US" sz="900" dirty="0">
                    <a:solidFill>
                      <a:prstClr val="white"/>
                    </a:solidFill>
                    <a:latin typeface="Trebuchet MS"/>
                  </a:rPr>
                  <a:t>Security Controls Standardization</a:t>
                </a:r>
              </a:p>
              <a:p>
                <a:pPr defTabSz="685783">
                  <a:spcAft>
                    <a:spcPts val="200"/>
                  </a:spcAft>
                </a:pPr>
                <a:r>
                  <a:rPr lang="en-US" sz="900" dirty="0">
                    <a:solidFill>
                      <a:prstClr val="white"/>
                    </a:solidFill>
                    <a:latin typeface="Trebuchet MS"/>
                  </a:rPr>
                  <a:t>Security Cost Optimization</a:t>
                </a:r>
              </a:p>
            </p:txBody>
          </p:sp>
        </p:grpSp>
        <p:pic>
          <p:nvPicPr>
            <p:cNvPr id="10" name="Picture 9" descr="Shape&#10;&#10;Description automatically generated with low confidence">
              <a:extLst>
                <a:ext uri="{FF2B5EF4-FFF2-40B4-BE49-F238E27FC236}">
                  <a16:creationId xmlns:a16="http://schemas.microsoft.com/office/drawing/2014/main" id="{DC8EC67B-83D1-D604-0492-78783CFE0691}"/>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025197" y="3571996"/>
              <a:ext cx="576000" cy="576000"/>
            </a:xfrm>
            <a:prstGeom prst="rect">
              <a:avLst/>
            </a:prstGeom>
          </p:spPr>
        </p:pic>
      </p:grpSp>
      <p:grpSp>
        <p:nvGrpSpPr>
          <p:cNvPr id="34" name="Group 33">
            <a:extLst>
              <a:ext uri="{FF2B5EF4-FFF2-40B4-BE49-F238E27FC236}">
                <a16:creationId xmlns:a16="http://schemas.microsoft.com/office/drawing/2014/main" id="{4C02B4D2-B20D-F4E6-4639-F773DADA17FE}"/>
              </a:ext>
            </a:extLst>
          </p:cNvPr>
          <p:cNvGrpSpPr/>
          <p:nvPr/>
        </p:nvGrpSpPr>
        <p:grpSpPr>
          <a:xfrm>
            <a:off x="5680102" y="3889643"/>
            <a:ext cx="3845662" cy="818562"/>
            <a:chOff x="7034989" y="5084591"/>
            <a:chExt cx="5127549" cy="1091416"/>
          </a:xfrm>
        </p:grpSpPr>
        <p:grpSp>
          <p:nvGrpSpPr>
            <p:cNvPr id="12" name="Group 11">
              <a:extLst>
                <a:ext uri="{FF2B5EF4-FFF2-40B4-BE49-F238E27FC236}">
                  <a16:creationId xmlns:a16="http://schemas.microsoft.com/office/drawing/2014/main" id="{D1C637E5-5D61-1E9F-254C-172EB6F10320}"/>
                </a:ext>
              </a:extLst>
            </p:cNvPr>
            <p:cNvGrpSpPr/>
            <p:nvPr/>
          </p:nvGrpSpPr>
          <p:grpSpPr>
            <a:xfrm>
              <a:off x="7702239" y="5084591"/>
              <a:ext cx="4460299" cy="1091416"/>
              <a:chOff x="7610988" y="5242756"/>
              <a:chExt cx="4460299" cy="1091416"/>
            </a:xfrm>
          </p:grpSpPr>
          <p:sp>
            <p:nvSpPr>
              <p:cNvPr id="50" name="Rectangle 49">
                <a:extLst>
                  <a:ext uri="{FF2B5EF4-FFF2-40B4-BE49-F238E27FC236}">
                    <a16:creationId xmlns:a16="http://schemas.microsoft.com/office/drawing/2014/main" id="{BB8DE56D-611C-4494-B2F3-0D5D1479B5BE}"/>
                  </a:ext>
                </a:extLst>
              </p:cNvPr>
              <p:cNvSpPr/>
              <p:nvPr/>
            </p:nvSpPr>
            <p:spPr>
              <a:xfrm>
                <a:off x="7610989" y="5242756"/>
                <a:ext cx="3739591" cy="348813"/>
              </a:xfrm>
              <a:prstGeom prst="rect">
                <a:avLst/>
              </a:prstGeom>
            </p:spPr>
            <p:txBody>
              <a:bodyPr wrap="square">
                <a:spAutoFit/>
              </a:bodyPr>
              <a:lstStyle/>
              <a:p>
                <a:pPr defTabSz="685783"/>
                <a:r>
                  <a:rPr lang="en-US" sz="1100" b="1" dirty="0">
                    <a:solidFill>
                      <a:srgbClr val="BED730"/>
                    </a:solidFill>
                    <a:latin typeface="Trebuchet MS"/>
                  </a:rPr>
                  <a:t>Customer Delight</a:t>
                </a:r>
              </a:p>
            </p:txBody>
          </p:sp>
          <p:sp>
            <p:nvSpPr>
              <p:cNvPr id="52" name="TextBox 51">
                <a:extLst>
                  <a:ext uri="{FF2B5EF4-FFF2-40B4-BE49-F238E27FC236}">
                    <a16:creationId xmlns:a16="http://schemas.microsoft.com/office/drawing/2014/main" id="{3010B745-E511-4851-B784-38778BADA032}"/>
                  </a:ext>
                </a:extLst>
              </p:cNvPr>
              <p:cNvSpPr txBox="1"/>
              <p:nvPr/>
            </p:nvSpPr>
            <p:spPr>
              <a:xfrm>
                <a:off x="7610988" y="5588669"/>
                <a:ext cx="4460299" cy="745503"/>
              </a:xfrm>
              <a:prstGeom prst="rect">
                <a:avLst/>
              </a:prstGeom>
              <a:noFill/>
            </p:spPr>
            <p:txBody>
              <a:bodyPr wrap="square" rtlCol="0">
                <a:spAutoFit/>
              </a:bodyPr>
              <a:lstStyle/>
              <a:p>
                <a:pPr defTabSz="685783">
                  <a:spcAft>
                    <a:spcPts val="200"/>
                  </a:spcAft>
                </a:pPr>
                <a:r>
                  <a:rPr lang="en-US" sz="900" dirty="0">
                    <a:solidFill>
                      <a:prstClr val="white"/>
                    </a:solidFill>
                    <a:latin typeface="Trebuchet MS"/>
                  </a:rPr>
                  <a:t>Detect and Deter Cyberthreats</a:t>
                </a:r>
              </a:p>
              <a:p>
                <a:pPr defTabSz="685783">
                  <a:spcAft>
                    <a:spcPts val="200"/>
                  </a:spcAft>
                </a:pPr>
                <a:r>
                  <a:rPr lang="en-US" sz="900" dirty="0">
                    <a:solidFill>
                      <a:prstClr val="white"/>
                    </a:solidFill>
                    <a:latin typeface="Trebuchet MS"/>
                  </a:rPr>
                  <a:t>Human error reduction</a:t>
                </a:r>
              </a:p>
              <a:p>
                <a:pPr defTabSz="685783">
                  <a:spcAft>
                    <a:spcPts val="200"/>
                  </a:spcAft>
                </a:pPr>
                <a:r>
                  <a:rPr lang="en-US" sz="900" dirty="0">
                    <a:solidFill>
                      <a:prstClr val="white"/>
                    </a:solidFill>
                    <a:latin typeface="Trebuchet MS"/>
                  </a:rPr>
                  <a:t>Incidents, Problem Reduction</a:t>
                </a:r>
              </a:p>
            </p:txBody>
          </p:sp>
        </p:grpSp>
        <p:pic>
          <p:nvPicPr>
            <p:cNvPr id="14" name="Picture 13" descr="Shape&#10;&#10;Description automatically generated with low confidence">
              <a:extLst>
                <a:ext uri="{FF2B5EF4-FFF2-40B4-BE49-F238E27FC236}">
                  <a16:creationId xmlns:a16="http://schemas.microsoft.com/office/drawing/2014/main" id="{641514A9-C7D1-0620-591C-20022706214C}"/>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034989" y="5084591"/>
              <a:ext cx="576000" cy="576000"/>
            </a:xfrm>
            <a:prstGeom prst="rect">
              <a:avLst/>
            </a:prstGeom>
          </p:spPr>
        </p:pic>
      </p:grpSp>
      <p:grpSp>
        <p:nvGrpSpPr>
          <p:cNvPr id="27" name="Group 26">
            <a:extLst>
              <a:ext uri="{FF2B5EF4-FFF2-40B4-BE49-F238E27FC236}">
                <a16:creationId xmlns:a16="http://schemas.microsoft.com/office/drawing/2014/main" id="{52246B82-FA37-EAC3-6721-B733577CED15}"/>
              </a:ext>
            </a:extLst>
          </p:cNvPr>
          <p:cNvGrpSpPr/>
          <p:nvPr/>
        </p:nvGrpSpPr>
        <p:grpSpPr>
          <a:xfrm>
            <a:off x="204764" y="3841968"/>
            <a:ext cx="3243870" cy="822913"/>
            <a:chOff x="814495" y="4971329"/>
            <a:chExt cx="4325160" cy="1097216"/>
          </a:xfrm>
        </p:grpSpPr>
        <p:grpSp>
          <p:nvGrpSpPr>
            <p:cNvPr id="5" name="Group 4">
              <a:extLst>
                <a:ext uri="{FF2B5EF4-FFF2-40B4-BE49-F238E27FC236}">
                  <a16:creationId xmlns:a16="http://schemas.microsoft.com/office/drawing/2014/main" id="{8586D0FE-302E-6BEE-0101-D080756E18C2}"/>
                </a:ext>
              </a:extLst>
            </p:cNvPr>
            <p:cNvGrpSpPr/>
            <p:nvPr/>
          </p:nvGrpSpPr>
          <p:grpSpPr>
            <a:xfrm>
              <a:off x="814495" y="4971329"/>
              <a:ext cx="3675269" cy="1097216"/>
              <a:chOff x="777309" y="5234175"/>
              <a:chExt cx="3675269" cy="1097216"/>
            </a:xfrm>
          </p:grpSpPr>
          <p:sp>
            <p:nvSpPr>
              <p:cNvPr id="32" name="Rectangle 31">
                <a:extLst>
                  <a:ext uri="{FF2B5EF4-FFF2-40B4-BE49-F238E27FC236}">
                    <a16:creationId xmlns:a16="http://schemas.microsoft.com/office/drawing/2014/main" id="{E3CBD64E-671F-4306-A337-0915A2454BC9}"/>
                  </a:ext>
                </a:extLst>
              </p:cNvPr>
              <p:cNvSpPr/>
              <p:nvPr/>
            </p:nvSpPr>
            <p:spPr>
              <a:xfrm>
                <a:off x="1132888" y="5234175"/>
                <a:ext cx="3319690" cy="348813"/>
              </a:xfrm>
              <a:prstGeom prst="rect">
                <a:avLst/>
              </a:prstGeom>
            </p:spPr>
            <p:txBody>
              <a:bodyPr wrap="square">
                <a:spAutoFit/>
              </a:bodyPr>
              <a:lstStyle/>
              <a:p>
                <a:pPr algn="r" defTabSz="685783"/>
                <a:r>
                  <a:rPr lang="en-US" sz="1100" b="1" dirty="0">
                    <a:solidFill>
                      <a:srgbClr val="BED730"/>
                    </a:solidFill>
                    <a:latin typeface="Trebuchet MS"/>
                  </a:rPr>
                  <a:t>Operation Excellence</a:t>
                </a:r>
              </a:p>
            </p:txBody>
          </p:sp>
          <p:sp>
            <p:nvSpPr>
              <p:cNvPr id="43" name="TextBox 42">
                <a:extLst>
                  <a:ext uri="{FF2B5EF4-FFF2-40B4-BE49-F238E27FC236}">
                    <a16:creationId xmlns:a16="http://schemas.microsoft.com/office/drawing/2014/main" id="{996BB098-7843-4B60-83C2-91C95044A12F}"/>
                  </a:ext>
                </a:extLst>
              </p:cNvPr>
              <p:cNvSpPr txBox="1"/>
              <p:nvPr/>
            </p:nvSpPr>
            <p:spPr>
              <a:xfrm>
                <a:off x="777309" y="5585889"/>
                <a:ext cx="3675268" cy="745502"/>
              </a:xfrm>
              <a:prstGeom prst="rect">
                <a:avLst/>
              </a:prstGeom>
              <a:noFill/>
            </p:spPr>
            <p:txBody>
              <a:bodyPr wrap="square" rtlCol="0">
                <a:spAutoFit/>
              </a:bodyPr>
              <a:lstStyle/>
              <a:p>
                <a:pPr algn="r" defTabSz="685783">
                  <a:spcAft>
                    <a:spcPts val="200"/>
                  </a:spcAft>
                </a:pPr>
                <a:r>
                  <a:rPr lang="en-US" sz="900" dirty="0">
                    <a:solidFill>
                      <a:prstClr val="white"/>
                    </a:solidFill>
                    <a:latin typeface="Trebuchet MS"/>
                  </a:rPr>
                  <a:t>Threat Hunting</a:t>
                </a:r>
              </a:p>
              <a:p>
                <a:pPr algn="r" defTabSz="685783">
                  <a:spcAft>
                    <a:spcPts val="200"/>
                  </a:spcAft>
                </a:pPr>
                <a:r>
                  <a:rPr lang="en-US" sz="900" dirty="0">
                    <a:solidFill>
                      <a:prstClr val="white"/>
                    </a:solidFill>
                    <a:latin typeface="Trebuchet MS"/>
                  </a:rPr>
                  <a:t>Security Orchestration &amp; Automation Response</a:t>
                </a:r>
              </a:p>
              <a:p>
                <a:pPr algn="r" defTabSz="685783">
                  <a:spcAft>
                    <a:spcPts val="200"/>
                  </a:spcAft>
                </a:pPr>
                <a:r>
                  <a:rPr lang="en-IN" sz="900" dirty="0">
                    <a:solidFill>
                      <a:prstClr val="white"/>
                    </a:solidFill>
                    <a:latin typeface="Trebuchet MS"/>
                  </a:rPr>
                  <a:t>Service Level Management &amp; Optimization </a:t>
                </a:r>
              </a:p>
            </p:txBody>
          </p:sp>
        </p:grpSp>
        <p:pic>
          <p:nvPicPr>
            <p:cNvPr id="16" name="Picture 15" descr="Shape&#10;&#10;Description automatically generated with low confidence">
              <a:extLst>
                <a:ext uri="{FF2B5EF4-FFF2-40B4-BE49-F238E27FC236}">
                  <a16:creationId xmlns:a16="http://schemas.microsoft.com/office/drawing/2014/main" id="{99D517B0-1962-0A2E-7E0C-A86D67039DF0}"/>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63655" y="5043185"/>
              <a:ext cx="576000" cy="576000"/>
            </a:xfrm>
            <a:prstGeom prst="rect">
              <a:avLst/>
            </a:prstGeom>
          </p:spPr>
        </p:pic>
      </p:grpSp>
      <p:grpSp>
        <p:nvGrpSpPr>
          <p:cNvPr id="26" name="Group 25">
            <a:extLst>
              <a:ext uri="{FF2B5EF4-FFF2-40B4-BE49-F238E27FC236}">
                <a16:creationId xmlns:a16="http://schemas.microsoft.com/office/drawing/2014/main" id="{B8B22C0B-66A5-EBA6-B1AF-606BFE0148D9}"/>
              </a:ext>
            </a:extLst>
          </p:cNvPr>
          <p:cNvGrpSpPr/>
          <p:nvPr/>
        </p:nvGrpSpPr>
        <p:grpSpPr>
          <a:xfrm>
            <a:off x="85548" y="2699875"/>
            <a:ext cx="3285760" cy="818890"/>
            <a:chOff x="655541" y="3448540"/>
            <a:chExt cx="4381013" cy="1091852"/>
          </a:xfrm>
        </p:grpSpPr>
        <p:grpSp>
          <p:nvGrpSpPr>
            <p:cNvPr id="3" name="Group 2">
              <a:extLst>
                <a:ext uri="{FF2B5EF4-FFF2-40B4-BE49-F238E27FC236}">
                  <a16:creationId xmlns:a16="http://schemas.microsoft.com/office/drawing/2014/main" id="{C3126E7B-D487-47B7-A4FC-1A9AA55188B9}"/>
                </a:ext>
              </a:extLst>
            </p:cNvPr>
            <p:cNvGrpSpPr/>
            <p:nvPr/>
          </p:nvGrpSpPr>
          <p:grpSpPr>
            <a:xfrm>
              <a:off x="655541" y="3448540"/>
              <a:ext cx="3837846" cy="1091852"/>
              <a:chOff x="-133278" y="3559374"/>
              <a:chExt cx="3837846" cy="1091852"/>
            </a:xfrm>
          </p:grpSpPr>
          <p:sp>
            <p:nvSpPr>
              <p:cNvPr id="30" name="Rectangle 29">
                <a:extLst>
                  <a:ext uri="{FF2B5EF4-FFF2-40B4-BE49-F238E27FC236}">
                    <a16:creationId xmlns:a16="http://schemas.microsoft.com/office/drawing/2014/main" id="{58FE5991-C2A7-4DF0-9A85-763A7669A1A6}"/>
                  </a:ext>
                </a:extLst>
              </p:cNvPr>
              <p:cNvSpPr/>
              <p:nvPr/>
            </p:nvSpPr>
            <p:spPr>
              <a:xfrm>
                <a:off x="743773" y="3559374"/>
                <a:ext cx="2960795" cy="348813"/>
              </a:xfrm>
              <a:prstGeom prst="rect">
                <a:avLst/>
              </a:prstGeom>
            </p:spPr>
            <p:txBody>
              <a:bodyPr wrap="square">
                <a:spAutoFit/>
              </a:bodyPr>
              <a:lstStyle/>
              <a:p>
                <a:pPr algn="r" defTabSz="685783"/>
                <a:r>
                  <a:rPr lang="en-US" sz="1100" b="1" dirty="0">
                    <a:solidFill>
                      <a:srgbClr val="BED730"/>
                    </a:solidFill>
                    <a:latin typeface="Trebuchet MS"/>
                  </a:rPr>
                  <a:t>Technology Capability &amp; IP</a:t>
                </a:r>
              </a:p>
            </p:txBody>
          </p:sp>
          <p:sp>
            <p:nvSpPr>
              <p:cNvPr id="31" name="TextBox 30">
                <a:extLst>
                  <a:ext uri="{FF2B5EF4-FFF2-40B4-BE49-F238E27FC236}">
                    <a16:creationId xmlns:a16="http://schemas.microsoft.com/office/drawing/2014/main" id="{CAD3BC5D-4A56-47F8-9FD7-B708C7D009EA}"/>
                  </a:ext>
                </a:extLst>
              </p:cNvPr>
              <p:cNvSpPr txBox="1"/>
              <p:nvPr/>
            </p:nvSpPr>
            <p:spPr>
              <a:xfrm>
                <a:off x="-133278" y="3905724"/>
                <a:ext cx="3835955" cy="745502"/>
              </a:xfrm>
              <a:prstGeom prst="rect">
                <a:avLst/>
              </a:prstGeom>
              <a:noFill/>
            </p:spPr>
            <p:txBody>
              <a:bodyPr wrap="square" rtlCol="0">
                <a:spAutoFit/>
              </a:bodyPr>
              <a:lstStyle/>
              <a:p>
                <a:pPr algn="r" defTabSz="685783">
                  <a:spcAft>
                    <a:spcPts val="200"/>
                  </a:spcAft>
                </a:pPr>
                <a:r>
                  <a:rPr lang="en-US" sz="900" dirty="0">
                    <a:solidFill>
                      <a:prstClr val="white"/>
                    </a:solidFill>
                    <a:latin typeface="Trebuchet MS"/>
                  </a:rPr>
                  <a:t>Product Engineering Capabilities</a:t>
                </a:r>
              </a:p>
              <a:p>
                <a:pPr algn="r" defTabSz="685783">
                  <a:spcAft>
                    <a:spcPts val="200"/>
                  </a:spcAft>
                </a:pPr>
                <a:r>
                  <a:rPr lang="en-US" sz="900" dirty="0">
                    <a:solidFill>
                      <a:prstClr val="white"/>
                    </a:solidFill>
                    <a:latin typeface="Trebuchet MS"/>
                  </a:rPr>
                  <a:t>NextGen SIEM Platform with Automated Response </a:t>
                </a:r>
              </a:p>
              <a:p>
                <a:pPr algn="r" defTabSz="685783">
                  <a:spcAft>
                    <a:spcPts val="200"/>
                  </a:spcAft>
                </a:pPr>
                <a:r>
                  <a:rPr lang="en-US" sz="900" dirty="0">
                    <a:solidFill>
                      <a:prstClr val="white"/>
                    </a:solidFill>
                    <a:latin typeface="Trebuchet MS"/>
                  </a:rPr>
                  <a:t>Certified People &amp; 100+ OEM Partnership</a:t>
                </a:r>
              </a:p>
            </p:txBody>
          </p:sp>
        </p:grpSp>
        <p:pic>
          <p:nvPicPr>
            <p:cNvPr id="23" name="Picture 22" descr="Shape&#10;&#10;Description automatically generated with low confidence">
              <a:extLst>
                <a:ext uri="{FF2B5EF4-FFF2-40B4-BE49-F238E27FC236}">
                  <a16:creationId xmlns:a16="http://schemas.microsoft.com/office/drawing/2014/main" id="{95D40C6A-3992-B4DC-2A6D-422CAD9F171D}"/>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460554" y="3496731"/>
              <a:ext cx="576000" cy="576000"/>
            </a:xfrm>
            <a:prstGeom prst="rect">
              <a:avLst/>
            </a:prstGeom>
          </p:spPr>
        </p:pic>
      </p:grpSp>
      <p:sp>
        <p:nvSpPr>
          <p:cNvPr id="22" name="TextBox 21">
            <a:extLst>
              <a:ext uri="{FF2B5EF4-FFF2-40B4-BE49-F238E27FC236}">
                <a16:creationId xmlns:a16="http://schemas.microsoft.com/office/drawing/2014/main" id="{6C9EE1DD-7DAF-6A19-05F0-61A2A5A52E7E}"/>
              </a:ext>
            </a:extLst>
          </p:cNvPr>
          <p:cNvSpPr txBox="1"/>
          <p:nvPr/>
        </p:nvSpPr>
        <p:spPr>
          <a:xfrm>
            <a:off x="938957" y="1249889"/>
            <a:ext cx="1624629" cy="248209"/>
          </a:xfrm>
          <a:prstGeom prst="rect">
            <a:avLst/>
          </a:prstGeom>
          <a:noFill/>
        </p:spPr>
        <p:txBody>
          <a:bodyPr wrap="square" rtlCol="0">
            <a:spAutoFit/>
          </a:bodyPr>
          <a:lstStyle/>
          <a:p>
            <a:pPr defTabSz="685783"/>
            <a:r>
              <a:rPr lang="en-US" sz="1013" b="1" dirty="0" err="1">
                <a:solidFill>
                  <a:prstClr val="white"/>
                </a:solidFill>
                <a:latin typeface="Trebuchet MS"/>
              </a:rPr>
              <a:t>Sify</a:t>
            </a:r>
            <a:r>
              <a:rPr lang="en-US" sz="1013" b="1" dirty="0">
                <a:solidFill>
                  <a:prstClr val="white"/>
                </a:solidFill>
                <a:latin typeface="Trebuchet MS"/>
              </a:rPr>
              <a:t> Value Proposition</a:t>
            </a:r>
            <a:endParaRPr lang="en-IN" sz="1013" b="1" dirty="0">
              <a:solidFill>
                <a:prstClr val="white"/>
              </a:solidFill>
              <a:latin typeface="Trebuchet MS"/>
            </a:endParaRPr>
          </a:p>
        </p:txBody>
      </p:sp>
      <p:sp>
        <p:nvSpPr>
          <p:cNvPr id="24" name="TextBox 23">
            <a:extLst>
              <a:ext uri="{FF2B5EF4-FFF2-40B4-BE49-F238E27FC236}">
                <a16:creationId xmlns:a16="http://schemas.microsoft.com/office/drawing/2014/main" id="{98A32CBB-8529-98A6-A9F6-826D3F35A05F}"/>
              </a:ext>
            </a:extLst>
          </p:cNvPr>
          <p:cNvSpPr txBox="1"/>
          <p:nvPr/>
        </p:nvSpPr>
        <p:spPr>
          <a:xfrm>
            <a:off x="6075303" y="1249889"/>
            <a:ext cx="1755828" cy="248209"/>
          </a:xfrm>
          <a:prstGeom prst="rect">
            <a:avLst/>
          </a:prstGeom>
          <a:noFill/>
        </p:spPr>
        <p:txBody>
          <a:bodyPr wrap="square" rtlCol="0">
            <a:spAutoFit/>
          </a:bodyPr>
          <a:lstStyle/>
          <a:p>
            <a:pPr defTabSz="685783"/>
            <a:r>
              <a:rPr lang="en-US" sz="1013" b="1" dirty="0">
                <a:solidFill>
                  <a:prstClr val="white"/>
                </a:solidFill>
                <a:latin typeface="Trebuchet MS"/>
              </a:rPr>
              <a:t>Customer Benefits</a:t>
            </a:r>
            <a:endParaRPr lang="en-IN" sz="1013" b="1" dirty="0">
              <a:solidFill>
                <a:prstClr val="white"/>
              </a:solidFill>
              <a:latin typeface="Trebuchet MS"/>
            </a:endParaRPr>
          </a:p>
        </p:txBody>
      </p:sp>
      <p:pic>
        <p:nvPicPr>
          <p:cNvPr id="7" name="Graphic 6" descr="Arrow: Slight curve with solid fill">
            <a:extLst>
              <a:ext uri="{FF2B5EF4-FFF2-40B4-BE49-F238E27FC236}">
                <a16:creationId xmlns:a16="http://schemas.microsoft.com/office/drawing/2014/main" id="{67B254A7-1742-5F43-1750-D875D2AF3A5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7924" y="1468752"/>
            <a:ext cx="1640711" cy="833881"/>
          </a:xfrm>
          <a:prstGeom prst="rect">
            <a:avLst/>
          </a:prstGeom>
        </p:spPr>
      </p:pic>
      <p:pic>
        <p:nvPicPr>
          <p:cNvPr id="11" name="Graphic 10" descr="Arrow: Slight curve with solid fill">
            <a:extLst>
              <a:ext uri="{FF2B5EF4-FFF2-40B4-BE49-F238E27FC236}">
                <a16:creationId xmlns:a16="http://schemas.microsoft.com/office/drawing/2014/main" id="{EB6844B3-0760-5FB7-640D-8D2225156EF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7923" y="2603968"/>
            <a:ext cx="1640711" cy="833881"/>
          </a:xfrm>
          <a:prstGeom prst="rect">
            <a:avLst/>
          </a:prstGeom>
        </p:spPr>
      </p:pic>
      <p:pic>
        <p:nvPicPr>
          <p:cNvPr id="13" name="Graphic 12" descr="Arrow: Slight curve with solid fill">
            <a:extLst>
              <a:ext uri="{FF2B5EF4-FFF2-40B4-BE49-F238E27FC236}">
                <a16:creationId xmlns:a16="http://schemas.microsoft.com/office/drawing/2014/main" id="{EFB181E4-751C-AA49-8530-6B4C83590E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7923" y="3735198"/>
            <a:ext cx="1640711" cy="833881"/>
          </a:xfrm>
          <a:prstGeom prst="rect">
            <a:avLst/>
          </a:prstGeom>
        </p:spPr>
      </p:pic>
    </p:spTree>
    <p:extLst>
      <p:ext uri="{BB962C8B-B14F-4D97-AF65-F5344CB8AC3E}">
        <p14:creationId xmlns:p14="http://schemas.microsoft.com/office/powerpoint/2010/main" val="2539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0-#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A88D-DB06-4DCB-B74D-2D4804306F37}"/>
              </a:ext>
            </a:extLst>
          </p:cNvPr>
          <p:cNvSpPr>
            <a:spLocks noGrp="1"/>
          </p:cNvSpPr>
          <p:nvPr>
            <p:ph type="title"/>
          </p:nvPr>
        </p:nvSpPr>
        <p:spPr>
          <a:xfrm>
            <a:off x="323999" y="211570"/>
            <a:ext cx="8963123" cy="461655"/>
          </a:xfrm>
        </p:spPr>
        <p:txBody>
          <a:bodyPr/>
          <a:lstStyle/>
          <a:p>
            <a:r>
              <a:rPr lang="en-IN" dirty="0"/>
              <a:t>Continuous IT skill development</a:t>
            </a:r>
          </a:p>
        </p:txBody>
      </p:sp>
      <p:grpSp>
        <p:nvGrpSpPr>
          <p:cNvPr id="10" name="Group 9">
            <a:extLst>
              <a:ext uri="{FF2B5EF4-FFF2-40B4-BE49-F238E27FC236}">
                <a16:creationId xmlns:a16="http://schemas.microsoft.com/office/drawing/2014/main" id="{DA8BCD23-6B3F-F8B8-02C6-F569D6EB0BB0}"/>
              </a:ext>
            </a:extLst>
          </p:cNvPr>
          <p:cNvGrpSpPr/>
          <p:nvPr/>
        </p:nvGrpSpPr>
        <p:grpSpPr>
          <a:xfrm>
            <a:off x="971280" y="858120"/>
            <a:ext cx="7201440" cy="3852092"/>
            <a:chOff x="580445" y="1089329"/>
            <a:chExt cx="7816132" cy="3852092"/>
          </a:xfrm>
        </p:grpSpPr>
        <p:pic>
          <p:nvPicPr>
            <p:cNvPr id="7" name="Picture 7">
              <a:extLst>
                <a:ext uri="{FF2B5EF4-FFF2-40B4-BE49-F238E27FC236}">
                  <a16:creationId xmlns:a16="http://schemas.microsoft.com/office/drawing/2014/main" id="{70D1A631-3B00-02DB-8B56-CBF57568E7CE}"/>
                </a:ext>
              </a:extLst>
            </p:cNvPr>
            <p:cNvPicPr>
              <a:picLocks noChangeAspect="1"/>
            </p:cNvPicPr>
            <p:nvPr/>
          </p:nvPicPr>
          <p:blipFill rotWithShape="1">
            <a:blip r:embed="rId2"/>
            <a:srcRect t="7465"/>
            <a:stretch/>
          </p:blipFill>
          <p:spPr>
            <a:xfrm>
              <a:off x="580445" y="1089329"/>
              <a:ext cx="7816132" cy="3844139"/>
            </a:xfrm>
            <a:prstGeom prst="rect">
              <a:avLst/>
            </a:prstGeom>
          </p:spPr>
        </p:pic>
        <p:sp>
          <p:nvSpPr>
            <p:cNvPr id="8" name="TextBox 7">
              <a:extLst>
                <a:ext uri="{FF2B5EF4-FFF2-40B4-BE49-F238E27FC236}">
                  <a16:creationId xmlns:a16="http://schemas.microsoft.com/office/drawing/2014/main" id="{58879424-0BF4-2EDD-2964-04A1F10C5D4F}"/>
                </a:ext>
              </a:extLst>
            </p:cNvPr>
            <p:cNvSpPr txBox="1"/>
            <p:nvPr/>
          </p:nvSpPr>
          <p:spPr>
            <a:xfrm>
              <a:off x="580445" y="4666794"/>
              <a:ext cx="7816132" cy="274627"/>
            </a:xfrm>
            <a:prstGeom prst="rect">
              <a:avLst/>
            </a:prstGeom>
            <a:solidFill>
              <a:srgbClr val="BED730"/>
            </a:solidFill>
          </p:spPr>
          <p:txBody>
            <a:bodyPr wrap="square">
              <a:spAutoFit/>
            </a:bodyPr>
            <a:lstStyle/>
            <a:p>
              <a:pPr lvl="0" algn="ctr">
                <a:lnSpc>
                  <a:spcPct val="150000"/>
                </a:lnSpc>
              </a:pPr>
              <a:r>
                <a:rPr lang="en-IN" sz="900" dirty="0">
                  <a:solidFill>
                    <a:schemeClr val="tx1">
                      <a:lumMod val="75000"/>
                      <a:lumOff val="25000"/>
                    </a:schemeClr>
                  </a:solidFill>
                  <a:latin typeface="+mj-lt"/>
                  <a:cs typeface="Calibri" panose="020F0502020204030204" pitchFamily="34" charset="0"/>
                </a:rPr>
                <a:t>LMS (Success Factors) | </a:t>
              </a:r>
              <a:r>
                <a:rPr lang="en-IN" sz="900" dirty="0" err="1">
                  <a:solidFill>
                    <a:schemeClr val="tx1">
                      <a:lumMod val="75000"/>
                      <a:lumOff val="25000"/>
                    </a:schemeClr>
                  </a:solidFill>
                  <a:latin typeface="+mj-lt"/>
                  <a:cs typeface="Calibri" panose="020F0502020204030204" pitchFamily="34" charset="0"/>
                </a:rPr>
                <a:t>Percipio</a:t>
              </a:r>
              <a:r>
                <a:rPr lang="en-IN" sz="900" dirty="0">
                  <a:solidFill>
                    <a:schemeClr val="tx1">
                      <a:lumMod val="75000"/>
                      <a:lumOff val="25000"/>
                    </a:schemeClr>
                  </a:solidFill>
                  <a:latin typeface="+mj-lt"/>
                  <a:cs typeface="Calibri" panose="020F0502020204030204" pitchFamily="34" charset="0"/>
                </a:rPr>
                <a:t> Content Portal | ILT &amp; VILT (Instructor Led Trainings)|OEM Training &amp; Certification</a:t>
              </a:r>
            </a:p>
          </p:txBody>
        </p:sp>
      </p:grpSp>
    </p:spTree>
    <p:extLst>
      <p:ext uri="{BB962C8B-B14F-4D97-AF65-F5344CB8AC3E}">
        <p14:creationId xmlns:p14="http://schemas.microsoft.com/office/powerpoint/2010/main" val="81497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90"/>
          <p:cNvSpPr>
            <a:spLocks noGrp="1"/>
          </p:cNvSpPr>
          <p:nvPr>
            <p:ph type="title"/>
          </p:nvPr>
        </p:nvSpPr>
        <p:spPr>
          <a:xfrm>
            <a:off x="324000" y="211570"/>
            <a:ext cx="8496150" cy="461655"/>
          </a:xfrm>
        </p:spPr>
        <p:txBody>
          <a:bodyPr/>
          <a:lstStyle/>
          <a:p>
            <a:r>
              <a:rPr lang="en-IN" dirty="0"/>
              <a:t>Security Partner ecosystem: competency &amp; Certification</a:t>
            </a:r>
          </a:p>
        </p:txBody>
      </p:sp>
      <p:sp>
        <p:nvSpPr>
          <p:cNvPr id="42" name="Rectangle: Top Corners Rounded 41">
            <a:extLst>
              <a:ext uri="{FF2B5EF4-FFF2-40B4-BE49-F238E27FC236}">
                <a16:creationId xmlns:a16="http://schemas.microsoft.com/office/drawing/2014/main" id="{16DD30C3-E0EA-4940-8EEF-642D80CBD057}"/>
              </a:ext>
            </a:extLst>
          </p:cNvPr>
          <p:cNvSpPr/>
          <p:nvPr/>
        </p:nvSpPr>
        <p:spPr>
          <a:xfrm>
            <a:off x="7713550" y="987426"/>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94" name="Picture 93" descr="Logo, company name&#10;&#10;Description automatically generated">
            <a:extLst>
              <a:ext uri="{FF2B5EF4-FFF2-40B4-BE49-F238E27FC236}">
                <a16:creationId xmlns:a16="http://schemas.microsoft.com/office/drawing/2014/main" id="{FF6771DE-51D6-455E-BA67-617FCC687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374" y="2114404"/>
            <a:ext cx="885143" cy="762230"/>
          </a:xfrm>
          <a:prstGeom prst="rect">
            <a:avLst/>
          </a:prstGeom>
          <a:solidFill>
            <a:schemeClr val="bg1"/>
          </a:solidFill>
        </p:spPr>
      </p:pic>
      <p:pic>
        <p:nvPicPr>
          <p:cNvPr id="90" name="Picture 89">
            <a:extLst>
              <a:ext uri="{FF2B5EF4-FFF2-40B4-BE49-F238E27FC236}">
                <a16:creationId xmlns:a16="http://schemas.microsoft.com/office/drawing/2014/main" id="{A115EE56-8D8A-4E2B-8B32-5CF84B313D8B}"/>
              </a:ext>
            </a:extLst>
          </p:cNvPr>
          <p:cNvPicPr>
            <a:picLocks noChangeAspect="1"/>
          </p:cNvPicPr>
          <p:nvPr/>
        </p:nvPicPr>
        <p:blipFill rotWithShape="1">
          <a:blip r:embed="rId4"/>
          <a:srcRect l="3243" t="28823" r="3604" b="15840"/>
          <a:stretch/>
        </p:blipFill>
        <p:spPr>
          <a:xfrm>
            <a:off x="7813022" y="1552168"/>
            <a:ext cx="849473" cy="251215"/>
          </a:xfrm>
          <a:prstGeom prst="rect">
            <a:avLst/>
          </a:prstGeom>
          <a:solidFill>
            <a:schemeClr val="bg1"/>
          </a:solidFill>
        </p:spPr>
      </p:pic>
      <p:pic>
        <p:nvPicPr>
          <p:cNvPr id="92" name="Picture 91">
            <a:extLst>
              <a:ext uri="{FF2B5EF4-FFF2-40B4-BE49-F238E27FC236}">
                <a16:creationId xmlns:a16="http://schemas.microsoft.com/office/drawing/2014/main" id="{A0C8AB79-7A37-4A8D-A398-FB48ACDA7B2E}"/>
              </a:ext>
            </a:extLst>
          </p:cNvPr>
          <p:cNvPicPr>
            <a:picLocks noChangeAspect="1"/>
          </p:cNvPicPr>
          <p:nvPr/>
        </p:nvPicPr>
        <p:blipFill rotWithShape="1">
          <a:blip r:embed="rId5"/>
          <a:srcRect t="12552" r="2561" b="55988"/>
          <a:stretch/>
        </p:blipFill>
        <p:spPr>
          <a:xfrm>
            <a:off x="7763835" y="1930140"/>
            <a:ext cx="849218" cy="161983"/>
          </a:xfrm>
          <a:prstGeom prst="rect">
            <a:avLst/>
          </a:prstGeom>
          <a:solidFill>
            <a:schemeClr val="bg1"/>
          </a:solidFill>
        </p:spPr>
      </p:pic>
      <p:pic>
        <p:nvPicPr>
          <p:cNvPr id="93" name="Picture 92">
            <a:extLst>
              <a:ext uri="{FF2B5EF4-FFF2-40B4-BE49-F238E27FC236}">
                <a16:creationId xmlns:a16="http://schemas.microsoft.com/office/drawing/2014/main" id="{2A819B55-B68D-4D75-BE9D-9F244C795ACB}"/>
              </a:ext>
            </a:extLst>
          </p:cNvPr>
          <p:cNvPicPr>
            <a:picLocks noChangeAspect="1"/>
          </p:cNvPicPr>
          <p:nvPr/>
        </p:nvPicPr>
        <p:blipFill>
          <a:blip r:embed="rId6"/>
          <a:stretch>
            <a:fillRect/>
          </a:stretch>
        </p:blipFill>
        <p:spPr>
          <a:xfrm>
            <a:off x="7796068" y="2120275"/>
            <a:ext cx="849218" cy="219518"/>
          </a:xfrm>
          <a:prstGeom prst="rect">
            <a:avLst/>
          </a:prstGeom>
          <a:solidFill>
            <a:schemeClr val="bg1"/>
          </a:solidFill>
        </p:spPr>
      </p:pic>
      <p:pic>
        <p:nvPicPr>
          <p:cNvPr id="96" name="Picture 95">
            <a:extLst>
              <a:ext uri="{FF2B5EF4-FFF2-40B4-BE49-F238E27FC236}">
                <a16:creationId xmlns:a16="http://schemas.microsoft.com/office/drawing/2014/main" id="{4F92ACF0-4764-4E88-92C7-8A730B0E2835}"/>
              </a:ext>
            </a:extLst>
          </p:cNvPr>
          <p:cNvPicPr>
            <a:picLocks noChangeAspect="1"/>
          </p:cNvPicPr>
          <p:nvPr/>
        </p:nvPicPr>
        <p:blipFill>
          <a:blip r:embed="rId7"/>
          <a:stretch>
            <a:fillRect/>
          </a:stretch>
        </p:blipFill>
        <p:spPr>
          <a:xfrm>
            <a:off x="7763834" y="3043876"/>
            <a:ext cx="487242" cy="364493"/>
          </a:xfrm>
          <a:prstGeom prst="rect">
            <a:avLst/>
          </a:prstGeom>
          <a:solidFill>
            <a:schemeClr val="bg1"/>
          </a:solidFill>
        </p:spPr>
      </p:pic>
      <p:pic>
        <p:nvPicPr>
          <p:cNvPr id="99" name="Picture 98">
            <a:extLst>
              <a:ext uri="{FF2B5EF4-FFF2-40B4-BE49-F238E27FC236}">
                <a16:creationId xmlns:a16="http://schemas.microsoft.com/office/drawing/2014/main" id="{EB846177-279E-4177-B496-A7D2BB79F9D4}"/>
              </a:ext>
            </a:extLst>
          </p:cNvPr>
          <p:cNvPicPr>
            <a:picLocks noChangeAspect="1"/>
          </p:cNvPicPr>
          <p:nvPr/>
        </p:nvPicPr>
        <p:blipFill>
          <a:blip r:embed="rId8"/>
          <a:stretch>
            <a:fillRect/>
          </a:stretch>
        </p:blipFill>
        <p:spPr>
          <a:xfrm>
            <a:off x="7772752" y="3959384"/>
            <a:ext cx="910485" cy="325173"/>
          </a:xfrm>
          <a:prstGeom prst="rect">
            <a:avLst/>
          </a:prstGeom>
          <a:solidFill>
            <a:schemeClr val="bg1"/>
          </a:solidFill>
        </p:spPr>
      </p:pic>
      <p:pic>
        <p:nvPicPr>
          <p:cNvPr id="100" name="Picture 99">
            <a:extLst>
              <a:ext uri="{FF2B5EF4-FFF2-40B4-BE49-F238E27FC236}">
                <a16:creationId xmlns:a16="http://schemas.microsoft.com/office/drawing/2014/main" id="{08116856-2BB1-4B6E-8AAB-A84915D8AD81}"/>
              </a:ext>
            </a:extLst>
          </p:cNvPr>
          <p:cNvPicPr>
            <a:picLocks noChangeAspect="1"/>
          </p:cNvPicPr>
          <p:nvPr/>
        </p:nvPicPr>
        <p:blipFill>
          <a:blip r:embed="rId9"/>
          <a:stretch>
            <a:fillRect/>
          </a:stretch>
        </p:blipFill>
        <p:spPr>
          <a:xfrm>
            <a:off x="8007455" y="4197956"/>
            <a:ext cx="637830" cy="462115"/>
          </a:xfrm>
          <a:prstGeom prst="rect">
            <a:avLst/>
          </a:prstGeom>
          <a:solidFill>
            <a:schemeClr val="bg1"/>
          </a:solidFill>
        </p:spPr>
      </p:pic>
      <p:pic>
        <p:nvPicPr>
          <p:cNvPr id="101" name="Picture 100">
            <a:extLst>
              <a:ext uri="{FF2B5EF4-FFF2-40B4-BE49-F238E27FC236}">
                <a16:creationId xmlns:a16="http://schemas.microsoft.com/office/drawing/2014/main" id="{2F0EBCA0-6BCA-4A62-BF62-65005D5330D4}"/>
              </a:ext>
            </a:extLst>
          </p:cNvPr>
          <p:cNvPicPr>
            <a:picLocks noChangeAspect="1"/>
          </p:cNvPicPr>
          <p:nvPr/>
        </p:nvPicPr>
        <p:blipFill>
          <a:blip r:embed="rId10"/>
          <a:stretch>
            <a:fillRect/>
          </a:stretch>
        </p:blipFill>
        <p:spPr>
          <a:xfrm>
            <a:off x="7722561" y="3466196"/>
            <a:ext cx="770568" cy="503496"/>
          </a:xfrm>
          <a:prstGeom prst="rect">
            <a:avLst/>
          </a:prstGeom>
          <a:solidFill>
            <a:schemeClr val="bg1"/>
          </a:solidFill>
        </p:spPr>
      </p:pic>
      <p:pic>
        <p:nvPicPr>
          <p:cNvPr id="97" name="Picture 96">
            <a:extLst>
              <a:ext uri="{FF2B5EF4-FFF2-40B4-BE49-F238E27FC236}">
                <a16:creationId xmlns:a16="http://schemas.microsoft.com/office/drawing/2014/main" id="{D92411B0-4181-4074-B49F-2E44352E0478}"/>
              </a:ext>
            </a:extLst>
          </p:cNvPr>
          <p:cNvPicPr>
            <a:picLocks noChangeAspect="1"/>
          </p:cNvPicPr>
          <p:nvPr/>
        </p:nvPicPr>
        <p:blipFill>
          <a:blip r:embed="rId11"/>
          <a:stretch>
            <a:fillRect/>
          </a:stretch>
        </p:blipFill>
        <p:spPr>
          <a:xfrm>
            <a:off x="8271467" y="3119596"/>
            <a:ext cx="461118" cy="723182"/>
          </a:xfrm>
          <a:prstGeom prst="rect">
            <a:avLst/>
          </a:prstGeom>
          <a:solidFill>
            <a:schemeClr val="bg1"/>
          </a:solidFill>
        </p:spPr>
      </p:pic>
      <p:pic>
        <p:nvPicPr>
          <p:cNvPr id="102" name="Picture 2" descr="@BloodHoundAD">
            <a:extLst>
              <a:ext uri="{FF2B5EF4-FFF2-40B4-BE49-F238E27FC236}">
                <a16:creationId xmlns:a16="http://schemas.microsoft.com/office/drawing/2014/main" id="{770AFC67-34D0-4815-89EF-FA1EBC012F1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32044" y="2529930"/>
            <a:ext cx="523070" cy="523070"/>
          </a:xfrm>
          <a:prstGeom prst="rect">
            <a:avLst/>
          </a:prstGeom>
          <a:solidFill>
            <a:schemeClr val="bg1"/>
          </a:solidFill>
        </p:spPr>
      </p:pic>
      <p:sp>
        <p:nvSpPr>
          <p:cNvPr id="43" name="TextBox 42">
            <a:extLst>
              <a:ext uri="{FF2B5EF4-FFF2-40B4-BE49-F238E27FC236}">
                <a16:creationId xmlns:a16="http://schemas.microsoft.com/office/drawing/2014/main" id="{2C6B9D19-E801-49ED-9112-811DF7E21A68}"/>
              </a:ext>
            </a:extLst>
          </p:cNvPr>
          <p:cNvSpPr txBox="1"/>
          <p:nvPr/>
        </p:nvSpPr>
        <p:spPr>
          <a:xfrm>
            <a:off x="7856099" y="1158324"/>
            <a:ext cx="745077" cy="276999"/>
          </a:xfrm>
          <a:prstGeom prst="rect">
            <a:avLst/>
          </a:prstGeom>
          <a:noFill/>
        </p:spPr>
        <p:txBody>
          <a:bodyPr wrap="none" rtlCol="0">
            <a:spAutoFit/>
          </a:bodyPr>
          <a:lstStyle/>
          <a:p>
            <a:pPr algn="ctr" defTabSz="685783"/>
            <a:r>
              <a:rPr lang="en-US" sz="1200" b="1" dirty="0">
                <a:solidFill>
                  <a:schemeClr val="tx2"/>
                </a:solidFill>
                <a:latin typeface="Trebuchet MS" panose="020B0703020202090204" pitchFamily="34" charset="0"/>
              </a:rPr>
              <a:t>V</a:t>
            </a:r>
            <a:r>
              <a:rPr lang="en-IN" sz="1200" b="1" dirty="0">
                <a:solidFill>
                  <a:schemeClr val="tx2"/>
                </a:solidFill>
                <a:latin typeface="Trebuchet MS" panose="020B0703020202090204" pitchFamily="34" charset="0"/>
              </a:rPr>
              <a:t>A &amp; PT</a:t>
            </a:r>
          </a:p>
        </p:txBody>
      </p:sp>
      <p:sp>
        <p:nvSpPr>
          <p:cNvPr id="24" name="Rectangle: Top Corners Rounded 23">
            <a:extLst>
              <a:ext uri="{FF2B5EF4-FFF2-40B4-BE49-F238E27FC236}">
                <a16:creationId xmlns:a16="http://schemas.microsoft.com/office/drawing/2014/main" id="{BE13EE23-EAEF-4075-B4B1-914EBB88414A}"/>
              </a:ext>
            </a:extLst>
          </p:cNvPr>
          <p:cNvSpPr/>
          <p:nvPr/>
        </p:nvSpPr>
        <p:spPr>
          <a:xfrm>
            <a:off x="6507137" y="987427"/>
            <a:ext cx="1086900" cy="3744911"/>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3082" name="Picture 10" descr="data:image/png;base64,iVBORw0KGgoAAAANSUhEUgAAATMAAAB7CAMAAAAv+pfZAAAAOVBMVEX///8AeO+/3ft/u/c/mfMPgPDv9/6fzPnP5vzf7v0vkfIfiPFvs/aPxPhfqvWv1fpPovRnr/U3lfJwJcnsAAAKuklEQVR4nO2d2YKDKBBFo7jvM///saPiUreKzRgzScf71G0jwgGKokD78bh169ZnS1mk/xorVTy2H+P1h1Jf6vfkhcitXe4r9kv99HsZl2+q2mWKLNJ/VVFUZfNPWRpFar2m4fUkeVqK3Lr5SpmSSyO0vGub/s11fLW8zKJm/imJBDNF08cyt/lKTK+oqSdWefPmOr5afmZT73i0kZFZG8+qdmZVvF2ar4zMOn2lnTNoVF2ot9fytQpglmaPIjIz0z88miQpltySJd9kZ7baRt3Pmr7788zqKBoeY69JHMxIboZ+BsweucrfUK2LNHaOUf/wCbNjzNQIawQwqDBmBnuGzL5aCbHdRDFnNs98aXmYWbtm94PMZvuvHoHMqtnYj5NDsWX3i8zGlNXDySzZ581pDmhGK5jt2f0ks2xy3Y3MOm0Da2SW1atHK32N71Y4M/zR7dPOvkaxeHUP6dN+t04zK8iyaFlhrf6Zmr26SXzt9N0KYbYtzH1r9MV8qdX5arcb+Rr9qxXC7BbqZnZcN7PjCpwDdj3A7Kez05rzCzvu5SdyS8Kf9XV6hllCfp0IFPTv6XSHYFaRFC1/2LcpkFmdrJrvSZdfNLMx8Xoh1fcIZpTqr/lnyz3r+NqYsYCZgVmyZfwrzJaVT7HcY2XWzB3Rwewv6Jg9S5Z7rMy264JZ/Vs+7UuY7fp6aJpZlTD9S/c3R2aJ/j1f7jnMLP97c4AUTXNgDrDZs0cR/7VY0MuYWebNclu2/5158yizAP9sSxFBiupHmQ0knXUdAFn9xZjjMWb+9SYx+ek8J3f7hSp73Lp169atW7du3bp169atW+9TFrdqWMIhSvWF/46PUrzrTUXvG7oFqlf3Q86W86RYIhrvVkbuvCZGAMGdN4QhSpVyYAu2Dl7xsQVe/KLBqIO4A9XRwl2+7Z3BPj1XR9rsk5lBq1eXPGJXXLuQrQG4WR/MLMdCX2vR2MNM2l6/+GBmAxb50pe5ApDt0N7GjKQOi8SXrMTpseIdUhwFqRBV+TBmLS/xdRvfmWW+5KrXw82fykzY5OFY+Q6oCUO2lvxjmYFzpnWVi8atQFQ1at5sV3w7TJ+Z/1hm4JxpXeWioRVIFWmbjLm58zTwscwMJuYqFw2WS3zfs4C/nrQP1zIzTv4XuWjQy8Qz4OWVk/bhWmbMOdO6xkXznUiA5js3eV/KTJhl3QlOFXiOKhi6KjAz1YTO4P6yl44gjIWZ7ZZjzIhZpo5AUCsXrT7YR2MRhUq2mifsmxrAzFMY93ncLO+Wp6RDa/raiYFZ3y0GM03ELceYkabNyM/SBJNgxFydrK3FYzLFfT0I7gAzU01pp5/MA/FAKMKyw3lrfgaWTzDLsWTLFxusR34m2ZAR52wAj1OYYMasJ8XOV2JGL7/ZsgJmxp5cT+fYlFojjGZmhlCS8jArRIBzaehnmBHnLAfvVrhoWCZw6JcXO20xnnr7+BC9ahx7BTaViVkpqx9NLyi7mPWmxuyeZUYyy2CgChcNyoR+8FxRR8BidStwvgn44IaBWWFZsXYOZpai5c8xI7lNFoz2Hj6/0DKx0eFBtn2LibnPfmsrmZXWRX4KaSkzEYNY78ieYkacs4k6HZzcRSOcWLmnLtlHTlXicZNq45TnZGYcmFxJYMxJPcOMDpZ5gJHByV00exA/cTX/Ij0QZYtXTe5Ycwhmzp0EmjaIWfoMM1KEQZSpt6Zl8jTXrHrOIzP/MWlas6/OmZkdcJlfaGwzfoIZ6Va56HjMRbMza5kxq5s4exQ5Fke3gCN+NvY44d9wZiwEU8+BpLzjndzIrB5G95shUseZ0YyX8lbykp1Zrc//xxi13DbbgKRuAU+ctmIGjjHDbpZuE2/GmsLArFpGTZmwhFrkmmdmIs22dipqcdBF48ySfmFTZjABdPsttCqLefTMFWNB6ChlzKAIEBfBji6ZNcY8F4txhFkmXXloSnTRkFlKrR1/52J7AL2jMNXOpGSnxphBd0YLCDOyYEY5QGc9zIwWfxuHdHDCjGZvZEADVaH2Z22VgM26bbWFzKC23QMEg54zwyUHreFhZqREu72ngxNcNGAGw5aON+ybhE+1WR/rGoskzkzMgDb37GjzcGaYllqMo8xos+XGq+CiUWY1ZEQLgTawmAIvg8rZ0RzbCRfy5MzAjD5HLO1owzFmbGVLK3KUGb2X1Il23d6SHMlQq8ocVEuINMt9/rzuaciMPkfWzM6MpT3DzBIto4OTXqePQjK0rq4HgsrW7QfPRUdmdEzLxqghrSO2fYIZzZWGGMDSkv5netQsOgUc27CK1WDvb5MRQmb0r3LBhWmvYUaNJpgbyydYrMwcpiNEcd4ktvCWnZnM5w3Mwk5OkH5zFbNZpVwApYLD/84s6EwTHQNBzE68Epy1jFr8ccy8kQit3UW7mpmIWqtPYxYYVSEuWhCzcycGMAo3fNocEBa8i4iLdt6e9fQjKP5SJZwDJSp9jQrSXsHMv35ZtPWc88y825u4chXMqDmRJ5fwzguYBR7RnLT6IVZm9IHOMwv+7U0M93Nm1DsSRoC13AXMDGfObFpbNIgZ30ou6YskYEPNp2hgZuLMaAlSHtN1rNFfwyz0WOukyvEoWVHWfTq4iWaLy3xD2eXYhH7KBqcrFvQaZoHOmVZhf5QEw8JaGKuCXmTaEoZjqoIZHl/DjuaKOb6GGS18Z/g7tGjjY0ZbAKtCbTobXPs34C2Ip4IxZgAGjkmiG3AFMzAsxnANnVZTHzPIDh5J72n4aWf5TRyseS6Yse2treQl22s+xcziYtrDh6tgI6f3MIPuQaPeYGSmXNDDqVhl2I5xKffqmBlOpv3kOBcT2ilmYnbRokU3z1/QI+R2MUsN7b9Dy2CoZZLKvnc1hSGZy6g/8gq/hnrix5n5jBVaK8vOP1Sg9DDDaXg9wo4QOplwVpU0016tjKOxUzv6nGCYK36cGQzuOp9cIwWDlPZl89Bkg7P1MBPtX+mvyVHpgodP2LOLI85reLdH17QHmRmPDtmsjO2ANgzO2sfMvxRbGy0wnLJUVJ4Lsh5eSE/Ftg3v4oA3BG1tPZRT8VROZr612HoALXR0yZOb60rWtoLpT8U1jI3u23wXgt7a+Zj5Bt3eZLZziqhOFHVb/Ruhpf25WJCx/HvAAbwp+4tNkCz1MjNbhFXUApjPw6LWqct4BpnHc0dVxcn4mfkwoPEWc0TGkEnuZebqaWg0+Skeof3Aj/ncNj8fXucy7WFmplOHm+GiI9e1tQYdZ/AzM50n1whE2Cd2zgTD3pCW9wOmr3Ms83KarP9sltS5eYKZqf+vBXcFB0AY/S79zMR7C7pSyuRXx8a3rCZ1dFayMjOI5KGeYTb2El78dR1II1ruL5zEmBJCYdZ7Gnyu+DLLpiwfBGHxIZdif6TvTT92+sTxHRdHRcbuuxYl6fL3/Qfk6StAy0fwvfUck3Yv+mAQ9Xav+QjJd4p2HtdZqv+lcB8qaqTYAoYubq7+EM13iTBj3jg17F//fe+XiroDELIJWw/+pMAbJtDAl7SvB39SLBQwzP+ovWf+zRf/g+xLFBAVubsZU0DM8nbOuLxBkUs/RPad8r30eN3nob5Y7pilcc/oVukIJN3erE2mkNPcyd4XiPhC8ZDTqErdxHzKYrV9eLpRF33r+NatWx+r/wCLsFZfqFzAWgAAAABJRU5ErkJggg==">
            <a:extLst>
              <a:ext uri="{FF2B5EF4-FFF2-40B4-BE49-F238E27FC236}">
                <a16:creationId xmlns:a16="http://schemas.microsoft.com/office/drawing/2014/main" id="{6FC57A54-DF64-4CE9-97F9-BF3970C049F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1496" y="2186019"/>
            <a:ext cx="729557" cy="292298"/>
          </a:xfrm>
          <a:prstGeom prst="rect">
            <a:avLst/>
          </a:prstGeom>
          <a:solidFill>
            <a:schemeClr val="bg1"/>
          </a:solidFill>
        </p:spPr>
      </p:pic>
      <p:pic>
        <p:nvPicPr>
          <p:cNvPr id="104" name="Picture 8" descr="Image result for fortinet logo png">
            <a:extLst>
              <a:ext uri="{FF2B5EF4-FFF2-40B4-BE49-F238E27FC236}">
                <a16:creationId xmlns:a16="http://schemas.microsoft.com/office/drawing/2014/main" id="{00C145F0-532A-4B69-99D0-A6DD93547C98}"/>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597292" y="1789815"/>
            <a:ext cx="937967" cy="104185"/>
          </a:xfrm>
          <a:prstGeom prst="rect">
            <a:avLst/>
          </a:prstGeom>
          <a:solidFill>
            <a:schemeClr val="bg1"/>
          </a:solidFill>
        </p:spPr>
      </p:pic>
      <p:pic>
        <p:nvPicPr>
          <p:cNvPr id="3084" name="Picture 12">
            <a:extLst>
              <a:ext uri="{FF2B5EF4-FFF2-40B4-BE49-F238E27FC236}">
                <a16:creationId xmlns:a16="http://schemas.microsoft.com/office/drawing/2014/main" id="{9A14E7FD-593F-426D-A4AC-D0AF32ED5F1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9157" b="17312"/>
          <a:stretch/>
        </p:blipFill>
        <p:spPr bwMode="auto">
          <a:xfrm>
            <a:off x="6701496" y="2731819"/>
            <a:ext cx="686093" cy="504492"/>
          </a:xfrm>
          <a:prstGeom prst="rect">
            <a:avLst/>
          </a:prstGeom>
          <a:solidFill>
            <a:schemeClr val="bg1"/>
          </a:solidFill>
        </p:spPr>
      </p:pic>
      <p:sp>
        <p:nvSpPr>
          <p:cNvPr id="25" name="TextBox 24">
            <a:extLst>
              <a:ext uri="{FF2B5EF4-FFF2-40B4-BE49-F238E27FC236}">
                <a16:creationId xmlns:a16="http://schemas.microsoft.com/office/drawing/2014/main" id="{427AAD18-E089-4743-AB5A-000E88992B7A}"/>
              </a:ext>
            </a:extLst>
          </p:cNvPr>
          <p:cNvSpPr txBox="1"/>
          <p:nvPr/>
        </p:nvSpPr>
        <p:spPr>
          <a:xfrm>
            <a:off x="6548976" y="1158324"/>
            <a:ext cx="1034608" cy="276999"/>
          </a:xfrm>
          <a:prstGeom prst="rect">
            <a:avLst/>
          </a:prstGeom>
          <a:noFill/>
        </p:spPr>
        <p:txBody>
          <a:bodyPr wrap="square" rtlCol="0">
            <a:spAutoFit/>
          </a:bodyPr>
          <a:lstStyle/>
          <a:p>
            <a:pPr algn="ctr" defTabSz="685783"/>
            <a:r>
              <a:rPr lang="en-IN" sz="1200" b="1" dirty="0">
                <a:solidFill>
                  <a:schemeClr val="tx2"/>
                </a:solidFill>
                <a:latin typeface="Trebuchet MS" panose="020B0703020202090204" pitchFamily="34" charset="0"/>
              </a:rPr>
              <a:t>MDR</a:t>
            </a:r>
          </a:p>
        </p:txBody>
      </p:sp>
      <p:sp>
        <p:nvSpPr>
          <p:cNvPr id="39" name="Rectangle: Top Corners Rounded 38">
            <a:extLst>
              <a:ext uri="{FF2B5EF4-FFF2-40B4-BE49-F238E27FC236}">
                <a16:creationId xmlns:a16="http://schemas.microsoft.com/office/drawing/2014/main" id="{323F5BA4-E5C4-400B-9B8F-34F4EE2A1BD8}"/>
              </a:ext>
            </a:extLst>
          </p:cNvPr>
          <p:cNvSpPr/>
          <p:nvPr/>
        </p:nvSpPr>
        <p:spPr>
          <a:xfrm>
            <a:off x="328543" y="973499"/>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71" name="Picture 16" descr="Image result for fortinet logo png">
            <a:extLst>
              <a:ext uri="{FF2B5EF4-FFF2-40B4-BE49-F238E27FC236}">
                <a16:creationId xmlns:a16="http://schemas.microsoft.com/office/drawing/2014/main" id="{F06B746C-544D-4C1E-82E2-90DEC625BA5C}"/>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00501" y="1518962"/>
            <a:ext cx="541909" cy="292815"/>
          </a:xfrm>
          <a:prstGeom prst="rect">
            <a:avLst/>
          </a:prstGeom>
          <a:solidFill>
            <a:schemeClr val="bg1"/>
          </a:solidFill>
        </p:spPr>
      </p:pic>
      <p:pic>
        <p:nvPicPr>
          <p:cNvPr id="72" name="Picture 8" descr="Image result for fortinet logo png">
            <a:extLst>
              <a:ext uri="{FF2B5EF4-FFF2-40B4-BE49-F238E27FC236}">
                <a16:creationId xmlns:a16="http://schemas.microsoft.com/office/drawing/2014/main" id="{EE3429C5-AEED-4F95-B9B7-470471BDF79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75442" y="1964001"/>
            <a:ext cx="813169" cy="90323"/>
          </a:xfrm>
          <a:prstGeom prst="rect">
            <a:avLst/>
          </a:prstGeom>
          <a:solidFill>
            <a:schemeClr val="bg1"/>
          </a:solidFill>
        </p:spPr>
      </p:pic>
      <p:pic>
        <p:nvPicPr>
          <p:cNvPr id="73" name="Picture 22" descr="Image result for juniper logo png">
            <a:extLst>
              <a:ext uri="{FF2B5EF4-FFF2-40B4-BE49-F238E27FC236}">
                <a16:creationId xmlns:a16="http://schemas.microsoft.com/office/drawing/2014/main" id="{78B9488A-DB60-4767-9972-37994642F0D7}"/>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40729" y="2215906"/>
            <a:ext cx="847882" cy="246388"/>
          </a:xfrm>
          <a:prstGeom prst="rect">
            <a:avLst/>
          </a:prstGeom>
          <a:solidFill>
            <a:schemeClr val="bg1"/>
          </a:solidFill>
        </p:spPr>
      </p:pic>
      <p:pic>
        <p:nvPicPr>
          <p:cNvPr id="74" name="Picture 16" descr="Image result for checkpoint logo png">
            <a:extLst>
              <a:ext uri="{FF2B5EF4-FFF2-40B4-BE49-F238E27FC236}">
                <a16:creationId xmlns:a16="http://schemas.microsoft.com/office/drawing/2014/main" id="{FD0BFA87-4CD6-4405-B6A5-9BA9BFC2F249}"/>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24418" y="2942992"/>
            <a:ext cx="928276" cy="147628"/>
          </a:xfrm>
          <a:prstGeom prst="rect">
            <a:avLst/>
          </a:prstGeom>
          <a:solidFill>
            <a:schemeClr val="bg1"/>
          </a:solidFill>
        </p:spPr>
      </p:pic>
      <p:pic>
        <p:nvPicPr>
          <p:cNvPr id="80" name="Picture 18" descr="Image result for F5 logo png">
            <a:extLst>
              <a:ext uri="{FF2B5EF4-FFF2-40B4-BE49-F238E27FC236}">
                <a16:creationId xmlns:a16="http://schemas.microsoft.com/office/drawing/2014/main" id="{DCE1756C-40D9-47F3-938B-AAE3FB1FBB9A}"/>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61662" y="4066073"/>
            <a:ext cx="412007" cy="362940"/>
          </a:xfrm>
          <a:prstGeom prst="rect">
            <a:avLst/>
          </a:prstGeom>
          <a:solidFill>
            <a:schemeClr val="bg1"/>
          </a:solidFill>
        </p:spPr>
      </p:pic>
      <p:pic>
        <p:nvPicPr>
          <p:cNvPr id="3074" name="Picture 2" descr="data:image/png;base64,iVBORw0KGgoAAAANSUhEUgAAASwAAACoCAMAAABt9SM9AAABHVBMVEX29vYwaIn39/enxDj////29vT29vgwaIj4+vz3+PTm9P5ehJnw+PwxZ4mnxDbj7fQmYYKivD5JdpOMqbimv0Xj8Li1y9c1ZoH3/Ofz9uSmwT/3+fC6zXjA0X7d6LSHo7Kfu8vt9NL4+u09a4T4//9Ud4otXHPD1d91lKfQ3+ekvzjn8sJKdo7v/P+qwk+50N34/eDW5ex7m6zO25/V458vaHuzx2KvwcrR35VYhJvv982dtsapv1I2YXeyxWm6znLp79PV55lQgWV6ol1ejGLW362Uu19IfHA3bXSIsFxfjm6ev1NmkV+XuVDG1YhFeGp1nl86bW+Jr2DDz9bE0Je0wnupyNrg7ah8laRrhpWjtb1wmK+IrMK83fBCa36xWjA+AAAZy0lEQVR4nO2dD3vaRtLAYam0whKWGgjCkBiBwCAsG4P/Ao6dpr1rem3da3Ovr2l6+f4f452Z3RUChOPtOfc87aNxaouVtEg/ZmZnZle0wHJ5tBRYIZdHSg5LQ3JYGpLD0pAclobksDQkh6UhOSwNyWFpSA5LQ3JYGpLD0pAclobksDQkh6UhOSwNyWFpSA5LQ3JYGpLD0pAclobksDQkh6UhOSwNyWFpSA5LQ3JYGpLD0pAclobksDQkh6UhOSwNyWFpSA5LQ3JYGpLD0pAclobksDQkh6UhOSwNyWFpSA5LQ3JYGpLD0pAclobksDQkh6UhAhZbadEQ03zay9m4Bvakn6W8XMNQr+V/j5R1zdJ6VvEzkjIUpuTG/mvZ7En3+ldhMcvZ0RDHsT6HERsGoyuB3k3E9jSddk9OumV9QGlJw2LOYDEMQ9/34Rf+0K+t235oV+vuZ8AFsJi7sMNh3XmyLlvzq5ubu3lXwPqDH0AKljWpxpzzYrFSLOKvivy1bRt+8dAeOE9OC27FGfIK9P7OeqouX982S6PRTYcwrRnko28AYOGp8M+KbL+IsHjxkQLAuBcGSOuJgTHnWaVSKXrVp1It47BWAvnyeXn5HgVx6zqXpe7TmsSPprQi/uLpLRFhQdcS1hOMI+X9Wml3dxdgyfEQ/2s1Xu+1DA2jFLBMg7lTTxcT2WyRh4OnMpblVQEszitPp1kAa7dU2k1rlnFyentxe9YwtMyQ/lpjv1JRxvVoWEU8x5s+mR9Oroo06+lgGeXnaIYAa6lFrdPjUalUO+1qXJaAxZyhJylpwCoSrGI4YJm6bBhG4k/VNr3+9FWtmOETSAasxosSKtvLPfbIi1rCmsSPN7918S6tR8ISEfNjYWVolrn1xcO70WelYcFFAKzSCqxPu0YJyxqEf8y9F5UCfIJAyi88wl9/0gwfGMZY1qWswyoQrESzDIXq4WtTsOr+fwGr7WQED2a67YGLEOoHyU3qcv9Ln8U2MsoNWAZpFgyQSrM2Lj7jwj8fLNl9hmRpxertPWCGD2B/YFe2ZqXN8DH9/BFYfO1QgvWgsNWNZaHD3DyEXjzJaJiyVS1Y5NIyP9Eng7XZu1kQDFJvvA4rdSErCf0fhpXWigdhFTYc/JZe0pcldiCsP2yHmbBY4jhMZqGwjWvAMgzscHDv6q4HYInO8ISMUpdRLrdIymtX8xAsdTHpwzM7QVimgPXonBAy3NVgLMsMLcedOBYDHo4bDer1QeSu13MMZuG+cV3tTdlkNiwmzlDHr9XTGOYvncP9/f3Deeek2wLFSu52DZZhtFonEtYJgTGWyMqtvddz6OaQOlmFpW+G/vk56OFSEzNgscn0GbcvHeZE09gjCad1N61AsGthh7jnwPP80F5Ey/pFNizWc+sf5BnhMJhYK+bM9uZXF8fNEUqzdnx71ulmmiE2tl6fnn11jLBKx1+dgfztdVlYrVFudc5ua9RN8/h2v5HGpQcLA3Z+/ubrr785T9HahMXcoccha6zvBLGH9QP4xz1/GDmmYagwuBr7qg9eKXp+XI2U7q3BMkn7mVO3pbOAvrnfv3ctFenC/XfurmtNjAbwX6nUrF1cdVrqgowlLHyL7t+Om80mxVnNGkjzZi7qggxQXUA3uyglxPWckBuE8vGwZD2r6P/j783mj9/6og0xZMGycRcPqnB3CAu24f68/sARXpdZE5socjVeYJJpq5Q8S7Mst+onh9Kn5k+BloTROnzRJEhSAFmp+WKuaK2ZYfd0hDDoeOJyfCguqzx/WSvJfhBlaXR91qDk29DSLI4lUvjz9jvorfmPc7zgB2BR5vjMpwwSUdFrL45EgG0NYk9mlqRXQl08f2Bug4VlEamHFeE3ka5rKRgXo115g6haAsPoYl5+CFbCSsFqzUU31Cqx165OVI72WFicx8H4fgb68dOPcEm1N+fJgMCzNYvLGg4YjK/sjfOpQ1mYeenLBj+M41ANxXD3LBOWaTpVX12Jn2iYNxXHYwmB9AQM5/j6+JjsEW3x5Z6xDsskMwTTaxKLUbMJmzdzMrbOS4kcjbM5ErSOz7AwoWOGPBz3vuiN/aL/5nvo7/tv8f49j07aZoYIi3txOwiCdixKsNyPJI0FvGGFz4L6YDAYB+C3hY3f9zJhGdbAp4K3588WQVCd+R7R8gPh5ozGFdJo3l7BUHi4Dy5a3GntsJWlWa3XZ1dfHY+Eg78COW0YpHBN0qfR8e3V2dndBeCC16NrpZ+PheW1e1988UXkVfwfENaPb3mFh8MpVVe3wMIfHladXq8HI/4iJHxw/xQfMSsIvfjS6VHQ1HMim/Olam3Agg49tD3Prjt0/MDmdMRsImPKvdNa8wIGrzJKq3F4QSY5umtkwDJgzOsmoUO31cIQAUgcXpNiga9rQGOrAbZN7O6kfj4a1j2w+mLgVc6/roHL+u68wuO6czSYPaRZWHOW8YDlLkh3KtLQgMdlf5wEC6YVzUj14sjKgmWN6fp4LOMLZkVDcoagWlL39s5eHCbBgtE9FJHBRYdqbdlB6e4yKMXxtnWGlrnbfNkR8QJ0QrR2rw/LerAGCCsAWN/BqNP8+rzoBaBrvSpY4lbNEooi4eyIGn8YyeiIOZP0xJBTJZjhOAuW6bTJ7MJLhUYVlbwPjgo99163lt0V9l6SSR3PjWxYxlrxD+TkltBcHJZVU1fg+/KqpQXrYAKs4JL5W/Dvu9//4HMfWxBWZbsZenVVnjdNawGWy4t+vZcclT4Fbh6VUWjKOixhhUVvqPAail8xdJNu0gG92Xpew9igtk/3uS2RTpdoDKGMI/Dn6ijWuaWm24YOLB4fIawh97/9Ht7i+zc+jx1oORrCTWx38OEkNYULNMDS/EXCL8nuKOQUtVo/6GXBGsTSnafojj2h8lYhI/M1y4fH5H/2y4+FVX7+JXn8w1Sa1LgiL3bRMUwNWEP07+4MwnfU7h9/4tymlj5PYKUURcKqzHZSBYdJTBONbSuFaAMWz4ZVFyacnkeyJj7GW95ldmWifHhdIlgPala66iBcFoIpqCUkZmtfDJnCaX0CFldxYxVdVhRWzn9AWH//mfO2bMkq/inNGjrLD4ntoGlWwJREk4mapWoIIMASrTQTlhWQN4+jVO3VdMVQvAwvDGbQUFjGIbEljOrRsAqse0dDwk0jdSMtmpzdPd5/AFaS9ongCOQS0dT9ytt/on//5S3nAbaMfdSWxAyVsihY05QmsJ33aDcASzWIooOS+2d8mxky8HcYZcUpqwantQ6LqgXP958L+aqmB8vYe0kJDg6PidIbHUS+WzvNgrX8JWH5cQzjXSXEwbAHg+HPlOz88xwcNcKieMDfKDspWO309Ksz5QKWHPx3xm079peSCgU2YFUJlu2m9deZrQR55c7zu5sLCN+liLBUH9ZdeiKRdS4I1lnrYVh0t3Z0tAP3CJ8p+vcpr3wrB0PR0pt6RT7bXBuiYFV7qUZn6i1hMWdsexhnVkSuJ98Rcu+s0dBqk64vA5EEVkVO8RoQQdZGu2kpaZphQxeWtD15CxAiYiT6DOIlHPociLJ/wsHwxzd+xd6hwZAX48HmWgcBi/MVlQNYFQULQtLl3BvObKPBE98tsDz66DY0qyJhGY2z65HMgOm3qhvowHqRCWv0KVhSsbwpBgyTmHvTHm1U/H/Am+7+/SfuDcUunLzfLO8qWGtmqGCZ8H4hsal43ooZboNVxTBr1QwZwOK0eMDE6FEk0pgXNzFJBtE0w22wtmmW5FVBl06wFj1y4uBFKdmhwRDO/eVnrlrgGEuWLz4Ja8iVZrHJTOjRbFGPoskE/k3G5K+3wSKf1V+HpXxWqyOSm+bt2eG805l35vP5V7XdP+bgG6mCvNG53grLFx83btDLMRK59KU3D/wiDoal0tfn3KOWegi7JJB0XCgjeJ5eMiJCBzEaWoF4u/YE02ImQ4cHNGuBNZ7V0ZAtR0Oze0ohUvOqsycyaQod9GCp0EFE63Kpbnl+rEIHKvHS7DXCqoTtekBOU2xwyOOQCHyqcsMv/vQLFnt+OC9yuQuOyVhwJGBVirYKKgUsLMp4EE7gMhRkaU8syRlipElKs0xczJaEBZAIXmKhVcRZaoJLxFncWzim2XiBnmV0e1JOZmEpgt/VgFVQcdZJchuYUzazYfn3YHSRT0Ul3OA8dnHEg/sWQx/c7Buq/H3jQyKDLYAWP+0tDh7O2xHra9ClixAd7LcHu2O0cw/BJKHZNliYfLBxSHEFarGCZeGlQn918IHSWJ4jGNOgumZ5e1AqZiY2YLXOyMtdz1ORL5ZUsewwF1XnxAzBPuD+d8BBDXGgc0POqeUoli2o9m++B1jfv4HPud774gjV0a8fORuZmfRZRT+1GEnOtgEhE2ChyXnjRCnB5UfrPkssZhMrIaIYK6/e72IwofdzAipEcNBsJkJHeUvSgPbXYKnFbGK2mS1hGXI1vFiWVKqp1YHY2rgTueHrdVhVGvF8rjbAd1qq5YjwFfk3NYAFgyHWOMdVHP2x3PxunZaqZ4GNJE1Om2D4QCiBpc4zqWK16rNWVv65Q4odZkunxWTTM9dUsI6xoqkWxLTO1h38rlr5J3QTTFeUaJRllufXstRnitWmwGaONcTdkTwoBYvKe5DKe/Ue1fm4F6gWKl1By/k/cf4Ikh2cqoGYktbregfkx9cdPI6popZHFwdWQ9FbPDFNMkNSstRMIQUWS1jFdHRecETpEBIrcn8MDDUQpdVpr6BgwZgllATVuXHRTMFiZJS7o38vS17dO6pe3b421JWT54Os+bkKHozGy6bIdlL1LPJZ/kDmL55MbYo0GPbuoYU2Lj3+9mv0mTAYrqSR4p42RkPKLKcTCwsxzJoMRUVliMM/hLdoQsrB4/56XFnCkqlMZTaRJXYWhbQ42g9cnB6CtLJO7r0Y1i14+fqWSpzg4OloClJr6QhexEul0cuTxMMLFwW+W6IxjNYpBpG7o4v9rqgYnpzVqEB40zGWmiVgiYzGk1U9iJlpA+NBrup8P/+CmeEPfjp6JVhsExaFaty3Bzu93tHO2JbzNwGtFhBxkz+diBq8tXMfy/KGhDUVfU8nR0dHOFOvFM9vR47TO4qqIgEQ7AvStTTv5nsUNnTnV2I6QsEyTm7pto+v5icnJ3vlQuLzmxfPoaXRMmBA7txQ7D+6PpufdBsnz1/K6O1M8kyZIahPD0YdPqPUBhRBFPzec/5MtvC3vzR3m9/9JCPXolzzIGAVVmEVuQzR/dge2jFNBME5scsMmjYkB8bD6SIIgkU79sXkooKFo4FK5PvvAQiuPBd4/Hg47NPkDlxALCpcopKCt3l3dnp6ihMzYo5UwVLFqlLz+uLm4l80agIaOqd2cXPzf+jBze7+sTiteX3z8sWNnCFSjxooWCbCsuvRAu6Bf6CqHgw/srwHmaFsKZ6/+e7HX96cy8i1KKdJt06yiqyvKJ7aoEN9Ee8Lb0+eD35wSo1L8KL4R+5b5dcexaKYIMm5/uXBfiA/psatmMQqjTDfGY1KaopUwQJXPVL54u4LChf2TmslmUfuXtMkK8MJNdWP7KAEVqkcHRPraGjJkQ/5GvyIqh68lgU/MAaxAdd6/vO3P6ssklZ2V3BqsK2WJKyYIQ5Vy2xZTIQN1dxOFNOcoyBK0bpYPCHqWXBBFFnRx1F5NqHUO0itiqLpe+5XHbFkyiwfyqlkKbhOIe3gMWJSHFRsZXRuRyrxlrDAo9dUD2JyuzRKnFphJYIX5QafxsA6Vxt+0iKmlzcrqttr8L+PcV0I3R1F2zSBTDptRTMxa6pM2b6fpTQLQ4nQExdUeebiSM6ccexXUvC9Z3UR4WG00AJaoxSt5u2/j/Fmm4lagMsfCQgqEG11br8UZCWsVPUi6efmsJusNBNmaCyrDrLOt/B4OBYbRdqAcZJL28uGlXZbSfHvKJqGuDQEbce3F24ShTJ6rMqTxszj6cSdoXJh8U/Eoc5gis9d4Zw2joBISz2JRYtoYnD1ZvKuRrdzd60m3EfNi6sOhEijUgpWeW//xXETDUyaYcEoiyUzpRHBokGqvDdP+hmNajenNIcol/xtFP9EVQ9nbWI1KlJVq7f9cZVtmsV5u2c5oh4a9oeXK/OEBcuJFsMYH8qL7erAYW57iFK3VEJjuYOA2tpCH5kBuIJhHx/hi4dBtDaqlBuHZy9vLq6vLy5enM0b5b1/vQS5e508gAI8D8/usPFvCcDGfP8Km/6lQnTRzwvq5+butLOXXly6Uc8Sdb4jm3PbFQW/imzxlEPXgGWhijjuZOLubD7IiQ9guu7EpVV8+AollZabzOqJJkMtFKdTJuKUgrq95PBW46Qzn3cgEGCgI93GXreRWruHGtLqQuteVyU0pmlCnNHYa3TLCSzopyz76ZaTbG0tgldBk6zzgVtX5T1KESfx1udUtsDiWIMXa9yZXGG6sjzWxAdWCxnPDxvJXBkrqNOWYwcKHaHGk+XsgniQw1gCXF1z/MDz1uuLk5lRFs+FrLZuaBbBCrDg1xODodgYyNEpw2kBrPX3kovZ2hnlm+y1wEYyP7byl1b2sW0niUMkBCMpKKSOXb9Z8Wd5vJm1xnqTqUw4l7CU847rR0cQ0xTF7FfgV0Tlry4jhQzN4plxFoXbvdVmdTnrN2MsdyQe20j/EWsY2epZhdVDU7e75QNJdS8O2PYJpHam+14+u5PcevjBDnGxkCz4VUS9tC0H8iwzrK4XaaTP8j+hWWmHk3p0nFH6l7rHVbqKTbZVGWp1kHRAZmEDLrWwpbokTRsdrhuMWg4by7BcLvJUlb8PHEMfcFlhcTusS2vtUS8RlK7V4NfUWw3Ghpot3/bwkrH+YqVBwGBGcr/G8v/6LL2lwVjyOI/6AgSKLlmyWB+OwR9mUKs8khwjWx5EV1sQFZJi6llDiG7E7BfmP/FivNjyTDBF0s+i9W8U0Ie1xuDxX64hCoEuRXCs4LqM4fhKYkHzRLwwYZOJA+UfSPGcyQAX1KOByzMcyzRMOBr7dfFQOmaihmj1QDk5rWIqNpBjoC/D9i3LRsSTrO56ZTlzRvrziRX132PhjLnvf3Wc3/pCfnXeya3++8mkj9GaVe+/BzjWoP+bYw3a/Y/hx+EltDvv5SmQlzu//grErcH7/juTRdP+x4/9qiwlJWvNROGxspwPm4EZHuHkprLMLcL9zWek/5ewsLo1wKzTxDkM23Ha/ocpym9OBL9n+KrqOjbOdjhDz48s5iwOBs7goz8MgmqMCabTD/Ec2w9BHW3bhfThI36tgGv702BhH0BKK0dDuZo69fS9qIXYQTATc2MPsSouF1xlwfpMX1azIibA4v7QAQvsE6wIq2Q9nGLr9e4P/tPD2bYFJFLWJCQ2O3Z85NrhGFe0ToYHA8uJ7R3YPlqA+0VYkLT3Bz1QrIPfsXn4SuiDTKQLOCDaXiW9MIT76isxtoajOHYuVtMOtgrr86PCheIDv/3hAC5EataAcgG6FCs4GFDoPwiHjlV/dT8DvYnCdm+Mx1NpLZw6R33bxUeuAu8dwtpZhHbkYH324MMEMojJO7niXCTSuGlFUx/XaohlRpStyiVHQrc22kH7vH7dsQrrvlssa8T1k6tx1mdiBTd8sIjssG4JzfJsyjJp/amEZYA2+a4z7U+q/qAX+PVe9WBMzy/ApYIm9eOgXq8HcQxDgT373ePjHo6rrn0QD6vB4GjVZ9E2pLZTW0OGbfwumoxwh7m/0gG/WU/1vTufhHUUhfEAYR1VvRmysldgGeCn6pOPVWdwUD0CPFZbaFyB7Qxj14FU/9WrVwd+4AAsz7N98eyG5QZTOzx4NZykNEuIAUaOSW8irpt+tSEiA86mIU7cGCY/j1gDf+FYl6H9H2GGYxEuUFVTmaEVhb/fH4wtsNT/hG0H2u9FAXsSD0GzZuMoiu7jGJy9HVZ3qgc0xLtghG40/oB+mSWV0iWvdQHn+IDQORk+HGM5cxnNfV5hqFlwl9WDD8+WDt6i6W4HYdFI5trxLN5hTjv88GpsoQ9zLbhEOGDhOH17B31W+2BCDt5yhwcwEJjVjwMcKsbhNHHwm6kjY2k39MAD1plxd7r5fzAYQuRNsMrgrTyCFUQkJhWjpbnh1COu5QKHTqvzwSyHA7CcajiDSKFPq5mgLSJYpgVBA9AaHNigpZPpq2A5Gv7ZRcACDzMjWF5I8t7FEAxhyfHLx7US6LQXDq7fbYehbcehPbAULOvyoO4gLHwmIYajHXnM1N3wWX9OQSNwLyMs5FhRULfMd4GQS+BnmNFv6kady0uaoX33G7lrCDyrw/fi8VrYZeI092TxzqRt0LLBAv464+pwiMfIt/orwGKWrHFaNPstRHwHXuI3Uc2Y9MriRAYxa0+kxpbQPiYeVGdym371ehZjK5XSv4pk3Iwqmcma7foJTBVYU8W2DTdsiurtXwjWg2PJatrFVguEKw/94K9VWmZSQfvzw9peJhQmytItK2Kub27h/ReClS2MbasmGtnf/rRZ81aP/SeP+P8FYMmqSWGl5oyy8kW3hQSH/ELIB/paviRrNVSx4a8KS80OpV9kwEpB2+ryzKTjPz+s9KSDkNTUWQJjo64m969+PaLJzKQD1RfNDqgZ3T87rP+h5LA0JIelITksDclhaUgOS0NyWBqSw9KQHJaG5LA0JIelITksDclhaUgOS0NyWBqSw9KQHJaG5LA0JIelITksDclhaUgOS0NyWBqSw9KQHJaG5LA0JIelITksDclhaUgOS0NyWBqSw9KQHJaG5LA0JIelITksDclhaUgOS0NyWBqSw9KQHJaG5LA0hBW2Plmfy4b8P/IAxrQuoPgNAAAAAElFTkSuQmCC">
            <a:extLst>
              <a:ext uri="{FF2B5EF4-FFF2-40B4-BE49-F238E27FC236}">
                <a16:creationId xmlns:a16="http://schemas.microsoft.com/office/drawing/2014/main" id="{2CB967E1-B475-4292-ABD8-402B4A06CB3B}"/>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6752" b="27450"/>
          <a:stretch/>
        </p:blipFill>
        <p:spPr bwMode="auto">
          <a:xfrm>
            <a:off x="411415" y="3666695"/>
            <a:ext cx="928276" cy="238073"/>
          </a:xfrm>
          <a:prstGeom prst="rect">
            <a:avLst/>
          </a:prstGeom>
          <a:solidFill>
            <a:schemeClr val="bg1"/>
          </a:solidFill>
        </p:spPr>
      </p:pic>
      <p:pic>
        <p:nvPicPr>
          <p:cNvPr id="111" name="Picture 22">
            <a:extLst>
              <a:ext uri="{FF2B5EF4-FFF2-40B4-BE49-F238E27FC236}">
                <a16:creationId xmlns:a16="http://schemas.microsoft.com/office/drawing/2014/main" id="{1AB69C50-C78E-4401-87AC-8C89B63D8B37}"/>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8123" r="11173" b="28729"/>
          <a:stretch/>
        </p:blipFill>
        <p:spPr bwMode="auto">
          <a:xfrm>
            <a:off x="390320" y="2582563"/>
            <a:ext cx="982962" cy="173314"/>
          </a:xfrm>
          <a:prstGeom prst="rect">
            <a:avLst/>
          </a:prstGeom>
          <a:solidFill>
            <a:schemeClr val="bg1"/>
          </a:solidFill>
        </p:spPr>
      </p:pic>
      <p:sp>
        <p:nvSpPr>
          <p:cNvPr id="40" name="TextBox 39">
            <a:extLst>
              <a:ext uri="{FF2B5EF4-FFF2-40B4-BE49-F238E27FC236}">
                <a16:creationId xmlns:a16="http://schemas.microsoft.com/office/drawing/2014/main" id="{1F82BB1C-5B68-417B-A3B5-6DF5776CFA26}"/>
              </a:ext>
            </a:extLst>
          </p:cNvPr>
          <p:cNvSpPr txBox="1"/>
          <p:nvPr/>
        </p:nvSpPr>
        <p:spPr>
          <a:xfrm>
            <a:off x="365454" y="1081379"/>
            <a:ext cx="1007828" cy="461665"/>
          </a:xfrm>
          <a:prstGeom prst="rect">
            <a:avLst/>
          </a:prstGeom>
          <a:noFill/>
        </p:spPr>
        <p:txBody>
          <a:bodyPr wrap="square" lIns="0" rIns="0" rtlCol="0">
            <a:spAutoFit/>
          </a:bodyPr>
          <a:lstStyle/>
          <a:p>
            <a:pPr algn="ctr" defTabSz="685783"/>
            <a:r>
              <a:rPr lang="en-IN" sz="1200" b="1" dirty="0">
                <a:solidFill>
                  <a:schemeClr val="tx2"/>
                </a:solidFill>
                <a:latin typeface="Trebuchet MS" panose="020B0703020202090204" pitchFamily="34" charset="0"/>
              </a:rPr>
              <a:t>Network Security</a:t>
            </a:r>
          </a:p>
        </p:txBody>
      </p:sp>
      <p:sp>
        <p:nvSpPr>
          <p:cNvPr id="27" name="Rectangle: Top Corners Rounded 26">
            <a:extLst>
              <a:ext uri="{FF2B5EF4-FFF2-40B4-BE49-F238E27FC236}">
                <a16:creationId xmlns:a16="http://schemas.microsoft.com/office/drawing/2014/main" id="{3E235AE3-739A-4E1C-91CA-987B05D415E9}"/>
              </a:ext>
            </a:extLst>
          </p:cNvPr>
          <p:cNvSpPr/>
          <p:nvPr/>
        </p:nvSpPr>
        <p:spPr>
          <a:xfrm>
            <a:off x="1559539" y="989216"/>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3094" name="Picture 22">
            <a:extLst>
              <a:ext uri="{FF2B5EF4-FFF2-40B4-BE49-F238E27FC236}">
                <a16:creationId xmlns:a16="http://schemas.microsoft.com/office/drawing/2014/main" id="{C9C68515-33F0-4F66-848D-F4EAC2EA3BC9}"/>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8123" r="11173" b="28729"/>
          <a:stretch/>
        </p:blipFill>
        <p:spPr bwMode="auto">
          <a:xfrm>
            <a:off x="1606683" y="2211958"/>
            <a:ext cx="982962" cy="173314"/>
          </a:xfrm>
          <a:prstGeom prst="rect">
            <a:avLst/>
          </a:prstGeom>
          <a:solidFill>
            <a:schemeClr val="bg1"/>
          </a:solidFill>
        </p:spPr>
      </p:pic>
      <p:pic>
        <p:nvPicPr>
          <p:cNvPr id="112" name="Picture 16" descr="Image result for fortinet logo png">
            <a:extLst>
              <a:ext uri="{FF2B5EF4-FFF2-40B4-BE49-F238E27FC236}">
                <a16:creationId xmlns:a16="http://schemas.microsoft.com/office/drawing/2014/main" id="{F0E901C3-FE48-4974-A18E-4781A0CB884A}"/>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801133" y="2526006"/>
            <a:ext cx="541909" cy="292815"/>
          </a:xfrm>
          <a:prstGeom prst="rect">
            <a:avLst/>
          </a:prstGeom>
          <a:solidFill>
            <a:schemeClr val="bg1"/>
          </a:solidFill>
        </p:spPr>
      </p:pic>
      <p:pic>
        <p:nvPicPr>
          <p:cNvPr id="113" name="Picture 16" descr="Image result for checkpoint logo png">
            <a:extLst>
              <a:ext uri="{FF2B5EF4-FFF2-40B4-BE49-F238E27FC236}">
                <a16:creationId xmlns:a16="http://schemas.microsoft.com/office/drawing/2014/main" id="{2E95599D-0BB0-4373-AF92-A94DF8C12A8F}"/>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632988" y="2986141"/>
            <a:ext cx="928276" cy="147628"/>
          </a:xfrm>
          <a:prstGeom prst="rect">
            <a:avLst/>
          </a:prstGeom>
          <a:solidFill>
            <a:schemeClr val="bg1"/>
          </a:solidFill>
        </p:spPr>
      </p:pic>
      <p:pic>
        <p:nvPicPr>
          <p:cNvPr id="3096" name="Picture 24" descr="data:image/png;base64,iVBORw0KGgoAAAANSUhEUgAAATcAAACiCAMAAAATIHpEAAAAkFBMVEX////sRivsQCLrMADwfG3rMwfsRCj85ePrLQDrPR3rOhjsQiX74d7rOBTwd2jrPBz+9PLvb17zmpD62db2tK397+3+9/bsSS797OruW0b1rKTxg3btUDjwc2P73drzmY70o5r3v7nyi3/5zsnvaFb61ND4x8HuYk7ykIT3wLruX0vtUjv2san0oJfqHwDyjoJ7noVfAAANyUlEQVR4nO1dbXuiPBOVxMQARmxFVNDie2196f//d0+SSSAgpd3uPrf2MufDbkGI42EyM5lMQqfj4ODg4ODg4ODg4ODg4ODg4ODg4ODg4ODg4ODg4OBwT5gmt5bgl2J7awF+KT4Gt5bgd2J6ySrHwxvJ8euQsbV9uO/fSpBfhjHmFeJC5ym+hyXndldN5zeT5JdhFnLbOeCnm0nyuzDFXmBxdWLOxX4Pb8zzZ6VZO5Ks5WKHEs/EQ5OxOeox7jTue+gGXshH5uiEA2fjvoenwKNsZY7W3O63Di0QxHn4YI4WAUIuAP4WJHH81WjZIrDUz6ERfdCsLvc8FO30SXGEnVttxxxcaY49YeTO+mQugpPJy+2E+gVYsan6P2ZU9tWxOUspy28o1v1jznvq/x0PPS8k2rD1Q+QF3uaGct07+gyDXRvOhHfwyEJn4Z6IR/HT9IaS3TmWxHjPg+yryKhcKo4Q+3DJzM8wCLA2ZXuOpMo9gZV7ob7n+Th3UfAnePX5FsgZbokgDuETfDCQRxE+jFtufmTMfBTqsCPGUuX4OzgL2VelznVdUNKI14iyJfw5VioX6sOXSNIoNHDmRhBNGHAreFNWjh+VyiXv0ssKIjn5cEp3DTFECHEMfycDTKXKpeooIx7Ax/Nl74Yi3ifecChUTvOymXDlWJW3OGNNnEcjPEsddVVMj4HQsWd9lGIRhKBQDftPzCsQBvh4HrU084CQcW+A9nCQrFlo8pmxRZzUOsKzlYuHS+zEmJSSV5217G8J9SBHcsJeFYjj2dL5iQK5ULKQZdqz7lHkETWjn3OvjjAi4WHX1tgjof9O5LDU5JBE14VSiCd0RZzosT7ha5c0AawiEbFFXA+1Rp7P1dQDog3EyR5LooPrsApn6Uu5px1El2AZyG3qJs7SOjw/ucG/wHDNkHAQWzNIZdKMdZt6qqEuwGsX1wlMM+YX0dyGBUKdhp8qnILPBm72UGD6gSMvmKgQ94XJ6a08aiVOeJPMBXUCw2cchOBZXy7C9CftCudZueJHx5JEfCaVaDMT/5yDr4hz864aSc4CVXSzlP9En8QiFnj31iLfCaZPmMmIRPbAFfmSN4/Et5b4XrDnF2O2XsMveaPeTYW9JyTbi46Be+xL3jzsZnEKPF90VPv8Ddfg5qpLrLD+g37pGvhNBb037PUCkd1XQRx62Ehk2pgZWumemvntvJHHTclt1k1nzbi9PYijk/9Q0HvDhrfMvGxafWq0/M+kvEOMLplOqPXSqyFnQ868BH/s9O8UmbqHzp6tawmipxYT9+C8dTqLC3nWkdj2sq0a+9nnxIXvj55LijFnryelalmAtxWde/08/A3x4O2xk+bDAUYBIe/djwx5IVtLNoa6G2YtI3zE8TZ96EHDbkZCL0RIzSz4gRykJjn0wxNrC0fCAM/SR+6wm1dcTMdQrHJrXUgU9ea8PZALWPeRJxxe1oQb6nxPMrGeQQgcU+K35pUi9rBjLoW3LiGRYgjqbM6XNeSKdvk7xqQEFwgiw/J8wJn32C6is1tuMfepXjeYXlhmIpNxbyTQn46H4q/dZvOWZpSrsRgaDDfUrQJONvkEByFfdGRhFyLhx1sPtGk8Wi3X2wlX+jZZLDejdE6QnN7aTS+3FfpO0EtnmMhlvTHzqM8JJigkoqvyCIXaS9BQnM9GowEWPZvF+O3WMt8JejlGw7KUsDmPichx31tg6kUee9y8Uh2r2bReg3kdhvDjaDSJ5B+PHMfVINNMVzWYdebwYCiXtSK3XVoVaStxFPmEve3EgIPsby3pneH500GqLP/NnpfLQzyeoHB2a0HvCaOe3DOjkTWfDfZFvJvMEHvoQX4dh7TTGVyXdtEIf1Rnnmf40XOZVQwm+862OkANfRKd6/4zIW6dSAULhp6s8G3O+ezQpFqubLqGjFi0ocPXNzgAcjv4Jeevb3AAvGGrypzPXKT2XYy3Vl8NOZll+TJ2fuBLTJP90TZyhF0uDM8fPF35DcTeO6IUcTUziLNd0kneEDndWqxfgPgpiBZvJ0Ec0cm23sXx9m1wiopa8q2zcN/GifhmkXlneUM5fh22wdH86Uqj/wQz1lhw6PAVUm/iDJuDg4ODg4ODw59iOP6jaD0Zj/8PSZ8/FOLWGKdbjgWOuZkLyQfdAnlc2+MjiQeBvDzsFos74PqFofKj2x2YBcwvC/mRPEwWZaNZvqq3elJCkPkHTNLYVxsM9p2edXq9LOdzhvA1MNY9gzgwRZbDxbKQrN7e4m92L0kyFsC8HPWx3jRlG6ACPmevdjyfY12BShHnSzi35vJKrBPeQybuMi85yuGjFZy2WsVHe03NCRdCkMlbp3a1Bjl1+vbpiBOzJRNcHizUwUCJz4bQsLpUbZob1NpjfzFntif2cgy9zeJTbYJTb74oMPIrk8Z8rmbVX1TRh8kIxTIbifWz9FRel3Sut2ChZFZMya/tzyheNG/YEsSdfq1KIqDQteFyBIWasEkOlryNYA7IV68jqe/WRH5egn1VWKVKSp/qlctMq9KmXkgfEsXPsWCno9fTRzBPpRldN/Amb9aCx7WPhBp9kzcvnLTxlsA6RL3e8N/x1rBMT26Wonmj1BT4UaQu719fDpVqqUp4wzKrsfoJFDrqWamnmns3TJStFmVuPpyIuKoGFiqaiI5HqX2lBC95Kz/haQtvr2BS9Cp0zRs1wD/tp0mgv90nmHBFlqr9Bt7oZDIJ9cQTUZRM9OVImHBTZ49kFxgqQpVadU6wnAirhzmnxeM2vKlW9ZIjpAzSCMiIlpv9sx/AzxySiQItbppMopI3ccTBYsADaubtACU8prcgan4WgP9U3/SGARTno/F0rzazVwWiwJtaHd+HL1MrRGNdSYTXu/F0M9A/Qd2yUKKqVfLvoKyqo/ZwcbP5acoIJrFe/6FM85tqVyd+z4xZZQ/Ak3+uHeeW9MqONfGW7KF7cJNRVj+Fhj8kywLReqvt8x6HYM01byquUFbe86Uq6YdvKl7ecKkze/XT5XLvsanhlUoG/RdKsoYV5zGFH+1/FLxR/RaRjb0HC6himUvXvEF1BMijrFQDb1yrsV+8oupf8baBhnERxvTNaxQs3jbcSNoHnkihDqnuBvK64qqTWfUnrcdMNhRCzWmVt84KyJKGE5yHcLDX2ze28gZ1TcozNfBGJ7ZP+Je8gdFu2EvB6qedTAkRpEbzQqvyFoyz2lTg4GsWZsYXix87VbrHIVCr8aaVXW24YtnNbrXq4RPeVD8d6hasxm3ePN07yuBW2zcaSviLH/Om9fm6PgN4C2KBAaiP7Gq5ivQCa5ZTkeVx2bFAZ8gIvClS8mnd0+FJnTetLdLAWW4dcfR1Pw0Xq3iVAjHgWpp4U4jSsrGKP0U/5w2MeUOBno5DAgEQIchKliyawXwFSjTlOf2zUspAWSzSU+2gdTNvoMiwA0ZqxYWUWBrdzJsXCsn0FhGs38obtV5rW4nf/oK3Aejb9RqLetwbqCJlzZu1lmUZlRqoOKQzqUWCGykiyirPpc7bwP50E1oLLKPyZYOf8FbSwmK78WvePL/cI+1f8QZEBOnVBzXeIjDDS/Csh/p1oIE63JVnhOd4loyCeTZbbdV5097QmJ94boaowmQVOv0Fb9S8PamRN6CpXLSkeeMKf/G2WzD0DZueaN50dGo8AXhWjxeKrzfa0v54YZ6y9A69YphU7A1S4017Z1x+az99IhDLluR+whvCMKoutixp4s2fa89gaoe1X9jsFX6+lAncnRcVE7+L3OaN9FaVCCix4jUFcJ1Gofamvj6Sv7LY9K3YaavGG+wlrZ9JapT42a8+ymbe0DpRCu2Fr5/zJuIEGA4Va2/+WdyrC7t5V0Wcu6NPuhZvIn7bAbN6O0CwV14E2abRXPuMpW7N8Kb0b6WPyrClylsGugwxyo7xdxgr6mcTtfMm4xBo3yyraR5n7bEt/r/jTdMi1P4166qhaKBeMFnGvUvdN1NZKK/10wvxLMvmeuRKiy3IwFwaHdAdlRdZNvhp9FVGN4cIrqW++kT4hBBv41F/D0+SFotlPo97Uz3IaOPN7GdVGdfT2OD047xlZoL7EGmjibxxZbxgRptqbHw2KkVR4ZtYYXZHQBWvKCcpvkuP66mMbnQCRI+4ob+HAdG5Bcv3tIwXQIJqUH2Vf4OL9KIlLXNgwH5eWfxe30QmlOtELd7MJosg+uJq6xRivUgR7DAMzzo7bYnqvFVuVvysrrJTrFCEFt7icqD2OW+6R0Fiup5/+5vthbbV1VLRRH6bPT7VG0Lp3tetxQHFK1IkVAhXDNtUnGFt7HbFW3FzXsuG4mVxU9v4FB5T0JZ/63TW4KFVdPwveessmV80h/QeFDZvZnseBpfHJCgupxxVvlmlQgqmZLhnxzhV3qhPjgWnG8rLiBExK6Bs420Pz5AkbbzpMFHZwX/KW2eYR4RHvh+Q4g1rr0xuUHHRgdqABb7PzXglWU6wupzjY33X3S0juHCF44toYml9z6Xc+wLj+UclflptMQ8iPxJCZLa1HqmbWGHv+nAMvf8IYj4XjTMImBZwfmy1oK6qbL8hz/3tyomXeHl4Pm2KgHbakyiyof00z+3Jp95qmefp/nqh41DcVU6ByjbsWdZ+r0DDGsnh5nQ+nE+1aDSB68eNx0M4SMrGpw3i668cFn+VcIX/Dg4ODg4ODg4ODg4ODg4ODg4ODg4ODg4ODr8S/wOr0M8aMc5uYgAAAABJRU5ErkJggg==">
            <a:extLst>
              <a:ext uri="{FF2B5EF4-FFF2-40B4-BE49-F238E27FC236}">
                <a16:creationId xmlns:a16="http://schemas.microsoft.com/office/drawing/2014/main" id="{640713AA-F8E2-4528-B77C-70816AA2BD29}"/>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8415" t="15125" r="6549" b="11587"/>
          <a:stretch/>
        </p:blipFill>
        <p:spPr bwMode="auto">
          <a:xfrm>
            <a:off x="1618698" y="3331294"/>
            <a:ext cx="986621" cy="442933"/>
          </a:xfrm>
          <a:prstGeom prst="rect">
            <a:avLst/>
          </a:prstGeom>
          <a:solidFill>
            <a:schemeClr val="bg1"/>
          </a:solidFill>
        </p:spPr>
      </p:pic>
      <p:pic>
        <p:nvPicPr>
          <p:cNvPr id="3098" name="Picture 26">
            <a:extLst>
              <a:ext uri="{FF2B5EF4-FFF2-40B4-BE49-F238E27FC236}">
                <a16:creationId xmlns:a16="http://schemas.microsoft.com/office/drawing/2014/main" id="{C09C0FFB-E375-4C4D-B737-B75C0C01518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653761" y="3930983"/>
            <a:ext cx="899235" cy="307572"/>
          </a:xfrm>
          <a:prstGeom prst="rect">
            <a:avLst/>
          </a:prstGeom>
          <a:solidFill>
            <a:schemeClr val="bg1"/>
          </a:solidFill>
        </p:spPr>
      </p:pic>
      <p:pic>
        <p:nvPicPr>
          <p:cNvPr id="3100" name="Picture 28" descr="data:image/png;base64,iVBORw0KGgoAAAANSUhEUgAAAa0AAAB1CAMAAADKkk7zAAABCFBMVEX///8jHyD8ui8AAAAfGxz09PQbFhd7enr8tAAWEBHu7u4NAwYYEhQPCAqenZ1wb2+Yl5dZV1g3NDT8tx36+fqrqqr8uSfMzMwdGBqIh4fg4OBhX1/8thSRkJEMAAXW1tb/wTAAAB8bGiD93qz//Pa1tLQvLC2+vb2joqL+79b8wEj9xVw/PT3n5+dpZ2j90of/8+H9yWv9z33+5Lv+6cj+4K/91pMqJidQTk78vTz/8+ANEh/92qA7Lx9GRER3dXb8v0TboixYRCH9x2cAABSqh0yrgCiskGP/2I7dnxCndQCvo5HUnSxqUCR0WCROPCL/yTEvJx+Xbxydj3vFkihgSSG3iCnYrWC+1ytHAAATMUlEQVR4nO1daWObOBo2EWAwJo6ND4zxkcNHEtu5E6fNOkk7Ozu725m2s7Oz//+fLJdOJIyPOM2E50taLEDSo/fQq1cil8uQIcMbxtHp589nr12JDClxpNWt09euRIaUONJ26p9fuxIZ0kLTtEy23gTK0h04eu1KZEiJWVEGr12HDGlRLkoZWz8+GkMfjbGuguvrq+vXrk6GRJRBAMX7p2a5mZfxY2OqSh7AJPPg3wJaP338aBghW5ls/chQdkejv//88z9qtZqvCQ9vDq9eu0oZhCiADnjuWb+8dj0ypEEBSPvPO/UslPsm4LP1T03L2HolnF8f3l5enHq4uLw9vP4gKDbJN/NOwBbw/jTms3l7q9XMcHR19qS5rmXVI1iW5Wr3lzfn8bJdoIMuYmsIbCO//Qq/X3y4fdKs+g4HdUvb+eWYKY7Y0kO2dJCxtS0cHd5rFo8pxJhbf6AC7M60NO13u13vz7Db7U9LpdFrVf6d4fwymaoQlnbBCNgAgJL3pwVA81Xq/R5xfqFxFSBHwLRTiq+xrPvqb6rqGVvbwdFlWq4ivgiP4w7JVmaztoLDZbgK+br1bpvdDQYDvVCtTvSBPMxVX7sZ7wLnJ+5yXPmwese5eVGWZX+NpABkMHztZrwP3CwrWCF+/9e/K7K/RuKxpXjzrYytbeBiBcHysf/R8MmSjOFw2DcytraBo/sUXjufrYODAymgCwBDytjaAj7w4xaL8Pzly5dff/vta0hXgIytF8extpJY9b7u73/81uv9/BFypRsZWy+NZLKCcK7lB3djbH06kKWe52hAtvRmbeS8dmv+4kggy3K1nc9nD4c3N4cPZxf3mktpTJ+tu2+9b0i2QOO12/KXx7nIGbS0k9trOjv6+OGUCM17bEnS9+/fI64+mhlbL40jvn9Rd+8fOAtZXvmbEze4pdf75rPlTYwjsn7/z16mBl8YJ1y23NOELNtjP/L75eunT98lAvs799ur9TvFGW+e5T6xy40MPpxqf+wfHEg0W/Use/Blcc3xMOruTYob/4hcC/ngQA7+7HssP7x8jd8xjjgehnWaYt9Vt9/WQ7L+5kH2/0jevRrX1JEoON2u4xQ2Ufl3h4u40QrWQBaiCfRI/z33evf70v59r+eL5VPSTcPmHEDY5fYw42wpcPSgli4Xum1Ca/W8s/O8H/wJBFOoCyd5AHQbWTlZNQEYj5SNteWvj7ga1Ba4FxB7mK1e73n/I2RrRxOo0TwURhK2AfIZXynxEPMH05HVHlTuYIcf/PfXX3/7888/76GLcsm7w5HNOFdhsCqbUadEzMXQUm1ldACcEAd0HXz81AuMVvQMbnKoLCBLkvVNt2orGKi2h2Jle2+MiVYaz93D2KY7/OBTj3hI/SJ2Q0FMlgRqm27WVgBCTb5FtljRsrhKLIY+oLrb+Gn/K8kWx3KNVVKYVFUlyDM33qxtwAn7QN4eWzesaKUMHDFkDf/3/Ew9JrYhiKDX9wPLrfLYAMAMJNR4mzm9w62zdc+QpYk2kNBo0v4CcI7YaYDL3DGAoqSCNgz7Ko3dGTDkt3pKQ+QSb4+tY0YRoh2NSnO6NxHeNqFFy99TcsgIqUVP2brwDnVOe+uFkQR2N92s7aBU3DJbZ0wYw4I/DIyiCcpdwW0t0gZJpuFvLWGklAnu7kbCKNvxp9XeaKZopC62xxYrEDAIEQqPCqbcaWuXEi1z1K8VcrkrRkxpP2Ma8Wu8Te+Pi6gXtsZWTBHCH6pRTXRuPgztvYMo0scIl0XNBCqR2QJi9frW4GybrVtatiwcy53CEBFn98GQtlqQgCv6YfSUC6pO8BJaT+FqACXhVZPGsN8fNlKucvsrBvGrwzRs8avGoJqqFCsOhPJS0FwWzNi7JHKa67nhUFwYQaW8wiJ8mrheyqgGIfrBM4/Vhg9sUBvNsR/NrzTJ/iyMWqZ/tcwziY02XgQA45gv5QQvQNV02uOo5C66pkwKhYLS1CFbSiEA86RGexbcqJf3RPbfa04/Hz2/UqolDx7G7aYcA2yb9Ard5BopWoB4wyXtsrhkuBE68EBc8RwARghGAIfo+p4/jAJEP/UloAdPls1gJ1IApwU6oSyrAPTpd0yaRjTJC2GboEX3cil4fjQDdMqotN2BF70eCFiAz5Ah9eRjdnV0p2qCAVMNWNMSXpKQdQOM+cVCXNPSQFsarO/UO0ogDEoNdsWPOyRuKkeqMGkTXhNp36HguhPsiUAlnAoZzTIHIcmPgPRYqT2azhTEA8tFOu6V999mj8N/U4+S4IBgAjkQHaLzDIOKs8mgwhGc2JKEDQbi0czECJlo0S5BFzHYd4Vs5RhRJWNYuMfF1UHirNO2Enoo8l0OslWcev8cATpWqc+9i47N8IG5UB5BUeLBl1nchUFNffU+uTPYguGREgvZasZjonbMX5tInCUJmaoLBWbRmA06PaLKkmFmvosR4DP9vCfiJyypCYsjRUiLRF5V4K1mG/8P+CMz1uu73nti/QR9Vq8PuZ0s0cIcsmWMvMFjxwsGErKIrRL3d4Yuh/N4/AoOaCcjviiFA7E6cjXa1HgzKMXGyirxUxU3AExF9UHxLGoMIKIDsYRsDXld0uH1ownrWBWyRbqqIVv23OGVLrZSsCUaFRQPoiUJQ3giTIKdCaDg1xolXovlAVWeMVwuqVlLWEUXwazP9a6RKqTm0EiJGmSddM4qtNdh3F6CT8JKXDUNYOi4v0w86kK2JJvVgtGzlIAt0wNxd4joPViN2AB4rinSd5TKoJYkMMTLL4xL6MaXjBuERITBvDalaxkjxKRnUw+kQouerzblEQYXOMMhHAG6k6E1U+iBq1PeGXkRVxTr3uBez300p3u1fq0pYUawP5enniYbzLN8r63bbLfbe9CcSnd77RDhAxCN5th/8aSNamxgm4SdAr8zir5bGR7AKfTi2c7lrPc2ifb4r6ZFy2Rnzgz91CJ0m+5mr47lGGFoLBDOcAEpwmGMLR00G0rVeaQeXQSPjUKV6CQTKZeR4b1Xwqnfe9iaIqNCsuW5cjWnWp3gcoQDBN1cZnaMTIUOhxyeDCGFS7QCzILBNOmXPUMm9jHYuBM39aWCTaFvrfdoh5AtTXsZTBh+zoqAR1iJFk5kKwhXBJsttp0SyEetnxK+HmhFXgXK8SEk1QAtyskpwRuxKiTYMiVYGFmqyLX3wWcLjefAg2XuRgt5eMWJ4Kc7B+OcEIyZ0XhlCAWmjhmHkJ155nIniYZwzJvrzKneu4u0CBYHZLbUafBfzJaMKe0SF1GlcL9h6zpkFA260UZuFGYLTOMVI0Yon60aHM+kCwjvRkWx3FPqaTchmsE6BdxChII1mpQzxImPndaT2Mq1OM6SDcpE/ieUB2IIoyhISANmq0g0DRt2Qlg5PRwDVnHwCmLLJP1ddBV7j3y25lAZGWQnMs4udkTS5zhcMzFdfqkK4ftQ/cyZODFsxZJA+5xQgidfWEaxKoThkwJzBc++yDVMeLH4SFycwY5LYAtpdlQG80KWQ2oVBzq5bKHqUTN81tlFmtsU2ykWqWSLWczCUMvxsgtky9NOTWDG5xlEdAhJEtQjcBiqM6Y7qIZCz71YIi6WUeBf3Ae4DvAKny3k/KO5Np8tbGVJM4GUsh6OJux2pF9ASmO3ctRMiepijo59SrRbAZQ9PR7/wcsycAyjoQk7D07B+GzBvlyKrWq3v4uGDtJw67GFvVrKf0ImNCiLNIgs82vGQxqfMBeb4cB+mXKKJvqECI1HAJi5IQrmoYZAhX7HLGNuiK3uqCTRE6nNsIXfSUXCB5QJRQLI7UQBUsy3AuzxIgRcGU6ab5Go9luADlKjTkCLzKHoQrOFumQDbBVqZQA6RVojb4gt5NmYuwRGA6qdyAiaSxw8zMYyhJ3LCcJwR0VSLIOFUquQAqbDbobd0gmnJtALRdyszdZwBgxO1GdDbBFZkyTwaxzyFUtlqTBxQuE+nlGcLm6EhDWECzbsNcpEZBP2ApzgRU4MbBgyA2uy1ZdZJbxRthICx0Q7pqhiy5wCQ09mObnrbGcgqC1esYQYPB8NHXVdB07zYYpO2FlRVoFchLesxZYyEybjb4Ytvo0nX+NPe1orscUszdeFBWPCxV9TpB34+sniGig4hRdOCEYdol1Q0vCS8zpsTWhvVDUA2LBPmI6t8kpsMfm1rjirmqmEzY9nMWvHab62gCNbsHOgXxGEEqDZwjPxNdhSSMdGB6C12yCU0qY1YVHnYQ3ZOk5ruJiFEsFbEtM8RMCdA7shit0E0T1ktlD5NdhqEXkvRjPkv7VZtvCwLj6WeJj6SukReRlJWTMxMFsNnoQFC5RwySq3EJvztHBrvw88+Yd+C4yL+v0SLXjpmITV2SKyuGzUS5tmC21BTEjFw2PfXGoHAHMETcIGE3JNQjL4L2G4F8QdGaA+RKYQjgzQR3qSkOXV2UI0FIkMyU2zhd+ZsDcXBcf1pQ72Zpw4/nbhAFS0kD9uDlM/jPtg7LjMwhZ7AoXMFl62XJ0tNOyLRJlNs4XSEjoJe9JQm+WE9aw42Dz4hBkSEYoXxEvoR8XiToI85z7qBjSDQ6oQKngygLwyW3TqFMSm2UJiwwt6I2DXaqnDDNgeFn+Qjlja4gt58h4TbzzxVQPuLpy4DCXKiX4ip/wrs4UikJRp3zRb2MCDhGNbUM2W23LDbFtIEi68PMsPHDM7wdi59sAGU079sVIg9FPUGBX6TmTDV2YLq9xNs0UlfqH9NzGbpGDjixaYiXSAsDviPUTgXEvuYwIoK4W/lZHlnYk6+nkoOmiyoeAJyhLTiXVEKMdRd1Czu/Vli7qxvDpbLZVXEO8SYKY5Nby9g5iWUQmZSlmc8hSAPZgw4bCMVhBhkwE3442lnQmMRM6dDsp9UlOPiFgCoSiZiADlgq5vt0jNlcdrx0uzhQtSXUxYDEKI+wOAFlRzVPIHtqI1UJTtxB1TrLXZscS6cOjvcLH5a9NP7JZYeqY9gx2nAlDJ14aNbmM4mgIc0KKTqemdslRvrO4Too1MnWg8V0fmOutbKNnCHgfXJuGWISKRBYxr3YJS6PYfwxAXTskn5q/GwC80aTQ7/jU9yTmJmZsFh0EWBD7MJXuQA20A6ewbPciopNctaLVBl6d0++psIedaMu+atVp7Bsh1u+XZwqmxNhiUZzqI5iDE9jY7bClKT8WeFJFdKXfIMjDrQfF3keX8jWrEZrX4gRmrfKj4htWDFh0jFKxSYJj0pIBaeKCX7FZni0hsl03DMOk6Lc8WGTyVVRs5eKJEFr96WHIqoi6Jxq3zOJjlcwB4DSZNT+xwQi3d0UEE4mfmMb6lU0mOTeusLZwSbaHj/WvECdHuXOrVMOS/PFt55nnQC6wJG6t30N2KaO2mA63bo2f2gNwdSnOiHjHLlfZ0QoT4UfJW7DDKXV5uGuJjzhYntzYb1C9rsFU1OVt8mtGrVmCrwLCCfNeRgC5ArgpOeCvYZJmSJ6ogv5tvUwEP1kFYVro45/5zQoRKk8nEQFB5n5jE7WXmLeutbzEdpPpuW2hnVmArtjMI3THkncNoMrnNCkfh2ISLGLA1nNtdSvFwejvdQa0hruK3u1zhrI4GIDa6ZROUeXMMHEVmYiDrrR3PSf2jhmnCoeJahS3vVuqoMey8KlOGL6+d8SMz95gBrIIKofUDtgqg5dAzaM754q54lszgLE6W2K109uaeL2gWVdmDWjQBkJr8+SCxl5L+oYC245POB7pI6hq8dR9f8+Y9Hd2WZdtzTMvROOgEy4SQrRLnLr9jIaiAjNMChu63RvWeJ5Gy4+S9lha9N8m2fxyttMcLRCl7cnR/UKhMOcY1r3r56qgxYRKjYv3t9fhOquO5zk84J8m7Sdkz1W6tOZ1VBoPKrNQeilNVUXSUDSErEFXeRWXRxZwzKs0Hnr9VE8Txqty7+FdzfrpbvlzxGvM4ikWNGruPfkPn02ZfHKJwvPvHfqH2MGWE9wPvizNaCk/+gffdwmWdFD7ykSqMb2R593jgfXPGWrRUf7XD+0RDyuMoFwEarhc5vOaN44L7CUJrJ4Gvq3vuZ4XSZDqlALRby+Qevx/E3fiQL/eMm3B7fGYJPjFZT/GNhsVAUZ3sMGsejuIfrYt637UubyiP48PNpeWKvjC5+KsYKVBAZxjYsXlzBh9H4s+x1v2P251ent3enl2e7jCftmPISnnuvwCP02a7+TjGcY+kY6HeNc6Tv8ha92DVRRK4GbJyQNdNnTzGorT4nncKoTJMjXXJYvOS7bvF97xbHD2t+nHqAPX6ujaLWWuwjez7QUn4vOKH331YJ2t7g3SU1JQyspJxu9oXqj1oG5gUk9n2RZDZrIU4Xs141flh9yVRBroqS3LwVa5p5g2mwcUK4uWm+W7hYhSGzXLFlivlZtoIZ4ZrbvgvAZZo836GbeDBXYKv+jJLlxleArdp+bK0s40owQxr4aEujAVisXLd24yrHwPXF1pSMKpuaaeZvfqRcHXpcmO4dct1L24ysfrh8OHw8l7zOENwXW3n4mHNiGCGF8T59dVhhJvr80ymMmTIkCHD9vF/eoSEs1drgJkAAAAASUVORK5CYII=">
            <a:extLst>
              <a:ext uri="{FF2B5EF4-FFF2-40B4-BE49-F238E27FC236}">
                <a16:creationId xmlns:a16="http://schemas.microsoft.com/office/drawing/2014/main" id="{0F221C09-9A45-41B5-BEEE-5AC3942F71E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62029" y="4393628"/>
            <a:ext cx="899235" cy="245245"/>
          </a:xfrm>
          <a:prstGeom prst="rect">
            <a:avLst/>
          </a:prstGeom>
          <a:solidFill>
            <a:schemeClr val="bg1"/>
          </a:solidFill>
        </p:spPr>
      </p:pic>
      <p:sp>
        <p:nvSpPr>
          <p:cNvPr id="28" name="TextBox 27">
            <a:extLst>
              <a:ext uri="{FF2B5EF4-FFF2-40B4-BE49-F238E27FC236}">
                <a16:creationId xmlns:a16="http://schemas.microsoft.com/office/drawing/2014/main" id="{BDAEC145-2F8F-4404-A1AC-4C5129B9CC3E}"/>
              </a:ext>
            </a:extLst>
          </p:cNvPr>
          <p:cNvSpPr txBox="1"/>
          <p:nvPr/>
        </p:nvSpPr>
        <p:spPr>
          <a:xfrm>
            <a:off x="1664081" y="1081379"/>
            <a:ext cx="925564" cy="461665"/>
          </a:xfrm>
          <a:prstGeom prst="rect">
            <a:avLst/>
          </a:prstGeom>
          <a:noFill/>
        </p:spPr>
        <p:txBody>
          <a:bodyPr wrap="square" rtlCol="0">
            <a:spAutoFit/>
          </a:bodyPr>
          <a:lstStyle/>
          <a:p>
            <a:pPr algn="ctr" defTabSz="685783"/>
            <a:r>
              <a:rPr lang="en-IN" sz="1200" b="1" dirty="0">
                <a:solidFill>
                  <a:schemeClr val="tx2"/>
                </a:solidFill>
                <a:latin typeface="Trebuchet MS" panose="020B0703020202090204" pitchFamily="34" charset="0"/>
              </a:rPr>
              <a:t>Host Security</a:t>
            </a:r>
          </a:p>
        </p:txBody>
      </p:sp>
      <p:sp>
        <p:nvSpPr>
          <p:cNvPr id="30" name="Rectangle: Top Corners Rounded 29">
            <a:extLst>
              <a:ext uri="{FF2B5EF4-FFF2-40B4-BE49-F238E27FC236}">
                <a16:creationId xmlns:a16="http://schemas.microsoft.com/office/drawing/2014/main" id="{E388FF2B-DBF0-4EC4-B104-D7FB7192612E}"/>
              </a:ext>
            </a:extLst>
          </p:cNvPr>
          <p:cNvSpPr/>
          <p:nvPr/>
        </p:nvSpPr>
        <p:spPr>
          <a:xfrm>
            <a:off x="2775303" y="987426"/>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119" name="Picture 22">
            <a:extLst>
              <a:ext uri="{FF2B5EF4-FFF2-40B4-BE49-F238E27FC236}">
                <a16:creationId xmlns:a16="http://schemas.microsoft.com/office/drawing/2014/main" id="{A1C0214E-8B66-4FE2-9D1E-539D158FCA06}"/>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8123" r="11173" b="28729"/>
          <a:stretch/>
        </p:blipFill>
        <p:spPr bwMode="auto">
          <a:xfrm>
            <a:off x="2848868" y="1552167"/>
            <a:ext cx="982962" cy="173314"/>
          </a:xfrm>
          <a:prstGeom prst="rect">
            <a:avLst/>
          </a:prstGeom>
          <a:solidFill>
            <a:schemeClr val="bg1"/>
          </a:solidFill>
        </p:spPr>
      </p:pic>
      <p:pic>
        <p:nvPicPr>
          <p:cNvPr id="120" name="Picture 16" descr="Image result for fortinet logo png">
            <a:extLst>
              <a:ext uri="{FF2B5EF4-FFF2-40B4-BE49-F238E27FC236}">
                <a16:creationId xmlns:a16="http://schemas.microsoft.com/office/drawing/2014/main" id="{C0C35387-13C1-4CED-9FD7-4235468822B3}"/>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057546" y="1966642"/>
            <a:ext cx="541909" cy="292815"/>
          </a:xfrm>
          <a:prstGeom prst="rect">
            <a:avLst/>
          </a:prstGeom>
          <a:solidFill>
            <a:schemeClr val="bg1"/>
          </a:solidFill>
        </p:spPr>
      </p:pic>
      <p:pic>
        <p:nvPicPr>
          <p:cNvPr id="3108" name="Picture 36" descr="data:image/png;base64,iVBORw0KGgoAAAANSUhEUgAAAVcAAACTCAMAAAAN4ao8AAAA4VBMVEX///9UVlr/gwAAps5PUVVOUFRMTlNqbG/o6emJio1cXmL8/Pzr6+zOzs/GxscApM3z8/OSk5ajpKZkZmlXWV25ubtdYGTW1tj/fwCoqatjZWhzdXien6GCg4aRkpTj4+Tc3N16e36vsLFGSE21trj/6tjp+Pu95/L//PfN7PT/8uX/4Mb/zKH/igBvcHTY8/me3u1zz+WD1eg6u9qR0uZhxd8ur9NKwd1FtNWx3u1+zOL/rWn/njT/xZH/jSH/8+j/17Nvw97/v4z/ql3/tXX/nEj/mTr/rmX/pU//5c//y51Xv9WCAAANLElEQVR4nO2caXfbthKGRZs7SBqUSEmUSImiZFuxa9mpEzf2zWK3SVr3//+giwF3AlrSa59zmzPPhx7FALG8HAwGA572egiCIAiCIAiCIAiCIAiCIAiCIAiCIAiCIAiCIAiCIAiCIAiCIAiCIAiCIAiCIAiCIAdCvSiOPHNfteubt29/PT976d6Jm/T39l1h+on30iN4HUxfWeqavlwuRruqnd+ecI7fvrCyI0NfxvTAyjRe6lP3ZQfwOni2ruSoy/7WWmcPxyfHnJOTu/MXHYAbKNrsUIM1LVUx/g0Gu7JVpWLpb6l19nRSyMqVfVFhXVvRfOfAyv8WXV2jIaui6CtpLfIOrLVW9vj6JYfwE+pKk5asDOkEz+9A07v3N/e/3nKLfU9ebgw/o67eoCOrEktqnb0DWW/56ifc0Z68oMH+jLrGXVkVQ1LrzW8nx/Vu9R4M9teXM9ifUFfRDSiBZGc+v2NKPp1V/2Iq/4a67mC+EHWVBLH3oOS7UsmzD0zlW9R1BzJdJYO+Pz5UV0IZZJvmvJR2S7frKmlNqqvQn7yjunhf+e7i/TiiH1AkkdY78KgPe/0AcVJ2II77K3cuGRShaRhbyazvme3DFdd1TnMaf6fzojWz0ZpMV8cdtZ5zRiveUZhKtaGmm/l8ILJh5v3OEive8vhB+IKsykyodPbAo6xi3yJvQeW3YpdOmMCBWNN1bRCPugdT6lqBrqkqOzBP4nnzaaarYsxiH8jm5V9JGg/z1vTJzHPKByS6pomuhVWDxMymWt6RbluecD4mabRhRXwg9syVlRt6/nxgicUHse6thmJAILT15vaEx6xvYPBnNxDLSk5cqaXVxq8Ps/bKdmJFq0q1QdjoBHRVVI1TJQqIN2jU16flA4KuZMR8mWaV7VHPWNbD0BRr1DYAGhrNYap+Z5tuPa8FbQs4lMvLuSQgCLvVbvKT1snt/fX1m4c7/lPIvaRTnmawJ4NJADopcVNY3o+qDA1jEPBfUS0s17WcqFXM04PjtRpMJrai8uaK1EVXV+JOoWK/aI729byjgTGBjhRt4zWVceKgXa4brX2aZrw7e2AYQ/ilW+mPSQqs//PxIhQNdtPZQyB6LTMud8d5nuC+25a5AFkNKwrDVZzwRjPaKAVtNrPM88L+AiQLomq6oKtt5GwKu5xvWP1h0l+tongxYDNUp0SmK/FAVsUq3Af1dXgbC593lAxAw0FDWAfidTWY8vI4mUD5sKEczaA11m/oednM4C963vtB1p8+j/9eR7ZgsbOWJ8i9a5Vz4f996K4OEi2ZVknhzswMZDGqdB6dQbOWW0gTsfmqk0ocpquasIkA5aqNQOvClZgem6FdnAPbuhJvA++oWsyRBv32C6WYww/gdVbjIJkNQsdFL2bIX/fArJuDpbbJ8j9QDx7Xox/0sV+YrOOrR8pm2VU2rp0OuX5o5ltyq30QvIAJFpqk9QANVdHLxdlbwXQaoVQIKz8pSyEe6ORfScJWcH2ipl4cFUNq6cqcJXtDduVxXJCp6SXmMQhb+pYe+Ax1sKqNImWtMedcbYpg/NP6+bnFGpz8SLZ3fXH59Wp8dDT+/PjFs4xAVVviWm6xAZPz3+oEIQuv2D/u3t+I8WLIzLU5IRoFirpI8384zCy0pKkcLLdh6ccl8StlE1ymsoE3daUrMPxh9foImJ/dksGBgMfOivoxGPeqORATAniteISs9PYseiM2Dv3AnPuX0+fny1++fj7ijK8+Pc+9vj+zFpNaWnU4C900ndOz+w+1pd59+PD09HAjSbnQGVuAs6bcsEsHxXgh6AhaKoFuSmkmEl0dtrx1qZ00dKXZBPxJ7cZhFWtZuz6cfNRkXo1J7fQ0gpW/qHsN4uYsuOMYtIa+hYvH3//4/vHqaDw+KoQdf3xmY6TmKIw3emWxmjo0plbszfMAAFb/08359bX8DoayEQ1bMwLbKKJKwlaT5rdsnIQ683vFeGX2uoDlK9sxal1pNGQyGQ3zs8ALdNYS8dhkBvmLAPdjd9/WDIyJj4S4GhtU+xjPg7hwb6y1vvzKnGqlKdf126eLcjau1XQGzDVoLDTmAevJ8fv7HddadMIWUGvEJKtc/hwWUyfrYLIpTgpHIDvHgl/ULU+MHitdnT7bcNVNIxB2BuyZrPsAP6r3oR0SqZKXNYIwOeKT6OudRceeiRXB+YusH7+1NAVZ/7psjtrXlDaqEZ69Yxb79GZXw44tvOkwKDcuj8UrE/hFaxymtV2EpDJdU3AUmm1l7EjcKih1zWWdNoNTiNd0wcZppCvaDJqHIEwTd/cJ7KG8JouxbVCY1OMER6Am+y7fLr93VD0af79s1XASvSvswDt7Onm/O4/tDEVd7VLX1YQNjf0aRf2aDYRHlR5i3oUHUOwUNrAiL22IV+hKQojqE7dpXStm47a4pXrgYFMYJNsEVE+oAGt0Az/AmYHHoGE9zCgBi9kTwl782ZX16OiXdbvO3O7oqmiL9Px2z0XhTl0z0I2y3Vqv4cuiyETI81muZfMDp6rbSVYfRgtd+ZpV+i3jgxBEkpV3ITKBsYGuipiti9lfB9A+HfJYlwWxjYHCEIzduq4fBVXHf110a8Vdg2Xe5+zNnk8GduoaQXxKejRoh8mqsste2RsOfUPJpVUX1e5U+gEIkJWmd8113Yhjg2NHrqsv1bVf6lo4M5otO4a1x14l5jrumivzbF0PW8eh29ltr8PcXvvGoEXiVhOX519NdzXb8HSNapemWeqaHwmMprB77RV0FYM3OPryx9jmy+11tJg0hzkxVrv3rdPPgq5Xz0ItYgj2Otmbn9+pa1j4V+q2SbfHr9VgTJdZLaygoNjoq3ggPxQYDX/JdkolEPN+XhnAgq4S/woZoSn8gKAa/CtJOwPdEw6cXgnm+vFUrGYJ+QJZqrvNTl1d9qaGO+5Z9tzDOG6fn9rzxdiIXzMmbDNdNYJ4QLhFgnhA9WEgoKsYD5Bh6empVcQDP8izxL1KdJU42GxfYLxTVwdia3d7E3vvt2ioVMde4bxVC0vZ+9OFD3Ygfs2Nndtr0vWVLkyXt00y9tM67NDaRKLrH8K2xfy4RNd9Te/UteczD5f8D7qy41cV7bbyAx1hIWvWvU6G81aR0eL+Neg6AnADdt57qir/5E5S9K/jr1/EauGyK6stZLq77NaVf/zRGa/pVdVB1+53b+3LQsIUCURdu8K6kB+w2g3x/ICfrxvQtRvkwzFXLQI+futvdU7UrniV0+HiL0FXMRxgIxFOBvu/i9ytK03g3NYqTq3BolTHHQrHSzeOW32CveaLpp1/bQsLiQhFbS0ux1erzKGTHyZbQW8Ku3RQdE48VsFulTvRxtiXgF3/0j3DfhbDAci2dTYuzd/rc3br2nMn/MxZd+EtVLW6oByxc047ueCwF7GJasMCoyrSoJ37gjz5sim8dwp7kN3QIfUhRijO94WudiO77MJcl9WbcCxmU5O+03h+qKp781mn39rCjj9JzLXw5A1zPcDl7NGVRAHP4+fHJurFENQH5ce2c4vNl9/vkXnh6Hi6ehHxLDCZw8avJNJ7GCYszxMUfYdgEoHl8WbYg4ugkRcrdFVsK+TKws0sv8JqvAcYmF0+n2b8wkDY6rqsH69amaw/JNFAj38S3dQ1OOAiYo+uPQrpZTWYzvpRFCcGv5urtioC2z2U9WeL/MRPfUgFq/Ym8eGPoFyZ3xPuY2kfLiOm+SsjKzigqUYSR1nkL/j9VXWLAboGvOsBK4/6sylcQS2bCXfi8ltgoygH89enO0KZgvXfDWHH3y63VHP8Wlg1iA/4xEema9DQlc1e4feggW0HXLOmmzNnOi9jk9bz3pxsCItGzf8IheXlifj9ABe2vOgm+dfnamAP7fxBq8ragK7DeJFf77Jx8PJlOxIh7qZ4Pi9n1jraKytY7Pc8Ucj+++fz1gecyOYJBzbPQXZIQOcEdZq6oK0rW/xTvb6O0KetXTa1yrJl8RZpGk90rapeH6ucmd51TDQOWIOly0ktTav7MVa1bKCr7c59pfJz6nLT3e0Jc8nVQFV9GB32AcH69O+PV0zUqz8fJSFWPdQ03ii6Hkz76UFxMrWWevsWtzeaLpVmrEicMLHzXJadhE47jjJXU0Vf6urAr6yLzkPLUPXlUg8WmVl/zuJOJ/3OmGh/Mqy7oq4/UJfQkZ2smtnbXFcoZ+3m5aEpqkZHcVEeLKLDpg+sv5xeXj5ffJFuWY3WndQdzZ1Dm3XCsOMuSLrqHKwJnbthloWyr7fg0y7PGzW/xGL1+R/d9iiIYwqDonOz/dzIW0E/7bdX6MrKzZG3ZRz58yZ/3ksPnv4PsfWzwMMqE8nzhLOtBdmndFur7xuO+GCp67byfc8jcpq6Ii8H6vo6oK6vA+r6OqCurwPq+jqYM636ZAx5OWi81CY7/1cAyD9iHi/E61gEQRAEQRAEQRAEQRAEQRAEQRAEQRAEQRAEQRAEQRAEQRAEQRAEQRAEQRAEQRAEQRDk/4b/ArVACkELRm/xAAAAAElFTkSuQmCC">
            <a:extLst>
              <a:ext uri="{FF2B5EF4-FFF2-40B4-BE49-F238E27FC236}">
                <a16:creationId xmlns:a16="http://schemas.microsoft.com/office/drawing/2014/main" id="{F5E7A93A-0F27-4ECD-B63F-A368281E9B52}"/>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584" t="30690" r="3137" b="33026"/>
          <a:stretch/>
        </p:blipFill>
        <p:spPr bwMode="auto">
          <a:xfrm>
            <a:off x="2877529" y="3188122"/>
            <a:ext cx="907140" cy="151224"/>
          </a:xfrm>
          <a:prstGeom prst="rect">
            <a:avLst/>
          </a:prstGeom>
          <a:solidFill>
            <a:schemeClr val="bg1"/>
          </a:solidFill>
        </p:spPr>
      </p:pic>
      <p:pic>
        <p:nvPicPr>
          <p:cNvPr id="3110" name="Picture 38">
            <a:extLst>
              <a:ext uri="{FF2B5EF4-FFF2-40B4-BE49-F238E27FC236}">
                <a16:creationId xmlns:a16="http://schemas.microsoft.com/office/drawing/2014/main" id="{672A0DF0-3C1E-4838-B929-BA49208B3231}"/>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38188" b="39216"/>
          <a:stretch/>
        </p:blipFill>
        <p:spPr bwMode="auto">
          <a:xfrm>
            <a:off x="2886578" y="3630546"/>
            <a:ext cx="900697" cy="107361"/>
          </a:xfrm>
          <a:prstGeom prst="rect">
            <a:avLst/>
          </a:prstGeom>
          <a:solidFill>
            <a:schemeClr val="bg1"/>
          </a:solidFill>
        </p:spPr>
      </p:pic>
      <p:pic>
        <p:nvPicPr>
          <p:cNvPr id="3112" name="Picture 40">
            <a:extLst>
              <a:ext uri="{FF2B5EF4-FFF2-40B4-BE49-F238E27FC236}">
                <a16:creationId xmlns:a16="http://schemas.microsoft.com/office/drawing/2014/main" id="{CA4ABA82-FD4B-492B-821A-8E24E2A8EE09}"/>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61218" y="4030941"/>
            <a:ext cx="889096" cy="103728"/>
          </a:xfrm>
          <a:prstGeom prst="rect">
            <a:avLst/>
          </a:prstGeom>
          <a:solidFill>
            <a:schemeClr val="bg1"/>
          </a:solidFill>
        </p:spPr>
      </p:pic>
      <p:pic>
        <p:nvPicPr>
          <p:cNvPr id="3114" name="Picture 42">
            <a:extLst>
              <a:ext uri="{FF2B5EF4-FFF2-40B4-BE49-F238E27FC236}">
                <a16:creationId xmlns:a16="http://schemas.microsoft.com/office/drawing/2014/main" id="{EE7807B9-E34D-40BF-A541-0BA06EE2DA79}"/>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6482" t="10003" r="5850" b="11531"/>
          <a:stretch/>
        </p:blipFill>
        <p:spPr bwMode="auto">
          <a:xfrm>
            <a:off x="2861218" y="4369469"/>
            <a:ext cx="914049" cy="218664"/>
          </a:xfrm>
          <a:prstGeom prst="rect">
            <a:avLst/>
          </a:prstGeom>
          <a:solidFill>
            <a:schemeClr val="bg1"/>
          </a:solidFill>
        </p:spPr>
      </p:pic>
      <p:sp>
        <p:nvSpPr>
          <p:cNvPr id="31" name="TextBox 30">
            <a:extLst>
              <a:ext uri="{FF2B5EF4-FFF2-40B4-BE49-F238E27FC236}">
                <a16:creationId xmlns:a16="http://schemas.microsoft.com/office/drawing/2014/main" id="{5836F069-EBB2-4FB8-BC1C-E777B33290BD}"/>
              </a:ext>
            </a:extLst>
          </p:cNvPr>
          <p:cNvSpPr txBox="1"/>
          <p:nvPr/>
        </p:nvSpPr>
        <p:spPr>
          <a:xfrm>
            <a:off x="2929441" y="1081378"/>
            <a:ext cx="793856" cy="461665"/>
          </a:xfrm>
          <a:prstGeom prst="rect">
            <a:avLst/>
          </a:prstGeom>
          <a:noFill/>
        </p:spPr>
        <p:txBody>
          <a:bodyPr wrap="square" rtlCol="0">
            <a:spAutoFit/>
          </a:bodyPr>
          <a:lstStyle/>
          <a:p>
            <a:pPr algn="ctr" defTabSz="685783"/>
            <a:r>
              <a:rPr lang="en-IN" sz="1200" b="1" dirty="0">
                <a:solidFill>
                  <a:schemeClr val="tx2"/>
                </a:solidFill>
                <a:latin typeface="Trebuchet MS" panose="020B0703020202090204" pitchFamily="34" charset="0"/>
              </a:rPr>
              <a:t>Data Security</a:t>
            </a:r>
          </a:p>
        </p:txBody>
      </p:sp>
      <p:sp>
        <p:nvSpPr>
          <p:cNvPr id="33" name="Rectangle: Top Corners Rounded 32">
            <a:extLst>
              <a:ext uri="{FF2B5EF4-FFF2-40B4-BE49-F238E27FC236}">
                <a16:creationId xmlns:a16="http://schemas.microsoft.com/office/drawing/2014/main" id="{5E31862B-B016-450D-BB7A-374BCCBC70BF}"/>
              </a:ext>
            </a:extLst>
          </p:cNvPr>
          <p:cNvSpPr/>
          <p:nvPr/>
        </p:nvSpPr>
        <p:spPr>
          <a:xfrm>
            <a:off x="4029272" y="987426"/>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prstClr val="white"/>
              </a:solidFill>
              <a:latin typeface="Trebuchet MS" panose="020B0703020202090204" pitchFamily="34" charset="0"/>
            </a:endParaRPr>
          </a:p>
        </p:txBody>
      </p:sp>
      <p:pic>
        <p:nvPicPr>
          <p:cNvPr id="3120" name="Picture 48">
            <a:extLst>
              <a:ext uri="{FF2B5EF4-FFF2-40B4-BE49-F238E27FC236}">
                <a16:creationId xmlns:a16="http://schemas.microsoft.com/office/drawing/2014/main" id="{DFCDAE61-22F2-4755-9C5A-F0898BD4159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29200" y="1627474"/>
            <a:ext cx="715320" cy="221873"/>
          </a:xfrm>
          <a:prstGeom prst="rect">
            <a:avLst/>
          </a:prstGeom>
          <a:solidFill>
            <a:schemeClr val="bg1"/>
          </a:solidFill>
        </p:spPr>
      </p:pic>
      <p:pic>
        <p:nvPicPr>
          <p:cNvPr id="3122" name="Picture 50" descr="data:image/png;base64,iVBORw0KGgoAAAANSUhEUgAAATkAAAChCAMAAACLfThZAAABvFBMVEX29vZwcHILMSIbm5oAkUIYRTARh4dyjJnB0i57yfABU51danMlm9j7+/tLu+sONSIQcWg+hT+d1vEPUVCYz+0LTnhKrEkRRlQoo9w1ejlqamwSNR0jIFcQcq+23veQwjt/x8N1dXeDg4QZRC8dnKK6urpaamsAJBC2ykE9iDxXa3kecKUFkVYMMjPg4OAUo6vJyclEmkclnsoVfX5Lu+UHX5kRRkyX0+SOwkVxxaNihJUtfjoALSgZfYbs7OyTk5RtgIwGWaB3xpIQZmFWkTTx+d0YJFTDw8OmpqePj5AAIAATbrIATpgimpAAIwAAFADU7u12x9B+uNf5+++tyy3B2JAsoUYoeJAuZDtft3PC3tzn+vuz0tOCrq1KioVlnJmaw8BkhIYAPThYsLKi2d1GWE6lsakhp7yAjoTB6PbL8PtexeczVEUoWHMjPTDe68C0ydUAOmXI2F7g7Kr1+eOiu8jC13SFo7VEdZOix95gnMM2f61xqspqklmqzHGdwlApdom10oMNOE/T6dGt28keicZ7wqZxmnMgayW33reJqIk+ekGBvYMAM0C908GIo482SkxCSGYAAEODhpvk6cplAAAPNUlEQVR4nO3dj3/TZB4H8HaVOZRnQ+iAS6FbwjKoSCjy8xRSp0hT8GAOVFxQp4A6lFPE0+PHnQqep6d4iv/wPb/z/PoC9dQ13fPxxbamWdq8+31+JKlrpeLj4+Pj4+Pj4+Pj4+Pj4+PjU6IghFb6KZQu2AzNzy/izOfe76GD0c6/8eb6F3jWv7W0mHu8Bwfl59/CXGpeWL/vjcRX3v2D8qX1Ohuz2/jO24ve7j7JL9ZsNgKH885s4umAoPkLMzMQ3MaNjVOdirdzBV2c2bPHIcfhNk40TlzyZedIPl3bs2eP3VoFHJZrNEbans5MfgFXnKPmJByVa5x619Pp4XBWzRVwTK5x2tNpEXCmnALH5RonPJ0SCWe0VhVOyDVOdD2dCHpZwOlyGpyUa5zwIywPnY445HS4Qu7UpZV+xoOSfP97LjkDrpBrnHrfFx0Jqo8XdDMgnCLXOOGndSTL4zjv1Qw5C06Va1xabXIIoZxGOe+RryVyoupmQDhNbnVNTVA+v3hxaZrk5YX6sjhbSUtO0s2AcJpc48OV3Zc/Mmj+4rTMy/sx1VqKl38wrtLVQDhdbvVM6han1RA5goXteMkJuhkQTpc7tTp6OjS/NO2SGx9fe7k+rtHVQDhdrnE6Wem9+gOCzk9PA3J6MF0NhDPkVsNJk3zJhIPkMN0MCGfINYb/QALZcKAcpgPhTLkd6Urv2e+d5UOOrIXywdF9UNZs19IY9tH18gZXQLn9M6NQ1mxfo6Yx5Aev6FBfcuP7Z2oPKbdmdqjl0LITDpIbJ3IQnSn3YYKTpkP6vpP8ykIfcuNMDqAz5dbgIWNi4q+XZt//6MUzK72jv3XQx1cnnXQQHJNz01lyONtHRkZ2nN459sm1IcNDj05OOukgOC7npHPIEThMt3MM55Nrnw5Rs82vTLrpIDgh56Kz5Rgclxsb23nt05Xe4d8qpLG66SA4Keegs+Q4nJQbO7vz2pC0WfQ3JmfTQXCFnE2nyW0v4Aq5sbNnP3txKJos+nxy0k0HwSlyFp1RcxJOkcN0w1F26JlJgA6CU+VMOl2ugFPlMN3Zr4agt0N/nwToIDhNrnYfOQVOkyN0n7240jv+fwddmQToIDhdrgbKqXC63HDQaXJXFwC5cViuBshpcIYcpSt7g9XktKqD4Ey5mlNOhzPlKF3Jhwm1n9PpIDhLruaQM+AsOUL3Srnp6MGXkw6Cs+VqlpwJZ8sRumulntfJmbBFB8E55GqGnAXnkCPzulKPEuLoyx4mIDiXXE2Ts+FccmMl7+pQfmXSzIIiZ8M55WqK3PaJh5PDdB+t9O7/2iCUz3/8d0uO0UFwbrmalHNUHCA3VtKiQ+jy9Ru7Js3GKhssBAfI1bicEw6QGzt7baUV+g/Kmze24TjceNVBcJBcjcq54SC5sdIVHcqv3zyJ3U5CcpO3NkBwoFyNyNl93MT95MZK1tOh5s0D21gguau3IDgsB2V0+44dIzvYP54R9vMJSK5kc7rlhYW1C+Tf2oVnoDz52hYoB6C89tReKMeA/KNMzTXfUC/yKJDnZneAdHMvPYbzEv1Kf+LfTj791KubgLSecObZYyWaDWtwkNxzj8+ONAC6dXOPufLSyXVPP/UIRAfIHTtcno4uv15/sNxzjxO5ETedWw7DETmIzi137PDUK2Xp6PJ6/cFyGA7LTUycctO55AgclQPonHIYbuqfJenojIpzyxE4KteYcNI55Cgck3PTueQI3NQX5ZBDy/UHy1E4KjfRcA4TthyD43JOOocchZv6ohznhs226pJjcI/PThA5J50lx+GEnIvOlmNwU1PlGFytkrPlOByTI3g2nSkn4KScg86SE3CHSyGXNzc8SE7ASbkJu+rmALhCzqYz5QRcSWructOig+AKuYZVdXMAnCJn0elyLQxXqppbblp0EFwhZzfYOQBOlTPpWkDFTR0uwwiRN5sWHQSnyk3s+FKF02bCKpwmZ9C1dLjDkq4UsxIm1wSPvlQ4TW5Cn9fNAXC6nE7XcldcSWbC802bDoLT5Br60cQcAGfIaXSFnNLHkZTi6Oty06aD4Iya04aJOQDOlFPpWkbFSbtSHPFLOYUOgjPktAY7B8BZcgpdy9lUyzK05k2bDoKz5YoGOwfA2XIFXcsNV45uTpWTdBCcJdcoqm4OgHPISbqWG64c3Vyl0rTpIDi75oqjiTkAziUn6FpuuHI0VrWjk3QQnEuuweZ1dD7ngnPKcbrWEy0HXEkaq95cOR0E55ITRxNzAJxbjtG16HTEkivFyEqybNFBcIAcGSZwzbnhADlK56y40pScWXSEDoJzy+F53ZdYDoCD5Ahdq+WAK9HlG72nI3QQHDsn7Aju6+YAOFAO07ngpr4qTclVzPba3PDMk0CMmhuZEJKnXtvGj/zXrSP/1omft2wB5R55de9hO1+UZGDlaer/08PNXVA2HwRy+yj07ojas1DOvf68nTsrbdFf8g11QlZncONb/rXNHSy32Znbx48C78ip/eVPQM4d2fv6n818XY5JcJH8UL0u4ca3QHS73G6bb289fnQUK82Q/1iliYqbgeTOHTmyd5NJVzo4MsBiOmJH3q20BaID5G4fJ3Kjo5SLlxpVI98BuXNHdmM5g+7rfKUdfk2adQFH5Nx0brnbW7cyOUon5MQ3txyGo3IaXTnhyF8oqTM4Kuekc8oROCFX02oOliNwTE6hKysczjJ/Y+EWm+4AKEfhuNyoKse/u+QoHJcTdN+UsI8rkh9au1/KKXS7bl3Ob7jlrm5V5Ygda6qS0CHH4IQco/tmvsxw5L3Cl3GL5TNZQndy27abt67TP3J464Ald5AMDoZcTX/H8MWl73W2ZwWclNv0+vO4pZYbjgTl+XJ9Yf/TJDduLFxfFn+WFDV3HXA3VVVOTk6o24V5hO78+1tXxSlym54vecEVQUqUpfmtuwCcIjda43ak4Gifj+1ccEVr/a5Mh6q/Lmjx7bu0kbIvV7e65JgdzrSoJHTmzn++/9aEY3J7f/juzLAU3P2C0PnZuwcPMryi4gy5Ud5Q1V888yPG+1atuN2n92764bs7q8KNBNu9vfmuMqq65EaLelN+8cydH/87+xNF2737p0vRu1httbDRIDT/+cG7dzU4VW7fvjeXgB6fdJtpSv+K2ir99EOEFh/9+d69e7bcvn21N+aHYIbx+wUXTJL98vPxrfdYtpK/szlau3Desz1EcHtLk3b2+S8kS0uL89pfpPd5QFwTPx8fHx8fHx8fn989+NDRmoCRiS1ZLs4NkZXwEaZYj91O5cTNmsHdZ4Fz0qdsSbmD/KyfFrQ3vHJJoiAIMnNpO6rixdWoTW6gSpfeDMIONUZJJwzo3V322clpr6d9MAtKop7+aiRRJ2WbSuKsF0VRJ26nSLk7ohtAabfD1yRbiTt4zV6ciE9oTrNOZ3A+YC0MqtVqEOvPp0MWkgQRLqx2KG9iY5R2guJuAoR6GNXYqLEAvzw9XDBJRl8QuqWgmgk7soGI/Bzj5dUg4y+PXFW8DB1c6NmA0KE2Q4i0pT0hg592NcmKW/h2llS122SnIvLd2Gig7mGCPTqoklaFGvteFevgDYQIVypb3KGIZJ2ArcoaBeq2s7iXdgZErssY1P1EGlW1qt8yb4ZpBcWiUJQNBMoe0hVwWRPAIOxlOBHFC3gxUbkkZFZhIjYRZt1uN6OLM7KVNOv10IDIkZ2h6RXPJzVs7h9CRn5DbZ0hvcdYQHqvLMwSPkSkMXkY/ltEDrdo7Nbpkl6NwcVs1UpMb+BeI+4m2aDUHOlieKuTS0TJKYCifbluB2QjatXyHkApY95Y9bER15jsYLFclJGV2GjOtpAUG2RPEGVxmnQG5UPCREdXtLZUNMN2R+J02klb6fyqcTuJ5Z1tRNp80ToJfRgaCwK7Y6cPzTrYiG1JjlOR0X/w7SPc0aUDUnL4WUVcQMwFYtnziZZMWgqO7P7IeIubWyjvZdpii/iOICMry8+kCvXGLB+6J2o90l48CpWpQoiPQQN16k8WXVyMc7TkKsjsA4sio78YF7+oVhXZYJCQBio+kyoxIcRDx+K36GNGskbJTX2C2AY2sbLhtcPajQrJ5YQAEq2X/16iyLWL5orwZDCkW+XijFU+XHEIQV4a9oJF1WKcpUNU0NOZSIGHgyanT0xICxI8iXpHMXSIhpeoxRrK9p7S8qBcfIGy17hht2MyK8HDZKrLySklfRmMqTl9WoP3iXRiGCBPNlUGjD7kiuZKO6mENdFYDJSypbGjOpZq1KkWcoUVa8T6U6TbH5RRVUZ2WEmhQ8ulHzlyg7Yw0lhp+YTKArbT/CAhKKLK6dOi0Ei1OoByYh5C57RhUXJ9tVbaqxPuNFCqkO6r6PzZiBP08JQmSdrdrBNqcrItGscwgfgygHKSJJV9Hn2SfcllbDAVjVU2V7qAtcSQnSJgk13yra30c6H+dCI78aCNEJWKMohGSpfXlxyFIqdDemJ6gfC0Dv9EGyupJ9opRBVl97URohg5+WTFzh9B0WcQP6sU6VZ9ydFpLRsuu3K+h2caqXgh2GxWP2vnlnOMrYMaOedlvZyYk/Ynx86HxHIywl26co4cmCezADk6vvfKISeP+6saVV9yfH8j5XiVHMfTiZhcXfcoukBdjh2VlYNOHDnwkuNL+5OjRm3loIv1V7LXTK2aQ1HVLde2iw5VBlUyKuBkH9OnHNnfUJ1epHxBW4wYypmjCh8yXHLGzJgmC61rJYMRtejk/KA/OT4XVM4F8z6Ar0/nLT3lIbvFFRBDjva75JKHuJ32AuUVGbCEVsn1K8dGaOW8GrfJlBIOeim/FEgu0ACtVZQjnfuR81kZngkHxugyMBFzYHphgUccWxhykXG3lEuU8+PFGnLqTx+Cni9P2nEPH3t1gLG1Io4Ig7AjLlkMLFyFXNhjEMonvfN5sTjnyc+SyxOQrDEqB0VhVT+LRqswKmowrorrWQG9ngXLVfilSn7a3nFFeICS0qvP2jWsNt3DoqsmF1oDebIH1xgFUCf/gXZwSTagvhLsGipLr02u/AS0oLFwYF6YQWlc5cSkOgd1ZGWJOx39OjBKsp52UT3u9LLiQgC+W7/mjrqZvouobVxYRik+0scPE6fs1Ka4O47tp4OPa2O6cntwrj0AcRwcGkvst4MAbw9RVnA9iPWGFPdB6QAfsPr4+Pj4+Pj4+Pj4+Pj4+PgMT/4HPmHGjm5/pXgAAAAASUVORK5CYII=">
            <a:extLst>
              <a:ext uri="{FF2B5EF4-FFF2-40B4-BE49-F238E27FC236}">
                <a16:creationId xmlns:a16="http://schemas.microsoft.com/office/drawing/2014/main" id="{BC10F350-7F0A-4B0A-88D7-41F8435BE6C6}"/>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9640" t="6307" r="18183" b="8689"/>
          <a:stretch/>
        </p:blipFill>
        <p:spPr bwMode="auto">
          <a:xfrm>
            <a:off x="4195081" y="2227097"/>
            <a:ext cx="783557" cy="551020"/>
          </a:xfrm>
          <a:prstGeom prst="rect">
            <a:avLst/>
          </a:prstGeom>
          <a:solidFill>
            <a:schemeClr val="bg1"/>
          </a:solidFill>
        </p:spPr>
      </p:pic>
      <p:pic>
        <p:nvPicPr>
          <p:cNvPr id="3124" name="Picture 52" descr="data:image/png;base64,iVBORw0KGgoAAAANSUhEUgAAASwAAACDCAMAAAAAntbIAAAAwFBMVEX///8DdrwiHh8lICEnIyQDgMwDeL8yLzADfcfv7u7r6+stKioDdr0DfsgDesLl5eWQjo/39/eopqa8urv09PQ7ODmcm5vBwMBBP0CHhIRiX2DS0dKwr6/c29tLR0czMTHf7fZZVlZubGwOfL+AfX7Jyclzb3GamJjx+Pvc7PVAl8zG3++VxuNSotG42e2Aut1RTk6w1OpystmQwuFeWlwpisYvkc1Hm85krdkcg8Kjzed8ud/C3vBDm9Eijc9OptvH+wBLAAAW50lEQVR4nO1dZ4OivBZGExAbYkdFRbF3x7FNee///1c3FQIEdWectjvnw66YCOTh9HPCKMqPJmd3dDX38Dz/6hv5/jQ5GaquJXLo39dfuC7TdK9qCUq5vLH46tv51jQ95xM+GWoYrcnq+TibLZ9XxS+5ve9FMzUhkmEEJXG3z6t5Xc+r+n73RXf4fWgRxCqRUGfC6PygGj7THaZfdpvfg/Z6CKyE7rPWi5sP4Oj+S/p/dTrsD8sn4Zu5EcYqoT7wwakbQlJ3/xnecpa6qhuGqh58BolIIULEk8NDZFA9fMmdfz45e772fH7Fv3yIgmXs2ZgEyETEWP6lJJg93XXYlzKwzhM6FlVn6Jf7uNP/VbQVYVFP7Nt1PGe96LkoWDn95ctW8Il0FGExXMY923wEj/ySDklwxDCvv24Jn0aTs2j3cjrTWhNXi8DB1NIyiqMA5V9NThCVPPcfTmH+8ZjuKFFZoq38iykOrKkR8rQ8OfuHwVL2AVD8CHChBlD0o52lVGf9E2IYdBJED+DZD/8SOfXg8O//MQW/ej49bPnBVBM4SBUzCAuXwaXp6nLifS2JhP5e18E55lVViG3WvrypQcUzPZ11PFWbbcWvb3NKJ84k/NXPo8leJU6l6gW/Dyp1Mw11Fl7fZLVbr59CUfLT1XBnulvuXdfdLxfOh63jU8jTUT4bbQ+Egc7PN55idjmQnp5cNW9ommHkVffBuevdfy5NXK5yNMPnmJfdw3p7s9g455BfGkjRIFXna0FNPT/Fn+i7k6Ce1TcvY34O8JZ6FpJ/D2rQABg/2E6++Nr5HWkV51Xl58np6kzgq7UajpM09ccm6R3fU9BX16fH0tPBUFUd6Tr9IGK+zUdiSuR5vOdCX0qedtbP77Pt8/XpeFyuA/7V5CyLhfT9T/Ui5izo096usuJpJ/XuEz9XEJ/yqqEZqv4Revcs8+5/dB51etq75+VH6BFpEhUbAeMn18omH6NE5DH2j5bDjyN59iYh5PZ/yaOjNOOMKH/86lv7A5pvP0Vp/A1gOa9GXj98AlzyWkbiJ+VRJ6QrTT07H34lSWmW6ayH6z/+HsTK7Z9ww09xnPURDvDHELNRn1B/kVQbCWleW8C3p9OngRXnO6g/RmXxNPBn5JXmhoy1fpQDf0TBoKZ+SugvVfE/yiWdnFzNXTqfcalitNEtoR5+VoZmMnc+6UpOBC11/1nX/nnkvAaS8Jo6c776lr4zrV28i4UgZajurfW1f5Wc9UHDVe+8tn/+Z9qY30HTp916Fy5l/9Iv/dIv/dIvfXOaTOer7Wo+vTU0ceYv2+3LTZHBhEy9+cxfS5kWosKFHaeT1fPsnDB0XTcS7uzhaknReVruXQ3NNzR3f7rcqzR/mJ3J1MT5dXfZlygTKly7OqICmVm/YeYfUbrUt7JJRLDaNFvSKc56j7eFaYlcLoecbh1vTr20/unprOI8RgJPR056/ryOnb59xZvS6VR0ZmMZSdbUR1a1N87gj4BQNXN1UYUqmQnTV2f+CWUaXQCSjNCnTq0SmbM7q0aokGyo+63kbJSe3VAHFpr+n5wZJ8t8MNGsqUYw/Mk8wupo0ANZGx2w29xc23Vd3NA1pe4Kll31kOJ4VWvBW5kc+dKpWLFV6XpMTOfMvAYsTdP86bKS8/Q/loEgAs7CRfVVYMO0BTBKSqEDbQ5WEvSvLKvJVnVXsMwQVITgSJzCMypIWNz94bB3Dd7OLc/Y8fVrSKQSrkv+o9Ojedg57aZE3HQ+zGZ7N69H0lsjWE8Pmr1GplLNVjhYSdC4uKwGX9Y9wZJilQRNYQrbmKmp54eVQ754ed6z9cuqQc6erd897l6mjjPfPuzzBv0qXMBxaK+W6j7MCTrTpxmd6nf+FtDN2LA5AFWlDEuKf4+lC8uqecu6I1i2oKwwycCinW26K2royY5ugc7lo3qLzjeMk2/WJgvKQEZ4nzSdq4oZ2gU9s/cYbCR8NmgjuaoUYVMRnmi8oSv7LHA/sDIpfuFq3yzVGv1qEoTBohnz/D5koqYHsvxoayDtktHPQXXORDm044D0teVC7Dkn3Ob1TdbgEIG12WD1XrVEsLLtmGW1sskPAItJNqiWmAEsDkdZEACL1mL0aNrXoU1p4Q7dKZsf9pYmFFxV5MQpaSGPKD7ad8ib20qwjMAajGBNUbI9AawksORAZESTdTewKl160Y7o47VHSCR9sIigaLKXMqyIuOihPfWkKhgRN4UjE5hO5ur7iBdAGynZY2iBARLFttLJoo+mCFYS9GSr4k7DncGqM1ck5A/XLeiBtSVOgLzPbEbEJVhIpoworcRjCJBl9MWTMGFOl3hrB3xmvjm9AzPDbksZp9J9UAiAlZQ6EP2AzbobWNQURo1wpe89st1/yGGIafekGifYk02YJS+vayOfXtuffB4lVXBpDZzuvvZYyyLKqdKADc8p5WiZkd96TsOdnVL6DGRWxY95ivP1LC/fOfASVVp0z2tMcXnxv8U0MlfeDkI2lXGRLUMwKA9LG+L9USCqAwZJxIHgTgMYpO4L1iM98fDavJiNbnQXYkBE17HMEiXSuGPIG+2p1uKgF5DVAclNGX9mwlXkaMHg3dc5Vo0KvC9YPSB9OLfSnICVF1mDKJsbe4eIyoup2jtU9Xk+RbHdYqEzxSKb5k8apEQHgjsNyEJl7gwWjZ9A540/3+phnUV4zduCf5moFEqcWkIESUOiKxlYGRwyUlwEB4I7DaBTUQp3BouxskRL3kQPatgaEum5sTeUKHFNc+SjRJ41Lar8PLCUdordvmeNuNMAusi+3xusUpyWvInoqzEC0JB+0Rv72QnUMt4hRLcWSPak+WApQ8hun4f93GmA2D7FgNW2zVHzsdkf1IbSLI8wHsxUtT0r+xa01jRWEeWIwCfYwsnL03q9XqxkyU8iaLFNt8xURjWaAJYX2TLR4E4Dy+hIwGo3OsCjZLURTri2zQvjPQ+tywkPGa2oDhYtX1BlTZ6OroG3Cqu6e1iH8SoSYNXYLod9xN+nJILl5UwIPJ6cjMlYFKxW308VMONgi6duj2BoPCsy0dBPOjRvSWsLtKXRSyCu2QreUXG3V/m+whxy3N2TE/i9k9DkcsaISLTEsQiApYx8B8JzGgZ0KAKWCaPpKFGkxrLxmnDpgY9WN4DyFZqfaLDrBtx3qt+JZIlvR2SZv/8Cho9uLY7fkkmtRyIiwEGwuGyAqp3iT52NhMHqR6HAKHuOx0g6nhRLEj1/CuhfZi5nSmn+9DzTcMioqaE8DFkgcY4WBomyNSFXnDACG/IIF2rxjaRBtzQWLO5AeIvocLUcBstLRcRk7iz5uBirV5oCWimR6cJEjZ+GFpgnrVWGaoS7KklgiI3hgrCVnnf3s+Ns77K90pqooUg7vIRzvHGaFou4YSGwPAeCy4f3wMNgUTBA0uo3THPQ4zIH+A86fLyJxhuPWX7aQLVLZD/QkxfCCFiuoWle/SHnHqJtVeTdRsij3+oIK914faJgThcznaWVfRW1ixEzTlviO+QjwUAYLKUORanygx8JWABYJhe7NuMST2thsNA4B6DAxJaZC041wQQAGBwTwQruQDVeF5GFEm9AfyEz1YMook+sLuGL1TWwaLYsagAiYHlWMMmdBrbaEFjIKbBs0bWiHqznpG3QeEkcf4wkjTENRbkHzZj65cTVDUSItWgBUVeN15CQ0BhlelIRD4UqGSyt7Gf6roHFUhoRBzcKll90CXBBRGdBM+iF0kQ92LBDC8XegfGhPBhMB0TRkoviZH92CSGYWLEmnw9qLQyW5u4QnvnIInlamQ8wsJzwPE4UrGhySAIWN3TcaaAUAqvYDydXMjTotvhJwpmqCrWv1YijbwtqEmTlZZMJIceZrnbLM6/v/SeaK8JZLhJC2UYNmrP3PKfFTZx1g87CRGx6SGCuxobFagwYnKjASU5Q6IuK62o3xYTX9/S88M6GGfUXYkJpat94eEStoSRSZrQiCv66NSSEHQjfaWAruhpIXwOL2sesTC0JZfz4IpNArL6nC1sU2Zv+tJi3KNNkF4sGqQI3Yl8/RsDMRZ1WKVjYgeiGvMRrYKXt7EWw0szNzUpPkPE1l6f1LtGcVZN9NmKbVOO24bDUKPt1NHMYnXzdg+dUr4ZV0kWw0nafKx4pWGl7xMflYImaC9wS+8xJ7JeLvGw5zi0nmQRNm/oHF9I5zzRZdiU29CnyRTxYBCmPMaJgEaS88TiwlHaH+7U3ZU/XrPjOj1mIEvvqD5JJMFbCQfxeMMKl17IOlygOrLKIhASsemg8Fiwh+ol35X2ifqqfRt5SLRabKSUb73kimRzE1zZmeuA5ePQ+sCo1iyEBQApGwSqWOuHxeLCUYudPUs2nYLQ7zcVk7BjRoiJTU+sLxR3+cjiJlL4LrBKDCiExKheifpTtj/ftjHUNLKVFrxH28uVEt6H7Wvp8g2hxzqK+QZx+oxkcyeg7wMrwcDDZK6UlTmelz6BKbkr4/NWrYPGQ6CaltQ0FcBSN2M3ONBzir7GmyMbsM17HZejfDlab5x2YL58OgVVgeQfQZIb1BrBYpOUDPo1vHw6DtaCdHjGzCTy+N7C8VJClKkvSKvdmsNJVxgXc4w6BVWFYWZ5HHgTLlGX7WBWgS/1h52l5obS1C4khdQ7i/rLH3BD8LCSHxIc3pJNZz4hERt8MFutVePT8/BBY1MsEPZ+RgmD1OtG+ZJ7xIGCt/offJhr/woVlOJ15vFQLo4lUX0ip8yB97QaZKnEc3g5WiwmMv+IgWG164q5w4iBYfdiLCiRLy5Ng/EnVYtejRF0HVjk15Hv4mZLyffadmoipX0em+vRWsOiyxAJEECxaRws4AUGwmgB0wlEgi8VZ7nmvX4j1eNOZqND3cbqG+RmirzCJNZ60v+QsC0TeClYn0gQTBIv1fZSFM4TBCpfO/M5JWkhkmXD5X8xx6ItyA2VW8qdBNEPSwfCkR+IbmtOKBtPTC81IbwWL8YCQTyl2RbCoUxUAywqcgPgdoC8yl1e2ZI+AtRMfJQ+ZpfPyQSSPVLYiqnlF64xBCSVN4Hr41UoTkp6I6Yh7J1hCMbmdFS1Zh44L+UPmtPJLsS4a2LepWczYm3BsOGXcM4tI4pQmirWQyaI/MNwQWzyRr8OvbqVNlfngH12bvFKGk7ur7xTDLA/jijXKWElYwPEirwn6FY8SG08iXqr3/S0bAGQ7j/1mJ+uXyzx23dLCTN4NFnOcNfu7aRGvkr7f1tCFNnhluiSpwlykWr8jr1LXxRdRr+gehTiT+j4Fj47H7Uox3TL9MmG/PEC8wUUqa5Lxcccbb6JxyweLAiYWeYTtKE+8jOUe16u54zjT+XZ9ZBuZZBtS2JuTVXe5mOM89Hxx1Mj6c5K4mEWX+cMOb7GYTBdHXY9YjXuA1fIWD7vVVDK08h53HfChZHwTtxclvOdq63pbcXTNdV2NfKCZK6ndWzMg86rmns+uxnoeNCkASwqtrmrn/f6coPXYnBrrCL8VrEh5HsCssGChcZd/lxTGsVaqZWVwgZD3NfVehpITyqyE2eR9HQsGL95paPDpcXvITnwbFCm0sWcQ/8qjN4NVFOUIscum5TV6AJJm7QfHO0O/77lKtFK7CcJwgWBFidDu7L2t3CNcvo+LGuevofk5PVh0FenpHOwhQc/gQjsc60S4AazITDPr5apAx8aFQeINADiggI5TwngJJ2D4OD9HvRlQViD5KGtenuwOBvkzCoxfkCCeT5feDvY0M1TWEkJmHxbxuymdhzM+N52bV91TfOSOhIHS9b+IW6ETxSJzodbsdFMp69Gkayz3Uqnqo1fRVzKlPh6v9hrUvtUfu+jAFF2r9rhZhVTBZzuN2D7v+Xq5dxNYVnLu/vi8utZlO1+/nqlonWcPV/6GzGSBzo3nfvzf/6ikK4GjMOrXxnHn9LBs2/XWNeZGlnD1Mp86N97YZDp/ebl1r76D59565l/6pV/6pV/6h6lSjql9tulbR8oZdhRv1oblsDEslG9oAxHnkovV6SXqZWHsD7vDP5haULrRFQU2EEBMttKu46P4VgULZNCyRMBsGHXZ42iM59KLZUkGtur9uFCNb7H8EmrF1T4bsGliaisWbCnmBbA6yP/vB8ZtePv2ihqea8KeafaTELeuWoCltYsdAC41O38+XQCLL7/WT18GC3GW3RQF7w1gYVRMwuUWZKlYHDX9GLDEXSbmhdY9DFaQ3gAWlsA6yVtY2THA2ccB7DXgdwNr07CsUUvJ9ImqKI5GNJIROGtUUEwwaFobk8TSNvo0RipqOBoWmr1SkXDWqI2O63avg+NpClYj0IBaMDdWE+M/aLRHnabHqAJnDciWZStZrMFqugS76ZoPVsbsWT3cHNwedCxSLUeXK5PLlTadBrqxYd/sVzsN/ODKfaszKHhTCmgJ5FbskVg9eANY+BVEWYgYv0dYqQbZXn2us9JooI3AArCahFYGLynZScFNUSnBURXp5coGgTWCZXQMIRrpVChYI9gUAshKCmZTAD+ALDoT0kacbxlYzZrZBOQHFlKBA1iFRFNysNooMM8CUFDqWXQeiItx5HJd2GmSi+LbAalOFloF8glCC3+VxVOsYh1a5B7A7VZaChau81VMkCq2QbWoFKt8n04DUGuIX9mCwMIZmnYPPfo63KQxEiauyo8zdpmI4QCJaQlsCkplg1/HgQBowIB8Z3rlCrr5JrZ2NVzR5/ULCha5GK0KWUnEE48Qdwp6YBUtOGgXC6V0IQvGlWI5Ber4FAWl2IP4oh18eWxF0310ifGgraQ3YOhNKStNzAm1PzDSMWCRNeET9tGtlThjocUOiJ9VZGBhPi7ALIKpVCgUsHqx4SOZ6YFFllZDt2VDswR70UJ+HSdbu128+mw3ABZslkq1PtFVBKy0hZWYB5bNHRyTrhcf28SvqBFtYaKL0ssXU4C8Oa/YRHdke3eEOAFdGb7TbWNgmejKbdjNWN4GMF9nUbDIEVoIS4SCFIYkBNaYgwU6wk4yRhnTghQstJhKtlsMgFWjd9FjYClpRQTL+9Ck1ccK5JcvkRsbo3/p5ZUenlFvIlGte3iWcF+B/Sfe30WwiN0ZgI5fhPGtoQBWNZlpglod0bB1CSzYQLYs6Nfbqey4HA8WOVUbdDlYQYxM7p32qVVOwy67PEGC3B4DawNaxT54rI9gACzECd3I83sjWB1c1iukgK8Bw2Dhm2zBKl8XevSXwDKRlgjorAIycErmCmeVcDVNBhaS+iKbTc46RtoiChb+VMhCdOtjbIeGIliIE0Dg5XBvA6vTyrSQRcEHA+i/tiYMVqNdKFfR/bWRKWq3y03rMmcpxQ0+WYv7CGW4wWp9k0lXpWAhnVUaQHwGGVhIp27K7ZbZrlhw1GqPAWxFwQL9QqW1QbKGbUylB+y0CFYBvpuxEFhIBwFIX+HUEUzrQLhRDBZEBotUacpZ/BHdU4m5nlXPdeBKmRgmpP/6xQbiRUKZLqxayPhXkT3DYCUhA4vFhpTwCVPe5kb0Ne/XST+SGxgq7Q7+P1VW2OU5WEjBo4WgELNZRKdMWl00bUzxHJOVlOC7GQs5buNRf0B3zZUExlKGNZ6OKNfSStpu9EesglFAv8A7Dttshl0rotkFdtyqtdEnPLNQMzMZK8tAaZsjszAeDJUS4dga59sWntsiZRPaH1Hy39PZqvkpkXpjNLDRSNEejGp4on85+i8Cr9YfEK/THo3qrcG4wqfgf6vvZ6wAWe/02aTnvPZCy7tR6WJsFGCEO5ANb2q+/iOq9yVtkx9DpUv5nOL9GeuWPRB/Rvd9s+5FugjWvRnr3uf7bLoE1iXG+j+VRwVu0vvI0QAAAABJRU5ErkJggg==">
            <a:extLst>
              <a:ext uri="{FF2B5EF4-FFF2-40B4-BE49-F238E27FC236}">
                <a16:creationId xmlns:a16="http://schemas.microsoft.com/office/drawing/2014/main" id="{D4B1E642-35F0-4E34-B077-207E4B648AEF}"/>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178277" y="3211903"/>
            <a:ext cx="797021" cy="348032"/>
          </a:xfrm>
          <a:prstGeom prst="rect">
            <a:avLst/>
          </a:prstGeom>
          <a:solidFill>
            <a:schemeClr val="bg1"/>
          </a:solidFill>
        </p:spPr>
      </p:pic>
      <p:pic>
        <p:nvPicPr>
          <p:cNvPr id="3128" name="Picture 56" descr="data:image/png;base64,iVBORw0KGgoAAAANSUhEUgAAAQEAAADECAMAAACoYGR8AAAAvVBMVEX///8BpO//uQF/ugDyUCJzc3NtbW1xcXFpaWlnZ2cAmu3/sQDq9f3/9+r/+vj//PL93NPg7sRqrwDy+/7P5/v819LxOgD9/vf+v0zwLQDQ5bCOwU3zbE89qfD/vT20tLTySRf/5LDa2tqQwkaFhYXo6OiNjY2ampp6enrQ0NBeXl6oqKi+vr7y8vLk5OSVlZVVVVXKysqjo6P0+evh78zvAADG36JXpgB8tzTzXD2dyGv+tC39wl8Akuv/qACnW6coAAAITElEQVR4nO2ae7+jthGGnTbosmk2abZtmist5WZAYNxL0jbp9/9YQTMSCDDuYh+vz69937+OhRDSw2g0M5zDAYIgCIIgCIIgCIIgCIIgCHpJfb5Xb+1df/3tTv3t2evc1Nuvdurvv7e3/eOHL/bpxy+fvdItvf14p/5ABL7+4tf79A0IgAAIgAAIgAAIgAAIgAAIgAAIgAAIgAAIgAAIgAAIgAAIgAAIgAAIgAAIgAAIgAAIgAAIgAAIgAAIgAAIgAAIgAAIvF4Cf9qpr/7nCHy7U//83N729Y9/2ad/vVoCEARBh3d7xbd9tlOv1xG++26n3vzO3vbnf3+/Tz999uyVbundm4/2yRH45Ff79MdXawQgAAIgAAIgAAIgAAIgAAIgAAIgAAIgAAIgAAIgAAIgAAIgAAIgAAIgAAIgAAIgAAIgAAIgAAIgAAIgAAIgAAIgAAIgAALvfn6zTz8zgf98sk/fv1oCh9/sFd315ad79eRlQhAEQRAEQRAEvXqZJDkm7bNn8Twlna4qXZ3OH/rBbR1nH/qZF2Q6LSMrUd891rk4DyrO3eXLRcFXG9dbK6Gbux96t/LI6QUIpIJVJZeuthVf1TH9TIR9qnq6FdRkAFJrXb0AAbamSBaXrhbuqmICsaIfzzaCrKJJlU2SNC9HIIrM+qLx12YERH/3U+9TbE1RpkFLG8uLNvw+Gglc2t6NnhNoLXwpLrD6oKI5i/EgTIqy2tjF7z0aG9X6YrmwgcOxrKr02WewoWnJ8Xdj38tLEBCrMdjxhQSGPfh0N3gwdspyOrzIUu8jIOhwEStfWAjbOifwCmSq+WxfgIBq2LcsXm8mrb9Jyv8DAqLJLAGx8IXxMLKIzeuzgfLlCcTk8+TCF9o23bYq9ISJ1axXUnfp6aTTomETMtTHesss7vJupGqO51ycTjL3HYMl9UWqT3q4MneySWyHrtIuHtvbYewjOcK8TZzIgFWT+OfeQuB8aNTKFx7twOkhqSYCRqohPgwD6CYaWsgzDWElZSkURurhz8Ze0S5zyQo9NEfcUXThRE0djUOcghnE5TS0Ll0MUvthbKuieFVF/vcwhRts1RKQ+cq/Dsqth+gPx5DAwv6SXEWTOKzMiGV8iMO4vSlFFPYU00yzPLhUTYd8KWR4h+woColn46x0y251BA6dfV4VxDrsGg7XCPTSh9T0XkICfRbJiUCtx37ujjGjMcxGKqVEQKCPfMfxjtI8lkBiJxn6wlrwYo96i8DRmaPS3bkQg3lOBOS5GzoOi9J2pTVbihicRVdqvssnF5zkiC6O426wYkcgiVzuExWDi2AIIiWWRMoxY8np9x27wP0R+EI7qm6v2IDh/ER0vHdNHE0E6NV1TRPnnSclZUMWZjwP8oeGp++2/1G5sUpq1jX7zKOLTYdJZG3bJjRc3no5T2j/vNUTEoHGjjOdKb127ZsEOG/UQZoUTwQGmDyZYdX0PmU57jBHxA7OYWfgFbgTG0Z5HFu5HuAClgechjQZOvenHJna+ysEeKVylU85AuXEUkyvPGyh9dDs9SLZ5MBfBa1ZuHMeEBHx66jJm7k31dJbMFcIcPd1aYkJBC7JnikLF8VNjZ+9WOxeIsSTGldJ3oUT4ocRoEX7HJn8IPnrLQLlPEUd5fzAdKqQu1CzjJrmTPbGyddk76RCLExgrFSwJ3kUAXozHjOZKS1vg0BGB1y6HpDPgukFck0hXfeJooP3hFKeQ0IE9zSvQlAOyzN6HAHyUOroB/WtlwlQqLg033F1cipi8zE7L2rzRqc3WruzTOfTEk7kYufDksNnh/E4AnQG8cgUD7JpbhCgjXmprsQR0VS+a8QFVOnoZoyPFuUY+ZrT2mrC5z2OgCsDZm53uuPrKoELFcMlAfKYy1htInAwhfKRpYt8qRA6d4QfioDxOfJZTK9tg0D8vjYQX7eBQX06j3yvEHjwLuAgZzA/Lgm4A/yaDVwKw5cEjovf4zhTddr0qbMD8he8CxapOvsB2piPJEDuTRu7Cca2DQLUfOkjw5IAecLFG+WjJtzpScoxdmW50zFzWs8zih58Fhz4HJK93braj3j1NFTrwvmSQEaeXc769NXaLqjuwWESBUx6tiSXKTw4Hjg4xx3NjHAzIqJua0ewJMCn+9xnUkqh52HQkBD7G+sp1x5nETQ9lIDxBCbXtUXAZeqr4vmKQM1hX2AtlNzNWujGyA/ect4QrikPmF0msOD5/poT4IA0ChOZLQKGM6N0QmDIIFYEXArVjQvO0mgcsp+W2Y7JAq83KqeQu+BMwVwk0Ov1nrqdgPtIIqaMZzM75ncro8bNq4m6iwT8l97UFwF4m6V0W1PVHiF9mGBj5lnI0u2xrONcww2wJEAzdLnFDd9zFgSczw0scLtKlrK5KJnX9TmvVFAjmhFwXiyqyqKui8g5fX5Cr0WVno9JElMnfz5wbBZp1Q1Dp9rVS/x4CwIua9LDNMobLGFJoA/S0P9CwORTmdDGNHKDwBT5irHq590gFWKE0oovjP7srGZDW41muSRAARz31fdUyfzw9s2G9cLtOqH9X5YokNjYBXbQWeE3Er4sNn2dpiUEJ0a8uCOsIy0JGF9WvalSWupBYbxSV1qH38f7kxr/VcMI+28bQVWkKd3Lsy+At21b2T7Lf3BqUjF2VGU9jt+LcQAl8tD7J7n0CYPQvhjJs6AZhbWZsbR+S6W0iZsmDg/rrB6agt/t0KGJ3TlEf4dXzfGc2g8XKj8feVkZ9VmlTPaT0dBRqbTow2Mw690AXb080du4428iwTejy7MYmuwgqjzfHBXcJTPovp7bA9w/NgRBEARBEARBEARBEOT0C+WHx6ThEN/LAAAAAElFTkSuQmCC">
            <a:extLst>
              <a:ext uri="{FF2B5EF4-FFF2-40B4-BE49-F238E27FC236}">
                <a16:creationId xmlns:a16="http://schemas.microsoft.com/office/drawing/2014/main" id="{716AAB13-636F-4556-A1A6-726A8316EB1C}"/>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9837" t="8176" r="9839" b="8331"/>
          <a:stretch/>
        </p:blipFill>
        <p:spPr bwMode="auto">
          <a:xfrm>
            <a:off x="4224005" y="3996906"/>
            <a:ext cx="725711" cy="575301"/>
          </a:xfrm>
          <a:prstGeom prst="rect">
            <a:avLst/>
          </a:prstGeom>
          <a:solidFill>
            <a:schemeClr val="bg1"/>
          </a:solidFill>
        </p:spPr>
      </p:pic>
      <p:sp>
        <p:nvSpPr>
          <p:cNvPr id="36" name="Rectangle: Top Corners Rounded 35">
            <a:extLst>
              <a:ext uri="{FF2B5EF4-FFF2-40B4-BE49-F238E27FC236}">
                <a16:creationId xmlns:a16="http://schemas.microsoft.com/office/drawing/2014/main" id="{2729B03C-7502-469D-BD6F-4292BEDBD435}"/>
              </a:ext>
            </a:extLst>
          </p:cNvPr>
          <p:cNvSpPr/>
          <p:nvPr/>
        </p:nvSpPr>
        <p:spPr>
          <a:xfrm>
            <a:off x="5266790" y="987426"/>
            <a:ext cx="1086900" cy="3744912"/>
          </a:xfrm>
          <a:prstGeom prst="round2SameRect">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765" dirty="0">
              <a:solidFill>
                <a:srgbClr val="1F497D"/>
              </a:solidFill>
              <a:latin typeface="Trebuchet MS" panose="020B0703020202090204" pitchFamily="34" charset="0"/>
            </a:endParaRPr>
          </a:p>
        </p:txBody>
      </p:sp>
      <p:pic>
        <p:nvPicPr>
          <p:cNvPr id="136" name="Picture 56" descr="data:image/png;base64,iVBORw0KGgoAAAANSUhEUgAAAQEAAADECAMAAACoYGR8AAAAvVBMVEX///8BpO//uQF/ugDyUCJzc3NtbW1xcXFpaWlnZ2cAmu3/sQDq9f3/9+r/+vj//PL93NPg7sRqrwDy+/7P5/v819LxOgD9/vf+v0zwLQDQ5bCOwU3zbE89qfD/vT20tLTySRf/5LDa2tqQwkaFhYXo6OiNjY2ampp6enrQ0NBeXl6oqKi+vr7y8vLk5OSVlZVVVVXKysqjo6P0+evh78zvAADG36JXpgB8tzTzXD2dyGv+tC39wl8Akuv/qACnW6coAAAITElEQVR4nO2ae7+jthGGnTbosmk2abZtmist5WZAYNxL0jbp9/9YQTMSCDDuYh+vz69937+OhRDSw2g0M5zDAYIgCIIgCIIgCIIgCIIgCHpJfb5Xb+1df/3tTv3t2evc1Nuvdurvv7e3/eOHL/bpxy+fvdItvf14p/5ABL7+4tf79A0IgAAIgAAIgAAIgAAIgAAIgAAIgAAIgAAIgAAIgAAIgAAIgAAIgAAIgAAIgAAIgAAIgAAIgAAIgAAIgAAIgAAIgAAIvF4Cf9qpr/7nCHy7U//83N729Y9/2ad/vVoCEARBh3d7xbd9tlOv1xG++26n3vzO3vbnf3+/Tz999uyVbundm4/2yRH45Ff79MdXawQgAAIgAAIgAAIgAAIgAAIgAAIgAAIgAAIgAAIgAAIgAAIgAAIgAAIgAAIgAAIgAAIgAAIgAAIgAAIgAAIgAAIgAAIgAALvfn6zTz8zgf98sk/fv1oCh9/sFd315ad79eRlQhAEQRAEQRAEvXqZJDkm7bNn8Twlna4qXZ3OH/rBbR1nH/qZF2Q6LSMrUd891rk4DyrO3eXLRcFXG9dbK6Gbux96t/LI6QUIpIJVJZeuthVf1TH9TIR9qnq6FdRkAFJrXb0AAbamSBaXrhbuqmICsaIfzzaCrKJJlU2SNC9HIIrM+qLx12YERH/3U+9TbE1RpkFLG8uLNvw+Gglc2t6NnhNoLXwpLrD6oKI5i/EgTIqy2tjF7z0aG9X6YrmwgcOxrKr02WewoWnJ8Xdj38tLEBCrMdjxhQSGPfh0N3gwdspyOrzIUu8jIOhwEStfWAjbOifwCmSq+WxfgIBq2LcsXm8mrb9Jyv8DAqLJLAGx8IXxMLKIzeuzgfLlCcTk8+TCF9o23bYq9ISJ1axXUnfp6aTTomETMtTHesss7vJupGqO51ycTjL3HYMl9UWqT3q4MneySWyHrtIuHtvbYewjOcK8TZzIgFWT+OfeQuB8aNTKFx7twOkhqSYCRqohPgwD6CYaWsgzDWElZSkURurhz8Ze0S5zyQo9NEfcUXThRE0djUOcghnE5TS0Ll0MUvthbKuieFVF/vcwhRts1RKQ+cq/Dsqth+gPx5DAwv6SXEWTOKzMiGV8iMO4vSlFFPYU00yzPLhUTYd8KWR4h+woColn46x0y251BA6dfV4VxDrsGg7XCPTSh9T0XkICfRbJiUCtx37ujjGjMcxGKqVEQKCPfMfxjtI8lkBiJxn6wlrwYo96i8DRmaPS3bkQg3lOBOS5GzoOi9J2pTVbihicRVdqvssnF5zkiC6O426wYkcgiVzuExWDi2AIIiWWRMoxY8np9x27wP0R+EI7qm6v2IDh/ER0vHdNHE0E6NV1TRPnnSclZUMWZjwP8oeGp++2/1G5sUpq1jX7zKOLTYdJZG3bJjRc3no5T2j/vNUTEoHGjjOdKb127ZsEOG/UQZoUTwQGmDyZYdX0PmU57jBHxA7OYWfgFbgTG0Z5HFu5HuAClgechjQZOvenHJna+ysEeKVylU85AuXEUkyvPGyh9dDs9SLZ5MBfBa1ZuHMeEBHx66jJm7k31dJbMFcIcPd1aYkJBC7JnikLF8VNjZ+9WOxeIsSTGldJ3oUT4ocRoEX7HJn8IPnrLQLlPEUd5fzAdKqQu1CzjJrmTPbGyddk76RCLExgrFSwJ3kUAXozHjOZKS1vg0BGB1y6HpDPgukFck0hXfeJooP3hFKeQ0IE9zSvQlAOyzN6HAHyUOroB/WtlwlQqLg033F1cipi8zE7L2rzRqc3WruzTOfTEk7kYufDksNnh/E4AnQG8cgUD7JpbhCgjXmprsQR0VS+a8QFVOnoZoyPFuUY+ZrT2mrC5z2OgCsDZm53uuPrKoELFcMlAfKYy1htInAwhfKRpYt8qRA6d4QfioDxOfJZTK9tg0D8vjYQX7eBQX06j3yvEHjwLuAgZzA/Lgm4A/yaDVwKw5cEjovf4zhTddr0qbMD8he8CxapOvsB2piPJEDuTRu7Cca2DQLUfOkjw5IAecLFG+WjJtzpScoxdmW50zFzWs8zih58Fhz4HJK93braj3j1NFTrwvmSQEaeXc769NXaLqjuwWESBUx6tiSXKTw4Hjg4xx3NjHAzIqJua0ewJMCn+9xnUkqh52HQkBD7G+sp1x5nETQ9lIDxBCbXtUXAZeqr4vmKQM1hX2AtlNzNWujGyA/ect4QrikPmF0msOD5/poT4IA0ChOZLQKGM6N0QmDIIFYEXArVjQvO0mgcsp+W2Y7JAq83KqeQu+BMwVwk0Ov1nrqdgPtIIqaMZzM75ncro8bNq4m6iwT8l97UFwF4m6V0W1PVHiF9mGBj5lnI0u2xrONcww2wJEAzdLnFDd9zFgSczw0scLtKlrK5KJnX9TmvVFAjmhFwXiyqyqKui8g5fX5Cr0WVno9JElMnfz5wbBZp1Q1Dp9rVS/x4CwIua9LDNMobLGFJoA/S0P9CwORTmdDGNHKDwBT5irHq590gFWKE0oovjP7srGZDW41muSRAARz31fdUyfzw9s2G9cLtOqH9X5YokNjYBXbQWeE3Er4sNn2dpiUEJ0a8uCOsIy0JGF9WvalSWupBYbxSV1qH38f7kxr/VcMI+28bQVWkKd3Lsy+At21b2T7Lf3BqUjF2VGU9jt+LcQAl8tD7J7n0CYPQvhjJs6AZhbWZsbR+S6W0iZsmDg/rrB6agt/t0KGJ3TlEf4dXzfGc2g8XKj8feVkZ9VmlTPaT0dBRqbTow2Mw690AXb080du4428iwTejy7MYmuwgqjzfHBXcJTPovp7bA9w/NgRBEARBEARBEARBEOT0C+WHx6ThEN/LAAAAAElFTkSuQmCC">
            <a:extLst>
              <a:ext uri="{FF2B5EF4-FFF2-40B4-BE49-F238E27FC236}">
                <a16:creationId xmlns:a16="http://schemas.microsoft.com/office/drawing/2014/main" id="{1A4D6DDA-BB19-4BBC-80E1-BDBC8EA235D7}"/>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9837" t="8176" r="9839" b="8331"/>
          <a:stretch/>
        </p:blipFill>
        <p:spPr bwMode="auto">
          <a:xfrm>
            <a:off x="5442124" y="1579730"/>
            <a:ext cx="661448" cy="524357"/>
          </a:xfrm>
          <a:prstGeom prst="rect">
            <a:avLst/>
          </a:prstGeom>
          <a:solidFill>
            <a:schemeClr val="bg1"/>
          </a:solidFill>
        </p:spPr>
      </p:pic>
      <p:pic>
        <p:nvPicPr>
          <p:cNvPr id="3130" name="Picture 58" descr="data:image/png;base64,iVBORw0KGgoAAAANSUhEUgAAAQ8AAAC6CAMAAACHgTh+AAAA8FBMVEX///8YXqo8frgjHyCZnJ5eXmEAAAAAVaYAU6XE0OMJAACsq6u2tbW0w9wPW6nx8fEoa68wcrOSlZcoXqB+f4JhXlxJd7V2lMOqu9gATKMfGhsAT6RBPj/GxcUYExRAcbI4NjaHhoZramqestM0era4xt7Q2enz9fne5O+goJ3X1taop6ff39/Pz8/w8/htjsCMpcxNTVFMhrxZgbonZK11dHQpJieDp81WZ3tPbo9fhbySqc5gkcJaWFihtNR+m8dde6dFd6dcYWmOlp98i6JJcadAe7BRbIltg6NogKQAPZ18pc5XjL9LSUo9Ojt/m8cNlY1eAAANsklEQVR4nO2d+0PayBbHA2ISggbwouUhUREEH6i0YFtd7LZ7d/fe3Wv9//+bO4/Me/K0W5yY708KSch8MmfOmTPJiWW9Ck1au5s+hVeks/fj1qB1tunTeCW6/tKuVlsVv3cz3fSpvAY9tsdVyKNS8Qenmz6ZjatehTQwj0rFrdQ3fUIb1fUv7WqV4wG6yIfrTZ/U5vSxPa6KPACR3u2mT2tDmowpDY5HpeL4b9H3zv7Xrla1PCqVwdFs06f3kzX9uz2uRvIARvPuTfnerkRD5gEH1u6mT/Kn6awq01B5AN+7fBsBK/Ox8TyA0dy/Ad97qphKFA9I5GHTp/sPqz7W0ojgAX1vkQNWycem4AF870Fhfe9HvanE8wBG87zpE/9HNImhEccDGI1bvIB19j6ORjwP4HsLliwC4WgsjSQeBUsWqeFoVh7AaAqTLNKFo9l5wIC1CL5XH47m4VGIZFFEOJqLh/nJoshwNCcPGLBONt2o3IoJR3PzMDdZNI0LR1/AAyaLNt22HNrNQiMTDxOTRWcJ4ejLeJiWLEoOR1/Kw6hkUYpw9MU8zEkWpfexL+NhiO/dXeagUa0u/ew8gM28/kle113m6B+fO786WXGYEYh0nYrfykjj67d15/y3o0xEHMeMJFEXtSqTf/m0v73dqdXO/11JbTTmTGQwDz+90XwGNBAPQOS/TjoiBk10u2GvT2k0X7cRDsyjdv7b7ymMxqhFiC5tkJ9sNH98wjQID2g0SZ7GlLgjFOMBRoMEIn8SGowHIPIfP4aISXEpUpfv8LHDyOdthoPjARTte81LtHfFtkQOI39842hIPKJ8r+OaNq9VeFQifO+fAg2Jh973mpn3UHlojObztiyJBzIakYgZ4agilYdiNF+/7afgIfpeI+ZuOul4iEbzSaWh48H7XnPCUUURPPxKaDSfdTT0PGDACn2v0esuETzCYeTrth5HBI/aee13x+x1uUgeMGDVmkocD2g0Zq/bxvCo/CsSRzSP2l5z0016kUoeoiZuyYNXveQhqOQhquQhquQhquQhquQhquQhquQhquQhquQhquQh6qfymL3+1YdcPNbbw9pedh7Pf73+TFEOHutFA+w4jAASyWPXddwi8lic4BY3G1oiETxmLfBDBeSxGF3Qfa90RqPlMb3pwdR74XisFzvC3nMViI7H4wBn4YrGY7Gn7L8jE1F5nC3JbxSLx2J1pTlA83Ivlsf1fY8uZBaJx3o9jDjExV4Mj4cet6xbIB6Ly5iD8L5X4DHxhfR9YXgsOvFROOd7OR6zg4F4wILwWGzPE49DfS/j8dyT7wkpBA8cjiYrNBrCY9dRV7qKwIOEo8lqIt+LeZy1dMc1n8dipPOxUYJGA3mE4WjheMjhaLLme4AHCUcLx+M8xwGH9WXkIY3m4S/bf2d/XuX6fhB9e67RPNrV6rj9mPFwD/qBw3ge5BbDcTVLE6RwtDA8+FtQ27+kvY90djTQHKsIPIRblMftj6mO9CXWVMzlod7CPm4nP+vVjfKxhvPwtc9bjt/HrxTow1HzedDbcBXF+d7pfbKpGMkj7hGpcTvq4Y2HmIjDZB5Jj9DpfW+9kv65U5N4pHnEUvW9SsqnMDxSPYI7bosPB96mHDhM45H+Ee3xmD3Yokv5FIFHhqeRIZH32Ghm6XysgTwyVkMZQ987fZfNVIzhMchazQARuU0TjprIY5ajOAxQK0f9j4rjmvCIYaY6W0Tt7DyMKRSbpQ5bfh4mFRLOXkMoKw+jajxY6es45uPhD4yq8QCVss5nHh7G1XjAylSjLgMP82o8EGWoYZiah3m1C3ml9r0peZhZ44FTWt+bjoehNR4EpfO9aXgYW+NBUhrfm8zD4BoPslL43iQeRtd4UJVYgz2BR/Fe1Jfge2N5FKc2P6f4+tIxPIr17gZOcb43mod7ZGo4mqxo3xvFo4jvfuEV5Xv1PIxJ+eRXhO/V8jAp5ZNfWt+r4VGUcDRZmoLkCg/Dynq+TMrrPGUehqZ88mv2vh3Dw6zXEfwYCa8DFniYnfLJLz5gZTze2rtvOXG+l/IoQsonv8jr5gmPt/nubF6h70U8CpTyyS/8shjIY3DwtnxslOC7Ldu+U7iUT35Nxq1eAVM+L9BpaSqlSpUqVapUqVKlSpUqVapUqVKlSpUq9Vp1NTe7kvcP1v7O8GS16ZN4PRpZtdXFvLbp03gtutqx1tahtb/p83gtuphba/sC9JJSSM09az08sRb8R43O093d3fGoxiqAW+cNKHnvq0vw4WVY7/eywWs4VAo2NnS6JJs1xf0bOxfy/lSzOtZEvWFmtyuoXlfuIqmHX5EbKq7pxqhG3AnoIcMVK2E8fLK9oA8VePYWLTTYsT3Ps+UqjIfo07BF8G8mG2hfrIxsi1uE2xHITelbsH9UDcyBi6W59fDIdXi57qB3IN6ueTPA3yzD/5dkjwH+pLZasYrOV8d2f4up73nkqzvweT8Qf/zSBtvYpFa4vSUrsA95V95XNgDyCOOmbn+t49ul9TBc5bsD9f5V3xWeWX6Ht/BbIR5SP8H31V+6JDRg/8B/kFO6gKfrnfBboxb0j8m/antgi7hLnJkH+PZQw4PVPFBvatfwAOI7ksijS8vyDNT7s2o27hS2/bReH9t2wJ9Sx4Odge/B60D4BNGxmdDe/TuJR4y9SPt7COhaOcszVlmIXOQkHhXuwRmBx6xHkal3nTQQDi+ohU0crmF3sUnNZ9hj+tz1GgrWgniAztIkmp+gzmazeuJ91B1k0fHURoen+1/V8P5K5dh7rskD+f7UCB6VHr36Ag+f3r6nFty8Qjhs/tUBF8eeTYd53H7mY+D14/nYvPGgFt6JBFHzlJ+lW9vi4cj+d9J21z2umf699C3l4ftwjGR3bx6RLXgedGtX8zjvE+r+UgXwNef1VmiDpvAfZz8KD0yYEcjKA5uQfEbPQg/oSffPkBYub59PT08fb2kRMzo8cDyeycDsfFDPB1/+qHcHkBZvBWHohsZX+1z8VuJh7Qc8ssw8rBOwvyfNJcLRg7xhXHowJuShdIeK8yB+AHhMSE/zl5YqODqK/kPRkLteki1YWh6wPczgsvOYg88C0ec+4gvuk47QE/dQeFgEHOkChMfRlBqeq7lJq2nHni3WdkAMek/xNjoeoxf2D2hwgTi38kn3D1vuiAOhyuOLw42fFuswR0fE8Hq6O6F3QAOD+O4RQoMdGI8MYk9WeaAmshjuR/AIX7sMejiNyoQ9onmQT97REZfg0N4KLXbtKO3YeEg9VKxFw2O+1RegZeeBLpJgL0esV4TdfSAEDiqPD34ED2Is+nuh1/1kcwFaBPCKESyC4Gd3HapRH8YPwTHbAPEYSqKXQMcDYvf4MZvEYj0wk3vnyE3X8ZiR8fdGz8ORPXaoO/VsdEIWE3hioMV4bAVMKPx64jZA8aktacQfWToDdZC68VnjCBsh0GY8pkgT0nqHPEsj8lAj3FAwuFJjY1WNcJrRf5K/0cw/xL6um78E0TyaK1sO2EkshsPSJQdH4lHxB1h06tcjuQGRhzojzMjDesLNkq0l5NEnCudjT9xmyTy27kZUh3gCJPzObWgieAw9daSmWtHxOhslRB5O1JMUfd0l1wnPQxVrkftHH0/oAq49WnvZFo8rmhs4ihAghhbi4NkZCSAcbvYawcM5oFtI44dm4oJ0mG48Bap5enSwv3/n/p/j/n4s8IgfT2V5nuDxumHvH4T/35DYM4nHgIvHZf+imdhCrQI5vooSjFJ1kYoaf+CYnk5Qk/0t6R9hD5NDdda+HhKdjbEIQsfDd/nnEmUe+nDMOgdX3Yt71xdVeh5oU9aVUvC4G+0DjVBq4VgeoepRJZW5+Qfl4dAau744WVPiscpA90wFvJbK3FqrDDys77wVpo/HrtRknBU9VvJpELJNq9ulqS8x80V4tGi87vu6BznhAKYmXzTKwgNZIfm1DPEpnjmK3XUWXXGbdQE+Hnuk03n+MGx+S32xGNKFqnlaL6oqC491Th5hqlpwLjeR3YMbA4T4lAYjB9xhGA+WLNTlP3D+c0sCMlKHlAw8xElzpvlLB+3KuRchLybL+RJuJfCYkh7l6vPJEzbj1+THUOTZ9/hrcnXoqYFGeh4o4cfmp9nmc9uB2F8fyPjo8qLpLx0Pa0KA9Fielc8X3lKT0VVqGqGMtk1XYy5WKJ8sA4nnwfLBw5WUEEYTmoaUTm6QLqDE698Dob9SdzHh9Rx+HIZo8nyOrq64dMgU8sn3tHp1T1NkZI1T/LZ9OOqs1uGKgRKVxPAQ1gvw7oGYT1bXG0j+WuEx9WDvIhEeicWkAJsmuXwtD4vmFbX5ZJo/ELsQ1TaZrNGgCNCR3zEZx0OdnwRSvK6EoCTm0uTX+fnckuQHpeiJrD64Ey0POmbSCYzIY8pS8LqsYQOvArHm2GvF46Tn0Q9s/saBrDxQ+nTLQ3NkEosJrgJ94QodQMl/PJAhgsTl0nolczK6BUuYc4Dr2bg1nr3QvIB0aINe3tHwUNajg46YYNWuZzN7Af8ci4fcsckWR3gV2lHN3A3Xo/9C/T1cz3ZZWqMVfu+GSxPyena9Rxa/B/pcyLw2+o7SgauGNhq5gsOghpM0Us4v5L2VpTkkMp5O0f7SLkM05II/urtYaoWUs/CbXcRjEv7DsF2T73cxj7q8RZ1u0GVx6v8BnWN97gXn5EMAAAAASUVORK5CYII=">
            <a:extLst>
              <a:ext uri="{FF2B5EF4-FFF2-40B4-BE49-F238E27FC236}">
                <a16:creationId xmlns:a16="http://schemas.microsoft.com/office/drawing/2014/main" id="{CEAC1406-415D-4408-BB75-007885E25E2B}"/>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383274" y="2252906"/>
            <a:ext cx="811695" cy="557105"/>
          </a:xfrm>
          <a:prstGeom prst="rect">
            <a:avLst/>
          </a:prstGeom>
          <a:solidFill>
            <a:schemeClr val="bg1"/>
          </a:solidFill>
        </p:spPr>
      </p:pic>
      <p:pic>
        <p:nvPicPr>
          <p:cNvPr id="3132" name="Picture 60" descr="data:image/png;base64,iVBORw0KGgoAAAANSUhEUgAAATYAAACjCAMAAAA3vsLfAAAA/1BMVEX////7+/v9/f0iHh/qNz34+PgAAADnJCfpMTsiHyDoNz0hHh/c3NwgHB3KysrqNzuPkJL5yrzk5ORYWFwNAwAQCAoYFRbpFirv7+8YFRjP0NPW1tb6//+/vb4dGBnr6+sWEA60tLRyc3eam50uLC18fHxpaWkOBAD68+/pJDHubWelpaU7Oz01NDRQT1AoJif35NtDQkLoAB3wmYjvfnj0urbuiIHrT0PnJR/zsannBiXxkIDsY2PnBBn539nud23sVk/qQjr0sqXzpJz30tDrWlrsb17pODHsSU75z8TxmJHsYFTnHDL0q6XqVUT2vrv829DugXHtdnL76dznAAAG0bIqAAARBUlEQVR4nO1bCXPaSBptNbRAEgIFLCEbIYwxBMxpZ5NMPIlzzSSTTGYy2d3//1u2v77UOrBdZZyqrepXgYBo9fH6u1tGyMDAwMDAwMDAwMDAwMDAwMDAwMDAwMDAwMDAwMDAwMDAwMDAwMDAwMDAwMDAwMDAwMDAwMDAwMDAwMDAwMDAwIACM1jwYlAfLAL/5s92mBCLZM3om4XFV0teop/YF9oUW6KF6Apj9b9sL+/nF/hF1af8xWK98J5F99iyVK9W1rnsypJd8VtkT+pW1fMBaGMzsNQSc7QRknxpPEuAP8K+atPMT4kQ8YJ/aq069LtY36xxqYEaGZA1ZxB3YNlaESrZVx1IESjuiPj0cNYwmwnJJIKC8OnB2/xfjc4uEVxoYqIxwGkrEcCXIndAUiC7KJIqWhWYZF9JxTWNI2KpNrjYtRxMiYUQgIfThixFm1qVttbn/Wb/BWMtJ+WCLZxtd4E2CxVWQBTFt9J2F6Rkqw3mTBDJX6lntVOWlFrrQErKp1y1Cjx/uXA7n78n2U6yWUr+mN6olahuYD30MsGF7u4k5W4o08eZUizlFSA3qtBtffTD0VaxOGIlz65dt7O4mGNhAPnwJamzhOXjk+PLKhKl9F4sRlNIUtbO0pyk0ZJSn7GV+RfdsmVja1osuzuAcauaplgL3v3SdOtup/Eqsx6FueprkNijgg+DoqRsX7WplM1bYV18GQ9nbS9tFMkLEDYqbu/nXCJwadI/nTYh9Lg4FUt/19tbVlmSH5W25Mnnuluvu657/WuSbZWVbasWf+VW+HCWSh3iLKiQW5XbunyogbHuqH4qbXj3+lunTmnruM03N5iHBwVZ20fbIay/1p82CJYUKa+chbXyNy0I/5m0CbxqUNaouHXqbv/tnNv9wj5XbG2F1j4YBdoKZkK7nE8b9uIRacPzdwugrAPmrbn4nigfqiUTekykrfHhRBXmkiMoT02RQ03w9uIRaaPBBxM2t0OlzV1c7HgIpG1rZt9kZKIFGLfzQLJW94tx9WHVlVyqmcnjnRv3SAEIrCq5edPsUNLq3+irA0EIzkK2zHhgmbqotFEQon2pHoCI1PNO0iyVXAjfkKNN20QZHt1hJshjxW1MAi76LviD5kW9SbW0/u09eAXd+qp8T8y8SMF9GLmn68goysS9KH76VUlbZffksaQNhO1Jvwk6uni3+9SntLn1/q9JhUHWdlxVKO5PSS5zEJdIOWfYb8tkWqwqImo3i/lUbtBHoo1Yu9d9KmudTuMvdHNFxY2K3fVNYhU3XpM+cWPWxf307z6tlAbmlHV/mgX/32YkHk1Jk1cNFuguXu8Q+tFnMW//IsnHScpfSR3NJX53EUJE0e0+0KjKi7niTU4kC+lus6yPRFty87IJsUdn8Z222L1c1EFhGx8S3ZxkpUJOWxUxt3JWrlTu5y0bUG5ZLq7VgzorVyOqHPvhrBVoE0XUr6CiNMq9mNMW+GODRSFU9ISE5MSN+QmSZ4pblup5F61OlT7nCVVximRMkqklCzI6sqr1Pt/bIWjLTZHRlvzWgMoHzan+YU12vy+oL+3U+x+5WpFcyElwRptcDkZYqGCpNlu1KGWh8tckC1ouzEfiw8OOZjHw3o7EL6rxY0gbW1by6RpiDvf6k2jzoe9CCLd4f5OwyloWjuuLkdNDuDsYdC0+TyLnKOdMREkay5osLKjb1RNIxkjcGrS6/Ea1sdwmiC7jUTcWXWlkMeFTSyNiAES6tDdOHSEHoA0XI1NCkg9vQEU7i89z1oK+Lq4hN3X7P5hCEc2rcSWVmodxPAg2vk0RbYJWDItsDwHjARIlu5h9Hw5kJThuTc/toVZlRnF3OVtBH7a/mbZHFtI4YVIWDyazdUh/326m4xFBegP6JoZsi0vxYHp5zHubdFnJ+UC06bJGrPnvC+o4afDxUXmcf940qbzVm7/8lvDzq1wsxaUNdjEez6Iw9WsUfvo0PBsS1N0wAuwAcZ7QQHxnC8BWexqG0bqrVo5Ie+rYpyntwqGdhPZm2VXSxEjrjnv0Fh9GSdNTex2cYKRiXvhPDLnhtbn2WfhUTCmytwGMdBDa8ipKrI990NDO4vdd1uwtzxn677hEZB7BUrTR2VAKIq+WITyfxt1Nyj4GiNt+1ArZ9ymljaA4WIVe7XjTlWqOBtPz0Oe3O+w9DXtLdSyBERnPjiLZwGG/r4IR0v1ptxfR69GGtZ+sRXee43k1P+wN0AHCXawTBm8QfABrbuOV1uzmc5Ml9VcfRCVE7r66nerGchXW8vDDWUvRxi2UoC2axpiKYi+CX0/PYmG90PBSkpZ1Ejk9WStA1nQbyR+8jNi2ZqQpbSn9JV2BkQzYAHwPWOtwMzrEQWnGGjdy8xd9Vpzsv57r7H68BmfqLv7YJTlvoEwSjgNbztDj84Rl+ZuVX0nbLMaofRlycgNh99DSUaQoOH50huUgqxKrwF+0HiIZOxJGGxUsJwbWcs0dtkcHOyfNtBSCjw4UPRpfcs1u/lyAm6g3vrL16SVqviIytUERnMIka9yscNqsjLZ0E6PhSnAUjrltspZptkr5yfF8UGgm5K2NxqqvWtDuttSpCCstpM2zu3jplEn2z8eHpo0O+2cfYg33+m2h3V+LDvMKLvcKxWzbmtgwVW5s7Ggb2WGqT7ZAm+Ov4tZlJBfSRkwQx1t5j39qh45/FDIjdTZidtFC3ZliLQqPfN8Oj5mw0dfx+gTp0kZht7pshDQ8CsOjU0YgbCu1D4emLXl+RcnpdJq/3BTazS8WoKX1xYuq2B8N16mw0PZmMj4ZnIyDla1tdZk2MpOWMN0MgDbUOhes+Ufn02X7pD2c9MIoumwhcRIbSFbpIMv2YDCcbBhxwFt0SeQTBow2p2YPJnSEyL4MxsPhcuqdCsmMNq0D04bnf3zjwva11PDJVR0YbV49ScqscecFluOyLTJlbI3PM8tSpC29nHDW/PQ47DFHiiiPTK+jaDLiYbBFBj17gHiygYaCZz/cDIgYo81diFfzwgn3b5I27zS4TP2Qzoenf12xTZ5/fnJg2qyvDR7pvtuVW76FRNV1F+9L4oYJ5cBj5ibQ7W18puwPp40o2rztFn6KvNXmbEoDDKqCY89n3gSED0sfQENb4UswEUrt+xPdFU7BflFBT0EqCactYn7J8f3tVAYLtKcpu59ebR+KNh5/JL+5zQ6rSf5V0fKm0YRUwRVBiEYe7l6mgpy8lxIz1aUNA23CcaThbNke8UngeHZMTaNTO5519b3E8gsa2qKrZW4MHMAGULq9CZLSJo3mdqLlXaglZhkdjDZLBh8uE7bXFcKG0NfrJohb84+bwjNVaMlXFG2Kvj2+TL0qJeXN18uuihxRewVNqfa2q4+FEPMHnhNOC2MQsTcR51vRRncg0B/fwYg1pJcPSRsI24LmUC5U1iqb3rynslgHw5fkKx6IaQX1XWWjMbadfbRFq6Eo+DDRnZxyCdEEhGjvqLX2IWRNVyWDPlgxKUqpM8W6tKWXA30HCBrzoQ9HGxe2v8FZVgQfEt8hEqZutvNF543gkc3ULpqVsz0sllCkjQbC6zbSno8YzU7BHFFWig9vCNqWjH+w/CVM+Bj20rJytAUot73oJHwEJU0+XDVBR5u//LOnLQQhUIjr/3uu2zZpdcKqOFI4zLxtY4ucaKwRGskydY5mqLrkiwKfxbWrijUPxNZMSUYb3ZdtO08bPnkEabPm7xdMRa9/7G38pE8zUypwjedZsZ76wCUPxbaDilvaBdqkkvq1WC/FosE6BR0Mgz20YWqYwF/2uhWDrH1u3GIop0lpS1dx/mAIpM05NG3J1yt2kLz4XIx0NXzqgxrXF3/jjG4qCMw5+mWrQ9HaVuakTKx0YRo4Pkjb0RJV1tKpo43AXVJqKgbhPB33YkSUkjpRr+Bb0MnRwaUt+fK+yZ7L6n+8pfXNVRMCu/rVs8RSORajrbaPtnO/Utqe5g0PbjMdBNoqDwOANg9oq0zEOW2Roo1V607PHp02eCa874KO7gk+JH69htDNXSx2luKN0+b56yraBo5GWxbu1p5OCtK29SFqC/dJG5lxEbpF2vK01X4CbcR6vqCBLpzDP7+1+e7lNxceQ+q/IBltkyMIqGpp1XSGe2wbpU2nB7VWVEkdT7Ur0oZ5dFZt285TlmzOfpq0yarqHApDIEYX89tveNVgxzMQhKjpLI9Y2BZOyvU/PL0fbbBWSpuT9qofQyBowgvbt3nSgB8Q/QRpE7QlH67ZIwudqyd33LD7fcE9x9u5LAyiE5Ek9Cqq9Os0o013CUXaRmenVEkdFs2VaQN3LbS9Ym+CiJWswiUmWtz2+LTh+RuofLid/v7gQ+I7FN5oinX1XYkbBrMPWUI5cAtkIpm3bdT2522bhZe+5zieH02J+Muc/CEHplkCC9zWpTCHpmU1OCdYnbC63J3SdoBwl59cJT+uXDBZi8YtwYeAxY5jqDq/3GH5wLrQxHQ1KjQW4Ue1kubX1Obpq38+zouZpNWS+UbRl8Zn/Ifj2UjmpPtoe3pA2mgy+qUDxy715uLV3Xeg3ecme/Lt+pkUN9T2eMIOhVgdqhZxN22YTI95H1ouz55Fk4OMueCC18itIBCVb2fJygJ3u4QD0Ybn/+7DE7r15h9fvjy5E//5BM6Utr7e8b9qIzSokhXEme7oWj1VGOe27RYlpdyL5UfrMT+Lh6mh7lhmZYRn7DU/ypWnzjy4LV9vu13aDmLb4A/SGuIPEDqL/j3AKpmQmv5I+IMvBLXXcknbgD8+QDueRtmBSckllGhTql5Lo7MWP8Qm8XhlS+FD49Dn5ZTT1ZiXkC0yXvPCCQ1dlvzQ93ZpO1ByBSPt3i0gFOswOuA8nlVx3XoJkI6Ky+BN3cbzRFg3EsgzJz9MZ5PxeBzMwrB4llDwpAXa8EieZPlh1AuW4/FkuraPj1cDnjjgrOiZ2usp/X1Jf5djnG5Irij+2C7Bsj42GF2MDZf9KcJegN+AA1NGssv+iI37x9GZqAeBxIVHNj90UnXce9BGZZad4wipZX2cQpk8msmTK+28Lw1DmzZg+smOo1aytsZpoxcfl7Zk16C2SkdewkrXOnV5qdN/xZ/qoUsebUIoznr6wwzAgVdNG9TNisknHNqk4g5HEk5jEl/GJLh9nuY6V4jWQ3Vke0vcFnqHo+3H9a0Cthdw+gdBCK9xAm++YArgePx0ebst0ibiCCZteeIwHp9H7D5OCe0GPvnhlNepMD6xoxxj4sMpP5XXpC1Hm0g8RJnSPz0AbcmT66ZizWUQZky9pFlTDUQzytv1C/XQLoqD89yDM4yczZg9A+LIcJfIMmWYKanGHRps0lSxweu5frQKZHkPdWde5OUEDQ4IewOU1YT32jZ8wOour9hW6WVOOyuusQcuGzeJPI7B1nAmnjji6/WidNZqnae+7+cCEPrd98KSSxDPegWX6jyfWcpwO9WOBFC83Ni550Si8DKItb6YktIB/CraYGj/ELS9WjQfgv5Foh6+hSBrFtkR5anmp1EYzsYj1HIiap4dWwt3+YUSbSKWsQaTjR1G4Jn99NTeTts6KVRRW8tNKH+PQnszGVi5B8NxdxOyEUq2bWDT/M3xw4fTdvPyTeNB+O+HJDv8g2cjl7NLJ7Sj9SxoxXQ9cZdjxJiBF//eGpWEjZNnITJqB711ZIfwsGQr1vSP/26NBpPZygvtdN0L2iMist2siRiyWywJxC1+/RCPHBkYGBgYGBgYGBgYGBgYGBgYGBgYGBgYGBgYGBgYGBgYGBgYGBgYGBgYGBgYGBgYGBgYGBgYGBgYGBgYGBgYGPz/4380bGd0EGziqgAAAABJRU5ErkJggg==">
            <a:extLst>
              <a:ext uri="{FF2B5EF4-FFF2-40B4-BE49-F238E27FC236}">
                <a16:creationId xmlns:a16="http://schemas.microsoft.com/office/drawing/2014/main" id="{42F1E333-557F-4E51-B116-82BE0F6AB09D}"/>
              </a:ext>
            </a:extLst>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9474" t="31316" r="9092" b="30740"/>
          <a:stretch/>
        </p:blipFill>
        <p:spPr bwMode="auto">
          <a:xfrm>
            <a:off x="5287371" y="2965682"/>
            <a:ext cx="1004972" cy="246221"/>
          </a:xfrm>
          <a:prstGeom prst="rect">
            <a:avLst/>
          </a:prstGeom>
          <a:solidFill>
            <a:schemeClr val="bg1"/>
          </a:solidFill>
        </p:spPr>
      </p:pic>
      <p:pic>
        <p:nvPicPr>
          <p:cNvPr id="3134" name="Picture 62" descr="data:image/png;base64,iVBORw0KGgoAAAANSUhEUgAAAZYAAAB8CAMAAAB9jmb0AAAAkFBMVEX///8QSHoAPHMAQXYAN3AAO3OquckANW8AP3UAOHHf5u3U3eUAQ3dxiKSbrcEKRnmjssQgUYAkVoPH0dyRorc0YIoAMm5mg6KGmbHv9Pe/ytdWdplAZIxth6VOb5S2wM4ALmwAKGnl6u/09vlefJ3Q2OF8k60AH2aBlrA0WoUAI2ciU4JHapAAG2S5xdJUcpauscdUAAAJWElEQVR4nO2d6XqqOhRAAwIBpQanKK2tOLZWb8/7v91FGcXsJEUtUbN+9Os5sJvAYkqyCQhpNBqNRnMhHSdw1k1XQnNKtzc/QIZNV0RTEPaj1nDQWXd7kdFuujKalNClm/TXIaXaiyKM8AR9vcd0QxTgXtPV0RyZ0RFCW/vtbUrdEL1hfX9RghF+PfyIf3OiLupQfbqoQGh7y1TLIJogRHCn6SppEFof7yYj8+fH6c8HKL6KzZqukiY+RfA2/jnyMbW3TvzbGDtNV0kTN+8xQceL2JAer177w61G0zRL0wpjLRQho3/4t2ctmq6SBh1uJkGi5fU7fjb+waOmK6Q5sI78Jep/xr+9fbbRjv40XSHNkRe6R+v4GQyFg8UY/2u6OpqUD7pN2iqL+LeG66Ip+KLz6aQ72UfRuOmqaEq0X4zDcMtYD4SpRtgOm66CRoawc03kx3HCdgK3/bTkrZQtBMvMioABC18IQwVVX14UjZAzx9eDTrlllQnScue8PtMpPa7DvhmuP5O/YLFjO9tIXN/egB28ozJb24I6FpcribLtLmfLHdu4Hv4Hp6RKuWYSQvrwOl0vWaf1wlrasdJSmbELz5eoMKHsG+2IyGwuiQAvW1cmnHIGvZrWYpgbaJUOTndOHS3vLbka75nRcloMwi57ZolDDxwGW6Dd07QWAwMXEtTPjvc6WvqSO9ZjRktqMTzmje1F7pAwLGjLVdBCDPZBs8nXqKOlJ7ljKTNaVovF1DKWuX7GeHA3fvNajNaKtcKAFisoq4V9tjyGFoM1VLokxZ65SAsBSBcLtAiiBVpE0WprMbzzRu649DBziZYeBJHR0tuxg3dESgtU9p1oaZ09D81weXF9LR7U0xR6ElpscPzDktDigg2TKbkLLYZX2YKwVb64X6DFglqry8u0YAkt5t1rIZVHmo+Tm+YttFx4tjyHFsM/GQIKTttjN9EyN1s+iZv5zKVaS4o9KZa18enz6S20IKf79dY33P+Yjaan15I/LeLi5rxNL2HEv6GWhJDd//zsWshH1ktC8rToiZ1ZWfm31gLw7Fr81TprzbvvyZL8P+xu4GotzWh5K/q+0iyprKHnj1C3YS3ucMBmbf69Ft+ti8fuJmeWm2tBWZM56eh+T5v3BC8a12K4HkBW47/T4q+G9ZmdAXRel7R0rOz8+DgkfKbVsALUvBYRf6jFvuAdi8W3WYEC2U8lLWiYXcYsZ+lnQ1+HE095LdyO/StrueAdizau/jX2Lj3VgkZ5oz5v3tuH3kutpVEtRVhmJXn/RnktHjN/5VG05MkUeVQyMqa6Fp+d6fMwWtD+ZPib+MkATONaiJ9ByrVLMV12stfjaAlPqoHTZlzTWsh2mtEv+rT36X/th0DmyuNoQU4p0s2e3prWYpf2W+7FhfNVUh5IC1rll7EiFaZxLaXOl7xbmwCXroJH0hLml2+aH44qaSnO55YopfeRtOTte7eIuKmWxXo23HzY8uMtqyzrw5ywYgoeSkvaG0ZK857cUEv4iS3Tdf3fjE7mSU6U//r8Y2lBhm2aZlTKVbmllhpj+XnnXdIHAfJgWjpBTHlPKKalaPWeZ1CVeTAtZ9xQS72EpLfscdHmzfyVaQmgFZ5ei796YfPu19FSpOCC7xmgXAvZb9hlb9K0yufVYvgtNlnj8JcJSfmINiHwyylZsisBys5OuSfWIuK3eWLDbH+14AHym2Tsay3cFItpfqyDd3StBdSyk9SCmdEcLaHLyGw7ZSz5NtgTavmQO2LJjhnNS0h6zbYReo0NdU24wDIU7lx7VC2vtFoT9p5hP8Ry88S+8tsLUPnQljpVTc62N6UloMcMDI+bWTZMVsLvrIWd+XGh7bJju1E12+McOwJec+7bx+XAC94jL42fA7eXte3BhebJJ1P4Wa4xLetuArewQboS86BdpAuhO2/odEU40FUkSFdgZyjnJXehgTD0Iyw74E6905QWDRetRUm0FiXRWpREa1ESrUVJtBYl0VqURGtREq1FSbQWJdFalKQpLdIT/VZ6Exe/DchqViMuqyM4pe9CGMqB03/cYMf+3JJifpJYuu5TLIqgvfNBv8AXhmE6re7+tI4UTArbRIw6xoT/xNXELi+nqeFhMCFueZPbVGoW3aiaLORQmXEp36/kSgqH6ibJMN3ZDu5LTbjL+8rkXWlZSc6iW/1okGS+RTXlu64Wx+OVUmD9ZsJdhbVIZpSQShr+Qm4A+WwSjrpaJOdg/t2EuwprcSXTWczTq9F5rdhU56quq+X+E5KEaC0pf6sFmpM2w2RpAdcWaBGEXV3LNSfc/VMtxNj2ufTKm5xqITtobcLVQsBCbqOlB5WnvBZ+nliVVIsnemkFOlugv/tj30LLw75IUcUVvLSy4Gsh0N/VWvJytRatRaRlbrZaPvkzLVvPPcz2q7XwtYSz4Gs17XmV73HeTMvAGb7/25JvrYWrJWVZ6Qm+mZa0uFDZzheltPy6jpdp4RattYA8rxYyCoCMdtbY031p8VfQtqmbsZ93vgBvf0SslyfuS4vh899v+VDw/RZRVyXz4fHOtAgwmd9ES4vWWkBu3YOs7ruTT63F4wyD4eoUC/gCLQutJWYoNZTP7XwZjN8rjANgvn8Jznf2M2ppSw5Sc7QwGEbQhP9Czve1UIvPhjmT2p1oQQ51gc1KqKdF8hyUQqRlN2azYj3W34sW1JkAm5UgniGJwV9qechWvhBxxz4DrUW2jlrLEa3lubSEnddgs+pXsjHralkZb5vuzxpuLGotB8Sjk9+WbcZNtmuNTrp+y7U9aEYYrSXhDsfyGWgtsnXUWo5kWqD3gOrmib1qLbKbzMIVzKKb9RFCZwsQ9vLP52khOyhumn2e8jQun3AXinvM5iQ4i272AgN0tghm3wW0wBPnZl+nBHqQL5hwl4H6WkRcN2NfyA0y9hloLSmB1iKFZMWqb4PJdrSfnS2S33s+0yI74a7wc1Zl1NWyl5xFt3catpTcoGpd17LjJpWZRmUn3I1EX7M6QV0tg0imSEKr46sTSxx1iKs+eI+kDnu/+uAdulKHjw18VxhgQsWzxUqDgbKDZD5cLP8p92OU59mCAm2P8WL1CxaFmbbVOrvUL6cScbh/dtCvDXGciX91RMbHZHBNgNtaJ3COMOfShQl/HBEz1qWhLQxzXllpW2txHPMG8SqOq/cxOY1Go1Gd/wFFXU9afR8baQAAAABJRU5ErkJggg==">
            <a:extLst>
              <a:ext uri="{FF2B5EF4-FFF2-40B4-BE49-F238E27FC236}">
                <a16:creationId xmlns:a16="http://schemas.microsoft.com/office/drawing/2014/main" id="{6DCCA7E4-DA9B-483E-A6C8-3012BEB9832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371063" y="3408369"/>
            <a:ext cx="907140" cy="277058"/>
          </a:xfrm>
          <a:prstGeom prst="rect">
            <a:avLst/>
          </a:prstGeom>
          <a:solidFill>
            <a:schemeClr val="bg1"/>
          </a:solidFill>
        </p:spPr>
      </p:pic>
      <p:pic>
        <p:nvPicPr>
          <p:cNvPr id="140" name="Picture 16" descr="Image result for fortinet logo png">
            <a:extLst>
              <a:ext uri="{FF2B5EF4-FFF2-40B4-BE49-F238E27FC236}">
                <a16:creationId xmlns:a16="http://schemas.microsoft.com/office/drawing/2014/main" id="{77B48907-79F6-4A69-9B89-3ABDAC51EDCA}"/>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547470" y="3926834"/>
            <a:ext cx="541909" cy="292815"/>
          </a:xfrm>
          <a:prstGeom prst="rect">
            <a:avLst/>
          </a:prstGeom>
          <a:solidFill>
            <a:schemeClr val="bg1"/>
          </a:solidFill>
        </p:spPr>
      </p:pic>
      <p:pic>
        <p:nvPicPr>
          <p:cNvPr id="141" name="Picture 40">
            <a:extLst>
              <a:ext uri="{FF2B5EF4-FFF2-40B4-BE49-F238E27FC236}">
                <a16:creationId xmlns:a16="http://schemas.microsoft.com/office/drawing/2014/main" id="{605F3326-C140-43A8-887E-BE0F86B3AB36}"/>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35864" y="4421478"/>
            <a:ext cx="982689" cy="114647"/>
          </a:xfrm>
          <a:prstGeom prst="rect">
            <a:avLst/>
          </a:prstGeom>
          <a:solidFill>
            <a:schemeClr val="bg1"/>
          </a:solidFill>
        </p:spPr>
      </p:pic>
      <p:sp>
        <p:nvSpPr>
          <p:cNvPr id="37" name="TextBox 36">
            <a:extLst>
              <a:ext uri="{FF2B5EF4-FFF2-40B4-BE49-F238E27FC236}">
                <a16:creationId xmlns:a16="http://schemas.microsoft.com/office/drawing/2014/main" id="{BE19A5AE-E67E-4FD1-BF70-D5DDBB4CF2DC}"/>
              </a:ext>
            </a:extLst>
          </p:cNvPr>
          <p:cNvSpPr txBox="1"/>
          <p:nvPr/>
        </p:nvSpPr>
        <p:spPr>
          <a:xfrm>
            <a:off x="5287607" y="1158324"/>
            <a:ext cx="1066083" cy="276999"/>
          </a:xfrm>
          <a:prstGeom prst="rect">
            <a:avLst/>
          </a:prstGeom>
          <a:noFill/>
        </p:spPr>
        <p:txBody>
          <a:bodyPr wrap="square" rtlCol="0">
            <a:spAutoFit/>
          </a:bodyPr>
          <a:lstStyle/>
          <a:p>
            <a:pPr algn="ctr" defTabSz="685783"/>
            <a:r>
              <a:rPr lang="en-IN" sz="1200" b="1" dirty="0">
                <a:solidFill>
                  <a:schemeClr val="tx2"/>
                </a:solidFill>
                <a:latin typeface="Trebuchet MS" panose="020B0703020202090204" pitchFamily="34" charset="0"/>
              </a:rPr>
              <a:t>IAM</a:t>
            </a:r>
          </a:p>
        </p:txBody>
      </p:sp>
      <p:sp>
        <p:nvSpPr>
          <p:cNvPr id="34" name="TextBox 33">
            <a:extLst>
              <a:ext uri="{FF2B5EF4-FFF2-40B4-BE49-F238E27FC236}">
                <a16:creationId xmlns:a16="http://schemas.microsoft.com/office/drawing/2014/main" id="{89159A31-F328-4D42-A4AE-CC30D18149ED}"/>
              </a:ext>
            </a:extLst>
          </p:cNvPr>
          <p:cNvSpPr txBox="1"/>
          <p:nvPr/>
        </p:nvSpPr>
        <p:spPr>
          <a:xfrm>
            <a:off x="4116084" y="1081379"/>
            <a:ext cx="888299" cy="461665"/>
          </a:xfrm>
          <a:prstGeom prst="rect">
            <a:avLst/>
          </a:prstGeom>
          <a:noFill/>
        </p:spPr>
        <p:txBody>
          <a:bodyPr wrap="square" lIns="0" rIns="0" rtlCol="0">
            <a:spAutoFit/>
          </a:bodyPr>
          <a:lstStyle/>
          <a:p>
            <a:pPr algn="ctr" defTabSz="685783"/>
            <a:r>
              <a:rPr lang="en-IN" sz="1200" b="1" dirty="0">
                <a:solidFill>
                  <a:schemeClr val="tx2"/>
                </a:solidFill>
                <a:latin typeface="Trebuchet MS" panose="020B0703020202090204" pitchFamily="34" charset="0"/>
              </a:rPr>
              <a:t>Mobile Security</a:t>
            </a:r>
          </a:p>
        </p:txBody>
      </p:sp>
      <p:pic>
        <p:nvPicPr>
          <p:cNvPr id="1026" name="Picture 2" descr="Qradar-logo-png | Outpost24">
            <a:extLst>
              <a:ext uri="{FF2B5EF4-FFF2-40B4-BE49-F238E27FC236}">
                <a16:creationId xmlns:a16="http://schemas.microsoft.com/office/drawing/2014/main" id="{77DE7362-F36C-5C37-7A92-B68BD43856BD}"/>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721149" y="4028849"/>
            <a:ext cx="729557" cy="729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A1C555-C546-845F-975B-054D44D039F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95763" y="4493181"/>
            <a:ext cx="910449" cy="190243"/>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E66E39C1-E926-82A0-642A-27629FFB0BA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49200" y="4174146"/>
            <a:ext cx="639641" cy="160660"/>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10C79DE6-F354-83D4-1DAE-3FDC3E0F6D9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788328" y="1756791"/>
            <a:ext cx="639641" cy="160660"/>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0766CC41-869A-C790-B385-D4D7F554BAB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1828" y="2602296"/>
            <a:ext cx="639641" cy="160660"/>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BF6DE480-1C3C-B8A3-6C20-3687D6C17AF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775599" y="3557284"/>
            <a:ext cx="639641" cy="160660"/>
          </a:xfrm>
          <a:prstGeom prst="rect">
            <a:avLst/>
          </a:prstGeom>
        </p:spPr>
      </p:pic>
      <p:pic>
        <p:nvPicPr>
          <p:cNvPr id="7" name="Picture 14" descr="Image result for radware logo">
            <a:extLst>
              <a:ext uri="{FF2B5EF4-FFF2-40B4-BE49-F238E27FC236}">
                <a16:creationId xmlns:a16="http://schemas.microsoft.com/office/drawing/2014/main" id="{145FEF07-90FB-8B26-E073-DD46A1F98630}"/>
              </a:ext>
            </a:extLst>
          </p:cNvPr>
          <p:cNvPicPr>
            <a:picLocks noChangeAspect="1" noChangeArrowheads="1"/>
          </p:cNvPicPr>
          <p:nvPr/>
        </p:nvPicPr>
        <p:blipFill rotWithShape="1">
          <a:blip r:embed="rId39" cstate="print">
            <a:extLst>
              <a:ext uri="{28A0092B-C50C-407E-A947-70E740481C1C}">
                <a14:useLocalDpi xmlns:a14="http://schemas.microsoft.com/office/drawing/2010/main"/>
              </a:ext>
            </a:extLst>
          </a:blip>
          <a:srcRect l="9284" t="16053" r="8962" b="35801"/>
          <a:stretch/>
        </p:blipFill>
        <p:spPr bwMode="auto">
          <a:xfrm>
            <a:off x="455467" y="3344585"/>
            <a:ext cx="854056" cy="1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0842FB6-52E9-EB33-374D-9CBBA1F560EA}"/>
              </a:ext>
            </a:extLst>
          </p:cNvPr>
          <p:cNvSpPr/>
          <p:nvPr/>
        </p:nvSpPr>
        <p:spPr>
          <a:xfrm>
            <a:off x="203199" y="987426"/>
            <a:ext cx="8738923" cy="1541087"/>
          </a:xfrm>
          <a:prstGeom prst="roundRect">
            <a:avLst>
              <a:gd name="adj" fmla="val 0"/>
            </a:avLst>
          </a:prstGeom>
          <a:ln>
            <a:solidFill>
              <a:srgbClr val="BED73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15" name="Straight Connector 14">
            <a:extLst>
              <a:ext uri="{FF2B5EF4-FFF2-40B4-BE49-F238E27FC236}">
                <a16:creationId xmlns:a16="http://schemas.microsoft.com/office/drawing/2014/main" id="{D1B93B2E-B8E6-E010-3BC1-22B1DFB6161A}"/>
              </a:ext>
            </a:extLst>
          </p:cNvPr>
          <p:cNvCxnSpPr>
            <a:cxnSpLocks/>
          </p:cNvCxnSpPr>
          <p:nvPr/>
        </p:nvCxnSpPr>
        <p:spPr>
          <a:xfrm>
            <a:off x="0" y="2531680"/>
            <a:ext cx="9144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3771786"/>
            <a:ext cx="9144000" cy="960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48" name="Oval 47"/>
          <p:cNvSpPr/>
          <p:nvPr/>
        </p:nvSpPr>
        <p:spPr>
          <a:xfrm>
            <a:off x="451614" y="3851343"/>
            <a:ext cx="801438" cy="801438"/>
          </a:xfrm>
          <a:prstGeom prst="ellipse">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9" name="Picture 8"/>
          <p:cNvPicPr>
            <a:picLocks noChangeAspect="1"/>
          </p:cNvPicPr>
          <p:nvPr/>
        </p:nvPicPr>
        <p:blipFill rotWithShape="1">
          <a:blip r:embed="rId3"/>
          <a:srcRect l="75930" t="53201" r="16324" b="37898"/>
          <a:stretch/>
        </p:blipFill>
        <p:spPr>
          <a:xfrm>
            <a:off x="562248" y="4059972"/>
            <a:ext cx="594638" cy="384180"/>
          </a:xfrm>
          <a:prstGeom prst="rect">
            <a:avLst/>
          </a:prstGeom>
        </p:spPr>
      </p:pic>
      <p:sp>
        <p:nvSpPr>
          <p:cNvPr id="57" name="TextBox 56"/>
          <p:cNvSpPr txBox="1"/>
          <p:nvPr/>
        </p:nvSpPr>
        <p:spPr>
          <a:xfrm>
            <a:off x="1509301" y="3924602"/>
            <a:ext cx="1583863" cy="463010"/>
          </a:xfrm>
          <a:prstGeom prst="rect">
            <a:avLst/>
          </a:prstGeom>
          <a:noFill/>
        </p:spPr>
        <p:txBody>
          <a:bodyPr wrap="square" lIns="91438" tIns="45719" rIns="91438" bIns="45719" rtlCol="0">
            <a:spAutoFit/>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mj-lt"/>
                <a:ea typeface="+mn-ea"/>
                <a:cs typeface="+mn-cs"/>
              </a:rPr>
              <a:t>SAP</a:t>
            </a:r>
            <a:r>
              <a:rPr kumimoji="0" lang="en-IN" sz="1200" b="0" i="0" u="none" strike="noStrike" kern="1200" cap="none" spc="0" normalizeH="0" baseline="0" noProof="0" dirty="0">
                <a:ln>
                  <a:noFill/>
                </a:ln>
                <a:solidFill>
                  <a:prstClr val="black"/>
                </a:solidFill>
                <a:effectLst/>
                <a:uLnTx/>
                <a:uFillTx/>
                <a:latin typeface="+mj-lt"/>
                <a:ea typeface="+mn-ea"/>
                <a:cs typeface="+mn-cs"/>
              </a:rPr>
              <a:t> Certified</a:t>
            </a:r>
          </a:p>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j-lt"/>
                <a:ea typeface="+mn-ea"/>
                <a:cs typeface="+mn-cs"/>
              </a:rPr>
              <a:t>In </a:t>
            </a:r>
            <a:r>
              <a:rPr kumimoji="0" lang="en-IN" sz="1200" b="1" i="0" u="none" strike="noStrike" kern="1200" cap="none" spc="0" normalizeH="0" baseline="0" noProof="0" dirty="0">
                <a:ln>
                  <a:noFill/>
                </a:ln>
                <a:solidFill>
                  <a:prstClr val="black"/>
                </a:solidFill>
                <a:effectLst/>
                <a:uLnTx/>
                <a:uFillTx/>
                <a:latin typeface="+mj-lt"/>
                <a:ea typeface="+mn-ea"/>
                <a:cs typeface="+mn-cs"/>
              </a:rPr>
              <a:t>Hosting Services  </a:t>
            </a:r>
          </a:p>
        </p:txBody>
      </p:sp>
      <p:sp>
        <p:nvSpPr>
          <p:cNvPr id="58" name="TextBox 57"/>
          <p:cNvSpPr txBox="1"/>
          <p:nvPr/>
        </p:nvSpPr>
        <p:spPr>
          <a:xfrm>
            <a:off x="3369852" y="3924602"/>
            <a:ext cx="1463213" cy="463010"/>
          </a:xfrm>
          <a:prstGeom prst="rect">
            <a:avLst/>
          </a:prstGeom>
          <a:noFill/>
        </p:spPr>
        <p:txBody>
          <a:bodyPr wrap="square" lIns="91438" tIns="45719" rIns="91438" bIns="45719" rtlCol="0">
            <a:spAutoFit/>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mj-lt"/>
                <a:ea typeface="+mn-ea"/>
                <a:cs typeface="+mn-cs"/>
              </a:rPr>
              <a:t>SAP</a:t>
            </a:r>
            <a:r>
              <a:rPr kumimoji="0" lang="en-IN" sz="1200" b="0" i="0" u="none" strike="noStrike" kern="1200" cap="none" spc="0" normalizeH="0" baseline="0" noProof="0" dirty="0">
                <a:ln>
                  <a:noFill/>
                </a:ln>
                <a:solidFill>
                  <a:prstClr val="black"/>
                </a:solidFill>
                <a:effectLst/>
                <a:uLnTx/>
                <a:uFillTx/>
                <a:latin typeface="+mj-lt"/>
                <a:ea typeface="+mn-ea"/>
                <a:cs typeface="+mn-cs"/>
              </a:rPr>
              <a:t> Certified</a:t>
            </a:r>
          </a:p>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j-lt"/>
                <a:ea typeface="+mn-ea"/>
                <a:cs typeface="+mn-cs"/>
              </a:rPr>
              <a:t>In </a:t>
            </a:r>
            <a:r>
              <a:rPr kumimoji="0" lang="en-IN" sz="1200" b="1" i="0" u="none" strike="noStrike" kern="1200" cap="none" spc="0" normalizeH="0" baseline="0" noProof="0" dirty="0">
                <a:ln>
                  <a:noFill/>
                </a:ln>
                <a:solidFill>
                  <a:prstClr val="black"/>
                </a:solidFill>
                <a:effectLst/>
                <a:uLnTx/>
                <a:uFillTx/>
                <a:latin typeface="+mj-lt"/>
                <a:ea typeface="+mn-ea"/>
                <a:cs typeface="+mn-cs"/>
              </a:rPr>
              <a:t>Cloud Services</a:t>
            </a:r>
          </a:p>
        </p:txBody>
      </p:sp>
      <p:sp>
        <p:nvSpPr>
          <p:cNvPr id="60" name="TextBox 59"/>
          <p:cNvSpPr txBox="1"/>
          <p:nvPr/>
        </p:nvSpPr>
        <p:spPr>
          <a:xfrm>
            <a:off x="5109752" y="3924602"/>
            <a:ext cx="1682939" cy="654921"/>
          </a:xfrm>
          <a:prstGeom prst="rect">
            <a:avLst/>
          </a:prstGeom>
          <a:noFill/>
        </p:spPr>
        <p:txBody>
          <a:bodyPr wrap="square" lIns="91438" tIns="45719" rIns="91438" bIns="45719" rtlCol="0">
            <a:spAutoFit/>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mj-lt"/>
                <a:ea typeface="+mn-ea"/>
                <a:cs typeface="+mn-cs"/>
              </a:rPr>
              <a:t>SAP</a:t>
            </a:r>
            <a:r>
              <a:rPr kumimoji="0" lang="en-IN" sz="1200" b="0" i="0" u="none" strike="noStrike" kern="1200" cap="none" spc="0" normalizeH="0" baseline="0" noProof="0" dirty="0">
                <a:ln>
                  <a:noFill/>
                </a:ln>
                <a:solidFill>
                  <a:prstClr val="black"/>
                </a:solidFill>
                <a:effectLst/>
                <a:uLnTx/>
                <a:uFillTx/>
                <a:latin typeface="+mj-lt"/>
                <a:ea typeface="+mn-ea"/>
                <a:cs typeface="+mn-cs"/>
              </a:rPr>
              <a:t> Certified</a:t>
            </a:r>
          </a:p>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j-lt"/>
                <a:ea typeface="+mn-ea"/>
                <a:cs typeface="+mn-cs"/>
              </a:rPr>
              <a:t>In </a:t>
            </a:r>
            <a:r>
              <a:rPr kumimoji="0" lang="en-IN" sz="1200" b="1" i="0" u="none" strike="noStrike" kern="1200" cap="none" spc="0" normalizeH="0" baseline="0" noProof="0" dirty="0">
                <a:ln>
                  <a:noFill/>
                </a:ln>
                <a:solidFill>
                  <a:prstClr val="black"/>
                </a:solidFill>
                <a:effectLst/>
                <a:uLnTx/>
                <a:uFillTx/>
                <a:latin typeface="+mj-lt"/>
                <a:ea typeface="+mn-ea"/>
                <a:cs typeface="+mn-cs"/>
              </a:rPr>
              <a:t>SAP HANA Operations Services</a:t>
            </a:r>
          </a:p>
        </p:txBody>
      </p:sp>
      <p:sp>
        <p:nvSpPr>
          <p:cNvPr id="61" name="TextBox 60"/>
          <p:cNvSpPr txBox="1"/>
          <p:nvPr/>
        </p:nvSpPr>
        <p:spPr>
          <a:xfrm>
            <a:off x="7069376" y="3924602"/>
            <a:ext cx="1872747" cy="654921"/>
          </a:xfrm>
          <a:prstGeom prst="rect">
            <a:avLst/>
          </a:prstGeom>
          <a:noFill/>
        </p:spPr>
        <p:txBody>
          <a:bodyPr wrap="square" lIns="91438" tIns="45719" rIns="91438" bIns="45719" rtlCol="0">
            <a:spAutoFit/>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mj-lt"/>
                <a:ea typeface="+mn-ea"/>
                <a:cs typeface="+mn-cs"/>
              </a:rPr>
              <a:t>SAP</a:t>
            </a:r>
            <a:r>
              <a:rPr kumimoji="0" lang="en-IN" sz="1200" b="0" i="0" u="none" strike="noStrike" kern="1200" cap="none" spc="0" normalizeH="0" baseline="0" noProof="0" dirty="0">
                <a:ln>
                  <a:noFill/>
                </a:ln>
                <a:solidFill>
                  <a:prstClr val="black"/>
                </a:solidFill>
                <a:effectLst/>
                <a:uLnTx/>
                <a:uFillTx/>
                <a:latin typeface="+mj-lt"/>
                <a:ea typeface="+mn-ea"/>
                <a:cs typeface="+mn-cs"/>
              </a:rPr>
              <a:t> Certified</a:t>
            </a:r>
          </a:p>
          <a:p>
            <a:pPr marL="0" marR="0" lvl="0" indent="0" algn="l" defTabSz="685800" rtl="0" eaLnBrk="1" fontAlgn="auto" latinLnBrk="0" hangingPunct="1">
              <a:lnSpc>
                <a:spcPts val="15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j-lt"/>
                <a:ea typeface="+mn-ea"/>
                <a:cs typeface="+mn-cs"/>
              </a:rPr>
              <a:t>In </a:t>
            </a:r>
            <a:r>
              <a:rPr kumimoji="0" lang="en-IN" sz="1200" b="1" i="0" u="none" strike="noStrike" kern="1200" cap="none" spc="0" normalizeH="0" baseline="0" noProof="0" dirty="0">
                <a:ln>
                  <a:noFill/>
                </a:ln>
                <a:solidFill>
                  <a:prstClr val="black"/>
                </a:solidFill>
                <a:effectLst/>
                <a:uLnTx/>
                <a:uFillTx/>
                <a:latin typeface="+mj-lt"/>
                <a:ea typeface="+mn-ea"/>
                <a:cs typeface="+mn-cs"/>
              </a:rPr>
              <a:t>Application Management Services </a:t>
            </a:r>
          </a:p>
        </p:txBody>
      </p:sp>
      <p:cxnSp>
        <p:nvCxnSpPr>
          <p:cNvPr id="14" name="Straight Connector 13"/>
          <p:cNvCxnSpPr>
            <a:cxnSpLocks/>
          </p:cNvCxnSpPr>
          <p:nvPr/>
        </p:nvCxnSpPr>
        <p:spPr>
          <a:xfrm>
            <a:off x="3231506" y="3880303"/>
            <a:ext cx="0" cy="74351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4971406" y="3880303"/>
            <a:ext cx="0" cy="74351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6931033" y="3880303"/>
            <a:ext cx="0" cy="743519"/>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BE2607A-1556-4F1D-B3B9-4DE9B5420D26}"/>
              </a:ext>
            </a:extLst>
          </p:cNvPr>
          <p:cNvSpPr>
            <a:spLocks noGrp="1"/>
          </p:cNvSpPr>
          <p:nvPr>
            <p:ph type="title"/>
          </p:nvPr>
        </p:nvSpPr>
        <p:spPr/>
        <p:txBody>
          <a:bodyPr/>
          <a:lstStyle/>
          <a:p>
            <a:r>
              <a:rPr lang="en-IN" dirty="0"/>
              <a:t>Security &amp; Quality Compliance CERTIFICATIONS </a:t>
            </a:r>
          </a:p>
        </p:txBody>
      </p:sp>
      <p:pic>
        <p:nvPicPr>
          <p:cNvPr id="11" name="Picture 10">
            <a:extLst>
              <a:ext uri="{FF2B5EF4-FFF2-40B4-BE49-F238E27FC236}">
                <a16:creationId xmlns:a16="http://schemas.microsoft.com/office/drawing/2014/main" id="{78D9B151-F3A1-22B8-6614-11740B30C910}"/>
              </a:ext>
            </a:extLst>
          </p:cNvPr>
          <p:cNvPicPr>
            <a:picLocks noChangeAspect="1"/>
          </p:cNvPicPr>
          <p:nvPr/>
        </p:nvPicPr>
        <p:blipFill>
          <a:blip r:embed="rId4"/>
          <a:stretch>
            <a:fillRect/>
          </a:stretch>
        </p:blipFill>
        <p:spPr>
          <a:xfrm>
            <a:off x="353545" y="1285496"/>
            <a:ext cx="1681391" cy="2399530"/>
          </a:xfrm>
          <a:prstGeom prst="rect">
            <a:avLst/>
          </a:prstGeom>
          <a:solidFill>
            <a:srgbClr val="BED730"/>
          </a:solidFill>
          <a:ln w="9525">
            <a:solidFill>
              <a:schemeClr val="bg1"/>
            </a:solidFill>
            <a:prstDash val="sysDot"/>
          </a:ln>
        </p:spPr>
      </p:pic>
      <p:pic>
        <p:nvPicPr>
          <p:cNvPr id="17" name="Picture 16">
            <a:extLst>
              <a:ext uri="{FF2B5EF4-FFF2-40B4-BE49-F238E27FC236}">
                <a16:creationId xmlns:a16="http://schemas.microsoft.com/office/drawing/2014/main" id="{0BCC4FA1-6352-0665-116B-BED0383726DE}"/>
              </a:ext>
            </a:extLst>
          </p:cNvPr>
          <p:cNvPicPr>
            <a:picLocks noChangeAspect="1"/>
          </p:cNvPicPr>
          <p:nvPr/>
        </p:nvPicPr>
        <p:blipFill>
          <a:blip r:embed="rId5"/>
          <a:stretch>
            <a:fillRect/>
          </a:stretch>
        </p:blipFill>
        <p:spPr>
          <a:xfrm>
            <a:off x="2112281" y="1285496"/>
            <a:ext cx="1624477" cy="2399530"/>
          </a:xfrm>
          <a:prstGeom prst="rect">
            <a:avLst/>
          </a:prstGeom>
        </p:spPr>
      </p:pic>
      <p:pic>
        <p:nvPicPr>
          <p:cNvPr id="25" name="Picture 24">
            <a:extLst>
              <a:ext uri="{FF2B5EF4-FFF2-40B4-BE49-F238E27FC236}">
                <a16:creationId xmlns:a16="http://schemas.microsoft.com/office/drawing/2014/main" id="{98F23839-2B65-D75F-1040-85F8F2FABC14}"/>
              </a:ext>
            </a:extLst>
          </p:cNvPr>
          <p:cNvPicPr>
            <a:picLocks noChangeAspect="1"/>
          </p:cNvPicPr>
          <p:nvPr/>
        </p:nvPicPr>
        <p:blipFill>
          <a:blip r:embed="rId6"/>
          <a:stretch>
            <a:fillRect/>
          </a:stretch>
        </p:blipFill>
        <p:spPr>
          <a:xfrm>
            <a:off x="3805291" y="1285496"/>
            <a:ext cx="1676682" cy="2356646"/>
          </a:xfrm>
          <a:prstGeom prst="rect">
            <a:avLst/>
          </a:prstGeom>
        </p:spPr>
      </p:pic>
      <p:pic>
        <p:nvPicPr>
          <p:cNvPr id="27" name="Picture 26">
            <a:extLst>
              <a:ext uri="{FF2B5EF4-FFF2-40B4-BE49-F238E27FC236}">
                <a16:creationId xmlns:a16="http://schemas.microsoft.com/office/drawing/2014/main" id="{6E284AB1-3DEE-A753-8F4D-8552790A84A4}"/>
              </a:ext>
            </a:extLst>
          </p:cNvPr>
          <p:cNvPicPr>
            <a:picLocks noChangeAspect="1"/>
          </p:cNvPicPr>
          <p:nvPr/>
        </p:nvPicPr>
        <p:blipFill>
          <a:blip r:embed="rId7"/>
          <a:stretch>
            <a:fillRect/>
          </a:stretch>
        </p:blipFill>
        <p:spPr>
          <a:xfrm>
            <a:off x="5554912" y="1285496"/>
            <a:ext cx="1575742" cy="2356646"/>
          </a:xfrm>
          <a:prstGeom prst="rect">
            <a:avLst/>
          </a:prstGeom>
        </p:spPr>
      </p:pic>
      <p:pic>
        <p:nvPicPr>
          <p:cNvPr id="29" name="Picture 28">
            <a:extLst>
              <a:ext uri="{FF2B5EF4-FFF2-40B4-BE49-F238E27FC236}">
                <a16:creationId xmlns:a16="http://schemas.microsoft.com/office/drawing/2014/main" id="{0A0B6FA4-8320-2936-9273-AD031EB6CBFE}"/>
              </a:ext>
            </a:extLst>
          </p:cNvPr>
          <p:cNvPicPr>
            <a:picLocks noChangeAspect="1"/>
          </p:cNvPicPr>
          <p:nvPr/>
        </p:nvPicPr>
        <p:blipFill>
          <a:blip r:embed="rId8"/>
          <a:stretch>
            <a:fillRect/>
          </a:stretch>
        </p:blipFill>
        <p:spPr>
          <a:xfrm>
            <a:off x="7203591" y="1285496"/>
            <a:ext cx="1626570" cy="2356646"/>
          </a:xfrm>
          <a:prstGeom prst="rect">
            <a:avLst/>
          </a:prstGeom>
        </p:spPr>
      </p:pic>
      <p:sp>
        <p:nvSpPr>
          <p:cNvPr id="4" name="TextBox 3">
            <a:extLst>
              <a:ext uri="{FF2B5EF4-FFF2-40B4-BE49-F238E27FC236}">
                <a16:creationId xmlns:a16="http://schemas.microsoft.com/office/drawing/2014/main" id="{AEF4B268-9C25-A0DF-1BD1-C1EC27C1196E}"/>
              </a:ext>
            </a:extLst>
          </p:cNvPr>
          <p:cNvSpPr txBox="1"/>
          <p:nvPr/>
        </p:nvSpPr>
        <p:spPr>
          <a:xfrm>
            <a:off x="546240" y="802511"/>
            <a:ext cx="1296000" cy="357054"/>
          </a:xfrm>
          <a:prstGeom prst="roundRect">
            <a:avLst>
              <a:gd name="adj" fmla="val 50000"/>
            </a:avLst>
          </a:prstGeom>
          <a:solidFill>
            <a:srgbClr val="BED730"/>
          </a:solidFill>
          <a:ln w="9525">
            <a:solidFill>
              <a:schemeClr val="bg1"/>
            </a:solidFill>
            <a:prstDash val="sysDot"/>
          </a:ln>
        </p:spPr>
        <p:txBody>
          <a:bodyPr wrap="square" rtlCol="0" anchor="ctr">
            <a:spAutoFit/>
          </a:bodyPr>
          <a:lstStyle/>
          <a:p>
            <a:pPr algn="ctr" defTabSz="684482">
              <a:defRPr/>
            </a:pPr>
            <a:r>
              <a:rPr lang="en-US" sz="1050" b="1" dirty="0"/>
              <a:t>ISO 9001</a:t>
            </a:r>
            <a:endParaRPr lang="en-IN" sz="1050" b="1" dirty="0"/>
          </a:p>
        </p:txBody>
      </p:sp>
      <p:sp>
        <p:nvSpPr>
          <p:cNvPr id="5" name="TextBox 4">
            <a:extLst>
              <a:ext uri="{FF2B5EF4-FFF2-40B4-BE49-F238E27FC236}">
                <a16:creationId xmlns:a16="http://schemas.microsoft.com/office/drawing/2014/main" id="{1F681ED7-3D3A-6A80-6136-34EF3AD9AED7}"/>
              </a:ext>
            </a:extLst>
          </p:cNvPr>
          <p:cNvSpPr txBox="1"/>
          <p:nvPr/>
        </p:nvSpPr>
        <p:spPr>
          <a:xfrm>
            <a:off x="2276519" y="802511"/>
            <a:ext cx="1296000" cy="357054"/>
          </a:xfrm>
          <a:prstGeom prst="roundRect">
            <a:avLst>
              <a:gd name="adj" fmla="val 50000"/>
            </a:avLst>
          </a:prstGeom>
          <a:solidFill>
            <a:srgbClr val="BED730"/>
          </a:solidFill>
          <a:ln w="9525">
            <a:solidFill>
              <a:schemeClr val="bg1"/>
            </a:solidFill>
            <a:prstDash val="sysDot"/>
          </a:ln>
        </p:spPr>
        <p:txBody>
          <a:bodyPr wrap="square" rtlCol="0" anchor="ctr">
            <a:spAutoFit/>
          </a:bodyPr>
          <a:lstStyle/>
          <a:p>
            <a:pPr algn="ctr" defTabSz="684482">
              <a:defRPr/>
            </a:pPr>
            <a:r>
              <a:rPr lang="en-US" sz="1050" b="1" dirty="0"/>
              <a:t>ISO 27001</a:t>
            </a:r>
            <a:endParaRPr lang="en-IN" sz="1050" b="1" dirty="0"/>
          </a:p>
        </p:txBody>
      </p:sp>
      <p:sp>
        <p:nvSpPr>
          <p:cNvPr id="7" name="TextBox 6">
            <a:extLst>
              <a:ext uri="{FF2B5EF4-FFF2-40B4-BE49-F238E27FC236}">
                <a16:creationId xmlns:a16="http://schemas.microsoft.com/office/drawing/2014/main" id="{6E320E38-0BB3-10B5-8205-EE1CF2DE242D}"/>
              </a:ext>
            </a:extLst>
          </p:cNvPr>
          <p:cNvSpPr txBox="1"/>
          <p:nvPr/>
        </p:nvSpPr>
        <p:spPr>
          <a:xfrm>
            <a:off x="3995632" y="802511"/>
            <a:ext cx="1296000" cy="357054"/>
          </a:xfrm>
          <a:prstGeom prst="roundRect">
            <a:avLst>
              <a:gd name="adj" fmla="val 50000"/>
            </a:avLst>
          </a:prstGeom>
          <a:solidFill>
            <a:srgbClr val="BED730"/>
          </a:solidFill>
          <a:ln w="9525">
            <a:solidFill>
              <a:schemeClr val="bg1"/>
            </a:solidFill>
            <a:prstDash val="sysDot"/>
          </a:ln>
        </p:spPr>
        <p:txBody>
          <a:bodyPr wrap="square" rtlCol="0" anchor="ctr">
            <a:spAutoFit/>
          </a:bodyPr>
          <a:lstStyle/>
          <a:p>
            <a:pPr algn="ctr" defTabSz="684482">
              <a:defRPr/>
            </a:pPr>
            <a:r>
              <a:rPr lang="en-US" sz="1050" b="1" dirty="0"/>
              <a:t>ISO 20000</a:t>
            </a:r>
            <a:endParaRPr lang="en-IN" sz="1050" b="1" dirty="0"/>
          </a:p>
        </p:txBody>
      </p:sp>
      <p:sp>
        <p:nvSpPr>
          <p:cNvPr id="8" name="TextBox 7">
            <a:extLst>
              <a:ext uri="{FF2B5EF4-FFF2-40B4-BE49-F238E27FC236}">
                <a16:creationId xmlns:a16="http://schemas.microsoft.com/office/drawing/2014/main" id="{91DB2369-806E-F497-7483-6184B962E0CA}"/>
              </a:ext>
            </a:extLst>
          </p:cNvPr>
          <p:cNvSpPr txBox="1"/>
          <p:nvPr/>
        </p:nvSpPr>
        <p:spPr>
          <a:xfrm>
            <a:off x="5694783" y="802511"/>
            <a:ext cx="1296000" cy="357054"/>
          </a:xfrm>
          <a:prstGeom prst="roundRect">
            <a:avLst>
              <a:gd name="adj" fmla="val 50000"/>
            </a:avLst>
          </a:prstGeom>
          <a:solidFill>
            <a:srgbClr val="BED730"/>
          </a:solidFill>
          <a:ln w="9525">
            <a:solidFill>
              <a:schemeClr val="bg1"/>
            </a:solidFill>
            <a:prstDash val="sysDot"/>
          </a:ln>
        </p:spPr>
        <p:txBody>
          <a:bodyPr wrap="square" rtlCol="0" anchor="ctr">
            <a:spAutoFit/>
          </a:bodyPr>
          <a:lstStyle/>
          <a:p>
            <a:pPr algn="ctr" defTabSz="684482">
              <a:defRPr/>
            </a:pPr>
            <a:r>
              <a:rPr lang="en-US" sz="1050" b="1" dirty="0"/>
              <a:t>SOC 1 Report</a:t>
            </a:r>
            <a:endParaRPr lang="en-IN" sz="1050" b="1" dirty="0"/>
          </a:p>
        </p:txBody>
      </p:sp>
      <p:sp>
        <p:nvSpPr>
          <p:cNvPr id="10" name="TextBox 9">
            <a:extLst>
              <a:ext uri="{FF2B5EF4-FFF2-40B4-BE49-F238E27FC236}">
                <a16:creationId xmlns:a16="http://schemas.microsoft.com/office/drawing/2014/main" id="{87311FD9-ECF8-7287-FE52-FEEA38976235}"/>
              </a:ext>
            </a:extLst>
          </p:cNvPr>
          <p:cNvSpPr txBox="1"/>
          <p:nvPr/>
        </p:nvSpPr>
        <p:spPr>
          <a:xfrm>
            <a:off x="7368876" y="802511"/>
            <a:ext cx="1296000" cy="357054"/>
          </a:xfrm>
          <a:prstGeom prst="roundRect">
            <a:avLst>
              <a:gd name="adj" fmla="val 50000"/>
            </a:avLst>
          </a:prstGeom>
          <a:solidFill>
            <a:srgbClr val="BED730"/>
          </a:solidFill>
          <a:ln w="9525">
            <a:solidFill>
              <a:schemeClr val="bg1"/>
            </a:solidFill>
            <a:prstDash val="sysDot"/>
          </a:ln>
        </p:spPr>
        <p:txBody>
          <a:bodyPr wrap="square" rtlCol="0" anchor="ctr">
            <a:spAutoFit/>
          </a:bodyPr>
          <a:lstStyle/>
          <a:p>
            <a:pPr algn="ctr" defTabSz="684482">
              <a:defRPr/>
            </a:pPr>
            <a:r>
              <a:rPr lang="en-US" sz="1050" b="1" dirty="0"/>
              <a:t>SOC 2 Report</a:t>
            </a:r>
            <a:endParaRPr lang="en-IN" sz="1050" b="1" dirty="0"/>
          </a:p>
        </p:txBody>
      </p:sp>
    </p:spTree>
    <p:extLst>
      <p:ext uri="{BB962C8B-B14F-4D97-AF65-F5344CB8AC3E}">
        <p14:creationId xmlns:p14="http://schemas.microsoft.com/office/powerpoint/2010/main" val="31704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2463</TotalTime>
  <Words>1553</Words>
  <Application>Microsoft Office PowerPoint</Application>
  <PresentationFormat>On-screen Show (16:9)</PresentationFormat>
  <Paragraphs>340</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TheSansOffice</vt:lpstr>
      <vt:lpstr>Trebuchet MS</vt:lpstr>
      <vt:lpstr>Wingdings</vt:lpstr>
      <vt:lpstr>Sify Theme Nov20</vt:lpstr>
      <vt:lpstr>PowerPoint Presentation</vt:lpstr>
      <vt:lpstr>SIFY Infinit Security Services</vt:lpstr>
      <vt:lpstr>SIFY Infinit Security services catalog</vt:lpstr>
      <vt:lpstr>Automation-led Sify Infinit Security services </vt:lpstr>
      <vt:lpstr>What makes sify a UNIQUE partner FOR Security Services</vt:lpstr>
      <vt:lpstr>Sify Security Services Value proposition  &amp; Customer benefits </vt:lpstr>
      <vt:lpstr>Continuous IT skill development</vt:lpstr>
      <vt:lpstr>Security Partner ecosystem: competency &amp; Certification</vt:lpstr>
      <vt:lpstr>Security &amp; Quality Compliance CERTIFICATIONS </vt:lpstr>
      <vt:lpstr>Sify Infinit Security Services: Key Facts</vt:lpstr>
      <vt:lpstr>SIFY AS TRUSTED Security services PARTNER</vt:lpstr>
      <vt:lpstr>PowerPoint Presentation</vt:lpstr>
      <vt:lpstr>Sify Security Services</vt:lpstr>
      <vt:lpstr>Security as a service: for the Hybrid IT</vt:lpstr>
      <vt:lpstr>Security as a Service: For the Cloud</vt:lpstr>
      <vt:lpstr>Sify MDR: Architecture</vt:lpstr>
      <vt:lpstr>Sify MDR: UEBA &amp; Endpoint Visibility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Jasveen Singh</dc:creator>
  <cp:lastModifiedBy>Ali Imran Khan</cp:lastModifiedBy>
  <cp:revision>44</cp:revision>
  <dcterms:created xsi:type="dcterms:W3CDTF">2023-02-04T11:44:26Z</dcterms:created>
  <dcterms:modified xsi:type="dcterms:W3CDTF">2023-05-01T18:45:00Z</dcterms:modified>
</cp:coreProperties>
</file>