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1.jpg" ContentType="image/jp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4"/>
  </p:notesMasterIdLst>
  <p:sldIdLst>
    <p:sldId id="256" r:id="rId2"/>
    <p:sldId id="2147311249" r:id="rId3"/>
    <p:sldId id="2147311251" r:id="rId4"/>
    <p:sldId id="2147311241" r:id="rId5"/>
    <p:sldId id="2147311276" r:id="rId6"/>
    <p:sldId id="2147311267" r:id="rId7"/>
    <p:sldId id="2147311257" r:id="rId8"/>
    <p:sldId id="2147311277" r:id="rId9"/>
    <p:sldId id="2147311278" r:id="rId10"/>
    <p:sldId id="2147311261" r:id="rId11"/>
    <p:sldId id="2147311250" r:id="rId12"/>
    <p:sldId id="2147311279" r:id="rId13"/>
    <p:sldId id="2147311280" r:id="rId14"/>
    <p:sldId id="2147311271" r:id="rId15"/>
    <p:sldId id="2145705698" r:id="rId16"/>
    <p:sldId id="2145705684" r:id="rId17"/>
    <p:sldId id="2147311234" r:id="rId18"/>
    <p:sldId id="2147311273" r:id="rId19"/>
    <p:sldId id="2147311274" r:id="rId20"/>
    <p:sldId id="2147311245" r:id="rId21"/>
    <p:sldId id="2147311247" r:id="rId22"/>
    <p:sldId id="2147311246" r:id="rId23"/>
    <p:sldId id="2147311263" r:id="rId24"/>
    <p:sldId id="2147311275" r:id="rId25"/>
    <p:sldId id="2147311262" r:id="rId26"/>
    <p:sldId id="2147311248" r:id="rId27"/>
    <p:sldId id="270" r:id="rId28"/>
    <p:sldId id="277" r:id="rId29"/>
    <p:sldId id="280" r:id="rId30"/>
    <p:sldId id="282" r:id="rId31"/>
    <p:sldId id="2147311243" r:id="rId32"/>
    <p:sldId id="2147311281"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DA5E50-3164-9A79-73EF-50D22E1D9A09}" name="Jasveen Singh" initials="JS" userId="S::jasveen.singh@sifycorp.com::4dbbeedc-bee5-4547-8caf-31649856d2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30"/>
    <a:srgbClr val="0F2239"/>
    <a:srgbClr val="385D8A"/>
    <a:srgbClr val="10253F"/>
    <a:srgbClr val="000000"/>
    <a:srgbClr val="FFFFFF"/>
    <a:srgbClr val="F2DCDB"/>
    <a:srgbClr val="17375E"/>
    <a:srgbClr val="0B192B"/>
    <a:srgbClr val="0A1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C8A1B-B55E-4CBF-A64D-F5224043A783}" v="1" dt="2023-05-01T18:45:27.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95033" autoAdjust="0"/>
  </p:normalViewPr>
  <p:slideViewPr>
    <p:cSldViewPr snapToGrid="0">
      <p:cViewPr varScale="1">
        <p:scale>
          <a:sx n="78" d="100"/>
          <a:sy n="78" d="100"/>
        </p:scale>
        <p:origin x="6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4D1C8A1B-B55E-4CBF-A64D-F5224043A783}"/>
    <pc:docChg chg="addSld delSld modSld sldOrd">
      <pc:chgData name="Ali Imran Khan" userId="1b5bb57a-5950-47f3-9580-38148fcd8ba4" providerId="ADAL" clId="{4D1C8A1B-B55E-4CBF-A64D-F5224043A783}" dt="2023-05-02T05:58:43.365" v="8" actId="20577"/>
      <pc:docMkLst>
        <pc:docMk/>
      </pc:docMkLst>
      <pc:sldChg chg="modSp mod">
        <pc:chgData name="Ali Imran Khan" userId="1b5bb57a-5950-47f3-9580-38148fcd8ba4" providerId="ADAL" clId="{4D1C8A1B-B55E-4CBF-A64D-F5224043A783}" dt="2023-05-02T05:58:43.365" v="8" actId="20577"/>
        <pc:sldMkLst>
          <pc:docMk/>
          <pc:sldMk cId="1672174842" sldId="256"/>
        </pc:sldMkLst>
        <pc:spChg chg="mod">
          <ac:chgData name="Ali Imran Khan" userId="1b5bb57a-5950-47f3-9580-38148fcd8ba4" providerId="ADAL" clId="{4D1C8A1B-B55E-4CBF-A64D-F5224043A783}" dt="2023-05-02T05:58:43.365" v="8" actId="20577"/>
          <ac:spMkLst>
            <pc:docMk/>
            <pc:sldMk cId="1672174842" sldId="256"/>
            <ac:spMk id="9" creationId="{177BCCEA-D5D2-480E-9EF6-5C421A4C57C4}"/>
          </ac:spMkLst>
        </pc:spChg>
      </pc:sldChg>
      <pc:sldChg chg="del">
        <pc:chgData name="Ali Imran Khan" userId="1b5bb57a-5950-47f3-9580-38148fcd8ba4" providerId="ADAL" clId="{4D1C8A1B-B55E-4CBF-A64D-F5224043A783}" dt="2023-05-01T18:45:29.642" v="3" actId="47"/>
        <pc:sldMkLst>
          <pc:docMk/>
          <pc:sldMk cId="920577208" sldId="2146846752"/>
        </pc:sldMkLst>
      </pc:sldChg>
      <pc:sldChg chg="ord">
        <pc:chgData name="Ali Imran Khan" userId="1b5bb57a-5950-47f3-9580-38148fcd8ba4" providerId="ADAL" clId="{4D1C8A1B-B55E-4CBF-A64D-F5224043A783}" dt="2023-05-01T18:45:24.451" v="1"/>
        <pc:sldMkLst>
          <pc:docMk/>
          <pc:sldMk cId="776704315" sldId="2147311243"/>
        </pc:sldMkLst>
      </pc:sldChg>
      <pc:sldChg chg="add">
        <pc:chgData name="Ali Imran Khan" userId="1b5bb57a-5950-47f3-9580-38148fcd8ba4" providerId="ADAL" clId="{4D1C8A1B-B55E-4CBF-A64D-F5224043A783}" dt="2023-05-01T18:45:27.577" v="2"/>
        <pc:sldMkLst>
          <pc:docMk/>
          <pc:sldMk cId="816540708" sldId="2147311281"/>
        </pc:sldMkLst>
      </pc:sldChg>
    </pc:docChg>
  </pc:docChgLst>
  <pc:docChgLst>
    <pc:chgData name="Raghuraman E" userId="18b58a4f-380e-462e-96b3-7ed42d0f2484" providerId="ADAL" clId="{DB62621B-24E4-4E03-B25D-111E80480A7D}"/>
    <pc:docChg chg="custSel modSld sldOrd">
      <pc:chgData name="Raghuraman E" userId="18b58a4f-380e-462e-96b3-7ed42d0f2484" providerId="ADAL" clId="{DB62621B-24E4-4E03-B25D-111E80480A7D}" dt="2023-04-10T12:14:08.697" v="14" actId="478"/>
      <pc:docMkLst>
        <pc:docMk/>
      </pc:docMkLst>
      <pc:sldChg chg="modSp mod">
        <pc:chgData name="Raghuraman E" userId="18b58a4f-380e-462e-96b3-7ed42d0f2484" providerId="ADAL" clId="{DB62621B-24E4-4E03-B25D-111E80480A7D}" dt="2023-04-10T11:58:54.745" v="7" actId="20577"/>
        <pc:sldMkLst>
          <pc:docMk/>
          <pc:sldMk cId="0" sldId="282"/>
        </pc:sldMkLst>
        <pc:spChg chg="mod">
          <ac:chgData name="Raghuraman E" userId="18b58a4f-380e-462e-96b3-7ed42d0f2484" providerId="ADAL" clId="{DB62621B-24E4-4E03-B25D-111E80480A7D}" dt="2023-04-10T11:58:54.745" v="7" actId="20577"/>
          <ac:spMkLst>
            <pc:docMk/>
            <pc:sldMk cId="0" sldId="282"/>
            <ac:spMk id="3" creationId="{985F5840-19F7-2D68-6C5E-AB40F352A245}"/>
          </ac:spMkLst>
        </pc:spChg>
      </pc:sldChg>
      <pc:sldChg chg="mod ord modShow">
        <pc:chgData name="Raghuraman E" userId="18b58a4f-380e-462e-96b3-7ed42d0f2484" providerId="ADAL" clId="{DB62621B-24E4-4E03-B25D-111E80480A7D}" dt="2023-04-10T12:13:49.257" v="13"/>
        <pc:sldMkLst>
          <pc:docMk/>
          <pc:sldMk cId="776704315" sldId="2147311243"/>
        </pc:sldMkLst>
      </pc:sldChg>
      <pc:sldChg chg="delSp mod">
        <pc:chgData name="Raghuraman E" userId="18b58a4f-380e-462e-96b3-7ed42d0f2484" providerId="ADAL" clId="{DB62621B-24E4-4E03-B25D-111E80480A7D}" dt="2023-04-10T12:14:08.697" v="14" actId="478"/>
        <pc:sldMkLst>
          <pc:docMk/>
          <pc:sldMk cId="3619270217" sldId="2147311250"/>
        </pc:sldMkLst>
        <pc:spChg chg="del">
          <ac:chgData name="Raghuraman E" userId="18b58a4f-380e-462e-96b3-7ed42d0f2484" providerId="ADAL" clId="{DB62621B-24E4-4E03-B25D-111E80480A7D}" dt="2023-04-10T12:14:08.697" v="14" actId="478"/>
          <ac:spMkLst>
            <pc:docMk/>
            <pc:sldMk cId="3619270217" sldId="2147311250"/>
            <ac:spMk id="8" creationId="{83DFB79C-0BA4-BB0A-697C-2C91B4F902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2FE97-3A50-4984-A595-32076826F0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930FB59D-1020-41B5-B22C-DE21FD3CA540}">
      <dgm:prSet/>
      <dgm:spPr>
        <a:solidFill>
          <a:schemeClr val="tx2">
            <a:lumMod val="50000"/>
          </a:schemeClr>
        </a:solidFill>
        <a:ln w="9525">
          <a:solidFill>
            <a:schemeClr val="accent1">
              <a:lumMod val="75000"/>
              <a:alpha val="80000"/>
            </a:schemeClr>
          </a:solidFill>
          <a:prstDash val="sysDot"/>
        </a:ln>
      </dgm:spPr>
      <dgm:t>
        <a:bodyPr/>
        <a:lstStyle/>
        <a:p>
          <a:pPr>
            <a:lnSpc>
              <a:spcPct val="100000"/>
            </a:lnSpc>
            <a:spcAft>
              <a:spcPts val="0"/>
            </a:spcAft>
          </a:pPr>
          <a:r>
            <a:rPr lang="en-US" dirty="0"/>
            <a:t>A predefined blueprint simplifies complex network configurations like Site-To-Site VPN Connections between two clouds.</a:t>
          </a:r>
          <a:endParaRPr lang="en-IN" dirty="0"/>
        </a:p>
      </dgm:t>
    </dgm:pt>
    <dgm:pt modelId="{40D0FBD7-6F56-4C37-9390-5835C7FDD91E}" type="parTrans" cxnId="{DD66F64A-61D6-4760-B67E-D392D52D237A}">
      <dgm:prSet/>
      <dgm:spPr/>
      <dgm:t>
        <a:bodyPr/>
        <a:lstStyle/>
        <a:p>
          <a:endParaRPr lang="en-IN"/>
        </a:p>
      </dgm:t>
    </dgm:pt>
    <dgm:pt modelId="{E8CAEE09-29FB-44B4-AD58-4AFEBAA2BAA5}" type="sibTrans" cxnId="{DD66F64A-61D6-4760-B67E-D392D52D237A}">
      <dgm:prSet/>
      <dgm:spPr/>
      <dgm:t>
        <a:bodyPr/>
        <a:lstStyle/>
        <a:p>
          <a:endParaRPr lang="en-IN"/>
        </a:p>
      </dgm:t>
    </dgm:pt>
    <dgm:pt modelId="{6A0DC26F-42D4-4CE3-89D8-4BA973CCE066}">
      <dgm:prSet/>
      <dgm:spPr>
        <a:solidFill>
          <a:schemeClr val="tx2">
            <a:lumMod val="75000"/>
          </a:schemeClr>
        </a:solidFill>
        <a:ln w="9525">
          <a:solidFill>
            <a:schemeClr val="accent1">
              <a:lumMod val="75000"/>
              <a:alpha val="80000"/>
            </a:schemeClr>
          </a:solidFill>
          <a:prstDash val="sysDot"/>
        </a:ln>
      </dgm:spPr>
      <dgm:t>
        <a:bodyPr/>
        <a:lstStyle/>
        <a:p>
          <a:pPr>
            <a:lnSpc>
              <a:spcPct val="100000"/>
            </a:lnSpc>
            <a:spcAft>
              <a:spcPts val="0"/>
            </a:spcAft>
          </a:pPr>
          <a:r>
            <a:rPr lang="en-US" dirty="0"/>
            <a:t>Sify Multi-CMP Terraform Blueprint library will support to  install, configure, and manage resources</a:t>
          </a:r>
          <a:endParaRPr lang="en-IN" dirty="0"/>
        </a:p>
      </dgm:t>
    </dgm:pt>
    <dgm:pt modelId="{B63750C5-33C7-4E9C-BAD2-402B34C52019}" type="parTrans" cxnId="{9239111D-34FA-4B23-B975-52BD884A688C}">
      <dgm:prSet/>
      <dgm:spPr/>
      <dgm:t>
        <a:bodyPr/>
        <a:lstStyle/>
        <a:p>
          <a:endParaRPr lang="en-IN"/>
        </a:p>
      </dgm:t>
    </dgm:pt>
    <dgm:pt modelId="{5E42E52B-223B-48F4-A1D7-19B7C75EFB7D}" type="sibTrans" cxnId="{9239111D-34FA-4B23-B975-52BD884A688C}">
      <dgm:prSet/>
      <dgm:spPr/>
      <dgm:t>
        <a:bodyPr/>
        <a:lstStyle/>
        <a:p>
          <a:endParaRPr lang="en-IN"/>
        </a:p>
      </dgm:t>
    </dgm:pt>
    <dgm:pt modelId="{128B5552-90C0-4FAB-A6CB-63B08B2B199F}">
      <dgm:prSet/>
      <dgm:spPr>
        <a:solidFill>
          <a:schemeClr val="tx2">
            <a:lumMod val="50000"/>
          </a:schemeClr>
        </a:solidFill>
        <a:ln w="9525">
          <a:solidFill>
            <a:schemeClr val="accent1">
              <a:lumMod val="75000"/>
              <a:alpha val="80000"/>
            </a:schemeClr>
          </a:solidFill>
          <a:prstDash val="sysDot"/>
        </a:ln>
      </dgm:spPr>
      <dgm:t>
        <a:bodyPr/>
        <a:lstStyle/>
        <a:p>
          <a:pPr>
            <a:lnSpc>
              <a:spcPct val="100000"/>
            </a:lnSpc>
            <a:spcAft>
              <a:spcPts val="0"/>
            </a:spcAft>
          </a:pPr>
          <a:r>
            <a:rPr lang="en-US"/>
            <a:t>Users can upload  their custom blueprint in Terraform Syntax to deploy cloud resources in Sify Multi-CMP</a:t>
          </a:r>
          <a:endParaRPr lang="en-IN"/>
        </a:p>
      </dgm:t>
    </dgm:pt>
    <dgm:pt modelId="{05C6F35A-9E70-45CF-B856-1C6A3F0B3556}" type="parTrans" cxnId="{85AE1638-2131-40BD-A5F5-A488CF426993}">
      <dgm:prSet/>
      <dgm:spPr/>
      <dgm:t>
        <a:bodyPr/>
        <a:lstStyle/>
        <a:p>
          <a:endParaRPr lang="en-IN"/>
        </a:p>
      </dgm:t>
    </dgm:pt>
    <dgm:pt modelId="{10BFC531-3D11-4A13-A338-063A502442B0}" type="sibTrans" cxnId="{85AE1638-2131-40BD-A5F5-A488CF426993}">
      <dgm:prSet/>
      <dgm:spPr/>
      <dgm:t>
        <a:bodyPr/>
        <a:lstStyle/>
        <a:p>
          <a:endParaRPr lang="en-IN"/>
        </a:p>
      </dgm:t>
    </dgm:pt>
    <dgm:pt modelId="{4CE7E5BD-114F-4C42-B23B-E6C831DBF74A}">
      <dgm:prSet/>
      <dgm:spPr>
        <a:solidFill>
          <a:schemeClr val="tx2">
            <a:lumMod val="75000"/>
          </a:schemeClr>
        </a:solidFill>
        <a:ln w="9525">
          <a:solidFill>
            <a:schemeClr val="accent1">
              <a:lumMod val="75000"/>
              <a:alpha val="80000"/>
            </a:schemeClr>
          </a:solidFill>
          <a:prstDash val="sysDot"/>
        </a:ln>
      </dgm:spPr>
      <dgm:t>
        <a:bodyPr/>
        <a:lstStyle/>
        <a:p>
          <a:pPr>
            <a:lnSpc>
              <a:spcPct val="100000"/>
            </a:lnSpc>
            <a:spcAft>
              <a:spcPts val="0"/>
            </a:spcAft>
          </a:pPr>
          <a:r>
            <a:rPr lang="en-US"/>
            <a:t>Life-Cycle activities like provision, update and decommission are supported by simplified API calls</a:t>
          </a:r>
          <a:endParaRPr lang="en-IN"/>
        </a:p>
      </dgm:t>
    </dgm:pt>
    <dgm:pt modelId="{DD99CCEC-4CB1-4F2A-9F09-85CAC34FE966}" type="parTrans" cxnId="{99B2EB91-2753-466A-8E55-A2934E1C9F3B}">
      <dgm:prSet/>
      <dgm:spPr/>
      <dgm:t>
        <a:bodyPr/>
        <a:lstStyle/>
        <a:p>
          <a:endParaRPr lang="en-IN"/>
        </a:p>
      </dgm:t>
    </dgm:pt>
    <dgm:pt modelId="{8E3A4137-C46B-44BE-B343-6929C5DC49C8}" type="sibTrans" cxnId="{99B2EB91-2753-466A-8E55-A2934E1C9F3B}">
      <dgm:prSet/>
      <dgm:spPr/>
      <dgm:t>
        <a:bodyPr/>
        <a:lstStyle/>
        <a:p>
          <a:endParaRPr lang="en-IN"/>
        </a:p>
      </dgm:t>
    </dgm:pt>
    <dgm:pt modelId="{2458A0BB-155E-46FA-84F4-933DC2B5CFCC}">
      <dgm:prSet/>
      <dgm:spPr>
        <a:solidFill>
          <a:schemeClr val="tx2">
            <a:lumMod val="50000"/>
          </a:schemeClr>
        </a:solidFill>
        <a:ln w="9525">
          <a:solidFill>
            <a:schemeClr val="accent1">
              <a:lumMod val="75000"/>
              <a:alpha val="80000"/>
            </a:schemeClr>
          </a:solidFill>
          <a:prstDash val="sysDot"/>
        </a:ln>
      </dgm:spPr>
      <dgm:t>
        <a:bodyPr/>
        <a:lstStyle/>
        <a:p>
          <a:pPr>
            <a:lnSpc>
              <a:spcPct val="100000"/>
            </a:lnSpc>
            <a:spcAft>
              <a:spcPts val="0"/>
            </a:spcAft>
          </a:pPr>
          <a:r>
            <a:rPr lang="en-US"/>
            <a:t>Your CI/CD pipeline can incorporate Blueprint APIs for continuous delivery</a:t>
          </a:r>
          <a:endParaRPr lang="en-IN"/>
        </a:p>
      </dgm:t>
    </dgm:pt>
    <dgm:pt modelId="{362B7FB5-5F97-42A2-B8D4-60DFC86AA7DC}" type="parTrans" cxnId="{D09ECC46-185B-4B01-8C91-7591D37B7F75}">
      <dgm:prSet/>
      <dgm:spPr/>
      <dgm:t>
        <a:bodyPr/>
        <a:lstStyle/>
        <a:p>
          <a:endParaRPr lang="en-IN"/>
        </a:p>
      </dgm:t>
    </dgm:pt>
    <dgm:pt modelId="{B1857D8E-47FB-4D23-9666-390ACE0A834C}" type="sibTrans" cxnId="{D09ECC46-185B-4B01-8C91-7591D37B7F75}">
      <dgm:prSet/>
      <dgm:spPr/>
      <dgm:t>
        <a:bodyPr/>
        <a:lstStyle/>
        <a:p>
          <a:endParaRPr lang="en-IN"/>
        </a:p>
      </dgm:t>
    </dgm:pt>
    <dgm:pt modelId="{833F3B4C-B065-428B-BFF8-5F39E2A7D779}">
      <dgm:prSet/>
      <dgm:spPr>
        <a:solidFill>
          <a:schemeClr val="tx2">
            <a:lumMod val="75000"/>
          </a:schemeClr>
        </a:solidFill>
        <a:ln w="9525">
          <a:solidFill>
            <a:schemeClr val="accent1">
              <a:lumMod val="75000"/>
              <a:alpha val="80000"/>
            </a:schemeClr>
          </a:solidFill>
          <a:prstDash val="sysDot"/>
        </a:ln>
      </dgm:spPr>
      <dgm:t>
        <a:bodyPr/>
        <a:lstStyle/>
        <a:p>
          <a:pPr>
            <a:lnSpc>
              <a:spcPct val="100000"/>
            </a:lnSpc>
            <a:spcAft>
              <a:spcPts val="0"/>
            </a:spcAft>
          </a:pPr>
          <a:r>
            <a:rPr lang="en-US" dirty="0"/>
            <a:t>Your Git repository can be specified as a source for blueprint code instead of frequently updating and uploading the code</a:t>
          </a:r>
          <a:endParaRPr lang="en-IN" dirty="0"/>
        </a:p>
      </dgm:t>
    </dgm:pt>
    <dgm:pt modelId="{DB921CAB-61F7-48D4-860D-A65F3DE80499}" type="parTrans" cxnId="{4406ECC4-6725-4575-BAA6-98F9EAF5A30C}">
      <dgm:prSet/>
      <dgm:spPr/>
      <dgm:t>
        <a:bodyPr/>
        <a:lstStyle/>
        <a:p>
          <a:endParaRPr lang="en-IN"/>
        </a:p>
      </dgm:t>
    </dgm:pt>
    <dgm:pt modelId="{C7960CA9-203D-457A-896C-E0908A4E21F8}" type="sibTrans" cxnId="{4406ECC4-6725-4575-BAA6-98F9EAF5A30C}">
      <dgm:prSet/>
      <dgm:spPr/>
      <dgm:t>
        <a:bodyPr/>
        <a:lstStyle/>
        <a:p>
          <a:endParaRPr lang="en-IN"/>
        </a:p>
      </dgm:t>
    </dgm:pt>
    <dgm:pt modelId="{0362715D-FB5D-48FD-993E-7B61DB0FDBD4}" type="pres">
      <dgm:prSet presAssocID="{B592FE97-3A50-4984-A595-32076826F021}" presName="diagram" presStyleCnt="0">
        <dgm:presLayoutVars>
          <dgm:dir/>
          <dgm:resizeHandles val="exact"/>
        </dgm:presLayoutVars>
      </dgm:prSet>
      <dgm:spPr/>
    </dgm:pt>
    <dgm:pt modelId="{A6D5F738-C27D-49ED-ADAD-F53C2ECADBB7}" type="pres">
      <dgm:prSet presAssocID="{930FB59D-1020-41B5-B22C-DE21FD3CA540}" presName="node" presStyleLbl="node1" presStyleIdx="0" presStyleCnt="6" custScaleX="137452">
        <dgm:presLayoutVars>
          <dgm:bulletEnabled val="1"/>
        </dgm:presLayoutVars>
      </dgm:prSet>
      <dgm:spPr>
        <a:prstGeom prst="roundRect">
          <a:avLst/>
        </a:prstGeom>
      </dgm:spPr>
    </dgm:pt>
    <dgm:pt modelId="{4F3FF4FA-6711-433D-AA85-17DF45C52B86}" type="pres">
      <dgm:prSet presAssocID="{E8CAEE09-29FB-44B4-AD58-4AFEBAA2BAA5}" presName="sibTrans" presStyleCnt="0"/>
      <dgm:spPr/>
    </dgm:pt>
    <dgm:pt modelId="{8751B7E5-795C-4885-8223-801399B42AB6}" type="pres">
      <dgm:prSet presAssocID="{6A0DC26F-42D4-4CE3-89D8-4BA973CCE066}" presName="node" presStyleLbl="node1" presStyleIdx="1" presStyleCnt="6" custScaleX="137452">
        <dgm:presLayoutVars>
          <dgm:bulletEnabled val="1"/>
        </dgm:presLayoutVars>
      </dgm:prSet>
      <dgm:spPr>
        <a:prstGeom prst="roundRect">
          <a:avLst/>
        </a:prstGeom>
      </dgm:spPr>
    </dgm:pt>
    <dgm:pt modelId="{A60F4851-6059-40EF-A83E-64CDF02407A7}" type="pres">
      <dgm:prSet presAssocID="{5E42E52B-223B-48F4-A1D7-19B7C75EFB7D}" presName="sibTrans" presStyleCnt="0"/>
      <dgm:spPr/>
    </dgm:pt>
    <dgm:pt modelId="{9FEC2084-BDFF-4567-AD36-4BE4B7E28713}" type="pres">
      <dgm:prSet presAssocID="{128B5552-90C0-4FAB-A6CB-63B08B2B199F}" presName="node" presStyleLbl="node1" presStyleIdx="2" presStyleCnt="6" custScaleX="137452">
        <dgm:presLayoutVars>
          <dgm:bulletEnabled val="1"/>
        </dgm:presLayoutVars>
      </dgm:prSet>
      <dgm:spPr>
        <a:prstGeom prst="roundRect">
          <a:avLst/>
        </a:prstGeom>
      </dgm:spPr>
    </dgm:pt>
    <dgm:pt modelId="{23D76172-1412-4780-971E-4692B62000BD}" type="pres">
      <dgm:prSet presAssocID="{10BFC531-3D11-4A13-A338-063A502442B0}" presName="sibTrans" presStyleCnt="0"/>
      <dgm:spPr/>
    </dgm:pt>
    <dgm:pt modelId="{6C69A3F1-9629-43DA-93A9-E1B07384E1C4}" type="pres">
      <dgm:prSet presAssocID="{4CE7E5BD-114F-4C42-B23B-E6C831DBF74A}" presName="node" presStyleLbl="node1" presStyleIdx="3" presStyleCnt="6" custScaleX="137452">
        <dgm:presLayoutVars>
          <dgm:bulletEnabled val="1"/>
        </dgm:presLayoutVars>
      </dgm:prSet>
      <dgm:spPr>
        <a:prstGeom prst="roundRect">
          <a:avLst/>
        </a:prstGeom>
      </dgm:spPr>
    </dgm:pt>
    <dgm:pt modelId="{6927C025-2184-4593-8B8C-120E6E473EA2}" type="pres">
      <dgm:prSet presAssocID="{8E3A4137-C46B-44BE-B343-6929C5DC49C8}" presName="sibTrans" presStyleCnt="0"/>
      <dgm:spPr/>
    </dgm:pt>
    <dgm:pt modelId="{2632C5A5-7A52-44C4-A272-F25C1D7B310C}" type="pres">
      <dgm:prSet presAssocID="{2458A0BB-155E-46FA-84F4-933DC2B5CFCC}" presName="node" presStyleLbl="node1" presStyleIdx="4" presStyleCnt="6" custScaleX="137452">
        <dgm:presLayoutVars>
          <dgm:bulletEnabled val="1"/>
        </dgm:presLayoutVars>
      </dgm:prSet>
      <dgm:spPr>
        <a:prstGeom prst="roundRect">
          <a:avLst/>
        </a:prstGeom>
      </dgm:spPr>
    </dgm:pt>
    <dgm:pt modelId="{0762D26F-9014-44DE-89DB-00A3EA94B76D}" type="pres">
      <dgm:prSet presAssocID="{B1857D8E-47FB-4D23-9666-390ACE0A834C}" presName="sibTrans" presStyleCnt="0"/>
      <dgm:spPr/>
    </dgm:pt>
    <dgm:pt modelId="{C781D1B9-8A2E-4C34-99F7-96ADE15B35EE}" type="pres">
      <dgm:prSet presAssocID="{833F3B4C-B065-428B-BFF8-5F39E2A7D779}" presName="node" presStyleLbl="node1" presStyleIdx="5" presStyleCnt="6" custScaleX="137452">
        <dgm:presLayoutVars>
          <dgm:bulletEnabled val="1"/>
        </dgm:presLayoutVars>
      </dgm:prSet>
      <dgm:spPr>
        <a:prstGeom prst="roundRect">
          <a:avLst/>
        </a:prstGeom>
      </dgm:spPr>
    </dgm:pt>
  </dgm:ptLst>
  <dgm:cxnLst>
    <dgm:cxn modelId="{5D07910D-00BF-41A4-8CFD-92FF057E9460}" type="presOf" srcId="{6A0DC26F-42D4-4CE3-89D8-4BA973CCE066}" destId="{8751B7E5-795C-4885-8223-801399B42AB6}" srcOrd="0" destOrd="0" presId="urn:microsoft.com/office/officeart/2005/8/layout/default"/>
    <dgm:cxn modelId="{9239111D-34FA-4B23-B975-52BD884A688C}" srcId="{B592FE97-3A50-4984-A595-32076826F021}" destId="{6A0DC26F-42D4-4CE3-89D8-4BA973CCE066}" srcOrd="1" destOrd="0" parTransId="{B63750C5-33C7-4E9C-BAD2-402B34C52019}" sibTransId="{5E42E52B-223B-48F4-A1D7-19B7C75EFB7D}"/>
    <dgm:cxn modelId="{85AE1638-2131-40BD-A5F5-A488CF426993}" srcId="{B592FE97-3A50-4984-A595-32076826F021}" destId="{128B5552-90C0-4FAB-A6CB-63B08B2B199F}" srcOrd="2" destOrd="0" parTransId="{05C6F35A-9E70-45CF-B856-1C6A3F0B3556}" sibTransId="{10BFC531-3D11-4A13-A338-063A502442B0}"/>
    <dgm:cxn modelId="{D09ECC46-185B-4B01-8C91-7591D37B7F75}" srcId="{B592FE97-3A50-4984-A595-32076826F021}" destId="{2458A0BB-155E-46FA-84F4-933DC2B5CFCC}" srcOrd="4" destOrd="0" parTransId="{362B7FB5-5F97-42A2-B8D4-60DFC86AA7DC}" sibTransId="{B1857D8E-47FB-4D23-9666-390ACE0A834C}"/>
    <dgm:cxn modelId="{31C6FB47-75F3-46A9-9774-0C47CF743D08}" type="presOf" srcId="{2458A0BB-155E-46FA-84F4-933DC2B5CFCC}" destId="{2632C5A5-7A52-44C4-A272-F25C1D7B310C}" srcOrd="0" destOrd="0" presId="urn:microsoft.com/office/officeart/2005/8/layout/default"/>
    <dgm:cxn modelId="{DD66F64A-61D6-4760-B67E-D392D52D237A}" srcId="{B592FE97-3A50-4984-A595-32076826F021}" destId="{930FB59D-1020-41B5-B22C-DE21FD3CA540}" srcOrd="0" destOrd="0" parTransId="{40D0FBD7-6F56-4C37-9390-5835C7FDD91E}" sibTransId="{E8CAEE09-29FB-44B4-AD58-4AFEBAA2BAA5}"/>
    <dgm:cxn modelId="{F780044B-7B6D-4C28-8EDC-0CECCA7D99AD}" type="presOf" srcId="{833F3B4C-B065-428B-BFF8-5F39E2A7D779}" destId="{C781D1B9-8A2E-4C34-99F7-96ADE15B35EE}" srcOrd="0" destOrd="0" presId="urn:microsoft.com/office/officeart/2005/8/layout/default"/>
    <dgm:cxn modelId="{99B2EB91-2753-466A-8E55-A2934E1C9F3B}" srcId="{B592FE97-3A50-4984-A595-32076826F021}" destId="{4CE7E5BD-114F-4C42-B23B-E6C831DBF74A}" srcOrd="3" destOrd="0" parTransId="{DD99CCEC-4CB1-4F2A-9F09-85CAC34FE966}" sibTransId="{8E3A4137-C46B-44BE-B343-6929C5DC49C8}"/>
    <dgm:cxn modelId="{CF07639F-2EB6-4669-B7A4-194FF25E2D96}" type="presOf" srcId="{B592FE97-3A50-4984-A595-32076826F021}" destId="{0362715D-FB5D-48FD-993E-7B61DB0FDBD4}" srcOrd="0" destOrd="0" presId="urn:microsoft.com/office/officeart/2005/8/layout/default"/>
    <dgm:cxn modelId="{DA0E32C2-0119-4A6B-AB5C-5C5AE5F4BC30}" type="presOf" srcId="{128B5552-90C0-4FAB-A6CB-63B08B2B199F}" destId="{9FEC2084-BDFF-4567-AD36-4BE4B7E28713}" srcOrd="0" destOrd="0" presId="urn:microsoft.com/office/officeart/2005/8/layout/default"/>
    <dgm:cxn modelId="{4406ECC4-6725-4575-BAA6-98F9EAF5A30C}" srcId="{B592FE97-3A50-4984-A595-32076826F021}" destId="{833F3B4C-B065-428B-BFF8-5F39E2A7D779}" srcOrd="5" destOrd="0" parTransId="{DB921CAB-61F7-48D4-860D-A65F3DE80499}" sibTransId="{C7960CA9-203D-457A-896C-E0908A4E21F8}"/>
    <dgm:cxn modelId="{E2B0FFE4-256E-4DDD-96B0-B12733F13285}" type="presOf" srcId="{4CE7E5BD-114F-4C42-B23B-E6C831DBF74A}" destId="{6C69A3F1-9629-43DA-93A9-E1B07384E1C4}" srcOrd="0" destOrd="0" presId="urn:microsoft.com/office/officeart/2005/8/layout/default"/>
    <dgm:cxn modelId="{871E12FD-5122-4C6D-88FA-1E173E3142A5}" type="presOf" srcId="{930FB59D-1020-41B5-B22C-DE21FD3CA540}" destId="{A6D5F738-C27D-49ED-ADAD-F53C2ECADBB7}" srcOrd="0" destOrd="0" presId="urn:microsoft.com/office/officeart/2005/8/layout/default"/>
    <dgm:cxn modelId="{54AD9E0B-C6C2-4438-A8D2-735CF284BF49}" type="presParOf" srcId="{0362715D-FB5D-48FD-993E-7B61DB0FDBD4}" destId="{A6D5F738-C27D-49ED-ADAD-F53C2ECADBB7}" srcOrd="0" destOrd="0" presId="urn:microsoft.com/office/officeart/2005/8/layout/default"/>
    <dgm:cxn modelId="{15129991-109C-4E3B-BA1D-3F8D88032FB1}" type="presParOf" srcId="{0362715D-FB5D-48FD-993E-7B61DB0FDBD4}" destId="{4F3FF4FA-6711-433D-AA85-17DF45C52B86}" srcOrd="1" destOrd="0" presId="urn:microsoft.com/office/officeart/2005/8/layout/default"/>
    <dgm:cxn modelId="{06AA5E2D-D581-4AD6-99AA-8CFA7D36BC23}" type="presParOf" srcId="{0362715D-FB5D-48FD-993E-7B61DB0FDBD4}" destId="{8751B7E5-795C-4885-8223-801399B42AB6}" srcOrd="2" destOrd="0" presId="urn:microsoft.com/office/officeart/2005/8/layout/default"/>
    <dgm:cxn modelId="{A8E2918F-AFD5-4E0F-A38E-5866D833EAD2}" type="presParOf" srcId="{0362715D-FB5D-48FD-993E-7B61DB0FDBD4}" destId="{A60F4851-6059-40EF-A83E-64CDF02407A7}" srcOrd="3" destOrd="0" presId="urn:microsoft.com/office/officeart/2005/8/layout/default"/>
    <dgm:cxn modelId="{65B41AE1-0682-49D5-BCBF-F26987101501}" type="presParOf" srcId="{0362715D-FB5D-48FD-993E-7B61DB0FDBD4}" destId="{9FEC2084-BDFF-4567-AD36-4BE4B7E28713}" srcOrd="4" destOrd="0" presId="urn:microsoft.com/office/officeart/2005/8/layout/default"/>
    <dgm:cxn modelId="{86A6C104-47CB-4B8B-8103-D16890A1775D}" type="presParOf" srcId="{0362715D-FB5D-48FD-993E-7B61DB0FDBD4}" destId="{23D76172-1412-4780-971E-4692B62000BD}" srcOrd="5" destOrd="0" presId="urn:microsoft.com/office/officeart/2005/8/layout/default"/>
    <dgm:cxn modelId="{F41239EC-61B0-4D31-8E36-E76A883351B1}" type="presParOf" srcId="{0362715D-FB5D-48FD-993E-7B61DB0FDBD4}" destId="{6C69A3F1-9629-43DA-93A9-E1B07384E1C4}" srcOrd="6" destOrd="0" presId="urn:microsoft.com/office/officeart/2005/8/layout/default"/>
    <dgm:cxn modelId="{1AB00793-A63C-4089-BDBD-047EFBEEF663}" type="presParOf" srcId="{0362715D-FB5D-48FD-993E-7B61DB0FDBD4}" destId="{6927C025-2184-4593-8B8C-120E6E473EA2}" srcOrd="7" destOrd="0" presId="urn:microsoft.com/office/officeart/2005/8/layout/default"/>
    <dgm:cxn modelId="{08F3A021-1B55-4179-9BA2-A845DA693E00}" type="presParOf" srcId="{0362715D-FB5D-48FD-993E-7B61DB0FDBD4}" destId="{2632C5A5-7A52-44C4-A272-F25C1D7B310C}" srcOrd="8" destOrd="0" presId="urn:microsoft.com/office/officeart/2005/8/layout/default"/>
    <dgm:cxn modelId="{A4B78871-EE66-4C0A-8034-38C529EA8C80}" type="presParOf" srcId="{0362715D-FB5D-48FD-993E-7B61DB0FDBD4}" destId="{0762D26F-9014-44DE-89DB-00A3EA94B76D}" srcOrd="9" destOrd="0" presId="urn:microsoft.com/office/officeart/2005/8/layout/default"/>
    <dgm:cxn modelId="{E58906BA-14FB-4876-A5E7-967B2DD79760}" type="presParOf" srcId="{0362715D-FB5D-48FD-993E-7B61DB0FDBD4}" destId="{C781D1B9-8A2E-4C34-99F7-96ADE15B35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4078A-9D74-4958-A319-5EB5925905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FC0018F9-25FA-46FB-9DAC-9B46C3ECE774}">
      <dgm:prSet custT="1"/>
      <dgm:spPr>
        <a:solidFill>
          <a:schemeClr val="tx2">
            <a:lumMod val="50000"/>
            <a:alpha val="80000"/>
          </a:schemeClr>
        </a:solidFill>
        <a:ln w="6350">
          <a:solidFill>
            <a:schemeClr val="accent1">
              <a:lumMod val="75000"/>
            </a:schemeClr>
          </a:solidFill>
        </a:ln>
      </dgm:spPr>
      <dgm:t>
        <a:bodyPr/>
        <a:lstStyle/>
        <a:p>
          <a:pPr>
            <a:lnSpc>
              <a:spcPct val="100000"/>
            </a:lnSpc>
            <a:spcAft>
              <a:spcPts val="0"/>
            </a:spcAft>
          </a:pPr>
          <a:r>
            <a:rPr lang="en-US" sz="1050" dirty="0"/>
            <a:t>Multi-cloud support</a:t>
          </a:r>
          <a:endParaRPr lang="en-IN" sz="1050" dirty="0"/>
        </a:p>
      </dgm:t>
    </dgm:pt>
    <dgm:pt modelId="{2D61738D-620F-4804-B776-3169AD4C01BF}" type="parTrans" cxnId="{BF725D91-499B-4ADB-8FA2-748489A7139C}">
      <dgm:prSet/>
      <dgm:spPr/>
      <dgm:t>
        <a:bodyPr/>
        <a:lstStyle/>
        <a:p>
          <a:endParaRPr lang="en-IN"/>
        </a:p>
      </dgm:t>
    </dgm:pt>
    <dgm:pt modelId="{D45CA1BD-1E96-44F5-8A70-ED6FF7B82C97}" type="sibTrans" cxnId="{BF725D91-499B-4ADB-8FA2-748489A7139C}">
      <dgm:prSet/>
      <dgm:spPr/>
      <dgm:t>
        <a:bodyPr/>
        <a:lstStyle/>
        <a:p>
          <a:endParaRPr lang="en-IN"/>
        </a:p>
      </dgm:t>
    </dgm:pt>
    <dgm:pt modelId="{3A33F73E-D124-4107-9EC7-928C0DE18726}">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US" sz="1050" dirty="0"/>
            <a:t>Both performance and cost data in one single pane of glass </a:t>
          </a:r>
          <a:endParaRPr lang="en-IN" sz="1050" dirty="0"/>
        </a:p>
      </dgm:t>
    </dgm:pt>
    <dgm:pt modelId="{E590FA6B-FCCA-49AC-83F9-70BAE172DFF0}" type="parTrans" cxnId="{56F6AE0D-A856-4339-89C4-6D2B3BC8F103}">
      <dgm:prSet/>
      <dgm:spPr/>
      <dgm:t>
        <a:bodyPr/>
        <a:lstStyle/>
        <a:p>
          <a:endParaRPr lang="en-IN"/>
        </a:p>
      </dgm:t>
    </dgm:pt>
    <dgm:pt modelId="{6157C45F-CD3D-4C85-A1F5-2643BB733B4D}" type="sibTrans" cxnId="{56F6AE0D-A856-4339-89C4-6D2B3BC8F103}">
      <dgm:prSet/>
      <dgm:spPr/>
      <dgm:t>
        <a:bodyPr/>
        <a:lstStyle/>
        <a:p>
          <a:endParaRPr lang="en-IN"/>
        </a:p>
      </dgm:t>
    </dgm:pt>
    <dgm:pt modelId="{0696D2EB-F0DD-4D81-9DCB-7A8BD0EA026C}">
      <dgm:prSet custT="1"/>
      <dgm:spPr>
        <a:solidFill>
          <a:schemeClr val="tx2">
            <a:lumMod val="50000"/>
            <a:alpha val="80000"/>
          </a:schemeClr>
        </a:solidFill>
        <a:ln w="6350">
          <a:solidFill>
            <a:schemeClr val="accent1">
              <a:lumMod val="75000"/>
            </a:schemeClr>
          </a:solidFill>
        </a:ln>
      </dgm:spPr>
      <dgm:t>
        <a:bodyPr/>
        <a:lstStyle/>
        <a:p>
          <a:pPr>
            <a:lnSpc>
              <a:spcPct val="100000"/>
            </a:lnSpc>
            <a:spcAft>
              <a:spcPts val="0"/>
            </a:spcAft>
          </a:pPr>
          <a:r>
            <a:rPr lang="en-US" sz="1050" dirty="0"/>
            <a:t>Self-service backed by RBAC</a:t>
          </a:r>
          <a:endParaRPr lang="en-IN" sz="1050" dirty="0"/>
        </a:p>
      </dgm:t>
    </dgm:pt>
    <dgm:pt modelId="{80D717B8-2068-433A-B2AF-780F4AFF21ED}" type="parTrans" cxnId="{539C516D-10DB-4235-BE45-C645B9BCFCF6}">
      <dgm:prSet/>
      <dgm:spPr/>
      <dgm:t>
        <a:bodyPr/>
        <a:lstStyle/>
        <a:p>
          <a:endParaRPr lang="en-IN"/>
        </a:p>
      </dgm:t>
    </dgm:pt>
    <dgm:pt modelId="{4D9AF52E-44C4-488F-AA95-82687DEABFCD}" type="sibTrans" cxnId="{539C516D-10DB-4235-BE45-C645B9BCFCF6}">
      <dgm:prSet/>
      <dgm:spPr/>
      <dgm:t>
        <a:bodyPr/>
        <a:lstStyle/>
        <a:p>
          <a:endParaRPr lang="en-IN"/>
        </a:p>
      </dgm:t>
    </dgm:pt>
    <dgm:pt modelId="{77AAFDD9-EB05-4F38-AB13-1188E97FF8D1}" type="pres">
      <dgm:prSet presAssocID="{E404078A-9D74-4958-A319-5EB592590502}" presName="diagram" presStyleCnt="0">
        <dgm:presLayoutVars>
          <dgm:dir/>
          <dgm:resizeHandles val="exact"/>
        </dgm:presLayoutVars>
      </dgm:prSet>
      <dgm:spPr/>
    </dgm:pt>
    <dgm:pt modelId="{D755E20E-5887-4F2A-9FEE-546D9D37424C}" type="pres">
      <dgm:prSet presAssocID="{FC0018F9-25FA-46FB-9DAC-9B46C3ECE774}" presName="node" presStyleLbl="node1" presStyleIdx="0" presStyleCnt="3" custScaleX="260834" custScaleY="112293">
        <dgm:presLayoutVars>
          <dgm:bulletEnabled val="1"/>
        </dgm:presLayoutVars>
      </dgm:prSet>
      <dgm:spPr>
        <a:prstGeom prst="roundRect">
          <a:avLst/>
        </a:prstGeom>
      </dgm:spPr>
    </dgm:pt>
    <dgm:pt modelId="{222D683E-37D1-448D-B5F7-1A70E82480CD}" type="pres">
      <dgm:prSet presAssocID="{D45CA1BD-1E96-44F5-8A70-ED6FF7B82C97}" presName="sibTrans" presStyleCnt="0"/>
      <dgm:spPr/>
    </dgm:pt>
    <dgm:pt modelId="{C65ECFEE-DD85-44D2-A2CC-235693173CDF}" type="pres">
      <dgm:prSet presAssocID="{3A33F73E-D124-4107-9EC7-928C0DE18726}" presName="node" presStyleLbl="node1" presStyleIdx="1" presStyleCnt="3" custScaleX="260834" custScaleY="112293">
        <dgm:presLayoutVars>
          <dgm:bulletEnabled val="1"/>
        </dgm:presLayoutVars>
      </dgm:prSet>
      <dgm:spPr>
        <a:prstGeom prst="roundRect">
          <a:avLst/>
        </a:prstGeom>
      </dgm:spPr>
    </dgm:pt>
    <dgm:pt modelId="{92E488C4-3C55-42A2-ADB1-2DD87F3E2427}" type="pres">
      <dgm:prSet presAssocID="{6157C45F-CD3D-4C85-A1F5-2643BB733B4D}" presName="sibTrans" presStyleCnt="0"/>
      <dgm:spPr/>
    </dgm:pt>
    <dgm:pt modelId="{A772EAF2-6DEE-40E4-B079-82E020D4BE74}" type="pres">
      <dgm:prSet presAssocID="{0696D2EB-F0DD-4D81-9DCB-7A8BD0EA026C}" presName="node" presStyleLbl="node1" presStyleIdx="2" presStyleCnt="3" custScaleX="260834" custScaleY="112293">
        <dgm:presLayoutVars>
          <dgm:bulletEnabled val="1"/>
        </dgm:presLayoutVars>
      </dgm:prSet>
      <dgm:spPr>
        <a:prstGeom prst="roundRect">
          <a:avLst/>
        </a:prstGeom>
      </dgm:spPr>
    </dgm:pt>
  </dgm:ptLst>
  <dgm:cxnLst>
    <dgm:cxn modelId="{56F6AE0D-A856-4339-89C4-6D2B3BC8F103}" srcId="{E404078A-9D74-4958-A319-5EB592590502}" destId="{3A33F73E-D124-4107-9EC7-928C0DE18726}" srcOrd="1" destOrd="0" parTransId="{E590FA6B-FCCA-49AC-83F9-70BAE172DFF0}" sibTransId="{6157C45F-CD3D-4C85-A1F5-2643BB733B4D}"/>
    <dgm:cxn modelId="{B6B6D22A-5D35-4F83-A81B-88EEE96E5189}" type="presOf" srcId="{FC0018F9-25FA-46FB-9DAC-9B46C3ECE774}" destId="{D755E20E-5887-4F2A-9FEE-546D9D37424C}" srcOrd="0" destOrd="0" presId="urn:microsoft.com/office/officeart/2005/8/layout/default"/>
    <dgm:cxn modelId="{539C516D-10DB-4235-BE45-C645B9BCFCF6}" srcId="{E404078A-9D74-4958-A319-5EB592590502}" destId="{0696D2EB-F0DD-4D81-9DCB-7A8BD0EA026C}" srcOrd="2" destOrd="0" parTransId="{80D717B8-2068-433A-B2AF-780F4AFF21ED}" sibTransId="{4D9AF52E-44C4-488F-AA95-82687DEABFCD}"/>
    <dgm:cxn modelId="{CDD8BD5A-9078-47A2-9D8E-B4166C4BD193}" type="presOf" srcId="{3A33F73E-D124-4107-9EC7-928C0DE18726}" destId="{C65ECFEE-DD85-44D2-A2CC-235693173CDF}" srcOrd="0" destOrd="0" presId="urn:microsoft.com/office/officeart/2005/8/layout/default"/>
    <dgm:cxn modelId="{BF725D91-499B-4ADB-8FA2-748489A7139C}" srcId="{E404078A-9D74-4958-A319-5EB592590502}" destId="{FC0018F9-25FA-46FB-9DAC-9B46C3ECE774}" srcOrd="0" destOrd="0" parTransId="{2D61738D-620F-4804-B776-3169AD4C01BF}" sibTransId="{D45CA1BD-1E96-44F5-8A70-ED6FF7B82C97}"/>
    <dgm:cxn modelId="{CEA692CA-683C-4E56-8459-176E2B6CD38D}" type="presOf" srcId="{E404078A-9D74-4958-A319-5EB592590502}" destId="{77AAFDD9-EB05-4F38-AB13-1188E97FF8D1}" srcOrd="0" destOrd="0" presId="urn:microsoft.com/office/officeart/2005/8/layout/default"/>
    <dgm:cxn modelId="{A54146F7-785B-4915-A9AD-18247D591206}" type="presOf" srcId="{0696D2EB-F0DD-4D81-9DCB-7A8BD0EA026C}" destId="{A772EAF2-6DEE-40E4-B079-82E020D4BE74}" srcOrd="0" destOrd="0" presId="urn:microsoft.com/office/officeart/2005/8/layout/default"/>
    <dgm:cxn modelId="{2A452154-66C8-4017-A20E-5F1A9318A6AF}" type="presParOf" srcId="{77AAFDD9-EB05-4F38-AB13-1188E97FF8D1}" destId="{D755E20E-5887-4F2A-9FEE-546D9D37424C}" srcOrd="0" destOrd="0" presId="urn:microsoft.com/office/officeart/2005/8/layout/default"/>
    <dgm:cxn modelId="{A8EEEF92-712C-44A6-B3E6-775CA9BA74AB}" type="presParOf" srcId="{77AAFDD9-EB05-4F38-AB13-1188E97FF8D1}" destId="{222D683E-37D1-448D-B5F7-1A70E82480CD}" srcOrd="1" destOrd="0" presId="urn:microsoft.com/office/officeart/2005/8/layout/default"/>
    <dgm:cxn modelId="{AE2BE79B-D9BE-4874-9FCE-B98683DA4B83}" type="presParOf" srcId="{77AAFDD9-EB05-4F38-AB13-1188E97FF8D1}" destId="{C65ECFEE-DD85-44D2-A2CC-235693173CDF}" srcOrd="2" destOrd="0" presId="urn:microsoft.com/office/officeart/2005/8/layout/default"/>
    <dgm:cxn modelId="{8081429E-E941-4413-9FC5-8D67B4304B0D}" type="presParOf" srcId="{77AAFDD9-EB05-4F38-AB13-1188E97FF8D1}" destId="{92E488C4-3C55-42A2-ADB1-2DD87F3E2427}" srcOrd="3" destOrd="0" presId="urn:microsoft.com/office/officeart/2005/8/layout/default"/>
    <dgm:cxn modelId="{D533CB6D-2975-400D-B4E3-8AF580BD7DF5}" type="presParOf" srcId="{77AAFDD9-EB05-4F38-AB13-1188E97FF8D1}" destId="{A772EAF2-6DEE-40E4-B079-82E020D4BE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04078A-9D74-4958-A319-5EB5925905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FC0018F9-25FA-46FB-9DAC-9B46C3ECE774}">
      <dgm:prSet custT="1"/>
      <dgm:spPr>
        <a:solidFill>
          <a:srgbClr val="10253F">
            <a:alpha val="80000"/>
          </a:srgbClr>
        </a:solidFill>
        <a:ln w="6350">
          <a:solidFill>
            <a:schemeClr val="accent1">
              <a:lumMod val="50000"/>
            </a:schemeClr>
          </a:solidFill>
        </a:ln>
      </dgm:spPr>
      <dgm:t>
        <a:bodyPr/>
        <a:lstStyle/>
        <a:p>
          <a:pPr>
            <a:lnSpc>
              <a:spcPct val="100000"/>
            </a:lnSpc>
            <a:spcAft>
              <a:spcPts val="0"/>
            </a:spcAft>
          </a:pPr>
          <a:r>
            <a:rPr lang="en-US" sz="1050" dirty="0"/>
            <a:t>AI/ML driven analysis for resource rightsizing</a:t>
          </a:r>
          <a:endParaRPr lang="en-IN" sz="1050" dirty="0"/>
        </a:p>
      </dgm:t>
    </dgm:pt>
    <dgm:pt modelId="{2D61738D-620F-4804-B776-3169AD4C01BF}" type="parTrans" cxnId="{BF725D91-499B-4ADB-8FA2-748489A7139C}">
      <dgm:prSet/>
      <dgm:spPr/>
      <dgm:t>
        <a:bodyPr/>
        <a:lstStyle/>
        <a:p>
          <a:endParaRPr lang="en-IN"/>
        </a:p>
      </dgm:t>
    </dgm:pt>
    <dgm:pt modelId="{D45CA1BD-1E96-44F5-8A70-ED6FF7B82C97}" type="sibTrans" cxnId="{BF725D91-499B-4ADB-8FA2-748489A7139C}">
      <dgm:prSet/>
      <dgm:spPr/>
      <dgm:t>
        <a:bodyPr/>
        <a:lstStyle/>
        <a:p>
          <a:endParaRPr lang="en-IN"/>
        </a:p>
      </dgm:t>
    </dgm:pt>
    <dgm:pt modelId="{3A33F73E-D124-4107-9EC7-928C0DE18726}">
      <dgm:prSet custT="1"/>
      <dgm:spPr>
        <a:solidFill>
          <a:schemeClr val="tx2">
            <a:lumMod val="75000"/>
            <a:alpha val="80000"/>
          </a:schemeClr>
        </a:solidFill>
        <a:ln w="6350">
          <a:solidFill>
            <a:schemeClr val="accent1">
              <a:lumMod val="50000"/>
            </a:schemeClr>
          </a:solidFill>
        </a:ln>
      </dgm:spPr>
      <dgm:t>
        <a:bodyPr/>
        <a:lstStyle/>
        <a:p>
          <a:pPr>
            <a:lnSpc>
              <a:spcPct val="100000"/>
            </a:lnSpc>
            <a:spcAft>
              <a:spcPts val="0"/>
            </a:spcAft>
          </a:pPr>
          <a:r>
            <a:rPr lang="en-US" sz="1050" dirty="0"/>
            <a:t>Comprehensive resource and service optimization and automation</a:t>
          </a:r>
          <a:endParaRPr lang="en-IN" sz="1050" dirty="0"/>
        </a:p>
      </dgm:t>
    </dgm:pt>
    <dgm:pt modelId="{E590FA6B-FCCA-49AC-83F9-70BAE172DFF0}" type="parTrans" cxnId="{56F6AE0D-A856-4339-89C4-6D2B3BC8F103}">
      <dgm:prSet/>
      <dgm:spPr/>
      <dgm:t>
        <a:bodyPr/>
        <a:lstStyle/>
        <a:p>
          <a:endParaRPr lang="en-IN"/>
        </a:p>
      </dgm:t>
    </dgm:pt>
    <dgm:pt modelId="{6157C45F-CD3D-4C85-A1F5-2643BB733B4D}" type="sibTrans" cxnId="{56F6AE0D-A856-4339-89C4-6D2B3BC8F103}">
      <dgm:prSet/>
      <dgm:spPr/>
      <dgm:t>
        <a:bodyPr/>
        <a:lstStyle/>
        <a:p>
          <a:endParaRPr lang="en-IN"/>
        </a:p>
      </dgm:t>
    </dgm:pt>
    <dgm:pt modelId="{0696D2EB-F0DD-4D81-9DCB-7A8BD0EA026C}">
      <dgm:prSet custT="1"/>
      <dgm:spPr>
        <a:solidFill>
          <a:srgbClr val="10253F">
            <a:alpha val="80000"/>
          </a:srgbClr>
        </a:solidFill>
        <a:ln w="6350">
          <a:solidFill>
            <a:schemeClr val="accent1">
              <a:lumMod val="50000"/>
            </a:schemeClr>
          </a:solidFill>
        </a:ln>
      </dgm:spPr>
      <dgm:t>
        <a:bodyPr/>
        <a:lstStyle/>
        <a:p>
          <a:pPr>
            <a:lnSpc>
              <a:spcPct val="100000"/>
            </a:lnSpc>
            <a:spcAft>
              <a:spcPts val="0"/>
            </a:spcAft>
          </a:pPr>
          <a:r>
            <a:rPr lang="en-IN" sz="1050" dirty="0"/>
            <a:t>Intelligent resource scheduling </a:t>
          </a:r>
        </a:p>
      </dgm:t>
    </dgm:pt>
    <dgm:pt modelId="{80D717B8-2068-433A-B2AF-780F4AFF21ED}" type="parTrans" cxnId="{539C516D-10DB-4235-BE45-C645B9BCFCF6}">
      <dgm:prSet/>
      <dgm:spPr/>
      <dgm:t>
        <a:bodyPr/>
        <a:lstStyle/>
        <a:p>
          <a:endParaRPr lang="en-IN"/>
        </a:p>
      </dgm:t>
    </dgm:pt>
    <dgm:pt modelId="{4D9AF52E-44C4-488F-AA95-82687DEABFCD}" type="sibTrans" cxnId="{539C516D-10DB-4235-BE45-C645B9BCFCF6}">
      <dgm:prSet/>
      <dgm:spPr/>
      <dgm:t>
        <a:bodyPr/>
        <a:lstStyle/>
        <a:p>
          <a:endParaRPr lang="en-IN"/>
        </a:p>
      </dgm:t>
    </dgm:pt>
    <dgm:pt modelId="{77AAFDD9-EB05-4F38-AB13-1188E97FF8D1}" type="pres">
      <dgm:prSet presAssocID="{E404078A-9D74-4958-A319-5EB592590502}" presName="diagram" presStyleCnt="0">
        <dgm:presLayoutVars>
          <dgm:dir/>
          <dgm:resizeHandles val="exact"/>
        </dgm:presLayoutVars>
      </dgm:prSet>
      <dgm:spPr/>
    </dgm:pt>
    <dgm:pt modelId="{D755E20E-5887-4F2A-9FEE-546D9D37424C}" type="pres">
      <dgm:prSet presAssocID="{FC0018F9-25FA-46FB-9DAC-9B46C3ECE774}" presName="node" presStyleLbl="node1" presStyleIdx="0" presStyleCnt="3" custScaleX="234566">
        <dgm:presLayoutVars>
          <dgm:bulletEnabled val="1"/>
        </dgm:presLayoutVars>
      </dgm:prSet>
      <dgm:spPr>
        <a:prstGeom prst="roundRect">
          <a:avLst/>
        </a:prstGeom>
      </dgm:spPr>
    </dgm:pt>
    <dgm:pt modelId="{222D683E-37D1-448D-B5F7-1A70E82480CD}" type="pres">
      <dgm:prSet presAssocID="{D45CA1BD-1E96-44F5-8A70-ED6FF7B82C97}" presName="sibTrans" presStyleCnt="0"/>
      <dgm:spPr/>
    </dgm:pt>
    <dgm:pt modelId="{C65ECFEE-DD85-44D2-A2CC-235693173CDF}" type="pres">
      <dgm:prSet presAssocID="{3A33F73E-D124-4107-9EC7-928C0DE18726}" presName="node" presStyleLbl="node1" presStyleIdx="1" presStyleCnt="3" custScaleX="234566">
        <dgm:presLayoutVars>
          <dgm:bulletEnabled val="1"/>
        </dgm:presLayoutVars>
      </dgm:prSet>
      <dgm:spPr>
        <a:prstGeom prst="roundRect">
          <a:avLst/>
        </a:prstGeom>
      </dgm:spPr>
    </dgm:pt>
    <dgm:pt modelId="{92E488C4-3C55-42A2-ADB1-2DD87F3E2427}" type="pres">
      <dgm:prSet presAssocID="{6157C45F-CD3D-4C85-A1F5-2643BB733B4D}" presName="sibTrans" presStyleCnt="0"/>
      <dgm:spPr/>
    </dgm:pt>
    <dgm:pt modelId="{A772EAF2-6DEE-40E4-B079-82E020D4BE74}" type="pres">
      <dgm:prSet presAssocID="{0696D2EB-F0DD-4D81-9DCB-7A8BD0EA026C}" presName="node" presStyleLbl="node1" presStyleIdx="2" presStyleCnt="3" custScaleX="234566">
        <dgm:presLayoutVars>
          <dgm:bulletEnabled val="1"/>
        </dgm:presLayoutVars>
      </dgm:prSet>
      <dgm:spPr>
        <a:prstGeom prst="roundRect">
          <a:avLst/>
        </a:prstGeom>
      </dgm:spPr>
    </dgm:pt>
  </dgm:ptLst>
  <dgm:cxnLst>
    <dgm:cxn modelId="{56F6AE0D-A856-4339-89C4-6D2B3BC8F103}" srcId="{E404078A-9D74-4958-A319-5EB592590502}" destId="{3A33F73E-D124-4107-9EC7-928C0DE18726}" srcOrd="1" destOrd="0" parTransId="{E590FA6B-FCCA-49AC-83F9-70BAE172DFF0}" sibTransId="{6157C45F-CD3D-4C85-A1F5-2643BB733B4D}"/>
    <dgm:cxn modelId="{B6B6D22A-5D35-4F83-A81B-88EEE96E5189}" type="presOf" srcId="{FC0018F9-25FA-46FB-9DAC-9B46C3ECE774}" destId="{D755E20E-5887-4F2A-9FEE-546D9D37424C}" srcOrd="0" destOrd="0" presId="urn:microsoft.com/office/officeart/2005/8/layout/default"/>
    <dgm:cxn modelId="{539C516D-10DB-4235-BE45-C645B9BCFCF6}" srcId="{E404078A-9D74-4958-A319-5EB592590502}" destId="{0696D2EB-F0DD-4D81-9DCB-7A8BD0EA026C}" srcOrd="2" destOrd="0" parTransId="{80D717B8-2068-433A-B2AF-780F4AFF21ED}" sibTransId="{4D9AF52E-44C4-488F-AA95-82687DEABFCD}"/>
    <dgm:cxn modelId="{CDD8BD5A-9078-47A2-9D8E-B4166C4BD193}" type="presOf" srcId="{3A33F73E-D124-4107-9EC7-928C0DE18726}" destId="{C65ECFEE-DD85-44D2-A2CC-235693173CDF}" srcOrd="0" destOrd="0" presId="urn:microsoft.com/office/officeart/2005/8/layout/default"/>
    <dgm:cxn modelId="{BF725D91-499B-4ADB-8FA2-748489A7139C}" srcId="{E404078A-9D74-4958-A319-5EB592590502}" destId="{FC0018F9-25FA-46FB-9DAC-9B46C3ECE774}" srcOrd="0" destOrd="0" parTransId="{2D61738D-620F-4804-B776-3169AD4C01BF}" sibTransId="{D45CA1BD-1E96-44F5-8A70-ED6FF7B82C97}"/>
    <dgm:cxn modelId="{CEA692CA-683C-4E56-8459-176E2B6CD38D}" type="presOf" srcId="{E404078A-9D74-4958-A319-5EB592590502}" destId="{77AAFDD9-EB05-4F38-AB13-1188E97FF8D1}" srcOrd="0" destOrd="0" presId="urn:microsoft.com/office/officeart/2005/8/layout/default"/>
    <dgm:cxn modelId="{A54146F7-785B-4915-A9AD-18247D591206}" type="presOf" srcId="{0696D2EB-F0DD-4D81-9DCB-7A8BD0EA026C}" destId="{A772EAF2-6DEE-40E4-B079-82E020D4BE74}" srcOrd="0" destOrd="0" presId="urn:microsoft.com/office/officeart/2005/8/layout/default"/>
    <dgm:cxn modelId="{2A452154-66C8-4017-A20E-5F1A9318A6AF}" type="presParOf" srcId="{77AAFDD9-EB05-4F38-AB13-1188E97FF8D1}" destId="{D755E20E-5887-4F2A-9FEE-546D9D37424C}" srcOrd="0" destOrd="0" presId="urn:microsoft.com/office/officeart/2005/8/layout/default"/>
    <dgm:cxn modelId="{A8EEEF92-712C-44A6-B3E6-775CA9BA74AB}" type="presParOf" srcId="{77AAFDD9-EB05-4F38-AB13-1188E97FF8D1}" destId="{222D683E-37D1-448D-B5F7-1A70E82480CD}" srcOrd="1" destOrd="0" presId="urn:microsoft.com/office/officeart/2005/8/layout/default"/>
    <dgm:cxn modelId="{AE2BE79B-D9BE-4874-9FCE-B98683DA4B83}" type="presParOf" srcId="{77AAFDD9-EB05-4F38-AB13-1188E97FF8D1}" destId="{C65ECFEE-DD85-44D2-A2CC-235693173CDF}" srcOrd="2" destOrd="0" presId="urn:microsoft.com/office/officeart/2005/8/layout/default"/>
    <dgm:cxn modelId="{8081429E-E941-4413-9FC5-8D67B4304B0D}" type="presParOf" srcId="{77AAFDD9-EB05-4F38-AB13-1188E97FF8D1}" destId="{92E488C4-3C55-42A2-ADB1-2DD87F3E2427}" srcOrd="3" destOrd="0" presId="urn:microsoft.com/office/officeart/2005/8/layout/default"/>
    <dgm:cxn modelId="{D533CB6D-2975-400D-B4E3-8AF580BD7DF5}" type="presParOf" srcId="{77AAFDD9-EB05-4F38-AB13-1188E97FF8D1}" destId="{A772EAF2-6DEE-40E4-B079-82E020D4BE74}"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04078A-9D74-4958-A319-5EB5925905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FC0018F9-25FA-46FB-9DAC-9B46C3ECE774}">
      <dgm:prSet custT="1"/>
      <dgm:spPr>
        <a:solidFill>
          <a:schemeClr val="tx2">
            <a:lumMod val="50000"/>
            <a:alpha val="80000"/>
          </a:schemeClr>
        </a:solidFill>
        <a:ln w="6350">
          <a:solidFill>
            <a:schemeClr val="accent1">
              <a:lumMod val="50000"/>
            </a:schemeClr>
          </a:solidFill>
        </a:ln>
      </dgm:spPr>
      <dgm:t>
        <a:bodyPr/>
        <a:lstStyle/>
        <a:p>
          <a:pPr>
            <a:lnSpc>
              <a:spcPct val="100000"/>
            </a:lnSpc>
            <a:spcAft>
              <a:spcPts val="0"/>
            </a:spcAft>
          </a:pPr>
          <a:r>
            <a:rPr lang="en-US" sz="1050" dirty="0"/>
            <a:t>Multi-cloud financial domains for budget control and chargeback</a:t>
          </a:r>
          <a:endParaRPr lang="en-IN" sz="1050" dirty="0"/>
        </a:p>
      </dgm:t>
    </dgm:pt>
    <dgm:pt modelId="{2D61738D-620F-4804-B776-3169AD4C01BF}" type="parTrans" cxnId="{BF725D91-499B-4ADB-8FA2-748489A7139C}">
      <dgm:prSet/>
      <dgm:spPr/>
      <dgm:t>
        <a:bodyPr/>
        <a:lstStyle/>
        <a:p>
          <a:endParaRPr lang="en-IN"/>
        </a:p>
      </dgm:t>
    </dgm:pt>
    <dgm:pt modelId="{D45CA1BD-1E96-44F5-8A70-ED6FF7B82C97}" type="sibTrans" cxnId="{BF725D91-499B-4ADB-8FA2-748489A7139C}">
      <dgm:prSet/>
      <dgm:spPr/>
      <dgm:t>
        <a:bodyPr/>
        <a:lstStyle/>
        <a:p>
          <a:endParaRPr lang="en-IN"/>
        </a:p>
      </dgm:t>
    </dgm:pt>
    <dgm:pt modelId="{3A33F73E-D124-4107-9EC7-928C0DE18726}">
      <dgm:prSet custT="1"/>
      <dgm:spPr>
        <a:solidFill>
          <a:schemeClr val="tx2">
            <a:lumMod val="75000"/>
            <a:alpha val="80000"/>
          </a:schemeClr>
        </a:solidFill>
        <a:ln w="6350">
          <a:solidFill>
            <a:schemeClr val="accent1">
              <a:lumMod val="50000"/>
            </a:schemeClr>
          </a:solidFill>
        </a:ln>
      </dgm:spPr>
      <dgm:t>
        <a:bodyPr/>
        <a:lstStyle/>
        <a:p>
          <a:pPr>
            <a:lnSpc>
              <a:spcPct val="100000"/>
            </a:lnSpc>
            <a:spcAft>
              <a:spcPts val="0"/>
            </a:spcAft>
          </a:pPr>
          <a:r>
            <a:rPr lang="en-IN" sz="1000" dirty="0"/>
            <a:t>Effective cost allocation</a:t>
          </a:r>
        </a:p>
      </dgm:t>
    </dgm:pt>
    <dgm:pt modelId="{E590FA6B-FCCA-49AC-83F9-70BAE172DFF0}" type="parTrans" cxnId="{56F6AE0D-A856-4339-89C4-6D2B3BC8F103}">
      <dgm:prSet/>
      <dgm:spPr/>
      <dgm:t>
        <a:bodyPr/>
        <a:lstStyle/>
        <a:p>
          <a:endParaRPr lang="en-IN"/>
        </a:p>
      </dgm:t>
    </dgm:pt>
    <dgm:pt modelId="{6157C45F-CD3D-4C85-A1F5-2643BB733B4D}" type="sibTrans" cxnId="{56F6AE0D-A856-4339-89C4-6D2B3BC8F103}">
      <dgm:prSet/>
      <dgm:spPr/>
      <dgm:t>
        <a:bodyPr/>
        <a:lstStyle/>
        <a:p>
          <a:endParaRPr lang="en-IN"/>
        </a:p>
      </dgm:t>
    </dgm:pt>
    <dgm:pt modelId="{77AAFDD9-EB05-4F38-AB13-1188E97FF8D1}" type="pres">
      <dgm:prSet presAssocID="{E404078A-9D74-4958-A319-5EB592590502}" presName="diagram" presStyleCnt="0">
        <dgm:presLayoutVars>
          <dgm:dir/>
          <dgm:resizeHandles val="exact"/>
        </dgm:presLayoutVars>
      </dgm:prSet>
      <dgm:spPr/>
    </dgm:pt>
    <dgm:pt modelId="{D755E20E-5887-4F2A-9FEE-546D9D37424C}" type="pres">
      <dgm:prSet presAssocID="{FC0018F9-25FA-46FB-9DAC-9B46C3ECE774}" presName="node" presStyleLbl="node1" presStyleIdx="0" presStyleCnt="2" custScaleX="264317" custScaleY="161700">
        <dgm:presLayoutVars>
          <dgm:bulletEnabled val="1"/>
        </dgm:presLayoutVars>
      </dgm:prSet>
      <dgm:spPr>
        <a:prstGeom prst="roundRect">
          <a:avLst/>
        </a:prstGeom>
      </dgm:spPr>
    </dgm:pt>
    <dgm:pt modelId="{222D683E-37D1-448D-B5F7-1A70E82480CD}" type="pres">
      <dgm:prSet presAssocID="{D45CA1BD-1E96-44F5-8A70-ED6FF7B82C97}" presName="sibTrans" presStyleCnt="0"/>
      <dgm:spPr/>
    </dgm:pt>
    <dgm:pt modelId="{C65ECFEE-DD85-44D2-A2CC-235693173CDF}" type="pres">
      <dgm:prSet presAssocID="{3A33F73E-D124-4107-9EC7-928C0DE18726}" presName="node" presStyleLbl="node1" presStyleIdx="1" presStyleCnt="2" custScaleX="264317">
        <dgm:presLayoutVars>
          <dgm:bulletEnabled val="1"/>
        </dgm:presLayoutVars>
      </dgm:prSet>
      <dgm:spPr>
        <a:prstGeom prst="roundRect">
          <a:avLst/>
        </a:prstGeom>
      </dgm:spPr>
    </dgm:pt>
  </dgm:ptLst>
  <dgm:cxnLst>
    <dgm:cxn modelId="{56F6AE0D-A856-4339-89C4-6D2B3BC8F103}" srcId="{E404078A-9D74-4958-A319-5EB592590502}" destId="{3A33F73E-D124-4107-9EC7-928C0DE18726}" srcOrd="1" destOrd="0" parTransId="{E590FA6B-FCCA-49AC-83F9-70BAE172DFF0}" sibTransId="{6157C45F-CD3D-4C85-A1F5-2643BB733B4D}"/>
    <dgm:cxn modelId="{B6B6D22A-5D35-4F83-A81B-88EEE96E5189}" type="presOf" srcId="{FC0018F9-25FA-46FB-9DAC-9B46C3ECE774}" destId="{D755E20E-5887-4F2A-9FEE-546D9D37424C}" srcOrd="0" destOrd="0" presId="urn:microsoft.com/office/officeart/2005/8/layout/default"/>
    <dgm:cxn modelId="{CDD8BD5A-9078-47A2-9D8E-B4166C4BD193}" type="presOf" srcId="{3A33F73E-D124-4107-9EC7-928C0DE18726}" destId="{C65ECFEE-DD85-44D2-A2CC-235693173CDF}" srcOrd="0" destOrd="0" presId="urn:microsoft.com/office/officeart/2005/8/layout/default"/>
    <dgm:cxn modelId="{BF725D91-499B-4ADB-8FA2-748489A7139C}" srcId="{E404078A-9D74-4958-A319-5EB592590502}" destId="{FC0018F9-25FA-46FB-9DAC-9B46C3ECE774}" srcOrd="0" destOrd="0" parTransId="{2D61738D-620F-4804-B776-3169AD4C01BF}" sibTransId="{D45CA1BD-1E96-44F5-8A70-ED6FF7B82C97}"/>
    <dgm:cxn modelId="{CEA692CA-683C-4E56-8459-176E2B6CD38D}" type="presOf" srcId="{E404078A-9D74-4958-A319-5EB592590502}" destId="{77AAFDD9-EB05-4F38-AB13-1188E97FF8D1}" srcOrd="0" destOrd="0" presId="urn:microsoft.com/office/officeart/2005/8/layout/default"/>
    <dgm:cxn modelId="{2A452154-66C8-4017-A20E-5F1A9318A6AF}" type="presParOf" srcId="{77AAFDD9-EB05-4F38-AB13-1188E97FF8D1}" destId="{D755E20E-5887-4F2A-9FEE-546D9D37424C}" srcOrd="0" destOrd="0" presId="urn:microsoft.com/office/officeart/2005/8/layout/default"/>
    <dgm:cxn modelId="{A8EEEF92-712C-44A6-B3E6-775CA9BA74AB}" type="presParOf" srcId="{77AAFDD9-EB05-4F38-AB13-1188E97FF8D1}" destId="{222D683E-37D1-448D-B5F7-1A70E82480CD}" srcOrd="1" destOrd="0" presId="urn:microsoft.com/office/officeart/2005/8/layout/default"/>
    <dgm:cxn modelId="{AE2BE79B-D9BE-4874-9FCE-B98683DA4B83}" type="presParOf" srcId="{77AAFDD9-EB05-4F38-AB13-1188E97FF8D1}" destId="{C65ECFEE-DD85-44D2-A2CC-235693173CDF}" srcOrd="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41BFB3-40A8-4F3D-80F8-FA545B0F5F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48EB9374-895F-492B-B8CB-B537B76C1AD4}">
      <dgm:prSet/>
      <dgm:spPr>
        <a:solidFill>
          <a:srgbClr val="10253F">
            <a:alpha val="80000"/>
          </a:srgbClr>
        </a:solidFill>
        <a:ln w="9525">
          <a:solidFill>
            <a:schemeClr val="accent1">
              <a:lumMod val="75000"/>
            </a:schemeClr>
          </a:solidFill>
        </a:ln>
      </dgm:spPr>
      <dgm:t>
        <a:bodyPr/>
        <a:lstStyle/>
        <a:p>
          <a:pPr>
            <a:lnSpc>
              <a:spcPct val="100000"/>
            </a:lnSpc>
            <a:spcAft>
              <a:spcPts val="0"/>
            </a:spcAft>
          </a:pPr>
          <a:r>
            <a:rPr lang="en-US" b="0" i="0" baseline="0"/>
            <a:t>Enable </a:t>
          </a:r>
          <a:r>
            <a:rPr lang="en-US" b="1" i="0" baseline="0"/>
            <a:t>digital transformation </a:t>
          </a:r>
          <a:r>
            <a:rPr lang="en-US" b="0" i="0" baseline="0"/>
            <a:t>with cost and performance controls. </a:t>
          </a:r>
          <a:r>
            <a:rPr lang="en-US" b="1" i="0" baseline="0"/>
            <a:t>Faster time to decisions </a:t>
          </a:r>
          <a:r>
            <a:rPr lang="en-US" b="0" i="0" baseline="0"/>
            <a:t>and </a:t>
          </a:r>
          <a:r>
            <a:rPr lang="en-US" b="1" i="0" baseline="0"/>
            <a:t>remediations</a:t>
          </a:r>
          <a:r>
            <a:rPr lang="en-US" b="0" i="0" baseline="0"/>
            <a:t> </a:t>
          </a:r>
          <a:r>
            <a:rPr lang="en-US" i="0" baseline="0"/>
            <a:t>saving</a:t>
          </a:r>
          <a:r>
            <a:rPr lang="en-US" b="0" i="0" baseline="0"/>
            <a:t> operational costs (OPEX) and improving profitability.</a:t>
          </a:r>
          <a:endParaRPr lang="en-IN"/>
        </a:p>
      </dgm:t>
    </dgm:pt>
    <dgm:pt modelId="{316CEE73-ECCF-476E-B5B8-EF1208B0596F}" type="parTrans" cxnId="{61D6775F-667D-478D-959E-9BE36E466415}">
      <dgm:prSet/>
      <dgm:spPr/>
      <dgm:t>
        <a:bodyPr/>
        <a:lstStyle/>
        <a:p>
          <a:endParaRPr lang="en-IN"/>
        </a:p>
      </dgm:t>
    </dgm:pt>
    <dgm:pt modelId="{8293261C-AACC-4BDF-9385-BA806D9CB608}" type="sibTrans" cxnId="{61D6775F-667D-478D-959E-9BE36E466415}">
      <dgm:prSet/>
      <dgm:spPr/>
      <dgm:t>
        <a:bodyPr/>
        <a:lstStyle/>
        <a:p>
          <a:endParaRPr lang="en-IN"/>
        </a:p>
      </dgm:t>
    </dgm:pt>
    <dgm:pt modelId="{29472D09-9C2F-4EE1-A2DC-8A32845E50B4}">
      <dgm:prSet/>
      <dgm:spPr>
        <a:solidFill>
          <a:schemeClr val="tx2">
            <a:lumMod val="75000"/>
            <a:alpha val="80000"/>
          </a:schemeClr>
        </a:solidFill>
        <a:ln w="9525">
          <a:solidFill>
            <a:schemeClr val="accent1">
              <a:lumMod val="75000"/>
            </a:schemeClr>
          </a:solidFill>
        </a:ln>
      </dgm:spPr>
      <dgm:t>
        <a:bodyPr/>
        <a:lstStyle/>
        <a:p>
          <a:pPr>
            <a:lnSpc>
              <a:spcPct val="100000"/>
            </a:lnSpc>
            <a:spcAft>
              <a:spcPts val="0"/>
            </a:spcAft>
          </a:pPr>
          <a:r>
            <a:rPr lang="en-US" b="1" i="0" baseline="0" dirty="0"/>
            <a:t>Savings</a:t>
          </a:r>
          <a:r>
            <a:rPr lang="en-US" b="0" i="0" baseline="0" dirty="0"/>
            <a:t> ranging from </a:t>
          </a:r>
          <a:r>
            <a:rPr lang="en-US" b="1" i="0" baseline="0" dirty="0"/>
            <a:t>25 to 75% of total cloud spend.</a:t>
          </a:r>
          <a:endParaRPr lang="en-IN" dirty="0"/>
        </a:p>
      </dgm:t>
    </dgm:pt>
    <dgm:pt modelId="{319FBFF5-6EAB-428F-A9AD-1A20F407F508}" type="parTrans" cxnId="{239F40B2-A2E9-43E2-99F5-BCC8EFAC5F0A}">
      <dgm:prSet/>
      <dgm:spPr/>
      <dgm:t>
        <a:bodyPr/>
        <a:lstStyle/>
        <a:p>
          <a:endParaRPr lang="en-IN"/>
        </a:p>
      </dgm:t>
    </dgm:pt>
    <dgm:pt modelId="{D81CF09A-7B6A-42BE-B268-41E3548CA9BF}" type="sibTrans" cxnId="{239F40B2-A2E9-43E2-99F5-BCC8EFAC5F0A}">
      <dgm:prSet/>
      <dgm:spPr/>
      <dgm:t>
        <a:bodyPr/>
        <a:lstStyle/>
        <a:p>
          <a:endParaRPr lang="en-IN"/>
        </a:p>
      </dgm:t>
    </dgm:pt>
    <dgm:pt modelId="{97DB6C2B-5B68-4CC4-B093-2371D1ABC533}">
      <dgm:prSet/>
      <dgm:spPr>
        <a:solidFill>
          <a:srgbClr val="10253F">
            <a:alpha val="80000"/>
          </a:srgbClr>
        </a:solidFill>
        <a:ln w="9525">
          <a:solidFill>
            <a:schemeClr val="accent1">
              <a:lumMod val="75000"/>
            </a:schemeClr>
          </a:solidFill>
        </a:ln>
      </dgm:spPr>
      <dgm:t>
        <a:bodyPr/>
        <a:lstStyle/>
        <a:p>
          <a:pPr>
            <a:lnSpc>
              <a:spcPct val="100000"/>
            </a:lnSpc>
            <a:spcAft>
              <a:spcPts val="0"/>
            </a:spcAft>
          </a:pPr>
          <a:r>
            <a:rPr lang="en-US" b="0" i="0" baseline="0"/>
            <a:t>Provide near </a:t>
          </a:r>
          <a:r>
            <a:rPr lang="en-US" b="1" i="0" baseline="0"/>
            <a:t>real-time observability and visibility</a:t>
          </a:r>
          <a:r>
            <a:rPr lang="en-US" b="0" i="0" baseline="0"/>
            <a:t> in (unexpected) cloud costs, wastes, and future trends for </a:t>
          </a:r>
          <a:r>
            <a:rPr lang="en-US" b="1" i="0" baseline="0"/>
            <a:t>faster containment of cost sprawls.</a:t>
          </a:r>
          <a:endParaRPr lang="en-IN"/>
        </a:p>
      </dgm:t>
    </dgm:pt>
    <dgm:pt modelId="{63452FF2-8CA9-4932-9D9E-EBBF7E428334}" type="parTrans" cxnId="{5D4598E7-0001-4BFB-8168-DE7BB0173CFD}">
      <dgm:prSet/>
      <dgm:spPr/>
      <dgm:t>
        <a:bodyPr/>
        <a:lstStyle/>
        <a:p>
          <a:endParaRPr lang="en-IN"/>
        </a:p>
      </dgm:t>
    </dgm:pt>
    <dgm:pt modelId="{5A4A67EA-9AC5-4261-A984-3427796A9FD8}" type="sibTrans" cxnId="{5D4598E7-0001-4BFB-8168-DE7BB0173CFD}">
      <dgm:prSet/>
      <dgm:spPr/>
      <dgm:t>
        <a:bodyPr/>
        <a:lstStyle/>
        <a:p>
          <a:endParaRPr lang="en-IN"/>
        </a:p>
      </dgm:t>
    </dgm:pt>
    <dgm:pt modelId="{CBB9A23C-80F3-4B60-8649-A1D507BFA8A1}">
      <dgm:prSet/>
      <dgm:spPr>
        <a:solidFill>
          <a:schemeClr val="tx2">
            <a:lumMod val="75000"/>
            <a:alpha val="80000"/>
          </a:schemeClr>
        </a:solidFill>
        <a:ln w="9525">
          <a:solidFill>
            <a:schemeClr val="accent1">
              <a:lumMod val="75000"/>
            </a:schemeClr>
          </a:solidFill>
        </a:ln>
      </dgm:spPr>
      <dgm:t>
        <a:bodyPr/>
        <a:lstStyle/>
        <a:p>
          <a:pPr>
            <a:lnSpc>
              <a:spcPct val="100000"/>
            </a:lnSpc>
            <a:spcAft>
              <a:spcPts val="0"/>
            </a:spcAft>
          </a:pPr>
          <a:r>
            <a:rPr lang="en-US" b="0" i="0" baseline="0"/>
            <a:t>Allow </a:t>
          </a:r>
          <a:r>
            <a:rPr lang="en-US" b="1" i="0" baseline="0"/>
            <a:t>self-service </a:t>
          </a:r>
          <a:r>
            <a:rPr lang="en-US" b="0" i="0" baseline="0"/>
            <a:t>amongst FinOps practitioners who now can manage at least 10x more cloud footprints.</a:t>
          </a:r>
          <a:endParaRPr lang="en-IN"/>
        </a:p>
      </dgm:t>
    </dgm:pt>
    <dgm:pt modelId="{2C9DAB42-CE48-43DC-98D1-9FA81D4C32D2}" type="parTrans" cxnId="{CEC8A482-D0DF-401F-9D42-D414B656DEB0}">
      <dgm:prSet/>
      <dgm:spPr/>
      <dgm:t>
        <a:bodyPr/>
        <a:lstStyle/>
        <a:p>
          <a:endParaRPr lang="en-IN"/>
        </a:p>
      </dgm:t>
    </dgm:pt>
    <dgm:pt modelId="{59B1C68D-904A-4F42-B980-9F95A9AAC230}" type="sibTrans" cxnId="{CEC8A482-D0DF-401F-9D42-D414B656DEB0}">
      <dgm:prSet/>
      <dgm:spPr/>
      <dgm:t>
        <a:bodyPr/>
        <a:lstStyle/>
        <a:p>
          <a:endParaRPr lang="en-IN"/>
        </a:p>
      </dgm:t>
    </dgm:pt>
    <dgm:pt modelId="{660291BD-A58E-4281-A184-F1FBCC108118}">
      <dgm:prSet/>
      <dgm:spPr>
        <a:solidFill>
          <a:schemeClr val="tx2">
            <a:lumMod val="75000"/>
            <a:alpha val="80000"/>
          </a:schemeClr>
        </a:solidFill>
        <a:ln w="9525">
          <a:solidFill>
            <a:schemeClr val="accent1">
              <a:lumMod val="75000"/>
            </a:schemeClr>
          </a:solidFill>
        </a:ln>
      </dgm:spPr>
      <dgm:t>
        <a:bodyPr/>
        <a:lstStyle/>
        <a:p>
          <a:pPr>
            <a:lnSpc>
              <a:spcPct val="100000"/>
            </a:lnSpc>
            <a:spcAft>
              <a:spcPts val="0"/>
            </a:spcAft>
          </a:pPr>
          <a:r>
            <a:rPr lang="en-US" b="1" i="0" baseline="0" dirty="0"/>
            <a:t>Automate </a:t>
          </a:r>
          <a:r>
            <a:rPr lang="en-US" b="0" i="0" baseline="0" dirty="0"/>
            <a:t>budget controls and policy implementations in federated organization structures, driving </a:t>
          </a:r>
          <a:r>
            <a:rPr lang="en-US" b="1" i="0" baseline="0" dirty="0"/>
            <a:t>compliance and company policy adherence.</a:t>
          </a:r>
          <a:endParaRPr lang="en-IN" dirty="0"/>
        </a:p>
      </dgm:t>
    </dgm:pt>
    <dgm:pt modelId="{A3F0AA60-B164-4798-AC51-2354F3F0EB9A}" type="parTrans" cxnId="{69E61A4F-03A2-4479-A2BB-CC82EC40188D}">
      <dgm:prSet/>
      <dgm:spPr/>
      <dgm:t>
        <a:bodyPr/>
        <a:lstStyle/>
        <a:p>
          <a:endParaRPr lang="en-IN"/>
        </a:p>
      </dgm:t>
    </dgm:pt>
    <dgm:pt modelId="{5DF8C74C-2BD3-447B-AAC5-A4CE04B528D0}" type="sibTrans" cxnId="{69E61A4F-03A2-4479-A2BB-CC82EC40188D}">
      <dgm:prSet/>
      <dgm:spPr/>
      <dgm:t>
        <a:bodyPr/>
        <a:lstStyle/>
        <a:p>
          <a:endParaRPr lang="en-IN"/>
        </a:p>
      </dgm:t>
    </dgm:pt>
    <dgm:pt modelId="{10653120-9D41-4076-869E-85B8FE01FFA3}" type="pres">
      <dgm:prSet presAssocID="{DC41BFB3-40A8-4F3D-80F8-FA545B0F5F01}" presName="diagram" presStyleCnt="0">
        <dgm:presLayoutVars>
          <dgm:dir/>
          <dgm:resizeHandles val="exact"/>
        </dgm:presLayoutVars>
      </dgm:prSet>
      <dgm:spPr/>
    </dgm:pt>
    <dgm:pt modelId="{B1B6E3EF-5C20-4121-B2AD-4833E3FC5D37}" type="pres">
      <dgm:prSet presAssocID="{48EB9374-895F-492B-B8CB-B537B76C1AD4}" presName="node" presStyleLbl="node1" presStyleIdx="0" presStyleCnt="5">
        <dgm:presLayoutVars>
          <dgm:bulletEnabled val="1"/>
        </dgm:presLayoutVars>
      </dgm:prSet>
      <dgm:spPr>
        <a:prstGeom prst="roundRect">
          <a:avLst/>
        </a:prstGeom>
      </dgm:spPr>
    </dgm:pt>
    <dgm:pt modelId="{939FA8D0-4CEF-43DE-AF49-1D715A7FA791}" type="pres">
      <dgm:prSet presAssocID="{8293261C-AACC-4BDF-9385-BA806D9CB608}" presName="sibTrans" presStyleCnt="0"/>
      <dgm:spPr/>
    </dgm:pt>
    <dgm:pt modelId="{76F774D4-E7F5-4277-9D87-6C2FF8A20946}" type="pres">
      <dgm:prSet presAssocID="{29472D09-9C2F-4EE1-A2DC-8A32845E50B4}" presName="node" presStyleLbl="node1" presStyleIdx="1" presStyleCnt="5">
        <dgm:presLayoutVars>
          <dgm:bulletEnabled val="1"/>
        </dgm:presLayoutVars>
      </dgm:prSet>
      <dgm:spPr>
        <a:prstGeom prst="roundRect">
          <a:avLst/>
        </a:prstGeom>
      </dgm:spPr>
    </dgm:pt>
    <dgm:pt modelId="{277C8769-A3AB-488D-970C-736DA541E42A}" type="pres">
      <dgm:prSet presAssocID="{D81CF09A-7B6A-42BE-B268-41E3548CA9BF}" presName="sibTrans" presStyleCnt="0"/>
      <dgm:spPr/>
    </dgm:pt>
    <dgm:pt modelId="{728359D8-1FB9-4222-A888-E2E5FF475411}" type="pres">
      <dgm:prSet presAssocID="{97DB6C2B-5B68-4CC4-B093-2371D1ABC533}" presName="node" presStyleLbl="node1" presStyleIdx="2" presStyleCnt="5">
        <dgm:presLayoutVars>
          <dgm:bulletEnabled val="1"/>
        </dgm:presLayoutVars>
      </dgm:prSet>
      <dgm:spPr>
        <a:prstGeom prst="roundRect">
          <a:avLst/>
        </a:prstGeom>
      </dgm:spPr>
    </dgm:pt>
    <dgm:pt modelId="{C100BE74-9815-418D-B02E-A5291549DC1D}" type="pres">
      <dgm:prSet presAssocID="{5A4A67EA-9AC5-4261-A984-3427796A9FD8}" presName="sibTrans" presStyleCnt="0"/>
      <dgm:spPr/>
    </dgm:pt>
    <dgm:pt modelId="{9613192C-E276-4EDC-B412-4B719950E4E9}" type="pres">
      <dgm:prSet presAssocID="{CBB9A23C-80F3-4B60-8649-A1D507BFA8A1}" presName="node" presStyleLbl="node1" presStyleIdx="3" presStyleCnt="5">
        <dgm:presLayoutVars>
          <dgm:bulletEnabled val="1"/>
        </dgm:presLayoutVars>
      </dgm:prSet>
      <dgm:spPr>
        <a:prstGeom prst="roundRect">
          <a:avLst/>
        </a:prstGeom>
      </dgm:spPr>
    </dgm:pt>
    <dgm:pt modelId="{78254299-8824-499F-BA27-AD28CF3E59F5}" type="pres">
      <dgm:prSet presAssocID="{59B1C68D-904A-4F42-B980-9F95A9AAC230}" presName="sibTrans" presStyleCnt="0"/>
      <dgm:spPr/>
    </dgm:pt>
    <dgm:pt modelId="{1C9757B2-5C0C-4CA2-BCC6-F24EBF94A3C3}" type="pres">
      <dgm:prSet presAssocID="{660291BD-A58E-4281-A184-F1FBCC108118}" presName="node" presStyleLbl="node1" presStyleIdx="4" presStyleCnt="5">
        <dgm:presLayoutVars>
          <dgm:bulletEnabled val="1"/>
        </dgm:presLayoutVars>
      </dgm:prSet>
      <dgm:spPr>
        <a:prstGeom prst="roundRect">
          <a:avLst/>
        </a:prstGeom>
      </dgm:spPr>
    </dgm:pt>
  </dgm:ptLst>
  <dgm:cxnLst>
    <dgm:cxn modelId="{5E22EC1B-087E-4953-899B-FB94A9B20423}" type="presOf" srcId="{CBB9A23C-80F3-4B60-8649-A1D507BFA8A1}" destId="{9613192C-E276-4EDC-B412-4B719950E4E9}" srcOrd="0" destOrd="0" presId="urn:microsoft.com/office/officeart/2005/8/layout/default"/>
    <dgm:cxn modelId="{6B523237-458F-4864-8960-9E8C3703B52A}" type="presOf" srcId="{97DB6C2B-5B68-4CC4-B093-2371D1ABC533}" destId="{728359D8-1FB9-4222-A888-E2E5FF475411}" srcOrd="0" destOrd="0" presId="urn:microsoft.com/office/officeart/2005/8/layout/default"/>
    <dgm:cxn modelId="{61D6775F-667D-478D-959E-9BE36E466415}" srcId="{DC41BFB3-40A8-4F3D-80F8-FA545B0F5F01}" destId="{48EB9374-895F-492B-B8CB-B537B76C1AD4}" srcOrd="0" destOrd="0" parTransId="{316CEE73-ECCF-476E-B5B8-EF1208B0596F}" sibTransId="{8293261C-AACC-4BDF-9385-BA806D9CB608}"/>
    <dgm:cxn modelId="{0ED3414E-355A-4442-8F9E-5F748CCD82EB}" type="presOf" srcId="{DC41BFB3-40A8-4F3D-80F8-FA545B0F5F01}" destId="{10653120-9D41-4076-869E-85B8FE01FFA3}" srcOrd="0" destOrd="0" presId="urn:microsoft.com/office/officeart/2005/8/layout/default"/>
    <dgm:cxn modelId="{69E61A4F-03A2-4479-A2BB-CC82EC40188D}" srcId="{DC41BFB3-40A8-4F3D-80F8-FA545B0F5F01}" destId="{660291BD-A58E-4281-A184-F1FBCC108118}" srcOrd="4" destOrd="0" parTransId="{A3F0AA60-B164-4798-AC51-2354F3F0EB9A}" sibTransId="{5DF8C74C-2BD3-447B-AAC5-A4CE04B528D0}"/>
    <dgm:cxn modelId="{CEC8A482-D0DF-401F-9D42-D414B656DEB0}" srcId="{DC41BFB3-40A8-4F3D-80F8-FA545B0F5F01}" destId="{CBB9A23C-80F3-4B60-8649-A1D507BFA8A1}" srcOrd="3" destOrd="0" parTransId="{2C9DAB42-CE48-43DC-98D1-9FA81D4C32D2}" sibTransId="{59B1C68D-904A-4F42-B980-9F95A9AAC230}"/>
    <dgm:cxn modelId="{6B274697-6D73-4C7B-9A14-81E3BCE4AC70}" type="presOf" srcId="{48EB9374-895F-492B-B8CB-B537B76C1AD4}" destId="{B1B6E3EF-5C20-4121-B2AD-4833E3FC5D37}" srcOrd="0" destOrd="0" presId="urn:microsoft.com/office/officeart/2005/8/layout/default"/>
    <dgm:cxn modelId="{BF4AFE99-F87C-4DF8-9446-F73F23D1AC1C}" type="presOf" srcId="{29472D09-9C2F-4EE1-A2DC-8A32845E50B4}" destId="{76F774D4-E7F5-4277-9D87-6C2FF8A20946}" srcOrd="0" destOrd="0" presId="urn:microsoft.com/office/officeart/2005/8/layout/default"/>
    <dgm:cxn modelId="{2A5777B0-569E-4656-8365-B4F262A1E912}" type="presOf" srcId="{660291BD-A58E-4281-A184-F1FBCC108118}" destId="{1C9757B2-5C0C-4CA2-BCC6-F24EBF94A3C3}" srcOrd="0" destOrd="0" presId="urn:microsoft.com/office/officeart/2005/8/layout/default"/>
    <dgm:cxn modelId="{239F40B2-A2E9-43E2-99F5-BCC8EFAC5F0A}" srcId="{DC41BFB3-40A8-4F3D-80F8-FA545B0F5F01}" destId="{29472D09-9C2F-4EE1-A2DC-8A32845E50B4}" srcOrd="1" destOrd="0" parTransId="{319FBFF5-6EAB-428F-A9AD-1A20F407F508}" sibTransId="{D81CF09A-7B6A-42BE-B268-41E3548CA9BF}"/>
    <dgm:cxn modelId="{5D4598E7-0001-4BFB-8168-DE7BB0173CFD}" srcId="{DC41BFB3-40A8-4F3D-80F8-FA545B0F5F01}" destId="{97DB6C2B-5B68-4CC4-B093-2371D1ABC533}" srcOrd="2" destOrd="0" parTransId="{63452FF2-8CA9-4932-9D9E-EBBF7E428334}" sibTransId="{5A4A67EA-9AC5-4261-A984-3427796A9FD8}"/>
    <dgm:cxn modelId="{1EB3F053-BDD7-48DE-8B09-6D0B1313E126}" type="presParOf" srcId="{10653120-9D41-4076-869E-85B8FE01FFA3}" destId="{B1B6E3EF-5C20-4121-B2AD-4833E3FC5D37}" srcOrd="0" destOrd="0" presId="urn:microsoft.com/office/officeart/2005/8/layout/default"/>
    <dgm:cxn modelId="{C29A08FC-716B-428F-B29B-E592D9ED9025}" type="presParOf" srcId="{10653120-9D41-4076-869E-85B8FE01FFA3}" destId="{939FA8D0-4CEF-43DE-AF49-1D715A7FA791}" srcOrd="1" destOrd="0" presId="urn:microsoft.com/office/officeart/2005/8/layout/default"/>
    <dgm:cxn modelId="{D240A946-99DE-426A-B5E2-D6348E093820}" type="presParOf" srcId="{10653120-9D41-4076-869E-85B8FE01FFA3}" destId="{76F774D4-E7F5-4277-9D87-6C2FF8A20946}" srcOrd="2" destOrd="0" presId="urn:microsoft.com/office/officeart/2005/8/layout/default"/>
    <dgm:cxn modelId="{AACF17DD-0D2D-4063-A48C-AE0D84870829}" type="presParOf" srcId="{10653120-9D41-4076-869E-85B8FE01FFA3}" destId="{277C8769-A3AB-488D-970C-736DA541E42A}" srcOrd="3" destOrd="0" presId="urn:microsoft.com/office/officeart/2005/8/layout/default"/>
    <dgm:cxn modelId="{A17FB314-7348-40D6-94D1-5425D05BA76B}" type="presParOf" srcId="{10653120-9D41-4076-869E-85B8FE01FFA3}" destId="{728359D8-1FB9-4222-A888-E2E5FF475411}" srcOrd="4" destOrd="0" presId="urn:microsoft.com/office/officeart/2005/8/layout/default"/>
    <dgm:cxn modelId="{5C6D438E-9D75-4377-BD82-771082F721CE}" type="presParOf" srcId="{10653120-9D41-4076-869E-85B8FE01FFA3}" destId="{C100BE74-9815-418D-B02E-A5291549DC1D}" srcOrd="5" destOrd="0" presId="urn:microsoft.com/office/officeart/2005/8/layout/default"/>
    <dgm:cxn modelId="{F84D7002-88B6-40F3-9B96-C5AF31DA0371}" type="presParOf" srcId="{10653120-9D41-4076-869E-85B8FE01FFA3}" destId="{9613192C-E276-4EDC-B412-4B719950E4E9}" srcOrd="6" destOrd="0" presId="urn:microsoft.com/office/officeart/2005/8/layout/default"/>
    <dgm:cxn modelId="{0D49FD2A-4FBC-4B21-8A7C-133271F4C6DB}" type="presParOf" srcId="{10653120-9D41-4076-869E-85B8FE01FFA3}" destId="{78254299-8824-499F-BA27-AD28CF3E59F5}" srcOrd="7" destOrd="0" presId="urn:microsoft.com/office/officeart/2005/8/layout/default"/>
    <dgm:cxn modelId="{D786C8CE-D5D9-40A7-B1AD-16980686CE61}" type="presParOf" srcId="{10653120-9D41-4076-869E-85B8FE01FFA3}" destId="{1C9757B2-5C0C-4CA2-BCC6-F24EBF94A3C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57145E-9794-43B3-9C34-894D440C94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50797F6F-544B-499B-BD8E-D12506E71DC1}">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Best of breed performance with Hybrid Cloud configuration</a:t>
          </a:r>
          <a:endParaRPr lang="en-IN" sz="800" dirty="0">
            <a:solidFill>
              <a:schemeClr val="bg1">
                <a:lumMod val="85000"/>
              </a:schemeClr>
            </a:solidFill>
          </a:endParaRPr>
        </a:p>
      </dgm:t>
    </dgm:pt>
    <dgm:pt modelId="{57C468DD-BF44-41CB-BA3C-E7377F1FE42A}" type="sibTrans" cxnId="{66DD4133-B9FD-4445-8B96-124A227C8905}">
      <dgm:prSet/>
      <dgm:spPr/>
      <dgm:t>
        <a:bodyPr/>
        <a:lstStyle/>
        <a:p>
          <a:endParaRPr lang="en-IN">
            <a:solidFill>
              <a:schemeClr val="bg1">
                <a:lumMod val="85000"/>
              </a:schemeClr>
            </a:solidFill>
          </a:endParaRPr>
        </a:p>
      </dgm:t>
    </dgm:pt>
    <dgm:pt modelId="{27DCA0A2-E41A-4DE7-863A-F516A84F93F7}" type="parTrans" cxnId="{66DD4133-B9FD-4445-8B96-124A227C8905}">
      <dgm:prSet/>
      <dgm:spPr/>
      <dgm:t>
        <a:bodyPr/>
        <a:lstStyle/>
        <a:p>
          <a:endParaRPr lang="en-IN">
            <a:solidFill>
              <a:schemeClr val="bg1">
                <a:lumMod val="85000"/>
              </a:schemeClr>
            </a:solidFill>
          </a:endParaRPr>
        </a:p>
      </dgm:t>
    </dgm:pt>
    <dgm:pt modelId="{70849A57-F287-4DA0-A19B-1DE979C89B5C}">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Efficient integrations with extended ecosystems</a:t>
          </a:r>
          <a:endParaRPr lang="en-IN" sz="800" dirty="0">
            <a:solidFill>
              <a:schemeClr val="bg1">
                <a:lumMod val="85000"/>
              </a:schemeClr>
            </a:solidFill>
          </a:endParaRPr>
        </a:p>
      </dgm:t>
    </dgm:pt>
    <dgm:pt modelId="{741F3A88-0815-47AF-AA72-4DB0818845AE}" type="sibTrans" cxnId="{EECF2ABD-1891-42C7-91A7-BCDF3B28F713}">
      <dgm:prSet/>
      <dgm:spPr/>
      <dgm:t>
        <a:bodyPr/>
        <a:lstStyle/>
        <a:p>
          <a:endParaRPr lang="en-IN">
            <a:solidFill>
              <a:schemeClr val="bg1">
                <a:lumMod val="85000"/>
              </a:schemeClr>
            </a:solidFill>
          </a:endParaRPr>
        </a:p>
      </dgm:t>
    </dgm:pt>
    <dgm:pt modelId="{302F430B-2CE0-4EEC-BDD1-669DA8140897}" type="parTrans" cxnId="{EECF2ABD-1891-42C7-91A7-BCDF3B28F713}">
      <dgm:prSet/>
      <dgm:spPr/>
      <dgm:t>
        <a:bodyPr/>
        <a:lstStyle/>
        <a:p>
          <a:endParaRPr lang="en-IN">
            <a:solidFill>
              <a:schemeClr val="bg1">
                <a:lumMod val="85000"/>
              </a:schemeClr>
            </a:solidFill>
          </a:endParaRPr>
        </a:p>
      </dgm:t>
    </dgm:pt>
    <dgm:pt modelId="{8E835575-8C93-4993-803F-3D5C82E30822}">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Compliance with data sovereignty</a:t>
          </a:r>
          <a:endParaRPr lang="en-IN" sz="800" dirty="0">
            <a:solidFill>
              <a:schemeClr val="bg1">
                <a:lumMod val="85000"/>
              </a:schemeClr>
            </a:solidFill>
          </a:endParaRPr>
        </a:p>
      </dgm:t>
    </dgm:pt>
    <dgm:pt modelId="{E18131DB-9E1E-4617-9746-2985648DC386}" type="sibTrans" cxnId="{AD860256-90C6-4F84-AB46-70C50ABDF2B7}">
      <dgm:prSet/>
      <dgm:spPr/>
      <dgm:t>
        <a:bodyPr/>
        <a:lstStyle/>
        <a:p>
          <a:endParaRPr lang="en-IN">
            <a:solidFill>
              <a:schemeClr val="bg1">
                <a:lumMod val="85000"/>
              </a:schemeClr>
            </a:solidFill>
          </a:endParaRPr>
        </a:p>
      </dgm:t>
    </dgm:pt>
    <dgm:pt modelId="{1877F50A-B0A9-4072-85A3-A123BE4D60ED}" type="parTrans" cxnId="{AD860256-90C6-4F84-AB46-70C50ABDF2B7}">
      <dgm:prSet/>
      <dgm:spPr/>
      <dgm:t>
        <a:bodyPr/>
        <a:lstStyle/>
        <a:p>
          <a:endParaRPr lang="en-IN">
            <a:solidFill>
              <a:schemeClr val="bg1">
                <a:lumMod val="85000"/>
              </a:schemeClr>
            </a:solidFill>
          </a:endParaRPr>
        </a:p>
      </dgm:t>
    </dgm:pt>
    <dgm:pt modelId="{5DAD822D-4930-4623-8AF2-535A6ECCF5AD}">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Business continuity with resilience</a:t>
          </a:r>
          <a:endParaRPr lang="en-IN" sz="800" dirty="0">
            <a:solidFill>
              <a:schemeClr val="bg1">
                <a:lumMod val="85000"/>
              </a:schemeClr>
            </a:solidFill>
          </a:endParaRPr>
        </a:p>
      </dgm:t>
    </dgm:pt>
    <dgm:pt modelId="{9EA5F82C-DC93-4A1F-845B-DCC9B49F91A1}" type="sibTrans" cxnId="{08E30DE4-CDFD-420E-927F-3EA12D5CC1FA}">
      <dgm:prSet/>
      <dgm:spPr/>
      <dgm:t>
        <a:bodyPr/>
        <a:lstStyle/>
        <a:p>
          <a:endParaRPr lang="en-IN">
            <a:solidFill>
              <a:schemeClr val="bg1">
                <a:lumMod val="85000"/>
              </a:schemeClr>
            </a:solidFill>
          </a:endParaRPr>
        </a:p>
      </dgm:t>
    </dgm:pt>
    <dgm:pt modelId="{94097734-AE6B-41FD-A9E2-283232314D22}" type="parTrans" cxnId="{08E30DE4-CDFD-420E-927F-3EA12D5CC1FA}">
      <dgm:prSet/>
      <dgm:spPr/>
      <dgm:t>
        <a:bodyPr/>
        <a:lstStyle/>
        <a:p>
          <a:endParaRPr lang="en-IN">
            <a:solidFill>
              <a:schemeClr val="bg1">
                <a:lumMod val="85000"/>
              </a:schemeClr>
            </a:solidFill>
          </a:endParaRPr>
        </a:p>
      </dgm:t>
    </dgm:pt>
    <dgm:pt modelId="{8FF4A500-320B-44C3-8962-9F22823C6F4B}">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Simplicity with self service</a:t>
          </a:r>
          <a:endParaRPr lang="en-IN" sz="800" dirty="0">
            <a:solidFill>
              <a:schemeClr val="bg1">
                <a:lumMod val="85000"/>
              </a:schemeClr>
            </a:solidFill>
          </a:endParaRPr>
        </a:p>
      </dgm:t>
    </dgm:pt>
    <dgm:pt modelId="{7BC30C88-FCAF-4B17-87CB-0AEF7FAEF509}" type="sibTrans" cxnId="{94FEA095-959E-468E-AD63-A388B4B537F5}">
      <dgm:prSet/>
      <dgm:spPr/>
      <dgm:t>
        <a:bodyPr/>
        <a:lstStyle/>
        <a:p>
          <a:endParaRPr lang="en-IN">
            <a:solidFill>
              <a:schemeClr val="bg1">
                <a:lumMod val="85000"/>
              </a:schemeClr>
            </a:solidFill>
          </a:endParaRPr>
        </a:p>
      </dgm:t>
    </dgm:pt>
    <dgm:pt modelId="{8E59E2A0-BB5B-45FC-AE26-2B7A80C3BE94}" type="parTrans" cxnId="{94FEA095-959E-468E-AD63-A388B4B537F5}">
      <dgm:prSet/>
      <dgm:spPr/>
      <dgm:t>
        <a:bodyPr/>
        <a:lstStyle/>
        <a:p>
          <a:endParaRPr lang="en-IN">
            <a:solidFill>
              <a:schemeClr val="bg1">
                <a:lumMod val="85000"/>
              </a:schemeClr>
            </a:solidFill>
          </a:endParaRPr>
        </a:p>
      </dgm:t>
    </dgm:pt>
    <dgm:pt modelId="{1C5F89A3-9FAA-4CF2-A658-97AF1BE208AA}">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Operational efficiency with reduced IT administration</a:t>
          </a:r>
          <a:endParaRPr lang="en-IN" sz="800" dirty="0">
            <a:solidFill>
              <a:schemeClr val="bg1">
                <a:lumMod val="85000"/>
              </a:schemeClr>
            </a:solidFill>
          </a:endParaRPr>
        </a:p>
      </dgm:t>
    </dgm:pt>
    <dgm:pt modelId="{FE2B11D9-CA9F-4E9A-972A-78A78D8E1CB8}" type="sibTrans" cxnId="{30CD3A33-B168-44FC-8D89-862302415727}">
      <dgm:prSet/>
      <dgm:spPr/>
      <dgm:t>
        <a:bodyPr/>
        <a:lstStyle/>
        <a:p>
          <a:endParaRPr lang="en-IN">
            <a:solidFill>
              <a:schemeClr val="bg1">
                <a:lumMod val="85000"/>
              </a:schemeClr>
            </a:solidFill>
          </a:endParaRPr>
        </a:p>
      </dgm:t>
    </dgm:pt>
    <dgm:pt modelId="{9367BC9F-B25D-4CB2-8092-8EDE68980B49}" type="parTrans" cxnId="{30CD3A33-B168-44FC-8D89-862302415727}">
      <dgm:prSet/>
      <dgm:spPr/>
      <dgm:t>
        <a:bodyPr/>
        <a:lstStyle/>
        <a:p>
          <a:endParaRPr lang="en-IN">
            <a:solidFill>
              <a:schemeClr val="bg1">
                <a:lumMod val="85000"/>
              </a:schemeClr>
            </a:solidFill>
          </a:endParaRPr>
        </a:p>
      </dgm:t>
    </dgm:pt>
    <dgm:pt modelId="{4DA1CCE2-6A2D-47D5-BE11-52E9AE0F24E6}">
      <dgm:prSet custT="1"/>
      <dgm:spPr>
        <a:noFill/>
        <a:ln w="9525">
          <a:noFill/>
          <a:prstDash val="sysDot"/>
        </a:ln>
      </dgm:spPr>
      <dgm:t>
        <a:bodyPr/>
        <a:lstStyle/>
        <a:p>
          <a:pPr>
            <a:lnSpc>
              <a:spcPct val="100000"/>
            </a:lnSpc>
            <a:spcAft>
              <a:spcPts val="0"/>
            </a:spcAft>
          </a:pPr>
          <a:r>
            <a:rPr lang="en-US" sz="800" dirty="0">
              <a:solidFill>
                <a:schemeClr val="bg1">
                  <a:lumMod val="85000"/>
                </a:schemeClr>
              </a:solidFill>
            </a:rPr>
            <a:t>Cost reduction with </a:t>
          </a:r>
        </a:p>
        <a:p>
          <a:pPr>
            <a:lnSpc>
              <a:spcPct val="100000"/>
            </a:lnSpc>
            <a:spcAft>
              <a:spcPts val="0"/>
            </a:spcAft>
          </a:pPr>
          <a:r>
            <a:rPr lang="en-US" sz="800" dirty="0">
              <a:solidFill>
                <a:schemeClr val="bg1">
                  <a:lumMod val="85000"/>
                </a:schemeClr>
              </a:solidFill>
            </a:rPr>
            <a:t>on-demand bursting to public clouds</a:t>
          </a:r>
          <a:endParaRPr lang="en-IN" sz="800" dirty="0">
            <a:solidFill>
              <a:schemeClr val="bg1">
                <a:lumMod val="85000"/>
              </a:schemeClr>
            </a:solidFill>
          </a:endParaRPr>
        </a:p>
      </dgm:t>
    </dgm:pt>
    <dgm:pt modelId="{383EA124-CF20-4FC1-9F31-0918D9AF1801}" type="sibTrans" cxnId="{CFE8854E-0C35-4114-AD7C-229A8429BD78}">
      <dgm:prSet/>
      <dgm:spPr/>
      <dgm:t>
        <a:bodyPr/>
        <a:lstStyle/>
        <a:p>
          <a:endParaRPr lang="en-IN">
            <a:solidFill>
              <a:schemeClr val="bg1">
                <a:lumMod val="85000"/>
              </a:schemeClr>
            </a:solidFill>
          </a:endParaRPr>
        </a:p>
      </dgm:t>
    </dgm:pt>
    <dgm:pt modelId="{DA63AB39-82B8-4892-8AFA-8BF3EC50B47F}" type="parTrans" cxnId="{CFE8854E-0C35-4114-AD7C-229A8429BD78}">
      <dgm:prSet/>
      <dgm:spPr/>
      <dgm:t>
        <a:bodyPr/>
        <a:lstStyle/>
        <a:p>
          <a:endParaRPr lang="en-IN">
            <a:solidFill>
              <a:schemeClr val="bg1">
                <a:lumMod val="85000"/>
              </a:schemeClr>
            </a:solidFill>
          </a:endParaRPr>
        </a:p>
      </dgm:t>
    </dgm:pt>
    <dgm:pt modelId="{7970181C-5C6E-4E2A-A8FE-57B4FE3F4F46}" type="pres">
      <dgm:prSet presAssocID="{8257145E-9794-43B3-9C34-894D440C9482}" presName="diagram" presStyleCnt="0">
        <dgm:presLayoutVars>
          <dgm:dir/>
          <dgm:resizeHandles val="exact"/>
        </dgm:presLayoutVars>
      </dgm:prSet>
      <dgm:spPr/>
    </dgm:pt>
    <dgm:pt modelId="{EB3864D7-73D1-449C-98EE-4111E94789E0}" type="pres">
      <dgm:prSet presAssocID="{50797F6F-544B-499B-BD8E-D12506E71DC1}" presName="node" presStyleLbl="node1" presStyleIdx="0" presStyleCnt="7" custScaleX="162180">
        <dgm:presLayoutVars>
          <dgm:bulletEnabled val="1"/>
        </dgm:presLayoutVars>
      </dgm:prSet>
      <dgm:spPr>
        <a:prstGeom prst="roundRect">
          <a:avLst/>
        </a:prstGeom>
      </dgm:spPr>
    </dgm:pt>
    <dgm:pt modelId="{5C104E17-A0BA-411D-8DC6-92C8CEEC1868}" type="pres">
      <dgm:prSet presAssocID="{57C468DD-BF44-41CB-BA3C-E7377F1FE42A}" presName="sibTrans" presStyleCnt="0"/>
      <dgm:spPr/>
    </dgm:pt>
    <dgm:pt modelId="{BA3EC8A3-A567-46A3-B0A9-CF4F41973C8D}" type="pres">
      <dgm:prSet presAssocID="{70849A57-F287-4DA0-A19B-1DE979C89B5C}" presName="node" presStyleLbl="node1" presStyleIdx="1" presStyleCnt="7" custScaleX="131338">
        <dgm:presLayoutVars>
          <dgm:bulletEnabled val="1"/>
        </dgm:presLayoutVars>
      </dgm:prSet>
      <dgm:spPr>
        <a:prstGeom prst="roundRect">
          <a:avLst/>
        </a:prstGeom>
      </dgm:spPr>
    </dgm:pt>
    <dgm:pt modelId="{8D0A0A4C-9ED3-4DD1-8130-395F96D861A4}" type="pres">
      <dgm:prSet presAssocID="{741F3A88-0815-47AF-AA72-4DB0818845AE}" presName="sibTrans" presStyleCnt="0"/>
      <dgm:spPr/>
    </dgm:pt>
    <dgm:pt modelId="{E77359BD-292E-4B95-AA12-3F7F9A86C940}" type="pres">
      <dgm:prSet presAssocID="{8E835575-8C93-4993-803F-3D5C82E30822}" presName="node" presStyleLbl="node1" presStyleIdx="2" presStyleCnt="7">
        <dgm:presLayoutVars>
          <dgm:bulletEnabled val="1"/>
        </dgm:presLayoutVars>
      </dgm:prSet>
      <dgm:spPr>
        <a:prstGeom prst="roundRect">
          <a:avLst/>
        </a:prstGeom>
      </dgm:spPr>
    </dgm:pt>
    <dgm:pt modelId="{D0237215-3931-4790-A928-9E7B54CED00A}" type="pres">
      <dgm:prSet presAssocID="{E18131DB-9E1E-4617-9746-2985648DC386}" presName="sibTrans" presStyleCnt="0"/>
      <dgm:spPr/>
    </dgm:pt>
    <dgm:pt modelId="{AF7E4E0B-58BA-40A3-AADA-24248AF89DFC}" type="pres">
      <dgm:prSet presAssocID="{5DAD822D-4930-4623-8AF2-535A6ECCF5AD}" presName="node" presStyleLbl="node1" presStyleIdx="3" presStyleCnt="7">
        <dgm:presLayoutVars>
          <dgm:bulletEnabled val="1"/>
        </dgm:presLayoutVars>
      </dgm:prSet>
      <dgm:spPr>
        <a:prstGeom prst="roundRect">
          <a:avLst/>
        </a:prstGeom>
      </dgm:spPr>
    </dgm:pt>
    <dgm:pt modelId="{F9A5F852-CC5E-4A42-9CB3-7B5729824E7E}" type="pres">
      <dgm:prSet presAssocID="{9EA5F82C-DC93-4A1F-845B-DCC9B49F91A1}" presName="sibTrans" presStyleCnt="0"/>
      <dgm:spPr/>
    </dgm:pt>
    <dgm:pt modelId="{304C7704-5341-4FA0-A8E7-201788C85980}" type="pres">
      <dgm:prSet presAssocID="{8FF4A500-320B-44C3-8962-9F22823C6F4B}" presName="node" presStyleLbl="node1" presStyleIdx="4" presStyleCnt="7">
        <dgm:presLayoutVars>
          <dgm:bulletEnabled val="1"/>
        </dgm:presLayoutVars>
      </dgm:prSet>
      <dgm:spPr>
        <a:prstGeom prst="roundRect">
          <a:avLst/>
        </a:prstGeom>
      </dgm:spPr>
    </dgm:pt>
    <dgm:pt modelId="{D2CD0DAA-D2A4-4C25-887D-A313F3CF0F7A}" type="pres">
      <dgm:prSet presAssocID="{7BC30C88-FCAF-4B17-87CB-0AEF7FAEF509}" presName="sibTrans" presStyleCnt="0"/>
      <dgm:spPr/>
    </dgm:pt>
    <dgm:pt modelId="{5F472201-79CB-4506-9A15-0218972D22A1}" type="pres">
      <dgm:prSet presAssocID="{1C5F89A3-9FAA-4CF2-A658-97AF1BE208AA}" presName="node" presStyleLbl="node1" presStyleIdx="5" presStyleCnt="7" custScaleX="131338">
        <dgm:presLayoutVars>
          <dgm:bulletEnabled val="1"/>
        </dgm:presLayoutVars>
      </dgm:prSet>
      <dgm:spPr>
        <a:prstGeom prst="roundRect">
          <a:avLst/>
        </a:prstGeom>
      </dgm:spPr>
    </dgm:pt>
    <dgm:pt modelId="{4630B802-E1A6-49D1-B9CC-5807CB51173F}" type="pres">
      <dgm:prSet presAssocID="{FE2B11D9-CA9F-4E9A-972A-78A78D8E1CB8}" presName="sibTrans" presStyleCnt="0"/>
      <dgm:spPr/>
    </dgm:pt>
    <dgm:pt modelId="{812A7802-8FC4-434B-A98A-70FE6BD9FE2E}" type="pres">
      <dgm:prSet presAssocID="{4DA1CCE2-6A2D-47D5-BE11-52E9AE0F24E6}" presName="node" presStyleLbl="node1" presStyleIdx="6" presStyleCnt="7" custScaleX="131338">
        <dgm:presLayoutVars>
          <dgm:bulletEnabled val="1"/>
        </dgm:presLayoutVars>
      </dgm:prSet>
      <dgm:spPr>
        <a:prstGeom prst="roundRect">
          <a:avLst/>
        </a:prstGeom>
      </dgm:spPr>
    </dgm:pt>
  </dgm:ptLst>
  <dgm:cxnLst>
    <dgm:cxn modelId="{30CD3A33-B168-44FC-8D89-862302415727}" srcId="{8257145E-9794-43B3-9C34-894D440C9482}" destId="{1C5F89A3-9FAA-4CF2-A658-97AF1BE208AA}" srcOrd="5" destOrd="0" parTransId="{9367BC9F-B25D-4CB2-8092-8EDE68980B49}" sibTransId="{FE2B11D9-CA9F-4E9A-972A-78A78D8E1CB8}"/>
    <dgm:cxn modelId="{66DD4133-B9FD-4445-8B96-124A227C8905}" srcId="{8257145E-9794-43B3-9C34-894D440C9482}" destId="{50797F6F-544B-499B-BD8E-D12506E71DC1}" srcOrd="0" destOrd="0" parTransId="{27DCA0A2-E41A-4DE7-863A-F516A84F93F7}" sibTransId="{57C468DD-BF44-41CB-BA3C-E7377F1FE42A}"/>
    <dgm:cxn modelId="{D8C98D61-1905-446D-ADF4-B8A7487893FD}" type="presOf" srcId="{4DA1CCE2-6A2D-47D5-BE11-52E9AE0F24E6}" destId="{812A7802-8FC4-434B-A98A-70FE6BD9FE2E}" srcOrd="0" destOrd="0" presId="urn:microsoft.com/office/officeart/2005/8/layout/default"/>
    <dgm:cxn modelId="{3DD67249-5640-4EFD-A123-5DF169942AB2}" type="presOf" srcId="{5DAD822D-4930-4623-8AF2-535A6ECCF5AD}" destId="{AF7E4E0B-58BA-40A3-AADA-24248AF89DFC}" srcOrd="0" destOrd="0" presId="urn:microsoft.com/office/officeart/2005/8/layout/default"/>
    <dgm:cxn modelId="{3CC80B4C-8F0B-4683-A11B-8C849887E473}" type="presOf" srcId="{8E835575-8C93-4993-803F-3D5C82E30822}" destId="{E77359BD-292E-4B95-AA12-3F7F9A86C940}" srcOrd="0" destOrd="0" presId="urn:microsoft.com/office/officeart/2005/8/layout/default"/>
    <dgm:cxn modelId="{CFE8854E-0C35-4114-AD7C-229A8429BD78}" srcId="{8257145E-9794-43B3-9C34-894D440C9482}" destId="{4DA1CCE2-6A2D-47D5-BE11-52E9AE0F24E6}" srcOrd="6" destOrd="0" parTransId="{DA63AB39-82B8-4892-8AFA-8BF3EC50B47F}" sibTransId="{383EA124-CF20-4FC1-9F31-0918D9AF1801}"/>
    <dgm:cxn modelId="{3A0F0853-B14C-439B-A4BF-09470D98E118}" type="presOf" srcId="{1C5F89A3-9FAA-4CF2-A658-97AF1BE208AA}" destId="{5F472201-79CB-4506-9A15-0218972D22A1}" srcOrd="0" destOrd="0" presId="urn:microsoft.com/office/officeart/2005/8/layout/default"/>
    <dgm:cxn modelId="{AD860256-90C6-4F84-AB46-70C50ABDF2B7}" srcId="{8257145E-9794-43B3-9C34-894D440C9482}" destId="{8E835575-8C93-4993-803F-3D5C82E30822}" srcOrd="2" destOrd="0" parTransId="{1877F50A-B0A9-4072-85A3-A123BE4D60ED}" sibTransId="{E18131DB-9E1E-4617-9746-2985648DC386}"/>
    <dgm:cxn modelId="{94FEA095-959E-468E-AD63-A388B4B537F5}" srcId="{8257145E-9794-43B3-9C34-894D440C9482}" destId="{8FF4A500-320B-44C3-8962-9F22823C6F4B}" srcOrd="4" destOrd="0" parTransId="{8E59E2A0-BB5B-45FC-AE26-2B7A80C3BE94}" sibTransId="{7BC30C88-FCAF-4B17-87CB-0AEF7FAEF509}"/>
    <dgm:cxn modelId="{454F1AB4-874C-4DAB-A8EC-64ED7F04E259}" type="presOf" srcId="{8257145E-9794-43B3-9C34-894D440C9482}" destId="{7970181C-5C6E-4E2A-A8FE-57B4FE3F4F46}" srcOrd="0" destOrd="0" presId="urn:microsoft.com/office/officeart/2005/8/layout/default"/>
    <dgm:cxn modelId="{EECF2ABD-1891-42C7-91A7-BCDF3B28F713}" srcId="{8257145E-9794-43B3-9C34-894D440C9482}" destId="{70849A57-F287-4DA0-A19B-1DE979C89B5C}" srcOrd="1" destOrd="0" parTransId="{302F430B-2CE0-4EEC-BDD1-669DA8140897}" sibTransId="{741F3A88-0815-47AF-AA72-4DB0818845AE}"/>
    <dgm:cxn modelId="{AA804ED3-3C3E-45AE-848A-D44D06DF4D49}" type="presOf" srcId="{70849A57-F287-4DA0-A19B-1DE979C89B5C}" destId="{BA3EC8A3-A567-46A3-B0A9-CF4F41973C8D}" srcOrd="0" destOrd="0" presId="urn:microsoft.com/office/officeart/2005/8/layout/default"/>
    <dgm:cxn modelId="{08E30DE4-CDFD-420E-927F-3EA12D5CC1FA}" srcId="{8257145E-9794-43B3-9C34-894D440C9482}" destId="{5DAD822D-4930-4623-8AF2-535A6ECCF5AD}" srcOrd="3" destOrd="0" parTransId="{94097734-AE6B-41FD-A9E2-283232314D22}" sibTransId="{9EA5F82C-DC93-4A1F-845B-DCC9B49F91A1}"/>
    <dgm:cxn modelId="{484FAFE5-8C5A-4301-8742-F06C661936DC}" type="presOf" srcId="{50797F6F-544B-499B-BD8E-D12506E71DC1}" destId="{EB3864D7-73D1-449C-98EE-4111E94789E0}" srcOrd="0" destOrd="0" presId="urn:microsoft.com/office/officeart/2005/8/layout/default"/>
    <dgm:cxn modelId="{634CEBFD-D1CA-4750-B493-4F3AB4E8232C}" type="presOf" srcId="{8FF4A500-320B-44C3-8962-9F22823C6F4B}" destId="{304C7704-5341-4FA0-A8E7-201788C85980}" srcOrd="0" destOrd="0" presId="urn:microsoft.com/office/officeart/2005/8/layout/default"/>
    <dgm:cxn modelId="{4FD51BDF-C6F4-4874-930C-D3610C2B7FA6}" type="presParOf" srcId="{7970181C-5C6E-4E2A-A8FE-57B4FE3F4F46}" destId="{EB3864D7-73D1-449C-98EE-4111E94789E0}" srcOrd="0" destOrd="0" presId="urn:microsoft.com/office/officeart/2005/8/layout/default"/>
    <dgm:cxn modelId="{65E09280-6CA0-4261-A851-BED1AD3B7F18}" type="presParOf" srcId="{7970181C-5C6E-4E2A-A8FE-57B4FE3F4F46}" destId="{5C104E17-A0BA-411D-8DC6-92C8CEEC1868}" srcOrd="1" destOrd="0" presId="urn:microsoft.com/office/officeart/2005/8/layout/default"/>
    <dgm:cxn modelId="{CC154AE0-13D1-4B49-9543-138B0C8EE8DC}" type="presParOf" srcId="{7970181C-5C6E-4E2A-A8FE-57B4FE3F4F46}" destId="{BA3EC8A3-A567-46A3-B0A9-CF4F41973C8D}" srcOrd="2" destOrd="0" presId="urn:microsoft.com/office/officeart/2005/8/layout/default"/>
    <dgm:cxn modelId="{B5EF0032-4758-433F-B8FE-BB9A0EBACE73}" type="presParOf" srcId="{7970181C-5C6E-4E2A-A8FE-57B4FE3F4F46}" destId="{8D0A0A4C-9ED3-4DD1-8130-395F96D861A4}" srcOrd="3" destOrd="0" presId="urn:microsoft.com/office/officeart/2005/8/layout/default"/>
    <dgm:cxn modelId="{F1F16DDA-CD78-473A-A773-4DF88D8FD487}" type="presParOf" srcId="{7970181C-5C6E-4E2A-A8FE-57B4FE3F4F46}" destId="{E77359BD-292E-4B95-AA12-3F7F9A86C940}" srcOrd="4" destOrd="0" presId="urn:microsoft.com/office/officeart/2005/8/layout/default"/>
    <dgm:cxn modelId="{ED8D30F0-3198-4AD6-B4A0-1217CE94B027}" type="presParOf" srcId="{7970181C-5C6E-4E2A-A8FE-57B4FE3F4F46}" destId="{D0237215-3931-4790-A928-9E7B54CED00A}" srcOrd="5" destOrd="0" presId="urn:microsoft.com/office/officeart/2005/8/layout/default"/>
    <dgm:cxn modelId="{62A7C8E6-62E0-4A2A-B1FA-898D0C3BD95A}" type="presParOf" srcId="{7970181C-5C6E-4E2A-A8FE-57B4FE3F4F46}" destId="{AF7E4E0B-58BA-40A3-AADA-24248AF89DFC}" srcOrd="6" destOrd="0" presId="urn:microsoft.com/office/officeart/2005/8/layout/default"/>
    <dgm:cxn modelId="{E40A60B1-173F-47F9-91AF-8C2DB81BA4EA}" type="presParOf" srcId="{7970181C-5C6E-4E2A-A8FE-57B4FE3F4F46}" destId="{F9A5F852-CC5E-4A42-9CB3-7B5729824E7E}" srcOrd="7" destOrd="0" presId="urn:microsoft.com/office/officeart/2005/8/layout/default"/>
    <dgm:cxn modelId="{BFF000C9-F158-4CC3-970E-3253EE936A97}" type="presParOf" srcId="{7970181C-5C6E-4E2A-A8FE-57B4FE3F4F46}" destId="{304C7704-5341-4FA0-A8E7-201788C85980}" srcOrd="8" destOrd="0" presId="urn:microsoft.com/office/officeart/2005/8/layout/default"/>
    <dgm:cxn modelId="{5D13B71A-E502-4C17-9D2E-C22B9D423737}" type="presParOf" srcId="{7970181C-5C6E-4E2A-A8FE-57B4FE3F4F46}" destId="{D2CD0DAA-D2A4-4C25-887D-A313F3CF0F7A}" srcOrd="9" destOrd="0" presId="urn:microsoft.com/office/officeart/2005/8/layout/default"/>
    <dgm:cxn modelId="{C5AC31E1-BB48-4656-827B-B80BBA7CE668}" type="presParOf" srcId="{7970181C-5C6E-4E2A-A8FE-57B4FE3F4F46}" destId="{5F472201-79CB-4506-9A15-0218972D22A1}" srcOrd="10" destOrd="0" presId="urn:microsoft.com/office/officeart/2005/8/layout/default"/>
    <dgm:cxn modelId="{C1024CC7-B80C-4FFB-BD50-3E006E5C7193}" type="presParOf" srcId="{7970181C-5C6E-4E2A-A8FE-57B4FE3F4F46}" destId="{4630B802-E1A6-49D1-B9CC-5807CB51173F}" srcOrd="11" destOrd="0" presId="urn:microsoft.com/office/officeart/2005/8/layout/default"/>
    <dgm:cxn modelId="{45CB900D-E8A9-4EA0-B225-148557D09034}" type="presParOf" srcId="{7970181C-5C6E-4E2A-A8FE-57B4FE3F4F46}" destId="{812A7802-8FC4-434B-A98A-70FE6BD9FE2E}" srcOrd="12" destOrd="0" presId="urn:microsoft.com/office/officeart/2005/8/layout/default"/>
  </dgm:cxnLst>
  <dgm:bg/>
  <dgm:whole>
    <a:ln>
      <a:noFill/>
    </a:ln>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5F738-C27D-49ED-ADAD-F53C2ECADBB7}">
      <dsp:nvSpPr>
        <dsp:cNvPr id="0" name=""/>
        <dsp:cNvSpPr/>
      </dsp:nvSpPr>
      <dsp:spPr>
        <a:xfrm>
          <a:off x="1647" y="547"/>
          <a:ext cx="2699996" cy="1178591"/>
        </a:xfrm>
        <a:prstGeom prst="roundRect">
          <a:avLst/>
        </a:prstGeom>
        <a:solidFill>
          <a:schemeClr val="tx2">
            <a:lumMod val="50000"/>
          </a:schemeClr>
        </a:solidFill>
        <a:ln w="9525" cap="flat" cmpd="sng" algn="ctr">
          <a:solidFill>
            <a:schemeClr val="accent1">
              <a:lumMod val="75000"/>
              <a:alpha val="80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dirty="0"/>
            <a:t>A predefined blueprint simplifies complex network configurations like Site-To-Site VPN Connections between two clouds.</a:t>
          </a:r>
          <a:endParaRPr lang="en-IN" sz="1300" kern="1200" dirty="0"/>
        </a:p>
      </dsp:txBody>
      <dsp:txXfrm>
        <a:off x="59181" y="58081"/>
        <a:ext cx="2584928" cy="1063523"/>
      </dsp:txXfrm>
    </dsp:sp>
    <dsp:sp modelId="{8751B7E5-795C-4885-8223-801399B42AB6}">
      <dsp:nvSpPr>
        <dsp:cNvPr id="0" name=""/>
        <dsp:cNvSpPr/>
      </dsp:nvSpPr>
      <dsp:spPr>
        <a:xfrm>
          <a:off x="2898076" y="547"/>
          <a:ext cx="2699996" cy="1178591"/>
        </a:xfrm>
        <a:prstGeom prst="roundRect">
          <a:avLst/>
        </a:prstGeom>
        <a:solidFill>
          <a:schemeClr val="tx2">
            <a:lumMod val="75000"/>
          </a:schemeClr>
        </a:solidFill>
        <a:ln w="9525" cap="flat" cmpd="sng" algn="ctr">
          <a:solidFill>
            <a:schemeClr val="accent1">
              <a:lumMod val="75000"/>
              <a:alpha val="80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dirty="0"/>
            <a:t>Sify Multi-CMP Terraform Blueprint library will support to  install, configure, and manage resources</a:t>
          </a:r>
          <a:endParaRPr lang="en-IN" sz="1300" kern="1200" dirty="0"/>
        </a:p>
      </dsp:txBody>
      <dsp:txXfrm>
        <a:off x="2955610" y="58081"/>
        <a:ext cx="2584928" cy="1063523"/>
      </dsp:txXfrm>
    </dsp:sp>
    <dsp:sp modelId="{9FEC2084-BDFF-4567-AD36-4BE4B7E28713}">
      <dsp:nvSpPr>
        <dsp:cNvPr id="0" name=""/>
        <dsp:cNvSpPr/>
      </dsp:nvSpPr>
      <dsp:spPr>
        <a:xfrm>
          <a:off x="5794505" y="547"/>
          <a:ext cx="2699996" cy="1178591"/>
        </a:xfrm>
        <a:prstGeom prst="roundRect">
          <a:avLst/>
        </a:prstGeom>
        <a:solidFill>
          <a:schemeClr val="tx2">
            <a:lumMod val="50000"/>
          </a:schemeClr>
        </a:solidFill>
        <a:ln w="9525" cap="flat" cmpd="sng" algn="ctr">
          <a:solidFill>
            <a:schemeClr val="accent1">
              <a:lumMod val="75000"/>
              <a:alpha val="80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a:t>Users can upload  their custom blueprint in Terraform Syntax to deploy cloud resources in Sify Multi-CMP</a:t>
          </a:r>
          <a:endParaRPr lang="en-IN" sz="1300" kern="1200"/>
        </a:p>
      </dsp:txBody>
      <dsp:txXfrm>
        <a:off x="5852039" y="58081"/>
        <a:ext cx="2584928" cy="1063523"/>
      </dsp:txXfrm>
    </dsp:sp>
    <dsp:sp modelId="{6C69A3F1-9629-43DA-93A9-E1B07384E1C4}">
      <dsp:nvSpPr>
        <dsp:cNvPr id="0" name=""/>
        <dsp:cNvSpPr/>
      </dsp:nvSpPr>
      <dsp:spPr>
        <a:xfrm>
          <a:off x="1647" y="1375571"/>
          <a:ext cx="2699996" cy="1178591"/>
        </a:xfrm>
        <a:prstGeom prst="roundRect">
          <a:avLst/>
        </a:prstGeom>
        <a:solidFill>
          <a:schemeClr val="tx2">
            <a:lumMod val="75000"/>
          </a:schemeClr>
        </a:solidFill>
        <a:ln w="9525" cap="flat" cmpd="sng" algn="ctr">
          <a:solidFill>
            <a:schemeClr val="accent1">
              <a:lumMod val="75000"/>
              <a:alpha val="80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a:t>Life-Cycle activities like provision, update and decommission are supported by simplified API calls</a:t>
          </a:r>
          <a:endParaRPr lang="en-IN" sz="1300" kern="1200"/>
        </a:p>
      </dsp:txBody>
      <dsp:txXfrm>
        <a:off x="59181" y="1433105"/>
        <a:ext cx="2584928" cy="1063523"/>
      </dsp:txXfrm>
    </dsp:sp>
    <dsp:sp modelId="{2632C5A5-7A52-44C4-A272-F25C1D7B310C}">
      <dsp:nvSpPr>
        <dsp:cNvPr id="0" name=""/>
        <dsp:cNvSpPr/>
      </dsp:nvSpPr>
      <dsp:spPr>
        <a:xfrm>
          <a:off x="2898076" y="1375571"/>
          <a:ext cx="2699996" cy="1178591"/>
        </a:xfrm>
        <a:prstGeom prst="roundRect">
          <a:avLst/>
        </a:prstGeom>
        <a:solidFill>
          <a:schemeClr val="tx2">
            <a:lumMod val="50000"/>
          </a:schemeClr>
        </a:solidFill>
        <a:ln w="9525" cap="flat" cmpd="sng" algn="ctr">
          <a:solidFill>
            <a:schemeClr val="accent1">
              <a:lumMod val="75000"/>
              <a:alpha val="80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a:t>Your CI/CD pipeline can incorporate Blueprint APIs for continuous delivery</a:t>
          </a:r>
          <a:endParaRPr lang="en-IN" sz="1300" kern="1200"/>
        </a:p>
      </dsp:txBody>
      <dsp:txXfrm>
        <a:off x="2955610" y="1433105"/>
        <a:ext cx="2584928" cy="1063523"/>
      </dsp:txXfrm>
    </dsp:sp>
    <dsp:sp modelId="{C781D1B9-8A2E-4C34-99F7-96ADE15B35EE}">
      <dsp:nvSpPr>
        <dsp:cNvPr id="0" name=""/>
        <dsp:cNvSpPr/>
      </dsp:nvSpPr>
      <dsp:spPr>
        <a:xfrm>
          <a:off x="5794505" y="1375571"/>
          <a:ext cx="2699996" cy="1178591"/>
        </a:xfrm>
        <a:prstGeom prst="roundRect">
          <a:avLst/>
        </a:prstGeom>
        <a:solidFill>
          <a:schemeClr val="tx2">
            <a:lumMod val="75000"/>
          </a:schemeClr>
        </a:solidFill>
        <a:ln w="9525" cap="flat" cmpd="sng" algn="ctr">
          <a:solidFill>
            <a:schemeClr val="accent1">
              <a:lumMod val="75000"/>
              <a:alpha val="80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dirty="0"/>
            <a:t>Your Git repository can be specified as a source for blueprint code instead of frequently updating and uploading the code</a:t>
          </a:r>
          <a:endParaRPr lang="en-IN" sz="1300" kern="1200" dirty="0"/>
        </a:p>
      </dsp:txBody>
      <dsp:txXfrm>
        <a:off x="5852039" y="1433105"/>
        <a:ext cx="2584928" cy="1063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E20E-5887-4F2A-9FEE-546D9D37424C}">
      <dsp:nvSpPr>
        <dsp:cNvPr id="0" name=""/>
        <dsp:cNvSpPr/>
      </dsp:nvSpPr>
      <dsp:spPr>
        <a:xfrm>
          <a:off x="36001" y="1142"/>
          <a:ext cx="2087996" cy="539348"/>
        </a:xfrm>
        <a:prstGeom prst="roundRect">
          <a:avLst/>
        </a:prstGeom>
        <a:solidFill>
          <a:schemeClr val="tx2">
            <a:lumMod val="50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Multi-cloud support</a:t>
          </a:r>
          <a:endParaRPr lang="en-IN" sz="1050" kern="1200" dirty="0"/>
        </a:p>
      </dsp:txBody>
      <dsp:txXfrm>
        <a:off x="62330" y="27471"/>
        <a:ext cx="2035338" cy="486690"/>
      </dsp:txXfrm>
    </dsp:sp>
    <dsp:sp modelId="{C65ECFEE-DD85-44D2-A2CC-235693173CDF}">
      <dsp:nvSpPr>
        <dsp:cNvPr id="0" name=""/>
        <dsp:cNvSpPr/>
      </dsp:nvSpPr>
      <dsp:spPr>
        <a:xfrm>
          <a:off x="36001" y="620541"/>
          <a:ext cx="2087996" cy="539348"/>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Both performance and cost data in one single pane of glass </a:t>
          </a:r>
          <a:endParaRPr lang="en-IN" sz="1050" kern="1200" dirty="0"/>
        </a:p>
      </dsp:txBody>
      <dsp:txXfrm>
        <a:off x="62330" y="646870"/>
        <a:ext cx="2035338" cy="486690"/>
      </dsp:txXfrm>
    </dsp:sp>
    <dsp:sp modelId="{A772EAF2-6DEE-40E4-B079-82E020D4BE74}">
      <dsp:nvSpPr>
        <dsp:cNvPr id="0" name=""/>
        <dsp:cNvSpPr/>
      </dsp:nvSpPr>
      <dsp:spPr>
        <a:xfrm>
          <a:off x="36001" y="1239941"/>
          <a:ext cx="2087996" cy="539348"/>
        </a:xfrm>
        <a:prstGeom prst="roundRect">
          <a:avLst/>
        </a:prstGeom>
        <a:solidFill>
          <a:schemeClr val="tx2">
            <a:lumMod val="50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Self-service backed by RBAC</a:t>
          </a:r>
          <a:endParaRPr lang="en-IN" sz="1050" kern="1200" dirty="0"/>
        </a:p>
      </dsp:txBody>
      <dsp:txXfrm>
        <a:off x="62330" y="1266270"/>
        <a:ext cx="2035338" cy="486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E20E-5887-4F2A-9FEE-546D9D37424C}">
      <dsp:nvSpPr>
        <dsp:cNvPr id="0" name=""/>
        <dsp:cNvSpPr/>
      </dsp:nvSpPr>
      <dsp:spPr>
        <a:xfrm>
          <a:off x="35998" y="59"/>
          <a:ext cx="2088003" cy="534093"/>
        </a:xfrm>
        <a:prstGeom prst="roundRect">
          <a:avLst/>
        </a:prstGeom>
        <a:solidFill>
          <a:srgbClr val="10253F">
            <a:alpha val="80000"/>
          </a:srgbClr>
        </a:solidFill>
        <a:ln w="63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AI/ML driven analysis for resource rightsizing</a:t>
          </a:r>
          <a:endParaRPr lang="en-IN" sz="1050" kern="1200" dirty="0"/>
        </a:p>
      </dsp:txBody>
      <dsp:txXfrm>
        <a:off x="62070" y="26131"/>
        <a:ext cx="2035859" cy="481949"/>
      </dsp:txXfrm>
    </dsp:sp>
    <dsp:sp modelId="{C65ECFEE-DD85-44D2-A2CC-235693173CDF}">
      <dsp:nvSpPr>
        <dsp:cNvPr id="0" name=""/>
        <dsp:cNvSpPr/>
      </dsp:nvSpPr>
      <dsp:spPr>
        <a:xfrm>
          <a:off x="35998" y="623169"/>
          <a:ext cx="2088003" cy="534093"/>
        </a:xfrm>
        <a:prstGeom prst="roundRect">
          <a:avLst/>
        </a:prstGeom>
        <a:solidFill>
          <a:schemeClr val="tx2">
            <a:lumMod val="75000"/>
            <a:alpha val="80000"/>
          </a:schemeClr>
        </a:solidFill>
        <a:ln w="63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Comprehensive resource and service optimization and automation</a:t>
          </a:r>
          <a:endParaRPr lang="en-IN" sz="1050" kern="1200" dirty="0"/>
        </a:p>
      </dsp:txBody>
      <dsp:txXfrm>
        <a:off x="62070" y="649241"/>
        <a:ext cx="2035859" cy="481949"/>
      </dsp:txXfrm>
    </dsp:sp>
    <dsp:sp modelId="{A772EAF2-6DEE-40E4-B079-82E020D4BE74}">
      <dsp:nvSpPr>
        <dsp:cNvPr id="0" name=""/>
        <dsp:cNvSpPr/>
      </dsp:nvSpPr>
      <dsp:spPr>
        <a:xfrm>
          <a:off x="35998" y="1246278"/>
          <a:ext cx="2088003" cy="534093"/>
        </a:xfrm>
        <a:prstGeom prst="roundRect">
          <a:avLst/>
        </a:prstGeom>
        <a:solidFill>
          <a:srgbClr val="10253F">
            <a:alpha val="80000"/>
          </a:srgbClr>
        </a:solidFill>
        <a:ln w="63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dirty="0"/>
            <a:t>Intelligent resource scheduling </a:t>
          </a:r>
        </a:p>
      </dsp:txBody>
      <dsp:txXfrm>
        <a:off x="62070" y="1272350"/>
        <a:ext cx="2035859" cy="481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E20E-5887-4F2A-9FEE-546D9D37424C}">
      <dsp:nvSpPr>
        <dsp:cNvPr id="0" name=""/>
        <dsp:cNvSpPr/>
      </dsp:nvSpPr>
      <dsp:spPr>
        <a:xfrm>
          <a:off x="1152" y="10998"/>
          <a:ext cx="2157694" cy="792001"/>
        </a:xfrm>
        <a:prstGeom prst="roundRect">
          <a:avLst/>
        </a:prstGeom>
        <a:solidFill>
          <a:schemeClr val="tx2">
            <a:lumMod val="50000"/>
            <a:alpha val="80000"/>
          </a:schemeClr>
        </a:solidFill>
        <a:ln w="63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Multi-cloud financial domains for budget control and chargeback</a:t>
          </a:r>
          <a:endParaRPr lang="en-IN" sz="1050" kern="1200" dirty="0"/>
        </a:p>
      </dsp:txBody>
      <dsp:txXfrm>
        <a:off x="39814" y="49660"/>
        <a:ext cx="2080370" cy="714677"/>
      </dsp:txXfrm>
    </dsp:sp>
    <dsp:sp modelId="{C65ECFEE-DD85-44D2-A2CC-235693173CDF}">
      <dsp:nvSpPr>
        <dsp:cNvPr id="0" name=""/>
        <dsp:cNvSpPr/>
      </dsp:nvSpPr>
      <dsp:spPr>
        <a:xfrm>
          <a:off x="1152" y="884633"/>
          <a:ext cx="2157694" cy="489796"/>
        </a:xfrm>
        <a:prstGeom prst="roundRect">
          <a:avLst/>
        </a:prstGeom>
        <a:solidFill>
          <a:schemeClr val="tx2">
            <a:lumMod val="75000"/>
            <a:alpha val="80000"/>
          </a:schemeClr>
        </a:solidFill>
        <a:ln w="63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ts val="0"/>
            </a:spcAft>
            <a:buNone/>
          </a:pPr>
          <a:r>
            <a:rPr lang="en-IN" sz="1000" kern="1200" dirty="0"/>
            <a:t>Effective cost allocation</a:t>
          </a:r>
        </a:p>
      </dsp:txBody>
      <dsp:txXfrm>
        <a:off x="25062" y="908543"/>
        <a:ext cx="2109874" cy="441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6E3EF-5C20-4121-B2AD-4833E3FC5D37}">
      <dsp:nvSpPr>
        <dsp:cNvPr id="0" name=""/>
        <dsp:cNvSpPr/>
      </dsp:nvSpPr>
      <dsp:spPr>
        <a:xfrm>
          <a:off x="172578" y="1006"/>
          <a:ext cx="2547185" cy="1528311"/>
        </a:xfrm>
        <a:prstGeom prst="roundRect">
          <a:avLst/>
        </a:prstGeom>
        <a:solidFill>
          <a:srgbClr val="10253F">
            <a:alpha val="80000"/>
          </a:srgb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Enable </a:t>
          </a:r>
          <a:r>
            <a:rPr lang="en-US" sz="1200" b="1" i="0" kern="1200" baseline="0"/>
            <a:t>digital transformation </a:t>
          </a:r>
          <a:r>
            <a:rPr lang="en-US" sz="1200" b="0" i="0" kern="1200" baseline="0"/>
            <a:t>with cost and performance controls. </a:t>
          </a:r>
          <a:r>
            <a:rPr lang="en-US" sz="1200" b="1" i="0" kern="1200" baseline="0"/>
            <a:t>Faster time to decisions </a:t>
          </a:r>
          <a:r>
            <a:rPr lang="en-US" sz="1200" b="0" i="0" kern="1200" baseline="0"/>
            <a:t>and </a:t>
          </a:r>
          <a:r>
            <a:rPr lang="en-US" sz="1200" b="1" i="0" kern="1200" baseline="0"/>
            <a:t>remediations</a:t>
          </a:r>
          <a:r>
            <a:rPr lang="en-US" sz="1200" b="0" i="0" kern="1200" baseline="0"/>
            <a:t> </a:t>
          </a:r>
          <a:r>
            <a:rPr lang="en-US" sz="1200" i="0" kern="1200" baseline="0"/>
            <a:t>saving</a:t>
          </a:r>
          <a:r>
            <a:rPr lang="en-US" sz="1200" b="0" i="0" kern="1200" baseline="0"/>
            <a:t> operational costs (OPEX) and improving profitability.</a:t>
          </a:r>
          <a:endParaRPr lang="en-IN" sz="1200" kern="1200"/>
        </a:p>
      </dsp:txBody>
      <dsp:txXfrm>
        <a:off x="247184" y="75612"/>
        <a:ext cx="2397973" cy="1379099"/>
      </dsp:txXfrm>
    </dsp:sp>
    <dsp:sp modelId="{76F774D4-E7F5-4277-9D87-6C2FF8A20946}">
      <dsp:nvSpPr>
        <dsp:cNvPr id="0" name=""/>
        <dsp:cNvSpPr/>
      </dsp:nvSpPr>
      <dsp:spPr>
        <a:xfrm>
          <a:off x="2974482" y="1006"/>
          <a:ext cx="2547185" cy="1528311"/>
        </a:xfrm>
        <a:prstGeom prst="roundRect">
          <a:avLst/>
        </a:prstGeom>
        <a:solidFill>
          <a:schemeClr val="tx2">
            <a:lumMod val="75000"/>
            <a:alpha val="80000"/>
          </a:scheme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1" i="0" kern="1200" baseline="0" dirty="0"/>
            <a:t>Savings</a:t>
          </a:r>
          <a:r>
            <a:rPr lang="en-US" sz="1200" b="0" i="0" kern="1200" baseline="0" dirty="0"/>
            <a:t> ranging from </a:t>
          </a:r>
          <a:r>
            <a:rPr lang="en-US" sz="1200" b="1" i="0" kern="1200" baseline="0" dirty="0"/>
            <a:t>25 to 75% of total cloud spend.</a:t>
          </a:r>
          <a:endParaRPr lang="en-IN" sz="1200" kern="1200" dirty="0"/>
        </a:p>
      </dsp:txBody>
      <dsp:txXfrm>
        <a:off x="3049088" y="75612"/>
        <a:ext cx="2397973" cy="1379099"/>
      </dsp:txXfrm>
    </dsp:sp>
    <dsp:sp modelId="{728359D8-1FB9-4222-A888-E2E5FF475411}">
      <dsp:nvSpPr>
        <dsp:cNvPr id="0" name=""/>
        <dsp:cNvSpPr/>
      </dsp:nvSpPr>
      <dsp:spPr>
        <a:xfrm>
          <a:off x="5776386" y="1006"/>
          <a:ext cx="2547185" cy="1528311"/>
        </a:xfrm>
        <a:prstGeom prst="roundRect">
          <a:avLst/>
        </a:prstGeom>
        <a:solidFill>
          <a:srgbClr val="10253F">
            <a:alpha val="80000"/>
          </a:srgb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Provide near </a:t>
          </a:r>
          <a:r>
            <a:rPr lang="en-US" sz="1200" b="1" i="0" kern="1200" baseline="0"/>
            <a:t>real-time observability and visibility</a:t>
          </a:r>
          <a:r>
            <a:rPr lang="en-US" sz="1200" b="0" i="0" kern="1200" baseline="0"/>
            <a:t> in (unexpected) cloud costs, wastes, and future trends for </a:t>
          </a:r>
          <a:r>
            <a:rPr lang="en-US" sz="1200" b="1" i="0" kern="1200" baseline="0"/>
            <a:t>faster containment of cost sprawls.</a:t>
          </a:r>
          <a:endParaRPr lang="en-IN" sz="1200" kern="1200"/>
        </a:p>
      </dsp:txBody>
      <dsp:txXfrm>
        <a:off x="5850992" y="75612"/>
        <a:ext cx="2397973" cy="1379099"/>
      </dsp:txXfrm>
    </dsp:sp>
    <dsp:sp modelId="{9613192C-E276-4EDC-B412-4B719950E4E9}">
      <dsp:nvSpPr>
        <dsp:cNvPr id="0" name=""/>
        <dsp:cNvSpPr/>
      </dsp:nvSpPr>
      <dsp:spPr>
        <a:xfrm>
          <a:off x="1573530" y="1784036"/>
          <a:ext cx="2547185" cy="1528311"/>
        </a:xfrm>
        <a:prstGeom prst="roundRect">
          <a:avLst/>
        </a:prstGeom>
        <a:solidFill>
          <a:schemeClr val="tx2">
            <a:lumMod val="75000"/>
            <a:alpha val="80000"/>
          </a:scheme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Allow </a:t>
          </a:r>
          <a:r>
            <a:rPr lang="en-US" sz="1200" b="1" i="0" kern="1200" baseline="0"/>
            <a:t>self-service </a:t>
          </a:r>
          <a:r>
            <a:rPr lang="en-US" sz="1200" b="0" i="0" kern="1200" baseline="0"/>
            <a:t>amongst FinOps practitioners who now can manage at least 10x more cloud footprints.</a:t>
          </a:r>
          <a:endParaRPr lang="en-IN" sz="1200" kern="1200"/>
        </a:p>
      </dsp:txBody>
      <dsp:txXfrm>
        <a:off x="1648136" y="1858642"/>
        <a:ext cx="2397973" cy="1379099"/>
      </dsp:txXfrm>
    </dsp:sp>
    <dsp:sp modelId="{1C9757B2-5C0C-4CA2-BCC6-F24EBF94A3C3}">
      <dsp:nvSpPr>
        <dsp:cNvPr id="0" name=""/>
        <dsp:cNvSpPr/>
      </dsp:nvSpPr>
      <dsp:spPr>
        <a:xfrm>
          <a:off x="4375434" y="1784036"/>
          <a:ext cx="2547185" cy="1528311"/>
        </a:xfrm>
        <a:prstGeom prst="roundRect">
          <a:avLst/>
        </a:prstGeom>
        <a:solidFill>
          <a:schemeClr val="tx2">
            <a:lumMod val="75000"/>
            <a:alpha val="80000"/>
          </a:scheme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1" i="0" kern="1200" baseline="0" dirty="0"/>
            <a:t>Automate </a:t>
          </a:r>
          <a:r>
            <a:rPr lang="en-US" sz="1200" b="0" i="0" kern="1200" baseline="0" dirty="0"/>
            <a:t>budget controls and policy implementations in federated organization structures, driving </a:t>
          </a:r>
          <a:r>
            <a:rPr lang="en-US" sz="1200" b="1" i="0" kern="1200" baseline="0" dirty="0"/>
            <a:t>compliance and company policy adherence.</a:t>
          </a:r>
          <a:endParaRPr lang="en-IN" sz="1200" kern="1200" dirty="0"/>
        </a:p>
      </dsp:txBody>
      <dsp:txXfrm>
        <a:off x="4450040" y="1858642"/>
        <a:ext cx="2397973" cy="1379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864D7-73D1-449C-98EE-4111E94789E0}">
      <dsp:nvSpPr>
        <dsp:cNvPr id="0" name=""/>
        <dsp:cNvSpPr/>
      </dsp:nvSpPr>
      <dsp:spPr>
        <a:xfrm>
          <a:off x="620" y="25605"/>
          <a:ext cx="1467380"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Best of breed performance with Hybrid Cloud configuration</a:t>
          </a:r>
          <a:endParaRPr lang="en-IN" sz="800" kern="1200" dirty="0">
            <a:solidFill>
              <a:schemeClr val="bg1">
                <a:lumMod val="85000"/>
              </a:schemeClr>
            </a:solidFill>
          </a:endParaRPr>
        </a:p>
      </dsp:txBody>
      <dsp:txXfrm>
        <a:off x="27121" y="52106"/>
        <a:ext cx="1414378" cy="489868"/>
      </dsp:txXfrm>
    </dsp:sp>
    <dsp:sp modelId="{BA3EC8A3-A567-46A3-B0A9-CF4F41973C8D}">
      <dsp:nvSpPr>
        <dsp:cNvPr id="0" name=""/>
        <dsp:cNvSpPr/>
      </dsp:nvSpPr>
      <dsp:spPr>
        <a:xfrm>
          <a:off x="1558478" y="25605"/>
          <a:ext cx="1188326"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Efficient integrations with extended ecosystems</a:t>
          </a:r>
          <a:endParaRPr lang="en-IN" sz="800" kern="1200" dirty="0">
            <a:solidFill>
              <a:schemeClr val="bg1">
                <a:lumMod val="85000"/>
              </a:schemeClr>
            </a:solidFill>
          </a:endParaRPr>
        </a:p>
      </dsp:txBody>
      <dsp:txXfrm>
        <a:off x="1584979" y="52106"/>
        <a:ext cx="1135324" cy="489868"/>
      </dsp:txXfrm>
    </dsp:sp>
    <dsp:sp modelId="{E77359BD-292E-4B95-AA12-3F7F9A86C940}">
      <dsp:nvSpPr>
        <dsp:cNvPr id="0" name=""/>
        <dsp:cNvSpPr/>
      </dsp:nvSpPr>
      <dsp:spPr>
        <a:xfrm>
          <a:off x="2837283" y="25605"/>
          <a:ext cx="904784"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Compliance with data sovereignty</a:t>
          </a:r>
          <a:endParaRPr lang="en-IN" sz="800" kern="1200" dirty="0">
            <a:solidFill>
              <a:schemeClr val="bg1">
                <a:lumMod val="85000"/>
              </a:schemeClr>
            </a:solidFill>
          </a:endParaRPr>
        </a:p>
      </dsp:txBody>
      <dsp:txXfrm>
        <a:off x="2863784" y="52106"/>
        <a:ext cx="851782" cy="489868"/>
      </dsp:txXfrm>
    </dsp:sp>
    <dsp:sp modelId="{AF7E4E0B-58BA-40A3-AADA-24248AF89DFC}">
      <dsp:nvSpPr>
        <dsp:cNvPr id="0" name=""/>
        <dsp:cNvSpPr/>
      </dsp:nvSpPr>
      <dsp:spPr>
        <a:xfrm>
          <a:off x="3832546" y="25605"/>
          <a:ext cx="904784"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Business continuity with resilience</a:t>
          </a:r>
          <a:endParaRPr lang="en-IN" sz="800" kern="1200" dirty="0">
            <a:solidFill>
              <a:schemeClr val="bg1">
                <a:lumMod val="85000"/>
              </a:schemeClr>
            </a:solidFill>
          </a:endParaRPr>
        </a:p>
      </dsp:txBody>
      <dsp:txXfrm>
        <a:off x="3859047" y="52106"/>
        <a:ext cx="851782" cy="489868"/>
      </dsp:txXfrm>
    </dsp:sp>
    <dsp:sp modelId="{304C7704-5341-4FA0-A8E7-201788C85980}">
      <dsp:nvSpPr>
        <dsp:cNvPr id="0" name=""/>
        <dsp:cNvSpPr/>
      </dsp:nvSpPr>
      <dsp:spPr>
        <a:xfrm>
          <a:off x="4827810" y="25605"/>
          <a:ext cx="904784"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Simplicity with self service</a:t>
          </a:r>
          <a:endParaRPr lang="en-IN" sz="800" kern="1200" dirty="0">
            <a:solidFill>
              <a:schemeClr val="bg1">
                <a:lumMod val="85000"/>
              </a:schemeClr>
            </a:solidFill>
          </a:endParaRPr>
        </a:p>
      </dsp:txBody>
      <dsp:txXfrm>
        <a:off x="4854311" y="52106"/>
        <a:ext cx="851782" cy="489868"/>
      </dsp:txXfrm>
    </dsp:sp>
    <dsp:sp modelId="{5F472201-79CB-4506-9A15-0218972D22A1}">
      <dsp:nvSpPr>
        <dsp:cNvPr id="0" name=""/>
        <dsp:cNvSpPr/>
      </dsp:nvSpPr>
      <dsp:spPr>
        <a:xfrm>
          <a:off x="5823073" y="25605"/>
          <a:ext cx="1188326"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Operational efficiency with reduced IT administration</a:t>
          </a:r>
          <a:endParaRPr lang="en-IN" sz="800" kern="1200" dirty="0">
            <a:solidFill>
              <a:schemeClr val="bg1">
                <a:lumMod val="85000"/>
              </a:schemeClr>
            </a:solidFill>
          </a:endParaRPr>
        </a:p>
      </dsp:txBody>
      <dsp:txXfrm>
        <a:off x="5849574" y="52106"/>
        <a:ext cx="1135324" cy="489868"/>
      </dsp:txXfrm>
    </dsp:sp>
    <dsp:sp modelId="{812A7802-8FC4-434B-A98A-70FE6BD9FE2E}">
      <dsp:nvSpPr>
        <dsp:cNvPr id="0" name=""/>
        <dsp:cNvSpPr/>
      </dsp:nvSpPr>
      <dsp:spPr>
        <a:xfrm>
          <a:off x="7101878" y="25605"/>
          <a:ext cx="1188326" cy="542870"/>
        </a:xfrm>
        <a:prstGeom prst="roundRect">
          <a:avLst/>
        </a:prstGeom>
        <a:noFill/>
        <a:ln w="9525" cap="flat" cmpd="sng" algn="ctr">
          <a:no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None/>
          </a:pPr>
          <a:r>
            <a:rPr lang="en-US" sz="800" kern="1200" dirty="0">
              <a:solidFill>
                <a:schemeClr val="bg1">
                  <a:lumMod val="85000"/>
                </a:schemeClr>
              </a:solidFill>
            </a:rPr>
            <a:t>Cost reduction with </a:t>
          </a:r>
        </a:p>
        <a:p>
          <a:pPr marL="0" lvl="0" indent="0" algn="ctr" defTabSz="355600">
            <a:lnSpc>
              <a:spcPct val="100000"/>
            </a:lnSpc>
            <a:spcBef>
              <a:spcPct val="0"/>
            </a:spcBef>
            <a:spcAft>
              <a:spcPts val="0"/>
            </a:spcAft>
            <a:buNone/>
          </a:pPr>
          <a:r>
            <a:rPr lang="en-US" sz="800" kern="1200" dirty="0">
              <a:solidFill>
                <a:schemeClr val="bg1">
                  <a:lumMod val="85000"/>
                </a:schemeClr>
              </a:solidFill>
            </a:rPr>
            <a:t>on-demand bursting to public clouds</a:t>
          </a:r>
          <a:endParaRPr lang="en-IN" sz="800" kern="1200" dirty="0">
            <a:solidFill>
              <a:schemeClr val="bg1">
                <a:lumMod val="85000"/>
              </a:schemeClr>
            </a:solidFill>
          </a:endParaRPr>
        </a:p>
      </dsp:txBody>
      <dsp:txXfrm>
        <a:off x="7128379" y="52106"/>
        <a:ext cx="1135324" cy="4898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AD27F-7762-414A-BE79-7A70DF6828B9}" type="datetimeFigureOut">
              <a:rPr lang="en-IN" smtClean="0"/>
              <a:t>02-05-2023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34906-1882-4BA8-A1C1-521A4753B5BB}" type="slidenum">
              <a:rPr lang="en-IN" smtClean="0"/>
              <a:t>‹#›</a:t>
            </a:fld>
            <a:endParaRPr lang="en-IN" dirty="0"/>
          </a:p>
        </p:txBody>
      </p:sp>
    </p:spTree>
    <p:extLst>
      <p:ext uri="{BB962C8B-B14F-4D97-AF65-F5344CB8AC3E}">
        <p14:creationId xmlns:p14="http://schemas.microsoft.com/office/powerpoint/2010/main" val="91065800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B24083D-D896-484C-A436-5E40B8F97215}"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4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53ce6e0f3c_2_1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53ce6e0f3c_2_1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Roku - $400K waste of storage per month</a:t>
            </a:r>
            <a:endParaRPr dirty="0">
              <a:solidFill>
                <a:schemeClr val="dk1"/>
              </a:solidFill>
            </a:endParaRPr>
          </a:p>
          <a:p>
            <a:pPr marL="0" lvl="0" indent="0" algn="l" rtl="0">
              <a:spcBef>
                <a:spcPts val="0"/>
              </a:spcBef>
              <a:spcAft>
                <a:spcPts val="0"/>
              </a:spcAft>
              <a:buNone/>
            </a:pPr>
            <a:r>
              <a:rPr lang="en">
                <a:solidFill>
                  <a:schemeClr val="dk1"/>
                </a:solidFill>
              </a:rPr>
              <a:t>Glocal - % of savings for </a:t>
            </a:r>
            <a:endParaRPr dirty="0">
              <a:solidFill>
                <a:schemeClr val="dk1"/>
              </a:solidFill>
            </a:endParaRPr>
          </a:p>
          <a:p>
            <a:pPr marL="0" lvl="0" indent="0" algn="l" rtl="0">
              <a:spcBef>
                <a:spcPts val="0"/>
              </a:spcBef>
              <a:spcAft>
                <a:spcPts val="0"/>
              </a:spcAft>
              <a:buNone/>
            </a:pPr>
            <a:r>
              <a:rPr lang="en">
                <a:solidFill>
                  <a:schemeClr val="dk1"/>
                </a:solidFill>
              </a:rPr>
              <a:t>	T3 instance types -&gt; AMD chip-set instance -&gt; 30 - 40% of savings </a:t>
            </a:r>
            <a:endParaRPr dirty="0">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ApTech - &gt; 60% of savings</a:t>
            </a: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53ce6e0f3c_2_1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53ce6e0f3c_2_1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1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32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153ce6e0f3c_2_1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153ce6e0f3c_2_1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430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34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141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009561-C868-4149-BF70-8E96692B9459}" type="slidenum">
              <a:rPr lang="en-IN" smtClean="0"/>
              <a:t>16</a:t>
            </a:fld>
            <a:endParaRPr lang="en-IN" dirty="0"/>
          </a:p>
        </p:txBody>
      </p:sp>
    </p:spTree>
    <p:extLst>
      <p:ext uri="{BB962C8B-B14F-4D97-AF65-F5344CB8AC3E}">
        <p14:creationId xmlns:p14="http://schemas.microsoft.com/office/powerpoint/2010/main" val="305460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53ce6e0f3c_2_1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53ce6e0f3c_2_1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53ce6e0f3c_2_1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153ce6e0f3c_2_1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69B1578-6875-4FE4-99AE-450C6FFB4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EFE246B-E024-F02D-1A07-FD6218BDDC6B}"/>
              </a:ext>
            </a:extLst>
          </p:cNvPr>
          <p:cNvSpPr/>
          <p:nvPr userDrawn="1"/>
        </p:nvSpPr>
        <p:spPr>
          <a:xfrm>
            <a:off x="0" y="0"/>
            <a:ext cx="9144001" cy="51435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987426"/>
            <a:ext cx="4417289" cy="1566132"/>
          </a:xfrm>
        </p:spPr>
        <p:txBody>
          <a:bodyPr>
            <a:noAutofit/>
          </a:bodyPr>
          <a:lstStyle>
            <a:lvl1pPr marL="0" indent="0" algn="l">
              <a:lnSpc>
                <a:spcPts val="3400"/>
              </a:lnSpc>
              <a:spcBef>
                <a:spcPts val="0"/>
              </a:spcBef>
              <a:buNone/>
              <a:defRPr sz="3200"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34100" y="2571751"/>
            <a:ext cx="7316314" cy="341072"/>
          </a:xfrm>
        </p:spPr>
        <p:txBody>
          <a:bodyPr>
            <a:noAutofit/>
          </a:bodyPr>
          <a:lstStyle>
            <a:lvl1pPr marL="0" indent="0">
              <a:lnSpc>
                <a:spcPts val="2000"/>
              </a:lnSpc>
              <a:spcBef>
                <a:spcPts val="0"/>
              </a:spcBef>
              <a:buNone/>
              <a:defRPr sz="1800" b="1" cap="none" baseline="0">
                <a:solidFill>
                  <a:srgbClr val="BED730"/>
                </a:solidFill>
              </a:defRPr>
            </a:lvl1pPr>
          </a:lstStyle>
          <a:p>
            <a:pPr lvl="0"/>
            <a:r>
              <a:rPr lang="en-US"/>
              <a:t>Sub Title </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34099" y="2996461"/>
            <a:ext cx="5112246" cy="277103"/>
          </a:xfrm>
        </p:spPr>
        <p:txBody>
          <a:bodyPr anchor="t">
            <a:noAutofit/>
          </a:bodyPr>
          <a:lstStyle>
            <a:lvl1pPr marL="0" indent="0">
              <a:lnSpc>
                <a:spcPts val="1800"/>
              </a:lnSpc>
              <a:buNone/>
              <a:defRPr sz="1200" b="0">
                <a:solidFill>
                  <a:schemeClr val="bg1">
                    <a:lumMod val="85000"/>
                  </a:schemeClr>
                </a:solidFill>
              </a:defRPr>
            </a:lvl1pPr>
          </a:lstStyle>
          <a:p>
            <a:pPr lvl="0"/>
            <a:r>
              <a:rPr lang="en-US"/>
              <a:t>Month 2023</a:t>
            </a:r>
          </a:p>
        </p:txBody>
      </p:sp>
    </p:spTree>
    <p:extLst>
      <p:ext uri="{BB962C8B-B14F-4D97-AF65-F5344CB8AC3E}">
        <p14:creationId xmlns:p14="http://schemas.microsoft.com/office/powerpoint/2010/main" val="11115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8D116B2-32D2-EC41-B294-FD00DC82F80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A6761-74F5-594B-A83C-4E8B2933C610}" type="slidenum">
              <a:rPr lang="en-US" smtClean="0"/>
              <a:t>‹#›</a:t>
            </a:fld>
            <a:endParaRPr lang="en-US" dirty="0"/>
          </a:p>
        </p:txBody>
      </p:sp>
    </p:spTree>
    <p:extLst>
      <p:ext uri="{BB962C8B-B14F-4D97-AF65-F5344CB8AC3E}">
        <p14:creationId xmlns:p14="http://schemas.microsoft.com/office/powerpoint/2010/main" val="24200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Key Statement">
    <p:bg>
      <p:bgPr>
        <a:gradFill flip="none" rotWithShape="1">
          <a:gsLst>
            <a:gs pos="0">
              <a:srgbClr val="081F30"/>
            </a:gs>
            <a:gs pos="29000">
              <a:srgbClr val="081F30"/>
            </a:gs>
            <a:gs pos="64000">
              <a:srgbClr val="081F30"/>
            </a:gs>
            <a:gs pos="97000">
              <a:srgbClr val="081F3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3" name="Picture 2" descr="Image result for sify logo">
            <a:extLst>
              <a:ext uri="{FF2B5EF4-FFF2-40B4-BE49-F238E27FC236}">
                <a16:creationId xmlns:a16="http://schemas.microsoft.com/office/drawing/2014/main" id="{C8120123-9D44-4463-BEE4-1126EC8E06E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6814"/>
          <a:stretch/>
        </p:blipFill>
        <p:spPr bwMode="auto">
          <a:xfrm>
            <a:off x="7994072" y="213786"/>
            <a:ext cx="905357" cy="5129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C70CB4D5-62D2-4907-8272-FA0E782F6B31}"/>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b="22665"/>
          <a:stretch/>
        </p:blipFill>
        <p:spPr>
          <a:xfrm>
            <a:off x="323850" y="200578"/>
            <a:ext cx="1016193" cy="659636"/>
          </a:xfrm>
          <a:prstGeom prst="rect">
            <a:avLst/>
          </a:prstGeom>
        </p:spPr>
      </p:pic>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1490132"/>
            <a:ext cx="8575579" cy="512967"/>
          </a:xfrm>
        </p:spPr>
        <p:txBody>
          <a:bodyPr anchor="ctr">
            <a:normAutofit/>
          </a:bodyPr>
          <a:lstStyle>
            <a:lvl1pPr marL="0" indent="0" algn="ctr">
              <a:lnSpc>
                <a:spcPct val="100000"/>
              </a:lnSpc>
              <a:spcBef>
                <a:spcPts val="0"/>
              </a:spcBef>
              <a:buNone/>
              <a:defRPr sz="3600" b="1" cap="all" baseline="0">
                <a:solidFill>
                  <a:schemeClr val="tx1"/>
                </a:solidFill>
              </a:defRPr>
            </a:lvl1pPr>
          </a:lstStyle>
          <a:p>
            <a:pPr lvl="0"/>
            <a:r>
              <a:rPr lang="en-US"/>
              <a:t>Key statement heading</a:t>
            </a:r>
          </a:p>
        </p:txBody>
      </p:sp>
      <p:sp>
        <p:nvSpPr>
          <p:cNvPr id="2" name="TextBox 1">
            <a:extLst>
              <a:ext uri="{FF2B5EF4-FFF2-40B4-BE49-F238E27FC236}">
                <a16:creationId xmlns:a16="http://schemas.microsoft.com/office/drawing/2014/main" id="{15B46FF2-6CC0-C34B-A90A-9870FF40269F}"/>
              </a:ext>
            </a:extLst>
          </p:cNvPr>
          <p:cNvSpPr txBox="1"/>
          <p:nvPr userDrawn="1"/>
        </p:nvSpPr>
        <p:spPr>
          <a:xfrm>
            <a:off x="257388" y="753015"/>
            <a:ext cx="1284519" cy="307777"/>
          </a:xfrm>
          <a:prstGeom prst="rect">
            <a:avLst/>
          </a:prstGeom>
          <a:noFill/>
        </p:spPr>
        <p:txBody>
          <a:bodyPr wrap="none" rtlCol="0">
            <a:spAutoFit/>
          </a:bodyPr>
          <a:lstStyle/>
          <a:p>
            <a:r>
              <a:rPr lang="en-US" sz="1400" dirty="0">
                <a:solidFill>
                  <a:schemeClr val="tx1"/>
                </a:solidFill>
              </a:rPr>
              <a:t>InfinitDIGITAL</a:t>
            </a:r>
          </a:p>
        </p:txBody>
      </p:sp>
      <p:sp>
        <p:nvSpPr>
          <p:cNvPr id="4" name="Text Placeholder 3">
            <a:extLst>
              <a:ext uri="{FF2B5EF4-FFF2-40B4-BE49-F238E27FC236}">
                <a16:creationId xmlns:a16="http://schemas.microsoft.com/office/drawing/2014/main" id="{8E3B8A44-E180-244B-A2C8-2A23D4FA0EA0}"/>
              </a:ext>
            </a:extLst>
          </p:cNvPr>
          <p:cNvSpPr>
            <a:spLocks noGrp="1"/>
          </p:cNvSpPr>
          <p:nvPr>
            <p:ph type="body" sz="quarter" idx="12" hasCustomPrompt="1"/>
          </p:nvPr>
        </p:nvSpPr>
        <p:spPr>
          <a:xfrm>
            <a:off x="323850" y="2193925"/>
            <a:ext cx="8575675" cy="2120900"/>
          </a:xfrm>
        </p:spPr>
        <p:txBody>
          <a:bodyPr anchor="ctr"/>
          <a:lstStyle>
            <a:lvl1pPr marL="0" indent="0" algn="ctr">
              <a:buNone/>
              <a:defRPr>
                <a:solidFill>
                  <a:schemeClr val="tx1"/>
                </a:solidFill>
              </a:defRPr>
            </a:lvl1pPr>
          </a:lstStyle>
          <a:p>
            <a:pPr lvl="0"/>
            <a:r>
              <a:rPr lang="en-US"/>
              <a:t>Key Statement</a:t>
            </a:r>
          </a:p>
        </p:txBody>
      </p:sp>
    </p:spTree>
    <p:extLst>
      <p:ext uri="{BB962C8B-B14F-4D97-AF65-F5344CB8AC3E}">
        <p14:creationId xmlns:p14="http://schemas.microsoft.com/office/powerpoint/2010/main" val="398426746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987426"/>
            <a:ext cx="4068763" cy="3744912"/>
          </a:xfrm>
        </p:spPr>
        <p:txBody>
          <a:bodyPr>
            <a:normAutofit/>
          </a:bodyPr>
          <a:lstStyle>
            <a:lvl1pPr marL="226772" indent="-226772">
              <a:buFont typeface="Wingdings" panose="05000000000000000000" pitchFamily="2" charset="2"/>
              <a:buChar char="§"/>
              <a:defRPr sz="1600">
                <a:latin typeface="TheSansOffice" panose="020B0503040302060204" pitchFamily="34" charset="77"/>
              </a:defRPr>
            </a:lvl1pPr>
            <a:lvl2pPr>
              <a:defRPr sz="1400">
                <a:latin typeface="TheSansOffice" panose="020B0503040302060204" pitchFamily="34" charset="77"/>
              </a:defRPr>
            </a:lvl2pPr>
            <a:lvl3pPr>
              <a:defRPr sz="1200">
                <a:latin typeface="TheSansOffice" panose="020B0503040302060204" pitchFamily="34" charset="77"/>
              </a:defRPr>
            </a:lvl3pPr>
            <a:lvl4pPr marL="1371429" indent="0">
              <a:buNone/>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51388" y="987426"/>
            <a:ext cx="4068762" cy="3744912"/>
          </a:xfrm>
        </p:spPr>
        <p:txBody>
          <a:bodyPr>
            <a:normAutofit/>
          </a:bodyPr>
          <a:lstStyle>
            <a:lvl1pPr marL="226772" indent="-226772">
              <a:buFont typeface="Wingdings" panose="05000000000000000000" pitchFamily="2" charset="2"/>
              <a:buChar char="§"/>
              <a:defRPr sz="1600">
                <a:latin typeface="TheSansOffice" panose="020B0503040302060204" pitchFamily="34" charset="77"/>
              </a:defRPr>
            </a:lvl1pPr>
            <a:lvl2pPr>
              <a:defRPr sz="1400">
                <a:latin typeface="TheSansOffice" panose="020B0503040302060204" pitchFamily="34" charset="77"/>
              </a:defRPr>
            </a:lvl2pPr>
            <a:lvl3pPr>
              <a:defRPr sz="1200">
                <a:latin typeface="TheSansOffice" panose="020B0503040302060204" pitchFamily="34" charset="77"/>
              </a:defRPr>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323850" y="257731"/>
            <a:ext cx="8496300" cy="369332"/>
          </a:xfrm>
          <a:prstGeom prst="rect">
            <a:avLst/>
          </a:prstGeom>
        </p:spPr>
        <p:txBody>
          <a:bodyPr/>
          <a:lstStyle>
            <a:lvl1pPr>
              <a:defRPr baseline="0"/>
            </a:lvl1pPr>
          </a:lstStyle>
          <a:p>
            <a:r>
              <a:rPr lang="en-US"/>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97062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innernew">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66EA793-8EF2-E390-1762-B66CB4D80EC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529CE6D2-4B7E-FB47-25F9-EE1F7D550953}"/>
              </a:ext>
            </a:extLst>
          </p:cNvPr>
          <p:cNvSpPr/>
          <p:nvPr userDrawn="1"/>
        </p:nvSpPr>
        <p:spPr>
          <a:xfrm>
            <a:off x="0" y="0"/>
            <a:ext cx="9144000" cy="51435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Tree>
    <p:extLst>
      <p:ext uri="{BB962C8B-B14F-4D97-AF65-F5344CB8AC3E}">
        <p14:creationId xmlns:p14="http://schemas.microsoft.com/office/powerpoint/2010/main" val="86493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A0757AA-6517-B65F-4632-B72189D0C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FE246B-E024-F02D-1A07-FD6218BDDC6B}"/>
              </a:ext>
            </a:extLst>
          </p:cNvPr>
          <p:cNvSpPr/>
          <p:nvPr userDrawn="1"/>
        </p:nvSpPr>
        <p:spPr>
          <a:xfrm>
            <a:off x="-1" y="0"/>
            <a:ext cx="9144001" cy="5143500"/>
          </a:xfrm>
          <a:prstGeom prst="rect">
            <a:avLst/>
          </a:prstGeom>
          <a:solidFill>
            <a:srgbClr val="0A182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1922878"/>
            <a:ext cx="6719844" cy="1001751"/>
          </a:xfrm>
        </p:spPr>
        <p:txBody>
          <a:bodyPr>
            <a:noAutofit/>
          </a:bodyPr>
          <a:lstStyle>
            <a:lvl1pPr marL="0" indent="0" algn="l">
              <a:lnSpc>
                <a:spcPts val="3400"/>
              </a:lnSpc>
              <a:spcBef>
                <a:spcPts val="0"/>
              </a:spcBef>
              <a:buNone/>
              <a:defRPr sz="28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34100" y="2946465"/>
            <a:ext cx="4417288" cy="341072"/>
          </a:xfrm>
        </p:spPr>
        <p:txBody>
          <a:bodyPr>
            <a:noAutofit/>
          </a:bodyPr>
          <a:lstStyle>
            <a:lvl1pPr marL="0" indent="0">
              <a:lnSpc>
                <a:spcPts val="2000"/>
              </a:lnSpc>
              <a:spcBef>
                <a:spcPts val="0"/>
              </a:spcBef>
              <a:buNone/>
              <a:defRPr sz="1800" b="1" cap="none" baseline="0">
                <a:solidFill>
                  <a:srgbClr val="BED730"/>
                </a:solidFill>
              </a:defRPr>
            </a:lvl1pPr>
          </a:lstStyle>
          <a:p>
            <a:pPr lvl="0"/>
            <a:r>
              <a:rPr lang="en-US" dirty="0"/>
              <a:t>Sub Title </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34099" y="3394010"/>
            <a:ext cx="5112246" cy="277103"/>
          </a:xfrm>
        </p:spPr>
        <p:txBody>
          <a:bodyPr anchor="t">
            <a:noAutofit/>
          </a:bodyPr>
          <a:lstStyle>
            <a:lvl1pPr marL="0" indent="0">
              <a:lnSpc>
                <a:spcPts val="1800"/>
              </a:lnSpc>
              <a:buNone/>
              <a:defRPr sz="1200"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14640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 y="0"/>
            <a:ext cx="9143999" cy="51435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2"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8" name="TextBox 7">
            <a:extLst>
              <a:ext uri="{FF2B5EF4-FFF2-40B4-BE49-F238E27FC236}">
                <a16:creationId xmlns:a16="http://schemas.microsoft.com/office/drawing/2014/main" id="{79F9AD19-9D39-BF4F-73A5-2DC9F6550DEE}"/>
              </a:ext>
            </a:extLst>
          </p:cNvPr>
          <p:cNvSpPr txBox="1"/>
          <p:nvPr userDrawn="1"/>
        </p:nvSpPr>
        <p:spPr>
          <a:xfrm>
            <a:off x="243840" y="4887674"/>
            <a:ext cx="1021080" cy="253916"/>
          </a:xfrm>
          <a:prstGeom prst="rect">
            <a:avLst/>
          </a:prstGeom>
          <a:noFill/>
        </p:spPr>
        <p:txBody>
          <a:bodyPr wrap="square" rtlCol="0">
            <a:spAutoFit/>
          </a:bodyPr>
          <a:lstStyle/>
          <a:p>
            <a:r>
              <a:rPr lang="en-US" sz="1050" dirty="0">
                <a:solidFill>
                  <a:schemeClr val="bg1"/>
                </a:solidFill>
              </a:rPr>
              <a:t>Digital@Core</a:t>
            </a:r>
            <a:endParaRPr lang="en-US" sz="1050" baseline="30000" dirty="0">
              <a:solidFill>
                <a:schemeClr val="bg1"/>
              </a:solidFill>
            </a:endParaRPr>
          </a:p>
        </p:txBody>
      </p:sp>
      <p:pic>
        <p:nvPicPr>
          <p:cNvPr id="9" name="Picture 2" descr="Image result for sify logo">
            <a:extLst>
              <a:ext uri="{FF2B5EF4-FFF2-40B4-BE49-F238E27FC236}">
                <a16:creationId xmlns:a16="http://schemas.microsoft.com/office/drawing/2014/main" id="{7F2D3FE4-6492-8334-39F6-B655E8F847ED}"/>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31564" y="4928479"/>
            <a:ext cx="317690" cy="180000"/>
          </a:xfrm>
          <a:prstGeom prst="rect">
            <a:avLst/>
          </a:prstGeom>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324000" y="211571"/>
            <a:ext cx="7537450" cy="461655"/>
          </a:xfrm>
        </p:spPr>
        <p:txBody>
          <a:bodyPr/>
          <a:lstStyle>
            <a:lvl1pPr>
              <a:defRPr sz="24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40981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2"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1571"/>
            <a:ext cx="8496150" cy="461655"/>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4" name="TextBox 3">
            <a:extLst>
              <a:ext uri="{FF2B5EF4-FFF2-40B4-BE49-F238E27FC236}">
                <a16:creationId xmlns:a16="http://schemas.microsoft.com/office/drawing/2014/main" id="{C2746C1B-C4A0-E12C-D58B-4B9817B50B2F}"/>
              </a:ext>
            </a:extLst>
          </p:cNvPr>
          <p:cNvSpPr txBox="1"/>
          <p:nvPr userDrawn="1"/>
        </p:nvSpPr>
        <p:spPr>
          <a:xfrm>
            <a:off x="243840" y="4887674"/>
            <a:ext cx="1021080" cy="253916"/>
          </a:xfrm>
          <a:prstGeom prst="rect">
            <a:avLst/>
          </a:prstGeom>
          <a:noFill/>
        </p:spPr>
        <p:txBody>
          <a:bodyPr wrap="square" rtlCol="0">
            <a:spAutoFit/>
          </a:bodyPr>
          <a:lstStyle/>
          <a:p>
            <a:r>
              <a:rPr lang="en-US" sz="1050" dirty="0">
                <a:solidFill>
                  <a:schemeClr val="bg1"/>
                </a:solidFill>
              </a:rPr>
              <a:t>Digital@Core</a:t>
            </a:r>
            <a:endParaRPr lang="en-US" sz="1050" baseline="30000" dirty="0">
              <a:solidFill>
                <a:schemeClr val="bg1"/>
              </a:solidFill>
            </a:endParaRPr>
          </a:p>
        </p:txBody>
      </p:sp>
      <p:pic>
        <p:nvPicPr>
          <p:cNvPr id="6" name="Picture 2" descr="Image result for sify logo">
            <a:extLst>
              <a:ext uri="{FF2B5EF4-FFF2-40B4-BE49-F238E27FC236}">
                <a16:creationId xmlns:a16="http://schemas.microsoft.com/office/drawing/2014/main" id="{E9AA1736-2CBC-46C1-26D7-B1FEF23E956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31564" y="4928479"/>
            <a:ext cx="317690" cy="180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3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1" y="0"/>
            <a:ext cx="9144001"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3"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6505" y="3822828"/>
            <a:ext cx="9150505" cy="1320673"/>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41"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320597" y="3822826"/>
            <a:ext cx="8499553" cy="1251183"/>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245899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hank You New">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3F388-8DA6-F3FF-548C-922930AEE2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6FE68ACB-2593-4C7C-7E2A-EF7DBD15124A}"/>
              </a:ext>
            </a:extLst>
          </p:cNvPr>
          <p:cNvSpPr/>
          <p:nvPr userDrawn="1"/>
        </p:nvSpPr>
        <p:spPr>
          <a:xfrm>
            <a:off x="1" y="0"/>
            <a:ext cx="9144001" cy="51435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27" name="Picture 26">
            <a:extLst>
              <a:ext uri="{FF2B5EF4-FFF2-40B4-BE49-F238E27FC236}">
                <a16:creationId xmlns:a16="http://schemas.microsoft.com/office/drawing/2014/main" id="{52031C83-E40D-4038-958F-45A64DCB1F4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323850" y="116215"/>
            <a:ext cx="905358" cy="759938"/>
          </a:xfrm>
          <a:prstGeom prst="rect">
            <a:avLst/>
          </a:prstGeom>
        </p:spPr>
      </p:pic>
      <p:cxnSp>
        <p:nvCxnSpPr>
          <p:cNvPr id="3" name="Straight Connector 2">
            <a:extLst>
              <a:ext uri="{FF2B5EF4-FFF2-40B4-BE49-F238E27FC236}">
                <a16:creationId xmlns:a16="http://schemas.microsoft.com/office/drawing/2014/main" id="{E2DCD772-99C7-8F41-F311-6E8AB6D05A8F}"/>
              </a:ext>
            </a:extLst>
          </p:cNvPr>
          <p:cNvCxnSpPr>
            <a:cxnSpLocks/>
          </p:cNvCxnSpPr>
          <p:nvPr userDrawn="1"/>
        </p:nvCxnSpPr>
        <p:spPr>
          <a:xfrm>
            <a:off x="1" y="2719567"/>
            <a:ext cx="4392611"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B712CD-B155-BA00-9933-CE6891B875A0}"/>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335979" y="2869973"/>
            <a:ext cx="4044502" cy="358107"/>
          </a:xfrm>
          <a:prstGeom prst="rect">
            <a:avLst/>
          </a:prstGeom>
        </p:spPr>
      </p:pic>
      <p:sp>
        <p:nvSpPr>
          <p:cNvPr id="6" name="Text Placeholder 3">
            <a:extLst>
              <a:ext uri="{FF2B5EF4-FFF2-40B4-BE49-F238E27FC236}">
                <a16:creationId xmlns:a16="http://schemas.microsoft.com/office/drawing/2014/main" id="{38B56D2C-FECD-4402-FDB5-45A80136C278}"/>
              </a:ext>
            </a:extLst>
          </p:cNvPr>
          <p:cNvSpPr>
            <a:spLocks noGrp="1"/>
          </p:cNvSpPr>
          <p:nvPr>
            <p:ph type="body" sz="quarter" idx="11" hasCustomPrompt="1"/>
          </p:nvPr>
        </p:nvSpPr>
        <p:spPr>
          <a:xfrm>
            <a:off x="320598" y="2071256"/>
            <a:ext cx="4072016" cy="497908"/>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THANK YOU</a:t>
            </a:r>
          </a:p>
        </p:txBody>
      </p:sp>
      <p:pic>
        <p:nvPicPr>
          <p:cNvPr id="7" name="Picture 2" descr="Image result for sify logo">
            <a:extLst>
              <a:ext uri="{FF2B5EF4-FFF2-40B4-BE49-F238E27FC236}">
                <a16:creationId xmlns:a16="http://schemas.microsoft.com/office/drawing/2014/main" id="{74B075DA-52F1-B8EB-30D9-2A31D0B2AA24}"/>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5"/>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0" y="0"/>
            <a:ext cx="9144001" cy="51435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60303" y="-25426"/>
            <a:ext cx="1194705" cy="11947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291314" y="3974242"/>
            <a:ext cx="8515330" cy="758096"/>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379915" y="155024"/>
            <a:ext cx="1016193" cy="659636"/>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323850" y="788857"/>
            <a:ext cx="1128322" cy="276999"/>
          </a:xfrm>
          <a:prstGeom prst="rect">
            <a:avLst/>
          </a:prstGeom>
          <a:noFill/>
        </p:spPr>
        <p:txBody>
          <a:bodyPr wrap="none" rtlCol="0">
            <a:spAutoFit/>
          </a:bodyPr>
          <a:lstStyle/>
          <a:p>
            <a:r>
              <a:rPr lang="en-US" sz="1200" dirty="0">
                <a:solidFill>
                  <a:schemeClr val="bg1"/>
                </a:solidFill>
              </a:rPr>
              <a:t>InfinitDIGITAL</a:t>
            </a:r>
          </a:p>
        </p:txBody>
      </p:sp>
    </p:spTree>
    <p:extLst>
      <p:ext uri="{BB962C8B-B14F-4D97-AF65-F5344CB8AC3E}">
        <p14:creationId xmlns:p14="http://schemas.microsoft.com/office/powerpoint/2010/main" val="247742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5"/>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0" y="0"/>
            <a:ext cx="9144001" cy="51435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60303" y="-25426"/>
            <a:ext cx="1194705" cy="11947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291314" y="3974242"/>
            <a:ext cx="8515330" cy="758096"/>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2" name="Picture 11">
            <a:extLst>
              <a:ext uri="{FF2B5EF4-FFF2-40B4-BE49-F238E27FC236}">
                <a16:creationId xmlns:a16="http://schemas.microsoft.com/office/drawing/2014/main" id="{CF235276-04A0-DEB4-7C18-EC4C65EDF6C3}"/>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291314" y="156427"/>
            <a:ext cx="990016" cy="830998"/>
          </a:xfrm>
          <a:prstGeom prst="rect">
            <a:avLst/>
          </a:prstGeom>
        </p:spPr>
      </p:pic>
    </p:spTree>
    <p:extLst>
      <p:ext uri="{BB962C8B-B14F-4D97-AF65-F5344CB8AC3E}">
        <p14:creationId xmlns:p14="http://schemas.microsoft.com/office/powerpoint/2010/main" val="58519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55155"/>
            <a:ext cx="6858000" cy="1477317"/>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8D116B2-32D2-EC41-B294-FD00DC82F80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A6761-74F5-594B-A83C-4E8B2933C610}" type="slidenum">
              <a:rPr lang="en-US" smtClean="0"/>
              <a:t>‹#›</a:t>
            </a:fld>
            <a:endParaRPr lang="en-US" dirty="0"/>
          </a:p>
        </p:txBody>
      </p:sp>
    </p:spTree>
    <p:extLst>
      <p:ext uri="{BB962C8B-B14F-4D97-AF65-F5344CB8AC3E}">
        <p14:creationId xmlns:p14="http://schemas.microsoft.com/office/powerpoint/2010/main" val="321175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6"/>
            <a:ext cx="8496150" cy="3744913"/>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286433" y="4767265"/>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57738"/>
            <a:ext cx="8496150" cy="369322"/>
          </a:xfrm>
          <a:prstGeom prst="rect">
            <a:avLst/>
          </a:prstGeom>
        </p:spPr>
        <p:txBody>
          <a:bodyPr vert="horz" wrap="square" lIns="0" tIns="45715" rIns="91428" bIns="45715" rtlCol="0" anchor="ctr">
            <a:spAutoFit/>
          </a:body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504258009"/>
      </p:ext>
    </p:extLst>
  </p:cSld>
  <p:clrMap bg1="lt1" tx1="dk1" bg2="lt2" tx2="dk2" accent1="accent1" accent2="accent2" accent3="accent3" accent4="accent4" accent5="accent5" accent6="accent6" hlink="hlink" folHlink="folHlink"/>
  <p:sldLayoutIdLst>
    <p:sldLayoutId id="2147483665" r:id="rId1"/>
    <p:sldLayoutId id="2147483750" r:id="rId2"/>
    <p:sldLayoutId id="2147483666" r:id="rId3"/>
    <p:sldLayoutId id="2147483670" r:id="rId4"/>
    <p:sldLayoutId id="2147483675" r:id="rId5"/>
    <p:sldLayoutId id="2147483681" r:id="rId6"/>
    <p:sldLayoutId id="2147483744" r:id="rId7"/>
    <p:sldLayoutId id="2147483747" r:id="rId8"/>
    <p:sldLayoutId id="2147483745" r:id="rId9"/>
    <p:sldLayoutId id="2147483746" r:id="rId10"/>
    <p:sldLayoutId id="2147483748" r:id="rId11"/>
    <p:sldLayoutId id="2147483749" r:id="rId12"/>
    <p:sldLayoutId id="2147483751" r:id="rId13"/>
  </p:sldLayoutIdLst>
  <p:txStyles>
    <p:titleStyle>
      <a:lvl1pPr algn="l" defTabSz="914264"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6"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1"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3" pos="2993" userDrawn="1">
          <p15:clr>
            <a:srgbClr val="F26B43"/>
          </p15:clr>
        </p15:guide>
        <p15:guide id="4" pos="2767" userDrawn="1">
          <p15:clr>
            <a:srgbClr val="F26B43"/>
          </p15:clr>
        </p15:guide>
        <p15:guide id="5" pos="204" userDrawn="1">
          <p15:clr>
            <a:srgbClr val="F26B43"/>
          </p15:clr>
        </p15:guide>
        <p15:guide id="7" orient="horz" pos="162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7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image" Target="../media/image79.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27.xml"/><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26" Type="http://schemas.openxmlformats.org/officeDocument/2006/relationships/image" Target="../media/image104.png"/><Relationship Id="rId3" Type="http://schemas.openxmlformats.org/officeDocument/2006/relationships/image" Target="../media/image81.pn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5" Type="http://schemas.openxmlformats.org/officeDocument/2006/relationships/image" Target="../media/image103.png"/><Relationship Id="rId2" Type="http://schemas.openxmlformats.org/officeDocument/2006/relationships/notesSlide" Target="../notesSlides/notesSlide5.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84.png"/><Relationship Id="rId11" Type="http://schemas.openxmlformats.org/officeDocument/2006/relationships/image" Target="../media/image89.png"/><Relationship Id="rId24" Type="http://schemas.openxmlformats.org/officeDocument/2006/relationships/image" Target="../media/image102.pn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png"/></Relationships>
</file>

<file path=ppt/slides/_rels/slide15.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jpg"/><Relationship Id="rId3" Type="http://schemas.openxmlformats.org/officeDocument/2006/relationships/image" Target="../media/image106.png"/><Relationship Id="rId21" Type="http://schemas.openxmlformats.org/officeDocument/2006/relationships/diagramData" Target="../diagrams/data6.xml"/><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5"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image" Target="../media/image119.png"/><Relationship Id="rId20" Type="http://schemas.openxmlformats.org/officeDocument/2006/relationships/image" Target="../media/image123.jpeg"/><Relationship Id="rId1" Type="http://schemas.openxmlformats.org/officeDocument/2006/relationships/slideLayout" Target="../slideLayouts/slideLayout4.xml"/><Relationship Id="rId6" Type="http://schemas.openxmlformats.org/officeDocument/2006/relationships/image" Target="../media/image109.png"/><Relationship Id="rId11" Type="http://schemas.openxmlformats.org/officeDocument/2006/relationships/image" Target="../media/image114.png"/><Relationship Id="rId24" Type="http://schemas.openxmlformats.org/officeDocument/2006/relationships/diagramColors" Target="../diagrams/colors6.xml"/><Relationship Id="rId5" Type="http://schemas.openxmlformats.org/officeDocument/2006/relationships/image" Target="../media/image108.png"/><Relationship Id="rId15" Type="http://schemas.openxmlformats.org/officeDocument/2006/relationships/image" Target="../media/image118.png"/><Relationship Id="rId23" Type="http://schemas.openxmlformats.org/officeDocument/2006/relationships/diagramQuickStyle" Target="../diagrams/quickStyle6.xml"/><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image" Target="../media/image124.jpeg"/><Relationship Id="rId1" Type="http://schemas.openxmlformats.org/officeDocument/2006/relationships/slideLayout" Target="../slideLayouts/slideLayout4.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4.xml"/><Relationship Id="rId5" Type="http://schemas.openxmlformats.org/officeDocument/2006/relationships/slide" Target="slide9.xml"/><Relationship Id="rId4" Type="http://schemas.openxmlformats.org/officeDocument/2006/relationships/image" Target="../media/image133.png"/></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4.xml"/><Relationship Id="rId5" Type="http://schemas.openxmlformats.org/officeDocument/2006/relationships/slide" Target="slide10.xml"/><Relationship Id="rId4" Type="http://schemas.openxmlformats.org/officeDocument/2006/relationships/image" Target="../media/image138.png"/></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8.svg"/><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microsoft.com/office/2007/relationships/hdphoto" Target="../media/hdphoto6.wdp"/><Relationship Id="rId26" Type="http://schemas.microsoft.com/office/2007/relationships/hdphoto" Target="../media/hdphoto10.wdp"/><Relationship Id="rId3" Type="http://schemas.openxmlformats.org/officeDocument/2006/relationships/image" Target="../media/image15.png"/><Relationship Id="rId21" Type="http://schemas.openxmlformats.org/officeDocument/2006/relationships/image" Target="../media/image26.png"/><Relationship Id="rId7" Type="http://schemas.openxmlformats.org/officeDocument/2006/relationships/image" Target="../media/image18.png"/><Relationship Id="rId12" Type="http://schemas.microsoft.com/office/2007/relationships/hdphoto" Target="../media/hdphoto3.wdp"/><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notesSlide" Target="../notesSlides/notesSlide1.xml"/><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1.png"/><Relationship Id="rId24" Type="http://schemas.microsoft.com/office/2007/relationships/hdphoto" Target="../media/hdphoto9.wdp"/><Relationship Id="rId5" Type="http://schemas.microsoft.com/office/2007/relationships/hdphoto" Target="../media/hdphoto1.wdp"/><Relationship Id="rId15" Type="http://schemas.openxmlformats.org/officeDocument/2006/relationships/image" Target="../media/image23.png"/><Relationship Id="rId23" Type="http://schemas.openxmlformats.org/officeDocument/2006/relationships/image" Target="../media/image27.png"/><Relationship Id="rId10" Type="http://schemas.microsoft.com/office/2007/relationships/hdphoto" Target="../media/hdphoto2.wdp"/><Relationship Id="rId19"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4.wdp"/><Relationship Id="rId22" Type="http://schemas.microsoft.com/office/2007/relationships/hdphoto" Target="../media/hdphoto8.wdp"/></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21" Type="http://schemas.openxmlformats.org/officeDocument/2006/relationships/image" Target="../media/image54.png"/><Relationship Id="rId34" Type="http://schemas.openxmlformats.org/officeDocument/2006/relationships/image" Target="../media/image67.jpe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2" Type="http://schemas.openxmlformats.org/officeDocument/2006/relationships/image" Target="../media/image35.png"/><Relationship Id="rId16" Type="http://schemas.openxmlformats.org/officeDocument/2006/relationships/image" Target="../media/image49.svg"/><Relationship Id="rId20" Type="http://schemas.openxmlformats.org/officeDocument/2006/relationships/image" Target="../media/image53.svg"/><Relationship Id="rId29"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39.svg"/><Relationship Id="rId11" Type="http://schemas.openxmlformats.org/officeDocument/2006/relationships/image" Target="../media/image44.png"/><Relationship Id="rId24" Type="http://schemas.openxmlformats.org/officeDocument/2006/relationships/image" Target="../media/image57.svg"/><Relationship Id="rId32" Type="http://schemas.openxmlformats.org/officeDocument/2006/relationships/image" Target="../media/image65.svg"/><Relationship Id="rId37" Type="http://schemas.openxmlformats.org/officeDocument/2006/relationships/image" Target="../media/image70.png"/><Relationship Id="rId5" Type="http://schemas.openxmlformats.org/officeDocument/2006/relationships/image" Target="../media/image38.sv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svg"/><Relationship Id="rId36" Type="http://schemas.openxmlformats.org/officeDocument/2006/relationships/image" Target="../media/image69.png"/><Relationship Id="rId10" Type="http://schemas.openxmlformats.org/officeDocument/2006/relationships/image" Target="../media/image43.sv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 Id="rId27" Type="http://schemas.openxmlformats.org/officeDocument/2006/relationships/image" Target="../media/image60.png"/><Relationship Id="rId30" Type="http://schemas.openxmlformats.org/officeDocument/2006/relationships/image" Target="../media/image63.svg"/><Relationship Id="rId35" Type="http://schemas.openxmlformats.org/officeDocument/2006/relationships/image" Target="../media/image68.jpeg"/><Relationship Id="rId8" Type="http://schemas.openxmlformats.org/officeDocument/2006/relationships/image" Target="../media/image41.svg"/><Relationship Id="rId3"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4.xml"/><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7BCCEA-D5D2-480E-9EF6-5C421A4C57C4}"/>
              </a:ext>
            </a:extLst>
          </p:cNvPr>
          <p:cNvSpPr>
            <a:spLocks noGrp="1"/>
          </p:cNvSpPr>
          <p:nvPr>
            <p:ph type="body" sz="quarter" idx="13"/>
          </p:nvPr>
        </p:nvSpPr>
        <p:spPr/>
        <p:txBody>
          <a:bodyPr/>
          <a:lstStyle/>
          <a:p>
            <a:r>
              <a:rPr lang="en-IN" dirty="0"/>
              <a:t>Sify </a:t>
            </a:r>
            <a:r>
              <a:rPr lang="en-IN" dirty="0" err="1"/>
              <a:t>Cloudinfinit</a:t>
            </a:r>
            <a:r>
              <a:rPr lang="en-IN" dirty="0"/>
              <a:t> (CI)</a:t>
            </a:r>
          </a:p>
          <a:p>
            <a:r>
              <a:rPr lang="en-IN" dirty="0"/>
              <a:t>Multi-Cloud management platform</a:t>
            </a:r>
          </a:p>
        </p:txBody>
      </p:sp>
      <p:sp>
        <p:nvSpPr>
          <p:cNvPr id="8" name="Text Placeholder 7">
            <a:extLst>
              <a:ext uri="{FF2B5EF4-FFF2-40B4-BE49-F238E27FC236}">
                <a16:creationId xmlns:a16="http://schemas.microsoft.com/office/drawing/2014/main" id="{0FAC0DE0-D73C-1924-3871-C8BE84AC1339}"/>
              </a:ext>
            </a:extLst>
          </p:cNvPr>
          <p:cNvSpPr>
            <a:spLocks noGrp="1"/>
          </p:cNvSpPr>
          <p:nvPr>
            <p:ph type="body" sz="quarter" idx="14"/>
          </p:nvPr>
        </p:nvSpPr>
        <p:spPr/>
        <p:txBody>
          <a:bodyPr/>
          <a:lstStyle/>
          <a:p>
            <a:r>
              <a:rPr lang="en-US" dirty="0"/>
              <a:t>“Unified Control Across Clouds”</a:t>
            </a:r>
            <a:endParaRPr lang="en-IN" dirty="0"/>
          </a:p>
        </p:txBody>
      </p:sp>
      <p:sp>
        <p:nvSpPr>
          <p:cNvPr id="10" name="Text Placeholder 9">
            <a:extLst>
              <a:ext uri="{FF2B5EF4-FFF2-40B4-BE49-F238E27FC236}">
                <a16:creationId xmlns:a16="http://schemas.microsoft.com/office/drawing/2014/main" id="{789EBC53-2515-27F1-B04E-55B885D71E87}"/>
              </a:ext>
            </a:extLst>
          </p:cNvPr>
          <p:cNvSpPr>
            <a:spLocks noGrp="1"/>
          </p:cNvSpPr>
          <p:nvPr>
            <p:ph type="body" sz="quarter" idx="15"/>
          </p:nvPr>
        </p:nvSpPr>
        <p:spPr/>
        <p:txBody>
          <a:bodyPr/>
          <a:lstStyle/>
          <a:p>
            <a:r>
              <a:rPr lang="en-US" dirty="0"/>
              <a:t>April 2023</a:t>
            </a:r>
            <a:endParaRPr lang="en-IN" dirty="0"/>
          </a:p>
        </p:txBody>
      </p:sp>
      <p:sp>
        <p:nvSpPr>
          <p:cNvPr id="2" name="Rectangle 1">
            <a:extLst>
              <a:ext uri="{FF2B5EF4-FFF2-40B4-BE49-F238E27FC236}">
                <a16:creationId xmlns:a16="http://schemas.microsoft.com/office/drawing/2014/main" id="{CDB78CCA-A0B6-4A44-A451-0161178C20BB}"/>
              </a:ext>
            </a:extLst>
          </p:cNvPr>
          <p:cNvSpPr/>
          <p:nvPr/>
        </p:nvSpPr>
        <p:spPr>
          <a:xfrm>
            <a:off x="-27122" y="4017367"/>
            <a:ext cx="9198244" cy="720000"/>
          </a:xfrm>
          <a:prstGeom prst="rect">
            <a:avLst/>
          </a:prstGeom>
          <a:solidFill>
            <a:srgbClr val="0B192B">
              <a:alpha val="80000"/>
            </a:srgb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Trebuchet MS"/>
            </a:endParaRPr>
          </a:p>
        </p:txBody>
      </p:sp>
      <p:sp>
        <p:nvSpPr>
          <p:cNvPr id="15" name="TextBox 14">
            <a:extLst>
              <a:ext uri="{FF2B5EF4-FFF2-40B4-BE49-F238E27FC236}">
                <a16:creationId xmlns:a16="http://schemas.microsoft.com/office/drawing/2014/main" id="{24F42C4C-E534-9489-F77E-686A1E20E5AE}"/>
              </a:ext>
            </a:extLst>
          </p:cNvPr>
          <p:cNvSpPr txBox="1"/>
          <p:nvPr/>
        </p:nvSpPr>
        <p:spPr>
          <a:xfrm>
            <a:off x="323851" y="4177312"/>
            <a:ext cx="8496300" cy="400110"/>
          </a:xfrm>
          <a:prstGeom prst="rect">
            <a:avLst/>
          </a:prstGeom>
          <a:noFill/>
        </p:spPr>
        <p:txBody>
          <a:bodyPr wrap="square" rtlCol="0">
            <a:spAutoFit/>
          </a:bodyPr>
          <a:lstStyle/>
          <a:p>
            <a:pPr algn="ctr" defTabSz="914241">
              <a:defRPr/>
            </a:pPr>
            <a:r>
              <a:rPr lang="en-IN" sz="1000" b="1" kern="0" dirty="0">
                <a:solidFill>
                  <a:prstClr val="white"/>
                </a:solidFill>
                <a:latin typeface="TheSansOffice" panose="020B0503040302060204" pitchFamily="34" charset="0"/>
                <a:cs typeface="Arial"/>
                <a:sym typeface="Arial"/>
                <a:rtl val="0"/>
              </a:rPr>
              <a:t>Sify</a:t>
            </a:r>
            <a:r>
              <a:rPr lang="en-IN" sz="1000" kern="0" dirty="0">
                <a:solidFill>
                  <a:prstClr val="white"/>
                </a:solidFill>
                <a:latin typeface="TheSansOffice" panose="020B0503040302060204" pitchFamily="34" charset="0"/>
                <a:cs typeface="Arial"/>
                <a:sym typeface="Arial"/>
                <a:rtl val="0"/>
              </a:rPr>
              <a:t> is the leading </a:t>
            </a:r>
            <a:r>
              <a:rPr lang="en-IN" sz="1000" kern="0" dirty="0">
                <a:solidFill>
                  <a:srgbClr val="BED730"/>
                </a:solidFill>
                <a:latin typeface="TheSansOffice" panose="020B0503040302060204" pitchFamily="34" charset="0"/>
                <a:cs typeface="Arial"/>
                <a:sym typeface="Arial"/>
                <a:rtl val="0"/>
              </a:rPr>
              <a:t>digital infrastructure player </a:t>
            </a:r>
            <a:r>
              <a:rPr lang="en-IN" sz="1000" kern="0" dirty="0">
                <a:solidFill>
                  <a:prstClr val="white"/>
                </a:solidFill>
                <a:latin typeface="TheSansOffice" panose="020B0503040302060204" pitchFamily="34" charset="0"/>
                <a:cs typeface="Arial"/>
                <a:sym typeface="Arial"/>
                <a:rtl val="0"/>
              </a:rPr>
              <a:t>in India, helping customers achieve their digital ambition through </a:t>
            </a:r>
            <a:r>
              <a:rPr lang="en-IN" sz="1000" kern="0" dirty="0">
                <a:solidFill>
                  <a:srgbClr val="BED730"/>
                </a:solidFill>
                <a:latin typeface="TheSansOffice" panose="020B0503040302060204" pitchFamily="34" charset="0"/>
                <a:cs typeface="Arial"/>
                <a:sym typeface="Arial"/>
                <a:rtl val="0"/>
              </a:rPr>
              <a:t>cloud@core products and services, </a:t>
            </a:r>
            <a:r>
              <a:rPr lang="en-IN" sz="1000" kern="0" dirty="0">
                <a:solidFill>
                  <a:prstClr val="white"/>
                </a:solidFill>
                <a:latin typeface="TheSansOffice" panose="020B0503040302060204" pitchFamily="34" charset="0"/>
                <a:cs typeface="Arial"/>
                <a:sym typeface="Arial"/>
                <a:rtl val="0"/>
              </a:rPr>
              <a:t>built on its world class </a:t>
            </a:r>
            <a:r>
              <a:rPr lang="en-IN" sz="1000" kern="0" dirty="0">
                <a:solidFill>
                  <a:srgbClr val="BED730"/>
                </a:solidFill>
                <a:latin typeface="TheSansOffice" panose="020B0503040302060204" pitchFamily="34" charset="0"/>
                <a:cs typeface="Arial"/>
                <a:sym typeface="Arial"/>
                <a:rtl val="0"/>
              </a:rPr>
              <a:t>Data Centers, Cloud &amp; Network </a:t>
            </a:r>
            <a:r>
              <a:rPr lang="en-IN" sz="1000" kern="0" dirty="0">
                <a:solidFill>
                  <a:prstClr val="white"/>
                </a:solidFill>
                <a:latin typeface="TheSansOffice" panose="020B0503040302060204" pitchFamily="34" charset="0"/>
                <a:cs typeface="Arial"/>
                <a:sym typeface="Arial"/>
                <a:rtl val="0"/>
              </a:rPr>
              <a:t>assets and a wide portfolio of </a:t>
            </a:r>
            <a:r>
              <a:rPr lang="en-IN" sz="1000" kern="0" dirty="0">
                <a:solidFill>
                  <a:srgbClr val="BED730"/>
                </a:solidFill>
                <a:latin typeface="TheSansOffice" panose="020B0503040302060204" pitchFamily="34" charset="0"/>
                <a:cs typeface="Arial"/>
                <a:sym typeface="Arial"/>
                <a:rtl val="0"/>
              </a:rPr>
              <a:t>professional and digital services</a:t>
            </a:r>
            <a:endParaRPr lang="en-US" sz="1000" kern="0" spc="-57" dirty="0">
              <a:solidFill>
                <a:srgbClr val="BED730"/>
              </a:solidFill>
              <a:latin typeface="TheSansOffice" panose="020B050304030206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6721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Sify CI multi-CMP: Blueprints</a:t>
            </a:r>
            <a:endParaRPr lang="en-US" dirty="0"/>
          </a:p>
        </p:txBody>
      </p:sp>
      <p:sp>
        <p:nvSpPr>
          <p:cNvPr id="3" name="TextBox 2">
            <a:hlinkClick r:id="rId2" action="ppaction://hlinksldjump"/>
            <a:extLst>
              <a:ext uri="{FF2B5EF4-FFF2-40B4-BE49-F238E27FC236}">
                <a16:creationId xmlns:a16="http://schemas.microsoft.com/office/drawing/2014/main" id="{D5BB5E5D-B607-68A3-7CEE-EC8DA6B893E8}"/>
              </a:ext>
            </a:extLst>
          </p:cNvPr>
          <p:cNvSpPr txBox="1"/>
          <p:nvPr/>
        </p:nvSpPr>
        <p:spPr>
          <a:xfrm>
            <a:off x="7578671" y="4422257"/>
            <a:ext cx="1241479" cy="307777"/>
          </a:xfrm>
          <a:prstGeom prst="rect">
            <a:avLst/>
          </a:prstGeom>
          <a:noFill/>
        </p:spPr>
        <p:txBody>
          <a:bodyPr wrap="square" rtlCol="0">
            <a:spAutoFit/>
          </a:bodyPr>
          <a:lstStyle/>
          <a:p>
            <a:pPr algn="r"/>
            <a:r>
              <a:rPr lang="en-IN" sz="1400" b="1" i="1" dirty="0">
                <a:solidFill>
                  <a:srgbClr val="00B0F0"/>
                </a:solidFill>
              </a:rPr>
              <a:t>More…</a:t>
            </a:r>
          </a:p>
        </p:txBody>
      </p:sp>
      <p:sp>
        <p:nvSpPr>
          <p:cNvPr id="8" name="TextBox 7">
            <a:extLst>
              <a:ext uri="{FF2B5EF4-FFF2-40B4-BE49-F238E27FC236}">
                <a16:creationId xmlns:a16="http://schemas.microsoft.com/office/drawing/2014/main" id="{57F28380-6AF5-4E16-E8EC-5ADE718C859F}"/>
              </a:ext>
            </a:extLst>
          </p:cNvPr>
          <p:cNvSpPr txBox="1"/>
          <p:nvPr/>
        </p:nvSpPr>
        <p:spPr>
          <a:xfrm>
            <a:off x="324000" y="987425"/>
            <a:ext cx="8496150" cy="646331"/>
          </a:xfrm>
          <a:prstGeom prst="rect">
            <a:avLst/>
          </a:prstGeom>
          <a:noFill/>
        </p:spPr>
        <p:txBody>
          <a:bodyPr wrap="square" rtlCol="0">
            <a:spAutoFit/>
          </a:bodyPr>
          <a:lstStyle/>
          <a:p>
            <a:r>
              <a:rPr lang="en-US" sz="1200" dirty="0">
                <a:solidFill>
                  <a:schemeClr val="bg1"/>
                </a:solidFill>
                <a:latin typeface="+mj-lt"/>
                <a:ea typeface="Proxima Nova"/>
              </a:rPr>
              <a:t>Predefined </a:t>
            </a:r>
            <a:r>
              <a:rPr lang="en-US" sz="1200" b="1" dirty="0">
                <a:solidFill>
                  <a:srgbClr val="BED730"/>
                </a:solidFill>
                <a:latin typeface="+mj-lt"/>
                <a:ea typeface="Proxima Nova"/>
              </a:rPr>
              <a:t>Terraform</a:t>
            </a:r>
            <a:r>
              <a:rPr lang="en-US" sz="1200" dirty="0">
                <a:solidFill>
                  <a:schemeClr val="bg1"/>
                </a:solidFill>
                <a:latin typeface="+mj-lt"/>
                <a:ea typeface="Proxima Nova"/>
              </a:rPr>
              <a:t> blueprint simplifies initial network configuration with appropriate access / firewall policies. </a:t>
            </a:r>
            <a:r>
              <a:rPr lang="en-US" sz="1200" b="1" dirty="0">
                <a:solidFill>
                  <a:srgbClr val="BED730"/>
                </a:solidFill>
                <a:latin typeface="+mj-lt"/>
                <a:ea typeface="Proxima Nova"/>
              </a:rPr>
              <a:t>DevOps Ready </a:t>
            </a:r>
            <a:r>
              <a:rPr lang="en-US" sz="1200" b="1" dirty="0">
                <a:solidFill>
                  <a:schemeClr val="bg1"/>
                </a:solidFill>
                <a:latin typeface="+mj-lt"/>
                <a:ea typeface="Proxima Nova"/>
              </a:rPr>
              <a:t>Blueprint Deployment:</a:t>
            </a:r>
            <a:r>
              <a:rPr lang="en-US" sz="1200" dirty="0">
                <a:solidFill>
                  <a:schemeClr val="bg1"/>
                </a:solidFill>
                <a:latin typeface="+mj-lt"/>
                <a:ea typeface="Proxima Nova"/>
              </a:rPr>
              <a:t> Blueprints (Both predefined / custom) can be accessed using REST/JSON based API calls.</a:t>
            </a:r>
            <a:endParaRPr lang="en" sz="1200" dirty="0">
              <a:solidFill>
                <a:schemeClr val="bg1"/>
              </a:solidFill>
              <a:latin typeface="+mj-lt"/>
              <a:ea typeface="Proxima Nova"/>
            </a:endParaRPr>
          </a:p>
        </p:txBody>
      </p:sp>
      <p:graphicFrame>
        <p:nvGraphicFramePr>
          <p:cNvPr id="10" name="Diagram 9">
            <a:extLst>
              <a:ext uri="{FF2B5EF4-FFF2-40B4-BE49-F238E27FC236}">
                <a16:creationId xmlns:a16="http://schemas.microsoft.com/office/drawing/2014/main" id="{53916D62-FADE-FB37-FAFF-1EFDE9FAA8F7}"/>
              </a:ext>
            </a:extLst>
          </p:cNvPr>
          <p:cNvGraphicFramePr/>
          <p:nvPr>
            <p:extLst>
              <p:ext uri="{D42A27DB-BD31-4B8C-83A1-F6EECF244321}">
                <p14:modId xmlns:p14="http://schemas.microsoft.com/office/powerpoint/2010/main" val="1797676164"/>
              </p:ext>
            </p:extLst>
          </p:nvPr>
        </p:nvGraphicFramePr>
        <p:xfrm>
          <a:off x="324000" y="1750651"/>
          <a:ext cx="8496150" cy="2554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10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US" dirty="0"/>
              <a:t>Sify CI multi-CMP: Integrated ITSM &amp; Monitoring System</a:t>
            </a:r>
          </a:p>
        </p:txBody>
      </p:sp>
      <p:sp>
        <p:nvSpPr>
          <p:cNvPr id="2" name="Slide Number Placeholder 1">
            <a:extLst>
              <a:ext uri="{FF2B5EF4-FFF2-40B4-BE49-F238E27FC236}">
                <a16:creationId xmlns:a16="http://schemas.microsoft.com/office/drawing/2014/main" id="{8F29C31A-D9EA-EB8F-E025-A9B74F797C29}"/>
              </a:ext>
            </a:extLst>
          </p:cNvPr>
          <p:cNvSpPr>
            <a:spLocks noGrp="1"/>
          </p:cNvSpPr>
          <p:nvPr>
            <p:ph type="sldNum" idx="4294967295"/>
          </p:nvPr>
        </p:nvSpPr>
        <p:spPr>
          <a:xfrm>
            <a:off x="8994775" y="4802188"/>
            <a:ext cx="149225" cy="158750"/>
          </a:xfrm>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tretch/>
        </p:blipFill>
        <p:spPr>
          <a:xfrm>
            <a:off x="323850" y="1470960"/>
            <a:ext cx="5607875" cy="3152890"/>
          </a:xfrm>
          <a:prstGeom prst="rect">
            <a:avLst/>
          </a:prstGeom>
        </p:spPr>
      </p:pic>
      <p:sp>
        <p:nvSpPr>
          <p:cNvPr id="10" name="TextBox 9">
            <a:extLst>
              <a:ext uri="{FF2B5EF4-FFF2-40B4-BE49-F238E27FC236}">
                <a16:creationId xmlns:a16="http://schemas.microsoft.com/office/drawing/2014/main" id="{97633738-5EB1-E0D1-9D9D-AF8BA40E6B71}"/>
              </a:ext>
            </a:extLst>
          </p:cNvPr>
          <p:cNvSpPr txBox="1"/>
          <p:nvPr/>
        </p:nvSpPr>
        <p:spPr>
          <a:xfrm>
            <a:off x="323850" y="987425"/>
            <a:ext cx="8496300" cy="307777"/>
          </a:xfrm>
          <a:prstGeom prst="rect">
            <a:avLst/>
          </a:prstGeom>
          <a:noFill/>
        </p:spPr>
        <p:txBody>
          <a:bodyPr wrap="square" rtlCol="0">
            <a:spAutoFit/>
          </a:bodyPr>
          <a:lstStyle/>
          <a:p>
            <a:r>
              <a:rPr lang="en-US" sz="1400" dirty="0">
                <a:solidFill>
                  <a:schemeClr val="bg1"/>
                </a:solidFill>
                <a:ea typeface="Proxima Nova"/>
              </a:rPr>
              <a:t>CMP is </a:t>
            </a:r>
            <a:r>
              <a:rPr lang="en-US" sz="1400" b="1" dirty="0">
                <a:solidFill>
                  <a:srgbClr val="BED730"/>
                </a:solidFill>
                <a:ea typeface="Proxima Nova"/>
              </a:rPr>
              <a:t>integrated</a:t>
            </a:r>
            <a:r>
              <a:rPr lang="en-US" sz="1400" dirty="0">
                <a:solidFill>
                  <a:schemeClr val="bg1"/>
                </a:solidFill>
                <a:ea typeface="Proxima Nova"/>
              </a:rPr>
              <a:t> with </a:t>
            </a:r>
            <a:r>
              <a:rPr lang="en-US" sz="1400" b="1" dirty="0">
                <a:solidFill>
                  <a:srgbClr val="BED730"/>
                </a:solidFill>
                <a:ea typeface="Proxima Nova"/>
              </a:rPr>
              <a:t>ITSM and Monitoring </a:t>
            </a:r>
            <a:r>
              <a:rPr lang="en-US" sz="1400" dirty="0">
                <a:solidFill>
                  <a:schemeClr val="bg1"/>
                </a:solidFill>
                <a:ea typeface="Proxima Nova"/>
              </a:rPr>
              <a:t>System for Service Assurance, Managed Services, SLA.</a:t>
            </a:r>
            <a:endParaRPr lang="en" sz="1400" dirty="0">
              <a:solidFill>
                <a:schemeClr val="bg1"/>
              </a:solidFill>
              <a:ea typeface="Proxima Nova"/>
            </a:endParaRPr>
          </a:p>
        </p:txBody>
      </p:sp>
      <p:sp>
        <p:nvSpPr>
          <p:cNvPr id="11" name="TextBox 10">
            <a:extLst>
              <a:ext uri="{FF2B5EF4-FFF2-40B4-BE49-F238E27FC236}">
                <a16:creationId xmlns:a16="http://schemas.microsoft.com/office/drawing/2014/main" id="{64E0B8D0-94B9-E31F-0111-4A179E69ECF6}"/>
              </a:ext>
            </a:extLst>
          </p:cNvPr>
          <p:cNvSpPr txBox="1"/>
          <p:nvPr/>
        </p:nvSpPr>
        <p:spPr>
          <a:xfrm>
            <a:off x="6021091" y="1470960"/>
            <a:ext cx="2456481" cy="2985433"/>
          </a:xfrm>
          <a:prstGeom prst="rect">
            <a:avLst/>
          </a:prstGeom>
          <a:noFill/>
        </p:spPr>
        <p:txBody>
          <a:bodyPr wrap="square" rtlCol="0">
            <a:spAutoFit/>
          </a:bodyPr>
          <a:lstStyle/>
          <a:p>
            <a:pPr marL="177800" lvl="0" indent="-177800" algn="l" rtl="0">
              <a:lnSpc>
                <a:spcPct val="100000"/>
              </a:lnSpc>
              <a:spcBef>
                <a:spcPts val="600"/>
              </a:spcBef>
              <a:spcAft>
                <a:spcPts val="600"/>
              </a:spcAft>
              <a:buClr>
                <a:schemeClr val="bg1"/>
              </a:buClr>
              <a:buSzPts val="1100"/>
              <a:buFont typeface="Proxima Nova"/>
              <a:buChar char="●"/>
            </a:pPr>
            <a:r>
              <a:rPr lang="en-US" sz="1400" dirty="0">
                <a:solidFill>
                  <a:schemeClr val="bg1"/>
                </a:solidFill>
                <a:latin typeface="+mj-lt"/>
                <a:ea typeface="Proxima Nova"/>
                <a:cs typeface="Proxima Nova"/>
                <a:sym typeface="Proxima Nova"/>
              </a:rPr>
              <a:t>Cloud resources peered with Sify Monitoring systems for </a:t>
            </a:r>
            <a:r>
              <a:rPr lang="en-US" sz="1400" b="1" dirty="0">
                <a:solidFill>
                  <a:srgbClr val="BED730"/>
                </a:solidFill>
                <a:latin typeface="+mj-lt"/>
                <a:ea typeface="Proxima Nova"/>
                <a:cs typeface="Proxima Nova"/>
                <a:sym typeface="Proxima Nova"/>
              </a:rPr>
              <a:t>end-to-end observability</a:t>
            </a:r>
            <a:r>
              <a:rPr lang="en-US" sz="1400" dirty="0">
                <a:solidFill>
                  <a:schemeClr val="bg1"/>
                </a:solidFill>
                <a:latin typeface="+mj-lt"/>
                <a:ea typeface="Proxima Nova"/>
                <a:cs typeface="Proxima Nova"/>
                <a:sym typeface="Proxima Nova"/>
              </a:rPr>
              <a:t>. </a:t>
            </a:r>
            <a:endParaRPr lang="en-US" sz="1400" b="1" dirty="0">
              <a:solidFill>
                <a:schemeClr val="bg1"/>
              </a:solidFill>
              <a:latin typeface="+mj-lt"/>
              <a:ea typeface="Proxima Nova"/>
              <a:cs typeface="Proxima Nova"/>
              <a:sym typeface="Proxima Nova"/>
            </a:endParaRPr>
          </a:p>
          <a:p>
            <a:pPr marL="177800" lvl="0" indent="-177800" algn="l" rtl="0">
              <a:lnSpc>
                <a:spcPct val="100000"/>
              </a:lnSpc>
              <a:spcBef>
                <a:spcPts val="600"/>
              </a:spcBef>
              <a:spcAft>
                <a:spcPts val="600"/>
              </a:spcAft>
              <a:buClr>
                <a:schemeClr val="bg1"/>
              </a:buClr>
              <a:buSzPts val="1100"/>
              <a:buFont typeface="Proxima Nova"/>
              <a:buChar char="●"/>
            </a:pPr>
            <a:r>
              <a:rPr lang="en-US" sz="1400" dirty="0">
                <a:solidFill>
                  <a:schemeClr val="bg1"/>
                </a:solidFill>
                <a:latin typeface="+mj-lt"/>
                <a:ea typeface="Proxima Nova"/>
                <a:cs typeface="Proxima Nova"/>
                <a:sym typeface="Proxima Nova"/>
              </a:rPr>
              <a:t>Monitoring instance </a:t>
            </a:r>
            <a:r>
              <a:rPr lang="en-US" sz="1400" b="1" dirty="0">
                <a:solidFill>
                  <a:srgbClr val="BED730"/>
                </a:solidFill>
                <a:latin typeface="+mj-lt"/>
                <a:ea typeface="Proxima Nova"/>
                <a:cs typeface="Proxima Nova"/>
                <a:sym typeface="Proxima Nova"/>
              </a:rPr>
              <a:t>detects</a:t>
            </a:r>
            <a:r>
              <a:rPr lang="en-US" sz="1400" dirty="0">
                <a:solidFill>
                  <a:schemeClr val="bg1"/>
                </a:solidFill>
                <a:latin typeface="+mj-lt"/>
                <a:ea typeface="Proxima Nova"/>
                <a:cs typeface="Proxima Nova"/>
                <a:sym typeface="Proxima Nova"/>
              </a:rPr>
              <a:t> anomalies and raises automatic tickets in ITSM.</a:t>
            </a:r>
            <a:endParaRPr lang="en-US" sz="1400" b="1" dirty="0">
              <a:solidFill>
                <a:schemeClr val="bg1"/>
              </a:solidFill>
              <a:latin typeface="+mj-lt"/>
              <a:ea typeface="Proxima Nova"/>
              <a:cs typeface="Proxima Nova"/>
              <a:sym typeface="Proxima Nova"/>
            </a:endParaRPr>
          </a:p>
          <a:p>
            <a:pPr marL="177800" lvl="0" indent="-177800" algn="l" rtl="0">
              <a:lnSpc>
                <a:spcPct val="100000"/>
              </a:lnSpc>
              <a:spcBef>
                <a:spcPts val="600"/>
              </a:spcBef>
              <a:spcAft>
                <a:spcPts val="600"/>
              </a:spcAft>
              <a:buClr>
                <a:schemeClr val="bg1"/>
              </a:buClr>
              <a:buSzPts val="1100"/>
              <a:buFont typeface="Proxima Nova"/>
              <a:buChar char="●"/>
            </a:pPr>
            <a:r>
              <a:rPr lang="en-US" sz="1400" dirty="0">
                <a:solidFill>
                  <a:schemeClr val="bg1"/>
                </a:solidFill>
                <a:latin typeface="+mj-lt"/>
                <a:ea typeface="Proxima Nova"/>
                <a:cs typeface="Proxima Nova"/>
                <a:sym typeface="Proxima Nova"/>
              </a:rPr>
              <a:t>ITSM Service Requests &amp; Incident Requests are </a:t>
            </a:r>
            <a:r>
              <a:rPr lang="en-US" sz="1400" b="1" dirty="0">
                <a:solidFill>
                  <a:srgbClr val="BED730"/>
                </a:solidFill>
                <a:latin typeface="+mj-lt"/>
                <a:ea typeface="Proxima Nova"/>
                <a:cs typeface="Proxima Nova"/>
                <a:sym typeface="Proxima Nova"/>
              </a:rPr>
              <a:t>integrated</a:t>
            </a:r>
            <a:r>
              <a:rPr lang="en-US" sz="1400" dirty="0">
                <a:solidFill>
                  <a:schemeClr val="bg1"/>
                </a:solidFill>
                <a:latin typeface="+mj-lt"/>
                <a:ea typeface="Proxima Nova"/>
                <a:cs typeface="Proxima Nova"/>
                <a:sym typeface="Proxima Nova"/>
              </a:rPr>
              <a:t> into Sify  Multi-CMP.</a:t>
            </a:r>
          </a:p>
        </p:txBody>
      </p:sp>
    </p:spTree>
    <p:extLst>
      <p:ext uri="{BB962C8B-B14F-4D97-AF65-F5344CB8AC3E}">
        <p14:creationId xmlns:p14="http://schemas.microsoft.com/office/powerpoint/2010/main" val="361927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60080B0A-EBA6-FC91-4F29-D6B43DC0D5C9}"/>
              </a:ext>
            </a:extLst>
          </p:cNvPr>
          <p:cNvCxnSpPr>
            <a:cxnSpLocks/>
            <a:stCxn id="4" idx="6"/>
            <a:endCxn id="14" idx="2"/>
          </p:cNvCxnSpPr>
          <p:nvPr/>
        </p:nvCxnSpPr>
        <p:spPr>
          <a:xfrm flipV="1">
            <a:off x="2156676" y="1687393"/>
            <a:ext cx="4909523" cy="14354"/>
          </a:xfrm>
          <a:prstGeom prst="line">
            <a:avLst/>
          </a:prstGeom>
          <a:ln>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E7C1DE-C43C-4F69-8371-6756B493896B}"/>
              </a:ext>
            </a:extLst>
          </p:cNvPr>
          <p:cNvSpPr>
            <a:spLocks noGrp="1"/>
          </p:cNvSpPr>
          <p:nvPr>
            <p:ph type="title"/>
          </p:nvPr>
        </p:nvSpPr>
        <p:spPr/>
        <p:txBody>
          <a:bodyPr/>
          <a:lstStyle/>
          <a:p>
            <a:r>
              <a:rPr lang="en-IN" dirty="0"/>
              <a:t>Sify CI multi-CMP: FinOps Features </a:t>
            </a:r>
            <a:endParaRPr lang="en-US" dirty="0"/>
          </a:p>
        </p:txBody>
      </p:sp>
      <p:sp>
        <p:nvSpPr>
          <p:cNvPr id="17" name="TextBox 16">
            <a:extLst>
              <a:ext uri="{FF2B5EF4-FFF2-40B4-BE49-F238E27FC236}">
                <a16:creationId xmlns:a16="http://schemas.microsoft.com/office/drawing/2014/main" id="{26BF3D37-494D-7AFB-86DE-6E80C7FFE000}"/>
              </a:ext>
            </a:extLst>
          </p:cNvPr>
          <p:cNvSpPr txBox="1"/>
          <p:nvPr/>
        </p:nvSpPr>
        <p:spPr>
          <a:xfrm>
            <a:off x="875656" y="2263973"/>
            <a:ext cx="1914041" cy="307777"/>
          </a:xfrm>
          <a:prstGeom prst="rect">
            <a:avLst/>
          </a:prstGeom>
          <a:noFill/>
        </p:spPr>
        <p:txBody>
          <a:bodyPr wrap="square" rtlCol="0">
            <a:spAutoFit/>
          </a:bodyPr>
          <a:lstStyle/>
          <a:p>
            <a:pPr marL="0" lvl="0" indent="0" algn="ctr" rtl="0">
              <a:spcBef>
                <a:spcPts val="0"/>
              </a:spcBef>
              <a:spcAft>
                <a:spcPts val="0"/>
              </a:spcAft>
              <a:buNone/>
            </a:pPr>
            <a:r>
              <a:rPr lang="en" sz="1400" b="1" dirty="0">
                <a:solidFill>
                  <a:srgbClr val="BED730"/>
                </a:solidFill>
                <a:latin typeface="+mj-lt"/>
                <a:ea typeface="Helvetica Neue"/>
                <a:cs typeface="Helvetica Neue"/>
                <a:sym typeface="Helvetica Neue"/>
              </a:rPr>
              <a:t>OBSERVABILITY</a:t>
            </a:r>
          </a:p>
        </p:txBody>
      </p:sp>
      <p:sp>
        <p:nvSpPr>
          <p:cNvPr id="18" name="TextBox 17">
            <a:extLst>
              <a:ext uri="{FF2B5EF4-FFF2-40B4-BE49-F238E27FC236}">
                <a16:creationId xmlns:a16="http://schemas.microsoft.com/office/drawing/2014/main" id="{A05CB243-C185-2D39-E3A2-C8D627A883DA}"/>
              </a:ext>
            </a:extLst>
          </p:cNvPr>
          <p:cNvSpPr txBox="1"/>
          <p:nvPr/>
        </p:nvSpPr>
        <p:spPr>
          <a:xfrm>
            <a:off x="3455583" y="2263973"/>
            <a:ext cx="2214885" cy="307777"/>
          </a:xfrm>
          <a:prstGeom prst="rect">
            <a:avLst/>
          </a:prstGeom>
          <a:noFill/>
        </p:spPr>
        <p:txBody>
          <a:bodyPr wrap="square" rtlCol="0">
            <a:spAutoFit/>
          </a:bodyPr>
          <a:lstStyle/>
          <a:p>
            <a:pPr algn="ctr"/>
            <a:r>
              <a:rPr lang="en" sz="1400" b="1" dirty="0">
                <a:solidFill>
                  <a:srgbClr val="BED730"/>
                </a:solidFill>
                <a:latin typeface="+mj-lt"/>
                <a:ea typeface="Helvetica Neue"/>
                <a:cs typeface="Helvetica Neue"/>
                <a:sym typeface="Helvetica Neue"/>
              </a:rPr>
              <a:t>OPTIMIZATION</a:t>
            </a:r>
            <a:endParaRPr lang="en" sz="1400" dirty="0">
              <a:solidFill>
                <a:schemeClr val="bg1"/>
              </a:solidFill>
              <a:sym typeface="Helvetica Neue"/>
            </a:endParaRPr>
          </a:p>
        </p:txBody>
      </p:sp>
      <p:sp>
        <p:nvSpPr>
          <p:cNvPr id="19" name="TextBox 18">
            <a:extLst>
              <a:ext uri="{FF2B5EF4-FFF2-40B4-BE49-F238E27FC236}">
                <a16:creationId xmlns:a16="http://schemas.microsoft.com/office/drawing/2014/main" id="{BD5AEF93-4997-2C0B-E465-03F9A333D48C}"/>
              </a:ext>
            </a:extLst>
          </p:cNvPr>
          <p:cNvSpPr txBox="1"/>
          <p:nvPr/>
        </p:nvSpPr>
        <p:spPr>
          <a:xfrm>
            <a:off x="6354770" y="2263973"/>
            <a:ext cx="2070859" cy="307777"/>
          </a:xfrm>
          <a:prstGeom prst="rect">
            <a:avLst/>
          </a:prstGeom>
          <a:noFill/>
        </p:spPr>
        <p:txBody>
          <a:bodyPr wrap="square" rtlCol="0">
            <a:spAutoFit/>
          </a:bodyPr>
          <a:lstStyle/>
          <a:p>
            <a:pPr algn="ctr"/>
            <a:r>
              <a:rPr lang="en-US" sz="1400" b="1" dirty="0">
                <a:solidFill>
                  <a:srgbClr val="BED730"/>
                </a:solidFill>
                <a:latin typeface="+mj-lt"/>
                <a:ea typeface="Helvetica Neue"/>
                <a:cs typeface="Helvetica Neue"/>
                <a:sym typeface="Helvetica Neue"/>
              </a:rPr>
              <a:t>GOVERNANCE</a:t>
            </a:r>
            <a:endParaRPr lang="en-US" sz="1400" dirty="0">
              <a:solidFill>
                <a:schemeClr val="bg1"/>
              </a:solidFill>
            </a:endParaRPr>
          </a:p>
        </p:txBody>
      </p:sp>
      <p:graphicFrame>
        <p:nvGraphicFramePr>
          <p:cNvPr id="7" name="Diagram 6">
            <a:extLst>
              <a:ext uri="{FF2B5EF4-FFF2-40B4-BE49-F238E27FC236}">
                <a16:creationId xmlns:a16="http://schemas.microsoft.com/office/drawing/2014/main" id="{8937EBBF-6E76-7BAC-EDC7-987FA4EBF0E6}"/>
              </a:ext>
            </a:extLst>
          </p:cNvPr>
          <p:cNvGraphicFramePr/>
          <p:nvPr>
            <p:extLst>
              <p:ext uri="{D42A27DB-BD31-4B8C-83A1-F6EECF244321}">
                <p14:modId xmlns:p14="http://schemas.microsoft.com/office/powerpoint/2010/main" val="3293367864"/>
              </p:ext>
            </p:extLst>
          </p:nvPr>
        </p:nvGraphicFramePr>
        <p:xfrm>
          <a:off x="752676" y="2644129"/>
          <a:ext cx="2160000" cy="1780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8774830B-D2FA-9E53-6245-020F4693F78E}"/>
              </a:ext>
            </a:extLst>
          </p:cNvPr>
          <p:cNvGraphicFramePr/>
          <p:nvPr>
            <p:extLst>
              <p:ext uri="{D42A27DB-BD31-4B8C-83A1-F6EECF244321}">
                <p14:modId xmlns:p14="http://schemas.microsoft.com/office/powerpoint/2010/main" val="293339191"/>
              </p:ext>
            </p:extLst>
          </p:nvPr>
        </p:nvGraphicFramePr>
        <p:xfrm>
          <a:off x="3483025" y="2644130"/>
          <a:ext cx="2160000" cy="1780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557C8987-07EC-C16C-6CD5-8CD602CAF3D4}"/>
              </a:ext>
            </a:extLst>
          </p:cNvPr>
          <p:cNvGraphicFramePr/>
          <p:nvPr>
            <p:extLst>
              <p:ext uri="{D42A27DB-BD31-4B8C-83A1-F6EECF244321}">
                <p14:modId xmlns:p14="http://schemas.microsoft.com/office/powerpoint/2010/main" val="2345751486"/>
              </p:ext>
            </p:extLst>
          </p:nvPr>
        </p:nvGraphicFramePr>
        <p:xfrm>
          <a:off x="6310199" y="2644130"/>
          <a:ext cx="2160000" cy="13854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2" name="Group 11">
            <a:extLst>
              <a:ext uri="{FF2B5EF4-FFF2-40B4-BE49-F238E27FC236}">
                <a16:creationId xmlns:a16="http://schemas.microsoft.com/office/drawing/2014/main" id="{4B53BF70-143C-BF12-0433-5D29FA8E2AB8}"/>
              </a:ext>
            </a:extLst>
          </p:cNvPr>
          <p:cNvGrpSpPr/>
          <p:nvPr/>
        </p:nvGrpSpPr>
        <p:grpSpPr>
          <a:xfrm>
            <a:off x="7066199" y="1363393"/>
            <a:ext cx="648000" cy="648000"/>
            <a:chOff x="6575762" y="1275237"/>
            <a:chExt cx="648000" cy="648000"/>
          </a:xfrm>
        </p:grpSpPr>
        <p:sp>
          <p:nvSpPr>
            <p:cNvPr id="14" name="Oval 13">
              <a:extLst>
                <a:ext uri="{FF2B5EF4-FFF2-40B4-BE49-F238E27FC236}">
                  <a16:creationId xmlns:a16="http://schemas.microsoft.com/office/drawing/2014/main" id="{6AE98AFA-8F95-DE0A-B405-C0D6EFA3C362}"/>
                </a:ext>
              </a:extLst>
            </p:cNvPr>
            <p:cNvSpPr>
              <a:spLocks noChangeAspect="1"/>
            </p:cNvSpPr>
            <p:nvPr/>
          </p:nvSpPr>
          <p:spPr>
            <a:xfrm>
              <a:off x="6575762" y="1275237"/>
              <a:ext cx="648000" cy="648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5" name="Picture 14">
              <a:extLst>
                <a:ext uri="{FF2B5EF4-FFF2-40B4-BE49-F238E27FC236}">
                  <a16:creationId xmlns:a16="http://schemas.microsoft.com/office/drawing/2014/main" id="{DBF71BE5-7FE3-1CE2-2097-5267A82F1E2E}"/>
                </a:ext>
              </a:extLst>
            </p:cNvPr>
            <p:cNvPicPr>
              <a:picLocks noChangeAspect="1"/>
            </p:cNvPicPr>
            <p:nvPr/>
          </p:nvPicPr>
          <p:blipFill>
            <a:blip r:embed="rId18">
              <a:lum bright="70000" contrast="-70000"/>
              <a:extLst>
                <a:ext uri="{28A0092B-C50C-407E-A947-70E740481C1C}">
                  <a14:useLocalDpi xmlns:a14="http://schemas.microsoft.com/office/drawing/2010/main" val="0"/>
                </a:ext>
              </a:extLst>
            </a:blip>
            <a:srcRect/>
            <a:stretch/>
          </p:blipFill>
          <p:spPr>
            <a:xfrm>
              <a:off x="6737762" y="1437237"/>
              <a:ext cx="324000" cy="324000"/>
            </a:xfrm>
            <a:prstGeom prst="rect">
              <a:avLst/>
            </a:prstGeom>
          </p:spPr>
        </p:pic>
      </p:grpSp>
      <p:grpSp>
        <p:nvGrpSpPr>
          <p:cNvPr id="6" name="Group 5">
            <a:extLst>
              <a:ext uri="{FF2B5EF4-FFF2-40B4-BE49-F238E27FC236}">
                <a16:creationId xmlns:a16="http://schemas.microsoft.com/office/drawing/2014/main" id="{1DC35F65-AA07-62AE-10D3-E19031A0CBBF}"/>
              </a:ext>
            </a:extLst>
          </p:cNvPr>
          <p:cNvGrpSpPr/>
          <p:nvPr/>
        </p:nvGrpSpPr>
        <p:grpSpPr>
          <a:xfrm>
            <a:off x="1508676" y="1377747"/>
            <a:ext cx="648000" cy="648000"/>
            <a:chOff x="1512572" y="1277008"/>
            <a:chExt cx="648000" cy="648000"/>
          </a:xfrm>
        </p:grpSpPr>
        <p:sp>
          <p:nvSpPr>
            <p:cNvPr id="4" name="Oval 3">
              <a:extLst>
                <a:ext uri="{FF2B5EF4-FFF2-40B4-BE49-F238E27FC236}">
                  <a16:creationId xmlns:a16="http://schemas.microsoft.com/office/drawing/2014/main" id="{B0BF30FF-3F53-41A0-A1DC-93C654CD8F5E}"/>
                </a:ext>
              </a:extLst>
            </p:cNvPr>
            <p:cNvSpPr>
              <a:spLocks noChangeAspect="1"/>
            </p:cNvSpPr>
            <p:nvPr/>
          </p:nvSpPr>
          <p:spPr>
            <a:xfrm>
              <a:off x="1512572" y="1277008"/>
              <a:ext cx="648000" cy="648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1" name="Picture 20">
              <a:extLst>
                <a:ext uri="{FF2B5EF4-FFF2-40B4-BE49-F238E27FC236}">
                  <a16:creationId xmlns:a16="http://schemas.microsoft.com/office/drawing/2014/main" id="{EC537529-98B1-31F3-E5F4-92EED93B3C29}"/>
                </a:ext>
              </a:extLst>
            </p:cNvPr>
            <p:cNvPicPr>
              <a:picLocks noChangeAspect="1"/>
            </p:cNvPicPr>
            <p:nvPr/>
          </p:nvPicPr>
          <p:blipFill>
            <a:blip r:embed="rId19">
              <a:lum bright="70000" contrast="-70000"/>
              <a:extLst>
                <a:ext uri="{28A0092B-C50C-407E-A947-70E740481C1C}">
                  <a14:useLocalDpi xmlns:a14="http://schemas.microsoft.com/office/drawing/2010/main" val="0"/>
                </a:ext>
              </a:extLst>
            </a:blip>
            <a:srcRect/>
            <a:stretch/>
          </p:blipFill>
          <p:spPr>
            <a:xfrm>
              <a:off x="1674572" y="1439008"/>
              <a:ext cx="324000" cy="324000"/>
            </a:xfrm>
            <a:prstGeom prst="rect">
              <a:avLst/>
            </a:prstGeom>
          </p:spPr>
        </p:pic>
      </p:grpSp>
      <p:grpSp>
        <p:nvGrpSpPr>
          <p:cNvPr id="9" name="Group 8">
            <a:extLst>
              <a:ext uri="{FF2B5EF4-FFF2-40B4-BE49-F238E27FC236}">
                <a16:creationId xmlns:a16="http://schemas.microsoft.com/office/drawing/2014/main" id="{67C4F229-3074-C893-BD77-F7EBA19222C9}"/>
              </a:ext>
            </a:extLst>
          </p:cNvPr>
          <p:cNvGrpSpPr/>
          <p:nvPr/>
        </p:nvGrpSpPr>
        <p:grpSpPr>
          <a:xfrm>
            <a:off x="4239025" y="1375976"/>
            <a:ext cx="648000" cy="648000"/>
            <a:chOff x="4032000" y="1275237"/>
            <a:chExt cx="648000" cy="648000"/>
          </a:xfrm>
        </p:grpSpPr>
        <p:sp>
          <p:nvSpPr>
            <p:cNvPr id="3" name="Oval 2">
              <a:extLst>
                <a:ext uri="{FF2B5EF4-FFF2-40B4-BE49-F238E27FC236}">
                  <a16:creationId xmlns:a16="http://schemas.microsoft.com/office/drawing/2014/main" id="{CF03158F-04E1-5167-EDAD-02035A764E0B}"/>
                </a:ext>
              </a:extLst>
            </p:cNvPr>
            <p:cNvSpPr>
              <a:spLocks noChangeAspect="1"/>
            </p:cNvSpPr>
            <p:nvPr/>
          </p:nvSpPr>
          <p:spPr>
            <a:xfrm>
              <a:off x="4032000" y="1275237"/>
              <a:ext cx="648000" cy="648000"/>
            </a:xfrm>
            <a:prstGeom prst="ellipse">
              <a:avLst/>
            </a:prstGeom>
            <a:solidFill>
              <a:schemeClr val="tx2">
                <a:lumMod val="75000"/>
                <a:alpha val="80000"/>
              </a:scheme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3" name="Picture 22">
              <a:extLst>
                <a:ext uri="{FF2B5EF4-FFF2-40B4-BE49-F238E27FC236}">
                  <a16:creationId xmlns:a16="http://schemas.microsoft.com/office/drawing/2014/main" id="{8EA4299A-B765-2E77-B99D-843332D33C02}"/>
                </a:ext>
              </a:extLst>
            </p:cNvPr>
            <p:cNvPicPr>
              <a:picLocks noChangeAspect="1"/>
            </p:cNvPicPr>
            <p:nvPr/>
          </p:nvPicPr>
          <p:blipFill>
            <a:blip r:embed="rId20">
              <a:lum bright="70000" contrast="-70000"/>
              <a:extLst>
                <a:ext uri="{28A0092B-C50C-407E-A947-70E740481C1C}">
                  <a14:useLocalDpi xmlns:a14="http://schemas.microsoft.com/office/drawing/2010/main" val="0"/>
                </a:ext>
              </a:extLst>
            </a:blip>
            <a:srcRect/>
            <a:stretch/>
          </p:blipFill>
          <p:spPr>
            <a:xfrm>
              <a:off x="4194000" y="1437237"/>
              <a:ext cx="324000" cy="324000"/>
            </a:xfrm>
            <a:prstGeom prst="rect">
              <a:avLst/>
            </a:prstGeom>
          </p:spPr>
        </p:pic>
      </p:grpSp>
    </p:spTree>
    <p:extLst>
      <p:ext uri="{BB962C8B-B14F-4D97-AF65-F5344CB8AC3E}">
        <p14:creationId xmlns:p14="http://schemas.microsoft.com/office/powerpoint/2010/main" val="393627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2" name="Title 1">
            <a:extLst>
              <a:ext uri="{FF2B5EF4-FFF2-40B4-BE49-F238E27FC236}">
                <a16:creationId xmlns:a16="http://schemas.microsoft.com/office/drawing/2014/main" id="{E1D2BFF5-19FF-F173-F458-A767A817C2A3}"/>
              </a:ext>
            </a:extLst>
          </p:cNvPr>
          <p:cNvSpPr>
            <a:spLocks noGrp="1"/>
          </p:cNvSpPr>
          <p:nvPr>
            <p:ph type="title"/>
          </p:nvPr>
        </p:nvSpPr>
        <p:spPr/>
        <p:txBody>
          <a:bodyPr/>
          <a:lstStyle/>
          <a:p>
            <a:r>
              <a:rPr lang="en-US" dirty="0"/>
              <a:t>Sify CI multi-CMP: Finops Customer benefits </a:t>
            </a:r>
          </a:p>
        </p:txBody>
      </p:sp>
      <p:sp>
        <p:nvSpPr>
          <p:cNvPr id="4" name="TextBox 3">
            <a:hlinkClick r:id="rId3" action="ppaction://hlinksldjump"/>
            <a:extLst>
              <a:ext uri="{FF2B5EF4-FFF2-40B4-BE49-F238E27FC236}">
                <a16:creationId xmlns:a16="http://schemas.microsoft.com/office/drawing/2014/main" id="{0F4BBAB1-143D-F772-E698-362398834F2C}"/>
              </a:ext>
            </a:extLst>
          </p:cNvPr>
          <p:cNvSpPr txBox="1"/>
          <p:nvPr/>
        </p:nvSpPr>
        <p:spPr>
          <a:xfrm>
            <a:off x="7710407" y="4432256"/>
            <a:ext cx="1109743" cy="307777"/>
          </a:xfrm>
          <a:prstGeom prst="rect">
            <a:avLst/>
          </a:prstGeom>
          <a:noFill/>
        </p:spPr>
        <p:txBody>
          <a:bodyPr wrap="square" rtlCol="0">
            <a:spAutoFit/>
          </a:bodyPr>
          <a:lstStyle/>
          <a:p>
            <a:pPr algn="r"/>
            <a:r>
              <a:rPr lang="en-IN" sz="1400" b="1" i="1" dirty="0">
                <a:solidFill>
                  <a:srgbClr val="00B0F0"/>
                </a:solidFill>
              </a:rPr>
              <a:t>More…</a:t>
            </a:r>
          </a:p>
        </p:txBody>
      </p:sp>
      <p:graphicFrame>
        <p:nvGraphicFramePr>
          <p:cNvPr id="6" name="Diagram 5">
            <a:extLst>
              <a:ext uri="{FF2B5EF4-FFF2-40B4-BE49-F238E27FC236}">
                <a16:creationId xmlns:a16="http://schemas.microsoft.com/office/drawing/2014/main" id="{03944C94-909E-9F6B-31BC-591300F498A6}"/>
              </a:ext>
            </a:extLst>
          </p:cNvPr>
          <p:cNvGraphicFramePr/>
          <p:nvPr>
            <p:extLst>
              <p:ext uri="{D42A27DB-BD31-4B8C-83A1-F6EECF244321}">
                <p14:modId xmlns:p14="http://schemas.microsoft.com/office/powerpoint/2010/main" val="2522903217"/>
              </p:ext>
            </p:extLst>
          </p:nvPr>
        </p:nvGraphicFramePr>
        <p:xfrm>
          <a:off x="324000" y="987424"/>
          <a:ext cx="8496150" cy="3313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24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3">
            <a:extLst>
              <a:ext uri="{FF2B5EF4-FFF2-40B4-BE49-F238E27FC236}">
                <a16:creationId xmlns:a16="http://schemas.microsoft.com/office/drawing/2014/main" id="{E04BBF7B-2571-8012-940D-9935FB9A7349}"/>
              </a:ext>
            </a:extLst>
          </p:cNvPr>
          <p:cNvSpPr/>
          <p:nvPr/>
        </p:nvSpPr>
        <p:spPr>
          <a:xfrm>
            <a:off x="323850" y="997381"/>
            <a:ext cx="8496300" cy="3771147"/>
          </a:xfrm>
          <a:prstGeom prst="roundRect">
            <a:avLst>
              <a:gd name="adj" fmla="val 7435"/>
            </a:avLst>
          </a:prstGeom>
          <a:solidFill>
            <a:schemeClr val="bg1"/>
          </a:solidFill>
          <a:ln w="9525">
            <a:solidFill>
              <a:schemeClr val="bg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mj-lt"/>
            </a:endParaRPr>
          </a:p>
        </p:txBody>
      </p:sp>
      <p:sp>
        <p:nvSpPr>
          <p:cNvPr id="27" name="Rectangle: Rounded Corners 131">
            <a:extLst>
              <a:ext uri="{FF2B5EF4-FFF2-40B4-BE49-F238E27FC236}">
                <a16:creationId xmlns:a16="http://schemas.microsoft.com/office/drawing/2014/main" id="{4D6E62D0-9CB3-53DD-A544-3EEEC72078D8}"/>
              </a:ext>
            </a:extLst>
          </p:cNvPr>
          <p:cNvSpPr/>
          <p:nvPr/>
        </p:nvSpPr>
        <p:spPr>
          <a:xfrm>
            <a:off x="595802" y="1136730"/>
            <a:ext cx="3811423" cy="996592"/>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rtlCol="0" anchor="ctr"/>
          <a:lstStyle/>
          <a:p>
            <a:pPr defTabSz="914378" eaLnBrk="1" fontAlgn="auto" hangingPunct="1">
              <a:spcBef>
                <a:spcPts val="0"/>
              </a:spcBef>
              <a:spcAft>
                <a:spcPts val="0"/>
              </a:spcAft>
              <a:defRPr/>
            </a:pPr>
            <a:r>
              <a:rPr lang="en-IN" sz="1400" b="1" kern="0" dirty="0">
                <a:solidFill>
                  <a:schemeClr val="tx2"/>
                </a:solidFill>
                <a:latin typeface="+mj-lt"/>
                <a:sym typeface="Arial"/>
              </a:rPr>
              <a:t>Security Services Stack</a:t>
            </a:r>
          </a:p>
          <a:p>
            <a:pPr defTabSz="914378" eaLnBrk="1" fontAlgn="auto" hangingPunct="1">
              <a:spcBef>
                <a:spcPts val="0"/>
              </a:spcBef>
              <a:spcAft>
                <a:spcPts val="0"/>
              </a:spcAft>
              <a:defRPr/>
            </a:pPr>
            <a:r>
              <a:rPr lang="en-IN" sz="1400" b="1" kern="0" dirty="0">
                <a:solidFill>
                  <a:schemeClr val="tx2"/>
                </a:solidFill>
                <a:latin typeface="+mj-lt"/>
                <a:sym typeface="Arial"/>
              </a:rPr>
              <a:t>for Sify DC &amp; Cloud </a:t>
            </a:r>
          </a:p>
        </p:txBody>
      </p:sp>
      <p:sp>
        <p:nvSpPr>
          <p:cNvPr id="28" name="Rectangle: Rounded Corners 129">
            <a:extLst>
              <a:ext uri="{FF2B5EF4-FFF2-40B4-BE49-F238E27FC236}">
                <a16:creationId xmlns:a16="http://schemas.microsoft.com/office/drawing/2014/main" id="{5F6E803D-8DB0-2196-AEFB-92E08CC3BFF6}"/>
              </a:ext>
            </a:extLst>
          </p:cNvPr>
          <p:cNvSpPr/>
          <p:nvPr/>
        </p:nvSpPr>
        <p:spPr>
          <a:xfrm>
            <a:off x="4751388" y="1115911"/>
            <a:ext cx="3778644" cy="996592"/>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rtlCol="0" anchor="ctr"/>
          <a:lstStyle/>
          <a:p>
            <a:pPr defTabSz="914378" eaLnBrk="1" fontAlgn="auto" hangingPunct="1">
              <a:spcBef>
                <a:spcPts val="0"/>
              </a:spcBef>
              <a:spcAft>
                <a:spcPts val="0"/>
              </a:spcAft>
              <a:defRPr/>
            </a:pPr>
            <a:r>
              <a:rPr lang="en-IN" sz="1400" b="1" kern="0" dirty="0">
                <a:solidFill>
                  <a:schemeClr val="tx2"/>
                </a:solidFill>
                <a:latin typeface="+mj-lt"/>
                <a:sym typeface="Arial"/>
              </a:rPr>
              <a:t>Security Services Stack</a:t>
            </a:r>
          </a:p>
          <a:p>
            <a:pPr defTabSz="914378" eaLnBrk="1" fontAlgn="auto" hangingPunct="1">
              <a:spcBef>
                <a:spcPts val="0"/>
              </a:spcBef>
              <a:spcAft>
                <a:spcPts val="0"/>
              </a:spcAft>
              <a:defRPr/>
            </a:pPr>
            <a:r>
              <a:rPr lang="en-IN" sz="1400" b="1" kern="0" dirty="0">
                <a:solidFill>
                  <a:schemeClr val="tx2"/>
                </a:solidFill>
                <a:latin typeface="+mj-lt"/>
                <a:sym typeface="Arial"/>
              </a:rPr>
              <a:t>for any cloud</a:t>
            </a:r>
          </a:p>
        </p:txBody>
      </p:sp>
      <p:sp>
        <p:nvSpPr>
          <p:cNvPr id="29" name="Rectangle: Rounded Corners 77">
            <a:extLst>
              <a:ext uri="{FF2B5EF4-FFF2-40B4-BE49-F238E27FC236}">
                <a16:creationId xmlns:a16="http://schemas.microsoft.com/office/drawing/2014/main" id="{DDE631F5-D488-3558-0FCE-D886669BDE3E}"/>
              </a:ext>
            </a:extLst>
          </p:cNvPr>
          <p:cNvSpPr/>
          <p:nvPr/>
        </p:nvSpPr>
        <p:spPr>
          <a:xfrm>
            <a:off x="595802" y="2253147"/>
            <a:ext cx="3811423" cy="115281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rtlCol="0" anchor="ctr"/>
          <a:lstStyle/>
          <a:p>
            <a:pPr defTabSz="914378" eaLnBrk="1" fontAlgn="auto" hangingPunct="1">
              <a:spcBef>
                <a:spcPts val="0"/>
              </a:spcBef>
              <a:spcAft>
                <a:spcPts val="0"/>
              </a:spcAft>
              <a:defRPr/>
            </a:pPr>
            <a:endParaRPr lang="en-IN" kern="0" dirty="0">
              <a:solidFill>
                <a:prstClr val="black"/>
              </a:solidFill>
              <a:latin typeface="+mj-lt"/>
              <a:sym typeface="Arial"/>
            </a:endParaRPr>
          </a:p>
        </p:txBody>
      </p:sp>
      <p:sp>
        <p:nvSpPr>
          <p:cNvPr id="30" name="Rectangle: Rounded Corners 78">
            <a:extLst>
              <a:ext uri="{FF2B5EF4-FFF2-40B4-BE49-F238E27FC236}">
                <a16:creationId xmlns:a16="http://schemas.microsoft.com/office/drawing/2014/main" id="{825B9347-EC78-E1D3-F9B6-2AC2FA25273E}"/>
              </a:ext>
            </a:extLst>
          </p:cNvPr>
          <p:cNvSpPr/>
          <p:nvPr/>
        </p:nvSpPr>
        <p:spPr>
          <a:xfrm>
            <a:off x="4751388" y="2242737"/>
            <a:ext cx="3778644" cy="115281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rtlCol="0" anchor="ctr"/>
          <a:lstStyle/>
          <a:p>
            <a:pPr defTabSz="914378" eaLnBrk="1" fontAlgn="auto" hangingPunct="1">
              <a:spcBef>
                <a:spcPts val="0"/>
              </a:spcBef>
              <a:spcAft>
                <a:spcPts val="0"/>
              </a:spcAft>
              <a:defRPr/>
            </a:pPr>
            <a:endParaRPr lang="en-IN" kern="0" dirty="0">
              <a:solidFill>
                <a:prstClr val="black"/>
              </a:solidFill>
              <a:latin typeface="+mj-lt"/>
              <a:sym typeface="Arial"/>
            </a:endParaRPr>
          </a:p>
        </p:txBody>
      </p:sp>
      <p:sp>
        <p:nvSpPr>
          <p:cNvPr id="35" name="Rectangle: Rounded Corners 79">
            <a:extLst>
              <a:ext uri="{FF2B5EF4-FFF2-40B4-BE49-F238E27FC236}">
                <a16:creationId xmlns:a16="http://schemas.microsoft.com/office/drawing/2014/main" id="{B74C52E8-3CB0-A9FE-BD50-D3E9D80CB13A}"/>
              </a:ext>
            </a:extLst>
          </p:cNvPr>
          <p:cNvSpPr/>
          <p:nvPr/>
        </p:nvSpPr>
        <p:spPr>
          <a:xfrm>
            <a:off x="610032" y="3515184"/>
            <a:ext cx="7920000" cy="1080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rtlCol="0" anchor="ctr"/>
          <a:lstStyle/>
          <a:p>
            <a:pPr defTabSz="914378" eaLnBrk="1" fontAlgn="auto" hangingPunct="1">
              <a:spcBef>
                <a:spcPts val="0"/>
              </a:spcBef>
              <a:spcAft>
                <a:spcPts val="0"/>
              </a:spcAft>
              <a:defRPr/>
            </a:pPr>
            <a:endParaRPr lang="en-IN" kern="0" dirty="0">
              <a:solidFill>
                <a:prstClr val="black"/>
              </a:solidFill>
              <a:latin typeface="+mj-lt"/>
              <a:sym typeface="Arial"/>
            </a:endParaRPr>
          </a:p>
        </p:txBody>
      </p:sp>
      <p:sp>
        <p:nvSpPr>
          <p:cNvPr id="2" name="Title 1">
            <a:extLst>
              <a:ext uri="{FF2B5EF4-FFF2-40B4-BE49-F238E27FC236}">
                <a16:creationId xmlns:a16="http://schemas.microsoft.com/office/drawing/2014/main" id="{2D4E1679-A4BC-DF19-F130-D14DAAD0DECC}"/>
              </a:ext>
            </a:extLst>
          </p:cNvPr>
          <p:cNvSpPr>
            <a:spLocks noGrp="1"/>
          </p:cNvSpPr>
          <p:nvPr>
            <p:ph type="title"/>
          </p:nvPr>
        </p:nvSpPr>
        <p:spPr/>
        <p:txBody>
          <a:bodyPr/>
          <a:lstStyle/>
          <a:p>
            <a:r>
              <a:rPr lang="en-US" dirty="0"/>
              <a:t>Sify hybrid multi-cloud Unified security management</a:t>
            </a:r>
            <a:endParaRPr lang="en-IN" dirty="0"/>
          </a:p>
        </p:txBody>
      </p:sp>
      <p:sp>
        <p:nvSpPr>
          <p:cNvPr id="11" name="TextBox 10">
            <a:extLst>
              <a:ext uri="{FF2B5EF4-FFF2-40B4-BE49-F238E27FC236}">
                <a16:creationId xmlns:a16="http://schemas.microsoft.com/office/drawing/2014/main" id="{E95209B1-3A03-ECAF-6D79-15AF44648017}"/>
              </a:ext>
            </a:extLst>
          </p:cNvPr>
          <p:cNvSpPr txBox="1"/>
          <p:nvPr/>
        </p:nvSpPr>
        <p:spPr>
          <a:xfrm>
            <a:off x="3570322" y="4137669"/>
            <a:ext cx="1194722" cy="369332"/>
          </a:xfrm>
          <a:prstGeom prst="rect">
            <a:avLst/>
          </a:prstGeom>
          <a:solidFill>
            <a:schemeClr val="bg1"/>
          </a:solidFill>
        </p:spPr>
        <p:txBody>
          <a:bodyPr wrap="square" rtlCol="0">
            <a:spAutoFit/>
          </a:bodyPr>
          <a:lstStyle/>
          <a:p>
            <a:pPr algn="ctr" defTabSz="685800" eaLnBrk="1" fontAlgn="auto" hangingPunct="1">
              <a:spcBef>
                <a:spcPts val="0"/>
              </a:spcBef>
              <a:spcAft>
                <a:spcPts val="0"/>
              </a:spcAft>
              <a:defRPr/>
            </a:pPr>
            <a:r>
              <a:rPr lang="en-IN" sz="900" kern="0" dirty="0">
                <a:solidFill>
                  <a:prstClr val="black"/>
                </a:solidFill>
                <a:latin typeface="+mj-lt"/>
                <a:cs typeface="Arial"/>
                <a:sym typeface="Arial"/>
              </a:rPr>
              <a:t>Endpoint Detection &amp; Response</a:t>
            </a:r>
            <a:endParaRPr lang="en-IN" sz="900" kern="0" dirty="0">
              <a:latin typeface="+mj-lt"/>
              <a:cs typeface="Arial"/>
              <a:sym typeface="Arial"/>
            </a:endParaRPr>
          </a:p>
        </p:txBody>
      </p:sp>
      <p:pic>
        <p:nvPicPr>
          <p:cNvPr id="16" name="Picture 2" descr="Image result for Endpoint Detection and Response icon png">
            <a:extLst>
              <a:ext uri="{FF2B5EF4-FFF2-40B4-BE49-F238E27FC236}">
                <a16:creationId xmlns:a16="http://schemas.microsoft.com/office/drawing/2014/main" id="{2A61268D-9FCB-4A3F-286E-F7949DE334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992" y="3586575"/>
            <a:ext cx="500794" cy="5007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Image result for log management icon png">
            <a:extLst>
              <a:ext uri="{FF2B5EF4-FFF2-40B4-BE49-F238E27FC236}">
                <a16:creationId xmlns:a16="http://schemas.microsoft.com/office/drawing/2014/main" id="{CAE7EFFC-BD02-4615-0F82-75AF7B3093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0214" y="3682418"/>
            <a:ext cx="1400334" cy="4414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Image result for SIEM icon png">
            <a:extLst>
              <a:ext uri="{FF2B5EF4-FFF2-40B4-BE49-F238E27FC236}">
                <a16:creationId xmlns:a16="http://schemas.microsoft.com/office/drawing/2014/main" id="{35DC9F34-D169-9878-BCC2-8CA3E9213F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2133" y="3622945"/>
            <a:ext cx="759862" cy="58957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A984886-2CCD-B8BA-B4FA-BEF67EDC2D7C}"/>
              </a:ext>
            </a:extLst>
          </p:cNvPr>
          <p:cNvSpPr txBox="1"/>
          <p:nvPr/>
        </p:nvSpPr>
        <p:spPr>
          <a:xfrm>
            <a:off x="7439656" y="4123895"/>
            <a:ext cx="952505" cy="369332"/>
          </a:xfrm>
          <a:prstGeom prst="rect">
            <a:avLst/>
          </a:prstGeom>
          <a:noFill/>
        </p:spPr>
        <p:txBody>
          <a:bodyPr wrap="none" rtlCol="0">
            <a:spAutoFit/>
          </a:bodyPr>
          <a:lstStyle/>
          <a:p>
            <a:pPr algn="ctr" defTabSz="914378" eaLnBrk="1" fontAlgn="auto" hangingPunct="1">
              <a:spcBef>
                <a:spcPts val="0"/>
              </a:spcBef>
              <a:spcAft>
                <a:spcPts val="0"/>
              </a:spcAft>
              <a:defRPr/>
            </a:pPr>
            <a:r>
              <a:rPr lang="en-IN" sz="900" kern="0" dirty="0">
                <a:latin typeface="+mj-lt"/>
                <a:cs typeface="Arial"/>
                <a:sym typeface="Arial"/>
              </a:rPr>
              <a:t>Multifactor</a:t>
            </a:r>
          </a:p>
          <a:p>
            <a:pPr algn="ctr" defTabSz="914378" eaLnBrk="1" fontAlgn="auto" hangingPunct="1">
              <a:spcBef>
                <a:spcPts val="0"/>
              </a:spcBef>
              <a:spcAft>
                <a:spcPts val="0"/>
              </a:spcAft>
              <a:defRPr/>
            </a:pPr>
            <a:r>
              <a:rPr lang="en-IN" sz="900" kern="0" dirty="0">
                <a:latin typeface="+mj-lt"/>
                <a:cs typeface="Arial"/>
                <a:sym typeface="Arial"/>
              </a:rPr>
              <a:t>Authentication</a:t>
            </a:r>
          </a:p>
        </p:txBody>
      </p:sp>
      <p:pic>
        <p:nvPicPr>
          <p:cNvPr id="21" name="Picture 16" descr="Image result for multifactor authenctication icon png">
            <a:extLst>
              <a:ext uri="{FF2B5EF4-FFF2-40B4-BE49-F238E27FC236}">
                <a16:creationId xmlns:a16="http://schemas.microsoft.com/office/drawing/2014/main" id="{08E1FD66-981D-6AD0-1D34-DA87303150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2113" y="3549606"/>
            <a:ext cx="574289" cy="5742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privileged access management icon png">
            <a:extLst>
              <a:ext uri="{FF2B5EF4-FFF2-40B4-BE49-F238E27FC236}">
                <a16:creationId xmlns:a16="http://schemas.microsoft.com/office/drawing/2014/main" id="{6AE25B08-2C32-2908-A2F6-BF4066AF394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7860" y="3594326"/>
            <a:ext cx="511895" cy="51189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1E3FAA8-9533-534F-378C-C3BABAD97B42}"/>
              </a:ext>
            </a:extLst>
          </p:cNvPr>
          <p:cNvSpPr txBox="1"/>
          <p:nvPr/>
        </p:nvSpPr>
        <p:spPr>
          <a:xfrm>
            <a:off x="609921" y="4043389"/>
            <a:ext cx="979130" cy="507831"/>
          </a:xfrm>
          <a:prstGeom prst="rect">
            <a:avLst/>
          </a:prstGeom>
          <a:noFill/>
        </p:spPr>
        <p:txBody>
          <a:bodyPr wrap="square" rtlCol="0">
            <a:spAutoFit/>
          </a:bodyPr>
          <a:lstStyle/>
          <a:p>
            <a:pPr algn="ctr" defTabSz="685800" eaLnBrk="1" fontAlgn="auto" hangingPunct="1">
              <a:spcBef>
                <a:spcPts val="0"/>
              </a:spcBef>
              <a:spcAft>
                <a:spcPts val="0"/>
              </a:spcAft>
              <a:defRPr/>
            </a:pPr>
            <a:r>
              <a:rPr lang="en-IN" sz="900" kern="0" dirty="0">
                <a:solidFill>
                  <a:prstClr val="black"/>
                </a:solidFill>
                <a:latin typeface="+mj-lt"/>
                <a:cs typeface="Arial"/>
                <a:sym typeface="Arial"/>
              </a:rPr>
              <a:t>Privileged Access Management</a:t>
            </a:r>
            <a:endParaRPr lang="en-IN" sz="900" kern="0" dirty="0">
              <a:latin typeface="+mj-lt"/>
              <a:cs typeface="Arial"/>
              <a:sym typeface="Arial"/>
            </a:endParaRPr>
          </a:p>
        </p:txBody>
      </p:sp>
      <p:grpSp>
        <p:nvGrpSpPr>
          <p:cNvPr id="36" name="Group 35">
            <a:extLst>
              <a:ext uri="{FF2B5EF4-FFF2-40B4-BE49-F238E27FC236}">
                <a16:creationId xmlns:a16="http://schemas.microsoft.com/office/drawing/2014/main" id="{F9FF082B-1948-E76B-A918-7962FD434190}"/>
              </a:ext>
            </a:extLst>
          </p:cNvPr>
          <p:cNvGrpSpPr/>
          <p:nvPr/>
        </p:nvGrpSpPr>
        <p:grpSpPr>
          <a:xfrm>
            <a:off x="531356" y="2391582"/>
            <a:ext cx="1073305" cy="864513"/>
            <a:chOff x="6450813" y="945432"/>
            <a:chExt cx="1073305" cy="823747"/>
          </a:xfrm>
        </p:grpSpPr>
        <p:pic>
          <p:nvPicPr>
            <p:cNvPr id="89" name="Picture 12" descr="Image result for NGFW icon">
              <a:extLst>
                <a:ext uri="{FF2B5EF4-FFF2-40B4-BE49-F238E27FC236}">
                  <a16:creationId xmlns:a16="http://schemas.microsoft.com/office/drawing/2014/main" id="{381BA634-D4D5-6CFD-99B0-FDCF8BE8291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50813" y="945432"/>
              <a:ext cx="1073305" cy="591413"/>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C8E1561A-DD1E-EB16-67DB-C3BA9D286C83}"/>
                </a:ext>
              </a:extLst>
            </p:cNvPr>
            <p:cNvSpPr txBox="1"/>
            <p:nvPr/>
          </p:nvSpPr>
          <p:spPr>
            <a:xfrm>
              <a:off x="6636247" y="1387936"/>
              <a:ext cx="702436" cy="381243"/>
            </a:xfrm>
            <a:prstGeom prst="rect">
              <a:avLst/>
            </a:prstGeom>
            <a:noFill/>
          </p:spPr>
          <p:txBody>
            <a:bodyPr wrap="none" rtlCol="0">
              <a:spAutoFit/>
            </a:bodyPr>
            <a:lstStyle/>
            <a:p>
              <a:pPr algn="ctr" defTabSz="914378" eaLnBrk="1" fontAlgn="auto" hangingPunct="1">
                <a:spcBef>
                  <a:spcPts val="0"/>
                </a:spcBef>
                <a:spcAft>
                  <a:spcPts val="0"/>
                </a:spcAft>
                <a:defRPr/>
              </a:pPr>
              <a:r>
                <a:rPr lang="en-IN" sz="1000" kern="0" dirty="0">
                  <a:latin typeface="+mj-lt"/>
                  <a:cs typeface="Arial"/>
                  <a:sym typeface="Arial"/>
                </a:rPr>
                <a:t>VPDC FW</a:t>
              </a:r>
            </a:p>
            <a:p>
              <a:pPr algn="ctr" defTabSz="914378" eaLnBrk="1" fontAlgn="auto" hangingPunct="1">
                <a:spcBef>
                  <a:spcPts val="0"/>
                </a:spcBef>
                <a:spcAft>
                  <a:spcPts val="0"/>
                </a:spcAft>
                <a:defRPr/>
              </a:pPr>
              <a:r>
                <a:rPr lang="en-IN" sz="1000" kern="0" dirty="0">
                  <a:latin typeface="+mj-lt"/>
                  <a:cs typeface="Arial"/>
                  <a:sym typeface="Arial"/>
                </a:rPr>
                <a:t>Services</a:t>
              </a:r>
            </a:p>
          </p:txBody>
        </p:sp>
      </p:grpSp>
      <p:grpSp>
        <p:nvGrpSpPr>
          <p:cNvPr id="39" name="Group 38">
            <a:extLst>
              <a:ext uri="{FF2B5EF4-FFF2-40B4-BE49-F238E27FC236}">
                <a16:creationId xmlns:a16="http://schemas.microsoft.com/office/drawing/2014/main" id="{ECFE5054-7A2C-FB86-5AC7-8FD5550312FF}"/>
              </a:ext>
            </a:extLst>
          </p:cNvPr>
          <p:cNvGrpSpPr/>
          <p:nvPr/>
        </p:nvGrpSpPr>
        <p:grpSpPr>
          <a:xfrm>
            <a:off x="1684027" y="2487539"/>
            <a:ext cx="694421" cy="748734"/>
            <a:chOff x="1604677" y="1880989"/>
            <a:chExt cx="694421" cy="713428"/>
          </a:xfrm>
        </p:grpSpPr>
        <p:pic>
          <p:nvPicPr>
            <p:cNvPr id="87" name="Picture 8" descr="Related image">
              <a:extLst>
                <a:ext uri="{FF2B5EF4-FFF2-40B4-BE49-F238E27FC236}">
                  <a16:creationId xmlns:a16="http://schemas.microsoft.com/office/drawing/2014/main" id="{D8BB5C04-4052-42C0-90EB-C2A282FEEAEA}"/>
                </a:ext>
              </a:extLst>
            </p:cNvPr>
            <p:cNvPicPr>
              <a:picLocks noChangeAspect="1" noChangeArrowheads="1"/>
            </p:cNvPicPr>
            <p:nvPr/>
          </p:nvPicPr>
          <p:blipFill>
            <a:blip r:embed="rId9" cstate="email">
              <a:grayscl/>
              <a:extLst>
                <a:ext uri="{28A0092B-C50C-407E-A947-70E740481C1C}">
                  <a14:useLocalDpi xmlns:a14="http://schemas.microsoft.com/office/drawing/2010/main"/>
                </a:ext>
              </a:extLst>
            </a:blip>
            <a:srcRect/>
            <a:stretch>
              <a:fillRect/>
            </a:stretch>
          </p:blipFill>
          <p:spPr bwMode="auto">
            <a:xfrm>
              <a:off x="1769491" y="1880989"/>
              <a:ext cx="372104" cy="37210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23478CC7-D80B-D2C1-117E-F8E27E4E4688}"/>
                </a:ext>
              </a:extLst>
            </p:cNvPr>
            <p:cNvSpPr txBox="1"/>
            <p:nvPr/>
          </p:nvSpPr>
          <p:spPr>
            <a:xfrm>
              <a:off x="1604677" y="2213174"/>
              <a:ext cx="694421" cy="381243"/>
            </a:xfrm>
            <a:prstGeom prst="rect">
              <a:avLst/>
            </a:prstGeom>
            <a:noFill/>
          </p:spPr>
          <p:txBody>
            <a:bodyPr wrap="none" rtlCol="0">
              <a:spAutoFit/>
            </a:bodyPr>
            <a:lstStyle/>
            <a:p>
              <a:pPr algn="ctr" defTabSz="914378" eaLnBrk="1" fontAlgn="auto" hangingPunct="1">
                <a:spcBef>
                  <a:spcPts val="0"/>
                </a:spcBef>
                <a:spcAft>
                  <a:spcPts val="0"/>
                </a:spcAft>
                <a:defRPr/>
              </a:pPr>
              <a:r>
                <a:rPr lang="en-IN" sz="1000" kern="0" dirty="0">
                  <a:latin typeface="+mj-lt"/>
                  <a:cs typeface="Arial"/>
                  <a:sym typeface="Arial"/>
                </a:rPr>
                <a:t>Web App</a:t>
              </a:r>
            </a:p>
            <a:p>
              <a:pPr algn="ctr" defTabSz="914378" eaLnBrk="1" fontAlgn="auto" hangingPunct="1">
                <a:spcBef>
                  <a:spcPts val="0"/>
                </a:spcBef>
                <a:spcAft>
                  <a:spcPts val="0"/>
                </a:spcAft>
                <a:defRPr/>
              </a:pPr>
              <a:r>
                <a:rPr lang="en-IN" sz="1000" kern="0" dirty="0">
                  <a:latin typeface="+mj-lt"/>
                  <a:cs typeface="Arial"/>
                  <a:sym typeface="Arial"/>
                </a:rPr>
                <a:t>Firewall</a:t>
              </a:r>
            </a:p>
          </p:txBody>
        </p:sp>
      </p:grpSp>
      <p:grpSp>
        <p:nvGrpSpPr>
          <p:cNvPr id="41" name="Group 40">
            <a:extLst>
              <a:ext uri="{FF2B5EF4-FFF2-40B4-BE49-F238E27FC236}">
                <a16:creationId xmlns:a16="http://schemas.microsoft.com/office/drawing/2014/main" id="{5294798F-7396-2E7A-5EDF-7DFE769E2252}"/>
              </a:ext>
            </a:extLst>
          </p:cNvPr>
          <p:cNvGrpSpPr/>
          <p:nvPr/>
        </p:nvGrpSpPr>
        <p:grpSpPr>
          <a:xfrm>
            <a:off x="2626162" y="2294874"/>
            <a:ext cx="716157" cy="961221"/>
            <a:chOff x="2112168" y="2436577"/>
            <a:chExt cx="716157" cy="915895"/>
          </a:xfrm>
        </p:grpSpPr>
        <p:pic>
          <p:nvPicPr>
            <p:cNvPr id="85" name="Picture 4" descr="Image result for IPS icon">
              <a:extLst>
                <a:ext uri="{FF2B5EF4-FFF2-40B4-BE49-F238E27FC236}">
                  <a16:creationId xmlns:a16="http://schemas.microsoft.com/office/drawing/2014/main" id="{1079C556-82E2-18C6-FA03-E0D851496C83}"/>
                </a:ext>
              </a:extLst>
            </p:cNvPr>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2112168" y="2436577"/>
              <a:ext cx="631135" cy="65271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1A1185E7-0292-035E-0217-AB10B7CB8D8C}"/>
                </a:ext>
              </a:extLst>
            </p:cNvPr>
            <p:cNvSpPr txBox="1"/>
            <p:nvPr/>
          </p:nvSpPr>
          <p:spPr>
            <a:xfrm>
              <a:off x="2161155" y="2971229"/>
              <a:ext cx="667170" cy="381243"/>
            </a:xfrm>
            <a:prstGeom prst="rect">
              <a:avLst/>
            </a:prstGeom>
            <a:noFill/>
          </p:spPr>
          <p:txBody>
            <a:bodyPr wrap="none" rtlCol="0">
              <a:spAutoFit/>
            </a:bodyPr>
            <a:lstStyle/>
            <a:p>
              <a:pPr algn="ctr" defTabSz="914378" eaLnBrk="1" fontAlgn="auto" hangingPunct="1">
                <a:spcBef>
                  <a:spcPts val="0"/>
                </a:spcBef>
                <a:spcAft>
                  <a:spcPts val="0"/>
                </a:spcAft>
                <a:defRPr/>
              </a:pPr>
              <a:r>
                <a:rPr lang="en-IN" sz="1000" kern="0" dirty="0">
                  <a:latin typeface="+mj-lt"/>
                  <a:cs typeface="Arial"/>
                  <a:sym typeface="Arial"/>
                </a:rPr>
                <a:t>Network</a:t>
              </a:r>
            </a:p>
            <a:p>
              <a:pPr algn="ctr" defTabSz="914378" eaLnBrk="1" fontAlgn="auto" hangingPunct="1">
                <a:spcBef>
                  <a:spcPts val="0"/>
                </a:spcBef>
                <a:spcAft>
                  <a:spcPts val="0"/>
                </a:spcAft>
                <a:defRPr/>
              </a:pPr>
              <a:r>
                <a:rPr lang="en-IN" sz="1000" kern="0" dirty="0">
                  <a:latin typeface="+mj-lt"/>
                  <a:cs typeface="Arial"/>
                  <a:sym typeface="Arial"/>
                </a:rPr>
                <a:t>IPS</a:t>
              </a:r>
            </a:p>
          </p:txBody>
        </p:sp>
      </p:grpSp>
      <p:grpSp>
        <p:nvGrpSpPr>
          <p:cNvPr id="42" name="Group 41">
            <a:extLst>
              <a:ext uri="{FF2B5EF4-FFF2-40B4-BE49-F238E27FC236}">
                <a16:creationId xmlns:a16="http://schemas.microsoft.com/office/drawing/2014/main" id="{DD4DE1BE-E3EE-18C6-E60F-D3CBF0C0C660}"/>
              </a:ext>
            </a:extLst>
          </p:cNvPr>
          <p:cNvGrpSpPr/>
          <p:nvPr/>
        </p:nvGrpSpPr>
        <p:grpSpPr>
          <a:xfrm>
            <a:off x="1618777" y="3579975"/>
            <a:ext cx="848309" cy="861455"/>
            <a:chOff x="2871715" y="533227"/>
            <a:chExt cx="848309" cy="820833"/>
          </a:xfrm>
        </p:grpSpPr>
        <p:pic>
          <p:nvPicPr>
            <p:cNvPr id="83" name="Picture 12" descr="Related image">
              <a:extLst>
                <a:ext uri="{FF2B5EF4-FFF2-40B4-BE49-F238E27FC236}">
                  <a16:creationId xmlns:a16="http://schemas.microsoft.com/office/drawing/2014/main" id="{C5E2C0A5-E20F-0C0B-A68B-291BA9D54DB3}"/>
                </a:ext>
              </a:extLst>
            </p:cNvPr>
            <p:cNvPicPr>
              <a:picLocks noChangeAspect="1" noChangeArrowheads="1"/>
            </p:cNvPicPr>
            <p:nvPr/>
          </p:nvPicPr>
          <p:blipFill>
            <a:blip r:embed="rId11"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037418" y="533227"/>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6A9B2FE9-3713-5852-B7EC-DFFD5EA35DD7}"/>
                </a:ext>
              </a:extLst>
            </p:cNvPr>
            <p:cNvSpPr txBox="1"/>
            <p:nvPr/>
          </p:nvSpPr>
          <p:spPr>
            <a:xfrm>
              <a:off x="2871715" y="1002144"/>
              <a:ext cx="848309" cy="351916"/>
            </a:xfrm>
            <a:prstGeom prst="rect">
              <a:avLst/>
            </a:prstGeom>
            <a:noFill/>
          </p:spPr>
          <p:txBody>
            <a:bodyPr wrap="none" rtlCol="0">
              <a:spAutoFit/>
            </a:bodyPr>
            <a:lstStyle/>
            <a:p>
              <a:pPr algn="ctr" defTabSz="914378" eaLnBrk="1" fontAlgn="auto" hangingPunct="1">
                <a:spcBef>
                  <a:spcPts val="0"/>
                </a:spcBef>
                <a:spcAft>
                  <a:spcPts val="0"/>
                </a:spcAft>
                <a:defRPr/>
              </a:pPr>
              <a:r>
                <a:rPr lang="en-IN" sz="900" kern="0" dirty="0">
                  <a:latin typeface="+mj-lt"/>
                  <a:cs typeface="Arial"/>
                  <a:sym typeface="Arial"/>
                </a:rPr>
                <a:t>Vulnerability</a:t>
              </a:r>
            </a:p>
            <a:p>
              <a:pPr algn="ctr" defTabSz="914378" eaLnBrk="1" fontAlgn="auto" hangingPunct="1">
                <a:spcBef>
                  <a:spcPts val="0"/>
                </a:spcBef>
                <a:spcAft>
                  <a:spcPts val="0"/>
                </a:spcAft>
                <a:defRPr/>
              </a:pPr>
              <a:r>
                <a:rPr lang="en-IN" sz="900" kern="0" dirty="0">
                  <a:latin typeface="+mj-lt"/>
                  <a:cs typeface="Arial"/>
                  <a:sym typeface="Arial"/>
                </a:rPr>
                <a:t>Mgmt.</a:t>
              </a:r>
            </a:p>
          </p:txBody>
        </p:sp>
      </p:grpSp>
      <p:grpSp>
        <p:nvGrpSpPr>
          <p:cNvPr id="45" name="Group 44">
            <a:extLst>
              <a:ext uri="{FF2B5EF4-FFF2-40B4-BE49-F238E27FC236}">
                <a16:creationId xmlns:a16="http://schemas.microsoft.com/office/drawing/2014/main" id="{CA8C72FB-DA67-26CD-5EBE-77437847710F}"/>
              </a:ext>
            </a:extLst>
          </p:cNvPr>
          <p:cNvGrpSpPr/>
          <p:nvPr/>
        </p:nvGrpSpPr>
        <p:grpSpPr>
          <a:xfrm>
            <a:off x="2612889" y="3591789"/>
            <a:ext cx="845102" cy="858555"/>
            <a:chOff x="4379585" y="560092"/>
            <a:chExt cx="1069667" cy="882013"/>
          </a:xfrm>
        </p:grpSpPr>
        <p:pic>
          <p:nvPicPr>
            <p:cNvPr id="81" name="Picture 30" descr="Image result for DDOS Protection icon">
              <a:extLst>
                <a:ext uri="{FF2B5EF4-FFF2-40B4-BE49-F238E27FC236}">
                  <a16:creationId xmlns:a16="http://schemas.microsoft.com/office/drawing/2014/main" id="{96602688-1E9A-6A06-B24B-CC1426F0BAA8}"/>
                </a:ext>
              </a:extLst>
            </p:cNvPr>
            <p:cNvPicPr>
              <a:picLocks noChangeAspect="1" noChangeArrowheads="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553049" y="560092"/>
              <a:ext cx="794632" cy="529755"/>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CA3E35CE-CAB0-890C-089D-89806D85134E}"/>
                </a:ext>
              </a:extLst>
            </p:cNvPr>
            <p:cNvSpPr/>
            <p:nvPr/>
          </p:nvSpPr>
          <p:spPr>
            <a:xfrm>
              <a:off x="4379585" y="1062682"/>
              <a:ext cx="1069667" cy="379423"/>
            </a:xfrm>
            <a:prstGeom prst="rect">
              <a:avLst/>
            </a:prstGeom>
          </p:spPr>
          <p:txBody>
            <a:bodyPr wrap="square">
              <a:spAutoFit/>
            </a:bodyPr>
            <a:lstStyle/>
            <a:p>
              <a:pPr algn="ctr" defTabSz="914378" eaLnBrk="1" fontAlgn="auto" hangingPunct="1">
                <a:spcBef>
                  <a:spcPts val="0"/>
                </a:spcBef>
                <a:spcAft>
                  <a:spcPts val="0"/>
                </a:spcAft>
                <a:defRPr/>
              </a:pPr>
              <a:r>
                <a:rPr lang="en-IN" sz="900" kern="0" dirty="0">
                  <a:latin typeface="+mj-lt"/>
                  <a:cs typeface="Arial"/>
                  <a:sym typeface="Arial"/>
                </a:rPr>
                <a:t>Cloud DDOS</a:t>
              </a:r>
            </a:p>
            <a:p>
              <a:pPr algn="ctr" defTabSz="914378" eaLnBrk="1" fontAlgn="auto" hangingPunct="1">
                <a:spcBef>
                  <a:spcPts val="0"/>
                </a:spcBef>
                <a:spcAft>
                  <a:spcPts val="0"/>
                </a:spcAft>
                <a:defRPr/>
              </a:pPr>
              <a:r>
                <a:rPr lang="en-IN" sz="900" kern="0" dirty="0">
                  <a:latin typeface="+mj-lt"/>
                  <a:cs typeface="Arial"/>
                  <a:sym typeface="Arial"/>
                </a:rPr>
                <a:t>Protection</a:t>
              </a:r>
            </a:p>
          </p:txBody>
        </p:sp>
      </p:grpSp>
      <p:sp>
        <p:nvSpPr>
          <p:cNvPr id="47" name="TextBox 46">
            <a:extLst>
              <a:ext uri="{FF2B5EF4-FFF2-40B4-BE49-F238E27FC236}">
                <a16:creationId xmlns:a16="http://schemas.microsoft.com/office/drawing/2014/main" id="{5C6E46F8-66DE-01F5-B5C9-8D20ADCF3B60}"/>
              </a:ext>
            </a:extLst>
          </p:cNvPr>
          <p:cNvSpPr txBox="1"/>
          <p:nvPr/>
        </p:nvSpPr>
        <p:spPr>
          <a:xfrm>
            <a:off x="5197235" y="4191184"/>
            <a:ext cx="785778" cy="230832"/>
          </a:xfrm>
          <a:prstGeom prst="rect">
            <a:avLst/>
          </a:prstGeom>
          <a:noFill/>
        </p:spPr>
        <p:txBody>
          <a:bodyPr wrap="square" rtlCol="0">
            <a:spAutoFit/>
          </a:bodyPr>
          <a:lstStyle/>
          <a:p>
            <a:pPr defTabSz="914378" eaLnBrk="1" fontAlgn="auto" hangingPunct="1">
              <a:spcBef>
                <a:spcPts val="0"/>
              </a:spcBef>
              <a:spcAft>
                <a:spcPts val="0"/>
              </a:spcAft>
              <a:defRPr/>
            </a:pPr>
            <a:r>
              <a:rPr lang="en-IN" sz="900" kern="0" dirty="0">
                <a:latin typeface="+mj-lt"/>
                <a:cs typeface="Arial"/>
                <a:sym typeface="Arial"/>
              </a:rPr>
              <a:t>Log Mgmt.</a:t>
            </a:r>
          </a:p>
        </p:txBody>
      </p:sp>
      <p:sp>
        <p:nvSpPr>
          <p:cNvPr id="48" name="TextBox 47">
            <a:extLst>
              <a:ext uri="{FF2B5EF4-FFF2-40B4-BE49-F238E27FC236}">
                <a16:creationId xmlns:a16="http://schemas.microsoft.com/office/drawing/2014/main" id="{9A62630D-2725-EFB2-8298-A500A9359BDD}"/>
              </a:ext>
            </a:extLst>
          </p:cNvPr>
          <p:cNvSpPr txBox="1"/>
          <p:nvPr/>
        </p:nvSpPr>
        <p:spPr>
          <a:xfrm>
            <a:off x="6668418" y="4196368"/>
            <a:ext cx="417102" cy="230832"/>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latin typeface="+mj-lt"/>
                <a:cs typeface="Arial"/>
                <a:sym typeface="Arial"/>
              </a:rPr>
              <a:t>SIEM</a:t>
            </a:r>
          </a:p>
        </p:txBody>
      </p:sp>
      <p:grpSp>
        <p:nvGrpSpPr>
          <p:cNvPr id="49" name="Group 48">
            <a:extLst>
              <a:ext uri="{FF2B5EF4-FFF2-40B4-BE49-F238E27FC236}">
                <a16:creationId xmlns:a16="http://schemas.microsoft.com/office/drawing/2014/main" id="{12D2122C-D028-A81A-84AD-BC66832ACCE7}"/>
              </a:ext>
            </a:extLst>
          </p:cNvPr>
          <p:cNvGrpSpPr/>
          <p:nvPr/>
        </p:nvGrpSpPr>
        <p:grpSpPr>
          <a:xfrm>
            <a:off x="3582833" y="2484695"/>
            <a:ext cx="647934" cy="750233"/>
            <a:chOff x="3820267" y="582470"/>
            <a:chExt cx="647934" cy="714856"/>
          </a:xfrm>
        </p:grpSpPr>
        <p:pic>
          <p:nvPicPr>
            <p:cNvPr id="79" name="Picture 16" descr="Image result for VPN GW services icon">
              <a:extLst>
                <a:ext uri="{FF2B5EF4-FFF2-40B4-BE49-F238E27FC236}">
                  <a16:creationId xmlns:a16="http://schemas.microsoft.com/office/drawing/2014/main" id="{5A5ED737-E081-A88A-542A-AFCFFE72E874}"/>
                </a:ext>
              </a:extLst>
            </p:cNvPr>
            <p:cNvPicPr>
              <a:picLocks noChangeAspect="1" noChangeArrowheads="1"/>
            </p:cNvPicPr>
            <p:nvPr/>
          </p:nvPicPr>
          <p:blipFill>
            <a:blip r:embed="rId13" cstate="email">
              <a:grayscl/>
              <a:extLst>
                <a:ext uri="{28A0092B-C50C-407E-A947-70E740481C1C}">
                  <a14:useLocalDpi xmlns:a14="http://schemas.microsoft.com/office/drawing/2010/main"/>
                </a:ext>
              </a:extLst>
            </a:blip>
            <a:srcRect/>
            <a:stretch>
              <a:fillRect/>
            </a:stretch>
          </p:blipFill>
          <p:spPr bwMode="auto">
            <a:xfrm>
              <a:off x="3877373" y="582470"/>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E4F0D3F3-EBB8-BB9E-9AB2-1AD899CE2AA4}"/>
                </a:ext>
              </a:extLst>
            </p:cNvPr>
            <p:cNvSpPr txBox="1"/>
            <p:nvPr/>
          </p:nvSpPr>
          <p:spPr>
            <a:xfrm>
              <a:off x="3820267" y="1062715"/>
              <a:ext cx="647934" cy="234611"/>
            </a:xfrm>
            <a:prstGeom prst="rect">
              <a:avLst/>
            </a:prstGeom>
            <a:noFill/>
          </p:spPr>
          <p:txBody>
            <a:bodyPr wrap="none" rtlCol="0">
              <a:spAutoFit/>
            </a:bodyPr>
            <a:lstStyle/>
            <a:p>
              <a:pPr defTabSz="914378" eaLnBrk="1" fontAlgn="auto" hangingPunct="1">
                <a:spcBef>
                  <a:spcPts val="0"/>
                </a:spcBef>
                <a:spcAft>
                  <a:spcPts val="0"/>
                </a:spcAft>
                <a:defRPr/>
              </a:pPr>
              <a:r>
                <a:rPr lang="en-IN" sz="1000" kern="0" dirty="0">
                  <a:latin typeface="+mj-lt"/>
                  <a:cs typeface="Arial"/>
                  <a:sym typeface="Arial"/>
                </a:rPr>
                <a:t>VPN GW</a:t>
              </a:r>
            </a:p>
          </p:txBody>
        </p:sp>
      </p:grpSp>
      <p:pic>
        <p:nvPicPr>
          <p:cNvPr id="50" name="Picture 49">
            <a:extLst>
              <a:ext uri="{FF2B5EF4-FFF2-40B4-BE49-F238E27FC236}">
                <a16:creationId xmlns:a16="http://schemas.microsoft.com/office/drawing/2014/main" id="{4B4F3386-8716-EBB1-6533-B59E7C8D43C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19123" y="2826273"/>
            <a:ext cx="347571" cy="524577"/>
          </a:xfrm>
          <a:prstGeom prst="rect">
            <a:avLst/>
          </a:prstGeom>
        </p:spPr>
      </p:pic>
      <p:pic>
        <p:nvPicPr>
          <p:cNvPr id="54" name="Picture 53">
            <a:extLst>
              <a:ext uri="{FF2B5EF4-FFF2-40B4-BE49-F238E27FC236}">
                <a16:creationId xmlns:a16="http://schemas.microsoft.com/office/drawing/2014/main" id="{9F3DBF1C-98E4-9D7E-1092-70C8ED920C9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88312" y="2376933"/>
            <a:ext cx="380407" cy="458474"/>
          </a:xfrm>
          <a:prstGeom prst="rect">
            <a:avLst/>
          </a:prstGeom>
        </p:spPr>
      </p:pic>
      <p:pic>
        <p:nvPicPr>
          <p:cNvPr id="57" name="Picture 56">
            <a:extLst>
              <a:ext uri="{FF2B5EF4-FFF2-40B4-BE49-F238E27FC236}">
                <a16:creationId xmlns:a16="http://schemas.microsoft.com/office/drawing/2014/main" id="{38988C6C-0003-5FDB-1AE1-15990A1ADD4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68719" y="2390045"/>
            <a:ext cx="409156" cy="418251"/>
          </a:xfrm>
          <a:prstGeom prst="rect">
            <a:avLst/>
          </a:prstGeom>
        </p:spPr>
      </p:pic>
      <p:pic>
        <p:nvPicPr>
          <p:cNvPr id="63" name="Picture 62">
            <a:extLst>
              <a:ext uri="{FF2B5EF4-FFF2-40B4-BE49-F238E27FC236}">
                <a16:creationId xmlns:a16="http://schemas.microsoft.com/office/drawing/2014/main" id="{0C768113-1365-A6A0-94FE-EEB51C43F0C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245248" y="2896578"/>
            <a:ext cx="462490" cy="418251"/>
          </a:xfrm>
          <a:prstGeom prst="rect">
            <a:avLst/>
          </a:prstGeom>
        </p:spPr>
      </p:pic>
      <p:pic>
        <p:nvPicPr>
          <p:cNvPr id="65" name="Picture 64">
            <a:extLst>
              <a:ext uri="{FF2B5EF4-FFF2-40B4-BE49-F238E27FC236}">
                <a16:creationId xmlns:a16="http://schemas.microsoft.com/office/drawing/2014/main" id="{AE6C25DD-601F-2C31-0FB3-2242EF7F837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850214" y="2346938"/>
            <a:ext cx="487140" cy="458473"/>
          </a:xfrm>
          <a:prstGeom prst="rect">
            <a:avLst/>
          </a:prstGeom>
        </p:spPr>
      </p:pic>
      <p:pic>
        <p:nvPicPr>
          <p:cNvPr id="66" name="Picture 65">
            <a:extLst>
              <a:ext uri="{FF2B5EF4-FFF2-40B4-BE49-F238E27FC236}">
                <a16:creationId xmlns:a16="http://schemas.microsoft.com/office/drawing/2014/main" id="{E0C629B2-C7E5-9384-1C34-2648532DEF0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651300" y="2834109"/>
            <a:ext cx="443994" cy="524578"/>
          </a:xfrm>
          <a:prstGeom prst="rect">
            <a:avLst/>
          </a:prstGeom>
        </p:spPr>
      </p:pic>
      <p:pic>
        <p:nvPicPr>
          <p:cNvPr id="68" name="Picture 67">
            <a:extLst>
              <a:ext uri="{FF2B5EF4-FFF2-40B4-BE49-F238E27FC236}">
                <a16:creationId xmlns:a16="http://schemas.microsoft.com/office/drawing/2014/main" id="{DAE06C32-0964-20B5-4044-4CFE4124117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031925" y="2376933"/>
            <a:ext cx="431675" cy="444269"/>
          </a:xfrm>
          <a:prstGeom prst="rect">
            <a:avLst/>
          </a:prstGeom>
        </p:spPr>
      </p:pic>
      <p:pic>
        <p:nvPicPr>
          <p:cNvPr id="69" name="Picture 68">
            <a:extLst>
              <a:ext uri="{FF2B5EF4-FFF2-40B4-BE49-F238E27FC236}">
                <a16:creationId xmlns:a16="http://schemas.microsoft.com/office/drawing/2014/main" id="{0A59361D-7D4E-3943-56F2-686C24CD9663}"/>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077875" y="2847014"/>
            <a:ext cx="339776" cy="458474"/>
          </a:xfrm>
          <a:prstGeom prst="rect">
            <a:avLst/>
          </a:prstGeom>
        </p:spPr>
      </p:pic>
      <p:pic>
        <p:nvPicPr>
          <p:cNvPr id="70" name="Picture 4" descr="Image result for AWS icons">
            <a:extLst>
              <a:ext uri="{FF2B5EF4-FFF2-40B4-BE49-F238E27FC236}">
                <a16:creationId xmlns:a16="http://schemas.microsoft.com/office/drawing/2014/main" id="{6E2CDF44-B350-DF1B-5156-E40333038C4A}"/>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311724" y="2045542"/>
            <a:ext cx="988524" cy="103744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Related image">
            <a:extLst>
              <a:ext uri="{FF2B5EF4-FFF2-40B4-BE49-F238E27FC236}">
                <a16:creationId xmlns:a16="http://schemas.microsoft.com/office/drawing/2014/main" id="{B6093F3F-2559-EF5B-6FA6-260F5009215D}"/>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493469" y="2900073"/>
            <a:ext cx="623279" cy="33761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4AE27289-06EE-1E8D-11A8-E8DA744997E6}"/>
              </a:ext>
            </a:extLst>
          </p:cNvPr>
          <p:cNvSpPr txBox="1"/>
          <p:nvPr/>
        </p:nvSpPr>
        <p:spPr>
          <a:xfrm>
            <a:off x="7043501" y="2568028"/>
            <a:ext cx="1402948" cy="461665"/>
          </a:xfrm>
          <a:prstGeom prst="rect">
            <a:avLst/>
          </a:prstGeom>
          <a:noFill/>
        </p:spPr>
        <p:txBody>
          <a:bodyPr wrap="none" rtlCol="0">
            <a:spAutoFit/>
          </a:bodyPr>
          <a:lstStyle/>
          <a:p>
            <a:pPr algn="r" defTabSz="914378" eaLnBrk="1" fontAlgn="auto" hangingPunct="1">
              <a:spcBef>
                <a:spcPts val="0"/>
              </a:spcBef>
              <a:spcAft>
                <a:spcPts val="0"/>
              </a:spcAft>
              <a:defRPr/>
            </a:pPr>
            <a:r>
              <a:rPr lang="en-IN" sz="1200" b="1" kern="0" dirty="0">
                <a:solidFill>
                  <a:schemeClr val="tx2"/>
                </a:solidFill>
                <a:latin typeface="+mj-lt"/>
                <a:cs typeface="Arial"/>
                <a:sym typeface="Arial"/>
              </a:rPr>
              <a:t>Cloud native </a:t>
            </a:r>
          </a:p>
          <a:p>
            <a:pPr algn="r" defTabSz="914378" eaLnBrk="1" fontAlgn="auto" hangingPunct="1">
              <a:spcBef>
                <a:spcPts val="0"/>
              </a:spcBef>
              <a:spcAft>
                <a:spcPts val="0"/>
              </a:spcAft>
              <a:defRPr/>
            </a:pPr>
            <a:r>
              <a:rPr lang="en-IN" sz="1200" b="1" kern="0" dirty="0">
                <a:solidFill>
                  <a:schemeClr val="tx2"/>
                </a:solidFill>
                <a:latin typeface="+mj-lt"/>
                <a:cs typeface="Arial"/>
                <a:sym typeface="Arial"/>
              </a:rPr>
              <a:t>Security services</a:t>
            </a:r>
          </a:p>
        </p:txBody>
      </p:sp>
      <p:pic>
        <p:nvPicPr>
          <p:cNvPr id="73" name="Picture 72">
            <a:extLst>
              <a:ext uri="{FF2B5EF4-FFF2-40B4-BE49-F238E27FC236}">
                <a16:creationId xmlns:a16="http://schemas.microsoft.com/office/drawing/2014/main" id="{C73D5F4D-C6BF-1120-F54A-F2E7262A453E}"/>
              </a:ext>
            </a:extLst>
          </p:cNvPr>
          <p:cNvPicPr>
            <a:picLocks noChangeAspect="1"/>
          </p:cNvPicPr>
          <p:nvPr/>
        </p:nvPicPr>
        <p:blipFill>
          <a:blip r:embed="rId24"/>
          <a:stretch>
            <a:fillRect/>
          </a:stretch>
        </p:blipFill>
        <p:spPr>
          <a:xfrm>
            <a:off x="7218403" y="1219803"/>
            <a:ext cx="1200126" cy="715738"/>
          </a:xfrm>
          <a:prstGeom prst="rect">
            <a:avLst/>
          </a:prstGeom>
        </p:spPr>
      </p:pic>
      <p:grpSp>
        <p:nvGrpSpPr>
          <p:cNvPr id="7" name="Group 6">
            <a:extLst>
              <a:ext uri="{FF2B5EF4-FFF2-40B4-BE49-F238E27FC236}">
                <a16:creationId xmlns:a16="http://schemas.microsoft.com/office/drawing/2014/main" id="{9A16D13E-CB55-B27E-55E1-62474BF9A8B8}"/>
              </a:ext>
            </a:extLst>
          </p:cNvPr>
          <p:cNvGrpSpPr/>
          <p:nvPr/>
        </p:nvGrpSpPr>
        <p:grpSpPr>
          <a:xfrm>
            <a:off x="3121165" y="1259257"/>
            <a:ext cx="1107903" cy="742662"/>
            <a:chOff x="2911885" y="1207445"/>
            <a:chExt cx="1351603" cy="906022"/>
          </a:xfrm>
        </p:grpSpPr>
        <p:grpSp>
          <p:nvGrpSpPr>
            <p:cNvPr id="74" name="Group 73">
              <a:extLst>
                <a:ext uri="{FF2B5EF4-FFF2-40B4-BE49-F238E27FC236}">
                  <a16:creationId xmlns:a16="http://schemas.microsoft.com/office/drawing/2014/main" id="{D87B476B-C5CA-D6E3-915E-5E9CD6BB75EF}"/>
                </a:ext>
              </a:extLst>
            </p:cNvPr>
            <p:cNvGrpSpPr/>
            <p:nvPr/>
          </p:nvGrpSpPr>
          <p:grpSpPr>
            <a:xfrm>
              <a:off x="2911885" y="1207445"/>
              <a:ext cx="1351603" cy="906022"/>
              <a:chOff x="2921207" y="1327177"/>
              <a:chExt cx="2981325" cy="1790700"/>
            </a:xfrm>
          </p:grpSpPr>
          <p:grpSp>
            <p:nvGrpSpPr>
              <p:cNvPr id="75" name="Group 74">
                <a:extLst>
                  <a:ext uri="{FF2B5EF4-FFF2-40B4-BE49-F238E27FC236}">
                    <a16:creationId xmlns:a16="http://schemas.microsoft.com/office/drawing/2014/main" id="{055252DD-D5FA-08E0-53D7-3D2BB53EECCC}"/>
                  </a:ext>
                </a:extLst>
              </p:cNvPr>
              <p:cNvGrpSpPr/>
              <p:nvPr/>
            </p:nvGrpSpPr>
            <p:grpSpPr>
              <a:xfrm>
                <a:off x="2921207" y="1327177"/>
                <a:ext cx="2981325" cy="1790700"/>
                <a:chOff x="3678433" y="1325767"/>
                <a:chExt cx="2981325" cy="1790700"/>
              </a:xfrm>
            </p:grpSpPr>
            <p:pic>
              <p:nvPicPr>
                <p:cNvPr id="77" name="Picture 76">
                  <a:extLst>
                    <a:ext uri="{FF2B5EF4-FFF2-40B4-BE49-F238E27FC236}">
                      <a16:creationId xmlns:a16="http://schemas.microsoft.com/office/drawing/2014/main" id="{5A0441B9-B688-4DB4-D6D2-FF62D58A1EA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678433" y="1325767"/>
                  <a:ext cx="2981325" cy="1790700"/>
                </a:xfrm>
                <a:prstGeom prst="rect">
                  <a:avLst/>
                </a:prstGeom>
              </p:spPr>
            </p:pic>
            <p:pic>
              <p:nvPicPr>
                <p:cNvPr id="78" name="Picture 77">
                  <a:extLst>
                    <a:ext uri="{FF2B5EF4-FFF2-40B4-BE49-F238E27FC236}">
                      <a16:creationId xmlns:a16="http://schemas.microsoft.com/office/drawing/2014/main" id="{0F301026-8298-B85E-85D6-191CF6FDA647}"/>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319087" y="1964642"/>
                  <a:ext cx="1700016" cy="958445"/>
                </a:xfrm>
                <a:prstGeom prst="rect">
                  <a:avLst/>
                </a:prstGeom>
              </p:spPr>
            </p:pic>
          </p:grpSp>
          <p:pic>
            <p:nvPicPr>
              <p:cNvPr id="76" name="Picture 2" descr="Sify - Wikipedia">
                <a:extLst>
                  <a:ext uri="{FF2B5EF4-FFF2-40B4-BE49-F238E27FC236}">
                    <a16:creationId xmlns:a16="http://schemas.microsoft.com/office/drawing/2014/main" id="{F0A681A6-ABCF-C140-B030-583B670E08AB}"/>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554112" y="1513508"/>
                <a:ext cx="981690" cy="51832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00C0DFCC-9FCC-7C58-0570-EC37C99F47FA}"/>
                </a:ext>
              </a:extLst>
            </p:cNvPr>
            <p:cNvSpPr txBox="1"/>
            <p:nvPr/>
          </p:nvSpPr>
          <p:spPr>
            <a:xfrm>
              <a:off x="3015609" y="1587506"/>
              <a:ext cx="1083876" cy="439188"/>
            </a:xfrm>
            <a:prstGeom prst="roundRect">
              <a:avLst>
                <a:gd name="adj" fmla="val 50000"/>
              </a:avLst>
            </a:prstGeom>
            <a:solidFill>
              <a:schemeClr val="bg1"/>
            </a:solidFill>
          </p:spPr>
          <p:txBody>
            <a:bodyPr wrap="square" rtlCol="0">
              <a:spAutoFit/>
            </a:bodyPr>
            <a:lstStyle/>
            <a:p>
              <a:pPr algn="ctr"/>
              <a:r>
                <a:rPr lang="en-US" sz="800" b="1" dirty="0">
                  <a:latin typeface="+mj-lt"/>
                  <a:cs typeface="Calibri" panose="020F0502020204030204" pitchFamily="34" charset="0"/>
                </a:rPr>
                <a:t>Enterprise Cloud</a:t>
              </a:r>
            </a:p>
          </p:txBody>
        </p:sp>
      </p:grpSp>
    </p:spTree>
    <p:extLst>
      <p:ext uri="{BB962C8B-B14F-4D97-AF65-F5344CB8AC3E}">
        <p14:creationId xmlns:p14="http://schemas.microsoft.com/office/powerpoint/2010/main" val="25829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2775B1E2-2BCC-47D3-B107-FF191CB00E4F}"/>
              </a:ext>
            </a:extLst>
          </p:cNvPr>
          <p:cNvSpPr/>
          <p:nvPr/>
        </p:nvSpPr>
        <p:spPr>
          <a:xfrm>
            <a:off x="0" y="2498528"/>
            <a:ext cx="9164516" cy="2400567"/>
          </a:xfrm>
          <a:prstGeom prst="rect">
            <a:avLst/>
          </a:prstGeom>
          <a:solidFill>
            <a:srgbClr val="0B19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TheSansOffice" panose="020B0503040302060204" pitchFamily="34" charset="0"/>
            </a:endParaRPr>
          </a:p>
        </p:txBody>
      </p:sp>
      <p:cxnSp>
        <p:nvCxnSpPr>
          <p:cNvPr id="196" name="Straight Connector 195">
            <a:extLst>
              <a:ext uri="{FF2B5EF4-FFF2-40B4-BE49-F238E27FC236}">
                <a16:creationId xmlns:a16="http://schemas.microsoft.com/office/drawing/2014/main" id="{DFC4AF24-E7C5-4DAC-B083-62E323690D3A}"/>
              </a:ext>
            </a:extLst>
          </p:cNvPr>
          <p:cNvCxnSpPr>
            <a:cxnSpLocks/>
          </p:cNvCxnSpPr>
          <p:nvPr/>
        </p:nvCxnSpPr>
        <p:spPr>
          <a:xfrm>
            <a:off x="0" y="2556407"/>
            <a:ext cx="9144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ADD1497-CE6C-4EE4-B71C-9E6D814B7E34}"/>
              </a:ext>
            </a:extLst>
          </p:cNvPr>
          <p:cNvSpPr/>
          <p:nvPr/>
        </p:nvSpPr>
        <p:spPr>
          <a:xfrm>
            <a:off x="324146" y="1005455"/>
            <a:ext cx="8485888" cy="2877228"/>
          </a:xfrm>
          <a:prstGeom prst="roundRect">
            <a:avLst>
              <a:gd name="adj" fmla="val 7435"/>
            </a:avLst>
          </a:prstGeom>
          <a:solidFill>
            <a:schemeClr val="bg1"/>
          </a:solidFill>
          <a:ln>
            <a:no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TheSansOffice" panose="020B0503040302060204" pitchFamily="34" charset="0"/>
            </a:endParaRPr>
          </a:p>
        </p:txBody>
      </p:sp>
      <p:sp>
        <p:nvSpPr>
          <p:cNvPr id="5" name="object 8">
            <a:extLst>
              <a:ext uri="{FF2B5EF4-FFF2-40B4-BE49-F238E27FC236}">
                <a16:creationId xmlns:a16="http://schemas.microsoft.com/office/drawing/2014/main" id="{20423D29-6D5C-4762-AEE2-E0A30433EF03}"/>
              </a:ext>
            </a:extLst>
          </p:cNvPr>
          <p:cNvSpPr/>
          <p:nvPr/>
        </p:nvSpPr>
        <p:spPr>
          <a:xfrm>
            <a:off x="543884" y="1553611"/>
            <a:ext cx="5611497" cy="810561"/>
          </a:xfrm>
          <a:custGeom>
            <a:avLst/>
            <a:gdLst/>
            <a:ahLst/>
            <a:cxnLst/>
            <a:rect l="l" t="t" r="r" b="b"/>
            <a:pathLst>
              <a:path w="2884805" h="849630">
                <a:moveTo>
                  <a:pt x="2884754" y="849414"/>
                </a:moveTo>
                <a:lnTo>
                  <a:pt x="0" y="849414"/>
                </a:lnTo>
                <a:lnTo>
                  <a:pt x="0" y="0"/>
                </a:lnTo>
                <a:lnTo>
                  <a:pt x="2884754" y="0"/>
                </a:lnTo>
                <a:lnTo>
                  <a:pt x="2884754" y="849414"/>
                </a:lnTo>
                <a:close/>
              </a:path>
            </a:pathLst>
          </a:custGeom>
          <a:ln w="12699">
            <a:solidFill>
              <a:srgbClr val="5C9BD3"/>
            </a:solidFill>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6" name="object 9">
            <a:extLst>
              <a:ext uri="{FF2B5EF4-FFF2-40B4-BE49-F238E27FC236}">
                <a16:creationId xmlns:a16="http://schemas.microsoft.com/office/drawing/2014/main" id="{83ED1D82-61E6-484D-B539-6B0597BCB42E}"/>
              </a:ext>
            </a:extLst>
          </p:cNvPr>
          <p:cNvSpPr/>
          <p:nvPr/>
        </p:nvSpPr>
        <p:spPr>
          <a:xfrm>
            <a:off x="543885" y="1553611"/>
            <a:ext cx="5596676" cy="216271"/>
          </a:xfrm>
          <a:custGeom>
            <a:avLst/>
            <a:gdLst/>
            <a:ahLst/>
            <a:cxnLst/>
            <a:rect l="l" t="t" r="r" b="b"/>
            <a:pathLst>
              <a:path w="2877185" h="226694">
                <a:moveTo>
                  <a:pt x="2876816" y="226491"/>
                </a:moveTo>
                <a:lnTo>
                  <a:pt x="0" y="226491"/>
                </a:lnTo>
                <a:lnTo>
                  <a:pt x="0" y="0"/>
                </a:lnTo>
                <a:lnTo>
                  <a:pt x="2876816" y="0"/>
                </a:lnTo>
                <a:lnTo>
                  <a:pt x="2876816" y="226491"/>
                </a:lnTo>
                <a:close/>
              </a:path>
            </a:pathLst>
          </a:custGeom>
          <a:solidFill>
            <a:srgbClr val="5C9BD3"/>
          </a:solidFill>
        </p:spPr>
        <p:txBody>
          <a:bodyPr wrap="square" lIns="0" tIns="0" rIns="0" bIns="0" rtlCol="0"/>
          <a:lstStyle/>
          <a:p>
            <a:pPr defTabSz="914264"/>
            <a:endParaRPr sz="2700" dirty="0">
              <a:solidFill>
                <a:prstClr val="black"/>
              </a:solidFill>
              <a:latin typeface="TheSansOffice" panose="020B0503040302060204" pitchFamily="34" charset="0"/>
            </a:endParaRPr>
          </a:p>
        </p:txBody>
      </p:sp>
      <p:sp>
        <p:nvSpPr>
          <p:cNvPr id="7" name="object 10">
            <a:extLst>
              <a:ext uri="{FF2B5EF4-FFF2-40B4-BE49-F238E27FC236}">
                <a16:creationId xmlns:a16="http://schemas.microsoft.com/office/drawing/2014/main" id="{C56C5B91-E7CE-47A5-B4A0-9C6B8D99596D}"/>
              </a:ext>
            </a:extLst>
          </p:cNvPr>
          <p:cNvSpPr/>
          <p:nvPr/>
        </p:nvSpPr>
        <p:spPr>
          <a:xfrm>
            <a:off x="557420" y="2106204"/>
            <a:ext cx="2052897" cy="216000"/>
          </a:xfrm>
          <a:custGeom>
            <a:avLst/>
            <a:gdLst/>
            <a:ahLst/>
            <a:cxnLst/>
            <a:rect l="l" t="t" r="r" b="b"/>
            <a:pathLst>
              <a:path w="1055370" h="158114">
                <a:moveTo>
                  <a:pt x="1055344" y="157873"/>
                </a:moveTo>
                <a:lnTo>
                  <a:pt x="0" y="157873"/>
                </a:lnTo>
                <a:lnTo>
                  <a:pt x="0" y="0"/>
                </a:lnTo>
                <a:lnTo>
                  <a:pt x="1055344" y="0"/>
                </a:lnTo>
                <a:lnTo>
                  <a:pt x="1055344" y="157873"/>
                </a:lnTo>
                <a:close/>
              </a:path>
            </a:pathLst>
          </a:custGeom>
          <a:solidFill>
            <a:srgbClr val="556778"/>
          </a:solid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8" name="object 11">
            <a:extLst>
              <a:ext uri="{FF2B5EF4-FFF2-40B4-BE49-F238E27FC236}">
                <a16:creationId xmlns:a16="http://schemas.microsoft.com/office/drawing/2014/main" id="{45FA7737-AF78-4DD0-AA15-519E32A320DA}"/>
              </a:ext>
            </a:extLst>
          </p:cNvPr>
          <p:cNvSpPr/>
          <p:nvPr/>
        </p:nvSpPr>
        <p:spPr>
          <a:xfrm>
            <a:off x="558087" y="1813504"/>
            <a:ext cx="5582473" cy="252000"/>
          </a:xfrm>
          <a:custGeom>
            <a:avLst/>
            <a:gdLst/>
            <a:ahLst/>
            <a:cxnLst/>
            <a:rect l="l" t="t" r="r" b="b"/>
            <a:pathLst>
              <a:path w="2870200" h="286385">
                <a:moveTo>
                  <a:pt x="2870047" y="286105"/>
                </a:moveTo>
                <a:lnTo>
                  <a:pt x="0" y="286105"/>
                </a:lnTo>
                <a:lnTo>
                  <a:pt x="0" y="0"/>
                </a:lnTo>
                <a:lnTo>
                  <a:pt x="2870047" y="0"/>
                </a:lnTo>
                <a:lnTo>
                  <a:pt x="2870047" y="286105"/>
                </a:lnTo>
                <a:close/>
              </a:path>
            </a:pathLst>
          </a:custGeom>
          <a:solidFill>
            <a:srgbClr val="80D1E1"/>
          </a:solidFill>
        </p:spPr>
        <p:txBody>
          <a:bodyPr wrap="square" lIns="0" tIns="0" rIns="0" bIns="0" rtlCol="0"/>
          <a:lstStyle/>
          <a:p>
            <a:pPr defTabSz="914264"/>
            <a:endParaRPr sz="3300" dirty="0">
              <a:solidFill>
                <a:prstClr val="black"/>
              </a:solidFill>
              <a:latin typeface="TheSansOffice" panose="020B0503040302060204" pitchFamily="34" charset="0"/>
            </a:endParaRPr>
          </a:p>
        </p:txBody>
      </p:sp>
      <p:sp>
        <p:nvSpPr>
          <p:cNvPr id="9" name="object 12">
            <a:extLst>
              <a:ext uri="{FF2B5EF4-FFF2-40B4-BE49-F238E27FC236}">
                <a16:creationId xmlns:a16="http://schemas.microsoft.com/office/drawing/2014/main" id="{2810585B-F2E2-4D4B-AF06-0CCB41C488B6}"/>
              </a:ext>
            </a:extLst>
          </p:cNvPr>
          <p:cNvSpPr/>
          <p:nvPr/>
        </p:nvSpPr>
        <p:spPr>
          <a:xfrm>
            <a:off x="6166299" y="1546315"/>
            <a:ext cx="502726" cy="817831"/>
          </a:xfrm>
          <a:custGeom>
            <a:avLst/>
            <a:gdLst/>
            <a:ahLst/>
            <a:cxnLst/>
            <a:rect l="l" t="t" r="r" b="b"/>
            <a:pathLst>
              <a:path w="258445" h="857250">
                <a:moveTo>
                  <a:pt x="258089" y="857059"/>
                </a:moveTo>
                <a:lnTo>
                  <a:pt x="0" y="857059"/>
                </a:lnTo>
                <a:lnTo>
                  <a:pt x="0" y="0"/>
                </a:lnTo>
                <a:lnTo>
                  <a:pt x="258089" y="0"/>
                </a:lnTo>
                <a:lnTo>
                  <a:pt x="258089" y="857059"/>
                </a:lnTo>
                <a:close/>
              </a:path>
            </a:pathLst>
          </a:custGeom>
          <a:solidFill>
            <a:srgbClr val="4971B8"/>
          </a:solid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1" name="object 14">
            <a:extLst>
              <a:ext uri="{FF2B5EF4-FFF2-40B4-BE49-F238E27FC236}">
                <a16:creationId xmlns:a16="http://schemas.microsoft.com/office/drawing/2014/main" id="{6D740C07-6570-4E1C-886F-093FC482AF66}"/>
              </a:ext>
            </a:extLst>
          </p:cNvPr>
          <p:cNvSpPr/>
          <p:nvPr/>
        </p:nvSpPr>
        <p:spPr>
          <a:xfrm>
            <a:off x="558087" y="1791356"/>
            <a:ext cx="5582473" cy="49464"/>
          </a:xfrm>
          <a:custGeom>
            <a:avLst/>
            <a:gdLst/>
            <a:ahLst/>
            <a:cxnLst/>
            <a:rect l="l" t="t" r="r" b="b"/>
            <a:pathLst>
              <a:path w="2737485">
                <a:moveTo>
                  <a:pt x="0" y="0"/>
                </a:moveTo>
                <a:lnTo>
                  <a:pt x="2737002" y="0"/>
                </a:lnTo>
              </a:path>
            </a:pathLst>
          </a:custGeom>
          <a:ln w="12700">
            <a:solidFill>
              <a:srgbClr val="5C9BD3"/>
            </a:solidFill>
            <a:prstDash val="sysDash"/>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6" name="object 19">
            <a:extLst>
              <a:ext uri="{FF2B5EF4-FFF2-40B4-BE49-F238E27FC236}">
                <a16:creationId xmlns:a16="http://schemas.microsoft.com/office/drawing/2014/main" id="{30D952A3-5085-48F2-8349-4790FD9190FB}"/>
              </a:ext>
            </a:extLst>
          </p:cNvPr>
          <p:cNvSpPr/>
          <p:nvPr/>
        </p:nvSpPr>
        <p:spPr>
          <a:xfrm>
            <a:off x="4467952" y="1857642"/>
            <a:ext cx="576194" cy="163727"/>
          </a:xfrm>
          <a:prstGeom prst="rect">
            <a:avLst/>
          </a:prstGeom>
          <a:blipFill>
            <a:blip r:embed="rId3"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7" name="object 20">
            <a:extLst>
              <a:ext uri="{FF2B5EF4-FFF2-40B4-BE49-F238E27FC236}">
                <a16:creationId xmlns:a16="http://schemas.microsoft.com/office/drawing/2014/main" id="{58EC93AF-BC39-498D-AAFF-DDB1FAEEF49F}"/>
              </a:ext>
            </a:extLst>
          </p:cNvPr>
          <p:cNvSpPr/>
          <p:nvPr/>
        </p:nvSpPr>
        <p:spPr>
          <a:xfrm>
            <a:off x="1745966" y="1880658"/>
            <a:ext cx="193527" cy="117695"/>
          </a:xfrm>
          <a:prstGeom prst="rect">
            <a:avLst/>
          </a:prstGeom>
          <a:blipFill>
            <a:blip r:embed="rId4"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8" name="object 21">
            <a:extLst>
              <a:ext uri="{FF2B5EF4-FFF2-40B4-BE49-F238E27FC236}">
                <a16:creationId xmlns:a16="http://schemas.microsoft.com/office/drawing/2014/main" id="{C96FE853-6EAB-4343-A27A-D32C6AC68E2F}"/>
              </a:ext>
            </a:extLst>
          </p:cNvPr>
          <p:cNvSpPr txBox="1"/>
          <p:nvPr/>
        </p:nvSpPr>
        <p:spPr>
          <a:xfrm>
            <a:off x="594038" y="1564603"/>
            <a:ext cx="3820480" cy="194284"/>
          </a:xfrm>
          <a:prstGeom prst="rect">
            <a:avLst/>
          </a:prstGeom>
        </p:spPr>
        <p:txBody>
          <a:bodyPr vert="horz" wrap="square" lIns="0" tIns="9525" rIns="0" bIns="0" rtlCol="0">
            <a:spAutoFit/>
          </a:bodyPr>
          <a:lstStyle/>
          <a:p>
            <a:pPr marL="9525" defTabSz="914264">
              <a:spcBef>
                <a:spcPts val="75"/>
              </a:spcBef>
            </a:pPr>
            <a:r>
              <a:rPr sz="1200" b="1" dirty="0">
                <a:solidFill>
                  <a:srgbClr val="FFFFFF"/>
                </a:solidFill>
                <a:latin typeface="TheSansOffice" panose="020B0503040302060204" pitchFamily="34" charset="0"/>
                <a:cs typeface="Arial"/>
              </a:rPr>
              <a:t>RABALE DATA CENTER </a:t>
            </a:r>
            <a:r>
              <a:rPr sz="800" dirty="0">
                <a:solidFill>
                  <a:srgbClr val="FFFFFF"/>
                </a:solidFill>
                <a:latin typeface="TheSansOffice" panose="020B0503040302060204" pitchFamily="34" charset="0"/>
                <a:cs typeface="Arial"/>
              </a:rPr>
              <a:t>(Cloud Adjacent)</a:t>
            </a:r>
            <a:endParaRPr sz="788" dirty="0">
              <a:solidFill>
                <a:prstClr val="black"/>
              </a:solidFill>
              <a:latin typeface="TheSansOffice" panose="020B0503040302060204" pitchFamily="34" charset="0"/>
              <a:cs typeface="Arial"/>
            </a:endParaRPr>
          </a:p>
        </p:txBody>
      </p:sp>
      <p:sp>
        <p:nvSpPr>
          <p:cNvPr id="19" name="object 22">
            <a:extLst>
              <a:ext uri="{FF2B5EF4-FFF2-40B4-BE49-F238E27FC236}">
                <a16:creationId xmlns:a16="http://schemas.microsoft.com/office/drawing/2014/main" id="{BC13A946-F77F-4E90-AE1D-06B41711646C}"/>
              </a:ext>
            </a:extLst>
          </p:cNvPr>
          <p:cNvSpPr txBox="1"/>
          <p:nvPr/>
        </p:nvSpPr>
        <p:spPr>
          <a:xfrm>
            <a:off x="594037" y="1875544"/>
            <a:ext cx="975806" cy="127920"/>
          </a:xfrm>
          <a:prstGeom prst="rect">
            <a:avLst/>
          </a:prstGeom>
        </p:spPr>
        <p:txBody>
          <a:bodyPr vert="horz" wrap="square" lIns="0" tIns="12383" rIns="0" bIns="0" rtlCol="0">
            <a:spAutoFit/>
          </a:bodyPr>
          <a:lstStyle/>
          <a:p>
            <a:pPr marL="9525" defTabSz="914264">
              <a:spcBef>
                <a:spcPts val="98"/>
              </a:spcBef>
            </a:pPr>
            <a:r>
              <a:rPr sz="750" b="1" dirty="0">
                <a:solidFill>
                  <a:prstClr val="black"/>
                </a:solidFill>
                <a:latin typeface="TheSansOffice" panose="020B0503040302060204" pitchFamily="34" charset="0"/>
                <a:cs typeface="Arial"/>
              </a:rPr>
              <a:t>Direct Connect</a:t>
            </a:r>
            <a:endParaRPr sz="750" dirty="0">
              <a:solidFill>
                <a:prstClr val="black"/>
              </a:solidFill>
              <a:latin typeface="TheSansOffice" panose="020B0503040302060204" pitchFamily="34" charset="0"/>
              <a:cs typeface="Arial"/>
            </a:endParaRPr>
          </a:p>
        </p:txBody>
      </p:sp>
      <p:sp>
        <p:nvSpPr>
          <p:cNvPr id="20" name="object 23">
            <a:extLst>
              <a:ext uri="{FF2B5EF4-FFF2-40B4-BE49-F238E27FC236}">
                <a16:creationId xmlns:a16="http://schemas.microsoft.com/office/drawing/2014/main" id="{9324A223-8A61-43A6-9B23-92C1CE1B24E6}"/>
              </a:ext>
            </a:extLst>
          </p:cNvPr>
          <p:cNvSpPr txBox="1"/>
          <p:nvPr/>
        </p:nvSpPr>
        <p:spPr>
          <a:xfrm>
            <a:off x="2741169" y="1875544"/>
            <a:ext cx="1226550" cy="127920"/>
          </a:xfrm>
          <a:prstGeom prst="rect">
            <a:avLst/>
          </a:prstGeom>
        </p:spPr>
        <p:txBody>
          <a:bodyPr vert="horz" wrap="square" lIns="0" tIns="12383" rIns="0" bIns="0" rtlCol="0">
            <a:spAutoFit/>
          </a:bodyPr>
          <a:lstStyle/>
          <a:p>
            <a:pPr marL="9525" defTabSz="914264">
              <a:spcBef>
                <a:spcPts val="98"/>
              </a:spcBef>
            </a:pPr>
            <a:r>
              <a:rPr sz="750" b="1" dirty="0">
                <a:solidFill>
                  <a:prstClr val="black"/>
                </a:solidFill>
                <a:latin typeface="TheSansOffice" panose="020B0503040302060204" pitchFamily="34" charset="0"/>
                <a:cs typeface="Arial"/>
              </a:rPr>
              <a:t>Sify Cloud Connect</a:t>
            </a:r>
            <a:endParaRPr sz="750" dirty="0">
              <a:solidFill>
                <a:prstClr val="black"/>
              </a:solidFill>
              <a:latin typeface="TheSansOffice" panose="020B0503040302060204" pitchFamily="34" charset="0"/>
              <a:cs typeface="Arial"/>
            </a:endParaRPr>
          </a:p>
        </p:txBody>
      </p:sp>
      <p:sp>
        <p:nvSpPr>
          <p:cNvPr id="21" name="object 24">
            <a:extLst>
              <a:ext uri="{FF2B5EF4-FFF2-40B4-BE49-F238E27FC236}">
                <a16:creationId xmlns:a16="http://schemas.microsoft.com/office/drawing/2014/main" id="{7CB227BC-373E-4F8A-8C8E-A671BFAFFB6D}"/>
              </a:ext>
            </a:extLst>
          </p:cNvPr>
          <p:cNvSpPr txBox="1"/>
          <p:nvPr/>
        </p:nvSpPr>
        <p:spPr>
          <a:xfrm>
            <a:off x="2957984" y="2072308"/>
            <a:ext cx="1025961" cy="127438"/>
          </a:xfrm>
          <a:prstGeom prst="rect">
            <a:avLst/>
          </a:prstGeom>
        </p:spPr>
        <p:txBody>
          <a:bodyPr vert="horz" wrap="square" lIns="0" tIns="11906" rIns="0" bIns="0" rtlCol="0">
            <a:spAutoFit/>
          </a:bodyPr>
          <a:lstStyle/>
          <a:p>
            <a:pPr marL="9525" algn="ctr" defTabSz="914264">
              <a:spcBef>
                <a:spcPts val="94"/>
              </a:spcBef>
            </a:pPr>
            <a:r>
              <a:rPr sz="750" dirty="0">
                <a:solidFill>
                  <a:prstClr val="black"/>
                </a:solidFill>
                <a:latin typeface="TheSansOffice" panose="020B0503040302060204" pitchFamily="34" charset="0"/>
                <a:cs typeface="Arial"/>
              </a:rPr>
              <a:t>Hybrid Multi Cloud</a:t>
            </a:r>
          </a:p>
        </p:txBody>
      </p:sp>
      <p:sp>
        <p:nvSpPr>
          <p:cNvPr id="22" name="object 25">
            <a:extLst>
              <a:ext uri="{FF2B5EF4-FFF2-40B4-BE49-F238E27FC236}">
                <a16:creationId xmlns:a16="http://schemas.microsoft.com/office/drawing/2014/main" id="{ECD1216D-00CF-472E-8ADC-5F79593CDE94}"/>
              </a:ext>
            </a:extLst>
          </p:cNvPr>
          <p:cNvSpPr txBox="1"/>
          <p:nvPr/>
        </p:nvSpPr>
        <p:spPr>
          <a:xfrm>
            <a:off x="594037" y="2146397"/>
            <a:ext cx="1761390" cy="135615"/>
          </a:xfrm>
          <a:prstGeom prst="rect">
            <a:avLst/>
          </a:prstGeom>
        </p:spPr>
        <p:txBody>
          <a:bodyPr vert="horz" wrap="square" lIns="0" tIns="8573" rIns="0" bIns="0" rtlCol="0">
            <a:spAutoFit/>
          </a:bodyPr>
          <a:lstStyle/>
          <a:p>
            <a:pPr marL="9525" defTabSz="914264">
              <a:spcBef>
                <a:spcPts val="68"/>
              </a:spcBef>
            </a:pPr>
            <a:r>
              <a:rPr sz="825" b="1" dirty="0">
                <a:solidFill>
                  <a:srgbClr val="FFFFFF"/>
                </a:solidFill>
                <a:latin typeface="TheSansOffice" panose="020B0503040302060204" pitchFamily="34" charset="0"/>
                <a:cs typeface="Arial"/>
              </a:rPr>
              <a:t>Colo</a:t>
            </a:r>
            <a:r>
              <a:rPr sz="788" b="1" dirty="0">
                <a:solidFill>
                  <a:srgbClr val="FFFFFF"/>
                </a:solidFill>
                <a:latin typeface="TheSansOffice" panose="020B0503040302060204" pitchFamily="34" charset="0"/>
                <a:cs typeface="Arial"/>
              </a:rPr>
              <a:t> + Managed Services</a:t>
            </a:r>
            <a:endParaRPr sz="788" dirty="0">
              <a:solidFill>
                <a:prstClr val="black"/>
              </a:solidFill>
              <a:latin typeface="TheSansOffice" panose="020B0503040302060204" pitchFamily="34" charset="0"/>
              <a:cs typeface="Arial"/>
            </a:endParaRPr>
          </a:p>
        </p:txBody>
      </p:sp>
      <p:sp>
        <p:nvSpPr>
          <p:cNvPr id="23" name="object 26">
            <a:extLst>
              <a:ext uri="{FF2B5EF4-FFF2-40B4-BE49-F238E27FC236}">
                <a16:creationId xmlns:a16="http://schemas.microsoft.com/office/drawing/2014/main" id="{F46C3A3F-563F-4414-9998-661AB7709A76}"/>
              </a:ext>
            </a:extLst>
          </p:cNvPr>
          <p:cNvSpPr/>
          <p:nvPr/>
        </p:nvSpPr>
        <p:spPr>
          <a:xfrm>
            <a:off x="543884" y="2557224"/>
            <a:ext cx="6125339" cy="1199532"/>
          </a:xfrm>
          <a:custGeom>
            <a:avLst/>
            <a:gdLst/>
            <a:ahLst/>
            <a:cxnLst/>
            <a:rect l="l" t="t" r="r" b="b"/>
            <a:pathLst>
              <a:path w="3148965" h="1165860">
                <a:moveTo>
                  <a:pt x="3148507" y="1165783"/>
                </a:moveTo>
                <a:lnTo>
                  <a:pt x="0" y="1165783"/>
                </a:lnTo>
                <a:lnTo>
                  <a:pt x="0" y="0"/>
                </a:lnTo>
                <a:lnTo>
                  <a:pt x="3148507" y="0"/>
                </a:lnTo>
                <a:lnTo>
                  <a:pt x="3148507" y="1165783"/>
                </a:lnTo>
                <a:close/>
              </a:path>
            </a:pathLst>
          </a:custGeom>
          <a:ln w="12700">
            <a:solidFill>
              <a:srgbClr val="C5E9F5"/>
            </a:solidFill>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24" name="object 27">
            <a:extLst>
              <a:ext uri="{FF2B5EF4-FFF2-40B4-BE49-F238E27FC236}">
                <a16:creationId xmlns:a16="http://schemas.microsoft.com/office/drawing/2014/main" id="{62B28A41-B736-4C14-B887-5EEEF61600A7}"/>
              </a:ext>
            </a:extLst>
          </p:cNvPr>
          <p:cNvSpPr/>
          <p:nvPr/>
        </p:nvSpPr>
        <p:spPr>
          <a:xfrm>
            <a:off x="543685" y="2557227"/>
            <a:ext cx="6125340" cy="216271"/>
          </a:xfrm>
          <a:custGeom>
            <a:avLst/>
            <a:gdLst/>
            <a:ahLst/>
            <a:cxnLst/>
            <a:rect l="l" t="t" r="r" b="b"/>
            <a:pathLst>
              <a:path w="3148965" h="226694">
                <a:moveTo>
                  <a:pt x="3148507" y="226491"/>
                </a:moveTo>
                <a:lnTo>
                  <a:pt x="0" y="226491"/>
                </a:lnTo>
                <a:lnTo>
                  <a:pt x="0" y="0"/>
                </a:lnTo>
                <a:lnTo>
                  <a:pt x="3148507" y="0"/>
                </a:lnTo>
                <a:lnTo>
                  <a:pt x="3148507" y="226491"/>
                </a:lnTo>
                <a:close/>
              </a:path>
            </a:pathLst>
          </a:custGeom>
          <a:solidFill>
            <a:srgbClr val="C5E9F5"/>
          </a:solid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25" name="object 28">
            <a:extLst>
              <a:ext uri="{FF2B5EF4-FFF2-40B4-BE49-F238E27FC236}">
                <a16:creationId xmlns:a16="http://schemas.microsoft.com/office/drawing/2014/main" id="{3D20AB44-D77C-4C27-9AF9-3659A34FD874}"/>
              </a:ext>
            </a:extLst>
          </p:cNvPr>
          <p:cNvSpPr/>
          <p:nvPr/>
        </p:nvSpPr>
        <p:spPr>
          <a:xfrm>
            <a:off x="2069029" y="2788940"/>
            <a:ext cx="4572000" cy="326472"/>
          </a:xfrm>
          <a:custGeom>
            <a:avLst/>
            <a:gdLst/>
            <a:ahLst/>
            <a:cxnLst/>
            <a:rect l="l" t="t" r="r" b="b"/>
            <a:pathLst>
              <a:path w="2336165" h="147320">
                <a:moveTo>
                  <a:pt x="2335987" y="146837"/>
                </a:moveTo>
                <a:lnTo>
                  <a:pt x="0" y="146837"/>
                </a:lnTo>
                <a:lnTo>
                  <a:pt x="0" y="0"/>
                </a:lnTo>
                <a:lnTo>
                  <a:pt x="2335987" y="0"/>
                </a:lnTo>
                <a:lnTo>
                  <a:pt x="2335987" y="146837"/>
                </a:lnTo>
                <a:close/>
              </a:path>
            </a:pathLst>
          </a:custGeom>
          <a:solidFill>
            <a:srgbClr val="4971B8"/>
          </a:solidFill>
        </p:spPr>
        <p:txBody>
          <a:bodyPr wrap="square" lIns="0" tIns="0" rIns="0" bIns="0" rtlCol="0"/>
          <a:lstStyle/>
          <a:p>
            <a:pPr defTabSz="914264"/>
            <a:endParaRPr sz="2400" dirty="0">
              <a:solidFill>
                <a:prstClr val="black"/>
              </a:solidFill>
              <a:latin typeface="TheSansOffice" panose="020B0503040302060204" pitchFamily="34" charset="0"/>
            </a:endParaRPr>
          </a:p>
        </p:txBody>
      </p:sp>
      <p:sp>
        <p:nvSpPr>
          <p:cNvPr id="28" name="object 31">
            <a:extLst>
              <a:ext uri="{FF2B5EF4-FFF2-40B4-BE49-F238E27FC236}">
                <a16:creationId xmlns:a16="http://schemas.microsoft.com/office/drawing/2014/main" id="{6B62D254-1494-44AD-A7EC-3FE03B656FED}"/>
              </a:ext>
            </a:extLst>
          </p:cNvPr>
          <p:cNvSpPr txBox="1"/>
          <p:nvPr/>
        </p:nvSpPr>
        <p:spPr>
          <a:xfrm>
            <a:off x="594037" y="2398400"/>
            <a:ext cx="5720196" cy="135615"/>
          </a:xfrm>
          <a:prstGeom prst="rect">
            <a:avLst/>
          </a:prstGeom>
        </p:spPr>
        <p:txBody>
          <a:bodyPr vert="horz" wrap="square" lIns="0" tIns="12383" rIns="0" bIns="0" rtlCol="0">
            <a:spAutoFit/>
          </a:bodyPr>
          <a:lstStyle/>
          <a:p>
            <a:pPr marL="9525" defTabSz="914264">
              <a:spcBef>
                <a:spcPts val="98"/>
              </a:spcBef>
            </a:pPr>
            <a:r>
              <a:rPr lang="en-IN" sz="800" b="1" dirty="0">
                <a:solidFill>
                  <a:prstClr val="black"/>
                </a:solidFill>
                <a:latin typeface="TheSansOffice" panose="020B0503040302060204" pitchFamily="34" charset="0"/>
                <a:cs typeface="Arial"/>
              </a:rPr>
              <a:t>Direct Connect</a:t>
            </a:r>
            <a:endParaRPr lang="en-IN" sz="800" dirty="0">
              <a:solidFill>
                <a:prstClr val="black"/>
              </a:solidFill>
              <a:latin typeface="TheSansOffice" panose="020B0503040302060204" pitchFamily="34" charset="0"/>
              <a:cs typeface="Arial"/>
            </a:endParaRPr>
          </a:p>
        </p:txBody>
      </p:sp>
      <p:sp>
        <p:nvSpPr>
          <p:cNvPr id="30" name="object 33">
            <a:extLst>
              <a:ext uri="{FF2B5EF4-FFF2-40B4-BE49-F238E27FC236}">
                <a16:creationId xmlns:a16="http://schemas.microsoft.com/office/drawing/2014/main" id="{F5C251DF-F994-4338-9945-49D75F3FD523}"/>
              </a:ext>
            </a:extLst>
          </p:cNvPr>
          <p:cNvSpPr/>
          <p:nvPr/>
        </p:nvSpPr>
        <p:spPr>
          <a:xfrm>
            <a:off x="1745966" y="2401645"/>
            <a:ext cx="193527" cy="117695"/>
          </a:xfrm>
          <a:prstGeom prst="rect">
            <a:avLst/>
          </a:prstGeom>
          <a:blipFill>
            <a:blip r:embed="rId4"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31" name="object 34">
            <a:extLst>
              <a:ext uri="{FF2B5EF4-FFF2-40B4-BE49-F238E27FC236}">
                <a16:creationId xmlns:a16="http://schemas.microsoft.com/office/drawing/2014/main" id="{A5EDE29D-ED00-4B5F-9769-2FEA4FD033C8}"/>
              </a:ext>
            </a:extLst>
          </p:cNvPr>
          <p:cNvSpPr/>
          <p:nvPr/>
        </p:nvSpPr>
        <p:spPr>
          <a:xfrm>
            <a:off x="544946" y="1342748"/>
            <a:ext cx="5611497" cy="180000"/>
          </a:xfrm>
          <a:custGeom>
            <a:avLst/>
            <a:gdLst/>
            <a:ahLst/>
            <a:cxnLst/>
            <a:rect l="l" t="t" r="r" b="b"/>
            <a:pathLst>
              <a:path w="2884805" h="172719">
                <a:moveTo>
                  <a:pt x="2884208" y="172313"/>
                </a:moveTo>
                <a:lnTo>
                  <a:pt x="0" y="172313"/>
                </a:lnTo>
                <a:lnTo>
                  <a:pt x="0" y="0"/>
                </a:lnTo>
                <a:lnTo>
                  <a:pt x="2884208" y="0"/>
                </a:lnTo>
                <a:lnTo>
                  <a:pt x="2884208" y="172313"/>
                </a:lnTo>
                <a:close/>
              </a:path>
            </a:pathLst>
          </a:custGeom>
          <a:solidFill>
            <a:srgbClr val="DCDBDB"/>
          </a:solidFill>
        </p:spPr>
        <p:txBody>
          <a:bodyPr wrap="square" lIns="0" tIns="0" rIns="0" bIns="0" rtlCol="0"/>
          <a:lstStyle/>
          <a:p>
            <a:pPr defTabSz="914264"/>
            <a:endParaRPr sz="1200" b="1" dirty="0">
              <a:solidFill>
                <a:prstClr val="black"/>
              </a:solidFill>
              <a:latin typeface="TheSansOffice" panose="020B0503040302060204" pitchFamily="34" charset="0"/>
            </a:endParaRPr>
          </a:p>
        </p:txBody>
      </p:sp>
      <p:sp>
        <p:nvSpPr>
          <p:cNvPr id="32" name="object 35">
            <a:extLst>
              <a:ext uri="{FF2B5EF4-FFF2-40B4-BE49-F238E27FC236}">
                <a16:creationId xmlns:a16="http://schemas.microsoft.com/office/drawing/2014/main" id="{8C195A8D-E2CD-43E9-8AF4-C13C5886CB11}"/>
              </a:ext>
            </a:extLst>
          </p:cNvPr>
          <p:cNvSpPr txBox="1"/>
          <p:nvPr/>
        </p:nvSpPr>
        <p:spPr>
          <a:xfrm>
            <a:off x="594038" y="1358691"/>
            <a:ext cx="5488043" cy="148117"/>
          </a:xfrm>
          <a:prstGeom prst="rect">
            <a:avLst/>
          </a:prstGeom>
        </p:spPr>
        <p:txBody>
          <a:bodyPr vert="horz" wrap="square" lIns="0" tIns="9525" rIns="0" bIns="0" rtlCol="0">
            <a:spAutoFit/>
          </a:bodyPr>
          <a:lstStyle/>
          <a:p>
            <a:pPr marL="9525" algn="ctr" defTabSz="914264">
              <a:spcBef>
                <a:spcPts val="75"/>
              </a:spcBef>
            </a:pPr>
            <a:r>
              <a:rPr sz="900" b="1" dirty="0">
                <a:solidFill>
                  <a:prstClr val="black"/>
                </a:solidFill>
                <a:latin typeface="TheSansOffice" panose="020B0503040302060204" pitchFamily="34" charset="0"/>
                <a:cs typeface="Arial"/>
              </a:rPr>
              <a:t>Hyperscale Clouds </a:t>
            </a:r>
            <a:r>
              <a:rPr sz="700" b="1" dirty="0">
                <a:solidFill>
                  <a:prstClr val="black"/>
                </a:solidFill>
                <a:latin typeface="TheSansOffice" panose="020B0503040302060204" pitchFamily="34" charset="0"/>
                <a:cs typeface="Arial"/>
              </a:rPr>
              <a:t>AT VERY LOW LATENCY</a:t>
            </a:r>
            <a:endParaRPr sz="800" b="1" dirty="0">
              <a:solidFill>
                <a:prstClr val="black"/>
              </a:solidFill>
              <a:latin typeface="TheSansOffice" panose="020B0503040302060204" pitchFamily="34" charset="0"/>
              <a:cs typeface="Arial"/>
            </a:endParaRPr>
          </a:p>
        </p:txBody>
      </p:sp>
      <p:sp>
        <p:nvSpPr>
          <p:cNvPr id="33" name="object 36">
            <a:extLst>
              <a:ext uri="{FF2B5EF4-FFF2-40B4-BE49-F238E27FC236}">
                <a16:creationId xmlns:a16="http://schemas.microsoft.com/office/drawing/2014/main" id="{186AFFBA-465D-4CF6-91C7-B36899E5CF90}"/>
              </a:ext>
            </a:extLst>
          </p:cNvPr>
          <p:cNvSpPr/>
          <p:nvPr/>
        </p:nvSpPr>
        <p:spPr>
          <a:xfrm>
            <a:off x="1005351" y="3197916"/>
            <a:ext cx="564493" cy="471032"/>
          </a:xfrm>
          <a:prstGeom prst="rect">
            <a:avLst/>
          </a:prstGeom>
          <a:blipFill>
            <a:blip r:embed="rId5"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35" name="object 38">
            <a:extLst>
              <a:ext uri="{FF2B5EF4-FFF2-40B4-BE49-F238E27FC236}">
                <a16:creationId xmlns:a16="http://schemas.microsoft.com/office/drawing/2014/main" id="{1DD319D6-4113-445D-A711-CF6999FF976E}"/>
              </a:ext>
            </a:extLst>
          </p:cNvPr>
          <p:cNvSpPr/>
          <p:nvPr/>
        </p:nvSpPr>
        <p:spPr>
          <a:xfrm>
            <a:off x="2069029" y="3135872"/>
            <a:ext cx="864000" cy="540000"/>
          </a:xfrm>
          <a:custGeom>
            <a:avLst/>
            <a:gdLst/>
            <a:ahLst/>
            <a:cxnLst/>
            <a:rect l="l" t="t" r="r" b="b"/>
            <a:pathLst>
              <a:path w="411480" h="594360">
                <a:moveTo>
                  <a:pt x="411479" y="594360"/>
                </a:moveTo>
                <a:lnTo>
                  <a:pt x="0" y="594360"/>
                </a:lnTo>
                <a:lnTo>
                  <a:pt x="0" y="0"/>
                </a:lnTo>
                <a:lnTo>
                  <a:pt x="411479" y="0"/>
                </a:lnTo>
                <a:lnTo>
                  <a:pt x="411479" y="594360"/>
                </a:lnTo>
                <a:close/>
              </a:path>
            </a:pathLst>
          </a:custGeom>
          <a:ln w="9525">
            <a:solidFill>
              <a:schemeClr val="accent1">
                <a:lumMod val="60000"/>
                <a:lumOff val="40000"/>
              </a:schemeClr>
            </a:solidFill>
            <a:prstDash val="soli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36" name="object 39">
            <a:extLst>
              <a:ext uri="{FF2B5EF4-FFF2-40B4-BE49-F238E27FC236}">
                <a16:creationId xmlns:a16="http://schemas.microsoft.com/office/drawing/2014/main" id="{CA3618E7-3371-4BE1-8A6E-50BDE4793A3C}"/>
              </a:ext>
            </a:extLst>
          </p:cNvPr>
          <p:cNvSpPr/>
          <p:nvPr/>
        </p:nvSpPr>
        <p:spPr>
          <a:xfrm>
            <a:off x="5772960" y="3135872"/>
            <a:ext cx="864000" cy="540000"/>
          </a:xfrm>
          <a:custGeom>
            <a:avLst/>
            <a:gdLst/>
            <a:ahLst/>
            <a:cxnLst/>
            <a:rect l="l" t="t" r="r" b="b"/>
            <a:pathLst>
              <a:path w="411479" h="594360">
                <a:moveTo>
                  <a:pt x="411467" y="594360"/>
                </a:moveTo>
                <a:lnTo>
                  <a:pt x="0" y="594360"/>
                </a:lnTo>
                <a:lnTo>
                  <a:pt x="0" y="0"/>
                </a:lnTo>
                <a:lnTo>
                  <a:pt x="411467" y="0"/>
                </a:lnTo>
                <a:lnTo>
                  <a:pt x="411467" y="594360"/>
                </a:lnTo>
                <a:close/>
              </a:path>
            </a:pathLst>
          </a:custGeom>
          <a:ln w="9525">
            <a:solidFill>
              <a:schemeClr val="accent1">
                <a:lumMod val="60000"/>
                <a:lumOff val="40000"/>
              </a:schemeClr>
            </a:solidFill>
            <a:prstDash val="soli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37" name="object 40">
            <a:extLst>
              <a:ext uri="{FF2B5EF4-FFF2-40B4-BE49-F238E27FC236}">
                <a16:creationId xmlns:a16="http://schemas.microsoft.com/office/drawing/2014/main" id="{7A88505E-6D3F-4524-8047-F3150E0904DB}"/>
              </a:ext>
            </a:extLst>
          </p:cNvPr>
          <p:cNvSpPr/>
          <p:nvPr/>
        </p:nvSpPr>
        <p:spPr>
          <a:xfrm>
            <a:off x="4846978" y="3135872"/>
            <a:ext cx="864000" cy="54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38" name="object 41">
            <a:extLst>
              <a:ext uri="{FF2B5EF4-FFF2-40B4-BE49-F238E27FC236}">
                <a16:creationId xmlns:a16="http://schemas.microsoft.com/office/drawing/2014/main" id="{9FDD3161-6B96-40D0-8928-4B89FDFB0BB0}"/>
              </a:ext>
            </a:extLst>
          </p:cNvPr>
          <p:cNvSpPr/>
          <p:nvPr/>
        </p:nvSpPr>
        <p:spPr>
          <a:xfrm>
            <a:off x="3920995" y="3135872"/>
            <a:ext cx="864000" cy="54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39" name="object 42">
            <a:extLst>
              <a:ext uri="{FF2B5EF4-FFF2-40B4-BE49-F238E27FC236}">
                <a16:creationId xmlns:a16="http://schemas.microsoft.com/office/drawing/2014/main" id="{91C4687A-899B-4C7C-BEB6-64214242B0C8}"/>
              </a:ext>
            </a:extLst>
          </p:cNvPr>
          <p:cNvSpPr/>
          <p:nvPr/>
        </p:nvSpPr>
        <p:spPr>
          <a:xfrm>
            <a:off x="2995012" y="3135872"/>
            <a:ext cx="864000" cy="54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40" name="object 43">
            <a:extLst>
              <a:ext uri="{FF2B5EF4-FFF2-40B4-BE49-F238E27FC236}">
                <a16:creationId xmlns:a16="http://schemas.microsoft.com/office/drawing/2014/main" id="{ABC7B6EA-3419-4907-9ADF-A7C29D27E471}"/>
              </a:ext>
            </a:extLst>
          </p:cNvPr>
          <p:cNvSpPr txBox="1"/>
          <p:nvPr/>
        </p:nvSpPr>
        <p:spPr>
          <a:xfrm>
            <a:off x="2141224" y="3179709"/>
            <a:ext cx="719613" cy="100573"/>
          </a:xfrm>
          <a:prstGeom prst="rect">
            <a:avLst/>
          </a:prstGeom>
        </p:spPr>
        <p:txBody>
          <a:bodyPr vert="horz" wrap="square" lIns="0" tIns="8096" rIns="0" bIns="0" rtlCol="0">
            <a:spAutoFit/>
          </a:bodyPr>
          <a:lstStyle/>
          <a:p>
            <a:pPr marL="9525" marR="3810" indent="3810" algn="ctr" defTabSz="914264">
              <a:lnSpc>
                <a:spcPct val="104200"/>
              </a:lnSpc>
              <a:spcBef>
                <a:spcPts val="64"/>
              </a:spcBef>
            </a:pPr>
            <a:r>
              <a:rPr lang="en-US" sz="600" b="1" dirty="0">
                <a:solidFill>
                  <a:srgbClr val="556778"/>
                </a:solidFill>
                <a:latin typeface="TheSansOffice" panose="020B0503040302060204" pitchFamily="34" charset="0"/>
                <a:cs typeface="Arial"/>
              </a:rPr>
              <a:t>Sify Enterprise Cloud</a:t>
            </a:r>
            <a:endParaRPr sz="600" dirty="0">
              <a:solidFill>
                <a:prstClr val="black"/>
              </a:solidFill>
              <a:latin typeface="TheSansOffice" panose="020B0503040302060204" pitchFamily="34" charset="0"/>
              <a:cs typeface="Arial"/>
            </a:endParaRPr>
          </a:p>
        </p:txBody>
      </p:sp>
      <p:sp>
        <p:nvSpPr>
          <p:cNvPr id="41" name="object 44">
            <a:extLst>
              <a:ext uri="{FF2B5EF4-FFF2-40B4-BE49-F238E27FC236}">
                <a16:creationId xmlns:a16="http://schemas.microsoft.com/office/drawing/2014/main" id="{CB21FD8F-5F79-4A07-845E-039F74F8FB89}"/>
              </a:ext>
            </a:extLst>
          </p:cNvPr>
          <p:cNvSpPr txBox="1"/>
          <p:nvPr/>
        </p:nvSpPr>
        <p:spPr>
          <a:xfrm>
            <a:off x="3077436" y="3179709"/>
            <a:ext cx="699154" cy="101534"/>
          </a:xfrm>
          <a:prstGeom prst="rect">
            <a:avLst/>
          </a:prstGeom>
        </p:spPr>
        <p:txBody>
          <a:bodyPr vert="horz" wrap="square" lIns="0" tIns="8096" rIns="0" bIns="0" rtlCol="0">
            <a:spAutoFit/>
          </a:bodyPr>
          <a:lstStyle/>
          <a:p>
            <a:pPr marL="9525" marR="3810" indent="10478" algn="ctr" defTabSz="914264">
              <a:lnSpc>
                <a:spcPct val="104200"/>
              </a:lnSpc>
              <a:spcBef>
                <a:spcPts val="64"/>
              </a:spcBef>
            </a:pPr>
            <a:r>
              <a:rPr sz="600" b="1" dirty="0">
                <a:solidFill>
                  <a:srgbClr val="556778"/>
                </a:solidFill>
                <a:latin typeface="TheSansOffice" panose="020B0503040302060204" pitchFamily="34" charset="0"/>
                <a:cs typeface="Arial"/>
              </a:rPr>
              <a:t>SAP</a:t>
            </a:r>
            <a:r>
              <a:rPr lang="en-IN" sz="600" b="1" dirty="0">
                <a:solidFill>
                  <a:srgbClr val="556778"/>
                </a:solidFill>
                <a:latin typeface="TheSansOffice" panose="020B0503040302060204" pitchFamily="34" charset="0"/>
                <a:cs typeface="Arial"/>
              </a:rPr>
              <a:t> </a:t>
            </a:r>
            <a:r>
              <a:rPr sz="600" b="1" dirty="0">
                <a:solidFill>
                  <a:srgbClr val="556778"/>
                </a:solidFill>
                <a:latin typeface="TheSansOffice" panose="020B0503040302060204" pitchFamily="34" charset="0"/>
                <a:cs typeface="Arial"/>
              </a:rPr>
              <a:t>GRID</a:t>
            </a:r>
            <a:endParaRPr sz="600" dirty="0">
              <a:solidFill>
                <a:prstClr val="black"/>
              </a:solidFill>
              <a:latin typeface="TheSansOffice" panose="020B0503040302060204" pitchFamily="34" charset="0"/>
              <a:cs typeface="Arial"/>
            </a:endParaRPr>
          </a:p>
        </p:txBody>
      </p:sp>
      <p:sp>
        <p:nvSpPr>
          <p:cNvPr id="42" name="object 45">
            <a:extLst>
              <a:ext uri="{FF2B5EF4-FFF2-40B4-BE49-F238E27FC236}">
                <a16:creationId xmlns:a16="http://schemas.microsoft.com/office/drawing/2014/main" id="{6FDC124B-A392-4E10-86A0-FABDD24E403B}"/>
              </a:ext>
            </a:extLst>
          </p:cNvPr>
          <p:cNvSpPr txBox="1"/>
          <p:nvPr/>
        </p:nvSpPr>
        <p:spPr>
          <a:xfrm>
            <a:off x="3996515" y="3179709"/>
            <a:ext cx="712963" cy="101534"/>
          </a:xfrm>
          <a:prstGeom prst="rect">
            <a:avLst/>
          </a:prstGeom>
        </p:spPr>
        <p:txBody>
          <a:bodyPr vert="horz" wrap="square" lIns="0" tIns="8096" rIns="0" bIns="0" rtlCol="0">
            <a:spAutoFit/>
          </a:bodyPr>
          <a:lstStyle/>
          <a:p>
            <a:pPr marL="9525" marR="3810" indent="11906" algn="ctr" defTabSz="914264">
              <a:lnSpc>
                <a:spcPct val="104200"/>
              </a:lnSpc>
              <a:spcBef>
                <a:spcPts val="64"/>
              </a:spcBef>
            </a:pPr>
            <a:r>
              <a:rPr sz="600" b="1" dirty="0">
                <a:solidFill>
                  <a:srgbClr val="556778"/>
                </a:solidFill>
                <a:latin typeface="TheSansOffice" panose="020B0503040302060204" pitchFamily="34" charset="0"/>
                <a:cs typeface="Arial"/>
              </a:rPr>
              <a:t>ORACLE</a:t>
            </a:r>
            <a:r>
              <a:rPr lang="en-IN" sz="600" b="1" dirty="0">
                <a:solidFill>
                  <a:srgbClr val="556778"/>
                </a:solidFill>
                <a:latin typeface="TheSansOffice" panose="020B0503040302060204" pitchFamily="34" charset="0"/>
                <a:cs typeface="Arial"/>
              </a:rPr>
              <a:t> </a:t>
            </a:r>
            <a:r>
              <a:rPr sz="600" b="1" dirty="0">
                <a:solidFill>
                  <a:srgbClr val="556778"/>
                </a:solidFill>
                <a:latin typeface="TheSansOffice" panose="020B0503040302060204" pitchFamily="34" charset="0"/>
                <a:cs typeface="Arial"/>
              </a:rPr>
              <a:t>EXADATA</a:t>
            </a:r>
            <a:endParaRPr sz="600" dirty="0">
              <a:solidFill>
                <a:prstClr val="black"/>
              </a:solidFill>
              <a:latin typeface="TheSansOffice" panose="020B0503040302060204" pitchFamily="34" charset="0"/>
              <a:cs typeface="Arial"/>
            </a:endParaRPr>
          </a:p>
        </p:txBody>
      </p:sp>
      <p:sp>
        <p:nvSpPr>
          <p:cNvPr id="43" name="object 46">
            <a:extLst>
              <a:ext uri="{FF2B5EF4-FFF2-40B4-BE49-F238E27FC236}">
                <a16:creationId xmlns:a16="http://schemas.microsoft.com/office/drawing/2014/main" id="{D8162454-3962-47FE-95E9-67DE72804DF8}"/>
              </a:ext>
            </a:extLst>
          </p:cNvPr>
          <p:cNvSpPr txBox="1"/>
          <p:nvPr/>
        </p:nvSpPr>
        <p:spPr>
          <a:xfrm>
            <a:off x="4923632" y="3179709"/>
            <a:ext cx="710695" cy="101534"/>
          </a:xfrm>
          <a:prstGeom prst="rect">
            <a:avLst/>
          </a:prstGeom>
        </p:spPr>
        <p:txBody>
          <a:bodyPr vert="horz" wrap="square" lIns="0" tIns="8096" rIns="0" bIns="0" rtlCol="0">
            <a:spAutoFit/>
          </a:bodyPr>
          <a:lstStyle/>
          <a:p>
            <a:pPr marL="13811" marR="3810" indent="-4763" algn="ctr" defTabSz="914264">
              <a:lnSpc>
                <a:spcPct val="104200"/>
              </a:lnSpc>
              <a:spcBef>
                <a:spcPts val="64"/>
              </a:spcBef>
            </a:pPr>
            <a:r>
              <a:rPr sz="600" b="1" dirty="0">
                <a:solidFill>
                  <a:srgbClr val="556778"/>
                </a:solidFill>
                <a:latin typeface="TheSansOffice" panose="020B0503040302060204" pitchFamily="34" charset="0"/>
                <a:cs typeface="Arial"/>
              </a:rPr>
              <a:t>AZURE</a:t>
            </a:r>
            <a:r>
              <a:rPr lang="en-IN" sz="600" b="1" dirty="0">
                <a:solidFill>
                  <a:srgbClr val="556778"/>
                </a:solidFill>
                <a:latin typeface="TheSansOffice" panose="020B0503040302060204" pitchFamily="34" charset="0"/>
                <a:cs typeface="Arial"/>
              </a:rPr>
              <a:t> </a:t>
            </a:r>
            <a:r>
              <a:rPr sz="600" b="1" dirty="0">
                <a:solidFill>
                  <a:srgbClr val="556778"/>
                </a:solidFill>
                <a:latin typeface="TheSansOffice" panose="020B0503040302060204" pitchFamily="34" charset="0"/>
                <a:cs typeface="Arial"/>
              </a:rPr>
              <a:t>STACK</a:t>
            </a:r>
            <a:endParaRPr sz="600" dirty="0">
              <a:solidFill>
                <a:prstClr val="black"/>
              </a:solidFill>
              <a:latin typeface="TheSansOffice" panose="020B0503040302060204" pitchFamily="34" charset="0"/>
              <a:cs typeface="Arial"/>
            </a:endParaRPr>
          </a:p>
        </p:txBody>
      </p:sp>
      <p:sp>
        <p:nvSpPr>
          <p:cNvPr id="44" name="object 47">
            <a:extLst>
              <a:ext uri="{FF2B5EF4-FFF2-40B4-BE49-F238E27FC236}">
                <a16:creationId xmlns:a16="http://schemas.microsoft.com/office/drawing/2014/main" id="{939C21DD-090E-4B3C-821E-F48A2D6F2E6B}"/>
              </a:ext>
            </a:extLst>
          </p:cNvPr>
          <p:cNvSpPr txBox="1"/>
          <p:nvPr/>
        </p:nvSpPr>
        <p:spPr>
          <a:xfrm>
            <a:off x="5852035" y="3179708"/>
            <a:ext cx="705853" cy="102432"/>
          </a:xfrm>
          <a:prstGeom prst="rect">
            <a:avLst/>
          </a:prstGeom>
        </p:spPr>
        <p:txBody>
          <a:bodyPr vert="horz" wrap="square" lIns="0" tIns="10001" rIns="0" bIns="0" rtlCol="0">
            <a:spAutoFit/>
          </a:bodyPr>
          <a:lstStyle/>
          <a:p>
            <a:pPr marL="9525" algn="ctr" defTabSz="914264">
              <a:spcBef>
                <a:spcPts val="79"/>
              </a:spcBef>
            </a:pPr>
            <a:r>
              <a:rPr sz="600" b="1" dirty="0">
                <a:solidFill>
                  <a:srgbClr val="556778"/>
                </a:solidFill>
                <a:latin typeface="TheSansOffice" panose="020B0503040302060204" pitchFamily="34" charset="0"/>
                <a:cs typeface="Arial"/>
              </a:rPr>
              <a:t>NEAR DR</a:t>
            </a:r>
            <a:endParaRPr sz="600" dirty="0">
              <a:solidFill>
                <a:prstClr val="black"/>
              </a:solidFill>
              <a:latin typeface="TheSansOffice" panose="020B0503040302060204" pitchFamily="34" charset="0"/>
              <a:cs typeface="Arial"/>
            </a:endParaRPr>
          </a:p>
        </p:txBody>
      </p:sp>
      <p:sp>
        <p:nvSpPr>
          <p:cNvPr id="50" name="object 53">
            <a:extLst>
              <a:ext uri="{FF2B5EF4-FFF2-40B4-BE49-F238E27FC236}">
                <a16:creationId xmlns:a16="http://schemas.microsoft.com/office/drawing/2014/main" id="{C1448606-60E6-4192-A0F3-94FA5EF16C54}"/>
              </a:ext>
            </a:extLst>
          </p:cNvPr>
          <p:cNvSpPr/>
          <p:nvPr/>
        </p:nvSpPr>
        <p:spPr>
          <a:xfrm>
            <a:off x="3089873" y="2232347"/>
            <a:ext cx="518898" cy="107358"/>
          </a:xfrm>
          <a:prstGeom prst="rect">
            <a:avLst/>
          </a:prstGeom>
          <a:blipFill>
            <a:blip r:embed="rId6"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51" name="object 54">
            <a:extLst>
              <a:ext uri="{FF2B5EF4-FFF2-40B4-BE49-F238E27FC236}">
                <a16:creationId xmlns:a16="http://schemas.microsoft.com/office/drawing/2014/main" id="{1B954E28-82F4-4CBB-917A-6B1DDDE6001B}"/>
              </a:ext>
            </a:extLst>
          </p:cNvPr>
          <p:cNvSpPr/>
          <p:nvPr/>
        </p:nvSpPr>
        <p:spPr>
          <a:xfrm>
            <a:off x="3671662" y="2232302"/>
            <a:ext cx="159373" cy="110388"/>
          </a:xfrm>
          <a:prstGeom prst="rect">
            <a:avLst/>
          </a:prstGeom>
          <a:blipFill>
            <a:blip r:embed="rId7"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52" name="object 55">
            <a:extLst>
              <a:ext uri="{FF2B5EF4-FFF2-40B4-BE49-F238E27FC236}">
                <a16:creationId xmlns:a16="http://schemas.microsoft.com/office/drawing/2014/main" id="{EE1413DC-C272-4F04-A383-25418FC0E1BF}"/>
              </a:ext>
            </a:extLst>
          </p:cNvPr>
          <p:cNvSpPr txBox="1"/>
          <p:nvPr/>
        </p:nvSpPr>
        <p:spPr>
          <a:xfrm>
            <a:off x="6297603" y="1587940"/>
            <a:ext cx="230832" cy="720903"/>
          </a:xfrm>
          <a:prstGeom prst="rect">
            <a:avLst/>
          </a:prstGeom>
        </p:spPr>
        <p:txBody>
          <a:bodyPr vert="vert270" wrap="square" lIns="0" tIns="0" rIns="0" bIns="0" rtlCol="0">
            <a:spAutoFit/>
          </a:bodyPr>
          <a:lstStyle/>
          <a:p>
            <a:pPr marL="9525" algn="ctr" defTabSz="914264"/>
            <a:r>
              <a:rPr sz="750" b="1" dirty="0">
                <a:solidFill>
                  <a:srgbClr val="FFFFFF"/>
                </a:solidFill>
                <a:latin typeface="TheSansOffice" panose="020B0503040302060204" pitchFamily="34" charset="0"/>
                <a:cs typeface="Arial"/>
              </a:rPr>
              <a:t>DC INTERCONNECT</a:t>
            </a:r>
            <a:endParaRPr sz="750" dirty="0">
              <a:solidFill>
                <a:prstClr val="black"/>
              </a:solidFill>
              <a:latin typeface="TheSansOffice" panose="020B0503040302060204" pitchFamily="34" charset="0"/>
              <a:cs typeface="Arial"/>
            </a:endParaRPr>
          </a:p>
        </p:txBody>
      </p:sp>
      <p:sp>
        <p:nvSpPr>
          <p:cNvPr id="62" name="TextBox 61">
            <a:extLst>
              <a:ext uri="{FF2B5EF4-FFF2-40B4-BE49-F238E27FC236}">
                <a16:creationId xmlns:a16="http://schemas.microsoft.com/office/drawing/2014/main" id="{8D4ED00E-87BF-4EFC-B592-88E83CEAC717}"/>
              </a:ext>
            </a:extLst>
          </p:cNvPr>
          <p:cNvSpPr txBox="1"/>
          <p:nvPr/>
        </p:nvSpPr>
        <p:spPr>
          <a:xfrm>
            <a:off x="2806318" y="3943351"/>
            <a:ext cx="3505405" cy="276999"/>
          </a:xfrm>
          <a:prstGeom prst="rect">
            <a:avLst/>
          </a:prstGeom>
          <a:noFill/>
        </p:spPr>
        <p:txBody>
          <a:bodyPr wrap="square" rtlCol="0">
            <a:spAutoFit/>
          </a:bodyPr>
          <a:lstStyle/>
          <a:p>
            <a:pPr algn="ctr" defTabSz="914264"/>
            <a:r>
              <a:rPr lang="en-US" sz="1200" b="1" dirty="0">
                <a:solidFill>
                  <a:srgbClr val="BED730"/>
                </a:solidFill>
                <a:latin typeface="TheSansOffice" panose="020B0503040302060204" pitchFamily="34" charset="0"/>
              </a:rPr>
              <a:t>Business Benefits of Sify’s Cloud Investment </a:t>
            </a:r>
            <a:endParaRPr lang="en-IN" sz="1200" b="1" dirty="0">
              <a:solidFill>
                <a:srgbClr val="BED730"/>
              </a:solidFill>
              <a:latin typeface="TheSansOffice" panose="020B0503040302060204" pitchFamily="34" charset="0"/>
            </a:endParaRPr>
          </a:p>
        </p:txBody>
      </p:sp>
      <p:cxnSp>
        <p:nvCxnSpPr>
          <p:cNvPr id="106" name="Connector: Elbow 105">
            <a:extLst>
              <a:ext uri="{FF2B5EF4-FFF2-40B4-BE49-F238E27FC236}">
                <a16:creationId xmlns:a16="http://schemas.microsoft.com/office/drawing/2014/main" id="{087C9389-9811-4FF3-9784-3EA4C1732928}"/>
              </a:ext>
            </a:extLst>
          </p:cNvPr>
          <p:cNvCxnSpPr>
            <a:cxnSpLocks/>
          </p:cNvCxnSpPr>
          <p:nvPr/>
        </p:nvCxnSpPr>
        <p:spPr>
          <a:xfrm rot="10800000" flipV="1">
            <a:off x="323852" y="4078531"/>
            <a:ext cx="2459523" cy="478655"/>
          </a:xfrm>
          <a:prstGeom prst="bentConnector3">
            <a:avLst>
              <a:gd name="adj1" fmla="val 107404"/>
            </a:avLst>
          </a:prstGeom>
          <a:ln w="6350">
            <a:solidFill>
              <a:schemeClr val="accent3">
                <a:lumMod val="7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87C323AC-E52F-4309-A674-02E3DE1A7A25}"/>
              </a:ext>
            </a:extLst>
          </p:cNvPr>
          <p:cNvCxnSpPr>
            <a:cxnSpLocks/>
            <a:stCxn id="62" idx="3"/>
            <a:endCxn id="85" idx="3"/>
          </p:cNvCxnSpPr>
          <p:nvPr/>
        </p:nvCxnSpPr>
        <p:spPr>
          <a:xfrm>
            <a:off x="6311723" y="4081851"/>
            <a:ext cx="2315342" cy="475336"/>
          </a:xfrm>
          <a:prstGeom prst="bentConnector3">
            <a:avLst>
              <a:gd name="adj1" fmla="val 115228"/>
            </a:avLst>
          </a:prstGeom>
          <a:ln w="6350">
            <a:solidFill>
              <a:schemeClr val="accent3">
                <a:lumMod val="7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object 56">
            <a:extLst>
              <a:ext uri="{FF2B5EF4-FFF2-40B4-BE49-F238E27FC236}">
                <a16:creationId xmlns:a16="http://schemas.microsoft.com/office/drawing/2014/main" id="{E2549850-9D93-43B7-87B7-719040958E8F}"/>
              </a:ext>
            </a:extLst>
          </p:cNvPr>
          <p:cNvSpPr/>
          <p:nvPr/>
        </p:nvSpPr>
        <p:spPr>
          <a:xfrm>
            <a:off x="8238065" y="2220687"/>
            <a:ext cx="304510" cy="290046"/>
          </a:xfrm>
          <a:prstGeom prst="rect">
            <a:avLst/>
          </a:prstGeom>
          <a:blipFill>
            <a:blip r:embed="rId8"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25" name="object 57">
            <a:extLst>
              <a:ext uri="{FF2B5EF4-FFF2-40B4-BE49-F238E27FC236}">
                <a16:creationId xmlns:a16="http://schemas.microsoft.com/office/drawing/2014/main" id="{47AA2922-A1AC-4494-A59E-0FE5A67D2D23}"/>
              </a:ext>
            </a:extLst>
          </p:cNvPr>
          <p:cNvSpPr/>
          <p:nvPr/>
        </p:nvSpPr>
        <p:spPr>
          <a:xfrm>
            <a:off x="8259068" y="1929345"/>
            <a:ext cx="276073" cy="337123"/>
          </a:xfrm>
          <a:prstGeom prst="rect">
            <a:avLst/>
          </a:prstGeom>
          <a:blipFill>
            <a:blip r:embed="rId9"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26" name="object 58">
            <a:extLst>
              <a:ext uri="{FF2B5EF4-FFF2-40B4-BE49-F238E27FC236}">
                <a16:creationId xmlns:a16="http://schemas.microsoft.com/office/drawing/2014/main" id="{FD616C8F-6CC6-4C88-82CD-C5BCBB68EC68}"/>
              </a:ext>
            </a:extLst>
          </p:cNvPr>
          <p:cNvSpPr/>
          <p:nvPr/>
        </p:nvSpPr>
        <p:spPr>
          <a:xfrm>
            <a:off x="8246571" y="1676723"/>
            <a:ext cx="323850" cy="207616"/>
          </a:xfrm>
          <a:prstGeom prst="rect">
            <a:avLst/>
          </a:prstGeom>
          <a:blipFill>
            <a:blip r:embed="rId10"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27" name="object 60">
            <a:extLst>
              <a:ext uri="{FF2B5EF4-FFF2-40B4-BE49-F238E27FC236}">
                <a16:creationId xmlns:a16="http://schemas.microsoft.com/office/drawing/2014/main" id="{32966511-8D03-41B3-AF10-4502E82EFDA8}"/>
              </a:ext>
            </a:extLst>
          </p:cNvPr>
          <p:cNvSpPr txBox="1"/>
          <p:nvPr/>
        </p:nvSpPr>
        <p:spPr>
          <a:xfrm>
            <a:off x="8036540" y="1511895"/>
            <a:ext cx="687469" cy="120226"/>
          </a:xfrm>
          <a:prstGeom prst="rect">
            <a:avLst/>
          </a:prstGeom>
        </p:spPr>
        <p:txBody>
          <a:bodyPr vert="horz" wrap="square" lIns="0" tIns="12383" rIns="0" bIns="0" rtlCol="0">
            <a:spAutoFit/>
          </a:bodyPr>
          <a:lstStyle/>
          <a:p>
            <a:pPr marL="9525" algn="ctr" defTabSz="914264">
              <a:spcBef>
                <a:spcPts val="98"/>
              </a:spcBef>
            </a:pPr>
            <a:r>
              <a:rPr sz="700" b="1" dirty="0">
                <a:solidFill>
                  <a:prstClr val="black">
                    <a:lumMod val="50000"/>
                    <a:lumOff val="50000"/>
                  </a:prstClr>
                </a:solidFill>
                <a:latin typeface="TheSansOffice" panose="020B0503040302060204" pitchFamily="34" charset="0"/>
                <a:cs typeface="Arial"/>
              </a:rPr>
              <a:t>Express Route</a:t>
            </a:r>
          </a:p>
        </p:txBody>
      </p:sp>
      <p:sp>
        <p:nvSpPr>
          <p:cNvPr id="128" name="object 61">
            <a:extLst>
              <a:ext uri="{FF2B5EF4-FFF2-40B4-BE49-F238E27FC236}">
                <a16:creationId xmlns:a16="http://schemas.microsoft.com/office/drawing/2014/main" id="{35EC6210-24BB-42F2-BE0B-608A07ED79DA}"/>
              </a:ext>
            </a:extLst>
          </p:cNvPr>
          <p:cNvSpPr txBox="1"/>
          <p:nvPr/>
        </p:nvSpPr>
        <p:spPr>
          <a:xfrm>
            <a:off x="7641774" y="2056163"/>
            <a:ext cx="610607" cy="227948"/>
          </a:xfrm>
          <a:prstGeom prst="rect">
            <a:avLst/>
          </a:prstGeom>
        </p:spPr>
        <p:txBody>
          <a:bodyPr vert="horz" wrap="square" lIns="0" tIns="12383" rIns="0" bIns="0" rtlCol="0">
            <a:spAutoFit/>
          </a:bodyPr>
          <a:lstStyle/>
          <a:p>
            <a:pPr marL="9525" algn="ctr" defTabSz="914264">
              <a:spcBef>
                <a:spcPts val="98"/>
              </a:spcBef>
            </a:pPr>
            <a:r>
              <a:rPr sz="700" b="1" dirty="0">
                <a:solidFill>
                  <a:prstClr val="black">
                    <a:lumMod val="50000"/>
                    <a:lumOff val="50000"/>
                  </a:prstClr>
                </a:solidFill>
                <a:latin typeface="TheSansOffice" panose="020B0503040302060204" pitchFamily="34" charset="0"/>
                <a:cs typeface="Arial"/>
              </a:rPr>
              <a:t>Partner Interconnect</a:t>
            </a:r>
          </a:p>
        </p:txBody>
      </p:sp>
      <p:sp>
        <p:nvSpPr>
          <p:cNvPr id="129" name="object 62">
            <a:extLst>
              <a:ext uri="{FF2B5EF4-FFF2-40B4-BE49-F238E27FC236}">
                <a16:creationId xmlns:a16="http://schemas.microsoft.com/office/drawing/2014/main" id="{BBB9BC59-EC3B-4655-9C0B-1D90C8F78392}"/>
              </a:ext>
            </a:extLst>
          </p:cNvPr>
          <p:cNvSpPr/>
          <p:nvPr/>
        </p:nvSpPr>
        <p:spPr>
          <a:xfrm>
            <a:off x="7237637" y="3001154"/>
            <a:ext cx="1306209" cy="757947"/>
          </a:xfrm>
          <a:prstGeom prst="roundRect">
            <a:avLst/>
          </a:prstGeom>
          <a:solidFill>
            <a:srgbClr val="556778"/>
          </a:solid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30" name="object 63">
            <a:extLst>
              <a:ext uri="{FF2B5EF4-FFF2-40B4-BE49-F238E27FC236}">
                <a16:creationId xmlns:a16="http://schemas.microsoft.com/office/drawing/2014/main" id="{4E4C87DA-5A58-43F9-A5A2-B5AEC3E2C593}"/>
              </a:ext>
            </a:extLst>
          </p:cNvPr>
          <p:cNvSpPr txBox="1"/>
          <p:nvPr/>
        </p:nvSpPr>
        <p:spPr>
          <a:xfrm>
            <a:off x="7237636" y="2819261"/>
            <a:ext cx="1306209" cy="134236"/>
          </a:xfrm>
          <a:prstGeom prst="rect">
            <a:avLst/>
          </a:prstGeom>
          <a:solidFill>
            <a:srgbClr val="BDD631"/>
          </a:solidFill>
        </p:spPr>
        <p:txBody>
          <a:bodyPr vert="horz" wrap="square" lIns="0" tIns="12859" rIns="0" bIns="0" rtlCol="0" anchor="ctr">
            <a:spAutoFit/>
          </a:bodyPr>
          <a:lstStyle/>
          <a:p>
            <a:pPr algn="ctr" defTabSz="914264"/>
            <a:r>
              <a:rPr sz="788" b="1" dirty="0">
                <a:solidFill>
                  <a:prstClr val="black"/>
                </a:solidFill>
                <a:latin typeface="TheSansOffice" panose="020B0503040302060204" pitchFamily="34" charset="0"/>
                <a:cs typeface="Arial"/>
              </a:rPr>
              <a:t>FAR DR READY</a:t>
            </a:r>
            <a:endParaRPr sz="788" dirty="0">
              <a:solidFill>
                <a:prstClr val="black"/>
              </a:solidFill>
              <a:latin typeface="TheSansOffice" panose="020B0503040302060204" pitchFamily="34" charset="0"/>
              <a:cs typeface="Arial"/>
            </a:endParaRPr>
          </a:p>
        </p:txBody>
      </p:sp>
      <p:sp>
        <p:nvSpPr>
          <p:cNvPr id="131" name="object 64">
            <a:extLst>
              <a:ext uri="{FF2B5EF4-FFF2-40B4-BE49-F238E27FC236}">
                <a16:creationId xmlns:a16="http://schemas.microsoft.com/office/drawing/2014/main" id="{5928E6EB-1CCD-467E-8646-1D967774AC11}"/>
              </a:ext>
            </a:extLst>
          </p:cNvPr>
          <p:cNvSpPr txBox="1"/>
          <p:nvPr/>
        </p:nvSpPr>
        <p:spPr>
          <a:xfrm>
            <a:off x="7237637" y="3350661"/>
            <a:ext cx="1231114" cy="345286"/>
          </a:xfrm>
          <a:prstGeom prst="rect">
            <a:avLst/>
          </a:prstGeom>
        </p:spPr>
        <p:txBody>
          <a:bodyPr vert="horz" wrap="square" lIns="0" tIns="21907" rIns="0" bIns="0" rtlCol="0">
            <a:spAutoFit/>
          </a:bodyPr>
          <a:lstStyle/>
          <a:p>
            <a:pPr marL="154775" marR="201444" indent="18574" defTabSz="914264">
              <a:spcBef>
                <a:spcPts val="172"/>
              </a:spcBef>
            </a:pPr>
            <a:r>
              <a:rPr sz="1050" b="1" dirty="0">
                <a:solidFill>
                  <a:srgbClr val="FFFFFF"/>
                </a:solidFill>
                <a:latin typeface="TheSansOffice" panose="020B0503040302060204" pitchFamily="34" charset="0"/>
                <a:cs typeface="Arial"/>
              </a:rPr>
              <a:t>Hyderabad</a:t>
            </a:r>
            <a:r>
              <a:rPr lang="en-IN" sz="1050" b="1" dirty="0">
                <a:solidFill>
                  <a:srgbClr val="FFFFFF"/>
                </a:solidFill>
                <a:latin typeface="TheSansOffice" panose="020B0503040302060204" pitchFamily="34" charset="0"/>
                <a:cs typeface="Arial"/>
              </a:rPr>
              <a:t> </a:t>
            </a:r>
            <a:r>
              <a:rPr sz="1050" b="1" dirty="0">
                <a:solidFill>
                  <a:srgbClr val="FFFFFF"/>
                </a:solidFill>
                <a:latin typeface="TheSansOffice" panose="020B0503040302060204" pitchFamily="34" charset="0"/>
                <a:cs typeface="Arial"/>
              </a:rPr>
              <a:t>Data Center</a:t>
            </a:r>
            <a:endParaRPr sz="1050" dirty="0">
              <a:solidFill>
                <a:prstClr val="black"/>
              </a:solidFill>
              <a:latin typeface="TheSansOffice" panose="020B0503040302060204" pitchFamily="34" charset="0"/>
              <a:cs typeface="Arial"/>
            </a:endParaRPr>
          </a:p>
        </p:txBody>
      </p:sp>
      <p:sp>
        <p:nvSpPr>
          <p:cNvPr id="132" name="object 66">
            <a:extLst>
              <a:ext uri="{FF2B5EF4-FFF2-40B4-BE49-F238E27FC236}">
                <a16:creationId xmlns:a16="http://schemas.microsoft.com/office/drawing/2014/main" id="{7223C43F-7362-446B-9748-E3B6A5A69092}"/>
              </a:ext>
            </a:extLst>
          </p:cNvPr>
          <p:cNvSpPr/>
          <p:nvPr/>
        </p:nvSpPr>
        <p:spPr>
          <a:xfrm>
            <a:off x="7793464" y="2542339"/>
            <a:ext cx="750381" cy="255752"/>
          </a:xfrm>
          <a:prstGeom prst="rect">
            <a:avLst/>
          </a:prstGeom>
          <a:blipFill>
            <a:blip r:embed="rId3"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34" name="object 68">
            <a:extLst>
              <a:ext uri="{FF2B5EF4-FFF2-40B4-BE49-F238E27FC236}">
                <a16:creationId xmlns:a16="http://schemas.microsoft.com/office/drawing/2014/main" id="{F59C5F90-3667-4EBF-AAE6-5576292913BB}"/>
              </a:ext>
            </a:extLst>
          </p:cNvPr>
          <p:cNvSpPr/>
          <p:nvPr/>
        </p:nvSpPr>
        <p:spPr>
          <a:xfrm>
            <a:off x="6722900" y="2238245"/>
            <a:ext cx="918873" cy="546599"/>
          </a:xfrm>
          <a:custGeom>
            <a:avLst/>
            <a:gdLst/>
            <a:ahLst/>
            <a:cxnLst/>
            <a:rect l="l" t="t" r="r" b="b"/>
            <a:pathLst>
              <a:path w="666750" h="404494">
                <a:moveTo>
                  <a:pt x="0" y="0"/>
                </a:moveTo>
                <a:lnTo>
                  <a:pt x="47497" y="2353"/>
                </a:lnTo>
                <a:lnTo>
                  <a:pt x="94713" y="6323"/>
                </a:lnTo>
                <a:lnTo>
                  <a:pt x="141497" y="12121"/>
                </a:lnTo>
                <a:lnTo>
                  <a:pt x="187697" y="19960"/>
                </a:lnTo>
                <a:lnTo>
                  <a:pt x="233161" y="30051"/>
                </a:lnTo>
                <a:lnTo>
                  <a:pt x="277739" y="42606"/>
                </a:lnTo>
                <a:lnTo>
                  <a:pt x="321277" y="57837"/>
                </a:lnTo>
                <a:lnTo>
                  <a:pt x="363626" y="75956"/>
                </a:lnTo>
                <a:lnTo>
                  <a:pt x="404632" y="97174"/>
                </a:lnTo>
                <a:lnTo>
                  <a:pt x="444146" y="121705"/>
                </a:lnTo>
                <a:lnTo>
                  <a:pt x="482014" y="149759"/>
                </a:lnTo>
                <a:lnTo>
                  <a:pt x="518086" y="181549"/>
                </a:lnTo>
                <a:lnTo>
                  <a:pt x="552209" y="217286"/>
                </a:lnTo>
                <a:lnTo>
                  <a:pt x="584233" y="257183"/>
                </a:lnTo>
                <a:lnTo>
                  <a:pt x="614006" y="301451"/>
                </a:lnTo>
                <a:lnTo>
                  <a:pt x="641375" y="350302"/>
                </a:lnTo>
                <a:lnTo>
                  <a:pt x="666191" y="403948"/>
                </a:lnTo>
              </a:path>
            </a:pathLst>
          </a:custGeom>
          <a:ln w="12700">
            <a:solidFill>
              <a:srgbClr val="556778"/>
            </a:solidFill>
            <a:prstDash val="dash"/>
            <a:headEnd type="triangle" w="med" len="med"/>
            <a:tailEnd type="triangle" w="med" len="me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39" name="object 73">
            <a:extLst>
              <a:ext uri="{FF2B5EF4-FFF2-40B4-BE49-F238E27FC236}">
                <a16:creationId xmlns:a16="http://schemas.microsoft.com/office/drawing/2014/main" id="{95D34C6D-340A-4DE1-9B59-3ADAB99086B9}"/>
              </a:ext>
            </a:extLst>
          </p:cNvPr>
          <p:cNvSpPr/>
          <p:nvPr/>
        </p:nvSpPr>
        <p:spPr>
          <a:xfrm>
            <a:off x="6740670" y="1801318"/>
            <a:ext cx="1497395" cy="299888"/>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AEBF37"/>
            </a:solidFill>
            <a:prstDash val="dash"/>
            <a:headEnd type="triangle" w="med" len="med"/>
            <a:tailEnd type="triangle" w="med" len="med"/>
          </a:ln>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44" name="object 78">
            <a:extLst>
              <a:ext uri="{FF2B5EF4-FFF2-40B4-BE49-F238E27FC236}">
                <a16:creationId xmlns:a16="http://schemas.microsoft.com/office/drawing/2014/main" id="{8E9FAFF8-7338-4EA9-AA30-DD75CF0F2775}"/>
              </a:ext>
            </a:extLst>
          </p:cNvPr>
          <p:cNvSpPr/>
          <p:nvPr/>
        </p:nvSpPr>
        <p:spPr>
          <a:xfrm>
            <a:off x="6740670" y="1495621"/>
            <a:ext cx="1511711" cy="325112"/>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672A7A"/>
            </a:solidFill>
            <a:prstDash val="dash"/>
            <a:headEnd type="triangle" w="med" len="med"/>
            <a:tailEnd type="triangle" w="med" len="med"/>
          </a:ln>
        </p:spPr>
        <p:txBody>
          <a:bodyPr wrap="square" lIns="0" tIns="0" rIns="0" bIns="0" rtlCol="0"/>
          <a:lstStyle/>
          <a:p>
            <a:pPr defTabSz="914264"/>
            <a:endParaRPr sz="1013" dirty="0">
              <a:solidFill>
                <a:prstClr val="black"/>
              </a:solidFill>
              <a:latin typeface="TheSansOffice" panose="020B0503040302060204" pitchFamily="34" charset="0"/>
            </a:endParaRPr>
          </a:p>
        </p:txBody>
      </p:sp>
      <p:pic>
        <p:nvPicPr>
          <p:cNvPr id="174" name="Picture 2" descr="Image result for microsoft azure logo">
            <a:extLst>
              <a:ext uri="{FF2B5EF4-FFF2-40B4-BE49-F238E27FC236}">
                <a16:creationId xmlns:a16="http://schemas.microsoft.com/office/drawing/2014/main" id="{B1B6FDBD-771C-4D1A-98F1-0F3B3C179D64}"/>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tretch/>
        </p:blipFill>
        <p:spPr bwMode="auto">
          <a:xfrm>
            <a:off x="8208966" y="1237846"/>
            <a:ext cx="405710" cy="225095"/>
          </a:xfrm>
          <a:prstGeom prst="rect">
            <a:avLst/>
          </a:prstGeom>
          <a:extLst>
            <a:ext uri="{909E8E84-426E-40DD-AFC4-6F175D3DCCD1}">
              <a14:hiddenFill xmlns:a14="http://schemas.microsoft.com/office/drawing/2010/main">
                <a:solidFill>
                  <a:srgbClr val="FFFFFF"/>
                </a:solidFill>
              </a14:hiddenFill>
            </a:ext>
          </a:extLst>
        </p:spPr>
      </p:pic>
      <p:pic>
        <p:nvPicPr>
          <p:cNvPr id="175" name="Picture 174">
            <a:extLst>
              <a:ext uri="{FF2B5EF4-FFF2-40B4-BE49-F238E27FC236}">
                <a16:creationId xmlns:a16="http://schemas.microsoft.com/office/drawing/2014/main" id="{79A64090-B195-4446-AA1A-80455569AF4E}"/>
              </a:ext>
            </a:extLst>
          </p:cNvPr>
          <p:cNvPicPr>
            <a:picLocks noChangeAspect="1"/>
          </p:cNvPicPr>
          <p:nvPr/>
        </p:nvPicPr>
        <p:blipFill>
          <a:blip r:embed="rId12" cstate="print">
            <a:extLst>
              <a:ext uri="{28A0092B-C50C-407E-A947-70E740481C1C}">
                <a14:useLocalDpi xmlns:a14="http://schemas.microsoft.com/office/drawing/2010/main" val="0"/>
              </a:ext>
            </a:extLst>
          </a:blip>
          <a:srcRect t="7569" b="7569"/>
          <a:stretch/>
        </p:blipFill>
        <p:spPr>
          <a:xfrm>
            <a:off x="8016953" y="3000626"/>
            <a:ext cx="484227" cy="410928"/>
          </a:xfrm>
          <a:prstGeom prst="rect">
            <a:avLst/>
          </a:prstGeom>
        </p:spPr>
      </p:pic>
      <p:sp>
        <p:nvSpPr>
          <p:cNvPr id="118" name="TextBox 117">
            <a:extLst>
              <a:ext uri="{FF2B5EF4-FFF2-40B4-BE49-F238E27FC236}">
                <a16:creationId xmlns:a16="http://schemas.microsoft.com/office/drawing/2014/main" id="{B4A785F4-7B6B-4639-A728-948338BFB562}"/>
              </a:ext>
            </a:extLst>
          </p:cNvPr>
          <p:cNvSpPr txBox="1"/>
          <p:nvPr/>
        </p:nvSpPr>
        <p:spPr>
          <a:xfrm>
            <a:off x="6925794" y="1301475"/>
            <a:ext cx="1039916" cy="200055"/>
          </a:xfrm>
          <a:prstGeom prst="rect">
            <a:avLst/>
          </a:prstGeom>
          <a:noFill/>
        </p:spPr>
        <p:txBody>
          <a:bodyPr wrap="square" rtlCol="0">
            <a:spAutoFit/>
          </a:bodyPr>
          <a:lstStyle/>
          <a:p>
            <a:pPr algn="ctr" defTabSz="914264"/>
            <a:r>
              <a:rPr lang="en-IN" sz="700" dirty="0">
                <a:solidFill>
                  <a:prstClr val="black">
                    <a:lumMod val="75000"/>
                    <a:lumOff val="25000"/>
                  </a:prstClr>
                </a:solidFill>
                <a:latin typeface="TheSansOffice" panose="020B0503040302060204" pitchFamily="34" charset="0"/>
              </a:rPr>
              <a:t>Hybrid Cloud</a:t>
            </a:r>
          </a:p>
        </p:txBody>
      </p:sp>
      <p:sp>
        <p:nvSpPr>
          <p:cNvPr id="178" name="TextBox 177">
            <a:extLst>
              <a:ext uri="{FF2B5EF4-FFF2-40B4-BE49-F238E27FC236}">
                <a16:creationId xmlns:a16="http://schemas.microsoft.com/office/drawing/2014/main" id="{B140D57A-7613-410A-B872-D6BA76258CB2}"/>
              </a:ext>
            </a:extLst>
          </p:cNvPr>
          <p:cNvSpPr txBox="1"/>
          <p:nvPr/>
        </p:nvSpPr>
        <p:spPr>
          <a:xfrm rot="1878309">
            <a:off x="6842380" y="2217296"/>
            <a:ext cx="1039916" cy="200055"/>
          </a:xfrm>
          <a:prstGeom prst="rect">
            <a:avLst/>
          </a:prstGeom>
          <a:noFill/>
        </p:spPr>
        <p:txBody>
          <a:bodyPr wrap="square" rtlCol="0">
            <a:spAutoFit/>
          </a:bodyPr>
          <a:lstStyle/>
          <a:p>
            <a:pPr algn="ctr" defTabSz="914264"/>
            <a:r>
              <a:rPr lang="en-IN" sz="700" dirty="0">
                <a:solidFill>
                  <a:prstClr val="black">
                    <a:lumMod val="75000"/>
                    <a:lumOff val="25000"/>
                  </a:prstClr>
                </a:solidFill>
                <a:latin typeface="TheSansOffice" panose="020B0503040302060204" pitchFamily="34" charset="0"/>
              </a:rPr>
              <a:t>Far DR</a:t>
            </a:r>
          </a:p>
        </p:txBody>
      </p:sp>
      <p:sp>
        <p:nvSpPr>
          <p:cNvPr id="179" name="TextBox 178">
            <a:extLst>
              <a:ext uri="{FF2B5EF4-FFF2-40B4-BE49-F238E27FC236}">
                <a16:creationId xmlns:a16="http://schemas.microsoft.com/office/drawing/2014/main" id="{CBF4F933-127D-479F-A0D4-3DECE6FC8BC1}"/>
              </a:ext>
            </a:extLst>
          </p:cNvPr>
          <p:cNvSpPr txBox="1"/>
          <p:nvPr/>
        </p:nvSpPr>
        <p:spPr>
          <a:xfrm>
            <a:off x="6944608" y="1602789"/>
            <a:ext cx="1039916" cy="200055"/>
          </a:xfrm>
          <a:prstGeom prst="rect">
            <a:avLst/>
          </a:prstGeom>
          <a:noFill/>
        </p:spPr>
        <p:txBody>
          <a:bodyPr wrap="square" rtlCol="0">
            <a:spAutoFit/>
          </a:bodyPr>
          <a:lstStyle/>
          <a:p>
            <a:pPr algn="ctr" defTabSz="914264"/>
            <a:r>
              <a:rPr lang="en-IN" sz="700" dirty="0">
                <a:solidFill>
                  <a:prstClr val="black">
                    <a:lumMod val="75000"/>
                    <a:lumOff val="25000"/>
                  </a:prstClr>
                </a:solidFill>
                <a:latin typeface="TheSansOffice" panose="020B0503040302060204" pitchFamily="34" charset="0"/>
              </a:rPr>
              <a:t>Hybrid Cloud</a:t>
            </a:r>
          </a:p>
        </p:txBody>
      </p:sp>
      <p:pic>
        <p:nvPicPr>
          <p:cNvPr id="180" name="Picture 179" descr="A close up of a logo&#10;&#10;Description automatically generated">
            <a:extLst>
              <a:ext uri="{FF2B5EF4-FFF2-40B4-BE49-F238E27FC236}">
                <a16:creationId xmlns:a16="http://schemas.microsoft.com/office/drawing/2014/main" id="{07BFB281-6DE5-407D-A311-F20CF6D6481B}"/>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t="16559" b="16514"/>
          <a:stretch/>
        </p:blipFill>
        <p:spPr>
          <a:xfrm>
            <a:off x="3940798" y="1094832"/>
            <a:ext cx="407454" cy="216991"/>
          </a:xfrm>
          <a:prstGeom prst="rect">
            <a:avLst/>
          </a:prstGeom>
        </p:spPr>
      </p:pic>
      <p:pic>
        <p:nvPicPr>
          <p:cNvPr id="181" name="Picture 4" descr="Image result for amazon web services cloud  logo">
            <a:extLst>
              <a:ext uri="{FF2B5EF4-FFF2-40B4-BE49-F238E27FC236}">
                <a16:creationId xmlns:a16="http://schemas.microsoft.com/office/drawing/2014/main" id="{B0E32238-FDAD-4839-B03A-E37C82ACAC63}"/>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381444" y="1020644"/>
            <a:ext cx="450599" cy="280831"/>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6" descr="Image result for aws vmware  logo">
            <a:extLst>
              <a:ext uri="{FF2B5EF4-FFF2-40B4-BE49-F238E27FC236}">
                <a16:creationId xmlns:a16="http://schemas.microsoft.com/office/drawing/2014/main" id="{309BC80B-3EF2-474A-85E4-968C8358EB1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183050" y="1015452"/>
            <a:ext cx="444136" cy="295552"/>
          </a:xfrm>
          <a:prstGeom prst="rect">
            <a:avLst/>
          </a:prstGeom>
          <a:noFill/>
          <a:extLst>
            <a:ext uri="{909E8E84-426E-40DD-AFC4-6F175D3DCCD1}">
              <a14:hiddenFill xmlns:a14="http://schemas.microsoft.com/office/drawing/2010/main">
                <a:solidFill>
                  <a:srgbClr val="FFFFFF"/>
                </a:solidFill>
              </a14:hiddenFill>
            </a:ext>
          </a:extLst>
        </p:spPr>
      </p:pic>
      <p:sp>
        <p:nvSpPr>
          <p:cNvPr id="183" name="object 19">
            <a:extLst>
              <a:ext uri="{FF2B5EF4-FFF2-40B4-BE49-F238E27FC236}">
                <a16:creationId xmlns:a16="http://schemas.microsoft.com/office/drawing/2014/main" id="{9EC22FBB-3C34-4F70-A888-73E16C657EB3}"/>
              </a:ext>
            </a:extLst>
          </p:cNvPr>
          <p:cNvSpPr/>
          <p:nvPr/>
        </p:nvSpPr>
        <p:spPr>
          <a:xfrm>
            <a:off x="4467952" y="2382984"/>
            <a:ext cx="576194" cy="163727"/>
          </a:xfrm>
          <a:prstGeom prst="rect">
            <a:avLst/>
          </a:prstGeom>
          <a:blipFill>
            <a:blip r:embed="rId3" cstate="print"/>
            <a:stretch>
              <a:fillRect/>
            </a:stretch>
          </a:blip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86" name="object 31">
            <a:extLst>
              <a:ext uri="{FF2B5EF4-FFF2-40B4-BE49-F238E27FC236}">
                <a16:creationId xmlns:a16="http://schemas.microsoft.com/office/drawing/2014/main" id="{51CBDAF5-315B-47B1-880F-9C1E803BC413}"/>
              </a:ext>
            </a:extLst>
          </p:cNvPr>
          <p:cNvSpPr txBox="1"/>
          <p:nvPr/>
        </p:nvSpPr>
        <p:spPr>
          <a:xfrm>
            <a:off x="584522" y="2589861"/>
            <a:ext cx="6002350" cy="166392"/>
          </a:xfrm>
          <a:prstGeom prst="rect">
            <a:avLst/>
          </a:prstGeom>
        </p:spPr>
        <p:txBody>
          <a:bodyPr vert="horz" wrap="square" lIns="0" tIns="12383" rIns="0" bIns="0" rtlCol="0">
            <a:spAutoFit/>
          </a:bodyPr>
          <a:lstStyle/>
          <a:p>
            <a:pPr marL="26669" algn="ctr" defTabSz="914264">
              <a:spcBef>
                <a:spcPts val="98"/>
              </a:spcBef>
            </a:pPr>
            <a:r>
              <a:rPr lang="en-IN" sz="1000" b="1" dirty="0">
                <a:solidFill>
                  <a:prstClr val="black"/>
                </a:solidFill>
                <a:latin typeface="TheSansOffice" panose="020B0503040302060204" pitchFamily="34" charset="0"/>
                <a:cs typeface="Arial"/>
              </a:rPr>
              <a:t>AIROLI DC </a:t>
            </a:r>
            <a:r>
              <a:rPr lang="en-IN" sz="1000" baseline="12345" dirty="0">
                <a:solidFill>
                  <a:prstClr val="black"/>
                </a:solidFill>
                <a:latin typeface="TheSansOffice" panose="020B0503040302060204" pitchFamily="34" charset="0"/>
                <a:cs typeface="Arial"/>
              </a:rPr>
              <a:t>(Near Cloud / DR)</a:t>
            </a:r>
            <a:r>
              <a:rPr lang="en-IN" sz="900" baseline="12345" dirty="0">
                <a:solidFill>
                  <a:prstClr val="black"/>
                </a:solidFill>
                <a:latin typeface="TheSansOffice" panose="020B0503040302060204" pitchFamily="34" charset="0"/>
                <a:cs typeface="Arial"/>
              </a:rPr>
              <a:t> </a:t>
            </a:r>
            <a:r>
              <a:rPr lang="en-IN" sz="1000" b="1" dirty="0">
                <a:solidFill>
                  <a:prstClr val="black"/>
                </a:solidFill>
                <a:latin typeface="TheSansOffice" panose="020B0503040302060204" pitchFamily="34" charset="0"/>
                <a:cs typeface="Arial"/>
              </a:rPr>
              <a:t>- Enterprise Multi Tenant Cloud </a:t>
            </a:r>
            <a:r>
              <a:rPr lang="en-IN" sz="1000" baseline="12345" dirty="0">
                <a:solidFill>
                  <a:prstClr val="black"/>
                </a:solidFill>
                <a:latin typeface="TheSansOffice" panose="020B0503040302060204" pitchFamily="34" charset="0"/>
                <a:cs typeface="Arial"/>
              </a:rPr>
              <a:t>AT MINIMAL LATENCY</a:t>
            </a:r>
            <a:endParaRPr sz="1000" dirty="0">
              <a:solidFill>
                <a:prstClr val="black"/>
              </a:solidFill>
              <a:latin typeface="TheSansOffice" panose="020B0503040302060204" pitchFamily="34" charset="0"/>
              <a:cs typeface="Arial"/>
            </a:endParaRPr>
          </a:p>
        </p:txBody>
      </p:sp>
      <p:sp>
        <p:nvSpPr>
          <p:cNvPr id="187" name="object 10">
            <a:extLst>
              <a:ext uri="{FF2B5EF4-FFF2-40B4-BE49-F238E27FC236}">
                <a16:creationId xmlns:a16="http://schemas.microsoft.com/office/drawing/2014/main" id="{CE1C1735-04DB-41E1-9870-E11E68317CEE}"/>
              </a:ext>
            </a:extLst>
          </p:cNvPr>
          <p:cNvSpPr/>
          <p:nvPr/>
        </p:nvSpPr>
        <p:spPr>
          <a:xfrm>
            <a:off x="557420" y="2788402"/>
            <a:ext cx="1486069" cy="332684"/>
          </a:xfrm>
          <a:custGeom>
            <a:avLst/>
            <a:gdLst/>
            <a:ahLst/>
            <a:cxnLst/>
            <a:rect l="l" t="t" r="r" b="b"/>
            <a:pathLst>
              <a:path w="1055370" h="158114">
                <a:moveTo>
                  <a:pt x="1055344" y="157873"/>
                </a:moveTo>
                <a:lnTo>
                  <a:pt x="0" y="157873"/>
                </a:lnTo>
                <a:lnTo>
                  <a:pt x="0" y="0"/>
                </a:lnTo>
                <a:lnTo>
                  <a:pt x="1055344" y="0"/>
                </a:lnTo>
                <a:lnTo>
                  <a:pt x="1055344" y="157873"/>
                </a:lnTo>
                <a:close/>
              </a:path>
            </a:pathLst>
          </a:custGeom>
          <a:solidFill>
            <a:srgbClr val="556778"/>
          </a:solidFill>
        </p:spPr>
        <p:txBody>
          <a:bodyPr wrap="square" lIns="0" tIns="0" rIns="0" bIns="0" rtlCol="0"/>
          <a:lstStyle/>
          <a:p>
            <a:pPr defTabSz="914264"/>
            <a:endParaRPr sz="1013" dirty="0">
              <a:solidFill>
                <a:prstClr val="black"/>
              </a:solidFill>
              <a:latin typeface="TheSansOffice" panose="020B0503040302060204" pitchFamily="34" charset="0"/>
            </a:endParaRPr>
          </a:p>
        </p:txBody>
      </p:sp>
      <p:sp>
        <p:nvSpPr>
          <p:cNvPr id="188" name="object 25">
            <a:extLst>
              <a:ext uri="{FF2B5EF4-FFF2-40B4-BE49-F238E27FC236}">
                <a16:creationId xmlns:a16="http://schemas.microsoft.com/office/drawing/2014/main" id="{073BA9F4-02AF-46D9-8B70-0845F7271007}"/>
              </a:ext>
            </a:extLst>
          </p:cNvPr>
          <p:cNvSpPr txBox="1"/>
          <p:nvPr/>
        </p:nvSpPr>
        <p:spPr>
          <a:xfrm>
            <a:off x="627726" y="2792681"/>
            <a:ext cx="1345456" cy="324128"/>
          </a:xfrm>
          <a:prstGeom prst="rect">
            <a:avLst/>
          </a:prstGeom>
        </p:spPr>
        <p:txBody>
          <a:bodyPr vert="horz" wrap="square" lIns="0" tIns="8573" rIns="0" bIns="0" rtlCol="0">
            <a:spAutoFit/>
          </a:bodyPr>
          <a:lstStyle/>
          <a:p>
            <a:pPr marL="9525" algn="ctr" defTabSz="914264">
              <a:spcBef>
                <a:spcPts val="68"/>
              </a:spcBef>
            </a:pPr>
            <a:r>
              <a:rPr sz="1050" b="1" dirty="0">
                <a:solidFill>
                  <a:srgbClr val="FFFFFF"/>
                </a:solidFill>
                <a:latin typeface="TheSansOffice" panose="020B0503040302060204" pitchFamily="34" charset="0"/>
                <a:cs typeface="Arial"/>
              </a:rPr>
              <a:t>Colo</a:t>
            </a:r>
            <a:r>
              <a:rPr sz="1000" b="1" dirty="0">
                <a:solidFill>
                  <a:srgbClr val="FFFFFF"/>
                </a:solidFill>
                <a:latin typeface="TheSansOffice" panose="020B0503040302060204" pitchFamily="34" charset="0"/>
                <a:cs typeface="Arial"/>
              </a:rPr>
              <a:t> + Managed Services</a:t>
            </a:r>
            <a:endParaRPr sz="1000" dirty="0">
              <a:solidFill>
                <a:prstClr val="black"/>
              </a:solidFill>
              <a:latin typeface="TheSansOffice" panose="020B0503040302060204" pitchFamily="34" charset="0"/>
              <a:cs typeface="Arial"/>
            </a:endParaRPr>
          </a:p>
        </p:txBody>
      </p:sp>
      <p:sp>
        <p:nvSpPr>
          <p:cNvPr id="189" name="object 25">
            <a:extLst>
              <a:ext uri="{FF2B5EF4-FFF2-40B4-BE49-F238E27FC236}">
                <a16:creationId xmlns:a16="http://schemas.microsoft.com/office/drawing/2014/main" id="{3BE398D9-1E97-4934-A791-0376E31BF03F}"/>
              </a:ext>
            </a:extLst>
          </p:cNvPr>
          <p:cNvSpPr txBox="1"/>
          <p:nvPr/>
        </p:nvSpPr>
        <p:spPr>
          <a:xfrm>
            <a:off x="2097313" y="2837539"/>
            <a:ext cx="4473717" cy="193323"/>
          </a:xfrm>
          <a:prstGeom prst="rect">
            <a:avLst/>
          </a:prstGeom>
        </p:spPr>
        <p:txBody>
          <a:bodyPr vert="horz" wrap="square" lIns="0" tIns="8573" rIns="0" bIns="0" rtlCol="0">
            <a:spAutoFit/>
          </a:bodyPr>
          <a:lstStyle/>
          <a:p>
            <a:pPr defTabSz="914264">
              <a:tabLst>
                <a:tab pos="577661" algn="l"/>
              </a:tabLst>
            </a:pPr>
            <a:r>
              <a:rPr lang="en-US" sz="1200" b="1" baseline="4629" dirty="0">
                <a:solidFill>
                  <a:srgbClr val="FFFFFF"/>
                </a:solidFill>
                <a:latin typeface="TheSansOffice" panose="020B0503040302060204" pitchFamily="34" charset="0"/>
                <a:cs typeface="Arial"/>
              </a:rPr>
              <a:t>Sify MULTI-CMP driven  | AIOps Platform for Managed Services</a:t>
            </a:r>
            <a:r>
              <a:rPr lang="en-US" sz="1200" b="1" baseline="8547" dirty="0">
                <a:solidFill>
                  <a:srgbClr val="FFFFFF"/>
                </a:solidFill>
                <a:latin typeface="TheSansOffice" panose="020B0503040302060204" pitchFamily="34" charset="0"/>
                <a:cs typeface="Arial"/>
              </a:rPr>
              <a:t> </a:t>
            </a:r>
            <a:endParaRPr lang="en-US" sz="700" dirty="0">
              <a:solidFill>
                <a:prstClr val="black"/>
              </a:solidFill>
              <a:latin typeface="TheSansOffice" panose="020B0503040302060204" pitchFamily="34" charset="0"/>
              <a:cs typeface="Arial"/>
            </a:endParaRPr>
          </a:p>
        </p:txBody>
      </p:sp>
      <p:sp>
        <p:nvSpPr>
          <p:cNvPr id="191" name="object 48">
            <a:extLst>
              <a:ext uri="{FF2B5EF4-FFF2-40B4-BE49-F238E27FC236}">
                <a16:creationId xmlns:a16="http://schemas.microsoft.com/office/drawing/2014/main" id="{94AE5597-588C-4503-8101-A27CF165A125}"/>
              </a:ext>
            </a:extLst>
          </p:cNvPr>
          <p:cNvSpPr/>
          <p:nvPr/>
        </p:nvSpPr>
        <p:spPr>
          <a:xfrm>
            <a:off x="6115584" y="3309056"/>
            <a:ext cx="178754" cy="316427"/>
          </a:xfrm>
          <a:prstGeom prst="rect">
            <a:avLst/>
          </a:prstGeom>
          <a:blipFill>
            <a:blip r:embed="rId16" cstate="print"/>
            <a:stretch>
              <a:fillRect/>
            </a:stretch>
          </a:blipFill>
        </p:spPr>
        <p:txBody>
          <a:bodyPr wrap="square" lIns="0" tIns="0" rIns="0" bIns="0" rtlCol="0"/>
          <a:lstStyle/>
          <a:p>
            <a:pPr defTabSz="914264"/>
            <a:endParaRPr sz="1013" dirty="0">
              <a:solidFill>
                <a:prstClr val="black"/>
              </a:solidFill>
              <a:latin typeface="Trebuchet MS"/>
            </a:endParaRPr>
          </a:p>
        </p:txBody>
      </p:sp>
      <p:sp>
        <p:nvSpPr>
          <p:cNvPr id="192" name="object 49">
            <a:extLst>
              <a:ext uri="{FF2B5EF4-FFF2-40B4-BE49-F238E27FC236}">
                <a16:creationId xmlns:a16="http://schemas.microsoft.com/office/drawing/2014/main" id="{9E21630C-AE8B-46EF-A7D6-D7F3A96EF931}"/>
              </a:ext>
            </a:extLst>
          </p:cNvPr>
          <p:cNvSpPr/>
          <p:nvPr/>
        </p:nvSpPr>
        <p:spPr>
          <a:xfrm>
            <a:off x="2420331" y="3322963"/>
            <a:ext cx="161398" cy="288613"/>
          </a:xfrm>
          <a:prstGeom prst="rect">
            <a:avLst/>
          </a:prstGeom>
          <a:blipFill>
            <a:blip r:embed="rId17" cstate="print"/>
            <a:stretch>
              <a:fillRect/>
            </a:stretch>
          </a:blipFill>
        </p:spPr>
        <p:txBody>
          <a:bodyPr wrap="square" lIns="0" tIns="0" rIns="0" bIns="0" rtlCol="0"/>
          <a:lstStyle/>
          <a:p>
            <a:pPr defTabSz="914264"/>
            <a:endParaRPr sz="1013" dirty="0">
              <a:solidFill>
                <a:prstClr val="black"/>
              </a:solidFill>
              <a:latin typeface="Trebuchet MS"/>
            </a:endParaRPr>
          </a:p>
        </p:txBody>
      </p:sp>
      <p:sp>
        <p:nvSpPr>
          <p:cNvPr id="193" name="object 50">
            <a:extLst>
              <a:ext uri="{FF2B5EF4-FFF2-40B4-BE49-F238E27FC236}">
                <a16:creationId xmlns:a16="http://schemas.microsoft.com/office/drawing/2014/main" id="{AB6AEE7C-64A3-4780-8834-036211E51B3C}"/>
              </a:ext>
            </a:extLst>
          </p:cNvPr>
          <p:cNvSpPr/>
          <p:nvPr/>
        </p:nvSpPr>
        <p:spPr>
          <a:xfrm>
            <a:off x="4277390" y="3327563"/>
            <a:ext cx="151213" cy="279413"/>
          </a:xfrm>
          <a:prstGeom prst="rect">
            <a:avLst/>
          </a:prstGeom>
          <a:blipFill>
            <a:blip r:embed="rId18" cstate="print"/>
            <a:stretch>
              <a:fillRect/>
            </a:stretch>
          </a:blipFill>
        </p:spPr>
        <p:txBody>
          <a:bodyPr wrap="square" lIns="0" tIns="0" rIns="0" bIns="0" rtlCol="0"/>
          <a:lstStyle/>
          <a:p>
            <a:pPr defTabSz="914264"/>
            <a:endParaRPr sz="1013" dirty="0">
              <a:solidFill>
                <a:prstClr val="black"/>
              </a:solidFill>
              <a:latin typeface="Trebuchet MS"/>
            </a:endParaRPr>
          </a:p>
        </p:txBody>
      </p:sp>
      <p:sp>
        <p:nvSpPr>
          <p:cNvPr id="194" name="object 52">
            <a:extLst>
              <a:ext uri="{FF2B5EF4-FFF2-40B4-BE49-F238E27FC236}">
                <a16:creationId xmlns:a16="http://schemas.microsoft.com/office/drawing/2014/main" id="{A698FDD9-3ABE-4AA3-A38C-13C01F8D7FFD}"/>
              </a:ext>
            </a:extLst>
          </p:cNvPr>
          <p:cNvSpPr/>
          <p:nvPr/>
        </p:nvSpPr>
        <p:spPr>
          <a:xfrm>
            <a:off x="5133478" y="3315195"/>
            <a:ext cx="291003" cy="304146"/>
          </a:xfrm>
          <a:prstGeom prst="rect">
            <a:avLst/>
          </a:prstGeom>
          <a:blipFill>
            <a:blip r:embed="rId19" cstate="print"/>
            <a:stretch>
              <a:fillRect/>
            </a:stretch>
          </a:blipFill>
        </p:spPr>
        <p:txBody>
          <a:bodyPr wrap="square" lIns="0" tIns="0" rIns="0" bIns="0" rtlCol="0"/>
          <a:lstStyle/>
          <a:p>
            <a:pPr defTabSz="914264"/>
            <a:endParaRPr sz="1013" dirty="0">
              <a:solidFill>
                <a:prstClr val="black"/>
              </a:solidFill>
              <a:latin typeface="Trebuchet MS"/>
            </a:endParaRPr>
          </a:p>
        </p:txBody>
      </p:sp>
      <p:pic>
        <p:nvPicPr>
          <p:cNvPr id="195" name="Picture 8" descr="Image result for sap  logo">
            <a:extLst>
              <a:ext uri="{FF2B5EF4-FFF2-40B4-BE49-F238E27FC236}">
                <a16:creationId xmlns:a16="http://schemas.microsoft.com/office/drawing/2014/main" id="{5F865D09-A359-477F-ABD4-C7AF56E15351}"/>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212406" y="3338058"/>
            <a:ext cx="429215" cy="2584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5" name="Diagram 84">
            <a:extLst>
              <a:ext uri="{FF2B5EF4-FFF2-40B4-BE49-F238E27FC236}">
                <a16:creationId xmlns:a16="http://schemas.microsoft.com/office/drawing/2014/main" id="{44CA0172-4158-4DA5-832B-6CD54EF5A746}"/>
              </a:ext>
            </a:extLst>
          </p:cNvPr>
          <p:cNvGraphicFramePr/>
          <p:nvPr/>
        </p:nvGraphicFramePr>
        <p:xfrm>
          <a:off x="336240" y="4260146"/>
          <a:ext cx="8290825" cy="59408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 name="Title 1">
            <a:extLst>
              <a:ext uri="{FF2B5EF4-FFF2-40B4-BE49-F238E27FC236}">
                <a16:creationId xmlns:a16="http://schemas.microsoft.com/office/drawing/2014/main" id="{789117BB-B2CF-19E3-68F4-DF93FE0AC865}"/>
              </a:ext>
            </a:extLst>
          </p:cNvPr>
          <p:cNvSpPr>
            <a:spLocks noGrp="1"/>
          </p:cNvSpPr>
          <p:nvPr>
            <p:ph type="title"/>
          </p:nvPr>
        </p:nvSpPr>
        <p:spPr/>
        <p:txBody>
          <a:bodyPr/>
          <a:lstStyle/>
          <a:p>
            <a:r>
              <a:rPr lang="en-US" dirty="0"/>
              <a:t>Sify Hybrid multi-cloud with cloud adjacency offering</a:t>
            </a:r>
            <a:endParaRPr lang="en-IN" dirty="0"/>
          </a:p>
        </p:txBody>
      </p:sp>
    </p:spTree>
    <p:extLst>
      <p:ext uri="{BB962C8B-B14F-4D97-AF65-F5344CB8AC3E}">
        <p14:creationId xmlns:p14="http://schemas.microsoft.com/office/powerpoint/2010/main" val="36849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EAE9-AA9C-4C64-9EF5-30E9E36DD9B6}"/>
              </a:ext>
            </a:extLst>
          </p:cNvPr>
          <p:cNvSpPr>
            <a:spLocks noGrp="1"/>
          </p:cNvSpPr>
          <p:nvPr>
            <p:ph type="title"/>
          </p:nvPr>
        </p:nvSpPr>
        <p:spPr/>
        <p:txBody>
          <a:bodyPr/>
          <a:lstStyle/>
          <a:p>
            <a:r>
              <a:rPr lang="en-US" dirty="0"/>
              <a:t>Sify’s solution FOR different stages of customer cloud journey</a:t>
            </a:r>
          </a:p>
        </p:txBody>
      </p:sp>
      <p:sp>
        <p:nvSpPr>
          <p:cNvPr id="7" name="Flowchart: Card 6">
            <a:extLst>
              <a:ext uri="{FF2B5EF4-FFF2-40B4-BE49-F238E27FC236}">
                <a16:creationId xmlns:a16="http://schemas.microsoft.com/office/drawing/2014/main" id="{5556024A-3249-4699-9632-EDD2864D5092}"/>
              </a:ext>
            </a:extLst>
          </p:cNvPr>
          <p:cNvSpPr/>
          <p:nvPr/>
        </p:nvSpPr>
        <p:spPr>
          <a:xfrm flipH="1">
            <a:off x="349253" y="987424"/>
            <a:ext cx="2592000" cy="3744000"/>
          </a:xfrm>
          <a:prstGeom prst="flowChartPunchedCard">
            <a:avLst/>
          </a:prstGeom>
          <a:solidFill>
            <a:srgbClr val="0F2239">
              <a:alpha val="69804"/>
            </a:srgbClr>
          </a:solidFill>
          <a:ln w="31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800" dirty="0">
              <a:solidFill>
                <a:prstClr val="white"/>
              </a:solidFill>
              <a:latin typeface="+mj-lt"/>
            </a:endParaRPr>
          </a:p>
        </p:txBody>
      </p:sp>
      <p:sp>
        <p:nvSpPr>
          <p:cNvPr id="30" name="TextBox 29">
            <a:extLst>
              <a:ext uri="{FF2B5EF4-FFF2-40B4-BE49-F238E27FC236}">
                <a16:creationId xmlns:a16="http://schemas.microsoft.com/office/drawing/2014/main" id="{1A8AA4A8-189C-4976-8369-27A9B38101C4}"/>
              </a:ext>
            </a:extLst>
          </p:cNvPr>
          <p:cNvSpPr txBox="1"/>
          <p:nvPr/>
        </p:nvSpPr>
        <p:spPr>
          <a:xfrm>
            <a:off x="381278" y="1100510"/>
            <a:ext cx="2290052" cy="297517"/>
          </a:xfrm>
          <a:prstGeom prst="rect">
            <a:avLst/>
          </a:prstGeom>
          <a:noFill/>
        </p:spPr>
        <p:txBody>
          <a:bodyPr wrap="square" rtlCol="0">
            <a:spAutoFit/>
          </a:bodyPr>
          <a:lstStyle/>
          <a:p>
            <a:pPr defTabSz="685766">
              <a:lnSpc>
                <a:spcPts val="1600"/>
              </a:lnSpc>
              <a:spcAft>
                <a:spcPts val="1200"/>
              </a:spcAft>
              <a:defRPr/>
            </a:pPr>
            <a:r>
              <a:rPr lang="en-US" sz="1400" b="1" cap="all" dirty="0">
                <a:solidFill>
                  <a:srgbClr val="BED730"/>
                </a:solidFill>
                <a:latin typeface="+mj-lt"/>
              </a:rPr>
              <a:t>Journey to cloud</a:t>
            </a:r>
            <a:endParaRPr lang="en-IN" sz="1400" b="1" cap="all" dirty="0">
              <a:solidFill>
                <a:srgbClr val="BED730"/>
              </a:solidFill>
              <a:latin typeface="+mj-lt"/>
            </a:endParaRPr>
          </a:p>
        </p:txBody>
      </p:sp>
      <p:sp>
        <p:nvSpPr>
          <p:cNvPr id="12" name="Flowchart: Card 11">
            <a:extLst>
              <a:ext uri="{FF2B5EF4-FFF2-40B4-BE49-F238E27FC236}">
                <a16:creationId xmlns:a16="http://schemas.microsoft.com/office/drawing/2014/main" id="{42F4683F-9E2D-65B1-56FD-2A1F087028DF}"/>
              </a:ext>
            </a:extLst>
          </p:cNvPr>
          <p:cNvSpPr/>
          <p:nvPr/>
        </p:nvSpPr>
        <p:spPr>
          <a:xfrm flipH="1">
            <a:off x="3294176" y="987424"/>
            <a:ext cx="2592000" cy="3744000"/>
          </a:xfrm>
          <a:prstGeom prst="flowChartPunchedCard">
            <a:avLst/>
          </a:prstGeom>
          <a:solidFill>
            <a:schemeClr val="tx2">
              <a:lumMod val="75000"/>
              <a:alpha val="69804"/>
            </a:schemeClr>
          </a:solidFill>
          <a:ln w="31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800" dirty="0">
              <a:solidFill>
                <a:prstClr val="white"/>
              </a:solidFill>
              <a:latin typeface="+mj-lt"/>
            </a:endParaRPr>
          </a:p>
        </p:txBody>
      </p:sp>
      <p:sp>
        <p:nvSpPr>
          <p:cNvPr id="13" name="Flowchart: Card 12">
            <a:extLst>
              <a:ext uri="{FF2B5EF4-FFF2-40B4-BE49-F238E27FC236}">
                <a16:creationId xmlns:a16="http://schemas.microsoft.com/office/drawing/2014/main" id="{D19B422E-65AD-0A4B-5C28-46F2E9AB1966}"/>
              </a:ext>
            </a:extLst>
          </p:cNvPr>
          <p:cNvSpPr/>
          <p:nvPr/>
        </p:nvSpPr>
        <p:spPr>
          <a:xfrm flipH="1">
            <a:off x="6239098" y="987424"/>
            <a:ext cx="2592000" cy="3744000"/>
          </a:xfrm>
          <a:prstGeom prst="flowChartPunchedCard">
            <a:avLst/>
          </a:prstGeom>
          <a:solidFill>
            <a:srgbClr val="0F2239">
              <a:alpha val="69804"/>
            </a:srgbClr>
          </a:solidFill>
          <a:ln w="31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800" dirty="0">
              <a:solidFill>
                <a:prstClr val="white"/>
              </a:solidFill>
              <a:latin typeface="+mj-lt"/>
            </a:endParaRPr>
          </a:p>
        </p:txBody>
      </p:sp>
      <p:sp>
        <p:nvSpPr>
          <p:cNvPr id="16" name="TextBox 15">
            <a:extLst>
              <a:ext uri="{FF2B5EF4-FFF2-40B4-BE49-F238E27FC236}">
                <a16:creationId xmlns:a16="http://schemas.microsoft.com/office/drawing/2014/main" id="{067B2A0A-46F9-6B17-E8BA-D9643287B9C0}"/>
              </a:ext>
            </a:extLst>
          </p:cNvPr>
          <p:cNvSpPr txBox="1"/>
          <p:nvPr/>
        </p:nvSpPr>
        <p:spPr>
          <a:xfrm>
            <a:off x="3349040" y="1123593"/>
            <a:ext cx="2287464" cy="274434"/>
          </a:xfrm>
          <a:prstGeom prst="rect">
            <a:avLst/>
          </a:prstGeom>
          <a:noFill/>
        </p:spPr>
        <p:txBody>
          <a:bodyPr wrap="square" lIns="68580" tIns="34290" rIns="68580" bIns="34290" rtlCol="0" anchor="t">
            <a:spAutoFit/>
          </a:bodyPr>
          <a:lstStyle/>
          <a:p>
            <a:pPr defTabSz="685766">
              <a:lnSpc>
                <a:spcPts val="1600"/>
              </a:lnSpc>
              <a:spcAft>
                <a:spcPts val="1200"/>
              </a:spcAft>
              <a:defRPr/>
            </a:pPr>
            <a:r>
              <a:rPr lang="en-US" sz="1388" b="1" cap="all" dirty="0">
                <a:solidFill>
                  <a:srgbClr val="BED730"/>
                </a:solidFill>
                <a:latin typeface="+mj-lt"/>
              </a:rPr>
              <a:t>Journey in Cloud</a:t>
            </a:r>
            <a:endParaRPr lang="en-IN" sz="1388" b="1" cap="all" dirty="0">
              <a:solidFill>
                <a:srgbClr val="BED730"/>
              </a:solidFill>
              <a:latin typeface="+mj-lt"/>
            </a:endParaRPr>
          </a:p>
        </p:txBody>
      </p:sp>
      <p:sp>
        <p:nvSpPr>
          <p:cNvPr id="17" name="TextBox 16">
            <a:extLst>
              <a:ext uri="{FF2B5EF4-FFF2-40B4-BE49-F238E27FC236}">
                <a16:creationId xmlns:a16="http://schemas.microsoft.com/office/drawing/2014/main" id="{D9B82397-8606-8914-E836-C28728DD827E}"/>
              </a:ext>
            </a:extLst>
          </p:cNvPr>
          <p:cNvSpPr txBox="1"/>
          <p:nvPr/>
        </p:nvSpPr>
        <p:spPr>
          <a:xfrm>
            <a:off x="6325950" y="1123593"/>
            <a:ext cx="1574945" cy="274434"/>
          </a:xfrm>
          <a:prstGeom prst="rect">
            <a:avLst/>
          </a:prstGeom>
          <a:noFill/>
        </p:spPr>
        <p:txBody>
          <a:bodyPr wrap="square" lIns="68580" tIns="34290" rIns="68580" bIns="34290" rtlCol="0" anchor="t">
            <a:spAutoFit/>
          </a:bodyPr>
          <a:lstStyle/>
          <a:p>
            <a:pPr defTabSz="685766">
              <a:lnSpc>
                <a:spcPts val="1600"/>
              </a:lnSpc>
              <a:spcAft>
                <a:spcPts val="1200"/>
              </a:spcAft>
              <a:defRPr/>
            </a:pPr>
            <a:r>
              <a:rPr lang="en-US" sz="1388" b="1" cap="all" dirty="0">
                <a:solidFill>
                  <a:srgbClr val="BED730"/>
                </a:solidFill>
                <a:latin typeface="+mj-lt"/>
              </a:rPr>
              <a:t>Modernization</a:t>
            </a:r>
            <a:endParaRPr lang="en-IN" sz="1400" b="1" cap="all" dirty="0">
              <a:solidFill>
                <a:srgbClr val="BED730"/>
              </a:solidFill>
              <a:latin typeface="+mj-lt"/>
            </a:endParaRPr>
          </a:p>
        </p:txBody>
      </p:sp>
      <p:sp>
        <p:nvSpPr>
          <p:cNvPr id="21" name="TextBox 20">
            <a:extLst>
              <a:ext uri="{FF2B5EF4-FFF2-40B4-BE49-F238E27FC236}">
                <a16:creationId xmlns:a16="http://schemas.microsoft.com/office/drawing/2014/main" id="{FAB8AB8C-3C0D-CD40-6B19-AA8F938F1BDB}"/>
              </a:ext>
            </a:extLst>
          </p:cNvPr>
          <p:cNvSpPr txBox="1"/>
          <p:nvPr/>
        </p:nvSpPr>
        <p:spPr>
          <a:xfrm>
            <a:off x="381278" y="1849924"/>
            <a:ext cx="2408418" cy="1316258"/>
          </a:xfrm>
          <a:prstGeom prst="rect">
            <a:avLst/>
          </a:prstGeom>
          <a:noFill/>
        </p:spPr>
        <p:txBody>
          <a:bodyPr wrap="square" lIns="68580" tIns="34290" rIns="68580" bIns="34290" rtlCol="0" anchor="t">
            <a:spAutoFit/>
          </a:bodyPr>
          <a:lstStyle/>
          <a:p>
            <a:r>
              <a:rPr lang="en-US" sz="1000" b="1" cap="all" dirty="0">
                <a:solidFill>
                  <a:srgbClr val="BED730"/>
                </a:solidFill>
                <a:latin typeface="+mj-lt"/>
              </a:rPr>
              <a:t>Challenges:</a:t>
            </a:r>
          </a:p>
          <a:p>
            <a:pPr marL="177800" indent="-92075">
              <a:buFont typeface="Arial" panose="020B0604020202020204" pitchFamily="34" charset="0"/>
              <a:buChar char="•"/>
            </a:pPr>
            <a:r>
              <a:rPr lang="en-US" sz="1000" dirty="0">
                <a:solidFill>
                  <a:schemeClr val="bg1"/>
                </a:solidFill>
                <a:latin typeface="+mj-lt"/>
              </a:rPr>
              <a:t>App stratification</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Contract models- Reserve Instance &amp; Pay as you Grow </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Cloud model-IaaS/SaaS/PaaS/Public/Private</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Visibility &amp; Transparency</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Cost control</a:t>
            </a:r>
            <a:endParaRPr lang="en-US" sz="1000" dirty="0">
              <a:solidFill>
                <a:schemeClr val="bg1"/>
              </a:solidFill>
              <a:latin typeface="+mj-lt"/>
              <a:cs typeface="Calibri"/>
            </a:endParaRPr>
          </a:p>
        </p:txBody>
      </p:sp>
      <p:sp>
        <p:nvSpPr>
          <p:cNvPr id="22" name="TextBox 21">
            <a:extLst>
              <a:ext uri="{FF2B5EF4-FFF2-40B4-BE49-F238E27FC236}">
                <a16:creationId xmlns:a16="http://schemas.microsoft.com/office/drawing/2014/main" id="{D71A7A7B-33A6-48E5-EDA0-62AEC68D07D5}"/>
              </a:ext>
            </a:extLst>
          </p:cNvPr>
          <p:cNvSpPr txBox="1"/>
          <p:nvPr/>
        </p:nvSpPr>
        <p:spPr>
          <a:xfrm>
            <a:off x="3349040" y="1849924"/>
            <a:ext cx="2424079" cy="1316258"/>
          </a:xfrm>
          <a:prstGeom prst="rect">
            <a:avLst/>
          </a:prstGeom>
          <a:noFill/>
        </p:spPr>
        <p:txBody>
          <a:bodyPr wrap="square" lIns="68580" tIns="34290" rIns="68580" bIns="34290" rtlCol="0" anchor="t">
            <a:spAutoFit/>
          </a:bodyPr>
          <a:lstStyle/>
          <a:p>
            <a:r>
              <a:rPr lang="en-US" sz="1000" b="1" cap="all" dirty="0">
                <a:solidFill>
                  <a:srgbClr val="BED730"/>
                </a:solidFill>
                <a:latin typeface="+mj-lt"/>
              </a:rPr>
              <a:t>Challenges:</a:t>
            </a:r>
          </a:p>
          <a:p>
            <a:pPr marL="177800" indent="-92075">
              <a:buFont typeface="Arial" panose="020B0604020202020204" pitchFamily="34" charset="0"/>
              <a:buChar char="•"/>
            </a:pPr>
            <a:r>
              <a:rPr lang="en-US" sz="1000" dirty="0">
                <a:solidFill>
                  <a:schemeClr val="bg1"/>
                </a:solidFill>
                <a:latin typeface="+mj-lt"/>
              </a:rPr>
              <a:t>Billshock- Increasing Opex due to excessive bills</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Chargeback- Compensating more than expected</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Multi-cloud management- Unable to manage multiple clouds from unified dashboard</a:t>
            </a:r>
            <a:endParaRPr lang="en-US" sz="1000" dirty="0">
              <a:solidFill>
                <a:schemeClr val="bg1"/>
              </a:solidFill>
              <a:latin typeface="+mj-lt"/>
              <a:cs typeface="Calibri"/>
            </a:endParaRPr>
          </a:p>
        </p:txBody>
      </p:sp>
      <p:sp>
        <p:nvSpPr>
          <p:cNvPr id="23" name="TextBox 22">
            <a:extLst>
              <a:ext uri="{FF2B5EF4-FFF2-40B4-BE49-F238E27FC236}">
                <a16:creationId xmlns:a16="http://schemas.microsoft.com/office/drawing/2014/main" id="{697213F6-BAC7-DEE6-ACD4-97B5B8724759}"/>
              </a:ext>
            </a:extLst>
          </p:cNvPr>
          <p:cNvSpPr txBox="1"/>
          <p:nvPr/>
        </p:nvSpPr>
        <p:spPr>
          <a:xfrm>
            <a:off x="6325950" y="1849924"/>
            <a:ext cx="2334575" cy="1004506"/>
          </a:xfrm>
          <a:prstGeom prst="rect">
            <a:avLst/>
          </a:prstGeom>
          <a:noFill/>
        </p:spPr>
        <p:txBody>
          <a:bodyPr wrap="square" lIns="68580" tIns="34290" rIns="68580" bIns="34290" rtlCol="0" anchor="t">
            <a:spAutoFit/>
          </a:bodyPr>
          <a:lstStyle/>
          <a:p>
            <a:r>
              <a:rPr lang="en-US" sz="1000" b="1" cap="all" dirty="0">
                <a:solidFill>
                  <a:srgbClr val="BED730"/>
                </a:solidFill>
                <a:latin typeface="+mj-lt"/>
                <a:cs typeface="Calibri"/>
              </a:rPr>
              <a:t>Challenges:</a:t>
            </a:r>
          </a:p>
          <a:p>
            <a:pPr marL="177800" indent="-92075">
              <a:buFont typeface="Arial" panose="020B0604020202020204" pitchFamily="34" charset="0"/>
              <a:buChar char="•"/>
            </a:pPr>
            <a:r>
              <a:rPr lang="en-US" sz="1000" dirty="0">
                <a:solidFill>
                  <a:schemeClr val="bg1"/>
                </a:solidFill>
                <a:latin typeface="+mj-lt"/>
              </a:rPr>
              <a:t>App Modernization</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Automation</a:t>
            </a:r>
            <a:endParaRPr lang="en-IN" sz="1000" dirty="0">
              <a:solidFill>
                <a:schemeClr val="bg1"/>
              </a:solidFill>
              <a:latin typeface="+mj-lt"/>
            </a:endParaRPr>
          </a:p>
          <a:p>
            <a:pPr marL="177800" indent="-92075">
              <a:buFont typeface="Arial" panose="020B0604020202020204" pitchFamily="34" charset="0"/>
              <a:buChar char="•"/>
            </a:pPr>
            <a:r>
              <a:rPr lang="en-IN" sz="1000" dirty="0">
                <a:solidFill>
                  <a:schemeClr val="bg1"/>
                </a:solidFill>
                <a:latin typeface="+mj-lt"/>
              </a:rPr>
              <a:t>Microservices</a:t>
            </a:r>
          </a:p>
          <a:p>
            <a:pPr marL="177800" indent="-92075">
              <a:buFont typeface="Arial" panose="020B0604020202020204" pitchFamily="34" charset="0"/>
              <a:buChar char="•"/>
            </a:pPr>
            <a:r>
              <a:rPr lang="en-IN" sz="1000" dirty="0">
                <a:solidFill>
                  <a:schemeClr val="bg1"/>
                </a:solidFill>
                <a:latin typeface="+mj-lt"/>
              </a:rPr>
              <a:t>Cost control </a:t>
            </a:r>
          </a:p>
          <a:p>
            <a:pPr marL="214313" indent="-214313">
              <a:buFont typeface="Arial" panose="020B0604020202020204" pitchFamily="34" charset="0"/>
              <a:buChar char="•"/>
            </a:pPr>
            <a:endParaRPr lang="en-US" sz="1000" dirty="0">
              <a:solidFill>
                <a:schemeClr val="bg1"/>
              </a:solidFill>
              <a:latin typeface="+mj-lt"/>
            </a:endParaRPr>
          </a:p>
        </p:txBody>
      </p:sp>
      <p:sp>
        <p:nvSpPr>
          <p:cNvPr id="25" name="TextBox 24">
            <a:extLst>
              <a:ext uri="{FF2B5EF4-FFF2-40B4-BE49-F238E27FC236}">
                <a16:creationId xmlns:a16="http://schemas.microsoft.com/office/drawing/2014/main" id="{E466E9C6-D2B9-91B7-BBF1-A219DE0DC21D}"/>
              </a:ext>
            </a:extLst>
          </p:cNvPr>
          <p:cNvSpPr txBox="1"/>
          <p:nvPr/>
        </p:nvSpPr>
        <p:spPr>
          <a:xfrm>
            <a:off x="381277" y="1432709"/>
            <a:ext cx="2408418" cy="381002"/>
          </a:xfrm>
          <a:prstGeom prst="rect">
            <a:avLst/>
          </a:prstGeom>
          <a:noFill/>
        </p:spPr>
        <p:txBody>
          <a:bodyPr wrap="square" lIns="68580" tIns="34290" rIns="68580" bIns="34290" rtlCol="0" anchor="t">
            <a:spAutoFit/>
          </a:bodyPr>
          <a:lstStyle/>
          <a:p>
            <a:r>
              <a:rPr lang="en-US" sz="1013" dirty="0">
                <a:solidFill>
                  <a:schemeClr val="bg1"/>
                </a:solidFill>
                <a:latin typeface="+mj-lt"/>
              </a:rPr>
              <a:t>Organizations considering  Cloud adoption </a:t>
            </a:r>
            <a:endParaRPr lang="en-US" sz="1013" dirty="0">
              <a:solidFill>
                <a:schemeClr val="bg1"/>
              </a:solidFill>
              <a:latin typeface="+mj-lt"/>
              <a:cs typeface="Calibri" panose="020F0502020204030204"/>
            </a:endParaRPr>
          </a:p>
        </p:txBody>
      </p:sp>
      <p:sp>
        <p:nvSpPr>
          <p:cNvPr id="26" name="TextBox 25">
            <a:extLst>
              <a:ext uri="{FF2B5EF4-FFF2-40B4-BE49-F238E27FC236}">
                <a16:creationId xmlns:a16="http://schemas.microsoft.com/office/drawing/2014/main" id="{E7F4EEAC-17FC-CBDC-783F-41972342C39B}"/>
              </a:ext>
            </a:extLst>
          </p:cNvPr>
          <p:cNvSpPr txBox="1"/>
          <p:nvPr/>
        </p:nvSpPr>
        <p:spPr>
          <a:xfrm>
            <a:off x="3349040" y="1432709"/>
            <a:ext cx="2424079" cy="381002"/>
          </a:xfrm>
          <a:prstGeom prst="rect">
            <a:avLst/>
          </a:prstGeom>
          <a:noFill/>
        </p:spPr>
        <p:txBody>
          <a:bodyPr wrap="square" lIns="68580" tIns="34290" rIns="68580" bIns="34290" rtlCol="0" anchor="t">
            <a:spAutoFit/>
          </a:bodyPr>
          <a:lstStyle/>
          <a:p>
            <a:r>
              <a:rPr lang="en-US" sz="1013" dirty="0">
                <a:solidFill>
                  <a:schemeClr val="bg1"/>
                </a:solidFill>
                <a:latin typeface="+mj-lt"/>
              </a:rPr>
              <a:t>Organizations in cloud looking for efficiency in operations &amp; costs</a:t>
            </a:r>
          </a:p>
        </p:txBody>
      </p:sp>
      <p:sp>
        <p:nvSpPr>
          <p:cNvPr id="27" name="TextBox 26">
            <a:extLst>
              <a:ext uri="{FF2B5EF4-FFF2-40B4-BE49-F238E27FC236}">
                <a16:creationId xmlns:a16="http://schemas.microsoft.com/office/drawing/2014/main" id="{CE6DD496-39A8-95C1-6CA4-9DE6F66DC1C4}"/>
              </a:ext>
            </a:extLst>
          </p:cNvPr>
          <p:cNvSpPr txBox="1"/>
          <p:nvPr/>
        </p:nvSpPr>
        <p:spPr>
          <a:xfrm>
            <a:off x="6325950" y="1432709"/>
            <a:ext cx="2334575" cy="381002"/>
          </a:xfrm>
          <a:prstGeom prst="rect">
            <a:avLst/>
          </a:prstGeom>
          <a:noFill/>
        </p:spPr>
        <p:txBody>
          <a:bodyPr wrap="square" lIns="68580" tIns="34290" rIns="68580" bIns="34290" rtlCol="0" anchor="t">
            <a:spAutoFit/>
          </a:bodyPr>
          <a:lstStyle/>
          <a:p>
            <a:r>
              <a:rPr lang="en-US" sz="1013" dirty="0">
                <a:solidFill>
                  <a:schemeClr val="bg1"/>
                </a:solidFill>
                <a:latin typeface="+mj-lt"/>
              </a:rPr>
              <a:t>Organizations in cloud looking forward to digital adoption</a:t>
            </a:r>
            <a:endParaRPr lang="en-IN" sz="1013" dirty="0">
              <a:solidFill>
                <a:schemeClr val="bg1"/>
              </a:solidFill>
              <a:latin typeface="+mj-lt"/>
              <a:cs typeface="Calibri" panose="020F0502020204030204"/>
            </a:endParaRPr>
          </a:p>
        </p:txBody>
      </p:sp>
      <p:sp>
        <p:nvSpPr>
          <p:cNvPr id="28" name="TextBox 27">
            <a:extLst>
              <a:ext uri="{FF2B5EF4-FFF2-40B4-BE49-F238E27FC236}">
                <a16:creationId xmlns:a16="http://schemas.microsoft.com/office/drawing/2014/main" id="{A17C1E10-7FF3-6DA2-9B33-7109697D7849}"/>
              </a:ext>
            </a:extLst>
          </p:cNvPr>
          <p:cNvSpPr txBox="1"/>
          <p:nvPr/>
        </p:nvSpPr>
        <p:spPr>
          <a:xfrm>
            <a:off x="381277" y="3187907"/>
            <a:ext cx="2402450" cy="1004506"/>
          </a:xfrm>
          <a:prstGeom prst="rect">
            <a:avLst/>
          </a:prstGeom>
          <a:noFill/>
        </p:spPr>
        <p:txBody>
          <a:bodyPr wrap="square" lIns="68580" tIns="34290" rIns="68580" bIns="34290" rtlCol="0" anchor="t">
            <a:spAutoFit/>
          </a:bodyPr>
          <a:lstStyle/>
          <a:p>
            <a:r>
              <a:rPr lang="en-US" sz="1000" b="1" cap="all" dirty="0">
                <a:solidFill>
                  <a:srgbClr val="BED730"/>
                </a:solidFill>
                <a:latin typeface="+mj-lt"/>
                <a:cs typeface="Calibri"/>
              </a:rPr>
              <a:t>Solution:</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Assessment</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Migration</a:t>
            </a:r>
          </a:p>
          <a:p>
            <a:pPr marL="177800" indent="-92075">
              <a:buFont typeface="Arial" panose="020B0604020202020204" pitchFamily="34" charset="0"/>
              <a:buChar char="•"/>
            </a:pPr>
            <a:r>
              <a:rPr lang="en-US" sz="1000" dirty="0">
                <a:solidFill>
                  <a:schemeClr val="bg1"/>
                </a:solidFill>
                <a:latin typeface="+mj-lt"/>
              </a:rPr>
              <a:t>AI/ML led automation</a:t>
            </a:r>
          </a:p>
          <a:p>
            <a:pPr marL="177800" indent="-92075">
              <a:buFont typeface="Arial" panose="020B0604020202020204" pitchFamily="34" charset="0"/>
              <a:buChar char="•"/>
            </a:pPr>
            <a:r>
              <a:rPr lang="en-US" sz="1000" dirty="0">
                <a:solidFill>
                  <a:schemeClr val="bg1"/>
                </a:solidFill>
                <a:latin typeface="+mj-lt"/>
              </a:rPr>
              <a:t>FinOps </a:t>
            </a:r>
          </a:p>
          <a:p>
            <a:pPr marL="177800" indent="-92075">
              <a:buFont typeface="Arial" panose="020B0604020202020204" pitchFamily="34" charset="0"/>
              <a:buChar char="•"/>
            </a:pPr>
            <a:r>
              <a:rPr lang="en-US" sz="1000" dirty="0">
                <a:solidFill>
                  <a:schemeClr val="bg1"/>
                </a:solidFill>
                <a:latin typeface="+mj-lt"/>
              </a:rPr>
              <a:t>Unified cloud dashboard</a:t>
            </a:r>
          </a:p>
        </p:txBody>
      </p:sp>
      <p:sp>
        <p:nvSpPr>
          <p:cNvPr id="36" name="TextBox 35">
            <a:extLst>
              <a:ext uri="{FF2B5EF4-FFF2-40B4-BE49-F238E27FC236}">
                <a16:creationId xmlns:a16="http://schemas.microsoft.com/office/drawing/2014/main" id="{3117F841-4DDD-2F29-327C-04451D9900A6}"/>
              </a:ext>
            </a:extLst>
          </p:cNvPr>
          <p:cNvSpPr txBox="1"/>
          <p:nvPr/>
        </p:nvSpPr>
        <p:spPr>
          <a:xfrm>
            <a:off x="3349040" y="3187907"/>
            <a:ext cx="2424079" cy="1004506"/>
          </a:xfrm>
          <a:prstGeom prst="rect">
            <a:avLst/>
          </a:prstGeom>
          <a:noFill/>
        </p:spPr>
        <p:txBody>
          <a:bodyPr wrap="square" lIns="68580" tIns="34290" rIns="68580" bIns="34290" rtlCol="0" anchor="t">
            <a:spAutoFit/>
          </a:bodyPr>
          <a:lstStyle/>
          <a:p>
            <a:r>
              <a:rPr lang="en-US" sz="1000" b="1" cap="all" dirty="0">
                <a:solidFill>
                  <a:srgbClr val="BED730"/>
                </a:solidFill>
                <a:latin typeface="+mj-lt"/>
                <a:cs typeface="Calibri" panose="020F0502020204030204"/>
              </a:rPr>
              <a:t>Solution:</a:t>
            </a:r>
            <a:endParaRPr lang="en-US" sz="1000" dirty="0">
              <a:latin typeface="+mj-lt"/>
            </a:endParaRPr>
          </a:p>
          <a:p>
            <a:pPr marL="177800" indent="-92075">
              <a:buFont typeface="Arial" panose="020B0604020202020204" pitchFamily="34" charset="0"/>
              <a:buChar char="•"/>
            </a:pPr>
            <a:r>
              <a:rPr lang="en-US" sz="1000" dirty="0">
                <a:solidFill>
                  <a:schemeClr val="bg1"/>
                </a:solidFill>
                <a:latin typeface="+mj-lt"/>
              </a:rPr>
              <a:t>FinOps</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Unified visibility</a:t>
            </a:r>
          </a:p>
          <a:p>
            <a:pPr marL="177800" indent="-92075">
              <a:buFont typeface="Arial" panose="020B0604020202020204" pitchFamily="34" charset="0"/>
              <a:buChar char="•"/>
            </a:pPr>
            <a:r>
              <a:rPr lang="en-US" sz="1000" dirty="0">
                <a:solidFill>
                  <a:schemeClr val="bg1"/>
                </a:solidFill>
                <a:latin typeface="+mj-lt"/>
                <a:cs typeface="Calibri"/>
              </a:rPr>
              <a:t>AI/ML-Led Automation</a:t>
            </a:r>
          </a:p>
          <a:p>
            <a:pPr marL="177800" indent="-92075">
              <a:buFont typeface="Arial" panose="020B0604020202020204" pitchFamily="34" charset="0"/>
              <a:buChar char="•"/>
            </a:pPr>
            <a:r>
              <a:rPr lang="en-US" sz="1000" dirty="0">
                <a:solidFill>
                  <a:schemeClr val="bg1"/>
                </a:solidFill>
                <a:latin typeface="+mj-lt"/>
                <a:cs typeface="Calibri"/>
              </a:rPr>
              <a:t>Unified cloud dashboard</a:t>
            </a:r>
          </a:p>
          <a:p>
            <a:pPr marL="214313" indent="-214313">
              <a:buFont typeface="Arial" panose="020B0604020202020204" pitchFamily="34" charset="0"/>
              <a:buChar char="•"/>
            </a:pPr>
            <a:endParaRPr lang="en-US" sz="1000" dirty="0">
              <a:solidFill>
                <a:schemeClr val="bg1"/>
              </a:solidFill>
              <a:latin typeface="+mj-lt"/>
            </a:endParaRPr>
          </a:p>
        </p:txBody>
      </p:sp>
      <p:sp>
        <p:nvSpPr>
          <p:cNvPr id="37" name="TextBox 36">
            <a:extLst>
              <a:ext uri="{FF2B5EF4-FFF2-40B4-BE49-F238E27FC236}">
                <a16:creationId xmlns:a16="http://schemas.microsoft.com/office/drawing/2014/main" id="{44A7D87A-2B5F-DC5A-AACA-654EE4D9AC37}"/>
              </a:ext>
            </a:extLst>
          </p:cNvPr>
          <p:cNvSpPr txBox="1"/>
          <p:nvPr/>
        </p:nvSpPr>
        <p:spPr>
          <a:xfrm>
            <a:off x="6325949" y="2808436"/>
            <a:ext cx="2334575" cy="1004506"/>
          </a:xfrm>
          <a:prstGeom prst="rect">
            <a:avLst/>
          </a:prstGeom>
          <a:noFill/>
        </p:spPr>
        <p:txBody>
          <a:bodyPr wrap="square" lIns="68580" tIns="34290" rIns="68580" bIns="34290" rtlCol="0" anchor="t">
            <a:spAutoFit/>
          </a:bodyPr>
          <a:lstStyle/>
          <a:p>
            <a:r>
              <a:rPr lang="en-US" sz="1000" b="1" cap="all" dirty="0">
                <a:solidFill>
                  <a:srgbClr val="BED730"/>
                </a:solidFill>
                <a:latin typeface="+mj-lt"/>
                <a:cs typeface="Calibri" panose="020F0502020204030204"/>
              </a:rPr>
              <a:t>Solution:</a:t>
            </a:r>
          </a:p>
          <a:p>
            <a:pPr marL="177800" indent="-92075">
              <a:buFont typeface="Arial" panose="020B0604020202020204" pitchFamily="34" charset="0"/>
              <a:buChar char="•"/>
            </a:pPr>
            <a:r>
              <a:rPr lang="en-US" sz="1000" dirty="0">
                <a:solidFill>
                  <a:schemeClr val="bg1"/>
                </a:solidFill>
                <a:latin typeface="+mj-lt"/>
              </a:rPr>
              <a:t>App assessment &amp; rearchitecting </a:t>
            </a:r>
            <a:endParaRPr lang="en-US" sz="1000" dirty="0">
              <a:solidFill>
                <a:schemeClr val="bg1"/>
              </a:solidFill>
              <a:latin typeface="+mj-lt"/>
              <a:cs typeface="Calibri"/>
            </a:endParaRPr>
          </a:p>
          <a:p>
            <a:pPr marL="177800" indent="-92075">
              <a:buFont typeface="Arial" panose="020B0604020202020204" pitchFamily="34" charset="0"/>
              <a:buChar char="•"/>
            </a:pPr>
            <a:r>
              <a:rPr lang="en-US" sz="1000" dirty="0">
                <a:solidFill>
                  <a:schemeClr val="bg1"/>
                </a:solidFill>
                <a:latin typeface="+mj-lt"/>
              </a:rPr>
              <a:t>AI/ML led automation</a:t>
            </a:r>
          </a:p>
          <a:p>
            <a:pPr marL="177800" indent="-92075">
              <a:buFont typeface="Arial" panose="020B0604020202020204" pitchFamily="34" charset="0"/>
              <a:buChar char="•"/>
            </a:pPr>
            <a:r>
              <a:rPr lang="en-US" sz="1000" dirty="0">
                <a:solidFill>
                  <a:schemeClr val="bg1"/>
                </a:solidFill>
                <a:latin typeface="+mj-lt"/>
              </a:rPr>
              <a:t>DevSecOps &amp; K8S</a:t>
            </a:r>
          </a:p>
          <a:p>
            <a:pPr marL="177800" indent="-92075">
              <a:buFont typeface="Arial" panose="020B0604020202020204" pitchFamily="34" charset="0"/>
              <a:buChar char="•"/>
            </a:pPr>
            <a:r>
              <a:rPr lang="en-US" sz="1000" dirty="0">
                <a:solidFill>
                  <a:schemeClr val="bg1"/>
                </a:solidFill>
                <a:latin typeface="+mj-lt"/>
              </a:rPr>
              <a:t>FinOps</a:t>
            </a:r>
          </a:p>
          <a:p>
            <a:pPr marL="177800" indent="-92075">
              <a:buFont typeface="Arial" panose="020B0604020202020204" pitchFamily="34" charset="0"/>
              <a:buChar char="•"/>
            </a:pPr>
            <a:r>
              <a:rPr lang="en-US" sz="1000" dirty="0">
                <a:solidFill>
                  <a:schemeClr val="bg1"/>
                </a:solidFill>
                <a:latin typeface="+mj-lt"/>
              </a:rPr>
              <a:t>Unified cloud dashbaord</a:t>
            </a:r>
          </a:p>
        </p:txBody>
      </p:sp>
      <p:sp>
        <p:nvSpPr>
          <p:cNvPr id="15" name="TextBox 14">
            <a:extLst>
              <a:ext uri="{FF2B5EF4-FFF2-40B4-BE49-F238E27FC236}">
                <a16:creationId xmlns:a16="http://schemas.microsoft.com/office/drawing/2014/main" id="{E88D37C2-58A8-8EB6-008D-CB9A05AD9CB8}"/>
              </a:ext>
            </a:extLst>
          </p:cNvPr>
          <p:cNvSpPr txBox="1"/>
          <p:nvPr/>
        </p:nvSpPr>
        <p:spPr>
          <a:xfrm>
            <a:off x="7849381" y="4894931"/>
            <a:ext cx="1252358" cy="253916"/>
          </a:xfrm>
          <a:prstGeom prst="rect">
            <a:avLst/>
          </a:prstGeom>
          <a:noFill/>
        </p:spPr>
        <p:txBody>
          <a:bodyPr wrap="square" rtlCol="0">
            <a:spAutoFit/>
          </a:bodyPr>
          <a:lstStyle/>
          <a:p>
            <a:r>
              <a:rPr lang="en-IN" sz="1050" b="0" i="0" dirty="0">
                <a:solidFill>
                  <a:schemeClr val="bg1"/>
                </a:solidFill>
                <a:effectLst/>
                <a:latin typeface="+mj-lt"/>
              </a:rPr>
              <a:t>Sify Confidential</a:t>
            </a:r>
            <a:endParaRPr lang="en-US" sz="1050" dirty="0">
              <a:solidFill>
                <a:schemeClr val="bg1"/>
              </a:solidFill>
              <a:latin typeface="+mj-lt"/>
            </a:endParaRPr>
          </a:p>
        </p:txBody>
      </p:sp>
      <p:sp>
        <p:nvSpPr>
          <p:cNvPr id="4" name="Rectangle 3">
            <a:extLst>
              <a:ext uri="{FF2B5EF4-FFF2-40B4-BE49-F238E27FC236}">
                <a16:creationId xmlns:a16="http://schemas.microsoft.com/office/drawing/2014/main" id="{7CD4F726-BEED-29A6-BDD7-6E337C58958F}"/>
              </a:ext>
            </a:extLst>
          </p:cNvPr>
          <p:cNvSpPr/>
          <p:nvPr/>
        </p:nvSpPr>
        <p:spPr>
          <a:xfrm>
            <a:off x="0" y="4228626"/>
            <a:ext cx="9144000" cy="5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E74AC733-2C3E-C6C5-774D-78428B24B4A8}"/>
              </a:ext>
            </a:extLst>
          </p:cNvPr>
          <p:cNvSpPr txBox="1"/>
          <p:nvPr/>
        </p:nvSpPr>
        <p:spPr>
          <a:xfrm>
            <a:off x="324000" y="4265039"/>
            <a:ext cx="8507098" cy="430887"/>
          </a:xfrm>
          <a:prstGeom prst="rect">
            <a:avLst/>
          </a:prstGeom>
          <a:noFill/>
        </p:spPr>
        <p:txBody>
          <a:bodyPr wrap="square" rtlCol="0">
            <a:spAutoFit/>
          </a:bodyPr>
          <a:lstStyle/>
          <a:p>
            <a:pPr algn="ctr" defTabSz="914241">
              <a:defRPr/>
            </a:pPr>
            <a:r>
              <a:rPr lang="en-US" sz="1100" i="1" dirty="0">
                <a:solidFill>
                  <a:srgbClr val="BED730"/>
                </a:solidFill>
                <a:latin typeface="+mj-lt"/>
              </a:rPr>
              <a:t>Cloud solutions have traditionally been optimized for centralized deployments </a:t>
            </a:r>
          </a:p>
          <a:p>
            <a:pPr algn="ctr" defTabSz="914241">
              <a:defRPr/>
            </a:pPr>
            <a:r>
              <a:rPr lang="en-US" sz="1100" i="1" dirty="0">
                <a:solidFill>
                  <a:srgbClr val="BED730"/>
                </a:solidFill>
                <a:latin typeface="+mj-lt"/>
              </a:rPr>
              <a:t>Distributed and verticalized use cases now drive cloud innovations with a demand for demonstrable business value</a:t>
            </a:r>
          </a:p>
        </p:txBody>
      </p:sp>
    </p:spTree>
    <p:extLst>
      <p:ext uri="{BB962C8B-B14F-4D97-AF65-F5344CB8AC3E}">
        <p14:creationId xmlns:p14="http://schemas.microsoft.com/office/powerpoint/2010/main" val="209169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C17883-1532-FF70-C4F3-DA6DDE8586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762" y="987507"/>
            <a:ext cx="1404000" cy="609632"/>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84F819D8-D485-4784-2C54-B7DA142BB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934" y="987507"/>
            <a:ext cx="1404000" cy="609632"/>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25AE1BA7-6747-F417-4055-307FFA4DEB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106" y="987507"/>
            <a:ext cx="1404000" cy="609632"/>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A9EDE277-79A4-00AE-6F97-DD04DE9FC2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5"/>
          <a:stretch/>
        </p:blipFill>
        <p:spPr bwMode="auto">
          <a:xfrm>
            <a:off x="4572000" y="987507"/>
            <a:ext cx="1404000" cy="607780"/>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0301FE3C-FACF-7855-2DF7-4CED1A7E89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450" y="987507"/>
            <a:ext cx="1404000" cy="609632"/>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21" name="Picture 12">
            <a:extLst>
              <a:ext uri="{FF2B5EF4-FFF2-40B4-BE49-F238E27FC236}">
                <a16:creationId xmlns:a16="http://schemas.microsoft.com/office/drawing/2014/main" id="{10ED0421-D4E0-D573-A4F0-2FD95E7ACE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8623" y="987507"/>
            <a:ext cx="1404000" cy="609632"/>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26EE35-04B2-2E35-349A-975CB1AF7E22}"/>
              </a:ext>
            </a:extLst>
          </p:cNvPr>
          <p:cNvSpPr>
            <a:spLocks noGrp="1"/>
          </p:cNvSpPr>
          <p:nvPr>
            <p:ph type="title"/>
          </p:nvPr>
        </p:nvSpPr>
        <p:spPr/>
        <p:txBody>
          <a:bodyPr/>
          <a:lstStyle/>
          <a:p>
            <a:r>
              <a:rPr lang="en-US" dirty="0"/>
              <a:t>SIFY AS TRUSTED CLOUD PARTNER</a:t>
            </a:r>
            <a:endParaRPr lang="en-IN" dirty="0"/>
          </a:p>
        </p:txBody>
      </p:sp>
      <p:sp>
        <p:nvSpPr>
          <p:cNvPr id="6" name="TextBox 5">
            <a:extLst>
              <a:ext uri="{FF2B5EF4-FFF2-40B4-BE49-F238E27FC236}">
                <a16:creationId xmlns:a16="http://schemas.microsoft.com/office/drawing/2014/main" id="{C56DA9E4-0D0C-34C2-C503-9530414BB58C}"/>
              </a:ext>
            </a:extLst>
          </p:cNvPr>
          <p:cNvSpPr txBox="1"/>
          <p:nvPr/>
        </p:nvSpPr>
        <p:spPr>
          <a:xfrm>
            <a:off x="323850" y="1763486"/>
            <a:ext cx="1360428" cy="2538580"/>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A leading </a:t>
            </a:r>
            <a:r>
              <a:rPr lang="en-US" sz="1200" b="1" dirty="0">
                <a:solidFill>
                  <a:srgbClr val="BED730"/>
                </a:solidFill>
                <a:latin typeface="Trebuchet MS"/>
              </a:rPr>
              <a:t>healthcare</a:t>
            </a:r>
            <a:r>
              <a:rPr lang="en-US" sz="1200" dirty="0">
                <a:solidFill>
                  <a:prstClr val="white">
                    <a:lumMod val="85000"/>
                  </a:prstClr>
                </a:solidFill>
                <a:latin typeface="Trebuchet MS"/>
              </a:rPr>
              <a:t> provider chose Sify’s </a:t>
            </a:r>
            <a:r>
              <a:rPr lang="en-US" sz="1200" b="1" dirty="0">
                <a:solidFill>
                  <a:srgbClr val="BED730"/>
                </a:solidFill>
                <a:latin typeface="Trebuchet MS"/>
              </a:rPr>
              <a:t>Cloud@Core </a:t>
            </a:r>
            <a:r>
              <a:rPr lang="en-US" sz="1200" dirty="0">
                <a:solidFill>
                  <a:prstClr val="white">
                    <a:lumMod val="85000"/>
                  </a:prstClr>
                </a:solidFill>
                <a:latin typeface="Trebuchet MS"/>
              </a:rPr>
              <a:t>platform for the digital transformation of patient care services while saving </a:t>
            </a:r>
            <a:r>
              <a:rPr lang="en-US" sz="1200" b="1" dirty="0">
                <a:solidFill>
                  <a:srgbClr val="BED730"/>
                </a:solidFill>
                <a:latin typeface="Trebuchet MS"/>
              </a:rPr>
              <a:t>33% on cloud costs.</a:t>
            </a:r>
            <a:endParaRPr lang="en-IN" sz="1200" b="1" dirty="0">
              <a:solidFill>
                <a:srgbClr val="BED730"/>
              </a:solidFill>
              <a:latin typeface="Trebuchet MS"/>
            </a:endParaRPr>
          </a:p>
        </p:txBody>
      </p:sp>
      <p:sp>
        <p:nvSpPr>
          <p:cNvPr id="7" name="TextBox 6">
            <a:extLst>
              <a:ext uri="{FF2B5EF4-FFF2-40B4-BE49-F238E27FC236}">
                <a16:creationId xmlns:a16="http://schemas.microsoft.com/office/drawing/2014/main" id="{F723C29B-27E2-DBD6-0794-5E1A05D955B1}"/>
              </a:ext>
            </a:extLst>
          </p:cNvPr>
          <p:cNvSpPr txBox="1"/>
          <p:nvPr/>
        </p:nvSpPr>
        <p:spPr>
          <a:xfrm>
            <a:off x="1739333" y="1763485"/>
            <a:ext cx="1329244" cy="2538580"/>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India’s largest power </a:t>
            </a:r>
            <a:r>
              <a:rPr lang="en-US" sz="1200" b="1" dirty="0">
                <a:solidFill>
                  <a:srgbClr val="BED730"/>
                </a:solidFill>
                <a:latin typeface="Trebuchet MS"/>
              </a:rPr>
              <a:t>utility</a:t>
            </a:r>
            <a:r>
              <a:rPr lang="en-US" sz="1200" dirty="0">
                <a:solidFill>
                  <a:prstClr val="white">
                    <a:lumMod val="85000"/>
                  </a:prstClr>
                </a:solidFill>
                <a:latin typeface="Trebuchet MS"/>
              </a:rPr>
              <a:t> company chose Sify’s Cloud@Core platform with </a:t>
            </a:r>
            <a:r>
              <a:rPr lang="en-US" sz="1200" b="1" dirty="0">
                <a:solidFill>
                  <a:srgbClr val="BED730"/>
                </a:solidFill>
                <a:latin typeface="Trebuchet MS"/>
              </a:rPr>
              <a:t>business-outcome-based</a:t>
            </a:r>
            <a:r>
              <a:rPr lang="en-US" sz="1200" dirty="0">
                <a:solidFill>
                  <a:prstClr val="white">
                    <a:lumMod val="85000"/>
                  </a:prstClr>
                </a:solidFill>
                <a:latin typeface="Trebuchet MS"/>
              </a:rPr>
              <a:t> model to scale their service to </a:t>
            </a:r>
            <a:r>
              <a:rPr lang="en-US" sz="1200" b="1" dirty="0">
                <a:solidFill>
                  <a:srgbClr val="BED730"/>
                </a:solidFill>
                <a:latin typeface="Trebuchet MS"/>
              </a:rPr>
              <a:t>25 million+ </a:t>
            </a:r>
            <a:r>
              <a:rPr lang="en-US" sz="1200" dirty="0">
                <a:solidFill>
                  <a:prstClr val="white">
                    <a:lumMod val="85000"/>
                  </a:prstClr>
                </a:solidFill>
                <a:latin typeface="Trebuchet MS"/>
              </a:rPr>
              <a:t>subscribers.</a:t>
            </a:r>
            <a:endParaRPr lang="en-IN" sz="1200" b="1" dirty="0">
              <a:solidFill>
                <a:prstClr val="white">
                  <a:lumMod val="85000"/>
                </a:prstClr>
              </a:solidFill>
              <a:latin typeface="Trebuchet MS"/>
            </a:endParaRPr>
          </a:p>
        </p:txBody>
      </p:sp>
      <p:sp>
        <p:nvSpPr>
          <p:cNvPr id="8" name="TextBox 7">
            <a:extLst>
              <a:ext uri="{FF2B5EF4-FFF2-40B4-BE49-F238E27FC236}">
                <a16:creationId xmlns:a16="http://schemas.microsoft.com/office/drawing/2014/main" id="{DBB0BB28-9695-3B00-C0BA-A375C9DDDA20}"/>
              </a:ext>
            </a:extLst>
          </p:cNvPr>
          <p:cNvSpPr txBox="1"/>
          <p:nvPr/>
        </p:nvSpPr>
        <p:spPr>
          <a:xfrm>
            <a:off x="3156644" y="1763485"/>
            <a:ext cx="1347690" cy="1923027"/>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Sify’s </a:t>
            </a:r>
            <a:r>
              <a:rPr lang="en-US" sz="1200" b="1" dirty="0">
                <a:solidFill>
                  <a:srgbClr val="BED730"/>
                </a:solidFill>
                <a:latin typeface="Trebuchet MS"/>
              </a:rPr>
              <a:t>integrated hybrid cloud solutions </a:t>
            </a:r>
            <a:r>
              <a:rPr lang="en-US" sz="1200" dirty="0">
                <a:solidFill>
                  <a:prstClr val="white">
                    <a:lumMod val="85000"/>
                  </a:prstClr>
                </a:solidFill>
                <a:latin typeface="Trebuchet MS"/>
              </a:rPr>
              <a:t>modernized 80% of the business applications of a </a:t>
            </a:r>
            <a:r>
              <a:rPr lang="en-US" sz="1200" b="1" dirty="0">
                <a:solidFill>
                  <a:srgbClr val="BED730"/>
                </a:solidFill>
                <a:latin typeface="Trebuchet MS"/>
              </a:rPr>
              <a:t>retail giant </a:t>
            </a:r>
            <a:r>
              <a:rPr lang="en-US" sz="1200" dirty="0">
                <a:solidFill>
                  <a:prstClr val="white">
                    <a:lumMod val="85000"/>
                  </a:prstClr>
                </a:solidFill>
                <a:latin typeface="Trebuchet MS"/>
              </a:rPr>
              <a:t>with </a:t>
            </a:r>
            <a:r>
              <a:rPr lang="en-US" sz="1200" b="1" dirty="0">
                <a:solidFill>
                  <a:srgbClr val="BED730"/>
                </a:solidFill>
                <a:latin typeface="Trebuchet MS"/>
              </a:rPr>
              <a:t>zero service disruption.</a:t>
            </a:r>
            <a:endParaRPr lang="en-IN" sz="1200" b="1" dirty="0">
              <a:solidFill>
                <a:srgbClr val="BED730"/>
              </a:solidFill>
              <a:latin typeface="Trebuchet MS"/>
            </a:endParaRPr>
          </a:p>
        </p:txBody>
      </p:sp>
      <p:sp>
        <p:nvSpPr>
          <p:cNvPr id="9" name="TextBox 8">
            <a:extLst>
              <a:ext uri="{FF2B5EF4-FFF2-40B4-BE49-F238E27FC236}">
                <a16:creationId xmlns:a16="http://schemas.microsoft.com/office/drawing/2014/main" id="{EDDB6914-3849-91E9-5154-6C1A53E80F66}"/>
              </a:ext>
            </a:extLst>
          </p:cNvPr>
          <p:cNvSpPr txBox="1"/>
          <p:nvPr/>
        </p:nvSpPr>
        <p:spPr>
          <a:xfrm>
            <a:off x="4586658" y="1763485"/>
            <a:ext cx="1316545" cy="1923027"/>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Global </a:t>
            </a:r>
            <a:r>
              <a:rPr lang="en-US" sz="1200" b="1" dirty="0">
                <a:solidFill>
                  <a:srgbClr val="BED730"/>
                </a:solidFill>
                <a:latin typeface="Trebuchet MS"/>
              </a:rPr>
              <a:t>steel leader </a:t>
            </a:r>
            <a:r>
              <a:rPr lang="en-US" sz="1200" dirty="0">
                <a:solidFill>
                  <a:prstClr val="white">
                    <a:lumMod val="85000"/>
                  </a:prstClr>
                </a:solidFill>
                <a:latin typeface="Trebuchet MS"/>
              </a:rPr>
              <a:t>chose Sify to assess and migrate its business-critical </a:t>
            </a:r>
            <a:r>
              <a:rPr lang="en-US" sz="1200" b="1" dirty="0">
                <a:solidFill>
                  <a:srgbClr val="BED730"/>
                </a:solidFill>
                <a:latin typeface="Trebuchet MS"/>
              </a:rPr>
              <a:t>SAP</a:t>
            </a:r>
            <a:r>
              <a:rPr lang="en-US" sz="1200" dirty="0">
                <a:solidFill>
                  <a:prstClr val="white">
                    <a:lumMod val="85000"/>
                  </a:prstClr>
                </a:solidFill>
                <a:latin typeface="Trebuchet MS"/>
              </a:rPr>
              <a:t> workloads to a hyperscaler at </a:t>
            </a:r>
            <a:r>
              <a:rPr lang="en-US" sz="1200" b="1" dirty="0">
                <a:solidFill>
                  <a:srgbClr val="BED730"/>
                </a:solidFill>
                <a:latin typeface="Trebuchet MS"/>
              </a:rPr>
              <a:t>near-zero downtime</a:t>
            </a:r>
            <a:r>
              <a:rPr lang="en-US" sz="1200" dirty="0">
                <a:solidFill>
                  <a:prstClr val="white">
                    <a:lumMod val="85000"/>
                  </a:prstClr>
                </a:solidFill>
                <a:latin typeface="Trebuchet MS"/>
              </a:rPr>
              <a:t>.</a:t>
            </a:r>
            <a:endParaRPr lang="en-IN" sz="1200" dirty="0">
              <a:solidFill>
                <a:prstClr val="white">
                  <a:lumMod val="85000"/>
                </a:prstClr>
              </a:solidFill>
              <a:latin typeface="Trebuchet MS"/>
            </a:endParaRPr>
          </a:p>
        </p:txBody>
      </p:sp>
      <p:sp>
        <p:nvSpPr>
          <p:cNvPr id="10" name="TextBox 9">
            <a:extLst>
              <a:ext uri="{FF2B5EF4-FFF2-40B4-BE49-F238E27FC236}">
                <a16:creationId xmlns:a16="http://schemas.microsoft.com/office/drawing/2014/main" id="{1ED5C8DF-6CD4-321A-A3A5-9818F28C4762}"/>
              </a:ext>
            </a:extLst>
          </p:cNvPr>
          <p:cNvSpPr txBox="1"/>
          <p:nvPr/>
        </p:nvSpPr>
        <p:spPr>
          <a:xfrm>
            <a:off x="5993097" y="1763485"/>
            <a:ext cx="1399627" cy="2743764"/>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Sify helps </a:t>
            </a:r>
            <a:r>
              <a:rPr lang="en-US" sz="1200" b="1" dirty="0">
                <a:solidFill>
                  <a:srgbClr val="BED730"/>
                </a:solidFill>
                <a:latin typeface="Trebuchet MS"/>
              </a:rPr>
              <a:t>a life insurance major transform digitally</a:t>
            </a:r>
            <a:r>
              <a:rPr lang="en-US" sz="1200" dirty="0">
                <a:solidFill>
                  <a:prstClr val="white">
                    <a:lumMod val="85000"/>
                  </a:prstClr>
                </a:solidFill>
                <a:latin typeface="Trebuchet MS"/>
              </a:rPr>
              <a:t> with AI/ML, cloud-native applications, and modern DevOps toolchains by unlocking the power of hybrid cloud on a hyperscaler.</a:t>
            </a:r>
            <a:endParaRPr lang="en-IN" sz="1200" dirty="0">
              <a:solidFill>
                <a:prstClr val="white">
                  <a:lumMod val="85000"/>
                </a:prstClr>
              </a:solidFill>
              <a:latin typeface="Trebuchet MS"/>
            </a:endParaRPr>
          </a:p>
        </p:txBody>
      </p:sp>
      <p:sp>
        <p:nvSpPr>
          <p:cNvPr id="4" name="TextBox 3">
            <a:extLst>
              <a:ext uri="{FF2B5EF4-FFF2-40B4-BE49-F238E27FC236}">
                <a16:creationId xmlns:a16="http://schemas.microsoft.com/office/drawing/2014/main" id="{AC25BA33-06D0-F930-ECFE-003510FF0FE6}"/>
              </a:ext>
            </a:extLst>
          </p:cNvPr>
          <p:cNvSpPr txBox="1"/>
          <p:nvPr/>
        </p:nvSpPr>
        <p:spPr>
          <a:xfrm>
            <a:off x="7397097" y="1763486"/>
            <a:ext cx="1403995" cy="2333396"/>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Ensured</a:t>
            </a:r>
            <a:r>
              <a:rPr lang="en-US" sz="1200" dirty="0">
                <a:solidFill>
                  <a:srgbClr val="BED730"/>
                </a:solidFill>
                <a:latin typeface="Trebuchet MS"/>
              </a:rPr>
              <a:t> </a:t>
            </a:r>
            <a:r>
              <a:rPr lang="en-US" sz="1200" b="1" dirty="0">
                <a:solidFill>
                  <a:srgbClr val="BED730"/>
                </a:solidFill>
                <a:latin typeface="Trebuchet MS"/>
              </a:rPr>
              <a:t>35% TCO reduction and 3X performance </a:t>
            </a:r>
            <a:r>
              <a:rPr lang="en-US" sz="1200" dirty="0">
                <a:solidFill>
                  <a:prstClr val="white">
                    <a:lumMod val="85000"/>
                  </a:prstClr>
                </a:solidFill>
                <a:latin typeface="Trebuchet MS"/>
              </a:rPr>
              <a:t>to fast-track digital transformation and bring business resiliency to a </a:t>
            </a:r>
            <a:r>
              <a:rPr lang="en-US" sz="1200" b="1" dirty="0">
                <a:solidFill>
                  <a:srgbClr val="BED730"/>
                </a:solidFill>
                <a:latin typeface="Trebuchet MS"/>
              </a:rPr>
              <a:t>major NBFC </a:t>
            </a:r>
            <a:r>
              <a:rPr lang="en-US" sz="1200" dirty="0">
                <a:solidFill>
                  <a:prstClr val="white">
                    <a:lumMod val="85000"/>
                  </a:prstClr>
                </a:solidFill>
                <a:latin typeface="Trebuchet MS"/>
              </a:rPr>
              <a:t>with multi cloud.</a:t>
            </a:r>
            <a:endParaRPr lang="en-IN" sz="1200" dirty="0">
              <a:solidFill>
                <a:prstClr val="white">
                  <a:lumMod val="85000"/>
                </a:prstClr>
              </a:solidFill>
              <a:latin typeface="Trebuchet MS"/>
            </a:endParaRPr>
          </a:p>
        </p:txBody>
      </p:sp>
      <p:grpSp>
        <p:nvGrpSpPr>
          <p:cNvPr id="20" name="Group 19">
            <a:extLst>
              <a:ext uri="{FF2B5EF4-FFF2-40B4-BE49-F238E27FC236}">
                <a16:creationId xmlns:a16="http://schemas.microsoft.com/office/drawing/2014/main" id="{1B41E8B4-3983-6480-DCCC-1FA5AC25FAA1}"/>
              </a:ext>
            </a:extLst>
          </p:cNvPr>
          <p:cNvGrpSpPr/>
          <p:nvPr/>
        </p:nvGrpSpPr>
        <p:grpSpPr>
          <a:xfrm>
            <a:off x="1733589" y="1586524"/>
            <a:ext cx="5669248" cy="3145815"/>
            <a:chOff x="1733589" y="1586523"/>
            <a:chExt cx="5669248" cy="3145815"/>
          </a:xfrm>
        </p:grpSpPr>
        <p:cxnSp>
          <p:nvCxnSpPr>
            <p:cNvPr id="11" name="Straight Connector 10">
              <a:extLst>
                <a:ext uri="{FF2B5EF4-FFF2-40B4-BE49-F238E27FC236}">
                  <a16:creationId xmlns:a16="http://schemas.microsoft.com/office/drawing/2014/main" id="{CBE60D73-D435-C20E-14D5-B2D9A092F61D}"/>
                </a:ext>
              </a:extLst>
            </p:cNvPr>
            <p:cNvCxnSpPr>
              <a:cxnSpLocks/>
            </p:cNvCxnSpPr>
            <p:nvPr/>
          </p:nvCxnSpPr>
          <p:spPr>
            <a:xfrm flipV="1">
              <a:off x="1733589" y="1586523"/>
              <a:ext cx="0" cy="314581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0117EC-44BD-7AC7-66FB-11CEFBA76E6C}"/>
                </a:ext>
              </a:extLst>
            </p:cNvPr>
            <p:cNvCxnSpPr>
              <a:cxnSpLocks/>
            </p:cNvCxnSpPr>
            <p:nvPr/>
          </p:nvCxnSpPr>
          <p:spPr>
            <a:xfrm flipV="1">
              <a:off x="3150901" y="1586523"/>
              <a:ext cx="0" cy="314581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76607D-2232-658B-CA7C-9E6CF444128F}"/>
                </a:ext>
              </a:extLst>
            </p:cNvPr>
            <p:cNvCxnSpPr>
              <a:cxnSpLocks/>
            </p:cNvCxnSpPr>
            <p:nvPr/>
          </p:nvCxnSpPr>
          <p:spPr>
            <a:xfrm flipV="1">
              <a:off x="4568213" y="1586523"/>
              <a:ext cx="0" cy="314581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57B57E-A2C6-DB81-8982-E7EEDF3A4532}"/>
                </a:ext>
              </a:extLst>
            </p:cNvPr>
            <p:cNvCxnSpPr>
              <a:cxnSpLocks/>
            </p:cNvCxnSpPr>
            <p:nvPr/>
          </p:nvCxnSpPr>
          <p:spPr>
            <a:xfrm flipV="1">
              <a:off x="5985525" y="1586523"/>
              <a:ext cx="0" cy="314581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F3CBD7-8A50-909D-982A-7C74FA2A1628}"/>
                </a:ext>
              </a:extLst>
            </p:cNvPr>
            <p:cNvCxnSpPr>
              <a:cxnSpLocks/>
            </p:cNvCxnSpPr>
            <p:nvPr/>
          </p:nvCxnSpPr>
          <p:spPr>
            <a:xfrm flipV="1">
              <a:off x="7402837" y="1586523"/>
              <a:ext cx="0" cy="314581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0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2AEE0-2C33-0C90-84F0-DCA97D9C065D}"/>
              </a:ext>
            </a:extLst>
          </p:cNvPr>
          <p:cNvSpPr txBox="1"/>
          <p:nvPr/>
        </p:nvSpPr>
        <p:spPr>
          <a:xfrm>
            <a:off x="323850" y="2156251"/>
            <a:ext cx="8496300" cy="830997"/>
          </a:xfrm>
          <a:prstGeom prst="rect">
            <a:avLst/>
          </a:prstGeom>
          <a:noFill/>
        </p:spPr>
        <p:txBody>
          <a:bodyPr wrap="square" rtlCol="0">
            <a:spAutoFit/>
          </a:bodyPr>
          <a:lstStyle/>
          <a:p>
            <a:pPr algn="ctr"/>
            <a:r>
              <a:rPr lang="en-US" sz="4800" dirty="0">
                <a:solidFill>
                  <a:schemeClr val="bg1"/>
                </a:solidFill>
              </a:rPr>
              <a:t>Thank You</a:t>
            </a:r>
            <a:endParaRPr lang="en-IN" sz="4800" dirty="0">
              <a:solidFill>
                <a:schemeClr val="bg1"/>
              </a:solidFill>
            </a:endParaRPr>
          </a:p>
        </p:txBody>
      </p:sp>
    </p:spTree>
    <p:extLst>
      <p:ext uri="{BB962C8B-B14F-4D97-AF65-F5344CB8AC3E}">
        <p14:creationId xmlns:p14="http://schemas.microsoft.com/office/powerpoint/2010/main" val="14894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US" dirty="0"/>
              <a:t>Cloud Resource Provisioning and Management</a:t>
            </a:r>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4000" y="1658319"/>
            <a:ext cx="5521000" cy="3104047"/>
          </a:xfrm>
          <a:prstGeom prst="rect">
            <a:avLst/>
          </a:prstGeom>
          <a:noFill/>
          <a:ln>
            <a:noFill/>
          </a:ln>
        </p:spPr>
      </p:pic>
      <p:sp>
        <p:nvSpPr>
          <p:cNvPr id="3" name="TextBox 2">
            <a:hlinkClick r:id="rId3" action="ppaction://hlinksldjump"/>
            <a:extLst>
              <a:ext uri="{FF2B5EF4-FFF2-40B4-BE49-F238E27FC236}">
                <a16:creationId xmlns:a16="http://schemas.microsoft.com/office/drawing/2014/main" id="{E63ED1BD-91DC-58BB-07DD-63D902EFD7B3}"/>
              </a:ext>
            </a:extLst>
          </p:cNvPr>
          <p:cNvSpPr txBox="1"/>
          <p:nvPr/>
        </p:nvSpPr>
        <p:spPr>
          <a:xfrm>
            <a:off x="7891221" y="4424561"/>
            <a:ext cx="928779" cy="307777"/>
          </a:xfrm>
          <a:prstGeom prst="rect">
            <a:avLst/>
          </a:prstGeom>
          <a:noFill/>
        </p:spPr>
        <p:txBody>
          <a:bodyPr wrap="square" rtlCol="0">
            <a:spAutoFit/>
          </a:bodyPr>
          <a:lstStyle/>
          <a:p>
            <a:pPr algn="r"/>
            <a:r>
              <a:rPr lang="en-IN" sz="1400" b="1" i="1" dirty="0">
                <a:solidFill>
                  <a:srgbClr val="00B0F0"/>
                </a:solidFill>
              </a:rPr>
              <a:t>Back…</a:t>
            </a:r>
          </a:p>
        </p:txBody>
      </p:sp>
      <p:sp>
        <p:nvSpPr>
          <p:cNvPr id="9" name="TextBox 8">
            <a:extLst>
              <a:ext uri="{FF2B5EF4-FFF2-40B4-BE49-F238E27FC236}">
                <a16:creationId xmlns:a16="http://schemas.microsoft.com/office/drawing/2014/main" id="{30FD281B-D3D4-2FDB-295F-B1B5840DF883}"/>
              </a:ext>
            </a:extLst>
          </p:cNvPr>
          <p:cNvSpPr txBox="1"/>
          <p:nvPr/>
        </p:nvSpPr>
        <p:spPr>
          <a:xfrm>
            <a:off x="324000" y="987425"/>
            <a:ext cx="8496150" cy="461665"/>
          </a:xfrm>
          <a:prstGeom prst="rect">
            <a:avLst/>
          </a:prstGeom>
          <a:noFill/>
        </p:spPr>
        <p:txBody>
          <a:bodyPr wrap="square" rtlCol="0">
            <a:spAutoFit/>
          </a:bodyPr>
          <a:lstStyle/>
          <a:p>
            <a:r>
              <a:rPr lang="en-US" sz="1200" dirty="0">
                <a:solidFill>
                  <a:schemeClr val="bg1"/>
                </a:solidFill>
                <a:ea typeface="Proxima Nova"/>
              </a:rPr>
              <a:t>Simplified and consistence interface across the cloud providers to manage all type of cloud resources Network, Compute, Storage with minimal learning curve.</a:t>
            </a:r>
            <a:endParaRPr lang="en-IN" sz="1200" dirty="0"/>
          </a:p>
        </p:txBody>
      </p:sp>
      <p:sp>
        <p:nvSpPr>
          <p:cNvPr id="10" name="TextBox 9">
            <a:extLst>
              <a:ext uri="{FF2B5EF4-FFF2-40B4-BE49-F238E27FC236}">
                <a16:creationId xmlns:a16="http://schemas.microsoft.com/office/drawing/2014/main" id="{C8BCE075-EEF0-64F3-1237-81184C9A936D}"/>
              </a:ext>
            </a:extLst>
          </p:cNvPr>
          <p:cNvSpPr txBox="1"/>
          <p:nvPr/>
        </p:nvSpPr>
        <p:spPr>
          <a:xfrm>
            <a:off x="5966846" y="1658319"/>
            <a:ext cx="2510727" cy="2616101"/>
          </a:xfrm>
          <a:prstGeom prst="rect">
            <a:avLst/>
          </a:prstGeom>
          <a:noFill/>
        </p:spPr>
        <p:txBody>
          <a:bodyPr wrap="square" rtlCol="0">
            <a:spAutoFit/>
          </a:bodyPr>
          <a:lstStyle/>
          <a:p>
            <a:pPr marL="177800" lvl="0" indent="-177800" algn="l" rtl="0">
              <a:lnSpc>
                <a:spcPct val="100000"/>
              </a:lnSpc>
              <a:spcBef>
                <a:spcPts val="600"/>
              </a:spcBef>
              <a:spcAft>
                <a:spcPts val="60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Private and Public Cloud resources can be created, modified and decommissioned from Sify CMP.</a:t>
            </a:r>
          </a:p>
          <a:p>
            <a:pPr marL="177800" lvl="0" indent="-177800" algn="l" rtl="0">
              <a:lnSpc>
                <a:spcPct val="100000"/>
              </a:lnSpc>
              <a:spcBef>
                <a:spcPts val="600"/>
              </a:spcBef>
              <a:spcAft>
                <a:spcPts val="60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Guest OS customization post provision like OS-Hardening, Monitoring agent installation, configuration etc.</a:t>
            </a:r>
          </a:p>
          <a:p>
            <a:pPr marL="177800" lvl="0" indent="-177800" algn="l" rtl="0">
              <a:lnSpc>
                <a:spcPct val="100000"/>
              </a:lnSpc>
              <a:spcBef>
                <a:spcPts val="600"/>
              </a:spcBef>
              <a:spcAft>
                <a:spcPts val="60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Instance information is updated in ITSM CMDB for resource life-cycle-management.</a:t>
            </a:r>
          </a:p>
        </p:txBody>
      </p:sp>
    </p:spTree>
    <p:extLst>
      <p:ext uri="{BB962C8B-B14F-4D97-AF65-F5344CB8AC3E}">
        <p14:creationId xmlns:p14="http://schemas.microsoft.com/office/powerpoint/2010/main" val="30188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C8BCD3-758F-0BD6-6C04-C0F3E5CE0436}"/>
              </a:ext>
            </a:extLst>
          </p:cNvPr>
          <p:cNvSpPr/>
          <p:nvPr/>
        </p:nvSpPr>
        <p:spPr>
          <a:xfrm>
            <a:off x="5013871" y="1697064"/>
            <a:ext cx="1700023" cy="198511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357E707C-0DA1-507B-601A-667CAE6BE507}"/>
              </a:ext>
            </a:extLst>
          </p:cNvPr>
          <p:cNvSpPr/>
          <p:nvPr/>
        </p:nvSpPr>
        <p:spPr>
          <a:xfrm>
            <a:off x="1827831" y="1697064"/>
            <a:ext cx="1488332" cy="198511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9A2A6EE2-7336-1930-168B-A4DE3C75CA8F}"/>
              </a:ext>
            </a:extLst>
          </p:cNvPr>
          <p:cNvSpPr/>
          <p:nvPr/>
        </p:nvSpPr>
        <p:spPr>
          <a:xfrm>
            <a:off x="323850" y="979135"/>
            <a:ext cx="8496300" cy="720000"/>
          </a:xfrm>
          <a:prstGeom prst="roundRect">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2" name="Title 1">
            <a:extLst>
              <a:ext uri="{FF2B5EF4-FFF2-40B4-BE49-F238E27FC236}">
                <a16:creationId xmlns:a16="http://schemas.microsoft.com/office/drawing/2014/main" id="{B6BD4251-A4E7-44F6-94A1-F8CE2A620CE5}"/>
              </a:ext>
            </a:extLst>
          </p:cNvPr>
          <p:cNvSpPr>
            <a:spLocks noGrp="1"/>
          </p:cNvSpPr>
          <p:nvPr>
            <p:ph type="title"/>
          </p:nvPr>
        </p:nvSpPr>
        <p:spPr/>
        <p:txBody>
          <a:bodyPr/>
          <a:lstStyle/>
          <a:p>
            <a:r>
              <a:rPr lang="en-IN" dirty="0"/>
              <a:t>Latest IDC Prediction for cloud</a:t>
            </a:r>
          </a:p>
        </p:txBody>
      </p:sp>
      <p:sp>
        <p:nvSpPr>
          <p:cNvPr id="5" name="Speech Bubble: Rectangle 4">
            <a:extLst>
              <a:ext uri="{FF2B5EF4-FFF2-40B4-BE49-F238E27FC236}">
                <a16:creationId xmlns:a16="http://schemas.microsoft.com/office/drawing/2014/main" id="{CCEF16B2-DBA4-4256-DD73-7B497535AAA4}"/>
              </a:ext>
            </a:extLst>
          </p:cNvPr>
          <p:cNvSpPr/>
          <p:nvPr/>
        </p:nvSpPr>
        <p:spPr>
          <a:xfrm>
            <a:off x="324000" y="3682174"/>
            <a:ext cx="8496150" cy="1059157"/>
          </a:xfrm>
          <a:prstGeom prst="wedgeRectCallout">
            <a:avLst/>
          </a:prstGeom>
          <a:solidFill>
            <a:schemeClr val="tx1">
              <a:alpha val="50196"/>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spcAft>
                <a:spcPts val="1200"/>
              </a:spcAft>
            </a:pPr>
            <a:endParaRPr lang="en-US" sz="900" dirty="0">
              <a:latin typeface="+mj-lt"/>
              <a:cs typeface="Calibri"/>
            </a:endParaRPr>
          </a:p>
        </p:txBody>
      </p:sp>
      <p:sp>
        <p:nvSpPr>
          <p:cNvPr id="3" name="TextBox 2">
            <a:extLst>
              <a:ext uri="{FF2B5EF4-FFF2-40B4-BE49-F238E27FC236}">
                <a16:creationId xmlns:a16="http://schemas.microsoft.com/office/drawing/2014/main" id="{AED9862D-4B83-B0F8-B62F-3FBD58D4B98F}"/>
              </a:ext>
            </a:extLst>
          </p:cNvPr>
          <p:cNvSpPr txBox="1"/>
          <p:nvPr/>
        </p:nvSpPr>
        <p:spPr>
          <a:xfrm>
            <a:off x="1873791" y="1869847"/>
            <a:ext cx="1388664" cy="14900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ts val="1400"/>
              </a:lnSpc>
            </a:pPr>
            <a:r>
              <a:rPr lang="en-US" sz="1000" b="1" dirty="0">
                <a:solidFill>
                  <a:srgbClr val="BED730"/>
                </a:solidFill>
                <a:latin typeface="+mj-lt"/>
                <a:ea typeface="+mn-lt"/>
                <a:cs typeface="+mn-lt"/>
              </a:rPr>
              <a:t>Autonomous Operations</a:t>
            </a:r>
            <a:endParaRPr lang="en-US" sz="1000" b="1" dirty="0">
              <a:latin typeface="+mj-lt"/>
              <a:cs typeface="Calibri" panose="020F0502020204030204"/>
            </a:endParaRPr>
          </a:p>
          <a:p>
            <a:pPr>
              <a:lnSpc>
                <a:spcPts val="1400"/>
              </a:lnSpc>
            </a:pPr>
            <a:r>
              <a:rPr lang="en-US" sz="1000" dirty="0">
                <a:solidFill>
                  <a:schemeClr val="bg1"/>
                </a:solidFill>
                <a:latin typeface="+mj-lt"/>
                <a:ea typeface="+mn-lt"/>
                <a:cs typeface="+mn-lt"/>
              </a:rPr>
              <a:t>By 2027, </a:t>
            </a:r>
            <a:r>
              <a:rPr lang="en-US" sz="1000" b="1" dirty="0">
                <a:solidFill>
                  <a:srgbClr val="BED730"/>
                </a:solidFill>
                <a:latin typeface="+mj-lt"/>
              </a:rPr>
              <a:t>45%</a:t>
            </a:r>
            <a:r>
              <a:rPr lang="en-US" sz="1000" dirty="0">
                <a:solidFill>
                  <a:schemeClr val="bg1"/>
                </a:solidFill>
                <a:latin typeface="+mj-lt"/>
                <a:ea typeface="+mn-lt"/>
                <a:cs typeface="+mn-lt"/>
              </a:rPr>
              <a:t> of companies will drive automation to improve resiliency, reduce repetitive IT ops tasks.</a:t>
            </a:r>
            <a:endParaRPr lang="en-US" sz="1000" dirty="0">
              <a:solidFill>
                <a:schemeClr val="bg1"/>
              </a:solidFill>
              <a:latin typeface="+mj-lt"/>
              <a:cs typeface="Calibri"/>
            </a:endParaRPr>
          </a:p>
        </p:txBody>
      </p:sp>
      <p:sp>
        <p:nvSpPr>
          <p:cNvPr id="6" name="TextBox 5">
            <a:extLst>
              <a:ext uri="{FF2B5EF4-FFF2-40B4-BE49-F238E27FC236}">
                <a16:creationId xmlns:a16="http://schemas.microsoft.com/office/drawing/2014/main" id="{4C7F49E7-DB5A-FB18-7BB0-FC0643C6F897}"/>
              </a:ext>
            </a:extLst>
          </p:cNvPr>
          <p:cNvSpPr txBox="1"/>
          <p:nvPr/>
        </p:nvSpPr>
        <p:spPr>
          <a:xfrm>
            <a:off x="3394414" y="1869847"/>
            <a:ext cx="1565750" cy="14900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ts val="1400"/>
              </a:lnSpc>
            </a:pPr>
            <a:r>
              <a:rPr lang="en-US" sz="1000" b="1" dirty="0">
                <a:solidFill>
                  <a:srgbClr val="BED730"/>
                </a:solidFill>
                <a:latin typeface="+mj-lt"/>
                <a:ea typeface="+mn-lt"/>
                <a:cs typeface="+mn-lt"/>
              </a:rPr>
              <a:t>Deployment Consistency</a:t>
            </a:r>
            <a:endParaRPr lang="en-US" sz="1000" b="1" dirty="0">
              <a:latin typeface="+mj-lt"/>
              <a:cs typeface="Calibri" panose="020F0502020204030204"/>
            </a:endParaRPr>
          </a:p>
          <a:p>
            <a:pPr>
              <a:lnSpc>
                <a:spcPts val="1400"/>
              </a:lnSpc>
            </a:pPr>
            <a:r>
              <a:rPr lang="en-US" sz="1000" dirty="0">
                <a:solidFill>
                  <a:schemeClr val="bg1"/>
                </a:solidFill>
                <a:latin typeface="+mj-lt"/>
                <a:ea typeface="+mn-lt"/>
                <a:cs typeface="+mn-lt"/>
              </a:rPr>
              <a:t>By 2025, </a:t>
            </a:r>
            <a:r>
              <a:rPr lang="en-US" sz="1000" b="1" dirty="0">
                <a:solidFill>
                  <a:srgbClr val="BED730"/>
                </a:solidFill>
                <a:latin typeface="+mj-lt"/>
              </a:rPr>
              <a:t>75%</a:t>
            </a:r>
            <a:r>
              <a:rPr lang="en-US" sz="1000" dirty="0">
                <a:solidFill>
                  <a:schemeClr val="bg1"/>
                </a:solidFill>
                <a:latin typeface="+mj-lt"/>
                <a:ea typeface="+mn-lt"/>
                <a:cs typeface="+mn-lt"/>
              </a:rPr>
              <a:t> of organizations will favor technology partners with cloud edge services and dedicated environments.</a:t>
            </a:r>
            <a:endParaRPr lang="en-US" sz="1000" dirty="0">
              <a:solidFill>
                <a:schemeClr val="bg1"/>
              </a:solidFill>
              <a:latin typeface="+mj-lt"/>
              <a:cs typeface="Calibri" panose="020F0502020204030204"/>
            </a:endParaRPr>
          </a:p>
        </p:txBody>
      </p:sp>
      <p:sp>
        <p:nvSpPr>
          <p:cNvPr id="8" name="TextBox 7">
            <a:extLst>
              <a:ext uri="{FF2B5EF4-FFF2-40B4-BE49-F238E27FC236}">
                <a16:creationId xmlns:a16="http://schemas.microsoft.com/office/drawing/2014/main" id="{B173DA36-67B0-6A27-5522-2BC61B6E1AC4}"/>
              </a:ext>
            </a:extLst>
          </p:cNvPr>
          <p:cNvSpPr txBox="1"/>
          <p:nvPr/>
        </p:nvSpPr>
        <p:spPr>
          <a:xfrm>
            <a:off x="5069897" y="1869847"/>
            <a:ext cx="1590292" cy="16696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ts val="1400"/>
              </a:lnSpc>
            </a:pPr>
            <a:r>
              <a:rPr lang="en-US" sz="1000" b="1" dirty="0">
                <a:solidFill>
                  <a:srgbClr val="BED730"/>
                </a:solidFill>
                <a:latin typeface="+mj-lt"/>
                <a:ea typeface="+mn-lt"/>
                <a:cs typeface="+mn-lt"/>
              </a:rPr>
              <a:t>Multi-Cloud Data</a:t>
            </a:r>
            <a:endParaRPr lang="en-US" sz="1000" b="1" dirty="0">
              <a:latin typeface="+mj-lt"/>
              <a:cs typeface="Calibri" panose="020F0502020204030204"/>
            </a:endParaRPr>
          </a:p>
          <a:p>
            <a:pPr>
              <a:lnSpc>
                <a:spcPts val="1400"/>
              </a:lnSpc>
            </a:pPr>
            <a:r>
              <a:rPr lang="en-US" sz="1000" dirty="0">
                <a:solidFill>
                  <a:schemeClr val="bg1"/>
                </a:solidFill>
                <a:latin typeface="+mj-lt"/>
                <a:ea typeface="+mn-lt"/>
                <a:cs typeface="+mn-lt"/>
              </a:rPr>
              <a:t>By 2025, </a:t>
            </a:r>
            <a:r>
              <a:rPr lang="en-US" sz="1000" b="1" dirty="0">
                <a:solidFill>
                  <a:srgbClr val="BED730"/>
                </a:solidFill>
                <a:latin typeface="+mj-lt"/>
              </a:rPr>
              <a:t>40%</a:t>
            </a:r>
            <a:r>
              <a:rPr lang="en-US" sz="1000" dirty="0">
                <a:solidFill>
                  <a:schemeClr val="bg1"/>
                </a:solidFill>
                <a:latin typeface="+mj-lt"/>
                <a:ea typeface="+mn-lt"/>
                <a:cs typeface="+mn-lt"/>
              </a:rPr>
              <a:t> of the I2000 will adopt multi-cloud platforms to enable cost optimization, reduce vendor dependencies and improve governance.</a:t>
            </a:r>
            <a:endParaRPr lang="en-US" sz="1000" dirty="0">
              <a:solidFill>
                <a:schemeClr val="bg1"/>
              </a:solidFill>
              <a:latin typeface="+mj-lt"/>
              <a:cs typeface="Calibri" panose="020F0502020204030204"/>
            </a:endParaRPr>
          </a:p>
        </p:txBody>
      </p:sp>
      <p:sp>
        <p:nvSpPr>
          <p:cNvPr id="9" name="TextBox 8">
            <a:extLst>
              <a:ext uri="{FF2B5EF4-FFF2-40B4-BE49-F238E27FC236}">
                <a16:creationId xmlns:a16="http://schemas.microsoft.com/office/drawing/2014/main" id="{11E09A4F-E3A5-260C-EF3A-B168D02ED77F}"/>
              </a:ext>
            </a:extLst>
          </p:cNvPr>
          <p:cNvSpPr txBox="1"/>
          <p:nvPr/>
        </p:nvSpPr>
        <p:spPr>
          <a:xfrm>
            <a:off x="6821316" y="1869847"/>
            <a:ext cx="1998684" cy="16696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ts val="1400"/>
              </a:lnSpc>
            </a:pPr>
            <a:r>
              <a:rPr lang="en-US" sz="1000" b="1" dirty="0">
                <a:solidFill>
                  <a:srgbClr val="BED730"/>
                </a:solidFill>
                <a:latin typeface="+mj-lt"/>
                <a:ea typeface="+mn-lt"/>
                <a:cs typeface="+mn-lt"/>
              </a:rPr>
              <a:t>Network Transit</a:t>
            </a:r>
            <a:endParaRPr lang="en-US" sz="1000" b="1" dirty="0">
              <a:latin typeface="+mj-lt"/>
              <a:cs typeface="Calibri" panose="020F0502020204030204"/>
            </a:endParaRPr>
          </a:p>
          <a:p>
            <a:pPr>
              <a:lnSpc>
                <a:spcPts val="1400"/>
              </a:lnSpc>
            </a:pPr>
            <a:r>
              <a:rPr lang="en-US" sz="1000" dirty="0">
                <a:solidFill>
                  <a:schemeClr val="bg1"/>
                </a:solidFill>
                <a:latin typeface="+mj-lt"/>
                <a:ea typeface="+mn-lt"/>
                <a:cs typeface="+mn-lt"/>
              </a:rPr>
              <a:t>By 2026, </a:t>
            </a:r>
            <a:r>
              <a:rPr lang="en-US" sz="1000" dirty="0">
                <a:solidFill>
                  <a:srgbClr val="BED730"/>
                </a:solidFill>
                <a:latin typeface="+mj-lt"/>
              </a:rPr>
              <a:t>55%</a:t>
            </a:r>
            <a:r>
              <a:rPr lang="en-US" sz="1000" dirty="0">
                <a:solidFill>
                  <a:schemeClr val="bg1"/>
                </a:solidFill>
                <a:latin typeface="+mj-lt"/>
                <a:ea typeface="+mn-lt"/>
                <a:cs typeface="+mn-lt"/>
              </a:rPr>
              <a:t> of enterprises will adopt cloud WANs  to improve:</a:t>
            </a:r>
          </a:p>
          <a:p>
            <a:pPr marL="171450" indent="-85725">
              <a:lnSpc>
                <a:spcPts val="1400"/>
              </a:lnSpc>
              <a:buFont typeface="Arial" panose="020B0604020202020204" pitchFamily="34" charset="0"/>
              <a:buChar char="•"/>
            </a:pPr>
            <a:r>
              <a:rPr lang="en-US" sz="1000" dirty="0">
                <a:solidFill>
                  <a:schemeClr val="bg1"/>
                </a:solidFill>
                <a:latin typeface="+mj-lt"/>
                <a:ea typeface="+mn-lt"/>
                <a:cs typeface="+mn-lt"/>
              </a:rPr>
              <a:t>availability </a:t>
            </a:r>
          </a:p>
          <a:p>
            <a:pPr marL="171450" indent="-85725">
              <a:lnSpc>
                <a:spcPts val="1400"/>
              </a:lnSpc>
              <a:buFont typeface="Arial" panose="020B0604020202020204" pitchFamily="34" charset="0"/>
              <a:buChar char="•"/>
            </a:pPr>
            <a:r>
              <a:rPr lang="en-US" sz="1000" dirty="0">
                <a:solidFill>
                  <a:schemeClr val="bg1"/>
                </a:solidFill>
                <a:latin typeface="+mj-lt"/>
                <a:ea typeface="+mn-lt"/>
                <a:cs typeface="+mn-lt"/>
              </a:rPr>
              <a:t>latency</a:t>
            </a:r>
          </a:p>
          <a:p>
            <a:pPr marL="171450" indent="-85725">
              <a:lnSpc>
                <a:spcPts val="1400"/>
              </a:lnSpc>
              <a:buFont typeface="Arial" panose="020B0604020202020204" pitchFamily="34" charset="0"/>
              <a:buChar char="•"/>
            </a:pPr>
            <a:r>
              <a:rPr lang="en-US" sz="1000" dirty="0">
                <a:solidFill>
                  <a:schemeClr val="bg1"/>
                </a:solidFill>
                <a:latin typeface="+mj-lt"/>
                <a:ea typeface="+mn-lt"/>
                <a:cs typeface="+mn-lt"/>
              </a:rPr>
              <a:t>reliability</a:t>
            </a:r>
          </a:p>
          <a:p>
            <a:pPr marL="171450" indent="-85725">
              <a:lnSpc>
                <a:spcPts val="1400"/>
              </a:lnSpc>
              <a:buFont typeface="Arial" panose="020B0604020202020204" pitchFamily="34" charset="0"/>
              <a:buChar char="•"/>
            </a:pPr>
            <a:r>
              <a:rPr lang="en-US" sz="1000" dirty="0">
                <a:solidFill>
                  <a:schemeClr val="bg1"/>
                </a:solidFill>
                <a:latin typeface="+mj-lt"/>
                <a:ea typeface="+mn-lt"/>
                <a:cs typeface="+mn-lt"/>
              </a:rPr>
              <a:t>scalability </a:t>
            </a:r>
          </a:p>
          <a:p>
            <a:pPr>
              <a:lnSpc>
                <a:spcPts val="1400"/>
              </a:lnSpc>
            </a:pPr>
            <a:r>
              <a:rPr lang="en-US" sz="1000" dirty="0">
                <a:solidFill>
                  <a:schemeClr val="bg1"/>
                </a:solidFill>
                <a:latin typeface="+mj-lt"/>
                <a:ea typeface="+mn-lt"/>
                <a:cs typeface="+mn-lt"/>
              </a:rPr>
              <a:t>to enable cloud and edge applications.</a:t>
            </a:r>
            <a:endParaRPr lang="en-US" sz="1000" dirty="0">
              <a:solidFill>
                <a:schemeClr val="bg1"/>
              </a:solidFill>
              <a:latin typeface="+mj-lt"/>
              <a:cs typeface="Calibri"/>
            </a:endParaRPr>
          </a:p>
        </p:txBody>
      </p:sp>
      <p:sp>
        <p:nvSpPr>
          <p:cNvPr id="11" name="TextBox 10">
            <a:extLst>
              <a:ext uri="{FF2B5EF4-FFF2-40B4-BE49-F238E27FC236}">
                <a16:creationId xmlns:a16="http://schemas.microsoft.com/office/drawing/2014/main" id="{816EEF51-109F-9E39-EA3F-3E7B05A7F713}"/>
              </a:ext>
            </a:extLst>
          </p:cNvPr>
          <p:cNvSpPr txBox="1"/>
          <p:nvPr/>
        </p:nvSpPr>
        <p:spPr>
          <a:xfrm>
            <a:off x="323850" y="1869847"/>
            <a:ext cx="1396564" cy="14900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ts val="1400"/>
              </a:lnSpc>
            </a:pPr>
            <a:r>
              <a:rPr lang="en-US" sz="1000" b="1" dirty="0">
                <a:solidFill>
                  <a:srgbClr val="BED730"/>
                </a:solidFill>
                <a:latin typeface="+mj-lt"/>
                <a:ea typeface="+mn-lt"/>
                <a:cs typeface="+mn-lt"/>
              </a:rPr>
              <a:t>Cost Optimization</a:t>
            </a:r>
            <a:endParaRPr lang="en-US" sz="1000" b="1" dirty="0">
              <a:latin typeface="+mj-lt"/>
              <a:cs typeface="Calibri" panose="020F0502020204030204"/>
            </a:endParaRPr>
          </a:p>
          <a:p>
            <a:pPr>
              <a:lnSpc>
                <a:spcPts val="1400"/>
              </a:lnSpc>
            </a:pPr>
            <a:r>
              <a:rPr lang="en-US" sz="1000" dirty="0">
                <a:solidFill>
                  <a:schemeClr val="bg1"/>
                </a:solidFill>
                <a:latin typeface="+mj-lt"/>
                <a:ea typeface="+mn-lt"/>
                <a:cs typeface="+mn-lt"/>
              </a:rPr>
              <a:t>Complexities of digital business and IT budget pressures will drive </a:t>
            </a:r>
            <a:r>
              <a:rPr lang="en-US" sz="1000" b="1" dirty="0">
                <a:solidFill>
                  <a:srgbClr val="BED730"/>
                </a:solidFill>
                <a:latin typeface="+mj-lt"/>
                <a:ea typeface="+mn-lt"/>
                <a:cs typeface="+mn-lt"/>
              </a:rPr>
              <a:t>60%</a:t>
            </a:r>
            <a:r>
              <a:rPr lang="en-US" sz="1000" dirty="0">
                <a:solidFill>
                  <a:schemeClr val="bg1"/>
                </a:solidFill>
                <a:latin typeface="+mj-lt"/>
                <a:ea typeface="+mn-lt"/>
                <a:cs typeface="+mn-lt"/>
              </a:rPr>
              <a:t> of I1000 companies by 2024 to increase FinOps maturity.</a:t>
            </a:r>
            <a:endParaRPr lang="en-US" sz="1000" dirty="0">
              <a:solidFill>
                <a:schemeClr val="bg1"/>
              </a:solidFill>
              <a:latin typeface="+mj-lt"/>
              <a:cs typeface="Calibri"/>
            </a:endParaRPr>
          </a:p>
        </p:txBody>
      </p:sp>
      <p:sp>
        <p:nvSpPr>
          <p:cNvPr id="12" name="TextBox 11">
            <a:extLst>
              <a:ext uri="{FF2B5EF4-FFF2-40B4-BE49-F238E27FC236}">
                <a16:creationId xmlns:a16="http://schemas.microsoft.com/office/drawing/2014/main" id="{1C313278-5C82-4C09-3F88-AA5933D52042}"/>
              </a:ext>
            </a:extLst>
          </p:cNvPr>
          <p:cNvSpPr txBox="1"/>
          <p:nvPr/>
        </p:nvSpPr>
        <p:spPr>
          <a:xfrm>
            <a:off x="7849381" y="4894931"/>
            <a:ext cx="1252358" cy="253916"/>
          </a:xfrm>
          <a:prstGeom prst="rect">
            <a:avLst/>
          </a:prstGeom>
          <a:noFill/>
        </p:spPr>
        <p:txBody>
          <a:bodyPr wrap="square" rtlCol="0">
            <a:spAutoFit/>
          </a:bodyPr>
          <a:lstStyle/>
          <a:p>
            <a:r>
              <a:rPr lang="en-IN" sz="1050" b="0" i="0" dirty="0">
                <a:solidFill>
                  <a:schemeClr val="bg1"/>
                </a:solidFill>
                <a:effectLst/>
                <a:latin typeface="+mj-lt"/>
              </a:rPr>
              <a:t>Sify Confidential</a:t>
            </a:r>
            <a:endParaRPr lang="en-US" sz="1050" dirty="0">
              <a:solidFill>
                <a:schemeClr val="bg1"/>
              </a:solidFill>
              <a:latin typeface="+mj-lt"/>
            </a:endParaRPr>
          </a:p>
        </p:txBody>
      </p:sp>
      <p:pic>
        <p:nvPicPr>
          <p:cNvPr id="3078" name="Picture 6" descr="IDC MarketScape">
            <a:extLst>
              <a:ext uri="{FF2B5EF4-FFF2-40B4-BE49-F238E27FC236}">
                <a16:creationId xmlns:a16="http://schemas.microsoft.com/office/drawing/2014/main" id="{0624CD6D-F407-4AD4-03FF-D3D9DB8F0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21" y="1022935"/>
            <a:ext cx="1080000" cy="632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1AC4F07-8380-1B9D-E90A-98197469E2E9}"/>
              </a:ext>
            </a:extLst>
          </p:cNvPr>
          <p:cNvSpPr txBox="1"/>
          <p:nvPr/>
        </p:nvSpPr>
        <p:spPr>
          <a:xfrm>
            <a:off x="1627322" y="1015970"/>
            <a:ext cx="7067227" cy="646331"/>
          </a:xfrm>
          <a:prstGeom prst="rect">
            <a:avLst/>
          </a:prstGeom>
          <a:noFill/>
        </p:spPr>
        <p:txBody>
          <a:bodyPr wrap="square" rtlCol="0">
            <a:spAutoFit/>
          </a:bodyPr>
          <a:lstStyle/>
          <a:p>
            <a:r>
              <a:rPr lang="en-US" sz="1200" dirty="0">
                <a:solidFill>
                  <a:schemeClr val="bg1">
                    <a:lumMod val="85000"/>
                  </a:schemeClr>
                </a:solidFill>
                <a:latin typeface="+mj-lt"/>
                <a:cs typeface="Calibri"/>
              </a:rPr>
              <a:t>IDC predicts that complexities of digital business and IT budget pressures will drive </a:t>
            </a:r>
            <a:r>
              <a:rPr lang="en-US" sz="1200" b="1" dirty="0">
                <a:solidFill>
                  <a:schemeClr val="bg1">
                    <a:lumMod val="85000"/>
                  </a:schemeClr>
                </a:solidFill>
                <a:latin typeface="+mj-lt"/>
                <a:cs typeface="Calibri"/>
              </a:rPr>
              <a:t>60</a:t>
            </a:r>
            <a:r>
              <a:rPr lang="en-US" sz="1200" b="1" dirty="0">
                <a:solidFill>
                  <a:schemeClr val="bg1">
                    <a:lumMod val="85000"/>
                  </a:schemeClr>
                </a:solidFill>
                <a:latin typeface="+mj-lt"/>
                <a:ea typeface="+mn-lt"/>
                <a:cs typeface="+mn-lt"/>
              </a:rPr>
              <a:t>% </a:t>
            </a:r>
            <a:r>
              <a:rPr lang="en-US" sz="1200" dirty="0">
                <a:solidFill>
                  <a:schemeClr val="bg1">
                    <a:lumMod val="85000"/>
                  </a:schemeClr>
                </a:solidFill>
                <a:latin typeface="+mj-lt"/>
                <a:cs typeface="Calibri"/>
              </a:rPr>
              <a:t>of India-based 1000 organizations (I1000) by 2024 to increase FinOps maturity with granular chargebacks, benchmarking, and multiple cloud optimization.</a:t>
            </a:r>
            <a:endParaRPr lang="en-IN" sz="1200" dirty="0">
              <a:solidFill>
                <a:schemeClr val="bg1">
                  <a:lumMod val="85000"/>
                </a:schemeClr>
              </a:solidFill>
              <a:latin typeface="+mj-lt"/>
            </a:endParaRPr>
          </a:p>
        </p:txBody>
      </p:sp>
      <p:cxnSp>
        <p:nvCxnSpPr>
          <p:cNvPr id="22" name="Straight Connector 21">
            <a:extLst>
              <a:ext uri="{FF2B5EF4-FFF2-40B4-BE49-F238E27FC236}">
                <a16:creationId xmlns:a16="http://schemas.microsoft.com/office/drawing/2014/main" id="{51E5F710-6B7E-9F97-0111-B47CE1C08612}"/>
              </a:ext>
            </a:extLst>
          </p:cNvPr>
          <p:cNvCxnSpPr/>
          <p:nvPr/>
        </p:nvCxnSpPr>
        <p:spPr>
          <a:xfrm>
            <a:off x="1820082" y="1699135"/>
            <a:ext cx="0" cy="1983039"/>
          </a:xfrm>
          <a:prstGeom prst="line">
            <a:avLst/>
          </a:prstGeom>
          <a:ln w="9525">
            <a:solidFill>
              <a:schemeClr val="accent1">
                <a:lumMod val="50000"/>
              </a:schemeClr>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A377B6-2FF1-3AF9-AB72-0434F9ED2307}"/>
              </a:ext>
            </a:extLst>
          </p:cNvPr>
          <p:cNvCxnSpPr/>
          <p:nvPr/>
        </p:nvCxnSpPr>
        <p:spPr>
          <a:xfrm>
            <a:off x="3318478" y="1699135"/>
            <a:ext cx="0" cy="1983039"/>
          </a:xfrm>
          <a:prstGeom prst="line">
            <a:avLst/>
          </a:prstGeom>
          <a:ln w="9525">
            <a:solidFill>
              <a:schemeClr val="accent1">
                <a:lumMod val="50000"/>
              </a:schemeClr>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F8D672-9DDF-B1EA-DECF-FE63EA2E7216}"/>
              </a:ext>
            </a:extLst>
          </p:cNvPr>
          <p:cNvCxnSpPr/>
          <p:nvPr/>
        </p:nvCxnSpPr>
        <p:spPr>
          <a:xfrm>
            <a:off x="5016188" y="1699135"/>
            <a:ext cx="0" cy="1983039"/>
          </a:xfrm>
          <a:prstGeom prst="line">
            <a:avLst/>
          </a:prstGeom>
          <a:ln w="9525">
            <a:solidFill>
              <a:schemeClr val="accent1">
                <a:lumMod val="50000"/>
              </a:schemeClr>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F2BF8E3-C07E-1D21-9AED-87E0CD9A5E76}"/>
              </a:ext>
            </a:extLst>
          </p:cNvPr>
          <p:cNvCxnSpPr/>
          <p:nvPr/>
        </p:nvCxnSpPr>
        <p:spPr>
          <a:xfrm>
            <a:off x="6713898" y="1699135"/>
            <a:ext cx="0" cy="1983039"/>
          </a:xfrm>
          <a:prstGeom prst="line">
            <a:avLst/>
          </a:prstGeom>
          <a:ln w="9525">
            <a:solidFill>
              <a:schemeClr val="accent1">
                <a:lumMod val="50000"/>
              </a:schemeClr>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9521A81-3C9F-A8E1-D2E5-4250460DA065}"/>
              </a:ext>
            </a:extLst>
          </p:cNvPr>
          <p:cNvSpPr txBox="1"/>
          <p:nvPr/>
        </p:nvSpPr>
        <p:spPr>
          <a:xfrm>
            <a:off x="421721" y="3747393"/>
            <a:ext cx="8272827" cy="9156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spcAft>
                <a:spcPts val="1200"/>
              </a:spcAft>
            </a:pPr>
            <a:r>
              <a:rPr lang="en-US" sz="900" dirty="0">
                <a:solidFill>
                  <a:schemeClr val="bg1">
                    <a:lumMod val="85000"/>
                  </a:schemeClr>
                </a:solidFill>
                <a:latin typeface="+mj-lt"/>
                <a:ea typeface="Segoe UI"/>
                <a:cs typeface="Segoe UI"/>
              </a:rPr>
              <a:t>“India organizations are maturing in their use of cloud, data &amp; new technologies to drive greater efficiencies and deliver on innovation and value creation for the business. These will increase their focus on automation, cloud management, FinOps, sustainability &amp; cost management</a:t>
            </a:r>
            <a:r>
              <a:rPr lang="en-US" sz="900" dirty="0">
                <a:solidFill>
                  <a:srgbClr val="BED730"/>
                </a:solidFill>
                <a:latin typeface="+mj-lt"/>
                <a:ea typeface="Segoe UI"/>
                <a:cs typeface="Segoe UI"/>
              </a:rPr>
              <a:t>,” </a:t>
            </a:r>
            <a:br>
              <a:rPr lang="en-US" sz="900" dirty="0">
                <a:solidFill>
                  <a:srgbClr val="BED730"/>
                </a:solidFill>
                <a:latin typeface="+mj-lt"/>
                <a:ea typeface="Segoe UI"/>
                <a:cs typeface="Segoe UI"/>
              </a:rPr>
            </a:br>
            <a:r>
              <a:rPr lang="en-US" sz="900" dirty="0">
                <a:solidFill>
                  <a:srgbClr val="BED730"/>
                </a:solidFill>
                <a:latin typeface="+mj-lt"/>
                <a:ea typeface="Segoe UI"/>
                <a:cs typeface="Segoe UI"/>
              </a:rPr>
              <a:t>says </a:t>
            </a:r>
            <a:r>
              <a:rPr lang="en-US" sz="900" dirty="0">
                <a:solidFill>
                  <a:srgbClr val="BED730"/>
                </a:solidFill>
                <a:latin typeface="+mj-lt"/>
                <a:cs typeface="Segoe UI"/>
              </a:rPr>
              <a:t>Daphne Chung, </a:t>
            </a:r>
            <a:r>
              <a:rPr lang="en-US" sz="900" i="1" dirty="0">
                <a:solidFill>
                  <a:srgbClr val="BED730"/>
                </a:solidFill>
                <a:latin typeface="+mj-lt"/>
                <a:ea typeface="Segoe UI"/>
                <a:cs typeface="Segoe UI"/>
              </a:rPr>
              <a:t>Research Director of Cloud and Software, IDC.</a:t>
            </a:r>
            <a:r>
              <a:rPr lang="en-US" sz="900" dirty="0">
                <a:solidFill>
                  <a:srgbClr val="BED730"/>
                </a:solidFill>
                <a:latin typeface="+mj-lt"/>
                <a:ea typeface="Segoe UI"/>
                <a:cs typeface="Segoe UI"/>
              </a:rPr>
              <a:t> ​</a:t>
            </a:r>
          </a:p>
          <a:p>
            <a:pPr algn="ctr"/>
            <a:r>
              <a:rPr lang="en-US" sz="900" dirty="0">
                <a:solidFill>
                  <a:schemeClr val="bg1">
                    <a:lumMod val="85000"/>
                  </a:schemeClr>
                </a:solidFill>
                <a:latin typeface="+mj-lt"/>
                <a:ea typeface="Segoe UI"/>
                <a:cs typeface="Segoe UI"/>
              </a:rPr>
              <a:t>“There are growing concerns though that are placing greater pressure on budgets which require organizations to ensure the greater alignment &amp; collaboration between IT and business in order to deliver on achieving business goals.”​</a:t>
            </a:r>
            <a:endParaRPr lang="en-US" sz="900" dirty="0">
              <a:solidFill>
                <a:schemeClr val="bg1">
                  <a:lumMod val="85000"/>
                </a:schemeClr>
              </a:solidFill>
              <a:latin typeface="+mj-lt"/>
              <a:cs typeface="Calibri"/>
            </a:endParaRPr>
          </a:p>
        </p:txBody>
      </p:sp>
    </p:spTree>
    <p:extLst>
      <p:ext uri="{BB962C8B-B14F-4D97-AF65-F5344CB8AC3E}">
        <p14:creationId xmlns:p14="http://schemas.microsoft.com/office/powerpoint/2010/main" val="237870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Cloud Visibility Dashboard</a:t>
            </a:r>
            <a:endParaRPr lang="en-US" dirty="0"/>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3850" y="1592622"/>
            <a:ext cx="3852943" cy="1635300"/>
          </a:xfrm>
          <a:prstGeom prst="rect">
            <a:avLst/>
          </a:prstGeom>
          <a:noFill/>
          <a:ln>
            <a:noFill/>
          </a:ln>
        </p:spPr>
      </p:pic>
      <p:pic>
        <p:nvPicPr>
          <p:cNvPr id="11" name="Google Shape;493;p114">
            <a:extLst>
              <a:ext uri="{FF2B5EF4-FFF2-40B4-BE49-F238E27FC236}">
                <a16:creationId xmlns:a16="http://schemas.microsoft.com/office/drawing/2014/main" id="{AA9548A5-1F62-7020-38A0-BCD90913A8E1}"/>
              </a:ext>
            </a:extLst>
          </p:cNvPr>
          <p:cNvPicPr preferRelativeResize="0"/>
          <p:nvPr/>
        </p:nvPicPr>
        <p:blipFill>
          <a:blip r:embed="rId3"/>
          <a:srcRect/>
          <a:stretch/>
        </p:blipFill>
        <p:spPr>
          <a:xfrm>
            <a:off x="4322870" y="1592622"/>
            <a:ext cx="4497037" cy="2591920"/>
          </a:xfrm>
          <a:prstGeom prst="rect">
            <a:avLst/>
          </a:prstGeom>
          <a:noFill/>
          <a:ln>
            <a:noFill/>
          </a:ln>
        </p:spPr>
      </p:pic>
      <p:pic>
        <p:nvPicPr>
          <p:cNvPr id="12" name="Google Shape;493;p114">
            <a:extLst>
              <a:ext uri="{FF2B5EF4-FFF2-40B4-BE49-F238E27FC236}">
                <a16:creationId xmlns:a16="http://schemas.microsoft.com/office/drawing/2014/main" id="{DCE24860-CD58-EC3F-C31C-45D3F85B762E}"/>
              </a:ext>
            </a:extLst>
          </p:cNvPr>
          <p:cNvPicPr preferRelativeResize="0"/>
          <p:nvPr/>
        </p:nvPicPr>
        <p:blipFill>
          <a:blip r:embed="rId4"/>
          <a:srcRect/>
          <a:stretch/>
        </p:blipFill>
        <p:spPr>
          <a:xfrm>
            <a:off x="1126809" y="3337762"/>
            <a:ext cx="3049984" cy="1406662"/>
          </a:xfrm>
          <a:prstGeom prst="rect">
            <a:avLst/>
          </a:prstGeom>
          <a:noFill/>
          <a:ln>
            <a:noFill/>
          </a:ln>
        </p:spPr>
      </p:pic>
      <p:sp>
        <p:nvSpPr>
          <p:cNvPr id="3" name="TextBox 2">
            <a:hlinkClick r:id="rId5" action="ppaction://hlinksldjump"/>
            <a:extLst>
              <a:ext uri="{FF2B5EF4-FFF2-40B4-BE49-F238E27FC236}">
                <a16:creationId xmlns:a16="http://schemas.microsoft.com/office/drawing/2014/main" id="{84754657-1440-D5C6-07DD-2BCA7B9AB188}"/>
              </a:ext>
            </a:extLst>
          </p:cNvPr>
          <p:cNvSpPr txBox="1"/>
          <p:nvPr/>
        </p:nvSpPr>
        <p:spPr>
          <a:xfrm>
            <a:off x="7620000" y="4436647"/>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8" name="TextBox 7">
            <a:extLst>
              <a:ext uri="{FF2B5EF4-FFF2-40B4-BE49-F238E27FC236}">
                <a16:creationId xmlns:a16="http://schemas.microsoft.com/office/drawing/2014/main" id="{02095629-6D2A-90D3-3EF0-573431186AFC}"/>
              </a:ext>
            </a:extLst>
          </p:cNvPr>
          <p:cNvSpPr txBox="1"/>
          <p:nvPr/>
        </p:nvSpPr>
        <p:spPr>
          <a:xfrm>
            <a:off x="324000" y="987425"/>
            <a:ext cx="8496150" cy="523220"/>
          </a:xfrm>
          <a:prstGeom prst="rect">
            <a:avLst/>
          </a:prstGeom>
          <a:noFill/>
        </p:spPr>
        <p:txBody>
          <a:bodyPr wrap="square" rtlCol="0">
            <a:spAutoFit/>
          </a:bodyPr>
          <a:lstStyle/>
          <a:p>
            <a:r>
              <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rPr>
              <a:t>Summary view of </a:t>
            </a:r>
            <a:r>
              <a:rPr lang="en-IN" sz="1200" dirty="0">
                <a:solidFill>
                  <a:schemeClr val="bg1"/>
                </a:solidFill>
                <a:effectLst/>
                <a:latin typeface="+mj-lt"/>
                <a:ea typeface="Calibri" panose="020F0502020204030204" pitchFamily="34" charset="0"/>
                <a:cs typeface="Latha" panose="020B0604020202020204" pitchFamily="34" charset="0"/>
              </a:rPr>
              <a:t>resources</a:t>
            </a:r>
            <a:r>
              <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rPr>
              <a:t> provisioned across accounts, regions, and clouds </a:t>
            </a:r>
          </a:p>
          <a:p>
            <a:r>
              <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rPr>
              <a:t>(Compute, Network, Storage, DB etc. )</a:t>
            </a:r>
            <a:endParaRPr lang="en" sz="1050" dirty="0">
              <a:solidFill>
                <a:schemeClr val="bg1"/>
              </a:solidFill>
              <a:ea typeface="Proxima Nova"/>
            </a:endParaRPr>
          </a:p>
        </p:txBody>
      </p:sp>
    </p:spTree>
    <p:extLst>
      <p:ext uri="{BB962C8B-B14F-4D97-AF65-F5344CB8AC3E}">
        <p14:creationId xmlns:p14="http://schemas.microsoft.com/office/powerpoint/2010/main" val="43147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UNIFIED Interface Multi-CLOUD</a:t>
            </a:r>
            <a:endParaRPr lang="en-US" dirty="0"/>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4000" y="1578623"/>
            <a:ext cx="5539878" cy="3136432"/>
          </a:xfrm>
          <a:prstGeom prst="rect">
            <a:avLst/>
          </a:prstGeom>
          <a:noFill/>
          <a:ln>
            <a:noFill/>
          </a:ln>
        </p:spPr>
      </p:pic>
      <p:sp>
        <p:nvSpPr>
          <p:cNvPr id="3" name="TextBox 2">
            <a:hlinkClick r:id="rId3" action="ppaction://hlinksldjump"/>
            <a:extLst>
              <a:ext uri="{FF2B5EF4-FFF2-40B4-BE49-F238E27FC236}">
                <a16:creationId xmlns:a16="http://schemas.microsoft.com/office/drawing/2014/main" id="{9C7A5BF1-0E29-6F74-0C20-55E1374BE7FE}"/>
              </a:ext>
            </a:extLst>
          </p:cNvPr>
          <p:cNvSpPr txBox="1"/>
          <p:nvPr/>
        </p:nvSpPr>
        <p:spPr>
          <a:xfrm>
            <a:off x="7620000" y="4432256"/>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9" name="TextBox 8">
            <a:extLst>
              <a:ext uri="{FF2B5EF4-FFF2-40B4-BE49-F238E27FC236}">
                <a16:creationId xmlns:a16="http://schemas.microsoft.com/office/drawing/2014/main" id="{D45A9CC1-8A1F-573C-9FC2-254AE5FCBA53}"/>
              </a:ext>
            </a:extLst>
          </p:cNvPr>
          <p:cNvSpPr txBox="1"/>
          <p:nvPr/>
        </p:nvSpPr>
        <p:spPr>
          <a:xfrm>
            <a:off x="324000" y="987425"/>
            <a:ext cx="8496150" cy="276999"/>
          </a:xfrm>
          <a:prstGeom prst="rect">
            <a:avLst/>
          </a:prstGeom>
          <a:noFill/>
        </p:spPr>
        <p:txBody>
          <a:bodyPr wrap="square" rtlCol="0">
            <a:spAutoFit/>
          </a:bodyPr>
          <a:lstStyle/>
          <a:p>
            <a:r>
              <a:rPr lang="en-US" sz="1200" dirty="0">
                <a:solidFill>
                  <a:schemeClr val="bg1"/>
                </a:solidFill>
                <a:ea typeface="Proxima Nova"/>
              </a:rPr>
              <a:t>Manage cloud multi-region, multi-account, multi-cloud distributed resources using a unified interface.</a:t>
            </a:r>
            <a:endParaRPr lang="en" sz="1200" dirty="0">
              <a:solidFill>
                <a:schemeClr val="bg1"/>
              </a:solidFill>
              <a:ea typeface="Proxima Nova"/>
            </a:endParaRPr>
          </a:p>
        </p:txBody>
      </p:sp>
      <p:sp>
        <p:nvSpPr>
          <p:cNvPr id="10" name="TextBox 9">
            <a:extLst>
              <a:ext uri="{FF2B5EF4-FFF2-40B4-BE49-F238E27FC236}">
                <a16:creationId xmlns:a16="http://schemas.microsoft.com/office/drawing/2014/main" id="{EB929EAE-83B0-0959-6A3F-BDC255BC430C}"/>
              </a:ext>
            </a:extLst>
          </p:cNvPr>
          <p:cNvSpPr txBox="1"/>
          <p:nvPr/>
        </p:nvSpPr>
        <p:spPr>
          <a:xfrm>
            <a:off x="5951348" y="1647334"/>
            <a:ext cx="2526225" cy="2492990"/>
          </a:xfrm>
          <a:prstGeom prst="rect">
            <a:avLst/>
          </a:prstGeom>
          <a:noFill/>
        </p:spPr>
        <p:txBody>
          <a:bodyPr wrap="square" rtlCol="0">
            <a:spAutoFit/>
          </a:bodyPr>
          <a:lstStyle/>
          <a:p>
            <a:pPr marL="177800" lvl="0" indent="-177800" algn="l" rtl="0">
              <a:lnSpc>
                <a:spcPct val="100000"/>
              </a:lnSpc>
              <a:spcBef>
                <a:spcPts val="90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Consolidated view of cloud resource ex: AWS EC2 instances across all regions and AW’S accounts. </a:t>
            </a:r>
          </a:p>
          <a:p>
            <a:pPr marL="177800" lvl="0" indent="-177800" algn="l" rtl="0">
              <a:lnSpc>
                <a:spcPct val="100000"/>
              </a:lnSpc>
              <a:spcBef>
                <a:spcPts val="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One interface to manage all cloud accounts with their operations like Start, Stop and Edit Tags. </a:t>
            </a:r>
          </a:p>
          <a:p>
            <a:pPr marL="177800" lvl="0" indent="-177800" algn="l" rtl="0">
              <a:lnSpc>
                <a:spcPct val="100000"/>
              </a:lnSpc>
              <a:spcBef>
                <a:spcPts val="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View filter by region, by account, by attributes</a:t>
            </a:r>
          </a:p>
          <a:p>
            <a:pPr marL="177800" lvl="0" indent="-177800" algn="l" rtl="0">
              <a:lnSpc>
                <a:spcPct val="100000"/>
              </a:lnSpc>
              <a:spcBef>
                <a:spcPts val="0"/>
              </a:spcBef>
              <a:spcAft>
                <a:spcPts val="0"/>
              </a:spcAft>
              <a:buClr>
                <a:schemeClr val="bg1"/>
              </a:buClr>
              <a:buSzPts val="1100"/>
              <a:buFont typeface="Proxima Nova"/>
              <a:buChar char="●"/>
            </a:pPr>
            <a:endParaRPr lang="en-US" sz="1200" dirty="0">
              <a:solidFill>
                <a:schemeClr val="bg1"/>
              </a:solidFill>
              <a:latin typeface="+mj-lt"/>
              <a:ea typeface="Proxima Nova"/>
              <a:cs typeface="Proxima Nova"/>
              <a:sym typeface="Proxima Nova"/>
            </a:endParaRPr>
          </a:p>
        </p:txBody>
      </p:sp>
    </p:spTree>
    <p:extLst>
      <p:ext uri="{BB962C8B-B14F-4D97-AF65-F5344CB8AC3E}">
        <p14:creationId xmlns:p14="http://schemas.microsoft.com/office/powerpoint/2010/main" val="108215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User Access Management</a:t>
            </a:r>
            <a:endParaRPr lang="en-US" dirty="0"/>
          </a:p>
        </p:txBody>
      </p:sp>
      <p:sp>
        <p:nvSpPr>
          <p:cNvPr id="2" name="Slide Number Placeholder 1">
            <a:extLst>
              <a:ext uri="{FF2B5EF4-FFF2-40B4-BE49-F238E27FC236}">
                <a16:creationId xmlns:a16="http://schemas.microsoft.com/office/drawing/2014/main" id="{8F29C31A-D9EA-EB8F-E025-A9B74F797C29}"/>
              </a:ext>
            </a:extLst>
          </p:cNvPr>
          <p:cNvSpPr>
            <a:spLocks noGrp="1"/>
          </p:cNvSpPr>
          <p:nvPr>
            <p:ph type="sldNum" idx="4294967295"/>
          </p:nvPr>
        </p:nvSpPr>
        <p:spPr>
          <a:xfrm>
            <a:off x="8994775" y="4802188"/>
            <a:ext cx="149225" cy="158750"/>
          </a:xfrm>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3850" y="1578623"/>
            <a:ext cx="4931201" cy="2772446"/>
          </a:xfrm>
          <a:prstGeom prst="rect">
            <a:avLst/>
          </a:prstGeom>
          <a:noFill/>
          <a:ln>
            <a:noFill/>
          </a:ln>
        </p:spPr>
      </p:pic>
      <p:sp>
        <p:nvSpPr>
          <p:cNvPr id="3" name="TextBox 2">
            <a:hlinkClick r:id="rId3" action="ppaction://hlinksldjump"/>
            <a:extLst>
              <a:ext uri="{FF2B5EF4-FFF2-40B4-BE49-F238E27FC236}">
                <a16:creationId xmlns:a16="http://schemas.microsoft.com/office/drawing/2014/main" id="{5EEA588B-AE5D-28A4-0853-283E2E35DEE9}"/>
              </a:ext>
            </a:extLst>
          </p:cNvPr>
          <p:cNvSpPr txBox="1"/>
          <p:nvPr/>
        </p:nvSpPr>
        <p:spPr>
          <a:xfrm>
            <a:off x="7620000" y="4379390"/>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9" name="TextBox 8">
            <a:extLst>
              <a:ext uri="{FF2B5EF4-FFF2-40B4-BE49-F238E27FC236}">
                <a16:creationId xmlns:a16="http://schemas.microsoft.com/office/drawing/2014/main" id="{248FCFE4-2624-104D-D39D-3237140AC1A7}"/>
              </a:ext>
            </a:extLst>
          </p:cNvPr>
          <p:cNvSpPr txBox="1"/>
          <p:nvPr/>
        </p:nvSpPr>
        <p:spPr>
          <a:xfrm>
            <a:off x="323850" y="987425"/>
            <a:ext cx="8496300" cy="276999"/>
          </a:xfrm>
          <a:prstGeom prst="rect">
            <a:avLst/>
          </a:prstGeom>
          <a:noFill/>
        </p:spPr>
        <p:txBody>
          <a:bodyPr wrap="square" rtlCol="0">
            <a:spAutoFit/>
          </a:bodyPr>
          <a:lstStyle/>
          <a:p>
            <a:r>
              <a:rPr lang="en-US" sz="1200" dirty="0">
                <a:solidFill>
                  <a:schemeClr val="bg1"/>
                </a:solidFill>
                <a:ea typeface="Proxima Nova"/>
              </a:rPr>
              <a:t>Role Based Access control for multi-cloud resources and its operations simplifies user access management</a:t>
            </a:r>
            <a:r>
              <a:rPr lang="en-IN" sz="1200" dirty="0">
                <a:solidFill>
                  <a:schemeClr val="bg1"/>
                </a:solidFill>
                <a:ea typeface="Proxima Nova"/>
              </a:rPr>
              <a:t>.</a:t>
            </a:r>
            <a:endParaRPr lang="en" sz="1200" dirty="0">
              <a:solidFill>
                <a:schemeClr val="bg1"/>
              </a:solidFill>
              <a:ea typeface="Proxima Nova"/>
            </a:endParaRPr>
          </a:p>
        </p:txBody>
      </p:sp>
      <p:sp>
        <p:nvSpPr>
          <p:cNvPr id="10" name="TextBox 9">
            <a:extLst>
              <a:ext uri="{FF2B5EF4-FFF2-40B4-BE49-F238E27FC236}">
                <a16:creationId xmlns:a16="http://schemas.microsoft.com/office/drawing/2014/main" id="{5D9CE5A5-204D-5A3C-4431-A00A037564A9}"/>
              </a:ext>
            </a:extLst>
          </p:cNvPr>
          <p:cNvSpPr txBox="1"/>
          <p:nvPr/>
        </p:nvSpPr>
        <p:spPr>
          <a:xfrm>
            <a:off x="5354664" y="1578623"/>
            <a:ext cx="3465486" cy="2800767"/>
          </a:xfrm>
          <a:prstGeom prst="rect">
            <a:avLst/>
          </a:prstGeom>
          <a:noFill/>
        </p:spPr>
        <p:txBody>
          <a:bodyPr wrap="square" rtlCol="0">
            <a:spAutoFit/>
          </a:bodyPr>
          <a:lstStyle/>
          <a:p>
            <a:pPr marL="177800" lvl="0" indent="-177800" algn="l" rtl="0">
              <a:lnSpc>
                <a:spcPct val="100000"/>
              </a:lnSpc>
              <a:spcAft>
                <a:spcPts val="0"/>
              </a:spcAft>
              <a:buClr>
                <a:schemeClr val="bg1"/>
              </a:buClr>
              <a:buSzPts val="1100"/>
              <a:buFont typeface="Proxima Nova"/>
              <a:buChar char="●"/>
            </a:pPr>
            <a:r>
              <a:rPr lang="en-US" sz="1100" dirty="0">
                <a:solidFill>
                  <a:schemeClr val="bg1"/>
                </a:solidFill>
                <a:latin typeface="+mj-lt"/>
                <a:ea typeface="Proxima Nova"/>
                <a:cs typeface="Proxima Nova"/>
                <a:sym typeface="Proxima Nova"/>
              </a:rPr>
              <a:t>Users are assigned with Role to control their access to resources across cloud.</a:t>
            </a:r>
          </a:p>
          <a:p>
            <a:pPr marL="177800" lvl="0" indent="-177800" algn="l" rtl="0">
              <a:lnSpc>
                <a:spcPct val="100000"/>
              </a:lnSpc>
              <a:spcAft>
                <a:spcPts val="0"/>
              </a:spcAft>
              <a:buClr>
                <a:schemeClr val="bg1"/>
              </a:buClr>
              <a:buSzPts val="1100"/>
              <a:buFont typeface="Proxima Nova"/>
              <a:buChar char="●"/>
            </a:pPr>
            <a:r>
              <a:rPr lang="en-US" sz="1100" dirty="0">
                <a:solidFill>
                  <a:schemeClr val="bg1"/>
                </a:solidFill>
                <a:latin typeface="+mj-lt"/>
                <a:ea typeface="Proxima Nova"/>
                <a:cs typeface="Proxima Nova"/>
                <a:sym typeface="Proxima Nova"/>
              </a:rPr>
              <a:t>For example, Multi-Cloud Compute Admin facilitates a user to manage all compute resources across clouds, but denies access to other resources like network, database.</a:t>
            </a:r>
          </a:p>
          <a:p>
            <a:pPr marL="177800" lvl="0" indent="-177800" algn="l" rtl="0">
              <a:lnSpc>
                <a:spcPct val="100000"/>
              </a:lnSpc>
              <a:spcAft>
                <a:spcPts val="0"/>
              </a:spcAft>
              <a:buClr>
                <a:schemeClr val="bg1"/>
              </a:buClr>
              <a:buSzPts val="1100"/>
              <a:buFont typeface="Proxima Nova"/>
              <a:buChar char="●"/>
            </a:pPr>
            <a:r>
              <a:rPr lang="en-US" sz="1100" dirty="0">
                <a:solidFill>
                  <a:schemeClr val="bg1"/>
                </a:solidFill>
                <a:latin typeface="+mj-lt"/>
                <a:ea typeface="Proxima Nova"/>
                <a:cs typeface="Proxima Nova"/>
                <a:sym typeface="Proxima Nova"/>
              </a:rPr>
              <a:t>Each type of resource access like Create, Read, Update and Delete are defined as a discrete permission.</a:t>
            </a:r>
          </a:p>
          <a:p>
            <a:pPr marL="177800" lvl="0" indent="-177800" algn="l" rtl="0">
              <a:lnSpc>
                <a:spcPct val="100000"/>
              </a:lnSpc>
              <a:spcAft>
                <a:spcPts val="0"/>
              </a:spcAft>
              <a:buClr>
                <a:schemeClr val="bg1"/>
              </a:buClr>
              <a:buSzPts val="1100"/>
              <a:buFont typeface="Proxima Nova"/>
              <a:buChar char="●"/>
            </a:pPr>
            <a:r>
              <a:rPr lang="en-US" sz="1100" dirty="0">
                <a:solidFill>
                  <a:schemeClr val="bg1"/>
                </a:solidFill>
                <a:latin typeface="+mj-lt"/>
                <a:ea typeface="Proxima Nova"/>
                <a:cs typeface="Proxima Nova"/>
                <a:sym typeface="Proxima Nova"/>
              </a:rPr>
              <a:t>Any kind of Custom Role can be defined by specifying set of required permission.</a:t>
            </a:r>
          </a:p>
          <a:p>
            <a:pPr marL="177800" lvl="0" indent="-177800" algn="l" rtl="0">
              <a:lnSpc>
                <a:spcPct val="100000"/>
              </a:lnSpc>
              <a:spcAft>
                <a:spcPts val="0"/>
              </a:spcAft>
              <a:buClr>
                <a:schemeClr val="bg1"/>
              </a:buClr>
              <a:buSzPts val="1100"/>
              <a:buFont typeface="Proxima Nova"/>
              <a:buChar char="●"/>
            </a:pPr>
            <a:r>
              <a:rPr lang="en-US" sz="1100" dirty="0">
                <a:solidFill>
                  <a:schemeClr val="bg1"/>
                </a:solidFill>
                <a:latin typeface="+mj-lt"/>
                <a:ea typeface="Proxima Nova"/>
                <a:cs typeface="Proxima Nova"/>
                <a:sym typeface="Proxima Nova"/>
              </a:rPr>
              <a:t>Flexible UI is provided to filter the permission set and choose them. Ex: Gateway lists all types of permission for Internet Gateway, NAT Gateway, Service Gateway </a:t>
            </a:r>
            <a:r>
              <a:rPr lang="en-US" sz="1100" dirty="0" err="1">
                <a:solidFill>
                  <a:schemeClr val="bg1"/>
                </a:solidFill>
                <a:latin typeface="+mj-lt"/>
                <a:ea typeface="Proxima Nova"/>
                <a:cs typeface="Proxima Nova"/>
                <a:sym typeface="Proxima Nova"/>
              </a:rPr>
              <a:t>etc</a:t>
            </a:r>
            <a:r>
              <a:rPr lang="en-US" sz="1100" dirty="0">
                <a:solidFill>
                  <a:schemeClr val="bg1"/>
                </a:solidFill>
                <a:latin typeface="+mj-lt"/>
                <a:ea typeface="Proxima Nova"/>
                <a:cs typeface="Proxima Nova"/>
                <a:sym typeface="Proxima Nova"/>
              </a:rPr>
              <a:t> across multiple clouds.</a:t>
            </a:r>
          </a:p>
        </p:txBody>
      </p:sp>
    </p:spTree>
    <p:extLst>
      <p:ext uri="{BB962C8B-B14F-4D97-AF65-F5344CB8AC3E}">
        <p14:creationId xmlns:p14="http://schemas.microsoft.com/office/powerpoint/2010/main" val="134859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US" dirty="0"/>
              <a:t>Single Sign On for CMP, FinOps &amp; ITSM</a:t>
            </a:r>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783690" y="987425"/>
            <a:ext cx="3728684" cy="1887100"/>
          </a:xfrm>
          <a:prstGeom prst="rect">
            <a:avLst/>
          </a:prstGeom>
          <a:noFill/>
          <a:ln>
            <a:noFill/>
          </a:ln>
        </p:spPr>
      </p:pic>
      <p:pic>
        <p:nvPicPr>
          <p:cNvPr id="11" name="Google Shape;493;p114">
            <a:extLst>
              <a:ext uri="{FF2B5EF4-FFF2-40B4-BE49-F238E27FC236}">
                <a16:creationId xmlns:a16="http://schemas.microsoft.com/office/drawing/2014/main" id="{AA9548A5-1F62-7020-38A0-BCD90913A8E1}"/>
              </a:ext>
            </a:extLst>
          </p:cNvPr>
          <p:cNvPicPr preferRelativeResize="0"/>
          <p:nvPr/>
        </p:nvPicPr>
        <p:blipFill>
          <a:blip r:embed="rId3"/>
          <a:srcRect/>
          <a:stretch/>
        </p:blipFill>
        <p:spPr>
          <a:xfrm>
            <a:off x="2920560" y="2954162"/>
            <a:ext cx="3302879" cy="1778176"/>
          </a:xfrm>
          <a:prstGeom prst="rect">
            <a:avLst/>
          </a:prstGeom>
          <a:noFill/>
          <a:ln>
            <a:noFill/>
          </a:ln>
        </p:spPr>
      </p:pic>
      <p:pic>
        <p:nvPicPr>
          <p:cNvPr id="12" name="Google Shape;493;p114">
            <a:extLst>
              <a:ext uri="{FF2B5EF4-FFF2-40B4-BE49-F238E27FC236}">
                <a16:creationId xmlns:a16="http://schemas.microsoft.com/office/drawing/2014/main" id="{DCE24860-CD58-EC3F-C31C-45D3F85B762E}"/>
              </a:ext>
            </a:extLst>
          </p:cNvPr>
          <p:cNvPicPr preferRelativeResize="0"/>
          <p:nvPr/>
        </p:nvPicPr>
        <p:blipFill>
          <a:blip r:embed="rId4"/>
          <a:srcRect/>
          <a:stretch/>
        </p:blipFill>
        <p:spPr>
          <a:xfrm>
            <a:off x="4631628" y="987425"/>
            <a:ext cx="3765062" cy="1887100"/>
          </a:xfrm>
          <a:prstGeom prst="rect">
            <a:avLst/>
          </a:prstGeom>
          <a:noFill/>
          <a:ln>
            <a:noFill/>
          </a:ln>
        </p:spPr>
      </p:pic>
      <p:sp>
        <p:nvSpPr>
          <p:cNvPr id="3" name="TextBox 2">
            <a:hlinkClick r:id="rId5" action="ppaction://hlinksldjump"/>
            <a:extLst>
              <a:ext uri="{FF2B5EF4-FFF2-40B4-BE49-F238E27FC236}">
                <a16:creationId xmlns:a16="http://schemas.microsoft.com/office/drawing/2014/main" id="{163B4170-EDFA-0EAB-6F77-90B8A6340786}"/>
              </a:ext>
            </a:extLst>
          </p:cNvPr>
          <p:cNvSpPr txBox="1"/>
          <p:nvPr/>
        </p:nvSpPr>
        <p:spPr>
          <a:xfrm>
            <a:off x="7620000" y="4432256"/>
            <a:ext cx="1200150" cy="307777"/>
          </a:xfrm>
          <a:prstGeom prst="rect">
            <a:avLst/>
          </a:prstGeom>
          <a:noFill/>
        </p:spPr>
        <p:txBody>
          <a:bodyPr wrap="square" rtlCol="0">
            <a:spAutoFit/>
          </a:bodyPr>
          <a:lstStyle/>
          <a:p>
            <a:pPr algn="r"/>
            <a:r>
              <a:rPr lang="en-IN" sz="1400" b="1" i="1" dirty="0">
                <a:solidFill>
                  <a:srgbClr val="00B0F0"/>
                </a:solidFill>
              </a:rPr>
              <a:t>Back…</a:t>
            </a:r>
          </a:p>
        </p:txBody>
      </p:sp>
    </p:spTree>
    <p:extLst>
      <p:ext uri="{BB962C8B-B14F-4D97-AF65-F5344CB8AC3E}">
        <p14:creationId xmlns:p14="http://schemas.microsoft.com/office/powerpoint/2010/main" val="19921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Sify CMP Blueprints 1/2</a:t>
            </a:r>
            <a:endParaRPr lang="en-US" dirty="0"/>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4000" y="1541197"/>
            <a:ext cx="5534359" cy="3190325"/>
          </a:xfrm>
          <a:prstGeom prst="rect">
            <a:avLst/>
          </a:prstGeom>
          <a:noFill/>
          <a:ln>
            <a:noFill/>
          </a:ln>
        </p:spPr>
      </p:pic>
      <p:sp>
        <p:nvSpPr>
          <p:cNvPr id="3" name="TextBox 2">
            <a:hlinkClick r:id="rId3" action="ppaction://hlinksldjump"/>
            <a:extLst>
              <a:ext uri="{FF2B5EF4-FFF2-40B4-BE49-F238E27FC236}">
                <a16:creationId xmlns:a16="http://schemas.microsoft.com/office/drawing/2014/main" id="{B51DFED2-CE8B-7737-8EF3-88FEF9182AB1}"/>
              </a:ext>
            </a:extLst>
          </p:cNvPr>
          <p:cNvSpPr txBox="1"/>
          <p:nvPr/>
        </p:nvSpPr>
        <p:spPr>
          <a:xfrm>
            <a:off x="7620000" y="4431440"/>
            <a:ext cx="1200000" cy="307777"/>
          </a:xfrm>
          <a:prstGeom prst="rect">
            <a:avLst/>
          </a:prstGeom>
          <a:noFill/>
        </p:spPr>
        <p:txBody>
          <a:bodyPr wrap="square" rtlCol="0">
            <a:spAutoFit/>
          </a:bodyPr>
          <a:lstStyle/>
          <a:p>
            <a:pPr algn="r"/>
            <a:r>
              <a:rPr lang="en-IN" sz="1400" b="1" i="1" dirty="0">
                <a:solidFill>
                  <a:srgbClr val="00B0F0"/>
                </a:solidFill>
              </a:rPr>
              <a:t>Back…</a:t>
            </a:r>
          </a:p>
        </p:txBody>
      </p:sp>
      <p:sp>
        <p:nvSpPr>
          <p:cNvPr id="10" name="TextBox 9">
            <a:extLst>
              <a:ext uri="{FF2B5EF4-FFF2-40B4-BE49-F238E27FC236}">
                <a16:creationId xmlns:a16="http://schemas.microsoft.com/office/drawing/2014/main" id="{6B071C4B-F872-43BE-E639-D465ED6FB6DD}"/>
              </a:ext>
            </a:extLst>
          </p:cNvPr>
          <p:cNvSpPr txBox="1"/>
          <p:nvPr/>
        </p:nvSpPr>
        <p:spPr>
          <a:xfrm>
            <a:off x="324000" y="987425"/>
            <a:ext cx="8496150" cy="276999"/>
          </a:xfrm>
          <a:prstGeom prst="rect">
            <a:avLst/>
          </a:prstGeom>
          <a:noFill/>
        </p:spPr>
        <p:txBody>
          <a:bodyPr wrap="square" rtlCol="0">
            <a:spAutoFit/>
          </a:bodyPr>
          <a:lstStyle/>
          <a:p>
            <a:r>
              <a:rPr lang="en-US" sz="1200" dirty="0">
                <a:solidFill>
                  <a:schemeClr val="bg1"/>
                </a:solidFill>
                <a:ea typeface="Proxima Nova"/>
              </a:rPr>
              <a:t>Predefined blueprint simplifies initial network configuration with appropriate access / firewall policies.</a:t>
            </a:r>
            <a:endParaRPr lang="en" sz="1200" dirty="0">
              <a:solidFill>
                <a:schemeClr val="bg1"/>
              </a:solidFill>
              <a:ea typeface="Proxima Nova"/>
            </a:endParaRPr>
          </a:p>
        </p:txBody>
      </p:sp>
      <p:sp>
        <p:nvSpPr>
          <p:cNvPr id="11" name="TextBox 10">
            <a:extLst>
              <a:ext uri="{FF2B5EF4-FFF2-40B4-BE49-F238E27FC236}">
                <a16:creationId xmlns:a16="http://schemas.microsoft.com/office/drawing/2014/main" id="{2407AC38-0440-CD54-9AB9-7279785CFDF6}"/>
              </a:ext>
            </a:extLst>
          </p:cNvPr>
          <p:cNvSpPr txBox="1"/>
          <p:nvPr/>
        </p:nvSpPr>
        <p:spPr>
          <a:xfrm>
            <a:off x="5951348" y="1578623"/>
            <a:ext cx="2868802" cy="2423740"/>
          </a:xfrm>
          <a:prstGeom prst="rect">
            <a:avLst/>
          </a:prstGeom>
          <a:noFill/>
        </p:spPr>
        <p:txBody>
          <a:bodyPr wrap="square" rtlCol="0">
            <a:spAutoFit/>
          </a:bodyPr>
          <a:lstStyle/>
          <a:p>
            <a:pPr marL="177800" lvl="0" indent="-177800" algn="l" rtl="0">
              <a:lnSpc>
                <a:spcPct val="100000"/>
              </a:lnSpc>
              <a:spcBef>
                <a:spcPts val="90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A predefined blueprint simplifies complex network configurations like Site-To-Site VPN Connections between two clouds.</a:t>
            </a:r>
          </a:p>
          <a:p>
            <a:pPr marL="177800" lvl="0" indent="-177800" algn="l" rtl="0">
              <a:lnSpc>
                <a:spcPct val="100000"/>
              </a:lnSpc>
              <a:spcBef>
                <a:spcPts val="90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Sify CMP Terraform Blueprint library will support to  install, configure, and manage resources</a:t>
            </a:r>
          </a:p>
          <a:p>
            <a:pPr marL="177800" lvl="0" indent="-177800" algn="l" rtl="0">
              <a:lnSpc>
                <a:spcPct val="100000"/>
              </a:lnSpc>
              <a:spcBef>
                <a:spcPts val="0"/>
              </a:spcBef>
              <a:spcAft>
                <a:spcPts val="0"/>
              </a:spcAft>
              <a:buClr>
                <a:schemeClr val="bg1"/>
              </a:buClr>
              <a:buSzPts val="1100"/>
              <a:buFont typeface="Proxima Nova"/>
              <a:buChar char="●"/>
            </a:pPr>
            <a:endParaRPr lang="en-US" sz="1200"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Users can upload  their custom blueprint in Terraform Syntax to deploy cloud resources in Sify-CMP</a:t>
            </a:r>
          </a:p>
        </p:txBody>
      </p:sp>
    </p:spTree>
    <p:extLst>
      <p:ext uri="{BB962C8B-B14F-4D97-AF65-F5344CB8AC3E}">
        <p14:creationId xmlns:p14="http://schemas.microsoft.com/office/powerpoint/2010/main" val="160255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Sify CMP Blueprints 2/2</a:t>
            </a:r>
            <a:endParaRPr lang="en-US" dirty="0"/>
          </a:p>
        </p:txBody>
      </p:sp>
      <p:sp>
        <p:nvSpPr>
          <p:cNvPr id="5" name="Google Shape;492;p114">
            <a:extLst>
              <a:ext uri="{FF2B5EF4-FFF2-40B4-BE49-F238E27FC236}">
                <a16:creationId xmlns:a16="http://schemas.microsoft.com/office/drawing/2014/main" id="{17F64BDA-2D7F-9467-DDF0-E93EEC83FED8}"/>
              </a:ext>
            </a:extLst>
          </p:cNvPr>
          <p:cNvSpPr txBox="1"/>
          <p:nvPr/>
        </p:nvSpPr>
        <p:spPr>
          <a:xfrm>
            <a:off x="181416" y="727675"/>
            <a:ext cx="8345400" cy="321493"/>
          </a:xfrm>
          <a:prstGeom prst="rect">
            <a:avLst/>
          </a:prstGeom>
          <a:noFill/>
          <a:ln>
            <a:noFill/>
          </a:ln>
        </p:spPr>
        <p:txBody>
          <a:bodyPr spcFirstLastPara="1" wrap="square" lIns="91425" tIns="91425" rIns="91425" bIns="91425" anchor="t" anchorCtr="0">
            <a:noAutofit/>
          </a:bodyPr>
          <a:lstStyle/>
          <a:p>
            <a:endParaRPr lang="en" sz="1200" dirty="0">
              <a:solidFill>
                <a:schemeClr val="bg1"/>
              </a:solidFill>
              <a:ea typeface="Proxima Nova"/>
            </a:endParaRPr>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3850" y="1647335"/>
            <a:ext cx="5471592" cy="3076268"/>
          </a:xfrm>
          <a:prstGeom prst="rect">
            <a:avLst/>
          </a:prstGeom>
          <a:noFill/>
          <a:ln>
            <a:noFill/>
          </a:ln>
        </p:spPr>
      </p:pic>
      <p:sp>
        <p:nvSpPr>
          <p:cNvPr id="8" name="TextBox 7">
            <a:hlinkClick r:id="rId3" action="ppaction://hlinksldjump"/>
            <a:extLst>
              <a:ext uri="{FF2B5EF4-FFF2-40B4-BE49-F238E27FC236}">
                <a16:creationId xmlns:a16="http://schemas.microsoft.com/office/drawing/2014/main" id="{4BD22C93-520E-CA33-D61A-DD69DB7FAE8D}"/>
              </a:ext>
            </a:extLst>
          </p:cNvPr>
          <p:cNvSpPr txBox="1"/>
          <p:nvPr/>
        </p:nvSpPr>
        <p:spPr>
          <a:xfrm>
            <a:off x="7620000" y="4415825"/>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10" name="TextBox 9">
            <a:extLst>
              <a:ext uri="{FF2B5EF4-FFF2-40B4-BE49-F238E27FC236}">
                <a16:creationId xmlns:a16="http://schemas.microsoft.com/office/drawing/2014/main" id="{9FAE66A7-D023-7CD2-E614-3BD318A4C897}"/>
              </a:ext>
            </a:extLst>
          </p:cNvPr>
          <p:cNvSpPr txBox="1"/>
          <p:nvPr/>
        </p:nvSpPr>
        <p:spPr>
          <a:xfrm>
            <a:off x="323850" y="987425"/>
            <a:ext cx="8496150" cy="461665"/>
          </a:xfrm>
          <a:prstGeom prst="rect">
            <a:avLst/>
          </a:prstGeom>
          <a:noFill/>
        </p:spPr>
        <p:txBody>
          <a:bodyPr wrap="square" rtlCol="0">
            <a:spAutoFit/>
          </a:bodyPr>
          <a:lstStyle/>
          <a:p>
            <a:r>
              <a:rPr lang="en-US" sz="1200" b="1" dirty="0">
                <a:solidFill>
                  <a:srgbClr val="BED730"/>
                </a:solidFill>
                <a:ea typeface="Proxima Nova"/>
              </a:rPr>
              <a:t>DevOps Ready Blueprint Deployment:</a:t>
            </a:r>
            <a:r>
              <a:rPr lang="en-US" sz="1200" dirty="0">
                <a:solidFill>
                  <a:srgbClr val="BED730"/>
                </a:solidFill>
                <a:ea typeface="Proxima Nova"/>
              </a:rPr>
              <a:t> </a:t>
            </a:r>
            <a:r>
              <a:rPr lang="en-US" sz="1200" dirty="0">
                <a:solidFill>
                  <a:schemeClr val="bg1"/>
                </a:solidFill>
                <a:ea typeface="Proxima Nova"/>
              </a:rPr>
              <a:t>Blueprints (Both predefined / custom) can be accessed using REST/JSON based API calls.</a:t>
            </a:r>
            <a:endParaRPr lang="en" sz="1200" dirty="0">
              <a:solidFill>
                <a:schemeClr val="bg1"/>
              </a:solidFill>
              <a:ea typeface="Proxima Nova"/>
            </a:endParaRPr>
          </a:p>
        </p:txBody>
      </p:sp>
      <p:sp>
        <p:nvSpPr>
          <p:cNvPr id="11" name="TextBox 10">
            <a:extLst>
              <a:ext uri="{FF2B5EF4-FFF2-40B4-BE49-F238E27FC236}">
                <a16:creationId xmlns:a16="http://schemas.microsoft.com/office/drawing/2014/main" id="{F3B6A917-BFDB-58DE-1FE9-FF790B18F33B}"/>
              </a:ext>
            </a:extLst>
          </p:cNvPr>
          <p:cNvSpPr txBox="1"/>
          <p:nvPr/>
        </p:nvSpPr>
        <p:spPr>
          <a:xfrm>
            <a:off x="5951348" y="1647334"/>
            <a:ext cx="2526225" cy="2793072"/>
          </a:xfrm>
          <a:prstGeom prst="rect">
            <a:avLst/>
          </a:prstGeom>
          <a:noFill/>
        </p:spPr>
        <p:txBody>
          <a:bodyPr wrap="square" rtlCol="0">
            <a:spAutoFit/>
          </a:bodyPr>
          <a:lstStyle/>
          <a:p>
            <a:pPr marL="177800" lvl="0" indent="-177800" algn="l" rtl="0">
              <a:lnSpc>
                <a:spcPct val="100000"/>
              </a:lnSpc>
              <a:spcBef>
                <a:spcPts val="90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Life-Cycle activities like provision, update and decommission are supported by simplified API calls</a:t>
            </a:r>
          </a:p>
          <a:p>
            <a:pPr marL="177800" lvl="0" indent="-177800" algn="l" rtl="0">
              <a:lnSpc>
                <a:spcPct val="100000"/>
              </a:lnSpc>
              <a:spcBef>
                <a:spcPts val="90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Your CI/CD pipeline can incorporate Blueprint APIs for continuous delivery.</a:t>
            </a:r>
          </a:p>
          <a:p>
            <a:pPr marL="177800" lvl="0" indent="-177800" algn="l" rtl="0">
              <a:lnSpc>
                <a:spcPct val="100000"/>
              </a:lnSpc>
              <a:spcBef>
                <a:spcPts val="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Your Git repository can be specified as a source for blueprint code instead of frequently updating and uploading the code.</a:t>
            </a:r>
          </a:p>
        </p:txBody>
      </p:sp>
    </p:spTree>
    <p:extLst>
      <p:ext uri="{BB962C8B-B14F-4D97-AF65-F5344CB8AC3E}">
        <p14:creationId xmlns:p14="http://schemas.microsoft.com/office/powerpoint/2010/main" val="6440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IN" dirty="0"/>
              <a:t>Account Onboarding, Discovery and ITSM</a:t>
            </a:r>
            <a:endParaRPr lang="en-US" dirty="0"/>
          </a:p>
        </p:txBody>
      </p:sp>
      <p:sp>
        <p:nvSpPr>
          <p:cNvPr id="2" name="Slide Number Placeholder 1">
            <a:extLst>
              <a:ext uri="{FF2B5EF4-FFF2-40B4-BE49-F238E27FC236}">
                <a16:creationId xmlns:a16="http://schemas.microsoft.com/office/drawing/2014/main" id="{8F29C31A-D9EA-EB8F-E025-A9B74F797C29}"/>
              </a:ext>
            </a:extLst>
          </p:cNvPr>
          <p:cNvSpPr>
            <a:spLocks noGrp="1"/>
          </p:cNvSpPr>
          <p:nvPr>
            <p:ph type="sldNum" idx="4294967295"/>
          </p:nvPr>
        </p:nvSpPr>
        <p:spPr>
          <a:xfrm>
            <a:off x="8994775" y="4802188"/>
            <a:ext cx="149225" cy="158750"/>
          </a:xfrm>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Google Shape;493;p114">
            <a:extLst>
              <a:ext uri="{FF2B5EF4-FFF2-40B4-BE49-F238E27FC236}">
                <a16:creationId xmlns:a16="http://schemas.microsoft.com/office/drawing/2014/main" id="{7D2180A3-00DF-94D1-E448-C763AE0D22B3}"/>
              </a:ext>
            </a:extLst>
          </p:cNvPr>
          <p:cNvPicPr preferRelativeResize="0"/>
          <p:nvPr/>
        </p:nvPicPr>
        <p:blipFill>
          <a:blip r:embed="rId2"/>
          <a:srcRect/>
          <a:stretch/>
        </p:blipFill>
        <p:spPr>
          <a:xfrm>
            <a:off x="323850" y="1549478"/>
            <a:ext cx="4931201" cy="2772446"/>
          </a:xfrm>
          <a:prstGeom prst="rect">
            <a:avLst/>
          </a:prstGeom>
          <a:noFill/>
          <a:ln>
            <a:noFill/>
          </a:ln>
        </p:spPr>
      </p:pic>
      <p:pic>
        <p:nvPicPr>
          <p:cNvPr id="3" name="Google Shape;493;p114">
            <a:extLst>
              <a:ext uri="{FF2B5EF4-FFF2-40B4-BE49-F238E27FC236}">
                <a16:creationId xmlns:a16="http://schemas.microsoft.com/office/drawing/2014/main" id="{1E0E7247-33D3-0583-252D-D4ED492658AC}"/>
              </a:ext>
            </a:extLst>
          </p:cNvPr>
          <p:cNvPicPr preferRelativeResize="0"/>
          <p:nvPr/>
        </p:nvPicPr>
        <p:blipFill>
          <a:blip r:embed="rId3"/>
          <a:srcRect/>
          <a:stretch/>
        </p:blipFill>
        <p:spPr>
          <a:xfrm>
            <a:off x="851388" y="3111950"/>
            <a:ext cx="4403663" cy="1620388"/>
          </a:xfrm>
          <a:prstGeom prst="rect">
            <a:avLst/>
          </a:prstGeom>
          <a:noFill/>
          <a:ln>
            <a:noFill/>
          </a:ln>
        </p:spPr>
      </p:pic>
      <p:sp>
        <p:nvSpPr>
          <p:cNvPr id="8" name="TextBox 7">
            <a:hlinkClick r:id="rId4" action="ppaction://hlinksldjump"/>
            <a:extLst>
              <a:ext uri="{FF2B5EF4-FFF2-40B4-BE49-F238E27FC236}">
                <a16:creationId xmlns:a16="http://schemas.microsoft.com/office/drawing/2014/main" id="{8E83D107-52C3-648E-195F-3A4DA1C55202}"/>
              </a:ext>
            </a:extLst>
          </p:cNvPr>
          <p:cNvSpPr txBox="1"/>
          <p:nvPr/>
        </p:nvSpPr>
        <p:spPr>
          <a:xfrm>
            <a:off x="7620000" y="4432256"/>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10" name="TextBox 9">
            <a:extLst>
              <a:ext uri="{FF2B5EF4-FFF2-40B4-BE49-F238E27FC236}">
                <a16:creationId xmlns:a16="http://schemas.microsoft.com/office/drawing/2014/main" id="{3E7790B4-2DD1-2277-3342-B468A5C48FEF}"/>
              </a:ext>
            </a:extLst>
          </p:cNvPr>
          <p:cNvSpPr txBox="1"/>
          <p:nvPr/>
        </p:nvSpPr>
        <p:spPr>
          <a:xfrm>
            <a:off x="323850" y="987425"/>
            <a:ext cx="8496300" cy="276999"/>
          </a:xfrm>
          <a:prstGeom prst="rect">
            <a:avLst/>
          </a:prstGeom>
          <a:noFill/>
        </p:spPr>
        <p:txBody>
          <a:bodyPr wrap="square" rtlCol="0">
            <a:spAutoFit/>
          </a:bodyPr>
          <a:lstStyle/>
          <a:p>
            <a:r>
              <a:rPr lang="en-US" sz="1200" dirty="0">
                <a:solidFill>
                  <a:schemeClr val="bg1"/>
                </a:solidFill>
                <a:ea typeface="Proxima Nova"/>
              </a:rPr>
              <a:t>Bi-directional resource discovery for complete CMDB synchronization and resource governance.</a:t>
            </a:r>
            <a:endParaRPr lang="en" sz="1200" dirty="0">
              <a:solidFill>
                <a:schemeClr val="bg1"/>
              </a:solidFill>
              <a:ea typeface="Proxima Nova"/>
            </a:endParaRPr>
          </a:p>
        </p:txBody>
      </p:sp>
      <p:sp>
        <p:nvSpPr>
          <p:cNvPr id="11" name="TextBox 10">
            <a:extLst>
              <a:ext uri="{FF2B5EF4-FFF2-40B4-BE49-F238E27FC236}">
                <a16:creationId xmlns:a16="http://schemas.microsoft.com/office/drawing/2014/main" id="{7F76026C-D5EE-E9B4-66A4-E4B6F6BD030C}"/>
              </a:ext>
            </a:extLst>
          </p:cNvPr>
          <p:cNvSpPr txBox="1"/>
          <p:nvPr/>
        </p:nvSpPr>
        <p:spPr>
          <a:xfrm>
            <a:off x="5393410" y="1578623"/>
            <a:ext cx="3084163" cy="2677656"/>
          </a:xfrm>
          <a:prstGeom prst="rect">
            <a:avLst/>
          </a:prstGeom>
          <a:noFill/>
        </p:spPr>
        <p:txBody>
          <a:bodyPr wrap="square" rtlCol="0">
            <a:spAutoFit/>
          </a:bodyPr>
          <a:lstStyle/>
          <a:p>
            <a:pPr marL="177800" lvl="0" indent="-177800" algn="l" rtl="0">
              <a:lnSpc>
                <a:spcPct val="100000"/>
              </a:lnSpc>
              <a:spcBef>
                <a:spcPts val="90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For AWS Cloud, SNS Topic and subscription are created automatically to get notifications on any resource modification; For other clouds, CMP performs periodic discovery.</a:t>
            </a:r>
          </a:p>
          <a:p>
            <a:pPr marL="177800" lvl="0" indent="-177800" algn="l" rtl="0">
              <a:lnSpc>
                <a:spcPct val="100000"/>
              </a:lnSpc>
              <a:spcBef>
                <a:spcPts val="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All resources’ current configuration is synchronized in ITSM – CMDB for Service-Assurance, and ticket functionalities.</a:t>
            </a:r>
          </a:p>
          <a:p>
            <a:pPr marL="177800" lvl="0" indent="-177800" algn="l" rtl="0">
              <a:lnSpc>
                <a:spcPct val="100000"/>
              </a:lnSpc>
              <a:spcBef>
                <a:spcPts val="0"/>
              </a:spcBef>
              <a:spcAft>
                <a:spcPts val="0"/>
              </a:spcAft>
              <a:buClr>
                <a:schemeClr val="bg1"/>
              </a:buClr>
              <a:buSzPts val="1100"/>
              <a:buFont typeface="Proxima Nova"/>
              <a:buChar char="●"/>
            </a:pPr>
            <a:endParaRPr lang="en-US" sz="1200" b="1" dirty="0">
              <a:solidFill>
                <a:schemeClr val="bg1"/>
              </a:solidFill>
              <a:latin typeface="+mj-lt"/>
              <a:ea typeface="Proxima Nova"/>
              <a:cs typeface="Proxima Nova"/>
              <a:sym typeface="Proxima Nova"/>
            </a:endParaRPr>
          </a:p>
          <a:p>
            <a:pPr marL="177800" lvl="0" indent="-177800"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Discovered resources are used to auto-fill input parameters in the blueprint provisioning interface.</a:t>
            </a:r>
          </a:p>
        </p:txBody>
      </p:sp>
    </p:spTree>
    <p:extLst>
      <p:ext uri="{BB962C8B-B14F-4D97-AF65-F5344CB8AC3E}">
        <p14:creationId xmlns:p14="http://schemas.microsoft.com/office/powerpoint/2010/main" val="212140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2" name="Title 1">
            <a:extLst>
              <a:ext uri="{FF2B5EF4-FFF2-40B4-BE49-F238E27FC236}">
                <a16:creationId xmlns:a16="http://schemas.microsoft.com/office/drawing/2014/main" id="{4CFECF42-B947-677A-C3FB-FFBEFB897B50}"/>
              </a:ext>
            </a:extLst>
          </p:cNvPr>
          <p:cNvSpPr>
            <a:spLocks noGrp="1"/>
          </p:cNvSpPr>
          <p:nvPr>
            <p:ph type="title"/>
          </p:nvPr>
        </p:nvSpPr>
        <p:spPr/>
        <p:txBody>
          <a:bodyPr/>
          <a:lstStyle/>
          <a:p>
            <a:r>
              <a:rPr lang="en-US" dirty="0">
                <a:sym typeface="Proxima Nova"/>
              </a:rPr>
              <a:t>Real-time observability showing spending </a:t>
            </a:r>
            <a:endParaRPr lang="en-US" dirty="0"/>
          </a:p>
        </p:txBody>
      </p:sp>
      <p:sp>
        <p:nvSpPr>
          <p:cNvPr id="1017" name="Google Shape;1017;p226"/>
          <p:cNvSpPr txBox="1">
            <a:spLocks noGrp="1"/>
          </p:cNvSpPr>
          <p:nvPr>
            <p:ph type="sldNum" idx="4294967295"/>
          </p:nvPr>
        </p:nvSpPr>
        <p:spPr>
          <a:xfrm>
            <a:off x="8994775" y="4802188"/>
            <a:ext cx="149225" cy="158750"/>
          </a:xfrm>
          <a:prstGeom prst="rect">
            <a:avLst/>
          </a:prstGeom>
        </p:spPr>
        <p:txBody>
          <a:bodyPr spcFirstLastPara="1" wrap="square" lIns="19050" tIns="19050" rIns="19050" bIns="1905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27</a:t>
            </a:fld>
            <a:endParaRPr dirty="0"/>
          </a:p>
        </p:txBody>
      </p:sp>
      <p:pic>
        <p:nvPicPr>
          <p:cNvPr id="1020" name="Google Shape;1020;p226"/>
          <p:cNvPicPr preferRelativeResize="0"/>
          <p:nvPr/>
        </p:nvPicPr>
        <p:blipFill rotWithShape="1">
          <a:blip r:embed="rId3">
            <a:alphaModFix/>
          </a:blip>
          <a:srcRect t="6629" r="941"/>
          <a:stretch/>
        </p:blipFill>
        <p:spPr>
          <a:xfrm>
            <a:off x="323850" y="1960536"/>
            <a:ext cx="4705362" cy="2771802"/>
          </a:xfrm>
          <a:prstGeom prst="rect">
            <a:avLst/>
          </a:prstGeom>
          <a:noFill/>
          <a:ln>
            <a:noFill/>
          </a:ln>
        </p:spPr>
      </p:pic>
      <p:sp>
        <p:nvSpPr>
          <p:cNvPr id="3" name="TextBox 2">
            <a:hlinkClick r:id="rId4" action="ppaction://hlinksldjump"/>
            <a:extLst>
              <a:ext uri="{FF2B5EF4-FFF2-40B4-BE49-F238E27FC236}">
                <a16:creationId xmlns:a16="http://schemas.microsoft.com/office/drawing/2014/main" id="{7F8B6415-D108-A158-C555-27610275F130}"/>
              </a:ext>
            </a:extLst>
          </p:cNvPr>
          <p:cNvSpPr txBox="1"/>
          <p:nvPr/>
        </p:nvSpPr>
        <p:spPr>
          <a:xfrm>
            <a:off x="7620000" y="4432256"/>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5" name="TextBox 4">
            <a:extLst>
              <a:ext uri="{FF2B5EF4-FFF2-40B4-BE49-F238E27FC236}">
                <a16:creationId xmlns:a16="http://schemas.microsoft.com/office/drawing/2014/main" id="{A2C54C3F-F363-47C1-F6F1-112DDACDDFBA}"/>
              </a:ext>
            </a:extLst>
          </p:cNvPr>
          <p:cNvSpPr txBox="1"/>
          <p:nvPr/>
        </p:nvSpPr>
        <p:spPr>
          <a:xfrm>
            <a:off x="323850" y="987425"/>
            <a:ext cx="8496300" cy="830997"/>
          </a:xfrm>
          <a:prstGeom prst="rect">
            <a:avLst/>
          </a:prstGeom>
          <a:noFill/>
        </p:spPr>
        <p:txBody>
          <a:bodyPr wrap="square" rtlCol="0">
            <a:spAutoFit/>
          </a:bodyPr>
          <a:lstStyle/>
          <a:p>
            <a:r>
              <a:rPr lang="en-US" sz="1200" b="1" dirty="0">
                <a:solidFill>
                  <a:srgbClr val="BED730"/>
                </a:solidFill>
                <a:latin typeface="+mj-lt"/>
                <a:ea typeface="Proxima Nova"/>
                <a:cs typeface="Proxima Nova"/>
                <a:sym typeface="Proxima Nova"/>
              </a:rPr>
              <a:t>Customer scenario</a:t>
            </a:r>
            <a:r>
              <a:rPr lang="en-US" sz="1200" dirty="0">
                <a:solidFill>
                  <a:srgbClr val="BED730"/>
                </a:solidFill>
                <a:latin typeface="+mj-lt"/>
                <a:ea typeface="Proxima Nova"/>
                <a:cs typeface="Proxima Nova"/>
                <a:sym typeface="Proxima Nova"/>
              </a:rPr>
              <a:t>: </a:t>
            </a:r>
            <a:r>
              <a:rPr lang="en-US" sz="1200" dirty="0">
                <a:solidFill>
                  <a:schemeClr val="bg1"/>
                </a:solidFill>
                <a:latin typeface="+mj-lt"/>
                <a:ea typeface="Proxima Nova"/>
                <a:cs typeface="Proxima Nova"/>
                <a:sym typeface="Proxima Nova"/>
              </a:rPr>
              <a:t>Cloud enterprise wants to understand their cloud consumption across different categories such as instances, storage, networking, containers, scaling groups, and services. In addition they want to understand how much cloud waste there is in each category. They used to use scripts and manual methods to figure these out, and each time it would take them months. </a:t>
            </a:r>
            <a:endParaRPr lang="en-IN" sz="1200" dirty="0">
              <a:latin typeface="+mj-lt"/>
            </a:endParaRPr>
          </a:p>
        </p:txBody>
      </p:sp>
      <p:sp>
        <p:nvSpPr>
          <p:cNvPr id="6" name="TextBox 5">
            <a:extLst>
              <a:ext uri="{FF2B5EF4-FFF2-40B4-BE49-F238E27FC236}">
                <a16:creationId xmlns:a16="http://schemas.microsoft.com/office/drawing/2014/main" id="{A604CB02-F544-038B-0CB0-6F92E811DD09}"/>
              </a:ext>
            </a:extLst>
          </p:cNvPr>
          <p:cNvSpPr txBox="1"/>
          <p:nvPr/>
        </p:nvSpPr>
        <p:spPr>
          <a:xfrm>
            <a:off x="5129940" y="1960536"/>
            <a:ext cx="3690210" cy="2085186"/>
          </a:xfrm>
          <a:prstGeom prst="rect">
            <a:avLst/>
          </a:prstGeom>
          <a:noFill/>
        </p:spPr>
        <p:txBody>
          <a:bodyPr wrap="square" rtlCol="0">
            <a:spAutoFit/>
          </a:bodyPr>
          <a:lstStyle/>
          <a:p>
            <a:pPr marL="0" lvl="0" indent="0" algn="l" rtl="0">
              <a:spcBef>
                <a:spcPts val="0"/>
              </a:spcBef>
              <a:spcAft>
                <a:spcPts val="0"/>
              </a:spcAft>
              <a:buNone/>
            </a:pPr>
            <a:r>
              <a:rPr lang="en-US" sz="1400" b="1" dirty="0">
                <a:solidFill>
                  <a:schemeClr val="bg1"/>
                </a:solidFill>
                <a:latin typeface="+mj-lt"/>
                <a:ea typeface="Helvetica Neue"/>
                <a:cs typeface="Helvetica Neue"/>
                <a:sym typeface="Helvetica Neue"/>
              </a:rPr>
              <a:t>With Sify Multi-CMP FinOps</a:t>
            </a:r>
          </a:p>
          <a:p>
            <a:pPr marL="357188" lvl="0" indent="-179388" algn="l" rtl="0">
              <a:lnSpc>
                <a:spcPct val="100000"/>
              </a:lnSpc>
              <a:spcBef>
                <a:spcPts val="90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Large amount of pricing and utilization data are analyzed in real time showing cloud consumptions in instances, storage, networking, containers, scaling groups, and services. </a:t>
            </a:r>
          </a:p>
          <a:p>
            <a:pPr marL="357188" lvl="0" indent="-179388" algn="l" rtl="0">
              <a:lnSpc>
                <a:spcPct val="100000"/>
              </a:lnSpc>
              <a:spcBef>
                <a:spcPts val="0"/>
              </a:spcBef>
              <a:spcAft>
                <a:spcPts val="0"/>
              </a:spcAft>
              <a:buClr>
                <a:schemeClr val="bg1"/>
              </a:buClr>
              <a:buSzPts val="1100"/>
              <a:buFont typeface="Proxima Nova"/>
              <a:buChar char="●"/>
            </a:pPr>
            <a:r>
              <a:rPr lang="en-US" sz="1200" b="1" dirty="0">
                <a:solidFill>
                  <a:srgbClr val="BED730"/>
                </a:solidFill>
                <a:latin typeface="+mj-lt"/>
                <a:ea typeface="Proxima Nova"/>
                <a:cs typeface="Proxima Nova"/>
                <a:sym typeface="Proxima Nova"/>
              </a:rPr>
              <a:t>Cloud waste</a:t>
            </a:r>
            <a:r>
              <a:rPr lang="en-US" sz="1200" dirty="0">
                <a:solidFill>
                  <a:schemeClr val="bg1"/>
                </a:solidFill>
                <a:latin typeface="+mj-lt"/>
                <a:ea typeface="Proxima Nova"/>
                <a:cs typeface="Proxima Nova"/>
                <a:sym typeface="Proxima Nova"/>
              </a:rPr>
              <a:t> in each category is also shown.</a:t>
            </a:r>
          </a:p>
          <a:p>
            <a:pPr marL="357188" lvl="0" indent="-179388"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Users can also find </a:t>
            </a:r>
            <a:r>
              <a:rPr lang="en-US" sz="1200" b="1" dirty="0">
                <a:solidFill>
                  <a:srgbClr val="BED730"/>
                </a:solidFill>
                <a:latin typeface="+mj-lt"/>
                <a:ea typeface="Proxima Nova"/>
                <a:cs typeface="Proxima Nova"/>
                <a:sym typeface="Proxima Nova"/>
              </a:rPr>
              <a:t>cost trends and utilization trends</a:t>
            </a:r>
            <a:r>
              <a:rPr lang="en-US" sz="1200" dirty="0">
                <a:solidFill>
                  <a:schemeClr val="bg1"/>
                </a:solidFill>
                <a:latin typeface="+mj-lt"/>
                <a:ea typeface="Proxima Nova"/>
                <a:cs typeface="Proxima Nova"/>
                <a:sym typeface="Proxima Nova"/>
              </a:rPr>
              <a:t> for each resource in the </a:t>
            </a:r>
            <a:r>
              <a:rPr lang="en-US" sz="1200" b="1" dirty="0">
                <a:solidFill>
                  <a:srgbClr val="BED730"/>
                </a:solidFill>
                <a:latin typeface="+mj-lt"/>
                <a:ea typeface="Proxima Nova"/>
                <a:cs typeface="Proxima Nova"/>
                <a:sym typeface="Proxima Nova"/>
              </a:rPr>
              <a:t>drill-down</a:t>
            </a:r>
            <a:r>
              <a:rPr lang="en-US" sz="1200" dirty="0">
                <a:solidFill>
                  <a:srgbClr val="BED730"/>
                </a:solidFill>
                <a:latin typeface="+mj-lt"/>
                <a:ea typeface="Proxima Nova"/>
                <a:cs typeface="Proxima Nova"/>
                <a:sym typeface="Proxima Nova"/>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2" name="Title 1">
            <a:extLst>
              <a:ext uri="{FF2B5EF4-FFF2-40B4-BE49-F238E27FC236}">
                <a16:creationId xmlns:a16="http://schemas.microsoft.com/office/drawing/2014/main" id="{87362146-E71E-146F-FC17-935BD670DE5F}"/>
              </a:ext>
            </a:extLst>
          </p:cNvPr>
          <p:cNvSpPr>
            <a:spLocks noGrp="1"/>
          </p:cNvSpPr>
          <p:nvPr>
            <p:ph type="title"/>
          </p:nvPr>
        </p:nvSpPr>
        <p:spPr/>
        <p:txBody>
          <a:bodyPr/>
          <a:lstStyle/>
          <a:p>
            <a:r>
              <a:rPr lang="en">
                <a:sym typeface="Proxima Nova"/>
              </a:rPr>
              <a:t>Chargeback and budgeting</a:t>
            </a:r>
            <a:endParaRPr lang="en-US" dirty="0"/>
          </a:p>
        </p:txBody>
      </p:sp>
      <p:sp>
        <p:nvSpPr>
          <p:cNvPr id="1100" name="Google Shape;1100;p233"/>
          <p:cNvSpPr txBox="1">
            <a:spLocks noGrp="1"/>
          </p:cNvSpPr>
          <p:nvPr>
            <p:ph type="sldNum" idx="4294967295"/>
          </p:nvPr>
        </p:nvSpPr>
        <p:spPr>
          <a:xfrm>
            <a:off x="8994775" y="4802188"/>
            <a:ext cx="149225" cy="158750"/>
          </a:xfrm>
          <a:prstGeom prst="rect">
            <a:avLst/>
          </a:prstGeom>
        </p:spPr>
        <p:txBody>
          <a:bodyPr spcFirstLastPara="1" wrap="square" lIns="19050" tIns="19050" rIns="19050" bIns="1905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28</a:t>
            </a:fld>
            <a:endParaRPr dirty="0"/>
          </a:p>
        </p:txBody>
      </p:sp>
      <p:pic>
        <p:nvPicPr>
          <p:cNvPr id="1103" name="Google Shape;1103;p233"/>
          <p:cNvPicPr preferRelativeResize="0"/>
          <p:nvPr/>
        </p:nvPicPr>
        <p:blipFill rotWithShape="1">
          <a:blip r:embed="rId3">
            <a:alphaModFix/>
          </a:blip>
          <a:srcRect t="7390"/>
          <a:stretch/>
        </p:blipFill>
        <p:spPr>
          <a:xfrm>
            <a:off x="324000" y="1728829"/>
            <a:ext cx="4713452" cy="2728275"/>
          </a:xfrm>
          <a:prstGeom prst="rect">
            <a:avLst/>
          </a:prstGeom>
          <a:noFill/>
          <a:ln>
            <a:noFill/>
          </a:ln>
        </p:spPr>
      </p:pic>
      <p:sp>
        <p:nvSpPr>
          <p:cNvPr id="3" name="TextBox 2">
            <a:hlinkClick r:id="rId4" action="ppaction://hlinksldjump"/>
            <a:extLst>
              <a:ext uri="{FF2B5EF4-FFF2-40B4-BE49-F238E27FC236}">
                <a16:creationId xmlns:a16="http://schemas.microsoft.com/office/drawing/2014/main" id="{3073AC5D-954E-41B6-E086-C2CC093FDE19}"/>
              </a:ext>
            </a:extLst>
          </p:cNvPr>
          <p:cNvSpPr txBox="1"/>
          <p:nvPr/>
        </p:nvSpPr>
        <p:spPr>
          <a:xfrm>
            <a:off x="7620000" y="4433597"/>
            <a:ext cx="1200000" cy="307777"/>
          </a:xfrm>
          <a:prstGeom prst="rect">
            <a:avLst/>
          </a:prstGeom>
          <a:noFill/>
        </p:spPr>
        <p:txBody>
          <a:bodyPr wrap="square" rtlCol="0">
            <a:spAutoFit/>
          </a:bodyPr>
          <a:lstStyle/>
          <a:p>
            <a:pPr algn="r"/>
            <a:r>
              <a:rPr lang="en-IN" sz="1400" b="1" i="1" dirty="0">
                <a:solidFill>
                  <a:srgbClr val="00B0F0"/>
                </a:solidFill>
              </a:rPr>
              <a:t>Back…</a:t>
            </a:r>
          </a:p>
        </p:txBody>
      </p:sp>
      <p:sp>
        <p:nvSpPr>
          <p:cNvPr id="5" name="TextBox 4">
            <a:extLst>
              <a:ext uri="{FF2B5EF4-FFF2-40B4-BE49-F238E27FC236}">
                <a16:creationId xmlns:a16="http://schemas.microsoft.com/office/drawing/2014/main" id="{3CBE68D5-E3F5-FF2D-120E-29B400BEB040}"/>
              </a:ext>
            </a:extLst>
          </p:cNvPr>
          <p:cNvSpPr txBox="1"/>
          <p:nvPr/>
        </p:nvSpPr>
        <p:spPr>
          <a:xfrm>
            <a:off x="324000" y="987425"/>
            <a:ext cx="8496150" cy="646331"/>
          </a:xfrm>
          <a:prstGeom prst="rect">
            <a:avLst/>
          </a:prstGeom>
          <a:noFill/>
        </p:spPr>
        <p:txBody>
          <a:bodyPr wrap="square" rtlCol="0">
            <a:spAutoFit/>
          </a:bodyPr>
          <a:lstStyle/>
          <a:p>
            <a:r>
              <a:rPr lang="en-US" sz="1200" b="1" dirty="0">
                <a:solidFill>
                  <a:srgbClr val="BED730"/>
                </a:solidFill>
                <a:latin typeface="+mj-lt"/>
                <a:ea typeface="Proxima Nova"/>
                <a:cs typeface="Proxima Nova"/>
                <a:sym typeface="Proxima Nova"/>
              </a:rPr>
              <a:t>Customer scenario</a:t>
            </a:r>
            <a:r>
              <a:rPr lang="en-US" sz="1200" dirty="0">
                <a:solidFill>
                  <a:srgbClr val="BED730"/>
                </a:solidFill>
                <a:latin typeface="+mj-lt"/>
                <a:ea typeface="Proxima Nova"/>
                <a:cs typeface="Proxima Nova"/>
                <a:sym typeface="Proxima Nova"/>
              </a:rPr>
              <a:t>: </a:t>
            </a:r>
            <a:r>
              <a:rPr lang="en-US" sz="1200" dirty="0">
                <a:solidFill>
                  <a:schemeClr val="bg1"/>
                </a:solidFill>
                <a:latin typeface="+mj-lt"/>
                <a:ea typeface="Proxima Nova"/>
                <a:cs typeface="Proxima Nova"/>
                <a:sym typeface="Proxima Nova"/>
              </a:rPr>
              <a:t>Government entity, which has many organizational sub-units, needs self-service reports for sub-unit level consumption for chargeback and budgeting analysis. They use multiple clouds, in particular AWS, MS Azure, Kubernetes, etc.</a:t>
            </a:r>
          </a:p>
        </p:txBody>
      </p:sp>
      <p:sp>
        <p:nvSpPr>
          <p:cNvPr id="6" name="TextBox 5">
            <a:extLst>
              <a:ext uri="{FF2B5EF4-FFF2-40B4-BE49-F238E27FC236}">
                <a16:creationId xmlns:a16="http://schemas.microsoft.com/office/drawing/2014/main" id="{5802DBB9-EDE2-2732-D932-A26065EFAF09}"/>
              </a:ext>
            </a:extLst>
          </p:cNvPr>
          <p:cNvSpPr txBox="1"/>
          <p:nvPr/>
        </p:nvSpPr>
        <p:spPr>
          <a:xfrm>
            <a:off x="5129940" y="1676709"/>
            <a:ext cx="3690210" cy="2793072"/>
          </a:xfrm>
          <a:prstGeom prst="rect">
            <a:avLst/>
          </a:prstGeom>
          <a:noFill/>
        </p:spPr>
        <p:txBody>
          <a:bodyPr wrap="square" rtlCol="0">
            <a:spAutoFit/>
          </a:bodyPr>
          <a:lstStyle/>
          <a:p>
            <a:pPr marL="0" lvl="0" indent="0" algn="l" rtl="0">
              <a:spcBef>
                <a:spcPts val="0"/>
              </a:spcBef>
              <a:spcAft>
                <a:spcPts val="0"/>
              </a:spcAft>
              <a:buNone/>
            </a:pPr>
            <a:r>
              <a:rPr lang="en-US" sz="1050" b="1" dirty="0">
                <a:solidFill>
                  <a:schemeClr val="bg1"/>
                </a:solidFill>
                <a:latin typeface="+mj-lt"/>
                <a:ea typeface="Helvetica Neue"/>
                <a:cs typeface="Helvetica Neue"/>
                <a:sym typeface="Helvetica Neue"/>
              </a:rPr>
              <a:t>With Sify Multi-CMP FinOps</a:t>
            </a:r>
          </a:p>
          <a:p>
            <a:pPr marL="357188" lvl="0" indent="-179388" algn="l" rtl="0">
              <a:lnSpc>
                <a:spcPct val="100000"/>
              </a:lnSpc>
              <a:spcBef>
                <a:spcPts val="900"/>
              </a:spcBef>
              <a:spcAft>
                <a:spcPts val="0"/>
              </a:spcAft>
              <a:buClr>
                <a:schemeClr val="bg1"/>
              </a:buClr>
              <a:buSzPts val="1100"/>
              <a:buFont typeface="Proxima Nova"/>
              <a:buChar char="●"/>
            </a:pPr>
            <a:r>
              <a:rPr lang="en-US" sz="1050" dirty="0">
                <a:solidFill>
                  <a:schemeClr val="bg1"/>
                </a:solidFill>
                <a:latin typeface="+mj-lt"/>
                <a:ea typeface="Proxima Nova"/>
                <a:cs typeface="Proxima Nova"/>
                <a:sym typeface="Proxima Nova"/>
              </a:rPr>
              <a:t>Administrator can easily </a:t>
            </a:r>
            <a:r>
              <a:rPr lang="en-US" sz="1050" b="1" dirty="0">
                <a:solidFill>
                  <a:schemeClr val="bg1"/>
                </a:solidFill>
                <a:latin typeface="+mj-lt"/>
                <a:ea typeface="Proxima Nova"/>
                <a:cs typeface="Proxima Nova"/>
                <a:sym typeface="Proxima Nova"/>
              </a:rPr>
              <a:t>group cloud resources</a:t>
            </a:r>
            <a:r>
              <a:rPr lang="en-US" sz="1050" dirty="0">
                <a:solidFill>
                  <a:schemeClr val="bg1"/>
                </a:solidFill>
                <a:latin typeface="+mj-lt"/>
                <a:ea typeface="Proxima Nova"/>
                <a:cs typeface="Proxima Nova"/>
                <a:sym typeface="Proxima Nova"/>
              </a:rPr>
              <a:t> (including Kubernetes constructs and cloud services) from multiple clouds </a:t>
            </a:r>
            <a:r>
              <a:rPr lang="en-US" sz="1050" b="1" dirty="0">
                <a:solidFill>
                  <a:schemeClr val="bg1"/>
                </a:solidFill>
                <a:latin typeface="+mj-lt"/>
                <a:ea typeface="Proxima Nova"/>
                <a:cs typeface="Proxima Nova"/>
                <a:sym typeface="Proxima Nova"/>
              </a:rPr>
              <a:t>using FinOps Financial Domain</a:t>
            </a:r>
            <a:r>
              <a:rPr lang="en-US" sz="1050" dirty="0">
                <a:solidFill>
                  <a:schemeClr val="bg1"/>
                </a:solidFill>
                <a:latin typeface="+mj-lt"/>
                <a:ea typeface="Proxima Nova"/>
                <a:cs typeface="Proxima Nova"/>
                <a:sym typeface="Proxima Nova"/>
              </a:rPr>
              <a:t>.</a:t>
            </a:r>
            <a:endParaRPr lang="en-US" sz="1050" b="1" dirty="0">
              <a:solidFill>
                <a:schemeClr val="bg1"/>
              </a:solidFill>
              <a:latin typeface="+mj-lt"/>
              <a:ea typeface="Proxima Nova"/>
              <a:cs typeface="Proxima Nova"/>
              <a:sym typeface="Proxima Nova"/>
            </a:endParaRPr>
          </a:p>
          <a:p>
            <a:pPr marL="357188" lvl="0" indent="-179388" algn="l" rtl="0">
              <a:lnSpc>
                <a:spcPct val="100000"/>
              </a:lnSpc>
              <a:spcBef>
                <a:spcPts val="0"/>
              </a:spcBef>
              <a:spcAft>
                <a:spcPts val="0"/>
              </a:spcAft>
              <a:buClr>
                <a:schemeClr val="bg1"/>
              </a:buClr>
              <a:buSzPts val="1100"/>
              <a:buFont typeface="Proxima Nova"/>
              <a:buChar char="●"/>
            </a:pPr>
            <a:r>
              <a:rPr lang="en-US" sz="1050" dirty="0">
                <a:solidFill>
                  <a:schemeClr val="bg1"/>
                </a:solidFill>
                <a:latin typeface="+mj-lt"/>
                <a:ea typeface="Proxima Nova"/>
                <a:cs typeface="Proxima Nova"/>
                <a:sym typeface="Proxima Nova"/>
              </a:rPr>
              <a:t>Each financial domain represents one organizational sub-unit, with </a:t>
            </a:r>
            <a:r>
              <a:rPr lang="en-US" sz="1050" b="1" dirty="0">
                <a:solidFill>
                  <a:schemeClr val="bg1"/>
                </a:solidFill>
                <a:latin typeface="+mj-lt"/>
                <a:ea typeface="Proxima Nova"/>
                <a:cs typeface="Proxima Nova"/>
                <a:sym typeface="Proxima Nova"/>
              </a:rPr>
              <a:t>chargeback/</a:t>
            </a:r>
            <a:r>
              <a:rPr lang="en-US" sz="1050" b="1" dirty="0" err="1">
                <a:solidFill>
                  <a:schemeClr val="bg1"/>
                </a:solidFill>
                <a:latin typeface="+mj-lt"/>
                <a:ea typeface="Proxima Nova"/>
                <a:cs typeface="Proxima Nova"/>
                <a:sym typeface="Proxima Nova"/>
              </a:rPr>
              <a:t>showback</a:t>
            </a:r>
            <a:r>
              <a:rPr lang="en-US" sz="1050" b="1" dirty="0">
                <a:solidFill>
                  <a:schemeClr val="bg1"/>
                </a:solidFill>
                <a:latin typeface="+mj-lt"/>
                <a:ea typeface="Proxima Nova"/>
                <a:cs typeface="Proxima Nova"/>
                <a:sym typeface="Proxima Nova"/>
              </a:rPr>
              <a:t> and budgeting capabilities. Shared cost allocation enabled.</a:t>
            </a:r>
          </a:p>
          <a:p>
            <a:pPr marL="357188" lvl="0" indent="-179388" algn="l" rtl="0">
              <a:lnSpc>
                <a:spcPct val="100000"/>
              </a:lnSpc>
              <a:spcBef>
                <a:spcPts val="0"/>
              </a:spcBef>
              <a:spcAft>
                <a:spcPts val="0"/>
              </a:spcAft>
              <a:buClr>
                <a:schemeClr val="bg1"/>
              </a:buClr>
              <a:buSzPts val="1100"/>
              <a:buFont typeface="Proxima Nova"/>
              <a:buChar char="●"/>
            </a:pPr>
            <a:r>
              <a:rPr lang="en-US" sz="1050" b="1" dirty="0">
                <a:solidFill>
                  <a:schemeClr val="bg1"/>
                </a:solidFill>
                <a:latin typeface="+mj-lt"/>
                <a:ea typeface="Proxima Nova"/>
                <a:cs typeface="Proxima Nova"/>
                <a:sym typeface="Proxima Nova"/>
              </a:rPr>
              <a:t>Forecast</a:t>
            </a:r>
            <a:r>
              <a:rPr lang="en-US" sz="1050" dirty="0">
                <a:solidFill>
                  <a:schemeClr val="bg1"/>
                </a:solidFill>
                <a:latin typeface="+mj-lt"/>
                <a:ea typeface="Proxima Nova"/>
                <a:cs typeface="Proxima Nova"/>
                <a:sym typeface="Proxima Nova"/>
              </a:rPr>
              <a:t> of future consumptions.</a:t>
            </a:r>
          </a:p>
          <a:p>
            <a:pPr marL="357188" lvl="0" indent="-179388" algn="l" rtl="0">
              <a:lnSpc>
                <a:spcPct val="100000"/>
              </a:lnSpc>
              <a:spcBef>
                <a:spcPts val="0"/>
              </a:spcBef>
              <a:spcAft>
                <a:spcPts val="0"/>
              </a:spcAft>
              <a:buClr>
                <a:schemeClr val="bg1"/>
              </a:buClr>
              <a:buSzPts val="1100"/>
              <a:buFont typeface="Proxima Nova"/>
              <a:buChar char="●"/>
            </a:pPr>
            <a:r>
              <a:rPr lang="en-US" sz="1050" b="1" dirty="0">
                <a:solidFill>
                  <a:schemeClr val="bg1"/>
                </a:solidFill>
                <a:latin typeface="+mj-lt"/>
                <a:ea typeface="Proxima Nova"/>
                <a:cs typeface="Proxima Nova"/>
                <a:sym typeface="Proxima Nova"/>
              </a:rPr>
              <a:t>Real-time budget alerts</a:t>
            </a:r>
            <a:r>
              <a:rPr lang="en-US" sz="1050" dirty="0">
                <a:solidFill>
                  <a:schemeClr val="bg1"/>
                </a:solidFill>
                <a:latin typeface="+mj-lt"/>
                <a:ea typeface="Proxima Nova"/>
                <a:cs typeface="Proxima Nova"/>
                <a:sym typeface="Proxima Nova"/>
              </a:rPr>
              <a:t> sent via emails or ticketing systems such as ServiceNow and PagerDuty.</a:t>
            </a:r>
          </a:p>
          <a:p>
            <a:pPr marL="357188" lvl="0" indent="-179388" algn="l" rtl="0">
              <a:lnSpc>
                <a:spcPct val="100000"/>
              </a:lnSpc>
              <a:spcBef>
                <a:spcPts val="0"/>
              </a:spcBef>
              <a:spcAft>
                <a:spcPts val="0"/>
              </a:spcAft>
              <a:buClr>
                <a:schemeClr val="bg1"/>
              </a:buClr>
              <a:buSzPts val="1100"/>
              <a:buFont typeface="Proxima Nova"/>
              <a:buChar char="●"/>
            </a:pPr>
            <a:r>
              <a:rPr lang="en-US" sz="1050" dirty="0">
                <a:solidFill>
                  <a:schemeClr val="bg1"/>
                </a:solidFill>
                <a:latin typeface="+mj-lt"/>
                <a:ea typeface="Proxima Nova"/>
                <a:cs typeface="Proxima Nova"/>
                <a:sym typeface="Proxima Nova"/>
              </a:rPr>
              <a:t>Role-based control access allowing for organizational unit stakeholder(s) to </a:t>
            </a:r>
            <a:r>
              <a:rPr lang="en-US" sz="1050" b="1" dirty="0">
                <a:solidFill>
                  <a:schemeClr val="bg1"/>
                </a:solidFill>
                <a:latin typeface="+mj-lt"/>
                <a:ea typeface="Proxima Nova"/>
                <a:cs typeface="Proxima Nova"/>
                <a:sym typeface="Proxima Nova"/>
              </a:rPr>
              <a:t>self-service </a:t>
            </a:r>
            <a:r>
              <a:rPr lang="en-US" sz="1050" dirty="0">
                <a:solidFill>
                  <a:schemeClr val="bg1"/>
                </a:solidFill>
                <a:latin typeface="+mj-lt"/>
                <a:ea typeface="Proxima Nova"/>
                <a:cs typeface="Proxima Nova"/>
                <a:sym typeface="Proxima Nova"/>
              </a:rPr>
              <a:t>on FinOps to understand their consumptions and pay their share of cloud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Title 1">
            <a:extLst>
              <a:ext uri="{FF2B5EF4-FFF2-40B4-BE49-F238E27FC236}">
                <a16:creationId xmlns:a16="http://schemas.microsoft.com/office/drawing/2014/main" id="{AB3EAB12-707E-439C-266A-2FFE3CAEC883}"/>
              </a:ext>
            </a:extLst>
          </p:cNvPr>
          <p:cNvSpPr>
            <a:spLocks noGrp="1"/>
          </p:cNvSpPr>
          <p:nvPr>
            <p:ph type="title"/>
          </p:nvPr>
        </p:nvSpPr>
        <p:spPr/>
        <p:txBody>
          <a:bodyPr/>
          <a:lstStyle/>
          <a:p>
            <a:r>
              <a:rPr lang="en-US" dirty="0">
                <a:sym typeface="Proxima Nova"/>
              </a:rPr>
              <a:t>Rightsizing cloud resources</a:t>
            </a:r>
            <a:endParaRPr lang="en-US" dirty="0"/>
          </a:p>
        </p:txBody>
      </p:sp>
      <p:sp>
        <p:nvSpPr>
          <p:cNvPr id="1123" name="Google Shape;1123;p236"/>
          <p:cNvSpPr txBox="1">
            <a:spLocks noGrp="1"/>
          </p:cNvSpPr>
          <p:nvPr>
            <p:ph type="sldNum" idx="4294967295"/>
          </p:nvPr>
        </p:nvSpPr>
        <p:spPr>
          <a:xfrm>
            <a:off x="8994775" y="4802188"/>
            <a:ext cx="149225" cy="158750"/>
          </a:xfrm>
          <a:prstGeom prst="rect">
            <a:avLst/>
          </a:prstGeom>
        </p:spPr>
        <p:txBody>
          <a:bodyPr spcFirstLastPara="1" wrap="square" lIns="19050" tIns="19050" rIns="19050" bIns="19050" anchor="t" anchorCtr="0">
            <a:noAutofit/>
          </a:bodyPr>
          <a:lstStyle/>
          <a:p>
            <a:pPr marL="0" lvl="0" indent="0" algn="r" rtl="0">
              <a:spcBef>
                <a:spcPts val="0"/>
              </a:spcBef>
              <a:spcAft>
                <a:spcPts val="0"/>
              </a:spcAft>
              <a:buNone/>
            </a:pPr>
            <a:fld id="{00000000-1234-1234-1234-123412341234}" type="slidenum">
              <a:rPr lang="en"/>
              <a:t>29</a:t>
            </a:fld>
            <a:endParaRPr dirty="0"/>
          </a:p>
        </p:txBody>
      </p:sp>
      <p:pic>
        <p:nvPicPr>
          <p:cNvPr id="1126" name="Google Shape;1126;p236"/>
          <p:cNvPicPr preferRelativeResize="0"/>
          <p:nvPr/>
        </p:nvPicPr>
        <p:blipFill rotWithShape="1">
          <a:blip r:embed="rId3">
            <a:alphaModFix/>
          </a:blip>
          <a:srcRect t="7680"/>
          <a:stretch/>
        </p:blipFill>
        <p:spPr>
          <a:xfrm>
            <a:off x="323850" y="1752837"/>
            <a:ext cx="5164001" cy="2979501"/>
          </a:xfrm>
          <a:prstGeom prst="rect">
            <a:avLst/>
          </a:prstGeom>
          <a:noFill/>
          <a:ln>
            <a:noFill/>
          </a:ln>
        </p:spPr>
      </p:pic>
      <p:sp>
        <p:nvSpPr>
          <p:cNvPr id="3" name="TextBox 2">
            <a:hlinkClick r:id="rId4" action="ppaction://hlinksldjump"/>
            <a:extLst>
              <a:ext uri="{FF2B5EF4-FFF2-40B4-BE49-F238E27FC236}">
                <a16:creationId xmlns:a16="http://schemas.microsoft.com/office/drawing/2014/main" id="{036AB9CA-E4CD-33B9-A59B-963EDF7A075A}"/>
              </a:ext>
            </a:extLst>
          </p:cNvPr>
          <p:cNvSpPr txBox="1"/>
          <p:nvPr/>
        </p:nvSpPr>
        <p:spPr>
          <a:xfrm>
            <a:off x="7620000" y="4432256"/>
            <a:ext cx="1200150" cy="307777"/>
          </a:xfrm>
          <a:prstGeom prst="rect">
            <a:avLst/>
          </a:prstGeom>
          <a:noFill/>
        </p:spPr>
        <p:txBody>
          <a:bodyPr wrap="square" rtlCol="0">
            <a:spAutoFit/>
          </a:bodyPr>
          <a:lstStyle/>
          <a:p>
            <a:pPr algn="r"/>
            <a:r>
              <a:rPr lang="en-IN" sz="1400" b="1" i="1" dirty="0">
                <a:solidFill>
                  <a:srgbClr val="00B0F0"/>
                </a:solidFill>
              </a:rPr>
              <a:t>Back…</a:t>
            </a:r>
          </a:p>
        </p:txBody>
      </p:sp>
      <p:sp>
        <p:nvSpPr>
          <p:cNvPr id="6" name="TextBox 5">
            <a:extLst>
              <a:ext uri="{FF2B5EF4-FFF2-40B4-BE49-F238E27FC236}">
                <a16:creationId xmlns:a16="http://schemas.microsoft.com/office/drawing/2014/main" id="{327CC624-2CE6-72AA-F89F-3C6A8B52E934}"/>
              </a:ext>
            </a:extLst>
          </p:cNvPr>
          <p:cNvSpPr txBox="1"/>
          <p:nvPr/>
        </p:nvSpPr>
        <p:spPr>
          <a:xfrm>
            <a:off x="324000" y="987425"/>
            <a:ext cx="8496150" cy="461665"/>
          </a:xfrm>
          <a:prstGeom prst="rect">
            <a:avLst/>
          </a:prstGeom>
          <a:noFill/>
        </p:spPr>
        <p:txBody>
          <a:bodyPr wrap="square" rtlCol="0">
            <a:spAutoFit/>
          </a:bodyPr>
          <a:lstStyle/>
          <a:p>
            <a:r>
              <a:rPr lang="en-US" sz="1200" b="1" dirty="0">
                <a:solidFill>
                  <a:srgbClr val="BED730"/>
                </a:solidFill>
                <a:latin typeface="+mj-lt"/>
                <a:ea typeface="Proxima Nova"/>
                <a:cs typeface="Proxima Nova"/>
                <a:sym typeface="Proxima Nova"/>
              </a:rPr>
              <a:t>Customer scenario</a:t>
            </a:r>
            <a:r>
              <a:rPr lang="en-US" sz="1200" dirty="0">
                <a:solidFill>
                  <a:srgbClr val="BED730"/>
                </a:solidFill>
                <a:latin typeface="+mj-lt"/>
                <a:ea typeface="Proxima Nova"/>
                <a:cs typeface="Proxima Nova"/>
                <a:sym typeface="Proxima Nova"/>
              </a:rPr>
              <a:t>: </a:t>
            </a:r>
            <a:r>
              <a:rPr lang="en-US" sz="1200" dirty="0">
                <a:solidFill>
                  <a:schemeClr val="bg1"/>
                </a:solidFill>
                <a:latin typeface="+mj-lt"/>
                <a:ea typeface="Proxima Nova"/>
                <a:cs typeface="Proxima Nova"/>
                <a:sym typeface="Proxima Nova"/>
              </a:rPr>
              <a:t>After lift-and-shift from on-prem to the cloud, many cloud resources are over-provisioned. Cloud enterprises need full knowledge of utilization trends and recommendations to make the right decision. </a:t>
            </a:r>
            <a:endParaRPr lang="en-IN" sz="1200" dirty="0">
              <a:latin typeface="+mj-lt"/>
            </a:endParaRPr>
          </a:p>
        </p:txBody>
      </p:sp>
      <p:sp>
        <p:nvSpPr>
          <p:cNvPr id="7" name="TextBox 6">
            <a:extLst>
              <a:ext uri="{FF2B5EF4-FFF2-40B4-BE49-F238E27FC236}">
                <a16:creationId xmlns:a16="http://schemas.microsoft.com/office/drawing/2014/main" id="{6FCEA9E9-CD4B-F902-AADE-7B0F43FDDB5D}"/>
              </a:ext>
            </a:extLst>
          </p:cNvPr>
          <p:cNvSpPr txBox="1"/>
          <p:nvPr/>
        </p:nvSpPr>
        <p:spPr>
          <a:xfrm>
            <a:off x="5579390" y="1763289"/>
            <a:ext cx="2905932" cy="2239074"/>
          </a:xfrm>
          <a:prstGeom prst="rect">
            <a:avLst/>
          </a:prstGeom>
          <a:noFill/>
        </p:spPr>
        <p:txBody>
          <a:bodyPr wrap="square" rtlCol="0">
            <a:spAutoFit/>
          </a:bodyPr>
          <a:lstStyle/>
          <a:p>
            <a:pPr marL="0" lvl="0" indent="0" algn="l" rtl="0">
              <a:spcBef>
                <a:spcPts val="0"/>
              </a:spcBef>
              <a:spcAft>
                <a:spcPts val="0"/>
              </a:spcAft>
              <a:buNone/>
            </a:pPr>
            <a:r>
              <a:rPr lang="en-US" sz="1200" b="1" dirty="0">
                <a:solidFill>
                  <a:schemeClr val="bg1"/>
                </a:solidFill>
                <a:latin typeface="+mj-lt"/>
                <a:ea typeface="Helvetica Neue"/>
                <a:cs typeface="Helvetica Neue"/>
                <a:sym typeface="Helvetica Neue"/>
              </a:rPr>
              <a:t>With Sify Multi-CMP FinOps</a:t>
            </a:r>
          </a:p>
          <a:p>
            <a:pPr marL="357188" lvl="0" indent="-179388" algn="l" rtl="0">
              <a:lnSpc>
                <a:spcPct val="100000"/>
              </a:lnSpc>
              <a:spcBef>
                <a:spcPts val="90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Each instance has a </a:t>
            </a:r>
            <a:r>
              <a:rPr lang="en-US" sz="1200" b="1" dirty="0">
                <a:solidFill>
                  <a:srgbClr val="BED730"/>
                </a:solidFill>
                <a:latin typeface="+mj-lt"/>
                <a:ea typeface="Proxima Nova"/>
                <a:cs typeface="Proxima Nova"/>
                <a:sym typeface="Proxima Nova"/>
              </a:rPr>
              <a:t>few recommendations with risk level specified for rightsizing</a:t>
            </a:r>
            <a:r>
              <a:rPr lang="en-US" sz="1200" dirty="0">
                <a:solidFill>
                  <a:srgbClr val="BED730"/>
                </a:solidFill>
                <a:latin typeface="+mj-lt"/>
                <a:ea typeface="Proxima Nova"/>
                <a:cs typeface="Proxima Nova"/>
                <a:sym typeface="Proxima Nova"/>
              </a:rPr>
              <a:t>. </a:t>
            </a:r>
          </a:p>
          <a:p>
            <a:pPr marL="357188" lvl="0" indent="-179388"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Users can make the determination by looking at the </a:t>
            </a:r>
            <a:r>
              <a:rPr lang="en-US" sz="1200" b="1" dirty="0">
                <a:solidFill>
                  <a:srgbClr val="BED730"/>
                </a:solidFill>
                <a:latin typeface="+mj-lt"/>
                <a:ea typeface="Proxima Nova"/>
                <a:cs typeface="Proxima Nova"/>
                <a:sym typeface="Proxima Nova"/>
              </a:rPr>
              <a:t>resource utilization trends over a chosen time period</a:t>
            </a:r>
            <a:r>
              <a:rPr lang="en-US" sz="1200" dirty="0">
                <a:solidFill>
                  <a:srgbClr val="BED730"/>
                </a:solidFill>
                <a:latin typeface="+mj-lt"/>
                <a:ea typeface="Proxima Nova"/>
                <a:cs typeface="Proxima Nova"/>
                <a:sym typeface="Proxima Nova"/>
              </a:rPr>
              <a:t>.</a:t>
            </a:r>
          </a:p>
          <a:p>
            <a:pPr marL="357188" lvl="0" indent="-179388" algn="l" rtl="0">
              <a:lnSpc>
                <a:spcPct val="100000"/>
              </a:lnSpc>
              <a:spcBef>
                <a:spcPts val="0"/>
              </a:spcBef>
              <a:spcAft>
                <a:spcPts val="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Rightsizing also applies to other cloud resources such as storage, containers, and more.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5F83E4-3A88-66A7-0B40-E5B8A1BF35F7}"/>
              </a:ext>
            </a:extLst>
          </p:cNvPr>
          <p:cNvSpPr txBox="1"/>
          <p:nvPr/>
        </p:nvSpPr>
        <p:spPr>
          <a:xfrm>
            <a:off x="1490103" y="4934494"/>
            <a:ext cx="3140495" cy="19620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b="1" dirty="0">
                <a:solidFill>
                  <a:srgbClr val="BED730"/>
                </a:solidFill>
                <a:cs typeface="Calibri"/>
              </a:rPr>
              <a:t>Flexera State of the Cloud Report 2023- 750 Respondents</a:t>
            </a:r>
          </a:p>
        </p:txBody>
      </p:sp>
      <p:pic>
        <p:nvPicPr>
          <p:cNvPr id="5" name="Picture 5" descr="Chart, diagram&#10;&#10;Description automatically generated">
            <a:extLst>
              <a:ext uri="{FF2B5EF4-FFF2-40B4-BE49-F238E27FC236}">
                <a16:creationId xmlns:a16="http://schemas.microsoft.com/office/drawing/2014/main" id="{86DDE491-FEBB-814A-C729-28CCD3B6CBC7}"/>
              </a:ext>
            </a:extLst>
          </p:cNvPr>
          <p:cNvPicPr>
            <a:picLocks noChangeAspect="1"/>
          </p:cNvPicPr>
          <p:nvPr/>
        </p:nvPicPr>
        <p:blipFill>
          <a:blip r:embed="rId2"/>
          <a:stretch>
            <a:fillRect/>
          </a:stretch>
        </p:blipFill>
        <p:spPr>
          <a:xfrm>
            <a:off x="323849" y="988502"/>
            <a:ext cx="3542977" cy="2522242"/>
          </a:xfrm>
          <a:prstGeom prst="rect">
            <a:avLst/>
          </a:prstGeom>
        </p:spPr>
      </p:pic>
      <p:sp>
        <p:nvSpPr>
          <p:cNvPr id="6" name="TextBox 5">
            <a:extLst>
              <a:ext uri="{FF2B5EF4-FFF2-40B4-BE49-F238E27FC236}">
                <a16:creationId xmlns:a16="http://schemas.microsoft.com/office/drawing/2014/main" id="{33DD132F-2128-AB5B-04BF-613A4D2031AC}"/>
              </a:ext>
            </a:extLst>
          </p:cNvPr>
          <p:cNvSpPr txBox="1"/>
          <p:nvPr/>
        </p:nvSpPr>
        <p:spPr>
          <a:xfrm>
            <a:off x="323848" y="3514550"/>
            <a:ext cx="3542977" cy="484748"/>
          </a:xfrm>
          <a:prstGeom prst="rect">
            <a:avLst/>
          </a:prstGeom>
          <a:solidFill>
            <a:schemeClr val="accent1">
              <a:lumMod val="5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algn="ctr">
              <a:defRPr sz="1000" b="1">
                <a:solidFill>
                  <a:schemeClr val="bg1">
                    <a:lumMod val="85000"/>
                  </a:schemeClr>
                </a:solidFill>
                <a:cs typeface="Calibri"/>
              </a:defRPr>
            </a:lvl1pPr>
          </a:lstStyle>
          <a:p>
            <a:r>
              <a:rPr lang="en-US" dirty="0"/>
              <a:t>24% Public Cloud only</a:t>
            </a:r>
          </a:p>
          <a:p>
            <a:r>
              <a:rPr lang="en-US" dirty="0"/>
              <a:t>4% Private </a:t>
            </a:r>
            <a:r>
              <a:rPr lang="en-US"/>
              <a:t>Cloud only</a:t>
            </a:r>
            <a:endParaRPr lang="en-US" dirty="0"/>
          </a:p>
          <a:p>
            <a:r>
              <a:rPr lang="en-US" dirty="0"/>
              <a:t>72% Hybrid Cloud</a:t>
            </a:r>
          </a:p>
        </p:txBody>
      </p:sp>
      <p:pic>
        <p:nvPicPr>
          <p:cNvPr id="11" name="Picture 13" descr="Chart, table, bar chart&#10;&#10;Description automatically generated">
            <a:extLst>
              <a:ext uri="{FF2B5EF4-FFF2-40B4-BE49-F238E27FC236}">
                <a16:creationId xmlns:a16="http://schemas.microsoft.com/office/drawing/2014/main" id="{6EF49302-FA35-3810-84F7-358134ADE0F3}"/>
              </a:ext>
            </a:extLst>
          </p:cNvPr>
          <p:cNvPicPr>
            <a:picLocks noChangeAspect="1"/>
          </p:cNvPicPr>
          <p:nvPr/>
        </p:nvPicPr>
        <p:blipFill>
          <a:blip r:embed="rId3"/>
          <a:stretch>
            <a:fillRect/>
          </a:stretch>
        </p:blipFill>
        <p:spPr>
          <a:xfrm>
            <a:off x="4056505" y="1348502"/>
            <a:ext cx="4763644" cy="3003183"/>
          </a:xfrm>
          <a:prstGeom prst="rect">
            <a:avLst/>
          </a:prstGeom>
        </p:spPr>
      </p:pic>
      <p:sp>
        <p:nvSpPr>
          <p:cNvPr id="22" name="TextBox 21">
            <a:extLst>
              <a:ext uri="{FF2B5EF4-FFF2-40B4-BE49-F238E27FC236}">
                <a16:creationId xmlns:a16="http://schemas.microsoft.com/office/drawing/2014/main" id="{0E7DFB44-99FB-18E9-BBBC-0BB3C0599DC0}"/>
              </a:ext>
            </a:extLst>
          </p:cNvPr>
          <p:cNvSpPr txBox="1"/>
          <p:nvPr/>
        </p:nvSpPr>
        <p:spPr>
          <a:xfrm>
            <a:off x="4056507" y="988502"/>
            <a:ext cx="4763643" cy="360000"/>
          </a:xfrm>
          <a:prstGeom prst="rect">
            <a:avLst/>
          </a:prstGeom>
          <a:solidFill>
            <a:srgbClr val="BED73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a:r>
              <a:rPr lang="en-US" sz="1200" b="1" dirty="0">
                <a:cs typeface="Calibri"/>
              </a:rPr>
              <a:t>Top Cloud Challenges</a:t>
            </a:r>
          </a:p>
        </p:txBody>
      </p:sp>
      <p:sp>
        <p:nvSpPr>
          <p:cNvPr id="8" name="TextBox 7">
            <a:extLst>
              <a:ext uri="{FF2B5EF4-FFF2-40B4-BE49-F238E27FC236}">
                <a16:creationId xmlns:a16="http://schemas.microsoft.com/office/drawing/2014/main" id="{E2323DFB-B0E0-1531-066F-784A9CAA7940}"/>
              </a:ext>
            </a:extLst>
          </p:cNvPr>
          <p:cNvSpPr txBox="1"/>
          <p:nvPr/>
        </p:nvSpPr>
        <p:spPr>
          <a:xfrm>
            <a:off x="441701" y="1095916"/>
            <a:ext cx="3095755" cy="288000"/>
          </a:xfrm>
          <a:prstGeom prst="rect">
            <a:avLst/>
          </a:prstGeom>
          <a:solidFill>
            <a:schemeClr val="bg1"/>
          </a:solidFill>
        </p:spPr>
        <p:txBody>
          <a:bodyPr wrap="square" rtlCol="0">
            <a:spAutoFit/>
          </a:bodyPr>
          <a:lstStyle/>
          <a:p>
            <a:pPr algn="ctr"/>
            <a:r>
              <a:rPr lang="en-US" sz="1200" b="1" dirty="0">
                <a:solidFill>
                  <a:schemeClr val="tx2"/>
                </a:solidFill>
              </a:rPr>
              <a:t>Public vs Private Cloud usage</a:t>
            </a:r>
          </a:p>
        </p:txBody>
      </p:sp>
      <p:sp>
        <p:nvSpPr>
          <p:cNvPr id="10" name="Rectangle 9">
            <a:extLst>
              <a:ext uri="{FF2B5EF4-FFF2-40B4-BE49-F238E27FC236}">
                <a16:creationId xmlns:a16="http://schemas.microsoft.com/office/drawing/2014/main" id="{84F97DC0-85E6-2E23-347D-67CBC33ACE95}"/>
              </a:ext>
            </a:extLst>
          </p:cNvPr>
          <p:cNvSpPr/>
          <p:nvPr/>
        </p:nvSpPr>
        <p:spPr>
          <a:xfrm>
            <a:off x="4263036" y="1905720"/>
            <a:ext cx="4557113" cy="309393"/>
          </a:xfrm>
          <a:prstGeom prst="rect">
            <a:avLst/>
          </a:prstGeom>
          <a:solidFill>
            <a:srgbClr val="F2DCDB">
              <a:alpha val="20000"/>
            </a:srgb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3" name="TextBox 12">
            <a:extLst>
              <a:ext uri="{FF2B5EF4-FFF2-40B4-BE49-F238E27FC236}">
                <a16:creationId xmlns:a16="http://schemas.microsoft.com/office/drawing/2014/main" id="{CCCD2C4F-49D6-A179-6A6F-BF11D3F0AB5D}"/>
              </a:ext>
            </a:extLst>
          </p:cNvPr>
          <p:cNvSpPr txBox="1"/>
          <p:nvPr/>
        </p:nvSpPr>
        <p:spPr>
          <a:xfrm>
            <a:off x="4056506" y="4278139"/>
            <a:ext cx="4763643" cy="225126"/>
          </a:xfrm>
          <a:prstGeom prst="rect">
            <a:avLst/>
          </a:prstGeom>
          <a:solidFill>
            <a:schemeClr val="accent1">
              <a:lumMod val="5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00" b="1" dirty="0">
                <a:solidFill>
                  <a:schemeClr val="bg1">
                    <a:lumMod val="85000"/>
                  </a:schemeClr>
                </a:solidFill>
                <a:cs typeface="Calibri"/>
              </a:rPr>
              <a:t>Cloud cost control has become the need of the hour </a:t>
            </a:r>
          </a:p>
        </p:txBody>
      </p:sp>
      <p:sp>
        <p:nvSpPr>
          <p:cNvPr id="14" name="Title 13">
            <a:extLst>
              <a:ext uri="{FF2B5EF4-FFF2-40B4-BE49-F238E27FC236}">
                <a16:creationId xmlns:a16="http://schemas.microsoft.com/office/drawing/2014/main" id="{348084E5-5EBC-04F4-8DEC-75D7D2B371D5}"/>
              </a:ext>
            </a:extLst>
          </p:cNvPr>
          <p:cNvSpPr>
            <a:spLocks noGrp="1"/>
          </p:cNvSpPr>
          <p:nvPr>
            <p:ph type="title"/>
          </p:nvPr>
        </p:nvSpPr>
        <p:spPr/>
        <p:txBody>
          <a:bodyPr/>
          <a:lstStyle/>
          <a:p>
            <a:r>
              <a:rPr lang="en-US" dirty="0"/>
              <a:t>LATEST FLEXERA REPORT FOR CLOUD USAGE</a:t>
            </a:r>
            <a:endParaRPr lang="en-IN" dirty="0"/>
          </a:p>
        </p:txBody>
      </p:sp>
      <p:sp>
        <p:nvSpPr>
          <p:cNvPr id="16" name="TextBox 15">
            <a:extLst>
              <a:ext uri="{FF2B5EF4-FFF2-40B4-BE49-F238E27FC236}">
                <a16:creationId xmlns:a16="http://schemas.microsoft.com/office/drawing/2014/main" id="{8BDBD6D2-4157-499F-E522-058A32275EBB}"/>
              </a:ext>
            </a:extLst>
          </p:cNvPr>
          <p:cNvSpPr txBox="1"/>
          <p:nvPr/>
        </p:nvSpPr>
        <p:spPr>
          <a:xfrm>
            <a:off x="7849381" y="4894931"/>
            <a:ext cx="1252358" cy="253916"/>
          </a:xfrm>
          <a:prstGeom prst="rect">
            <a:avLst/>
          </a:prstGeom>
          <a:noFill/>
        </p:spPr>
        <p:txBody>
          <a:bodyPr wrap="square" rtlCol="0">
            <a:spAutoFit/>
          </a:bodyPr>
          <a:lstStyle/>
          <a:p>
            <a:r>
              <a:rPr lang="en-IN" sz="1050" b="0" i="0" dirty="0">
                <a:solidFill>
                  <a:schemeClr val="bg1"/>
                </a:solidFill>
                <a:effectLst/>
                <a:latin typeface="+mj-lt"/>
              </a:rPr>
              <a:t>Sify Confidential</a:t>
            </a:r>
            <a:endParaRPr lang="en-US" sz="1050" dirty="0">
              <a:solidFill>
                <a:schemeClr val="bg1"/>
              </a:solidFill>
              <a:latin typeface="+mj-lt"/>
            </a:endParaRPr>
          </a:p>
        </p:txBody>
      </p:sp>
    </p:spTree>
    <p:extLst>
      <p:ext uri="{BB962C8B-B14F-4D97-AF65-F5344CB8AC3E}">
        <p14:creationId xmlns:p14="http://schemas.microsoft.com/office/powerpoint/2010/main" val="32899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2" name="Title 1">
            <a:extLst>
              <a:ext uri="{FF2B5EF4-FFF2-40B4-BE49-F238E27FC236}">
                <a16:creationId xmlns:a16="http://schemas.microsoft.com/office/drawing/2014/main" id="{2E16FCA3-B04F-77D1-94B7-1A67ACAEC9A5}"/>
              </a:ext>
            </a:extLst>
          </p:cNvPr>
          <p:cNvSpPr>
            <a:spLocks noGrp="1"/>
          </p:cNvSpPr>
          <p:nvPr>
            <p:ph type="title"/>
          </p:nvPr>
        </p:nvSpPr>
        <p:spPr/>
        <p:txBody>
          <a:bodyPr/>
          <a:lstStyle/>
          <a:p>
            <a:r>
              <a:rPr lang="en-US" dirty="0">
                <a:sym typeface="Proxima Nova"/>
              </a:rPr>
              <a:t>Save cloud costs on non-production environments</a:t>
            </a:r>
            <a:endParaRPr lang="en-US" dirty="0"/>
          </a:p>
        </p:txBody>
      </p:sp>
      <p:sp>
        <p:nvSpPr>
          <p:cNvPr id="1181" name="Google Shape;1181;p238"/>
          <p:cNvSpPr txBox="1">
            <a:spLocks noGrp="1"/>
          </p:cNvSpPr>
          <p:nvPr>
            <p:ph type="sldNum" idx="4294967295"/>
          </p:nvPr>
        </p:nvSpPr>
        <p:spPr>
          <a:xfrm>
            <a:off x="8994775" y="4802188"/>
            <a:ext cx="149225" cy="158750"/>
          </a:xfrm>
          <a:prstGeom prst="rect">
            <a:avLst/>
          </a:prstGeom>
        </p:spPr>
        <p:txBody>
          <a:bodyPr spcFirstLastPara="1" wrap="square" lIns="19050" tIns="19050" rIns="19050" bIns="1905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30</a:t>
            </a:fld>
            <a:endParaRPr dirty="0"/>
          </a:p>
        </p:txBody>
      </p:sp>
      <p:pic>
        <p:nvPicPr>
          <p:cNvPr id="1184" name="Google Shape;1184;p238"/>
          <p:cNvPicPr preferRelativeResize="0"/>
          <p:nvPr/>
        </p:nvPicPr>
        <p:blipFill rotWithShape="1">
          <a:blip r:embed="rId3">
            <a:alphaModFix/>
          </a:blip>
          <a:srcRect t="7330" r="29328"/>
          <a:stretch/>
        </p:blipFill>
        <p:spPr>
          <a:xfrm>
            <a:off x="323850" y="1762791"/>
            <a:ext cx="3868442" cy="2968731"/>
          </a:xfrm>
          <a:prstGeom prst="rect">
            <a:avLst/>
          </a:prstGeom>
          <a:noFill/>
          <a:ln>
            <a:noFill/>
          </a:ln>
        </p:spPr>
      </p:pic>
      <p:sp>
        <p:nvSpPr>
          <p:cNvPr id="3" name="TextBox 2">
            <a:hlinkClick r:id="rId4" action="ppaction://hlinksldjump"/>
            <a:extLst>
              <a:ext uri="{FF2B5EF4-FFF2-40B4-BE49-F238E27FC236}">
                <a16:creationId xmlns:a16="http://schemas.microsoft.com/office/drawing/2014/main" id="{985F5840-19F7-2D68-6C5E-AB40F352A245}"/>
              </a:ext>
            </a:extLst>
          </p:cNvPr>
          <p:cNvSpPr txBox="1"/>
          <p:nvPr/>
        </p:nvSpPr>
        <p:spPr>
          <a:xfrm>
            <a:off x="7620000" y="4431440"/>
            <a:ext cx="1200150" cy="307777"/>
          </a:xfrm>
          <a:prstGeom prst="rect">
            <a:avLst/>
          </a:prstGeom>
          <a:noFill/>
        </p:spPr>
        <p:txBody>
          <a:bodyPr wrap="square" rtlCol="0">
            <a:spAutoFit/>
          </a:bodyPr>
          <a:lstStyle/>
          <a:p>
            <a:pPr algn="r"/>
            <a:r>
              <a:rPr lang="en-IN" sz="1400" b="1" i="1" dirty="0">
                <a:solidFill>
                  <a:srgbClr val="00B0F0"/>
                </a:solidFill>
              </a:rPr>
              <a:t>Home…</a:t>
            </a:r>
          </a:p>
        </p:txBody>
      </p:sp>
      <p:sp>
        <p:nvSpPr>
          <p:cNvPr id="6" name="TextBox 5">
            <a:extLst>
              <a:ext uri="{FF2B5EF4-FFF2-40B4-BE49-F238E27FC236}">
                <a16:creationId xmlns:a16="http://schemas.microsoft.com/office/drawing/2014/main" id="{37E02C50-3105-335E-4768-3F0FED3A5196}"/>
              </a:ext>
            </a:extLst>
          </p:cNvPr>
          <p:cNvSpPr txBox="1"/>
          <p:nvPr/>
        </p:nvSpPr>
        <p:spPr>
          <a:xfrm>
            <a:off x="323850" y="987425"/>
            <a:ext cx="8496300" cy="646331"/>
          </a:xfrm>
          <a:prstGeom prst="rect">
            <a:avLst/>
          </a:prstGeom>
          <a:noFill/>
        </p:spPr>
        <p:txBody>
          <a:bodyPr wrap="square" rtlCol="0">
            <a:spAutoFit/>
          </a:bodyPr>
          <a:lstStyle/>
          <a:p>
            <a:r>
              <a:rPr lang="en-US" sz="1200" b="1" dirty="0">
                <a:solidFill>
                  <a:srgbClr val="BED730"/>
                </a:solidFill>
                <a:latin typeface="+mj-lt"/>
                <a:ea typeface="Proxima Nova"/>
                <a:cs typeface="Proxima Nova"/>
                <a:sym typeface="Proxima Nova"/>
              </a:rPr>
              <a:t>Customer scenario</a:t>
            </a:r>
            <a:r>
              <a:rPr lang="en-US" sz="1200" dirty="0">
                <a:solidFill>
                  <a:srgbClr val="BED730"/>
                </a:solidFill>
                <a:latin typeface="+mj-lt"/>
                <a:ea typeface="Proxima Nova"/>
                <a:cs typeface="Proxima Nova"/>
                <a:sym typeface="Proxima Nova"/>
              </a:rPr>
              <a:t>: </a:t>
            </a:r>
            <a:r>
              <a:rPr lang="en-US" sz="1200" dirty="0">
                <a:solidFill>
                  <a:schemeClr val="bg1"/>
                </a:solidFill>
                <a:latin typeface="+mj-lt"/>
                <a:ea typeface="Proxima Nova"/>
                <a:cs typeface="Proxima Nova"/>
                <a:sym typeface="Proxima Nova"/>
              </a:rPr>
              <a:t>The DevOps team leaves their non-production cloud instances on 24/7. Research shows that these instances are sitting idle about 76% of time on average. The company needs an automated way to start up and shut down the instances at proper times.  </a:t>
            </a:r>
          </a:p>
        </p:txBody>
      </p:sp>
      <p:sp>
        <p:nvSpPr>
          <p:cNvPr id="7" name="TextBox 6">
            <a:extLst>
              <a:ext uri="{FF2B5EF4-FFF2-40B4-BE49-F238E27FC236}">
                <a16:creationId xmlns:a16="http://schemas.microsoft.com/office/drawing/2014/main" id="{F6BDB215-906E-4FE0-5C4C-5A523CEA35DD}"/>
              </a:ext>
            </a:extLst>
          </p:cNvPr>
          <p:cNvSpPr txBox="1"/>
          <p:nvPr/>
        </p:nvSpPr>
        <p:spPr>
          <a:xfrm>
            <a:off x="4293031" y="1763289"/>
            <a:ext cx="4192291" cy="1985159"/>
          </a:xfrm>
          <a:prstGeom prst="rect">
            <a:avLst/>
          </a:prstGeom>
          <a:noFill/>
        </p:spPr>
        <p:txBody>
          <a:bodyPr wrap="square" rtlCol="0">
            <a:spAutoFit/>
          </a:bodyPr>
          <a:lstStyle/>
          <a:p>
            <a:pPr marL="0" lvl="0" indent="0" algn="l" rtl="0">
              <a:spcAft>
                <a:spcPts val="600"/>
              </a:spcAft>
              <a:buNone/>
            </a:pPr>
            <a:r>
              <a:rPr lang="en-US" sz="1200" b="1" dirty="0">
                <a:solidFill>
                  <a:schemeClr val="bg1"/>
                </a:solidFill>
                <a:latin typeface="+mj-lt"/>
                <a:ea typeface="Helvetica Neue"/>
                <a:cs typeface="Helvetica Neue"/>
                <a:sym typeface="Helvetica Neue"/>
              </a:rPr>
              <a:t>With Sify Multi-CMP FinOps</a:t>
            </a:r>
          </a:p>
          <a:p>
            <a:pPr marL="457200" lvl="0" indent="-298450" algn="l" rtl="0">
              <a:lnSpc>
                <a:spcPct val="100000"/>
              </a:lnSpc>
              <a:spcAft>
                <a:spcPts val="60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Our ML-based algorithms study the usage pattern of each of the instances and make recommendations for </a:t>
            </a:r>
            <a:r>
              <a:rPr lang="en-US" sz="1200" b="1" dirty="0">
                <a:solidFill>
                  <a:srgbClr val="BED730"/>
                </a:solidFill>
                <a:latin typeface="+mj-lt"/>
                <a:ea typeface="Proxima Nova"/>
                <a:cs typeface="Proxima Nova"/>
                <a:sym typeface="Proxima Nova"/>
              </a:rPr>
              <a:t>smart startup and shutdown schedules</a:t>
            </a:r>
            <a:r>
              <a:rPr lang="en-US" sz="1200" b="1" dirty="0">
                <a:solidFill>
                  <a:schemeClr val="bg1"/>
                </a:solidFill>
                <a:latin typeface="+mj-lt"/>
                <a:ea typeface="Proxima Nova"/>
                <a:cs typeface="Proxima Nova"/>
                <a:sym typeface="Proxima Nova"/>
              </a:rPr>
              <a:t>. </a:t>
            </a:r>
          </a:p>
          <a:p>
            <a:pPr marL="457200" lvl="0" indent="-298450" algn="l" rtl="0">
              <a:lnSpc>
                <a:spcPct val="100000"/>
              </a:lnSpc>
              <a:spcAft>
                <a:spcPts val="60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These startup and shutdown schedules can be applied </a:t>
            </a:r>
            <a:r>
              <a:rPr lang="en-US" sz="1200" b="1" dirty="0">
                <a:solidFill>
                  <a:srgbClr val="BED730"/>
                </a:solidFill>
                <a:latin typeface="+mj-lt"/>
                <a:ea typeface="Proxima Nova"/>
                <a:cs typeface="Proxima Nova"/>
                <a:sym typeface="Proxima Nova"/>
              </a:rPr>
              <a:t>on individual instances or a group of inter-related instances (Service Domains)</a:t>
            </a:r>
          </a:p>
          <a:p>
            <a:pPr marL="457200" lvl="0" indent="-298450" algn="l" rtl="0">
              <a:lnSpc>
                <a:spcPct val="100000"/>
              </a:lnSpc>
              <a:spcAft>
                <a:spcPts val="600"/>
              </a:spcAft>
              <a:buClr>
                <a:schemeClr val="bg1"/>
              </a:buClr>
              <a:buSzPts val="1100"/>
              <a:buFont typeface="Proxima Nova"/>
              <a:buChar char="●"/>
            </a:pPr>
            <a:r>
              <a:rPr lang="en-US" sz="1200" dirty="0">
                <a:solidFill>
                  <a:schemeClr val="bg1"/>
                </a:solidFill>
                <a:latin typeface="+mj-lt"/>
                <a:ea typeface="Proxima Nova"/>
                <a:cs typeface="Proxima Nova"/>
                <a:sym typeface="Proxima Nova"/>
              </a:rPr>
              <a:t>These schedules, once applied, automatically executes accordingly.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BABDA54-7DBB-1C75-ED09-CBD2DB773A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108" y="1274245"/>
            <a:ext cx="8486775" cy="3366319"/>
          </a:xfrm>
          <a:prstGeom prst="rect">
            <a:avLst/>
          </a:prstGeom>
        </p:spPr>
      </p:pic>
      <p:sp>
        <p:nvSpPr>
          <p:cNvPr id="2" name="Title 1">
            <a:extLst>
              <a:ext uri="{FF2B5EF4-FFF2-40B4-BE49-F238E27FC236}">
                <a16:creationId xmlns:a16="http://schemas.microsoft.com/office/drawing/2014/main" id="{F268B87E-DEC3-0B74-63D3-539CD20F8DE1}"/>
              </a:ext>
            </a:extLst>
          </p:cNvPr>
          <p:cNvSpPr>
            <a:spLocks noGrp="1"/>
          </p:cNvSpPr>
          <p:nvPr>
            <p:ph type="title"/>
          </p:nvPr>
        </p:nvSpPr>
        <p:spPr/>
        <p:txBody>
          <a:bodyPr/>
          <a:lstStyle/>
          <a:p>
            <a:r>
              <a:rPr lang="en-US" dirty="0"/>
              <a:t>Sify Cloud transformation Framework</a:t>
            </a:r>
          </a:p>
        </p:txBody>
      </p:sp>
      <p:sp>
        <p:nvSpPr>
          <p:cNvPr id="44" name="TextBox 43">
            <a:extLst>
              <a:ext uri="{FF2B5EF4-FFF2-40B4-BE49-F238E27FC236}">
                <a16:creationId xmlns:a16="http://schemas.microsoft.com/office/drawing/2014/main" id="{A6AF5CCC-AF8C-E14A-F26F-5AF183D92FB8}"/>
              </a:ext>
            </a:extLst>
          </p:cNvPr>
          <p:cNvSpPr txBox="1"/>
          <p:nvPr/>
        </p:nvSpPr>
        <p:spPr>
          <a:xfrm>
            <a:off x="456469" y="1143666"/>
            <a:ext cx="1617059" cy="1516634"/>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Discover, analyze and right size the cloud applications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Choose the most relevant cloud service provider</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4 R’s (Rehost / Rebuild / Rearchitect / Re-platform) for design</a:t>
            </a:r>
          </a:p>
        </p:txBody>
      </p:sp>
      <p:sp>
        <p:nvSpPr>
          <p:cNvPr id="3" name="TextBox 2">
            <a:extLst>
              <a:ext uri="{FF2B5EF4-FFF2-40B4-BE49-F238E27FC236}">
                <a16:creationId xmlns:a16="http://schemas.microsoft.com/office/drawing/2014/main" id="{1E38907E-A206-3AE0-72E9-20AAE5FF7570}"/>
              </a:ext>
            </a:extLst>
          </p:cNvPr>
          <p:cNvSpPr txBox="1"/>
          <p:nvPr/>
        </p:nvSpPr>
        <p:spPr>
          <a:xfrm>
            <a:off x="625275" y="809234"/>
            <a:ext cx="1486629" cy="25391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BED730"/>
                </a:solidFill>
                <a:effectLst/>
                <a:uLnTx/>
                <a:uFillTx/>
                <a:latin typeface="Trebuchet MS" panose="020B0603020202020204"/>
                <a:ea typeface="+mn-ea"/>
                <a:cs typeface="+mn-cs"/>
              </a:rPr>
              <a:t>DISCOVERY &amp; ASSESS</a:t>
            </a:r>
          </a:p>
        </p:txBody>
      </p:sp>
      <p:sp>
        <p:nvSpPr>
          <p:cNvPr id="70" name="TextBox 69">
            <a:extLst>
              <a:ext uri="{FF2B5EF4-FFF2-40B4-BE49-F238E27FC236}">
                <a16:creationId xmlns:a16="http://schemas.microsoft.com/office/drawing/2014/main" id="{8A252101-3060-2E8B-05A6-35843B9D0698}"/>
              </a:ext>
            </a:extLst>
          </p:cNvPr>
          <p:cNvSpPr txBox="1"/>
          <p:nvPr/>
        </p:nvSpPr>
        <p:spPr>
          <a:xfrm>
            <a:off x="456469" y="3142591"/>
            <a:ext cx="1876155" cy="1362745"/>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BED730"/>
                </a:solidFill>
                <a:effectLst/>
                <a:uLnTx/>
                <a:uFillTx/>
                <a:latin typeface="+mj-lt"/>
                <a:cs typeface="Calibri"/>
              </a:rPr>
              <a:t>Facilitate</a:t>
            </a:r>
            <a:r>
              <a:rPr kumimoji="0" lang="en-US" sz="900" b="0" i="0" u="none" strike="noStrike" kern="1200" cap="none" spc="0" normalizeH="0" baseline="0" noProof="0" dirty="0">
                <a:ln>
                  <a:noFill/>
                </a:ln>
                <a:solidFill>
                  <a:prstClr val="white"/>
                </a:solidFill>
                <a:effectLst/>
                <a:uLnTx/>
                <a:uFillTx/>
                <a:latin typeface="+mj-lt"/>
                <a:cs typeface="Calibri"/>
              </a:rPr>
              <a:t> smooth </a:t>
            </a:r>
            <a:r>
              <a:rPr kumimoji="0" lang="en-US" sz="900" b="0" i="0" u="none" strike="noStrike" kern="1200" cap="none" spc="0" normalizeH="0" baseline="0" noProof="0" dirty="0">
                <a:ln>
                  <a:noFill/>
                </a:ln>
                <a:solidFill>
                  <a:srgbClr val="BED730"/>
                </a:solidFill>
                <a:effectLst/>
                <a:uLnTx/>
                <a:uFillTx/>
                <a:latin typeface="+mj-lt"/>
                <a:cs typeface="Calibri"/>
              </a:rPr>
              <a:t>migration</a:t>
            </a:r>
            <a:r>
              <a:rPr kumimoji="0" lang="en-US" sz="900" b="0" i="0" u="none" strike="noStrike" kern="1200" cap="none" spc="0" normalizeH="0" baseline="0" noProof="0" dirty="0">
                <a:ln>
                  <a:noFill/>
                </a:ln>
                <a:solidFill>
                  <a:prstClr val="white"/>
                </a:solidFill>
                <a:effectLst/>
                <a:uLnTx/>
                <a:uFillTx/>
                <a:latin typeface="+mj-lt"/>
                <a:cs typeface="Calibri"/>
              </a:rPr>
              <a:t> and enhance overall experience to the cloud infrastructure</a:t>
            </a:r>
          </a:p>
          <a:p>
            <a:pPr marL="171450" indent="-171450" defTabSz="914286">
              <a:lnSpc>
                <a:spcPts val="1200"/>
              </a:lnSpc>
              <a:spcAft>
                <a:spcPts val="200"/>
              </a:spcAft>
              <a:buFont typeface="Wingdings" panose="05000000000000000000" pitchFamily="2" charset="2"/>
              <a:buChar char="§"/>
              <a:defRPr/>
            </a:pPr>
            <a:r>
              <a:rPr lang="en-US" sz="900" dirty="0">
                <a:solidFill>
                  <a:srgbClr val="BED730"/>
                </a:solidFill>
                <a:latin typeface="+mj-lt"/>
                <a:cs typeface="Calibri" panose="020F0502020204030204" pitchFamily="34" charset="0"/>
              </a:rPr>
              <a:t>Experience</a:t>
            </a:r>
            <a:r>
              <a:rPr lang="en-US" sz="900" dirty="0">
                <a:solidFill>
                  <a:prstClr val="white"/>
                </a:solidFill>
                <a:latin typeface="+mj-lt"/>
                <a:cs typeface="Calibri" panose="020F0502020204030204" pitchFamily="34" charset="0"/>
              </a:rPr>
              <a:t> on </a:t>
            </a:r>
            <a:r>
              <a:rPr lang="en-US" sz="900" dirty="0">
                <a:solidFill>
                  <a:srgbClr val="BED730"/>
                </a:solidFill>
                <a:latin typeface="+mj-lt"/>
                <a:cs typeface="Calibri" panose="020F0502020204030204" pitchFamily="34" charset="0"/>
              </a:rPr>
              <a:t>assessment tools </a:t>
            </a:r>
            <a:r>
              <a:rPr lang="en-US" sz="900" dirty="0">
                <a:solidFill>
                  <a:prstClr val="white"/>
                </a:solidFill>
                <a:latin typeface="+mj-lt"/>
                <a:cs typeface="Calibri" panose="020F0502020204030204" pitchFamily="34" charset="0"/>
              </a:rPr>
              <a:t>like Cloud native, infra, Cloud natural </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endParaRPr kumimoji="0" lang="en-US" sz="900" b="0" i="0" u="none" strike="noStrike" kern="1200" cap="none" spc="0" normalizeH="0" baseline="0" noProof="0" dirty="0">
              <a:ln>
                <a:noFill/>
              </a:ln>
              <a:solidFill>
                <a:prstClr val="white"/>
              </a:solidFill>
              <a:effectLst/>
              <a:uLnTx/>
              <a:uFillTx/>
              <a:latin typeface="+mj-lt"/>
              <a:cs typeface="Calibri"/>
            </a:endParaRPr>
          </a:p>
        </p:txBody>
      </p:sp>
      <p:sp>
        <p:nvSpPr>
          <p:cNvPr id="80" name="TextBox 79">
            <a:extLst>
              <a:ext uri="{FF2B5EF4-FFF2-40B4-BE49-F238E27FC236}">
                <a16:creationId xmlns:a16="http://schemas.microsoft.com/office/drawing/2014/main" id="{3AE4F3E8-8FE2-59EA-CEDE-FD81DB35B537}"/>
              </a:ext>
            </a:extLst>
          </p:cNvPr>
          <p:cNvSpPr txBox="1"/>
          <p:nvPr/>
        </p:nvSpPr>
        <p:spPr>
          <a:xfrm>
            <a:off x="2255399" y="1143666"/>
            <a:ext cx="1790262" cy="913070"/>
          </a:xfrm>
          <a:prstGeom prst="rect">
            <a:avLst/>
          </a:prstGeom>
          <a:noFill/>
        </p:spPr>
        <p:txBody>
          <a:bodyPr wrap="square" rtlCol="0">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panose="020F0502020204030204" pitchFamily="34" charset="0"/>
              </a:rPr>
              <a:t>Optimally designed target systems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panose="020F0502020204030204" pitchFamily="34" charset="0"/>
              </a:rPr>
              <a:t>Zero or Near Zero downtime migration</a:t>
            </a:r>
          </a:p>
          <a:p>
            <a:pPr marR="0" lvl="0" algn="l" defTabSz="914286" rtl="0" eaLnBrk="1" fontAlgn="auto" latinLnBrk="0" hangingPunct="1">
              <a:lnSpc>
                <a:spcPts val="1200"/>
              </a:lnSpc>
              <a:spcBef>
                <a:spcPts val="0"/>
              </a:spcBef>
              <a:spcAft>
                <a:spcPts val="200"/>
              </a:spcAft>
              <a:buClrTx/>
              <a:buSzTx/>
              <a:tabLst/>
              <a:defRPr/>
            </a:pP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panose="020F0502020204030204" pitchFamily="34" charset="0"/>
            </a:endParaRPr>
          </a:p>
        </p:txBody>
      </p:sp>
      <p:sp>
        <p:nvSpPr>
          <p:cNvPr id="83" name="TextBox 82">
            <a:extLst>
              <a:ext uri="{FF2B5EF4-FFF2-40B4-BE49-F238E27FC236}">
                <a16:creationId xmlns:a16="http://schemas.microsoft.com/office/drawing/2014/main" id="{D5CE4865-D53D-A176-5CA2-C0EC3F8F74AC}"/>
              </a:ext>
            </a:extLst>
          </p:cNvPr>
          <p:cNvSpPr txBox="1"/>
          <p:nvPr/>
        </p:nvSpPr>
        <p:spPr>
          <a:xfrm>
            <a:off x="2435023" y="809234"/>
            <a:ext cx="1012960" cy="25391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BED730"/>
                </a:solidFill>
                <a:effectLst/>
                <a:uLnTx/>
                <a:uFillTx/>
                <a:latin typeface="Trebuchet MS" panose="020B0603020202020204"/>
                <a:ea typeface="+mn-ea"/>
                <a:cs typeface="+mn-cs"/>
              </a:rPr>
              <a:t>MIGRATE</a:t>
            </a:r>
          </a:p>
        </p:txBody>
      </p:sp>
      <p:sp>
        <p:nvSpPr>
          <p:cNvPr id="86" name="TextBox 85">
            <a:extLst>
              <a:ext uri="{FF2B5EF4-FFF2-40B4-BE49-F238E27FC236}">
                <a16:creationId xmlns:a16="http://schemas.microsoft.com/office/drawing/2014/main" id="{CE3CACE8-1D84-65F5-1ACC-695DDB5B1C70}"/>
              </a:ext>
            </a:extLst>
          </p:cNvPr>
          <p:cNvSpPr txBox="1"/>
          <p:nvPr/>
        </p:nvSpPr>
        <p:spPr>
          <a:xfrm>
            <a:off x="2255399" y="3142591"/>
            <a:ext cx="1876155" cy="1670522"/>
          </a:xfrm>
          <a:prstGeom prst="rect">
            <a:avLst/>
          </a:prstGeom>
          <a:noFill/>
        </p:spPr>
        <p:txBody>
          <a:bodyPr wrap="square" rtlCol="0">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Low-risk and high-return cloud migration strategy</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Leverage </a:t>
            </a:r>
            <a:r>
              <a:rPr kumimoji="0" lang="en-US" sz="900" b="0" i="0" u="none" strike="noStrike" kern="1200" cap="none" spc="0" normalizeH="0" baseline="0" noProof="0" dirty="0">
                <a:ln>
                  <a:noFill/>
                </a:ln>
                <a:solidFill>
                  <a:srgbClr val="BED730"/>
                </a:solidFill>
                <a:effectLst/>
                <a:uLnTx/>
                <a:uFillTx/>
                <a:latin typeface="+mj-lt"/>
                <a:ea typeface="+mn-ea"/>
                <a:cs typeface="Calibri" panose="020F0502020204030204" pitchFamily="34" charset="0"/>
              </a:rPr>
              <a:t>expertise</a:t>
            </a: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 in </a:t>
            </a:r>
            <a:r>
              <a:rPr kumimoji="0" lang="en-US" sz="900" b="0" i="0" u="none" strike="noStrike" kern="1200" cap="none" spc="0" normalizeH="0" baseline="0" noProof="0" dirty="0">
                <a:ln>
                  <a:noFill/>
                </a:ln>
                <a:solidFill>
                  <a:srgbClr val="BED730"/>
                </a:solidFill>
                <a:effectLst/>
                <a:uLnTx/>
                <a:uFillTx/>
                <a:latin typeface="+mj-lt"/>
                <a:ea typeface="+mn-ea"/>
                <a:cs typeface="Calibri" panose="020F0502020204030204" pitchFamily="34" charset="0"/>
              </a:rPr>
              <a:t>Hybrid</a:t>
            </a:r>
            <a:r>
              <a:rPr kumimoji="0" lang="en-US" sz="900" b="0" i="0" u="none" strike="noStrike" kern="1200" cap="none" spc="0" normalizeH="0" noProof="0" dirty="0">
                <a:ln>
                  <a:noFill/>
                </a:ln>
                <a:solidFill>
                  <a:srgbClr val="BED730"/>
                </a:solidFill>
                <a:effectLst/>
                <a:uLnTx/>
                <a:uFillTx/>
                <a:latin typeface="+mj-lt"/>
                <a:ea typeface="+mn-ea"/>
                <a:cs typeface="Calibri" panose="020F0502020204030204" pitchFamily="34" charset="0"/>
              </a:rPr>
              <a:t> Multi-Clouds deployments </a:t>
            </a:r>
            <a:r>
              <a:rPr kumimoji="0" lang="en-US" sz="900" b="0" i="0" u="none" strike="noStrike" kern="1200" cap="none" spc="0" normalizeH="0" noProof="0" dirty="0">
                <a:ln>
                  <a:noFill/>
                </a:ln>
                <a:solidFill>
                  <a:prstClr val="white"/>
                </a:solidFill>
                <a:effectLst/>
                <a:uLnTx/>
                <a:uFillTx/>
                <a:latin typeface="+mj-lt"/>
                <a:ea typeface="+mn-ea"/>
                <a:cs typeface="Calibri" panose="020F0502020204030204" pitchFamily="34" charset="0"/>
              </a:rPr>
              <a:t>with</a:t>
            </a: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 On-prem to private, hybrid, public cloud &amp; Sify Enterprise Cloud</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BED730"/>
                </a:solidFill>
                <a:effectLst/>
                <a:uLnTx/>
                <a:uFillTx/>
                <a:latin typeface="+mj-lt"/>
                <a:ea typeface="+mn-ea"/>
                <a:cs typeface="Calibri" panose="020F0502020204030204" pitchFamily="34" charset="0"/>
              </a:rPr>
              <a:t>Experience</a:t>
            </a: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 on </a:t>
            </a:r>
            <a:r>
              <a:rPr kumimoji="0" lang="en-US" sz="900" b="0" i="0" u="none" strike="noStrike" kern="1200" cap="none" spc="0" normalizeH="0" baseline="0" noProof="0" dirty="0">
                <a:ln>
                  <a:noFill/>
                </a:ln>
                <a:solidFill>
                  <a:srgbClr val="BED730"/>
                </a:solidFill>
                <a:effectLst/>
                <a:uLnTx/>
                <a:uFillTx/>
                <a:latin typeface="+mj-lt"/>
                <a:ea typeface="+mn-ea"/>
                <a:cs typeface="Calibri" panose="020F0502020204030204" pitchFamily="34" charset="0"/>
              </a:rPr>
              <a:t>migration</a:t>
            </a: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 </a:t>
            </a:r>
            <a:r>
              <a:rPr kumimoji="0" lang="en-US" sz="900" b="0" i="0" u="none" strike="noStrike" kern="1200" cap="none" spc="0" normalizeH="0" baseline="0" noProof="0" dirty="0">
                <a:ln>
                  <a:noFill/>
                </a:ln>
                <a:solidFill>
                  <a:srgbClr val="BED730"/>
                </a:solidFill>
                <a:effectLst/>
                <a:uLnTx/>
                <a:uFillTx/>
                <a:latin typeface="+mj-lt"/>
                <a:ea typeface="+mn-ea"/>
                <a:cs typeface="Calibri" panose="020F0502020204030204" pitchFamily="34" charset="0"/>
              </a:rPr>
              <a:t>tools</a:t>
            </a:r>
            <a:r>
              <a:rPr kumimoji="0" lang="en-US" sz="900" b="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 like CloudEndure, Carbonite, ASR etc.</a:t>
            </a:r>
          </a:p>
        </p:txBody>
      </p:sp>
      <p:sp>
        <p:nvSpPr>
          <p:cNvPr id="88" name="TextBox 87">
            <a:extLst>
              <a:ext uri="{FF2B5EF4-FFF2-40B4-BE49-F238E27FC236}">
                <a16:creationId xmlns:a16="http://schemas.microsoft.com/office/drawing/2014/main" id="{183E4318-A797-655D-BA0A-59A523AFDA38}"/>
              </a:ext>
            </a:extLst>
          </p:cNvPr>
          <p:cNvSpPr txBox="1"/>
          <p:nvPr/>
        </p:nvSpPr>
        <p:spPr>
          <a:xfrm>
            <a:off x="4055380" y="1143666"/>
            <a:ext cx="1702242" cy="1054969"/>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Secured infrastructure meeting industry best security standards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Compliance to mandatory regulatory controls</a:t>
            </a:r>
          </a:p>
          <a:p>
            <a:pPr marR="0" lvl="0" algn="l" defTabSz="914286" rtl="0" eaLnBrk="1" fontAlgn="auto" latinLnBrk="0" hangingPunct="1">
              <a:lnSpc>
                <a:spcPts val="1200"/>
              </a:lnSpc>
              <a:spcBef>
                <a:spcPts val="0"/>
              </a:spcBef>
              <a:spcAft>
                <a:spcPts val="200"/>
              </a:spcAft>
              <a:buClrTx/>
              <a:buSzTx/>
              <a:tabLst/>
              <a:defRPr/>
            </a:pP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endParaRPr>
          </a:p>
        </p:txBody>
      </p:sp>
      <p:sp>
        <p:nvSpPr>
          <p:cNvPr id="90" name="TextBox 89">
            <a:extLst>
              <a:ext uri="{FF2B5EF4-FFF2-40B4-BE49-F238E27FC236}">
                <a16:creationId xmlns:a16="http://schemas.microsoft.com/office/drawing/2014/main" id="{F9379ECE-A280-5E09-4C99-6B2066221199}"/>
              </a:ext>
            </a:extLst>
          </p:cNvPr>
          <p:cNvSpPr txBox="1"/>
          <p:nvPr/>
        </p:nvSpPr>
        <p:spPr>
          <a:xfrm>
            <a:off x="4192364" y="809234"/>
            <a:ext cx="1132091" cy="25391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BED730"/>
                </a:solidFill>
                <a:effectLst/>
                <a:uLnTx/>
                <a:uFillTx/>
                <a:latin typeface="Trebuchet MS" panose="020B0603020202020204"/>
                <a:ea typeface="+mn-ea"/>
                <a:cs typeface="+mn-cs"/>
              </a:rPr>
              <a:t>SECURE</a:t>
            </a:r>
          </a:p>
        </p:txBody>
      </p:sp>
      <p:sp>
        <p:nvSpPr>
          <p:cNvPr id="93" name="TextBox 92">
            <a:extLst>
              <a:ext uri="{FF2B5EF4-FFF2-40B4-BE49-F238E27FC236}">
                <a16:creationId xmlns:a16="http://schemas.microsoft.com/office/drawing/2014/main" id="{C541FEF9-2B35-3401-837F-E8FBC881CD0E}"/>
              </a:ext>
            </a:extLst>
          </p:cNvPr>
          <p:cNvSpPr txBox="1"/>
          <p:nvPr/>
        </p:nvSpPr>
        <p:spPr>
          <a:xfrm>
            <a:off x="4055380" y="3142591"/>
            <a:ext cx="1527738" cy="1824410"/>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Utilize established  security practices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BED730"/>
                </a:solidFill>
                <a:effectLst/>
                <a:uLnTx/>
                <a:uFillTx/>
                <a:latin typeface="+mj-lt"/>
                <a:ea typeface="+mn-ea"/>
                <a:cs typeface="Calibri"/>
              </a:rPr>
              <a:t>Shared SOC services </a:t>
            </a:r>
            <a:r>
              <a:rPr kumimoji="0" lang="en-US" sz="900" b="0" i="0" u="none" strike="noStrike" kern="1200" cap="none" spc="0" normalizeH="0" baseline="0" noProof="0" dirty="0">
                <a:ln>
                  <a:noFill/>
                </a:ln>
                <a:solidFill>
                  <a:prstClr val="white"/>
                </a:solidFill>
                <a:effectLst/>
                <a:uLnTx/>
                <a:uFillTx/>
                <a:latin typeface="+mj-lt"/>
                <a:ea typeface="+mn-ea"/>
                <a:cs typeface="Calibri"/>
              </a:rPr>
              <a:t>leveraging experience of enterprise customers to provide cost competitive solution</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BED730"/>
                </a:solidFill>
                <a:effectLst/>
                <a:uLnTx/>
                <a:uFillTx/>
                <a:latin typeface="+mj-lt"/>
                <a:ea typeface="+mn-ea"/>
                <a:cs typeface="Calibri"/>
              </a:rPr>
              <a:t>Enable security controls</a:t>
            </a:r>
            <a:r>
              <a:rPr kumimoji="0" lang="en-US" sz="900" b="0" i="0" u="none" strike="noStrike" kern="1200" cap="none" spc="0" normalizeH="0" baseline="0" noProof="0" dirty="0">
                <a:ln>
                  <a:noFill/>
                </a:ln>
                <a:solidFill>
                  <a:prstClr val="white"/>
                </a:solidFill>
                <a:effectLst/>
                <a:uLnTx/>
                <a:uFillTx/>
                <a:latin typeface="+mj-lt"/>
                <a:ea typeface="+mn-ea"/>
                <a:cs typeface="Calibri"/>
              </a:rPr>
              <a:t> as a service</a:t>
            </a:r>
          </a:p>
        </p:txBody>
      </p:sp>
      <p:sp>
        <p:nvSpPr>
          <p:cNvPr id="94" name="TextBox 93">
            <a:extLst>
              <a:ext uri="{FF2B5EF4-FFF2-40B4-BE49-F238E27FC236}">
                <a16:creationId xmlns:a16="http://schemas.microsoft.com/office/drawing/2014/main" id="{99520356-B7C8-2C53-2910-3B6582F105A1}"/>
              </a:ext>
            </a:extLst>
          </p:cNvPr>
          <p:cNvSpPr txBox="1"/>
          <p:nvPr/>
        </p:nvSpPr>
        <p:spPr>
          <a:xfrm>
            <a:off x="5591597" y="1143666"/>
            <a:ext cx="1839839" cy="1721818"/>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End-to-end managed services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Integrated support across platform</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Single point of management for Network, Security, OS, DB, Application &amp; Backup</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Improved support experience</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Better SLA</a:t>
            </a:r>
          </a:p>
        </p:txBody>
      </p:sp>
      <p:sp>
        <p:nvSpPr>
          <p:cNvPr id="96" name="TextBox 95">
            <a:extLst>
              <a:ext uri="{FF2B5EF4-FFF2-40B4-BE49-F238E27FC236}">
                <a16:creationId xmlns:a16="http://schemas.microsoft.com/office/drawing/2014/main" id="{684B9850-C8D4-5721-6E4C-8D33596B4B06}"/>
              </a:ext>
            </a:extLst>
          </p:cNvPr>
          <p:cNvSpPr txBox="1"/>
          <p:nvPr/>
        </p:nvSpPr>
        <p:spPr>
          <a:xfrm>
            <a:off x="5757622" y="809234"/>
            <a:ext cx="1132091" cy="25391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BED730"/>
                </a:solidFill>
                <a:effectLst/>
                <a:uLnTx/>
                <a:uFillTx/>
                <a:latin typeface="Trebuchet MS" panose="020B0603020202020204"/>
                <a:ea typeface="+mn-ea"/>
                <a:cs typeface="+mn-cs"/>
              </a:rPr>
              <a:t>MANAGE</a:t>
            </a:r>
          </a:p>
        </p:txBody>
      </p:sp>
      <p:sp>
        <p:nvSpPr>
          <p:cNvPr id="98" name="TextBox 97">
            <a:extLst>
              <a:ext uri="{FF2B5EF4-FFF2-40B4-BE49-F238E27FC236}">
                <a16:creationId xmlns:a16="http://schemas.microsoft.com/office/drawing/2014/main" id="{70E887AC-BD71-BFCB-0465-803E1741B409}"/>
              </a:ext>
            </a:extLst>
          </p:cNvPr>
          <p:cNvSpPr txBox="1"/>
          <p:nvPr/>
        </p:nvSpPr>
        <p:spPr>
          <a:xfrm>
            <a:off x="5591598" y="3142591"/>
            <a:ext cx="1901975" cy="1850058"/>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Leverage ITIL based support experience</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Utilize </a:t>
            </a:r>
            <a:r>
              <a:rPr kumimoji="0" lang="en-US" sz="900" b="0" i="0" u="none" strike="noStrike" kern="1200" cap="none" spc="0" normalizeH="0" baseline="0" noProof="0" dirty="0">
                <a:ln>
                  <a:noFill/>
                </a:ln>
                <a:solidFill>
                  <a:srgbClr val="BED730"/>
                </a:solidFill>
                <a:effectLst/>
                <a:uLnTx/>
                <a:uFillTx/>
                <a:latin typeface="+mj-lt"/>
                <a:ea typeface="+mn-ea"/>
                <a:cs typeface="Calibri"/>
              </a:rPr>
              <a:t>investment</a:t>
            </a:r>
            <a:r>
              <a:rPr kumimoji="0" lang="en-US" sz="900" b="0" i="0" u="none" strike="noStrike" kern="1200" cap="none" spc="0" normalizeH="0" baseline="0" noProof="0" dirty="0">
                <a:ln>
                  <a:noFill/>
                </a:ln>
                <a:solidFill>
                  <a:prstClr val="white"/>
                </a:solidFill>
                <a:effectLst/>
                <a:uLnTx/>
                <a:uFillTx/>
                <a:latin typeface="+mj-lt"/>
                <a:ea typeface="+mn-ea"/>
                <a:cs typeface="Calibri"/>
              </a:rPr>
              <a:t> in </a:t>
            </a:r>
            <a:r>
              <a:rPr kumimoji="0" lang="en-US" sz="900" b="0" i="0" u="none" strike="noStrike" kern="1200" cap="none" spc="0" normalizeH="0" baseline="0" noProof="0" dirty="0">
                <a:ln>
                  <a:noFill/>
                </a:ln>
                <a:solidFill>
                  <a:srgbClr val="BED730"/>
                </a:solidFill>
                <a:effectLst/>
                <a:uLnTx/>
                <a:uFillTx/>
                <a:latin typeface="+mj-lt"/>
                <a:ea typeface="+mn-ea"/>
                <a:cs typeface="Calibri"/>
              </a:rPr>
              <a:t>monitoring &amp; management tools</a:t>
            </a:r>
            <a:r>
              <a:rPr kumimoji="0" lang="en-US" sz="900" b="0" i="0" u="none" strike="noStrike" kern="1200" cap="none" spc="0" normalizeH="0" baseline="0" noProof="0" dirty="0">
                <a:ln>
                  <a:noFill/>
                </a:ln>
                <a:solidFill>
                  <a:prstClr val="white"/>
                </a:solidFill>
                <a:effectLst/>
                <a:uLnTx/>
                <a:uFillTx/>
                <a:latin typeface="+mj-lt"/>
                <a:ea typeface="+mn-ea"/>
                <a:cs typeface="Calibri"/>
              </a:rPr>
              <a:t>: CA , Zabbix &amp; ITSM Tools: Service Now</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Provide SLM to improve customer experience</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BED730"/>
                </a:solidFill>
                <a:effectLst/>
                <a:uLnTx/>
                <a:uFillTx/>
                <a:latin typeface="+mj-lt"/>
                <a:ea typeface="+mn-ea"/>
                <a:cs typeface="Calibri"/>
              </a:rPr>
              <a:t>Ensure</a:t>
            </a:r>
            <a:r>
              <a:rPr kumimoji="0" lang="en-US" sz="900" b="0" i="0" u="none" strike="noStrike" kern="1200" cap="none" spc="0" normalizeH="0" baseline="0" noProof="0" dirty="0">
                <a:ln>
                  <a:noFill/>
                </a:ln>
                <a:solidFill>
                  <a:prstClr val="white"/>
                </a:solidFill>
                <a:effectLst/>
                <a:uLnTx/>
                <a:uFillTx/>
                <a:latin typeface="+mj-lt"/>
                <a:ea typeface="+mn-ea"/>
                <a:cs typeface="Calibri"/>
              </a:rPr>
              <a:t> availability, auto-scale/right-scale, </a:t>
            </a:r>
            <a:r>
              <a:rPr kumimoji="0" lang="en-US" sz="900" b="0" i="0" u="none" strike="noStrike" kern="1200" cap="none" spc="0" normalizeH="0" baseline="0" noProof="0" dirty="0">
                <a:ln>
                  <a:noFill/>
                </a:ln>
                <a:solidFill>
                  <a:srgbClr val="BED730"/>
                </a:solidFill>
                <a:effectLst/>
                <a:uLnTx/>
                <a:uFillTx/>
                <a:latin typeface="+mj-lt"/>
                <a:ea typeface="+mn-ea"/>
                <a:cs typeface="Calibri"/>
              </a:rPr>
              <a:t>periodic recommendations</a:t>
            </a:r>
          </a:p>
        </p:txBody>
      </p:sp>
      <p:sp>
        <p:nvSpPr>
          <p:cNvPr id="99" name="TextBox 98">
            <a:extLst>
              <a:ext uri="{FF2B5EF4-FFF2-40B4-BE49-F238E27FC236}">
                <a16:creationId xmlns:a16="http://schemas.microsoft.com/office/drawing/2014/main" id="{DBD05F8B-0F45-BDAF-143A-5F4ED62CF048}"/>
              </a:ext>
            </a:extLst>
          </p:cNvPr>
          <p:cNvSpPr txBox="1"/>
          <p:nvPr/>
        </p:nvSpPr>
        <p:spPr>
          <a:xfrm>
            <a:off x="7493573" y="1143666"/>
            <a:ext cx="1528072" cy="1696170"/>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Skilled in mobility, analytics, app modernization and AI/ML</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Latest technology stack</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Consultation across business IT services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a:rPr>
              <a:t>Proactive technology management </a:t>
            </a: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Calibri" panose="020F0502020204030204" pitchFamily="34" charset="0"/>
            </a:endParaRPr>
          </a:p>
        </p:txBody>
      </p:sp>
      <p:sp>
        <p:nvSpPr>
          <p:cNvPr id="101" name="TextBox 100">
            <a:extLst>
              <a:ext uri="{FF2B5EF4-FFF2-40B4-BE49-F238E27FC236}">
                <a16:creationId xmlns:a16="http://schemas.microsoft.com/office/drawing/2014/main" id="{7B7FB1EC-2394-3CCE-2FB2-0F78D70184FB}"/>
              </a:ext>
            </a:extLst>
          </p:cNvPr>
          <p:cNvSpPr txBox="1"/>
          <p:nvPr/>
        </p:nvSpPr>
        <p:spPr>
          <a:xfrm>
            <a:off x="7650680" y="831208"/>
            <a:ext cx="833162" cy="25391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BED730"/>
                </a:solidFill>
                <a:effectLst/>
                <a:uLnTx/>
                <a:uFillTx/>
                <a:latin typeface="Trebuchet MS" panose="020B0603020202020204"/>
                <a:ea typeface="+mn-ea"/>
                <a:cs typeface="+mn-cs"/>
              </a:rPr>
              <a:t>INNOVATE</a:t>
            </a:r>
          </a:p>
        </p:txBody>
      </p:sp>
      <p:sp>
        <p:nvSpPr>
          <p:cNvPr id="104" name="TextBox 103">
            <a:extLst>
              <a:ext uri="{FF2B5EF4-FFF2-40B4-BE49-F238E27FC236}">
                <a16:creationId xmlns:a16="http://schemas.microsoft.com/office/drawing/2014/main" id="{D3E9B9FA-6AE3-9ECD-B050-726AEBFBB523}"/>
              </a:ext>
            </a:extLst>
          </p:cNvPr>
          <p:cNvSpPr txBox="1"/>
          <p:nvPr/>
        </p:nvSpPr>
        <p:spPr>
          <a:xfrm>
            <a:off x="7493573" y="3142591"/>
            <a:ext cx="1622442" cy="1824410"/>
          </a:xfrm>
          <a:prstGeom prst="rect">
            <a:avLst/>
          </a:prstGeom>
          <a:noFill/>
        </p:spPr>
        <p:txBody>
          <a:bodyPr wrap="square" lIns="91440" tIns="45720" rIns="91440" bIns="45720" rtlCol="0" anchor="t">
            <a:spAutoFit/>
          </a:bodyPr>
          <a:lstStyle/>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Automate predictable operations and evolve into </a:t>
            </a:r>
            <a:r>
              <a:rPr kumimoji="0" lang="en-US" sz="900" b="0" i="0" u="none" strike="noStrike" kern="1200" cap="none" spc="0" normalizeH="0" baseline="0" noProof="0" dirty="0">
                <a:ln>
                  <a:noFill/>
                </a:ln>
                <a:solidFill>
                  <a:srgbClr val="BED730"/>
                </a:solidFill>
                <a:effectLst/>
                <a:uLnTx/>
                <a:uFillTx/>
                <a:latin typeface="+mj-lt"/>
                <a:ea typeface="+mn-ea"/>
                <a:cs typeface="Calibri"/>
              </a:rPr>
              <a:t>AIOps</a:t>
            </a:r>
            <a:r>
              <a:rPr kumimoji="0" lang="en-US" sz="900" b="0" i="0" u="none" strike="noStrike" kern="1200" cap="none" spc="0" normalizeH="0" baseline="0" noProof="0" dirty="0">
                <a:ln>
                  <a:noFill/>
                </a:ln>
                <a:solidFill>
                  <a:prstClr val="white"/>
                </a:solidFill>
                <a:effectLst/>
                <a:uLnTx/>
                <a:uFillTx/>
                <a:latin typeface="+mj-lt"/>
                <a:ea typeface="+mn-ea"/>
                <a:cs typeface="Calibri"/>
              </a:rPr>
              <a:t> for managing defects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Use Own IP on  Sify multi-CMP</a:t>
            </a:r>
            <a:r>
              <a:rPr kumimoji="0" lang="en-US" sz="900" b="0" i="0" u="none" strike="noStrike" kern="1200" cap="none" spc="0" normalizeH="0" noProof="0" dirty="0">
                <a:ln>
                  <a:noFill/>
                </a:ln>
                <a:solidFill>
                  <a:prstClr val="white"/>
                </a:solidFill>
                <a:effectLst/>
                <a:uLnTx/>
                <a:uFillTx/>
                <a:latin typeface="+mj-lt"/>
                <a:ea typeface="+mn-ea"/>
                <a:cs typeface="Calibri"/>
              </a:rPr>
              <a:t> a </a:t>
            </a:r>
            <a:r>
              <a:rPr kumimoji="0" lang="en-US" sz="900" b="0" i="0" u="none" strike="noStrike" kern="1200" cap="none" spc="0" normalizeH="0" baseline="0" noProof="0" dirty="0">
                <a:ln>
                  <a:noFill/>
                </a:ln>
                <a:solidFill>
                  <a:prstClr val="white"/>
                </a:solidFill>
                <a:effectLst/>
                <a:uLnTx/>
                <a:uFillTx/>
                <a:latin typeface="+mj-lt"/>
                <a:ea typeface="+mn-ea"/>
                <a:cs typeface="Calibri"/>
              </a:rPr>
              <a:t>multi-cloud management platform to add more services</a:t>
            </a:r>
          </a:p>
          <a:p>
            <a:pPr marL="171450" marR="0" lvl="0" indent="-171450" algn="l" defTabSz="914286" rtl="0" eaLnBrk="1" fontAlgn="auto" latinLnBrk="0" hangingPunct="1">
              <a:lnSpc>
                <a:spcPts val="1200"/>
              </a:lnSpc>
              <a:spcBef>
                <a:spcPts val="0"/>
              </a:spcBef>
              <a:spcAft>
                <a:spcPts val="20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prstClr val="white"/>
                </a:solidFill>
                <a:effectLst/>
                <a:uLnTx/>
                <a:uFillTx/>
                <a:latin typeface="+mj-lt"/>
                <a:ea typeface="+mn-ea"/>
                <a:cs typeface="Calibri"/>
              </a:rPr>
              <a:t>Be a single strategic partner in customer IT journey</a:t>
            </a:r>
          </a:p>
        </p:txBody>
      </p:sp>
      <p:sp>
        <p:nvSpPr>
          <p:cNvPr id="105" name="TextBox 104">
            <a:extLst>
              <a:ext uri="{FF2B5EF4-FFF2-40B4-BE49-F238E27FC236}">
                <a16:creationId xmlns:a16="http://schemas.microsoft.com/office/drawing/2014/main" id="{103BFE1F-D14F-6D21-C71E-AB5020A28084}"/>
              </a:ext>
            </a:extLst>
          </p:cNvPr>
          <p:cNvSpPr txBox="1"/>
          <p:nvPr/>
        </p:nvSpPr>
        <p:spPr>
          <a:xfrm rot="16200000">
            <a:off x="-548239" y="1870887"/>
            <a:ext cx="1635631" cy="276999"/>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BED730"/>
                </a:solidFill>
                <a:effectLst/>
                <a:uLnTx/>
                <a:uFillTx/>
                <a:latin typeface="Trebuchet MS" panose="020B0603020202020204"/>
                <a:ea typeface="+mn-ea"/>
                <a:cs typeface="+mn-cs"/>
              </a:rPr>
              <a:t>Customer Objective</a:t>
            </a:r>
          </a:p>
        </p:txBody>
      </p:sp>
      <p:sp>
        <p:nvSpPr>
          <p:cNvPr id="106" name="TextBox 105">
            <a:extLst>
              <a:ext uri="{FF2B5EF4-FFF2-40B4-BE49-F238E27FC236}">
                <a16:creationId xmlns:a16="http://schemas.microsoft.com/office/drawing/2014/main" id="{1D9D02AD-F569-B9CC-11AF-ADFC32D991A1}"/>
              </a:ext>
            </a:extLst>
          </p:cNvPr>
          <p:cNvSpPr txBox="1"/>
          <p:nvPr/>
        </p:nvSpPr>
        <p:spPr>
          <a:xfrm rot="16200000">
            <a:off x="-476706" y="3747406"/>
            <a:ext cx="1486629" cy="276999"/>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BED730"/>
                </a:solidFill>
                <a:effectLst/>
                <a:uLnTx/>
                <a:uFillTx/>
                <a:latin typeface="Trebuchet MS" panose="020B0603020202020204"/>
                <a:ea typeface="+mn-ea"/>
                <a:cs typeface="+mn-cs"/>
              </a:rPr>
              <a:t>Sify Solutions</a:t>
            </a:r>
          </a:p>
        </p:txBody>
      </p:sp>
    </p:spTree>
    <p:extLst>
      <p:ext uri="{BB962C8B-B14F-4D97-AF65-F5344CB8AC3E}">
        <p14:creationId xmlns:p14="http://schemas.microsoft.com/office/powerpoint/2010/main" val="77670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500"/>
                                        <p:tgtEl>
                                          <p:spTgt spid="9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fade">
                                      <p:cBhvr>
                                        <p:cTn id="51" dur="500"/>
                                        <p:tgtEl>
                                          <p:spTgt spid="10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70" grpId="0"/>
      <p:bldP spid="80" grpId="0"/>
      <p:bldP spid="83" grpId="0"/>
      <p:bldP spid="86" grpId="0"/>
      <p:bldP spid="88" grpId="0"/>
      <p:bldP spid="90" grpId="0"/>
      <p:bldP spid="93" grpId="0"/>
      <p:bldP spid="94" grpId="0"/>
      <p:bldP spid="96" grpId="0"/>
      <p:bldP spid="98" grpId="0"/>
      <p:bldP spid="99" grpId="0"/>
      <p:bldP spid="101" grpId="0"/>
      <p:bldP spid="1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323850" y="2571750"/>
            <a:ext cx="8496300" cy="707886"/>
          </a:xfrm>
          <a:prstGeom prst="rect">
            <a:avLst/>
          </a:prstGeom>
          <a:noFill/>
        </p:spPr>
        <p:txBody>
          <a:bodyPr wrap="square" rtlCol="0">
            <a:spAutoFit/>
          </a:bodyPr>
          <a:lstStyle/>
          <a:p>
            <a:pPr algn="ctr"/>
            <a:r>
              <a:rPr lang="en-US" sz="4000" dirty="0">
                <a:solidFill>
                  <a:schemeClr val="bg1"/>
                </a:solidFill>
              </a:rPr>
              <a:t>Thank You</a:t>
            </a:r>
            <a:endParaRPr lang="en-IN" sz="4000" dirty="0">
              <a:solidFill>
                <a:schemeClr val="bg1"/>
              </a:solidFill>
            </a:endParaRPr>
          </a:p>
        </p:txBody>
      </p:sp>
      <p:pic>
        <p:nvPicPr>
          <p:cNvPr id="3" name="Picture 2" descr="A red book cover&#10;&#10;Description automatically generated with medium confidence">
            <a:extLst>
              <a:ext uri="{FF2B5EF4-FFF2-40B4-BE49-F238E27FC236}">
                <a16:creationId xmlns:a16="http://schemas.microsoft.com/office/drawing/2014/main" id="{99380414-8344-8769-C146-A520DE91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636" y="1241623"/>
            <a:ext cx="780727" cy="1330127"/>
          </a:xfrm>
          <a:prstGeom prst="rect">
            <a:avLst/>
          </a:prstGeom>
        </p:spPr>
      </p:pic>
    </p:spTree>
    <p:extLst>
      <p:ext uri="{BB962C8B-B14F-4D97-AF65-F5344CB8AC3E}">
        <p14:creationId xmlns:p14="http://schemas.microsoft.com/office/powerpoint/2010/main" val="8165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Top Corners Rounded 43">
            <a:extLst>
              <a:ext uri="{FF2B5EF4-FFF2-40B4-BE49-F238E27FC236}">
                <a16:creationId xmlns:a16="http://schemas.microsoft.com/office/drawing/2014/main" id="{68BFB1E4-C7B3-0ED7-F79C-CE415A7EBE46}"/>
              </a:ext>
            </a:extLst>
          </p:cNvPr>
          <p:cNvSpPr/>
          <p:nvPr/>
        </p:nvSpPr>
        <p:spPr>
          <a:xfrm>
            <a:off x="665895" y="3563636"/>
            <a:ext cx="3567328" cy="288000"/>
          </a:xfrm>
          <a:prstGeom prst="round2SameRect">
            <a:avLst>
              <a:gd name="adj1" fmla="val 50000"/>
              <a:gd name="adj2" fmla="val 0"/>
            </a:avLst>
          </a:prstGeom>
          <a:solidFill>
            <a:srgbClr val="008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pic>
        <p:nvPicPr>
          <p:cNvPr id="43" name="Picture 42" descr="Shape&#10;&#10;Description automatically generated with low confidence">
            <a:extLst>
              <a:ext uri="{FF2B5EF4-FFF2-40B4-BE49-F238E27FC236}">
                <a16:creationId xmlns:a16="http://schemas.microsoft.com/office/drawing/2014/main" id="{7B22EF8F-8785-31B7-303F-DFECD8F382FC}"/>
              </a:ext>
            </a:extLst>
          </p:cNvPr>
          <p:cNvPicPr>
            <a:picLocks noChangeAspect="1"/>
          </p:cNvPicPr>
          <p:nvPr/>
        </p:nvPicPr>
        <p:blipFill rotWithShape="1">
          <a:blip r:embed="rId3">
            <a:alphaModFix amt="20000"/>
            <a:duotone>
              <a:schemeClr val="accent1">
                <a:shade val="45000"/>
                <a:satMod val="135000"/>
              </a:schemeClr>
              <a:prstClr val="white"/>
            </a:duotone>
            <a:extLst>
              <a:ext uri="{28A0092B-C50C-407E-A947-70E740481C1C}">
                <a14:useLocalDpi xmlns:a14="http://schemas.microsoft.com/office/drawing/2010/main" val="0"/>
              </a:ext>
            </a:extLst>
          </a:blip>
          <a:srcRect t="17025" b="17589"/>
          <a:stretch/>
        </p:blipFill>
        <p:spPr>
          <a:xfrm>
            <a:off x="4991599" y="1453281"/>
            <a:ext cx="3567329" cy="2052282"/>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3484A204-5034-E506-E37D-D9265A069BA4}"/>
              </a:ext>
            </a:extLst>
          </p:cNvPr>
          <p:cNvPicPr>
            <a:picLocks noChangeAspect="1"/>
          </p:cNvPicPr>
          <p:nvPr/>
        </p:nvPicPr>
        <p:blipFill rotWithShape="1">
          <a:blip r:embed="rId3">
            <a:duotone>
              <a:schemeClr val="accent5">
                <a:shade val="45000"/>
                <a:satMod val="135000"/>
              </a:schemeClr>
              <a:prstClr val="white"/>
            </a:duotone>
            <a:alphaModFix amt="20000"/>
            <a:extLst>
              <a:ext uri="{28A0092B-C50C-407E-A947-70E740481C1C}">
                <a14:useLocalDpi xmlns:a14="http://schemas.microsoft.com/office/drawing/2010/main" val="0"/>
              </a:ext>
            </a:extLst>
          </a:blip>
          <a:srcRect t="17025" b="17589"/>
          <a:stretch/>
        </p:blipFill>
        <p:spPr>
          <a:xfrm>
            <a:off x="586211" y="1453281"/>
            <a:ext cx="3567329" cy="2052282"/>
          </a:xfrm>
          <a:prstGeom prst="rect">
            <a:avLst/>
          </a:prstGeom>
        </p:spPr>
      </p:pic>
      <p:pic>
        <p:nvPicPr>
          <p:cNvPr id="38" name="Picture 37" descr="Icon&#10;&#10;Description automatically generated">
            <a:extLst>
              <a:ext uri="{FF2B5EF4-FFF2-40B4-BE49-F238E27FC236}">
                <a16:creationId xmlns:a16="http://schemas.microsoft.com/office/drawing/2014/main" id="{06B08795-74C9-F81B-73F6-7291BBD0BB8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24660" y="3276559"/>
            <a:ext cx="3118560" cy="1754190"/>
          </a:xfrm>
          <a:prstGeom prst="rect">
            <a:avLst/>
          </a:prstGeom>
        </p:spPr>
      </p:pic>
      <p:sp>
        <p:nvSpPr>
          <p:cNvPr id="2" name="Title 1">
            <a:extLst>
              <a:ext uri="{FF2B5EF4-FFF2-40B4-BE49-F238E27FC236}">
                <a16:creationId xmlns:a16="http://schemas.microsoft.com/office/drawing/2014/main" id="{21BFD41C-B4E4-3CA2-9DEE-150194A2259F}"/>
              </a:ext>
            </a:extLst>
          </p:cNvPr>
          <p:cNvSpPr>
            <a:spLocks noGrp="1"/>
          </p:cNvSpPr>
          <p:nvPr>
            <p:ph type="title"/>
          </p:nvPr>
        </p:nvSpPr>
        <p:spPr/>
        <p:txBody>
          <a:bodyPr/>
          <a:lstStyle/>
          <a:p>
            <a:r>
              <a:rPr lang="en-IN" dirty="0"/>
              <a:t>Hybrid multi-cloud deployment model</a:t>
            </a:r>
          </a:p>
        </p:txBody>
      </p:sp>
      <p:sp>
        <p:nvSpPr>
          <p:cNvPr id="3" name="TextBox 2">
            <a:extLst>
              <a:ext uri="{FF2B5EF4-FFF2-40B4-BE49-F238E27FC236}">
                <a16:creationId xmlns:a16="http://schemas.microsoft.com/office/drawing/2014/main" id="{F66614E1-B81D-BF76-A6C6-55FA2D48E5FD}"/>
              </a:ext>
            </a:extLst>
          </p:cNvPr>
          <p:cNvSpPr txBox="1"/>
          <p:nvPr/>
        </p:nvSpPr>
        <p:spPr>
          <a:xfrm>
            <a:off x="323850" y="870936"/>
            <a:ext cx="8496300" cy="400110"/>
          </a:xfrm>
          <a:prstGeom prst="rect">
            <a:avLst/>
          </a:prstGeom>
          <a:noFill/>
        </p:spPr>
        <p:txBody>
          <a:bodyPr wrap="square" rtlCol="0">
            <a:spAutoFit/>
          </a:bodyPr>
          <a:lstStyle/>
          <a:p>
            <a:pPr algn="ctr" defTabSz="914264">
              <a:defRPr/>
            </a:pPr>
            <a:r>
              <a:rPr lang="en-IN" sz="2000" b="1" dirty="0">
                <a:solidFill>
                  <a:srgbClr val="BED730"/>
                </a:solidFill>
                <a:latin typeface="Trebuchet MS"/>
              </a:rPr>
              <a:t>Hybrid workload placement drivers</a:t>
            </a:r>
          </a:p>
        </p:txBody>
      </p:sp>
      <p:sp>
        <p:nvSpPr>
          <p:cNvPr id="5" name="TextBox 4">
            <a:extLst>
              <a:ext uri="{FF2B5EF4-FFF2-40B4-BE49-F238E27FC236}">
                <a16:creationId xmlns:a16="http://schemas.microsoft.com/office/drawing/2014/main" id="{14AF4CBD-0A5F-1EF9-5FC9-54EE98131439}"/>
              </a:ext>
            </a:extLst>
          </p:cNvPr>
          <p:cNvSpPr txBox="1"/>
          <p:nvPr/>
        </p:nvSpPr>
        <p:spPr>
          <a:xfrm>
            <a:off x="323850" y="1240269"/>
            <a:ext cx="8496300" cy="307777"/>
          </a:xfrm>
          <a:prstGeom prst="rect">
            <a:avLst/>
          </a:prstGeom>
          <a:noFill/>
        </p:spPr>
        <p:txBody>
          <a:bodyPr wrap="square" rtlCol="0">
            <a:spAutoFit/>
          </a:bodyPr>
          <a:lstStyle/>
          <a:p>
            <a:pPr algn="ctr" defTabSz="914264">
              <a:defRPr/>
            </a:pPr>
            <a:r>
              <a:rPr lang="en-IN" sz="1400" dirty="0">
                <a:solidFill>
                  <a:schemeClr val="bg1">
                    <a:lumMod val="75000"/>
                  </a:schemeClr>
                </a:solidFill>
                <a:latin typeface="Trebuchet MS"/>
              </a:rPr>
              <a:t>Striking the perfect balance</a:t>
            </a:r>
          </a:p>
        </p:txBody>
      </p:sp>
      <p:sp>
        <p:nvSpPr>
          <p:cNvPr id="6" name="TextBox 5">
            <a:extLst>
              <a:ext uri="{FF2B5EF4-FFF2-40B4-BE49-F238E27FC236}">
                <a16:creationId xmlns:a16="http://schemas.microsoft.com/office/drawing/2014/main" id="{D2F203BC-1A59-E403-869B-E9A14075CCD6}"/>
              </a:ext>
            </a:extLst>
          </p:cNvPr>
          <p:cNvSpPr txBox="1"/>
          <p:nvPr/>
        </p:nvSpPr>
        <p:spPr>
          <a:xfrm>
            <a:off x="1447800" y="1746300"/>
            <a:ext cx="2057400" cy="646331"/>
          </a:xfrm>
          <a:prstGeom prst="rect">
            <a:avLst/>
          </a:prstGeom>
          <a:noFill/>
        </p:spPr>
        <p:txBody>
          <a:bodyPr wrap="square" rtlCol="0">
            <a:spAutoFit/>
          </a:bodyPr>
          <a:lstStyle/>
          <a:p>
            <a:pPr algn="ctr" defTabSz="914264">
              <a:defRPr/>
            </a:pPr>
            <a:r>
              <a:rPr lang="en-IN" sz="1800" b="1" dirty="0">
                <a:solidFill>
                  <a:srgbClr val="BED730"/>
                </a:solidFill>
                <a:latin typeface="Trebuchet MS"/>
              </a:rPr>
              <a:t>Public </a:t>
            </a:r>
          </a:p>
          <a:p>
            <a:pPr algn="ctr" defTabSz="914264">
              <a:defRPr/>
            </a:pPr>
            <a:r>
              <a:rPr lang="en-IN" sz="1800" b="1" dirty="0">
                <a:solidFill>
                  <a:srgbClr val="BED730"/>
                </a:solidFill>
                <a:latin typeface="Trebuchet MS"/>
              </a:rPr>
              <a:t>Cloud Drivers</a:t>
            </a:r>
          </a:p>
        </p:txBody>
      </p:sp>
      <p:sp>
        <p:nvSpPr>
          <p:cNvPr id="7" name="TextBox 6">
            <a:extLst>
              <a:ext uri="{FF2B5EF4-FFF2-40B4-BE49-F238E27FC236}">
                <a16:creationId xmlns:a16="http://schemas.microsoft.com/office/drawing/2014/main" id="{22A28BD7-C0E3-3073-BBCD-8EC4A6DF8C60}"/>
              </a:ext>
            </a:extLst>
          </p:cNvPr>
          <p:cNvSpPr txBox="1"/>
          <p:nvPr/>
        </p:nvSpPr>
        <p:spPr>
          <a:xfrm>
            <a:off x="5949365" y="1746300"/>
            <a:ext cx="1962150" cy="646331"/>
          </a:xfrm>
          <a:prstGeom prst="rect">
            <a:avLst/>
          </a:prstGeom>
          <a:noFill/>
        </p:spPr>
        <p:txBody>
          <a:bodyPr wrap="square" rtlCol="0">
            <a:spAutoFit/>
          </a:bodyPr>
          <a:lstStyle/>
          <a:p>
            <a:pPr algn="ctr" defTabSz="914264">
              <a:defRPr/>
            </a:pPr>
            <a:r>
              <a:rPr lang="en-IN" sz="1800" b="1" dirty="0">
                <a:solidFill>
                  <a:srgbClr val="BED730"/>
                </a:solidFill>
                <a:latin typeface="Trebuchet MS"/>
              </a:rPr>
              <a:t>Private </a:t>
            </a:r>
          </a:p>
          <a:p>
            <a:pPr algn="ctr" defTabSz="914264">
              <a:defRPr/>
            </a:pPr>
            <a:r>
              <a:rPr lang="en-IN" sz="1800" b="1" dirty="0">
                <a:solidFill>
                  <a:srgbClr val="BED730"/>
                </a:solidFill>
                <a:latin typeface="Trebuchet MS"/>
              </a:rPr>
              <a:t>Cloud Drivers</a:t>
            </a:r>
          </a:p>
        </p:txBody>
      </p:sp>
      <p:sp>
        <p:nvSpPr>
          <p:cNvPr id="8" name="Rectangle: Rounded Corners 7">
            <a:extLst>
              <a:ext uri="{FF2B5EF4-FFF2-40B4-BE49-F238E27FC236}">
                <a16:creationId xmlns:a16="http://schemas.microsoft.com/office/drawing/2014/main" id="{A994A23B-8917-4980-A50A-8841CB71D694}"/>
              </a:ext>
            </a:extLst>
          </p:cNvPr>
          <p:cNvSpPr/>
          <p:nvPr/>
        </p:nvSpPr>
        <p:spPr>
          <a:xfrm>
            <a:off x="665894" y="2469037"/>
            <a:ext cx="1752600" cy="432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9" name="TextBox 8">
            <a:extLst>
              <a:ext uri="{FF2B5EF4-FFF2-40B4-BE49-F238E27FC236}">
                <a16:creationId xmlns:a16="http://schemas.microsoft.com/office/drawing/2014/main" id="{4A36EDF0-25CD-DCF5-661D-ED8DA1452FAB}"/>
              </a:ext>
            </a:extLst>
          </p:cNvPr>
          <p:cNvSpPr txBox="1"/>
          <p:nvPr/>
        </p:nvSpPr>
        <p:spPr>
          <a:xfrm>
            <a:off x="1056454" y="2531150"/>
            <a:ext cx="1320710" cy="276999"/>
          </a:xfrm>
          <a:prstGeom prst="rect">
            <a:avLst/>
          </a:prstGeom>
          <a:noFill/>
        </p:spPr>
        <p:txBody>
          <a:bodyPr wrap="square" rtlCol="0">
            <a:spAutoFit/>
          </a:bodyPr>
          <a:lstStyle/>
          <a:p>
            <a:pPr defTabSz="914264">
              <a:defRPr/>
            </a:pPr>
            <a:r>
              <a:rPr lang="en-IN" sz="1200" b="1" dirty="0">
                <a:solidFill>
                  <a:prstClr val="white"/>
                </a:solidFill>
                <a:latin typeface="Trebuchet MS"/>
              </a:rPr>
              <a:t>Innovation</a:t>
            </a:r>
          </a:p>
        </p:txBody>
      </p:sp>
      <p:sp>
        <p:nvSpPr>
          <p:cNvPr id="10" name="Rectangle: Rounded Corners 9">
            <a:extLst>
              <a:ext uri="{FF2B5EF4-FFF2-40B4-BE49-F238E27FC236}">
                <a16:creationId xmlns:a16="http://schemas.microsoft.com/office/drawing/2014/main" id="{B4E30E33-76AB-D592-2CFD-EA2D322F5E75}"/>
              </a:ext>
            </a:extLst>
          </p:cNvPr>
          <p:cNvSpPr/>
          <p:nvPr/>
        </p:nvSpPr>
        <p:spPr>
          <a:xfrm>
            <a:off x="2480622" y="2469037"/>
            <a:ext cx="1752600" cy="432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1" name="TextBox 10">
            <a:extLst>
              <a:ext uri="{FF2B5EF4-FFF2-40B4-BE49-F238E27FC236}">
                <a16:creationId xmlns:a16="http://schemas.microsoft.com/office/drawing/2014/main" id="{36076F23-48E9-A505-54F2-75D0FD071107}"/>
              </a:ext>
            </a:extLst>
          </p:cNvPr>
          <p:cNvSpPr txBox="1"/>
          <p:nvPr/>
        </p:nvSpPr>
        <p:spPr>
          <a:xfrm>
            <a:off x="2885894" y="2531150"/>
            <a:ext cx="1315751" cy="276999"/>
          </a:xfrm>
          <a:prstGeom prst="rect">
            <a:avLst/>
          </a:prstGeom>
          <a:noFill/>
        </p:spPr>
        <p:txBody>
          <a:bodyPr wrap="square" rtlCol="0">
            <a:spAutoFit/>
          </a:bodyPr>
          <a:lstStyle/>
          <a:p>
            <a:pPr defTabSz="914264">
              <a:defRPr/>
            </a:pPr>
            <a:r>
              <a:rPr lang="en-IN" sz="1200" b="1" dirty="0">
                <a:solidFill>
                  <a:prstClr val="white"/>
                </a:solidFill>
                <a:latin typeface="Trebuchet MS"/>
              </a:rPr>
              <a:t>Speed</a:t>
            </a:r>
          </a:p>
        </p:txBody>
      </p:sp>
      <p:sp>
        <p:nvSpPr>
          <p:cNvPr id="12" name="Rectangle: Rounded Corners 11">
            <a:extLst>
              <a:ext uri="{FF2B5EF4-FFF2-40B4-BE49-F238E27FC236}">
                <a16:creationId xmlns:a16="http://schemas.microsoft.com/office/drawing/2014/main" id="{AA223509-D8A2-E087-EBAE-58487B719A9A}"/>
              </a:ext>
            </a:extLst>
          </p:cNvPr>
          <p:cNvSpPr/>
          <p:nvPr/>
        </p:nvSpPr>
        <p:spPr>
          <a:xfrm>
            <a:off x="665894" y="2924836"/>
            <a:ext cx="1752600" cy="432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3" name="TextBox 12">
            <a:extLst>
              <a:ext uri="{FF2B5EF4-FFF2-40B4-BE49-F238E27FC236}">
                <a16:creationId xmlns:a16="http://schemas.microsoft.com/office/drawing/2014/main" id="{5CC2BD82-A233-D53C-0820-C7138687AAC0}"/>
              </a:ext>
            </a:extLst>
          </p:cNvPr>
          <p:cNvSpPr txBox="1"/>
          <p:nvPr/>
        </p:nvSpPr>
        <p:spPr>
          <a:xfrm>
            <a:off x="1056454" y="2986949"/>
            <a:ext cx="1320710" cy="276999"/>
          </a:xfrm>
          <a:prstGeom prst="rect">
            <a:avLst/>
          </a:prstGeom>
          <a:noFill/>
        </p:spPr>
        <p:txBody>
          <a:bodyPr wrap="square" rtlCol="0">
            <a:spAutoFit/>
          </a:bodyPr>
          <a:lstStyle/>
          <a:p>
            <a:pPr defTabSz="914264">
              <a:defRPr/>
            </a:pPr>
            <a:r>
              <a:rPr lang="en-IN" sz="1200" b="1" dirty="0">
                <a:solidFill>
                  <a:prstClr val="white"/>
                </a:solidFill>
                <a:latin typeface="Trebuchet MS"/>
              </a:rPr>
              <a:t>Consumption</a:t>
            </a:r>
          </a:p>
        </p:txBody>
      </p:sp>
      <p:sp>
        <p:nvSpPr>
          <p:cNvPr id="14" name="Rectangle: Rounded Corners 13">
            <a:extLst>
              <a:ext uri="{FF2B5EF4-FFF2-40B4-BE49-F238E27FC236}">
                <a16:creationId xmlns:a16="http://schemas.microsoft.com/office/drawing/2014/main" id="{D2F60E72-0D20-ACE7-77E4-7B5E5CE7AB75}"/>
              </a:ext>
            </a:extLst>
          </p:cNvPr>
          <p:cNvSpPr/>
          <p:nvPr/>
        </p:nvSpPr>
        <p:spPr>
          <a:xfrm>
            <a:off x="2480622" y="2924836"/>
            <a:ext cx="1752600" cy="432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5" name="TextBox 14">
            <a:extLst>
              <a:ext uri="{FF2B5EF4-FFF2-40B4-BE49-F238E27FC236}">
                <a16:creationId xmlns:a16="http://schemas.microsoft.com/office/drawing/2014/main" id="{5565F1C6-4865-492F-E18C-B0693C8ECB1E}"/>
              </a:ext>
            </a:extLst>
          </p:cNvPr>
          <p:cNvSpPr txBox="1"/>
          <p:nvPr/>
        </p:nvSpPr>
        <p:spPr>
          <a:xfrm>
            <a:off x="2885894" y="2986949"/>
            <a:ext cx="1315751" cy="276999"/>
          </a:xfrm>
          <a:prstGeom prst="rect">
            <a:avLst/>
          </a:prstGeom>
          <a:noFill/>
        </p:spPr>
        <p:txBody>
          <a:bodyPr wrap="square" rtlCol="0">
            <a:spAutoFit/>
          </a:bodyPr>
          <a:lstStyle/>
          <a:p>
            <a:pPr defTabSz="914264">
              <a:defRPr/>
            </a:pPr>
            <a:r>
              <a:rPr lang="en-IN" sz="1200" b="1" dirty="0">
                <a:solidFill>
                  <a:prstClr val="white"/>
                </a:solidFill>
                <a:latin typeface="Trebuchet MS"/>
              </a:rPr>
              <a:t>Scale</a:t>
            </a:r>
          </a:p>
        </p:txBody>
      </p:sp>
      <p:sp>
        <p:nvSpPr>
          <p:cNvPr id="16" name="Rectangle: Rounded Corners 15">
            <a:extLst>
              <a:ext uri="{FF2B5EF4-FFF2-40B4-BE49-F238E27FC236}">
                <a16:creationId xmlns:a16="http://schemas.microsoft.com/office/drawing/2014/main" id="{47EACAA7-9E53-E4D1-1513-12FBFF7EC645}"/>
              </a:ext>
            </a:extLst>
          </p:cNvPr>
          <p:cNvSpPr/>
          <p:nvPr/>
        </p:nvSpPr>
        <p:spPr>
          <a:xfrm>
            <a:off x="5029951" y="2481649"/>
            <a:ext cx="1752600" cy="432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7" name="TextBox 16">
            <a:extLst>
              <a:ext uri="{FF2B5EF4-FFF2-40B4-BE49-F238E27FC236}">
                <a16:creationId xmlns:a16="http://schemas.microsoft.com/office/drawing/2014/main" id="{3A54DB28-BBBB-06E7-32BE-1D7857386A5D}"/>
              </a:ext>
            </a:extLst>
          </p:cNvPr>
          <p:cNvSpPr txBox="1"/>
          <p:nvPr/>
        </p:nvSpPr>
        <p:spPr>
          <a:xfrm>
            <a:off x="5413787" y="2543762"/>
            <a:ext cx="1327434" cy="276999"/>
          </a:xfrm>
          <a:prstGeom prst="rect">
            <a:avLst/>
          </a:prstGeom>
          <a:noFill/>
        </p:spPr>
        <p:txBody>
          <a:bodyPr wrap="square" rtlCol="0">
            <a:spAutoFit/>
          </a:bodyPr>
          <a:lstStyle/>
          <a:p>
            <a:pPr defTabSz="914264">
              <a:defRPr/>
            </a:pPr>
            <a:r>
              <a:rPr lang="en-IN" sz="1200" b="1" dirty="0">
                <a:solidFill>
                  <a:prstClr val="white"/>
                </a:solidFill>
                <a:latin typeface="Trebuchet MS"/>
              </a:rPr>
              <a:t>Regulatory</a:t>
            </a:r>
          </a:p>
        </p:txBody>
      </p:sp>
      <p:sp>
        <p:nvSpPr>
          <p:cNvPr id="18" name="Rectangle: Rounded Corners 17">
            <a:extLst>
              <a:ext uri="{FF2B5EF4-FFF2-40B4-BE49-F238E27FC236}">
                <a16:creationId xmlns:a16="http://schemas.microsoft.com/office/drawing/2014/main" id="{F4507FA6-20E1-7488-B3EC-F95F250BEEBB}"/>
              </a:ext>
            </a:extLst>
          </p:cNvPr>
          <p:cNvSpPr/>
          <p:nvPr/>
        </p:nvSpPr>
        <p:spPr>
          <a:xfrm>
            <a:off x="6844679" y="2481649"/>
            <a:ext cx="1752600" cy="432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9" name="TextBox 18">
            <a:extLst>
              <a:ext uri="{FF2B5EF4-FFF2-40B4-BE49-F238E27FC236}">
                <a16:creationId xmlns:a16="http://schemas.microsoft.com/office/drawing/2014/main" id="{57116298-9925-3855-97CE-C50DCDF734E3}"/>
              </a:ext>
            </a:extLst>
          </p:cNvPr>
          <p:cNvSpPr txBox="1"/>
          <p:nvPr/>
        </p:nvSpPr>
        <p:spPr>
          <a:xfrm>
            <a:off x="7241929" y="2543762"/>
            <a:ext cx="1314020" cy="276999"/>
          </a:xfrm>
          <a:prstGeom prst="rect">
            <a:avLst/>
          </a:prstGeom>
          <a:noFill/>
        </p:spPr>
        <p:txBody>
          <a:bodyPr wrap="square" rtlCol="0">
            <a:spAutoFit/>
          </a:bodyPr>
          <a:lstStyle/>
          <a:p>
            <a:pPr defTabSz="914264">
              <a:defRPr/>
            </a:pPr>
            <a:r>
              <a:rPr lang="en-IN" sz="1200" b="1" dirty="0">
                <a:solidFill>
                  <a:prstClr val="white"/>
                </a:solidFill>
                <a:latin typeface="Trebuchet MS"/>
              </a:rPr>
              <a:t>Data Gravity</a:t>
            </a:r>
          </a:p>
        </p:txBody>
      </p:sp>
      <p:sp>
        <p:nvSpPr>
          <p:cNvPr id="20" name="Rectangle: Rounded Corners 19">
            <a:extLst>
              <a:ext uri="{FF2B5EF4-FFF2-40B4-BE49-F238E27FC236}">
                <a16:creationId xmlns:a16="http://schemas.microsoft.com/office/drawing/2014/main" id="{44C4C8BD-5ED6-C6B8-FC50-FDD93F6F0A99}"/>
              </a:ext>
            </a:extLst>
          </p:cNvPr>
          <p:cNvSpPr/>
          <p:nvPr/>
        </p:nvSpPr>
        <p:spPr>
          <a:xfrm>
            <a:off x="5029951" y="2937448"/>
            <a:ext cx="1752600" cy="432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21" name="TextBox 20">
            <a:extLst>
              <a:ext uri="{FF2B5EF4-FFF2-40B4-BE49-F238E27FC236}">
                <a16:creationId xmlns:a16="http://schemas.microsoft.com/office/drawing/2014/main" id="{02096EB0-D3CF-0133-90AB-F47DC8592AB0}"/>
              </a:ext>
            </a:extLst>
          </p:cNvPr>
          <p:cNvSpPr txBox="1"/>
          <p:nvPr/>
        </p:nvSpPr>
        <p:spPr>
          <a:xfrm>
            <a:off x="5413787" y="2999561"/>
            <a:ext cx="1327434" cy="276999"/>
          </a:xfrm>
          <a:prstGeom prst="rect">
            <a:avLst/>
          </a:prstGeom>
          <a:noFill/>
        </p:spPr>
        <p:txBody>
          <a:bodyPr wrap="square" rtlCol="0">
            <a:spAutoFit/>
          </a:bodyPr>
          <a:lstStyle/>
          <a:p>
            <a:pPr defTabSz="914264">
              <a:defRPr/>
            </a:pPr>
            <a:r>
              <a:rPr lang="en-IN" sz="1200" b="1" dirty="0">
                <a:solidFill>
                  <a:prstClr val="white"/>
                </a:solidFill>
                <a:latin typeface="Trebuchet MS"/>
              </a:rPr>
              <a:t>Performance</a:t>
            </a:r>
          </a:p>
        </p:txBody>
      </p:sp>
      <p:sp>
        <p:nvSpPr>
          <p:cNvPr id="22" name="Rectangle: Rounded Corners 21">
            <a:extLst>
              <a:ext uri="{FF2B5EF4-FFF2-40B4-BE49-F238E27FC236}">
                <a16:creationId xmlns:a16="http://schemas.microsoft.com/office/drawing/2014/main" id="{5157B8BC-2782-07BA-D552-08A334A2404E}"/>
              </a:ext>
            </a:extLst>
          </p:cNvPr>
          <p:cNvSpPr/>
          <p:nvPr/>
        </p:nvSpPr>
        <p:spPr>
          <a:xfrm>
            <a:off x="6844679" y="2937448"/>
            <a:ext cx="1752600" cy="432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23" name="TextBox 22">
            <a:extLst>
              <a:ext uri="{FF2B5EF4-FFF2-40B4-BE49-F238E27FC236}">
                <a16:creationId xmlns:a16="http://schemas.microsoft.com/office/drawing/2014/main" id="{669A6E76-6E61-4F35-1A6E-02A108E77B80}"/>
              </a:ext>
            </a:extLst>
          </p:cNvPr>
          <p:cNvSpPr txBox="1"/>
          <p:nvPr/>
        </p:nvSpPr>
        <p:spPr>
          <a:xfrm>
            <a:off x="7241929" y="2905820"/>
            <a:ext cx="1314020" cy="461665"/>
          </a:xfrm>
          <a:prstGeom prst="rect">
            <a:avLst/>
          </a:prstGeom>
          <a:noFill/>
        </p:spPr>
        <p:txBody>
          <a:bodyPr wrap="square" rtlCol="0">
            <a:spAutoFit/>
          </a:bodyPr>
          <a:lstStyle/>
          <a:p>
            <a:pPr defTabSz="914264">
              <a:defRPr/>
            </a:pPr>
            <a:r>
              <a:rPr lang="en-IN" sz="1200" b="1" dirty="0">
                <a:solidFill>
                  <a:prstClr val="white"/>
                </a:solidFill>
                <a:latin typeface="Trebuchet MS"/>
              </a:rPr>
              <a:t>Existing Investment</a:t>
            </a:r>
          </a:p>
        </p:txBody>
      </p:sp>
      <p:sp>
        <p:nvSpPr>
          <p:cNvPr id="24" name="TextBox 23">
            <a:extLst>
              <a:ext uri="{FF2B5EF4-FFF2-40B4-BE49-F238E27FC236}">
                <a16:creationId xmlns:a16="http://schemas.microsoft.com/office/drawing/2014/main" id="{88ED0D24-3B85-B98E-EA99-9F57DEDC5C0D}"/>
              </a:ext>
            </a:extLst>
          </p:cNvPr>
          <p:cNvSpPr txBox="1"/>
          <p:nvPr/>
        </p:nvSpPr>
        <p:spPr>
          <a:xfrm>
            <a:off x="762000" y="3569138"/>
            <a:ext cx="3327886" cy="276999"/>
          </a:xfrm>
          <a:prstGeom prst="rect">
            <a:avLst/>
          </a:prstGeom>
          <a:noFill/>
        </p:spPr>
        <p:txBody>
          <a:bodyPr wrap="square" rtlCol="0">
            <a:spAutoFit/>
          </a:bodyPr>
          <a:lstStyle/>
          <a:p>
            <a:pPr algn="ctr" defTabSz="914264">
              <a:defRPr/>
            </a:pPr>
            <a:r>
              <a:rPr lang="en-IN" sz="1200" b="1" dirty="0">
                <a:solidFill>
                  <a:prstClr val="white"/>
                </a:solidFill>
                <a:latin typeface="Trebuchet MS"/>
              </a:rPr>
              <a:t>Elastic Workloads</a:t>
            </a:r>
          </a:p>
        </p:txBody>
      </p:sp>
      <p:sp>
        <p:nvSpPr>
          <p:cNvPr id="25" name="TextBox 24">
            <a:extLst>
              <a:ext uri="{FF2B5EF4-FFF2-40B4-BE49-F238E27FC236}">
                <a16:creationId xmlns:a16="http://schemas.microsoft.com/office/drawing/2014/main" id="{D9FFC98B-0741-C6CD-A837-879AD8063F1D}"/>
              </a:ext>
            </a:extLst>
          </p:cNvPr>
          <p:cNvSpPr txBox="1"/>
          <p:nvPr/>
        </p:nvSpPr>
        <p:spPr>
          <a:xfrm>
            <a:off x="335494" y="3844674"/>
            <a:ext cx="4068763" cy="246221"/>
          </a:xfrm>
          <a:prstGeom prst="rect">
            <a:avLst/>
          </a:prstGeom>
          <a:noFill/>
        </p:spPr>
        <p:txBody>
          <a:bodyPr wrap="square" rtlCol="0">
            <a:spAutoFit/>
          </a:bodyPr>
          <a:lstStyle/>
          <a:p>
            <a:pPr algn="ctr" defTabSz="914264">
              <a:defRPr/>
            </a:pPr>
            <a:r>
              <a:rPr lang="en-IN" sz="1000" b="1" dirty="0">
                <a:solidFill>
                  <a:schemeClr val="bg1">
                    <a:lumMod val="85000"/>
                  </a:schemeClr>
                </a:solidFill>
                <a:latin typeface="Trebuchet MS"/>
              </a:rPr>
              <a:t>Public Cloud Providers</a:t>
            </a:r>
          </a:p>
        </p:txBody>
      </p:sp>
      <p:sp>
        <p:nvSpPr>
          <p:cNvPr id="30" name="TextBox 29">
            <a:extLst>
              <a:ext uri="{FF2B5EF4-FFF2-40B4-BE49-F238E27FC236}">
                <a16:creationId xmlns:a16="http://schemas.microsoft.com/office/drawing/2014/main" id="{F52E23B1-46D9-117C-CF36-7641425E4398}"/>
              </a:ext>
            </a:extLst>
          </p:cNvPr>
          <p:cNvSpPr txBox="1"/>
          <p:nvPr/>
        </p:nvSpPr>
        <p:spPr>
          <a:xfrm>
            <a:off x="3796839" y="3937564"/>
            <a:ext cx="1401763" cy="646331"/>
          </a:xfrm>
          <a:prstGeom prst="rect">
            <a:avLst/>
          </a:prstGeom>
          <a:noFill/>
        </p:spPr>
        <p:txBody>
          <a:bodyPr wrap="square" rtlCol="0">
            <a:spAutoFit/>
          </a:bodyPr>
          <a:lstStyle/>
          <a:p>
            <a:pPr algn="ctr" defTabSz="914264">
              <a:defRPr/>
            </a:pPr>
            <a:r>
              <a:rPr lang="en-IN" sz="1800" b="1" dirty="0">
                <a:solidFill>
                  <a:srgbClr val="BED730"/>
                </a:solidFill>
                <a:latin typeface="Trebuchet MS"/>
              </a:rPr>
              <a:t>Hybrid Cloud</a:t>
            </a:r>
          </a:p>
        </p:txBody>
      </p:sp>
      <p:sp>
        <p:nvSpPr>
          <p:cNvPr id="45" name="Rectangle: Top Corners Rounded 44">
            <a:extLst>
              <a:ext uri="{FF2B5EF4-FFF2-40B4-BE49-F238E27FC236}">
                <a16:creationId xmlns:a16="http://schemas.microsoft.com/office/drawing/2014/main" id="{ECABF908-8CDB-C138-5E31-35CF0BCC1924}"/>
              </a:ext>
            </a:extLst>
          </p:cNvPr>
          <p:cNvSpPr/>
          <p:nvPr/>
        </p:nvSpPr>
        <p:spPr>
          <a:xfrm>
            <a:off x="5074040" y="3563636"/>
            <a:ext cx="3567328" cy="288000"/>
          </a:xfrm>
          <a:prstGeom prst="round2SameRect">
            <a:avLst>
              <a:gd name="adj1" fmla="val 50000"/>
              <a:gd name="adj2" fmla="val 0"/>
            </a:avLst>
          </a:prstGeom>
          <a:solidFill>
            <a:srgbClr val="004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46" name="TextBox 45">
            <a:extLst>
              <a:ext uri="{FF2B5EF4-FFF2-40B4-BE49-F238E27FC236}">
                <a16:creationId xmlns:a16="http://schemas.microsoft.com/office/drawing/2014/main" id="{148C6354-628A-806E-2FEC-3E8460C2096A}"/>
              </a:ext>
            </a:extLst>
          </p:cNvPr>
          <p:cNvSpPr txBox="1"/>
          <p:nvPr/>
        </p:nvSpPr>
        <p:spPr>
          <a:xfrm>
            <a:off x="5170146" y="3569138"/>
            <a:ext cx="3327886" cy="276999"/>
          </a:xfrm>
          <a:prstGeom prst="rect">
            <a:avLst/>
          </a:prstGeom>
          <a:noFill/>
        </p:spPr>
        <p:txBody>
          <a:bodyPr wrap="square" rtlCol="0">
            <a:spAutoFit/>
          </a:bodyPr>
          <a:lstStyle/>
          <a:p>
            <a:pPr algn="ctr" defTabSz="914264">
              <a:defRPr/>
            </a:pPr>
            <a:r>
              <a:rPr lang="en-IN" sz="1200" b="1" dirty="0">
                <a:solidFill>
                  <a:prstClr val="white"/>
                </a:solidFill>
                <a:latin typeface="Trebuchet MS"/>
              </a:rPr>
              <a:t>Fixed Workloads</a:t>
            </a:r>
          </a:p>
        </p:txBody>
      </p:sp>
      <p:sp>
        <p:nvSpPr>
          <p:cNvPr id="47" name="TextBox 46">
            <a:extLst>
              <a:ext uri="{FF2B5EF4-FFF2-40B4-BE49-F238E27FC236}">
                <a16:creationId xmlns:a16="http://schemas.microsoft.com/office/drawing/2014/main" id="{46AB2D70-A6B8-7DD2-CFCD-3A651FF84690}"/>
              </a:ext>
            </a:extLst>
          </p:cNvPr>
          <p:cNvSpPr txBox="1"/>
          <p:nvPr/>
        </p:nvSpPr>
        <p:spPr>
          <a:xfrm>
            <a:off x="4743639" y="3844674"/>
            <a:ext cx="4068763" cy="246221"/>
          </a:xfrm>
          <a:prstGeom prst="rect">
            <a:avLst/>
          </a:prstGeom>
          <a:noFill/>
        </p:spPr>
        <p:txBody>
          <a:bodyPr wrap="square" rtlCol="0">
            <a:spAutoFit/>
          </a:bodyPr>
          <a:lstStyle/>
          <a:p>
            <a:pPr algn="ctr" defTabSz="914264">
              <a:defRPr/>
            </a:pPr>
            <a:r>
              <a:rPr lang="en-IN" sz="1000" b="1" dirty="0">
                <a:solidFill>
                  <a:srgbClr val="BED730"/>
                </a:solidFill>
                <a:latin typeface="Trebuchet MS"/>
              </a:rPr>
              <a:t>Sify </a:t>
            </a:r>
            <a:r>
              <a:rPr lang="en-IN" sz="1000" b="1" dirty="0">
                <a:solidFill>
                  <a:schemeClr val="bg1">
                    <a:lumMod val="85000"/>
                  </a:schemeClr>
                </a:solidFill>
                <a:latin typeface="Trebuchet MS"/>
              </a:rPr>
              <a:t>CloudInfinit Services</a:t>
            </a:r>
          </a:p>
        </p:txBody>
      </p:sp>
      <p:pic>
        <p:nvPicPr>
          <p:cNvPr id="49" name="Picture 48" descr="Logo&#10;&#10;Description automatically generated with medium confidence">
            <a:extLst>
              <a:ext uri="{FF2B5EF4-FFF2-40B4-BE49-F238E27FC236}">
                <a16:creationId xmlns:a16="http://schemas.microsoft.com/office/drawing/2014/main" id="{88D77659-E3BC-BB75-074A-87D984363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22" y="4381700"/>
            <a:ext cx="644283" cy="186305"/>
          </a:xfrm>
          <a:prstGeom prst="rect">
            <a:avLst/>
          </a:prstGeom>
        </p:spPr>
      </p:pic>
      <p:pic>
        <p:nvPicPr>
          <p:cNvPr id="51" name="Picture 50" descr="Logo&#10;&#10;Description automatically generated">
            <a:extLst>
              <a:ext uri="{FF2B5EF4-FFF2-40B4-BE49-F238E27FC236}">
                <a16:creationId xmlns:a16="http://schemas.microsoft.com/office/drawing/2014/main" id="{E2538435-A25B-B5EF-B363-980A8DA0F6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7961" y="4153170"/>
            <a:ext cx="739879" cy="457060"/>
          </a:xfrm>
          <a:prstGeom prst="rect">
            <a:avLst/>
          </a:prstGeom>
        </p:spPr>
      </p:pic>
      <p:pic>
        <p:nvPicPr>
          <p:cNvPr id="57" name="Picture 56" descr="Logo&#10;&#10;Description automatically generated">
            <a:extLst>
              <a:ext uri="{FF2B5EF4-FFF2-40B4-BE49-F238E27FC236}">
                <a16:creationId xmlns:a16="http://schemas.microsoft.com/office/drawing/2014/main" id="{9DFD8E92-CEF1-D35D-365B-CA316E68A32E}"/>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32002" y="4321782"/>
            <a:ext cx="655136" cy="246222"/>
          </a:xfrm>
          <a:prstGeom prst="rect">
            <a:avLst/>
          </a:prstGeom>
        </p:spPr>
      </p:pic>
      <p:pic>
        <p:nvPicPr>
          <p:cNvPr id="79" name="Picture 78" descr="Shape&#10;&#10;Description automatically generated with low confidence">
            <a:extLst>
              <a:ext uri="{FF2B5EF4-FFF2-40B4-BE49-F238E27FC236}">
                <a16:creationId xmlns:a16="http://schemas.microsoft.com/office/drawing/2014/main" id="{742C63CB-3020-AE81-3845-0829C238471F}"/>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599581" y="2997123"/>
            <a:ext cx="252000" cy="252000"/>
          </a:xfrm>
          <a:prstGeom prst="rect">
            <a:avLst/>
          </a:prstGeom>
        </p:spPr>
      </p:pic>
      <p:pic>
        <p:nvPicPr>
          <p:cNvPr id="81" name="Picture 80" descr="Shape&#10;&#10;Description automatically generated with low confidence">
            <a:extLst>
              <a:ext uri="{FF2B5EF4-FFF2-40B4-BE49-F238E27FC236}">
                <a16:creationId xmlns:a16="http://schemas.microsoft.com/office/drawing/2014/main" id="{A0586687-3CA6-37D8-A562-633562FC2F2E}"/>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8454" y="2987924"/>
            <a:ext cx="252000" cy="252000"/>
          </a:xfrm>
          <a:prstGeom prst="rect">
            <a:avLst/>
          </a:prstGeom>
        </p:spPr>
      </p:pic>
      <p:pic>
        <p:nvPicPr>
          <p:cNvPr id="83" name="Picture 82" descr="Shape&#10;&#10;Description automatically generated with low confidence">
            <a:extLst>
              <a:ext uri="{FF2B5EF4-FFF2-40B4-BE49-F238E27FC236}">
                <a16:creationId xmlns:a16="http://schemas.microsoft.com/office/drawing/2014/main" id="{84D07330-4E19-C93C-7C64-4DFD459D4A27}"/>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599581" y="2526888"/>
            <a:ext cx="252000" cy="252000"/>
          </a:xfrm>
          <a:prstGeom prst="rect">
            <a:avLst/>
          </a:prstGeom>
        </p:spPr>
      </p:pic>
      <p:pic>
        <p:nvPicPr>
          <p:cNvPr id="85" name="Picture 84" descr="Shape&#10;&#10;Description automatically generated with low confidence">
            <a:extLst>
              <a:ext uri="{FF2B5EF4-FFF2-40B4-BE49-F238E27FC236}">
                <a16:creationId xmlns:a16="http://schemas.microsoft.com/office/drawing/2014/main" id="{482E1B23-6500-4437-80B6-5FC544138E96}"/>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8454" y="2526888"/>
            <a:ext cx="252000" cy="252000"/>
          </a:xfrm>
          <a:prstGeom prst="rect">
            <a:avLst/>
          </a:prstGeom>
        </p:spPr>
      </p:pic>
      <p:pic>
        <p:nvPicPr>
          <p:cNvPr id="87" name="Picture 86" descr="Shape&#10;&#10;Description automatically generated with low confidence">
            <a:extLst>
              <a:ext uri="{FF2B5EF4-FFF2-40B4-BE49-F238E27FC236}">
                <a16:creationId xmlns:a16="http://schemas.microsoft.com/office/drawing/2014/main" id="{FF4E0B2F-4958-0EED-6007-8654C12F9064}"/>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53929" y="3014774"/>
            <a:ext cx="252000" cy="252000"/>
          </a:xfrm>
          <a:prstGeom prst="rect">
            <a:avLst/>
          </a:prstGeom>
        </p:spPr>
      </p:pic>
      <p:pic>
        <p:nvPicPr>
          <p:cNvPr id="89" name="Picture 88" descr="Shape&#10;&#10;Description automatically generated with low confidence">
            <a:extLst>
              <a:ext uri="{FF2B5EF4-FFF2-40B4-BE49-F238E27FC236}">
                <a16:creationId xmlns:a16="http://schemas.microsoft.com/office/drawing/2014/main" id="{A2E36E7C-E968-A9BB-6520-333CF3F1C84B}"/>
              </a:ext>
            </a:extLst>
          </p:cNvPr>
          <p:cNvPicPr>
            <a:picLocks noChangeAspect="1"/>
          </p:cNvPicPr>
          <p:nvPr/>
        </p:nvPicPr>
        <p:blipFill>
          <a:blip r:embed="rId19">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135615" y="3018089"/>
            <a:ext cx="252000" cy="252000"/>
          </a:xfrm>
          <a:prstGeom prst="rect">
            <a:avLst/>
          </a:prstGeom>
        </p:spPr>
      </p:pic>
      <p:pic>
        <p:nvPicPr>
          <p:cNvPr id="91" name="Picture 90" descr="Shape&#10;&#10;Description automatically generated with low confidence">
            <a:extLst>
              <a:ext uri="{FF2B5EF4-FFF2-40B4-BE49-F238E27FC236}">
                <a16:creationId xmlns:a16="http://schemas.microsoft.com/office/drawing/2014/main" id="{E443B380-AF38-B7A7-13A5-4671ED7EB863}"/>
              </a:ext>
            </a:extLst>
          </p:cNvPr>
          <p:cNvPicPr>
            <a:picLocks noChangeAspect="1"/>
          </p:cNvPicPr>
          <p:nvPr/>
        </p:nvPicPr>
        <p:blipFill>
          <a:blip r:embed="rId21">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53929" y="2563410"/>
            <a:ext cx="252000" cy="252000"/>
          </a:xfrm>
          <a:prstGeom prst="rect">
            <a:avLst/>
          </a:prstGeom>
        </p:spPr>
      </p:pic>
      <p:pic>
        <p:nvPicPr>
          <p:cNvPr id="93" name="Picture 92" descr="Shape&#10;&#10;Description automatically generated with low confidence">
            <a:extLst>
              <a:ext uri="{FF2B5EF4-FFF2-40B4-BE49-F238E27FC236}">
                <a16:creationId xmlns:a16="http://schemas.microsoft.com/office/drawing/2014/main" id="{B4B5E23D-BD8B-B98A-F2ED-316A4DC301FD}"/>
              </a:ext>
            </a:extLst>
          </p:cNvPr>
          <p:cNvPicPr>
            <a:picLocks noChangeAspect="1"/>
          </p:cNvPicPr>
          <p:nvPr/>
        </p:nvPicPr>
        <p:blipFill>
          <a:blip r:embed="rId23">
            <a:extLst>
              <a:ext uri="{BEBA8EAE-BF5A-486C-A8C5-ECC9F3942E4B}">
                <a14:imgProps xmlns:a14="http://schemas.microsoft.com/office/drawing/2010/main">
                  <a14:imgLayer r:embed="rId2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136160" y="2563410"/>
            <a:ext cx="252000" cy="252000"/>
          </a:xfrm>
          <a:prstGeom prst="rect">
            <a:avLst/>
          </a:prstGeom>
        </p:spPr>
      </p:pic>
      <p:sp>
        <p:nvSpPr>
          <p:cNvPr id="31" name="TextBox 30">
            <a:extLst>
              <a:ext uri="{FF2B5EF4-FFF2-40B4-BE49-F238E27FC236}">
                <a16:creationId xmlns:a16="http://schemas.microsoft.com/office/drawing/2014/main" id="{9C453028-AFB4-41F6-5A9E-016A99B8BA01}"/>
              </a:ext>
            </a:extLst>
          </p:cNvPr>
          <p:cNvSpPr txBox="1"/>
          <p:nvPr/>
        </p:nvSpPr>
        <p:spPr>
          <a:xfrm>
            <a:off x="7849381" y="4894931"/>
            <a:ext cx="1252358" cy="265176"/>
          </a:xfrm>
          <a:prstGeom prst="rect">
            <a:avLst/>
          </a:prstGeom>
          <a:noFill/>
        </p:spPr>
        <p:txBody>
          <a:bodyPr wrap="square" rtlCol="0">
            <a:spAutoFit/>
          </a:bodyPr>
          <a:lstStyle/>
          <a:p>
            <a:r>
              <a:rPr lang="en-IN" sz="1050" b="0" i="0" dirty="0">
                <a:solidFill>
                  <a:schemeClr val="bg1"/>
                </a:solidFill>
                <a:effectLst/>
                <a:latin typeface="+mn-lt"/>
              </a:rPr>
              <a:t>Sify Confidential</a:t>
            </a:r>
            <a:endParaRPr lang="en-US" sz="1050" dirty="0">
              <a:solidFill>
                <a:schemeClr val="bg1"/>
              </a:solidFill>
              <a:latin typeface="+mn-lt"/>
            </a:endParaRPr>
          </a:p>
        </p:txBody>
      </p:sp>
      <p:pic>
        <p:nvPicPr>
          <p:cNvPr id="2058" name="Picture 10">
            <a:extLst>
              <a:ext uri="{FF2B5EF4-FFF2-40B4-BE49-F238E27FC236}">
                <a16:creationId xmlns:a16="http://schemas.microsoft.com/office/drawing/2014/main" id="{62BA598C-D167-0078-EB9F-DF331C69E760}"/>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rightnessContrast bright="100000" contrast="100000"/>
                    </a14:imgEffect>
                  </a14:imgLayer>
                </a14:imgProps>
              </a:ext>
              <a:ext uri="{28A0092B-C50C-407E-A947-70E740481C1C}">
                <a14:useLocalDpi xmlns:a14="http://schemas.microsoft.com/office/drawing/2010/main" val="0"/>
              </a:ext>
            </a:extLst>
          </a:blip>
          <a:srcRect/>
          <a:stretch/>
        </p:blipFill>
        <p:spPr bwMode="auto">
          <a:xfrm>
            <a:off x="2785200" y="4390125"/>
            <a:ext cx="720000" cy="16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C1DE-C43C-4F69-8371-6756B493896B}"/>
              </a:ext>
            </a:extLst>
          </p:cNvPr>
          <p:cNvSpPr>
            <a:spLocks noGrp="1"/>
          </p:cNvSpPr>
          <p:nvPr>
            <p:ph type="title"/>
          </p:nvPr>
        </p:nvSpPr>
        <p:spPr/>
        <p:txBody>
          <a:bodyPr/>
          <a:lstStyle/>
          <a:p>
            <a:r>
              <a:rPr lang="en-US" dirty="0"/>
              <a:t>What is Sify CI multi-CMP ?</a:t>
            </a:r>
          </a:p>
        </p:txBody>
      </p:sp>
      <p:cxnSp>
        <p:nvCxnSpPr>
          <p:cNvPr id="16" name="Straight Connector 15">
            <a:extLst>
              <a:ext uri="{FF2B5EF4-FFF2-40B4-BE49-F238E27FC236}">
                <a16:creationId xmlns:a16="http://schemas.microsoft.com/office/drawing/2014/main" id="{60080B0A-EBA6-FC91-4F29-D6B43DC0D5C9}"/>
              </a:ext>
            </a:extLst>
          </p:cNvPr>
          <p:cNvCxnSpPr>
            <a:cxnSpLocks/>
          </p:cNvCxnSpPr>
          <p:nvPr/>
        </p:nvCxnSpPr>
        <p:spPr>
          <a:xfrm>
            <a:off x="1942397" y="1766487"/>
            <a:ext cx="5062875" cy="0"/>
          </a:xfrm>
          <a:prstGeom prst="line">
            <a:avLst/>
          </a:prstGeom>
          <a:ln>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BF3D37-494D-7AFB-86DE-6E80C7FFE000}"/>
              </a:ext>
            </a:extLst>
          </p:cNvPr>
          <p:cNvSpPr txBox="1"/>
          <p:nvPr/>
        </p:nvSpPr>
        <p:spPr>
          <a:xfrm>
            <a:off x="546955" y="2571750"/>
            <a:ext cx="2214885" cy="1691682"/>
          </a:xfrm>
          <a:prstGeom prst="rect">
            <a:avLst/>
          </a:prstGeom>
          <a:noFill/>
        </p:spPr>
        <p:txBody>
          <a:bodyPr wrap="square" rtlCol="0">
            <a:spAutoFit/>
          </a:bodyPr>
          <a:lstStyle/>
          <a:p>
            <a:pPr algn="ctr">
              <a:lnSpc>
                <a:spcPts val="1800"/>
              </a:lnSpc>
            </a:pPr>
            <a:r>
              <a:rPr lang="en-IN" sz="1400" dirty="0">
                <a:solidFill>
                  <a:schemeClr val="bg1"/>
                </a:solidFill>
              </a:rPr>
              <a:t>Sify Multi-CMP </a:t>
            </a:r>
            <a:r>
              <a:rPr lang="en-IN" sz="1400" dirty="0">
                <a:solidFill>
                  <a:srgbClr val="BED730"/>
                </a:solidFill>
              </a:rPr>
              <a:t>simplifies</a:t>
            </a:r>
            <a:r>
              <a:rPr lang="en-IN" sz="1400" dirty="0">
                <a:solidFill>
                  <a:schemeClr val="bg1"/>
                </a:solidFill>
              </a:rPr>
              <a:t> </a:t>
            </a:r>
            <a:r>
              <a:rPr lang="en-IN" sz="1400" dirty="0">
                <a:solidFill>
                  <a:srgbClr val="BED730"/>
                </a:solidFill>
              </a:rPr>
              <a:t>orchestrating</a:t>
            </a:r>
            <a:r>
              <a:rPr lang="en-IN" sz="1400" dirty="0">
                <a:solidFill>
                  <a:schemeClr val="bg1"/>
                </a:solidFill>
              </a:rPr>
              <a:t>, automating and managing resources and services </a:t>
            </a:r>
            <a:r>
              <a:rPr lang="en-IN" sz="1400" dirty="0">
                <a:solidFill>
                  <a:srgbClr val="BED730"/>
                </a:solidFill>
              </a:rPr>
              <a:t>across </a:t>
            </a:r>
            <a:r>
              <a:rPr lang="en-IN" sz="1400" dirty="0">
                <a:solidFill>
                  <a:schemeClr val="bg1"/>
                </a:solidFill>
              </a:rPr>
              <a:t>multiple</a:t>
            </a:r>
            <a:r>
              <a:rPr lang="en-IN" sz="1400" dirty="0">
                <a:solidFill>
                  <a:srgbClr val="BED730"/>
                </a:solidFill>
              </a:rPr>
              <a:t> Public cloud </a:t>
            </a:r>
            <a:r>
              <a:rPr lang="en-IN" sz="1400" dirty="0">
                <a:solidFill>
                  <a:schemeClr val="bg1"/>
                </a:solidFill>
              </a:rPr>
              <a:t>providers</a:t>
            </a:r>
            <a:r>
              <a:rPr lang="en-IN" sz="1400" dirty="0">
                <a:solidFill>
                  <a:srgbClr val="BED730"/>
                </a:solidFill>
              </a:rPr>
              <a:t> and Private clouds.</a:t>
            </a:r>
            <a:endParaRPr lang="en-IN" sz="1400" dirty="0">
              <a:solidFill>
                <a:schemeClr val="bg1"/>
              </a:solidFill>
            </a:endParaRPr>
          </a:p>
        </p:txBody>
      </p:sp>
      <p:sp>
        <p:nvSpPr>
          <p:cNvPr id="18" name="TextBox 17">
            <a:extLst>
              <a:ext uri="{FF2B5EF4-FFF2-40B4-BE49-F238E27FC236}">
                <a16:creationId xmlns:a16="http://schemas.microsoft.com/office/drawing/2014/main" id="{A05CB243-C185-2D39-E3A2-C8D627A883DA}"/>
              </a:ext>
            </a:extLst>
          </p:cNvPr>
          <p:cNvSpPr txBox="1"/>
          <p:nvPr/>
        </p:nvSpPr>
        <p:spPr>
          <a:xfrm>
            <a:off x="3340227" y="2571750"/>
            <a:ext cx="2463545" cy="1922514"/>
          </a:xfrm>
          <a:prstGeom prst="rect">
            <a:avLst/>
          </a:prstGeom>
          <a:noFill/>
        </p:spPr>
        <p:txBody>
          <a:bodyPr wrap="square" rtlCol="0">
            <a:spAutoFit/>
          </a:bodyPr>
          <a:lstStyle/>
          <a:p>
            <a:pPr algn="ctr">
              <a:lnSpc>
                <a:spcPts val="1800"/>
              </a:lnSpc>
            </a:pPr>
            <a:r>
              <a:rPr lang="en-IN" sz="1400" dirty="0">
                <a:solidFill>
                  <a:schemeClr val="bg1"/>
                </a:solidFill>
              </a:rPr>
              <a:t>Sify Multi-CMP is designed to provide a unified interface for managing multi-cloud and hybrid cloud environments, helping organisations </a:t>
            </a:r>
            <a:r>
              <a:rPr lang="en-IN" sz="1400" dirty="0">
                <a:solidFill>
                  <a:srgbClr val="BED730"/>
                </a:solidFill>
              </a:rPr>
              <a:t>optimise</a:t>
            </a:r>
            <a:r>
              <a:rPr lang="en-IN" sz="1400" dirty="0">
                <a:solidFill>
                  <a:schemeClr val="bg1"/>
                </a:solidFill>
              </a:rPr>
              <a:t> their </a:t>
            </a:r>
            <a:r>
              <a:rPr lang="en-IN" sz="1400" dirty="0">
                <a:solidFill>
                  <a:srgbClr val="BED730"/>
                </a:solidFill>
              </a:rPr>
              <a:t>cloud usage</a:t>
            </a:r>
            <a:r>
              <a:rPr lang="en-IN" sz="1400" dirty="0">
                <a:solidFill>
                  <a:schemeClr val="bg1"/>
                </a:solidFill>
              </a:rPr>
              <a:t>, costs, and real-time</a:t>
            </a:r>
            <a:r>
              <a:rPr lang="en-IN" sz="1400" dirty="0">
                <a:solidFill>
                  <a:srgbClr val="BED730"/>
                </a:solidFill>
              </a:rPr>
              <a:t> </a:t>
            </a:r>
            <a:r>
              <a:rPr lang="en" sz="1400" dirty="0">
                <a:solidFill>
                  <a:srgbClr val="BED730"/>
                </a:solidFill>
                <a:sym typeface="Helvetica Neue"/>
              </a:rPr>
              <a:t>observability.</a:t>
            </a:r>
            <a:endParaRPr lang="en" sz="1400" dirty="0">
              <a:solidFill>
                <a:schemeClr val="bg1"/>
              </a:solidFill>
              <a:sym typeface="Helvetica Neue"/>
            </a:endParaRPr>
          </a:p>
        </p:txBody>
      </p:sp>
      <p:sp>
        <p:nvSpPr>
          <p:cNvPr id="19" name="TextBox 18">
            <a:extLst>
              <a:ext uri="{FF2B5EF4-FFF2-40B4-BE49-F238E27FC236}">
                <a16:creationId xmlns:a16="http://schemas.microsoft.com/office/drawing/2014/main" id="{BD5AEF93-4997-2C0B-E465-03F9A333D48C}"/>
              </a:ext>
            </a:extLst>
          </p:cNvPr>
          <p:cNvSpPr txBox="1"/>
          <p:nvPr/>
        </p:nvSpPr>
        <p:spPr>
          <a:xfrm>
            <a:off x="6133500" y="2571750"/>
            <a:ext cx="2463545" cy="1230017"/>
          </a:xfrm>
          <a:prstGeom prst="rect">
            <a:avLst/>
          </a:prstGeom>
          <a:noFill/>
        </p:spPr>
        <p:txBody>
          <a:bodyPr wrap="square" rtlCol="0">
            <a:spAutoFit/>
          </a:bodyPr>
          <a:lstStyle/>
          <a:p>
            <a:pPr algn="ctr">
              <a:lnSpc>
                <a:spcPts val="1800"/>
              </a:lnSpc>
            </a:pPr>
            <a:r>
              <a:rPr lang="en-US" sz="1400" dirty="0">
                <a:solidFill>
                  <a:schemeClr val="bg1"/>
                </a:solidFill>
                <a:ea typeface="Proxima Nova"/>
              </a:rPr>
              <a:t>Sify Multi-CMP is </a:t>
            </a:r>
            <a:r>
              <a:rPr lang="en-US" sz="1400" dirty="0">
                <a:solidFill>
                  <a:srgbClr val="BED730"/>
                </a:solidFill>
                <a:ea typeface="Proxima Nova"/>
              </a:rPr>
              <a:t>integrated</a:t>
            </a:r>
            <a:r>
              <a:rPr lang="en-US" sz="1400" dirty="0">
                <a:solidFill>
                  <a:schemeClr val="bg1"/>
                </a:solidFill>
                <a:ea typeface="Proxima Nova"/>
              </a:rPr>
              <a:t> with </a:t>
            </a:r>
            <a:r>
              <a:rPr lang="en-US" sz="1400" dirty="0">
                <a:solidFill>
                  <a:srgbClr val="BED730"/>
                </a:solidFill>
                <a:ea typeface="Proxima Nova"/>
              </a:rPr>
              <a:t>ITSM and Monitoring System </a:t>
            </a:r>
            <a:r>
              <a:rPr lang="en-US" sz="1400" dirty="0">
                <a:solidFill>
                  <a:schemeClr val="bg1"/>
                </a:solidFill>
                <a:ea typeface="Proxima Nova"/>
              </a:rPr>
              <a:t>for </a:t>
            </a:r>
            <a:r>
              <a:rPr lang="en-US" sz="1400" dirty="0">
                <a:solidFill>
                  <a:srgbClr val="BED730"/>
                </a:solidFill>
                <a:ea typeface="Proxima Nova"/>
              </a:rPr>
              <a:t>Service Assurance, Managed Services and SLA.</a:t>
            </a:r>
            <a:endParaRPr lang="en-US" sz="1400" dirty="0">
              <a:solidFill>
                <a:schemeClr val="bg1"/>
              </a:solidFill>
            </a:endParaRPr>
          </a:p>
        </p:txBody>
      </p:sp>
      <p:grpSp>
        <p:nvGrpSpPr>
          <p:cNvPr id="5" name="Group 4">
            <a:extLst>
              <a:ext uri="{FF2B5EF4-FFF2-40B4-BE49-F238E27FC236}">
                <a16:creationId xmlns:a16="http://schemas.microsoft.com/office/drawing/2014/main" id="{8B803B85-A5D0-C067-8E3B-8BFE2CF79ED1}"/>
              </a:ext>
            </a:extLst>
          </p:cNvPr>
          <p:cNvGrpSpPr/>
          <p:nvPr/>
        </p:nvGrpSpPr>
        <p:grpSpPr>
          <a:xfrm>
            <a:off x="1330397" y="1442487"/>
            <a:ext cx="648000" cy="648000"/>
            <a:chOff x="1488238" y="1272566"/>
            <a:chExt cx="1080000" cy="1080000"/>
          </a:xfrm>
        </p:grpSpPr>
        <p:sp>
          <p:nvSpPr>
            <p:cNvPr id="4" name="Oval 3">
              <a:extLst>
                <a:ext uri="{FF2B5EF4-FFF2-40B4-BE49-F238E27FC236}">
                  <a16:creationId xmlns:a16="http://schemas.microsoft.com/office/drawing/2014/main" id="{B0BF30FF-3F53-41A0-A1DC-93C654CD8F5E}"/>
                </a:ext>
              </a:extLst>
            </p:cNvPr>
            <p:cNvSpPr>
              <a:spLocks noChangeAspect="1"/>
            </p:cNvSpPr>
            <p:nvPr/>
          </p:nvSpPr>
          <p:spPr>
            <a:xfrm>
              <a:off x="1488238" y="1272566"/>
              <a:ext cx="1080000" cy="1080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6" name="Graphic 5">
              <a:extLst>
                <a:ext uri="{FF2B5EF4-FFF2-40B4-BE49-F238E27FC236}">
                  <a16:creationId xmlns:a16="http://schemas.microsoft.com/office/drawing/2014/main" id="{854246F7-33A9-6016-E69D-A9834F789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0238" y="1520066"/>
              <a:ext cx="540000" cy="585000"/>
            </a:xfrm>
            <a:prstGeom prst="rect">
              <a:avLst/>
            </a:prstGeom>
          </p:spPr>
        </p:pic>
      </p:grpSp>
      <p:grpSp>
        <p:nvGrpSpPr>
          <p:cNvPr id="7" name="Group 6">
            <a:extLst>
              <a:ext uri="{FF2B5EF4-FFF2-40B4-BE49-F238E27FC236}">
                <a16:creationId xmlns:a16="http://schemas.microsoft.com/office/drawing/2014/main" id="{0BF65855-A1A4-C270-EDC6-A6FCE6C57C13}"/>
              </a:ext>
            </a:extLst>
          </p:cNvPr>
          <p:cNvGrpSpPr/>
          <p:nvPr/>
        </p:nvGrpSpPr>
        <p:grpSpPr>
          <a:xfrm>
            <a:off x="4248000" y="1442487"/>
            <a:ext cx="648000" cy="648000"/>
            <a:chOff x="4032000" y="1272566"/>
            <a:chExt cx="1080000" cy="1080000"/>
          </a:xfrm>
        </p:grpSpPr>
        <p:sp>
          <p:nvSpPr>
            <p:cNvPr id="3" name="Oval 2">
              <a:extLst>
                <a:ext uri="{FF2B5EF4-FFF2-40B4-BE49-F238E27FC236}">
                  <a16:creationId xmlns:a16="http://schemas.microsoft.com/office/drawing/2014/main" id="{CF03158F-04E1-5167-EDAD-02035A764E0B}"/>
                </a:ext>
              </a:extLst>
            </p:cNvPr>
            <p:cNvSpPr>
              <a:spLocks noChangeAspect="1"/>
            </p:cNvSpPr>
            <p:nvPr/>
          </p:nvSpPr>
          <p:spPr>
            <a:xfrm>
              <a:off x="4032000" y="1272566"/>
              <a:ext cx="1080000" cy="1080000"/>
            </a:xfrm>
            <a:prstGeom prst="ellipse">
              <a:avLst/>
            </a:prstGeom>
            <a:solidFill>
              <a:schemeClr val="tx2">
                <a:lumMod val="75000"/>
                <a:alpha val="80000"/>
              </a:scheme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9" name="Graphic 8">
              <a:extLst>
                <a:ext uri="{FF2B5EF4-FFF2-40B4-BE49-F238E27FC236}">
                  <a16:creationId xmlns:a16="http://schemas.microsoft.com/office/drawing/2014/main" id="{607E57C4-0E14-6F3D-D44F-81B6562292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2000" y="1566250"/>
              <a:ext cx="540000" cy="492632"/>
            </a:xfrm>
            <a:prstGeom prst="rect">
              <a:avLst/>
            </a:prstGeom>
          </p:spPr>
        </p:pic>
      </p:grpSp>
      <p:grpSp>
        <p:nvGrpSpPr>
          <p:cNvPr id="8" name="Group 7">
            <a:extLst>
              <a:ext uri="{FF2B5EF4-FFF2-40B4-BE49-F238E27FC236}">
                <a16:creationId xmlns:a16="http://schemas.microsoft.com/office/drawing/2014/main" id="{C2147549-20BC-CFB1-5CA3-ABCA02D84790}"/>
              </a:ext>
            </a:extLst>
          </p:cNvPr>
          <p:cNvGrpSpPr/>
          <p:nvPr/>
        </p:nvGrpSpPr>
        <p:grpSpPr>
          <a:xfrm>
            <a:off x="7041272" y="1442487"/>
            <a:ext cx="648000" cy="648000"/>
            <a:chOff x="6575762" y="1272566"/>
            <a:chExt cx="1080000" cy="1080000"/>
          </a:xfrm>
        </p:grpSpPr>
        <p:sp>
          <p:nvSpPr>
            <p:cNvPr id="14" name="Oval 13">
              <a:extLst>
                <a:ext uri="{FF2B5EF4-FFF2-40B4-BE49-F238E27FC236}">
                  <a16:creationId xmlns:a16="http://schemas.microsoft.com/office/drawing/2014/main" id="{6AE98AFA-8F95-DE0A-B405-C0D6EFA3C362}"/>
                </a:ext>
              </a:extLst>
            </p:cNvPr>
            <p:cNvSpPr>
              <a:spLocks noChangeAspect="1"/>
            </p:cNvSpPr>
            <p:nvPr/>
          </p:nvSpPr>
          <p:spPr>
            <a:xfrm>
              <a:off x="6575762" y="1272566"/>
              <a:ext cx="1080000" cy="1080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2" name="Graphic 11">
              <a:extLst>
                <a:ext uri="{FF2B5EF4-FFF2-40B4-BE49-F238E27FC236}">
                  <a16:creationId xmlns:a16="http://schemas.microsoft.com/office/drawing/2014/main" id="{A5BFD65B-20BD-83E7-27A8-84D41D015B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7762" y="1496015"/>
              <a:ext cx="540000" cy="633102"/>
            </a:xfrm>
            <a:prstGeom prst="rect">
              <a:avLst/>
            </a:prstGeom>
          </p:spPr>
        </p:pic>
      </p:grpSp>
    </p:spTree>
    <p:extLst>
      <p:ext uri="{BB962C8B-B14F-4D97-AF65-F5344CB8AC3E}">
        <p14:creationId xmlns:p14="http://schemas.microsoft.com/office/powerpoint/2010/main" val="192656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E8A97AC2-3166-42FF-9CC6-DFFE62A5A212}"/>
              </a:ext>
            </a:extLst>
          </p:cNvPr>
          <p:cNvSpPr/>
          <p:nvPr/>
        </p:nvSpPr>
        <p:spPr>
          <a:xfrm>
            <a:off x="7714964" y="981621"/>
            <a:ext cx="1151473" cy="3283063"/>
          </a:xfrm>
          <a:prstGeom prst="rect">
            <a:avLst/>
          </a:prstGeom>
          <a:solidFill>
            <a:schemeClr val="bg1"/>
          </a:solidFill>
          <a:ln w="952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Trebuchet MS"/>
            </a:endParaRPr>
          </a:p>
        </p:txBody>
      </p:sp>
      <p:pic>
        <p:nvPicPr>
          <p:cNvPr id="4" name="Graphic 3" descr="Cloud outline">
            <a:extLst>
              <a:ext uri="{FF2B5EF4-FFF2-40B4-BE49-F238E27FC236}">
                <a16:creationId xmlns:a16="http://schemas.microsoft.com/office/drawing/2014/main" id="{1590CAF3-F40A-E160-A15B-D71ABD23D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0798" y="970668"/>
            <a:ext cx="622818" cy="622818"/>
          </a:xfrm>
          <a:prstGeom prst="rect">
            <a:avLst/>
          </a:prstGeom>
        </p:spPr>
      </p:pic>
      <p:sp>
        <p:nvSpPr>
          <p:cNvPr id="2" name="Title 1">
            <a:extLst>
              <a:ext uri="{FF2B5EF4-FFF2-40B4-BE49-F238E27FC236}">
                <a16:creationId xmlns:a16="http://schemas.microsoft.com/office/drawing/2014/main" id="{7655AA34-35C4-465C-816B-D63E0FD7551D}"/>
              </a:ext>
            </a:extLst>
          </p:cNvPr>
          <p:cNvSpPr>
            <a:spLocks noGrp="1"/>
          </p:cNvSpPr>
          <p:nvPr>
            <p:ph type="title"/>
          </p:nvPr>
        </p:nvSpPr>
        <p:spPr/>
        <p:txBody>
          <a:bodyPr/>
          <a:lstStyle/>
          <a:p>
            <a:r>
              <a:rPr lang="en-US" dirty="0"/>
              <a:t>Sify multi-CMP platform: architecture - gen V </a:t>
            </a:r>
            <a:endParaRPr lang="en-IN" dirty="0"/>
          </a:p>
        </p:txBody>
      </p:sp>
      <p:pic>
        <p:nvPicPr>
          <p:cNvPr id="63" name="Graphic 62" descr="Single gear">
            <a:extLst>
              <a:ext uri="{FF2B5EF4-FFF2-40B4-BE49-F238E27FC236}">
                <a16:creationId xmlns:a16="http://schemas.microsoft.com/office/drawing/2014/main" id="{C7E264B2-5396-4C39-95C8-BFE4049B1F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5389" y="1194836"/>
            <a:ext cx="305290" cy="305290"/>
          </a:xfrm>
          <a:prstGeom prst="rect">
            <a:avLst/>
          </a:prstGeom>
        </p:spPr>
      </p:pic>
      <p:pic>
        <p:nvPicPr>
          <p:cNvPr id="69" name="Graphic 68" descr="Single gear">
            <a:extLst>
              <a:ext uri="{FF2B5EF4-FFF2-40B4-BE49-F238E27FC236}">
                <a16:creationId xmlns:a16="http://schemas.microsoft.com/office/drawing/2014/main" id="{EABB7957-F713-483F-80CB-8B2472157A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5389" y="2585924"/>
            <a:ext cx="305290" cy="305290"/>
          </a:xfrm>
          <a:prstGeom prst="rect">
            <a:avLst/>
          </a:prstGeom>
        </p:spPr>
      </p:pic>
      <p:pic>
        <p:nvPicPr>
          <p:cNvPr id="70" name="Graphic 69" descr="Single gear">
            <a:extLst>
              <a:ext uri="{FF2B5EF4-FFF2-40B4-BE49-F238E27FC236}">
                <a16:creationId xmlns:a16="http://schemas.microsoft.com/office/drawing/2014/main" id="{2EDC8B64-D8BA-46E3-960C-418F1DDBC6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5389" y="3643904"/>
            <a:ext cx="305290" cy="305290"/>
          </a:xfrm>
          <a:prstGeom prst="rect">
            <a:avLst/>
          </a:prstGeom>
        </p:spPr>
      </p:pic>
      <p:sp>
        <p:nvSpPr>
          <p:cNvPr id="75" name="Rectangle 74">
            <a:extLst>
              <a:ext uri="{FF2B5EF4-FFF2-40B4-BE49-F238E27FC236}">
                <a16:creationId xmlns:a16="http://schemas.microsoft.com/office/drawing/2014/main" id="{AE657CE1-A079-4866-877F-78A9899954CE}"/>
              </a:ext>
            </a:extLst>
          </p:cNvPr>
          <p:cNvSpPr/>
          <p:nvPr/>
        </p:nvSpPr>
        <p:spPr>
          <a:xfrm>
            <a:off x="7919858" y="1085071"/>
            <a:ext cx="744693" cy="4687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800" b="1" dirty="0">
                <a:solidFill>
                  <a:prstClr val="black"/>
                </a:solidFill>
                <a:latin typeface="Trebuchet MS"/>
              </a:rPr>
              <a:t>SEC</a:t>
            </a:r>
            <a:endParaRPr lang="en-IN" sz="800" b="1" dirty="0">
              <a:solidFill>
                <a:prstClr val="black"/>
              </a:solidFill>
              <a:latin typeface="Trebuchet MS"/>
            </a:endParaRPr>
          </a:p>
        </p:txBody>
      </p:sp>
      <p:sp>
        <p:nvSpPr>
          <p:cNvPr id="82" name="Rectangle 81">
            <a:extLst>
              <a:ext uri="{FF2B5EF4-FFF2-40B4-BE49-F238E27FC236}">
                <a16:creationId xmlns:a16="http://schemas.microsoft.com/office/drawing/2014/main" id="{FE1B937F-5846-4D18-8D68-FE47CBDF90B9}"/>
              </a:ext>
            </a:extLst>
          </p:cNvPr>
          <p:cNvSpPr/>
          <p:nvPr/>
        </p:nvSpPr>
        <p:spPr>
          <a:xfrm rot="16200000">
            <a:off x="7154401" y="1707721"/>
            <a:ext cx="848804" cy="20797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APIs</a:t>
            </a:r>
            <a:endParaRPr lang="en-IN" sz="900" b="1" dirty="0">
              <a:solidFill>
                <a:srgbClr val="BED730"/>
              </a:solidFill>
              <a:latin typeface="Trebuchet MS"/>
            </a:endParaRPr>
          </a:p>
        </p:txBody>
      </p:sp>
      <p:sp>
        <p:nvSpPr>
          <p:cNvPr id="83" name="Rectangle 82">
            <a:extLst>
              <a:ext uri="{FF2B5EF4-FFF2-40B4-BE49-F238E27FC236}">
                <a16:creationId xmlns:a16="http://schemas.microsoft.com/office/drawing/2014/main" id="{554A4B02-37E8-4C82-BF45-21646C0F3EB0}"/>
              </a:ext>
            </a:extLst>
          </p:cNvPr>
          <p:cNvSpPr/>
          <p:nvPr/>
        </p:nvSpPr>
        <p:spPr>
          <a:xfrm rot="16200000">
            <a:off x="7067946" y="3451162"/>
            <a:ext cx="1021714" cy="20797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Native Tools</a:t>
            </a:r>
            <a:endParaRPr lang="en-IN" sz="900" b="1" dirty="0">
              <a:solidFill>
                <a:srgbClr val="BED730"/>
              </a:solidFill>
              <a:latin typeface="Trebuchet MS"/>
            </a:endParaRPr>
          </a:p>
        </p:txBody>
      </p:sp>
      <p:grpSp>
        <p:nvGrpSpPr>
          <p:cNvPr id="94" name="Group 93">
            <a:extLst>
              <a:ext uri="{FF2B5EF4-FFF2-40B4-BE49-F238E27FC236}">
                <a16:creationId xmlns:a16="http://schemas.microsoft.com/office/drawing/2014/main" id="{7733E07F-B5FF-41B2-B49C-D02EB5C43248}"/>
              </a:ext>
            </a:extLst>
          </p:cNvPr>
          <p:cNvGrpSpPr/>
          <p:nvPr/>
        </p:nvGrpSpPr>
        <p:grpSpPr>
          <a:xfrm>
            <a:off x="1442968" y="1045649"/>
            <a:ext cx="654798" cy="661354"/>
            <a:chOff x="189872" y="1588487"/>
            <a:chExt cx="914400" cy="914400"/>
          </a:xfrm>
        </p:grpSpPr>
        <p:pic>
          <p:nvPicPr>
            <p:cNvPr id="90" name="Graphic 89" descr="Monitor">
              <a:extLst>
                <a:ext uri="{FF2B5EF4-FFF2-40B4-BE49-F238E27FC236}">
                  <a16:creationId xmlns:a16="http://schemas.microsoft.com/office/drawing/2014/main" id="{D4498A50-E074-4FCE-8FFD-BB015C3FDA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9872" y="1588487"/>
              <a:ext cx="914400" cy="914400"/>
            </a:xfrm>
            <a:prstGeom prst="rect">
              <a:avLst/>
            </a:prstGeom>
          </p:spPr>
        </p:pic>
        <p:grpSp>
          <p:nvGrpSpPr>
            <p:cNvPr id="93" name="Group 92">
              <a:extLst>
                <a:ext uri="{FF2B5EF4-FFF2-40B4-BE49-F238E27FC236}">
                  <a16:creationId xmlns:a16="http://schemas.microsoft.com/office/drawing/2014/main" id="{BC5B515F-2E61-4D4D-BA94-8452E5305D5C}"/>
                </a:ext>
              </a:extLst>
            </p:cNvPr>
            <p:cNvGrpSpPr/>
            <p:nvPr/>
          </p:nvGrpSpPr>
          <p:grpSpPr>
            <a:xfrm>
              <a:off x="410984" y="1810880"/>
              <a:ext cx="445911" cy="517452"/>
              <a:chOff x="1507613" y="1412307"/>
              <a:chExt cx="552299" cy="600913"/>
            </a:xfrm>
          </p:grpSpPr>
          <p:pic>
            <p:nvPicPr>
              <p:cNvPr id="88" name="Graphic 87" descr="Open hand">
                <a:extLst>
                  <a:ext uri="{FF2B5EF4-FFF2-40B4-BE49-F238E27FC236}">
                    <a16:creationId xmlns:a16="http://schemas.microsoft.com/office/drawing/2014/main" id="{82DE3795-F380-4A16-8C61-7E704414D3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7613" y="1460921"/>
                <a:ext cx="552299" cy="552299"/>
              </a:xfrm>
              <a:prstGeom prst="rect">
                <a:avLst/>
              </a:prstGeom>
            </p:spPr>
          </p:pic>
          <p:pic>
            <p:nvPicPr>
              <p:cNvPr id="92" name="Graphic 91" descr="Tools">
                <a:extLst>
                  <a:ext uri="{FF2B5EF4-FFF2-40B4-BE49-F238E27FC236}">
                    <a16:creationId xmlns:a16="http://schemas.microsoft.com/office/drawing/2014/main" id="{C6952A6A-66E9-4FAB-A414-CD1AB755A7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30663" y="1412307"/>
                <a:ext cx="243983" cy="243983"/>
              </a:xfrm>
              <a:prstGeom prst="rect">
                <a:avLst/>
              </a:prstGeom>
            </p:spPr>
          </p:pic>
        </p:grpSp>
      </p:grpSp>
      <p:sp>
        <p:nvSpPr>
          <p:cNvPr id="108" name="Rectangle 107">
            <a:extLst>
              <a:ext uri="{FF2B5EF4-FFF2-40B4-BE49-F238E27FC236}">
                <a16:creationId xmlns:a16="http://schemas.microsoft.com/office/drawing/2014/main" id="{89AFBFB5-A967-48E3-97B7-B9DA79CEE60C}"/>
              </a:ext>
            </a:extLst>
          </p:cNvPr>
          <p:cNvSpPr/>
          <p:nvPr/>
        </p:nvSpPr>
        <p:spPr>
          <a:xfrm>
            <a:off x="1353758" y="1621529"/>
            <a:ext cx="833221" cy="2351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Self Service</a:t>
            </a:r>
            <a:endParaRPr lang="en-IN" sz="900" b="1" dirty="0">
              <a:solidFill>
                <a:srgbClr val="BED730"/>
              </a:solidFill>
              <a:latin typeface="Trebuchet MS"/>
            </a:endParaRPr>
          </a:p>
        </p:txBody>
      </p:sp>
      <p:grpSp>
        <p:nvGrpSpPr>
          <p:cNvPr id="95" name="Group 94">
            <a:extLst>
              <a:ext uri="{FF2B5EF4-FFF2-40B4-BE49-F238E27FC236}">
                <a16:creationId xmlns:a16="http://schemas.microsoft.com/office/drawing/2014/main" id="{32A9578E-EFDD-42B3-80FA-F053AFB45102}"/>
              </a:ext>
            </a:extLst>
          </p:cNvPr>
          <p:cNvGrpSpPr/>
          <p:nvPr/>
        </p:nvGrpSpPr>
        <p:grpSpPr>
          <a:xfrm>
            <a:off x="1496310" y="2525607"/>
            <a:ext cx="548117" cy="397758"/>
            <a:chOff x="1230939" y="2732882"/>
            <a:chExt cx="771733" cy="560032"/>
          </a:xfrm>
        </p:grpSpPr>
        <p:sp>
          <p:nvSpPr>
            <p:cNvPr id="68" name="Rectangle: Rounded Corners 67">
              <a:extLst>
                <a:ext uri="{FF2B5EF4-FFF2-40B4-BE49-F238E27FC236}">
                  <a16:creationId xmlns:a16="http://schemas.microsoft.com/office/drawing/2014/main" id="{16C4332D-DF91-4E0E-8548-4F5C7789C39C}"/>
                </a:ext>
              </a:extLst>
            </p:cNvPr>
            <p:cNvSpPr/>
            <p:nvPr/>
          </p:nvSpPr>
          <p:spPr>
            <a:xfrm>
              <a:off x="1230939" y="2732882"/>
              <a:ext cx="761690" cy="552298"/>
            </a:xfrm>
            <a:prstGeom prst="roundRect">
              <a:avLst/>
            </a:prstGeom>
            <a:solidFill>
              <a:schemeClr val="bg1">
                <a:lumMod val="95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Trebuchet MS"/>
              </a:endParaRPr>
            </a:p>
          </p:txBody>
        </p:sp>
        <p:pic>
          <p:nvPicPr>
            <p:cNvPr id="74" name="Graphic 73" descr="Bar chart">
              <a:extLst>
                <a:ext uri="{FF2B5EF4-FFF2-40B4-BE49-F238E27FC236}">
                  <a16:creationId xmlns:a16="http://schemas.microsoft.com/office/drawing/2014/main" id="{94927A4D-EB10-4CBF-84F6-F4E37DFBCB2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23098" y="3006028"/>
              <a:ext cx="286886" cy="286886"/>
            </a:xfrm>
            <a:prstGeom prst="rect">
              <a:avLst/>
            </a:prstGeom>
          </p:spPr>
        </p:pic>
        <p:pic>
          <p:nvPicPr>
            <p:cNvPr id="84" name="Graphic 83" descr="Gauge">
              <a:extLst>
                <a:ext uri="{FF2B5EF4-FFF2-40B4-BE49-F238E27FC236}">
                  <a16:creationId xmlns:a16="http://schemas.microsoft.com/office/drawing/2014/main" id="{93AB382E-94E2-420A-A82C-61F01BF3E4F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6232" y="2733736"/>
              <a:ext cx="323997" cy="323997"/>
            </a:xfrm>
            <a:prstGeom prst="rect">
              <a:avLst/>
            </a:prstGeom>
          </p:spPr>
        </p:pic>
        <p:pic>
          <p:nvPicPr>
            <p:cNvPr id="86" name="Graphic 85" descr="Checklist RTL">
              <a:extLst>
                <a:ext uri="{FF2B5EF4-FFF2-40B4-BE49-F238E27FC236}">
                  <a16:creationId xmlns:a16="http://schemas.microsoft.com/office/drawing/2014/main" id="{1B6C05C0-BFEF-436F-8F95-8B36007B492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09984" y="2810919"/>
              <a:ext cx="392688" cy="440394"/>
            </a:xfrm>
            <a:prstGeom prst="rect">
              <a:avLst/>
            </a:prstGeom>
          </p:spPr>
        </p:pic>
      </p:grpSp>
      <p:sp>
        <p:nvSpPr>
          <p:cNvPr id="109" name="Rectangle 108">
            <a:extLst>
              <a:ext uri="{FF2B5EF4-FFF2-40B4-BE49-F238E27FC236}">
                <a16:creationId xmlns:a16="http://schemas.microsoft.com/office/drawing/2014/main" id="{8AA5AF14-6018-4778-B40A-07E22A8CF074}"/>
              </a:ext>
            </a:extLst>
          </p:cNvPr>
          <p:cNvSpPr/>
          <p:nvPr/>
        </p:nvSpPr>
        <p:spPr>
          <a:xfrm>
            <a:off x="1353758" y="2953646"/>
            <a:ext cx="833221" cy="2351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Dashboard</a:t>
            </a:r>
            <a:endParaRPr lang="en-IN" sz="900" b="1" dirty="0">
              <a:solidFill>
                <a:srgbClr val="BED730"/>
              </a:solidFill>
              <a:latin typeface="Trebuchet MS"/>
            </a:endParaRPr>
          </a:p>
        </p:txBody>
      </p:sp>
      <p:grpSp>
        <p:nvGrpSpPr>
          <p:cNvPr id="102" name="Group 101">
            <a:extLst>
              <a:ext uri="{FF2B5EF4-FFF2-40B4-BE49-F238E27FC236}">
                <a16:creationId xmlns:a16="http://schemas.microsoft.com/office/drawing/2014/main" id="{7B036B4B-D689-481F-B458-614CF582AA4C}"/>
              </a:ext>
            </a:extLst>
          </p:cNvPr>
          <p:cNvGrpSpPr/>
          <p:nvPr/>
        </p:nvGrpSpPr>
        <p:grpSpPr>
          <a:xfrm>
            <a:off x="1494638" y="3546392"/>
            <a:ext cx="551461" cy="551461"/>
            <a:chOff x="204099" y="2832845"/>
            <a:chExt cx="761691" cy="761691"/>
          </a:xfrm>
        </p:grpSpPr>
        <p:pic>
          <p:nvPicPr>
            <p:cNvPr id="99" name="Graphic 98" descr="Workflow">
              <a:extLst>
                <a:ext uri="{FF2B5EF4-FFF2-40B4-BE49-F238E27FC236}">
                  <a16:creationId xmlns:a16="http://schemas.microsoft.com/office/drawing/2014/main" id="{D3A0B127-2B9F-4264-ADE5-152D0F668D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0599" y="2992900"/>
              <a:ext cx="344421" cy="344421"/>
            </a:xfrm>
            <a:prstGeom prst="rect">
              <a:avLst/>
            </a:prstGeom>
          </p:spPr>
        </p:pic>
        <p:pic>
          <p:nvPicPr>
            <p:cNvPr id="101" name="Graphic 100" descr="Television">
              <a:extLst>
                <a:ext uri="{FF2B5EF4-FFF2-40B4-BE49-F238E27FC236}">
                  <a16:creationId xmlns:a16="http://schemas.microsoft.com/office/drawing/2014/main" id="{A79D7A7D-CE82-4BEC-8846-92C998655AB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04099" y="2832845"/>
              <a:ext cx="761691" cy="761691"/>
            </a:xfrm>
            <a:prstGeom prst="rect">
              <a:avLst/>
            </a:prstGeom>
          </p:spPr>
        </p:pic>
      </p:grpSp>
      <p:sp>
        <p:nvSpPr>
          <p:cNvPr id="110" name="Rectangle 109">
            <a:extLst>
              <a:ext uri="{FF2B5EF4-FFF2-40B4-BE49-F238E27FC236}">
                <a16:creationId xmlns:a16="http://schemas.microsoft.com/office/drawing/2014/main" id="{6E550ED3-3C99-481B-BC13-A639DCF219E3}"/>
              </a:ext>
            </a:extLst>
          </p:cNvPr>
          <p:cNvSpPr/>
          <p:nvPr/>
        </p:nvSpPr>
        <p:spPr>
          <a:xfrm>
            <a:off x="1353758" y="4047080"/>
            <a:ext cx="833221" cy="2351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Automation</a:t>
            </a:r>
            <a:endParaRPr lang="en-IN" sz="900" b="1" dirty="0">
              <a:solidFill>
                <a:srgbClr val="BED730"/>
              </a:solidFill>
              <a:latin typeface="Trebuchet MS"/>
            </a:endParaRPr>
          </a:p>
        </p:txBody>
      </p:sp>
      <p:cxnSp>
        <p:nvCxnSpPr>
          <p:cNvPr id="107" name="Straight Connector 106">
            <a:extLst>
              <a:ext uri="{FF2B5EF4-FFF2-40B4-BE49-F238E27FC236}">
                <a16:creationId xmlns:a16="http://schemas.microsoft.com/office/drawing/2014/main" id="{CD46A1D4-B8E3-4AF0-A29D-6220541F9421}"/>
              </a:ext>
            </a:extLst>
          </p:cNvPr>
          <p:cNvCxnSpPr>
            <a:cxnSpLocks/>
          </p:cNvCxnSpPr>
          <p:nvPr/>
        </p:nvCxnSpPr>
        <p:spPr>
          <a:xfrm>
            <a:off x="1354168" y="987425"/>
            <a:ext cx="0" cy="3240000"/>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26" name="Graphic 125" descr="Social network">
            <a:extLst>
              <a:ext uri="{FF2B5EF4-FFF2-40B4-BE49-F238E27FC236}">
                <a16:creationId xmlns:a16="http://schemas.microsoft.com/office/drawing/2014/main" id="{81DF1E08-9BD5-4A6E-974B-81CF9B9A703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2697" y="2987075"/>
            <a:ext cx="360000" cy="360000"/>
          </a:xfrm>
          <a:prstGeom prst="rect">
            <a:avLst/>
          </a:prstGeom>
        </p:spPr>
      </p:pic>
      <p:sp>
        <p:nvSpPr>
          <p:cNvPr id="132" name="Rectangle 131">
            <a:extLst>
              <a:ext uri="{FF2B5EF4-FFF2-40B4-BE49-F238E27FC236}">
                <a16:creationId xmlns:a16="http://schemas.microsoft.com/office/drawing/2014/main" id="{82F27A2B-510D-4EF9-93A4-91FFD05FF05B}"/>
              </a:ext>
            </a:extLst>
          </p:cNvPr>
          <p:cNvSpPr/>
          <p:nvPr/>
        </p:nvSpPr>
        <p:spPr>
          <a:xfrm>
            <a:off x="346655" y="3336787"/>
            <a:ext cx="987216" cy="18987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All Users</a:t>
            </a:r>
            <a:endParaRPr lang="en-IN" sz="900" b="1" dirty="0">
              <a:solidFill>
                <a:srgbClr val="BED730"/>
              </a:solidFill>
              <a:latin typeface="Trebuchet MS"/>
            </a:endParaRPr>
          </a:p>
        </p:txBody>
      </p:sp>
      <p:pic>
        <p:nvPicPr>
          <p:cNvPr id="131" name="Graphic 130" descr="Teacher">
            <a:extLst>
              <a:ext uri="{FF2B5EF4-FFF2-40B4-BE49-F238E27FC236}">
                <a16:creationId xmlns:a16="http://schemas.microsoft.com/office/drawing/2014/main" id="{52BBF5DB-47BD-4AA0-981E-A4F40689F8C0}"/>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2697" y="3769770"/>
            <a:ext cx="360000" cy="360000"/>
          </a:xfrm>
          <a:prstGeom prst="rect">
            <a:avLst/>
          </a:prstGeom>
        </p:spPr>
      </p:pic>
      <p:sp>
        <p:nvSpPr>
          <p:cNvPr id="133" name="Rectangle 132">
            <a:extLst>
              <a:ext uri="{FF2B5EF4-FFF2-40B4-BE49-F238E27FC236}">
                <a16:creationId xmlns:a16="http://schemas.microsoft.com/office/drawing/2014/main" id="{C12FFCC5-9A5D-4F0D-BD94-76AC8029709F}"/>
              </a:ext>
            </a:extLst>
          </p:cNvPr>
          <p:cNvSpPr/>
          <p:nvPr/>
        </p:nvSpPr>
        <p:spPr>
          <a:xfrm>
            <a:off x="333173" y="4045659"/>
            <a:ext cx="1014180" cy="2370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CxO Users</a:t>
            </a:r>
            <a:endParaRPr lang="en-IN" sz="900" b="1" dirty="0">
              <a:solidFill>
                <a:srgbClr val="BED730"/>
              </a:solidFill>
              <a:latin typeface="Trebuchet MS"/>
            </a:endParaRPr>
          </a:p>
        </p:txBody>
      </p:sp>
      <p:pic>
        <p:nvPicPr>
          <p:cNvPr id="127" name="Graphic 126" descr="Syncing cloud">
            <a:extLst>
              <a:ext uri="{FF2B5EF4-FFF2-40B4-BE49-F238E27FC236}">
                <a16:creationId xmlns:a16="http://schemas.microsoft.com/office/drawing/2014/main" id="{9943EB46-02AB-4C21-846E-0E81D1046D2E}"/>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2697" y="1081081"/>
            <a:ext cx="360000" cy="360000"/>
          </a:xfrm>
          <a:prstGeom prst="rect">
            <a:avLst/>
          </a:prstGeom>
        </p:spPr>
      </p:pic>
      <p:sp>
        <p:nvSpPr>
          <p:cNvPr id="134" name="Rectangle 133">
            <a:extLst>
              <a:ext uri="{FF2B5EF4-FFF2-40B4-BE49-F238E27FC236}">
                <a16:creationId xmlns:a16="http://schemas.microsoft.com/office/drawing/2014/main" id="{AFC3BC9D-A020-49D0-941C-C561F7AB62C7}"/>
              </a:ext>
            </a:extLst>
          </p:cNvPr>
          <p:cNvSpPr/>
          <p:nvPr/>
        </p:nvSpPr>
        <p:spPr>
          <a:xfrm>
            <a:off x="322894" y="1460902"/>
            <a:ext cx="1034741" cy="2793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Cloud Administrators</a:t>
            </a:r>
            <a:endParaRPr lang="en-IN" sz="900" b="1" dirty="0">
              <a:solidFill>
                <a:srgbClr val="BED730"/>
              </a:solidFill>
              <a:latin typeface="Trebuchet MS"/>
            </a:endParaRPr>
          </a:p>
        </p:txBody>
      </p:sp>
      <p:grpSp>
        <p:nvGrpSpPr>
          <p:cNvPr id="128" name="Group 127">
            <a:extLst>
              <a:ext uri="{FF2B5EF4-FFF2-40B4-BE49-F238E27FC236}">
                <a16:creationId xmlns:a16="http://schemas.microsoft.com/office/drawing/2014/main" id="{8E63DF0C-09B0-47DE-A259-5B6EEC9A320D}"/>
              </a:ext>
            </a:extLst>
          </p:cNvPr>
          <p:cNvGrpSpPr/>
          <p:nvPr/>
        </p:nvGrpSpPr>
        <p:grpSpPr>
          <a:xfrm>
            <a:off x="662697" y="2073228"/>
            <a:ext cx="360000" cy="360000"/>
            <a:chOff x="4051651" y="1135094"/>
            <a:chExt cx="914400" cy="1173971"/>
          </a:xfrm>
        </p:grpSpPr>
        <p:pic>
          <p:nvPicPr>
            <p:cNvPr id="129" name="Graphic 128" descr="Single gear">
              <a:extLst>
                <a:ext uri="{FF2B5EF4-FFF2-40B4-BE49-F238E27FC236}">
                  <a16:creationId xmlns:a16="http://schemas.microsoft.com/office/drawing/2014/main" id="{CA98658E-8932-4E8C-A759-1852ECD9BA7C}"/>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051651" y="1135094"/>
              <a:ext cx="914400" cy="914400"/>
            </a:xfrm>
            <a:prstGeom prst="rect">
              <a:avLst/>
            </a:prstGeom>
          </p:spPr>
        </p:pic>
        <p:pic>
          <p:nvPicPr>
            <p:cNvPr id="130" name="Graphic 129" descr="Users">
              <a:extLst>
                <a:ext uri="{FF2B5EF4-FFF2-40B4-BE49-F238E27FC236}">
                  <a16:creationId xmlns:a16="http://schemas.microsoft.com/office/drawing/2014/main" id="{60DA99E3-C3EC-4D97-9EC1-AA08DE491580}"/>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051651" y="1394665"/>
              <a:ext cx="914400" cy="914400"/>
            </a:xfrm>
            <a:prstGeom prst="rect">
              <a:avLst/>
            </a:prstGeom>
          </p:spPr>
        </p:pic>
      </p:grpSp>
      <p:sp>
        <p:nvSpPr>
          <p:cNvPr id="135" name="Rectangle 134">
            <a:extLst>
              <a:ext uri="{FF2B5EF4-FFF2-40B4-BE49-F238E27FC236}">
                <a16:creationId xmlns:a16="http://schemas.microsoft.com/office/drawing/2014/main" id="{CCC7C309-FC47-42A3-8E67-3D4DBA98A59F}"/>
              </a:ext>
            </a:extLst>
          </p:cNvPr>
          <p:cNvSpPr/>
          <p:nvPr/>
        </p:nvSpPr>
        <p:spPr>
          <a:xfrm>
            <a:off x="340075" y="2396215"/>
            <a:ext cx="1000376" cy="2573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App &amp; DevOps</a:t>
            </a:r>
            <a:endParaRPr lang="en-IN" sz="900" b="1" dirty="0">
              <a:solidFill>
                <a:srgbClr val="BED730"/>
              </a:solidFill>
              <a:latin typeface="Trebuchet MS"/>
            </a:endParaRPr>
          </a:p>
        </p:txBody>
      </p:sp>
      <p:sp>
        <p:nvSpPr>
          <p:cNvPr id="125" name="Arrow: Left-Right 124">
            <a:extLst>
              <a:ext uri="{FF2B5EF4-FFF2-40B4-BE49-F238E27FC236}">
                <a16:creationId xmlns:a16="http://schemas.microsoft.com/office/drawing/2014/main" id="{05DE21CF-1253-44E4-A3CC-5A05C5D39DB5}"/>
              </a:ext>
            </a:extLst>
          </p:cNvPr>
          <p:cNvSpPr/>
          <p:nvPr/>
        </p:nvSpPr>
        <p:spPr>
          <a:xfrm>
            <a:off x="1375949" y="4367798"/>
            <a:ext cx="6065861" cy="408217"/>
          </a:xfrm>
          <a:prstGeom prst="leftRigh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1000" b="1" dirty="0">
                <a:solidFill>
                  <a:sysClr val="windowText" lastClr="000000"/>
                </a:solidFill>
                <a:latin typeface="Trebuchet MS"/>
              </a:rPr>
              <a:t>Core Platform</a:t>
            </a:r>
            <a:endParaRPr lang="en-IN" sz="1000" b="1" dirty="0">
              <a:solidFill>
                <a:sysClr val="windowText" lastClr="000000"/>
              </a:solidFill>
              <a:latin typeface="Trebuchet MS"/>
            </a:endParaRPr>
          </a:p>
        </p:txBody>
      </p:sp>
      <p:sp>
        <p:nvSpPr>
          <p:cNvPr id="142" name="Arrow: Right 141">
            <a:extLst>
              <a:ext uri="{FF2B5EF4-FFF2-40B4-BE49-F238E27FC236}">
                <a16:creationId xmlns:a16="http://schemas.microsoft.com/office/drawing/2014/main" id="{FEF6F10E-9A1C-4A91-B355-4F17979BAC7A}"/>
              </a:ext>
            </a:extLst>
          </p:cNvPr>
          <p:cNvSpPr/>
          <p:nvPr/>
        </p:nvSpPr>
        <p:spPr>
          <a:xfrm>
            <a:off x="325757" y="4367798"/>
            <a:ext cx="994071" cy="408217"/>
          </a:xfrm>
          <a:prstGeom prst="righ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1000" b="1" dirty="0">
                <a:solidFill>
                  <a:sysClr val="windowText" lastClr="000000"/>
                </a:solidFill>
                <a:latin typeface="Trebuchet MS"/>
              </a:rPr>
              <a:t>Users</a:t>
            </a:r>
            <a:endParaRPr lang="en-IN" sz="1000" b="1" dirty="0">
              <a:solidFill>
                <a:sysClr val="windowText" lastClr="000000"/>
              </a:solidFill>
              <a:latin typeface="Trebuchet MS"/>
            </a:endParaRPr>
          </a:p>
        </p:txBody>
      </p:sp>
      <p:sp>
        <p:nvSpPr>
          <p:cNvPr id="143" name="Arrow: Left 142">
            <a:extLst>
              <a:ext uri="{FF2B5EF4-FFF2-40B4-BE49-F238E27FC236}">
                <a16:creationId xmlns:a16="http://schemas.microsoft.com/office/drawing/2014/main" id="{7D9E83F7-E3BA-4622-B037-3B93603AEDB5}"/>
              </a:ext>
            </a:extLst>
          </p:cNvPr>
          <p:cNvSpPr/>
          <p:nvPr/>
        </p:nvSpPr>
        <p:spPr>
          <a:xfrm>
            <a:off x="7553985" y="4367798"/>
            <a:ext cx="1276487" cy="408217"/>
          </a:xfrm>
          <a:prstGeom prst="lef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1000" b="1" dirty="0">
                <a:solidFill>
                  <a:sysClr val="windowText" lastClr="000000"/>
                </a:solidFill>
                <a:latin typeface="Trebuchet MS"/>
              </a:rPr>
              <a:t>POD</a:t>
            </a:r>
            <a:endParaRPr lang="en-IN" sz="1000" b="1" dirty="0">
              <a:solidFill>
                <a:sysClr val="windowText" lastClr="000000"/>
              </a:solidFill>
              <a:latin typeface="Trebuchet MS"/>
            </a:endParaRPr>
          </a:p>
        </p:txBody>
      </p:sp>
      <p:sp>
        <p:nvSpPr>
          <p:cNvPr id="27" name="Rectangle 26">
            <a:extLst>
              <a:ext uri="{FF2B5EF4-FFF2-40B4-BE49-F238E27FC236}">
                <a16:creationId xmlns:a16="http://schemas.microsoft.com/office/drawing/2014/main" id="{04E5183A-1450-42D1-B272-F62C2DE8969B}"/>
              </a:ext>
            </a:extLst>
          </p:cNvPr>
          <p:cNvSpPr/>
          <p:nvPr/>
        </p:nvSpPr>
        <p:spPr>
          <a:xfrm>
            <a:off x="3496130" y="3192574"/>
            <a:ext cx="3852051" cy="80789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1600" b="1" dirty="0">
                <a:solidFill>
                  <a:prstClr val="white"/>
                </a:solidFill>
                <a:latin typeface="Trebuchet MS"/>
              </a:rPr>
              <a:t>ITSM</a:t>
            </a:r>
          </a:p>
          <a:p>
            <a:pPr algn="ctr" defTabSz="914264"/>
            <a:r>
              <a:rPr lang="en-US" sz="1600" b="1" dirty="0">
                <a:solidFill>
                  <a:prstClr val="white"/>
                </a:solidFill>
                <a:latin typeface="Trebuchet MS"/>
              </a:rPr>
              <a:t>(Engagement &amp; Records)</a:t>
            </a:r>
            <a:endParaRPr lang="en-IN" sz="1600" b="1" dirty="0">
              <a:solidFill>
                <a:prstClr val="white"/>
              </a:solidFill>
              <a:latin typeface="Trebuchet MS"/>
            </a:endParaRPr>
          </a:p>
        </p:txBody>
      </p:sp>
      <p:sp>
        <p:nvSpPr>
          <p:cNvPr id="31" name="Rectangle 30">
            <a:extLst>
              <a:ext uri="{FF2B5EF4-FFF2-40B4-BE49-F238E27FC236}">
                <a16:creationId xmlns:a16="http://schemas.microsoft.com/office/drawing/2014/main" id="{FC3511E9-CC6C-4E1F-AEE4-93C912EC0566}"/>
              </a:ext>
            </a:extLst>
          </p:cNvPr>
          <p:cNvSpPr/>
          <p:nvPr/>
        </p:nvSpPr>
        <p:spPr>
          <a:xfrm>
            <a:off x="3496131" y="2898247"/>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Request / Change</a:t>
            </a:r>
            <a:endParaRPr lang="en-IN" sz="600" b="1" dirty="0">
              <a:solidFill>
                <a:prstClr val="black"/>
              </a:solidFill>
              <a:latin typeface="Trebuchet MS"/>
            </a:endParaRPr>
          </a:p>
        </p:txBody>
      </p:sp>
      <p:sp>
        <p:nvSpPr>
          <p:cNvPr id="32" name="Rectangle 31">
            <a:extLst>
              <a:ext uri="{FF2B5EF4-FFF2-40B4-BE49-F238E27FC236}">
                <a16:creationId xmlns:a16="http://schemas.microsoft.com/office/drawing/2014/main" id="{472DD1EB-6BB0-4C73-9EFB-2AD11987B121}"/>
              </a:ext>
            </a:extLst>
          </p:cNvPr>
          <p:cNvSpPr/>
          <p:nvPr/>
        </p:nvSpPr>
        <p:spPr>
          <a:xfrm>
            <a:off x="4476329" y="2898247"/>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Event / Incident</a:t>
            </a:r>
            <a:endParaRPr lang="en-IN" sz="600" b="1" dirty="0">
              <a:solidFill>
                <a:prstClr val="black"/>
              </a:solidFill>
              <a:latin typeface="Trebuchet MS"/>
            </a:endParaRPr>
          </a:p>
        </p:txBody>
      </p:sp>
      <p:sp>
        <p:nvSpPr>
          <p:cNvPr id="33" name="Rectangle 32">
            <a:extLst>
              <a:ext uri="{FF2B5EF4-FFF2-40B4-BE49-F238E27FC236}">
                <a16:creationId xmlns:a16="http://schemas.microsoft.com/office/drawing/2014/main" id="{DB5F6A5E-FB4A-4027-886D-23B6F5B6E9D4}"/>
              </a:ext>
            </a:extLst>
          </p:cNvPr>
          <p:cNvSpPr/>
          <p:nvPr/>
        </p:nvSpPr>
        <p:spPr>
          <a:xfrm>
            <a:off x="5456526" y="2898247"/>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Monitoring</a:t>
            </a:r>
            <a:endParaRPr lang="en-IN" sz="600" b="1" dirty="0">
              <a:solidFill>
                <a:prstClr val="black"/>
              </a:solidFill>
              <a:latin typeface="Trebuchet MS"/>
            </a:endParaRPr>
          </a:p>
        </p:txBody>
      </p:sp>
      <p:sp>
        <p:nvSpPr>
          <p:cNvPr id="34" name="Rectangle 33">
            <a:extLst>
              <a:ext uri="{FF2B5EF4-FFF2-40B4-BE49-F238E27FC236}">
                <a16:creationId xmlns:a16="http://schemas.microsoft.com/office/drawing/2014/main" id="{BD66525A-F8CC-4D16-9C99-0E455722DEDC}"/>
              </a:ext>
            </a:extLst>
          </p:cNvPr>
          <p:cNvSpPr/>
          <p:nvPr/>
        </p:nvSpPr>
        <p:spPr>
          <a:xfrm>
            <a:off x="6436724" y="2898247"/>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Discovery</a:t>
            </a:r>
            <a:endParaRPr lang="en-IN" sz="600" b="1" dirty="0">
              <a:solidFill>
                <a:prstClr val="black"/>
              </a:solidFill>
              <a:latin typeface="Trebuchet MS"/>
            </a:endParaRPr>
          </a:p>
        </p:txBody>
      </p:sp>
      <p:sp>
        <p:nvSpPr>
          <p:cNvPr id="42" name="Rectangle 41">
            <a:extLst>
              <a:ext uri="{FF2B5EF4-FFF2-40B4-BE49-F238E27FC236}">
                <a16:creationId xmlns:a16="http://schemas.microsoft.com/office/drawing/2014/main" id="{221B2A29-BAE7-4616-A41F-A1422C972F60}"/>
              </a:ext>
            </a:extLst>
          </p:cNvPr>
          <p:cNvSpPr/>
          <p:nvPr/>
        </p:nvSpPr>
        <p:spPr>
          <a:xfrm>
            <a:off x="3496131"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SLA</a:t>
            </a:r>
            <a:endParaRPr lang="en-IN" sz="600" b="1" dirty="0">
              <a:solidFill>
                <a:prstClr val="black"/>
              </a:solidFill>
              <a:latin typeface="Trebuchet MS"/>
            </a:endParaRPr>
          </a:p>
        </p:txBody>
      </p:sp>
      <p:sp>
        <p:nvSpPr>
          <p:cNvPr id="43" name="Rectangle 42">
            <a:extLst>
              <a:ext uri="{FF2B5EF4-FFF2-40B4-BE49-F238E27FC236}">
                <a16:creationId xmlns:a16="http://schemas.microsoft.com/office/drawing/2014/main" id="{A4E2CD72-B1C0-4F0F-A3AA-5D57FEB2FFC3}"/>
              </a:ext>
            </a:extLst>
          </p:cNvPr>
          <p:cNvSpPr/>
          <p:nvPr/>
        </p:nvSpPr>
        <p:spPr>
          <a:xfrm>
            <a:off x="4476329"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HA / DR</a:t>
            </a:r>
            <a:endParaRPr lang="en-IN" sz="600" b="1" dirty="0">
              <a:solidFill>
                <a:prstClr val="black"/>
              </a:solidFill>
              <a:latin typeface="Trebuchet MS"/>
            </a:endParaRPr>
          </a:p>
        </p:txBody>
      </p:sp>
      <p:sp>
        <p:nvSpPr>
          <p:cNvPr id="44" name="Rectangle 43">
            <a:extLst>
              <a:ext uri="{FF2B5EF4-FFF2-40B4-BE49-F238E27FC236}">
                <a16:creationId xmlns:a16="http://schemas.microsoft.com/office/drawing/2014/main" id="{0ADE8E00-3CBA-496B-B872-8C4B6731D9A3}"/>
              </a:ext>
            </a:extLst>
          </p:cNvPr>
          <p:cNvSpPr/>
          <p:nvPr/>
        </p:nvSpPr>
        <p:spPr>
          <a:xfrm>
            <a:off x="5456526"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Knowledge Base</a:t>
            </a:r>
            <a:endParaRPr lang="en-IN" sz="600" b="1" dirty="0">
              <a:solidFill>
                <a:prstClr val="black"/>
              </a:solidFill>
              <a:latin typeface="Trebuchet MS"/>
            </a:endParaRPr>
          </a:p>
        </p:txBody>
      </p:sp>
      <p:sp>
        <p:nvSpPr>
          <p:cNvPr id="45" name="Rectangle 44">
            <a:extLst>
              <a:ext uri="{FF2B5EF4-FFF2-40B4-BE49-F238E27FC236}">
                <a16:creationId xmlns:a16="http://schemas.microsoft.com/office/drawing/2014/main" id="{5E67A0BA-4CA1-4B97-A033-57912A8D929D}"/>
              </a:ext>
            </a:extLst>
          </p:cNvPr>
          <p:cNvSpPr/>
          <p:nvPr/>
        </p:nvSpPr>
        <p:spPr>
          <a:xfrm>
            <a:off x="6436724" y="4045381"/>
            <a:ext cx="911458" cy="237296"/>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Logs</a:t>
            </a:r>
            <a:endParaRPr lang="en-IN" sz="600" b="1" dirty="0">
              <a:solidFill>
                <a:prstClr val="black"/>
              </a:solidFill>
              <a:latin typeface="Trebuchet MS"/>
            </a:endParaRPr>
          </a:p>
        </p:txBody>
      </p:sp>
      <p:sp>
        <p:nvSpPr>
          <p:cNvPr id="7" name="Rectangle 6">
            <a:extLst>
              <a:ext uri="{FF2B5EF4-FFF2-40B4-BE49-F238E27FC236}">
                <a16:creationId xmlns:a16="http://schemas.microsoft.com/office/drawing/2014/main" id="{0992CA21-DDE5-4C5A-8F90-B7370E657418}"/>
              </a:ext>
            </a:extLst>
          </p:cNvPr>
          <p:cNvSpPr/>
          <p:nvPr/>
        </p:nvSpPr>
        <p:spPr>
          <a:xfrm>
            <a:off x="3072301" y="981621"/>
            <a:ext cx="722535"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Orchestration</a:t>
            </a:r>
            <a:endParaRPr lang="en-IN" sz="600" b="1" dirty="0">
              <a:solidFill>
                <a:prstClr val="black"/>
              </a:solidFill>
              <a:latin typeface="Trebuchet MS"/>
            </a:endParaRPr>
          </a:p>
        </p:txBody>
      </p:sp>
      <p:sp>
        <p:nvSpPr>
          <p:cNvPr id="9" name="Rectangle 8">
            <a:extLst>
              <a:ext uri="{FF2B5EF4-FFF2-40B4-BE49-F238E27FC236}">
                <a16:creationId xmlns:a16="http://schemas.microsoft.com/office/drawing/2014/main" id="{1D22C8DD-F349-4A28-9CAA-9B7D3A78850F}"/>
              </a:ext>
            </a:extLst>
          </p:cNvPr>
          <p:cNvSpPr/>
          <p:nvPr/>
        </p:nvSpPr>
        <p:spPr>
          <a:xfrm>
            <a:off x="2384449" y="981621"/>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Provisioning</a:t>
            </a:r>
            <a:endParaRPr lang="en-IN" sz="600" b="1" dirty="0">
              <a:solidFill>
                <a:prstClr val="black"/>
              </a:solidFill>
              <a:latin typeface="Trebuchet MS"/>
            </a:endParaRPr>
          </a:p>
        </p:txBody>
      </p:sp>
      <p:sp>
        <p:nvSpPr>
          <p:cNvPr id="11" name="Rectangle 10">
            <a:extLst>
              <a:ext uri="{FF2B5EF4-FFF2-40B4-BE49-F238E27FC236}">
                <a16:creationId xmlns:a16="http://schemas.microsoft.com/office/drawing/2014/main" id="{ECB3C954-944A-444A-A4C3-D870F118668F}"/>
              </a:ext>
            </a:extLst>
          </p:cNvPr>
          <p:cNvSpPr/>
          <p:nvPr/>
        </p:nvSpPr>
        <p:spPr>
          <a:xfrm>
            <a:off x="3836209" y="981621"/>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Configuration</a:t>
            </a:r>
            <a:endParaRPr lang="en-IN" sz="600" b="1" dirty="0">
              <a:solidFill>
                <a:prstClr val="black"/>
              </a:solidFill>
              <a:latin typeface="Trebuchet MS"/>
            </a:endParaRPr>
          </a:p>
        </p:txBody>
      </p:sp>
      <p:sp>
        <p:nvSpPr>
          <p:cNvPr id="13" name="Rectangle 12">
            <a:extLst>
              <a:ext uri="{FF2B5EF4-FFF2-40B4-BE49-F238E27FC236}">
                <a16:creationId xmlns:a16="http://schemas.microsoft.com/office/drawing/2014/main" id="{B81C87C8-4053-4132-976B-A798FB3F4552}"/>
              </a:ext>
            </a:extLst>
          </p:cNvPr>
          <p:cNvSpPr/>
          <p:nvPr/>
        </p:nvSpPr>
        <p:spPr>
          <a:xfrm>
            <a:off x="4562089" y="981621"/>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Billing / Chargeback</a:t>
            </a:r>
            <a:endParaRPr lang="en-IN" sz="600" b="1" dirty="0">
              <a:solidFill>
                <a:prstClr val="black"/>
              </a:solidFill>
              <a:latin typeface="Trebuchet MS"/>
            </a:endParaRPr>
          </a:p>
        </p:txBody>
      </p:sp>
      <p:sp>
        <p:nvSpPr>
          <p:cNvPr id="15" name="Rectangle 14">
            <a:extLst>
              <a:ext uri="{FF2B5EF4-FFF2-40B4-BE49-F238E27FC236}">
                <a16:creationId xmlns:a16="http://schemas.microsoft.com/office/drawing/2014/main" id="{7E5CDCA9-0171-4144-A8AF-A0A13A006A26}"/>
              </a:ext>
            </a:extLst>
          </p:cNvPr>
          <p:cNvSpPr/>
          <p:nvPr/>
        </p:nvSpPr>
        <p:spPr>
          <a:xfrm>
            <a:off x="5249942" y="981621"/>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Systems Management</a:t>
            </a:r>
            <a:endParaRPr lang="en-IN" sz="600" b="1" dirty="0">
              <a:solidFill>
                <a:prstClr val="black"/>
              </a:solidFill>
              <a:latin typeface="Trebuchet MS"/>
            </a:endParaRPr>
          </a:p>
        </p:txBody>
      </p:sp>
      <p:sp>
        <p:nvSpPr>
          <p:cNvPr id="17" name="Rectangle 16">
            <a:extLst>
              <a:ext uri="{FF2B5EF4-FFF2-40B4-BE49-F238E27FC236}">
                <a16:creationId xmlns:a16="http://schemas.microsoft.com/office/drawing/2014/main" id="{D5A849C5-3A0C-4BC1-AF6B-2A416CF4F913}"/>
              </a:ext>
            </a:extLst>
          </p:cNvPr>
          <p:cNvSpPr/>
          <p:nvPr/>
        </p:nvSpPr>
        <p:spPr>
          <a:xfrm>
            <a:off x="5975821" y="981621"/>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Capacity</a:t>
            </a:r>
            <a:endParaRPr lang="en-IN" sz="600" b="1" dirty="0">
              <a:solidFill>
                <a:prstClr val="black"/>
              </a:solidFill>
              <a:latin typeface="Trebuchet MS"/>
            </a:endParaRPr>
          </a:p>
        </p:txBody>
      </p:sp>
      <p:sp>
        <p:nvSpPr>
          <p:cNvPr id="19" name="Rectangle 18">
            <a:extLst>
              <a:ext uri="{FF2B5EF4-FFF2-40B4-BE49-F238E27FC236}">
                <a16:creationId xmlns:a16="http://schemas.microsoft.com/office/drawing/2014/main" id="{58AEAF6B-4520-4E30-B121-657A7A645456}"/>
              </a:ext>
            </a:extLst>
          </p:cNvPr>
          <p:cNvSpPr/>
          <p:nvPr/>
        </p:nvSpPr>
        <p:spPr>
          <a:xfrm>
            <a:off x="6663674" y="981621"/>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Cost Management</a:t>
            </a:r>
            <a:endParaRPr lang="en-IN" sz="600" b="1" dirty="0">
              <a:solidFill>
                <a:prstClr val="black"/>
              </a:solidFill>
              <a:latin typeface="Trebuchet MS"/>
            </a:endParaRPr>
          </a:p>
        </p:txBody>
      </p:sp>
      <p:sp>
        <p:nvSpPr>
          <p:cNvPr id="46" name="Rectangle 45">
            <a:extLst>
              <a:ext uri="{FF2B5EF4-FFF2-40B4-BE49-F238E27FC236}">
                <a16:creationId xmlns:a16="http://schemas.microsoft.com/office/drawing/2014/main" id="{DCFBCE37-80AD-4963-B8FC-12019B3A6196}"/>
              </a:ext>
            </a:extLst>
          </p:cNvPr>
          <p:cNvSpPr/>
          <p:nvPr/>
        </p:nvSpPr>
        <p:spPr>
          <a:xfrm>
            <a:off x="2384448" y="1309848"/>
            <a:ext cx="4963732" cy="855174"/>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1600" b="1" dirty="0">
                <a:solidFill>
                  <a:prstClr val="white"/>
                </a:solidFill>
                <a:latin typeface="Trebuchet MS"/>
              </a:rPr>
              <a:t>Cloud Management Platform</a:t>
            </a:r>
          </a:p>
          <a:p>
            <a:pPr algn="ctr" defTabSz="914264"/>
            <a:r>
              <a:rPr lang="en-US" sz="1600" b="1" dirty="0">
                <a:solidFill>
                  <a:prstClr val="white"/>
                </a:solidFill>
                <a:latin typeface="Trebuchet MS"/>
              </a:rPr>
              <a:t>(Action &amp; Automation)</a:t>
            </a:r>
            <a:endParaRPr lang="en-IN" sz="1600" b="1" dirty="0">
              <a:solidFill>
                <a:prstClr val="white"/>
              </a:solidFill>
              <a:latin typeface="Trebuchet MS"/>
            </a:endParaRPr>
          </a:p>
        </p:txBody>
      </p:sp>
      <p:sp>
        <p:nvSpPr>
          <p:cNvPr id="47" name="Rectangle 46">
            <a:extLst>
              <a:ext uri="{FF2B5EF4-FFF2-40B4-BE49-F238E27FC236}">
                <a16:creationId xmlns:a16="http://schemas.microsoft.com/office/drawing/2014/main" id="{3A8FB310-CE95-437B-926E-59E43E0CAC51}"/>
              </a:ext>
            </a:extLst>
          </p:cNvPr>
          <p:cNvSpPr/>
          <p:nvPr/>
        </p:nvSpPr>
        <p:spPr>
          <a:xfrm>
            <a:off x="3123005" y="2230675"/>
            <a:ext cx="722535"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Unified Dashboard</a:t>
            </a:r>
            <a:endParaRPr lang="en-IN" sz="600" b="1" dirty="0">
              <a:solidFill>
                <a:prstClr val="black"/>
              </a:solidFill>
              <a:latin typeface="Trebuchet MS"/>
            </a:endParaRPr>
          </a:p>
        </p:txBody>
      </p:sp>
      <p:sp>
        <p:nvSpPr>
          <p:cNvPr id="48" name="Rectangle 47">
            <a:extLst>
              <a:ext uri="{FF2B5EF4-FFF2-40B4-BE49-F238E27FC236}">
                <a16:creationId xmlns:a16="http://schemas.microsoft.com/office/drawing/2014/main" id="{923D4B1C-7A17-4458-9FE0-318DF241B3D0}"/>
              </a:ext>
            </a:extLst>
          </p:cNvPr>
          <p:cNvSpPr/>
          <p:nvPr/>
        </p:nvSpPr>
        <p:spPr>
          <a:xfrm>
            <a:off x="2384449" y="2230675"/>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DevOps Management</a:t>
            </a:r>
            <a:endParaRPr lang="en-IN" sz="600" b="1" dirty="0">
              <a:solidFill>
                <a:prstClr val="black"/>
              </a:solidFill>
              <a:latin typeface="Trebuchet MS"/>
            </a:endParaRPr>
          </a:p>
        </p:txBody>
      </p:sp>
      <p:sp>
        <p:nvSpPr>
          <p:cNvPr id="49" name="Rectangle 48">
            <a:extLst>
              <a:ext uri="{FF2B5EF4-FFF2-40B4-BE49-F238E27FC236}">
                <a16:creationId xmlns:a16="http://schemas.microsoft.com/office/drawing/2014/main" id="{7944DB69-7C31-4589-A166-8C8A0D715F78}"/>
              </a:ext>
            </a:extLst>
          </p:cNvPr>
          <p:cNvSpPr/>
          <p:nvPr/>
        </p:nvSpPr>
        <p:spPr>
          <a:xfrm>
            <a:off x="3899588" y="2230675"/>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Role Based Access</a:t>
            </a:r>
            <a:endParaRPr lang="en-IN" sz="600" b="1" dirty="0">
              <a:solidFill>
                <a:prstClr val="black"/>
              </a:solidFill>
              <a:latin typeface="Trebuchet MS"/>
            </a:endParaRPr>
          </a:p>
        </p:txBody>
      </p:sp>
      <p:sp>
        <p:nvSpPr>
          <p:cNvPr id="50" name="Rectangle 49">
            <a:extLst>
              <a:ext uri="{FF2B5EF4-FFF2-40B4-BE49-F238E27FC236}">
                <a16:creationId xmlns:a16="http://schemas.microsoft.com/office/drawing/2014/main" id="{B9CED040-774F-4099-B18F-F8BCD320E254}"/>
              </a:ext>
            </a:extLst>
          </p:cNvPr>
          <p:cNvSpPr/>
          <p:nvPr/>
        </p:nvSpPr>
        <p:spPr>
          <a:xfrm>
            <a:off x="4638145" y="2230675"/>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Automation</a:t>
            </a:r>
            <a:endParaRPr lang="en-IN" sz="600" b="1" dirty="0">
              <a:solidFill>
                <a:prstClr val="black"/>
              </a:solidFill>
              <a:latin typeface="Trebuchet MS"/>
            </a:endParaRPr>
          </a:p>
        </p:txBody>
      </p:sp>
      <p:sp>
        <p:nvSpPr>
          <p:cNvPr id="51" name="Rectangle 50">
            <a:extLst>
              <a:ext uri="{FF2B5EF4-FFF2-40B4-BE49-F238E27FC236}">
                <a16:creationId xmlns:a16="http://schemas.microsoft.com/office/drawing/2014/main" id="{B5AE8B24-2B90-4074-A798-7AE4DE82EA0D}"/>
              </a:ext>
            </a:extLst>
          </p:cNvPr>
          <p:cNvSpPr/>
          <p:nvPr/>
        </p:nvSpPr>
        <p:spPr>
          <a:xfrm>
            <a:off x="5338674" y="2230675"/>
            <a:ext cx="570422"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Blueprints</a:t>
            </a:r>
            <a:endParaRPr lang="en-IN" sz="600" b="1" dirty="0">
              <a:solidFill>
                <a:prstClr val="black"/>
              </a:solidFill>
              <a:latin typeface="Trebuchet MS"/>
            </a:endParaRPr>
          </a:p>
        </p:txBody>
      </p:sp>
      <p:sp>
        <p:nvSpPr>
          <p:cNvPr id="52" name="Rectangle 51">
            <a:extLst>
              <a:ext uri="{FF2B5EF4-FFF2-40B4-BE49-F238E27FC236}">
                <a16:creationId xmlns:a16="http://schemas.microsoft.com/office/drawing/2014/main" id="{6B736210-1A3C-4479-B5BD-29566CFD5445}"/>
              </a:ext>
            </a:extLst>
          </p:cNvPr>
          <p:cNvSpPr/>
          <p:nvPr/>
        </p:nvSpPr>
        <p:spPr>
          <a:xfrm>
            <a:off x="5963146" y="2230675"/>
            <a:ext cx="646478"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Policy Engine</a:t>
            </a:r>
            <a:endParaRPr lang="en-IN" sz="600" b="1" dirty="0">
              <a:solidFill>
                <a:prstClr val="black"/>
              </a:solidFill>
              <a:latin typeface="Trebuchet MS"/>
            </a:endParaRPr>
          </a:p>
        </p:txBody>
      </p:sp>
      <p:sp>
        <p:nvSpPr>
          <p:cNvPr id="53" name="Rectangle 52">
            <a:extLst>
              <a:ext uri="{FF2B5EF4-FFF2-40B4-BE49-F238E27FC236}">
                <a16:creationId xmlns:a16="http://schemas.microsoft.com/office/drawing/2014/main" id="{65B4BB29-F654-487C-929E-E419BA66DA79}"/>
              </a:ext>
            </a:extLst>
          </p:cNvPr>
          <p:cNvSpPr/>
          <p:nvPr/>
        </p:nvSpPr>
        <p:spPr>
          <a:xfrm>
            <a:off x="6663674" y="2230675"/>
            <a:ext cx="684507" cy="271196"/>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600" b="1" dirty="0">
                <a:solidFill>
                  <a:prstClr val="black"/>
                </a:solidFill>
                <a:latin typeface="Trebuchet MS"/>
              </a:rPr>
              <a:t>Security &amp; Compliance</a:t>
            </a:r>
            <a:endParaRPr lang="en-IN" sz="600" b="1" dirty="0">
              <a:solidFill>
                <a:prstClr val="black"/>
              </a:solidFill>
              <a:latin typeface="Trebuchet MS"/>
            </a:endParaRPr>
          </a:p>
        </p:txBody>
      </p:sp>
      <p:grpSp>
        <p:nvGrpSpPr>
          <p:cNvPr id="61" name="Group 60">
            <a:extLst>
              <a:ext uri="{FF2B5EF4-FFF2-40B4-BE49-F238E27FC236}">
                <a16:creationId xmlns:a16="http://schemas.microsoft.com/office/drawing/2014/main" id="{6DF47D06-01F4-4C84-9526-26BA3BCECE45}"/>
              </a:ext>
            </a:extLst>
          </p:cNvPr>
          <p:cNvGrpSpPr/>
          <p:nvPr/>
        </p:nvGrpSpPr>
        <p:grpSpPr>
          <a:xfrm>
            <a:off x="2475778" y="3229544"/>
            <a:ext cx="884361" cy="824125"/>
            <a:chOff x="2981258" y="3728968"/>
            <a:chExt cx="802800" cy="667374"/>
          </a:xfrm>
        </p:grpSpPr>
        <p:sp>
          <p:nvSpPr>
            <p:cNvPr id="60" name="Rectangle 59">
              <a:extLst>
                <a:ext uri="{FF2B5EF4-FFF2-40B4-BE49-F238E27FC236}">
                  <a16:creationId xmlns:a16="http://schemas.microsoft.com/office/drawing/2014/main" id="{55202EE0-7BA2-4BC4-AAF8-D292BA44D8D4}"/>
                </a:ext>
              </a:extLst>
            </p:cNvPr>
            <p:cNvSpPr/>
            <p:nvPr/>
          </p:nvSpPr>
          <p:spPr>
            <a:xfrm>
              <a:off x="2981258" y="4144342"/>
              <a:ext cx="802800" cy="252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900" b="1" dirty="0">
                  <a:solidFill>
                    <a:srgbClr val="BED730"/>
                  </a:solidFill>
                  <a:latin typeface="Trebuchet MS"/>
                </a:rPr>
                <a:t>AI / ML</a:t>
              </a:r>
              <a:endParaRPr lang="en-IN" sz="900" b="1" dirty="0">
                <a:solidFill>
                  <a:srgbClr val="BED730"/>
                </a:solidFill>
                <a:latin typeface="Trebuchet MS"/>
              </a:endParaRPr>
            </a:p>
          </p:txBody>
        </p:sp>
        <p:pic>
          <p:nvPicPr>
            <p:cNvPr id="1034" name="Picture 10" descr="Machine Learning solutions in AWS Marketplace">
              <a:extLst>
                <a:ext uri="{FF2B5EF4-FFF2-40B4-BE49-F238E27FC236}">
                  <a16:creationId xmlns:a16="http://schemas.microsoft.com/office/drawing/2014/main" id="{E3123B94-1137-489C-9F5C-BA6B1112F87D}"/>
                </a:ext>
              </a:extLst>
            </p:cNvPr>
            <p:cNvPicPr>
              <a:picLocks noChangeAspect="1" noChangeArrowheads="1"/>
            </p:cNvPicPr>
            <p:nvPr/>
          </p:nvPicPr>
          <p:blipFill>
            <a:blip r:embed="rId3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6576" y="3728968"/>
              <a:ext cx="706436" cy="418867"/>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a:extLst>
              <a:ext uri="{FF2B5EF4-FFF2-40B4-BE49-F238E27FC236}">
                <a16:creationId xmlns:a16="http://schemas.microsoft.com/office/drawing/2014/main" id="{C2900A93-82EA-4582-817A-95E53D848255}"/>
              </a:ext>
            </a:extLst>
          </p:cNvPr>
          <p:cNvSpPr/>
          <p:nvPr/>
        </p:nvSpPr>
        <p:spPr>
          <a:xfrm>
            <a:off x="2388710" y="2904305"/>
            <a:ext cx="1055242" cy="1384431"/>
          </a:xfrm>
          <a:prstGeom prst="rect">
            <a:avLst/>
          </a:prstGeom>
          <a:no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sz="1800" dirty="0">
              <a:solidFill>
                <a:prstClr val="white"/>
              </a:solidFill>
              <a:latin typeface="Trebuchet MS"/>
            </a:endParaRPr>
          </a:p>
        </p:txBody>
      </p:sp>
      <p:cxnSp>
        <p:nvCxnSpPr>
          <p:cNvPr id="118" name="Straight Connector 117">
            <a:extLst>
              <a:ext uri="{FF2B5EF4-FFF2-40B4-BE49-F238E27FC236}">
                <a16:creationId xmlns:a16="http://schemas.microsoft.com/office/drawing/2014/main" id="{3115D915-3287-4B9C-8208-01BF088A98D0}"/>
              </a:ext>
            </a:extLst>
          </p:cNvPr>
          <p:cNvCxnSpPr>
            <a:cxnSpLocks/>
          </p:cNvCxnSpPr>
          <p:nvPr/>
        </p:nvCxnSpPr>
        <p:spPr>
          <a:xfrm>
            <a:off x="7497866" y="987425"/>
            <a:ext cx="0" cy="3240000"/>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89" name="Picture 6" descr="Microsoft Azure: Cloud Services | Azure Hybrid Cloud Applications">
            <a:extLst>
              <a:ext uri="{FF2B5EF4-FFF2-40B4-BE49-F238E27FC236}">
                <a16:creationId xmlns:a16="http://schemas.microsoft.com/office/drawing/2014/main" id="{8AC6529D-673E-4B8A-B46F-745DA902F31A}"/>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055945" y="2974832"/>
            <a:ext cx="472518" cy="27001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Oracle Cloud Storage instructions - DBcloudbin - Database ...">
            <a:extLst>
              <a:ext uri="{FF2B5EF4-FFF2-40B4-BE49-F238E27FC236}">
                <a16:creationId xmlns:a16="http://schemas.microsoft.com/office/drawing/2014/main" id="{A3A9E7E3-66ED-492E-97CB-41A414C0552E}"/>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101013" y="3466695"/>
            <a:ext cx="382384" cy="22336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Google cloud Logo Icon of Flat style - Available in SVG, PNG, EPS ...">
            <a:extLst>
              <a:ext uri="{FF2B5EF4-FFF2-40B4-BE49-F238E27FC236}">
                <a16:creationId xmlns:a16="http://schemas.microsoft.com/office/drawing/2014/main" id="{E42AA95A-A468-49C3-B95D-6E947583136B}"/>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153727" y="3879543"/>
            <a:ext cx="276954" cy="25654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016C3EA7-5B2B-44AF-BD4C-D4DA0F0DAA20}"/>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101013" y="2586955"/>
            <a:ext cx="373887" cy="231336"/>
          </a:xfrm>
          <a:prstGeom prst="rect">
            <a:avLst/>
          </a:prstGeom>
          <a:noFill/>
          <a:extLst>
            <a:ext uri="{909E8E84-426E-40DD-AFC4-6F175D3DCCD1}">
              <a14:hiddenFill xmlns:a14="http://schemas.microsoft.com/office/drawing/2010/main">
                <a:solidFill>
                  <a:srgbClr val="FFFFFF"/>
                </a:solidFill>
              </a14:hiddenFill>
            </a:ext>
          </a:extLst>
        </p:spPr>
      </p:pic>
      <p:pic>
        <p:nvPicPr>
          <p:cNvPr id="98" name="Graphic 97" descr="Single gear">
            <a:extLst>
              <a:ext uri="{FF2B5EF4-FFF2-40B4-BE49-F238E27FC236}">
                <a16:creationId xmlns:a16="http://schemas.microsoft.com/office/drawing/2014/main" id="{82C0C34B-8E8B-4068-B863-C132271BCF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2015" y="3424615"/>
            <a:ext cx="305290" cy="305290"/>
          </a:xfrm>
          <a:prstGeom prst="rect">
            <a:avLst/>
          </a:prstGeom>
        </p:spPr>
      </p:pic>
      <p:pic>
        <p:nvPicPr>
          <p:cNvPr id="100" name="Graphic 99" descr="Single gear">
            <a:extLst>
              <a:ext uri="{FF2B5EF4-FFF2-40B4-BE49-F238E27FC236}">
                <a16:creationId xmlns:a16="http://schemas.microsoft.com/office/drawing/2014/main" id="{D06593C6-96BC-4A66-B482-6D06124B7E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2015" y="1650798"/>
            <a:ext cx="305290" cy="305290"/>
          </a:xfrm>
          <a:prstGeom prst="rect">
            <a:avLst/>
          </a:prstGeom>
        </p:spPr>
      </p:pic>
      <p:sp>
        <p:nvSpPr>
          <p:cNvPr id="3" name="Rectangle 2">
            <a:extLst>
              <a:ext uri="{FF2B5EF4-FFF2-40B4-BE49-F238E27FC236}">
                <a16:creationId xmlns:a16="http://schemas.microsoft.com/office/drawing/2014/main" id="{CDAC067D-9451-065F-E74F-791D6DE6CCB6}"/>
              </a:ext>
            </a:extLst>
          </p:cNvPr>
          <p:cNvSpPr/>
          <p:nvPr/>
        </p:nvSpPr>
        <p:spPr>
          <a:xfrm>
            <a:off x="7902104" y="2113126"/>
            <a:ext cx="679308" cy="35130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US" sz="700" b="1" dirty="0">
                <a:solidFill>
                  <a:prstClr val="black"/>
                </a:solidFill>
                <a:latin typeface="Trebuchet MS"/>
              </a:rPr>
              <a:t>SEC</a:t>
            </a:r>
            <a:br>
              <a:rPr lang="en-US" sz="700" b="1" dirty="0">
                <a:solidFill>
                  <a:prstClr val="black"/>
                </a:solidFill>
                <a:latin typeface="Trebuchet MS"/>
              </a:rPr>
            </a:br>
            <a:r>
              <a:rPr lang="en-US" sz="700" b="1" dirty="0">
                <a:solidFill>
                  <a:prstClr val="black"/>
                </a:solidFill>
                <a:latin typeface="Trebuchet MS"/>
              </a:rPr>
              <a:t>Anywhere</a:t>
            </a:r>
            <a:endParaRPr lang="en-IN" sz="700" b="1" dirty="0">
              <a:solidFill>
                <a:prstClr val="black"/>
              </a:solidFill>
              <a:latin typeface="Trebuchet MS"/>
            </a:endParaRPr>
          </a:p>
        </p:txBody>
      </p:sp>
      <p:pic>
        <p:nvPicPr>
          <p:cNvPr id="6" name="Graphic 5" descr="Cloud outline">
            <a:extLst>
              <a:ext uri="{FF2B5EF4-FFF2-40B4-BE49-F238E27FC236}">
                <a16:creationId xmlns:a16="http://schemas.microsoft.com/office/drawing/2014/main" id="{8F8D416A-5880-F076-6578-187B9F4358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2939" y="1911633"/>
            <a:ext cx="738838" cy="738838"/>
          </a:xfrm>
          <a:prstGeom prst="rect">
            <a:avLst/>
          </a:prstGeom>
        </p:spPr>
      </p:pic>
      <p:sp>
        <p:nvSpPr>
          <p:cNvPr id="20" name="TextBox 19">
            <a:extLst>
              <a:ext uri="{FF2B5EF4-FFF2-40B4-BE49-F238E27FC236}">
                <a16:creationId xmlns:a16="http://schemas.microsoft.com/office/drawing/2014/main" id="{E704425C-0A7A-E779-0707-879E60FDC202}"/>
              </a:ext>
            </a:extLst>
          </p:cNvPr>
          <p:cNvSpPr txBox="1"/>
          <p:nvPr/>
        </p:nvSpPr>
        <p:spPr>
          <a:xfrm>
            <a:off x="7576168" y="1421943"/>
            <a:ext cx="1436217" cy="461665"/>
          </a:xfrm>
          <a:prstGeom prst="rect">
            <a:avLst/>
          </a:prstGeom>
          <a:noFill/>
        </p:spPr>
        <p:txBody>
          <a:bodyPr wrap="square" rtlCol="0">
            <a:spAutoFit/>
          </a:bodyPr>
          <a:lstStyle/>
          <a:p>
            <a:pPr algn="ctr"/>
            <a:r>
              <a:rPr lang="en-US" sz="800" b="1" dirty="0"/>
              <a:t>Sify CI Enterprise Cloud Powered by </a:t>
            </a:r>
          </a:p>
          <a:p>
            <a:pPr algn="ctr"/>
            <a:r>
              <a:rPr lang="en-US" sz="800" b="1" dirty="0"/>
              <a:t>    Sify CloudInfinit</a:t>
            </a:r>
          </a:p>
        </p:txBody>
      </p:sp>
    </p:spTree>
    <p:extLst>
      <p:ext uri="{BB962C8B-B14F-4D97-AF65-F5344CB8AC3E}">
        <p14:creationId xmlns:p14="http://schemas.microsoft.com/office/powerpoint/2010/main" val="12053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1ADA8-5C84-37CC-209C-1303CE1268FE}"/>
              </a:ext>
            </a:extLst>
          </p:cNvPr>
          <p:cNvSpPr>
            <a:spLocks noGrp="1"/>
          </p:cNvSpPr>
          <p:nvPr>
            <p:ph type="title"/>
          </p:nvPr>
        </p:nvSpPr>
        <p:spPr/>
        <p:txBody>
          <a:bodyPr/>
          <a:lstStyle/>
          <a:p>
            <a:r>
              <a:rPr lang="en-IN" dirty="0"/>
              <a:t>Sify CI multi-CMP: KEY FUNCTIONALITIES  </a:t>
            </a:r>
          </a:p>
        </p:txBody>
      </p:sp>
      <p:cxnSp>
        <p:nvCxnSpPr>
          <p:cNvPr id="15" name="Straight Arrow Connector 14">
            <a:extLst>
              <a:ext uri="{FF2B5EF4-FFF2-40B4-BE49-F238E27FC236}">
                <a16:creationId xmlns:a16="http://schemas.microsoft.com/office/drawing/2014/main" id="{84B6B839-245D-2F86-B4CF-9605E55F7DD7}"/>
              </a:ext>
            </a:extLst>
          </p:cNvPr>
          <p:cNvCxnSpPr/>
          <p:nvPr/>
        </p:nvCxnSpPr>
        <p:spPr>
          <a:xfrm>
            <a:off x="324000" y="2234241"/>
            <a:ext cx="8496150" cy="0"/>
          </a:xfrm>
          <a:prstGeom prst="straightConnector1">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1A7F6C-EF31-DE6F-3D74-1C07273030D6}"/>
              </a:ext>
            </a:extLst>
          </p:cNvPr>
          <p:cNvCxnSpPr/>
          <p:nvPr/>
        </p:nvCxnSpPr>
        <p:spPr>
          <a:xfrm>
            <a:off x="324000" y="3488806"/>
            <a:ext cx="8496150" cy="0"/>
          </a:xfrm>
          <a:prstGeom prst="straightConnector1">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A0158F5-4729-7EE1-3FD2-9EF85F98FFC7}"/>
              </a:ext>
            </a:extLst>
          </p:cNvPr>
          <p:cNvSpPr txBox="1"/>
          <p:nvPr/>
        </p:nvSpPr>
        <p:spPr>
          <a:xfrm>
            <a:off x="1207451" y="1142066"/>
            <a:ext cx="7607325" cy="830997"/>
          </a:xfrm>
          <a:prstGeom prst="rect">
            <a:avLst/>
          </a:prstGeom>
          <a:noFill/>
        </p:spPr>
        <p:txBody>
          <a:bodyPr wrap="square" rtlCol="0">
            <a:spAutoFit/>
          </a:bodyPr>
          <a:lstStyle/>
          <a:p>
            <a:pPr marL="0" lvl="0" indent="0" algn="l" rtl="0">
              <a:spcBef>
                <a:spcPts val="0"/>
              </a:spcBef>
              <a:spcAft>
                <a:spcPts val="0"/>
              </a:spcAft>
              <a:buNone/>
            </a:pPr>
            <a:r>
              <a:rPr lang="en-US" sz="1200" dirty="0">
                <a:solidFill>
                  <a:srgbClr val="BED730"/>
                </a:solidFill>
                <a:latin typeface="+mj-lt"/>
                <a:ea typeface="Helvetica Neue"/>
                <a:cs typeface="Helvetica Neue"/>
                <a:sym typeface="Helvetica Neue"/>
              </a:rPr>
              <a:t>Resource </a:t>
            </a:r>
            <a:r>
              <a:rPr lang="en-US" sz="1200" dirty="0">
                <a:solidFill>
                  <a:schemeClr val="bg1"/>
                </a:solidFill>
                <a:latin typeface="+mj-lt"/>
                <a:ea typeface="Helvetica Neue"/>
                <a:cs typeface="Helvetica Neue"/>
                <a:sym typeface="Helvetica Neue"/>
              </a:rPr>
              <a:t>Provisioning, Automation &amp;</a:t>
            </a:r>
            <a:r>
              <a:rPr lang="en-US" sz="1200" dirty="0">
                <a:solidFill>
                  <a:srgbClr val="BED730"/>
                </a:solidFill>
                <a:latin typeface="+mj-lt"/>
                <a:ea typeface="Helvetica Neue"/>
                <a:cs typeface="Helvetica Neue"/>
                <a:sym typeface="Helvetica Neue"/>
              </a:rPr>
              <a:t> Orchestration</a:t>
            </a:r>
            <a:endParaRPr lang="en-US" sz="1200" b="1" dirty="0">
              <a:solidFill>
                <a:schemeClr val="bg1"/>
              </a:solidFill>
              <a:latin typeface="+mj-lt"/>
              <a:ea typeface="Helvetica Neue"/>
              <a:cs typeface="Helvetica Neue"/>
              <a:sym typeface="Helvetica Neue"/>
            </a:endParaRPr>
          </a:p>
          <a:p>
            <a:pPr marL="357188" lvl="0" indent="-179388" algn="l" rtl="0">
              <a:lnSpc>
                <a:spcPct val="100000"/>
              </a:lnSpc>
              <a:spcBef>
                <a:spcPts val="0"/>
              </a:spcBef>
              <a:spcAft>
                <a:spcPts val="0"/>
              </a:spcAft>
              <a:buClr>
                <a:schemeClr val="bg1"/>
              </a:buClr>
              <a:buSzPct val="100000"/>
              <a:buFont typeface="Arial" panose="020B0604020202020204" pitchFamily="34" charset="0"/>
              <a:buChar char="•"/>
            </a:pPr>
            <a:r>
              <a:rPr lang="en-US" sz="1200" dirty="0">
                <a:solidFill>
                  <a:schemeClr val="bg1"/>
                </a:solidFill>
                <a:latin typeface="+mj-lt"/>
                <a:ea typeface="Proxima Nova"/>
                <a:cs typeface="Proxima Nova"/>
                <a:sym typeface="Proxima Nova"/>
              </a:rPr>
              <a:t>Simplified consistent provisioning interface for Sify Cloud and Public Clouds</a:t>
            </a:r>
          </a:p>
          <a:p>
            <a:pPr marL="357188" lvl="0" indent="-179388" algn="l" rtl="0">
              <a:lnSpc>
                <a:spcPct val="100000"/>
              </a:lnSpc>
              <a:spcBef>
                <a:spcPts val="0"/>
              </a:spcBef>
              <a:spcAft>
                <a:spcPts val="0"/>
              </a:spcAft>
              <a:buClr>
                <a:schemeClr val="bg1"/>
              </a:buClr>
              <a:buSzPct val="100000"/>
              <a:buFont typeface="Arial" panose="020B0604020202020204" pitchFamily="34" charset="0"/>
              <a:buChar char="•"/>
            </a:pPr>
            <a:r>
              <a:rPr lang="en-US" sz="1200" dirty="0">
                <a:solidFill>
                  <a:schemeClr val="bg1"/>
                </a:solidFill>
                <a:latin typeface="+mj-lt"/>
                <a:ea typeface="Proxima Nova"/>
                <a:cs typeface="Proxima Nova"/>
                <a:sym typeface="Proxima Nova"/>
              </a:rPr>
              <a:t>Resource provisioning, modification for all clouds with role-based access controls</a:t>
            </a:r>
          </a:p>
          <a:p>
            <a:pPr marL="357188" lvl="0" indent="-179388" algn="l" rtl="0">
              <a:lnSpc>
                <a:spcPct val="100000"/>
              </a:lnSpc>
              <a:spcBef>
                <a:spcPts val="0"/>
              </a:spcBef>
              <a:spcAft>
                <a:spcPts val="0"/>
              </a:spcAft>
              <a:buClr>
                <a:schemeClr val="bg1"/>
              </a:buClr>
              <a:buSzPct val="100000"/>
              <a:buFont typeface="Arial" panose="020B0604020202020204" pitchFamily="34" charset="0"/>
              <a:buChar char="•"/>
            </a:pPr>
            <a:r>
              <a:rPr lang="en-US" sz="1200" dirty="0">
                <a:solidFill>
                  <a:schemeClr val="bg1"/>
                </a:solidFill>
                <a:latin typeface="+mj-lt"/>
                <a:ea typeface="Proxima Nova"/>
                <a:cs typeface="Proxima Nova"/>
                <a:sym typeface="Proxima Nova"/>
              </a:rPr>
              <a:t>Guest OS automation for managed services and monitoring</a:t>
            </a:r>
            <a:endParaRPr lang="en-US" sz="1200" b="1" dirty="0">
              <a:solidFill>
                <a:schemeClr val="bg1"/>
              </a:solidFill>
              <a:latin typeface="+mj-lt"/>
              <a:ea typeface="Proxima Nova"/>
              <a:cs typeface="Proxima Nova"/>
              <a:sym typeface="Proxima Nova"/>
            </a:endParaRPr>
          </a:p>
        </p:txBody>
      </p:sp>
      <p:sp>
        <p:nvSpPr>
          <p:cNvPr id="33" name="TextBox 32">
            <a:extLst>
              <a:ext uri="{FF2B5EF4-FFF2-40B4-BE49-F238E27FC236}">
                <a16:creationId xmlns:a16="http://schemas.microsoft.com/office/drawing/2014/main" id="{A3B12D5E-5947-646C-4F7A-3D1A01B653EF}"/>
              </a:ext>
            </a:extLst>
          </p:cNvPr>
          <p:cNvSpPr txBox="1"/>
          <p:nvPr/>
        </p:nvSpPr>
        <p:spPr>
          <a:xfrm>
            <a:off x="1207451" y="2353692"/>
            <a:ext cx="7607325" cy="1015663"/>
          </a:xfrm>
          <a:prstGeom prst="rect">
            <a:avLst/>
          </a:prstGeom>
          <a:noFill/>
        </p:spPr>
        <p:txBody>
          <a:bodyPr wrap="square" rtlCol="0">
            <a:spAutoFit/>
          </a:bodyPr>
          <a:lstStyle/>
          <a:p>
            <a:r>
              <a:rPr lang="en-IN" sz="1200" dirty="0">
                <a:solidFill>
                  <a:schemeClr val="bg1"/>
                </a:solidFill>
                <a:latin typeface="+mj-lt"/>
                <a:sym typeface="Helvetica Neue"/>
              </a:rPr>
              <a:t>Multi-CMP </a:t>
            </a:r>
            <a:r>
              <a:rPr lang="en-IN" sz="1200" dirty="0">
                <a:solidFill>
                  <a:srgbClr val="BED730"/>
                </a:solidFill>
                <a:latin typeface="+mj-lt"/>
                <a:sym typeface="Helvetica Neue"/>
              </a:rPr>
              <a:t>Blueprints</a:t>
            </a:r>
            <a:endParaRPr lang="en" sz="1200" b="1" dirty="0">
              <a:solidFill>
                <a:schemeClr val="bg1"/>
              </a:solidFill>
              <a:latin typeface="+mj-lt"/>
            </a:endParaRPr>
          </a:p>
          <a:p>
            <a:pPr marL="357188" indent="-179388">
              <a:buClr>
                <a:schemeClr val="bg1"/>
              </a:buClr>
              <a:buSzPct val="100000"/>
              <a:buFont typeface="Arial" panose="020B0604020202020204" pitchFamily="34" charset="0"/>
              <a:buChar char="•"/>
            </a:pPr>
            <a:r>
              <a:rPr lang="en-US" sz="1200" dirty="0">
                <a:solidFill>
                  <a:schemeClr val="bg1"/>
                </a:solidFill>
                <a:latin typeface="+mj-lt"/>
                <a:sym typeface="Proxima Nova"/>
              </a:rPr>
              <a:t>Automates the process of provisioning Cloud Infrastructure resources</a:t>
            </a:r>
            <a:endParaRPr lang="en-US" sz="1200" dirty="0">
              <a:solidFill>
                <a:schemeClr val="bg1"/>
              </a:solidFill>
              <a:latin typeface="+mj-lt"/>
            </a:endParaRPr>
          </a:p>
          <a:p>
            <a:pPr marL="357188" indent="-179388">
              <a:buClr>
                <a:schemeClr val="bg1"/>
              </a:buClr>
              <a:buSzPct val="100000"/>
              <a:buFont typeface="Arial" panose="020B0604020202020204" pitchFamily="34" charset="0"/>
              <a:buChar char="•"/>
            </a:pPr>
            <a:r>
              <a:rPr lang="en-US" sz="1200" dirty="0">
                <a:solidFill>
                  <a:schemeClr val="bg1"/>
                </a:solidFill>
                <a:latin typeface="+mj-lt"/>
                <a:sym typeface="Proxima Nova"/>
              </a:rPr>
              <a:t>Predefined blueprint simplifies initial network configuration</a:t>
            </a:r>
          </a:p>
          <a:p>
            <a:pPr marL="357188" indent="-179388">
              <a:buClr>
                <a:schemeClr val="bg1"/>
              </a:buClr>
              <a:buSzPct val="100000"/>
              <a:buFont typeface="Arial" panose="020B0604020202020204" pitchFamily="34" charset="0"/>
              <a:buChar char="•"/>
            </a:pPr>
            <a:r>
              <a:rPr lang="en-US" sz="1200" dirty="0">
                <a:solidFill>
                  <a:schemeClr val="bg1"/>
                </a:solidFill>
                <a:latin typeface="+mj-lt"/>
                <a:sym typeface="Proxima Nova"/>
              </a:rPr>
              <a:t>Simplified complex network configuration like Site-To-Site VPN Connection between two clouds</a:t>
            </a:r>
          </a:p>
          <a:p>
            <a:pPr marL="357188" indent="-179388">
              <a:buClr>
                <a:schemeClr val="bg1"/>
              </a:buClr>
              <a:buSzPct val="100000"/>
              <a:buFont typeface="Arial" panose="020B0604020202020204" pitchFamily="34" charset="0"/>
              <a:buChar char="•"/>
            </a:pPr>
            <a:r>
              <a:rPr lang="en-US" sz="1200" dirty="0">
                <a:solidFill>
                  <a:schemeClr val="bg1"/>
                </a:solidFill>
                <a:latin typeface="+mj-lt"/>
                <a:sym typeface="Proxima Nova"/>
              </a:rPr>
              <a:t>Terraform based Custom Blueprints and DevOps API are fully supported</a:t>
            </a:r>
          </a:p>
        </p:txBody>
      </p:sp>
      <p:sp>
        <p:nvSpPr>
          <p:cNvPr id="34" name="TextBox 33">
            <a:extLst>
              <a:ext uri="{FF2B5EF4-FFF2-40B4-BE49-F238E27FC236}">
                <a16:creationId xmlns:a16="http://schemas.microsoft.com/office/drawing/2014/main" id="{55212E68-CA93-7A05-6007-7F64A24B3918}"/>
              </a:ext>
            </a:extLst>
          </p:cNvPr>
          <p:cNvSpPr txBox="1"/>
          <p:nvPr/>
        </p:nvSpPr>
        <p:spPr>
          <a:xfrm>
            <a:off x="1207451" y="3726067"/>
            <a:ext cx="7607325" cy="830997"/>
          </a:xfrm>
          <a:prstGeom prst="rect">
            <a:avLst/>
          </a:prstGeom>
          <a:noFill/>
        </p:spPr>
        <p:txBody>
          <a:bodyPr wrap="square" rtlCol="0">
            <a:spAutoFit/>
          </a:bodyPr>
          <a:lstStyle/>
          <a:p>
            <a:r>
              <a:rPr lang="en" sz="1200" dirty="0">
                <a:solidFill>
                  <a:srgbClr val="BED730"/>
                </a:solidFill>
                <a:latin typeface="+mj-lt"/>
                <a:sym typeface="Helvetica Neue"/>
              </a:rPr>
              <a:t>Unified Interface</a:t>
            </a:r>
            <a:r>
              <a:rPr lang="en" sz="1200" dirty="0">
                <a:solidFill>
                  <a:schemeClr val="bg1"/>
                </a:solidFill>
                <a:latin typeface="+mj-lt"/>
                <a:sym typeface="Helvetica Neue"/>
              </a:rPr>
              <a:t> for Multiple Cloud Providers, Accounts, Regions </a:t>
            </a:r>
            <a:endParaRPr lang="en-US" sz="1200" dirty="0">
              <a:solidFill>
                <a:schemeClr val="bg1"/>
              </a:solidFill>
              <a:latin typeface="+mj-lt"/>
            </a:endParaRPr>
          </a:p>
          <a:p>
            <a:pPr marL="357188" indent="-179388">
              <a:buClr>
                <a:schemeClr val="bg1"/>
              </a:buClr>
              <a:buSzPts val="1100"/>
              <a:buFont typeface="Arial" panose="020B0604020202020204" pitchFamily="34" charset="0"/>
              <a:buChar char="•"/>
            </a:pPr>
            <a:r>
              <a:rPr lang="en" sz="1200" dirty="0">
                <a:solidFill>
                  <a:schemeClr val="bg1"/>
                </a:solidFill>
                <a:latin typeface="+mj-lt"/>
                <a:sym typeface="Proxima Nova"/>
              </a:rPr>
              <a:t>Consolidated  resources listing and management across regions and accounts</a:t>
            </a:r>
          </a:p>
          <a:p>
            <a:pPr marL="357188" indent="-179388">
              <a:buClr>
                <a:schemeClr val="bg1"/>
              </a:buClr>
              <a:buSzPts val="1100"/>
              <a:buFont typeface="Arial" panose="020B0604020202020204" pitchFamily="34" charset="0"/>
              <a:buChar char="•"/>
            </a:pPr>
            <a:r>
              <a:rPr lang="en-IN" sz="1200" dirty="0">
                <a:solidFill>
                  <a:schemeClr val="bg1"/>
                </a:solidFill>
                <a:latin typeface="+mj-lt"/>
                <a:sym typeface="Proxima Nova"/>
              </a:rPr>
              <a:t>Provider-specific / Resource Group based views </a:t>
            </a:r>
          </a:p>
          <a:p>
            <a:pPr marL="357188" indent="-179388">
              <a:buClr>
                <a:schemeClr val="bg1"/>
              </a:buClr>
              <a:buSzPts val="1100"/>
              <a:buFont typeface="Arial" panose="020B0604020202020204" pitchFamily="34" charset="0"/>
              <a:buChar char="•"/>
            </a:pPr>
            <a:r>
              <a:rPr lang="en-IN" sz="1200" dirty="0">
                <a:solidFill>
                  <a:schemeClr val="bg1"/>
                </a:solidFill>
                <a:latin typeface="+mj-lt"/>
                <a:sym typeface="Proxima Nova"/>
              </a:rPr>
              <a:t>Instance current state like Running, Stopped with the ability to perform actions.</a:t>
            </a:r>
          </a:p>
        </p:txBody>
      </p:sp>
      <p:grpSp>
        <p:nvGrpSpPr>
          <p:cNvPr id="3" name="Group 2">
            <a:extLst>
              <a:ext uri="{FF2B5EF4-FFF2-40B4-BE49-F238E27FC236}">
                <a16:creationId xmlns:a16="http://schemas.microsoft.com/office/drawing/2014/main" id="{FA68ECDA-B273-8476-A231-40F0A7CBC2EA}"/>
              </a:ext>
            </a:extLst>
          </p:cNvPr>
          <p:cNvGrpSpPr>
            <a:grpSpLocks noChangeAspect="1"/>
          </p:cNvGrpSpPr>
          <p:nvPr/>
        </p:nvGrpSpPr>
        <p:grpSpPr>
          <a:xfrm>
            <a:off x="390971" y="2353692"/>
            <a:ext cx="648000" cy="648000"/>
            <a:chOff x="390971" y="2411523"/>
            <a:chExt cx="900000" cy="900000"/>
          </a:xfrm>
        </p:grpSpPr>
        <p:sp>
          <p:nvSpPr>
            <p:cNvPr id="29" name="Oval 28">
              <a:extLst>
                <a:ext uri="{FF2B5EF4-FFF2-40B4-BE49-F238E27FC236}">
                  <a16:creationId xmlns:a16="http://schemas.microsoft.com/office/drawing/2014/main" id="{F666ABA1-84E4-E7FD-6A8D-EDDCBBB3B81D}"/>
                </a:ext>
              </a:extLst>
            </p:cNvPr>
            <p:cNvSpPr>
              <a:spLocks noChangeAspect="1"/>
            </p:cNvSpPr>
            <p:nvPr/>
          </p:nvSpPr>
          <p:spPr>
            <a:xfrm>
              <a:off x="390971" y="2411523"/>
              <a:ext cx="900000" cy="900000"/>
            </a:xfrm>
            <a:prstGeom prst="ellipse">
              <a:avLst/>
            </a:prstGeom>
            <a:solidFill>
              <a:schemeClr val="tx2">
                <a:lumMod val="75000"/>
                <a:alpha val="80000"/>
              </a:scheme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IN" sz="1800" dirty="0">
                <a:solidFill>
                  <a:prstClr val="white"/>
                </a:solidFill>
                <a:latin typeface="Trebuchet MS" panose="020B0603020202020204"/>
              </a:endParaRPr>
            </a:p>
          </p:txBody>
        </p:sp>
        <p:pic>
          <p:nvPicPr>
            <p:cNvPr id="39" name="Picture 38" descr="Shape&#10;&#10;Description automatically generated with low confidence">
              <a:extLst>
                <a:ext uri="{FF2B5EF4-FFF2-40B4-BE49-F238E27FC236}">
                  <a16:creationId xmlns:a16="http://schemas.microsoft.com/office/drawing/2014/main" id="{30D5BE83-90E5-2721-CF10-352BED41A9F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24971" y="2645524"/>
              <a:ext cx="432000" cy="432000"/>
            </a:xfrm>
            <a:prstGeom prst="rect">
              <a:avLst/>
            </a:prstGeom>
          </p:spPr>
        </p:pic>
      </p:grpSp>
      <p:grpSp>
        <p:nvGrpSpPr>
          <p:cNvPr id="5" name="Group 4">
            <a:extLst>
              <a:ext uri="{FF2B5EF4-FFF2-40B4-BE49-F238E27FC236}">
                <a16:creationId xmlns:a16="http://schemas.microsoft.com/office/drawing/2014/main" id="{BF476832-AB6C-7970-CC33-A456230F849B}"/>
              </a:ext>
            </a:extLst>
          </p:cNvPr>
          <p:cNvGrpSpPr>
            <a:grpSpLocks noChangeAspect="1"/>
          </p:cNvGrpSpPr>
          <p:nvPr/>
        </p:nvGrpSpPr>
        <p:grpSpPr>
          <a:xfrm>
            <a:off x="390971" y="3691565"/>
            <a:ext cx="648000" cy="648000"/>
            <a:chOff x="390971" y="3691565"/>
            <a:chExt cx="900000" cy="900000"/>
          </a:xfrm>
        </p:grpSpPr>
        <p:sp>
          <p:nvSpPr>
            <p:cNvPr id="35" name="Oval 34">
              <a:extLst>
                <a:ext uri="{FF2B5EF4-FFF2-40B4-BE49-F238E27FC236}">
                  <a16:creationId xmlns:a16="http://schemas.microsoft.com/office/drawing/2014/main" id="{63ECE86E-DAD8-66E7-C4D7-364D363A2C6B}"/>
                </a:ext>
              </a:extLst>
            </p:cNvPr>
            <p:cNvSpPr>
              <a:spLocks noChangeAspect="1"/>
            </p:cNvSpPr>
            <p:nvPr/>
          </p:nvSpPr>
          <p:spPr>
            <a:xfrm>
              <a:off x="390971" y="3691565"/>
              <a:ext cx="900000" cy="900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41" name="Picture 40" descr="Shape&#10;&#10;Description automatically generated with low confidence">
              <a:extLst>
                <a:ext uri="{FF2B5EF4-FFF2-40B4-BE49-F238E27FC236}">
                  <a16:creationId xmlns:a16="http://schemas.microsoft.com/office/drawing/2014/main" id="{E55F0ABD-6CD8-B6F6-0AD6-AC83F05609A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24971" y="3925565"/>
              <a:ext cx="432000" cy="432000"/>
            </a:xfrm>
            <a:prstGeom prst="rect">
              <a:avLst/>
            </a:prstGeom>
          </p:spPr>
        </p:pic>
      </p:grpSp>
      <p:grpSp>
        <p:nvGrpSpPr>
          <p:cNvPr id="2" name="Group 1">
            <a:extLst>
              <a:ext uri="{FF2B5EF4-FFF2-40B4-BE49-F238E27FC236}">
                <a16:creationId xmlns:a16="http://schemas.microsoft.com/office/drawing/2014/main" id="{F1A4673E-28B6-2617-CCA7-A3637D0D03DD}"/>
              </a:ext>
            </a:extLst>
          </p:cNvPr>
          <p:cNvGrpSpPr>
            <a:grpSpLocks noChangeAspect="1"/>
          </p:cNvGrpSpPr>
          <p:nvPr/>
        </p:nvGrpSpPr>
        <p:grpSpPr>
          <a:xfrm>
            <a:off x="390971" y="1107564"/>
            <a:ext cx="648000" cy="648000"/>
            <a:chOff x="390971" y="1107564"/>
            <a:chExt cx="900000" cy="900000"/>
          </a:xfrm>
        </p:grpSpPr>
        <p:sp>
          <p:nvSpPr>
            <p:cNvPr id="23" name="Oval 22">
              <a:extLst>
                <a:ext uri="{FF2B5EF4-FFF2-40B4-BE49-F238E27FC236}">
                  <a16:creationId xmlns:a16="http://schemas.microsoft.com/office/drawing/2014/main" id="{E21E5531-A0DB-815C-967B-80E163072E34}"/>
                </a:ext>
              </a:extLst>
            </p:cNvPr>
            <p:cNvSpPr>
              <a:spLocks noChangeAspect="1"/>
            </p:cNvSpPr>
            <p:nvPr/>
          </p:nvSpPr>
          <p:spPr>
            <a:xfrm>
              <a:off x="390971" y="1107564"/>
              <a:ext cx="900000" cy="900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43" name="Picture 42" descr="Shape&#10;&#10;Description automatically generated with low confidence">
              <a:extLst>
                <a:ext uri="{FF2B5EF4-FFF2-40B4-BE49-F238E27FC236}">
                  <a16:creationId xmlns:a16="http://schemas.microsoft.com/office/drawing/2014/main" id="{39C27588-FC34-2C23-AD6B-68DCB36FD30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4971" y="1341564"/>
              <a:ext cx="432000" cy="432000"/>
            </a:xfrm>
            <a:prstGeom prst="rect">
              <a:avLst/>
            </a:prstGeom>
          </p:spPr>
        </p:pic>
      </p:grpSp>
    </p:spTree>
    <p:extLst>
      <p:ext uri="{BB962C8B-B14F-4D97-AF65-F5344CB8AC3E}">
        <p14:creationId xmlns:p14="http://schemas.microsoft.com/office/powerpoint/2010/main" val="362117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1ADA8-5C84-37CC-209C-1303CE1268FE}"/>
              </a:ext>
            </a:extLst>
          </p:cNvPr>
          <p:cNvSpPr>
            <a:spLocks noGrp="1"/>
          </p:cNvSpPr>
          <p:nvPr>
            <p:ph type="title"/>
          </p:nvPr>
        </p:nvSpPr>
        <p:spPr/>
        <p:txBody>
          <a:bodyPr/>
          <a:lstStyle/>
          <a:p>
            <a:r>
              <a:rPr lang="en-IN" dirty="0"/>
              <a:t>Sify CI multi-CMP: KEY FUNCTIONALITIES  </a:t>
            </a:r>
          </a:p>
        </p:txBody>
      </p:sp>
      <p:cxnSp>
        <p:nvCxnSpPr>
          <p:cNvPr id="15" name="Straight Arrow Connector 14">
            <a:extLst>
              <a:ext uri="{FF2B5EF4-FFF2-40B4-BE49-F238E27FC236}">
                <a16:creationId xmlns:a16="http://schemas.microsoft.com/office/drawing/2014/main" id="{84B6B839-245D-2F86-B4CF-9605E55F7DD7}"/>
              </a:ext>
            </a:extLst>
          </p:cNvPr>
          <p:cNvCxnSpPr/>
          <p:nvPr/>
        </p:nvCxnSpPr>
        <p:spPr>
          <a:xfrm>
            <a:off x="324000" y="2234241"/>
            <a:ext cx="8496150" cy="0"/>
          </a:xfrm>
          <a:prstGeom prst="straightConnector1">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1A7F6C-EF31-DE6F-3D74-1C07273030D6}"/>
              </a:ext>
            </a:extLst>
          </p:cNvPr>
          <p:cNvCxnSpPr/>
          <p:nvPr/>
        </p:nvCxnSpPr>
        <p:spPr>
          <a:xfrm>
            <a:off x="324000" y="3488806"/>
            <a:ext cx="8496150" cy="0"/>
          </a:xfrm>
          <a:prstGeom prst="straightConnector1">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A0158F5-4729-7EE1-3FD2-9EF85F98FFC7}"/>
              </a:ext>
            </a:extLst>
          </p:cNvPr>
          <p:cNvSpPr txBox="1"/>
          <p:nvPr/>
        </p:nvSpPr>
        <p:spPr>
          <a:xfrm>
            <a:off x="1207451" y="1142066"/>
            <a:ext cx="7607325" cy="1015663"/>
          </a:xfrm>
          <a:prstGeom prst="rect">
            <a:avLst/>
          </a:prstGeom>
          <a:noFill/>
        </p:spPr>
        <p:txBody>
          <a:bodyPr wrap="square" rtlCol="0">
            <a:spAutoFit/>
          </a:bodyPr>
          <a:lstStyle/>
          <a:p>
            <a:r>
              <a:rPr lang="en" sz="1200" dirty="0">
                <a:solidFill>
                  <a:schemeClr val="bg1"/>
                </a:solidFill>
                <a:latin typeface="+mj-lt"/>
                <a:sym typeface="Helvetica Neue"/>
              </a:rPr>
              <a:t>Multi Cloud </a:t>
            </a:r>
            <a:r>
              <a:rPr lang="en" sz="1200" dirty="0">
                <a:solidFill>
                  <a:srgbClr val="BED730"/>
                </a:solidFill>
                <a:latin typeface="+mj-lt"/>
                <a:sym typeface="Helvetica Neue"/>
              </a:rPr>
              <a:t>Visibility</a:t>
            </a:r>
            <a:r>
              <a:rPr lang="en" sz="1200" dirty="0">
                <a:solidFill>
                  <a:schemeClr val="bg1"/>
                </a:solidFill>
                <a:latin typeface="+mj-lt"/>
                <a:sym typeface="Helvetica Neue"/>
              </a:rPr>
              <a:t> and </a:t>
            </a:r>
            <a:r>
              <a:rPr lang="en" sz="1200" dirty="0">
                <a:solidFill>
                  <a:srgbClr val="BED730"/>
                </a:solidFill>
                <a:latin typeface="+mj-lt"/>
                <a:sym typeface="Helvetica Neue"/>
              </a:rPr>
              <a:t>FinOps</a:t>
            </a:r>
            <a:r>
              <a:rPr lang="en" sz="1200" dirty="0">
                <a:solidFill>
                  <a:schemeClr val="bg1"/>
                </a:solidFill>
                <a:latin typeface="+mj-lt"/>
                <a:sym typeface="Helvetica Neue"/>
              </a:rPr>
              <a:t>	</a:t>
            </a:r>
            <a:endParaRPr lang="en" sz="1200" b="1" dirty="0">
              <a:solidFill>
                <a:schemeClr val="bg1"/>
              </a:solidFill>
              <a:latin typeface="+mj-lt"/>
            </a:endParaRPr>
          </a:p>
          <a:p>
            <a:pPr marL="357188" indent="-179388">
              <a:buClr>
                <a:schemeClr val="bg1"/>
              </a:buClr>
              <a:buSzPts val="1100"/>
              <a:buFont typeface="Arial" panose="020B0604020202020204" pitchFamily="34" charset="0"/>
              <a:buChar char="•"/>
            </a:pPr>
            <a:r>
              <a:rPr lang="en-US" sz="1200" dirty="0">
                <a:solidFill>
                  <a:schemeClr val="bg1"/>
                </a:solidFill>
                <a:latin typeface="+mj-lt"/>
                <a:sym typeface="Proxima Nova"/>
              </a:rPr>
              <a:t>Dashboard, Reports &amp; Analytics </a:t>
            </a:r>
            <a:endParaRPr lang="en-US" sz="1200" dirty="0">
              <a:solidFill>
                <a:schemeClr val="bg1"/>
              </a:solidFill>
              <a:latin typeface="+mj-lt"/>
            </a:endParaRPr>
          </a:p>
          <a:p>
            <a:pPr marL="357188" indent="-179388">
              <a:buClr>
                <a:schemeClr val="bg1"/>
              </a:buClr>
              <a:buSzPts val="1100"/>
              <a:buFont typeface="Arial" panose="020B0604020202020204" pitchFamily="34" charset="0"/>
              <a:buChar char="•"/>
            </a:pPr>
            <a:r>
              <a:rPr lang="en-US" sz="1200" dirty="0">
                <a:solidFill>
                  <a:schemeClr val="bg1"/>
                </a:solidFill>
                <a:latin typeface="+mj-lt"/>
                <a:ea typeface="Proxima Nova"/>
              </a:rPr>
              <a:t>Summary of Resources across accounts, regions, clouds</a:t>
            </a:r>
            <a:endParaRPr lang="en-US" sz="1200" dirty="0">
              <a:solidFill>
                <a:schemeClr val="bg1"/>
              </a:solidFill>
              <a:latin typeface="+mj-lt"/>
              <a:ea typeface="Proxima Nova"/>
              <a:sym typeface="Proxima Nova"/>
            </a:endParaRPr>
          </a:p>
          <a:p>
            <a:pPr marL="357188" indent="-179388">
              <a:buClr>
                <a:schemeClr val="bg1"/>
              </a:buClr>
              <a:buSzPts val="1100"/>
              <a:buFont typeface="Arial" panose="020B0604020202020204" pitchFamily="34" charset="0"/>
              <a:buChar char="•"/>
            </a:pPr>
            <a:r>
              <a:rPr lang="en-US" sz="1200" dirty="0">
                <a:solidFill>
                  <a:schemeClr val="bg1"/>
                </a:solidFill>
                <a:latin typeface="+mj-lt"/>
                <a:ea typeface="Proxima Nova"/>
                <a:cs typeface="Proxima Nova"/>
                <a:sym typeface="Proxima Nova"/>
              </a:rPr>
              <a:t>Comparison of cloud consumption across clouds</a:t>
            </a:r>
          </a:p>
          <a:p>
            <a:pPr marL="357188" indent="-179388">
              <a:buClr>
                <a:schemeClr val="bg1"/>
              </a:buClr>
              <a:buSzPts val="1100"/>
              <a:buFont typeface="Arial" panose="020B0604020202020204" pitchFamily="34" charset="0"/>
              <a:buChar char="•"/>
            </a:pPr>
            <a:r>
              <a:rPr lang="en-US" sz="1200" dirty="0">
                <a:solidFill>
                  <a:schemeClr val="bg1"/>
                </a:solidFill>
                <a:latin typeface="+mj-lt"/>
                <a:ea typeface="Proxima Nova"/>
                <a:cs typeface="Proxima Nova"/>
                <a:sym typeface="Proxima Nova"/>
              </a:rPr>
              <a:t>AI/ML driven Cloud Cost Optimization</a:t>
            </a:r>
            <a:endParaRPr lang="en-US" sz="1200" dirty="0">
              <a:solidFill>
                <a:schemeClr val="bg1"/>
              </a:solidFill>
              <a:latin typeface="+mj-lt"/>
              <a:ea typeface="Proxima Nova"/>
              <a:cs typeface="Proxima Nova"/>
            </a:endParaRPr>
          </a:p>
        </p:txBody>
      </p:sp>
      <p:sp>
        <p:nvSpPr>
          <p:cNvPr id="33" name="TextBox 32">
            <a:extLst>
              <a:ext uri="{FF2B5EF4-FFF2-40B4-BE49-F238E27FC236}">
                <a16:creationId xmlns:a16="http://schemas.microsoft.com/office/drawing/2014/main" id="{A3B12D5E-5947-646C-4F7A-3D1A01B653EF}"/>
              </a:ext>
            </a:extLst>
          </p:cNvPr>
          <p:cNvSpPr txBox="1"/>
          <p:nvPr/>
        </p:nvSpPr>
        <p:spPr>
          <a:xfrm>
            <a:off x="1207451" y="2442116"/>
            <a:ext cx="7607325" cy="830997"/>
          </a:xfrm>
          <a:prstGeom prst="rect">
            <a:avLst/>
          </a:prstGeom>
          <a:noFill/>
        </p:spPr>
        <p:txBody>
          <a:bodyPr wrap="square" rtlCol="0">
            <a:spAutoFit/>
          </a:bodyPr>
          <a:lstStyle/>
          <a:p>
            <a:r>
              <a:rPr lang="en-IN" sz="1200" dirty="0">
                <a:solidFill>
                  <a:srgbClr val="BED730"/>
                </a:solidFill>
                <a:latin typeface="+mj-lt"/>
                <a:sym typeface="Helvetica Neue"/>
              </a:rPr>
              <a:t>Security</a:t>
            </a:r>
            <a:r>
              <a:rPr lang="en-IN" sz="1200" dirty="0">
                <a:solidFill>
                  <a:schemeClr val="bg1"/>
                </a:solidFill>
                <a:latin typeface="+mj-lt"/>
                <a:sym typeface="Helvetica Neue"/>
              </a:rPr>
              <a:t> &amp; Identity</a:t>
            </a:r>
            <a:endParaRPr lang="en-US" sz="1200" dirty="0">
              <a:solidFill>
                <a:schemeClr val="bg1"/>
              </a:solidFill>
              <a:latin typeface="+mj-lt"/>
            </a:endParaRPr>
          </a:p>
          <a:p>
            <a:pPr marL="357188" indent="-179388">
              <a:buClr>
                <a:schemeClr val="bg1"/>
              </a:buClr>
              <a:buSzPts val="1100"/>
              <a:buFont typeface="Arial" panose="020B0604020202020204" pitchFamily="34" charset="0"/>
              <a:buChar char="•"/>
            </a:pPr>
            <a:r>
              <a:rPr lang="en" sz="1200" dirty="0">
                <a:solidFill>
                  <a:schemeClr val="bg1"/>
                </a:solidFill>
                <a:latin typeface="+mj-lt"/>
                <a:sym typeface="Proxima Nova"/>
              </a:rPr>
              <a:t>Identity Service facilitates Single-Sign-On for CMP, ITSM, FinOps Ports</a:t>
            </a:r>
          </a:p>
          <a:p>
            <a:pPr marL="357188" indent="-179388">
              <a:buClr>
                <a:schemeClr val="bg1"/>
              </a:buClr>
              <a:buSzPts val="1100"/>
              <a:buFont typeface="Arial" panose="020B0604020202020204" pitchFamily="34" charset="0"/>
              <a:buChar char="•"/>
            </a:pPr>
            <a:r>
              <a:rPr lang="en-IN" sz="1200" dirty="0">
                <a:solidFill>
                  <a:schemeClr val="bg1"/>
                </a:solidFill>
                <a:latin typeface="+mj-lt"/>
                <a:sym typeface="Proxima Nova"/>
              </a:rPr>
              <a:t>Role Based Access, controls user’s access and operations on resources across clouds</a:t>
            </a:r>
          </a:p>
          <a:p>
            <a:pPr marL="357188" indent="-179388">
              <a:buClr>
                <a:schemeClr val="bg1"/>
              </a:buClr>
              <a:buSzPts val="1100"/>
              <a:buFont typeface="Arial" panose="020B0604020202020204" pitchFamily="34" charset="0"/>
              <a:buChar char="•"/>
            </a:pPr>
            <a:r>
              <a:rPr lang="en-IN" sz="1200" dirty="0">
                <a:solidFill>
                  <a:schemeClr val="bg1"/>
                </a:solidFill>
                <a:latin typeface="+mj-lt"/>
                <a:sym typeface="Proxima Nova"/>
              </a:rPr>
              <a:t>Simplified firewall policy management</a:t>
            </a:r>
          </a:p>
        </p:txBody>
      </p:sp>
      <p:sp>
        <p:nvSpPr>
          <p:cNvPr id="34" name="TextBox 33">
            <a:extLst>
              <a:ext uri="{FF2B5EF4-FFF2-40B4-BE49-F238E27FC236}">
                <a16:creationId xmlns:a16="http://schemas.microsoft.com/office/drawing/2014/main" id="{55212E68-CA93-7A05-6007-7F64A24B3918}"/>
              </a:ext>
            </a:extLst>
          </p:cNvPr>
          <p:cNvSpPr txBox="1"/>
          <p:nvPr/>
        </p:nvSpPr>
        <p:spPr>
          <a:xfrm>
            <a:off x="1207451" y="3726067"/>
            <a:ext cx="7607325" cy="830997"/>
          </a:xfrm>
          <a:prstGeom prst="rect">
            <a:avLst/>
          </a:prstGeom>
          <a:noFill/>
        </p:spPr>
        <p:txBody>
          <a:bodyPr wrap="square" rtlCol="0">
            <a:spAutoFit/>
          </a:bodyPr>
          <a:lstStyle/>
          <a:p>
            <a:r>
              <a:rPr lang="en-US" sz="1200" dirty="0">
                <a:solidFill>
                  <a:srgbClr val="BED730"/>
                </a:solidFill>
                <a:latin typeface="+mj-lt"/>
                <a:sym typeface="Helvetica Neue"/>
              </a:rPr>
              <a:t>Integrated </a:t>
            </a:r>
            <a:r>
              <a:rPr lang="en-US" sz="1200" dirty="0">
                <a:solidFill>
                  <a:schemeClr val="bg1"/>
                </a:solidFill>
                <a:latin typeface="+mj-lt"/>
                <a:sym typeface="Helvetica Neue"/>
              </a:rPr>
              <a:t>ITSM</a:t>
            </a:r>
            <a:r>
              <a:rPr lang="en-US" sz="1200" dirty="0">
                <a:solidFill>
                  <a:srgbClr val="BED730"/>
                </a:solidFill>
                <a:latin typeface="+mj-lt"/>
                <a:sym typeface="Helvetica Neue"/>
              </a:rPr>
              <a:t> </a:t>
            </a:r>
            <a:r>
              <a:rPr lang="en-US" sz="1200" dirty="0">
                <a:solidFill>
                  <a:schemeClr val="bg1"/>
                </a:solidFill>
                <a:latin typeface="+mj-lt"/>
                <a:sym typeface="Helvetica Neue"/>
              </a:rPr>
              <a:t>and</a:t>
            </a:r>
            <a:r>
              <a:rPr lang="en-US" sz="1200" dirty="0">
                <a:solidFill>
                  <a:srgbClr val="BED730"/>
                </a:solidFill>
                <a:latin typeface="+mj-lt"/>
                <a:sym typeface="Helvetica Neue"/>
              </a:rPr>
              <a:t> Monitoring System</a:t>
            </a:r>
            <a:endParaRPr lang="en-US" sz="1200" b="1" dirty="0">
              <a:solidFill>
                <a:schemeClr val="bg1"/>
              </a:solidFill>
              <a:latin typeface="+mj-lt"/>
              <a:ea typeface="Helvetica Neue"/>
              <a:cs typeface="Helvetica Neue"/>
              <a:sym typeface="Helvetica Neue"/>
            </a:endParaRPr>
          </a:p>
          <a:p>
            <a:pPr marL="357188" indent="-179388">
              <a:buClr>
                <a:schemeClr val="bg1"/>
              </a:buClr>
              <a:buSzPts val="1100"/>
              <a:buFont typeface="Arial" panose="020B0604020202020204" pitchFamily="34" charset="0"/>
              <a:buChar char="•"/>
            </a:pPr>
            <a:r>
              <a:rPr lang="en-US" sz="1200" dirty="0">
                <a:solidFill>
                  <a:schemeClr val="bg1"/>
                </a:solidFill>
                <a:latin typeface="+mj-lt"/>
                <a:sym typeface="Proxima Nova"/>
              </a:rPr>
              <a:t>Public Cloud Networks are peered with Sify Network and Monitoring systems.</a:t>
            </a:r>
            <a:endParaRPr lang="en-US" sz="1200" dirty="0">
              <a:solidFill>
                <a:schemeClr val="bg1"/>
              </a:solidFill>
              <a:latin typeface="+mj-lt"/>
            </a:endParaRPr>
          </a:p>
          <a:p>
            <a:pPr marL="357188" indent="-179388">
              <a:buClr>
                <a:schemeClr val="bg1"/>
              </a:buClr>
              <a:buSzPts val="1100"/>
              <a:buFont typeface="Arial" panose="020B0604020202020204" pitchFamily="34" charset="0"/>
              <a:buChar char="•"/>
            </a:pPr>
            <a:r>
              <a:rPr lang="en-US" sz="1200" dirty="0">
                <a:solidFill>
                  <a:schemeClr val="bg1"/>
                </a:solidFill>
                <a:latin typeface="+mj-lt"/>
                <a:ea typeface="Proxima Nova"/>
                <a:cs typeface="Proxima Nova"/>
                <a:sym typeface="Proxima Nova"/>
              </a:rPr>
              <a:t>Monitoring Agents in instances detect anomalies, raise auto-ticket</a:t>
            </a:r>
          </a:p>
          <a:p>
            <a:pPr marL="357188" indent="-179388">
              <a:buClr>
                <a:schemeClr val="bg1"/>
              </a:buClr>
              <a:buSzPts val="1100"/>
              <a:buFont typeface="Arial" panose="020B0604020202020204" pitchFamily="34" charset="0"/>
              <a:buChar char="•"/>
            </a:pPr>
            <a:r>
              <a:rPr lang="en-US" sz="1200" dirty="0">
                <a:solidFill>
                  <a:schemeClr val="bg1"/>
                </a:solidFill>
                <a:latin typeface="+mj-lt"/>
                <a:ea typeface="Proxima Nova"/>
                <a:cs typeface="Proxima Nova"/>
                <a:sym typeface="Proxima Nova"/>
              </a:rPr>
              <a:t>ITSM portal simplifies user’s Service Requests &amp; Incident Requests</a:t>
            </a:r>
            <a:endParaRPr lang="en-US" sz="1200" b="1" dirty="0">
              <a:solidFill>
                <a:schemeClr val="bg1"/>
              </a:solidFill>
              <a:latin typeface="+mj-lt"/>
              <a:ea typeface="Proxima Nova"/>
              <a:cs typeface="Proxima Nova"/>
              <a:sym typeface="Proxima Nova"/>
            </a:endParaRPr>
          </a:p>
        </p:txBody>
      </p:sp>
      <p:grpSp>
        <p:nvGrpSpPr>
          <p:cNvPr id="7" name="Group 6">
            <a:extLst>
              <a:ext uri="{FF2B5EF4-FFF2-40B4-BE49-F238E27FC236}">
                <a16:creationId xmlns:a16="http://schemas.microsoft.com/office/drawing/2014/main" id="{929BBC7A-45F5-18F4-E84F-C5A3E0F5E3AB}"/>
              </a:ext>
            </a:extLst>
          </p:cNvPr>
          <p:cNvGrpSpPr/>
          <p:nvPr/>
        </p:nvGrpSpPr>
        <p:grpSpPr>
          <a:xfrm>
            <a:off x="390971" y="2362128"/>
            <a:ext cx="648000" cy="648000"/>
            <a:chOff x="390971" y="2407614"/>
            <a:chExt cx="900000" cy="900000"/>
          </a:xfrm>
        </p:grpSpPr>
        <p:sp>
          <p:nvSpPr>
            <p:cNvPr id="29" name="Oval 28">
              <a:extLst>
                <a:ext uri="{FF2B5EF4-FFF2-40B4-BE49-F238E27FC236}">
                  <a16:creationId xmlns:a16="http://schemas.microsoft.com/office/drawing/2014/main" id="{F666ABA1-84E4-E7FD-6A8D-EDDCBBB3B81D}"/>
                </a:ext>
              </a:extLst>
            </p:cNvPr>
            <p:cNvSpPr>
              <a:spLocks noChangeAspect="1"/>
            </p:cNvSpPr>
            <p:nvPr/>
          </p:nvSpPr>
          <p:spPr>
            <a:xfrm>
              <a:off x="390971" y="2407614"/>
              <a:ext cx="900000" cy="900000"/>
            </a:xfrm>
            <a:prstGeom prst="ellipse">
              <a:avLst/>
            </a:prstGeom>
            <a:solidFill>
              <a:schemeClr val="tx2">
                <a:lumMod val="75000"/>
                <a:alpha val="80000"/>
              </a:scheme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IN" sz="1800" dirty="0">
                <a:solidFill>
                  <a:prstClr val="white"/>
                </a:solidFill>
                <a:latin typeface="Trebuchet MS" panose="020B0603020202020204"/>
              </a:endParaRPr>
            </a:p>
          </p:txBody>
        </p:sp>
        <p:pic>
          <p:nvPicPr>
            <p:cNvPr id="2" name="Picture 1">
              <a:extLst>
                <a:ext uri="{FF2B5EF4-FFF2-40B4-BE49-F238E27FC236}">
                  <a16:creationId xmlns:a16="http://schemas.microsoft.com/office/drawing/2014/main" id="{2171C1FB-B541-C632-1609-8A50C874EBA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a:off x="624971" y="2645524"/>
              <a:ext cx="432000" cy="432000"/>
            </a:xfrm>
            <a:prstGeom prst="rect">
              <a:avLst/>
            </a:prstGeom>
          </p:spPr>
        </p:pic>
      </p:grpSp>
      <p:grpSp>
        <p:nvGrpSpPr>
          <p:cNvPr id="8" name="Group 7">
            <a:extLst>
              <a:ext uri="{FF2B5EF4-FFF2-40B4-BE49-F238E27FC236}">
                <a16:creationId xmlns:a16="http://schemas.microsoft.com/office/drawing/2014/main" id="{EE81DD05-978E-A71D-C565-45AE65BAFC3D}"/>
              </a:ext>
            </a:extLst>
          </p:cNvPr>
          <p:cNvGrpSpPr/>
          <p:nvPr/>
        </p:nvGrpSpPr>
        <p:grpSpPr>
          <a:xfrm>
            <a:off x="390971" y="3691565"/>
            <a:ext cx="648000" cy="648000"/>
            <a:chOff x="390971" y="3691565"/>
            <a:chExt cx="900000" cy="900000"/>
          </a:xfrm>
        </p:grpSpPr>
        <p:sp>
          <p:nvSpPr>
            <p:cNvPr id="35" name="Oval 34">
              <a:extLst>
                <a:ext uri="{FF2B5EF4-FFF2-40B4-BE49-F238E27FC236}">
                  <a16:creationId xmlns:a16="http://schemas.microsoft.com/office/drawing/2014/main" id="{63ECE86E-DAD8-66E7-C4D7-364D363A2C6B}"/>
                </a:ext>
              </a:extLst>
            </p:cNvPr>
            <p:cNvSpPr>
              <a:spLocks noChangeAspect="1"/>
            </p:cNvSpPr>
            <p:nvPr/>
          </p:nvSpPr>
          <p:spPr>
            <a:xfrm>
              <a:off x="390971" y="3691565"/>
              <a:ext cx="900000" cy="900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C5F6680C-15EC-04B2-0391-1B3C9C3ADF7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p:blipFill>
          <p:spPr>
            <a:xfrm>
              <a:off x="624971" y="3925565"/>
              <a:ext cx="432000" cy="432000"/>
            </a:xfrm>
            <a:prstGeom prst="rect">
              <a:avLst/>
            </a:prstGeom>
          </p:spPr>
        </p:pic>
      </p:grpSp>
      <p:grpSp>
        <p:nvGrpSpPr>
          <p:cNvPr id="6" name="Group 5">
            <a:extLst>
              <a:ext uri="{FF2B5EF4-FFF2-40B4-BE49-F238E27FC236}">
                <a16:creationId xmlns:a16="http://schemas.microsoft.com/office/drawing/2014/main" id="{5BA43D16-6745-AF3C-DD84-4E92BE524A77}"/>
              </a:ext>
            </a:extLst>
          </p:cNvPr>
          <p:cNvGrpSpPr/>
          <p:nvPr/>
        </p:nvGrpSpPr>
        <p:grpSpPr>
          <a:xfrm>
            <a:off x="390971" y="1107564"/>
            <a:ext cx="648000" cy="648000"/>
            <a:chOff x="390971" y="1107564"/>
            <a:chExt cx="900000" cy="900000"/>
          </a:xfrm>
        </p:grpSpPr>
        <p:sp>
          <p:nvSpPr>
            <p:cNvPr id="23" name="Oval 22">
              <a:extLst>
                <a:ext uri="{FF2B5EF4-FFF2-40B4-BE49-F238E27FC236}">
                  <a16:creationId xmlns:a16="http://schemas.microsoft.com/office/drawing/2014/main" id="{E21E5531-A0DB-815C-967B-80E163072E34}"/>
                </a:ext>
              </a:extLst>
            </p:cNvPr>
            <p:cNvSpPr>
              <a:spLocks noChangeAspect="1"/>
            </p:cNvSpPr>
            <p:nvPr/>
          </p:nvSpPr>
          <p:spPr>
            <a:xfrm>
              <a:off x="390971" y="1107564"/>
              <a:ext cx="900000" cy="900000"/>
            </a:xfrm>
            <a:prstGeom prst="ellipse">
              <a:avLst/>
            </a:prstGeom>
            <a:solidFill>
              <a:srgbClr val="10253F">
                <a:alpha val="80000"/>
              </a:srgbClr>
            </a:solidFill>
            <a:ln w="9525">
              <a:solidFill>
                <a:schemeClr val="accent1">
                  <a:lumMod val="75000"/>
                </a:schemeClr>
              </a:solidFill>
              <a:prstDash val="sysDo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7D4D4E7E-9A3F-3AF2-115D-63DB26BBCEB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p:blipFill>
          <p:spPr>
            <a:xfrm>
              <a:off x="624971" y="1341564"/>
              <a:ext cx="432000" cy="432000"/>
            </a:xfrm>
            <a:prstGeom prst="rect">
              <a:avLst/>
            </a:prstGeom>
          </p:spPr>
        </p:pic>
      </p:grpSp>
    </p:spTree>
    <p:extLst>
      <p:ext uri="{BB962C8B-B14F-4D97-AF65-F5344CB8AC3E}">
        <p14:creationId xmlns:p14="http://schemas.microsoft.com/office/powerpoint/2010/main" val="316023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2C4B-6E61-A3ED-8EEC-6FBB5D660CC3}"/>
              </a:ext>
            </a:extLst>
          </p:cNvPr>
          <p:cNvSpPr>
            <a:spLocks noGrp="1"/>
          </p:cNvSpPr>
          <p:nvPr>
            <p:ph type="title"/>
          </p:nvPr>
        </p:nvSpPr>
        <p:spPr/>
        <p:txBody>
          <a:bodyPr/>
          <a:lstStyle/>
          <a:p>
            <a:r>
              <a:rPr lang="en-US" dirty="0"/>
              <a:t>Sify CI multi-CMP: Resource Orchestration &amp; management</a:t>
            </a:r>
          </a:p>
        </p:txBody>
      </p:sp>
      <p:sp>
        <p:nvSpPr>
          <p:cNvPr id="8" name="Arrow: Pentagon 7">
            <a:extLst>
              <a:ext uri="{FF2B5EF4-FFF2-40B4-BE49-F238E27FC236}">
                <a16:creationId xmlns:a16="http://schemas.microsoft.com/office/drawing/2014/main" id="{37076CF4-8AC7-0EF4-1F1D-93A14CCE1642}"/>
              </a:ext>
            </a:extLst>
          </p:cNvPr>
          <p:cNvSpPr/>
          <p:nvPr/>
        </p:nvSpPr>
        <p:spPr>
          <a:xfrm rot="5400000">
            <a:off x="-131724" y="1444667"/>
            <a:ext cx="3744915" cy="2830432"/>
          </a:xfrm>
          <a:prstGeom prst="homePlate">
            <a:avLst>
              <a:gd name="adj" fmla="val 9828"/>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heSansOffice" panose="020B0503040302060204" pitchFamily="34" charset="0"/>
            </a:endParaRPr>
          </a:p>
        </p:txBody>
      </p:sp>
      <p:sp>
        <p:nvSpPr>
          <p:cNvPr id="9" name="Arrow: Pentagon 8">
            <a:extLst>
              <a:ext uri="{FF2B5EF4-FFF2-40B4-BE49-F238E27FC236}">
                <a16:creationId xmlns:a16="http://schemas.microsoft.com/office/drawing/2014/main" id="{1A8E66C3-F98A-CA13-1CBD-60F1E7052206}"/>
              </a:ext>
            </a:extLst>
          </p:cNvPr>
          <p:cNvSpPr/>
          <p:nvPr/>
        </p:nvSpPr>
        <p:spPr>
          <a:xfrm rot="5400000">
            <a:off x="2699542" y="1444667"/>
            <a:ext cx="3744915" cy="2830432"/>
          </a:xfrm>
          <a:prstGeom prst="homePlate">
            <a:avLst>
              <a:gd name="adj" fmla="val 9828"/>
            </a:avLst>
          </a:prstGeom>
          <a:solidFill>
            <a:srgbClr val="000000">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rgbClr val="BED730"/>
              </a:solidFill>
            </a:endParaRPr>
          </a:p>
        </p:txBody>
      </p:sp>
      <p:sp>
        <p:nvSpPr>
          <p:cNvPr id="10" name="Arrow: Pentagon 9">
            <a:extLst>
              <a:ext uri="{FF2B5EF4-FFF2-40B4-BE49-F238E27FC236}">
                <a16:creationId xmlns:a16="http://schemas.microsoft.com/office/drawing/2014/main" id="{85F3D2E2-2045-B48B-B7D0-BC79183943BA}"/>
              </a:ext>
            </a:extLst>
          </p:cNvPr>
          <p:cNvSpPr/>
          <p:nvPr/>
        </p:nvSpPr>
        <p:spPr>
          <a:xfrm rot="5400000">
            <a:off x="5529974" y="1444668"/>
            <a:ext cx="3744915" cy="2830432"/>
          </a:xfrm>
          <a:prstGeom prst="homePlate">
            <a:avLst>
              <a:gd name="adj" fmla="val 9828"/>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heSansOffice" panose="020B0503040302060204" pitchFamily="34" charset="0"/>
            </a:endParaRPr>
          </a:p>
        </p:txBody>
      </p:sp>
      <p:sp>
        <p:nvSpPr>
          <p:cNvPr id="11" name="TextBox 10">
            <a:extLst>
              <a:ext uri="{FF2B5EF4-FFF2-40B4-BE49-F238E27FC236}">
                <a16:creationId xmlns:a16="http://schemas.microsoft.com/office/drawing/2014/main" id="{65B0498C-02FD-5520-7EE9-FAB580DA5760}"/>
              </a:ext>
            </a:extLst>
          </p:cNvPr>
          <p:cNvSpPr txBox="1"/>
          <p:nvPr/>
        </p:nvSpPr>
        <p:spPr>
          <a:xfrm>
            <a:off x="399939" y="1300889"/>
            <a:ext cx="2681588" cy="1015663"/>
          </a:xfrm>
          <a:prstGeom prst="rect">
            <a:avLst/>
          </a:prstGeom>
          <a:noFill/>
        </p:spPr>
        <p:txBody>
          <a:bodyPr wrap="square" rtlCol="0">
            <a:spAutoFit/>
          </a:bodyPr>
          <a:lstStyle/>
          <a:p>
            <a:pPr algn="ctr"/>
            <a:r>
              <a:rPr lang="en-US" sz="1200" dirty="0">
                <a:solidFill>
                  <a:schemeClr val="bg1"/>
                </a:solidFill>
                <a:latin typeface="+mj-lt"/>
                <a:ea typeface="Proxima Nova"/>
              </a:rPr>
              <a:t>Simplified and consistence </a:t>
            </a:r>
            <a:r>
              <a:rPr lang="en-US" sz="1200" b="1" dirty="0">
                <a:solidFill>
                  <a:srgbClr val="BED730"/>
                </a:solidFill>
                <a:latin typeface="+mj-lt"/>
                <a:ea typeface="Proxima Nova"/>
              </a:rPr>
              <a:t>interface</a:t>
            </a:r>
            <a:r>
              <a:rPr lang="en-US" sz="1200" dirty="0">
                <a:solidFill>
                  <a:schemeClr val="bg1"/>
                </a:solidFill>
                <a:latin typeface="+mj-lt"/>
                <a:ea typeface="Proxima Nova"/>
              </a:rPr>
              <a:t> across the public cloud providers to manage cloud resources Network, Compute, Storage with minimal learning curve</a:t>
            </a:r>
          </a:p>
        </p:txBody>
      </p:sp>
      <p:sp>
        <p:nvSpPr>
          <p:cNvPr id="12" name="TextBox 11">
            <a:extLst>
              <a:ext uri="{FF2B5EF4-FFF2-40B4-BE49-F238E27FC236}">
                <a16:creationId xmlns:a16="http://schemas.microsoft.com/office/drawing/2014/main" id="{33114453-0F0B-4CF9-F7F3-2345562C34DB}"/>
              </a:ext>
            </a:extLst>
          </p:cNvPr>
          <p:cNvSpPr txBox="1"/>
          <p:nvPr/>
        </p:nvSpPr>
        <p:spPr>
          <a:xfrm>
            <a:off x="469872" y="2571750"/>
            <a:ext cx="2541722" cy="1461939"/>
          </a:xfrm>
          <a:prstGeom prst="rect">
            <a:avLst/>
          </a:prstGeom>
          <a:noFill/>
        </p:spPr>
        <p:txBody>
          <a:bodyPr wrap="square" rtlCol="0">
            <a:spAutoFit/>
          </a:bodyPr>
          <a:lstStyle/>
          <a:p>
            <a:pPr marL="177800" lvl="1" indent="-177800">
              <a:spcAft>
                <a:spcPts val="600"/>
              </a:spcAft>
              <a:buFont typeface="Arial" panose="020B0604020202020204" pitchFamily="34" charset="0"/>
              <a:buChar char="•"/>
            </a:pPr>
            <a:r>
              <a:rPr lang="en-US" sz="1050" dirty="0">
                <a:solidFill>
                  <a:schemeClr val="bg1"/>
                </a:solidFill>
                <a:latin typeface="+mj-lt"/>
                <a:ea typeface="Proxima Nova"/>
                <a:cs typeface="Proxima Nova"/>
                <a:sym typeface="Proxima Nova"/>
              </a:rPr>
              <a:t>Private and Public Cloud </a:t>
            </a:r>
            <a:r>
              <a:rPr lang="en-US" sz="1050" dirty="0">
                <a:solidFill>
                  <a:srgbClr val="BED730"/>
                </a:solidFill>
                <a:latin typeface="+mj-lt"/>
                <a:ea typeface="Proxima Nova"/>
                <a:cs typeface="Proxima Nova"/>
                <a:sym typeface="Proxima Nova"/>
              </a:rPr>
              <a:t>resources</a:t>
            </a:r>
            <a:r>
              <a:rPr lang="en-US" sz="1050" dirty="0">
                <a:solidFill>
                  <a:schemeClr val="bg1"/>
                </a:solidFill>
                <a:latin typeface="+mj-lt"/>
                <a:ea typeface="Proxima Nova"/>
                <a:cs typeface="Proxima Nova"/>
                <a:sym typeface="Proxima Nova"/>
              </a:rPr>
              <a:t> can be </a:t>
            </a:r>
            <a:r>
              <a:rPr lang="en-US" sz="1050" dirty="0">
                <a:solidFill>
                  <a:srgbClr val="BED730"/>
                </a:solidFill>
                <a:latin typeface="+mj-lt"/>
                <a:ea typeface="Proxima Nova"/>
                <a:cs typeface="Proxima Nova"/>
                <a:sym typeface="Proxima Nova"/>
              </a:rPr>
              <a:t>created, modified and decommissioned  across hybrid multi-cloud</a:t>
            </a:r>
          </a:p>
          <a:p>
            <a:pPr marL="177800" lvl="1" indent="-177800">
              <a:spcAft>
                <a:spcPts val="600"/>
              </a:spcAft>
              <a:buFont typeface="Arial" panose="020B0604020202020204" pitchFamily="34" charset="0"/>
              <a:buChar char="•"/>
            </a:pPr>
            <a:r>
              <a:rPr lang="en-US" sz="1050" dirty="0">
                <a:solidFill>
                  <a:schemeClr val="bg1"/>
                </a:solidFill>
                <a:latin typeface="Proxima Nova"/>
                <a:ea typeface="Proxima Nova"/>
                <a:cs typeface="Proxima Nova"/>
                <a:sym typeface="Proxima Nova"/>
              </a:rPr>
              <a:t>Guest OS customization post provision like OS-Hardening, Monitoring agent installation, configuration etc.</a:t>
            </a:r>
            <a:endParaRPr lang="en-US" sz="1050" dirty="0">
              <a:solidFill>
                <a:schemeClr val="bg1"/>
              </a:solidFill>
              <a:latin typeface="+mj-lt"/>
              <a:ea typeface="Proxima Nova"/>
              <a:cs typeface="Proxima Nova"/>
              <a:sym typeface="Proxima Nova"/>
            </a:endParaRPr>
          </a:p>
        </p:txBody>
      </p:sp>
      <p:sp>
        <p:nvSpPr>
          <p:cNvPr id="13" name="TextBox 12">
            <a:extLst>
              <a:ext uri="{FF2B5EF4-FFF2-40B4-BE49-F238E27FC236}">
                <a16:creationId xmlns:a16="http://schemas.microsoft.com/office/drawing/2014/main" id="{533980B1-683D-EB79-9640-019B6D3E3D55}"/>
              </a:ext>
            </a:extLst>
          </p:cNvPr>
          <p:cNvSpPr txBox="1"/>
          <p:nvPr/>
        </p:nvSpPr>
        <p:spPr>
          <a:xfrm>
            <a:off x="3301138" y="1300889"/>
            <a:ext cx="2541722" cy="461665"/>
          </a:xfrm>
          <a:prstGeom prst="rect">
            <a:avLst/>
          </a:prstGeom>
          <a:noFill/>
        </p:spPr>
        <p:txBody>
          <a:bodyPr wrap="square" rtlCol="0">
            <a:spAutoFit/>
          </a:bodyPr>
          <a:lstStyle/>
          <a:p>
            <a:pPr algn="ctr"/>
            <a:r>
              <a:rPr lang="en-US" sz="1200" dirty="0">
                <a:solidFill>
                  <a:schemeClr val="bg1"/>
                </a:solidFill>
                <a:latin typeface="+mj-lt"/>
                <a:ea typeface="Proxima Nova"/>
                <a:cs typeface="Proxima Nova"/>
                <a:sym typeface="Proxima Nova"/>
              </a:rPr>
              <a:t>Hybrid Multi-Cloud Visibility </a:t>
            </a:r>
            <a:r>
              <a:rPr lang="en-US" sz="1200" b="1" dirty="0">
                <a:solidFill>
                  <a:srgbClr val="BED730"/>
                </a:solidFill>
                <a:latin typeface="+mj-lt"/>
                <a:ea typeface="Proxima Nova"/>
                <a:cs typeface="Proxima Nova"/>
                <a:sym typeface="Proxima Nova"/>
              </a:rPr>
              <a:t>Dashboard</a:t>
            </a:r>
            <a:r>
              <a:rPr lang="en-US" sz="1200" dirty="0">
                <a:solidFill>
                  <a:schemeClr val="bg1"/>
                </a:solidFill>
                <a:latin typeface="+mj-lt"/>
                <a:ea typeface="Proxima Nova"/>
                <a:cs typeface="Proxima Nova"/>
                <a:sym typeface="Proxima Nova"/>
              </a:rPr>
              <a:t>  </a:t>
            </a:r>
          </a:p>
        </p:txBody>
      </p:sp>
      <p:sp>
        <p:nvSpPr>
          <p:cNvPr id="14" name="TextBox 13">
            <a:extLst>
              <a:ext uri="{FF2B5EF4-FFF2-40B4-BE49-F238E27FC236}">
                <a16:creationId xmlns:a16="http://schemas.microsoft.com/office/drawing/2014/main" id="{BD09E13A-88B2-633D-6C70-D7E05F061B6A}"/>
              </a:ext>
            </a:extLst>
          </p:cNvPr>
          <p:cNvSpPr txBox="1"/>
          <p:nvPr/>
        </p:nvSpPr>
        <p:spPr>
          <a:xfrm>
            <a:off x="3301138" y="1892590"/>
            <a:ext cx="2541722" cy="1546577"/>
          </a:xfrm>
          <a:prstGeom prst="rect">
            <a:avLst/>
          </a:prstGeom>
          <a:noFill/>
        </p:spPr>
        <p:txBody>
          <a:bodyPr wrap="square" rtlCol="0">
            <a:spAutoFit/>
          </a:bodyPr>
          <a:lstStyle/>
          <a:p>
            <a:pPr marL="177800" lvl="1" indent="-177800">
              <a:buFont typeface="Arial" panose="020B0604020202020204" pitchFamily="34" charset="0"/>
              <a:buChar char="•"/>
            </a:pPr>
            <a:r>
              <a:rPr lang="en-IN" sz="1050" dirty="0">
                <a:solidFill>
                  <a:schemeClr val="bg1"/>
                </a:solidFill>
                <a:effectLst/>
                <a:latin typeface="+mj-lt"/>
                <a:ea typeface="Calibri" panose="020F0502020204030204" pitchFamily="34" charset="0"/>
                <a:cs typeface="Latha" panose="020B0604020202020204" pitchFamily="34" charset="0"/>
              </a:rPr>
              <a:t>Summary view of resources provisioned across accounts, regions, and clouds (Compute, Network, Storage, DB etc. ) </a:t>
            </a:r>
          </a:p>
          <a:p>
            <a:pPr marL="177800" lvl="1" indent="-177800">
              <a:buFont typeface="Arial" panose="020B0604020202020204" pitchFamily="34" charset="0"/>
              <a:buChar char="•"/>
            </a:pPr>
            <a:r>
              <a:rPr lang="en-US" sz="1050" dirty="0">
                <a:solidFill>
                  <a:schemeClr val="bg1"/>
                </a:solidFill>
                <a:latin typeface="+mj-lt"/>
                <a:ea typeface="Proxima Nova"/>
                <a:cs typeface="Proxima Nova"/>
                <a:sym typeface="Proxima Nova"/>
              </a:rPr>
              <a:t>One interface to manage all cloud accounts with their operations like Start, Stop and Edit Tags</a:t>
            </a:r>
          </a:p>
          <a:p>
            <a:pPr marL="177800" lvl="1" indent="-177800">
              <a:buFont typeface="Arial" panose="020B0604020202020204" pitchFamily="34" charset="0"/>
              <a:buChar char="•"/>
            </a:pPr>
            <a:r>
              <a:rPr lang="en-US" sz="1050" dirty="0">
                <a:solidFill>
                  <a:schemeClr val="bg1"/>
                </a:solidFill>
                <a:latin typeface="+mj-lt"/>
                <a:ea typeface="Proxima Nova"/>
                <a:cs typeface="Proxima Nova"/>
                <a:sym typeface="Proxima Nova"/>
              </a:rPr>
              <a:t>View filter by region, by account, by attributes</a:t>
            </a:r>
            <a:endParaRPr lang="en-IN" sz="1050" dirty="0">
              <a:solidFill>
                <a:schemeClr val="bg1"/>
              </a:solidFill>
              <a:effectLst/>
              <a:latin typeface="+mj-lt"/>
              <a:ea typeface="Calibri" panose="020F0502020204030204" pitchFamily="34" charset="0"/>
              <a:cs typeface="Latha" panose="020B0604020202020204" pitchFamily="34" charset="0"/>
            </a:endParaRPr>
          </a:p>
        </p:txBody>
      </p:sp>
      <p:sp>
        <p:nvSpPr>
          <p:cNvPr id="15" name="TextBox 14">
            <a:extLst>
              <a:ext uri="{FF2B5EF4-FFF2-40B4-BE49-F238E27FC236}">
                <a16:creationId xmlns:a16="http://schemas.microsoft.com/office/drawing/2014/main" id="{855193B0-B842-B496-C4F4-80AAA147FC6E}"/>
              </a:ext>
            </a:extLst>
          </p:cNvPr>
          <p:cNvSpPr txBox="1"/>
          <p:nvPr/>
        </p:nvSpPr>
        <p:spPr>
          <a:xfrm>
            <a:off x="6128749" y="1300889"/>
            <a:ext cx="2541722" cy="461665"/>
          </a:xfrm>
          <a:prstGeom prst="rect">
            <a:avLst/>
          </a:prstGeom>
          <a:noFill/>
        </p:spPr>
        <p:txBody>
          <a:bodyPr wrap="square" rtlCol="0">
            <a:spAutoFit/>
          </a:bodyPr>
          <a:lstStyle/>
          <a:p>
            <a:pPr algn="ctr"/>
            <a:r>
              <a:rPr lang="en-US" sz="1200" dirty="0">
                <a:solidFill>
                  <a:schemeClr val="bg1"/>
                </a:solidFill>
                <a:latin typeface="+mj-lt"/>
                <a:ea typeface="Proxima Nova"/>
                <a:cs typeface="Proxima Nova"/>
                <a:sym typeface="Proxima Nova"/>
              </a:rPr>
              <a:t>Simplified </a:t>
            </a:r>
            <a:r>
              <a:rPr lang="en-US" sz="1200" b="1" dirty="0">
                <a:solidFill>
                  <a:srgbClr val="BED730"/>
                </a:solidFill>
                <a:latin typeface="+mj-lt"/>
                <a:ea typeface="Proxima Nova"/>
                <a:cs typeface="Proxima Nova"/>
                <a:sym typeface="Proxima Nova"/>
              </a:rPr>
              <a:t>User Access Management</a:t>
            </a:r>
          </a:p>
        </p:txBody>
      </p:sp>
      <p:sp>
        <p:nvSpPr>
          <p:cNvPr id="16" name="TextBox 15">
            <a:extLst>
              <a:ext uri="{FF2B5EF4-FFF2-40B4-BE49-F238E27FC236}">
                <a16:creationId xmlns:a16="http://schemas.microsoft.com/office/drawing/2014/main" id="{601BF1FC-501F-3EF4-13E5-0FE3D28F8928}"/>
              </a:ext>
            </a:extLst>
          </p:cNvPr>
          <p:cNvSpPr txBox="1"/>
          <p:nvPr/>
        </p:nvSpPr>
        <p:spPr>
          <a:xfrm>
            <a:off x="6128749" y="1892590"/>
            <a:ext cx="2541722" cy="1869743"/>
          </a:xfrm>
          <a:prstGeom prst="rect">
            <a:avLst/>
          </a:prstGeom>
          <a:noFill/>
        </p:spPr>
        <p:txBody>
          <a:bodyPr wrap="square" rtlCol="0">
            <a:spAutoFit/>
          </a:bodyPr>
          <a:lstStyle/>
          <a:p>
            <a:pPr marL="177800" lvl="1" indent="-177800">
              <a:buFont typeface="Arial" panose="020B0604020202020204" pitchFamily="34" charset="0"/>
              <a:buChar char="•"/>
            </a:pPr>
            <a:r>
              <a:rPr lang="en-US" sz="1050" dirty="0">
                <a:solidFill>
                  <a:schemeClr val="bg1"/>
                </a:solidFill>
                <a:latin typeface="+mj-lt"/>
                <a:ea typeface="Proxima Nova"/>
              </a:rPr>
              <a:t>Role Based Access control for multi-cloud resources and its operations  </a:t>
            </a:r>
          </a:p>
          <a:p>
            <a:pPr marL="177800" lvl="1" indent="-177800">
              <a:buFont typeface="Arial" panose="020B0604020202020204" pitchFamily="34" charset="0"/>
              <a:buChar char="•"/>
            </a:pPr>
            <a:r>
              <a:rPr lang="en-US" sz="1050" dirty="0">
                <a:solidFill>
                  <a:schemeClr val="bg1"/>
                </a:solidFill>
                <a:latin typeface="+mj-lt"/>
                <a:ea typeface="Proxima Nova"/>
                <a:cs typeface="Proxima Nova"/>
                <a:sym typeface="Proxima Nova"/>
              </a:rPr>
              <a:t>Each type of resource access like Create, Read, Update and Delete are defined as a discrete permission</a:t>
            </a:r>
          </a:p>
          <a:p>
            <a:pPr marL="177800" lvl="1" indent="-177800">
              <a:buFont typeface="Arial" panose="020B0604020202020204" pitchFamily="34" charset="0"/>
              <a:buChar char="•"/>
            </a:pPr>
            <a:r>
              <a:rPr lang="en-US" sz="1050" dirty="0">
                <a:solidFill>
                  <a:schemeClr val="bg1"/>
                </a:solidFill>
                <a:latin typeface="+mj-lt"/>
                <a:ea typeface="Proxima Nova"/>
                <a:cs typeface="Proxima Nova"/>
                <a:sym typeface="Proxima Nova"/>
              </a:rPr>
              <a:t>Flexible UI is provided to filter the permission set and choose them for ex: Gateway lists all types of permission for Internet Gateway, NAT Gateway, Service Gateway </a:t>
            </a:r>
            <a:r>
              <a:rPr lang="en-US" sz="1050" dirty="0" err="1">
                <a:solidFill>
                  <a:schemeClr val="bg1"/>
                </a:solidFill>
                <a:latin typeface="+mj-lt"/>
                <a:ea typeface="Proxima Nova"/>
                <a:cs typeface="Proxima Nova"/>
                <a:sym typeface="Proxima Nova"/>
              </a:rPr>
              <a:t>etc</a:t>
            </a:r>
            <a:r>
              <a:rPr lang="en-US" sz="1050" dirty="0">
                <a:solidFill>
                  <a:schemeClr val="bg1"/>
                </a:solidFill>
                <a:latin typeface="+mj-lt"/>
                <a:ea typeface="Proxima Nova"/>
                <a:cs typeface="Proxima Nova"/>
                <a:sym typeface="Proxima Nova"/>
              </a:rPr>
              <a:t> across multiple clouds</a:t>
            </a:r>
          </a:p>
        </p:txBody>
      </p:sp>
      <p:sp>
        <p:nvSpPr>
          <p:cNvPr id="17" name="Rectangle 16">
            <a:extLst>
              <a:ext uri="{FF2B5EF4-FFF2-40B4-BE49-F238E27FC236}">
                <a16:creationId xmlns:a16="http://schemas.microsoft.com/office/drawing/2014/main" id="{14A58DC1-3FAA-FB4D-3912-AB34A4F8260A}"/>
              </a:ext>
            </a:extLst>
          </p:cNvPr>
          <p:cNvSpPr/>
          <p:nvPr/>
        </p:nvSpPr>
        <p:spPr>
          <a:xfrm>
            <a:off x="323850" y="987425"/>
            <a:ext cx="8496300" cy="222156"/>
          </a:xfrm>
          <a:prstGeom prst="rect">
            <a:avLst/>
          </a:prstGeom>
          <a:solidFill>
            <a:srgbClr val="000000">
              <a:alpha val="69804"/>
            </a:srgb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hlinkClick r:id="rId2" action="ppaction://hlinksldjump"/>
            <a:extLst>
              <a:ext uri="{FF2B5EF4-FFF2-40B4-BE49-F238E27FC236}">
                <a16:creationId xmlns:a16="http://schemas.microsoft.com/office/drawing/2014/main" id="{300B8995-6B4C-53C1-C461-DBD3EADD08BA}"/>
              </a:ext>
            </a:extLst>
          </p:cNvPr>
          <p:cNvSpPr txBox="1"/>
          <p:nvPr/>
        </p:nvSpPr>
        <p:spPr>
          <a:xfrm>
            <a:off x="1128393" y="4097040"/>
            <a:ext cx="1224680" cy="307777"/>
          </a:xfrm>
          <a:prstGeom prst="rect">
            <a:avLst/>
          </a:prstGeom>
          <a:noFill/>
        </p:spPr>
        <p:txBody>
          <a:bodyPr wrap="square" rtlCol="0">
            <a:spAutoFit/>
          </a:bodyPr>
          <a:lstStyle/>
          <a:p>
            <a:pPr algn="ctr"/>
            <a:r>
              <a:rPr lang="en-IN" sz="1400" b="1" i="1" dirty="0">
                <a:solidFill>
                  <a:srgbClr val="00B0F0"/>
                </a:solidFill>
              </a:rPr>
              <a:t>More…</a:t>
            </a:r>
          </a:p>
        </p:txBody>
      </p:sp>
      <p:sp>
        <p:nvSpPr>
          <p:cNvPr id="19" name="TextBox 18">
            <a:hlinkClick r:id="rId3" action="ppaction://hlinksldjump"/>
            <a:extLst>
              <a:ext uri="{FF2B5EF4-FFF2-40B4-BE49-F238E27FC236}">
                <a16:creationId xmlns:a16="http://schemas.microsoft.com/office/drawing/2014/main" id="{61B5264A-FE6C-F5C3-2052-A5705B87CDE3}"/>
              </a:ext>
            </a:extLst>
          </p:cNvPr>
          <p:cNvSpPr txBox="1"/>
          <p:nvPr/>
        </p:nvSpPr>
        <p:spPr>
          <a:xfrm>
            <a:off x="6368762" y="4097040"/>
            <a:ext cx="2061696" cy="307777"/>
          </a:xfrm>
          <a:prstGeom prst="rect">
            <a:avLst/>
          </a:prstGeom>
          <a:noFill/>
        </p:spPr>
        <p:txBody>
          <a:bodyPr wrap="square" rtlCol="0">
            <a:spAutoFit/>
          </a:bodyPr>
          <a:lstStyle/>
          <a:p>
            <a:pPr algn="ctr"/>
            <a:r>
              <a:rPr lang="en-IN" sz="1400" b="1" i="1" dirty="0">
                <a:solidFill>
                  <a:srgbClr val="00B0F0"/>
                </a:solidFill>
              </a:rPr>
              <a:t>More…</a:t>
            </a:r>
          </a:p>
        </p:txBody>
      </p:sp>
      <p:sp>
        <p:nvSpPr>
          <p:cNvPr id="20" name="TextBox 19">
            <a:hlinkClick r:id="rId4" action="ppaction://hlinksldjump"/>
            <a:extLst>
              <a:ext uri="{FF2B5EF4-FFF2-40B4-BE49-F238E27FC236}">
                <a16:creationId xmlns:a16="http://schemas.microsoft.com/office/drawing/2014/main" id="{F9FE3451-E4B9-DAE8-A3DF-F6FAAFFD9391}"/>
              </a:ext>
            </a:extLst>
          </p:cNvPr>
          <p:cNvSpPr txBox="1"/>
          <p:nvPr/>
        </p:nvSpPr>
        <p:spPr>
          <a:xfrm>
            <a:off x="3997666" y="4097040"/>
            <a:ext cx="1148666" cy="307777"/>
          </a:xfrm>
          <a:prstGeom prst="rect">
            <a:avLst/>
          </a:prstGeom>
          <a:noFill/>
        </p:spPr>
        <p:txBody>
          <a:bodyPr wrap="square" rtlCol="0">
            <a:spAutoFit/>
          </a:bodyPr>
          <a:lstStyle/>
          <a:p>
            <a:pPr algn="ctr"/>
            <a:r>
              <a:rPr lang="en-IN" sz="1400" b="1" i="1" dirty="0">
                <a:solidFill>
                  <a:srgbClr val="00B0F0"/>
                </a:solidFill>
              </a:rPr>
              <a:t>More…</a:t>
            </a:r>
          </a:p>
        </p:txBody>
      </p:sp>
    </p:spTree>
    <p:extLst>
      <p:ext uri="{BB962C8B-B14F-4D97-AF65-F5344CB8AC3E}">
        <p14:creationId xmlns:p14="http://schemas.microsoft.com/office/powerpoint/2010/main" val="40963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2643</TotalTime>
  <Words>3193</Words>
  <Application>Microsoft Office PowerPoint</Application>
  <PresentationFormat>On-screen Show (16:9)</PresentationFormat>
  <Paragraphs>425</Paragraphs>
  <Slides>32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Proxima Nova</vt:lpstr>
      <vt:lpstr>TheSansOffice</vt:lpstr>
      <vt:lpstr>Trebuchet MS</vt:lpstr>
      <vt:lpstr>Wingdings</vt:lpstr>
      <vt:lpstr>Sify Theme Nov20</vt:lpstr>
      <vt:lpstr>PowerPoint Presentation</vt:lpstr>
      <vt:lpstr>Latest IDC Prediction for cloud</vt:lpstr>
      <vt:lpstr>LATEST FLEXERA REPORT FOR CLOUD USAGE</vt:lpstr>
      <vt:lpstr>Hybrid multi-cloud deployment model</vt:lpstr>
      <vt:lpstr>What is Sify CI multi-CMP ?</vt:lpstr>
      <vt:lpstr>Sify multi-CMP platform: architecture - gen V </vt:lpstr>
      <vt:lpstr>Sify CI multi-CMP: KEY FUNCTIONALITIES  </vt:lpstr>
      <vt:lpstr>Sify CI multi-CMP: KEY FUNCTIONALITIES  </vt:lpstr>
      <vt:lpstr>Sify CI multi-CMP: Resource Orchestration &amp; management</vt:lpstr>
      <vt:lpstr>Sify CI multi-CMP: Blueprints</vt:lpstr>
      <vt:lpstr>Sify CI multi-CMP: Integrated ITSM &amp; Monitoring System</vt:lpstr>
      <vt:lpstr>Sify CI multi-CMP: FinOps Features </vt:lpstr>
      <vt:lpstr>Sify CI multi-CMP: Finops Customer benefits </vt:lpstr>
      <vt:lpstr>Sify hybrid multi-cloud Unified security management</vt:lpstr>
      <vt:lpstr>Sify Hybrid multi-cloud with cloud adjacency offering</vt:lpstr>
      <vt:lpstr>Sify’s solution FOR different stages of customer cloud journey</vt:lpstr>
      <vt:lpstr>SIFY AS TRUSTED CLOUD PARTNER</vt:lpstr>
      <vt:lpstr>PowerPoint Presentation</vt:lpstr>
      <vt:lpstr>Cloud Resource Provisioning and Management</vt:lpstr>
      <vt:lpstr>Cloud Visibility Dashboard</vt:lpstr>
      <vt:lpstr>UNIFIED Interface Multi-CLOUD</vt:lpstr>
      <vt:lpstr>User Access Management</vt:lpstr>
      <vt:lpstr>Single Sign On for CMP, FinOps &amp; ITSM</vt:lpstr>
      <vt:lpstr>Sify CMP Blueprints 1/2</vt:lpstr>
      <vt:lpstr>Sify CMP Blueprints 2/2</vt:lpstr>
      <vt:lpstr>Account Onboarding, Discovery and ITSM</vt:lpstr>
      <vt:lpstr>Real-time observability showing spending </vt:lpstr>
      <vt:lpstr>Chargeback and budgeting</vt:lpstr>
      <vt:lpstr>Rightsizing cloud resources</vt:lpstr>
      <vt:lpstr>Save cloud costs on non-production environments</vt:lpstr>
      <vt:lpstr>Sify Cloud transformation Framework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Jasveen Singh</dc:creator>
  <cp:lastModifiedBy>Ali Imran Khan</cp:lastModifiedBy>
  <cp:revision>45</cp:revision>
  <dcterms:created xsi:type="dcterms:W3CDTF">2023-02-04T11:44:26Z</dcterms:created>
  <dcterms:modified xsi:type="dcterms:W3CDTF">2023-05-02T05:58:46Z</dcterms:modified>
</cp:coreProperties>
</file>