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0"/>
  </p:notesMasterIdLst>
  <p:sldIdLst>
    <p:sldId id="2146846753" r:id="rId2"/>
    <p:sldId id="2147311303" r:id="rId3"/>
    <p:sldId id="2147311266" r:id="rId4"/>
    <p:sldId id="2145706035" r:id="rId5"/>
    <p:sldId id="2147311304" r:id="rId6"/>
    <p:sldId id="2145706034" r:id="rId7"/>
    <p:sldId id="2147311305" r:id="rId8"/>
    <p:sldId id="2147311208" r:id="rId9"/>
    <p:sldId id="2147311306" r:id="rId10"/>
    <p:sldId id="2147311307" r:id="rId11"/>
    <p:sldId id="2147311308" r:id="rId12"/>
    <p:sldId id="2147311309" r:id="rId13"/>
    <p:sldId id="2147311311" r:id="rId14"/>
    <p:sldId id="2147311312" r:id="rId15"/>
    <p:sldId id="2147311313" r:id="rId16"/>
    <p:sldId id="2147311314" r:id="rId17"/>
    <p:sldId id="2145706027" r:id="rId18"/>
    <p:sldId id="2147311315" r:id="rId19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984D07-1518-076C-AF61-0BD945087473}" name="Shombit Roy" initials="SR" userId="S::shombit.roy@sifycorp.com::c756c23c-bc98-4e37-a5fe-728e205ffcc6" providerId="AD"/>
  <p188:author id="{34FC0925-E2A8-9709-ACE5-9090C8602C3C}" name="Abhishek Singh Tomar" initials="AST" userId="S::abhishek.tomar@sifycorp.com::42be2351-8acd-4005-aae4-d092fa1b67a6" providerId="AD"/>
  <p188:author id="{34DA5E50-3164-9A79-73EF-50D22E1D9A09}" name="Jasveen Singh" initials="JS" userId="S::jasveen.singh@sifycorp.com::4dbbeedc-bee5-4547-8caf-31649856d2e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AE22"/>
    <a:srgbClr val="BED730"/>
    <a:srgbClr val="377AA3"/>
    <a:srgbClr val="10253F"/>
    <a:srgbClr val="FFFFFF"/>
    <a:srgbClr val="556677"/>
    <a:srgbClr val="17375E"/>
    <a:srgbClr val="0A1828"/>
    <a:srgbClr val="000000"/>
    <a:srgbClr val="254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5EAA04-CDBA-4150-A0B6-B96883E5A35E}" v="1" dt="2023-05-01T18:46:41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41" autoAdjust="0"/>
    <p:restoredTop sz="91280" autoAdjust="0"/>
  </p:normalViewPr>
  <p:slideViewPr>
    <p:cSldViewPr snapToGrid="0">
      <p:cViewPr varScale="1">
        <p:scale>
          <a:sx n="76" d="100"/>
          <a:sy n="76" d="100"/>
        </p:scale>
        <p:origin x="7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855EAA04-CDBA-4150-A0B6-B96883E5A35E}"/>
    <pc:docChg chg="addSld delSld modSld">
      <pc:chgData name="Ali Imran Khan" userId="1b5bb57a-5950-47f3-9580-38148fcd8ba4" providerId="ADAL" clId="{855EAA04-CDBA-4150-A0B6-B96883E5A35E}" dt="2023-05-01T18:46:43.196" v="1" actId="47"/>
      <pc:docMkLst>
        <pc:docMk/>
      </pc:docMkLst>
      <pc:sldChg chg="del">
        <pc:chgData name="Ali Imran Khan" userId="1b5bb57a-5950-47f3-9580-38148fcd8ba4" providerId="ADAL" clId="{855EAA04-CDBA-4150-A0B6-B96883E5A35E}" dt="2023-05-01T18:46:43.196" v="1" actId="47"/>
        <pc:sldMkLst>
          <pc:docMk/>
          <pc:sldMk cId="920577208" sldId="2146846752"/>
        </pc:sldMkLst>
      </pc:sldChg>
      <pc:sldChg chg="add">
        <pc:chgData name="Ali Imran Khan" userId="1b5bb57a-5950-47f3-9580-38148fcd8ba4" providerId="ADAL" clId="{855EAA04-CDBA-4150-A0B6-B96883E5A35E}" dt="2023-05-01T18:46:41.765" v="0"/>
        <pc:sldMkLst>
          <pc:docMk/>
          <pc:sldMk cId="557642956" sldId="214731131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Event Aggregation</a:t>
          </a:r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16E56975-1676-4A51-A19D-18D355AE8353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Data Collection from different sources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(Network, Managers, other data streams)</a:t>
          </a:r>
        </a:p>
      </dgm:t>
    </dgm:pt>
    <dgm:pt modelId="{53776974-CE88-499E-85E6-854AED2C36C5}" type="parTrans" cxnId="{24F4077C-FF9A-4075-9B9D-2C28DB546827}">
      <dgm:prSet/>
      <dgm:spPr/>
      <dgm:t>
        <a:bodyPr/>
        <a:lstStyle/>
        <a:p>
          <a:endParaRPr lang="en-IN"/>
        </a:p>
      </dgm:t>
    </dgm:pt>
    <dgm:pt modelId="{93C65D10-4935-499C-9227-74B3C1E02CFA}" type="sibTrans" cxnId="{24F4077C-FF9A-4075-9B9D-2C28DB546827}">
      <dgm:prSet/>
      <dgm:spPr/>
      <dgm:t>
        <a:bodyPr/>
        <a:lstStyle/>
        <a:p>
          <a:endParaRPr lang="en-IN"/>
        </a:p>
      </dgm:t>
    </dgm:pt>
    <dgm:pt modelId="{2B40E0AE-7DD9-4D31-88A1-A8A46AFF3D31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Data capture from multiple data steams such as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SNMP, Log, NetFlow, API, etc.</a:t>
          </a:r>
        </a:p>
      </dgm:t>
    </dgm:pt>
    <dgm:pt modelId="{7147E5D4-7EDC-4BAD-BAAF-6000B5659777}" type="parTrans" cxnId="{30866715-A518-4C68-8007-5CF0BA33F63C}">
      <dgm:prSet/>
      <dgm:spPr/>
      <dgm:t>
        <a:bodyPr/>
        <a:lstStyle/>
        <a:p>
          <a:endParaRPr lang="en-IN"/>
        </a:p>
      </dgm:t>
    </dgm:pt>
    <dgm:pt modelId="{F15C12F5-2E52-4022-8794-A6E33AC33180}" type="sibTrans" cxnId="{30866715-A518-4C68-8007-5CF0BA33F63C}">
      <dgm:prSet/>
      <dgm:spPr/>
      <dgm:t>
        <a:bodyPr/>
        <a:lstStyle/>
        <a:p>
          <a:endParaRPr lang="en-IN"/>
        </a:p>
      </dgm:t>
    </dgm:pt>
    <dgm:pt modelId="{37230168-68C7-4C07-9EA0-B9DDA61540AB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Multi-cloud data gathering</a:t>
          </a:r>
        </a:p>
      </dgm:t>
    </dgm:pt>
    <dgm:pt modelId="{3ADB16F6-1784-4E8E-A770-89D4883B11D6}" type="parTrans" cxnId="{07ECD3A0-B337-453D-B22A-8C6E9EB5E44B}">
      <dgm:prSet/>
      <dgm:spPr/>
      <dgm:t>
        <a:bodyPr/>
        <a:lstStyle/>
        <a:p>
          <a:endParaRPr lang="en-IN"/>
        </a:p>
      </dgm:t>
    </dgm:pt>
    <dgm:pt modelId="{9ABEC4F0-348E-4824-B344-7A5BC21D4A3B}" type="sibTrans" cxnId="{07ECD3A0-B337-453D-B22A-8C6E9EB5E44B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C9659A69-1A4B-4D8F-81E5-F5B15018706A}" type="pres">
      <dgm:prSet presAssocID="{7BCBC93E-0B1C-4C42-A7F0-788318DA1399}" presName="node" presStyleLbl="node1" presStyleIdx="0" presStyleCnt="4" custScaleX="495237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6B1D7681-5EE3-422D-A4D5-9FEFB8B9A2A0}" type="pres">
      <dgm:prSet presAssocID="{16E56975-1676-4A51-A19D-18D355AE8353}" presName="node" presStyleLbl="node1" presStyleIdx="1" presStyleCnt="4" custScaleX="495237">
        <dgm:presLayoutVars>
          <dgm:bulletEnabled val="1"/>
        </dgm:presLayoutVars>
      </dgm:prSet>
      <dgm:spPr>
        <a:prstGeom prst="roundRect">
          <a:avLst/>
        </a:prstGeom>
      </dgm:spPr>
    </dgm:pt>
    <dgm:pt modelId="{99828045-D6B2-4F87-B850-3A749719DC1A}" type="pres">
      <dgm:prSet presAssocID="{93C65D10-4935-499C-9227-74B3C1E02CFA}" presName="sibTrans" presStyleCnt="0"/>
      <dgm:spPr/>
    </dgm:pt>
    <dgm:pt modelId="{A0CDC39F-FA8A-43CD-8B24-0FAA6AD5981F}" type="pres">
      <dgm:prSet presAssocID="{2B40E0AE-7DD9-4D31-88A1-A8A46AFF3D31}" presName="node" presStyleLbl="node1" presStyleIdx="2" presStyleCnt="4" custScaleX="495237">
        <dgm:presLayoutVars>
          <dgm:bulletEnabled val="1"/>
        </dgm:presLayoutVars>
      </dgm:prSet>
      <dgm:spPr>
        <a:prstGeom prst="roundRect">
          <a:avLst/>
        </a:prstGeom>
      </dgm:spPr>
    </dgm:pt>
    <dgm:pt modelId="{4FEDBDA8-50CA-42FC-BD75-7A7B6BEC0538}" type="pres">
      <dgm:prSet presAssocID="{F15C12F5-2E52-4022-8794-A6E33AC33180}" presName="sibTrans" presStyleCnt="0"/>
      <dgm:spPr/>
    </dgm:pt>
    <dgm:pt modelId="{375575D5-86F7-4228-8D8F-29A1D97BF22C}" type="pres">
      <dgm:prSet presAssocID="{37230168-68C7-4C07-9EA0-B9DDA61540AB}" presName="node" presStyleLbl="node1" presStyleIdx="3" presStyleCnt="4" custScaleX="49523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859B308-81F6-4883-95E8-F014243E9A74}" srcId="{DA82A0D6-518A-498C-A7C7-169C3B93F984}" destId="{7BCBC93E-0B1C-4C42-A7F0-788318DA1399}" srcOrd="0" destOrd="0" parTransId="{C43BD7DC-260A-45F7-A662-F194509C9020}" sibTransId="{D269C750-F166-41C0-90C1-F4A7E3F1AB3E}"/>
    <dgm:cxn modelId="{30866715-A518-4C68-8007-5CF0BA33F63C}" srcId="{DA82A0D6-518A-498C-A7C7-169C3B93F984}" destId="{2B40E0AE-7DD9-4D31-88A1-A8A46AFF3D31}" srcOrd="2" destOrd="0" parTransId="{7147E5D4-7EDC-4BAD-BAAF-6000B5659777}" sibTransId="{F15C12F5-2E52-4022-8794-A6E33AC33180}"/>
    <dgm:cxn modelId="{4386052E-A024-4767-92F5-358D2F3393F8}" type="presOf" srcId="{16E56975-1676-4A51-A19D-18D355AE8353}" destId="{6B1D7681-5EE3-422D-A4D5-9FEFB8B9A2A0}" srcOrd="0" destOrd="0" presId="urn:microsoft.com/office/officeart/2005/8/layout/default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24F4077C-FF9A-4075-9B9D-2C28DB546827}" srcId="{DA82A0D6-518A-498C-A7C7-169C3B93F984}" destId="{16E56975-1676-4A51-A19D-18D355AE8353}" srcOrd="1" destOrd="0" parTransId="{53776974-CE88-499E-85E6-854AED2C36C5}" sibTransId="{93C65D10-4935-499C-9227-74B3C1E02CFA}"/>
    <dgm:cxn modelId="{97EC9287-69DA-4EA0-906C-DBDF72E48FC3}" type="presOf" srcId="{2B40E0AE-7DD9-4D31-88A1-A8A46AFF3D31}" destId="{A0CDC39F-FA8A-43CD-8B24-0FAA6AD5981F}" srcOrd="0" destOrd="0" presId="urn:microsoft.com/office/officeart/2005/8/layout/default"/>
    <dgm:cxn modelId="{07ECD3A0-B337-453D-B22A-8C6E9EB5E44B}" srcId="{DA82A0D6-518A-498C-A7C7-169C3B93F984}" destId="{37230168-68C7-4C07-9EA0-B9DDA61540AB}" srcOrd="3" destOrd="0" parTransId="{3ADB16F6-1784-4E8E-A770-89D4883B11D6}" sibTransId="{9ABEC4F0-348E-4824-B344-7A5BC21D4A3B}"/>
    <dgm:cxn modelId="{B70357B7-4F37-45E4-8921-586A39BB6F53}" type="presOf" srcId="{7BCBC93E-0B1C-4C42-A7F0-788318DA1399}" destId="{C9659A69-1A4B-4D8F-81E5-F5B15018706A}" srcOrd="0" destOrd="0" presId="urn:microsoft.com/office/officeart/2005/8/layout/default"/>
    <dgm:cxn modelId="{3C6423C5-D2EF-49E4-A395-3151B339F0F0}" type="presOf" srcId="{37230168-68C7-4C07-9EA0-B9DDA61540AB}" destId="{375575D5-86F7-4228-8D8F-29A1D97BF22C}" srcOrd="0" destOrd="0" presId="urn:microsoft.com/office/officeart/2005/8/layout/default"/>
    <dgm:cxn modelId="{1B16DA6D-4751-4543-8792-FE2F5C5A8135}" type="presParOf" srcId="{4451B3DD-EC47-4088-95EF-946757B9A5B8}" destId="{C9659A69-1A4B-4D8F-81E5-F5B15018706A}" srcOrd="0" destOrd="0" presId="urn:microsoft.com/office/officeart/2005/8/layout/default"/>
    <dgm:cxn modelId="{5545AD3D-F501-4957-B011-8F58E8ED09D8}" type="presParOf" srcId="{4451B3DD-EC47-4088-95EF-946757B9A5B8}" destId="{B328E5D5-6349-4911-BD56-32AF1221E63D}" srcOrd="1" destOrd="0" presId="urn:microsoft.com/office/officeart/2005/8/layout/default"/>
    <dgm:cxn modelId="{D643FCA1-5354-4202-AA75-3501B5049359}" type="presParOf" srcId="{4451B3DD-EC47-4088-95EF-946757B9A5B8}" destId="{6B1D7681-5EE3-422D-A4D5-9FEFB8B9A2A0}" srcOrd="2" destOrd="0" presId="urn:microsoft.com/office/officeart/2005/8/layout/default"/>
    <dgm:cxn modelId="{6D43128F-2179-4C9B-8CC2-341C20F3AF69}" type="presParOf" srcId="{4451B3DD-EC47-4088-95EF-946757B9A5B8}" destId="{99828045-D6B2-4F87-B850-3A749719DC1A}" srcOrd="3" destOrd="0" presId="urn:microsoft.com/office/officeart/2005/8/layout/default"/>
    <dgm:cxn modelId="{ACB3E6A4-C0AC-420D-A220-5948E7C64E34}" type="presParOf" srcId="{4451B3DD-EC47-4088-95EF-946757B9A5B8}" destId="{A0CDC39F-FA8A-43CD-8B24-0FAA6AD5981F}" srcOrd="4" destOrd="0" presId="urn:microsoft.com/office/officeart/2005/8/layout/default"/>
    <dgm:cxn modelId="{54E6741C-97ED-4369-B9F4-89A994986D4A}" type="presParOf" srcId="{4451B3DD-EC47-4088-95EF-946757B9A5B8}" destId="{4FEDBDA8-50CA-42FC-BD75-7A7B6BEC0538}" srcOrd="5" destOrd="0" presId="urn:microsoft.com/office/officeart/2005/8/layout/default"/>
    <dgm:cxn modelId="{84EE982F-445D-4DD5-83BF-4203673F496D}" type="presParOf" srcId="{4451B3DD-EC47-4088-95EF-946757B9A5B8}" destId="{375575D5-86F7-4228-8D8F-29A1D97BF22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Increase in first level resolution</a:t>
          </a:r>
          <a:endParaRPr lang="en-IN" sz="1100" dirty="0"/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6F60E5FD-A920-48A8-97FE-5CF0DE4BAC18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Reduce people dependency</a:t>
          </a:r>
        </a:p>
      </dgm:t>
    </dgm:pt>
    <dgm:pt modelId="{0FF80FF1-0E05-4C93-93DB-9406DDA0366B}" type="parTrans" cxnId="{50625E13-2366-41ED-8F39-C285D2C75139}">
      <dgm:prSet/>
      <dgm:spPr/>
      <dgm:t>
        <a:bodyPr/>
        <a:lstStyle/>
        <a:p>
          <a:endParaRPr lang="en-IN"/>
        </a:p>
      </dgm:t>
    </dgm:pt>
    <dgm:pt modelId="{76529204-21DA-4A22-B181-B5ACFEE91F61}" type="sibTrans" cxnId="{50625E13-2366-41ED-8F39-C285D2C75139}">
      <dgm:prSet/>
      <dgm:spPr/>
      <dgm:t>
        <a:bodyPr/>
        <a:lstStyle/>
        <a:p>
          <a:endParaRPr lang="en-IN"/>
        </a:p>
      </dgm:t>
    </dgm:pt>
    <dgm:pt modelId="{BFECA93F-358B-42B9-9DBA-1DAAFCCD6A7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Faster incident resolution</a:t>
          </a:r>
        </a:p>
      </dgm:t>
    </dgm:pt>
    <dgm:pt modelId="{35ECB466-C79B-4734-8947-36DA96EDC791}" type="parTrans" cxnId="{377E1E37-71F8-45C0-B8E1-F59C0612419F}">
      <dgm:prSet/>
      <dgm:spPr/>
      <dgm:t>
        <a:bodyPr/>
        <a:lstStyle/>
        <a:p>
          <a:endParaRPr lang="en-IN"/>
        </a:p>
      </dgm:t>
    </dgm:pt>
    <dgm:pt modelId="{0AA121F9-1948-4BED-9E54-9AA17BE4D12C}" type="sibTrans" cxnId="{377E1E37-71F8-45C0-B8E1-F59C0612419F}">
      <dgm:prSet/>
      <dgm:spPr/>
      <dgm:t>
        <a:bodyPr/>
        <a:lstStyle/>
        <a:p>
          <a:endParaRPr lang="en-IN"/>
        </a:p>
      </dgm:t>
    </dgm:pt>
    <dgm:pt modelId="{32048262-1FF6-4508-9CB9-26149FB09FD7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Security: Immediate action for various vulnerabilities</a:t>
          </a:r>
          <a:endParaRPr lang="en-IN" sz="1100" dirty="0"/>
        </a:p>
      </dgm:t>
    </dgm:pt>
    <dgm:pt modelId="{3C09AD64-6FB0-4B72-A5C2-E7F92C2D5A65}" type="parTrans" cxnId="{3181EBF7-104A-486D-9884-112B2FCF354C}">
      <dgm:prSet/>
      <dgm:spPr/>
      <dgm:t>
        <a:bodyPr/>
        <a:lstStyle/>
        <a:p>
          <a:endParaRPr lang="en-IN"/>
        </a:p>
      </dgm:t>
    </dgm:pt>
    <dgm:pt modelId="{F75EBA93-B1FD-44D8-AAA0-16F01BA48589}" type="sibTrans" cxnId="{3181EBF7-104A-486D-9884-112B2FCF354C}">
      <dgm:prSet/>
      <dgm:spPr/>
      <dgm:t>
        <a:bodyPr/>
        <a:lstStyle/>
        <a:p>
          <a:endParaRPr lang="en-IN"/>
        </a:p>
      </dgm:t>
    </dgm:pt>
    <dgm:pt modelId="{E070E7DE-3E8E-473C-AC0D-E0328C190C0F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Network Consistency through pre-defined workflows</a:t>
          </a:r>
          <a:endParaRPr lang="en-IN" sz="1100" dirty="0"/>
        </a:p>
      </dgm:t>
    </dgm:pt>
    <dgm:pt modelId="{32DC175C-2BF9-42F7-8C71-1C8892DD7B71}" type="parTrans" cxnId="{29F34A53-183B-48DE-B31F-3B2A1F944C1D}">
      <dgm:prSet/>
      <dgm:spPr/>
      <dgm:t>
        <a:bodyPr/>
        <a:lstStyle/>
        <a:p>
          <a:endParaRPr lang="en-IN"/>
        </a:p>
      </dgm:t>
    </dgm:pt>
    <dgm:pt modelId="{E597A80E-39AE-4626-883A-A03EF83FFBD3}" type="sibTrans" cxnId="{29F34A53-183B-48DE-B31F-3B2A1F944C1D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C9659A69-1A4B-4D8F-81E5-F5B15018706A}" type="pres">
      <dgm:prSet presAssocID="{7BCBC93E-0B1C-4C42-A7F0-788318DA1399}" presName="node" presStyleLbl="node1" presStyleIdx="0" presStyleCnt="5" custScaleX="702467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8C933051-4FCF-48E7-94F8-7B4C27B04DEC}" type="pres">
      <dgm:prSet presAssocID="{6F60E5FD-A920-48A8-97FE-5CF0DE4BAC18}" presName="node" presStyleLbl="node1" presStyleIdx="1" presStyleCnt="5" custScaleX="702467">
        <dgm:presLayoutVars>
          <dgm:bulletEnabled val="1"/>
        </dgm:presLayoutVars>
      </dgm:prSet>
      <dgm:spPr>
        <a:prstGeom prst="roundRect">
          <a:avLst/>
        </a:prstGeom>
      </dgm:spPr>
    </dgm:pt>
    <dgm:pt modelId="{E71EEDEF-2F21-456D-BCBD-7A4EFE789EFE}" type="pres">
      <dgm:prSet presAssocID="{76529204-21DA-4A22-B181-B5ACFEE91F61}" presName="sibTrans" presStyleCnt="0"/>
      <dgm:spPr/>
    </dgm:pt>
    <dgm:pt modelId="{7778646B-6E80-41C0-8783-15B807893517}" type="pres">
      <dgm:prSet presAssocID="{BFECA93F-358B-42B9-9DBA-1DAAFCCD6A79}" presName="node" presStyleLbl="node1" presStyleIdx="2" presStyleCnt="5" custScaleX="702467">
        <dgm:presLayoutVars>
          <dgm:bulletEnabled val="1"/>
        </dgm:presLayoutVars>
      </dgm:prSet>
      <dgm:spPr>
        <a:prstGeom prst="roundRect">
          <a:avLst/>
        </a:prstGeom>
      </dgm:spPr>
    </dgm:pt>
    <dgm:pt modelId="{B50B1F05-3460-43AA-9AAC-1AB5B20CD620}" type="pres">
      <dgm:prSet presAssocID="{0AA121F9-1948-4BED-9E54-9AA17BE4D12C}" presName="sibTrans" presStyleCnt="0"/>
      <dgm:spPr/>
    </dgm:pt>
    <dgm:pt modelId="{C66265C0-2A34-48DD-94A4-CBC1C9DBDFB4}" type="pres">
      <dgm:prSet presAssocID="{32048262-1FF6-4508-9CB9-26149FB09FD7}" presName="node" presStyleLbl="node1" presStyleIdx="3" presStyleCnt="5" custScaleX="702467">
        <dgm:presLayoutVars>
          <dgm:bulletEnabled val="1"/>
        </dgm:presLayoutVars>
      </dgm:prSet>
      <dgm:spPr>
        <a:prstGeom prst="roundRect">
          <a:avLst/>
        </a:prstGeom>
      </dgm:spPr>
    </dgm:pt>
    <dgm:pt modelId="{05656985-76DD-4F5C-AC23-5F2FB2429FCE}" type="pres">
      <dgm:prSet presAssocID="{F75EBA93-B1FD-44D8-AAA0-16F01BA48589}" presName="sibTrans" presStyleCnt="0"/>
      <dgm:spPr/>
    </dgm:pt>
    <dgm:pt modelId="{7D1A8C63-F453-46F6-A398-6278407A7511}" type="pres">
      <dgm:prSet presAssocID="{E070E7DE-3E8E-473C-AC0D-E0328C190C0F}" presName="node" presStyleLbl="node1" presStyleIdx="4" presStyleCnt="5" custScaleX="70246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859B308-81F6-4883-95E8-F014243E9A74}" srcId="{DA82A0D6-518A-498C-A7C7-169C3B93F984}" destId="{7BCBC93E-0B1C-4C42-A7F0-788318DA1399}" srcOrd="0" destOrd="0" parTransId="{C43BD7DC-260A-45F7-A662-F194509C9020}" sibTransId="{D269C750-F166-41C0-90C1-F4A7E3F1AB3E}"/>
    <dgm:cxn modelId="{50625E13-2366-41ED-8F39-C285D2C75139}" srcId="{DA82A0D6-518A-498C-A7C7-169C3B93F984}" destId="{6F60E5FD-A920-48A8-97FE-5CF0DE4BAC18}" srcOrd="1" destOrd="0" parTransId="{0FF80FF1-0E05-4C93-93DB-9406DDA0366B}" sibTransId="{76529204-21DA-4A22-B181-B5ACFEE91F61}"/>
    <dgm:cxn modelId="{EB74AA20-7A20-41C0-9BF7-4301B18E40CE}" type="presOf" srcId="{32048262-1FF6-4508-9CB9-26149FB09FD7}" destId="{C66265C0-2A34-48DD-94A4-CBC1C9DBDFB4}" srcOrd="0" destOrd="0" presId="urn:microsoft.com/office/officeart/2005/8/layout/default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377E1E37-71F8-45C0-B8E1-F59C0612419F}" srcId="{DA82A0D6-518A-498C-A7C7-169C3B93F984}" destId="{BFECA93F-358B-42B9-9DBA-1DAAFCCD6A79}" srcOrd="2" destOrd="0" parTransId="{35ECB466-C79B-4734-8947-36DA96EDC791}" sibTransId="{0AA121F9-1948-4BED-9E54-9AA17BE4D12C}"/>
    <dgm:cxn modelId="{EB2B973E-BD44-4AF2-B086-775C6C1E24F5}" type="presOf" srcId="{E070E7DE-3E8E-473C-AC0D-E0328C190C0F}" destId="{7D1A8C63-F453-46F6-A398-6278407A7511}" srcOrd="0" destOrd="0" presId="urn:microsoft.com/office/officeart/2005/8/layout/default"/>
    <dgm:cxn modelId="{7A9F0665-FFD7-42E6-9C82-FCCDAFA27365}" type="presOf" srcId="{BFECA93F-358B-42B9-9DBA-1DAAFCCD6A79}" destId="{7778646B-6E80-41C0-8783-15B807893517}" srcOrd="0" destOrd="0" presId="urn:microsoft.com/office/officeart/2005/8/layout/default"/>
    <dgm:cxn modelId="{29F34A53-183B-48DE-B31F-3B2A1F944C1D}" srcId="{DA82A0D6-518A-498C-A7C7-169C3B93F984}" destId="{E070E7DE-3E8E-473C-AC0D-E0328C190C0F}" srcOrd="4" destOrd="0" parTransId="{32DC175C-2BF9-42F7-8C71-1C8892DD7B71}" sibTransId="{E597A80E-39AE-4626-883A-A03EF83FFBD3}"/>
    <dgm:cxn modelId="{AF2A207A-E2A4-4645-9384-D710E1B84626}" type="presOf" srcId="{6F60E5FD-A920-48A8-97FE-5CF0DE4BAC18}" destId="{8C933051-4FCF-48E7-94F8-7B4C27B04DEC}" srcOrd="0" destOrd="0" presId="urn:microsoft.com/office/officeart/2005/8/layout/default"/>
    <dgm:cxn modelId="{B70357B7-4F37-45E4-8921-586A39BB6F53}" type="presOf" srcId="{7BCBC93E-0B1C-4C42-A7F0-788318DA1399}" destId="{C9659A69-1A4B-4D8F-81E5-F5B15018706A}" srcOrd="0" destOrd="0" presId="urn:microsoft.com/office/officeart/2005/8/layout/default"/>
    <dgm:cxn modelId="{3181EBF7-104A-486D-9884-112B2FCF354C}" srcId="{DA82A0D6-518A-498C-A7C7-169C3B93F984}" destId="{32048262-1FF6-4508-9CB9-26149FB09FD7}" srcOrd="3" destOrd="0" parTransId="{3C09AD64-6FB0-4B72-A5C2-E7F92C2D5A65}" sibTransId="{F75EBA93-B1FD-44D8-AAA0-16F01BA48589}"/>
    <dgm:cxn modelId="{1B16DA6D-4751-4543-8792-FE2F5C5A8135}" type="presParOf" srcId="{4451B3DD-EC47-4088-95EF-946757B9A5B8}" destId="{C9659A69-1A4B-4D8F-81E5-F5B15018706A}" srcOrd="0" destOrd="0" presId="urn:microsoft.com/office/officeart/2005/8/layout/default"/>
    <dgm:cxn modelId="{5545AD3D-F501-4957-B011-8F58E8ED09D8}" type="presParOf" srcId="{4451B3DD-EC47-4088-95EF-946757B9A5B8}" destId="{B328E5D5-6349-4911-BD56-32AF1221E63D}" srcOrd="1" destOrd="0" presId="urn:microsoft.com/office/officeart/2005/8/layout/default"/>
    <dgm:cxn modelId="{184E1717-934E-4689-A842-AC3900E7D4E7}" type="presParOf" srcId="{4451B3DD-EC47-4088-95EF-946757B9A5B8}" destId="{8C933051-4FCF-48E7-94F8-7B4C27B04DEC}" srcOrd="2" destOrd="0" presId="urn:microsoft.com/office/officeart/2005/8/layout/default"/>
    <dgm:cxn modelId="{44773C5C-2FE5-450C-A8AE-7607F5D0654B}" type="presParOf" srcId="{4451B3DD-EC47-4088-95EF-946757B9A5B8}" destId="{E71EEDEF-2F21-456D-BCBD-7A4EFE789EFE}" srcOrd="3" destOrd="0" presId="urn:microsoft.com/office/officeart/2005/8/layout/default"/>
    <dgm:cxn modelId="{1624A9F4-20D4-46FB-9C95-1E834112E962}" type="presParOf" srcId="{4451B3DD-EC47-4088-95EF-946757B9A5B8}" destId="{7778646B-6E80-41C0-8783-15B807893517}" srcOrd="4" destOrd="0" presId="urn:microsoft.com/office/officeart/2005/8/layout/default"/>
    <dgm:cxn modelId="{26AF68A0-A7B8-4F1C-A371-981D40E208DC}" type="presParOf" srcId="{4451B3DD-EC47-4088-95EF-946757B9A5B8}" destId="{B50B1F05-3460-43AA-9AAC-1AB5B20CD620}" srcOrd="5" destOrd="0" presId="urn:microsoft.com/office/officeart/2005/8/layout/default"/>
    <dgm:cxn modelId="{97F38C71-63CE-4A4B-84DB-E5C9FE0D44CE}" type="presParOf" srcId="{4451B3DD-EC47-4088-95EF-946757B9A5B8}" destId="{C66265C0-2A34-48DD-94A4-CBC1C9DBDFB4}" srcOrd="6" destOrd="0" presId="urn:microsoft.com/office/officeart/2005/8/layout/default"/>
    <dgm:cxn modelId="{0E58C9A3-3705-4A17-BB8C-082612439F86}" type="presParOf" srcId="{4451B3DD-EC47-4088-95EF-946757B9A5B8}" destId="{05656985-76DD-4F5C-AC23-5F2FB2429FCE}" srcOrd="7" destOrd="0" presId="urn:microsoft.com/office/officeart/2005/8/layout/default"/>
    <dgm:cxn modelId="{A07F7273-75D7-4A0D-8A99-D906F788F83E}" type="presParOf" srcId="{4451B3DD-EC47-4088-95EF-946757B9A5B8}" destId="{7D1A8C63-F453-46F6-A398-6278407A751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Seamless ticket flow to disparate service providers’ ticketing system</a:t>
          </a:r>
          <a:endParaRPr lang="en-IN" sz="1100" dirty="0"/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6F60E5FD-A920-48A8-97FE-5CF0DE4BAC18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Enhanced visibility and monitoring of incident status from other service providers</a:t>
          </a:r>
          <a:endParaRPr lang="en-IN" sz="1100" dirty="0"/>
        </a:p>
      </dgm:t>
    </dgm:pt>
    <dgm:pt modelId="{0FF80FF1-0E05-4C93-93DB-9406DDA0366B}" type="parTrans" cxnId="{50625E13-2366-41ED-8F39-C285D2C75139}">
      <dgm:prSet/>
      <dgm:spPr/>
      <dgm:t>
        <a:bodyPr/>
        <a:lstStyle/>
        <a:p>
          <a:endParaRPr lang="en-IN"/>
        </a:p>
      </dgm:t>
    </dgm:pt>
    <dgm:pt modelId="{76529204-21DA-4A22-B181-B5ACFEE91F61}" type="sibTrans" cxnId="{50625E13-2366-41ED-8F39-C285D2C75139}">
      <dgm:prSet/>
      <dgm:spPr/>
      <dgm:t>
        <a:bodyPr/>
        <a:lstStyle/>
        <a:p>
          <a:endParaRPr lang="en-IN"/>
        </a:p>
      </dgm:t>
    </dgm:pt>
    <dgm:pt modelId="{BFECA93F-358B-42B9-9DBA-1DAAFCCD6A7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Integration with customer service management systems</a:t>
          </a:r>
          <a:endParaRPr lang="en-IN" sz="1100" dirty="0"/>
        </a:p>
      </dgm:t>
    </dgm:pt>
    <dgm:pt modelId="{35ECB466-C79B-4734-8947-36DA96EDC791}" type="parTrans" cxnId="{377E1E37-71F8-45C0-B8E1-F59C0612419F}">
      <dgm:prSet/>
      <dgm:spPr/>
      <dgm:t>
        <a:bodyPr/>
        <a:lstStyle/>
        <a:p>
          <a:endParaRPr lang="en-IN"/>
        </a:p>
      </dgm:t>
    </dgm:pt>
    <dgm:pt modelId="{0AA121F9-1948-4BED-9E54-9AA17BE4D12C}" type="sibTrans" cxnId="{377E1E37-71F8-45C0-B8E1-F59C0612419F}">
      <dgm:prSet/>
      <dgm:spPr/>
      <dgm:t>
        <a:bodyPr/>
        <a:lstStyle/>
        <a:p>
          <a:endParaRPr lang="en-IN"/>
        </a:p>
      </dgm:t>
    </dgm:pt>
    <dgm:pt modelId="{32048262-1FF6-4508-9CB9-26149FB09FD7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ISP Rating</a:t>
          </a:r>
        </a:p>
      </dgm:t>
    </dgm:pt>
    <dgm:pt modelId="{3C09AD64-6FB0-4B72-A5C2-E7F92C2D5A65}" type="parTrans" cxnId="{3181EBF7-104A-486D-9884-112B2FCF354C}">
      <dgm:prSet/>
      <dgm:spPr/>
      <dgm:t>
        <a:bodyPr/>
        <a:lstStyle/>
        <a:p>
          <a:endParaRPr lang="en-IN"/>
        </a:p>
      </dgm:t>
    </dgm:pt>
    <dgm:pt modelId="{F75EBA93-B1FD-44D8-AAA0-16F01BA48589}" type="sibTrans" cxnId="{3181EBF7-104A-486D-9884-112B2FCF354C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C9659A69-1A4B-4D8F-81E5-F5B15018706A}" type="pres">
      <dgm:prSet presAssocID="{7BCBC93E-0B1C-4C42-A7F0-788318DA1399}" presName="node" presStyleLbl="node1" presStyleIdx="0" presStyleCnt="4" custScaleX="740576" custScaleY="170312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8C933051-4FCF-48E7-94F8-7B4C27B04DEC}" type="pres">
      <dgm:prSet presAssocID="{6F60E5FD-A920-48A8-97FE-5CF0DE4BAC18}" presName="node" presStyleLbl="node1" presStyleIdx="1" presStyleCnt="4" custScaleX="740576" custScaleY="170312">
        <dgm:presLayoutVars>
          <dgm:bulletEnabled val="1"/>
        </dgm:presLayoutVars>
      </dgm:prSet>
      <dgm:spPr>
        <a:prstGeom prst="roundRect">
          <a:avLst/>
        </a:prstGeom>
      </dgm:spPr>
    </dgm:pt>
    <dgm:pt modelId="{E71EEDEF-2F21-456D-BCBD-7A4EFE789EFE}" type="pres">
      <dgm:prSet presAssocID="{76529204-21DA-4A22-B181-B5ACFEE91F61}" presName="sibTrans" presStyleCnt="0"/>
      <dgm:spPr/>
    </dgm:pt>
    <dgm:pt modelId="{7778646B-6E80-41C0-8783-15B807893517}" type="pres">
      <dgm:prSet presAssocID="{BFECA93F-358B-42B9-9DBA-1DAAFCCD6A79}" presName="node" presStyleLbl="node1" presStyleIdx="2" presStyleCnt="4" custScaleX="740576" custScaleY="112484">
        <dgm:presLayoutVars>
          <dgm:bulletEnabled val="1"/>
        </dgm:presLayoutVars>
      </dgm:prSet>
      <dgm:spPr>
        <a:prstGeom prst="roundRect">
          <a:avLst/>
        </a:prstGeom>
      </dgm:spPr>
    </dgm:pt>
    <dgm:pt modelId="{B50B1F05-3460-43AA-9AAC-1AB5B20CD620}" type="pres">
      <dgm:prSet presAssocID="{0AA121F9-1948-4BED-9E54-9AA17BE4D12C}" presName="sibTrans" presStyleCnt="0"/>
      <dgm:spPr/>
    </dgm:pt>
    <dgm:pt modelId="{C66265C0-2A34-48DD-94A4-CBC1C9DBDFB4}" type="pres">
      <dgm:prSet presAssocID="{32048262-1FF6-4508-9CB9-26149FB09FD7}" presName="node" presStyleLbl="node1" presStyleIdx="3" presStyleCnt="4" custScaleX="740576" custScaleY="11248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859B308-81F6-4883-95E8-F014243E9A74}" srcId="{DA82A0D6-518A-498C-A7C7-169C3B93F984}" destId="{7BCBC93E-0B1C-4C42-A7F0-788318DA1399}" srcOrd="0" destOrd="0" parTransId="{C43BD7DC-260A-45F7-A662-F194509C9020}" sibTransId="{D269C750-F166-41C0-90C1-F4A7E3F1AB3E}"/>
    <dgm:cxn modelId="{50625E13-2366-41ED-8F39-C285D2C75139}" srcId="{DA82A0D6-518A-498C-A7C7-169C3B93F984}" destId="{6F60E5FD-A920-48A8-97FE-5CF0DE4BAC18}" srcOrd="1" destOrd="0" parTransId="{0FF80FF1-0E05-4C93-93DB-9406DDA0366B}" sibTransId="{76529204-21DA-4A22-B181-B5ACFEE91F61}"/>
    <dgm:cxn modelId="{EB74AA20-7A20-41C0-9BF7-4301B18E40CE}" type="presOf" srcId="{32048262-1FF6-4508-9CB9-26149FB09FD7}" destId="{C66265C0-2A34-48DD-94A4-CBC1C9DBDFB4}" srcOrd="0" destOrd="0" presId="urn:microsoft.com/office/officeart/2005/8/layout/default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377E1E37-71F8-45C0-B8E1-F59C0612419F}" srcId="{DA82A0D6-518A-498C-A7C7-169C3B93F984}" destId="{BFECA93F-358B-42B9-9DBA-1DAAFCCD6A79}" srcOrd="2" destOrd="0" parTransId="{35ECB466-C79B-4734-8947-36DA96EDC791}" sibTransId="{0AA121F9-1948-4BED-9E54-9AA17BE4D12C}"/>
    <dgm:cxn modelId="{7A9F0665-FFD7-42E6-9C82-FCCDAFA27365}" type="presOf" srcId="{BFECA93F-358B-42B9-9DBA-1DAAFCCD6A79}" destId="{7778646B-6E80-41C0-8783-15B807893517}" srcOrd="0" destOrd="0" presId="urn:microsoft.com/office/officeart/2005/8/layout/default"/>
    <dgm:cxn modelId="{AF2A207A-E2A4-4645-9384-D710E1B84626}" type="presOf" srcId="{6F60E5FD-A920-48A8-97FE-5CF0DE4BAC18}" destId="{8C933051-4FCF-48E7-94F8-7B4C27B04DEC}" srcOrd="0" destOrd="0" presId="urn:microsoft.com/office/officeart/2005/8/layout/default"/>
    <dgm:cxn modelId="{B70357B7-4F37-45E4-8921-586A39BB6F53}" type="presOf" srcId="{7BCBC93E-0B1C-4C42-A7F0-788318DA1399}" destId="{C9659A69-1A4B-4D8F-81E5-F5B15018706A}" srcOrd="0" destOrd="0" presId="urn:microsoft.com/office/officeart/2005/8/layout/default"/>
    <dgm:cxn modelId="{3181EBF7-104A-486D-9884-112B2FCF354C}" srcId="{DA82A0D6-518A-498C-A7C7-169C3B93F984}" destId="{32048262-1FF6-4508-9CB9-26149FB09FD7}" srcOrd="3" destOrd="0" parTransId="{3C09AD64-6FB0-4B72-A5C2-E7F92C2D5A65}" sibTransId="{F75EBA93-B1FD-44D8-AAA0-16F01BA48589}"/>
    <dgm:cxn modelId="{1B16DA6D-4751-4543-8792-FE2F5C5A8135}" type="presParOf" srcId="{4451B3DD-EC47-4088-95EF-946757B9A5B8}" destId="{C9659A69-1A4B-4D8F-81E5-F5B15018706A}" srcOrd="0" destOrd="0" presId="urn:microsoft.com/office/officeart/2005/8/layout/default"/>
    <dgm:cxn modelId="{5545AD3D-F501-4957-B011-8F58E8ED09D8}" type="presParOf" srcId="{4451B3DD-EC47-4088-95EF-946757B9A5B8}" destId="{B328E5D5-6349-4911-BD56-32AF1221E63D}" srcOrd="1" destOrd="0" presId="urn:microsoft.com/office/officeart/2005/8/layout/default"/>
    <dgm:cxn modelId="{184E1717-934E-4689-A842-AC3900E7D4E7}" type="presParOf" srcId="{4451B3DD-EC47-4088-95EF-946757B9A5B8}" destId="{8C933051-4FCF-48E7-94F8-7B4C27B04DEC}" srcOrd="2" destOrd="0" presId="urn:microsoft.com/office/officeart/2005/8/layout/default"/>
    <dgm:cxn modelId="{44773C5C-2FE5-450C-A8AE-7607F5D0654B}" type="presParOf" srcId="{4451B3DD-EC47-4088-95EF-946757B9A5B8}" destId="{E71EEDEF-2F21-456D-BCBD-7A4EFE789EFE}" srcOrd="3" destOrd="0" presId="urn:microsoft.com/office/officeart/2005/8/layout/default"/>
    <dgm:cxn modelId="{1624A9F4-20D4-46FB-9C95-1E834112E962}" type="presParOf" srcId="{4451B3DD-EC47-4088-95EF-946757B9A5B8}" destId="{7778646B-6E80-41C0-8783-15B807893517}" srcOrd="4" destOrd="0" presId="urn:microsoft.com/office/officeart/2005/8/layout/default"/>
    <dgm:cxn modelId="{26AF68A0-A7B8-4F1C-A371-981D40E208DC}" type="presParOf" srcId="{4451B3DD-EC47-4088-95EF-946757B9A5B8}" destId="{B50B1F05-3460-43AA-9AAC-1AB5B20CD620}" srcOrd="5" destOrd="0" presId="urn:microsoft.com/office/officeart/2005/8/layout/default"/>
    <dgm:cxn modelId="{97F38C71-63CE-4A4B-84DB-E5C9FE0D44CE}" type="presParOf" srcId="{4451B3DD-EC47-4088-95EF-946757B9A5B8}" destId="{C66265C0-2A34-48DD-94A4-CBC1C9DBDFB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Fast resolution time on incidents</a:t>
          </a:r>
          <a:endParaRPr lang="en-IN" sz="1100" dirty="0"/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6F60E5FD-A920-48A8-97FE-5CF0DE4BAC18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Better risk management and pro-active risk mitigation</a:t>
          </a:r>
          <a:endParaRPr lang="en-IN" sz="1100" dirty="0"/>
        </a:p>
      </dgm:t>
    </dgm:pt>
    <dgm:pt modelId="{0FF80FF1-0E05-4C93-93DB-9406DDA0366B}" type="parTrans" cxnId="{50625E13-2366-41ED-8F39-C285D2C75139}">
      <dgm:prSet/>
      <dgm:spPr/>
      <dgm:t>
        <a:bodyPr/>
        <a:lstStyle/>
        <a:p>
          <a:endParaRPr lang="en-IN"/>
        </a:p>
      </dgm:t>
    </dgm:pt>
    <dgm:pt modelId="{76529204-21DA-4A22-B181-B5ACFEE91F61}" type="sibTrans" cxnId="{50625E13-2366-41ED-8F39-C285D2C75139}">
      <dgm:prSet/>
      <dgm:spPr/>
      <dgm:t>
        <a:bodyPr/>
        <a:lstStyle/>
        <a:p>
          <a:endParaRPr lang="en-IN"/>
        </a:p>
      </dgm:t>
    </dgm:pt>
    <dgm:pt modelId="{BFECA93F-358B-42B9-9DBA-1DAAFCCD6A7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Integrated customer service desk will enable end-to-end monitoring and control</a:t>
          </a:r>
          <a:endParaRPr lang="en-IN" sz="1100" dirty="0"/>
        </a:p>
      </dgm:t>
    </dgm:pt>
    <dgm:pt modelId="{35ECB466-C79B-4734-8947-36DA96EDC791}" type="parTrans" cxnId="{377E1E37-71F8-45C0-B8E1-F59C0612419F}">
      <dgm:prSet/>
      <dgm:spPr/>
      <dgm:t>
        <a:bodyPr/>
        <a:lstStyle/>
        <a:p>
          <a:endParaRPr lang="en-IN"/>
        </a:p>
      </dgm:t>
    </dgm:pt>
    <dgm:pt modelId="{0AA121F9-1948-4BED-9E54-9AA17BE4D12C}" type="sibTrans" cxnId="{377E1E37-71F8-45C0-B8E1-F59C0612419F}">
      <dgm:prSet/>
      <dgm:spPr/>
      <dgm:t>
        <a:bodyPr/>
        <a:lstStyle/>
        <a:p>
          <a:endParaRPr lang="en-IN"/>
        </a:p>
      </dgm:t>
    </dgm:pt>
    <dgm:pt modelId="{32048262-1FF6-4508-9CB9-26149FB09FD7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Reduces human dependencies for creating, updating, resolving tickets between disparate ITSM systems</a:t>
          </a:r>
          <a:endParaRPr lang="en-IN" sz="1100" dirty="0"/>
        </a:p>
      </dgm:t>
    </dgm:pt>
    <dgm:pt modelId="{3C09AD64-6FB0-4B72-A5C2-E7F92C2D5A65}" type="parTrans" cxnId="{3181EBF7-104A-486D-9884-112B2FCF354C}">
      <dgm:prSet/>
      <dgm:spPr/>
      <dgm:t>
        <a:bodyPr/>
        <a:lstStyle/>
        <a:p>
          <a:endParaRPr lang="en-IN"/>
        </a:p>
      </dgm:t>
    </dgm:pt>
    <dgm:pt modelId="{F75EBA93-B1FD-44D8-AAA0-16F01BA48589}" type="sibTrans" cxnId="{3181EBF7-104A-486D-9884-112B2FCF354C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C9659A69-1A4B-4D8F-81E5-F5B15018706A}" type="pres">
      <dgm:prSet presAssocID="{7BCBC93E-0B1C-4C42-A7F0-788318DA1399}" presName="node" presStyleLbl="node1" presStyleIdx="0" presStyleCnt="4" custScaleX="702467" custScaleY="103609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8C933051-4FCF-48E7-94F8-7B4C27B04DEC}" type="pres">
      <dgm:prSet presAssocID="{6F60E5FD-A920-48A8-97FE-5CF0DE4BAC18}" presName="node" presStyleLbl="node1" presStyleIdx="1" presStyleCnt="4" custScaleX="702467" custScaleY="103609">
        <dgm:presLayoutVars>
          <dgm:bulletEnabled val="1"/>
        </dgm:presLayoutVars>
      </dgm:prSet>
      <dgm:spPr>
        <a:prstGeom prst="roundRect">
          <a:avLst/>
        </a:prstGeom>
      </dgm:spPr>
    </dgm:pt>
    <dgm:pt modelId="{E71EEDEF-2F21-456D-BCBD-7A4EFE789EFE}" type="pres">
      <dgm:prSet presAssocID="{76529204-21DA-4A22-B181-B5ACFEE91F61}" presName="sibTrans" presStyleCnt="0"/>
      <dgm:spPr/>
    </dgm:pt>
    <dgm:pt modelId="{7778646B-6E80-41C0-8783-15B807893517}" type="pres">
      <dgm:prSet presAssocID="{BFECA93F-358B-42B9-9DBA-1DAAFCCD6A79}" presName="node" presStyleLbl="node1" presStyleIdx="2" presStyleCnt="4" custScaleX="702467" custScaleY="155948">
        <dgm:presLayoutVars>
          <dgm:bulletEnabled val="1"/>
        </dgm:presLayoutVars>
      </dgm:prSet>
      <dgm:spPr>
        <a:prstGeom prst="roundRect">
          <a:avLst/>
        </a:prstGeom>
      </dgm:spPr>
    </dgm:pt>
    <dgm:pt modelId="{B50B1F05-3460-43AA-9AAC-1AB5B20CD620}" type="pres">
      <dgm:prSet presAssocID="{0AA121F9-1948-4BED-9E54-9AA17BE4D12C}" presName="sibTrans" presStyleCnt="0"/>
      <dgm:spPr/>
    </dgm:pt>
    <dgm:pt modelId="{C66265C0-2A34-48DD-94A4-CBC1C9DBDFB4}" type="pres">
      <dgm:prSet presAssocID="{32048262-1FF6-4508-9CB9-26149FB09FD7}" presName="node" presStyleLbl="node1" presStyleIdx="3" presStyleCnt="4" custScaleX="702467" custScaleY="155948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859B308-81F6-4883-95E8-F014243E9A74}" srcId="{DA82A0D6-518A-498C-A7C7-169C3B93F984}" destId="{7BCBC93E-0B1C-4C42-A7F0-788318DA1399}" srcOrd="0" destOrd="0" parTransId="{C43BD7DC-260A-45F7-A662-F194509C9020}" sibTransId="{D269C750-F166-41C0-90C1-F4A7E3F1AB3E}"/>
    <dgm:cxn modelId="{50625E13-2366-41ED-8F39-C285D2C75139}" srcId="{DA82A0D6-518A-498C-A7C7-169C3B93F984}" destId="{6F60E5FD-A920-48A8-97FE-5CF0DE4BAC18}" srcOrd="1" destOrd="0" parTransId="{0FF80FF1-0E05-4C93-93DB-9406DDA0366B}" sibTransId="{76529204-21DA-4A22-B181-B5ACFEE91F61}"/>
    <dgm:cxn modelId="{EB74AA20-7A20-41C0-9BF7-4301B18E40CE}" type="presOf" srcId="{32048262-1FF6-4508-9CB9-26149FB09FD7}" destId="{C66265C0-2A34-48DD-94A4-CBC1C9DBDFB4}" srcOrd="0" destOrd="0" presId="urn:microsoft.com/office/officeart/2005/8/layout/default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377E1E37-71F8-45C0-B8E1-F59C0612419F}" srcId="{DA82A0D6-518A-498C-A7C7-169C3B93F984}" destId="{BFECA93F-358B-42B9-9DBA-1DAAFCCD6A79}" srcOrd="2" destOrd="0" parTransId="{35ECB466-C79B-4734-8947-36DA96EDC791}" sibTransId="{0AA121F9-1948-4BED-9E54-9AA17BE4D12C}"/>
    <dgm:cxn modelId="{7A9F0665-FFD7-42E6-9C82-FCCDAFA27365}" type="presOf" srcId="{BFECA93F-358B-42B9-9DBA-1DAAFCCD6A79}" destId="{7778646B-6E80-41C0-8783-15B807893517}" srcOrd="0" destOrd="0" presId="urn:microsoft.com/office/officeart/2005/8/layout/default"/>
    <dgm:cxn modelId="{AF2A207A-E2A4-4645-9384-D710E1B84626}" type="presOf" srcId="{6F60E5FD-A920-48A8-97FE-5CF0DE4BAC18}" destId="{8C933051-4FCF-48E7-94F8-7B4C27B04DEC}" srcOrd="0" destOrd="0" presId="urn:microsoft.com/office/officeart/2005/8/layout/default"/>
    <dgm:cxn modelId="{B70357B7-4F37-45E4-8921-586A39BB6F53}" type="presOf" srcId="{7BCBC93E-0B1C-4C42-A7F0-788318DA1399}" destId="{C9659A69-1A4B-4D8F-81E5-F5B15018706A}" srcOrd="0" destOrd="0" presId="urn:microsoft.com/office/officeart/2005/8/layout/default"/>
    <dgm:cxn modelId="{3181EBF7-104A-486D-9884-112B2FCF354C}" srcId="{DA82A0D6-518A-498C-A7C7-169C3B93F984}" destId="{32048262-1FF6-4508-9CB9-26149FB09FD7}" srcOrd="3" destOrd="0" parTransId="{3C09AD64-6FB0-4B72-A5C2-E7F92C2D5A65}" sibTransId="{F75EBA93-B1FD-44D8-AAA0-16F01BA48589}"/>
    <dgm:cxn modelId="{1B16DA6D-4751-4543-8792-FE2F5C5A8135}" type="presParOf" srcId="{4451B3DD-EC47-4088-95EF-946757B9A5B8}" destId="{C9659A69-1A4B-4D8F-81E5-F5B15018706A}" srcOrd="0" destOrd="0" presId="urn:microsoft.com/office/officeart/2005/8/layout/default"/>
    <dgm:cxn modelId="{5545AD3D-F501-4957-B011-8F58E8ED09D8}" type="presParOf" srcId="{4451B3DD-EC47-4088-95EF-946757B9A5B8}" destId="{B328E5D5-6349-4911-BD56-32AF1221E63D}" srcOrd="1" destOrd="0" presId="urn:microsoft.com/office/officeart/2005/8/layout/default"/>
    <dgm:cxn modelId="{184E1717-934E-4689-A842-AC3900E7D4E7}" type="presParOf" srcId="{4451B3DD-EC47-4088-95EF-946757B9A5B8}" destId="{8C933051-4FCF-48E7-94F8-7B4C27B04DEC}" srcOrd="2" destOrd="0" presId="urn:microsoft.com/office/officeart/2005/8/layout/default"/>
    <dgm:cxn modelId="{44773C5C-2FE5-450C-A8AE-7607F5D0654B}" type="presParOf" srcId="{4451B3DD-EC47-4088-95EF-946757B9A5B8}" destId="{E71EEDEF-2F21-456D-BCBD-7A4EFE789EFE}" srcOrd="3" destOrd="0" presId="urn:microsoft.com/office/officeart/2005/8/layout/default"/>
    <dgm:cxn modelId="{1624A9F4-20D4-46FB-9C95-1E834112E962}" type="presParOf" srcId="{4451B3DD-EC47-4088-95EF-946757B9A5B8}" destId="{7778646B-6E80-41C0-8783-15B807893517}" srcOrd="4" destOrd="0" presId="urn:microsoft.com/office/officeart/2005/8/layout/default"/>
    <dgm:cxn modelId="{26AF68A0-A7B8-4F1C-A371-981D40E208DC}" type="presParOf" srcId="{4451B3DD-EC47-4088-95EF-946757B9A5B8}" destId="{B50B1F05-3460-43AA-9AAC-1AB5B20CD620}" srcOrd="5" destOrd="0" presId="urn:microsoft.com/office/officeart/2005/8/layout/default"/>
    <dgm:cxn modelId="{97F38C71-63CE-4A4B-84DB-E5C9FE0D44CE}" type="presParOf" srcId="{4451B3DD-EC47-4088-95EF-946757B9A5B8}" destId="{C66265C0-2A34-48DD-94A4-CBC1C9DBDFB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/>
            <a:t>Self service portal and on-demand provisioning of network services</a:t>
          </a:r>
          <a:endParaRPr lang="en-IN" sz="1000" dirty="0"/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242A9529-C780-4D18-B2F1-6513F7142B79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000" dirty="0"/>
            <a:t>Zero touch provisioning</a:t>
          </a:r>
        </a:p>
      </dgm:t>
    </dgm:pt>
    <dgm:pt modelId="{6F6B4D05-E84D-4903-A3E1-1119F10BDABD}" type="parTrans" cxnId="{ED0AFED8-161E-4788-8656-7B6D7058DD31}">
      <dgm:prSet/>
      <dgm:spPr/>
      <dgm:t>
        <a:bodyPr/>
        <a:lstStyle/>
        <a:p>
          <a:endParaRPr lang="en-IN"/>
        </a:p>
      </dgm:t>
    </dgm:pt>
    <dgm:pt modelId="{F8301A44-9FCF-417E-9BC9-396F66C11242}" type="sibTrans" cxnId="{ED0AFED8-161E-4788-8656-7B6D7058DD31}">
      <dgm:prSet/>
      <dgm:spPr/>
      <dgm:t>
        <a:bodyPr/>
        <a:lstStyle/>
        <a:p>
          <a:endParaRPr lang="en-IN"/>
        </a:p>
      </dgm:t>
    </dgm:pt>
    <dgm:pt modelId="{21EB10D7-808A-49E1-BA83-990117318F75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/>
            <a:t>Real-time control and visibility on network service</a:t>
          </a:r>
          <a:endParaRPr lang="en-IN" sz="1000" dirty="0"/>
        </a:p>
      </dgm:t>
    </dgm:pt>
    <dgm:pt modelId="{74DD3E0B-DB3F-4E0A-8B08-5A850545D97F}" type="parTrans" cxnId="{C2360E64-FD35-46F6-BC7E-20DBED0B6306}">
      <dgm:prSet/>
      <dgm:spPr/>
      <dgm:t>
        <a:bodyPr/>
        <a:lstStyle/>
        <a:p>
          <a:endParaRPr lang="en-IN"/>
        </a:p>
      </dgm:t>
    </dgm:pt>
    <dgm:pt modelId="{B18B5BF7-BA5C-4538-90C3-4CED2BECABB6}" type="sibTrans" cxnId="{C2360E64-FD35-46F6-BC7E-20DBED0B6306}">
      <dgm:prSet/>
      <dgm:spPr/>
      <dgm:t>
        <a:bodyPr/>
        <a:lstStyle/>
        <a:p>
          <a:endParaRPr lang="en-IN"/>
        </a:p>
      </dgm:t>
    </dgm:pt>
    <dgm:pt modelId="{931DF6DA-3B3A-4D0C-BDB8-3B605699A480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/>
            <a:t>Unified view of customers’ mission-critical network and assets</a:t>
          </a:r>
          <a:endParaRPr lang="en-IN" sz="1000" dirty="0"/>
        </a:p>
      </dgm:t>
    </dgm:pt>
    <dgm:pt modelId="{CC745E76-71B9-42BB-B9EC-2DADBDCD8F46}" type="parTrans" cxnId="{3CC29B55-D436-4A90-91E8-AFC6EDBFE629}">
      <dgm:prSet/>
      <dgm:spPr/>
      <dgm:t>
        <a:bodyPr/>
        <a:lstStyle/>
        <a:p>
          <a:endParaRPr lang="en-IN"/>
        </a:p>
      </dgm:t>
    </dgm:pt>
    <dgm:pt modelId="{0977BCB2-9D2B-4670-A802-6826FDB947A9}" type="sibTrans" cxnId="{3CC29B55-D436-4A90-91E8-AFC6EDBFE629}">
      <dgm:prSet/>
      <dgm:spPr/>
      <dgm:t>
        <a:bodyPr/>
        <a:lstStyle/>
        <a:p>
          <a:endParaRPr lang="en-IN"/>
        </a:p>
      </dgm:t>
    </dgm:pt>
    <dgm:pt modelId="{190C271A-742E-4C3D-AD67-95EAABBB52E9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000" dirty="0"/>
            <a:t>Customized views and dashboards</a:t>
          </a:r>
        </a:p>
      </dgm:t>
    </dgm:pt>
    <dgm:pt modelId="{470D8782-A3CA-4C36-8F6D-F326E5CF7DFA}" type="parTrans" cxnId="{F0FEC932-5B8C-4A6B-8FA0-ECCC715B3992}">
      <dgm:prSet/>
      <dgm:spPr/>
      <dgm:t>
        <a:bodyPr/>
        <a:lstStyle/>
        <a:p>
          <a:endParaRPr lang="en-IN"/>
        </a:p>
      </dgm:t>
    </dgm:pt>
    <dgm:pt modelId="{FC9943A7-B33F-44BD-9DDD-DDA533C298DB}" type="sibTrans" cxnId="{F0FEC932-5B8C-4A6B-8FA0-ECCC715B3992}">
      <dgm:prSet/>
      <dgm:spPr/>
      <dgm:t>
        <a:bodyPr/>
        <a:lstStyle/>
        <a:p>
          <a:endParaRPr lang="en-IN"/>
        </a:p>
      </dgm:t>
    </dgm:pt>
    <dgm:pt modelId="{1F12B1BB-3EC0-4E45-942B-B1CF2E4ECDC1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/>
            <a:t>Incident Management, Service Requests, Knowledgebase,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/>
            <a:t>Escalation Management</a:t>
          </a:r>
          <a:endParaRPr lang="en-IN" sz="1000" dirty="0"/>
        </a:p>
      </dgm:t>
    </dgm:pt>
    <dgm:pt modelId="{ACC54A9B-9EF7-494F-AD89-B0897912E510}" type="parTrans" cxnId="{D0C42B5C-AABF-4EC2-8734-4CEBE33F72C1}">
      <dgm:prSet/>
      <dgm:spPr/>
      <dgm:t>
        <a:bodyPr/>
        <a:lstStyle/>
        <a:p>
          <a:endParaRPr lang="en-IN"/>
        </a:p>
      </dgm:t>
    </dgm:pt>
    <dgm:pt modelId="{B96861F2-EFD0-4729-A343-B78193531FC3}" type="sibTrans" cxnId="{D0C42B5C-AABF-4EC2-8734-4CEBE33F72C1}">
      <dgm:prSet/>
      <dgm:spPr/>
      <dgm:t>
        <a:bodyPr/>
        <a:lstStyle/>
        <a:p>
          <a:endParaRPr lang="en-IN"/>
        </a:p>
      </dgm:t>
    </dgm:pt>
    <dgm:pt modelId="{ADF45CC8-A219-4148-8EE1-14E7EAC29EA1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/>
            <a:t>Utilization Trends, Network Performance Reports,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000" dirty="0"/>
            <a:t>Network Health Dashboards</a:t>
          </a:r>
          <a:endParaRPr lang="en-IN" sz="1000" dirty="0"/>
        </a:p>
      </dgm:t>
    </dgm:pt>
    <dgm:pt modelId="{AF310F52-0661-4B7D-A593-52533E015E62}" type="parTrans" cxnId="{546C6A87-282A-4AC6-89BB-C6BB3E6B8397}">
      <dgm:prSet/>
      <dgm:spPr/>
      <dgm:t>
        <a:bodyPr/>
        <a:lstStyle/>
        <a:p>
          <a:endParaRPr lang="en-IN"/>
        </a:p>
      </dgm:t>
    </dgm:pt>
    <dgm:pt modelId="{302033F9-2B2D-4324-AA21-0E947B754807}" type="sibTrans" cxnId="{546C6A87-282A-4AC6-89BB-C6BB3E6B8397}">
      <dgm:prSet/>
      <dgm:spPr/>
      <dgm:t>
        <a:bodyPr/>
        <a:lstStyle/>
        <a:p>
          <a:endParaRPr lang="en-IN"/>
        </a:p>
      </dgm:t>
    </dgm:pt>
    <dgm:pt modelId="{431EE223-094A-4556-90D2-3AF88FC1D551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000" dirty="0"/>
            <a:t>SLA Management</a:t>
          </a:r>
        </a:p>
      </dgm:t>
    </dgm:pt>
    <dgm:pt modelId="{152AB6F8-88C8-4D9A-9F41-4BE31E68FE03}" type="parTrans" cxnId="{EEBE5FE5-B7E7-4320-9F2B-C2BAF987FB7E}">
      <dgm:prSet/>
      <dgm:spPr/>
      <dgm:t>
        <a:bodyPr/>
        <a:lstStyle/>
        <a:p>
          <a:endParaRPr lang="en-IN"/>
        </a:p>
      </dgm:t>
    </dgm:pt>
    <dgm:pt modelId="{8D8DDF2D-2723-40B2-AFBC-5C6DD3B7ADF0}" type="sibTrans" cxnId="{EEBE5FE5-B7E7-4320-9F2B-C2BAF987FB7E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C9659A69-1A4B-4D8F-81E5-F5B15018706A}" type="pres">
      <dgm:prSet presAssocID="{7BCBC93E-0B1C-4C42-A7F0-788318DA1399}" presName="node" presStyleLbl="node1" presStyleIdx="0" presStyleCnt="8" custScaleX="1153880" custScaleY="139824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95E75A34-7A71-431D-8700-A9CA8798D34A}" type="pres">
      <dgm:prSet presAssocID="{242A9529-C780-4D18-B2F1-6513F7142B79}" presName="node" presStyleLbl="node1" presStyleIdx="1" presStyleCnt="8" custScaleX="1153881">
        <dgm:presLayoutVars>
          <dgm:bulletEnabled val="1"/>
        </dgm:presLayoutVars>
      </dgm:prSet>
      <dgm:spPr>
        <a:prstGeom prst="roundRect">
          <a:avLst/>
        </a:prstGeom>
      </dgm:spPr>
    </dgm:pt>
    <dgm:pt modelId="{2495C9AF-0D1A-4B5E-905B-C4F6B3FFF8F3}" type="pres">
      <dgm:prSet presAssocID="{F8301A44-9FCF-417E-9BC9-396F66C11242}" presName="sibTrans" presStyleCnt="0"/>
      <dgm:spPr/>
    </dgm:pt>
    <dgm:pt modelId="{82A8E594-9F5C-42F0-B99D-A71D607A4792}" type="pres">
      <dgm:prSet presAssocID="{21EB10D7-808A-49E1-BA83-990117318F75}" presName="node" presStyleLbl="node1" presStyleIdx="2" presStyleCnt="8" custScaleX="1153881">
        <dgm:presLayoutVars>
          <dgm:bulletEnabled val="1"/>
        </dgm:presLayoutVars>
      </dgm:prSet>
      <dgm:spPr>
        <a:prstGeom prst="roundRect">
          <a:avLst/>
        </a:prstGeom>
      </dgm:spPr>
    </dgm:pt>
    <dgm:pt modelId="{6EA95C59-3127-4D37-B831-939975949129}" type="pres">
      <dgm:prSet presAssocID="{B18B5BF7-BA5C-4538-90C3-4CED2BECABB6}" presName="sibTrans" presStyleCnt="0"/>
      <dgm:spPr/>
    </dgm:pt>
    <dgm:pt modelId="{EA2F16C5-2B1B-4E6F-A08D-820D95D0B45D}" type="pres">
      <dgm:prSet presAssocID="{931DF6DA-3B3A-4D0C-BDB8-3B605699A480}" presName="node" presStyleLbl="node1" presStyleIdx="3" presStyleCnt="8" custScaleX="1153881">
        <dgm:presLayoutVars>
          <dgm:bulletEnabled val="1"/>
        </dgm:presLayoutVars>
      </dgm:prSet>
      <dgm:spPr>
        <a:prstGeom prst="roundRect">
          <a:avLst/>
        </a:prstGeom>
      </dgm:spPr>
    </dgm:pt>
    <dgm:pt modelId="{20CF0FA6-464D-4EE0-B406-DD97DD5983F1}" type="pres">
      <dgm:prSet presAssocID="{0977BCB2-9D2B-4670-A802-6826FDB947A9}" presName="sibTrans" presStyleCnt="0"/>
      <dgm:spPr/>
    </dgm:pt>
    <dgm:pt modelId="{BB0B19B1-7747-4AA9-83BE-6991D24F9D24}" type="pres">
      <dgm:prSet presAssocID="{190C271A-742E-4C3D-AD67-95EAABBB52E9}" presName="node" presStyleLbl="node1" presStyleIdx="4" presStyleCnt="8" custScaleX="1153881">
        <dgm:presLayoutVars>
          <dgm:bulletEnabled val="1"/>
        </dgm:presLayoutVars>
      </dgm:prSet>
      <dgm:spPr>
        <a:prstGeom prst="roundRect">
          <a:avLst/>
        </a:prstGeom>
      </dgm:spPr>
    </dgm:pt>
    <dgm:pt modelId="{3B738F97-6F42-47D9-893E-8DBBA11D6F12}" type="pres">
      <dgm:prSet presAssocID="{FC9943A7-B33F-44BD-9DDD-DDA533C298DB}" presName="sibTrans" presStyleCnt="0"/>
      <dgm:spPr/>
    </dgm:pt>
    <dgm:pt modelId="{45DE8EC0-E243-4C7C-B4B7-65E80FCC1630}" type="pres">
      <dgm:prSet presAssocID="{1F12B1BB-3EC0-4E45-942B-B1CF2E4ECDC1}" presName="node" presStyleLbl="node1" presStyleIdx="5" presStyleCnt="8" custScaleX="1153881" custScaleY="172336">
        <dgm:presLayoutVars>
          <dgm:bulletEnabled val="1"/>
        </dgm:presLayoutVars>
      </dgm:prSet>
      <dgm:spPr>
        <a:prstGeom prst="roundRect">
          <a:avLst/>
        </a:prstGeom>
      </dgm:spPr>
    </dgm:pt>
    <dgm:pt modelId="{1452C2B8-8D2D-4136-B806-F980413EBB65}" type="pres">
      <dgm:prSet presAssocID="{B96861F2-EFD0-4729-A343-B78193531FC3}" presName="sibTrans" presStyleCnt="0"/>
      <dgm:spPr/>
    </dgm:pt>
    <dgm:pt modelId="{403F3319-07DE-4FBE-92ED-D2C409D28414}" type="pres">
      <dgm:prSet presAssocID="{ADF45CC8-A219-4148-8EE1-14E7EAC29EA1}" presName="node" presStyleLbl="node1" presStyleIdx="6" presStyleCnt="8" custScaleX="1153881" custScaleY="172336">
        <dgm:presLayoutVars>
          <dgm:bulletEnabled val="1"/>
        </dgm:presLayoutVars>
      </dgm:prSet>
      <dgm:spPr>
        <a:prstGeom prst="roundRect">
          <a:avLst/>
        </a:prstGeom>
      </dgm:spPr>
    </dgm:pt>
    <dgm:pt modelId="{CE115876-5C54-4005-86B0-FE2176084AB2}" type="pres">
      <dgm:prSet presAssocID="{302033F9-2B2D-4324-AA21-0E947B754807}" presName="sibTrans" presStyleCnt="0"/>
      <dgm:spPr/>
    </dgm:pt>
    <dgm:pt modelId="{98574D5E-330D-46A0-85D1-E2AEB26AAF35}" type="pres">
      <dgm:prSet presAssocID="{431EE223-094A-4556-90D2-3AF88FC1D551}" presName="node" presStyleLbl="node1" presStyleIdx="7" presStyleCnt="8" custScaleX="1153881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859B308-81F6-4883-95E8-F014243E9A74}" srcId="{DA82A0D6-518A-498C-A7C7-169C3B93F984}" destId="{7BCBC93E-0B1C-4C42-A7F0-788318DA1399}" srcOrd="0" destOrd="0" parTransId="{C43BD7DC-260A-45F7-A662-F194509C9020}" sibTransId="{D269C750-F166-41C0-90C1-F4A7E3F1AB3E}"/>
    <dgm:cxn modelId="{349F2917-8BEE-4E87-9A99-5F06709DED48}" type="presOf" srcId="{242A9529-C780-4D18-B2F1-6513F7142B79}" destId="{95E75A34-7A71-431D-8700-A9CA8798D34A}" srcOrd="0" destOrd="0" presId="urn:microsoft.com/office/officeart/2005/8/layout/default"/>
    <dgm:cxn modelId="{7EC4EB18-22AA-4B43-A77B-6E8231A16DDD}" type="presOf" srcId="{431EE223-094A-4556-90D2-3AF88FC1D551}" destId="{98574D5E-330D-46A0-85D1-E2AEB26AAF35}" srcOrd="0" destOrd="0" presId="urn:microsoft.com/office/officeart/2005/8/layout/default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F0FEC932-5B8C-4A6B-8FA0-ECCC715B3992}" srcId="{DA82A0D6-518A-498C-A7C7-169C3B93F984}" destId="{190C271A-742E-4C3D-AD67-95EAABBB52E9}" srcOrd="4" destOrd="0" parTransId="{470D8782-A3CA-4C36-8F6D-F326E5CF7DFA}" sibTransId="{FC9943A7-B33F-44BD-9DDD-DDA533C298DB}"/>
    <dgm:cxn modelId="{2FB36A3E-D19F-494D-8601-4A27AC7927A5}" type="presOf" srcId="{190C271A-742E-4C3D-AD67-95EAABBB52E9}" destId="{BB0B19B1-7747-4AA9-83BE-6991D24F9D24}" srcOrd="0" destOrd="0" presId="urn:microsoft.com/office/officeart/2005/8/layout/default"/>
    <dgm:cxn modelId="{D0C42B5C-AABF-4EC2-8734-4CEBE33F72C1}" srcId="{DA82A0D6-518A-498C-A7C7-169C3B93F984}" destId="{1F12B1BB-3EC0-4E45-942B-B1CF2E4ECDC1}" srcOrd="5" destOrd="0" parTransId="{ACC54A9B-9EF7-494F-AD89-B0897912E510}" sibTransId="{B96861F2-EFD0-4729-A343-B78193531FC3}"/>
    <dgm:cxn modelId="{C2360E64-FD35-46F6-BC7E-20DBED0B6306}" srcId="{DA82A0D6-518A-498C-A7C7-169C3B93F984}" destId="{21EB10D7-808A-49E1-BA83-990117318F75}" srcOrd="2" destOrd="0" parTransId="{74DD3E0B-DB3F-4E0A-8B08-5A850545D97F}" sibTransId="{B18B5BF7-BA5C-4538-90C3-4CED2BECABB6}"/>
    <dgm:cxn modelId="{5F63EB44-74FF-47B5-917F-28DB6C7E6A17}" type="presOf" srcId="{931DF6DA-3B3A-4D0C-BDB8-3B605699A480}" destId="{EA2F16C5-2B1B-4E6F-A08D-820D95D0B45D}" srcOrd="0" destOrd="0" presId="urn:microsoft.com/office/officeart/2005/8/layout/default"/>
    <dgm:cxn modelId="{A927B369-5C0A-4504-BCDC-92AB9295D0FF}" type="presOf" srcId="{1F12B1BB-3EC0-4E45-942B-B1CF2E4ECDC1}" destId="{45DE8EC0-E243-4C7C-B4B7-65E80FCC1630}" srcOrd="0" destOrd="0" presId="urn:microsoft.com/office/officeart/2005/8/layout/default"/>
    <dgm:cxn modelId="{3CC29B55-D436-4A90-91E8-AFC6EDBFE629}" srcId="{DA82A0D6-518A-498C-A7C7-169C3B93F984}" destId="{931DF6DA-3B3A-4D0C-BDB8-3B605699A480}" srcOrd="3" destOrd="0" parTransId="{CC745E76-71B9-42BB-B9EC-2DADBDCD8F46}" sibTransId="{0977BCB2-9D2B-4670-A802-6826FDB947A9}"/>
    <dgm:cxn modelId="{546C6A87-282A-4AC6-89BB-C6BB3E6B8397}" srcId="{DA82A0D6-518A-498C-A7C7-169C3B93F984}" destId="{ADF45CC8-A219-4148-8EE1-14E7EAC29EA1}" srcOrd="6" destOrd="0" parTransId="{AF310F52-0661-4B7D-A593-52533E015E62}" sibTransId="{302033F9-2B2D-4324-AA21-0E947B754807}"/>
    <dgm:cxn modelId="{12A71C8D-B301-4E89-B119-6F4455E68870}" type="presOf" srcId="{ADF45CC8-A219-4148-8EE1-14E7EAC29EA1}" destId="{403F3319-07DE-4FBE-92ED-D2C409D28414}" srcOrd="0" destOrd="0" presId="urn:microsoft.com/office/officeart/2005/8/layout/default"/>
    <dgm:cxn modelId="{B70357B7-4F37-45E4-8921-586A39BB6F53}" type="presOf" srcId="{7BCBC93E-0B1C-4C42-A7F0-788318DA1399}" destId="{C9659A69-1A4B-4D8F-81E5-F5B15018706A}" srcOrd="0" destOrd="0" presId="urn:microsoft.com/office/officeart/2005/8/layout/default"/>
    <dgm:cxn modelId="{EADAFACB-1741-42A0-8CE2-5D4894F574A4}" type="presOf" srcId="{21EB10D7-808A-49E1-BA83-990117318F75}" destId="{82A8E594-9F5C-42F0-B99D-A71D607A4792}" srcOrd="0" destOrd="0" presId="urn:microsoft.com/office/officeart/2005/8/layout/default"/>
    <dgm:cxn modelId="{ED0AFED8-161E-4788-8656-7B6D7058DD31}" srcId="{DA82A0D6-518A-498C-A7C7-169C3B93F984}" destId="{242A9529-C780-4D18-B2F1-6513F7142B79}" srcOrd="1" destOrd="0" parTransId="{6F6B4D05-E84D-4903-A3E1-1119F10BDABD}" sibTransId="{F8301A44-9FCF-417E-9BC9-396F66C11242}"/>
    <dgm:cxn modelId="{EEBE5FE5-B7E7-4320-9F2B-C2BAF987FB7E}" srcId="{DA82A0D6-518A-498C-A7C7-169C3B93F984}" destId="{431EE223-094A-4556-90D2-3AF88FC1D551}" srcOrd="7" destOrd="0" parTransId="{152AB6F8-88C8-4D9A-9F41-4BE31E68FE03}" sibTransId="{8D8DDF2D-2723-40B2-AFBC-5C6DD3B7ADF0}"/>
    <dgm:cxn modelId="{1B16DA6D-4751-4543-8792-FE2F5C5A8135}" type="presParOf" srcId="{4451B3DD-EC47-4088-95EF-946757B9A5B8}" destId="{C9659A69-1A4B-4D8F-81E5-F5B15018706A}" srcOrd="0" destOrd="0" presId="urn:microsoft.com/office/officeart/2005/8/layout/default"/>
    <dgm:cxn modelId="{5545AD3D-F501-4957-B011-8F58E8ED09D8}" type="presParOf" srcId="{4451B3DD-EC47-4088-95EF-946757B9A5B8}" destId="{B328E5D5-6349-4911-BD56-32AF1221E63D}" srcOrd="1" destOrd="0" presId="urn:microsoft.com/office/officeart/2005/8/layout/default"/>
    <dgm:cxn modelId="{105A09CA-466C-42BE-A3C2-A8E937F276D7}" type="presParOf" srcId="{4451B3DD-EC47-4088-95EF-946757B9A5B8}" destId="{95E75A34-7A71-431D-8700-A9CA8798D34A}" srcOrd="2" destOrd="0" presId="urn:microsoft.com/office/officeart/2005/8/layout/default"/>
    <dgm:cxn modelId="{051D5E91-7BFC-4AE7-9678-5D408D72FCB3}" type="presParOf" srcId="{4451B3DD-EC47-4088-95EF-946757B9A5B8}" destId="{2495C9AF-0D1A-4B5E-905B-C4F6B3FFF8F3}" srcOrd="3" destOrd="0" presId="urn:microsoft.com/office/officeart/2005/8/layout/default"/>
    <dgm:cxn modelId="{C9FB543D-A971-4FCB-A610-37AF4D20D574}" type="presParOf" srcId="{4451B3DD-EC47-4088-95EF-946757B9A5B8}" destId="{82A8E594-9F5C-42F0-B99D-A71D607A4792}" srcOrd="4" destOrd="0" presId="urn:microsoft.com/office/officeart/2005/8/layout/default"/>
    <dgm:cxn modelId="{015DB982-BB45-4A3A-B2C1-6F24BDAD4497}" type="presParOf" srcId="{4451B3DD-EC47-4088-95EF-946757B9A5B8}" destId="{6EA95C59-3127-4D37-B831-939975949129}" srcOrd="5" destOrd="0" presId="urn:microsoft.com/office/officeart/2005/8/layout/default"/>
    <dgm:cxn modelId="{5F14DC59-F815-4418-9575-3CD58CA7AF82}" type="presParOf" srcId="{4451B3DD-EC47-4088-95EF-946757B9A5B8}" destId="{EA2F16C5-2B1B-4E6F-A08D-820D95D0B45D}" srcOrd="6" destOrd="0" presId="urn:microsoft.com/office/officeart/2005/8/layout/default"/>
    <dgm:cxn modelId="{B5C51862-FEE3-4D81-B71E-F266F938CB39}" type="presParOf" srcId="{4451B3DD-EC47-4088-95EF-946757B9A5B8}" destId="{20CF0FA6-464D-4EE0-B406-DD97DD5983F1}" srcOrd="7" destOrd="0" presId="urn:microsoft.com/office/officeart/2005/8/layout/default"/>
    <dgm:cxn modelId="{8A7ADFA3-6879-42B7-983D-4E5E84DC7F1A}" type="presParOf" srcId="{4451B3DD-EC47-4088-95EF-946757B9A5B8}" destId="{BB0B19B1-7747-4AA9-83BE-6991D24F9D24}" srcOrd="8" destOrd="0" presId="urn:microsoft.com/office/officeart/2005/8/layout/default"/>
    <dgm:cxn modelId="{A2C7C8B4-45ED-417D-A844-D9C2537CC8B8}" type="presParOf" srcId="{4451B3DD-EC47-4088-95EF-946757B9A5B8}" destId="{3B738F97-6F42-47D9-893E-8DBBA11D6F12}" srcOrd="9" destOrd="0" presId="urn:microsoft.com/office/officeart/2005/8/layout/default"/>
    <dgm:cxn modelId="{54890E6A-FD56-4C4D-B2F3-47285760314B}" type="presParOf" srcId="{4451B3DD-EC47-4088-95EF-946757B9A5B8}" destId="{45DE8EC0-E243-4C7C-B4B7-65E80FCC1630}" srcOrd="10" destOrd="0" presId="urn:microsoft.com/office/officeart/2005/8/layout/default"/>
    <dgm:cxn modelId="{CDD640F5-7554-4EC5-84A5-ED2B14F7CAE5}" type="presParOf" srcId="{4451B3DD-EC47-4088-95EF-946757B9A5B8}" destId="{1452C2B8-8D2D-4136-B806-F980413EBB65}" srcOrd="11" destOrd="0" presId="urn:microsoft.com/office/officeart/2005/8/layout/default"/>
    <dgm:cxn modelId="{B854733B-CFFC-4209-8EE0-B7647CE45223}" type="presParOf" srcId="{4451B3DD-EC47-4088-95EF-946757B9A5B8}" destId="{403F3319-07DE-4FBE-92ED-D2C409D28414}" srcOrd="12" destOrd="0" presId="urn:microsoft.com/office/officeart/2005/8/layout/default"/>
    <dgm:cxn modelId="{EBEE9741-A5E0-4241-BD6A-FD822CC6EF72}" type="presParOf" srcId="{4451B3DD-EC47-4088-95EF-946757B9A5B8}" destId="{CE115876-5C54-4005-86B0-FE2176084AB2}" srcOrd="13" destOrd="0" presId="urn:microsoft.com/office/officeart/2005/8/layout/default"/>
    <dgm:cxn modelId="{3A57D682-1177-4C1A-8A98-B43E7E259428}" type="presParOf" srcId="{4451B3DD-EC47-4088-95EF-946757B9A5B8}" destId="{98574D5E-330D-46A0-85D1-E2AEB26AAF35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Always available access to services enabling customers to change their service requirements with immediate turn-around times</a:t>
          </a:r>
          <a:endParaRPr lang="en-IN" sz="1100" dirty="0"/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6F60E5FD-A920-48A8-97FE-5CF0DE4BAC18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Reduce costs for customers by eliminating the need for customer service representatives to handle routine inquiries and transactions</a:t>
          </a:r>
          <a:endParaRPr lang="en-IN" sz="1100" dirty="0"/>
        </a:p>
      </dgm:t>
    </dgm:pt>
    <dgm:pt modelId="{76529204-21DA-4A22-B181-B5ACFEE91F61}" type="sibTrans" cxnId="{50625E13-2366-41ED-8F39-C285D2C75139}">
      <dgm:prSet/>
      <dgm:spPr/>
      <dgm:t>
        <a:bodyPr/>
        <a:lstStyle/>
        <a:p>
          <a:endParaRPr lang="en-IN"/>
        </a:p>
      </dgm:t>
    </dgm:pt>
    <dgm:pt modelId="{0FF80FF1-0E05-4C93-93DB-9406DDA0366B}" type="parTrans" cxnId="{50625E13-2366-41ED-8F39-C285D2C75139}">
      <dgm:prSet/>
      <dgm:spPr/>
      <dgm:t>
        <a:bodyPr/>
        <a:lstStyle/>
        <a:p>
          <a:endParaRPr lang="en-IN"/>
        </a:p>
      </dgm:t>
    </dgm:pt>
    <dgm:pt modelId="{BFECA93F-358B-42B9-9DBA-1DAAFCCD6A7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Utilization trends, network performance and health dashboards can help identify customer experience impacting issues and take corrective action </a:t>
          </a:r>
          <a:endParaRPr lang="en-IN" sz="1100" dirty="0"/>
        </a:p>
      </dgm:t>
    </dgm:pt>
    <dgm:pt modelId="{0AA121F9-1948-4BED-9E54-9AA17BE4D12C}" type="sibTrans" cxnId="{377E1E37-71F8-45C0-B8E1-F59C0612419F}">
      <dgm:prSet/>
      <dgm:spPr/>
      <dgm:t>
        <a:bodyPr/>
        <a:lstStyle/>
        <a:p>
          <a:endParaRPr lang="en-IN"/>
        </a:p>
      </dgm:t>
    </dgm:pt>
    <dgm:pt modelId="{35ECB466-C79B-4734-8947-36DA96EDC791}" type="parTrans" cxnId="{377E1E37-71F8-45C0-B8E1-F59C0612419F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C9659A69-1A4B-4D8F-81E5-F5B15018706A}" type="pres">
      <dgm:prSet presAssocID="{7BCBC93E-0B1C-4C42-A7F0-788318DA1399}" presName="node" presStyleLbl="node1" presStyleIdx="0" presStyleCnt="3" custScaleX="2000000" custScaleY="565182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8C933051-4FCF-48E7-94F8-7B4C27B04DEC}" type="pres">
      <dgm:prSet presAssocID="{6F60E5FD-A920-48A8-97FE-5CF0DE4BAC18}" presName="node" presStyleLbl="node1" presStyleIdx="1" presStyleCnt="3" custScaleX="2000000" custScaleY="565182">
        <dgm:presLayoutVars>
          <dgm:bulletEnabled val="1"/>
        </dgm:presLayoutVars>
      </dgm:prSet>
      <dgm:spPr>
        <a:prstGeom prst="roundRect">
          <a:avLst/>
        </a:prstGeom>
      </dgm:spPr>
    </dgm:pt>
    <dgm:pt modelId="{E71EEDEF-2F21-456D-BCBD-7A4EFE789EFE}" type="pres">
      <dgm:prSet presAssocID="{76529204-21DA-4A22-B181-B5ACFEE91F61}" presName="sibTrans" presStyleCnt="0"/>
      <dgm:spPr/>
    </dgm:pt>
    <dgm:pt modelId="{7778646B-6E80-41C0-8783-15B807893517}" type="pres">
      <dgm:prSet presAssocID="{BFECA93F-358B-42B9-9DBA-1DAAFCCD6A79}" presName="node" presStyleLbl="node1" presStyleIdx="2" presStyleCnt="3" custScaleX="2000000" custScaleY="56518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859B308-81F6-4883-95E8-F014243E9A74}" srcId="{DA82A0D6-518A-498C-A7C7-169C3B93F984}" destId="{7BCBC93E-0B1C-4C42-A7F0-788318DA1399}" srcOrd="0" destOrd="0" parTransId="{C43BD7DC-260A-45F7-A662-F194509C9020}" sibTransId="{D269C750-F166-41C0-90C1-F4A7E3F1AB3E}"/>
    <dgm:cxn modelId="{50625E13-2366-41ED-8F39-C285D2C75139}" srcId="{DA82A0D6-518A-498C-A7C7-169C3B93F984}" destId="{6F60E5FD-A920-48A8-97FE-5CF0DE4BAC18}" srcOrd="1" destOrd="0" parTransId="{0FF80FF1-0E05-4C93-93DB-9406DDA0366B}" sibTransId="{76529204-21DA-4A22-B181-B5ACFEE91F61}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377E1E37-71F8-45C0-B8E1-F59C0612419F}" srcId="{DA82A0D6-518A-498C-A7C7-169C3B93F984}" destId="{BFECA93F-358B-42B9-9DBA-1DAAFCCD6A79}" srcOrd="2" destOrd="0" parTransId="{35ECB466-C79B-4734-8947-36DA96EDC791}" sibTransId="{0AA121F9-1948-4BED-9E54-9AA17BE4D12C}"/>
    <dgm:cxn modelId="{7A9F0665-FFD7-42E6-9C82-FCCDAFA27365}" type="presOf" srcId="{BFECA93F-358B-42B9-9DBA-1DAAFCCD6A79}" destId="{7778646B-6E80-41C0-8783-15B807893517}" srcOrd="0" destOrd="0" presId="urn:microsoft.com/office/officeart/2005/8/layout/default"/>
    <dgm:cxn modelId="{AF2A207A-E2A4-4645-9384-D710E1B84626}" type="presOf" srcId="{6F60E5FD-A920-48A8-97FE-5CF0DE4BAC18}" destId="{8C933051-4FCF-48E7-94F8-7B4C27B04DEC}" srcOrd="0" destOrd="0" presId="urn:microsoft.com/office/officeart/2005/8/layout/default"/>
    <dgm:cxn modelId="{B70357B7-4F37-45E4-8921-586A39BB6F53}" type="presOf" srcId="{7BCBC93E-0B1C-4C42-A7F0-788318DA1399}" destId="{C9659A69-1A4B-4D8F-81E5-F5B15018706A}" srcOrd="0" destOrd="0" presId="urn:microsoft.com/office/officeart/2005/8/layout/default"/>
    <dgm:cxn modelId="{1B16DA6D-4751-4543-8792-FE2F5C5A8135}" type="presParOf" srcId="{4451B3DD-EC47-4088-95EF-946757B9A5B8}" destId="{C9659A69-1A4B-4D8F-81E5-F5B15018706A}" srcOrd="0" destOrd="0" presId="urn:microsoft.com/office/officeart/2005/8/layout/default"/>
    <dgm:cxn modelId="{5545AD3D-F501-4957-B011-8F58E8ED09D8}" type="presParOf" srcId="{4451B3DD-EC47-4088-95EF-946757B9A5B8}" destId="{B328E5D5-6349-4911-BD56-32AF1221E63D}" srcOrd="1" destOrd="0" presId="urn:microsoft.com/office/officeart/2005/8/layout/default"/>
    <dgm:cxn modelId="{184E1717-934E-4689-A842-AC3900E7D4E7}" type="presParOf" srcId="{4451B3DD-EC47-4088-95EF-946757B9A5B8}" destId="{8C933051-4FCF-48E7-94F8-7B4C27B04DEC}" srcOrd="2" destOrd="0" presId="urn:microsoft.com/office/officeart/2005/8/layout/default"/>
    <dgm:cxn modelId="{44773C5C-2FE5-450C-A8AE-7607F5D0654B}" type="presParOf" srcId="{4451B3DD-EC47-4088-95EF-946757B9A5B8}" destId="{E71EEDEF-2F21-456D-BCBD-7A4EFE789EFE}" srcOrd="3" destOrd="0" presId="urn:microsoft.com/office/officeart/2005/8/layout/default"/>
    <dgm:cxn modelId="{1624A9F4-20D4-46FB-9C95-1E834112E962}" type="presParOf" srcId="{4451B3DD-EC47-4088-95EF-946757B9A5B8}" destId="{7778646B-6E80-41C0-8783-15B80789351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/>
            <a:t>Creation of the NOC, associated tools and manage the field operations</a:t>
          </a:r>
          <a:endParaRPr lang="en-IN" sz="900" dirty="0"/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6F60E5FD-A920-48A8-97FE-5CF0DE4BAC18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/>
            <a:t>Consultancy for procurement of new solutions and their management </a:t>
          </a:r>
          <a:endParaRPr lang="en-IN" sz="900" dirty="0"/>
        </a:p>
      </dgm:t>
    </dgm:pt>
    <dgm:pt modelId="{0FF80FF1-0E05-4C93-93DB-9406DDA0366B}" type="parTrans" cxnId="{50625E13-2366-41ED-8F39-C285D2C75139}">
      <dgm:prSet/>
      <dgm:spPr/>
      <dgm:t>
        <a:bodyPr/>
        <a:lstStyle/>
        <a:p>
          <a:endParaRPr lang="en-IN"/>
        </a:p>
      </dgm:t>
    </dgm:pt>
    <dgm:pt modelId="{76529204-21DA-4A22-B181-B5ACFEE91F61}" type="sibTrans" cxnId="{50625E13-2366-41ED-8F39-C285D2C75139}">
      <dgm:prSet/>
      <dgm:spPr/>
      <dgm:t>
        <a:bodyPr/>
        <a:lstStyle/>
        <a:p>
          <a:endParaRPr lang="en-IN"/>
        </a:p>
      </dgm:t>
    </dgm:pt>
    <dgm:pt modelId="{BFECA93F-358B-42B9-9DBA-1DAAFCCD6A7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900" dirty="0"/>
            <a:t>Management of existing solutions</a:t>
          </a:r>
        </a:p>
      </dgm:t>
    </dgm:pt>
    <dgm:pt modelId="{35ECB466-C79B-4734-8947-36DA96EDC791}" type="parTrans" cxnId="{377E1E37-71F8-45C0-B8E1-F59C0612419F}">
      <dgm:prSet/>
      <dgm:spPr/>
      <dgm:t>
        <a:bodyPr/>
        <a:lstStyle/>
        <a:p>
          <a:endParaRPr lang="en-IN"/>
        </a:p>
      </dgm:t>
    </dgm:pt>
    <dgm:pt modelId="{0AA121F9-1948-4BED-9E54-9AA17BE4D12C}" type="sibTrans" cxnId="{377E1E37-71F8-45C0-B8E1-F59C0612419F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C9659A69-1A4B-4D8F-81E5-F5B15018706A}" type="pres">
      <dgm:prSet presAssocID="{7BCBC93E-0B1C-4C42-A7F0-788318DA1399}" presName="node" presStyleLbl="node1" presStyleIdx="0" presStyleCnt="3" custScaleX="1590440" custScaleY="220051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8C933051-4FCF-48E7-94F8-7B4C27B04DEC}" type="pres">
      <dgm:prSet presAssocID="{6F60E5FD-A920-48A8-97FE-5CF0DE4BAC18}" presName="node" presStyleLbl="node1" presStyleIdx="1" presStyleCnt="3" custScaleX="1590440" custScaleY="220051">
        <dgm:presLayoutVars>
          <dgm:bulletEnabled val="1"/>
        </dgm:presLayoutVars>
      </dgm:prSet>
      <dgm:spPr>
        <a:prstGeom prst="roundRect">
          <a:avLst/>
        </a:prstGeom>
      </dgm:spPr>
    </dgm:pt>
    <dgm:pt modelId="{E71EEDEF-2F21-456D-BCBD-7A4EFE789EFE}" type="pres">
      <dgm:prSet presAssocID="{76529204-21DA-4A22-B181-B5ACFEE91F61}" presName="sibTrans" presStyleCnt="0"/>
      <dgm:spPr/>
    </dgm:pt>
    <dgm:pt modelId="{7778646B-6E80-41C0-8783-15B807893517}" type="pres">
      <dgm:prSet presAssocID="{BFECA93F-358B-42B9-9DBA-1DAAFCCD6A79}" presName="node" presStyleLbl="node1" presStyleIdx="2" presStyleCnt="3" custScaleX="1590440" custScaleY="220051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859B308-81F6-4883-95E8-F014243E9A74}" srcId="{DA82A0D6-518A-498C-A7C7-169C3B93F984}" destId="{7BCBC93E-0B1C-4C42-A7F0-788318DA1399}" srcOrd="0" destOrd="0" parTransId="{C43BD7DC-260A-45F7-A662-F194509C9020}" sibTransId="{D269C750-F166-41C0-90C1-F4A7E3F1AB3E}"/>
    <dgm:cxn modelId="{50625E13-2366-41ED-8F39-C285D2C75139}" srcId="{DA82A0D6-518A-498C-A7C7-169C3B93F984}" destId="{6F60E5FD-A920-48A8-97FE-5CF0DE4BAC18}" srcOrd="1" destOrd="0" parTransId="{0FF80FF1-0E05-4C93-93DB-9406DDA0366B}" sibTransId="{76529204-21DA-4A22-B181-B5ACFEE91F61}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377E1E37-71F8-45C0-B8E1-F59C0612419F}" srcId="{DA82A0D6-518A-498C-A7C7-169C3B93F984}" destId="{BFECA93F-358B-42B9-9DBA-1DAAFCCD6A79}" srcOrd="2" destOrd="0" parTransId="{35ECB466-C79B-4734-8947-36DA96EDC791}" sibTransId="{0AA121F9-1948-4BED-9E54-9AA17BE4D12C}"/>
    <dgm:cxn modelId="{7A9F0665-FFD7-42E6-9C82-FCCDAFA27365}" type="presOf" srcId="{BFECA93F-358B-42B9-9DBA-1DAAFCCD6A79}" destId="{7778646B-6E80-41C0-8783-15B807893517}" srcOrd="0" destOrd="0" presId="urn:microsoft.com/office/officeart/2005/8/layout/default"/>
    <dgm:cxn modelId="{AF2A207A-E2A4-4645-9384-D710E1B84626}" type="presOf" srcId="{6F60E5FD-A920-48A8-97FE-5CF0DE4BAC18}" destId="{8C933051-4FCF-48E7-94F8-7B4C27B04DEC}" srcOrd="0" destOrd="0" presId="urn:microsoft.com/office/officeart/2005/8/layout/default"/>
    <dgm:cxn modelId="{B70357B7-4F37-45E4-8921-586A39BB6F53}" type="presOf" srcId="{7BCBC93E-0B1C-4C42-A7F0-788318DA1399}" destId="{C9659A69-1A4B-4D8F-81E5-F5B15018706A}" srcOrd="0" destOrd="0" presId="urn:microsoft.com/office/officeart/2005/8/layout/default"/>
    <dgm:cxn modelId="{1B16DA6D-4751-4543-8792-FE2F5C5A8135}" type="presParOf" srcId="{4451B3DD-EC47-4088-95EF-946757B9A5B8}" destId="{C9659A69-1A4B-4D8F-81E5-F5B15018706A}" srcOrd="0" destOrd="0" presId="urn:microsoft.com/office/officeart/2005/8/layout/default"/>
    <dgm:cxn modelId="{5545AD3D-F501-4957-B011-8F58E8ED09D8}" type="presParOf" srcId="{4451B3DD-EC47-4088-95EF-946757B9A5B8}" destId="{B328E5D5-6349-4911-BD56-32AF1221E63D}" srcOrd="1" destOrd="0" presId="urn:microsoft.com/office/officeart/2005/8/layout/default"/>
    <dgm:cxn modelId="{184E1717-934E-4689-A842-AC3900E7D4E7}" type="presParOf" srcId="{4451B3DD-EC47-4088-95EF-946757B9A5B8}" destId="{8C933051-4FCF-48E7-94F8-7B4C27B04DEC}" srcOrd="2" destOrd="0" presId="urn:microsoft.com/office/officeart/2005/8/layout/default"/>
    <dgm:cxn modelId="{44773C5C-2FE5-450C-A8AE-7607F5D0654B}" type="presParOf" srcId="{4451B3DD-EC47-4088-95EF-946757B9A5B8}" destId="{E71EEDEF-2F21-456D-BCBD-7A4EFE789EFE}" srcOrd="3" destOrd="0" presId="urn:microsoft.com/office/officeart/2005/8/layout/default"/>
    <dgm:cxn modelId="{1624A9F4-20D4-46FB-9C95-1E834112E962}" type="presParOf" srcId="{4451B3DD-EC47-4088-95EF-946757B9A5B8}" destId="{7778646B-6E80-41C0-8783-15B80789351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/>
            <a:t>Ability to visualize the relationship between various elements of the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/>
            <a:t>project &amp; orchestrate efforts</a:t>
          </a:r>
          <a:endParaRPr lang="en-IN" sz="900" dirty="0"/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6F60E5FD-A920-48A8-97FE-5CF0DE4BAC18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/>
            <a:t>Transition an in-flight operation with minimum disruptions</a:t>
          </a:r>
          <a:endParaRPr lang="en-IN" sz="900" dirty="0"/>
        </a:p>
      </dgm:t>
    </dgm:pt>
    <dgm:pt modelId="{0FF80FF1-0E05-4C93-93DB-9406DDA0366B}" type="parTrans" cxnId="{50625E13-2366-41ED-8F39-C285D2C75139}">
      <dgm:prSet/>
      <dgm:spPr/>
      <dgm:t>
        <a:bodyPr/>
        <a:lstStyle/>
        <a:p>
          <a:endParaRPr lang="en-IN"/>
        </a:p>
      </dgm:t>
    </dgm:pt>
    <dgm:pt modelId="{76529204-21DA-4A22-B181-B5ACFEE91F61}" type="sibTrans" cxnId="{50625E13-2366-41ED-8F39-C285D2C75139}">
      <dgm:prSet/>
      <dgm:spPr/>
      <dgm:t>
        <a:bodyPr/>
        <a:lstStyle/>
        <a:p>
          <a:endParaRPr lang="en-IN"/>
        </a:p>
      </dgm:t>
    </dgm:pt>
    <dgm:pt modelId="{BFECA93F-358B-42B9-9DBA-1DAAFCCD6A7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/>
            <a:t>Ensuring improved service levels &amp; CSAT</a:t>
          </a:r>
          <a:endParaRPr lang="en-IN" sz="900" dirty="0"/>
        </a:p>
      </dgm:t>
    </dgm:pt>
    <dgm:pt modelId="{35ECB466-C79B-4734-8947-36DA96EDC791}" type="parTrans" cxnId="{377E1E37-71F8-45C0-B8E1-F59C0612419F}">
      <dgm:prSet/>
      <dgm:spPr/>
      <dgm:t>
        <a:bodyPr/>
        <a:lstStyle/>
        <a:p>
          <a:endParaRPr lang="en-IN"/>
        </a:p>
      </dgm:t>
    </dgm:pt>
    <dgm:pt modelId="{0AA121F9-1948-4BED-9E54-9AA17BE4D12C}" type="sibTrans" cxnId="{377E1E37-71F8-45C0-B8E1-F59C0612419F}">
      <dgm:prSet/>
      <dgm:spPr/>
      <dgm:t>
        <a:bodyPr/>
        <a:lstStyle/>
        <a:p>
          <a:endParaRPr lang="en-IN"/>
        </a:p>
      </dgm:t>
    </dgm:pt>
    <dgm:pt modelId="{32048262-1FF6-4508-9CB9-26149FB09FD7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900" dirty="0"/>
            <a:t>Project governance</a:t>
          </a:r>
        </a:p>
      </dgm:t>
    </dgm:pt>
    <dgm:pt modelId="{3C09AD64-6FB0-4B72-A5C2-E7F92C2D5A65}" type="parTrans" cxnId="{3181EBF7-104A-486D-9884-112B2FCF354C}">
      <dgm:prSet/>
      <dgm:spPr/>
      <dgm:t>
        <a:bodyPr/>
        <a:lstStyle/>
        <a:p>
          <a:endParaRPr lang="en-IN"/>
        </a:p>
      </dgm:t>
    </dgm:pt>
    <dgm:pt modelId="{F75EBA93-B1FD-44D8-AAA0-16F01BA48589}" type="sibTrans" cxnId="{3181EBF7-104A-486D-9884-112B2FCF354C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C9659A69-1A4B-4D8F-81E5-F5B15018706A}" type="pres">
      <dgm:prSet presAssocID="{7BCBC93E-0B1C-4C42-A7F0-788318DA1399}" presName="node" presStyleLbl="node1" presStyleIdx="0" presStyleCnt="4" custScaleX="1034188" custScaleY="152535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8C933051-4FCF-48E7-94F8-7B4C27B04DEC}" type="pres">
      <dgm:prSet presAssocID="{6F60E5FD-A920-48A8-97FE-5CF0DE4BAC18}" presName="node" presStyleLbl="node1" presStyleIdx="1" presStyleCnt="4" custScaleX="1034188" custScaleY="82887">
        <dgm:presLayoutVars>
          <dgm:bulletEnabled val="1"/>
        </dgm:presLayoutVars>
      </dgm:prSet>
      <dgm:spPr>
        <a:prstGeom prst="roundRect">
          <a:avLst/>
        </a:prstGeom>
      </dgm:spPr>
    </dgm:pt>
    <dgm:pt modelId="{E71EEDEF-2F21-456D-BCBD-7A4EFE789EFE}" type="pres">
      <dgm:prSet presAssocID="{76529204-21DA-4A22-B181-B5ACFEE91F61}" presName="sibTrans" presStyleCnt="0"/>
      <dgm:spPr/>
    </dgm:pt>
    <dgm:pt modelId="{7778646B-6E80-41C0-8783-15B807893517}" type="pres">
      <dgm:prSet presAssocID="{BFECA93F-358B-42B9-9DBA-1DAAFCCD6A79}" presName="node" presStyleLbl="node1" presStyleIdx="2" presStyleCnt="4" custScaleX="1034188" custScaleY="82887">
        <dgm:presLayoutVars>
          <dgm:bulletEnabled val="1"/>
        </dgm:presLayoutVars>
      </dgm:prSet>
      <dgm:spPr>
        <a:prstGeom prst="roundRect">
          <a:avLst/>
        </a:prstGeom>
      </dgm:spPr>
    </dgm:pt>
    <dgm:pt modelId="{B50B1F05-3460-43AA-9AAC-1AB5B20CD620}" type="pres">
      <dgm:prSet presAssocID="{0AA121F9-1948-4BED-9E54-9AA17BE4D12C}" presName="sibTrans" presStyleCnt="0"/>
      <dgm:spPr/>
    </dgm:pt>
    <dgm:pt modelId="{C66265C0-2A34-48DD-94A4-CBC1C9DBDFB4}" type="pres">
      <dgm:prSet presAssocID="{32048262-1FF6-4508-9CB9-26149FB09FD7}" presName="node" presStyleLbl="node1" presStyleIdx="3" presStyleCnt="4" custScaleX="1034188" custScaleY="8288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859B308-81F6-4883-95E8-F014243E9A74}" srcId="{DA82A0D6-518A-498C-A7C7-169C3B93F984}" destId="{7BCBC93E-0B1C-4C42-A7F0-788318DA1399}" srcOrd="0" destOrd="0" parTransId="{C43BD7DC-260A-45F7-A662-F194509C9020}" sibTransId="{D269C750-F166-41C0-90C1-F4A7E3F1AB3E}"/>
    <dgm:cxn modelId="{50625E13-2366-41ED-8F39-C285D2C75139}" srcId="{DA82A0D6-518A-498C-A7C7-169C3B93F984}" destId="{6F60E5FD-A920-48A8-97FE-5CF0DE4BAC18}" srcOrd="1" destOrd="0" parTransId="{0FF80FF1-0E05-4C93-93DB-9406DDA0366B}" sibTransId="{76529204-21DA-4A22-B181-B5ACFEE91F61}"/>
    <dgm:cxn modelId="{EB74AA20-7A20-41C0-9BF7-4301B18E40CE}" type="presOf" srcId="{32048262-1FF6-4508-9CB9-26149FB09FD7}" destId="{C66265C0-2A34-48DD-94A4-CBC1C9DBDFB4}" srcOrd="0" destOrd="0" presId="urn:microsoft.com/office/officeart/2005/8/layout/default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377E1E37-71F8-45C0-B8E1-F59C0612419F}" srcId="{DA82A0D6-518A-498C-A7C7-169C3B93F984}" destId="{BFECA93F-358B-42B9-9DBA-1DAAFCCD6A79}" srcOrd="2" destOrd="0" parTransId="{35ECB466-C79B-4734-8947-36DA96EDC791}" sibTransId="{0AA121F9-1948-4BED-9E54-9AA17BE4D12C}"/>
    <dgm:cxn modelId="{7A9F0665-FFD7-42E6-9C82-FCCDAFA27365}" type="presOf" srcId="{BFECA93F-358B-42B9-9DBA-1DAAFCCD6A79}" destId="{7778646B-6E80-41C0-8783-15B807893517}" srcOrd="0" destOrd="0" presId="urn:microsoft.com/office/officeart/2005/8/layout/default"/>
    <dgm:cxn modelId="{AF2A207A-E2A4-4645-9384-D710E1B84626}" type="presOf" srcId="{6F60E5FD-A920-48A8-97FE-5CF0DE4BAC18}" destId="{8C933051-4FCF-48E7-94F8-7B4C27B04DEC}" srcOrd="0" destOrd="0" presId="urn:microsoft.com/office/officeart/2005/8/layout/default"/>
    <dgm:cxn modelId="{B70357B7-4F37-45E4-8921-586A39BB6F53}" type="presOf" srcId="{7BCBC93E-0B1C-4C42-A7F0-788318DA1399}" destId="{C9659A69-1A4B-4D8F-81E5-F5B15018706A}" srcOrd="0" destOrd="0" presId="urn:microsoft.com/office/officeart/2005/8/layout/default"/>
    <dgm:cxn modelId="{3181EBF7-104A-486D-9884-112B2FCF354C}" srcId="{DA82A0D6-518A-498C-A7C7-169C3B93F984}" destId="{32048262-1FF6-4508-9CB9-26149FB09FD7}" srcOrd="3" destOrd="0" parTransId="{3C09AD64-6FB0-4B72-A5C2-E7F92C2D5A65}" sibTransId="{F75EBA93-B1FD-44D8-AAA0-16F01BA48589}"/>
    <dgm:cxn modelId="{1B16DA6D-4751-4543-8792-FE2F5C5A8135}" type="presParOf" srcId="{4451B3DD-EC47-4088-95EF-946757B9A5B8}" destId="{C9659A69-1A4B-4D8F-81E5-F5B15018706A}" srcOrd="0" destOrd="0" presId="urn:microsoft.com/office/officeart/2005/8/layout/default"/>
    <dgm:cxn modelId="{5545AD3D-F501-4957-B011-8F58E8ED09D8}" type="presParOf" srcId="{4451B3DD-EC47-4088-95EF-946757B9A5B8}" destId="{B328E5D5-6349-4911-BD56-32AF1221E63D}" srcOrd="1" destOrd="0" presId="urn:microsoft.com/office/officeart/2005/8/layout/default"/>
    <dgm:cxn modelId="{184E1717-934E-4689-A842-AC3900E7D4E7}" type="presParOf" srcId="{4451B3DD-EC47-4088-95EF-946757B9A5B8}" destId="{8C933051-4FCF-48E7-94F8-7B4C27B04DEC}" srcOrd="2" destOrd="0" presId="urn:microsoft.com/office/officeart/2005/8/layout/default"/>
    <dgm:cxn modelId="{44773C5C-2FE5-450C-A8AE-7607F5D0654B}" type="presParOf" srcId="{4451B3DD-EC47-4088-95EF-946757B9A5B8}" destId="{E71EEDEF-2F21-456D-BCBD-7A4EFE789EFE}" srcOrd="3" destOrd="0" presId="urn:microsoft.com/office/officeart/2005/8/layout/default"/>
    <dgm:cxn modelId="{1624A9F4-20D4-46FB-9C95-1E834112E962}" type="presParOf" srcId="{4451B3DD-EC47-4088-95EF-946757B9A5B8}" destId="{7778646B-6E80-41C0-8783-15B807893517}" srcOrd="4" destOrd="0" presId="urn:microsoft.com/office/officeart/2005/8/layout/default"/>
    <dgm:cxn modelId="{26AF68A0-A7B8-4F1C-A371-981D40E208DC}" type="presParOf" srcId="{4451B3DD-EC47-4088-95EF-946757B9A5B8}" destId="{B50B1F05-3460-43AA-9AAC-1AB5B20CD620}" srcOrd="5" destOrd="0" presId="urn:microsoft.com/office/officeart/2005/8/layout/default"/>
    <dgm:cxn modelId="{97F38C71-63CE-4A4B-84DB-E5C9FE0D44CE}" type="presParOf" srcId="{4451B3DD-EC47-4088-95EF-946757B9A5B8}" destId="{C66265C0-2A34-48DD-94A4-CBC1C9DBDFB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DAE128E-CA82-488E-AB28-E40E89633BD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FC18C383-92F0-4C9B-BCBF-A02690D0DC15}">
      <dgm:prSet/>
      <dgm:spPr>
        <a:solidFill>
          <a:srgbClr val="10253F">
            <a:alpha val="80000"/>
          </a:srgbClr>
        </a:solidFill>
        <a:ln w="9525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/>
            <a:t>As a niche player, Sify continues to provide unique value adds to its customers</a:t>
          </a:r>
          <a:endParaRPr lang="en-IN"/>
        </a:p>
      </dgm:t>
    </dgm:pt>
    <dgm:pt modelId="{D90393F1-E11D-44B2-ACD3-DEA6D43DDC0D}" type="parTrans" cxnId="{50F49D55-23C7-4552-9084-A3520640E612}">
      <dgm:prSet/>
      <dgm:spPr/>
      <dgm:t>
        <a:bodyPr/>
        <a:lstStyle/>
        <a:p>
          <a:endParaRPr lang="en-IN"/>
        </a:p>
      </dgm:t>
    </dgm:pt>
    <dgm:pt modelId="{71D95EA6-9BD9-40F7-A14C-B60D881F6E02}" type="sibTrans" cxnId="{50F49D55-23C7-4552-9084-A3520640E612}">
      <dgm:prSet/>
      <dgm:spPr/>
      <dgm:t>
        <a:bodyPr/>
        <a:lstStyle/>
        <a:p>
          <a:endParaRPr lang="en-IN"/>
        </a:p>
      </dgm:t>
    </dgm:pt>
    <dgm:pt modelId="{E48856D6-33D8-4772-AE47-8E2E2BF9C959}">
      <dgm:prSet/>
      <dgm:spPr>
        <a:solidFill>
          <a:schemeClr val="tx2">
            <a:lumMod val="75000"/>
            <a:alpha val="80000"/>
          </a:schemeClr>
        </a:solidFill>
        <a:ln w="9525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Sify’s innovation driven managed services tech stack that continues to differentiate and improve customer outcomes</a:t>
          </a:r>
          <a:endParaRPr lang="en-IN" dirty="0"/>
        </a:p>
      </dgm:t>
    </dgm:pt>
    <dgm:pt modelId="{65219CCA-644E-47A0-A442-B161E3AACE00}" type="parTrans" cxnId="{1ACCE66E-E187-4C76-9C50-5F32CD94F9C3}">
      <dgm:prSet/>
      <dgm:spPr/>
      <dgm:t>
        <a:bodyPr/>
        <a:lstStyle/>
        <a:p>
          <a:endParaRPr lang="en-IN"/>
        </a:p>
      </dgm:t>
    </dgm:pt>
    <dgm:pt modelId="{80450552-C9B0-4062-AF46-F41CCCFF8E58}" type="sibTrans" cxnId="{1ACCE66E-E187-4C76-9C50-5F32CD94F9C3}">
      <dgm:prSet/>
      <dgm:spPr/>
      <dgm:t>
        <a:bodyPr/>
        <a:lstStyle/>
        <a:p>
          <a:endParaRPr lang="en-IN"/>
        </a:p>
      </dgm:t>
    </dgm:pt>
    <dgm:pt modelId="{A5A688E8-8881-4630-9D05-720FCC1DA3D2}">
      <dgm:prSet/>
      <dgm:spPr>
        <a:solidFill>
          <a:schemeClr val="tx2">
            <a:lumMod val="75000"/>
            <a:alpha val="80000"/>
          </a:schemeClr>
        </a:solidFill>
        <a:ln w="9525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/>
            <a:t>Sify’s thought leadership and expert consulting to augment managed services</a:t>
          </a:r>
          <a:endParaRPr lang="en-IN"/>
        </a:p>
      </dgm:t>
    </dgm:pt>
    <dgm:pt modelId="{6377BDB4-3A6D-4332-851A-29A29C97B6B5}" type="parTrans" cxnId="{A5683119-D336-4E21-8BD4-D84399E44887}">
      <dgm:prSet/>
      <dgm:spPr/>
      <dgm:t>
        <a:bodyPr/>
        <a:lstStyle/>
        <a:p>
          <a:endParaRPr lang="en-IN"/>
        </a:p>
      </dgm:t>
    </dgm:pt>
    <dgm:pt modelId="{F2E7CBCD-0E76-4A0F-9B9E-E2E402113AA6}" type="sibTrans" cxnId="{A5683119-D336-4E21-8BD4-D84399E44887}">
      <dgm:prSet/>
      <dgm:spPr/>
      <dgm:t>
        <a:bodyPr/>
        <a:lstStyle/>
        <a:p>
          <a:endParaRPr lang="en-IN"/>
        </a:p>
      </dgm:t>
    </dgm:pt>
    <dgm:pt modelId="{F45B3BDB-05D2-4294-9B9C-2E933E44A6A4}">
      <dgm:prSet/>
      <dgm:spPr>
        <a:solidFill>
          <a:srgbClr val="10253F">
            <a:alpha val="80000"/>
          </a:srgbClr>
        </a:solidFill>
        <a:ln w="9525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dirty="0"/>
            <a:t>Sify’s enviable position in the industry with world class expertise in emerging networking services</a:t>
          </a:r>
          <a:endParaRPr lang="en-IN" dirty="0"/>
        </a:p>
      </dgm:t>
    </dgm:pt>
    <dgm:pt modelId="{0DA69425-51A5-494B-9179-6E3E750E2B56}" type="parTrans" cxnId="{DC3DB882-2C65-40D4-B1AB-4CA5264AB66E}">
      <dgm:prSet/>
      <dgm:spPr/>
      <dgm:t>
        <a:bodyPr/>
        <a:lstStyle/>
        <a:p>
          <a:endParaRPr lang="en-IN"/>
        </a:p>
      </dgm:t>
    </dgm:pt>
    <dgm:pt modelId="{7EB4506E-D615-4141-8AE6-74FD2F2867F7}" type="sibTrans" cxnId="{DC3DB882-2C65-40D4-B1AB-4CA5264AB66E}">
      <dgm:prSet/>
      <dgm:spPr/>
      <dgm:t>
        <a:bodyPr/>
        <a:lstStyle/>
        <a:p>
          <a:endParaRPr lang="en-IN"/>
        </a:p>
      </dgm:t>
    </dgm:pt>
    <dgm:pt modelId="{33F02F47-A8E0-4ACF-B7EA-CCDCCEDC5F5C}" type="pres">
      <dgm:prSet presAssocID="{CDAE128E-CA82-488E-AB28-E40E89633BD2}" presName="diagram" presStyleCnt="0">
        <dgm:presLayoutVars>
          <dgm:dir/>
          <dgm:resizeHandles val="exact"/>
        </dgm:presLayoutVars>
      </dgm:prSet>
      <dgm:spPr/>
    </dgm:pt>
    <dgm:pt modelId="{4E453A5C-0294-43F1-BB3D-960D3D6914EF}" type="pres">
      <dgm:prSet presAssocID="{FC18C383-92F0-4C9B-BCBF-A02690D0DC15}" presName="node" presStyleLbl="node1" presStyleIdx="0" presStyleCnt="4" custScaleY="136633">
        <dgm:presLayoutVars>
          <dgm:bulletEnabled val="1"/>
        </dgm:presLayoutVars>
      </dgm:prSet>
      <dgm:spPr>
        <a:prstGeom prst="roundRect">
          <a:avLst/>
        </a:prstGeom>
      </dgm:spPr>
    </dgm:pt>
    <dgm:pt modelId="{8FCDFBA6-EA70-40F0-AF44-CB98E087066A}" type="pres">
      <dgm:prSet presAssocID="{71D95EA6-9BD9-40F7-A14C-B60D881F6E02}" presName="sibTrans" presStyleCnt="0"/>
      <dgm:spPr/>
    </dgm:pt>
    <dgm:pt modelId="{2C330137-AD68-43B8-A363-FD64EE769F91}" type="pres">
      <dgm:prSet presAssocID="{E48856D6-33D8-4772-AE47-8E2E2BF9C959}" presName="node" presStyleLbl="node1" presStyleIdx="1" presStyleCnt="4" custScaleY="136633">
        <dgm:presLayoutVars>
          <dgm:bulletEnabled val="1"/>
        </dgm:presLayoutVars>
      </dgm:prSet>
      <dgm:spPr>
        <a:prstGeom prst="roundRect">
          <a:avLst/>
        </a:prstGeom>
      </dgm:spPr>
    </dgm:pt>
    <dgm:pt modelId="{CED9481D-F0F9-4817-8412-2EFFC73B69C9}" type="pres">
      <dgm:prSet presAssocID="{80450552-C9B0-4062-AF46-F41CCCFF8E58}" presName="sibTrans" presStyleCnt="0"/>
      <dgm:spPr/>
    </dgm:pt>
    <dgm:pt modelId="{42A67697-B56E-441C-8DFF-E192DCFC2FD7}" type="pres">
      <dgm:prSet presAssocID="{A5A688E8-8881-4630-9D05-720FCC1DA3D2}" presName="node" presStyleLbl="node1" presStyleIdx="2" presStyleCnt="4" custScaleY="136633">
        <dgm:presLayoutVars>
          <dgm:bulletEnabled val="1"/>
        </dgm:presLayoutVars>
      </dgm:prSet>
      <dgm:spPr>
        <a:prstGeom prst="roundRect">
          <a:avLst/>
        </a:prstGeom>
      </dgm:spPr>
    </dgm:pt>
    <dgm:pt modelId="{0044D81D-5B9F-4276-A713-DDC2CFB0043D}" type="pres">
      <dgm:prSet presAssocID="{F2E7CBCD-0E76-4A0F-9B9E-E2E402113AA6}" presName="sibTrans" presStyleCnt="0"/>
      <dgm:spPr/>
    </dgm:pt>
    <dgm:pt modelId="{B9EABB46-D80A-4704-8E2E-0DD52E054E6F}" type="pres">
      <dgm:prSet presAssocID="{F45B3BDB-05D2-4294-9B9C-2E933E44A6A4}" presName="node" presStyleLbl="node1" presStyleIdx="3" presStyleCnt="4" custScaleY="13663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A5683119-D336-4E21-8BD4-D84399E44887}" srcId="{CDAE128E-CA82-488E-AB28-E40E89633BD2}" destId="{A5A688E8-8881-4630-9D05-720FCC1DA3D2}" srcOrd="2" destOrd="0" parTransId="{6377BDB4-3A6D-4332-851A-29A29C97B6B5}" sibTransId="{F2E7CBCD-0E76-4A0F-9B9E-E2E402113AA6}"/>
    <dgm:cxn modelId="{2013985F-30F8-4620-B617-A991C4A20523}" type="presOf" srcId="{CDAE128E-CA82-488E-AB28-E40E89633BD2}" destId="{33F02F47-A8E0-4ACF-B7EA-CCDCCEDC5F5C}" srcOrd="0" destOrd="0" presId="urn:microsoft.com/office/officeart/2005/8/layout/default"/>
    <dgm:cxn modelId="{1ACCE66E-E187-4C76-9C50-5F32CD94F9C3}" srcId="{CDAE128E-CA82-488E-AB28-E40E89633BD2}" destId="{E48856D6-33D8-4772-AE47-8E2E2BF9C959}" srcOrd="1" destOrd="0" parTransId="{65219CCA-644E-47A0-A442-B161E3AACE00}" sibTransId="{80450552-C9B0-4062-AF46-F41CCCFF8E58}"/>
    <dgm:cxn modelId="{B7EBAD50-3981-4949-ADF8-6E172859D150}" type="presOf" srcId="{A5A688E8-8881-4630-9D05-720FCC1DA3D2}" destId="{42A67697-B56E-441C-8DFF-E192DCFC2FD7}" srcOrd="0" destOrd="0" presId="urn:microsoft.com/office/officeart/2005/8/layout/default"/>
    <dgm:cxn modelId="{50F49D55-23C7-4552-9084-A3520640E612}" srcId="{CDAE128E-CA82-488E-AB28-E40E89633BD2}" destId="{FC18C383-92F0-4C9B-BCBF-A02690D0DC15}" srcOrd="0" destOrd="0" parTransId="{D90393F1-E11D-44B2-ACD3-DEA6D43DDC0D}" sibTransId="{71D95EA6-9BD9-40F7-A14C-B60D881F6E02}"/>
    <dgm:cxn modelId="{DC3DB882-2C65-40D4-B1AB-4CA5264AB66E}" srcId="{CDAE128E-CA82-488E-AB28-E40E89633BD2}" destId="{F45B3BDB-05D2-4294-9B9C-2E933E44A6A4}" srcOrd="3" destOrd="0" parTransId="{0DA69425-51A5-494B-9179-6E3E750E2B56}" sibTransId="{7EB4506E-D615-4141-8AE6-74FD2F2867F7}"/>
    <dgm:cxn modelId="{C5887AC2-E0F5-477E-9C04-A015108C7D1D}" type="presOf" srcId="{F45B3BDB-05D2-4294-9B9C-2E933E44A6A4}" destId="{B9EABB46-D80A-4704-8E2E-0DD52E054E6F}" srcOrd="0" destOrd="0" presId="urn:microsoft.com/office/officeart/2005/8/layout/default"/>
    <dgm:cxn modelId="{CA5BA3C3-3458-4CAF-9EFC-62F9531B7FD2}" type="presOf" srcId="{E48856D6-33D8-4772-AE47-8E2E2BF9C959}" destId="{2C330137-AD68-43B8-A363-FD64EE769F91}" srcOrd="0" destOrd="0" presId="urn:microsoft.com/office/officeart/2005/8/layout/default"/>
    <dgm:cxn modelId="{9B8595E1-3DBB-4911-B85B-04120D1C8DDE}" type="presOf" srcId="{FC18C383-92F0-4C9B-BCBF-A02690D0DC15}" destId="{4E453A5C-0294-43F1-BB3D-960D3D6914EF}" srcOrd="0" destOrd="0" presId="urn:microsoft.com/office/officeart/2005/8/layout/default"/>
    <dgm:cxn modelId="{D456959F-2831-4978-BD1F-9CEBA8CA3F33}" type="presParOf" srcId="{33F02F47-A8E0-4ACF-B7EA-CCDCCEDC5F5C}" destId="{4E453A5C-0294-43F1-BB3D-960D3D6914EF}" srcOrd="0" destOrd="0" presId="urn:microsoft.com/office/officeart/2005/8/layout/default"/>
    <dgm:cxn modelId="{906FC785-DE99-478D-8448-608CFB2A0033}" type="presParOf" srcId="{33F02F47-A8E0-4ACF-B7EA-CCDCCEDC5F5C}" destId="{8FCDFBA6-EA70-40F0-AF44-CB98E087066A}" srcOrd="1" destOrd="0" presId="urn:microsoft.com/office/officeart/2005/8/layout/default"/>
    <dgm:cxn modelId="{3E2DC697-7BA9-453E-8355-1405634C3FFB}" type="presParOf" srcId="{33F02F47-A8E0-4ACF-B7EA-CCDCCEDC5F5C}" destId="{2C330137-AD68-43B8-A363-FD64EE769F91}" srcOrd="2" destOrd="0" presId="urn:microsoft.com/office/officeart/2005/8/layout/default"/>
    <dgm:cxn modelId="{C67A56AA-C391-4E17-A97C-5CD23B2FF91E}" type="presParOf" srcId="{33F02F47-A8E0-4ACF-B7EA-CCDCCEDC5F5C}" destId="{CED9481D-F0F9-4817-8412-2EFFC73B69C9}" srcOrd="3" destOrd="0" presId="urn:microsoft.com/office/officeart/2005/8/layout/default"/>
    <dgm:cxn modelId="{713CF480-2814-4404-A119-3C0BDC934166}" type="presParOf" srcId="{33F02F47-A8E0-4ACF-B7EA-CCDCCEDC5F5C}" destId="{42A67697-B56E-441C-8DFF-E192DCFC2FD7}" srcOrd="4" destOrd="0" presId="urn:microsoft.com/office/officeart/2005/8/layout/default"/>
    <dgm:cxn modelId="{E72296DD-3A9E-4A4A-8A1E-912EDFF03521}" type="presParOf" srcId="{33F02F47-A8E0-4ACF-B7EA-CCDCCEDC5F5C}" destId="{0044D81D-5B9F-4276-A713-DDC2CFB0043D}" srcOrd="5" destOrd="0" presId="urn:microsoft.com/office/officeart/2005/8/layout/default"/>
    <dgm:cxn modelId="{AC1FE427-5B49-497D-9382-EA8F715A6F4C}" type="presParOf" srcId="{33F02F47-A8E0-4ACF-B7EA-CCDCCEDC5F5C}" destId="{B9EABB46-D80A-4704-8E2E-0DD52E054E6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Unified monitoring of distributed networks</a:t>
          </a:r>
          <a:endParaRPr lang="en-IN" sz="1100" dirty="0"/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16E56975-1676-4A51-A19D-18D355AE8353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Monitoring hybrid environments</a:t>
          </a:r>
        </a:p>
      </dgm:t>
    </dgm:pt>
    <dgm:pt modelId="{53776974-CE88-499E-85E6-854AED2C36C5}" type="parTrans" cxnId="{24F4077C-FF9A-4075-9B9D-2C28DB546827}">
      <dgm:prSet/>
      <dgm:spPr/>
      <dgm:t>
        <a:bodyPr/>
        <a:lstStyle/>
        <a:p>
          <a:endParaRPr lang="en-IN"/>
        </a:p>
      </dgm:t>
    </dgm:pt>
    <dgm:pt modelId="{93C65D10-4935-499C-9227-74B3C1E02CFA}" type="sibTrans" cxnId="{24F4077C-FF9A-4075-9B9D-2C28DB546827}">
      <dgm:prSet/>
      <dgm:spPr/>
      <dgm:t>
        <a:bodyPr/>
        <a:lstStyle/>
        <a:p>
          <a:endParaRPr lang="en-IN"/>
        </a:p>
      </dgm:t>
    </dgm:pt>
    <dgm:pt modelId="{2B40E0AE-7DD9-4D31-88A1-A8A46AFF3D31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Integrate with existing stacks</a:t>
          </a:r>
        </a:p>
      </dgm:t>
    </dgm:pt>
    <dgm:pt modelId="{7147E5D4-7EDC-4BAD-BAAF-6000B5659777}" type="parTrans" cxnId="{30866715-A518-4C68-8007-5CF0BA33F63C}">
      <dgm:prSet/>
      <dgm:spPr/>
      <dgm:t>
        <a:bodyPr/>
        <a:lstStyle/>
        <a:p>
          <a:endParaRPr lang="en-IN"/>
        </a:p>
      </dgm:t>
    </dgm:pt>
    <dgm:pt modelId="{F15C12F5-2E52-4022-8794-A6E33AC33180}" type="sibTrans" cxnId="{30866715-A518-4C68-8007-5CF0BA33F63C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C9659A69-1A4B-4D8F-81E5-F5B15018706A}" type="pres">
      <dgm:prSet presAssocID="{7BCBC93E-0B1C-4C42-A7F0-788318DA1399}" presName="node" presStyleLbl="node1" presStyleIdx="0" presStyleCnt="3" custScaleX="495237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6B1D7681-5EE3-422D-A4D5-9FEFB8B9A2A0}" type="pres">
      <dgm:prSet presAssocID="{16E56975-1676-4A51-A19D-18D355AE8353}" presName="node" presStyleLbl="node1" presStyleIdx="1" presStyleCnt="3" custScaleX="495237">
        <dgm:presLayoutVars>
          <dgm:bulletEnabled val="1"/>
        </dgm:presLayoutVars>
      </dgm:prSet>
      <dgm:spPr>
        <a:prstGeom prst="roundRect">
          <a:avLst/>
        </a:prstGeom>
      </dgm:spPr>
    </dgm:pt>
    <dgm:pt modelId="{99828045-D6B2-4F87-B850-3A749719DC1A}" type="pres">
      <dgm:prSet presAssocID="{93C65D10-4935-499C-9227-74B3C1E02CFA}" presName="sibTrans" presStyleCnt="0"/>
      <dgm:spPr/>
    </dgm:pt>
    <dgm:pt modelId="{A0CDC39F-FA8A-43CD-8B24-0FAA6AD5981F}" type="pres">
      <dgm:prSet presAssocID="{2B40E0AE-7DD9-4D31-88A1-A8A46AFF3D31}" presName="node" presStyleLbl="node1" presStyleIdx="2" presStyleCnt="3" custScaleX="49523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859B308-81F6-4883-95E8-F014243E9A74}" srcId="{DA82A0D6-518A-498C-A7C7-169C3B93F984}" destId="{7BCBC93E-0B1C-4C42-A7F0-788318DA1399}" srcOrd="0" destOrd="0" parTransId="{C43BD7DC-260A-45F7-A662-F194509C9020}" sibTransId="{D269C750-F166-41C0-90C1-F4A7E3F1AB3E}"/>
    <dgm:cxn modelId="{30866715-A518-4C68-8007-5CF0BA33F63C}" srcId="{DA82A0D6-518A-498C-A7C7-169C3B93F984}" destId="{2B40E0AE-7DD9-4D31-88A1-A8A46AFF3D31}" srcOrd="2" destOrd="0" parTransId="{7147E5D4-7EDC-4BAD-BAAF-6000B5659777}" sibTransId="{F15C12F5-2E52-4022-8794-A6E33AC33180}"/>
    <dgm:cxn modelId="{4386052E-A024-4767-92F5-358D2F3393F8}" type="presOf" srcId="{16E56975-1676-4A51-A19D-18D355AE8353}" destId="{6B1D7681-5EE3-422D-A4D5-9FEFB8B9A2A0}" srcOrd="0" destOrd="0" presId="urn:microsoft.com/office/officeart/2005/8/layout/default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24F4077C-FF9A-4075-9B9D-2C28DB546827}" srcId="{DA82A0D6-518A-498C-A7C7-169C3B93F984}" destId="{16E56975-1676-4A51-A19D-18D355AE8353}" srcOrd="1" destOrd="0" parTransId="{53776974-CE88-499E-85E6-854AED2C36C5}" sibTransId="{93C65D10-4935-499C-9227-74B3C1E02CFA}"/>
    <dgm:cxn modelId="{97EC9287-69DA-4EA0-906C-DBDF72E48FC3}" type="presOf" srcId="{2B40E0AE-7DD9-4D31-88A1-A8A46AFF3D31}" destId="{A0CDC39F-FA8A-43CD-8B24-0FAA6AD5981F}" srcOrd="0" destOrd="0" presId="urn:microsoft.com/office/officeart/2005/8/layout/default"/>
    <dgm:cxn modelId="{B70357B7-4F37-45E4-8921-586A39BB6F53}" type="presOf" srcId="{7BCBC93E-0B1C-4C42-A7F0-788318DA1399}" destId="{C9659A69-1A4B-4D8F-81E5-F5B15018706A}" srcOrd="0" destOrd="0" presId="urn:microsoft.com/office/officeart/2005/8/layout/default"/>
    <dgm:cxn modelId="{1B16DA6D-4751-4543-8792-FE2F5C5A8135}" type="presParOf" srcId="{4451B3DD-EC47-4088-95EF-946757B9A5B8}" destId="{C9659A69-1A4B-4D8F-81E5-F5B15018706A}" srcOrd="0" destOrd="0" presId="urn:microsoft.com/office/officeart/2005/8/layout/default"/>
    <dgm:cxn modelId="{5545AD3D-F501-4957-B011-8F58E8ED09D8}" type="presParOf" srcId="{4451B3DD-EC47-4088-95EF-946757B9A5B8}" destId="{B328E5D5-6349-4911-BD56-32AF1221E63D}" srcOrd="1" destOrd="0" presId="urn:microsoft.com/office/officeart/2005/8/layout/default"/>
    <dgm:cxn modelId="{D643FCA1-5354-4202-AA75-3501B5049359}" type="presParOf" srcId="{4451B3DD-EC47-4088-95EF-946757B9A5B8}" destId="{6B1D7681-5EE3-422D-A4D5-9FEFB8B9A2A0}" srcOrd="2" destOrd="0" presId="urn:microsoft.com/office/officeart/2005/8/layout/default"/>
    <dgm:cxn modelId="{6D43128F-2179-4C9B-8CC2-341C20F3AF69}" type="presParOf" srcId="{4451B3DD-EC47-4088-95EF-946757B9A5B8}" destId="{99828045-D6B2-4F87-B850-3A749719DC1A}" srcOrd="3" destOrd="0" presId="urn:microsoft.com/office/officeart/2005/8/layout/default"/>
    <dgm:cxn modelId="{ACB3E6A4-C0AC-420D-A220-5948E7C64E34}" type="presParOf" srcId="{4451B3DD-EC47-4088-95EF-946757B9A5B8}" destId="{A0CDC39F-FA8A-43CD-8B24-0FAA6AD5981F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Automating initial diagnostics</a:t>
          </a:r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6F60E5FD-A920-48A8-97FE-5CF0DE4BAC18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Pre-built libraries for known issues</a:t>
          </a:r>
          <a:endParaRPr lang="en-IN" sz="1100" dirty="0"/>
        </a:p>
      </dgm:t>
    </dgm:pt>
    <dgm:pt modelId="{0FF80FF1-0E05-4C93-93DB-9406DDA0366B}" type="parTrans" cxnId="{50625E13-2366-41ED-8F39-C285D2C75139}">
      <dgm:prSet/>
      <dgm:spPr/>
      <dgm:t>
        <a:bodyPr/>
        <a:lstStyle/>
        <a:p>
          <a:endParaRPr lang="en-IN"/>
        </a:p>
      </dgm:t>
    </dgm:pt>
    <dgm:pt modelId="{76529204-21DA-4A22-B181-B5ACFEE91F61}" type="sibTrans" cxnId="{50625E13-2366-41ED-8F39-C285D2C75139}">
      <dgm:prSet/>
      <dgm:spPr/>
      <dgm:t>
        <a:bodyPr/>
        <a:lstStyle/>
        <a:p>
          <a:endParaRPr lang="en-IN"/>
        </a:p>
      </dgm:t>
    </dgm:pt>
    <dgm:pt modelId="{BFECA93F-358B-42B9-9DBA-1DAAFCCD6A7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Automating frequent changes in the network</a:t>
          </a:r>
          <a:endParaRPr lang="en-IN" sz="1100" dirty="0"/>
        </a:p>
      </dgm:t>
    </dgm:pt>
    <dgm:pt modelId="{35ECB466-C79B-4734-8947-36DA96EDC791}" type="parTrans" cxnId="{377E1E37-71F8-45C0-B8E1-F59C0612419F}">
      <dgm:prSet/>
      <dgm:spPr/>
      <dgm:t>
        <a:bodyPr/>
        <a:lstStyle/>
        <a:p>
          <a:endParaRPr lang="en-IN"/>
        </a:p>
      </dgm:t>
    </dgm:pt>
    <dgm:pt modelId="{0AA121F9-1948-4BED-9E54-9AA17BE4D12C}" type="sibTrans" cxnId="{377E1E37-71F8-45C0-B8E1-F59C0612419F}">
      <dgm:prSet/>
      <dgm:spPr/>
      <dgm:t>
        <a:bodyPr/>
        <a:lstStyle/>
        <a:p>
          <a:endParaRPr lang="en-IN"/>
        </a:p>
      </dgm:t>
    </dgm:pt>
    <dgm:pt modelId="{32048262-1FF6-4508-9CB9-26149FB09FD7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Advanced Network Performance monitoring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for auto-remediation</a:t>
          </a:r>
          <a:endParaRPr lang="en-IN" sz="1100" dirty="0"/>
        </a:p>
      </dgm:t>
    </dgm:pt>
    <dgm:pt modelId="{3C09AD64-6FB0-4B72-A5C2-E7F92C2D5A65}" type="parTrans" cxnId="{3181EBF7-104A-486D-9884-112B2FCF354C}">
      <dgm:prSet/>
      <dgm:spPr/>
      <dgm:t>
        <a:bodyPr/>
        <a:lstStyle/>
        <a:p>
          <a:endParaRPr lang="en-IN"/>
        </a:p>
      </dgm:t>
    </dgm:pt>
    <dgm:pt modelId="{F75EBA93-B1FD-44D8-AAA0-16F01BA48589}" type="sibTrans" cxnId="{3181EBF7-104A-486D-9884-112B2FCF354C}">
      <dgm:prSet/>
      <dgm:spPr/>
      <dgm:t>
        <a:bodyPr/>
        <a:lstStyle/>
        <a:p>
          <a:endParaRPr lang="en-IN"/>
        </a:p>
      </dgm:t>
    </dgm:pt>
    <dgm:pt modelId="{E070E7DE-3E8E-473C-AC0D-E0328C190C0F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Close loop automation</a:t>
          </a:r>
        </a:p>
      </dgm:t>
    </dgm:pt>
    <dgm:pt modelId="{32DC175C-2BF9-42F7-8C71-1C8892DD7B71}" type="parTrans" cxnId="{29F34A53-183B-48DE-B31F-3B2A1F944C1D}">
      <dgm:prSet/>
      <dgm:spPr/>
      <dgm:t>
        <a:bodyPr/>
        <a:lstStyle/>
        <a:p>
          <a:endParaRPr lang="en-IN"/>
        </a:p>
      </dgm:t>
    </dgm:pt>
    <dgm:pt modelId="{E597A80E-39AE-4626-883A-A03EF83FFBD3}" type="sibTrans" cxnId="{29F34A53-183B-48DE-B31F-3B2A1F944C1D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C9659A69-1A4B-4D8F-81E5-F5B15018706A}" type="pres">
      <dgm:prSet presAssocID="{7BCBC93E-0B1C-4C42-A7F0-788318DA1399}" presName="node" presStyleLbl="node1" presStyleIdx="0" presStyleCnt="5" custScaleX="740576" custLinFactY="100000" custLinFactNeighborX="29" custLinFactNeighborY="183643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8C933051-4FCF-48E7-94F8-7B4C27B04DEC}" type="pres">
      <dgm:prSet presAssocID="{6F60E5FD-A920-48A8-97FE-5CF0DE4BAC18}" presName="node" presStyleLbl="node1" presStyleIdx="1" presStyleCnt="5" custScaleX="740576" custLinFactNeighborX="4316" custLinFactNeighborY="45451">
        <dgm:presLayoutVars>
          <dgm:bulletEnabled val="1"/>
        </dgm:presLayoutVars>
      </dgm:prSet>
      <dgm:spPr>
        <a:prstGeom prst="roundRect">
          <a:avLst/>
        </a:prstGeom>
      </dgm:spPr>
    </dgm:pt>
    <dgm:pt modelId="{E71EEDEF-2F21-456D-BCBD-7A4EFE789EFE}" type="pres">
      <dgm:prSet presAssocID="{76529204-21DA-4A22-B181-B5ACFEE91F61}" presName="sibTrans" presStyleCnt="0"/>
      <dgm:spPr/>
    </dgm:pt>
    <dgm:pt modelId="{7778646B-6E80-41C0-8783-15B807893517}" type="pres">
      <dgm:prSet presAssocID="{BFECA93F-358B-42B9-9DBA-1DAAFCCD6A79}" presName="node" presStyleLbl="node1" presStyleIdx="2" presStyleCnt="5" custScaleX="740576" custLinFactY="100000" custLinFactNeighborX="29" custLinFactNeighborY="197235">
        <dgm:presLayoutVars>
          <dgm:bulletEnabled val="1"/>
        </dgm:presLayoutVars>
      </dgm:prSet>
      <dgm:spPr>
        <a:prstGeom prst="roundRect">
          <a:avLst/>
        </a:prstGeom>
      </dgm:spPr>
    </dgm:pt>
    <dgm:pt modelId="{B50B1F05-3460-43AA-9AAC-1AB5B20CD620}" type="pres">
      <dgm:prSet presAssocID="{0AA121F9-1948-4BED-9E54-9AA17BE4D12C}" presName="sibTrans" presStyleCnt="0"/>
      <dgm:spPr/>
    </dgm:pt>
    <dgm:pt modelId="{C66265C0-2A34-48DD-94A4-CBC1C9DBDFB4}" type="pres">
      <dgm:prSet presAssocID="{32048262-1FF6-4508-9CB9-26149FB09FD7}" presName="node" presStyleLbl="node1" presStyleIdx="3" presStyleCnt="5" custScaleX="740576" custScaleY="131075" custLinFactY="-138303" custLinFactNeighborX="-83" custLinFactNeighborY="-200000">
        <dgm:presLayoutVars>
          <dgm:bulletEnabled val="1"/>
        </dgm:presLayoutVars>
      </dgm:prSet>
      <dgm:spPr>
        <a:prstGeom prst="roundRect">
          <a:avLst/>
        </a:prstGeom>
      </dgm:spPr>
    </dgm:pt>
    <dgm:pt modelId="{05656985-76DD-4F5C-AC23-5F2FB2429FCE}" type="pres">
      <dgm:prSet presAssocID="{F75EBA93-B1FD-44D8-AAA0-16F01BA48589}" presName="sibTrans" presStyleCnt="0"/>
      <dgm:spPr/>
    </dgm:pt>
    <dgm:pt modelId="{7D1A8C63-F453-46F6-A398-6278407A7511}" type="pres">
      <dgm:prSet presAssocID="{E070E7DE-3E8E-473C-AC0D-E0328C190C0F}" presName="node" presStyleLbl="node1" presStyleIdx="4" presStyleCnt="5" custScaleX="740576" custLinFactNeighborX="29" custLinFactNeighborY="-9014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859B308-81F6-4883-95E8-F014243E9A74}" srcId="{DA82A0D6-518A-498C-A7C7-169C3B93F984}" destId="{7BCBC93E-0B1C-4C42-A7F0-788318DA1399}" srcOrd="0" destOrd="0" parTransId="{C43BD7DC-260A-45F7-A662-F194509C9020}" sibTransId="{D269C750-F166-41C0-90C1-F4A7E3F1AB3E}"/>
    <dgm:cxn modelId="{50625E13-2366-41ED-8F39-C285D2C75139}" srcId="{DA82A0D6-518A-498C-A7C7-169C3B93F984}" destId="{6F60E5FD-A920-48A8-97FE-5CF0DE4BAC18}" srcOrd="1" destOrd="0" parTransId="{0FF80FF1-0E05-4C93-93DB-9406DDA0366B}" sibTransId="{76529204-21DA-4A22-B181-B5ACFEE91F61}"/>
    <dgm:cxn modelId="{EB74AA20-7A20-41C0-9BF7-4301B18E40CE}" type="presOf" srcId="{32048262-1FF6-4508-9CB9-26149FB09FD7}" destId="{C66265C0-2A34-48DD-94A4-CBC1C9DBDFB4}" srcOrd="0" destOrd="0" presId="urn:microsoft.com/office/officeart/2005/8/layout/default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377E1E37-71F8-45C0-B8E1-F59C0612419F}" srcId="{DA82A0D6-518A-498C-A7C7-169C3B93F984}" destId="{BFECA93F-358B-42B9-9DBA-1DAAFCCD6A79}" srcOrd="2" destOrd="0" parTransId="{35ECB466-C79B-4734-8947-36DA96EDC791}" sibTransId="{0AA121F9-1948-4BED-9E54-9AA17BE4D12C}"/>
    <dgm:cxn modelId="{EB2B973E-BD44-4AF2-B086-775C6C1E24F5}" type="presOf" srcId="{E070E7DE-3E8E-473C-AC0D-E0328C190C0F}" destId="{7D1A8C63-F453-46F6-A398-6278407A7511}" srcOrd="0" destOrd="0" presId="urn:microsoft.com/office/officeart/2005/8/layout/default"/>
    <dgm:cxn modelId="{7A9F0665-FFD7-42E6-9C82-FCCDAFA27365}" type="presOf" srcId="{BFECA93F-358B-42B9-9DBA-1DAAFCCD6A79}" destId="{7778646B-6E80-41C0-8783-15B807893517}" srcOrd="0" destOrd="0" presId="urn:microsoft.com/office/officeart/2005/8/layout/default"/>
    <dgm:cxn modelId="{29F34A53-183B-48DE-B31F-3B2A1F944C1D}" srcId="{DA82A0D6-518A-498C-A7C7-169C3B93F984}" destId="{E070E7DE-3E8E-473C-AC0D-E0328C190C0F}" srcOrd="4" destOrd="0" parTransId="{32DC175C-2BF9-42F7-8C71-1C8892DD7B71}" sibTransId="{E597A80E-39AE-4626-883A-A03EF83FFBD3}"/>
    <dgm:cxn modelId="{AF2A207A-E2A4-4645-9384-D710E1B84626}" type="presOf" srcId="{6F60E5FD-A920-48A8-97FE-5CF0DE4BAC18}" destId="{8C933051-4FCF-48E7-94F8-7B4C27B04DEC}" srcOrd="0" destOrd="0" presId="urn:microsoft.com/office/officeart/2005/8/layout/default"/>
    <dgm:cxn modelId="{B70357B7-4F37-45E4-8921-586A39BB6F53}" type="presOf" srcId="{7BCBC93E-0B1C-4C42-A7F0-788318DA1399}" destId="{C9659A69-1A4B-4D8F-81E5-F5B15018706A}" srcOrd="0" destOrd="0" presId="urn:microsoft.com/office/officeart/2005/8/layout/default"/>
    <dgm:cxn modelId="{3181EBF7-104A-486D-9884-112B2FCF354C}" srcId="{DA82A0D6-518A-498C-A7C7-169C3B93F984}" destId="{32048262-1FF6-4508-9CB9-26149FB09FD7}" srcOrd="3" destOrd="0" parTransId="{3C09AD64-6FB0-4B72-A5C2-E7F92C2D5A65}" sibTransId="{F75EBA93-B1FD-44D8-AAA0-16F01BA48589}"/>
    <dgm:cxn modelId="{1B16DA6D-4751-4543-8792-FE2F5C5A8135}" type="presParOf" srcId="{4451B3DD-EC47-4088-95EF-946757B9A5B8}" destId="{C9659A69-1A4B-4D8F-81E5-F5B15018706A}" srcOrd="0" destOrd="0" presId="urn:microsoft.com/office/officeart/2005/8/layout/default"/>
    <dgm:cxn modelId="{5545AD3D-F501-4957-B011-8F58E8ED09D8}" type="presParOf" srcId="{4451B3DD-EC47-4088-95EF-946757B9A5B8}" destId="{B328E5D5-6349-4911-BD56-32AF1221E63D}" srcOrd="1" destOrd="0" presId="urn:microsoft.com/office/officeart/2005/8/layout/default"/>
    <dgm:cxn modelId="{184E1717-934E-4689-A842-AC3900E7D4E7}" type="presParOf" srcId="{4451B3DD-EC47-4088-95EF-946757B9A5B8}" destId="{8C933051-4FCF-48E7-94F8-7B4C27B04DEC}" srcOrd="2" destOrd="0" presId="urn:microsoft.com/office/officeart/2005/8/layout/default"/>
    <dgm:cxn modelId="{44773C5C-2FE5-450C-A8AE-7607F5D0654B}" type="presParOf" srcId="{4451B3DD-EC47-4088-95EF-946757B9A5B8}" destId="{E71EEDEF-2F21-456D-BCBD-7A4EFE789EFE}" srcOrd="3" destOrd="0" presId="urn:microsoft.com/office/officeart/2005/8/layout/default"/>
    <dgm:cxn modelId="{1624A9F4-20D4-46FB-9C95-1E834112E962}" type="presParOf" srcId="{4451B3DD-EC47-4088-95EF-946757B9A5B8}" destId="{7778646B-6E80-41C0-8783-15B807893517}" srcOrd="4" destOrd="0" presId="urn:microsoft.com/office/officeart/2005/8/layout/default"/>
    <dgm:cxn modelId="{26AF68A0-A7B8-4F1C-A371-981D40E208DC}" type="presParOf" srcId="{4451B3DD-EC47-4088-95EF-946757B9A5B8}" destId="{B50B1F05-3460-43AA-9AAC-1AB5B20CD620}" srcOrd="5" destOrd="0" presId="urn:microsoft.com/office/officeart/2005/8/layout/default"/>
    <dgm:cxn modelId="{97F38C71-63CE-4A4B-84DB-E5C9FE0D44CE}" type="presParOf" srcId="{4451B3DD-EC47-4088-95EF-946757B9A5B8}" destId="{C66265C0-2A34-48DD-94A4-CBC1C9DBDFB4}" srcOrd="6" destOrd="0" presId="urn:microsoft.com/office/officeart/2005/8/layout/default"/>
    <dgm:cxn modelId="{0E58C9A3-3705-4A17-BB8C-082612439F86}" type="presParOf" srcId="{4451B3DD-EC47-4088-95EF-946757B9A5B8}" destId="{05656985-76DD-4F5C-AC23-5F2FB2429FCE}" srcOrd="7" destOrd="0" presId="urn:microsoft.com/office/officeart/2005/8/layout/default"/>
    <dgm:cxn modelId="{A07F7273-75D7-4A0D-8A99-D906F788F83E}" type="presParOf" srcId="{4451B3DD-EC47-4088-95EF-946757B9A5B8}" destId="{7D1A8C63-F453-46F6-A398-6278407A751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Increase in first level resolution</a:t>
          </a:r>
          <a:endParaRPr lang="en-IN" sz="1100" dirty="0"/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6F60E5FD-A920-48A8-97FE-5CF0DE4BAC18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Reduce people dependency</a:t>
          </a:r>
        </a:p>
      </dgm:t>
    </dgm:pt>
    <dgm:pt modelId="{0FF80FF1-0E05-4C93-93DB-9406DDA0366B}" type="parTrans" cxnId="{50625E13-2366-41ED-8F39-C285D2C75139}">
      <dgm:prSet/>
      <dgm:spPr/>
      <dgm:t>
        <a:bodyPr/>
        <a:lstStyle/>
        <a:p>
          <a:endParaRPr lang="en-IN"/>
        </a:p>
      </dgm:t>
    </dgm:pt>
    <dgm:pt modelId="{76529204-21DA-4A22-B181-B5ACFEE91F61}" type="sibTrans" cxnId="{50625E13-2366-41ED-8F39-C285D2C75139}">
      <dgm:prSet/>
      <dgm:spPr/>
      <dgm:t>
        <a:bodyPr/>
        <a:lstStyle/>
        <a:p>
          <a:endParaRPr lang="en-IN"/>
        </a:p>
      </dgm:t>
    </dgm:pt>
    <dgm:pt modelId="{BFECA93F-358B-42B9-9DBA-1DAAFCCD6A7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Faster incident resolution</a:t>
          </a:r>
        </a:p>
      </dgm:t>
    </dgm:pt>
    <dgm:pt modelId="{35ECB466-C79B-4734-8947-36DA96EDC791}" type="parTrans" cxnId="{377E1E37-71F8-45C0-B8E1-F59C0612419F}">
      <dgm:prSet/>
      <dgm:spPr/>
      <dgm:t>
        <a:bodyPr/>
        <a:lstStyle/>
        <a:p>
          <a:endParaRPr lang="en-IN"/>
        </a:p>
      </dgm:t>
    </dgm:pt>
    <dgm:pt modelId="{0AA121F9-1948-4BED-9E54-9AA17BE4D12C}" type="sibTrans" cxnId="{377E1E37-71F8-45C0-B8E1-F59C0612419F}">
      <dgm:prSet/>
      <dgm:spPr/>
      <dgm:t>
        <a:bodyPr/>
        <a:lstStyle/>
        <a:p>
          <a:endParaRPr lang="en-IN"/>
        </a:p>
      </dgm:t>
    </dgm:pt>
    <dgm:pt modelId="{32048262-1FF6-4508-9CB9-26149FB09FD7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Security: Immediate action for various vulnerabilities</a:t>
          </a:r>
          <a:endParaRPr lang="en-IN" sz="1100" dirty="0"/>
        </a:p>
      </dgm:t>
    </dgm:pt>
    <dgm:pt modelId="{3C09AD64-6FB0-4B72-A5C2-E7F92C2D5A65}" type="parTrans" cxnId="{3181EBF7-104A-486D-9884-112B2FCF354C}">
      <dgm:prSet/>
      <dgm:spPr/>
      <dgm:t>
        <a:bodyPr/>
        <a:lstStyle/>
        <a:p>
          <a:endParaRPr lang="en-IN"/>
        </a:p>
      </dgm:t>
    </dgm:pt>
    <dgm:pt modelId="{F75EBA93-B1FD-44D8-AAA0-16F01BA48589}" type="sibTrans" cxnId="{3181EBF7-104A-486D-9884-112B2FCF354C}">
      <dgm:prSet/>
      <dgm:spPr/>
      <dgm:t>
        <a:bodyPr/>
        <a:lstStyle/>
        <a:p>
          <a:endParaRPr lang="en-IN"/>
        </a:p>
      </dgm:t>
    </dgm:pt>
    <dgm:pt modelId="{E070E7DE-3E8E-473C-AC0D-E0328C190C0F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Network Consistency through pre-defined workflows</a:t>
          </a:r>
          <a:endParaRPr lang="en-IN" sz="1100" dirty="0"/>
        </a:p>
      </dgm:t>
    </dgm:pt>
    <dgm:pt modelId="{32DC175C-2BF9-42F7-8C71-1C8892DD7B71}" type="parTrans" cxnId="{29F34A53-183B-48DE-B31F-3B2A1F944C1D}">
      <dgm:prSet/>
      <dgm:spPr/>
      <dgm:t>
        <a:bodyPr/>
        <a:lstStyle/>
        <a:p>
          <a:endParaRPr lang="en-IN"/>
        </a:p>
      </dgm:t>
    </dgm:pt>
    <dgm:pt modelId="{E597A80E-39AE-4626-883A-A03EF83FFBD3}" type="sibTrans" cxnId="{29F34A53-183B-48DE-B31F-3B2A1F944C1D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C9659A69-1A4B-4D8F-81E5-F5B15018706A}" type="pres">
      <dgm:prSet presAssocID="{7BCBC93E-0B1C-4C42-A7F0-788318DA1399}" presName="node" presStyleLbl="node1" presStyleIdx="0" presStyleCnt="5" custScaleX="702467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8C933051-4FCF-48E7-94F8-7B4C27B04DEC}" type="pres">
      <dgm:prSet presAssocID="{6F60E5FD-A920-48A8-97FE-5CF0DE4BAC18}" presName="node" presStyleLbl="node1" presStyleIdx="1" presStyleCnt="5" custScaleX="702467">
        <dgm:presLayoutVars>
          <dgm:bulletEnabled val="1"/>
        </dgm:presLayoutVars>
      </dgm:prSet>
      <dgm:spPr>
        <a:prstGeom prst="roundRect">
          <a:avLst/>
        </a:prstGeom>
      </dgm:spPr>
    </dgm:pt>
    <dgm:pt modelId="{E71EEDEF-2F21-456D-BCBD-7A4EFE789EFE}" type="pres">
      <dgm:prSet presAssocID="{76529204-21DA-4A22-B181-B5ACFEE91F61}" presName="sibTrans" presStyleCnt="0"/>
      <dgm:spPr/>
    </dgm:pt>
    <dgm:pt modelId="{7778646B-6E80-41C0-8783-15B807893517}" type="pres">
      <dgm:prSet presAssocID="{BFECA93F-358B-42B9-9DBA-1DAAFCCD6A79}" presName="node" presStyleLbl="node1" presStyleIdx="2" presStyleCnt="5" custScaleX="702467">
        <dgm:presLayoutVars>
          <dgm:bulletEnabled val="1"/>
        </dgm:presLayoutVars>
      </dgm:prSet>
      <dgm:spPr>
        <a:prstGeom prst="roundRect">
          <a:avLst/>
        </a:prstGeom>
      </dgm:spPr>
    </dgm:pt>
    <dgm:pt modelId="{B50B1F05-3460-43AA-9AAC-1AB5B20CD620}" type="pres">
      <dgm:prSet presAssocID="{0AA121F9-1948-4BED-9E54-9AA17BE4D12C}" presName="sibTrans" presStyleCnt="0"/>
      <dgm:spPr/>
    </dgm:pt>
    <dgm:pt modelId="{C66265C0-2A34-48DD-94A4-CBC1C9DBDFB4}" type="pres">
      <dgm:prSet presAssocID="{32048262-1FF6-4508-9CB9-26149FB09FD7}" presName="node" presStyleLbl="node1" presStyleIdx="3" presStyleCnt="5" custScaleX="702467">
        <dgm:presLayoutVars>
          <dgm:bulletEnabled val="1"/>
        </dgm:presLayoutVars>
      </dgm:prSet>
      <dgm:spPr>
        <a:prstGeom prst="roundRect">
          <a:avLst/>
        </a:prstGeom>
      </dgm:spPr>
    </dgm:pt>
    <dgm:pt modelId="{05656985-76DD-4F5C-AC23-5F2FB2429FCE}" type="pres">
      <dgm:prSet presAssocID="{F75EBA93-B1FD-44D8-AAA0-16F01BA48589}" presName="sibTrans" presStyleCnt="0"/>
      <dgm:spPr/>
    </dgm:pt>
    <dgm:pt modelId="{7D1A8C63-F453-46F6-A398-6278407A7511}" type="pres">
      <dgm:prSet presAssocID="{E070E7DE-3E8E-473C-AC0D-E0328C190C0F}" presName="node" presStyleLbl="node1" presStyleIdx="4" presStyleCnt="5" custScaleX="702467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859B308-81F6-4883-95E8-F014243E9A74}" srcId="{DA82A0D6-518A-498C-A7C7-169C3B93F984}" destId="{7BCBC93E-0B1C-4C42-A7F0-788318DA1399}" srcOrd="0" destOrd="0" parTransId="{C43BD7DC-260A-45F7-A662-F194509C9020}" sibTransId="{D269C750-F166-41C0-90C1-F4A7E3F1AB3E}"/>
    <dgm:cxn modelId="{50625E13-2366-41ED-8F39-C285D2C75139}" srcId="{DA82A0D6-518A-498C-A7C7-169C3B93F984}" destId="{6F60E5FD-A920-48A8-97FE-5CF0DE4BAC18}" srcOrd="1" destOrd="0" parTransId="{0FF80FF1-0E05-4C93-93DB-9406DDA0366B}" sibTransId="{76529204-21DA-4A22-B181-B5ACFEE91F61}"/>
    <dgm:cxn modelId="{EB74AA20-7A20-41C0-9BF7-4301B18E40CE}" type="presOf" srcId="{32048262-1FF6-4508-9CB9-26149FB09FD7}" destId="{C66265C0-2A34-48DD-94A4-CBC1C9DBDFB4}" srcOrd="0" destOrd="0" presId="urn:microsoft.com/office/officeart/2005/8/layout/default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377E1E37-71F8-45C0-B8E1-F59C0612419F}" srcId="{DA82A0D6-518A-498C-A7C7-169C3B93F984}" destId="{BFECA93F-358B-42B9-9DBA-1DAAFCCD6A79}" srcOrd="2" destOrd="0" parTransId="{35ECB466-C79B-4734-8947-36DA96EDC791}" sibTransId="{0AA121F9-1948-4BED-9E54-9AA17BE4D12C}"/>
    <dgm:cxn modelId="{EB2B973E-BD44-4AF2-B086-775C6C1E24F5}" type="presOf" srcId="{E070E7DE-3E8E-473C-AC0D-E0328C190C0F}" destId="{7D1A8C63-F453-46F6-A398-6278407A7511}" srcOrd="0" destOrd="0" presId="urn:microsoft.com/office/officeart/2005/8/layout/default"/>
    <dgm:cxn modelId="{7A9F0665-FFD7-42E6-9C82-FCCDAFA27365}" type="presOf" srcId="{BFECA93F-358B-42B9-9DBA-1DAAFCCD6A79}" destId="{7778646B-6E80-41C0-8783-15B807893517}" srcOrd="0" destOrd="0" presId="urn:microsoft.com/office/officeart/2005/8/layout/default"/>
    <dgm:cxn modelId="{29F34A53-183B-48DE-B31F-3B2A1F944C1D}" srcId="{DA82A0D6-518A-498C-A7C7-169C3B93F984}" destId="{E070E7DE-3E8E-473C-AC0D-E0328C190C0F}" srcOrd="4" destOrd="0" parTransId="{32DC175C-2BF9-42F7-8C71-1C8892DD7B71}" sibTransId="{E597A80E-39AE-4626-883A-A03EF83FFBD3}"/>
    <dgm:cxn modelId="{AF2A207A-E2A4-4645-9384-D710E1B84626}" type="presOf" srcId="{6F60E5FD-A920-48A8-97FE-5CF0DE4BAC18}" destId="{8C933051-4FCF-48E7-94F8-7B4C27B04DEC}" srcOrd="0" destOrd="0" presId="urn:microsoft.com/office/officeart/2005/8/layout/default"/>
    <dgm:cxn modelId="{B70357B7-4F37-45E4-8921-586A39BB6F53}" type="presOf" srcId="{7BCBC93E-0B1C-4C42-A7F0-788318DA1399}" destId="{C9659A69-1A4B-4D8F-81E5-F5B15018706A}" srcOrd="0" destOrd="0" presId="urn:microsoft.com/office/officeart/2005/8/layout/default"/>
    <dgm:cxn modelId="{3181EBF7-104A-486D-9884-112B2FCF354C}" srcId="{DA82A0D6-518A-498C-A7C7-169C3B93F984}" destId="{32048262-1FF6-4508-9CB9-26149FB09FD7}" srcOrd="3" destOrd="0" parTransId="{3C09AD64-6FB0-4B72-A5C2-E7F92C2D5A65}" sibTransId="{F75EBA93-B1FD-44D8-AAA0-16F01BA48589}"/>
    <dgm:cxn modelId="{1B16DA6D-4751-4543-8792-FE2F5C5A8135}" type="presParOf" srcId="{4451B3DD-EC47-4088-95EF-946757B9A5B8}" destId="{C9659A69-1A4B-4D8F-81E5-F5B15018706A}" srcOrd="0" destOrd="0" presId="urn:microsoft.com/office/officeart/2005/8/layout/default"/>
    <dgm:cxn modelId="{5545AD3D-F501-4957-B011-8F58E8ED09D8}" type="presParOf" srcId="{4451B3DD-EC47-4088-95EF-946757B9A5B8}" destId="{B328E5D5-6349-4911-BD56-32AF1221E63D}" srcOrd="1" destOrd="0" presId="urn:microsoft.com/office/officeart/2005/8/layout/default"/>
    <dgm:cxn modelId="{184E1717-934E-4689-A842-AC3900E7D4E7}" type="presParOf" srcId="{4451B3DD-EC47-4088-95EF-946757B9A5B8}" destId="{8C933051-4FCF-48E7-94F8-7B4C27B04DEC}" srcOrd="2" destOrd="0" presId="urn:microsoft.com/office/officeart/2005/8/layout/default"/>
    <dgm:cxn modelId="{44773C5C-2FE5-450C-A8AE-7607F5D0654B}" type="presParOf" srcId="{4451B3DD-EC47-4088-95EF-946757B9A5B8}" destId="{E71EEDEF-2F21-456D-BCBD-7A4EFE789EFE}" srcOrd="3" destOrd="0" presId="urn:microsoft.com/office/officeart/2005/8/layout/default"/>
    <dgm:cxn modelId="{1624A9F4-20D4-46FB-9C95-1E834112E962}" type="presParOf" srcId="{4451B3DD-EC47-4088-95EF-946757B9A5B8}" destId="{7778646B-6E80-41C0-8783-15B807893517}" srcOrd="4" destOrd="0" presId="urn:microsoft.com/office/officeart/2005/8/layout/default"/>
    <dgm:cxn modelId="{26AF68A0-A7B8-4F1C-A371-981D40E208DC}" type="presParOf" srcId="{4451B3DD-EC47-4088-95EF-946757B9A5B8}" destId="{B50B1F05-3460-43AA-9AAC-1AB5B20CD620}" srcOrd="5" destOrd="0" presId="urn:microsoft.com/office/officeart/2005/8/layout/default"/>
    <dgm:cxn modelId="{97F38C71-63CE-4A4B-84DB-E5C9FE0D44CE}" type="presParOf" srcId="{4451B3DD-EC47-4088-95EF-946757B9A5B8}" destId="{C66265C0-2A34-48DD-94A4-CBC1C9DBDFB4}" srcOrd="6" destOrd="0" presId="urn:microsoft.com/office/officeart/2005/8/layout/default"/>
    <dgm:cxn modelId="{0E58C9A3-3705-4A17-BB8C-082612439F86}" type="presParOf" srcId="{4451B3DD-EC47-4088-95EF-946757B9A5B8}" destId="{05656985-76DD-4F5C-AC23-5F2FB2429FCE}" srcOrd="7" destOrd="0" presId="urn:microsoft.com/office/officeart/2005/8/layout/default"/>
    <dgm:cxn modelId="{A07F7273-75D7-4A0D-8A99-D906F788F83E}" type="presParOf" srcId="{4451B3DD-EC47-4088-95EF-946757B9A5B8}" destId="{7D1A8C63-F453-46F6-A398-6278407A751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Event correlation using network topology and relationships</a:t>
          </a:r>
          <a:endParaRPr lang="en-IN" sz="1100" dirty="0"/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6F60E5FD-A920-48A8-97FE-5CF0DE4BAC18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Anomaly Detection, Event suppression &amp; deduplication</a:t>
          </a:r>
        </a:p>
      </dgm:t>
    </dgm:pt>
    <dgm:pt modelId="{0FF80FF1-0E05-4C93-93DB-9406DDA0366B}" type="parTrans" cxnId="{50625E13-2366-41ED-8F39-C285D2C75139}">
      <dgm:prSet/>
      <dgm:spPr/>
      <dgm:t>
        <a:bodyPr/>
        <a:lstStyle/>
        <a:p>
          <a:endParaRPr lang="en-IN"/>
        </a:p>
      </dgm:t>
    </dgm:pt>
    <dgm:pt modelId="{76529204-21DA-4A22-B181-B5ACFEE91F61}" type="sibTrans" cxnId="{50625E13-2366-41ED-8F39-C285D2C75139}">
      <dgm:prSet/>
      <dgm:spPr/>
      <dgm:t>
        <a:bodyPr/>
        <a:lstStyle/>
        <a:p>
          <a:endParaRPr lang="en-IN"/>
        </a:p>
      </dgm:t>
    </dgm:pt>
    <dgm:pt modelId="{BFECA93F-358B-42B9-9DBA-1DAAFCCD6A7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Event/Alarm clustering and grouping for predictive analytics</a:t>
          </a:r>
          <a:endParaRPr lang="en-IN" sz="1100" dirty="0"/>
        </a:p>
      </dgm:t>
    </dgm:pt>
    <dgm:pt modelId="{35ECB466-C79B-4734-8947-36DA96EDC791}" type="parTrans" cxnId="{377E1E37-71F8-45C0-B8E1-F59C0612419F}">
      <dgm:prSet/>
      <dgm:spPr/>
      <dgm:t>
        <a:bodyPr/>
        <a:lstStyle/>
        <a:p>
          <a:endParaRPr lang="en-IN"/>
        </a:p>
      </dgm:t>
    </dgm:pt>
    <dgm:pt modelId="{0AA121F9-1948-4BED-9E54-9AA17BE4D12C}" type="sibTrans" cxnId="{377E1E37-71F8-45C0-B8E1-F59C0612419F}">
      <dgm:prSet/>
      <dgm:spPr/>
      <dgm:t>
        <a:bodyPr/>
        <a:lstStyle/>
        <a:p>
          <a:endParaRPr lang="en-IN"/>
        </a:p>
      </dgm:t>
    </dgm:pt>
    <dgm:pt modelId="{32048262-1FF6-4508-9CB9-26149FB09FD7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Rule based suppression of subsequent events of same incident</a:t>
          </a:r>
          <a:endParaRPr lang="en-IN" sz="1100" dirty="0"/>
        </a:p>
      </dgm:t>
    </dgm:pt>
    <dgm:pt modelId="{3C09AD64-6FB0-4B72-A5C2-E7F92C2D5A65}" type="parTrans" cxnId="{3181EBF7-104A-486D-9884-112B2FCF354C}">
      <dgm:prSet/>
      <dgm:spPr/>
      <dgm:t>
        <a:bodyPr/>
        <a:lstStyle/>
        <a:p>
          <a:endParaRPr lang="en-IN"/>
        </a:p>
      </dgm:t>
    </dgm:pt>
    <dgm:pt modelId="{F75EBA93-B1FD-44D8-AAA0-16F01BA48589}" type="sibTrans" cxnId="{3181EBF7-104A-486D-9884-112B2FCF354C}">
      <dgm:prSet/>
      <dgm:spPr/>
      <dgm:t>
        <a:bodyPr/>
        <a:lstStyle/>
        <a:p>
          <a:endParaRPr lang="en-IN"/>
        </a:p>
      </dgm:t>
    </dgm:pt>
    <dgm:pt modelId="{E070E7DE-3E8E-473C-AC0D-E0328C190C0F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Unsupervised learning and anomaly detection through dynamic baselining</a:t>
          </a:r>
          <a:endParaRPr lang="en-IN" sz="1100" dirty="0"/>
        </a:p>
      </dgm:t>
    </dgm:pt>
    <dgm:pt modelId="{32DC175C-2BF9-42F7-8C71-1C8892DD7B71}" type="parTrans" cxnId="{29F34A53-183B-48DE-B31F-3B2A1F944C1D}">
      <dgm:prSet/>
      <dgm:spPr/>
      <dgm:t>
        <a:bodyPr/>
        <a:lstStyle/>
        <a:p>
          <a:endParaRPr lang="en-IN"/>
        </a:p>
      </dgm:t>
    </dgm:pt>
    <dgm:pt modelId="{E597A80E-39AE-4626-883A-A03EF83FFBD3}" type="sibTrans" cxnId="{29F34A53-183B-48DE-B31F-3B2A1F944C1D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8C933051-4FCF-48E7-94F8-7B4C27B04DEC}" type="pres">
      <dgm:prSet presAssocID="{6F60E5FD-A920-48A8-97FE-5CF0DE4BAC18}" presName="node" presStyleLbl="node1" presStyleIdx="0" presStyleCnt="5" custScaleX="747333" custScaleY="121249">
        <dgm:presLayoutVars>
          <dgm:bulletEnabled val="1"/>
        </dgm:presLayoutVars>
      </dgm:prSet>
      <dgm:spPr>
        <a:prstGeom prst="roundRect">
          <a:avLst/>
        </a:prstGeom>
      </dgm:spPr>
    </dgm:pt>
    <dgm:pt modelId="{E71EEDEF-2F21-456D-BCBD-7A4EFE789EFE}" type="pres">
      <dgm:prSet presAssocID="{76529204-21DA-4A22-B181-B5ACFEE91F61}" presName="sibTrans" presStyleCnt="0"/>
      <dgm:spPr/>
    </dgm:pt>
    <dgm:pt modelId="{C9659A69-1A4B-4D8F-81E5-F5B15018706A}" type="pres">
      <dgm:prSet presAssocID="{7BCBC93E-0B1C-4C42-A7F0-788318DA1399}" presName="node" presStyleLbl="node1" presStyleIdx="1" presStyleCnt="5" custScaleX="747333" custScaleY="121249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7778646B-6E80-41C0-8783-15B807893517}" type="pres">
      <dgm:prSet presAssocID="{BFECA93F-358B-42B9-9DBA-1DAAFCCD6A79}" presName="node" presStyleLbl="node1" presStyleIdx="2" presStyleCnt="5" custScaleX="747333" custScaleY="121249">
        <dgm:presLayoutVars>
          <dgm:bulletEnabled val="1"/>
        </dgm:presLayoutVars>
      </dgm:prSet>
      <dgm:spPr>
        <a:prstGeom prst="roundRect">
          <a:avLst/>
        </a:prstGeom>
      </dgm:spPr>
    </dgm:pt>
    <dgm:pt modelId="{B50B1F05-3460-43AA-9AAC-1AB5B20CD620}" type="pres">
      <dgm:prSet presAssocID="{0AA121F9-1948-4BED-9E54-9AA17BE4D12C}" presName="sibTrans" presStyleCnt="0"/>
      <dgm:spPr/>
    </dgm:pt>
    <dgm:pt modelId="{C66265C0-2A34-48DD-94A4-CBC1C9DBDFB4}" type="pres">
      <dgm:prSet presAssocID="{32048262-1FF6-4508-9CB9-26149FB09FD7}" presName="node" presStyleLbl="node1" presStyleIdx="3" presStyleCnt="5" custScaleX="747333" custScaleY="121249">
        <dgm:presLayoutVars>
          <dgm:bulletEnabled val="1"/>
        </dgm:presLayoutVars>
      </dgm:prSet>
      <dgm:spPr>
        <a:prstGeom prst="roundRect">
          <a:avLst/>
        </a:prstGeom>
      </dgm:spPr>
    </dgm:pt>
    <dgm:pt modelId="{05656985-76DD-4F5C-AC23-5F2FB2429FCE}" type="pres">
      <dgm:prSet presAssocID="{F75EBA93-B1FD-44D8-AAA0-16F01BA48589}" presName="sibTrans" presStyleCnt="0"/>
      <dgm:spPr/>
    </dgm:pt>
    <dgm:pt modelId="{7D1A8C63-F453-46F6-A398-6278407A7511}" type="pres">
      <dgm:prSet presAssocID="{E070E7DE-3E8E-473C-AC0D-E0328C190C0F}" presName="node" presStyleLbl="node1" presStyleIdx="4" presStyleCnt="5" custScaleX="747333" custScaleY="152921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BBA47108-F4E6-4475-A887-11443DC5515B}" type="presOf" srcId="{32048262-1FF6-4508-9CB9-26149FB09FD7}" destId="{C66265C0-2A34-48DD-94A4-CBC1C9DBDFB4}" srcOrd="0" destOrd="0" presId="urn:microsoft.com/office/officeart/2005/8/layout/default"/>
    <dgm:cxn modelId="{D859B308-81F6-4883-95E8-F014243E9A74}" srcId="{DA82A0D6-518A-498C-A7C7-169C3B93F984}" destId="{7BCBC93E-0B1C-4C42-A7F0-788318DA1399}" srcOrd="1" destOrd="0" parTransId="{C43BD7DC-260A-45F7-A662-F194509C9020}" sibTransId="{D269C750-F166-41C0-90C1-F4A7E3F1AB3E}"/>
    <dgm:cxn modelId="{50625E13-2366-41ED-8F39-C285D2C75139}" srcId="{DA82A0D6-518A-498C-A7C7-169C3B93F984}" destId="{6F60E5FD-A920-48A8-97FE-5CF0DE4BAC18}" srcOrd="0" destOrd="0" parTransId="{0FF80FF1-0E05-4C93-93DB-9406DDA0366B}" sibTransId="{76529204-21DA-4A22-B181-B5ACFEE91F61}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032F0A35-1CCB-4E63-B3EF-D6D03F983E55}" type="presOf" srcId="{BFECA93F-358B-42B9-9DBA-1DAAFCCD6A79}" destId="{7778646B-6E80-41C0-8783-15B807893517}" srcOrd="0" destOrd="0" presId="urn:microsoft.com/office/officeart/2005/8/layout/default"/>
    <dgm:cxn modelId="{377E1E37-71F8-45C0-B8E1-F59C0612419F}" srcId="{DA82A0D6-518A-498C-A7C7-169C3B93F984}" destId="{BFECA93F-358B-42B9-9DBA-1DAAFCCD6A79}" srcOrd="2" destOrd="0" parTransId="{35ECB466-C79B-4734-8947-36DA96EDC791}" sibTransId="{0AA121F9-1948-4BED-9E54-9AA17BE4D12C}"/>
    <dgm:cxn modelId="{C1C2FC6B-27E2-4F9E-BDB0-4A0DA9D9FA46}" type="presOf" srcId="{E070E7DE-3E8E-473C-AC0D-E0328C190C0F}" destId="{7D1A8C63-F453-46F6-A398-6278407A7511}" srcOrd="0" destOrd="0" presId="urn:microsoft.com/office/officeart/2005/8/layout/default"/>
    <dgm:cxn modelId="{29F34A53-183B-48DE-B31F-3B2A1F944C1D}" srcId="{DA82A0D6-518A-498C-A7C7-169C3B93F984}" destId="{E070E7DE-3E8E-473C-AC0D-E0328C190C0F}" srcOrd="4" destOrd="0" parTransId="{32DC175C-2BF9-42F7-8C71-1C8892DD7B71}" sibTransId="{E597A80E-39AE-4626-883A-A03EF83FFBD3}"/>
    <dgm:cxn modelId="{0940BF84-7379-42C8-A183-76C9EFC676EB}" type="presOf" srcId="{7BCBC93E-0B1C-4C42-A7F0-788318DA1399}" destId="{C9659A69-1A4B-4D8F-81E5-F5B15018706A}" srcOrd="0" destOrd="0" presId="urn:microsoft.com/office/officeart/2005/8/layout/default"/>
    <dgm:cxn modelId="{ED2ED7C8-5EFC-495C-91C9-9C2B29EFF5B9}" type="presOf" srcId="{6F60E5FD-A920-48A8-97FE-5CF0DE4BAC18}" destId="{8C933051-4FCF-48E7-94F8-7B4C27B04DEC}" srcOrd="0" destOrd="0" presId="urn:microsoft.com/office/officeart/2005/8/layout/default"/>
    <dgm:cxn modelId="{3181EBF7-104A-486D-9884-112B2FCF354C}" srcId="{DA82A0D6-518A-498C-A7C7-169C3B93F984}" destId="{32048262-1FF6-4508-9CB9-26149FB09FD7}" srcOrd="3" destOrd="0" parTransId="{3C09AD64-6FB0-4B72-A5C2-E7F92C2D5A65}" sibTransId="{F75EBA93-B1FD-44D8-AAA0-16F01BA48589}"/>
    <dgm:cxn modelId="{424C361C-F5E0-49DC-8CFC-19CBBDA95F00}" type="presParOf" srcId="{4451B3DD-EC47-4088-95EF-946757B9A5B8}" destId="{8C933051-4FCF-48E7-94F8-7B4C27B04DEC}" srcOrd="0" destOrd="0" presId="urn:microsoft.com/office/officeart/2005/8/layout/default"/>
    <dgm:cxn modelId="{429A0B4D-8BA0-46CE-9062-BE68AE304534}" type="presParOf" srcId="{4451B3DD-EC47-4088-95EF-946757B9A5B8}" destId="{E71EEDEF-2F21-456D-BCBD-7A4EFE789EFE}" srcOrd="1" destOrd="0" presId="urn:microsoft.com/office/officeart/2005/8/layout/default"/>
    <dgm:cxn modelId="{4A820016-E4E7-4F83-BBA2-BCD574F9A744}" type="presParOf" srcId="{4451B3DD-EC47-4088-95EF-946757B9A5B8}" destId="{C9659A69-1A4B-4D8F-81E5-F5B15018706A}" srcOrd="2" destOrd="0" presId="urn:microsoft.com/office/officeart/2005/8/layout/default"/>
    <dgm:cxn modelId="{14360162-5407-41EC-B5F1-926FD3F43D3C}" type="presParOf" srcId="{4451B3DD-EC47-4088-95EF-946757B9A5B8}" destId="{B328E5D5-6349-4911-BD56-32AF1221E63D}" srcOrd="3" destOrd="0" presId="urn:microsoft.com/office/officeart/2005/8/layout/default"/>
    <dgm:cxn modelId="{90F5D972-FBB9-46ED-AF1C-E998677AD472}" type="presParOf" srcId="{4451B3DD-EC47-4088-95EF-946757B9A5B8}" destId="{7778646B-6E80-41C0-8783-15B807893517}" srcOrd="4" destOrd="0" presId="urn:microsoft.com/office/officeart/2005/8/layout/default"/>
    <dgm:cxn modelId="{064A8183-333A-4902-8E32-DADC7DF03A75}" type="presParOf" srcId="{4451B3DD-EC47-4088-95EF-946757B9A5B8}" destId="{B50B1F05-3460-43AA-9AAC-1AB5B20CD620}" srcOrd="5" destOrd="0" presId="urn:microsoft.com/office/officeart/2005/8/layout/default"/>
    <dgm:cxn modelId="{9F56986C-F681-4E22-8560-4CBD80F47F8A}" type="presParOf" srcId="{4451B3DD-EC47-4088-95EF-946757B9A5B8}" destId="{C66265C0-2A34-48DD-94A4-CBC1C9DBDFB4}" srcOrd="6" destOrd="0" presId="urn:microsoft.com/office/officeart/2005/8/layout/default"/>
    <dgm:cxn modelId="{37D01A85-16BC-42D1-B691-DB4163FD2EC4}" type="presParOf" srcId="{4451B3DD-EC47-4088-95EF-946757B9A5B8}" destId="{05656985-76DD-4F5C-AC23-5F2FB2429FCE}" srcOrd="7" destOrd="0" presId="urn:microsoft.com/office/officeart/2005/8/layout/default"/>
    <dgm:cxn modelId="{21BCFB75-5CF0-430C-928C-3AD403EAD5A9}" type="presParOf" srcId="{4451B3DD-EC47-4088-95EF-946757B9A5B8}" destId="{7D1A8C63-F453-46F6-A398-6278407A751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Probable root causes </a:t>
          </a:r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6F60E5FD-A920-48A8-97FE-5CF0DE4BAC18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Reduce MTTR due to quick identification of issue</a:t>
          </a:r>
          <a:endParaRPr lang="en-IN" sz="1100" dirty="0"/>
        </a:p>
      </dgm:t>
    </dgm:pt>
    <dgm:pt modelId="{0FF80FF1-0E05-4C93-93DB-9406DDA0366B}" type="parTrans" cxnId="{50625E13-2366-41ED-8F39-C285D2C75139}">
      <dgm:prSet/>
      <dgm:spPr/>
      <dgm:t>
        <a:bodyPr/>
        <a:lstStyle/>
        <a:p>
          <a:endParaRPr lang="en-IN"/>
        </a:p>
      </dgm:t>
    </dgm:pt>
    <dgm:pt modelId="{76529204-21DA-4A22-B181-B5ACFEE91F61}" type="sibTrans" cxnId="{50625E13-2366-41ED-8F39-C285D2C75139}">
      <dgm:prSet/>
      <dgm:spPr/>
      <dgm:t>
        <a:bodyPr/>
        <a:lstStyle/>
        <a:p>
          <a:endParaRPr lang="en-IN"/>
        </a:p>
      </dgm:t>
    </dgm:pt>
    <dgm:pt modelId="{BFECA93F-358B-42B9-9DBA-1DAAFCCD6A7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Control complexity through Noise reduction</a:t>
          </a:r>
          <a:endParaRPr lang="en-IN" sz="1100" dirty="0"/>
        </a:p>
      </dgm:t>
    </dgm:pt>
    <dgm:pt modelId="{35ECB466-C79B-4734-8947-36DA96EDC791}" type="parTrans" cxnId="{377E1E37-71F8-45C0-B8E1-F59C0612419F}">
      <dgm:prSet/>
      <dgm:spPr/>
      <dgm:t>
        <a:bodyPr/>
        <a:lstStyle/>
        <a:p>
          <a:endParaRPr lang="en-IN"/>
        </a:p>
      </dgm:t>
    </dgm:pt>
    <dgm:pt modelId="{0AA121F9-1948-4BED-9E54-9AA17BE4D12C}" type="sibTrans" cxnId="{377E1E37-71F8-45C0-B8E1-F59C0612419F}">
      <dgm:prSet/>
      <dgm:spPr/>
      <dgm:t>
        <a:bodyPr/>
        <a:lstStyle/>
        <a:p>
          <a:endParaRPr lang="en-IN"/>
        </a:p>
      </dgm:t>
    </dgm:pt>
    <dgm:pt modelId="{32048262-1FF6-4508-9CB9-26149FB09FD7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Predict outages</a:t>
          </a:r>
        </a:p>
      </dgm:t>
    </dgm:pt>
    <dgm:pt modelId="{3C09AD64-6FB0-4B72-A5C2-E7F92C2D5A65}" type="parTrans" cxnId="{3181EBF7-104A-486D-9884-112B2FCF354C}">
      <dgm:prSet/>
      <dgm:spPr/>
      <dgm:t>
        <a:bodyPr/>
        <a:lstStyle/>
        <a:p>
          <a:endParaRPr lang="en-IN"/>
        </a:p>
      </dgm:t>
    </dgm:pt>
    <dgm:pt modelId="{F75EBA93-B1FD-44D8-AAA0-16F01BA48589}" type="sibTrans" cxnId="{3181EBF7-104A-486D-9884-112B2FCF354C}">
      <dgm:prSet/>
      <dgm:spPr/>
      <dgm:t>
        <a:bodyPr/>
        <a:lstStyle/>
        <a:p>
          <a:endParaRPr lang="en-IN"/>
        </a:p>
      </dgm:t>
    </dgm:pt>
    <dgm:pt modelId="{E070E7DE-3E8E-473C-AC0D-E0328C190C0F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Capacity management</a:t>
          </a:r>
        </a:p>
      </dgm:t>
    </dgm:pt>
    <dgm:pt modelId="{32DC175C-2BF9-42F7-8C71-1C8892DD7B71}" type="parTrans" cxnId="{29F34A53-183B-48DE-B31F-3B2A1F944C1D}">
      <dgm:prSet/>
      <dgm:spPr/>
      <dgm:t>
        <a:bodyPr/>
        <a:lstStyle/>
        <a:p>
          <a:endParaRPr lang="en-IN"/>
        </a:p>
      </dgm:t>
    </dgm:pt>
    <dgm:pt modelId="{E597A80E-39AE-4626-883A-A03EF83FFBD3}" type="sibTrans" cxnId="{29F34A53-183B-48DE-B31F-3B2A1F944C1D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C9659A69-1A4B-4D8F-81E5-F5B15018706A}" type="pres">
      <dgm:prSet presAssocID="{7BCBC93E-0B1C-4C42-A7F0-788318DA1399}" presName="node" presStyleLbl="node1" presStyleIdx="0" presStyleCnt="5" custScaleX="702467" custScaleY="113970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8C933051-4FCF-48E7-94F8-7B4C27B04DEC}" type="pres">
      <dgm:prSet presAssocID="{6F60E5FD-A920-48A8-97FE-5CF0DE4BAC18}" presName="node" presStyleLbl="node1" presStyleIdx="1" presStyleCnt="5" custScaleX="702467" custScaleY="113970">
        <dgm:presLayoutVars>
          <dgm:bulletEnabled val="1"/>
        </dgm:presLayoutVars>
      </dgm:prSet>
      <dgm:spPr>
        <a:prstGeom prst="roundRect">
          <a:avLst/>
        </a:prstGeom>
      </dgm:spPr>
    </dgm:pt>
    <dgm:pt modelId="{E71EEDEF-2F21-456D-BCBD-7A4EFE789EFE}" type="pres">
      <dgm:prSet presAssocID="{76529204-21DA-4A22-B181-B5ACFEE91F61}" presName="sibTrans" presStyleCnt="0"/>
      <dgm:spPr/>
    </dgm:pt>
    <dgm:pt modelId="{7778646B-6E80-41C0-8783-15B807893517}" type="pres">
      <dgm:prSet presAssocID="{BFECA93F-358B-42B9-9DBA-1DAAFCCD6A79}" presName="node" presStyleLbl="node1" presStyleIdx="2" presStyleCnt="5" custScaleX="702467" custScaleY="113970">
        <dgm:presLayoutVars>
          <dgm:bulletEnabled val="1"/>
        </dgm:presLayoutVars>
      </dgm:prSet>
      <dgm:spPr>
        <a:prstGeom prst="roundRect">
          <a:avLst/>
        </a:prstGeom>
      </dgm:spPr>
    </dgm:pt>
    <dgm:pt modelId="{B50B1F05-3460-43AA-9AAC-1AB5B20CD620}" type="pres">
      <dgm:prSet presAssocID="{0AA121F9-1948-4BED-9E54-9AA17BE4D12C}" presName="sibTrans" presStyleCnt="0"/>
      <dgm:spPr/>
    </dgm:pt>
    <dgm:pt modelId="{C66265C0-2A34-48DD-94A4-CBC1C9DBDFB4}" type="pres">
      <dgm:prSet presAssocID="{32048262-1FF6-4508-9CB9-26149FB09FD7}" presName="node" presStyleLbl="node1" presStyleIdx="3" presStyleCnt="5" custScaleX="702467" custScaleY="113970">
        <dgm:presLayoutVars>
          <dgm:bulletEnabled val="1"/>
        </dgm:presLayoutVars>
      </dgm:prSet>
      <dgm:spPr>
        <a:prstGeom prst="roundRect">
          <a:avLst/>
        </a:prstGeom>
      </dgm:spPr>
    </dgm:pt>
    <dgm:pt modelId="{05656985-76DD-4F5C-AC23-5F2FB2429FCE}" type="pres">
      <dgm:prSet presAssocID="{F75EBA93-B1FD-44D8-AAA0-16F01BA48589}" presName="sibTrans" presStyleCnt="0"/>
      <dgm:spPr/>
    </dgm:pt>
    <dgm:pt modelId="{7D1A8C63-F453-46F6-A398-6278407A7511}" type="pres">
      <dgm:prSet presAssocID="{E070E7DE-3E8E-473C-AC0D-E0328C190C0F}" presName="node" presStyleLbl="node1" presStyleIdx="4" presStyleCnt="5" custScaleX="702467" custScaleY="11397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859B308-81F6-4883-95E8-F014243E9A74}" srcId="{DA82A0D6-518A-498C-A7C7-169C3B93F984}" destId="{7BCBC93E-0B1C-4C42-A7F0-788318DA1399}" srcOrd="0" destOrd="0" parTransId="{C43BD7DC-260A-45F7-A662-F194509C9020}" sibTransId="{D269C750-F166-41C0-90C1-F4A7E3F1AB3E}"/>
    <dgm:cxn modelId="{50625E13-2366-41ED-8F39-C285D2C75139}" srcId="{DA82A0D6-518A-498C-A7C7-169C3B93F984}" destId="{6F60E5FD-A920-48A8-97FE-5CF0DE4BAC18}" srcOrd="1" destOrd="0" parTransId="{0FF80FF1-0E05-4C93-93DB-9406DDA0366B}" sibTransId="{76529204-21DA-4A22-B181-B5ACFEE91F61}"/>
    <dgm:cxn modelId="{EB74AA20-7A20-41C0-9BF7-4301B18E40CE}" type="presOf" srcId="{32048262-1FF6-4508-9CB9-26149FB09FD7}" destId="{C66265C0-2A34-48DD-94A4-CBC1C9DBDFB4}" srcOrd="0" destOrd="0" presId="urn:microsoft.com/office/officeart/2005/8/layout/default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377E1E37-71F8-45C0-B8E1-F59C0612419F}" srcId="{DA82A0D6-518A-498C-A7C7-169C3B93F984}" destId="{BFECA93F-358B-42B9-9DBA-1DAAFCCD6A79}" srcOrd="2" destOrd="0" parTransId="{35ECB466-C79B-4734-8947-36DA96EDC791}" sibTransId="{0AA121F9-1948-4BED-9E54-9AA17BE4D12C}"/>
    <dgm:cxn modelId="{EB2B973E-BD44-4AF2-B086-775C6C1E24F5}" type="presOf" srcId="{E070E7DE-3E8E-473C-AC0D-E0328C190C0F}" destId="{7D1A8C63-F453-46F6-A398-6278407A7511}" srcOrd="0" destOrd="0" presId="urn:microsoft.com/office/officeart/2005/8/layout/default"/>
    <dgm:cxn modelId="{7A9F0665-FFD7-42E6-9C82-FCCDAFA27365}" type="presOf" srcId="{BFECA93F-358B-42B9-9DBA-1DAAFCCD6A79}" destId="{7778646B-6E80-41C0-8783-15B807893517}" srcOrd="0" destOrd="0" presId="urn:microsoft.com/office/officeart/2005/8/layout/default"/>
    <dgm:cxn modelId="{29F34A53-183B-48DE-B31F-3B2A1F944C1D}" srcId="{DA82A0D6-518A-498C-A7C7-169C3B93F984}" destId="{E070E7DE-3E8E-473C-AC0D-E0328C190C0F}" srcOrd="4" destOrd="0" parTransId="{32DC175C-2BF9-42F7-8C71-1C8892DD7B71}" sibTransId="{E597A80E-39AE-4626-883A-A03EF83FFBD3}"/>
    <dgm:cxn modelId="{AF2A207A-E2A4-4645-9384-D710E1B84626}" type="presOf" srcId="{6F60E5FD-A920-48A8-97FE-5CF0DE4BAC18}" destId="{8C933051-4FCF-48E7-94F8-7B4C27B04DEC}" srcOrd="0" destOrd="0" presId="urn:microsoft.com/office/officeart/2005/8/layout/default"/>
    <dgm:cxn modelId="{B70357B7-4F37-45E4-8921-586A39BB6F53}" type="presOf" srcId="{7BCBC93E-0B1C-4C42-A7F0-788318DA1399}" destId="{C9659A69-1A4B-4D8F-81E5-F5B15018706A}" srcOrd="0" destOrd="0" presId="urn:microsoft.com/office/officeart/2005/8/layout/default"/>
    <dgm:cxn modelId="{3181EBF7-104A-486D-9884-112B2FCF354C}" srcId="{DA82A0D6-518A-498C-A7C7-169C3B93F984}" destId="{32048262-1FF6-4508-9CB9-26149FB09FD7}" srcOrd="3" destOrd="0" parTransId="{3C09AD64-6FB0-4B72-A5C2-E7F92C2D5A65}" sibTransId="{F75EBA93-B1FD-44D8-AAA0-16F01BA48589}"/>
    <dgm:cxn modelId="{1B16DA6D-4751-4543-8792-FE2F5C5A8135}" type="presParOf" srcId="{4451B3DD-EC47-4088-95EF-946757B9A5B8}" destId="{C9659A69-1A4B-4D8F-81E5-F5B15018706A}" srcOrd="0" destOrd="0" presId="urn:microsoft.com/office/officeart/2005/8/layout/default"/>
    <dgm:cxn modelId="{5545AD3D-F501-4957-B011-8F58E8ED09D8}" type="presParOf" srcId="{4451B3DD-EC47-4088-95EF-946757B9A5B8}" destId="{B328E5D5-6349-4911-BD56-32AF1221E63D}" srcOrd="1" destOrd="0" presId="urn:microsoft.com/office/officeart/2005/8/layout/default"/>
    <dgm:cxn modelId="{184E1717-934E-4689-A842-AC3900E7D4E7}" type="presParOf" srcId="{4451B3DD-EC47-4088-95EF-946757B9A5B8}" destId="{8C933051-4FCF-48E7-94F8-7B4C27B04DEC}" srcOrd="2" destOrd="0" presId="urn:microsoft.com/office/officeart/2005/8/layout/default"/>
    <dgm:cxn modelId="{44773C5C-2FE5-450C-A8AE-7607F5D0654B}" type="presParOf" srcId="{4451B3DD-EC47-4088-95EF-946757B9A5B8}" destId="{E71EEDEF-2F21-456D-BCBD-7A4EFE789EFE}" srcOrd="3" destOrd="0" presId="urn:microsoft.com/office/officeart/2005/8/layout/default"/>
    <dgm:cxn modelId="{1624A9F4-20D4-46FB-9C95-1E834112E962}" type="presParOf" srcId="{4451B3DD-EC47-4088-95EF-946757B9A5B8}" destId="{7778646B-6E80-41C0-8783-15B807893517}" srcOrd="4" destOrd="0" presId="urn:microsoft.com/office/officeart/2005/8/layout/default"/>
    <dgm:cxn modelId="{26AF68A0-A7B8-4F1C-A371-981D40E208DC}" type="presParOf" srcId="{4451B3DD-EC47-4088-95EF-946757B9A5B8}" destId="{B50B1F05-3460-43AA-9AAC-1AB5B20CD620}" srcOrd="5" destOrd="0" presId="urn:microsoft.com/office/officeart/2005/8/layout/default"/>
    <dgm:cxn modelId="{97F38C71-63CE-4A4B-84DB-E5C9FE0D44CE}" type="presParOf" srcId="{4451B3DD-EC47-4088-95EF-946757B9A5B8}" destId="{C66265C0-2A34-48DD-94A4-CBC1C9DBDFB4}" srcOrd="6" destOrd="0" presId="urn:microsoft.com/office/officeart/2005/8/layout/default"/>
    <dgm:cxn modelId="{0E58C9A3-3705-4A17-BB8C-082612439F86}" type="presParOf" srcId="{4451B3DD-EC47-4088-95EF-946757B9A5B8}" destId="{05656985-76DD-4F5C-AC23-5F2FB2429FCE}" srcOrd="7" destOrd="0" presId="urn:microsoft.com/office/officeart/2005/8/layout/default"/>
    <dgm:cxn modelId="{A07F7273-75D7-4A0D-8A99-D906F788F83E}" type="presParOf" srcId="{4451B3DD-EC47-4088-95EF-946757B9A5B8}" destId="{7D1A8C63-F453-46F6-A398-6278407A751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523CEBE-A077-470C-9E86-4D86E2D48710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IOS upgradation process include precheck,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image copy, device reboot</a:t>
          </a:r>
          <a:endParaRPr lang="en-IN" sz="1100" dirty="0"/>
        </a:p>
      </dgm:t>
    </dgm:pt>
    <dgm:pt modelId="{C9974D7A-FD19-4BDC-87E5-BF3A214483E2}" type="parTrans" cxnId="{AD40DBDB-BE3F-44F3-944C-29027FC345F5}">
      <dgm:prSet/>
      <dgm:spPr/>
      <dgm:t>
        <a:bodyPr/>
        <a:lstStyle/>
        <a:p>
          <a:endParaRPr lang="en-IN"/>
        </a:p>
      </dgm:t>
    </dgm:pt>
    <dgm:pt modelId="{FF1D2D35-5CF1-4CE8-B4A7-00980C8B37E8}" type="sibTrans" cxnId="{AD40DBDB-BE3F-44F3-944C-29027FC345F5}">
      <dgm:prSet/>
      <dgm:spPr/>
      <dgm:t>
        <a:bodyPr/>
        <a:lstStyle/>
        <a:p>
          <a:endParaRPr lang="en-IN"/>
        </a:p>
      </dgm:t>
    </dgm:pt>
    <dgm:pt modelId="{E5B55CA9-3304-482A-B3A9-09B476311148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Security vulnerability validations and configuration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changes as per standards</a:t>
          </a:r>
          <a:endParaRPr lang="en-IN" sz="1100" dirty="0"/>
        </a:p>
      </dgm:t>
    </dgm:pt>
    <dgm:pt modelId="{F467B59F-B734-4331-9E2C-CE1F6BF8DC2A}" type="parTrans" cxnId="{3CF14228-94F0-4888-A0B6-74521DAC0C1A}">
      <dgm:prSet/>
      <dgm:spPr/>
      <dgm:t>
        <a:bodyPr/>
        <a:lstStyle/>
        <a:p>
          <a:endParaRPr lang="en-IN"/>
        </a:p>
      </dgm:t>
    </dgm:pt>
    <dgm:pt modelId="{7CD3B632-7D91-480E-B196-CCA228366892}" type="sibTrans" cxnId="{3CF14228-94F0-4888-A0B6-74521DAC0C1A}">
      <dgm:prSet/>
      <dgm:spPr/>
      <dgm:t>
        <a:bodyPr/>
        <a:lstStyle/>
        <a:p>
          <a:endParaRPr lang="en-IN"/>
        </a:p>
      </dgm:t>
    </dgm:pt>
    <dgm:pt modelId="{6190382D-66C8-4A50-8462-1DDC9F736CB8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Golden template comparison and alerting</a:t>
          </a:r>
          <a:endParaRPr lang="en-IN" sz="1100" dirty="0"/>
        </a:p>
      </dgm:t>
    </dgm:pt>
    <dgm:pt modelId="{FE143EE8-B0CB-4DF3-97BF-6427DB55F4EF}" type="parTrans" cxnId="{F051150E-9B4E-4FE1-A982-830AF37F6F69}">
      <dgm:prSet/>
      <dgm:spPr/>
      <dgm:t>
        <a:bodyPr/>
        <a:lstStyle/>
        <a:p>
          <a:endParaRPr lang="en-IN"/>
        </a:p>
      </dgm:t>
    </dgm:pt>
    <dgm:pt modelId="{DAB71175-25F2-45D1-9E14-2CB9B7A53EC7}" type="sibTrans" cxnId="{F051150E-9B4E-4FE1-A982-830AF37F6F69}">
      <dgm:prSet/>
      <dgm:spPr/>
      <dgm:t>
        <a:bodyPr/>
        <a:lstStyle/>
        <a:p>
          <a:endParaRPr lang="en-IN"/>
        </a:p>
      </dgm:t>
    </dgm:pt>
    <dgm:pt modelId="{5B689F98-4B85-4232-9C0C-2AA2EED3CC70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Config audit, comparison &amp; differences</a:t>
          </a:r>
        </a:p>
      </dgm:t>
    </dgm:pt>
    <dgm:pt modelId="{0FA00B47-C896-4FE5-933A-3C9DB24DA332}" type="parTrans" cxnId="{6F8433AB-A4B9-4AA3-A726-345C830E4FD2}">
      <dgm:prSet/>
      <dgm:spPr/>
      <dgm:t>
        <a:bodyPr/>
        <a:lstStyle/>
        <a:p>
          <a:endParaRPr lang="en-IN"/>
        </a:p>
      </dgm:t>
    </dgm:pt>
    <dgm:pt modelId="{087F1D63-45F1-4F7F-AEC1-C8B800373C4A}" type="sibTrans" cxnId="{6F8433AB-A4B9-4AA3-A726-345C830E4FD2}">
      <dgm:prSet/>
      <dgm:spPr/>
      <dgm:t>
        <a:bodyPr/>
        <a:lstStyle/>
        <a:p>
          <a:endParaRPr lang="en-IN"/>
        </a:p>
      </dgm:t>
    </dgm:pt>
    <dgm:pt modelId="{8D5B151D-F677-45F7-9FF3-6D6B9FC55EC6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Bulk config backup push for any mass changes</a:t>
          </a:r>
          <a:endParaRPr lang="en-IN" sz="1100" dirty="0"/>
        </a:p>
      </dgm:t>
    </dgm:pt>
    <dgm:pt modelId="{2D399538-2BD6-4ECD-B00C-7975E02AD401}" type="parTrans" cxnId="{0FC9C7D6-22CF-436C-8B49-74C405F66F10}">
      <dgm:prSet/>
      <dgm:spPr/>
      <dgm:t>
        <a:bodyPr/>
        <a:lstStyle/>
        <a:p>
          <a:endParaRPr lang="en-IN"/>
        </a:p>
      </dgm:t>
    </dgm:pt>
    <dgm:pt modelId="{D167BDCF-6E85-4A14-9476-4E1EE148C0C3}" type="sibTrans" cxnId="{0FC9C7D6-22CF-436C-8B49-74C405F66F10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69DFB73B-F1FE-402D-81E1-E149B11AC2CB}" type="pres">
      <dgm:prSet presAssocID="{9523CEBE-A077-470C-9E86-4D86E2D48710}" presName="node" presStyleLbl="node1" presStyleIdx="0" presStyleCnt="5" custScaleX="846153" custScaleY="137282">
        <dgm:presLayoutVars>
          <dgm:bulletEnabled val="1"/>
        </dgm:presLayoutVars>
      </dgm:prSet>
      <dgm:spPr>
        <a:prstGeom prst="roundRect">
          <a:avLst/>
        </a:prstGeom>
      </dgm:spPr>
    </dgm:pt>
    <dgm:pt modelId="{0D5E77CC-1E1A-43CE-AF29-2FD84CCABA57}" type="pres">
      <dgm:prSet presAssocID="{FF1D2D35-5CF1-4CE8-B4A7-00980C8B37E8}" presName="sibTrans" presStyleCnt="0"/>
      <dgm:spPr/>
    </dgm:pt>
    <dgm:pt modelId="{B61C1192-0AA6-4847-822F-70AD88FF1CAE}" type="pres">
      <dgm:prSet presAssocID="{E5B55CA9-3304-482A-B3A9-09B476311148}" presName="node" presStyleLbl="node1" presStyleIdx="1" presStyleCnt="5" custScaleX="846153" custScaleY="137282">
        <dgm:presLayoutVars>
          <dgm:bulletEnabled val="1"/>
        </dgm:presLayoutVars>
      </dgm:prSet>
      <dgm:spPr>
        <a:prstGeom prst="roundRect">
          <a:avLst/>
        </a:prstGeom>
      </dgm:spPr>
    </dgm:pt>
    <dgm:pt modelId="{21E4F899-A40F-4BEE-8827-CFF52AFD50F0}" type="pres">
      <dgm:prSet presAssocID="{7CD3B632-7D91-480E-B196-CCA228366892}" presName="sibTrans" presStyleCnt="0"/>
      <dgm:spPr/>
    </dgm:pt>
    <dgm:pt modelId="{74303CF0-9001-4D37-8F65-22FD37346F5E}" type="pres">
      <dgm:prSet presAssocID="{6190382D-66C8-4A50-8462-1DDC9F736CB8}" presName="node" presStyleLbl="node1" presStyleIdx="2" presStyleCnt="5" custScaleX="846153">
        <dgm:presLayoutVars>
          <dgm:bulletEnabled val="1"/>
        </dgm:presLayoutVars>
      </dgm:prSet>
      <dgm:spPr>
        <a:prstGeom prst="roundRect">
          <a:avLst/>
        </a:prstGeom>
      </dgm:spPr>
    </dgm:pt>
    <dgm:pt modelId="{77076EF9-950D-4B88-8EE6-1FDE4C29C211}" type="pres">
      <dgm:prSet presAssocID="{DAB71175-25F2-45D1-9E14-2CB9B7A53EC7}" presName="sibTrans" presStyleCnt="0"/>
      <dgm:spPr/>
    </dgm:pt>
    <dgm:pt modelId="{AB6365D9-65C8-42D6-92BA-3204D62846DF}" type="pres">
      <dgm:prSet presAssocID="{5B689F98-4B85-4232-9C0C-2AA2EED3CC70}" presName="node" presStyleLbl="node1" presStyleIdx="3" presStyleCnt="5" custScaleX="846153">
        <dgm:presLayoutVars>
          <dgm:bulletEnabled val="1"/>
        </dgm:presLayoutVars>
      </dgm:prSet>
      <dgm:spPr>
        <a:prstGeom prst="roundRect">
          <a:avLst/>
        </a:prstGeom>
      </dgm:spPr>
    </dgm:pt>
    <dgm:pt modelId="{64386AD9-2DE8-494D-9069-6611A6EAAD5C}" type="pres">
      <dgm:prSet presAssocID="{087F1D63-45F1-4F7F-AEC1-C8B800373C4A}" presName="sibTrans" presStyleCnt="0"/>
      <dgm:spPr/>
    </dgm:pt>
    <dgm:pt modelId="{78D891E3-3BE3-4339-AA1C-22EB0C9A6672}" type="pres">
      <dgm:prSet presAssocID="{8D5B151D-F677-45F7-9FF3-6D6B9FC55EC6}" presName="node" presStyleLbl="node1" presStyleIdx="4" presStyleCnt="5" custScaleX="84615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F051150E-9B4E-4FE1-A982-830AF37F6F69}" srcId="{DA82A0D6-518A-498C-A7C7-169C3B93F984}" destId="{6190382D-66C8-4A50-8462-1DDC9F736CB8}" srcOrd="2" destOrd="0" parTransId="{FE143EE8-B0CB-4DF3-97BF-6427DB55F4EF}" sibTransId="{DAB71175-25F2-45D1-9E14-2CB9B7A53EC7}"/>
    <dgm:cxn modelId="{107FDE0F-28FD-49D5-A330-172F94652592}" type="presOf" srcId="{5B689F98-4B85-4232-9C0C-2AA2EED3CC70}" destId="{AB6365D9-65C8-42D6-92BA-3204D62846DF}" srcOrd="0" destOrd="0" presId="urn:microsoft.com/office/officeart/2005/8/layout/default"/>
    <dgm:cxn modelId="{3CF14228-94F0-4888-A0B6-74521DAC0C1A}" srcId="{DA82A0D6-518A-498C-A7C7-169C3B93F984}" destId="{E5B55CA9-3304-482A-B3A9-09B476311148}" srcOrd="1" destOrd="0" parTransId="{F467B59F-B734-4331-9E2C-CE1F6BF8DC2A}" sibTransId="{7CD3B632-7D91-480E-B196-CCA228366892}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830EA635-401D-4BD9-979B-CCB71E0296EC}" type="presOf" srcId="{E5B55CA9-3304-482A-B3A9-09B476311148}" destId="{B61C1192-0AA6-4847-822F-70AD88FF1CAE}" srcOrd="0" destOrd="0" presId="urn:microsoft.com/office/officeart/2005/8/layout/default"/>
    <dgm:cxn modelId="{B4D96F39-FEA5-4E59-B6B8-333EF3E9EC1E}" type="presOf" srcId="{8D5B151D-F677-45F7-9FF3-6D6B9FC55EC6}" destId="{78D891E3-3BE3-4339-AA1C-22EB0C9A6672}" srcOrd="0" destOrd="0" presId="urn:microsoft.com/office/officeart/2005/8/layout/default"/>
    <dgm:cxn modelId="{01C429A9-2A5E-4A9E-97FF-9704BA4BD076}" type="presOf" srcId="{9523CEBE-A077-470C-9E86-4D86E2D48710}" destId="{69DFB73B-F1FE-402D-81E1-E149B11AC2CB}" srcOrd="0" destOrd="0" presId="urn:microsoft.com/office/officeart/2005/8/layout/default"/>
    <dgm:cxn modelId="{6F8433AB-A4B9-4AA3-A726-345C830E4FD2}" srcId="{DA82A0D6-518A-498C-A7C7-169C3B93F984}" destId="{5B689F98-4B85-4232-9C0C-2AA2EED3CC70}" srcOrd="3" destOrd="0" parTransId="{0FA00B47-C896-4FE5-933A-3C9DB24DA332}" sibTransId="{087F1D63-45F1-4F7F-AEC1-C8B800373C4A}"/>
    <dgm:cxn modelId="{0FC9C7D6-22CF-436C-8B49-74C405F66F10}" srcId="{DA82A0D6-518A-498C-A7C7-169C3B93F984}" destId="{8D5B151D-F677-45F7-9FF3-6D6B9FC55EC6}" srcOrd="4" destOrd="0" parTransId="{2D399538-2BD6-4ECD-B00C-7975E02AD401}" sibTransId="{D167BDCF-6E85-4A14-9476-4E1EE148C0C3}"/>
    <dgm:cxn modelId="{AD40DBDB-BE3F-44F3-944C-29027FC345F5}" srcId="{DA82A0D6-518A-498C-A7C7-169C3B93F984}" destId="{9523CEBE-A077-470C-9E86-4D86E2D48710}" srcOrd="0" destOrd="0" parTransId="{C9974D7A-FD19-4BDC-87E5-BF3A214483E2}" sibTransId="{FF1D2D35-5CF1-4CE8-B4A7-00980C8B37E8}"/>
    <dgm:cxn modelId="{430932E2-C7A4-4D22-8C3F-B830BEAB3FF5}" type="presOf" srcId="{6190382D-66C8-4A50-8462-1DDC9F736CB8}" destId="{74303CF0-9001-4D37-8F65-22FD37346F5E}" srcOrd="0" destOrd="0" presId="urn:microsoft.com/office/officeart/2005/8/layout/default"/>
    <dgm:cxn modelId="{44C6CF39-2CD0-4F1C-B026-79ECDD7BB131}" type="presParOf" srcId="{4451B3DD-EC47-4088-95EF-946757B9A5B8}" destId="{69DFB73B-F1FE-402D-81E1-E149B11AC2CB}" srcOrd="0" destOrd="0" presId="urn:microsoft.com/office/officeart/2005/8/layout/default"/>
    <dgm:cxn modelId="{A9E676F0-8063-4B22-8952-DE342B93988B}" type="presParOf" srcId="{4451B3DD-EC47-4088-95EF-946757B9A5B8}" destId="{0D5E77CC-1E1A-43CE-AF29-2FD84CCABA57}" srcOrd="1" destOrd="0" presId="urn:microsoft.com/office/officeart/2005/8/layout/default"/>
    <dgm:cxn modelId="{8849F0A4-64C4-4053-B574-CE1A5E405C92}" type="presParOf" srcId="{4451B3DD-EC47-4088-95EF-946757B9A5B8}" destId="{B61C1192-0AA6-4847-822F-70AD88FF1CAE}" srcOrd="2" destOrd="0" presId="urn:microsoft.com/office/officeart/2005/8/layout/default"/>
    <dgm:cxn modelId="{312B9444-1DBE-47DF-9897-4460DD4C4661}" type="presParOf" srcId="{4451B3DD-EC47-4088-95EF-946757B9A5B8}" destId="{21E4F899-A40F-4BEE-8827-CFF52AFD50F0}" srcOrd="3" destOrd="0" presId="urn:microsoft.com/office/officeart/2005/8/layout/default"/>
    <dgm:cxn modelId="{10979302-639F-4A6B-9D12-55DEC333801D}" type="presParOf" srcId="{4451B3DD-EC47-4088-95EF-946757B9A5B8}" destId="{74303CF0-9001-4D37-8F65-22FD37346F5E}" srcOrd="4" destOrd="0" presId="urn:microsoft.com/office/officeart/2005/8/layout/default"/>
    <dgm:cxn modelId="{77CE4330-2ECC-4BF3-BE31-77BCDA18820C}" type="presParOf" srcId="{4451B3DD-EC47-4088-95EF-946757B9A5B8}" destId="{77076EF9-950D-4B88-8EE6-1FDE4C29C211}" srcOrd="5" destOrd="0" presId="urn:microsoft.com/office/officeart/2005/8/layout/default"/>
    <dgm:cxn modelId="{334E0436-36CF-4455-BA98-BDDCA72F85D3}" type="presParOf" srcId="{4451B3DD-EC47-4088-95EF-946757B9A5B8}" destId="{AB6365D9-65C8-42D6-92BA-3204D62846DF}" srcOrd="6" destOrd="0" presId="urn:microsoft.com/office/officeart/2005/8/layout/default"/>
    <dgm:cxn modelId="{0B17F67F-63D3-42E0-B437-EFDDBEE20AD2}" type="presParOf" srcId="{4451B3DD-EC47-4088-95EF-946757B9A5B8}" destId="{64386AD9-2DE8-494D-9069-6611A6EAAD5C}" srcOrd="7" destOrd="0" presId="urn:microsoft.com/office/officeart/2005/8/layout/default"/>
    <dgm:cxn modelId="{3AFB74B7-CF82-4763-980C-171CF1BE4F90}" type="presParOf" srcId="{4451B3DD-EC47-4088-95EF-946757B9A5B8}" destId="{78D891E3-3BE3-4339-AA1C-22EB0C9A6672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FECA93F-358B-42B9-9DBA-1DAAFCCD6A79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/>
            <a:t>Enforcing policies and config standardization</a:t>
          </a:r>
          <a:endParaRPr lang="en-IN" sz="1100" dirty="0"/>
        </a:p>
      </dgm:t>
    </dgm:pt>
    <dgm:pt modelId="{35ECB466-C79B-4734-8947-36DA96EDC791}" type="parTrans" cxnId="{377E1E37-71F8-45C0-B8E1-F59C0612419F}">
      <dgm:prSet/>
      <dgm:spPr/>
      <dgm:t>
        <a:bodyPr/>
        <a:lstStyle/>
        <a:p>
          <a:endParaRPr lang="en-IN"/>
        </a:p>
      </dgm:t>
    </dgm:pt>
    <dgm:pt modelId="{0AA121F9-1948-4BED-9E54-9AA17BE4D12C}" type="sibTrans" cxnId="{377E1E37-71F8-45C0-B8E1-F59C0612419F}">
      <dgm:prSet/>
      <dgm:spPr/>
      <dgm:t>
        <a:bodyPr/>
        <a:lstStyle/>
        <a:p>
          <a:endParaRPr lang="en-IN"/>
        </a:p>
      </dgm:t>
    </dgm:pt>
    <dgm:pt modelId="{32048262-1FF6-4508-9CB9-26149FB09FD7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Security: Immediate action for various vulnerabilities</a:t>
          </a:r>
          <a:endParaRPr lang="en-IN" sz="1100" dirty="0"/>
        </a:p>
      </dgm:t>
    </dgm:pt>
    <dgm:pt modelId="{3C09AD64-6FB0-4B72-A5C2-E7F92C2D5A65}" type="parTrans" cxnId="{3181EBF7-104A-486D-9884-112B2FCF354C}">
      <dgm:prSet/>
      <dgm:spPr/>
      <dgm:t>
        <a:bodyPr/>
        <a:lstStyle/>
        <a:p>
          <a:endParaRPr lang="en-IN"/>
        </a:p>
      </dgm:t>
    </dgm:pt>
    <dgm:pt modelId="{F75EBA93-B1FD-44D8-AAA0-16F01BA48589}" type="sibTrans" cxnId="{3181EBF7-104A-486D-9884-112B2FCF354C}">
      <dgm:prSet/>
      <dgm:spPr/>
      <dgm:t>
        <a:bodyPr/>
        <a:lstStyle/>
        <a:p>
          <a:endParaRPr lang="en-IN"/>
        </a:p>
      </dgm:t>
    </dgm:pt>
    <dgm:pt modelId="{E070E7DE-3E8E-473C-AC0D-E0328C190C0F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Network Consistency through pre-defined workflows</a:t>
          </a:r>
          <a:endParaRPr lang="en-IN" sz="1100" dirty="0"/>
        </a:p>
      </dgm:t>
    </dgm:pt>
    <dgm:pt modelId="{32DC175C-2BF9-42F7-8C71-1C8892DD7B71}" type="parTrans" cxnId="{29F34A53-183B-48DE-B31F-3B2A1F944C1D}">
      <dgm:prSet/>
      <dgm:spPr/>
      <dgm:t>
        <a:bodyPr/>
        <a:lstStyle/>
        <a:p>
          <a:endParaRPr lang="en-IN"/>
        </a:p>
      </dgm:t>
    </dgm:pt>
    <dgm:pt modelId="{E597A80E-39AE-4626-883A-A03EF83FFBD3}" type="sibTrans" cxnId="{29F34A53-183B-48DE-B31F-3B2A1F944C1D}">
      <dgm:prSet/>
      <dgm:spPr/>
      <dgm:t>
        <a:bodyPr/>
        <a:lstStyle/>
        <a:p>
          <a:endParaRPr lang="en-IN"/>
        </a:p>
      </dgm:t>
    </dgm:pt>
    <dgm:pt modelId="{F5AA2579-8EA4-43C1-8EFA-A08F4002C276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  <a:buNone/>
          </a:pPr>
          <a:r>
            <a:rPr lang="en-IN" sz="1100"/>
            <a:t>Compliance, Control and visibility</a:t>
          </a:r>
          <a:endParaRPr lang="en-IN" sz="1100" dirty="0"/>
        </a:p>
      </dgm:t>
    </dgm:pt>
    <dgm:pt modelId="{8574537B-8C6E-4696-AD41-759160478E9C}" type="parTrans" cxnId="{A4FD211F-1060-4F2D-864F-B717FACF4344}">
      <dgm:prSet/>
      <dgm:spPr/>
      <dgm:t>
        <a:bodyPr/>
        <a:lstStyle/>
        <a:p>
          <a:endParaRPr lang="en-IN"/>
        </a:p>
      </dgm:t>
    </dgm:pt>
    <dgm:pt modelId="{D69A4345-CEC4-4420-AB4A-B43538DF6742}" type="sibTrans" cxnId="{A4FD211F-1060-4F2D-864F-B717FACF4344}">
      <dgm:prSet/>
      <dgm:spPr/>
      <dgm:t>
        <a:bodyPr/>
        <a:lstStyle/>
        <a:p>
          <a:endParaRPr lang="en-IN"/>
        </a:p>
      </dgm:t>
    </dgm:pt>
    <dgm:pt modelId="{A4468C7D-7538-46AC-8E56-D58452AF640D}">
      <dgm:prSet custT="1"/>
      <dgm:spPr>
        <a:solidFill>
          <a:schemeClr val="tx2">
            <a:lumMod val="50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Efficient Change Management</a:t>
          </a:r>
        </a:p>
      </dgm:t>
    </dgm:pt>
    <dgm:pt modelId="{6F15B6A1-DDCE-4F49-8952-DE278140A547}" type="parTrans" cxnId="{7A5BBA0B-745B-4B41-9EC7-057B1F32F4B3}">
      <dgm:prSet/>
      <dgm:spPr/>
      <dgm:t>
        <a:bodyPr/>
        <a:lstStyle/>
        <a:p>
          <a:endParaRPr lang="en-IN"/>
        </a:p>
      </dgm:t>
    </dgm:pt>
    <dgm:pt modelId="{5FC3C08E-161F-47D5-A43D-749392FA85AD}" type="sibTrans" cxnId="{7A5BBA0B-745B-4B41-9EC7-057B1F32F4B3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53C07BEE-F6C2-428E-832C-F7F896EA3391}" type="pres">
      <dgm:prSet presAssocID="{A4468C7D-7538-46AC-8E56-D58452AF640D}" presName="node" presStyleLbl="node1" presStyleIdx="0" presStyleCnt="5" custScaleX="704991">
        <dgm:presLayoutVars>
          <dgm:bulletEnabled val="1"/>
        </dgm:presLayoutVars>
      </dgm:prSet>
      <dgm:spPr>
        <a:prstGeom prst="roundRect">
          <a:avLst/>
        </a:prstGeom>
      </dgm:spPr>
    </dgm:pt>
    <dgm:pt modelId="{584F43EB-996B-40F0-B882-EF324300532B}" type="pres">
      <dgm:prSet presAssocID="{5FC3C08E-161F-47D5-A43D-749392FA85AD}" presName="sibTrans" presStyleCnt="0"/>
      <dgm:spPr/>
    </dgm:pt>
    <dgm:pt modelId="{7778646B-6E80-41C0-8783-15B807893517}" type="pres">
      <dgm:prSet presAssocID="{BFECA93F-358B-42B9-9DBA-1DAAFCCD6A79}" presName="node" presStyleLbl="node1" presStyleIdx="1" presStyleCnt="5" custScaleX="702467">
        <dgm:presLayoutVars>
          <dgm:bulletEnabled val="1"/>
        </dgm:presLayoutVars>
      </dgm:prSet>
      <dgm:spPr>
        <a:prstGeom prst="roundRect">
          <a:avLst/>
        </a:prstGeom>
      </dgm:spPr>
    </dgm:pt>
    <dgm:pt modelId="{B50B1F05-3460-43AA-9AAC-1AB5B20CD620}" type="pres">
      <dgm:prSet presAssocID="{0AA121F9-1948-4BED-9E54-9AA17BE4D12C}" presName="sibTrans" presStyleCnt="0"/>
      <dgm:spPr/>
    </dgm:pt>
    <dgm:pt modelId="{C66265C0-2A34-48DD-94A4-CBC1C9DBDFB4}" type="pres">
      <dgm:prSet presAssocID="{32048262-1FF6-4508-9CB9-26149FB09FD7}" presName="node" presStyleLbl="node1" presStyleIdx="2" presStyleCnt="5" custScaleX="702467">
        <dgm:presLayoutVars>
          <dgm:bulletEnabled val="1"/>
        </dgm:presLayoutVars>
      </dgm:prSet>
      <dgm:spPr>
        <a:prstGeom prst="roundRect">
          <a:avLst/>
        </a:prstGeom>
      </dgm:spPr>
    </dgm:pt>
    <dgm:pt modelId="{05656985-76DD-4F5C-AC23-5F2FB2429FCE}" type="pres">
      <dgm:prSet presAssocID="{F75EBA93-B1FD-44D8-AAA0-16F01BA48589}" presName="sibTrans" presStyleCnt="0"/>
      <dgm:spPr/>
    </dgm:pt>
    <dgm:pt modelId="{7D1A8C63-F453-46F6-A398-6278407A7511}" type="pres">
      <dgm:prSet presAssocID="{E070E7DE-3E8E-473C-AC0D-E0328C190C0F}" presName="node" presStyleLbl="node1" presStyleIdx="3" presStyleCnt="5" custScaleX="702467">
        <dgm:presLayoutVars>
          <dgm:bulletEnabled val="1"/>
        </dgm:presLayoutVars>
      </dgm:prSet>
      <dgm:spPr>
        <a:prstGeom prst="roundRect">
          <a:avLst/>
        </a:prstGeom>
      </dgm:spPr>
    </dgm:pt>
    <dgm:pt modelId="{8D2CB4CA-05BD-42AC-B6B0-6BFF7EAB0372}" type="pres">
      <dgm:prSet presAssocID="{E597A80E-39AE-4626-883A-A03EF83FFBD3}" presName="sibTrans" presStyleCnt="0"/>
      <dgm:spPr/>
    </dgm:pt>
    <dgm:pt modelId="{0892AE48-83C2-4BA1-B989-B363D80630A1}" type="pres">
      <dgm:prSet presAssocID="{F5AA2579-8EA4-43C1-8EFA-A08F4002C276}" presName="node" presStyleLbl="node1" presStyleIdx="4" presStyleCnt="5" custScaleX="70236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7A5BBA0B-745B-4B41-9EC7-057B1F32F4B3}" srcId="{DA82A0D6-518A-498C-A7C7-169C3B93F984}" destId="{A4468C7D-7538-46AC-8E56-D58452AF640D}" srcOrd="0" destOrd="0" parTransId="{6F15B6A1-DDCE-4F49-8952-DE278140A547}" sibTransId="{5FC3C08E-161F-47D5-A43D-749392FA85AD}"/>
    <dgm:cxn modelId="{A4FD211F-1060-4F2D-864F-B717FACF4344}" srcId="{DA82A0D6-518A-498C-A7C7-169C3B93F984}" destId="{F5AA2579-8EA4-43C1-8EFA-A08F4002C276}" srcOrd="4" destOrd="0" parTransId="{8574537B-8C6E-4696-AD41-759160478E9C}" sibTransId="{D69A4345-CEC4-4420-AB4A-B43538DF6742}"/>
    <dgm:cxn modelId="{EB74AA20-7A20-41C0-9BF7-4301B18E40CE}" type="presOf" srcId="{32048262-1FF6-4508-9CB9-26149FB09FD7}" destId="{C66265C0-2A34-48DD-94A4-CBC1C9DBDFB4}" srcOrd="0" destOrd="0" presId="urn:microsoft.com/office/officeart/2005/8/layout/default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377E1E37-71F8-45C0-B8E1-F59C0612419F}" srcId="{DA82A0D6-518A-498C-A7C7-169C3B93F984}" destId="{BFECA93F-358B-42B9-9DBA-1DAAFCCD6A79}" srcOrd="1" destOrd="0" parTransId="{35ECB466-C79B-4734-8947-36DA96EDC791}" sibTransId="{0AA121F9-1948-4BED-9E54-9AA17BE4D12C}"/>
    <dgm:cxn modelId="{EB2B973E-BD44-4AF2-B086-775C6C1E24F5}" type="presOf" srcId="{E070E7DE-3E8E-473C-AC0D-E0328C190C0F}" destId="{7D1A8C63-F453-46F6-A398-6278407A7511}" srcOrd="0" destOrd="0" presId="urn:microsoft.com/office/officeart/2005/8/layout/default"/>
    <dgm:cxn modelId="{7A9F0665-FFD7-42E6-9C82-FCCDAFA27365}" type="presOf" srcId="{BFECA93F-358B-42B9-9DBA-1DAAFCCD6A79}" destId="{7778646B-6E80-41C0-8783-15B807893517}" srcOrd="0" destOrd="0" presId="urn:microsoft.com/office/officeart/2005/8/layout/default"/>
    <dgm:cxn modelId="{29F34A53-183B-48DE-B31F-3B2A1F944C1D}" srcId="{DA82A0D6-518A-498C-A7C7-169C3B93F984}" destId="{E070E7DE-3E8E-473C-AC0D-E0328C190C0F}" srcOrd="3" destOrd="0" parTransId="{32DC175C-2BF9-42F7-8C71-1C8892DD7B71}" sibTransId="{E597A80E-39AE-4626-883A-A03EF83FFBD3}"/>
    <dgm:cxn modelId="{E2D70B90-DF99-488B-AD43-20E9D1954F37}" type="presOf" srcId="{A4468C7D-7538-46AC-8E56-D58452AF640D}" destId="{53C07BEE-F6C2-428E-832C-F7F896EA3391}" srcOrd="0" destOrd="0" presId="urn:microsoft.com/office/officeart/2005/8/layout/default"/>
    <dgm:cxn modelId="{7FAC85A2-D5E4-4AD1-81C4-B233D26A3CE2}" type="presOf" srcId="{F5AA2579-8EA4-43C1-8EFA-A08F4002C276}" destId="{0892AE48-83C2-4BA1-B989-B363D80630A1}" srcOrd="0" destOrd="0" presId="urn:microsoft.com/office/officeart/2005/8/layout/default"/>
    <dgm:cxn modelId="{3181EBF7-104A-486D-9884-112B2FCF354C}" srcId="{DA82A0D6-518A-498C-A7C7-169C3B93F984}" destId="{32048262-1FF6-4508-9CB9-26149FB09FD7}" srcOrd="2" destOrd="0" parTransId="{3C09AD64-6FB0-4B72-A5C2-E7F92C2D5A65}" sibTransId="{F75EBA93-B1FD-44D8-AAA0-16F01BA48589}"/>
    <dgm:cxn modelId="{CBF1AEEA-A4C6-44F6-B632-C4CB98CF51E9}" type="presParOf" srcId="{4451B3DD-EC47-4088-95EF-946757B9A5B8}" destId="{53C07BEE-F6C2-428E-832C-F7F896EA3391}" srcOrd="0" destOrd="0" presId="urn:microsoft.com/office/officeart/2005/8/layout/default"/>
    <dgm:cxn modelId="{3D686C57-5D89-4A1C-8578-E185F183D46A}" type="presParOf" srcId="{4451B3DD-EC47-4088-95EF-946757B9A5B8}" destId="{584F43EB-996B-40F0-B882-EF324300532B}" srcOrd="1" destOrd="0" presId="urn:microsoft.com/office/officeart/2005/8/layout/default"/>
    <dgm:cxn modelId="{1624A9F4-20D4-46FB-9C95-1E834112E962}" type="presParOf" srcId="{4451B3DD-EC47-4088-95EF-946757B9A5B8}" destId="{7778646B-6E80-41C0-8783-15B807893517}" srcOrd="2" destOrd="0" presId="urn:microsoft.com/office/officeart/2005/8/layout/default"/>
    <dgm:cxn modelId="{26AF68A0-A7B8-4F1C-A371-981D40E208DC}" type="presParOf" srcId="{4451B3DD-EC47-4088-95EF-946757B9A5B8}" destId="{B50B1F05-3460-43AA-9AAC-1AB5B20CD620}" srcOrd="3" destOrd="0" presId="urn:microsoft.com/office/officeart/2005/8/layout/default"/>
    <dgm:cxn modelId="{97F38C71-63CE-4A4B-84DB-E5C9FE0D44CE}" type="presParOf" srcId="{4451B3DD-EC47-4088-95EF-946757B9A5B8}" destId="{C66265C0-2A34-48DD-94A4-CBC1C9DBDFB4}" srcOrd="4" destOrd="0" presId="urn:microsoft.com/office/officeart/2005/8/layout/default"/>
    <dgm:cxn modelId="{0E58C9A3-3705-4A17-BB8C-082612439F86}" type="presParOf" srcId="{4451B3DD-EC47-4088-95EF-946757B9A5B8}" destId="{05656985-76DD-4F5C-AC23-5F2FB2429FCE}" srcOrd="5" destOrd="0" presId="urn:microsoft.com/office/officeart/2005/8/layout/default"/>
    <dgm:cxn modelId="{A07F7273-75D7-4A0D-8A99-D906F788F83E}" type="presParOf" srcId="{4451B3DD-EC47-4088-95EF-946757B9A5B8}" destId="{7D1A8C63-F453-46F6-A398-6278407A7511}" srcOrd="6" destOrd="0" presId="urn:microsoft.com/office/officeart/2005/8/layout/default"/>
    <dgm:cxn modelId="{5532FB27-719C-4D37-8D12-03F1697E5171}" type="presParOf" srcId="{4451B3DD-EC47-4088-95EF-946757B9A5B8}" destId="{8D2CB4CA-05BD-42AC-B6B0-6BFF7EAB0372}" srcOrd="7" destOrd="0" presId="urn:microsoft.com/office/officeart/2005/8/layout/default"/>
    <dgm:cxn modelId="{50D05724-FC10-4102-A790-6F2AFE435A55}" type="presParOf" srcId="{4451B3DD-EC47-4088-95EF-946757B9A5B8}" destId="{0892AE48-83C2-4BA1-B989-B363D80630A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A82A0D6-518A-498C-A7C7-169C3B93F98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BCBC93E-0B1C-4C42-A7F0-788318DA1399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IN" sz="1100" dirty="0"/>
            <a:t>ITSM to FSM Integration</a:t>
          </a:r>
        </a:p>
      </dgm:t>
    </dgm:pt>
    <dgm:pt modelId="{C43BD7DC-260A-45F7-A662-F194509C9020}" type="parTrans" cxnId="{D859B308-81F6-4883-95E8-F014243E9A74}">
      <dgm:prSet/>
      <dgm:spPr/>
      <dgm:t>
        <a:bodyPr/>
        <a:lstStyle/>
        <a:p>
          <a:endParaRPr lang="en-IN"/>
        </a:p>
      </dgm:t>
    </dgm:pt>
    <dgm:pt modelId="{D269C750-F166-41C0-90C1-F4A7E3F1AB3E}" type="sibTrans" cxnId="{D859B308-81F6-4883-95E8-F014243E9A74}">
      <dgm:prSet/>
      <dgm:spPr/>
      <dgm:t>
        <a:bodyPr/>
        <a:lstStyle/>
        <a:p>
          <a:endParaRPr lang="en-IN"/>
        </a:p>
      </dgm:t>
    </dgm:pt>
    <dgm:pt modelId="{9523CEBE-A077-470C-9E86-4D86E2D48710}">
      <dgm:prSet custT="1"/>
      <dgm:spPr>
        <a:solidFill>
          <a:schemeClr val="tx2">
            <a:lumMod val="75000"/>
            <a:alpha val="80000"/>
          </a:scheme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First level remediation insights to engineer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100" dirty="0"/>
            <a:t>for quick resolution</a:t>
          </a:r>
          <a:endParaRPr lang="en-IN" sz="1100" dirty="0"/>
        </a:p>
      </dgm:t>
    </dgm:pt>
    <dgm:pt modelId="{C9974D7A-FD19-4BDC-87E5-BF3A214483E2}" type="parTrans" cxnId="{AD40DBDB-BE3F-44F3-944C-29027FC345F5}">
      <dgm:prSet/>
      <dgm:spPr/>
      <dgm:t>
        <a:bodyPr/>
        <a:lstStyle/>
        <a:p>
          <a:endParaRPr lang="en-IN"/>
        </a:p>
      </dgm:t>
    </dgm:pt>
    <dgm:pt modelId="{FF1D2D35-5CF1-4CE8-B4A7-00980C8B37E8}" type="sibTrans" cxnId="{AD40DBDB-BE3F-44F3-944C-29027FC345F5}">
      <dgm:prSet/>
      <dgm:spPr/>
      <dgm:t>
        <a:bodyPr/>
        <a:lstStyle/>
        <a:p>
          <a:endParaRPr lang="en-IN"/>
        </a:p>
      </dgm:t>
    </dgm:pt>
    <dgm:pt modelId="{E5B55CA9-3304-482A-B3A9-09B476311148}">
      <dgm:prSet custT="1"/>
      <dgm:spPr>
        <a:solidFill>
          <a:srgbClr val="10253F">
            <a:alpha val="80000"/>
          </a:srgbClr>
        </a:solidFill>
        <a:ln w="6350">
          <a:solidFill>
            <a:schemeClr val="accent1">
              <a:lumMod val="7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n-US" sz="1100" dirty="0"/>
            <a:t>Order Fulfillment – Full Life Cycle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900" dirty="0">
              <a:solidFill>
                <a:schemeClr val="bg1">
                  <a:lumMod val="75000"/>
                </a:schemeClr>
              </a:solidFill>
            </a:rPr>
            <a:t>Service Requests for New WAN Commissioning, Upgrades, Downgrades</a:t>
          </a:r>
          <a:endParaRPr lang="en-IN" sz="900" dirty="0">
            <a:solidFill>
              <a:schemeClr val="bg1">
                <a:lumMod val="75000"/>
              </a:schemeClr>
            </a:solidFill>
          </a:endParaRPr>
        </a:p>
        <a:p>
          <a:r>
            <a:rPr lang="en-IN" sz="900" dirty="0">
              <a:solidFill>
                <a:schemeClr val="bg1">
                  <a:lumMod val="75000"/>
                </a:schemeClr>
              </a:solidFill>
            </a:rPr>
            <a:t>Asset Allocation</a:t>
          </a:r>
        </a:p>
        <a:p>
          <a:r>
            <a:rPr lang="en-US" sz="900" dirty="0">
              <a:solidFill>
                <a:schemeClr val="bg1">
                  <a:lumMod val="75000"/>
                </a:schemeClr>
              </a:solidFill>
            </a:rPr>
            <a:t>WAN / Device deployment and testing</a:t>
          </a:r>
          <a:endParaRPr lang="en-IN" sz="900" dirty="0">
            <a:solidFill>
              <a:schemeClr val="bg1">
                <a:lumMod val="75000"/>
              </a:schemeClr>
            </a:solidFill>
          </a:endParaRPr>
        </a:p>
        <a:p>
          <a:r>
            <a:rPr lang="en-IN" sz="900" dirty="0">
              <a:solidFill>
                <a:schemeClr val="bg1">
                  <a:lumMod val="75000"/>
                </a:schemeClr>
              </a:solidFill>
            </a:rPr>
            <a:t>Management System onboarding</a:t>
          </a:r>
        </a:p>
        <a:p>
          <a:r>
            <a:rPr lang="en-IN" sz="900" dirty="0">
              <a:solidFill>
                <a:schemeClr val="bg1">
                  <a:lumMod val="75000"/>
                </a:schemeClr>
              </a:solidFill>
            </a:rPr>
            <a:t>Configuration validation through RPA</a:t>
          </a:r>
          <a:endParaRPr lang="en-IN" sz="1100" dirty="0">
            <a:solidFill>
              <a:schemeClr val="bg1">
                <a:lumMod val="75000"/>
              </a:schemeClr>
            </a:solidFill>
          </a:endParaRPr>
        </a:p>
      </dgm:t>
    </dgm:pt>
    <dgm:pt modelId="{F467B59F-B734-4331-9E2C-CE1F6BF8DC2A}" type="parTrans" cxnId="{3CF14228-94F0-4888-A0B6-74521DAC0C1A}">
      <dgm:prSet/>
      <dgm:spPr/>
      <dgm:t>
        <a:bodyPr/>
        <a:lstStyle/>
        <a:p>
          <a:endParaRPr lang="en-IN"/>
        </a:p>
      </dgm:t>
    </dgm:pt>
    <dgm:pt modelId="{7CD3B632-7D91-480E-B196-CCA228366892}" type="sibTrans" cxnId="{3CF14228-94F0-4888-A0B6-74521DAC0C1A}">
      <dgm:prSet/>
      <dgm:spPr/>
      <dgm:t>
        <a:bodyPr/>
        <a:lstStyle/>
        <a:p>
          <a:endParaRPr lang="en-IN"/>
        </a:p>
      </dgm:t>
    </dgm:pt>
    <dgm:pt modelId="{4451B3DD-EC47-4088-95EF-946757B9A5B8}" type="pres">
      <dgm:prSet presAssocID="{DA82A0D6-518A-498C-A7C7-169C3B93F984}" presName="diagram" presStyleCnt="0">
        <dgm:presLayoutVars>
          <dgm:dir/>
          <dgm:resizeHandles val="exact"/>
        </dgm:presLayoutVars>
      </dgm:prSet>
      <dgm:spPr/>
    </dgm:pt>
    <dgm:pt modelId="{C9659A69-1A4B-4D8F-81E5-F5B15018706A}" type="pres">
      <dgm:prSet presAssocID="{7BCBC93E-0B1C-4C42-A7F0-788318DA1399}" presName="node" presStyleLbl="node1" presStyleIdx="0" presStyleCnt="3" custScaleX="846153" custScaleY="99841">
        <dgm:presLayoutVars>
          <dgm:bulletEnabled val="1"/>
        </dgm:presLayoutVars>
      </dgm:prSet>
      <dgm:spPr>
        <a:prstGeom prst="roundRect">
          <a:avLst/>
        </a:prstGeom>
      </dgm:spPr>
    </dgm:pt>
    <dgm:pt modelId="{B328E5D5-6349-4911-BD56-32AF1221E63D}" type="pres">
      <dgm:prSet presAssocID="{D269C750-F166-41C0-90C1-F4A7E3F1AB3E}" presName="sibTrans" presStyleCnt="0"/>
      <dgm:spPr/>
    </dgm:pt>
    <dgm:pt modelId="{69DFB73B-F1FE-402D-81E1-E149B11AC2CB}" type="pres">
      <dgm:prSet presAssocID="{9523CEBE-A077-470C-9E86-4D86E2D48710}" presName="node" presStyleLbl="node1" presStyleIdx="1" presStyleCnt="3" custScaleX="846153" custScaleY="124801">
        <dgm:presLayoutVars>
          <dgm:bulletEnabled val="1"/>
        </dgm:presLayoutVars>
      </dgm:prSet>
      <dgm:spPr>
        <a:prstGeom prst="roundRect">
          <a:avLst/>
        </a:prstGeom>
      </dgm:spPr>
    </dgm:pt>
    <dgm:pt modelId="{0D5E77CC-1E1A-43CE-AF29-2FD84CCABA57}" type="pres">
      <dgm:prSet presAssocID="{FF1D2D35-5CF1-4CE8-B4A7-00980C8B37E8}" presName="sibTrans" presStyleCnt="0"/>
      <dgm:spPr/>
    </dgm:pt>
    <dgm:pt modelId="{B61C1192-0AA6-4847-822F-70AD88FF1CAE}" type="pres">
      <dgm:prSet presAssocID="{E5B55CA9-3304-482A-B3A9-09B476311148}" presName="node" presStyleLbl="node1" presStyleIdx="2" presStyleCnt="3" custScaleX="846153" custScaleY="386884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D859B308-81F6-4883-95E8-F014243E9A74}" srcId="{DA82A0D6-518A-498C-A7C7-169C3B93F984}" destId="{7BCBC93E-0B1C-4C42-A7F0-788318DA1399}" srcOrd="0" destOrd="0" parTransId="{C43BD7DC-260A-45F7-A662-F194509C9020}" sibTransId="{D269C750-F166-41C0-90C1-F4A7E3F1AB3E}"/>
    <dgm:cxn modelId="{3CF14228-94F0-4888-A0B6-74521DAC0C1A}" srcId="{DA82A0D6-518A-498C-A7C7-169C3B93F984}" destId="{E5B55CA9-3304-482A-B3A9-09B476311148}" srcOrd="2" destOrd="0" parTransId="{F467B59F-B734-4331-9E2C-CE1F6BF8DC2A}" sibTransId="{7CD3B632-7D91-480E-B196-CCA228366892}"/>
    <dgm:cxn modelId="{899C4D32-D609-42D2-9257-B7CAA5AFE24F}" type="presOf" srcId="{DA82A0D6-518A-498C-A7C7-169C3B93F984}" destId="{4451B3DD-EC47-4088-95EF-946757B9A5B8}" srcOrd="0" destOrd="0" presId="urn:microsoft.com/office/officeart/2005/8/layout/default"/>
    <dgm:cxn modelId="{830EA635-401D-4BD9-979B-CCB71E0296EC}" type="presOf" srcId="{E5B55CA9-3304-482A-B3A9-09B476311148}" destId="{B61C1192-0AA6-4847-822F-70AD88FF1CAE}" srcOrd="0" destOrd="0" presId="urn:microsoft.com/office/officeart/2005/8/layout/default"/>
    <dgm:cxn modelId="{01C429A9-2A5E-4A9E-97FF-9704BA4BD076}" type="presOf" srcId="{9523CEBE-A077-470C-9E86-4D86E2D48710}" destId="{69DFB73B-F1FE-402D-81E1-E149B11AC2CB}" srcOrd="0" destOrd="0" presId="urn:microsoft.com/office/officeart/2005/8/layout/default"/>
    <dgm:cxn modelId="{B70357B7-4F37-45E4-8921-586A39BB6F53}" type="presOf" srcId="{7BCBC93E-0B1C-4C42-A7F0-788318DA1399}" destId="{C9659A69-1A4B-4D8F-81E5-F5B15018706A}" srcOrd="0" destOrd="0" presId="urn:microsoft.com/office/officeart/2005/8/layout/default"/>
    <dgm:cxn modelId="{AD40DBDB-BE3F-44F3-944C-29027FC345F5}" srcId="{DA82A0D6-518A-498C-A7C7-169C3B93F984}" destId="{9523CEBE-A077-470C-9E86-4D86E2D48710}" srcOrd="1" destOrd="0" parTransId="{C9974D7A-FD19-4BDC-87E5-BF3A214483E2}" sibTransId="{FF1D2D35-5CF1-4CE8-B4A7-00980C8B37E8}"/>
    <dgm:cxn modelId="{1B16DA6D-4751-4543-8792-FE2F5C5A8135}" type="presParOf" srcId="{4451B3DD-EC47-4088-95EF-946757B9A5B8}" destId="{C9659A69-1A4B-4D8F-81E5-F5B15018706A}" srcOrd="0" destOrd="0" presId="urn:microsoft.com/office/officeart/2005/8/layout/default"/>
    <dgm:cxn modelId="{5545AD3D-F501-4957-B011-8F58E8ED09D8}" type="presParOf" srcId="{4451B3DD-EC47-4088-95EF-946757B9A5B8}" destId="{B328E5D5-6349-4911-BD56-32AF1221E63D}" srcOrd="1" destOrd="0" presId="urn:microsoft.com/office/officeart/2005/8/layout/default"/>
    <dgm:cxn modelId="{44C6CF39-2CD0-4F1C-B026-79ECDD7BB131}" type="presParOf" srcId="{4451B3DD-EC47-4088-95EF-946757B9A5B8}" destId="{69DFB73B-F1FE-402D-81E1-E149B11AC2CB}" srcOrd="2" destOrd="0" presId="urn:microsoft.com/office/officeart/2005/8/layout/default"/>
    <dgm:cxn modelId="{A9E676F0-8063-4B22-8952-DE342B93988B}" type="presParOf" srcId="{4451B3DD-EC47-4088-95EF-946757B9A5B8}" destId="{0D5E77CC-1E1A-43CE-AF29-2FD84CCABA57}" srcOrd="3" destOrd="0" presId="urn:microsoft.com/office/officeart/2005/8/layout/default"/>
    <dgm:cxn modelId="{8849F0A4-64C4-4053-B574-CE1A5E405C92}" type="presParOf" srcId="{4451B3DD-EC47-4088-95EF-946757B9A5B8}" destId="{B61C1192-0AA6-4847-822F-70AD88FF1CA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9A69-1A4B-4D8F-81E5-F5B15018706A}">
      <dsp:nvSpPr>
        <dsp:cNvPr id="0" name=""/>
        <dsp:cNvSpPr/>
      </dsp:nvSpPr>
      <dsp:spPr>
        <a:xfrm>
          <a:off x="54305" y="810"/>
          <a:ext cx="3960001" cy="479770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Event Aggregation</a:t>
          </a:r>
        </a:p>
      </dsp:txBody>
      <dsp:txXfrm>
        <a:off x="77725" y="24230"/>
        <a:ext cx="3913161" cy="432930"/>
      </dsp:txXfrm>
    </dsp:sp>
    <dsp:sp modelId="{6B1D7681-5EE3-422D-A4D5-9FEFB8B9A2A0}">
      <dsp:nvSpPr>
        <dsp:cNvPr id="0" name=""/>
        <dsp:cNvSpPr/>
      </dsp:nvSpPr>
      <dsp:spPr>
        <a:xfrm>
          <a:off x="54305" y="560542"/>
          <a:ext cx="3960001" cy="479770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Data Collection from different sources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(Network, Managers, other data streams)</a:t>
          </a:r>
        </a:p>
      </dsp:txBody>
      <dsp:txXfrm>
        <a:off x="77725" y="583962"/>
        <a:ext cx="3913161" cy="432930"/>
      </dsp:txXfrm>
    </dsp:sp>
    <dsp:sp modelId="{A0CDC39F-FA8A-43CD-8B24-0FAA6AD5981F}">
      <dsp:nvSpPr>
        <dsp:cNvPr id="0" name=""/>
        <dsp:cNvSpPr/>
      </dsp:nvSpPr>
      <dsp:spPr>
        <a:xfrm>
          <a:off x="54305" y="1120274"/>
          <a:ext cx="3960001" cy="479770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Data capture from multiple data steams such as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SNMP, Log, NetFlow, API, etc.</a:t>
          </a:r>
        </a:p>
      </dsp:txBody>
      <dsp:txXfrm>
        <a:off x="77725" y="1143694"/>
        <a:ext cx="3913161" cy="432930"/>
      </dsp:txXfrm>
    </dsp:sp>
    <dsp:sp modelId="{375575D5-86F7-4228-8D8F-29A1D97BF22C}">
      <dsp:nvSpPr>
        <dsp:cNvPr id="0" name=""/>
        <dsp:cNvSpPr/>
      </dsp:nvSpPr>
      <dsp:spPr>
        <a:xfrm>
          <a:off x="54305" y="1680007"/>
          <a:ext cx="3960001" cy="479770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Multi-cloud data gathering</a:t>
          </a:r>
        </a:p>
      </dsp:txBody>
      <dsp:txXfrm>
        <a:off x="77725" y="1703427"/>
        <a:ext cx="3913161" cy="4329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9A69-1A4B-4D8F-81E5-F5B15018706A}">
      <dsp:nvSpPr>
        <dsp:cNvPr id="0" name=""/>
        <dsp:cNvSpPr/>
      </dsp:nvSpPr>
      <dsp:spPr>
        <a:xfrm>
          <a:off x="306" y="1368"/>
          <a:ext cx="4067999" cy="34746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Increase in first level resolution</a:t>
          </a:r>
          <a:endParaRPr lang="en-IN" sz="1100" kern="1200" dirty="0"/>
        </a:p>
      </dsp:txBody>
      <dsp:txXfrm>
        <a:off x="17268" y="18330"/>
        <a:ext cx="4034075" cy="313537"/>
      </dsp:txXfrm>
    </dsp:sp>
    <dsp:sp modelId="{8C933051-4FCF-48E7-94F8-7B4C27B04DEC}">
      <dsp:nvSpPr>
        <dsp:cNvPr id="0" name=""/>
        <dsp:cNvSpPr/>
      </dsp:nvSpPr>
      <dsp:spPr>
        <a:xfrm>
          <a:off x="306" y="406739"/>
          <a:ext cx="4067999" cy="347461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Reduce people dependency</a:t>
          </a:r>
        </a:p>
      </dsp:txBody>
      <dsp:txXfrm>
        <a:off x="17268" y="423701"/>
        <a:ext cx="4034075" cy="313537"/>
      </dsp:txXfrm>
    </dsp:sp>
    <dsp:sp modelId="{7778646B-6E80-41C0-8783-15B807893517}">
      <dsp:nvSpPr>
        <dsp:cNvPr id="0" name=""/>
        <dsp:cNvSpPr/>
      </dsp:nvSpPr>
      <dsp:spPr>
        <a:xfrm>
          <a:off x="306" y="812110"/>
          <a:ext cx="4067999" cy="34746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Faster incident resolution</a:t>
          </a:r>
        </a:p>
      </dsp:txBody>
      <dsp:txXfrm>
        <a:off x="17268" y="829072"/>
        <a:ext cx="4034075" cy="313537"/>
      </dsp:txXfrm>
    </dsp:sp>
    <dsp:sp modelId="{C66265C0-2A34-48DD-94A4-CBC1C9DBDFB4}">
      <dsp:nvSpPr>
        <dsp:cNvPr id="0" name=""/>
        <dsp:cNvSpPr/>
      </dsp:nvSpPr>
      <dsp:spPr>
        <a:xfrm>
          <a:off x="306" y="1217482"/>
          <a:ext cx="4067999" cy="347461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Security: Immediate action for various vulnerabilities</a:t>
          </a:r>
          <a:endParaRPr lang="en-IN" sz="1100" kern="1200" dirty="0"/>
        </a:p>
      </dsp:txBody>
      <dsp:txXfrm>
        <a:off x="17268" y="1234444"/>
        <a:ext cx="4034075" cy="313537"/>
      </dsp:txXfrm>
    </dsp:sp>
    <dsp:sp modelId="{7D1A8C63-F453-46F6-A398-6278407A7511}">
      <dsp:nvSpPr>
        <dsp:cNvPr id="0" name=""/>
        <dsp:cNvSpPr/>
      </dsp:nvSpPr>
      <dsp:spPr>
        <a:xfrm>
          <a:off x="306" y="1622853"/>
          <a:ext cx="4067999" cy="34746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Network Consistency through pre-defined workflows</a:t>
          </a:r>
          <a:endParaRPr lang="en-IN" sz="1100" kern="1200" dirty="0"/>
        </a:p>
      </dsp:txBody>
      <dsp:txXfrm>
        <a:off x="17268" y="1639815"/>
        <a:ext cx="4034075" cy="31353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9A69-1A4B-4D8F-81E5-F5B15018706A}">
      <dsp:nvSpPr>
        <dsp:cNvPr id="0" name=""/>
        <dsp:cNvSpPr/>
      </dsp:nvSpPr>
      <dsp:spPr>
        <a:xfrm>
          <a:off x="59155" y="753"/>
          <a:ext cx="3950302" cy="545076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Seamless ticket flow to disparate service providers’ ticketing system</a:t>
          </a:r>
          <a:endParaRPr lang="en-IN" sz="1100" kern="1200" dirty="0"/>
        </a:p>
      </dsp:txBody>
      <dsp:txXfrm>
        <a:off x="85763" y="27361"/>
        <a:ext cx="3897086" cy="491860"/>
      </dsp:txXfrm>
    </dsp:sp>
    <dsp:sp modelId="{8C933051-4FCF-48E7-94F8-7B4C27B04DEC}">
      <dsp:nvSpPr>
        <dsp:cNvPr id="0" name=""/>
        <dsp:cNvSpPr/>
      </dsp:nvSpPr>
      <dsp:spPr>
        <a:xfrm>
          <a:off x="59155" y="599170"/>
          <a:ext cx="3950302" cy="545076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Enhanced visibility and monitoring of incident status from other service providers</a:t>
          </a:r>
          <a:endParaRPr lang="en-IN" sz="1100" kern="1200" dirty="0"/>
        </a:p>
      </dsp:txBody>
      <dsp:txXfrm>
        <a:off x="85763" y="625778"/>
        <a:ext cx="3897086" cy="491860"/>
      </dsp:txXfrm>
    </dsp:sp>
    <dsp:sp modelId="{7778646B-6E80-41C0-8783-15B807893517}">
      <dsp:nvSpPr>
        <dsp:cNvPr id="0" name=""/>
        <dsp:cNvSpPr/>
      </dsp:nvSpPr>
      <dsp:spPr>
        <a:xfrm>
          <a:off x="59155" y="1197587"/>
          <a:ext cx="3950302" cy="360000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Integration with customer service management systems</a:t>
          </a:r>
          <a:endParaRPr lang="en-IN" sz="1100" kern="1200" dirty="0"/>
        </a:p>
      </dsp:txBody>
      <dsp:txXfrm>
        <a:off x="76729" y="1215161"/>
        <a:ext cx="3915154" cy="324852"/>
      </dsp:txXfrm>
    </dsp:sp>
    <dsp:sp modelId="{C66265C0-2A34-48DD-94A4-CBC1C9DBDFB4}">
      <dsp:nvSpPr>
        <dsp:cNvPr id="0" name=""/>
        <dsp:cNvSpPr/>
      </dsp:nvSpPr>
      <dsp:spPr>
        <a:xfrm>
          <a:off x="59155" y="1610929"/>
          <a:ext cx="3950302" cy="360000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ISP Rating</a:t>
          </a:r>
        </a:p>
      </dsp:txBody>
      <dsp:txXfrm>
        <a:off x="76729" y="1628503"/>
        <a:ext cx="3915154" cy="32485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9A69-1A4B-4D8F-81E5-F5B15018706A}">
      <dsp:nvSpPr>
        <dsp:cNvPr id="0" name=""/>
        <dsp:cNvSpPr/>
      </dsp:nvSpPr>
      <dsp:spPr>
        <a:xfrm>
          <a:off x="7284" y="508"/>
          <a:ext cx="4054044" cy="358766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Fast resolution time on incidents</a:t>
          </a:r>
          <a:endParaRPr lang="en-IN" sz="1100" kern="1200" dirty="0"/>
        </a:p>
      </dsp:txBody>
      <dsp:txXfrm>
        <a:off x="24798" y="18022"/>
        <a:ext cx="4019016" cy="323738"/>
      </dsp:txXfrm>
    </dsp:sp>
    <dsp:sp modelId="{8C933051-4FCF-48E7-94F8-7B4C27B04DEC}">
      <dsp:nvSpPr>
        <dsp:cNvPr id="0" name=""/>
        <dsp:cNvSpPr/>
      </dsp:nvSpPr>
      <dsp:spPr>
        <a:xfrm>
          <a:off x="7284" y="416985"/>
          <a:ext cx="4054044" cy="358766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Better risk management and pro-active risk mitigation</a:t>
          </a:r>
          <a:endParaRPr lang="en-IN" sz="1100" kern="1200" dirty="0"/>
        </a:p>
      </dsp:txBody>
      <dsp:txXfrm>
        <a:off x="24798" y="434499"/>
        <a:ext cx="4019016" cy="323738"/>
      </dsp:txXfrm>
    </dsp:sp>
    <dsp:sp modelId="{7778646B-6E80-41C0-8783-15B807893517}">
      <dsp:nvSpPr>
        <dsp:cNvPr id="0" name=""/>
        <dsp:cNvSpPr/>
      </dsp:nvSpPr>
      <dsp:spPr>
        <a:xfrm>
          <a:off x="7284" y="833463"/>
          <a:ext cx="4054044" cy="539999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Integrated customer service desk will enable end-to-end monitoring and control</a:t>
          </a:r>
          <a:endParaRPr lang="en-IN" sz="1100" kern="1200" dirty="0"/>
        </a:p>
      </dsp:txBody>
      <dsp:txXfrm>
        <a:off x="33645" y="859824"/>
        <a:ext cx="4001322" cy="487277"/>
      </dsp:txXfrm>
    </dsp:sp>
    <dsp:sp modelId="{C66265C0-2A34-48DD-94A4-CBC1C9DBDFB4}">
      <dsp:nvSpPr>
        <dsp:cNvPr id="0" name=""/>
        <dsp:cNvSpPr/>
      </dsp:nvSpPr>
      <dsp:spPr>
        <a:xfrm>
          <a:off x="7284" y="1431174"/>
          <a:ext cx="4054044" cy="539999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Reduces human dependencies for creating, updating, resolving tickets between disparate ITSM systems</a:t>
          </a:r>
          <a:endParaRPr lang="en-IN" sz="1100" kern="1200" dirty="0"/>
        </a:p>
      </dsp:txBody>
      <dsp:txXfrm>
        <a:off x="33645" y="1457535"/>
        <a:ext cx="4001322" cy="487277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9A69-1A4B-4D8F-81E5-F5B15018706A}">
      <dsp:nvSpPr>
        <dsp:cNvPr id="0" name=""/>
        <dsp:cNvSpPr/>
      </dsp:nvSpPr>
      <dsp:spPr>
        <a:xfrm>
          <a:off x="25652" y="546"/>
          <a:ext cx="4017307" cy="292083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Self service portal and on-demand provisioning of network services</a:t>
          </a:r>
          <a:endParaRPr lang="en-IN" sz="1000" kern="1200" dirty="0"/>
        </a:p>
      </dsp:txBody>
      <dsp:txXfrm>
        <a:off x="39910" y="14804"/>
        <a:ext cx="3988791" cy="263567"/>
      </dsp:txXfrm>
    </dsp:sp>
    <dsp:sp modelId="{95E75A34-7A71-431D-8700-A9CA8798D34A}">
      <dsp:nvSpPr>
        <dsp:cNvPr id="0" name=""/>
        <dsp:cNvSpPr/>
      </dsp:nvSpPr>
      <dsp:spPr>
        <a:xfrm>
          <a:off x="25650" y="327445"/>
          <a:ext cx="4017311" cy="208893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000" kern="1200" dirty="0"/>
            <a:t>Zero touch provisioning</a:t>
          </a:r>
        </a:p>
      </dsp:txBody>
      <dsp:txXfrm>
        <a:off x="35847" y="337642"/>
        <a:ext cx="3996917" cy="188499"/>
      </dsp:txXfrm>
    </dsp:sp>
    <dsp:sp modelId="{82A8E594-9F5C-42F0-B99D-A71D607A4792}">
      <dsp:nvSpPr>
        <dsp:cNvPr id="0" name=""/>
        <dsp:cNvSpPr/>
      </dsp:nvSpPr>
      <dsp:spPr>
        <a:xfrm>
          <a:off x="25650" y="571155"/>
          <a:ext cx="4017311" cy="208893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Real-time control and visibility on network service</a:t>
          </a:r>
          <a:endParaRPr lang="en-IN" sz="1000" kern="1200" dirty="0"/>
        </a:p>
      </dsp:txBody>
      <dsp:txXfrm>
        <a:off x="35847" y="581352"/>
        <a:ext cx="3996917" cy="188499"/>
      </dsp:txXfrm>
    </dsp:sp>
    <dsp:sp modelId="{EA2F16C5-2B1B-4E6F-A08D-820D95D0B45D}">
      <dsp:nvSpPr>
        <dsp:cNvPr id="0" name=""/>
        <dsp:cNvSpPr/>
      </dsp:nvSpPr>
      <dsp:spPr>
        <a:xfrm>
          <a:off x="25651" y="814864"/>
          <a:ext cx="4017311" cy="208893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Unified view of customers’ mission-critical network and assets</a:t>
          </a:r>
          <a:endParaRPr lang="en-IN" sz="1000" kern="1200" dirty="0"/>
        </a:p>
      </dsp:txBody>
      <dsp:txXfrm>
        <a:off x="35848" y="825061"/>
        <a:ext cx="3996917" cy="188499"/>
      </dsp:txXfrm>
    </dsp:sp>
    <dsp:sp modelId="{BB0B19B1-7747-4AA9-83BE-6991D24F9D24}">
      <dsp:nvSpPr>
        <dsp:cNvPr id="0" name=""/>
        <dsp:cNvSpPr/>
      </dsp:nvSpPr>
      <dsp:spPr>
        <a:xfrm>
          <a:off x="25651" y="1058574"/>
          <a:ext cx="4017311" cy="208893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000" kern="1200" dirty="0"/>
            <a:t>Customized views and dashboards</a:t>
          </a:r>
        </a:p>
      </dsp:txBody>
      <dsp:txXfrm>
        <a:off x="35848" y="1068771"/>
        <a:ext cx="3996917" cy="188499"/>
      </dsp:txXfrm>
    </dsp:sp>
    <dsp:sp modelId="{45DE8EC0-E243-4C7C-B4B7-65E80FCC1630}">
      <dsp:nvSpPr>
        <dsp:cNvPr id="0" name=""/>
        <dsp:cNvSpPr/>
      </dsp:nvSpPr>
      <dsp:spPr>
        <a:xfrm>
          <a:off x="25651" y="1302283"/>
          <a:ext cx="4017311" cy="359999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Incident Management, Service Requests, Knowledgebase,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Escalation Management</a:t>
          </a:r>
          <a:endParaRPr lang="en-IN" sz="1000" kern="1200" dirty="0"/>
        </a:p>
      </dsp:txBody>
      <dsp:txXfrm>
        <a:off x="43225" y="1319857"/>
        <a:ext cx="3982163" cy="324851"/>
      </dsp:txXfrm>
    </dsp:sp>
    <dsp:sp modelId="{403F3319-07DE-4FBE-92ED-D2C409D28414}">
      <dsp:nvSpPr>
        <dsp:cNvPr id="0" name=""/>
        <dsp:cNvSpPr/>
      </dsp:nvSpPr>
      <dsp:spPr>
        <a:xfrm>
          <a:off x="25651" y="1697098"/>
          <a:ext cx="4017311" cy="359999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Utilization Trends, Network Performance Reports, </a:t>
          </a:r>
        </a:p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000" kern="1200" dirty="0"/>
            <a:t>Network Health Dashboards</a:t>
          </a:r>
          <a:endParaRPr lang="en-IN" sz="1000" kern="1200" dirty="0"/>
        </a:p>
      </dsp:txBody>
      <dsp:txXfrm>
        <a:off x="43225" y="1714672"/>
        <a:ext cx="3982163" cy="324851"/>
      </dsp:txXfrm>
    </dsp:sp>
    <dsp:sp modelId="{98574D5E-330D-46A0-85D1-E2AEB26AAF35}">
      <dsp:nvSpPr>
        <dsp:cNvPr id="0" name=""/>
        <dsp:cNvSpPr/>
      </dsp:nvSpPr>
      <dsp:spPr>
        <a:xfrm>
          <a:off x="25651" y="2091913"/>
          <a:ext cx="4017311" cy="208893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000" kern="1200" dirty="0"/>
            <a:t>SLA Management</a:t>
          </a:r>
        </a:p>
      </dsp:txBody>
      <dsp:txXfrm>
        <a:off x="35848" y="2102110"/>
        <a:ext cx="3996917" cy="1884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9A69-1A4B-4D8F-81E5-F5B15018706A}">
      <dsp:nvSpPr>
        <dsp:cNvPr id="0" name=""/>
        <dsp:cNvSpPr/>
      </dsp:nvSpPr>
      <dsp:spPr>
        <a:xfrm>
          <a:off x="496" y="144"/>
          <a:ext cx="4067619" cy="689683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Always available access to services enabling customers to change their service requirements with immediate turn-around times</a:t>
          </a:r>
          <a:endParaRPr lang="en-IN" sz="1100" kern="1200" dirty="0"/>
        </a:p>
      </dsp:txBody>
      <dsp:txXfrm>
        <a:off x="34164" y="33812"/>
        <a:ext cx="4000283" cy="622347"/>
      </dsp:txXfrm>
    </dsp:sp>
    <dsp:sp modelId="{8C933051-4FCF-48E7-94F8-7B4C27B04DEC}">
      <dsp:nvSpPr>
        <dsp:cNvPr id="0" name=""/>
        <dsp:cNvSpPr/>
      </dsp:nvSpPr>
      <dsp:spPr>
        <a:xfrm>
          <a:off x="496" y="710166"/>
          <a:ext cx="4067619" cy="689683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Reduce costs for customers by eliminating the need for customer service representatives to handle routine inquiries and transactions</a:t>
          </a:r>
          <a:endParaRPr lang="en-IN" sz="1100" kern="1200" dirty="0"/>
        </a:p>
      </dsp:txBody>
      <dsp:txXfrm>
        <a:off x="34164" y="743834"/>
        <a:ext cx="4000283" cy="622347"/>
      </dsp:txXfrm>
    </dsp:sp>
    <dsp:sp modelId="{7778646B-6E80-41C0-8783-15B807893517}">
      <dsp:nvSpPr>
        <dsp:cNvPr id="0" name=""/>
        <dsp:cNvSpPr/>
      </dsp:nvSpPr>
      <dsp:spPr>
        <a:xfrm>
          <a:off x="496" y="1420188"/>
          <a:ext cx="4067619" cy="689683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Utilization trends, network performance and health dashboards can help identify customer experience impacting issues and take corrective action </a:t>
          </a:r>
          <a:endParaRPr lang="en-IN" sz="1100" kern="1200" dirty="0"/>
        </a:p>
      </dsp:txBody>
      <dsp:txXfrm>
        <a:off x="34164" y="1453856"/>
        <a:ext cx="4000283" cy="62234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9A69-1A4B-4D8F-81E5-F5B15018706A}">
      <dsp:nvSpPr>
        <dsp:cNvPr id="0" name=""/>
        <dsp:cNvSpPr/>
      </dsp:nvSpPr>
      <dsp:spPr>
        <a:xfrm>
          <a:off x="306" y="447"/>
          <a:ext cx="4068000" cy="337705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dirty="0"/>
            <a:t>Creation of the NOC, associated tools and manage the field operations</a:t>
          </a:r>
          <a:endParaRPr lang="en-IN" sz="900" kern="1200" dirty="0"/>
        </a:p>
      </dsp:txBody>
      <dsp:txXfrm>
        <a:off x="16791" y="16932"/>
        <a:ext cx="4035030" cy="304735"/>
      </dsp:txXfrm>
    </dsp:sp>
    <dsp:sp modelId="{8C933051-4FCF-48E7-94F8-7B4C27B04DEC}">
      <dsp:nvSpPr>
        <dsp:cNvPr id="0" name=""/>
        <dsp:cNvSpPr/>
      </dsp:nvSpPr>
      <dsp:spPr>
        <a:xfrm>
          <a:off x="306" y="363730"/>
          <a:ext cx="4068000" cy="337705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dirty="0"/>
            <a:t>Consultancy for procurement of new solutions and their management </a:t>
          </a:r>
          <a:endParaRPr lang="en-IN" sz="900" kern="1200" dirty="0"/>
        </a:p>
      </dsp:txBody>
      <dsp:txXfrm>
        <a:off x="16791" y="380215"/>
        <a:ext cx="4035030" cy="304735"/>
      </dsp:txXfrm>
    </dsp:sp>
    <dsp:sp modelId="{7778646B-6E80-41C0-8783-15B807893517}">
      <dsp:nvSpPr>
        <dsp:cNvPr id="0" name=""/>
        <dsp:cNvSpPr/>
      </dsp:nvSpPr>
      <dsp:spPr>
        <a:xfrm>
          <a:off x="306" y="727014"/>
          <a:ext cx="4068000" cy="337705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900" kern="1200" dirty="0"/>
            <a:t>Management of existing solutions</a:t>
          </a:r>
        </a:p>
      </dsp:txBody>
      <dsp:txXfrm>
        <a:off x="16791" y="743499"/>
        <a:ext cx="4035030" cy="30473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9A69-1A4B-4D8F-81E5-F5B15018706A}">
      <dsp:nvSpPr>
        <dsp:cNvPr id="0" name=""/>
        <dsp:cNvSpPr/>
      </dsp:nvSpPr>
      <dsp:spPr>
        <a:xfrm>
          <a:off x="305" y="146"/>
          <a:ext cx="4068001" cy="359999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dirty="0"/>
            <a:t>Ability to visualize the relationship between various elements of the </a:t>
          </a:r>
        </a:p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dirty="0"/>
            <a:t>project &amp; orchestrate efforts</a:t>
          </a:r>
          <a:endParaRPr lang="en-IN" sz="900" kern="1200" dirty="0"/>
        </a:p>
      </dsp:txBody>
      <dsp:txXfrm>
        <a:off x="17879" y="17720"/>
        <a:ext cx="4032853" cy="324851"/>
      </dsp:txXfrm>
    </dsp:sp>
    <dsp:sp modelId="{8C933051-4FCF-48E7-94F8-7B4C27B04DEC}">
      <dsp:nvSpPr>
        <dsp:cNvPr id="0" name=""/>
        <dsp:cNvSpPr/>
      </dsp:nvSpPr>
      <dsp:spPr>
        <a:xfrm>
          <a:off x="305" y="399481"/>
          <a:ext cx="4068001" cy="195622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dirty="0"/>
            <a:t>Transition an in-flight operation with minimum disruptions</a:t>
          </a:r>
          <a:endParaRPr lang="en-IN" sz="900" kern="1200" dirty="0"/>
        </a:p>
      </dsp:txBody>
      <dsp:txXfrm>
        <a:off x="9854" y="409030"/>
        <a:ext cx="4048903" cy="176524"/>
      </dsp:txXfrm>
    </dsp:sp>
    <dsp:sp modelId="{7778646B-6E80-41C0-8783-15B807893517}">
      <dsp:nvSpPr>
        <dsp:cNvPr id="0" name=""/>
        <dsp:cNvSpPr/>
      </dsp:nvSpPr>
      <dsp:spPr>
        <a:xfrm>
          <a:off x="305" y="634439"/>
          <a:ext cx="4068001" cy="195622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dirty="0"/>
            <a:t>Ensuring improved service levels &amp; CSAT</a:t>
          </a:r>
          <a:endParaRPr lang="en-IN" sz="900" kern="1200" dirty="0"/>
        </a:p>
      </dsp:txBody>
      <dsp:txXfrm>
        <a:off x="9854" y="643988"/>
        <a:ext cx="4048903" cy="176524"/>
      </dsp:txXfrm>
    </dsp:sp>
    <dsp:sp modelId="{C66265C0-2A34-48DD-94A4-CBC1C9DBDFB4}">
      <dsp:nvSpPr>
        <dsp:cNvPr id="0" name=""/>
        <dsp:cNvSpPr/>
      </dsp:nvSpPr>
      <dsp:spPr>
        <a:xfrm>
          <a:off x="305" y="869397"/>
          <a:ext cx="4068001" cy="195622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900" kern="1200" dirty="0"/>
            <a:t>Project governance</a:t>
          </a:r>
        </a:p>
      </dsp:txBody>
      <dsp:txXfrm>
        <a:off x="9854" y="878946"/>
        <a:ext cx="4048903" cy="17652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453A5C-0294-43F1-BB3D-960D3D6914EF}">
      <dsp:nvSpPr>
        <dsp:cNvPr id="0" name=""/>
        <dsp:cNvSpPr/>
      </dsp:nvSpPr>
      <dsp:spPr>
        <a:xfrm>
          <a:off x="540" y="38972"/>
          <a:ext cx="2107836" cy="1728000"/>
        </a:xfrm>
        <a:prstGeom prst="roundRect">
          <a:avLst/>
        </a:prstGeom>
        <a:solidFill>
          <a:srgbClr val="10253F">
            <a:alpha val="80000"/>
          </a:srgb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As a niche player, Sify continues to provide unique value adds to its customers</a:t>
          </a:r>
          <a:endParaRPr lang="en-IN" sz="1400" kern="1200"/>
        </a:p>
      </dsp:txBody>
      <dsp:txXfrm>
        <a:off x="84894" y="123326"/>
        <a:ext cx="1939128" cy="1559292"/>
      </dsp:txXfrm>
    </dsp:sp>
    <dsp:sp modelId="{2C330137-AD68-43B8-A363-FD64EE769F91}">
      <dsp:nvSpPr>
        <dsp:cNvPr id="0" name=""/>
        <dsp:cNvSpPr/>
      </dsp:nvSpPr>
      <dsp:spPr>
        <a:xfrm>
          <a:off x="2319160" y="38972"/>
          <a:ext cx="2107836" cy="1728000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Sify’s innovation driven managed services tech stack that continues to differentiate and improve customer outcomes</a:t>
          </a:r>
          <a:endParaRPr lang="en-IN" sz="1400" kern="1200" dirty="0"/>
        </a:p>
      </dsp:txBody>
      <dsp:txXfrm>
        <a:off x="2403514" y="123326"/>
        <a:ext cx="1939128" cy="1559292"/>
      </dsp:txXfrm>
    </dsp:sp>
    <dsp:sp modelId="{42A67697-B56E-441C-8DFF-E192DCFC2FD7}">
      <dsp:nvSpPr>
        <dsp:cNvPr id="0" name=""/>
        <dsp:cNvSpPr/>
      </dsp:nvSpPr>
      <dsp:spPr>
        <a:xfrm>
          <a:off x="540" y="1977756"/>
          <a:ext cx="2107836" cy="1728000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/>
            <a:t>Sify’s thought leadership and expert consulting to augment managed services</a:t>
          </a:r>
          <a:endParaRPr lang="en-IN" sz="1400" kern="1200"/>
        </a:p>
      </dsp:txBody>
      <dsp:txXfrm>
        <a:off x="84894" y="2062110"/>
        <a:ext cx="1939128" cy="1559292"/>
      </dsp:txXfrm>
    </dsp:sp>
    <dsp:sp modelId="{B9EABB46-D80A-4704-8E2E-0DD52E054E6F}">
      <dsp:nvSpPr>
        <dsp:cNvPr id="0" name=""/>
        <dsp:cNvSpPr/>
      </dsp:nvSpPr>
      <dsp:spPr>
        <a:xfrm>
          <a:off x="2319160" y="1977756"/>
          <a:ext cx="2107836" cy="1728000"/>
        </a:xfrm>
        <a:prstGeom prst="roundRect">
          <a:avLst/>
        </a:prstGeom>
        <a:solidFill>
          <a:srgbClr val="10253F">
            <a:alpha val="80000"/>
          </a:srgbClr>
        </a:solidFill>
        <a:ln w="9525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400" kern="1200" dirty="0"/>
            <a:t>Sify’s enviable position in the industry with world class expertise in emerging networking services</a:t>
          </a:r>
          <a:endParaRPr lang="en-IN" sz="1400" kern="1200" dirty="0"/>
        </a:p>
      </dsp:txBody>
      <dsp:txXfrm>
        <a:off x="2403514" y="2062110"/>
        <a:ext cx="1939128" cy="15592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9A69-1A4B-4D8F-81E5-F5B15018706A}">
      <dsp:nvSpPr>
        <dsp:cNvPr id="0" name=""/>
        <dsp:cNvSpPr/>
      </dsp:nvSpPr>
      <dsp:spPr>
        <a:xfrm>
          <a:off x="193" y="27546"/>
          <a:ext cx="4068225" cy="492882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Unified monitoring of distributed networks</a:t>
          </a:r>
          <a:endParaRPr lang="en-IN" sz="1100" kern="1200" dirty="0"/>
        </a:p>
      </dsp:txBody>
      <dsp:txXfrm>
        <a:off x="24254" y="51607"/>
        <a:ext cx="4020103" cy="444760"/>
      </dsp:txXfrm>
    </dsp:sp>
    <dsp:sp modelId="{6B1D7681-5EE3-422D-A4D5-9FEFB8B9A2A0}">
      <dsp:nvSpPr>
        <dsp:cNvPr id="0" name=""/>
        <dsp:cNvSpPr/>
      </dsp:nvSpPr>
      <dsp:spPr>
        <a:xfrm>
          <a:off x="193" y="602575"/>
          <a:ext cx="4068225" cy="492882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Monitoring hybrid environments</a:t>
          </a:r>
        </a:p>
      </dsp:txBody>
      <dsp:txXfrm>
        <a:off x="24254" y="626636"/>
        <a:ext cx="4020103" cy="444760"/>
      </dsp:txXfrm>
    </dsp:sp>
    <dsp:sp modelId="{A0CDC39F-FA8A-43CD-8B24-0FAA6AD5981F}">
      <dsp:nvSpPr>
        <dsp:cNvPr id="0" name=""/>
        <dsp:cNvSpPr/>
      </dsp:nvSpPr>
      <dsp:spPr>
        <a:xfrm>
          <a:off x="193" y="1177604"/>
          <a:ext cx="4068225" cy="492882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Integrate with existing stacks</a:t>
          </a:r>
        </a:p>
      </dsp:txBody>
      <dsp:txXfrm>
        <a:off x="24254" y="1201665"/>
        <a:ext cx="4020103" cy="4447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9A69-1A4B-4D8F-81E5-F5B15018706A}">
      <dsp:nvSpPr>
        <dsp:cNvPr id="0" name=""/>
        <dsp:cNvSpPr/>
      </dsp:nvSpPr>
      <dsp:spPr>
        <a:xfrm>
          <a:off x="464" y="1050255"/>
          <a:ext cx="4068002" cy="32958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Automating initial diagnostics</a:t>
          </a:r>
        </a:p>
      </dsp:txBody>
      <dsp:txXfrm>
        <a:off x="16553" y="1066344"/>
        <a:ext cx="4035824" cy="297403"/>
      </dsp:txXfrm>
    </dsp:sp>
    <dsp:sp modelId="{8C933051-4FCF-48E7-94F8-7B4C27B04DEC}">
      <dsp:nvSpPr>
        <dsp:cNvPr id="0" name=""/>
        <dsp:cNvSpPr/>
      </dsp:nvSpPr>
      <dsp:spPr>
        <a:xfrm>
          <a:off x="610" y="649730"/>
          <a:ext cx="4068002" cy="329581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Pre-built libraries for known issues</a:t>
          </a:r>
          <a:endParaRPr lang="en-IN" sz="1100" kern="1200" dirty="0"/>
        </a:p>
      </dsp:txBody>
      <dsp:txXfrm>
        <a:off x="16699" y="665819"/>
        <a:ext cx="4035824" cy="297403"/>
      </dsp:txXfrm>
    </dsp:sp>
    <dsp:sp modelId="{7778646B-6E80-41C0-8783-15B807893517}">
      <dsp:nvSpPr>
        <dsp:cNvPr id="0" name=""/>
        <dsp:cNvSpPr/>
      </dsp:nvSpPr>
      <dsp:spPr>
        <a:xfrm>
          <a:off x="464" y="1864076"/>
          <a:ext cx="4068002" cy="32958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Automating frequent changes in the network</a:t>
          </a:r>
          <a:endParaRPr lang="en-IN" sz="1100" kern="1200" dirty="0"/>
        </a:p>
      </dsp:txBody>
      <dsp:txXfrm>
        <a:off x="16553" y="1880165"/>
        <a:ext cx="4035824" cy="297403"/>
      </dsp:txXfrm>
    </dsp:sp>
    <dsp:sp modelId="{C66265C0-2A34-48DD-94A4-CBC1C9DBDFB4}">
      <dsp:nvSpPr>
        <dsp:cNvPr id="0" name=""/>
        <dsp:cNvSpPr/>
      </dsp:nvSpPr>
      <dsp:spPr>
        <a:xfrm>
          <a:off x="0" y="153972"/>
          <a:ext cx="4068002" cy="431998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Advanced Network Performance monitoring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for auto-remediation</a:t>
          </a:r>
          <a:endParaRPr lang="en-IN" sz="1100" kern="1200" dirty="0"/>
        </a:p>
      </dsp:txBody>
      <dsp:txXfrm>
        <a:off x="21088" y="175060"/>
        <a:ext cx="4025826" cy="389822"/>
      </dsp:txXfrm>
    </dsp:sp>
    <dsp:sp modelId="{7D1A8C63-F453-46F6-A398-6278407A7511}">
      <dsp:nvSpPr>
        <dsp:cNvPr id="0" name=""/>
        <dsp:cNvSpPr/>
      </dsp:nvSpPr>
      <dsp:spPr>
        <a:xfrm>
          <a:off x="464" y="1458800"/>
          <a:ext cx="4068002" cy="32958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Close loop automation</a:t>
          </a:r>
        </a:p>
      </dsp:txBody>
      <dsp:txXfrm>
        <a:off x="16553" y="1474889"/>
        <a:ext cx="4035824" cy="2974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9A69-1A4B-4D8F-81E5-F5B15018706A}">
      <dsp:nvSpPr>
        <dsp:cNvPr id="0" name=""/>
        <dsp:cNvSpPr/>
      </dsp:nvSpPr>
      <dsp:spPr>
        <a:xfrm>
          <a:off x="306" y="1368"/>
          <a:ext cx="4067999" cy="34746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Increase in first level resolution</a:t>
          </a:r>
          <a:endParaRPr lang="en-IN" sz="1100" kern="1200" dirty="0"/>
        </a:p>
      </dsp:txBody>
      <dsp:txXfrm>
        <a:off x="17268" y="18330"/>
        <a:ext cx="4034075" cy="313537"/>
      </dsp:txXfrm>
    </dsp:sp>
    <dsp:sp modelId="{8C933051-4FCF-48E7-94F8-7B4C27B04DEC}">
      <dsp:nvSpPr>
        <dsp:cNvPr id="0" name=""/>
        <dsp:cNvSpPr/>
      </dsp:nvSpPr>
      <dsp:spPr>
        <a:xfrm>
          <a:off x="306" y="406739"/>
          <a:ext cx="4067999" cy="347461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Reduce people dependency</a:t>
          </a:r>
        </a:p>
      </dsp:txBody>
      <dsp:txXfrm>
        <a:off x="17268" y="423701"/>
        <a:ext cx="4034075" cy="313537"/>
      </dsp:txXfrm>
    </dsp:sp>
    <dsp:sp modelId="{7778646B-6E80-41C0-8783-15B807893517}">
      <dsp:nvSpPr>
        <dsp:cNvPr id="0" name=""/>
        <dsp:cNvSpPr/>
      </dsp:nvSpPr>
      <dsp:spPr>
        <a:xfrm>
          <a:off x="306" y="812110"/>
          <a:ext cx="4067999" cy="34746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Faster incident resolution</a:t>
          </a:r>
        </a:p>
      </dsp:txBody>
      <dsp:txXfrm>
        <a:off x="17268" y="829072"/>
        <a:ext cx="4034075" cy="313537"/>
      </dsp:txXfrm>
    </dsp:sp>
    <dsp:sp modelId="{C66265C0-2A34-48DD-94A4-CBC1C9DBDFB4}">
      <dsp:nvSpPr>
        <dsp:cNvPr id="0" name=""/>
        <dsp:cNvSpPr/>
      </dsp:nvSpPr>
      <dsp:spPr>
        <a:xfrm>
          <a:off x="306" y="1217482"/>
          <a:ext cx="4067999" cy="347461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Security: Immediate action for various vulnerabilities</a:t>
          </a:r>
          <a:endParaRPr lang="en-IN" sz="1100" kern="1200" dirty="0"/>
        </a:p>
      </dsp:txBody>
      <dsp:txXfrm>
        <a:off x="17268" y="1234444"/>
        <a:ext cx="4034075" cy="313537"/>
      </dsp:txXfrm>
    </dsp:sp>
    <dsp:sp modelId="{7D1A8C63-F453-46F6-A398-6278407A7511}">
      <dsp:nvSpPr>
        <dsp:cNvPr id="0" name=""/>
        <dsp:cNvSpPr/>
      </dsp:nvSpPr>
      <dsp:spPr>
        <a:xfrm>
          <a:off x="306" y="1622853"/>
          <a:ext cx="4067999" cy="34746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Network Consistency through pre-defined workflows</a:t>
          </a:r>
          <a:endParaRPr lang="en-IN" sz="1100" kern="1200" dirty="0"/>
        </a:p>
      </dsp:txBody>
      <dsp:txXfrm>
        <a:off x="17268" y="1639815"/>
        <a:ext cx="4034075" cy="3135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33051-4FCF-48E7-94F8-7B4C27B04DEC}">
      <dsp:nvSpPr>
        <dsp:cNvPr id="0" name=""/>
        <dsp:cNvSpPr/>
      </dsp:nvSpPr>
      <dsp:spPr>
        <a:xfrm>
          <a:off x="305" y="86"/>
          <a:ext cx="4068001" cy="396001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Anomaly Detection, Event suppression &amp; deduplication</a:t>
          </a:r>
        </a:p>
      </dsp:txBody>
      <dsp:txXfrm>
        <a:off x="19636" y="19417"/>
        <a:ext cx="4029339" cy="357339"/>
      </dsp:txXfrm>
    </dsp:sp>
    <dsp:sp modelId="{C9659A69-1A4B-4D8F-81E5-F5B15018706A}">
      <dsp:nvSpPr>
        <dsp:cNvPr id="0" name=""/>
        <dsp:cNvSpPr/>
      </dsp:nvSpPr>
      <dsp:spPr>
        <a:xfrm>
          <a:off x="305" y="450521"/>
          <a:ext cx="4068001" cy="39600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Event correlation using network topology and relationships</a:t>
          </a:r>
          <a:endParaRPr lang="en-IN" sz="1100" kern="1200" dirty="0"/>
        </a:p>
      </dsp:txBody>
      <dsp:txXfrm>
        <a:off x="19636" y="469852"/>
        <a:ext cx="4029339" cy="357339"/>
      </dsp:txXfrm>
    </dsp:sp>
    <dsp:sp modelId="{7778646B-6E80-41C0-8783-15B807893517}">
      <dsp:nvSpPr>
        <dsp:cNvPr id="0" name=""/>
        <dsp:cNvSpPr/>
      </dsp:nvSpPr>
      <dsp:spPr>
        <a:xfrm>
          <a:off x="305" y="900955"/>
          <a:ext cx="4068001" cy="39600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Event/Alarm clustering and grouping for predictive analytics</a:t>
          </a:r>
          <a:endParaRPr lang="en-IN" sz="1100" kern="1200" dirty="0"/>
        </a:p>
      </dsp:txBody>
      <dsp:txXfrm>
        <a:off x="19636" y="920286"/>
        <a:ext cx="4029339" cy="357339"/>
      </dsp:txXfrm>
    </dsp:sp>
    <dsp:sp modelId="{C66265C0-2A34-48DD-94A4-CBC1C9DBDFB4}">
      <dsp:nvSpPr>
        <dsp:cNvPr id="0" name=""/>
        <dsp:cNvSpPr/>
      </dsp:nvSpPr>
      <dsp:spPr>
        <a:xfrm>
          <a:off x="305" y="1351390"/>
          <a:ext cx="4068001" cy="396001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Rule based suppression of subsequent events of same incident</a:t>
          </a:r>
          <a:endParaRPr lang="en-IN" sz="1100" kern="1200" dirty="0"/>
        </a:p>
      </dsp:txBody>
      <dsp:txXfrm>
        <a:off x="19636" y="1370721"/>
        <a:ext cx="4029339" cy="357339"/>
      </dsp:txXfrm>
    </dsp:sp>
    <dsp:sp modelId="{7D1A8C63-F453-46F6-A398-6278407A7511}">
      <dsp:nvSpPr>
        <dsp:cNvPr id="0" name=""/>
        <dsp:cNvSpPr/>
      </dsp:nvSpPr>
      <dsp:spPr>
        <a:xfrm>
          <a:off x="305" y="1801825"/>
          <a:ext cx="4068001" cy="499442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Unsupervised learning and anomaly detection through dynamic baselining</a:t>
          </a:r>
          <a:endParaRPr lang="en-IN" sz="1100" kern="1200" dirty="0"/>
        </a:p>
      </dsp:txBody>
      <dsp:txXfrm>
        <a:off x="24686" y="1826206"/>
        <a:ext cx="4019239" cy="45068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9A69-1A4B-4D8F-81E5-F5B15018706A}">
      <dsp:nvSpPr>
        <dsp:cNvPr id="0" name=""/>
        <dsp:cNvSpPr/>
      </dsp:nvSpPr>
      <dsp:spPr>
        <a:xfrm>
          <a:off x="306" y="44852"/>
          <a:ext cx="4067999" cy="39600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Probable root causes </a:t>
          </a:r>
        </a:p>
      </dsp:txBody>
      <dsp:txXfrm>
        <a:off x="19637" y="64183"/>
        <a:ext cx="4029337" cy="357339"/>
      </dsp:txXfrm>
    </dsp:sp>
    <dsp:sp modelId="{8C933051-4FCF-48E7-94F8-7B4C27B04DEC}">
      <dsp:nvSpPr>
        <dsp:cNvPr id="0" name=""/>
        <dsp:cNvSpPr/>
      </dsp:nvSpPr>
      <dsp:spPr>
        <a:xfrm>
          <a:off x="306" y="498764"/>
          <a:ext cx="4067999" cy="396001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Reduce MTTR due to quick identification of issue</a:t>
          </a:r>
          <a:endParaRPr lang="en-IN" sz="1100" kern="1200" dirty="0"/>
        </a:p>
      </dsp:txBody>
      <dsp:txXfrm>
        <a:off x="19637" y="518095"/>
        <a:ext cx="4029337" cy="357339"/>
      </dsp:txXfrm>
    </dsp:sp>
    <dsp:sp modelId="{7778646B-6E80-41C0-8783-15B807893517}">
      <dsp:nvSpPr>
        <dsp:cNvPr id="0" name=""/>
        <dsp:cNvSpPr/>
      </dsp:nvSpPr>
      <dsp:spPr>
        <a:xfrm>
          <a:off x="306" y="952676"/>
          <a:ext cx="4067999" cy="39600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Control complexity through Noise reduction</a:t>
          </a:r>
          <a:endParaRPr lang="en-IN" sz="1100" kern="1200" dirty="0"/>
        </a:p>
      </dsp:txBody>
      <dsp:txXfrm>
        <a:off x="19637" y="972007"/>
        <a:ext cx="4029337" cy="357339"/>
      </dsp:txXfrm>
    </dsp:sp>
    <dsp:sp modelId="{C66265C0-2A34-48DD-94A4-CBC1C9DBDFB4}">
      <dsp:nvSpPr>
        <dsp:cNvPr id="0" name=""/>
        <dsp:cNvSpPr/>
      </dsp:nvSpPr>
      <dsp:spPr>
        <a:xfrm>
          <a:off x="306" y="1406587"/>
          <a:ext cx="4067999" cy="396001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Predict outages</a:t>
          </a:r>
        </a:p>
      </dsp:txBody>
      <dsp:txXfrm>
        <a:off x="19637" y="1425918"/>
        <a:ext cx="4029337" cy="357339"/>
      </dsp:txXfrm>
    </dsp:sp>
    <dsp:sp modelId="{7D1A8C63-F453-46F6-A398-6278407A7511}">
      <dsp:nvSpPr>
        <dsp:cNvPr id="0" name=""/>
        <dsp:cNvSpPr/>
      </dsp:nvSpPr>
      <dsp:spPr>
        <a:xfrm>
          <a:off x="306" y="1860499"/>
          <a:ext cx="4067999" cy="396001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Capacity management</a:t>
          </a:r>
        </a:p>
      </dsp:txBody>
      <dsp:txXfrm>
        <a:off x="19637" y="1879830"/>
        <a:ext cx="4029337" cy="35733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DFB73B-F1FE-402D-81E1-E149B11AC2CB}">
      <dsp:nvSpPr>
        <dsp:cNvPr id="0" name=""/>
        <dsp:cNvSpPr/>
      </dsp:nvSpPr>
      <dsp:spPr>
        <a:xfrm>
          <a:off x="307" y="225835"/>
          <a:ext cx="4067997" cy="396001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IOS upgradation process include precheck,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image copy, device reboot</a:t>
          </a:r>
          <a:endParaRPr lang="en-IN" sz="1100" kern="1200" dirty="0"/>
        </a:p>
      </dsp:txBody>
      <dsp:txXfrm>
        <a:off x="19638" y="245166"/>
        <a:ext cx="4029335" cy="357339"/>
      </dsp:txXfrm>
    </dsp:sp>
    <dsp:sp modelId="{B61C1192-0AA6-4847-822F-70AD88FF1CAE}">
      <dsp:nvSpPr>
        <dsp:cNvPr id="0" name=""/>
        <dsp:cNvSpPr/>
      </dsp:nvSpPr>
      <dsp:spPr>
        <a:xfrm>
          <a:off x="307" y="669913"/>
          <a:ext cx="4067997" cy="396001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Security vulnerability validations and configuration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changes as per standards</a:t>
          </a:r>
          <a:endParaRPr lang="en-IN" sz="1100" kern="1200" dirty="0"/>
        </a:p>
      </dsp:txBody>
      <dsp:txXfrm>
        <a:off x="19638" y="689244"/>
        <a:ext cx="4029335" cy="357339"/>
      </dsp:txXfrm>
    </dsp:sp>
    <dsp:sp modelId="{74303CF0-9001-4D37-8F65-22FD37346F5E}">
      <dsp:nvSpPr>
        <dsp:cNvPr id="0" name=""/>
        <dsp:cNvSpPr/>
      </dsp:nvSpPr>
      <dsp:spPr>
        <a:xfrm>
          <a:off x="307" y="1113990"/>
          <a:ext cx="4067997" cy="288458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Golden template comparison and alerting</a:t>
          </a:r>
          <a:endParaRPr lang="en-IN" sz="1100" kern="1200" dirty="0"/>
        </a:p>
      </dsp:txBody>
      <dsp:txXfrm>
        <a:off x="14388" y="1128071"/>
        <a:ext cx="4039835" cy="260296"/>
      </dsp:txXfrm>
    </dsp:sp>
    <dsp:sp modelId="{AB6365D9-65C8-42D6-92BA-3204D62846DF}">
      <dsp:nvSpPr>
        <dsp:cNvPr id="0" name=""/>
        <dsp:cNvSpPr/>
      </dsp:nvSpPr>
      <dsp:spPr>
        <a:xfrm>
          <a:off x="307" y="1450525"/>
          <a:ext cx="4067997" cy="288458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Config audit, comparison &amp; differences</a:t>
          </a:r>
        </a:p>
      </dsp:txBody>
      <dsp:txXfrm>
        <a:off x="14388" y="1464606"/>
        <a:ext cx="4039835" cy="260296"/>
      </dsp:txXfrm>
    </dsp:sp>
    <dsp:sp modelId="{78D891E3-3BE3-4339-AA1C-22EB0C9A6672}">
      <dsp:nvSpPr>
        <dsp:cNvPr id="0" name=""/>
        <dsp:cNvSpPr/>
      </dsp:nvSpPr>
      <dsp:spPr>
        <a:xfrm>
          <a:off x="307" y="1787060"/>
          <a:ext cx="4067997" cy="288458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Bulk config backup push for any mass changes</a:t>
          </a:r>
          <a:endParaRPr lang="en-IN" sz="1100" kern="1200" dirty="0"/>
        </a:p>
      </dsp:txBody>
      <dsp:txXfrm>
        <a:off x="14388" y="1801141"/>
        <a:ext cx="4039835" cy="26029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07BEE-F6C2-428E-832C-F7F896EA3391}">
      <dsp:nvSpPr>
        <dsp:cNvPr id="0" name=""/>
        <dsp:cNvSpPr/>
      </dsp:nvSpPr>
      <dsp:spPr>
        <a:xfrm>
          <a:off x="1" y="210968"/>
          <a:ext cx="4068610" cy="346269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Efficient Change Management</a:t>
          </a:r>
        </a:p>
      </dsp:txBody>
      <dsp:txXfrm>
        <a:off x="16904" y="227871"/>
        <a:ext cx="4034804" cy="312463"/>
      </dsp:txXfrm>
    </dsp:sp>
    <dsp:sp modelId="{7778646B-6E80-41C0-8783-15B807893517}">
      <dsp:nvSpPr>
        <dsp:cNvPr id="0" name=""/>
        <dsp:cNvSpPr/>
      </dsp:nvSpPr>
      <dsp:spPr>
        <a:xfrm>
          <a:off x="7284" y="614949"/>
          <a:ext cx="4054044" cy="346269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/>
            <a:t>Enforcing policies and config standardization</a:t>
          </a:r>
          <a:endParaRPr lang="en-IN" sz="1100" kern="1200" dirty="0"/>
        </a:p>
      </dsp:txBody>
      <dsp:txXfrm>
        <a:off x="24187" y="631852"/>
        <a:ext cx="4020238" cy="312463"/>
      </dsp:txXfrm>
    </dsp:sp>
    <dsp:sp modelId="{C66265C0-2A34-48DD-94A4-CBC1C9DBDFB4}">
      <dsp:nvSpPr>
        <dsp:cNvPr id="0" name=""/>
        <dsp:cNvSpPr/>
      </dsp:nvSpPr>
      <dsp:spPr>
        <a:xfrm>
          <a:off x="7284" y="1018929"/>
          <a:ext cx="4054044" cy="346269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Security: Immediate action for various vulnerabilities</a:t>
          </a:r>
          <a:endParaRPr lang="en-IN" sz="1100" kern="1200" dirty="0"/>
        </a:p>
      </dsp:txBody>
      <dsp:txXfrm>
        <a:off x="24187" y="1035832"/>
        <a:ext cx="4020238" cy="312463"/>
      </dsp:txXfrm>
    </dsp:sp>
    <dsp:sp modelId="{7D1A8C63-F453-46F6-A398-6278407A7511}">
      <dsp:nvSpPr>
        <dsp:cNvPr id="0" name=""/>
        <dsp:cNvSpPr/>
      </dsp:nvSpPr>
      <dsp:spPr>
        <a:xfrm>
          <a:off x="7284" y="1422910"/>
          <a:ext cx="4054044" cy="346269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Network Consistency through pre-defined workflows</a:t>
          </a:r>
          <a:endParaRPr lang="en-IN" sz="1100" kern="1200" dirty="0"/>
        </a:p>
      </dsp:txBody>
      <dsp:txXfrm>
        <a:off x="24187" y="1439813"/>
        <a:ext cx="4020238" cy="312463"/>
      </dsp:txXfrm>
    </dsp:sp>
    <dsp:sp modelId="{0892AE48-83C2-4BA1-B989-B363D80630A1}">
      <dsp:nvSpPr>
        <dsp:cNvPr id="0" name=""/>
        <dsp:cNvSpPr/>
      </dsp:nvSpPr>
      <dsp:spPr>
        <a:xfrm>
          <a:off x="7587" y="1826891"/>
          <a:ext cx="4053438" cy="346269"/>
        </a:xfrm>
        <a:prstGeom prst="roundRect">
          <a:avLst/>
        </a:prstGeom>
        <a:solidFill>
          <a:schemeClr val="tx2">
            <a:lumMod val="50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/>
            <a:t>Compliance, Control and visibility</a:t>
          </a:r>
          <a:endParaRPr lang="en-IN" sz="1100" kern="1200" dirty="0"/>
        </a:p>
      </dsp:txBody>
      <dsp:txXfrm>
        <a:off x="24490" y="1843794"/>
        <a:ext cx="4019632" cy="31246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659A69-1A4B-4D8F-81E5-F5B15018706A}">
      <dsp:nvSpPr>
        <dsp:cNvPr id="0" name=""/>
        <dsp:cNvSpPr/>
      </dsp:nvSpPr>
      <dsp:spPr>
        <a:xfrm>
          <a:off x="307" y="220601"/>
          <a:ext cx="4067997" cy="287999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IN" sz="1100" kern="1200" dirty="0"/>
            <a:t>ITSM to FSM Integration</a:t>
          </a:r>
        </a:p>
      </dsp:txBody>
      <dsp:txXfrm>
        <a:off x="14366" y="234660"/>
        <a:ext cx="4039879" cy="259881"/>
      </dsp:txXfrm>
    </dsp:sp>
    <dsp:sp modelId="{69DFB73B-F1FE-402D-81E1-E149B11AC2CB}">
      <dsp:nvSpPr>
        <dsp:cNvPr id="0" name=""/>
        <dsp:cNvSpPr/>
      </dsp:nvSpPr>
      <dsp:spPr>
        <a:xfrm>
          <a:off x="307" y="556677"/>
          <a:ext cx="4067997" cy="359998"/>
        </a:xfrm>
        <a:prstGeom prst="roundRect">
          <a:avLst/>
        </a:prstGeom>
        <a:solidFill>
          <a:schemeClr val="tx2">
            <a:lumMod val="75000"/>
            <a:alpha val="80000"/>
          </a:scheme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First level remediation insights to engineer 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1100" kern="1200" dirty="0"/>
            <a:t>for quick resolution</a:t>
          </a:r>
          <a:endParaRPr lang="en-IN" sz="1100" kern="1200" dirty="0"/>
        </a:p>
      </dsp:txBody>
      <dsp:txXfrm>
        <a:off x="17881" y="574251"/>
        <a:ext cx="4032849" cy="324850"/>
      </dsp:txXfrm>
    </dsp:sp>
    <dsp:sp modelId="{B61C1192-0AA6-4847-822F-70AD88FF1CAE}">
      <dsp:nvSpPr>
        <dsp:cNvPr id="0" name=""/>
        <dsp:cNvSpPr/>
      </dsp:nvSpPr>
      <dsp:spPr>
        <a:xfrm>
          <a:off x="307" y="964753"/>
          <a:ext cx="4067997" cy="1115999"/>
        </a:xfrm>
        <a:prstGeom prst="roundRect">
          <a:avLst/>
        </a:prstGeom>
        <a:solidFill>
          <a:srgbClr val="10253F">
            <a:alpha val="80000"/>
          </a:srgbClr>
        </a:solidFill>
        <a:ln w="635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100" kern="1200" dirty="0"/>
            <a:t>Order Fulfillment – Full Life Cycle</a:t>
          </a:r>
        </a:p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900" kern="1200" dirty="0">
              <a:solidFill>
                <a:schemeClr val="bg1">
                  <a:lumMod val="75000"/>
                </a:schemeClr>
              </a:solidFill>
            </a:rPr>
            <a:t>Service Requests for New WAN Commissioning, Upgrades, Downgrades</a:t>
          </a:r>
          <a:endParaRPr lang="en-IN" sz="900" kern="1200" dirty="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488950">
            <a:spcBef>
              <a:spcPct val="0"/>
            </a:spcBef>
            <a:buNone/>
          </a:pPr>
          <a:r>
            <a:rPr lang="en-IN" sz="900" kern="1200" dirty="0">
              <a:solidFill>
                <a:schemeClr val="bg1">
                  <a:lumMod val="75000"/>
                </a:schemeClr>
              </a:solidFill>
            </a:rPr>
            <a:t>Asset Allocation</a:t>
          </a:r>
        </a:p>
        <a:p>
          <a:pPr marL="0" lvl="0" indent="0" algn="ctr" defTabSz="488950">
            <a:spcBef>
              <a:spcPct val="0"/>
            </a:spcBef>
            <a:buNone/>
          </a:pPr>
          <a:r>
            <a:rPr lang="en-US" sz="900" kern="1200" dirty="0">
              <a:solidFill>
                <a:schemeClr val="bg1">
                  <a:lumMod val="75000"/>
                </a:schemeClr>
              </a:solidFill>
            </a:rPr>
            <a:t>WAN / Device deployment and testing</a:t>
          </a:r>
          <a:endParaRPr lang="en-IN" sz="900" kern="1200" dirty="0">
            <a:solidFill>
              <a:schemeClr val="bg1">
                <a:lumMod val="75000"/>
              </a:schemeClr>
            </a:solidFill>
          </a:endParaRPr>
        </a:p>
        <a:p>
          <a:pPr marL="0" lvl="0" indent="0" algn="ctr" defTabSz="488950">
            <a:spcBef>
              <a:spcPct val="0"/>
            </a:spcBef>
            <a:buNone/>
          </a:pPr>
          <a:r>
            <a:rPr lang="en-IN" sz="900" kern="1200" dirty="0">
              <a:solidFill>
                <a:schemeClr val="bg1">
                  <a:lumMod val="75000"/>
                </a:schemeClr>
              </a:solidFill>
            </a:rPr>
            <a:t>Management System onboarding</a:t>
          </a:r>
        </a:p>
        <a:p>
          <a:pPr marL="0" lvl="0" indent="0" algn="ctr" defTabSz="488950">
            <a:spcBef>
              <a:spcPct val="0"/>
            </a:spcBef>
            <a:buNone/>
          </a:pPr>
          <a:r>
            <a:rPr lang="en-IN" sz="900" kern="1200" dirty="0">
              <a:solidFill>
                <a:schemeClr val="bg1">
                  <a:lumMod val="75000"/>
                </a:schemeClr>
              </a:solidFill>
            </a:rPr>
            <a:t>Configuration validation through RPA</a:t>
          </a:r>
          <a:endParaRPr lang="en-IN" sz="11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54786" y="1019232"/>
        <a:ext cx="3959039" cy="1007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AD27F-7762-414A-BE79-7A70DF6828B9}" type="datetimeFigureOut">
              <a:rPr lang="en-IN" smtClean="0"/>
              <a:t>02-05-2023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34906-1882-4BA8-A1C1-521A4753B5BB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10658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Business trends heading an below content to go together and then Sify vision with the text below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009561-C868-4149-BF70-8E96692B9459}" type="slidenum">
              <a:rPr lang="en-IN" smtClean="0"/>
              <a:t>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2599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4906-1882-4BA8-A1C1-521A4753B5BB}" type="slidenum">
              <a:rPr lang="en-IN" smtClean="0"/>
              <a:t>15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677912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B5A46C-A1A7-4E9C-8330-2D54FC2AD1E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373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MNS platform has 4 major attributes –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Intelligent Automation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Scalability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Flexibility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Enhanced Customer Experience</a:t>
            </a:r>
          </a:p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0C7FB-05A3-4118-86D5-E4ADFF43D7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82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4906-1882-4BA8-A1C1-521A4753B5BB}" type="slidenum">
              <a:rPr lang="en-IN" smtClean="0"/>
              <a:t>8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7435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4906-1882-4BA8-A1C1-521A4753B5BB}" type="slidenum">
              <a:rPr lang="en-IN" smtClean="0"/>
              <a:t>9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572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4906-1882-4BA8-A1C1-521A4753B5BB}" type="slidenum">
              <a:rPr lang="en-IN" smtClean="0"/>
              <a:t>10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9196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4906-1882-4BA8-A1C1-521A4753B5BB}" type="slidenum">
              <a:rPr lang="en-IN" smtClean="0"/>
              <a:t>11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06041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4906-1882-4BA8-A1C1-521A4753B5BB}" type="slidenum">
              <a:rPr lang="en-IN" smtClean="0"/>
              <a:t>12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144848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4906-1882-4BA8-A1C1-521A4753B5BB}" type="slidenum">
              <a:rPr lang="en-IN" smtClean="0"/>
              <a:t>13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03989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34906-1882-4BA8-A1C1-521A4753B5BB}" type="slidenum">
              <a:rPr lang="en-IN" smtClean="0"/>
              <a:t>14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219654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69B1578-6875-4FE4-99AE-450C6FFB4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099" y="987426"/>
            <a:ext cx="4417289" cy="1566132"/>
          </a:xfrm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OF THE SLIDE - LINE ONE</a:t>
            </a:r>
            <a:endParaRPr lang="en-IN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0" y="2571751"/>
            <a:ext cx="7316314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9" y="2996461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11157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55155"/>
            <a:ext cx="6858000" cy="147731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16B2-32D2-EC41-B294-FD00DC82F803}" type="datetimeFigureOut">
              <a:rPr lang="en-US" smtClean="0"/>
              <a:t>5/2/2023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A6761-74F5-594B-A83C-4E8B2933C6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58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ey Statement">
    <p:bg>
      <p:bgPr>
        <a:gradFill flip="none" rotWithShape="1">
          <a:gsLst>
            <a:gs pos="0">
              <a:srgbClr val="081F30"/>
            </a:gs>
            <a:gs pos="29000">
              <a:srgbClr val="081F30"/>
            </a:gs>
            <a:gs pos="64000">
              <a:srgbClr val="081F30"/>
            </a:gs>
            <a:gs pos="97000">
              <a:srgbClr val="081F3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mage result for sify logo">
            <a:extLst>
              <a:ext uri="{FF2B5EF4-FFF2-40B4-BE49-F238E27FC236}">
                <a16:creationId xmlns:a16="http://schemas.microsoft.com/office/drawing/2014/main" id="{C8120123-9D44-4463-BEE4-1126EC8E06E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14"/>
          <a:stretch/>
        </p:blipFill>
        <p:spPr bwMode="auto">
          <a:xfrm>
            <a:off x="7994072" y="213786"/>
            <a:ext cx="905357" cy="51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70CB4D5-62D2-4907-8272-FA0E782F6B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323850" y="200578"/>
            <a:ext cx="1016193" cy="659636"/>
          </a:xfrm>
          <a:prstGeom prst="rect">
            <a:avLst/>
          </a:prstGeom>
        </p:spPr>
      </p:pic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23850" y="1490132"/>
            <a:ext cx="8575579" cy="512967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="1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Key statement heading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B46FF2-6CC0-C34B-A90A-9870FF40269F}"/>
              </a:ext>
            </a:extLst>
          </p:cNvPr>
          <p:cNvSpPr txBox="1"/>
          <p:nvPr userDrawn="1"/>
        </p:nvSpPr>
        <p:spPr>
          <a:xfrm>
            <a:off x="257388" y="753015"/>
            <a:ext cx="1284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InfinitDIGITAL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B8A44-E180-244B-A2C8-2A23D4FA0E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3850" y="2193925"/>
            <a:ext cx="8575675" cy="2120900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Key Statement</a:t>
            </a:r>
          </a:p>
        </p:txBody>
      </p:sp>
    </p:spTree>
    <p:extLst>
      <p:ext uri="{BB962C8B-B14F-4D97-AF65-F5344CB8AC3E}">
        <p14:creationId xmlns:p14="http://schemas.microsoft.com/office/powerpoint/2010/main" val="39842674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87426"/>
            <a:ext cx="4068763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>
                <a:latin typeface="TheSansOffice" panose="020B0503040302060204" pitchFamily="34" charset="77"/>
              </a:defRPr>
            </a:lvl1pPr>
            <a:lvl2pPr>
              <a:defRPr sz="1400">
                <a:latin typeface="TheSansOffice" panose="020B0503040302060204" pitchFamily="34" charset="77"/>
              </a:defRPr>
            </a:lvl2pPr>
            <a:lvl3pPr>
              <a:defRPr sz="1200">
                <a:latin typeface="TheSansOffice" panose="020B0503040302060204" pitchFamily="34" charset="77"/>
              </a:defRPr>
            </a:lvl3pPr>
            <a:lvl4pPr marL="1371429" indent="0">
              <a:buNone/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8" y="987426"/>
            <a:ext cx="4068762" cy="3744912"/>
          </a:xfrm>
        </p:spPr>
        <p:txBody>
          <a:bodyPr>
            <a:normAutofit/>
          </a:bodyPr>
          <a:lstStyle>
            <a:lvl1pPr marL="226772" indent="-226772">
              <a:buFont typeface="Wingdings" panose="05000000000000000000" pitchFamily="2" charset="2"/>
              <a:buChar char="§"/>
              <a:defRPr sz="1600">
                <a:latin typeface="TheSansOffice" panose="020B0503040302060204" pitchFamily="34" charset="77"/>
              </a:defRPr>
            </a:lvl1pPr>
            <a:lvl2pPr>
              <a:defRPr sz="1400">
                <a:latin typeface="TheSansOffice" panose="020B0503040302060204" pitchFamily="34" charset="77"/>
              </a:defRPr>
            </a:lvl2pPr>
            <a:lvl3pPr>
              <a:defRPr sz="1200">
                <a:latin typeface="TheSansOffice" panose="020B0503040302060204" pitchFamily="34" charset="77"/>
              </a:defRPr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257731"/>
            <a:ext cx="8496300" cy="36933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238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124DD0-F413-4142-9FCF-239BA62189AE}"/>
              </a:ext>
            </a:extLst>
          </p:cNvPr>
          <p:cNvSpPr/>
          <p:nvPr userDrawn="1"/>
        </p:nvSpPr>
        <p:spPr>
          <a:xfrm>
            <a:off x="7876310" y="1"/>
            <a:ext cx="1066800" cy="7539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F57C54-0642-90B5-A930-DE90707BA84B}"/>
              </a:ext>
            </a:extLst>
          </p:cNvPr>
          <p:cNvSpPr txBox="1"/>
          <p:nvPr userDrawn="1"/>
        </p:nvSpPr>
        <p:spPr>
          <a:xfrm>
            <a:off x="243839" y="4887674"/>
            <a:ext cx="11563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tx1"/>
                </a:solidFill>
              </a:rPr>
              <a:t> digital@core</a:t>
            </a:r>
            <a:r>
              <a:rPr lang="en-US" sz="800" baseline="30000" dirty="0">
                <a:solidFill>
                  <a:schemeClr val="tx1"/>
                </a:solidFill>
              </a:rPr>
              <a:t>TM</a:t>
            </a:r>
            <a:endParaRPr lang="en-US" sz="1050" baseline="30000" dirty="0">
              <a:solidFill>
                <a:schemeClr val="tx1"/>
              </a:solidFill>
            </a:endParaRP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7CC6548F-47CC-2388-8493-ADC98C59EDC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31564" y="4928479"/>
            <a:ext cx="317690" cy="1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0DB36D-4225-45F2-C0CD-6D983B5B8198}"/>
              </a:ext>
            </a:extLst>
          </p:cNvPr>
          <p:cNvSpPr txBox="1"/>
          <p:nvPr userDrawn="1"/>
        </p:nvSpPr>
        <p:spPr>
          <a:xfrm>
            <a:off x="7849381" y="4894931"/>
            <a:ext cx="125235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050" b="0" i="0" dirty="0">
                <a:effectLst/>
                <a:latin typeface="+mn-lt"/>
              </a:rPr>
              <a:t>Sify Confidential</a:t>
            </a:r>
            <a:endParaRPr lang="en-US" sz="105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60305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A0757AA-6517-B65F-4632-B72189D0C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chemeClr val="tx2">
              <a:lumMod val="5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5F905869-677A-E047-75F7-BBDE2250855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00" y="2250336"/>
            <a:ext cx="4058514" cy="953686"/>
          </a:xfrm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957BB5C6-519B-29DE-3496-A5AA6BDF4F3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0" y="3204022"/>
            <a:ext cx="4417288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Sub Title </a:t>
            </a:r>
          </a:p>
        </p:txBody>
      </p:sp>
      <p:sp>
        <p:nvSpPr>
          <p:cNvPr id="9" name="Text Placeholder 16">
            <a:extLst>
              <a:ext uri="{FF2B5EF4-FFF2-40B4-BE49-F238E27FC236}">
                <a16:creationId xmlns:a16="http://schemas.microsoft.com/office/drawing/2014/main" id="{BEEC9615-F3D7-5C52-8A92-F4E921D5B07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9" y="3665017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5136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6A0757AA-6517-B65F-4632-B72189D0C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6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FE246B-E024-F02D-1A07-FD6218BDDC6B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0A1828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18" name="Picture 2" descr="Image result for sify logo">
            <a:extLst>
              <a:ext uri="{FF2B5EF4-FFF2-40B4-BE49-F238E27FC236}">
                <a16:creationId xmlns:a16="http://schemas.microsoft.com/office/drawing/2014/main" id="{7E477AC7-F05E-40F6-892D-1033110209F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 Placeholder 16">
            <a:extLst>
              <a:ext uri="{FF2B5EF4-FFF2-40B4-BE49-F238E27FC236}">
                <a16:creationId xmlns:a16="http://schemas.microsoft.com/office/drawing/2014/main" id="{A0043FE2-98C6-40A8-A25D-C92BA3A47DC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4100" y="2250336"/>
            <a:ext cx="4058514" cy="953686"/>
          </a:xfrm>
        </p:spPr>
        <p:txBody>
          <a:bodyPr>
            <a:noAutofit/>
          </a:bodyPr>
          <a:lstStyle>
            <a:lvl1pPr marL="0" indent="0" algn="l">
              <a:lnSpc>
                <a:spcPts val="3400"/>
              </a:lnSpc>
              <a:spcBef>
                <a:spcPts val="0"/>
              </a:spcBef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9" name="Text Placeholder 16">
            <a:extLst>
              <a:ext uri="{FF2B5EF4-FFF2-40B4-BE49-F238E27FC236}">
                <a16:creationId xmlns:a16="http://schemas.microsoft.com/office/drawing/2014/main" id="{AB770F6E-1524-4A33-82FC-93CB64C269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100" y="3204022"/>
            <a:ext cx="4417288" cy="341072"/>
          </a:xfrm>
        </p:spPr>
        <p:txBody>
          <a:bodyPr>
            <a:noAutofit/>
          </a:bodyPr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1800" b="1" cap="none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Sub Title </a:t>
            </a:r>
          </a:p>
        </p:txBody>
      </p:sp>
      <p:sp>
        <p:nvSpPr>
          <p:cNvPr id="30" name="Text Placeholder 16">
            <a:extLst>
              <a:ext uri="{FF2B5EF4-FFF2-40B4-BE49-F238E27FC236}">
                <a16:creationId xmlns:a16="http://schemas.microsoft.com/office/drawing/2014/main" id="{155CA787-D36C-48A9-A94B-D13C3645E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4099" y="3665017"/>
            <a:ext cx="5112246" cy="277103"/>
          </a:xfrm>
        </p:spPr>
        <p:txBody>
          <a:bodyPr anchor="t">
            <a:noAutofit/>
          </a:bodyPr>
          <a:lstStyle>
            <a:lvl1pPr marL="0" indent="0">
              <a:lnSpc>
                <a:spcPts val="1800"/>
              </a:lnSpc>
              <a:buNone/>
              <a:defRPr sz="1200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1464024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BA79F-C34F-D564-54A0-3C52CFA5D9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E794680-026D-525E-495F-3EE907F68862}"/>
              </a:ext>
            </a:extLst>
          </p:cNvPr>
          <p:cNvSpPr/>
          <p:nvPr userDrawn="1"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F9AD19-9D39-BF4F-73A5-2DC9F6550DEE}"/>
              </a:ext>
            </a:extLst>
          </p:cNvPr>
          <p:cNvSpPr txBox="1"/>
          <p:nvPr userDrawn="1"/>
        </p:nvSpPr>
        <p:spPr>
          <a:xfrm>
            <a:off x="243840" y="4887674"/>
            <a:ext cx="1021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Digital@Core</a:t>
            </a:r>
            <a:endParaRPr lang="en-US" sz="1050" baseline="30000" dirty="0">
              <a:solidFill>
                <a:schemeClr val="bg1"/>
              </a:solidFill>
            </a:endParaRPr>
          </a:p>
        </p:txBody>
      </p:sp>
      <p:pic>
        <p:nvPicPr>
          <p:cNvPr id="9" name="Picture 2" descr="Image result for sify logo">
            <a:extLst>
              <a:ext uri="{FF2B5EF4-FFF2-40B4-BE49-F238E27FC236}">
                <a16:creationId xmlns:a16="http://schemas.microsoft.com/office/drawing/2014/main" id="{7F2D3FE4-6492-8334-39F6-B655E8F847E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31564" y="4928479"/>
            <a:ext cx="317690" cy="1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4">
            <a:extLst>
              <a:ext uri="{FF2B5EF4-FFF2-40B4-BE49-F238E27FC236}">
                <a16:creationId xmlns:a16="http://schemas.microsoft.com/office/drawing/2014/main" id="{289692E0-75EA-3CC9-02A2-875AE46836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1"/>
            <a:ext cx="7537450" cy="461655"/>
          </a:xfrm>
        </p:spPr>
        <p:txBody>
          <a:bodyPr/>
          <a:lstStyle>
            <a:lvl1pPr>
              <a:defRPr sz="24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276A0B-930A-BC79-57E0-B046444E75B7}"/>
              </a:ext>
            </a:extLst>
          </p:cNvPr>
          <p:cNvSpPr txBox="1"/>
          <p:nvPr userDrawn="1"/>
        </p:nvSpPr>
        <p:spPr>
          <a:xfrm>
            <a:off x="7482608" y="4916513"/>
            <a:ext cx="1692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900" dirty="0">
                <a:solidFill>
                  <a:schemeClr val="bg1">
                    <a:lumMod val="75000"/>
                  </a:schemeClr>
                </a:solidFill>
              </a:rPr>
              <a:t>Sify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09810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Titl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B2F7CF-481F-CD39-0C15-A1D021C8A5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0"/>
            <a:ext cx="9143999" cy="51435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257DB89-CFDA-370A-F43F-545BC20B5C25}"/>
              </a:ext>
            </a:extLst>
          </p:cNvPr>
          <p:cNvSpPr/>
          <p:nvPr userDrawn="1"/>
        </p:nvSpPr>
        <p:spPr>
          <a:xfrm>
            <a:off x="2" y="0"/>
            <a:ext cx="9143999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>
              <a:latin typeface="TheSansOffice" panose="020B0503040302060204" pitchFamily="34" charset="0"/>
            </a:endParaRPr>
          </a:p>
        </p:txBody>
      </p:sp>
      <p:sp>
        <p:nvSpPr>
          <p:cNvPr id="7" name="Title 4">
            <a:extLst>
              <a:ext uri="{FF2B5EF4-FFF2-40B4-BE49-F238E27FC236}">
                <a16:creationId xmlns:a16="http://schemas.microsoft.com/office/drawing/2014/main" id="{CCE68003-E007-481A-83D1-DBB6D223AC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4000" y="211571"/>
            <a:ext cx="8496150" cy="461655"/>
          </a:xfrm>
        </p:spPr>
        <p:txBody>
          <a:bodyPr/>
          <a:lstStyle>
            <a:lvl1pPr>
              <a:defRPr sz="2400" baseline="0">
                <a:solidFill>
                  <a:srgbClr val="BED730"/>
                </a:solidFill>
                <a:latin typeface="TheSansOffice" panose="020B0503040302060204" pitchFamily="34" charset="0"/>
              </a:defRPr>
            </a:lvl1pPr>
          </a:lstStyle>
          <a:p>
            <a:r>
              <a:rPr lang="en-US" dirty="0"/>
              <a:t>TITLE OF THE SLIDE GOES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746C1B-C4A0-E12C-D58B-4B9817B50B2F}"/>
              </a:ext>
            </a:extLst>
          </p:cNvPr>
          <p:cNvSpPr txBox="1"/>
          <p:nvPr userDrawn="1"/>
        </p:nvSpPr>
        <p:spPr>
          <a:xfrm>
            <a:off x="243840" y="4887674"/>
            <a:ext cx="102108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Digital@Core</a:t>
            </a:r>
            <a:endParaRPr lang="en-US" sz="1050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2" descr="Image result for sify logo">
            <a:extLst>
              <a:ext uri="{FF2B5EF4-FFF2-40B4-BE49-F238E27FC236}">
                <a16:creationId xmlns:a16="http://schemas.microsoft.com/office/drawing/2014/main" id="{E9AA1736-2CBC-46C1-26D7-B1FEF23E956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31564" y="4928479"/>
            <a:ext cx="317690" cy="180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EDEA03-56BC-4C44-7909-D1B201C91B6B}"/>
              </a:ext>
            </a:extLst>
          </p:cNvPr>
          <p:cNvSpPr txBox="1"/>
          <p:nvPr userDrawn="1"/>
        </p:nvSpPr>
        <p:spPr>
          <a:xfrm>
            <a:off x="7482608" y="4916513"/>
            <a:ext cx="16929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900" dirty="0">
                <a:solidFill>
                  <a:schemeClr val="bg1">
                    <a:lumMod val="75000"/>
                  </a:schemeClr>
                </a:solidFill>
              </a:rPr>
              <a:t>Sify Confidential</a:t>
            </a:r>
          </a:p>
        </p:txBody>
      </p:sp>
    </p:spTree>
    <p:extLst>
      <p:ext uri="{BB962C8B-B14F-4D97-AF65-F5344CB8AC3E}">
        <p14:creationId xmlns:p14="http://schemas.microsoft.com/office/powerpoint/2010/main" val="421603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8F71F-4755-EF6B-7086-DC614D25ED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286D9F2-E638-44D4-8E5E-7D3A3E917C44}"/>
              </a:ext>
            </a:extLst>
          </p:cNvPr>
          <p:cNvSpPr/>
          <p:nvPr userDrawn="1"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7F25071-BBB9-47AC-A5E5-4FA1422313E0}"/>
              </a:ext>
            </a:extLst>
          </p:cNvPr>
          <p:cNvSpPr/>
          <p:nvPr userDrawn="1"/>
        </p:nvSpPr>
        <p:spPr>
          <a:xfrm>
            <a:off x="6195273" y="2015776"/>
            <a:ext cx="394916" cy="394916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4FA2173-C01F-499E-9EC4-47F068652B3F}"/>
              </a:ext>
            </a:extLst>
          </p:cNvPr>
          <p:cNvSpPr/>
          <p:nvPr userDrawn="1"/>
        </p:nvSpPr>
        <p:spPr>
          <a:xfrm>
            <a:off x="6240114" y="2444897"/>
            <a:ext cx="305232" cy="305232"/>
          </a:xfrm>
          <a:prstGeom prst="flowChartConnector">
            <a:avLst/>
          </a:prstGeom>
          <a:solidFill>
            <a:srgbClr val="FFFFFF">
              <a:alpha val="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9D3431D-4776-4E72-8183-E70F4FBB8B40}"/>
              </a:ext>
            </a:extLst>
          </p:cNvPr>
          <p:cNvSpPr/>
          <p:nvPr userDrawn="1"/>
        </p:nvSpPr>
        <p:spPr>
          <a:xfrm>
            <a:off x="-6505" y="3822828"/>
            <a:ext cx="9150505" cy="1320673"/>
          </a:xfrm>
          <a:prstGeom prst="rect">
            <a:avLst/>
          </a:prstGeom>
          <a:solidFill>
            <a:srgbClr val="000000">
              <a:alpha val="60000"/>
            </a:srgbClr>
          </a:solidFill>
          <a:ln w="6350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24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  <a:sym typeface="Arial"/>
              <a:rtl val="0"/>
            </a:endParaRPr>
          </a:p>
        </p:txBody>
      </p:sp>
      <p:pic>
        <p:nvPicPr>
          <p:cNvPr id="16" name="Picture 2" descr="Image result for sify logo">
            <a:extLst>
              <a:ext uri="{FF2B5EF4-FFF2-40B4-BE49-F238E27FC236}">
                <a16:creationId xmlns:a16="http://schemas.microsoft.com/office/drawing/2014/main" id="{1EE9F260-C274-4C84-B741-C5A278EF8BB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20C6DDB-ECD9-4134-AD1E-3F734F6944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597" y="3822826"/>
            <a:ext cx="8499553" cy="1251183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Section separator</a:t>
            </a:r>
          </a:p>
        </p:txBody>
      </p:sp>
    </p:spTree>
    <p:extLst>
      <p:ext uri="{BB962C8B-B14F-4D97-AF65-F5344CB8AC3E}">
        <p14:creationId xmlns:p14="http://schemas.microsoft.com/office/powerpoint/2010/main" val="245899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N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83F388-8DA6-F3FF-548C-922930AEE2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FE68ACB-2593-4C7C-7E2A-EF7DBD15124A}"/>
              </a:ext>
            </a:extLst>
          </p:cNvPr>
          <p:cNvSpPr/>
          <p:nvPr userDrawn="1"/>
        </p:nvSpPr>
        <p:spPr>
          <a:xfrm>
            <a:off x="1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8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2031C83-E40D-4038-958F-45A64DCB1F4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50" y="116215"/>
            <a:ext cx="905358" cy="759938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2DCD772-99C7-8F41-F311-6E8AB6D05A8F}"/>
              </a:ext>
            </a:extLst>
          </p:cNvPr>
          <p:cNvCxnSpPr>
            <a:cxnSpLocks/>
          </p:cNvCxnSpPr>
          <p:nvPr userDrawn="1"/>
        </p:nvCxnSpPr>
        <p:spPr>
          <a:xfrm>
            <a:off x="1" y="2719567"/>
            <a:ext cx="4392611" cy="0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6B712CD-B155-BA00-9933-CE6891B875A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979" y="2869973"/>
            <a:ext cx="4044502" cy="358107"/>
          </a:xfrm>
          <a:prstGeom prst="rect">
            <a:avLst/>
          </a:prstGeom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8B56D2C-FECD-4402-FDB5-45A80136C27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598" y="2071256"/>
            <a:ext cx="4072016" cy="497908"/>
          </a:xfrm>
        </p:spPr>
        <p:txBody>
          <a:bodyPr anchor="ctr">
            <a:norm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4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/>
              <a:t>THANK YOU</a:t>
            </a:r>
          </a:p>
        </p:txBody>
      </p:sp>
      <p:pic>
        <p:nvPicPr>
          <p:cNvPr id="7" name="Picture 2" descr="Image result for sify logo">
            <a:extLst>
              <a:ext uri="{FF2B5EF4-FFF2-40B4-BE49-F238E27FC236}">
                <a16:creationId xmlns:a16="http://schemas.microsoft.com/office/drawing/2014/main" id="{74B075DA-52F1-B8EB-30D9-2A31D0B2AA2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7971587" y="234501"/>
            <a:ext cx="905357" cy="51296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640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4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379915" y="155024"/>
            <a:ext cx="1016193" cy="65963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323850" y="788857"/>
            <a:ext cx="11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2477424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232" y="1255"/>
            <a:ext cx="9139536" cy="5140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000000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60303" y="-25426"/>
            <a:ext cx="1194705" cy="119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291314" y="3974242"/>
            <a:ext cx="8515330" cy="758096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14" y="156427"/>
            <a:ext cx="990016" cy="830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190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000" y="987426"/>
            <a:ext cx="8496150" cy="3744913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6433" y="4767265"/>
            <a:ext cx="487680" cy="274637"/>
          </a:xfrm>
          <a:prstGeom prst="rect">
            <a:avLst/>
          </a:prstGeom>
        </p:spPr>
        <p:txBody>
          <a:bodyPr vert="horz" lIns="91428" tIns="45715" rIns="0" bIns="45715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heSansOffice" panose="020B0503040302060204" pitchFamily="34" charset="0"/>
              </a:defRPr>
            </a:lvl1pPr>
          </a:lstStyle>
          <a:p>
            <a:fld id="{D6AB342A-830E-438F-A6A8-BEDF509AB0A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324000" y="257738"/>
            <a:ext cx="8496150" cy="369322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91426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50425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743" r:id="rId2"/>
    <p:sldLayoutId id="2147483750" r:id="rId3"/>
    <p:sldLayoutId id="2147483666" r:id="rId4"/>
    <p:sldLayoutId id="2147483670" r:id="rId5"/>
    <p:sldLayoutId id="2147483675" r:id="rId6"/>
    <p:sldLayoutId id="2147483681" r:id="rId7"/>
    <p:sldLayoutId id="2147483744" r:id="rId8"/>
    <p:sldLayoutId id="2147483747" r:id="rId9"/>
    <p:sldLayoutId id="2147483745" r:id="rId10"/>
    <p:sldLayoutId id="2147483748" r:id="rId11"/>
    <p:sldLayoutId id="2147483749" r:id="rId12"/>
    <p:sldLayoutId id="2147483751" r:id="rId13"/>
  </p:sldLayoutIdLst>
  <p:txStyles>
    <p:titleStyle>
      <a:lvl1pPr algn="l" defTabSz="914264" rtl="0" eaLnBrk="1" latinLnBrk="0" hangingPunct="1">
        <a:spcBef>
          <a:spcPct val="0"/>
        </a:spcBef>
        <a:buNone/>
        <a:defRPr kumimoji="0" lang="en-US" sz="18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heSansOffice" panose="020B0503040302060204" pitchFamily="34" charset="0"/>
          <a:ea typeface="+mj-ea"/>
          <a:cs typeface="+mj-cs"/>
        </a:defRPr>
      </a:lvl1pPr>
    </p:titleStyle>
    <p:bodyStyle>
      <a:lvl1pPr marL="226766" indent="-2267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1pPr>
      <a:lvl2pPr marL="568715" indent="-285707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rgbClr val="595959"/>
          </a:solidFill>
          <a:latin typeface="TheSansOffice" panose="020B0503040302060204" pitchFamily="34" charset="0"/>
          <a:ea typeface="+mn-ea"/>
          <a:cs typeface="+mn-cs"/>
        </a:defRPr>
      </a:lvl2pPr>
      <a:lvl3pPr marL="1142828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2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1599960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057092" indent="-228566" algn="l" defTabSz="914264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»"/>
        <a:defRPr sz="11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2514224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5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6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18" indent="-228566" algn="l" defTabSz="9142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5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6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5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8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1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2" algn="l" defTabSz="91426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3" pos="2993" userDrawn="1">
          <p15:clr>
            <a:srgbClr val="F26B43"/>
          </p15:clr>
        </p15:guide>
        <p15:guide id="4" pos="2767" userDrawn="1">
          <p15:clr>
            <a:srgbClr val="F26B43"/>
          </p15:clr>
        </p15:guide>
        <p15:guide id="5" pos="204" userDrawn="1">
          <p15:clr>
            <a:srgbClr val="F26B43"/>
          </p15:clr>
        </p15:guide>
        <p15:guide id="7" orient="horz" pos="1620" userDrawn="1">
          <p15:clr>
            <a:srgbClr val="F26B43"/>
          </p15:clr>
        </p15:guide>
        <p15:guide id="8" orient="horz" pos="622" userDrawn="1">
          <p15:clr>
            <a:srgbClr val="F26B43"/>
          </p15:clr>
        </p15:guide>
        <p15:guide id="9" orient="horz" pos="395" userDrawn="1">
          <p15:clr>
            <a:srgbClr val="F26B43"/>
          </p15:clr>
        </p15:guide>
        <p15:guide id="11" pos="5556" userDrawn="1">
          <p15:clr>
            <a:srgbClr val="F26B43"/>
          </p15:clr>
        </p15:guide>
        <p15:guide id="12" orient="horz" pos="2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5" Type="http://schemas.openxmlformats.org/officeDocument/2006/relationships/hyperlink" Target="Slide6.mp4" TargetMode="Externa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7.png"/><Relationship Id="rId14" Type="http://schemas.microsoft.com/office/2007/relationships/diagramDrawing" Target="../diagrams/drawing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diagramColors" Target="../diagrams/colors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11" Type="http://schemas.openxmlformats.org/officeDocument/2006/relationships/diagramLayout" Target="../diagrams/layout6.xml"/><Relationship Id="rId5" Type="http://schemas.openxmlformats.org/officeDocument/2006/relationships/diagramQuickStyle" Target="../diagrams/quickStyle5.xml"/><Relationship Id="rId15" Type="http://schemas.openxmlformats.org/officeDocument/2006/relationships/hyperlink" Target="Slide3.mp4" TargetMode="External"/><Relationship Id="rId10" Type="http://schemas.openxmlformats.org/officeDocument/2006/relationships/diagramData" Target="../diagrams/data6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67.png"/><Relationship Id="rId14" Type="http://schemas.microsoft.com/office/2007/relationships/diagramDrawing" Target="../diagrams/drawing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diagramColors" Target="../diagrams/colors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diagramQuickStyle" Target="../diagrams/quickStyle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11" Type="http://schemas.openxmlformats.org/officeDocument/2006/relationships/diagramLayout" Target="../diagrams/layout8.xml"/><Relationship Id="rId5" Type="http://schemas.openxmlformats.org/officeDocument/2006/relationships/diagramQuickStyle" Target="../diagrams/quickStyle7.xml"/><Relationship Id="rId10" Type="http://schemas.openxmlformats.org/officeDocument/2006/relationships/diagramData" Target="../diagrams/data8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67.png"/><Relationship Id="rId14" Type="http://schemas.microsoft.com/office/2007/relationships/diagramDrawing" Target="../diagrams/drawing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diagramColors" Target="../diagrams/colors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diagramQuickStyle" Target="../diagrams/quickStyle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9.xml"/><Relationship Id="rId11" Type="http://schemas.openxmlformats.org/officeDocument/2006/relationships/diagramLayout" Target="../diagrams/layout10.xml"/><Relationship Id="rId5" Type="http://schemas.openxmlformats.org/officeDocument/2006/relationships/diagramQuickStyle" Target="../diagrams/quickStyle9.xml"/><Relationship Id="rId15" Type="http://schemas.openxmlformats.org/officeDocument/2006/relationships/hyperlink" Target="Slide5.mp4" TargetMode="External"/><Relationship Id="rId10" Type="http://schemas.openxmlformats.org/officeDocument/2006/relationships/diagramData" Target="../diagrams/data10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67.png"/><Relationship Id="rId14" Type="http://schemas.microsoft.com/office/2007/relationships/diagramDrawing" Target="../diagrams/drawing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diagramColors" Target="../diagrams/colors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openxmlformats.org/officeDocument/2006/relationships/diagramQuickStyle" Target="../diagrams/quickStyle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1.xml"/><Relationship Id="rId11" Type="http://schemas.openxmlformats.org/officeDocument/2006/relationships/diagramLayout" Target="../diagrams/layout12.xml"/><Relationship Id="rId5" Type="http://schemas.openxmlformats.org/officeDocument/2006/relationships/diagramQuickStyle" Target="../diagrams/quickStyle11.xml"/><Relationship Id="rId15" Type="http://schemas.openxmlformats.org/officeDocument/2006/relationships/hyperlink" Target="Slide2-4.mp4" TargetMode="External"/><Relationship Id="rId10" Type="http://schemas.openxmlformats.org/officeDocument/2006/relationships/diagramData" Target="../diagrams/data12.xml"/><Relationship Id="rId4" Type="http://schemas.openxmlformats.org/officeDocument/2006/relationships/diagramLayout" Target="../diagrams/layout11.xml"/><Relationship Id="rId9" Type="http://schemas.openxmlformats.org/officeDocument/2006/relationships/image" Target="../media/image67.png"/><Relationship Id="rId14" Type="http://schemas.microsoft.com/office/2007/relationships/diagramDrawing" Target="../diagrams/drawing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diagramColors" Target="../diagrams/colors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diagramQuickStyle" Target="../diagrams/quickStyl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3.xml"/><Relationship Id="rId11" Type="http://schemas.openxmlformats.org/officeDocument/2006/relationships/diagramLayout" Target="../diagrams/layout14.xml"/><Relationship Id="rId5" Type="http://schemas.openxmlformats.org/officeDocument/2006/relationships/diagramQuickStyle" Target="../diagrams/quickStyle13.xml"/><Relationship Id="rId15" Type="http://schemas.openxmlformats.org/officeDocument/2006/relationships/hyperlink" Target="Slide1.mp4" TargetMode="External"/><Relationship Id="rId10" Type="http://schemas.openxmlformats.org/officeDocument/2006/relationships/diagramData" Target="../diagrams/data14.xml"/><Relationship Id="rId4" Type="http://schemas.openxmlformats.org/officeDocument/2006/relationships/diagramLayout" Target="../diagrams/layout13.xml"/><Relationship Id="rId9" Type="http://schemas.openxmlformats.org/officeDocument/2006/relationships/image" Target="../media/image67.png"/><Relationship Id="rId14" Type="http://schemas.microsoft.com/office/2007/relationships/diagramDrawing" Target="../diagrams/drawing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svg"/><Relationship Id="rId13" Type="http://schemas.microsoft.com/office/2007/relationships/diagramDrawing" Target="../diagrams/drawing15.xml"/><Relationship Id="rId18" Type="http://schemas.microsoft.com/office/2007/relationships/diagramDrawing" Target="../diagrams/drawing16.xml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diagramColors" Target="../diagrams/colors15.xml"/><Relationship Id="rId17" Type="http://schemas.openxmlformats.org/officeDocument/2006/relationships/diagramColors" Target="../diagrams/colors16.xml"/><Relationship Id="rId2" Type="http://schemas.openxmlformats.org/officeDocument/2006/relationships/notesSlide" Target="../notesSlides/notesSlide11.xml"/><Relationship Id="rId16" Type="http://schemas.openxmlformats.org/officeDocument/2006/relationships/diagramQuickStyle" Target="../diagrams/quickStyl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svg"/><Relationship Id="rId11" Type="http://schemas.openxmlformats.org/officeDocument/2006/relationships/diagramQuickStyle" Target="../diagrams/quickStyle15.xml"/><Relationship Id="rId5" Type="http://schemas.openxmlformats.org/officeDocument/2006/relationships/image" Target="../media/image70.png"/><Relationship Id="rId15" Type="http://schemas.openxmlformats.org/officeDocument/2006/relationships/diagramLayout" Target="../diagrams/layout16.xml"/><Relationship Id="rId10" Type="http://schemas.openxmlformats.org/officeDocument/2006/relationships/diagramLayout" Target="../diagrams/layout15.xml"/><Relationship Id="rId4" Type="http://schemas.openxmlformats.org/officeDocument/2006/relationships/image" Target="../media/image69.svg"/><Relationship Id="rId9" Type="http://schemas.openxmlformats.org/officeDocument/2006/relationships/diagramData" Target="../diagrams/data15.xml"/><Relationship Id="rId14" Type="http://schemas.openxmlformats.org/officeDocument/2006/relationships/diagramData" Target="../diagrams/data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74.pn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7.png"/><Relationship Id="rId5" Type="http://schemas.microsoft.com/office/2007/relationships/hdphoto" Target="../media/hdphoto1.wdp"/><Relationship Id="rId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18" Type="http://schemas.openxmlformats.org/officeDocument/2006/relationships/image" Target="../media/image59.png"/><Relationship Id="rId3" Type="http://schemas.openxmlformats.org/officeDocument/2006/relationships/image" Target="../media/image40.svg"/><Relationship Id="rId7" Type="http://schemas.openxmlformats.org/officeDocument/2006/relationships/image" Target="../media/image44.svg"/><Relationship Id="rId12" Type="http://schemas.openxmlformats.org/officeDocument/2006/relationships/image" Target="../media/image53.png"/><Relationship Id="rId17" Type="http://schemas.openxmlformats.org/officeDocument/2006/relationships/image" Target="../media/image58.png"/><Relationship Id="rId2" Type="http://schemas.openxmlformats.org/officeDocument/2006/relationships/image" Target="../media/image39.png"/><Relationship Id="rId16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52.jpg"/><Relationship Id="rId5" Type="http://schemas.openxmlformats.org/officeDocument/2006/relationships/image" Target="../media/image42.sv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1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7.png"/><Relationship Id="rId14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B092E76F-9E10-5AFE-0574-D0820A85D0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4098" y="1713531"/>
            <a:ext cx="4237901" cy="1370567"/>
          </a:xfrm>
        </p:spPr>
        <p:txBody>
          <a:bodyPr/>
          <a:lstStyle/>
          <a:p>
            <a:r>
              <a:rPr lang="en-IN" dirty="0"/>
              <a:t>Managed </a:t>
            </a:r>
          </a:p>
          <a:p>
            <a:r>
              <a:rPr lang="en-IN" dirty="0"/>
              <a:t>network services Platform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88087F3-2235-35A8-B64C-5AFC5C42A93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098" y="3229082"/>
            <a:ext cx="5112246" cy="277103"/>
          </a:xfrm>
        </p:spPr>
        <p:txBody>
          <a:bodyPr/>
          <a:lstStyle/>
          <a:p>
            <a:r>
              <a:rPr lang="en-US" dirty="0"/>
              <a:t>April 2023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1739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2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B2C4B-6E61-A3ED-8EEC-6FBB5D66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</a:t>
            </a:r>
            <a:r>
              <a:rPr lang="en-US" dirty="0" err="1"/>
              <a:t>mns</a:t>
            </a:r>
            <a:r>
              <a:rPr lang="en-US" dirty="0"/>
              <a:t> Platform: </a:t>
            </a:r>
            <a:r>
              <a:rPr lang="en-US" dirty="0">
                <a:solidFill>
                  <a:schemeClr val="bg1"/>
                </a:solidFill>
              </a:rPr>
              <a:t>auto-remediation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A7FA2F-6FBF-C1AA-129A-24A38E86AD12}"/>
              </a:ext>
            </a:extLst>
          </p:cNvPr>
          <p:cNvCxnSpPr>
            <a:cxnSpLocks/>
          </p:cNvCxnSpPr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45E4469-EDE2-7DB1-59EE-348F440EFC7D}"/>
              </a:ext>
            </a:extLst>
          </p:cNvPr>
          <p:cNvGrpSpPr/>
          <p:nvPr/>
        </p:nvGrpSpPr>
        <p:grpSpPr>
          <a:xfrm>
            <a:off x="324000" y="989764"/>
            <a:ext cx="4068613" cy="3412904"/>
            <a:chOff x="324000" y="989764"/>
            <a:chExt cx="4068613" cy="3412904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E3EACDE4-6F9B-100C-7BBF-DE6110D6DA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040960442"/>
                </p:ext>
              </p:extLst>
            </p:nvPr>
          </p:nvGraphicFramePr>
          <p:xfrm>
            <a:off x="324000" y="2201780"/>
            <a:ext cx="4068613" cy="22008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4F6F6EB-0B93-19E0-FEB5-E7CB0FD3C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156" y="1115764"/>
              <a:ext cx="540000" cy="54000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8AAA9A3-FB38-2B9F-0193-282E9EB01C27}"/>
                </a:ext>
              </a:extLst>
            </p:cNvPr>
            <p:cNvSpPr/>
            <p:nvPr/>
          </p:nvSpPr>
          <p:spPr>
            <a:xfrm>
              <a:off x="1823156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36DFE0-5708-4E9E-6610-A0CC8A3B5A78}"/>
                </a:ext>
              </a:extLst>
            </p:cNvPr>
            <p:cNvSpPr txBox="1"/>
            <p:nvPr/>
          </p:nvSpPr>
          <p:spPr>
            <a:xfrm>
              <a:off x="800747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IN" sz="1600" b="1" dirty="0">
                  <a:solidFill>
                    <a:srgbClr val="BED730"/>
                  </a:solidFill>
                </a:rPr>
                <a:t>FUNCTIONALITY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73074E2-C2F5-E930-0B6F-61F7067B8AD0}"/>
              </a:ext>
            </a:extLst>
          </p:cNvPr>
          <p:cNvGrpSpPr/>
          <p:nvPr/>
        </p:nvGrpSpPr>
        <p:grpSpPr>
          <a:xfrm>
            <a:off x="4751537" y="989764"/>
            <a:ext cx="4068613" cy="3412903"/>
            <a:chOff x="4751537" y="989764"/>
            <a:chExt cx="4068613" cy="3412903"/>
          </a:xfrm>
        </p:grpSpPr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69CBBEB-3E7D-9E7E-5E7C-1E3B7DBA9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3" t="11341" r="12694" b="10607"/>
            <a:stretch/>
          </p:blipFill>
          <p:spPr>
            <a:xfrm>
              <a:off x="6418620" y="1115764"/>
              <a:ext cx="516203" cy="540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6F19D3-5ABD-F5F2-D218-BC81FE6C4624}"/>
                </a:ext>
              </a:extLst>
            </p:cNvPr>
            <p:cNvSpPr/>
            <p:nvPr/>
          </p:nvSpPr>
          <p:spPr>
            <a:xfrm>
              <a:off x="6280721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ADF512-D362-4581-33D7-6EC6BBE122EE}"/>
                </a:ext>
              </a:extLst>
            </p:cNvPr>
            <p:cNvSpPr txBox="1"/>
            <p:nvPr/>
          </p:nvSpPr>
          <p:spPr>
            <a:xfrm>
              <a:off x="5258312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BED730"/>
                  </a:solidFill>
                </a:rPr>
                <a:t>CUSTOMER BENEFITS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FB7F0767-03CB-C8CB-7438-962AE5CF71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049891699"/>
                </p:ext>
              </p:extLst>
            </p:nvPr>
          </p:nvGraphicFramePr>
          <p:xfrm>
            <a:off x="4751537" y="2430984"/>
            <a:ext cx="4068613" cy="19716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7" name="TextBox 6">
            <a:hlinkClick r:id="rId15" action="ppaction://hlinkfile"/>
            <a:extLst>
              <a:ext uri="{FF2B5EF4-FFF2-40B4-BE49-F238E27FC236}">
                <a16:creationId xmlns:a16="http://schemas.microsoft.com/office/drawing/2014/main" id="{255CA30E-965A-5A52-6D23-71E650D73407}"/>
              </a:ext>
            </a:extLst>
          </p:cNvPr>
          <p:cNvSpPr txBox="1"/>
          <p:nvPr/>
        </p:nvSpPr>
        <p:spPr>
          <a:xfrm>
            <a:off x="324000" y="4639381"/>
            <a:ext cx="8496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b="1" i="1" dirty="0">
                <a:solidFill>
                  <a:srgbClr val="00B0F0"/>
                </a:solidFill>
                <a:effectLst/>
                <a:latin typeface="+mj-lt"/>
                <a:hlinkClick r:id="rId15" action="ppaction://hlinkfile"/>
              </a:rPr>
              <a:t>Play Video</a:t>
            </a:r>
            <a:endParaRPr lang="en-IN" sz="1100" b="1" i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157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B2C4B-6E61-A3ED-8EEC-6FBB5D66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</a:t>
            </a:r>
            <a:r>
              <a:rPr lang="en-US" dirty="0" err="1"/>
              <a:t>mns</a:t>
            </a:r>
            <a:r>
              <a:rPr lang="en-US" dirty="0"/>
              <a:t> Platform : </a:t>
            </a:r>
            <a:r>
              <a:rPr lang="en-US" dirty="0">
                <a:solidFill>
                  <a:schemeClr val="bg1"/>
                </a:solidFill>
              </a:rPr>
              <a:t>event correlation and prediction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A7FA2F-6FBF-C1AA-129A-24A38E86AD12}"/>
              </a:ext>
            </a:extLst>
          </p:cNvPr>
          <p:cNvCxnSpPr>
            <a:cxnSpLocks/>
          </p:cNvCxnSpPr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14E61DD-6E64-7E4C-26DD-62BCCABFB1AF}"/>
              </a:ext>
            </a:extLst>
          </p:cNvPr>
          <p:cNvGrpSpPr/>
          <p:nvPr/>
        </p:nvGrpSpPr>
        <p:grpSpPr>
          <a:xfrm>
            <a:off x="324000" y="790473"/>
            <a:ext cx="4068613" cy="3742574"/>
            <a:chOff x="324000" y="989764"/>
            <a:chExt cx="4068613" cy="3742574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E3EACDE4-6F9B-100C-7BBF-DE6110D6DA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31417403"/>
                </p:ext>
              </p:extLst>
            </p:nvPr>
          </p:nvGraphicFramePr>
          <p:xfrm>
            <a:off x="324000" y="2430984"/>
            <a:ext cx="4068613" cy="23013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4F6F6EB-0B93-19E0-FEB5-E7CB0FD3C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156" y="1115764"/>
              <a:ext cx="540000" cy="54000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8AAA9A3-FB38-2B9F-0193-282E9EB01C27}"/>
                </a:ext>
              </a:extLst>
            </p:cNvPr>
            <p:cNvSpPr/>
            <p:nvPr/>
          </p:nvSpPr>
          <p:spPr>
            <a:xfrm>
              <a:off x="1823156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36DFE0-5708-4E9E-6610-A0CC8A3B5A78}"/>
                </a:ext>
              </a:extLst>
            </p:cNvPr>
            <p:cNvSpPr txBox="1"/>
            <p:nvPr/>
          </p:nvSpPr>
          <p:spPr>
            <a:xfrm>
              <a:off x="800747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IN" sz="1600" b="1" dirty="0">
                  <a:solidFill>
                    <a:srgbClr val="BED730"/>
                  </a:solidFill>
                </a:rPr>
                <a:t>FUNCTIONALITY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41D330-6B8C-BC2A-165C-0C409CF8DF91}"/>
              </a:ext>
            </a:extLst>
          </p:cNvPr>
          <p:cNvGrpSpPr/>
          <p:nvPr/>
        </p:nvGrpSpPr>
        <p:grpSpPr>
          <a:xfrm>
            <a:off x="4751537" y="790473"/>
            <a:ext cx="4068613" cy="3742574"/>
            <a:chOff x="4751537" y="989764"/>
            <a:chExt cx="4068613" cy="3742574"/>
          </a:xfrm>
        </p:grpSpPr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69CBBEB-3E7D-9E7E-5E7C-1E3B7DBA9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3" t="11341" r="12694" b="10607"/>
            <a:stretch/>
          </p:blipFill>
          <p:spPr>
            <a:xfrm>
              <a:off x="6418620" y="1115764"/>
              <a:ext cx="516203" cy="540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6F19D3-5ABD-F5F2-D218-BC81FE6C4624}"/>
                </a:ext>
              </a:extLst>
            </p:cNvPr>
            <p:cNvSpPr/>
            <p:nvPr/>
          </p:nvSpPr>
          <p:spPr>
            <a:xfrm>
              <a:off x="6280721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ADF512-D362-4581-33D7-6EC6BBE122EE}"/>
                </a:ext>
              </a:extLst>
            </p:cNvPr>
            <p:cNvSpPr txBox="1"/>
            <p:nvPr/>
          </p:nvSpPr>
          <p:spPr>
            <a:xfrm>
              <a:off x="5258312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BED730"/>
                  </a:solidFill>
                </a:rPr>
                <a:t>CUSTOMER BENEFITS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FB7F0767-03CB-C8CB-7438-962AE5CF71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98659672"/>
                </p:ext>
              </p:extLst>
            </p:nvPr>
          </p:nvGraphicFramePr>
          <p:xfrm>
            <a:off x="4751537" y="2430984"/>
            <a:ext cx="4068613" cy="23013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2" name="TextBox 1">
            <a:hlinkClick r:id="rId15" action="ppaction://hlinkfile"/>
            <a:extLst>
              <a:ext uri="{FF2B5EF4-FFF2-40B4-BE49-F238E27FC236}">
                <a16:creationId xmlns:a16="http://schemas.microsoft.com/office/drawing/2014/main" id="{ECE7508A-0835-A59E-7E3B-1FFE993F7CB7}"/>
              </a:ext>
            </a:extLst>
          </p:cNvPr>
          <p:cNvSpPr txBox="1"/>
          <p:nvPr/>
        </p:nvSpPr>
        <p:spPr>
          <a:xfrm>
            <a:off x="324000" y="4628364"/>
            <a:ext cx="8496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b="1" i="1" dirty="0">
                <a:solidFill>
                  <a:schemeClr val="bg1"/>
                </a:solidFill>
                <a:effectLst/>
                <a:latin typeface="+mj-lt"/>
                <a:hlinkClick r:id="rId15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Play Video</a:t>
            </a:r>
            <a:endParaRPr lang="en-IN" sz="1100" b="1" i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58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B2C4B-6E61-A3ED-8EEC-6FBB5D66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26905"/>
            <a:ext cx="8496150" cy="830987"/>
          </a:xfrm>
        </p:spPr>
        <p:txBody>
          <a:bodyPr/>
          <a:lstStyle/>
          <a:p>
            <a:r>
              <a:rPr lang="en-US" dirty="0"/>
              <a:t>Sify mns Platform: </a:t>
            </a:r>
            <a:r>
              <a:rPr lang="en-US" dirty="0">
                <a:solidFill>
                  <a:schemeClr val="bg1"/>
                </a:solidFill>
              </a:rPr>
              <a:t>network configuration &amp; change automation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A7FA2F-6FBF-C1AA-129A-24A38E86AD12}"/>
              </a:ext>
            </a:extLst>
          </p:cNvPr>
          <p:cNvCxnSpPr>
            <a:cxnSpLocks/>
          </p:cNvCxnSpPr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FBE26E-7E4C-F413-290D-3478EBAEF522}"/>
              </a:ext>
            </a:extLst>
          </p:cNvPr>
          <p:cNvGrpSpPr/>
          <p:nvPr/>
        </p:nvGrpSpPr>
        <p:grpSpPr>
          <a:xfrm>
            <a:off x="323851" y="989764"/>
            <a:ext cx="4068613" cy="3742574"/>
            <a:chOff x="324000" y="989764"/>
            <a:chExt cx="4068613" cy="3742574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E3EACDE4-6F9B-100C-7BBF-DE6110D6DA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77080284"/>
                </p:ext>
              </p:extLst>
            </p:nvPr>
          </p:nvGraphicFramePr>
          <p:xfrm>
            <a:off x="324000" y="2430984"/>
            <a:ext cx="4068613" cy="23013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4F6F6EB-0B93-19E0-FEB5-E7CB0FD3C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156" y="1115764"/>
              <a:ext cx="540000" cy="54000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8AAA9A3-FB38-2B9F-0193-282E9EB01C27}"/>
                </a:ext>
              </a:extLst>
            </p:cNvPr>
            <p:cNvSpPr/>
            <p:nvPr/>
          </p:nvSpPr>
          <p:spPr>
            <a:xfrm>
              <a:off x="1823156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36DFE0-5708-4E9E-6610-A0CC8A3B5A78}"/>
                </a:ext>
              </a:extLst>
            </p:cNvPr>
            <p:cNvSpPr txBox="1"/>
            <p:nvPr/>
          </p:nvSpPr>
          <p:spPr>
            <a:xfrm>
              <a:off x="800747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IN" sz="1600" b="1" dirty="0">
                  <a:solidFill>
                    <a:srgbClr val="BED730"/>
                  </a:solidFill>
                </a:rPr>
                <a:t>FUNCTIONALITY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EAE89C-9389-31C0-5D97-82716F615C17}"/>
              </a:ext>
            </a:extLst>
          </p:cNvPr>
          <p:cNvGrpSpPr/>
          <p:nvPr/>
        </p:nvGrpSpPr>
        <p:grpSpPr>
          <a:xfrm>
            <a:off x="4780968" y="679713"/>
            <a:ext cx="4068613" cy="4126831"/>
            <a:chOff x="4751537" y="989764"/>
            <a:chExt cx="4068613" cy="3412903"/>
          </a:xfrm>
        </p:grpSpPr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69CBBEB-3E7D-9E7E-5E7C-1E3B7DBA9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3" t="11341" r="12694" b="10607"/>
            <a:stretch/>
          </p:blipFill>
          <p:spPr>
            <a:xfrm>
              <a:off x="6418620" y="1115764"/>
              <a:ext cx="516203" cy="540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6F19D3-5ABD-F5F2-D218-BC81FE6C4624}"/>
                </a:ext>
              </a:extLst>
            </p:cNvPr>
            <p:cNvSpPr/>
            <p:nvPr/>
          </p:nvSpPr>
          <p:spPr>
            <a:xfrm>
              <a:off x="6280721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ADF512-D362-4581-33D7-6EC6BBE122EE}"/>
                </a:ext>
              </a:extLst>
            </p:cNvPr>
            <p:cNvSpPr txBox="1"/>
            <p:nvPr/>
          </p:nvSpPr>
          <p:spPr>
            <a:xfrm>
              <a:off x="5258312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BED730"/>
                  </a:solidFill>
                </a:rPr>
                <a:t>CUSTOMER BENEFITS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FB7F0767-03CB-C8CB-7438-962AE5CF71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38790783"/>
                </p:ext>
              </p:extLst>
            </p:nvPr>
          </p:nvGraphicFramePr>
          <p:xfrm>
            <a:off x="4751537" y="2430984"/>
            <a:ext cx="4068613" cy="19716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2256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B2C4B-6E61-A3ED-8EEC-6FBB5D66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</a:t>
            </a:r>
            <a:r>
              <a:rPr lang="en-US" dirty="0" err="1"/>
              <a:t>mns</a:t>
            </a:r>
            <a:r>
              <a:rPr lang="en-US" dirty="0"/>
              <a:t> Platform: </a:t>
            </a:r>
            <a:r>
              <a:rPr lang="en-US" dirty="0">
                <a:solidFill>
                  <a:schemeClr val="bg1"/>
                </a:solidFill>
              </a:rPr>
              <a:t>process automation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A7FA2F-6FBF-C1AA-129A-24A38E86AD12}"/>
              </a:ext>
            </a:extLst>
          </p:cNvPr>
          <p:cNvCxnSpPr>
            <a:cxnSpLocks/>
          </p:cNvCxnSpPr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AE83B6C-48ED-C2EF-41CC-D3DD713245DC}"/>
              </a:ext>
            </a:extLst>
          </p:cNvPr>
          <p:cNvGrpSpPr/>
          <p:nvPr/>
        </p:nvGrpSpPr>
        <p:grpSpPr>
          <a:xfrm>
            <a:off x="324000" y="989764"/>
            <a:ext cx="4068613" cy="3531560"/>
            <a:chOff x="324000" y="989764"/>
            <a:chExt cx="4068613" cy="3531560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E3EACDE4-6F9B-100C-7BBF-DE6110D6DA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870538682"/>
                </p:ext>
              </p:extLst>
            </p:nvPr>
          </p:nvGraphicFramePr>
          <p:xfrm>
            <a:off x="324000" y="2219970"/>
            <a:ext cx="4068613" cy="23013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4F6F6EB-0B93-19E0-FEB5-E7CB0FD3C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156" y="1115764"/>
              <a:ext cx="540000" cy="54000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8AAA9A3-FB38-2B9F-0193-282E9EB01C27}"/>
                </a:ext>
              </a:extLst>
            </p:cNvPr>
            <p:cNvSpPr/>
            <p:nvPr/>
          </p:nvSpPr>
          <p:spPr>
            <a:xfrm>
              <a:off x="1823156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36DFE0-5708-4E9E-6610-A0CC8A3B5A78}"/>
                </a:ext>
              </a:extLst>
            </p:cNvPr>
            <p:cNvSpPr txBox="1"/>
            <p:nvPr/>
          </p:nvSpPr>
          <p:spPr>
            <a:xfrm>
              <a:off x="800747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IN" sz="1600" b="1" dirty="0">
                  <a:solidFill>
                    <a:srgbClr val="BED730"/>
                  </a:solidFill>
                </a:rPr>
                <a:t>FUNCTIONALITY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309816-4E2D-DFDB-534A-CEB130AD8F2C}"/>
              </a:ext>
            </a:extLst>
          </p:cNvPr>
          <p:cNvGrpSpPr/>
          <p:nvPr/>
        </p:nvGrpSpPr>
        <p:grpSpPr>
          <a:xfrm>
            <a:off x="4751537" y="989764"/>
            <a:ext cx="4068613" cy="3412903"/>
            <a:chOff x="4751537" y="989764"/>
            <a:chExt cx="4068613" cy="3412903"/>
          </a:xfrm>
        </p:grpSpPr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69CBBEB-3E7D-9E7E-5E7C-1E3B7DBA9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3" t="11341" r="12694" b="10607"/>
            <a:stretch/>
          </p:blipFill>
          <p:spPr>
            <a:xfrm>
              <a:off x="6418620" y="1115764"/>
              <a:ext cx="516203" cy="540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6F19D3-5ABD-F5F2-D218-BC81FE6C4624}"/>
                </a:ext>
              </a:extLst>
            </p:cNvPr>
            <p:cNvSpPr/>
            <p:nvPr/>
          </p:nvSpPr>
          <p:spPr>
            <a:xfrm>
              <a:off x="6280721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ADF512-D362-4581-33D7-6EC6BBE122EE}"/>
                </a:ext>
              </a:extLst>
            </p:cNvPr>
            <p:cNvSpPr txBox="1"/>
            <p:nvPr/>
          </p:nvSpPr>
          <p:spPr>
            <a:xfrm>
              <a:off x="5258312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BED730"/>
                  </a:solidFill>
                </a:rPr>
                <a:t>CUSTOMER BENEFITS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FB7F0767-03CB-C8CB-7438-962AE5CF71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82071616"/>
                </p:ext>
              </p:extLst>
            </p:nvPr>
          </p:nvGraphicFramePr>
          <p:xfrm>
            <a:off x="4751537" y="2430984"/>
            <a:ext cx="4068613" cy="19716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0D5CB55-5E47-33CD-4C23-2F1259F18585}"/>
              </a:ext>
            </a:extLst>
          </p:cNvPr>
          <p:cNvSpPr txBox="1"/>
          <p:nvPr/>
        </p:nvSpPr>
        <p:spPr>
          <a:xfrm>
            <a:off x="324000" y="4639381"/>
            <a:ext cx="8496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b="1" i="1" dirty="0">
                <a:solidFill>
                  <a:srgbClr val="00B0F0"/>
                </a:solidFill>
                <a:effectLst/>
                <a:latin typeface="+mj-lt"/>
                <a:hlinkClick r:id="rId15" action="ppaction://hlinkfile"/>
              </a:rPr>
              <a:t>Play Video</a:t>
            </a:r>
            <a:endParaRPr lang="en-IN" sz="1100" b="1" i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917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B2C4B-6E61-A3ED-8EEC-6FBB5D66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</a:t>
            </a:r>
            <a:r>
              <a:rPr lang="en-US" dirty="0" err="1"/>
              <a:t>mns</a:t>
            </a:r>
            <a:r>
              <a:rPr lang="en-US" dirty="0"/>
              <a:t> Platform: </a:t>
            </a:r>
            <a:r>
              <a:rPr lang="en-US" dirty="0">
                <a:solidFill>
                  <a:schemeClr val="bg1"/>
                </a:solidFill>
              </a:rPr>
              <a:t>e-bonding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A7FA2F-6FBF-C1AA-129A-24A38E86AD12}"/>
              </a:ext>
            </a:extLst>
          </p:cNvPr>
          <p:cNvCxnSpPr>
            <a:cxnSpLocks/>
          </p:cNvCxnSpPr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C9F3045-F226-9D6E-C95A-50F3C16E8AF1}"/>
              </a:ext>
            </a:extLst>
          </p:cNvPr>
          <p:cNvGrpSpPr/>
          <p:nvPr/>
        </p:nvGrpSpPr>
        <p:grpSpPr>
          <a:xfrm>
            <a:off x="324000" y="989764"/>
            <a:ext cx="4068613" cy="3412903"/>
            <a:chOff x="324000" y="989764"/>
            <a:chExt cx="4068613" cy="3412903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E3EACDE4-6F9B-100C-7BBF-DE6110D6DA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58203110"/>
                </p:ext>
              </p:extLst>
            </p:nvPr>
          </p:nvGraphicFramePr>
          <p:xfrm>
            <a:off x="324000" y="2430984"/>
            <a:ext cx="4068613" cy="19716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4F6F6EB-0B93-19E0-FEB5-E7CB0FD3C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156" y="1115764"/>
              <a:ext cx="540000" cy="54000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8AAA9A3-FB38-2B9F-0193-282E9EB01C27}"/>
                </a:ext>
              </a:extLst>
            </p:cNvPr>
            <p:cNvSpPr/>
            <p:nvPr/>
          </p:nvSpPr>
          <p:spPr>
            <a:xfrm>
              <a:off x="1823156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36DFE0-5708-4E9E-6610-A0CC8A3B5A78}"/>
                </a:ext>
              </a:extLst>
            </p:cNvPr>
            <p:cNvSpPr txBox="1"/>
            <p:nvPr/>
          </p:nvSpPr>
          <p:spPr>
            <a:xfrm>
              <a:off x="800747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IN" sz="1600" b="1" dirty="0">
                  <a:solidFill>
                    <a:srgbClr val="BED730"/>
                  </a:solidFill>
                </a:rPr>
                <a:t>FUNCTIONALITY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9E39B95-1817-E132-AD01-554D5F0544A9}"/>
              </a:ext>
            </a:extLst>
          </p:cNvPr>
          <p:cNvGrpSpPr/>
          <p:nvPr/>
        </p:nvGrpSpPr>
        <p:grpSpPr>
          <a:xfrm>
            <a:off x="4751537" y="989764"/>
            <a:ext cx="4068613" cy="3412903"/>
            <a:chOff x="4751537" y="989764"/>
            <a:chExt cx="4068613" cy="3412903"/>
          </a:xfrm>
        </p:grpSpPr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69CBBEB-3E7D-9E7E-5E7C-1E3B7DBA9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3" t="11341" r="12694" b="10607"/>
            <a:stretch/>
          </p:blipFill>
          <p:spPr>
            <a:xfrm>
              <a:off x="6418620" y="1115764"/>
              <a:ext cx="516203" cy="540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6F19D3-5ABD-F5F2-D218-BC81FE6C4624}"/>
                </a:ext>
              </a:extLst>
            </p:cNvPr>
            <p:cNvSpPr/>
            <p:nvPr/>
          </p:nvSpPr>
          <p:spPr>
            <a:xfrm>
              <a:off x="6280721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ADF512-D362-4581-33D7-6EC6BBE122EE}"/>
                </a:ext>
              </a:extLst>
            </p:cNvPr>
            <p:cNvSpPr txBox="1"/>
            <p:nvPr/>
          </p:nvSpPr>
          <p:spPr>
            <a:xfrm>
              <a:off x="5258312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BED730"/>
                  </a:solidFill>
                </a:rPr>
                <a:t>CUSTOMER BENEFITS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FB7F0767-03CB-C8CB-7438-962AE5CF71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42597342"/>
                </p:ext>
              </p:extLst>
            </p:nvPr>
          </p:nvGraphicFramePr>
          <p:xfrm>
            <a:off x="4751537" y="2430984"/>
            <a:ext cx="4068613" cy="197168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A6B53C5F-9C3F-1C9C-D51A-0DDEFF35F1B5}"/>
              </a:ext>
            </a:extLst>
          </p:cNvPr>
          <p:cNvSpPr txBox="1"/>
          <p:nvPr/>
        </p:nvSpPr>
        <p:spPr>
          <a:xfrm>
            <a:off x="324000" y="4639381"/>
            <a:ext cx="8496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b="1" i="1" dirty="0">
                <a:solidFill>
                  <a:srgbClr val="00B0F0"/>
                </a:solidFill>
                <a:effectLst/>
                <a:latin typeface="+mj-lt"/>
                <a:hlinkClick r:id="rId15" action="ppaction://hlinkfile"/>
              </a:rPr>
              <a:t>Play Video</a:t>
            </a:r>
            <a:endParaRPr lang="en-IN" sz="1100" b="1" i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2006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B2C4B-6E61-A3ED-8EEC-6FBB5D66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</a:t>
            </a:r>
            <a:r>
              <a:rPr lang="en-US" dirty="0" err="1"/>
              <a:t>MnS</a:t>
            </a:r>
            <a:r>
              <a:rPr lang="en-US" dirty="0"/>
              <a:t> Platform: </a:t>
            </a:r>
            <a:r>
              <a:rPr lang="en-US" dirty="0">
                <a:solidFill>
                  <a:schemeClr val="bg1"/>
                </a:solidFill>
              </a:rPr>
              <a:t>Digital cx </a:t>
            </a:r>
            <a:r>
              <a:rPr lang="en-US" dirty="0" err="1">
                <a:solidFill>
                  <a:schemeClr val="bg1"/>
                </a:solidFill>
              </a:rPr>
              <a:t>onnet</a:t>
            </a:r>
            <a:r>
              <a:rPr lang="en-US" dirty="0">
                <a:solidFill>
                  <a:schemeClr val="bg1"/>
                </a:solidFill>
              </a:rPr>
              <a:t> and </a:t>
            </a:r>
            <a:r>
              <a:rPr lang="en-US" dirty="0" err="1">
                <a:solidFill>
                  <a:schemeClr val="bg1"/>
                </a:solidFill>
              </a:rPr>
              <a:t>aakash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A7FA2F-6FBF-C1AA-129A-24A38E86AD12}"/>
              </a:ext>
            </a:extLst>
          </p:cNvPr>
          <p:cNvCxnSpPr>
            <a:cxnSpLocks/>
          </p:cNvCxnSpPr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055CDD0-44B2-5954-DAC8-94A7748975DB}"/>
              </a:ext>
            </a:extLst>
          </p:cNvPr>
          <p:cNvGrpSpPr/>
          <p:nvPr/>
        </p:nvGrpSpPr>
        <p:grpSpPr>
          <a:xfrm>
            <a:off x="324000" y="989764"/>
            <a:ext cx="4068613" cy="3742574"/>
            <a:chOff x="324000" y="989764"/>
            <a:chExt cx="4068613" cy="3742574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E3EACDE4-6F9B-100C-7BBF-DE6110D6DA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116607166"/>
                </p:ext>
              </p:extLst>
            </p:nvPr>
          </p:nvGraphicFramePr>
          <p:xfrm>
            <a:off x="324000" y="2430984"/>
            <a:ext cx="4068613" cy="230135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4F6F6EB-0B93-19E0-FEB5-E7CB0FD3C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156" y="1115764"/>
              <a:ext cx="540000" cy="54000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8AAA9A3-FB38-2B9F-0193-282E9EB01C27}"/>
                </a:ext>
              </a:extLst>
            </p:cNvPr>
            <p:cNvSpPr/>
            <p:nvPr/>
          </p:nvSpPr>
          <p:spPr>
            <a:xfrm>
              <a:off x="1823156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36DFE0-5708-4E9E-6610-A0CC8A3B5A78}"/>
                </a:ext>
              </a:extLst>
            </p:cNvPr>
            <p:cNvSpPr txBox="1"/>
            <p:nvPr/>
          </p:nvSpPr>
          <p:spPr>
            <a:xfrm>
              <a:off x="800747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IN" sz="1600" b="1" dirty="0">
                  <a:solidFill>
                    <a:srgbClr val="BED730"/>
                  </a:solidFill>
                </a:rPr>
                <a:t>FUNCTIONALITY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6D1E960-EB8A-6F9A-0958-C94908215ED4}"/>
              </a:ext>
            </a:extLst>
          </p:cNvPr>
          <p:cNvGrpSpPr/>
          <p:nvPr/>
        </p:nvGrpSpPr>
        <p:grpSpPr>
          <a:xfrm>
            <a:off x="4751537" y="989764"/>
            <a:ext cx="4068613" cy="3551239"/>
            <a:chOff x="4751537" y="989764"/>
            <a:chExt cx="4068613" cy="3551239"/>
          </a:xfrm>
        </p:grpSpPr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69CBBEB-3E7D-9E7E-5E7C-1E3B7DBA9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3" t="11341" r="12694" b="10607"/>
            <a:stretch/>
          </p:blipFill>
          <p:spPr>
            <a:xfrm>
              <a:off x="6418620" y="1115764"/>
              <a:ext cx="516203" cy="540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6F19D3-5ABD-F5F2-D218-BC81FE6C4624}"/>
                </a:ext>
              </a:extLst>
            </p:cNvPr>
            <p:cNvSpPr/>
            <p:nvPr/>
          </p:nvSpPr>
          <p:spPr>
            <a:xfrm>
              <a:off x="6280721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ADF512-D362-4581-33D7-6EC6BBE122EE}"/>
                </a:ext>
              </a:extLst>
            </p:cNvPr>
            <p:cNvSpPr txBox="1"/>
            <p:nvPr/>
          </p:nvSpPr>
          <p:spPr>
            <a:xfrm>
              <a:off x="5258312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BED730"/>
                  </a:solidFill>
                </a:rPr>
                <a:t>CUSTOMER BENEFITS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6" name="Diagram 5">
              <a:extLst>
                <a:ext uri="{FF2B5EF4-FFF2-40B4-BE49-F238E27FC236}">
                  <a16:creationId xmlns:a16="http://schemas.microsoft.com/office/drawing/2014/main" id="{FB7F0767-03CB-C8CB-7438-962AE5CF713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13807170"/>
                </p:ext>
              </p:extLst>
            </p:nvPr>
          </p:nvGraphicFramePr>
          <p:xfrm>
            <a:off x="4751537" y="2430986"/>
            <a:ext cx="4068613" cy="211001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A1A73A8-4BCE-98A3-B094-13AE3423C991}"/>
              </a:ext>
            </a:extLst>
          </p:cNvPr>
          <p:cNvSpPr txBox="1"/>
          <p:nvPr/>
        </p:nvSpPr>
        <p:spPr>
          <a:xfrm>
            <a:off x="324000" y="4628364"/>
            <a:ext cx="84961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IN" sz="1400" b="1" i="1" dirty="0">
                <a:solidFill>
                  <a:srgbClr val="00B0F0"/>
                </a:solidFill>
                <a:effectLst/>
                <a:latin typeface="+mj-lt"/>
                <a:hlinkClick r:id="rId15" action="ppaction://hlinkfile"/>
              </a:rPr>
              <a:t>Play Video</a:t>
            </a:r>
            <a:endParaRPr lang="en-IN" sz="1100" b="1" i="1" dirty="0">
              <a:solidFill>
                <a:srgbClr val="00B0F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5231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3ACA5726-826E-6FD8-0B98-3C8983FE0FA7}"/>
              </a:ext>
            </a:extLst>
          </p:cNvPr>
          <p:cNvGrpSpPr/>
          <p:nvPr/>
        </p:nvGrpSpPr>
        <p:grpSpPr>
          <a:xfrm>
            <a:off x="317150" y="2704252"/>
            <a:ext cx="8509697" cy="2065294"/>
            <a:chOff x="317150" y="2704252"/>
            <a:chExt cx="8509697" cy="2065294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2521AFA6-7970-1A73-7D2B-96DAABE3CECD}"/>
                </a:ext>
              </a:extLst>
            </p:cNvPr>
            <p:cNvSpPr/>
            <p:nvPr/>
          </p:nvSpPr>
          <p:spPr>
            <a:xfrm>
              <a:off x="317150" y="2704252"/>
              <a:ext cx="8509697" cy="2065294"/>
            </a:xfrm>
            <a:prstGeom prst="roundRect">
              <a:avLst>
                <a:gd name="adj" fmla="val 11789"/>
              </a:avLst>
            </a:prstGeom>
            <a:solidFill>
              <a:schemeClr val="bg1"/>
            </a:solidFill>
            <a:ln w="127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>
                <a:latin typeface="+mj-lt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BB36EB4-77D0-7F96-4F53-745637F3EF8D}"/>
                </a:ext>
              </a:extLst>
            </p:cNvPr>
            <p:cNvSpPr txBox="1"/>
            <p:nvPr/>
          </p:nvSpPr>
          <p:spPr>
            <a:xfrm>
              <a:off x="556407" y="3995718"/>
              <a:ext cx="2043417" cy="2308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defTabSz="914241">
                <a:defRPr/>
              </a:pPr>
              <a:r>
                <a:rPr lang="en-IN" sz="900" b="1" dirty="0">
                  <a:solidFill>
                    <a:prstClr val="black"/>
                  </a:solidFill>
                  <a:latin typeface="+mj-lt"/>
                </a:rPr>
                <a:t>265 onsite NOC resources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CA727C5-0901-9590-80B0-5E7D7D8F23A8}"/>
                </a:ext>
              </a:extLst>
            </p:cNvPr>
            <p:cNvSpPr txBox="1"/>
            <p:nvPr/>
          </p:nvSpPr>
          <p:spPr>
            <a:xfrm>
              <a:off x="2797258" y="3967134"/>
              <a:ext cx="2437464" cy="28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defTabSz="914241">
                <a:defRPr/>
              </a:pPr>
              <a:r>
                <a:rPr lang="en-IN" sz="900" b="1" dirty="0">
                  <a:solidFill>
                    <a:prstClr val="black"/>
                  </a:solidFill>
                  <a:latin typeface="+mj-lt"/>
                </a:rPr>
                <a:t>740+ dedicated field support resources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6F3B1DB-EFA5-D017-77AF-FB358B1E4F49}"/>
                </a:ext>
              </a:extLst>
            </p:cNvPr>
            <p:cNvSpPr txBox="1"/>
            <p:nvPr/>
          </p:nvSpPr>
          <p:spPr>
            <a:xfrm>
              <a:off x="5432156" y="3967134"/>
              <a:ext cx="3199709" cy="28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accent1">
                  <a:lumMod val="60000"/>
                  <a:lumOff val="40000"/>
                </a:schemeClr>
              </a:solidFill>
            </a:ln>
            <a:effectLst/>
          </p:spPr>
          <p:txBody>
            <a:bodyPr wrap="square" rtlCol="0" anchor="ctr">
              <a:spAutoFit/>
            </a:bodyPr>
            <a:lstStyle/>
            <a:p>
              <a:pPr algn="ctr" defTabSz="914241">
                <a:defRPr/>
              </a:pPr>
              <a:r>
                <a:rPr lang="en-IN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22 </a:t>
              </a:r>
              <a:r>
                <a:rPr lang="en-IN" sz="900" b="1" dirty="0">
                  <a:solidFill>
                    <a:prstClr val="black"/>
                  </a:solidFill>
                  <a:latin typeface="+mj-lt"/>
                </a:rPr>
                <a:t>Countries</a:t>
              </a:r>
              <a:r>
                <a:rPr lang="en-IN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+mj-lt"/>
                </a:rPr>
                <a:t>, 112 Foreign Offices – on-call support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1A650FF-5FB1-F66B-ABE5-D8536FF102F0}"/>
                </a:ext>
              </a:extLst>
            </p:cNvPr>
            <p:cNvSpPr txBox="1"/>
            <p:nvPr/>
          </p:nvSpPr>
          <p:spPr>
            <a:xfrm>
              <a:off x="1053994" y="3445601"/>
              <a:ext cx="1545830" cy="360000"/>
            </a:xfrm>
            <a:prstGeom prst="roundRect">
              <a:avLst>
                <a:gd name="adj" fmla="val 50000"/>
              </a:avLst>
            </a:prstGeom>
            <a:solidFill>
              <a:srgbClr val="BED730"/>
            </a:solidFill>
            <a:effectLst/>
          </p:spPr>
          <p:txBody>
            <a:bodyPr wrap="square" rtlCol="0" anchor="ctr">
              <a:spAutoFit/>
            </a:bodyPr>
            <a:lstStyle/>
            <a:p>
              <a:pPr algn="ctr" defTabSz="914241">
                <a:defRPr/>
              </a:pPr>
              <a:r>
                <a:rPr lang="en-IN" sz="1400" b="1" dirty="0">
                  <a:latin typeface="+mj-lt"/>
                </a:rPr>
                <a:t>People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9FE23D5-5654-B8FA-D244-5AC7B3676EBF}"/>
                </a:ext>
              </a:extLst>
            </p:cNvPr>
            <p:cNvSpPr txBox="1"/>
            <p:nvPr/>
          </p:nvSpPr>
          <p:spPr>
            <a:xfrm>
              <a:off x="3784612" y="3452722"/>
              <a:ext cx="1545830" cy="360000"/>
            </a:xfrm>
            <a:prstGeom prst="roundRect">
              <a:avLst>
                <a:gd name="adj" fmla="val 50000"/>
              </a:avLst>
            </a:prstGeom>
            <a:solidFill>
              <a:srgbClr val="BED730"/>
            </a:solidFill>
            <a:effectLst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 defTabSz="914264">
                <a:defRPr sz="140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ova" panose="020B0504020202020204" pitchFamily="34" charset="0"/>
                </a:defRPr>
              </a:lvl1pPr>
            </a:lstStyle>
            <a:p>
              <a:pPr defTabSz="685698">
                <a:defRPr/>
              </a:pPr>
              <a:r>
                <a:rPr lang="en-IN" b="1" dirty="0">
                  <a:solidFill>
                    <a:schemeClr val="tx1"/>
                  </a:solidFill>
                  <a:latin typeface="+mj-lt"/>
                </a:rPr>
                <a:t>Processes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37000EE-4CA4-9F01-4112-EDAD1CBD279D}"/>
                </a:ext>
              </a:extLst>
            </p:cNvPr>
            <p:cNvSpPr txBox="1"/>
            <p:nvPr/>
          </p:nvSpPr>
          <p:spPr>
            <a:xfrm>
              <a:off x="6567187" y="3452722"/>
              <a:ext cx="1545830" cy="360000"/>
            </a:xfrm>
            <a:prstGeom prst="roundRect">
              <a:avLst>
                <a:gd name="adj" fmla="val 50000"/>
              </a:avLst>
            </a:prstGeom>
            <a:solidFill>
              <a:srgbClr val="BED730"/>
            </a:solidFill>
            <a:effectLst/>
          </p:spPr>
          <p:txBody>
            <a:bodyPr wrap="square" rtlCol="0" anchor="ctr">
              <a:spAutoFit/>
            </a:bodyPr>
            <a:lstStyle>
              <a:defPPr>
                <a:defRPr lang="en-US"/>
              </a:defPPr>
              <a:lvl1pPr algn="ctr" defTabSz="914264">
                <a:defRPr sz="140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 Nova" panose="020B0504020202020204" pitchFamily="34" charset="0"/>
                </a:defRPr>
              </a:lvl1pPr>
            </a:lstStyle>
            <a:p>
              <a:pPr defTabSz="685698">
                <a:defRPr/>
              </a:pPr>
              <a:r>
                <a:rPr lang="en-IN" b="1" dirty="0">
                  <a:solidFill>
                    <a:schemeClr val="tx1"/>
                  </a:solidFill>
                  <a:latin typeface="+mj-lt"/>
                </a:rPr>
                <a:t>Tools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ACC3A3-6E28-F35A-B097-26A32844A4DE}"/>
                </a:ext>
              </a:extLst>
            </p:cNvPr>
            <p:cNvSpPr txBox="1"/>
            <p:nvPr/>
          </p:nvSpPr>
          <p:spPr>
            <a:xfrm>
              <a:off x="556407" y="4333433"/>
              <a:ext cx="1908000" cy="28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accent3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 defTabSz="914241">
                <a:defRPr/>
              </a:pPr>
              <a:r>
                <a:rPr lang="en-IN" sz="1100" dirty="0">
                  <a:solidFill>
                    <a:prstClr val="black"/>
                  </a:solidFill>
                  <a:latin typeface="+mj-lt"/>
                </a:rPr>
                <a:t>Executive Sponsorship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82BA50-6FA0-42FE-1CC3-70F8A3F65F18}"/>
                </a:ext>
              </a:extLst>
            </p:cNvPr>
            <p:cNvSpPr txBox="1"/>
            <p:nvPr/>
          </p:nvSpPr>
          <p:spPr>
            <a:xfrm>
              <a:off x="2612226" y="4333433"/>
              <a:ext cx="1908000" cy="28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accent3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 defTabSz="914241">
                <a:defRPr/>
              </a:pPr>
              <a:r>
                <a:rPr lang="en-IN" sz="1100" dirty="0">
                  <a:solidFill>
                    <a:prstClr val="black"/>
                  </a:solidFill>
                  <a:latin typeface="+mj-lt"/>
                </a:rPr>
                <a:t>Governance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C1D3F1A2-622A-95A3-8D4C-D2624135DC6F}"/>
                </a:ext>
              </a:extLst>
            </p:cNvPr>
            <p:cNvSpPr txBox="1"/>
            <p:nvPr/>
          </p:nvSpPr>
          <p:spPr>
            <a:xfrm>
              <a:off x="4668045" y="4333433"/>
              <a:ext cx="1908000" cy="28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accent3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 defTabSz="914241">
                <a:defRPr/>
              </a:pPr>
              <a:r>
                <a:rPr lang="en-IN" sz="1100" dirty="0">
                  <a:solidFill>
                    <a:prstClr val="black"/>
                  </a:solidFill>
                  <a:latin typeface="+mj-lt"/>
                </a:rPr>
                <a:t>Agility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9C7AFF5-121C-2D47-F40F-C21D3228E10D}"/>
                </a:ext>
              </a:extLst>
            </p:cNvPr>
            <p:cNvSpPr txBox="1"/>
            <p:nvPr/>
          </p:nvSpPr>
          <p:spPr>
            <a:xfrm>
              <a:off x="6723865" y="4333433"/>
              <a:ext cx="1908000" cy="2880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6350">
              <a:solidFill>
                <a:schemeClr val="accent3"/>
              </a:solidFill>
            </a:ln>
            <a:effectLst/>
          </p:spPr>
          <p:txBody>
            <a:bodyPr wrap="square" rtlCol="0">
              <a:spAutoFit/>
            </a:bodyPr>
            <a:lstStyle/>
            <a:p>
              <a:pPr algn="ctr" defTabSz="914241">
                <a:defRPr/>
              </a:pPr>
              <a:r>
                <a:rPr lang="en-IN" sz="1100" dirty="0">
                  <a:solidFill>
                    <a:prstClr val="black"/>
                  </a:solidFill>
                  <a:latin typeface="+mj-lt"/>
                </a:rPr>
                <a:t>Problem Solving</a:t>
              </a:r>
            </a:p>
          </p:txBody>
        </p:sp>
        <p:pic>
          <p:nvPicPr>
            <p:cNvPr id="26" name="Graphic 25" descr="Processor outline">
              <a:extLst>
                <a:ext uri="{FF2B5EF4-FFF2-40B4-BE49-F238E27FC236}">
                  <a16:creationId xmlns:a16="http://schemas.microsoft.com/office/drawing/2014/main" id="{485E73F8-D268-0579-EE77-55A0754AFE5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87527" y="2840113"/>
              <a:ext cx="540000" cy="540000"/>
            </a:xfrm>
            <a:prstGeom prst="rect">
              <a:avLst/>
            </a:prstGeom>
          </p:spPr>
        </p:pic>
        <p:pic>
          <p:nvPicPr>
            <p:cNvPr id="28" name="Graphic 27" descr="Users outline">
              <a:extLst>
                <a:ext uri="{FF2B5EF4-FFF2-40B4-BE49-F238E27FC236}">
                  <a16:creationId xmlns:a16="http://schemas.microsoft.com/office/drawing/2014/main" id="{1CA34BEE-B1D8-5D33-C68D-4F328C5902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10407" y="2840113"/>
              <a:ext cx="540000" cy="540000"/>
            </a:xfrm>
            <a:prstGeom prst="rect">
              <a:avLst/>
            </a:prstGeom>
          </p:spPr>
        </p:pic>
        <p:pic>
          <p:nvPicPr>
            <p:cNvPr id="30" name="Graphic 29" descr="Single gear outline">
              <a:extLst>
                <a:ext uri="{FF2B5EF4-FFF2-40B4-BE49-F238E27FC236}">
                  <a16:creationId xmlns:a16="http://schemas.microsoft.com/office/drawing/2014/main" id="{725153CF-6F47-834D-A229-9D59D13DBF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137865" y="2840113"/>
              <a:ext cx="540000" cy="540000"/>
            </a:xfrm>
            <a:prstGeom prst="rect">
              <a:avLst/>
            </a:prstGeom>
          </p:spPr>
        </p:pic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A2CBD9BE-3B78-4763-E2B0-A62758121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</a:t>
            </a:r>
            <a:r>
              <a:rPr lang="en-US" dirty="0">
                <a:solidFill>
                  <a:schemeClr val="bg1"/>
                </a:solidFill>
              </a:rPr>
              <a:t>STATE BANK OF INDIA</a:t>
            </a:r>
            <a:endParaRPr lang="en-IN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3CB32B-8214-3F12-28B5-F44D23F75EA1}"/>
              </a:ext>
            </a:extLst>
          </p:cNvPr>
          <p:cNvCxnSpPr>
            <a:cxnSpLocks/>
          </p:cNvCxnSpPr>
          <p:nvPr/>
        </p:nvCxnSpPr>
        <p:spPr>
          <a:xfrm>
            <a:off x="4572000" y="987425"/>
            <a:ext cx="0" cy="1584325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A3CD9C9-357D-209B-2DDA-24CCC0DA058A}"/>
              </a:ext>
            </a:extLst>
          </p:cNvPr>
          <p:cNvGrpSpPr/>
          <p:nvPr/>
        </p:nvGrpSpPr>
        <p:grpSpPr>
          <a:xfrm>
            <a:off x="324000" y="983363"/>
            <a:ext cx="4068613" cy="1588387"/>
            <a:chOff x="324000" y="983363"/>
            <a:chExt cx="4068613" cy="1588387"/>
          </a:xfrm>
        </p:grpSpPr>
        <p:graphicFrame>
          <p:nvGraphicFramePr>
            <p:cNvPr id="20" name="Diagram 19">
              <a:extLst>
                <a:ext uri="{FF2B5EF4-FFF2-40B4-BE49-F238E27FC236}">
                  <a16:creationId xmlns:a16="http://schemas.microsoft.com/office/drawing/2014/main" id="{A2957C46-FF31-61E3-E0B7-486245B715A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07858648"/>
                </p:ext>
              </p:extLst>
            </p:nvPr>
          </p:nvGraphicFramePr>
          <p:xfrm>
            <a:off x="324000" y="1506583"/>
            <a:ext cx="4068613" cy="10651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9" r:lo="rId10" r:qs="rId11" r:cs="rId12"/>
            </a:graphicData>
          </a:graphic>
        </p:graphicFrame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DDAE83F-B9BB-CFF3-2C9B-E94A377DBD68}"/>
                </a:ext>
              </a:extLst>
            </p:cNvPr>
            <p:cNvSpPr txBox="1"/>
            <p:nvPr/>
          </p:nvSpPr>
          <p:spPr>
            <a:xfrm>
              <a:off x="800747" y="983363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IN" sz="1600" b="1" dirty="0">
                  <a:solidFill>
                    <a:srgbClr val="BED730"/>
                  </a:solidFill>
                </a:rPr>
                <a:t>PROJECT SCOPE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D7B2B9-414F-941F-F85E-CE16572D84E2}"/>
              </a:ext>
            </a:extLst>
          </p:cNvPr>
          <p:cNvGrpSpPr/>
          <p:nvPr/>
        </p:nvGrpSpPr>
        <p:grpSpPr>
          <a:xfrm>
            <a:off x="4751537" y="983363"/>
            <a:ext cx="4068613" cy="1588387"/>
            <a:chOff x="4751537" y="983363"/>
            <a:chExt cx="4068613" cy="158838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7EA9322-7AEA-C2C8-3CD4-0D8BEF70E938}"/>
                </a:ext>
              </a:extLst>
            </p:cNvPr>
            <p:cNvSpPr txBox="1"/>
            <p:nvPr/>
          </p:nvSpPr>
          <p:spPr>
            <a:xfrm>
              <a:off x="5258312" y="983363"/>
              <a:ext cx="29448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BED730"/>
                  </a:solidFill>
                </a:rPr>
                <a:t>CRITICAL SUCCESS FACTORS</a:t>
              </a:r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  <p:graphicFrame>
          <p:nvGraphicFramePr>
            <p:cNvPr id="23" name="Diagram 22">
              <a:extLst>
                <a:ext uri="{FF2B5EF4-FFF2-40B4-BE49-F238E27FC236}">
                  <a16:creationId xmlns:a16="http://schemas.microsoft.com/office/drawing/2014/main" id="{C75BCD42-28E7-D577-8729-C7343A0187D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71508856"/>
                </p:ext>
              </p:extLst>
            </p:nvPr>
          </p:nvGraphicFramePr>
          <p:xfrm>
            <a:off x="4751537" y="1506584"/>
            <a:ext cx="4068613" cy="10651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4" r:lo="rId15" r:qs="rId16" r:cs="rId17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132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9A4B4-084D-A017-660F-9CB38AABB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is a recognized contender among mNS leaders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88F241D7-9E75-CD37-3A13-22F21212B7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6808805"/>
              </p:ext>
            </p:extLst>
          </p:nvPr>
        </p:nvGraphicFramePr>
        <p:xfrm>
          <a:off x="323850" y="987425"/>
          <a:ext cx="4427538" cy="3744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54AF203B-558F-3B90-BB72-C6A53C479EB2}"/>
              </a:ext>
            </a:extLst>
          </p:cNvPr>
          <p:cNvGrpSpPr/>
          <p:nvPr/>
        </p:nvGrpSpPr>
        <p:grpSpPr>
          <a:xfrm>
            <a:off x="5220150" y="987425"/>
            <a:ext cx="3600000" cy="3744730"/>
            <a:chOff x="5220150" y="987425"/>
            <a:chExt cx="3600000" cy="37447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7A733850-DEF8-8CEA-9C9F-317B7A9BA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20150" y="987425"/>
              <a:ext cx="3600000" cy="343500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9517003-EC62-E813-5E92-408EE470C3DE}"/>
                </a:ext>
              </a:extLst>
            </p:cNvPr>
            <p:cNvSpPr txBox="1"/>
            <p:nvPr/>
          </p:nvSpPr>
          <p:spPr>
            <a:xfrm>
              <a:off x="5220150" y="4336155"/>
              <a:ext cx="3600000" cy="396000"/>
            </a:xfrm>
            <a:prstGeom prst="rect">
              <a:avLst/>
            </a:prstGeom>
            <a:solidFill>
              <a:srgbClr val="BED730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1050" b="1" dirty="0">
                  <a:latin typeface="+mj-lt"/>
                </a:rPr>
                <a:t>Sify is a Niche Player in </a:t>
              </a:r>
            </a:p>
            <a:p>
              <a:pPr algn="ctr"/>
              <a:r>
                <a:rPr lang="en-US" sz="1050" b="1" dirty="0">
                  <a:latin typeface="+mj-lt"/>
                </a:rPr>
                <a:t>Gartner’s Magic Quadrant for MNS 2022</a:t>
              </a:r>
              <a:endParaRPr lang="en-IN" sz="1050" b="1" dirty="0">
                <a:latin typeface="+mj-lt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36F3480-5CEE-F250-59C7-CDBD1DFAA879}"/>
                </a:ext>
              </a:extLst>
            </p:cNvPr>
            <p:cNvGrpSpPr/>
            <p:nvPr/>
          </p:nvGrpSpPr>
          <p:grpSpPr>
            <a:xfrm>
              <a:off x="6280817" y="2986642"/>
              <a:ext cx="746301" cy="184666"/>
              <a:chOff x="6280817" y="2986642"/>
              <a:chExt cx="746301" cy="184666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0C0C3A1B-0380-B9E1-48B0-DDF283C88A13}"/>
                  </a:ext>
                </a:extLst>
              </p:cNvPr>
              <p:cNvSpPr/>
              <p:nvPr/>
            </p:nvSpPr>
            <p:spPr>
              <a:xfrm>
                <a:off x="6280817" y="3037646"/>
                <a:ext cx="87972" cy="87972"/>
              </a:xfrm>
              <a:prstGeom prst="ellipse">
                <a:avLst/>
              </a:prstGeom>
              <a:solidFill>
                <a:srgbClr val="BED7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B6E780E-F930-1796-7F3A-AC5C4D7089B4}"/>
                  </a:ext>
                </a:extLst>
              </p:cNvPr>
              <p:cNvSpPr/>
              <p:nvPr/>
            </p:nvSpPr>
            <p:spPr>
              <a:xfrm>
                <a:off x="6368789" y="3038088"/>
                <a:ext cx="435933" cy="817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FA8D1F6-87F2-A0D0-148F-CB34C4A89DD4}"/>
                  </a:ext>
                </a:extLst>
              </p:cNvPr>
              <p:cNvSpPr txBox="1"/>
              <p:nvPr/>
            </p:nvSpPr>
            <p:spPr>
              <a:xfrm>
                <a:off x="6302240" y="2986642"/>
                <a:ext cx="724878" cy="184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600" b="1" dirty="0">
                    <a:solidFill>
                      <a:srgbClr val="9AAE22"/>
                    </a:solidFill>
                    <a:latin typeface="Arial Narrow" panose="020B0606020202030204" pitchFamily="34" charset="0"/>
                  </a:rPr>
                  <a:t>Sify Technologies</a:t>
                </a:r>
                <a:endParaRPr lang="en-IN" sz="600" b="1" dirty="0">
                  <a:solidFill>
                    <a:srgbClr val="9AAE22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343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323850" y="2571750"/>
            <a:ext cx="8496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Thank You</a:t>
            </a:r>
            <a:endParaRPr lang="en-IN" sz="4000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book cover&#10;&#10;Description automatically generated with medium confidence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636" y="1241623"/>
            <a:ext cx="780727" cy="1330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42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8936-BCA5-0EDE-B498-DA7B6ACBD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52" y="211571"/>
            <a:ext cx="2417149" cy="461655"/>
          </a:xfrm>
        </p:spPr>
        <p:txBody>
          <a:bodyPr/>
          <a:lstStyle/>
          <a:p>
            <a:r>
              <a:rPr lang="en-US" dirty="0"/>
              <a:t>Business trends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7F08A80-793C-31BC-B611-25F6A0EAA90D}"/>
              </a:ext>
            </a:extLst>
          </p:cNvPr>
          <p:cNvGrpSpPr/>
          <p:nvPr/>
        </p:nvGrpSpPr>
        <p:grpSpPr>
          <a:xfrm>
            <a:off x="2052781" y="980770"/>
            <a:ext cx="1667682" cy="3103037"/>
            <a:chOff x="2029683" y="980770"/>
            <a:chExt cx="1667682" cy="3103037"/>
          </a:xfrm>
        </p:grpSpPr>
        <p:sp>
          <p:nvSpPr>
            <p:cNvPr id="22" name="Arrow: Pentagon 21">
              <a:extLst>
                <a:ext uri="{FF2B5EF4-FFF2-40B4-BE49-F238E27FC236}">
                  <a16:creationId xmlns:a16="http://schemas.microsoft.com/office/drawing/2014/main" id="{DA90C786-8B9D-C33A-FFCD-6A66E3BAF89C}"/>
                </a:ext>
              </a:extLst>
            </p:cNvPr>
            <p:cNvSpPr/>
            <p:nvPr/>
          </p:nvSpPr>
          <p:spPr>
            <a:xfrm rot="5400000">
              <a:off x="1499673" y="1909956"/>
              <a:ext cx="2727703" cy="1620000"/>
            </a:xfrm>
            <a:prstGeom prst="homePlate">
              <a:avLst>
                <a:gd name="adj" fmla="val 15560"/>
              </a:avLst>
            </a:prstGeom>
            <a:solidFill>
              <a:schemeClr val="tx2">
                <a:lumMod val="75000"/>
                <a:alpha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C0A79E6-3F84-D098-5109-B9848E9D9F64}"/>
                </a:ext>
              </a:extLst>
            </p:cNvPr>
            <p:cNvSpPr txBox="1"/>
            <p:nvPr/>
          </p:nvSpPr>
          <p:spPr>
            <a:xfrm>
              <a:off x="2029683" y="980770"/>
              <a:ext cx="1667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ED730"/>
                  </a:solidFill>
                  <a:latin typeface="+mj-lt"/>
                  <a:cs typeface="Arial" panose="020B0604020202020204" pitchFamily="34" charset="0"/>
                </a:rPr>
                <a:t>TREND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5F27F29-BBC9-5439-32DD-F8E22315B842}"/>
                </a:ext>
              </a:extLst>
            </p:cNvPr>
            <p:cNvSpPr txBox="1"/>
            <p:nvPr/>
          </p:nvSpPr>
          <p:spPr>
            <a:xfrm>
              <a:off x="2119605" y="2153871"/>
              <a:ext cx="1487838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Customer Experience: Intelligence and Automation in Service</a:t>
              </a:r>
              <a:br>
                <a:rPr lang="en-US" sz="105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</a:br>
              <a:r>
                <a:rPr lang="en-US" sz="105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Management </a:t>
              </a:r>
              <a:br>
                <a:rPr lang="en-US" sz="105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</a:br>
              <a:endPara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Need to provide self healing network services</a:t>
              </a:r>
            </a:p>
          </p:txBody>
        </p:sp>
        <p:pic>
          <p:nvPicPr>
            <p:cNvPr id="18" name="Graphic 17" descr="Gantt Chart outline">
              <a:extLst>
                <a:ext uri="{FF2B5EF4-FFF2-40B4-BE49-F238E27FC236}">
                  <a16:creationId xmlns:a16="http://schemas.microsoft.com/office/drawing/2014/main" id="{DD64F9B4-FA92-A6F3-DCCB-D835EE0BB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201149" y="1536103"/>
              <a:ext cx="540000" cy="540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DBAE388-5685-75E6-92CF-BA1ABD9C8DF7}"/>
              </a:ext>
            </a:extLst>
          </p:cNvPr>
          <p:cNvGrpSpPr/>
          <p:nvPr/>
        </p:nvGrpSpPr>
        <p:grpSpPr>
          <a:xfrm>
            <a:off x="3778955" y="980769"/>
            <a:ext cx="1667682" cy="3103038"/>
            <a:chOff x="3759356" y="980771"/>
            <a:chExt cx="1667682" cy="3103038"/>
          </a:xfrm>
        </p:grpSpPr>
        <p:sp>
          <p:nvSpPr>
            <p:cNvPr id="23" name="Arrow: Pentagon 22">
              <a:extLst>
                <a:ext uri="{FF2B5EF4-FFF2-40B4-BE49-F238E27FC236}">
                  <a16:creationId xmlns:a16="http://schemas.microsoft.com/office/drawing/2014/main" id="{5AAE8B69-565E-B4B0-B52E-5FC003EAE884}"/>
                </a:ext>
              </a:extLst>
            </p:cNvPr>
            <p:cNvSpPr/>
            <p:nvPr/>
          </p:nvSpPr>
          <p:spPr>
            <a:xfrm rot="5400000">
              <a:off x="3229346" y="1909958"/>
              <a:ext cx="2727703" cy="1620000"/>
            </a:xfrm>
            <a:prstGeom prst="homePlate">
              <a:avLst>
                <a:gd name="adj" fmla="val 15560"/>
              </a:avLst>
            </a:prstGeom>
            <a:solidFill>
              <a:schemeClr val="tx2">
                <a:lumMod val="50000"/>
                <a:alpha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E4D5134-F669-5C7B-73C1-574CB6572863}"/>
                </a:ext>
              </a:extLst>
            </p:cNvPr>
            <p:cNvSpPr txBox="1"/>
            <p:nvPr/>
          </p:nvSpPr>
          <p:spPr>
            <a:xfrm>
              <a:off x="3759356" y="980771"/>
              <a:ext cx="1667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ED730"/>
                  </a:solidFill>
                  <a:latin typeface="+mj-lt"/>
                  <a:cs typeface="Arial" panose="020B0604020202020204" pitchFamily="34" charset="0"/>
                </a:rPr>
                <a:t>TREND 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E384A2-0944-3F0F-3B91-EE51493CFFA9}"/>
                </a:ext>
              </a:extLst>
            </p:cNvPr>
            <p:cNvSpPr txBox="1"/>
            <p:nvPr/>
          </p:nvSpPr>
          <p:spPr>
            <a:xfrm>
              <a:off x="3849278" y="2153872"/>
              <a:ext cx="1487839" cy="1546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Digital infrastructure transformation</a:t>
              </a:r>
              <a:br>
                <a:rPr lang="en-US" sz="105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</a:br>
              <a:endPara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Cloud transformation, telco-cloud, SDN, NFV, Network slicing</a:t>
              </a:r>
            </a:p>
          </p:txBody>
        </p:sp>
        <p:pic>
          <p:nvPicPr>
            <p:cNvPr id="19" name="Graphic 18" descr="Playbook outline">
              <a:extLst>
                <a:ext uri="{FF2B5EF4-FFF2-40B4-BE49-F238E27FC236}">
                  <a16:creationId xmlns:a16="http://schemas.microsoft.com/office/drawing/2014/main" id="{C91E9527-12D0-DAFF-01FD-D91279B5B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886496" y="1536104"/>
              <a:ext cx="540000" cy="540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B7FFD119-C9B5-F8CC-569F-57D6155E30E2}"/>
              </a:ext>
            </a:extLst>
          </p:cNvPr>
          <p:cNvGrpSpPr/>
          <p:nvPr/>
        </p:nvGrpSpPr>
        <p:grpSpPr>
          <a:xfrm>
            <a:off x="323502" y="980769"/>
            <a:ext cx="1667682" cy="3103037"/>
            <a:chOff x="323849" y="980769"/>
            <a:chExt cx="1667682" cy="3103037"/>
          </a:xfrm>
        </p:grpSpPr>
        <p:sp>
          <p:nvSpPr>
            <p:cNvPr id="9" name="Arrow: Pentagon 8">
              <a:extLst>
                <a:ext uri="{FF2B5EF4-FFF2-40B4-BE49-F238E27FC236}">
                  <a16:creationId xmlns:a16="http://schemas.microsoft.com/office/drawing/2014/main" id="{12170D21-D71F-5FAE-58BD-E7C762DC74F2}"/>
                </a:ext>
              </a:extLst>
            </p:cNvPr>
            <p:cNvSpPr/>
            <p:nvPr/>
          </p:nvSpPr>
          <p:spPr>
            <a:xfrm rot="5400000">
              <a:off x="-206161" y="1909955"/>
              <a:ext cx="2727703" cy="1620000"/>
            </a:xfrm>
            <a:prstGeom prst="homePlate">
              <a:avLst>
                <a:gd name="adj" fmla="val 15560"/>
              </a:avLst>
            </a:prstGeom>
            <a:solidFill>
              <a:schemeClr val="tx2">
                <a:lumMod val="50000"/>
                <a:alpha val="80000"/>
              </a:schemeClr>
            </a:solidFill>
            <a:ln w="63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97F724E-4146-A6D8-FB8C-DAD374101135}"/>
                </a:ext>
              </a:extLst>
            </p:cNvPr>
            <p:cNvSpPr txBox="1"/>
            <p:nvPr/>
          </p:nvSpPr>
          <p:spPr>
            <a:xfrm>
              <a:off x="323849" y="980769"/>
              <a:ext cx="166768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BED730"/>
                  </a:solidFill>
                  <a:latin typeface="+mj-lt"/>
                  <a:cs typeface="Arial" panose="020B0604020202020204" pitchFamily="34" charset="0"/>
                </a:rPr>
                <a:t>TREND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95A1CC-D606-5505-6537-B3150DC1730A}"/>
                </a:ext>
              </a:extLst>
            </p:cNvPr>
            <p:cNvSpPr txBox="1"/>
            <p:nvPr/>
          </p:nvSpPr>
          <p:spPr>
            <a:xfrm>
              <a:off x="385842" y="2153870"/>
              <a:ext cx="1543696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Operators’ need for agility and innovation in new services</a:t>
              </a:r>
            </a:p>
            <a:p>
              <a:pPr marL="85725" indent="-85725"/>
              <a:endParaRPr lang="en-US" sz="1050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endParaRPr>
            </a:p>
            <a:p>
              <a:pPr marL="85725" indent="-85725">
                <a:buFont typeface="Arial" panose="020B0604020202020204" pitchFamily="34" charset="0"/>
                <a:buChar char="•"/>
              </a:pPr>
              <a:r>
                <a:rPr lang="en-US" sz="105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Quickly introduce new service based on emerging use cases and network architectures</a:t>
              </a:r>
            </a:p>
          </p:txBody>
        </p:sp>
        <p:pic>
          <p:nvPicPr>
            <p:cNvPr id="20" name="Graphic 19" descr="Pandemic exponential curve line graph outline">
              <a:extLst>
                <a:ext uri="{FF2B5EF4-FFF2-40B4-BE49-F238E27FC236}">
                  <a16:creationId xmlns:a16="http://schemas.microsoft.com/office/drawing/2014/main" id="{1B8D3881-B70A-340C-0665-826FF2C305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2473" y="1536102"/>
              <a:ext cx="540000" cy="540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365E1590-796F-4091-4772-CDBF2F47AFB1}"/>
              </a:ext>
            </a:extLst>
          </p:cNvPr>
          <p:cNvGrpSpPr/>
          <p:nvPr/>
        </p:nvGrpSpPr>
        <p:grpSpPr>
          <a:xfrm>
            <a:off x="13073" y="4151364"/>
            <a:ext cx="9086860" cy="570763"/>
            <a:chOff x="-30996" y="4151364"/>
            <a:chExt cx="9205993" cy="57076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61180CF-72D8-D1E8-D661-812339C5C024}"/>
                </a:ext>
              </a:extLst>
            </p:cNvPr>
            <p:cNvSpPr/>
            <p:nvPr/>
          </p:nvSpPr>
          <p:spPr>
            <a:xfrm>
              <a:off x="-30996" y="4151364"/>
              <a:ext cx="9205993" cy="570763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 w="63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C1A88E0-2591-89C2-0125-9BC78CDCBE21}"/>
                </a:ext>
              </a:extLst>
            </p:cNvPr>
            <p:cNvSpPr txBox="1"/>
            <p:nvPr/>
          </p:nvSpPr>
          <p:spPr>
            <a:xfrm>
              <a:off x="323850" y="4205912"/>
              <a:ext cx="84963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Continue to lead the industry with a manage services portfolio that combines an open, flexible and scalable managed services stack and Sify engineering expertise in customizing and providing value add services to its customers</a:t>
              </a:r>
            </a:p>
          </p:txBody>
        </p:sp>
      </p:grp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7FCA819-9826-F167-5D1D-F0FEACCA52F0}"/>
              </a:ext>
            </a:extLst>
          </p:cNvPr>
          <p:cNvCxnSpPr/>
          <p:nvPr/>
        </p:nvCxnSpPr>
        <p:spPr>
          <a:xfrm>
            <a:off x="5695627" y="987425"/>
            <a:ext cx="0" cy="3163939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64D9ECE-7000-0C69-65BD-63AD65A76B57}"/>
              </a:ext>
            </a:extLst>
          </p:cNvPr>
          <p:cNvGrpSpPr/>
          <p:nvPr/>
        </p:nvGrpSpPr>
        <p:grpSpPr>
          <a:xfrm>
            <a:off x="5695627" y="1356103"/>
            <a:ext cx="3124523" cy="2564969"/>
            <a:chOff x="5695627" y="1356102"/>
            <a:chExt cx="3124523" cy="2564969"/>
          </a:xfrm>
        </p:grpSpPr>
        <p:sp>
          <p:nvSpPr>
            <p:cNvPr id="29" name="Flowchart: Delay 28">
              <a:extLst>
                <a:ext uri="{FF2B5EF4-FFF2-40B4-BE49-F238E27FC236}">
                  <a16:creationId xmlns:a16="http://schemas.microsoft.com/office/drawing/2014/main" id="{9EDB9F6C-8079-2B5D-6448-E9A3451C2168}"/>
                </a:ext>
              </a:extLst>
            </p:cNvPr>
            <p:cNvSpPr/>
            <p:nvPr/>
          </p:nvSpPr>
          <p:spPr>
            <a:xfrm>
              <a:off x="5695627" y="1356102"/>
              <a:ext cx="1394849" cy="2564969"/>
            </a:xfrm>
            <a:prstGeom prst="flowChartDelay">
              <a:avLst/>
            </a:prstGeom>
            <a:solidFill>
              <a:srgbClr val="BED730">
                <a:alpha val="80000"/>
              </a:srgbClr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A80401A-834D-B673-D769-5E4476459138}"/>
                </a:ext>
              </a:extLst>
            </p:cNvPr>
            <p:cNvSpPr txBox="1"/>
            <p:nvPr/>
          </p:nvSpPr>
          <p:spPr>
            <a:xfrm>
              <a:off x="7230168" y="1586838"/>
              <a:ext cx="156614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Technology </a:t>
              </a:r>
            </a:p>
            <a:p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MS stack</a:t>
              </a:r>
              <a:endParaRPr lang="en-US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6166A97-C189-D051-952D-C57C58979832}"/>
                </a:ext>
              </a:extLst>
            </p:cNvPr>
            <p:cNvSpPr txBox="1"/>
            <p:nvPr/>
          </p:nvSpPr>
          <p:spPr>
            <a:xfrm>
              <a:off x="7401460" y="2347671"/>
              <a:ext cx="1418690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Team </a:t>
              </a:r>
            </a:p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Expertise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59D85D9-D96A-3310-E952-4FDE2F844CA6}"/>
                </a:ext>
              </a:extLst>
            </p:cNvPr>
            <p:cNvSpPr txBox="1"/>
            <p:nvPr/>
          </p:nvSpPr>
          <p:spPr>
            <a:xfrm>
              <a:off x="7230168" y="3107456"/>
              <a:ext cx="1589982" cy="443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Transformational </a:t>
              </a:r>
            </a:p>
            <a:p>
              <a:pPr defTabSz="466725">
                <a:lnSpc>
                  <a:spcPct val="90000"/>
                </a:lnSpc>
                <a:spcBef>
                  <a:spcPct val="0"/>
                </a:spcBef>
                <a:spcAft>
                  <a:spcPct val="10000"/>
                </a:spcAft>
              </a:pPr>
              <a:r>
                <a:rPr lang="en-US" sz="1200" b="1" dirty="0">
                  <a:solidFill>
                    <a:schemeClr val="bg1"/>
                  </a:solidFill>
                  <a:latin typeface="+mj-lt"/>
                </a:rPr>
                <a:t>services</a:t>
              </a:r>
              <a:endParaRPr lang="en-US" sz="1050" b="1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78675A5-2277-14BA-ED56-68D7D1E41908}"/>
                </a:ext>
              </a:extLst>
            </p:cNvPr>
            <p:cNvSpPr txBox="1"/>
            <p:nvPr/>
          </p:nvSpPr>
          <p:spPr>
            <a:xfrm>
              <a:off x="5781458" y="2453920"/>
              <a:ext cx="11850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>
                  <a:latin typeface="+mj-lt"/>
                </a:rPr>
                <a:t>Vision</a:t>
              </a:r>
              <a:endParaRPr lang="en-US" sz="1800" b="1" dirty="0"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EE4CF7DB-95F0-3480-E5C7-B3276A317B2B}"/>
                </a:ext>
              </a:extLst>
            </p:cNvPr>
            <p:cNvSpPr/>
            <p:nvPr/>
          </p:nvSpPr>
          <p:spPr>
            <a:xfrm>
              <a:off x="6679391" y="1559238"/>
              <a:ext cx="516864" cy="516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13CDE76-DD9E-7EBD-3C84-7FBCEC4BF0A1}"/>
                </a:ext>
              </a:extLst>
            </p:cNvPr>
            <p:cNvSpPr/>
            <p:nvPr/>
          </p:nvSpPr>
          <p:spPr>
            <a:xfrm>
              <a:off x="6860916" y="2310838"/>
              <a:ext cx="516864" cy="516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073D0794-4D81-2DBC-0651-221861B2ED15}"/>
                </a:ext>
              </a:extLst>
            </p:cNvPr>
            <p:cNvSpPr/>
            <p:nvPr/>
          </p:nvSpPr>
          <p:spPr>
            <a:xfrm>
              <a:off x="6679391" y="3070623"/>
              <a:ext cx="516864" cy="516864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/>
            </a:p>
          </p:txBody>
        </p:sp>
        <p:pic>
          <p:nvPicPr>
            <p:cNvPr id="11" name="Picture 10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FD26F26E-A020-8E86-2170-6E69BD6D4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7316" y="3191929"/>
              <a:ext cx="288000" cy="288000"/>
            </a:xfrm>
            <a:prstGeom prst="rect">
              <a:avLst/>
            </a:prstGeom>
          </p:spPr>
        </p:pic>
        <p:pic>
          <p:nvPicPr>
            <p:cNvPr id="16" name="Picture 15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59978C5-8AA3-2916-D213-6E68BCEB52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0156" y="2400456"/>
              <a:ext cx="288000" cy="288000"/>
            </a:xfrm>
            <a:prstGeom prst="rect">
              <a:avLst/>
            </a:prstGeom>
          </p:spPr>
        </p:pic>
        <p:pic>
          <p:nvPicPr>
            <p:cNvPr id="24" name="Picture 23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24779A32-CEF7-64D6-24C1-C024DEB6F0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93823" y="1676276"/>
              <a:ext cx="288000" cy="288000"/>
            </a:xfrm>
            <a:prstGeom prst="rect">
              <a:avLst/>
            </a:prstGeom>
          </p:spPr>
        </p:pic>
      </p:grpSp>
      <p:sp>
        <p:nvSpPr>
          <p:cNvPr id="47" name="Title 1">
            <a:extLst>
              <a:ext uri="{FF2B5EF4-FFF2-40B4-BE49-F238E27FC236}">
                <a16:creationId xmlns:a16="http://schemas.microsoft.com/office/drawing/2014/main" id="{D4FD4534-5076-643E-CEBC-EFE8AA77F4E2}"/>
              </a:ext>
            </a:extLst>
          </p:cNvPr>
          <p:cNvSpPr txBox="1">
            <a:spLocks/>
          </p:cNvSpPr>
          <p:nvPr/>
        </p:nvSpPr>
        <p:spPr>
          <a:xfrm>
            <a:off x="2698102" y="198287"/>
            <a:ext cx="2522315" cy="474939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>
            <a:lvl1pPr algn="l" defTabSz="914264" rtl="0" eaLnBrk="1" latinLnBrk="0" hangingPunct="1">
              <a:spcBef>
                <a:spcPct val="0"/>
              </a:spcBef>
              <a:buNone/>
              <a:defRPr kumimoji="0" lang="en-US" sz="2400" b="1" i="0" u="none" strike="noStrike" kern="1200" cap="all" spc="0" normalizeH="0" baseline="0" noProof="0">
                <a:ln>
                  <a:noFill/>
                </a:ln>
                <a:solidFill>
                  <a:srgbClr val="BED730"/>
                </a:solidFill>
                <a:effectLst/>
                <a:uLnTx/>
                <a:uFillTx/>
                <a:latin typeface="TheSansOffice" panose="020B050304030206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and Sify’s vision</a:t>
            </a:r>
          </a:p>
        </p:txBody>
      </p:sp>
    </p:spTree>
    <p:extLst>
      <p:ext uri="{BB962C8B-B14F-4D97-AF65-F5344CB8AC3E}">
        <p14:creationId xmlns:p14="http://schemas.microsoft.com/office/powerpoint/2010/main" val="153041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62FC0-2FBC-45C8-9745-2E49A3100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for NextGen Managed Network Services Platform</a:t>
            </a:r>
            <a:endParaRPr lang="en-IN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31B06DA7-BE81-9B04-9642-9D3907E207EF}"/>
              </a:ext>
            </a:extLst>
          </p:cNvPr>
          <p:cNvSpPr/>
          <p:nvPr/>
        </p:nvSpPr>
        <p:spPr>
          <a:xfrm>
            <a:off x="4572000" y="990951"/>
            <a:ext cx="2124185" cy="1868922"/>
          </a:xfrm>
          <a:prstGeom prst="rect">
            <a:avLst/>
          </a:prstGeom>
          <a:solidFill>
            <a:srgbClr val="0B192B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D51DE73-AC08-B4D6-F57A-C03BB9996345}"/>
              </a:ext>
            </a:extLst>
          </p:cNvPr>
          <p:cNvGrpSpPr/>
          <p:nvPr/>
        </p:nvGrpSpPr>
        <p:grpSpPr>
          <a:xfrm>
            <a:off x="4661551" y="1143552"/>
            <a:ext cx="1944194" cy="1458398"/>
            <a:chOff x="4661551" y="1143552"/>
            <a:chExt cx="1944194" cy="145839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49E780-FE71-5312-6607-AABB5769F9B1}"/>
                </a:ext>
              </a:extLst>
            </p:cNvPr>
            <p:cNvSpPr txBox="1"/>
            <p:nvPr/>
          </p:nvSpPr>
          <p:spPr>
            <a:xfrm>
              <a:off x="4777367" y="1817120"/>
              <a:ext cx="1712563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IN" sz="9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Provide customization through dynamic and easy integration with third party tools and environments such as AI ops, IT ops and Sec Ops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F9F3408-2A12-ED17-412E-C2269EAC952A}"/>
                </a:ext>
              </a:extLst>
            </p:cNvPr>
            <p:cNvSpPr txBox="1"/>
            <p:nvPr/>
          </p:nvSpPr>
          <p:spPr>
            <a:xfrm>
              <a:off x="4661551" y="1527908"/>
              <a:ext cx="19441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BED730"/>
                  </a:solidFill>
                  <a:latin typeface="+mj-lt"/>
                  <a:cs typeface="Arial" panose="020B0604020202020204" pitchFamily="34" charset="0"/>
                </a:rPr>
                <a:t>Dynamic Integration</a:t>
              </a:r>
            </a:p>
          </p:txBody>
        </p:sp>
        <p:pic>
          <p:nvPicPr>
            <p:cNvPr id="49" name="Graphic 48" descr="Link with solid fill">
              <a:extLst>
                <a:ext uri="{FF2B5EF4-FFF2-40B4-BE49-F238E27FC236}">
                  <a16:creationId xmlns:a16="http://schemas.microsoft.com/office/drawing/2014/main" id="{0AE1E2C8-0593-00F2-EF87-CAAEFF57CB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52901" y="1143552"/>
              <a:ext cx="360000" cy="360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DB96A94-3995-52B6-D428-7FAC6CE10B65}"/>
              </a:ext>
            </a:extLst>
          </p:cNvPr>
          <p:cNvGrpSpPr/>
          <p:nvPr/>
        </p:nvGrpSpPr>
        <p:grpSpPr>
          <a:xfrm>
            <a:off x="2537813" y="1143552"/>
            <a:ext cx="1944194" cy="1319899"/>
            <a:chOff x="2537813" y="1143552"/>
            <a:chExt cx="1944194" cy="13198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06C4350-0291-546E-E54A-ED1CD8833925}"/>
                </a:ext>
              </a:extLst>
            </p:cNvPr>
            <p:cNvSpPr txBox="1"/>
            <p:nvPr/>
          </p:nvSpPr>
          <p:spPr>
            <a:xfrm>
              <a:off x="2653629" y="1817120"/>
              <a:ext cx="17125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Support a flexible set of Service Management functions through modular approach</a:t>
              </a:r>
              <a:endParaRPr lang="en-GB" sz="900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E615784-0558-09AB-C422-235C290EABAB}"/>
                </a:ext>
              </a:extLst>
            </p:cNvPr>
            <p:cNvSpPr txBox="1"/>
            <p:nvPr/>
          </p:nvSpPr>
          <p:spPr>
            <a:xfrm>
              <a:off x="2537813" y="1527908"/>
              <a:ext cx="19441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BED730"/>
                  </a:solidFill>
                  <a:latin typeface="+mj-lt"/>
                  <a:cs typeface="Arial" panose="020B0604020202020204" pitchFamily="34" charset="0"/>
                </a:rPr>
                <a:t>Flexible &amp; Modular</a:t>
              </a:r>
            </a:p>
          </p:txBody>
        </p:sp>
        <p:pic>
          <p:nvPicPr>
            <p:cNvPr id="51" name="Graphic 50" descr="Puzzle pieces outline">
              <a:extLst>
                <a:ext uri="{FF2B5EF4-FFF2-40B4-BE49-F238E27FC236}">
                  <a16:creationId xmlns:a16="http://schemas.microsoft.com/office/drawing/2014/main" id="{DA517180-BDF3-9A62-B6FA-036493D5D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28939" y="1143552"/>
              <a:ext cx="360000" cy="360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B69152E-1573-FCF1-08AA-FB427B1B85DF}"/>
              </a:ext>
            </a:extLst>
          </p:cNvPr>
          <p:cNvGrpSpPr/>
          <p:nvPr/>
        </p:nvGrpSpPr>
        <p:grpSpPr>
          <a:xfrm>
            <a:off x="323777" y="990951"/>
            <a:ext cx="2124258" cy="1868922"/>
            <a:chOff x="323777" y="990951"/>
            <a:chExt cx="2124258" cy="1868922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D2C04F89-C628-9585-7DA3-743A56DA67C1}"/>
                </a:ext>
              </a:extLst>
            </p:cNvPr>
            <p:cNvSpPr/>
            <p:nvPr/>
          </p:nvSpPr>
          <p:spPr>
            <a:xfrm>
              <a:off x="323850" y="990951"/>
              <a:ext cx="2124185" cy="1868922"/>
            </a:xfrm>
            <a:prstGeom prst="rect">
              <a:avLst/>
            </a:prstGeom>
            <a:solidFill>
              <a:srgbClr val="0B192B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+mj-lt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33612E1-CAED-5B5A-D837-A3DE064DDA2D}"/>
                </a:ext>
              </a:extLst>
            </p:cNvPr>
            <p:cNvSpPr txBox="1"/>
            <p:nvPr/>
          </p:nvSpPr>
          <p:spPr>
            <a:xfrm>
              <a:off x="323850" y="1817120"/>
              <a:ext cx="2122773" cy="1000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Ability to easily add and managed new services and scale horizontally</a:t>
              </a:r>
            </a:p>
            <a:p>
              <a:pPr algn="ctr">
                <a:spcAft>
                  <a:spcPts val="600"/>
                </a:spcAft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Scale vertically and support fulfillment, assurance and service monitoring on new services with agility</a:t>
              </a:r>
              <a:endParaRPr lang="en-IN" sz="900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7E16FB-C9B1-F035-D742-052FB4444D7D}"/>
                </a:ext>
              </a:extLst>
            </p:cNvPr>
            <p:cNvSpPr txBox="1"/>
            <p:nvPr/>
          </p:nvSpPr>
          <p:spPr>
            <a:xfrm>
              <a:off x="323777" y="1527908"/>
              <a:ext cx="212367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BED730"/>
                  </a:solidFill>
                  <a:latin typeface="+mj-lt"/>
                  <a:cs typeface="Arial" panose="020B0604020202020204" pitchFamily="34" charset="0"/>
                </a:rPr>
                <a:t>Horizontal &amp; Vertical scale</a:t>
              </a:r>
            </a:p>
          </p:txBody>
        </p:sp>
        <p:pic>
          <p:nvPicPr>
            <p:cNvPr id="53" name="Graphic 52" descr="Completed with solid fill">
              <a:extLst>
                <a:ext uri="{FF2B5EF4-FFF2-40B4-BE49-F238E27FC236}">
                  <a16:creationId xmlns:a16="http://schemas.microsoft.com/office/drawing/2014/main" id="{FF5DF4BA-0927-03F6-243F-8BB1FD869C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04979" y="1109022"/>
              <a:ext cx="360000" cy="429061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9DDA8B5-4326-1EF1-F713-6A9AB37F7880}"/>
              </a:ext>
            </a:extLst>
          </p:cNvPr>
          <p:cNvGrpSpPr/>
          <p:nvPr/>
        </p:nvGrpSpPr>
        <p:grpSpPr>
          <a:xfrm>
            <a:off x="6784992" y="1143552"/>
            <a:ext cx="1944194" cy="1042900"/>
            <a:chOff x="6784992" y="1143552"/>
            <a:chExt cx="1944194" cy="104290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E354436-7CAC-A6E1-0C83-362213CC5D6C}"/>
                </a:ext>
              </a:extLst>
            </p:cNvPr>
            <p:cNvSpPr txBox="1"/>
            <p:nvPr/>
          </p:nvSpPr>
          <p:spPr>
            <a:xfrm>
              <a:off x="6900808" y="1817120"/>
              <a:ext cx="171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Arial" panose="020B0604020202020204" pitchFamily="34" charset="0"/>
                </a:rPr>
                <a:t>In built security against vulnerabilities</a:t>
              </a:r>
              <a:endParaRPr lang="en-GB" sz="900" dirty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6F77725-D623-2743-C482-A2F2011B3B80}"/>
                </a:ext>
              </a:extLst>
            </p:cNvPr>
            <p:cNvSpPr txBox="1"/>
            <p:nvPr/>
          </p:nvSpPr>
          <p:spPr>
            <a:xfrm>
              <a:off x="6784992" y="1527908"/>
              <a:ext cx="19441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BED730"/>
                  </a:solidFill>
                  <a:latin typeface="+mj-lt"/>
                  <a:cs typeface="Arial" panose="020B0604020202020204" pitchFamily="34" charset="0"/>
                </a:rPr>
                <a:t>Secure by Design</a:t>
              </a:r>
            </a:p>
          </p:txBody>
        </p:sp>
        <p:pic>
          <p:nvPicPr>
            <p:cNvPr id="55" name="Graphic 54" descr="Lock with solid fill">
              <a:extLst>
                <a:ext uri="{FF2B5EF4-FFF2-40B4-BE49-F238E27FC236}">
                  <a16:creationId xmlns:a16="http://schemas.microsoft.com/office/drawing/2014/main" id="{FD838869-D637-DC7C-938C-2B85240C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564749" y="1143552"/>
              <a:ext cx="384526" cy="360000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CF19687-6E55-695E-E646-C743BC7270C1}"/>
              </a:ext>
            </a:extLst>
          </p:cNvPr>
          <p:cNvGrpSpPr/>
          <p:nvPr/>
        </p:nvGrpSpPr>
        <p:grpSpPr>
          <a:xfrm>
            <a:off x="323850" y="987425"/>
            <a:ext cx="8496300" cy="3744913"/>
            <a:chOff x="323850" y="987425"/>
            <a:chExt cx="8496300" cy="3744913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5BE4A85-75D1-1DAD-1CAA-84E13A025D81}"/>
                </a:ext>
              </a:extLst>
            </p:cNvPr>
            <p:cNvCxnSpPr>
              <a:cxnSpLocks/>
            </p:cNvCxnSpPr>
            <p:nvPr/>
          </p:nvCxnSpPr>
          <p:spPr>
            <a:xfrm>
              <a:off x="2448037" y="987425"/>
              <a:ext cx="0" cy="3744913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1154A55-F813-F099-FF76-2F1D683DA8E0}"/>
                </a:ext>
              </a:extLst>
            </p:cNvPr>
            <p:cNvCxnSpPr>
              <a:cxnSpLocks/>
            </p:cNvCxnSpPr>
            <p:nvPr/>
          </p:nvCxnSpPr>
          <p:spPr>
            <a:xfrm>
              <a:off x="4572074" y="987425"/>
              <a:ext cx="0" cy="3744913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EE0814E-6CE1-7E63-47E9-158D5ADF5854}"/>
                </a:ext>
              </a:extLst>
            </p:cNvPr>
            <p:cNvCxnSpPr>
              <a:cxnSpLocks/>
            </p:cNvCxnSpPr>
            <p:nvPr/>
          </p:nvCxnSpPr>
          <p:spPr>
            <a:xfrm>
              <a:off x="6696111" y="987425"/>
              <a:ext cx="0" cy="3744913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34CC6C40-0101-B5A9-41F0-109552DF369D}"/>
                </a:ext>
              </a:extLst>
            </p:cNvPr>
            <p:cNvCxnSpPr>
              <a:cxnSpLocks/>
            </p:cNvCxnSpPr>
            <p:nvPr/>
          </p:nvCxnSpPr>
          <p:spPr>
            <a:xfrm>
              <a:off x="323850" y="2859881"/>
              <a:ext cx="8496300" cy="0"/>
            </a:xfrm>
            <a:prstGeom prst="line">
              <a:avLst/>
            </a:prstGeom>
            <a:ln w="9525">
              <a:solidFill>
                <a:schemeClr val="accent1">
                  <a:lumMod val="75000"/>
                </a:schemeClr>
              </a:solidFill>
              <a:prstDash val="sysDot"/>
              <a:headEnd type="diamond" w="med" len="med"/>
              <a:tailEnd type="diamond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090603-2499-0027-5ACF-CBC7FD65325F}"/>
              </a:ext>
            </a:extLst>
          </p:cNvPr>
          <p:cNvGrpSpPr/>
          <p:nvPr/>
        </p:nvGrpSpPr>
        <p:grpSpPr>
          <a:xfrm>
            <a:off x="2446623" y="2859870"/>
            <a:ext cx="2125524" cy="1872465"/>
            <a:chOff x="2446623" y="2859870"/>
            <a:chExt cx="2125524" cy="1872465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89F4F0-C8BA-75FE-5521-202749525A9F}"/>
                </a:ext>
              </a:extLst>
            </p:cNvPr>
            <p:cNvSpPr/>
            <p:nvPr/>
          </p:nvSpPr>
          <p:spPr>
            <a:xfrm>
              <a:off x="2447741" y="2859870"/>
              <a:ext cx="2124185" cy="1868922"/>
            </a:xfrm>
            <a:prstGeom prst="rect">
              <a:avLst/>
            </a:prstGeom>
            <a:solidFill>
              <a:srgbClr val="0B192B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+mj-lt"/>
              </a:endParaRPr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93D714A7-2797-47E9-D1B2-42438D1EE2F5}"/>
                </a:ext>
              </a:extLst>
            </p:cNvPr>
            <p:cNvSpPr/>
            <p:nvPr/>
          </p:nvSpPr>
          <p:spPr>
            <a:xfrm>
              <a:off x="2447962" y="2859873"/>
              <a:ext cx="2124185" cy="1872462"/>
            </a:xfrm>
            <a:prstGeom prst="rect">
              <a:avLst/>
            </a:prstGeom>
            <a:solidFill>
              <a:srgbClr val="0B192B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CC260D6-1B93-7E21-AB1F-18A09A384E0C}"/>
                </a:ext>
              </a:extLst>
            </p:cNvPr>
            <p:cNvSpPr txBox="1"/>
            <p:nvPr/>
          </p:nvSpPr>
          <p:spPr>
            <a:xfrm>
              <a:off x="2446623" y="3686039"/>
              <a:ext cx="194599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Calibri" panose="020F0502020204030204" pitchFamily="34" charset="0"/>
                </a:rPr>
                <a:t>Provide automation across service fulfillment, service assurance and service monitoring</a:t>
              </a:r>
            </a:p>
            <a:p>
              <a:pPr algn="ctr">
                <a:spcAft>
                  <a:spcPts val="600"/>
                </a:spcAft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Calibri" panose="020F0502020204030204" pitchFamily="34" charset="0"/>
                </a:rPr>
                <a:t>Reduce the cost of the optimization</a:t>
              </a:r>
              <a:endParaRPr lang="en-IN" sz="900" dirty="0">
                <a:solidFill>
                  <a:schemeClr val="bg1">
                    <a:lumMod val="85000"/>
                  </a:schemeClr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F6AFDE-B8A3-7242-CCB8-461248CAFDFB}"/>
                </a:ext>
              </a:extLst>
            </p:cNvPr>
            <p:cNvSpPr txBox="1"/>
            <p:nvPr/>
          </p:nvSpPr>
          <p:spPr>
            <a:xfrm>
              <a:off x="2537813" y="3396827"/>
              <a:ext cx="1944194" cy="281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200" b="1" dirty="0">
                  <a:solidFill>
                    <a:srgbClr val="BED730"/>
                  </a:solidFill>
                  <a:latin typeface="+mj-lt"/>
                  <a:cs typeface="Arial" panose="020B0604020202020204" pitchFamily="34" charset="0"/>
                </a:rPr>
                <a:t>Automation</a:t>
              </a:r>
              <a:endParaRPr lang="en-IN" sz="1200" b="1" dirty="0">
                <a:solidFill>
                  <a:srgbClr val="BED730"/>
                </a:solidFill>
                <a:latin typeface="+mj-lt"/>
              </a:endParaRPr>
            </a:p>
          </p:txBody>
        </p:sp>
        <p:pic>
          <p:nvPicPr>
            <p:cNvPr id="58" name="Content Placeholder 31" descr="Robot with solid fill">
              <a:extLst>
                <a:ext uri="{FF2B5EF4-FFF2-40B4-BE49-F238E27FC236}">
                  <a16:creationId xmlns:a16="http://schemas.microsoft.com/office/drawing/2014/main" id="{FB0DB497-7E03-EBC6-E394-DC2E68B80E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328939" y="3003494"/>
              <a:ext cx="359999" cy="360000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B65FB1-A74C-1654-42EE-04981B4F6727}"/>
              </a:ext>
            </a:extLst>
          </p:cNvPr>
          <p:cNvGrpSpPr/>
          <p:nvPr/>
        </p:nvGrpSpPr>
        <p:grpSpPr>
          <a:xfrm>
            <a:off x="4661551" y="3003494"/>
            <a:ext cx="1944194" cy="1051877"/>
            <a:chOff x="4661551" y="3003494"/>
            <a:chExt cx="1944194" cy="105187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1C0B379-B827-90D0-717D-42DDC7B15EC2}"/>
                </a:ext>
              </a:extLst>
            </p:cNvPr>
            <p:cNvSpPr txBox="1"/>
            <p:nvPr/>
          </p:nvSpPr>
          <p:spPr>
            <a:xfrm>
              <a:off x="4777367" y="3686039"/>
              <a:ext cx="17125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Calibri" panose="020F0502020204030204" pitchFamily="34" charset="0"/>
                </a:rPr>
                <a:t>Closed loop automation and self healing capability</a:t>
              </a:r>
              <a:endParaRPr lang="en-IN" sz="900" dirty="0">
                <a:solidFill>
                  <a:schemeClr val="bg1">
                    <a:lumMod val="85000"/>
                  </a:schemeClr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30787A9-C2FC-B7EF-1659-B18EC1B40B37}"/>
                </a:ext>
              </a:extLst>
            </p:cNvPr>
            <p:cNvSpPr txBox="1"/>
            <p:nvPr/>
          </p:nvSpPr>
          <p:spPr>
            <a:xfrm>
              <a:off x="4661551" y="3396827"/>
              <a:ext cx="1944194" cy="281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BED730"/>
                  </a:solidFill>
                  <a:latin typeface="+mj-lt"/>
                  <a:cs typeface="Arial" panose="020B0604020202020204" pitchFamily="34" charset="0"/>
                </a:rPr>
                <a:t>Self heal</a:t>
              </a:r>
            </a:p>
          </p:txBody>
        </p:sp>
        <p:pic>
          <p:nvPicPr>
            <p:cNvPr id="59" name="Graphic 58" descr="Brain outline">
              <a:extLst>
                <a:ext uri="{FF2B5EF4-FFF2-40B4-BE49-F238E27FC236}">
                  <a16:creationId xmlns:a16="http://schemas.microsoft.com/office/drawing/2014/main" id="{FE61FF03-028E-6B10-EDE3-705F449C39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452901" y="3003494"/>
              <a:ext cx="360000" cy="360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C556BF3-C880-DE04-626A-E4CFFD483773}"/>
              </a:ext>
            </a:extLst>
          </p:cNvPr>
          <p:cNvGrpSpPr/>
          <p:nvPr/>
        </p:nvGrpSpPr>
        <p:grpSpPr>
          <a:xfrm>
            <a:off x="413922" y="3003494"/>
            <a:ext cx="1944194" cy="1605875"/>
            <a:chOff x="413922" y="3003494"/>
            <a:chExt cx="1944194" cy="160587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67613F-8ABC-FDBB-0967-366610D2EA66}"/>
                </a:ext>
              </a:extLst>
            </p:cNvPr>
            <p:cNvSpPr txBox="1"/>
            <p:nvPr/>
          </p:nvSpPr>
          <p:spPr>
            <a:xfrm>
              <a:off x="529738" y="3686039"/>
              <a:ext cx="171256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Calibri" panose="020F0502020204030204" pitchFamily="34" charset="0"/>
                </a:rPr>
                <a:t>Rich telemetry and data aggregation capabilities for providing and supporting observability tools , quick alerts and diagnostics </a:t>
              </a:r>
            </a:p>
            <a:p>
              <a:pPr algn="ctr"/>
              <a:endParaRPr lang="en-IN" sz="900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D2D829-FC89-D16F-2134-5382A672F440}"/>
                </a:ext>
              </a:extLst>
            </p:cNvPr>
            <p:cNvSpPr txBox="1"/>
            <p:nvPr/>
          </p:nvSpPr>
          <p:spPr>
            <a:xfrm>
              <a:off x="413922" y="3396827"/>
              <a:ext cx="1944194" cy="281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200" b="1" dirty="0">
                  <a:solidFill>
                    <a:srgbClr val="BED730"/>
                  </a:solidFill>
                  <a:latin typeface="+mj-lt"/>
                  <a:cs typeface="Arial" panose="020B0604020202020204" pitchFamily="34" charset="0"/>
                </a:rPr>
                <a:t>Observability</a:t>
              </a:r>
              <a:endParaRPr lang="en-IN" sz="1200" b="1" dirty="0">
                <a:solidFill>
                  <a:srgbClr val="BED730"/>
                </a:solidFill>
                <a:latin typeface="+mj-lt"/>
              </a:endParaRPr>
            </a:p>
          </p:txBody>
        </p:sp>
        <p:pic>
          <p:nvPicPr>
            <p:cNvPr id="64" name="Graphic 63" descr="Zoom in outline">
              <a:extLst>
                <a:ext uri="{FF2B5EF4-FFF2-40B4-BE49-F238E27FC236}">
                  <a16:creationId xmlns:a16="http://schemas.microsoft.com/office/drawing/2014/main" id="{4DF1E6DC-2E4E-69B0-4453-AA56EE7328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04979" y="3003494"/>
              <a:ext cx="360000" cy="36000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08F9D42-85AF-7194-5BFB-BA6A8D5492C7}"/>
              </a:ext>
            </a:extLst>
          </p:cNvPr>
          <p:cNvGrpSpPr/>
          <p:nvPr/>
        </p:nvGrpSpPr>
        <p:grpSpPr>
          <a:xfrm>
            <a:off x="6694920" y="2859870"/>
            <a:ext cx="2125303" cy="1872465"/>
            <a:chOff x="6694920" y="2859870"/>
            <a:chExt cx="2125303" cy="1872465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B364CC6C-4D86-AD8E-EDF4-69876555BC91}"/>
                </a:ext>
              </a:extLst>
            </p:cNvPr>
            <p:cNvSpPr/>
            <p:nvPr/>
          </p:nvSpPr>
          <p:spPr>
            <a:xfrm>
              <a:off x="6694920" y="2859870"/>
              <a:ext cx="2124185" cy="1868922"/>
            </a:xfrm>
            <a:prstGeom prst="rect">
              <a:avLst/>
            </a:prstGeom>
            <a:solidFill>
              <a:srgbClr val="0B192B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+mj-lt"/>
              </a:endParaRPr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D42C23C2-B8F0-FA8A-C23E-3C4FF2334BF0}"/>
                </a:ext>
              </a:extLst>
            </p:cNvPr>
            <p:cNvSpPr/>
            <p:nvPr/>
          </p:nvSpPr>
          <p:spPr>
            <a:xfrm>
              <a:off x="6696038" y="2859873"/>
              <a:ext cx="2124185" cy="1872462"/>
            </a:xfrm>
            <a:prstGeom prst="rect">
              <a:avLst/>
            </a:prstGeom>
            <a:solidFill>
              <a:srgbClr val="0B192B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+mj-lt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8D845EF-3A24-2B0F-4A4B-A916AE88E44F}"/>
                </a:ext>
              </a:extLst>
            </p:cNvPr>
            <p:cNvSpPr txBox="1"/>
            <p:nvPr/>
          </p:nvSpPr>
          <p:spPr>
            <a:xfrm>
              <a:off x="6900808" y="3686039"/>
              <a:ext cx="1712563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  <a:cs typeface="Calibri" panose="020F0502020204030204" pitchFamily="34" charset="0"/>
                </a:rPr>
                <a:t>Ability for end user to visualize network behavior and provision on-demand</a:t>
              </a:r>
              <a:endParaRPr lang="en-IN" sz="900" dirty="0">
                <a:solidFill>
                  <a:schemeClr val="bg1">
                    <a:lumMod val="85000"/>
                  </a:schemeClr>
                </a:solidFill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510E330-8066-F873-C7AE-E94F2089EC8C}"/>
                </a:ext>
              </a:extLst>
            </p:cNvPr>
            <p:cNvSpPr txBox="1"/>
            <p:nvPr/>
          </p:nvSpPr>
          <p:spPr>
            <a:xfrm>
              <a:off x="6784992" y="3396827"/>
              <a:ext cx="19441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rgbClr val="BED730"/>
                  </a:solidFill>
                  <a:latin typeface="+mj-lt"/>
                  <a:cs typeface="Arial" panose="020B0604020202020204" pitchFamily="34" charset="0"/>
                </a:rPr>
                <a:t>Digital Experience</a:t>
              </a:r>
            </a:p>
          </p:txBody>
        </p:sp>
        <p:pic>
          <p:nvPicPr>
            <p:cNvPr id="65" name="Picture 64" descr="A black rectangle with a black background&#10;&#10;Description automatically generated with low confidence">
              <a:extLst>
                <a:ext uri="{FF2B5EF4-FFF2-40B4-BE49-F238E27FC236}">
                  <a16:creationId xmlns:a16="http://schemas.microsoft.com/office/drawing/2014/main" id="{A99E5F1E-DE65-53C8-34E4-51EB18585A7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76418" y="3003494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8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A8936-BCA5-0EDE-B498-DA7B6ACBD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MNS framework: big picture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B6D630-984F-D136-8636-EDAEA600F8F5}"/>
              </a:ext>
            </a:extLst>
          </p:cNvPr>
          <p:cNvSpPr/>
          <p:nvPr/>
        </p:nvSpPr>
        <p:spPr>
          <a:xfrm>
            <a:off x="323850" y="987425"/>
            <a:ext cx="8484066" cy="3223052"/>
          </a:xfrm>
          <a:prstGeom prst="roundRect">
            <a:avLst>
              <a:gd name="adj" fmla="val 9140"/>
            </a:avLst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F52B652-E502-4F87-D835-C7E8B1C95E30}"/>
              </a:ext>
            </a:extLst>
          </p:cNvPr>
          <p:cNvSpPr/>
          <p:nvPr/>
        </p:nvSpPr>
        <p:spPr>
          <a:xfrm>
            <a:off x="1487645" y="1123029"/>
            <a:ext cx="6168709" cy="5152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+mj-lt"/>
            </a:endParaRPr>
          </a:p>
        </p:txBody>
      </p:sp>
      <p:sp>
        <p:nvSpPr>
          <p:cNvPr id="4" name="Flowchart: Magnetic Disk 3">
            <a:extLst>
              <a:ext uri="{FF2B5EF4-FFF2-40B4-BE49-F238E27FC236}">
                <a16:creationId xmlns:a16="http://schemas.microsoft.com/office/drawing/2014/main" id="{D035A482-29B6-BC9C-F708-D733B80C3C8E}"/>
              </a:ext>
            </a:extLst>
          </p:cNvPr>
          <p:cNvSpPr/>
          <p:nvPr/>
        </p:nvSpPr>
        <p:spPr>
          <a:xfrm>
            <a:off x="6911612" y="1239791"/>
            <a:ext cx="293084" cy="263148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15918A-1CE3-9FAC-E48B-D50B45578504}"/>
              </a:ext>
            </a:extLst>
          </p:cNvPr>
          <p:cNvSpPr txBox="1"/>
          <p:nvPr/>
        </p:nvSpPr>
        <p:spPr>
          <a:xfrm>
            <a:off x="2324745" y="1150585"/>
            <a:ext cx="44693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latin typeface="+mj-lt"/>
              </a:rPr>
              <a:t>Digital Store Front</a:t>
            </a:r>
          </a:p>
          <a:p>
            <a:pPr algn="ctr"/>
            <a:r>
              <a:rPr lang="en-US" sz="1100" b="1" dirty="0">
                <a:latin typeface="+mj-lt"/>
              </a:rPr>
              <a:t>(Automated Customer and Business Management)</a:t>
            </a:r>
            <a:endParaRPr lang="en-US" sz="1000" b="1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19A3BD-39C1-7472-E3AC-D279713B52CC}"/>
              </a:ext>
            </a:extLst>
          </p:cNvPr>
          <p:cNvSpPr/>
          <p:nvPr/>
        </p:nvSpPr>
        <p:spPr>
          <a:xfrm>
            <a:off x="2004206" y="1817536"/>
            <a:ext cx="5115010" cy="596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1E3DD5-FAB9-AC72-1516-1D86874A969B}"/>
              </a:ext>
            </a:extLst>
          </p:cNvPr>
          <p:cNvSpPr txBox="1"/>
          <p:nvPr/>
        </p:nvSpPr>
        <p:spPr>
          <a:xfrm>
            <a:off x="3197476" y="1847963"/>
            <a:ext cx="29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End to End Service Management</a:t>
            </a:r>
          </a:p>
          <a:p>
            <a:endParaRPr lang="en-US" sz="800" b="1" dirty="0">
              <a:latin typeface="+mj-lt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018239-1991-FF4D-EBEC-B9213861AC76}"/>
              </a:ext>
            </a:extLst>
          </p:cNvPr>
          <p:cNvSpPr/>
          <p:nvPr/>
        </p:nvSpPr>
        <p:spPr>
          <a:xfrm>
            <a:off x="2142201" y="2111937"/>
            <a:ext cx="1386915" cy="2066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8AB26A7-4016-9431-5DEB-9FD1335F1301}"/>
              </a:ext>
            </a:extLst>
          </p:cNvPr>
          <p:cNvSpPr txBox="1"/>
          <p:nvPr/>
        </p:nvSpPr>
        <p:spPr>
          <a:xfrm>
            <a:off x="2182758" y="2099827"/>
            <a:ext cx="13108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Service Orchestration</a:t>
            </a:r>
            <a:endParaRPr lang="en-US" sz="70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7ABB28-301E-19E8-8A65-5317C237CADB}"/>
              </a:ext>
            </a:extLst>
          </p:cNvPr>
          <p:cNvSpPr/>
          <p:nvPr/>
        </p:nvSpPr>
        <p:spPr>
          <a:xfrm>
            <a:off x="3614598" y="2111937"/>
            <a:ext cx="1386915" cy="2066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21084F-E7AB-0339-D46B-FE4F564B7129}"/>
              </a:ext>
            </a:extLst>
          </p:cNvPr>
          <p:cNvSpPr txBox="1"/>
          <p:nvPr/>
        </p:nvSpPr>
        <p:spPr>
          <a:xfrm>
            <a:off x="3670408" y="2099827"/>
            <a:ext cx="12434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Service Intelligence</a:t>
            </a:r>
            <a:endParaRPr lang="en-US" sz="700" dirty="0">
              <a:latin typeface="+mj-lt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48265D-59C9-5B38-6615-AD4D20BEEEB0}"/>
              </a:ext>
            </a:extLst>
          </p:cNvPr>
          <p:cNvSpPr/>
          <p:nvPr/>
        </p:nvSpPr>
        <p:spPr>
          <a:xfrm>
            <a:off x="778661" y="2643125"/>
            <a:ext cx="6747896" cy="2759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C41A833-79E0-7C0C-8B78-4CF913A99AC5}"/>
              </a:ext>
            </a:extLst>
          </p:cNvPr>
          <p:cNvSpPr/>
          <p:nvPr/>
        </p:nvSpPr>
        <p:spPr>
          <a:xfrm>
            <a:off x="5129735" y="2111937"/>
            <a:ext cx="1386915" cy="2066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DB4A00-F42D-09D5-9E36-60C19479E868}"/>
              </a:ext>
            </a:extLst>
          </p:cNvPr>
          <p:cNvSpPr txBox="1"/>
          <p:nvPr/>
        </p:nvSpPr>
        <p:spPr>
          <a:xfrm>
            <a:off x="5186056" y="2099827"/>
            <a:ext cx="126599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Service Assurance</a:t>
            </a:r>
            <a:endParaRPr lang="en-US" sz="700" dirty="0">
              <a:latin typeface="+mj-lt"/>
            </a:endParaRPr>
          </a:p>
        </p:txBody>
      </p:sp>
      <p:sp>
        <p:nvSpPr>
          <p:cNvPr id="25" name="Flowchart: Magnetic Disk 24">
            <a:extLst>
              <a:ext uri="{FF2B5EF4-FFF2-40B4-BE49-F238E27FC236}">
                <a16:creationId xmlns:a16="http://schemas.microsoft.com/office/drawing/2014/main" id="{8E1B182C-B314-23A5-EAF2-C06A85B6CE45}"/>
              </a:ext>
            </a:extLst>
          </p:cNvPr>
          <p:cNvSpPr/>
          <p:nvPr/>
        </p:nvSpPr>
        <p:spPr>
          <a:xfrm>
            <a:off x="6619403" y="2073965"/>
            <a:ext cx="293084" cy="263148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3D736B3-7BC5-B339-CB44-5472A5EF291D}"/>
              </a:ext>
            </a:extLst>
          </p:cNvPr>
          <p:cNvSpPr txBox="1"/>
          <p:nvPr/>
        </p:nvSpPr>
        <p:spPr>
          <a:xfrm>
            <a:off x="3074053" y="2661816"/>
            <a:ext cx="20729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Integration layer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D7180EC-D45B-EF76-3237-711517509D18}"/>
              </a:ext>
            </a:extLst>
          </p:cNvPr>
          <p:cNvSpPr/>
          <p:nvPr/>
        </p:nvSpPr>
        <p:spPr>
          <a:xfrm>
            <a:off x="783893" y="1847962"/>
            <a:ext cx="804238" cy="5534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2441F98-CE35-6143-4B7C-BE0B1D089DEC}"/>
              </a:ext>
            </a:extLst>
          </p:cNvPr>
          <p:cNvSpPr txBox="1"/>
          <p:nvPr/>
        </p:nvSpPr>
        <p:spPr>
          <a:xfrm>
            <a:off x="810379" y="1834353"/>
            <a:ext cx="80859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APIs layer</a:t>
            </a:r>
          </a:p>
          <a:p>
            <a:pPr algn="ctr"/>
            <a:r>
              <a:rPr lang="en-US" sz="1000" b="1" dirty="0">
                <a:latin typeface="+mj-lt"/>
              </a:rPr>
              <a:t>federated </a:t>
            </a:r>
          </a:p>
          <a:p>
            <a:pPr algn="ctr"/>
            <a:r>
              <a:rPr lang="en-US" sz="1000" b="1" dirty="0">
                <a:latin typeface="+mj-lt"/>
              </a:rPr>
              <a:t>partners</a:t>
            </a:r>
            <a:endParaRPr lang="en-US" sz="1000" dirty="0">
              <a:latin typeface="+mj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317CA1B-2F30-5ED8-CC2A-C1F437433D92}"/>
              </a:ext>
            </a:extLst>
          </p:cNvPr>
          <p:cNvSpPr/>
          <p:nvPr/>
        </p:nvSpPr>
        <p:spPr>
          <a:xfrm>
            <a:off x="801345" y="3065791"/>
            <a:ext cx="5373203" cy="5856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FC84C12-D4D1-3CF0-6077-E79AA881C995}"/>
              </a:ext>
            </a:extLst>
          </p:cNvPr>
          <p:cNvSpPr txBox="1"/>
          <p:nvPr/>
        </p:nvSpPr>
        <p:spPr>
          <a:xfrm>
            <a:off x="1985888" y="3085318"/>
            <a:ext cx="297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+mj-lt"/>
              </a:rPr>
              <a:t>Network Management Domain</a:t>
            </a:r>
          </a:p>
          <a:p>
            <a:endParaRPr lang="en-US" sz="800" b="1" dirty="0">
              <a:latin typeface="+mj-lt"/>
            </a:endParaRPr>
          </a:p>
        </p:txBody>
      </p:sp>
      <p:sp>
        <p:nvSpPr>
          <p:cNvPr id="35" name="Flowchart: Magnetic Disk 34">
            <a:extLst>
              <a:ext uri="{FF2B5EF4-FFF2-40B4-BE49-F238E27FC236}">
                <a16:creationId xmlns:a16="http://schemas.microsoft.com/office/drawing/2014/main" id="{CE02D537-E5D7-D24E-1075-1E726044C1AD}"/>
              </a:ext>
            </a:extLst>
          </p:cNvPr>
          <p:cNvSpPr/>
          <p:nvPr/>
        </p:nvSpPr>
        <p:spPr>
          <a:xfrm>
            <a:off x="5698282" y="3311321"/>
            <a:ext cx="293084" cy="263148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187919E-1A74-41E6-F6D0-C9E1C18712B6}"/>
              </a:ext>
            </a:extLst>
          </p:cNvPr>
          <p:cNvSpPr/>
          <p:nvPr/>
        </p:nvSpPr>
        <p:spPr>
          <a:xfrm>
            <a:off x="1064302" y="3363434"/>
            <a:ext cx="1060686" cy="2235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43ABA24-90C1-0249-58CD-D26B798E8BF6}"/>
              </a:ext>
            </a:extLst>
          </p:cNvPr>
          <p:cNvSpPr txBox="1"/>
          <p:nvPr/>
        </p:nvSpPr>
        <p:spPr>
          <a:xfrm>
            <a:off x="1093709" y="3359779"/>
            <a:ext cx="101296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Orchestration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96B3538D-ADFF-E7CA-6361-84981DBF5157}"/>
              </a:ext>
            </a:extLst>
          </p:cNvPr>
          <p:cNvSpPr/>
          <p:nvPr/>
        </p:nvSpPr>
        <p:spPr>
          <a:xfrm>
            <a:off x="2250815" y="3363434"/>
            <a:ext cx="931588" cy="2235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BD07501-3D1A-3B67-F2A1-345413616A9E}"/>
              </a:ext>
            </a:extLst>
          </p:cNvPr>
          <p:cNvSpPr txBox="1"/>
          <p:nvPr/>
        </p:nvSpPr>
        <p:spPr>
          <a:xfrm>
            <a:off x="2279602" y="3359779"/>
            <a:ext cx="86705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Intelligence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658AF77-B5AB-B2CB-54F0-0746613C7DFB}"/>
              </a:ext>
            </a:extLst>
          </p:cNvPr>
          <p:cNvSpPr/>
          <p:nvPr/>
        </p:nvSpPr>
        <p:spPr>
          <a:xfrm>
            <a:off x="3376677" y="3363434"/>
            <a:ext cx="931588" cy="2235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7EF40A4-B4E8-DB52-C7C3-FE0480936431}"/>
              </a:ext>
            </a:extLst>
          </p:cNvPr>
          <p:cNvSpPr txBox="1"/>
          <p:nvPr/>
        </p:nvSpPr>
        <p:spPr>
          <a:xfrm>
            <a:off x="3417375" y="3359779"/>
            <a:ext cx="8249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Assurance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15FE835-228C-E3F2-B0B0-673524206460}"/>
              </a:ext>
            </a:extLst>
          </p:cNvPr>
          <p:cNvSpPr/>
          <p:nvPr/>
        </p:nvSpPr>
        <p:spPr>
          <a:xfrm>
            <a:off x="4519812" y="3363434"/>
            <a:ext cx="931588" cy="2235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DE6AA85-41CC-A705-57A5-275000E4C0CA}"/>
              </a:ext>
            </a:extLst>
          </p:cNvPr>
          <p:cNvSpPr txBox="1"/>
          <p:nvPr/>
        </p:nvSpPr>
        <p:spPr>
          <a:xfrm>
            <a:off x="4563102" y="3359779"/>
            <a:ext cx="84643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Control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F350C27-E9B2-8B33-2B11-15234C4882E1}"/>
              </a:ext>
            </a:extLst>
          </p:cNvPr>
          <p:cNvSpPr/>
          <p:nvPr/>
        </p:nvSpPr>
        <p:spPr>
          <a:xfrm>
            <a:off x="6365570" y="3065791"/>
            <a:ext cx="1174953" cy="59658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+mj-lt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698DCCF-B4A8-B368-F239-A8E066F42F3B}"/>
              </a:ext>
            </a:extLst>
          </p:cNvPr>
          <p:cNvSpPr txBox="1"/>
          <p:nvPr/>
        </p:nvSpPr>
        <p:spPr>
          <a:xfrm>
            <a:off x="6295785" y="3188731"/>
            <a:ext cx="976942" cy="3256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b="1" dirty="0">
                <a:latin typeface="+mj-lt"/>
              </a:rPr>
              <a:t>Data Services</a:t>
            </a:r>
            <a:endParaRPr lang="en-US" sz="1050" dirty="0">
              <a:latin typeface="+mj-lt"/>
            </a:endParaRPr>
          </a:p>
        </p:txBody>
      </p:sp>
      <p:sp>
        <p:nvSpPr>
          <p:cNvPr id="43" name="Flowchart: Magnetic Disk 42">
            <a:extLst>
              <a:ext uri="{FF2B5EF4-FFF2-40B4-BE49-F238E27FC236}">
                <a16:creationId xmlns:a16="http://schemas.microsoft.com/office/drawing/2014/main" id="{7EA2EB69-9C58-4A49-7EE8-8A1C4DB71152}"/>
              </a:ext>
            </a:extLst>
          </p:cNvPr>
          <p:cNvSpPr/>
          <p:nvPr/>
        </p:nvSpPr>
        <p:spPr>
          <a:xfrm>
            <a:off x="7198592" y="3305722"/>
            <a:ext cx="293084" cy="263148"/>
          </a:xfrm>
          <a:prstGeom prst="flowChartMagneticDisk">
            <a:avLst/>
          </a:prstGeom>
          <a:solidFill>
            <a:schemeClr val="accent3">
              <a:lumMod val="75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+mj-lt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BF3D686-D189-9A84-CA2C-A168F3318009}"/>
              </a:ext>
            </a:extLst>
          </p:cNvPr>
          <p:cNvCxnSpPr/>
          <p:nvPr/>
        </p:nvCxnSpPr>
        <p:spPr>
          <a:xfrm>
            <a:off x="7288870" y="1596687"/>
            <a:ext cx="0" cy="1030333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932EAF38-1FE6-DD75-9B9F-9701EAB13409}"/>
              </a:ext>
            </a:extLst>
          </p:cNvPr>
          <p:cNvCxnSpPr>
            <a:cxnSpLocks/>
          </p:cNvCxnSpPr>
          <p:nvPr/>
        </p:nvCxnSpPr>
        <p:spPr>
          <a:xfrm>
            <a:off x="4272115" y="2905291"/>
            <a:ext cx="0" cy="180027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AC41A2-5006-0DE8-EE5C-D035F933BB9C}"/>
              </a:ext>
            </a:extLst>
          </p:cNvPr>
          <p:cNvCxnSpPr>
            <a:cxnSpLocks/>
          </p:cNvCxnSpPr>
          <p:nvPr/>
        </p:nvCxnSpPr>
        <p:spPr>
          <a:xfrm>
            <a:off x="4278654" y="2442950"/>
            <a:ext cx="0" cy="199493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431D2944-6660-5153-F12B-EC60822E6675}"/>
              </a:ext>
            </a:extLst>
          </p:cNvPr>
          <p:cNvCxnSpPr>
            <a:cxnSpLocks/>
          </p:cNvCxnSpPr>
          <p:nvPr/>
        </p:nvCxnSpPr>
        <p:spPr>
          <a:xfrm>
            <a:off x="6896782" y="2871739"/>
            <a:ext cx="0" cy="16511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BE0D27F7-D0BD-FF80-DF06-4E83CE9E705D}"/>
              </a:ext>
            </a:extLst>
          </p:cNvPr>
          <p:cNvCxnSpPr>
            <a:cxnSpLocks/>
          </p:cNvCxnSpPr>
          <p:nvPr/>
        </p:nvCxnSpPr>
        <p:spPr>
          <a:xfrm>
            <a:off x="1177286" y="2442951"/>
            <a:ext cx="0" cy="16511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A4CE0FF-E1C9-C10F-1B56-4B7714970CE3}"/>
              </a:ext>
            </a:extLst>
          </p:cNvPr>
          <p:cNvCxnSpPr>
            <a:cxnSpLocks/>
          </p:cNvCxnSpPr>
          <p:nvPr/>
        </p:nvCxnSpPr>
        <p:spPr>
          <a:xfrm>
            <a:off x="4573787" y="1589252"/>
            <a:ext cx="866" cy="225547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40917E2B-2ADA-1109-22FB-378E36D4CB8D}"/>
              </a:ext>
            </a:extLst>
          </p:cNvPr>
          <p:cNvCxnSpPr>
            <a:cxnSpLocks/>
          </p:cNvCxnSpPr>
          <p:nvPr/>
        </p:nvCxnSpPr>
        <p:spPr>
          <a:xfrm>
            <a:off x="1610821" y="2123762"/>
            <a:ext cx="371575" cy="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tangle 61">
            <a:extLst>
              <a:ext uri="{FF2B5EF4-FFF2-40B4-BE49-F238E27FC236}">
                <a16:creationId xmlns:a16="http://schemas.microsoft.com/office/drawing/2014/main" id="{725D90CD-102E-9C34-2AFA-851B7FE93C26}"/>
              </a:ext>
            </a:extLst>
          </p:cNvPr>
          <p:cNvSpPr/>
          <p:nvPr/>
        </p:nvSpPr>
        <p:spPr>
          <a:xfrm>
            <a:off x="827509" y="3858085"/>
            <a:ext cx="6747896" cy="2024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latin typeface="+mj-lt"/>
              </a:rPr>
              <a:t>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460D46-EC16-3C34-4AEA-2AF41F5C29C1}"/>
              </a:ext>
            </a:extLst>
          </p:cNvPr>
          <p:cNvSpPr txBox="1"/>
          <p:nvPr/>
        </p:nvSpPr>
        <p:spPr>
          <a:xfrm>
            <a:off x="2835658" y="3830062"/>
            <a:ext cx="30483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+mj-lt"/>
              </a:rPr>
              <a:t>Adaptation layer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D999A14-3DD0-2387-A237-A104F38D5857}"/>
              </a:ext>
            </a:extLst>
          </p:cNvPr>
          <p:cNvCxnSpPr>
            <a:cxnSpLocks/>
          </p:cNvCxnSpPr>
          <p:nvPr/>
        </p:nvCxnSpPr>
        <p:spPr>
          <a:xfrm>
            <a:off x="4028748" y="3666781"/>
            <a:ext cx="0" cy="16511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2E48B452-187A-399D-F57C-51CBE69B6031}"/>
              </a:ext>
            </a:extLst>
          </p:cNvPr>
          <p:cNvCxnSpPr>
            <a:cxnSpLocks/>
          </p:cNvCxnSpPr>
          <p:nvPr/>
        </p:nvCxnSpPr>
        <p:spPr>
          <a:xfrm>
            <a:off x="1845447" y="4084917"/>
            <a:ext cx="0" cy="216000"/>
          </a:xfrm>
          <a:prstGeom prst="straightConnector1">
            <a:avLst/>
          </a:prstGeom>
          <a:ln w="9525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04B8C65B-D764-D1DD-C10B-7F287B4651FE}"/>
              </a:ext>
            </a:extLst>
          </p:cNvPr>
          <p:cNvCxnSpPr>
            <a:cxnSpLocks/>
          </p:cNvCxnSpPr>
          <p:nvPr/>
        </p:nvCxnSpPr>
        <p:spPr>
          <a:xfrm>
            <a:off x="4096781" y="4090516"/>
            <a:ext cx="0" cy="216000"/>
          </a:xfrm>
          <a:prstGeom prst="straightConnector1">
            <a:avLst/>
          </a:prstGeom>
          <a:ln w="9525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F8C773CD-24A7-1A96-8AF0-96CCF0D7E98F}"/>
              </a:ext>
            </a:extLst>
          </p:cNvPr>
          <p:cNvCxnSpPr>
            <a:cxnSpLocks/>
          </p:cNvCxnSpPr>
          <p:nvPr/>
        </p:nvCxnSpPr>
        <p:spPr>
          <a:xfrm>
            <a:off x="6438842" y="4090516"/>
            <a:ext cx="0" cy="216000"/>
          </a:xfrm>
          <a:prstGeom prst="straightConnector1">
            <a:avLst/>
          </a:prstGeom>
          <a:ln w="9525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Graphic 70" descr="Server with solid fill">
            <a:extLst>
              <a:ext uri="{FF2B5EF4-FFF2-40B4-BE49-F238E27FC236}">
                <a16:creationId xmlns:a16="http://schemas.microsoft.com/office/drawing/2014/main" id="{BE962AFF-3D38-66B9-CD6D-9D7E57F5E6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4707" y="4362630"/>
            <a:ext cx="442684" cy="355184"/>
          </a:xfrm>
          <a:prstGeom prst="rect">
            <a:avLst/>
          </a:prstGeom>
        </p:spPr>
      </p:pic>
      <p:pic>
        <p:nvPicPr>
          <p:cNvPr id="73" name="Graphic 72" descr="Network diagram outline">
            <a:extLst>
              <a:ext uri="{FF2B5EF4-FFF2-40B4-BE49-F238E27FC236}">
                <a16:creationId xmlns:a16="http://schemas.microsoft.com/office/drawing/2014/main" id="{FBE0D7F8-12C1-0C81-F6DC-384D36D795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68782" y="4343038"/>
            <a:ext cx="491522" cy="394369"/>
          </a:xfrm>
          <a:prstGeom prst="rect">
            <a:avLst/>
          </a:prstGeom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BAF44984-C42B-6AFD-5D60-A72E4AD360F3}"/>
              </a:ext>
            </a:extLst>
          </p:cNvPr>
          <p:cNvSpPr txBox="1"/>
          <p:nvPr/>
        </p:nvSpPr>
        <p:spPr>
          <a:xfrm>
            <a:off x="2051373" y="4332473"/>
            <a:ext cx="1582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Physical</a:t>
            </a:r>
          </a:p>
          <a:p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Infrastructure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1232BC3-15D7-D687-09F1-AB98CC6936B5}"/>
              </a:ext>
            </a:extLst>
          </p:cNvPr>
          <p:cNvSpPr txBox="1"/>
          <p:nvPr/>
        </p:nvSpPr>
        <p:spPr>
          <a:xfrm>
            <a:off x="4296987" y="4332473"/>
            <a:ext cx="11588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Virtual Infrastructure</a:t>
            </a:r>
          </a:p>
        </p:txBody>
      </p:sp>
      <p:pic>
        <p:nvPicPr>
          <p:cNvPr id="77" name="Graphic 76" descr="Cloud outline">
            <a:extLst>
              <a:ext uri="{FF2B5EF4-FFF2-40B4-BE49-F238E27FC236}">
                <a16:creationId xmlns:a16="http://schemas.microsoft.com/office/drawing/2014/main" id="{93DCFA28-E882-4A42-A596-D5138EE9A6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24171" y="4271475"/>
            <a:ext cx="669906" cy="537494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49D363A5-470B-0427-4E5A-448B3F1737C6}"/>
              </a:ext>
            </a:extLst>
          </p:cNvPr>
          <p:cNvSpPr txBox="1"/>
          <p:nvPr/>
        </p:nvSpPr>
        <p:spPr>
          <a:xfrm>
            <a:off x="6728439" y="4332473"/>
            <a:ext cx="1582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Telco-cloud</a:t>
            </a:r>
          </a:p>
          <a:p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Infrastructure</a:t>
            </a: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C363DBB-AF32-82A5-105E-915F535E6718}"/>
              </a:ext>
            </a:extLst>
          </p:cNvPr>
          <p:cNvCxnSpPr>
            <a:cxnSpLocks/>
          </p:cNvCxnSpPr>
          <p:nvPr/>
        </p:nvCxnSpPr>
        <p:spPr>
          <a:xfrm>
            <a:off x="415692" y="2120836"/>
            <a:ext cx="362969" cy="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BD7FC242-7E49-8067-0F93-626D8DB44A82}"/>
              </a:ext>
            </a:extLst>
          </p:cNvPr>
          <p:cNvGrpSpPr/>
          <p:nvPr/>
        </p:nvGrpSpPr>
        <p:grpSpPr>
          <a:xfrm>
            <a:off x="559345" y="1926033"/>
            <a:ext cx="8260805" cy="1828365"/>
            <a:chOff x="786489" y="2295525"/>
            <a:chExt cx="11275734" cy="3110468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A4C13BAA-99D0-011C-1055-2734CCA3CDC7}"/>
                </a:ext>
              </a:extLst>
            </p:cNvPr>
            <p:cNvSpPr/>
            <p:nvPr/>
          </p:nvSpPr>
          <p:spPr>
            <a:xfrm>
              <a:off x="2387190" y="2295525"/>
              <a:ext cx="7661686" cy="1038225"/>
            </a:xfrm>
            <a:custGeom>
              <a:avLst/>
              <a:gdLst>
                <a:gd name="connsiteX0" fmla="*/ 2781514 w 8133424"/>
                <a:gd name="connsiteY0" fmla="*/ 38100 h 1038225"/>
                <a:gd name="connsiteX1" fmla="*/ 352639 w 8133424"/>
                <a:gd name="connsiteY1" fmla="*/ 190500 h 1038225"/>
                <a:gd name="connsiteX2" fmla="*/ 371689 w 8133424"/>
                <a:gd name="connsiteY2" fmla="*/ 714375 h 1038225"/>
                <a:gd name="connsiteX3" fmla="*/ 3714964 w 8133424"/>
                <a:gd name="connsiteY3" fmla="*/ 1038225 h 1038225"/>
                <a:gd name="connsiteX4" fmla="*/ 7820239 w 8133424"/>
                <a:gd name="connsiteY4" fmla="*/ 714375 h 1038225"/>
                <a:gd name="connsiteX5" fmla="*/ 7610689 w 8133424"/>
                <a:gd name="connsiteY5" fmla="*/ 152400 h 1038225"/>
                <a:gd name="connsiteX6" fmla="*/ 5705689 w 8133424"/>
                <a:gd name="connsiteY6" fmla="*/ 0 h 1038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33424" h="1038225">
                  <a:moveTo>
                    <a:pt x="2781514" y="38100"/>
                  </a:moveTo>
                  <a:cubicBezTo>
                    <a:pt x="1767895" y="57944"/>
                    <a:pt x="754276" y="77788"/>
                    <a:pt x="352639" y="190500"/>
                  </a:cubicBezTo>
                  <a:cubicBezTo>
                    <a:pt x="-48998" y="303212"/>
                    <a:pt x="-188699" y="573088"/>
                    <a:pt x="371689" y="714375"/>
                  </a:cubicBezTo>
                  <a:cubicBezTo>
                    <a:pt x="932076" y="855663"/>
                    <a:pt x="2473539" y="1038225"/>
                    <a:pt x="3714964" y="1038225"/>
                  </a:cubicBezTo>
                  <a:cubicBezTo>
                    <a:pt x="4956389" y="1038225"/>
                    <a:pt x="7170952" y="862012"/>
                    <a:pt x="7820239" y="714375"/>
                  </a:cubicBezTo>
                  <a:cubicBezTo>
                    <a:pt x="8469526" y="566738"/>
                    <a:pt x="7963114" y="271463"/>
                    <a:pt x="7610689" y="152400"/>
                  </a:cubicBezTo>
                  <a:cubicBezTo>
                    <a:pt x="7258264" y="33337"/>
                    <a:pt x="6481976" y="16668"/>
                    <a:pt x="5705689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latin typeface="+mj-lt"/>
              </a:endParaRPr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4F7F2ABE-9F4A-0F71-6953-A9C14722D371}"/>
                </a:ext>
              </a:extLst>
            </p:cNvPr>
            <p:cNvSpPr/>
            <p:nvPr/>
          </p:nvSpPr>
          <p:spPr>
            <a:xfrm>
              <a:off x="786489" y="4419750"/>
              <a:ext cx="7778125" cy="986243"/>
            </a:xfrm>
            <a:custGeom>
              <a:avLst/>
              <a:gdLst>
                <a:gd name="connsiteX0" fmla="*/ 3383900 w 8518628"/>
                <a:gd name="connsiteY0" fmla="*/ 28240 h 986244"/>
                <a:gd name="connsiteX1" fmla="*/ 354950 w 8518628"/>
                <a:gd name="connsiteY1" fmla="*/ 152065 h 986244"/>
                <a:gd name="connsiteX2" fmla="*/ 545450 w 8518628"/>
                <a:gd name="connsiteY2" fmla="*/ 847390 h 986244"/>
                <a:gd name="connsiteX3" fmla="*/ 4698350 w 8518628"/>
                <a:gd name="connsiteY3" fmla="*/ 980740 h 986244"/>
                <a:gd name="connsiteX4" fmla="*/ 8174975 w 8518628"/>
                <a:gd name="connsiteY4" fmla="*/ 752140 h 986244"/>
                <a:gd name="connsiteX5" fmla="*/ 8070200 w 8518628"/>
                <a:gd name="connsiteY5" fmla="*/ 104440 h 986244"/>
                <a:gd name="connsiteX6" fmla="*/ 5336525 w 8518628"/>
                <a:gd name="connsiteY6" fmla="*/ 9190 h 986244"/>
                <a:gd name="connsiteX0" fmla="*/ 2867727 w 8487203"/>
                <a:gd name="connsiteY0" fmla="*/ 28240 h 986244"/>
                <a:gd name="connsiteX1" fmla="*/ 323525 w 8487203"/>
                <a:gd name="connsiteY1" fmla="*/ 152065 h 986244"/>
                <a:gd name="connsiteX2" fmla="*/ 514025 w 8487203"/>
                <a:gd name="connsiteY2" fmla="*/ 847390 h 986244"/>
                <a:gd name="connsiteX3" fmla="*/ 4666925 w 8487203"/>
                <a:gd name="connsiteY3" fmla="*/ 980740 h 986244"/>
                <a:gd name="connsiteX4" fmla="*/ 8143550 w 8487203"/>
                <a:gd name="connsiteY4" fmla="*/ 752140 h 986244"/>
                <a:gd name="connsiteX5" fmla="*/ 8038775 w 8487203"/>
                <a:gd name="connsiteY5" fmla="*/ 104440 h 986244"/>
                <a:gd name="connsiteX6" fmla="*/ 5305100 w 8487203"/>
                <a:gd name="connsiteY6" fmla="*/ 9190 h 986244"/>
                <a:gd name="connsiteX0" fmla="*/ 2867727 w 8487203"/>
                <a:gd name="connsiteY0" fmla="*/ 28240 h 986244"/>
                <a:gd name="connsiteX1" fmla="*/ 323525 w 8487203"/>
                <a:gd name="connsiteY1" fmla="*/ 152065 h 986244"/>
                <a:gd name="connsiteX2" fmla="*/ 514025 w 8487203"/>
                <a:gd name="connsiteY2" fmla="*/ 847390 h 986244"/>
                <a:gd name="connsiteX3" fmla="*/ 4666925 w 8487203"/>
                <a:gd name="connsiteY3" fmla="*/ 980740 h 986244"/>
                <a:gd name="connsiteX4" fmla="*/ 8143550 w 8487203"/>
                <a:gd name="connsiteY4" fmla="*/ 752140 h 986244"/>
                <a:gd name="connsiteX5" fmla="*/ 8038775 w 8487203"/>
                <a:gd name="connsiteY5" fmla="*/ 104440 h 986244"/>
                <a:gd name="connsiteX6" fmla="*/ 5743680 w 8487203"/>
                <a:gd name="connsiteY6" fmla="*/ 9190 h 98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87203" h="986244">
                  <a:moveTo>
                    <a:pt x="2867727" y="28240"/>
                  </a:moveTo>
                  <a:cubicBezTo>
                    <a:pt x="1589789" y="21890"/>
                    <a:pt x="715809" y="15540"/>
                    <a:pt x="323525" y="152065"/>
                  </a:cubicBezTo>
                  <a:cubicBezTo>
                    <a:pt x="-68759" y="288590"/>
                    <a:pt x="-209875" y="709278"/>
                    <a:pt x="514025" y="847390"/>
                  </a:cubicBezTo>
                  <a:cubicBezTo>
                    <a:pt x="1237925" y="985502"/>
                    <a:pt x="3395338" y="996615"/>
                    <a:pt x="4666925" y="980740"/>
                  </a:cubicBezTo>
                  <a:cubicBezTo>
                    <a:pt x="5938512" y="964865"/>
                    <a:pt x="7581575" y="898190"/>
                    <a:pt x="8143550" y="752140"/>
                  </a:cubicBezTo>
                  <a:cubicBezTo>
                    <a:pt x="8705525" y="606090"/>
                    <a:pt x="8511850" y="228265"/>
                    <a:pt x="8038775" y="104440"/>
                  </a:cubicBezTo>
                  <a:cubicBezTo>
                    <a:pt x="7565700" y="-19385"/>
                    <a:pt x="6873980" y="-5098"/>
                    <a:pt x="5743680" y="9190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>
                <a:latin typeface="+mj-lt"/>
              </a:endParaRPr>
            </a:p>
          </p:txBody>
        </p: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A875A322-3491-7576-50AF-F3FCCB70228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61067" y="2791050"/>
              <a:ext cx="525969" cy="52431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0" name="Straight Arrow Connector 89">
              <a:extLst>
                <a:ext uri="{FF2B5EF4-FFF2-40B4-BE49-F238E27FC236}">
                  <a16:creationId xmlns:a16="http://schemas.microsoft.com/office/drawing/2014/main" id="{B6ABF59D-23C8-2054-2204-27AF2FF77D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64613" y="4115928"/>
              <a:ext cx="2031578" cy="80849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B82CD43C-4201-F456-3B4C-8082C7D2D5B6}"/>
                </a:ext>
              </a:extLst>
            </p:cNvPr>
            <p:cNvSpPr txBox="1"/>
            <p:nvPr/>
          </p:nvSpPr>
          <p:spPr>
            <a:xfrm>
              <a:off x="10622158" y="2700046"/>
              <a:ext cx="1440065" cy="19936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13" b="1" dirty="0">
                  <a:latin typeface="+mj-lt"/>
                </a:rPr>
                <a:t>Sify’s Approach :</a:t>
              </a:r>
            </a:p>
            <a:p>
              <a:r>
                <a:rPr lang="en-US" sz="1013" b="1" dirty="0">
                  <a:latin typeface="+mj-lt"/>
                </a:rPr>
                <a:t>Enhanced efficiencies through</a:t>
              </a:r>
            </a:p>
            <a:p>
              <a:r>
                <a:rPr lang="en-US" sz="1013" b="1" dirty="0">
                  <a:solidFill>
                    <a:srgbClr val="FF0000"/>
                  </a:solidFill>
                  <a:latin typeface="+mj-lt"/>
                </a:rPr>
                <a:t>Close</a:t>
              </a:r>
            </a:p>
            <a:p>
              <a:r>
                <a:rPr lang="en-US" sz="1013" b="1" dirty="0">
                  <a:solidFill>
                    <a:srgbClr val="FF0000"/>
                  </a:solidFill>
                  <a:latin typeface="+mj-lt"/>
                </a:rPr>
                <a:t>Loop</a:t>
              </a:r>
            </a:p>
            <a:p>
              <a:r>
                <a:rPr lang="en-US" sz="1013" b="1" dirty="0">
                  <a:solidFill>
                    <a:srgbClr val="FF0000"/>
                  </a:solidFill>
                  <a:latin typeface="+mj-lt"/>
                </a:rPr>
                <a:t>Intelligent Automation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510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7C1DE-C43C-4F69-8371-6756B493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Attributes of Sify’s MNS Platform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9E84A05-FAB2-9D42-BB1B-B1B81E960125}"/>
              </a:ext>
            </a:extLst>
          </p:cNvPr>
          <p:cNvGrpSpPr/>
          <p:nvPr/>
        </p:nvGrpSpPr>
        <p:grpSpPr>
          <a:xfrm>
            <a:off x="323850" y="766724"/>
            <a:ext cx="2016000" cy="4106431"/>
            <a:chOff x="323850" y="766724"/>
            <a:chExt cx="2016000" cy="4106431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ADE8804E-0729-D7F4-1A5E-BC6BD8B5D229}"/>
                </a:ext>
              </a:extLst>
            </p:cNvPr>
            <p:cNvGrpSpPr/>
            <p:nvPr/>
          </p:nvGrpSpPr>
          <p:grpSpPr>
            <a:xfrm>
              <a:off x="323850" y="1241820"/>
              <a:ext cx="2016000" cy="3631335"/>
              <a:chOff x="323850" y="1100151"/>
              <a:chExt cx="2016000" cy="3631335"/>
            </a:xfrm>
          </p:grpSpPr>
          <p:sp>
            <p:nvSpPr>
              <p:cNvPr id="3" name="Arrow: Pentagon 2">
                <a:extLst>
                  <a:ext uri="{FF2B5EF4-FFF2-40B4-BE49-F238E27FC236}">
                    <a16:creationId xmlns:a16="http://schemas.microsoft.com/office/drawing/2014/main" id="{FF710CE1-EB3D-4F8A-B032-3B7C406AFDE2}"/>
                  </a:ext>
                </a:extLst>
              </p:cNvPr>
              <p:cNvSpPr/>
              <p:nvPr/>
            </p:nvSpPr>
            <p:spPr>
              <a:xfrm rot="5400000" flipH="1">
                <a:off x="-288150" y="2103486"/>
                <a:ext cx="3240000" cy="2016000"/>
              </a:xfrm>
              <a:prstGeom prst="homePlate">
                <a:avLst>
                  <a:gd name="adj" fmla="val 18194"/>
                </a:avLst>
              </a:prstGeom>
              <a:solidFill>
                <a:srgbClr val="BED730"/>
              </a:solidFill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+mj-lt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FEC10D2-4C80-E827-0992-EBFC70025AE4}"/>
                  </a:ext>
                </a:extLst>
              </p:cNvPr>
              <p:cNvSpPr txBox="1"/>
              <p:nvPr/>
            </p:nvSpPr>
            <p:spPr>
              <a:xfrm>
                <a:off x="429159" y="2269533"/>
                <a:ext cx="1805382" cy="21282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200" dirty="0"/>
                  <a:t>Sify MNS platform reduces the complexity of monitoring, managing and remediating network services while automating through intelligence and insights from network operations.</a:t>
                </a:r>
              </a:p>
            </p:txBody>
          </p:sp>
          <p:sp>
            <p:nvSpPr>
              <p:cNvPr id="24" name="Flowchart: Connector 23">
                <a:extLst>
                  <a:ext uri="{FF2B5EF4-FFF2-40B4-BE49-F238E27FC236}">
                    <a16:creationId xmlns:a16="http://schemas.microsoft.com/office/drawing/2014/main" id="{3EF45852-C0CB-E2C7-3313-86429DDAF37B}"/>
                  </a:ext>
                </a:extLst>
              </p:cNvPr>
              <p:cNvSpPr/>
              <p:nvPr/>
            </p:nvSpPr>
            <p:spPr>
              <a:xfrm rot="2700000">
                <a:off x="881850" y="1100151"/>
                <a:ext cx="900000" cy="900000"/>
              </a:xfrm>
              <a:prstGeom prst="flowChartConnector">
                <a:avLst/>
              </a:prstGeom>
              <a:solidFill>
                <a:srgbClr val="BED730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spcBef>
                    <a:spcPct val="0"/>
                  </a:spcBef>
                </a:pPr>
                <a:endParaRPr lang="en-IN" sz="1200" dirty="0"/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2D9687EB-0521-3EA7-F865-D68FEF3E10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151850" y="1370151"/>
                <a:ext cx="360000" cy="360000"/>
              </a:xfrm>
              <a:prstGeom prst="rect">
                <a:avLst/>
              </a:prstGeom>
            </p:spPr>
          </p:pic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CAFED20-27D1-3AB3-6189-483CE2B2416F}"/>
                </a:ext>
              </a:extLst>
            </p:cNvPr>
            <p:cNvSpPr txBox="1"/>
            <p:nvPr/>
          </p:nvSpPr>
          <p:spPr>
            <a:xfrm>
              <a:off x="552848" y="766724"/>
              <a:ext cx="1558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Automation</a:t>
              </a:r>
              <a:endParaRPr lang="en-IN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736155-6A18-4B8C-81E5-8F5A1B08BFDA}"/>
              </a:ext>
            </a:extLst>
          </p:cNvPr>
          <p:cNvGrpSpPr/>
          <p:nvPr/>
        </p:nvGrpSpPr>
        <p:grpSpPr>
          <a:xfrm>
            <a:off x="2483950" y="738744"/>
            <a:ext cx="2016000" cy="4138510"/>
            <a:chOff x="2483950" y="738744"/>
            <a:chExt cx="2016000" cy="413851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A842C05-C95C-7FB1-A1E1-B3608B4DD70C}"/>
                </a:ext>
              </a:extLst>
            </p:cNvPr>
            <p:cNvGrpSpPr/>
            <p:nvPr/>
          </p:nvGrpSpPr>
          <p:grpSpPr>
            <a:xfrm>
              <a:off x="2483950" y="1269316"/>
              <a:ext cx="2016000" cy="3607938"/>
              <a:chOff x="2483950" y="1127647"/>
              <a:chExt cx="2016000" cy="3607938"/>
            </a:xfrm>
          </p:grpSpPr>
          <p:sp>
            <p:nvSpPr>
              <p:cNvPr id="14" name="Arrow: Pentagon 13">
                <a:extLst>
                  <a:ext uri="{FF2B5EF4-FFF2-40B4-BE49-F238E27FC236}">
                    <a16:creationId xmlns:a16="http://schemas.microsoft.com/office/drawing/2014/main" id="{26C4F339-ED92-9E1F-25F0-612009D5FA9C}"/>
                  </a:ext>
                </a:extLst>
              </p:cNvPr>
              <p:cNvSpPr/>
              <p:nvPr/>
            </p:nvSpPr>
            <p:spPr>
              <a:xfrm rot="5400000" flipH="1">
                <a:off x="1871950" y="2107585"/>
                <a:ext cx="3240000" cy="2016000"/>
              </a:xfrm>
              <a:prstGeom prst="homePlate">
                <a:avLst>
                  <a:gd name="adj" fmla="val 18194"/>
                </a:avLst>
              </a:prstGeom>
              <a:solidFill>
                <a:srgbClr val="556677"/>
              </a:solidFill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+mj-lt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275DF1B-5289-420B-6543-539F9FAD1950}"/>
                  </a:ext>
                </a:extLst>
              </p:cNvPr>
              <p:cNvSpPr txBox="1"/>
              <p:nvPr/>
            </p:nvSpPr>
            <p:spPr>
              <a:xfrm>
                <a:off x="2597108" y="2269533"/>
                <a:ext cx="1789685" cy="1923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Sify platform is designed to scale horizontally to support new services and vertically to support Automated Service Assurance while monitoring for new and existing services.</a:t>
                </a:r>
              </a:p>
            </p:txBody>
          </p:sp>
          <p:sp>
            <p:nvSpPr>
              <p:cNvPr id="25" name="Flowchart: Connector 24">
                <a:extLst>
                  <a:ext uri="{FF2B5EF4-FFF2-40B4-BE49-F238E27FC236}">
                    <a16:creationId xmlns:a16="http://schemas.microsoft.com/office/drawing/2014/main" id="{0AEFC23E-4465-81DD-26D7-554D55AA42B5}"/>
                  </a:ext>
                </a:extLst>
              </p:cNvPr>
              <p:cNvSpPr/>
              <p:nvPr/>
            </p:nvSpPr>
            <p:spPr>
              <a:xfrm rot="2700000">
                <a:off x="3041950" y="1127647"/>
                <a:ext cx="900000" cy="900000"/>
              </a:xfrm>
              <a:prstGeom prst="flowChartConnector">
                <a:avLst/>
              </a:prstGeom>
              <a:solidFill>
                <a:srgbClr val="556677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spcBef>
                    <a:spcPct val="0"/>
                  </a:spcBef>
                </a:pPr>
                <a:endParaRPr lang="en-IN" sz="1200" dirty="0"/>
              </a:p>
            </p:txBody>
          </p:sp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E506946E-C65C-AE7F-FEEA-E48E03908B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283871" y="1370151"/>
                <a:ext cx="360000" cy="360000"/>
              </a:xfrm>
              <a:prstGeom prst="rect">
                <a:avLst/>
              </a:prstGeom>
            </p:spPr>
          </p:pic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A5C781-B3A9-3A5F-B1D9-5847C07A9744}"/>
                </a:ext>
              </a:extLst>
            </p:cNvPr>
            <p:cNvSpPr txBox="1"/>
            <p:nvPr/>
          </p:nvSpPr>
          <p:spPr>
            <a:xfrm>
              <a:off x="2712948" y="738744"/>
              <a:ext cx="1558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Scalability</a:t>
              </a:r>
              <a:endParaRPr lang="en-IN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EF1C330-8C69-7A9C-5223-E36721923C83}"/>
              </a:ext>
            </a:extLst>
          </p:cNvPr>
          <p:cNvGrpSpPr/>
          <p:nvPr/>
        </p:nvGrpSpPr>
        <p:grpSpPr>
          <a:xfrm>
            <a:off x="4644050" y="710764"/>
            <a:ext cx="2016000" cy="4166490"/>
            <a:chOff x="4644050" y="710764"/>
            <a:chExt cx="2016000" cy="416649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E89C2FC-5EC9-CCE0-665A-E0A6B903E819}"/>
                </a:ext>
              </a:extLst>
            </p:cNvPr>
            <p:cNvGrpSpPr/>
            <p:nvPr/>
          </p:nvGrpSpPr>
          <p:grpSpPr>
            <a:xfrm>
              <a:off x="4644050" y="1269316"/>
              <a:ext cx="2016000" cy="3607938"/>
              <a:chOff x="4644050" y="1127647"/>
              <a:chExt cx="2016000" cy="3607938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E863D926-710F-F17C-FDC7-9ADBACF94B2E}"/>
                  </a:ext>
                </a:extLst>
              </p:cNvPr>
              <p:cNvSpPr/>
              <p:nvPr/>
            </p:nvSpPr>
            <p:spPr>
              <a:xfrm rot="5400000" flipH="1">
                <a:off x="4032050" y="2107585"/>
                <a:ext cx="3240000" cy="2016000"/>
              </a:xfrm>
              <a:prstGeom prst="homePlate">
                <a:avLst>
                  <a:gd name="adj" fmla="val 18194"/>
                </a:avLst>
              </a:prstGeom>
              <a:solidFill>
                <a:srgbClr val="BED730"/>
              </a:solidFill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+mj-lt"/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07947BB-2385-D9F2-BE9B-B62900AFED91}"/>
                  </a:ext>
                </a:extLst>
              </p:cNvPr>
              <p:cNvSpPr txBox="1"/>
              <p:nvPr/>
            </p:nvSpPr>
            <p:spPr>
              <a:xfrm>
                <a:off x="4755673" y="2269533"/>
                <a:ext cx="1792755" cy="1512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200" dirty="0"/>
                  <a:t>Sify’s MNS platform is designed in a modular structure to support easy customization and integration with existing network operations.</a:t>
                </a:r>
              </a:p>
            </p:txBody>
          </p:sp>
          <p:sp>
            <p:nvSpPr>
              <p:cNvPr id="26" name="Flowchart: Connector 25">
                <a:extLst>
                  <a:ext uri="{FF2B5EF4-FFF2-40B4-BE49-F238E27FC236}">
                    <a16:creationId xmlns:a16="http://schemas.microsoft.com/office/drawing/2014/main" id="{2F6E208A-5FFB-9177-1A48-E156368FE525}"/>
                  </a:ext>
                </a:extLst>
              </p:cNvPr>
              <p:cNvSpPr/>
              <p:nvPr/>
            </p:nvSpPr>
            <p:spPr>
              <a:xfrm rot="2700000">
                <a:off x="5202050" y="1127647"/>
                <a:ext cx="900000" cy="900000"/>
              </a:xfrm>
              <a:prstGeom prst="flowChartConnector">
                <a:avLst/>
              </a:prstGeom>
              <a:solidFill>
                <a:srgbClr val="BED730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spcBef>
                    <a:spcPct val="0"/>
                  </a:spcBef>
                </a:pPr>
                <a:endParaRPr lang="en-IN" sz="1200" dirty="0"/>
              </a:p>
            </p:txBody>
          </p:sp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4077F725-0A88-A7EC-03EC-496E6A281D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64746" y="1370151"/>
                <a:ext cx="360000" cy="360000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B7AB6C1-7492-8829-3C46-95F4F60ADE0F}"/>
                </a:ext>
              </a:extLst>
            </p:cNvPr>
            <p:cNvSpPr txBox="1"/>
            <p:nvPr/>
          </p:nvSpPr>
          <p:spPr>
            <a:xfrm>
              <a:off x="4873048" y="710764"/>
              <a:ext cx="1558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Flexibility</a:t>
              </a:r>
              <a:endParaRPr lang="en-IN" sz="1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2C90A8B-E66A-96CB-B093-BBF5309C83EC}"/>
              </a:ext>
            </a:extLst>
          </p:cNvPr>
          <p:cNvGrpSpPr/>
          <p:nvPr/>
        </p:nvGrpSpPr>
        <p:grpSpPr>
          <a:xfrm>
            <a:off x="6804150" y="682784"/>
            <a:ext cx="2016000" cy="4194470"/>
            <a:chOff x="6804150" y="682784"/>
            <a:chExt cx="2016000" cy="419447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E18234C-591C-1112-13E3-C88894A1F461}"/>
                </a:ext>
              </a:extLst>
            </p:cNvPr>
            <p:cNvGrpSpPr/>
            <p:nvPr/>
          </p:nvGrpSpPr>
          <p:grpSpPr>
            <a:xfrm>
              <a:off x="6804150" y="1269316"/>
              <a:ext cx="2016000" cy="3607938"/>
              <a:chOff x="6804150" y="1127647"/>
              <a:chExt cx="2016000" cy="3607938"/>
            </a:xfrm>
          </p:grpSpPr>
          <p:sp>
            <p:nvSpPr>
              <p:cNvPr id="19" name="Arrow: Pentagon 18">
                <a:extLst>
                  <a:ext uri="{FF2B5EF4-FFF2-40B4-BE49-F238E27FC236}">
                    <a16:creationId xmlns:a16="http://schemas.microsoft.com/office/drawing/2014/main" id="{6844059F-D3E4-F620-D04B-7FDB3137E84F}"/>
                  </a:ext>
                </a:extLst>
              </p:cNvPr>
              <p:cNvSpPr/>
              <p:nvPr/>
            </p:nvSpPr>
            <p:spPr>
              <a:xfrm rot="5400000" flipH="1">
                <a:off x="6192150" y="2107585"/>
                <a:ext cx="3240000" cy="2016000"/>
              </a:xfrm>
              <a:prstGeom prst="homePlate">
                <a:avLst>
                  <a:gd name="adj" fmla="val 18194"/>
                </a:avLst>
              </a:prstGeom>
              <a:solidFill>
                <a:srgbClr val="556677"/>
              </a:solidFill>
              <a:ln w="635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dirty="0">
                  <a:latin typeface="+mj-lt"/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3A5D886-A896-55EE-112D-2CB1D12CE578}"/>
                  </a:ext>
                </a:extLst>
              </p:cNvPr>
              <p:cNvSpPr txBox="1"/>
              <p:nvPr/>
            </p:nvSpPr>
            <p:spPr>
              <a:xfrm>
                <a:off x="6921083" y="2269533"/>
                <a:ext cx="1782134" cy="2333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200" dirty="0">
                    <a:solidFill>
                      <a:schemeClr val="bg1"/>
                    </a:solidFill>
                  </a:rPr>
                  <a:t>Sify MNS platform comes with fully integrated Automated Customer Issue management with enhanced digital experience supporting features such as dynamic provisioning and service insight dashboards.</a:t>
                </a:r>
              </a:p>
            </p:txBody>
          </p:sp>
          <p:sp>
            <p:nvSpPr>
              <p:cNvPr id="27" name="Flowchart: Connector 26">
                <a:extLst>
                  <a:ext uri="{FF2B5EF4-FFF2-40B4-BE49-F238E27FC236}">
                    <a16:creationId xmlns:a16="http://schemas.microsoft.com/office/drawing/2014/main" id="{AE64C895-E7E7-D2E1-6B92-7BAF362C0308}"/>
                  </a:ext>
                </a:extLst>
              </p:cNvPr>
              <p:cNvSpPr/>
              <p:nvPr/>
            </p:nvSpPr>
            <p:spPr>
              <a:xfrm rot="2700000">
                <a:off x="7362150" y="1127647"/>
                <a:ext cx="900000" cy="900000"/>
              </a:xfrm>
              <a:prstGeom prst="flowChartConnector">
                <a:avLst/>
              </a:prstGeom>
              <a:solidFill>
                <a:srgbClr val="556677"/>
              </a:solidFill>
              <a:ln w="12700">
                <a:solidFill>
                  <a:schemeClr val="bg1"/>
                </a:solidFill>
                <a:prstDash val="sysDot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algn="ctr" defTabSz="533400">
                  <a:spcBef>
                    <a:spcPct val="0"/>
                  </a:spcBef>
                </a:pPr>
                <a:endParaRPr lang="en-IN" sz="1200" dirty="0"/>
              </a:p>
            </p:txBody>
          </p:sp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0E38752-B08D-AC55-F7B0-AE7B66DC22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100000" contras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547356" y="1406151"/>
                <a:ext cx="548573" cy="288000"/>
              </a:xfrm>
              <a:prstGeom prst="rect">
                <a:avLst/>
              </a:prstGeom>
            </p:spPr>
          </p:pic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E78407-EEFE-316A-9C68-9BDE91EC3EAF}"/>
                </a:ext>
              </a:extLst>
            </p:cNvPr>
            <p:cNvSpPr txBox="1"/>
            <p:nvPr/>
          </p:nvSpPr>
          <p:spPr>
            <a:xfrm>
              <a:off x="7033148" y="682784"/>
              <a:ext cx="15580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dirty="0">
                  <a:solidFill>
                    <a:schemeClr val="bg1"/>
                  </a:solidFill>
                </a:rPr>
                <a:t>Digital CX</a:t>
              </a:r>
              <a:endParaRPr lang="en-IN" sz="18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84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AF74-6187-71A6-8B89-B5A5351D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Sify’s managed Network services architecture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4D204BE-11CF-1F3C-43A8-F820AEE07412}"/>
              </a:ext>
            </a:extLst>
          </p:cNvPr>
          <p:cNvSpPr/>
          <p:nvPr/>
        </p:nvSpPr>
        <p:spPr bwMode="auto">
          <a:xfrm>
            <a:off x="627200" y="3187234"/>
            <a:ext cx="6385796" cy="5663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1025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IN" sz="11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CE3C768E-290B-9F0C-BB99-6FBFC8F27E18}"/>
              </a:ext>
            </a:extLst>
          </p:cNvPr>
          <p:cNvSpPr/>
          <p:nvPr/>
        </p:nvSpPr>
        <p:spPr bwMode="auto">
          <a:xfrm>
            <a:off x="1697039" y="888304"/>
            <a:ext cx="6660704" cy="115592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EA3FCD0-6380-61AE-565E-3C1C50D306D9}"/>
              </a:ext>
            </a:extLst>
          </p:cNvPr>
          <p:cNvSpPr/>
          <p:nvPr/>
        </p:nvSpPr>
        <p:spPr bwMode="auto">
          <a:xfrm>
            <a:off x="1063645" y="2234203"/>
            <a:ext cx="6831841" cy="4434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IN" sz="11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09E9A51-0840-86B4-BAF8-B3FF15661566}"/>
              </a:ext>
            </a:extLst>
          </p:cNvPr>
          <p:cNvSpPr/>
          <p:nvPr/>
        </p:nvSpPr>
        <p:spPr>
          <a:xfrm>
            <a:off x="630218" y="3929475"/>
            <a:ext cx="6290784" cy="19424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+mj-lt"/>
              </a:rPr>
              <a:t>Sify’s Adaptation layer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A9F4D55-34E5-C2BC-3028-7129CD2D0B43}"/>
              </a:ext>
            </a:extLst>
          </p:cNvPr>
          <p:cNvSpPr/>
          <p:nvPr/>
        </p:nvSpPr>
        <p:spPr>
          <a:xfrm>
            <a:off x="5948201" y="681306"/>
            <a:ext cx="1149091" cy="276697"/>
          </a:xfrm>
          <a:prstGeom prst="roundRect">
            <a:avLst/>
          </a:prstGeom>
          <a:solidFill>
            <a:srgbClr val="BED730"/>
          </a:solidFill>
          <a:ln w="127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>
              <a:defRPr/>
            </a:pPr>
            <a:endParaRPr lang="en-US" sz="9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3E5715C-DDE2-C9F0-72CD-78EF23591214}"/>
              </a:ext>
            </a:extLst>
          </p:cNvPr>
          <p:cNvSpPr/>
          <p:nvPr/>
        </p:nvSpPr>
        <p:spPr>
          <a:xfrm>
            <a:off x="6078573" y="714950"/>
            <a:ext cx="907139" cy="209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4">
              <a:defRPr/>
            </a:pPr>
            <a:r>
              <a:rPr lang="en-US" sz="105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Sify Portals</a:t>
            </a:r>
            <a:endParaRPr lang="en-IN" sz="105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5620FA1-CA31-002E-B525-3EE4B136A90C}"/>
              </a:ext>
            </a:extLst>
          </p:cNvPr>
          <p:cNvSpPr/>
          <p:nvPr/>
        </p:nvSpPr>
        <p:spPr>
          <a:xfrm>
            <a:off x="7519400" y="3177055"/>
            <a:ext cx="1300599" cy="684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>
              <a:defRPr/>
            </a:pPr>
            <a:endParaRPr lang="en-US" sz="1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35EE09-5D37-650B-9074-ABD8BB5E2DE6}"/>
              </a:ext>
            </a:extLst>
          </p:cNvPr>
          <p:cNvSpPr/>
          <p:nvPr/>
        </p:nvSpPr>
        <p:spPr>
          <a:xfrm>
            <a:off x="2866107" y="701276"/>
            <a:ext cx="1185942" cy="236757"/>
          </a:xfrm>
          <a:prstGeom prst="roundRect">
            <a:avLst/>
          </a:prstGeom>
          <a:solidFill>
            <a:srgbClr val="BED730"/>
          </a:solidFill>
          <a:ln w="127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>
              <a:defRPr/>
            </a:pPr>
            <a:endParaRPr lang="en-US" sz="9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6112FC-2390-2EDA-2979-A88B2494CB57}"/>
              </a:ext>
            </a:extLst>
          </p:cNvPr>
          <p:cNvSpPr/>
          <p:nvPr/>
        </p:nvSpPr>
        <p:spPr>
          <a:xfrm>
            <a:off x="601489" y="2824704"/>
            <a:ext cx="6591786" cy="1990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  <a:latin typeface="+mj-lt"/>
              </a:rPr>
              <a:t>Sify’s Intelligent Event Aggregation, Correlation, Prediction and Integration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3C7B8-3077-78D2-092E-DD6E269BEE5C}"/>
              </a:ext>
            </a:extLst>
          </p:cNvPr>
          <p:cNvSpPr/>
          <p:nvPr/>
        </p:nvSpPr>
        <p:spPr>
          <a:xfrm>
            <a:off x="4384498" y="3286595"/>
            <a:ext cx="2490521" cy="37584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0B6F63-52E0-4B79-6F92-CE0A613BA739}"/>
              </a:ext>
            </a:extLst>
          </p:cNvPr>
          <p:cNvSpPr/>
          <p:nvPr/>
        </p:nvSpPr>
        <p:spPr bwMode="auto">
          <a:xfrm>
            <a:off x="1825606" y="1004576"/>
            <a:ext cx="3044917" cy="9791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IN" sz="11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9A9641-9179-EB7A-6688-83A6B1855078}"/>
              </a:ext>
            </a:extLst>
          </p:cNvPr>
          <p:cNvSpPr/>
          <p:nvPr/>
        </p:nvSpPr>
        <p:spPr bwMode="auto">
          <a:xfrm>
            <a:off x="5086455" y="1011253"/>
            <a:ext cx="2809031" cy="9754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IN" sz="11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595D60-BC9A-7974-A242-7DB995AF5243}"/>
              </a:ext>
            </a:extLst>
          </p:cNvPr>
          <p:cNvSpPr/>
          <p:nvPr/>
        </p:nvSpPr>
        <p:spPr>
          <a:xfrm>
            <a:off x="3209038" y="989900"/>
            <a:ext cx="506377" cy="228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4">
              <a:defRPr/>
            </a:pPr>
            <a:r>
              <a:rPr lang="en-US" sz="12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ITSM</a:t>
            </a:r>
            <a:endParaRPr lang="en-IN" sz="12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6403CE-9ED8-A1AD-616B-7C302E538F29}"/>
              </a:ext>
            </a:extLst>
          </p:cNvPr>
          <p:cNvSpPr/>
          <p:nvPr/>
        </p:nvSpPr>
        <p:spPr bwMode="auto">
          <a:xfrm>
            <a:off x="2044770" y="1231581"/>
            <a:ext cx="878400" cy="20910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Incident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444412-05D5-334A-F089-77F399B1E462}"/>
              </a:ext>
            </a:extLst>
          </p:cNvPr>
          <p:cNvSpPr/>
          <p:nvPr/>
        </p:nvSpPr>
        <p:spPr bwMode="auto">
          <a:xfrm>
            <a:off x="2044768" y="1469688"/>
            <a:ext cx="878400" cy="20910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FEC9E5-969C-BBBF-98B2-992B4273996F}"/>
              </a:ext>
            </a:extLst>
          </p:cNvPr>
          <p:cNvSpPr/>
          <p:nvPr/>
        </p:nvSpPr>
        <p:spPr bwMode="auto">
          <a:xfrm>
            <a:off x="2956037" y="1714272"/>
            <a:ext cx="878400" cy="20910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Change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072BF5-EA7A-0F09-374D-FB366D953E79}"/>
              </a:ext>
            </a:extLst>
          </p:cNvPr>
          <p:cNvSpPr/>
          <p:nvPr/>
        </p:nvSpPr>
        <p:spPr bwMode="auto">
          <a:xfrm>
            <a:off x="2950952" y="1231581"/>
            <a:ext cx="878400" cy="20910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FSM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B056C2-B9E3-4255-8785-3FD3E17FF449}"/>
              </a:ext>
            </a:extLst>
          </p:cNvPr>
          <p:cNvSpPr/>
          <p:nvPr/>
        </p:nvSpPr>
        <p:spPr bwMode="auto">
          <a:xfrm>
            <a:off x="2950955" y="1469688"/>
            <a:ext cx="878400" cy="20910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Service Req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0F7030-83F4-C7FE-3337-8DA9A6153826}"/>
              </a:ext>
            </a:extLst>
          </p:cNvPr>
          <p:cNvSpPr/>
          <p:nvPr/>
        </p:nvSpPr>
        <p:spPr bwMode="auto">
          <a:xfrm>
            <a:off x="3867385" y="1710573"/>
            <a:ext cx="878400" cy="20910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Workflows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7154AB-42D3-41FC-5E88-D951EFD75899}"/>
              </a:ext>
            </a:extLst>
          </p:cNvPr>
          <p:cNvSpPr/>
          <p:nvPr/>
        </p:nvSpPr>
        <p:spPr bwMode="auto">
          <a:xfrm>
            <a:off x="3865525" y="1225434"/>
            <a:ext cx="878230" cy="20710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Asset Mgmt.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E6CF63-5FF9-1993-6915-5E6619721276}"/>
              </a:ext>
            </a:extLst>
          </p:cNvPr>
          <p:cNvSpPr/>
          <p:nvPr/>
        </p:nvSpPr>
        <p:spPr bwMode="auto">
          <a:xfrm>
            <a:off x="3864167" y="1468052"/>
            <a:ext cx="878400" cy="20910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Preventive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CBC2E4-5A6E-E8B2-4B9D-4DFA743FF35F}"/>
              </a:ext>
            </a:extLst>
          </p:cNvPr>
          <p:cNvSpPr/>
          <p:nvPr/>
        </p:nvSpPr>
        <p:spPr bwMode="auto">
          <a:xfrm>
            <a:off x="5226815" y="1263000"/>
            <a:ext cx="795702" cy="28271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Dashboards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1E2005-26DA-C8CE-5564-E9AAF5E8B244}"/>
              </a:ext>
            </a:extLst>
          </p:cNvPr>
          <p:cNvSpPr/>
          <p:nvPr/>
        </p:nvSpPr>
        <p:spPr bwMode="auto">
          <a:xfrm>
            <a:off x="6078573" y="1264999"/>
            <a:ext cx="795702" cy="28071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Insights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6EA77-DECD-C589-1E8B-B6A0921F09EE}"/>
              </a:ext>
            </a:extLst>
          </p:cNvPr>
          <p:cNvSpPr/>
          <p:nvPr/>
        </p:nvSpPr>
        <p:spPr bwMode="auto">
          <a:xfrm>
            <a:off x="6921003" y="1267400"/>
            <a:ext cx="795702" cy="28481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Self Service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883D11-3749-5EC6-BD78-BB5CC6E4AB6F}"/>
              </a:ext>
            </a:extLst>
          </p:cNvPr>
          <p:cNvSpPr/>
          <p:nvPr/>
        </p:nvSpPr>
        <p:spPr bwMode="auto">
          <a:xfrm>
            <a:off x="5215022" y="1637010"/>
            <a:ext cx="1357602" cy="29068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3</a:t>
            </a:r>
            <a:r>
              <a:rPr lang="en-IN" sz="900" baseline="30000" dirty="0">
                <a:latin typeface="+mj-lt"/>
                <a:cs typeface="Arial" panose="020B0604020202020204" pitchFamily="34" charset="0"/>
              </a:rPr>
              <a:t>rd</a:t>
            </a:r>
            <a:r>
              <a:rPr lang="en-IN" sz="900" dirty="0">
                <a:latin typeface="+mj-lt"/>
                <a:cs typeface="Arial" panose="020B0604020202020204" pitchFamily="34" charset="0"/>
              </a:rPr>
              <a:t>  party Dash boards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942E27-BA11-942E-94C3-A62064644C9F}"/>
              </a:ext>
            </a:extLst>
          </p:cNvPr>
          <p:cNvSpPr/>
          <p:nvPr/>
        </p:nvSpPr>
        <p:spPr bwMode="auto">
          <a:xfrm>
            <a:off x="6662334" y="1637010"/>
            <a:ext cx="1062302" cy="28481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Automation Interface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861949-98DD-53B4-3C17-4F4EA33AF11C}"/>
              </a:ext>
            </a:extLst>
          </p:cNvPr>
          <p:cNvSpPr/>
          <p:nvPr/>
        </p:nvSpPr>
        <p:spPr bwMode="auto">
          <a:xfrm>
            <a:off x="2037820" y="1718750"/>
            <a:ext cx="878400" cy="20910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900" dirty="0">
                <a:latin typeface="+mj-lt"/>
                <a:cs typeface="Arial" panose="020B0604020202020204" pitchFamily="34" charset="0"/>
              </a:rPr>
              <a:t>CMDB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5F4B0D-122D-08F0-78F0-FA9F14C9D905}"/>
              </a:ext>
            </a:extLst>
          </p:cNvPr>
          <p:cNvSpPr/>
          <p:nvPr/>
        </p:nvSpPr>
        <p:spPr>
          <a:xfrm>
            <a:off x="4988870" y="3359100"/>
            <a:ext cx="10470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4">
              <a:defRPr/>
            </a:pPr>
            <a:r>
              <a:rPr lang="en-US" sz="9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Data Aggregator</a:t>
            </a:r>
            <a:endParaRPr lang="en-IN" sz="9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3BE5D0-8888-BEED-F4B8-53DE4D50EBBA}"/>
              </a:ext>
            </a:extLst>
          </p:cNvPr>
          <p:cNvSpPr/>
          <p:nvPr/>
        </p:nvSpPr>
        <p:spPr>
          <a:xfrm>
            <a:off x="3013636" y="714950"/>
            <a:ext cx="960574" cy="2094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4">
              <a:defRPr/>
            </a:pPr>
            <a:r>
              <a:rPr lang="en-US" sz="105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Service Desk</a:t>
            </a:r>
            <a:endParaRPr lang="en-IN" sz="105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CBEDA0E-A8C2-58B9-B6F9-4D4F5FE66C0F}"/>
              </a:ext>
            </a:extLst>
          </p:cNvPr>
          <p:cNvSpPr/>
          <p:nvPr/>
        </p:nvSpPr>
        <p:spPr>
          <a:xfrm>
            <a:off x="3596842" y="2312459"/>
            <a:ext cx="1815885" cy="2991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64">
              <a:defRPr/>
            </a:pPr>
            <a:r>
              <a:rPr lang="en-US" sz="9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Service Orchestration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BA92426-5A3E-9E78-3F9F-F9B008C76732}"/>
              </a:ext>
            </a:extLst>
          </p:cNvPr>
          <p:cNvSpPr/>
          <p:nvPr/>
        </p:nvSpPr>
        <p:spPr>
          <a:xfrm>
            <a:off x="5747373" y="2314063"/>
            <a:ext cx="1815885" cy="2991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64">
              <a:defRPr/>
            </a:pPr>
            <a:r>
              <a:rPr lang="en-US" sz="9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Service remediation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C613E6-531F-92E0-48FD-54755F2B34C2}"/>
              </a:ext>
            </a:extLst>
          </p:cNvPr>
          <p:cNvSpPr/>
          <p:nvPr/>
        </p:nvSpPr>
        <p:spPr>
          <a:xfrm>
            <a:off x="1320989" y="2312459"/>
            <a:ext cx="1960705" cy="29914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64">
              <a:defRPr/>
            </a:pPr>
            <a:r>
              <a:rPr lang="en-US" sz="9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Service Analytics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11DEDD-6296-AC8E-241F-E69116FCD3ED}"/>
              </a:ext>
            </a:extLst>
          </p:cNvPr>
          <p:cNvSpPr/>
          <p:nvPr/>
        </p:nvSpPr>
        <p:spPr>
          <a:xfrm>
            <a:off x="5716433" y="992502"/>
            <a:ext cx="1604939" cy="2284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4">
              <a:defRPr/>
            </a:pPr>
            <a:r>
              <a:rPr lang="en-US" sz="12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Integrated DX Layer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50BDB9-4953-A8CC-8A27-1C7570159C6D}"/>
              </a:ext>
            </a:extLst>
          </p:cNvPr>
          <p:cNvSpPr/>
          <p:nvPr/>
        </p:nvSpPr>
        <p:spPr>
          <a:xfrm>
            <a:off x="7465570" y="3225443"/>
            <a:ext cx="1359468" cy="61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64">
              <a:defRPr/>
            </a:pPr>
            <a:r>
              <a:rPr lang="en-US" sz="998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Third party Telemetry</a:t>
            </a:r>
            <a:r>
              <a:rPr lang="en-IN" sz="998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Platform</a:t>
            </a:r>
          </a:p>
          <a:p>
            <a:pPr algn="ctr" defTabSz="914264">
              <a:defRPr/>
            </a:pPr>
            <a:r>
              <a:rPr lang="en-IN" sz="998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(TE or similar)</a:t>
            </a:r>
            <a:endParaRPr lang="en-US" sz="998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3D949E-2C3D-9E0B-4F50-1041DDC7E809}"/>
              </a:ext>
            </a:extLst>
          </p:cNvPr>
          <p:cNvSpPr/>
          <p:nvPr/>
        </p:nvSpPr>
        <p:spPr>
          <a:xfrm>
            <a:off x="709489" y="3269130"/>
            <a:ext cx="1095445" cy="41077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42C68FF-1EB2-AFD4-6F76-1913D13A867C}"/>
              </a:ext>
            </a:extLst>
          </p:cNvPr>
          <p:cNvSpPr/>
          <p:nvPr/>
        </p:nvSpPr>
        <p:spPr>
          <a:xfrm>
            <a:off x="765489" y="3289850"/>
            <a:ext cx="10084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64">
              <a:defRPr/>
            </a:pPr>
            <a:r>
              <a:rPr lang="en-US" sz="9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Network </a:t>
            </a:r>
          </a:p>
          <a:p>
            <a:pPr algn="ctr" defTabSz="914264">
              <a:defRPr/>
            </a:pPr>
            <a:r>
              <a:rPr lang="en-US" sz="9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Configuration</a:t>
            </a:r>
            <a:endParaRPr lang="en-IN" sz="9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E293F7D-8277-7AA2-AFE2-39C94E510AD0}"/>
              </a:ext>
            </a:extLst>
          </p:cNvPr>
          <p:cNvSpPr/>
          <p:nvPr/>
        </p:nvSpPr>
        <p:spPr>
          <a:xfrm>
            <a:off x="1924793" y="3274308"/>
            <a:ext cx="1112103" cy="40041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C67E001-F414-6E30-AE96-0B62B88F639D}"/>
              </a:ext>
            </a:extLst>
          </p:cNvPr>
          <p:cNvSpPr/>
          <p:nvPr/>
        </p:nvSpPr>
        <p:spPr>
          <a:xfrm>
            <a:off x="2053114" y="3289850"/>
            <a:ext cx="862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64">
              <a:defRPr/>
            </a:pPr>
            <a:r>
              <a:rPr lang="en-US" sz="9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Network </a:t>
            </a:r>
          </a:p>
          <a:p>
            <a:pPr algn="ctr" defTabSz="914264">
              <a:defRPr/>
            </a:pPr>
            <a:r>
              <a:rPr lang="en-US" sz="9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Remediation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F5E117F-FBDC-EBC9-79C3-AA0F67528503}"/>
              </a:ext>
            </a:extLst>
          </p:cNvPr>
          <p:cNvSpPr/>
          <p:nvPr/>
        </p:nvSpPr>
        <p:spPr>
          <a:xfrm>
            <a:off x="3159938" y="3282860"/>
            <a:ext cx="1085974" cy="38331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1709F45-F7D4-3E74-079C-7A7A108C6054}"/>
              </a:ext>
            </a:extLst>
          </p:cNvPr>
          <p:cNvSpPr/>
          <p:nvPr/>
        </p:nvSpPr>
        <p:spPr>
          <a:xfrm>
            <a:off x="3354554" y="3289850"/>
            <a:ext cx="7891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64">
              <a:defRPr/>
            </a:pPr>
            <a:r>
              <a:rPr lang="en-US" sz="9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Network </a:t>
            </a:r>
          </a:p>
          <a:p>
            <a:pPr algn="ctr" defTabSz="914264">
              <a:defRPr/>
            </a:pPr>
            <a:r>
              <a:rPr lang="en-US" sz="9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Analytics</a:t>
            </a:r>
            <a:endParaRPr lang="en-IN" sz="9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052AE1F-DBE0-FC6C-DF87-618484DC74B0}"/>
              </a:ext>
            </a:extLst>
          </p:cNvPr>
          <p:cNvCxnSpPr>
            <a:cxnSpLocks/>
          </p:cNvCxnSpPr>
          <p:nvPr/>
        </p:nvCxnSpPr>
        <p:spPr>
          <a:xfrm>
            <a:off x="1458026" y="4174610"/>
            <a:ext cx="0" cy="17374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E04F8A2-44BE-DE05-1ACC-B15187DF2B5D}"/>
              </a:ext>
            </a:extLst>
          </p:cNvPr>
          <p:cNvCxnSpPr>
            <a:cxnSpLocks/>
          </p:cNvCxnSpPr>
          <p:nvPr/>
        </p:nvCxnSpPr>
        <p:spPr>
          <a:xfrm>
            <a:off x="3892751" y="4180502"/>
            <a:ext cx="0" cy="17374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D3C22E0-0F9D-2B7A-9B22-B2E5BBC06AEE}"/>
              </a:ext>
            </a:extLst>
          </p:cNvPr>
          <p:cNvCxnSpPr>
            <a:cxnSpLocks/>
          </p:cNvCxnSpPr>
          <p:nvPr/>
        </p:nvCxnSpPr>
        <p:spPr>
          <a:xfrm>
            <a:off x="6572624" y="4162827"/>
            <a:ext cx="0" cy="17374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8301208-B094-4F94-DF71-16EF7CC81D4F}"/>
              </a:ext>
            </a:extLst>
          </p:cNvPr>
          <p:cNvSpPr txBox="1"/>
          <p:nvPr/>
        </p:nvSpPr>
        <p:spPr>
          <a:xfrm>
            <a:off x="1788967" y="3708166"/>
            <a:ext cx="2354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Events, Alarms, Data, Config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1499BC3-0EB5-69C4-3088-44D0D9D719C7}"/>
              </a:ext>
            </a:extLst>
          </p:cNvPr>
          <p:cNvSpPr txBox="1"/>
          <p:nvPr/>
        </p:nvSpPr>
        <p:spPr>
          <a:xfrm>
            <a:off x="1503329" y="4168466"/>
            <a:ext cx="2354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Metric Data, SNMP, Logs, NetFlow</a:t>
            </a:r>
            <a:endParaRPr lang="en-US" sz="7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161FC3C-D58A-EDF6-331F-8B66456D8633}"/>
              </a:ext>
            </a:extLst>
          </p:cNvPr>
          <p:cNvCxnSpPr>
            <a:cxnSpLocks/>
          </p:cNvCxnSpPr>
          <p:nvPr/>
        </p:nvCxnSpPr>
        <p:spPr>
          <a:xfrm>
            <a:off x="3892751" y="3765443"/>
            <a:ext cx="0" cy="14400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C695D6E-A509-C9FA-CA7B-18C8F3CB8C60}"/>
              </a:ext>
            </a:extLst>
          </p:cNvPr>
          <p:cNvCxnSpPr>
            <a:cxnSpLocks/>
          </p:cNvCxnSpPr>
          <p:nvPr/>
        </p:nvCxnSpPr>
        <p:spPr>
          <a:xfrm flipH="1">
            <a:off x="4002195" y="3008245"/>
            <a:ext cx="2620" cy="132333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28EE281-C145-7368-341C-E5CF47F3C1BA}"/>
              </a:ext>
            </a:extLst>
          </p:cNvPr>
          <p:cNvCxnSpPr>
            <a:cxnSpLocks/>
          </p:cNvCxnSpPr>
          <p:nvPr/>
        </p:nvCxnSpPr>
        <p:spPr>
          <a:xfrm flipH="1">
            <a:off x="323850" y="1411047"/>
            <a:ext cx="221368" cy="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BD657B0-E189-FD7F-1393-D2C7B49CC998}"/>
              </a:ext>
            </a:extLst>
          </p:cNvPr>
          <p:cNvCxnSpPr>
            <a:cxnSpLocks/>
          </p:cNvCxnSpPr>
          <p:nvPr/>
        </p:nvCxnSpPr>
        <p:spPr>
          <a:xfrm>
            <a:off x="8043442" y="2095632"/>
            <a:ext cx="0" cy="104447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2ED2B76-0897-1A12-92DD-8E00166D52D4}"/>
              </a:ext>
            </a:extLst>
          </p:cNvPr>
          <p:cNvCxnSpPr>
            <a:cxnSpLocks/>
          </p:cNvCxnSpPr>
          <p:nvPr/>
        </p:nvCxnSpPr>
        <p:spPr>
          <a:xfrm flipV="1">
            <a:off x="7021272" y="3482802"/>
            <a:ext cx="476154" cy="7527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1180E1DA-40DE-2EA1-1A05-D5E65B25F561}"/>
              </a:ext>
            </a:extLst>
          </p:cNvPr>
          <p:cNvSpPr txBox="1"/>
          <p:nvPr/>
        </p:nvSpPr>
        <p:spPr>
          <a:xfrm>
            <a:off x="4065673" y="4162985"/>
            <a:ext cx="235471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Metric Data, SNMP, Logs, NetFlow</a:t>
            </a:r>
            <a:endParaRPr lang="en-US" sz="7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5D73E85-57A7-784E-79EF-716797095001}"/>
              </a:ext>
            </a:extLst>
          </p:cNvPr>
          <p:cNvSpPr/>
          <p:nvPr/>
        </p:nvSpPr>
        <p:spPr>
          <a:xfrm>
            <a:off x="609682" y="1119041"/>
            <a:ext cx="807201" cy="63713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+mj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F21A3BF-80AD-2102-D33B-1ECD37D2B39A}"/>
              </a:ext>
            </a:extLst>
          </p:cNvPr>
          <p:cNvSpPr txBox="1"/>
          <p:nvPr/>
        </p:nvSpPr>
        <p:spPr>
          <a:xfrm>
            <a:off x="578078" y="1130105"/>
            <a:ext cx="925251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="1" dirty="0">
                <a:latin typeface="+mj-lt"/>
              </a:rPr>
              <a:t>E-BONDING</a:t>
            </a:r>
          </a:p>
          <a:p>
            <a:r>
              <a:rPr lang="en-US" sz="1050" b="1" dirty="0">
                <a:latin typeface="+mj-lt"/>
              </a:rPr>
              <a:t>federated </a:t>
            </a:r>
          </a:p>
          <a:p>
            <a:r>
              <a:rPr lang="en-US" sz="1050" b="1" dirty="0">
                <a:latin typeface="+mj-lt"/>
              </a:rPr>
              <a:t>partners</a:t>
            </a:r>
            <a:endParaRPr lang="en-US" sz="1050" dirty="0">
              <a:latin typeface="+mj-lt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1939201-3397-3CF4-1815-FAFDB971B7E1}"/>
              </a:ext>
            </a:extLst>
          </p:cNvPr>
          <p:cNvCxnSpPr>
            <a:cxnSpLocks/>
          </p:cNvCxnSpPr>
          <p:nvPr/>
        </p:nvCxnSpPr>
        <p:spPr>
          <a:xfrm flipH="1">
            <a:off x="4392376" y="2689731"/>
            <a:ext cx="2620" cy="132333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C331D88-DD65-9CB6-C8E4-77048398B8BF}"/>
              </a:ext>
            </a:extLst>
          </p:cNvPr>
          <p:cNvCxnSpPr>
            <a:cxnSpLocks/>
          </p:cNvCxnSpPr>
          <p:nvPr/>
        </p:nvCxnSpPr>
        <p:spPr>
          <a:xfrm flipH="1" flipV="1">
            <a:off x="1441407" y="1419484"/>
            <a:ext cx="255631" cy="7387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C98AEE1-1E2B-B652-2190-8F2C08B69BF5}"/>
              </a:ext>
            </a:extLst>
          </p:cNvPr>
          <p:cNvCxnSpPr>
            <a:cxnSpLocks/>
          </p:cNvCxnSpPr>
          <p:nvPr/>
        </p:nvCxnSpPr>
        <p:spPr>
          <a:xfrm flipH="1">
            <a:off x="4988870" y="2076744"/>
            <a:ext cx="2620" cy="132333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47AA9D-9ED9-E954-A655-4E072500D76D}"/>
              </a:ext>
            </a:extLst>
          </p:cNvPr>
          <p:cNvCxnSpPr>
            <a:cxnSpLocks/>
          </p:cNvCxnSpPr>
          <p:nvPr/>
        </p:nvCxnSpPr>
        <p:spPr>
          <a:xfrm>
            <a:off x="1177437" y="1756175"/>
            <a:ext cx="0" cy="452902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Server with solid fill">
            <a:extLst>
              <a:ext uri="{FF2B5EF4-FFF2-40B4-BE49-F238E27FC236}">
                <a16:creationId xmlns:a16="http://schemas.microsoft.com/office/drawing/2014/main" id="{060D1111-4617-1210-7272-58A43650B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84162" y="4409314"/>
            <a:ext cx="442684" cy="355184"/>
          </a:xfrm>
          <a:prstGeom prst="rect">
            <a:avLst/>
          </a:prstGeom>
        </p:spPr>
      </p:pic>
      <p:pic>
        <p:nvPicPr>
          <p:cNvPr id="17" name="Graphic 16" descr="Network diagram outline">
            <a:extLst>
              <a:ext uri="{FF2B5EF4-FFF2-40B4-BE49-F238E27FC236}">
                <a16:creationId xmlns:a16="http://schemas.microsoft.com/office/drawing/2014/main" id="{1455F4C0-4F5D-079F-8E3C-5875984E9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08488" y="4389722"/>
            <a:ext cx="491522" cy="39436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FBDF2D-51A2-CECF-F0F9-B63F79E93648}"/>
              </a:ext>
            </a:extLst>
          </p:cNvPr>
          <p:cNvSpPr txBox="1"/>
          <p:nvPr/>
        </p:nvSpPr>
        <p:spPr>
          <a:xfrm>
            <a:off x="1691079" y="4379157"/>
            <a:ext cx="1582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Physical</a:t>
            </a:r>
          </a:p>
          <a:p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Infrastructure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453FE3-DB09-A8F4-F1CC-27989CA07A7C}"/>
              </a:ext>
            </a:extLst>
          </p:cNvPr>
          <p:cNvSpPr txBox="1"/>
          <p:nvPr/>
        </p:nvSpPr>
        <p:spPr>
          <a:xfrm>
            <a:off x="4116442" y="4379157"/>
            <a:ext cx="11588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Virtual Infrastructure</a:t>
            </a:r>
          </a:p>
        </p:txBody>
      </p:sp>
      <p:pic>
        <p:nvPicPr>
          <p:cNvPr id="34" name="Graphic 33" descr="Cloud outline">
            <a:extLst>
              <a:ext uri="{FF2B5EF4-FFF2-40B4-BE49-F238E27FC236}">
                <a16:creationId xmlns:a16="http://schemas.microsoft.com/office/drawing/2014/main" id="{1A94B46B-8380-EFCC-0DED-AC7637498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321068" y="4318159"/>
            <a:ext cx="669906" cy="537494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B94CFAD-4C16-E2B7-1AD9-27B1990446AF}"/>
              </a:ext>
            </a:extLst>
          </p:cNvPr>
          <p:cNvSpPr txBox="1"/>
          <p:nvPr/>
        </p:nvSpPr>
        <p:spPr>
          <a:xfrm>
            <a:off x="6925336" y="4379157"/>
            <a:ext cx="158273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Telco-cloud</a:t>
            </a:r>
          </a:p>
          <a:p>
            <a:r>
              <a:rPr lang="en-US" sz="105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Infrastructure</a:t>
            </a:r>
          </a:p>
        </p:txBody>
      </p:sp>
    </p:spTree>
    <p:extLst>
      <p:ext uri="{BB962C8B-B14F-4D97-AF65-F5344CB8AC3E}">
        <p14:creationId xmlns:p14="http://schemas.microsoft.com/office/powerpoint/2010/main" val="40838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1AF74-6187-71A6-8B89-B5A5351DC9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Flexible tool options for custom deployments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4D204BE-11CF-1F3C-43A8-F820AEE07412}"/>
              </a:ext>
            </a:extLst>
          </p:cNvPr>
          <p:cNvSpPr/>
          <p:nvPr/>
        </p:nvSpPr>
        <p:spPr bwMode="auto">
          <a:xfrm>
            <a:off x="1420942" y="3147340"/>
            <a:ext cx="5097736" cy="4520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10253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IN" sz="11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7" name="Rectangle: Rounded Corners 96">
            <a:extLst>
              <a:ext uri="{FF2B5EF4-FFF2-40B4-BE49-F238E27FC236}">
                <a16:creationId xmlns:a16="http://schemas.microsoft.com/office/drawing/2014/main" id="{CE3C768E-290B-9F0C-BB99-6FBFC8F27E18}"/>
              </a:ext>
            </a:extLst>
          </p:cNvPr>
          <p:cNvSpPr/>
          <p:nvPr/>
        </p:nvSpPr>
        <p:spPr bwMode="auto">
          <a:xfrm>
            <a:off x="2274987" y="1312120"/>
            <a:ext cx="5066289" cy="92276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1013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CEA3FCD0-6380-61AE-565E-3C1C50D306D9}"/>
              </a:ext>
            </a:extLst>
          </p:cNvPr>
          <p:cNvSpPr/>
          <p:nvPr/>
        </p:nvSpPr>
        <p:spPr bwMode="auto">
          <a:xfrm>
            <a:off x="1769353" y="2386542"/>
            <a:ext cx="5453811" cy="35399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IN" sz="11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09E9A51-0840-86B4-BAF8-B3FF15661566}"/>
              </a:ext>
            </a:extLst>
          </p:cNvPr>
          <p:cNvSpPr/>
          <p:nvPr/>
        </p:nvSpPr>
        <p:spPr>
          <a:xfrm>
            <a:off x="1423351" y="3739866"/>
            <a:ext cx="5021889" cy="1550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j-lt"/>
              </a:rPr>
              <a:t>Sify’s Adaptation layer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4A9F4D55-34E5-C2BC-3028-7129CD2D0B43}"/>
              </a:ext>
            </a:extLst>
          </p:cNvPr>
          <p:cNvSpPr/>
          <p:nvPr/>
        </p:nvSpPr>
        <p:spPr>
          <a:xfrm>
            <a:off x="5668660" y="1146875"/>
            <a:ext cx="917311" cy="220885"/>
          </a:xfrm>
          <a:prstGeom prst="roundRect">
            <a:avLst/>
          </a:prstGeom>
          <a:solidFill>
            <a:srgbClr val="BED730"/>
          </a:solidFill>
          <a:ln w="127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>
              <a:defRPr/>
            </a:pPr>
            <a:endParaRPr lang="en-US" sz="9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A3E5715C-DDE2-C9F0-72CD-78EF23591214}"/>
              </a:ext>
            </a:extLst>
          </p:cNvPr>
          <p:cNvSpPr/>
          <p:nvPr/>
        </p:nvSpPr>
        <p:spPr>
          <a:xfrm>
            <a:off x="5772735" y="1173733"/>
            <a:ext cx="79060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4">
              <a:defRPr/>
            </a:pPr>
            <a:r>
              <a:rPr lang="en-US" sz="9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Sify Portals</a:t>
            </a:r>
            <a:endParaRPr lang="en-IN" sz="9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25620FA1-CA31-002E-B525-3EE4B136A90C}"/>
              </a:ext>
            </a:extLst>
          </p:cNvPr>
          <p:cNvSpPr/>
          <p:nvPr/>
        </p:nvSpPr>
        <p:spPr>
          <a:xfrm>
            <a:off x="6922937" y="3139214"/>
            <a:ext cx="1038259" cy="5460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>
              <a:defRPr/>
            </a:pPr>
            <a:endParaRPr lang="en-US" sz="10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35EE09-5D37-650B-9074-ABD8BB5E2DE6}"/>
              </a:ext>
            </a:extLst>
          </p:cNvPr>
          <p:cNvSpPr/>
          <p:nvPr/>
        </p:nvSpPr>
        <p:spPr>
          <a:xfrm>
            <a:off x="3208246" y="1162817"/>
            <a:ext cx="946729" cy="189001"/>
          </a:xfrm>
          <a:prstGeom prst="roundRect">
            <a:avLst/>
          </a:prstGeom>
          <a:solidFill>
            <a:srgbClr val="BED730"/>
          </a:solidFill>
          <a:ln w="12700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264">
              <a:defRPr/>
            </a:pPr>
            <a:endParaRPr lang="en-US" sz="9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6112FC-2390-2EDA-2979-A88B2494CB57}"/>
              </a:ext>
            </a:extLst>
          </p:cNvPr>
          <p:cNvSpPr/>
          <p:nvPr/>
        </p:nvSpPr>
        <p:spPr>
          <a:xfrm>
            <a:off x="1400417" y="2857935"/>
            <a:ext cx="5262177" cy="15888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  <a:latin typeface="+mj-lt"/>
              </a:rPr>
              <a:t>Sify’s Intelligent Event Aggregation, Correlation, Prediction and Integration layer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93C7B8-3077-78D2-092E-DD6E269BEE5C}"/>
              </a:ext>
            </a:extLst>
          </p:cNvPr>
          <p:cNvSpPr/>
          <p:nvPr/>
        </p:nvSpPr>
        <p:spPr>
          <a:xfrm>
            <a:off x="4420367" y="3226659"/>
            <a:ext cx="1988166" cy="3000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70B6F63-52E0-4B79-6F92-CE0A613BA739}"/>
              </a:ext>
            </a:extLst>
          </p:cNvPr>
          <p:cNvSpPr/>
          <p:nvPr/>
        </p:nvSpPr>
        <p:spPr bwMode="auto">
          <a:xfrm>
            <a:off x="2377621" y="1404939"/>
            <a:ext cx="2430736" cy="7816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635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IN" sz="11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69A9641-9179-EB7A-6688-83A6B1855078}"/>
              </a:ext>
            </a:extLst>
          </p:cNvPr>
          <p:cNvSpPr/>
          <p:nvPr/>
        </p:nvSpPr>
        <p:spPr bwMode="auto">
          <a:xfrm>
            <a:off x="4980734" y="1410269"/>
            <a:ext cx="2242430" cy="77868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endParaRPr lang="en-IN" sz="11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7595D60-BC9A-7974-A242-7DB995AF5243}"/>
              </a:ext>
            </a:extLst>
          </p:cNvPr>
          <p:cNvSpPr/>
          <p:nvPr/>
        </p:nvSpPr>
        <p:spPr>
          <a:xfrm>
            <a:off x="3482005" y="1393223"/>
            <a:ext cx="46038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4">
              <a:defRPr/>
            </a:pPr>
            <a:r>
              <a:rPr lang="en-US" sz="1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ITSM</a:t>
            </a:r>
            <a:endParaRPr lang="en-IN" sz="10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56403CE-9ED8-A1AD-616B-7C302E538F29}"/>
              </a:ext>
            </a:extLst>
          </p:cNvPr>
          <p:cNvSpPr/>
          <p:nvPr/>
        </p:nvSpPr>
        <p:spPr bwMode="auto">
          <a:xfrm>
            <a:off x="2595020" y="1577667"/>
            <a:ext cx="635203" cy="16692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Incident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444412-05D5-334A-F089-77F399B1E462}"/>
              </a:ext>
            </a:extLst>
          </p:cNvPr>
          <p:cNvSpPr/>
          <p:nvPr/>
        </p:nvSpPr>
        <p:spPr bwMode="auto">
          <a:xfrm>
            <a:off x="2595018" y="1784723"/>
            <a:ext cx="635203" cy="16692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Problem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DFEC9E5-969C-BBBF-98B2-992B4273996F}"/>
              </a:ext>
            </a:extLst>
          </p:cNvPr>
          <p:cNvSpPr/>
          <p:nvPr/>
        </p:nvSpPr>
        <p:spPr bwMode="auto">
          <a:xfrm>
            <a:off x="3271548" y="1971485"/>
            <a:ext cx="635203" cy="16692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Change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7072BF5-EA7A-0F09-374D-FB366D953E79}"/>
              </a:ext>
            </a:extLst>
          </p:cNvPr>
          <p:cNvSpPr/>
          <p:nvPr/>
        </p:nvSpPr>
        <p:spPr bwMode="auto">
          <a:xfrm>
            <a:off x="3292954" y="1577667"/>
            <a:ext cx="635203" cy="16692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FSM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1B056C2-B9E3-4255-8785-3FD3E17FF449}"/>
              </a:ext>
            </a:extLst>
          </p:cNvPr>
          <p:cNvSpPr/>
          <p:nvPr/>
        </p:nvSpPr>
        <p:spPr bwMode="auto">
          <a:xfrm>
            <a:off x="3292956" y="1784723"/>
            <a:ext cx="635203" cy="16692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Service Req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90F7030-83F4-C7FE-3337-8DA9A6153826}"/>
              </a:ext>
            </a:extLst>
          </p:cNvPr>
          <p:cNvSpPr/>
          <p:nvPr/>
        </p:nvSpPr>
        <p:spPr bwMode="auto">
          <a:xfrm>
            <a:off x="3990583" y="1968532"/>
            <a:ext cx="635203" cy="16692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Workflows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17154AB-42D3-41FC-5E88-D951EFD75899}"/>
              </a:ext>
            </a:extLst>
          </p:cNvPr>
          <p:cNvSpPr/>
          <p:nvPr/>
        </p:nvSpPr>
        <p:spPr bwMode="auto">
          <a:xfrm>
            <a:off x="3997586" y="1572760"/>
            <a:ext cx="701085" cy="16532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Asset Mgmt.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2E6CF63-5FF9-1993-6915-5E6619721276}"/>
              </a:ext>
            </a:extLst>
          </p:cNvPr>
          <p:cNvSpPr/>
          <p:nvPr/>
        </p:nvSpPr>
        <p:spPr bwMode="auto">
          <a:xfrm>
            <a:off x="3996502" y="1783417"/>
            <a:ext cx="635203" cy="16692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Preventive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CBC2E4-5A6E-E8B2-4B9D-4DFA743FF35F}"/>
              </a:ext>
            </a:extLst>
          </p:cNvPr>
          <p:cNvSpPr/>
          <p:nvPr/>
        </p:nvSpPr>
        <p:spPr bwMode="auto">
          <a:xfrm>
            <a:off x="5092783" y="1611237"/>
            <a:ext cx="635203" cy="225691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Dashboards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1E2005-26DA-C8CE-5564-E9AAF5E8B244}"/>
              </a:ext>
            </a:extLst>
          </p:cNvPr>
          <p:cNvSpPr/>
          <p:nvPr/>
        </p:nvSpPr>
        <p:spPr bwMode="auto">
          <a:xfrm>
            <a:off x="5772735" y="1612833"/>
            <a:ext cx="635203" cy="22409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Insights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BA56EA77-DECD-C589-1E8B-B6A0921F09EE}"/>
              </a:ext>
            </a:extLst>
          </p:cNvPr>
          <p:cNvSpPr/>
          <p:nvPr/>
        </p:nvSpPr>
        <p:spPr bwMode="auto">
          <a:xfrm>
            <a:off x="6445241" y="1614750"/>
            <a:ext cx="635203" cy="2273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Self Service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883D11-3749-5EC6-BD78-BB5CC6E4AB6F}"/>
              </a:ext>
            </a:extLst>
          </p:cNvPr>
          <p:cNvSpPr/>
          <p:nvPr/>
        </p:nvSpPr>
        <p:spPr bwMode="auto">
          <a:xfrm>
            <a:off x="5083368" y="1909807"/>
            <a:ext cx="1083764" cy="23205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3</a:t>
            </a:r>
            <a:r>
              <a:rPr lang="en-IN" sz="700" baseline="30000" dirty="0">
                <a:latin typeface="+mj-lt"/>
                <a:cs typeface="Arial" panose="020B0604020202020204" pitchFamily="34" charset="0"/>
              </a:rPr>
              <a:t>rd</a:t>
            </a:r>
            <a:r>
              <a:rPr lang="en-IN" sz="700" dirty="0">
                <a:latin typeface="+mj-lt"/>
                <a:cs typeface="Arial" panose="020B0604020202020204" pitchFamily="34" charset="0"/>
              </a:rPr>
              <a:t>  party Dash boards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14942E27-BA11-942E-94C3-A62064644C9F}"/>
              </a:ext>
            </a:extLst>
          </p:cNvPr>
          <p:cNvSpPr/>
          <p:nvPr/>
        </p:nvSpPr>
        <p:spPr bwMode="auto">
          <a:xfrm>
            <a:off x="6238748" y="1909807"/>
            <a:ext cx="848028" cy="22736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Automation Interface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0861949-98DD-53B4-3C17-4F4EA33AF11C}"/>
              </a:ext>
            </a:extLst>
          </p:cNvPr>
          <p:cNvSpPr/>
          <p:nvPr/>
        </p:nvSpPr>
        <p:spPr bwMode="auto">
          <a:xfrm>
            <a:off x="2580983" y="1975059"/>
            <a:ext cx="635203" cy="166927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8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IN" sz="700" dirty="0">
                <a:latin typeface="+mj-lt"/>
                <a:cs typeface="Arial" panose="020B0604020202020204" pitchFamily="34" charset="0"/>
              </a:rPr>
              <a:t>CMDB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895F4B0D-122D-08F0-78F0-FA9F14C9D905}"/>
              </a:ext>
            </a:extLst>
          </p:cNvPr>
          <p:cNvSpPr/>
          <p:nvPr/>
        </p:nvSpPr>
        <p:spPr>
          <a:xfrm>
            <a:off x="4902833" y="3284539"/>
            <a:ext cx="94769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4">
              <a:defRPr/>
            </a:pPr>
            <a:r>
              <a:rPr lang="en-US" sz="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Data Aggregator</a:t>
            </a:r>
            <a:endParaRPr lang="en-IN" sz="8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E3BE5D0-8888-BEED-F4B8-53DE4D50EBBA}"/>
              </a:ext>
            </a:extLst>
          </p:cNvPr>
          <p:cNvSpPr/>
          <p:nvPr/>
        </p:nvSpPr>
        <p:spPr>
          <a:xfrm>
            <a:off x="3326017" y="1173733"/>
            <a:ext cx="86594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4">
              <a:defRPr/>
            </a:pPr>
            <a:r>
              <a:rPr lang="en-US" sz="9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Service Desk</a:t>
            </a:r>
            <a:endParaRPr lang="en-IN" sz="9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CBEDA0E-A8C2-58B9-B6F9-4D4F5FE66C0F}"/>
              </a:ext>
            </a:extLst>
          </p:cNvPr>
          <p:cNvSpPr/>
          <p:nvPr/>
        </p:nvSpPr>
        <p:spPr>
          <a:xfrm>
            <a:off x="3791587" y="2449013"/>
            <a:ext cx="1449608" cy="238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64">
              <a:defRPr/>
            </a:pPr>
            <a:r>
              <a:rPr lang="en-US" sz="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Service Orchestration</a:t>
            </a:r>
          </a:p>
          <a:p>
            <a:pPr algn="ctr" defTabSz="914264">
              <a:defRPr/>
            </a:pPr>
            <a:r>
              <a:rPr lang="en-US" sz="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(NSO or similar)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BA92426-5A3E-9E78-3F9F-F9B008C76732}"/>
              </a:ext>
            </a:extLst>
          </p:cNvPr>
          <p:cNvSpPr/>
          <p:nvPr/>
        </p:nvSpPr>
        <p:spPr>
          <a:xfrm>
            <a:off x="5508341" y="2450293"/>
            <a:ext cx="1449608" cy="238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64">
              <a:defRPr/>
            </a:pPr>
            <a:r>
              <a:rPr lang="en-US" sz="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Service remediation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7C613E6-531F-92E0-48FD-54755F2B34C2}"/>
              </a:ext>
            </a:extLst>
          </p:cNvPr>
          <p:cNvSpPr/>
          <p:nvPr/>
        </p:nvSpPr>
        <p:spPr>
          <a:xfrm>
            <a:off x="1974789" y="2449013"/>
            <a:ext cx="1565217" cy="2388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64">
              <a:defRPr/>
            </a:pPr>
            <a:r>
              <a:rPr lang="en-US" sz="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Service Analytics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F11DEDD-6296-AC8E-241F-E69116FCD3ED}"/>
              </a:ext>
            </a:extLst>
          </p:cNvPr>
          <p:cNvSpPr/>
          <p:nvPr/>
        </p:nvSpPr>
        <p:spPr>
          <a:xfrm>
            <a:off x="5483641" y="1395301"/>
            <a:ext cx="13789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64">
              <a:defRPr/>
            </a:pPr>
            <a:r>
              <a:rPr lang="en-US" sz="10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Integrated DX Layer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50BDB9-4953-A8CC-8A27-1C7570159C6D}"/>
              </a:ext>
            </a:extLst>
          </p:cNvPr>
          <p:cNvSpPr/>
          <p:nvPr/>
        </p:nvSpPr>
        <p:spPr>
          <a:xfrm>
            <a:off x="6879965" y="3177842"/>
            <a:ext cx="108525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64">
              <a:defRPr/>
            </a:pPr>
            <a:r>
              <a:rPr lang="en-US" sz="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Third party Telemetry</a:t>
            </a:r>
            <a:r>
              <a:rPr lang="en-IN" sz="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 Platform</a:t>
            </a:r>
          </a:p>
          <a:p>
            <a:pPr algn="ctr" defTabSz="914264">
              <a:defRPr/>
            </a:pPr>
            <a:r>
              <a:rPr lang="en-IN" sz="7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(TE or similar)</a:t>
            </a:r>
            <a:endParaRPr lang="en-US" sz="7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3D949E-2C3D-9E0B-4F50-1041DDC7E809}"/>
              </a:ext>
            </a:extLst>
          </p:cNvPr>
          <p:cNvSpPr/>
          <p:nvPr/>
        </p:nvSpPr>
        <p:spPr>
          <a:xfrm>
            <a:off x="1486633" y="3212717"/>
            <a:ext cx="874486" cy="32791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042C68FF-1EB2-AFD4-6F76-1913D13A867C}"/>
              </a:ext>
            </a:extLst>
          </p:cNvPr>
          <p:cNvSpPr/>
          <p:nvPr/>
        </p:nvSpPr>
        <p:spPr>
          <a:xfrm>
            <a:off x="1531337" y="3229257"/>
            <a:ext cx="8050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64">
              <a:defRPr/>
            </a:pPr>
            <a:r>
              <a:rPr lang="en-US" sz="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Network </a:t>
            </a:r>
          </a:p>
          <a:p>
            <a:pPr algn="ctr" defTabSz="914264">
              <a:defRPr/>
            </a:pPr>
            <a:r>
              <a:rPr lang="en-US" sz="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Configuration</a:t>
            </a:r>
            <a:endParaRPr lang="en-IN" sz="8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3E293F7D-8277-7AA2-AFE2-39C94E510AD0}"/>
              </a:ext>
            </a:extLst>
          </p:cNvPr>
          <p:cNvSpPr/>
          <p:nvPr/>
        </p:nvSpPr>
        <p:spPr>
          <a:xfrm>
            <a:off x="2448313" y="3216850"/>
            <a:ext cx="887784" cy="31964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8C67E001-F414-6E30-AE96-0B62B88F639D}"/>
              </a:ext>
            </a:extLst>
          </p:cNvPr>
          <p:cNvSpPr/>
          <p:nvPr/>
        </p:nvSpPr>
        <p:spPr>
          <a:xfrm>
            <a:off x="2509900" y="3229257"/>
            <a:ext cx="7873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264">
              <a:defRPr/>
            </a:pPr>
            <a:r>
              <a:rPr lang="en-US" sz="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Network </a:t>
            </a:r>
          </a:p>
          <a:p>
            <a:pPr algn="ctr" defTabSz="914264">
              <a:defRPr/>
            </a:pPr>
            <a:r>
              <a:rPr lang="en-US" sz="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Remediation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F5E117F-FBDC-EBC9-79C3-AA0F67528503}"/>
              </a:ext>
            </a:extLst>
          </p:cNvPr>
          <p:cNvSpPr/>
          <p:nvPr/>
        </p:nvSpPr>
        <p:spPr>
          <a:xfrm>
            <a:off x="3425833" y="3223677"/>
            <a:ext cx="866925" cy="305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63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chemeClr val="lt1"/>
              </a:solidFill>
              <a:latin typeface="+mj-lt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81709F45-F7D4-3E74-079C-7A7A108C6054}"/>
              </a:ext>
            </a:extLst>
          </p:cNvPr>
          <p:cNvSpPr/>
          <p:nvPr/>
        </p:nvSpPr>
        <p:spPr>
          <a:xfrm>
            <a:off x="3598170" y="3229257"/>
            <a:ext cx="629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264">
              <a:defRPr/>
            </a:pPr>
            <a:r>
              <a:rPr lang="en-US" sz="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Network </a:t>
            </a:r>
          </a:p>
          <a:p>
            <a:pPr algn="ctr" defTabSz="914264">
              <a:defRPr/>
            </a:pPr>
            <a:r>
              <a:rPr lang="en-US" sz="800" b="1" dirty="0">
                <a:solidFill>
                  <a:prstClr val="black"/>
                </a:solidFill>
                <a:latin typeface="+mj-lt"/>
                <a:cs typeface="Arial" panose="020B0604020202020204" pitchFamily="34" charset="0"/>
              </a:rPr>
              <a:t>Analytics</a:t>
            </a:r>
            <a:endParaRPr lang="en-IN" sz="800" b="1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052AE1F-DBE0-FC6C-DF87-618484DC74B0}"/>
              </a:ext>
            </a:extLst>
          </p:cNvPr>
          <p:cNvCxnSpPr>
            <a:cxnSpLocks/>
          </p:cNvCxnSpPr>
          <p:nvPr/>
        </p:nvCxnSpPr>
        <p:spPr>
          <a:xfrm>
            <a:off x="2084185" y="3935555"/>
            <a:ext cx="0" cy="13869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9E04F8A2-44BE-DE05-1ACC-B15187DF2B5D}"/>
              </a:ext>
            </a:extLst>
          </p:cNvPr>
          <p:cNvCxnSpPr>
            <a:cxnSpLocks/>
          </p:cNvCxnSpPr>
          <p:nvPr/>
        </p:nvCxnSpPr>
        <p:spPr>
          <a:xfrm>
            <a:off x="4027809" y="3940259"/>
            <a:ext cx="0" cy="13869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9D3C22E0-0F9D-2B7A-9B22-B2E5BBC06AEE}"/>
              </a:ext>
            </a:extLst>
          </p:cNvPr>
          <p:cNvCxnSpPr>
            <a:cxnSpLocks/>
          </p:cNvCxnSpPr>
          <p:nvPr/>
        </p:nvCxnSpPr>
        <p:spPr>
          <a:xfrm>
            <a:off x="6167133" y="3926149"/>
            <a:ext cx="0" cy="138696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78301208-B094-4F94-DF71-16EF7CC81D4F}"/>
              </a:ext>
            </a:extLst>
          </p:cNvPr>
          <p:cNvSpPr txBox="1"/>
          <p:nvPr/>
        </p:nvSpPr>
        <p:spPr>
          <a:xfrm>
            <a:off x="2348373" y="3563196"/>
            <a:ext cx="18797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Events, Alarms, Data, Config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1499BC3-0EB5-69C4-3088-44D0D9D719C7}"/>
              </a:ext>
            </a:extLst>
          </p:cNvPr>
          <p:cNvSpPr txBox="1"/>
          <p:nvPr/>
        </p:nvSpPr>
        <p:spPr>
          <a:xfrm>
            <a:off x="2120350" y="3930650"/>
            <a:ext cx="18797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Metric Data, SNMP, Logs, NetFlow</a:t>
            </a:r>
            <a:endParaRPr lang="en-US" sz="5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2161FC3C-D58A-EDF6-331F-8B66456D8633}"/>
              </a:ext>
            </a:extLst>
          </p:cNvPr>
          <p:cNvCxnSpPr>
            <a:cxnSpLocks/>
          </p:cNvCxnSpPr>
          <p:nvPr/>
        </p:nvCxnSpPr>
        <p:spPr>
          <a:xfrm>
            <a:off x="4027809" y="3608920"/>
            <a:ext cx="0" cy="114954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5C695D6E-A509-C9FA-CA7B-18C8F3CB8C60}"/>
              </a:ext>
            </a:extLst>
          </p:cNvPr>
          <p:cNvCxnSpPr>
            <a:cxnSpLocks/>
          </p:cNvCxnSpPr>
          <p:nvPr/>
        </p:nvCxnSpPr>
        <p:spPr>
          <a:xfrm flipH="1">
            <a:off x="4115177" y="3004454"/>
            <a:ext cx="2092" cy="10564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628EE281-C145-7368-341C-E5CF47F3C1BA}"/>
              </a:ext>
            </a:extLst>
          </p:cNvPr>
          <p:cNvCxnSpPr>
            <a:cxnSpLocks/>
          </p:cNvCxnSpPr>
          <p:nvPr/>
        </p:nvCxnSpPr>
        <p:spPr>
          <a:xfrm flipH="1">
            <a:off x="1178780" y="1729422"/>
            <a:ext cx="176717" cy="0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BD657B0-E189-FD7F-1393-D2C7B49CC998}"/>
              </a:ext>
            </a:extLst>
          </p:cNvPr>
          <p:cNvCxnSpPr>
            <a:cxnSpLocks/>
          </p:cNvCxnSpPr>
          <p:nvPr/>
        </p:nvCxnSpPr>
        <p:spPr>
          <a:xfrm>
            <a:off x="7341276" y="2275922"/>
            <a:ext cx="0" cy="833793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B2ED2B76-0897-1A12-92DD-8E00166D52D4}"/>
              </a:ext>
            </a:extLst>
          </p:cNvPr>
          <p:cNvCxnSpPr>
            <a:cxnSpLocks/>
            <a:stCxn id="96" idx="3"/>
          </p:cNvCxnSpPr>
          <p:nvPr/>
        </p:nvCxnSpPr>
        <p:spPr>
          <a:xfrm flipV="1">
            <a:off x="6518679" y="3348278"/>
            <a:ext cx="376347" cy="25102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1180E1DA-40DE-2EA1-1A05-D5E65B25F561}"/>
              </a:ext>
            </a:extLst>
          </p:cNvPr>
          <p:cNvSpPr txBox="1"/>
          <p:nvPr/>
        </p:nvSpPr>
        <p:spPr>
          <a:xfrm>
            <a:off x="4165851" y="3926275"/>
            <a:ext cx="187975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Metric Data, SNMP, Logs, NetFlow</a:t>
            </a:r>
            <a:endParaRPr lang="en-US" sz="500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5D73E85-57A7-784E-79EF-716797095001}"/>
              </a:ext>
            </a:extLst>
          </p:cNvPr>
          <p:cNvSpPr/>
          <p:nvPr/>
        </p:nvSpPr>
        <p:spPr>
          <a:xfrm>
            <a:off x="1406958" y="1496316"/>
            <a:ext cx="644383" cy="5587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latin typeface="+mj-lt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2F21A3BF-80AD-2102-D33B-1ECD37D2B39A}"/>
              </a:ext>
            </a:extLst>
          </p:cNvPr>
          <p:cNvSpPr txBox="1"/>
          <p:nvPr/>
        </p:nvSpPr>
        <p:spPr>
          <a:xfrm>
            <a:off x="1384245" y="1547967"/>
            <a:ext cx="718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1" dirty="0">
                <a:latin typeface="+mj-lt"/>
              </a:rPr>
              <a:t>E-BONDING</a:t>
            </a:r>
          </a:p>
          <a:p>
            <a:r>
              <a:rPr lang="en-US" sz="800" b="1" dirty="0">
                <a:latin typeface="+mj-lt"/>
              </a:rPr>
              <a:t>federated </a:t>
            </a:r>
          </a:p>
          <a:p>
            <a:r>
              <a:rPr lang="en-US" sz="800" b="1" dirty="0">
                <a:latin typeface="+mj-lt"/>
              </a:rPr>
              <a:t>partners</a:t>
            </a:r>
            <a:endParaRPr lang="en-US" sz="800" dirty="0">
              <a:latin typeface="+mj-lt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21939201-3397-3CF4-1815-FAFDB971B7E1}"/>
              </a:ext>
            </a:extLst>
          </p:cNvPr>
          <p:cNvCxnSpPr>
            <a:cxnSpLocks/>
          </p:cNvCxnSpPr>
          <p:nvPr/>
        </p:nvCxnSpPr>
        <p:spPr>
          <a:xfrm flipH="1">
            <a:off x="4426656" y="2750187"/>
            <a:ext cx="2092" cy="10564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Arrow Connector 132">
            <a:extLst>
              <a:ext uri="{FF2B5EF4-FFF2-40B4-BE49-F238E27FC236}">
                <a16:creationId xmlns:a16="http://schemas.microsoft.com/office/drawing/2014/main" id="{BC331D88-DD65-9CB6-C8E4-77048398B8BF}"/>
              </a:ext>
            </a:extLst>
          </p:cNvPr>
          <p:cNvCxnSpPr>
            <a:cxnSpLocks/>
          </p:cNvCxnSpPr>
          <p:nvPr/>
        </p:nvCxnSpPr>
        <p:spPr>
          <a:xfrm flipH="1" flipV="1">
            <a:off x="2070918" y="1736157"/>
            <a:ext cx="204068" cy="5897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Arrow Connector 135">
            <a:extLst>
              <a:ext uri="{FF2B5EF4-FFF2-40B4-BE49-F238E27FC236}">
                <a16:creationId xmlns:a16="http://schemas.microsoft.com/office/drawing/2014/main" id="{DC98AEE1-1E2B-B652-2190-8F2C08B69BF5}"/>
              </a:ext>
            </a:extLst>
          </p:cNvPr>
          <p:cNvCxnSpPr>
            <a:cxnSpLocks/>
          </p:cNvCxnSpPr>
          <p:nvPr/>
        </p:nvCxnSpPr>
        <p:spPr>
          <a:xfrm flipH="1">
            <a:off x="4902833" y="2260843"/>
            <a:ext cx="2092" cy="105641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647AA9D-9ED9-E954-A655-4E072500D76D}"/>
              </a:ext>
            </a:extLst>
          </p:cNvPr>
          <p:cNvCxnSpPr>
            <a:cxnSpLocks/>
          </p:cNvCxnSpPr>
          <p:nvPr/>
        </p:nvCxnSpPr>
        <p:spPr>
          <a:xfrm>
            <a:off x="1852444" y="2083866"/>
            <a:ext cx="0" cy="273302"/>
          </a:xfrm>
          <a:prstGeom prst="straightConnector1">
            <a:avLst/>
          </a:prstGeom>
          <a:ln w="12700">
            <a:solidFill>
              <a:schemeClr val="accent3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 descr="Server with solid fill">
            <a:extLst>
              <a:ext uri="{FF2B5EF4-FFF2-40B4-BE49-F238E27FC236}">
                <a16:creationId xmlns:a16="http://schemas.microsoft.com/office/drawing/2014/main" id="{060D1111-4617-1210-7272-58A43650B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61294" y="4122918"/>
            <a:ext cx="353392" cy="283541"/>
          </a:xfrm>
          <a:prstGeom prst="rect">
            <a:avLst/>
          </a:prstGeom>
        </p:spPr>
      </p:pic>
      <p:pic>
        <p:nvPicPr>
          <p:cNvPr id="17" name="Graphic 16" descr="Network diagram outline">
            <a:extLst>
              <a:ext uri="{FF2B5EF4-FFF2-40B4-BE49-F238E27FC236}">
                <a16:creationId xmlns:a16="http://schemas.microsoft.com/office/drawing/2014/main" id="{1455F4C0-4F5D-079F-8E3C-5875984E97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64810" y="4107278"/>
            <a:ext cx="392379" cy="31482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FBDF2D-51A2-CECF-F0F9-B63F79E93648}"/>
              </a:ext>
            </a:extLst>
          </p:cNvPr>
          <p:cNvSpPr txBox="1"/>
          <p:nvPr/>
        </p:nvSpPr>
        <p:spPr>
          <a:xfrm>
            <a:off x="2270229" y="4098844"/>
            <a:ext cx="126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Physical</a:t>
            </a:r>
          </a:p>
          <a:p>
            <a:r>
              <a:rPr lang="en-US" sz="8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Infrastructure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453FE3-DB09-A8F4-F1CC-27989CA07A7C}"/>
              </a:ext>
            </a:extLst>
          </p:cNvPr>
          <p:cNvSpPr txBox="1"/>
          <p:nvPr/>
        </p:nvSpPr>
        <p:spPr>
          <a:xfrm>
            <a:off x="4206380" y="4098844"/>
            <a:ext cx="925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Virtual Infrastructure</a:t>
            </a:r>
          </a:p>
        </p:txBody>
      </p:sp>
      <p:pic>
        <p:nvPicPr>
          <p:cNvPr id="34" name="Graphic 33" descr="Cloud outline">
            <a:extLst>
              <a:ext uri="{FF2B5EF4-FFF2-40B4-BE49-F238E27FC236}">
                <a16:creationId xmlns:a16="http://schemas.microsoft.com/office/drawing/2014/main" id="{1A94B46B-8380-EFCC-0DED-AC7637498A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66317" y="4050149"/>
            <a:ext cx="534781" cy="42907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B94CFAD-4C16-E2B7-1AD9-27B1990446AF}"/>
              </a:ext>
            </a:extLst>
          </p:cNvPr>
          <p:cNvSpPr txBox="1"/>
          <p:nvPr/>
        </p:nvSpPr>
        <p:spPr>
          <a:xfrm>
            <a:off x="6448700" y="4098844"/>
            <a:ext cx="1263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Telco-cloud</a:t>
            </a:r>
          </a:p>
          <a:p>
            <a:r>
              <a:rPr lang="en-US" sz="800" b="1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Infrastructure</a:t>
            </a: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3D8F879-95D3-1427-5BE3-5C9B7B85E63F}"/>
              </a:ext>
            </a:extLst>
          </p:cNvPr>
          <p:cNvGrpSpPr/>
          <p:nvPr/>
        </p:nvGrpSpPr>
        <p:grpSpPr>
          <a:xfrm>
            <a:off x="83873" y="773702"/>
            <a:ext cx="8922362" cy="3958636"/>
            <a:chOff x="83873" y="773702"/>
            <a:chExt cx="8922362" cy="3958636"/>
          </a:xfrm>
        </p:grpSpPr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21F57671-97D5-4AE2-0C30-9445476D1F0A}"/>
                </a:ext>
              </a:extLst>
            </p:cNvPr>
            <p:cNvGrpSpPr/>
            <p:nvPr/>
          </p:nvGrpSpPr>
          <p:grpSpPr>
            <a:xfrm>
              <a:off x="83873" y="773702"/>
              <a:ext cx="1196658" cy="1368156"/>
              <a:chOff x="83873" y="773702"/>
              <a:chExt cx="1196658" cy="1368156"/>
            </a:xfrm>
          </p:grpSpPr>
          <p:sp>
            <p:nvSpPr>
              <p:cNvPr id="99" name="Rectangle: Rounded Corners 98">
                <a:extLst>
                  <a:ext uri="{FF2B5EF4-FFF2-40B4-BE49-F238E27FC236}">
                    <a16:creationId xmlns:a16="http://schemas.microsoft.com/office/drawing/2014/main" id="{4C9F41A4-4F0C-F75A-0EF6-D8F329D8CDE1}"/>
                  </a:ext>
                </a:extLst>
              </p:cNvPr>
              <p:cNvSpPr/>
              <p:nvPr/>
            </p:nvSpPr>
            <p:spPr>
              <a:xfrm>
                <a:off x="175212" y="915337"/>
                <a:ext cx="1019400" cy="105319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87" name="Picture 86" descr="Logo&#10;&#10;Description automatically generated with medium confidence">
                <a:extLst>
                  <a:ext uri="{FF2B5EF4-FFF2-40B4-BE49-F238E27FC236}">
                    <a16:creationId xmlns:a16="http://schemas.microsoft.com/office/drawing/2014/main" id="{6D582A7C-78CC-070F-AD47-C2E26FC631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296" t="38568" r="22161" b="38630"/>
              <a:stretch/>
            </p:blipFill>
            <p:spPr>
              <a:xfrm>
                <a:off x="276335" y="1534546"/>
                <a:ext cx="807920" cy="189536"/>
              </a:xfrm>
              <a:prstGeom prst="rect">
                <a:avLst/>
              </a:prstGeom>
            </p:spPr>
          </p:pic>
          <p:pic>
            <p:nvPicPr>
              <p:cNvPr id="89" name="Picture 88" descr="Logo&#10;&#10;Description automatically generated">
                <a:extLst>
                  <a:ext uri="{FF2B5EF4-FFF2-40B4-BE49-F238E27FC236}">
                    <a16:creationId xmlns:a16="http://schemas.microsoft.com/office/drawing/2014/main" id="{5828DB71-4673-D251-4BD4-3136BCB706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5890" b="36427"/>
              <a:stretch/>
            </p:blipFill>
            <p:spPr>
              <a:xfrm>
                <a:off x="309962" y="1162817"/>
                <a:ext cx="767126" cy="133577"/>
              </a:xfrm>
              <a:prstGeom prst="rect">
                <a:avLst/>
              </a:prstGeom>
            </p:spPr>
          </p:pic>
          <p:sp>
            <p:nvSpPr>
              <p:cNvPr id="90" name="Speech Bubble: Rectangle 89">
                <a:extLst>
                  <a:ext uri="{FF2B5EF4-FFF2-40B4-BE49-F238E27FC236}">
                    <a16:creationId xmlns:a16="http://schemas.microsoft.com/office/drawing/2014/main" id="{8F92B2E2-808B-9942-482F-B6E4E7240E32}"/>
                  </a:ext>
                </a:extLst>
              </p:cNvPr>
              <p:cNvSpPr/>
              <p:nvPr/>
            </p:nvSpPr>
            <p:spPr>
              <a:xfrm>
                <a:off x="83873" y="773702"/>
                <a:ext cx="1196658" cy="1368156"/>
              </a:xfrm>
              <a:prstGeom prst="wedgeRectCallout">
                <a:avLst>
                  <a:gd name="adj1" fmla="val 211483"/>
                  <a:gd name="adj2" fmla="val 5645"/>
                </a:avLst>
              </a:prstGeom>
              <a:noFill/>
              <a:ln w="19050">
                <a:solidFill>
                  <a:srgbClr val="BED73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</p:grpSp>
        <p:grpSp>
          <p:nvGrpSpPr>
            <p:cNvPr id="123" name="Group 122">
              <a:extLst>
                <a:ext uri="{FF2B5EF4-FFF2-40B4-BE49-F238E27FC236}">
                  <a16:creationId xmlns:a16="http://schemas.microsoft.com/office/drawing/2014/main" id="{3AB0C496-EDD1-64BF-51D3-0B8A704AEFAB}"/>
                </a:ext>
              </a:extLst>
            </p:cNvPr>
            <p:cNvGrpSpPr/>
            <p:nvPr/>
          </p:nvGrpSpPr>
          <p:grpSpPr>
            <a:xfrm>
              <a:off x="83873" y="2934289"/>
              <a:ext cx="1196658" cy="1798049"/>
              <a:chOff x="83873" y="2934289"/>
              <a:chExt cx="1196658" cy="1798049"/>
            </a:xfrm>
          </p:grpSpPr>
          <p:sp>
            <p:nvSpPr>
              <p:cNvPr id="103" name="Rectangle: Rounded Corners 102">
                <a:extLst>
                  <a:ext uri="{FF2B5EF4-FFF2-40B4-BE49-F238E27FC236}">
                    <a16:creationId xmlns:a16="http://schemas.microsoft.com/office/drawing/2014/main" id="{BBB51F37-69A7-63E9-9864-ACD5D2A520E9}"/>
                  </a:ext>
                </a:extLst>
              </p:cNvPr>
              <p:cNvSpPr/>
              <p:nvPr/>
            </p:nvSpPr>
            <p:spPr>
              <a:xfrm>
                <a:off x="175212" y="3075925"/>
                <a:ext cx="1019400" cy="15336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04" name="Speech Bubble: Rectangle 103">
                <a:extLst>
                  <a:ext uri="{FF2B5EF4-FFF2-40B4-BE49-F238E27FC236}">
                    <a16:creationId xmlns:a16="http://schemas.microsoft.com/office/drawing/2014/main" id="{3C19102E-629D-7C25-E773-CCCE03A229D1}"/>
                  </a:ext>
                </a:extLst>
              </p:cNvPr>
              <p:cNvSpPr/>
              <p:nvPr/>
            </p:nvSpPr>
            <p:spPr>
              <a:xfrm>
                <a:off x="83873" y="2934289"/>
                <a:ext cx="1196658" cy="1798049"/>
              </a:xfrm>
              <a:prstGeom prst="wedgeRectCallout">
                <a:avLst>
                  <a:gd name="adj1" fmla="val 311208"/>
                  <a:gd name="adj2" fmla="val -24092"/>
                </a:avLst>
              </a:prstGeom>
              <a:noFill/>
              <a:ln w="19050">
                <a:solidFill>
                  <a:srgbClr val="BED73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06" name="Picture 105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71103483-8F3B-6F6A-E83A-30FCD1B85F6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773" t="42053" r="13450" b="43195"/>
              <a:stretch/>
            </p:blipFill>
            <p:spPr>
              <a:xfrm>
                <a:off x="278355" y="4264688"/>
                <a:ext cx="830340" cy="145579"/>
              </a:xfrm>
              <a:prstGeom prst="rect">
                <a:avLst/>
              </a:prstGeom>
            </p:spPr>
          </p:pic>
          <p:pic>
            <p:nvPicPr>
              <p:cNvPr id="107" name="Picture 106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EC4AC7E4-DA32-BA76-F2D1-B74989EE28A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27" t="17334" r="5799" b="17683"/>
              <a:stretch/>
            </p:blipFill>
            <p:spPr>
              <a:xfrm>
                <a:off x="301002" y="3215639"/>
                <a:ext cx="785046" cy="586555"/>
              </a:xfrm>
              <a:prstGeom prst="rect">
                <a:avLst/>
              </a:prstGeom>
            </p:spPr>
          </p:pic>
          <p:pic>
            <p:nvPicPr>
              <p:cNvPr id="108" name="Picture 10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498F64FF-6B06-3D66-428B-7D11BA05456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9223" y="3939611"/>
                <a:ext cx="828634" cy="202595"/>
              </a:xfrm>
              <a:prstGeom prst="rect">
                <a:avLst/>
              </a:prstGeom>
            </p:spPr>
          </p:pic>
        </p:grpSp>
        <p:grpSp>
          <p:nvGrpSpPr>
            <p:cNvPr id="124" name="Group 123">
              <a:extLst>
                <a:ext uri="{FF2B5EF4-FFF2-40B4-BE49-F238E27FC236}">
                  <a16:creationId xmlns:a16="http://schemas.microsoft.com/office/drawing/2014/main" id="{F2D567DE-B6D9-6B02-1783-370BF43B3022}"/>
                </a:ext>
              </a:extLst>
            </p:cNvPr>
            <p:cNvGrpSpPr/>
            <p:nvPr/>
          </p:nvGrpSpPr>
          <p:grpSpPr>
            <a:xfrm>
              <a:off x="7809577" y="773702"/>
              <a:ext cx="1196658" cy="1090958"/>
              <a:chOff x="7809577" y="773702"/>
              <a:chExt cx="1196658" cy="1090958"/>
            </a:xfrm>
          </p:grpSpPr>
          <p:sp>
            <p:nvSpPr>
              <p:cNvPr id="109" name="Rectangle: Rounded Corners 108">
                <a:extLst>
                  <a:ext uri="{FF2B5EF4-FFF2-40B4-BE49-F238E27FC236}">
                    <a16:creationId xmlns:a16="http://schemas.microsoft.com/office/drawing/2014/main" id="{2BD4200B-A78B-98D1-BB0A-367DCC50389A}"/>
                  </a:ext>
                </a:extLst>
              </p:cNvPr>
              <p:cNvSpPr/>
              <p:nvPr/>
            </p:nvSpPr>
            <p:spPr>
              <a:xfrm>
                <a:off x="7914707" y="888799"/>
                <a:ext cx="1019400" cy="84735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0" name="Speech Bubble: Rectangle 109">
                <a:extLst>
                  <a:ext uri="{FF2B5EF4-FFF2-40B4-BE49-F238E27FC236}">
                    <a16:creationId xmlns:a16="http://schemas.microsoft.com/office/drawing/2014/main" id="{75E10594-8B5D-26DC-1615-45E360D3EFA2}"/>
                  </a:ext>
                </a:extLst>
              </p:cNvPr>
              <p:cNvSpPr/>
              <p:nvPr/>
            </p:nvSpPr>
            <p:spPr>
              <a:xfrm>
                <a:off x="7809577" y="773702"/>
                <a:ext cx="1196658" cy="1090958"/>
              </a:xfrm>
              <a:prstGeom prst="wedgeRectCallout">
                <a:avLst>
                  <a:gd name="adj1" fmla="val -128331"/>
                  <a:gd name="adj2" fmla="val 18657"/>
                </a:avLst>
              </a:prstGeom>
              <a:noFill/>
              <a:ln w="19050">
                <a:solidFill>
                  <a:srgbClr val="BED73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11" name="Picture 110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22157078-5E02-D594-9EAF-764D066004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17389" y="1362671"/>
                <a:ext cx="791485" cy="193513"/>
              </a:xfrm>
              <a:prstGeom prst="rect">
                <a:avLst/>
              </a:prstGeom>
            </p:spPr>
          </p:pic>
          <p:pic>
            <p:nvPicPr>
              <p:cNvPr id="112" name="Picture 111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9E4E34A0-0D8D-1280-BE6A-3028F640BEA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816" b="30623"/>
              <a:stretch/>
            </p:blipFill>
            <p:spPr>
              <a:xfrm>
                <a:off x="8006114" y="1108305"/>
                <a:ext cx="814036" cy="173339"/>
              </a:xfrm>
              <a:prstGeom prst="rect">
                <a:avLst/>
              </a:prstGeom>
            </p:spPr>
          </p:pic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C531BD64-0CF7-EDEA-DC97-102BA84267FC}"/>
                </a:ext>
              </a:extLst>
            </p:cNvPr>
            <p:cNvGrpSpPr/>
            <p:nvPr/>
          </p:nvGrpSpPr>
          <p:grpSpPr>
            <a:xfrm>
              <a:off x="7809577" y="1975059"/>
              <a:ext cx="1196658" cy="2757279"/>
              <a:chOff x="7809577" y="1975059"/>
              <a:chExt cx="1196658" cy="2757279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9E746B9D-FD12-46B9-0A6E-50497AA470A6}"/>
                  </a:ext>
                </a:extLst>
              </p:cNvPr>
              <p:cNvSpPr/>
              <p:nvPr/>
            </p:nvSpPr>
            <p:spPr>
              <a:xfrm>
                <a:off x="7914707" y="2055080"/>
                <a:ext cx="1019400" cy="254875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sp>
            <p:nvSpPr>
              <p:cNvPr id="114" name="Speech Bubble: Rectangle 113">
                <a:extLst>
                  <a:ext uri="{FF2B5EF4-FFF2-40B4-BE49-F238E27FC236}">
                    <a16:creationId xmlns:a16="http://schemas.microsoft.com/office/drawing/2014/main" id="{D358CA04-2002-3DF4-123C-5316CE490E46}"/>
                  </a:ext>
                </a:extLst>
              </p:cNvPr>
              <p:cNvSpPr/>
              <p:nvPr/>
            </p:nvSpPr>
            <p:spPr>
              <a:xfrm>
                <a:off x="7809577" y="1975059"/>
                <a:ext cx="1196658" cy="2757279"/>
              </a:xfrm>
              <a:prstGeom prst="wedgeRectCallout">
                <a:avLst>
                  <a:gd name="adj1" fmla="val -86239"/>
                  <a:gd name="adj2" fmla="val 9102"/>
                </a:avLst>
              </a:prstGeom>
              <a:noFill/>
              <a:ln w="19050">
                <a:solidFill>
                  <a:srgbClr val="BED73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/>
              </a:p>
            </p:txBody>
          </p:sp>
          <p:pic>
            <p:nvPicPr>
              <p:cNvPr id="115" name="Picture 114">
                <a:extLst>
                  <a:ext uri="{FF2B5EF4-FFF2-40B4-BE49-F238E27FC236}">
                    <a16:creationId xmlns:a16="http://schemas.microsoft.com/office/drawing/2014/main" id="{F125F331-97C7-56EE-C2A1-8F47AEEC71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617" t="18554" r="16852" b="20840"/>
              <a:stretch/>
            </p:blipFill>
            <p:spPr>
              <a:xfrm>
                <a:off x="8005407" y="2186620"/>
                <a:ext cx="851535" cy="581026"/>
              </a:xfrm>
              <a:prstGeom prst="rect">
                <a:avLst/>
              </a:prstGeom>
            </p:spPr>
          </p:pic>
          <p:pic>
            <p:nvPicPr>
              <p:cNvPr id="116" name="Picture 115">
                <a:extLst>
                  <a:ext uri="{FF2B5EF4-FFF2-40B4-BE49-F238E27FC236}">
                    <a16:creationId xmlns:a16="http://schemas.microsoft.com/office/drawing/2014/main" id="{DFBB98AC-457A-A52F-E408-1F2E40D86D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366" t="15307" r="17062" b="18284"/>
              <a:stretch/>
            </p:blipFill>
            <p:spPr>
              <a:xfrm>
                <a:off x="8163523" y="2856310"/>
                <a:ext cx="609600" cy="430530"/>
              </a:xfrm>
              <a:prstGeom prst="rect">
                <a:avLst/>
              </a:prstGeom>
            </p:spPr>
          </p:pic>
          <p:pic>
            <p:nvPicPr>
              <p:cNvPr id="117" name="Picture 116" descr="Logo&#10;&#10;Description automatically generated">
                <a:extLst>
                  <a:ext uri="{FF2B5EF4-FFF2-40B4-BE49-F238E27FC236}">
                    <a16:creationId xmlns:a16="http://schemas.microsoft.com/office/drawing/2014/main" id="{8BA03873-CDE6-2C7E-9F13-7CCB3C5D9A0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4047"/>
              <a:stretch/>
            </p:blipFill>
            <p:spPr>
              <a:xfrm>
                <a:off x="8103515" y="3723569"/>
                <a:ext cx="641784" cy="187658"/>
              </a:xfrm>
              <a:prstGeom prst="rect">
                <a:avLst/>
              </a:prstGeom>
            </p:spPr>
          </p:pic>
          <p:pic>
            <p:nvPicPr>
              <p:cNvPr id="118" name="Picture 117" descr="A picture containing text, ax&#10;&#10;Description automatically generated">
                <a:extLst>
                  <a:ext uri="{FF2B5EF4-FFF2-40B4-BE49-F238E27FC236}">
                    <a16:creationId xmlns:a16="http://schemas.microsoft.com/office/drawing/2014/main" id="{7A8A2A2B-506A-DFC7-4397-C0BAA3BECF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371" t="31049" r="11407" b="30426"/>
              <a:stretch/>
            </p:blipFill>
            <p:spPr>
              <a:xfrm>
                <a:off x="7967307" y="3406936"/>
                <a:ext cx="889635" cy="219076"/>
              </a:xfrm>
              <a:prstGeom prst="rect">
                <a:avLst/>
              </a:prstGeom>
            </p:spPr>
          </p:pic>
          <p:pic>
            <p:nvPicPr>
              <p:cNvPr id="119" name="Picture 118" descr="Text, logo&#10;&#10;Description automatically generated">
                <a:extLst>
                  <a:ext uri="{FF2B5EF4-FFF2-40B4-BE49-F238E27FC236}">
                    <a16:creationId xmlns:a16="http://schemas.microsoft.com/office/drawing/2014/main" id="{33D1C8AA-B00E-5452-57F8-A97283A057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59159" y="3989564"/>
                <a:ext cx="744030" cy="218559"/>
              </a:xfrm>
              <a:prstGeom prst="rect">
                <a:avLst/>
              </a:prstGeom>
            </p:spPr>
          </p:pic>
          <p:pic>
            <p:nvPicPr>
              <p:cNvPr id="121" name="Picture 120" descr="Logo, company name&#10;&#10;Description automatically generated">
                <a:extLst>
                  <a:ext uri="{FF2B5EF4-FFF2-40B4-BE49-F238E27FC236}">
                    <a16:creationId xmlns:a16="http://schemas.microsoft.com/office/drawing/2014/main" id="{9110673B-D02A-2CBC-81AA-0B5E1A347E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7816" b="30623"/>
              <a:stretch/>
            </p:blipFill>
            <p:spPr>
              <a:xfrm>
                <a:off x="8024157" y="4296635"/>
                <a:ext cx="814036" cy="17333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3757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7F47C-6AF4-03C7-30A5-F8481AE1D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Sify MNS Platform: key modules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D06F60-493F-72DE-871E-C51DE50CBF2C}"/>
              </a:ext>
            </a:extLst>
          </p:cNvPr>
          <p:cNvCxnSpPr>
            <a:cxnSpLocks/>
          </p:cNvCxnSpPr>
          <p:nvPr/>
        </p:nvCxnSpPr>
        <p:spPr>
          <a:xfrm>
            <a:off x="323850" y="2853138"/>
            <a:ext cx="8496300" cy="0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99295D6-A221-06B1-2C41-6E162DBC52AB}"/>
              </a:ext>
            </a:extLst>
          </p:cNvPr>
          <p:cNvCxnSpPr>
            <a:cxnSpLocks/>
          </p:cNvCxnSpPr>
          <p:nvPr/>
        </p:nvCxnSpPr>
        <p:spPr>
          <a:xfrm>
            <a:off x="3155950" y="991316"/>
            <a:ext cx="0" cy="3744913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32E46C-9E0C-585F-6C23-31AB3D768B4A}"/>
              </a:ext>
            </a:extLst>
          </p:cNvPr>
          <p:cNvCxnSpPr>
            <a:cxnSpLocks/>
          </p:cNvCxnSpPr>
          <p:nvPr/>
        </p:nvCxnSpPr>
        <p:spPr>
          <a:xfrm>
            <a:off x="5988050" y="991316"/>
            <a:ext cx="0" cy="3744913"/>
          </a:xfrm>
          <a:prstGeom prst="line">
            <a:avLst/>
          </a:prstGeom>
          <a:ln w="63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0F45153-2BE5-93D6-55B5-FB4877E3E50C}"/>
              </a:ext>
            </a:extLst>
          </p:cNvPr>
          <p:cNvGrpSpPr/>
          <p:nvPr/>
        </p:nvGrpSpPr>
        <p:grpSpPr>
          <a:xfrm>
            <a:off x="323850" y="2862376"/>
            <a:ext cx="8496300" cy="1878407"/>
            <a:chOff x="323850" y="2862376"/>
            <a:chExt cx="8496300" cy="187840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4FFAE1E-03E0-96BB-FD62-0D79B571A999}"/>
                </a:ext>
              </a:extLst>
            </p:cNvPr>
            <p:cNvSpPr/>
            <p:nvPr/>
          </p:nvSpPr>
          <p:spPr>
            <a:xfrm>
              <a:off x="323850" y="2862376"/>
              <a:ext cx="2822528" cy="1878407"/>
            </a:xfrm>
            <a:prstGeom prst="rect">
              <a:avLst/>
            </a:prstGeom>
            <a:solidFill>
              <a:srgbClr val="0B192B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F7865C9-AC43-BDB5-C072-3015BB9071E0}"/>
                </a:ext>
              </a:extLst>
            </p:cNvPr>
            <p:cNvSpPr/>
            <p:nvPr/>
          </p:nvSpPr>
          <p:spPr>
            <a:xfrm>
              <a:off x="5988050" y="2862376"/>
              <a:ext cx="2832100" cy="1878407"/>
            </a:xfrm>
            <a:prstGeom prst="rect">
              <a:avLst/>
            </a:prstGeom>
            <a:solidFill>
              <a:srgbClr val="0B192B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+mj-lt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4DB60E9-B10D-F699-9696-4159D40CF579}"/>
                </a:ext>
              </a:extLst>
            </p:cNvPr>
            <p:cNvSpPr txBox="1"/>
            <p:nvPr/>
          </p:nvSpPr>
          <p:spPr>
            <a:xfrm>
              <a:off x="323850" y="3554076"/>
              <a:ext cx="2735031" cy="1154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Service management systems to deliver ITSM compliant service</a:t>
              </a:r>
            </a:p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Integration with NOC tools</a:t>
              </a:r>
            </a:p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Automation integration between service and networks</a:t>
              </a:r>
            </a:p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IT Asset Life Cycle Management</a:t>
              </a:r>
              <a:endParaRPr lang="en-IN" sz="900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153CE17-103B-494E-9D75-EABCDBB6A327}"/>
                </a:ext>
              </a:extLst>
            </p:cNvPr>
            <p:cNvSpPr txBox="1"/>
            <p:nvPr/>
          </p:nvSpPr>
          <p:spPr>
            <a:xfrm>
              <a:off x="793460" y="3019568"/>
              <a:ext cx="2122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ED730"/>
                  </a:solidFill>
                  <a:latin typeface="+mj-lt"/>
                </a:rPr>
                <a:t>ITSM Integration and Process Automation</a:t>
              </a:r>
              <a:endParaRPr lang="en-IN" sz="1200" b="1" dirty="0">
                <a:solidFill>
                  <a:srgbClr val="BED730"/>
                </a:solidFill>
                <a:latin typeface="+mj-lt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97139BE-325D-B533-4159-C9FDAC4C7D5D}"/>
                </a:ext>
              </a:extLst>
            </p:cNvPr>
            <p:cNvSpPr txBox="1"/>
            <p:nvPr/>
          </p:nvSpPr>
          <p:spPr>
            <a:xfrm>
              <a:off x="3232307" y="3554076"/>
              <a:ext cx="2669718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Support for configuration, revision control, comparisons and rollbacks</a:t>
              </a:r>
            </a:p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Automate look-up and remediation of known issues</a:t>
              </a:r>
              <a:endParaRPr lang="en-IN" sz="900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8BCF3BC-3C96-661B-0E8B-DCBEFA9095D5}"/>
                </a:ext>
              </a:extLst>
            </p:cNvPr>
            <p:cNvSpPr txBox="1"/>
            <p:nvPr/>
          </p:nvSpPr>
          <p:spPr>
            <a:xfrm>
              <a:off x="3731024" y="3019568"/>
              <a:ext cx="21825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ED730"/>
                  </a:solidFill>
                  <a:latin typeface="+mj-lt"/>
                </a:rPr>
                <a:t>Network Configuration and </a:t>
              </a:r>
            </a:p>
            <a:p>
              <a:r>
                <a:rPr lang="en-US" sz="1200" b="1" dirty="0">
                  <a:solidFill>
                    <a:srgbClr val="BED730"/>
                  </a:solidFill>
                  <a:latin typeface="+mj-lt"/>
                </a:rPr>
                <a:t>Auto-remediation</a:t>
              </a:r>
              <a:endParaRPr lang="en-IN" sz="1200" b="1" dirty="0">
                <a:solidFill>
                  <a:srgbClr val="BED730"/>
                </a:solidFill>
                <a:latin typeface="+mj-lt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CC61CA3-7A66-E7DA-15B7-C6E28245229C}"/>
                </a:ext>
              </a:extLst>
            </p:cNvPr>
            <p:cNvSpPr txBox="1"/>
            <p:nvPr/>
          </p:nvSpPr>
          <p:spPr>
            <a:xfrm>
              <a:off x="6055558" y="3554076"/>
              <a:ext cx="2610182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Integrated and automated workflow across several service providers’ ITSM systems</a:t>
              </a:r>
            </a:p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Support for dynamic and on demand service change requestions</a:t>
              </a:r>
              <a:endParaRPr lang="en-IN" sz="900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D05AFB7-9858-79C5-C657-B177C667BC5E}"/>
                </a:ext>
              </a:extLst>
            </p:cNvPr>
            <p:cNvSpPr txBox="1"/>
            <p:nvPr/>
          </p:nvSpPr>
          <p:spPr>
            <a:xfrm>
              <a:off x="6505658" y="3109624"/>
              <a:ext cx="2228749" cy="281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ED730"/>
                  </a:solidFill>
                  <a:latin typeface="+mj-lt"/>
                </a:rPr>
                <a:t>E-Bonding and CX</a:t>
              </a:r>
              <a:endParaRPr lang="en-IN" sz="1200" b="1" dirty="0">
                <a:solidFill>
                  <a:srgbClr val="BED730"/>
                </a:solidFill>
                <a:latin typeface="+mj-lt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41F78AD2-ECCB-95F9-003A-AEDE0D43FC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5658" y="3070400"/>
              <a:ext cx="360000" cy="36000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0CD3ADD-7959-6E57-27C3-BB6F8B87E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7666" y="3070400"/>
              <a:ext cx="360000" cy="36000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908D806-C23B-3570-3878-D3712EB26B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460" y="3070400"/>
              <a:ext cx="360000" cy="360000"/>
            </a:xfrm>
            <a:prstGeom prst="rect">
              <a:avLst/>
            </a:prstGeom>
          </p:spPr>
        </p:pic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68149BB-6FD2-D949-075B-EF9B18462139}"/>
              </a:ext>
            </a:extLst>
          </p:cNvPr>
          <p:cNvGrpSpPr/>
          <p:nvPr/>
        </p:nvGrpSpPr>
        <p:grpSpPr>
          <a:xfrm>
            <a:off x="357102" y="977290"/>
            <a:ext cx="8383370" cy="1878407"/>
            <a:chOff x="357102" y="977290"/>
            <a:chExt cx="8383370" cy="1878407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C6D4E88-6F2D-8C9D-E713-014829146018}"/>
                </a:ext>
              </a:extLst>
            </p:cNvPr>
            <p:cNvSpPr/>
            <p:nvPr/>
          </p:nvSpPr>
          <p:spPr>
            <a:xfrm>
              <a:off x="3151164" y="977290"/>
              <a:ext cx="2832100" cy="1878407"/>
            </a:xfrm>
            <a:prstGeom prst="rect">
              <a:avLst/>
            </a:prstGeom>
            <a:solidFill>
              <a:srgbClr val="0B192B">
                <a:alpha val="4980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dirty="0">
                <a:latin typeface="+mj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E902A2-228E-76FC-9153-D1380BD12FDC}"/>
                </a:ext>
              </a:extLst>
            </p:cNvPr>
            <p:cNvSpPr txBox="1"/>
            <p:nvPr/>
          </p:nvSpPr>
          <p:spPr>
            <a:xfrm>
              <a:off x="357102" y="1601721"/>
              <a:ext cx="255921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Data aggregation module that collects metrics, alarms and events from various network sources</a:t>
              </a:r>
            </a:p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Also supports APIs to interface to external telemetry systems and data aggregators</a:t>
              </a:r>
              <a:endParaRPr lang="en-IN" sz="900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2EBE7B1-2B71-7675-0707-724FF7E7CE9D}"/>
                </a:ext>
              </a:extLst>
            </p:cNvPr>
            <p:cNvSpPr txBox="1"/>
            <p:nvPr/>
          </p:nvSpPr>
          <p:spPr>
            <a:xfrm>
              <a:off x="793460" y="1106437"/>
              <a:ext cx="21228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ED730"/>
                  </a:solidFill>
                  <a:latin typeface="+mj-lt"/>
                </a:rPr>
                <a:t>Multi-source Data aggregation</a:t>
              </a:r>
              <a:endParaRPr lang="en-IN" sz="1200" b="1" dirty="0">
                <a:solidFill>
                  <a:srgbClr val="BED730"/>
                </a:solidFill>
                <a:latin typeface="+mj-lt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EF95DFF-67F6-7FCC-726C-C9B4EB416427}"/>
                </a:ext>
              </a:extLst>
            </p:cNvPr>
            <p:cNvSpPr txBox="1"/>
            <p:nvPr/>
          </p:nvSpPr>
          <p:spPr>
            <a:xfrm>
              <a:off x="3265559" y="1601721"/>
              <a:ext cx="2669717" cy="6617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Workflow automation</a:t>
              </a:r>
            </a:p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Service scaling using BOTs</a:t>
              </a:r>
            </a:p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Self service automation tasks</a:t>
              </a:r>
              <a:endParaRPr lang="en-IN" sz="900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C1A6065-ECF4-F858-21E1-46CD488AC0BF}"/>
                </a:ext>
              </a:extLst>
            </p:cNvPr>
            <p:cNvSpPr txBox="1"/>
            <p:nvPr/>
          </p:nvSpPr>
          <p:spPr>
            <a:xfrm>
              <a:off x="3731024" y="1106437"/>
              <a:ext cx="20126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ED730"/>
                  </a:solidFill>
                  <a:latin typeface="+mj-lt"/>
                </a:rPr>
                <a:t>Service Orchestration and Automation</a:t>
              </a:r>
              <a:endParaRPr lang="en-IN" sz="1200" b="1" dirty="0">
                <a:solidFill>
                  <a:srgbClr val="BED730"/>
                </a:solidFill>
                <a:latin typeface="+mj-lt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FBCAF93-3746-67AC-012A-A71EC9BAF183}"/>
                </a:ext>
              </a:extLst>
            </p:cNvPr>
            <p:cNvSpPr txBox="1"/>
            <p:nvPr/>
          </p:nvSpPr>
          <p:spPr>
            <a:xfrm>
              <a:off x="6088810" y="1601721"/>
              <a:ext cx="2651662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Machine learning based systems to reduce noise, increase focus and aid in Root cause issues</a:t>
              </a:r>
            </a:p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Continuous learning systems augmented with human knowledge and context.</a:t>
              </a:r>
            </a:p>
            <a:p>
              <a:pPr marL="171450" indent="-85725">
                <a:spcAft>
                  <a:spcPts val="600"/>
                </a:spcAft>
                <a:buFont typeface="Arial" panose="020B0604020202020204" pitchFamily="34" charset="0"/>
                <a:buChar char="•"/>
              </a:pPr>
              <a:r>
                <a:rPr lang="en-US" sz="900" dirty="0">
                  <a:solidFill>
                    <a:schemeClr val="bg1">
                      <a:lumMod val="85000"/>
                    </a:schemeClr>
                  </a:solidFill>
                  <a:latin typeface="+mj-lt"/>
                </a:rPr>
                <a:t>Predictive Analysis based on past data</a:t>
              </a:r>
              <a:endParaRPr lang="en-IN" sz="900" dirty="0">
                <a:solidFill>
                  <a:schemeClr val="bg1">
                    <a:lumMod val="85000"/>
                  </a:schemeClr>
                </a:solidFill>
                <a:latin typeface="+mj-lt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42D9D29-2DE7-1146-BC12-E459CA0E4367}"/>
                </a:ext>
              </a:extLst>
            </p:cNvPr>
            <p:cNvSpPr txBox="1"/>
            <p:nvPr/>
          </p:nvSpPr>
          <p:spPr>
            <a:xfrm>
              <a:off x="6558337" y="1196493"/>
              <a:ext cx="2182134" cy="281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BED730"/>
                  </a:solidFill>
                  <a:latin typeface="+mj-lt"/>
                </a:rPr>
                <a:t>Predictive Learning</a:t>
              </a:r>
              <a:endParaRPr lang="en-IN" sz="1200" b="1" dirty="0">
                <a:solidFill>
                  <a:srgbClr val="BED730"/>
                </a:solidFill>
                <a:latin typeface="+mj-lt"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751D62DD-12E0-DCED-4975-955FC06BC39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3460" y="1157269"/>
              <a:ext cx="360000" cy="360000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A56B7D93-E862-1727-0E27-2EB453F8E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337666" y="1140590"/>
              <a:ext cx="393358" cy="393358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D74D4D1-9B75-9ABD-08C0-901E3082B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145658" y="1157269"/>
              <a:ext cx="360000" cy="36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253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7B2C4B-6E61-A3ED-8EEC-6FBB5D660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Sify MnS Platform: </a:t>
            </a:r>
            <a:r>
              <a:rPr lang="en-US" dirty="0">
                <a:solidFill>
                  <a:schemeClr val="bg1"/>
                </a:solidFill>
              </a:rPr>
              <a:t>multi-source data aggregation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CA7FA2F-6FBF-C1AA-129A-24A38E86AD12}"/>
              </a:ext>
            </a:extLst>
          </p:cNvPr>
          <p:cNvCxnSpPr>
            <a:cxnSpLocks/>
          </p:cNvCxnSpPr>
          <p:nvPr/>
        </p:nvCxnSpPr>
        <p:spPr>
          <a:xfrm>
            <a:off x="4572000" y="987425"/>
            <a:ext cx="0" cy="3744913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  <a:prstDash val="sysDot"/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78E6AD8-1D20-2F6D-3E57-7BEDD61D7AE1}"/>
              </a:ext>
            </a:extLst>
          </p:cNvPr>
          <p:cNvGrpSpPr/>
          <p:nvPr/>
        </p:nvGrpSpPr>
        <p:grpSpPr>
          <a:xfrm>
            <a:off x="324000" y="989764"/>
            <a:ext cx="4068613" cy="3601808"/>
            <a:chOff x="324000" y="989764"/>
            <a:chExt cx="4068613" cy="3601808"/>
          </a:xfrm>
        </p:grpSpPr>
        <p:graphicFrame>
          <p:nvGraphicFramePr>
            <p:cNvPr id="18" name="Diagram 17">
              <a:extLst>
                <a:ext uri="{FF2B5EF4-FFF2-40B4-BE49-F238E27FC236}">
                  <a16:creationId xmlns:a16="http://schemas.microsoft.com/office/drawing/2014/main" id="{E3EACDE4-6F9B-100C-7BBF-DE6110D6DA0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99660331"/>
                </p:ext>
              </p:extLst>
            </p:nvPr>
          </p:nvGraphicFramePr>
          <p:xfrm>
            <a:off x="324000" y="2430984"/>
            <a:ext cx="4068613" cy="21605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7" name="Picture 16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34F6F6EB-0B93-19E0-FEB5-E7CB0FD3C75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9156" y="1115764"/>
              <a:ext cx="540000" cy="540000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C8AAA9A3-FB38-2B9F-0193-282E9EB01C27}"/>
                </a:ext>
              </a:extLst>
            </p:cNvPr>
            <p:cNvSpPr/>
            <p:nvPr/>
          </p:nvSpPr>
          <p:spPr>
            <a:xfrm>
              <a:off x="1823156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36DFE0-5708-4E9E-6610-A0CC8A3B5A78}"/>
                </a:ext>
              </a:extLst>
            </p:cNvPr>
            <p:cNvSpPr txBox="1"/>
            <p:nvPr/>
          </p:nvSpPr>
          <p:spPr>
            <a:xfrm>
              <a:off x="800747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ctr"/>
              <a:r>
                <a:rPr lang="en-IN" sz="1600" b="1" dirty="0">
                  <a:solidFill>
                    <a:srgbClr val="BED730"/>
                  </a:solidFill>
                </a:rPr>
                <a:t>FUNCTIONALITY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3D76A44-8DCC-7A1C-2021-A12651C4202C}"/>
              </a:ext>
            </a:extLst>
          </p:cNvPr>
          <p:cNvGrpSpPr/>
          <p:nvPr/>
        </p:nvGrpSpPr>
        <p:grpSpPr>
          <a:xfrm>
            <a:off x="4751385" y="989764"/>
            <a:ext cx="4068613" cy="3139253"/>
            <a:chOff x="4751385" y="989764"/>
            <a:chExt cx="4068613" cy="3139253"/>
          </a:xfrm>
        </p:grpSpPr>
        <p:pic>
          <p:nvPicPr>
            <p:cNvPr id="15" name="Picture 14" descr="Shape&#10;&#10;Description automatically generated with low confidence">
              <a:extLst>
                <a:ext uri="{FF2B5EF4-FFF2-40B4-BE49-F238E27FC236}">
                  <a16:creationId xmlns:a16="http://schemas.microsoft.com/office/drawing/2014/main" id="{569CBBEB-3E7D-9E7E-5E7C-1E3B7DBA98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93" t="11341" r="12694" b="10607"/>
            <a:stretch/>
          </p:blipFill>
          <p:spPr>
            <a:xfrm>
              <a:off x="6418620" y="1115764"/>
              <a:ext cx="516203" cy="540000"/>
            </a:xfrm>
            <a:prstGeom prst="rect">
              <a:avLst/>
            </a:prstGeom>
          </p:spPr>
        </p:pic>
        <p:graphicFrame>
          <p:nvGraphicFramePr>
            <p:cNvPr id="19" name="Diagram 18">
              <a:extLst>
                <a:ext uri="{FF2B5EF4-FFF2-40B4-BE49-F238E27FC236}">
                  <a16:creationId xmlns:a16="http://schemas.microsoft.com/office/drawing/2014/main" id="{11198D0B-5D94-2079-E9F4-F45D7177414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668899525"/>
                </p:ext>
              </p:extLst>
            </p:nvPr>
          </p:nvGraphicFramePr>
          <p:xfrm>
            <a:off x="4751385" y="2430984"/>
            <a:ext cx="4068613" cy="169803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0" r:lo="rId11" r:qs="rId12" r:cs="rId13"/>
            </a:graphicData>
          </a:graphic>
        </p:graphicFrame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D46F19D3-5ABD-F5F2-D218-BC81FE6C4624}"/>
                </a:ext>
              </a:extLst>
            </p:cNvPr>
            <p:cNvSpPr/>
            <p:nvPr/>
          </p:nvSpPr>
          <p:spPr>
            <a:xfrm>
              <a:off x="6280721" y="989764"/>
              <a:ext cx="792000" cy="792000"/>
            </a:xfrm>
            <a:prstGeom prst="roundRect">
              <a:avLst/>
            </a:prstGeom>
            <a:noFill/>
            <a:ln w="6350">
              <a:solidFill>
                <a:schemeClr val="accent3">
                  <a:lumMod val="50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IN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ADF512-D362-4581-33D7-6EC6BBE122EE}"/>
                </a:ext>
              </a:extLst>
            </p:cNvPr>
            <p:cNvSpPr txBox="1"/>
            <p:nvPr/>
          </p:nvSpPr>
          <p:spPr>
            <a:xfrm>
              <a:off x="5258312" y="1907764"/>
              <a:ext cx="29448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dirty="0">
                  <a:solidFill>
                    <a:srgbClr val="BED730"/>
                  </a:solidFill>
                </a:rPr>
                <a:t>CUSTOMER BENEFITS</a:t>
              </a:r>
            </a:p>
            <a:p>
              <a:pPr algn="ctr" fontAlgn="ctr"/>
              <a:endParaRPr lang="en-US" sz="1200" b="1" cap="all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206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3360</TotalTime>
  <Words>1546</Words>
  <Application>Microsoft Office PowerPoint</Application>
  <PresentationFormat>On-screen Show (16:9)</PresentationFormat>
  <Paragraphs>344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Narrow</vt:lpstr>
      <vt:lpstr>Calibri</vt:lpstr>
      <vt:lpstr>TheSansOffice</vt:lpstr>
      <vt:lpstr>Trebuchet MS</vt:lpstr>
      <vt:lpstr>Wingdings</vt:lpstr>
      <vt:lpstr>Sify Theme Nov20</vt:lpstr>
      <vt:lpstr>PowerPoint Presentation</vt:lpstr>
      <vt:lpstr>Business trends</vt:lpstr>
      <vt:lpstr>Considerations for NextGen Managed Network Services Platform</vt:lpstr>
      <vt:lpstr>MNS framework: big picture</vt:lpstr>
      <vt:lpstr>Key Attributes of Sify’s MNS Platform</vt:lpstr>
      <vt:lpstr>Sify’s managed Network services architecture</vt:lpstr>
      <vt:lpstr>Flexible tool options for custom deployments</vt:lpstr>
      <vt:lpstr>Sify MNS Platform: key modules</vt:lpstr>
      <vt:lpstr>Sify MnS Platform: multi-source data aggregation</vt:lpstr>
      <vt:lpstr>Sify mns Platform: auto-remediation</vt:lpstr>
      <vt:lpstr>Sify mns Platform : event correlation and prediction</vt:lpstr>
      <vt:lpstr>Sify mns Platform: network configuration &amp; change automation </vt:lpstr>
      <vt:lpstr>Sify mns Platform: process automation </vt:lpstr>
      <vt:lpstr>Sify mns Platform: e-bonding</vt:lpstr>
      <vt:lpstr>Sify MnS Platform: Digital cx onnet and aakash</vt:lpstr>
      <vt:lpstr>CASE STUDY: STATE BANK OF INDIA</vt:lpstr>
      <vt:lpstr>SIFY is a recognized contender among mNS leaders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Jasveen Singh</dc:creator>
  <cp:lastModifiedBy>Ali Imran Khan</cp:lastModifiedBy>
  <cp:revision>67</cp:revision>
  <dcterms:created xsi:type="dcterms:W3CDTF">2023-02-04T11:44:26Z</dcterms:created>
  <dcterms:modified xsi:type="dcterms:W3CDTF">2023-05-01T18:46:44Z</dcterms:modified>
</cp:coreProperties>
</file>