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FFD5E24_597FE6B4.xml" ContentType="application/vnd.ms-powerpoint.comments+xml"/>
  <Override PartName="/ppt/notesSlides/notesSlide2.xml" ContentType="application/vnd.openxmlformats-officedocument.presentationml.notesSlide+xml"/>
  <Override PartName="/ppt/comments/modernComment_7FFD5E1D_DED3AAC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5C_C761F06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comments/modernComment_35D_95AEA8D7.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comments/modernComment_1A11_9A0887A8.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comments/modernComment_7FFD5EB4_8AD54F56.xml" ContentType="application/vnd.ms-powerpoint.comment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6.xml" ContentType="application/vnd.openxmlformats-officedocument.presentationml.notesSlide+xml"/>
  <Override PartName="/ppt/comments/modernComment_7FFD5E8C_DBA452A3.xml" ContentType="application/vnd.ms-powerpoint.comment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647EE_20C5EF22.xml" ContentType="application/vnd.ms-powerpoint.comments+xml"/>
  <Override PartName="/ppt/notesSlides/notesSlide21.xml" ContentType="application/vnd.openxmlformats-officedocument.presentationml.notesSlide+xml"/>
  <Override PartName="/ppt/comments/modernComment_7FFD5EAE_814D6686.xml" ContentType="application/vnd.ms-powerpoint.comments+xml"/>
  <Override PartName="/ppt/comments/modernComment_7FFD5E9B_3F56551D.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5"/>
  </p:notesMasterIdLst>
  <p:sldIdLst>
    <p:sldId id="2147311283" r:id="rId2"/>
    <p:sldId id="2147311287" r:id="rId3"/>
    <p:sldId id="2147311140" r:id="rId4"/>
    <p:sldId id="2147311168" r:id="rId5"/>
    <p:sldId id="2147311133" r:id="rId6"/>
    <p:sldId id="2146846748" r:id="rId7"/>
    <p:sldId id="862" r:id="rId8"/>
    <p:sldId id="860" r:id="rId9"/>
    <p:sldId id="2147311292" r:id="rId10"/>
    <p:sldId id="2147311285" r:id="rId11"/>
    <p:sldId id="2147311274" r:id="rId12"/>
    <p:sldId id="829" r:id="rId13"/>
    <p:sldId id="456" r:id="rId14"/>
    <p:sldId id="2147311157" r:id="rId15"/>
    <p:sldId id="861" r:id="rId16"/>
    <p:sldId id="6673" r:id="rId17"/>
    <p:sldId id="2147311158" r:id="rId18"/>
    <p:sldId id="858" r:id="rId19"/>
    <p:sldId id="2147311284" r:id="rId20"/>
    <p:sldId id="2147311159" r:id="rId21"/>
    <p:sldId id="859" r:id="rId22"/>
    <p:sldId id="1403" r:id="rId23"/>
    <p:sldId id="857" r:id="rId24"/>
    <p:sldId id="2147311244" r:id="rId25"/>
    <p:sldId id="2146847307" r:id="rId26"/>
    <p:sldId id="2147311281" r:id="rId27"/>
    <p:sldId id="626" r:id="rId28"/>
    <p:sldId id="2147311280" r:id="rId29"/>
    <p:sldId id="337" r:id="rId30"/>
    <p:sldId id="336" r:id="rId31"/>
    <p:sldId id="339" r:id="rId32"/>
    <p:sldId id="338" r:id="rId33"/>
    <p:sldId id="2147311289" r:id="rId34"/>
    <p:sldId id="2147311286" r:id="rId35"/>
    <p:sldId id="2145705689" r:id="rId36"/>
    <p:sldId id="2147311150" r:id="rId37"/>
    <p:sldId id="2147311288" r:id="rId38"/>
    <p:sldId id="2146846702" r:id="rId39"/>
    <p:sldId id="2147311250" r:id="rId40"/>
    <p:sldId id="2147311278" r:id="rId41"/>
    <p:sldId id="2147311259" r:id="rId42"/>
    <p:sldId id="2147311261" r:id="rId43"/>
    <p:sldId id="2147311262" r:id="rId44"/>
    <p:sldId id="2147311266" r:id="rId45"/>
    <p:sldId id="2147311267" r:id="rId46"/>
    <p:sldId id="2147311268" r:id="rId47"/>
    <p:sldId id="2147311290" r:id="rId48"/>
    <p:sldId id="2147311291" r:id="rId49"/>
    <p:sldId id="2146846758" r:id="rId50"/>
    <p:sldId id="2147311263" r:id="rId51"/>
    <p:sldId id="2147311264" r:id="rId52"/>
    <p:sldId id="2147311265" r:id="rId53"/>
    <p:sldId id="2146846752" r:id="rId5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DA5E50-3164-9A79-73EF-50D22E1D9A09}" name="Jasveen Singh" initials="JS" userId="S::jasveen.singh@sifycorp.com::4dbbeedc-bee5-4547-8caf-31649856d2ed" providerId="AD"/>
  <p188:author id="{3689D373-F271-BCC8-C3B5-E56EDF84E1F9}" name="Venkata Sai Vamsi Nekkanti" initials="VSVN" userId="S::venkatasai.vamsi@sifycorp.com::34b1c7a5-8959-48f1-8faa-3b4e6ee906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730"/>
    <a:srgbClr val="556677"/>
    <a:srgbClr val="10253F"/>
    <a:srgbClr val="000000"/>
    <a:srgbClr val="DCE6F2"/>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7859C-AF49-4FDA-ABE4-8D4317FD9D19}" v="1" dt="2023-05-01T18:36:14.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91880" autoAdjust="0"/>
  </p:normalViewPr>
  <p:slideViewPr>
    <p:cSldViewPr snapToGrid="0">
      <p:cViewPr varScale="1">
        <p:scale>
          <a:sx n="77" d="100"/>
          <a:sy n="77" d="100"/>
        </p:scale>
        <p:origin x="696" y="52"/>
      </p:cViewPr>
      <p:guideLst/>
    </p:cSldViewPr>
  </p:slideViewPr>
  <p:notesTextViewPr>
    <p:cViewPr>
      <p:scale>
        <a:sx n="1" d="1"/>
        <a:sy n="1" d="1"/>
      </p:scale>
      <p:origin x="0" y="0"/>
    </p:cViewPr>
  </p:notesTextViewPr>
  <p:sorterViewPr>
    <p:cViewPr>
      <p:scale>
        <a:sx n="150" d="100"/>
        <a:sy n="150" d="100"/>
      </p:scale>
      <p:origin x="0" y="-238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Imran Khan" userId="1b5bb57a-5950-47f3-9580-38148fcd8ba4" providerId="ADAL" clId="{EE77859C-AF49-4FDA-ABE4-8D4317FD9D19}"/>
    <pc:docChg chg="addSld modSld">
      <pc:chgData name="Ali Imran Khan" userId="1b5bb57a-5950-47f3-9580-38148fcd8ba4" providerId="ADAL" clId="{EE77859C-AF49-4FDA-ABE4-8D4317FD9D19}" dt="2023-05-01T18:36:14.962" v="1"/>
      <pc:docMkLst>
        <pc:docMk/>
      </pc:docMkLst>
      <pc:sldChg chg="add">
        <pc:chgData name="Ali Imran Khan" userId="1b5bb57a-5950-47f3-9580-38148fcd8ba4" providerId="ADAL" clId="{EE77859C-AF49-4FDA-ABE4-8D4317FD9D19}" dt="2023-05-01T18:36:14.962" v="1"/>
        <pc:sldMkLst>
          <pc:docMk/>
          <pc:sldMk cId="920577208" sldId="2146846752"/>
        </pc:sldMkLst>
      </pc:sldChg>
      <pc:sldChg chg="delCm">
        <pc:chgData name="Ali Imran Khan" userId="1b5bb57a-5950-47f3-9580-38148fcd8ba4" providerId="ADAL" clId="{EE77859C-AF49-4FDA-ABE4-8D4317FD9D19}" dt="2023-05-01T18:35:54.226" v="0"/>
        <pc:sldMkLst>
          <pc:docMk/>
          <pc:sldMk cId="4142338338" sldId="2147311283"/>
        </pc:sldMkLst>
        <pc:extLst>
          <p:ext xmlns:p="http://schemas.openxmlformats.org/presentationml/2006/main" uri="{D6D511B9-2390-475A-947B-AFAB55BFBCF1}">
            <pc226:cmChg xmlns:pc226="http://schemas.microsoft.com/office/powerpoint/2022/06/main/command" chg="del">
              <pc226:chgData name="Ali Imran Khan" userId="1b5bb57a-5950-47f3-9580-38148fcd8ba4" providerId="ADAL" clId="{EE77859C-AF49-4FDA-ABE4-8D4317FD9D19}" dt="2023-05-01T18:35:54.226" v="0"/>
              <pc2:cmMkLst xmlns:pc2="http://schemas.microsoft.com/office/powerpoint/2019/9/main/command">
                <pc:docMk/>
                <pc:sldMk cId="4142338338" sldId="2147311283"/>
                <pc2:cmMk id="{9F92F6C1-671C-472B-B7AE-973F451C7C88}"/>
              </pc2:cmMkLst>
            </pc226:cmChg>
          </p:ext>
        </pc:extLst>
      </pc:sldChg>
    </pc:docChg>
  </pc:docChgLst>
</pc:chgInfo>
</file>

<file path=ppt/comments/modernComment_1A11_9A0887A8.xml><?xml version="1.0" encoding="utf-8"?>
<p188:cmLst xmlns:a="http://schemas.openxmlformats.org/drawingml/2006/main" xmlns:r="http://schemas.openxmlformats.org/officeDocument/2006/relationships" xmlns:p188="http://schemas.microsoft.com/office/powerpoint/2018/8/main">
  <p188:cm id="{6EADD859-6826-4BDC-9B13-19F887E59C38}" authorId="{3689D373-F271-BCC8-C3B5-E56EDF84E1F9}" created="2023-04-09T05:10:09.825">
    <ac:txMkLst xmlns:ac="http://schemas.microsoft.com/office/drawing/2013/main/command">
      <pc:docMk xmlns:pc="http://schemas.microsoft.com/office/powerpoint/2013/main/command"/>
      <pc:sldMk xmlns:pc="http://schemas.microsoft.com/office/powerpoint/2013/main/command" cId="2584250280" sldId="6673"/>
      <ac:spMk id="4" creationId="{00000000-0000-0000-0000-000000000000}"/>
      <ac:txMk cp="30" len="5">
        <ac:context len="41" hash="485845837"/>
      </ac:txMk>
    </ac:txMkLst>
    <p188:pos x="4213166" y="290904"/>
    <p188:txBody>
      <a:bodyPr/>
      <a:lstStyle/>
      <a:p>
        <a:r>
          <a:rPr lang="en-IN"/>
          <a:t>Change the design formatting similar to above DC slides designs</a:t>
        </a:r>
      </a:p>
    </p188:txBody>
  </p188:cm>
</p188:cmLst>
</file>

<file path=ppt/comments/modernComment_35C_C761F068.xml><?xml version="1.0" encoding="utf-8"?>
<p188:cmLst xmlns:a="http://schemas.openxmlformats.org/drawingml/2006/main" xmlns:r="http://schemas.openxmlformats.org/officeDocument/2006/relationships" xmlns:p188="http://schemas.microsoft.com/office/powerpoint/2018/8/main">
  <p188:cm id="{004D02AD-F263-4A2E-8285-FA3B57123CCD}" authorId="{3689D373-F271-BCC8-C3B5-E56EDF84E1F9}" created="2023-04-08T17:24:48.128">
    <ac:txMkLst xmlns:ac="http://schemas.microsoft.com/office/drawing/2013/main/command">
      <pc:docMk xmlns:pc="http://schemas.microsoft.com/office/powerpoint/2013/main/command"/>
      <pc:sldMk xmlns:pc="http://schemas.microsoft.com/office/powerpoint/2013/main/command" cId="3345084520" sldId="860"/>
      <ac:graphicFrameMk id="5" creationId="{EDAE2656-FEBC-4E75-B759-EFBAD735D858}"/>
      <dc:dgmMk xmlns:dc="http://schemas.microsoft.com/office/drawing/2013/diagram/command"/>
      <dc:nodeMk xmlns:dc="http://schemas.microsoft.com/office/drawing/2013/diagram/command" id="{C06A3F16-8DFE-44D1-A03F-75F99ED67406}"/>
      <ac:txMk cp="0" len="24">
        <ac:context len="77" hash="1764099335"/>
      </ac:txMk>
    </ac:txMkLst>
    <p188:pos x="5160594" y="3846716"/>
    <p188:txBody>
      <a:bodyPr/>
      <a:lstStyle/>
      <a:p>
        <a:r>
          <a:rPr lang="en-IN"/>
          <a:t>To verify with Gautam</a:t>
        </a:r>
      </a:p>
    </p188:txBody>
  </p188:cm>
</p188:cmLst>
</file>

<file path=ppt/comments/modernComment_35D_95AEA8D7.xml><?xml version="1.0" encoding="utf-8"?>
<p188:cmLst xmlns:a="http://schemas.openxmlformats.org/drawingml/2006/main" xmlns:r="http://schemas.openxmlformats.org/officeDocument/2006/relationships" xmlns:p188="http://schemas.microsoft.com/office/powerpoint/2018/8/main">
  <p188:cm id="{17CCD79E-023B-477A-9D45-C7AC0AC2EE3F}" authorId="{3689D373-F271-BCC8-C3B5-E56EDF84E1F9}" created="2023-04-08T17:28:59.156">
    <ac:txMkLst xmlns:ac="http://schemas.microsoft.com/office/drawing/2013/main/command">
      <pc:docMk xmlns:pc="http://schemas.microsoft.com/office/powerpoint/2013/main/command"/>
      <pc:sldMk xmlns:pc="http://schemas.microsoft.com/office/powerpoint/2013/main/command" cId="2511251671" sldId="861"/>
      <ac:graphicFrameMk id="5" creationId="{EDAE2656-FEBC-4E75-B759-EFBAD735D858}"/>
      <dc:dgmMk xmlns:dc="http://schemas.microsoft.com/office/drawing/2013/diagram/command"/>
      <dc:nodeMk xmlns:dc="http://schemas.microsoft.com/office/drawing/2013/diagram/command" id="{008AD44D-EC2F-496C-B61B-F7F6ED733BC3}"/>
      <ac:txMk cp="0" len="10">
        <ac:context len="86" hash="1245665361"/>
      </ac:txMk>
    </ac:txMkLst>
    <p188:pos x="4218707" y="1406199"/>
    <p188:txBody>
      <a:bodyPr/>
      <a:lstStyle/>
      <a:p>
        <a:r>
          <a:rPr lang="en-IN"/>
          <a:t>To verify with Gautam</a:t>
        </a:r>
      </a:p>
    </p188:txBody>
  </p188:cm>
</p188:cmLst>
</file>

<file path=ppt/comments/modernComment_7FF647EE_20C5EF22.xml><?xml version="1.0" encoding="utf-8"?>
<p188:cmLst xmlns:a="http://schemas.openxmlformats.org/drawingml/2006/main" xmlns:r="http://schemas.openxmlformats.org/officeDocument/2006/relationships" xmlns:p188="http://schemas.microsoft.com/office/powerpoint/2018/8/main">
  <p188:cm id="{CD27BF11-EB3C-461A-BD93-812A3121ACB9}" authorId="{34DA5E50-3164-9A79-73EF-50D22E1D9A09}" created="2023-04-04T12:56:56.753">
    <ac:txMkLst xmlns:ac="http://schemas.microsoft.com/office/drawing/2013/main/command">
      <pc:docMk xmlns:pc="http://schemas.microsoft.com/office/powerpoint/2013/main/command"/>
      <pc:sldMk xmlns:pc="http://schemas.microsoft.com/office/powerpoint/2013/main/command" cId="549842722" sldId="2146846702"/>
      <ac:spMk id="47" creationId="{F58D8A84-50E9-42B3-8FB2-4227FFF91D07}"/>
      <ac:txMk cp="0">
        <ac:context len="99" hash="3022105776"/>
      </ac:txMk>
    </ac:txMkLst>
    <p188:pos x="1287086" y="249069"/>
    <p188:replyLst>
      <p188:reply id="{55E79D73-5D45-4EF7-BC29-57DFA38EF093}" authorId="{3689D373-F271-BCC8-C3B5-E56EDF84E1F9}" created="2023-04-06T11:15:10.276">
        <p188:txBody>
          <a:bodyPr/>
          <a:lstStyle/>
          <a:p>
            <a:r>
              <a:rPr lang="en-IN"/>
              <a:t>Removed number</a:t>
            </a:r>
          </a:p>
        </p188:txBody>
      </p188:reply>
    </p188:replyLst>
    <p188:txBody>
      <a:bodyPr/>
      <a:lstStyle/>
      <a:p>
        <a:r>
          <a:rPr lang="en-IN"/>
          <a:t>Please check this number. Total 600 enterprises, 500 can not be from BFSI.</a:t>
        </a:r>
      </a:p>
    </p188:txBody>
  </p188:cm>
</p188:cmLst>
</file>

<file path=ppt/comments/modernComment_7FFD5E1D_DED3AAC0.xml><?xml version="1.0" encoding="utf-8"?>
<p188:cmLst xmlns:a="http://schemas.openxmlformats.org/drawingml/2006/main" xmlns:r="http://schemas.openxmlformats.org/officeDocument/2006/relationships" xmlns:p188="http://schemas.microsoft.com/office/powerpoint/2018/8/main">
  <p188:cm id="{17BE76D5-4FE5-4C0D-A381-E3F6B999AE43}" authorId="{3689D373-F271-BCC8-C3B5-E56EDF84E1F9}" created="2023-04-06T11:19:26.771">
    <ac:txMkLst xmlns:ac="http://schemas.microsoft.com/office/drawing/2013/main/command">
      <pc:docMk xmlns:pc="http://schemas.microsoft.com/office/powerpoint/2013/main/command"/>
      <pc:sldMk xmlns:pc="http://schemas.microsoft.com/office/powerpoint/2013/main/command" cId="3738413760" sldId="2147311133"/>
      <ac:spMk id="27" creationId="{B5624F17-4525-F381-0B3E-1D9CF38492F7}"/>
      <ac:txMk cp="109" len="3">
        <ac:context len="152" hash="1028564466"/>
      </ac:txMk>
    </ac:txMkLst>
    <p188:pos x="439784" y="1855551"/>
    <p188:txBody>
      <a:bodyPr/>
      <a:lstStyle/>
      <a:p>
        <a:r>
          <a:rPr lang="en-IN"/>
          <a:t>Check if 600 is correct</a:t>
        </a:r>
      </a:p>
    </p188:txBody>
  </p188:cm>
</p188:cmLst>
</file>

<file path=ppt/comments/modernComment_7FFD5E24_597FE6B4.xml><?xml version="1.0" encoding="utf-8"?>
<p188:cmLst xmlns:a="http://schemas.openxmlformats.org/drawingml/2006/main" xmlns:r="http://schemas.openxmlformats.org/officeDocument/2006/relationships" xmlns:p188="http://schemas.microsoft.com/office/powerpoint/2018/8/main">
  <p188:cm id="{D98734C2-DC6B-4E24-8771-F7EF99D192CA}" authorId="{3689D373-F271-BCC8-C3B5-E56EDF84E1F9}" created="2023-04-08T17:12:03.572">
    <ac:txMkLst xmlns:ac="http://schemas.microsoft.com/office/drawing/2013/main/command">
      <pc:docMk xmlns:pc="http://schemas.microsoft.com/office/powerpoint/2013/main/command"/>
      <pc:sldMk xmlns:pc="http://schemas.microsoft.com/office/powerpoint/2013/main/command" cId="1501554356" sldId="2147311140"/>
      <ac:spMk id="43" creationId="{B75D8B38-6A4A-BA05-EA20-D43795B3BDD3}"/>
      <ac:txMk cp="0" len="195">
        <ac:context len="378" hash="741002837"/>
      </ac:txMk>
    </ac:txMkLst>
    <p188:pos x="3621436" y="263958"/>
    <p188:txBody>
      <a:bodyPr/>
      <a:lstStyle/>
      <a:p>
        <a:r>
          <a:rPr lang="en-IN"/>
          <a:t>To be verified by Prashant
</a:t>
        </a:r>
      </a:p>
    </p188:txBody>
  </p188:cm>
</p188:cmLst>
</file>

<file path=ppt/comments/modernComment_7FFD5E8C_DBA452A3.xml><?xml version="1.0" encoding="utf-8"?>
<p188:cmLst xmlns:a="http://schemas.openxmlformats.org/drawingml/2006/main" xmlns:r="http://schemas.openxmlformats.org/officeDocument/2006/relationships" xmlns:p188="http://schemas.microsoft.com/office/powerpoint/2018/8/main">
  <p188:cm id="{4DB770C4-0F42-42C8-AE3F-A5CF4263AECB}" authorId="{3689D373-F271-BCC8-C3B5-E56EDF84E1F9}" created="2023-04-06T11:19:00.297">
    <ac:txMkLst xmlns:ac="http://schemas.microsoft.com/office/drawing/2013/main/command">
      <pc:docMk xmlns:pc="http://schemas.microsoft.com/office/powerpoint/2013/main/command"/>
      <pc:sldMk xmlns:pc="http://schemas.microsoft.com/office/powerpoint/2013/main/command" cId="3684979363" sldId="2147311244"/>
      <ac:spMk id="2" creationId="{D51049C1-DB9D-7E83-F5F9-FEF25AC73658}"/>
      <ac:txMk cp="5" len="7">
        <ac:context len="39" hash="543937616"/>
      </ac:txMk>
    </ac:txMkLst>
    <p188:pos x="1156457" y="249983"/>
    <p188:txBody>
      <a:bodyPr/>
      <a:lstStyle/>
      <a:p>
        <a:r>
          <a:rPr lang="en-IN"/>
          <a:t>Reformat the slide, new points added.</a:t>
        </a:r>
      </a:p>
    </p188:txBody>
  </p188:cm>
</p188:cmLst>
</file>

<file path=ppt/comments/modernComment_7FFD5E9B_3F56551D.xml><?xml version="1.0" encoding="utf-8"?>
<p188:cmLst xmlns:a="http://schemas.openxmlformats.org/drawingml/2006/main" xmlns:r="http://schemas.openxmlformats.org/officeDocument/2006/relationships" xmlns:p188="http://schemas.microsoft.com/office/powerpoint/2018/8/main">
  <p188:cm id="{3D89C43D-06DE-4587-8540-8C5E8C8D0771}" authorId="{3689D373-F271-BCC8-C3B5-E56EDF84E1F9}" created="2023-04-06T11:16:42.847">
    <ac:txMkLst xmlns:ac="http://schemas.microsoft.com/office/drawing/2013/main/command">
      <pc:docMk xmlns:pc="http://schemas.microsoft.com/office/powerpoint/2013/main/command"/>
      <pc:sldMk xmlns:pc="http://schemas.microsoft.com/office/powerpoint/2013/main/command" cId="1062622493" sldId="2147311259"/>
      <ac:spMk id="4" creationId="{48042468-16A2-7AE4-2A56-79117CF7AE41}"/>
      <ac:txMk cp="0" len="4">
        <ac:context len="13" hash="4117278090"/>
      </ac:txMk>
    </ac:txMkLst>
    <p188:pos x="3998854" y="627254"/>
    <p188:txBody>
      <a:bodyPr/>
      <a:lstStyle/>
      <a:p>
        <a:r>
          <a:rPr lang="en-IN"/>
          <a:t>Only 3 Case Studies required (hide remaining slides, will be used if required)
1. Pure Colocation
2. DC,DR, NDR setup with Sify (Punjab and Sind)
3. Integrated deal where Colocation is primary and customer is availing multiple other services like networks etc from Sify.</a:t>
        </a:r>
      </a:p>
    </p188:txBody>
  </p188:cm>
</p188:cmLst>
</file>

<file path=ppt/comments/modernComment_7FFD5EAE_814D6686.xml><?xml version="1.0" encoding="utf-8"?>
<p188:cmLst xmlns:a="http://schemas.openxmlformats.org/drawingml/2006/main" xmlns:r="http://schemas.openxmlformats.org/officeDocument/2006/relationships" xmlns:p188="http://schemas.microsoft.com/office/powerpoint/2018/8/main">
  <p188:cm id="{10344E16-F1C6-4F7B-A83B-CC8BF66A1F3F}" authorId="{3689D373-F271-BCC8-C3B5-E56EDF84E1F9}" created="2023-04-09T06:03:55.954">
    <ac:txMkLst xmlns:ac="http://schemas.microsoft.com/office/drawing/2013/main/command">
      <pc:docMk xmlns:pc="http://schemas.microsoft.com/office/powerpoint/2013/main/command"/>
      <pc:sldMk xmlns:pc="http://schemas.microsoft.com/office/powerpoint/2013/main/command" cId="2169333382" sldId="2147311278"/>
      <ac:spMk id="2" creationId="{F6388689-17AF-4898-AD1D-7152FFB5D2A0}"/>
      <ac:txMk cp="17" len="6">
        <ac:context len="34" hash="273282585"/>
      </ac:txMk>
    </ac:txMkLst>
    <p188:pos x="2562319" y="254433"/>
    <p188:txBody>
      <a:bodyPr/>
      <a:lstStyle/>
      <a:p>
        <a:r>
          <a:rPr lang="en-IN"/>
          <a:t>Reformat slide</a:t>
        </a:r>
      </a:p>
    </p188:txBody>
  </p188:cm>
</p188:cmLst>
</file>

<file path=ppt/comments/modernComment_7FFD5EB4_8AD54F56.xml><?xml version="1.0" encoding="utf-8"?>
<p188:cmLst xmlns:a="http://schemas.openxmlformats.org/drawingml/2006/main" xmlns:r="http://schemas.openxmlformats.org/officeDocument/2006/relationships" xmlns:p188="http://schemas.microsoft.com/office/powerpoint/2018/8/main">
  <p188:cm id="{29FEF951-C863-4FAC-804E-CC012000E447}" authorId="{3689D373-F271-BCC8-C3B5-E56EDF84E1F9}" created="2023-04-09T05:11:41.165">
    <ac:txMkLst xmlns:ac="http://schemas.microsoft.com/office/drawing/2013/main/command">
      <pc:docMk xmlns:pc="http://schemas.microsoft.com/office/powerpoint/2013/main/command"/>
      <pc:sldMk xmlns:pc="http://schemas.microsoft.com/office/powerpoint/2013/main/command" cId="2329235286" sldId="2147311284"/>
      <ac:spMk id="4" creationId="{00000000-0000-0000-0000-000000000000}"/>
      <ac:txMk cp="5" len="9">
        <ac:context len="51" hash="3905980294"/>
      </ac:txMk>
    </ac:txMkLst>
    <p188:pos x="1922811" y="290904"/>
    <p188:txBody>
      <a:bodyPr/>
      <a:lstStyle/>
      <a:p>
        <a:r>
          <a:rPr lang="en-IN"/>
          <a:t>Change formatting in line with above DC slides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ata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8.png"/><Relationship Id="rId1" Type="http://schemas.openxmlformats.org/officeDocument/2006/relationships/hyperlink" Target="https://telanganatoday.com/socio-economic-outlook-telangana-records-robust-growth-of-15-6-percent-in-gsdp" TargetMode="External"/><Relationship Id="rId4" Type="http://schemas.openxmlformats.org/officeDocument/2006/relationships/image" Target="../media/image53.png"/></Relationships>
</file>

<file path=ppt/diagrams/_rels/data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71.png"/></Relationships>
</file>

<file path=ppt/diagrams/_rels/data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73.png"/></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7.png"/></Relationships>
</file>

<file path=ppt/diagrams/_rels/data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6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8.png"/><Relationship Id="rId1" Type="http://schemas.openxmlformats.org/officeDocument/2006/relationships/hyperlink" Target="https://telanganatoday.com/socio-economic-outlook-telangana-records-robust-growth-of-15-6-percent-in-gsdp" TargetMode="External"/><Relationship Id="rId4" Type="http://schemas.openxmlformats.org/officeDocument/2006/relationships/image" Target="../media/image53.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71.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7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41E721-738C-441B-BB7F-B10D9DE40F3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65D12CD4-E39B-4AB8-9A9A-AA694D69B63E}">
      <dgm:prSet phldrT="[Text]" custT="1"/>
      <dgm:spPr>
        <a:solidFill>
          <a:schemeClr val="tx2">
            <a:lumMod val="75000"/>
            <a:alpha val="80000"/>
          </a:schemeClr>
        </a:solidFill>
        <a:ln w="6350">
          <a:solidFill>
            <a:schemeClr val="accent1">
              <a:lumMod val="75000"/>
            </a:schemeClr>
          </a:solidFill>
        </a:ln>
      </dgm:spPr>
      <dgm:t>
        <a:bodyPr anchor="ctr"/>
        <a:lstStyle/>
        <a:p>
          <a:pPr marL="0" algn="l">
            <a:lnSpc>
              <a:spcPct val="100000"/>
            </a:lnSpc>
            <a:spcAft>
              <a:spcPts val="0"/>
            </a:spcAft>
            <a:buNone/>
          </a:pPr>
          <a:r>
            <a:rPr lang="en-IN" sz="1000" b="1" dirty="0">
              <a:solidFill>
                <a:srgbClr val="BED730"/>
              </a:solidFill>
            </a:rPr>
            <a:t>Business Verticals</a:t>
          </a:r>
        </a:p>
      </dgm:t>
    </dgm:pt>
    <dgm:pt modelId="{6BEAC03D-767F-4836-80EE-3BD19C6EE7B5}" type="parTrans" cxnId="{FDE1FFE3-41F6-4E6B-8EBB-AD17CD2706E9}">
      <dgm:prSet/>
      <dgm:spPr/>
      <dgm:t>
        <a:bodyPr/>
        <a:lstStyle/>
        <a:p>
          <a:endParaRPr lang="en-IN"/>
        </a:p>
      </dgm:t>
    </dgm:pt>
    <dgm:pt modelId="{107404A6-6972-4CB1-A340-0F74FB57EBF9}" type="sibTrans" cxnId="{FDE1FFE3-41F6-4E6B-8EBB-AD17CD2706E9}">
      <dgm:prSet/>
      <dgm:spPr/>
      <dgm:t>
        <a:bodyPr/>
        <a:lstStyle/>
        <a:p>
          <a:endParaRPr lang="en-IN"/>
        </a:p>
      </dgm:t>
    </dgm:pt>
    <dgm:pt modelId="{B432C25D-3C0A-4639-BC55-EBE22FE0C2D1}">
      <dgm:prSet phldrT="[Text]" custT="1"/>
      <dgm:spPr>
        <a:solidFill>
          <a:schemeClr val="tx2">
            <a:lumMod val="50000"/>
            <a:alpha val="80000"/>
          </a:schemeClr>
        </a:solidFill>
        <a:ln w="6350">
          <a:solidFill>
            <a:schemeClr val="accent1">
              <a:lumMod val="75000"/>
            </a:schemeClr>
          </a:solidFill>
        </a:ln>
      </dgm:spPr>
      <dgm:t>
        <a:bodyPr anchor="ctr"/>
        <a:lstStyle/>
        <a:p>
          <a:pPr marL="0">
            <a:lnSpc>
              <a:spcPct val="100000"/>
            </a:lnSpc>
            <a:spcAft>
              <a:spcPts val="0"/>
            </a:spcAft>
            <a:buNone/>
          </a:pPr>
          <a:r>
            <a:rPr lang="en-US" sz="1000" b="1" dirty="0">
              <a:solidFill>
                <a:srgbClr val="BED730"/>
              </a:solidFill>
            </a:rPr>
            <a:t>Driving factors</a:t>
          </a:r>
          <a:endParaRPr lang="en-IN" sz="1000" dirty="0">
            <a:solidFill>
              <a:srgbClr val="BED730"/>
            </a:solidFill>
          </a:endParaRPr>
        </a:p>
      </dgm:t>
    </dgm:pt>
    <dgm:pt modelId="{B97A0432-1896-4976-B394-5991C3AD305A}" type="parTrans" cxnId="{6D665295-5C68-47E4-83FD-42F240E70C5D}">
      <dgm:prSet/>
      <dgm:spPr/>
      <dgm:t>
        <a:bodyPr/>
        <a:lstStyle/>
        <a:p>
          <a:endParaRPr lang="en-IN"/>
        </a:p>
      </dgm:t>
    </dgm:pt>
    <dgm:pt modelId="{8D13E704-8B54-47C8-B63D-44B43ABAC563}" type="sibTrans" cxnId="{6D665295-5C68-47E4-83FD-42F240E70C5D}">
      <dgm:prSet/>
      <dgm:spPr/>
      <dgm:t>
        <a:bodyPr/>
        <a:lstStyle/>
        <a:p>
          <a:endParaRPr lang="en-IN"/>
        </a:p>
      </dgm:t>
    </dgm:pt>
    <dgm:pt modelId="{A59439D5-A7F9-4D84-A97B-05E829191E1C}">
      <dgm:prSet custT="1"/>
      <dgm:spPr>
        <a:solidFill>
          <a:schemeClr val="tx2">
            <a:lumMod val="50000"/>
            <a:alpha val="80000"/>
          </a:schemeClr>
        </a:solidFill>
        <a:ln w="6350">
          <a:solidFill>
            <a:schemeClr val="accent1">
              <a:lumMod val="75000"/>
            </a:schemeClr>
          </a:solidFill>
        </a:ln>
      </dgm:spPr>
      <dgm:t>
        <a:bodyPr anchor="ctr"/>
        <a:lstStyle/>
        <a:p>
          <a:pPr marL="0">
            <a:lnSpc>
              <a:spcPct val="100000"/>
            </a:lnSpc>
            <a:spcAft>
              <a:spcPts val="0"/>
            </a:spcAft>
            <a:buNone/>
          </a:pPr>
          <a:r>
            <a:rPr lang="en-IN" sz="1000" b="1" dirty="0">
              <a:solidFill>
                <a:srgbClr val="BED730"/>
              </a:solidFill>
            </a:rPr>
            <a:t>About Mumbai</a:t>
          </a:r>
        </a:p>
      </dgm:t>
    </dgm:pt>
    <dgm:pt modelId="{5E763213-C528-48E3-9D1B-E305713FCD9F}" type="parTrans" cxnId="{CFEC287F-C199-46D9-91B9-910045EFD50D}">
      <dgm:prSet/>
      <dgm:spPr/>
      <dgm:t>
        <a:bodyPr/>
        <a:lstStyle/>
        <a:p>
          <a:endParaRPr lang="en-IN"/>
        </a:p>
      </dgm:t>
    </dgm:pt>
    <dgm:pt modelId="{4231F23C-B827-4059-A8D7-991196055FB5}" type="sibTrans" cxnId="{CFEC287F-C199-46D9-91B9-910045EFD50D}">
      <dgm:prSet/>
      <dgm:spPr/>
      <dgm:t>
        <a:bodyPr/>
        <a:lstStyle/>
        <a:p>
          <a:endParaRPr lang="en-IN"/>
        </a:p>
      </dgm:t>
    </dgm:pt>
    <dgm:pt modelId="{0E1164C4-4980-4CFE-BEDF-B7F298E1C33D}">
      <dgm:prSet custT="1"/>
      <dgm:spPr>
        <a:solidFill>
          <a:schemeClr val="tx2">
            <a:lumMod val="50000"/>
            <a:alpha val="80000"/>
          </a:schemeClr>
        </a:solidFill>
        <a:ln w="6350">
          <a:solidFill>
            <a:schemeClr val="accent1">
              <a:lumMod val="75000"/>
            </a:schemeClr>
          </a:solidFill>
        </a:ln>
      </dgm:spPr>
      <dgm:t>
        <a:bodyPr anchor="ctr"/>
        <a:lstStyle/>
        <a:p>
          <a:pPr marL="168275" indent="-80963">
            <a:lnSpc>
              <a:spcPct val="100000"/>
            </a:lnSpc>
            <a:spcAft>
              <a:spcPts val="0"/>
            </a:spcAft>
            <a:buFont typeface="Arial" panose="020B0604020202020204" pitchFamily="34" charset="0"/>
            <a:buChar char="•"/>
          </a:pPr>
          <a:r>
            <a:rPr lang="en-US" sz="1000" dirty="0">
              <a:solidFill>
                <a:schemeClr val="bg1"/>
              </a:solidFill>
            </a:rPr>
            <a:t>Financial capital of India </a:t>
          </a:r>
          <a:endParaRPr lang="en-IN" sz="1000" dirty="0">
            <a:solidFill>
              <a:schemeClr val="bg1"/>
            </a:solidFill>
          </a:endParaRPr>
        </a:p>
      </dgm:t>
    </dgm:pt>
    <dgm:pt modelId="{36858C3F-1BB9-46E0-ABB0-AA95F908F1EF}" type="parTrans" cxnId="{A2B4BEB5-6C69-43FA-8ABB-E4DC4C3753CD}">
      <dgm:prSet/>
      <dgm:spPr/>
      <dgm:t>
        <a:bodyPr/>
        <a:lstStyle/>
        <a:p>
          <a:endParaRPr lang="en-IN"/>
        </a:p>
      </dgm:t>
    </dgm:pt>
    <dgm:pt modelId="{577C1D25-192F-4BEB-90EB-F84C3E3248C8}" type="sibTrans" cxnId="{A2B4BEB5-6C69-43FA-8ABB-E4DC4C3753CD}">
      <dgm:prSet/>
      <dgm:spPr/>
      <dgm:t>
        <a:bodyPr/>
        <a:lstStyle/>
        <a:p>
          <a:endParaRPr lang="en-IN"/>
        </a:p>
      </dgm:t>
    </dgm:pt>
    <dgm:pt modelId="{BF2DF46C-CDA1-4F75-A096-255BCB050F05}">
      <dgm:prSet phldrT="[Text]" custT="1"/>
      <dgm:spPr>
        <a:solidFill>
          <a:schemeClr val="tx2">
            <a:lumMod val="75000"/>
            <a:alpha val="80000"/>
          </a:schemeClr>
        </a:solidFill>
        <a:ln w="6350">
          <a:solidFill>
            <a:schemeClr val="accent1">
              <a:lumMod val="75000"/>
            </a:schemeClr>
          </a:solidFill>
        </a:ln>
      </dgm:spPr>
      <dgm:t>
        <a:bodyPr anchor="ctr"/>
        <a:lstStyle/>
        <a:p>
          <a:pPr marL="182563" indent="-95250" algn="l">
            <a:lnSpc>
              <a:spcPct val="100000"/>
            </a:lnSpc>
            <a:spcAft>
              <a:spcPts val="0"/>
            </a:spcAft>
            <a:buFont typeface="Arial" panose="020B0604020202020204" pitchFamily="34" charset="0"/>
            <a:buChar char="•"/>
          </a:pPr>
          <a:r>
            <a:rPr lang="en-US" sz="1000" dirty="0">
              <a:solidFill>
                <a:schemeClr val="bg1"/>
              </a:solidFill>
            </a:rPr>
            <a:t>BFSI</a:t>
          </a:r>
          <a:endParaRPr lang="en-IN" sz="1000" dirty="0">
            <a:solidFill>
              <a:schemeClr val="bg1"/>
            </a:solidFill>
          </a:endParaRPr>
        </a:p>
      </dgm:t>
    </dgm:pt>
    <dgm:pt modelId="{3CA68701-83FD-4DE6-97FC-AD3F67827E37}" type="parTrans" cxnId="{A2D17C73-ED59-477E-9E94-EFBFF3999B2F}">
      <dgm:prSet/>
      <dgm:spPr/>
      <dgm:t>
        <a:bodyPr/>
        <a:lstStyle/>
        <a:p>
          <a:endParaRPr lang="en-IN"/>
        </a:p>
      </dgm:t>
    </dgm:pt>
    <dgm:pt modelId="{E1ABE8E7-8B9B-4E40-88FD-C95FCD1FAA8C}" type="sibTrans" cxnId="{A2D17C73-ED59-477E-9E94-EFBFF3999B2F}">
      <dgm:prSet/>
      <dgm:spPr/>
      <dgm:t>
        <a:bodyPr/>
        <a:lstStyle/>
        <a:p>
          <a:endParaRPr lang="en-IN"/>
        </a:p>
      </dgm:t>
    </dgm:pt>
    <dgm:pt modelId="{631B46D0-2CAA-45A3-88D6-20E46AB51C60}">
      <dgm:prSet custT="1"/>
      <dgm:spPr>
        <a:solidFill>
          <a:schemeClr val="tx2">
            <a:lumMod val="75000"/>
            <a:alpha val="80000"/>
          </a:schemeClr>
        </a:solidFill>
        <a:ln w="6350">
          <a:solidFill>
            <a:schemeClr val="accent1">
              <a:lumMod val="75000"/>
            </a:schemeClr>
          </a:solidFill>
        </a:ln>
      </dgm:spPr>
      <dgm:t>
        <a:bodyPr anchor="ctr"/>
        <a:lstStyle/>
        <a:p>
          <a:pPr marL="182563" indent="-95250" algn="l">
            <a:lnSpc>
              <a:spcPct val="100000"/>
            </a:lnSpc>
            <a:spcAft>
              <a:spcPts val="0"/>
            </a:spcAft>
            <a:buFont typeface="Arial" panose="020B0604020202020204" pitchFamily="34" charset="0"/>
            <a:buChar char="•"/>
          </a:pPr>
          <a:r>
            <a:rPr lang="en-US" sz="1000" dirty="0">
              <a:solidFill>
                <a:schemeClr val="bg1"/>
              </a:solidFill>
            </a:rPr>
            <a:t>E-Commerce and Retail</a:t>
          </a:r>
        </a:p>
      </dgm:t>
    </dgm:pt>
    <dgm:pt modelId="{BFFBD524-35E2-426A-A01D-EA9883725148}" type="parTrans" cxnId="{EF124E4F-AE27-48E5-93E6-6049AD5050AB}">
      <dgm:prSet/>
      <dgm:spPr/>
      <dgm:t>
        <a:bodyPr/>
        <a:lstStyle/>
        <a:p>
          <a:endParaRPr lang="en-IN"/>
        </a:p>
      </dgm:t>
    </dgm:pt>
    <dgm:pt modelId="{0140EB6E-B264-4127-844B-D6EDD89EBE19}" type="sibTrans" cxnId="{EF124E4F-AE27-48E5-93E6-6049AD5050AB}">
      <dgm:prSet/>
      <dgm:spPr/>
      <dgm:t>
        <a:bodyPr/>
        <a:lstStyle/>
        <a:p>
          <a:endParaRPr lang="en-IN"/>
        </a:p>
      </dgm:t>
    </dgm:pt>
    <dgm:pt modelId="{F1D45A14-9559-4CCF-B37D-19B991E92716}">
      <dgm:prSet custT="1"/>
      <dgm:spPr>
        <a:solidFill>
          <a:schemeClr val="tx2">
            <a:lumMod val="75000"/>
            <a:alpha val="80000"/>
          </a:schemeClr>
        </a:solidFill>
        <a:ln w="6350">
          <a:solidFill>
            <a:schemeClr val="accent1">
              <a:lumMod val="75000"/>
            </a:schemeClr>
          </a:solidFill>
        </a:ln>
      </dgm:spPr>
      <dgm:t>
        <a:bodyPr anchor="ctr"/>
        <a:lstStyle/>
        <a:p>
          <a:pPr marL="182563" indent="-95250" algn="l">
            <a:lnSpc>
              <a:spcPct val="100000"/>
            </a:lnSpc>
            <a:spcAft>
              <a:spcPts val="0"/>
            </a:spcAft>
            <a:buFont typeface="Arial" panose="020B0604020202020204" pitchFamily="34" charset="0"/>
            <a:buChar char="•"/>
          </a:pPr>
          <a:r>
            <a:rPr lang="en-US" sz="1000" dirty="0">
              <a:solidFill>
                <a:schemeClr val="bg1"/>
              </a:solidFill>
            </a:rPr>
            <a:t>Media &amp; OTT</a:t>
          </a:r>
        </a:p>
      </dgm:t>
    </dgm:pt>
    <dgm:pt modelId="{D6DBEBF8-372D-41C4-8615-E2796A0A4190}" type="parTrans" cxnId="{99241CD0-6211-4081-8909-2A8EAC363BAE}">
      <dgm:prSet/>
      <dgm:spPr/>
      <dgm:t>
        <a:bodyPr/>
        <a:lstStyle/>
        <a:p>
          <a:endParaRPr lang="en-IN"/>
        </a:p>
      </dgm:t>
    </dgm:pt>
    <dgm:pt modelId="{60417E5A-54B1-4A99-A2FD-79A0F3E57FB3}" type="sibTrans" cxnId="{99241CD0-6211-4081-8909-2A8EAC363BAE}">
      <dgm:prSet/>
      <dgm:spPr/>
      <dgm:t>
        <a:bodyPr/>
        <a:lstStyle/>
        <a:p>
          <a:endParaRPr lang="en-IN"/>
        </a:p>
      </dgm:t>
    </dgm:pt>
    <dgm:pt modelId="{D2AD8A20-FC91-475B-AEA3-CCB21F67EA42}">
      <dgm:prSet custT="1"/>
      <dgm:spPr>
        <a:solidFill>
          <a:schemeClr val="tx2">
            <a:lumMod val="75000"/>
            <a:alpha val="80000"/>
          </a:schemeClr>
        </a:solidFill>
        <a:ln w="6350">
          <a:solidFill>
            <a:schemeClr val="accent1">
              <a:lumMod val="75000"/>
            </a:schemeClr>
          </a:solidFill>
        </a:ln>
      </dgm:spPr>
      <dgm:t>
        <a:bodyPr anchor="ctr"/>
        <a:lstStyle/>
        <a:p>
          <a:pPr marL="182563" indent="-95250" algn="l">
            <a:lnSpc>
              <a:spcPct val="100000"/>
            </a:lnSpc>
            <a:spcAft>
              <a:spcPts val="0"/>
            </a:spcAft>
            <a:buFont typeface="Arial" panose="020B0604020202020204" pitchFamily="34" charset="0"/>
            <a:buChar char="•"/>
          </a:pPr>
          <a:r>
            <a:rPr lang="en-US" sz="1000" dirty="0">
              <a:solidFill>
                <a:schemeClr val="bg1"/>
              </a:solidFill>
            </a:rPr>
            <a:t>Hyperscale Data Center</a:t>
          </a:r>
        </a:p>
      </dgm:t>
    </dgm:pt>
    <dgm:pt modelId="{A6E6606B-0F90-453C-8AE0-B0AE1D9B9F63}" type="parTrans" cxnId="{49CD001E-0F47-40D4-B112-5AF161EA7062}">
      <dgm:prSet/>
      <dgm:spPr/>
      <dgm:t>
        <a:bodyPr/>
        <a:lstStyle/>
        <a:p>
          <a:endParaRPr lang="en-IN"/>
        </a:p>
      </dgm:t>
    </dgm:pt>
    <dgm:pt modelId="{E9F6F123-42EE-41F8-9EA0-9E903091348B}" type="sibTrans" cxnId="{49CD001E-0F47-40D4-B112-5AF161EA7062}">
      <dgm:prSet/>
      <dgm:spPr/>
      <dgm:t>
        <a:bodyPr/>
        <a:lstStyle/>
        <a:p>
          <a:endParaRPr lang="en-IN"/>
        </a:p>
      </dgm:t>
    </dgm:pt>
    <dgm:pt modelId="{D28EDF4B-A96F-4C35-8A9D-A99F8B8D96E1}">
      <dgm:prSet custT="1"/>
      <dgm:spPr>
        <a:solidFill>
          <a:schemeClr val="tx2">
            <a:lumMod val="50000"/>
            <a:alpha val="80000"/>
          </a:schemeClr>
        </a:solidFill>
        <a:ln w="6350">
          <a:solidFill>
            <a:schemeClr val="accent1">
              <a:lumMod val="75000"/>
            </a:schemeClr>
          </a:solidFill>
        </a:ln>
      </dgm:spPr>
      <dgm:t>
        <a:bodyPr anchor="ctr"/>
        <a:lstStyle/>
        <a:p>
          <a:pPr marL="168275" indent="-80963">
            <a:lnSpc>
              <a:spcPct val="100000"/>
            </a:lnSpc>
            <a:spcAft>
              <a:spcPts val="0"/>
            </a:spcAft>
            <a:buFont typeface="Arial" panose="020B0604020202020204" pitchFamily="34" charset="0"/>
            <a:buChar char="•"/>
          </a:pPr>
          <a:r>
            <a:rPr lang="en-IN" sz="1000" dirty="0">
              <a:solidFill>
                <a:schemeClr val="bg1"/>
              </a:solidFill>
            </a:rPr>
            <a:t>A true Global city with </a:t>
          </a:r>
          <a:r>
            <a:rPr lang="en-US" sz="1000" dirty="0">
              <a:solidFill>
                <a:schemeClr val="bg1"/>
              </a:solidFill>
            </a:rPr>
            <a:t>GDP (PPP) of </a:t>
          </a:r>
          <a:r>
            <a:rPr lang="en-IN" sz="1000" dirty="0">
              <a:solidFill>
                <a:schemeClr val="bg1"/>
              </a:solidFill>
            </a:rPr>
            <a:t>$606 billion with 9.1%  growth Rate (2021).</a:t>
          </a:r>
        </a:p>
      </dgm:t>
    </dgm:pt>
    <dgm:pt modelId="{62A595BF-3060-45C9-A029-4AD18118E3FA}" type="parTrans" cxnId="{B53EE203-D9DF-4F68-AA63-C851B32C9568}">
      <dgm:prSet/>
      <dgm:spPr/>
      <dgm:t>
        <a:bodyPr/>
        <a:lstStyle/>
        <a:p>
          <a:endParaRPr lang="en-IN"/>
        </a:p>
      </dgm:t>
    </dgm:pt>
    <dgm:pt modelId="{4C64EB75-E863-4A2C-BD52-9C3FC695334B}" type="sibTrans" cxnId="{B53EE203-D9DF-4F68-AA63-C851B32C9568}">
      <dgm:prSet/>
      <dgm:spPr/>
      <dgm:t>
        <a:bodyPr/>
        <a:lstStyle/>
        <a:p>
          <a:endParaRPr lang="en-IN"/>
        </a:p>
      </dgm:t>
    </dgm:pt>
    <dgm:pt modelId="{A45488E9-1786-40DB-848B-E866AEA1CBE5}">
      <dgm:prSet custT="1"/>
      <dgm:spPr>
        <a:solidFill>
          <a:schemeClr val="tx2">
            <a:lumMod val="50000"/>
            <a:alpha val="80000"/>
          </a:schemeClr>
        </a:solidFill>
        <a:ln w="6350">
          <a:solidFill>
            <a:schemeClr val="accent1">
              <a:lumMod val="75000"/>
            </a:schemeClr>
          </a:solidFill>
        </a:ln>
      </dgm:spPr>
      <dgm:t>
        <a:bodyPr anchor="ctr"/>
        <a:lstStyle/>
        <a:p>
          <a:pPr marL="168275" indent="-80963">
            <a:lnSpc>
              <a:spcPct val="100000"/>
            </a:lnSpc>
            <a:spcAft>
              <a:spcPts val="0"/>
            </a:spcAft>
            <a:buFont typeface="Arial" panose="020B0604020202020204" pitchFamily="34" charset="0"/>
            <a:buChar char="•"/>
          </a:pPr>
          <a:r>
            <a:rPr lang="en-IN" sz="1000" dirty="0">
              <a:solidFill>
                <a:schemeClr val="bg1"/>
              </a:solidFill>
            </a:rPr>
            <a:t>Major Contributor to India GDP which is currently average of 6.16% </a:t>
          </a:r>
        </a:p>
      </dgm:t>
    </dgm:pt>
    <dgm:pt modelId="{90858B35-E7C8-4320-B7B2-1ECBAD3E85DC}" type="parTrans" cxnId="{B272C56D-C8F2-42E2-8763-CE9B033D5956}">
      <dgm:prSet/>
      <dgm:spPr/>
      <dgm:t>
        <a:bodyPr/>
        <a:lstStyle/>
        <a:p>
          <a:endParaRPr lang="en-IN"/>
        </a:p>
      </dgm:t>
    </dgm:pt>
    <dgm:pt modelId="{B7B7ABEC-A6A2-4420-B777-9428D674A75A}" type="sibTrans" cxnId="{B272C56D-C8F2-42E2-8763-CE9B033D5956}">
      <dgm:prSet/>
      <dgm:spPr/>
      <dgm:t>
        <a:bodyPr/>
        <a:lstStyle/>
        <a:p>
          <a:endParaRPr lang="en-IN"/>
        </a:p>
      </dgm:t>
    </dgm:pt>
    <dgm:pt modelId="{42E3242D-528C-4CC2-B919-EBD594C9C2C8}">
      <dgm:prSet custT="1"/>
      <dgm:spPr>
        <a:solidFill>
          <a:schemeClr val="tx2">
            <a:lumMod val="50000"/>
            <a:alpha val="80000"/>
          </a:schemeClr>
        </a:solidFill>
        <a:ln w="6350">
          <a:solidFill>
            <a:schemeClr val="accent1">
              <a:lumMod val="75000"/>
            </a:schemeClr>
          </a:solidFill>
        </a:ln>
      </dgm:spPr>
      <dgm:t>
        <a:bodyPr anchor="ctr"/>
        <a:lstStyle/>
        <a:p>
          <a:pPr marL="168275" indent="-80963">
            <a:lnSpc>
              <a:spcPct val="100000"/>
            </a:lnSpc>
            <a:spcAft>
              <a:spcPts val="0"/>
            </a:spcAft>
            <a:buFont typeface="Arial" panose="020B0604020202020204" pitchFamily="34" charset="0"/>
            <a:buChar char="•"/>
          </a:pPr>
          <a:r>
            <a:rPr lang="en-US" sz="1000" dirty="0">
              <a:solidFill>
                <a:schemeClr val="bg1"/>
              </a:solidFill>
            </a:rPr>
            <a:t>Hub of all Banking and Financial Institutions, Major stock exchanges</a:t>
          </a:r>
        </a:p>
      </dgm:t>
    </dgm:pt>
    <dgm:pt modelId="{E5A675BD-3E06-4F64-A2EB-95EB03B50D95}" type="parTrans" cxnId="{074B2D87-0578-457F-8FCC-7BCBB8E07BE9}">
      <dgm:prSet/>
      <dgm:spPr/>
      <dgm:t>
        <a:bodyPr/>
        <a:lstStyle/>
        <a:p>
          <a:endParaRPr lang="en-IN"/>
        </a:p>
      </dgm:t>
    </dgm:pt>
    <dgm:pt modelId="{168EB816-2F19-4C8F-990E-F0AA5DD117D6}" type="sibTrans" cxnId="{074B2D87-0578-457F-8FCC-7BCBB8E07BE9}">
      <dgm:prSet/>
      <dgm:spPr/>
      <dgm:t>
        <a:bodyPr/>
        <a:lstStyle/>
        <a:p>
          <a:endParaRPr lang="en-IN"/>
        </a:p>
      </dgm:t>
    </dgm:pt>
    <dgm:pt modelId="{FA96D32F-52CF-4C10-9A44-1DB3CD74D38A}">
      <dgm:prSet custT="1"/>
      <dgm:spPr>
        <a:solidFill>
          <a:schemeClr val="tx2">
            <a:lumMod val="50000"/>
            <a:alpha val="80000"/>
          </a:schemeClr>
        </a:solidFill>
        <a:ln w="6350">
          <a:solidFill>
            <a:schemeClr val="accent1">
              <a:lumMod val="75000"/>
            </a:schemeClr>
          </a:solidFill>
        </a:ln>
      </dgm:spPr>
      <dgm:t>
        <a:bodyPr anchor="ctr"/>
        <a:lstStyle/>
        <a:p>
          <a:pPr marL="168275" indent="-80963">
            <a:lnSpc>
              <a:spcPct val="100000"/>
            </a:lnSpc>
            <a:spcAft>
              <a:spcPts val="0"/>
            </a:spcAft>
            <a:buFont typeface="Arial" panose="020B0604020202020204" pitchFamily="34" charset="0"/>
            <a:buChar char="•"/>
          </a:pPr>
          <a:r>
            <a:rPr lang="en-US" sz="1000" dirty="0">
              <a:solidFill>
                <a:schemeClr val="bg1"/>
              </a:solidFill>
            </a:rPr>
            <a:t>Largest Media &amp; Entertainment hub, </a:t>
          </a:r>
        </a:p>
      </dgm:t>
    </dgm:pt>
    <dgm:pt modelId="{1416422D-24CF-4CB6-A38B-6FBA0319BADB}" type="parTrans" cxnId="{8ED39A04-562F-4B5B-9BEB-F117CB056215}">
      <dgm:prSet/>
      <dgm:spPr/>
      <dgm:t>
        <a:bodyPr/>
        <a:lstStyle/>
        <a:p>
          <a:endParaRPr lang="en-IN"/>
        </a:p>
      </dgm:t>
    </dgm:pt>
    <dgm:pt modelId="{A1EB1E59-288A-4A92-B00C-074BDA38A575}" type="sibTrans" cxnId="{8ED39A04-562F-4B5B-9BEB-F117CB056215}">
      <dgm:prSet/>
      <dgm:spPr/>
      <dgm:t>
        <a:bodyPr/>
        <a:lstStyle/>
        <a:p>
          <a:endParaRPr lang="en-IN"/>
        </a:p>
      </dgm:t>
    </dgm:pt>
    <dgm:pt modelId="{1C0F81EB-5840-42ED-BB13-84A29F279288}">
      <dgm:prSet custT="1"/>
      <dgm:spPr>
        <a:solidFill>
          <a:schemeClr val="tx2">
            <a:lumMod val="50000"/>
            <a:alpha val="80000"/>
          </a:schemeClr>
        </a:solidFill>
        <a:ln w="6350">
          <a:solidFill>
            <a:schemeClr val="accent1">
              <a:lumMod val="75000"/>
            </a:schemeClr>
          </a:solidFill>
        </a:ln>
      </dgm:spPr>
      <dgm:t>
        <a:bodyPr anchor="ctr"/>
        <a:lstStyle/>
        <a:p>
          <a:pPr marL="168275" indent="-80963">
            <a:lnSpc>
              <a:spcPct val="100000"/>
            </a:lnSpc>
            <a:spcAft>
              <a:spcPts val="0"/>
            </a:spcAft>
            <a:buFont typeface="Arial" panose="020B0604020202020204" pitchFamily="34" charset="0"/>
            <a:buChar char="•"/>
          </a:pPr>
          <a:r>
            <a:rPr lang="en-US" sz="1000" dirty="0">
              <a:solidFill>
                <a:schemeClr val="bg1"/>
              </a:solidFill>
            </a:rPr>
            <a:t>Major retail companies, Hospitality &amp; services industry</a:t>
          </a:r>
        </a:p>
      </dgm:t>
    </dgm:pt>
    <dgm:pt modelId="{0A6AE26A-65A9-409B-B3B4-EBB6E7679C62}" type="parTrans" cxnId="{B927A55C-9F82-4FD0-BE43-AE0D8F6BE752}">
      <dgm:prSet/>
      <dgm:spPr/>
      <dgm:t>
        <a:bodyPr/>
        <a:lstStyle/>
        <a:p>
          <a:endParaRPr lang="en-IN"/>
        </a:p>
      </dgm:t>
    </dgm:pt>
    <dgm:pt modelId="{82074A06-EA22-4BC1-828B-FA11AF64BBC6}" type="sibTrans" cxnId="{B927A55C-9F82-4FD0-BE43-AE0D8F6BE752}">
      <dgm:prSet/>
      <dgm:spPr/>
      <dgm:t>
        <a:bodyPr/>
        <a:lstStyle/>
        <a:p>
          <a:endParaRPr lang="en-IN"/>
        </a:p>
      </dgm:t>
    </dgm:pt>
    <dgm:pt modelId="{175E32AC-52B8-4002-80E6-B779B2B77287}">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dirty="0">
              <a:solidFill>
                <a:schemeClr val="bg1"/>
              </a:solidFill>
            </a:rPr>
            <a:t>Direct &amp; easy  access to EHV power grid for stable power in last 10 to 12 years </a:t>
          </a:r>
        </a:p>
      </dgm:t>
    </dgm:pt>
    <dgm:pt modelId="{71B14ABD-8487-424B-AE8A-77D9702B3286}" type="parTrans" cxnId="{5B25D5EE-5283-4327-B58A-A57CB67549B5}">
      <dgm:prSet/>
      <dgm:spPr/>
      <dgm:t>
        <a:bodyPr/>
        <a:lstStyle/>
        <a:p>
          <a:endParaRPr lang="en-IN"/>
        </a:p>
      </dgm:t>
    </dgm:pt>
    <dgm:pt modelId="{BBF0CA21-DEB4-46EE-9F30-F05F93F7728B}" type="sibTrans" cxnId="{5B25D5EE-5283-4327-B58A-A57CB67549B5}">
      <dgm:prSet/>
      <dgm:spPr/>
      <dgm:t>
        <a:bodyPr/>
        <a:lstStyle/>
        <a:p>
          <a:endParaRPr lang="en-IN"/>
        </a:p>
      </dgm:t>
    </dgm:pt>
    <dgm:pt modelId="{C06A3F16-8DFE-44D1-A03F-75F99ED67406}">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dirty="0">
              <a:solidFill>
                <a:schemeClr val="bg1"/>
              </a:solidFill>
            </a:rPr>
            <a:t>8 Cable Landing Stations in Mumbai driving trans Atlantic traffic to NY &amp; LA</a:t>
          </a:r>
        </a:p>
      </dgm:t>
    </dgm:pt>
    <dgm:pt modelId="{2B57ED61-63D0-45B5-8041-A07DBD35611C}" type="parTrans" cxnId="{2F8FC48C-21C5-42CA-9006-16190C443CE4}">
      <dgm:prSet/>
      <dgm:spPr/>
      <dgm:t>
        <a:bodyPr/>
        <a:lstStyle/>
        <a:p>
          <a:endParaRPr lang="en-IN"/>
        </a:p>
      </dgm:t>
    </dgm:pt>
    <dgm:pt modelId="{373C3FD3-FB35-4D59-AB18-A2A0A4FF2EA1}" type="sibTrans" cxnId="{2F8FC48C-21C5-42CA-9006-16190C443CE4}">
      <dgm:prSet/>
      <dgm:spPr/>
      <dgm:t>
        <a:bodyPr/>
        <a:lstStyle/>
        <a:p>
          <a:endParaRPr lang="en-IN"/>
        </a:p>
      </dgm:t>
    </dgm:pt>
    <dgm:pt modelId="{8F113081-647F-4FFC-BB39-F553DE551D49}">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dirty="0">
              <a:solidFill>
                <a:schemeClr val="bg1"/>
              </a:solidFill>
            </a:rPr>
            <a:t>Hyperscale Compute &amp; network nodes, OTT players, e-Commerce players</a:t>
          </a:r>
        </a:p>
      </dgm:t>
    </dgm:pt>
    <dgm:pt modelId="{44ADD643-8AA3-4AD5-95BE-70D297B3579E}" type="parTrans" cxnId="{8AB73A6F-8D14-4344-B8B9-0AC33ABC7A53}">
      <dgm:prSet/>
      <dgm:spPr/>
      <dgm:t>
        <a:bodyPr/>
        <a:lstStyle/>
        <a:p>
          <a:endParaRPr lang="en-IN"/>
        </a:p>
      </dgm:t>
    </dgm:pt>
    <dgm:pt modelId="{3A0BC5E7-5446-4EC4-92CA-5D25C634EA39}" type="sibTrans" cxnId="{8AB73A6F-8D14-4344-B8B9-0AC33ABC7A53}">
      <dgm:prSet/>
      <dgm:spPr/>
      <dgm:t>
        <a:bodyPr/>
        <a:lstStyle/>
        <a:p>
          <a:endParaRPr lang="en-IN"/>
        </a:p>
      </dgm:t>
    </dgm:pt>
    <dgm:pt modelId="{1BDEFEA4-A588-478B-B8FC-D1AD50EB1BD3}">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dirty="0">
              <a:solidFill>
                <a:schemeClr val="bg1"/>
              </a:solidFill>
            </a:rPr>
            <a:t>Diverse local and international IP transit</a:t>
          </a:r>
        </a:p>
      </dgm:t>
    </dgm:pt>
    <dgm:pt modelId="{592CE7CE-4234-4F65-BBAD-3E031AB69516}" type="parTrans" cxnId="{1BC0D4F3-D2D9-4040-A251-8695B7354471}">
      <dgm:prSet/>
      <dgm:spPr/>
      <dgm:t>
        <a:bodyPr/>
        <a:lstStyle/>
        <a:p>
          <a:endParaRPr lang="en-IN"/>
        </a:p>
      </dgm:t>
    </dgm:pt>
    <dgm:pt modelId="{7399DAD7-53C7-47DF-825A-98B54D46B438}" type="sibTrans" cxnId="{1BC0D4F3-D2D9-4040-A251-8695B7354471}">
      <dgm:prSet/>
      <dgm:spPr/>
      <dgm:t>
        <a:bodyPr/>
        <a:lstStyle/>
        <a:p>
          <a:endParaRPr lang="en-IN"/>
        </a:p>
      </dgm:t>
    </dgm:pt>
    <dgm:pt modelId="{93A97F53-05DA-49E2-BE23-ACC59A5C3EE7}">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dirty="0">
              <a:solidFill>
                <a:schemeClr val="bg1"/>
              </a:solidFill>
            </a:rPr>
            <a:t>Choice of multiple Data Centers within city for Availability Zone / Near DR</a:t>
          </a:r>
        </a:p>
      </dgm:t>
    </dgm:pt>
    <dgm:pt modelId="{A088FBDC-EE53-4F44-B2F7-DFDE42041F42}" type="parTrans" cxnId="{0CAB3D78-BAC5-4F36-9740-A9241B313ADE}">
      <dgm:prSet/>
      <dgm:spPr/>
      <dgm:t>
        <a:bodyPr/>
        <a:lstStyle/>
        <a:p>
          <a:endParaRPr lang="en-IN"/>
        </a:p>
      </dgm:t>
    </dgm:pt>
    <dgm:pt modelId="{FA1ABA36-B2F7-4FDC-842D-79F8AB403C61}" type="sibTrans" cxnId="{0CAB3D78-BAC5-4F36-9740-A9241B313ADE}">
      <dgm:prSet/>
      <dgm:spPr/>
      <dgm:t>
        <a:bodyPr/>
        <a:lstStyle/>
        <a:p>
          <a:endParaRPr lang="en-IN"/>
        </a:p>
      </dgm:t>
    </dgm:pt>
    <dgm:pt modelId="{29C0E347-7B79-41F5-ADDE-F068F8DD37F6}">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dirty="0">
              <a:solidFill>
                <a:schemeClr val="bg1"/>
              </a:solidFill>
            </a:rPr>
            <a:t>Compliance to security requirements like ISO 27001, PCI-DSS</a:t>
          </a:r>
        </a:p>
      </dgm:t>
    </dgm:pt>
    <dgm:pt modelId="{52A84B80-B3BB-4E61-9EF9-4C435EF8F2AE}" type="parTrans" cxnId="{BA6E8B82-72F5-4AF7-A327-716747E6B394}">
      <dgm:prSet/>
      <dgm:spPr/>
      <dgm:t>
        <a:bodyPr/>
        <a:lstStyle/>
        <a:p>
          <a:endParaRPr lang="en-IN"/>
        </a:p>
      </dgm:t>
    </dgm:pt>
    <dgm:pt modelId="{24CD9174-CDB7-4264-BE41-D5888E461C1B}" type="sibTrans" cxnId="{BA6E8B82-72F5-4AF7-A327-716747E6B394}">
      <dgm:prSet/>
      <dgm:spPr/>
      <dgm:t>
        <a:bodyPr/>
        <a:lstStyle/>
        <a:p>
          <a:endParaRPr lang="en-IN"/>
        </a:p>
      </dgm:t>
    </dgm:pt>
    <dgm:pt modelId="{1D035A01-8DFB-48CD-8F7F-7E9876C0158D}">
      <dgm:prSet custT="1"/>
      <dgm:spPr>
        <a:solidFill>
          <a:schemeClr val="tx2">
            <a:lumMod val="75000"/>
            <a:alpha val="80000"/>
          </a:schemeClr>
        </a:solidFill>
        <a:ln w="6350">
          <a:solidFill>
            <a:schemeClr val="accent1">
              <a:lumMod val="75000"/>
            </a:schemeClr>
          </a:solidFill>
        </a:ln>
      </dgm:spPr>
      <dgm:t>
        <a:bodyPr anchor="ctr"/>
        <a:lstStyle/>
        <a:p>
          <a:pPr marL="182563" indent="-95250" algn="l">
            <a:lnSpc>
              <a:spcPct val="100000"/>
            </a:lnSpc>
            <a:spcAft>
              <a:spcPts val="0"/>
            </a:spcAft>
            <a:buFont typeface="Arial" panose="020B0604020202020204" pitchFamily="34" charset="0"/>
            <a:buChar char="•"/>
          </a:pPr>
          <a:r>
            <a:rPr lang="en-US" sz="1000" dirty="0">
              <a:solidFill>
                <a:schemeClr val="bg1"/>
              </a:solidFill>
            </a:rPr>
            <a:t>Travel &amp; Tourism </a:t>
          </a:r>
        </a:p>
      </dgm:t>
    </dgm:pt>
    <dgm:pt modelId="{E8358F6F-1CAA-478A-B2F1-BAD20A61F95B}" type="parTrans" cxnId="{1A0A3A70-8EB2-4CB5-84C9-D1F0B5059089}">
      <dgm:prSet/>
      <dgm:spPr/>
      <dgm:t>
        <a:bodyPr/>
        <a:lstStyle/>
        <a:p>
          <a:endParaRPr lang="en-IN"/>
        </a:p>
      </dgm:t>
    </dgm:pt>
    <dgm:pt modelId="{B9507DFD-CE40-40D8-B571-5FFBCCC5692F}" type="sibTrans" cxnId="{1A0A3A70-8EB2-4CB5-84C9-D1F0B5059089}">
      <dgm:prSet/>
      <dgm:spPr/>
      <dgm:t>
        <a:bodyPr/>
        <a:lstStyle/>
        <a:p>
          <a:endParaRPr lang="en-IN"/>
        </a:p>
      </dgm:t>
    </dgm:pt>
    <dgm:pt modelId="{935CC738-C02F-4431-A449-EC8265FC6BE3}" type="pres">
      <dgm:prSet presAssocID="{FE41E721-738C-441B-BB7F-B10D9DE40F34}" presName="linear" presStyleCnt="0">
        <dgm:presLayoutVars>
          <dgm:dir/>
          <dgm:resizeHandles val="exact"/>
        </dgm:presLayoutVars>
      </dgm:prSet>
      <dgm:spPr/>
    </dgm:pt>
    <dgm:pt modelId="{EB10ECAB-1121-43D4-8778-826E627C0D92}" type="pres">
      <dgm:prSet presAssocID="{A59439D5-A7F9-4D84-A97B-05E829191E1C}" presName="comp" presStyleCnt="0"/>
      <dgm:spPr/>
    </dgm:pt>
    <dgm:pt modelId="{426EDB82-C233-4A89-A483-FB41B2E7A1F5}" type="pres">
      <dgm:prSet presAssocID="{A59439D5-A7F9-4D84-A97B-05E829191E1C}" presName="box" presStyleLbl="node1" presStyleIdx="0" presStyleCnt="3" custScaleX="79236" custScaleY="122381" custLinFactNeighborX="5252"/>
      <dgm:spPr/>
    </dgm:pt>
    <dgm:pt modelId="{875E75B9-72DA-43BB-B7F0-BEA519C292C3}" type="pres">
      <dgm:prSet presAssocID="{A59439D5-A7F9-4D84-A97B-05E829191E1C}" presName="img" presStyleLbl="fgImgPlace1" presStyleIdx="0" presStyleCnt="3" custScaleX="155874" custScaleY="147398" custLinFactNeighborX="1086" custLinFactNeighborY="-2789"/>
      <dgm:spPr>
        <a:blipFill rotWithShape="1">
          <a:blip xmlns:r="http://schemas.openxmlformats.org/officeDocument/2006/relationships" r:embed="rId1"/>
          <a:srcRect/>
          <a:stretch>
            <a:fillRect t="-8000" b="-8000"/>
          </a:stretch>
        </a:blipFill>
        <a:ln w="12700">
          <a:solidFill>
            <a:schemeClr val="bg1"/>
          </a:solidFill>
        </a:ln>
      </dgm:spPr>
    </dgm:pt>
    <dgm:pt modelId="{09410B53-FAEF-4397-BB78-42ACE3B14524}" type="pres">
      <dgm:prSet presAssocID="{A59439D5-A7F9-4D84-A97B-05E829191E1C}" presName="text" presStyleLbl="node1" presStyleIdx="0" presStyleCnt="3">
        <dgm:presLayoutVars>
          <dgm:bulletEnabled val="1"/>
        </dgm:presLayoutVars>
      </dgm:prSet>
      <dgm:spPr/>
    </dgm:pt>
    <dgm:pt modelId="{870769DE-061E-49EE-A5DF-03B20DC9359D}" type="pres">
      <dgm:prSet presAssocID="{4231F23C-B827-4059-A8D7-991196055FB5}" presName="spacer" presStyleCnt="0"/>
      <dgm:spPr/>
    </dgm:pt>
    <dgm:pt modelId="{0AD247C8-9959-4D0C-A6E4-3FB46A18F17F}" type="pres">
      <dgm:prSet presAssocID="{65D12CD4-E39B-4AB8-9A9A-AA694D69B63E}" presName="comp" presStyleCnt="0"/>
      <dgm:spPr/>
    </dgm:pt>
    <dgm:pt modelId="{AE57847D-9886-4E29-A501-79354A5F5C3D}" type="pres">
      <dgm:prSet presAssocID="{65D12CD4-E39B-4AB8-9A9A-AA694D69B63E}" presName="box" presStyleLbl="node1" presStyleIdx="1" presStyleCnt="3" custScaleX="79236" custScaleY="122142" custLinFactNeighborX="16691" custLinFactNeighborY="-5665"/>
      <dgm:spPr/>
    </dgm:pt>
    <dgm:pt modelId="{96627D97-86BB-4648-957C-47CB4E700FCE}" type="pres">
      <dgm:prSet presAssocID="{65D12CD4-E39B-4AB8-9A9A-AA694D69B63E}" presName="img" presStyleLbl="fgImgPlace1" presStyleIdx="1" presStyleCnt="3" custScaleX="158726" custScaleY="152497" custLinFactNeighborX="580" custLinFactNeighborY="-8784"/>
      <dgm:spPr>
        <a:blipFill rotWithShape="1">
          <a:blip xmlns:r="http://schemas.openxmlformats.org/officeDocument/2006/relationships" r:embed="rId2"/>
          <a:srcRect/>
          <a:stretch>
            <a:fillRect t="-6000" b="-6000"/>
          </a:stretch>
        </a:blipFill>
        <a:ln w="12700">
          <a:solidFill>
            <a:schemeClr val="bg1"/>
          </a:solidFill>
        </a:ln>
      </dgm:spPr>
    </dgm:pt>
    <dgm:pt modelId="{3E2258DD-51C0-4840-ABF9-38D2FF7E2373}" type="pres">
      <dgm:prSet presAssocID="{65D12CD4-E39B-4AB8-9A9A-AA694D69B63E}" presName="text" presStyleLbl="node1" presStyleIdx="1" presStyleCnt="3">
        <dgm:presLayoutVars>
          <dgm:bulletEnabled val="1"/>
        </dgm:presLayoutVars>
      </dgm:prSet>
      <dgm:spPr/>
    </dgm:pt>
    <dgm:pt modelId="{36D8A3AE-0DE7-416F-96D1-8C126EFC502B}" type="pres">
      <dgm:prSet presAssocID="{107404A6-6972-4CB1-A340-0F74FB57EBF9}" presName="spacer" presStyleCnt="0"/>
      <dgm:spPr/>
    </dgm:pt>
    <dgm:pt modelId="{6FA429E7-06E2-478A-A3D6-A5745CD1F5C1}" type="pres">
      <dgm:prSet presAssocID="{B432C25D-3C0A-4639-BC55-EBE22FE0C2D1}" presName="comp" presStyleCnt="0"/>
      <dgm:spPr/>
    </dgm:pt>
    <dgm:pt modelId="{4F0CFB58-C626-48E5-949A-C7D318CF5EC1}" type="pres">
      <dgm:prSet presAssocID="{B432C25D-3C0A-4639-BC55-EBE22FE0C2D1}" presName="box" presStyleLbl="node1" presStyleIdx="2" presStyleCnt="3" custScaleX="79236" custScaleY="128892" custLinFactNeighborX="2887" custLinFactNeighborY="-9468"/>
      <dgm:spPr/>
    </dgm:pt>
    <dgm:pt modelId="{FA1475EB-5944-4708-A32A-7B4989F509FB}" type="pres">
      <dgm:prSet presAssocID="{B432C25D-3C0A-4639-BC55-EBE22FE0C2D1}" presName="img" presStyleLbl="fgImgPlace1" presStyleIdx="2" presStyleCnt="3" custScaleX="158632" custScaleY="157305" custLinFactNeighborX="2089" custLinFactNeighborY="-11446"/>
      <dgm:spPr>
        <a:blipFill dpi="0" rotWithShape="1">
          <a:blip xmlns:r="http://schemas.openxmlformats.org/officeDocument/2006/relationships" r:embed="rId3"/>
          <a:srcRect/>
          <a:stretch>
            <a:fillRect l="27715" r="27715"/>
          </a:stretch>
        </a:blipFill>
        <a:ln w="12700">
          <a:solidFill>
            <a:schemeClr val="bg1"/>
          </a:solidFill>
        </a:ln>
      </dgm:spPr>
    </dgm:pt>
    <dgm:pt modelId="{D320AC6E-4ABE-40EE-B142-C98F6E090064}" type="pres">
      <dgm:prSet presAssocID="{B432C25D-3C0A-4639-BC55-EBE22FE0C2D1}" presName="text" presStyleLbl="node1" presStyleIdx="2" presStyleCnt="3">
        <dgm:presLayoutVars>
          <dgm:bulletEnabled val="1"/>
        </dgm:presLayoutVars>
      </dgm:prSet>
      <dgm:spPr/>
    </dgm:pt>
  </dgm:ptLst>
  <dgm:cxnLst>
    <dgm:cxn modelId="{B53EE203-D9DF-4F68-AA63-C851B32C9568}" srcId="{A59439D5-A7F9-4D84-A97B-05E829191E1C}" destId="{D28EDF4B-A96F-4C35-8A9D-A99F8B8D96E1}" srcOrd="1" destOrd="0" parTransId="{62A595BF-3060-45C9-A029-4AD18118E3FA}" sibTransId="{4C64EB75-E863-4A2C-BD52-9C3FC695334B}"/>
    <dgm:cxn modelId="{8ED39A04-562F-4B5B-9BEB-F117CB056215}" srcId="{A59439D5-A7F9-4D84-A97B-05E829191E1C}" destId="{FA96D32F-52CF-4C10-9A44-1DB3CD74D38A}" srcOrd="4" destOrd="0" parTransId="{1416422D-24CF-4CB6-A38B-6FBA0319BADB}" sibTransId="{A1EB1E59-288A-4A92-B00C-074BDA38A575}"/>
    <dgm:cxn modelId="{D613240D-FDA3-4BF2-9A62-F068EC18F89E}" type="presOf" srcId="{BF2DF46C-CDA1-4F75-A096-255BCB050F05}" destId="{3E2258DD-51C0-4840-ABF9-38D2FF7E2373}" srcOrd="1" destOrd="1" presId="urn:microsoft.com/office/officeart/2005/8/layout/vList4"/>
    <dgm:cxn modelId="{B6A4FA0E-9934-46F1-AE03-1890AE0C0838}" type="presOf" srcId="{42E3242D-528C-4CC2-B919-EBD594C9C2C8}" destId="{09410B53-FAEF-4397-BB78-42ACE3B14524}" srcOrd="1" destOrd="4" presId="urn:microsoft.com/office/officeart/2005/8/layout/vList4"/>
    <dgm:cxn modelId="{70853E0F-3DAE-46F5-B1DB-DA958E59716F}" type="presOf" srcId="{D28EDF4B-A96F-4C35-8A9D-A99F8B8D96E1}" destId="{426EDB82-C233-4A89-A483-FB41B2E7A1F5}" srcOrd="0" destOrd="2" presId="urn:microsoft.com/office/officeart/2005/8/layout/vList4"/>
    <dgm:cxn modelId="{6522AE11-8967-49A4-ACF4-A8B9BEB4BE37}" type="presOf" srcId="{1D035A01-8DFB-48CD-8F7F-7E9876C0158D}" destId="{3E2258DD-51C0-4840-ABF9-38D2FF7E2373}" srcOrd="1" destOrd="5" presId="urn:microsoft.com/office/officeart/2005/8/layout/vList4"/>
    <dgm:cxn modelId="{B1E34615-5D52-4635-94C1-797B1DC0A0B0}" type="presOf" srcId="{BF2DF46C-CDA1-4F75-A096-255BCB050F05}" destId="{AE57847D-9886-4E29-A501-79354A5F5C3D}" srcOrd="0" destOrd="1" presId="urn:microsoft.com/office/officeart/2005/8/layout/vList4"/>
    <dgm:cxn modelId="{13FA0819-6D9F-4BD8-9458-58158C4408F0}" type="presOf" srcId="{B432C25D-3C0A-4639-BC55-EBE22FE0C2D1}" destId="{D320AC6E-4ABE-40EE-B142-C98F6E090064}" srcOrd="1" destOrd="0" presId="urn:microsoft.com/office/officeart/2005/8/layout/vList4"/>
    <dgm:cxn modelId="{7FE08B19-70D0-4F1D-81B9-878D2665AE52}" type="presOf" srcId="{A45488E9-1786-40DB-848B-E866AEA1CBE5}" destId="{426EDB82-C233-4A89-A483-FB41B2E7A1F5}" srcOrd="0" destOrd="3" presId="urn:microsoft.com/office/officeart/2005/8/layout/vList4"/>
    <dgm:cxn modelId="{A374811D-84FD-45AB-8C45-F113BF51DB03}" type="presOf" srcId="{65D12CD4-E39B-4AB8-9A9A-AA694D69B63E}" destId="{AE57847D-9886-4E29-A501-79354A5F5C3D}" srcOrd="0" destOrd="0" presId="urn:microsoft.com/office/officeart/2005/8/layout/vList4"/>
    <dgm:cxn modelId="{49CD001E-0F47-40D4-B112-5AF161EA7062}" srcId="{65D12CD4-E39B-4AB8-9A9A-AA694D69B63E}" destId="{D2AD8A20-FC91-475B-AEA3-CCB21F67EA42}" srcOrd="3" destOrd="0" parTransId="{A6E6606B-0F90-453C-8AE0-B0AE1D9B9F63}" sibTransId="{E9F6F123-42EE-41F8-9EA0-9E903091348B}"/>
    <dgm:cxn modelId="{4F54E81E-B2BB-4439-8A43-77B3FB896CCC}" type="presOf" srcId="{93A97F53-05DA-49E2-BE23-ACC59A5C3EE7}" destId="{4F0CFB58-C626-48E5-949A-C7D318CF5EC1}" srcOrd="0" destOrd="5" presId="urn:microsoft.com/office/officeart/2005/8/layout/vList4"/>
    <dgm:cxn modelId="{A655161F-8E5A-4299-A987-2EA036D59C52}" type="presOf" srcId="{93A97F53-05DA-49E2-BE23-ACC59A5C3EE7}" destId="{D320AC6E-4ABE-40EE-B142-C98F6E090064}" srcOrd="1" destOrd="5" presId="urn:microsoft.com/office/officeart/2005/8/layout/vList4"/>
    <dgm:cxn modelId="{DD6E5F20-8A72-4338-A6B2-550D9A607D3B}" type="presOf" srcId="{0E1164C4-4980-4CFE-BEDF-B7F298E1C33D}" destId="{09410B53-FAEF-4397-BB78-42ACE3B14524}" srcOrd="1" destOrd="1" presId="urn:microsoft.com/office/officeart/2005/8/layout/vList4"/>
    <dgm:cxn modelId="{21069825-4C74-4C1F-816E-E07A687E0EE6}" type="presOf" srcId="{29C0E347-7B79-41F5-ADDE-F068F8DD37F6}" destId="{4F0CFB58-C626-48E5-949A-C7D318CF5EC1}" srcOrd="0" destOrd="6" presId="urn:microsoft.com/office/officeart/2005/8/layout/vList4"/>
    <dgm:cxn modelId="{CEEC6A28-FE7C-4545-BA31-BB9AE5BDC52A}" type="presOf" srcId="{A59439D5-A7F9-4D84-A97B-05E829191E1C}" destId="{09410B53-FAEF-4397-BB78-42ACE3B14524}" srcOrd="1" destOrd="0" presId="urn:microsoft.com/office/officeart/2005/8/layout/vList4"/>
    <dgm:cxn modelId="{6F084A36-5D8A-4341-926F-30842C1D452C}" type="presOf" srcId="{A45488E9-1786-40DB-848B-E866AEA1CBE5}" destId="{09410B53-FAEF-4397-BB78-42ACE3B14524}" srcOrd="1" destOrd="3" presId="urn:microsoft.com/office/officeart/2005/8/layout/vList4"/>
    <dgm:cxn modelId="{B927A55C-9F82-4FD0-BE43-AE0D8F6BE752}" srcId="{A59439D5-A7F9-4D84-A97B-05E829191E1C}" destId="{1C0F81EB-5840-42ED-BB13-84A29F279288}" srcOrd="5" destOrd="0" parTransId="{0A6AE26A-65A9-409B-B3B4-EBB6E7679C62}" sibTransId="{82074A06-EA22-4BC1-828B-FA11AF64BBC6}"/>
    <dgm:cxn modelId="{E7A56E5E-2657-4254-A282-8EF048F71F1A}" type="presOf" srcId="{F1D45A14-9559-4CCF-B37D-19B991E92716}" destId="{3E2258DD-51C0-4840-ABF9-38D2FF7E2373}" srcOrd="1" destOrd="3" presId="urn:microsoft.com/office/officeart/2005/8/layout/vList4"/>
    <dgm:cxn modelId="{A913C344-D28D-4C94-84A2-1726000D7E0B}" type="presOf" srcId="{A59439D5-A7F9-4D84-A97B-05E829191E1C}" destId="{426EDB82-C233-4A89-A483-FB41B2E7A1F5}" srcOrd="0" destOrd="0" presId="urn:microsoft.com/office/officeart/2005/8/layout/vList4"/>
    <dgm:cxn modelId="{697E5F65-07AB-437C-8AD0-9E9640955BAD}" type="presOf" srcId="{D2AD8A20-FC91-475B-AEA3-CCB21F67EA42}" destId="{AE57847D-9886-4E29-A501-79354A5F5C3D}" srcOrd="0" destOrd="4" presId="urn:microsoft.com/office/officeart/2005/8/layout/vList4"/>
    <dgm:cxn modelId="{B272C56D-C8F2-42E2-8763-CE9B033D5956}" srcId="{A59439D5-A7F9-4D84-A97B-05E829191E1C}" destId="{A45488E9-1786-40DB-848B-E866AEA1CBE5}" srcOrd="2" destOrd="0" parTransId="{90858B35-E7C8-4320-B7B2-1ECBAD3E85DC}" sibTransId="{B7B7ABEC-A6A2-4420-B777-9428D674A75A}"/>
    <dgm:cxn modelId="{341B214F-6B15-430C-AF36-9E965485AFF7}" type="presOf" srcId="{175E32AC-52B8-4002-80E6-B779B2B77287}" destId="{D320AC6E-4ABE-40EE-B142-C98F6E090064}" srcOrd="1" destOrd="1" presId="urn:microsoft.com/office/officeart/2005/8/layout/vList4"/>
    <dgm:cxn modelId="{8AB73A6F-8D14-4344-B8B9-0AC33ABC7A53}" srcId="{B432C25D-3C0A-4639-BC55-EBE22FE0C2D1}" destId="{8F113081-647F-4FFC-BB39-F553DE551D49}" srcOrd="2" destOrd="0" parTransId="{44ADD643-8AA3-4AD5-95BE-70D297B3579E}" sibTransId="{3A0BC5E7-5446-4EC4-92CA-5D25C634EA39}"/>
    <dgm:cxn modelId="{EF124E4F-AE27-48E5-93E6-6049AD5050AB}" srcId="{65D12CD4-E39B-4AB8-9A9A-AA694D69B63E}" destId="{631B46D0-2CAA-45A3-88D6-20E46AB51C60}" srcOrd="1" destOrd="0" parTransId="{BFFBD524-35E2-426A-A01D-EA9883725148}" sibTransId="{0140EB6E-B264-4127-844B-D6EDD89EBE19}"/>
    <dgm:cxn modelId="{1A0A3A70-8EB2-4CB5-84C9-D1F0B5059089}" srcId="{65D12CD4-E39B-4AB8-9A9A-AA694D69B63E}" destId="{1D035A01-8DFB-48CD-8F7F-7E9876C0158D}" srcOrd="4" destOrd="0" parTransId="{E8358F6F-1CAA-478A-B2F1-BAD20A61F95B}" sibTransId="{B9507DFD-CE40-40D8-B571-5FFBCCC5692F}"/>
    <dgm:cxn modelId="{FC57E472-C7FA-4DCA-B7C7-0F6EA160362C}" type="presOf" srcId="{175E32AC-52B8-4002-80E6-B779B2B77287}" destId="{4F0CFB58-C626-48E5-949A-C7D318CF5EC1}" srcOrd="0" destOrd="1" presId="urn:microsoft.com/office/officeart/2005/8/layout/vList4"/>
    <dgm:cxn modelId="{A2D17C73-ED59-477E-9E94-EFBFF3999B2F}" srcId="{65D12CD4-E39B-4AB8-9A9A-AA694D69B63E}" destId="{BF2DF46C-CDA1-4F75-A096-255BCB050F05}" srcOrd="0" destOrd="0" parTransId="{3CA68701-83FD-4DE6-97FC-AD3F67827E37}" sibTransId="{E1ABE8E7-8B9B-4E40-88FD-C95FCD1FAA8C}"/>
    <dgm:cxn modelId="{0CAB3D78-BAC5-4F36-9740-A9241B313ADE}" srcId="{B432C25D-3C0A-4639-BC55-EBE22FE0C2D1}" destId="{93A97F53-05DA-49E2-BE23-ACC59A5C3EE7}" srcOrd="4" destOrd="0" parTransId="{A088FBDC-EE53-4F44-B2F7-DFDE42041F42}" sibTransId="{FA1ABA36-B2F7-4FDC-842D-79F8AB403C61}"/>
    <dgm:cxn modelId="{4DA9FE58-3DF0-4788-9CAC-BCB1AA717877}" type="presOf" srcId="{1BDEFEA4-A588-478B-B8FC-D1AD50EB1BD3}" destId="{4F0CFB58-C626-48E5-949A-C7D318CF5EC1}" srcOrd="0" destOrd="4" presId="urn:microsoft.com/office/officeart/2005/8/layout/vList4"/>
    <dgm:cxn modelId="{3BFC157E-4253-432B-8400-783088E3A809}" type="presOf" srcId="{C06A3F16-8DFE-44D1-A03F-75F99ED67406}" destId="{4F0CFB58-C626-48E5-949A-C7D318CF5EC1}" srcOrd="0" destOrd="2" presId="urn:microsoft.com/office/officeart/2005/8/layout/vList4"/>
    <dgm:cxn modelId="{CFEC287F-C199-46D9-91B9-910045EFD50D}" srcId="{FE41E721-738C-441B-BB7F-B10D9DE40F34}" destId="{A59439D5-A7F9-4D84-A97B-05E829191E1C}" srcOrd="0" destOrd="0" parTransId="{5E763213-C528-48E3-9D1B-E305713FCD9F}" sibTransId="{4231F23C-B827-4059-A8D7-991196055FB5}"/>
    <dgm:cxn modelId="{3E0FA47F-1676-4DFE-9C32-4F7F9A168A3D}" type="presOf" srcId="{0E1164C4-4980-4CFE-BEDF-B7F298E1C33D}" destId="{426EDB82-C233-4A89-A483-FB41B2E7A1F5}" srcOrd="0" destOrd="1" presId="urn:microsoft.com/office/officeart/2005/8/layout/vList4"/>
    <dgm:cxn modelId="{BA6E8B82-72F5-4AF7-A327-716747E6B394}" srcId="{B432C25D-3C0A-4639-BC55-EBE22FE0C2D1}" destId="{29C0E347-7B79-41F5-ADDE-F068F8DD37F6}" srcOrd="5" destOrd="0" parTransId="{52A84B80-B3BB-4E61-9EF9-4C435EF8F2AE}" sibTransId="{24CD9174-CDB7-4264-BE41-D5888E461C1B}"/>
    <dgm:cxn modelId="{80B8E285-F336-43A7-944F-11A74554D810}" type="presOf" srcId="{1C0F81EB-5840-42ED-BB13-84A29F279288}" destId="{09410B53-FAEF-4397-BB78-42ACE3B14524}" srcOrd="1" destOrd="6" presId="urn:microsoft.com/office/officeart/2005/8/layout/vList4"/>
    <dgm:cxn modelId="{074B2D87-0578-457F-8FCC-7BCBB8E07BE9}" srcId="{A59439D5-A7F9-4D84-A97B-05E829191E1C}" destId="{42E3242D-528C-4CC2-B919-EBD594C9C2C8}" srcOrd="3" destOrd="0" parTransId="{E5A675BD-3E06-4F64-A2EB-95EB03B50D95}" sibTransId="{168EB816-2F19-4C8F-990E-F0AA5DD117D6}"/>
    <dgm:cxn modelId="{2F8FC48C-21C5-42CA-9006-16190C443CE4}" srcId="{B432C25D-3C0A-4639-BC55-EBE22FE0C2D1}" destId="{C06A3F16-8DFE-44D1-A03F-75F99ED67406}" srcOrd="1" destOrd="0" parTransId="{2B57ED61-63D0-45B5-8041-A07DBD35611C}" sibTransId="{373C3FD3-FB35-4D59-AB18-A2A0A4FF2EA1}"/>
    <dgm:cxn modelId="{6D665295-5C68-47E4-83FD-42F240E70C5D}" srcId="{FE41E721-738C-441B-BB7F-B10D9DE40F34}" destId="{B432C25D-3C0A-4639-BC55-EBE22FE0C2D1}" srcOrd="2" destOrd="0" parTransId="{B97A0432-1896-4976-B394-5991C3AD305A}" sibTransId="{8D13E704-8B54-47C8-B63D-44B43ABAC563}"/>
    <dgm:cxn modelId="{DB336A97-C3D1-452C-8FC0-542CECAE7473}" type="presOf" srcId="{8F113081-647F-4FFC-BB39-F553DE551D49}" destId="{4F0CFB58-C626-48E5-949A-C7D318CF5EC1}" srcOrd="0" destOrd="3" presId="urn:microsoft.com/office/officeart/2005/8/layout/vList4"/>
    <dgm:cxn modelId="{3EC6659C-44A0-4081-BCC5-2F0CE60B9016}" type="presOf" srcId="{631B46D0-2CAA-45A3-88D6-20E46AB51C60}" destId="{AE57847D-9886-4E29-A501-79354A5F5C3D}" srcOrd="0" destOrd="2" presId="urn:microsoft.com/office/officeart/2005/8/layout/vList4"/>
    <dgm:cxn modelId="{E564A09C-2C5A-4FBB-827A-23D9D7FE9368}" type="presOf" srcId="{8F113081-647F-4FFC-BB39-F553DE551D49}" destId="{D320AC6E-4ABE-40EE-B142-C98F6E090064}" srcOrd="1" destOrd="3" presId="urn:microsoft.com/office/officeart/2005/8/layout/vList4"/>
    <dgm:cxn modelId="{D52AE39D-8DB6-43C0-8D58-8C39C2807800}" type="presOf" srcId="{FA96D32F-52CF-4C10-9A44-1DB3CD74D38A}" destId="{426EDB82-C233-4A89-A483-FB41B2E7A1F5}" srcOrd="0" destOrd="5" presId="urn:microsoft.com/office/officeart/2005/8/layout/vList4"/>
    <dgm:cxn modelId="{8CFAB69E-0209-4CF5-8E04-BE6AEAC373E6}" type="presOf" srcId="{C06A3F16-8DFE-44D1-A03F-75F99ED67406}" destId="{D320AC6E-4ABE-40EE-B142-C98F6E090064}" srcOrd="1" destOrd="2" presId="urn:microsoft.com/office/officeart/2005/8/layout/vList4"/>
    <dgm:cxn modelId="{E7FD179F-0AAB-4F98-845B-5D1C1589953F}" type="presOf" srcId="{1C0F81EB-5840-42ED-BB13-84A29F279288}" destId="{426EDB82-C233-4A89-A483-FB41B2E7A1F5}" srcOrd="0" destOrd="6" presId="urn:microsoft.com/office/officeart/2005/8/layout/vList4"/>
    <dgm:cxn modelId="{07D424B1-1DFA-4A85-BC04-A933E77A0C4C}" type="presOf" srcId="{D2AD8A20-FC91-475B-AEA3-CCB21F67EA42}" destId="{3E2258DD-51C0-4840-ABF9-38D2FF7E2373}" srcOrd="1" destOrd="4" presId="urn:microsoft.com/office/officeart/2005/8/layout/vList4"/>
    <dgm:cxn modelId="{9E2D73B2-7F93-4142-BABD-D7555CBD2859}" type="presOf" srcId="{FE41E721-738C-441B-BB7F-B10D9DE40F34}" destId="{935CC738-C02F-4431-A449-EC8265FC6BE3}" srcOrd="0" destOrd="0" presId="urn:microsoft.com/office/officeart/2005/8/layout/vList4"/>
    <dgm:cxn modelId="{7D6CACB4-D3A1-4632-B546-D773D587096F}" type="presOf" srcId="{631B46D0-2CAA-45A3-88D6-20E46AB51C60}" destId="{3E2258DD-51C0-4840-ABF9-38D2FF7E2373}" srcOrd="1" destOrd="2" presId="urn:microsoft.com/office/officeart/2005/8/layout/vList4"/>
    <dgm:cxn modelId="{26FA09B5-7271-45D8-A402-E1153F140132}" type="presOf" srcId="{FA96D32F-52CF-4C10-9A44-1DB3CD74D38A}" destId="{09410B53-FAEF-4397-BB78-42ACE3B14524}" srcOrd="1" destOrd="5" presId="urn:microsoft.com/office/officeart/2005/8/layout/vList4"/>
    <dgm:cxn modelId="{A2B4BEB5-6C69-43FA-8ABB-E4DC4C3753CD}" srcId="{A59439D5-A7F9-4D84-A97B-05E829191E1C}" destId="{0E1164C4-4980-4CFE-BEDF-B7F298E1C33D}" srcOrd="0" destOrd="0" parTransId="{36858C3F-1BB9-46E0-ABB0-AA95F908F1EF}" sibTransId="{577C1D25-192F-4BEB-90EB-F84C3E3248C8}"/>
    <dgm:cxn modelId="{A16E2BCE-B924-41AF-A51B-9BE26AB713BB}" type="presOf" srcId="{42E3242D-528C-4CC2-B919-EBD594C9C2C8}" destId="{426EDB82-C233-4A89-A483-FB41B2E7A1F5}" srcOrd="0" destOrd="4" presId="urn:microsoft.com/office/officeart/2005/8/layout/vList4"/>
    <dgm:cxn modelId="{99241CD0-6211-4081-8909-2A8EAC363BAE}" srcId="{65D12CD4-E39B-4AB8-9A9A-AA694D69B63E}" destId="{F1D45A14-9559-4CCF-B37D-19B991E92716}" srcOrd="2" destOrd="0" parTransId="{D6DBEBF8-372D-41C4-8615-E2796A0A4190}" sibTransId="{60417E5A-54B1-4A99-A2FD-79A0F3E57FB3}"/>
    <dgm:cxn modelId="{513B99D0-5E53-4F9C-888C-17A326A2931E}" type="presOf" srcId="{B432C25D-3C0A-4639-BC55-EBE22FE0C2D1}" destId="{4F0CFB58-C626-48E5-949A-C7D318CF5EC1}" srcOrd="0" destOrd="0" presId="urn:microsoft.com/office/officeart/2005/8/layout/vList4"/>
    <dgm:cxn modelId="{FEF33DD7-1C30-4FDB-9753-0A4C69F49F1C}" type="presOf" srcId="{29C0E347-7B79-41F5-ADDE-F068F8DD37F6}" destId="{D320AC6E-4ABE-40EE-B142-C98F6E090064}" srcOrd="1" destOrd="6" presId="urn:microsoft.com/office/officeart/2005/8/layout/vList4"/>
    <dgm:cxn modelId="{A6FC0CDC-7E64-4A5E-A011-F448CD0EF0CF}" type="presOf" srcId="{1BDEFEA4-A588-478B-B8FC-D1AD50EB1BD3}" destId="{D320AC6E-4ABE-40EE-B142-C98F6E090064}" srcOrd="1" destOrd="4" presId="urn:microsoft.com/office/officeart/2005/8/layout/vList4"/>
    <dgm:cxn modelId="{55537DDD-B80C-4D5E-A474-2C9BD5324385}" type="presOf" srcId="{65D12CD4-E39B-4AB8-9A9A-AA694D69B63E}" destId="{3E2258DD-51C0-4840-ABF9-38D2FF7E2373}" srcOrd="1" destOrd="0" presId="urn:microsoft.com/office/officeart/2005/8/layout/vList4"/>
    <dgm:cxn modelId="{2424B2DF-A19E-4F39-BDD3-D099312B177B}" type="presOf" srcId="{1D035A01-8DFB-48CD-8F7F-7E9876C0158D}" destId="{AE57847D-9886-4E29-A501-79354A5F5C3D}" srcOrd="0" destOrd="5" presId="urn:microsoft.com/office/officeart/2005/8/layout/vList4"/>
    <dgm:cxn modelId="{AE82C8E1-C8CC-4041-94A4-0F75533AB2C2}" type="presOf" srcId="{D28EDF4B-A96F-4C35-8A9D-A99F8B8D96E1}" destId="{09410B53-FAEF-4397-BB78-42ACE3B14524}" srcOrd="1" destOrd="2" presId="urn:microsoft.com/office/officeart/2005/8/layout/vList4"/>
    <dgm:cxn modelId="{FDE1FFE3-41F6-4E6B-8EBB-AD17CD2706E9}" srcId="{FE41E721-738C-441B-BB7F-B10D9DE40F34}" destId="{65D12CD4-E39B-4AB8-9A9A-AA694D69B63E}" srcOrd="1" destOrd="0" parTransId="{6BEAC03D-767F-4836-80EE-3BD19C6EE7B5}" sibTransId="{107404A6-6972-4CB1-A340-0F74FB57EBF9}"/>
    <dgm:cxn modelId="{BC198BE9-862E-4BF4-BC86-D76C6A2AFEB6}" type="presOf" srcId="{F1D45A14-9559-4CCF-B37D-19B991E92716}" destId="{AE57847D-9886-4E29-A501-79354A5F5C3D}" srcOrd="0" destOrd="3" presId="urn:microsoft.com/office/officeart/2005/8/layout/vList4"/>
    <dgm:cxn modelId="{5B25D5EE-5283-4327-B58A-A57CB67549B5}" srcId="{B432C25D-3C0A-4639-BC55-EBE22FE0C2D1}" destId="{175E32AC-52B8-4002-80E6-B779B2B77287}" srcOrd="0" destOrd="0" parTransId="{71B14ABD-8487-424B-AE8A-77D9702B3286}" sibTransId="{BBF0CA21-DEB4-46EE-9F30-F05F93F7728B}"/>
    <dgm:cxn modelId="{1BC0D4F3-D2D9-4040-A251-8695B7354471}" srcId="{B432C25D-3C0A-4639-BC55-EBE22FE0C2D1}" destId="{1BDEFEA4-A588-478B-B8FC-D1AD50EB1BD3}" srcOrd="3" destOrd="0" parTransId="{592CE7CE-4234-4F65-BBAD-3E031AB69516}" sibTransId="{7399DAD7-53C7-47DF-825A-98B54D46B438}"/>
    <dgm:cxn modelId="{C20E03A4-65D9-470D-9BC1-97AA77F8260A}" type="presParOf" srcId="{935CC738-C02F-4431-A449-EC8265FC6BE3}" destId="{EB10ECAB-1121-43D4-8778-826E627C0D92}" srcOrd="0" destOrd="0" presId="urn:microsoft.com/office/officeart/2005/8/layout/vList4"/>
    <dgm:cxn modelId="{32473E5B-0A0D-4275-AD23-4BC00BFDA734}" type="presParOf" srcId="{EB10ECAB-1121-43D4-8778-826E627C0D92}" destId="{426EDB82-C233-4A89-A483-FB41B2E7A1F5}" srcOrd="0" destOrd="0" presId="urn:microsoft.com/office/officeart/2005/8/layout/vList4"/>
    <dgm:cxn modelId="{131BE180-04E1-4189-A15F-B8D4A6B4F37B}" type="presParOf" srcId="{EB10ECAB-1121-43D4-8778-826E627C0D92}" destId="{875E75B9-72DA-43BB-B7F0-BEA519C292C3}" srcOrd="1" destOrd="0" presId="urn:microsoft.com/office/officeart/2005/8/layout/vList4"/>
    <dgm:cxn modelId="{7BA8C432-847E-45E6-9020-5F0DC2219727}" type="presParOf" srcId="{EB10ECAB-1121-43D4-8778-826E627C0D92}" destId="{09410B53-FAEF-4397-BB78-42ACE3B14524}" srcOrd="2" destOrd="0" presId="urn:microsoft.com/office/officeart/2005/8/layout/vList4"/>
    <dgm:cxn modelId="{6C7924AC-AF99-423B-A4F5-0C45239B46A1}" type="presParOf" srcId="{935CC738-C02F-4431-A449-EC8265FC6BE3}" destId="{870769DE-061E-49EE-A5DF-03B20DC9359D}" srcOrd="1" destOrd="0" presId="urn:microsoft.com/office/officeart/2005/8/layout/vList4"/>
    <dgm:cxn modelId="{F3B52AA8-5BB4-411C-902C-4F2D7BC489DB}" type="presParOf" srcId="{935CC738-C02F-4431-A449-EC8265FC6BE3}" destId="{0AD247C8-9959-4D0C-A6E4-3FB46A18F17F}" srcOrd="2" destOrd="0" presId="urn:microsoft.com/office/officeart/2005/8/layout/vList4"/>
    <dgm:cxn modelId="{2574463A-81AE-4933-B078-3639F49106A8}" type="presParOf" srcId="{0AD247C8-9959-4D0C-A6E4-3FB46A18F17F}" destId="{AE57847D-9886-4E29-A501-79354A5F5C3D}" srcOrd="0" destOrd="0" presId="urn:microsoft.com/office/officeart/2005/8/layout/vList4"/>
    <dgm:cxn modelId="{4C166168-CD8F-4AB2-BD34-198463D280E4}" type="presParOf" srcId="{0AD247C8-9959-4D0C-A6E4-3FB46A18F17F}" destId="{96627D97-86BB-4648-957C-47CB4E700FCE}" srcOrd="1" destOrd="0" presId="urn:microsoft.com/office/officeart/2005/8/layout/vList4"/>
    <dgm:cxn modelId="{AED8A48B-4C05-4C08-BFA5-E39E79D7F420}" type="presParOf" srcId="{0AD247C8-9959-4D0C-A6E4-3FB46A18F17F}" destId="{3E2258DD-51C0-4840-ABF9-38D2FF7E2373}" srcOrd="2" destOrd="0" presId="urn:microsoft.com/office/officeart/2005/8/layout/vList4"/>
    <dgm:cxn modelId="{6D54D329-4093-4466-B3F8-40E948116209}" type="presParOf" srcId="{935CC738-C02F-4431-A449-EC8265FC6BE3}" destId="{36D8A3AE-0DE7-416F-96D1-8C126EFC502B}" srcOrd="3" destOrd="0" presId="urn:microsoft.com/office/officeart/2005/8/layout/vList4"/>
    <dgm:cxn modelId="{2DFEE062-5A7D-41E0-A2CD-2A7F418C5B34}" type="presParOf" srcId="{935CC738-C02F-4431-A449-EC8265FC6BE3}" destId="{6FA429E7-06E2-478A-A3D6-A5745CD1F5C1}" srcOrd="4" destOrd="0" presId="urn:microsoft.com/office/officeart/2005/8/layout/vList4"/>
    <dgm:cxn modelId="{4AF3B321-07D3-4D45-8842-B90497D767C4}" type="presParOf" srcId="{6FA429E7-06E2-478A-A3D6-A5745CD1F5C1}" destId="{4F0CFB58-C626-48E5-949A-C7D318CF5EC1}" srcOrd="0" destOrd="0" presId="urn:microsoft.com/office/officeart/2005/8/layout/vList4"/>
    <dgm:cxn modelId="{B6DA76C5-2532-44AE-B3A7-70A2675AA165}" type="presParOf" srcId="{6FA429E7-06E2-478A-A3D6-A5745CD1F5C1}" destId="{FA1475EB-5944-4708-A32A-7B4989F509FB}" srcOrd="1" destOrd="0" presId="urn:microsoft.com/office/officeart/2005/8/layout/vList4"/>
    <dgm:cxn modelId="{03B7F7E9-1BE9-48E9-9B92-99DD377AF4F1}" type="presParOf" srcId="{6FA429E7-06E2-478A-A3D6-A5745CD1F5C1}" destId="{D320AC6E-4ABE-40EE-B142-C98F6E09006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D9F671-C9DF-4421-88B6-C729510513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1280F69-8B84-4484-AD1B-FD29BC8077C0}">
      <dgm:prSet custT="1"/>
      <dgm:spPr>
        <a:solidFill>
          <a:schemeClr val="tx2"/>
        </a:solidFill>
        <a:ln w="6350">
          <a:solidFill>
            <a:schemeClr val="accent1">
              <a:lumMod val="75000"/>
            </a:schemeClr>
          </a:solidFill>
        </a:ln>
      </dgm:spPr>
      <dgm:t>
        <a:bodyPr/>
        <a:lstStyle/>
        <a:p>
          <a:pPr>
            <a:lnSpc>
              <a:spcPct val="100000"/>
            </a:lnSpc>
            <a:spcAft>
              <a:spcPts val="0"/>
            </a:spcAft>
          </a:pPr>
          <a:r>
            <a:rPr lang="en-US" sz="1050" dirty="0"/>
            <a:t>Hyperscale DC campus designed for </a:t>
          </a:r>
          <a:br>
            <a:rPr lang="en-US" sz="1050" dirty="0"/>
          </a:br>
          <a:r>
            <a:rPr lang="en-US" sz="1050" b="1" dirty="0">
              <a:solidFill>
                <a:srgbClr val="BED730"/>
              </a:solidFill>
            </a:rPr>
            <a:t>78 MW</a:t>
          </a:r>
          <a:r>
            <a:rPr lang="en-US" sz="1050" dirty="0">
              <a:solidFill>
                <a:srgbClr val="BED730"/>
              </a:solidFill>
            </a:rPr>
            <a:t> </a:t>
          </a:r>
          <a:r>
            <a:rPr lang="en-US" sz="1050" dirty="0"/>
            <a:t>IT capacity </a:t>
          </a:r>
          <a:endParaRPr lang="en-IN" sz="1050" dirty="0"/>
        </a:p>
      </dgm:t>
    </dgm:pt>
    <dgm:pt modelId="{CF4BD793-9851-4957-8475-62AA001C12CF}" type="parTrans" cxnId="{73D0112D-DAF9-4037-8BA6-9D1F71C63417}">
      <dgm:prSet/>
      <dgm:spPr/>
      <dgm:t>
        <a:bodyPr/>
        <a:lstStyle/>
        <a:p>
          <a:endParaRPr lang="en-IN"/>
        </a:p>
      </dgm:t>
    </dgm:pt>
    <dgm:pt modelId="{481EBC1A-FD0F-421A-8C52-BE52C403CA14}" type="sibTrans" cxnId="{73D0112D-DAF9-4037-8BA6-9D1F71C63417}">
      <dgm:prSet/>
      <dgm:spPr/>
      <dgm:t>
        <a:bodyPr/>
        <a:lstStyle/>
        <a:p>
          <a:endParaRPr lang="en-IN"/>
        </a:p>
      </dgm:t>
    </dgm:pt>
    <dgm:pt modelId="{F2325648-DF73-403D-8461-71E91AAAF06F}">
      <dgm:prSet custT="1"/>
      <dgm:spPr>
        <a:solidFill>
          <a:schemeClr val="tx2"/>
        </a:solidFill>
        <a:ln w="6350">
          <a:solidFill>
            <a:schemeClr val="accent1">
              <a:lumMod val="75000"/>
            </a:schemeClr>
          </a:solidFill>
        </a:ln>
      </dgm:spPr>
      <dgm:t>
        <a:bodyPr/>
        <a:lstStyle/>
        <a:p>
          <a:pPr>
            <a:lnSpc>
              <a:spcPct val="100000"/>
            </a:lnSpc>
            <a:spcAft>
              <a:spcPts val="0"/>
            </a:spcAft>
          </a:pPr>
          <a:r>
            <a:rPr lang="en-US" sz="1050" dirty="0"/>
            <a:t>Dedicated on-site </a:t>
          </a:r>
          <a:br>
            <a:rPr lang="en-US" sz="1050" dirty="0"/>
          </a:br>
          <a:r>
            <a:rPr lang="en-US" sz="1050" dirty="0">
              <a:solidFill>
                <a:srgbClr val="BED730"/>
              </a:solidFill>
            </a:rPr>
            <a:t>220 KV </a:t>
          </a:r>
          <a:r>
            <a:rPr lang="en-US" sz="1050" dirty="0"/>
            <a:t>GIS substation</a:t>
          </a:r>
          <a:r>
            <a:rPr lang="en-US" sz="800" dirty="0"/>
            <a:t> </a:t>
          </a:r>
          <a:endParaRPr lang="en-IN" sz="800" dirty="0"/>
        </a:p>
      </dgm:t>
    </dgm:pt>
    <dgm:pt modelId="{C56E7335-7557-41DB-A1EE-345BB920CF04}" type="parTrans" cxnId="{AA23C674-4EC6-419A-9618-493B4B2783EF}">
      <dgm:prSet/>
      <dgm:spPr/>
      <dgm:t>
        <a:bodyPr/>
        <a:lstStyle/>
        <a:p>
          <a:endParaRPr lang="en-IN"/>
        </a:p>
      </dgm:t>
    </dgm:pt>
    <dgm:pt modelId="{9D1972C1-5643-44C6-AC35-508A5395E63D}" type="sibTrans" cxnId="{AA23C674-4EC6-419A-9618-493B4B2783EF}">
      <dgm:prSet/>
      <dgm:spPr/>
      <dgm:t>
        <a:bodyPr/>
        <a:lstStyle/>
        <a:p>
          <a:endParaRPr lang="en-IN"/>
        </a:p>
      </dgm:t>
    </dgm:pt>
    <dgm:pt modelId="{7A90A9C4-FFBB-424D-94B6-DF2A18ABC6A4}">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100" dirty="0"/>
            <a:t>All Towers i</a:t>
          </a:r>
          <a:r>
            <a:rPr lang="en-US" sz="1100" dirty="0">
              <a:solidFill>
                <a:srgbClr val="BED730"/>
              </a:solidFill>
            </a:rPr>
            <a:t>nterconnected </a:t>
          </a:r>
          <a:r>
            <a:rPr lang="en-US" sz="1100" dirty="0"/>
            <a:t>incl. Bulk Fiber</a:t>
          </a:r>
          <a:endParaRPr lang="en-IN" sz="1100" dirty="0"/>
        </a:p>
      </dgm:t>
    </dgm:pt>
    <dgm:pt modelId="{3C9CE215-1BB7-4836-9055-7DA8D0B999F0}" type="parTrans" cxnId="{E696AF93-88E3-4087-97F8-93F4742BDD9D}">
      <dgm:prSet/>
      <dgm:spPr/>
      <dgm:t>
        <a:bodyPr/>
        <a:lstStyle/>
        <a:p>
          <a:endParaRPr lang="en-IN"/>
        </a:p>
      </dgm:t>
    </dgm:pt>
    <dgm:pt modelId="{55193981-425D-4BEF-A6F9-799562EC97CE}" type="sibTrans" cxnId="{E696AF93-88E3-4087-97F8-93F4742BDD9D}">
      <dgm:prSet/>
      <dgm:spPr/>
      <dgm:t>
        <a:bodyPr/>
        <a:lstStyle/>
        <a:p>
          <a:endParaRPr lang="en-IN"/>
        </a:p>
      </dgm:t>
    </dgm:pt>
    <dgm:pt modelId="{98632FAA-48C9-4E7C-B3C3-5F2DFFEBC6F1}">
      <dgm:prSet custT="1"/>
      <dgm:spPr>
        <a:solidFill>
          <a:schemeClr val="tx2"/>
        </a:solidFill>
        <a:ln w="6350">
          <a:solidFill>
            <a:schemeClr val="accent1">
              <a:lumMod val="75000"/>
            </a:schemeClr>
          </a:solidFill>
        </a:ln>
      </dgm:spPr>
      <dgm:t>
        <a:bodyPr/>
        <a:lstStyle/>
        <a:p>
          <a:pPr>
            <a:lnSpc>
              <a:spcPct val="100000"/>
            </a:lnSpc>
            <a:spcAft>
              <a:spcPts val="0"/>
            </a:spcAft>
          </a:pPr>
          <a:r>
            <a:rPr lang="en-US" sz="1100" dirty="0">
              <a:solidFill>
                <a:srgbClr val="BED730"/>
              </a:solidFill>
            </a:rPr>
            <a:t>Four fiber entry paths;</a:t>
          </a:r>
        </a:p>
        <a:p>
          <a:pPr>
            <a:lnSpc>
              <a:spcPct val="100000"/>
            </a:lnSpc>
            <a:spcAft>
              <a:spcPts val="0"/>
            </a:spcAft>
          </a:pPr>
          <a:r>
            <a:rPr lang="en-US" sz="1100" dirty="0"/>
            <a:t>Multiple telcos</a:t>
          </a:r>
          <a:endParaRPr lang="en-IN" sz="1100" dirty="0"/>
        </a:p>
      </dgm:t>
    </dgm:pt>
    <dgm:pt modelId="{53D96E56-16B3-45D4-95D0-942A01566D26}" type="parTrans" cxnId="{77515225-B1ED-4C24-A9B7-DC5E883640E3}">
      <dgm:prSet/>
      <dgm:spPr/>
      <dgm:t>
        <a:bodyPr/>
        <a:lstStyle/>
        <a:p>
          <a:endParaRPr lang="en-IN"/>
        </a:p>
      </dgm:t>
    </dgm:pt>
    <dgm:pt modelId="{932D062D-2A6E-4611-881E-0ABD3D27741F}" type="sibTrans" cxnId="{77515225-B1ED-4C24-A9B7-DC5E883640E3}">
      <dgm:prSet/>
      <dgm:spPr/>
      <dgm:t>
        <a:bodyPr/>
        <a:lstStyle/>
        <a:p>
          <a:endParaRPr lang="en-IN"/>
        </a:p>
      </dgm:t>
    </dgm:pt>
    <dgm:pt modelId="{7D5C163E-F38B-47DA-B9FD-BBA8B9D05CB9}">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100" dirty="0">
              <a:solidFill>
                <a:srgbClr val="BED730"/>
              </a:solidFill>
            </a:rPr>
            <a:t>Integrated Cable Landing Station </a:t>
          </a:r>
          <a:r>
            <a:rPr lang="en-US" sz="1100" dirty="0"/>
            <a:t>for Transpacific fiber access</a:t>
          </a:r>
          <a:endParaRPr lang="en-IN" sz="1100" dirty="0"/>
        </a:p>
      </dgm:t>
    </dgm:pt>
    <dgm:pt modelId="{BB6D48A7-109D-4881-A9EE-71FB1216F38F}" type="parTrans" cxnId="{8C89C196-D5AA-493E-85E5-6470429DC6AE}">
      <dgm:prSet/>
      <dgm:spPr/>
      <dgm:t>
        <a:bodyPr/>
        <a:lstStyle/>
        <a:p>
          <a:endParaRPr lang="en-IN"/>
        </a:p>
      </dgm:t>
    </dgm:pt>
    <dgm:pt modelId="{0AB8331B-40E2-4B26-BEE1-AF773236F46D}" type="sibTrans" cxnId="{8C89C196-D5AA-493E-85E5-6470429DC6AE}">
      <dgm:prSet/>
      <dgm:spPr/>
      <dgm:t>
        <a:bodyPr/>
        <a:lstStyle/>
        <a:p>
          <a:endParaRPr lang="en-IN"/>
        </a:p>
      </dgm:t>
    </dgm:pt>
    <dgm:pt modelId="{EC7B4BA7-E466-45AE-975E-561D916F1F9D}" type="pres">
      <dgm:prSet presAssocID="{25D9F671-C9DF-4421-88B6-C7295105137F}" presName="diagram" presStyleCnt="0">
        <dgm:presLayoutVars>
          <dgm:dir/>
          <dgm:resizeHandles val="exact"/>
        </dgm:presLayoutVars>
      </dgm:prSet>
      <dgm:spPr/>
    </dgm:pt>
    <dgm:pt modelId="{089DB081-B08A-4CE5-9800-E6ECAFF3019D}" type="pres">
      <dgm:prSet presAssocID="{D1280F69-8B84-4484-AD1B-FD29BC8077C0}" presName="node" presStyleLbl="node1" presStyleIdx="0" presStyleCnt="5" custScaleX="117274" custScaleY="95345">
        <dgm:presLayoutVars>
          <dgm:bulletEnabled val="1"/>
        </dgm:presLayoutVars>
      </dgm:prSet>
      <dgm:spPr/>
    </dgm:pt>
    <dgm:pt modelId="{B06C985D-19E0-44A1-B108-82DCE1B6E9AB}" type="pres">
      <dgm:prSet presAssocID="{481EBC1A-FD0F-421A-8C52-BE52C403CA14}" presName="sibTrans" presStyleCnt="0"/>
      <dgm:spPr/>
    </dgm:pt>
    <dgm:pt modelId="{D81CFD84-18C9-47F8-941B-F2052E25A1FA}" type="pres">
      <dgm:prSet presAssocID="{F2325648-DF73-403D-8461-71E91AAAF06F}" presName="node" presStyleLbl="node1" presStyleIdx="1" presStyleCnt="5" custScaleX="117274" custScaleY="95345">
        <dgm:presLayoutVars>
          <dgm:bulletEnabled val="1"/>
        </dgm:presLayoutVars>
      </dgm:prSet>
      <dgm:spPr/>
    </dgm:pt>
    <dgm:pt modelId="{56D22972-12D8-4252-854F-BABB170D12D2}" type="pres">
      <dgm:prSet presAssocID="{9D1972C1-5643-44C6-AC35-508A5395E63D}" presName="sibTrans" presStyleCnt="0"/>
      <dgm:spPr/>
    </dgm:pt>
    <dgm:pt modelId="{9393EA74-ACFD-42B9-B554-3E3AA49A3280}" type="pres">
      <dgm:prSet presAssocID="{7A90A9C4-FFBB-424D-94B6-DF2A18ABC6A4}" presName="node" presStyleLbl="node1" presStyleIdx="2" presStyleCnt="5" custScaleX="90261" custScaleY="100112">
        <dgm:presLayoutVars>
          <dgm:bulletEnabled val="1"/>
        </dgm:presLayoutVars>
      </dgm:prSet>
      <dgm:spPr/>
    </dgm:pt>
    <dgm:pt modelId="{A1505679-212F-4184-AABD-5FF0E7E041AC}" type="pres">
      <dgm:prSet presAssocID="{55193981-425D-4BEF-A6F9-799562EC97CE}" presName="sibTrans" presStyleCnt="0"/>
      <dgm:spPr/>
    </dgm:pt>
    <dgm:pt modelId="{969B0925-C7DB-4E35-A699-A9BCA7789C74}" type="pres">
      <dgm:prSet presAssocID="{98632FAA-48C9-4E7C-B3C3-5F2DFFEBC6F1}" presName="node" presStyleLbl="node1" presStyleIdx="3" presStyleCnt="5" custScaleX="90261" custScaleY="100112">
        <dgm:presLayoutVars>
          <dgm:bulletEnabled val="1"/>
        </dgm:presLayoutVars>
      </dgm:prSet>
      <dgm:spPr/>
    </dgm:pt>
    <dgm:pt modelId="{D4B21315-3629-4713-8CD4-08C1E726F7BA}" type="pres">
      <dgm:prSet presAssocID="{932D062D-2A6E-4611-881E-0ABD3D27741F}" presName="sibTrans" presStyleCnt="0"/>
      <dgm:spPr/>
    </dgm:pt>
    <dgm:pt modelId="{4BE39B55-4F92-474C-9CA9-56D01182E7BC}" type="pres">
      <dgm:prSet presAssocID="{7D5C163E-F38B-47DA-B9FD-BBA8B9D05CB9}" presName="node" presStyleLbl="node1" presStyleIdx="4" presStyleCnt="5" custScaleX="102711" custScaleY="100112">
        <dgm:presLayoutVars>
          <dgm:bulletEnabled val="1"/>
        </dgm:presLayoutVars>
      </dgm:prSet>
      <dgm:spPr/>
    </dgm:pt>
  </dgm:ptLst>
  <dgm:cxnLst>
    <dgm:cxn modelId="{75B33106-69B8-43EE-9B28-F58C6FDD637B}" type="presOf" srcId="{98632FAA-48C9-4E7C-B3C3-5F2DFFEBC6F1}" destId="{969B0925-C7DB-4E35-A699-A9BCA7789C74}" srcOrd="0" destOrd="0" presId="urn:microsoft.com/office/officeart/2005/8/layout/default"/>
    <dgm:cxn modelId="{5F905D12-385B-488D-A6C1-723C053A6FAB}" type="presOf" srcId="{7A90A9C4-FFBB-424D-94B6-DF2A18ABC6A4}" destId="{9393EA74-ACFD-42B9-B554-3E3AA49A3280}" srcOrd="0" destOrd="0" presId="urn:microsoft.com/office/officeart/2005/8/layout/default"/>
    <dgm:cxn modelId="{77515225-B1ED-4C24-A9B7-DC5E883640E3}" srcId="{25D9F671-C9DF-4421-88B6-C7295105137F}" destId="{98632FAA-48C9-4E7C-B3C3-5F2DFFEBC6F1}" srcOrd="3" destOrd="0" parTransId="{53D96E56-16B3-45D4-95D0-942A01566D26}" sibTransId="{932D062D-2A6E-4611-881E-0ABD3D27741F}"/>
    <dgm:cxn modelId="{73D0112D-DAF9-4037-8BA6-9D1F71C63417}" srcId="{25D9F671-C9DF-4421-88B6-C7295105137F}" destId="{D1280F69-8B84-4484-AD1B-FD29BC8077C0}" srcOrd="0" destOrd="0" parTransId="{CF4BD793-9851-4957-8475-62AA001C12CF}" sibTransId="{481EBC1A-FD0F-421A-8C52-BE52C403CA14}"/>
    <dgm:cxn modelId="{69524154-F4DC-4EA0-B5CE-868F57453716}" type="presOf" srcId="{25D9F671-C9DF-4421-88B6-C7295105137F}" destId="{EC7B4BA7-E466-45AE-975E-561D916F1F9D}" srcOrd="0" destOrd="0" presId="urn:microsoft.com/office/officeart/2005/8/layout/default"/>
    <dgm:cxn modelId="{AA23C674-4EC6-419A-9618-493B4B2783EF}" srcId="{25D9F671-C9DF-4421-88B6-C7295105137F}" destId="{F2325648-DF73-403D-8461-71E91AAAF06F}" srcOrd="1" destOrd="0" parTransId="{C56E7335-7557-41DB-A1EE-345BB920CF04}" sibTransId="{9D1972C1-5643-44C6-AC35-508A5395E63D}"/>
    <dgm:cxn modelId="{E696AF93-88E3-4087-97F8-93F4742BDD9D}" srcId="{25D9F671-C9DF-4421-88B6-C7295105137F}" destId="{7A90A9C4-FFBB-424D-94B6-DF2A18ABC6A4}" srcOrd="2" destOrd="0" parTransId="{3C9CE215-1BB7-4836-9055-7DA8D0B999F0}" sibTransId="{55193981-425D-4BEF-A6F9-799562EC97CE}"/>
    <dgm:cxn modelId="{8C89C196-D5AA-493E-85E5-6470429DC6AE}" srcId="{25D9F671-C9DF-4421-88B6-C7295105137F}" destId="{7D5C163E-F38B-47DA-B9FD-BBA8B9D05CB9}" srcOrd="4" destOrd="0" parTransId="{BB6D48A7-109D-4881-A9EE-71FB1216F38F}" sibTransId="{0AB8331B-40E2-4B26-BEE1-AF773236F46D}"/>
    <dgm:cxn modelId="{FC93B6C5-E4B4-40D3-8C5F-1C9D339F3FD9}" type="presOf" srcId="{F2325648-DF73-403D-8461-71E91AAAF06F}" destId="{D81CFD84-18C9-47F8-941B-F2052E25A1FA}" srcOrd="0" destOrd="0" presId="urn:microsoft.com/office/officeart/2005/8/layout/default"/>
    <dgm:cxn modelId="{EC943CD5-86A7-4B80-989E-D9AFDC0CAE2C}" type="presOf" srcId="{D1280F69-8B84-4484-AD1B-FD29BC8077C0}" destId="{089DB081-B08A-4CE5-9800-E6ECAFF3019D}" srcOrd="0" destOrd="0" presId="urn:microsoft.com/office/officeart/2005/8/layout/default"/>
    <dgm:cxn modelId="{687B8BE2-174C-45CF-BAAA-8B1CE505101B}" type="presOf" srcId="{7D5C163E-F38B-47DA-B9FD-BBA8B9D05CB9}" destId="{4BE39B55-4F92-474C-9CA9-56D01182E7BC}" srcOrd="0" destOrd="0" presId="urn:microsoft.com/office/officeart/2005/8/layout/default"/>
    <dgm:cxn modelId="{6119E0E7-C79A-4C62-B6E9-FAB4882733B9}" type="presParOf" srcId="{EC7B4BA7-E466-45AE-975E-561D916F1F9D}" destId="{089DB081-B08A-4CE5-9800-E6ECAFF3019D}" srcOrd="0" destOrd="0" presId="urn:microsoft.com/office/officeart/2005/8/layout/default"/>
    <dgm:cxn modelId="{350DB054-0B42-4069-A5BF-E32193F78166}" type="presParOf" srcId="{EC7B4BA7-E466-45AE-975E-561D916F1F9D}" destId="{B06C985D-19E0-44A1-B108-82DCE1B6E9AB}" srcOrd="1" destOrd="0" presId="urn:microsoft.com/office/officeart/2005/8/layout/default"/>
    <dgm:cxn modelId="{421BA1FA-D7D5-413B-BF0B-79729793DEA6}" type="presParOf" srcId="{EC7B4BA7-E466-45AE-975E-561D916F1F9D}" destId="{D81CFD84-18C9-47F8-941B-F2052E25A1FA}" srcOrd="2" destOrd="0" presId="urn:microsoft.com/office/officeart/2005/8/layout/default"/>
    <dgm:cxn modelId="{D4B5FFF0-F2FC-4A77-A98A-FB6896EFCFCD}" type="presParOf" srcId="{EC7B4BA7-E466-45AE-975E-561D916F1F9D}" destId="{56D22972-12D8-4252-854F-BABB170D12D2}" srcOrd="3" destOrd="0" presId="urn:microsoft.com/office/officeart/2005/8/layout/default"/>
    <dgm:cxn modelId="{9A85AB1E-C20A-4D37-9E4C-FDF6E8A42422}" type="presParOf" srcId="{EC7B4BA7-E466-45AE-975E-561D916F1F9D}" destId="{9393EA74-ACFD-42B9-B554-3E3AA49A3280}" srcOrd="4" destOrd="0" presId="urn:microsoft.com/office/officeart/2005/8/layout/default"/>
    <dgm:cxn modelId="{1D61A1CB-D15C-4EF5-A347-8AD124C15E4C}" type="presParOf" srcId="{EC7B4BA7-E466-45AE-975E-561D916F1F9D}" destId="{A1505679-212F-4184-AABD-5FF0E7E041AC}" srcOrd="5" destOrd="0" presId="urn:microsoft.com/office/officeart/2005/8/layout/default"/>
    <dgm:cxn modelId="{E9613526-AF66-430C-82AC-D3A8759C4197}" type="presParOf" srcId="{EC7B4BA7-E466-45AE-975E-561D916F1F9D}" destId="{969B0925-C7DB-4E35-A699-A9BCA7789C74}" srcOrd="6" destOrd="0" presId="urn:microsoft.com/office/officeart/2005/8/layout/default"/>
    <dgm:cxn modelId="{2B9C6B3E-4261-4BC9-A8B0-A0D9CDE30024}" type="presParOf" srcId="{EC7B4BA7-E466-45AE-975E-561D916F1F9D}" destId="{D4B21315-3629-4713-8CD4-08C1E726F7BA}" srcOrd="7" destOrd="0" presId="urn:microsoft.com/office/officeart/2005/8/layout/default"/>
    <dgm:cxn modelId="{5862DF6C-36C3-4E3E-A0AE-9A412483780B}" type="presParOf" srcId="{EC7B4BA7-E466-45AE-975E-561D916F1F9D}" destId="{4BE39B55-4F92-474C-9CA9-56D01182E7BC}"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4AD65A9-C4E0-46C9-9139-3D9A0E0C96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68DE2DA3-1FA3-49F0-84BF-9FB37FEA7AC6}">
      <dgm:prSet custT="1"/>
      <dgm:spPr>
        <a:solidFill>
          <a:schemeClr val="tx2">
            <a:lumMod val="50000"/>
          </a:schemeClr>
        </a:solidFill>
        <a:ln w="6350">
          <a:solidFill>
            <a:schemeClr val="accent1">
              <a:lumMod val="75000"/>
            </a:schemeClr>
          </a:solidFill>
          <a:prstDash val="sysDot"/>
        </a:ln>
      </dgm:spPr>
      <dgm:t>
        <a:bodyPr/>
        <a:lstStyle/>
        <a:p>
          <a:pPr>
            <a:lnSpc>
              <a:spcPct val="100000"/>
            </a:lnSpc>
            <a:spcAft>
              <a:spcPts val="0"/>
            </a:spcAft>
          </a:pPr>
          <a:r>
            <a:rPr lang="en-US" sz="1100" dirty="0">
              <a:solidFill>
                <a:srgbClr val="BED730"/>
              </a:solidFill>
            </a:rPr>
            <a:t>CLS</a:t>
          </a:r>
          <a:r>
            <a:rPr lang="en-US" sz="1100" dirty="0"/>
            <a:t> is away from port, fishing zones, oil blocks and all existing subsea cables</a:t>
          </a:r>
          <a:endParaRPr lang="en-IN" sz="1100" dirty="0"/>
        </a:p>
      </dgm:t>
    </dgm:pt>
    <dgm:pt modelId="{303AC313-3A52-42DE-AA8D-7B6861252B20}" type="parTrans" cxnId="{41589602-F503-453D-9461-52A48D847B7A}">
      <dgm:prSet/>
      <dgm:spPr/>
      <dgm:t>
        <a:bodyPr/>
        <a:lstStyle/>
        <a:p>
          <a:endParaRPr lang="en-IN"/>
        </a:p>
      </dgm:t>
    </dgm:pt>
    <dgm:pt modelId="{C6A3DBF7-DE57-40B8-9CF1-4AAA5EDE4E9D}" type="sibTrans" cxnId="{41589602-F503-453D-9461-52A48D847B7A}">
      <dgm:prSet/>
      <dgm:spPr/>
      <dgm:t>
        <a:bodyPr/>
        <a:lstStyle/>
        <a:p>
          <a:endParaRPr lang="en-IN"/>
        </a:p>
      </dgm:t>
    </dgm:pt>
    <dgm:pt modelId="{CA9B7E36-FB5B-443B-AF0F-5BD733E40D19}">
      <dgm:prSet custT="1"/>
      <dgm:spPr>
        <a:solidFill>
          <a:schemeClr val="tx2"/>
        </a:solidFill>
        <a:ln w="6350">
          <a:solidFill>
            <a:schemeClr val="accent1">
              <a:lumMod val="75000"/>
            </a:schemeClr>
          </a:solidFill>
          <a:prstDash val="sysDot"/>
        </a:ln>
      </dgm:spPr>
      <dgm:t>
        <a:bodyPr/>
        <a:lstStyle/>
        <a:p>
          <a:pPr>
            <a:lnSpc>
              <a:spcPct val="100000"/>
            </a:lnSpc>
            <a:spcAft>
              <a:spcPts val="0"/>
            </a:spcAft>
          </a:pPr>
          <a:r>
            <a:rPr lang="en-US" sz="1100" dirty="0"/>
            <a:t>Built on stilt structure, all equipment to be on </a:t>
          </a:r>
          <a:r>
            <a:rPr lang="en-US" sz="1100" dirty="0">
              <a:solidFill>
                <a:srgbClr val="BED730"/>
              </a:solidFill>
            </a:rPr>
            <a:t>Level 2 and 3</a:t>
          </a:r>
          <a:endParaRPr lang="en-IN" sz="1100" dirty="0">
            <a:solidFill>
              <a:srgbClr val="BED730"/>
            </a:solidFill>
          </a:endParaRPr>
        </a:p>
      </dgm:t>
    </dgm:pt>
    <dgm:pt modelId="{ADD1D8A8-EAEE-4F6B-AAF6-94D0F86AC7EC}" type="parTrans" cxnId="{AA0769E6-425D-48C0-8A6E-79FA16C98EA2}">
      <dgm:prSet/>
      <dgm:spPr/>
      <dgm:t>
        <a:bodyPr/>
        <a:lstStyle/>
        <a:p>
          <a:endParaRPr lang="en-IN"/>
        </a:p>
      </dgm:t>
    </dgm:pt>
    <dgm:pt modelId="{B2ACC385-5A93-4922-B8F7-A263DD5BBB1F}" type="sibTrans" cxnId="{AA0769E6-425D-48C0-8A6E-79FA16C98EA2}">
      <dgm:prSet/>
      <dgm:spPr/>
      <dgm:t>
        <a:bodyPr/>
        <a:lstStyle/>
        <a:p>
          <a:endParaRPr lang="en-IN"/>
        </a:p>
      </dgm:t>
    </dgm:pt>
    <dgm:pt modelId="{9A7F98D4-A244-4866-A029-B69673ECD272}">
      <dgm:prSet custT="1"/>
      <dgm:spPr>
        <a:solidFill>
          <a:schemeClr val="tx2">
            <a:lumMod val="50000"/>
          </a:schemeClr>
        </a:solidFill>
        <a:ln w="6350">
          <a:solidFill>
            <a:schemeClr val="accent1">
              <a:lumMod val="75000"/>
            </a:schemeClr>
          </a:solidFill>
          <a:prstDash val="sysDot"/>
        </a:ln>
      </dgm:spPr>
      <dgm:t>
        <a:bodyPr/>
        <a:lstStyle/>
        <a:p>
          <a:pPr>
            <a:lnSpc>
              <a:spcPct val="100000"/>
            </a:lnSpc>
            <a:spcAft>
              <a:spcPts val="0"/>
            </a:spcAft>
          </a:pPr>
          <a:r>
            <a:rPr lang="en-US" sz="1100" dirty="0"/>
            <a:t>Initial power is </a:t>
          </a:r>
          <a:r>
            <a:rPr lang="en-US" sz="1100" dirty="0">
              <a:solidFill>
                <a:srgbClr val="BED730"/>
              </a:solidFill>
            </a:rPr>
            <a:t>700 KW</a:t>
          </a:r>
          <a:r>
            <a:rPr lang="en-US" sz="1100" dirty="0"/>
            <a:t>; to be ramped per  requirement</a:t>
          </a:r>
          <a:endParaRPr lang="en-IN" sz="1100" dirty="0"/>
        </a:p>
      </dgm:t>
    </dgm:pt>
    <dgm:pt modelId="{F8306F73-BBD1-439E-9C4C-3AF6A801866E}" type="parTrans" cxnId="{B8785B58-749D-40E4-B898-172C229B252A}">
      <dgm:prSet/>
      <dgm:spPr/>
      <dgm:t>
        <a:bodyPr/>
        <a:lstStyle/>
        <a:p>
          <a:endParaRPr lang="en-IN"/>
        </a:p>
      </dgm:t>
    </dgm:pt>
    <dgm:pt modelId="{E0411A64-009F-4742-8486-02BD55A6D691}" type="sibTrans" cxnId="{B8785B58-749D-40E4-B898-172C229B252A}">
      <dgm:prSet/>
      <dgm:spPr/>
      <dgm:t>
        <a:bodyPr/>
        <a:lstStyle/>
        <a:p>
          <a:endParaRPr lang="en-IN"/>
        </a:p>
      </dgm:t>
    </dgm:pt>
    <dgm:pt modelId="{6FEA115C-E0A5-41B8-BB71-262C368AFDFB}">
      <dgm:prSet custT="1"/>
      <dgm:spPr>
        <a:solidFill>
          <a:schemeClr val="tx2"/>
        </a:solidFill>
        <a:ln w="6350">
          <a:solidFill>
            <a:schemeClr val="accent1">
              <a:lumMod val="75000"/>
            </a:schemeClr>
          </a:solidFill>
          <a:prstDash val="sysDot"/>
        </a:ln>
      </dgm:spPr>
      <dgm:t>
        <a:bodyPr/>
        <a:lstStyle/>
        <a:p>
          <a:pPr>
            <a:lnSpc>
              <a:spcPct val="100000"/>
            </a:lnSpc>
            <a:spcAft>
              <a:spcPts val="0"/>
            </a:spcAft>
          </a:pPr>
          <a:r>
            <a:rPr lang="en-US" sz="1100" dirty="0">
              <a:solidFill>
                <a:srgbClr val="BED730"/>
              </a:solidFill>
            </a:rPr>
            <a:t>800-1000 Tbps </a:t>
          </a:r>
          <a:r>
            <a:rPr lang="en-US" sz="1100" dirty="0"/>
            <a:t>capacity</a:t>
          </a:r>
          <a:endParaRPr lang="en-IN" sz="1100" dirty="0"/>
        </a:p>
      </dgm:t>
    </dgm:pt>
    <dgm:pt modelId="{A425D15D-73C2-415A-AD6A-B6A44A87F583}" type="parTrans" cxnId="{A391ECCA-ED7D-4514-A2EC-9B4C1ED0ABB4}">
      <dgm:prSet/>
      <dgm:spPr/>
      <dgm:t>
        <a:bodyPr/>
        <a:lstStyle/>
        <a:p>
          <a:endParaRPr lang="en-IN"/>
        </a:p>
      </dgm:t>
    </dgm:pt>
    <dgm:pt modelId="{81F23E2F-8D5B-4D11-8F8A-AF882DB85BAF}" type="sibTrans" cxnId="{A391ECCA-ED7D-4514-A2EC-9B4C1ED0ABB4}">
      <dgm:prSet/>
      <dgm:spPr/>
      <dgm:t>
        <a:bodyPr/>
        <a:lstStyle/>
        <a:p>
          <a:endParaRPr lang="en-IN"/>
        </a:p>
      </dgm:t>
    </dgm:pt>
    <dgm:pt modelId="{116E0584-349B-44A3-8B39-DFB5E30BE55A}" type="pres">
      <dgm:prSet presAssocID="{34AD65A9-C4E0-46C9-9139-3D9A0E0C9668}" presName="diagram" presStyleCnt="0">
        <dgm:presLayoutVars>
          <dgm:dir/>
          <dgm:resizeHandles val="exact"/>
        </dgm:presLayoutVars>
      </dgm:prSet>
      <dgm:spPr/>
    </dgm:pt>
    <dgm:pt modelId="{61407204-08F0-43E0-85BB-49260A448E9B}" type="pres">
      <dgm:prSet presAssocID="{68DE2DA3-1FA3-49F0-84BF-9FB37FEA7AC6}" presName="node" presStyleLbl="node1" presStyleIdx="0" presStyleCnt="4" custScaleX="115215" custScaleY="163256">
        <dgm:presLayoutVars>
          <dgm:bulletEnabled val="1"/>
        </dgm:presLayoutVars>
      </dgm:prSet>
      <dgm:spPr/>
    </dgm:pt>
    <dgm:pt modelId="{2676FB58-92AB-4625-A165-7D8379B7D09B}" type="pres">
      <dgm:prSet presAssocID="{C6A3DBF7-DE57-40B8-9CF1-4AAA5EDE4E9D}" presName="sibTrans" presStyleCnt="0"/>
      <dgm:spPr/>
    </dgm:pt>
    <dgm:pt modelId="{23FB7A90-28A8-48F4-BF99-49016C102C1D}" type="pres">
      <dgm:prSet presAssocID="{CA9B7E36-FB5B-443B-AF0F-5BD733E40D19}" presName="node" presStyleLbl="node1" presStyleIdx="1" presStyleCnt="4" custScaleX="115215" custScaleY="163256">
        <dgm:presLayoutVars>
          <dgm:bulletEnabled val="1"/>
        </dgm:presLayoutVars>
      </dgm:prSet>
      <dgm:spPr/>
    </dgm:pt>
    <dgm:pt modelId="{9988B2BB-A456-461D-97DC-716FF0F9F3BF}" type="pres">
      <dgm:prSet presAssocID="{B2ACC385-5A93-4922-B8F7-A263DD5BBB1F}" presName="sibTrans" presStyleCnt="0"/>
      <dgm:spPr/>
    </dgm:pt>
    <dgm:pt modelId="{EFCF1E6E-54B5-4F2A-8479-46BC753DC3DF}" type="pres">
      <dgm:prSet presAssocID="{9A7F98D4-A244-4866-A029-B69673ECD272}" presName="node" presStyleLbl="node1" presStyleIdx="2" presStyleCnt="4" custScaleX="101141" custScaleY="163256">
        <dgm:presLayoutVars>
          <dgm:bulletEnabled val="1"/>
        </dgm:presLayoutVars>
      </dgm:prSet>
      <dgm:spPr/>
    </dgm:pt>
    <dgm:pt modelId="{8C72F520-6C25-4350-931F-1C35484EFE57}" type="pres">
      <dgm:prSet presAssocID="{E0411A64-009F-4742-8486-02BD55A6D691}" presName="sibTrans" presStyleCnt="0"/>
      <dgm:spPr/>
    </dgm:pt>
    <dgm:pt modelId="{1C52A1CF-4F53-4501-849D-657AF9085A82}" type="pres">
      <dgm:prSet presAssocID="{6FEA115C-E0A5-41B8-BB71-262C368AFDFB}" presName="node" presStyleLbl="node1" presStyleIdx="3" presStyleCnt="4" custScaleX="78784" custScaleY="163256">
        <dgm:presLayoutVars>
          <dgm:bulletEnabled val="1"/>
        </dgm:presLayoutVars>
      </dgm:prSet>
      <dgm:spPr/>
    </dgm:pt>
  </dgm:ptLst>
  <dgm:cxnLst>
    <dgm:cxn modelId="{41589602-F503-453D-9461-52A48D847B7A}" srcId="{34AD65A9-C4E0-46C9-9139-3D9A0E0C9668}" destId="{68DE2DA3-1FA3-49F0-84BF-9FB37FEA7AC6}" srcOrd="0" destOrd="0" parTransId="{303AC313-3A52-42DE-AA8D-7B6861252B20}" sibTransId="{C6A3DBF7-DE57-40B8-9CF1-4AAA5EDE4E9D}"/>
    <dgm:cxn modelId="{2CF97444-2999-4107-A32B-F87175827A9F}" type="presOf" srcId="{9A7F98D4-A244-4866-A029-B69673ECD272}" destId="{EFCF1E6E-54B5-4F2A-8479-46BC753DC3DF}" srcOrd="0" destOrd="0" presId="urn:microsoft.com/office/officeart/2005/8/layout/default"/>
    <dgm:cxn modelId="{44291A66-37A0-40D9-9E75-808E453F6BE7}" type="presOf" srcId="{CA9B7E36-FB5B-443B-AF0F-5BD733E40D19}" destId="{23FB7A90-28A8-48F4-BF99-49016C102C1D}" srcOrd="0" destOrd="0" presId="urn:microsoft.com/office/officeart/2005/8/layout/default"/>
    <dgm:cxn modelId="{B8785B58-749D-40E4-B898-172C229B252A}" srcId="{34AD65A9-C4E0-46C9-9139-3D9A0E0C9668}" destId="{9A7F98D4-A244-4866-A029-B69673ECD272}" srcOrd="2" destOrd="0" parTransId="{F8306F73-BBD1-439E-9C4C-3AF6A801866E}" sibTransId="{E0411A64-009F-4742-8486-02BD55A6D691}"/>
    <dgm:cxn modelId="{CE966C78-4274-4FA1-9D35-E86AB86D8F54}" type="presOf" srcId="{6FEA115C-E0A5-41B8-BB71-262C368AFDFB}" destId="{1C52A1CF-4F53-4501-849D-657AF9085A82}" srcOrd="0" destOrd="0" presId="urn:microsoft.com/office/officeart/2005/8/layout/default"/>
    <dgm:cxn modelId="{590BC08A-9DB1-4E1F-8FDB-1611A1E16C7B}" type="presOf" srcId="{68DE2DA3-1FA3-49F0-84BF-9FB37FEA7AC6}" destId="{61407204-08F0-43E0-85BB-49260A448E9B}" srcOrd="0" destOrd="0" presId="urn:microsoft.com/office/officeart/2005/8/layout/default"/>
    <dgm:cxn modelId="{52BD5499-7A6C-4936-A1D4-BD389E2E295C}" type="presOf" srcId="{34AD65A9-C4E0-46C9-9139-3D9A0E0C9668}" destId="{116E0584-349B-44A3-8B39-DFB5E30BE55A}" srcOrd="0" destOrd="0" presId="urn:microsoft.com/office/officeart/2005/8/layout/default"/>
    <dgm:cxn modelId="{A391ECCA-ED7D-4514-A2EC-9B4C1ED0ABB4}" srcId="{34AD65A9-C4E0-46C9-9139-3D9A0E0C9668}" destId="{6FEA115C-E0A5-41B8-BB71-262C368AFDFB}" srcOrd="3" destOrd="0" parTransId="{A425D15D-73C2-415A-AD6A-B6A44A87F583}" sibTransId="{81F23E2F-8D5B-4D11-8F8A-AF882DB85BAF}"/>
    <dgm:cxn modelId="{AA0769E6-425D-48C0-8A6E-79FA16C98EA2}" srcId="{34AD65A9-C4E0-46C9-9139-3D9A0E0C9668}" destId="{CA9B7E36-FB5B-443B-AF0F-5BD733E40D19}" srcOrd="1" destOrd="0" parTransId="{ADD1D8A8-EAEE-4F6B-AAF6-94D0F86AC7EC}" sibTransId="{B2ACC385-5A93-4922-B8F7-A263DD5BBB1F}"/>
    <dgm:cxn modelId="{E8ACE4E3-3BB9-4A55-B673-66567CA70A5F}" type="presParOf" srcId="{116E0584-349B-44A3-8B39-DFB5E30BE55A}" destId="{61407204-08F0-43E0-85BB-49260A448E9B}" srcOrd="0" destOrd="0" presId="urn:microsoft.com/office/officeart/2005/8/layout/default"/>
    <dgm:cxn modelId="{AF7EA862-79C0-4931-8328-66691A2A446E}" type="presParOf" srcId="{116E0584-349B-44A3-8B39-DFB5E30BE55A}" destId="{2676FB58-92AB-4625-A165-7D8379B7D09B}" srcOrd="1" destOrd="0" presId="urn:microsoft.com/office/officeart/2005/8/layout/default"/>
    <dgm:cxn modelId="{BBBBF586-D57D-4F1C-B321-45FDB37F0BD2}" type="presParOf" srcId="{116E0584-349B-44A3-8B39-DFB5E30BE55A}" destId="{23FB7A90-28A8-48F4-BF99-49016C102C1D}" srcOrd="2" destOrd="0" presId="urn:microsoft.com/office/officeart/2005/8/layout/default"/>
    <dgm:cxn modelId="{18A8CEF3-45FC-4FC9-9FD2-FB2D512342AD}" type="presParOf" srcId="{116E0584-349B-44A3-8B39-DFB5E30BE55A}" destId="{9988B2BB-A456-461D-97DC-716FF0F9F3BF}" srcOrd="3" destOrd="0" presId="urn:microsoft.com/office/officeart/2005/8/layout/default"/>
    <dgm:cxn modelId="{BF9059E9-AF34-46B8-B6D2-6E8179520168}" type="presParOf" srcId="{116E0584-349B-44A3-8B39-DFB5E30BE55A}" destId="{EFCF1E6E-54B5-4F2A-8479-46BC753DC3DF}" srcOrd="4" destOrd="0" presId="urn:microsoft.com/office/officeart/2005/8/layout/default"/>
    <dgm:cxn modelId="{C047C337-79CB-4820-BD45-8869E53D8CFD}" type="presParOf" srcId="{116E0584-349B-44A3-8B39-DFB5E30BE55A}" destId="{8C72F520-6C25-4350-931F-1C35484EFE57}" srcOrd="5" destOrd="0" presId="urn:microsoft.com/office/officeart/2005/8/layout/default"/>
    <dgm:cxn modelId="{F49A753B-E9AA-4531-99A7-E1A980F68195}" type="presParOf" srcId="{116E0584-349B-44A3-8B39-DFB5E30BE55A}" destId="{1C52A1CF-4F53-4501-849D-657AF9085A82}"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41E721-738C-441B-BB7F-B10D9DE40F3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A59439D5-A7F9-4D84-A97B-05E829191E1C}">
      <dgm:prSet custT="1"/>
      <dgm:spPr>
        <a:solidFill>
          <a:schemeClr val="tx2">
            <a:lumMod val="50000"/>
            <a:alpha val="80000"/>
          </a:schemeClr>
        </a:solidFill>
        <a:ln w="6350">
          <a:solidFill>
            <a:schemeClr val="accent1">
              <a:lumMod val="75000"/>
            </a:schemeClr>
          </a:solidFill>
        </a:ln>
      </dgm:spPr>
      <dgm:t>
        <a:bodyPr anchor="ctr"/>
        <a:lstStyle/>
        <a:p>
          <a:pPr marL="0">
            <a:lnSpc>
              <a:spcPct val="100000"/>
            </a:lnSpc>
          </a:pPr>
          <a:r>
            <a:rPr lang="en-IN" sz="1000" b="1" dirty="0">
              <a:solidFill>
                <a:srgbClr val="BED730"/>
              </a:solidFill>
            </a:rPr>
            <a:t>About Hyderabad</a:t>
          </a:r>
        </a:p>
      </dgm:t>
    </dgm:pt>
    <dgm:pt modelId="{5E763213-C528-48E3-9D1B-E305713FCD9F}" type="parTrans" cxnId="{CFEC287F-C199-46D9-91B9-910045EFD50D}">
      <dgm:prSet/>
      <dgm:spPr/>
      <dgm:t>
        <a:bodyPr/>
        <a:lstStyle/>
        <a:p>
          <a:endParaRPr lang="en-IN"/>
        </a:p>
      </dgm:t>
    </dgm:pt>
    <dgm:pt modelId="{4231F23C-B827-4059-A8D7-991196055FB5}" type="sibTrans" cxnId="{CFEC287F-C199-46D9-91B9-910045EFD50D}">
      <dgm:prSet/>
      <dgm:spPr/>
      <dgm:t>
        <a:bodyPr/>
        <a:lstStyle/>
        <a:p>
          <a:endParaRPr lang="en-IN"/>
        </a:p>
      </dgm:t>
    </dgm:pt>
    <dgm:pt modelId="{65D12CD4-E39B-4AB8-9A9A-AA694D69B63E}">
      <dgm:prSet phldrT="[Text]" custT="1"/>
      <dgm:spPr>
        <a:solidFill>
          <a:schemeClr val="tx2">
            <a:lumMod val="75000"/>
            <a:alpha val="80000"/>
          </a:schemeClr>
        </a:solidFill>
        <a:ln w="6350">
          <a:solidFill>
            <a:schemeClr val="accent1">
              <a:lumMod val="75000"/>
            </a:schemeClr>
          </a:solidFill>
        </a:ln>
      </dgm:spPr>
      <dgm:t>
        <a:bodyPr anchor="ctr"/>
        <a:lstStyle/>
        <a:p>
          <a:pPr marL="0">
            <a:buNone/>
          </a:pPr>
          <a:r>
            <a:rPr lang="en-IN" sz="1000" b="1" dirty="0">
              <a:solidFill>
                <a:srgbClr val="BED730"/>
              </a:solidFill>
            </a:rPr>
            <a:t>Business Verticals</a:t>
          </a:r>
        </a:p>
      </dgm:t>
    </dgm:pt>
    <dgm:pt modelId="{107404A6-6972-4CB1-A340-0F74FB57EBF9}" type="sibTrans" cxnId="{FDE1FFE3-41F6-4E6B-8EBB-AD17CD2706E9}">
      <dgm:prSet/>
      <dgm:spPr/>
      <dgm:t>
        <a:bodyPr/>
        <a:lstStyle/>
        <a:p>
          <a:endParaRPr lang="en-IN"/>
        </a:p>
      </dgm:t>
    </dgm:pt>
    <dgm:pt modelId="{6BEAC03D-767F-4836-80EE-3BD19C6EE7B5}" type="parTrans" cxnId="{FDE1FFE3-41F6-4E6B-8EBB-AD17CD2706E9}">
      <dgm:prSet/>
      <dgm:spPr/>
      <dgm:t>
        <a:bodyPr/>
        <a:lstStyle/>
        <a:p>
          <a:endParaRPr lang="en-IN"/>
        </a:p>
      </dgm:t>
    </dgm:pt>
    <dgm:pt modelId="{BF2DF46C-CDA1-4F75-A096-255BCB050F05}">
      <dgm:prSet phldrT="[Text]" custT="1"/>
      <dgm:spPr>
        <a:solidFill>
          <a:schemeClr val="tx2">
            <a:lumMod val="75000"/>
            <a:alpha val="80000"/>
          </a:schemeClr>
        </a:solidFill>
        <a:ln w="6350">
          <a:solidFill>
            <a:schemeClr val="accent1">
              <a:lumMod val="75000"/>
            </a:schemeClr>
          </a:solidFill>
        </a:ln>
      </dgm:spPr>
      <dgm:t>
        <a:bodyPr anchor="ctr"/>
        <a:lstStyle/>
        <a:p>
          <a:pPr marL="95250" indent="-95250">
            <a:buFont typeface="Arial" panose="020B0604020202020204" pitchFamily="34" charset="0"/>
            <a:buChar char="•"/>
          </a:pPr>
          <a:r>
            <a:rPr lang="en-IN" sz="1000" dirty="0">
              <a:solidFill>
                <a:schemeClr val="bg1"/>
              </a:solidFill>
            </a:rPr>
            <a:t>BFSI</a:t>
          </a:r>
        </a:p>
      </dgm:t>
    </dgm:pt>
    <dgm:pt modelId="{E1ABE8E7-8B9B-4E40-88FD-C95FCD1FAA8C}" type="sibTrans" cxnId="{A2D17C73-ED59-477E-9E94-EFBFF3999B2F}">
      <dgm:prSet/>
      <dgm:spPr/>
      <dgm:t>
        <a:bodyPr/>
        <a:lstStyle/>
        <a:p>
          <a:endParaRPr lang="en-IN"/>
        </a:p>
      </dgm:t>
    </dgm:pt>
    <dgm:pt modelId="{3CA68701-83FD-4DE6-97FC-AD3F67827E37}" type="parTrans" cxnId="{A2D17C73-ED59-477E-9E94-EFBFF3999B2F}">
      <dgm:prSet/>
      <dgm:spPr/>
      <dgm:t>
        <a:bodyPr/>
        <a:lstStyle/>
        <a:p>
          <a:endParaRPr lang="en-IN"/>
        </a:p>
      </dgm:t>
    </dgm:pt>
    <dgm:pt modelId="{175E32AC-52B8-4002-80E6-B779B2B77287}">
      <dgm:prSet custT="1"/>
      <dgm:spPr>
        <a:solidFill>
          <a:schemeClr val="tx2">
            <a:lumMod val="50000"/>
            <a:alpha val="80000"/>
          </a:schemeClr>
        </a:solidFill>
        <a:ln w="6350">
          <a:solidFill>
            <a:schemeClr val="accent1">
              <a:lumMod val="75000"/>
            </a:schemeClr>
          </a:solidFill>
        </a:ln>
      </dgm:spPr>
      <dgm:t>
        <a:bodyPr anchor="ctr"/>
        <a:lstStyle/>
        <a:p>
          <a:pPr marL="182563" indent="-95250"/>
          <a:r>
            <a:rPr lang="en-US" sz="1000" dirty="0">
              <a:solidFill>
                <a:schemeClr val="bg1"/>
              </a:solidFill>
            </a:rPr>
            <a:t>Favorable for Data Center and Disaster Recovery sites due to highly stable Seismic Zone</a:t>
          </a:r>
        </a:p>
      </dgm:t>
    </dgm:pt>
    <dgm:pt modelId="{BBF0CA21-DEB4-46EE-9F30-F05F93F7728B}" type="sibTrans" cxnId="{5B25D5EE-5283-4327-B58A-A57CB67549B5}">
      <dgm:prSet/>
      <dgm:spPr/>
      <dgm:t>
        <a:bodyPr/>
        <a:lstStyle/>
        <a:p>
          <a:endParaRPr lang="en-IN"/>
        </a:p>
      </dgm:t>
    </dgm:pt>
    <dgm:pt modelId="{71B14ABD-8487-424B-AE8A-77D9702B3286}" type="parTrans" cxnId="{5B25D5EE-5283-4327-B58A-A57CB67549B5}">
      <dgm:prSet/>
      <dgm:spPr/>
      <dgm:t>
        <a:bodyPr/>
        <a:lstStyle/>
        <a:p>
          <a:endParaRPr lang="en-IN"/>
        </a:p>
      </dgm:t>
    </dgm:pt>
    <dgm:pt modelId="{36AC981A-E72F-42ED-A4EA-4E18A1959BFC}">
      <dgm:prSet custT="1"/>
      <dgm:spPr>
        <a:solidFill>
          <a:schemeClr val="tx2">
            <a:lumMod val="50000"/>
            <a:alpha val="80000"/>
          </a:schemeClr>
        </a:solidFill>
        <a:ln w="6350">
          <a:solidFill>
            <a:schemeClr val="accent1">
              <a:lumMod val="75000"/>
            </a:schemeClr>
          </a:solidFill>
        </a:ln>
      </dgm:spPr>
      <dgm:t>
        <a:bodyPr anchor="ctr"/>
        <a:lstStyle/>
        <a:p>
          <a:pPr marL="114300" indent="0">
            <a:lnSpc>
              <a:spcPct val="90000"/>
            </a:lnSpc>
          </a:pPr>
          <a:endParaRPr lang="en-IN" sz="1000" dirty="0">
            <a:solidFill>
              <a:schemeClr val="bg1"/>
            </a:solidFill>
          </a:endParaRPr>
        </a:p>
      </dgm:t>
    </dgm:pt>
    <dgm:pt modelId="{9205F98E-9AA8-4526-862D-6DDDB19796F0}" type="parTrans" cxnId="{2633A4EC-031C-4F2F-8EFB-AB5C91609B99}">
      <dgm:prSet/>
      <dgm:spPr/>
      <dgm:t>
        <a:bodyPr/>
        <a:lstStyle/>
        <a:p>
          <a:endParaRPr lang="en-IN"/>
        </a:p>
      </dgm:t>
    </dgm:pt>
    <dgm:pt modelId="{6365C53A-AF86-46C9-B72D-EE83FC3410D8}" type="sibTrans" cxnId="{2633A4EC-031C-4F2F-8EFB-AB5C91609B99}">
      <dgm:prSet/>
      <dgm:spPr/>
      <dgm:t>
        <a:bodyPr/>
        <a:lstStyle/>
        <a:p>
          <a:endParaRPr lang="en-IN"/>
        </a:p>
      </dgm:t>
    </dgm:pt>
    <dgm:pt modelId="{B432C25D-3C0A-4639-BC55-EBE22FE0C2D1}">
      <dgm:prSet phldrT="[Text]" custT="1"/>
      <dgm:spPr>
        <a:solidFill>
          <a:schemeClr val="tx2">
            <a:lumMod val="50000"/>
            <a:alpha val="80000"/>
          </a:schemeClr>
        </a:solidFill>
        <a:ln w="6350">
          <a:solidFill>
            <a:schemeClr val="accent1">
              <a:lumMod val="75000"/>
            </a:schemeClr>
          </a:solidFill>
        </a:ln>
      </dgm:spPr>
      <dgm:t>
        <a:bodyPr anchor="ctr"/>
        <a:lstStyle/>
        <a:p>
          <a:pPr marL="225425" indent="-225425"/>
          <a:r>
            <a:rPr lang="en-US" sz="1000" b="1" dirty="0">
              <a:solidFill>
                <a:srgbClr val="BED730"/>
              </a:solidFill>
            </a:rPr>
            <a:t>Driving factors</a:t>
          </a:r>
          <a:endParaRPr lang="en-IN" sz="1000" dirty="0">
            <a:solidFill>
              <a:srgbClr val="BED730"/>
            </a:solidFill>
          </a:endParaRPr>
        </a:p>
      </dgm:t>
    </dgm:pt>
    <dgm:pt modelId="{8D13E704-8B54-47C8-B63D-44B43ABAC563}" type="sibTrans" cxnId="{6D665295-5C68-47E4-83FD-42F240E70C5D}">
      <dgm:prSet/>
      <dgm:spPr/>
      <dgm:t>
        <a:bodyPr/>
        <a:lstStyle/>
        <a:p>
          <a:endParaRPr lang="en-IN"/>
        </a:p>
      </dgm:t>
    </dgm:pt>
    <dgm:pt modelId="{B97A0432-1896-4976-B394-5991C3AD305A}" type="parTrans" cxnId="{6D665295-5C68-47E4-83FD-42F240E70C5D}">
      <dgm:prSet/>
      <dgm:spPr/>
      <dgm:t>
        <a:bodyPr/>
        <a:lstStyle/>
        <a:p>
          <a:endParaRPr lang="en-IN"/>
        </a:p>
      </dgm:t>
    </dgm:pt>
    <dgm:pt modelId="{E62F58C0-849C-400C-BD56-3E396E892719}">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pPr>
          <a:r>
            <a:rPr lang="en-US" sz="1000" b="1" dirty="0">
              <a:solidFill>
                <a:schemeClr val="bg1"/>
              </a:solidFill>
            </a:rPr>
            <a:t>Young city with dynamic governance for effective policy implementation.</a:t>
          </a:r>
          <a:endParaRPr lang="en-IN" sz="1000" b="1" dirty="0">
            <a:solidFill>
              <a:schemeClr val="bg1"/>
            </a:solidFill>
          </a:endParaRPr>
        </a:p>
      </dgm:t>
    </dgm:pt>
    <dgm:pt modelId="{6CD86380-5088-44F1-B08E-B6EA48FB03CF}" type="parTrans" cxnId="{6769E431-9119-4358-857E-437150D31AEA}">
      <dgm:prSet/>
      <dgm:spPr/>
      <dgm:t>
        <a:bodyPr/>
        <a:lstStyle/>
        <a:p>
          <a:endParaRPr lang="en-IN"/>
        </a:p>
      </dgm:t>
    </dgm:pt>
    <dgm:pt modelId="{E5F6FBC2-0642-4E73-9B02-F5444D5D47DD}" type="sibTrans" cxnId="{6769E431-9119-4358-857E-437150D31AEA}">
      <dgm:prSet/>
      <dgm:spPr/>
      <dgm:t>
        <a:bodyPr/>
        <a:lstStyle/>
        <a:p>
          <a:endParaRPr lang="en-IN"/>
        </a:p>
      </dgm:t>
    </dgm:pt>
    <dgm:pt modelId="{8A6058D5-57B1-476C-84B3-C2E800739F4B}">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pPr>
          <a:r>
            <a:rPr lang="en-US" sz="1000" b="1" dirty="0">
              <a:solidFill>
                <a:schemeClr val="bg1"/>
              </a:solidFill>
            </a:rPr>
            <a:t>Major industries are Pharmaceuticals &amp; life sciences, </a:t>
          </a:r>
          <a:endParaRPr lang="en-IN" sz="1000" b="1" dirty="0">
            <a:solidFill>
              <a:schemeClr val="bg1"/>
            </a:solidFill>
          </a:endParaRPr>
        </a:p>
      </dgm:t>
    </dgm:pt>
    <dgm:pt modelId="{7182ED6A-64FF-4412-8A01-49DA88E2A99E}" type="parTrans" cxnId="{83386565-C00F-40C9-A99C-BDB327F9954F}">
      <dgm:prSet/>
      <dgm:spPr/>
      <dgm:t>
        <a:bodyPr/>
        <a:lstStyle/>
        <a:p>
          <a:endParaRPr lang="en-IN"/>
        </a:p>
      </dgm:t>
    </dgm:pt>
    <dgm:pt modelId="{2927BA90-5DE6-42BB-AB07-FF6D43B8B358}" type="sibTrans" cxnId="{83386565-C00F-40C9-A99C-BDB327F9954F}">
      <dgm:prSet/>
      <dgm:spPr/>
      <dgm:t>
        <a:bodyPr/>
        <a:lstStyle/>
        <a:p>
          <a:endParaRPr lang="en-IN"/>
        </a:p>
      </dgm:t>
    </dgm:pt>
    <dgm:pt modelId="{C88E08EE-CA13-4433-BB94-20BEB33493E3}">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pPr>
          <a:r>
            <a:rPr lang="en-US" sz="1000" b="1" dirty="0">
              <a:solidFill>
                <a:schemeClr val="bg1"/>
              </a:solidFill>
            </a:rPr>
            <a:t>Fastest growing IT &amp; ITeS  destination in industry India, Outsourcing of films &amp; movie development.</a:t>
          </a:r>
          <a:endParaRPr lang="en-IN" sz="1000" b="1" dirty="0">
            <a:solidFill>
              <a:schemeClr val="bg1"/>
            </a:solidFill>
          </a:endParaRPr>
        </a:p>
      </dgm:t>
    </dgm:pt>
    <dgm:pt modelId="{6BDC4103-8CC9-479F-963A-5C187B5549AD}" type="parTrans" cxnId="{ADF889D5-4416-4BB9-8F4E-F764953B8250}">
      <dgm:prSet/>
      <dgm:spPr/>
      <dgm:t>
        <a:bodyPr/>
        <a:lstStyle/>
        <a:p>
          <a:endParaRPr lang="en-IN"/>
        </a:p>
      </dgm:t>
    </dgm:pt>
    <dgm:pt modelId="{DDE73C9C-7D39-4C0B-8D0B-92F1BB0A6E58}" type="sibTrans" cxnId="{ADF889D5-4416-4BB9-8F4E-F764953B8250}">
      <dgm:prSet/>
      <dgm:spPr/>
      <dgm:t>
        <a:bodyPr/>
        <a:lstStyle/>
        <a:p>
          <a:endParaRPr lang="en-IN"/>
        </a:p>
      </dgm:t>
    </dgm:pt>
    <dgm:pt modelId="{AA768CD4-7C9F-4916-A4C7-EAB049374C13}">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pPr>
          <a:r>
            <a:rPr lang="en-US" sz="1000" b="1" dirty="0">
              <a:solidFill>
                <a:schemeClr val="bg1"/>
              </a:solidFill>
            </a:rPr>
            <a:t>Hyperscale Compute &amp; network nodes, OTT players, Media houses and above business verticals are drivers for Data Center</a:t>
          </a:r>
          <a:endParaRPr lang="en-IN" sz="1000" b="1" dirty="0">
            <a:solidFill>
              <a:schemeClr val="bg1"/>
            </a:solidFill>
          </a:endParaRPr>
        </a:p>
      </dgm:t>
    </dgm:pt>
    <dgm:pt modelId="{8709D0FD-6839-48DE-8710-D077BCDDE8AE}" type="parTrans" cxnId="{D13B6A13-62DB-4AD7-A964-BB1057325769}">
      <dgm:prSet/>
      <dgm:spPr/>
      <dgm:t>
        <a:bodyPr/>
        <a:lstStyle/>
        <a:p>
          <a:endParaRPr lang="en-IN"/>
        </a:p>
      </dgm:t>
    </dgm:pt>
    <dgm:pt modelId="{B9C10DE8-A151-4BB2-8674-76B5401071F5}" type="sibTrans" cxnId="{D13B6A13-62DB-4AD7-A964-BB1057325769}">
      <dgm:prSet/>
      <dgm:spPr/>
      <dgm:t>
        <a:bodyPr/>
        <a:lstStyle/>
        <a:p>
          <a:endParaRPr lang="en-IN"/>
        </a:p>
      </dgm:t>
    </dgm:pt>
    <dgm:pt modelId="{908AD134-230A-4883-B02F-AD9FCF1F48C2}">
      <dgm:prSet custT="1"/>
      <dgm:spPr>
        <a:solidFill>
          <a:schemeClr val="tx2">
            <a:lumMod val="75000"/>
            <a:alpha val="80000"/>
          </a:schemeClr>
        </a:solidFill>
        <a:ln w="6350">
          <a:solidFill>
            <a:schemeClr val="accent1">
              <a:lumMod val="75000"/>
            </a:schemeClr>
          </a:solidFill>
        </a:ln>
      </dgm:spPr>
      <dgm:t>
        <a:bodyPr anchor="ctr"/>
        <a:lstStyle/>
        <a:p>
          <a:pPr marL="95250" indent="-95250">
            <a:buFont typeface="Arial" panose="020B0604020202020204" pitchFamily="34" charset="0"/>
            <a:buChar char="•"/>
          </a:pPr>
          <a:r>
            <a:rPr lang="en-IN" sz="1000" dirty="0">
              <a:solidFill>
                <a:schemeClr val="bg1"/>
              </a:solidFill>
            </a:rPr>
            <a:t>Software development</a:t>
          </a:r>
        </a:p>
      </dgm:t>
    </dgm:pt>
    <dgm:pt modelId="{E753292F-DAAC-4EBF-AC84-605787546EDC}" type="parTrans" cxnId="{A889672A-B5E3-4901-AD9B-7CCB7D78BAA9}">
      <dgm:prSet/>
      <dgm:spPr/>
      <dgm:t>
        <a:bodyPr/>
        <a:lstStyle/>
        <a:p>
          <a:endParaRPr lang="en-IN"/>
        </a:p>
      </dgm:t>
    </dgm:pt>
    <dgm:pt modelId="{1E70268F-86B9-4DDB-9CBF-83B29705B34C}" type="sibTrans" cxnId="{A889672A-B5E3-4901-AD9B-7CCB7D78BAA9}">
      <dgm:prSet/>
      <dgm:spPr/>
      <dgm:t>
        <a:bodyPr/>
        <a:lstStyle/>
        <a:p>
          <a:endParaRPr lang="en-IN"/>
        </a:p>
      </dgm:t>
    </dgm:pt>
    <dgm:pt modelId="{5200F792-0EE1-4353-B9B3-29ADC21153B1}">
      <dgm:prSet custT="1"/>
      <dgm:spPr>
        <a:solidFill>
          <a:schemeClr val="tx2">
            <a:lumMod val="75000"/>
            <a:alpha val="80000"/>
          </a:schemeClr>
        </a:solidFill>
        <a:ln w="6350">
          <a:solidFill>
            <a:schemeClr val="accent1">
              <a:lumMod val="75000"/>
            </a:schemeClr>
          </a:solidFill>
        </a:ln>
      </dgm:spPr>
      <dgm:t>
        <a:bodyPr anchor="ctr"/>
        <a:lstStyle/>
        <a:p>
          <a:pPr marL="95250" indent="-95250">
            <a:buFont typeface="Arial" panose="020B0604020202020204" pitchFamily="34" charset="0"/>
            <a:buChar char="•"/>
          </a:pPr>
          <a:r>
            <a:rPr lang="en-IN" sz="1000" b="0" dirty="0">
              <a:solidFill>
                <a:schemeClr val="bg1"/>
              </a:solidFill>
            </a:rPr>
            <a:t>Pharmaceuticals </a:t>
          </a:r>
        </a:p>
      </dgm:t>
    </dgm:pt>
    <dgm:pt modelId="{08DB95BC-BD8D-402A-BCEA-A5D2BCB05CBC}" type="parTrans" cxnId="{2A341E8F-D360-497A-B835-AEB05B87EB32}">
      <dgm:prSet/>
      <dgm:spPr/>
      <dgm:t>
        <a:bodyPr/>
        <a:lstStyle/>
        <a:p>
          <a:endParaRPr lang="en-IN"/>
        </a:p>
      </dgm:t>
    </dgm:pt>
    <dgm:pt modelId="{65557E83-5807-48C7-BF2A-B438D861B95A}" type="sibTrans" cxnId="{2A341E8F-D360-497A-B835-AEB05B87EB32}">
      <dgm:prSet/>
      <dgm:spPr/>
      <dgm:t>
        <a:bodyPr/>
        <a:lstStyle/>
        <a:p>
          <a:endParaRPr lang="en-IN"/>
        </a:p>
      </dgm:t>
    </dgm:pt>
    <dgm:pt modelId="{1B145EF4-2440-41F2-9471-9429E8A1D578}">
      <dgm:prSet custT="1"/>
      <dgm:spPr>
        <a:solidFill>
          <a:schemeClr val="tx2">
            <a:lumMod val="75000"/>
            <a:alpha val="80000"/>
          </a:schemeClr>
        </a:solidFill>
        <a:ln w="6350">
          <a:solidFill>
            <a:schemeClr val="accent1">
              <a:lumMod val="75000"/>
            </a:schemeClr>
          </a:solidFill>
        </a:ln>
      </dgm:spPr>
      <dgm:t>
        <a:bodyPr anchor="ctr"/>
        <a:lstStyle/>
        <a:p>
          <a:pPr marL="95250" indent="-95250">
            <a:buFont typeface="Arial" panose="020B0604020202020204" pitchFamily="34" charset="0"/>
            <a:buChar char="•"/>
          </a:pPr>
          <a:r>
            <a:rPr lang="en-IN" sz="1000" b="0" dirty="0">
              <a:solidFill>
                <a:schemeClr val="bg1"/>
              </a:solidFill>
            </a:rPr>
            <a:t>IT-ITES</a:t>
          </a:r>
        </a:p>
      </dgm:t>
    </dgm:pt>
    <dgm:pt modelId="{9249DB36-9852-4CA9-94B8-551AA360DFD6}" type="parTrans" cxnId="{93D7E4F0-AC90-4CD3-ADDD-88E15249DCDE}">
      <dgm:prSet/>
      <dgm:spPr/>
      <dgm:t>
        <a:bodyPr/>
        <a:lstStyle/>
        <a:p>
          <a:endParaRPr lang="en-IN"/>
        </a:p>
      </dgm:t>
    </dgm:pt>
    <dgm:pt modelId="{C15DC4F9-3B82-49AE-BA11-D9ADABFE8EED}" type="sibTrans" cxnId="{93D7E4F0-AC90-4CD3-ADDD-88E15249DCDE}">
      <dgm:prSet/>
      <dgm:spPr/>
      <dgm:t>
        <a:bodyPr/>
        <a:lstStyle/>
        <a:p>
          <a:endParaRPr lang="en-IN"/>
        </a:p>
      </dgm:t>
    </dgm:pt>
    <dgm:pt modelId="{FBD9D755-DBF7-48D9-B9FD-077D4A283C51}">
      <dgm:prSet custT="1"/>
      <dgm:spPr>
        <a:solidFill>
          <a:schemeClr val="tx2">
            <a:lumMod val="50000"/>
            <a:alpha val="80000"/>
          </a:schemeClr>
        </a:solidFill>
        <a:ln w="6350">
          <a:solidFill>
            <a:schemeClr val="accent1">
              <a:lumMod val="75000"/>
            </a:schemeClr>
          </a:solidFill>
        </a:ln>
      </dgm:spPr>
      <dgm:t>
        <a:bodyPr anchor="ctr"/>
        <a:lstStyle/>
        <a:p>
          <a:pPr marL="182563" indent="-95250"/>
          <a:r>
            <a:rPr lang="en-US" sz="1000" dirty="0">
              <a:solidFill>
                <a:schemeClr val="bg1"/>
              </a:solidFill>
            </a:rPr>
            <a:t>Favorable destination of IT/ITES companies due to availability of resources</a:t>
          </a:r>
          <a:endParaRPr lang="en-IN" sz="1000" dirty="0">
            <a:solidFill>
              <a:schemeClr val="bg1"/>
            </a:solidFill>
          </a:endParaRPr>
        </a:p>
      </dgm:t>
    </dgm:pt>
    <dgm:pt modelId="{903F010A-8CD0-4CF4-B96E-971CC8E11454}" type="parTrans" cxnId="{3EF628D7-02CC-4DFB-B006-27951C8BAC77}">
      <dgm:prSet/>
      <dgm:spPr/>
      <dgm:t>
        <a:bodyPr/>
        <a:lstStyle/>
        <a:p>
          <a:endParaRPr lang="en-IN"/>
        </a:p>
      </dgm:t>
    </dgm:pt>
    <dgm:pt modelId="{0515DC50-C019-40C1-8B96-1E41B4F2EBD8}" type="sibTrans" cxnId="{3EF628D7-02CC-4DFB-B006-27951C8BAC77}">
      <dgm:prSet/>
      <dgm:spPr/>
      <dgm:t>
        <a:bodyPr/>
        <a:lstStyle/>
        <a:p>
          <a:endParaRPr lang="en-IN"/>
        </a:p>
      </dgm:t>
    </dgm:pt>
    <dgm:pt modelId="{4E36FF97-DC9A-477F-9D55-A72CFE06C19B}">
      <dgm:prSet custT="1"/>
      <dgm:spPr>
        <a:solidFill>
          <a:schemeClr val="tx2">
            <a:lumMod val="75000"/>
            <a:alpha val="80000"/>
          </a:schemeClr>
        </a:solidFill>
        <a:ln w="6350">
          <a:solidFill>
            <a:schemeClr val="accent1">
              <a:lumMod val="75000"/>
            </a:schemeClr>
          </a:solidFill>
        </a:ln>
      </dgm:spPr>
      <dgm:t>
        <a:bodyPr anchor="ctr"/>
        <a:lstStyle/>
        <a:p>
          <a:pPr marL="95250" indent="-95250">
            <a:buFont typeface="Arial" panose="020B0604020202020204" pitchFamily="34" charset="0"/>
            <a:buChar char="•"/>
          </a:pPr>
          <a:r>
            <a:rPr lang="en-IN" sz="1000" b="0" dirty="0">
              <a:solidFill>
                <a:schemeClr val="bg1"/>
              </a:solidFill>
            </a:rPr>
            <a:t>Hospitals</a:t>
          </a:r>
        </a:p>
      </dgm:t>
    </dgm:pt>
    <dgm:pt modelId="{CE67634A-13D7-48E2-B27F-D3F683857765}" type="parTrans" cxnId="{E912E5A9-9CE1-41A6-B07C-73C80F873635}">
      <dgm:prSet/>
      <dgm:spPr/>
      <dgm:t>
        <a:bodyPr/>
        <a:lstStyle/>
        <a:p>
          <a:endParaRPr lang="en-IN"/>
        </a:p>
      </dgm:t>
    </dgm:pt>
    <dgm:pt modelId="{BB4F7E8F-167A-4F2B-9E60-2E419111DA02}" type="sibTrans" cxnId="{E912E5A9-9CE1-41A6-B07C-73C80F873635}">
      <dgm:prSet/>
      <dgm:spPr/>
      <dgm:t>
        <a:bodyPr/>
        <a:lstStyle/>
        <a:p>
          <a:endParaRPr lang="en-IN"/>
        </a:p>
      </dgm:t>
    </dgm:pt>
    <dgm:pt modelId="{3CDFCC56-6F4F-4F71-ACDF-2ACDC999DC27}">
      <dgm:prSet custT="1"/>
      <dgm:spPr>
        <a:solidFill>
          <a:schemeClr val="tx2">
            <a:lumMod val="50000"/>
            <a:alpha val="80000"/>
          </a:schemeClr>
        </a:solidFill>
        <a:ln w="6350">
          <a:solidFill>
            <a:schemeClr val="accent1">
              <a:lumMod val="75000"/>
            </a:schemeClr>
          </a:solidFill>
        </a:ln>
      </dgm:spPr>
      <dgm:t>
        <a:bodyPr anchor="ctr"/>
        <a:lstStyle/>
        <a:p>
          <a:pPr marL="182563" indent="-95250"/>
          <a:r>
            <a:rPr lang="en-US" sz="1000" dirty="0">
              <a:solidFill>
                <a:schemeClr val="bg1"/>
              </a:solidFill>
            </a:rPr>
            <a:t>Low cost of power compared to other Tier I cities </a:t>
          </a:r>
          <a:endParaRPr lang="en-IN" sz="1000" dirty="0">
            <a:solidFill>
              <a:schemeClr val="bg1"/>
            </a:solidFill>
          </a:endParaRPr>
        </a:p>
      </dgm:t>
    </dgm:pt>
    <dgm:pt modelId="{1B9B0A57-160E-49DB-9FC1-91E1CF6E9C85}" type="parTrans" cxnId="{2D0D1EC7-BF30-4455-BBB6-6BE307515042}">
      <dgm:prSet/>
      <dgm:spPr/>
      <dgm:t>
        <a:bodyPr/>
        <a:lstStyle/>
        <a:p>
          <a:endParaRPr lang="en-IN"/>
        </a:p>
      </dgm:t>
    </dgm:pt>
    <dgm:pt modelId="{D60A4042-6640-41D8-9B42-F0A92E449CA3}" type="sibTrans" cxnId="{2D0D1EC7-BF30-4455-BBB6-6BE307515042}">
      <dgm:prSet/>
      <dgm:spPr/>
      <dgm:t>
        <a:bodyPr/>
        <a:lstStyle/>
        <a:p>
          <a:endParaRPr lang="en-IN"/>
        </a:p>
      </dgm:t>
    </dgm:pt>
    <dgm:pt modelId="{0076B223-1B5B-4339-BDD0-DD9A8F8A1914}">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pPr>
          <a:r>
            <a:rPr lang="en-US" sz="1000" dirty="0">
              <a:solidFill>
                <a:schemeClr val="bg1"/>
              </a:solidFill>
            </a:rPr>
            <a:t>Its GDP is $ 163 billion with 15.6% YOY increment. (</a:t>
          </a:r>
          <a:r>
            <a:rPr lang="en-US" sz="10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2022</a:t>
          </a:r>
          <a:r>
            <a:rPr lang="en-US" sz="1000" dirty="0">
              <a:solidFill>
                <a:schemeClr val="bg1"/>
              </a:solidFill>
            </a:rPr>
            <a:t>)</a:t>
          </a:r>
          <a:endParaRPr lang="en-IN" sz="1000" dirty="0">
            <a:solidFill>
              <a:schemeClr val="bg1"/>
            </a:solidFill>
          </a:endParaRPr>
        </a:p>
      </dgm:t>
    </dgm:pt>
    <dgm:pt modelId="{1BDC2036-282F-4553-BC35-67204A12CAB8}" type="sibTrans" cxnId="{17053CC3-B83D-4014-BDB9-036A1A8E822F}">
      <dgm:prSet/>
      <dgm:spPr/>
      <dgm:t>
        <a:bodyPr/>
        <a:lstStyle/>
        <a:p>
          <a:endParaRPr lang="en-IN"/>
        </a:p>
      </dgm:t>
    </dgm:pt>
    <dgm:pt modelId="{279A3875-DC41-47E3-ABEE-B278FE08F0C5}" type="parTrans" cxnId="{17053CC3-B83D-4014-BDB9-036A1A8E822F}">
      <dgm:prSet/>
      <dgm:spPr/>
      <dgm:t>
        <a:bodyPr/>
        <a:lstStyle/>
        <a:p>
          <a:endParaRPr lang="en-IN"/>
        </a:p>
      </dgm:t>
    </dgm:pt>
    <dgm:pt modelId="{935CC738-C02F-4431-A449-EC8265FC6BE3}" type="pres">
      <dgm:prSet presAssocID="{FE41E721-738C-441B-BB7F-B10D9DE40F34}" presName="linear" presStyleCnt="0">
        <dgm:presLayoutVars>
          <dgm:dir/>
          <dgm:resizeHandles val="exact"/>
        </dgm:presLayoutVars>
      </dgm:prSet>
      <dgm:spPr/>
    </dgm:pt>
    <dgm:pt modelId="{EB10ECAB-1121-43D4-8778-826E627C0D92}" type="pres">
      <dgm:prSet presAssocID="{A59439D5-A7F9-4D84-A97B-05E829191E1C}" presName="comp" presStyleCnt="0"/>
      <dgm:spPr/>
    </dgm:pt>
    <dgm:pt modelId="{426EDB82-C233-4A89-A483-FB41B2E7A1F5}" type="pres">
      <dgm:prSet presAssocID="{A59439D5-A7F9-4D84-A97B-05E829191E1C}" presName="box" presStyleLbl="node1" presStyleIdx="0" presStyleCnt="3" custScaleX="75235" custScaleY="146723"/>
      <dgm:spPr/>
    </dgm:pt>
    <dgm:pt modelId="{875E75B9-72DA-43BB-B7F0-BEA519C292C3}" type="pres">
      <dgm:prSet presAssocID="{A59439D5-A7F9-4D84-A97B-05E829191E1C}" presName="img" presStyleLbl="fgImgPlace1" presStyleIdx="0" presStyleCnt="3" custScaleX="135563" custScaleY="179186" custLinFactNeighborX="7894" custLinFactNeighborY="2869"/>
      <dgm:spPr>
        <a:blipFill rotWithShape="1">
          <a:blip xmlns:r="http://schemas.openxmlformats.org/officeDocument/2006/relationships" r:embed="rId2"/>
          <a:srcRect/>
          <a:stretch>
            <a:fillRect l="-9000" r="-9000"/>
          </a:stretch>
        </a:blipFill>
        <a:ln w="12700">
          <a:solidFill>
            <a:schemeClr val="bg1"/>
          </a:solidFill>
        </a:ln>
      </dgm:spPr>
    </dgm:pt>
    <dgm:pt modelId="{09410B53-FAEF-4397-BB78-42ACE3B14524}" type="pres">
      <dgm:prSet presAssocID="{A59439D5-A7F9-4D84-A97B-05E829191E1C}" presName="text" presStyleLbl="node1" presStyleIdx="0" presStyleCnt="3">
        <dgm:presLayoutVars>
          <dgm:bulletEnabled val="1"/>
        </dgm:presLayoutVars>
      </dgm:prSet>
      <dgm:spPr/>
    </dgm:pt>
    <dgm:pt modelId="{870769DE-061E-49EE-A5DF-03B20DC9359D}" type="pres">
      <dgm:prSet presAssocID="{4231F23C-B827-4059-A8D7-991196055FB5}" presName="spacer" presStyleCnt="0"/>
      <dgm:spPr/>
    </dgm:pt>
    <dgm:pt modelId="{0AD247C8-9959-4D0C-A6E4-3FB46A18F17F}" type="pres">
      <dgm:prSet presAssocID="{65D12CD4-E39B-4AB8-9A9A-AA694D69B63E}" presName="comp" presStyleCnt="0"/>
      <dgm:spPr/>
    </dgm:pt>
    <dgm:pt modelId="{AE57847D-9886-4E29-A501-79354A5F5C3D}" type="pres">
      <dgm:prSet presAssocID="{65D12CD4-E39B-4AB8-9A9A-AA694D69B63E}" presName="box" presStyleLbl="node1" presStyleIdx="1" presStyleCnt="3" custScaleX="72001" custScaleY="107883" custLinFactNeighborX="474" custLinFactNeighborY="-5740"/>
      <dgm:spPr/>
    </dgm:pt>
    <dgm:pt modelId="{96627D97-86BB-4648-957C-47CB4E700FCE}" type="pres">
      <dgm:prSet presAssocID="{65D12CD4-E39B-4AB8-9A9A-AA694D69B63E}" presName="img" presStyleLbl="fgImgPlace1" presStyleIdx="1" presStyleCnt="3" custScaleX="135563" custScaleY="132765" custLinFactNeighborX="1202" custLinFactNeighborY="-4784"/>
      <dgm:spPr>
        <a:blipFill rotWithShape="1">
          <a:blip xmlns:r="http://schemas.openxmlformats.org/officeDocument/2006/relationships" r:embed="rId3"/>
          <a:srcRect/>
          <a:stretch>
            <a:fillRect l="-1000" r="-1000"/>
          </a:stretch>
        </a:blipFill>
        <a:ln w="12700">
          <a:solidFill>
            <a:schemeClr val="bg1"/>
          </a:solidFill>
        </a:ln>
      </dgm:spPr>
    </dgm:pt>
    <dgm:pt modelId="{3E2258DD-51C0-4840-ABF9-38D2FF7E2373}" type="pres">
      <dgm:prSet presAssocID="{65D12CD4-E39B-4AB8-9A9A-AA694D69B63E}" presName="text" presStyleLbl="node1" presStyleIdx="1" presStyleCnt="3">
        <dgm:presLayoutVars>
          <dgm:bulletEnabled val="1"/>
        </dgm:presLayoutVars>
      </dgm:prSet>
      <dgm:spPr/>
    </dgm:pt>
    <dgm:pt modelId="{36D8A3AE-0DE7-416F-96D1-8C126EFC502B}" type="pres">
      <dgm:prSet presAssocID="{107404A6-6972-4CB1-A340-0F74FB57EBF9}" presName="spacer" presStyleCnt="0"/>
      <dgm:spPr/>
    </dgm:pt>
    <dgm:pt modelId="{6FA429E7-06E2-478A-A3D6-A5745CD1F5C1}" type="pres">
      <dgm:prSet presAssocID="{B432C25D-3C0A-4639-BC55-EBE22FE0C2D1}" presName="comp" presStyleCnt="0"/>
      <dgm:spPr/>
    </dgm:pt>
    <dgm:pt modelId="{4F0CFB58-C626-48E5-949A-C7D318CF5EC1}" type="pres">
      <dgm:prSet presAssocID="{B432C25D-3C0A-4639-BC55-EBE22FE0C2D1}" presName="box" presStyleLbl="node1" presStyleIdx="2" presStyleCnt="3" custScaleX="73777" custScaleY="113153" custLinFactNeighborY="-4325"/>
      <dgm:spPr/>
    </dgm:pt>
    <dgm:pt modelId="{FA1475EB-5944-4708-A32A-7B4989F509FB}" type="pres">
      <dgm:prSet presAssocID="{B432C25D-3C0A-4639-BC55-EBE22FE0C2D1}" presName="img" presStyleLbl="fgImgPlace1" presStyleIdx="2" presStyleCnt="3" custScaleX="135631" custScaleY="141579" custLinFactNeighborX="1248" custLinFactNeighborY="-7524"/>
      <dgm:spPr>
        <a:blipFill dpi="0" rotWithShape="1">
          <a:blip xmlns:r="http://schemas.openxmlformats.org/officeDocument/2006/relationships" r:embed="rId4"/>
          <a:srcRect/>
          <a:stretch>
            <a:fillRect l="26275" r="26275"/>
          </a:stretch>
        </a:blipFill>
        <a:ln w="12700">
          <a:solidFill>
            <a:schemeClr val="bg1"/>
          </a:solidFill>
        </a:ln>
      </dgm:spPr>
    </dgm:pt>
    <dgm:pt modelId="{D320AC6E-4ABE-40EE-B142-C98F6E090064}" type="pres">
      <dgm:prSet presAssocID="{B432C25D-3C0A-4639-BC55-EBE22FE0C2D1}" presName="text" presStyleLbl="node1" presStyleIdx="2" presStyleCnt="3">
        <dgm:presLayoutVars>
          <dgm:bulletEnabled val="1"/>
        </dgm:presLayoutVars>
      </dgm:prSet>
      <dgm:spPr/>
    </dgm:pt>
  </dgm:ptLst>
  <dgm:cxnLst>
    <dgm:cxn modelId="{D613240D-FDA3-4BF2-9A62-F068EC18F89E}" type="presOf" srcId="{BF2DF46C-CDA1-4F75-A096-255BCB050F05}" destId="{3E2258DD-51C0-4840-ABF9-38D2FF7E2373}" srcOrd="1" destOrd="1" presId="urn:microsoft.com/office/officeart/2005/8/layout/vList4"/>
    <dgm:cxn modelId="{39D60311-08F0-4F4D-890A-0E2AB91D7552}" type="presOf" srcId="{908AD134-230A-4883-B02F-AD9FCF1F48C2}" destId="{AE57847D-9886-4E29-A501-79354A5F5C3D}" srcOrd="0" destOrd="2" presId="urn:microsoft.com/office/officeart/2005/8/layout/vList4"/>
    <dgm:cxn modelId="{D13B6A13-62DB-4AD7-A964-BB1057325769}" srcId="{A59439D5-A7F9-4D84-A97B-05E829191E1C}" destId="{AA768CD4-7C9F-4916-A4C7-EAB049374C13}" srcOrd="4" destOrd="0" parTransId="{8709D0FD-6839-48DE-8710-D077BCDDE8AE}" sibTransId="{B9C10DE8-A151-4BB2-8674-76B5401071F5}"/>
    <dgm:cxn modelId="{B1E34615-5D52-4635-94C1-797B1DC0A0B0}" type="presOf" srcId="{BF2DF46C-CDA1-4F75-A096-255BCB050F05}" destId="{AE57847D-9886-4E29-A501-79354A5F5C3D}" srcOrd="0" destOrd="1" presId="urn:microsoft.com/office/officeart/2005/8/layout/vList4"/>
    <dgm:cxn modelId="{13FA0819-6D9F-4BD8-9458-58158C4408F0}" type="presOf" srcId="{B432C25D-3C0A-4639-BC55-EBE22FE0C2D1}" destId="{D320AC6E-4ABE-40EE-B142-C98F6E090064}" srcOrd="1" destOrd="0" presId="urn:microsoft.com/office/officeart/2005/8/layout/vList4"/>
    <dgm:cxn modelId="{CC7CF71B-5BD7-4784-9281-F5AD99B546FB}" type="presOf" srcId="{1B145EF4-2440-41F2-9471-9429E8A1D578}" destId="{AE57847D-9886-4E29-A501-79354A5F5C3D}" srcOrd="0" destOrd="5" presId="urn:microsoft.com/office/officeart/2005/8/layout/vList4"/>
    <dgm:cxn modelId="{A374811D-84FD-45AB-8C45-F113BF51DB03}" type="presOf" srcId="{65D12CD4-E39B-4AB8-9A9A-AA694D69B63E}" destId="{AE57847D-9886-4E29-A501-79354A5F5C3D}" srcOrd="0" destOrd="0" presId="urn:microsoft.com/office/officeart/2005/8/layout/vList4"/>
    <dgm:cxn modelId="{CEEC6A28-FE7C-4545-BA31-BB9AE5BDC52A}" type="presOf" srcId="{A59439D5-A7F9-4D84-A97B-05E829191E1C}" destId="{09410B53-FAEF-4397-BB78-42ACE3B14524}" srcOrd="1" destOrd="0" presId="urn:microsoft.com/office/officeart/2005/8/layout/vList4"/>
    <dgm:cxn modelId="{A889672A-B5E3-4901-AD9B-7CCB7D78BAA9}" srcId="{65D12CD4-E39B-4AB8-9A9A-AA694D69B63E}" destId="{908AD134-230A-4883-B02F-AD9FCF1F48C2}" srcOrd="1" destOrd="0" parTransId="{E753292F-DAAC-4EBF-AC84-605787546EDC}" sibTransId="{1E70268F-86B9-4DDB-9CBF-83B29705B34C}"/>
    <dgm:cxn modelId="{781A672B-1FC2-46C4-9650-973B9AF9EEDC}" type="presOf" srcId="{E62F58C0-849C-400C-BD56-3E396E892719}" destId="{426EDB82-C233-4A89-A483-FB41B2E7A1F5}" srcOrd="0" destOrd="2" presId="urn:microsoft.com/office/officeart/2005/8/layout/vList4"/>
    <dgm:cxn modelId="{6769E431-9119-4358-857E-437150D31AEA}" srcId="{A59439D5-A7F9-4D84-A97B-05E829191E1C}" destId="{E62F58C0-849C-400C-BD56-3E396E892719}" srcOrd="1" destOrd="0" parTransId="{6CD86380-5088-44F1-B08E-B6EA48FB03CF}" sibTransId="{E5F6FBC2-0642-4E73-9B02-F5444D5D47DD}"/>
    <dgm:cxn modelId="{47A3C632-9880-47D4-A05D-CA4A2265BAC3}" type="presOf" srcId="{1B145EF4-2440-41F2-9471-9429E8A1D578}" destId="{3E2258DD-51C0-4840-ABF9-38D2FF7E2373}" srcOrd="1" destOrd="5" presId="urn:microsoft.com/office/officeart/2005/8/layout/vList4"/>
    <dgm:cxn modelId="{F4FF4D63-41F6-4E42-B100-F5C45417AC73}" type="presOf" srcId="{5200F792-0EE1-4353-B9B3-29ADC21153B1}" destId="{AE57847D-9886-4E29-A501-79354A5F5C3D}" srcOrd="0" destOrd="3" presId="urn:microsoft.com/office/officeart/2005/8/layout/vList4"/>
    <dgm:cxn modelId="{73F33C64-8C6D-46B0-AFD3-83A8796C13AB}" type="presOf" srcId="{C88E08EE-CA13-4433-BB94-20BEB33493E3}" destId="{09410B53-FAEF-4397-BB78-42ACE3B14524}" srcOrd="1" destOrd="4" presId="urn:microsoft.com/office/officeart/2005/8/layout/vList4"/>
    <dgm:cxn modelId="{A913C344-D28D-4C94-84A2-1726000D7E0B}" type="presOf" srcId="{A59439D5-A7F9-4D84-A97B-05E829191E1C}" destId="{426EDB82-C233-4A89-A483-FB41B2E7A1F5}" srcOrd="0" destOrd="0" presId="urn:microsoft.com/office/officeart/2005/8/layout/vList4"/>
    <dgm:cxn modelId="{83386565-C00F-40C9-A99C-BDB327F9954F}" srcId="{A59439D5-A7F9-4D84-A97B-05E829191E1C}" destId="{8A6058D5-57B1-476C-84B3-C2E800739F4B}" srcOrd="2" destOrd="0" parTransId="{7182ED6A-64FF-4412-8A01-49DA88E2A99E}" sibTransId="{2927BA90-5DE6-42BB-AB07-FF6D43B8B358}"/>
    <dgm:cxn modelId="{F140E44A-4254-45F3-B161-451CF4A8E244}" type="presOf" srcId="{908AD134-230A-4883-B02F-AD9FCF1F48C2}" destId="{3E2258DD-51C0-4840-ABF9-38D2FF7E2373}" srcOrd="1" destOrd="2" presId="urn:microsoft.com/office/officeart/2005/8/layout/vList4"/>
    <dgm:cxn modelId="{FA6BE74A-31E7-4E02-B0AA-4DD59395C5F2}" type="presOf" srcId="{8A6058D5-57B1-476C-84B3-C2E800739F4B}" destId="{426EDB82-C233-4A89-A483-FB41B2E7A1F5}" srcOrd="0" destOrd="3" presId="urn:microsoft.com/office/officeart/2005/8/layout/vList4"/>
    <dgm:cxn modelId="{341B214F-6B15-430C-AF36-9E965485AFF7}" type="presOf" srcId="{175E32AC-52B8-4002-80E6-B779B2B77287}" destId="{D320AC6E-4ABE-40EE-B142-C98F6E090064}" srcOrd="1" destOrd="1" presId="urn:microsoft.com/office/officeart/2005/8/layout/vList4"/>
    <dgm:cxn modelId="{6BCEA84F-34DB-4C1C-9F2C-A3997AC70A77}" type="presOf" srcId="{AA768CD4-7C9F-4916-A4C7-EAB049374C13}" destId="{09410B53-FAEF-4397-BB78-42ACE3B14524}" srcOrd="1" destOrd="5" presId="urn:microsoft.com/office/officeart/2005/8/layout/vList4"/>
    <dgm:cxn modelId="{07B92650-6C48-485E-8EAC-0CE205D1A8DE}" type="presOf" srcId="{36AC981A-E72F-42ED-A4EA-4E18A1959BFC}" destId="{09410B53-FAEF-4397-BB78-42ACE3B14524}" srcOrd="1" destOrd="6" presId="urn:microsoft.com/office/officeart/2005/8/layout/vList4"/>
    <dgm:cxn modelId="{FC57E472-C7FA-4DCA-B7C7-0F6EA160362C}" type="presOf" srcId="{175E32AC-52B8-4002-80E6-B779B2B77287}" destId="{4F0CFB58-C626-48E5-949A-C7D318CF5EC1}" srcOrd="0" destOrd="1" presId="urn:microsoft.com/office/officeart/2005/8/layout/vList4"/>
    <dgm:cxn modelId="{A2D17C73-ED59-477E-9E94-EFBFF3999B2F}" srcId="{65D12CD4-E39B-4AB8-9A9A-AA694D69B63E}" destId="{BF2DF46C-CDA1-4F75-A096-255BCB050F05}" srcOrd="0" destOrd="0" parTransId="{3CA68701-83FD-4DE6-97FC-AD3F67827E37}" sibTransId="{E1ABE8E7-8B9B-4E40-88FD-C95FCD1FAA8C}"/>
    <dgm:cxn modelId="{CFEC287F-C199-46D9-91B9-910045EFD50D}" srcId="{FE41E721-738C-441B-BB7F-B10D9DE40F34}" destId="{A59439D5-A7F9-4D84-A97B-05E829191E1C}" srcOrd="0" destOrd="0" parTransId="{5E763213-C528-48E3-9D1B-E305713FCD9F}" sibTransId="{4231F23C-B827-4059-A8D7-991196055FB5}"/>
    <dgm:cxn modelId="{2A341E8F-D360-497A-B835-AEB05B87EB32}" srcId="{65D12CD4-E39B-4AB8-9A9A-AA694D69B63E}" destId="{5200F792-0EE1-4353-B9B3-29ADC21153B1}" srcOrd="2" destOrd="0" parTransId="{08DB95BC-BD8D-402A-BCEA-A5D2BCB05CBC}" sibTransId="{65557E83-5807-48C7-BF2A-B438D861B95A}"/>
    <dgm:cxn modelId="{0A7EBA93-3D27-481D-B30B-DCDACDD56ABB}" type="presOf" srcId="{FBD9D755-DBF7-48D9-B9FD-077D4A283C51}" destId="{D320AC6E-4ABE-40EE-B142-C98F6E090064}" srcOrd="1" destOrd="2" presId="urn:microsoft.com/office/officeart/2005/8/layout/vList4"/>
    <dgm:cxn modelId="{6D665295-5C68-47E4-83FD-42F240E70C5D}" srcId="{FE41E721-738C-441B-BB7F-B10D9DE40F34}" destId="{B432C25D-3C0A-4639-BC55-EBE22FE0C2D1}" srcOrd="2" destOrd="0" parTransId="{B97A0432-1896-4976-B394-5991C3AD305A}" sibTransId="{8D13E704-8B54-47C8-B63D-44B43ABAC563}"/>
    <dgm:cxn modelId="{990F8E9B-7183-4D92-BA8A-ADD118F2F9F5}" type="presOf" srcId="{8A6058D5-57B1-476C-84B3-C2E800739F4B}" destId="{09410B53-FAEF-4397-BB78-42ACE3B14524}" srcOrd="1" destOrd="3" presId="urn:microsoft.com/office/officeart/2005/8/layout/vList4"/>
    <dgm:cxn modelId="{E3B39EA0-C6F0-45E3-B42B-876CB7718556}" type="presOf" srcId="{4E36FF97-DC9A-477F-9D55-A72CFE06C19B}" destId="{3E2258DD-51C0-4840-ABF9-38D2FF7E2373}" srcOrd="1" destOrd="4" presId="urn:microsoft.com/office/officeart/2005/8/layout/vList4"/>
    <dgm:cxn modelId="{E912E5A9-9CE1-41A6-B07C-73C80F873635}" srcId="{65D12CD4-E39B-4AB8-9A9A-AA694D69B63E}" destId="{4E36FF97-DC9A-477F-9D55-A72CFE06C19B}" srcOrd="3" destOrd="0" parTransId="{CE67634A-13D7-48E2-B27F-D3F683857765}" sibTransId="{BB4F7E8F-167A-4F2B-9E60-2E419111DA02}"/>
    <dgm:cxn modelId="{75A099AA-7BEF-4BE9-BB26-2078E7CC2A94}" type="presOf" srcId="{0076B223-1B5B-4339-BDD0-DD9A8F8A1914}" destId="{09410B53-FAEF-4397-BB78-42ACE3B14524}" srcOrd="1" destOrd="1" presId="urn:microsoft.com/office/officeart/2005/8/layout/vList4"/>
    <dgm:cxn modelId="{9E2D73B2-7F93-4142-BABD-D7555CBD2859}" type="presOf" srcId="{FE41E721-738C-441B-BB7F-B10D9DE40F34}" destId="{935CC738-C02F-4431-A449-EC8265FC6BE3}" srcOrd="0" destOrd="0" presId="urn:microsoft.com/office/officeart/2005/8/layout/vList4"/>
    <dgm:cxn modelId="{C626A1B5-317C-407E-8477-2B834592E039}" type="presOf" srcId="{4E36FF97-DC9A-477F-9D55-A72CFE06C19B}" destId="{AE57847D-9886-4E29-A501-79354A5F5C3D}" srcOrd="0" destOrd="4" presId="urn:microsoft.com/office/officeart/2005/8/layout/vList4"/>
    <dgm:cxn modelId="{AEFA2FBC-4D84-45E5-8F13-383FF27019FC}" type="presOf" srcId="{5200F792-0EE1-4353-B9B3-29ADC21153B1}" destId="{3E2258DD-51C0-4840-ABF9-38D2FF7E2373}" srcOrd="1" destOrd="3" presId="urn:microsoft.com/office/officeart/2005/8/layout/vList4"/>
    <dgm:cxn modelId="{17053CC3-B83D-4014-BDB9-036A1A8E822F}" srcId="{A59439D5-A7F9-4D84-A97B-05E829191E1C}" destId="{0076B223-1B5B-4339-BDD0-DD9A8F8A1914}" srcOrd="0" destOrd="0" parTransId="{279A3875-DC41-47E3-ABEE-B278FE08F0C5}" sibTransId="{1BDC2036-282F-4553-BC35-67204A12CAB8}"/>
    <dgm:cxn modelId="{456D4AC3-BAE9-487F-9C71-43E2A94CC2C7}" type="presOf" srcId="{36AC981A-E72F-42ED-A4EA-4E18A1959BFC}" destId="{426EDB82-C233-4A89-A483-FB41B2E7A1F5}" srcOrd="0" destOrd="6" presId="urn:microsoft.com/office/officeart/2005/8/layout/vList4"/>
    <dgm:cxn modelId="{936300C6-845F-4122-B3D5-E7FBCB5BF988}" type="presOf" srcId="{E62F58C0-849C-400C-BD56-3E396E892719}" destId="{09410B53-FAEF-4397-BB78-42ACE3B14524}" srcOrd="1" destOrd="2" presId="urn:microsoft.com/office/officeart/2005/8/layout/vList4"/>
    <dgm:cxn modelId="{2D0D1EC7-BF30-4455-BBB6-6BE307515042}" srcId="{B432C25D-3C0A-4639-BC55-EBE22FE0C2D1}" destId="{3CDFCC56-6F4F-4F71-ACDF-2ACDC999DC27}" srcOrd="2" destOrd="0" parTransId="{1B9B0A57-160E-49DB-9FC1-91E1CF6E9C85}" sibTransId="{D60A4042-6640-41D8-9B42-F0A92E449CA3}"/>
    <dgm:cxn modelId="{C2F267C9-47E1-43BB-BC1C-CF241EF291C9}" type="presOf" srcId="{0076B223-1B5B-4339-BDD0-DD9A8F8A1914}" destId="{426EDB82-C233-4A89-A483-FB41B2E7A1F5}" srcOrd="0" destOrd="1" presId="urn:microsoft.com/office/officeart/2005/8/layout/vList4"/>
    <dgm:cxn modelId="{513B99D0-5E53-4F9C-888C-17A326A2931E}" type="presOf" srcId="{B432C25D-3C0A-4639-BC55-EBE22FE0C2D1}" destId="{4F0CFB58-C626-48E5-949A-C7D318CF5EC1}" srcOrd="0" destOrd="0" presId="urn:microsoft.com/office/officeart/2005/8/layout/vList4"/>
    <dgm:cxn modelId="{ADF889D5-4416-4BB9-8F4E-F764953B8250}" srcId="{A59439D5-A7F9-4D84-A97B-05E829191E1C}" destId="{C88E08EE-CA13-4433-BB94-20BEB33493E3}" srcOrd="3" destOrd="0" parTransId="{6BDC4103-8CC9-479F-963A-5C187B5549AD}" sibTransId="{DDE73C9C-7D39-4C0B-8D0B-92F1BB0A6E58}"/>
    <dgm:cxn modelId="{3EF628D7-02CC-4DFB-B006-27951C8BAC77}" srcId="{B432C25D-3C0A-4639-BC55-EBE22FE0C2D1}" destId="{FBD9D755-DBF7-48D9-B9FD-077D4A283C51}" srcOrd="1" destOrd="0" parTransId="{903F010A-8CD0-4CF4-B96E-971CC8E11454}" sibTransId="{0515DC50-C019-40C1-8B96-1E41B4F2EBD8}"/>
    <dgm:cxn modelId="{55537DDD-B80C-4D5E-A474-2C9BD5324385}" type="presOf" srcId="{65D12CD4-E39B-4AB8-9A9A-AA694D69B63E}" destId="{3E2258DD-51C0-4840-ABF9-38D2FF7E2373}" srcOrd="1" destOrd="0" presId="urn:microsoft.com/office/officeart/2005/8/layout/vList4"/>
    <dgm:cxn modelId="{58D9EEE0-886C-4027-9A16-CFC803B1385E}" type="presOf" srcId="{FBD9D755-DBF7-48D9-B9FD-077D4A283C51}" destId="{4F0CFB58-C626-48E5-949A-C7D318CF5EC1}" srcOrd="0" destOrd="2" presId="urn:microsoft.com/office/officeart/2005/8/layout/vList4"/>
    <dgm:cxn modelId="{0DFDCCE2-FAF5-4408-BA18-91519968247F}" type="presOf" srcId="{3CDFCC56-6F4F-4F71-ACDF-2ACDC999DC27}" destId="{4F0CFB58-C626-48E5-949A-C7D318CF5EC1}" srcOrd="0" destOrd="3" presId="urn:microsoft.com/office/officeart/2005/8/layout/vList4"/>
    <dgm:cxn modelId="{FDE1FFE3-41F6-4E6B-8EBB-AD17CD2706E9}" srcId="{FE41E721-738C-441B-BB7F-B10D9DE40F34}" destId="{65D12CD4-E39B-4AB8-9A9A-AA694D69B63E}" srcOrd="1" destOrd="0" parTransId="{6BEAC03D-767F-4836-80EE-3BD19C6EE7B5}" sibTransId="{107404A6-6972-4CB1-A340-0F74FB57EBF9}"/>
    <dgm:cxn modelId="{BECE63E8-7B1F-4D86-9855-60C5FA3F8142}" type="presOf" srcId="{C88E08EE-CA13-4433-BB94-20BEB33493E3}" destId="{426EDB82-C233-4A89-A483-FB41B2E7A1F5}" srcOrd="0" destOrd="4" presId="urn:microsoft.com/office/officeart/2005/8/layout/vList4"/>
    <dgm:cxn modelId="{A0C32FEA-218F-4DAA-B507-7DF94550E7E4}" type="presOf" srcId="{3CDFCC56-6F4F-4F71-ACDF-2ACDC999DC27}" destId="{D320AC6E-4ABE-40EE-B142-C98F6E090064}" srcOrd="1" destOrd="3" presId="urn:microsoft.com/office/officeart/2005/8/layout/vList4"/>
    <dgm:cxn modelId="{2633A4EC-031C-4F2F-8EFB-AB5C91609B99}" srcId="{A59439D5-A7F9-4D84-A97B-05E829191E1C}" destId="{36AC981A-E72F-42ED-A4EA-4E18A1959BFC}" srcOrd="5" destOrd="0" parTransId="{9205F98E-9AA8-4526-862D-6DDDB19796F0}" sibTransId="{6365C53A-AF86-46C9-B72D-EE83FC3410D8}"/>
    <dgm:cxn modelId="{5B25D5EE-5283-4327-B58A-A57CB67549B5}" srcId="{B432C25D-3C0A-4639-BC55-EBE22FE0C2D1}" destId="{175E32AC-52B8-4002-80E6-B779B2B77287}" srcOrd="0" destOrd="0" parTransId="{71B14ABD-8487-424B-AE8A-77D9702B3286}" sibTransId="{BBF0CA21-DEB4-46EE-9F30-F05F93F7728B}"/>
    <dgm:cxn modelId="{93D7E4F0-AC90-4CD3-ADDD-88E15249DCDE}" srcId="{65D12CD4-E39B-4AB8-9A9A-AA694D69B63E}" destId="{1B145EF4-2440-41F2-9471-9429E8A1D578}" srcOrd="4" destOrd="0" parTransId="{9249DB36-9852-4CA9-94B8-551AA360DFD6}" sibTransId="{C15DC4F9-3B82-49AE-BA11-D9ADABFE8EED}"/>
    <dgm:cxn modelId="{4924A9F9-74D4-4B8B-8279-6DF0A2D4A21B}" type="presOf" srcId="{AA768CD4-7C9F-4916-A4C7-EAB049374C13}" destId="{426EDB82-C233-4A89-A483-FB41B2E7A1F5}" srcOrd="0" destOrd="5" presId="urn:microsoft.com/office/officeart/2005/8/layout/vList4"/>
    <dgm:cxn modelId="{C20E03A4-65D9-470D-9BC1-97AA77F8260A}" type="presParOf" srcId="{935CC738-C02F-4431-A449-EC8265FC6BE3}" destId="{EB10ECAB-1121-43D4-8778-826E627C0D92}" srcOrd="0" destOrd="0" presId="urn:microsoft.com/office/officeart/2005/8/layout/vList4"/>
    <dgm:cxn modelId="{32473E5B-0A0D-4275-AD23-4BC00BFDA734}" type="presParOf" srcId="{EB10ECAB-1121-43D4-8778-826E627C0D92}" destId="{426EDB82-C233-4A89-A483-FB41B2E7A1F5}" srcOrd="0" destOrd="0" presId="urn:microsoft.com/office/officeart/2005/8/layout/vList4"/>
    <dgm:cxn modelId="{131BE180-04E1-4189-A15F-B8D4A6B4F37B}" type="presParOf" srcId="{EB10ECAB-1121-43D4-8778-826E627C0D92}" destId="{875E75B9-72DA-43BB-B7F0-BEA519C292C3}" srcOrd="1" destOrd="0" presId="urn:microsoft.com/office/officeart/2005/8/layout/vList4"/>
    <dgm:cxn modelId="{7BA8C432-847E-45E6-9020-5F0DC2219727}" type="presParOf" srcId="{EB10ECAB-1121-43D4-8778-826E627C0D92}" destId="{09410B53-FAEF-4397-BB78-42ACE3B14524}" srcOrd="2" destOrd="0" presId="urn:microsoft.com/office/officeart/2005/8/layout/vList4"/>
    <dgm:cxn modelId="{6C7924AC-AF99-423B-A4F5-0C45239B46A1}" type="presParOf" srcId="{935CC738-C02F-4431-A449-EC8265FC6BE3}" destId="{870769DE-061E-49EE-A5DF-03B20DC9359D}" srcOrd="1" destOrd="0" presId="urn:microsoft.com/office/officeart/2005/8/layout/vList4"/>
    <dgm:cxn modelId="{F3B52AA8-5BB4-411C-902C-4F2D7BC489DB}" type="presParOf" srcId="{935CC738-C02F-4431-A449-EC8265FC6BE3}" destId="{0AD247C8-9959-4D0C-A6E4-3FB46A18F17F}" srcOrd="2" destOrd="0" presId="urn:microsoft.com/office/officeart/2005/8/layout/vList4"/>
    <dgm:cxn modelId="{2574463A-81AE-4933-B078-3639F49106A8}" type="presParOf" srcId="{0AD247C8-9959-4D0C-A6E4-3FB46A18F17F}" destId="{AE57847D-9886-4E29-A501-79354A5F5C3D}" srcOrd="0" destOrd="0" presId="urn:microsoft.com/office/officeart/2005/8/layout/vList4"/>
    <dgm:cxn modelId="{4C166168-CD8F-4AB2-BD34-198463D280E4}" type="presParOf" srcId="{0AD247C8-9959-4D0C-A6E4-3FB46A18F17F}" destId="{96627D97-86BB-4648-957C-47CB4E700FCE}" srcOrd="1" destOrd="0" presId="urn:microsoft.com/office/officeart/2005/8/layout/vList4"/>
    <dgm:cxn modelId="{AED8A48B-4C05-4C08-BFA5-E39E79D7F420}" type="presParOf" srcId="{0AD247C8-9959-4D0C-A6E4-3FB46A18F17F}" destId="{3E2258DD-51C0-4840-ABF9-38D2FF7E2373}" srcOrd="2" destOrd="0" presId="urn:microsoft.com/office/officeart/2005/8/layout/vList4"/>
    <dgm:cxn modelId="{6D54D329-4093-4466-B3F8-40E948116209}" type="presParOf" srcId="{935CC738-C02F-4431-A449-EC8265FC6BE3}" destId="{36D8A3AE-0DE7-416F-96D1-8C126EFC502B}" srcOrd="3" destOrd="0" presId="urn:microsoft.com/office/officeart/2005/8/layout/vList4"/>
    <dgm:cxn modelId="{2DFEE062-5A7D-41E0-A2CD-2A7F418C5B34}" type="presParOf" srcId="{935CC738-C02F-4431-A449-EC8265FC6BE3}" destId="{6FA429E7-06E2-478A-A3D6-A5745CD1F5C1}" srcOrd="4" destOrd="0" presId="urn:microsoft.com/office/officeart/2005/8/layout/vList4"/>
    <dgm:cxn modelId="{4AF3B321-07D3-4D45-8842-B90497D767C4}" type="presParOf" srcId="{6FA429E7-06E2-478A-A3D6-A5745CD1F5C1}" destId="{4F0CFB58-C626-48E5-949A-C7D318CF5EC1}" srcOrd="0" destOrd="0" presId="urn:microsoft.com/office/officeart/2005/8/layout/vList4"/>
    <dgm:cxn modelId="{B6DA76C5-2532-44AE-B3A7-70A2675AA165}" type="presParOf" srcId="{6FA429E7-06E2-478A-A3D6-A5745CD1F5C1}" destId="{FA1475EB-5944-4708-A32A-7B4989F509FB}" srcOrd="1" destOrd="0" presId="urn:microsoft.com/office/officeart/2005/8/layout/vList4"/>
    <dgm:cxn modelId="{03B7F7E9-1BE9-48E9-9B92-99DD377AF4F1}" type="presParOf" srcId="{6FA429E7-06E2-478A-A3D6-A5745CD1F5C1}" destId="{D320AC6E-4ABE-40EE-B142-C98F6E0900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29FFD8-ECB2-4873-85E9-BAAC5BCA18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6EDD07F6-5181-4255-9657-C7B5B7A7A16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dirty="0"/>
            <a:t>Located at the </a:t>
          </a:r>
          <a:r>
            <a:rPr lang="en-US" sz="1050" b="1" dirty="0">
              <a:solidFill>
                <a:schemeClr val="accent3"/>
              </a:solidFill>
            </a:rPr>
            <a:t>Financial District </a:t>
          </a:r>
          <a:r>
            <a:rPr lang="en-US" sz="1050" dirty="0"/>
            <a:t>(an SEZ and IT Corridor, by Govt of Telangana)</a:t>
          </a:r>
          <a:endParaRPr lang="en-IN" sz="1050" dirty="0"/>
        </a:p>
      </dgm:t>
    </dgm:pt>
    <dgm:pt modelId="{F7D54B4A-FFF9-448E-9C9C-0E63E911A71B}" type="parTrans" cxnId="{685D0A64-9AEF-42DF-A2C4-0CEC72B8D7BC}">
      <dgm:prSet/>
      <dgm:spPr/>
      <dgm:t>
        <a:bodyPr/>
        <a:lstStyle/>
        <a:p>
          <a:endParaRPr lang="en-IN"/>
        </a:p>
      </dgm:t>
    </dgm:pt>
    <dgm:pt modelId="{43C3729B-D9ED-4534-AC6E-F5709DC48ADB}" type="sibTrans" cxnId="{685D0A64-9AEF-42DF-A2C4-0CEC72B8D7BC}">
      <dgm:prSet/>
      <dgm:spPr/>
      <dgm:t>
        <a:bodyPr/>
        <a:lstStyle/>
        <a:p>
          <a:endParaRPr lang="en-IN"/>
        </a:p>
      </dgm:t>
    </dgm:pt>
    <dgm:pt modelId="{92690AB1-C618-42EC-ADB6-C69DA21CF402}">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b="1" kern="1200" dirty="0">
              <a:solidFill>
                <a:srgbClr val="9BBB59"/>
              </a:solidFill>
              <a:latin typeface="Trebuchet MS"/>
              <a:ea typeface="+mn-ea"/>
              <a:cs typeface="+mn-cs"/>
            </a:rPr>
            <a:t>Hyperscale</a:t>
          </a:r>
          <a:r>
            <a:rPr lang="en-US" sz="1050" kern="1200" dirty="0"/>
            <a:t> Cloud nodes </a:t>
          </a:r>
          <a:endParaRPr lang="en-IN" sz="1050" kern="1200" dirty="0"/>
        </a:p>
      </dgm:t>
    </dgm:pt>
    <dgm:pt modelId="{7A37A2A1-8310-47E8-88E0-9F19F869F74D}" type="parTrans" cxnId="{CE35E37E-4FB3-412C-80A0-680D1E36D969}">
      <dgm:prSet/>
      <dgm:spPr/>
      <dgm:t>
        <a:bodyPr/>
        <a:lstStyle/>
        <a:p>
          <a:endParaRPr lang="en-IN"/>
        </a:p>
      </dgm:t>
    </dgm:pt>
    <dgm:pt modelId="{A728B284-09E5-4B4A-8FBA-BFD3AD0A4A69}" type="sibTrans" cxnId="{CE35E37E-4FB3-412C-80A0-680D1E36D969}">
      <dgm:prSet/>
      <dgm:spPr/>
      <dgm:t>
        <a:bodyPr/>
        <a:lstStyle/>
        <a:p>
          <a:endParaRPr lang="en-IN"/>
        </a:p>
      </dgm:t>
    </dgm:pt>
    <dgm:pt modelId="{7BD8348C-DADF-4F1A-AAD3-2AB732E17D13}">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kern="1200" dirty="0"/>
            <a:t>Large </a:t>
          </a:r>
          <a:r>
            <a:rPr lang="en-US" sz="1050" b="1" kern="1200" dirty="0">
              <a:solidFill>
                <a:srgbClr val="9BBB59"/>
              </a:solidFill>
              <a:latin typeface="Trebuchet MS"/>
              <a:ea typeface="+mn-ea"/>
              <a:cs typeface="+mn-cs"/>
            </a:rPr>
            <a:t>Banking and Financial </a:t>
          </a:r>
          <a:r>
            <a:rPr lang="en-US" sz="1050" kern="1200" dirty="0"/>
            <a:t>Services customers</a:t>
          </a:r>
          <a:endParaRPr lang="en-IN" sz="1050" kern="1200" dirty="0"/>
        </a:p>
      </dgm:t>
    </dgm:pt>
    <dgm:pt modelId="{4A41772C-B0B3-44DE-845F-71020D7E17A2}" type="parTrans" cxnId="{BE260AD8-0F08-4F81-A7F3-2E74F17AA287}">
      <dgm:prSet/>
      <dgm:spPr/>
      <dgm:t>
        <a:bodyPr/>
        <a:lstStyle/>
        <a:p>
          <a:endParaRPr lang="en-IN"/>
        </a:p>
      </dgm:t>
    </dgm:pt>
    <dgm:pt modelId="{24D666B9-8E43-4BD4-AF5A-4CB30EF2A28B}" type="sibTrans" cxnId="{BE260AD8-0F08-4F81-A7F3-2E74F17AA287}">
      <dgm:prSet/>
      <dgm:spPr/>
      <dgm:t>
        <a:bodyPr/>
        <a:lstStyle/>
        <a:p>
          <a:endParaRPr lang="en-IN"/>
        </a:p>
      </dgm:t>
    </dgm:pt>
    <dgm:pt modelId="{269495D5-ABBE-423F-A459-E53DA7A2B65C}">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dirty="0"/>
            <a:t>Access to utility services, essential and emergency services</a:t>
          </a:r>
          <a:endParaRPr lang="en-IN" sz="1050" dirty="0"/>
        </a:p>
      </dgm:t>
    </dgm:pt>
    <dgm:pt modelId="{36876842-1003-452C-AC85-1A95067A85C1}" type="parTrans" cxnId="{8878A4B3-8055-4BBD-B67C-9A1473E59202}">
      <dgm:prSet/>
      <dgm:spPr/>
      <dgm:t>
        <a:bodyPr/>
        <a:lstStyle/>
        <a:p>
          <a:endParaRPr lang="en-IN"/>
        </a:p>
      </dgm:t>
    </dgm:pt>
    <dgm:pt modelId="{A3882B8C-4228-4096-8EF3-3370569DF399}" type="sibTrans" cxnId="{8878A4B3-8055-4BBD-B67C-9A1473E59202}">
      <dgm:prSet/>
      <dgm:spPr/>
      <dgm:t>
        <a:bodyPr/>
        <a:lstStyle/>
        <a:p>
          <a:endParaRPr lang="en-IN"/>
        </a:p>
      </dgm:t>
    </dgm:pt>
    <dgm:pt modelId="{043E2E4C-411A-4741-BBA3-9AA58444715B}">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kern="1200" dirty="0"/>
            <a:t>Presence of </a:t>
          </a:r>
          <a:r>
            <a:rPr lang="en-US" sz="1050" b="1" kern="1200" dirty="0">
              <a:solidFill>
                <a:srgbClr val="9BBB59"/>
              </a:solidFill>
              <a:latin typeface="Trebuchet MS"/>
              <a:ea typeface="+mn-ea"/>
              <a:cs typeface="+mn-cs"/>
            </a:rPr>
            <a:t>major telecom </a:t>
          </a:r>
          <a:r>
            <a:rPr lang="en-US" sz="1050" kern="1200" dirty="0"/>
            <a:t>service providers</a:t>
          </a:r>
          <a:endParaRPr lang="en-IN" sz="1050" kern="1200" dirty="0"/>
        </a:p>
      </dgm:t>
    </dgm:pt>
    <dgm:pt modelId="{9455772F-CFDC-47B0-BBDA-A762F98043DC}" type="parTrans" cxnId="{79EADF6F-955B-4C47-B3EC-409446AB0D1B}">
      <dgm:prSet/>
      <dgm:spPr/>
      <dgm:t>
        <a:bodyPr/>
        <a:lstStyle/>
        <a:p>
          <a:endParaRPr lang="en-IN"/>
        </a:p>
      </dgm:t>
    </dgm:pt>
    <dgm:pt modelId="{54882B85-BCED-4B8C-AA7F-1F168917F3B5}" type="sibTrans" cxnId="{79EADF6F-955B-4C47-B3EC-409446AB0D1B}">
      <dgm:prSet/>
      <dgm:spPr/>
      <dgm:t>
        <a:bodyPr/>
        <a:lstStyle/>
        <a:p>
          <a:endParaRPr lang="en-IN"/>
        </a:p>
      </dgm:t>
    </dgm:pt>
    <dgm:pt modelId="{216636C6-9B4E-4188-A325-068198DB951F}">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kern="1200" dirty="0"/>
            <a:t>Power feed from </a:t>
          </a:r>
          <a:r>
            <a:rPr lang="en-US" sz="1050" b="1" kern="1200" dirty="0">
              <a:solidFill>
                <a:srgbClr val="9BBB59"/>
              </a:solidFill>
              <a:latin typeface="Trebuchet MS"/>
              <a:ea typeface="+mn-ea"/>
              <a:cs typeface="+mn-cs"/>
            </a:rPr>
            <a:t>Dual utility Substations</a:t>
          </a:r>
          <a:endParaRPr lang="en-IN" sz="1050" b="1" kern="1200" dirty="0">
            <a:solidFill>
              <a:srgbClr val="9BBB59"/>
            </a:solidFill>
            <a:latin typeface="Trebuchet MS"/>
            <a:ea typeface="+mn-ea"/>
            <a:cs typeface="+mn-cs"/>
          </a:endParaRPr>
        </a:p>
      </dgm:t>
    </dgm:pt>
    <dgm:pt modelId="{6C00038B-3B40-4728-A8DE-79367831C9B5}" type="parTrans" cxnId="{3EEAAC57-1309-42E1-A026-FCA361BCB0D6}">
      <dgm:prSet/>
      <dgm:spPr/>
      <dgm:t>
        <a:bodyPr/>
        <a:lstStyle/>
        <a:p>
          <a:endParaRPr lang="en-IN"/>
        </a:p>
      </dgm:t>
    </dgm:pt>
    <dgm:pt modelId="{4C5CFE7C-8517-4A1C-99F6-3398FDA28BE6}" type="sibTrans" cxnId="{3EEAAC57-1309-42E1-A026-FCA361BCB0D6}">
      <dgm:prSet/>
      <dgm:spPr/>
      <dgm:t>
        <a:bodyPr/>
        <a:lstStyle/>
        <a:p>
          <a:endParaRPr lang="en-IN"/>
        </a:p>
      </dgm:t>
    </dgm:pt>
    <dgm:pt modelId="{1BA713F1-56DE-41FA-A7EF-B739A60BB1FD}" type="pres">
      <dgm:prSet presAssocID="{7829FFD8-ECB2-4873-85E9-BAAC5BCA1863}" presName="linear" presStyleCnt="0">
        <dgm:presLayoutVars>
          <dgm:animLvl val="lvl"/>
          <dgm:resizeHandles val="exact"/>
        </dgm:presLayoutVars>
      </dgm:prSet>
      <dgm:spPr/>
    </dgm:pt>
    <dgm:pt modelId="{B41A5132-356E-4574-A2A3-849D148B66C4}" type="pres">
      <dgm:prSet presAssocID="{6EDD07F6-5181-4255-9657-C7B5B7A7A161}" presName="parentText" presStyleLbl="node1" presStyleIdx="0" presStyleCnt="6">
        <dgm:presLayoutVars>
          <dgm:chMax val="0"/>
          <dgm:bulletEnabled val="1"/>
        </dgm:presLayoutVars>
      </dgm:prSet>
      <dgm:spPr/>
    </dgm:pt>
    <dgm:pt modelId="{EE1255CC-B573-4D44-8EE9-631FF6F542E5}" type="pres">
      <dgm:prSet presAssocID="{43C3729B-D9ED-4534-AC6E-F5709DC48ADB}" presName="spacer" presStyleCnt="0"/>
      <dgm:spPr/>
    </dgm:pt>
    <dgm:pt modelId="{7CAE816D-BB15-4029-BF42-97CDCDB3C317}" type="pres">
      <dgm:prSet presAssocID="{92690AB1-C618-42EC-ADB6-C69DA21CF402}" presName="parentText" presStyleLbl="node1" presStyleIdx="1" presStyleCnt="6">
        <dgm:presLayoutVars>
          <dgm:chMax val="0"/>
          <dgm:bulletEnabled val="1"/>
        </dgm:presLayoutVars>
      </dgm:prSet>
      <dgm:spPr/>
    </dgm:pt>
    <dgm:pt modelId="{6F59323B-8939-4BAD-B804-A9445BBA9A42}" type="pres">
      <dgm:prSet presAssocID="{A728B284-09E5-4B4A-8FBA-BFD3AD0A4A69}" presName="spacer" presStyleCnt="0"/>
      <dgm:spPr/>
    </dgm:pt>
    <dgm:pt modelId="{4090F050-AE9C-4C31-BC92-6E8969C4BD93}" type="pres">
      <dgm:prSet presAssocID="{7BD8348C-DADF-4F1A-AAD3-2AB732E17D13}" presName="parentText" presStyleLbl="node1" presStyleIdx="2" presStyleCnt="6">
        <dgm:presLayoutVars>
          <dgm:chMax val="0"/>
          <dgm:bulletEnabled val="1"/>
        </dgm:presLayoutVars>
      </dgm:prSet>
      <dgm:spPr/>
    </dgm:pt>
    <dgm:pt modelId="{FAF0CF99-A1A5-479C-852D-F3BEBB7AEDB0}" type="pres">
      <dgm:prSet presAssocID="{24D666B9-8E43-4BD4-AF5A-4CB30EF2A28B}" presName="spacer" presStyleCnt="0"/>
      <dgm:spPr/>
    </dgm:pt>
    <dgm:pt modelId="{1DC0243A-0379-411E-A9DB-F45C1FC4F816}" type="pres">
      <dgm:prSet presAssocID="{269495D5-ABBE-423F-A459-E53DA7A2B65C}" presName="parentText" presStyleLbl="node1" presStyleIdx="3" presStyleCnt="6">
        <dgm:presLayoutVars>
          <dgm:chMax val="0"/>
          <dgm:bulletEnabled val="1"/>
        </dgm:presLayoutVars>
      </dgm:prSet>
      <dgm:spPr/>
    </dgm:pt>
    <dgm:pt modelId="{EFB9D527-CCE5-4A3C-B52B-003E72F55879}" type="pres">
      <dgm:prSet presAssocID="{A3882B8C-4228-4096-8EF3-3370569DF399}" presName="spacer" presStyleCnt="0"/>
      <dgm:spPr/>
    </dgm:pt>
    <dgm:pt modelId="{49CFB3B2-B1B3-4C7F-A420-E06763251B7F}" type="pres">
      <dgm:prSet presAssocID="{043E2E4C-411A-4741-BBA3-9AA58444715B}" presName="parentText" presStyleLbl="node1" presStyleIdx="4" presStyleCnt="6" custLinFactNeighborX="15527" custLinFactNeighborY="760">
        <dgm:presLayoutVars>
          <dgm:chMax val="0"/>
          <dgm:bulletEnabled val="1"/>
        </dgm:presLayoutVars>
      </dgm:prSet>
      <dgm:spPr/>
    </dgm:pt>
    <dgm:pt modelId="{0F6EE21A-2B46-4EA4-9306-7CCFFE27E201}" type="pres">
      <dgm:prSet presAssocID="{54882B85-BCED-4B8C-AA7F-1F168917F3B5}" presName="spacer" presStyleCnt="0"/>
      <dgm:spPr/>
    </dgm:pt>
    <dgm:pt modelId="{418B462B-A6E9-4063-8E67-21B0C31E652D}" type="pres">
      <dgm:prSet presAssocID="{216636C6-9B4E-4188-A325-068198DB951F}" presName="parentText" presStyleLbl="node1" presStyleIdx="5" presStyleCnt="6">
        <dgm:presLayoutVars>
          <dgm:chMax val="0"/>
          <dgm:bulletEnabled val="1"/>
        </dgm:presLayoutVars>
      </dgm:prSet>
      <dgm:spPr/>
    </dgm:pt>
  </dgm:ptLst>
  <dgm:cxnLst>
    <dgm:cxn modelId="{7948AB0F-AB32-4850-99E4-807ECC42D223}" type="presOf" srcId="{6EDD07F6-5181-4255-9657-C7B5B7A7A161}" destId="{B41A5132-356E-4574-A2A3-849D148B66C4}" srcOrd="0" destOrd="0" presId="urn:microsoft.com/office/officeart/2005/8/layout/vList2"/>
    <dgm:cxn modelId="{88B1CE31-DEA0-4410-8373-528B765D5DF5}" type="presOf" srcId="{043E2E4C-411A-4741-BBA3-9AA58444715B}" destId="{49CFB3B2-B1B3-4C7F-A420-E06763251B7F}" srcOrd="0" destOrd="0" presId="urn:microsoft.com/office/officeart/2005/8/layout/vList2"/>
    <dgm:cxn modelId="{685D0A64-9AEF-42DF-A2C4-0CEC72B8D7BC}" srcId="{7829FFD8-ECB2-4873-85E9-BAAC5BCA1863}" destId="{6EDD07F6-5181-4255-9657-C7B5B7A7A161}" srcOrd="0" destOrd="0" parTransId="{F7D54B4A-FFF9-448E-9C9C-0E63E911A71B}" sibTransId="{43C3729B-D9ED-4534-AC6E-F5709DC48ADB}"/>
    <dgm:cxn modelId="{79EADF6F-955B-4C47-B3EC-409446AB0D1B}" srcId="{7829FFD8-ECB2-4873-85E9-BAAC5BCA1863}" destId="{043E2E4C-411A-4741-BBA3-9AA58444715B}" srcOrd="4" destOrd="0" parTransId="{9455772F-CFDC-47B0-BBDA-A762F98043DC}" sibTransId="{54882B85-BCED-4B8C-AA7F-1F168917F3B5}"/>
    <dgm:cxn modelId="{5F506871-4816-4E7C-A967-D669756729CE}" type="presOf" srcId="{7829FFD8-ECB2-4873-85E9-BAAC5BCA1863}" destId="{1BA713F1-56DE-41FA-A7EF-B739A60BB1FD}" srcOrd="0" destOrd="0" presId="urn:microsoft.com/office/officeart/2005/8/layout/vList2"/>
    <dgm:cxn modelId="{3EEAAC57-1309-42E1-A026-FCA361BCB0D6}" srcId="{7829FFD8-ECB2-4873-85E9-BAAC5BCA1863}" destId="{216636C6-9B4E-4188-A325-068198DB951F}" srcOrd="5" destOrd="0" parTransId="{6C00038B-3B40-4728-A8DE-79367831C9B5}" sibTransId="{4C5CFE7C-8517-4A1C-99F6-3398FDA28BE6}"/>
    <dgm:cxn modelId="{CE35E37E-4FB3-412C-80A0-680D1E36D969}" srcId="{7829FFD8-ECB2-4873-85E9-BAAC5BCA1863}" destId="{92690AB1-C618-42EC-ADB6-C69DA21CF402}" srcOrd="1" destOrd="0" parTransId="{7A37A2A1-8310-47E8-88E0-9F19F869F74D}" sibTransId="{A728B284-09E5-4B4A-8FBA-BFD3AD0A4A69}"/>
    <dgm:cxn modelId="{8878A4B3-8055-4BBD-B67C-9A1473E59202}" srcId="{7829FFD8-ECB2-4873-85E9-BAAC5BCA1863}" destId="{269495D5-ABBE-423F-A459-E53DA7A2B65C}" srcOrd="3" destOrd="0" parTransId="{36876842-1003-452C-AC85-1A95067A85C1}" sibTransId="{A3882B8C-4228-4096-8EF3-3370569DF399}"/>
    <dgm:cxn modelId="{A17868CF-38B2-40BC-A69A-22067FA7619A}" type="presOf" srcId="{269495D5-ABBE-423F-A459-E53DA7A2B65C}" destId="{1DC0243A-0379-411E-A9DB-F45C1FC4F816}" srcOrd="0" destOrd="0" presId="urn:microsoft.com/office/officeart/2005/8/layout/vList2"/>
    <dgm:cxn modelId="{BE260AD8-0F08-4F81-A7F3-2E74F17AA287}" srcId="{7829FFD8-ECB2-4873-85E9-BAAC5BCA1863}" destId="{7BD8348C-DADF-4F1A-AAD3-2AB732E17D13}" srcOrd="2" destOrd="0" parTransId="{4A41772C-B0B3-44DE-845F-71020D7E17A2}" sibTransId="{24D666B9-8E43-4BD4-AF5A-4CB30EF2A28B}"/>
    <dgm:cxn modelId="{8CA043E8-A4B9-4D31-86AC-4AA7BFC0F990}" type="presOf" srcId="{216636C6-9B4E-4188-A325-068198DB951F}" destId="{418B462B-A6E9-4063-8E67-21B0C31E652D}" srcOrd="0" destOrd="0" presId="urn:microsoft.com/office/officeart/2005/8/layout/vList2"/>
    <dgm:cxn modelId="{0A67BDED-555D-4AC6-AF4D-36D1DC1DF393}" type="presOf" srcId="{7BD8348C-DADF-4F1A-AAD3-2AB732E17D13}" destId="{4090F050-AE9C-4C31-BC92-6E8969C4BD93}" srcOrd="0" destOrd="0" presId="urn:microsoft.com/office/officeart/2005/8/layout/vList2"/>
    <dgm:cxn modelId="{9DEA33F6-49EE-419C-AF83-B5F7BE7552FF}" type="presOf" srcId="{92690AB1-C618-42EC-ADB6-C69DA21CF402}" destId="{7CAE816D-BB15-4029-BF42-97CDCDB3C317}" srcOrd="0" destOrd="0" presId="urn:microsoft.com/office/officeart/2005/8/layout/vList2"/>
    <dgm:cxn modelId="{B0E94731-23A1-438C-A7C8-42BF821D21D5}" type="presParOf" srcId="{1BA713F1-56DE-41FA-A7EF-B739A60BB1FD}" destId="{B41A5132-356E-4574-A2A3-849D148B66C4}" srcOrd="0" destOrd="0" presId="urn:microsoft.com/office/officeart/2005/8/layout/vList2"/>
    <dgm:cxn modelId="{9653292E-D808-4183-B24F-0D6003FBFD68}" type="presParOf" srcId="{1BA713F1-56DE-41FA-A7EF-B739A60BB1FD}" destId="{EE1255CC-B573-4D44-8EE9-631FF6F542E5}" srcOrd="1" destOrd="0" presId="urn:microsoft.com/office/officeart/2005/8/layout/vList2"/>
    <dgm:cxn modelId="{51D54DE6-8CD8-4075-9B99-1D11FFFA28F6}" type="presParOf" srcId="{1BA713F1-56DE-41FA-A7EF-B739A60BB1FD}" destId="{7CAE816D-BB15-4029-BF42-97CDCDB3C317}" srcOrd="2" destOrd="0" presId="urn:microsoft.com/office/officeart/2005/8/layout/vList2"/>
    <dgm:cxn modelId="{9D2234E6-8661-48BC-AFDC-EA396629D419}" type="presParOf" srcId="{1BA713F1-56DE-41FA-A7EF-B739A60BB1FD}" destId="{6F59323B-8939-4BAD-B804-A9445BBA9A42}" srcOrd="3" destOrd="0" presId="urn:microsoft.com/office/officeart/2005/8/layout/vList2"/>
    <dgm:cxn modelId="{D04EC603-FA33-4C2E-B920-6985A209BA89}" type="presParOf" srcId="{1BA713F1-56DE-41FA-A7EF-B739A60BB1FD}" destId="{4090F050-AE9C-4C31-BC92-6E8969C4BD93}" srcOrd="4" destOrd="0" presId="urn:microsoft.com/office/officeart/2005/8/layout/vList2"/>
    <dgm:cxn modelId="{5978B611-A078-42C2-BDB6-1AC37EFB844C}" type="presParOf" srcId="{1BA713F1-56DE-41FA-A7EF-B739A60BB1FD}" destId="{FAF0CF99-A1A5-479C-852D-F3BEBB7AEDB0}" srcOrd="5" destOrd="0" presId="urn:microsoft.com/office/officeart/2005/8/layout/vList2"/>
    <dgm:cxn modelId="{DC3F8C81-39E6-49E4-B98E-F452D2889877}" type="presParOf" srcId="{1BA713F1-56DE-41FA-A7EF-B739A60BB1FD}" destId="{1DC0243A-0379-411E-A9DB-F45C1FC4F816}" srcOrd="6" destOrd="0" presId="urn:microsoft.com/office/officeart/2005/8/layout/vList2"/>
    <dgm:cxn modelId="{6919EBD7-4AF1-48D8-B570-8A78B071F09C}" type="presParOf" srcId="{1BA713F1-56DE-41FA-A7EF-B739A60BB1FD}" destId="{EFB9D527-CCE5-4A3C-B52B-003E72F55879}" srcOrd="7" destOrd="0" presId="urn:microsoft.com/office/officeart/2005/8/layout/vList2"/>
    <dgm:cxn modelId="{7CAC972C-4578-4805-85F2-7F35CE966A21}" type="presParOf" srcId="{1BA713F1-56DE-41FA-A7EF-B739A60BB1FD}" destId="{49CFB3B2-B1B3-4C7F-A420-E06763251B7F}" srcOrd="8" destOrd="0" presId="urn:microsoft.com/office/officeart/2005/8/layout/vList2"/>
    <dgm:cxn modelId="{62E00893-C554-4076-AD3A-353B46DE3396}" type="presParOf" srcId="{1BA713F1-56DE-41FA-A7EF-B739A60BB1FD}" destId="{0F6EE21A-2B46-4EA4-9306-7CCFFE27E201}" srcOrd="9" destOrd="0" presId="urn:microsoft.com/office/officeart/2005/8/layout/vList2"/>
    <dgm:cxn modelId="{17D35250-708F-43F4-9D99-CCA8109DFCE4}" type="presParOf" srcId="{1BA713F1-56DE-41FA-A7EF-B739A60BB1FD}" destId="{418B462B-A6E9-4063-8E67-21B0C31E652D}"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3107A3-8076-4B32-B19B-E2AC7AF809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8825FB13-8B2F-40D1-A4BF-81F2E6A1E76C}">
      <dgm:prSet custT="1"/>
      <dgm:spPr>
        <a:solidFill>
          <a:schemeClr val="tx2">
            <a:lumMod val="50000"/>
          </a:schemeClr>
        </a:solidFill>
        <a:ln w="6350">
          <a:solidFill>
            <a:schemeClr val="accent1">
              <a:lumMod val="75000"/>
            </a:schemeClr>
          </a:solidFill>
          <a:prstDash val="sysDot"/>
        </a:ln>
      </dgm:spPr>
      <dgm:t>
        <a:bodyPr/>
        <a:lstStyle/>
        <a:p>
          <a:pPr marL="72000" algn="l">
            <a:lnSpc>
              <a:spcPct val="100000"/>
            </a:lnSpc>
            <a:spcAft>
              <a:spcPts val="0"/>
            </a:spcAft>
          </a:pPr>
          <a:r>
            <a:rPr lang="en-US" sz="1200" dirty="0">
              <a:solidFill>
                <a:schemeClr val="bg1">
                  <a:lumMod val="85000"/>
                </a:schemeClr>
              </a:solidFill>
            </a:rPr>
            <a:t>50-acre campus for 5 Data Center blocks – </a:t>
          </a:r>
          <a:br>
            <a:rPr lang="en-US" sz="1200" dirty="0">
              <a:solidFill>
                <a:schemeClr val="bg1">
                  <a:lumMod val="85000"/>
                </a:schemeClr>
              </a:solidFill>
            </a:rPr>
          </a:br>
          <a:r>
            <a:rPr lang="en-US" sz="1200" dirty="0">
              <a:solidFill>
                <a:schemeClr val="bg1">
                  <a:lumMod val="85000"/>
                </a:schemeClr>
              </a:solidFill>
            </a:rPr>
            <a:t>each block can host up to </a:t>
          </a:r>
          <a:r>
            <a:rPr lang="en-US" sz="1200" b="1" dirty="0">
              <a:solidFill>
                <a:srgbClr val="BED730"/>
              </a:solidFill>
            </a:rPr>
            <a:t>52-60 MW</a:t>
          </a:r>
          <a:endParaRPr lang="en-IN" sz="1200" b="1" dirty="0">
            <a:solidFill>
              <a:srgbClr val="BED730"/>
            </a:solidFill>
          </a:endParaRPr>
        </a:p>
      </dgm:t>
    </dgm:pt>
    <dgm:pt modelId="{AAD215DF-C064-4186-90A9-4EF2ED014BFA}" type="parTrans" cxnId="{B4383924-8952-41BA-8DE2-D9FFAE540A09}">
      <dgm:prSet/>
      <dgm:spPr/>
      <dgm:t>
        <a:bodyPr/>
        <a:lstStyle/>
        <a:p>
          <a:endParaRPr lang="en-IN"/>
        </a:p>
      </dgm:t>
    </dgm:pt>
    <dgm:pt modelId="{86339B7A-8D6F-4405-84C9-88203FFE7F07}" type="sibTrans" cxnId="{B4383924-8952-41BA-8DE2-D9FFAE540A09}">
      <dgm:prSet/>
      <dgm:spPr/>
      <dgm:t>
        <a:bodyPr/>
        <a:lstStyle/>
        <a:p>
          <a:endParaRPr lang="en-IN"/>
        </a:p>
      </dgm:t>
    </dgm:pt>
    <dgm:pt modelId="{05354876-1506-43FD-8206-E1B1DDF8EC0A}">
      <dgm:prSet custT="1"/>
      <dgm:spPr>
        <a:solidFill>
          <a:schemeClr val="tx2"/>
        </a:solidFill>
        <a:ln w="6350">
          <a:solidFill>
            <a:schemeClr val="accent1">
              <a:lumMod val="75000"/>
            </a:schemeClr>
          </a:solidFill>
          <a:prstDash val="sysDot"/>
        </a:ln>
      </dgm:spPr>
      <dgm:t>
        <a:bodyPr/>
        <a:lstStyle/>
        <a:p>
          <a:pPr marL="72000" algn="l">
            <a:lnSpc>
              <a:spcPct val="100000"/>
            </a:lnSpc>
            <a:spcAft>
              <a:spcPts val="0"/>
            </a:spcAft>
          </a:pPr>
          <a:r>
            <a:rPr lang="en-US" sz="1200" dirty="0">
              <a:solidFill>
                <a:schemeClr val="bg1">
                  <a:lumMod val="85000"/>
                </a:schemeClr>
              </a:solidFill>
            </a:rPr>
            <a:t>Options for ground-only warehouse type block or G+2 RCC block (</a:t>
          </a:r>
          <a:r>
            <a:rPr lang="en-US" sz="1200" b="1" dirty="0">
              <a:solidFill>
                <a:srgbClr val="BED730"/>
              </a:solidFill>
            </a:rPr>
            <a:t>7-8 meters </a:t>
          </a:r>
          <a:r>
            <a:rPr lang="en-US" sz="1200" dirty="0">
              <a:solidFill>
                <a:schemeClr val="bg1">
                  <a:lumMod val="85000"/>
                </a:schemeClr>
              </a:solidFill>
            </a:rPr>
            <a:t>height)</a:t>
          </a:r>
          <a:endParaRPr lang="en-IN" sz="1200" dirty="0">
            <a:solidFill>
              <a:schemeClr val="bg1">
                <a:lumMod val="85000"/>
              </a:schemeClr>
            </a:solidFill>
          </a:endParaRPr>
        </a:p>
      </dgm:t>
    </dgm:pt>
    <dgm:pt modelId="{8A550B08-9531-4EF7-BD3D-154A993F5970}" type="parTrans" cxnId="{5C2C6A89-290B-4376-8848-3F6A35F5339B}">
      <dgm:prSet/>
      <dgm:spPr/>
      <dgm:t>
        <a:bodyPr/>
        <a:lstStyle/>
        <a:p>
          <a:endParaRPr lang="en-IN"/>
        </a:p>
      </dgm:t>
    </dgm:pt>
    <dgm:pt modelId="{9F4BD305-470F-46BB-9C39-420720E3DC15}" type="sibTrans" cxnId="{5C2C6A89-290B-4376-8848-3F6A35F5339B}">
      <dgm:prSet/>
      <dgm:spPr/>
      <dgm:t>
        <a:bodyPr/>
        <a:lstStyle/>
        <a:p>
          <a:endParaRPr lang="en-IN"/>
        </a:p>
      </dgm:t>
    </dgm:pt>
    <dgm:pt modelId="{620871ED-0231-4C03-A8F8-F099F1EC4CAF}">
      <dgm:prSet custT="1"/>
      <dgm:spPr>
        <a:solidFill>
          <a:schemeClr val="tx2">
            <a:lumMod val="50000"/>
          </a:schemeClr>
        </a:solidFill>
        <a:ln w="6350">
          <a:solidFill>
            <a:schemeClr val="accent1">
              <a:lumMod val="75000"/>
            </a:schemeClr>
          </a:solidFill>
          <a:prstDash val="sysDot"/>
        </a:ln>
      </dgm:spPr>
      <dgm:t>
        <a:bodyPr/>
        <a:lstStyle/>
        <a:p>
          <a:pPr marL="72000" algn="l">
            <a:lnSpc>
              <a:spcPct val="100000"/>
            </a:lnSpc>
            <a:spcAft>
              <a:spcPts val="0"/>
            </a:spcAft>
          </a:pPr>
          <a:r>
            <a:rPr lang="en-US" sz="1200" dirty="0">
              <a:solidFill>
                <a:schemeClr val="bg1">
                  <a:lumMod val="85000"/>
                </a:schemeClr>
              </a:solidFill>
            </a:rPr>
            <a:t>Enables unlimited scaling of </a:t>
          </a:r>
          <a:r>
            <a:rPr lang="en-US" sz="1200" b="1" dirty="0">
              <a:solidFill>
                <a:srgbClr val="BED730"/>
              </a:solidFill>
            </a:rPr>
            <a:t>power</a:t>
          </a:r>
          <a:r>
            <a:rPr lang="en-US" sz="1200" dirty="0">
              <a:solidFill>
                <a:schemeClr val="bg1">
                  <a:lumMod val="85000"/>
                </a:schemeClr>
              </a:solidFill>
            </a:rPr>
            <a:t> without space constraints and reduced complexity</a:t>
          </a:r>
          <a:endParaRPr lang="en-IN" sz="1200" dirty="0">
            <a:solidFill>
              <a:schemeClr val="bg1">
                <a:lumMod val="85000"/>
              </a:schemeClr>
            </a:solidFill>
          </a:endParaRPr>
        </a:p>
      </dgm:t>
    </dgm:pt>
    <dgm:pt modelId="{B8E3821A-D525-4DA1-AE00-DBF8A81AB10D}" type="parTrans" cxnId="{21559601-D150-4E88-8A57-D30A0FACAC38}">
      <dgm:prSet/>
      <dgm:spPr/>
      <dgm:t>
        <a:bodyPr/>
        <a:lstStyle/>
        <a:p>
          <a:endParaRPr lang="en-IN"/>
        </a:p>
      </dgm:t>
    </dgm:pt>
    <dgm:pt modelId="{87F9800D-E09C-4923-ABC7-659D2A7F17C1}" type="sibTrans" cxnId="{21559601-D150-4E88-8A57-D30A0FACAC38}">
      <dgm:prSet/>
      <dgm:spPr/>
      <dgm:t>
        <a:bodyPr/>
        <a:lstStyle/>
        <a:p>
          <a:endParaRPr lang="en-IN"/>
        </a:p>
      </dgm:t>
    </dgm:pt>
    <dgm:pt modelId="{B48D2F27-7C35-43AB-AA37-6887DD68D532}">
      <dgm:prSet custT="1"/>
      <dgm:spPr>
        <a:solidFill>
          <a:schemeClr val="tx2"/>
        </a:solidFill>
        <a:ln w="6350">
          <a:solidFill>
            <a:schemeClr val="accent1">
              <a:lumMod val="75000"/>
            </a:schemeClr>
          </a:solidFill>
          <a:prstDash val="sysDot"/>
        </a:ln>
      </dgm:spPr>
      <dgm:t>
        <a:bodyPr/>
        <a:lstStyle/>
        <a:p>
          <a:pPr marL="72000" algn="l">
            <a:lnSpc>
              <a:spcPct val="100000"/>
            </a:lnSpc>
            <a:spcAft>
              <a:spcPts val="0"/>
            </a:spcAft>
          </a:pPr>
          <a:r>
            <a:rPr lang="en-US" sz="1200" kern="1200" dirty="0">
              <a:solidFill>
                <a:schemeClr val="bg1">
                  <a:lumMod val="85000"/>
                </a:schemeClr>
              </a:solidFill>
            </a:rPr>
            <a:t>Ideal for </a:t>
          </a:r>
          <a:r>
            <a:rPr lang="en-US" sz="1200" b="1" kern="1200" dirty="0">
              <a:solidFill>
                <a:srgbClr val="BED730"/>
              </a:solidFill>
            </a:rPr>
            <a:t>BTS</a:t>
          </a:r>
          <a:r>
            <a:rPr lang="en-US" sz="1200" kern="1200" dirty="0">
              <a:solidFill>
                <a:schemeClr val="bg1">
                  <a:lumMod val="85000"/>
                </a:schemeClr>
              </a:solidFill>
            </a:rPr>
            <a:t> requirements or seamless migration from Colo to </a:t>
          </a:r>
          <a:r>
            <a:rPr lang="en-US" sz="1200" kern="1200" dirty="0">
              <a:solidFill>
                <a:prstClr val="white">
                  <a:lumMod val="85000"/>
                </a:prstClr>
              </a:solidFill>
              <a:latin typeface="Trebuchet MS"/>
              <a:ea typeface="+mn-ea"/>
              <a:cs typeface="+mn-cs"/>
            </a:rPr>
            <a:t>BTS</a:t>
          </a:r>
          <a:endParaRPr lang="en-IN" sz="1200" kern="1200" dirty="0">
            <a:solidFill>
              <a:prstClr val="white">
                <a:lumMod val="85000"/>
              </a:prstClr>
            </a:solidFill>
            <a:latin typeface="Trebuchet MS"/>
            <a:ea typeface="+mn-ea"/>
            <a:cs typeface="+mn-cs"/>
          </a:endParaRPr>
        </a:p>
      </dgm:t>
    </dgm:pt>
    <dgm:pt modelId="{8D19512E-3187-4A48-9471-F2EE43EA8DBD}" type="parTrans" cxnId="{6DBD354F-1AAA-4956-8D22-612D3ED96FF0}">
      <dgm:prSet/>
      <dgm:spPr/>
      <dgm:t>
        <a:bodyPr/>
        <a:lstStyle/>
        <a:p>
          <a:endParaRPr lang="en-IN"/>
        </a:p>
      </dgm:t>
    </dgm:pt>
    <dgm:pt modelId="{5C1848BB-A3CE-42E6-B511-DBAC76F78305}" type="sibTrans" cxnId="{6DBD354F-1AAA-4956-8D22-612D3ED96FF0}">
      <dgm:prSet/>
      <dgm:spPr/>
      <dgm:t>
        <a:bodyPr/>
        <a:lstStyle/>
        <a:p>
          <a:endParaRPr lang="en-IN"/>
        </a:p>
      </dgm:t>
    </dgm:pt>
    <dgm:pt modelId="{FE0E68BB-8688-4806-9902-85EBBA808C5A}">
      <dgm:prSet custT="1"/>
      <dgm:spPr>
        <a:solidFill>
          <a:schemeClr val="tx2">
            <a:lumMod val="50000"/>
          </a:schemeClr>
        </a:solidFill>
        <a:ln w="6350">
          <a:solidFill>
            <a:schemeClr val="accent1">
              <a:lumMod val="75000"/>
            </a:schemeClr>
          </a:solidFill>
          <a:prstDash val="sysDot"/>
        </a:ln>
      </dgm:spPr>
      <dgm:t>
        <a:bodyPr/>
        <a:lstStyle/>
        <a:p>
          <a:pPr marL="72000" algn="l">
            <a:lnSpc>
              <a:spcPct val="100000"/>
            </a:lnSpc>
            <a:spcAft>
              <a:spcPts val="0"/>
            </a:spcAft>
          </a:pPr>
          <a:r>
            <a:rPr lang="en-US" sz="1200" b="1" dirty="0">
              <a:solidFill>
                <a:srgbClr val="BED730"/>
              </a:solidFill>
            </a:rPr>
            <a:t>Integrated campus </a:t>
          </a:r>
          <a:r>
            <a:rPr lang="en-US" sz="1200" dirty="0">
              <a:solidFill>
                <a:schemeClr val="bg1">
                  <a:lumMod val="85000"/>
                </a:schemeClr>
              </a:solidFill>
            </a:rPr>
            <a:t>network and metro network via utility tower fiber highway</a:t>
          </a:r>
          <a:endParaRPr lang="en-IN" sz="1200" dirty="0">
            <a:solidFill>
              <a:schemeClr val="bg1">
                <a:lumMod val="85000"/>
              </a:schemeClr>
            </a:solidFill>
          </a:endParaRPr>
        </a:p>
      </dgm:t>
    </dgm:pt>
    <dgm:pt modelId="{EDCFF070-4058-4B58-8D3B-984B51178DA8}" type="parTrans" cxnId="{973CED1E-2F5E-417E-B67C-A9C891944413}">
      <dgm:prSet/>
      <dgm:spPr/>
      <dgm:t>
        <a:bodyPr/>
        <a:lstStyle/>
        <a:p>
          <a:endParaRPr lang="en-IN"/>
        </a:p>
      </dgm:t>
    </dgm:pt>
    <dgm:pt modelId="{29C59FC2-13C4-4DCB-8EA2-772F3A50C8D8}" type="sibTrans" cxnId="{973CED1E-2F5E-417E-B67C-A9C891944413}">
      <dgm:prSet/>
      <dgm:spPr/>
      <dgm:t>
        <a:bodyPr/>
        <a:lstStyle/>
        <a:p>
          <a:endParaRPr lang="en-IN"/>
        </a:p>
      </dgm:t>
    </dgm:pt>
    <dgm:pt modelId="{C3FD3688-44AF-40C8-AE12-59D80D50A562}">
      <dgm:prSet custT="1"/>
      <dgm:spPr>
        <a:solidFill>
          <a:schemeClr val="tx2"/>
        </a:solidFill>
        <a:ln w="6350">
          <a:solidFill>
            <a:schemeClr val="accent1">
              <a:lumMod val="75000"/>
            </a:schemeClr>
          </a:solidFill>
          <a:prstDash val="sysDot"/>
        </a:ln>
      </dgm:spPr>
      <dgm:t>
        <a:bodyPr/>
        <a:lstStyle/>
        <a:p>
          <a:pPr marL="72000" algn="l">
            <a:lnSpc>
              <a:spcPct val="100000"/>
            </a:lnSpc>
            <a:spcAft>
              <a:spcPts val="0"/>
            </a:spcAft>
          </a:pPr>
          <a:r>
            <a:rPr lang="en-US" sz="1200" kern="1200" dirty="0">
              <a:solidFill>
                <a:schemeClr val="bg1">
                  <a:lumMod val="85000"/>
                </a:schemeClr>
              </a:solidFill>
            </a:rPr>
            <a:t>Access to </a:t>
          </a:r>
          <a:r>
            <a:rPr lang="en-US" sz="1200" b="1" kern="1200" dirty="0">
              <a:solidFill>
                <a:srgbClr val="BED730"/>
              </a:solidFill>
            </a:rPr>
            <a:t>Dark fiber </a:t>
          </a:r>
          <a:r>
            <a:rPr lang="en-US" sz="1200" kern="1200" dirty="0">
              <a:solidFill>
                <a:prstClr val="white">
                  <a:lumMod val="85000"/>
                </a:prstClr>
              </a:solidFill>
              <a:latin typeface="Trebuchet MS"/>
              <a:ea typeface="+mn-ea"/>
              <a:cs typeface="+mn-cs"/>
            </a:rPr>
            <a:t>to </a:t>
          </a:r>
          <a:r>
            <a:rPr lang="en-US" sz="1200" b="1" kern="1200" dirty="0">
              <a:solidFill>
                <a:srgbClr val="BED730"/>
              </a:solidFill>
            </a:rPr>
            <a:t>Major IT parks </a:t>
          </a:r>
          <a:r>
            <a:rPr lang="en-US" sz="1200" kern="1200" dirty="0">
              <a:solidFill>
                <a:schemeClr val="bg1">
                  <a:lumMod val="85000"/>
                </a:schemeClr>
              </a:solidFill>
            </a:rPr>
            <a:t>in IT corridors in Madhapur and Financial District </a:t>
          </a:r>
          <a:endParaRPr lang="en-IN" sz="1200" kern="1200" dirty="0">
            <a:solidFill>
              <a:schemeClr val="bg1">
                <a:lumMod val="85000"/>
              </a:schemeClr>
            </a:solidFill>
          </a:endParaRPr>
        </a:p>
      </dgm:t>
    </dgm:pt>
    <dgm:pt modelId="{BF030BB9-D64D-482F-A74D-73636E009B90}" type="parTrans" cxnId="{62430C55-DDB7-41D4-9717-3A2FE4C64C87}">
      <dgm:prSet/>
      <dgm:spPr/>
      <dgm:t>
        <a:bodyPr/>
        <a:lstStyle/>
        <a:p>
          <a:endParaRPr lang="en-IN"/>
        </a:p>
      </dgm:t>
    </dgm:pt>
    <dgm:pt modelId="{81174033-FFE0-4F15-9CEE-1AD7EA999514}" type="sibTrans" cxnId="{62430C55-DDB7-41D4-9717-3A2FE4C64C87}">
      <dgm:prSet/>
      <dgm:spPr/>
      <dgm:t>
        <a:bodyPr/>
        <a:lstStyle/>
        <a:p>
          <a:endParaRPr lang="en-IN"/>
        </a:p>
      </dgm:t>
    </dgm:pt>
    <dgm:pt modelId="{9C65F5AD-1FF5-4685-A921-002483621126}">
      <dgm:prSet custT="1"/>
      <dgm:spPr>
        <a:solidFill>
          <a:schemeClr val="tx2">
            <a:lumMod val="50000"/>
          </a:schemeClr>
        </a:solidFill>
        <a:ln w="6350">
          <a:solidFill>
            <a:schemeClr val="accent1">
              <a:lumMod val="75000"/>
            </a:schemeClr>
          </a:solidFill>
          <a:prstDash val="sysDot"/>
        </a:ln>
      </dgm:spPr>
      <dgm:t>
        <a:bodyPr/>
        <a:lstStyle/>
        <a:p>
          <a:pPr marL="72000" algn="l">
            <a:lnSpc>
              <a:spcPct val="100000"/>
            </a:lnSpc>
            <a:spcAft>
              <a:spcPts val="0"/>
            </a:spcAft>
          </a:pPr>
          <a:r>
            <a:rPr lang="en-US" sz="1200" b="1" kern="1200" dirty="0">
              <a:solidFill>
                <a:srgbClr val="BED730"/>
              </a:solidFill>
            </a:rPr>
            <a:t>Low Latency access </a:t>
          </a:r>
          <a:r>
            <a:rPr lang="en-US" sz="1200" kern="1200" dirty="0">
              <a:solidFill>
                <a:schemeClr val="bg1">
                  <a:lumMod val="85000"/>
                </a:schemeClr>
              </a:solidFill>
            </a:rPr>
            <a:t>to </a:t>
          </a:r>
          <a:r>
            <a:rPr lang="en-US" sz="1200" kern="1200" dirty="0">
              <a:solidFill>
                <a:prstClr val="white">
                  <a:lumMod val="85000"/>
                </a:prstClr>
              </a:solidFill>
              <a:latin typeface="Trebuchet MS"/>
              <a:ea typeface="+mn-ea"/>
              <a:cs typeface="+mn-cs"/>
            </a:rPr>
            <a:t>30+ </a:t>
          </a:r>
          <a:r>
            <a:rPr lang="en-US" sz="1200" kern="1200" dirty="0">
              <a:solidFill>
                <a:schemeClr val="bg1">
                  <a:lumMod val="85000"/>
                </a:schemeClr>
              </a:solidFill>
            </a:rPr>
            <a:t>IT parks, Multi-tenant buildings and DCs in Hyderabad </a:t>
          </a:r>
          <a:endParaRPr lang="en-IN" sz="1200" kern="1200" dirty="0">
            <a:solidFill>
              <a:schemeClr val="bg1">
                <a:lumMod val="85000"/>
              </a:schemeClr>
            </a:solidFill>
          </a:endParaRPr>
        </a:p>
      </dgm:t>
    </dgm:pt>
    <dgm:pt modelId="{970FB9D4-DAB2-4E97-ADA5-A40E08814417}" type="parTrans" cxnId="{F90D177C-A911-40EB-9D2D-72A21BC6741D}">
      <dgm:prSet/>
      <dgm:spPr/>
      <dgm:t>
        <a:bodyPr/>
        <a:lstStyle/>
        <a:p>
          <a:endParaRPr lang="en-IN"/>
        </a:p>
      </dgm:t>
    </dgm:pt>
    <dgm:pt modelId="{5F6EC9B2-B640-4902-A0A7-F3FB652E1413}" type="sibTrans" cxnId="{F90D177C-A911-40EB-9D2D-72A21BC6741D}">
      <dgm:prSet/>
      <dgm:spPr/>
      <dgm:t>
        <a:bodyPr/>
        <a:lstStyle/>
        <a:p>
          <a:endParaRPr lang="en-IN"/>
        </a:p>
      </dgm:t>
    </dgm:pt>
    <dgm:pt modelId="{BB140F58-B135-4FB4-B612-AEAABC647FBB}" type="pres">
      <dgm:prSet presAssocID="{9C3107A3-8076-4B32-B19B-E2AC7AF80915}" presName="linear" presStyleCnt="0">
        <dgm:presLayoutVars>
          <dgm:animLvl val="lvl"/>
          <dgm:resizeHandles val="exact"/>
        </dgm:presLayoutVars>
      </dgm:prSet>
      <dgm:spPr/>
    </dgm:pt>
    <dgm:pt modelId="{94FF91A4-9EFD-43DF-A0BF-11AD15857DAA}" type="pres">
      <dgm:prSet presAssocID="{8825FB13-8B2F-40D1-A4BF-81F2E6A1E76C}" presName="parentText" presStyleLbl="node1" presStyleIdx="0" presStyleCnt="7">
        <dgm:presLayoutVars>
          <dgm:chMax val="0"/>
          <dgm:bulletEnabled val="1"/>
        </dgm:presLayoutVars>
      </dgm:prSet>
      <dgm:spPr/>
    </dgm:pt>
    <dgm:pt modelId="{69178333-18AB-4754-8F7B-D245FC11B63F}" type="pres">
      <dgm:prSet presAssocID="{86339B7A-8D6F-4405-84C9-88203FFE7F07}" presName="spacer" presStyleCnt="0"/>
      <dgm:spPr/>
    </dgm:pt>
    <dgm:pt modelId="{E08B66A4-5C13-46B3-91E6-CCFA808109C7}" type="pres">
      <dgm:prSet presAssocID="{05354876-1506-43FD-8206-E1B1DDF8EC0A}" presName="parentText" presStyleLbl="node1" presStyleIdx="1" presStyleCnt="7">
        <dgm:presLayoutVars>
          <dgm:chMax val="0"/>
          <dgm:bulletEnabled val="1"/>
        </dgm:presLayoutVars>
      </dgm:prSet>
      <dgm:spPr/>
    </dgm:pt>
    <dgm:pt modelId="{213C3C3C-82CE-498D-BF32-9E19580A4E91}" type="pres">
      <dgm:prSet presAssocID="{9F4BD305-470F-46BB-9C39-420720E3DC15}" presName="spacer" presStyleCnt="0"/>
      <dgm:spPr/>
    </dgm:pt>
    <dgm:pt modelId="{DBDEFA2B-0CAF-4A22-8C18-0F5CE7E6ADD2}" type="pres">
      <dgm:prSet presAssocID="{620871ED-0231-4C03-A8F8-F099F1EC4CAF}" presName="parentText" presStyleLbl="node1" presStyleIdx="2" presStyleCnt="7">
        <dgm:presLayoutVars>
          <dgm:chMax val="0"/>
          <dgm:bulletEnabled val="1"/>
        </dgm:presLayoutVars>
      </dgm:prSet>
      <dgm:spPr/>
    </dgm:pt>
    <dgm:pt modelId="{AAFD902F-16CB-4481-B2CE-BA2746B5ABD9}" type="pres">
      <dgm:prSet presAssocID="{87F9800D-E09C-4923-ABC7-659D2A7F17C1}" presName="spacer" presStyleCnt="0"/>
      <dgm:spPr/>
    </dgm:pt>
    <dgm:pt modelId="{19EFC3F1-8AB3-4126-A5EA-6B39A012F368}" type="pres">
      <dgm:prSet presAssocID="{B48D2F27-7C35-43AB-AA37-6887DD68D532}" presName="parentText" presStyleLbl="node1" presStyleIdx="3" presStyleCnt="7">
        <dgm:presLayoutVars>
          <dgm:chMax val="0"/>
          <dgm:bulletEnabled val="1"/>
        </dgm:presLayoutVars>
      </dgm:prSet>
      <dgm:spPr/>
    </dgm:pt>
    <dgm:pt modelId="{841D347E-0656-43BB-BAE0-9FA96F394D10}" type="pres">
      <dgm:prSet presAssocID="{5C1848BB-A3CE-42E6-B511-DBAC76F78305}" presName="spacer" presStyleCnt="0"/>
      <dgm:spPr/>
    </dgm:pt>
    <dgm:pt modelId="{12BDFFA8-95F8-4323-8B23-70DB384203BD}" type="pres">
      <dgm:prSet presAssocID="{FE0E68BB-8688-4806-9902-85EBBA808C5A}" presName="parentText" presStyleLbl="node1" presStyleIdx="4" presStyleCnt="7">
        <dgm:presLayoutVars>
          <dgm:chMax val="0"/>
          <dgm:bulletEnabled val="1"/>
        </dgm:presLayoutVars>
      </dgm:prSet>
      <dgm:spPr/>
    </dgm:pt>
    <dgm:pt modelId="{DC06F587-4D4F-4E74-832D-A41C38D29628}" type="pres">
      <dgm:prSet presAssocID="{29C59FC2-13C4-4DCB-8EA2-772F3A50C8D8}" presName="spacer" presStyleCnt="0"/>
      <dgm:spPr/>
    </dgm:pt>
    <dgm:pt modelId="{7265E433-286E-4C98-BCA4-D2240502A54C}" type="pres">
      <dgm:prSet presAssocID="{C3FD3688-44AF-40C8-AE12-59D80D50A562}" presName="parentText" presStyleLbl="node1" presStyleIdx="5" presStyleCnt="7">
        <dgm:presLayoutVars>
          <dgm:chMax val="0"/>
          <dgm:bulletEnabled val="1"/>
        </dgm:presLayoutVars>
      </dgm:prSet>
      <dgm:spPr/>
    </dgm:pt>
    <dgm:pt modelId="{328EFDC7-6045-4D6D-8B4F-8C62C9BB6EBF}" type="pres">
      <dgm:prSet presAssocID="{81174033-FFE0-4F15-9CEE-1AD7EA999514}" presName="spacer" presStyleCnt="0"/>
      <dgm:spPr/>
    </dgm:pt>
    <dgm:pt modelId="{B8D7B6F5-AB00-4270-BCC2-A423354D6A0D}" type="pres">
      <dgm:prSet presAssocID="{9C65F5AD-1FF5-4685-A921-002483621126}" presName="parentText" presStyleLbl="node1" presStyleIdx="6" presStyleCnt="7">
        <dgm:presLayoutVars>
          <dgm:chMax val="0"/>
          <dgm:bulletEnabled val="1"/>
        </dgm:presLayoutVars>
      </dgm:prSet>
      <dgm:spPr/>
    </dgm:pt>
  </dgm:ptLst>
  <dgm:cxnLst>
    <dgm:cxn modelId="{21559601-D150-4E88-8A57-D30A0FACAC38}" srcId="{9C3107A3-8076-4B32-B19B-E2AC7AF80915}" destId="{620871ED-0231-4C03-A8F8-F099F1EC4CAF}" srcOrd="2" destOrd="0" parTransId="{B8E3821A-D525-4DA1-AE00-DBF8A81AB10D}" sibTransId="{87F9800D-E09C-4923-ABC7-659D2A7F17C1}"/>
    <dgm:cxn modelId="{973CED1E-2F5E-417E-B67C-A9C891944413}" srcId="{9C3107A3-8076-4B32-B19B-E2AC7AF80915}" destId="{FE0E68BB-8688-4806-9902-85EBBA808C5A}" srcOrd="4" destOrd="0" parTransId="{EDCFF070-4058-4B58-8D3B-984B51178DA8}" sibTransId="{29C59FC2-13C4-4DCB-8EA2-772F3A50C8D8}"/>
    <dgm:cxn modelId="{B4383924-8952-41BA-8DE2-D9FFAE540A09}" srcId="{9C3107A3-8076-4B32-B19B-E2AC7AF80915}" destId="{8825FB13-8B2F-40D1-A4BF-81F2E6A1E76C}" srcOrd="0" destOrd="0" parTransId="{AAD215DF-C064-4186-90A9-4EF2ED014BFA}" sibTransId="{86339B7A-8D6F-4405-84C9-88203FFE7F07}"/>
    <dgm:cxn modelId="{E1C5602D-4FC8-48CB-A002-5BB143069DAA}" type="presOf" srcId="{C3FD3688-44AF-40C8-AE12-59D80D50A562}" destId="{7265E433-286E-4C98-BCA4-D2240502A54C}" srcOrd="0" destOrd="0" presId="urn:microsoft.com/office/officeart/2005/8/layout/vList2"/>
    <dgm:cxn modelId="{6D989F3D-BA6B-4936-9F66-74D7432C4DB5}" type="presOf" srcId="{05354876-1506-43FD-8206-E1B1DDF8EC0A}" destId="{E08B66A4-5C13-46B3-91E6-CCFA808109C7}" srcOrd="0" destOrd="0" presId="urn:microsoft.com/office/officeart/2005/8/layout/vList2"/>
    <dgm:cxn modelId="{AF7F0A61-7E78-4B86-A658-C3D46D26FF4F}" type="presOf" srcId="{620871ED-0231-4C03-A8F8-F099F1EC4CAF}" destId="{DBDEFA2B-0CAF-4A22-8C18-0F5CE7E6ADD2}" srcOrd="0" destOrd="0" presId="urn:microsoft.com/office/officeart/2005/8/layout/vList2"/>
    <dgm:cxn modelId="{220A354A-2C49-493D-9C50-03257CF43C88}" type="presOf" srcId="{9C3107A3-8076-4B32-B19B-E2AC7AF80915}" destId="{BB140F58-B135-4FB4-B612-AEAABC647FBB}" srcOrd="0" destOrd="0" presId="urn:microsoft.com/office/officeart/2005/8/layout/vList2"/>
    <dgm:cxn modelId="{6DBD354F-1AAA-4956-8D22-612D3ED96FF0}" srcId="{9C3107A3-8076-4B32-B19B-E2AC7AF80915}" destId="{B48D2F27-7C35-43AB-AA37-6887DD68D532}" srcOrd="3" destOrd="0" parTransId="{8D19512E-3187-4A48-9471-F2EE43EA8DBD}" sibTransId="{5C1848BB-A3CE-42E6-B511-DBAC76F78305}"/>
    <dgm:cxn modelId="{62430C55-DDB7-41D4-9717-3A2FE4C64C87}" srcId="{9C3107A3-8076-4B32-B19B-E2AC7AF80915}" destId="{C3FD3688-44AF-40C8-AE12-59D80D50A562}" srcOrd="5" destOrd="0" parTransId="{BF030BB9-D64D-482F-A74D-73636E009B90}" sibTransId="{81174033-FFE0-4F15-9CEE-1AD7EA999514}"/>
    <dgm:cxn modelId="{5249D558-C7D2-4DAF-B8E1-C0745B69A2E8}" type="presOf" srcId="{FE0E68BB-8688-4806-9902-85EBBA808C5A}" destId="{12BDFFA8-95F8-4323-8B23-70DB384203BD}" srcOrd="0" destOrd="0" presId="urn:microsoft.com/office/officeart/2005/8/layout/vList2"/>
    <dgm:cxn modelId="{F90D177C-A911-40EB-9D2D-72A21BC6741D}" srcId="{9C3107A3-8076-4B32-B19B-E2AC7AF80915}" destId="{9C65F5AD-1FF5-4685-A921-002483621126}" srcOrd="6" destOrd="0" parTransId="{970FB9D4-DAB2-4E97-ADA5-A40E08814417}" sibTransId="{5F6EC9B2-B640-4902-A0A7-F3FB652E1413}"/>
    <dgm:cxn modelId="{5C2C6A89-290B-4376-8848-3F6A35F5339B}" srcId="{9C3107A3-8076-4B32-B19B-E2AC7AF80915}" destId="{05354876-1506-43FD-8206-E1B1DDF8EC0A}" srcOrd="1" destOrd="0" parTransId="{8A550B08-9531-4EF7-BD3D-154A993F5970}" sibTransId="{9F4BD305-470F-46BB-9C39-420720E3DC15}"/>
    <dgm:cxn modelId="{15967AE3-94AE-48E2-9FC0-2E889594FBFC}" type="presOf" srcId="{B48D2F27-7C35-43AB-AA37-6887DD68D532}" destId="{19EFC3F1-8AB3-4126-A5EA-6B39A012F368}" srcOrd="0" destOrd="0" presId="urn:microsoft.com/office/officeart/2005/8/layout/vList2"/>
    <dgm:cxn modelId="{C39945EA-3E66-4D84-A507-CDF25FCB7112}" type="presOf" srcId="{9C65F5AD-1FF5-4685-A921-002483621126}" destId="{B8D7B6F5-AB00-4270-BCC2-A423354D6A0D}" srcOrd="0" destOrd="0" presId="urn:microsoft.com/office/officeart/2005/8/layout/vList2"/>
    <dgm:cxn modelId="{7BACB2F2-41DE-48B6-B4B0-CB411524E0C2}" type="presOf" srcId="{8825FB13-8B2F-40D1-A4BF-81F2E6A1E76C}" destId="{94FF91A4-9EFD-43DF-A0BF-11AD15857DAA}" srcOrd="0" destOrd="0" presId="urn:microsoft.com/office/officeart/2005/8/layout/vList2"/>
    <dgm:cxn modelId="{27B9BFFC-0B35-4C1D-B2C3-378D2861FE1F}" type="presParOf" srcId="{BB140F58-B135-4FB4-B612-AEAABC647FBB}" destId="{94FF91A4-9EFD-43DF-A0BF-11AD15857DAA}" srcOrd="0" destOrd="0" presId="urn:microsoft.com/office/officeart/2005/8/layout/vList2"/>
    <dgm:cxn modelId="{43CECF24-E3E8-4FD6-B834-FB823EDFA72A}" type="presParOf" srcId="{BB140F58-B135-4FB4-B612-AEAABC647FBB}" destId="{69178333-18AB-4754-8F7B-D245FC11B63F}" srcOrd="1" destOrd="0" presId="urn:microsoft.com/office/officeart/2005/8/layout/vList2"/>
    <dgm:cxn modelId="{6091582D-8898-4745-8953-E8F4BD373F3B}" type="presParOf" srcId="{BB140F58-B135-4FB4-B612-AEAABC647FBB}" destId="{E08B66A4-5C13-46B3-91E6-CCFA808109C7}" srcOrd="2" destOrd="0" presId="urn:microsoft.com/office/officeart/2005/8/layout/vList2"/>
    <dgm:cxn modelId="{2FEFB8D1-FD77-4FD8-81AA-5B9C4BBC3233}" type="presParOf" srcId="{BB140F58-B135-4FB4-B612-AEAABC647FBB}" destId="{213C3C3C-82CE-498D-BF32-9E19580A4E91}" srcOrd="3" destOrd="0" presId="urn:microsoft.com/office/officeart/2005/8/layout/vList2"/>
    <dgm:cxn modelId="{9922F64D-9A95-4EF0-83DC-FA35A179F244}" type="presParOf" srcId="{BB140F58-B135-4FB4-B612-AEAABC647FBB}" destId="{DBDEFA2B-0CAF-4A22-8C18-0F5CE7E6ADD2}" srcOrd="4" destOrd="0" presId="urn:microsoft.com/office/officeart/2005/8/layout/vList2"/>
    <dgm:cxn modelId="{81A7B08A-0C34-4A11-BCAD-C960F8437A55}" type="presParOf" srcId="{BB140F58-B135-4FB4-B612-AEAABC647FBB}" destId="{AAFD902F-16CB-4481-B2CE-BA2746B5ABD9}" srcOrd="5" destOrd="0" presId="urn:microsoft.com/office/officeart/2005/8/layout/vList2"/>
    <dgm:cxn modelId="{51B1FD9E-9CE3-4A3A-B82E-DA345C721A6F}" type="presParOf" srcId="{BB140F58-B135-4FB4-B612-AEAABC647FBB}" destId="{19EFC3F1-8AB3-4126-A5EA-6B39A012F368}" srcOrd="6" destOrd="0" presId="urn:microsoft.com/office/officeart/2005/8/layout/vList2"/>
    <dgm:cxn modelId="{6CC8258E-2341-4C07-BE5E-361ACC344E12}" type="presParOf" srcId="{BB140F58-B135-4FB4-B612-AEAABC647FBB}" destId="{841D347E-0656-43BB-BAE0-9FA96F394D10}" srcOrd="7" destOrd="0" presId="urn:microsoft.com/office/officeart/2005/8/layout/vList2"/>
    <dgm:cxn modelId="{E3D24004-FE43-4F83-86CE-D749676162E3}" type="presParOf" srcId="{BB140F58-B135-4FB4-B612-AEAABC647FBB}" destId="{12BDFFA8-95F8-4323-8B23-70DB384203BD}" srcOrd="8" destOrd="0" presId="urn:microsoft.com/office/officeart/2005/8/layout/vList2"/>
    <dgm:cxn modelId="{D2CF17B4-9680-4EA9-BBBC-3811FCDF9E97}" type="presParOf" srcId="{BB140F58-B135-4FB4-B612-AEAABC647FBB}" destId="{DC06F587-4D4F-4E74-832D-A41C38D29628}" srcOrd="9" destOrd="0" presId="urn:microsoft.com/office/officeart/2005/8/layout/vList2"/>
    <dgm:cxn modelId="{880E9631-58C9-49D5-A844-4773DF541179}" type="presParOf" srcId="{BB140F58-B135-4FB4-B612-AEAABC647FBB}" destId="{7265E433-286E-4C98-BCA4-D2240502A54C}" srcOrd="10" destOrd="0" presId="urn:microsoft.com/office/officeart/2005/8/layout/vList2"/>
    <dgm:cxn modelId="{BA5CF308-8530-4427-A3D5-71BD28A86634}" type="presParOf" srcId="{BB140F58-B135-4FB4-B612-AEAABC647FBB}" destId="{328EFDC7-6045-4D6D-8B4F-8C62C9BB6EBF}" srcOrd="11" destOrd="0" presId="urn:microsoft.com/office/officeart/2005/8/layout/vList2"/>
    <dgm:cxn modelId="{2AA0316A-832C-47AF-A3CC-0081C1C50FBC}" type="presParOf" srcId="{BB140F58-B135-4FB4-B612-AEAABC647FBB}" destId="{B8D7B6F5-AB00-4270-BCC2-A423354D6A0D}"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E41E721-738C-441B-BB7F-B10D9DE40F3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A59439D5-A7F9-4D84-A97B-05E829191E1C}">
      <dgm:prSet custT="1"/>
      <dgm:spPr>
        <a:solidFill>
          <a:srgbClr val="10253F">
            <a:alpha val="80000"/>
          </a:srgbClr>
        </a:solidFill>
        <a:ln w="6350"/>
      </dgm:spPr>
      <dgm:t>
        <a:bodyPr anchor="ctr"/>
        <a:lstStyle/>
        <a:p>
          <a:pPr marL="0">
            <a:buNone/>
          </a:pPr>
          <a:r>
            <a:rPr lang="en-IN" sz="1000" b="1" dirty="0">
              <a:solidFill>
                <a:srgbClr val="BED730"/>
              </a:solidFill>
            </a:rPr>
            <a:t>About Bengaluru</a:t>
          </a:r>
        </a:p>
      </dgm:t>
    </dgm:pt>
    <dgm:pt modelId="{5E763213-C528-48E3-9D1B-E305713FCD9F}" type="parTrans" cxnId="{CFEC287F-C199-46D9-91B9-910045EFD50D}">
      <dgm:prSet/>
      <dgm:spPr/>
      <dgm:t>
        <a:bodyPr/>
        <a:lstStyle/>
        <a:p>
          <a:endParaRPr lang="en-IN"/>
        </a:p>
      </dgm:t>
    </dgm:pt>
    <dgm:pt modelId="{4231F23C-B827-4059-A8D7-991196055FB5}" type="sibTrans" cxnId="{CFEC287F-C199-46D9-91B9-910045EFD50D}">
      <dgm:prSet/>
      <dgm:spPr/>
      <dgm:t>
        <a:bodyPr/>
        <a:lstStyle/>
        <a:p>
          <a:endParaRPr lang="en-IN"/>
        </a:p>
      </dgm:t>
    </dgm:pt>
    <dgm:pt modelId="{65D12CD4-E39B-4AB8-9A9A-AA694D69B63E}">
      <dgm:prSet phldrT="[Text]" custT="1"/>
      <dgm:spPr>
        <a:solidFill>
          <a:schemeClr val="tx2">
            <a:lumMod val="75000"/>
            <a:alpha val="80000"/>
          </a:schemeClr>
        </a:solidFill>
        <a:ln w="6350"/>
      </dgm:spPr>
      <dgm:t>
        <a:bodyPr anchor="ctr"/>
        <a:lstStyle/>
        <a:p>
          <a:pPr marL="0">
            <a:buNone/>
          </a:pPr>
          <a:r>
            <a:rPr lang="en-IN" sz="1000" b="1" dirty="0">
              <a:solidFill>
                <a:srgbClr val="BED730"/>
              </a:solidFill>
            </a:rPr>
            <a:t>Business Verticals</a:t>
          </a:r>
        </a:p>
      </dgm:t>
    </dgm:pt>
    <dgm:pt modelId="{107404A6-6972-4CB1-A340-0F74FB57EBF9}" type="sibTrans" cxnId="{FDE1FFE3-41F6-4E6B-8EBB-AD17CD2706E9}">
      <dgm:prSet/>
      <dgm:spPr/>
      <dgm:t>
        <a:bodyPr/>
        <a:lstStyle/>
        <a:p>
          <a:endParaRPr lang="en-IN"/>
        </a:p>
      </dgm:t>
    </dgm:pt>
    <dgm:pt modelId="{6BEAC03D-767F-4836-80EE-3BD19C6EE7B5}" type="parTrans" cxnId="{FDE1FFE3-41F6-4E6B-8EBB-AD17CD2706E9}">
      <dgm:prSet/>
      <dgm:spPr/>
      <dgm:t>
        <a:bodyPr/>
        <a:lstStyle/>
        <a:p>
          <a:endParaRPr lang="en-IN"/>
        </a:p>
      </dgm:t>
    </dgm:pt>
    <dgm:pt modelId="{BF2DF46C-CDA1-4F75-A096-255BCB050F05}">
      <dgm:prSet phldrT="[Text]" custT="1"/>
      <dgm:spPr>
        <a:solidFill>
          <a:schemeClr val="tx2">
            <a:lumMod val="75000"/>
            <a:alpha val="80000"/>
          </a:schemeClr>
        </a:solidFill>
        <a:ln w="6350"/>
      </dgm:spPr>
      <dgm:t>
        <a:bodyPr anchor="ctr"/>
        <a:lstStyle/>
        <a:p>
          <a:pPr marL="182563" indent="-95250">
            <a:buFont typeface="Arial" panose="020B0604020202020204" pitchFamily="34" charset="0"/>
            <a:buChar char="•"/>
          </a:pPr>
          <a:r>
            <a:rPr lang="en-IN" sz="1000" dirty="0">
              <a:solidFill>
                <a:schemeClr val="bg1"/>
              </a:solidFill>
            </a:rPr>
            <a:t>BFSI</a:t>
          </a:r>
        </a:p>
      </dgm:t>
    </dgm:pt>
    <dgm:pt modelId="{E1ABE8E7-8B9B-4E40-88FD-C95FCD1FAA8C}" type="sibTrans" cxnId="{A2D17C73-ED59-477E-9E94-EFBFF3999B2F}">
      <dgm:prSet/>
      <dgm:spPr/>
      <dgm:t>
        <a:bodyPr/>
        <a:lstStyle/>
        <a:p>
          <a:endParaRPr lang="en-IN"/>
        </a:p>
      </dgm:t>
    </dgm:pt>
    <dgm:pt modelId="{3CA68701-83FD-4DE6-97FC-AD3F67827E37}" type="parTrans" cxnId="{A2D17C73-ED59-477E-9E94-EFBFF3999B2F}">
      <dgm:prSet/>
      <dgm:spPr/>
      <dgm:t>
        <a:bodyPr/>
        <a:lstStyle/>
        <a:p>
          <a:endParaRPr lang="en-IN"/>
        </a:p>
      </dgm:t>
    </dgm:pt>
    <dgm:pt modelId="{175E32AC-52B8-4002-80E6-B779B2B77287}">
      <dgm:prSet custT="1"/>
      <dgm:spPr>
        <a:solidFill>
          <a:srgbClr val="10253F">
            <a:alpha val="80000"/>
          </a:srgbClr>
        </a:solidFill>
        <a:ln w="6350"/>
      </dgm:spPr>
      <dgm:t>
        <a:bodyPr anchor="ctr"/>
        <a:lstStyle/>
        <a:p>
          <a:pPr marL="269875" indent="-95250">
            <a:buFont typeface="Arial" panose="020B0604020202020204" pitchFamily="34" charset="0"/>
            <a:buChar char="•"/>
          </a:pPr>
          <a:r>
            <a:rPr lang="en-IN" sz="1000" dirty="0">
              <a:solidFill>
                <a:schemeClr val="bg1"/>
              </a:solidFill>
            </a:rPr>
            <a:t>Driving factors</a:t>
          </a:r>
          <a:endParaRPr lang="en-US" sz="1000" dirty="0">
            <a:solidFill>
              <a:schemeClr val="bg1"/>
            </a:solidFill>
          </a:endParaRPr>
        </a:p>
      </dgm:t>
    </dgm:pt>
    <dgm:pt modelId="{BBF0CA21-DEB4-46EE-9F30-F05F93F7728B}" type="sibTrans" cxnId="{5B25D5EE-5283-4327-B58A-A57CB67549B5}">
      <dgm:prSet/>
      <dgm:spPr/>
      <dgm:t>
        <a:bodyPr/>
        <a:lstStyle/>
        <a:p>
          <a:endParaRPr lang="en-IN"/>
        </a:p>
      </dgm:t>
    </dgm:pt>
    <dgm:pt modelId="{71B14ABD-8487-424B-AE8A-77D9702B3286}" type="parTrans" cxnId="{5B25D5EE-5283-4327-B58A-A57CB67549B5}">
      <dgm:prSet/>
      <dgm:spPr/>
      <dgm:t>
        <a:bodyPr/>
        <a:lstStyle/>
        <a:p>
          <a:endParaRPr lang="en-IN"/>
        </a:p>
      </dgm:t>
    </dgm:pt>
    <dgm:pt modelId="{0E1164C4-4980-4CFE-BEDF-B7F298E1C33D}">
      <dgm:prSet custT="1"/>
      <dgm:spPr>
        <a:solidFill>
          <a:srgbClr val="10253F">
            <a:alpha val="80000"/>
          </a:srgbClr>
        </a:solidFill>
        <a:ln w="6350"/>
      </dgm:spPr>
      <dgm:t>
        <a:bodyPr anchor="ctr"/>
        <a:lstStyle/>
        <a:p>
          <a:pPr marL="182563" indent="-95250">
            <a:buFont typeface="Arial" panose="020B0604020202020204" pitchFamily="34" charset="0"/>
            <a:buChar char="•"/>
          </a:pPr>
          <a:r>
            <a:rPr lang="en-US" sz="1000" b="0" dirty="0">
              <a:solidFill>
                <a:schemeClr val="bg1"/>
              </a:solidFill>
            </a:rPr>
            <a:t>Bengaluru has a GDP of $ 236 billion (2022)</a:t>
          </a:r>
          <a:endParaRPr lang="en-IN" sz="1000" b="0" dirty="0">
            <a:solidFill>
              <a:schemeClr val="bg1"/>
            </a:solidFill>
          </a:endParaRPr>
        </a:p>
      </dgm:t>
    </dgm:pt>
    <dgm:pt modelId="{577C1D25-192F-4BEB-90EB-F84C3E3248C8}" type="sibTrans" cxnId="{A2B4BEB5-6C69-43FA-8ABB-E4DC4C3753CD}">
      <dgm:prSet/>
      <dgm:spPr/>
      <dgm:t>
        <a:bodyPr/>
        <a:lstStyle/>
        <a:p>
          <a:endParaRPr lang="en-IN"/>
        </a:p>
      </dgm:t>
    </dgm:pt>
    <dgm:pt modelId="{36858C3F-1BB9-46E0-ABB0-AA95F908F1EF}" type="parTrans" cxnId="{A2B4BEB5-6C69-43FA-8ABB-E4DC4C3753CD}">
      <dgm:prSet/>
      <dgm:spPr/>
      <dgm:t>
        <a:bodyPr/>
        <a:lstStyle/>
        <a:p>
          <a:endParaRPr lang="en-IN"/>
        </a:p>
      </dgm:t>
    </dgm:pt>
    <dgm:pt modelId="{36AC981A-E72F-42ED-A4EA-4E18A1959BFC}">
      <dgm:prSet custT="1"/>
      <dgm:spPr>
        <a:solidFill>
          <a:srgbClr val="10253F">
            <a:alpha val="80000"/>
          </a:srgbClr>
        </a:solidFill>
        <a:ln w="6350"/>
      </dgm:spPr>
      <dgm:t>
        <a:bodyPr anchor="ctr"/>
        <a:lstStyle/>
        <a:p>
          <a:pPr marL="114300" indent="0"/>
          <a:endParaRPr lang="en-IN" sz="1000" dirty="0">
            <a:solidFill>
              <a:schemeClr val="bg1"/>
            </a:solidFill>
          </a:endParaRPr>
        </a:p>
      </dgm:t>
    </dgm:pt>
    <dgm:pt modelId="{9205F98E-9AA8-4526-862D-6DDDB19796F0}" type="parTrans" cxnId="{2633A4EC-031C-4F2F-8EFB-AB5C91609B99}">
      <dgm:prSet/>
      <dgm:spPr/>
      <dgm:t>
        <a:bodyPr/>
        <a:lstStyle/>
        <a:p>
          <a:endParaRPr lang="en-IN"/>
        </a:p>
      </dgm:t>
    </dgm:pt>
    <dgm:pt modelId="{6365C53A-AF86-46C9-B72D-EE83FC3410D8}" type="sibTrans" cxnId="{2633A4EC-031C-4F2F-8EFB-AB5C91609B99}">
      <dgm:prSet/>
      <dgm:spPr/>
      <dgm:t>
        <a:bodyPr/>
        <a:lstStyle/>
        <a:p>
          <a:endParaRPr lang="en-IN"/>
        </a:p>
      </dgm:t>
    </dgm:pt>
    <dgm:pt modelId="{B432C25D-3C0A-4639-BC55-EBE22FE0C2D1}">
      <dgm:prSet phldrT="[Text]" custT="1"/>
      <dgm:spPr>
        <a:solidFill>
          <a:srgbClr val="10253F">
            <a:alpha val="80000"/>
          </a:srgbClr>
        </a:solidFill>
        <a:ln w="6350"/>
      </dgm:spPr>
      <dgm:t>
        <a:bodyPr anchor="ctr"/>
        <a:lstStyle/>
        <a:p>
          <a:pPr marL="269875" indent="-95250">
            <a:buNone/>
          </a:pPr>
          <a:r>
            <a:rPr lang="en-US" sz="1000" b="1" dirty="0">
              <a:solidFill>
                <a:srgbClr val="BED730"/>
              </a:solidFill>
            </a:rPr>
            <a:t>Driving factors</a:t>
          </a:r>
          <a:endParaRPr lang="en-IN" sz="1000" dirty="0">
            <a:solidFill>
              <a:srgbClr val="BED730"/>
            </a:solidFill>
          </a:endParaRPr>
        </a:p>
      </dgm:t>
    </dgm:pt>
    <dgm:pt modelId="{8D13E704-8B54-47C8-B63D-44B43ABAC563}" type="sibTrans" cxnId="{6D665295-5C68-47E4-83FD-42F240E70C5D}">
      <dgm:prSet/>
      <dgm:spPr/>
      <dgm:t>
        <a:bodyPr/>
        <a:lstStyle/>
        <a:p>
          <a:endParaRPr lang="en-IN"/>
        </a:p>
      </dgm:t>
    </dgm:pt>
    <dgm:pt modelId="{B97A0432-1896-4976-B394-5991C3AD305A}" type="parTrans" cxnId="{6D665295-5C68-47E4-83FD-42F240E70C5D}">
      <dgm:prSet/>
      <dgm:spPr/>
      <dgm:t>
        <a:bodyPr/>
        <a:lstStyle/>
        <a:p>
          <a:endParaRPr lang="en-IN"/>
        </a:p>
      </dgm:t>
    </dgm:pt>
    <dgm:pt modelId="{F5C76CE6-76DF-4565-A298-F5ED6E89E079}">
      <dgm:prSet custT="1"/>
      <dgm:spPr>
        <a:solidFill>
          <a:srgbClr val="10253F">
            <a:alpha val="80000"/>
          </a:srgbClr>
        </a:solidFill>
        <a:ln w="6350"/>
      </dgm:spPr>
      <dgm:t>
        <a:bodyPr anchor="ctr"/>
        <a:lstStyle/>
        <a:p>
          <a:pPr marL="182563" indent="-95250">
            <a:buFont typeface="Arial" panose="020B0604020202020204" pitchFamily="34" charset="0"/>
            <a:buChar char="•"/>
          </a:pPr>
          <a:r>
            <a:rPr lang="en-US" sz="1000" b="0" dirty="0">
              <a:solidFill>
                <a:schemeClr val="bg1"/>
              </a:solidFill>
            </a:rPr>
            <a:t>Mostly Hi-tech, Software development, R&amp;D setups </a:t>
          </a:r>
          <a:endParaRPr lang="en-IN" sz="1000" b="0" dirty="0">
            <a:solidFill>
              <a:schemeClr val="bg1"/>
            </a:solidFill>
          </a:endParaRPr>
        </a:p>
      </dgm:t>
    </dgm:pt>
    <dgm:pt modelId="{694251E5-354A-4B9F-B6C8-44B995A00996}" type="parTrans" cxnId="{390899D5-38D4-4822-99B1-E4C76258A82C}">
      <dgm:prSet/>
      <dgm:spPr/>
      <dgm:t>
        <a:bodyPr/>
        <a:lstStyle/>
        <a:p>
          <a:endParaRPr lang="en-IN"/>
        </a:p>
      </dgm:t>
    </dgm:pt>
    <dgm:pt modelId="{C3ECBCEA-A4C8-4A14-8C2F-4847D0173F0E}" type="sibTrans" cxnId="{390899D5-38D4-4822-99B1-E4C76258A82C}">
      <dgm:prSet/>
      <dgm:spPr/>
      <dgm:t>
        <a:bodyPr/>
        <a:lstStyle/>
        <a:p>
          <a:endParaRPr lang="en-IN"/>
        </a:p>
      </dgm:t>
    </dgm:pt>
    <dgm:pt modelId="{4A621543-BDF0-4FFA-A567-25C429F31317}">
      <dgm:prSet custT="1"/>
      <dgm:spPr>
        <a:solidFill>
          <a:srgbClr val="10253F">
            <a:alpha val="80000"/>
          </a:srgbClr>
        </a:solidFill>
        <a:ln w="6350"/>
      </dgm:spPr>
      <dgm:t>
        <a:bodyPr anchor="ctr"/>
        <a:lstStyle/>
        <a:p>
          <a:pPr marL="182563" indent="-95250">
            <a:buFont typeface="Arial" panose="020B0604020202020204" pitchFamily="34" charset="0"/>
            <a:buChar char="•"/>
          </a:pPr>
          <a:r>
            <a:rPr lang="en-US" sz="1000" b="0" dirty="0">
              <a:solidFill>
                <a:schemeClr val="bg1"/>
              </a:solidFill>
            </a:rPr>
            <a:t>High base of IT&amp; ITeS companies, they have small in-house data centers. With arrival of cloud, expansion is high so large Data Center capacities are getting created</a:t>
          </a:r>
          <a:endParaRPr lang="en-IN" sz="1000" b="0" dirty="0">
            <a:solidFill>
              <a:schemeClr val="bg1"/>
            </a:solidFill>
          </a:endParaRPr>
        </a:p>
      </dgm:t>
    </dgm:pt>
    <dgm:pt modelId="{BAB8EB7E-DBBF-4831-9099-757CF432F4AE}" type="parTrans" cxnId="{229B5B33-117F-4F8E-95B3-50AD58BF99CA}">
      <dgm:prSet/>
      <dgm:spPr/>
      <dgm:t>
        <a:bodyPr/>
        <a:lstStyle/>
        <a:p>
          <a:endParaRPr lang="en-IN"/>
        </a:p>
      </dgm:t>
    </dgm:pt>
    <dgm:pt modelId="{925C87CF-8A86-4E4D-BCDC-9CED5D9B9D5D}" type="sibTrans" cxnId="{229B5B33-117F-4F8E-95B3-50AD58BF99CA}">
      <dgm:prSet/>
      <dgm:spPr/>
      <dgm:t>
        <a:bodyPr/>
        <a:lstStyle/>
        <a:p>
          <a:endParaRPr lang="en-IN"/>
        </a:p>
      </dgm:t>
    </dgm:pt>
    <dgm:pt modelId="{7E612EFF-49D0-426A-B80A-510323966382}">
      <dgm:prSet custT="1"/>
      <dgm:spPr>
        <a:solidFill>
          <a:srgbClr val="10253F">
            <a:alpha val="80000"/>
          </a:srgbClr>
        </a:solidFill>
        <a:ln w="6350"/>
      </dgm:spPr>
      <dgm:t>
        <a:bodyPr anchor="ctr"/>
        <a:lstStyle/>
        <a:p>
          <a:pPr marL="182563" indent="-95250">
            <a:buFont typeface="Arial" panose="020B0604020202020204" pitchFamily="34" charset="0"/>
            <a:buChar char="•"/>
          </a:pPr>
          <a:r>
            <a:rPr lang="en-US" sz="1000" b="0" dirty="0">
              <a:solidFill>
                <a:schemeClr val="bg1"/>
              </a:solidFill>
            </a:rPr>
            <a:t>Bengaluru is a preferred locations for Disaster Recovery sites from other cities </a:t>
          </a:r>
          <a:endParaRPr lang="en-IN" sz="1000" b="0" dirty="0">
            <a:solidFill>
              <a:schemeClr val="bg1"/>
            </a:solidFill>
          </a:endParaRPr>
        </a:p>
      </dgm:t>
    </dgm:pt>
    <dgm:pt modelId="{38B0F746-DBDE-4AC7-A658-870304A33B7F}" type="parTrans" cxnId="{42AD0AD0-919C-4440-8D95-7437D8C4FDC0}">
      <dgm:prSet/>
      <dgm:spPr/>
      <dgm:t>
        <a:bodyPr/>
        <a:lstStyle/>
        <a:p>
          <a:endParaRPr lang="en-IN"/>
        </a:p>
      </dgm:t>
    </dgm:pt>
    <dgm:pt modelId="{9B3EA342-DBBC-4B4F-BABF-5929CAB0DF86}" type="sibTrans" cxnId="{42AD0AD0-919C-4440-8D95-7437D8C4FDC0}">
      <dgm:prSet/>
      <dgm:spPr/>
      <dgm:t>
        <a:bodyPr/>
        <a:lstStyle/>
        <a:p>
          <a:endParaRPr lang="en-IN"/>
        </a:p>
      </dgm:t>
    </dgm:pt>
    <dgm:pt modelId="{2B1B10CC-85EC-428A-B8F1-F64BD4750B9B}">
      <dgm:prSet custT="1"/>
      <dgm:spPr>
        <a:solidFill>
          <a:schemeClr val="tx2">
            <a:lumMod val="75000"/>
            <a:alpha val="80000"/>
          </a:schemeClr>
        </a:solidFill>
        <a:ln w="6350"/>
      </dgm:spPr>
      <dgm:t>
        <a:bodyPr anchor="ctr"/>
        <a:lstStyle/>
        <a:p>
          <a:pPr marL="182563" indent="-95250">
            <a:buFont typeface="Arial" panose="020B0604020202020204" pitchFamily="34" charset="0"/>
            <a:buChar char="•"/>
          </a:pPr>
          <a:r>
            <a:rPr lang="en-IN" sz="1000" dirty="0">
              <a:solidFill>
                <a:schemeClr val="bg1"/>
              </a:solidFill>
            </a:rPr>
            <a:t>E-Commerce &amp; Retail</a:t>
          </a:r>
        </a:p>
      </dgm:t>
    </dgm:pt>
    <dgm:pt modelId="{D2F59E99-0922-4813-B43C-D972B3D3FCAE}" type="parTrans" cxnId="{9C05C1CC-8DCE-400B-8C58-DAEE676A9BE1}">
      <dgm:prSet/>
      <dgm:spPr/>
      <dgm:t>
        <a:bodyPr/>
        <a:lstStyle/>
        <a:p>
          <a:endParaRPr lang="en-IN"/>
        </a:p>
      </dgm:t>
    </dgm:pt>
    <dgm:pt modelId="{5CF93FAD-6AD6-4D59-8AE6-0AA38A3A1E47}" type="sibTrans" cxnId="{9C05C1CC-8DCE-400B-8C58-DAEE676A9BE1}">
      <dgm:prSet/>
      <dgm:spPr/>
      <dgm:t>
        <a:bodyPr/>
        <a:lstStyle/>
        <a:p>
          <a:endParaRPr lang="en-IN"/>
        </a:p>
      </dgm:t>
    </dgm:pt>
    <dgm:pt modelId="{424E4077-2C87-4DD1-AEEA-631534D34DCA}">
      <dgm:prSet custT="1"/>
      <dgm:spPr>
        <a:solidFill>
          <a:schemeClr val="tx2">
            <a:lumMod val="75000"/>
            <a:alpha val="80000"/>
          </a:schemeClr>
        </a:solidFill>
        <a:ln w="6350"/>
      </dgm:spPr>
      <dgm:t>
        <a:bodyPr anchor="ctr"/>
        <a:lstStyle/>
        <a:p>
          <a:pPr marL="182563" indent="-95250">
            <a:buFont typeface="Arial" panose="020B0604020202020204" pitchFamily="34" charset="0"/>
            <a:buChar char="•"/>
          </a:pPr>
          <a:r>
            <a:rPr lang="en-IN" sz="1000" dirty="0">
              <a:solidFill>
                <a:schemeClr val="bg1"/>
              </a:solidFill>
            </a:rPr>
            <a:t>IT/</a:t>
          </a:r>
          <a:r>
            <a:rPr lang="en-IN" sz="1000" b="0" dirty="0">
              <a:solidFill>
                <a:schemeClr val="bg1"/>
              </a:solidFill>
            </a:rPr>
            <a:t>ITES</a:t>
          </a:r>
        </a:p>
      </dgm:t>
    </dgm:pt>
    <dgm:pt modelId="{8C13693E-2AF7-4F49-A4AD-0669A2445C76}" type="parTrans" cxnId="{0C042C55-D55D-4B51-9D55-9B13E53DF562}">
      <dgm:prSet/>
      <dgm:spPr/>
      <dgm:t>
        <a:bodyPr/>
        <a:lstStyle/>
        <a:p>
          <a:endParaRPr lang="en-IN"/>
        </a:p>
      </dgm:t>
    </dgm:pt>
    <dgm:pt modelId="{ECA08081-7286-4AED-BBAB-46DD7C551651}" type="sibTrans" cxnId="{0C042C55-D55D-4B51-9D55-9B13E53DF562}">
      <dgm:prSet/>
      <dgm:spPr/>
      <dgm:t>
        <a:bodyPr/>
        <a:lstStyle/>
        <a:p>
          <a:endParaRPr lang="en-IN"/>
        </a:p>
      </dgm:t>
    </dgm:pt>
    <dgm:pt modelId="{FC2270EE-7AB6-48E7-9369-7574384BE713}">
      <dgm:prSet custT="1"/>
      <dgm:spPr>
        <a:solidFill>
          <a:srgbClr val="10253F">
            <a:alpha val="80000"/>
          </a:srgbClr>
        </a:solidFill>
        <a:ln w="6350"/>
      </dgm:spPr>
      <dgm:t>
        <a:bodyPr anchor="ctr"/>
        <a:lstStyle/>
        <a:p>
          <a:pPr marL="269875" indent="-95250">
            <a:buFont typeface="Arial" panose="020B0604020202020204" pitchFamily="34" charset="0"/>
            <a:buChar char="•"/>
          </a:pPr>
          <a:r>
            <a:rPr lang="en-US" sz="1000" dirty="0">
              <a:solidFill>
                <a:schemeClr val="bg1"/>
              </a:solidFill>
            </a:rPr>
            <a:t>Favorable destination of IT/ITES companies due to availability of skilled IT resources</a:t>
          </a:r>
          <a:endParaRPr lang="en-IN" sz="1000" dirty="0">
            <a:solidFill>
              <a:schemeClr val="bg1"/>
            </a:solidFill>
          </a:endParaRPr>
        </a:p>
      </dgm:t>
    </dgm:pt>
    <dgm:pt modelId="{FD4F4268-8E72-4073-9B41-3D8DE6C02D93}" type="parTrans" cxnId="{F2D5CFB1-607B-4A4F-819F-8DC2F6132CBD}">
      <dgm:prSet/>
      <dgm:spPr/>
      <dgm:t>
        <a:bodyPr/>
        <a:lstStyle/>
        <a:p>
          <a:endParaRPr lang="en-IN"/>
        </a:p>
      </dgm:t>
    </dgm:pt>
    <dgm:pt modelId="{705B02A3-F0B4-4C67-8E9F-9845FEEB1BE7}" type="sibTrans" cxnId="{F2D5CFB1-607B-4A4F-819F-8DC2F6132CBD}">
      <dgm:prSet/>
      <dgm:spPr/>
      <dgm:t>
        <a:bodyPr/>
        <a:lstStyle/>
        <a:p>
          <a:endParaRPr lang="en-IN"/>
        </a:p>
      </dgm:t>
    </dgm:pt>
    <dgm:pt modelId="{BF9AC430-70EF-4231-8649-A1C4B73C8099}">
      <dgm:prSet custT="1"/>
      <dgm:spPr>
        <a:solidFill>
          <a:srgbClr val="10253F">
            <a:alpha val="80000"/>
          </a:srgbClr>
        </a:solidFill>
        <a:ln w="6350"/>
      </dgm:spPr>
      <dgm:t>
        <a:bodyPr anchor="ctr"/>
        <a:lstStyle/>
        <a:p>
          <a:pPr marL="269875" indent="-95250">
            <a:buFont typeface="Arial" panose="020B0604020202020204" pitchFamily="34" charset="0"/>
            <a:buChar char="•"/>
          </a:pPr>
          <a:r>
            <a:rPr lang="en-IN" sz="1000" dirty="0">
              <a:solidFill>
                <a:schemeClr val="bg1"/>
              </a:solidFill>
            </a:rPr>
            <a:t>E-commerce companies</a:t>
          </a:r>
        </a:p>
      </dgm:t>
    </dgm:pt>
    <dgm:pt modelId="{6CA6087E-4A97-4EC1-869A-249910C05698}" type="parTrans" cxnId="{76674408-3B52-45D2-BC82-BE2869B9DCED}">
      <dgm:prSet/>
      <dgm:spPr/>
      <dgm:t>
        <a:bodyPr/>
        <a:lstStyle/>
        <a:p>
          <a:endParaRPr lang="en-IN"/>
        </a:p>
      </dgm:t>
    </dgm:pt>
    <dgm:pt modelId="{60D03642-0C9D-43BF-B490-0144FCDED56A}" type="sibTrans" cxnId="{76674408-3B52-45D2-BC82-BE2869B9DCED}">
      <dgm:prSet/>
      <dgm:spPr/>
      <dgm:t>
        <a:bodyPr/>
        <a:lstStyle/>
        <a:p>
          <a:endParaRPr lang="en-IN"/>
        </a:p>
      </dgm:t>
    </dgm:pt>
    <dgm:pt modelId="{2988891F-1B0B-40DD-9878-44AFF29EECAA}">
      <dgm:prSet custT="1"/>
      <dgm:spPr>
        <a:solidFill>
          <a:srgbClr val="10253F">
            <a:alpha val="80000"/>
          </a:srgbClr>
        </a:solidFill>
        <a:ln w="6350"/>
      </dgm:spPr>
      <dgm:t>
        <a:bodyPr anchor="ctr"/>
        <a:lstStyle/>
        <a:p>
          <a:pPr marL="269875" indent="-95250">
            <a:buFont typeface="Arial" panose="020B0604020202020204" pitchFamily="34" charset="0"/>
            <a:buChar char="•"/>
          </a:pPr>
          <a:r>
            <a:rPr lang="en-US" sz="1000" dirty="0">
              <a:solidFill>
                <a:schemeClr val="bg1"/>
              </a:solidFill>
            </a:rPr>
            <a:t>Growing retail and e-Comm. as population grows</a:t>
          </a:r>
          <a:endParaRPr lang="en-IN" sz="1000" dirty="0">
            <a:solidFill>
              <a:schemeClr val="bg1"/>
            </a:solidFill>
          </a:endParaRPr>
        </a:p>
      </dgm:t>
    </dgm:pt>
    <dgm:pt modelId="{FAF85F6B-3E64-44D3-955C-FC0CF33307BF}" type="parTrans" cxnId="{3CDF8D6C-4E6F-448C-AC2E-23C6BABFDECD}">
      <dgm:prSet/>
      <dgm:spPr/>
      <dgm:t>
        <a:bodyPr/>
        <a:lstStyle/>
        <a:p>
          <a:endParaRPr lang="en-IN"/>
        </a:p>
      </dgm:t>
    </dgm:pt>
    <dgm:pt modelId="{2E89C6DA-A833-447E-A4B8-7BB8DB5EF0E9}" type="sibTrans" cxnId="{3CDF8D6C-4E6F-448C-AC2E-23C6BABFDECD}">
      <dgm:prSet/>
      <dgm:spPr/>
      <dgm:t>
        <a:bodyPr/>
        <a:lstStyle/>
        <a:p>
          <a:endParaRPr lang="en-IN"/>
        </a:p>
      </dgm:t>
    </dgm:pt>
    <dgm:pt modelId="{20888A84-8D81-44AA-A72F-B54D839EE0E8}">
      <dgm:prSet custT="1"/>
      <dgm:spPr>
        <a:solidFill>
          <a:srgbClr val="10253F">
            <a:alpha val="80000"/>
          </a:srgbClr>
        </a:solidFill>
        <a:ln w="6350"/>
      </dgm:spPr>
      <dgm:t>
        <a:bodyPr anchor="ctr"/>
        <a:lstStyle/>
        <a:p>
          <a:pPr marL="269875" indent="-95250">
            <a:buFont typeface="Arial" panose="020B0604020202020204" pitchFamily="34" charset="0"/>
            <a:buChar char="•"/>
          </a:pPr>
          <a:r>
            <a:rPr lang="en-IN" sz="1000" dirty="0">
              <a:solidFill>
                <a:schemeClr val="bg1"/>
              </a:solidFill>
            </a:rPr>
            <a:t>Work friendly climatic Conditions</a:t>
          </a:r>
        </a:p>
      </dgm:t>
    </dgm:pt>
    <dgm:pt modelId="{BF5ED917-4E83-4795-B302-7E4B4C836F18}" type="parTrans" cxnId="{F2D3DF9F-7D92-458F-B5A7-1C4B6E3195E6}">
      <dgm:prSet/>
      <dgm:spPr/>
      <dgm:t>
        <a:bodyPr/>
        <a:lstStyle/>
        <a:p>
          <a:endParaRPr lang="en-IN"/>
        </a:p>
      </dgm:t>
    </dgm:pt>
    <dgm:pt modelId="{A5A3B225-0209-441B-ABFD-7D298F970432}" type="sibTrans" cxnId="{F2D3DF9F-7D92-458F-B5A7-1C4B6E3195E6}">
      <dgm:prSet/>
      <dgm:spPr/>
      <dgm:t>
        <a:bodyPr/>
        <a:lstStyle/>
        <a:p>
          <a:endParaRPr lang="en-IN"/>
        </a:p>
      </dgm:t>
    </dgm:pt>
    <dgm:pt modelId="{69E89349-D2E7-48D4-9E74-36EFE33397DF}">
      <dgm:prSet custT="1"/>
      <dgm:spPr>
        <a:solidFill>
          <a:schemeClr val="tx2">
            <a:lumMod val="75000"/>
            <a:alpha val="80000"/>
          </a:schemeClr>
        </a:solidFill>
        <a:ln w="6350"/>
      </dgm:spPr>
      <dgm:t>
        <a:bodyPr anchor="ctr"/>
        <a:lstStyle/>
        <a:p>
          <a:pPr marL="182563" indent="-95250">
            <a:buFont typeface="Arial" panose="020B0604020202020204" pitchFamily="34" charset="0"/>
            <a:buChar char="•"/>
          </a:pPr>
          <a:r>
            <a:rPr lang="en-US" sz="1000" b="0" dirty="0">
              <a:solidFill>
                <a:schemeClr val="bg1"/>
              </a:solidFill>
            </a:rPr>
            <a:t>Hitech</a:t>
          </a:r>
          <a:endParaRPr lang="en-IN" sz="1000" b="0" dirty="0">
            <a:solidFill>
              <a:schemeClr val="bg1"/>
            </a:solidFill>
          </a:endParaRPr>
        </a:p>
      </dgm:t>
    </dgm:pt>
    <dgm:pt modelId="{6F44ECDE-8561-45F2-8EE7-17B8184363A2}" type="parTrans" cxnId="{66570FA9-69F3-4B8F-8713-BD711C658564}">
      <dgm:prSet/>
      <dgm:spPr/>
      <dgm:t>
        <a:bodyPr/>
        <a:lstStyle/>
        <a:p>
          <a:endParaRPr lang="en-IN"/>
        </a:p>
      </dgm:t>
    </dgm:pt>
    <dgm:pt modelId="{9E72D744-D8C9-4855-BF1E-E69F2C164873}" type="sibTrans" cxnId="{66570FA9-69F3-4B8F-8713-BD711C658564}">
      <dgm:prSet/>
      <dgm:spPr/>
      <dgm:t>
        <a:bodyPr/>
        <a:lstStyle/>
        <a:p>
          <a:endParaRPr lang="en-IN"/>
        </a:p>
      </dgm:t>
    </dgm:pt>
    <dgm:pt modelId="{E40C34FE-F4A3-4835-B0A1-E0A44F181512}">
      <dgm:prSet custT="1"/>
      <dgm:spPr>
        <a:solidFill>
          <a:schemeClr val="tx2">
            <a:lumMod val="75000"/>
            <a:alpha val="80000"/>
          </a:schemeClr>
        </a:solidFill>
        <a:ln w="6350"/>
      </dgm:spPr>
      <dgm:t>
        <a:bodyPr anchor="ctr"/>
        <a:lstStyle/>
        <a:p>
          <a:pPr marL="182563" indent="-95250">
            <a:buFont typeface="Arial" panose="020B0604020202020204" pitchFamily="34" charset="0"/>
            <a:buChar char="•"/>
          </a:pPr>
          <a:r>
            <a:rPr lang="en-US" sz="1000" b="0" dirty="0">
              <a:solidFill>
                <a:schemeClr val="bg1"/>
              </a:solidFill>
            </a:rPr>
            <a:t>Research and development</a:t>
          </a:r>
          <a:endParaRPr lang="en-IN" sz="1000" b="0" dirty="0">
            <a:solidFill>
              <a:schemeClr val="bg1"/>
            </a:solidFill>
          </a:endParaRPr>
        </a:p>
      </dgm:t>
    </dgm:pt>
    <dgm:pt modelId="{F45F8E09-9D97-463F-8A07-E3DFB8839E13}" type="parTrans" cxnId="{0D88E153-57CD-46FE-9562-B2BFD87E5B41}">
      <dgm:prSet/>
      <dgm:spPr/>
      <dgm:t>
        <a:bodyPr/>
        <a:lstStyle/>
        <a:p>
          <a:endParaRPr lang="en-IN"/>
        </a:p>
      </dgm:t>
    </dgm:pt>
    <dgm:pt modelId="{E9D5186D-61FE-47C2-898D-582531AFBC6C}" type="sibTrans" cxnId="{0D88E153-57CD-46FE-9562-B2BFD87E5B41}">
      <dgm:prSet/>
      <dgm:spPr/>
      <dgm:t>
        <a:bodyPr/>
        <a:lstStyle/>
        <a:p>
          <a:endParaRPr lang="en-IN"/>
        </a:p>
      </dgm:t>
    </dgm:pt>
    <dgm:pt modelId="{935CC738-C02F-4431-A449-EC8265FC6BE3}" type="pres">
      <dgm:prSet presAssocID="{FE41E721-738C-441B-BB7F-B10D9DE40F34}" presName="linear" presStyleCnt="0">
        <dgm:presLayoutVars>
          <dgm:dir/>
          <dgm:resizeHandles val="exact"/>
        </dgm:presLayoutVars>
      </dgm:prSet>
      <dgm:spPr/>
    </dgm:pt>
    <dgm:pt modelId="{EB10ECAB-1121-43D4-8778-826E627C0D92}" type="pres">
      <dgm:prSet presAssocID="{A59439D5-A7F9-4D84-A97B-05E829191E1C}" presName="comp" presStyleCnt="0"/>
      <dgm:spPr/>
    </dgm:pt>
    <dgm:pt modelId="{426EDB82-C233-4A89-A483-FB41B2E7A1F5}" type="pres">
      <dgm:prSet presAssocID="{A59439D5-A7F9-4D84-A97B-05E829191E1C}" presName="box" presStyleLbl="node1" presStyleIdx="0" presStyleCnt="3" custScaleX="83148" custScaleY="112873" custLinFactNeighborX="1800" custLinFactNeighborY="2062"/>
      <dgm:spPr/>
    </dgm:pt>
    <dgm:pt modelId="{875E75B9-72DA-43BB-B7F0-BEA519C292C3}" type="pres">
      <dgm:prSet presAssocID="{A59439D5-A7F9-4D84-A97B-05E829191E1C}" presName="img" presStyleLbl="fgImgPlace1" presStyleIdx="0" presStyleCnt="3" custScaleX="142402" custScaleY="141296" custLinFactNeighborX="-661"/>
      <dgm:spPr>
        <a:blipFill rotWithShape="1">
          <a:blip xmlns:r="http://schemas.openxmlformats.org/officeDocument/2006/relationships" r:embed="rId1"/>
          <a:srcRect/>
          <a:stretch>
            <a:fillRect l="-3000" r="-3000"/>
          </a:stretch>
        </a:blipFill>
      </dgm:spPr>
    </dgm:pt>
    <dgm:pt modelId="{09410B53-FAEF-4397-BB78-42ACE3B14524}" type="pres">
      <dgm:prSet presAssocID="{A59439D5-A7F9-4D84-A97B-05E829191E1C}" presName="text" presStyleLbl="node1" presStyleIdx="0" presStyleCnt="3">
        <dgm:presLayoutVars>
          <dgm:bulletEnabled val="1"/>
        </dgm:presLayoutVars>
      </dgm:prSet>
      <dgm:spPr/>
    </dgm:pt>
    <dgm:pt modelId="{870769DE-061E-49EE-A5DF-03B20DC9359D}" type="pres">
      <dgm:prSet presAssocID="{4231F23C-B827-4059-A8D7-991196055FB5}" presName="spacer" presStyleCnt="0"/>
      <dgm:spPr/>
    </dgm:pt>
    <dgm:pt modelId="{0AD247C8-9959-4D0C-A6E4-3FB46A18F17F}" type="pres">
      <dgm:prSet presAssocID="{65D12CD4-E39B-4AB8-9A9A-AA694D69B63E}" presName="comp" presStyleCnt="0"/>
      <dgm:spPr/>
    </dgm:pt>
    <dgm:pt modelId="{AE57847D-9886-4E29-A501-79354A5F5C3D}" type="pres">
      <dgm:prSet presAssocID="{65D12CD4-E39B-4AB8-9A9A-AA694D69B63E}" presName="box" presStyleLbl="node1" presStyleIdx="1" presStyleCnt="3" custScaleX="82234" custScaleY="113211" custLinFactNeighborX="1662" custLinFactNeighborY="1354"/>
      <dgm:spPr/>
    </dgm:pt>
    <dgm:pt modelId="{96627D97-86BB-4648-957C-47CB4E700FCE}" type="pres">
      <dgm:prSet presAssocID="{65D12CD4-E39B-4AB8-9A9A-AA694D69B63E}" presName="img" presStyleLbl="fgImgPlace1" presStyleIdx="1" presStyleCnt="3" custScaleX="141947" custScaleY="147561" custLinFactNeighborX="-5396" custLinFactNeighborY="2628"/>
      <dgm:spPr>
        <a:blipFill dpi="0" rotWithShape="1">
          <a:blip xmlns:r="http://schemas.openxmlformats.org/officeDocument/2006/relationships" r:embed="rId2"/>
          <a:srcRect/>
          <a:stretch>
            <a:fillRect l="-3639" t="841" r="-2922" b="-41503"/>
          </a:stretch>
        </a:blipFill>
        <a:ln>
          <a:solidFill>
            <a:schemeClr val="bg1">
              <a:lumMod val="75000"/>
            </a:schemeClr>
          </a:solidFill>
        </a:ln>
      </dgm:spPr>
    </dgm:pt>
    <dgm:pt modelId="{3E2258DD-51C0-4840-ABF9-38D2FF7E2373}" type="pres">
      <dgm:prSet presAssocID="{65D12CD4-E39B-4AB8-9A9A-AA694D69B63E}" presName="text" presStyleLbl="node1" presStyleIdx="1" presStyleCnt="3">
        <dgm:presLayoutVars>
          <dgm:bulletEnabled val="1"/>
        </dgm:presLayoutVars>
      </dgm:prSet>
      <dgm:spPr/>
    </dgm:pt>
    <dgm:pt modelId="{36D8A3AE-0DE7-416F-96D1-8C126EFC502B}" type="pres">
      <dgm:prSet presAssocID="{107404A6-6972-4CB1-A340-0F74FB57EBF9}" presName="spacer" presStyleCnt="0"/>
      <dgm:spPr/>
    </dgm:pt>
    <dgm:pt modelId="{6FA429E7-06E2-478A-A3D6-A5745CD1F5C1}" type="pres">
      <dgm:prSet presAssocID="{B432C25D-3C0A-4639-BC55-EBE22FE0C2D1}" presName="comp" presStyleCnt="0"/>
      <dgm:spPr/>
    </dgm:pt>
    <dgm:pt modelId="{4F0CFB58-C626-48E5-949A-C7D318CF5EC1}" type="pres">
      <dgm:prSet presAssocID="{B432C25D-3C0A-4639-BC55-EBE22FE0C2D1}" presName="box" presStyleLbl="node1" presStyleIdx="2" presStyleCnt="3" custScaleX="86373" custScaleY="144948" custLinFactNeighborX="11628" custLinFactNeighborY="-781"/>
      <dgm:spPr/>
    </dgm:pt>
    <dgm:pt modelId="{FA1475EB-5944-4708-A32A-7B4989F509FB}" type="pres">
      <dgm:prSet presAssocID="{B432C25D-3C0A-4639-BC55-EBE22FE0C2D1}" presName="img" presStyleLbl="fgImgPlace1" presStyleIdx="2" presStyleCnt="3" custScaleX="130647" custScaleY="177675" custLinFactNeighborX="-160" custLinFactNeighborY="-3143"/>
      <dgm:spPr>
        <a:blipFill dpi="0" rotWithShape="1">
          <a:blip xmlns:r="http://schemas.openxmlformats.org/officeDocument/2006/relationships" r:embed="rId3"/>
          <a:srcRect/>
          <a:stretch>
            <a:fillRect l="19325" r="19325"/>
          </a:stretch>
        </a:blipFill>
        <a:ln>
          <a:solidFill>
            <a:schemeClr val="bg1">
              <a:lumMod val="75000"/>
            </a:schemeClr>
          </a:solidFill>
        </a:ln>
      </dgm:spPr>
    </dgm:pt>
    <dgm:pt modelId="{D320AC6E-4ABE-40EE-B142-C98F6E090064}" type="pres">
      <dgm:prSet presAssocID="{B432C25D-3C0A-4639-BC55-EBE22FE0C2D1}" presName="text" presStyleLbl="node1" presStyleIdx="2" presStyleCnt="3">
        <dgm:presLayoutVars>
          <dgm:bulletEnabled val="1"/>
        </dgm:presLayoutVars>
      </dgm:prSet>
      <dgm:spPr/>
    </dgm:pt>
  </dgm:ptLst>
  <dgm:cxnLst>
    <dgm:cxn modelId="{0E82FE05-6263-4746-9F75-F561E1DC088D}" type="presOf" srcId="{20888A84-8D81-44AA-A72F-B54D839EE0E8}" destId="{4F0CFB58-C626-48E5-949A-C7D318CF5EC1}" srcOrd="0" destOrd="5" presId="urn:microsoft.com/office/officeart/2005/8/layout/vList4"/>
    <dgm:cxn modelId="{66427206-6FB0-49A7-9309-1DD352D57C82}" type="presOf" srcId="{20888A84-8D81-44AA-A72F-B54D839EE0E8}" destId="{D320AC6E-4ABE-40EE-B142-C98F6E090064}" srcOrd="1" destOrd="5" presId="urn:microsoft.com/office/officeart/2005/8/layout/vList4"/>
    <dgm:cxn modelId="{76674408-3B52-45D2-BC82-BE2869B9DCED}" srcId="{B432C25D-3C0A-4639-BC55-EBE22FE0C2D1}" destId="{BF9AC430-70EF-4231-8649-A1C4B73C8099}" srcOrd="2" destOrd="0" parTransId="{6CA6087E-4A97-4EC1-869A-249910C05698}" sibTransId="{60D03642-0C9D-43BF-B490-0144FCDED56A}"/>
    <dgm:cxn modelId="{9773EA0C-031B-4648-9507-D4D854F456DE}" type="presOf" srcId="{F5C76CE6-76DF-4565-A298-F5ED6E89E079}" destId="{426EDB82-C233-4A89-A483-FB41B2E7A1F5}" srcOrd="0" destOrd="2" presId="urn:microsoft.com/office/officeart/2005/8/layout/vList4"/>
    <dgm:cxn modelId="{D613240D-FDA3-4BF2-9A62-F068EC18F89E}" type="presOf" srcId="{BF2DF46C-CDA1-4F75-A096-255BCB050F05}" destId="{3E2258DD-51C0-4840-ABF9-38D2FF7E2373}" srcOrd="1" destOrd="1" presId="urn:microsoft.com/office/officeart/2005/8/layout/vList4"/>
    <dgm:cxn modelId="{CBC9E312-E6F3-4A54-B00C-B66F105A93A2}" type="presOf" srcId="{7E612EFF-49D0-426A-B80A-510323966382}" destId="{09410B53-FAEF-4397-BB78-42ACE3B14524}" srcOrd="1" destOrd="4" presId="urn:microsoft.com/office/officeart/2005/8/layout/vList4"/>
    <dgm:cxn modelId="{B1E34615-5D52-4635-94C1-797B1DC0A0B0}" type="presOf" srcId="{BF2DF46C-CDA1-4F75-A096-255BCB050F05}" destId="{AE57847D-9886-4E29-A501-79354A5F5C3D}" srcOrd="0" destOrd="1" presId="urn:microsoft.com/office/officeart/2005/8/layout/vList4"/>
    <dgm:cxn modelId="{13FA0819-6D9F-4BD8-9458-58158C4408F0}" type="presOf" srcId="{B432C25D-3C0A-4639-BC55-EBE22FE0C2D1}" destId="{D320AC6E-4ABE-40EE-B142-C98F6E090064}" srcOrd="1" destOrd="0" presId="urn:microsoft.com/office/officeart/2005/8/layout/vList4"/>
    <dgm:cxn modelId="{A374811D-84FD-45AB-8C45-F113BF51DB03}" type="presOf" srcId="{65D12CD4-E39B-4AB8-9A9A-AA694D69B63E}" destId="{AE57847D-9886-4E29-A501-79354A5F5C3D}" srcOrd="0" destOrd="0" presId="urn:microsoft.com/office/officeart/2005/8/layout/vList4"/>
    <dgm:cxn modelId="{DD6E5F20-8A72-4338-A6B2-550D9A607D3B}" type="presOf" srcId="{0E1164C4-4980-4CFE-BEDF-B7F298E1C33D}" destId="{09410B53-FAEF-4397-BB78-42ACE3B14524}" srcOrd="1" destOrd="1" presId="urn:microsoft.com/office/officeart/2005/8/layout/vList4"/>
    <dgm:cxn modelId="{7F63EF22-42E0-4B2D-8FD7-A705017B994D}" type="presOf" srcId="{69E89349-D2E7-48D4-9E74-36EFE33397DF}" destId="{3E2258DD-51C0-4840-ABF9-38D2FF7E2373}" srcOrd="1" destOrd="4" presId="urn:microsoft.com/office/officeart/2005/8/layout/vList4"/>
    <dgm:cxn modelId="{CEEC6A28-FE7C-4545-BA31-BB9AE5BDC52A}" type="presOf" srcId="{A59439D5-A7F9-4D84-A97B-05E829191E1C}" destId="{09410B53-FAEF-4397-BB78-42ACE3B14524}" srcOrd="1" destOrd="0" presId="urn:microsoft.com/office/officeart/2005/8/layout/vList4"/>
    <dgm:cxn modelId="{570B912A-F7D1-4291-985A-0350CFEAA978}" type="presOf" srcId="{36AC981A-E72F-42ED-A4EA-4E18A1959BFC}" destId="{426EDB82-C233-4A89-A483-FB41B2E7A1F5}" srcOrd="0" destOrd="5" presId="urn:microsoft.com/office/officeart/2005/8/layout/vList4"/>
    <dgm:cxn modelId="{7C3B0C2D-4366-446F-8FDA-CFBFF4A9D81B}" type="presOf" srcId="{4A621543-BDF0-4FFA-A567-25C429F31317}" destId="{09410B53-FAEF-4397-BB78-42ACE3B14524}" srcOrd="1" destOrd="3" presId="urn:microsoft.com/office/officeart/2005/8/layout/vList4"/>
    <dgm:cxn modelId="{229B5B33-117F-4F8E-95B3-50AD58BF99CA}" srcId="{A59439D5-A7F9-4D84-A97B-05E829191E1C}" destId="{4A621543-BDF0-4FFA-A567-25C429F31317}" srcOrd="2" destOrd="0" parTransId="{BAB8EB7E-DBBF-4831-9099-757CF432F4AE}" sibTransId="{925C87CF-8A86-4E4D-BCDC-9CED5D9B9D5D}"/>
    <dgm:cxn modelId="{6F1AC85E-493C-4A7D-B8D4-E0D62EC9305F}" type="presOf" srcId="{4A621543-BDF0-4FFA-A567-25C429F31317}" destId="{426EDB82-C233-4A89-A483-FB41B2E7A1F5}" srcOrd="0" destOrd="3" presId="urn:microsoft.com/office/officeart/2005/8/layout/vList4"/>
    <dgm:cxn modelId="{E588545F-B599-4519-A245-D93B66A55D68}" type="presOf" srcId="{BF9AC430-70EF-4231-8649-A1C4B73C8099}" destId="{D320AC6E-4ABE-40EE-B142-C98F6E090064}" srcOrd="1" destOrd="3" presId="urn:microsoft.com/office/officeart/2005/8/layout/vList4"/>
    <dgm:cxn modelId="{A913C344-D28D-4C94-84A2-1726000D7E0B}" type="presOf" srcId="{A59439D5-A7F9-4D84-A97B-05E829191E1C}" destId="{426EDB82-C233-4A89-A483-FB41B2E7A1F5}" srcOrd="0" destOrd="0" presId="urn:microsoft.com/office/officeart/2005/8/layout/vList4"/>
    <dgm:cxn modelId="{3CDF8D6C-4E6F-448C-AC2E-23C6BABFDECD}" srcId="{B432C25D-3C0A-4639-BC55-EBE22FE0C2D1}" destId="{2988891F-1B0B-40DD-9878-44AFF29EECAA}" srcOrd="3" destOrd="0" parTransId="{FAF85F6B-3E64-44D3-955C-FC0CF33307BF}" sibTransId="{2E89C6DA-A833-447E-A4B8-7BB8DB5EF0E9}"/>
    <dgm:cxn modelId="{4C443B6D-1BDF-4DA2-85ED-3AA16108BC54}" type="presOf" srcId="{69E89349-D2E7-48D4-9E74-36EFE33397DF}" destId="{AE57847D-9886-4E29-A501-79354A5F5C3D}" srcOrd="0" destOrd="4" presId="urn:microsoft.com/office/officeart/2005/8/layout/vList4"/>
    <dgm:cxn modelId="{341B214F-6B15-430C-AF36-9E965485AFF7}" type="presOf" srcId="{175E32AC-52B8-4002-80E6-B779B2B77287}" destId="{D320AC6E-4ABE-40EE-B142-C98F6E090064}" srcOrd="1" destOrd="1" presId="urn:microsoft.com/office/officeart/2005/8/layout/vList4"/>
    <dgm:cxn modelId="{FC57E472-C7FA-4DCA-B7C7-0F6EA160362C}" type="presOf" srcId="{175E32AC-52B8-4002-80E6-B779B2B77287}" destId="{4F0CFB58-C626-48E5-949A-C7D318CF5EC1}" srcOrd="0" destOrd="1" presId="urn:microsoft.com/office/officeart/2005/8/layout/vList4"/>
    <dgm:cxn modelId="{A2D17C73-ED59-477E-9E94-EFBFF3999B2F}" srcId="{65D12CD4-E39B-4AB8-9A9A-AA694D69B63E}" destId="{BF2DF46C-CDA1-4F75-A096-255BCB050F05}" srcOrd="0" destOrd="0" parTransId="{3CA68701-83FD-4DE6-97FC-AD3F67827E37}" sibTransId="{E1ABE8E7-8B9B-4E40-88FD-C95FCD1FAA8C}"/>
    <dgm:cxn modelId="{0D88E153-57CD-46FE-9562-B2BFD87E5B41}" srcId="{65D12CD4-E39B-4AB8-9A9A-AA694D69B63E}" destId="{E40C34FE-F4A3-4835-B0A1-E0A44F181512}" srcOrd="4" destOrd="0" parTransId="{F45F8E09-9D97-463F-8A07-E3DFB8839E13}" sibTransId="{E9D5186D-61FE-47C2-898D-582531AFBC6C}"/>
    <dgm:cxn modelId="{0C042C55-D55D-4B51-9D55-9B13E53DF562}" srcId="{65D12CD4-E39B-4AB8-9A9A-AA694D69B63E}" destId="{424E4077-2C87-4DD1-AEEA-631534D34DCA}" srcOrd="2" destOrd="0" parTransId="{8C13693E-2AF7-4F49-A4AD-0669A2445C76}" sibTransId="{ECA08081-7286-4AED-BBAB-46DD7C551651}"/>
    <dgm:cxn modelId="{49181F76-E620-431D-BF65-D0BE1D54DE91}" type="presOf" srcId="{BF9AC430-70EF-4231-8649-A1C4B73C8099}" destId="{4F0CFB58-C626-48E5-949A-C7D318CF5EC1}" srcOrd="0" destOrd="3" presId="urn:microsoft.com/office/officeart/2005/8/layout/vList4"/>
    <dgm:cxn modelId="{E30CB357-4D39-417B-8F74-187B3FEE98B1}" type="presOf" srcId="{2B1B10CC-85EC-428A-B8F1-F64BD4750B9B}" destId="{AE57847D-9886-4E29-A501-79354A5F5C3D}" srcOrd="0" destOrd="2" presId="urn:microsoft.com/office/officeart/2005/8/layout/vList4"/>
    <dgm:cxn modelId="{7915517C-C94A-4096-8642-D91563397FE0}" type="presOf" srcId="{E40C34FE-F4A3-4835-B0A1-E0A44F181512}" destId="{AE57847D-9886-4E29-A501-79354A5F5C3D}" srcOrd="0" destOrd="5" presId="urn:microsoft.com/office/officeart/2005/8/layout/vList4"/>
    <dgm:cxn modelId="{CFEC287F-C199-46D9-91B9-910045EFD50D}" srcId="{FE41E721-738C-441B-BB7F-B10D9DE40F34}" destId="{A59439D5-A7F9-4D84-A97B-05E829191E1C}" srcOrd="0" destOrd="0" parTransId="{5E763213-C528-48E3-9D1B-E305713FCD9F}" sibTransId="{4231F23C-B827-4059-A8D7-991196055FB5}"/>
    <dgm:cxn modelId="{3E0FA47F-1676-4DFE-9C32-4F7F9A168A3D}" type="presOf" srcId="{0E1164C4-4980-4CFE-BEDF-B7F298E1C33D}" destId="{426EDB82-C233-4A89-A483-FB41B2E7A1F5}" srcOrd="0" destOrd="1" presId="urn:microsoft.com/office/officeart/2005/8/layout/vList4"/>
    <dgm:cxn modelId="{4816A780-5F37-4278-BABD-6EE3F632EBA0}" type="presOf" srcId="{2988891F-1B0B-40DD-9878-44AFF29EECAA}" destId="{D320AC6E-4ABE-40EE-B142-C98F6E090064}" srcOrd="1" destOrd="4" presId="urn:microsoft.com/office/officeart/2005/8/layout/vList4"/>
    <dgm:cxn modelId="{6D665295-5C68-47E4-83FD-42F240E70C5D}" srcId="{FE41E721-738C-441B-BB7F-B10D9DE40F34}" destId="{B432C25D-3C0A-4639-BC55-EBE22FE0C2D1}" srcOrd="2" destOrd="0" parTransId="{B97A0432-1896-4976-B394-5991C3AD305A}" sibTransId="{8D13E704-8B54-47C8-B63D-44B43ABAC563}"/>
    <dgm:cxn modelId="{F2D3DF9F-7D92-458F-B5A7-1C4B6E3195E6}" srcId="{B432C25D-3C0A-4639-BC55-EBE22FE0C2D1}" destId="{20888A84-8D81-44AA-A72F-B54D839EE0E8}" srcOrd="4" destOrd="0" parTransId="{BF5ED917-4E83-4795-B302-7E4B4C836F18}" sibTransId="{A5A3B225-0209-441B-ABFD-7D298F970432}"/>
    <dgm:cxn modelId="{C5D2F39F-BE2B-4830-A448-4FED3998CFAE}" type="presOf" srcId="{F5C76CE6-76DF-4565-A298-F5ED6E89E079}" destId="{09410B53-FAEF-4397-BB78-42ACE3B14524}" srcOrd="1" destOrd="2" presId="urn:microsoft.com/office/officeart/2005/8/layout/vList4"/>
    <dgm:cxn modelId="{66570FA9-69F3-4B8F-8713-BD711C658564}" srcId="{65D12CD4-E39B-4AB8-9A9A-AA694D69B63E}" destId="{69E89349-D2E7-48D4-9E74-36EFE33397DF}" srcOrd="3" destOrd="0" parTransId="{6F44ECDE-8561-45F2-8EE7-17B8184363A2}" sibTransId="{9E72D744-D8C9-4855-BF1E-E69F2C164873}"/>
    <dgm:cxn modelId="{F2D5CFB1-607B-4A4F-819F-8DC2F6132CBD}" srcId="{B432C25D-3C0A-4639-BC55-EBE22FE0C2D1}" destId="{FC2270EE-7AB6-48E7-9369-7574384BE713}" srcOrd="1" destOrd="0" parTransId="{FD4F4268-8E72-4073-9B41-3D8DE6C02D93}" sibTransId="{705B02A3-F0B4-4C67-8E9F-9845FEEB1BE7}"/>
    <dgm:cxn modelId="{9E2D73B2-7F93-4142-BABD-D7555CBD2859}" type="presOf" srcId="{FE41E721-738C-441B-BB7F-B10D9DE40F34}" destId="{935CC738-C02F-4431-A449-EC8265FC6BE3}" srcOrd="0" destOrd="0" presId="urn:microsoft.com/office/officeart/2005/8/layout/vList4"/>
    <dgm:cxn modelId="{707FBDB5-112D-4B68-8DF5-6A1DA9BD8D96}" type="presOf" srcId="{7E612EFF-49D0-426A-B80A-510323966382}" destId="{426EDB82-C233-4A89-A483-FB41B2E7A1F5}" srcOrd="0" destOrd="4" presId="urn:microsoft.com/office/officeart/2005/8/layout/vList4"/>
    <dgm:cxn modelId="{A2B4BEB5-6C69-43FA-8ABB-E4DC4C3753CD}" srcId="{A59439D5-A7F9-4D84-A97B-05E829191E1C}" destId="{0E1164C4-4980-4CFE-BEDF-B7F298E1C33D}" srcOrd="0" destOrd="0" parTransId="{36858C3F-1BB9-46E0-ABB0-AA95F908F1EF}" sibTransId="{577C1D25-192F-4BEB-90EB-F84C3E3248C8}"/>
    <dgm:cxn modelId="{65F74BB6-7364-41E3-81CB-53D613A22FFD}" type="presOf" srcId="{424E4077-2C87-4DD1-AEEA-631534D34DCA}" destId="{3E2258DD-51C0-4840-ABF9-38D2FF7E2373}" srcOrd="1" destOrd="3" presId="urn:microsoft.com/office/officeart/2005/8/layout/vList4"/>
    <dgm:cxn modelId="{9C05C1CC-8DCE-400B-8C58-DAEE676A9BE1}" srcId="{65D12CD4-E39B-4AB8-9A9A-AA694D69B63E}" destId="{2B1B10CC-85EC-428A-B8F1-F64BD4750B9B}" srcOrd="1" destOrd="0" parTransId="{D2F59E99-0922-4813-B43C-D972B3D3FCAE}" sibTransId="{5CF93FAD-6AD6-4D59-8AE6-0AA38A3A1E47}"/>
    <dgm:cxn modelId="{42AD0AD0-919C-4440-8D95-7437D8C4FDC0}" srcId="{A59439D5-A7F9-4D84-A97B-05E829191E1C}" destId="{7E612EFF-49D0-426A-B80A-510323966382}" srcOrd="3" destOrd="0" parTransId="{38B0F746-DBDE-4AC7-A658-870304A33B7F}" sibTransId="{9B3EA342-DBBC-4B4F-BABF-5929CAB0DF86}"/>
    <dgm:cxn modelId="{513B99D0-5E53-4F9C-888C-17A326A2931E}" type="presOf" srcId="{B432C25D-3C0A-4639-BC55-EBE22FE0C2D1}" destId="{4F0CFB58-C626-48E5-949A-C7D318CF5EC1}" srcOrd="0" destOrd="0" presId="urn:microsoft.com/office/officeart/2005/8/layout/vList4"/>
    <dgm:cxn modelId="{390899D5-38D4-4822-99B1-E4C76258A82C}" srcId="{A59439D5-A7F9-4D84-A97B-05E829191E1C}" destId="{F5C76CE6-76DF-4565-A298-F5ED6E89E079}" srcOrd="1" destOrd="0" parTransId="{694251E5-354A-4B9F-B6C8-44B995A00996}" sibTransId="{C3ECBCEA-A4C8-4A14-8C2F-4847D0173F0E}"/>
    <dgm:cxn modelId="{9492CBD6-25A5-4C2C-9580-16184ACB93CA}" type="presOf" srcId="{FC2270EE-7AB6-48E7-9369-7574384BE713}" destId="{D320AC6E-4ABE-40EE-B142-C98F6E090064}" srcOrd="1" destOrd="2" presId="urn:microsoft.com/office/officeart/2005/8/layout/vList4"/>
    <dgm:cxn modelId="{505AAED8-40BF-4341-A10E-D732B250F492}" type="presOf" srcId="{424E4077-2C87-4DD1-AEEA-631534D34DCA}" destId="{AE57847D-9886-4E29-A501-79354A5F5C3D}" srcOrd="0" destOrd="3" presId="urn:microsoft.com/office/officeart/2005/8/layout/vList4"/>
    <dgm:cxn modelId="{30BB82DB-E96A-4EAB-97DE-1775CB3FACA4}" type="presOf" srcId="{E40C34FE-F4A3-4835-B0A1-E0A44F181512}" destId="{3E2258DD-51C0-4840-ABF9-38D2FF7E2373}" srcOrd="1" destOrd="5" presId="urn:microsoft.com/office/officeart/2005/8/layout/vList4"/>
    <dgm:cxn modelId="{55537DDD-B80C-4D5E-A474-2C9BD5324385}" type="presOf" srcId="{65D12CD4-E39B-4AB8-9A9A-AA694D69B63E}" destId="{3E2258DD-51C0-4840-ABF9-38D2FF7E2373}" srcOrd="1" destOrd="0" presId="urn:microsoft.com/office/officeart/2005/8/layout/vList4"/>
    <dgm:cxn modelId="{89C48DDF-6E93-4D43-AE79-EF16D6C7115C}" type="presOf" srcId="{2B1B10CC-85EC-428A-B8F1-F64BD4750B9B}" destId="{3E2258DD-51C0-4840-ABF9-38D2FF7E2373}" srcOrd="1" destOrd="2" presId="urn:microsoft.com/office/officeart/2005/8/layout/vList4"/>
    <dgm:cxn modelId="{2B437DE2-6D08-487F-8935-926B1FA28AF8}" type="presOf" srcId="{FC2270EE-7AB6-48E7-9369-7574384BE713}" destId="{4F0CFB58-C626-48E5-949A-C7D318CF5EC1}" srcOrd="0" destOrd="2" presId="urn:microsoft.com/office/officeart/2005/8/layout/vList4"/>
    <dgm:cxn modelId="{FDE1FFE3-41F6-4E6B-8EBB-AD17CD2706E9}" srcId="{FE41E721-738C-441B-BB7F-B10D9DE40F34}" destId="{65D12CD4-E39B-4AB8-9A9A-AA694D69B63E}" srcOrd="1" destOrd="0" parTransId="{6BEAC03D-767F-4836-80EE-3BD19C6EE7B5}" sibTransId="{107404A6-6972-4CB1-A340-0F74FB57EBF9}"/>
    <dgm:cxn modelId="{2633A4EC-031C-4F2F-8EFB-AB5C91609B99}" srcId="{A59439D5-A7F9-4D84-A97B-05E829191E1C}" destId="{36AC981A-E72F-42ED-A4EA-4E18A1959BFC}" srcOrd="4" destOrd="0" parTransId="{9205F98E-9AA8-4526-862D-6DDDB19796F0}" sibTransId="{6365C53A-AF86-46C9-B72D-EE83FC3410D8}"/>
    <dgm:cxn modelId="{5B25D5EE-5283-4327-B58A-A57CB67549B5}" srcId="{B432C25D-3C0A-4639-BC55-EBE22FE0C2D1}" destId="{175E32AC-52B8-4002-80E6-B779B2B77287}" srcOrd="0" destOrd="0" parTransId="{71B14ABD-8487-424B-AE8A-77D9702B3286}" sibTransId="{BBF0CA21-DEB4-46EE-9F30-F05F93F7728B}"/>
    <dgm:cxn modelId="{072D5DF0-859B-45CC-A913-844AB4FBF6F8}" type="presOf" srcId="{2988891F-1B0B-40DD-9878-44AFF29EECAA}" destId="{4F0CFB58-C626-48E5-949A-C7D318CF5EC1}" srcOrd="0" destOrd="4" presId="urn:microsoft.com/office/officeart/2005/8/layout/vList4"/>
    <dgm:cxn modelId="{69ADDBF9-0B98-447C-AD85-99FE410F12A1}" type="presOf" srcId="{36AC981A-E72F-42ED-A4EA-4E18A1959BFC}" destId="{09410B53-FAEF-4397-BB78-42ACE3B14524}" srcOrd="1" destOrd="5" presId="urn:microsoft.com/office/officeart/2005/8/layout/vList4"/>
    <dgm:cxn modelId="{C20E03A4-65D9-470D-9BC1-97AA77F8260A}" type="presParOf" srcId="{935CC738-C02F-4431-A449-EC8265FC6BE3}" destId="{EB10ECAB-1121-43D4-8778-826E627C0D92}" srcOrd="0" destOrd="0" presId="urn:microsoft.com/office/officeart/2005/8/layout/vList4"/>
    <dgm:cxn modelId="{32473E5B-0A0D-4275-AD23-4BC00BFDA734}" type="presParOf" srcId="{EB10ECAB-1121-43D4-8778-826E627C0D92}" destId="{426EDB82-C233-4A89-A483-FB41B2E7A1F5}" srcOrd="0" destOrd="0" presId="urn:microsoft.com/office/officeart/2005/8/layout/vList4"/>
    <dgm:cxn modelId="{131BE180-04E1-4189-A15F-B8D4A6B4F37B}" type="presParOf" srcId="{EB10ECAB-1121-43D4-8778-826E627C0D92}" destId="{875E75B9-72DA-43BB-B7F0-BEA519C292C3}" srcOrd="1" destOrd="0" presId="urn:microsoft.com/office/officeart/2005/8/layout/vList4"/>
    <dgm:cxn modelId="{7BA8C432-847E-45E6-9020-5F0DC2219727}" type="presParOf" srcId="{EB10ECAB-1121-43D4-8778-826E627C0D92}" destId="{09410B53-FAEF-4397-BB78-42ACE3B14524}" srcOrd="2" destOrd="0" presId="urn:microsoft.com/office/officeart/2005/8/layout/vList4"/>
    <dgm:cxn modelId="{6C7924AC-AF99-423B-A4F5-0C45239B46A1}" type="presParOf" srcId="{935CC738-C02F-4431-A449-EC8265FC6BE3}" destId="{870769DE-061E-49EE-A5DF-03B20DC9359D}" srcOrd="1" destOrd="0" presId="urn:microsoft.com/office/officeart/2005/8/layout/vList4"/>
    <dgm:cxn modelId="{F3B52AA8-5BB4-411C-902C-4F2D7BC489DB}" type="presParOf" srcId="{935CC738-C02F-4431-A449-EC8265FC6BE3}" destId="{0AD247C8-9959-4D0C-A6E4-3FB46A18F17F}" srcOrd="2" destOrd="0" presId="urn:microsoft.com/office/officeart/2005/8/layout/vList4"/>
    <dgm:cxn modelId="{2574463A-81AE-4933-B078-3639F49106A8}" type="presParOf" srcId="{0AD247C8-9959-4D0C-A6E4-3FB46A18F17F}" destId="{AE57847D-9886-4E29-A501-79354A5F5C3D}" srcOrd="0" destOrd="0" presId="urn:microsoft.com/office/officeart/2005/8/layout/vList4"/>
    <dgm:cxn modelId="{4C166168-CD8F-4AB2-BD34-198463D280E4}" type="presParOf" srcId="{0AD247C8-9959-4D0C-A6E4-3FB46A18F17F}" destId="{96627D97-86BB-4648-957C-47CB4E700FCE}" srcOrd="1" destOrd="0" presId="urn:microsoft.com/office/officeart/2005/8/layout/vList4"/>
    <dgm:cxn modelId="{AED8A48B-4C05-4C08-BFA5-E39E79D7F420}" type="presParOf" srcId="{0AD247C8-9959-4D0C-A6E4-3FB46A18F17F}" destId="{3E2258DD-51C0-4840-ABF9-38D2FF7E2373}" srcOrd="2" destOrd="0" presId="urn:microsoft.com/office/officeart/2005/8/layout/vList4"/>
    <dgm:cxn modelId="{6D54D329-4093-4466-B3F8-40E948116209}" type="presParOf" srcId="{935CC738-C02F-4431-A449-EC8265FC6BE3}" destId="{36D8A3AE-0DE7-416F-96D1-8C126EFC502B}" srcOrd="3" destOrd="0" presId="urn:microsoft.com/office/officeart/2005/8/layout/vList4"/>
    <dgm:cxn modelId="{2DFEE062-5A7D-41E0-A2CD-2A7F418C5B34}" type="presParOf" srcId="{935CC738-C02F-4431-A449-EC8265FC6BE3}" destId="{6FA429E7-06E2-478A-A3D6-A5745CD1F5C1}" srcOrd="4" destOrd="0" presId="urn:microsoft.com/office/officeart/2005/8/layout/vList4"/>
    <dgm:cxn modelId="{4AF3B321-07D3-4D45-8842-B90497D767C4}" type="presParOf" srcId="{6FA429E7-06E2-478A-A3D6-A5745CD1F5C1}" destId="{4F0CFB58-C626-48E5-949A-C7D318CF5EC1}" srcOrd="0" destOrd="0" presId="urn:microsoft.com/office/officeart/2005/8/layout/vList4"/>
    <dgm:cxn modelId="{B6DA76C5-2532-44AE-B3A7-70A2675AA165}" type="presParOf" srcId="{6FA429E7-06E2-478A-A3D6-A5745CD1F5C1}" destId="{FA1475EB-5944-4708-A32A-7B4989F509FB}" srcOrd="1" destOrd="0" presId="urn:microsoft.com/office/officeart/2005/8/layout/vList4"/>
    <dgm:cxn modelId="{03B7F7E9-1BE9-48E9-9B92-99DD377AF4F1}" type="presParOf" srcId="{6FA429E7-06E2-478A-A3D6-A5745CD1F5C1}" destId="{D320AC6E-4ABE-40EE-B142-C98F6E0900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9A2598A-F074-49D0-82EA-7CB0FE65B0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7679765E-1E5E-45E4-90B3-047AB0A032F0}">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100" dirty="0">
              <a:solidFill>
                <a:schemeClr val="bg1"/>
              </a:solidFill>
              <a:latin typeface="+mj-lt"/>
            </a:rPr>
            <a:t>Addressing biggest market segments like </a:t>
          </a:r>
          <a:r>
            <a:rPr lang="en-US" sz="1100" b="1" dirty="0">
              <a:solidFill>
                <a:schemeClr val="accent3"/>
              </a:solidFill>
              <a:latin typeface="+mj-lt"/>
            </a:rPr>
            <a:t>BFSI, E-Commerce &amp; Retail, Media &amp; Entertainment</a:t>
          </a:r>
          <a:endParaRPr lang="en-IN" sz="1100" b="1" dirty="0">
            <a:solidFill>
              <a:schemeClr val="accent3"/>
            </a:solidFill>
            <a:latin typeface="+mj-lt"/>
          </a:endParaRPr>
        </a:p>
      </dgm:t>
    </dgm:pt>
    <dgm:pt modelId="{4FCBEE69-F180-40B7-AC48-F7F681FCF972}" type="parTrans" cxnId="{0D2614D1-1B45-46ED-B25E-F49247B98D47}">
      <dgm:prSet/>
      <dgm:spPr/>
      <dgm:t>
        <a:bodyPr/>
        <a:lstStyle/>
        <a:p>
          <a:endParaRPr lang="en-IN"/>
        </a:p>
      </dgm:t>
    </dgm:pt>
    <dgm:pt modelId="{BA10E1F9-2FB7-484B-BC0B-4781E3DFB4E9}" type="sibTrans" cxnId="{0D2614D1-1B45-46ED-B25E-F49247B98D47}">
      <dgm:prSet/>
      <dgm:spPr/>
      <dgm:t>
        <a:bodyPr/>
        <a:lstStyle/>
        <a:p>
          <a:endParaRPr lang="en-IN"/>
        </a:p>
      </dgm:t>
    </dgm:pt>
    <dgm:pt modelId="{A65D6660-B7BF-4731-8005-853749CC2D33}">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buFont typeface="Arial MT"/>
            <a:buChar char="•"/>
          </a:pPr>
          <a:r>
            <a:rPr lang="en-US" sz="1100" b="1" kern="1200" dirty="0">
              <a:solidFill>
                <a:schemeClr val="accent3"/>
              </a:solidFill>
              <a:latin typeface="+mj-lt"/>
              <a:ea typeface="+mn-ea"/>
              <a:cs typeface="+mn-cs"/>
            </a:rPr>
            <a:t>DR</a:t>
          </a:r>
          <a:r>
            <a:rPr lang="en-US" sz="1100" kern="1200" dirty="0">
              <a:solidFill>
                <a:schemeClr val="bg1"/>
              </a:solidFill>
              <a:latin typeface="+mj-lt"/>
              <a:ea typeface="+mn-ea"/>
              <a:cs typeface="+mn-cs"/>
            </a:rPr>
            <a:t> for most BFSI and other business verticals</a:t>
          </a:r>
          <a:endParaRPr lang="en-IN" sz="1100" kern="1200" dirty="0">
            <a:solidFill>
              <a:schemeClr val="bg1"/>
            </a:solidFill>
            <a:latin typeface="+mj-lt"/>
            <a:ea typeface="+mn-ea"/>
            <a:cs typeface="+mn-cs"/>
          </a:endParaRPr>
        </a:p>
      </dgm:t>
    </dgm:pt>
    <dgm:pt modelId="{3BC7B7BF-BDD3-4AC2-BAAD-267D7428859C}" type="parTrans" cxnId="{2CE27785-9804-4BC2-BA95-48B057598D37}">
      <dgm:prSet/>
      <dgm:spPr/>
      <dgm:t>
        <a:bodyPr/>
        <a:lstStyle/>
        <a:p>
          <a:endParaRPr lang="en-IN"/>
        </a:p>
      </dgm:t>
    </dgm:pt>
    <dgm:pt modelId="{20E1E0B4-4535-4805-BD7A-F5377D3EA6DA}" type="sibTrans" cxnId="{2CE27785-9804-4BC2-BA95-48B057598D37}">
      <dgm:prSet/>
      <dgm:spPr/>
      <dgm:t>
        <a:bodyPr/>
        <a:lstStyle/>
        <a:p>
          <a:endParaRPr lang="en-IN"/>
        </a:p>
      </dgm:t>
    </dgm:pt>
    <dgm:pt modelId="{C4C5AE43-4645-4278-972E-87AFEF84697F}">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100" dirty="0">
              <a:solidFill>
                <a:schemeClr val="bg1"/>
              </a:solidFill>
              <a:latin typeface="+mj-lt"/>
            </a:rPr>
            <a:t>Major portion of the DC will be a </a:t>
          </a:r>
          <a:r>
            <a:rPr lang="en-US" sz="1100" b="1" dirty="0">
              <a:solidFill>
                <a:schemeClr val="accent3"/>
              </a:solidFill>
              <a:latin typeface="+mj-lt"/>
            </a:rPr>
            <a:t>Colo</a:t>
          </a:r>
          <a:r>
            <a:rPr lang="en-US" sz="1100" dirty="0">
              <a:solidFill>
                <a:schemeClr val="bg1"/>
              </a:solidFill>
              <a:latin typeface="+mj-lt"/>
            </a:rPr>
            <a:t> and </a:t>
          </a:r>
          <a:r>
            <a:rPr lang="en-US" sz="1100" b="1" dirty="0">
              <a:solidFill>
                <a:schemeClr val="accent3"/>
              </a:solidFill>
              <a:latin typeface="+mj-lt"/>
            </a:rPr>
            <a:t>Private Cloud</a:t>
          </a:r>
          <a:r>
            <a:rPr lang="en-US" sz="1100" dirty="0">
              <a:solidFill>
                <a:schemeClr val="bg1"/>
              </a:solidFill>
              <a:latin typeface="+mj-lt"/>
            </a:rPr>
            <a:t> deployment </a:t>
          </a:r>
          <a:endParaRPr lang="en-IN" sz="1100" dirty="0">
            <a:solidFill>
              <a:schemeClr val="bg1"/>
            </a:solidFill>
            <a:latin typeface="+mj-lt"/>
          </a:endParaRPr>
        </a:p>
      </dgm:t>
    </dgm:pt>
    <dgm:pt modelId="{86021B81-435F-49EA-B0D3-9859EA43AD07}" type="parTrans" cxnId="{0E0A40C4-2C63-4250-BED8-6FD686D6B3B6}">
      <dgm:prSet/>
      <dgm:spPr/>
      <dgm:t>
        <a:bodyPr/>
        <a:lstStyle/>
        <a:p>
          <a:endParaRPr lang="en-IN"/>
        </a:p>
      </dgm:t>
    </dgm:pt>
    <dgm:pt modelId="{686D1C67-F900-47B7-A2A2-6466684AF2EC}" type="sibTrans" cxnId="{0E0A40C4-2C63-4250-BED8-6FD686D6B3B6}">
      <dgm:prSet/>
      <dgm:spPr/>
      <dgm:t>
        <a:bodyPr/>
        <a:lstStyle/>
        <a:p>
          <a:endParaRPr lang="en-IN"/>
        </a:p>
      </dgm:t>
    </dgm:pt>
    <dgm:pt modelId="{8D980327-67AF-4E26-A6F3-DE4FF4DBC9FB}">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kumimoji="0" lang="en-US" sz="1100" b="1" i="0" u="none" strike="noStrike" kern="1200" cap="none" spc="0" normalizeH="0" baseline="0" noProof="0" dirty="0">
              <a:ln>
                <a:noFill/>
              </a:ln>
              <a:solidFill>
                <a:schemeClr val="accent3"/>
              </a:solidFill>
              <a:effectLst/>
              <a:uLnTx/>
              <a:uFillTx/>
              <a:latin typeface="+mj-lt"/>
              <a:ea typeface="+mn-ea"/>
              <a:cs typeface="+mn-cs"/>
            </a:rPr>
            <a:t>NIXI POP</a:t>
          </a:r>
          <a:r>
            <a:rPr kumimoji="0" lang="en-US" sz="1100" b="0" i="0" u="none" strike="noStrike" kern="1200" cap="none" spc="0" normalizeH="0" baseline="0" noProof="0" dirty="0">
              <a:ln>
                <a:noFill/>
              </a:ln>
              <a:solidFill>
                <a:schemeClr val="bg1"/>
              </a:solidFill>
              <a:effectLst/>
              <a:uLnTx/>
              <a:uFillTx/>
              <a:latin typeface="+mj-lt"/>
              <a:ea typeface="+mn-ea"/>
              <a:cs typeface="+mn-cs"/>
            </a:rPr>
            <a:t> is present in Data Center, Good ISP interconnect </a:t>
          </a:r>
          <a:endParaRPr lang="en-IN" sz="1100" kern="1200" dirty="0">
            <a:solidFill>
              <a:schemeClr val="bg1"/>
            </a:solidFill>
            <a:latin typeface="+mj-lt"/>
            <a:ea typeface="+mn-ea"/>
            <a:cs typeface="+mn-cs"/>
          </a:endParaRPr>
        </a:p>
      </dgm:t>
    </dgm:pt>
    <dgm:pt modelId="{41BA69F9-84AC-46E7-87D0-91441B3370F0}" type="parTrans" cxnId="{7FF83363-D82D-44D0-BF86-30AD10A70AD6}">
      <dgm:prSet/>
      <dgm:spPr/>
      <dgm:t>
        <a:bodyPr/>
        <a:lstStyle/>
        <a:p>
          <a:endParaRPr lang="en-IN"/>
        </a:p>
      </dgm:t>
    </dgm:pt>
    <dgm:pt modelId="{F4F8E235-84CF-43A4-986D-E0027E265AD8}" type="sibTrans" cxnId="{7FF83363-D82D-44D0-BF86-30AD10A70AD6}">
      <dgm:prSet/>
      <dgm:spPr/>
      <dgm:t>
        <a:bodyPr/>
        <a:lstStyle/>
        <a:p>
          <a:endParaRPr lang="en-IN"/>
        </a:p>
      </dgm:t>
    </dgm:pt>
    <dgm:pt modelId="{6D60DDFA-4E5C-486D-A2B3-F395BAF5CA62}" type="pres">
      <dgm:prSet presAssocID="{59A2598A-F074-49D0-82EA-7CB0FE65B0BD}" presName="linear" presStyleCnt="0">
        <dgm:presLayoutVars>
          <dgm:animLvl val="lvl"/>
          <dgm:resizeHandles val="exact"/>
        </dgm:presLayoutVars>
      </dgm:prSet>
      <dgm:spPr/>
    </dgm:pt>
    <dgm:pt modelId="{11F86E12-D144-4AB5-ABD2-F9D8A39CDA9C}" type="pres">
      <dgm:prSet presAssocID="{7679765E-1E5E-45E4-90B3-047AB0A032F0}" presName="parentText" presStyleLbl="node1" presStyleIdx="0" presStyleCnt="4">
        <dgm:presLayoutVars>
          <dgm:chMax val="0"/>
          <dgm:bulletEnabled val="1"/>
        </dgm:presLayoutVars>
      </dgm:prSet>
      <dgm:spPr/>
    </dgm:pt>
    <dgm:pt modelId="{D0266B32-948D-4EBB-85B7-744030F38B95}" type="pres">
      <dgm:prSet presAssocID="{BA10E1F9-2FB7-484B-BC0B-4781E3DFB4E9}" presName="spacer" presStyleCnt="0"/>
      <dgm:spPr/>
    </dgm:pt>
    <dgm:pt modelId="{7114F6F0-88B6-4BFF-AF76-5C594290DB35}" type="pres">
      <dgm:prSet presAssocID="{A65D6660-B7BF-4731-8005-853749CC2D33}" presName="parentText" presStyleLbl="node1" presStyleIdx="1" presStyleCnt="4">
        <dgm:presLayoutVars>
          <dgm:chMax val="0"/>
          <dgm:bulletEnabled val="1"/>
        </dgm:presLayoutVars>
      </dgm:prSet>
      <dgm:spPr/>
    </dgm:pt>
    <dgm:pt modelId="{82CCE252-B8F0-41E5-AA62-556410960D41}" type="pres">
      <dgm:prSet presAssocID="{20E1E0B4-4535-4805-BD7A-F5377D3EA6DA}" presName="spacer" presStyleCnt="0"/>
      <dgm:spPr/>
    </dgm:pt>
    <dgm:pt modelId="{3F442BF0-D3B7-46F5-B276-1BEC05F56002}" type="pres">
      <dgm:prSet presAssocID="{C4C5AE43-4645-4278-972E-87AFEF84697F}" presName="parentText" presStyleLbl="node1" presStyleIdx="2" presStyleCnt="4">
        <dgm:presLayoutVars>
          <dgm:chMax val="0"/>
          <dgm:bulletEnabled val="1"/>
        </dgm:presLayoutVars>
      </dgm:prSet>
      <dgm:spPr/>
    </dgm:pt>
    <dgm:pt modelId="{9C36164B-FB91-435F-9D79-8636385F2396}" type="pres">
      <dgm:prSet presAssocID="{686D1C67-F900-47B7-A2A2-6466684AF2EC}" presName="spacer" presStyleCnt="0"/>
      <dgm:spPr/>
    </dgm:pt>
    <dgm:pt modelId="{302A8C40-7A27-41BB-9DAF-2A919E97488D}" type="pres">
      <dgm:prSet presAssocID="{8D980327-67AF-4E26-A6F3-DE4FF4DBC9FB}" presName="parentText" presStyleLbl="node1" presStyleIdx="3" presStyleCnt="4">
        <dgm:presLayoutVars>
          <dgm:chMax val="0"/>
          <dgm:bulletEnabled val="1"/>
        </dgm:presLayoutVars>
      </dgm:prSet>
      <dgm:spPr/>
    </dgm:pt>
  </dgm:ptLst>
  <dgm:cxnLst>
    <dgm:cxn modelId="{7FF83363-D82D-44D0-BF86-30AD10A70AD6}" srcId="{59A2598A-F074-49D0-82EA-7CB0FE65B0BD}" destId="{8D980327-67AF-4E26-A6F3-DE4FF4DBC9FB}" srcOrd="3" destOrd="0" parTransId="{41BA69F9-84AC-46E7-87D0-91441B3370F0}" sibTransId="{F4F8E235-84CF-43A4-986D-E0027E265AD8}"/>
    <dgm:cxn modelId="{D9222B76-D10E-4F1D-BF3E-4FD516B2549F}" type="presOf" srcId="{C4C5AE43-4645-4278-972E-87AFEF84697F}" destId="{3F442BF0-D3B7-46F5-B276-1BEC05F56002}" srcOrd="0" destOrd="0" presId="urn:microsoft.com/office/officeart/2005/8/layout/vList2"/>
    <dgm:cxn modelId="{37F30659-7233-4034-8D73-FCF1936F91ED}" type="presOf" srcId="{A65D6660-B7BF-4731-8005-853749CC2D33}" destId="{7114F6F0-88B6-4BFF-AF76-5C594290DB35}" srcOrd="0" destOrd="0" presId="urn:microsoft.com/office/officeart/2005/8/layout/vList2"/>
    <dgm:cxn modelId="{8B97BB80-DD54-40D4-B08D-E4C408330734}" type="presOf" srcId="{8D980327-67AF-4E26-A6F3-DE4FF4DBC9FB}" destId="{302A8C40-7A27-41BB-9DAF-2A919E97488D}" srcOrd="0" destOrd="0" presId="urn:microsoft.com/office/officeart/2005/8/layout/vList2"/>
    <dgm:cxn modelId="{2CE27785-9804-4BC2-BA95-48B057598D37}" srcId="{59A2598A-F074-49D0-82EA-7CB0FE65B0BD}" destId="{A65D6660-B7BF-4731-8005-853749CC2D33}" srcOrd="1" destOrd="0" parTransId="{3BC7B7BF-BDD3-4AC2-BAAD-267D7428859C}" sibTransId="{20E1E0B4-4535-4805-BD7A-F5377D3EA6DA}"/>
    <dgm:cxn modelId="{9C149B8C-42CB-4E98-A9AB-8D8E219B511A}" type="presOf" srcId="{7679765E-1E5E-45E4-90B3-047AB0A032F0}" destId="{11F86E12-D144-4AB5-ABD2-F9D8A39CDA9C}" srcOrd="0" destOrd="0" presId="urn:microsoft.com/office/officeart/2005/8/layout/vList2"/>
    <dgm:cxn modelId="{46664393-8522-458B-A17E-8C236C5862BC}" type="presOf" srcId="{59A2598A-F074-49D0-82EA-7CB0FE65B0BD}" destId="{6D60DDFA-4E5C-486D-A2B3-F395BAF5CA62}" srcOrd="0" destOrd="0" presId="urn:microsoft.com/office/officeart/2005/8/layout/vList2"/>
    <dgm:cxn modelId="{0E0A40C4-2C63-4250-BED8-6FD686D6B3B6}" srcId="{59A2598A-F074-49D0-82EA-7CB0FE65B0BD}" destId="{C4C5AE43-4645-4278-972E-87AFEF84697F}" srcOrd="2" destOrd="0" parTransId="{86021B81-435F-49EA-B0D3-9859EA43AD07}" sibTransId="{686D1C67-F900-47B7-A2A2-6466684AF2EC}"/>
    <dgm:cxn modelId="{0D2614D1-1B45-46ED-B25E-F49247B98D47}" srcId="{59A2598A-F074-49D0-82EA-7CB0FE65B0BD}" destId="{7679765E-1E5E-45E4-90B3-047AB0A032F0}" srcOrd="0" destOrd="0" parTransId="{4FCBEE69-F180-40B7-AC48-F7F681FCF972}" sibTransId="{BA10E1F9-2FB7-484B-BC0B-4781E3DFB4E9}"/>
    <dgm:cxn modelId="{6B24A340-3DE9-44CE-BBCE-CD9025A124BE}" type="presParOf" srcId="{6D60DDFA-4E5C-486D-A2B3-F395BAF5CA62}" destId="{11F86E12-D144-4AB5-ABD2-F9D8A39CDA9C}" srcOrd="0" destOrd="0" presId="urn:microsoft.com/office/officeart/2005/8/layout/vList2"/>
    <dgm:cxn modelId="{7D6FFE37-26CF-4D70-9E45-CC2D6503C704}" type="presParOf" srcId="{6D60DDFA-4E5C-486D-A2B3-F395BAF5CA62}" destId="{D0266B32-948D-4EBB-85B7-744030F38B95}" srcOrd="1" destOrd="0" presId="urn:microsoft.com/office/officeart/2005/8/layout/vList2"/>
    <dgm:cxn modelId="{A9302F5E-351F-47EC-A990-94C3FBED785F}" type="presParOf" srcId="{6D60DDFA-4E5C-486D-A2B3-F395BAF5CA62}" destId="{7114F6F0-88B6-4BFF-AF76-5C594290DB35}" srcOrd="2" destOrd="0" presId="urn:microsoft.com/office/officeart/2005/8/layout/vList2"/>
    <dgm:cxn modelId="{D54E90DB-DD95-4316-8863-692CD0B67310}" type="presParOf" srcId="{6D60DDFA-4E5C-486D-A2B3-F395BAF5CA62}" destId="{82CCE252-B8F0-41E5-AA62-556410960D41}" srcOrd="3" destOrd="0" presId="urn:microsoft.com/office/officeart/2005/8/layout/vList2"/>
    <dgm:cxn modelId="{1ADD3556-C3E8-47FE-93FD-66C7EF2FE7A2}" type="presParOf" srcId="{6D60DDFA-4E5C-486D-A2B3-F395BAF5CA62}" destId="{3F442BF0-D3B7-46F5-B276-1BEC05F56002}" srcOrd="4" destOrd="0" presId="urn:microsoft.com/office/officeart/2005/8/layout/vList2"/>
    <dgm:cxn modelId="{2513BA34-1326-4004-8D5A-15B6E6E4EAD5}" type="presParOf" srcId="{6D60DDFA-4E5C-486D-A2B3-F395BAF5CA62}" destId="{9C36164B-FB91-435F-9D79-8636385F2396}" srcOrd="5" destOrd="0" presId="urn:microsoft.com/office/officeart/2005/8/layout/vList2"/>
    <dgm:cxn modelId="{980E0E0B-C84E-4397-9A61-83A78BE8752C}" type="presParOf" srcId="{6D60DDFA-4E5C-486D-A2B3-F395BAF5CA62}" destId="{302A8C40-7A27-41BB-9DAF-2A919E97488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E41E721-738C-441B-BB7F-B10D9DE40F3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A59439D5-A7F9-4D84-A97B-05E829191E1C}">
      <dgm:prSet custT="1"/>
      <dgm:spPr>
        <a:solidFill>
          <a:schemeClr val="tx2">
            <a:lumMod val="50000"/>
            <a:alpha val="80000"/>
          </a:schemeClr>
        </a:solidFill>
        <a:ln w="6350">
          <a:solidFill>
            <a:schemeClr val="accent1">
              <a:lumMod val="75000"/>
            </a:schemeClr>
          </a:solidFill>
        </a:ln>
      </dgm:spPr>
      <dgm:t>
        <a:bodyPr anchor="ctr"/>
        <a:lstStyle/>
        <a:p>
          <a:pPr marL="0"/>
          <a:br>
            <a:rPr lang="en-IN" sz="1000" dirty="0">
              <a:solidFill>
                <a:schemeClr val="bg1"/>
              </a:solidFill>
            </a:rPr>
          </a:br>
          <a:r>
            <a:rPr lang="en-IN" sz="1000" b="1" dirty="0">
              <a:solidFill>
                <a:srgbClr val="BED730"/>
              </a:solidFill>
            </a:rPr>
            <a:t>About Kolkata</a:t>
          </a:r>
        </a:p>
      </dgm:t>
    </dgm:pt>
    <dgm:pt modelId="{5E763213-C528-48E3-9D1B-E305713FCD9F}" type="parTrans" cxnId="{CFEC287F-C199-46D9-91B9-910045EFD50D}">
      <dgm:prSet/>
      <dgm:spPr/>
      <dgm:t>
        <a:bodyPr/>
        <a:lstStyle/>
        <a:p>
          <a:endParaRPr lang="en-IN"/>
        </a:p>
      </dgm:t>
    </dgm:pt>
    <dgm:pt modelId="{4231F23C-B827-4059-A8D7-991196055FB5}" type="sibTrans" cxnId="{CFEC287F-C199-46D9-91B9-910045EFD50D}">
      <dgm:prSet/>
      <dgm:spPr/>
      <dgm:t>
        <a:bodyPr/>
        <a:lstStyle/>
        <a:p>
          <a:endParaRPr lang="en-IN"/>
        </a:p>
      </dgm:t>
    </dgm:pt>
    <dgm:pt modelId="{175E32AC-52B8-4002-80E6-B779B2B77287}">
      <dgm:prSet custT="1"/>
      <dgm:spPr>
        <a:solidFill>
          <a:schemeClr val="tx2">
            <a:lumMod val="50000"/>
            <a:alpha val="80000"/>
          </a:schemeClr>
        </a:solidFill>
        <a:ln w="6350">
          <a:solidFill>
            <a:schemeClr val="accent1">
              <a:lumMod val="75000"/>
            </a:schemeClr>
          </a:solidFill>
        </a:ln>
      </dgm:spPr>
      <dgm:t>
        <a:bodyPr anchor="ctr"/>
        <a:lstStyle/>
        <a:p>
          <a:pPr marL="539750" indent="-95250"/>
          <a:r>
            <a:rPr lang="en-US" sz="1000" dirty="0">
              <a:solidFill>
                <a:schemeClr val="bg1"/>
              </a:solidFill>
            </a:rPr>
            <a:t>Business and Technology Hub in North east</a:t>
          </a:r>
        </a:p>
      </dgm:t>
    </dgm:pt>
    <dgm:pt modelId="{BBF0CA21-DEB4-46EE-9F30-F05F93F7728B}" type="sibTrans" cxnId="{5B25D5EE-5283-4327-B58A-A57CB67549B5}">
      <dgm:prSet/>
      <dgm:spPr/>
      <dgm:t>
        <a:bodyPr/>
        <a:lstStyle/>
        <a:p>
          <a:endParaRPr lang="en-IN"/>
        </a:p>
      </dgm:t>
    </dgm:pt>
    <dgm:pt modelId="{71B14ABD-8487-424B-AE8A-77D9702B3286}" type="parTrans" cxnId="{5B25D5EE-5283-4327-B58A-A57CB67549B5}">
      <dgm:prSet/>
      <dgm:spPr/>
      <dgm:t>
        <a:bodyPr/>
        <a:lstStyle/>
        <a:p>
          <a:endParaRPr lang="en-IN"/>
        </a:p>
      </dgm:t>
    </dgm:pt>
    <dgm:pt modelId="{B432C25D-3C0A-4639-BC55-EBE22FE0C2D1}">
      <dgm:prSet phldrT="[Text]" custT="1"/>
      <dgm:spPr>
        <a:solidFill>
          <a:schemeClr val="tx2">
            <a:lumMod val="50000"/>
            <a:alpha val="80000"/>
          </a:schemeClr>
        </a:solidFill>
        <a:ln w="6350">
          <a:solidFill>
            <a:schemeClr val="accent1">
              <a:lumMod val="75000"/>
            </a:schemeClr>
          </a:solidFill>
        </a:ln>
      </dgm:spPr>
      <dgm:t>
        <a:bodyPr anchor="ctr"/>
        <a:lstStyle/>
        <a:p>
          <a:pPr marL="539750" indent="0"/>
          <a:r>
            <a:rPr lang="en-US" sz="1000" b="1" dirty="0">
              <a:solidFill>
                <a:srgbClr val="BED730"/>
              </a:solidFill>
            </a:rPr>
            <a:t>Driving factors</a:t>
          </a:r>
        </a:p>
      </dgm:t>
    </dgm:pt>
    <dgm:pt modelId="{8D13E704-8B54-47C8-B63D-44B43ABAC563}" type="sibTrans" cxnId="{6D665295-5C68-47E4-83FD-42F240E70C5D}">
      <dgm:prSet/>
      <dgm:spPr/>
      <dgm:t>
        <a:bodyPr/>
        <a:lstStyle/>
        <a:p>
          <a:endParaRPr lang="en-IN"/>
        </a:p>
      </dgm:t>
    </dgm:pt>
    <dgm:pt modelId="{B97A0432-1896-4976-B394-5991C3AD305A}" type="parTrans" cxnId="{6D665295-5C68-47E4-83FD-42F240E70C5D}">
      <dgm:prSet/>
      <dgm:spPr/>
      <dgm:t>
        <a:bodyPr/>
        <a:lstStyle/>
        <a:p>
          <a:endParaRPr lang="en-IN"/>
        </a:p>
      </dgm:t>
    </dgm:pt>
    <dgm:pt modelId="{F8D4D45A-A435-4E28-A826-3DFD64764898}">
      <dgm:prSet custT="1"/>
      <dgm:spPr>
        <a:solidFill>
          <a:schemeClr val="tx2">
            <a:lumMod val="50000"/>
            <a:alpha val="80000"/>
          </a:schemeClr>
        </a:solidFill>
        <a:ln w="6350">
          <a:solidFill>
            <a:schemeClr val="accent1">
              <a:lumMod val="75000"/>
            </a:schemeClr>
          </a:solidFill>
        </a:ln>
      </dgm:spPr>
      <dgm:t>
        <a:bodyPr anchor="ctr"/>
        <a:lstStyle/>
        <a:p>
          <a:pPr marL="176213" indent="-176213"/>
          <a:r>
            <a:rPr lang="en-US" sz="1000" b="0" dirty="0">
              <a:solidFill>
                <a:schemeClr val="bg1"/>
              </a:solidFill>
            </a:rPr>
            <a:t>Major industries are mid size corporates in Manufacturing, chemicals </a:t>
          </a:r>
          <a:endParaRPr lang="en-IN" sz="1000" b="0" dirty="0">
            <a:solidFill>
              <a:schemeClr val="bg1"/>
            </a:solidFill>
          </a:endParaRPr>
        </a:p>
      </dgm:t>
    </dgm:pt>
    <dgm:pt modelId="{57E5A145-1DEA-44D8-859F-E70C2815682C}" type="parTrans" cxnId="{3BE70CD1-1602-45DF-AD22-4AA3D47FFE93}">
      <dgm:prSet/>
      <dgm:spPr/>
      <dgm:t>
        <a:bodyPr/>
        <a:lstStyle/>
        <a:p>
          <a:endParaRPr lang="en-IN"/>
        </a:p>
      </dgm:t>
    </dgm:pt>
    <dgm:pt modelId="{D0BB05D0-FF43-48D1-BFE8-C4A84006C3F9}" type="sibTrans" cxnId="{3BE70CD1-1602-45DF-AD22-4AA3D47FFE93}">
      <dgm:prSet/>
      <dgm:spPr/>
      <dgm:t>
        <a:bodyPr/>
        <a:lstStyle/>
        <a:p>
          <a:endParaRPr lang="en-IN"/>
        </a:p>
      </dgm:t>
    </dgm:pt>
    <dgm:pt modelId="{2DCCD230-1C8F-4F16-9A62-30FC9F861D11}">
      <dgm:prSet custT="1"/>
      <dgm:spPr>
        <a:solidFill>
          <a:schemeClr val="tx2">
            <a:lumMod val="50000"/>
            <a:alpha val="80000"/>
          </a:schemeClr>
        </a:solidFill>
        <a:ln w="6350">
          <a:solidFill>
            <a:schemeClr val="accent1">
              <a:lumMod val="75000"/>
            </a:schemeClr>
          </a:solidFill>
        </a:ln>
      </dgm:spPr>
      <dgm:t>
        <a:bodyPr anchor="ctr"/>
        <a:lstStyle/>
        <a:p>
          <a:pPr marL="176213" indent="-176213"/>
          <a:r>
            <a:rPr lang="en-US" sz="1000" b="0" dirty="0">
              <a:solidFill>
                <a:schemeClr val="bg1"/>
              </a:solidFill>
            </a:rPr>
            <a:t>Fastest growing hub including North east India (7 states) and other states in eastern India</a:t>
          </a:r>
          <a:endParaRPr lang="en-IN" sz="1000" b="0" dirty="0">
            <a:solidFill>
              <a:schemeClr val="bg1"/>
            </a:solidFill>
          </a:endParaRPr>
        </a:p>
      </dgm:t>
    </dgm:pt>
    <dgm:pt modelId="{0A71D1EB-C4E3-43DF-9B3C-C0F3CD011EDB}" type="parTrans" cxnId="{25F40F15-7367-4131-843D-D8D2F2634118}">
      <dgm:prSet/>
      <dgm:spPr/>
      <dgm:t>
        <a:bodyPr/>
        <a:lstStyle/>
        <a:p>
          <a:endParaRPr lang="en-IN"/>
        </a:p>
      </dgm:t>
    </dgm:pt>
    <dgm:pt modelId="{8A633573-D69C-47AE-994F-6D2F7EC9B1D4}" type="sibTrans" cxnId="{25F40F15-7367-4131-843D-D8D2F2634118}">
      <dgm:prSet/>
      <dgm:spPr/>
      <dgm:t>
        <a:bodyPr/>
        <a:lstStyle/>
        <a:p>
          <a:endParaRPr lang="en-IN"/>
        </a:p>
      </dgm:t>
    </dgm:pt>
    <dgm:pt modelId="{BA1A6B37-D347-48B6-AE11-1609D2BA8BAE}">
      <dgm:prSet custT="1"/>
      <dgm:spPr>
        <a:solidFill>
          <a:schemeClr val="tx2">
            <a:lumMod val="50000"/>
            <a:alpha val="80000"/>
          </a:schemeClr>
        </a:solidFill>
        <a:ln w="6350">
          <a:solidFill>
            <a:schemeClr val="accent1">
              <a:lumMod val="75000"/>
            </a:schemeClr>
          </a:solidFill>
        </a:ln>
      </dgm:spPr>
      <dgm:t>
        <a:bodyPr anchor="ctr"/>
        <a:lstStyle/>
        <a:p>
          <a:pPr marL="176213" indent="-176213"/>
          <a:r>
            <a:rPr lang="en-US" sz="1000" b="0" dirty="0">
              <a:solidFill>
                <a:schemeClr val="bg1"/>
              </a:solidFill>
            </a:rPr>
            <a:t>Ideal Service delivery location for SAARC countries. Nepal, Bhutan and Bangladesh are in focus</a:t>
          </a:r>
          <a:endParaRPr lang="en-IN" sz="1000" b="0" dirty="0">
            <a:solidFill>
              <a:schemeClr val="bg1"/>
            </a:solidFill>
          </a:endParaRPr>
        </a:p>
      </dgm:t>
    </dgm:pt>
    <dgm:pt modelId="{2CD90399-6A93-4F1A-9574-C5E74BFFA6A1}" type="parTrans" cxnId="{47F50F07-2A1D-4991-B5D7-F5C936D51D48}">
      <dgm:prSet/>
      <dgm:spPr/>
      <dgm:t>
        <a:bodyPr/>
        <a:lstStyle/>
        <a:p>
          <a:endParaRPr lang="en-IN"/>
        </a:p>
      </dgm:t>
    </dgm:pt>
    <dgm:pt modelId="{73C10D21-0B01-4D49-99EE-5F248062E6C8}" type="sibTrans" cxnId="{47F50F07-2A1D-4991-B5D7-F5C936D51D48}">
      <dgm:prSet/>
      <dgm:spPr/>
      <dgm:t>
        <a:bodyPr/>
        <a:lstStyle/>
        <a:p>
          <a:endParaRPr lang="en-IN"/>
        </a:p>
      </dgm:t>
    </dgm:pt>
    <dgm:pt modelId="{11B5D4FD-1D9C-4420-8139-23CE0118B149}">
      <dgm:prSet custT="1"/>
      <dgm:spPr>
        <a:solidFill>
          <a:schemeClr val="tx2">
            <a:lumMod val="50000"/>
            <a:alpha val="80000"/>
          </a:schemeClr>
        </a:solidFill>
        <a:ln w="6350">
          <a:solidFill>
            <a:schemeClr val="accent1">
              <a:lumMod val="75000"/>
            </a:schemeClr>
          </a:solidFill>
        </a:ln>
      </dgm:spPr>
      <dgm:t>
        <a:bodyPr anchor="ctr"/>
        <a:lstStyle/>
        <a:p>
          <a:pPr marL="114300" indent="0"/>
          <a:endParaRPr lang="en-IN" sz="1000" dirty="0">
            <a:solidFill>
              <a:schemeClr val="bg1"/>
            </a:solidFill>
          </a:endParaRPr>
        </a:p>
      </dgm:t>
    </dgm:pt>
    <dgm:pt modelId="{82507585-4B9A-4AFB-80B9-0F11496DE213}" type="parTrans" cxnId="{23C62003-B2D5-49B2-AB85-226631471329}">
      <dgm:prSet/>
      <dgm:spPr/>
      <dgm:t>
        <a:bodyPr/>
        <a:lstStyle/>
        <a:p>
          <a:endParaRPr lang="en-IN"/>
        </a:p>
      </dgm:t>
    </dgm:pt>
    <dgm:pt modelId="{67BBE836-42C8-406C-8FDE-225E9EAB28D4}" type="sibTrans" cxnId="{23C62003-B2D5-49B2-AB85-226631471329}">
      <dgm:prSet/>
      <dgm:spPr/>
      <dgm:t>
        <a:bodyPr/>
        <a:lstStyle/>
        <a:p>
          <a:endParaRPr lang="en-IN"/>
        </a:p>
      </dgm:t>
    </dgm:pt>
    <dgm:pt modelId="{3AF14847-47E4-4CA8-9542-898BC16FD548}">
      <dgm:prSet custT="1"/>
      <dgm:spPr>
        <a:solidFill>
          <a:schemeClr val="tx2">
            <a:lumMod val="50000"/>
            <a:alpha val="80000"/>
          </a:schemeClr>
        </a:solidFill>
        <a:ln w="6350">
          <a:solidFill>
            <a:schemeClr val="accent1">
              <a:lumMod val="75000"/>
            </a:schemeClr>
          </a:solidFill>
        </a:ln>
      </dgm:spPr>
      <dgm:t>
        <a:bodyPr anchor="ctr"/>
        <a:lstStyle/>
        <a:p>
          <a:pPr marL="176213" indent="-176213"/>
          <a:r>
            <a:rPr lang="en-US" sz="1000" dirty="0">
              <a:solidFill>
                <a:schemeClr val="bg1"/>
              </a:solidFill>
            </a:rPr>
            <a:t>GDP of Kolkata is $ 150.1 Billion (2021)</a:t>
          </a:r>
          <a:endParaRPr lang="en-IN" sz="1000" dirty="0">
            <a:solidFill>
              <a:schemeClr val="bg1"/>
            </a:solidFill>
          </a:endParaRPr>
        </a:p>
      </dgm:t>
    </dgm:pt>
    <dgm:pt modelId="{8BC54C54-589E-4E44-85CA-0D8EEB5ECB7B}" type="sibTrans" cxnId="{110F86A0-8607-430F-9565-9621F58084AC}">
      <dgm:prSet/>
      <dgm:spPr/>
      <dgm:t>
        <a:bodyPr/>
        <a:lstStyle/>
        <a:p>
          <a:endParaRPr lang="en-IN"/>
        </a:p>
      </dgm:t>
    </dgm:pt>
    <dgm:pt modelId="{DB14673D-E3FB-4408-8EC9-6EF8CEDB71C0}" type="parTrans" cxnId="{110F86A0-8607-430F-9565-9621F58084AC}">
      <dgm:prSet/>
      <dgm:spPr/>
      <dgm:t>
        <a:bodyPr/>
        <a:lstStyle/>
        <a:p>
          <a:endParaRPr lang="en-IN"/>
        </a:p>
      </dgm:t>
    </dgm:pt>
    <dgm:pt modelId="{4D09CB9E-4663-46BD-A090-DE301696599E}">
      <dgm:prSet custT="1"/>
      <dgm:spPr>
        <a:solidFill>
          <a:schemeClr val="tx2">
            <a:lumMod val="50000"/>
            <a:alpha val="80000"/>
          </a:schemeClr>
        </a:solidFill>
        <a:ln w="6350">
          <a:solidFill>
            <a:schemeClr val="accent1">
              <a:lumMod val="75000"/>
            </a:schemeClr>
          </a:solidFill>
        </a:ln>
      </dgm:spPr>
      <dgm:t>
        <a:bodyPr anchor="ctr"/>
        <a:lstStyle/>
        <a:p>
          <a:pPr marL="539750" indent="-95250"/>
          <a:r>
            <a:rPr lang="en-US" sz="1000" dirty="0">
              <a:solidFill>
                <a:schemeClr val="bg1"/>
              </a:solidFill>
            </a:rPr>
            <a:t>Favorable conditions for manufacturing as close vicinity to natural resources like  coal and iron</a:t>
          </a:r>
          <a:endParaRPr lang="en-IN" sz="1000" dirty="0">
            <a:solidFill>
              <a:schemeClr val="bg1"/>
            </a:solidFill>
          </a:endParaRPr>
        </a:p>
      </dgm:t>
    </dgm:pt>
    <dgm:pt modelId="{D7A1EA5C-E7EA-4660-81F5-11E5EA3F64EF}" type="parTrans" cxnId="{8FE84FAD-9D81-42A6-918E-8F37F0889C9C}">
      <dgm:prSet/>
      <dgm:spPr/>
      <dgm:t>
        <a:bodyPr/>
        <a:lstStyle/>
        <a:p>
          <a:endParaRPr lang="en-IN"/>
        </a:p>
      </dgm:t>
    </dgm:pt>
    <dgm:pt modelId="{F6F9F2E3-B21C-4529-8162-777E7A85B187}" type="sibTrans" cxnId="{8FE84FAD-9D81-42A6-918E-8F37F0889C9C}">
      <dgm:prSet/>
      <dgm:spPr/>
      <dgm:t>
        <a:bodyPr/>
        <a:lstStyle/>
        <a:p>
          <a:endParaRPr lang="en-IN"/>
        </a:p>
      </dgm:t>
    </dgm:pt>
    <dgm:pt modelId="{61ABFD33-CEEB-4E29-B818-1E84EC5F3F1D}">
      <dgm:prSet custT="1"/>
      <dgm:spPr>
        <a:solidFill>
          <a:schemeClr val="tx2">
            <a:lumMod val="50000"/>
            <a:alpha val="80000"/>
          </a:schemeClr>
        </a:solidFill>
        <a:ln w="6350">
          <a:solidFill>
            <a:schemeClr val="accent1">
              <a:lumMod val="75000"/>
            </a:schemeClr>
          </a:solidFill>
        </a:ln>
      </dgm:spPr>
      <dgm:t>
        <a:bodyPr anchor="ctr"/>
        <a:lstStyle/>
        <a:p>
          <a:pPr marL="539750" indent="-95250"/>
          <a:r>
            <a:rPr lang="en-US" sz="1000" dirty="0">
              <a:solidFill>
                <a:schemeClr val="bg1"/>
              </a:solidFill>
            </a:rPr>
            <a:t>Central city for a fast growing large multi state region</a:t>
          </a:r>
          <a:endParaRPr lang="en-IN" sz="1000" dirty="0">
            <a:solidFill>
              <a:schemeClr val="bg1"/>
            </a:solidFill>
          </a:endParaRPr>
        </a:p>
      </dgm:t>
    </dgm:pt>
    <dgm:pt modelId="{8E07FB44-5400-48D9-BF1C-F61051533FD4}" type="parTrans" cxnId="{B4085AFE-51DC-4144-81AA-D5CF83C6E541}">
      <dgm:prSet/>
      <dgm:spPr/>
      <dgm:t>
        <a:bodyPr/>
        <a:lstStyle/>
        <a:p>
          <a:endParaRPr lang="en-IN"/>
        </a:p>
      </dgm:t>
    </dgm:pt>
    <dgm:pt modelId="{32E25017-08F9-4476-A52C-D6A122E0C7F5}" type="sibTrans" cxnId="{B4085AFE-51DC-4144-81AA-D5CF83C6E541}">
      <dgm:prSet/>
      <dgm:spPr/>
      <dgm:t>
        <a:bodyPr/>
        <a:lstStyle/>
        <a:p>
          <a:endParaRPr lang="en-IN"/>
        </a:p>
      </dgm:t>
    </dgm:pt>
    <dgm:pt modelId="{65D12CD4-E39B-4AB8-9A9A-AA694D69B63E}">
      <dgm:prSet phldrT="[Text]" custT="1"/>
      <dgm:spPr>
        <a:solidFill>
          <a:schemeClr val="tx2">
            <a:lumMod val="75000"/>
            <a:alpha val="80000"/>
          </a:schemeClr>
        </a:solidFill>
        <a:ln w="6350">
          <a:solidFill>
            <a:schemeClr val="accent1">
              <a:lumMod val="75000"/>
            </a:schemeClr>
          </a:solidFill>
        </a:ln>
      </dgm:spPr>
      <dgm:t>
        <a:bodyPr anchor="ctr"/>
        <a:lstStyle/>
        <a:p>
          <a:pPr marL="0" indent="0"/>
          <a:r>
            <a:rPr lang="en-IN" sz="1000" b="1" dirty="0">
              <a:solidFill>
                <a:srgbClr val="BED730"/>
              </a:solidFill>
            </a:rPr>
            <a:t>Business Verticals</a:t>
          </a:r>
        </a:p>
      </dgm:t>
    </dgm:pt>
    <dgm:pt modelId="{107404A6-6972-4CB1-A340-0F74FB57EBF9}" type="sibTrans" cxnId="{FDE1FFE3-41F6-4E6B-8EBB-AD17CD2706E9}">
      <dgm:prSet/>
      <dgm:spPr/>
      <dgm:t>
        <a:bodyPr/>
        <a:lstStyle/>
        <a:p>
          <a:endParaRPr lang="en-IN"/>
        </a:p>
      </dgm:t>
    </dgm:pt>
    <dgm:pt modelId="{6BEAC03D-767F-4836-80EE-3BD19C6EE7B5}" type="parTrans" cxnId="{FDE1FFE3-41F6-4E6B-8EBB-AD17CD2706E9}">
      <dgm:prSet/>
      <dgm:spPr/>
      <dgm:t>
        <a:bodyPr/>
        <a:lstStyle/>
        <a:p>
          <a:endParaRPr lang="en-IN"/>
        </a:p>
      </dgm:t>
    </dgm:pt>
    <dgm:pt modelId="{BF2DF46C-CDA1-4F75-A096-255BCB050F05}">
      <dgm:prSet phldrT="[Text]" custT="1"/>
      <dgm:spPr>
        <a:solidFill>
          <a:schemeClr val="tx2">
            <a:lumMod val="75000"/>
            <a:alpha val="80000"/>
          </a:schemeClr>
        </a:solidFill>
        <a:ln w="6350">
          <a:solidFill>
            <a:schemeClr val="accent1">
              <a:lumMod val="75000"/>
            </a:schemeClr>
          </a:solidFill>
        </a:ln>
      </dgm:spPr>
      <dgm:t>
        <a:bodyPr anchor="ctr"/>
        <a:lstStyle/>
        <a:p>
          <a:pPr marL="176213" indent="-176213"/>
          <a:r>
            <a:rPr lang="en-IN" sz="1000" dirty="0">
              <a:solidFill>
                <a:schemeClr val="bg1"/>
              </a:solidFill>
            </a:rPr>
            <a:t>Manufacturing</a:t>
          </a:r>
        </a:p>
      </dgm:t>
    </dgm:pt>
    <dgm:pt modelId="{E1ABE8E7-8B9B-4E40-88FD-C95FCD1FAA8C}" type="sibTrans" cxnId="{A2D17C73-ED59-477E-9E94-EFBFF3999B2F}">
      <dgm:prSet/>
      <dgm:spPr/>
      <dgm:t>
        <a:bodyPr/>
        <a:lstStyle/>
        <a:p>
          <a:endParaRPr lang="en-IN"/>
        </a:p>
      </dgm:t>
    </dgm:pt>
    <dgm:pt modelId="{3CA68701-83FD-4DE6-97FC-AD3F67827E37}" type="parTrans" cxnId="{A2D17C73-ED59-477E-9E94-EFBFF3999B2F}">
      <dgm:prSet/>
      <dgm:spPr/>
      <dgm:t>
        <a:bodyPr/>
        <a:lstStyle/>
        <a:p>
          <a:endParaRPr lang="en-IN"/>
        </a:p>
      </dgm:t>
    </dgm:pt>
    <dgm:pt modelId="{2D069B79-7585-4CE3-B7A2-4AE3178D46A5}">
      <dgm:prSet custT="1"/>
      <dgm:spPr>
        <a:solidFill>
          <a:schemeClr val="tx2">
            <a:lumMod val="75000"/>
            <a:alpha val="80000"/>
          </a:schemeClr>
        </a:solidFill>
        <a:ln w="6350">
          <a:solidFill>
            <a:schemeClr val="accent1">
              <a:lumMod val="75000"/>
            </a:schemeClr>
          </a:solidFill>
        </a:ln>
      </dgm:spPr>
      <dgm:t>
        <a:bodyPr anchor="ctr"/>
        <a:lstStyle/>
        <a:p>
          <a:pPr marL="176213" indent="-176213"/>
          <a:r>
            <a:rPr lang="en-IN" sz="1000" b="0" dirty="0">
              <a:solidFill>
                <a:schemeClr val="bg1"/>
              </a:solidFill>
            </a:rPr>
            <a:t>Small &amp; Mid sized industry</a:t>
          </a:r>
        </a:p>
      </dgm:t>
    </dgm:pt>
    <dgm:pt modelId="{1CBA924F-2705-41CC-92A7-FB2FC3485CC9}" type="sibTrans" cxnId="{D06FE37D-7B54-461A-AAA7-10EEF0CCDD46}">
      <dgm:prSet/>
      <dgm:spPr/>
      <dgm:t>
        <a:bodyPr/>
        <a:lstStyle/>
        <a:p>
          <a:endParaRPr lang="en-IN"/>
        </a:p>
      </dgm:t>
    </dgm:pt>
    <dgm:pt modelId="{CFF19478-7AF6-47A5-A2EB-49F5A1079534}" type="parTrans" cxnId="{D06FE37D-7B54-461A-AAA7-10EEF0CCDD46}">
      <dgm:prSet/>
      <dgm:spPr/>
      <dgm:t>
        <a:bodyPr/>
        <a:lstStyle/>
        <a:p>
          <a:endParaRPr lang="en-IN"/>
        </a:p>
      </dgm:t>
    </dgm:pt>
    <dgm:pt modelId="{0BDEC934-8ACB-4769-9AD1-22177511D390}">
      <dgm:prSet custT="1"/>
      <dgm:spPr>
        <a:solidFill>
          <a:schemeClr val="tx2">
            <a:lumMod val="75000"/>
            <a:alpha val="80000"/>
          </a:schemeClr>
        </a:solidFill>
        <a:ln w="6350">
          <a:solidFill>
            <a:schemeClr val="accent1">
              <a:lumMod val="75000"/>
            </a:schemeClr>
          </a:solidFill>
        </a:ln>
      </dgm:spPr>
      <dgm:t>
        <a:bodyPr anchor="ctr"/>
        <a:lstStyle/>
        <a:p>
          <a:pPr marL="176213" indent="-176213"/>
          <a:r>
            <a:rPr lang="en-IN" sz="1000" b="0" dirty="0">
              <a:solidFill>
                <a:schemeClr val="bg1"/>
              </a:solidFill>
            </a:rPr>
            <a:t>Mining</a:t>
          </a:r>
        </a:p>
      </dgm:t>
    </dgm:pt>
    <dgm:pt modelId="{C21E90BB-1202-4018-8E6C-DA1FCA11446A}" type="sibTrans" cxnId="{AFB17DD6-E61D-4B18-A830-5EF765A8E160}">
      <dgm:prSet/>
      <dgm:spPr/>
      <dgm:t>
        <a:bodyPr/>
        <a:lstStyle/>
        <a:p>
          <a:endParaRPr lang="en-IN"/>
        </a:p>
      </dgm:t>
    </dgm:pt>
    <dgm:pt modelId="{BD8AB8FC-FD2F-4625-9C8B-C0FE396756F0}" type="parTrans" cxnId="{AFB17DD6-E61D-4B18-A830-5EF765A8E160}">
      <dgm:prSet/>
      <dgm:spPr/>
      <dgm:t>
        <a:bodyPr/>
        <a:lstStyle/>
        <a:p>
          <a:endParaRPr lang="en-IN"/>
        </a:p>
      </dgm:t>
    </dgm:pt>
    <dgm:pt modelId="{5B521484-3137-4132-8F32-E2C49254683C}">
      <dgm:prSet custT="1"/>
      <dgm:spPr>
        <a:solidFill>
          <a:schemeClr val="tx2">
            <a:lumMod val="50000"/>
            <a:alpha val="80000"/>
          </a:schemeClr>
        </a:solidFill>
        <a:ln w="6350">
          <a:solidFill>
            <a:schemeClr val="accent1">
              <a:lumMod val="75000"/>
            </a:schemeClr>
          </a:solidFill>
        </a:ln>
      </dgm:spPr>
      <dgm:t>
        <a:bodyPr anchor="ctr"/>
        <a:lstStyle/>
        <a:p>
          <a:pPr marL="539750" indent="-95250"/>
          <a:r>
            <a:rPr lang="en-IN" sz="1000" dirty="0">
              <a:solidFill>
                <a:schemeClr val="bg1"/>
              </a:solidFill>
            </a:rPr>
            <a:t>New cable landing station in Dighi.</a:t>
          </a:r>
        </a:p>
      </dgm:t>
    </dgm:pt>
    <dgm:pt modelId="{A1912BF6-C56E-4DED-80DD-B6C9548CCB70}" type="parTrans" cxnId="{7576E7DB-1EDC-4ED3-93AF-16D764A83BC9}">
      <dgm:prSet/>
      <dgm:spPr/>
      <dgm:t>
        <a:bodyPr/>
        <a:lstStyle/>
        <a:p>
          <a:endParaRPr lang="en-IN"/>
        </a:p>
      </dgm:t>
    </dgm:pt>
    <dgm:pt modelId="{D82A671F-B3CC-44D0-B402-F608D2E88C64}" type="sibTrans" cxnId="{7576E7DB-1EDC-4ED3-93AF-16D764A83BC9}">
      <dgm:prSet/>
      <dgm:spPr/>
      <dgm:t>
        <a:bodyPr/>
        <a:lstStyle/>
        <a:p>
          <a:endParaRPr lang="en-IN"/>
        </a:p>
      </dgm:t>
    </dgm:pt>
    <dgm:pt modelId="{935CC738-C02F-4431-A449-EC8265FC6BE3}" type="pres">
      <dgm:prSet presAssocID="{FE41E721-738C-441B-BB7F-B10D9DE40F34}" presName="linear" presStyleCnt="0">
        <dgm:presLayoutVars>
          <dgm:dir/>
          <dgm:resizeHandles val="exact"/>
        </dgm:presLayoutVars>
      </dgm:prSet>
      <dgm:spPr/>
    </dgm:pt>
    <dgm:pt modelId="{EB10ECAB-1121-43D4-8778-826E627C0D92}" type="pres">
      <dgm:prSet presAssocID="{A59439D5-A7F9-4D84-A97B-05E829191E1C}" presName="comp" presStyleCnt="0"/>
      <dgm:spPr/>
    </dgm:pt>
    <dgm:pt modelId="{426EDB82-C233-4A89-A483-FB41B2E7A1F5}" type="pres">
      <dgm:prSet presAssocID="{A59439D5-A7F9-4D84-A97B-05E829191E1C}" presName="box" presStyleLbl="node1" presStyleIdx="0" presStyleCnt="3" custScaleX="73777" custScaleY="112873"/>
      <dgm:spPr/>
    </dgm:pt>
    <dgm:pt modelId="{875E75B9-72DA-43BB-B7F0-BEA519C292C3}" type="pres">
      <dgm:prSet presAssocID="{A59439D5-A7F9-4D84-A97B-05E829191E1C}" presName="img" presStyleLbl="fgImgPlace1" presStyleIdx="0" presStyleCnt="3" custScaleX="141313" custScaleY="137674"/>
      <dgm:spPr>
        <a:blipFill rotWithShape="1">
          <a:blip xmlns:r="http://schemas.openxmlformats.org/officeDocument/2006/relationships" r:embed="rId1"/>
          <a:srcRect/>
          <a:stretch>
            <a:fillRect t="-6000" b="-6000"/>
          </a:stretch>
        </a:blipFill>
      </dgm:spPr>
    </dgm:pt>
    <dgm:pt modelId="{09410B53-FAEF-4397-BB78-42ACE3B14524}" type="pres">
      <dgm:prSet presAssocID="{A59439D5-A7F9-4D84-A97B-05E829191E1C}" presName="text" presStyleLbl="node1" presStyleIdx="0" presStyleCnt="3">
        <dgm:presLayoutVars>
          <dgm:bulletEnabled val="1"/>
        </dgm:presLayoutVars>
      </dgm:prSet>
      <dgm:spPr/>
    </dgm:pt>
    <dgm:pt modelId="{870769DE-061E-49EE-A5DF-03B20DC9359D}" type="pres">
      <dgm:prSet presAssocID="{4231F23C-B827-4059-A8D7-991196055FB5}" presName="spacer" presStyleCnt="0"/>
      <dgm:spPr/>
    </dgm:pt>
    <dgm:pt modelId="{0AD247C8-9959-4D0C-A6E4-3FB46A18F17F}" type="pres">
      <dgm:prSet presAssocID="{65D12CD4-E39B-4AB8-9A9A-AA694D69B63E}" presName="comp" presStyleCnt="0"/>
      <dgm:spPr/>
    </dgm:pt>
    <dgm:pt modelId="{AE57847D-9886-4E29-A501-79354A5F5C3D}" type="pres">
      <dgm:prSet presAssocID="{65D12CD4-E39B-4AB8-9A9A-AA694D69B63E}" presName="box" presStyleLbl="node1" presStyleIdx="1" presStyleCnt="3" custScaleX="73996" custScaleY="132418" custLinFactNeighborX="1313" custLinFactNeighborY="-5426"/>
      <dgm:spPr/>
    </dgm:pt>
    <dgm:pt modelId="{96627D97-86BB-4648-957C-47CB4E700FCE}" type="pres">
      <dgm:prSet presAssocID="{65D12CD4-E39B-4AB8-9A9A-AA694D69B63E}" presName="img" presStyleLbl="fgImgPlace1" presStyleIdx="1" presStyleCnt="3" custScaleX="116947" custScaleY="161725" custLinFactNeighborX="-2452" custLinFactNeighborY="-7047"/>
      <dgm:spPr>
        <a:blipFill rotWithShape="1">
          <a:blip xmlns:r="http://schemas.openxmlformats.org/officeDocument/2006/relationships" r:embed="rId2"/>
          <a:srcRect/>
          <a:stretch>
            <a:fillRect t="-4000" b="-4000"/>
          </a:stretch>
        </a:blipFill>
        <a:ln>
          <a:solidFill>
            <a:schemeClr val="bg1">
              <a:lumMod val="75000"/>
            </a:schemeClr>
          </a:solidFill>
        </a:ln>
      </dgm:spPr>
    </dgm:pt>
    <dgm:pt modelId="{3E2258DD-51C0-4840-ABF9-38D2FF7E2373}" type="pres">
      <dgm:prSet presAssocID="{65D12CD4-E39B-4AB8-9A9A-AA694D69B63E}" presName="text" presStyleLbl="node1" presStyleIdx="1" presStyleCnt="3">
        <dgm:presLayoutVars>
          <dgm:bulletEnabled val="1"/>
        </dgm:presLayoutVars>
      </dgm:prSet>
      <dgm:spPr/>
    </dgm:pt>
    <dgm:pt modelId="{36D8A3AE-0DE7-416F-96D1-8C126EFC502B}" type="pres">
      <dgm:prSet presAssocID="{107404A6-6972-4CB1-A340-0F74FB57EBF9}" presName="spacer" presStyleCnt="0"/>
      <dgm:spPr/>
    </dgm:pt>
    <dgm:pt modelId="{6FA429E7-06E2-478A-A3D6-A5745CD1F5C1}" type="pres">
      <dgm:prSet presAssocID="{B432C25D-3C0A-4639-BC55-EBE22FE0C2D1}" presName="comp" presStyleCnt="0"/>
      <dgm:spPr/>
    </dgm:pt>
    <dgm:pt modelId="{4F0CFB58-C626-48E5-949A-C7D318CF5EC1}" type="pres">
      <dgm:prSet presAssocID="{B432C25D-3C0A-4639-BC55-EBE22FE0C2D1}" presName="box" presStyleLbl="node1" presStyleIdx="2" presStyleCnt="3" custScaleX="82097" custScaleY="115908" custLinFactNeighborX="-1100" custLinFactNeighborY="-9919"/>
      <dgm:spPr/>
    </dgm:pt>
    <dgm:pt modelId="{FA1475EB-5944-4708-A32A-7B4989F509FB}" type="pres">
      <dgm:prSet presAssocID="{B432C25D-3C0A-4639-BC55-EBE22FE0C2D1}" presName="img" presStyleLbl="fgImgPlace1" presStyleIdx="2" presStyleCnt="3" custScaleX="116910" custScaleY="143669" custLinFactNeighborX="5808" custLinFactNeighborY="-12402"/>
      <dgm:spPr>
        <a:blipFill dpi="0" rotWithShape="1">
          <a:blip xmlns:r="http://schemas.openxmlformats.org/officeDocument/2006/relationships" r:embed="rId3"/>
          <a:srcRect/>
          <a:stretch>
            <a:fillRect l="21594" r="21594"/>
          </a:stretch>
        </a:blipFill>
        <a:ln>
          <a:solidFill>
            <a:schemeClr val="bg1">
              <a:lumMod val="75000"/>
            </a:schemeClr>
          </a:solidFill>
        </a:ln>
      </dgm:spPr>
    </dgm:pt>
    <dgm:pt modelId="{D320AC6E-4ABE-40EE-B142-C98F6E090064}" type="pres">
      <dgm:prSet presAssocID="{B432C25D-3C0A-4639-BC55-EBE22FE0C2D1}" presName="text" presStyleLbl="node1" presStyleIdx="2" presStyleCnt="3">
        <dgm:presLayoutVars>
          <dgm:bulletEnabled val="1"/>
        </dgm:presLayoutVars>
      </dgm:prSet>
      <dgm:spPr/>
    </dgm:pt>
  </dgm:ptLst>
  <dgm:cxnLst>
    <dgm:cxn modelId="{23C62003-B2D5-49B2-AB85-226631471329}" srcId="{A59439D5-A7F9-4D84-A97B-05E829191E1C}" destId="{11B5D4FD-1D9C-4420-8139-23CE0118B149}" srcOrd="4" destOrd="0" parTransId="{82507585-4B9A-4AFB-80B9-0F11496DE213}" sibTransId="{67BBE836-42C8-406C-8FDE-225E9EAB28D4}"/>
    <dgm:cxn modelId="{47F50F07-2A1D-4991-B5D7-F5C936D51D48}" srcId="{A59439D5-A7F9-4D84-A97B-05E829191E1C}" destId="{BA1A6B37-D347-48B6-AE11-1609D2BA8BAE}" srcOrd="3" destOrd="0" parTransId="{2CD90399-6A93-4F1A-9574-C5E74BFFA6A1}" sibTransId="{73C10D21-0B01-4D49-99EE-5F248062E6C8}"/>
    <dgm:cxn modelId="{8A2B9D07-C436-4462-81FE-C26445CEAEF1}" type="presOf" srcId="{BA1A6B37-D347-48B6-AE11-1609D2BA8BAE}" destId="{426EDB82-C233-4A89-A483-FB41B2E7A1F5}" srcOrd="0" destOrd="4" presId="urn:microsoft.com/office/officeart/2005/8/layout/vList4"/>
    <dgm:cxn modelId="{D613240D-FDA3-4BF2-9A62-F068EC18F89E}" type="presOf" srcId="{BF2DF46C-CDA1-4F75-A096-255BCB050F05}" destId="{3E2258DD-51C0-4840-ABF9-38D2FF7E2373}" srcOrd="1" destOrd="1" presId="urn:microsoft.com/office/officeart/2005/8/layout/vList4"/>
    <dgm:cxn modelId="{25F40F15-7367-4131-843D-D8D2F2634118}" srcId="{A59439D5-A7F9-4D84-A97B-05E829191E1C}" destId="{2DCCD230-1C8F-4F16-9A62-30FC9F861D11}" srcOrd="2" destOrd="0" parTransId="{0A71D1EB-C4E3-43DF-9B3C-C0F3CD011EDB}" sibTransId="{8A633573-D69C-47AE-994F-6D2F7EC9B1D4}"/>
    <dgm:cxn modelId="{B1E34615-5D52-4635-94C1-797B1DC0A0B0}" type="presOf" srcId="{BF2DF46C-CDA1-4F75-A096-255BCB050F05}" destId="{AE57847D-9886-4E29-A501-79354A5F5C3D}" srcOrd="0" destOrd="1" presId="urn:microsoft.com/office/officeart/2005/8/layout/vList4"/>
    <dgm:cxn modelId="{13FA0819-6D9F-4BD8-9458-58158C4408F0}" type="presOf" srcId="{B432C25D-3C0A-4639-BC55-EBE22FE0C2D1}" destId="{D320AC6E-4ABE-40EE-B142-C98F6E090064}" srcOrd="1" destOrd="0" presId="urn:microsoft.com/office/officeart/2005/8/layout/vList4"/>
    <dgm:cxn modelId="{A374811D-84FD-45AB-8C45-F113BF51DB03}" type="presOf" srcId="{65D12CD4-E39B-4AB8-9A9A-AA694D69B63E}" destId="{AE57847D-9886-4E29-A501-79354A5F5C3D}" srcOrd="0" destOrd="0" presId="urn:microsoft.com/office/officeart/2005/8/layout/vList4"/>
    <dgm:cxn modelId="{8CDF401E-2C37-4BB0-9BCD-435EC0518752}" type="presOf" srcId="{0BDEC934-8ACB-4769-9AD1-22177511D390}" destId="{AE57847D-9886-4E29-A501-79354A5F5C3D}" srcOrd="0" destOrd="3" presId="urn:microsoft.com/office/officeart/2005/8/layout/vList4"/>
    <dgm:cxn modelId="{07A78427-B441-499B-B0DC-C06F8BFDDD57}" type="presOf" srcId="{2DCCD230-1C8F-4F16-9A62-30FC9F861D11}" destId="{426EDB82-C233-4A89-A483-FB41B2E7A1F5}" srcOrd="0" destOrd="3" presId="urn:microsoft.com/office/officeart/2005/8/layout/vList4"/>
    <dgm:cxn modelId="{CEEC6A28-FE7C-4545-BA31-BB9AE5BDC52A}" type="presOf" srcId="{A59439D5-A7F9-4D84-A97B-05E829191E1C}" destId="{09410B53-FAEF-4397-BB78-42ACE3B14524}" srcOrd="1" destOrd="0" presId="urn:microsoft.com/office/officeart/2005/8/layout/vList4"/>
    <dgm:cxn modelId="{7CDD8A28-3A91-4E4B-A299-FBA01A7B08EB}" type="presOf" srcId="{11B5D4FD-1D9C-4420-8139-23CE0118B149}" destId="{426EDB82-C233-4A89-A483-FB41B2E7A1F5}" srcOrd="0" destOrd="5" presId="urn:microsoft.com/office/officeart/2005/8/layout/vList4"/>
    <dgm:cxn modelId="{4A531233-9153-4965-88B2-3FFC5BD3257E}" type="presOf" srcId="{4D09CB9E-4663-46BD-A090-DE301696599E}" destId="{4F0CFB58-C626-48E5-949A-C7D318CF5EC1}" srcOrd="0" destOrd="2" presId="urn:microsoft.com/office/officeart/2005/8/layout/vList4"/>
    <dgm:cxn modelId="{522D0935-F539-4A27-868F-CFEC8002BF2F}" type="presOf" srcId="{5B521484-3137-4132-8F32-E2C49254683C}" destId="{4F0CFB58-C626-48E5-949A-C7D318CF5EC1}" srcOrd="0" destOrd="4" presId="urn:microsoft.com/office/officeart/2005/8/layout/vList4"/>
    <dgm:cxn modelId="{EE008636-D08E-4FA2-99A3-03AC72919B1A}" type="presOf" srcId="{2DCCD230-1C8F-4F16-9A62-30FC9F861D11}" destId="{09410B53-FAEF-4397-BB78-42ACE3B14524}" srcOrd="1" destOrd="3" presId="urn:microsoft.com/office/officeart/2005/8/layout/vList4"/>
    <dgm:cxn modelId="{7B69D85D-EBAB-456E-9801-E60DE32F9BEF}" type="presOf" srcId="{F8D4D45A-A435-4E28-A826-3DFD64764898}" destId="{09410B53-FAEF-4397-BB78-42ACE3B14524}" srcOrd="1" destOrd="2" presId="urn:microsoft.com/office/officeart/2005/8/layout/vList4"/>
    <dgm:cxn modelId="{EB9FF741-5C64-4021-8DC9-EAB77D3A5322}" type="presOf" srcId="{3AF14847-47E4-4CA8-9542-898BC16FD548}" destId="{09410B53-FAEF-4397-BB78-42ACE3B14524}" srcOrd="1" destOrd="1" presId="urn:microsoft.com/office/officeart/2005/8/layout/vList4"/>
    <dgm:cxn modelId="{A913C344-D28D-4C94-84A2-1726000D7E0B}" type="presOf" srcId="{A59439D5-A7F9-4D84-A97B-05E829191E1C}" destId="{426EDB82-C233-4A89-A483-FB41B2E7A1F5}" srcOrd="0" destOrd="0" presId="urn:microsoft.com/office/officeart/2005/8/layout/vList4"/>
    <dgm:cxn modelId="{341B214F-6B15-430C-AF36-9E965485AFF7}" type="presOf" srcId="{175E32AC-52B8-4002-80E6-B779B2B77287}" destId="{D320AC6E-4ABE-40EE-B142-C98F6E090064}" srcOrd="1" destOrd="1" presId="urn:microsoft.com/office/officeart/2005/8/layout/vList4"/>
    <dgm:cxn modelId="{FC57E472-C7FA-4DCA-B7C7-0F6EA160362C}" type="presOf" srcId="{175E32AC-52B8-4002-80E6-B779B2B77287}" destId="{4F0CFB58-C626-48E5-949A-C7D318CF5EC1}" srcOrd="0" destOrd="1" presId="urn:microsoft.com/office/officeart/2005/8/layout/vList4"/>
    <dgm:cxn modelId="{6EE16073-7DB1-4B37-980D-1C0D94F53CBE}" type="presOf" srcId="{61ABFD33-CEEB-4E29-B818-1E84EC5F3F1D}" destId="{4F0CFB58-C626-48E5-949A-C7D318CF5EC1}" srcOrd="0" destOrd="3" presId="urn:microsoft.com/office/officeart/2005/8/layout/vList4"/>
    <dgm:cxn modelId="{A2D17C73-ED59-477E-9E94-EFBFF3999B2F}" srcId="{65D12CD4-E39B-4AB8-9A9A-AA694D69B63E}" destId="{BF2DF46C-CDA1-4F75-A096-255BCB050F05}" srcOrd="0" destOrd="0" parTransId="{3CA68701-83FD-4DE6-97FC-AD3F67827E37}" sibTransId="{E1ABE8E7-8B9B-4E40-88FD-C95FCD1FAA8C}"/>
    <dgm:cxn modelId="{7217117B-0E7A-4645-9317-77550D124FA0}" type="presOf" srcId="{2D069B79-7585-4CE3-B7A2-4AE3178D46A5}" destId="{AE57847D-9886-4E29-A501-79354A5F5C3D}" srcOrd="0" destOrd="2" presId="urn:microsoft.com/office/officeart/2005/8/layout/vList4"/>
    <dgm:cxn modelId="{D06FE37D-7B54-461A-AAA7-10EEF0CCDD46}" srcId="{65D12CD4-E39B-4AB8-9A9A-AA694D69B63E}" destId="{2D069B79-7585-4CE3-B7A2-4AE3178D46A5}" srcOrd="1" destOrd="0" parTransId="{CFF19478-7AF6-47A5-A2EB-49F5A1079534}" sibTransId="{1CBA924F-2705-41CC-92A7-FB2FC3485CC9}"/>
    <dgm:cxn modelId="{CFEC287F-C199-46D9-91B9-910045EFD50D}" srcId="{FE41E721-738C-441B-BB7F-B10D9DE40F34}" destId="{A59439D5-A7F9-4D84-A97B-05E829191E1C}" srcOrd="0" destOrd="0" parTransId="{5E763213-C528-48E3-9D1B-E305713FCD9F}" sibTransId="{4231F23C-B827-4059-A8D7-991196055FB5}"/>
    <dgm:cxn modelId="{50BA878E-0DC7-43DC-A8C6-2422CEE373B4}" type="presOf" srcId="{4D09CB9E-4663-46BD-A090-DE301696599E}" destId="{D320AC6E-4ABE-40EE-B142-C98F6E090064}" srcOrd="1" destOrd="2" presId="urn:microsoft.com/office/officeart/2005/8/layout/vList4"/>
    <dgm:cxn modelId="{6D665295-5C68-47E4-83FD-42F240E70C5D}" srcId="{FE41E721-738C-441B-BB7F-B10D9DE40F34}" destId="{B432C25D-3C0A-4639-BC55-EBE22FE0C2D1}" srcOrd="2" destOrd="0" parTransId="{B97A0432-1896-4976-B394-5991C3AD305A}" sibTransId="{8D13E704-8B54-47C8-B63D-44B43ABAC563}"/>
    <dgm:cxn modelId="{67A27998-D9FD-4439-8B3A-6B916CAE46A5}" type="presOf" srcId="{BA1A6B37-D347-48B6-AE11-1609D2BA8BAE}" destId="{09410B53-FAEF-4397-BB78-42ACE3B14524}" srcOrd="1" destOrd="4" presId="urn:microsoft.com/office/officeart/2005/8/layout/vList4"/>
    <dgm:cxn modelId="{3A51359F-39E0-4A56-9AFE-2D4DF9BB7C71}" type="presOf" srcId="{0BDEC934-8ACB-4769-9AD1-22177511D390}" destId="{3E2258DD-51C0-4840-ABF9-38D2FF7E2373}" srcOrd="1" destOrd="3" presId="urn:microsoft.com/office/officeart/2005/8/layout/vList4"/>
    <dgm:cxn modelId="{110F86A0-8607-430F-9565-9621F58084AC}" srcId="{A59439D5-A7F9-4D84-A97B-05E829191E1C}" destId="{3AF14847-47E4-4CA8-9542-898BC16FD548}" srcOrd="0" destOrd="0" parTransId="{DB14673D-E3FB-4408-8EC9-6EF8CEDB71C0}" sibTransId="{8BC54C54-589E-4E44-85CA-0D8EEB5ECB7B}"/>
    <dgm:cxn modelId="{6B97DFA5-5410-4F2F-8643-0950219FE4DE}" type="presOf" srcId="{61ABFD33-CEEB-4E29-B818-1E84EC5F3F1D}" destId="{D320AC6E-4ABE-40EE-B142-C98F6E090064}" srcOrd="1" destOrd="3" presId="urn:microsoft.com/office/officeart/2005/8/layout/vList4"/>
    <dgm:cxn modelId="{8FE84FAD-9D81-42A6-918E-8F37F0889C9C}" srcId="{B432C25D-3C0A-4639-BC55-EBE22FE0C2D1}" destId="{4D09CB9E-4663-46BD-A090-DE301696599E}" srcOrd="1" destOrd="0" parTransId="{D7A1EA5C-E7EA-4660-81F5-11E5EA3F64EF}" sibTransId="{F6F9F2E3-B21C-4529-8162-777E7A85B187}"/>
    <dgm:cxn modelId="{9E2D73B2-7F93-4142-BABD-D7555CBD2859}" type="presOf" srcId="{FE41E721-738C-441B-BB7F-B10D9DE40F34}" destId="{935CC738-C02F-4431-A449-EC8265FC6BE3}" srcOrd="0" destOrd="0" presId="urn:microsoft.com/office/officeart/2005/8/layout/vList4"/>
    <dgm:cxn modelId="{D9FE4ABC-054E-48E9-ABC6-E0EE83D3677A}" type="presOf" srcId="{5B521484-3137-4132-8F32-E2C49254683C}" destId="{D320AC6E-4ABE-40EE-B142-C98F6E090064}" srcOrd="1" destOrd="4" presId="urn:microsoft.com/office/officeart/2005/8/layout/vList4"/>
    <dgm:cxn modelId="{513B99D0-5E53-4F9C-888C-17A326A2931E}" type="presOf" srcId="{B432C25D-3C0A-4639-BC55-EBE22FE0C2D1}" destId="{4F0CFB58-C626-48E5-949A-C7D318CF5EC1}" srcOrd="0" destOrd="0" presId="urn:microsoft.com/office/officeart/2005/8/layout/vList4"/>
    <dgm:cxn modelId="{3BE70CD1-1602-45DF-AD22-4AA3D47FFE93}" srcId="{A59439D5-A7F9-4D84-A97B-05E829191E1C}" destId="{F8D4D45A-A435-4E28-A826-3DFD64764898}" srcOrd="1" destOrd="0" parTransId="{57E5A145-1DEA-44D8-859F-E70C2815682C}" sibTransId="{D0BB05D0-FF43-48D1-BFE8-C4A84006C3F9}"/>
    <dgm:cxn modelId="{2F0B2FD1-5F67-408A-90DD-210C79FF4ECA}" type="presOf" srcId="{2D069B79-7585-4CE3-B7A2-4AE3178D46A5}" destId="{3E2258DD-51C0-4840-ABF9-38D2FF7E2373}" srcOrd="1" destOrd="2" presId="urn:microsoft.com/office/officeart/2005/8/layout/vList4"/>
    <dgm:cxn modelId="{BEC88DD4-FE42-4FF6-8C42-482962D5363B}" type="presOf" srcId="{11B5D4FD-1D9C-4420-8139-23CE0118B149}" destId="{09410B53-FAEF-4397-BB78-42ACE3B14524}" srcOrd="1" destOrd="5" presId="urn:microsoft.com/office/officeart/2005/8/layout/vList4"/>
    <dgm:cxn modelId="{AFB17DD6-E61D-4B18-A830-5EF765A8E160}" srcId="{65D12CD4-E39B-4AB8-9A9A-AA694D69B63E}" destId="{0BDEC934-8ACB-4769-9AD1-22177511D390}" srcOrd="2" destOrd="0" parTransId="{BD8AB8FC-FD2F-4625-9C8B-C0FE396756F0}" sibTransId="{C21E90BB-1202-4018-8E6C-DA1FCA11446A}"/>
    <dgm:cxn modelId="{7576E7DB-1EDC-4ED3-93AF-16D764A83BC9}" srcId="{B432C25D-3C0A-4639-BC55-EBE22FE0C2D1}" destId="{5B521484-3137-4132-8F32-E2C49254683C}" srcOrd="3" destOrd="0" parTransId="{A1912BF6-C56E-4DED-80DD-B6C9548CCB70}" sibTransId="{D82A671F-B3CC-44D0-B402-F608D2E88C64}"/>
    <dgm:cxn modelId="{55537DDD-B80C-4D5E-A474-2C9BD5324385}" type="presOf" srcId="{65D12CD4-E39B-4AB8-9A9A-AA694D69B63E}" destId="{3E2258DD-51C0-4840-ABF9-38D2FF7E2373}" srcOrd="1" destOrd="0" presId="urn:microsoft.com/office/officeart/2005/8/layout/vList4"/>
    <dgm:cxn modelId="{0D0CC2DD-53B3-4AC7-BAFA-DF61CDE024CA}" type="presOf" srcId="{3AF14847-47E4-4CA8-9542-898BC16FD548}" destId="{426EDB82-C233-4A89-A483-FB41B2E7A1F5}" srcOrd="0" destOrd="1" presId="urn:microsoft.com/office/officeart/2005/8/layout/vList4"/>
    <dgm:cxn modelId="{FDE1FFE3-41F6-4E6B-8EBB-AD17CD2706E9}" srcId="{FE41E721-738C-441B-BB7F-B10D9DE40F34}" destId="{65D12CD4-E39B-4AB8-9A9A-AA694D69B63E}" srcOrd="1" destOrd="0" parTransId="{6BEAC03D-767F-4836-80EE-3BD19C6EE7B5}" sibTransId="{107404A6-6972-4CB1-A340-0F74FB57EBF9}"/>
    <dgm:cxn modelId="{5B25D5EE-5283-4327-B58A-A57CB67549B5}" srcId="{B432C25D-3C0A-4639-BC55-EBE22FE0C2D1}" destId="{175E32AC-52B8-4002-80E6-B779B2B77287}" srcOrd="0" destOrd="0" parTransId="{71B14ABD-8487-424B-AE8A-77D9702B3286}" sibTransId="{BBF0CA21-DEB4-46EE-9F30-F05F93F7728B}"/>
    <dgm:cxn modelId="{8874FEF8-2FED-484F-91B5-214FEBF35600}" type="presOf" srcId="{F8D4D45A-A435-4E28-A826-3DFD64764898}" destId="{426EDB82-C233-4A89-A483-FB41B2E7A1F5}" srcOrd="0" destOrd="2" presId="urn:microsoft.com/office/officeart/2005/8/layout/vList4"/>
    <dgm:cxn modelId="{B4085AFE-51DC-4144-81AA-D5CF83C6E541}" srcId="{B432C25D-3C0A-4639-BC55-EBE22FE0C2D1}" destId="{61ABFD33-CEEB-4E29-B818-1E84EC5F3F1D}" srcOrd="2" destOrd="0" parTransId="{8E07FB44-5400-48D9-BF1C-F61051533FD4}" sibTransId="{32E25017-08F9-4476-A52C-D6A122E0C7F5}"/>
    <dgm:cxn modelId="{C20E03A4-65D9-470D-9BC1-97AA77F8260A}" type="presParOf" srcId="{935CC738-C02F-4431-A449-EC8265FC6BE3}" destId="{EB10ECAB-1121-43D4-8778-826E627C0D92}" srcOrd="0" destOrd="0" presId="urn:microsoft.com/office/officeart/2005/8/layout/vList4"/>
    <dgm:cxn modelId="{32473E5B-0A0D-4275-AD23-4BC00BFDA734}" type="presParOf" srcId="{EB10ECAB-1121-43D4-8778-826E627C0D92}" destId="{426EDB82-C233-4A89-A483-FB41B2E7A1F5}" srcOrd="0" destOrd="0" presId="urn:microsoft.com/office/officeart/2005/8/layout/vList4"/>
    <dgm:cxn modelId="{131BE180-04E1-4189-A15F-B8D4A6B4F37B}" type="presParOf" srcId="{EB10ECAB-1121-43D4-8778-826E627C0D92}" destId="{875E75B9-72DA-43BB-B7F0-BEA519C292C3}" srcOrd="1" destOrd="0" presId="urn:microsoft.com/office/officeart/2005/8/layout/vList4"/>
    <dgm:cxn modelId="{7BA8C432-847E-45E6-9020-5F0DC2219727}" type="presParOf" srcId="{EB10ECAB-1121-43D4-8778-826E627C0D92}" destId="{09410B53-FAEF-4397-BB78-42ACE3B14524}" srcOrd="2" destOrd="0" presId="urn:microsoft.com/office/officeart/2005/8/layout/vList4"/>
    <dgm:cxn modelId="{6C7924AC-AF99-423B-A4F5-0C45239B46A1}" type="presParOf" srcId="{935CC738-C02F-4431-A449-EC8265FC6BE3}" destId="{870769DE-061E-49EE-A5DF-03B20DC9359D}" srcOrd="1" destOrd="0" presId="urn:microsoft.com/office/officeart/2005/8/layout/vList4"/>
    <dgm:cxn modelId="{F3B52AA8-5BB4-411C-902C-4F2D7BC489DB}" type="presParOf" srcId="{935CC738-C02F-4431-A449-EC8265FC6BE3}" destId="{0AD247C8-9959-4D0C-A6E4-3FB46A18F17F}" srcOrd="2" destOrd="0" presId="urn:microsoft.com/office/officeart/2005/8/layout/vList4"/>
    <dgm:cxn modelId="{2574463A-81AE-4933-B078-3639F49106A8}" type="presParOf" srcId="{0AD247C8-9959-4D0C-A6E4-3FB46A18F17F}" destId="{AE57847D-9886-4E29-A501-79354A5F5C3D}" srcOrd="0" destOrd="0" presId="urn:microsoft.com/office/officeart/2005/8/layout/vList4"/>
    <dgm:cxn modelId="{4C166168-CD8F-4AB2-BD34-198463D280E4}" type="presParOf" srcId="{0AD247C8-9959-4D0C-A6E4-3FB46A18F17F}" destId="{96627D97-86BB-4648-957C-47CB4E700FCE}" srcOrd="1" destOrd="0" presId="urn:microsoft.com/office/officeart/2005/8/layout/vList4"/>
    <dgm:cxn modelId="{AED8A48B-4C05-4C08-BFA5-E39E79D7F420}" type="presParOf" srcId="{0AD247C8-9959-4D0C-A6E4-3FB46A18F17F}" destId="{3E2258DD-51C0-4840-ABF9-38D2FF7E2373}" srcOrd="2" destOrd="0" presId="urn:microsoft.com/office/officeart/2005/8/layout/vList4"/>
    <dgm:cxn modelId="{6D54D329-4093-4466-B3F8-40E948116209}" type="presParOf" srcId="{935CC738-C02F-4431-A449-EC8265FC6BE3}" destId="{36D8A3AE-0DE7-416F-96D1-8C126EFC502B}" srcOrd="3" destOrd="0" presId="urn:microsoft.com/office/officeart/2005/8/layout/vList4"/>
    <dgm:cxn modelId="{2DFEE062-5A7D-41E0-A2CD-2A7F418C5B34}" type="presParOf" srcId="{935CC738-C02F-4431-A449-EC8265FC6BE3}" destId="{6FA429E7-06E2-478A-A3D6-A5745CD1F5C1}" srcOrd="4" destOrd="0" presId="urn:microsoft.com/office/officeart/2005/8/layout/vList4"/>
    <dgm:cxn modelId="{4AF3B321-07D3-4D45-8842-B90497D767C4}" type="presParOf" srcId="{6FA429E7-06E2-478A-A3D6-A5745CD1F5C1}" destId="{4F0CFB58-C626-48E5-949A-C7D318CF5EC1}" srcOrd="0" destOrd="0" presId="urn:microsoft.com/office/officeart/2005/8/layout/vList4"/>
    <dgm:cxn modelId="{B6DA76C5-2532-44AE-B3A7-70A2675AA165}" type="presParOf" srcId="{6FA429E7-06E2-478A-A3D6-A5745CD1F5C1}" destId="{FA1475EB-5944-4708-A32A-7B4989F509FB}" srcOrd="1" destOrd="0" presId="urn:microsoft.com/office/officeart/2005/8/layout/vList4"/>
    <dgm:cxn modelId="{03B7F7E9-1BE9-48E9-9B92-99DD377AF4F1}" type="presParOf" srcId="{6FA429E7-06E2-478A-A3D6-A5745CD1F5C1}" destId="{D320AC6E-4ABE-40EE-B142-C98F6E0900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C3107A3-8076-4B32-B19B-E2AC7AF809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8825FB13-8B2F-40D1-A4BF-81F2E6A1E76C}">
      <dgm:prSet custT="1"/>
      <dgm:spPr>
        <a:solidFill>
          <a:srgbClr val="10253F">
            <a:alpha val="80000"/>
          </a:srgbClr>
        </a:solidFill>
        <a:ln w="6350">
          <a:solidFill>
            <a:schemeClr val="accent1">
              <a:lumMod val="75000"/>
            </a:schemeClr>
          </a:solidFill>
          <a:prstDash val="sysDot"/>
        </a:ln>
      </dgm:spPr>
      <dgm:t>
        <a:bodyPr/>
        <a:lstStyle/>
        <a:p>
          <a:pPr marL="72000" algn="l">
            <a:lnSpc>
              <a:spcPct val="100000"/>
            </a:lnSpc>
            <a:spcAft>
              <a:spcPts val="0"/>
            </a:spcAft>
          </a:pPr>
          <a:r>
            <a:rPr lang="en-US" sz="1100" kern="1200" dirty="0">
              <a:solidFill>
                <a:schemeClr val="bg1">
                  <a:lumMod val="85000"/>
                </a:schemeClr>
              </a:solidFill>
              <a:latin typeface="+mj-lt"/>
            </a:rPr>
            <a:t>Caters to </a:t>
          </a:r>
          <a:r>
            <a:rPr lang="en-US" sz="1100" kern="1200" dirty="0">
              <a:solidFill>
                <a:prstClr val="white">
                  <a:lumMod val="85000"/>
                </a:prstClr>
              </a:solidFill>
              <a:latin typeface="+mj-lt"/>
              <a:ea typeface="+mn-ea"/>
              <a:cs typeface="+mn-cs"/>
            </a:rPr>
            <a:t>the</a:t>
          </a:r>
          <a:r>
            <a:rPr lang="en-US" sz="1100" b="1" kern="1200" dirty="0">
              <a:solidFill>
                <a:srgbClr val="BED730"/>
              </a:solidFill>
              <a:latin typeface="+mj-lt"/>
              <a:ea typeface="+mn-ea"/>
              <a:cs typeface="+mn-cs"/>
            </a:rPr>
            <a:t> East, North-east India and SAARC </a:t>
          </a:r>
          <a:r>
            <a:rPr lang="en-US" sz="1100" kern="1200" dirty="0">
              <a:solidFill>
                <a:schemeClr val="bg1">
                  <a:lumMod val="85000"/>
                </a:schemeClr>
              </a:solidFill>
              <a:latin typeface="+mj-lt"/>
            </a:rPr>
            <a:t>countries.</a:t>
          </a:r>
          <a:endParaRPr lang="en-IN" sz="1100" kern="1200" dirty="0">
            <a:solidFill>
              <a:schemeClr val="bg1">
                <a:lumMod val="85000"/>
              </a:schemeClr>
            </a:solidFill>
            <a:latin typeface="+mj-lt"/>
          </a:endParaRPr>
        </a:p>
      </dgm:t>
    </dgm:pt>
    <dgm:pt modelId="{AAD215DF-C064-4186-90A9-4EF2ED014BFA}" type="parTrans" cxnId="{B4383924-8952-41BA-8DE2-D9FFAE540A09}">
      <dgm:prSet/>
      <dgm:spPr/>
      <dgm:t>
        <a:bodyPr/>
        <a:lstStyle/>
        <a:p>
          <a:endParaRPr lang="en-IN"/>
        </a:p>
      </dgm:t>
    </dgm:pt>
    <dgm:pt modelId="{86339B7A-8D6F-4405-84C9-88203FFE7F07}" type="sibTrans" cxnId="{B4383924-8952-41BA-8DE2-D9FFAE540A09}">
      <dgm:prSet/>
      <dgm:spPr/>
      <dgm:t>
        <a:bodyPr/>
        <a:lstStyle/>
        <a:p>
          <a:endParaRPr lang="en-IN"/>
        </a:p>
      </dgm:t>
    </dgm:pt>
    <dgm:pt modelId="{05354876-1506-43FD-8206-E1B1DDF8EC0A}">
      <dgm:prSet custT="1"/>
      <dgm:spPr>
        <a:solidFill>
          <a:schemeClr val="tx2">
            <a:lumMod val="75000"/>
            <a:alpha val="80000"/>
          </a:schemeClr>
        </a:solidFill>
        <a:ln w="6350">
          <a:solidFill>
            <a:schemeClr val="accent1">
              <a:lumMod val="75000"/>
            </a:schemeClr>
          </a:solidFill>
          <a:prstDash val="sysDot"/>
        </a:ln>
      </dgm:spPr>
      <dgm:t>
        <a:bodyPr/>
        <a:lstStyle/>
        <a:p>
          <a:pPr marL="72000" algn="l">
            <a:lnSpc>
              <a:spcPct val="100000"/>
            </a:lnSpc>
            <a:spcAft>
              <a:spcPts val="0"/>
            </a:spcAft>
          </a:pPr>
          <a:r>
            <a:rPr lang="en-US" sz="1100" kern="1200" dirty="0">
              <a:solidFill>
                <a:schemeClr val="bg1">
                  <a:lumMod val="85000"/>
                </a:schemeClr>
              </a:solidFill>
              <a:latin typeface="+mj-lt"/>
            </a:rPr>
            <a:t>Underground Pathway for both </a:t>
          </a:r>
          <a:r>
            <a:rPr lang="en-US" sz="1100" b="1" kern="1200" dirty="0">
              <a:solidFill>
                <a:srgbClr val="BED730"/>
              </a:solidFill>
              <a:latin typeface="+mj-lt"/>
              <a:ea typeface="+mn-ea"/>
              <a:cs typeface="+mn-cs"/>
            </a:rPr>
            <a:t>Power</a:t>
          </a:r>
          <a:r>
            <a:rPr lang="en-US" sz="1100" kern="1200" dirty="0">
              <a:solidFill>
                <a:schemeClr val="bg1">
                  <a:lumMod val="85000"/>
                </a:schemeClr>
              </a:solidFill>
              <a:latin typeface="+mj-lt"/>
            </a:rPr>
            <a:t> and </a:t>
          </a:r>
          <a:r>
            <a:rPr lang="en-US" sz="1100" b="1" kern="1200" dirty="0">
              <a:solidFill>
                <a:srgbClr val="BED730"/>
              </a:solidFill>
              <a:latin typeface="+mj-lt"/>
              <a:ea typeface="+mn-ea"/>
              <a:cs typeface="+mn-cs"/>
            </a:rPr>
            <a:t>Networking</a:t>
          </a:r>
          <a:r>
            <a:rPr lang="en-US" sz="1100" kern="1200" dirty="0">
              <a:solidFill>
                <a:schemeClr val="bg1">
                  <a:lumMod val="85000"/>
                </a:schemeClr>
              </a:solidFill>
              <a:latin typeface="+mj-lt"/>
            </a:rPr>
            <a:t>.</a:t>
          </a:r>
          <a:endParaRPr lang="en-IN" sz="1100" kern="1200" dirty="0">
            <a:solidFill>
              <a:schemeClr val="bg1">
                <a:lumMod val="85000"/>
              </a:schemeClr>
            </a:solidFill>
            <a:latin typeface="+mj-lt"/>
          </a:endParaRPr>
        </a:p>
      </dgm:t>
    </dgm:pt>
    <dgm:pt modelId="{8A550B08-9531-4EF7-BD3D-154A993F5970}" type="parTrans" cxnId="{5C2C6A89-290B-4376-8848-3F6A35F5339B}">
      <dgm:prSet/>
      <dgm:spPr/>
      <dgm:t>
        <a:bodyPr/>
        <a:lstStyle/>
        <a:p>
          <a:endParaRPr lang="en-IN"/>
        </a:p>
      </dgm:t>
    </dgm:pt>
    <dgm:pt modelId="{9F4BD305-470F-46BB-9C39-420720E3DC15}" type="sibTrans" cxnId="{5C2C6A89-290B-4376-8848-3F6A35F5339B}">
      <dgm:prSet/>
      <dgm:spPr/>
      <dgm:t>
        <a:bodyPr/>
        <a:lstStyle/>
        <a:p>
          <a:endParaRPr lang="en-IN"/>
        </a:p>
      </dgm:t>
    </dgm:pt>
    <dgm:pt modelId="{620871ED-0231-4C03-A8F8-F099F1EC4CAF}">
      <dgm:prSet custT="1"/>
      <dgm:spPr>
        <a:solidFill>
          <a:srgbClr val="10253F">
            <a:alpha val="80000"/>
          </a:srgbClr>
        </a:solidFill>
        <a:ln w="6350">
          <a:solidFill>
            <a:schemeClr val="accent1">
              <a:lumMod val="75000"/>
            </a:schemeClr>
          </a:solidFill>
          <a:prstDash val="sysDot"/>
        </a:ln>
      </dgm:spPr>
      <dgm:t>
        <a:bodyPr/>
        <a:lstStyle/>
        <a:p>
          <a:pPr marL="72000" algn="l">
            <a:lnSpc>
              <a:spcPct val="100000"/>
            </a:lnSpc>
            <a:spcAft>
              <a:spcPts val="0"/>
            </a:spcAft>
          </a:pPr>
          <a:r>
            <a:rPr lang="en-US" sz="1100" dirty="0">
              <a:solidFill>
                <a:schemeClr val="bg1">
                  <a:lumMod val="85000"/>
                </a:schemeClr>
              </a:solidFill>
              <a:latin typeface="+mj-lt"/>
            </a:rPr>
            <a:t>Newtown is a newly established Town in North Kolkata.</a:t>
          </a:r>
          <a:endParaRPr lang="en-IN" sz="1100" dirty="0">
            <a:solidFill>
              <a:schemeClr val="bg1">
                <a:lumMod val="85000"/>
              </a:schemeClr>
            </a:solidFill>
            <a:latin typeface="+mj-lt"/>
          </a:endParaRPr>
        </a:p>
      </dgm:t>
    </dgm:pt>
    <dgm:pt modelId="{B8E3821A-D525-4DA1-AE00-DBF8A81AB10D}" type="parTrans" cxnId="{21559601-D150-4E88-8A57-D30A0FACAC38}">
      <dgm:prSet/>
      <dgm:spPr/>
      <dgm:t>
        <a:bodyPr/>
        <a:lstStyle/>
        <a:p>
          <a:endParaRPr lang="en-IN"/>
        </a:p>
      </dgm:t>
    </dgm:pt>
    <dgm:pt modelId="{87F9800D-E09C-4923-ABC7-659D2A7F17C1}" type="sibTrans" cxnId="{21559601-D150-4E88-8A57-D30A0FACAC38}">
      <dgm:prSet/>
      <dgm:spPr/>
      <dgm:t>
        <a:bodyPr/>
        <a:lstStyle/>
        <a:p>
          <a:endParaRPr lang="en-IN"/>
        </a:p>
      </dgm:t>
    </dgm:pt>
    <dgm:pt modelId="{B48D2F27-7C35-43AB-AA37-6887DD68D532}">
      <dgm:prSet custT="1"/>
      <dgm:spPr>
        <a:solidFill>
          <a:schemeClr val="tx2">
            <a:lumMod val="75000"/>
            <a:alpha val="80000"/>
          </a:schemeClr>
        </a:solidFill>
        <a:ln w="6350">
          <a:solidFill>
            <a:schemeClr val="accent1">
              <a:lumMod val="75000"/>
            </a:schemeClr>
          </a:solidFill>
          <a:prstDash val="sysDot"/>
        </a:ln>
      </dgm:spPr>
      <dgm:t>
        <a:bodyPr/>
        <a:lstStyle/>
        <a:p>
          <a:pPr marL="72000" algn="l">
            <a:lnSpc>
              <a:spcPct val="100000"/>
            </a:lnSpc>
            <a:spcAft>
              <a:spcPts val="0"/>
            </a:spcAft>
          </a:pPr>
          <a:r>
            <a:rPr lang="en-US" sz="1100" b="1" kern="1200" dirty="0">
              <a:solidFill>
                <a:srgbClr val="BED730"/>
              </a:solidFill>
              <a:latin typeface="+mj-lt"/>
              <a:ea typeface="+mn-ea"/>
              <a:cs typeface="+mn-cs"/>
            </a:rPr>
            <a:t>Dual Sub-station Connectivity </a:t>
          </a:r>
          <a:r>
            <a:rPr lang="en-US" sz="1100" kern="1200" dirty="0">
              <a:solidFill>
                <a:schemeClr val="bg1">
                  <a:lumMod val="85000"/>
                </a:schemeClr>
              </a:solidFill>
              <a:latin typeface="+mj-lt"/>
            </a:rPr>
            <a:t>for higher Availability and Reliability.</a:t>
          </a:r>
          <a:endParaRPr lang="en-IN" sz="1100" kern="1200" dirty="0">
            <a:solidFill>
              <a:schemeClr val="bg1">
                <a:lumMod val="85000"/>
              </a:schemeClr>
            </a:solidFill>
            <a:latin typeface="+mj-lt"/>
          </a:endParaRPr>
        </a:p>
      </dgm:t>
    </dgm:pt>
    <dgm:pt modelId="{8D19512E-3187-4A48-9471-F2EE43EA8DBD}" type="parTrans" cxnId="{6DBD354F-1AAA-4956-8D22-612D3ED96FF0}">
      <dgm:prSet/>
      <dgm:spPr/>
      <dgm:t>
        <a:bodyPr/>
        <a:lstStyle/>
        <a:p>
          <a:endParaRPr lang="en-IN"/>
        </a:p>
      </dgm:t>
    </dgm:pt>
    <dgm:pt modelId="{5C1848BB-A3CE-42E6-B511-DBAC76F78305}" type="sibTrans" cxnId="{6DBD354F-1AAA-4956-8D22-612D3ED96FF0}">
      <dgm:prSet/>
      <dgm:spPr/>
      <dgm:t>
        <a:bodyPr/>
        <a:lstStyle/>
        <a:p>
          <a:endParaRPr lang="en-IN"/>
        </a:p>
      </dgm:t>
    </dgm:pt>
    <dgm:pt modelId="{FE0E68BB-8688-4806-9902-85EBBA808C5A}">
      <dgm:prSet custT="1"/>
      <dgm:spPr>
        <a:solidFill>
          <a:srgbClr val="10253F">
            <a:alpha val="80000"/>
          </a:srgbClr>
        </a:solidFill>
        <a:ln w="6350">
          <a:solidFill>
            <a:schemeClr val="accent1">
              <a:lumMod val="75000"/>
            </a:schemeClr>
          </a:solidFill>
          <a:prstDash val="sysDot"/>
        </a:ln>
      </dgm:spPr>
      <dgm:t>
        <a:bodyPr/>
        <a:lstStyle/>
        <a:p>
          <a:pPr marL="72000" algn="l">
            <a:lnSpc>
              <a:spcPct val="100000"/>
            </a:lnSpc>
            <a:spcAft>
              <a:spcPts val="0"/>
            </a:spcAft>
          </a:pPr>
          <a:r>
            <a:rPr lang="en-US" sz="1100" kern="1200" dirty="0">
              <a:solidFill>
                <a:schemeClr val="bg1">
                  <a:lumMod val="85000"/>
                </a:schemeClr>
              </a:solidFill>
              <a:latin typeface="+mj-lt"/>
            </a:rPr>
            <a:t>Access to </a:t>
          </a:r>
          <a:r>
            <a:rPr lang="en-US" sz="1100" b="1" kern="1200" dirty="0">
              <a:solidFill>
                <a:srgbClr val="BED730"/>
              </a:solidFill>
              <a:latin typeface="+mj-lt"/>
            </a:rPr>
            <a:t>dense fiber </a:t>
          </a:r>
          <a:r>
            <a:rPr lang="en-US" sz="1100" kern="1200" dirty="0">
              <a:solidFill>
                <a:prstClr val="white">
                  <a:lumMod val="85000"/>
                </a:prstClr>
              </a:solidFill>
              <a:latin typeface="+mj-lt"/>
              <a:ea typeface="+mn-ea"/>
              <a:cs typeface="+mn-cs"/>
            </a:rPr>
            <a:t>to </a:t>
          </a:r>
          <a:r>
            <a:rPr lang="en-US" sz="1100" b="1" kern="1200" dirty="0">
              <a:solidFill>
                <a:srgbClr val="BED730"/>
              </a:solidFill>
              <a:latin typeface="+mj-lt"/>
            </a:rPr>
            <a:t>Major IT parks across</a:t>
          </a:r>
          <a:r>
            <a:rPr lang="en-US" sz="1100" kern="1200" dirty="0">
              <a:solidFill>
                <a:schemeClr val="bg1">
                  <a:lumMod val="85000"/>
                </a:schemeClr>
              </a:solidFill>
              <a:latin typeface="+mj-lt"/>
            </a:rPr>
            <a:t> IT corridors in Madhapur and Fin</a:t>
          </a:r>
          <a:r>
            <a:rPr lang="en-IN" sz="1100" kern="1200" dirty="0">
              <a:solidFill>
                <a:schemeClr val="bg1">
                  <a:lumMod val="85000"/>
                </a:schemeClr>
              </a:solidFill>
              <a:latin typeface="+mj-lt"/>
            </a:rPr>
            <a:t>Carrier Neutral Data Center.</a:t>
          </a:r>
          <a:r>
            <a:rPr lang="en-US" sz="1100" kern="1200" dirty="0">
              <a:solidFill>
                <a:schemeClr val="bg1">
                  <a:lumMod val="85000"/>
                </a:schemeClr>
              </a:solidFill>
              <a:latin typeface="+mj-lt"/>
            </a:rPr>
            <a:t> </a:t>
          </a:r>
          <a:endParaRPr lang="en-IN" sz="1100" kern="1200" dirty="0">
            <a:solidFill>
              <a:prstClr val="white">
                <a:lumMod val="85000"/>
              </a:prstClr>
            </a:solidFill>
            <a:latin typeface="+mj-lt"/>
            <a:ea typeface="+mn-ea"/>
            <a:cs typeface="+mn-cs"/>
          </a:endParaRPr>
        </a:p>
      </dgm:t>
    </dgm:pt>
    <dgm:pt modelId="{EDCFF070-4058-4B58-8D3B-984B51178DA8}" type="parTrans" cxnId="{973CED1E-2F5E-417E-B67C-A9C891944413}">
      <dgm:prSet/>
      <dgm:spPr/>
      <dgm:t>
        <a:bodyPr/>
        <a:lstStyle/>
        <a:p>
          <a:endParaRPr lang="en-IN"/>
        </a:p>
      </dgm:t>
    </dgm:pt>
    <dgm:pt modelId="{29C59FC2-13C4-4DCB-8EA2-772F3A50C8D8}" type="sibTrans" cxnId="{973CED1E-2F5E-417E-B67C-A9C891944413}">
      <dgm:prSet/>
      <dgm:spPr/>
      <dgm:t>
        <a:bodyPr/>
        <a:lstStyle/>
        <a:p>
          <a:endParaRPr lang="en-IN"/>
        </a:p>
      </dgm:t>
    </dgm:pt>
    <dgm:pt modelId="{9C65F5AD-1FF5-4685-A921-002483621126}">
      <dgm:prSet custT="1"/>
      <dgm:spPr>
        <a:solidFill>
          <a:schemeClr val="tx2">
            <a:lumMod val="75000"/>
            <a:alpha val="80000"/>
          </a:schemeClr>
        </a:solidFill>
        <a:ln w="6350">
          <a:solidFill>
            <a:schemeClr val="accent1">
              <a:lumMod val="75000"/>
            </a:schemeClr>
          </a:solidFill>
          <a:prstDash val="sysDot"/>
        </a:ln>
      </dgm:spPr>
      <dgm:t>
        <a:bodyPr/>
        <a:lstStyle/>
        <a:p>
          <a:pPr marL="72000" algn="l">
            <a:lnSpc>
              <a:spcPct val="100000"/>
            </a:lnSpc>
            <a:spcAft>
              <a:spcPts val="0"/>
            </a:spcAft>
          </a:pPr>
          <a:r>
            <a:rPr lang="en-IN" sz="1100" b="1" kern="1200" dirty="0">
              <a:solidFill>
                <a:srgbClr val="BED730"/>
              </a:solidFill>
              <a:latin typeface="+mj-lt"/>
              <a:ea typeface="+mn-ea"/>
              <a:cs typeface="+mn-cs"/>
            </a:rPr>
            <a:t>Diverse Fiber </a:t>
          </a:r>
          <a:r>
            <a:rPr lang="en-IN" sz="1100" kern="1200" dirty="0">
              <a:solidFill>
                <a:prstClr val="white">
                  <a:lumMod val="85000"/>
                </a:prstClr>
              </a:solidFill>
              <a:latin typeface="+mj-lt"/>
              <a:ea typeface="+mn-ea"/>
              <a:cs typeface="+mn-cs"/>
            </a:rPr>
            <a:t>Entry Routes</a:t>
          </a:r>
          <a:r>
            <a:rPr lang="en-IN" sz="1100" b="1" kern="1200" dirty="0">
              <a:solidFill>
                <a:srgbClr val="BED730"/>
              </a:solidFill>
              <a:latin typeface="+mj-lt"/>
            </a:rPr>
            <a:t>.</a:t>
          </a:r>
        </a:p>
      </dgm:t>
    </dgm:pt>
    <dgm:pt modelId="{970FB9D4-DAB2-4E97-ADA5-A40E08814417}" type="parTrans" cxnId="{F90D177C-A911-40EB-9D2D-72A21BC6741D}">
      <dgm:prSet/>
      <dgm:spPr/>
      <dgm:t>
        <a:bodyPr/>
        <a:lstStyle/>
        <a:p>
          <a:endParaRPr lang="en-IN"/>
        </a:p>
      </dgm:t>
    </dgm:pt>
    <dgm:pt modelId="{5F6EC9B2-B640-4902-A0A7-F3FB652E1413}" type="sibTrans" cxnId="{F90D177C-A911-40EB-9D2D-72A21BC6741D}">
      <dgm:prSet/>
      <dgm:spPr/>
      <dgm:t>
        <a:bodyPr/>
        <a:lstStyle/>
        <a:p>
          <a:endParaRPr lang="en-IN"/>
        </a:p>
      </dgm:t>
    </dgm:pt>
    <dgm:pt modelId="{B8A5C889-EFC0-4B5D-A320-A71C3B1C560A}" type="pres">
      <dgm:prSet presAssocID="{9C3107A3-8076-4B32-B19B-E2AC7AF80915}" presName="diagram" presStyleCnt="0">
        <dgm:presLayoutVars>
          <dgm:dir/>
          <dgm:resizeHandles val="exact"/>
        </dgm:presLayoutVars>
      </dgm:prSet>
      <dgm:spPr/>
    </dgm:pt>
    <dgm:pt modelId="{9FB35FC4-FF48-49AC-B4A6-B1B25FC1139A}" type="pres">
      <dgm:prSet presAssocID="{8825FB13-8B2F-40D1-A4BF-81F2E6A1E76C}" presName="node" presStyleLbl="node1" presStyleIdx="0" presStyleCnt="6" custScaleX="775987" custScaleY="191685">
        <dgm:presLayoutVars>
          <dgm:bulletEnabled val="1"/>
        </dgm:presLayoutVars>
      </dgm:prSet>
      <dgm:spPr>
        <a:prstGeom prst="roundRect">
          <a:avLst/>
        </a:prstGeom>
      </dgm:spPr>
    </dgm:pt>
    <dgm:pt modelId="{96E3D52A-0DF9-45C5-ADE6-CAE0CACC1952}" type="pres">
      <dgm:prSet presAssocID="{86339B7A-8D6F-4405-84C9-88203FFE7F07}" presName="sibTrans" presStyleCnt="0"/>
      <dgm:spPr/>
    </dgm:pt>
    <dgm:pt modelId="{EFFC4004-1D1F-45D7-B20F-BB3838B629C2}" type="pres">
      <dgm:prSet presAssocID="{05354876-1506-43FD-8206-E1B1DDF8EC0A}" presName="node" presStyleLbl="node1" presStyleIdx="1" presStyleCnt="6" custScaleX="775987" custScaleY="184409">
        <dgm:presLayoutVars>
          <dgm:bulletEnabled val="1"/>
        </dgm:presLayoutVars>
      </dgm:prSet>
      <dgm:spPr>
        <a:prstGeom prst="roundRect">
          <a:avLst/>
        </a:prstGeom>
      </dgm:spPr>
    </dgm:pt>
    <dgm:pt modelId="{B5749D82-ADD7-40B7-96A6-85FFB6AD7AAF}" type="pres">
      <dgm:prSet presAssocID="{9F4BD305-470F-46BB-9C39-420720E3DC15}" presName="sibTrans" presStyleCnt="0"/>
      <dgm:spPr/>
    </dgm:pt>
    <dgm:pt modelId="{66C538E5-8845-4A21-929E-185536242EA7}" type="pres">
      <dgm:prSet presAssocID="{620871ED-0231-4C03-A8F8-F099F1EC4CAF}" presName="node" presStyleLbl="node1" presStyleIdx="2" presStyleCnt="6" custScaleX="775987" custScaleY="136734">
        <dgm:presLayoutVars>
          <dgm:bulletEnabled val="1"/>
        </dgm:presLayoutVars>
      </dgm:prSet>
      <dgm:spPr>
        <a:prstGeom prst="roundRect">
          <a:avLst/>
        </a:prstGeom>
      </dgm:spPr>
    </dgm:pt>
    <dgm:pt modelId="{289E53EC-34A9-45C6-BD8F-1630798C16FC}" type="pres">
      <dgm:prSet presAssocID="{87F9800D-E09C-4923-ABC7-659D2A7F17C1}" presName="sibTrans" presStyleCnt="0"/>
      <dgm:spPr/>
    </dgm:pt>
    <dgm:pt modelId="{F751E9A7-0786-4390-89C3-D68327E2CA35}" type="pres">
      <dgm:prSet presAssocID="{B48D2F27-7C35-43AB-AA37-6887DD68D532}" presName="node" presStyleLbl="node1" presStyleIdx="3" presStyleCnt="6" custScaleX="775987" custScaleY="191685">
        <dgm:presLayoutVars>
          <dgm:bulletEnabled val="1"/>
        </dgm:presLayoutVars>
      </dgm:prSet>
      <dgm:spPr>
        <a:prstGeom prst="roundRect">
          <a:avLst/>
        </a:prstGeom>
      </dgm:spPr>
    </dgm:pt>
    <dgm:pt modelId="{C03802E4-35E6-42A1-8BD8-18DBC0AE7789}" type="pres">
      <dgm:prSet presAssocID="{5C1848BB-A3CE-42E6-B511-DBAC76F78305}" presName="sibTrans" presStyleCnt="0"/>
      <dgm:spPr/>
    </dgm:pt>
    <dgm:pt modelId="{2655BE98-FDE1-44F2-9E09-6425BD42DE5E}" type="pres">
      <dgm:prSet presAssocID="{FE0E68BB-8688-4806-9902-85EBBA808C5A}" presName="node" presStyleLbl="node1" presStyleIdx="4" presStyleCnt="6" custScaleX="775987" custScaleY="191685">
        <dgm:presLayoutVars>
          <dgm:bulletEnabled val="1"/>
        </dgm:presLayoutVars>
      </dgm:prSet>
      <dgm:spPr>
        <a:prstGeom prst="roundRect">
          <a:avLst/>
        </a:prstGeom>
      </dgm:spPr>
    </dgm:pt>
    <dgm:pt modelId="{15406097-A375-4248-B532-9D523E0112EC}" type="pres">
      <dgm:prSet presAssocID="{29C59FC2-13C4-4DCB-8EA2-772F3A50C8D8}" presName="sibTrans" presStyleCnt="0"/>
      <dgm:spPr/>
    </dgm:pt>
    <dgm:pt modelId="{675DA15E-CAF9-4BAE-AF02-0A48FBEE72E0}" type="pres">
      <dgm:prSet presAssocID="{9C65F5AD-1FF5-4685-A921-002483621126}" presName="node" presStyleLbl="node1" presStyleIdx="5" presStyleCnt="6" custScaleX="775987" custScaleY="191685">
        <dgm:presLayoutVars>
          <dgm:bulletEnabled val="1"/>
        </dgm:presLayoutVars>
      </dgm:prSet>
      <dgm:spPr>
        <a:prstGeom prst="roundRect">
          <a:avLst/>
        </a:prstGeom>
      </dgm:spPr>
    </dgm:pt>
  </dgm:ptLst>
  <dgm:cxnLst>
    <dgm:cxn modelId="{21559601-D150-4E88-8A57-D30A0FACAC38}" srcId="{9C3107A3-8076-4B32-B19B-E2AC7AF80915}" destId="{620871ED-0231-4C03-A8F8-F099F1EC4CAF}" srcOrd="2" destOrd="0" parTransId="{B8E3821A-D525-4DA1-AE00-DBF8A81AB10D}" sibTransId="{87F9800D-E09C-4923-ABC7-659D2A7F17C1}"/>
    <dgm:cxn modelId="{973CED1E-2F5E-417E-B67C-A9C891944413}" srcId="{9C3107A3-8076-4B32-B19B-E2AC7AF80915}" destId="{FE0E68BB-8688-4806-9902-85EBBA808C5A}" srcOrd="4" destOrd="0" parTransId="{EDCFF070-4058-4B58-8D3B-984B51178DA8}" sibTransId="{29C59FC2-13C4-4DCB-8EA2-772F3A50C8D8}"/>
    <dgm:cxn modelId="{B4383924-8952-41BA-8DE2-D9FFAE540A09}" srcId="{9C3107A3-8076-4B32-B19B-E2AC7AF80915}" destId="{8825FB13-8B2F-40D1-A4BF-81F2E6A1E76C}" srcOrd="0" destOrd="0" parTransId="{AAD215DF-C064-4186-90A9-4EF2ED014BFA}" sibTransId="{86339B7A-8D6F-4405-84C9-88203FFE7F07}"/>
    <dgm:cxn modelId="{1353E04B-523E-4E89-80BE-2C359F673AAB}" type="presOf" srcId="{8825FB13-8B2F-40D1-A4BF-81F2E6A1E76C}" destId="{9FB35FC4-FF48-49AC-B4A6-B1B25FC1139A}" srcOrd="0" destOrd="0" presId="urn:microsoft.com/office/officeart/2005/8/layout/default"/>
    <dgm:cxn modelId="{6DBD354F-1AAA-4956-8D22-612D3ED96FF0}" srcId="{9C3107A3-8076-4B32-B19B-E2AC7AF80915}" destId="{B48D2F27-7C35-43AB-AA37-6887DD68D532}" srcOrd="3" destOrd="0" parTransId="{8D19512E-3187-4A48-9471-F2EE43EA8DBD}" sibTransId="{5C1848BB-A3CE-42E6-B511-DBAC76F78305}"/>
    <dgm:cxn modelId="{F90D177C-A911-40EB-9D2D-72A21BC6741D}" srcId="{9C3107A3-8076-4B32-B19B-E2AC7AF80915}" destId="{9C65F5AD-1FF5-4685-A921-002483621126}" srcOrd="5" destOrd="0" parTransId="{970FB9D4-DAB2-4E97-ADA5-A40E08814417}" sibTransId="{5F6EC9B2-B640-4902-A0A7-F3FB652E1413}"/>
    <dgm:cxn modelId="{A4499382-6D4A-477B-B29E-786B8E55CA4E}" type="presOf" srcId="{9C3107A3-8076-4B32-B19B-E2AC7AF80915}" destId="{B8A5C889-EFC0-4B5D-A320-A71C3B1C560A}" srcOrd="0" destOrd="0" presId="urn:microsoft.com/office/officeart/2005/8/layout/default"/>
    <dgm:cxn modelId="{5C2C6A89-290B-4376-8848-3F6A35F5339B}" srcId="{9C3107A3-8076-4B32-B19B-E2AC7AF80915}" destId="{05354876-1506-43FD-8206-E1B1DDF8EC0A}" srcOrd="1" destOrd="0" parTransId="{8A550B08-9531-4EF7-BD3D-154A993F5970}" sibTransId="{9F4BD305-470F-46BB-9C39-420720E3DC15}"/>
    <dgm:cxn modelId="{9472B389-6112-4B0F-A59F-6063E38FADD6}" type="presOf" srcId="{620871ED-0231-4C03-A8F8-F099F1EC4CAF}" destId="{66C538E5-8845-4A21-929E-185536242EA7}" srcOrd="0" destOrd="0" presId="urn:microsoft.com/office/officeart/2005/8/layout/default"/>
    <dgm:cxn modelId="{BF09C391-7B2D-45B9-B583-05B3EDBCB428}" type="presOf" srcId="{B48D2F27-7C35-43AB-AA37-6887DD68D532}" destId="{F751E9A7-0786-4390-89C3-D68327E2CA35}" srcOrd="0" destOrd="0" presId="urn:microsoft.com/office/officeart/2005/8/layout/default"/>
    <dgm:cxn modelId="{7742E294-4F31-4B2C-8437-698F5B0096DE}" type="presOf" srcId="{FE0E68BB-8688-4806-9902-85EBBA808C5A}" destId="{2655BE98-FDE1-44F2-9E09-6425BD42DE5E}" srcOrd="0" destOrd="0" presId="urn:microsoft.com/office/officeart/2005/8/layout/default"/>
    <dgm:cxn modelId="{898438B2-8AC1-4293-B9BB-B872706C92AB}" type="presOf" srcId="{9C65F5AD-1FF5-4685-A921-002483621126}" destId="{675DA15E-CAF9-4BAE-AF02-0A48FBEE72E0}" srcOrd="0" destOrd="0" presId="urn:microsoft.com/office/officeart/2005/8/layout/default"/>
    <dgm:cxn modelId="{7A0561DA-7B31-4C74-912B-8797893EE0F3}" type="presOf" srcId="{05354876-1506-43FD-8206-E1B1DDF8EC0A}" destId="{EFFC4004-1D1F-45D7-B20F-BB3838B629C2}" srcOrd="0" destOrd="0" presId="urn:microsoft.com/office/officeart/2005/8/layout/default"/>
    <dgm:cxn modelId="{D36A1B79-3BD1-4D28-B39A-047F6E53C464}" type="presParOf" srcId="{B8A5C889-EFC0-4B5D-A320-A71C3B1C560A}" destId="{9FB35FC4-FF48-49AC-B4A6-B1B25FC1139A}" srcOrd="0" destOrd="0" presId="urn:microsoft.com/office/officeart/2005/8/layout/default"/>
    <dgm:cxn modelId="{CF320697-7301-46D9-AE36-CCD2F81D5E0F}" type="presParOf" srcId="{B8A5C889-EFC0-4B5D-A320-A71C3B1C560A}" destId="{96E3D52A-0DF9-45C5-ADE6-CAE0CACC1952}" srcOrd="1" destOrd="0" presId="urn:microsoft.com/office/officeart/2005/8/layout/default"/>
    <dgm:cxn modelId="{CE92D056-03AD-4C93-8279-4481D517F283}" type="presParOf" srcId="{B8A5C889-EFC0-4B5D-A320-A71C3B1C560A}" destId="{EFFC4004-1D1F-45D7-B20F-BB3838B629C2}" srcOrd="2" destOrd="0" presId="urn:microsoft.com/office/officeart/2005/8/layout/default"/>
    <dgm:cxn modelId="{9CFDB80A-5633-4AE9-B834-038B44C28D08}" type="presParOf" srcId="{B8A5C889-EFC0-4B5D-A320-A71C3B1C560A}" destId="{B5749D82-ADD7-40B7-96A6-85FFB6AD7AAF}" srcOrd="3" destOrd="0" presId="urn:microsoft.com/office/officeart/2005/8/layout/default"/>
    <dgm:cxn modelId="{66292BE2-7A2A-4382-80E2-F401ADDBAB7B}" type="presParOf" srcId="{B8A5C889-EFC0-4B5D-A320-A71C3B1C560A}" destId="{66C538E5-8845-4A21-929E-185536242EA7}" srcOrd="4" destOrd="0" presId="urn:microsoft.com/office/officeart/2005/8/layout/default"/>
    <dgm:cxn modelId="{44BC0ECE-8B2D-4A83-80E5-81071084820D}" type="presParOf" srcId="{B8A5C889-EFC0-4B5D-A320-A71C3B1C560A}" destId="{289E53EC-34A9-45C6-BD8F-1630798C16FC}" srcOrd="5" destOrd="0" presId="urn:microsoft.com/office/officeart/2005/8/layout/default"/>
    <dgm:cxn modelId="{A3425F45-8D89-4D43-9ADA-3C0EDAC913F1}" type="presParOf" srcId="{B8A5C889-EFC0-4B5D-A320-A71C3B1C560A}" destId="{F751E9A7-0786-4390-89C3-D68327E2CA35}" srcOrd="6" destOrd="0" presId="urn:microsoft.com/office/officeart/2005/8/layout/default"/>
    <dgm:cxn modelId="{B97149E5-CF31-4AAB-A5B3-5F0214FB3ACA}" type="presParOf" srcId="{B8A5C889-EFC0-4B5D-A320-A71C3B1C560A}" destId="{C03802E4-35E6-42A1-8BD8-18DBC0AE7789}" srcOrd="7" destOrd="0" presId="urn:microsoft.com/office/officeart/2005/8/layout/default"/>
    <dgm:cxn modelId="{D2388B1B-7DA6-4901-9887-DDF728F444FE}" type="presParOf" srcId="{B8A5C889-EFC0-4B5D-A320-A71C3B1C560A}" destId="{2655BE98-FDE1-44F2-9E09-6425BD42DE5E}" srcOrd="8" destOrd="0" presId="urn:microsoft.com/office/officeart/2005/8/layout/default"/>
    <dgm:cxn modelId="{13C12F59-26A6-4EC5-B9F3-AB58F8D86DF7}" type="presParOf" srcId="{B8A5C889-EFC0-4B5D-A320-A71C3B1C560A}" destId="{15406097-A375-4248-B532-9D523E0112EC}" srcOrd="9" destOrd="0" presId="urn:microsoft.com/office/officeart/2005/8/layout/default"/>
    <dgm:cxn modelId="{83361548-FCFB-4219-8982-D6ED3C9E548A}" type="presParOf" srcId="{B8A5C889-EFC0-4B5D-A320-A71C3B1C560A}" destId="{675DA15E-CAF9-4BAE-AF02-0A48FBEE72E0}"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B498E49-5497-48A1-BA9C-68B01ABC02B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N"/>
        </a:p>
      </dgm:t>
    </dgm:pt>
    <dgm:pt modelId="{D935831F-3627-4644-B6F4-F830B150CCD8}">
      <dgm:prSet custT="1"/>
      <dgm:spPr>
        <a:ln w="12700">
          <a:solidFill>
            <a:schemeClr val="bg1"/>
          </a:solidFill>
          <a:prstDash val="sysDot"/>
        </a:ln>
      </dgm:spPr>
      <dgm:t>
        <a:bodyPr/>
        <a:lstStyle/>
        <a:p>
          <a:r>
            <a:rPr lang="en-US" sz="1400" b="1" dirty="0"/>
            <a:t>Carrier Availability</a:t>
          </a:r>
          <a:endParaRPr lang="en-IN" sz="1400" dirty="0"/>
        </a:p>
      </dgm:t>
    </dgm:pt>
    <dgm:pt modelId="{0CFE5C1D-6E34-42B2-9EDD-32A837DC23E3}" type="parTrans" cxnId="{572E7E17-6A64-49DB-BBFC-86E8002F62E8}">
      <dgm:prSet/>
      <dgm:spPr/>
      <dgm:t>
        <a:bodyPr/>
        <a:lstStyle/>
        <a:p>
          <a:endParaRPr lang="en-IN"/>
        </a:p>
      </dgm:t>
    </dgm:pt>
    <dgm:pt modelId="{A6C25FE3-1377-4C69-92BC-DF0DA91DE8DE}" type="sibTrans" cxnId="{572E7E17-6A64-49DB-BBFC-86E8002F62E8}">
      <dgm:prSet/>
      <dgm:spPr/>
      <dgm:t>
        <a:bodyPr/>
        <a:lstStyle/>
        <a:p>
          <a:endParaRPr lang="en-IN"/>
        </a:p>
      </dgm:t>
    </dgm:pt>
    <dgm:pt modelId="{AD945DF3-CDDF-4A30-A2F8-B557A576E9D5}">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Sify</a:t>
          </a:r>
          <a:endParaRPr lang="en-IN" sz="1000" dirty="0">
            <a:solidFill>
              <a:schemeClr val="tx1"/>
            </a:solidFill>
          </a:endParaRPr>
        </a:p>
      </dgm:t>
    </dgm:pt>
    <dgm:pt modelId="{7A714236-0FE8-4F5C-B0B1-707081D01E16}" type="parTrans" cxnId="{95CF1AAC-F6E0-4918-AEF4-2A6A20A9D272}">
      <dgm:prSet/>
      <dgm:spPr>
        <a:ln w="9525">
          <a:solidFill>
            <a:schemeClr val="accent1">
              <a:lumMod val="60000"/>
              <a:lumOff val="40000"/>
            </a:schemeClr>
          </a:solidFill>
        </a:ln>
      </dgm:spPr>
      <dgm:t>
        <a:bodyPr/>
        <a:lstStyle/>
        <a:p>
          <a:endParaRPr lang="en-IN"/>
        </a:p>
      </dgm:t>
    </dgm:pt>
    <dgm:pt modelId="{F63EB71E-0641-4FB0-B7F7-49518996F059}" type="sibTrans" cxnId="{95CF1AAC-F6E0-4918-AEF4-2A6A20A9D272}">
      <dgm:prSet/>
      <dgm:spPr/>
      <dgm:t>
        <a:bodyPr/>
        <a:lstStyle/>
        <a:p>
          <a:endParaRPr lang="en-IN"/>
        </a:p>
      </dgm:t>
    </dgm:pt>
    <dgm:pt modelId="{F2AAACFD-3C20-4C26-83F1-B6871A440CD2}">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Airtel</a:t>
          </a:r>
          <a:endParaRPr lang="en-IN" sz="1000" dirty="0">
            <a:solidFill>
              <a:schemeClr val="tx1"/>
            </a:solidFill>
          </a:endParaRPr>
        </a:p>
      </dgm:t>
    </dgm:pt>
    <dgm:pt modelId="{0AF4C124-B6E0-4E90-9052-F373C35496C0}" type="parTrans" cxnId="{D9AEA5F2-C3D0-4019-A37A-32032E381669}">
      <dgm:prSet/>
      <dgm:spPr>
        <a:ln w="9525">
          <a:solidFill>
            <a:schemeClr val="accent1">
              <a:lumMod val="60000"/>
              <a:lumOff val="40000"/>
            </a:schemeClr>
          </a:solidFill>
        </a:ln>
      </dgm:spPr>
      <dgm:t>
        <a:bodyPr/>
        <a:lstStyle/>
        <a:p>
          <a:endParaRPr lang="en-IN"/>
        </a:p>
      </dgm:t>
    </dgm:pt>
    <dgm:pt modelId="{093B848D-5228-4898-94C1-A57A47A3301A}" type="sibTrans" cxnId="{D9AEA5F2-C3D0-4019-A37A-32032E381669}">
      <dgm:prSet/>
      <dgm:spPr/>
      <dgm:t>
        <a:bodyPr/>
        <a:lstStyle/>
        <a:p>
          <a:endParaRPr lang="en-IN"/>
        </a:p>
      </dgm:t>
    </dgm:pt>
    <dgm:pt modelId="{983B40CD-AA4A-4399-9873-354A95018964}">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Tata Communications</a:t>
          </a:r>
          <a:endParaRPr lang="en-IN" sz="1000" dirty="0">
            <a:solidFill>
              <a:schemeClr val="tx1"/>
            </a:solidFill>
          </a:endParaRPr>
        </a:p>
      </dgm:t>
    </dgm:pt>
    <dgm:pt modelId="{BADB1273-2E8F-4437-B22B-39D30D705276}" type="parTrans" cxnId="{BA969454-25E6-482D-8CDF-67A0CE469624}">
      <dgm:prSet/>
      <dgm:spPr>
        <a:ln w="9525">
          <a:solidFill>
            <a:schemeClr val="accent1">
              <a:lumMod val="60000"/>
              <a:lumOff val="40000"/>
            </a:schemeClr>
          </a:solidFill>
        </a:ln>
      </dgm:spPr>
      <dgm:t>
        <a:bodyPr/>
        <a:lstStyle/>
        <a:p>
          <a:endParaRPr lang="en-IN"/>
        </a:p>
      </dgm:t>
    </dgm:pt>
    <dgm:pt modelId="{76DA6071-80B4-4237-AC36-24F3C55AB305}" type="sibTrans" cxnId="{BA969454-25E6-482D-8CDF-67A0CE469624}">
      <dgm:prSet/>
      <dgm:spPr/>
      <dgm:t>
        <a:bodyPr/>
        <a:lstStyle/>
        <a:p>
          <a:endParaRPr lang="en-IN"/>
        </a:p>
      </dgm:t>
    </dgm:pt>
    <dgm:pt modelId="{BF7A0D8B-7AC0-4D0E-B569-07805020989B}">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Reliance Jio</a:t>
          </a:r>
          <a:endParaRPr lang="en-IN" sz="1000" dirty="0">
            <a:solidFill>
              <a:schemeClr val="tx1"/>
            </a:solidFill>
          </a:endParaRPr>
        </a:p>
      </dgm:t>
    </dgm:pt>
    <dgm:pt modelId="{67E1B27A-0A2C-4AE4-B847-E88CA5D2CCF1}" type="parTrans" cxnId="{5A78BD1A-E4B4-4F93-AB24-1A816C2588BC}">
      <dgm:prSet/>
      <dgm:spPr>
        <a:ln w="9525">
          <a:solidFill>
            <a:schemeClr val="accent1">
              <a:lumMod val="60000"/>
              <a:lumOff val="40000"/>
            </a:schemeClr>
          </a:solidFill>
        </a:ln>
      </dgm:spPr>
      <dgm:t>
        <a:bodyPr/>
        <a:lstStyle/>
        <a:p>
          <a:endParaRPr lang="en-IN"/>
        </a:p>
      </dgm:t>
    </dgm:pt>
    <dgm:pt modelId="{54D2B358-67BD-4148-8D59-3D5F226D450B}" type="sibTrans" cxnId="{5A78BD1A-E4B4-4F93-AB24-1A816C2588BC}">
      <dgm:prSet/>
      <dgm:spPr/>
      <dgm:t>
        <a:bodyPr/>
        <a:lstStyle/>
        <a:p>
          <a:endParaRPr lang="en-IN"/>
        </a:p>
      </dgm:t>
    </dgm:pt>
    <dgm:pt modelId="{F279A86F-E5A7-4FBB-85D1-E6D3A97318B8}">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Vodafone</a:t>
          </a:r>
          <a:endParaRPr lang="en-IN" sz="1000" dirty="0">
            <a:solidFill>
              <a:schemeClr val="tx1"/>
            </a:solidFill>
          </a:endParaRPr>
        </a:p>
      </dgm:t>
    </dgm:pt>
    <dgm:pt modelId="{1B325ECD-0E1E-4AD9-A1AA-0EA587DE5BBB}" type="parTrans" cxnId="{9F25C9B5-0E55-405F-BA5D-B4069E108D77}">
      <dgm:prSet/>
      <dgm:spPr>
        <a:ln w="9525">
          <a:solidFill>
            <a:schemeClr val="accent1">
              <a:lumMod val="60000"/>
              <a:lumOff val="40000"/>
            </a:schemeClr>
          </a:solidFill>
        </a:ln>
      </dgm:spPr>
      <dgm:t>
        <a:bodyPr/>
        <a:lstStyle/>
        <a:p>
          <a:endParaRPr lang="en-IN"/>
        </a:p>
      </dgm:t>
    </dgm:pt>
    <dgm:pt modelId="{59C49F95-032D-4664-B7D5-8757751F1C53}" type="sibTrans" cxnId="{9F25C9B5-0E55-405F-BA5D-B4069E108D77}">
      <dgm:prSet/>
      <dgm:spPr/>
      <dgm:t>
        <a:bodyPr/>
        <a:lstStyle/>
        <a:p>
          <a:endParaRPr lang="en-IN"/>
        </a:p>
      </dgm:t>
    </dgm:pt>
    <dgm:pt modelId="{93147CF8-C4F4-4E2F-918A-3FA15E350951}">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PGCIL</a:t>
          </a:r>
          <a:endParaRPr lang="en-IN" sz="1000" dirty="0">
            <a:solidFill>
              <a:schemeClr val="tx1"/>
            </a:solidFill>
          </a:endParaRPr>
        </a:p>
      </dgm:t>
    </dgm:pt>
    <dgm:pt modelId="{01EA29A9-49A6-410C-A829-71334BC94CEA}" type="parTrans" cxnId="{E49F0F89-057B-4DDA-B975-9B786D28ADDC}">
      <dgm:prSet/>
      <dgm:spPr>
        <a:ln w="9525">
          <a:solidFill>
            <a:schemeClr val="accent1">
              <a:lumMod val="60000"/>
              <a:lumOff val="40000"/>
            </a:schemeClr>
          </a:solidFill>
        </a:ln>
      </dgm:spPr>
      <dgm:t>
        <a:bodyPr/>
        <a:lstStyle/>
        <a:p>
          <a:endParaRPr lang="en-IN"/>
        </a:p>
      </dgm:t>
    </dgm:pt>
    <dgm:pt modelId="{3E223784-0ECB-4CBE-A511-C0D68CC8073E}" type="sibTrans" cxnId="{E49F0F89-057B-4DDA-B975-9B786D28ADDC}">
      <dgm:prSet/>
      <dgm:spPr/>
      <dgm:t>
        <a:bodyPr/>
        <a:lstStyle/>
        <a:p>
          <a:endParaRPr lang="en-IN"/>
        </a:p>
      </dgm:t>
    </dgm:pt>
    <dgm:pt modelId="{BE120C48-AF21-499C-BED6-1AD11C757D88}">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BSNL</a:t>
          </a:r>
          <a:endParaRPr lang="en-IN" sz="1000" dirty="0">
            <a:solidFill>
              <a:schemeClr val="tx1"/>
            </a:solidFill>
          </a:endParaRPr>
        </a:p>
      </dgm:t>
    </dgm:pt>
    <dgm:pt modelId="{964992E0-1AFF-41AA-92E1-292E515A029C}" type="parTrans" cxnId="{86B44F58-31FF-47DC-BA6B-38E857B6A6DA}">
      <dgm:prSet/>
      <dgm:spPr>
        <a:ln w="9525">
          <a:solidFill>
            <a:schemeClr val="accent1">
              <a:lumMod val="60000"/>
              <a:lumOff val="40000"/>
            </a:schemeClr>
          </a:solidFill>
        </a:ln>
      </dgm:spPr>
      <dgm:t>
        <a:bodyPr/>
        <a:lstStyle/>
        <a:p>
          <a:endParaRPr lang="en-IN"/>
        </a:p>
      </dgm:t>
    </dgm:pt>
    <dgm:pt modelId="{DC2A2114-82AE-431B-A291-65A38CBE2E1F}" type="sibTrans" cxnId="{86B44F58-31FF-47DC-BA6B-38E857B6A6DA}">
      <dgm:prSet/>
      <dgm:spPr/>
      <dgm:t>
        <a:bodyPr/>
        <a:lstStyle/>
        <a:p>
          <a:endParaRPr lang="en-IN"/>
        </a:p>
      </dgm:t>
    </dgm:pt>
    <dgm:pt modelId="{B23314BD-20D5-4F73-9C27-CA8DCB46F500}">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Tata Teleservices Ltd</a:t>
          </a:r>
          <a:endParaRPr lang="en-IN" sz="1000" dirty="0">
            <a:solidFill>
              <a:schemeClr val="tx1"/>
            </a:solidFill>
          </a:endParaRPr>
        </a:p>
      </dgm:t>
    </dgm:pt>
    <dgm:pt modelId="{EB9BA448-C53B-4248-AA06-8F3781797CE7}" type="parTrans" cxnId="{74E92471-E82D-4932-80BE-4D63C9C6592F}">
      <dgm:prSet/>
      <dgm:spPr>
        <a:ln w="9525">
          <a:solidFill>
            <a:schemeClr val="accent1">
              <a:lumMod val="60000"/>
              <a:lumOff val="40000"/>
            </a:schemeClr>
          </a:solidFill>
        </a:ln>
      </dgm:spPr>
      <dgm:t>
        <a:bodyPr/>
        <a:lstStyle/>
        <a:p>
          <a:endParaRPr lang="en-IN"/>
        </a:p>
      </dgm:t>
    </dgm:pt>
    <dgm:pt modelId="{D43E5E8B-A6B5-437E-B9D4-CAA842B3C24D}" type="sibTrans" cxnId="{74E92471-E82D-4932-80BE-4D63C9C6592F}">
      <dgm:prSet/>
      <dgm:spPr/>
      <dgm:t>
        <a:bodyPr/>
        <a:lstStyle/>
        <a:p>
          <a:endParaRPr lang="en-IN"/>
        </a:p>
      </dgm:t>
    </dgm:pt>
    <dgm:pt modelId="{F00DCC1E-E5DA-4CDB-B295-44F91BDDA5CC}">
      <dgm:prSet custT="1"/>
      <dgm:spPr>
        <a:solidFill>
          <a:schemeClr val="accent1">
            <a:lumMod val="20000"/>
            <a:lumOff val="80000"/>
          </a:schemeClr>
        </a:solidFill>
        <a:ln w="6350">
          <a:solidFill>
            <a:schemeClr val="accent1">
              <a:lumMod val="60000"/>
              <a:lumOff val="40000"/>
            </a:schemeClr>
          </a:solidFill>
        </a:ln>
      </dgm:spPr>
      <dgm:t>
        <a:bodyPr/>
        <a:lstStyle/>
        <a:p>
          <a:r>
            <a:rPr lang="en-US" sz="1000" dirty="0">
              <a:solidFill>
                <a:schemeClr val="tx1"/>
              </a:solidFill>
            </a:rPr>
            <a:t>Railtel</a:t>
          </a:r>
          <a:endParaRPr lang="en-IN" sz="1000" dirty="0">
            <a:solidFill>
              <a:schemeClr val="tx1"/>
            </a:solidFill>
          </a:endParaRPr>
        </a:p>
      </dgm:t>
    </dgm:pt>
    <dgm:pt modelId="{727B4E22-64CC-48BE-A4B5-6D8BB282B7DA}" type="parTrans" cxnId="{1DF15402-98DD-4BF4-A023-B180C54A6E20}">
      <dgm:prSet/>
      <dgm:spPr>
        <a:ln w="9525">
          <a:solidFill>
            <a:schemeClr val="accent1">
              <a:lumMod val="60000"/>
              <a:lumOff val="40000"/>
            </a:schemeClr>
          </a:solidFill>
        </a:ln>
      </dgm:spPr>
      <dgm:t>
        <a:bodyPr/>
        <a:lstStyle/>
        <a:p>
          <a:endParaRPr lang="en-IN"/>
        </a:p>
      </dgm:t>
    </dgm:pt>
    <dgm:pt modelId="{AB1B3A9F-AAB5-4009-B888-DBA8A2AB02CA}" type="sibTrans" cxnId="{1DF15402-98DD-4BF4-A023-B180C54A6E20}">
      <dgm:prSet/>
      <dgm:spPr/>
      <dgm:t>
        <a:bodyPr/>
        <a:lstStyle/>
        <a:p>
          <a:endParaRPr lang="en-IN"/>
        </a:p>
      </dgm:t>
    </dgm:pt>
    <dgm:pt modelId="{E21BB9D3-E42F-4A8D-AC26-865DEC8C91BF}" type="pres">
      <dgm:prSet presAssocID="{1B498E49-5497-48A1-BA9C-68B01ABC02BB}" presName="hierChild1" presStyleCnt="0">
        <dgm:presLayoutVars>
          <dgm:orgChart val="1"/>
          <dgm:chPref val="1"/>
          <dgm:dir/>
          <dgm:animOne val="branch"/>
          <dgm:animLvl val="lvl"/>
          <dgm:resizeHandles/>
        </dgm:presLayoutVars>
      </dgm:prSet>
      <dgm:spPr/>
    </dgm:pt>
    <dgm:pt modelId="{E48DF60C-3DD3-46D3-AE87-C3084B3F011E}" type="pres">
      <dgm:prSet presAssocID="{D935831F-3627-4644-B6F4-F830B150CCD8}" presName="hierRoot1" presStyleCnt="0">
        <dgm:presLayoutVars>
          <dgm:hierBranch val="init"/>
        </dgm:presLayoutVars>
      </dgm:prSet>
      <dgm:spPr/>
    </dgm:pt>
    <dgm:pt modelId="{A2792C9A-5F15-4EFF-B48C-DB00A45AA02F}" type="pres">
      <dgm:prSet presAssocID="{D935831F-3627-4644-B6F4-F830B150CCD8}" presName="rootComposite1" presStyleCnt="0"/>
      <dgm:spPr/>
    </dgm:pt>
    <dgm:pt modelId="{87ADC1E6-6DE8-46A6-A0D3-A2DAE9A0DA1C}" type="pres">
      <dgm:prSet presAssocID="{D935831F-3627-4644-B6F4-F830B150CCD8}" presName="rootText1" presStyleLbl="node0" presStyleIdx="0" presStyleCnt="1" custScaleX="512035" custScaleY="171285" custLinFactNeighborY="-93372">
        <dgm:presLayoutVars>
          <dgm:chPref val="3"/>
        </dgm:presLayoutVars>
      </dgm:prSet>
      <dgm:spPr>
        <a:prstGeom prst="roundRect">
          <a:avLst/>
        </a:prstGeom>
      </dgm:spPr>
    </dgm:pt>
    <dgm:pt modelId="{E4EDE75E-D755-4D92-AAB7-CECF81E28D9D}" type="pres">
      <dgm:prSet presAssocID="{D935831F-3627-4644-B6F4-F830B150CCD8}" presName="rootConnector1" presStyleLbl="node1" presStyleIdx="0" presStyleCnt="0"/>
      <dgm:spPr/>
    </dgm:pt>
    <dgm:pt modelId="{F01A78AE-F350-4CB7-99E7-8ABE64A8260D}" type="pres">
      <dgm:prSet presAssocID="{D935831F-3627-4644-B6F4-F830B150CCD8}" presName="hierChild2" presStyleCnt="0"/>
      <dgm:spPr/>
    </dgm:pt>
    <dgm:pt modelId="{2456CEC6-82F9-484E-AC40-DDF4CF467455}" type="pres">
      <dgm:prSet presAssocID="{7A714236-0FE8-4F5C-B0B1-707081D01E16}" presName="Name37" presStyleLbl="parChTrans1D2" presStyleIdx="0" presStyleCnt="9"/>
      <dgm:spPr/>
    </dgm:pt>
    <dgm:pt modelId="{A17249DF-1060-4510-BE65-5DE00207AECE}" type="pres">
      <dgm:prSet presAssocID="{AD945DF3-CDDF-4A30-A2F8-B557A576E9D5}" presName="hierRoot2" presStyleCnt="0">
        <dgm:presLayoutVars>
          <dgm:hierBranch val="init"/>
        </dgm:presLayoutVars>
      </dgm:prSet>
      <dgm:spPr/>
    </dgm:pt>
    <dgm:pt modelId="{683F09FA-E9DC-42A5-AF7B-616A7A4F8D09}" type="pres">
      <dgm:prSet presAssocID="{AD945DF3-CDDF-4A30-A2F8-B557A576E9D5}" presName="rootComposite" presStyleCnt="0"/>
      <dgm:spPr/>
    </dgm:pt>
    <dgm:pt modelId="{D5391C94-9178-4A56-BC18-8F7B51ABE0E9}" type="pres">
      <dgm:prSet presAssocID="{AD945DF3-CDDF-4A30-A2F8-B557A576E9D5}" presName="rootText" presStyleLbl="node2" presStyleIdx="0" presStyleCnt="9" custScaleX="138686" custScaleY="219418" custLinFactNeighborY="50472">
        <dgm:presLayoutVars>
          <dgm:chPref val="3"/>
        </dgm:presLayoutVars>
      </dgm:prSet>
      <dgm:spPr/>
    </dgm:pt>
    <dgm:pt modelId="{D204730D-FAA2-4941-A421-A08984927C6C}" type="pres">
      <dgm:prSet presAssocID="{AD945DF3-CDDF-4A30-A2F8-B557A576E9D5}" presName="rootConnector" presStyleLbl="node2" presStyleIdx="0" presStyleCnt="9"/>
      <dgm:spPr/>
    </dgm:pt>
    <dgm:pt modelId="{F7062B55-7339-4928-AFB4-097104FC0BF6}" type="pres">
      <dgm:prSet presAssocID="{AD945DF3-CDDF-4A30-A2F8-B557A576E9D5}" presName="hierChild4" presStyleCnt="0"/>
      <dgm:spPr/>
    </dgm:pt>
    <dgm:pt modelId="{1D1C44E8-E4F8-4EC7-9E66-FA4F4CC37064}" type="pres">
      <dgm:prSet presAssocID="{AD945DF3-CDDF-4A30-A2F8-B557A576E9D5}" presName="hierChild5" presStyleCnt="0"/>
      <dgm:spPr/>
    </dgm:pt>
    <dgm:pt modelId="{C65095F2-B448-4ADB-A193-8663C578C9A4}" type="pres">
      <dgm:prSet presAssocID="{0AF4C124-B6E0-4E90-9052-F373C35496C0}" presName="Name37" presStyleLbl="parChTrans1D2" presStyleIdx="1" presStyleCnt="9"/>
      <dgm:spPr/>
    </dgm:pt>
    <dgm:pt modelId="{9CE13E0C-312A-4389-B564-5A6923DCFB63}" type="pres">
      <dgm:prSet presAssocID="{F2AAACFD-3C20-4C26-83F1-B6871A440CD2}" presName="hierRoot2" presStyleCnt="0">
        <dgm:presLayoutVars>
          <dgm:hierBranch val="init"/>
        </dgm:presLayoutVars>
      </dgm:prSet>
      <dgm:spPr/>
    </dgm:pt>
    <dgm:pt modelId="{CD71B221-F12E-4AB2-AD09-36B514B01AE4}" type="pres">
      <dgm:prSet presAssocID="{F2AAACFD-3C20-4C26-83F1-B6871A440CD2}" presName="rootComposite" presStyleCnt="0"/>
      <dgm:spPr/>
    </dgm:pt>
    <dgm:pt modelId="{BD1E0066-08D9-4FCF-86FF-7F9493FD4AAE}" type="pres">
      <dgm:prSet presAssocID="{F2AAACFD-3C20-4C26-83F1-B6871A440CD2}" presName="rootText" presStyleLbl="node2" presStyleIdx="1" presStyleCnt="9" custScaleX="138686" custScaleY="219418" custLinFactNeighborY="50472">
        <dgm:presLayoutVars>
          <dgm:chPref val="3"/>
        </dgm:presLayoutVars>
      </dgm:prSet>
      <dgm:spPr/>
    </dgm:pt>
    <dgm:pt modelId="{6874E8B1-4E0A-435F-8BBA-6C6723BDD1E5}" type="pres">
      <dgm:prSet presAssocID="{F2AAACFD-3C20-4C26-83F1-B6871A440CD2}" presName="rootConnector" presStyleLbl="node2" presStyleIdx="1" presStyleCnt="9"/>
      <dgm:spPr/>
    </dgm:pt>
    <dgm:pt modelId="{25B0D06B-E660-4233-AB8E-88C6D65CDC3A}" type="pres">
      <dgm:prSet presAssocID="{F2AAACFD-3C20-4C26-83F1-B6871A440CD2}" presName="hierChild4" presStyleCnt="0"/>
      <dgm:spPr/>
    </dgm:pt>
    <dgm:pt modelId="{5F38BE29-910C-4292-9906-DB8C242B7F49}" type="pres">
      <dgm:prSet presAssocID="{F2AAACFD-3C20-4C26-83F1-B6871A440CD2}" presName="hierChild5" presStyleCnt="0"/>
      <dgm:spPr/>
    </dgm:pt>
    <dgm:pt modelId="{E0136CF4-58B4-4D84-94C8-14595F4041CC}" type="pres">
      <dgm:prSet presAssocID="{BADB1273-2E8F-4437-B22B-39D30D705276}" presName="Name37" presStyleLbl="parChTrans1D2" presStyleIdx="2" presStyleCnt="9"/>
      <dgm:spPr/>
    </dgm:pt>
    <dgm:pt modelId="{C21884C5-7333-41A9-87E0-5FA768A0BB75}" type="pres">
      <dgm:prSet presAssocID="{983B40CD-AA4A-4399-9873-354A95018964}" presName="hierRoot2" presStyleCnt="0">
        <dgm:presLayoutVars>
          <dgm:hierBranch val="init"/>
        </dgm:presLayoutVars>
      </dgm:prSet>
      <dgm:spPr/>
    </dgm:pt>
    <dgm:pt modelId="{387450CF-63DF-4178-8F69-CD8732B1B75C}" type="pres">
      <dgm:prSet presAssocID="{983B40CD-AA4A-4399-9873-354A95018964}" presName="rootComposite" presStyleCnt="0"/>
      <dgm:spPr/>
    </dgm:pt>
    <dgm:pt modelId="{3990118C-07DF-4A12-9381-1AC26B558F38}" type="pres">
      <dgm:prSet presAssocID="{983B40CD-AA4A-4399-9873-354A95018964}" presName="rootText" presStyleLbl="node2" presStyleIdx="2" presStyleCnt="9" custScaleX="218181" custScaleY="219418" custLinFactNeighborY="50472">
        <dgm:presLayoutVars>
          <dgm:chPref val="3"/>
        </dgm:presLayoutVars>
      </dgm:prSet>
      <dgm:spPr/>
    </dgm:pt>
    <dgm:pt modelId="{4184B75E-8B3F-446C-B948-4888C3D2A694}" type="pres">
      <dgm:prSet presAssocID="{983B40CD-AA4A-4399-9873-354A95018964}" presName="rootConnector" presStyleLbl="node2" presStyleIdx="2" presStyleCnt="9"/>
      <dgm:spPr/>
    </dgm:pt>
    <dgm:pt modelId="{385981CB-B0E8-4925-A7BC-DE076702FC8E}" type="pres">
      <dgm:prSet presAssocID="{983B40CD-AA4A-4399-9873-354A95018964}" presName="hierChild4" presStyleCnt="0"/>
      <dgm:spPr/>
    </dgm:pt>
    <dgm:pt modelId="{47D6450C-60BC-4D61-A67A-E419BF9ECA00}" type="pres">
      <dgm:prSet presAssocID="{983B40CD-AA4A-4399-9873-354A95018964}" presName="hierChild5" presStyleCnt="0"/>
      <dgm:spPr/>
    </dgm:pt>
    <dgm:pt modelId="{5B0B4F1D-E5A9-4247-AE29-3E96FC008D5A}" type="pres">
      <dgm:prSet presAssocID="{67E1B27A-0A2C-4AE4-B847-E88CA5D2CCF1}" presName="Name37" presStyleLbl="parChTrans1D2" presStyleIdx="3" presStyleCnt="9"/>
      <dgm:spPr/>
    </dgm:pt>
    <dgm:pt modelId="{1487BF13-C063-4EE1-81CB-9793C9D34093}" type="pres">
      <dgm:prSet presAssocID="{BF7A0D8B-7AC0-4D0E-B569-07805020989B}" presName="hierRoot2" presStyleCnt="0">
        <dgm:presLayoutVars>
          <dgm:hierBranch val="init"/>
        </dgm:presLayoutVars>
      </dgm:prSet>
      <dgm:spPr/>
    </dgm:pt>
    <dgm:pt modelId="{C53F7465-8785-4CFD-9ACF-13DD33F888D0}" type="pres">
      <dgm:prSet presAssocID="{BF7A0D8B-7AC0-4D0E-B569-07805020989B}" presName="rootComposite" presStyleCnt="0"/>
      <dgm:spPr/>
    </dgm:pt>
    <dgm:pt modelId="{F62DA9B8-E94C-4C6A-A9B9-638292B3715B}" type="pres">
      <dgm:prSet presAssocID="{BF7A0D8B-7AC0-4D0E-B569-07805020989B}" presName="rootText" presStyleLbl="node2" presStyleIdx="3" presStyleCnt="9" custScaleX="138686" custScaleY="219418" custLinFactNeighborY="50472">
        <dgm:presLayoutVars>
          <dgm:chPref val="3"/>
        </dgm:presLayoutVars>
      </dgm:prSet>
      <dgm:spPr/>
    </dgm:pt>
    <dgm:pt modelId="{F2509A73-8B83-442A-B201-9EF004AA1EEF}" type="pres">
      <dgm:prSet presAssocID="{BF7A0D8B-7AC0-4D0E-B569-07805020989B}" presName="rootConnector" presStyleLbl="node2" presStyleIdx="3" presStyleCnt="9"/>
      <dgm:spPr/>
    </dgm:pt>
    <dgm:pt modelId="{B2E8CB99-A28A-4DD6-841F-84301ABADA2F}" type="pres">
      <dgm:prSet presAssocID="{BF7A0D8B-7AC0-4D0E-B569-07805020989B}" presName="hierChild4" presStyleCnt="0"/>
      <dgm:spPr/>
    </dgm:pt>
    <dgm:pt modelId="{7B3E4C4E-96A1-4959-BDBB-3A48EABEFE04}" type="pres">
      <dgm:prSet presAssocID="{BF7A0D8B-7AC0-4D0E-B569-07805020989B}" presName="hierChild5" presStyleCnt="0"/>
      <dgm:spPr/>
    </dgm:pt>
    <dgm:pt modelId="{A0E8A115-5E5A-438F-95A2-DE1D8659E478}" type="pres">
      <dgm:prSet presAssocID="{1B325ECD-0E1E-4AD9-A1AA-0EA587DE5BBB}" presName="Name37" presStyleLbl="parChTrans1D2" presStyleIdx="4" presStyleCnt="9"/>
      <dgm:spPr/>
    </dgm:pt>
    <dgm:pt modelId="{FCD883C7-4ACB-4C92-827E-CCB4754BF560}" type="pres">
      <dgm:prSet presAssocID="{F279A86F-E5A7-4FBB-85D1-E6D3A97318B8}" presName="hierRoot2" presStyleCnt="0">
        <dgm:presLayoutVars>
          <dgm:hierBranch val="init"/>
        </dgm:presLayoutVars>
      </dgm:prSet>
      <dgm:spPr/>
    </dgm:pt>
    <dgm:pt modelId="{0DAD073B-D120-44E7-9444-E28CAB5B5263}" type="pres">
      <dgm:prSet presAssocID="{F279A86F-E5A7-4FBB-85D1-E6D3A97318B8}" presName="rootComposite" presStyleCnt="0"/>
      <dgm:spPr/>
    </dgm:pt>
    <dgm:pt modelId="{86CA76C1-5323-4A01-ACCF-E7D8D4CA790B}" type="pres">
      <dgm:prSet presAssocID="{F279A86F-E5A7-4FBB-85D1-E6D3A97318B8}" presName="rootText" presStyleLbl="node2" presStyleIdx="4" presStyleCnt="9" custScaleX="138686" custScaleY="219418" custLinFactNeighborY="50472">
        <dgm:presLayoutVars>
          <dgm:chPref val="3"/>
        </dgm:presLayoutVars>
      </dgm:prSet>
      <dgm:spPr/>
    </dgm:pt>
    <dgm:pt modelId="{62DFD4BD-07DB-44B1-A7FD-3DD11A6F8C8A}" type="pres">
      <dgm:prSet presAssocID="{F279A86F-E5A7-4FBB-85D1-E6D3A97318B8}" presName="rootConnector" presStyleLbl="node2" presStyleIdx="4" presStyleCnt="9"/>
      <dgm:spPr/>
    </dgm:pt>
    <dgm:pt modelId="{1C75E65D-FE2E-4DBC-8795-52B1FA08B5A7}" type="pres">
      <dgm:prSet presAssocID="{F279A86F-E5A7-4FBB-85D1-E6D3A97318B8}" presName="hierChild4" presStyleCnt="0"/>
      <dgm:spPr/>
    </dgm:pt>
    <dgm:pt modelId="{7F171A93-1F26-4660-97F9-35E3022C5154}" type="pres">
      <dgm:prSet presAssocID="{F279A86F-E5A7-4FBB-85D1-E6D3A97318B8}" presName="hierChild5" presStyleCnt="0"/>
      <dgm:spPr/>
    </dgm:pt>
    <dgm:pt modelId="{864EE1DE-954C-4D86-9562-99C06B33348F}" type="pres">
      <dgm:prSet presAssocID="{01EA29A9-49A6-410C-A829-71334BC94CEA}" presName="Name37" presStyleLbl="parChTrans1D2" presStyleIdx="5" presStyleCnt="9"/>
      <dgm:spPr/>
    </dgm:pt>
    <dgm:pt modelId="{DCE908A1-6608-4AF2-A2A4-E27134E6BBA8}" type="pres">
      <dgm:prSet presAssocID="{93147CF8-C4F4-4E2F-918A-3FA15E350951}" presName="hierRoot2" presStyleCnt="0">
        <dgm:presLayoutVars>
          <dgm:hierBranch val="init"/>
        </dgm:presLayoutVars>
      </dgm:prSet>
      <dgm:spPr/>
    </dgm:pt>
    <dgm:pt modelId="{10CE4F48-E0E4-401A-AEC4-F0C515CD509E}" type="pres">
      <dgm:prSet presAssocID="{93147CF8-C4F4-4E2F-918A-3FA15E350951}" presName="rootComposite" presStyleCnt="0"/>
      <dgm:spPr/>
    </dgm:pt>
    <dgm:pt modelId="{DDD633EC-D4F4-464A-8893-D4232FBBA07B}" type="pres">
      <dgm:prSet presAssocID="{93147CF8-C4F4-4E2F-918A-3FA15E350951}" presName="rootText" presStyleLbl="node2" presStyleIdx="5" presStyleCnt="9" custScaleX="138686" custScaleY="219418" custLinFactNeighborY="50472">
        <dgm:presLayoutVars>
          <dgm:chPref val="3"/>
        </dgm:presLayoutVars>
      </dgm:prSet>
      <dgm:spPr/>
    </dgm:pt>
    <dgm:pt modelId="{AC2BC162-A07B-4209-A5D5-C369014C562F}" type="pres">
      <dgm:prSet presAssocID="{93147CF8-C4F4-4E2F-918A-3FA15E350951}" presName="rootConnector" presStyleLbl="node2" presStyleIdx="5" presStyleCnt="9"/>
      <dgm:spPr/>
    </dgm:pt>
    <dgm:pt modelId="{AC43D4D7-693F-4CD7-8371-55810A574AAE}" type="pres">
      <dgm:prSet presAssocID="{93147CF8-C4F4-4E2F-918A-3FA15E350951}" presName="hierChild4" presStyleCnt="0"/>
      <dgm:spPr/>
    </dgm:pt>
    <dgm:pt modelId="{24B32308-0F93-4376-BA60-BD743779F5F7}" type="pres">
      <dgm:prSet presAssocID="{93147CF8-C4F4-4E2F-918A-3FA15E350951}" presName="hierChild5" presStyleCnt="0"/>
      <dgm:spPr/>
    </dgm:pt>
    <dgm:pt modelId="{47173DBA-80B3-464C-8E0B-76386ED6E922}" type="pres">
      <dgm:prSet presAssocID="{964992E0-1AFF-41AA-92E1-292E515A029C}" presName="Name37" presStyleLbl="parChTrans1D2" presStyleIdx="6" presStyleCnt="9"/>
      <dgm:spPr/>
    </dgm:pt>
    <dgm:pt modelId="{8456E14C-6F81-4A3D-BF7A-093511BBFEB1}" type="pres">
      <dgm:prSet presAssocID="{BE120C48-AF21-499C-BED6-1AD11C757D88}" presName="hierRoot2" presStyleCnt="0">
        <dgm:presLayoutVars>
          <dgm:hierBranch val="init"/>
        </dgm:presLayoutVars>
      </dgm:prSet>
      <dgm:spPr/>
    </dgm:pt>
    <dgm:pt modelId="{BE3C2E84-83F8-4CA8-B426-182D44472D7C}" type="pres">
      <dgm:prSet presAssocID="{BE120C48-AF21-499C-BED6-1AD11C757D88}" presName="rootComposite" presStyleCnt="0"/>
      <dgm:spPr/>
    </dgm:pt>
    <dgm:pt modelId="{E5580B84-C53A-4995-8EF4-36C1989FD4D6}" type="pres">
      <dgm:prSet presAssocID="{BE120C48-AF21-499C-BED6-1AD11C757D88}" presName="rootText" presStyleLbl="node2" presStyleIdx="6" presStyleCnt="9" custScaleX="138686" custScaleY="219418" custLinFactNeighborY="50472">
        <dgm:presLayoutVars>
          <dgm:chPref val="3"/>
        </dgm:presLayoutVars>
      </dgm:prSet>
      <dgm:spPr/>
    </dgm:pt>
    <dgm:pt modelId="{925E97DA-EE23-4F38-9B2C-7A617665A643}" type="pres">
      <dgm:prSet presAssocID="{BE120C48-AF21-499C-BED6-1AD11C757D88}" presName="rootConnector" presStyleLbl="node2" presStyleIdx="6" presStyleCnt="9"/>
      <dgm:spPr/>
    </dgm:pt>
    <dgm:pt modelId="{42D6C5D3-8E18-4BF9-980B-03296FE807A1}" type="pres">
      <dgm:prSet presAssocID="{BE120C48-AF21-499C-BED6-1AD11C757D88}" presName="hierChild4" presStyleCnt="0"/>
      <dgm:spPr/>
    </dgm:pt>
    <dgm:pt modelId="{1E6D2EA1-DE76-4099-A628-32273838300C}" type="pres">
      <dgm:prSet presAssocID="{BE120C48-AF21-499C-BED6-1AD11C757D88}" presName="hierChild5" presStyleCnt="0"/>
      <dgm:spPr/>
    </dgm:pt>
    <dgm:pt modelId="{29E42F00-CC89-45DF-A51C-E10E901CC79F}" type="pres">
      <dgm:prSet presAssocID="{EB9BA448-C53B-4248-AA06-8F3781797CE7}" presName="Name37" presStyleLbl="parChTrans1D2" presStyleIdx="7" presStyleCnt="9"/>
      <dgm:spPr/>
    </dgm:pt>
    <dgm:pt modelId="{BEC10A99-ABC4-40C2-B1A6-D300D471EFA7}" type="pres">
      <dgm:prSet presAssocID="{B23314BD-20D5-4F73-9C27-CA8DCB46F500}" presName="hierRoot2" presStyleCnt="0">
        <dgm:presLayoutVars>
          <dgm:hierBranch val="init"/>
        </dgm:presLayoutVars>
      </dgm:prSet>
      <dgm:spPr/>
    </dgm:pt>
    <dgm:pt modelId="{9CF88216-FA07-45D6-BD51-19FCB27DCBA7}" type="pres">
      <dgm:prSet presAssocID="{B23314BD-20D5-4F73-9C27-CA8DCB46F500}" presName="rootComposite" presStyleCnt="0"/>
      <dgm:spPr/>
    </dgm:pt>
    <dgm:pt modelId="{36F3FCB8-8F05-48A1-9635-2380A8485612}" type="pres">
      <dgm:prSet presAssocID="{B23314BD-20D5-4F73-9C27-CA8DCB46F500}" presName="rootText" presStyleLbl="node2" presStyleIdx="7" presStyleCnt="9" custScaleX="218181" custScaleY="219418" custLinFactNeighborY="50472">
        <dgm:presLayoutVars>
          <dgm:chPref val="3"/>
        </dgm:presLayoutVars>
      </dgm:prSet>
      <dgm:spPr/>
    </dgm:pt>
    <dgm:pt modelId="{A10A4DBF-AFD7-4F98-A1C3-F4300D866A62}" type="pres">
      <dgm:prSet presAssocID="{B23314BD-20D5-4F73-9C27-CA8DCB46F500}" presName="rootConnector" presStyleLbl="node2" presStyleIdx="7" presStyleCnt="9"/>
      <dgm:spPr/>
    </dgm:pt>
    <dgm:pt modelId="{4739293A-E647-44B5-B442-5C725B40B4DD}" type="pres">
      <dgm:prSet presAssocID="{B23314BD-20D5-4F73-9C27-CA8DCB46F500}" presName="hierChild4" presStyleCnt="0"/>
      <dgm:spPr/>
    </dgm:pt>
    <dgm:pt modelId="{FC1E72BD-2A4C-41E7-9F33-955A175EB465}" type="pres">
      <dgm:prSet presAssocID="{B23314BD-20D5-4F73-9C27-CA8DCB46F500}" presName="hierChild5" presStyleCnt="0"/>
      <dgm:spPr/>
    </dgm:pt>
    <dgm:pt modelId="{B5DA4D6F-8C58-448D-A933-D314DBB2127B}" type="pres">
      <dgm:prSet presAssocID="{727B4E22-64CC-48BE-A4B5-6D8BB282B7DA}" presName="Name37" presStyleLbl="parChTrans1D2" presStyleIdx="8" presStyleCnt="9"/>
      <dgm:spPr/>
    </dgm:pt>
    <dgm:pt modelId="{6BC0EEF8-1310-44F5-86C2-FD3A30EE90FF}" type="pres">
      <dgm:prSet presAssocID="{F00DCC1E-E5DA-4CDB-B295-44F91BDDA5CC}" presName="hierRoot2" presStyleCnt="0">
        <dgm:presLayoutVars>
          <dgm:hierBranch val="init"/>
        </dgm:presLayoutVars>
      </dgm:prSet>
      <dgm:spPr/>
    </dgm:pt>
    <dgm:pt modelId="{D674B9BD-86BA-4852-AB7F-DA38EA7D9D25}" type="pres">
      <dgm:prSet presAssocID="{F00DCC1E-E5DA-4CDB-B295-44F91BDDA5CC}" presName="rootComposite" presStyleCnt="0"/>
      <dgm:spPr/>
    </dgm:pt>
    <dgm:pt modelId="{C06C4EA6-0D80-4956-88D1-BB981699BB82}" type="pres">
      <dgm:prSet presAssocID="{F00DCC1E-E5DA-4CDB-B295-44F91BDDA5CC}" presName="rootText" presStyleLbl="node2" presStyleIdx="8" presStyleCnt="9" custScaleX="138686" custScaleY="219418" custLinFactNeighborY="50472">
        <dgm:presLayoutVars>
          <dgm:chPref val="3"/>
        </dgm:presLayoutVars>
      </dgm:prSet>
      <dgm:spPr/>
    </dgm:pt>
    <dgm:pt modelId="{CA3492F5-775F-4565-BC20-917EDBBB2BC9}" type="pres">
      <dgm:prSet presAssocID="{F00DCC1E-E5DA-4CDB-B295-44F91BDDA5CC}" presName="rootConnector" presStyleLbl="node2" presStyleIdx="8" presStyleCnt="9"/>
      <dgm:spPr/>
    </dgm:pt>
    <dgm:pt modelId="{8899AFBF-9B37-4FDB-A461-BF95B886F03B}" type="pres">
      <dgm:prSet presAssocID="{F00DCC1E-E5DA-4CDB-B295-44F91BDDA5CC}" presName="hierChild4" presStyleCnt="0"/>
      <dgm:spPr/>
    </dgm:pt>
    <dgm:pt modelId="{9C95DD91-99AD-4A6A-AF3A-1F271E405B8F}" type="pres">
      <dgm:prSet presAssocID="{F00DCC1E-E5DA-4CDB-B295-44F91BDDA5CC}" presName="hierChild5" presStyleCnt="0"/>
      <dgm:spPr/>
    </dgm:pt>
    <dgm:pt modelId="{C2A0A59E-8C7F-42EA-8813-74FC2256F503}" type="pres">
      <dgm:prSet presAssocID="{D935831F-3627-4644-B6F4-F830B150CCD8}" presName="hierChild3" presStyleCnt="0"/>
      <dgm:spPr/>
    </dgm:pt>
  </dgm:ptLst>
  <dgm:cxnLst>
    <dgm:cxn modelId="{1DF15402-98DD-4BF4-A023-B180C54A6E20}" srcId="{D935831F-3627-4644-B6F4-F830B150CCD8}" destId="{F00DCC1E-E5DA-4CDB-B295-44F91BDDA5CC}" srcOrd="8" destOrd="0" parTransId="{727B4E22-64CC-48BE-A4B5-6D8BB282B7DA}" sibTransId="{AB1B3A9F-AAB5-4009-B888-DBA8A2AB02CA}"/>
    <dgm:cxn modelId="{8D5B0105-6F6E-4D6A-8EFC-80717578DA76}" type="presOf" srcId="{F279A86F-E5A7-4FBB-85D1-E6D3A97318B8}" destId="{62DFD4BD-07DB-44B1-A7FD-3DD11A6F8C8A}" srcOrd="1" destOrd="0" presId="urn:microsoft.com/office/officeart/2005/8/layout/orgChart1"/>
    <dgm:cxn modelId="{87B2AE05-DFB9-4E26-BACC-10E3CEBDD6E1}" type="presOf" srcId="{F00DCC1E-E5DA-4CDB-B295-44F91BDDA5CC}" destId="{C06C4EA6-0D80-4956-88D1-BB981699BB82}" srcOrd="0" destOrd="0" presId="urn:microsoft.com/office/officeart/2005/8/layout/orgChart1"/>
    <dgm:cxn modelId="{509B7B0E-64BF-42E3-ADA3-074860B0B48C}" type="presOf" srcId="{D935831F-3627-4644-B6F4-F830B150CCD8}" destId="{E4EDE75E-D755-4D92-AAB7-CECF81E28D9D}" srcOrd="1" destOrd="0" presId="urn:microsoft.com/office/officeart/2005/8/layout/orgChart1"/>
    <dgm:cxn modelId="{0FCEBE0E-7AA4-47A7-AD4E-2D4EFE1AF9FB}" type="presOf" srcId="{F2AAACFD-3C20-4C26-83F1-B6871A440CD2}" destId="{6874E8B1-4E0A-435F-8BBA-6C6723BDD1E5}" srcOrd="1" destOrd="0" presId="urn:microsoft.com/office/officeart/2005/8/layout/orgChart1"/>
    <dgm:cxn modelId="{A667E810-314F-4DD2-84D4-98B003E00790}" type="presOf" srcId="{BE120C48-AF21-499C-BED6-1AD11C757D88}" destId="{E5580B84-C53A-4995-8EF4-36C1989FD4D6}" srcOrd="0" destOrd="0" presId="urn:microsoft.com/office/officeart/2005/8/layout/orgChart1"/>
    <dgm:cxn modelId="{572E7E17-6A64-49DB-BBFC-86E8002F62E8}" srcId="{1B498E49-5497-48A1-BA9C-68B01ABC02BB}" destId="{D935831F-3627-4644-B6F4-F830B150CCD8}" srcOrd="0" destOrd="0" parTransId="{0CFE5C1D-6E34-42B2-9EDD-32A837DC23E3}" sibTransId="{A6C25FE3-1377-4C69-92BC-DF0DA91DE8DE}"/>
    <dgm:cxn modelId="{EE962B19-25CE-43E7-AA71-24B5052BD8C0}" type="presOf" srcId="{F00DCC1E-E5DA-4CDB-B295-44F91BDDA5CC}" destId="{CA3492F5-775F-4565-BC20-917EDBBB2BC9}" srcOrd="1" destOrd="0" presId="urn:microsoft.com/office/officeart/2005/8/layout/orgChart1"/>
    <dgm:cxn modelId="{57C66919-BB84-4205-989A-8097C299715F}" type="presOf" srcId="{AD945DF3-CDDF-4A30-A2F8-B557A576E9D5}" destId="{D5391C94-9178-4A56-BC18-8F7B51ABE0E9}" srcOrd="0" destOrd="0" presId="urn:microsoft.com/office/officeart/2005/8/layout/orgChart1"/>
    <dgm:cxn modelId="{5A78BD1A-E4B4-4F93-AB24-1A816C2588BC}" srcId="{D935831F-3627-4644-B6F4-F830B150CCD8}" destId="{BF7A0D8B-7AC0-4D0E-B569-07805020989B}" srcOrd="3" destOrd="0" parTransId="{67E1B27A-0A2C-4AE4-B847-E88CA5D2CCF1}" sibTransId="{54D2B358-67BD-4148-8D59-3D5F226D450B}"/>
    <dgm:cxn modelId="{D60AD81A-8AEE-4C85-A5B4-2F411D78C713}" type="presOf" srcId="{01EA29A9-49A6-410C-A829-71334BC94CEA}" destId="{864EE1DE-954C-4D86-9562-99C06B33348F}" srcOrd="0" destOrd="0" presId="urn:microsoft.com/office/officeart/2005/8/layout/orgChart1"/>
    <dgm:cxn modelId="{2242A324-8FD5-4479-91D7-82F8A0872777}" type="presOf" srcId="{AD945DF3-CDDF-4A30-A2F8-B557A576E9D5}" destId="{D204730D-FAA2-4941-A421-A08984927C6C}" srcOrd="1" destOrd="0" presId="urn:microsoft.com/office/officeart/2005/8/layout/orgChart1"/>
    <dgm:cxn modelId="{B3B35F39-DBBF-4835-9056-46EEAE812A71}" type="presOf" srcId="{D935831F-3627-4644-B6F4-F830B150CCD8}" destId="{87ADC1E6-6DE8-46A6-A0D3-A2DAE9A0DA1C}" srcOrd="0" destOrd="0" presId="urn:microsoft.com/office/officeart/2005/8/layout/orgChart1"/>
    <dgm:cxn modelId="{3B2D7D61-5BB6-4D7C-A0D8-8FB8D6F3326B}" type="presOf" srcId="{BF7A0D8B-7AC0-4D0E-B569-07805020989B}" destId="{F62DA9B8-E94C-4C6A-A9B9-638292B3715B}" srcOrd="0" destOrd="0" presId="urn:microsoft.com/office/officeart/2005/8/layout/orgChart1"/>
    <dgm:cxn modelId="{74E92471-E82D-4932-80BE-4D63C9C6592F}" srcId="{D935831F-3627-4644-B6F4-F830B150CCD8}" destId="{B23314BD-20D5-4F73-9C27-CA8DCB46F500}" srcOrd="7" destOrd="0" parTransId="{EB9BA448-C53B-4248-AA06-8F3781797CE7}" sibTransId="{D43E5E8B-A6B5-437E-B9D4-CAA842B3C24D}"/>
    <dgm:cxn modelId="{C21EED72-4892-4DA9-A6B2-8506E1EDB530}" type="presOf" srcId="{93147CF8-C4F4-4E2F-918A-3FA15E350951}" destId="{DDD633EC-D4F4-464A-8893-D4232FBBA07B}" srcOrd="0" destOrd="0" presId="urn:microsoft.com/office/officeart/2005/8/layout/orgChart1"/>
    <dgm:cxn modelId="{BA969454-25E6-482D-8CDF-67A0CE469624}" srcId="{D935831F-3627-4644-B6F4-F830B150CCD8}" destId="{983B40CD-AA4A-4399-9873-354A95018964}" srcOrd="2" destOrd="0" parTransId="{BADB1273-2E8F-4437-B22B-39D30D705276}" sibTransId="{76DA6071-80B4-4237-AC36-24F3C55AB305}"/>
    <dgm:cxn modelId="{AAE41058-40A5-470D-A6E0-42BCA7F7AFE5}" type="presOf" srcId="{1B325ECD-0E1E-4AD9-A1AA-0EA587DE5BBB}" destId="{A0E8A115-5E5A-438F-95A2-DE1D8659E478}" srcOrd="0" destOrd="0" presId="urn:microsoft.com/office/officeart/2005/8/layout/orgChart1"/>
    <dgm:cxn modelId="{86B44F58-31FF-47DC-BA6B-38E857B6A6DA}" srcId="{D935831F-3627-4644-B6F4-F830B150CCD8}" destId="{BE120C48-AF21-499C-BED6-1AD11C757D88}" srcOrd="6" destOrd="0" parTransId="{964992E0-1AFF-41AA-92E1-292E515A029C}" sibTransId="{DC2A2114-82AE-431B-A291-65A38CBE2E1F}"/>
    <dgm:cxn modelId="{E49F0F89-057B-4DDA-B975-9B786D28ADDC}" srcId="{D935831F-3627-4644-B6F4-F830B150CCD8}" destId="{93147CF8-C4F4-4E2F-918A-3FA15E350951}" srcOrd="5" destOrd="0" parTransId="{01EA29A9-49A6-410C-A829-71334BC94CEA}" sibTransId="{3E223784-0ECB-4CBE-A511-C0D68CC8073E}"/>
    <dgm:cxn modelId="{40631193-FF6D-4826-9EC2-2CEDF33B4359}" type="presOf" srcId="{727B4E22-64CC-48BE-A4B5-6D8BB282B7DA}" destId="{B5DA4D6F-8C58-448D-A933-D314DBB2127B}" srcOrd="0" destOrd="0" presId="urn:microsoft.com/office/officeart/2005/8/layout/orgChart1"/>
    <dgm:cxn modelId="{F7C1A593-6DFC-47CA-9D29-423E824AAE74}" type="presOf" srcId="{F2AAACFD-3C20-4C26-83F1-B6871A440CD2}" destId="{BD1E0066-08D9-4FCF-86FF-7F9493FD4AAE}" srcOrd="0" destOrd="0" presId="urn:microsoft.com/office/officeart/2005/8/layout/orgChart1"/>
    <dgm:cxn modelId="{9D8DE594-8DFD-49BD-B7A1-37B55C2012F3}" type="presOf" srcId="{7A714236-0FE8-4F5C-B0B1-707081D01E16}" destId="{2456CEC6-82F9-484E-AC40-DDF4CF467455}" srcOrd="0" destOrd="0" presId="urn:microsoft.com/office/officeart/2005/8/layout/orgChart1"/>
    <dgm:cxn modelId="{F3999096-CC5A-4843-80EB-73B9BDFDD6DE}" type="presOf" srcId="{983B40CD-AA4A-4399-9873-354A95018964}" destId="{4184B75E-8B3F-446C-B948-4888C3D2A694}" srcOrd="1" destOrd="0" presId="urn:microsoft.com/office/officeart/2005/8/layout/orgChart1"/>
    <dgm:cxn modelId="{2E06A699-9A19-40B5-8C9C-548381113E24}" type="presOf" srcId="{1B498E49-5497-48A1-BA9C-68B01ABC02BB}" destId="{E21BB9D3-E42F-4A8D-AC26-865DEC8C91BF}" srcOrd="0" destOrd="0" presId="urn:microsoft.com/office/officeart/2005/8/layout/orgChart1"/>
    <dgm:cxn modelId="{6C416DA2-5E6D-4820-AFE3-99A49D5995F0}" type="presOf" srcId="{F279A86F-E5A7-4FBB-85D1-E6D3A97318B8}" destId="{86CA76C1-5323-4A01-ACCF-E7D8D4CA790B}" srcOrd="0" destOrd="0" presId="urn:microsoft.com/office/officeart/2005/8/layout/orgChart1"/>
    <dgm:cxn modelId="{1DBD67A3-9CCC-4795-A1E5-AACD46A3C622}" type="presOf" srcId="{B23314BD-20D5-4F73-9C27-CA8DCB46F500}" destId="{A10A4DBF-AFD7-4F98-A1C3-F4300D866A62}" srcOrd="1" destOrd="0" presId="urn:microsoft.com/office/officeart/2005/8/layout/orgChart1"/>
    <dgm:cxn modelId="{C67396A8-0870-4DD1-8678-7511717D6837}" type="presOf" srcId="{964992E0-1AFF-41AA-92E1-292E515A029C}" destId="{47173DBA-80B3-464C-8E0B-76386ED6E922}" srcOrd="0" destOrd="0" presId="urn:microsoft.com/office/officeart/2005/8/layout/orgChart1"/>
    <dgm:cxn modelId="{95CF1AAC-F6E0-4918-AEF4-2A6A20A9D272}" srcId="{D935831F-3627-4644-B6F4-F830B150CCD8}" destId="{AD945DF3-CDDF-4A30-A2F8-B557A576E9D5}" srcOrd="0" destOrd="0" parTransId="{7A714236-0FE8-4F5C-B0B1-707081D01E16}" sibTransId="{F63EB71E-0641-4FB0-B7F7-49518996F059}"/>
    <dgm:cxn modelId="{CC662BAE-F43E-49B9-803C-5AB60A8F8E75}" type="presOf" srcId="{67E1B27A-0A2C-4AE4-B847-E88CA5D2CCF1}" destId="{5B0B4F1D-E5A9-4247-AE29-3E96FC008D5A}" srcOrd="0" destOrd="0" presId="urn:microsoft.com/office/officeart/2005/8/layout/orgChart1"/>
    <dgm:cxn modelId="{9F25C9B5-0E55-405F-BA5D-B4069E108D77}" srcId="{D935831F-3627-4644-B6F4-F830B150CCD8}" destId="{F279A86F-E5A7-4FBB-85D1-E6D3A97318B8}" srcOrd="4" destOrd="0" parTransId="{1B325ECD-0E1E-4AD9-A1AA-0EA587DE5BBB}" sibTransId="{59C49F95-032D-4664-B7D5-8757751F1C53}"/>
    <dgm:cxn modelId="{13B220B9-B84E-474E-BCCB-FBA81D252741}" type="presOf" srcId="{983B40CD-AA4A-4399-9873-354A95018964}" destId="{3990118C-07DF-4A12-9381-1AC26B558F38}" srcOrd="0" destOrd="0" presId="urn:microsoft.com/office/officeart/2005/8/layout/orgChart1"/>
    <dgm:cxn modelId="{FEDEFEC2-1AB7-4EB0-94D2-9A8FD271DE7F}" type="presOf" srcId="{93147CF8-C4F4-4E2F-918A-3FA15E350951}" destId="{AC2BC162-A07B-4209-A5D5-C369014C562F}" srcOrd="1" destOrd="0" presId="urn:microsoft.com/office/officeart/2005/8/layout/orgChart1"/>
    <dgm:cxn modelId="{CE2E2ACB-CFAE-472B-A3B1-B2D34D000301}" type="presOf" srcId="{BF7A0D8B-7AC0-4D0E-B569-07805020989B}" destId="{F2509A73-8B83-442A-B201-9EF004AA1EEF}" srcOrd="1" destOrd="0" presId="urn:microsoft.com/office/officeart/2005/8/layout/orgChart1"/>
    <dgm:cxn modelId="{6D57D5CC-3D58-4225-BA76-5C33240358EF}" type="presOf" srcId="{0AF4C124-B6E0-4E90-9052-F373C35496C0}" destId="{C65095F2-B448-4ADB-A193-8663C578C9A4}" srcOrd="0" destOrd="0" presId="urn:microsoft.com/office/officeart/2005/8/layout/orgChart1"/>
    <dgm:cxn modelId="{D2EA73D7-1228-45E2-BBF2-404C3A799A5A}" type="presOf" srcId="{BADB1273-2E8F-4437-B22B-39D30D705276}" destId="{E0136CF4-58B4-4D84-94C8-14595F4041CC}" srcOrd="0" destOrd="0" presId="urn:microsoft.com/office/officeart/2005/8/layout/orgChart1"/>
    <dgm:cxn modelId="{1FD63BEE-D858-4C29-829F-35F9D16BB7FE}" type="presOf" srcId="{EB9BA448-C53B-4248-AA06-8F3781797CE7}" destId="{29E42F00-CC89-45DF-A51C-E10E901CC79F}" srcOrd="0" destOrd="0" presId="urn:microsoft.com/office/officeart/2005/8/layout/orgChart1"/>
    <dgm:cxn modelId="{D9AEA5F2-C3D0-4019-A37A-32032E381669}" srcId="{D935831F-3627-4644-B6F4-F830B150CCD8}" destId="{F2AAACFD-3C20-4C26-83F1-B6871A440CD2}" srcOrd="1" destOrd="0" parTransId="{0AF4C124-B6E0-4E90-9052-F373C35496C0}" sibTransId="{093B848D-5228-4898-94C1-A57A47A3301A}"/>
    <dgm:cxn modelId="{B89CBEFA-29B7-4CE2-8D3C-7AF5EC9A508C}" type="presOf" srcId="{B23314BD-20D5-4F73-9C27-CA8DCB46F500}" destId="{36F3FCB8-8F05-48A1-9635-2380A8485612}" srcOrd="0" destOrd="0" presId="urn:microsoft.com/office/officeart/2005/8/layout/orgChart1"/>
    <dgm:cxn modelId="{4FAE27FF-AE63-49C4-93D9-5CCD6755AD2E}" type="presOf" srcId="{BE120C48-AF21-499C-BED6-1AD11C757D88}" destId="{925E97DA-EE23-4F38-9B2C-7A617665A643}" srcOrd="1" destOrd="0" presId="urn:microsoft.com/office/officeart/2005/8/layout/orgChart1"/>
    <dgm:cxn modelId="{0136D266-5A99-4510-8067-46B380A93B3D}" type="presParOf" srcId="{E21BB9D3-E42F-4A8D-AC26-865DEC8C91BF}" destId="{E48DF60C-3DD3-46D3-AE87-C3084B3F011E}" srcOrd="0" destOrd="0" presId="urn:microsoft.com/office/officeart/2005/8/layout/orgChart1"/>
    <dgm:cxn modelId="{D7252594-B5B7-49FF-8D7F-726BFA1F33F4}" type="presParOf" srcId="{E48DF60C-3DD3-46D3-AE87-C3084B3F011E}" destId="{A2792C9A-5F15-4EFF-B48C-DB00A45AA02F}" srcOrd="0" destOrd="0" presId="urn:microsoft.com/office/officeart/2005/8/layout/orgChart1"/>
    <dgm:cxn modelId="{5ADA7665-63F0-41DE-9300-6DE17A6FBE6B}" type="presParOf" srcId="{A2792C9A-5F15-4EFF-B48C-DB00A45AA02F}" destId="{87ADC1E6-6DE8-46A6-A0D3-A2DAE9A0DA1C}" srcOrd="0" destOrd="0" presId="urn:microsoft.com/office/officeart/2005/8/layout/orgChart1"/>
    <dgm:cxn modelId="{89B076BF-50D5-46FC-AB1C-91E403FE12E6}" type="presParOf" srcId="{A2792C9A-5F15-4EFF-B48C-DB00A45AA02F}" destId="{E4EDE75E-D755-4D92-AAB7-CECF81E28D9D}" srcOrd="1" destOrd="0" presId="urn:microsoft.com/office/officeart/2005/8/layout/orgChart1"/>
    <dgm:cxn modelId="{9D41F6A1-45FB-4727-9419-9671161778E4}" type="presParOf" srcId="{E48DF60C-3DD3-46D3-AE87-C3084B3F011E}" destId="{F01A78AE-F350-4CB7-99E7-8ABE64A8260D}" srcOrd="1" destOrd="0" presId="urn:microsoft.com/office/officeart/2005/8/layout/orgChart1"/>
    <dgm:cxn modelId="{C3549A53-9586-493A-B2B6-779D11718FB7}" type="presParOf" srcId="{F01A78AE-F350-4CB7-99E7-8ABE64A8260D}" destId="{2456CEC6-82F9-484E-AC40-DDF4CF467455}" srcOrd="0" destOrd="0" presId="urn:microsoft.com/office/officeart/2005/8/layout/orgChart1"/>
    <dgm:cxn modelId="{33FC6A94-BBDE-423D-9EE0-967853E3EC88}" type="presParOf" srcId="{F01A78AE-F350-4CB7-99E7-8ABE64A8260D}" destId="{A17249DF-1060-4510-BE65-5DE00207AECE}" srcOrd="1" destOrd="0" presId="urn:microsoft.com/office/officeart/2005/8/layout/orgChart1"/>
    <dgm:cxn modelId="{15A9C69F-B673-4BD6-A655-B4F8A6BEFD08}" type="presParOf" srcId="{A17249DF-1060-4510-BE65-5DE00207AECE}" destId="{683F09FA-E9DC-42A5-AF7B-616A7A4F8D09}" srcOrd="0" destOrd="0" presId="urn:microsoft.com/office/officeart/2005/8/layout/orgChart1"/>
    <dgm:cxn modelId="{18B27144-BEE2-46D6-A94E-EBFCD8843B90}" type="presParOf" srcId="{683F09FA-E9DC-42A5-AF7B-616A7A4F8D09}" destId="{D5391C94-9178-4A56-BC18-8F7B51ABE0E9}" srcOrd="0" destOrd="0" presId="urn:microsoft.com/office/officeart/2005/8/layout/orgChart1"/>
    <dgm:cxn modelId="{F88F5FB7-E97A-405B-BD87-4AB3FFE743C1}" type="presParOf" srcId="{683F09FA-E9DC-42A5-AF7B-616A7A4F8D09}" destId="{D204730D-FAA2-4941-A421-A08984927C6C}" srcOrd="1" destOrd="0" presId="urn:microsoft.com/office/officeart/2005/8/layout/orgChart1"/>
    <dgm:cxn modelId="{3F4953A2-7F6E-41B5-8C1E-C606CCEC99F4}" type="presParOf" srcId="{A17249DF-1060-4510-BE65-5DE00207AECE}" destId="{F7062B55-7339-4928-AFB4-097104FC0BF6}" srcOrd="1" destOrd="0" presId="urn:microsoft.com/office/officeart/2005/8/layout/orgChart1"/>
    <dgm:cxn modelId="{00C2812B-03D5-4D79-A4FA-403EEEB87F29}" type="presParOf" srcId="{A17249DF-1060-4510-BE65-5DE00207AECE}" destId="{1D1C44E8-E4F8-4EC7-9E66-FA4F4CC37064}" srcOrd="2" destOrd="0" presId="urn:microsoft.com/office/officeart/2005/8/layout/orgChart1"/>
    <dgm:cxn modelId="{C309F67D-B42A-472E-9FF2-A864C3BABE0F}" type="presParOf" srcId="{F01A78AE-F350-4CB7-99E7-8ABE64A8260D}" destId="{C65095F2-B448-4ADB-A193-8663C578C9A4}" srcOrd="2" destOrd="0" presId="urn:microsoft.com/office/officeart/2005/8/layout/orgChart1"/>
    <dgm:cxn modelId="{5E915BA7-FD8A-4991-B452-BA255502143C}" type="presParOf" srcId="{F01A78AE-F350-4CB7-99E7-8ABE64A8260D}" destId="{9CE13E0C-312A-4389-B564-5A6923DCFB63}" srcOrd="3" destOrd="0" presId="urn:microsoft.com/office/officeart/2005/8/layout/orgChart1"/>
    <dgm:cxn modelId="{A24DEE35-FBC9-4A4F-B4B9-5D845C31BB41}" type="presParOf" srcId="{9CE13E0C-312A-4389-B564-5A6923DCFB63}" destId="{CD71B221-F12E-4AB2-AD09-36B514B01AE4}" srcOrd="0" destOrd="0" presId="urn:microsoft.com/office/officeart/2005/8/layout/orgChart1"/>
    <dgm:cxn modelId="{A9255864-5184-4D6E-97A0-2575E58297CC}" type="presParOf" srcId="{CD71B221-F12E-4AB2-AD09-36B514B01AE4}" destId="{BD1E0066-08D9-4FCF-86FF-7F9493FD4AAE}" srcOrd="0" destOrd="0" presId="urn:microsoft.com/office/officeart/2005/8/layout/orgChart1"/>
    <dgm:cxn modelId="{A61F63ED-DB5F-4A1E-BF97-380EE1600350}" type="presParOf" srcId="{CD71B221-F12E-4AB2-AD09-36B514B01AE4}" destId="{6874E8B1-4E0A-435F-8BBA-6C6723BDD1E5}" srcOrd="1" destOrd="0" presId="urn:microsoft.com/office/officeart/2005/8/layout/orgChart1"/>
    <dgm:cxn modelId="{7996DB6D-2831-488C-B0EF-38A0B8CAE40D}" type="presParOf" srcId="{9CE13E0C-312A-4389-B564-5A6923DCFB63}" destId="{25B0D06B-E660-4233-AB8E-88C6D65CDC3A}" srcOrd="1" destOrd="0" presId="urn:microsoft.com/office/officeart/2005/8/layout/orgChart1"/>
    <dgm:cxn modelId="{110F6FC4-A30F-4D23-9B32-D433BAB00084}" type="presParOf" srcId="{9CE13E0C-312A-4389-B564-5A6923DCFB63}" destId="{5F38BE29-910C-4292-9906-DB8C242B7F49}" srcOrd="2" destOrd="0" presId="urn:microsoft.com/office/officeart/2005/8/layout/orgChart1"/>
    <dgm:cxn modelId="{023A8790-CF22-410E-908E-EE13A8075477}" type="presParOf" srcId="{F01A78AE-F350-4CB7-99E7-8ABE64A8260D}" destId="{E0136CF4-58B4-4D84-94C8-14595F4041CC}" srcOrd="4" destOrd="0" presId="urn:microsoft.com/office/officeart/2005/8/layout/orgChart1"/>
    <dgm:cxn modelId="{3F0A1A2D-54C2-4BAA-8846-D4C5B3552796}" type="presParOf" srcId="{F01A78AE-F350-4CB7-99E7-8ABE64A8260D}" destId="{C21884C5-7333-41A9-87E0-5FA768A0BB75}" srcOrd="5" destOrd="0" presId="urn:microsoft.com/office/officeart/2005/8/layout/orgChart1"/>
    <dgm:cxn modelId="{03AFFFE9-6CD3-435F-873E-D07E56ABBEF1}" type="presParOf" srcId="{C21884C5-7333-41A9-87E0-5FA768A0BB75}" destId="{387450CF-63DF-4178-8F69-CD8732B1B75C}" srcOrd="0" destOrd="0" presId="urn:microsoft.com/office/officeart/2005/8/layout/orgChart1"/>
    <dgm:cxn modelId="{96340FE7-3799-4027-8CA0-0EA864000011}" type="presParOf" srcId="{387450CF-63DF-4178-8F69-CD8732B1B75C}" destId="{3990118C-07DF-4A12-9381-1AC26B558F38}" srcOrd="0" destOrd="0" presId="urn:microsoft.com/office/officeart/2005/8/layout/orgChart1"/>
    <dgm:cxn modelId="{CCAE9567-0876-419E-83D8-1A413313C11B}" type="presParOf" srcId="{387450CF-63DF-4178-8F69-CD8732B1B75C}" destId="{4184B75E-8B3F-446C-B948-4888C3D2A694}" srcOrd="1" destOrd="0" presId="urn:microsoft.com/office/officeart/2005/8/layout/orgChart1"/>
    <dgm:cxn modelId="{F639FA83-8345-4499-98DD-7EF9F54BC3EC}" type="presParOf" srcId="{C21884C5-7333-41A9-87E0-5FA768A0BB75}" destId="{385981CB-B0E8-4925-A7BC-DE076702FC8E}" srcOrd="1" destOrd="0" presId="urn:microsoft.com/office/officeart/2005/8/layout/orgChart1"/>
    <dgm:cxn modelId="{3B9D6AF1-02B2-445B-9BB4-8E94EB710864}" type="presParOf" srcId="{C21884C5-7333-41A9-87E0-5FA768A0BB75}" destId="{47D6450C-60BC-4D61-A67A-E419BF9ECA00}" srcOrd="2" destOrd="0" presId="urn:microsoft.com/office/officeart/2005/8/layout/orgChart1"/>
    <dgm:cxn modelId="{67F5E3DF-B984-4D20-AE65-69C4C5D63556}" type="presParOf" srcId="{F01A78AE-F350-4CB7-99E7-8ABE64A8260D}" destId="{5B0B4F1D-E5A9-4247-AE29-3E96FC008D5A}" srcOrd="6" destOrd="0" presId="urn:microsoft.com/office/officeart/2005/8/layout/orgChart1"/>
    <dgm:cxn modelId="{6ABEE8F1-7DB0-4385-9380-B974995F4687}" type="presParOf" srcId="{F01A78AE-F350-4CB7-99E7-8ABE64A8260D}" destId="{1487BF13-C063-4EE1-81CB-9793C9D34093}" srcOrd="7" destOrd="0" presId="urn:microsoft.com/office/officeart/2005/8/layout/orgChart1"/>
    <dgm:cxn modelId="{01243EE8-37C2-499B-9F4A-ADD684E108E6}" type="presParOf" srcId="{1487BF13-C063-4EE1-81CB-9793C9D34093}" destId="{C53F7465-8785-4CFD-9ACF-13DD33F888D0}" srcOrd="0" destOrd="0" presId="urn:microsoft.com/office/officeart/2005/8/layout/orgChart1"/>
    <dgm:cxn modelId="{8EA76D88-75CC-4B58-9643-4CC114EBB824}" type="presParOf" srcId="{C53F7465-8785-4CFD-9ACF-13DD33F888D0}" destId="{F62DA9B8-E94C-4C6A-A9B9-638292B3715B}" srcOrd="0" destOrd="0" presId="urn:microsoft.com/office/officeart/2005/8/layout/orgChart1"/>
    <dgm:cxn modelId="{BAE0DC29-327B-46EF-A22F-68B8EE71079A}" type="presParOf" srcId="{C53F7465-8785-4CFD-9ACF-13DD33F888D0}" destId="{F2509A73-8B83-442A-B201-9EF004AA1EEF}" srcOrd="1" destOrd="0" presId="urn:microsoft.com/office/officeart/2005/8/layout/orgChart1"/>
    <dgm:cxn modelId="{827B628F-76A2-41F0-B32C-8E522F5E4775}" type="presParOf" srcId="{1487BF13-C063-4EE1-81CB-9793C9D34093}" destId="{B2E8CB99-A28A-4DD6-841F-84301ABADA2F}" srcOrd="1" destOrd="0" presId="urn:microsoft.com/office/officeart/2005/8/layout/orgChart1"/>
    <dgm:cxn modelId="{C6C4BF68-E4B9-4593-9C1C-695D5B9C4F2C}" type="presParOf" srcId="{1487BF13-C063-4EE1-81CB-9793C9D34093}" destId="{7B3E4C4E-96A1-4959-BDBB-3A48EABEFE04}" srcOrd="2" destOrd="0" presId="urn:microsoft.com/office/officeart/2005/8/layout/orgChart1"/>
    <dgm:cxn modelId="{E35FD9EB-13FD-485C-B735-68DCBE055641}" type="presParOf" srcId="{F01A78AE-F350-4CB7-99E7-8ABE64A8260D}" destId="{A0E8A115-5E5A-438F-95A2-DE1D8659E478}" srcOrd="8" destOrd="0" presId="urn:microsoft.com/office/officeart/2005/8/layout/orgChart1"/>
    <dgm:cxn modelId="{29C02AC9-BAA2-4A25-B864-4E16513824AB}" type="presParOf" srcId="{F01A78AE-F350-4CB7-99E7-8ABE64A8260D}" destId="{FCD883C7-4ACB-4C92-827E-CCB4754BF560}" srcOrd="9" destOrd="0" presId="urn:microsoft.com/office/officeart/2005/8/layout/orgChart1"/>
    <dgm:cxn modelId="{45FC0193-9AE1-4F3F-A138-8A8588FACAF0}" type="presParOf" srcId="{FCD883C7-4ACB-4C92-827E-CCB4754BF560}" destId="{0DAD073B-D120-44E7-9444-E28CAB5B5263}" srcOrd="0" destOrd="0" presId="urn:microsoft.com/office/officeart/2005/8/layout/orgChart1"/>
    <dgm:cxn modelId="{CA4DF585-CC68-49B6-8F5F-F8CAADD124CE}" type="presParOf" srcId="{0DAD073B-D120-44E7-9444-E28CAB5B5263}" destId="{86CA76C1-5323-4A01-ACCF-E7D8D4CA790B}" srcOrd="0" destOrd="0" presId="urn:microsoft.com/office/officeart/2005/8/layout/orgChart1"/>
    <dgm:cxn modelId="{4F4FCCCF-D015-4444-8916-2C9598781330}" type="presParOf" srcId="{0DAD073B-D120-44E7-9444-E28CAB5B5263}" destId="{62DFD4BD-07DB-44B1-A7FD-3DD11A6F8C8A}" srcOrd="1" destOrd="0" presId="urn:microsoft.com/office/officeart/2005/8/layout/orgChart1"/>
    <dgm:cxn modelId="{C4C93A3E-9B52-472A-8217-63BC9558AAD1}" type="presParOf" srcId="{FCD883C7-4ACB-4C92-827E-CCB4754BF560}" destId="{1C75E65D-FE2E-4DBC-8795-52B1FA08B5A7}" srcOrd="1" destOrd="0" presId="urn:microsoft.com/office/officeart/2005/8/layout/orgChart1"/>
    <dgm:cxn modelId="{B6E2F484-6948-4DCB-BD9F-098EBBC10B1B}" type="presParOf" srcId="{FCD883C7-4ACB-4C92-827E-CCB4754BF560}" destId="{7F171A93-1F26-4660-97F9-35E3022C5154}" srcOrd="2" destOrd="0" presId="urn:microsoft.com/office/officeart/2005/8/layout/orgChart1"/>
    <dgm:cxn modelId="{09F8F0F4-12B7-4D1F-BBEF-E5E318BE552E}" type="presParOf" srcId="{F01A78AE-F350-4CB7-99E7-8ABE64A8260D}" destId="{864EE1DE-954C-4D86-9562-99C06B33348F}" srcOrd="10" destOrd="0" presId="urn:microsoft.com/office/officeart/2005/8/layout/orgChart1"/>
    <dgm:cxn modelId="{5659F0E0-5DF9-40E7-896F-52EC17F38A42}" type="presParOf" srcId="{F01A78AE-F350-4CB7-99E7-8ABE64A8260D}" destId="{DCE908A1-6608-4AF2-A2A4-E27134E6BBA8}" srcOrd="11" destOrd="0" presId="urn:microsoft.com/office/officeart/2005/8/layout/orgChart1"/>
    <dgm:cxn modelId="{06396B11-1483-4BAB-ACD0-33BD4515BCF0}" type="presParOf" srcId="{DCE908A1-6608-4AF2-A2A4-E27134E6BBA8}" destId="{10CE4F48-E0E4-401A-AEC4-F0C515CD509E}" srcOrd="0" destOrd="0" presId="urn:microsoft.com/office/officeart/2005/8/layout/orgChart1"/>
    <dgm:cxn modelId="{AD87F9B2-F2F0-4C07-9837-BCA0D0019063}" type="presParOf" srcId="{10CE4F48-E0E4-401A-AEC4-F0C515CD509E}" destId="{DDD633EC-D4F4-464A-8893-D4232FBBA07B}" srcOrd="0" destOrd="0" presId="urn:microsoft.com/office/officeart/2005/8/layout/orgChart1"/>
    <dgm:cxn modelId="{309A3AEC-317B-43AB-9B4A-C0CB9832A5EC}" type="presParOf" srcId="{10CE4F48-E0E4-401A-AEC4-F0C515CD509E}" destId="{AC2BC162-A07B-4209-A5D5-C369014C562F}" srcOrd="1" destOrd="0" presId="urn:microsoft.com/office/officeart/2005/8/layout/orgChart1"/>
    <dgm:cxn modelId="{358C52BA-B88D-4D82-88AB-45E3B8C587A7}" type="presParOf" srcId="{DCE908A1-6608-4AF2-A2A4-E27134E6BBA8}" destId="{AC43D4D7-693F-4CD7-8371-55810A574AAE}" srcOrd="1" destOrd="0" presId="urn:microsoft.com/office/officeart/2005/8/layout/orgChart1"/>
    <dgm:cxn modelId="{2381024B-CCDB-48D8-988D-08EC468605F7}" type="presParOf" srcId="{DCE908A1-6608-4AF2-A2A4-E27134E6BBA8}" destId="{24B32308-0F93-4376-BA60-BD743779F5F7}" srcOrd="2" destOrd="0" presId="urn:microsoft.com/office/officeart/2005/8/layout/orgChart1"/>
    <dgm:cxn modelId="{ECBB0E21-E390-4704-87FB-03CC703A2595}" type="presParOf" srcId="{F01A78AE-F350-4CB7-99E7-8ABE64A8260D}" destId="{47173DBA-80B3-464C-8E0B-76386ED6E922}" srcOrd="12" destOrd="0" presId="urn:microsoft.com/office/officeart/2005/8/layout/orgChart1"/>
    <dgm:cxn modelId="{1922CE7A-F604-453E-9572-C0B2E18CE487}" type="presParOf" srcId="{F01A78AE-F350-4CB7-99E7-8ABE64A8260D}" destId="{8456E14C-6F81-4A3D-BF7A-093511BBFEB1}" srcOrd="13" destOrd="0" presId="urn:microsoft.com/office/officeart/2005/8/layout/orgChart1"/>
    <dgm:cxn modelId="{101D431C-6D6A-4B35-8D65-B4F798A0CD52}" type="presParOf" srcId="{8456E14C-6F81-4A3D-BF7A-093511BBFEB1}" destId="{BE3C2E84-83F8-4CA8-B426-182D44472D7C}" srcOrd="0" destOrd="0" presId="urn:microsoft.com/office/officeart/2005/8/layout/orgChart1"/>
    <dgm:cxn modelId="{EE979C30-133E-428A-B3E9-CCE122B19655}" type="presParOf" srcId="{BE3C2E84-83F8-4CA8-B426-182D44472D7C}" destId="{E5580B84-C53A-4995-8EF4-36C1989FD4D6}" srcOrd="0" destOrd="0" presId="urn:microsoft.com/office/officeart/2005/8/layout/orgChart1"/>
    <dgm:cxn modelId="{8A8B1B7B-66F4-4ED8-8CB2-D4D4C0CA21DC}" type="presParOf" srcId="{BE3C2E84-83F8-4CA8-B426-182D44472D7C}" destId="{925E97DA-EE23-4F38-9B2C-7A617665A643}" srcOrd="1" destOrd="0" presId="urn:microsoft.com/office/officeart/2005/8/layout/orgChart1"/>
    <dgm:cxn modelId="{26466CF0-A3B2-4926-ADB6-1FBAFDFAD7F3}" type="presParOf" srcId="{8456E14C-6F81-4A3D-BF7A-093511BBFEB1}" destId="{42D6C5D3-8E18-4BF9-980B-03296FE807A1}" srcOrd="1" destOrd="0" presId="urn:microsoft.com/office/officeart/2005/8/layout/orgChart1"/>
    <dgm:cxn modelId="{8D9848D9-76E0-4704-91D4-AA2D213262DB}" type="presParOf" srcId="{8456E14C-6F81-4A3D-BF7A-093511BBFEB1}" destId="{1E6D2EA1-DE76-4099-A628-32273838300C}" srcOrd="2" destOrd="0" presId="urn:microsoft.com/office/officeart/2005/8/layout/orgChart1"/>
    <dgm:cxn modelId="{BE67D023-2F79-4831-8288-FE69496D4C8B}" type="presParOf" srcId="{F01A78AE-F350-4CB7-99E7-8ABE64A8260D}" destId="{29E42F00-CC89-45DF-A51C-E10E901CC79F}" srcOrd="14" destOrd="0" presId="urn:microsoft.com/office/officeart/2005/8/layout/orgChart1"/>
    <dgm:cxn modelId="{FBBCAD49-AFC6-4224-B08F-50AB0CBFB4BE}" type="presParOf" srcId="{F01A78AE-F350-4CB7-99E7-8ABE64A8260D}" destId="{BEC10A99-ABC4-40C2-B1A6-D300D471EFA7}" srcOrd="15" destOrd="0" presId="urn:microsoft.com/office/officeart/2005/8/layout/orgChart1"/>
    <dgm:cxn modelId="{EC5126F2-DE52-4843-8A61-3460D3B4D387}" type="presParOf" srcId="{BEC10A99-ABC4-40C2-B1A6-D300D471EFA7}" destId="{9CF88216-FA07-45D6-BD51-19FCB27DCBA7}" srcOrd="0" destOrd="0" presId="urn:microsoft.com/office/officeart/2005/8/layout/orgChart1"/>
    <dgm:cxn modelId="{FC18354D-5C0F-4042-8A88-217355834BC3}" type="presParOf" srcId="{9CF88216-FA07-45D6-BD51-19FCB27DCBA7}" destId="{36F3FCB8-8F05-48A1-9635-2380A8485612}" srcOrd="0" destOrd="0" presId="urn:microsoft.com/office/officeart/2005/8/layout/orgChart1"/>
    <dgm:cxn modelId="{2DE3963F-BB9E-4DEB-AAD7-22309CFDBDB9}" type="presParOf" srcId="{9CF88216-FA07-45D6-BD51-19FCB27DCBA7}" destId="{A10A4DBF-AFD7-4F98-A1C3-F4300D866A62}" srcOrd="1" destOrd="0" presId="urn:microsoft.com/office/officeart/2005/8/layout/orgChart1"/>
    <dgm:cxn modelId="{32511484-6DD9-4B8C-B25B-DF1F63464CCD}" type="presParOf" srcId="{BEC10A99-ABC4-40C2-B1A6-D300D471EFA7}" destId="{4739293A-E647-44B5-B442-5C725B40B4DD}" srcOrd="1" destOrd="0" presId="urn:microsoft.com/office/officeart/2005/8/layout/orgChart1"/>
    <dgm:cxn modelId="{E2F23BD0-695A-4DF3-89C2-EC1694F0DF18}" type="presParOf" srcId="{BEC10A99-ABC4-40C2-B1A6-D300D471EFA7}" destId="{FC1E72BD-2A4C-41E7-9F33-955A175EB465}" srcOrd="2" destOrd="0" presId="urn:microsoft.com/office/officeart/2005/8/layout/orgChart1"/>
    <dgm:cxn modelId="{D29D762C-BA41-4959-9D41-482BEAE153FD}" type="presParOf" srcId="{F01A78AE-F350-4CB7-99E7-8ABE64A8260D}" destId="{B5DA4D6F-8C58-448D-A933-D314DBB2127B}" srcOrd="16" destOrd="0" presId="urn:microsoft.com/office/officeart/2005/8/layout/orgChart1"/>
    <dgm:cxn modelId="{9A154C1A-9A6D-467E-8A59-C729B9AB36E1}" type="presParOf" srcId="{F01A78AE-F350-4CB7-99E7-8ABE64A8260D}" destId="{6BC0EEF8-1310-44F5-86C2-FD3A30EE90FF}" srcOrd="17" destOrd="0" presId="urn:microsoft.com/office/officeart/2005/8/layout/orgChart1"/>
    <dgm:cxn modelId="{D2C42A69-52EC-4ADC-B9CC-41FCF488581E}" type="presParOf" srcId="{6BC0EEF8-1310-44F5-86C2-FD3A30EE90FF}" destId="{D674B9BD-86BA-4852-AB7F-DA38EA7D9D25}" srcOrd="0" destOrd="0" presId="urn:microsoft.com/office/officeart/2005/8/layout/orgChart1"/>
    <dgm:cxn modelId="{F23FF708-156F-464B-B0F0-8AD72C6B655B}" type="presParOf" srcId="{D674B9BD-86BA-4852-AB7F-DA38EA7D9D25}" destId="{C06C4EA6-0D80-4956-88D1-BB981699BB82}" srcOrd="0" destOrd="0" presId="urn:microsoft.com/office/officeart/2005/8/layout/orgChart1"/>
    <dgm:cxn modelId="{C5C6B077-ACF6-4C52-BDF8-1EDC7BA0283C}" type="presParOf" srcId="{D674B9BD-86BA-4852-AB7F-DA38EA7D9D25}" destId="{CA3492F5-775F-4565-BC20-917EDBBB2BC9}" srcOrd="1" destOrd="0" presId="urn:microsoft.com/office/officeart/2005/8/layout/orgChart1"/>
    <dgm:cxn modelId="{87D26729-EEF2-4EBE-B045-E61D6ACBD7BD}" type="presParOf" srcId="{6BC0EEF8-1310-44F5-86C2-FD3A30EE90FF}" destId="{8899AFBF-9B37-4FDB-A461-BF95B886F03B}" srcOrd="1" destOrd="0" presId="urn:microsoft.com/office/officeart/2005/8/layout/orgChart1"/>
    <dgm:cxn modelId="{D459E011-E7A2-48AD-A908-71D6EDF002A8}" type="presParOf" srcId="{6BC0EEF8-1310-44F5-86C2-FD3A30EE90FF}" destId="{9C95DD91-99AD-4A6A-AF3A-1F271E405B8F}" srcOrd="2" destOrd="0" presId="urn:microsoft.com/office/officeart/2005/8/layout/orgChart1"/>
    <dgm:cxn modelId="{3FEFE1E4-52A5-434B-BB00-2457F930AE0E}" type="presParOf" srcId="{E48DF60C-3DD3-46D3-AE87-C3084B3F011E}" destId="{C2A0A59E-8C7F-42EA-8813-74FC2256F50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A2598A-F074-49D0-82EA-7CB0FE65B0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A65D6660-B7BF-4731-8005-853749CC2D33}">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b="1" dirty="0">
              <a:solidFill>
                <a:schemeClr val="accent3"/>
              </a:solidFill>
              <a:latin typeface="+mj-lt"/>
            </a:rPr>
            <a:t>First Commercial Data Center </a:t>
          </a:r>
          <a:r>
            <a:rPr lang="en-US" sz="1000" dirty="0">
              <a:solidFill>
                <a:schemeClr val="bg1"/>
              </a:solidFill>
              <a:latin typeface="+mj-lt"/>
            </a:rPr>
            <a:t>to offer Colocation as a Service in India</a:t>
          </a:r>
          <a:endParaRPr lang="en-IN" sz="1000" dirty="0">
            <a:solidFill>
              <a:schemeClr val="bg1"/>
            </a:solidFill>
            <a:latin typeface="+mj-lt"/>
          </a:endParaRPr>
        </a:p>
      </dgm:t>
    </dgm:pt>
    <dgm:pt modelId="{3BC7B7BF-BDD3-4AC2-BAAD-267D7428859C}" type="parTrans" cxnId="{2CE27785-9804-4BC2-BA95-48B057598D37}">
      <dgm:prSet/>
      <dgm:spPr/>
      <dgm:t>
        <a:bodyPr/>
        <a:lstStyle/>
        <a:p>
          <a:endParaRPr lang="en-IN"/>
        </a:p>
      </dgm:t>
    </dgm:pt>
    <dgm:pt modelId="{20E1E0B4-4535-4805-BD7A-F5377D3EA6DA}" type="sibTrans" cxnId="{2CE27785-9804-4BC2-BA95-48B057598D37}">
      <dgm:prSet/>
      <dgm:spPr/>
      <dgm:t>
        <a:bodyPr/>
        <a:lstStyle/>
        <a:p>
          <a:endParaRPr lang="en-IN"/>
        </a:p>
      </dgm:t>
    </dgm:pt>
    <dgm:pt modelId="{8D980327-67AF-4E26-A6F3-DE4FF4DBC9FB}">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00" dirty="0">
              <a:solidFill>
                <a:schemeClr val="bg1"/>
              </a:solidFill>
              <a:latin typeface="+mj-lt"/>
            </a:rPr>
            <a:t>Addressing Near </a:t>
          </a:r>
          <a:r>
            <a:rPr lang="en-US" sz="1000" b="1" dirty="0">
              <a:solidFill>
                <a:schemeClr val="accent3"/>
              </a:solidFill>
              <a:latin typeface="+mj-lt"/>
            </a:rPr>
            <a:t>DR</a:t>
          </a:r>
          <a:r>
            <a:rPr lang="en-US" sz="1000" dirty="0">
              <a:solidFill>
                <a:schemeClr val="bg1"/>
              </a:solidFill>
              <a:latin typeface="+mj-lt"/>
            </a:rPr>
            <a:t> solution with latency &lt;1ms with Airoli and Rabale Data Center</a:t>
          </a:r>
          <a:endParaRPr lang="en-IN" sz="1000" dirty="0">
            <a:solidFill>
              <a:schemeClr val="bg1"/>
            </a:solidFill>
            <a:latin typeface="+mj-lt"/>
          </a:endParaRPr>
        </a:p>
      </dgm:t>
    </dgm:pt>
    <dgm:pt modelId="{41BA69F9-84AC-46E7-87D0-91441B3370F0}" type="parTrans" cxnId="{7FF83363-D82D-44D0-BF86-30AD10A70AD6}">
      <dgm:prSet/>
      <dgm:spPr/>
      <dgm:t>
        <a:bodyPr/>
        <a:lstStyle/>
        <a:p>
          <a:endParaRPr lang="en-IN"/>
        </a:p>
      </dgm:t>
    </dgm:pt>
    <dgm:pt modelId="{F4F8E235-84CF-43A4-986D-E0027E265AD8}" type="sibTrans" cxnId="{7FF83363-D82D-44D0-BF86-30AD10A70AD6}">
      <dgm:prSet/>
      <dgm:spPr/>
      <dgm:t>
        <a:bodyPr/>
        <a:lstStyle/>
        <a:p>
          <a:endParaRPr lang="en-IN"/>
        </a:p>
      </dgm:t>
    </dgm:pt>
    <dgm:pt modelId="{BEE139B8-3453-4414-BD25-77BC614FF7C0}">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solidFill>
                <a:schemeClr val="bg1"/>
              </a:solidFill>
              <a:latin typeface="+mj-lt"/>
            </a:rPr>
            <a:t>Close proximity to </a:t>
          </a:r>
          <a:r>
            <a:rPr lang="en-US" sz="1000" b="1" dirty="0">
              <a:solidFill>
                <a:schemeClr val="accent3"/>
              </a:solidFill>
              <a:latin typeface="+mj-lt"/>
            </a:rPr>
            <a:t>NIXI POP</a:t>
          </a:r>
          <a:r>
            <a:rPr lang="en-US" sz="1000" dirty="0">
              <a:solidFill>
                <a:schemeClr val="bg1"/>
              </a:solidFill>
              <a:latin typeface="+mj-lt"/>
            </a:rPr>
            <a:t>, its 1 floor below Sify Data Center</a:t>
          </a:r>
          <a:endParaRPr lang="en-IN" sz="1000" dirty="0">
            <a:solidFill>
              <a:schemeClr val="bg1"/>
            </a:solidFill>
            <a:latin typeface="+mj-lt"/>
          </a:endParaRPr>
        </a:p>
      </dgm:t>
    </dgm:pt>
    <dgm:pt modelId="{6003A79D-B33D-42EF-9A62-567BCCF022BB}" type="parTrans" cxnId="{2708835F-21C0-42C4-9730-188BDDE410D3}">
      <dgm:prSet/>
      <dgm:spPr/>
      <dgm:t>
        <a:bodyPr/>
        <a:lstStyle/>
        <a:p>
          <a:endParaRPr lang="en-IN"/>
        </a:p>
      </dgm:t>
    </dgm:pt>
    <dgm:pt modelId="{1C75B643-9C92-4099-994B-2F1359F366A9}" type="sibTrans" cxnId="{2708835F-21C0-42C4-9730-188BDDE410D3}">
      <dgm:prSet/>
      <dgm:spPr/>
      <dgm:t>
        <a:bodyPr/>
        <a:lstStyle/>
        <a:p>
          <a:endParaRPr lang="en-IN"/>
        </a:p>
      </dgm:t>
    </dgm:pt>
    <dgm:pt modelId="{4166135B-1040-41A2-8CDC-3701443C43B3}">
      <dgm:prSet custT="1">
        <dgm:style>
          <a:lnRef idx="1">
            <a:schemeClr val="accent1"/>
          </a:lnRef>
          <a:fillRef idx="2">
            <a:schemeClr val="accent1"/>
          </a:fillRef>
          <a:effectRef idx="1">
            <a:schemeClr val="accent1"/>
          </a:effectRef>
          <a:fontRef idx="minor">
            <a:schemeClr val="dk1"/>
          </a:fontRef>
        </dgm:style>
      </dgm:prSet>
      <dgm:spPr>
        <a:solidFill>
          <a:schemeClr val="tx2">
            <a:lumMod val="75000"/>
            <a:alpha val="80000"/>
          </a:schemeClr>
        </a:solidFill>
        <a:ln w="6350" cap="flat" cmpd="sng" algn="ctr">
          <a:solidFill>
            <a:schemeClr val="accent1">
              <a:lumMod val="75000"/>
            </a:schemeClr>
          </a:solidFill>
          <a:prstDash val="solid"/>
        </a:ln>
        <a:effectLst/>
      </dgm:spPr>
      <dgm:t>
        <a:bodyPr spcFirstLastPara="0" vert="horz" wrap="square" lIns="38100" tIns="38100" rIns="38100" bIns="38100" numCol="1" spcCol="1270" anchor="ctr" anchorCtr="0"/>
        <a:lstStyle/>
        <a:p>
          <a:pPr>
            <a:lnSpc>
              <a:spcPct val="100000"/>
            </a:lnSpc>
            <a:spcAft>
              <a:spcPts val="0"/>
            </a:spcAft>
            <a:buNone/>
          </a:pPr>
          <a:r>
            <a:rPr lang="en-US" sz="1000" dirty="0">
              <a:solidFill>
                <a:schemeClr val="bg1"/>
              </a:solidFill>
              <a:latin typeface="+mj-lt"/>
              <a:ea typeface="+mn-ea"/>
              <a:cs typeface="+mn-cs"/>
            </a:rPr>
            <a:t>Customer gets </a:t>
          </a:r>
          <a:r>
            <a:rPr lang="en-US" sz="1000" b="1" dirty="0">
              <a:solidFill>
                <a:schemeClr val="accent3"/>
              </a:solidFill>
              <a:latin typeface="+mj-lt"/>
              <a:ea typeface="+mn-ea"/>
              <a:cs typeface="+mn-cs"/>
            </a:rPr>
            <a:t>low latency ISP</a:t>
          </a:r>
          <a:r>
            <a:rPr lang="en-US" sz="1000" dirty="0">
              <a:solidFill>
                <a:schemeClr val="bg1"/>
              </a:solidFill>
              <a:latin typeface="+mj-lt"/>
              <a:ea typeface="+mn-ea"/>
              <a:cs typeface="+mn-cs"/>
            </a:rPr>
            <a:t> peering and reduced international hops</a:t>
          </a:r>
          <a:endParaRPr lang="en-IN" sz="1000" dirty="0">
            <a:solidFill>
              <a:schemeClr val="bg1"/>
            </a:solidFill>
            <a:latin typeface="+mj-lt"/>
          </a:endParaRPr>
        </a:p>
      </dgm:t>
    </dgm:pt>
    <dgm:pt modelId="{669A3E50-1763-4096-9A21-21C03F05795D}" type="parTrans" cxnId="{83E0F3DD-2618-40E0-9E3D-1482B485F1E3}">
      <dgm:prSet/>
      <dgm:spPr/>
      <dgm:t>
        <a:bodyPr/>
        <a:lstStyle/>
        <a:p>
          <a:endParaRPr lang="en-IN"/>
        </a:p>
      </dgm:t>
    </dgm:pt>
    <dgm:pt modelId="{ACC40856-2C2A-407A-979D-8EEA8AC1D68A}" type="sibTrans" cxnId="{83E0F3DD-2618-40E0-9E3D-1482B485F1E3}">
      <dgm:prSet/>
      <dgm:spPr/>
      <dgm:t>
        <a:bodyPr/>
        <a:lstStyle/>
        <a:p>
          <a:endParaRPr lang="en-IN"/>
        </a:p>
      </dgm:t>
    </dgm:pt>
    <dgm:pt modelId="{4067B308-E148-47D6-9E0A-A6BCB4DFF037}">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00" dirty="0">
              <a:solidFill>
                <a:schemeClr val="bg1"/>
              </a:solidFill>
              <a:latin typeface="+mj-lt"/>
            </a:rPr>
            <a:t>Located in the Commercial hub of </a:t>
          </a:r>
          <a:r>
            <a:rPr lang="en-US" sz="1000" b="1" dirty="0">
              <a:solidFill>
                <a:schemeClr val="accent3"/>
              </a:solidFill>
              <a:latin typeface="+mj-lt"/>
            </a:rPr>
            <a:t>Navi Mumbai</a:t>
          </a:r>
          <a:endParaRPr lang="en-IN" sz="1000" b="1" dirty="0">
            <a:solidFill>
              <a:schemeClr val="accent3"/>
            </a:solidFill>
            <a:latin typeface="+mj-lt"/>
          </a:endParaRPr>
        </a:p>
      </dgm:t>
    </dgm:pt>
    <dgm:pt modelId="{F0F62184-D758-496C-BBF1-7DCA83D65F44}" type="parTrans" cxnId="{E56D9750-D4C7-4BC0-9F1F-796B9894623B}">
      <dgm:prSet/>
      <dgm:spPr/>
      <dgm:t>
        <a:bodyPr/>
        <a:lstStyle/>
        <a:p>
          <a:endParaRPr lang="en-IN"/>
        </a:p>
      </dgm:t>
    </dgm:pt>
    <dgm:pt modelId="{8279DCD1-5FE2-4D49-849F-6564234EC2E7}" type="sibTrans" cxnId="{E56D9750-D4C7-4BC0-9F1F-796B9894623B}">
      <dgm:prSet/>
      <dgm:spPr/>
      <dgm:t>
        <a:bodyPr/>
        <a:lstStyle/>
        <a:p>
          <a:endParaRPr lang="en-IN"/>
        </a:p>
      </dgm:t>
    </dgm:pt>
    <dgm:pt modelId="{C01CAB05-0AC6-4F47-A167-C3211AD48081}" type="pres">
      <dgm:prSet presAssocID="{59A2598A-F074-49D0-82EA-7CB0FE65B0BD}" presName="linear" presStyleCnt="0">
        <dgm:presLayoutVars>
          <dgm:animLvl val="lvl"/>
          <dgm:resizeHandles val="exact"/>
        </dgm:presLayoutVars>
      </dgm:prSet>
      <dgm:spPr/>
    </dgm:pt>
    <dgm:pt modelId="{CA020889-B09F-4AC8-B639-7079D3F1F97C}" type="pres">
      <dgm:prSet presAssocID="{4067B308-E148-47D6-9E0A-A6BCB4DFF037}" presName="parentText" presStyleLbl="node1" presStyleIdx="0" presStyleCnt="5">
        <dgm:presLayoutVars>
          <dgm:chMax val="0"/>
          <dgm:bulletEnabled val="1"/>
        </dgm:presLayoutVars>
      </dgm:prSet>
      <dgm:spPr/>
    </dgm:pt>
    <dgm:pt modelId="{86B68EB2-2FD1-42C7-A73A-84EF944C1A5E}" type="pres">
      <dgm:prSet presAssocID="{8279DCD1-5FE2-4D49-849F-6564234EC2E7}" presName="spacer" presStyleCnt="0"/>
      <dgm:spPr/>
    </dgm:pt>
    <dgm:pt modelId="{6CEC6A84-2FE8-4BBB-83FC-B9F62924BA80}" type="pres">
      <dgm:prSet presAssocID="{A65D6660-B7BF-4731-8005-853749CC2D33}" presName="parentText" presStyleLbl="node1" presStyleIdx="1" presStyleCnt="5">
        <dgm:presLayoutVars>
          <dgm:chMax val="0"/>
          <dgm:bulletEnabled val="1"/>
        </dgm:presLayoutVars>
      </dgm:prSet>
      <dgm:spPr/>
    </dgm:pt>
    <dgm:pt modelId="{BD0180E8-665A-40F7-A02D-C31E55E22609}" type="pres">
      <dgm:prSet presAssocID="{20E1E0B4-4535-4805-BD7A-F5377D3EA6DA}" presName="spacer" presStyleCnt="0"/>
      <dgm:spPr/>
    </dgm:pt>
    <dgm:pt modelId="{B83BE90B-EE34-49C8-986F-6B1DC9745CFF}" type="pres">
      <dgm:prSet presAssocID="{8D980327-67AF-4E26-A6F3-DE4FF4DBC9FB}" presName="parentText" presStyleLbl="node1" presStyleIdx="2" presStyleCnt="5">
        <dgm:presLayoutVars>
          <dgm:chMax val="0"/>
          <dgm:bulletEnabled val="1"/>
        </dgm:presLayoutVars>
      </dgm:prSet>
      <dgm:spPr/>
    </dgm:pt>
    <dgm:pt modelId="{269E7CD6-FFBA-49A1-A191-7DA5CAF526FF}" type="pres">
      <dgm:prSet presAssocID="{F4F8E235-84CF-43A4-986D-E0027E265AD8}" presName="spacer" presStyleCnt="0"/>
      <dgm:spPr/>
    </dgm:pt>
    <dgm:pt modelId="{203922FC-CC15-4499-B19D-4B165BAFC48A}" type="pres">
      <dgm:prSet presAssocID="{4166135B-1040-41A2-8CDC-3701443C43B3}" presName="parentText" presStyleLbl="node1" presStyleIdx="3" presStyleCnt="5">
        <dgm:presLayoutVars>
          <dgm:chMax val="0"/>
          <dgm:bulletEnabled val="1"/>
        </dgm:presLayoutVars>
      </dgm:prSet>
      <dgm:spPr/>
    </dgm:pt>
    <dgm:pt modelId="{D95B2187-36B3-4BB3-8565-092F02A09485}" type="pres">
      <dgm:prSet presAssocID="{ACC40856-2C2A-407A-979D-8EEA8AC1D68A}" presName="spacer" presStyleCnt="0"/>
      <dgm:spPr/>
    </dgm:pt>
    <dgm:pt modelId="{1A03CB74-BFA7-4819-B034-C746B9AC6EDC}" type="pres">
      <dgm:prSet presAssocID="{BEE139B8-3453-4414-BD25-77BC614FF7C0}" presName="parentText" presStyleLbl="node1" presStyleIdx="4" presStyleCnt="5">
        <dgm:presLayoutVars>
          <dgm:chMax val="0"/>
          <dgm:bulletEnabled val="1"/>
        </dgm:presLayoutVars>
      </dgm:prSet>
      <dgm:spPr/>
    </dgm:pt>
  </dgm:ptLst>
  <dgm:cxnLst>
    <dgm:cxn modelId="{2708835F-21C0-42C4-9730-188BDDE410D3}" srcId="{59A2598A-F074-49D0-82EA-7CB0FE65B0BD}" destId="{BEE139B8-3453-4414-BD25-77BC614FF7C0}" srcOrd="4" destOrd="0" parTransId="{6003A79D-B33D-42EF-9A62-567BCCF022BB}" sibTransId="{1C75B643-9C92-4099-994B-2F1359F366A9}"/>
    <dgm:cxn modelId="{7FF83363-D82D-44D0-BF86-30AD10A70AD6}" srcId="{59A2598A-F074-49D0-82EA-7CB0FE65B0BD}" destId="{8D980327-67AF-4E26-A6F3-DE4FF4DBC9FB}" srcOrd="2" destOrd="0" parTransId="{41BA69F9-84AC-46E7-87D0-91441B3370F0}" sibTransId="{F4F8E235-84CF-43A4-986D-E0027E265AD8}"/>
    <dgm:cxn modelId="{E56D9750-D4C7-4BC0-9F1F-796B9894623B}" srcId="{59A2598A-F074-49D0-82EA-7CB0FE65B0BD}" destId="{4067B308-E148-47D6-9E0A-A6BCB4DFF037}" srcOrd="0" destOrd="0" parTransId="{F0F62184-D758-496C-BBF1-7DCA83D65F44}" sibTransId="{8279DCD1-5FE2-4D49-849F-6564234EC2E7}"/>
    <dgm:cxn modelId="{2CE27785-9804-4BC2-BA95-48B057598D37}" srcId="{59A2598A-F074-49D0-82EA-7CB0FE65B0BD}" destId="{A65D6660-B7BF-4731-8005-853749CC2D33}" srcOrd="1" destOrd="0" parTransId="{3BC7B7BF-BDD3-4AC2-BAAD-267D7428859C}" sibTransId="{20E1E0B4-4535-4805-BD7A-F5377D3EA6DA}"/>
    <dgm:cxn modelId="{5C3A618A-CF39-472B-80BB-C63643940455}" type="presOf" srcId="{BEE139B8-3453-4414-BD25-77BC614FF7C0}" destId="{1A03CB74-BFA7-4819-B034-C746B9AC6EDC}" srcOrd="0" destOrd="0" presId="urn:microsoft.com/office/officeart/2005/8/layout/vList2"/>
    <dgm:cxn modelId="{F82A588B-E6DF-4185-894E-D454A2C9D52D}" type="presOf" srcId="{8D980327-67AF-4E26-A6F3-DE4FF4DBC9FB}" destId="{B83BE90B-EE34-49C8-986F-6B1DC9745CFF}" srcOrd="0" destOrd="0" presId="urn:microsoft.com/office/officeart/2005/8/layout/vList2"/>
    <dgm:cxn modelId="{DA15579C-C823-47EB-9BF2-712B62452460}" type="presOf" srcId="{4067B308-E148-47D6-9E0A-A6BCB4DFF037}" destId="{CA020889-B09F-4AC8-B639-7079D3F1F97C}" srcOrd="0" destOrd="0" presId="urn:microsoft.com/office/officeart/2005/8/layout/vList2"/>
    <dgm:cxn modelId="{116D63B4-231B-4C40-BC2F-B3B2BAF865B3}" type="presOf" srcId="{4166135B-1040-41A2-8CDC-3701443C43B3}" destId="{203922FC-CC15-4499-B19D-4B165BAFC48A}" srcOrd="0" destOrd="0" presId="urn:microsoft.com/office/officeart/2005/8/layout/vList2"/>
    <dgm:cxn modelId="{95C9E5DB-99E1-4A31-BA27-7CD9344B60AE}" type="presOf" srcId="{A65D6660-B7BF-4731-8005-853749CC2D33}" destId="{6CEC6A84-2FE8-4BBB-83FC-B9F62924BA80}" srcOrd="0" destOrd="0" presId="urn:microsoft.com/office/officeart/2005/8/layout/vList2"/>
    <dgm:cxn modelId="{83E0F3DD-2618-40E0-9E3D-1482B485F1E3}" srcId="{59A2598A-F074-49D0-82EA-7CB0FE65B0BD}" destId="{4166135B-1040-41A2-8CDC-3701443C43B3}" srcOrd="3" destOrd="0" parTransId="{669A3E50-1763-4096-9A21-21C03F05795D}" sibTransId="{ACC40856-2C2A-407A-979D-8EEA8AC1D68A}"/>
    <dgm:cxn modelId="{9C605CDF-8FD8-4555-B77B-1A7951772C7A}" type="presOf" srcId="{59A2598A-F074-49D0-82EA-7CB0FE65B0BD}" destId="{C01CAB05-0AC6-4F47-A167-C3211AD48081}" srcOrd="0" destOrd="0" presId="urn:microsoft.com/office/officeart/2005/8/layout/vList2"/>
    <dgm:cxn modelId="{B9B2394F-5317-4C5C-BC5B-B2E2B43FEDA1}" type="presParOf" srcId="{C01CAB05-0AC6-4F47-A167-C3211AD48081}" destId="{CA020889-B09F-4AC8-B639-7079D3F1F97C}" srcOrd="0" destOrd="0" presId="urn:microsoft.com/office/officeart/2005/8/layout/vList2"/>
    <dgm:cxn modelId="{F78B3120-560A-42A4-B349-378E650D1A18}" type="presParOf" srcId="{C01CAB05-0AC6-4F47-A167-C3211AD48081}" destId="{86B68EB2-2FD1-42C7-A73A-84EF944C1A5E}" srcOrd="1" destOrd="0" presId="urn:microsoft.com/office/officeart/2005/8/layout/vList2"/>
    <dgm:cxn modelId="{7F1C3173-4E81-4E31-8B78-4E23AD6F4A53}" type="presParOf" srcId="{C01CAB05-0AC6-4F47-A167-C3211AD48081}" destId="{6CEC6A84-2FE8-4BBB-83FC-B9F62924BA80}" srcOrd="2" destOrd="0" presId="urn:microsoft.com/office/officeart/2005/8/layout/vList2"/>
    <dgm:cxn modelId="{866C0508-FFB9-456D-98F4-54BB256B59E6}" type="presParOf" srcId="{C01CAB05-0AC6-4F47-A167-C3211AD48081}" destId="{BD0180E8-665A-40F7-A02D-C31E55E22609}" srcOrd="3" destOrd="0" presId="urn:microsoft.com/office/officeart/2005/8/layout/vList2"/>
    <dgm:cxn modelId="{2D4401F0-5513-4FE7-9580-444B077F14B3}" type="presParOf" srcId="{C01CAB05-0AC6-4F47-A167-C3211AD48081}" destId="{B83BE90B-EE34-49C8-986F-6B1DC9745CFF}" srcOrd="4" destOrd="0" presId="urn:microsoft.com/office/officeart/2005/8/layout/vList2"/>
    <dgm:cxn modelId="{390793A8-3858-49D0-9A72-9AC701363382}" type="presParOf" srcId="{C01CAB05-0AC6-4F47-A167-C3211AD48081}" destId="{269E7CD6-FFBA-49A1-A191-7DA5CAF526FF}" srcOrd="5" destOrd="0" presId="urn:microsoft.com/office/officeart/2005/8/layout/vList2"/>
    <dgm:cxn modelId="{8CFD1AC2-1E99-45BA-A90C-4359D3E405D4}" type="presParOf" srcId="{C01CAB05-0AC6-4F47-A167-C3211AD48081}" destId="{203922FC-CC15-4499-B19D-4B165BAFC48A}" srcOrd="6" destOrd="0" presId="urn:microsoft.com/office/officeart/2005/8/layout/vList2"/>
    <dgm:cxn modelId="{EE9CEEAE-477B-4EF6-BF5E-50E2059C1080}" type="presParOf" srcId="{C01CAB05-0AC6-4F47-A167-C3211AD48081}" destId="{D95B2187-36B3-4BB3-8565-092F02A09485}" srcOrd="7" destOrd="0" presId="urn:microsoft.com/office/officeart/2005/8/layout/vList2"/>
    <dgm:cxn modelId="{8CCDD911-0E70-4EFB-A25C-484DD9D5DE68}" type="presParOf" srcId="{C01CAB05-0AC6-4F47-A167-C3211AD48081}" destId="{1A03CB74-BFA7-4819-B034-C746B9AC6ED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2805159-CCB1-4A2A-86BD-3784F20DDB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9E5C327E-0BF6-497C-A0F1-B5E40307218B}">
      <dgm:prSet custT="1"/>
      <dgm:spPr>
        <a:solidFill>
          <a:srgbClr val="10253F">
            <a:alpha val="80000"/>
          </a:srgbClr>
        </a:solidFill>
        <a:ln w="6350">
          <a:solidFill>
            <a:schemeClr val="accent1">
              <a:lumMod val="75000"/>
            </a:schemeClr>
          </a:solidFill>
        </a:ln>
      </dgm:spPr>
      <dgm:t>
        <a:bodyPr/>
        <a:lstStyle/>
        <a:p>
          <a:pPr>
            <a:lnSpc>
              <a:spcPts val="1600"/>
            </a:lnSpc>
            <a:spcAft>
              <a:spcPts val="0"/>
            </a:spcAft>
          </a:pPr>
          <a:r>
            <a:rPr lang="en-US" sz="1200" dirty="0">
              <a:solidFill>
                <a:schemeClr val="bg1"/>
              </a:solidFill>
            </a:rPr>
            <a:t>Reduce costs/on-premise data centers too expensive </a:t>
          </a:r>
          <a:endParaRPr lang="en-IN" sz="1200" dirty="0">
            <a:solidFill>
              <a:schemeClr val="bg1"/>
            </a:solidFill>
          </a:endParaRPr>
        </a:p>
      </dgm:t>
    </dgm:pt>
    <dgm:pt modelId="{2F57E592-E409-4AA2-BB55-A30E7461824F}" type="parTrans" cxnId="{370A4EA2-D170-4485-810E-36A43EE1016E}">
      <dgm:prSet/>
      <dgm:spPr/>
      <dgm:t>
        <a:bodyPr/>
        <a:lstStyle/>
        <a:p>
          <a:endParaRPr lang="en-IN"/>
        </a:p>
      </dgm:t>
    </dgm:pt>
    <dgm:pt modelId="{3823527F-0F8D-421E-8751-BC144F462FA7}" type="sibTrans" cxnId="{370A4EA2-D170-4485-810E-36A43EE1016E}">
      <dgm:prSet/>
      <dgm:spPr/>
      <dgm:t>
        <a:bodyPr/>
        <a:lstStyle/>
        <a:p>
          <a:endParaRPr lang="en-IN"/>
        </a:p>
      </dgm:t>
    </dgm:pt>
    <dgm:pt modelId="{BEEB33BF-3CB3-4A24-AE03-EAC5890D875C}">
      <dgm:prSet custT="1"/>
      <dgm:spPr>
        <a:solidFill>
          <a:srgbClr val="10253F">
            <a:alpha val="80000"/>
          </a:srgbClr>
        </a:solidFill>
        <a:ln w="6350">
          <a:solidFill>
            <a:schemeClr val="accent1">
              <a:lumMod val="75000"/>
            </a:schemeClr>
          </a:solidFill>
        </a:ln>
      </dgm:spPr>
      <dgm:t>
        <a:bodyPr/>
        <a:lstStyle/>
        <a:p>
          <a:pPr>
            <a:lnSpc>
              <a:spcPts val="1600"/>
            </a:lnSpc>
            <a:spcAft>
              <a:spcPts val="0"/>
            </a:spcAft>
          </a:pPr>
          <a:r>
            <a:rPr lang="en-US" sz="1200" dirty="0">
              <a:solidFill>
                <a:schemeClr val="bg1"/>
              </a:solidFill>
            </a:rPr>
            <a:t>Improve </a:t>
          </a:r>
          <a:r>
            <a:rPr lang="en-US" sz="1200" b="0" i="0" dirty="0">
              <a:solidFill>
                <a:schemeClr val="bg1"/>
              </a:solidFill>
            </a:rPr>
            <a:t>infrastructure and application scalability </a:t>
          </a:r>
          <a:endParaRPr lang="en-IN" sz="1200" dirty="0">
            <a:solidFill>
              <a:schemeClr val="bg1"/>
            </a:solidFill>
          </a:endParaRPr>
        </a:p>
      </dgm:t>
    </dgm:pt>
    <dgm:pt modelId="{65D356DB-B637-439C-8D23-82CD5A1FAB6E}" type="parTrans" cxnId="{1EC33A7A-C803-4352-A6B8-018B22C77525}">
      <dgm:prSet/>
      <dgm:spPr/>
      <dgm:t>
        <a:bodyPr/>
        <a:lstStyle/>
        <a:p>
          <a:endParaRPr lang="en-IN"/>
        </a:p>
      </dgm:t>
    </dgm:pt>
    <dgm:pt modelId="{52417543-0E5E-4BE8-9A7F-9ECBDC74032D}" type="sibTrans" cxnId="{1EC33A7A-C803-4352-A6B8-018B22C77525}">
      <dgm:prSet/>
      <dgm:spPr/>
      <dgm:t>
        <a:bodyPr/>
        <a:lstStyle/>
        <a:p>
          <a:endParaRPr lang="en-IN"/>
        </a:p>
      </dgm:t>
    </dgm:pt>
    <dgm:pt modelId="{5888F56E-216D-4439-9EF3-7C34BE56493C}">
      <dgm:prSet custT="1"/>
      <dgm:spPr>
        <a:solidFill>
          <a:schemeClr val="tx2">
            <a:lumMod val="75000"/>
            <a:alpha val="80000"/>
          </a:schemeClr>
        </a:solidFill>
        <a:ln w="6350">
          <a:solidFill>
            <a:schemeClr val="accent1">
              <a:lumMod val="75000"/>
            </a:schemeClr>
          </a:solidFill>
        </a:ln>
      </dgm:spPr>
      <dgm:t>
        <a:bodyPr/>
        <a:lstStyle/>
        <a:p>
          <a:pPr>
            <a:lnSpc>
              <a:spcPts val="1600"/>
            </a:lnSpc>
            <a:spcAft>
              <a:spcPts val="0"/>
            </a:spcAft>
          </a:pPr>
          <a:r>
            <a:rPr lang="en-US" sz="1200" b="0" i="0" dirty="0">
              <a:solidFill>
                <a:schemeClr val="bg1"/>
              </a:solidFill>
            </a:rPr>
            <a:t>Improve infrastructure or data center resiliency/availability (e.g., deploying new disaster recovery environments, achieve higher uptime)</a:t>
          </a:r>
          <a:endParaRPr lang="en-IN" sz="1200" dirty="0">
            <a:solidFill>
              <a:schemeClr val="bg1"/>
            </a:solidFill>
          </a:endParaRPr>
        </a:p>
      </dgm:t>
    </dgm:pt>
    <dgm:pt modelId="{871513E5-56B3-42AA-A5D6-6E4D48ACDBAE}" type="parTrans" cxnId="{651F3DC1-EF51-48A9-88E1-C60718372BB4}">
      <dgm:prSet/>
      <dgm:spPr/>
      <dgm:t>
        <a:bodyPr/>
        <a:lstStyle/>
        <a:p>
          <a:endParaRPr lang="en-IN"/>
        </a:p>
      </dgm:t>
    </dgm:pt>
    <dgm:pt modelId="{192A2B6B-284B-4B83-B2C3-A935B3084DB9}" type="sibTrans" cxnId="{651F3DC1-EF51-48A9-88E1-C60718372BB4}">
      <dgm:prSet/>
      <dgm:spPr/>
      <dgm:t>
        <a:bodyPr/>
        <a:lstStyle/>
        <a:p>
          <a:endParaRPr lang="en-IN"/>
        </a:p>
      </dgm:t>
    </dgm:pt>
    <dgm:pt modelId="{858EDE9C-1252-4CA3-8DA7-FEFD5543E137}">
      <dgm:prSet custT="1"/>
      <dgm:spPr>
        <a:solidFill>
          <a:srgbClr val="10253F">
            <a:alpha val="80000"/>
          </a:srgbClr>
        </a:solidFill>
        <a:ln w="6350">
          <a:solidFill>
            <a:schemeClr val="accent1">
              <a:lumMod val="75000"/>
            </a:schemeClr>
          </a:solidFill>
        </a:ln>
      </dgm:spPr>
      <dgm:t>
        <a:bodyPr/>
        <a:lstStyle/>
        <a:p>
          <a:pPr>
            <a:lnSpc>
              <a:spcPts val="1600"/>
            </a:lnSpc>
            <a:spcAft>
              <a:spcPts val="0"/>
            </a:spcAft>
          </a:pPr>
          <a:r>
            <a:rPr lang="en-US" sz="1200" dirty="0">
              <a:solidFill>
                <a:schemeClr val="bg1"/>
              </a:solidFill>
            </a:rPr>
            <a:t>Eliminate compliance concerns over on-premise data center/infrastructure </a:t>
          </a:r>
          <a:endParaRPr lang="en-IN" sz="1200" dirty="0">
            <a:solidFill>
              <a:schemeClr val="bg1"/>
            </a:solidFill>
          </a:endParaRPr>
        </a:p>
      </dgm:t>
    </dgm:pt>
    <dgm:pt modelId="{B150B9CA-5DCA-4434-953A-D4F2888F0C83}" type="parTrans" cxnId="{EBBCAD5D-D002-417E-B09E-5391885D4073}">
      <dgm:prSet/>
      <dgm:spPr/>
      <dgm:t>
        <a:bodyPr/>
        <a:lstStyle/>
        <a:p>
          <a:endParaRPr lang="en-IN"/>
        </a:p>
      </dgm:t>
    </dgm:pt>
    <dgm:pt modelId="{2F918CD8-D60C-4C94-A439-349D95568ACE}" type="sibTrans" cxnId="{EBBCAD5D-D002-417E-B09E-5391885D4073}">
      <dgm:prSet/>
      <dgm:spPr/>
      <dgm:t>
        <a:bodyPr/>
        <a:lstStyle/>
        <a:p>
          <a:endParaRPr lang="en-IN"/>
        </a:p>
      </dgm:t>
    </dgm:pt>
    <dgm:pt modelId="{7E518783-6794-4DA8-9062-5CD76B917259}">
      <dgm:prSet custT="1"/>
      <dgm:spPr>
        <a:solidFill>
          <a:schemeClr val="tx2">
            <a:lumMod val="75000"/>
            <a:alpha val="80000"/>
          </a:schemeClr>
        </a:solidFill>
        <a:ln w="6350">
          <a:solidFill>
            <a:schemeClr val="accent1">
              <a:lumMod val="75000"/>
            </a:schemeClr>
          </a:solidFill>
        </a:ln>
      </dgm:spPr>
      <dgm:t>
        <a:bodyPr/>
        <a:lstStyle/>
        <a:p>
          <a:pPr>
            <a:lnSpc>
              <a:spcPts val="1600"/>
            </a:lnSpc>
            <a:spcAft>
              <a:spcPts val="0"/>
            </a:spcAft>
          </a:pPr>
          <a:r>
            <a:rPr lang="en-US" sz="1200" dirty="0">
              <a:solidFill>
                <a:schemeClr val="bg1"/>
              </a:solidFill>
            </a:rPr>
            <a:t>Improve </a:t>
          </a:r>
          <a:r>
            <a:rPr lang="en-US" sz="1200" b="0" i="0" dirty="0">
              <a:solidFill>
                <a:schemeClr val="bg1"/>
              </a:solidFill>
            </a:rPr>
            <a:t>infrastructure or data center security </a:t>
          </a:r>
          <a:endParaRPr lang="en-IN" sz="1200" dirty="0">
            <a:solidFill>
              <a:schemeClr val="bg1"/>
            </a:solidFill>
          </a:endParaRPr>
        </a:p>
      </dgm:t>
    </dgm:pt>
    <dgm:pt modelId="{CCB12D44-B0D3-4A4B-8133-F42FC2B3AA39}" type="parTrans" cxnId="{7D41C8F4-DBE2-4BD0-9C68-C15E3D009ECC}">
      <dgm:prSet/>
      <dgm:spPr/>
      <dgm:t>
        <a:bodyPr/>
        <a:lstStyle/>
        <a:p>
          <a:endParaRPr lang="en-IN"/>
        </a:p>
      </dgm:t>
    </dgm:pt>
    <dgm:pt modelId="{E9D71F26-7B3C-464C-BE08-2BE4E9F9ECEC}" type="sibTrans" cxnId="{7D41C8F4-DBE2-4BD0-9C68-C15E3D009ECC}">
      <dgm:prSet/>
      <dgm:spPr/>
      <dgm:t>
        <a:bodyPr/>
        <a:lstStyle/>
        <a:p>
          <a:endParaRPr lang="en-IN"/>
        </a:p>
      </dgm:t>
    </dgm:pt>
    <dgm:pt modelId="{577A6AAA-D1C6-4246-840B-4F1C2887BABC}">
      <dgm:prSet custT="1"/>
      <dgm:spPr>
        <a:solidFill>
          <a:srgbClr val="10253F">
            <a:alpha val="80000"/>
          </a:srgbClr>
        </a:solidFill>
        <a:ln w="6350">
          <a:solidFill>
            <a:schemeClr val="accent1">
              <a:lumMod val="75000"/>
            </a:schemeClr>
          </a:solidFill>
        </a:ln>
      </dgm:spPr>
      <dgm:t>
        <a:bodyPr/>
        <a:lstStyle/>
        <a:p>
          <a:pPr>
            <a:lnSpc>
              <a:spcPts val="1600"/>
            </a:lnSpc>
            <a:spcAft>
              <a:spcPts val="0"/>
            </a:spcAft>
          </a:pPr>
          <a:r>
            <a:rPr lang="en-US" sz="1200" b="0" i="0" dirty="0">
              <a:solidFill>
                <a:schemeClr val="bg1"/>
              </a:solidFill>
            </a:rPr>
            <a:t>Refactoring existing applications for performance and efficiency </a:t>
          </a:r>
          <a:endParaRPr lang="en-IN" sz="1200" dirty="0">
            <a:solidFill>
              <a:schemeClr val="bg1"/>
            </a:solidFill>
          </a:endParaRPr>
        </a:p>
      </dgm:t>
    </dgm:pt>
    <dgm:pt modelId="{455BA204-B26B-4BFA-B2BA-135BBA30D1CB}" type="parTrans" cxnId="{59F923EE-764A-4DC6-AE98-4B2B08899E2C}">
      <dgm:prSet/>
      <dgm:spPr/>
      <dgm:t>
        <a:bodyPr/>
        <a:lstStyle/>
        <a:p>
          <a:endParaRPr lang="en-IN"/>
        </a:p>
      </dgm:t>
    </dgm:pt>
    <dgm:pt modelId="{9F723798-DF18-4222-82CA-CAFEF165F74F}" type="sibTrans" cxnId="{59F923EE-764A-4DC6-AE98-4B2B08899E2C}">
      <dgm:prSet/>
      <dgm:spPr/>
      <dgm:t>
        <a:bodyPr/>
        <a:lstStyle/>
        <a:p>
          <a:endParaRPr lang="en-IN"/>
        </a:p>
      </dgm:t>
    </dgm:pt>
    <dgm:pt modelId="{AF99E3E7-3BDE-4779-8B48-8E8782E63614}">
      <dgm:prSet custT="1"/>
      <dgm:spPr>
        <a:solidFill>
          <a:schemeClr val="tx2">
            <a:lumMod val="75000"/>
            <a:alpha val="80000"/>
          </a:schemeClr>
        </a:solidFill>
        <a:ln w="6350">
          <a:solidFill>
            <a:schemeClr val="accent1">
              <a:lumMod val="75000"/>
            </a:schemeClr>
          </a:solidFill>
        </a:ln>
      </dgm:spPr>
      <dgm:t>
        <a:bodyPr/>
        <a:lstStyle/>
        <a:p>
          <a:pPr>
            <a:lnSpc>
              <a:spcPts val="1600"/>
            </a:lnSpc>
            <a:spcAft>
              <a:spcPts val="0"/>
            </a:spcAft>
          </a:pPr>
          <a:r>
            <a:rPr lang="en-US" sz="1200" b="0" i="0" dirty="0">
              <a:solidFill>
                <a:schemeClr val="bg1"/>
              </a:solidFill>
            </a:rPr>
            <a:t>Staffing/management </a:t>
          </a:r>
        </a:p>
        <a:p>
          <a:pPr>
            <a:lnSpc>
              <a:spcPts val="1600"/>
            </a:lnSpc>
            <a:spcAft>
              <a:spcPts val="0"/>
            </a:spcAft>
          </a:pPr>
          <a:r>
            <a:rPr lang="en-US" sz="1200" b="0" i="0" dirty="0">
              <a:solidFill>
                <a:schemeClr val="bg1"/>
              </a:solidFill>
            </a:rPr>
            <a:t>skill shortages </a:t>
          </a:r>
          <a:endParaRPr lang="en-IN" sz="1200" dirty="0">
            <a:solidFill>
              <a:schemeClr val="bg1"/>
            </a:solidFill>
          </a:endParaRPr>
        </a:p>
      </dgm:t>
    </dgm:pt>
    <dgm:pt modelId="{E4839F59-FA38-43E0-92AA-8C4003D0B503}" type="parTrans" cxnId="{1156E498-0491-42B2-AFF4-873442D7E587}">
      <dgm:prSet/>
      <dgm:spPr/>
      <dgm:t>
        <a:bodyPr/>
        <a:lstStyle/>
        <a:p>
          <a:endParaRPr lang="en-IN"/>
        </a:p>
      </dgm:t>
    </dgm:pt>
    <dgm:pt modelId="{56AB8227-3998-4607-B669-FAE9D404F843}" type="sibTrans" cxnId="{1156E498-0491-42B2-AFF4-873442D7E587}">
      <dgm:prSet/>
      <dgm:spPr/>
      <dgm:t>
        <a:bodyPr/>
        <a:lstStyle/>
        <a:p>
          <a:endParaRPr lang="en-IN"/>
        </a:p>
      </dgm:t>
    </dgm:pt>
    <dgm:pt modelId="{9804AB9A-8765-4E28-9764-D052C163502A}">
      <dgm:prSet custT="1"/>
      <dgm:spPr>
        <a:solidFill>
          <a:srgbClr val="10253F">
            <a:alpha val="80000"/>
          </a:srgbClr>
        </a:solidFill>
        <a:ln w="6350">
          <a:solidFill>
            <a:schemeClr val="accent1">
              <a:lumMod val="75000"/>
            </a:schemeClr>
          </a:solidFill>
        </a:ln>
      </dgm:spPr>
      <dgm:t>
        <a:bodyPr/>
        <a:lstStyle/>
        <a:p>
          <a:pPr>
            <a:lnSpc>
              <a:spcPts val="1600"/>
            </a:lnSpc>
            <a:spcAft>
              <a:spcPts val="0"/>
            </a:spcAft>
          </a:pPr>
          <a:r>
            <a:rPr lang="en-US" sz="1200" b="0" i="0" dirty="0">
              <a:solidFill>
                <a:schemeClr val="bg1"/>
              </a:solidFill>
            </a:rPr>
            <a:t>Staffing/management resourcing limitations </a:t>
          </a:r>
          <a:endParaRPr lang="en-IN" sz="1200" dirty="0">
            <a:solidFill>
              <a:schemeClr val="bg1"/>
            </a:solidFill>
          </a:endParaRPr>
        </a:p>
      </dgm:t>
    </dgm:pt>
    <dgm:pt modelId="{40CC906A-A0A6-4AE1-827D-281922200C83}" type="parTrans" cxnId="{B08B1BE3-B888-4041-AAB7-12D839073C2E}">
      <dgm:prSet/>
      <dgm:spPr/>
      <dgm:t>
        <a:bodyPr/>
        <a:lstStyle/>
        <a:p>
          <a:endParaRPr lang="en-IN"/>
        </a:p>
      </dgm:t>
    </dgm:pt>
    <dgm:pt modelId="{FDC4EF67-2B28-4ED2-82A6-D22AEBAF3E66}" type="sibTrans" cxnId="{B08B1BE3-B888-4041-AAB7-12D839073C2E}">
      <dgm:prSet/>
      <dgm:spPr/>
      <dgm:t>
        <a:bodyPr/>
        <a:lstStyle/>
        <a:p>
          <a:endParaRPr lang="en-IN"/>
        </a:p>
      </dgm:t>
    </dgm:pt>
    <dgm:pt modelId="{0E55F692-C1AA-48FB-B590-8DFBCFCE3902}">
      <dgm:prSet custT="1"/>
      <dgm:spPr>
        <a:solidFill>
          <a:schemeClr val="tx2">
            <a:lumMod val="75000"/>
            <a:alpha val="80000"/>
          </a:schemeClr>
        </a:solidFill>
        <a:ln w="6350">
          <a:solidFill>
            <a:schemeClr val="accent1">
              <a:lumMod val="75000"/>
            </a:schemeClr>
          </a:solidFill>
        </a:ln>
      </dgm:spPr>
      <dgm:t>
        <a:bodyPr/>
        <a:lstStyle/>
        <a:p>
          <a:pPr>
            <a:lnSpc>
              <a:spcPts val="1600"/>
            </a:lnSpc>
            <a:spcAft>
              <a:spcPts val="0"/>
            </a:spcAft>
          </a:pPr>
          <a:r>
            <a:rPr lang="en-US" sz="1200" dirty="0">
              <a:solidFill>
                <a:schemeClr val="bg1"/>
              </a:solidFill>
            </a:rPr>
            <a:t>Shifting IT strategy away from Capital Expenditures (owning infrastructure) to Operational Expenditures </a:t>
          </a:r>
          <a:endParaRPr lang="en-IN" sz="1200" dirty="0">
            <a:solidFill>
              <a:schemeClr val="bg1"/>
            </a:solidFill>
          </a:endParaRPr>
        </a:p>
      </dgm:t>
    </dgm:pt>
    <dgm:pt modelId="{6FFD47F2-4F00-4846-9AEB-D63139EF9E8C}" type="sibTrans" cxnId="{E45DA876-383E-419E-B874-4BB9E71A9B8C}">
      <dgm:prSet/>
      <dgm:spPr/>
      <dgm:t>
        <a:bodyPr/>
        <a:lstStyle/>
        <a:p>
          <a:endParaRPr lang="en-IN"/>
        </a:p>
      </dgm:t>
    </dgm:pt>
    <dgm:pt modelId="{7EAE37D1-FAE6-440D-9E11-BC37874317B4}" type="parTrans" cxnId="{E45DA876-383E-419E-B874-4BB9E71A9B8C}">
      <dgm:prSet/>
      <dgm:spPr/>
      <dgm:t>
        <a:bodyPr/>
        <a:lstStyle/>
        <a:p>
          <a:endParaRPr lang="en-IN"/>
        </a:p>
      </dgm:t>
    </dgm:pt>
    <dgm:pt modelId="{62ACCA34-FAAF-4D8E-9B9C-A91E96B25447}" type="pres">
      <dgm:prSet presAssocID="{F2805159-CCB1-4A2A-86BD-3784F20DDB79}" presName="diagram" presStyleCnt="0">
        <dgm:presLayoutVars>
          <dgm:dir/>
          <dgm:resizeHandles val="exact"/>
        </dgm:presLayoutVars>
      </dgm:prSet>
      <dgm:spPr/>
    </dgm:pt>
    <dgm:pt modelId="{4C59A918-68E0-4D9B-A1E0-85A210E5C0E5}" type="pres">
      <dgm:prSet presAssocID="{9E5C327E-0BF6-497C-A0F1-B5E40307218B}" presName="node" presStyleLbl="node1" presStyleIdx="0" presStyleCnt="9" custScaleX="136238">
        <dgm:presLayoutVars>
          <dgm:bulletEnabled val="1"/>
        </dgm:presLayoutVars>
      </dgm:prSet>
      <dgm:spPr>
        <a:prstGeom prst="roundRect">
          <a:avLst/>
        </a:prstGeom>
      </dgm:spPr>
    </dgm:pt>
    <dgm:pt modelId="{AEF4BB74-F850-4FE2-AF2E-8963EF68C421}" type="pres">
      <dgm:prSet presAssocID="{3823527F-0F8D-421E-8751-BC144F462FA7}" presName="sibTrans" presStyleCnt="0"/>
      <dgm:spPr/>
    </dgm:pt>
    <dgm:pt modelId="{5D90B4FA-99DB-4079-AA56-F342033C25F2}" type="pres">
      <dgm:prSet presAssocID="{0E55F692-C1AA-48FB-B590-8DFBCFCE3902}" presName="node" presStyleLbl="node1" presStyleIdx="1" presStyleCnt="9" custScaleX="154839">
        <dgm:presLayoutVars>
          <dgm:bulletEnabled val="1"/>
        </dgm:presLayoutVars>
      </dgm:prSet>
      <dgm:spPr>
        <a:prstGeom prst="roundRect">
          <a:avLst/>
        </a:prstGeom>
      </dgm:spPr>
    </dgm:pt>
    <dgm:pt modelId="{0E6A71E1-3E0A-4E8A-86DB-4171DF43BB5B}" type="pres">
      <dgm:prSet presAssocID="{6FFD47F2-4F00-4846-9AEB-D63139EF9E8C}" presName="sibTrans" presStyleCnt="0"/>
      <dgm:spPr/>
    </dgm:pt>
    <dgm:pt modelId="{3661A408-3ABA-4CE0-A402-7C893326BACC}" type="pres">
      <dgm:prSet presAssocID="{BEEB33BF-3CB3-4A24-AE03-EAC5890D875C}" presName="node" presStyleLbl="node1" presStyleIdx="2" presStyleCnt="9" custScaleX="136238">
        <dgm:presLayoutVars>
          <dgm:bulletEnabled val="1"/>
        </dgm:presLayoutVars>
      </dgm:prSet>
      <dgm:spPr>
        <a:prstGeom prst="roundRect">
          <a:avLst/>
        </a:prstGeom>
      </dgm:spPr>
    </dgm:pt>
    <dgm:pt modelId="{23480AC8-3DF1-47B7-8771-B332164DD4C7}" type="pres">
      <dgm:prSet presAssocID="{52417543-0E5E-4BE8-9A7F-9ECBDC74032D}" presName="sibTrans" presStyleCnt="0"/>
      <dgm:spPr/>
    </dgm:pt>
    <dgm:pt modelId="{AFA0E7DB-521F-4F39-ABD3-1BC90AC25B6A}" type="pres">
      <dgm:prSet presAssocID="{5888F56E-216D-4439-9EF3-7C34BE56493C}" presName="node" presStyleLbl="node1" presStyleIdx="3" presStyleCnt="9" custScaleX="167974">
        <dgm:presLayoutVars>
          <dgm:bulletEnabled val="1"/>
        </dgm:presLayoutVars>
      </dgm:prSet>
      <dgm:spPr>
        <a:prstGeom prst="roundRect">
          <a:avLst/>
        </a:prstGeom>
      </dgm:spPr>
    </dgm:pt>
    <dgm:pt modelId="{262F59F4-CE11-4D84-BD7A-FDE24A2F973E}" type="pres">
      <dgm:prSet presAssocID="{192A2B6B-284B-4B83-B2C3-A935B3084DB9}" presName="sibTrans" presStyleCnt="0"/>
      <dgm:spPr/>
    </dgm:pt>
    <dgm:pt modelId="{9A0B1204-8630-4A47-9EFF-50DD8486B21E}" type="pres">
      <dgm:prSet presAssocID="{858EDE9C-1252-4CA3-8DA7-FEFD5543E137}" presName="node" presStyleLbl="node1" presStyleIdx="4" presStyleCnt="9" custScaleX="136238">
        <dgm:presLayoutVars>
          <dgm:bulletEnabled val="1"/>
        </dgm:presLayoutVars>
      </dgm:prSet>
      <dgm:spPr>
        <a:prstGeom prst="roundRect">
          <a:avLst/>
        </a:prstGeom>
      </dgm:spPr>
    </dgm:pt>
    <dgm:pt modelId="{87A8EF85-B261-4558-920F-32AAECC0FEA5}" type="pres">
      <dgm:prSet presAssocID="{2F918CD8-D60C-4C94-A439-349D95568ACE}" presName="sibTrans" presStyleCnt="0"/>
      <dgm:spPr/>
    </dgm:pt>
    <dgm:pt modelId="{67F8110C-80AA-4A6E-8B01-99D51D45E933}" type="pres">
      <dgm:prSet presAssocID="{7E518783-6794-4DA8-9062-5CD76B917259}" presName="node" presStyleLbl="node1" presStyleIdx="5" presStyleCnt="9" custScaleX="136238">
        <dgm:presLayoutVars>
          <dgm:bulletEnabled val="1"/>
        </dgm:presLayoutVars>
      </dgm:prSet>
      <dgm:spPr>
        <a:prstGeom prst="roundRect">
          <a:avLst/>
        </a:prstGeom>
      </dgm:spPr>
    </dgm:pt>
    <dgm:pt modelId="{4334572C-6CF2-447A-A177-C1A38EAC9BA2}" type="pres">
      <dgm:prSet presAssocID="{E9D71F26-7B3C-464C-BE08-2BE4E9F9ECEC}" presName="sibTrans" presStyleCnt="0"/>
      <dgm:spPr/>
    </dgm:pt>
    <dgm:pt modelId="{8BE371D0-A42C-4909-BAE1-41EAE4FDEBCC}" type="pres">
      <dgm:prSet presAssocID="{577A6AAA-D1C6-4246-840B-4F1C2887BABC}" presName="node" presStyleLbl="node1" presStyleIdx="6" presStyleCnt="9" custScaleX="136238">
        <dgm:presLayoutVars>
          <dgm:bulletEnabled val="1"/>
        </dgm:presLayoutVars>
      </dgm:prSet>
      <dgm:spPr>
        <a:prstGeom prst="roundRect">
          <a:avLst/>
        </a:prstGeom>
      </dgm:spPr>
    </dgm:pt>
    <dgm:pt modelId="{AA6A0B7D-3F8E-4B26-B7BA-6501AF9868AA}" type="pres">
      <dgm:prSet presAssocID="{9F723798-DF18-4222-82CA-CAFEF165F74F}" presName="sibTrans" presStyleCnt="0"/>
      <dgm:spPr/>
    </dgm:pt>
    <dgm:pt modelId="{F21D3C57-C655-4402-A728-67238DAFB4D6}" type="pres">
      <dgm:prSet presAssocID="{AF99E3E7-3BDE-4779-8B48-8E8782E63614}" presName="node" presStyleLbl="node1" presStyleIdx="7" presStyleCnt="9" custScaleX="132236">
        <dgm:presLayoutVars>
          <dgm:bulletEnabled val="1"/>
        </dgm:presLayoutVars>
      </dgm:prSet>
      <dgm:spPr>
        <a:prstGeom prst="roundRect">
          <a:avLst/>
        </a:prstGeom>
      </dgm:spPr>
    </dgm:pt>
    <dgm:pt modelId="{1654BC0B-1704-492E-A8ED-3C93DD02D0FA}" type="pres">
      <dgm:prSet presAssocID="{56AB8227-3998-4607-B669-FAE9D404F843}" presName="sibTrans" presStyleCnt="0"/>
      <dgm:spPr/>
    </dgm:pt>
    <dgm:pt modelId="{E3C0FFBF-592E-4966-AE45-037A4466AE81}" type="pres">
      <dgm:prSet presAssocID="{9804AB9A-8765-4E28-9764-D052C163502A}" presName="node" presStyleLbl="node1" presStyleIdx="8" presStyleCnt="9" custScaleX="132236">
        <dgm:presLayoutVars>
          <dgm:bulletEnabled val="1"/>
        </dgm:presLayoutVars>
      </dgm:prSet>
      <dgm:spPr>
        <a:prstGeom prst="roundRect">
          <a:avLst/>
        </a:prstGeom>
      </dgm:spPr>
    </dgm:pt>
  </dgm:ptLst>
  <dgm:cxnLst>
    <dgm:cxn modelId="{36C16501-612B-41B9-A253-9C7182437074}" type="presOf" srcId="{AF99E3E7-3BDE-4779-8B48-8E8782E63614}" destId="{F21D3C57-C655-4402-A728-67238DAFB4D6}" srcOrd="0" destOrd="0" presId="urn:microsoft.com/office/officeart/2005/8/layout/default"/>
    <dgm:cxn modelId="{7E45D71E-E483-410F-85FF-C52C1EB43AA1}" type="presOf" srcId="{5888F56E-216D-4439-9EF3-7C34BE56493C}" destId="{AFA0E7DB-521F-4F39-ABD3-1BC90AC25B6A}" srcOrd="0" destOrd="0" presId="urn:microsoft.com/office/officeart/2005/8/layout/default"/>
    <dgm:cxn modelId="{EF91F51E-54F0-487F-AC27-55AD6E3F6BDD}" type="presOf" srcId="{0E55F692-C1AA-48FB-B590-8DFBCFCE3902}" destId="{5D90B4FA-99DB-4079-AA56-F342033C25F2}" srcOrd="0" destOrd="0" presId="urn:microsoft.com/office/officeart/2005/8/layout/default"/>
    <dgm:cxn modelId="{EBBCAD5D-D002-417E-B09E-5391885D4073}" srcId="{F2805159-CCB1-4A2A-86BD-3784F20DDB79}" destId="{858EDE9C-1252-4CA3-8DA7-FEFD5543E137}" srcOrd="4" destOrd="0" parTransId="{B150B9CA-5DCA-4434-953A-D4F2888F0C83}" sibTransId="{2F918CD8-D60C-4C94-A439-349D95568ACE}"/>
    <dgm:cxn modelId="{2B49F045-EAFF-4822-84C0-03EB182D07D4}" type="presOf" srcId="{7E518783-6794-4DA8-9062-5CD76B917259}" destId="{67F8110C-80AA-4A6E-8B01-99D51D45E933}" srcOrd="0" destOrd="0" presId="urn:microsoft.com/office/officeart/2005/8/layout/default"/>
    <dgm:cxn modelId="{DA82556A-070C-4D8F-B2ED-ABC23E20BC1B}" type="presOf" srcId="{BEEB33BF-3CB3-4A24-AE03-EAC5890D875C}" destId="{3661A408-3ABA-4CE0-A402-7C893326BACC}" srcOrd="0" destOrd="0" presId="urn:microsoft.com/office/officeart/2005/8/layout/default"/>
    <dgm:cxn modelId="{E45DA876-383E-419E-B874-4BB9E71A9B8C}" srcId="{F2805159-CCB1-4A2A-86BD-3784F20DDB79}" destId="{0E55F692-C1AA-48FB-B590-8DFBCFCE3902}" srcOrd="1" destOrd="0" parTransId="{7EAE37D1-FAE6-440D-9E11-BC37874317B4}" sibTransId="{6FFD47F2-4F00-4846-9AEB-D63139EF9E8C}"/>
    <dgm:cxn modelId="{1EC33A7A-C803-4352-A6B8-018B22C77525}" srcId="{F2805159-CCB1-4A2A-86BD-3784F20DDB79}" destId="{BEEB33BF-3CB3-4A24-AE03-EAC5890D875C}" srcOrd="2" destOrd="0" parTransId="{65D356DB-B637-439C-8D23-82CD5A1FAB6E}" sibTransId="{52417543-0E5E-4BE8-9A7F-9ECBDC74032D}"/>
    <dgm:cxn modelId="{9954FE7E-DAAE-47FD-AC44-DB2F8B6DBAD7}" type="presOf" srcId="{577A6AAA-D1C6-4246-840B-4F1C2887BABC}" destId="{8BE371D0-A42C-4909-BAE1-41EAE4FDEBCC}" srcOrd="0" destOrd="0" presId="urn:microsoft.com/office/officeart/2005/8/layout/default"/>
    <dgm:cxn modelId="{1156E498-0491-42B2-AFF4-873442D7E587}" srcId="{F2805159-CCB1-4A2A-86BD-3784F20DDB79}" destId="{AF99E3E7-3BDE-4779-8B48-8E8782E63614}" srcOrd="7" destOrd="0" parTransId="{E4839F59-FA38-43E0-92AA-8C4003D0B503}" sibTransId="{56AB8227-3998-4607-B669-FAE9D404F843}"/>
    <dgm:cxn modelId="{370A4EA2-D170-4485-810E-36A43EE1016E}" srcId="{F2805159-CCB1-4A2A-86BD-3784F20DDB79}" destId="{9E5C327E-0BF6-497C-A0F1-B5E40307218B}" srcOrd="0" destOrd="0" parTransId="{2F57E592-E409-4AA2-BB55-A30E7461824F}" sibTransId="{3823527F-0F8D-421E-8751-BC144F462FA7}"/>
    <dgm:cxn modelId="{651F3DC1-EF51-48A9-88E1-C60718372BB4}" srcId="{F2805159-CCB1-4A2A-86BD-3784F20DDB79}" destId="{5888F56E-216D-4439-9EF3-7C34BE56493C}" srcOrd="3" destOrd="0" parTransId="{871513E5-56B3-42AA-A5D6-6E4D48ACDBAE}" sibTransId="{192A2B6B-284B-4B83-B2C3-A935B3084DB9}"/>
    <dgm:cxn modelId="{B08B1BE3-B888-4041-AAB7-12D839073C2E}" srcId="{F2805159-CCB1-4A2A-86BD-3784F20DDB79}" destId="{9804AB9A-8765-4E28-9764-D052C163502A}" srcOrd="8" destOrd="0" parTransId="{40CC906A-A0A6-4AE1-827D-281922200C83}" sibTransId="{FDC4EF67-2B28-4ED2-82A6-D22AEBAF3E66}"/>
    <dgm:cxn modelId="{B89404E5-C0F6-426E-B90F-D7B53880F539}" type="presOf" srcId="{9E5C327E-0BF6-497C-A0F1-B5E40307218B}" destId="{4C59A918-68E0-4D9B-A1E0-85A210E5C0E5}" srcOrd="0" destOrd="0" presId="urn:microsoft.com/office/officeart/2005/8/layout/default"/>
    <dgm:cxn modelId="{59F923EE-764A-4DC6-AE98-4B2B08899E2C}" srcId="{F2805159-CCB1-4A2A-86BD-3784F20DDB79}" destId="{577A6AAA-D1C6-4246-840B-4F1C2887BABC}" srcOrd="6" destOrd="0" parTransId="{455BA204-B26B-4BFA-B2BA-135BBA30D1CB}" sibTransId="{9F723798-DF18-4222-82CA-CAFEF165F74F}"/>
    <dgm:cxn modelId="{E38680EE-0780-4B99-B805-EE7D75D794AC}" type="presOf" srcId="{858EDE9C-1252-4CA3-8DA7-FEFD5543E137}" destId="{9A0B1204-8630-4A47-9EFF-50DD8486B21E}" srcOrd="0" destOrd="0" presId="urn:microsoft.com/office/officeart/2005/8/layout/default"/>
    <dgm:cxn modelId="{7D41C8F4-DBE2-4BD0-9C68-C15E3D009ECC}" srcId="{F2805159-CCB1-4A2A-86BD-3784F20DDB79}" destId="{7E518783-6794-4DA8-9062-5CD76B917259}" srcOrd="5" destOrd="0" parTransId="{CCB12D44-B0D3-4A4B-8133-F42FC2B3AA39}" sibTransId="{E9D71F26-7B3C-464C-BE08-2BE4E9F9ECEC}"/>
    <dgm:cxn modelId="{B33091F8-A5DF-4778-BB0B-DF57BADAE0A1}" type="presOf" srcId="{9804AB9A-8765-4E28-9764-D052C163502A}" destId="{E3C0FFBF-592E-4966-AE45-037A4466AE81}" srcOrd="0" destOrd="0" presId="urn:microsoft.com/office/officeart/2005/8/layout/default"/>
    <dgm:cxn modelId="{6D2C86FF-2F68-4B84-86E6-203D5F0DABC5}" type="presOf" srcId="{F2805159-CCB1-4A2A-86BD-3784F20DDB79}" destId="{62ACCA34-FAAF-4D8E-9B9C-A91E96B25447}" srcOrd="0" destOrd="0" presId="urn:microsoft.com/office/officeart/2005/8/layout/default"/>
    <dgm:cxn modelId="{3EAC13F9-8B55-4EBB-B946-528A6756E7AF}" type="presParOf" srcId="{62ACCA34-FAAF-4D8E-9B9C-A91E96B25447}" destId="{4C59A918-68E0-4D9B-A1E0-85A210E5C0E5}" srcOrd="0" destOrd="0" presId="urn:microsoft.com/office/officeart/2005/8/layout/default"/>
    <dgm:cxn modelId="{3E600CA7-BB0C-4CBE-ABD3-7C27AA334C2D}" type="presParOf" srcId="{62ACCA34-FAAF-4D8E-9B9C-A91E96B25447}" destId="{AEF4BB74-F850-4FE2-AF2E-8963EF68C421}" srcOrd="1" destOrd="0" presId="urn:microsoft.com/office/officeart/2005/8/layout/default"/>
    <dgm:cxn modelId="{469D6FFD-DCC5-49B1-B2BA-C0F833EC7AE4}" type="presParOf" srcId="{62ACCA34-FAAF-4D8E-9B9C-A91E96B25447}" destId="{5D90B4FA-99DB-4079-AA56-F342033C25F2}" srcOrd="2" destOrd="0" presId="urn:microsoft.com/office/officeart/2005/8/layout/default"/>
    <dgm:cxn modelId="{797CB182-844E-463F-A0C6-E5A6B009A4CD}" type="presParOf" srcId="{62ACCA34-FAAF-4D8E-9B9C-A91E96B25447}" destId="{0E6A71E1-3E0A-4E8A-86DB-4171DF43BB5B}" srcOrd="3" destOrd="0" presId="urn:microsoft.com/office/officeart/2005/8/layout/default"/>
    <dgm:cxn modelId="{06F6F0CB-9576-4C53-9263-6A3CF5F818CF}" type="presParOf" srcId="{62ACCA34-FAAF-4D8E-9B9C-A91E96B25447}" destId="{3661A408-3ABA-4CE0-A402-7C893326BACC}" srcOrd="4" destOrd="0" presId="urn:microsoft.com/office/officeart/2005/8/layout/default"/>
    <dgm:cxn modelId="{C61241C5-1E0B-4B5C-85F8-BC9B413210E3}" type="presParOf" srcId="{62ACCA34-FAAF-4D8E-9B9C-A91E96B25447}" destId="{23480AC8-3DF1-47B7-8771-B332164DD4C7}" srcOrd="5" destOrd="0" presId="urn:microsoft.com/office/officeart/2005/8/layout/default"/>
    <dgm:cxn modelId="{63198BC3-4CAB-4ED8-AE02-578C9CEBF4E6}" type="presParOf" srcId="{62ACCA34-FAAF-4D8E-9B9C-A91E96B25447}" destId="{AFA0E7DB-521F-4F39-ABD3-1BC90AC25B6A}" srcOrd="6" destOrd="0" presId="urn:microsoft.com/office/officeart/2005/8/layout/default"/>
    <dgm:cxn modelId="{68F02FA1-53A4-4128-8DFC-B0BDD6D1EE72}" type="presParOf" srcId="{62ACCA34-FAAF-4D8E-9B9C-A91E96B25447}" destId="{262F59F4-CE11-4D84-BD7A-FDE24A2F973E}" srcOrd="7" destOrd="0" presId="urn:microsoft.com/office/officeart/2005/8/layout/default"/>
    <dgm:cxn modelId="{BB75A614-A293-478A-8E7B-485A928CC3B0}" type="presParOf" srcId="{62ACCA34-FAAF-4D8E-9B9C-A91E96B25447}" destId="{9A0B1204-8630-4A47-9EFF-50DD8486B21E}" srcOrd="8" destOrd="0" presId="urn:microsoft.com/office/officeart/2005/8/layout/default"/>
    <dgm:cxn modelId="{A1907446-0F0B-4881-B689-592B5C26A775}" type="presParOf" srcId="{62ACCA34-FAAF-4D8E-9B9C-A91E96B25447}" destId="{87A8EF85-B261-4558-920F-32AAECC0FEA5}" srcOrd="9" destOrd="0" presId="urn:microsoft.com/office/officeart/2005/8/layout/default"/>
    <dgm:cxn modelId="{E4C82082-96A9-48DD-B93D-9BFB18D5E5DA}" type="presParOf" srcId="{62ACCA34-FAAF-4D8E-9B9C-A91E96B25447}" destId="{67F8110C-80AA-4A6E-8B01-99D51D45E933}" srcOrd="10" destOrd="0" presId="urn:microsoft.com/office/officeart/2005/8/layout/default"/>
    <dgm:cxn modelId="{FBDE74E5-1F8D-4666-B172-F9D9B9302EFF}" type="presParOf" srcId="{62ACCA34-FAAF-4D8E-9B9C-A91E96B25447}" destId="{4334572C-6CF2-447A-A177-C1A38EAC9BA2}" srcOrd="11" destOrd="0" presId="urn:microsoft.com/office/officeart/2005/8/layout/default"/>
    <dgm:cxn modelId="{BD049674-09C1-4B55-8E07-658E712E1055}" type="presParOf" srcId="{62ACCA34-FAAF-4D8E-9B9C-A91E96B25447}" destId="{8BE371D0-A42C-4909-BAE1-41EAE4FDEBCC}" srcOrd="12" destOrd="0" presId="urn:microsoft.com/office/officeart/2005/8/layout/default"/>
    <dgm:cxn modelId="{42C2F72F-7724-41EC-8769-C1AE6AF6D07A}" type="presParOf" srcId="{62ACCA34-FAAF-4D8E-9B9C-A91E96B25447}" destId="{AA6A0B7D-3F8E-4B26-B7BA-6501AF9868AA}" srcOrd="13" destOrd="0" presId="urn:microsoft.com/office/officeart/2005/8/layout/default"/>
    <dgm:cxn modelId="{EB315E1C-A1C4-4CE4-B041-A5AAA34E3B71}" type="presParOf" srcId="{62ACCA34-FAAF-4D8E-9B9C-A91E96B25447}" destId="{F21D3C57-C655-4402-A728-67238DAFB4D6}" srcOrd="14" destOrd="0" presId="urn:microsoft.com/office/officeart/2005/8/layout/default"/>
    <dgm:cxn modelId="{4747D63B-2EB6-4B37-9112-3758A8189911}" type="presParOf" srcId="{62ACCA34-FAAF-4D8E-9B9C-A91E96B25447}" destId="{1654BC0B-1704-492E-A8ED-3C93DD02D0FA}" srcOrd="15" destOrd="0" presId="urn:microsoft.com/office/officeart/2005/8/layout/default"/>
    <dgm:cxn modelId="{E970E359-3237-4F53-8168-BA0A8C3C4E56}" type="presParOf" srcId="{62ACCA34-FAAF-4D8E-9B9C-A91E96B25447}" destId="{E3C0FFBF-592E-4966-AE45-037A4466AE81}"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A2598A-F074-49D0-82EA-7CB0FE65B0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7679765E-1E5E-45E4-90B3-047AB0A032F0}">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00" dirty="0">
              <a:solidFill>
                <a:schemeClr val="bg1"/>
              </a:solidFill>
            </a:rPr>
            <a:t>Addressing biggest market segments like </a:t>
          </a:r>
          <a:r>
            <a:rPr lang="en-US" sz="1000" b="1" dirty="0">
              <a:solidFill>
                <a:schemeClr val="accent3"/>
              </a:solidFill>
            </a:rPr>
            <a:t>BFSI, E-Commerce</a:t>
          </a:r>
          <a:r>
            <a:rPr lang="en-US" sz="1000" dirty="0">
              <a:solidFill>
                <a:schemeClr val="bg1"/>
              </a:solidFill>
            </a:rPr>
            <a:t> &amp; </a:t>
          </a:r>
          <a:r>
            <a:rPr lang="en-US" sz="1000" b="1" dirty="0">
              <a:solidFill>
                <a:schemeClr val="accent3"/>
              </a:solidFill>
            </a:rPr>
            <a:t>Retail, Media &amp; Ent</a:t>
          </a:r>
          <a:endParaRPr lang="en-IN" sz="1000" b="1" dirty="0">
            <a:solidFill>
              <a:schemeClr val="accent3"/>
            </a:solidFill>
          </a:endParaRPr>
        </a:p>
      </dgm:t>
    </dgm:pt>
    <dgm:pt modelId="{4FCBEE69-F180-40B7-AC48-F7F681FCF972}" type="parTrans" cxnId="{0D2614D1-1B45-46ED-B25E-F49247B98D47}">
      <dgm:prSet/>
      <dgm:spPr/>
      <dgm:t>
        <a:bodyPr/>
        <a:lstStyle/>
        <a:p>
          <a:endParaRPr lang="en-IN"/>
        </a:p>
      </dgm:t>
    </dgm:pt>
    <dgm:pt modelId="{BA10E1F9-2FB7-484B-BC0B-4781E3DFB4E9}" type="sibTrans" cxnId="{0D2614D1-1B45-46ED-B25E-F49247B98D47}">
      <dgm:prSet/>
      <dgm:spPr/>
      <dgm:t>
        <a:bodyPr/>
        <a:lstStyle/>
        <a:p>
          <a:endParaRPr lang="en-IN"/>
        </a:p>
      </dgm:t>
    </dgm:pt>
    <dgm:pt modelId="{A65D6660-B7BF-4731-8005-853749CC2D33}">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solidFill>
                <a:schemeClr val="bg1"/>
              </a:solidFill>
            </a:rPr>
            <a:t>Facilitates Private </a:t>
          </a:r>
          <a:r>
            <a:rPr lang="en-US" sz="1000" b="1" dirty="0">
              <a:solidFill>
                <a:schemeClr val="accent3"/>
              </a:solidFill>
            </a:rPr>
            <a:t>Cloud/Hybrid </a:t>
          </a:r>
          <a:r>
            <a:rPr lang="en-US" sz="1000" dirty="0">
              <a:solidFill>
                <a:schemeClr val="bg1"/>
              </a:solidFill>
            </a:rPr>
            <a:t>cloud Platform</a:t>
          </a:r>
          <a:endParaRPr lang="en-IN" sz="1000" dirty="0">
            <a:solidFill>
              <a:schemeClr val="bg1"/>
            </a:solidFill>
          </a:endParaRPr>
        </a:p>
      </dgm:t>
    </dgm:pt>
    <dgm:pt modelId="{3BC7B7BF-BDD3-4AC2-BAAD-267D7428859C}" type="parTrans" cxnId="{2CE27785-9804-4BC2-BA95-48B057598D37}">
      <dgm:prSet/>
      <dgm:spPr/>
      <dgm:t>
        <a:bodyPr/>
        <a:lstStyle/>
        <a:p>
          <a:endParaRPr lang="en-IN"/>
        </a:p>
      </dgm:t>
    </dgm:pt>
    <dgm:pt modelId="{20E1E0B4-4535-4805-BD7A-F5377D3EA6DA}" type="sibTrans" cxnId="{2CE27785-9804-4BC2-BA95-48B057598D37}">
      <dgm:prSet/>
      <dgm:spPr/>
      <dgm:t>
        <a:bodyPr/>
        <a:lstStyle/>
        <a:p>
          <a:endParaRPr lang="en-IN"/>
        </a:p>
      </dgm:t>
    </dgm:pt>
    <dgm:pt modelId="{C4C5AE43-4645-4278-972E-87AFEF84697F}">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00" dirty="0">
              <a:solidFill>
                <a:schemeClr val="bg1"/>
              </a:solidFill>
            </a:rPr>
            <a:t>Major portion of the Data Center will be a </a:t>
          </a:r>
          <a:r>
            <a:rPr lang="en-US" sz="1000" b="1" dirty="0">
              <a:solidFill>
                <a:schemeClr val="accent3"/>
              </a:solidFill>
            </a:rPr>
            <a:t>private cloud deployment </a:t>
          </a:r>
          <a:endParaRPr lang="en-IN" sz="1000" b="1" dirty="0">
            <a:solidFill>
              <a:schemeClr val="accent3"/>
            </a:solidFill>
          </a:endParaRPr>
        </a:p>
      </dgm:t>
    </dgm:pt>
    <dgm:pt modelId="{86021B81-435F-49EA-B0D3-9859EA43AD07}" type="parTrans" cxnId="{0E0A40C4-2C63-4250-BED8-6FD686D6B3B6}">
      <dgm:prSet/>
      <dgm:spPr/>
      <dgm:t>
        <a:bodyPr/>
        <a:lstStyle/>
        <a:p>
          <a:endParaRPr lang="en-IN"/>
        </a:p>
      </dgm:t>
    </dgm:pt>
    <dgm:pt modelId="{686D1C67-F900-47B7-A2A2-6466684AF2EC}" type="sibTrans" cxnId="{0E0A40C4-2C63-4250-BED8-6FD686D6B3B6}">
      <dgm:prSet/>
      <dgm:spPr/>
      <dgm:t>
        <a:bodyPr/>
        <a:lstStyle/>
        <a:p>
          <a:endParaRPr lang="en-IN"/>
        </a:p>
      </dgm:t>
    </dgm:pt>
    <dgm:pt modelId="{8D980327-67AF-4E26-A6F3-DE4FF4DBC9FB}">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solidFill>
                <a:schemeClr val="bg1"/>
              </a:solidFill>
            </a:rPr>
            <a:t>Near </a:t>
          </a:r>
          <a:r>
            <a:rPr lang="en-US" sz="1000" b="1" dirty="0">
              <a:solidFill>
                <a:schemeClr val="accent3"/>
              </a:solidFill>
            </a:rPr>
            <a:t>DR</a:t>
          </a:r>
          <a:r>
            <a:rPr lang="en-US" sz="1000" dirty="0">
              <a:solidFill>
                <a:schemeClr val="bg1"/>
              </a:solidFill>
            </a:rPr>
            <a:t> for Data Center projects </a:t>
          </a:r>
          <a:endParaRPr lang="en-IN" sz="1000" dirty="0">
            <a:solidFill>
              <a:schemeClr val="bg1"/>
            </a:solidFill>
          </a:endParaRPr>
        </a:p>
      </dgm:t>
    </dgm:pt>
    <dgm:pt modelId="{41BA69F9-84AC-46E7-87D0-91441B3370F0}" type="parTrans" cxnId="{7FF83363-D82D-44D0-BF86-30AD10A70AD6}">
      <dgm:prSet/>
      <dgm:spPr/>
      <dgm:t>
        <a:bodyPr/>
        <a:lstStyle/>
        <a:p>
          <a:endParaRPr lang="en-IN"/>
        </a:p>
      </dgm:t>
    </dgm:pt>
    <dgm:pt modelId="{F4F8E235-84CF-43A4-986D-E0027E265AD8}" type="sibTrans" cxnId="{7FF83363-D82D-44D0-BF86-30AD10A70AD6}">
      <dgm:prSet/>
      <dgm:spPr/>
      <dgm:t>
        <a:bodyPr/>
        <a:lstStyle/>
        <a:p>
          <a:endParaRPr lang="en-IN"/>
        </a:p>
      </dgm:t>
    </dgm:pt>
    <dgm:pt modelId="{BEE139B8-3453-4414-BD25-77BC614FF7C0}">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00" dirty="0">
              <a:solidFill>
                <a:schemeClr val="bg1"/>
              </a:solidFill>
            </a:rPr>
            <a:t>Failover to public cloud services (</a:t>
          </a:r>
          <a:r>
            <a:rPr lang="en-US" sz="1000" dirty="0" err="1">
              <a:solidFill>
                <a:schemeClr val="bg1"/>
              </a:solidFill>
            </a:rPr>
            <a:t>Airoli</a:t>
          </a:r>
          <a:r>
            <a:rPr lang="en-US" sz="1000" dirty="0">
              <a:solidFill>
                <a:schemeClr val="bg1"/>
              </a:solidFill>
            </a:rPr>
            <a:t>- Rabale as Data Center and near Data Center site) with &lt;</a:t>
          </a:r>
          <a:r>
            <a:rPr lang="en-US" sz="1000" b="1" dirty="0">
              <a:solidFill>
                <a:schemeClr val="accent3"/>
              </a:solidFill>
            </a:rPr>
            <a:t>1ms latency</a:t>
          </a:r>
          <a:endParaRPr lang="en-IN" sz="1000" b="1" dirty="0">
            <a:solidFill>
              <a:schemeClr val="accent3"/>
            </a:solidFill>
          </a:endParaRPr>
        </a:p>
      </dgm:t>
    </dgm:pt>
    <dgm:pt modelId="{6003A79D-B33D-42EF-9A62-567BCCF022BB}" type="parTrans" cxnId="{2708835F-21C0-42C4-9730-188BDDE410D3}">
      <dgm:prSet/>
      <dgm:spPr/>
      <dgm:t>
        <a:bodyPr/>
        <a:lstStyle/>
        <a:p>
          <a:endParaRPr lang="en-IN"/>
        </a:p>
      </dgm:t>
    </dgm:pt>
    <dgm:pt modelId="{1C75B643-9C92-4099-994B-2F1359F366A9}" type="sibTrans" cxnId="{2708835F-21C0-42C4-9730-188BDDE410D3}">
      <dgm:prSet/>
      <dgm:spPr/>
      <dgm:t>
        <a:bodyPr/>
        <a:lstStyle/>
        <a:p>
          <a:endParaRPr lang="en-IN"/>
        </a:p>
      </dgm:t>
    </dgm:pt>
    <dgm:pt modelId="{B1D1FBD9-B7B5-4A2A-A247-D05534D5B281}" type="pres">
      <dgm:prSet presAssocID="{59A2598A-F074-49D0-82EA-7CB0FE65B0BD}" presName="linear" presStyleCnt="0">
        <dgm:presLayoutVars>
          <dgm:animLvl val="lvl"/>
          <dgm:resizeHandles val="exact"/>
        </dgm:presLayoutVars>
      </dgm:prSet>
      <dgm:spPr/>
    </dgm:pt>
    <dgm:pt modelId="{BB9528CB-27C9-4C4C-A6C5-6D5B969E1CE8}" type="pres">
      <dgm:prSet presAssocID="{7679765E-1E5E-45E4-90B3-047AB0A032F0}" presName="parentText" presStyleLbl="node1" presStyleIdx="0" presStyleCnt="5">
        <dgm:presLayoutVars>
          <dgm:chMax val="0"/>
          <dgm:bulletEnabled val="1"/>
        </dgm:presLayoutVars>
      </dgm:prSet>
      <dgm:spPr/>
    </dgm:pt>
    <dgm:pt modelId="{3480ECE0-26AD-4600-97A4-D4A75C972CA8}" type="pres">
      <dgm:prSet presAssocID="{BA10E1F9-2FB7-484B-BC0B-4781E3DFB4E9}" presName="spacer" presStyleCnt="0"/>
      <dgm:spPr/>
    </dgm:pt>
    <dgm:pt modelId="{5E7B75DE-EB2F-48A9-A222-EC05A6F737DD}" type="pres">
      <dgm:prSet presAssocID="{A65D6660-B7BF-4731-8005-853749CC2D33}" presName="parentText" presStyleLbl="node1" presStyleIdx="1" presStyleCnt="5">
        <dgm:presLayoutVars>
          <dgm:chMax val="0"/>
          <dgm:bulletEnabled val="1"/>
        </dgm:presLayoutVars>
      </dgm:prSet>
      <dgm:spPr/>
    </dgm:pt>
    <dgm:pt modelId="{72CF73EB-C845-421D-81D7-9D3FBD0890DA}" type="pres">
      <dgm:prSet presAssocID="{20E1E0B4-4535-4805-BD7A-F5377D3EA6DA}" presName="spacer" presStyleCnt="0"/>
      <dgm:spPr/>
    </dgm:pt>
    <dgm:pt modelId="{0919561C-47C2-4ED6-ABE5-9F3E401E328B}" type="pres">
      <dgm:prSet presAssocID="{C4C5AE43-4645-4278-972E-87AFEF84697F}" presName="parentText" presStyleLbl="node1" presStyleIdx="2" presStyleCnt="5">
        <dgm:presLayoutVars>
          <dgm:chMax val="0"/>
          <dgm:bulletEnabled val="1"/>
        </dgm:presLayoutVars>
      </dgm:prSet>
      <dgm:spPr/>
    </dgm:pt>
    <dgm:pt modelId="{05B499E3-9129-4918-AE2C-10AD3E22F6E7}" type="pres">
      <dgm:prSet presAssocID="{686D1C67-F900-47B7-A2A2-6466684AF2EC}" presName="spacer" presStyleCnt="0"/>
      <dgm:spPr/>
    </dgm:pt>
    <dgm:pt modelId="{D393C67E-2D62-46C9-9F72-24279578B463}" type="pres">
      <dgm:prSet presAssocID="{8D980327-67AF-4E26-A6F3-DE4FF4DBC9FB}" presName="parentText" presStyleLbl="node1" presStyleIdx="3" presStyleCnt="5">
        <dgm:presLayoutVars>
          <dgm:chMax val="0"/>
          <dgm:bulletEnabled val="1"/>
        </dgm:presLayoutVars>
      </dgm:prSet>
      <dgm:spPr/>
    </dgm:pt>
    <dgm:pt modelId="{8C68F004-8CC1-48B7-BE6D-8B973C390639}" type="pres">
      <dgm:prSet presAssocID="{F4F8E235-84CF-43A4-986D-E0027E265AD8}" presName="spacer" presStyleCnt="0"/>
      <dgm:spPr/>
    </dgm:pt>
    <dgm:pt modelId="{D2E9BA9E-68FC-46DB-B534-F715BE1EA43A}" type="pres">
      <dgm:prSet presAssocID="{BEE139B8-3453-4414-BD25-77BC614FF7C0}" presName="parentText" presStyleLbl="node1" presStyleIdx="4" presStyleCnt="5">
        <dgm:presLayoutVars>
          <dgm:chMax val="0"/>
          <dgm:bulletEnabled val="1"/>
        </dgm:presLayoutVars>
      </dgm:prSet>
      <dgm:spPr/>
    </dgm:pt>
  </dgm:ptLst>
  <dgm:cxnLst>
    <dgm:cxn modelId="{FA8A9401-C2F4-4B3A-B3EE-169395C8A28E}" type="presOf" srcId="{8D980327-67AF-4E26-A6F3-DE4FF4DBC9FB}" destId="{D393C67E-2D62-46C9-9F72-24279578B463}" srcOrd="0" destOrd="0" presId="urn:microsoft.com/office/officeart/2005/8/layout/vList2"/>
    <dgm:cxn modelId="{3E045A02-9539-46D2-BD24-BC2C3EEA3397}" type="presOf" srcId="{59A2598A-F074-49D0-82EA-7CB0FE65B0BD}" destId="{B1D1FBD9-B7B5-4A2A-A247-D05534D5B281}" srcOrd="0" destOrd="0" presId="urn:microsoft.com/office/officeart/2005/8/layout/vList2"/>
    <dgm:cxn modelId="{09AFD606-8CC0-418E-8EC5-D9E706D7492E}" type="presOf" srcId="{7679765E-1E5E-45E4-90B3-047AB0A032F0}" destId="{BB9528CB-27C9-4C4C-A6C5-6D5B969E1CE8}" srcOrd="0" destOrd="0" presId="urn:microsoft.com/office/officeart/2005/8/layout/vList2"/>
    <dgm:cxn modelId="{5834902E-6771-419F-A6C6-D4649AF63946}" type="presOf" srcId="{A65D6660-B7BF-4731-8005-853749CC2D33}" destId="{5E7B75DE-EB2F-48A9-A222-EC05A6F737DD}" srcOrd="0" destOrd="0" presId="urn:microsoft.com/office/officeart/2005/8/layout/vList2"/>
    <dgm:cxn modelId="{2708835F-21C0-42C4-9730-188BDDE410D3}" srcId="{59A2598A-F074-49D0-82EA-7CB0FE65B0BD}" destId="{BEE139B8-3453-4414-BD25-77BC614FF7C0}" srcOrd="4" destOrd="0" parTransId="{6003A79D-B33D-42EF-9A62-567BCCF022BB}" sibTransId="{1C75B643-9C92-4099-994B-2F1359F366A9}"/>
    <dgm:cxn modelId="{7FF83363-D82D-44D0-BF86-30AD10A70AD6}" srcId="{59A2598A-F074-49D0-82EA-7CB0FE65B0BD}" destId="{8D980327-67AF-4E26-A6F3-DE4FF4DBC9FB}" srcOrd="3" destOrd="0" parTransId="{41BA69F9-84AC-46E7-87D0-91441B3370F0}" sibTransId="{F4F8E235-84CF-43A4-986D-E0027E265AD8}"/>
    <dgm:cxn modelId="{3FB3DC58-2DA0-4D3A-A96A-23D57E832412}" type="presOf" srcId="{C4C5AE43-4645-4278-972E-87AFEF84697F}" destId="{0919561C-47C2-4ED6-ABE5-9F3E401E328B}" srcOrd="0" destOrd="0" presId="urn:microsoft.com/office/officeart/2005/8/layout/vList2"/>
    <dgm:cxn modelId="{2CE27785-9804-4BC2-BA95-48B057598D37}" srcId="{59A2598A-F074-49D0-82EA-7CB0FE65B0BD}" destId="{A65D6660-B7BF-4731-8005-853749CC2D33}" srcOrd="1" destOrd="0" parTransId="{3BC7B7BF-BDD3-4AC2-BAAD-267D7428859C}" sibTransId="{20E1E0B4-4535-4805-BD7A-F5377D3EA6DA}"/>
    <dgm:cxn modelId="{E3BB5792-E357-4E6A-B9F1-8B951A59687D}" type="presOf" srcId="{BEE139B8-3453-4414-BD25-77BC614FF7C0}" destId="{D2E9BA9E-68FC-46DB-B534-F715BE1EA43A}" srcOrd="0" destOrd="0" presId="urn:microsoft.com/office/officeart/2005/8/layout/vList2"/>
    <dgm:cxn modelId="{0E0A40C4-2C63-4250-BED8-6FD686D6B3B6}" srcId="{59A2598A-F074-49D0-82EA-7CB0FE65B0BD}" destId="{C4C5AE43-4645-4278-972E-87AFEF84697F}" srcOrd="2" destOrd="0" parTransId="{86021B81-435F-49EA-B0D3-9859EA43AD07}" sibTransId="{686D1C67-F900-47B7-A2A2-6466684AF2EC}"/>
    <dgm:cxn modelId="{0D2614D1-1B45-46ED-B25E-F49247B98D47}" srcId="{59A2598A-F074-49D0-82EA-7CB0FE65B0BD}" destId="{7679765E-1E5E-45E4-90B3-047AB0A032F0}" srcOrd="0" destOrd="0" parTransId="{4FCBEE69-F180-40B7-AC48-F7F681FCF972}" sibTransId="{BA10E1F9-2FB7-484B-BC0B-4781E3DFB4E9}"/>
    <dgm:cxn modelId="{1EFFAC4E-4D23-4330-AEF5-8C090418C8A4}" type="presParOf" srcId="{B1D1FBD9-B7B5-4A2A-A247-D05534D5B281}" destId="{BB9528CB-27C9-4C4C-A6C5-6D5B969E1CE8}" srcOrd="0" destOrd="0" presId="urn:microsoft.com/office/officeart/2005/8/layout/vList2"/>
    <dgm:cxn modelId="{6A4166C3-4533-42D9-AA49-924E8953F3AC}" type="presParOf" srcId="{B1D1FBD9-B7B5-4A2A-A247-D05534D5B281}" destId="{3480ECE0-26AD-4600-97A4-D4A75C972CA8}" srcOrd="1" destOrd="0" presId="urn:microsoft.com/office/officeart/2005/8/layout/vList2"/>
    <dgm:cxn modelId="{AA66A99B-025A-433F-8E8E-C8C3EBCB5139}" type="presParOf" srcId="{B1D1FBD9-B7B5-4A2A-A247-D05534D5B281}" destId="{5E7B75DE-EB2F-48A9-A222-EC05A6F737DD}" srcOrd="2" destOrd="0" presId="urn:microsoft.com/office/officeart/2005/8/layout/vList2"/>
    <dgm:cxn modelId="{3F81DE88-8755-42ED-BA3C-3F4C9CD28964}" type="presParOf" srcId="{B1D1FBD9-B7B5-4A2A-A247-D05534D5B281}" destId="{72CF73EB-C845-421D-81D7-9D3FBD0890DA}" srcOrd="3" destOrd="0" presId="urn:microsoft.com/office/officeart/2005/8/layout/vList2"/>
    <dgm:cxn modelId="{67FAAD4F-D9B4-4A35-855E-244D9BC0A1B9}" type="presParOf" srcId="{B1D1FBD9-B7B5-4A2A-A247-D05534D5B281}" destId="{0919561C-47C2-4ED6-ABE5-9F3E401E328B}" srcOrd="4" destOrd="0" presId="urn:microsoft.com/office/officeart/2005/8/layout/vList2"/>
    <dgm:cxn modelId="{5B7C1DB0-2CB8-48F2-AA45-13A2D7B59287}" type="presParOf" srcId="{B1D1FBD9-B7B5-4A2A-A247-D05534D5B281}" destId="{05B499E3-9129-4918-AE2C-10AD3E22F6E7}" srcOrd="5" destOrd="0" presId="urn:microsoft.com/office/officeart/2005/8/layout/vList2"/>
    <dgm:cxn modelId="{2305CBE5-8945-4116-9A8F-67F5E916E771}" type="presParOf" srcId="{B1D1FBD9-B7B5-4A2A-A247-D05534D5B281}" destId="{D393C67E-2D62-46C9-9F72-24279578B463}" srcOrd="6" destOrd="0" presId="urn:microsoft.com/office/officeart/2005/8/layout/vList2"/>
    <dgm:cxn modelId="{7F8E2B87-D1DD-40B8-84FE-655529CC2DC9}" type="presParOf" srcId="{B1D1FBD9-B7B5-4A2A-A247-D05534D5B281}" destId="{8C68F004-8CC1-48B7-BE6D-8B973C390639}" srcOrd="7" destOrd="0" presId="urn:microsoft.com/office/officeart/2005/8/layout/vList2"/>
    <dgm:cxn modelId="{AC4379F4-3A8A-4286-8D2D-45606C4BBA0D}" type="presParOf" srcId="{B1D1FBD9-B7B5-4A2A-A247-D05534D5B281}" destId="{D2E9BA9E-68FC-46DB-B534-F715BE1EA43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9F07B7-D179-4DA0-96AD-79019D9F397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F52DFD3-2CB5-4904-B994-3DA04583291F}">
      <dgm:prSet custT="1">
        <dgm:style>
          <a:lnRef idx="2">
            <a:schemeClr val="accent1">
              <a:shade val="50000"/>
            </a:schemeClr>
          </a:lnRef>
          <a:fillRef idx="1">
            <a:schemeClr val="accent1"/>
          </a:fillRef>
          <a:effectRef idx="0">
            <a:schemeClr val="accent1"/>
          </a:effectRef>
          <a:fontRef idx="minor">
            <a:schemeClr val="lt1"/>
          </a:fontRef>
        </dgm:style>
      </dgm:prSet>
      <dgm:spPr>
        <a:solidFill>
          <a:schemeClr val="tx2">
            <a:lumMod val="50000"/>
            <a:alpha val="80000"/>
          </a:schemeClr>
        </a:solidFill>
        <a:ln w="6350">
          <a:solidFill>
            <a:schemeClr val="accent1">
              <a:lumMod val="75000"/>
            </a:schemeClr>
          </a:solidFill>
          <a:prstDash val="sysDot"/>
        </a:ln>
      </dgm:spPr>
      <dgm:t>
        <a:bodyPr rtlCol="0" anchor="ctr"/>
        <a:lstStyle/>
        <a:p>
          <a:pPr marL="0" algn="ctr" defTabSz="914264" rtl="0" eaLnBrk="1" latinLnBrk="0" hangingPunct="1">
            <a:lnSpc>
              <a:spcPct val="100000"/>
            </a:lnSpc>
            <a:spcAft>
              <a:spcPts val="0"/>
            </a:spcAft>
          </a:pPr>
          <a:r>
            <a:rPr lang="en-US" sz="1000" kern="1200" dirty="0">
              <a:solidFill>
                <a:schemeClr val="bg1"/>
              </a:solidFill>
              <a:latin typeface="TheSansOffice" panose="020B0503040302060204" pitchFamily="34" charset="0"/>
              <a:ea typeface="+mn-ea"/>
              <a:cs typeface="+mn-cs"/>
            </a:rPr>
            <a:t>Sify’s MUMBAI  03 mega campus supports a robust ecosystem of multiple Hyperscalers, Network Nodes, Enterprise Customers, IP Exchanges, and ISPs scalable up to 200MW IT capacity​</a:t>
          </a:r>
          <a:endParaRPr lang="en-IN" sz="1000" kern="1200" dirty="0">
            <a:solidFill>
              <a:schemeClr val="bg1"/>
            </a:solidFill>
            <a:latin typeface="TheSansOffice" panose="020B0503040302060204" pitchFamily="34" charset="0"/>
            <a:ea typeface="+mn-ea"/>
            <a:cs typeface="+mn-cs"/>
          </a:endParaRPr>
        </a:p>
      </dgm:t>
    </dgm:pt>
    <dgm:pt modelId="{960E88B4-D451-410A-80A7-41F5801C66E2}" type="parTrans" cxnId="{AB3A6CB7-B859-4FE1-B698-433720F6D13F}">
      <dgm:prSet/>
      <dgm:spPr/>
      <dgm:t>
        <a:bodyPr/>
        <a:lstStyle/>
        <a:p>
          <a:endParaRPr lang="en-IN"/>
        </a:p>
      </dgm:t>
    </dgm:pt>
    <dgm:pt modelId="{672524BC-573A-4E9A-BFA4-312DABA89569}" type="sibTrans" cxnId="{AB3A6CB7-B859-4FE1-B698-433720F6D13F}">
      <dgm:prSet/>
      <dgm:spPr/>
      <dgm:t>
        <a:bodyPr/>
        <a:lstStyle/>
        <a:p>
          <a:endParaRPr lang="en-IN"/>
        </a:p>
      </dgm:t>
    </dgm:pt>
    <dgm:pt modelId="{DD63B29B-9C5A-4C60-B3BE-0788CC215D35}">
      <dgm:prSet custT="1">
        <dgm:style>
          <a:lnRef idx="2">
            <a:schemeClr val="accent1">
              <a:shade val="50000"/>
            </a:schemeClr>
          </a:lnRef>
          <a:fillRef idx="1">
            <a:schemeClr val="accent1"/>
          </a:fillRef>
          <a:effectRef idx="0">
            <a:schemeClr val="accent1"/>
          </a:effectRef>
          <a:fontRef idx="minor">
            <a:schemeClr val="lt1"/>
          </a:fontRef>
        </dgm:style>
      </dgm:prSet>
      <dgm:spPr>
        <a:solidFill>
          <a:schemeClr val="tx2">
            <a:lumMod val="75000"/>
            <a:alpha val="80000"/>
          </a:schemeClr>
        </a:solidFill>
        <a:ln w="6350">
          <a:solidFill>
            <a:schemeClr val="accent1">
              <a:lumMod val="75000"/>
            </a:schemeClr>
          </a:solidFill>
          <a:prstDash val="sysDot"/>
        </a:ln>
      </dgm:spPr>
      <dgm:t>
        <a:bodyPr rtlCol="0" anchor="ctr"/>
        <a:lstStyle/>
        <a:p>
          <a:pPr marL="0" algn="ctr" defTabSz="914264" rtl="0" eaLnBrk="1" latinLnBrk="0" hangingPunct="1">
            <a:lnSpc>
              <a:spcPct val="100000"/>
            </a:lnSpc>
            <a:spcAft>
              <a:spcPts val="0"/>
            </a:spcAft>
          </a:pPr>
          <a:r>
            <a:rPr lang="en-US" sz="1000" kern="1200" dirty="0">
              <a:solidFill>
                <a:schemeClr val="bg1"/>
              </a:solidFill>
              <a:latin typeface="TheSansOffice" panose="020B0503040302060204" pitchFamily="34" charset="0"/>
              <a:ea typeface="+mn-ea"/>
              <a:cs typeface="+mn-cs"/>
            </a:rPr>
            <a:t>Dedicated 100 KV and 220 KV substations for </a:t>
          </a:r>
        </a:p>
        <a:p>
          <a:pPr marL="0" algn="ctr" defTabSz="914264" rtl="0" eaLnBrk="1" latinLnBrk="0" hangingPunct="1">
            <a:lnSpc>
              <a:spcPct val="100000"/>
            </a:lnSpc>
            <a:spcAft>
              <a:spcPts val="0"/>
            </a:spcAft>
          </a:pPr>
          <a:r>
            <a:rPr lang="en-US" sz="1000" kern="1200" dirty="0">
              <a:solidFill>
                <a:schemeClr val="bg1"/>
              </a:solidFill>
              <a:latin typeface="TheSansOffice" panose="020B0503040302060204" pitchFamily="34" charset="0"/>
              <a:ea typeface="+mn-ea"/>
              <a:cs typeface="+mn-cs"/>
            </a:rPr>
            <a:t>high availability power</a:t>
          </a:r>
          <a:endParaRPr lang="en-IN" sz="1000" kern="1200" dirty="0">
            <a:solidFill>
              <a:schemeClr val="bg1"/>
            </a:solidFill>
            <a:latin typeface="TheSansOffice" panose="020B0503040302060204" pitchFamily="34" charset="0"/>
            <a:ea typeface="+mn-ea"/>
            <a:cs typeface="+mn-cs"/>
          </a:endParaRPr>
        </a:p>
      </dgm:t>
    </dgm:pt>
    <dgm:pt modelId="{3EBECC23-F870-4C34-B2F0-76BF21F38482}" type="parTrans" cxnId="{128B6CCC-58A1-4764-8B78-86AAEAD370A6}">
      <dgm:prSet/>
      <dgm:spPr/>
      <dgm:t>
        <a:bodyPr/>
        <a:lstStyle/>
        <a:p>
          <a:endParaRPr lang="en-IN"/>
        </a:p>
      </dgm:t>
    </dgm:pt>
    <dgm:pt modelId="{7C09DEA2-A37D-4647-9068-0BEBB35B8049}" type="sibTrans" cxnId="{128B6CCC-58A1-4764-8B78-86AAEAD370A6}">
      <dgm:prSet/>
      <dgm:spPr/>
      <dgm:t>
        <a:bodyPr/>
        <a:lstStyle/>
        <a:p>
          <a:endParaRPr lang="en-IN"/>
        </a:p>
      </dgm:t>
    </dgm:pt>
    <dgm:pt modelId="{0E45383F-14DA-4646-965A-C3BC2E72BA86}">
      <dgm:prSet custT="1">
        <dgm:style>
          <a:lnRef idx="2">
            <a:schemeClr val="accent1">
              <a:shade val="50000"/>
            </a:schemeClr>
          </a:lnRef>
          <a:fillRef idx="1">
            <a:schemeClr val="accent1"/>
          </a:fillRef>
          <a:effectRef idx="0">
            <a:schemeClr val="accent1"/>
          </a:effectRef>
          <a:fontRef idx="minor">
            <a:schemeClr val="lt1"/>
          </a:fontRef>
        </dgm:style>
      </dgm:prSet>
      <dgm:spPr>
        <a:solidFill>
          <a:schemeClr val="tx2">
            <a:lumMod val="50000"/>
            <a:alpha val="80000"/>
          </a:schemeClr>
        </a:solidFill>
        <a:ln w="6350">
          <a:solidFill>
            <a:schemeClr val="accent1">
              <a:lumMod val="75000"/>
            </a:schemeClr>
          </a:solidFill>
          <a:prstDash val="sysDot"/>
        </a:ln>
      </dgm:spPr>
      <dgm:t>
        <a:bodyPr spcFirstLastPara="0" vert="horz" wrap="square" lIns="34290" tIns="34290" rIns="34290" bIns="34290" numCol="1" spcCol="1270" rtlCol="0" anchor="ctr" anchorCtr="0"/>
        <a:lstStyle/>
        <a:p>
          <a:pPr marL="0" lvl="0" indent="0" algn="ctr" defTabSz="914264" rtl="0" eaLnBrk="1" latinLnBrk="0" hangingPunct="1">
            <a:lnSpc>
              <a:spcPct val="100000"/>
            </a:lnSpc>
            <a:spcBef>
              <a:spcPct val="0"/>
            </a:spcBef>
            <a:spcAft>
              <a:spcPts val="0"/>
            </a:spcAft>
            <a:buNone/>
          </a:pPr>
          <a:r>
            <a:rPr lang="en-US" sz="1000" kern="1200" dirty="0">
              <a:solidFill>
                <a:schemeClr val="bg1"/>
              </a:solidFill>
              <a:latin typeface="TheSansOffice" panose="020B0503040302060204" pitchFamily="34" charset="0"/>
              <a:ea typeface="+mn-ea"/>
              <a:cs typeface="+mn-cs"/>
            </a:rPr>
            <a:t>Up to 79% renewable Energy</a:t>
          </a:r>
          <a:endParaRPr lang="en-IN" sz="1000" kern="1200" dirty="0">
            <a:solidFill>
              <a:schemeClr val="bg1"/>
            </a:solidFill>
            <a:latin typeface="TheSansOffice" panose="020B0503040302060204" pitchFamily="34" charset="0"/>
            <a:ea typeface="+mn-ea"/>
            <a:cs typeface="+mn-cs"/>
          </a:endParaRPr>
        </a:p>
      </dgm:t>
    </dgm:pt>
    <dgm:pt modelId="{8E854484-4D10-4E8C-A86C-7C7D2DCF08D6}" type="parTrans" cxnId="{0B31AD1C-1097-4021-A33B-694AAB138034}">
      <dgm:prSet/>
      <dgm:spPr/>
      <dgm:t>
        <a:bodyPr/>
        <a:lstStyle/>
        <a:p>
          <a:endParaRPr lang="en-IN"/>
        </a:p>
      </dgm:t>
    </dgm:pt>
    <dgm:pt modelId="{84F96B3C-CBAD-4177-98CC-D3254A4F4EE3}" type="sibTrans" cxnId="{0B31AD1C-1097-4021-A33B-694AAB138034}">
      <dgm:prSet/>
      <dgm:spPr/>
      <dgm:t>
        <a:bodyPr/>
        <a:lstStyle/>
        <a:p>
          <a:endParaRPr lang="en-IN"/>
        </a:p>
      </dgm:t>
    </dgm:pt>
    <dgm:pt modelId="{6F72E844-B2AF-4C17-9351-B9EE29327AD8}">
      <dgm:prSet custT="1">
        <dgm:style>
          <a:lnRef idx="2">
            <a:schemeClr val="accent1">
              <a:shade val="50000"/>
            </a:schemeClr>
          </a:lnRef>
          <a:fillRef idx="1">
            <a:schemeClr val="accent1"/>
          </a:fillRef>
          <a:effectRef idx="0">
            <a:schemeClr val="accent1"/>
          </a:effectRef>
          <a:fontRef idx="minor">
            <a:schemeClr val="lt1"/>
          </a:fontRef>
        </dgm:style>
      </dgm:prSet>
      <dgm:spPr>
        <a:solidFill>
          <a:schemeClr val="tx2">
            <a:lumMod val="75000"/>
            <a:alpha val="80000"/>
          </a:schemeClr>
        </a:solidFill>
        <a:ln w="6350">
          <a:solidFill>
            <a:schemeClr val="accent1">
              <a:lumMod val="75000"/>
            </a:schemeClr>
          </a:solidFill>
          <a:prstDash val="sysDot"/>
        </a:ln>
      </dgm:spPr>
      <dgm:t>
        <a:bodyPr rtlCol="0" anchor="ctr"/>
        <a:lstStyle/>
        <a:p>
          <a:pPr marL="0" algn="ctr" defTabSz="914264" rtl="0" eaLnBrk="1" latinLnBrk="0" hangingPunct="1">
            <a:lnSpc>
              <a:spcPct val="100000"/>
            </a:lnSpc>
            <a:spcAft>
              <a:spcPts val="0"/>
            </a:spcAft>
          </a:pPr>
          <a:r>
            <a:rPr lang="en-US" sz="1000" kern="1200" dirty="0">
              <a:solidFill>
                <a:schemeClr val="bg1"/>
              </a:solidFill>
              <a:latin typeface="TheSansOffice" panose="020B0503040302060204" pitchFamily="34" charset="0"/>
              <a:ea typeface="+mn-ea"/>
              <a:cs typeface="+mn-cs"/>
            </a:rPr>
            <a:t>Cloud onramp to 3 cloud providers</a:t>
          </a:r>
          <a:endParaRPr lang="en-IN" sz="1000" kern="1200" dirty="0">
            <a:solidFill>
              <a:schemeClr val="bg1"/>
            </a:solidFill>
            <a:latin typeface="TheSansOffice" panose="020B0503040302060204" pitchFamily="34" charset="0"/>
            <a:ea typeface="+mn-ea"/>
            <a:cs typeface="+mn-cs"/>
          </a:endParaRPr>
        </a:p>
      </dgm:t>
    </dgm:pt>
    <dgm:pt modelId="{00A21DB4-BD15-4147-866A-A0C4DB459935}" type="parTrans" cxnId="{720FBD60-D052-46B8-AC79-BE4E99CE107C}">
      <dgm:prSet/>
      <dgm:spPr/>
      <dgm:t>
        <a:bodyPr/>
        <a:lstStyle/>
        <a:p>
          <a:endParaRPr lang="en-IN"/>
        </a:p>
      </dgm:t>
    </dgm:pt>
    <dgm:pt modelId="{A7A0AAEA-0C5E-4F29-B198-0AE90489D4AA}" type="sibTrans" cxnId="{720FBD60-D052-46B8-AC79-BE4E99CE107C}">
      <dgm:prSet/>
      <dgm:spPr/>
      <dgm:t>
        <a:bodyPr/>
        <a:lstStyle/>
        <a:p>
          <a:endParaRPr lang="en-IN"/>
        </a:p>
      </dgm:t>
    </dgm:pt>
    <dgm:pt modelId="{FB5EEF92-E286-42F1-A471-398DB7B5C163}" type="pres">
      <dgm:prSet presAssocID="{6D9F07B7-D179-4DA0-96AD-79019D9F397D}" presName="diagram" presStyleCnt="0">
        <dgm:presLayoutVars>
          <dgm:dir/>
          <dgm:resizeHandles val="exact"/>
        </dgm:presLayoutVars>
      </dgm:prSet>
      <dgm:spPr/>
    </dgm:pt>
    <dgm:pt modelId="{ABFF8893-B529-4BF9-A5CF-D0AB1D80B87C}" type="pres">
      <dgm:prSet presAssocID="{DF52DFD3-2CB5-4904-B994-3DA04583291F}" presName="node" presStyleLbl="node1" presStyleIdx="0" presStyleCnt="4" custScaleX="494626" custScaleY="185395">
        <dgm:presLayoutVars>
          <dgm:bulletEnabled val="1"/>
        </dgm:presLayoutVars>
      </dgm:prSet>
      <dgm:spPr>
        <a:xfrm>
          <a:off x="7612" y="959"/>
          <a:ext cx="3059447" cy="688042"/>
        </a:xfrm>
        <a:prstGeom prst="rect">
          <a:avLst/>
        </a:prstGeom>
      </dgm:spPr>
    </dgm:pt>
    <dgm:pt modelId="{2D831089-1D38-4138-A681-8F3176DEEA90}" type="pres">
      <dgm:prSet presAssocID="{672524BC-573A-4E9A-BFA4-312DABA89569}" presName="sibTrans" presStyleCnt="0"/>
      <dgm:spPr/>
    </dgm:pt>
    <dgm:pt modelId="{E3C5B825-36F1-4612-8FAF-914E8E891C13}" type="pres">
      <dgm:prSet presAssocID="{DD63B29B-9C5A-4C60-B3BE-0788CC215D35}" presName="node" presStyleLbl="node1" presStyleIdx="1" presStyleCnt="4" custScaleX="494626" custScaleY="96985">
        <dgm:presLayoutVars>
          <dgm:bulletEnabled val="1"/>
        </dgm:presLayoutVars>
      </dgm:prSet>
      <dgm:spPr>
        <a:xfrm>
          <a:off x="7612" y="750855"/>
          <a:ext cx="3059447" cy="359933"/>
        </a:xfrm>
        <a:prstGeom prst="rect">
          <a:avLst/>
        </a:prstGeom>
      </dgm:spPr>
    </dgm:pt>
    <dgm:pt modelId="{D86DB93A-2755-41EE-867A-365DCF49D424}" type="pres">
      <dgm:prSet presAssocID="{7C09DEA2-A37D-4647-9068-0BEBB35B8049}" presName="sibTrans" presStyleCnt="0"/>
      <dgm:spPr/>
    </dgm:pt>
    <dgm:pt modelId="{18DA5F06-9DBD-4BD3-9526-D85A932B5576}" type="pres">
      <dgm:prSet presAssocID="{0E45383F-14DA-4646-965A-C3BC2E72BA86}" presName="node" presStyleLbl="node1" presStyleIdx="2" presStyleCnt="4" custScaleX="494626" custScaleY="72827">
        <dgm:presLayoutVars>
          <dgm:bulletEnabled val="1"/>
        </dgm:presLayoutVars>
      </dgm:prSet>
      <dgm:spPr>
        <a:xfrm>
          <a:off x="7612" y="1172642"/>
          <a:ext cx="3059447" cy="270277"/>
        </a:xfrm>
        <a:prstGeom prst="rect">
          <a:avLst/>
        </a:prstGeom>
      </dgm:spPr>
    </dgm:pt>
    <dgm:pt modelId="{6C7966E3-7978-4E1D-95C1-DDE8B60CE64E}" type="pres">
      <dgm:prSet presAssocID="{84F96B3C-CBAD-4177-98CC-D3254A4F4EE3}" presName="sibTrans" presStyleCnt="0"/>
      <dgm:spPr/>
    </dgm:pt>
    <dgm:pt modelId="{5C93C4D0-69D6-4F8E-B3E2-F5C104A2E939}" type="pres">
      <dgm:prSet presAssocID="{6F72E844-B2AF-4C17-9351-B9EE29327AD8}" presName="node" presStyleLbl="node1" presStyleIdx="3" presStyleCnt="4" custScaleX="494626" custScaleY="72827">
        <dgm:presLayoutVars>
          <dgm:bulletEnabled val="1"/>
        </dgm:presLayoutVars>
      </dgm:prSet>
      <dgm:spPr>
        <a:xfrm>
          <a:off x="7612" y="1504773"/>
          <a:ext cx="3059447" cy="270277"/>
        </a:xfrm>
        <a:prstGeom prst="rect">
          <a:avLst/>
        </a:prstGeom>
      </dgm:spPr>
    </dgm:pt>
  </dgm:ptLst>
  <dgm:cxnLst>
    <dgm:cxn modelId="{0B31AD1C-1097-4021-A33B-694AAB138034}" srcId="{6D9F07B7-D179-4DA0-96AD-79019D9F397D}" destId="{0E45383F-14DA-4646-965A-C3BC2E72BA86}" srcOrd="2" destOrd="0" parTransId="{8E854484-4D10-4E8C-A86C-7C7D2DCF08D6}" sibTransId="{84F96B3C-CBAD-4177-98CC-D3254A4F4EE3}"/>
    <dgm:cxn modelId="{35B7342D-B3DA-4BD8-BF29-A3D87B5DD0B5}" type="presOf" srcId="{DF52DFD3-2CB5-4904-B994-3DA04583291F}" destId="{ABFF8893-B529-4BF9-A5CF-D0AB1D80B87C}" srcOrd="0" destOrd="0" presId="urn:microsoft.com/office/officeart/2005/8/layout/default"/>
    <dgm:cxn modelId="{720FBD60-D052-46B8-AC79-BE4E99CE107C}" srcId="{6D9F07B7-D179-4DA0-96AD-79019D9F397D}" destId="{6F72E844-B2AF-4C17-9351-B9EE29327AD8}" srcOrd="3" destOrd="0" parTransId="{00A21DB4-BD15-4147-866A-A0C4DB459935}" sibTransId="{A7A0AAEA-0C5E-4F29-B198-0AE90489D4AA}"/>
    <dgm:cxn modelId="{12958641-EA6F-4C6E-A122-A6A34D11D279}" type="presOf" srcId="{6D9F07B7-D179-4DA0-96AD-79019D9F397D}" destId="{FB5EEF92-E286-42F1-A471-398DB7B5C163}" srcOrd="0" destOrd="0" presId="urn:microsoft.com/office/officeart/2005/8/layout/default"/>
    <dgm:cxn modelId="{EBA30C9F-A8E2-4A41-BC8E-49DCD0660B62}" type="presOf" srcId="{DD63B29B-9C5A-4C60-B3BE-0788CC215D35}" destId="{E3C5B825-36F1-4612-8FAF-914E8E891C13}" srcOrd="0" destOrd="0" presId="urn:microsoft.com/office/officeart/2005/8/layout/default"/>
    <dgm:cxn modelId="{FBE593B0-BBF4-4A5F-AFD7-2C9D6AEE8D52}" type="presOf" srcId="{0E45383F-14DA-4646-965A-C3BC2E72BA86}" destId="{18DA5F06-9DBD-4BD3-9526-D85A932B5576}" srcOrd="0" destOrd="0" presId="urn:microsoft.com/office/officeart/2005/8/layout/default"/>
    <dgm:cxn modelId="{AB3A6CB7-B859-4FE1-B698-433720F6D13F}" srcId="{6D9F07B7-D179-4DA0-96AD-79019D9F397D}" destId="{DF52DFD3-2CB5-4904-B994-3DA04583291F}" srcOrd="0" destOrd="0" parTransId="{960E88B4-D451-410A-80A7-41F5801C66E2}" sibTransId="{672524BC-573A-4E9A-BFA4-312DABA89569}"/>
    <dgm:cxn modelId="{128B6CCC-58A1-4764-8B78-86AAEAD370A6}" srcId="{6D9F07B7-D179-4DA0-96AD-79019D9F397D}" destId="{DD63B29B-9C5A-4C60-B3BE-0788CC215D35}" srcOrd="1" destOrd="0" parTransId="{3EBECC23-F870-4C34-B2F0-76BF21F38482}" sibTransId="{7C09DEA2-A37D-4647-9068-0BEBB35B8049}"/>
    <dgm:cxn modelId="{EACDBBD8-5074-43F2-AC4B-57C7E0717FF4}" type="presOf" srcId="{6F72E844-B2AF-4C17-9351-B9EE29327AD8}" destId="{5C93C4D0-69D6-4F8E-B3E2-F5C104A2E939}" srcOrd="0" destOrd="0" presId="urn:microsoft.com/office/officeart/2005/8/layout/default"/>
    <dgm:cxn modelId="{6B3A72DA-B8CE-4E0D-A4E0-FD289385C147}" type="presParOf" srcId="{FB5EEF92-E286-42F1-A471-398DB7B5C163}" destId="{ABFF8893-B529-4BF9-A5CF-D0AB1D80B87C}" srcOrd="0" destOrd="0" presId="urn:microsoft.com/office/officeart/2005/8/layout/default"/>
    <dgm:cxn modelId="{1B3FEB2F-1E9B-4313-9C0A-12E7D8B3FB7D}" type="presParOf" srcId="{FB5EEF92-E286-42F1-A471-398DB7B5C163}" destId="{2D831089-1D38-4138-A681-8F3176DEEA90}" srcOrd="1" destOrd="0" presId="urn:microsoft.com/office/officeart/2005/8/layout/default"/>
    <dgm:cxn modelId="{32D00A4E-BE94-4CB6-830F-8935E2066780}" type="presParOf" srcId="{FB5EEF92-E286-42F1-A471-398DB7B5C163}" destId="{E3C5B825-36F1-4612-8FAF-914E8E891C13}" srcOrd="2" destOrd="0" presId="urn:microsoft.com/office/officeart/2005/8/layout/default"/>
    <dgm:cxn modelId="{33503400-5732-47E0-A27C-DAB80AD14F9B}" type="presParOf" srcId="{FB5EEF92-E286-42F1-A471-398DB7B5C163}" destId="{D86DB93A-2755-41EE-867A-365DCF49D424}" srcOrd="3" destOrd="0" presId="urn:microsoft.com/office/officeart/2005/8/layout/default"/>
    <dgm:cxn modelId="{FD825D68-27A5-4B5E-9AE6-5516BEC75694}" type="presParOf" srcId="{FB5EEF92-E286-42F1-A471-398DB7B5C163}" destId="{18DA5F06-9DBD-4BD3-9526-D85A932B5576}" srcOrd="4" destOrd="0" presId="urn:microsoft.com/office/officeart/2005/8/layout/default"/>
    <dgm:cxn modelId="{68308D73-EBCA-40BD-9019-E4F30F0E26C3}" type="presParOf" srcId="{FB5EEF92-E286-42F1-A471-398DB7B5C163}" destId="{6C7966E3-7978-4E1D-95C1-DDE8B60CE64E}" srcOrd="5" destOrd="0" presId="urn:microsoft.com/office/officeart/2005/8/layout/default"/>
    <dgm:cxn modelId="{75C0EF8C-114B-40E8-B9AB-8E28D76E88F8}" type="presParOf" srcId="{FB5EEF92-E286-42F1-A471-398DB7B5C163}" destId="{5C93C4D0-69D6-4F8E-B3E2-F5C104A2E93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41E721-738C-441B-BB7F-B10D9DE40F3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A59439D5-A7F9-4D84-A97B-05E829191E1C}">
      <dgm:prSet custT="1"/>
      <dgm:spPr>
        <a:solidFill>
          <a:srgbClr val="10253F">
            <a:alpha val="80000"/>
          </a:srgbClr>
        </a:solidFill>
        <a:ln w="6350">
          <a:solidFill>
            <a:schemeClr val="accent1">
              <a:lumMod val="75000"/>
            </a:schemeClr>
          </a:solidFill>
        </a:ln>
      </dgm:spPr>
      <dgm:t>
        <a:bodyPr anchor="ctr"/>
        <a:lstStyle/>
        <a:p>
          <a:pPr marL="0">
            <a:lnSpc>
              <a:spcPct val="100000"/>
            </a:lnSpc>
            <a:spcAft>
              <a:spcPts val="0"/>
            </a:spcAft>
          </a:pPr>
          <a:r>
            <a:rPr lang="en-IN" sz="1000" b="1" dirty="0">
              <a:solidFill>
                <a:srgbClr val="BED730"/>
              </a:solidFill>
              <a:latin typeface="+mj-lt"/>
            </a:rPr>
            <a:t>About Delhi/NCR</a:t>
          </a:r>
        </a:p>
      </dgm:t>
    </dgm:pt>
    <dgm:pt modelId="{5E763213-C528-48E3-9D1B-E305713FCD9F}" type="parTrans" cxnId="{CFEC287F-C199-46D9-91B9-910045EFD50D}">
      <dgm:prSet/>
      <dgm:spPr/>
      <dgm:t>
        <a:bodyPr/>
        <a:lstStyle/>
        <a:p>
          <a:endParaRPr lang="en-IN"/>
        </a:p>
      </dgm:t>
    </dgm:pt>
    <dgm:pt modelId="{4231F23C-B827-4059-A8D7-991196055FB5}" type="sibTrans" cxnId="{CFEC287F-C199-46D9-91B9-910045EFD50D}">
      <dgm:prSet/>
      <dgm:spPr/>
      <dgm:t>
        <a:bodyPr/>
        <a:lstStyle/>
        <a:p>
          <a:endParaRPr lang="en-IN"/>
        </a:p>
      </dgm:t>
    </dgm:pt>
    <dgm:pt modelId="{175E32AC-52B8-4002-80E6-B779B2B77287}">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b="0" dirty="0">
              <a:solidFill>
                <a:srgbClr val="BED730"/>
              </a:solidFill>
              <a:latin typeface="+mj-lt"/>
            </a:rPr>
            <a:t>E-Governance and smart city projects</a:t>
          </a:r>
        </a:p>
      </dgm:t>
    </dgm:pt>
    <dgm:pt modelId="{BBF0CA21-DEB4-46EE-9F30-F05F93F7728B}" type="sibTrans" cxnId="{5B25D5EE-5283-4327-B58A-A57CB67549B5}">
      <dgm:prSet/>
      <dgm:spPr/>
      <dgm:t>
        <a:bodyPr/>
        <a:lstStyle/>
        <a:p>
          <a:endParaRPr lang="en-IN"/>
        </a:p>
      </dgm:t>
    </dgm:pt>
    <dgm:pt modelId="{71B14ABD-8487-424B-AE8A-77D9702B3286}" type="parTrans" cxnId="{5B25D5EE-5283-4327-B58A-A57CB67549B5}">
      <dgm:prSet/>
      <dgm:spPr/>
      <dgm:t>
        <a:bodyPr/>
        <a:lstStyle/>
        <a:p>
          <a:endParaRPr lang="en-IN"/>
        </a:p>
      </dgm:t>
    </dgm:pt>
    <dgm:pt modelId="{0E1164C4-4980-4CFE-BEDF-B7F298E1C33D}">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dirty="0">
              <a:solidFill>
                <a:schemeClr val="bg1"/>
              </a:solidFill>
              <a:latin typeface="+mj-lt"/>
            </a:rPr>
            <a:t>Delhi (NCR) has a GDP of $ 272 billion (2021)</a:t>
          </a:r>
          <a:endParaRPr lang="en-IN" sz="1000" dirty="0">
            <a:solidFill>
              <a:schemeClr val="bg1"/>
            </a:solidFill>
            <a:latin typeface="+mj-lt"/>
          </a:endParaRPr>
        </a:p>
      </dgm:t>
    </dgm:pt>
    <dgm:pt modelId="{577C1D25-192F-4BEB-90EB-F84C3E3248C8}" type="sibTrans" cxnId="{A2B4BEB5-6C69-43FA-8ABB-E4DC4C3753CD}">
      <dgm:prSet/>
      <dgm:spPr/>
      <dgm:t>
        <a:bodyPr/>
        <a:lstStyle/>
        <a:p>
          <a:endParaRPr lang="en-IN"/>
        </a:p>
      </dgm:t>
    </dgm:pt>
    <dgm:pt modelId="{36858C3F-1BB9-46E0-ABB0-AA95F908F1EF}" type="parTrans" cxnId="{A2B4BEB5-6C69-43FA-8ABB-E4DC4C3753CD}">
      <dgm:prSet/>
      <dgm:spPr/>
      <dgm:t>
        <a:bodyPr/>
        <a:lstStyle/>
        <a:p>
          <a:endParaRPr lang="en-IN"/>
        </a:p>
      </dgm:t>
    </dgm:pt>
    <dgm:pt modelId="{F5D18E2E-C582-4870-9BB3-30B04BA68B19}">
      <dgm:prSet custT="1"/>
      <dgm:spPr>
        <a:solidFill>
          <a:srgbClr val="10253F">
            <a:alpha val="80000"/>
          </a:srgbClr>
        </a:solidFill>
        <a:ln w="6350">
          <a:solidFill>
            <a:schemeClr val="accent1">
              <a:lumMod val="75000"/>
            </a:schemeClr>
          </a:solidFill>
        </a:ln>
      </dgm:spPr>
      <dgm:t>
        <a:bodyPr anchor="ctr"/>
        <a:lstStyle/>
        <a:p>
          <a:pPr marL="114300" indent="0">
            <a:lnSpc>
              <a:spcPct val="100000"/>
            </a:lnSpc>
            <a:spcAft>
              <a:spcPts val="0"/>
            </a:spcAft>
          </a:pPr>
          <a:endParaRPr lang="en-IN" sz="1000" dirty="0">
            <a:solidFill>
              <a:schemeClr val="bg1"/>
            </a:solidFill>
            <a:latin typeface="+mj-lt"/>
          </a:endParaRPr>
        </a:p>
      </dgm:t>
    </dgm:pt>
    <dgm:pt modelId="{04CBD5DD-0D8B-4873-9BF0-5686E9B93B05}" type="parTrans" cxnId="{44011EB8-9044-4127-B85C-6685C9785BFC}">
      <dgm:prSet/>
      <dgm:spPr/>
      <dgm:t>
        <a:bodyPr/>
        <a:lstStyle/>
        <a:p>
          <a:endParaRPr lang="en-IN"/>
        </a:p>
      </dgm:t>
    </dgm:pt>
    <dgm:pt modelId="{D67238C1-42AF-4F44-89E2-C02C4D07CE96}" type="sibTrans" cxnId="{44011EB8-9044-4127-B85C-6685C9785BFC}">
      <dgm:prSet/>
      <dgm:spPr/>
      <dgm:t>
        <a:bodyPr/>
        <a:lstStyle/>
        <a:p>
          <a:endParaRPr lang="en-IN"/>
        </a:p>
      </dgm:t>
    </dgm:pt>
    <dgm:pt modelId="{36AC981A-E72F-42ED-A4EA-4E18A1959BFC}">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b="0" dirty="0">
              <a:solidFill>
                <a:srgbClr val="BED730"/>
              </a:solidFill>
              <a:latin typeface="+mj-lt"/>
            </a:rPr>
            <a:t>Upcoming civil Infrastructure is a big driver in Noida</a:t>
          </a:r>
          <a:endParaRPr lang="en-IN" sz="1000" b="0" dirty="0">
            <a:solidFill>
              <a:srgbClr val="BED730"/>
            </a:solidFill>
            <a:latin typeface="+mj-lt"/>
          </a:endParaRPr>
        </a:p>
      </dgm:t>
    </dgm:pt>
    <dgm:pt modelId="{9205F98E-9AA8-4526-862D-6DDDB19796F0}" type="parTrans" cxnId="{2633A4EC-031C-4F2F-8EFB-AB5C91609B99}">
      <dgm:prSet/>
      <dgm:spPr/>
      <dgm:t>
        <a:bodyPr/>
        <a:lstStyle/>
        <a:p>
          <a:endParaRPr lang="en-IN"/>
        </a:p>
      </dgm:t>
    </dgm:pt>
    <dgm:pt modelId="{6365C53A-AF86-46C9-B72D-EE83FC3410D8}" type="sibTrans" cxnId="{2633A4EC-031C-4F2F-8EFB-AB5C91609B99}">
      <dgm:prSet/>
      <dgm:spPr/>
      <dgm:t>
        <a:bodyPr/>
        <a:lstStyle/>
        <a:p>
          <a:endParaRPr lang="en-IN"/>
        </a:p>
      </dgm:t>
    </dgm:pt>
    <dgm:pt modelId="{B432C25D-3C0A-4639-BC55-EBE22FE0C2D1}">
      <dgm:prSet phldrT="[Text]" custT="1"/>
      <dgm:spPr>
        <a:solidFill>
          <a:srgbClr val="10253F">
            <a:alpha val="80000"/>
          </a:srgbClr>
        </a:solidFill>
        <a:ln w="6350">
          <a:solidFill>
            <a:schemeClr val="accent1">
              <a:lumMod val="75000"/>
            </a:schemeClr>
          </a:solidFill>
        </a:ln>
      </dgm:spPr>
      <dgm:t>
        <a:bodyPr anchor="ctr"/>
        <a:lstStyle/>
        <a:p>
          <a:pPr marL="0">
            <a:lnSpc>
              <a:spcPct val="100000"/>
            </a:lnSpc>
            <a:spcAft>
              <a:spcPts val="0"/>
            </a:spcAft>
          </a:pPr>
          <a:br>
            <a:rPr lang="en-US" sz="1000" b="1" dirty="0">
              <a:solidFill>
                <a:schemeClr val="bg1"/>
              </a:solidFill>
              <a:latin typeface="+mj-lt"/>
            </a:rPr>
          </a:br>
          <a:r>
            <a:rPr lang="en-US" sz="1000" b="1" dirty="0">
              <a:solidFill>
                <a:srgbClr val="BED730"/>
              </a:solidFill>
              <a:latin typeface="+mj-lt"/>
            </a:rPr>
            <a:t>Driving factors</a:t>
          </a:r>
          <a:endParaRPr lang="en-IN" sz="1000" dirty="0">
            <a:solidFill>
              <a:srgbClr val="BED730"/>
            </a:solidFill>
            <a:latin typeface="+mj-lt"/>
          </a:endParaRPr>
        </a:p>
      </dgm:t>
    </dgm:pt>
    <dgm:pt modelId="{8D13E704-8B54-47C8-B63D-44B43ABAC563}" type="sibTrans" cxnId="{6D665295-5C68-47E4-83FD-42F240E70C5D}">
      <dgm:prSet/>
      <dgm:spPr/>
      <dgm:t>
        <a:bodyPr/>
        <a:lstStyle/>
        <a:p>
          <a:endParaRPr lang="en-IN"/>
        </a:p>
      </dgm:t>
    </dgm:pt>
    <dgm:pt modelId="{B97A0432-1896-4976-B394-5991C3AD305A}" type="parTrans" cxnId="{6D665295-5C68-47E4-83FD-42F240E70C5D}">
      <dgm:prSet/>
      <dgm:spPr/>
      <dgm:t>
        <a:bodyPr/>
        <a:lstStyle/>
        <a:p>
          <a:endParaRPr lang="en-IN"/>
        </a:p>
      </dgm:t>
    </dgm:pt>
    <dgm:pt modelId="{6D41A673-EF38-430E-AC0A-F730AD482B4C}">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b="0" dirty="0">
              <a:solidFill>
                <a:srgbClr val="BED730"/>
              </a:solidFill>
              <a:latin typeface="+mj-lt"/>
            </a:rPr>
            <a:t>SEZs and Industrial hubs</a:t>
          </a:r>
          <a:r>
            <a:rPr lang="en-US" sz="1000" b="1" dirty="0">
              <a:solidFill>
                <a:srgbClr val="BED730"/>
              </a:solidFill>
              <a:latin typeface="+mj-lt"/>
            </a:rPr>
            <a:t>.</a:t>
          </a:r>
          <a:endParaRPr lang="en-IN" sz="1000" b="1" dirty="0">
            <a:solidFill>
              <a:srgbClr val="BED730"/>
            </a:solidFill>
            <a:latin typeface="+mj-lt"/>
          </a:endParaRPr>
        </a:p>
      </dgm:t>
    </dgm:pt>
    <dgm:pt modelId="{B60A0020-BFD6-4C79-BC8A-6BFB6CE9B4F3}" type="sibTrans" cxnId="{FF462895-21D8-499D-8178-82323D8B5011}">
      <dgm:prSet/>
      <dgm:spPr/>
      <dgm:t>
        <a:bodyPr/>
        <a:lstStyle/>
        <a:p>
          <a:endParaRPr lang="en-IN"/>
        </a:p>
      </dgm:t>
    </dgm:pt>
    <dgm:pt modelId="{6D231704-4EA0-49A4-B196-CA0E9CCB5E64}" type="parTrans" cxnId="{FF462895-21D8-499D-8178-82323D8B5011}">
      <dgm:prSet/>
      <dgm:spPr/>
      <dgm:t>
        <a:bodyPr/>
        <a:lstStyle/>
        <a:p>
          <a:endParaRPr lang="en-IN"/>
        </a:p>
      </dgm:t>
    </dgm:pt>
    <dgm:pt modelId="{0549DB97-5436-430D-9ECE-24AEA32E1A9E}">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dirty="0">
              <a:solidFill>
                <a:schemeClr val="bg1"/>
              </a:solidFill>
              <a:latin typeface="+mj-lt"/>
            </a:rPr>
            <a:t>OTT players, network nodes, CDN</a:t>
          </a:r>
          <a:endParaRPr lang="en-IN" sz="1000" dirty="0">
            <a:solidFill>
              <a:schemeClr val="bg1"/>
            </a:solidFill>
            <a:latin typeface="+mj-lt"/>
          </a:endParaRPr>
        </a:p>
      </dgm:t>
    </dgm:pt>
    <dgm:pt modelId="{BA9190FC-A602-41FF-A731-488DFD273523}" type="sibTrans" cxnId="{CDC529B2-9728-46E3-8419-DA921EEB83AB}">
      <dgm:prSet/>
      <dgm:spPr/>
      <dgm:t>
        <a:bodyPr/>
        <a:lstStyle/>
        <a:p>
          <a:endParaRPr lang="en-IN"/>
        </a:p>
      </dgm:t>
    </dgm:pt>
    <dgm:pt modelId="{7FDE8485-D48B-46F8-9A35-C4C23145AC04}" type="parTrans" cxnId="{CDC529B2-9728-46E3-8419-DA921EEB83AB}">
      <dgm:prSet/>
      <dgm:spPr/>
      <dgm:t>
        <a:bodyPr/>
        <a:lstStyle/>
        <a:p>
          <a:endParaRPr lang="en-IN"/>
        </a:p>
      </dgm:t>
    </dgm:pt>
    <dgm:pt modelId="{D9574DE4-FB52-4DF8-8EBC-8E2DDD0C6AF4}">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dirty="0">
              <a:solidFill>
                <a:schemeClr val="bg1"/>
              </a:solidFill>
              <a:latin typeface="+mj-lt"/>
            </a:rPr>
            <a:t>Manufacturing &amp; Automobiles are major business </a:t>
          </a:r>
          <a:endParaRPr lang="en-IN" sz="1000" dirty="0">
            <a:solidFill>
              <a:schemeClr val="bg1"/>
            </a:solidFill>
            <a:latin typeface="+mj-lt"/>
          </a:endParaRPr>
        </a:p>
      </dgm:t>
    </dgm:pt>
    <dgm:pt modelId="{629D4EF6-C775-44C8-A22F-946679F95FB8}" type="sibTrans" cxnId="{6D0E275D-263F-4853-8C50-7341AD5A520B}">
      <dgm:prSet/>
      <dgm:spPr/>
      <dgm:t>
        <a:bodyPr/>
        <a:lstStyle/>
        <a:p>
          <a:endParaRPr lang="en-IN"/>
        </a:p>
      </dgm:t>
    </dgm:pt>
    <dgm:pt modelId="{7EBD4DF0-4084-4305-BB42-D99FD19BFDB4}" type="parTrans" cxnId="{6D0E275D-263F-4853-8C50-7341AD5A520B}">
      <dgm:prSet/>
      <dgm:spPr/>
      <dgm:t>
        <a:bodyPr/>
        <a:lstStyle/>
        <a:p>
          <a:endParaRPr lang="en-IN"/>
        </a:p>
      </dgm:t>
    </dgm:pt>
    <dgm:pt modelId="{CC5007AD-450F-44F5-9550-EED66865CF29}">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b="0" dirty="0">
              <a:solidFill>
                <a:srgbClr val="BED730"/>
              </a:solidFill>
              <a:latin typeface="+mj-lt"/>
            </a:rPr>
            <a:t>Government and Public Sector Companies </a:t>
          </a:r>
          <a:endParaRPr lang="en-IN" sz="1000" b="0" dirty="0">
            <a:solidFill>
              <a:srgbClr val="BED730"/>
            </a:solidFill>
            <a:latin typeface="+mj-lt"/>
          </a:endParaRPr>
        </a:p>
      </dgm:t>
    </dgm:pt>
    <dgm:pt modelId="{A839EC75-46FB-4E7D-9791-4E250A95AC83}" type="sibTrans" cxnId="{C45733A4-498F-4B66-A310-39C246B740E9}">
      <dgm:prSet/>
      <dgm:spPr/>
      <dgm:t>
        <a:bodyPr/>
        <a:lstStyle/>
        <a:p>
          <a:endParaRPr lang="en-IN"/>
        </a:p>
      </dgm:t>
    </dgm:pt>
    <dgm:pt modelId="{3398FA83-C079-47ED-9561-10559BC0232C}" type="parTrans" cxnId="{C45733A4-498F-4B66-A310-39C246B740E9}">
      <dgm:prSet/>
      <dgm:spPr/>
      <dgm:t>
        <a:bodyPr/>
        <a:lstStyle/>
        <a:p>
          <a:endParaRPr lang="en-IN"/>
        </a:p>
      </dgm:t>
    </dgm:pt>
    <dgm:pt modelId="{299DB9DC-522C-4A88-96E0-3C6D97C80275}">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b="0" dirty="0">
              <a:solidFill>
                <a:srgbClr val="BED730"/>
              </a:solidFill>
              <a:latin typeface="+mj-lt"/>
            </a:rPr>
            <a:t>Highest number of regional eyeballs in the country, </a:t>
          </a:r>
          <a:endParaRPr lang="en-IN" sz="1000" b="0" dirty="0">
            <a:solidFill>
              <a:srgbClr val="BED730"/>
            </a:solidFill>
            <a:latin typeface="+mj-lt"/>
          </a:endParaRPr>
        </a:p>
      </dgm:t>
    </dgm:pt>
    <dgm:pt modelId="{53DB26B5-1D30-46D4-8F71-A395877F347B}" type="sibTrans" cxnId="{D561634C-EF3D-4FCF-9A60-CAA642F52D10}">
      <dgm:prSet/>
      <dgm:spPr/>
      <dgm:t>
        <a:bodyPr/>
        <a:lstStyle/>
        <a:p>
          <a:endParaRPr lang="en-IN"/>
        </a:p>
      </dgm:t>
    </dgm:pt>
    <dgm:pt modelId="{E94819C6-BA0F-4357-8B1B-12AA604288E1}" type="parTrans" cxnId="{D561634C-EF3D-4FCF-9A60-CAA642F52D10}">
      <dgm:prSet/>
      <dgm:spPr/>
      <dgm:t>
        <a:bodyPr/>
        <a:lstStyle/>
        <a:p>
          <a:endParaRPr lang="en-IN"/>
        </a:p>
      </dgm:t>
    </dgm:pt>
    <dgm:pt modelId="{F0DAE889-486F-4F47-A783-273AE5CF7EED}">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buFont typeface="Arial" pitchFamily="34" charset="0"/>
            <a:buChar char="•"/>
          </a:pPr>
          <a:r>
            <a:rPr lang="en-US" sz="1000" b="0" i="1" dirty="0">
              <a:solidFill>
                <a:srgbClr val="BED730"/>
              </a:solidFill>
              <a:latin typeface="+mj-lt"/>
              <a:ea typeface="Times New Roman" pitchFamily="18" charset="0"/>
              <a:cs typeface="Arial" pitchFamily="34" charset="0"/>
            </a:rPr>
            <a:t>As per the 2021 master plan, the National Capital Region </a:t>
          </a:r>
          <a:br>
            <a:rPr lang="en-US" sz="1000" b="0" i="1" dirty="0">
              <a:solidFill>
                <a:srgbClr val="BED730"/>
              </a:solidFill>
              <a:latin typeface="+mj-lt"/>
              <a:ea typeface="Times New Roman" pitchFamily="18" charset="0"/>
              <a:cs typeface="Arial" pitchFamily="34" charset="0"/>
            </a:rPr>
          </a:br>
          <a:r>
            <a:rPr lang="en-US" sz="1000" b="0" i="1" dirty="0">
              <a:solidFill>
                <a:srgbClr val="BED730"/>
              </a:solidFill>
              <a:latin typeface="+mj-lt"/>
              <a:ea typeface="Times New Roman" pitchFamily="18" charset="0"/>
              <a:cs typeface="Arial" pitchFamily="34" charset="0"/>
            </a:rPr>
            <a:t>surrounding regions will be in focus for high investments</a:t>
          </a:r>
          <a:endParaRPr lang="en-IN" sz="1000" b="0" i="1" dirty="0">
            <a:solidFill>
              <a:srgbClr val="BED730"/>
            </a:solidFill>
            <a:latin typeface="+mj-lt"/>
          </a:endParaRPr>
        </a:p>
      </dgm:t>
    </dgm:pt>
    <dgm:pt modelId="{5598090F-D916-4A9C-9B3C-4F56BC2DA976}" type="parTrans" cxnId="{CE7EF6B8-489B-400D-92DD-DB03835590EF}">
      <dgm:prSet/>
      <dgm:spPr/>
      <dgm:t>
        <a:bodyPr/>
        <a:lstStyle/>
        <a:p>
          <a:endParaRPr lang="en-IN"/>
        </a:p>
      </dgm:t>
    </dgm:pt>
    <dgm:pt modelId="{E49F69D0-3CE9-4BA4-93E7-039AE1186562}" type="sibTrans" cxnId="{CE7EF6B8-489B-400D-92DD-DB03835590EF}">
      <dgm:prSet/>
      <dgm:spPr/>
      <dgm:t>
        <a:bodyPr/>
        <a:lstStyle/>
        <a:p>
          <a:endParaRPr lang="en-IN"/>
        </a:p>
      </dgm:t>
    </dgm:pt>
    <dgm:pt modelId="{65D12CD4-E39B-4AB8-9A9A-AA694D69B63E}">
      <dgm:prSet phldrT="[Text]" custT="1"/>
      <dgm:spPr>
        <a:solidFill>
          <a:srgbClr val="10253F">
            <a:alpha val="80000"/>
          </a:srgbClr>
        </a:solidFill>
        <a:ln w="6350">
          <a:solidFill>
            <a:schemeClr val="accent1">
              <a:lumMod val="75000"/>
            </a:schemeClr>
          </a:solidFill>
        </a:ln>
      </dgm:spPr>
      <dgm:t>
        <a:bodyPr anchor="ctr"/>
        <a:lstStyle/>
        <a:p>
          <a:pPr marL="0">
            <a:lnSpc>
              <a:spcPct val="100000"/>
            </a:lnSpc>
            <a:spcAft>
              <a:spcPts val="0"/>
            </a:spcAft>
          </a:pPr>
          <a:r>
            <a:rPr lang="en-IN" sz="1000" b="1" dirty="0">
              <a:solidFill>
                <a:srgbClr val="BED730"/>
              </a:solidFill>
              <a:latin typeface="+mj-lt"/>
            </a:rPr>
            <a:t>Business Verticals</a:t>
          </a:r>
        </a:p>
      </dgm:t>
    </dgm:pt>
    <dgm:pt modelId="{107404A6-6972-4CB1-A340-0F74FB57EBF9}" type="sibTrans" cxnId="{FDE1FFE3-41F6-4E6B-8EBB-AD17CD2706E9}">
      <dgm:prSet/>
      <dgm:spPr/>
      <dgm:t>
        <a:bodyPr/>
        <a:lstStyle/>
        <a:p>
          <a:endParaRPr lang="en-IN"/>
        </a:p>
      </dgm:t>
    </dgm:pt>
    <dgm:pt modelId="{6BEAC03D-767F-4836-80EE-3BD19C6EE7B5}" type="parTrans" cxnId="{FDE1FFE3-41F6-4E6B-8EBB-AD17CD2706E9}">
      <dgm:prSet/>
      <dgm:spPr/>
      <dgm:t>
        <a:bodyPr/>
        <a:lstStyle/>
        <a:p>
          <a:endParaRPr lang="en-IN"/>
        </a:p>
      </dgm:t>
    </dgm:pt>
    <dgm:pt modelId="{BF2DF46C-CDA1-4F75-A096-255BCB050F05}">
      <dgm:prSet phldrT="[Tex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IN" sz="1000" b="0" dirty="0">
              <a:solidFill>
                <a:srgbClr val="BED730"/>
              </a:solidFill>
              <a:latin typeface="+mj-lt"/>
            </a:rPr>
            <a:t>Government </a:t>
          </a:r>
        </a:p>
      </dgm:t>
    </dgm:pt>
    <dgm:pt modelId="{E1ABE8E7-8B9B-4E40-88FD-C95FCD1FAA8C}" type="sibTrans" cxnId="{A2D17C73-ED59-477E-9E94-EFBFF3999B2F}">
      <dgm:prSet/>
      <dgm:spPr/>
      <dgm:t>
        <a:bodyPr/>
        <a:lstStyle/>
        <a:p>
          <a:endParaRPr lang="en-IN"/>
        </a:p>
      </dgm:t>
    </dgm:pt>
    <dgm:pt modelId="{3CA68701-83FD-4DE6-97FC-AD3F67827E37}" type="parTrans" cxnId="{A2D17C73-ED59-477E-9E94-EFBFF3999B2F}">
      <dgm:prSet/>
      <dgm:spPr/>
      <dgm:t>
        <a:bodyPr/>
        <a:lstStyle/>
        <a:p>
          <a:endParaRPr lang="en-IN"/>
        </a:p>
      </dgm:t>
    </dgm:pt>
    <dgm:pt modelId="{9E491089-6E29-48BB-A464-C97ADE7D4655}">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IN" sz="1000" b="0" dirty="0">
              <a:solidFill>
                <a:srgbClr val="BED730"/>
              </a:solidFill>
              <a:latin typeface="+mj-lt"/>
            </a:rPr>
            <a:t>Public Sector companies</a:t>
          </a:r>
        </a:p>
      </dgm:t>
    </dgm:pt>
    <dgm:pt modelId="{B9CB7F0B-6010-43A8-BBFD-F9C701116EA0}" type="sibTrans" cxnId="{4EA8633E-56B3-4427-A05C-934E4D2D90FF}">
      <dgm:prSet/>
      <dgm:spPr/>
      <dgm:t>
        <a:bodyPr/>
        <a:lstStyle/>
        <a:p>
          <a:endParaRPr lang="en-IN"/>
        </a:p>
      </dgm:t>
    </dgm:pt>
    <dgm:pt modelId="{3E707F3D-2B9B-4F41-8FF9-9921EB0B630B}" type="parTrans" cxnId="{4EA8633E-56B3-4427-A05C-934E4D2D90FF}">
      <dgm:prSet/>
      <dgm:spPr/>
      <dgm:t>
        <a:bodyPr/>
        <a:lstStyle/>
        <a:p>
          <a:endParaRPr lang="en-IN"/>
        </a:p>
      </dgm:t>
    </dgm:pt>
    <dgm:pt modelId="{DB35D45F-22E3-4FAD-8859-F806BE0743D0}">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IN" sz="1000" b="0" dirty="0">
              <a:solidFill>
                <a:srgbClr val="BED730"/>
              </a:solidFill>
              <a:latin typeface="+mj-lt"/>
            </a:rPr>
            <a:t>Automobile and ancillary </a:t>
          </a:r>
        </a:p>
      </dgm:t>
    </dgm:pt>
    <dgm:pt modelId="{39D1985B-9CB6-489E-A141-BA4ABA35DE20}" type="sibTrans" cxnId="{8154EBED-38B9-465A-A955-31B3B28B54A4}">
      <dgm:prSet/>
      <dgm:spPr/>
      <dgm:t>
        <a:bodyPr/>
        <a:lstStyle/>
        <a:p>
          <a:endParaRPr lang="en-IN"/>
        </a:p>
      </dgm:t>
    </dgm:pt>
    <dgm:pt modelId="{23AA69FE-192D-46DA-A6AB-AB96C0DF28CE}" type="parTrans" cxnId="{8154EBED-38B9-465A-A955-31B3B28B54A4}">
      <dgm:prSet/>
      <dgm:spPr/>
      <dgm:t>
        <a:bodyPr/>
        <a:lstStyle/>
        <a:p>
          <a:endParaRPr lang="en-IN"/>
        </a:p>
      </dgm:t>
    </dgm:pt>
    <dgm:pt modelId="{F00ADAEB-D76E-4B1A-906F-C43C929D6303}">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IN" sz="1000" dirty="0">
              <a:solidFill>
                <a:schemeClr val="bg1"/>
              </a:solidFill>
              <a:latin typeface="+mj-lt"/>
            </a:rPr>
            <a:t>Manufacturing</a:t>
          </a:r>
        </a:p>
      </dgm:t>
    </dgm:pt>
    <dgm:pt modelId="{1848B3C4-81F0-4CD3-B0BC-52585488DE19}" type="sibTrans" cxnId="{049D9F40-F047-4822-BA77-8CE50D7F8B0B}">
      <dgm:prSet/>
      <dgm:spPr/>
      <dgm:t>
        <a:bodyPr/>
        <a:lstStyle/>
        <a:p>
          <a:endParaRPr lang="en-IN"/>
        </a:p>
      </dgm:t>
    </dgm:pt>
    <dgm:pt modelId="{5526460C-EA67-4F01-B0A4-4160168496FB}" type="parTrans" cxnId="{049D9F40-F047-4822-BA77-8CE50D7F8B0B}">
      <dgm:prSet/>
      <dgm:spPr/>
      <dgm:t>
        <a:bodyPr/>
        <a:lstStyle/>
        <a:p>
          <a:endParaRPr lang="en-IN"/>
        </a:p>
      </dgm:t>
    </dgm:pt>
    <dgm:pt modelId="{F9B3E304-E5F9-470B-BDC4-F3D1C14E1268}">
      <dgm:prSet custT="1"/>
      <dgm:spPr>
        <a:solidFill>
          <a:srgbClr val="10253F">
            <a:alpha val="80000"/>
          </a:srgbClr>
        </a:solidFill>
        <a:ln w="6350">
          <a:solidFill>
            <a:schemeClr val="accent1">
              <a:lumMod val="75000"/>
            </a:schemeClr>
          </a:solidFill>
        </a:ln>
      </dgm:spPr>
      <dgm:t>
        <a:bodyPr anchor="ctr"/>
        <a:lstStyle/>
        <a:p>
          <a:pPr marL="182563" indent="-95250">
            <a:lnSpc>
              <a:spcPct val="100000"/>
            </a:lnSpc>
            <a:spcAft>
              <a:spcPts val="0"/>
            </a:spcAft>
          </a:pPr>
          <a:r>
            <a:rPr lang="en-US" sz="1000" dirty="0">
              <a:solidFill>
                <a:schemeClr val="bg1"/>
              </a:solidFill>
              <a:latin typeface="+mj-lt"/>
            </a:rPr>
            <a:t>OTT, CDN and Content providers</a:t>
          </a:r>
          <a:endParaRPr lang="en-IN" sz="1000" dirty="0">
            <a:solidFill>
              <a:schemeClr val="bg1"/>
            </a:solidFill>
            <a:latin typeface="+mj-lt"/>
          </a:endParaRPr>
        </a:p>
      </dgm:t>
    </dgm:pt>
    <dgm:pt modelId="{101E56F6-1720-4353-BDD2-4A63AFDD3A81}" type="sibTrans" cxnId="{6FDC2D03-1FB9-49BD-8D8B-141107D02085}">
      <dgm:prSet/>
      <dgm:spPr/>
      <dgm:t>
        <a:bodyPr/>
        <a:lstStyle/>
        <a:p>
          <a:endParaRPr lang="en-IN"/>
        </a:p>
      </dgm:t>
    </dgm:pt>
    <dgm:pt modelId="{ACE475F5-8570-4ADC-B18E-F5D829D0E1B1}" type="parTrans" cxnId="{6FDC2D03-1FB9-49BD-8D8B-141107D02085}">
      <dgm:prSet/>
      <dgm:spPr/>
      <dgm:t>
        <a:bodyPr/>
        <a:lstStyle/>
        <a:p>
          <a:endParaRPr lang="en-IN"/>
        </a:p>
      </dgm:t>
    </dgm:pt>
    <dgm:pt modelId="{935CC738-C02F-4431-A449-EC8265FC6BE3}" type="pres">
      <dgm:prSet presAssocID="{FE41E721-738C-441B-BB7F-B10D9DE40F34}" presName="linear" presStyleCnt="0">
        <dgm:presLayoutVars>
          <dgm:dir/>
          <dgm:resizeHandles val="exact"/>
        </dgm:presLayoutVars>
      </dgm:prSet>
      <dgm:spPr/>
    </dgm:pt>
    <dgm:pt modelId="{EB10ECAB-1121-43D4-8778-826E627C0D92}" type="pres">
      <dgm:prSet presAssocID="{A59439D5-A7F9-4D84-A97B-05E829191E1C}" presName="comp" presStyleCnt="0"/>
      <dgm:spPr/>
    </dgm:pt>
    <dgm:pt modelId="{426EDB82-C233-4A89-A483-FB41B2E7A1F5}" type="pres">
      <dgm:prSet presAssocID="{A59439D5-A7F9-4D84-A97B-05E829191E1C}" presName="box" presStyleLbl="node1" presStyleIdx="0" presStyleCnt="3" custScaleX="70609" custScaleY="112873" custLinFactNeighborX="-961" custLinFactNeighborY="1044"/>
      <dgm:spPr/>
    </dgm:pt>
    <dgm:pt modelId="{875E75B9-72DA-43BB-B7F0-BEA519C292C3}" type="pres">
      <dgm:prSet presAssocID="{A59439D5-A7F9-4D84-A97B-05E829191E1C}" presName="img" presStyleLbl="fgImgPlace1" presStyleIdx="0" presStyleCnt="3" custScaleX="152543" custScaleY="142013" custLinFactNeighborX="-8125"/>
      <dgm:spPr>
        <a:blipFill rotWithShape="1">
          <a:blip xmlns:r="http://schemas.openxmlformats.org/officeDocument/2006/relationships" r:embed="rId1"/>
          <a:srcRect/>
          <a:stretch>
            <a:fillRect t="-6000" b="-6000"/>
          </a:stretch>
        </a:blipFill>
      </dgm:spPr>
    </dgm:pt>
    <dgm:pt modelId="{09410B53-FAEF-4397-BB78-42ACE3B14524}" type="pres">
      <dgm:prSet presAssocID="{A59439D5-A7F9-4D84-A97B-05E829191E1C}" presName="text" presStyleLbl="node1" presStyleIdx="0" presStyleCnt="3">
        <dgm:presLayoutVars>
          <dgm:bulletEnabled val="1"/>
        </dgm:presLayoutVars>
      </dgm:prSet>
      <dgm:spPr/>
    </dgm:pt>
    <dgm:pt modelId="{870769DE-061E-49EE-A5DF-03B20DC9359D}" type="pres">
      <dgm:prSet presAssocID="{4231F23C-B827-4059-A8D7-991196055FB5}" presName="spacer" presStyleCnt="0"/>
      <dgm:spPr/>
    </dgm:pt>
    <dgm:pt modelId="{0AD247C8-9959-4D0C-A6E4-3FB46A18F17F}" type="pres">
      <dgm:prSet presAssocID="{65D12CD4-E39B-4AB8-9A9A-AA694D69B63E}" presName="comp" presStyleCnt="0"/>
      <dgm:spPr/>
    </dgm:pt>
    <dgm:pt modelId="{AE57847D-9886-4E29-A501-79354A5F5C3D}" type="pres">
      <dgm:prSet presAssocID="{65D12CD4-E39B-4AB8-9A9A-AA694D69B63E}" presName="box" presStyleLbl="node1" presStyleIdx="1" presStyleCnt="3" custScaleX="78128" custScaleY="101064" custLinFactNeighborX="4396" custLinFactNeighborY="-3114"/>
      <dgm:spPr/>
    </dgm:pt>
    <dgm:pt modelId="{96627D97-86BB-4648-957C-47CB4E700FCE}" type="pres">
      <dgm:prSet presAssocID="{65D12CD4-E39B-4AB8-9A9A-AA694D69B63E}" presName="img" presStyleLbl="fgImgPlace1" presStyleIdx="1" presStyleCnt="3" custScaleX="136226" custScaleY="125823" custLinFactNeighborX="-775" custLinFactNeighborY="-5562"/>
      <dgm:spPr>
        <a:blipFill rotWithShape="1">
          <a:blip xmlns:r="http://schemas.openxmlformats.org/officeDocument/2006/relationships" r:embed="rId2"/>
          <a:srcRect/>
          <a:stretch>
            <a:fillRect t="-7000" b="-7000"/>
          </a:stretch>
        </a:blipFill>
        <a:ln>
          <a:solidFill>
            <a:schemeClr val="bg1">
              <a:lumMod val="75000"/>
            </a:schemeClr>
          </a:solidFill>
        </a:ln>
      </dgm:spPr>
    </dgm:pt>
    <dgm:pt modelId="{3E2258DD-51C0-4840-ABF9-38D2FF7E2373}" type="pres">
      <dgm:prSet presAssocID="{65D12CD4-E39B-4AB8-9A9A-AA694D69B63E}" presName="text" presStyleLbl="node1" presStyleIdx="1" presStyleCnt="3">
        <dgm:presLayoutVars>
          <dgm:bulletEnabled val="1"/>
        </dgm:presLayoutVars>
      </dgm:prSet>
      <dgm:spPr/>
    </dgm:pt>
    <dgm:pt modelId="{36D8A3AE-0DE7-416F-96D1-8C126EFC502B}" type="pres">
      <dgm:prSet presAssocID="{107404A6-6972-4CB1-A340-0F74FB57EBF9}" presName="spacer" presStyleCnt="0"/>
      <dgm:spPr/>
    </dgm:pt>
    <dgm:pt modelId="{6FA429E7-06E2-478A-A3D6-A5745CD1F5C1}" type="pres">
      <dgm:prSet presAssocID="{B432C25D-3C0A-4639-BC55-EBE22FE0C2D1}" presName="comp" presStyleCnt="0"/>
      <dgm:spPr/>
    </dgm:pt>
    <dgm:pt modelId="{4F0CFB58-C626-48E5-949A-C7D318CF5EC1}" type="pres">
      <dgm:prSet presAssocID="{B432C25D-3C0A-4639-BC55-EBE22FE0C2D1}" presName="box" presStyleLbl="node1" presStyleIdx="2" presStyleCnt="3" custScaleX="78983" custScaleY="106848" custLinFactNeighborX="4053" custLinFactNeighborY="-5999"/>
      <dgm:spPr/>
    </dgm:pt>
    <dgm:pt modelId="{FA1475EB-5944-4708-A32A-7B4989F509FB}" type="pres">
      <dgm:prSet presAssocID="{B432C25D-3C0A-4639-BC55-EBE22FE0C2D1}" presName="img" presStyleLbl="fgImgPlace1" presStyleIdx="2" presStyleCnt="3" custScaleX="136309" custScaleY="134448" custLinFactNeighborX="-3140" custLinFactNeighborY="-6302"/>
      <dgm:spPr>
        <a:blipFill dpi="0" rotWithShape="1">
          <a:blip xmlns:r="http://schemas.openxmlformats.org/officeDocument/2006/relationships" r:embed="rId3"/>
          <a:srcRect/>
          <a:stretch>
            <a:fillRect l="24611" r="24611"/>
          </a:stretch>
        </a:blipFill>
        <a:ln>
          <a:solidFill>
            <a:schemeClr val="bg1">
              <a:lumMod val="75000"/>
            </a:schemeClr>
          </a:solidFill>
        </a:ln>
      </dgm:spPr>
    </dgm:pt>
    <dgm:pt modelId="{D320AC6E-4ABE-40EE-B142-C98F6E090064}" type="pres">
      <dgm:prSet presAssocID="{B432C25D-3C0A-4639-BC55-EBE22FE0C2D1}" presName="text" presStyleLbl="node1" presStyleIdx="2" presStyleCnt="3">
        <dgm:presLayoutVars>
          <dgm:bulletEnabled val="1"/>
        </dgm:presLayoutVars>
      </dgm:prSet>
      <dgm:spPr/>
    </dgm:pt>
  </dgm:ptLst>
  <dgm:cxnLst>
    <dgm:cxn modelId="{6FDC2D03-1FB9-49BD-8D8B-141107D02085}" srcId="{65D12CD4-E39B-4AB8-9A9A-AA694D69B63E}" destId="{F9B3E304-E5F9-470B-BDC4-F3D1C14E1268}" srcOrd="4" destOrd="0" parTransId="{ACE475F5-8570-4ADC-B18E-F5D829D0E1B1}" sibTransId="{101E56F6-1720-4353-BDD2-4A63AFDD3A81}"/>
    <dgm:cxn modelId="{D613240D-FDA3-4BF2-9A62-F068EC18F89E}" type="presOf" srcId="{BF2DF46C-CDA1-4F75-A096-255BCB050F05}" destId="{3E2258DD-51C0-4840-ABF9-38D2FF7E2373}" srcOrd="1" destOrd="1" presId="urn:microsoft.com/office/officeart/2005/8/layout/vList4"/>
    <dgm:cxn modelId="{B1E34615-5D52-4635-94C1-797B1DC0A0B0}" type="presOf" srcId="{BF2DF46C-CDA1-4F75-A096-255BCB050F05}" destId="{AE57847D-9886-4E29-A501-79354A5F5C3D}" srcOrd="0" destOrd="1" presId="urn:microsoft.com/office/officeart/2005/8/layout/vList4"/>
    <dgm:cxn modelId="{13FA0819-6D9F-4BD8-9458-58158C4408F0}" type="presOf" srcId="{B432C25D-3C0A-4639-BC55-EBE22FE0C2D1}" destId="{D320AC6E-4ABE-40EE-B142-C98F6E090064}" srcOrd="1" destOrd="0" presId="urn:microsoft.com/office/officeart/2005/8/layout/vList4"/>
    <dgm:cxn modelId="{A374811D-84FD-45AB-8C45-F113BF51DB03}" type="presOf" srcId="{65D12CD4-E39B-4AB8-9A9A-AA694D69B63E}" destId="{AE57847D-9886-4E29-A501-79354A5F5C3D}" srcOrd="0" destOrd="0" presId="urn:microsoft.com/office/officeart/2005/8/layout/vList4"/>
    <dgm:cxn modelId="{DD6E5F20-8A72-4338-A6B2-550D9A607D3B}" type="presOf" srcId="{0E1164C4-4980-4CFE-BEDF-B7F298E1C33D}" destId="{09410B53-FAEF-4397-BB78-42ACE3B14524}" srcOrd="1" destOrd="1" presId="urn:microsoft.com/office/officeart/2005/8/layout/vList4"/>
    <dgm:cxn modelId="{8F6C8D20-D907-4034-AD7F-E5AD18083575}" type="presOf" srcId="{9E491089-6E29-48BB-A464-C97ADE7D4655}" destId="{AE57847D-9886-4E29-A501-79354A5F5C3D}" srcOrd="0" destOrd="2" presId="urn:microsoft.com/office/officeart/2005/8/layout/vList4"/>
    <dgm:cxn modelId="{96113724-9B0A-4404-9ED9-D0E0A782EC04}" type="presOf" srcId="{299DB9DC-522C-4A88-96E0-3C6D97C80275}" destId="{426EDB82-C233-4A89-A483-FB41B2E7A1F5}" srcOrd="0" destOrd="4" presId="urn:microsoft.com/office/officeart/2005/8/layout/vList4"/>
    <dgm:cxn modelId="{CEEC6A28-FE7C-4545-BA31-BB9AE5BDC52A}" type="presOf" srcId="{A59439D5-A7F9-4D84-A97B-05E829191E1C}" destId="{09410B53-FAEF-4397-BB78-42ACE3B14524}" srcOrd="1" destOrd="0" presId="urn:microsoft.com/office/officeart/2005/8/layout/vList4"/>
    <dgm:cxn modelId="{570B912A-F7D1-4291-985A-0350CFEAA978}" type="presOf" srcId="{36AC981A-E72F-42ED-A4EA-4E18A1959BFC}" destId="{426EDB82-C233-4A89-A483-FB41B2E7A1F5}" srcOrd="0" destOrd="5" presId="urn:microsoft.com/office/officeart/2005/8/layout/vList4"/>
    <dgm:cxn modelId="{00598E2C-C4A2-4293-B7A3-EC7FD82ED47C}" type="presOf" srcId="{CC5007AD-450F-44F5-9550-EED66865CF29}" destId="{09410B53-FAEF-4397-BB78-42ACE3B14524}" srcOrd="1" destOrd="3" presId="urn:microsoft.com/office/officeart/2005/8/layout/vList4"/>
    <dgm:cxn modelId="{BF4A1F34-8BAC-43DD-A216-8B8E79550F0A}" type="presOf" srcId="{6D41A673-EF38-430E-AC0A-F730AD482B4C}" destId="{D320AC6E-4ABE-40EE-B142-C98F6E090064}" srcOrd="1" destOrd="2" presId="urn:microsoft.com/office/officeart/2005/8/layout/vList4"/>
    <dgm:cxn modelId="{4EA8633E-56B3-4427-A05C-934E4D2D90FF}" srcId="{65D12CD4-E39B-4AB8-9A9A-AA694D69B63E}" destId="{9E491089-6E29-48BB-A464-C97ADE7D4655}" srcOrd="1" destOrd="0" parTransId="{3E707F3D-2B9B-4F41-8FF9-9921EB0B630B}" sibTransId="{B9CB7F0B-6010-43A8-BBFD-F9C701116EA0}"/>
    <dgm:cxn modelId="{049D9F40-F047-4822-BA77-8CE50D7F8B0B}" srcId="{65D12CD4-E39B-4AB8-9A9A-AA694D69B63E}" destId="{F00ADAEB-D76E-4B1A-906F-C43C929D6303}" srcOrd="3" destOrd="0" parTransId="{5526460C-EA67-4F01-B0A4-4160168496FB}" sibTransId="{1848B3C4-81F0-4CD3-B0BC-52585488DE19}"/>
    <dgm:cxn modelId="{6D0E275D-263F-4853-8C50-7341AD5A520B}" srcId="{A59439D5-A7F9-4D84-A97B-05E829191E1C}" destId="{D9574DE4-FB52-4DF8-8EBC-8E2DDD0C6AF4}" srcOrd="1" destOrd="0" parTransId="{7EBD4DF0-4084-4305-BB42-D99FD19BFDB4}" sibTransId="{629D4EF6-C775-44C8-A22F-946679F95FB8}"/>
    <dgm:cxn modelId="{A913C344-D28D-4C94-84A2-1726000D7E0B}" type="presOf" srcId="{A59439D5-A7F9-4D84-A97B-05E829191E1C}" destId="{426EDB82-C233-4A89-A483-FB41B2E7A1F5}" srcOrd="0" destOrd="0" presId="urn:microsoft.com/office/officeart/2005/8/layout/vList4"/>
    <dgm:cxn modelId="{D561634C-EF3D-4FCF-9A60-CAA642F52D10}" srcId="{A59439D5-A7F9-4D84-A97B-05E829191E1C}" destId="{299DB9DC-522C-4A88-96E0-3C6D97C80275}" srcOrd="3" destOrd="0" parTransId="{E94819C6-BA0F-4357-8B1B-12AA604288E1}" sibTransId="{53DB26B5-1D30-46D4-8F71-A395877F347B}"/>
    <dgm:cxn modelId="{FF86C34C-D84F-44B7-86F1-40041C645022}" type="presOf" srcId="{D9574DE4-FB52-4DF8-8EBC-8E2DDD0C6AF4}" destId="{09410B53-FAEF-4397-BB78-42ACE3B14524}" srcOrd="1" destOrd="2" presId="urn:microsoft.com/office/officeart/2005/8/layout/vList4"/>
    <dgm:cxn modelId="{4F52A04E-A860-402B-9565-4A0DD561E969}" type="presOf" srcId="{6D41A673-EF38-430E-AC0A-F730AD482B4C}" destId="{4F0CFB58-C626-48E5-949A-C7D318CF5EC1}" srcOrd="0" destOrd="2" presId="urn:microsoft.com/office/officeart/2005/8/layout/vList4"/>
    <dgm:cxn modelId="{341B214F-6B15-430C-AF36-9E965485AFF7}" type="presOf" srcId="{175E32AC-52B8-4002-80E6-B779B2B77287}" destId="{D320AC6E-4ABE-40EE-B142-C98F6E090064}" srcOrd="1" destOrd="1" presId="urn:microsoft.com/office/officeart/2005/8/layout/vList4"/>
    <dgm:cxn modelId="{64E76F71-DAD7-4E48-952F-8231C5B27DA7}" type="presOf" srcId="{F9B3E304-E5F9-470B-BDC4-F3D1C14E1268}" destId="{AE57847D-9886-4E29-A501-79354A5F5C3D}" srcOrd="0" destOrd="5" presId="urn:microsoft.com/office/officeart/2005/8/layout/vList4"/>
    <dgm:cxn modelId="{FC57E472-C7FA-4DCA-B7C7-0F6EA160362C}" type="presOf" srcId="{175E32AC-52B8-4002-80E6-B779B2B77287}" destId="{4F0CFB58-C626-48E5-949A-C7D318CF5EC1}" srcOrd="0" destOrd="1" presId="urn:microsoft.com/office/officeart/2005/8/layout/vList4"/>
    <dgm:cxn modelId="{A2D17C73-ED59-477E-9E94-EFBFF3999B2F}" srcId="{65D12CD4-E39B-4AB8-9A9A-AA694D69B63E}" destId="{BF2DF46C-CDA1-4F75-A096-255BCB050F05}" srcOrd="0" destOrd="0" parTransId="{3CA68701-83FD-4DE6-97FC-AD3F67827E37}" sibTransId="{E1ABE8E7-8B9B-4E40-88FD-C95FCD1FAA8C}"/>
    <dgm:cxn modelId="{9B8AEA7D-7E1B-46D4-B66C-DF71EDB863A9}" type="presOf" srcId="{9E491089-6E29-48BB-A464-C97ADE7D4655}" destId="{3E2258DD-51C0-4840-ABF9-38D2FF7E2373}" srcOrd="1" destOrd="2" presId="urn:microsoft.com/office/officeart/2005/8/layout/vList4"/>
    <dgm:cxn modelId="{CFEC287F-C199-46D9-91B9-910045EFD50D}" srcId="{FE41E721-738C-441B-BB7F-B10D9DE40F34}" destId="{A59439D5-A7F9-4D84-A97B-05E829191E1C}" srcOrd="0" destOrd="0" parTransId="{5E763213-C528-48E3-9D1B-E305713FCD9F}" sibTransId="{4231F23C-B827-4059-A8D7-991196055FB5}"/>
    <dgm:cxn modelId="{3E0FA47F-1676-4DFE-9C32-4F7F9A168A3D}" type="presOf" srcId="{0E1164C4-4980-4CFE-BEDF-B7F298E1C33D}" destId="{426EDB82-C233-4A89-A483-FB41B2E7A1F5}" srcOrd="0" destOrd="1" presId="urn:microsoft.com/office/officeart/2005/8/layout/vList4"/>
    <dgm:cxn modelId="{F8B88E81-DA94-494E-8560-E8E701C4E758}" type="presOf" srcId="{DB35D45F-22E3-4FAD-8859-F806BE0743D0}" destId="{AE57847D-9886-4E29-A501-79354A5F5C3D}" srcOrd="0" destOrd="3" presId="urn:microsoft.com/office/officeart/2005/8/layout/vList4"/>
    <dgm:cxn modelId="{66571187-80F7-43D7-BC36-208FEF6DF5B3}" type="presOf" srcId="{0549DB97-5436-430D-9ECE-24AEA32E1A9E}" destId="{4F0CFB58-C626-48E5-949A-C7D318CF5EC1}" srcOrd="0" destOrd="3" presId="urn:microsoft.com/office/officeart/2005/8/layout/vList4"/>
    <dgm:cxn modelId="{FF462895-21D8-499D-8178-82323D8B5011}" srcId="{B432C25D-3C0A-4639-BC55-EBE22FE0C2D1}" destId="{6D41A673-EF38-430E-AC0A-F730AD482B4C}" srcOrd="1" destOrd="0" parTransId="{6D231704-4EA0-49A4-B196-CA0E9CCB5E64}" sibTransId="{B60A0020-BFD6-4C79-BC8A-6BFB6CE9B4F3}"/>
    <dgm:cxn modelId="{B48F3D95-BF7B-4105-A5CC-6C38256F6891}" type="presOf" srcId="{F9B3E304-E5F9-470B-BDC4-F3D1C14E1268}" destId="{3E2258DD-51C0-4840-ABF9-38D2FF7E2373}" srcOrd="1" destOrd="5" presId="urn:microsoft.com/office/officeart/2005/8/layout/vList4"/>
    <dgm:cxn modelId="{6D665295-5C68-47E4-83FD-42F240E70C5D}" srcId="{FE41E721-738C-441B-BB7F-B10D9DE40F34}" destId="{B432C25D-3C0A-4639-BC55-EBE22FE0C2D1}" srcOrd="2" destOrd="0" parTransId="{B97A0432-1896-4976-B394-5991C3AD305A}" sibTransId="{8D13E704-8B54-47C8-B63D-44B43ABAC563}"/>
    <dgm:cxn modelId="{50EE0A99-F703-430E-BC13-80D700743B8C}" type="presOf" srcId="{F0DAE889-486F-4F47-A783-273AE5CF7EED}" destId="{426EDB82-C233-4A89-A483-FB41B2E7A1F5}" srcOrd="0" destOrd="6" presId="urn:microsoft.com/office/officeart/2005/8/layout/vList4"/>
    <dgm:cxn modelId="{C45733A4-498F-4B66-A310-39C246B740E9}" srcId="{A59439D5-A7F9-4D84-A97B-05E829191E1C}" destId="{CC5007AD-450F-44F5-9550-EED66865CF29}" srcOrd="2" destOrd="0" parTransId="{3398FA83-C079-47ED-9561-10559BC0232C}" sibTransId="{A839EC75-46FB-4E7D-9791-4E250A95AC83}"/>
    <dgm:cxn modelId="{E8515BAB-6196-44C7-89C5-A155AA25BFAD}" type="presOf" srcId="{F5D18E2E-C582-4870-9BB3-30B04BA68B19}" destId="{D320AC6E-4ABE-40EE-B142-C98F6E090064}" srcOrd="1" destOrd="4" presId="urn:microsoft.com/office/officeart/2005/8/layout/vList4"/>
    <dgm:cxn modelId="{CDC529B2-9728-46E3-8419-DA921EEB83AB}" srcId="{B432C25D-3C0A-4639-BC55-EBE22FE0C2D1}" destId="{0549DB97-5436-430D-9ECE-24AEA32E1A9E}" srcOrd="2" destOrd="0" parTransId="{7FDE8485-D48B-46F8-9A35-C4C23145AC04}" sibTransId="{BA9190FC-A602-41FF-A731-488DFD273523}"/>
    <dgm:cxn modelId="{9E2D73B2-7F93-4142-BABD-D7555CBD2859}" type="presOf" srcId="{FE41E721-738C-441B-BB7F-B10D9DE40F34}" destId="{935CC738-C02F-4431-A449-EC8265FC6BE3}" srcOrd="0" destOrd="0" presId="urn:microsoft.com/office/officeart/2005/8/layout/vList4"/>
    <dgm:cxn modelId="{A2B4BEB5-6C69-43FA-8ABB-E4DC4C3753CD}" srcId="{A59439D5-A7F9-4D84-A97B-05E829191E1C}" destId="{0E1164C4-4980-4CFE-BEDF-B7F298E1C33D}" srcOrd="0" destOrd="0" parTransId="{36858C3F-1BB9-46E0-ABB0-AA95F908F1EF}" sibTransId="{577C1D25-192F-4BEB-90EB-F84C3E3248C8}"/>
    <dgm:cxn modelId="{44011EB8-9044-4127-B85C-6685C9785BFC}" srcId="{B432C25D-3C0A-4639-BC55-EBE22FE0C2D1}" destId="{F5D18E2E-C582-4870-9BB3-30B04BA68B19}" srcOrd="3" destOrd="0" parTransId="{04CBD5DD-0D8B-4873-9BF0-5686E9B93B05}" sibTransId="{D67238C1-42AF-4F44-89E2-C02C4D07CE96}"/>
    <dgm:cxn modelId="{CE7EF6B8-489B-400D-92DD-DB03835590EF}" srcId="{A59439D5-A7F9-4D84-A97B-05E829191E1C}" destId="{F0DAE889-486F-4F47-A783-273AE5CF7EED}" srcOrd="5" destOrd="0" parTransId="{5598090F-D916-4A9C-9B3C-4F56BC2DA976}" sibTransId="{E49F69D0-3CE9-4BA4-93E7-039AE1186562}"/>
    <dgm:cxn modelId="{548BC2B9-C3A5-4C9E-88DE-52FA63827C59}" type="presOf" srcId="{F00ADAEB-D76E-4B1A-906F-C43C929D6303}" destId="{AE57847D-9886-4E29-A501-79354A5F5C3D}" srcOrd="0" destOrd="4" presId="urn:microsoft.com/office/officeart/2005/8/layout/vList4"/>
    <dgm:cxn modelId="{05A5C2CE-2F85-44BB-9ED6-353E9A2DA7AF}" type="presOf" srcId="{0549DB97-5436-430D-9ECE-24AEA32E1A9E}" destId="{D320AC6E-4ABE-40EE-B142-C98F6E090064}" srcOrd="1" destOrd="3" presId="urn:microsoft.com/office/officeart/2005/8/layout/vList4"/>
    <dgm:cxn modelId="{513B99D0-5E53-4F9C-888C-17A326A2931E}" type="presOf" srcId="{B432C25D-3C0A-4639-BC55-EBE22FE0C2D1}" destId="{4F0CFB58-C626-48E5-949A-C7D318CF5EC1}" srcOrd="0" destOrd="0" presId="urn:microsoft.com/office/officeart/2005/8/layout/vList4"/>
    <dgm:cxn modelId="{058EBAD1-E347-444E-80CD-FF74E2D9F095}" type="presOf" srcId="{DB35D45F-22E3-4FAD-8859-F806BE0743D0}" destId="{3E2258DD-51C0-4840-ABF9-38D2FF7E2373}" srcOrd="1" destOrd="3" presId="urn:microsoft.com/office/officeart/2005/8/layout/vList4"/>
    <dgm:cxn modelId="{664E08D9-A411-420F-8741-C9DEA129E7CB}" type="presOf" srcId="{299DB9DC-522C-4A88-96E0-3C6D97C80275}" destId="{09410B53-FAEF-4397-BB78-42ACE3B14524}" srcOrd="1" destOrd="4" presId="urn:microsoft.com/office/officeart/2005/8/layout/vList4"/>
    <dgm:cxn modelId="{55537DDD-B80C-4D5E-A474-2C9BD5324385}" type="presOf" srcId="{65D12CD4-E39B-4AB8-9A9A-AA694D69B63E}" destId="{3E2258DD-51C0-4840-ABF9-38D2FF7E2373}" srcOrd="1" destOrd="0" presId="urn:microsoft.com/office/officeart/2005/8/layout/vList4"/>
    <dgm:cxn modelId="{7D5064DE-2D10-4776-8CE6-577AFD6A9A05}" type="presOf" srcId="{D9574DE4-FB52-4DF8-8EBC-8E2DDD0C6AF4}" destId="{426EDB82-C233-4A89-A483-FB41B2E7A1F5}" srcOrd="0" destOrd="2" presId="urn:microsoft.com/office/officeart/2005/8/layout/vList4"/>
    <dgm:cxn modelId="{FDE1FFE3-41F6-4E6B-8EBB-AD17CD2706E9}" srcId="{FE41E721-738C-441B-BB7F-B10D9DE40F34}" destId="{65D12CD4-E39B-4AB8-9A9A-AA694D69B63E}" srcOrd="1" destOrd="0" parTransId="{6BEAC03D-767F-4836-80EE-3BD19C6EE7B5}" sibTransId="{107404A6-6972-4CB1-A340-0F74FB57EBF9}"/>
    <dgm:cxn modelId="{4FA5B5EB-CCD9-41BE-A184-7B3FA1C5F2FA}" type="presOf" srcId="{CC5007AD-450F-44F5-9550-EED66865CF29}" destId="{426EDB82-C233-4A89-A483-FB41B2E7A1F5}" srcOrd="0" destOrd="3" presId="urn:microsoft.com/office/officeart/2005/8/layout/vList4"/>
    <dgm:cxn modelId="{2633A4EC-031C-4F2F-8EFB-AB5C91609B99}" srcId="{A59439D5-A7F9-4D84-A97B-05E829191E1C}" destId="{36AC981A-E72F-42ED-A4EA-4E18A1959BFC}" srcOrd="4" destOrd="0" parTransId="{9205F98E-9AA8-4526-862D-6DDDB19796F0}" sibTransId="{6365C53A-AF86-46C9-B72D-EE83FC3410D8}"/>
    <dgm:cxn modelId="{8154EBED-38B9-465A-A955-31B3B28B54A4}" srcId="{65D12CD4-E39B-4AB8-9A9A-AA694D69B63E}" destId="{DB35D45F-22E3-4FAD-8859-F806BE0743D0}" srcOrd="2" destOrd="0" parTransId="{23AA69FE-192D-46DA-A6AB-AB96C0DF28CE}" sibTransId="{39D1985B-9CB6-489E-A141-BA4ABA35DE20}"/>
    <dgm:cxn modelId="{5B25D5EE-5283-4327-B58A-A57CB67549B5}" srcId="{B432C25D-3C0A-4639-BC55-EBE22FE0C2D1}" destId="{175E32AC-52B8-4002-80E6-B779B2B77287}" srcOrd="0" destOrd="0" parTransId="{71B14ABD-8487-424B-AE8A-77D9702B3286}" sibTransId="{BBF0CA21-DEB4-46EE-9F30-F05F93F7728B}"/>
    <dgm:cxn modelId="{C6825BF5-C031-45B9-9EF1-E2E0B66BA92E}" type="presOf" srcId="{F00ADAEB-D76E-4B1A-906F-C43C929D6303}" destId="{3E2258DD-51C0-4840-ABF9-38D2FF7E2373}" srcOrd="1" destOrd="4" presId="urn:microsoft.com/office/officeart/2005/8/layout/vList4"/>
    <dgm:cxn modelId="{69ADDBF9-0B98-447C-AD85-99FE410F12A1}" type="presOf" srcId="{36AC981A-E72F-42ED-A4EA-4E18A1959BFC}" destId="{09410B53-FAEF-4397-BB78-42ACE3B14524}" srcOrd="1" destOrd="5" presId="urn:microsoft.com/office/officeart/2005/8/layout/vList4"/>
    <dgm:cxn modelId="{CAEB03FA-5687-4829-857E-30EBD1D018A4}" type="presOf" srcId="{F5D18E2E-C582-4870-9BB3-30B04BA68B19}" destId="{4F0CFB58-C626-48E5-949A-C7D318CF5EC1}" srcOrd="0" destOrd="4" presId="urn:microsoft.com/office/officeart/2005/8/layout/vList4"/>
    <dgm:cxn modelId="{BF16E1FC-A7BF-4713-B64F-610515787178}" type="presOf" srcId="{F0DAE889-486F-4F47-A783-273AE5CF7EED}" destId="{09410B53-FAEF-4397-BB78-42ACE3B14524}" srcOrd="1" destOrd="6" presId="urn:microsoft.com/office/officeart/2005/8/layout/vList4"/>
    <dgm:cxn modelId="{C20E03A4-65D9-470D-9BC1-97AA77F8260A}" type="presParOf" srcId="{935CC738-C02F-4431-A449-EC8265FC6BE3}" destId="{EB10ECAB-1121-43D4-8778-826E627C0D92}" srcOrd="0" destOrd="0" presId="urn:microsoft.com/office/officeart/2005/8/layout/vList4"/>
    <dgm:cxn modelId="{32473E5B-0A0D-4275-AD23-4BC00BFDA734}" type="presParOf" srcId="{EB10ECAB-1121-43D4-8778-826E627C0D92}" destId="{426EDB82-C233-4A89-A483-FB41B2E7A1F5}" srcOrd="0" destOrd="0" presId="urn:microsoft.com/office/officeart/2005/8/layout/vList4"/>
    <dgm:cxn modelId="{131BE180-04E1-4189-A15F-B8D4A6B4F37B}" type="presParOf" srcId="{EB10ECAB-1121-43D4-8778-826E627C0D92}" destId="{875E75B9-72DA-43BB-B7F0-BEA519C292C3}" srcOrd="1" destOrd="0" presId="urn:microsoft.com/office/officeart/2005/8/layout/vList4"/>
    <dgm:cxn modelId="{7BA8C432-847E-45E6-9020-5F0DC2219727}" type="presParOf" srcId="{EB10ECAB-1121-43D4-8778-826E627C0D92}" destId="{09410B53-FAEF-4397-BB78-42ACE3B14524}" srcOrd="2" destOrd="0" presId="urn:microsoft.com/office/officeart/2005/8/layout/vList4"/>
    <dgm:cxn modelId="{6C7924AC-AF99-423B-A4F5-0C45239B46A1}" type="presParOf" srcId="{935CC738-C02F-4431-A449-EC8265FC6BE3}" destId="{870769DE-061E-49EE-A5DF-03B20DC9359D}" srcOrd="1" destOrd="0" presId="urn:microsoft.com/office/officeart/2005/8/layout/vList4"/>
    <dgm:cxn modelId="{F3B52AA8-5BB4-411C-902C-4F2D7BC489DB}" type="presParOf" srcId="{935CC738-C02F-4431-A449-EC8265FC6BE3}" destId="{0AD247C8-9959-4D0C-A6E4-3FB46A18F17F}" srcOrd="2" destOrd="0" presId="urn:microsoft.com/office/officeart/2005/8/layout/vList4"/>
    <dgm:cxn modelId="{2574463A-81AE-4933-B078-3639F49106A8}" type="presParOf" srcId="{0AD247C8-9959-4D0C-A6E4-3FB46A18F17F}" destId="{AE57847D-9886-4E29-A501-79354A5F5C3D}" srcOrd="0" destOrd="0" presId="urn:microsoft.com/office/officeart/2005/8/layout/vList4"/>
    <dgm:cxn modelId="{4C166168-CD8F-4AB2-BD34-198463D280E4}" type="presParOf" srcId="{0AD247C8-9959-4D0C-A6E4-3FB46A18F17F}" destId="{96627D97-86BB-4648-957C-47CB4E700FCE}" srcOrd="1" destOrd="0" presId="urn:microsoft.com/office/officeart/2005/8/layout/vList4"/>
    <dgm:cxn modelId="{AED8A48B-4C05-4C08-BFA5-E39E79D7F420}" type="presParOf" srcId="{0AD247C8-9959-4D0C-A6E4-3FB46A18F17F}" destId="{3E2258DD-51C0-4840-ABF9-38D2FF7E2373}" srcOrd="2" destOrd="0" presId="urn:microsoft.com/office/officeart/2005/8/layout/vList4"/>
    <dgm:cxn modelId="{6D54D329-4093-4466-B3F8-40E948116209}" type="presParOf" srcId="{935CC738-C02F-4431-A449-EC8265FC6BE3}" destId="{36D8A3AE-0DE7-416F-96D1-8C126EFC502B}" srcOrd="3" destOrd="0" presId="urn:microsoft.com/office/officeart/2005/8/layout/vList4"/>
    <dgm:cxn modelId="{2DFEE062-5A7D-41E0-A2CD-2A7F418C5B34}" type="presParOf" srcId="{935CC738-C02F-4431-A449-EC8265FC6BE3}" destId="{6FA429E7-06E2-478A-A3D6-A5745CD1F5C1}" srcOrd="4" destOrd="0" presId="urn:microsoft.com/office/officeart/2005/8/layout/vList4"/>
    <dgm:cxn modelId="{4AF3B321-07D3-4D45-8842-B90497D767C4}" type="presParOf" srcId="{6FA429E7-06E2-478A-A3D6-A5745CD1F5C1}" destId="{4F0CFB58-C626-48E5-949A-C7D318CF5EC1}" srcOrd="0" destOrd="0" presId="urn:microsoft.com/office/officeart/2005/8/layout/vList4"/>
    <dgm:cxn modelId="{B6DA76C5-2532-44AE-B3A7-70A2675AA165}" type="presParOf" srcId="{6FA429E7-06E2-478A-A3D6-A5745CD1F5C1}" destId="{FA1475EB-5944-4708-A32A-7B4989F509FB}" srcOrd="1" destOrd="0" presId="urn:microsoft.com/office/officeart/2005/8/layout/vList4"/>
    <dgm:cxn modelId="{03B7F7E9-1BE9-48E9-9B92-99DD377AF4F1}" type="presParOf" srcId="{6FA429E7-06E2-478A-A3D6-A5745CD1F5C1}" destId="{D320AC6E-4ABE-40EE-B142-C98F6E0900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BA9EF8-05DC-4914-A99B-46DA657909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AC839AE3-0395-41C2-97AA-FEEA3F585DD9}">
      <dgm:prSet custT="1"/>
      <dgm:spPr>
        <a:solidFill>
          <a:srgbClr val="10253F">
            <a:alpha val="80000"/>
          </a:srgbClr>
        </a:solidFill>
        <a:ln w="6350">
          <a:solidFill>
            <a:schemeClr val="accent1">
              <a:lumMod val="75000"/>
            </a:schemeClr>
          </a:solidFill>
        </a:ln>
      </dgm:spPr>
      <dgm:t>
        <a:bodyPr/>
        <a:lstStyle/>
        <a:p>
          <a:pPr marL="72000">
            <a:lnSpc>
              <a:spcPct val="100000"/>
            </a:lnSpc>
            <a:spcAft>
              <a:spcPts val="0"/>
            </a:spcAft>
          </a:pPr>
          <a:r>
            <a:rPr lang="en-IN" sz="1050" dirty="0">
              <a:solidFill>
                <a:schemeClr val="bg1"/>
              </a:solidFill>
              <a:latin typeface="+mj-lt"/>
            </a:rPr>
            <a:t>Highly </a:t>
          </a:r>
          <a:r>
            <a:rPr lang="en-IN" sz="1050" b="1" dirty="0">
              <a:solidFill>
                <a:schemeClr val="accent3"/>
              </a:solidFill>
              <a:latin typeface="+mj-lt"/>
            </a:rPr>
            <a:t>Interconnected Data Center</a:t>
          </a:r>
          <a:r>
            <a:rPr lang="en-IN" sz="1050" dirty="0">
              <a:solidFill>
                <a:schemeClr val="bg1"/>
              </a:solidFill>
              <a:latin typeface="+mj-lt"/>
            </a:rPr>
            <a:t> in North India</a:t>
          </a:r>
        </a:p>
      </dgm:t>
    </dgm:pt>
    <dgm:pt modelId="{CE4E2181-9B5B-4A47-AFEF-F6CE41E55E8E}" type="parTrans" cxnId="{6A8682C2-19E3-4100-9A69-0D5363376BD5}">
      <dgm:prSet/>
      <dgm:spPr/>
      <dgm:t>
        <a:bodyPr/>
        <a:lstStyle/>
        <a:p>
          <a:endParaRPr lang="en-IN"/>
        </a:p>
      </dgm:t>
    </dgm:pt>
    <dgm:pt modelId="{D0E531F2-A3E7-4710-B2A5-0C97A1A3A99E}" type="sibTrans" cxnId="{6A8682C2-19E3-4100-9A69-0D5363376BD5}">
      <dgm:prSet/>
      <dgm:spPr/>
      <dgm:t>
        <a:bodyPr/>
        <a:lstStyle/>
        <a:p>
          <a:endParaRPr lang="en-IN"/>
        </a:p>
      </dgm:t>
    </dgm:pt>
    <dgm:pt modelId="{48256328-2261-47D8-AF8E-F0CD53CE1661}">
      <dgm:prSet custT="1"/>
      <dgm:spPr>
        <a:solidFill>
          <a:schemeClr val="accent1">
            <a:lumMod val="75000"/>
            <a:alpha val="80000"/>
          </a:schemeClr>
        </a:solidFill>
        <a:ln w="6350">
          <a:solidFill>
            <a:schemeClr val="accent1">
              <a:lumMod val="75000"/>
            </a:schemeClr>
          </a:solidFill>
        </a:ln>
      </dgm:spPr>
      <dgm:t>
        <a:bodyPr/>
        <a:lstStyle/>
        <a:p>
          <a:pPr marL="72000">
            <a:lnSpc>
              <a:spcPct val="100000"/>
            </a:lnSpc>
            <a:spcAft>
              <a:spcPts val="0"/>
            </a:spcAft>
          </a:pPr>
          <a:r>
            <a:rPr lang="en-IN" sz="1050" b="1" dirty="0">
              <a:solidFill>
                <a:schemeClr val="accent3"/>
              </a:solidFill>
              <a:latin typeface="+mj-lt"/>
            </a:rPr>
            <a:t>Cloud connect nodes</a:t>
          </a:r>
          <a:r>
            <a:rPr lang="en-IN" sz="1050" dirty="0">
              <a:solidFill>
                <a:schemeClr val="bg1"/>
              </a:solidFill>
              <a:latin typeface="+mj-lt"/>
            </a:rPr>
            <a:t> (Hyperscaler presence) </a:t>
          </a:r>
        </a:p>
      </dgm:t>
    </dgm:pt>
    <dgm:pt modelId="{55E63181-576B-48CD-82E4-001795305C5A}" type="parTrans" cxnId="{125295AA-2F0E-42DA-AE92-570512E45FBA}">
      <dgm:prSet/>
      <dgm:spPr/>
      <dgm:t>
        <a:bodyPr/>
        <a:lstStyle/>
        <a:p>
          <a:endParaRPr lang="en-IN"/>
        </a:p>
      </dgm:t>
    </dgm:pt>
    <dgm:pt modelId="{2B56449D-EF4D-428D-A176-22C57362F2FA}" type="sibTrans" cxnId="{125295AA-2F0E-42DA-AE92-570512E45FBA}">
      <dgm:prSet/>
      <dgm:spPr/>
      <dgm:t>
        <a:bodyPr/>
        <a:lstStyle/>
        <a:p>
          <a:endParaRPr lang="en-IN"/>
        </a:p>
      </dgm:t>
    </dgm:pt>
    <dgm:pt modelId="{3C501E01-1CCC-43F1-ABFB-D19CF52D2B83}">
      <dgm:prSet custT="1"/>
      <dgm:spPr>
        <a:solidFill>
          <a:srgbClr val="10253F">
            <a:alpha val="80000"/>
          </a:srgbClr>
        </a:solidFill>
        <a:ln w="6350">
          <a:solidFill>
            <a:schemeClr val="accent1">
              <a:lumMod val="75000"/>
            </a:schemeClr>
          </a:solidFill>
        </a:ln>
      </dgm:spPr>
      <dgm:t>
        <a:bodyPr/>
        <a:lstStyle/>
        <a:p>
          <a:pPr marL="72000">
            <a:lnSpc>
              <a:spcPct val="100000"/>
            </a:lnSpc>
            <a:spcAft>
              <a:spcPts val="0"/>
            </a:spcAft>
          </a:pPr>
          <a:r>
            <a:rPr lang="en-IN" sz="1050" b="1" dirty="0">
              <a:solidFill>
                <a:schemeClr val="accent3"/>
              </a:solidFill>
              <a:latin typeface="+mj-lt"/>
            </a:rPr>
            <a:t>Cloud </a:t>
          </a:r>
          <a:r>
            <a:rPr lang="en-US" sz="1050" b="1" dirty="0">
              <a:solidFill>
                <a:schemeClr val="accent3"/>
              </a:solidFill>
              <a:latin typeface="+mj-lt"/>
            </a:rPr>
            <a:t>Adjacency</a:t>
          </a:r>
          <a:r>
            <a:rPr lang="en-US" sz="1050" dirty="0">
              <a:solidFill>
                <a:schemeClr val="bg1"/>
              </a:solidFill>
              <a:latin typeface="+mj-lt"/>
            </a:rPr>
            <a:t> to Hyperscale Clouds for very low to minimal latency </a:t>
          </a:r>
          <a:endParaRPr lang="en-IN" sz="1050" dirty="0">
            <a:solidFill>
              <a:schemeClr val="bg1"/>
            </a:solidFill>
            <a:latin typeface="+mj-lt"/>
          </a:endParaRPr>
        </a:p>
      </dgm:t>
    </dgm:pt>
    <dgm:pt modelId="{89CC708D-F3E2-4C4E-9EF6-8126A17609F7}" type="parTrans" cxnId="{0AD77BD0-D0D1-44A3-80F5-2B44D5EF853C}">
      <dgm:prSet/>
      <dgm:spPr/>
      <dgm:t>
        <a:bodyPr/>
        <a:lstStyle/>
        <a:p>
          <a:endParaRPr lang="en-IN"/>
        </a:p>
      </dgm:t>
    </dgm:pt>
    <dgm:pt modelId="{4B3CBA34-A12E-4415-9599-5E318F9DDAA1}" type="sibTrans" cxnId="{0AD77BD0-D0D1-44A3-80F5-2B44D5EF853C}">
      <dgm:prSet/>
      <dgm:spPr/>
      <dgm:t>
        <a:bodyPr/>
        <a:lstStyle/>
        <a:p>
          <a:endParaRPr lang="en-IN"/>
        </a:p>
      </dgm:t>
    </dgm:pt>
    <dgm:pt modelId="{2FFA367D-5F5A-4CCE-9DBA-6BD4ADB9C57E}">
      <dgm:prSet custT="1"/>
      <dgm:spPr>
        <a:solidFill>
          <a:schemeClr val="accent1">
            <a:lumMod val="75000"/>
            <a:alpha val="80000"/>
          </a:schemeClr>
        </a:solidFill>
        <a:ln w="6350">
          <a:solidFill>
            <a:schemeClr val="accent1">
              <a:lumMod val="75000"/>
            </a:schemeClr>
          </a:solidFill>
        </a:ln>
      </dgm:spPr>
      <dgm:t>
        <a:bodyPr/>
        <a:lstStyle/>
        <a:p>
          <a:pPr marL="72000">
            <a:lnSpc>
              <a:spcPct val="100000"/>
            </a:lnSpc>
            <a:spcAft>
              <a:spcPts val="0"/>
            </a:spcAft>
            <a:buClrTx/>
            <a:buSzTx/>
            <a:buFontTx/>
            <a:buNone/>
          </a:pPr>
          <a:r>
            <a:rPr kumimoji="0" lang="en-IN" sz="1050" b="0" i="0" u="none" strike="noStrike" cap="none" spc="0" normalizeH="0" baseline="0" noProof="0" dirty="0">
              <a:ln>
                <a:noFill/>
              </a:ln>
              <a:solidFill>
                <a:schemeClr val="bg1"/>
              </a:solidFill>
              <a:effectLst/>
              <a:uLnTx/>
              <a:uFillTx/>
              <a:latin typeface="+mj-lt"/>
              <a:ea typeface="+mn-ea"/>
              <a:cs typeface="+mn-cs"/>
            </a:rPr>
            <a:t>Wide range of customer business vertical deployments </a:t>
          </a:r>
          <a:endParaRPr lang="en-IN" sz="1050" dirty="0">
            <a:solidFill>
              <a:schemeClr val="bg1"/>
            </a:solidFill>
            <a:latin typeface="+mj-lt"/>
          </a:endParaRPr>
        </a:p>
      </dgm:t>
    </dgm:pt>
    <dgm:pt modelId="{7E7BABA4-C76F-419F-8227-FD5C32D536B8}" type="parTrans" cxnId="{7B3A9554-640D-4483-ADAA-15AD0A3B24C8}">
      <dgm:prSet/>
      <dgm:spPr/>
      <dgm:t>
        <a:bodyPr/>
        <a:lstStyle/>
        <a:p>
          <a:endParaRPr lang="en-IN"/>
        </a:p>
      </dgm:t>
    </dgm:pt>
    <dgm:pt modelId="{D4D2A1B9-DADA-4367-8376-870E6FBDA955}" type="sibTrans" cxnId="{7B3A9554-640D-4483-ADAA-15AD0A3B24C8}">
      <dgm:prSet/>
      <dgm:spPr/>
      <dgm:t>
        <a:bodyPr/>
        <a:lstStyle/>
        <a:p>
          <a:endParaRPr lang="en-IN"/>
        </a:p>
      </dgm:t>
    </dgm:pt>
    <dgm:pt modelId="{B3B010C7-A599-42EF-94BC-7DDBBA70F2A7}">
      <dgm:prSet custT="1"/>
      <dgm:spPr>
        <a:solidFill>
          <a:srgbClr val="10253F">
            <a:alpha val="80000"/>
          </a:srgbClr>
        </a:solidFill>
        <a:ln w="6350">
          <a:solidFill>
            <a:schemeClr val="accent1">
              <a:lumMod val="75000"/>
            </a:schemeClr>
          </a:solidFill>
        </a:ln>
      </dgm:spPr>
      <dgm:t>
        <a:bodyPr/>
        <a:lstStyle/>
        <a:p>
          <a:pPr marL="72000">
            <a:lnSpc>
              <a:spcPct val="100000"/>
            </a:lnSpc>
            <a:spcAft>
              <a:spcPts val="0"/>
            </a:spcAft>
            <a:buClrTx/>
            <a:buSzTx/>
            <a:buFontTx/>
            <a:buNone/>
          </a:pPr>
          <a:r>
            <a:rPr lang="en-IN" sz="1050" dirty="0">
              <a:solidFill>
                <a:schemeClr val="bg1"/>
              </a:solidFill>
              <a:latin typeface="+mj-lt"/>
            </a:rPr>
            <a:t>Connect to </a:t>
          </a:r>
          <a:r>
            <a:rPr lang="en-IN" sz="1050" b="1" dirty="0">
              <a:solidFill>
                <a:schemeClr val="accent3"/>
              </a:solidFill>
              <a:latin typeface="+mj-lt"/>
            </a:rPr>
            <a:t>NOIDA 02</a:t>
          </a:r>
          <a:r>
            <a:rPr lang="en-IN" sz="1050" dirty="0">
              <a:solidFill>
                <a:schemeClr val="bg1"/>
              </a:solidFill>
              <a:latin typeface="+mj-lt"/>
            </a:rPr>
            <a:t> via robust </a:t>
          </a:r>
          <a:r>
            <a:rPr lang="en-IN" sz="1050" b="1" dirty="0">
              <a:solidFill>
                <a:schemeClr val="accent3"/>
              </a:solidFill>
              <a:latin typeface="+mj-lt"/>
            </a:rPr>
            <a:t>4 path</a:t>
          </a:r>
          <a:r>
            <a:rPr lang="en-IN" sz="1050" dirty="0">
              <a:solidFill>
                <a:schemeClr val="bg1"/>
              </a:solidFill>
              <a:latin typeface="+mj-lt"/>
            </a:rPr>
            <a:t> network</a:t>
          </a:r>
        </a:p>
      </dgm:t>
    </dgm:pt>
    <dgm:pt modelId="{CC577EA7-F763-4630-B3CF-C2AB65428331}" type="parTrans" cxnId="{FCCE4D11-D532-4660-94E6-46734D0E9B49}">
      <dgm:prSet/>
      <dgm:spPr/>
      <dgm:t>
        <a:bodyPr/>
        <a:lstStyle/>
        <a:p>
          <a:endParaRPr lang="en-IN"/>
        </a:p>
      </dgm:t>
    </dgm:pt>
    <dgm:pt modelId="{A19CB234-B622-4A00-AC09-34F546508B1D}" type="sibTrans" cxnId="{FCCE4D11-D532-4660-94E6-46734D0E9B49}">
      <dgm:prSet/>
      <dgm:spPr/>
      <dgm:t>
        <a:bodyPr/>
        <a:lstStyle/>
        <a:p>
          <a:endParaRPr lang="en-IN"/>
        </a:p>
      </dgm:t>
    </dgm:pt>
    <dgm:pt modelId="{3933FD57-7231-48B2-9881-B19A89EA2BA6}">
      <dgm:prSet custT="1"/>
      <dgm:spPr>
        <a:solidFill>
          <a:schemeClr val="accent1">
            <a:lumMod val="75000"/>
            <a:alpha val="80000"/>
          </a:schemeClr>
        </a:solidFill>
        <a:ln w="6350">
          <a:solidFill>
            <a:schemeClr val="accent1">
              <a:lumMod val="75000"/>
            </a:schemeClr>
          </a:solidFill>
        </a:ln>
      </dgm:spPr>
      <dgm:t>
        <a:bodyPr/>
        <a:lstStyle/>
        <a:p>
          <a:pPr marL="72000">
            <a:lnSpc>
              <a:spcPct val="100000"/>
            </a:lnSpc>
            <a:spcAft>
              <a:spcPts val="0"/>
            </a:spcAft>
            <a:buClrTx/>
            <a:buSzTx/>
            <a:buFontTx/>
            <a:buNone/>
          </a:pPr>
          <a:r>
            <a:rPr kumimoji="0" lang="en-IN" sz="1050" b="0" i="0" u="none" strike="noStrike" cap="none" spc="0" normalizeH="0" baseline="0" noProof="0" dirty="0">
              <a:ln>
                <a:noFill/>
              </a:ln>
              <a:solidFill>
                <a:schemeClr val="bg1"/>
              </a:solidFill>
              <a:effectLst/>
              <a:uLnTx/>
              <a:uFillTx/>
              <a:latin typeface="+mj-lt"/>
              <a:ea typeface="+mn-ea"/>
              <a:cs typeface="+mn-cs"/>
            </a:rPr>
            <a:t>OTT, ISP and Internet Exchanges, Multi telecom eco System</a:t>
          </a:r>
          <a:endParaRPr lang="en-IN" sz="1050" dirty="0">
            <a:solidFill>
              <a:schemeClr val="bg1"/>
            </a:solidFill>
            <a:latin typeface="+mj-lt"/>
          </a:endParaRPr>
        </a:p>
      </dgm:t>
    </dgm:pt>
    <dgm:pt modelId="{9333EEAF-C890-4DC2-A33A-CA70F757134A}" type="parTrans" cxnId="{F1378350-707F-497F-B51B-536C24420E3F}">
      <dgm:prSet/>
      <dgm:spPr/>
      <dgm:t>
        <a:bodyPr/>
        <a:lstStyle/>
        <a:p>
          <a:endParaRPr lang="en-IN"/>
        </a:p>
      </dgm:t>
    </dgm:pt>
    <dgm:pt modelId="{AAD73D6C-B963-4A86-9036-003FE224E581}" type="sibTrans" cxnId="{F1378350-707F-497F-B51B-536C24420E3F}">
      <dgm:prSet/>
      <dgm:spPr/>
      <dgm:t>
        <a:bodyPr/>
        <a:lstStyle/>
        <a:p>
          <a:endParaRPr lang="en-IN"/>
        </a:p>
      </dgm:t>
    </dgm:pt>
    <dgm:pt modelId="{E02D27E7-E606-4329-874A-088F2EDA030C}" type="pres">
      <dgm:prSet presAssocID="{B4BA9EF8-05DC-4914-A99B-46DA6579094A}" presName="linear" presStyleCnt="0">
        <dgm:presLayoutVars>
          <dgm:animLvl val="lvl"/>
          <dgm:resizeHandles val="exact"/>
        </dgm:presLayoutVars>
      </dgm:prSet>
      <dgm:spPr/>
    </dgm:pt>
    <dgm:pt modelId="{B5FA581B-F413-49C1-BD05-C16D0FF14CE9}" type="pres">
      <dgm:prSet presAssocID="{AC839AE3-0395-41C2-97AA-FEEA3F585DD9}" presName="parentText" presStyleLbl="node1" presStyleIdx="0" presStyleCnt="6">
        <dgm:presLayoutVars>
          <dgm:chMax val="0"/>
          <dgm:bulletEnabled val="1"/>
        </dgm:presLayoutVars>
      </dgm:prSet>
      <dgm:spPr/>
    </dgm:pt>
    <dgm:pt modelId="{2CD256EF-7795-4C2A-951E-7A2FC1AB9323}" type="pres">
      <dgm:prSet presAssocID="{D0E531F2-A3E7-4710-B2A5-0C97A1A3A99E}" presName="spacer" presStyleCnt="0"/>
      <dgm:spPr/>
    </dgm:pt>
    <dgm:pt modelId="{027AC09C-2AE1-4FF4-B81F-55228AE898FC}" type="pres">
      <dgm:prSet presAssocID="{48256328-2261-47D8-AF8E-F0CD53CE1661}" presName="parentText" presStyleLbl="node1" presStyleIdx="1" presStyleCnt="6">
        <dgm:presLayoutVars>
          <dgm:chMax val="0"/>
          <dgm:bulletEnabled val="1"/>
        </dgm:presLayoutVars>
      </dgm:prSet>
      <dgm:spPr/>
    </dgm:pt>
    <dgm:pt modelId="{481651B4-2852-43E5-BD1B-8212C570AB7E}" type="pres">
      <dgm:prSet presAssocID="{2B56449D-EF4D-428D-A176-22C57362F2FA}" presName="spacer" presStyleCnt="0"/>
      <dgm:spPr/>
    </dgm:pt>
    <dgm:pt modelId="{2FAE7193-4CE5-456B-ABEB-405EC7A7D825}" type="pres">
      <dgm:prSet presAssocID="{3C501E01-1CCC-43F1-ABFB-D19CF52D2B83}" presName="parentText" presStyleLbl="node1" presStyleIdx="2" presStyleCnt="6">
        <dgm:presLayoutVars>
          <dgm:chMax val="0"/>
          <dgm:bulletEnabled val="1"/>
        </dgm:presLayoutVars>
      </dgm:prSet>
      <dgm:spPr/>
    </dgm:pt>
    <dgm:pt modelId="{9233DE51-A312-4067-817F-D5522A5BDB4D}" type="pres">
      <dgm:prSet presAssocID="{4B3CBA34-A12E-4415-9599-5E318F9DDAA1}" presName="spacer" presStyleCnt="0"/>
      <dgm:spPr/>
    </dgm:pt>
    <dgm:pt modelId="{2605309E-295D-4BB4-85CD-C00643B3E87A}" type="pres">
      <dgm:prSet presAssocID="{2FFA367D-5F5A-4CCE-9DBA-6BD4ADB9C57E}" presName="parentText" presStyleLbl="node1" presStyleIdx="3" presStyleCnt="6">
        <dgm:presLayoutVars>
          <dgm:chMax val="0"/>
          <dgm:bulletEnabled val="1"/>
        </dgm:presLayoutVars>
      </dgm:prSet>
      <dgm:spPr/>
    </dgm:pt>
    <dgm:pt modelId="{BA6E6329-EB6B-4A40-AF56-3FABE30C92E0}" type="pres">
      <dgm:prSet presAssocID="{D4D2A1B9-DADA-4367-8376-870E6FBDA955}" presName="spacer" presStyleCnt="0"/>
      <dgm:spPr/>
    </dgm:pt>
    <dgm:pt modelId="{D3EE7753-584B-49DA-9F74-73D2108DD885}" type="pres">
      <dgm:prSet presAssocID="{B3B010C7-A599-42EF-94BC-7DDBBA70F2A7}" presName="parentText" presStyleLbl="node1" presStyleIdx="4" presStyleCnt="6">
        <dgm:presLayoutVars>
          <dgm:chMax val="0"/>
          <dgm:bulletEnabled val="1"/>
        </dgm:presLayoutVars>
      </dgm:prSet>
      <dgm:spPr/>
    </dgm:pt>
    <dgm:pt modelId="{80045FC9-A693-428A-A12C-06FC6A2A9A14}" type="pres">
      <dgm:prSet presAssocID="{A19CB234-B622-4A00-AC09-34F546508B1D}" presName="spacer" presStyleCnt="0"/>
      <dgm:spPr/>
    </dgm:pt>
    <dgm:pt modelId="{68C2CC7A-4AFF-4A85-BBFF-5D5E244DE698}" type="pres">
      <dgm:prSet presAssocID="{3933FD57-7231-48B2-9881-B19A89EA2BA6}" presName="parentText" presStyleLbl="node1" presStyleIdx="5" presStyleCnt="6">
        <dgm:presLayoutVars>
          <dgm:chMax val="0"/>
          <dgm:bulletEnabled val="1"/>
        </dgm:presLayoutVars>
      </dgm:prSet>
      <dgm:spPr/>
    </dgm:pt>
  </dgm:ptLst>
  <dgm:cxnLst>
    <dgm:cxn modelId="{FCCE4D11-D532-4660-94E6-46734D0E9B49}" srcId="{B4BA9EF8-05DC-4914-A99B-46DA6579094A}" destId="{B3B010C7-A599-42EF-94BC-7DDBBA70F2A7}" srcOrd="4" destOrd="0" parTransId="{CC577EA7-F763-4630-B3CF-C2AB65428331}" sibTransId="{A19CB234-B622-4A00-AC09-34F546508B1D}"/>
    <dgm:cxn modelId="{A23B9725-45FF-4453-8FD9-865EC3E43785}" type="presOf" srcId="{B4BA9EF8-05DC-4914-A99B-46DA6579094A}" destId="{E02D27E7-E606-4329-874A-088F2EDA030C}" srcOrd="0" destOrd="0" presId="urn:microsoft.com/office/officeart/2005/8/layout/vList2"/>
    <dgm:cxn modelId="{460F5943-C536-4E8B-805F-1D508CDA3D9F}" type="presOf" srcId="{48256328-2261-47D8-AF8E-F0CD53CE1661}" destId="{027AC09C-2AE1-4FF4-B81F-55228AE898FC}" srcOrd="0" destOrd="0" presId="urn:microsoft.com/office/officeart/2005/8/layout/vList2"/>
    <dgm:cxn modelId="{F1378350-707F-497F-B51B-536C24420E3F}" srcId="{B4BA9EF8-05DC-4914-A99B-46DA6579094A}" destId="{3933FD57-7231-48B2-9881-B19A89EA2BA6}" srcOrd="5" destOrd="0" parTransId="{9333EEAF-C890-4DC2-A33A-CA70F757134A}" sibTransId="{AAD73D6C-B963-4A86-9036-003FE224E581}"/>
    <dgm:cxn modelId="{7B3A9554-640D-4483-ADAA-15AD0A3B24C8}" srcId="{B4BA9EF8-05DC-4914-A99B-46DA6579094A}" destId="{2FFA367D-5F5A-4CCE-9DBA-6BD4ADB9C57E}" srcOrd="3" destOrd="0" parTransId="{7E7BABA4-C76F-419F-8227-FD5C32D536B8}" sibTransId="{D4D2A1B9-DADA-4367-8376-870E6FBDA955}"/>
    <dgm:cxn modelId="{77610E79-BA79-4DB2-ACAE-491D5BE7E54A}" type="presOf" srcId="{2FFA367D-5F5A-4CCE-9DBA-6BD4ADB9C57E}" destId="{2605309E-295D-4BB4-85CD-C00643B3E87A}" srcOrd="0" destOrd="0" presId="urn:microsoft.com/office/officeart/2005/8/layout/vList2"/>
    <dgm:cxn modelId="{3AA9C882-2ED5-4781-9C80-879940D3A6B6}" type="presOf" srcId="{AC839AE3-0395-41C2-97AA-FEEA3F585DD9}" destId="{B5FA581B-F413-49C1-BD05-C16D0FF14CE9}" srcOrd="0" destOrd="0" presId="urn:microsoft.com/office/officeart/2005/8/layout/vList2"/>
    <dgm:cxn modelId="{693EDE88-9833-4683-B0A1-F457F4313CDB}" type="presOf" srcId="{3C501E01-1CCC-43F1-ABFB-D19CF52D2B83}" destId="{2FAE7193-4CE5-456B-ABEB-405EC7A7D825}" srcOrd="0" destOrd="0" presId="urn:microsoft.com/office/officeart/2005/8/layout/vList2"/>
    <dgm:cxn modelId="{8DED669F-1F6C-496A-99DE-BFBE7A53DE13}" type="presOf" srcId="{3933FD57-7231-48B2-9881-B19A89EA2BA6}" destId="{68C2CC7A-4AFF-4A85-BBFF-5D5E244DE698}" srcOrd="0" destOrd="0" presId="urn:microsoft.com/office/officeart/2005/8/layout/vList2"/>
    <dgm:cxn modelId="{125295AA-2F0E-42DA-AE92-570512E45FBA}" srcId="{B4BA9EF8-05DC-4914-A99B-46DA6579094A}" destId="{48256328-2261-47D8-AF8E-F0CD53CE1661}" srcOrd="1" destOrd="0" parTransId="{55E63181-576B-48CD-82E4-001795305C5A}" sibTransId="{2B56449D-EF4D-428D-A176-22C57362F2FA}"/>
    <dgm:cxn modelId="{6A8682C2-19E3-4100-9A69-0D5363376BD5}" srcId="{B4BA9EF8-05DC-4914-A99B-46DA6579094A}" destId="{AC839AE3-0395-41C2-97AA-FEEA3F585DD9}" srcOrd="0" destOrd="0" parTransId="{CE4E2181-9B5B-4A47-AFEF-F6CE41E55E8E}" sibTransId="{D0E531F2-A3E7-4710-B2A5-0C97A1A3A99E}"/>
    <dgm:cxn modelId="{A5EF07C3-59D6-40B1-999C-BAD5E62402C3}" type="presOf" srcId="{B3B010C7-A599-42EF-94BC-7DDBBA70F2A7}" destId="{D3EE7753-584B-49DA-9F74-73D2108DD885}" srcOrd="0" destOrd="0" presId="urn:microsoft.com/office/officeart/2005/8/layout/vList2"/>
    <dgm:cxn modelId="{0AD77BD0-D0D1-44A3-80F5-2B44D5EF853C}" srcId="{B4BA9EF8-05DC-4914-A99B-46DA6579094A}" destId="{3C501E01-1CCC-43F1-ABFB-D19CF52D2B83}" srcOrd="2" destOrd="0" parTransId="{89CC708D-F3E2-4C4E-9EF6-8126A17609F7}" sibTransId="{4B3CBA34-A12E-4415-9599-5E318F9DDAA1}"/>
    <dgm:cxn modelId="{706BBBC0-8174-4849-8705-26DCD15ADFA4}" type="presParOf" srcId="{E02D27E7-E606-4329-874A-088F2EDA030C}" destId="{B5FA581B-F413-49C1-BD05-C16D0FF14CE9}" srcOrd="0" destOrd="0" presId="urn:microsoft.com/office/officeart/2005/8/layout/vList2"/>
    <dgm:cxn modelId="{28BA68BB-4E1F-4893-8D4D-AE7DFBBF8952}" type="presParOf" srcId="{E02D27E7-E606-4329-874A-088F2EDA030C}" destId="{2CD256EF-7795-4C2A-951E-7A2FC1AB9323}" srcOrd="1" destOrd="0" presId="urn:microsoft.com/office/officeart/2005/8/layout/vList2"/>
    <dgm:cxn modelId="{8DFEA1D7-32BF-4276-839F-EF955AD6FE4C}" type="presParOf" srcId="{E02D27E7-E606-4329-874A-088F2EDA030C}" destId="{027AC09C-2AE1-4FF4-B81F-55228AE898FC}" srcOrd="2" destOrd="0" presId="urn:microsoft.com/office/officeart/2005/8/layout/vList2"/>
    <dgm:cxn modelId="{537AEF03-7605-45D5-B2A5-C65B912F4214}" type="presParOf" srcId="{E02D27E7-E606-4329-874A-088F2EDA030C}" destId="{481651B4-2852-43E5-BD1B-8212C570AB7E}" srcOrd="3" destOrd="0" presId="urn:microsoft.com/office/officeart/2005/8/layout/vList2"/>
    <dgm:cxn modelId="{23466256-AFE9-41DE-BF3B-3A98D9920446}" type="presParOf" srcId="{E02D27E7-E606-4329-874A-088F2EDA030C}" destId="{2FAE7193-4CE5-456B-ABEB-405EC7A7D825}" srcOrd="4" destOrd="0" presId="urn:microsoft.com/office/officeart/2005/8/layout/vList2"/>
    <dgm:cxn modelId="{0EEAF2B2-2EEB-4859-A592-56AC793D3C55}" type="presParOf" srcId="{E02D27E7-E606-4329-874A-088F2EDA030C}" destId="{9233DE51-A312-4067-817F-D5522A5BDB4D}" srcOrd="5" destOrd="0" presId="urn:microsoft.com/office/officeart/2005/8/layout/vList2"/>
    <dgm:cxn modelId="{A95FB90B-51F2-48D3-BDA8-E2C6C60B6AC8}" type="presParOf" srcId="{E02D27E7-E606-4329-874A-088F2EDA030C}" destId="{2605309E-295D-4BB4-85CD-C00643B3E87A}" srcOrd="6" destOrd="0" presId="urn:microsoft.com/office/officeart/2005/8/layout/vList2"/>
    <dgm:cxn modelId="{B1FD47E0-1B6E-4F13-92AA-186639AC9287}" type="presParOf" srcId="{E02D27E7-E606-4329-874A-088F2EDA030C}" destId="{BA6E6329-EB6B-4A40-AF56-3FABE30C92E0}" srcOrd="7" destOrd="0" presId="urn:microsoft.com/office/officeart/2005/8/layout/vList2"/>
    <dgm:cxn modelId="{504E71CD-92B0-4E21-AA7D-451F11EC2773}" type="presParOf" srcId="{E02D27E7-E606-4329-874A-088F2EDA030C}" destId="{D3EE7753-584B-49DA-9F74-73D2108DD885}" srcOrd="8" destOrd="0" presId="urn:microsoft.com/office/officeart/2005/8/layout/vList2"/>
    <dgm:cxn modelId="{F234D503-B588-499D-9A49-194453763268}" type="presParOf" srcId="{E02D27E7-E606-4329-874A-088F2EDA030C}" destId="{80045FC9-A693-428A-A12C-06FC6A2A9A14}" srcOrd="9" destOrd="0" presId="urn:microsoft.com/office/officeart/2005/8/layout/vList2"/>
    <dgm:cxn modelId="{6F46C784-3948-4344-B429-A0B21C22264B}" type="presParOf" srcId="{E02D27E7-E606-4329-874A-088F2EDA030C}" destId="{68C2CC7A-4AFF-4A85-BBFF-5D5E244DE69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AFC395-FA35-441A-A972-23CEA9180D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5E299B35-CEA2-4D9F-B219-802BCFB9048F}">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0E2138">
            <a:alpha val="80000"/>
          </a:srgbClr>
        </a:solidFill>
        <a:ln w="6350" cap="flat" cmpd="sng" algn="ctr">
          <a:solidFill>
            <a:srgbClr val="4F81BD">
              <a:lumMod val="75000"/>
            </a:srgbClr>
          </a:solidFill>
          <a:prstDash val="sysDot"/>
        </a:ln>
        <a:effectLst/>
      </dgm:spPr>
      <dgm:t>
        <a:bodyPr spcFirstLastPara="0" vert="horz" wrap="square" lIns="34290" tIns="34290" rIns="34290" bIns="34290" numCol="1" spcCol="1270" rtlCol="0" anchor="ctr" anchorCtr="0"/>
        <a:lstStyle/>
        <a:p>
          <a:pPr marL="0" algn="ctr" defTabSz="914264" rtl="0" eaLnBrk="1" latinLnBrk="0" hangingPunct="1">
            <a:lnSpc>
              <a:spcPct val="100000"/>
            </a:lnSpc>
            <a:spcAft>
              <a:spcPts val="0"/>
            </a:spcAft>
          </a:pPr>
          <a:r>
            <a:rPr lang="en-US" sz="1100" kern="1200" dirty="0">
              <a:solidFill>
                <a:srgbClr val="BED730"/>
              </a:solidFill>
              <a:latin typeface="Trebuchet MS" panose="020B0603020202020204" pitchFamily="34" charset="0"/>
              <a:ea typeface="+mn-ea"/>
              <a:cs typeface="+mn-cs"/>
            </a:rPr>
            <a:t>Three Towers of </a:t>
          </a:r>
          <a:r>
            <a:rPr lang="en-US" sz="1100" kern="1200" dirty="0">
              <a:solidFill>
                <a:srgbClr val="BED730"/>
              </a:solidFill>
              <a:latin typeface="+mn-lt"/>
              <a:ea typeface="+mn-ea"/>
              <a:cs typeface="+mn-cs"/>
            </a:rPr>
            <a:t>26MW</a:t>
          </a:r>
          <a:r>
            <a:rPr lang="en-US" sz="1100" kern="1200" dirty="0">
              <a:solidFill>
                <a:prstClr val="white"/>
              </a:solidFill>
              <a:latin typeface="Trebuchet MS" panose="020B0603020202020204" pitchFamily="34" charset="0"/>
              <a:ea typeface="+mn-ea"/>
              <a:cs typeface="+mn-cs"/>
            </a:rPr>
            <a:t> each; </a:t>
          </a:r>
          <a:br>
            <a:rPr lang="en-US" sz="1100" kern="1200" dirty="0">
              <a:solidFill>
                <a:prstClr val="white"/>
              </a:solidFill>
              <a:latin typeface="Trebuchet MS" panose="020B0603020202020204" pitchFamily="34" charset="0"/>
              <a:ea typeface="+mn-ea"/>
              <a:cs typeface="+mn-cs"/>
            </a:rPr>
          </a:br>
          <a:r>
            <a:rPr lang="en-US" sz="1100" kern="1200" dirty="0">
              <a:solidFill>
                <a:prstClr val="white"/>
              </a:solidFill>
              <a:latin typeface="Trebuchet MS" panose="020B0603020202020204" pitchFamily="34" charset="0"/>
              <a:ea typeface="+mn-ea"/>
              <a:cs typeface="+mn-cs"/>
            </a:rPr>
            <a:t>common office and logistics space  </a:t>
          </a:r>
          <a:endParaRPr lang="en-IN" sz="1100" kern="1200" dirty="0">
            <a:solidFill>
              <a:prstClr val="white"/>
            </a:solidFill>
            <a:latin typeface="Trebuchet MS" panose="020B0603020202020204" pitchFamily="34" charset="0"/>
            <a:ea typeface="+mn-ea"/>
            <a:cs typeface="+mn-cs"/>
          </a:endParaRPr>
        </a:p>
      </dgm:t>
    </dgm:pt>
    <dgm:pt modelId="{CEFA8183-8E4B-44C6-B256-451D2495AD0E}" type="parTrans" cxnId="{A3521E04-E23A-4D5F-9F50-F25DF1FF3776}">
      <dgm:prSet/>
      <dgm:spPr/>
      <dgm:t>
        <a:bodyPr/>
        <a:lstStyle/>
        <a:p>
          <a:endParaRPr lang="en-IN"/>
        </a:p>
      </dgm:t>
    </dgm:pt>
    <dgm:pt modelId="{64E14C3B-6D04-4078-86C1-E0D4A54CE9D7}" type="sibTrans" cxnId="{A3521E04-E23A-4D5F-9F50-F25DF1FF3776}">
      <dgm:prSet/>
      <dgm:spPr/>
      <dgm:t>
        <a:bodyPr/>
        <a:lstStyle/>
        <a:p>
          <a:endParaRPr lang="en-IN"/>
        </a:p>
      </dgm:t>
    </dgm:pt>
    <dgm:pt modelId="{93F98666-DE93-4FE6-B97E-83C36666CD9C}">
      <dgm:prSet custT="1">
        <dgm:style>
          <a:lnRef idx="2">
            <a:schemeClr val="accent1">
              <a:shade val="50000"/>
            </a:schemeClr>
          </a:lnRef>
          <a:fillRef idx="1">
            <a:schemeClr val="accent1"/>
          </a:fillRef>
          <a:effectRef idx="0">
            <a:schemeClr val="accent1"/>
          </a:effectRef>
          <a:fontRef idx="minor">
            <a:schemeClr val="lt1"/>
          </a:fontRef>
        </dgm:style>
      </dgm:prSet>
      <dgm:spPr>
        <a:solidFill>
          <a:schemeClr val="tx2">
            <a:lumMod val="75000"/>
          </a:schemeClr>
        </a:solidFill>
        <a:ln w="6350">
          <a:solidFill>
            <a:schemeClr val="accent1">
              <a:lumMod val="75000"/>
            </a:schemeClr>
          </a:solidFill>
          <a:prstDash val="sysDot"/>
        </a:ln>
      </dgm:spPr>
      <dgm:t>
        <a:bodyPr spcFirstLastPara="0" vert="horz" wrap="square" lIns="34290" tIns="34290" rIns="34290" bIns="34290" numCol="1" spcCol="1270" rtlCol="0" anchor="ctr" anchorCtr="0"/>
        <a:lstStyle/>
        <a:p>
          <a:pPr marL="0" lvl="0" indent="0" algn="ctr" defTabSz="914264" rtl="0" eaLnBrk="1" latinLnBrk="0" hangingPunct="1">
            <a:lnSpc>
              <a:spcPct val="100000"/>
            </a:lnSpc>
            <a:spcBef>
              <a:spcPct val="0"/>
            </a:spcBef>
            <a:spcAft>
              <a:spcPts val="0"/>
            </a:spcAft>
            <a:buNone/>
          </a:pPr>
          <a:r>
            <a:rPr lang="en-US" sz="1100" kern="1200" dirty="0">
              <a:solidFill>
                <a:srgbClr val="BED730"/>
              </a:solidFill>
              <a:latin typeface="+mn-lt"/>
              <a:ea typeface="+mn-ea"/>
              <a:cs typeface="+mn-cs"/>
            </a:rPr>
            <a:t>Tower B</a:t>
          </a:r>
          <a:r>
            <a:rPr lang="en-US" sz="1100" kern="1200" dirty="0">
              <a:solidFill>
                <a:prstClr val="white"/>
              </a:solidFill>
              <a:latin typeface="+mn-lt"/>
              <a:ea typeface="+mn-ea"/>
              <a:cs typeface="+mn-cs"/>
            </a:rPr>
            <a:t> is </a:t>
          </a:r>
          <a:r>
            <a:rPr lang="en-US" sz="1100" kern="1200" dirty="0">
              <a:solidFill>
                <a:srgbClr val="BED730"/>
              </a:solidFill>
              <a:latin typeface="+mn-lt"/>
              <a:ea typeface="+mn-ea"/>
              <a:cs typeface="+mn-cs"/>
            </a:rPr>
            <a:t>multi-customer</a:t>
          </a:r>
          <a:r>
            <a:rPr lang="en-US" sz="1100" kern="1200" dirty="0">
              <a:solidFill>
                <a:prstClr val="white"/>
              </a:solidFill>
              <a:latin typeface="+mn-lt"/>
              <a:ea typeface="+mn-ea"/>
              <a:cs typeface="+mn-cs"/>
            </a:rPr>
            <a:t> Tower; supports horizontal or vertical expansion</a:t>
          </a:r>
          <a:endParaRPr lang="en-IN" sz="1100" kern="1200" dirty="0">
            <a:solidFill>
              <a:prstClr val="white"/>
            </a:solidFill>
            <a:latin typeface="+mn-lt"/>
            <a:ea typeface="+mn-ea"/>
            <a:cs typeface="+mn-cs"/>
          </a:endParaRPr>
        </a:p>
      </dgm:t>
    </dgm:pt>
    <dgm:pt modelId="{D442434A-B84C-4C41-8A9F-E026CDA0CF58}" type="parTrans" cxnId="{2C9FABCA-340F-4D58-B30A-4BB3E5451FE5}">
      <dgm:prSet/>
      <dgm:spPr/>
      <dgm:t>
        <a:bodyPr/>
        <a:lstStyle/>
        <a:p>
          <a:endParaRPr lang="en-IN"/>
        </a:p>
      </dgm:t>
    </dgm:pt>
    <dgm:pt modelId="{4DC2931C-B3B4-441A-BDDC-90C5B006C83C}" type="sibTrans" cxnId="{2C9FABCA-340F-4D58-B30A-4BB3E5451FE5}">
      <dgm:prSet/>
      <dgm:spPr/>
      <dgm:t>
        <a:bodyPr/>
        <a:lstStyle/>
        <a:p>
          <a:endParaRPr lang="en-IN"/>
        </a:p>
      </dgm:t>
    </dgm:pt>
    <dgm:pt modelId="{EB272C3B-CBDB-4677-9E21-68F7F7297EB2}">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0E2138">
            <a:alpha val="80000"/>
          </a:srgbClr>
        </a:solidFill>
        <a:ln w="6350" cap="flat" cmpd="sng" algn="ctr">
          <a:solidFill>
            <a:srgbClr val="4F81BD">
              <a:lumMod val="75000"/>
            </a:srgbClr>
          </a:solidFill>
          <a:prstDash val="sysDot"/>
        </a:ln>
        <a:effectLst/>
      </dgm:spPr>
      <dgm:t>
        <a:bodyPr spcFirstLastPara="0" vert="horz" wrap="square" lIns="34290" tIns="34290" rIns="34290" bIns="34290" numCol="1" spcCol="1270" rtlCol="0" anchor="ctr" anchorCtr="0"/>
        <a:lstStyle/>
        <a:p>
          <a:pPr marL="0" lvl="0" indent="0" algn="ctr" defTabSz="914264" rtl="0" eaLnBrk="1" latinLnBrk="0" hangingPunct="1">
            <a:lnSpc>
              <a:spcPct val="100000"/>
            </a:lnSpc>
            <a:spcBef>
              <a:spcPct val="0"/>
            </a:spcBef>
            <a:spcAft>
              <a:spcPts val="0"/>
            </a:spcAft>
            <a:buNone/>
          </a:pPr>
          <a:r>
            <a:rPr lang="en-US" sz="1100" kern="1200" dirty="0">
              <a:solidFill>
                <a:prstClr val="white"/>
              </a:solidFill>
              <a:latin typeface="+mn-lt"/>
              <a:ea typeface="+mn-ea"/>
              <a:cs typeface="+mn-cs"/>
            </a:rPr>
            <a:t>All towers are </a:t>
          </a:r>
          <a:r>
            <a:rPr lang="en-US" sz="1100" kern="1200" dirty="0">
              <a:solidFill>
                <a:srgbClr val="BED730"/>
              </a:solidFill>
              <a:latin typeface="+mn-lt"/>
              <a:ea typeface="+mn-ea"/>
              <a:cs typeface="+mn-cs"/>
            </a:rPr>
            <a:t>Hyperscale-Ready</a:t>
          </a:r>
          <a:r>
            <a:rPr lang="en-US" sz="1100" kern="1200" dirty="0">
              <a:solidFill>
                <a:prstClr val="white"/>
              </a:solidFill>
              <a:latin typeface="+mn-lt"/>
              <a:ea typeface="+mn-ea"/>
              <a:cs typeface="+mn-cs"/>
            </a:rPr>
            <a:t>;  Tower A/C can be deployed as dedicated BTS </a:t>
          </a:r>
          <a:endParaRPr lang="en-IN" sz="1100" kern="1200" dirty="0">
            <a:solidFill>
              <a:prstClr val="white"/>
            </a:solidFill>
            <a:latin typeface="+mn-lt"/>
            <a:ea typeface="+mn-ea"/>
            <a:cs typeface="+mn-cs"/>
          </a:endParaRPr>
        </a:p>
      </dgm:t>
    </dgm:pt>
    <dgm:pt modelId="{1658C94E-A467-4785-A6D5-CFAD6D512414}" type="parTrans" cxnId="{19704E6E-4BCD-4184-90DE-047F8DE6AB26}">
      <dgm:prSet/>
      <dgm:spPr/>
      <dgm:t>
        <a:bodyPr/>
        <a:lstStyle/>
        <a:p>
          <a:endParaRPr lang="en-IN"/>
        </a:p>
      </dgm:t>
    </dgm:pt>
    <dgm:pt modelId="{0F2B499D-7F0D-47E9-9AE4-C6594A7998F8}" type="sibTrans" cxnId="{19704E6E-4BCD-4184-90DE-047F8DE6AB26}">
      <dgm:prSet/>
      <dgm:spPr/>
      <dgm:t>
        <a:bodyPr/>
        <a:lstStyle/>
        <a:p>
          <a:endParaRPr lang="en-IN"/>
        </a:p>
      </dgm:t>
    </dgm:pt>
    <dgm:pt modelId="{85E596C0-3774-4692-91CD-06575195C5BB}">
      <dgm:prSet custT="1">
        <dgm:style>
          <a:lnRef idx="2">
            <a:schemeClr val="accent1">
              <a:shade val="50000"/>
            </a:schemeClr>
          </a:lnRef>
          <a:fillRef idx="1">
            <a:schemeClr val="accent1"/>
          </a:fillRef>
          <a:effectRef idx="0">
            <a:schemeClr val="accent1"/>
          </a:effectRef>
          <a:fontRef idx="minor">
            <a:schemeClr val="lt1"/>
          </a:fontRef>
        </dgm:style>
      </dgm:prSet>
      <dgm:spPr>
        <a:solidFill>
          <a:schemeClr val="tx2">
            <a:lumMod val="75000"/>
          </a:schemeClr>
        </a:solidFill>
        <a:ln w="6350">
          <a:solidFill>
            <a:schemeClr val="accent1">
              <a:lumMod val="75000"/>
            </a:schemeClr>
          </a:solidFill>
          <a:prstDash val="sysDot"/>
        </a:ln>
      </dgm:spPr>
      <dgm:t>
        <a:bodyPr spcFirstLastPara="0" vert="horz" wrap="square" lIns="34290" tIns="34290" rIns="34290" bIns="34290" numCol="1" spcCol="1270" rtlCol="0" anchor="ctr" anchorCtr="0"/>
        <a:lstStyle/>
        <a:p>
          <a:pPr marL="0" lvl="0" indent="0" algn="ctr" defTabSz="914264" rtl="0" eaLnBrk="1" latinLnBrk="0" hangingPunct="1">
            <a:lnSpc>
              <a:spcPct val="100000"/>
            </a:lnSpc>
            <a:spcBef>
              <a:spcPct val="0"/>
            </a:spcBef>
            <a:spcAft>
              <a:spcPts val="0"/>
            </a:spcAft>
            <a:buNone/>
          </a:pPr>
          <a:r>
            <a:rPr lang="en-US" sz="1100" kern="1200" dirty="0">
              <a:solidFill>
                <a:prstClr val="white"/>
              </a:solidFill>
              <a:latin typeface="+mn-lt"/>
              <a:ea typeface="+mn-ea"/>
              <a:cs typeface="+mn-cs"/>
            </a:rPr>
            <a:t>Dedicated on-premise </a:t>
          </a:r>
          <a:r>
            <a:rPr lang="en-US" sz="1100" kern="1200" dirty="0">
              <a:solidFill>
                <a:srgbClr val="BED730"/>
              </a:solidFill>
              <a:latin typeface="+mn-lt"/>
              <a:ea typeface="+mn-ea"/>
              <a:cs typeface="+mn-cs"/>
            </a:rPr>
            <a:t>220 KV </a:t>
          </a:r>
          <a:r>
            <a:rPr lang="en-US" sz="1100" kern="1200" dirty="0">
              <a:solidFill>
                <a:prstClr val="white"/>
              </a:solidFill>
              <a:latin typeface="+mn-lt"/>
              <a:ea typeface="+mn-ea"/>
              <a:cs typeface="+mn-cs"/>
            </a:rPr>
            <a:t>substation </a:t>
          </a:r>
          <a:br>
            <a:rPr lang="en-US" sz="1100" kern="1200" dirty="0">
              <a:solidFill>
                <a:prstClr val="white"/>
              </a:solidFill>
              <a:latin typeface="+mn-lt"/>
              <a:ea typeface="+mn-ea"/>
              <a:cs typeface="+mn-cs"/>
            </a:rPr>
          </a:br>
          <a:r>
            <a:rPr lang="en-US" sz="1100" kern="1200" dirty="0">
              <a:solidFill>
                <a:prstClr val="white"/>
              </a:solidFill>
              <a:latin typeface="+mn-lt"/>
              <a:ea typeface="+mn-ea"/>
              <a:cs typeface="+mn-cs"/>
            </a:rPr>
            <a:t>for high availability</a:t>
          </a:r>
          <a:endParaRPr lang="en-IN" sz="1100" kern="1200" dirty="0">
            <a:solidFill>
              <a:prstClr val="white"/>
            </a:solidFill>
            <a:latin typeface="+mn-lt"/>
            <a:ea typeface="+mn-ea"/>
            <a:cs typeface="+mn-cs"/>
          </a:endParaRPr>
        </a:p>
      </dgm:t>
    </dgm:pt>
    <dgm:pt modelId="{A5167154-A0EC-41C3-B5DB-3F9A42F9A841}" type="parTrans" cxnId="{ADA25449-6BA4-4376-A567-046333328B7B}">
      <dgm:prSet/>
      <dgm:spPr/>
      <dgm:t>
        <a:bodyPr/>
        <a:lstStyle/>
        <a:p>
          <a:endParaRPr lang="en-IN"/>
        </a:p>
      </dgm:t>
    </dgm:pt>
    <dgm:pt modelId="{3F2F4FE4-5862-42DA-89D0-AB970F4EA270}" type="sibTrans" cxnId="{ADA25449-6BA4-4376-A567-046333328B7B}">
      <dgm:prSet/>
      <dgm:spPr/>
      <dgm:t>
        <a:bodyPr/>
        <a:lstStyle/>
        <a:p>
          <a:endParaRPr lang="en-IN"/>
        </a:p>
      </dgm:t>
    </dgm:pt>
    <dgm:pt modelId="{001FCA04-6AC7-4B93-8AFC-9014FCD7ED85}" type="pres">
      <dgm:prSet presAssocID="{61AFC395-FA35-441A-A972-23CEA9180D66}" presName="diagram" presStyleCnt="0">
        <dgm:presLayoutVars>
          <dgm:dir/>
          <dgm:resizeHandles val="exact"/>
        </dgm:presLayoutVars>
      </dgm:prSet>
      <dgm:spPr/>
    </dgm:pt>
    <dgm:pt modelId="{C0C57834-24D6-4E6D-BC32-8332C3FEDB36}" type="pres">
      <dgm:prSet presAssocID="{5E299B35-CEA2-4D9F-B219-802BCFB9048F}" presName="node" presStyleLbl="node1" presStyleIdx="0" presStyleCnt="4" custScaleX="861982" custScaleY="249113" custLinFactNeighborX="-2375" custLinFactNeighborY="-7017">
        <dgm:presLayoutVars>
          <dgm:bulletEnabled val="1"/>
        </dgm:presLayoutVars>
      </dgm:prSet>
      <dgm:spPr>
        <a:xfrm>
          <a:off x="0" y="1063"/>
          <a:ext cx="2698954" cy="491394"/>
        </a:xfrm>
        <a:prstGeom prst="roundRect">
          <a:avLst/>
        </a:prstGeom>
      </dgm:spPr>
    </dgm:pt>
    <dgm:pt modelId="{CE34BD28-F24A-4049-9B99-B9CABEF337F6}" type="pres">
      <dgm:prSet presAssocID="{64E14C3B-6D04-4078-86C1-E0D4A54CE9D7}" presName="sibTrans" presStyleCnt="0"/>
      <dgm:spPr/>
    </dgm:pt>
    <dgm:pt modelId="{A41AD2E2-4221-4276-B9E0-A6CA482CB371}" type="pres">
      <dgm:prSet presAssocID="{93F98666-DE93-4FE6-B97E-83C36666CD9C}" presName="node" presStyleLbl="node1" presStyleIdx="1" presStyleCnt="4" custScaleX="861982" custScaleY="249113">
        <dgm:presLayoutVars>
          <dgm:bulletEnabled val="1"/>
        </dgm:presLayoutVars>
      </dgm:prSet>
      <dgm:spPr>
        <a:xfrm>
          <a:off x="522" y="536950"/>
          <a:ext cx="2698954" cy="491394"/>
        </a:xfrm>
        <a:prstGeom prst="roundRect">
          <a:avLst/>
        </a:prstGeom>
      </dgm:spPr>
    </dgm:pt>
    <dgm:pt modelId="{C63FD9B6-AEDF-459D-AF4A-83D56C083FC5}" type="pres">
      <dgm:prSet presAssocID="{4DC2931C-B3B4-441A-BDDC-90C5B006C83C}" presName="sibTrans" presStyleCnt="0"/>
      <dgm:spPr/>
    </dgm:pt>
    <dgm:pt modelId="{9803E283-030A-4D29-8F85-46E4C80C9113}" type="pres">
      <dgm:prSet presAssocID="{EB272C3B-CBDB-4677-9E21-68F7F7297EB2}" presName="node" presStyleLbl="node1" presStyleIdx="2" presStyleCnt="4" custScaleX="861982" custScaleY="306601">
        <dgm:presLayoutVars>
          <dgm:bulletEnabled val="1"/>
        </dgm:presLayoutVars>
      </dgm:prSet>
      <dgm:spPr>
        <a:xfrm>
          <a:off x="522" y="1059656"/>
          <a:ext cx="2698954" cy="491394"/>
        </a:xfrm>
        <a:prstGeom prst="roundRect">
          <a:avLst/>
        </a:prstGeom>
      </dgm:spPr>
    </dgm:pt>
    <dgm:pt modelId="{B399CD70-6EB2-460C-8BAB-D019FC4DDB19}" type="pres">
      <dgm:prSet presAssocID="{0F2B499D-7F0D-47E9-9AE4-C6594A7998F8}" presName="sibTrans" presStyleCnt="0"/>
      <dgm:spPr/>
    </dgm:pt>
    <dgm:pt modelId="{68104F46-A17D-4ECF-8B20-05E6C53C25DA}" type="pres">
      <dgm:prSet presAssocID="{85E596C0-3774-4692-91CD-06575195C5BB}" presName="node" presStyleLbl="node1" presStyleIdx="3" presStyleCnt="4" custScaleX="861982" custScaleY="249113">
        <dgm:presLayoutVars>
          <dgm:bulletEnabled val="1"/>
        </dgm:presLayoutVars>
      </dgm:prSet>
      <dgm:spPr>
        <a:xfrm>
          <a:off x="522" y="1582361"/>
          <a:ext cx="2698954" cy="491394"/>
        </a:xfrm>
        <a:prstGeom prst="roundRect">
          <a:avLst/>
        </a:prstGeom>
      </dgm:spPr>
    </dgm:pt>
  </dgm:ptLst>
  <dgm:cxnLst>
    <dgm:cxn modelId="{A3521E04-E23A-4D5F-9F50-F25DF1FF3776}" srcId="{61AFC395-FA35-441A-A972-23CEA9180D66}" destId="{5E299B35-CEA2-4D9F-B219-802BCFB9048F}" srcOrd="0" destOrd="0" parTransId="{CEFA8183-8E4B-44C6-B256-451D2495AD0E}" sibTransId="{64E14C3B-6D04-4078-86C1-E0D4A54CE9D7}"/>
    <dgm:cxn modelId="{AEFC100F-3FC0-4925-95DD-36F23E166880}" type="presOf" srcId="{93F98666-DE93-4FE6-B97E-83C36666CD9C}" destId="{A41AD2E2-4221-4276-B9E0-A6CA482CB371}" srcOrd="0" destOrd="0" presId="urn:microsoft.com/office/officeart/2005/8/layout/default"/>
    <dgm:cxn modelId="{36A65A5F-E6A1-47F9-930C-10E41788F8F2}" type="presOf" srcId="{61AFC395-FA35-441A-A972-23CEA9180D66}" destId="{001FCA04-6AC7-4B93-8AFC-9014FCD7ED85}" srcOrd="0" destOrd="0" presId="urn:microsoft.com/office/officeart/2005/8/layout/default"/>
    <dgm:cxn modelId="{ADA25449-6BA4-4376-A567-046333328B7B}" srcId="{61AFC395-FA35-441A-A972-23CEA9180D66}" destId="{85E596C0-3774-4692-91CD-06575195C5BB}" srcOrd="3" destOrd="0" parTransId="{A5167154-A0EC-41C3-B5DB-3F9A42F9A841}" sibTransId="{3F2F4FE4-5862-42DA-89D0-AB970F4EA270}"/>
    <dgm:cxn modelId="{19704E6E-4BCD-4184-90DE-047F8DE6AB26}" srcId="{61AFC395-FA35-441A-A972-23CEA9180D66}" destId="{EB272C3B-CBDB-4677-9E21-68F7F7297EB2}" srcOrd="2" destOrd="0" parTransId="{1658C94E-A467-4785-A6D5-CFAD6D512414}" sibTransId="{0F2B499D-7F0D-47E9-9AE4-C6594A7998F8}"/>
    <dgm:cxn modelId="{B640D275-18E4-4C13-8D43-E389D3978F29}" type="presOf" srcId="{5E299B35-CEA2-4D9F-B219-802BCFB9048F}" destId="{C0C57834-24D6-4E6D-BC32-8332C3FEDB36}" srcOrd="0" destOrd="0" presId="urn:microsoft.com/office/officeart/2005/8/layout/default"/>
    <dgm:cxn modelId="{2C9FABCA-340F-4D58-B30A-4BB3E5451FE5}" srcId="{61AFC395-FA35-441A-A972-23CEA9180D66}" destId="{93F98666-DE93-4FE6-B97E-83C36666CD9C}" srcOrd="1" destOrd="0" parTransId="{D442434A-B84C-4C41-8A9F-E026CDA0CF58}" sibTransId="{4DC2931C-B3B4-441A-BDDC-90C5B006C83C}"/>
    <dgm:cxn modelId="{A23AFAD9-FB71-4D6F-BC08-8E7FDD3CD0A9}" type="presOf" srcId="{EB272C3B-CBDB-4677-9E21-68F7F7297EB2}" destId="{9803E283-030A-4D29-8F85-46E4C80C9113}" srcOrd="0" destOrd="0" presId="urn:microsoft.com/office/officeart/2005/8/layout/default"/>
    <dgm:cxn modelId="{CBD5F1E0-95EC-44E4-B876-C536697E9E37}" type="presOf" srcId="{85E596C0-3774-4692-91CD-06575195C5BB}" destId="{68104F46-A17D-4ECF-8B20-05E6C53C25DA}" srcOrd="0" destOrd="0" presId="urn:microsoft.com/office/officeart/2005/8/layout/default"/>
    <dgm:cxn modelId="{5AA229B6-ABCF-4582-9353-C3A61E50C771}" type="presParOf" srcId="{001FCA04-6AC7-4B93-8AFC-9014FCD7ED85}" destId="{C0C57834-24D6-4E6D-BC32-8332C3FEDB36}" srcOrd="0" destOrd="0" presId="urn:microsoft.com/office/officeart/2005/8/layout/default"/>
    <dgm:cxn modelId="{C20C2A2F-89F7-41DD-9FC1-2327CAD2A8EA}" type="presParOf" srcId="{001FCA04-6AC7-4B93-8AFC-9014FCD7ED85}" destId="{CE34BD28-F24A-4049-9B99-B9CABEF337F6}" srcOrd="1" destOrd="0" presId="urn:microsoft.com/office/officeart/2005/8/layout/default"/>
    <dgm:cxn modelId="{DE298C54-5926-4C96-A212-B669B6A095C2}" type="presParOf" srcId="{001FCA04-6AC7-4B93-8AFC-9014FCD7ED85}" destId="{A41AD2E2-4221-4276-B9E0-A6CA482CB371}" srcOrd="2" destOrd="0" presId="urn:microsoft.com/office/officeart/2005/8/layout/default"/>
    <dgm:cxn modelId="{368766F6-D3E3-4DCE-AAB6-DD6EB0D372BF}" type="presParOf" srcId="{001FCA04-6AC7-4B93-8AFC-9014FCD7ED85}" destId="{C63FD9B6-AEDF-459D-AF4A-83D56C083FC5}" srcOrd="3" destOrd="0" presId="urn:microsoft.com/office/officeart/2005/8/layout/default"/>
    <dgm:cxn modelId="{E1D08D27-1909-47F8-8DEB-4D89C4DC8B26}" type="presParOf" srcId="{001FCA04-6AC7-4B93-8AFC-9014FCD7ED85}" destId="{9803E283-030A-4D29-8F85-46E4C80C9113}" srcOrd="4" destOrd="0" presId="urn:microsoft.com/office/officeart/2005/8/layout/default"/>
    <dgm:cxn modelId="{FBE300E0-BCA5-4D82-9721-2FBFD644AE84}" type="presParOf" srcId="{001FCA04-6AC7-4B93-8AFC-9014FCD7ED85}" destId="{B399CD70-6EB2-460C-8BAB-D019FC4DDB19}" srcOrd="5" destOrd="0" presId="urn:microsoft.com/office/officeart/2005/8/layout/default"/>
    <dgm:cxn modelId="{DA607AF0-F827-4183-981B-814A03897059}" type="presParOf" srcId="{001FCA04-6AC7-4B93-8AFC-9014FCD7ED85}" destId="{68104F46-A17D-4ECF-8B20-05E6C53C25DA}"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41E721-738C-441B-BB7F-B10D9DE40F3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IN"/>
        </a:p>
      </dgm:t>
    </dgm:pt>
    <dgm:pt modelId="{A59439D5-A7F9-4D84-A97B-05E829191E1C}">
      <dgm:prSet custT="1"/>
      <dgm:spPr>
        <a:solidFill>
          <a:schemeClr val="tx2">
            <a:lumMod val="50000"/>
            <a:alpha val="80000"/>
          </a:schemeClr>
        </a:solidFill>
        <a:ln w="6350">
          <a:solidFill>
            <a:schemeClr val="accent1">
              <a:lumMod val="75000"/>
            </a:schemeClr>
          </a:solidFill>
        </a:ln>
      </dgm:spPr>
      <dgm:t>
        <a:bodyPr anchor="ctr"/>
        <a:lstStyle/>
        <a:p>
          <a:pPr marL="0">
            <a:lnSpc>
              <a:spcPct val="100000"/>
            </a:lnSpc>
            <a:spcAft>
              <a:spcPts val="0"/>
            </a:spcAft>
            <a:buNone/>
          </a:pPr>
          <a:r>
            <a:rPr lang="en-IN" sz="1000" b="1" dirty="0">
              <a:solidFill>
                <a:srgbClr val="BED730"/>
              </a:solidFill>
            </a:rPr>
            <a:t>About Chennai </a:t>
          </a:r>
        </a:p>
      </dgm:t>
    </dgm:pt>
    <dgm:pt modelId="{5E763213-C528-48E3-9D1B-E305713FCD9F}" type="parTrans" cxnId="{CFEC287F-C199-46D9-91B9-910045EFD50D}">
      <dgm:prSet/>
      <dgm:spPr/>
      <dgm:t>
        <a:bodyPr/>
        <a:lstStyle/>
        <a:p>
          <a:endParaRPr lang="en-IN"/>
        </a:p>
      </dgm:t>
    </dgm:pt>
    <dgm:pt modelId="{4231F23C-B827-4059-A8D7-991196055FB5}" type="sibTrans" cxnId="{CFEC287F-C199-46D9-91B9-910045EFD50D}">
      <dgm:prSet/>
      <dgm:spPr/>
      <dgm:t>
        <a:bodyPr/>
        <a:lstStyle/>
        <a:p>
          <a:endParaRPr lang="en-IN"/>
        </a:p>
      </dgm:t>
    </dgm:pt>
    <dgm:pt modelId="{65D12CD4-E39B-4AB8-9A9A-AA694D69B63E}">
      <dgm:prSet phldrT="[Text]" custT="1"/>
      <dgm:spPr>
        <a:solidFill>
          <a:schemeClr val="tx2">
            <a:lumMod val="75000"/>
            <a:alpha val="80000"/>
          </a:schemeClr>
        </a:solidFill>
        <a:ln w="6350">
          <a:solidFill>
            <a:schemeClr val="accent1">
              <a:lumMod val="75000"/>
            </a:schemeClr>
          </a:solidFill>
        </a:ln>
      </dgm:spPr>
      <dgm:t>
        <a:bodyPr anchor="ctr"/>
        <a:lstStyle/>
        <a:p>
          <a:pPr marL="0">
            <a:lnSpc>
              <a:spcPct val="100000"/>
            </a:lnSpc>
            <a:spcAft>
              <a:spcPts val="0"/>
            </a:spcAft>
            <a:buNone/>
          </a:pPr>
          <a:r>
            <a:rPr lang="en-IN" sz="1000" b="1" dirty="0">
              <a:solidFill>
                <a:srgbClr val="BED730"/>
              </a:solidFill>
            </a:rPr>
            <a:t>Business Verticals</a:t>
          </a:r>
        </a:p>
      </dgm:t>
    </dgm:pt>
    <dgm:pt modelId="{107404A6-6972-4CB1-A340-0F74FB57EBF9}" type="sibTrans" cxnId="{FDE1FFE3-41F6-4E6B-8EBB-AD17CD2706E9}">
      <dgm:prSet/>
      <dgm:spPr/>
      <dgm:t>
        <a:bodyPr/>
        <a:lstStyle/>
        <a:p>
          <a:endParaRPr lang="en-IN"/>
        </a:p>
      </dgm:t>
    </dgm:pt>
    <dgm:pt modelId="{6BEAC03D-767F-4836-80EE-3BD19C6EE7B5}" type="parTrans" cxnId="{FDE1FFE3-41F6-4E6B-8EBB-AD17CD2706E9}">
      <dgm:prSet/>
      <dgm:spPr/>
      <dgm:t>
        <a:bodyPr/>
        <a:lstStyle/>
        <a:p>
          <a:endParaRPr lang="en-IN"/>
        </a:p>
      </dgm:t>
    </dgm:pt>
    <dgm:pt modelId="{BF2DF46C-CDA1-4F75-A096-255BCB050F05}">
      <dgm:prSet phldrT="[Text]" custT="1"/>
      <dgm:spPr>
        <a:solidFill>
          <a:schemeClr val="tx2">
            <a:lumMod val="75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IN" sz="1000" b="0" dirty="0">
              <a:solidFill>
                <a:schemeClr val="bg1"/>
              </a:solidFill>
            </a:rPr>
            <a:t>Automobiles</a:t>
          </a:r>
        </a:p>
      </dgm:t>
    </dgm:pt>
    <dgm:pt modelId="{E1ABE8E7-8B9B-4E40-88FD-C95FCD1FAA8C}" type="sibTrans" cxnId="{A2D17C73-ED59-477E-9E94-EFBFF3999B2F}">
      <dgm:prSet/>
      <dgm:spPr/>
      <dgm:t>
        <a:bodyPr/>
        <a:lstStyle/>
        <a:p>
          <a:endParaRPr lang="en-IN"/>
        </a:p>
      </dgm:t>
    </dgm:pt>
    <dgm:pt modelId="{3CA68701-83FD-4DE6-97FC-AD3F67827E37}" type="parTrans" cxnId="{A2D17C73-ED59-477E-9E94-EFBFF3999B2F}">
      <dgm:prSet/>
      <dgm:spPr/>
      <dgm:t>
        <a:bodyPr/>
        <a:lstStyle/>
        <a:p>
          <a:endParaRPr lang="en-IN"/>
        </a:p>
      </dgm:t>
    </dgm:pt>
    <dgm:pt modelId="{B432C25D-3C0A-4639-BC55-EBE22FE0C2D1}">
      <dgm:prSet phldrT="[Text]" custT="1"/>
      <dgm:spPr>
        <a:solidFill>
          <a:schemeClr val="tx2">
            <a:lumMod val="50000"/>
            <a:alpha val="80000"/>
          </a:schemeClr>
        </a:solidFill>
        <a:ln w="6350">
          <a:solidFill>
            <a:schemeClr val="accent1">
              <a:lumMod val="75000"/>
            </a:schemeClr>
          </a:solidFill>
        </a:ln>
      </dgm:spPr>
      <dgm:t>
        <a:bodyPr anchor="ctr"/>
        <a:lstStyle/>
        <a:p>
          <a:pPr marL="444500" indent="-87313">
            <a:lnSpc>
              <a:spcPct val="100000"/>
            </a:lnSpc>
            <a:spcAft>
              <a:spcPts val="0"/>
            </a:spcAft>
            <a:buNone/>
          </a:pPr>
          <a:r>
            <a:rPr lang="en-US" sz="1000" b="1" dirty="0">
              <a:solidFill>
                <a:srgbClr val="BED730"/>
              </a:solidFill>
            </a:rPr>
            <a:t>Driving factors</a:t>
          </a:r>
          <a:endParaRPr lang="en-IN" sz="1000" dirty="0">
            <a:solidFill>
              <a:srgbClr val="BED730"/>
            </a:solidFill>
          </a:endParaRPr>
        </a:p>
      </dgm:t>
    </dgm:pt>
    <dgm:pt modelId="{8D13E704-8B54-47C8-B63D-44B43ABAC563}" type="sibTrans" cxnId="{6D665295-5C68-47E4-83FD-42F240E70C5D}">
      <dgm:prSet/>
      <dgm:spPr/>
      <dgm:t>
        <a:bodyPr/>
        <a:lstStyle/>
        <a:p>
          <a:endParaRPr lang="en-IN"/>
        </a:p>
      </dgm:t>
    </dgm:pt>
    <dgm:pt modelId="{B97A0432-1896-4976-B394-5991C3AD305A}" type="parTrans" cxnId="{6D665295-5C68-47E4-83FD-42F240E70C5D}">
      <dgm:prSet/>
      <dgm:spPr/>
      <dgm:t>
        <a:bodyPr/>
        <a:lstStyle/>
        <a:p>
          <a:endParaRPr lang="en-IN"/>
        </a:p>
      </dgm:t>
    </dgm:pt>
    <dgm:pt modelId="{0E1164C4-4980-4CFE-BEDF-B7F298E1C33D}">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dirty="0">
              <a:solidFill>
                <a:schemeClr val="bg1"/>
              </a:solidFill>
            </a:rPr>
            <a:t>GDP (PPP) is $ 76.6 Bn (2021)</a:t>
          </a:r>
          <a:endParaRPr lang="en-IN" sz="1000" dirty="0">
            <a:solidFill>
              <a:schemeClr val="bg1"/>
            </a:solidFill>
          </a:endParaRPr>
        </a:p>
      </dgm:t>
    </dgm:pt>
    <dgm:pt modelId="{577C1D25-192F-4BEB-90EB-F84C3E3248C8}" type="sibTrans" cxnId="{A2B4BEB5-6C69-43FA-8ABB-E4DC4C3753CD}">
      <dgm:prSet/>
      <dgm:spPr/>
      <dgm:t>
        <a:bodyPr/>
        <a:lstStyle/>
        <a:p>
          <a:endParaRPr lang="en-IN"/>
        </a:p>
      </dgm:t>
    </dgm:pt>
    <dgm:pt modelId="{36858C3F-1BB9-46E0-ABB0-AA95F908F1EF}" type="parTrans" cxnId="{A2B4BEB5-6C69-43FA-8ABB-E4DC4C3753CD}">
      <dgm:prSet/>
      <dgm:spPr/>
      <dgm:t>
        <a:bodyPr/>
        <a:lstStyle/>
        <a:p>
          <a:endParaRPr lang="en-IN"/>
        </a:p>
      </dgm:t>
    </dgm:pt>
    <dgm:pt modelId="{A6830EC2-B015-4DDB-B45F-1A1CDC5970D5}">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b="0" dirty="0">
              <a:solidFill>
                <a:schemeClr val="bg1"/>
              </a:solidFill>
            </a:rPr>
            <a:t>Automobile, software services, medical tourism, hardware manufacturing and financial services. </a:t>
          </a:r>
          <a:endParaRPr lang="en-IN" sz="1000" b="0" dirty="0">
            <a:solidFill>
              <a:schemeClr val="bg1"/>
            </a:solidFill>
          </a:endParaRPr>
        </a:p>
      </dgm:t>
    </dgm:pt>
    <dgm:pt modelId="{CC40A644-9D7B-4C77-9D56-CCA0BF310D10}" type="parTrans" cxnId="{BAF5E5A4-6FB9-4BC0-8760-76FF61D3DAFB}">
      <dgm:prSet/>
      <dgm:spPr/>
      <dgm:t>
        <a:bodyPr/>
        <a:lstStyle/>
        <a:p>
          <a:endParaRPr lang="en-IN"/>
        </a:p>
      </dgm:t>
    </dgm:pt>
    <dgm:pt modelId="{E7FB529C-42AB-4265-A8D5-41D04ADBDA20}" type="sibTrans" cxnId="{BAF5E5A4-6FB9-4BC0-8760-76FF61D3DAFB}">
      <dgm:prSet/>
      <dgm:spPr/>
      <dgm:t>
        <a:bodyPr/>
        <a:lstStyle/>
        <a:p>
          <a:endParaRPr lang="en-IN"/>
        </a:p>
      </dgm:t>
    </dgm:pt>
    <dgm:pt modelId="{2229173B-FB5C-4202-873B-B811B1ADE4E0}">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b="0" dirty="0">
              <a:solidFill>
                <a:schemeClr val="bg1"/>
              </a:solidFill>
            </a:rPr>
            <a:t>OTT, Hyperscale Network nodes and above business verticals are drivers for Data Center</a:t>
          </a:r>
          <a:endParaRPr lang="en-IN" sz="1000" b="0" dirty="0">
            <a:solidFill>
              <a:schemeClr val="bg1"/>
            </a:solidFill>
          </a:endParaRPr>
        </a:p>
      </dgm:t>
    </dgm:pt>
    <dgm:pt modelId="{35884850-5516-4CA3-8A5C-805B990FC825}" type="parTrans" cxnId="{BF01F48E-8C2B-4735-98BF-EB69D9E35B05}">
      <dgm:prSet/>
      <dgm:spPr/>
      <dgm:t>
        <a:bodyPr/>
        <a:lstStyle/>
        <a:p>
          <a:endParaRPr lang="en-IN"/>
        </a:p>
      </dgm:t>
    </dgm:pt>
    <dgm:pt modelId="{FB8170DA-FAF6-4B12-9569-D30E4C96569E}" type="sibTrans" cxnId="{BF01F48E-8C2B-4735-98BF-EB69D9E35B05}">
      <dgm:prSet/>
      <dgm:spPr/>
      <dgm:t>
        <a:bodyPr/>
        <a:lstStyle/>
        <a:p>
          <a:endParaRPr lang="en-IN"/>
        </a:p>
      </dgm:t>
    </dgm:pt>
    <dgm:pt modelId="{12A9890F-8A2F-4262-8185-04BDD926CAC4}">
      <dgm:prSet custT="1"/>
      <dgm:spPr>
        <a:solidFill>
          <a:schemeClr val="tx2">
            <a:lumMod val="50000"/>
            <a:alpha val="80000"/>
          </a:schemeClr>
        </a:solidFill>
        <a:ln w="6350">
          <a:solidFill>
            <a:schemeClr val="accent1">
              <a:lumMod val="75000"/>
            </a:schemeClr>
          </a:solidFill>
        </a:ln>
      </dgm:spPr>
      <dgm:t>
        <a:bodyPr anchor="ctr"/>
        <a:lstStyle/>
        <a:p>
          <a:pPr marL="444500" indent="-87313">
            <a:lnSpc>
              <a:spcPct val="100000"/>
            </a:lnSpc>
            <a:spcAft>
              <a:spcPts val="0"/>
            </a:spcAft>
            <a:buFont typeface="Arial" panose="020B0604020202020204" pitchFamily="34" charset="0"/>
            <a:buChar char="•"/>
          </a:pPr>
          <a:r>
            <a:rPr lang="en-US" sz="1000" dirty="0">
              <a:solidFill>
                <a:schemeClr val="bg1"/>
              </a:solidFill>
            </a:rPr>
            <a:t>Cable Landing Stations in Chennai driving trans Pacific  traffic to South East Asia &amp; US</a:t>
          </a:r>
          <a:endParaRPr lang="en-IN" sz="1000" dirty="0">
            <a:solidFill>
              <a:schemeClr val="bg1"/>
            </a:solidFill>
          </a:endParaRPr>
        </a:p>
      </dgm:t>
    </dgm:pt>
    <dgm:pt modelId="{AC873335-D7CC-4281-BAAD-F1CAF7090114}" type="parTrans" cxnId="{D1BB5D76-CC80-429C-8385-5FF5D4DDC65D}">
      <dgm:prSet/>
      <dgm:spPr/>
      <dgm:t>
        <a:bodyPr/>
        <a:lstStyle/>
        <a:p>
          <a:endParaRPr lang="en-IN"/>
        </a:p>
      </dgm:t>
    </dgm:pt>
    <dgm:pt modelId="{52A416C6-9719-4417-B9DC-1F0CB10E3960}" type="sibTrans" cxnId="{D1BB5D76-CC80-429C-8385-5FF5D4DDC65D}">
      <dgm:prSet/>
      <dgm:spPr/>
      <dgm:t>
        <a:bodyPr/>
        <a:lstStyle/>
        <a:p>
          <a:endParaRPr lang="en-IN"/>
        </a:p>
      </dgm:t>
    </dgm:pt>
    <dgm:pt modelId="{F6BDCB18-9D32-45D8-B9DC-5FC70567EAC7}">
      <dgm:prSet custT="1"/>
      <dgm:spPr>
        <a:solidFill>
          <a:schemeClr val="tx2">
            <a:lumMod val="50000"/>
            <a:alpha val="80000"/>
          </a:schemeClr>
        </a:solidFill>
        <a:ln w="6350">
          <a:solidFill>
            <a:schemeClr val="accent1">
              <a:lumMod val="75000"/>
            </a:schemeClr>
          </a:solidFill>
        </a:ln>
      </dgm:spPr>
      <dgm:t>
        <a:bodyPr anchor="ctr"/>
        <a:lstStyle/>
        <a:p>
          <a:pPr marL="444500" indent="-87313">
            <a:lnSpc>
              <a:spcPct val="100000"/>
            </a:lnSpc>
            <a:spcAft>
              <a:spcPts val="0"/>
            </a:spcAft>
            <a:buFont typeface="Arial" panose="020B0604020202020204" pitchFamily="34" charset="0"/>
            <a:buChar char="•"/>
          </a:pPr>
          <a:r>
            <a:rPr lang="en-US" sz="1000" dirty="0">
              <a:solidFill>
                <a:schemeClr val="bg1"/>
              </a:solidFill>
            </a:rPr>
            <a:t>Availability of stable and high capacity power</a:t>
          </a:r>
          <a:endParaRPr lang="en-IN" sz="1000" dirty="0">
            <a:solidFill>
              <a:schemeClr val="bg1"/>
            </a:solidFill>
          </a:endParaRPr>
        </a:p>
      </dgm:t>
    </dgm:pt>
    <dgm:pt modelId="{6698972D-A627-4C98-89DF-A61A25DD8974}" type="parTrans" cxnId="{C2041C82-E315-4203-BCE8-C6EE450BE23D}">
      <dgm:prSet/>
      <dgm:spPr/>
      <dgm:t>
        <a:bodyPr/>
        <a:lstStyle/>
        <a:p>
          <a:endParaRPr lang="en-IN"/>
        </a:p>
      </dgm:t>
    </dgm:pt>
    <dgm:pt modelId="{F91F5379-F83F-4BF9-936D-A30DACCA78CA}" type="sibTrans" cxnId="{C2041C82-E315-4203-BCE8-C6EE450BE23D}">
      <dgm:prSet/>
      <dgm:spPr/>
      <dgm:t>
        <a:bodyPr/>
        <a:lstStyle/>
        <a:p>
          <a:endParaRPr lang="en-IN"/>
        </a:p>
      </dgm:t>
    </dgm:pt>
    <dgm:pt modelId="{D9C21601-3DAD-40F7-9F59-3CC551F51D24}">
      <dgm:prSet custT="1"/>
      <dgm:spPr>
        <a:solidFill>
          <a:schemeClr val="tx2">
            <a:lumMod val="50000"/>
            <a:alpha val="80000"/>
          </a:schemeClr>
        </a:solidFill>
        <a:ln w="6350">
          <a:solidFill>
            <a:schemeClr val="accent1">
              <a:lumMod val="75000"/>
            </a:schemeClr>
          </a:solidFill>
        </a:ln>
      </dgm:spPr>
      <dgm:t>
        <a:bodyPr anchor="ctr"/>
        <a:lstStyle/>
        <a:p>
          <a:pPr marL="444500" indent="-87313">
            <a:lnSpc>
              <a:spcPct val="100000"/>
            </a:lnSpc>
            <a:spcAft>
              <a:spcPts val="0"/>
            </a:spcAft>
            <a:buFont typeface="Arial" panose="020B0604020202020204" pitchFamily="34" charset="0"/>
            <a:buChar char="•"/>
          </a:pPr>
          <a:r>
            <a:rPr lang="en-IN" sz="1000" dirty="0">
              <a:solidFill>
                <a:schemeClr val="bg1"/>
              </a:solidFill>
            </a:rPr>
            <a:t>Proximity to internet exchanges</a:t>
          </a:r>
        </a:p>
      </dgm:t>
    </dgm:pt>
    <dgm:pt modelId="{28B9D1CF-6DA5-425C-96C6-BCB14CB62DED}" type="parTrans" cxnId="{C91E93DA-E203-48D5-A84A-481B042919BE}">
      <dgm:prSet/>
      <dgm:spPr/>
      <dgm:t>
        <a:bodyPr/>
        <a:lstStyle/>
        <a:p>
          <a:endParaRPr lang="en-IN"/>
        </a:p>
      </dgm:t>
    </dgm:pt>
    <dgm:pt modelId="{831DD445-0FA0-4ADD-8F09-8279337B7E2B}" type="sibTrans" cxnId="{C91E93DA-E203-48D5-A84A-481B042919BE}">
      <dgm:prSet/>
      <dgm:spPr/>
      <dgm:t>
        <a:bodyPr/>
        <a:lstStyle/>
        <a:p>
          <a:endParaRPr lang="en-IN"/>
        </a:p>
      </dgm:t>
    </dgm:pt>
    <dgm:pt modelId="{F5D18E2E-C582-4870-9BB3-30B04BA68B19}">
      <dgm:prSet custT="1"/>
      <dgm:spPr>
        <a:solidFill>
          <a:schemeClr val="tx2">
            <a:lumMod val="50000"/>
            <a:alpha val="80000"/>
          </a:schemeClr>
        </a:solidFill>
        <a:ln w="6350">
          <a:solidFill>
            <a:schemeClr val="accent1">
              <a:lumMod val="75000"/>
            </a:schemeClr>
          </a:solidFill>
        </a:ln>
      </dgm:spPr>
      <dgm:t>
        <a:bodyPr anchor="ctr"/>
        <a:lstStyle/>
        <a:p>
          <a:pPr marL="114300" indent="0">
            <a:lnSpc>
              <a:spcPct val="100000"/>
            </a:lnSpc>
            <a:spcAft>
              <a:spcPts val="0"/>
            </a:spcAft>
          </a:pPr>
          <a:endParaRPr lang="en-IN" sz="1000" dirty="0">
            <a:solidFill>
              <a:schemeClr val="bg1"/>
            </a:solidFill>
          </a:endParaRPr>
        </a:p>
      </dgm:t>
    </dgm:pt>
    <dgm:pt modelId="{04CBD5DD-0D8B-4873-9BF0-5686E9B93B05}" type="parTrans" cxnId="{44011EB8-9044-4127-B85C-6685C9785BFC}">
      <dgm:prSet/>
      <dgm:spPr/>
      <dgm:t>
        <a:bodyPr/>
        <a:lstStyle/>
        <a:p>
          <a:endParaRPr lang="en-IN"/>
        </a:p>
      </dgm:t>
    </dgm:pt>
    <dgm:pt modelId="{D67238C1-42AF-4F44-89E2-C02C4D07CE96}" type="sibTrans" cxnId="{44011EB8-9044-4127-B85C-6685C9785BFC}">
      <dgm:prSet/>
      <dgm:spPr/>
      <dgm:t>
        <a:bodyPr/>
        <a:lstStyle/>
        <a:p>
          <a:endParaRPr lang="en-IN"/>
        </a:p>
      </dgm:t>
    </dgm:pt>
    <dgm:pt modelId="{008AD44D-EC2F-496C-B61B-F7F6ED733BC3}">
      <dgm:prSet custT="1"/>
      <dgm:spPr>
        <a:solidFill>
          <a:schemeClr val="tx2">
            <a:lumMod val="50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US" sz="1000" b="0" dirty="0">
              <a:solidFill>
                <a:schemeClr val="bg1"/>
              </a:solidFill>
            </a:rPr>
            <a:t>The Cable Landing Stations on contribute to its strategic importance in Data Centers.</a:t>
          </a:r>
          <a:endParaRPr lang="en-IN" sz="1000" b="0" dirty="0">
            <a:solidFill>
              <a:schemeClr val="bg1"/>
            </a:solidFill>
          </a:endParaRPr>
        </a:p>
      </dgm:t>
    </dgm:pt>
    <dgm:pt modelId="{9F545744-B70E-4E88-9BDD-C1CFAFCF398D}" type="parTrans" cxnId="{4E901FE8-1C27-464E-A328-9D260F861F43}">
      <dgm:prSet/>
      <dgm:spPr/>
      <dgm:t>
        <a:bodyPr/>
        <a:lstStyle/>
        <a:p>
          <a:endParaRPr lang="en-IN"/>
        </a:p>
      </dgm:t>
    </dgm:pt>
    <dgm:pt modelId="{47811C6C-5F2F-4E17-B2DA-AD3DC910235B}" type="sibTrans" cxnId="{4E901FE8-1C27-464E-A328-9D260F861F43}">
      <dgm:prSet/>
      <dgm:spPr/>
      <dgm:t>
        <a:bodyPr/>
        <a:lstStyle/>
        <a:p>
          <a:endParaRPr lang="en-IN"/>
        </a:p>
      </dgm:t>
    </dgm:pt>
    <dgm:pt modelId="{D3EF3854-2282-41F2-95D4-1E92F3FB0494}">
      <dgm:prSet custT="1"/>
      <dgm:spPr>
        <a:solidFill>
          <a:schemeClr val="tx2">
            <a:lumMod val="75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IN" sz="1000" b="0" dirty="0">
              <a:solidFill>
                <a:schemeClr val="bg1"/>
              </a:solidFill>
            </a:rPr>
            <a:t>Manufacturing</a:t>
          </a:r>
        </a:p>
      </dgm:t>
    </dgm:pt>
    <dgm:pt modelId="{C6376FF0-AD94-40B3-A6D0-EE24515FB6B5}" type="sibTrans" cxnId="{CE064B8C-4077-4A19-9F35-A20AE0E2B244}">
      <dgm:prSet/>
      <dgm:spPr/>
      <dgm:t>
        <a:bodyPr/>
        <a:lstStyle/>
        <a:p>
          <a:endParaRPr lang="en-IN"/>
        </a:p>
      </dgm:t>
    </dgm:pt>
    <dgm:pt modelId="{9EB6C79B-815C-4D35-9B19-9C9333C11598}" type="parTrans" cxnId="{CE064B8C-4077-4A19-9F35-A20AE0E2B244}">
      <dgm:prSet/>
      <dgm:spPr/>
      <dgm:t>
        <a:bodyPr/>
        <a:lstStyle/>
        <a:p>
          <a:endParaRPr lang="en-IN"/>
        </a:p>
      </dgm:t>
    </dgm:pt>
    <dgm:pt modelId="{FC3C6DB0-6FEA-4B4D-B8E0-64846385A725}">
      <dgm:prSet custT="1"/>
      <dgm:spPr>
        <a:solidFill>
          <a:schemeClr val="tx2">
            <a:lumMod val="75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IN" sz="1000" b="0" dirty="0">
              <a:solidFill>
                <a:schemeClr val="bg1"/>
              </a:solidFill>
            </a:rPr>
            <a:t>IT/ITES</a:t>
          </a:r>
        </a:p>
      </dgm:t>
    </dgm:pt>
    <dgm:pt modelId="{A36B66DA-6736-4C4E-82F0-21F7CEEE4341}" type="sibTrans" cxnId="{923B9472-F856-4EB5-934F-048E3AEA45D6}">
      <dgm:prSet/>
      <dgm:spPr/>
      <dgm:t>
        <a:bodyPr/>
        <a:lstStyle/>
        <a:p>
          <a:endParaRPr lang="en-IN"/>
        </a:p>
      </dgm:t>
    </dgm:pt>
    <dgm:pt modelId="{B821DB2E-DFEE-453A-BC03-B7A33AA7C01A}" type="parTrans" cxnId="{923B9472-F856-4EB5-934F-048E3AEA45D6}">
      <dgm:prSet/>
      <dgm:spPr/>
      <dgm:t>
        <a:bodyPr/>
        <a:lstStyle/>
        <a:p>
          <a:endParaRPr lang="en-IN"/>
        </a:p>
      </dgm:t>
    </dgm:pt>
    <dgm:pt modelId="{DE7595B0-F2DF-45BD-9D0A-C8EA3CB220BD}">
      <dgm:prSet custT="1"/>
      <dgm:spPr>
        <a:solidFill>
          <a:schemeClr val="tx2">
            <a:lumMod val="75000"/>
            <a:alpha val="80000"/>
          </a:schemeClr>
        </a:solidFill>
        <a:ln w="6350">
          <a:solidFill>
            <a:schemeClr val="accent1">
              <a:lumMod val="75000"/>
            </a:schemeClr>
          </a:solidFill>
        </a:ln>
      </dgm:spPr>
      <dgm:t>
        <a:bodyPr anchor="ctr"/>
        <a:lstStyle/>
        <a:p>
          <a:pPr marL="182563" indent="-95250">
            <a:lnSpc>
              <a:spcPct val="100000"/>
            </a:lnSpc>
            <a:spcAft>
              <a:spcPts val="0"/>
            </a:spcAft>
            <a:buFont typeface="Arial" panose="020B0604020202020204" pitchFamily="34" charset="0"/>
            <a:buChar char="•"/>
          </a:pPr>
          <a:r>
            <a:rPr lang="en-IN" sz="1000" b="0" dirty="0">
              <a:solidFill>
                <a:schemeClr val="bg1"/>
              </a:solidFill>
            </a:rPr>
            <a:t>Hospital &amp; Health care Services</a:t>
          </a:r>
        </a:p>
      </dgm:t>
    </dgm:pt>
    <dgm:pt modelId="{CADB8C13-88EE-4B7F-B54A-0291ABA86036}" type="sibTrans" cxnId="{793B5865-9C39-4BF6-BE78-92F60529D732}">
      <dgm:prSet/>
      <dgm:spPr/>
      <dgm:t>
        <a:bodyPr/>
        <a:lstStyle/>
        <a:p>
          <a:endParaRPr lang="en-IN"/>
        </a:p>
      </dgm:t>
    </dgm:pt>
    <dgm:pt modelId="{0EE8388C-97BC-4548-8C86-0F2CAB599941}" type="parTrans" cxnId="{793B5865-9C39-4BF6-BE78-92F60529D732}">
      <dgm:prSet/>
      <dgm:spPr/>
      <dgm:t>
        <a:bodyPr/>
        <a:lstStyle/>
        <a:p>
          <a:endParaRPr lang="en-IN"/>
        </a:p>
      </dgm:t>
    </dgm:pt>
    <dgm:pt modelId="{935CC738-C02F-4431-A449-EC8265FC6BE3}" type="pres">
      <dgm:prSet presAssocID="{FE41E721-738C-441B-BB7F-B10D9DE40F34}" presName="linear" presStyleCnt="0">
        <dgm:presLayoutVars>
          <dgm:dir/>
          <dgm:resizeHandles val="exact"/>
        </dgm:presLayoutVars>
      </dgm:prSet>
      <dgm:spPr/>
    </dgm:pt>
    <dgm:pt modelId="{EB10ECAB-1121-43D4-8778-826E627C0D92}" type="pres">
      <dgm:prSet presAssocID="{A59439D5-A7F9-4D84-A97B-05E829191E1C}" presName="comp" presStyleCnt="0"/>
      <dgm:spPr/>
    </dgm:pt>
    <dgm:pt modelId="{426EDB82-C233-4A89-A483-FB41B2E7A1F5}" type="pres">
      <dgm:prSet presAssocID="{A59439D5-A7F9-4D84-A97B-05E829191E1C}" presName="box" presStyleLbl="node1" presStyleIdx="0" presStyleCnt="3" custScaleX="72258" custScaleY="125569" custLinFactNeighborX="1560"/>
      <dgm:spPr/>
    </dgm:pt>
    <dgm:pt modelId="{875E75B9-72DA-43BB-B7F0-BEA519C292C3}" type="pres">
      <dgm:prSet presAssocID="{A59439D5-A7F9-4D84-A97B-05E829191E1C}" presName="img" presStyleLbl="fgImgPlace1" presStyleIdx="0" presStyleCnt="3" custScaleX="153819" custScaleY="167804" custLinFactNeighborX="2142" custLinFactNeighborY="1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dgm:spPr>
    </dgm:pt>
    <dgm:pt modelId="{09410B53-FAEF-4397-BB78-42ACE3B14524}" type="pres">
      <dgm:prSet presAssocID="{A59439D5-A7F9-4D84-A97B-05E829191E1C}" presName="text" presStyleLbl="node1" presStyleIdx="0" presStyleCnt="3">
        <dgm:presLayoutVars>
          <dgm:bulletEnabled val="1"/>
        </dgm:presLayoutVars>
      </dgm:prSet>
      <dgm:spPr/>
    </dgm:pt>
    <dgm:pt modelId="{870769DE-061E-49EE-A5DF-03B20DC9359D}" type="pres">
      <dgm:prSet presAssocID="{4231F23C-B827-4059-A8D7-991196055FB5}" presName="spacer" presStyleCnt="0"/>
      <dgm:spPr/>
    </dgm:pt>
    <dgm:pt modelId="{0AD247C8-9959-4D0C-A6E4-3FB46A18F17F}" type="pres">
      <dgm:prSet presAssocID="{65D12CD4-E39B-4AB8-9A9A-AA694D69B63E}" presName="comp" presStyleCnt="0"/>
      <dgm:spPr/>
    </dgm:pt>
    <dgm:pt modelId="{AE57847D-9886-4E29-A501-79354A5F5C3D}" type="pres">
      <dgm:prSet presAssocID="{65D12CD4-E39B-4AB8-9A9A-AA694D69B63E}" presName="box" presStyleLbl="node1" presStyleIdx="1" presStyleCnt="3" custScaleX="71949" custScaleY="114047" custLinFactNeighborX="2129" custLinFactNeighborY="-7074"/>
      <dgm:spPr/>
    </dgm:pt>
    <dgm:pt modelId="{96627D97-86BB-4648-957C-47CB4E700FCE}" type="pres">
      <dgm:prSet presAssocID="{65D12CD4-E39B-4AB8-9A9A-AA694D69B63E}" presName="img" presStyleLbl="fgImgPlace1" presStyleIdx="1" presStyleCnt="3" custScaleX="155453" custScaleY="143074" custLinFactNeighborX="3974" custLinFactNeighborY="-5165"/>
      <dgm:spPr>
        <a:blipFill rotWithShape="1">
          <a:blip xmlns:r="http://schemas.openxmlformats.org/officeDocument/2006/relationships" r:embed="rId2"/>
          <a:srcRect/>
          <a:stretch>
            <a:fillRect t="-6000" b="-6000"/>
          </a:stretch>
        </a:blipFill>
        <a:ln>
          <a:solidFill>
            <a:schemeClr val="bg1">
              <a:lumMod val="75000"/>
            </a:schemeClr>
          </a:solidFill>
        </a:ln>
      </dgm:spPr>
    </dgm:pt>
    <dgm:pt modelId="{3E2258DD-51C0-4840-ABF9-38D2FF7E2373}" type="pres">
      <dgm:prSet presAssocID="{65D12CD4-E39B-4AB8-9A9A-AA694D69B63E}" presName="text" presStyleLbl="node1" presStyleIdx="1" presStyleCnt="3">
        <dgm:presLayoutVars>
          <dgm:bulletEnabled val="1"/>
        </dgm:presLayoutVars>
      </dgm:prSet>
      <dgm:spPr/>
    </dgm:pt>
    <dgm:pt modelId="{36D8A3AE-0DE7-416F-96D1-8C126EFC502B}" type="pres">
      <dgm:prSet presAssocID="{107404A6-6972-4CB1-A340-0F74FB57EBF9}" presName="spacer" presStyleCnt="0"/>
      <dgm:spPr/>
    </dgm:pt>
    <dgm:pt modelId="{6FA429E7-06E2-478A-A3D6-A5745CD1F5C1}" type="pres">
      <dgm:prSet presAssocID="{B432C25D-3C0A-4639-BC55-EBE22FE0C2D1}" presName="comp" presStyleCnt="0"/>
      <dgm:spPr/>
    </dgm:pt>
    <dgm:pt modelId="{4F0CFB58-C626-48E5-949A-C7D318CF5EC1}" type="pres">
      <dgm:prSet presAssocID="{B432C25D-3C0A-4639-BC55-EBE22FE0C2D1}" presName="box" presStyleLbl="node1" presStyleIdx="2" presStyleCnt="3" custScaleX="78560" custScaleY="108716" custLinFactNeighborX="1696" custLinFactNeighborY="-8550"/>
      <dgm:spPr/>
    </dgm:pt>
    <dgm:pt modelId="{FA1475EB-5944-4708-A32A-7B4989F509FB}" type="pres">
      <dgm:prSet presAssocID="{B432C25D-3C0A-4639-BC55-EBE22FE0C2D1}" presName="img" presStyleLbl="fgImgPlace1" presStyleIdx="2" presStyleCnt="3" custScaleX="127652" custScaleY="136890" custLinFactNeighborX="2870" custLinFactNeighborY="-11806"/>
      <dgm:spPr>
        <a:blipFill dpi="0" rotWithShape="1">
          <a:blip xmlns:r="http://schemas.openxmlformats.org/officeDocument/2006/relationships" r:embed="rId3"/>
          <a:srcRect/>
          <a:stretch>
            <a:fillRect l="25027" r="25027"/>
          </a:stretch>
        </a:blipFill>
        <a:ln>
          <a:solidFill>
            <a:schemeClr val="bg1">
              <a:lumMod val="75000"/>
            </a:schemeClr>
          </a:solidFill>
        </a:ln>
      </dgm:spPr>
    </dgm:pt>
    <dgm:pt modelId="{D320AC6E-4ABE-40EE-B142-C98F6E090064}" type="pres">
      <dgm:prSet presAssocID="{B432C25D-3C0A-4639-BC55-EBE22FE0C2D1}" presName="text" presStyleLbl="node1" presStyleIdx="2" presStyleCnt="3">
        <dgm:presLayoutVars>
          <dgm:bulletEnabled val="1"/>
        </dgm:presLayoutVars>
      </dgm:prSet>
      <dgm:spPr/>
    </dgm:pt>
  </dgm:ptLst>
  <dgm:cxnLst>
    <dgm:cxn modelId="{9DEC8403-8E4E-45CB-B37C-E1FDE60AC43C}" type="presOf" srcId="{F6BDCB18-9D32-45D8-B9DC-5FC70567EAC7}" destId="{4F0CFB58-C626-48E5-949A-C7D318CF5EC1}" srcOrd="0" destOrd="2" presId="urn:microsoft.com/office/officeart/2005/8/layout/vList4"/>
    <dgm:cxn modelId="{85F4810B-9B92-4D44-8254-042E8E2300B3}" type="presOf" srcId="{FC3C6DB0-6FEA-4B4D-B8E0-64846385A725}" destId="{3E2258DD-51C0-4840-ABF9-38D2FF7E2373}" srcOrd="1" destOrd="3" presId="urn:microsoft.com/office/officeart/2005/8/layout/vList4"/>
    <dgm:cxn modelId="{D613240D-FDA3-4BF2-9A62-F068EC18F89E}" type="presOf" srcId="{BF2DF46C-CDA1-4F75-A096-255BCB050F05}" destId="{3E2258DD-51C0-4840-ABF9-38D2FF7E2373}" srcOrd="1" destOrd="1" presId="urn:microsoft.com/office/officeart/2005/8/layout/vList4"/>
    <dgm:cxn modelId="{D0E43813-FD62-4420-851E-6E401BCC213D}" type="presOf" srcId="{D9C21601-3DAD-40F7-9F59-3CC551F51D24}" destId="{D320AC6E-4ABE-40EE-B142-C98F6E090064}" srcOrd="1" destOrd="3" presId="urn:microsoft.com/office/officeart/2005/8/layout/vList4"/>
    <dgm:cxn modelId="{5DE81214-FD37-446D-ABE0-E8D499627DB5}" type="presOf" srcId="{12A9890F-8A2F-4262-8185-04BDD926CAC4}" destId="{D320AC6E-4ABE-40EE-B142-C98F6E090064}" srcOrd="1" destOrd="1" presId="urn:microsoft.com/office/officeart/2005/8/layout/vList4"/>
    <dgm:cxn modelId="{B1E34615-5D52-4635-94C1-797B1DC0A0B0}" type="presOf" srcId="{BF2DF46C-CDA1-4F75-A096-255BCB050F05}" destId="{AE57847D-9886-4E29-A501-79354A5F5C3D}" srcOrd="0" destOrd="1" presId="urn:microsoft.com/office/officeart/2005/8/layout/vList4"/>
    <dgm:cxn modelId="{13FA0819-6D9F-4BD8-9458-58158C4408F0}" type="presOf" srcId="{B432C25D-3C0A-4639-BC55-EBE22FE0C2D1}" destId="{D320AC6E-4ABE-40EE-B142-C98F6E090064}" srcOrd="1" destOrd="0" presId="urn:microsoft.com/office/officeart/2005/8/layout/vList4"/>
    <dgm:cxn modelId="{A374811D-84FD-45AB-8C45-F113BF51DB03}" type="presOf" srcId="{65D12CD4-E39B-4AB8-9A9A-AA694D69B63E}" destId="{AE57847D-9886-4E29-A501-79354A5F5C3D}" srcOrd="0" destOrd="0" presId="urn:microsoft.com/office/officeart/2005/8/layout/vList4"/>
    <dgm:cxn modelId="{DD6E5F20-8A72-4338-A6B2-550D9A607D3B}" type="presOf" srcId="{0E1164C4-4980-4CFE-BEDF-B7F298E1C33D}" destId="{09410B53-FAEF-4397-BB78-42ACE3B14524}" srcOrd="1" destOrd="1" presId="urn:microsoft.com/office/officeart/2005/8/layout/vList4"/>
    <dgm:cxn modelId="{9A169927-450D-48A9-80FF-8FA857608248}" type="presOf" srcId="{2229173B-FB5C-4202-873B-B811B1ADE4E0}" destId="{426EDB82-C233-4A89-A483-FB41B2E7A1F5}" srcOrd="0" destOrd="3" presId="urn:microsoft.com/office/officeart/2005/8/layout/vList4"/>
    <dgm:cxn modelId="{4B01FC27-C4F8-4290-BD0E-7A85D6E01A87}" type="presOf" srcId="{DE7595B0-F2DF-45BD-9D0A-C8EA3CB220BD}" destId="{AE57847D-9886-4E29-A501-79354A5F5C3D}" srcOrd="0" destOrd="4" presId="urn:microsoft.com/office/officeart/2005/8/layout/vList4"/>
    <dgm:cxn modelId="{CEEC6A28-FE7C-4545-BA31-BB9AE5BDC52A}" type="presOf" srcId="{A59439D5-A7F9-4D84-A97B-05E829191E1C}" destId="{09410B53-FAEF-4397-BB78-42ACE3B14524}" srcOrd="1" destOrd="0" presId="urn:microsoft.com/office/officeart/2005/8/layout/vList4"/>
    <dgm:cxn modelId="{D388152D-E85A-4F1C-9AEA-1E4FBDF2136B}" type="presOf" srcId="{008AD44D-EC2F-496C-B61B-F7F6ED733BC3}" destId="{426EDB82-C233-4A89-A483-FB41B2E7A1F5}" srcOrd="0" destOrd="4" presId="urn:microsoft.com/office/officeart/2005/8/layout/vList4"/>
    <dgm:cxn modelId="{454D615D-51E7-4E3F-8351-1011F753522B}" type="presOf" srcId="{12A9890F-8A2F-4262-8185-04BDD926CAC4}" destId="{4F0CFB58-C626-48E5-949A-C7D318CF5EC1}" srcOrd="0" destOrd="1" presId="urn:microsoft.com/office/officeart/2005/8/layout/vList4"/>
    <dgm:cxn modelId="{A913C344-D28D-4C94-84A2-1726000D7E0B}" type="presOf" srcId="{A59439D5-A7F9-4D84-A97B-05E829191E1C}" destId="{426EDB82-C233-4A89-A483-FB41B2E7A1F5}" srcOrd="0" destOrd="0" presId="urn:microsoft.com/office/officeart/2005/8/layout/vList4"/>
    <dgm:cxn modelId="{793B5865-9C39-4BF6-BE78-92F60529D732}" srcId="{65D12CD4-E39B-4AB8-9A9A-AA694D69B63E}" destId="{DE7595B0-F2DF-45BD-9D0A-C8EA3CB220BD}" srcOrd="3" destOrd="0" parTransId="{0EE8388C-97BC-4548-8C86-0F2CAB599941}" sibTransId="{CADB8C13-88EE-4B7F-B54A-0291ABA86036}"/>
    <dgm:cxn modelId="{68D7D270-0DD1-4851-B235-A4275C7DB4EE}" type="presOf" srcId="{A6830EC2-B015-4DDB-B45F-1A1CDC5970D5}" destId="{09410B53-FAEF-4397-BB78-42ACE3B14524}" srcOrd="1" destOrd="2" presId="urn:microsoft.com/office/officeart/2005/8/layout/vList4"/>
    <dgm:cxn modelId="{923B9472-F856-4EB5-934F-048E3AEA45D6}" srcId="{65D12CD4-E39B-4AB8-9A9A-AA694D69B63E}" destId="{FC3C6DB0-6FEA-4B4D-B8E0-64846385A725}" srcOrd="2" destOrd="0" parTransId="{B821DB2E-DFEE-453A-BC03-B7A33AA7C01A}" sibTransId="{A36B66DA-6736-4C4E-82F0-21F7CEEE4341}"/>
    <dgm:cxn modelId="{A2D17C73-ED59-477E-9E94-EFBFF3999B2F}" srcId="{65D12CD4-E39B-4AB8-9A9A-AA694D69B63E}" destId="{BF2DF46C-CDA1-4F75-A096-255BCB050F05}" srcOrd="0" destOrd="0" parTransId="{3CA68701-83FD-4DE6-97FC-AD3F67827E37}" sibTransId="{E1ABE8E7-8B9B-4E40-88FD-C95FCD1FAA8C}"/>
    <dgm:cxn modelId="{D1BB5D76-CC80-429C-8385-5FF5D4DDC65D}" srcId="{B432C25D-3C0A-4639-BC55-EBE22FE0C2D1}" destId="{12A9890F-8A2F-4262-8185-04BDD926CAC4}" srcOrd="0" destOrd="0" parTransId="{AC873335-D7CC-4281-BAAD-F1CAF7090114}" sibTransId="{52A416C6-9719-4417-B9DC-1F0CB10E3960}"/>
    <dgm:cxn modelId="{CFEC287F-C199-46D9-91B9-910045EFD50D}" srcId="{FE41E721-738C-441B-BB7F-B10D9DE40F34}" destId="{A59439D5-A7F9-4D84-A97B-05E829191E1C}" srcOrd="0" destOrd="0" parTransId="{5E763213-C528-48E3-9D1B-E305713FCD9F}" sibTransId="{4231F23C-B827-4059-A8D7-991196055FB5}"/>
    <dgm:cxn modelId="{3E0FA47F-1676-4DFE-9C32-4F7F9A168A3D}" type="presOf" srcId="{0E1164C4-4980-4CFE-BEDF-B7F298E1C33D}" destId="{426EDB82-C233-4A89-A483-FB41B2E7A1F5}" srcOrd="0" destOrd="1" presId="urn:microsoft.com/office/officeart/2005/8/layout/vList4"/>
    <dgm:cxn modelId="{C2041C82-E315-4203-BCE8-C6EE450BE23D}" srcId="{B432C25D-3C0A-4639-BC55-EBE22FE0C2D1}" destId="{F6BDCB18-9D32-45D8-B9DC-5FC70567EAC7}" srcOrd="1" destOrd="0" parTransId="{6698972D-A627-4C98-89DF-A61A25DD8974}" sibTransId="{F91F5379-F83F-4BF9-936D-A30DACCA78CA}"/>
    <dgm:cxn modelId="{CE064B8C-4077-4A19-9F35-A20AE0E2B244}" srcId="{65D12CD4-E39B-4AB8-9A9A-AA694D69B63E}" destId="{D3EF3854-2282-41F2-95D4-1E92F3FB0494}" srcOrd="1" destOrd="0" parTransId="{9EB6C79B-815C-4D35-9B19-9C9333C11598}" sibTransId="{C6376FF0-AD94-40B3-A6D0-EE24515FB6B5}"/>
    <dgm:cxn modelId="{6C3F528C-D1A1-4068-8E79-76950FB5C180}" type="presOf" srcId="{A6830EC2-B015-4DDB-B45F-1A1CDC5970D5}" destId="{426EDB82-C233-4A89-A483-FB41B2E7A1F5}" srcOrd="0" destOrd="2" presId="urn:microsoft.com/office/officeart/2005/8/layout/vList4"/>
    <dgm:cxn modelId="{BF01F48E-8C2B-4735-98BF-EB69D9E35B05}" srcId="{A59439D5-A7F9-4D84-A97B-05E829191E1C}" destId="{2229173B-FB5C-4202-873B-B811B1ADE4E0}" srcOrd="2" destOrd="0" parTransId="{35884850-5516-4CA3-8A5C-805B990FC825}" sibTransId="{FB8170DA-FAF6-4B12-9569-D30E4C96569E}"/>
    <dgm:cxn modelId="{6D665295-5C68-47E4-83FD-42F240E70C5D}" srcId="{FE41E721-738C-441B-BB7F-B10D9DE40F34}" destId="{B432C25D-3C0A-4639-BC55-EBE22FE0C2D1}" srcOrd="2" destOrd="0" parTransId="{B97A0432-1896-4976-B394-5991C3AD305A}" sibTransId="{8D13E704-8B54-47C8-B63D-44B43ABAC563}"/>
    <dgm:cxn modelId="{BAF5E5A4-6FB9-4BC0-8760-76FF61D3DAFB}" srcId="{A59439D5-A7F9-4D84-A97B-05E829191E1C}" destId="{A6830EC2-B015-4DDB-B45F-1A1CDC5970D5}" srcOrd="1" destOrd="0" parTransId="{CC40A644-9D7B-4C77-9D56-CCA0BF310D10}" sibTransId="{E7FB529C-42AB-4265-A8D5-41D04ADBDA20}"/>
    <dgm:cxn modelId="{8E0022A8-6B04-4740-B330-FD31C1A1CFBB}" type="presOf" srcId="{FC3C6DB0-6FEA-4B4D-B8E0-64846385A725}" destId="{AE57847D-9886-4E29-A501-79354A5F5C3D}" srcOrd="0" destOrd="3" presId="urn:microsoft.com/office/officeart/2005/8/layout/vList4"/>
    <dgm:cxn modelId="{5DF297A8-7BE5-4AC7-8BD1-A48D7F097B49}" type="presOf" srcId="{D9C21601-3DAD-40F7-9F59-3CC551F51D24}" destId="{4F0CFB58-C626-48E5-949A-C7D318CF5EC1}" srcOrd="0" destOrd="3" presId="urn:microsoft.com/office/officeart/2005/8/layout/vList4"/>
    <dgm:cxn modelId="{E8515BAB-6196-44C7-89C5-A155AA25BFAD}" type="presOf" srcId="{F5D18E2E-C582-4870-9BB3-30B04BA68B19}" destId="{D320AC6E-4ABE-40EE-B142-C98F6E090064}" srcOrd="1" destOrd="4" presId="urn:microsoft.com/office/officeart/2005/8/layout/vList4"/>
    <dgm:cxn modelId="{9E2D73B2-7F93-4142-BABD-D7555CBD2859}" type="presOf" srcId="{FE41E721-738C-441B-BB7F-B10D9DE40F34}" destId="{935CC738-C02F-4431-A449-EC8265FC6BE3}" srcOrd="0" destOrd="0" presId="urn:microsoft.com/office/officeart/2005/8/layout/vList4"/>
    <dgm:cxn modelId="{5D7E10B5-3B21-42CE-955A-E0D21205E4E9}" type="presOf" srcId="{F6BDCB18-9D32-45D8-B9DC-5FC70567EAC7}" destId="{D320AC6E-4ABE-40EE-B142-C98F6E090064}" srcOrd="1" destOrd="2" presId="urn:microsoft.com/office/officeart/2005/8/layout/vList4"/>
    <dgm:cxn modelId="{A2B4BEB5-6C69-43FA-8ABB-E4DC4C3753CD}" srcId="{A59439D5-A7F9-4D84-A97B-05E829191E1C}" destId="{0E1164C4-4980-4CFE-BEDF-B7F298E1C33D}" srcOrd="0" destOrd="0" parTransId="{36858C3F-1BB9-46E0-ABB0-AA95F908F1EF}" sibTransId="{577C1D25-192F-4BEB-90EB-F84C3E3248C8}"/>
    <dgm:cxn modelId="{44011EB8-9044-4127-B85C-6685C9785BFC}" srcId="{B432C25D-3C0A-4639-BC55-EBE22FE0C2D1}" destId="{F5D18E2E-C582-4870-9BB3-30B04BA68B19}" srcOrd="3" destOrd="0" parTransId="{04CBD5DD-0D8B-4873-9BF0-5686E9B93B05}" sibTransId="{D67238C1-42AF-4F44-89E2-C02C4D07CE96}"/>
    <dgm:cxn modelId="{4126BCC1-62F9-43F2-92AC-F8FE434BE10F}" type="presOf" srcId="{D3EF3854-2282-41F2-95D4-1E92F3FB0494}" destId="{3E2258DD-51C0-4840-ABF9-38D2FF7E2373}" srcOrd="1" destOrd="2" presId="urn:microsoft.com/office/officeart/2005/8/layout/vList4"/>
    <dgm:cxn modelId="{D38D61C6-4244-4031-BACF-906CF377B054}" type="presOf" srcId="{008AD44D-EC2F-496C-B61B-F7F6ED733BC3}" destId="{09410B53-FAEF-4397-BB78-42ACE3B14524}" srcOrd="1" destOrd="4" presId="urn:microsoft.com/office/officeart/2005/8/layout/vList4"/>
    <dgm:cxn modelId="{93C817C7-DB76-4006-9A81-85BCDB3936EB}" type="presOf" srcId="{D3EF3854-2282-41F2-95D4-1E92F3FB0494}" destId="{AE57847D-9886-4E29-A501-79354A5F5C3D}" srcOrd="0" destOrd="2" presId="urn:microsoft.com/office/officeart/2005/8/layout/vList4"/>
    <dgm:cxn modelId="{513B99D0-5E53-4F9C-888C-17A326A2931E}" type="presOf" srcId="{B432C25D-3C0A-4639-BC55-EBE22FE0C2D1}" destId="{4F0CFB58-C626-48E5-949A-C7D318CF5EC1}" srcOrd="0" destOrd="0" presId="urn:microsoft.com/office/officeart/2005/8/layout/vList4"/>
    <dgm:cxn modelId="{1BBE87D6-33DD-4867-8A81-DEB4A54C79CC}" type="presOf" srcId="{2229173B-FB5C-4202-873B-B811B1ADE4E0}" destId="{09410B53-FAEF-4397-BB78-42ACE3B14524}" srcOrd="1" destOrd="3" presId="urn:microsoft.com/office/officeart/2005/8/layout/vList4"/>
    <dgm:cxn modelId="{C91E93DA-E203-48D5-A84A-481B042919BE}" srcId="{B432C25D-3C0A-4639-BC55-EBE22FE0C2D1}" destId="{D9C21601-3DAD-40F7-9F59-3CC551F51D24}" srcOrd="2" destOrd="0" parTransId="{28B9D1CF-6DA5-425C-96C6-BCB14CB62DED}" sibTransId="{831DD445-0FA0-4ADD-8F09-8279337B7E2B}"/>
    <dgm:cxn modelId="{55537DDD-B80C-4D5E-A474-2C9BD5324385}" type="presOf" srcId="{65D12CD4-E39B-4AB8-9A9A-AA694D69B63E}" destId="{3E2258DD-51C0-4840-ABF9-38D2FF7E2373}" srcOrd="1" destOrd="0" presId="urn:microsoft.com/office/officeart/2005/8/layout/vList4"/>
    <dgm:cxn modelId="{FDE1FFE3-41F6-4E6B-8EBB-AD17CD2706E9}" srcId="{FE41E721-738C-441B-BB7F-B10D9DE40F34}" destId="{65D12CD4-E39B-4AB8-9A9A-AA694D69B63E}" srcOrd="1" destOrd="0" parTransId="{6BEAC03D-767F-4836-80EE-3BD19C6EE7B5}" sibTransId="{107404A6-6972-4CB1-A340-0F74FB57EBF9}"/>
    <dgm:cxn modelId="{4E901FE8-1C27-464E-A328-9D260F861F43}" srcId="{A59439D5-A7F9-4D84-A97B-05E829191E1C}" destId="{008AD44D-EC2F-496C-B61B-F7F6ED733BC3}" srcOrd="3" destOrd="0" parTransId="{9F545744-B70E-4E88-9BDD-C1CFAFCF398D}" sibTransId="{47811C6C-5F2F-4E17-B2DA-AD3DC910235B}"/>
    <dgm:cxn modelId="{F21A03EF-7E89-4613-A290-27F675EB3803}" type="presOf" srcId="{DE7595B0-F2DF-45BD-9D0A-C8EA3CB220BD}" destId="{3E2258DD-51C0-4840-ABF9-38D2FF7E2373}" srcOrd="1" destOrd="4" presId="urn:microsoft.com/office/officeart/2005/8/layout/vList4"/>
    <dgm:cxn modelId="{CAEB03FA-5687-4829-857E-30EBD1D018A4}" type="presOf" srcId="{F5D18E2E-C582-4870-9BB3-30B04BA68B19}" destId="{4F0CFB58-C626-48E5-949A-C7D318CF5EC1}" srcOrd="0" destOrd="4" presId="urn:microsoft.com/office/officeart/2005/8/layout/vList4"/>
    <dgm:cxn modelId="{C20E03A4-65D9-470D-9BC1-97AA77F8260A}" type="presParOf" srcId="{935CC738-C02F-4431-A449-EC8265FC6BE3}" destId="{EB10ECAB-1121-43D4-8778-826E627C0D92}" srcOrd="0" destOrd="0" presId="urn:microsoft.com/office/officeart/2005/8/layout/vList4"/>
    <dgm:cxn modelId="{32473E5B-0A0D-4275-AD23-4BC00BFDA734}" type="presParOf" srcId="{EB10ECAB-1121-43D4-8778-826E627C0D92}" destId="{426EDB82-C233-4A89-A483-FB41B2E7A1F5}" srcOrd="0" destOrd="0" presId="urn:microsoft.com/office/officeart/2005/8/layout/vList4"/>
    <dgm:cxn modelId="{131BE180-04E1-4189-A15F-B8D4A6B4F37B}" type="presParOf" srcId="{EB10ECAB-1121-43D4-8778-826E627C0D92}" destId="{875E75B9-72DA-43BB-B7F0-BEA519C292C3}" srcOrd="1" destOrd="0" presId="urn:microsoft.com/office/officeart/2005/8/layout/vList4"/>
    <dgm:cxn modelId="{7BA8C432-847E-45E6-9020-5F0DC2219727}" type="presParOf" srcId="{EB10ECAB-1121-43D4-8778-826E627C0D92}" destId="{09410B53-FAEF-4397-BB78-42ACE3B14524}" srcOrd="2" destOrd="0" presId="urn:microsoft.com/office/officeart/2005/8/layout/vList4"/>
    <dgm:cxn modelId="{6C7924AC-AF99-423B-A4F5-0C45239B46A1}" type="presParOf" srcId="{935CC738-C02F-4431-A449-EC8265FC6BE3}" destId="{870769DE-061E-49EE-A5DF-03B20DC9359D}" srcOrd="1" destOrd="0" presId="urn:microsoft.com/office/officeart/2005/8/layout/vList4"/>
    <dgm:cxn modelId="{F3B52AA8-5BB4-411C-902C-4F2D7BC489DB}" type="presParOf" srcId="{935CC738-C02F-4431-A449-EC8265FC6BE3}" destId="{0AD247C8-9959-4D0C-A6E4-3FB46A18F17F}" srcOrd="2" destOrd="0" presId="urn:microsoft.com/office/officeart/2005/8/layout/vList4"/>
    <dgm:cxn modelId="{2574463A-81AE-4933-B078-3639F49106A8}" type="presParOf" srcId="{0AD247C8-9959-4D0C-A6E4-3FB46A18F17F}" destId="{AE57847D-9886-4E29-A501-79354A5F5C3D}" srcOrd="0" destOrd="0" presId="urn:microsoft.com/office/officeart/2005/8/layout/vList4"/>
    <dgm:cxn modelId="{4C166168-CD8F-4AB2-BD34-198463D280E4}" type="presParOf" srcId="{0AD247C8-9959-4D0C-A6E4-3FB46A18F17F}" destId="{96627D97-86BB-4648-957C-47CB4E700FCE}" srcOrd="1" destOrd="0" presId="urn:microsoft.com/office/officeart/2005/8/layout/vList4"/>
    <dgm:cxn modelId="{AED8A48B-4C05-4C08-BFA5-E39E79D7F420}" type="presParOf" srcId="{0AD247C8-9959-4D0C-A6E4-3FB46A18F17F}" destId="{3E2258DD-51C0-4840-ABF9-38D2FF7E2373}" srcOrd="2" destOrd="0" presId="urn:microsoft.com/office/officeart/2005/8/layout/vList4"/>
    <dgm:cxn modelId="{6D54D329-4093-4466-B3F8-40E948116209}" type="presParOf" srcId="{935CC738-C02F-4431-A449-EC8265FC6BE3}" destId="{36D8A3AE-0DE7-416F-96D1-8C126EFC502B}" srcOrd="3" destOrd="0" presId="urn:microsoft.com/office/officeart/2005/8/layout/vList4"/>
    <dgm:cxn modelId="{2DFEE062-5A7D-41E0-A2CD-2A7F418C5B34}" type="presParOf" srcId="{935CC738-C02F-4431-A449-EC8265FC6BE3}" destId="{6FA429E7-06E2-478A-A3D6-A5745CD1F5C1}" srcOrd="4" destOrd="0" presId="urn:microsoft.com/office/officeart/2005/8/layout/vList4"/>
    <dgm:cxn modelId="{4AF3B321-07D3-4D45-8842-B90497D767C4}" type="presParOf" srcId="{6FA429E7-06E2-478A-A3D6-A5745CD1F5C1}" destId="{4F0CFB58-C626-48E5-949A-C7D318CF5EC1}" srcOrd="0" destOrd="0" presId="urn:microsoft.com/office/officeart/2005/8/layout/vList4"/>
    <dgm:cxn modelId="{B6DA76C5-2532-44AE-B3A7-70A2675AA165}" type="presParOf" srcId="{6FA429E7-06E2-478A-A3D6-A5745CD1F5C1}" destId="{FA1475EB-5944-4708-A32A-7B4989F509FB}" srcOrd="1" destOrd="0" presId="urn:microsoft.com/office/officeart/2005/8/layout/vList4"/>
    <dgm:cxn modelId="{03B7F7E9-1BE9-48E9-9B92-99DD377AF4F1}" type="presParOf" srcId="{6FA429E7-06E2-478A-A3D6-A5745CD1F5C1}" destId="{D320AC6E-4ABE-40EE-B142-C98F6E09006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C9C260-C7DB-415F-8853-88188234B5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804C8D02-2BE3-4FA8-B92A-CCCE9F57D205}">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b="1" dirty="0">
              <a:solidFill>
                <a:schemeClr val="accent3"/>
              </a:solidFill>
            </a:rPr>
            <a:t>NIXI POP</a:t>
          </a:r>
          <a:r>
            <a:rPr lang="en-US" sz="1050" dirty="0"/>
            <a:t> is present in Data Center</a:t>
          </a:r>
          <a:endParaRPr lang="en-IN" sz="1050" dirty="0"/>
        </a:p>
      </dgm:t>
    </dgm:pt>
    <dgm:pt modelId="{BE9AE902-ECFF-43E8-9B98-84227E343B10}" type="parTrans" cxnId="{1F0D1C49-0C3F-4C9D-99C1-7C4B1A903C2A}">
      <dgm:prSet/>
      <dgm:spPr/>
      <dgm:t>
        <a:bodyPr/>
        <a:lstStyle/>
        <a:p>
          <a:endParaRPr lang="en-IN"/>
        </a:p>
      </dgm:t>
    </dgm:pt>
    <dgm:pt modelId="{D179668D-3CD2-4130-AA73-88DB22F9CE84}" type="sibTrans" cxnId="{1F0D1C49-0C3F-4C9D-99C1-7C4B1A903C2A}">
      <dgm:prSet/>
      <dgm:spPr/>
      <dgm:t>
        <a:bodyPr/>
        <a:lstStyle/>
        <a:p>
          <a:endParaRPr lang="en-IN"/>
        </a:p>
      </dgm:t>
    </dgm:pt>
    <dgm:pt modelId="{559778BC-91EB-47E5-860F-8D5CBF523505}">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kern="1200" dirty="0"/>
            <a:t>Located on </a:t>
          </a:r>
          <a:r>
            <a:rPr lang="en-US" sz="1050" b="1" kern="1200" dirty="0">
              <a:solidFill>
                <a:srgbClr val="9BBB59"/>
              </a:solidFill>
              <a:latin typeface="Trebuchet MS"/>
              <a:ea typeface="+mn-ea"/>
              <a:cs typeface="+mn-cs"/>
            </a:rPr>
            <a:t>Chennai IT Expressway</a:t>
          </a:r>
          <a:endParaRPr lang="en-IN" sz="1050" b="1" kern="1200" dirty="0">
            <a:solidFill>
              <a:srgbClr val="9BBB59"/>
            </a:solidFill>
            <a:latin typeface="Trebuchet MS"/>
            <a:ea typeface="+mn-ea"/>
            <a:cs typeface="+mn-cs"/>
          </a:endParaRPr>
        </a:p>
      </dgm:t>
    </dgm:pt>
    <dgm:pt modelId="{8F4576BF-8A09-4D58-AA2D-A1F9452380D6}" type="parTrans" cxnId="{43F2ED4F-717A-4F83-93C0-E2982A0F8BF3}">
      <dgm:prSet/>
      <dgm:spPr/>
      <dgm:t>
        <a:bodyPr/>
        <a:lstStyle/>
        <a:p>
          <a:endParaRPr lang="en-IN"/>
        </a:p>
      </dgm:t>
    </dgm:pt>
    <dgm:pt modelId="{3C76C000-F785-43FF-89E7-DBB801BFF0DD}" type="sibTrans" cxnId="{43F2ED4F-717A-4F83-93C0-E2982A0F8BF3}">
      <dgm:prSet/>
      <dgm:spPr/>
      <dgm:t>
        <a:bodyPr/>
        <a:lstStyle/>
        <a:p>
          <a:endParaRPr lang="en-IN"/>
        </a:p>
      </dgm:t>
    </dgm:pt>
    <dgm:pt modelId="{38E73069-E591-4986-A75F-72CBC4241412}">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b="1" kern="1200" dirty="0">
              <a:solidFill>
                <a:srgbClr val="9BBB59"/>
              </a:solidFill>
              <a:latin typeface="Trebuchet MS"/>
              <a:ea typeface="+mn-ea"/>
              <a:cs typeface="+mn-cs"/>
            </a:rPr>
            <a:t>Network Interconnect </a:t>
          </a:r>
          <a:r>
            <a:rPr lang="en-US" sz="1050" kern="1200" dirty="0"/>
            <a:t>for ISPs</a:t>
          </a:r>
          <a:endParaRPr lang="en-IN" sz="1050" kern="1200" dirty="0"/>
        </a:p>
      </dgm:t>
    </dgm:pt>
    <dgm:pt modelId="{A08B4BE5-C02B-4BC7-8492-BF7F16FD3B03}" type="parTrans" cxnId="{390F3AA6-B830-4F23-A70D-B928275EBB74}">
      <dgm:prSet/>
      <dgm:spPr/>
      <dgm:t>
        <a:bodyPr/>
        <a:lstStyle/>
        <a:p>
          <a:endParaRPr lang="en-IN"/>
        </a:p>
      </dgm:t>
    </dgm:pt>
    <dgm:pt modelId="{6EAFDF3B-46D2-4802-AF4D-B03F1018F8B0}" type="sibTrans" cxnId="{390F3AA6-B830-4F23-A70D-B928275EBB74}">
      <dgm:prSet/>
      <dgm:spPr/>
      <dgm:t>
        <a:bodyPr/>
        <a:lstStyle/>
        <a:p>
          <a:endParaRPr lang="en-IN"/>
        </a:p>
      </dgm:t>
    </dgm:pt>
    <dgm:pt modelId="{706AA2B5-B925-453C-99D7-FFC181F778C0}">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b="1" kern="1200" dirty="0">
              <a:solidFill>
                <a:srgbClr val="9BBB59"/>
              </a:solidFill>
              <a:latin typeface="Trebuchet MS"/>
              <a:ea typeface="+mn-ea"/>
              <a:cs typeface="+mn-cs"/>
            </a:rPr>
            <a:t>Colo + Managed </a:t>
          </a:r>
          <a:r>
            <a:rPr lang="en-US" sz="1050" kern="1200" dirty="0"/>
            <a:t>services for BFSI, manufacturing, IT services and other verticals in the region</a:t>
          </a:r>
          <a:endParaRPr lang="en-IN" sz="1050" kern="1200" dirty="0"/>
        </a:p>
      </dgm:t>
    </dgm:pt>
    <dgm:pt modelId="{06333A0D-5CC9-4D38-A850-24D6F1C669C9}" type="parTrans" cxnId="{DE2BADCD-A609-4F96-84BF-40706D77611A}">
      <dgm:prSet/>
      <dgm:spPr/>
      <dgm:t>
        <a:bodyPr/>
        <a:lstStyle/>
        <a:p>
          <a:endParaRPr lang="en-IN"/>
        </a:p>
      </dgm:t>
    </dgm:pt>
    <dgm:pt modelId="{C7C0FDCB-F2B5-4190-86C2-854E4A4B3185}" type="sibTrans" cxnId="{DE2BADCD-A609-4F96-84BF-40706D77611A}">
      <dgm:prSet/>
      <dgm:spPr/>
      <dgm:t>
        <a:bodyPr/>
        <a:lstStyle/>
        <a:p>
          <a:endParaRPr lang="en-IN"/>
        </a:p>
      </dgm:t>
    </dgm:pt>
    <dgm:pt modelId="{80A166DC-F4C0-4EE2-8C35-0EEA9B4DE9D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kern="1200" dirty="0"/>
            <a:t>Preferred site for </a:t>
          </a:r>
          <a:r>
            <a:rPr lang="en-US" sz="1050" b="1" kern="1200" dirty="0">
              <a:solidFill>
                <a:srgbClr val="9BBB59"/>
              </a:solidFill>
              <a:latin typeface="Trebuchet MS"/>
              <a:ea typeface="+mn-ea"/>
              <a:cs typeface="+mn-cs"/>
            </a:rPr>
            <a:t>CDN node</a:t>
          </a:r>
          <a:endParaRPr lang="en-IN" sz="1050" b="1" kern="1200" dirty="0">
            <a:solidFill>
              <a:srgbClr val="9BBB59"/>
            </a:solidFill>
            <a:latin typeface="Trebuchet MS"/>
            <a:ea typeface="+mn-ea"/>
            <a:cs typeface="+mn-cs"/>
          </a:endParaRPr>
        </a:p>
      </dgm:t>
    </dgm:pt>
    <dgm:pt modelId="{F256BE6F-2A9B-4706-AC35-496A49C034BC}" type="parTrans" cxnId="{DB4B5F0B-6E58-43AF-B081-8A6D9B31C53C}">
      <dgm:prSet/>
      <dgm:spPr/>
      <dgm:t>
        <a:bodyPr/>
        <a:lstStyle/>
        <a:p>
          <a:endParaRPr lang="en-IN"/>
        </a:p>
      </dgm:t>
    </dgm:pt>
    <dgm:pt modelId="{4E8F3CC3-6315-46C7-9195-D54727390DDA}" type="sibTrans" cxnId="{DB4B5F0B-6E58-43AF-B081-8A6D9B31C53C}">
      <dgm:prSet/>
      <dgm:spPr/>
      <dgm:t>
        <a:bodyPr/>
        <a:lstStyle/>
        <a:p>
          <a:endParaRPr lang="en-IN"/>
        </a:p>
      </dgm:t>
    </dgm:pt>
    <dgm:pt modelId="{2EF0A0CC-091C-4305-8E84-1D85DA61DBF7}">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kern="1200" dirty="0"/>
            <a:t>Highly </a:t>
          </a:r>
          <a:r>
            <a:rPr lang="en-US" sz="1050" b="1" kern="1200" dirty="0">
              <a:solidFill>
                <a:srgbClr val="9BBB59"/>
              </a:solidFill>
              <a:latin typeface="Trebuchet MS"/>
              <a:ea typeface="+mn-ea"/>
              <a:cs typeface="+mn-cs"/>
            </a:rPr>
            <a:t>interconnected</a:t>
          </a:r>
          <a:r>
            <a:rPr lang="en-US" sz="1050" kern="1200" dirty="0"/>
            <a:t> Data Center</a:t>
          </a:r>
          <a:endParaRPr lang="en-IN" sz="1050" kern="1200" dirty="0"/>
        </a:p>
      </dgm:t>
    </dgm:pt>
    <dgm:pt modelId="{7C7DE320-9445-4B30-871F-81BF18FA5CF8}" type="parTrans" cxnId="{B490E307-5DC2-49BE-A880-F066C9688D7E}">
      <dgm:prSet/>
      <dgm:spPr/>
      <dgm:t>
        <a:bodyPr/>
        <a:lstStyle/>
        <a:p>
          <a:endParaRPr lang="en-IN"/>
        </a:p>
      </dgm:t>
    </dgm:pt>
    <dgm:pt modelId="{5A09658B-3725-4E26-B3B4-137B275E6AA4}" type="sibTrans" cxnId="{B490E307-5DC2-49BE-A880-F066C9688D7E}">
      <dgm:prSet/>
      <dgm:spPr/>
      <dgm:t>
        <a:bodyPr/>
        <a:lstStyle/>
        <a:p>
          <a:endParaRPr lang="en-IN"/>
        </a:p>
      </dgm:t>
    </dgm:pt>
    <dgm:pt modelId="{328F995F-50FD-4A2D-A405-EA9F4345198B}" type="pres">
      <dgm:prSet presAssocID="{87C9C260-C7DB-415F-8853-88188234B5E5}" presName="linear" presStyleCnt="0">
        <dgm:presLayoutVars>
          <dgm:animLvl val="lvl"/>
          <dgm:resizeHandles val="exact"/>
        </dgm:presLayoutVars>
      </dgm:prSet>
      <dgm:spPr/>
    </dgm:pt>
    <dgm:pt modelId="{F4B1AECF-FE09-41A3-B2DA-6A7AC829D769}" type="pres">
      <dgm:prSet presAssocID="{804C8D02-2BE3-4FA8-B92A-CCCE9F57D205}" presName="parentText" presStyleLbl="node1" presStyleIdx="0" presStyleCnt="6">
        <dgm:presLayoutVars>
          <dgm:chMax val="0"/>
          <dgm:bulletEnabled val="1"/>
        </dgm:presLayoutVars>
      </dgm:prSet>
      <dgm:spPr/>
    </dgm:pt>
    <dgm:pt modelId="{E229B564-A787-4819-AFE5-F6DC55B4105F}" type="pres">
      <dgm:prSet presAssocID="{D179668D-3CD2-4130-AA73-88DB22F9CE84}" presName="spacer" presStyleCnt="0"/>
      <dgm:spPr/>
    </dgm:pt>
    <dgm:pt modelId="{4E42BA87-64D8-4769-88EB-D6A43A81EEF5}" type="pres">
      <dgm:prSet presAssocID="{559778BC-91EB-47E5-860F-8D5CBF523505}" presName="parentText" presStyleLbl="node1" presStyleIdx="1" presStyleCnt="6">
        <dgm:presLayoutVars>
          <dgm:chMax val="0"/>
          <dgm:bulletEnabled val="1"/>
        </dgm:presLayoutVars>
      </dgm:prSet>
      <dgm:spPr/>
    </dgm:pt>
    <dgm:pt modelId="{E58E2331-364C-4FA0-95EF-FF7E81E2DD73}" type="pres">
      <dgm:prSet presAssocID="{3C76C000-F785-43FF-89E7-DBB801BFF0DD}" presName="spacer" presStyleCnt="0"/>
      <dgm:spPr/>
    </dgm:pt>
    <dgm:pt modelId="{91391F7B-63DF-4B7C-9B9F-FF6C62C4DEDD}" type="pres">
      <dgm:prSet presAssocID="{38E73069-E591-4986-A75F-72CBC4241412}" presName="parentText" presStyleLbl="node1" presStyleIdx="2" presStyleCnt="6">
        <dgm:presLayoutVars>
          <dgm:chMax val="0"/>
          <dgm:bulletEnabled val="1"/>
        </dgm:presLayoutVars>
      </dgm:prSet>
      <dgm:spPr/>
    </dgm:pt>
    <dgm:pt modelId="{1BF2814B-6330-425A-97C1-04F4B47D5EB7}" type="pres">
      <dgm:prSet presAssocID="{6EAFDF3B-46D2-4802-AF4D-B03F1018F8B0}" presName="spacer" presStyleCnt="0"/>
      <dgm:spPr/>
    </dgm:pt>
    <dgm:pt modelId="{91BFABDE-62D0-4CC8-8D18-38C1C5A41876}" type="pres">
      <dgm:prSet presAssocID="{706AA2B5-B925-453C-99D7-FFC181F778C0}" presName="parentText" presStyleLbl="node1" presStyleIdx="3" presStyleCnt="6">
        <dgm:presLayoutVars>
          <dgm:chMax val="0"/>
          <dgm:bulletEnabled val="1"/>
        </dgm:presLayoutVars>
      </dgm:prSet>
      <dgm:spPr/>
    </dgm:pt>
    <dgm:pt modelId="{D61DC16E-9660-4F56-9CB3-64355C1AD13C}" type="pres">
      <dgm:prSet presAssocID="{C7C0FDCB-F2B5-4190-86C2-854E4A4B3185}" presName="spacer" presStyleCnt="0"/>
      <dgm:spPr/>
    </dgm:pt>
    <dgm:pt modelId="{6428075A-8019-4D96-832C-648B26D18617}" type="pres">
      <dgm:prSet presAssocID="{80A166DC-F4C0-4EE2-8C35-0EEA9B4DE9D1}" presName="parentText" presStyleLbl="node1" presStyleIdx="4" presStyleCnt="6">
        <dgm:presLayoutVars>
          <dgm:chMax val="0"/>
          <dgm:bulletEnabled val="1"/>
        </dgm:presLayoutVars>
      </dgm:prSet>
      <dgm:spPr/>
    </dgm:pt>
    <dgm:pt modelId="{BC6F6EDB-3C20-4C3C-A934-5932E50C63E0}" type="pres">
      <dgm:prSet presAssocID="{4E8F3CC3-6315-46C7-9195-D54727390DDA}" presName="spacer" presStyleCnt="0"/>
      <dgm:spPr/>
    </dgm:pt>
    <dgm:pt modelId="{71E2E1AB-D414-4536-A87F-A5A167F29DDC}" type="pres">
      <dgm:prSet presAssocID="{2EF0A0CC-091C-4305-8E84-1D85DA61DBF7}" presName="parentText" presStyleLbl="node1" presStyleIdx="5" presStyleCnt="6">
        <dgm:presLayoutVars>
          <dgm:chMax val="0"/>
          <dgm:bulletEnabled val="1"/>
        </dgm:presLayoutVars>
      </dgm:prSet>
      <dgm:spPr/>
    </dgm:pt>
  </dgm:ptLst>
  <dgm:cxnLst>
    <dgm:cxn modelId="{B490E307-5DC2-49BE-A880-F066C9688D7E}" srcId="{87C9C260-C7DB-415F-8853-88188234B5E5}" destId="{2EF0A0CC-091C-4305-8E84-1D85DA61DBF7}" srcOrd="5" destOrd="0" parTransId="{7C7DE320-9445-4B30-871F-81BF18FA5CF8}" sibTransId="{5A09658B-3725-4E26-B3B4-137B275E6AA4}"/>
    <dgm:cxn modelId="{F650600A-9B77-4D18-AB22-3F1ED819DF3A}" type="presOf" srcId="{2EF0A0CC-091C-4305-8E84-1D85DA61DBF7}" destId="{71E2E1AB-D414-4536-A87F-A5A167F29DDC}" srcOrd="0" destOrd="0" presId="urn:microsoft.com/office/officeart/2005/8/layout/vList2"/>
    <dgm:cxn modelId="{DB4B5F0B-6E58-43AF-B081-8A6D9B31C53C}" srcId="{87C9C260-C7DB-415F-8853-88188234B5E5}" destId="{80A166DC-F4C0-4EE2-8C35-0EEA9B4DE9D1}" srcOrd="4" destOrd="0" parTransId="{F256BE6F-2A9B-4706-AC35-496A49C034BC}" sibTransId="{4E8F3CC3-6315-46C7-9195-D54727390DDA}"/>
    <dgm:cxn modelId="{6428E02B-EC89-4841-BD57-2B4E7D2DC3E0}" type="presOf" srcId="{80A166DC-F4C0-4EE2-8C35-0EEA9B4DE9D1}" destId="{6428075A-8019-4D96-832C-648B26D18617}" srcOrd="0" destOrd="0" presId="urn:microsoft.com/office/officeart/2005/8/layout/vList2"/>
    <dgm:cxn modelId="{9DBD102C-FC71-4EE0-82F2-84DAE9BA586C}" type="presOf" srcId="{38E73069-E591-4986-A75F-72CBC4241412}" destId="{91391F7B-63DF-4B7C-9B9F-FF6C62C4DEDD}" srcOrd="0" destOrd="0" presId="urn:microsoft.com/office/officeart/2005/8/layout/vList2"/>
    <dgm:cxn modelId="{65C3E63A-752C-4E74-8BAD-840011BA0911}" type="presOf" srcId="{804C8D02-2BE3-4FA8-B92A-CCCE9F57D205}" destId="{F4B1AECF-FE09-41A3-B2DA-6A7AC829D769}" srcOrd="0" destOrd="0" presId="urn:microsoft.com/office/officeart/2005/8/layout/vList2"/>
    <dgm:cxn modelId="{E0319B3F-0AA2-499B-8D57-9D5940FB9B4A}" type="presOf" srcId="{559778BC-91EB-47E5-860F-8D5CBF523505}" destId="{4E42BA87-64D8-4769-88EB-D6A43A81EEF5}" srcOrd="0" destOrd="0" presId="urn:microsoft.com/office/officeart/2005/8/layout/vList2"/>
    <dgm:cxn modelId="{1F0D1C49-0C3F-4C9D-99C1-7C4B1A903C2A}" srcId="{87C9C260-C7DB-415F-8853-88188234B5E5}" destId="{804C8D02-2BE3-4FA8-B92A-CCCE9F57D205}" srcOrd="0" destOrd="0" parTransId="{BE9AE902-ECFF-43E8-9B98-84227E343B10}" sibTransId="{D179668D-3CD2-4130-AA73-88DB22F9CE84}"/>
    <dgm:cxn modelId="{43F2ED4F-717A-4F83-93C0-E2982A0F8BF3}" srcId="{87C9C260-C7DB-415F-8853-88188234B5E5}" destId="{559778BC-91EB-47E5-860F-8D5CBF523505}" srcOrd="1" destOrd="0" parTransId="{8F4576BF-8A09-4D58-AA2D-A1F9452380D6}" sibTransId="{3C76C000-F785-43FF-89E7-DBB801BFF0DD}"/>
    <dgm:cxn modelId="{7A636C8F-1FE5-4B90-B7EE-B5383FE2A2E0}" type="presOf" srcId="{87C9C260-C7DB-415F-8853-88188234B5E5}" destId="{328F995F-50FD-4A2D-A405-EA9F4345198B}" srcOrd="0" destOrd="0" presId="urn:microsoft.com/office/officeart/2005/8/layout/vList2"/>
    <dgm:cxn modelId="{390F3AA6-B830-4F23-A70D-B928275EBB74}" srcId="{87C9C260-C7DB-415F-8853-88188234B5E5}" destId="{38E73069-E591-4986-A75F-72CBC4241412}" srcOrd="2" destOrd="0" parTransId="{A08B4BE5-C02B-4BC7-8492-BF7F16FD3B03}" sibTransId="{6EAFDF3B-46D2-4802-AF4D-B03F1018F8B0}"/>
    <dgm:cxn modelId="{DE2BADCD-A609-4F96-84BF-40706D77611A}" srcId="{87C9C260-C7DB-415F-8853-88188234B5E5}" destId="{706AA2B5-B925-453C-99D7-FFC181F778C0}" srcOrd="3" destOrd="0" parTransId="{06333A0D-5CC9-4D38-A850-24D6F1C669C9}" sibTransId="{C7C0FDCB-F2B5-4190-86C2-854E4A4B3185}"/>
    <dgm:cxn modelId="{859DF6DC-1A39-4FA8-8E90-C12CAD5FBBBA}" type="presOf" srcId="{706AA2B5-B925-453C-99D7-FFC181F778C0}" destId="{91BFABDE-62D0-4CC8-8D18-38C1C5A41876}" srcOrd="0" destOrd="0" presId="urn:microsoft.com/office/officeart/2005/8/layout/vList2"/>
    <dgm:cxn modelId="{79BD5412-A39E-45DD-8008-B4A72E1C9075}" type="presParOf" srcId="{328F995F-50FD-4A2D-A405-EA9F4345198B}" destId="{F4B1AECF-FE09-41A3-B2DA-6A7AC829D769}" srcOrd="0" destOrd="0" presId="urn:microsoft.com/office/officeart/2005/8/layout/vList2"/>
    <dgm:cxn modelId="{5BE27090-C05A-47F8-855C-90B8A2ED2A31}" type="presParOf" srcId="{328F995F-50FD-4A2D-A405-EA9F4345198B}" destId="{E229B564-A787-4819-AFE5-F6DC55B4105F}" srcOrd="1" destOrd="0" presId="urn:microsoft.com/office/officeart/2005/8/layout/vList2"/>
    <dgm:cxn modelId="{DCC59D09-9628-4665-9B87-15201E7B5899}" type="presParOf" srcId="{328F995F-50FD-4A2D-A405-EA9F4345198B}" destId="{4E42BA87-64D8-4769-88EB-D6A43A81EEF5}" srcOrd="2" destOrd="0" presId="urn:microsoft.com/office/officeart/2005/8/layout/vList2"/>
    <dgm:cxn modelId="{33C176EE-EE11-4610-BC47-9C8769270E53}" type="presParOf" srcId="{328F995F-50FD-4A2D-A405-EA9F4345198B}" destId="{E58E2331-364C-4FA0-95EF-FF7E81E2DD73}" srcOrd="3" destOrd="0" presId="urn:microsoft.com/office/officeart/2005/8/layout/vList2"/>
    <dgm:cxn modelId="{6C5F0DFB-684F-49F7-8701-D94E67A1E74F}" type="presParOf" srcId="{328F995F-50FD-4A2D-A405-EA9F4345198B}" destId="{91391F7B-63DF-4B7C-9B9F-FF6C62C4DEDD}" srcOrd="4" destOrd="0" presId="urn:microsoft.com/office/officeart/2005/8/layout/vList2"/>
    <dgm:cxn modelId="{C5ABB402-AE92-403E-AF00-16BC9035F1F9}" type="presParOf" srcId="{328F995F-50FD-4A2D-A405-EA9F4345198B}" destId="{1BF2814B-6330-425A-97C1-04F4B47D5EB7}" srcOrd="5" destOrd="0" presId="urn:microsoft.com/office/officeart/2005/8/layout/vList2"/>
    <dgm:cxn modelId="{DB7BEB8A-238B-4E59-B645-FA12D1D7ADA0}" type="presParOf" srcId="{328F995F-50FD-4A2D-A405-EA9F4345198B}" destId="{91BFABDE-62D0-4CC8-8D18-38C1C5A41876}" srcOrd="6" destOrd="0" presId="urn:microsoft.com/office/officeart/2005/8/layout/vList2"/>
    <dgm:cxn modelId="{E9ADC164-992C-4304-89AC-6E275D05A831}" type="presParOf" srcId="{328F995F-50FD-4A2D-A405-EA9F4345198B}" destId="{D61DC16E-9660-4F56-9CB3-64355C1AD13C}" srcOrd="7" destOrd="0" presId="urn:microsoft.com/office/officeart/2005/8/layout/vList2"/>
    <dgm:cxn modelId="{55CE850D-3DD2-4B01-A383-EBDBAB94D921}" type="presParOf" srcId="{328F995F-50FD-4A2D-A405-EA9F4345198B}" destId="{6428075A-8019-4D96-832C-648B26D18617}" srcOrd="8" destOrd="0" presId="urn:microsoft.com/office/officeart/2005/8/layout/vList2"/>
    <dgm:cxn modelId="{8AA53A5C-11C3-4F7D-8DF8-725733484658}" type="presParOf" srcId="{328F995F-50FD-4A2D-A405-EA9F4345198B}" destId="{BC6F6EDB-3C20-4C3C-A934-5932E50C63E0}" srcOrd="9" destOrd="0" presId="urn:microsoft.com/office/officeart/2005/8/layout/vList2"/>
    <dgm:cxn modelId="{4F758E79-0804-489F-83DA-2115167E1F89}" type="presParOf" srcId="{328F995F-50FD-4A2D-A405-EA9F4345198B}" destId="{71E2E1AB-D414-4536-A87F-A5A167F29DDC}"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EDB82-C233-4A89-A483-FB41B2E7A1F5}">
      <dsp:nvSpPr>
        <dsp:cNvPr id="0" name=""/>
        <dsp:cNvSpPr/>
      </dsp:nvSpPr>
      <dsp:spPr>
        <a:xfrm>
          <a:off x="1764140" y="0"/>
          <a:ext cx="6732009" cy="1163668"/>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IN" sz="1000" b="1" kern="1200" dirty="0">
              <a:solidFill>
                <a:srgbClr val="BED730"/>
              </a:solidFill>
            </a:rPr>
            <a:t>About Mumbai</a:t>
          </a:r>
        </a:p>
        <a:p>
          <a:pPr marL="168275" lvl="1" indent="-80963"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Financial capital of India </a:t>
          </a:r>
          <a:endParaRPr lang="en-IN" sz="1000" kern="1200" dirty="0">
            <a:solidFill>
              <a:schemeClr val="bg1"/>
            </a:solidFill>
          </a:endParaRPr>
        </a:p>
        <a:p>
          <a:pPr marL="168275" lvl="1" indent="-80963" algn="l" defTabSz="444500">
            <a:lnSpc>
              <a:spcPct val="100000"/>
            </a:lnSpc>
            <a:spcBef>
              <a:spcPct val="0"/>
            </a:spcBef>
            <a:spcAft>
              <a:spcPts val="0"/>
            </a:spcAft>
            <a:buFont typeface="Arial" panose="020B0604020202020204" pitchFamily="34" charset="0"/>
            <a:buChar char="•"/>
          </a:pPr>
          <a:r>
            <a:rPr lang="en-IN" sz="1000" kern="1200" dirty="0">
              <a:solidFill>
                <a:schemeClr val="bg1"/>
              </a:solidFill>
            </a:rPr>
            <a:t>A true Global city with </a:t>
          </a:r>
          <a:r>
            <a:rPr lang="en-US" sz="1000" kern="1200" dirty="0">
              <a:solidFill>
                <a:schemeClr val="bg1"/>
              </a:solidFill>
            </a:rPr>
            <a:t>GDP (PPP) of </a:t>
          </a:r>
          <a:r>
            <a:rPr lang="en-IN" sz="1000" kern="1200" dirty="0">
              <a:solidFill>
                <a:schemeClr val="bg1"/>
              </a:solidFill>
            </a:rPr>
            <a:t>$606 billion with 9.1%  growth Rate (2021).</a:t>
          </a:r>
        </a:p>
        <a:p>
          <a:pPr marL="168275" lvl="1" indent="-80963" algn="l" defTabSz="444500">
            <a:lnSpc>
              <a:spcPct val="100000"/>
            </a:lnSpc>
            <a:spcBef>
              <a:spcPct val="0"/>
            </a:spcBef>
            <a:spcAft>
              <a:spcPts val="0"/>
            </a:spcAft>
            <a:buFont typeface="Arial" panose="020B0604020202020204" pitchFamily="34" charset="0"/>
            <a:buChar char="•"/>
          </a:pPr>
          <a:r>
            <a:rPr lang="en-IN" sz="1000" kern="1200" dirty="0">
              <a:solidFill>
                <a:schemeClr val="bg1"/>
              </a:solidFill>
            </a:rPr>
            <a:t>Major Contributor to India GDP which is currently average of 6.16% </a:t>
          </a:r>
        </a:p>
        <a:p>
          <a:pPr marL="168275" lvl="1" indent="-80963"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Hub of all Banking and Financial Institutions, Major stock exchanges</a:t>
          </a:r>
        </a:p>
        <a:p>
          <a:pPr marL="168275" lvl="1" indent="-80963"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Largest Media &amp; Entertainment hub, </a:t>
          </a:r>
        </a:p>
        <a:p>
          <a:pPr marL="168275" lvl="1" indent="-80963"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Major retail companies, Hospitality &amp; services industry</a:t>
          </a:r>
        </a:p>
      </dsp:txBody>
      <dsp:txXfrm>
        <a:off x="3185884" y="0"/>
        <a:ext cx="5310265" cy="1163668"/>
      </dsp:txXfrm>
    </dsp:sp>
    <dsp:sp modelId="{875E75B9-72DA-43BB-B7F0-BEA519C292C3}">
      <dsp:nvSpPr>
        <dsp:cNvPr id="0" name=""/>
        <dsp:cNvSpPr/>
      </dsp:nvSpPr>
      <dsp:spPr>
        <a:xfrm>
          <a:off x="269674" y="0"/>
          <a:ext cx="2648657" cy="1121235"/>
        </a:xfrm>
        <a:prstGeom prst="roundRect">
          <a:avLst>
            <a:gd name="adj" fmla="val 10000"/>
          </a:avLst>
        </a:prstGeom>
        <a:blipFill rotWithShape="1">
          <a:blip xmlns:r="http://schemas.openxmlformats.org/officeDocument/2006/relationships" r:embed="rId1"/>
          <a:srcRect/>
          <a:stretch>
            <a:fillRect t="-8000" b="-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AE57847D-9886-4E29-A501-79354A5F5C3D}">
      <dsp:nvSpPr>
        <dsp:cNvPr id="0" name=""/>
        <dsp:cNvSpPr/>
      </dsp:nvSpPr>
      <dsp:spPr>
        <a:xfrm>
          <a:off x="1764140" y="1204888"/>
          <a:ext cx="6732009" cy="1161395"/>
        </a:xfrm>
        <a:prstGeom prst="roundRect">
          <a:avLst>
            <a:gd name="adj" fmla="val 10000"/>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IN" sz="1000" b="1" kern="1200" dirty="0">
              <a:solidFill>
                <a:srgbClr val="BED730"/>
              </a:solidFill>
            </a:rPr>
            <a:t>Business Verticals</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BFSI</a:t>
          </a:r>
          <a:endParaRPr lang="en-IN" sz="1000" kern="1200" dirty="0">
            <a:solidFill>
              <a:schemeClr val="bg1"/>
            </a:solidFill>
          </a:endParaRP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E-Commerce and Retail</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Media &amp; OTT</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Hyperscale Data Center</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Travel &amp; Tourism </a:t>
          </a:r>
        </a:p>
      </dsp:txBody>
      <dsp:txXfrm>
        <a:off x="3185884" y="1204888"/>
        <a:ext cx="5310265" cy="1161395"/>
      </dsp:txXfrm>
    </dsp:sp>
    <dsp:sp modelId="{96627D97-86BB-4648-957C-47CB4E700FCE}">
      <dsp:nvSpPr>
        <dsp:cNvPr id="0" name=""/>
        <dsp:cNvSpPr/>
      </dsp:nvSpPr>
      <dsp:spPr>
        <a:xfrm>
          <a:off x="248961" y="1192621"/>
          <a:ext cx="2697119" cy="1160022"/>
        </a:xfrm>
        <a:prstGeom prst="roundRect">
          <a:avLst>
            <a:gd name="adj" fmla="val 10000"/>
          </a:avLst>
        </a:prstGeom>
        <a:blipFill rotWithShape="1">
          <a:blip xmlns:r="http://schemas.openxmlformats.org/officeDocument/2006/relationships" r:embed="rId2"/>
          <a:srcRect/>
          <a:stretch>
            <a:fillRect t="-6000" b="-6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F0CFB58-C626-48E5-949A-C7D318CF5EC1}">
      <dsp:nvSpPr>
        <dsp:cNvPr id="0" name=""/>
        <dsp:cNvSpPr/>
      </dsp:nvSpPr>
      <dsp:spPr>
        <a:xfrm>
          <a:off x="1764140" y="2425208"/>
          <a:ext cx="6732009" cy="1225578"/>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b="1" kern="1200" dirty="0">
              <a:solidFill>
                <a:srgbClr val="BED730"/>
              </a:solidFill>
            </a:rPr>
            <a:t>Driving factors</a:t>
          </a:r>
          <a:endParaRPr lang="en-IN" sz="1000" kern="1200" dirty="0">
            <a:solidFill>
              <a:srgbClr val="BED730"/>
            </a:solidFill>
          </a:endParaRP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Direct &amp; easy  access to EHV power grid for stable power in last 10 to 12 years </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8 Cable Landing Stations in Mumbai driving trans Atlantic traffic to NY &amp; LA</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Hyperscale Compute &amp; network nodes, OTT players, e-Commerce players</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Diverse local and international IP transit</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Choice of multiple Data Centers within city for Availability Zone / Near DR</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Compliance to security requirements like ISO 27001, PCI-DSS</a:t>
          </a:r>
        </a:p>
      </dsp:txBody>
      <dsp:txXfrm>
        <a:off x="3185884" y="2425208"/>
        <a:ext cx="5310265" cy="1225578"/>
      </dsp:txXfrm>
    </dsp:sp>
    <dsp:sp modelId="{FA1475EB-5944-4708-A32A-7B4989F509FB}">
      <dsp:nvSpPr>
        <dsp:cNvPr id="0" name=""/>
        <dsp:cNvSpPr/>
      </dsp:nvSpPr>
      <dsp:spPr>
        <a:xfrm>
          <a:off x="275001" y="2442658"/>
          <a:ext cx="2695522" cy="1196596"/>
        </a:xfrm>
        <a:prstGeom prst="roundRect">
          <a:avLst>
            <a:gd name="adj" fmla="val 10000"/>
          </a:avLst>
        </a:prstGeom>
        <a:blipFill dpi="0" rotWithShape="1">
          <a:blip xmlns:r="http://schemas.openxmlformats.org/officeDocument/2006/relationships" r:embed="rId3"/>
          <a:srcRect/>
          <a:stretch>
            <a:fillRect l="27715" r="27715"/>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DB081-B08A-4CE5-9800-E6ECAFF3019D}">
      <dsp:nvSpPr>
        <dsp:cNvPr id="0" name=""/>
        <dsp:cNvSpPr/>
      </dsp:nvSpPr>
      <dsp:spPr>
        <a:xfrm>
          <a:off x="385729" y="977"/>
          <a:ext cx="1356438" cy="661679"/>
        </a:xfrm>
        <a:prstGeom prst="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Hyperscale DC campus designed for </a:t>
          </a:r>
          <a:br>
            <a:rPr lang="en-US" sz="1050" kern="1200" dirty="0"/>
          </a:br>
          <a:r>
            <a:rPr lang="en-US" sz="1050" b="1" kern="1200" dirty="0">
              <a:solidFill>
                <a:srgbClr val="BED730"/>
              </a:solidFill>
            </a:rPr>
            <a:t>78 MW</a:t>
          </a:r>
          <a:r>
            <a:rPr lang="en-US" sz="1050" kern="1200" dirty="0">
              <a:solidFill>
                <a:srgbClr val="BED730"/>
              </a:solidFill>
            </a:rPr>
            <a:t> </a:t>
          </a:r>
          <a:r>
            <a:rPr lang="en-US" sz="1050" kern="1200" dirty="0"/>
            <a:t>IT capacity </a:t>
          </a:r>
          <a:endParaRPr lang="en-IN" sz="1050" kern="1200" dirty="0"/>
        </a:p>
      </dsp:txBody>
      <dsp:txXfrm>
        <a:off x="385729" y="977"/>
        <a:ext cx="1356438" cy="661679"/>
      </dsp:txXfrm>
    </dsp:sp>
    <dsp:sp modelId="{D81CFD84-18C9-47F8-941B-F2052E25A1FA}">
      <dsp:nvSpPr>
        <dsp:cNvPr id="0" name=""/>
        <dsp:cNvSpPr/>
      </dsp:nvSpPr>
      <dsp:spPr>
        <a:xfrm>
          <a:off x="1857832" y="977"/>
          <a:ext cx="1356438" cy="661679"/>
        </a:xfrm>
        <a:prstGeom prst="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Dedicated on-site </a:t>
          </a:r>
          <a:br>
            <a:rPr lang="en-US" sz="1050" kern="1200" dirty="0"/>
          </a:br>
          <a:r>
            <a:rPr lang="en-US" sz="1050" kern="1200" dirty="0">
              <a:solidFill>
                <a:srgbClr val="BED730"/>
              </a:solidFill>
            </a:rPr>
            <a:t>220 KV </a:t>
          </a:r>
          <a:r>
            <a:rPr lang="en-US" sz="1050" kern="1200" dirty="0"/>
            <a:t>GIS substation</a:t>
          </a:r>
          <a:r>
            <a:rPr lang="en-US" sz="800" kern="1200" dirty="0"/>
            <a:t> </a:t>
          </a:r>
          <a:endParaRPr lang="en-IN" sz="800" kern="1200" dirty="0"/>
        </a:p>
      </dsp:txBody>
      <dsp:txXfrm>
        <a:off x="1857832" y="977"/>
        <a:ext cx="1356438" cy="661679"/>
      </dsp:txXfrm>
    </dsp:sp>
    <dsp:sp modelId="{9393EA74-ACFD-42B9-B554-3E3AA49A3280}">
      <dsp:nvSpPr>
        <dsp:cNvPr id="0" name=""/>
        <dsp:cNvSpPr/>
      </dsp:nvSpPr>
      <dsp:spPr>
        <a:xfrm>
          <a:off x="46341" y="778321"/>
          <a:ext cx="1043995" cy="694761"/>
        </a:xfrm>
        <a:prstGeom prst="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All Towers i</a:t>
          </a:r>
          <a:r>
            <a:rPr lang="en-US" sz="1100" kern="1200" dirty="0">
              <a:solidFill>
                <a:srgbClr val="BED730"/>
              </a:solidFill>
            </a:rPr>
            <a:t>nterconnected </a:t>
          </a:r>
          <a:r>
            <a:rPr lang="en-US" sz="1100" kern="1200" dirty="0"/>
            <a:t>incl. Bulk Fiber</a:t>
          </a:r>
          <a:endParaRPr lang="en-IN" sz="1100" kern="1200" dirty="0"/>
        </a:p>
      </dsp:txBody>
      <dsp:txXfrm>
        <a:off x="46341" y="778321"/>
        <a:ext cx="1043995" cy="694761"/>
      </dsp:txXfrm>
    </dsp:sp>
    <dsp:sp modelId="{969B0925-C7DB-4E35-A699-A9BCA7789C74}">
      <dsp:nvSpPr>
        <dsp:cNvPr id="0" name=""/>
        <dsp:cNvSpPr/>
      </dsp:nvSpPr>
      <dsp:spPr>
        <a:xfrm>
          <a:off x="1206001" y="778321"/>
          <a:ext cx="1043995" cy="694761"/>
        </a:xfrm>
        <a:prstGeom prst="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rPr>
            <a:t>Four fiber entry paths;</a:t>
          </a:r>
        </a:p>
        <a:p>
          <a:pPr marL="0" lvl="0" indent="0" algn="ctr" defTabSz="488950">
            <a:lnSpc>
              <a:spcPct val="100000"/>
            </a:lnSpc>
            <a:spcBef>
              <a:spcPct val="0"/>
            </a:spcBef>
            <a:spcAft>
              <a:spcPts val="0"/>
            </a:spcAft>
            <a:buNone/>
          </a:pPr>
          <a:r>
            <a:rPr lang="en-US" sz="1100" kern="1200" dirty="0"/>
            <a:t>Multiple telcos</a:t>
          </a:r>
          <a:endParaRPr lang="en-IN" sz="1100" kern="1200" dirty="0"/>
        </a:p>
      </dsp:txBody>
      <dsp:txXfrm>
        <a:off x="1206001" y="778321"/>
        <a:ext cx="1043995" cy="694761"/>
      </dsp:txXfrm>
    </dsp:sp>
    <dsp:sp modelId="{4BE39B55-4F92-474C-9CA9-56D01182E7BC}">
      <dsp:nvSpPr>
        <dsp:cNvPr id="0" name=""/>
        <dsp:cNvSpPr/>
      </dsp:nvSpPr>
      <dsp:spPr>
        <a:xfrm>
          <a:off x="2365660" y="778321"/>
          <a:ext cx="1187997" cy="694761"/>
        </a:xfrm>
        <a:prstGeom prst="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rPr>
            <a:t>Integrated Cable Landing Station </a:t>
          </a:r>
          <a:r>
            <a:rPr lang="en-US" sz="1100" kern="1200" dirty="0"/>
            <a:t>for Transpacific fiber access</a:t>
          </a:r>
          <a:endParaRPr lang="en-IN" sz="1100" kern="1200" dirty="0"/>
        </a:p>
      </dsp:txBody>
      <dsp:txXfrm>
        <a:off x="2365660" y="778321"/>
        <a:ext cx="1187997" cy="6947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07204-08F0-43E0-85BB-49260A448E9B}">
      <dsp:nvSpPr>
        <dsp:cNvPr id="0" name=""/>
        <dsp:cNvSpPr/>
      </dsp:nvSpPr>
      <dsp:spPr>
        <a:xfrm>
          <a:off x="377" y="26874"/>
          <a:ext cx="1158228" cy="984703"/>
        </a:xfrm>
        <a:prstGeom prst="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rPr>
            <a:t>CLS</a:t>
          </a:r>
          <a:r>
            <a:rPr lang="en-US" sz="1100" kern="1200" dirty="0"/>
            <a:t> is away from port, fishing zones, oil blocks and all existing subsea cables</a:t>
          </a:r>
          <a:endParaRPr lang="en-IN" sz="1100" kern="1200" dirty="0"/>
        </a:p>
      </dsp:txBody>
      <dsp:txXfrm>
        <a:off x="377" y="26874"/>
        <a:ext cx="1158228" cy="984703"/>
      </dsp:txXfrm>
    </dsp:sp>
    <dsp:sp modelId="{23FB7A90-28A8-48F4-BF99-49016C102C1D}">
      <dsp:nvSpPr>
        <dsp:cNvPr id="0" name=""/>
        <dsp:cNvSpPr/>
      </dsp:nvSpPr>
      <dsp:spPr>
        <a:xfrm>
          <a:off x="1259133" y="26874"/>
          <a:ext cx="1158228" cy="984703"/>
        </a:xfrm>
        <a:prstGeom prst="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Built on stilt structure, all equipment to be on </a:t>
          </a:r>
          <a:r>
            <a:rPr lang="en-US" sz="1100" kern="1200" dirty="0">
              <a:solidFill>
                <a:srgbClr val="BED730"/>
              </a:solidFill>
            </a:rPr>
            <a:t>Level 2 and 3</a:t>
          </a:r>
          <a:endParaRPr lang="en-IN" sz="1100" kern="1200" dirty="0">
            <a:solidFill>
              <a:srgbClr val="BED730"/>
            </a:solidFill>
          </a:endParaRPr>
        </a:p>
      </dsp:txBody>
      <dsp:txXfrm>
        <a:off x="1259133" y="26874"/>
        <a:ext cx="1158228" cy="984703"/>
      </dsp:txXfrm>
    </dsp:sp>
    <dsp:sp modelId="{EFCF1E6E-54B5-4F2A-8479-46BC753DC3DF}">
      <dsp:nvSpPr>
        <dsp:cNvPr id="0" name=""/>
        <dsp:cNvSpPr/>
      </dsp:nvSpPr>
      <dsp:spPr>
        <a:xfrm>
          <a:off x="2517888" y="26874"/>
          <a:ext cx="1016745" cy="984703"/>
        </a:xfrm>
        <a:prstGeom prst="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Initial power is </a:t>
          </a:r>
          <a:r>
            <a:rPr lang="en-US" sz="1100" kern="1200" dirty="0">
              <a:solidFill>
                <a:srgbClr val="BED730"/>
              </a:solidFill>
            </a:rPr>
            <a:t>700 KW</a:t>
          </a:r>
          <a:r>
            <a:rPr lang="en-US" sz="1100" kern="1200" dirty="0"/>
            <a:t>; to be ramped per  requirement</a:t>
          </a:r>
          <a:endParaRPr lang="en-IN" sz="1100" kern="1200" dirty="0"/>
        </a:p>
      </dsp:txBody>
      <dsp:txXfrm>
        <a:off x="2517888" y="26874"/>
        <a:ext cx="1016745" cy="984703"/>
      </dsp:txXfrm>
    </dsp:sp>
    <dsp:sp modelId="{1C52A1CF-4F53-4501-849D-657AF9085A82}">
      <dsp:nvSpPr>
        <dsp:cNvPr id="0" name=""/>
        <dsp:cNvSpPr/>
      </dsp:nvSpPr>
      <dsp:spPr>
        <a:xfrm>
          <a:off x="3635162" y="26874"/>
          <a:ext cx="791996" cy="984703"/>
        </a:xfrm>
        <a:prstGeom prst="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rPr>
            <a:t>800-1000 Tbps </a:t>
          </a:r>
          <a:r>
            <a:rPr lang="en-US" sz="1100" kern="1200" dirty="0"/>
            <a:t>capacity</a:t>
          </a:r>
          <a:endParaRPr lang="en-IN" sz="1100" kern="1200" dirty="0"/>
        </a:p>
      </dsp:txBody>
      <dsp:txXfrm>
        <a:off x="3635162" y="26874"/>
        <a:ext cx="791996" cy="9847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EDB82-C233-4A89-A483-FB41B2E7A1F5}">
      <dsp:nvSpPr>
        <dsp:cNvPr id="0" name=""/>
        <dsp:cNvSpPr/>
      </dsp:nvSpPr>
      <dsp:spPr>
        <a:xfrm>
          <a:off x="1713149" y="0"/>
          <a:ext cx="6523264" cy="1510246"/>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ct val="35000"/>
            </a:spcAft>
            <a:buNone/>
          </a:pPr>
          <a:r>
            <a:rPr lang="en-IN" sz="1000" b="1" kern="1200" dirty="0">
              <a:solidFill>
                <a:srgbClr val="BED730"/>
              </a:solidFill>
            </a:rPr>
            <a:t>About Hyderabad</a:t>
          </a:r>
        </a:p>
        <a:p>
          <a:pPr marL="182563" lvl="1" indent="-95250" algn="l" defTabSz="444500">
            <a:lnSpc>
              <a:spcPct val="100000"/>
            </a:lnSpc>
            <a:spcBef>
              <a:spcPct val="0"/>
            </a:spcBef>
            <a:spcAft>
              <a:spcPct val="15000"/>
            </a:spcAft>
            <a:buChar char="•"/>
          </a:pPr>
          <a:r>
            <a:rPr lang="en-US" sz="1000" kern="1200" dirty="0">
              <a:solidFill>
                <a:schemeClr val="bg1"/>
              </a:solidFill>
            </a:rPr>
            <a:t>Its GDP is $ 163 billion with 15.6% YOY increment. (</a:t>
          </a:r>
          <a:r>
            <a:rPr lang="en-US" sz="10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2022</a:t>
          </a:r>
          <a:r>
            <a:rPr lang="en-US" sz="1000" kern="1200" dirty="0">
              <a:solidFill>
                <a:schemeClr val="bg1"/>
              </a:solidFill>
            </a:rPr>
            <a:t>)</a:t>
          </a:r>
          <a:endParaRPr lang="en-IN" sz="1000" kern="1200" dirty="0">
            <a:solidFill>
              <a:schemeClr val="bg1"/>
            </a:solidFill>
          </a:endParaRPr>
        </a:p>
        <a:p>
          <a:pPr marL="182563" lvl="1" indent="-95250" algn="l" defTabSz="444500">
            <a:lnSpc>
              <a:spcPct val="100000"/>
            </a:lnSpc>
            <a:spcBef>
              <a:spcPct val="0"/>
            </a:spcBef>
            <a:spcAft>
              <a:spcPct val="15000"/>
            </a:spcAft>
            <a:buChar char="•"/>
          </a:pPr>
          <a:r>
            <a:rPr lang="en-US" sz="1000" b="1" kern="1200" dirty="0">
              <a:solidFill>
                <a:schemeClr val="bg1"/>
              </a:solidFill>
            </a:rPr>
            <a:t>Young city with dynamic governance for effective policy implementation.</a:t>
          </a:r>
          <a:endParaRPr lang="en-IN" sz="1000" b="1" kern="1200" dirty="0">
            <a:solidFill>
              <a:schemeClr val="bg1"/>
            </a:solidFill>
          </a:endParaRPr>
        </a:p>
        <a:p>
          <a:pPr marL="182563" lvl="1" indent="-95250" algn="l" defTabSz="444500">
            <a:lnSpc>
              <a:spcPct val="100000"/>
            </a:lnSpc>
            <a:spcBef>
              <a:spcPct val="0"/>
            </a:spcBef>
            <a:spcAft>
              <a:spcPct val="15000"/>
            </a:spcAft>
            <a:buChar char="•"/>
          </a:pPr>
          <a:r>
            <a:rPr lang="en-US" sz="1000" b="1" kern="1200" dirty="0">
              <a:solidFill>
                <a:schemeClr val="bg1"/>
              </a:solidFill>
            </a:rPr>
            <a:t>Major industries are Pharmaceuticals &amp; life sciences, </a:t>
          </a:r>
          <a:endParaRPr lang="en-IN" sz="1000" b="1" kern="1200" dirty="0">
            <a:solidFill>
              <a:schemeClr val="bg1"/>
            </a:solidFill>
          </a:endParaRPr>
        </a:p>
        <a:p>
          <a:pPr marL="182563" lvl="1" indent="-95250" algn="l" defTabSz="444500">
            <a:lnSpc>
              <a:spcPct val="100000"/>
            </a:lnSpc>
            <a:spcBef>
              <a:spcPct val="0"/>
            </a:spcBef>
            <a:spcAft>
              <a:spcPct val="15000"/>
            </a:spcAft>
            <a:buChar char="•"/>
          </a:pPr>
          <a:r>
            <a:rPr lang="en-US" sz="1000" b="1" kern="1200" dirty="0">
              <a:solidFill>
                <a:schemeClr val="bg1"/>
              </a:solidFill>
            </a:rPr>
            <a:t>Fastest growing IT &amp; ITeS  destination in industry India, Outsourcing of films &amp; movie development.</a:t>
          </a:r>
          <a:endParaRPr lang="en-IN" sz="1000" b="1" kern="1200" dirty="0">
            <a:solidFill>
              <a:schemeClr val="bg1"/>
            </a:solidFill>
          </a:endParaRPr>
        </a:p>
        <a:p>
          <a:pPr marL="182563" lvl="1" indent="-95250" algn="l" defTabSz="444500">
            <a:lnSpc>
              <a:spcPct val="100000"/>
            </a:lnSpc>
            <a:spcBef>
              <a:spcPct val="0"/>
            </a:spcBef>
            <a:spcAft>
              <a:spcPct val="15000"/>
            </a:spcAft>
            <a:buChar char="•"/>
          </a:pPr>
          <a:r>
            <a:rPr lang="en-US" sz="1000" b="1" kern="1200" dirty="0">
              <a:solidFill>
                <a:schemeClr val="bg1"/>
              </a:solidFill>
            </a:rPr>
            <a:t>Hyperscale Compute &amp; network nodes, OTT players, Media houses and above business verticals are drivers for Data Center</a:t>
          </a:r>
          <a:endParaRPr lang="en-IN" sz="1000" b="1" kern="1200" dirty="0">
            <a:solidFill>
              <a:schemeClr val="bg1"/>
            </a:solidFill>
          </a:endParaRPr>
        </a:p>
        <a:p>
          <a:pPr marL="114300" lvl="1" indent="0" algn="l" defTabSz="444500">
            <a:lnSpc>
              <a:spcPct val="90000"/>
            </a:lnSpc>
            <a:spcBef>
              <a:spcPct val="0"/>
            </a:spcBef>
            <a:spcAft>
              <a:spcPct val="15000"/>
            </a:spcAft>
            <a:buChar char="•"/>
          </a:pPr>
          <a:endParaRPr lang="en-IN" sz="1000" kern="1200" dirty="0">
            <a:solidFill>
              <a:schemeClr val="bg1"/>
            </a:solidFill>
          </a:endParaRPr>
        </a:p>
      </dsp:txBody>
      <dsp:txXfrm>
        <a:off x="3095243" y="0"/>
        <a:ext cx="5141171" cy="1510246"/>
      </dsp:txXfrm>
    </dsp:sp>
    <dsp:sp modelId="{875E75B9-72DA-43BB-B7F0-BEA519C292C3}">
      <dsp:nvSpPr>
        <dsp:cNvPr id="0" name=""/>
        <dsp:cNvSpPr/>
      </dsp:nvSpPr>
      <dsp:spPr>
        <a:xfrm>
          <a:off x="570994" y="40990"/>
          <a:ext cx="2350803" cy="1475514"/>
        </a:xfrm>
        <a:prstGeom prst="roundRect">
          <a:avLst>
            <a:gd name="adj" fmla="val 10000"/>
          </a:avLst>
        </a:prstGeom>
        <a:blipFill rotWithShape="1">
          <a:blip xmlns:r="http://schemas.openxmlformats.org/officeDocument/2006/relationships" r:embed="rId2"/>
          <a:srcRect/>
          <a:stretch>
            <a:fillRect l="-9000" r="-9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AE57847D-9886-4E29-A501-79354A5F5C3D}">
      <dsp:nvSpPr>
        <dsp:cNvPr id="0" name=""/>
        <dsp:cNvSpPr/>
      </dsp:nvSpPr>
      <dsp:spPr>
        <a:xfrm>
          <a:off x="1964551" y="1554095"/>
          <a:ext cx="6242860" cy="1110459"/>
        </a:xfrm>
        <a:prstGeom prst="roundRect">
          <a:avLst>
            <a:gd name="adj" fmla="val 10000"/>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IN" sz="1000" b="1" kern="1200" dirty="0">
              <a:solidFill>
                <a:srgbClr val="BED730"/>
              </a:solidFill>
            </a:rPr>
            <a:t>Business Verticals</a:t>
          </a:r>
        </a:p>
        <a:p>
          <a:pPr marL="95250"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BFSI</a:t>
          </a:r>
        </a:p>
        <a:p>
          <a:pPr marL="95250"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Software development</a:t>
          </a:r>
        </a:p>
        <a:p>
          <a:pPr marL="95250" lvl="1" indent="-95250" algn="l" defTabSz="444500">
            <a:lnSpc>
              <a:spcPct val="90000"/>
            </a:lnSpc>
            <a:spcBef>
              <a:spcPct val="0"/>
            </a:spcBef>
            <a:spcAft>
              <a:spcPct val="15000"/>
            </a:spcAft>
            <a:buFont typeface="Arial" panose="020B0604020202020204" pitchFamily="34" charset="0"/>
            <a:buChar char="•"/>
          </a:pPr>
          <a:r>
            <a:rPr lang="en-IN" sz="1000" b="0" kern="1200" dirty="0">
              <a:solidFill>
                <a:schemeClr val="bg1"/>
              </a:solidFill>
            </a:rPr>
            <a:t>Pharmaceuticals </a:t>
          </a:r>
        </a:p>
        <a:p>
          <a:pPr marL="95250" lvl="1" indent="-95250" algn="l" defTabSz="444500">
            <a:lnSpc>
              <a:spcPct val="90000"/>
            </a:lnSpc>
            <a:spcBef>
              <a:spcPct val="0"/>
            </a:spcBef>
            <a:spcAft>
              <a:spcPct val="15000"/>
            </a:spcAft>
            <a:buFont typeface="Arial" panose="020B0604020202020204" pitchFamily="34" charset="0"/>
            <a:buChar char="•"/>
          </a:pPr>
          <a:r>
            <a:rPr lang="en-IN" sz="1000" b="0" kern="1200" dirty="0">
              <a:solidFill>
                <a:schemeClr val="bg1"/>
              </a:solidFill>
            </a:rPr>
            <a:t>Hospitals</a:t>
          </a:r>
        </a:p>
        <a:p>
          <a:pPr marL="95250" lvl="1" indent="-95250" algn="l" defTabSz="444500">
            <a:lnSpc>
              <a:spcPct val="90000"/>
            </a:lnSpc>
            <a:spcBef>
              <a:spcPct val="0"/>
            </a:spcBef>
            <a:spcAft>
              <a:spcPct val="15000"/>
            </a:spcAft>
            <a:buFont typeface="Arial" panose="020B0604020202020204" pitchFamily="34" charset="0"/>
            <a:buChar char="•"/>
          </a:pPr>
          <a:r>
            <a:rPr lang="en-IN" sz="1000" b="0" kern="1200" dirty="0">
              <a:solidFill>
                <a:schemeClr val="bg1"/>
              </a:solidFill>
            </a:rPr>
            <a:t>IT-ITES</a:t>
          </a:r>
        </a:p>
      </dsp:txBody>
      <dsp:txXfrm>
        <a:off x="3287235" y="1554095"/>
        <a:ext cx="4920176" cy="1110459"/>
      </dsp:txXfrm>
    </dsp:sp>
    <dsp:sp modelId="{96627D97-86BB-4648-957C-47CB4E700FCE}">
      <dsp:nvSpPr>
        <dsp:cNvPr id="0" name=""/>
        <dsp:cNvSpPr/>
      </dsp:nvSpPr>
      <dsp:spPr>
        <a:xfrm>
          <a:off x="525049" y="1582383"/>
          <a:ext cx="2350803" cy="1093259"/>
        </a:xfrm>
        <a:prstGeom prst="roundRect">
          <a:avLst>
            <a:gd name="adj" fmla="val 10000"/>
          </a:avLst>
        </a:prstGeom>
        <a:blipFill rotWithShape="1">
          <a:blip xmlns:r="http://schemas.openxmlformats.org/officeDocument/2006/relationships" r:embed="rId3"/>
          <a:srcRect/>
          <a:stretch>
            <a:fillRect l="-1000" r="-1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4F0CFB58-C626-48E5-949A-C7D318CF5EC1}">
      <dsp:nvSpPr>
        <dsp:cNvPr id="0" name=""/>
        <dsp:cNvSpPr/>
      </dsp:nvSpPr>
      <dsp:spPr>
        <a:xfrm>
          <a:off x="1808256" y="2782618"/>
          <a:ext cx="6396848" cy="1164704"/>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225425" lvl="0" indent="-225425" algn="l" defTabSz="444500">
            <a:lnSpc>
              <a:spcPct val="90000"/>
            </a:lnSpc>
            <a:spcBef>
              <a:spcPct val="0"/>
            </a:spcBef>
            <a:spcAft>
              <a:spcPct val="35000"/>
            </a:spcAft>
            <a:buNone/>
          </a:pPr>
          <a:r>
            <a:rPr lang="en-US" sz="1000" b="1" kern="1200" dirty="0">
              <a:solidFill>
                <a:srgbClr val="BED730"/>
              </a:solidFill>
            </a:rPr>
            <a:t>Driving factors</a:t>
          </a:r>
          <a:endParaRPr lang="en-IN" sz="1000" kern="1200" dirty="0">
            <a:solidFill>
              <a:srgbClr val="BED730"/>
            </a:solidFill>
          </a:endParaRPr>
        </a:p>
        <a:p>
          <a:pPr marL="182563" lvl="1" indent="-95250" algn="l" defTabSz="444500">
            <a:lnSpc>
              <a:spcPct val="90000"/>
            </a:lnSpc>
            <a:spcBef>
              <a:spcPct val="0"/>
            </a:spcBef>
            <a:spcAft>
              <a:spcPct val="15000"/>
            </a:spcAft>
            <a:buChar char="•"/>
          </a:pPr>
          <a:r>
            <a:rPr lang="en-US" sz="1000" kern="1200" dirty="0">
              <a:solidFill>
                <a:schemeClr val="bg1"/>
              </a:solidFill>
            </a:rPr>
            <a:t>Favorable for Data Center and Disaster Recovery sites due to highly stable Seismic Zone</a:t>
          </a:r>
        </a:p>
        <a:p>
          <a:pPr marL="182563" lvl="1" indent="-95250" algn="l" defTabSz="444500">
            <a:lnSpc>
              <a:spcPct val="90000"/>
            </a:lnSpc>
            <a:spcBef>
              <a:spcPct val="0"/>
            </a:spcBef>
            <a:spcAft>
              <a:spcPct val="15000"/>
            </a:spcAft>
            <a:buChar char="•"/>
          </a:pPr>
          <a:r>
            <a:rPr lang="en-US" sz="1000" kern="1200" dirty="0">
              <a:solidFill>
                <a:schemeClr val="bg1"/>
              </a:solidFill>
            </a:rPr>
            <a:t>Favorable destination of IT/ITES companies due to availability of resources</a:t>
          </a:r>
          <a:endParaRPr lang="en-IN" sz="1000" kern="1200" dirty="0">
            <a:solidFill>
              <a:schemeClr val="bg1"/>
            </a:solidFill>
          </a:endParaRPr>
        </a:p>
        <a:p>
          <a:pPr marL="182563" lvl="1" indent="-95250" algn="l" defTabSz="444500">
            <a:lnSpc>
              <a:spcPct val="90000"/>
            </a:lnSpc>
            <a:spcBef>
              <a:spcPct val="0"/>
            </a:spcBef>
            <a:spcAft>
              <a:spcPct val="15000"/>
            </a:spcAft>
            <a:buChar char="•"/>
          </a:pPr>
          <a:r>
            <a:rPr lang="en-US" sz="1000" kern="1200" dirty="0">
              <a:solidFill>
                <a:schemeClr val="bg1"/>
              </a:solidFill>
            </a:rPr>
            <a:t>Low cost of power compared to other Tier I cities </a:t>
          </a:r>
          <a:endParaRPr lang="en-IN" sz="1000" kern="1200" dirty="0">
            <a:solidFill>
              <a:schemeClr val="bg1"/>
            </a:solidFill>
          </a:endParaRPr>
        </a:p>
      </dsp:txBody>
      <dsp:txXfrm>
        <a:off x="3163566" y="2782618"/>
        <a:ext cx="5041539" cy="1164704"/>
      </dsp:txXfrm>
    </dsp:sp>
    <dsp:sp modelId="{FA1475EB-5944-4708-A32A-7B4989F509FB}">
      <dsp:nvSpPr>
        <dsp:cNvPr id="0" name=""/>
        <dsp:cNvSpPr/>
      </dsp:nvSpPr>
      <dsp:spPr>
        <a:xfrm>
          <a:off x="487055" y="2764612"/>
          <a:ext cx="2351982" cy="1165838"/>
        </a:xfrm>
        <a:prstGeom prst="roundRect">
          <a:avLst>
            <a:gd name="adj" fmla="val 10000"/>
          </a:avLst>
        </a:prstGeom>
        <a:blipFill dpi="0" rotWithShape="1">
          <a:blip xmlns:r="http://schemas.openxmlformats.org/officeDocument/2006/relationships" r:embed="rId4"/>
          <a:srcRect/>
          <a:stretch>
            <a:fillRect l="26275" r="26275"/>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A5132-356E-4574-A2A3-849D148B66C4}">
      <dsp:nvSpPr>
        <dsp:cNvPr id="0" name=""/>
        <dsp:cNvSpPr/>
      </dsp:nvSpPr>
      <dsp:spPr>
        <a:xfrm>
          <a:off x="0" y="39612"/>
          <a:ext cx="4068762" cy="44928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Located at the </a:t>
          </a:r>
          <a:r>
            <a:rPr lang="en-US" sz="1050" b="1" kern="1200" dirty="0">
              <a:solidFill>
                <a:schemeClr val="accent3"/>
              </a:solidFill>
            </a:rPr>
            <a:t>Financial District </a:t>
          </a:r>
          <a:r>
            <a:rPr lang="en-US" sz="1050" kern="1200" dirty="0"/>
            <a:t>(an SEZ and IT Corridor, by Govt of Telangana)</a:t>
          </a:r>
          <a:endParaRPr lang="en-IN" sz="1050" kern="1200" dirty="0"/>
        </a:p>
      </dsp:txBody>
      <dsp:txXfrm>
        <a:off x="21932" y="61544"/>
        <a:ext cx="4024898" cy="405416"/>
      </dsp:txXfrm>
    </dsp:sp>
    <dsp:sp modelId="{7CAE816D-BB15-4029-BF42-97CDCDB3C317}">
      <dsp:nvSpPr>
        <dsp:cNvPr id="0" name=""/>
        <dsp:cNvSpPr/>
      </dsp:nvSpPr>
      <dsp:spPr>
        <a:xfrm>
          <a:off x="0" y="558012"/>
          <a:ext cx="4068762" cy="4492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b="1" kern="1200" dirty="0">
              <a:solidFill>
                <a:srgbClr val="9BBB59"/>
              </a:solidFill>
              <a:latin typeface="Trebuchet MS"/>
              <a:ea typeface="+mn-ea"/>
              <a:cs typeface="+mn-cs"/>
            </a:rPr>
            <a:t>Hyperscale</a:t>
          </a:r>
          <a:r>
            <a:rPr lang="en-US" sz="1050" kern="1200" dirty="0"/>
            <a:t> Cloud nodes </a:t>
          </a:r>
          <a:endParaRPr lang="en-IN" sz="1050" kern="1200" dirty="0"/>
        </a:p>
      </dsp:txBody>
      <dsp:txXfrm>
        <a:off x="21932" y="579944"/>
        <a:ext cx="4024898" cy="405416"/>
      </dsp:txXfrm>
    </dsp:sp>
    <dsp:sp modelId="{4090F050-AE9C-4C31-BC92-6E8969C4BD93}">
      <dsp:nvSpPr>
        <dsp:cNvPr id="0" name=""/>
        <dsp:cNvSpPr/>
      </dsp:nvSpPr>
      <dsp:spPr>
        <a:xfrm>
          <a:off x="0" y="1076412"/>
          <a:ext cx="4068762" cy="44928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Large </a:t>
          </a:r>
          <a:r>
            <a:rPr lang="en-US" sz="1050" b="1" kern="1200" dirty="0">
              <a:solidFill>
                <a:srgbClr val="9BBB59"/>
              </a:solidFill>
              <a:latin typeface="Trebuchet MS"/>
              <a:ea typeface="+mn-ea"/>
              <a:cs typeface="+mn-cs"/>
            </a:rPr>
            <a:t>Banking and Financial </a:t>
          </a:r>
          <a:r>
            <a:rPr lang="en-US" sz="1050" kern="1200" dirty="0"/>
            <a:t>Services customers</a:t>
          </a:r>
          <a:endParaRPr lang="en-IN" sz="1050" kern="1200" dirty="0"/>
        </a:p>
      </dsp:txBody>
      <dsp:txXfrm>
        <a:off x="21932" y="1098344"/>
        <a:ext cx="4024898" cy="405416"/>
      </dsp:txXfrm>
    </dsp:sp>
    <dsp:sp modelId="{1DC0243A-0379-411E-A9DB-F45C1FC4F816}">
      <dsp:nvSpPr>
        <dsp:cNvPr id="0" name=""/>
        <dsp:cNvSpPr/>
      </dsp:nvSpPr>
      <dsp:spPr>
        <a:xfrm>
          <a:off x="0" y="1594812"/>
          <a:ext cx="4068762" cy="4492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Access to utility services, essential and emergency services</a:t>
          </a:r>
          <a:endParaRPr lang="en-IN" sz="1050" kern="1200" dirty="0"/>
        </a:p>
      </dsp:txBody>
      <dsp:txXfrm>
        <a:off x="21932" y="1616744"/>
        <a:ext cx="4024898" cy="405416"/>
      </dsp:txXfrm>
    </dsp:sp>
    <dsp:sp modelId="{49CFB3B2-B1B3-4C7F-A420-E06763251B7F}">
      <dsp:nvSpPr>
        <dsp:cNvPr id="0" name=""/>
        <dsp:cNvSpPr/>
      </dsp:nvSpPr>
      <dsp:spPr>
        <a:xfrm>
          <a:off x="0" y="2113738"/>
          <a:ext cx="4068762" cy="44928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Presence of </a:t>
          </a:r>
          <a:r>
            <a:rPr lang="en-US" sz="1050" b="1" kern="1200" dirty="0">
              <a:solidFill>
                <a:srgbClr val="9BBB59"/>
              </a:solidFill>
              <a:latin typeface="Trebuchet MS"/>
              <a:ea typeface="+mn-ea"/>
              <a:cs typeface="+mn-cs"/>
            </a:rPr>
            <a:t>major telecom </a:t>
          </a:r>
          <a:r>
            <a:rPr lang="en-US" sz="1050" kern="1200" dirty="0"/>
            <a:t>service providers</a:t>
          </a:r>
          <a:endParaRPr lang="en-IN" sz="1050" kern="1200" dirty="0"/>
        </a:p>
      </dsp:txBody>
      <dsp:txXfrm>
        <a:off x="21932" y="2135670"/>
        <a:ext cx="4024898" cy="405416"/>
      </dsp:txXfrm>
    </dsp:sp>
    <dsp:sp modelId="{418B462B-A6E9-4063-8E67-21B0C31E652D}">
      <dsp:nvSpPr>
        <dsp:cNvPr id="0" name=""/>
        <dsp:cNvSpPr/>
      </dsp:nvSpPr>
      <dsp:spPr>
        <a:xfrm>
          <a:off x="0" y="2631613"/>
          <a:ext cx="4068762" cy="4492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Power feed from </a:t>
          </a:r>
          <a:r>
            <a:rPr lang="en-US" sz="1050" b="1" kern="1200" dirty="0">
              <a:solidFill>
                <a:srgbClr val="9BBB59"/>
              </a:solidFill>
              <a:latin typeface="Trebuchet MS"/>
              <a:ea typeface="+mn-ea"/>
              <a:cs typeface="+mn-cs"/>
            </a:rPr>
            <a:t>Dual utility Substations</a:t>
          </a:r>
          <a:endParaRPr lang="en-IN" sz="1050" b="1" kern="1200" dirty="0">
            <a:solidFill>
              <a:srgbClr val="9BBB59"/>
            </a:solidFill>
            <a:latin typeface="Trebuchet MS"/>
            <a:ea typeface="+mn-ea"/>
            <a:cs typeface="+mn-cs"/>
          </a:endParaRPr>
        </a:p>
      </dsp:txBody>
      <dsp:txXfrm>
        <a:off x="21932" y="2653545"/>
        <a:ext cx="4024898" cy="4054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F91A4-9EFD-43DF-A0BF-11AD15857DAA}">
      <dsp:nvSpPr>
        <dsp:cNvPr id="0" name=""/>
        <dsp:cNvSpPr/>
      </dsp:nvSpPr>
      <dsp:spPr>
        <a:xfrm>
          <a:off x="0" y="2931"/>
          <a:ext cx="3434763" cy="499590"/>
        </a:xfrm>
        <a:prstGeom prst="round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72000" lvl="0" indent="0" algn="l" defTabSz="533400">
            <a:lnSpc>
              <a:spcPct val="100000"/>
            </a:lnSpc>
            <a:spcBef>
              <a:spcPct val="0"/>
            </a:spcBef>
            <a:spcAft>
              <a:spcPts val="0"/>
            </a:spcAft>
            <a:buNone/>
          </a:pPr>
          <a:r>
            <a:rPr lang="en-US" sz="1200" kern="1200" dirty="0">
              <a:solidFill>
                <a:schemeClr val="bg1">
                  <a:lumMod val="85000"/>
                </a:schemeClr>
              </a:solidFill>
            </a:rPr>
            <a:t>50-acre campus for 5 Data Center blocks – </a:t>
          </a:r>
          <a:br>
            <a:rPr lang="en-US" sz="1200" kern="1200" dirty="0">
              <a:solidFill>
                <a:schemeClr val="bg1">
                  <a:lumMod val="85000"/>
                </a:schemeClr>
              </a:solidFill>
            </a:rPr>
          </a:br>
          <a:r>
            <a:rPr lang="en-US" sz="1200" kern="1200" dirty="0">
              <a:solidFill>
                <a:schemeClr val="bg1">
                  <a:lumMod val="85000"/>
                </a:schemeClr>
              </a:solidFill>
            </a:rPr>
            <a:t>each block can host up to </a:t>
          </a:r>
          <a:r>
            <a:rPr lang="en-US" sz="1200" b="1" kern="1200" dirty="0">
              <a:solidFill>
                <a:srgbClr val="BED730"/>
              </a:solidFill>
            </a:rPr>
            <a:t>52-60 MW</a:t>
          </a:r>
          <a:endParaRPr lang="en-IN" sz="1200" b="1" kern="1200" dirty="0">
            <a:solidFill>
              <a:srgbClr val="BED730"/>
            </a:solidFill>
          </a:endParaRPr>
        </a:p>
      </dsp:txBody>
      <dsp:txXfrm>
        <a:off x="24388" y="27319"/>
        <a:ext cx="3385987" cy="450814"/>
      </dsp:txXfrm>
    </dsp:sp>
    <dsp:sp modelId="{E08B66A4-5C13-46B3-91E6-CCFA808109C7}">
      <dsp:nvSpPr>
        <dsp:cNvPr id="0" name=""/>
        <dsp:cNvSpPr/>
      </dsp:nvSpPr>
      <dsp:spPr>
        <a:xfrm>
          <a:off x="0" y="542841"/>
          <a:ext cx="3434763" cy="499590"/>
        </a:xfrm>
        <a:prstGeom prst="round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72000" lvl="0" indent="0" algn="l" defTabSz="533400">
            <a:lnSpc>
              <a:spcPct val="100000"/>
            </a:lnSpc>
            <a:spcBef>
              <a:spcPct val="0"/>
            </a:spcBef>
            <a:spcAft>
              <a:spcPts val="0"/>
            </a:spcAft>
            <a:buNone/>
          </a:pPr>
          <a:r>
            <a:rPr lang="en-US" sz="1200" kern="1200" dirty="0">
              <a:solidFill>
                <a:schemeClr val="bg1">
                  <a:lumMod val="85000"/>
                </a:schemeClr>
              </a:solidFill>
            </a:rPr>
            <a:t>Options for ground-only warehouse type block or G+2 RCC block (</a:t>
          </a:r>
          <a:r>
            <a:rPr lang="en-US" sz="1200" b="1" kern="1200" dirty="0">
              <a:solidFill>
                <a:srgbClr val="BED730"/>
              </a:solidFill>
            </a:rPr>
            <a:t>7-8 meters </a:t>
          </a:r>
          <a:r>
            <a:rPr lang="en-US" sz="1200" kern="1200" dirty="0">
              <a:solidFill>
                <a:schemeClr val="bg1">
                  <a:lumMod val="85000"/>
                </a:schemeClr>
              </a:solidFill>
            </a:rPr>
            <a:t>height)</a:t>
          </a:r>
          <a:endParaRPr lang="en-IN" sz="1200" kern="1200" dirty="0">
            <a:solidFill>
              <a:schemeClr val="bg1">
                <a:lumMod val="85000"/>
              </a:schemeClr>
            </a:solidFill>
          </a:endParaRPr>
        </a:p>
      </dsp:txBody>
      <dsp:txXfrm>
        <a:off x="24388" y="567229"/>
        <a:ext cx="3385987" cy="450814"/>
      </dsp:txXfrm>
    </dsp:sp>
    <dsp:sp modelId="{DBDEFA2B-0CAF-4A22-8C18-0F5CE7E6ADD2}">
      <dsp:nvSpPr>
        <dsp:cNvPr id="0" name=""/>
        <dsp:cNvSpPr/>
      </dsp:nvSpPr>
      <dsp:spPr>
        <a:xfrm>
          <a:off x="0" y="1082751"/>
          <a:ext cx="3434763" cy="499590"/>
        </a:xfrm>
        <a:prstGeom prst="round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72000" lvl="0" indent="0" algn="l" defTabSz="533400">
            <a:lnSpc>
              <a:spcPct val="100000"/>
            </a:lnSpc>
            <a:spcBef>
              <a:spcPct val="0"/>
            </a:spcBef>
            <a:spcAft>
              <a:spcPts val="0"/>
            </a:spcAft>
            <a:buNone/>
          </a:pPr>
          <a:r>
            <a:rPr lang="en-US" sz="1200" kern="1200" dirty="0">
              <a:solidFill>
                <a:schemeClr val="bg1">
                  <a:lumMod val="85000"/>
                </a:schemeClr>
              </a:solidFill>
            </a:rPr>
            <a:t>Enables unlimited scaling of </a:t>
          </a:r>
          <a:r>
            <a:rPr lang="en-US" sz="1200" b="1" kern="1200" dirty="0">
              <a:solidFill>
                <a:srgbClr val="BED730"/>
              </a:solidFill>
            </a:rPr>
            <a:t>power</a:t>
          </a:r>
          <a:r>
            <a:rPr lang="en-US" sz="1200" kern="1200" dirty="0">
              <a:solidFill>
                <a:schemeClr val="bg1">
                  <a:lumMod val="85000"/>
                </a:schemeClr>
              </a:solidFill>
            </a:rPr>
            <a:t> without space constraints and reduced complexity</a:t>
          </a:r>
          <a:endParaRPr lang="en-IN" sz="1200" kern="1200" dirty="0">
            <a:solidFill>
              <a:schemeClr val="bg1">
                <a:lumMod val="85000"/>
              </a:schemeClr>
            </a:solidFill>
          </a:endParaRPr>
        </a:p>
      </dsp:txBody>
      <dsp:txXfrm>
        <a:off x="24388" y="1107139"/>
        <a:ext cx="3385987" cy="450814"/>
      </dsp:txXfrm>
    </dsp:sp>
    <dsp:sp modelId="{19EFC3F1-8AB3-4126-A5EA-6B39A012F368}">
      <dsp:nvSpPr>
        <dsp:cNvPr id="0" name=""/>
        <dsp:cNvSpPr/>
      </dsp:nvSpPr>
      <dsp:spPr>
        <a:xfrm>
          <a:off x="0" y="1622661"/>
          <a:ext cx="3434763" cy="499590"/>
        </a:xfrm>
        <a:prstGeom prst="round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72000" lvl="0" indent="0" algn="l" defTabSz="533400">
            <a:lnSpc>
              <a:spcPct val="100000"/>
            </a:lnSpc>
            <a:spcBef>
              <a:spcPct val="0"/>
            </a:spcBef>
            <a:spcAft>
              <a:spcPts val="0"/>
            </a:spcAft>
            <a:buNone/>
          </a:pPr>
          <a:r>
            <a:rPr lang="en-US" sz="1200" kern="1200" dirty="0">
              <a:solidFill>
                <a:schemeClr val="bg1">
                  <a:lumMod val="85000"/>
                </a:schemeClr>
              </a:solidFill>
            </a:rPr>
            <a:t>Ideal for </a:t>
          </a:r>
          <a:r>
            <a:rPr lang="en-US" sz="1200" b="1" kern="1200" dirty="0">
              <a:solidFill>
                <a:srgbClr val="BED730"/>
              </a:solidFill>
            </a:rPr>
            <a:t>BTS</a:t>
          </a:r>
          <a:r>
            <a:rPr lang="en-US" sz="1200" kern="1200" dirty="0">
              <a:solidFill>
                <a:schemeClr val="bg1">
                  <a:lumMod val="85000"/>
                </a:schemeClr>
              </a:solidFill>
            </a:rPr>
            <a:t> requirements or seamless migration from Colo to </a:t>
          </a:r>
          <a:r>
            <a:rPr lang="en-US" sz="1200" kern="1200" dirty="0">
              <a:solidFill>
                <a:prstClr val="white">
                  <a:lumMod val="85000"/>
                </a:prstClr>
              </a:solidFill>
              <a:latin typeface="Trebuchet MS"/>
              <a:ea typeface="+mn-ea"/>
              <a:cs typeface="+mn-cs"/>
            </a:rPr>
            <a:t>BTS</a:t>
          </a:r>
          <a:endParaRPr lang="en-IN" sz="1200" kern="1200" dirty="0">
            <a:solidFill>
              <a:prstClr val="white">
                <a:lumMod val="85000"/>
              </a:prstClr>
            </a:solidFill>
            <a:latin typeface="Trebuchet MS"/>
            <a:ea typeface="+mn-ea"/>
            <a:cs typeface="+mn-cs"/>
          </a:endParaRPr>
        </a:p>
      </dsp:txBody>
      <dsp:txXfrm>
        <a:off x="24388" y="1647049"/>
        <a:ext cx="3385987" cy="450814"/>
      </dsp:txXfrm>
    </dsp:sp>
    <dsp:sp modelId="{12BDFFA8-95F8-4323-8B23-70DB384203BD}">
      <dsp:nvSpPr>
        <dsp:cNvPr id="0" name=""/>
        <dsp:cNvSpPr/>
      </dsp:nvSpPr>
      <dsp:spPr>
        <a:xfrm>
          <a:off x="0" y="2162571"/>
          <a:ext cx="3434763" cy="499590"/>
        </a:xfrm>
        <a:prstGeom prst="round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72000" lvl="0" indent="0" algn="l" defTabSz="533400">
            <a:lnSpc>
              <a:spcPct val="100000"/>
            </a:lnSpc>
            <a:spcBef>
              <a:spcPct val="0"/>
            </a:spcBef>
            <a:spcAft>
              <a:spcPts val="0"/>
            </a:spcAft>
            <a:buNone/>
          </a:pPr>
          <a:r>
            <a:rPr lang="en-US" sz="1200" b="1" kern="1200" dirty="0">
              <a:solidFill>
                <a:srgbClr val="BED730"/>
              </a:solidFill>
            </a:rPr>
            <a:t>Integrated campus </a:t>
          </a:r>
          <a:r>
            <a:rPr lang="en-US" sz="1200" kern="1200" dirty="0">
              <a:solidFill>
                <a:schemeClr val="bg1">
                  <a:lumMod val="85000"/>
                </a:schemeClr>
              </a:solidFill>
            </a:rPr>
            <a:t>network and metro network via utility tower fiber highway</a:t>
          </a:r>
          <a:endParaRPr lang="en-IN" sz="1200" kern="1200" dirty="0">
            <a:solidFill>
              <a:schemeClr val="bg1">
                <a:lumMod val="85000"/>
              </a:schemeClr>
            </a:solidFill>
          </a:endParaRPr>
        </a:p>
      </dsp:txBody>
      <dsp:txXfrm>
        <a:off x="24388" y="2186959"/>
        <a:ext cx="3385987" cy="450814"/>
      </dsp:txXfrm>
    </dsp:sp>
    <dsp:sp modelId="{7265E433-286E-4C98-BCA4-D2240502A54C}">
      <dsp:nvSpPr>
        <dsp:cNvPr id="0" name=""/>
        <dsp:cNvSpPr/>
      </dsp:nvSpPr>
      <dsp:spPr>
        <a:xfrm>
          <a:off x="0" y="2702481"/>
          <a:ext cx="3434763" cy="499590"/>
        </a:xfrm>
        <a:prstGeom prst="round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72000" lvl="0" indent="0" algn="l" defTabSz="533400">
            <a:lnSpc>
              <a:spcPct val="100000"/>
            </a:lnSpc>
            <a:spcBef>
              <a:spcPct val="0"/>
            </a:spcBef>
            <a:spcAft>
              <a:spcPts val="0"/>
            </a:spcAft>
            <a:buNone/>
          </a:pPr>
          <a:r>
            <a:rPr lang="en-US" sz="1200" kern="1200" dirty="0">
              <a:solidFill>
                <a:schemeClr val="bg1">
                  <a:lumMod val="85000"/>
                </a:schemeClr>
              </a:solidFill>
            </a:rPr>
            <a:t>Access to </a:t>
          </a:r>
          <a:r>
            <a:rPr lang="en-US" sz="1200" b="1" kern="1200" dirty="0">
              <a:solidFill>
                <a:srgbClr val="BED730"/>
              </a:solidFill>
            </a:rPr>
            <a:t>Dark fiber </a:t>
          </a:r>
          <a:r>
            <a:rPr lang="en-US" sz="1200" kern="1200" dirty="0">
              <a:solidFill>
                <a:prstClr val="white">
                  <a:lumMod val="85000"/>
                </a:prstClr>
              </a:solidFill>
              <a:latin typeface="Trebuchet MS"/>
              <a:ea typeface="+mn-ea"/>
              <a:cs typeface="+mn-cs"/>
            </a:rPr>
            <a:t>to </a:t>
          </a:r>
          <a:r>
            <a:rPr lang="en-US" sz="1200" b="1" kern="1200" dirty="0">
              <a:solidFill>
                <a:srgbClr val="BED730"/>
              </a:solidFill>
            </a:rPr>
            <a:t>Major IT parks </a:t>
          </a:r>
          <a:r>
            <a:rPr lang="en-US" sz="1200" kern="1200" dirty="0">
              <a:solidFill>
                <a:schemeClr val="bg1">
                  <a:lumMod val="85000"/>
                </a:schemeClr>
              </a:solidFill>
            </a:rPr>
            <a:t>in IT corridors in Madhapur and Financial District </a:t>
          </a:r>
          <a:endParaRPr lang="en-IN" sz="1200" kern="1200" dirty="0">
            <a:solidFill>
              <a:schemeClr val="bg1">
                <a:lumMod val="85000"/>
              </a:schemeClr>
            </a:solidFill>
          </a:endParaRPr>
        </a:p>
      </dsp:txBody>
      <dsp:txXfrm>
        <a:off x="24388" y="2726869"/>
        <a:ext cx="3385987" cy="450814"/>
      </dsp:txXfrm>
    </dsp:sp>
    <dsp:sp modelId="{B8D7B6F5-AB00-4270-BCC2-A423354D6A0D}">
      <dsp:nvSpPr>
        <dsp:cNvPr id="0" name=""/>
        <dsp:cNvSpPr/>
      </dsp:nvSpPr>
      <dsp:spPr>
        <a:xfrm>
          <a:off x="0" y="3242391"/>
          <a:ext cx="3434763" cy="499590"/>
        </a:xfrm>
        <a:prstGeom prst="round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72000" lvl="0" indent="0" algn="l" defTabSz="533400">
            <a:lnSpc>
              <a:spcPct val="100000"/>
            </a:lnSpc>
            <a:spcBef>
              <a:spcPct val="0"/>
            </a:spcBef>
            <a:spcAft>
              <a:spcPts val="0"/>
            </a:spcAft>
            <a:buNone/>
          </a:pPr>
          <a:r>
            <a:rPr lang="en-US" sz="1200" b="1" kern="1200" dirty="0">
              <a:solidFill>
                <a:srgbClr val="BED730"/>
              </a:solidFill>
            </a:rPr>
            <a:t>Low Latency access </a:t>
          </a:r>
          <a:r>
            <a:rPr lang="en-US" sz="1200" kern="1200" dirty="0">
              <a:solidFill>
                <a:schemeClr val="bg1">
                  <a:lumMod val="85000"/>
                </a:schemeClr>
              </a:solidFill>
            </a:rPr>
            <a:t>to </a:t>
          </a:r>
          <a:r>
            <a:rPr lang="en-US" sz="1200" kern="1200" dirty="0">
              <a:solidFill>
                <a:prstClr val="white">
                  <a:lumMod val="85000"/>
                </a:prstClr>
              </a:solidFill>
              <a:latin typeface="Trebuchet MS"/>
              <a:ea typeface="+mn-ea"/>
              <a:cs typeface="+mn-cs"/>
            </a:rPr>
            <a:t>30+ </a:t>
          </a:r>
          <a:r>
            <a:rPr lang="en-US" sz="1200" kern="1200" dirty="0">
              <a:solidFill>
                <a:schemeClr val="bg1">
                  <a:lumMod val="85000"/>
                </a:schemeClr>
              </a:solidFill>
            </a:rPr>
            <a:t>IT parks, Multi-tenant buildings and DCs in Hyderabad </a:t>
          </a:r>
          <a:endParaRPr lang="en-IN" sz="1200" kern="1200" dirty="0">
            <a:solidFill>
              <a:schemeClr val="bg1">
                <a:lumMod val="85000"/>
              </a:schemeClr>
            </a:solidFill>
          </a:endParaRPr>
        </a:p>
      </dsp:txBody>
      <dsp:txXfrm>
        <a:off x="24388" y="3266779"/>
        <a:ext cx="3385987" cy="4508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EDB82-C233-4A89-A483-FB41B2E7A1F5}">
      <dsp:nvSpPr>
        <dsp:cNvPr id="0" name=""/>
        <dsp:cNvSpPr/>
      </dsp:nvSpPr>
      <dsp:spPr>
        <a:xfrm>
          <a:off x="1359617" y="20267"/>
          <a:ext cx="7064378" cy="1067068"/>
        </a:xfrm>
        <a:prstGeom prst="roundRect">
          <a:avLst>
            <a:gd name="adj" fmla="val 10000"/>
          </a:avLst>
        </a:prstGeom>
        <a:solidFill>
          <a:srgbClr val="10253F">
            <a:alpha val="80000"/>
          </a:srgb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IN" sz="1000" b="1" kern="1200" dirty="0">
              <a:solidFill>
                <a:srgbClr val="BED730"/>
              </a:solidFill>
            </a:rPr>
            <a:t>About Bengaluru</a:t>
          </a:r>
        </a:p>
        <a:p>
          <a:pPr marL="182563" lvl="1" indent="-95250" algn="l" defTabSz="444500">
            <a:lnSpc>
              <a:spcPct val="90000"/>
            </a:lnSpc>
            <a:spcBef>
              <a:spcPct val="0"/>
            </a:spcBef>
            <a:spcAft>
              <a:spcPct val="15000"/>
            </a:spcAft>
            <a:buFont typeface="Arial" panose="020B0604020202020204" pitchFamily="34" charset="0"/>
            <a:buChar char="•"/>
          </a:pPr>
          <a:r>
            <a:rPr lang="en-US" sz="1000" b="0" kern="1200" dirty="0">
              <a:solidFill>
                <a:schemeClr val="bg1"/>
              </a:solidFill>
            </a:rPr>
            <a:t>Bengaluru has a GDP of $ 236 billion (2022)</a:t>
          </a:r>
          <a:endParaRPr lang="en-IN" sz="1000" b="0" kern="1200" dirty="0">
            <a:solidFill>
              <a:schemeClr val="bg1"/>
            </a:solidFill>
          </a:endParaRPr>
        </a:p>
        <a:p>
          <a:pPr marL="182563" lvl="1" indent="-95250" algn="l" defTabSz="444500">
            <a:lnSpc>
              <a:spcPct val="90000"/>
            </a:lnSpc>
            <a:spcBef>
              <a:spcPct val="0"/>
            </a:spcBef>
            <a:spcAft>
              <a:spcPct val="15000"/>
            </a:spcAft>
            <a:buFont typeface="Arial" panose="020B0604020202020204" pitchFamily="34" charset="0"/>
            <a:buChar char="•"/>
          </a:pPr>
          <a:r>
            <a:rPr lang="en-US" sz="1000" b="0" kern="1200" dirty="0">
              <a:solidFill>
                <a:schemeClr val="bg1"/>
              </a:solidFill>
            </a:rPr>
            <a:t>Mostly Hi-tech, Software development, R&amp;D setups </a:t>
          </a:r>
          <a:endParaRPr lang="en-IN" sz="1000" b="0" kern="1200" dirty="0">
            <a:solidFill>
              <a:schemeClr val="bg1"/>
            </a:solidFill>
          </a:endParaRPr>
        </a:p>
        <a:p>
          <a:pPr marL="182563" lvl="1" indent="-95250" algn="l" defTabSz="444500">
            <a:lnSpc>
              <a:spcPct val="90000"/>
            </a:lnSpc>
            <a:spcBef>
              <a:spcPct val="0"/>
            </a:spcBef>
            <a:spcAft>
              <a:spcPct val="15000"/>
            </a:spcAft>
            <a:buFont typeface="Arial" panose="020B0604020202020204" pitchFamily="34" charset="0"/>
            <a:buChar char="•"/>
          </a:pPr>
          <a:r>
            <a:rPr lang="en-US" sz="1000" b="0" kern="1200" dirty="0">
              <a:solidFill>
                <a:schemeClr val="bg1"/>
              </a:solidFill>
            </a:rPr>
            <a:t>High base of IT&amp; ITeS companies, they have small in-house data centers. With arrival of cloud, expansion is high so large Data Center capacities are getting created</a:t>
          </a:r>
          <a:endParaRPr lang="en-IN" sz="1000" b="0" kern="1200" dirty="0">
            <a:solidFill>
              <a:schemeClr val="bg1"/>
            </a:solidFill>
          </a:endParaRPr>
        </a:p>
        <a:p>
          <a:pPr marL="182563" lvl="1" indent="-95250" algn="l" defTabSz="444500">
            <a:lnSpc>
              <a:spcPct val="90000"/>
            </a:lnSpc>
            <a:spcBef>
              <a:spcPct val="0"/>
            </a:spcBef>
            <a:spcAft>
              <a:spcPct val="15000"/>
            </a:spcAft>
            <a:buFont typeface="Arial" panose="020B0604020202020204" pitchFamily="34" charset="0"/>
            <a:buChar char="•"/>
          </a:pPr>
          <a:r>
            <a:rPr lang="en-US" sz="1000" b="0" kern="1200" dirty="0">
              <a:solidFill>
                <a:schemeClr val="bg1"/>
              </a:solidFill>
            </a:rPr>
            <a:t>Bengaluru is a preferred locations for Disaster Recovery sites from other cities </a:t>
          </a:r>
          <a:endParaRPr lang="en-IN" sz="1000" b="0" kern="1200" dirty="0">
            <a:solidFill>
              <a:schemeClr val="bg1"/>
            </a:solidFill>
          </a:endParaRPr>
        </a:p>
        <a:p>
          <a:pPr marL="114300" lvl="1" indent="0" algn="l" defTabSz="444500">
            <a:lnSpc>
              <a:spcPct val="90000"/>
            </a:lnSpc>
            <a:spcBef>
              <a:spcPct val="0"/>
            </a:spcBef>
            <a:spcAft>
              <a:spcPct val="15000"/>
            </a:spcAft>
            <a:buChar char="•"/>
          </a:pPr>
          <a:endParaRPr lang="en-IN" sz="1000" kern="1200" dirty="0">
            <a:solidFill>
              <a:schemeClr val="bg1"/>
            </a:solidFill>
          </a:endParaRPr>
        </a:p>
      </dsp:txBody>
      <dsp:txXfrm>
        <a:off x="2851098" y="20267"/>
        <a:ext cx="5572897" cy="1067068"/>
      </dsp:txXfrm>
    </dsp:sp>
    <dsp:sp modelId="{875E75B9-72DA-43BB-B7F0-BEA519C292C3}">
      <dsp:nvSpPr>
        <dsp:cNvPr id="0" name=""/>
        <dsp:cNvSpPr/>
      </dsp:nvSpPr>
      <dsp:spPr>
        <a:xfrm>
          <a:off x="213852" y="0"/>
          <a:ext cx="2419737" cy="1068617"/>
        </a:xfrm>
        <a:prstGeom prst="roundRect">
          <a:avLst>
            <a:gd name="adj" fmla="val 10000"/>
          </a:avLst>
        </a:prstGeom>
        <a:blipFill rotWithShape="1">
          <a:blip xmlns:r="http://schemas.openxmlformats.org/officeDocument/2006/relationships" r:embed="rId1"/>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7847D-9886-4E29-A501-79354A5F5C3D}">
      <dsp:nvSpPr>
        <dsp:cNvPr id="0" name=""/>
        <dsp:cNvSpPr/>
      </dsp:nvSpPr>
      <dsp:spPr>
        <a:xfrm>
          <a:off x="1404200" y="1198822"/>
          <a:ext cx="6986723" cy="1070264"/>
        </a:xfrm>
        <a:prstGeom prst="roundRect">
          <a:avLst>
            <a:gd name="adj" fmla="val 10000"/>
          </a:avLst>
        </a:prstGeom>
        <a:solidFill>
          <a:schemeClr val="tx2">
            <a:lumMod val="75000"/>
            <a:alpha val="8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IN" sz="1000" b="1" kern="1200" dirty="0">
              <a:solidFill>
                <a:srgbClr val="BED730"/>
              </a:solidFill>
            </a:rPr>
            <a:t>Business Verticals</a:t>
          </a:r>
        </a:p>
        <a:p>
          <a:pPr marL="182563"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BFSI</a:t>
          </a:r>
        </a:p>
        <a:p>
          <a:pPr marL="182563"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E-Commerce &amp; Retail</a:t>
          </a:r>
        </a:p>
        <a:p>
          <a:pPr marL="182563"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IT/</a:t>
          </a:r>
          <a:r>
            <a:rPr lang="en-IN" sz="1000" b="0" kern="1200" dirty="0">
              <a:solidFill>
                <a:schemeClr val="bg1"/>
              </a:solidFill>
            </a:rPr>
            <a:t>ITES</a:t>
          </a:r>
        </a:p>
        <a:p>
          <a:pPr marL="182563" lvl="1" indent="-95250" algn="l" defTabSz="444500">
            <a:lnSpc>
              <a:spcPct val="90000"/>
            </a:lnSpc>
            <a:spcBef>
              <a:spcPct val="0"/>
            </a:spcBef>
            <a:spcAft>
              <a:spcPct val="15000"/>
            </a:spcAft>
            <a:buFont typeface="Arial" panose="020B0604020202020204" pitchFamily="34" charset="0"/>
            <a:buChar char="•"/>
          </a:pPr>
          <a:r>
            <a:rPr lang="en-US" sz="1000" b="0" kern="1200" dirty="0">
              <a:solidFill>
                <a:schemeClr val="bg1"/>
              </a:solidFill>
            </a:rPr>
            <a:t>Hitech</a:t>
          </a:r>
          <a:endParaRPr lang="en-IN" sz="1000" b="0" kern="1200" dirty="0">
            <a:solidFill>
              <a:schemeClr val="bg1"/>
            </a:solidFill>
          </a:endParaRPr>
        </a:p>
        <a:p>
          <a:pPr marL="182563" lvl="1" indent="-95250" algn="l" defTabSz="444500">
            <a:lnSpc>
              <a:spcPct val="90000"/>
            </a:lnSpc>
            <a:spcBef>
              <a:spcPct val="0"/>
            </a:spcBef>
            <a:spcAft>
              <a:spcPct val="15000"/>
            </a:spcAft>
            <a:buFont typeface="Arial" panose="020B0604020202020204" pitchFamily="34" charset="0"/>
            <a:buChar char="•"/>
          </a:pPr>
          <a:r>
            <a:rPr lang="en-US" sz="1000" b="0" kern="1200" dirty="0">
              <a:solidFill>
                <a:schemeClr val="bg1"/>
              </a:solidFill>
            </a:rPr>
            <a:t>Research and development</a:t>
          </a:r>
          <a:endParaRPr lang="en-IN" sz="1000" b="0" kern="1200" dirty="0">
            <a:solidFill>
              <a:schemeClr val="bg1"/>
            </a:solidFill>
          </a:endParaRPr>
        </a:p>
      </dsp:txBody>
      <dsp:txXfrm>
        <a:off x="2879287" y="1198822"/>
        <a:ext cx="5511637" cy="1070264"/>
      </dsp:txXfrm>
    </dsp:sp>
    <dsp:sp modelId="{96627D97-86BB-4648-957C-47CB4E700FCE}">
      <dsp:nvSpPr>
        <dsp:cNvPr id="0" name=""/>
        <dsp:cNvSpPr/>
      </dsp:nvSpPr>
      <dsp:spPr>
        <a:xfrm>
          <a:off x="154740" y="1183029"/>
          <a:ext cx="2412006" cy="1115999"/>
        </a:xfrm>
        <a:prstGeom prst="roundRect">
          <a:avLst>
            <a:gd name="adj" fmla="val 10000"/>
          </a:avLst>
        </a:prstGeom>
        <a:blipFill dpi="0" rotWithShape="1">
          <a:blip xmlns:r="http://schemas.openxmlformats.org/officeDocument/2006/relationships" r:embed="rId2"/>
          <a:srcRect/>
          <a:stretch>
            <a:fillRect l="-3639" t="841" r="-2922" b="-41503"/>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4F0CFB58-C626-48E5-949A-C7D318CF5EC1}">
      <dsp:nvSpPr>
        <dsp:cNvPr id="0" name=""/>
        <dsp:cNvSpPr/>
      </dsp:nvSpPr>
      <dsp:spPr>
        <a:xfrm>
          <a:off x="1157770" y="2366307"/>
          <a:ext cx="7338379" cy="1370296"/>
        </a:xfrm>
        <a:prstGeom prst="roundRect">
          <a:avLst>
            <a:gd name="adj" fmla="val 10000"/>
          </a:avLst>
        </a:prstGeom>
        <a:solidFill>
          <a:srgbClr val="10253F">
            <a:alpha val="80000"/>
          </a:srgb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269875" lvl="0" indent="-95250" algn="l" defTabSz="444500">
            <a:lnSpc>
              <a:spcPct val="90000"/>
            </a:lnSpc>
            <a:spcBef>
              <a:spcPct val="0"/>
            </a:spcBef>
            <a:spcAft>
              <a:spcPct val="35000"/>
            </a:spcAft>
            <a:buNone/>
          </a:pPr>
          <a:r>
            <a:rPr lang="en-US" sz="1000" b="1" kern="1200" dirty="0">
              <a:solidFill>
                <a:srgbClr val="BED730"/>
              </a:solidFill>
            </a:rPr>
            <a:t>Driving factors</a:t>
          </a:r>
          <a:endParaRPr lang="en-IN" sz="1000" kern="1200" dirty="0">
            <a:solidFill>
              <a:srgbClr val="BED730"/>
            </a:solidFill>
          </a:endParaRPr>
        </a:p>
        <a:p>
          <a:pPr marL="269875"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Driving factors</a:t>
          </a:r>
          <a:endParaRPr lang="en-US" sz="1000" kern="1200" dirty="0">
            <a:solidFill>
              <a:schemeClr val="bg1"/>
            </a:solidFill>
          </a:endParaRPr>
        </a:p>
        <a:p>
          <a:pPr marL="269875" lvl="1" indent="-95250" algn="l" defTabSz="444500">
            <a:lnSpc>
              <a:spcPct val="90000"/>
            </a:lnSpc>
            <a:spcBef>
              <a:spcPct val="0"/>
            </a:spcBef>
            <a:spcAft>
              <a:spcPct val="15000"/>
            </a:spcAft>
            <a:buFont typeface="Arial" panose="020B0604020202020204" pitchFamily="34" charset="0"/>
            <a:buChar char="•"/>
          </a:pPr>
          <a:r>
            <a:rPr lang="en-US" sz="1000" kern="1200" dirty="0">
              <a:solidFill>
                <a:schemeClr val="bg1"/>
              </a:solidFill>
            </a:rPr>
            <a:t>Favorable destination of IT/ITES companies due to availability of skilled IT resources</a:t>
          </a:r>
          <a:endParaRPr lang="en-IN" sz="1000" kern="1200" dirty="0">
            <a:solidFill>
              <a:schemeClr val="bg1"/>
            </a:solidFill>
          </a:endParaRPr>
        </a:p>
        <a:p>
          <a:pPr marL="269875"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E-commerce companies</a:t>
          </a:r>
        </a:p>
        <a:p>
          <a:pPr marL="269875" lvl="1" indent="-95250" algn="l" defTabSz="444500">
            <a:lnSpc>
              <a:spcPct val="90000"/>
            </a:lnSpc>
            <a:spcBef>
              <a:spcPct val="0"/>
            </a:spcBef>
            <a:spcAft>
              <a:spcPct val="15000"/>
            </a:spcAft>
            <a:buFont typeface="Arial" panose="020B0604020202020204" pitchFamily="34" charset="0"/>
            <a:buChar char="•"/>
          </a:pPr>
          <a:r>
            <a:rPr lang="en-US" sz="1000" kern="1200" dirty="0">
              <a:solidFill>
                <a:schemeClr val="bg1"/>
              </a:solidFill>
            </a:rPr>
            <a:t>Growing retail and e-Comm. as population grows</a:t>
          </a:r>
          <a:endParaRPr lang="en-IN" sz="1000" kern="1200" dirty="0">
            <a:solidFill>
              <a:schemeClr val="bg1"/>
            </a:solidFill>
          </a:endParaRPr>
        </a:p>
        <a:p>
          <a:pPr marL="269875" lvl="1" indent="-95250" algn="l" defTabSz="444500">
            <a:lnSpc>
              <a:spcPct val="90000"/>
            </a:lnSpc>
            <a:spcBef>
              <a:spcPct val="0"/>
            </a:spcBef>
            <a:spcAft>
              <a:spcPct val="15000"/>
            </a:spcAft>
            <a:buFont typeface="Arial" panose="020B0604020202020204" pitchFamily="34" charset="0"/>
            <a:buChar char="•"/>
          </a:pPr>
          <a:r>
            <a:rPr lang="en-IN" sz="1000" kern="1200" dirty="0">
              <a:solidFill>
                <a:schemeClr val="bg1"/>
              </a:solidFill>
            </a:rPr>
            <a:t>Work friendly climatic Conditions</a:t>
          </a:r>
        </a:p>
      </dsp:txBody>
      <dsp:txXfrm>
        <a:off x="2707100" y="2366307"/>
        <a:ext cx="5789049" cy="1370296"/>
      </dsp:txXfrm>
    </dsp:sp>
    <dsp:sp modelId="{FA1475EB-5944-4708-A32A-7B4989F509FB}">
      <dsp:nvSpPr>
        <dsp:cNvPr id="0" name=""/>
        <dsp:cNvSpPr/>
      </dsp:nvSpPr>
      <dsp:spPr>
        <a:xfrm>
          <a:off x="203801" y="2363193"/>
          <a:ext cx="2219993" cy="1343750"/>
        </a:xfrm>
        <a:prstGeom prst="roundRect">
          <a:avLst>
            <a:gd name="adj" fmla="val 10000"/>
          </a:avLst>
        </a:prstGeom>
        <a:blipFill dpi="0" rotWithShape="1">
          <a:blip xmlns:r="http://schemas.openxmlformats.org/officeDocument/2006/relationships" r:embed="rId3"/>
          <a:srcRect/>
          <a:stretch>
            <a:fillRect l="19325" r="19325"/>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86E12-D144-4AB5-ABD2-F9D8A39CDA9C}">
      <dsp:nvSpPr>
        <dsp:cNvPr id="0" name=""/>
        <dsp:cNvSpPr/>
      </dsp:nvSpPr>
      <dsp:spPr>
        <a:xfrm>
          <a:off x="0" y="22723"/>
          <a:ext cx="4068763" cy="6926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ts val="0"/>
            </a:spcAft>
            <a:buNone/>
          </a:pPr>
          <a:r>
            <a:rPr lang="en-US" sz="1100" kern="1200" dirty="0">
              <a:solidFill>
                <a:schemeClr val="bg1"/>
              </a:solidFill>
              <a:latin typeface="+mj-lt"/>
            </a:rPr>
            <a:t>Addressing biggest market segments like </a:t>
          </a:r>
          <a:r>
            <a:rPr lang="en-US" sz="1100" b="1" kern="1200" dirty="0">
              <a:solidFill>
                <a:schemeClr val="accent3"/>
              </a:solidFill>
              <a:latin typeface="+mj-lt"/>
            </a:rPr>
            <a:t>BFSI, E-Commerce &amp; Retail, Media &amp; Entertainment</a:t>
          </a:r>
          <a:endParaRPr lang="en-IN" sz="1100" b="1" kern="1200" dirty="0">
            <a:solidFill>
              <a:schemeClr val="accent3"/>
            </a:solidFill>
            <a:latin typeface="+mj-lt"/>
          </a:endParaRPr>
        </a:p>
      </dsp:txBody>
      <dsp:txXfrm>
        <a:off x="33812" y="56535"/>
        <a:ext cx="4001139" cy="625016"/>
      </dsp:txXfrm>
    </dsp:sp>
    <dsp:sp modelId="{7114F6F0-88B6-4BFF-AF76-5C594290DB35}">
      <dsp:nvSpPr>
        <dsp:cNvPr id="0" name=""/>
        <dsp:cNvSpPr/>
      </dsp:nvSpPr>
      <dsp:spPr>
        <a:xfrm>
          <a:off x="0" y="821923"/>
          <a:ext cx="4068763" cy="6926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ts val="0"/>
            </a:spcAft>
            <a:buFont typeface="Arial MT"/>
            <a:buNone/>
          </a:pPr>
          <a:r>
            <a:rPr lang="en-US" sz="1100" b="1" kern="1200" dirty="0">
              <a:solidFill>
                <a:schemeClr val="accent3"/>
              </a:solidFill>
              <a:latin typeface="+mj-lt"/>
              <a:ea typeface="+mn-ea"/>
              <a:cs typeface="+mn-cs"/>
            </a:rPr>
            <a:t>DR</a:t>
          </a:r>
          <a:r>
            <a:rPr lang="en-US" sz="1100" kern="1200" dirty="0">
              <a:solidFill>
                <a:schemeClr val="bg1"/>
              </a:solidFill>
              <a:latin typeface="+mj-lt"/>
              <a:ea typeface="+mn-ea"/>
              <a:cs typeface="+mn-cs"/>
            </a:rPr>
            <a:t> for most BFSI and other business verticals</a:t>
          </a:r>
          <a:endParaRPr lang="en-IN" sz="1100" kern="1200" dirty="0">
            <a:solidFill>
              <a:schemeClr val="bg1"/>
            </a:solidFill>
            <a:latin typeface="+mj-lt"/>
            <a:ea typeface="+mn-ea"/>
            <a:cs typeface="+mn-cs"/>
          </a:endParaRPr>
        </a:p>
      </dsp:txBody>
      <dsp:txXfrm>
        <a:off x="33812" y="855735"/>
        <a:ext cx="4001139" cy="625016"/>
      </dsp:txXfrm>
    </dsp:sp>
    <dsp:sp modelId="{3F442BF0-D3B7-46F5-B276-1BEC05F56002}">
      <dsp:nvSpPr>
        <dsp:cNvPr id="0" name=""/>
        <dsp:cNvSpPr/>
      </dsp:nvSpPr>
      <dsp:spPr>
        <a:xfrm>
          <a:off x="0" y="1621123"/>
          <a:ext cx="4068763" cy="6926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ts val="0"/>
            </a:spcAft>
            <a:buNone/>
          </a:pPr>
          <a:r>
            <a:rPr lang="en-US" sz="1100" kern="1200" dirty="0">
              <a:solidFill>
                <a:schemeClr val="bg1"/>
              </a:solidFill>
              <a:latin typeface="+mj-lt"/>
            </a:rPr>
            <a:t>Major portion of the DC will be a </a:t>
          </a:r>
          <a:r>
            <a:rPr lang="en-US" sz="1100" b="1" kern="1200" dirty="0">
              <a:solidFill>
                <a:schemeClr val="accent3"/>
              </a:solidFill>
              <a:latin typeface="+mj-lt"/>
            </a:rPr>
            <a:t>Colo</a:t>
          </a:r>
          <a:r>
            <a:rPr lang="en-US" sz="1100" kern="1200" dirty="0">
              <a:solidFill>
                <a:schemeClr val="bg1"/>
              </a:solidFill>
              <a:latin typeface="+mj-lt"/>
            </a:rPr>
            <a:t> and </a:t>
          </a:r>
          <a:r>
            <a:rPr lang="en-US" sz="1100" b="1" kern="1200" dirty="0">
              <a:solidFill>
                <a:schemeClr val="accent3"/>
              </a:solidFill>
              <a:latin typeface="+mj-lt"/>
            </a:rPr>
            <a:t>Private Cloud</a:t>
          </a:r>
          <a:r>
            <a:rPr lang="en-US" sz="1100" kern="1200" dirty="0">
              <a:solidFill>
                <a:schemeClr val="bg1"/>
              </a:solidFill>
              <a:latin typeface="+mj-lt"/>
            </a:rPr>
            <a:t> deployment </a:t>
          </a:r>
          <a:endParaRPr lang="en-IN" sz="1100" kern="1200" dirty="0">
            <a:solidFill>
              <a:schemeClr val="bg1"/>
            </a:solidFill>
            <a:latin typeface="+mj-lt"/>
          </a:endParaRPr>
        </a:p>
      </dsp:txBody>
      <dsp:txXfrm>
        <a:off x="33812" y="1654935"/>
        <a:ext cx="4001139" cy="625016"/>
      </dsp:txXfrm>
    </dsp:sp>
    <dsp:sp modelId="{302A8C40-7A27-41BB-9DAF-2A919E97488D}">
      <dsp:nvSpPr>
        <dsp:cNvPr id="0" name=""/>
        <dsp:cNvSpPr/>
      </dsp:nvSpPr>
      <dsp:spPr>
        <a:xfrm>
          <a:off x="0" y="2420323"/>
          <a:ext cx="4068763" cy="6926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ts val="0"/>
            </a:spcAft>
            <a:buNone/>
          </a:pPr>
          <a:r>
            <a:rPr kumimoji="0" lang="en-US" sz="1100" b="1" i="0" u="none" strike="noStrike" kern="1200" cap="none" spc="0" normalizeH="0" baseline="0" noProof="0" dirty="0">
              <a:ln>
                <a:noFill/>
              </a:ln>
              <a:solidFill>
                <a:schemeClr val="accent3"/>
              </a:solidFill>
              <a:effectLst/>
              <a:uLnTx/>
              <a:uFillTx/>
              <a:latin typeface="+mj-lt"/>
              <a:ea typeface="+mn-ea"/>
              <a:cs typeface="+mn-cs"/>
            </a:rPr>
            <a:t>NIXI POP</a:t>
          </a:r>
          <a:r>
            <a:rPr kumimoji="0" lang="en-US" sz="1100" b="0" i="0" u="none" strike="noStrike" kern="1200" cap="none" spc="0" normalizeH="0" baseline="0" noProof="0" dirty="0">
              <a:ln>
                <a:noFill/>
              </a:ln>
              <a:solidFill>
                <a:schemeClr val="bg1"/>
              </a:solidFill>
              <a:effectLst/>
              <a:uLnTx/>
              <a:uFillTx/>
              <a:latin typeface="+mj-lt"/>
              <a:ea typeface="+mn-ea"/>
              <a:cs typeface="+mn-cs"/>
            </a:rPr>
            <a:t> is present in Data Center, Good ISP interconnect </a:t>
          </a:r>
          <a:endParaRPr lang="en-IN" sz="1100" kern="1200" dirty="0">
            <a:solidFill>
              <a:schemeClr val="bg1"/>
            </a:solidFill>
            <a:latin typeface="+mj-lt"/>
            <a:ea typeface="+mn-ea"/>
            <a:cs typeface="+mn-cs"/>
          </a:endParaRPr>
        </a:p>
      </dsp:txBody>
      <dsp:txXfrm>
        <a:off x="33812" y="2454135"/>
        <a:ext cx="4001139" cy="6250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EDB82-C233-4A89-A483-FB41B2E7A1F5}">
      <dsp:nvSpPr>
        <dsp:cNvPr id="0" name=""/>
        <dsp:cNvSpPr/>
      </dsp:nvSpPr>
      <dsp:spPr>
        <a:xfrm>
          <a:off x="1797362" y="0"/>
          <a:ext cx="6268203" cy="1108348"/>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br>
            <a:rPr lang="en-IN" sz="1000" kern="1200" dirty="0">
              <a:solidFill>
                <a:schemeClr val="bg1"/>
              </a:solidFill>
            </a:rPr>
          </a:br>
          <a:r>
            <a:rPr lang="en-IN" sz="1000" b="1" kern="1200" dirty="0">
              <a:solidFill>
                <a:srgbClr val="BED730"/>
              </a:solidFill>
            </a:rPr>
            <a:t>About Kolkata</a:t>
          </a:r>
        </a:p>
        <a:p>
          <a:pPr marL="176213" lvl="1" indent="-176213" algn="l" defTabSz="444500">
            <a:lnSpc>
              <a:spcPct val="90000"/>
            </a:lnSpc>
            <a:spcBef>
              <a:spcPct val="0"/>
            </a:spcBef>
            <a:spcAft>
              <a:spcPct val="15000"/>
            </a:spcAft>
            <a:buChar char="•"/>
          </a:pPr>
          <a:r>
            <a:rPr lang="en-US" sz="1000" kern="1200" dirty="0">
              <a:solidFill>
                <a:schemeClr val="bg1"/>
              </a:solidFill>
            </a:rPr>
            <a:t>GDP of Kolkata is $ 150.1 Billion (2021)</a:t>
          </a:r>
          <a:endParaRPr lang="en-IN" sz="1000" kern="1200" dirty="0">
            <a:solidFill>
              <a:schemeClr val="bg1"/>
            </a:solidFill>
          </a:endParaRPr>
        </a:p>
        <a:p>
          <a:pPr marL="176213" lvl="1" indent="-176213" algn="l" defTabSz="444500">
            <a:lnSpc>
              <a:spcPct val="90000"/>
            </a:lnSpc>
            <a:spcBef>
              <a:spcPct val="0"/>
            </a:spcBef>
            <a:spcAft>
              <a:spcPct val="15000"/>
            </a:spcAft>
            <a:buChar char="•"/>
          </a:pPr>
          <a:r>
            <a:rPr lang="en-US" sz="1000" b="0" kern="1200" dirty="0">
              <a:solidFill>
                <a:schemeClr val="bg1"/>
              </a:solidFill>
            </a:rPr>
            <a:t>Major industries are mid size corporates in Manufacturing, chemicals </a:t>
          </a:r>
          <a:endParaRPr lang="en-IN" sz="1000" b="0" kern="1200" dirty="0">
            <a:solidFill>
              <a:schemeClr val="bg1"/>
            </a:solidFill>
          </a:endParaRPr>
        </a:p>
        <a:p>
          <a:pPr marL="176213" lvl="1" indent="-176213" algn="l" defTabSz="444500">
            <a:lnSpc>
              <a:spcPct val="90000"/>
            </a:lnSpc>
            <a:spcBef>
              <a:spcPct val="0"/>
            </a:spcBef>
            <a:spcAft>
              <a:spcPct val="15000"/>
            </a:spcAft>
            <a:buChar char="•"/>
          </a:pPr>
          <a:r>
            <a:rPr lang="en-US" sz="1000" b="0" kern="1200" dirty="0">
              <a:solidFill>
                <a:schemeClr val="bg1"/>
              </a:solidFill>
            </a:rPr>
            <a:t>Fastest growing hub including North east India (7 states) and other states in eastern India</a:t>
          </a:r>
          <a:endParaRPr lang="en-IN" sz="1000" b="0" kern="1200" dirty="0">
            <a:solidFill>
              <a:schemeClr val="bg1"/>
            </a:solidFill>
          </a:endParaRPr>
        </a:p>
        <a:p>
          <a:pPr marL="176213" lvl="1" indent="-176213" algn="l" defTabSz="444500">
            <a:lnSpc>
              <a:spcPct val="90000"/>
            </a:lnSpc>
            <a:spcBef>
              <a:spcPct val="0"/>
            </a:spcBef>
            <a:spcAft>
              <a:spcPct val="15000"/>
            </a:spcAft>
            <a:buChar char="•"/>
          </a:pPr>
          <a:r>
            <a:rPr lang="en-US" sz="1000" b="0" kern="1200" dirty="0">
              <a:solidFill>
                <a:schemeClr val="bg1"/>
              </a:solidFill>
            </a:rPr>
            <a:t>Ideal Service delivery location for SAARC countries. Nepal, Bhutan and Bangladesh are in focus</a:t>
          </a:r>
          <a:endParaRPr lang="en-IN" sz="1000" b="0" kern="1200" dirty="0">
            <a:solidFill>
              <a:schemeClr val="bg1"/>
            </a:solidFill>
          </a:endParaRPr>
        </a:p>
        <a:p>
          <a:pPr marL="114300" lvl="1" indent="0" algn="l" defTabSz="444500">
            <a:lnSpc>
              <a:spcPct val="90000"/>
            </a:lnSpc>
            <a:spcBef>
              <a:spcPct val="0"/>
            </a:spcBef>
            <a:spcAft>
              <a:spcPct val="15000"/>
            </a:spcAft>
            <a:buChar char="•"/>
          </a:pPr>
          <a:endParaRPr lang="en-IN" sz="1000" kern="1200" dirty="0">
            <a:solidFill>
              <a:schemeClr val="bg1"/>
            </a:solidFill>
          </a:endParaRPr>
        </a:p>
      </dsp:txBody>
      <dsp:txXfrm>
        <a:off x="3123447" y="0"/>
        <a:ext cx="4942118" cy="1108348"/>
      </dsp:txXfrm>
    </dsp:sp>
    <dsp:sp modelId="{875E75B9-72DA-43BB-B7F0-BEA519C292C3}">
      <dsp:nvSpPr>
        <dsp:cNvPr id="0" name=""/>
        <dsp:cNvSpPr/>
      </dsp:nvSpPr>
      <dsp:spPr>
        <a:xfrm>
          <a:off x="430582" y="13422"/>
          <a:ext cx="2401232" cy="1081503"/>
        </a:xfrm>
        <a:prstGeom prst="roundRect">
          <a:avLst>
            <a:gd name="adj" fmla="val 10000"/>
          </a:avLst>
        </a:prstGeom>
        <a:blipFill rotWithShape="1">
          <a:blip xmlns:r="http://schemas.openxmlformats.org/officeDocument/2006/relationships" r:embed="rId1"/>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7847D-9886-4E29-A501-79354A5F5C3D}">
      <dsp:nvSpPr>
        <dsp:cNvPr id="0" name=""/>
        <dsp:cNvSpPr/>
      </dsp:nvSpPr>
      <dsp:spPr>
        <a:xfrm>
          <a:off x="1791453" y="1153262"/>
          <a:ext cx="6286810" cy="1300268"/>
        </a:xfrm>
        <a:prstGeom prst="roundRect">
          <a:avLst>
            <a:gd name="adj" fmla="val 10000"/>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IN" sz="1000" b="1" kern="1200" dirty="0">
              <a:solidFill>
                <a:srgbClr val="BED730"/>
              </a:solidFill>
            </a:rPr>
            <a:t>Business Verticals</a:t>
          </a:r>
        </a:p>
        <a:p>
          <a:pPr marL="176213" lvl="1" indent="-176213" algn="l" defTabSz="444500">
            <a:lnSpc>
              <a:spcPct val="90000"/>
            </a:lnSpc>
            <a:spcBef>
              <a:spcPct val="0"/>
            </a:spcBef>
            <a:spcAft>
              <a:spcPct val="15000"/>
            </a:spcAft>
            <a:buChar char="•"/>
          </a:pPr>
          <a:r>
            <a:rPr lang="en-IN" sz="1000" kern="1200" dirty="0">
              <a:solidFill>
                <a:schemeClr val="bg1"/>
              </a:solidFill>
            </a:rPr>
            <a:t>Manufacturing</a:t>
          </a:r>
        </a:p>
        <a:p>
          <a:pPr marL="176213" lvl="1" indent="-176213" algn="l" defTabSz="444500">
            <a:lnSpc>
              <a:spcPct val="90000"/>
            </a:lnSpc>
            <a:spcBef>
              <a:spcPct val="0"/>
            </a:spcBef>
            <a:spcAft>
              <a:spcPct val="15000"/>
            </a:spcAft>
            <a:buChar char="•"/>
          </a:pPr>
          <a:r>
            <a:rPr lang="en-IN" sz="1000" b="0" kern="1200" dirty="0">
              <a:solidFill>
                <a:schemeClr val="bg1"/>
              </a:solidFill>
            </a:rPr>
            <a:t>Small &amp; Mid sized industry</a:t>
          </a:r>
        </a:p>
        <a:p>
          <a:pPr marL="176213" lvl="1" indent="-176213" algn="l" defTabSz="444500">
            <a:lnSpc>
              <a:spcPct val="90000"/>
            </a:lnSpc>
            <a:spcBef>
              <a:spcPct val="0"/>
            </a:spcBef>
            <a:spcAft>
              <a:spcPct val="15000"/>
            </a:spcAft>
            <a:buChar char="•"/>
          </a:pPr>
          <a:r>
            <a:rPr lang="en-IN" sz="1000" b="0" kern="1200" dirty="0">
              <a:solidFill>
                <a:schemeClr val="bg1"/>
              </a:solidFill>
            </a:rPr>
            <a:t>Mining</a:t>
          </a:r>
        </a:p>
      </dsp:txBody>
      <dsp:txXfrm>
        <a:off x="3121475" y="1153262"/>
        <a:ext cx="4956788" cy="1300268"/>
      </dsp:txXfrm>
    </dsp:sp>
    <dsp:sp modelId="{96627D97-86BB-4648-957C-47CB4E700FCE}">
      <dsp:nvSpPr>
        <dsp:cNvPr id="0" name=""/>
        <dsp:cNvSpPr/>
      </dsp:nvSpPr>
      <dsp:spPr>
        <a:xfrm>
          <a:off x="487774" y="1166100"/>
          <a:ext cx="1987198" cy="1270437"/>
        </a:xfrm>
        <a:prstGeom prst="roundRect">
          <a:avLst>
            <a:gd name="adj" fmla="val 10000"/>
          </a:avLst>
        </a:prstGeom>
        <a:blipFill rotWithShape="1">
          <a:blip xmlns:r="http://schemas.openxmlformats.org/officeDocument/2006/relationships" r:embed="rId2"/>
          <a:srcRect/>
          <a:stretch>
            <a:fillRect t="-4000" b="-4000"/>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4F0CFB58-C626-48E5-949A-C7D318CF5EC1}">
      <dsp:nvSpPr>
        <dsp:cNvPr id="0" name=""/>
        <dsp:cNvSpPr/>
      </dsp:nvSpPr>
      <dsp:spPr>
        <a:xfrm>
          <a:off x="1070079" y="2507606"/>
          <a:ext cx="6975083" cy="1138150"/>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539750" lvl="0" indent="0" algn="l" defTabSz="444500">
            <a:lnSpc>
              <a:spcPct val="90000"/>
            </a:lnSpc>
            <a:spcBef>
              <a:spcPct val="0"/>
            </a:spcBef>
            <a:spcAft>
              <a:spcPct val="35000"/>
            </a:spcAft>
            <a:buNone/>
          </a:pPr>
          <a:r>
            <a:rPr lang="en-US" sz="1000" b="1" kern="1200" dirty="0">
              <a:solidFill>
                <a:srgbClr val="BED730"/>
              </a:solidFill>
            </a:rPr>
            <a:t>Driving factors</a:t>
          </a:r>
        </a:p>
        <a:p>
          <a:pPr marL="539750" lvl="1" indent="-95250" algn="l" defTabSz="444500">
            <a:lnSpc>
              <a:spcPct val="90000"/>
            </a:lnSpc>
            <a:spcBef>
              <a:spcPct val="0"/>
            </a:spcBef>
            <a:spcAft>
              <a:spcPct val="15000"/>
            </a:spcAft>
            <a:buChar char="•"/>
          </a:pPr>
          <a:r>
            <a:rPr lang="en-US" sz="1000" kern="1200" dirty="0">
              <a:solidFill>
                <a:schemeClr val="bg1"/>
              </a:solidFill>
            </a:rPr>
            <a:t>Business and Technology Hub in North east</a:t>
          </a:r>
        </a:p>
        <a:p>
          <a:pPr marL="539750" lvl="1" indent="-95250" algn="l" defTabSz="444500">
            <a:lnSpc>
              <a:spcPct val="90000"/>
            </a:lnSpc>
            <a:spcBef>
              <a:spcPct val="0"/>
            </a:spcBef>
            <a:spcAft>
              <a:spcPct val="15000"/>
            </a:spcAft>
            <a:buChar char="•"/>
          </a:pPr>
          <a:r>
            <a:rPr lang="en-US" sz="1000" kern="1200" dirty="0">
              <a:solidFill>
                <a:schemeClr val="bg1"/>
              </a:solidFill>
            </a:rPr>
            <a:t>Favorable conditions for manufacturing as close vicinity to natural resources like  coal and iron</a:t>
          </a:r>
          <a:endParaRPr lang="en-IN" sz="1000" kern="1200" dirty="0">
            <a:solidFill>
              <a:schemeClr val="bg1"/>
            </a:solidFill>
          </a:endParaRPr>
        </a:p>
        <a:p>
          <a:pPr marL="539750" lvl="1" indent="-95250" algn="l" defTabSz="444500">
            <a:lnSpc>
              <a:spcPct val="90000"/>
            </a:lnSpc>
            <a:spcBef>
              <a:spcPct val="0"/>
            </a:spcBef>
            <a:spcAft>
              <a:spcPct val="15000"/>
            </a:spcAft>
            <a:buChar char="•"/>
          </a:pPr>
          <a:r>
            <a:rPr lang="en-US" sz="1000" kern="1200" dirty="0">
              <a:solidFill>
                <a:schemeClr val="bg1"/>
              </a:solidFill>
            </a:rPr>
            <a:t>Central city for a fast growing large multi state region</a:t>
          </a:r>
          <a:endParaRPr lang="en-IN" sz="1000" kern="1200" dirty="0">
            <a:solidFill>
              <a:schemeClr val="bg1"/>
            </a:solidFill>
          </a:endParaRPr>
        </a:p>
        <a:p>
          <a:pPr marL="539750" lvl="1" indent="-95250" algn="l" defTabSz="444500">
            <a:lnSpc>
              <a:spcPct val="90000"/>
            </a:lnSpc>
            <a:spcBef>
              <a:spcPct val="0"/>
            </a:spcBef>
            <a:spcAft>
              <a:spcPct val="15000"/>
            </a:spcAft>
            <a:buChar char="•"/>
          </a:pPr>
          <a:r>
            <a:rPr lang="en-IN" sz="1000" kern="1200" dirty="0">
              <a:solidFill>
                <a:schemeClr val="bg1"/>
              </a:solidFill>
            </a:rPr>
            <a:t>New cable landing station in Dighi.</a:t>
          </a:r>
        </a:p>
      </dsp:txBody>
      <dsp:txXfrm>
        <a:off x="2545710" y="2507606"/>
        <a:ext cx="5499452" cy="1138150"/>
      </dsp:txXfrm>
    </dsp:sp>
    <dsp:sp modelId="{FA1475EB-5944-4708-A32A-7B4989F509FB}">
      <dsp:nvSpPr>
        <dsp:cNvPr id="0" name=""/>
        <dsp:cNvSpPr/>
      </dsp:nvSpPr>
      <dsp:spPr>
        <a:xfrm>
          <a:off x="456219" y="2512357"/>
          <a:ext cx="1986569" cy="1128597"/>
        </a:xfrm>
        <a:prstGeom prst="roundRect">
          <a:avLst>
            <a:gd name="adj" fmla="val 10000"/>
          </a:avLst>
        </a:prstGeom>
        <a:blipFill dpi="0" rotWithShape="1">
          <a:blip xmlns:r="http://schemas.openxmlformats.org/officeDocument/2006/relationships" r:embed="rId3"/>
          <a:srcRect/>
          <a:stretch>
            <a:fillRect l="21594" r="21594"/>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35FC4-FF48-49AC-B4A6-B1B25FC1139A}">
      <dsp:nvSpPr>
        <dsp:cNvPr id="0" name=""/>
        <dsp:cNvSpPr/>
      </dsp:nvSpPr>
      <dsp:spPr>
        <a:xfrm>
          <a:off x="3126" y="104218"/>
          <a:ext cx="3905140" cy="578790"/>
        </a:xfrm>
        <a:prstGeom prst="roundRect">
          <a:avLst/>
        </a:prstGeom>
        <a:solidFill>
          <a:srgbClr val="10253F">
            <a:alpha val="80000"/>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88950">
            <a:lnSpc>
              <a:spcPct val="100000"/>
            </a:lnSpc>
            <a:spcBef>
              <a:spcPct val="0"/>
            </a:spcBef>
            <a:spcAft>
              <a:spcPts val="0"/>
            </a:spcAft>
            <a:buNone/>
          </a:pPr>
          <a:r>
            <a:rPr lang="en-US" sz="1100" kern="1200" dirty="0">
              <a:solidFill>
                <a:schemeClr val="bg1">
                  <a:lumMod val="85000"/>
                </a:schemeClr>
              </a:solidFill>
              <a:latin typeface="+mj-lt"/>
            </a:rPr>
            <a:t>Caters to </a:t>
          </a:r>
          <a:r>
            <a:rPr lang="en-US" sz="1100" kern="1200" dirty="0">
              <a:solidFill>
                <a:prstClr val="white">
                  <a:lumMod val="85000"/>
                </a:prstClr>
              </a:solidFill>
              <a:latin typeface="+mj-lt"/>
              <a:ea typeface="+mn-ea"/>
              <a:cs typeface="+mn-cs"/>
            </a:rPr>
            <a:t>the</a:t>
          </a:r>
          <a:r>
            <a:rPr lang="en-US" sz="1100" b="1" kern="1200" dirty="0">
              <a:solidFill>
                <a:srgbClr val="BED730"/>
              </a:solidFill>
              <a:latin typeface="+mj-lt"/>
              <a:ea typeface="+mn-ea"/>
              <a:cs typeface="+mn-cs"/>
            </a:rPr>
            <a:t> East, North-east India and SAARC </a:t>
          </a:r>
          <a:r>
            <a:rPr lang="en-US" sz="1100" kern="1200" dirty="0">
              <a:solidFill>
                <a:schemeClr val="bg1">
                  <a:lumMod val="85000"/>
                </a:schemeClr>
              </a:solidFill>
              <a:latin typeface="+mj-lt"/>
            </a:rPr>
            <a:t>countries.</a:t>
          </a:r>
          <a:endParaRPr lang="en-IN" sz="1100" kern="1200" dirty="0">
            <a:solidFill>
              <a:schemeClr val="bg1">
                <a:lumMod val="85000"/>
              </a:schemeClr>
            </a:solidFill>
            <a:latin typeface="+mj-lt"/>
          </a:endParaRPr>
        </a:p>
      </dsp:txBody>
      <dsp:txXfrm>
        <a:off x="31380" y="132472"/>
        <a:ext cx="3848632" cy="522282"/>
      </dsp:txXfrm>
    </dsp:sp>
    <dsp:sp modelId="{EFFC4004-1D1F-45D7-B20F-BB3838B629C2}">
      <dsp:nvSpPr>
        <dsp:cNvPr id="0" name=""/>
        <dsp:cNvSpPr/>
      </dsp:nvSpPr>
      <dsp:spPr>
        <a:xfrm>
          <a:off x="3126" y="733334"/>
          <a:ext cx="3905140" cy="556820"/>
        </a:xfrm>
        <a:prstGeom prst="roundRect">
          <a:avLst/>
        </a:prstGeom>
        <a:solidFill>
          <a:schemeClr val="tx2">
            <a:lumMod val="75000"/>
            <a:alpha val="8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88950">
            <a:lnSpc>
              <a:spcPct val="100000"/>
            </a:lnSpc>
            <a:spcBef>
              <a:spcPct val="0"/>
            </a:spcBef>
            <a:spcAft>
              <a:spcPts val="0"/>
            </a:spcAft>
            <a:buNone/>
          </a:pPr>
          <a:r>
            <a:rPr lang="en-US" sz="1100" kern="1200" dirty="0">
              <a:solidFill>
                <a:schemeClr val="bg1">
                  <a:lumMod val="85000"/>
                </a:schemeClr>
              </a:solidFill>
              <a:latin typeface="+mj-lt"/>
            </a:rPr>
            <a:t>Underground Pathway for both </a:t>
          </a:r>
          <a:r>
            <a:rPr lang="en-US" sz="1100" b="1" kern="1200" dirty="0">
              <a:solidFill>
                <a:srgbClr val="BED730"/>
              </a:solidFill>
              <a:latin typeface="+mj-lt"/>
              <a:ea typeface="+mn-ea"/>
              <a:cs typeface="+mn-cs"/>
            </a:rPr>
            <a:t>Power</a:t>
          </a:r>
          <a:r>
            <a:rPr lang="en-US" sz="1100" kern="1200" dirty="0">
              <a:solidFill>
                <a:schemeClr val="bg1">
                  <a:lumMod val="85000"/>
                </a:schemeClr>
              </a:solidFill>
              <a:latin typeface="+mj-lt"/>
            </a:rPr>
            <a:t> and </a:t>
          </a:r>
          <a:r>
            <a:rPr lang="en-US" sz="1100" b="1" kern="1200" dirty="0">
              <a:solidFill>
                <a:srgbClr val="BED730"/>
              </a:solidFill>
              <a:latin typeface="+mj-lt"/>
              <a:ea typeface="+mn-ea"/>
              <a:cs typeface="+mn-cs"/>
            </a:rPr>
            <a:t>Networking</a:t>
          </a:r>
          <a:r>
            <a:rPr lang="en-US" sz="1100" kern="1200" dirty="0">
              <a:solidFill>
                <a:schemeClr val="bg1">
                  <a:lumMod val="85000"/>
                </a:schemeClr>
              </a:solidFill>
              <a:latin typeface="+mj-lt"/>
            </a:rPr>
            <a:t>.</a:t>
          </a:r>
          <a:endParaRPr lang="en-IN" sz="1100" kern="1200" dirty="0">
            <a:solidFill>
              <a:schemeClr val="bg1">
                <a:lumMod val="85000"/>
              </a:schemeClr>
            </a:solidFill>
            <a:latin typeface="+mj-lt"/>
          </a:endParaRPr>
        </a:p>
      </dsp:txBody>
      <dsp:txXfrm>
        <a:off x="30308" y="760516"/>
        <a:ext cx="3850776" cy="502456"/>
      </dsp:txXfrm>
    </dsp:sp>
    <dsp:sp modelId="{66C538E5-8845-4A21-929E-185536242EA7}">
      <dsp:nvSpPr>
        <dsp:cNvPr id="0" name=""/>
        <dsp:cNvSpPr/>
      </dsp:nvSpPr>
      <dsp:spPr>
        <a:xfrm>
          <a:off x="3126" y="1340480"/>
          <a:ext cx="3905140" cy="412866"/>
        </a:xfrm>
        <a:prstGeom prst="roundRect">
          <a:avLst/>
        </a:prstGeom>
        <a:solidFill>
          <a:srgbClr val="10253F">
            <a:alpha val="80000"/>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88950">
            <a:lnSpc>
              <a:spcPct val="100000"/>
            </a:lnSpc>
            <a:spcBef>
              <a:spcPct val="0"/>
            </a:spcBef>
            <a:spcAft>
              <a:spcPts val="0"/>
            </a:spcAft>
            <a:buNone/>
          </a:pPr>
          <a:r>
            <a:rPr lang="en-US" sz="1100" kern="1200" dirty="0">
              <a:solidFill>
                <a:schemeClr val="bg1">
                  <a:lumMod val="85000"/>
                </a:schemeClr>
              </a:solidFill>
              <a:latin typeface="+mj-lt"/>
            </a:rPr>
            <a:t>Newtown is a newly established Town in North Kolkata.</a:t>
          </a:r>
          <a:endParaRPr lang="en-IN" sz="1100" kern="1200" dirty="0">
            <a:solidFill>
              <a:schemeClr val="bg1">
                <a:lumMod val="85000"/>
              </a:schemeClr>
            </a:solidFill>
            <a:latin typeface="+mj-lt"/>
          </a:endParaRPr>
        </a:p>
      </dsp:txBody>
      <dsp:txXfrm>
        <a:off x="23280" y="1360634"/>
        <a:ext cx="3864832" cy="372558"/>
      </dsp:txXfrm>
    </dsp:sp>
    <dsp:sp modelId="{F751E9A7-0786-4390-89C3-D68327E2CA35}">
      <dsp:nvSpPr>
        <dsp:cNvPr id="0" name=""/>
        <dsp:cNvSpPr/>
      </dsp:nvSpPr>
      <dsp:spPr>
        <a:xfrm>
          <a:off x="3126" y="1803672"/>
          <a:ext cx="3905140" cy="578790"/>
        </a:xfrm>
        <a:prstGeom prst="roundRect">
          <a:avLst/>
        </a:prstGeom>
        <a:solidFill>
          <a:schemeClr val="tx2">
            <a:lumMod val="75000"/>
            <a:alpha val="8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88950">
            <a:lnSpc>
              <a:spcPct val="100000"/>
            </a:lnSpc>
            <a:spcBef>
              <a:spcPct val="0"/>
            </a:spcBef>
            <a:spcAft>
              <a:spcPts val="0"/>
            </a:spcAft>
            <a:buNone/>
          </a:pPr>
          <a:r>
            <a:rPr lang="en-US" sz="1100" b="1" kern="1200" dirty="0">
              <a:solidFill>
                <a:srgbClr val="BED730"/>
              </a:solidFill>
              <a:latin typeface="+mj-lt"/>
              <a:ea typeface="+mn-ea"/>
              <a:cs typeface="+mn-cs"/>
            </a:rPr>
            <a:t>Dual Sub-station Connectivity </a:t>
          </a:r>
          <a:r>
            <a:rPr lang="en-US" sz="1100" kern="1200" dirty="0">
              <a:solidFill>
                <a:schemeClr val="bg1">
                  <a:lumMod val="85000"/>
                </a:schemeClr>
              </a:solidFill>
              <a:latin typeface="+mj-lt"/>
            </a:rPr>
            <a:t>for higher Availability and Reliability.</a:t>
          </a:r>
          <a:endParaRPr lang="en-IN" sz="1100" kern="1200" dirty="0">
            <a:solidFill>
              <a:schemeClr val="bg1">
                <a:lumMod val="85000"/>
              </a:schemeClr>
            </a:solidFill>
            <a:latin typeface="+mj-lt"/>
          </a:endParaRPr>
        </a:p>
      </dsp:txBody>
      <dsp:txXfrm>
        <a:off x="31380" y="1831926"/>
        <a:ext cx="3848632" cy="522282"/>
      </dsp:txXfrm>
    </dsp:sp>
    <dsp:sp modelId="{2655BE98-FDE1-44F2-9E09-6425BD42DE5E}">
      <dsp:nvSpPr>
        <dsp:cNvPr id="0" name=""/>
        <dsp:cNvSpPr/>
      </dsp:nvSpPr>
      <dsp:spPr>
        <a:xfrm>
          <a:off x="3126" y="2432787"/>
          <a:ext cx="3905140" cy="578790"/>
        </a:xfrm>
        <a:prstGeom prst="roundRect">
          <a:avLst/>
        </a:prstGeom>
        <a:solidFill>
          <a:srgbClr val="10253F">
            <a:alpha val="80000"/>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88950">
            <a:lnSpc>
              <a:spcPct val="100000"/>
            </a:lnSpc>
            <a:spcBef>
              <a:spcPct val="0"/>
            </a:spcBef>
            <a:spcAft>
              <a:spcPts val="0"/>
            </a:spcAft>
            <a:buNone/>
          </a:pPr>
          <a:r>
            <a:rPr lang="en-US" sz="1100" kern="1200" dirty="0">
              <a:solidFill>
                <a:schemeClr val="bg1">
                  <a:lumMod val="85000"/>
                </a:schemeClr>
              </a:solidFill>
              <a:latin typeface="+mj-lt"/>
            </a:rPr>
            <a:t>Access to </a:t>
          </a:r>
          <a:r>
            <a:rPr lang="en-US" sz="1100" b="1" kern="1200" dirty="0">
              <a:solidFill>
                <a:srgbClr val="BED730"/>
              </a:solidFill>
              <a:latin typeface="+mj-lt"/>
            </a:rPr>
            <a:t>dense fiber </a:t>
          </a:r>
          <a:r>
            <a:rPr lang="en-US" sz="1100" kern="1200" dirty="0">
              <a:solidFill>
                <a:prstClr val="white">
                  <a:lumMod val="85000"/>
                </a:prstClr>
              </a:solidFill>
              <a:latin typeface="+mj-lt"/>
              <a:ea typeface="+mn-ea"/>
              <a:cs typeface="+mn-cs"/>
            </a:rPr>
            <a:t>to </a:t>
          </a:r>
          <a:r>
            <a:rPr lang="en-US" sz="1100" b="1" kern="1200" dirty="0">
              <a:solidFill>
                <a:srgbClr val="BED730"/>
              </a:solidFill>
              <a:latin typeface="+mj-lt"/>
            </a:rPr>
            <a:t>Major IT parks across</a:t>
          </a:r>
          <a:r>
            <a:rPr lang="en-US" sz="1100" kern="1200" dirty="0">
              <a:solidFill>
                <a:schemeClr val="bg1">
                  <a:lumMod val="85000"/>
                </a:schemeClr>
              </a:solidFill>
              <a:latin typeface="+mj-lt"/>
            </a:rPr>
            <a:t> IT corridors in Madhapur and Fin</a:t>
          </a:r>
          <a:r>
            <a:rPr lang="en-IN" sz="1100" kern="1200" dirty="0">
              <a:solidFill>
                <a:schemeClr val="bg1">
                  <a:lumMod val="85000"/>
                </a:schemeClr>
              </a:solidFill>
              <a:latin typeface="+mj-lt"/>
            </a:rPr>
            <a:t>Carrier Neutral Data Center.</a:t>
          </a:r>
          <a:r>
            <a:rPr lang="en-US" sz="1100" kern="1200" dirty="0">
              <a:solidFill>
                <a:schemeClr val="bg1">
                  <a:lumMod val="85000"/>
                </a:schemeClr>
              </a:solidFill>
              <a:latin typeface="+mj-lt"/>
            </a:rPr>
            <a:t> </a:t>
          </a:r>
          <a:endParaRPr lang="en-IN" sz="1100" kern="1200" dirty="0">
            <a:solidFill>
              <a:prstClr val="white">
                <a:lumMod val="85000"/>
              </a:prstClr>
            </a:solidFill>
            <a:latin typeface="+mj-lt"/>
            <a:ea typeface="+mn-ea"/>
            <a:cs typeface="+mn-cs"/>
          </a:endParaRPr>
        </a:p>
      </dsp:txBody>
      <dsp:txXfrm>
        <a:off x="31380" y="2461041"/>
        <a:ext cx="3848632" cy="522282"/>
      </dsp:txXfrm>
    </dsp:sp>
    <dsp:sp modelId="{675DA15E-CAF9-4BAE-AF02-0A48FBEE72E0}">
      <dsp:nvSpPr>
        <dsp:cNvPr id="0" name=""/>
        <dsp:cNvSpPr/>
      </dsp:nvSpPr>
      <dsp:spPr>
        <a:xfrm>
          <a:off x="3126" y="3061903"/>
          <a:ext cx="3905140" cy="578790"/>
        </a:xfrm>
        <a:prstGeom prst="roundRect">
          <a:avLst/>
        </a:prstGeom>
        <a:solidFill>
          <a:schemeClr val="tx2">
            <a:lumMod val="75000"/>
            <a:alpha val="8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88950">
            <a:lnSpc>
              <a:spcPct val="100000"/>
            </a:lnSpc>
            <a:spcBef>
              <a:spcPct val="0"/>
            </a:spcBef>
            <a:spcAft>
              <a:spcPts val="0"/>
            </a:spcAft>
            <a:buNone/>
          </a:pPr>
          <a:r>
            <a:rPr lang="en-IN" sz="1100" b="1" kern="1200" dirty="0">
              <a:solidFill>
                <a:srgbClr val="BED730"/>
              </a:solidFill>
              <a:latin typeface="+mj-lt"/>
              <a:ea typeface="+mn-ea"/>
              <a:cs typeface="+mn-cs"/>
            </a:rPr>
            <a:t>Diverse Fiber </a:t>
          </a:r>
          <a:r>
            <a:rPr lang="en-IN" sz="1100" kern="1200" dirty="0">
              <a:solidFill>
                <a:prstClr val="white">
                  <a:lumMod val="85000"/>
                </a:prstClr>
              </a:solidFill>
              <a:latin typeface="+mj-lt"/>
              <a:ea typeface="+mn-ea"/>
              <a:cs typeface="+mn-cs"/>
            </a:rPr>
            <a:t>Entry Routes</a:t>
          </a:r>
          <a:r>
            <a:rPr lang="en-IN" sz="1100" b="1" kern="1200" dirty="0">
              <a:solidFill>
                <a:srgbClr val="BED730"/>
              </a:solidFill>
              <a:latin typeface="+mj-lt"/>
            </a:rPr>
            <a:t>.</a:t>
          </a:r>
        </a:p>
      </dsp:txBody>
      <dsp:txXfrm>
        <a:off x="31380" y="3090157"/>
        <a:ext cx="3848632" cy="5222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A4D6F-8C58-448D-A933-D314DBB2127B}">
      <dsp:nvSpPr>
        <dsp:cNvPr id="0" name=""/>
        <dsp:cNvSpPr/>
      </dsp:nvSpPr>
      <dsp:spPr>
        <a:xfrm>
          <a:off x="4110830" y="1104019"/>
          <a:ext cx="3748366" cy="484943"/>
        </a:xfrm>
        <a:custGeom>
          <a:avLst/>
          <a:gdLst/>
          <a:ahLst/>
          <a:cxnLst/>
          <a:rect l="0" t="0" r="0" b="0"/>
          <a:pathLst>
            <a:path>
              <a:moveTo>
                <a:pt x="0" y="0"/>
              </a:moveTo>
              <a:lnTo>
                <a:pt x="0" y="430146"/>
              </a:lnTo>
              <a:lnTo>
                <a:pt x="3748366" y="430146"/>
              </a:lnTo>
              <a:lnTo>
                <a:pt x="3748366"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29E42F00-CC89-45DF-A51C-E10E901CC79F}">
      <dsp:nvSpPr>
        <dsp:cNvPr id="0" name=""/>
        <dsp:cNvSpPr/>
      </dsp:nvSpPr>
      <dsp:spPr>
        <a:xfrm>
          <a:off x="4110830" y="1104019"/>
          <a:ext cx="2707556" cy="484943"/>
        </a:xfrm>
        <a:custGeom>
          <a:avLst/>
          <a:gdLst/>
          <a:ahLst/>
          <a:cxnLst/>
          <a:rect l="0" t="0" r="0" b="0"/>
          <a:pathLst>
            <a:path>
              <a:moveTo>
                <a:pt x="0" y="0"/>
              </a:moveTo>
              <a:lnTo>
                <a:pt x="0" y="430146"/>
              </a:lnTo>
              <a:lnTo>
                <a:pt x="2707556" y="430146"/>
              </a:lnTo>
              <a:lnTo>
                <a:pt x="2707556"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47173DBA-80B3-464C-8E0B-76386ED6E922}">
      <dsp:nvSpPr>
        <dsp:cNvPr id="0" name=""/>
        <dsp:cNvSpPr/>
      </dsp:nvSpPr>
      <dsp:spPr>
        <a:xfrm>
          <a:off x="4110830" y="1104019"/>
          <a:ext cx="1666747" cy="484943"/>
        </a:xfrm>
        <a:custGeom>
          <a:avLst/>
          <a:gdLst/>
          <a:ahLst/>
          <a:cxnLst/>
          <a:rect l="0" t="0" r="0" b="0"/>
          <a:pathLst>
            <a:path>
              <a:moveTo>
                <a:pt x="0" y="0"/>
              </a:moveTo>
              <a:lnTo>
                <a:pt x="0" y="430146"/>
              </a:lnTo>
              <a:lnTo>
                <a:pt x="1666747" y="430146"/>
              </a:lnTo>
              <a:lnTo>
                <a:pt x="1666747"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864EE1DE-954C-4D86-9562-99C06B33348F}">
      <dsp:nvSpPr>
        <dsp:cNvPr id="0" name=""/>
        <dsp:cNvSpPr/>
      </dsp:nvSpPr>
      <dsp:spPr>
        <a:xfrm>
          <a:off x="4110830" y="1104019"/>
          <a:ext cx="833373" cy="484943"/>
        </a:xfrm>
        <a:custGeom>
          <a:avLst/>
          <a:gdLst/>
          <a:ahLst/>
          <a:cxnLst/>
          <a:rect l="0" t="0" r="0" b="0"/>
          <a:pathLst>
            <a:path>
              <a:moveTo>
                <a:pt x="0" y="0"/>
              </a:moveTo>
              <a:lnTo>
                <a:pt x="0" y="430146"/>
              </a:lnTo>
              <a:lnTo>
                <a:pt x="833373" y="430146"/>
              </a:lnTo>
              <a:lnTo>
                <a:pt x="833373"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A0E8A115-5E5A-438F-95A2-DE1D8659E478}">
      <dsp:nvSpPr>
        <dsp:cNvPr id="0" name=""/>
        <dsp:cNvSpPr/>
      </dsp:nvSpPr>
      <dsp:spPr>
        <a:xfrm>
          <a:off x="4065110" y="1104019"/>
          <a:ext cx="91440" cy="484943"/>
        </a:xfrm>
        <a:custGeom>
          <a:avLst/>
          <a:gdLst/>
          <a:ahLst/>
          <a:cxnLst/>
          <a:rect l="0" t="0" r="0" b="0"/>
          <a:pathLst>
            <a:path>
              <a:moveTo>
                <a:pt x="45720" y="0"/>
              </a:moveTo>
              <a:lnTo>
                <a:pt x="45720"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5B0B4F1D-E5A9-4247-AE29-3E96FC008D5A}">
      <dsp:nvSpPr>
        <dsp:cNvPr id="0" name=""/>
        <dsp:cNvSpPr/>
      </dsp:nvSpPr>
      <dsp:spPr>
        <a:xfrm>
          <a:off x="3277457" y="1104019"/>
          <a:ext cx="833373" cy="484943"/>
        </a:xfrm>
        <a:custGeom>
          <a:avLst/>
          <a:gdLst/>
          <a:ahLst/>
          <a:cxnLst/>
          <a:rect l="0" t="0" r="0" b="0"/>
          <a:pathLst>
            <a:path>
              <a:moveTo>
                <a:pt x="833373" y="0"/>
              </a:moveTo>
              <a:lnTo>
                <a:pt x="833373" y="430146"/>
              </a:lnTo>
              <a:lnTo>
                <a:pt x="0" y="430146"/>
              </a:lnTo>
              <a:lnTo>
                <a:pt x="0"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E0136CF4-58B4-4D84-94C8-14595F4041CC}">
      <dsp:nvSpPr>
        <dsp:cNvPr id="0" name=""/>
        <dsp:cNvSpPr/>
      </dsp:nvSpPr>
      <dsp:spPr>
        <a:xfrm>
          <a:off x="2236647" y="1104019"/>
          <a:ext cx="1874183" cy="484943"/>
        </a:xfrm>
        <a:custGeom>
          <a:avLst/>
          <a:gdLst/>
          <a:ahLst/>
          <a:cxnLst/>
          <a:rect l="0" t="0" r="0" b="0"/>
          <a:pathLst>
            <a:path>
              <a:moveTo>
                <a:pt x="1874183" y="0"/>
              </a:moveTo>
              <a:lnTo>
                <a:pt x="1874183" y="430146"/>
              </a:lnTo>
              <a:lnTo>
                <a:pt x="0" y="430146"/>
              </a:lnTo>
              <a:lnTo>
                <a:pt x="0"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C65095F2-B448-4ADB-A193-8663C578C9A4}">
      <dsp:nvSpPr>
        <dsp:cNvPr id="0" name=""/>
        <dsp:cNvSpPr/>
      </dsp:nvSpPr>
      <dsp:spPr>
        <a:xfrm>
          <a:off x="1195838" y="1104019"/>
          <a:ext cx="2914992" cy="484943"/>
        </a:xfrm>
        <a:custGeom>
          <a:avLst/>
          <a:gdLst/>
          <a:ahLst/>
          <a:cxnLst/>
          <a:rect l="0" t="0" r="0" b="0"/>
          <a:pathLst>
            <a:path>
              <a:moveTo>
                <a:pt x="2914992" y="0"/>
              </a:moveTo>
              <a:lnTo>
                <a:pt x="2914992" y="430146"/>
              </a:lnTo>
              <a:lnTo>
                <a:pt x="0" y="430146"/>
              </a:lnTo>
              <a:lnTo>
                <a:pt x="0"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2456CEC6-82F9-484E-AC40-DDF4CF467455}">
      <dsp:nvSpPr>
        <dsp:cNvPr id="0" name=""/>
        <dsp:cNvSpPr/>
      </dsp:nvSpPr>
      <dsp:spPr>
        <a:xfrm>
          <a:off x="362464" y="1104019"/>
          <a:ext cx="3748366" cy="484943"/>
        </a:xfrm>
        <a:custGeom>
          <a:avLst/>
          <a:gdLst/>
          <a:ahLst/>
          <a:cxnLst/>
          <a:rect l="0" t="0" r="0" b="0"/>
          <a:pathLst>
            <a:path>
              <a:moveTo>
                <a:pt x="3748366" y="0"/>
              </a:moveTo>
              <a:lnTo>
                <a:pt x="3748366" y="430146"/>
              </a:lnTo>
              <a:lnTo>
                <a:pt x="0" y="430146"/>
              </a:lnTo>
              <a:lnTo>
                <a:pt x="0" y="484943"/>
              </a:lnTo>
            </a:path>
          </a:pathLst>
        </a:custGeom>
        <a:noFill/>
        <a:ln w="9525"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87ADC1E6-6DE8-46A6-A0D3-A2DAE9A0DA1C}">
      <dsp:nvSpPr>
        <dsp:cNvPr id="0" name=""/>
        <dsp:cNvSpPr/>
      </dsp:nvSpPr>
      <dsp:spPr>
        <a:xfrm>
          <a:off x="2774719" y="657065"/>
          <a:ext cx="2672222" cy="446953"/>
        </a:xfrm>
        <a:prstGeom prst="roundRect">
          <a:avLst/>
        </a:prstGeom>
        <a:solidFill>
          <a:schemeClr val="accent1">
            <a:hueOff val="0"/>
            <a:satOff val="0"/>
            <a:lumOff val="0"/>
            <a:alphaOff val="0"/>
          </a:schemeClr>
        </a:solidFill>
        <a:ln w="12700" cap="flat" cmpd="sng" algn="ctr">
          <a:solidFill>
            <a:schemeClr val="bg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Carrier Availability</a:t>
          </a:r>
          <a:endParaRPr lang="en-IN" sz="1400" kern="1200" dirty="0"/>
        </a:p>
      </dsp:txBody>
      <dsp:txXfrm>
        <a:off x="2796537" y="678883"/>
        <a:ext cx="2628586" cy="403317"/>
      </dsp:txXfrm>
    </dsp:sp>
    <dsp:sp modelId="{D5391C94-9178-4A56-BC18-8F7B51ABE0E9}">
      <dsp:nvSpPr>
        <dsp:cNvPr id="0" name=""/>
        <dsp:cNvSpPr/>
      </dsp:nvSpPr>
      <dsp:spPr>
        <a:xfrm>
          <a:off x="575" y="1588963"/>
          <a:ext cx="723778"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Sify</a:t>
          </a:r>
          <a:endParaRPr lang="en-IN" sz="1000" kern="1200" dirty="0">
            <a:solidFill>
              <a:schemeClr val="tx1"/>
            </a:solidFill>
          </a:endParaRPr>
        </a:p>
      </dsp:txBody>
      <dsp:txXfrm>
        <a:off x="575" y="1588963"/>
        <a:ext cx="723778" cy="572552"/>
      </dsp:txXfrm>
    </dsp:sp>
    <dsp:sp modelId="{BD1E0066-08D9-4FCF-86FF-7F9493FD4AAE}">
      <dsp:nvSpPr>
        <dsp:cNvPr id="0" name=""/>
        <dsp:cNvSpPr/>
      </dsp:nvSpPr>
      <dsp:spPr>
        <a:xfrm>
          <a:off x="833949" y="1588963"/>
          <a:ext cx="723778"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Airtel</a:t>
          </a:r>
          <a:endParaRPr lang="en-IN" sz="1000" kern="1200" dirty="0">
            <a:solidFill>
              <a:schemeClr val="tx1"/>
            </a:solidFill>
          </a:endParaRPr>
        </a:p>
      </dsp:txBody>
      <dsp:txXfrm>
        <a:off x="833949" y="1588963"/>
        <a:ext cx="723778" cy="572552"/>
      </dsp:txXfrm>
    </dsp:sp>
    <dsp:sp modelId="{3990118C-07DF-4A12-9381-1AC26B558F38}">
      <dsp:nvSpPr>
        <dsp:cNvPr id="0" name=""/>
        <dsp:cNvSpPr/>
      </dsp:nvSpPr>
      <dsp:spPr>
        <a:xfrm>
          <a:off x="1667323" y="1588963"/>
          <a:ext cx="1138649"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Tata Communications</a:t>
          </a:r>
          <a:endParaRPr lang="en-IN" sz="1000" kern="1200" dirty="0">
            <a:solidFill>
              <a:schemeClr val="tx1"/>
            </a:solidFill>
          </a:endParaRPr>
        </a:p>
      </dsp:txBody>
      <dsp:txXfrm>
        <a:off x="1667323" y="1588963"/>
        <a:ext cx="1138649" cy="572552"/>
      </dsp:txXfrm>
    </dsp:sp>
    <dsp:sp modelId="{F62DA9B8-E94C-4C6A-A9B9-638292B3715B}">
      <dsp:nvSpPr>
        <dsp:cNvPr id="0" name=""/>
        <dsp:cNvSpPr/>
      </dsp:nvSpPr>
      <dsp:spPr>
        <a:xfrm>
          <a:off x="2915567" y="1588963"/>
          <a:ext cx="723778"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Reliance Jio</a:t>
          </a:r>
          <a:endParaRPr lang="en-IN" sz="1000" kern="1200" dirty="0">
            <a:solidFill>
              <a:schemeClr val="tx1"/>
            </a:solidFill>
          </a:endParaRPr>
        </a:p>
      </dsp:txBody>
      <dsp:txXfrm>
        <a:off x="2915567" y="1588963"/>
        <a:ext cx="723778" cy="572552"/>
      </dsp:txXfrm>
    </dsp:sp>
    <dsp:sp modelId="{86CA76C1-5323-4A01-ACCF-E7D8D4CA790B}">
      <dsp:nvSpPr>
        <dsp:cNvPr id="0" name=""/>
        <dsp:cNvSpPr/>
      </dsp:nvSpPr>
      <dsp:spPr>
        <a:xfrm>
          <a:off x="3748941" y="1588963"/>
          <a:ext cx="723778"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Vodafone</a:t>
          </a:r>
          <a:endParaRPr lang="en-IN" sz="1000" kern="1200" dirty="0">
            <a:solidFill>
              <a:schemeClr val="tx1"/>
            </a:solidFill>
          </a:endParaRPr>
        </a:p>
      </dsp:txBody>
      <dsp:txXfrm>
        <a:off x="3748941" y="1588963"/>
        <a:ext cx="723778" cy="572552"/>
      </dsp:txXfrm>
    </dsp:sp>
    <dsp:sp modelId="{DDD633EC-D4F4-464A-8893-D4232FBBA07B}">
      <dsp:nvSpPr>
        <dsp:cNvPr id="0" name=""/>
        <dsp:cNvSpPr/>
      </dsp:nvSpPr>
      <dsp:spPr>
        <a:xfrm>
          <a:off x="4582315" y="1588963"/>
          <a:ext cx="723778"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PGCIL</a:t>
          </a:r>
          <a:endParaRPr lang="en-IN" sz="1000" kern="1200" dirty="0">
            <a:solidFill>
              <a:schemeClr val="tx1"/>
            </a:solidFill>
          </a:endParaRPr>
        </a:p>
      </dsp:txBody>
      <dsp:txXfrm>
        <a:off x="4582315" y="1588963"/>
        <a:ext cx="723778" cy="572552"/>
      </dsp:txXfrm>
    </dsp:sp>
    <dsp:sp modelId="{E5580B84-C53A-4995-8EF4-36C1989FD4D6}">
      <dsp:nvSpPr>
        <dsp:cNvPr id="0" name=""/>
        <dsp:cNvSpPr/>
      </dsp:nvSpPr>
      <dsp:spPr>
        <a:xfrm>
          <a:off x="5415689" y="1588963"/>
          <a:ext cx="723778"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BSNL</a:t>
          </a:r>
          <a:endParaRPr lang="en-IN" sz="1000" kern="1200" dirty="0">
            <a:solidFill>
              <a:schemeClr val="tx1"/>
            </a:solidFill>
          </a:endParaRPr>
        </a:p>
      </dsp:txBody>
      <dsp:txXfrm>
        <a:off x="5415689" y="1588963"/>
        <a:ext cx="723778" cy="572552"/>
      </dsp:txXfrm>
    </dsp:sp>
    <dsp:sp modelId="{36F3FCB8-8F05-48A1-9635-2380A8485612}">
      <dsp:nvSpPr>
        <dsp:cNvPr id="0" name=""/>
        <dsp:cNvSpPr/>
      </dsp:nvSpPr>
      <dsp:spPr>
        <a:xfrm>
          <a:off x="6249063" y="1588963"/>
          <a:ext cx="1138649"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Tata Teleservices Ltd</a:t>
          </a:r>
          <a:endParaRPr lang="en-IN" sz="1000" kern="1200" dirty="0">
            <a:solidFill>
              <a:schemeClr val="tx1"/>
            </a:solidFill>
          </a:endParaRPr>
        </a:p>
      </dsp:txBody>
      <dsp:txXfrm>
        <a:off x="6249063" y="1588963"/>
        <a:ext cx="1138649" cy="572552"/>
      </dsp:txXfrm>
    </dsp:sp>
    <dsp:sp modelId="{C06C4EA6-0D80-4956-88D1-BB981699BB82}">
      <dsp:nvSpPr>
        <dsp:cNvPr id="0" name=""/>
        <dsp:cNvSpPr/>
      </dsp:nvSpPr>
      <dsp:spPr>
        <a:xfrm>
          <a:off x="7497307" y="1588963"/>
          <a:ext cx="723778" cy="572552"/>
        </a:xfrm>
        <a:prstGeom prst="rect">
          <a:avLst/>
        </a:prstGeom>
        <a:solidFill>
          <a:schemeClr val="accent1">
            <a:lumMod val="20000"/>
            <a:lumOff val="80000"/>
          </a:schemeClr>
        </a:solidFill>
        <a:ln w="63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Railtel</a:t>
          </a:r>
          <a:endParaRPr lang="en-IN" sz="1000" kern="1200" dirty="0">
            <a:solidFill>
              <a:schemeClr val="tx1"/>
            </a:solidFill>
          </a:endParaRPr>
        </a:p>
      </dsp:txBody>
      <dsp:txXfrm>
        <a:off x="7497307" y="1588963"/>
        <a:ext cx="723778" cy="572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20889-B09F-4AC8-B639-7079D3F1F97C}">
      <dsp:nvSpPr>
        <dsp:cNvPr id="0" name=""/>
        <dsp:cNvSpPr/>
      </dsp:nvSpPr>
      <dsp:spPr>
        <a:xfrm>
          <a:off x="0" y="15428"/>
          <a:ext cx="4427537" cy="5990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latin typeface="+mj-lt"/>
            </a:rPr>
            <a:t>Located in the Commercial hub of </a:t>
          </a:r>
          <a:r>
            <a:rPr lang="en-US" sz="1000" b="1" kern="1200" dirty="0">
              <a:solidFill>
                <a:schemeClr val="accent3"/>
              </a:solidFill>
              <a:latin typeface="+mj-lt"/>
            </a:rPr>
            <a:t>Navi Mumbai</a:t>
          </a:r>
          <a:endParaRPr lang="en-IN" sz="1000" b="1" kern="1200" dirty="0">
            <a:solidFill>
              <a:schemeClr val="accent3"/>
            </a:solidFill>
            <a:latin typeface="+mj-lt"/>
          </a:endParaRPr>
        </a:p>
      </dsp:txBody>
      <dsp:txXfrm>
        <a:off x="29243" y="44671"/>
        <a:ext cx="4369051" cy="540554"/>
      </dsp:txXfrm>
    </dsp:sp>
    <dsp:sp modelId="{6CEC6A84-2FE8-4BBB-83FC-B9F62924BA80}">
      <dsp:nvSpPr>
        <dsp:cNvPr id="0" name=""/>
        <dsp:cNvSpPr/>
      </dsp:nvSpPr>
      <dsp:spPr>
        <a:xfrm>
          <a:off x="0" y="706628"/>
          <a:ext cx="4427537" cy="5990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b="1" kern="1200" dirty="0">
              <a:solidFill>
                <a:schemeClr val="accent3"/>
              </a:solidFill>
              <a:latin typeface="+mj-lt"/>
            </a:rPr>
            <a:t>First Commercial Data Center </a:t>
          </a:r>
          <a:r>
            <a:rPr lang="en-US" sz="1000" kern="1200" dirty="0">
              <a:solidFill>
                <a:schemeClr val="bg1"/>
              </a:solidFill>
              <a:latin typeface="+mj-lt"/>
            </a:rPr>
            <a:t>to offer Colocation as a Service in India</a:t>
          </a:r>
          <a:endParaRPr lang="en-IN" sz="1000" kern="1200" dirty="0">
            <a:solidFill>
              <a:schemeClr val="bg1"/>
            </a:solidFill>
            <a:latin typeface="+mj-lt"/>
          </a:endParaRPr>
        </a:p>
      </dsp:txBody>
      <dsp:txXfrm>
        <a:off x="29243" y="735871"/>
        <a:ext cx="4369051" cy="540554"/>
      </dsp:txXfrm>
    </dsp:sp>
    <dsp:sp modelId="{B83BE90B-EE34-49C8-986F-6B1DC9745CFF}">
      <dsp:nvSpPr>
        <dsp:cNvPr id="0" name=""/>
        <dsp:cNvSpPr/>
      </dsp:nvSpPr>
      <dsp:spPr>
        <a:xfrm>
          <a:off x="0" y="1397829"/>
          <a:ext cx="4427537" cy="5990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latin typeface="+mj-lt"/>
            </a:rPr>
            <a:t>Addressing Near </a:t>
          </a:r>
          <a:r>
            <a:rPr lang="en-US" sz="1000" b="1" kern="1200" dirty="0">
              <a:solidFill>
                <a:schemeClr val="accent3"/>
              </a:solidFill>
              <a:latin typeface="+mj-lt"/>
            </a:rPr>
            <a:t>DR</a:t>
          </a:r>
          <a:r>
            <a:rPr lang="en-US" sz="1000" kern="1200" dirty="0">
              <a:solidFill>
                <a:schemeClr val="bg1"/>
              </a:solidFill>
              <a:latin typeface="+mj-lt"/>
            </a:rPr>
            <a:t> solution with latency &lt;1ms with Airoli and Rabale Data Center</a:t>
          </a:r>
          <a:endParaRPr lang="en-IN" sz="1000" kern="1200" dirty="0">
            <a:solidFill>
              <a:schemeClr val="bg1"/>
            </a:solidFill>
            <a:latin typeface="+mj-lt"/>
          </a:endParaRPr>
        </a:p>
      </dsp:txBody>
      <dsp:txXfrm>
        <a:off x="29243" y="1427072"/>
        <a:ext cx="4369051" cy="540554"/>
      </dsp:txXfrm>
    </dsp:sp>
    <dsp:sp modelId="{203922FC-CC15-4499-B19D-4B165BAFC48A}">
      <dsp:nvSpPr>
        <dsp:cNvPr id="0" name=""/>
        <dsp:cNvSpPr/>
      </dsp:nvSpPr>
      <dsp:spPr>
        <a:xfrm>
          <a:off x="0" y="2089029"/>
          <a:ext cx="4427537" cy="5990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latin typeface="+mj-lt"/>
              <a:ea typeface="+mn-ea"/>
              <a:cs typeface="+mn-cs"/>
            </a:rPr>
            <a:t>Customer gets </a:t>
          </a:r>
          <a:r>
            <a:rPr lang="en-US" sz="1000" b="1" kern="1200" dirty="0">
              <a:solidFill>
                <a:schemeClr val="accent3"/>
              </a:solidFill>
              <a:latin typeface="+mj-lt"/>
              <a:ea typeface="+mn-ea"/>
              <a:cs typeface="+mn-cs"/>
            </a:rPr>
            <a:t>low latency ISP</a:t>
          </a:r>
          <a:r>
            <a:rPr lang="en-US" sz="1000" kern="1200" dirty="0">
              <a:solidFill>
                <a:schemeClr val="bg1"/>
              </a:solidFill>
              <a:latin typeface="+mj-lt"/>
              <a:ea typeface="+mn-ea"/>
              <a:cs typeface="+mn-cs"/>
            </a:rPr>
            <a:t> peering and reduced international hops</a:t>
          </a:r>
          <a:endParaRPr lang="en-IN" sz="1000" kern="1200" dirty="0">
            <a:solidFill>
              <a:schemeClr val="bg1"/>
            </a:solidFill>
            <a:latin typeface="+mj-lt"/>
          </a:endParaRPr>
        </a:p>
      </dsp:txBody>
      <dsp:txXfrm>
        <a:off x="29243" y="2118272"/>
        <a:ext cx="4369051" cy="540554"/>
      </dsp:txXfrm>
    </dsp:sp>
    <dsp:sp modelId="{1A03CB74-BFA7-4819-B034-C746B9AC6EDC}">
      <dsp:nvSpPr>
        <dsp:cNvPr id="0" name=""/>
        <dsp:cNvSpPr/>
      </dsp:nvSpPr>
      <dsp:spPr>
        <a:xfrm>
          <a:off x="0" y="2780229"/>
          <a:ext cx="4427537" cy="5990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latin typeface="+mj-lt"/>
            </a:rPr>
            <a:t>Close proximity to </a:t>
          </a:r>
          <a:r>
            <a:rPr lang="en-US" sz="1000" b="1" kern="1200" dirty="0">
              <a:solidFill>
                <a:schemeClr val="accent3"/>
              </a:solidFill>
              <a:latin typeface="+mj-lt"/>
            </a:rPr>
            <a:t>NIXI POP</a:t>
          </a:r>
          <a:r>
            <a:rPr lang="en-US" sz="1000" kern="1200" dirty="0">
              <a:solidFill>
                <a:schemeClr val="bg1"/>
              </a:solidFill>
              <a:latin typeface="+mj-lt"/>
            </a:rPr>
            <a:t>, its 1 floor below Sify Data Center</a:t>
          </a:r>
          <a:endParaRPr lang="en-IN" sz="1000" kern="1200" dirty="0">
            <a:solidFill>
              <a:schemeClr val="bg1"/>
            </a:solidFill>
            <a:latin typeface="+mj-lt"/>
          </a:endParaRPr>
        </a:p>
      </dsp:txBody>
      <dsp:txXfrm>
        <a:off x="29243" y="2809472"/>
        <a:ext cx="4369051" cy="54055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9A918-68E0-4D9B-A1E0-85A210E5C0E5}">
      <dsp:nvSpPr>
        <dsp:cNvPr id="0" name=""/>
        <dsp:cNvSpPr/>
      </dsp:nvSpPr>
      <dsp:spPr>
        <a:xfrm>
          <a:off x="179475" y="53302"/>
          <a:ext cx="2478379" cy="109149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kern="1200" dirty="0">
              <a:solidFill>
                <a:schemeClr val="bg1"/>
              </a:solidFill>
            </a:rPr>
            <a:t>Reduce costs/on-premise data centers too expensive </a:t>
          </a:r>
          <a:endParaRPr lang="en-IN" sz="1200" kern="1200" dirty="0">
            <a:solidFill>
              <a:schemeClr val="bg1"/>
            </a:solidFill>
          </a:endParaRPr>
        </a:p>
      </dsp:txBody>
      <dsp:txXfrm>
        <a:off x="232757" y="106584"/>
        <a:ext cx="2371815" cy="984928"/>
      </dsp:txXfrm>
    </dsp:sp>
    <dsp:sp modelId="{5D90B4FA-99DB-4079-AA56-F342033C25F2}">
      <dsp:nvSpPr>
        <dsp:cNvPr id="0" name=""/>
        <dsp:cNvSpPr/>
      </dsp:nvSpPr>
      <dsp:spPr>
        <a:xfrm>
          <a:off x="2839770" y="53302"/>
          <a:ext cx="2816759" cy="109149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kern="1200" dirty="0">
              <a:solidFill>
                <a:schemeClr val="bg1"/>
              </a:solidFill>
            </a:rPr>
            <a:t>Shifting IT strategy away from Capital Expenditures (owning infrastructure) to Operational Expenditures </a:t>
          </a:r>
          <a:endParaRPr lang="en-IN" sz="1200" kern="1200" dirty="0">
            <a:solidFill>
              <a:schemeClr val="bg1"/>
            </a:solidFill>
          </a:endParaRPr>
        </a:p>
      </dsp:txBody>
      <dsp:txXfrm>
        <a:off x="2893052" y="106584"/>
        <a:ext cx="2710195" cy="984928"/>
      </dsp:txXfrm>
    </dsp:sp>
    <dsp:sp modelId="{3661A408-3ABA-4CE0-A402-7C893326BACC}">
      <dsp:nvSpPr>
        <dsp:cNvPr id="0" name=""/>
        <dsp:cNvSpPr/>
      </dsp:nvSpPr>
      <dsp:spPr>
        <a:xfrm>
          <a:off x="5838445" y="53302"/>
          <a:ext cx="2478379" cy="109149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kern="1200" dirty="0">
              <a:solidFill>
                <a:schemeClr val="bg1"/>
              </a:solidFill>
            </a:rPr>
            <a:t>Improve </a:t>
          </a:r>
          <a:r>
            <a:rPr lang="en-US" sz="1200" b="0" i="0" kern="1200" dirty="0">
              <a:solidFill>
                <a:schemeClr val="bg1"/>
              </a:solidFill>
            </a:rPr>
            <a:t>infrastructure and application scalability </a:t>
          </a:r>
          <a:endParaRPr lang="en-IN" sz="1200" kern="1200" dirty="0">
            <a:solidFill>
              <a:schemeClr val="bg1"/>
            </a:solidFill>
          </a:endParaRPr>
        </a:p>
      </dsp:txBody>
      <dsp:txXfrm>
        <a:off x="5891727" y="106584"/>
        <a:ext cx="2371815" cy="984928"/>
      </dsp:txXfrm>
    </dsp:sp>
    <dsp:sp modelId="{AFA0E7DB-521F-4F39-ABD3-1BC90AC25B6A}">
      <dsp:nvSpPr>
        <dsp:cNvPr id="0" name=""/>
        <dsp:cNvSpPr/>
      </dsp:nvSpPr>
      <dsp:spPr>
        <a:xfrm>
          <a:off x="60002" y="1326710"/>
          <a:ext cx="3055705" cy="109149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b="0" i="0" kern="1200" dirty="0">
              <a:solidFill>
                <a:schemeClr val="bg1"/>
              </a:solidFill>
            </a:rPr>
            <a:t>Improve infrastructure or data center resiliency/availability (e.g., deploying new disaster recovery environments, achieve higher uptime)</a:t>
          </a:r>
          <a:endParaRPr lang="en-IN" sz="1200" kern="1200" dirty="0">
            <a:solidFill>
              <a:schemeClr val="bg1"/>
            </a:solidFill>
          </a:endParaRPr>
        </a:p>
      </dsp:txBody>
      <dsp:txXfrm>
        <a:off x="113284" y="1379992"/>
        <a:ext cx="2949141" cy="984928"/>
      </dsp:txXfrm>
    </dsp:sp>
    <dsp:sp modelId="{9A0B1204-8630-4A47-9EFF-50DD8486B21E}">
      <dsp:nvSpPr>
        <dsp:cNvPr id="0" name=""/>
        <dsp:cNvSpPr/>
      </dsp:nvSpPr>
      <dsp:spPr>
        <a:xfrm>
          <a:off x="3297623" y="1326710"/>
          <a:ext cx="2478379" cy="109149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kern="1200" dirty="0">
              <a:solidFill>
                <a:schemeClr val="bg1"/>
              </a:solidFill>
            </a:rPr>
            <a:t>Eliminate compliance concerns over on-premise data center/infrastructure </a:t>
          </a:r>
          <a:endParaRPr lang="en-IN" sz="1200" kern="1200" dirty="0">
            <a:solidFill>
              <a:schemeClr val="bg1"/>
            </a:solidFill>
          </a:endParaRPr>
        </a:p>
      </dsp:txBody>
      <dsp:txXfrm>
        <a:off x="3350905" y="1379992"/>
        <a:ext cx="2371815" cy="984928"/>
      </dsp:txXfrm>
    </dsp:sp>
    <dsp:sp modelId="{67F8110C-80AA-4A6E-8B01-99D51D45E933}">
      <dsp:nvSpPr>
        <dsp:cNvPr id="0" name=""/>
        <dsp:cNvSpPr/>
      </dsp:nvSpPr>
      <dsp:spPr>
        <a:xfrm>
          <a:off x="5957918" y="1326710"/>
          <a:ext cx="2478379" cy="109149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kern="1200" dirty="0">
              <a:solidFill>
                <a:schemeClr val="bg1"/>
              </a:solidFill>
            </a:rPr>
            <a:t>Improve </a:t>
          </a:r>
          <a:r>
            <a:rPr lang="en-US" sz="1200" b="0" i="0" kern="1200" dirty="0">
              <a:solidFill>
                <a:schemeClr val="bg1"/>
              </a:solidFill>
            </a:rPr>
            <a:t>infrastructure or data center security </a:t>
          </a:r>
          <a:endParaRPr lang="en-IN" sz="1200" kern="1200" dirty="0">
            <a:solidFill>
              <a:schemeClr val="bg1"/>
            </a:solidFill>
          </a:endParaRPr>
        </a:p>
      </dsp:txBody>
      <dsp:txXfrm>
        <a:off x="6011200" y="1379992"/>
        <a:ext cx="2371815" cy="984928"/>
      </dsp:txXfrm>
    </dsp:sp>
    <dsp:sp modelId="{8BE371D0-A42C-4909-BAE1-41EAE4FDEBCC}">
      <dsp:nvSpPr>
        <dsp:cNvPr id="0" name=""/>
        <dsp:cNvSpPr/>
      </dsp:nvSpPr>
      <dsp:spPr>
        <a:xfrm>
          <a:off x="421468" y="2600118"/>
          <a:ext cx="2478379" cy="109149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b="0" i="0" kern="1200" dirty="0">
              <a:solidFill>
                <a:schemeClr val="bg1"/>
              </a:solidFill>
            </a:rPr>
            <a:t>Refactoring existing applications for performance and efficiency </a:t>
          </a:r>
          <a:endParaRPr lang="en-IN" sz="1200" kern="1200" dirty="0">
            <a:solidFill>
              <a:schemeClr val="bg1"/>
            </a:solidFill>
          </a:endParaRPr>
        </a:p>
      </dsp:txBody>
      <dsp:txXfrm>
        <a:off x="474750" y="2653400"/>
        <a:ext cx="2371815" cy="984928"/>
      </dsp:txXfrm>
    </dsp:sp>
    <dsp:sp modelId="{F21D3C57-C655-4402-A728-67238DAFB4D6}">
      <dsp:nvSpPr>
        <dsp:cNvPr id="0" name=""/>
        <dsp:cNvSpPr/>
      </dsp:nvSpPr>
      <dsp:spPr>
        <a:xfrm>
          <a:off x="3081762" y="2600118"/>
          <a:ext cx="2405576" cy="109149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b="0" i="0" kern="1200" dirty="0">
              <a:solidFill>
                <a:schemeClr val="bg1"/>
              </a:solidFill>
            </a:rPr>
            <a:t>Staffing/management </a:t>
          </a:r>
        </a:p>
        <a:p>
          <a:pPr marL="0" lvl="0" indent="0" algn="ctr" defTabSz="533400">
            <a:lnSpc>
              <a:spcPts val="1600"/>
            </a:lnSpc>
            <a:spcBef>
              <a:spcPct val="0"/>
            </a:spcBef>
            <a:spcAft>
              <a:spcPts val="0"/>
            </a:spcAft>
            <a:buNone/>
          </a:pPr>
          <a:r>
            <a:rPr lang="en-US" sz="1200" b="0" i="0" kern="1200" dirty="0">
              <a:solidFill>
                <a:schemeClr val="bg1"/>
              </a:solidFill>
            </a:rPr>
            <a:t>skill shortages </a:t>
          </a:r>
          <a:endParaRPr lang="en-IN" sz="1200" kern="1200" dirty="0">
            <a:solidFill>
              <a:schemeClr val="bg1"/>
            </a:solidFill>
          </a:endParaRPr>
        </a:p>
      </dsp:txBody>
      <dsp:txXfrm>
        <a:off x="3135044" y="2653400"/>
        <a:ext cx="2299012" cy="984928"/>
      </dsp:txXfrm>
    </dsp:sp>
    <dsp:sp modelId="{E3C0FFBF-592E-4966-AE45-037A4466AE81}">
      <dsp:nvSpPr>
        <dsp:cNvPr id="0" name=""/>
        <dsp:cNvSpPr/>
      </dsp:nvSpPr>
      <dsp:spPr>
        <a:xfrm>
          <a:off x="5669254" y="2600118"/>
          <a:ext cx="2405576" cy="109149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ts val="1600"/>
            </a:lnSpc>
            <a:spcBef>
              <a:spcPct val="0"/>
            </a:spcBef>
            <a:spcAft>
              <a:spcPts val="0"/>
            </a:spcAft>
            <a:buNone/>
          </a:pPr>
          <a:r>
            <a:rPr lang="en-US" sz="1200" b="0" i="0" kern="1200" dirty="0">
              <a:solidFill>
                <a:schemeClr val="bg1"/>
              </a:solidFill>
            </a:rPr>
            <a:t>Staffing/management resourcing limitations </a:t>
          </a:r>
          <a:endParaRPr lang="en-IN" sz="1200" kern="1200" dirty="0">
            <a:solidFill>
              <a:schemeClr val="bg1"/>
            </a:solidFill>
          </a:endParaRPr>
        </a:p>
      </dsp:txBody>
      <dsp:txXfrm>
        <a:off x="5722536" y="2653400"/>
        <a:ext cx="2299012" cy="984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528CB-27C9-4C4C-A6C5-6D5B969E1CE8}">
      <dsp:nvSpPr>
        <dsp:cNvPr id="0" name=""/>
        <dsp:cNvSpPr/>
      </dsp:nvSpPr>
      <dsp:spPr>
        <a:xfrm>
          <a:off x="0" y="1091"/>
          <a:ext cx="4427537" cy="63648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rPr>
            <a:t>Addressing biggest market segments like </a:t>
          </a:r>
          <a:r>
            <a:rPr lang="en-US" sz="1000" b="1" kern="1200" dirty="0">
              <a:solidFill>
                <a:schemeClr val="accent3"/>
              </a:solidFill>
            </a:rPr>
            <a:t>BFSI, E-Commerce</a:t>
          </a:r>
          <a:r>
            <a:rPr lang="en-US" sz="1000" kern="1200" dirty="0">
              <a:solidFill>
                <a:schemeClr val="bg1"/>
              </a:solidFill>
            </a:rPr>
            <a:t> &amp; </a:t>
          </a:r>
          <a:r>
            <a:rPr lang="en-US" sz="1000" b="1" kern="1200" dirty="0">
              <a:solidFill>
                <a:schemeClr val="accent3"/>
              </a:solidFill>
            </a:rPr>
            <a:t>Retail, Media &amp; Ent</a:t>
          </a:r>
          <a:endParaRPr lang="en-IN" sz="1000" b="1" kern="1200" dirty="0">
            <a:solidFill>
              <a:schemeClr val="accent3"/>
            </a:solidFill>
          </a:endParaRPr>
        </a:p>
      </dsp:txBody>
      <dsp:txXfrm>
        <a:off x="31070" y="32161"/>
        <a:ext cx="4365397" cy="574340"/>
      </dsp:txXfrm>
    </dsp:sp>
    <dsp:sp modelId="{5E7B75DE-EB2F-48A9-A222-EC05A6F737DD}">
      <dsp:nvSpPr>
        <dsp:cNvPr id="0" name=""/>
        <dsp:cNvSpPr/>
      </dsp:nvSpPr>
      <dsp:spPr>
        <a:xfrm>
          <a:off x="0" y="735491"/>
          <a:ext cx="4427537" cy="6364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rPr>
            <a:t>Facilitates Private </a:t>
          </a:r>
          <a:r>
            <a:rPr lang="en-US" sz="1000" b="1" kern="1200" dirty="0">
              <a:solidFill>
                <a:schemeClr val="accent3"/>
              </a:solidFill>
            </a:rPr>
            <a:t>Cloud/Hybrid </a:t>
          </a:r>
          <a:r>
            <a:rPr lang="en-US" sz="1000" kern="1200" dirty="0">
              <a:solidFill>
                <a:schemeClr val="bg1"/>
              </a:solidFill>
            </a:rPr>
            <a:t>cloud Platform</a:t>
          </a:r>
          <a:endParaRPr lang="en-IN" sz="1000" kern="1200" dirty="0">
            <a:solidFill>
              <a:schemeClr val="bg1"/>
            </a:solidFill>
          </a:endParaRPr>
        </a:p>
      </dsp:txBody>
      <dsp:txXfrm>
        <a:off x="31070" y="766561"/>
        <a:ext cx="4365397" cy="574340"/>
      </dsp:txXfrm>
    </dsp:sp>
    <dsp:sp modelId="{0919561C-47C2-4ED6-ABE5-9F3E401E328B}">
      <dsp:nvSpPr>
        <dsp:cNvPr id="0" name=""/>
        <dsp:cNvSpPr/>
      </dsp:nvSpPr>
      <dsp:spPr>
        <a:xfrm>
          <a:off x="0" y="1469891"/>
          <a:ext cx="4427537" cy="63648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rPr>
            <a:t>Major portion of the Data Center will be a </a:t>
          </a:r>
          <a:r>
            <a:rPr lang="en-US" sz="1000" b="1" kern="1200" dirty="0">
              <a:solidFill>
                <a:schemeClr val="accent3"/>
              </a:solidFill>
            </a:rPr>
            <a:t>private cloud deployment </a:t>
          </a:r>
          <a:endParaRPr lang="en-IN" sz="1000" b="1" kern="1200" dirty="0">
            <a:solidFill>
              <a:schemeClr val="accent3"/>
            </a:solidFill>
          </a:endParaRPr>
        </a:p>
      </dsp:txBody>
      <dsp:txXfrm>
        <a:off x="31070" y="1500961"/>
        <a:ext cx="4365397" cy="574340"/>
      </dsp:txXfrm>
    </dsp:sp>
    <dsp:sp modelId="{D393C67E-2D62-46C9-9F72-24279578B463}">
      <dsp:nvSpPr>
        <dsp:cNvPr id="0" name=""/>
        <dsp:cNvSpPr/>
      </dsp:nvSpPr>
      <dsp:spPr>
        <a:xfrm>
          <a:off x="0" y="2204291"/>
          <a:ext cx="4427537" cy="6364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rPr>
            <a:t>Near </a:t>
          </a:r>
          <a:r>
            <a:rPr lang="en-US" sz="1000" b="1" kern="1200" dirty="0">
              <a:solidFill>
                <a:schemeClr val="accent3"/>
              </a:solidFill>
            </a:rPr>
            <a:t>DR</a:t>
          </a:r>
          <a:r>
            <a:rPr lang="en-US" sz="1000" kern="1200" dirty="0">
              <a:solidFill>
                <a:schemeClr val="bg1"/>
              </a:solidFill>
            </a:rPr>
            <a:t> for Data Center projects </a:t>
          </a:r>
          <a:endParaRPr lang="en-IN" sz="1000" kern="1200" dirty="0">
            <a:solidFill>
              <a:schemeClr val="bg1"/>
            </a:solidFill>
          </a:endParaRPr>
        </a:p>
      </dsp:txBody>
      <dsp:txXfrm>
        <a:off x="31070" y="2235361"/>
        <a:ext cx="4365397" cy="574340"/>
      </dsp:txXfrm>
    </dsp:sp>
    <dsp:sp modelId="{D2E9BA9E-68FC-46DB-B534-F715BE1EA43A}">
      <dsp:nvSpPr>
        <dsp:cNvPr id="0" name=""/>
        <dsp:cNvSpPr/>
      </dsp:nvSpPr>
      <dsp:spPr>
        <a:xfrm>
          <a:off x="0" y="2938691"/>
          <a:ext cx="4427537" cy="63648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US" sz="1000" kern="1200" dirty="0">
              <a:solidFill>
                <a:schemeClr val="bg1"/>
              </a:solidFill>
            </a:rPr>
            <a:t>Failover to public cloud services (</a:t>
          </a:r>
          <a:r>
            <a:rPr lang="en-US" sz="1000" kern="1200" dirty="0" err="1">
              <a:solidFill>
                <a:schemeClr val="bg1"/>
              </a:solidFill>
            </a:rPr>
            <a:t>Airoli</a:t>
          </a:r>
          <a:r>
            <a:rPr lang="en-US" sz="1000" kern="1200" dirty="0">
              <a:solidFill>
                <a:schemeClr val="bg1"/>
              </a:solidFill>
            </a:rPr>
            <a:t>- Rabale as Data Center and near Data Center site) with &lt;</a:t>
          </a:r>
          <a:r>
            <a:rPr lang="en-US" sz="1000" b="1" kern="1200" dirty="0">
              <a:solidFill>
                <a:schemeClr val="accent3"/>
              </a:solidFill>
            </a:rPr>
            <a:t>1ms latency</a:t>
          </a:r>
          <a:endParaRPr lang="en-IN" sz="1000" b="1" kern="1200" dirty="0">
            <a:solidFill>
              <a:schemeClr val="accent3"/>
            </a:solidFill>
          </a:endParaRPr>
        </a:p>
      </dsp:txBody>
      <dsp:txXfrm>
        <a:off x="31070" y="2969761"/>
        <a:ext cx="4365397" cy="574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F8893-B529-4BF9-A5CF-D0AB1D80B87C}">
      <dsp:nvSpPr>
        <dsp:cNvPr id="0" name=""/>
        <dsp:cNvSpPr/>
      </dsp:nvSpPr>
      <dsp:spPr>
        <a:xfrm>
          <a:off x="3899" y="214"/>
          <a:ext cx="3066873" cy="689712"/>
        </a:xfrm>
        <a:prstGeom prst="rect">
          <a:avLst/>
        </a:prstGeom>
        <a:solidFill>
          <a:schemeClr val="tx2">
            <a:lumMod val="50000"/>
            <a:alpha val="80000"/>
          </a:schemeClr>
        </a:solidFill>
        <a:ln w="6350" cap="flat" cmpd="sng" algn="ctr">
          <a:solidFill>
            <a:schemeClr val="accent1">
              <a:lumMod val="75000"/>
            </a:scheme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8100" tIns="38100" rIns="38100" bIns="3810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000" kern="1200" dirty="0">
              <a:solidFill>
                <a:schemeClr val="bg1"/>
              </a:solidFill>
              <a:latin typeface="TheSansOffice" panose="020B0503040302060204" pitchFamily="34" charset="0"/>
              <a:ea typeface="+mn-ea"/>
              <a:cs typeface="+mn-cs"/>
            </a:rPr>
            <a:t>Sify’s MUMBAI  03 mega campus supports a robust ecosystem of multiple Hyperscalers, Network Nodes, Enterprise Customers, IP Exchanges, and ISPs scalable up to 200MW IT capacity​</a:t>
          </a:r>
          <a:endParaRPr lang="en-IN" sz="1000" kern="1200" dirty="0">
            <a:solidFill>
              <a:schemeClr val="bg1"/>
            </a:solidFill>
            <a:latin typeface="TheSansOffice" panose="020B0503040302060204" pitchFamily="34" charset="0"/>
            <a:ea typeface="+mn-ea"/>
            <a:cs typeface="+mn-cs"/>
          </a:endParaRPr>
        </a:p>
      </dsp:txBody>
      <dsp:txXfrm>
        <a:off x="3899" y="214"/>
        <a:ext cx="3066873" cy="689712"/>
      </dsp:txXfrm>
    </dsp:sp>
    <dsp:sp modelId="{E3C5B825-36F1-4612-8FAF-914E8E891C13}">
      <dsp:nvSpPr>
        <dsp:cNvPr id="0" name=""/>
        <dsp:cNvSpPr/>
      </dsp:nvSpPr>
      <dsp:spPr>
        <a:xfrm>
          <a:off x="3899" y="751930"/>
          <a:ext cx="3066873" cy="360806"/>
        </a:xfrm>
        <a:prstGeom prst="rect">
          <a:avLst/>
        </a:prstGeom>
        <a:solidFill>
          <a:schemeClr val="tx2">
            <a:lumMod val="75000"/>
            <a:alpha val="80000"/>
          </a:schemeClr>
        </a:solidFill>
        <a:ln w="6350" cap="flat" cmpd="sng" algn="ctr">
          <a:solidFill>
            <a:schemeClr val="accent1">
              <a:lumMod val="75000"/>
            </a:scheme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8100" tIns="38100" rIns="38100" bIns="3810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000" kern="1200" dirty="0">
              <a:solidFill>
                <a:schemeClr val="bg1"/>
              </a:solidFill>
              <a:latin typeface="TheSansOffice" panose="020B0503040302060204" pitchFamily="34" charset="0"/>
              <a:ea typeface="+mn-ea"/>
              <a:cs typeface="+mn-cs"/>
            </a:rPr>
            <a:t>Dedicated 100 KV and 220 KV substations for </a:t>
          </a:r>
        </a:p>
        <a:p>
          <a:pPr marL="0" lvl="0" indent="0" algn="ctr" defTabSz="914264" rtl="0" eaLnBrk="1" latinLnBrk="0" hangingPunct="1">
            <a:lnSpc>
              <a:spcPct val="100000"/>
            </a:lnSpc>
            <a:spcBef>
              <a:spcPct val="0"/>
            </a:spcBef>
            <a:spcAft>
              <a:spcPts val="0"/>
            </a:spcAft>
            <a:buNone/>
          </a:pPr>
          <a:r>
            <a:rPr lang="en-US" sz="1000" kern="1200" dirty="0">
              <a:solidFill>
                <a:schemeClr val="bg1"/>
              </a:solidFill>
              <a:latin typeface="TheSansOffice" panose="020B0503040302060204" pitchFamily="34" charset="0"/>
              <a:ea typeface="+mn-ea"/>
              <a:cs typeface="+mn-cs"/>
            </a:rPr>
            <a:t>high availability power</a:t>
          </a:r>
          <a:endParaRPr lang="en-IN" sz="1000" kern="1200" dirty="0">
            <a:solidFill>
              <a:schemeClr val="bg1"/>
            </a:solidFill>
            <a:latin typeface="TheSansOffice" panose="020B0503040302060204" pitchFamily="34" charset="0"/>
            <a:ea typeface="+mn-ea"/>
            <a:cs typeface="+mn-cs"/>
          </a:endParaRPr>
        </a:p>
      </dsp:txBody>
      <dsp:txXfrm>
        <a:off x="3899" y="751930"/>
        <a:ext cx="3066873" cy="360806"/>
      </dsp:txXfrm>
    </dsp:sp>
    <dsp:sp modelId="{18DA5F06-9DBD-4BD3-9526-D85A932B5576}">
      <dsp:nvSpPr>
        <dsp:cNvPr id="0" name=""/>
        <dsp:cNvSpPr/>
      </dsp:nvSpPr>
      <dsp:spPr>
        <a:xfrm>
          <a:off x="3899" y="1174741"/>
          <a:ext cx="3066873" cy="270933"/>
        </a:xfrm>
        <a:prstGeom prst="rect">
          <a:avLst/>
        </a:prstGeom>
        <a:solidFill>
          <a:schemeClr val="tx2">
            <a:lumMod val="50000"/>
            <a:alpha val="80000"/>
          </a:schemeClr>
        </a:solidFill>
        <a:ln w="6350" cap="flat" cmpd="sng" algn="ctr">
          <a:solidFill>
            <a:schemeClr val="accent1">
              <a:lumMod val="75000"/>
            </a:scheme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000" kern="1200" dirty="0">
              <a:solidFill>
                <a:schemeClr val="bg1"/>
              </a:solidFill>
              <a:latin typeface="TheSansOffice" panose="020B0503040302060204" pitchFamily="34" charset="0"/>
              <a:ea typeface="+mn-ea"/>
              <a:cs typeface="+mn-cs"/>
            </a:rPr>
            <a:t>Up to 79% renewable Energy</a:t>
          </a:r>
          <a:endParaRPr lang="en-IN" sz="1000" kern="1200" dirty="0">
            <a:solidFill>
              <a:schemeClr val="bg1"/>
            </a:solidFill>
            <a:latin typeface="TheSansOffice" panose="020B0503040302060204" pitchFamily="34" charset="0"/>
            <a:ea typeface="+mn-ea"/>
            <a:cs typeface="+mn-cs"/>
          </a:endParaRPr>
        </a:p>
      </dsp:txBody>
      <dsp:txXfrm>
        <a:off x="3899" y="1174741"/>
        <a:ext cx="3066873" cy="270933"/>
      </dsp:txXfrm>
    </dsp:sp>
    <dsp:sp modelId="{5C93C4D0-69D6-4F8E-B3E2-F5C104A2E939}">
      <dsp:nvSpPr>
        <dsp:cNvPr id="0" name=""/>
        <dsp:cNvSpPr/>
      </dsp:nvSpPr>
      <dsp:spPr>
        <a:xfrm>
          <a:off x="3899" y="1507678"/>
          <a:ext cx="3066873" cy="270933"/>
        </a:xfrm>
        <a:prstGeom prst="rect">
          <a:avLst/>
        </a:prstGeom>
        <a:solidFill>
          <a:schemeClr val="tx2">
            <a:lumMod val="75000"/>
            <a:alpha val="80000"/>
          </a:schemeClr>
        </a:solidFill>
        <a:ln w="6350" cap="flat" cmpd="sng" algn="ctr">
          <a:solidFill>
            <a:schemeClr val="accent1">
              <a:lumMod val="75000"/>
            </a:scheme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8100" tIns="38100" rIns="38100" bIns="3810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000" kern="1200" dirty="0">
              <a:solidFill>
                <a:schemeClr val="bg1"/>
              </a:solidFill>
              <a:latin typeface="TheSansOffice" panose="020B0503040302060204" pitchFamily="34" charset="0"/>
              <a:ea typeface="+mn-ea"/>
              <a:cs typeface="+mn-cs"/>
            </a:rPr>
            <a:t>Cloud onramp to 3 cloud providers</a:t>
          </a:r>
          <a:endParaRPr lang="en-IN" sz="1000" kern="1200" dirty="0">
            <a:solidFill>
              <a:schemeClr val="bg1"/>
            </a:solidFill>
            <a:latin typeface="TheSansOffice" panose="020B0503040302060204" pitchFamily="34" charset="0"/>
            <a:ea typeface="+mn-ea"/>
            <a:cs typeface="+mn-cs"/>
          </a:endParaRPr>
        </a:p>
      </dsp:txBody>
      <dsp:txXfrm>
        <a:off x="3899" y="1507678"/>
        <a:ext cx="3066873" cy="2709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EDB82-C233-4A89-A483-FB41B2E7A1F5}">
      <dsp:nvSpPr>
        <dsp:cNvPr id="0" name=""/>
        <dsp:cNvSpPr/>
      </dsp:nvSpPr>
      <dsp:spPr>
        <a:xfrm>
          <a:off x="1959711" y="15447"/>
          <a:ext cx="5999046" cy="1234250"/>
        </a:xfrm>
        <a:prstGeom prst="roundRect">
          <a:avLst>
            <a:gd name="adj" fmla="val 10000"/>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IN" sz="1000" b="1" kern="1200" dirty="0">
              <a:solidFill>
                <a:srgbClr val="BED730"/>
              </a:solidFill>
              <a:latin typeface="+mj-lt"/>
            </a:rPr>
            <a:t>About Delhi/NCR</a:t>
          </a:r>
        </a:p>
        <a:p>
          <a:pPr marL="182563" lvl="1" indent="-95250" algn="l" defTabSz="444500">
            <a:lnSpc>
              <a:spcPct val="100000"/>
            </a:lnSpc>
            <a:spcBef>
              <a:spcPct val="0"/>
            </a:spcBef>
            <a:spcAft>
              <a:spcPts val="0"/>
            </a:spcAft>
            <a:buChar char="•"/>
          </a:pPr>
          <a:r>
            <a:rPr lang="en-US" sz="1000" kern="1200" dirty="0">
              <a:solidFill>
                <a:schemeClr val="bg1"/>
              </a:solidFill>
              <a:latin typeface="+mj-lt"/>
            </a:rPr>
            <a:t>Delhi (NCR) has a GDP of $ 272 billion (2021)</a:t>
          </a:r>
          <a:endParaRPr lang="en-IN" sz="1000" kern="1200" dirty="0">
            <a:solidFill>
              <a:schemeClr val="bg1"/>
            </a:solidFill>
            <a:latin typeface="+mj-lt"/>
          </a:endParaRPr>
        </a:p>
        <a:p>
          <a:pPr marL="182563" lvl="1" indent="-95250" algn="l" defTabSz="444500">
            <a:lnSpc>
              <a:spcPct val="100000"/>
            </a:lnSpc>
            <a:spcBef>
              <a:spcPct val="0"/>
            </a:spcBef>
            <a:spcAft>
              <a:spcPts val="0"/>
            </a:spcAft>
            <a:buChar char="•"/>
          </a:pPr>
          <a:r>
            <a:rPr lang="en-US" sz="1000" kern="1200" dirty="0">
              <a:solidFill>
                <a:schemeClr val="bg1"/>
              </a:solidFill>
              <a:latin typeface="+mj-lt"/>
            </a:rPr>
            <a:t>Manufacturing &amp; Automobiles are major business </a:t>
          </a:r>
          <a:endParaRPr lang="en-IN" sz="1000" kern="1200" dirty="0">
            <a:solidFill>
              <a:schemeClr val="bg1"/>
            </a:solidFill>
            <a:latin typeface="+mj-lt"/>
          </a:endParaRPr>
        </a:p>
        <a:p>
          <a:pPr marL="182563" lvl="1" indent="-95250" algn="l" defTabSz="444500">
            <a:lnSpc>
              <a:spcPct val="100000"/>
            </a:lnSpc>
            <a:spcBef>
              <a:spcPct val="0"/>
            </a:spcBef>
            <a:spcAft>
              <a:spcPts val="0"/>
            </a:spcAft>
            <a:buChar char="•"/>
          </a:pPr>
          <a:r>
            <a:rPr lang="en-US" sz="1000" b="0" kern="1200" dirty="0">
              <a:solidFill>
                <a:srgbClr val="BED730"/>
              </a:solidFill>
              <a:latin typeface="+mj-lt"/>
            </a:rPr>
            <a:t>Government and Public Sector Companies </a:t>
          </a:r>
          <a:endParaRPr lang="en-IN" sz="1000" b="0" kern="1200" dirty="0">
            <a:solidFill>
              <a:srgbClr val="BED730"/>
            </a:solidFill>
            <a:latin typeface="+mj-lt"/>
          </a:endParaRPr>
        </a:p>
        <a:p>
          <a:pPr marL="182563" lvl="1" indent="-95250" algn="l" defTabSz="444500">
            <a:lnSpc>
              <a:spcPct val="100000"/>
            </a:lnSpc>
            <a:spcBef>
              <a:spcPct val="0"/>
            </a:spcBef>
            <a:spcAft>
              <a:spcPts val="0"/>
            </a:spcAft>
            <a:buChar char="•"/>
          </a:pPr>
          <a:r>
            <a:rPr lang="en-US" sz="1000" b="0" kern="1200" dirty="0">
              <a:solidFill>
                <a:srgbClr val="BED730"/>
              </a:solidFill>
              <a:latin typeface="+mj-lt"/>
            </a:rPr>
            <a:t>Highest number of regional eyeballs in the country, </a:t>
          </a:r>
          <a:endParaRPr lang="en-IN" sz="1000" b="0" kern="1200" dirty="0">
            <a:solidFill>
              <a:srgbClr val="BED730"/>
            </a:solidFill>
            <a:latin typeface="+mj-lt"/>
          </a:endParaRPr>
        </a:p>
        <a:p>
          <a:pPr marL="182563" lvl="1" indent="-95250" algn="l" defTabSz="444500">
            <a:lnSpc>
              <a:spcPct val="100000"/>
            </a:lnSpc>
            <a:spcBef>
              <a:spcPct val="0"/>
            </a:spcBef>
            <a:spcAft>
              <a:spcPts val="0"/>
            </a:spcAft>
            <a:buChar char="•"/>
          </a:pPr>
          <a:r>
            <a:rPr lang="en-US" sz="1000" b="0" kern="1200" dirty="0">
              <a:solidFill>
                <a:srgbClr val="BED730"/>
              </a:solidFill>
              <a:latin typeface="+mj-lt"/>
            </a:rPr>
            <a:t>Upcoming civil Infrastructure is a big driver in Noida</a:t>
          </a:r>
          <a:endParaRPr lang="en-IN" sz="1000" b="0" kern="1200" dirty="0">
            <a:solidFill>
              <a:srgbClr val="BED730"/>
            </a:solidFill>
            <a:latin typeface="+mj-lt"/>
          </a:endParaRPr>
        </a:p>
        <a:p>
          <a:pPr marL="182563" lvl="1" indent="-95250" algn="l" defTabSz="444500">
            <a:lnSpc>
              <a:spcPct val="100000"/>
            </a:lnSpc>
            <a:spcBef>
              <a:spcPct val="0"/>
            </a:spcBef>
            <a:spcAft>
              <a:spcPts val="0"/>
            </a:spcAft>
            <a:buFont typeface="Arial" pitchFamily="34" charset="0"/>
            <a:buChar char="•"/>
          </a:pPr>
          <a:r>
            <a:rPr lang="en-US" sz="1000" b="0" i="1" kern="1200" dirty="0">
              <a:solidFill>
                <a:srgbClr val="BED730"/>
              </a:solidFill>
              <a:latin typeface="+mj-lt"/>
              <a:ea typeface="Times New Roman" pitchFamily="18" charset="0"/>
              <a:cs typeface="Arial" pitchFamily="34" charset="0"/>
            </a:rPr>
            <a:t>As per the 2021 master plan, the National Capital Region </a:t>
          </a:r>
          <a:br>
            <a:rPr lang="en-US" sz="1000" b="0" i="1" kern="1200" dirty="0">
              <a:solidFill>
                <a:srgbClr val="BED730"/>
              </a:solidFill>
              <a:latin typeface="+mj-lt"/>
              <a:ea typeface="Times New Roman" pitchFamily="18" charset="0"/>
              <a:cs typeface="Arial" pitchFamily="34" charset="0"/>
            </a:rPr>
          </a:br>
          <a:r>
            <a:rPr lang="en-US" sz="1000" b="0" i="1" kern="1200" dirty="0">
              <a:solidFill>
                <a:srgbClr val="BED730"/>
              </a:solidFill>
              <a:latin typeface="+mj-lt"/>
              <a:ea typeface="Times New Roman" pitchFamily="18" charset="0"/>
              <a:cs typeface="Arial" pitchFamily="34" charset="0"/>
            </a:rPr>
            <a:t>surrounding regions will be in focus for high investments</a:t>
          </a:r>
          <a:endParaRPr lang="en-IN" sz="1000" b="0" i="1" kern="1200" dirty="0">
            <a:solidFill>
              <a:srgbClr val="BED730"/>
            </a:solidFill>
            <a:latin typeface="+mj-lt"/>
          </a:endParaRPr>
        </a:p>
      </dsp:txBody>
      <dsp:txXfrm>
        <a:off x="3236731" y="15447"/>
        <a:ext cx="4722027" cy="1234250"/>
      </dsp:txXfrm>
    </dsp:sp>
    <dsp:sp modelId="{875E75B9-72DA-43BB-B7F0-BEA519C292C3}">
      <dsp:nvSpPr>
        <dsp:cNvPr id="0" name=""/>
        <dsp:cNvSpPr/>
      </dsp:nvSpPr>
      <dsp:spPr>
        <a:xfrm>
          <a:off x="317681" y="0"/>
          <a:ext cx="2592056" cy="1242313"/>
        </a:xfrm>
        <a:prstGeom prst="roundRect">
          <a:avLst>
            <a:gd name="adj" fmla="val 10000"/>
          </a:avLst>
        </a:prstGeom>
        <a:blipFill rotWithShape="1">
          <a:blip xmlns:r="http://schemas.openxmlformats.org/officeDocument/2006/relationships" r:embed="rId1"/>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7847D-9886-4E29-A501-79354A5F5C3D}">
      <dsp:nvSpPr>
        <dsp:cNvPr id="0" name=""/>
        <dsp:cNvSpPr/>
      </dsp:nvSpPr>
      <dsp:spPr>
        <a:xfrm>
          <a:off x="1858277" y="1317610"/>
          <a:ext cx="6637872" cy="1105120"/>
        </a:xfrm>
        <a:prstGeom prst="roundRect">
          <a:avLst>
            <a:gd name="adj" fmla="val 10000"/>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IN" sz="1000" b="1" kern="1200" dirty="0">
              <a:solidFill>
                <a:srgbClr val="BED730"/>
              </a:solidFill>
              <a:latin typeface="+mj-lt"/>
            </a:rPr>
            <a:t>Business Verticals</a:t>
          </a:r>
        </a:p>
        <a:p>
          <a:pPr marL="182563" lvl="1" indent="-95250" algn="l" defTabSz="444500">
            <a:lnSpc>
              <a:spcPct val="100000"/>
            </a:lnSpc>
            <a:spcBef>
              <a:spcPct val="0"/>
            </a:spcBef>
            <a:spcAft>
              <a:spcPts val="0"/>
            </a:spcAft>
            <a:buChar char="•"/>
          </a:pPr>
          <a:r>
            <a:rPr lang="en-IN" sz="1000" b="0" kern="1200" dirty="0">
              <a:solidFill>
                <a:srgbClr val="BED730"/>
              </a:solidFill>
              <a:latin typeface="+mj-lt"/>
            </a:rPr>
            <a:t>Government </a:t>
          </a:r>
        </a:p>
        <a:p>
          <a:pPr marL="182563" lvl="1" indent="-95250" algn="l" defTabSz="444500">
            <a:lnSpc>
              <a:spcPct val="100000"/>
            </a:lnSpc>
            <a:spcBef>
              <a:spcPct val="0"/>
            </a:spcBef>
            <a:spcAft>
              <a:spcPts val="0"/>
            </a:spcAft>
            <a:buChar char="•"/>
          </a:pPr>
          <a:r>
            <a:rPr lang="en-IN" sz="1000" b="0" kern="1200" dirty="0">
              <a:solidFill>
                <a:srgbClr val="BED730"/>
              </a:solidFill>
              <a:latin typeface="+mj-lt"/>
            </a:rPr>
            <a:t>Public Sector companies</a:t>
          </a:r>
        </a:p>
        <a:p>
          <a:pPr marL="182563" lvl="1" indent="-95250" algn="l" defTabSz="444500">
            <a:lnSpc>
              <a:spcPct val="100000"/>
            </a:lnSpc>
            <a:spcBef>
              <a:spcPct val="0"/>
            </a:spcBef>
            <a:spcAft>
              <a:spcPts val="0"/>
            </a:spcAft>
            <a:buChar char="•"/>
          </a:pPr>
          <a:r>
            <a:rPr lang="en-IN" sz="1000" b="0" kern="1200" dirty="0">
              <a:solidFill>
                <a:srgbClr val="BED730"/>
              </a:solidFill>
              <a:latin typeface="+mj-lt"/>
            </a:rPr>
            <a:t>Automobile and ancillary </a:t>
          </a:r>
        </a:p>
        <a:p>
          <a:pPr marL="182563" lvl="1" indent="-95250" algn="l" defTabSz="444500">
            <a:lnSpc>
              <a:spcPct val="100000"/>
            </a:lnSpc>
            <a:spcBef>
              <a:spcPct val="0"/>
            </a:spcBef>
            <a:spcAft>
              <a:spcPts val="0"/>
            </a:spcAft>
            <a:buChar char="•"/>
          </a:pPr>
          <a:r>
            <a:rPr lang="en-IN" sz="1000" kern="1200" dirty="0">
              <a:solidFill>
                <a:schemeClr val="bg1"/>
              </a:solidFill>
              <a:latin typeface="+mj-lt"/>
            </a:rPr>
            <a:t>Manufacturing</a:t>
          </a:r>
        </a:p>
        <a:p>
          <a:pPr marL="182563" lvl="1" indent="-95250" algn="l" defTabSz="444500">
            <a:lnSpc>
              <a:spcPct val="100000"/>
            </a:lnSpc>
            <a:spcBef>
              <a:spcPct val="0"/>
            </a:spcBef>
            <a:spcAft>
              <a:spcPts val="0"/>
            </a:spcAft>
            <a:buChar char="•"/>
          </a:pPr>
          <a:r>
            <a:rPr lang="en-US" sz="1000" kern="1200" dirty="0">
              <a:solidFill>
                <a:schemeClr val="bg1"/>
              </a:solidFill>
              <a:latin typeface="+mj-lt"/>
            </a:rPr>
            <a:t>OTT, CDN and Content providers</a:t>
          </a:r>
          <a:endParaRPr lang="en-IN" sz="1000" kern="1200" dirty="0">
            <a:solidFill>
              <a:schemeClr val="bg1"/>
            </a:solidFill>
            <a:latin typeface="+mj-lt"/>
          </a:endParaRPr>
        </a:p>
      </dsp:txBody>
      <dsp:txXfrm>
        <a:off x="3271284" y="1317610"/>
        <a:ext cx="5224865" cy="1105120"/>
      </dsp:txXfrm>
    </dsp:sp>
    <dsp:sp modelId="{96627D97-86BB-4648-957C-47CB4E700FCE}">
      <dsp:nvSpPr>
        <dsp:cNvPr id="0" name=""/>
        <dsp:cNvSpPr/>
      </dsp:nvSpPr>
      <dsp:spPr>
        <a:xfrm>
          <a:off x="352183" y="1305223"/>
          <a:ext cx="2314793" cy="1100685"/>
        </a:xfrm>
        <a:prstGeom prst="roundRect">
          <a:avLst>
            <a:gd name="adj" fmla="val 10000"/>
          </a:avLst>
        </a:prstGeom>
        <a:blipFill rotWithShape="1">
          <a:blip xmlns:r="http://schemas.openxmlformats.org/officeDocument/2006/relationships" r:embed="rId2"/>
          <a:srcRect/>
          <a:stretch>
            <a:fillRect t="-7000" b="-7000"/>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4F0CFB58-C626-48E5-949A-C7D318CF5EC1}">
      <dsp:nvSpPr>
        <dsp:cNvPr id="0" name=""/>
        <dsp:cNvSpPr/>
      </dsp:nvSpPr>
      <dsp:spPr>
        <a:xfrm>
          <a:off x="1783144" y="2504416"/>
          <a:ext cx="6710514" cy="1168367"/>
        </a:xfrm>
        <a:prstGeom prst="roundRect">
          <a:avLst>
            <a:gd name="adj" fmla="val 10000"/>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br>
            <a:rPr lang="en-US" sz="1000" b="1" kern="1200" dirty="0">
              <a:solidFill>
                <a:schemeClr val="bg1"/>
              </a:solidFill>
              <a:latin typeface="+mj-lt"/>
            </a:rPr>
          </a:br>
          <a:r>
            <a:rPr lang="en-US" sz="1000" b="1" kern="1200" dirty="0">
              <a:solidFill>
                <a:srgbClr val="BED730"/>
              </a:solidFill>
              <a:latin typeface="+mj-lt"/>
            </a:rPr>
            <a:t>Driving factors</a:t>
          </a:r>
          <a:endParaRPr lang="en-IN" sz="1000" kern="1200" dirty="0">
            <a:solidFill>
              <a:srgbClr val="BED730"/>
            </a:solidFill>
            <a:latin typeface="+mj-lt"/>
          </a:endParaRPr>
        </a:p>
        <a:p>
          <a:pPr marL="182563" lvl="1" indent="-95250" algn="l" defTabSz="444500">
            <a:lnSpc>
              <a:spcPct val="100000"/>
            </a:lnSpc>
            <a:spcBef>
              <a:spcPct val="0"/>
            </a:spcBef>
            <a:spcAft>
              <a:spcPts val="0"/>
            </a:spcAft>
            <a:buChar char="•"/>
          </a:pPr>
          <a:r>
            <a:rPr lang="en-US" sz="1000" b="0" kern="1200" dirty="0">
              <a:solidFill>
                <a:srgbClr val="BED730"/>
              </a:solidFill>
              <a:latin typeface="+mj-lt"/>
            </a:rPr>
            <a:t>E-Governance and smart city projects</a:t>
          </a:r>
        </a:p>
        <a:p>
          <a:pPr marL="182563" lvl="1" indent="-95250" algn="l" defTabSz="444500">
            <a:lnSpc>
              <a:spcPct val="100000"/>
            </a:lnSpc>
            <a:spcBef>
              <a:spcPct val="0"/>
            </a:spcBef>
            <a:spcAft>
              <a:spcPts val="0"/>
            </a:spcAft>
            <a:buChar char="•"/>
          </a:pPr>
          <a:r>
            <a:rPr lang="en-US" sz="1000" b="0" kern="1200" dirty="0">
              <a:solidFill>
                <a:srgbClr val="BED730"/>
              </a:solidFill>
              <a:latin typeface="+mj-lt"/>
            </a:rPr>
            <a:t>SEZs and Industrial hubs</a:t>
          </a:r>
          <a:r>
            <a:rPr lang="en-US" sz="1000" b="1" kern="1200" dirty="0">
              <a:solidFill>
                <a:srgbClr val="BED730"/>
              </a:solidFill>
              <a:latin typeface="+mj-lt"/>
            </a:rPr>
            <a:t>.</a:t>
          </a:r>
          <a:endParaRPr lang="en-IN" sz="1000" b="1" kern="1200" dirty="0">
            <a:solidFill>
              <a:srgbClr val="BED730"/>
            </a:solidFill>
            <a:latin typeface="+mj-lt"/>
          </a:endParaRPr>
        </a:p>
        <a:p>
          <a:pPr marL="182563" lvl="1" indent="-95250" algn="l" defTabSz="444500">
            <a:lnSpc>
              <a:spcPct val="100000"/>
            </a:lnSpc>
            <a:spcBef>
              <a:spcPct val="0"/>
            </a:spcBef>
            <a:spcAft>
              <a:spcPts val="0"/>
            </a:spcAft>
            <a:buChar char="•"/>
          </a:pPr>
          <a:r>
            <a:rPr lang="en-US" sz="1000" kern="1200" dirty="0">
              <a:solidFill>
                <a:schemeClr val="bg1"/>
              </a:solidFill>
              <a:latin typeface="+mj-lt"/>
            </a:rPr>
            <a:t>OTT players, network nodes, CDN</a:t>
          </a:r>
          <a:endParaRPr lang="en-IN" sz="1000" kern="1200" dirty="0">
            <a:solidFill>
              <a:schemeClr val="bg1"/>
            </a:solidFill>
            <a:latin typeface="+mj-lt"/>
          </a:endParaRPr>
        </a:p>
        <a:p>
          <a:pPr marL="114300" lvl="1" indent="0" algn="l" defTabSz="444500">
            <a:lnSpc>
              <a:spcPct val="100000"/>
            </a:lnSpc>
            <a:spcBef>
              <a:spcPct val="0"/>
            </a:spcBef>
            <a:spcAft>
              <a:spcPts val="0"/>
            </a:spcAft>
            <a:buChar char="•"/>
          </a:pPr>
          <a:endParaRPr lang="en-IN" sz="1000" kern="1200" dirty="0">
            <a:solidFill>
              <a:schemeClr val="bg1"/>
            </a:solidFill>
            <a:latin typeface="+mj-lt"/>
          </a:endParaRPr>
        </a:p>
      </dsp:txBody>
      <dsp:txXfrm>
        <a:off x="3211614" y="2504416"/>
        <a:ext cx="5282044" cy="1168367"/>
      </dsp:txXfrm>
    </dsp:sp>
    <dsp:sp modelId="{FA1475EB-5944-4708-A32A-7B4989F509FB}">
      <dsp:nvSpPr>
        <dsp:cNvPr id="0" name=""/>
        <dsp:cNvSpPr/>
      </dsp:nvSpPr>
      <dsp:spPr>
        <a:xfrm>
          <a:off x="293484" y="2511001"/>
          <a:ext cx="2316203" cy="1176135"/>
        </a:xfrm>
        <a:prstGeom prst="roundRect">
          <a:avLst>
            <a:gd name="adj" fmla="val 10000"/>
          </a:avLst>
        </a:prstGeom>
        <a:blipFill dpi="0" rotWithShape="1">
          <a:blip xmlns:r="http://schemas.openxmlformats.org/officeDocument/2006/relationships" r:embed="rId3"/>
          <a:srcRect/>
          <a:stretch>
            <a:fillRect l="24611" r="24611"/>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A581B-F413-49C1-BD05-C16D0FF14CE9}">
      <dsp:nvSpPr>
        <dsp:cNvPr id="0" name=""/>
        <dsp:cNvSpPr/>
      </dsp:nvSpPr>
      <dsp:spPr>
        <a:xfrm>
          <a:off x="0" y="34129"/>
          <a:ext cx="4068762" cy="56160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66725">
            <a:lnSpc>
              <a:spcPct val="100000"/>
            </a:lnSpc>
            <a:spcBef>
              <a:spcPct val="0"/>
            </a:spcBef>
            <a:spcAft>
              <a:spcPts val="0"/>
            </a:spcAft>
            <a:buNone/>
          </a:pPr>
          <a:r>
            <a:rPr lang="en-IN" sz="1050" kern="1200" dirty="0">
              <a:solidFill>
                <a:schemeClr val="bg1"/>
              </a:solidFill>
              <a:latin typeface="+mj-lt"/>
            </a:rPr>
            <a:t>Highly </a:t>
          </a:r>
          <a:r>
            <a:rPr lang="en-IN" sz="1050" b="1" kern="1200" dirty="0">
              <a:solidFill>
                <a:schemeClr val="accent3"/>
              </a:solidFill>
              <a:latin typeface="+mj-lt"/>
            </a:rPr>
            <a:t>Interconnected Data Center</a:t>
          </a:r>
          <a:r>
            <a:rPr lang="en-IN" sz="1050" kern="1200" dirty="0">
              <a:solidFill>
                <a:schemeClr val="bg1"/>
              </a:solidFill>
              <a:latin typeface="+mj-lt"/>
            </a:rPr>
            <a:t> in North India</a:t>
          </a:r>
        </a:p>
      </dsp:txBody>
      <dsp:txXfrm>
        <a:off x="27415" y="61544"/>
        <a:ext cx="4013932" cy="506770"/>
      </dsp:txXfrm>
    </dsp:sp>
    <dsp:sp modelId="{027AC09C-2AE1-4FF4-B81F-55228AE898FC}">
      <dsp:nvSpPr>
        <dsp:cNvPr id="0" name=""/>
        <dsp:cNvSpPr/>
      </dsp:nvSpPr>
      <dsp:spPr>
        <a:xfrm>
          <a:off x="0" y="682129"/>
          <a:ext cx="4068762" cy="561600"/>
        </a:xfrm>
        <a:prstGeom prst="roundRect">
          <a:avLst/>
        </a:prstGeom>
        <a:solidFill>
          <a:schemeClr val="accent1">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66725">
            <a:lnSpc>
              <a:spcPct val="100000"/>
            </a:lnSpc>
            <a:spcBef>
              <a:spcPct val="0"/>
            </a:spcBef>
            <a:spcAft>
              <a:spcPts val="0"/>
            </a:spcAft>
            <a:buNone/>
          </a:pPr>
          <a:r>
            <a:rPr lang="en-IN" sz="1050" b="1" kern="1200" dirty="0">
              <a:solidFill>
                <a:schemeClr val="accent3"/>
              </a:solidFill>
              <a:latin typeface="+mj-lt"/>
            </a:rPr>
            <a:t>Cloud connect nodes</a:t>
          </a:r>
          <a:r>
            <a:rPr lang="en-IN" sz="1050" kern="1200" dirty="0">
              <a:solidFill>
                <a:schemeClr val="bg1"/>
              </a:solidFill>
              <a:latin typeface="+mj-lt"/>
            </a:rPr>
            <a:t> (Hyperscaler presence) </a:t>
          </a:r>
        </a:p>
      </dsp:txBody>
      <dsp:txXfrm>
        <a:off x="27415" y="709544"/>
        <a:ext cx="4013932" cy="506770"/>
      </dsp:txXfrm>
    </dsp:sp>
    <dsp:sp modelId="{2FAE7193-4CE5-456B-ABEB-405EC7A7D825}">
      <dsp:nvSpPr>
        <dsp:cNvPr id="0" name=""/>
        <dsp:cNvSpPr/>
      </dsp:nvSpPr>
      <dsp:spPr>
        <a:xfrm>
          <a:off x="0" y="1330129"/>
          <a:ext cx="4068762" cy="56160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66725">
            <a:lnSpc>
              <a:spcPct val="100000"/>
            </a:lnSpc>
            <a:spcBef>
              <a:spcPct val="0"/>
            </a:spcBef>
            <a:spcAft>
              <a:spcPts val="0"/>
            </a:spcAft>
            <a:buNone/>
          </a:pPr>
          <a:r>
            <a:rPr lang="en-IN" sz="1050" b="1" kern="1200" dirty="0">
              <a:solidFill>
                <a:schemeClr val="accent3"/>
              </a:solidFill>
              <a:latin typeface="+mj-lt"/>
            </a:rPr>
            <a:t>Cloud </a:t>
          </a:r>
          <a:r>
            <a:rPr lang="en-US" sz="1050" b="1" kern="1200" dirty="0">
              <a:solidFill>
                <a:schemeClr val="accent3"/>
              </a:solidFill>
              <a:latin typeface="+mj-lt"/>
            </a:rPr>
            <a:t>Adjacency</a:t>
          </a:r>
          <a:r>
            <a:rPr lang="en-US" sz="1050" kern="1200" dirty="0">
              <a:solidFill>
                <a:schemeClr val="bg1"/>
              </a:solidFill>
              <a:latin typeface="+mj-lt"/>
            </a:rPr>
            <a:t> to Hyperscale Clouds for very low to minimal latency </a:t>
          </a:r>
          <a:endParaRPr lang="en-IN" sz="1050" kern="1200" dirty="0">
            <a:solidFill>
              <a:schemeClr val="bg1"/>
            </a:solidFill>
            <a:latin typeface="+mj-lt"/>
          </a:endParaRPr>
        </a:p>
      </dsp:txBody>
      <dsp:txXfrm>
        <a:off x="27415" y="1357544"/>
        <a:ext cx="4013932" cy="506770"/>
      </dsp:txXfrm>
    </dsp:sp>
    <dsp:sp modelId="{2605309E-295D-4BB4-85CD-C00643B3E87A}">
      <dsp:nvSpPr>
        <dsp:cNvPr id="0" name=""/>
        <dsp:cNvSpPr/>
      </dsp:nvSpPr>
      <dsp:spPr>
        <a:xfrm>
          <a:off x="0" y="1978129"/>
          <a:ext cx="4068762" cy="561600"/>
        </a:xfrm>
        <a:prstGeom prst="roundRect">
          <a:avLst/>
        </a:prstGeom>
        <a:solidFill>
          <a:schemeClr val="accent1">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66725">
            <a:lnSpc>
              <a:spcPct val="100000"/>
            </a:lnSpc>
            <a:spcBef>
              <a:spcPct val="0"/>
            </a:spcBef>
            <a:spcAft>
              <a:spcPts val="0"/>
            </a:spcAft>
            <a:buClrTx/>
            <a:buSzTx/>
            <a:buFontTx/>
            <a:buNone/>
          </a:pPr>
          <a:r>
            <a:rPr kumimoji="0" lang="en-IN" sz="1050" b="0" i="0" u="none" strike="noStrike" kern="1200" cap="none" spc="0" normalizeH="0" baseline="0" noProof="0" dirty="0">
              <a:ln>
                <a:noFill/>
              </a:ln>
              <a:solidFill>
                <a:schemeClr val="bg1"/>
              </a:solidFill>
              <a:effectLst/>
              <a:uLnTx/>
              <a:uFillTx/>
              <a:latin typeface="+mj-lt"/>
              <a:ea typeface="+mn-ea"/>
              <a:cs typeface="+mn-cs"/>
            </a:rPr>
            <a:t>Wide range of customer business vertical deployments </a:t>
          </a:r>
          <a:endParaRPr lang="en-IN" sz="1050" kern="1200" dirty="0">
            <a:solidFill>
              <a:schemeClr val="bg1"/>
            </a:solidFill>
            <a:latin typeface="+mj-lt"/>
          </a:endParaRPr>
        </a:p>
      </dsp:txBody>
      <dsp:txXfrm>
        <a:off x="27415" y="2005544"/>
        <a:ext cx="4013932" cy="506770"/>
      </dsp:txXfrm>
    </dsp:sp>
    <dsp:sp modelId="{D3EE7753-584B-49DA-9F74-73D2108DD885}">
      <dsp:nvSpPr>
        <dsp:cNvPr id="0" name=""/>
        <dsp:cNvSpPr/>
      </dsp:nvSpPr>
      <dsp:spPr>
        <a:xfrm>
          <a:off x="0" y="2626129"/>
          <a:ext cx="4068762" cy="56160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66725">
            <a:lnSpc>
              <a:spcPct val="100000"/>
            </a:lnSpc>
            <a:spcBef>
              <a:spcPct val="0"/>
            </a:spcBef>
            <a:spcAft>
              <a:spcPts val="0"/>
            </a:spcAft>
            <a:buClrTx/>
            <a:buSzTx/>
            <a:buFontTx/>
            <a:buNone/>
          </a:pPr>
          <a:r>
            <a:rPr lang="en-IN" sz="1050" kern="1200" dirty="0">
              <a:solidFill>
                <a:schemeClr val="bg1"/>
              </a:solidFill>
              <a:latin typeface="+mj-lt"/>
            </a:rPr>
            <a:t>Connect to </a:t>
          </a:r>
          <a:r>
            <a:rPr lang="en-IN" sz="1050" b="1" kern="1200" dirty="0">
              <a:solidFill>
                <a:schemeClr val="accent3"/>
              </a:solidFill>
              <a:latin typeface="+mj-lt"/>
            </a:rPr>
            <a:t>NOIDA 02</a:t>
          </a:r>
          <a:r>
            <a:rPr lang="en-IN" sz="1050" kern="1200" dirty="0">
              <a:solidFill>
                <a:schemeClr val="bg1"/>
              </a:solidFill>
              <a:latin typeface="+mj-lt"/>
            </a:rPr>
            <a:t> via robust </a:t>
          </a:r>
          <a:r>
            <a:rPr lang="en-IN" sz="1050" b="1" kern="1200" dirty="0">
              <a:solidFill>
                <a:schemeClr val="accent3"/>
              </a:solidFill>
              <a:latin typeface="+mj-lt"/>
            </a:rPr>
            <a:t>4 path</a:t>
          </a:r>
          <a:r>
            <a:rPr lang="en-IN" sz="1050" kern="1200" dirty="0">
              <a:solidFill>
                <a:schemeClr val="bg1"/>
              </a:solidFill>
              <a:latin typeface="+mj-lt"/>
            </a:rPr>
            <a:t> network</a:t>
          </a:r>
        </a:p>
      </dsp:txBody>
      <dsp:txXfrm>
        <a:off x="27415" y="2653544"/>
        <a:ext cx="4013932" cy="506770"/>
      </dsp:txXfrm>
    </dsp:sp>
    <dsp:sp modelId="{68C2CC7A-4AFF-4A85-BBFF-5D5E244DE698}">
      <dsp:nvSpPr>
        <dsp:cNvPr id="0" name=""/>
        <dsp:cNvSpPr/>
      </dsp:nvSpPr>
      <dsp:spPr>
        <a:xfrm>
          <a:off x="0" y="3274129"/>
          <a:ext cx="4068762" cy="561600"/>
        </a:xfrm>
        <a:prstGeom prst="roundRect">
          <a:avLst/>
        </a:prstGeom>
        <a:solidFill>
          <a:schemeClr val="accent1">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72000" lvl="0" indent="0" algn="l" defTabSz="466725">
            <a:lnSpc>
              <a:spcPct val="100000"/>
            </a:lnSpc>
            <a:spcBef>
              <a:spcPct val="0"/>
            </a:spcBef>
            <a:spcAft>
              <a:spcPts val="0"/>
            </a:spcAft>
            <a:buClrTx/>
            <a:buSzTx/>
            <a:buFontTx/>
            <a:buNone/>
          </a:pPr>
          <a:r>
            <a:rPr kumimoji="0" lang="en-IN" sz="1050" b="0" i="0" u="none" strike="noStrike" kern="1200" cap="none" spc="0" normalizeH="0" baseline="0" noProof="0" dirty="0">
              <a:ln>
                <a:noFill/>
              </a:ln>
              <a:solidFill>
                <a:schemeClr val="bg1"/>
              </a:solidFill>
              <a:effectLst/>
              <a:uLnTx/>
              <a:uFillTx/>
              <a:latin typeface="+mj-lt"/>
              <a:ea typeface="+mn-ea"/>
              <a:cs typeface="+mn-cs"/>
            </a:rPr>
            <a:t>OTT, ISP and Internet Exchanges, Multi telecom eco System</a:t>
          </a:r>
          <a:endParaRPr lang="en-IN" sz="1050" kern="1200" dirty="0">
            <a:solidFill>
              <a:schemeClr val="bg1"/>
            </a:solidFill>
            <a:latin typeface="+mj-lt"/>
          </a:endParaRPr>
        </a:p>
      </dsp:txBody>
      <dsp:txXfrm>
        <a:off x="27415" y="3301544"/>
        <a:ext cx="4013932" cy="506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57834-24D6-4E6D-BC32-8332C3FEDB36}">
      <dsp:nvSpPr>
        <dsp:cNvPr id="0" name=""/>
        <dsp:cNvSpPr/>
      </dsp:nvSpPr>
      <dsp:spPr>
        <a:xfrm>
          <a:off x="0" y="23446"/>
          <a:ext cx="2698954" cy="467999"/>
        </a:xfrm>
        <a:prstGeom prst="roundRect">
          <a:avLst/>
        </a:prstGeom>
        <a:solidFill>
          <a:srgbClr val="0E2138">
            <a:alpha val="80000"/>
          </a:srgbClr>
        </a:solidFill>
        <a:ln w="6350" cap="flat" cmpd="sng" algn="ctr">
          <a:solidFill>
            <a:srgbClr val="4F81BD">
              <a:lumMod val="75000"/>
            </a:srgb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100" kern="1200" dirty="0">
              <a:solidFill>
                <a:srgbClr val="BED730"/>
              </a:solidFill>
              <a:latin typeface="Trebuchet MS" panose="020B0603020202020204" pitchFamily="34" charset="0"/>
              <a:ea typeface="+mn-ea"/>
              <a:cs typeface="+mn-cs"/>
            </a:rPr>
            <a:t>Three Towers of </a:t>
          </a:r>
          <a:r>
            <a:rPr lang="en-US" sz="1100" kern="1200" dirty="0">
              <a:solidFill>
                <a:srgbClr val="BED730"/>
              </a:solidFill>
              <a:latin typeface="+mn-lt"/>
              <a:ea typeface="+mn-ea"/>
              <a:cs typeface="+mn-cs"/>
            </a:rPr>
            <a:t>26MW</a:t>
          </a:r>
          <a:r>
            <a:rPr lang="en-US" sz="1100" kern="1200" dirty="0">
              <a:solidFill>
                <a:prstClr val="white"/>
              </a:solidFill>
              <a:latin typeface="Trebuchet MS" panose="020B0603020202020204" pitchFamily="34" charset="0"/>
              <a:ea typeface="+mn-ea"/>
              <a:cs typeface="+mn-cs"/>
            </a:rPr>
            <a:t> each; </a:t>
          </a:r>
          <a:br>
            <a:rPr lang="en-US" sz="1100" kern="1200" dirty="0">
              <a:solidFill>
                <a:prstClr val="white"/>
              </a:solidFill>
              <a:latin typeface="Trebuchet MS" panose="020B0603020202020204" pitchFamily="34" charset="0"/>
              <a:ea typeface="+mn-ea"/>
              <a:cs typeface="+mn-cs"/>
            </a:rPr>
          </a:br>
          <a:r>
            <a:rPr lang="en-US" sz="1100" kern="1200" dirty="0">
              <a:solidFill>
                <a:prstClr val="white"/>
              </a:solidFill>
              <a:latin typeface="Trebuchet MS" panose="020B0603020202020204" pitchFamily="34" charset="0"/>
              <a:ea typeface="+mn-ea"/>
              <a:cs typeface="+mn-cs"/>
            </a:rPr>
            <a:t>common office and logistics space  </a:t>
          </a:r>
          <a:endParaRPr lang="en-IN" sz="1100" kern="1200" dirty="0">
            <a:solidFill>
              <a:prstClr val="white"/>
            </a:solidFill>
            <a:latin typeface="Trebuchet MS" panose="020B0603020202020204" pitchFamily="34" charset="0"/>
            <a:ea typeface="+mn-ea"/>
            <a:cs typeface="+mn-cs"/>
          </a:endParaRPr>
        </a:p>
      </dsp:txBody>
      <dsp:txXfrm>
        <a:off x="22846" y="46292"/>
        <a:ext cx="2653262" cy="422307"/>
      </dsp:txXfrm>
    </dsp:sp>
    <dsp:sp modelId="{A41AD2E2-4221-4276-B9E0-A6CA482CB371}">
      <dsp:nvSpPr>
        <dsp:cNvPr id="0" name=""/>
        <dsp:cNvSpPr/>
      </dsp:nvSpPr>
      <dsp:spPr>
        <a:xfrm>
          <a:off x="522" y="535939"/>
          <a:ext cx="2698954" cy="467999"/>
        </a:xfrm>
        <a:prstGeom prst="roundRect">
          <a:avLst/>
        </a:prstGeom>
        <a:solidFill>
          <a:schemeClr val="tx2">
            <a:lumMod val="75000"/>
          </a:schemeClr>
        </a:solidFill>
        <a:ln w="6350" cap="flat" cmpd="sng" algn="ctr">
          <a:solidFill>
            <a:schemeClr val="accent1">
              <a:lumMod val="75000"/>
            </a:scheme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100" kern="1200" dirty="0">
              <a:solidFill>
                <a:srgbClr val="BED730"/>
              </a:solidFill>
              <a:latin typeface="+mn-lt"/>
              <a:ea typeface="+mn-ea"/>
              <a:cs typeface="+mn-cs"/>
            </a:rPr>
            <a:t>Tower B</a:t>
          </a:r>
          <a:r>
            <a:rPr lang="en-US" sz="1100" kern="1200" dirty="0">
              <a:solidFill>
                <a:prstClr val="white"/>
              </a:solidFill>
              <a:latin typeface="+mn-lt"/>
              <a:ea typeface="+mn-ea"/>
              <a:cs typeface="+mn-cs"/>
            </a:rPr>
            <a:t> is </a:t>
          </a:r>
          <a:r>
            <a:rPr lang="en-US" sz="1100" kern="1200" dirty="0">
              <a:solidFill>
                <a:srgbClr val="BED730"/>
              </a:solidFill>
              <a:latin typeface="+mn-lt"/>
              <a:ea typeface="+mn-ea"/>
              <a:cs typeface="+mn-cs"/>
            </a:rPr>
            <a:t>multi-customer</a:t>
          </a:r>
          <a:r>
            <a:rPr lang="en-US" sz="1100" kern="1200" dirty="0">
              <a:solidFill>
                <a:prstClr val="white"/>
              </a:solidFill>
              <a:latin typeface="+mn-lt"/>
              <a:ea typeface="+mn-ea"/>
              <a:cs typeface="+mn-cs"/>
            </a:rPr>
            <a:t> Tower; supports horizontal or vertical expansion</a:t>
          </a:r>
          <a:endParaRPr lang="en-IN" sz="1100" kern="1200" dirty="0">
            <a:solidFill>
              <a:prstClr val="white"/>
            </a:solidFill>
            <a:latin typeface="+mn-lt"/>
            <a:ea typeface="+mn-ea"/>
            <a:cs typeface="+mn-cs"/>
          </a:endParaRPr>
        </a:p>
      </dsp:txBody>
      <dsp:txXfrm>
        <a:off x="23368" y="558785"/>
        <a:ext cx="2653262" cy="422307"/>
      </dsp:txXfrm>
    </dsp:sp>
    <dsp:sp modelId="{9803E283-030A-4D29-8F85-46E4C80C9113}">
      <dsp:nvSpPr>
        <dsp:cNvPr id="0" name=""/>
        <dsp:cNvSpPr/>
      </dsp:nvSpPr>
      <dsp:spPr>
        <a:xfrm>
          <a:off x="522" y="1035249"/>
          <a:ext cx="2698954" cy="575999"/>
        </a:xfrm>
        <a:prstGeom prst="roundRect">
          <a:avLst/>
        </a:prstGeom>
        <a:solidFill>
          <a:srgbClr val="0E2138">
            <a:alpha val="80000"/>
          </a:srgbClr>
        </a:solidFill>
        <a:ln w="6350" cap="flat" cmpd="sng" algn="ctr">
          <a:solidFill>
            <a:srgbClr val="4F81BD">
              <a:lumMod val="75000"/>
            </a:srgb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100" kern="1200" dirty="0">
              <a:solidFill>
                <a:prstClr val="white"/>
              </a:solidFill>
              <a:latin typeface="+mn-lt"/>
              <a:ea typeface="+mn-ea"/>
              <a:cs typeface="+mn-cs"/>
            </a:rPr>
            <a:t>All towers are </a:t>
          </a:r>
          <a:r>
            <a:rPr lang="en-US" sz="1100" kern="1200" dirty="0">
              <a:solidFill>
                <a:srgbClr val="BED730"/>
              </a:solidFill>
              <a:latin typeface="+mn-lt"/>
              <a:ea typeface="+mn-ea"/>
              <a:cs typeface="+mn-cs"/>
            </a:rPr>
            <a:t>Hyperscale-Ready</a:t>
          </a:r>
          <a:r>
            <a:rPr lang="en-US" sz="1100" kern="1200" dirty="0">
              <a:solidFill>
                <a:prstClr val="white"/>
              </a:solidFill>
              <a:latin typeface="+mn-lt"/>
              <a:ea typeface="+mn-ea"/>
              <a:cs typeface="+mn-cs"/>
            </a:rPr>
            <a:t>;  Tower A/C can be deployed as dedicated BTS </a:t>
          </a:r>
          <a:endParaRPr lang="en-IN" sz="1100" kern="1200" dirty="0">
            <a:solidFill>
              <a:prstClr val="white"/>
            </a:solidFill>
            <a:latin typeface="+mn-lt"/>
            <a:ea typeface="+mn-ea"/>
            <a:cs typeface="+mn-cs"/>
          </a:endParaRPr>
        </a:p>
      </dsp:txBody>
      <dsp:txXfrm>
        <a:off x="28640" y="1063367"/>
        <a:ext cx="2642718" cy="519763"/>
      </dsp:txXfrm>
    </dsp:sp>
    <dsp:sp modelId="{68104F46-A17D-4ECF-8B20-05E6C53C25DA}">
      <dsp:nvSpPr>
        <dsp:cNvPr id="0" name=""/>
        <dsp:cNvSpPr/>
      </dsp:nvSpPr>
      <dsp:spPr>
        <a:xfrm>
          <a:off x="522" y="1642560"/>
          <a:ext cx="2698954" cy="467999"/>
        </a:xfrm>
        <a:prstGeom prst="roundRect">
          <a:avLst/>
        </a:prstGeom>
        <a:solidFill>
          <a:schemeClr val="tx2">
            <a:lumMod val="75000"/>
          </a:schemeClr>
        </a:solidFill>
        <a:ln w="6350" cap="flat" cmpd="sng" algn="ctr">
          <a:solidFill>
            <a:schemeClr val="accent1">
              <a:lumMod val="75000"/>
            </a:schemeClr>
          </a:solidFill>
          <a:prstDash val="sysDot"/>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4290" tIns="34290" rIns="34290" bIns="34290" numCol="1" spcCol="1270" rtlCol="0" anchor="ctr" anchorCtr="0">
          <a:noAutofit/>
        </a:bodyPr>
        <a:lstStyle/>
        <a:p>
          <a:pPr marL="0" lvl="0" indent="0" algn="ctr" defTabSz="914264" rtl="0" eaLnBrk="1" latinLnBrk="0" hangingPunct="1">
            <a:lnSpc>
              <a:spcPct val="100000"/>
            </a:lnSpc>
            <a:spcBef>
              <a:spcPct val="0"/>
            </a:spcBef>
            <a:spcAft>
              <a:spcPts val="0"/>
            </a:spcAft>
            <a:buNone/>
          </a:pPr>
          <a:r>
            <a:rPr lang="en-US" sz="1100" kern="1200" dirty="0">
              <a:solidFill>
                <a:prstClr val="white"/>
              </a:solidFill>
              <a:latin typeface="+mn-lt"/>
              <a:ea typeface="+mn-ea"/>
              <a:cs typeface="+mn-cs"/>
            </a:rPr>
            <a:t>Dedicated on-premise </a:t>
          </a:r>
          <a:r>
            <a:rPr lang="en-US" sz="1100" kern="1200" dirty="0">
              <a:solidFill>
                <a:srgbClr val="BED730"/>
              </a:solidFill>
              <a:latin typeface="+mn-lt"/>
              <a:ea typeface="+mn-ea"/>
              <a:cs typeface="+mn-cs"/>
            </a:rPr>
            <a:t>220 KV </a:t>
          </a:r>
          <a:r>
            <a:rPr lang="en-US" sz="1100" kern="1200" dirty="0">
              <a:solidFill>
                <a:prstClr val="white"/>
              </a:solidFill>
              <a:latin typeface="+mn-lt"/>
              <a:ea typeface="+mn-ea"/>
              <a:cs typeface="+mn-cs"/>
            </a:rPr>
            <a:t>substation </a:t>
          </a:r>
          <a:br>
            <a:rPr lang="en-US" sz="1100" kern="1200" dirty="0">
              <a:solidFill>
                <a:prstClr val="white"/>
              </a:solidFill>
              <a:latin typeface="+mn-lt"/>
              <a:ea typeface="+mn-ea"/>
              <a:cs typeface="+mn-cs"/>
            </a:rPr>
          </a:br>
          <a:r>
            <a:rPr lang="en-US" sz="1100" kern="1200" dirty="0">
              <a:solidFill>
                <a:prstClr val="white"/>
              </a:solidFill>
              <a:latin typeface="+mn-lt"/>
              <a:ea typeface="+mn-ea"/>
              <a:cs typeface="+mn-cs"/>
            </a:rPr>
            <a:t>for high availability</a:t>
          </a:r>
          <a:endParaRPr lang="en-IN" sz="1100" kern="1200" dirty="0">
            <a:solidFill>
              <a:prstClr val="white"/>
            </a:solidFill>
            <a:latin typeface="+mn-lt"/>
            <a:ea typeface="+mn-ea"/>
            <a:cs typeface="+mn-cs"/>
          </a:endParaRPr>
        </a:p>
      </dsp:txBody>
      <dsp:txXfrm>
        <a:off x="23368" y="1665406"/>
        <a:ext cx="2653262" cy="4223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EDB82-C233-4A89-A483-FB41B2E7A1F5}">
      <dsp:nvSpPr>
        <dsp:cNvPr id="0" name=""/>
        <dsp:cNvSpPr/>
      </dsp:nvSpPr>
      <dsp:spPr>
        <a:xfrm>
          <a:off x="2079455" y="42905"/>
          <a:ext cx="6139148" cy="1242199"/>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IN" sz="1000" b="1" kern="1200" dirty="0">
              <a:solidFill>
                <a:srgbClr val="BED730"/>
              </a:solidFill>
            </a:rPr>
            <a:t>About Chennai </a:t>
          </a:r>
        </a:p>
        <a:p>
          <a:pPr marL="182563" lvl="1" indent="-95250"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GDP (PPP) is $ 76.6 Bn (2021)</a:t>
          </a:r>
          <a:endParaRPr lang="en-IN" sz="1000" kern="1200" dirty="0">
            <a:solidFill>
              <a:schemeClr val="bg1"/>
            </a:solidFill>
          </a:endParaRPr>
        </a:p>
        <a:p>
          <a:pPr marL="182563" lvl="1" indent="-95250" algn="l" defTabSz="444500">
            <a:lnSpc>
              <a:spcPct val="100000"/>
            </a:lnSpc>
            <a:spcBef>
              <a:spcPct val="0"/>
            </a:spcBef>
            <a:spcAft>
              <a:spcPts val="0"/>
            </a:spcAft>
            <a:buFont typeface="Arial" panose="020B0604020202020204" pitchFamily="34" charset="0"/>
            <a:buChar char="•"/>
          </a:pPr>
          <a:r>
            <a:rPr lang="en-US" sz="1000" b="0" kern="1200" dirty="0">
              <a:solidFill>
                <a:schemeClr val="bg1"/>
              </a:solidFill>
            </a:rPr>
            <a:t>Automobile, software services, medical tourism, hardware manufacturing and financial services. </a:t>
          </a:r>
          <a:endParaRPr lang="en-IN" sz="1000" b="0" kern="1200" dirty="0">
            <a:solidFill>
              <a:schemeClr val="bg1"/>
            </a:solidFill>
          </a:endParaRPr>
        </a:p>
        <a:p>
          <a:pPr marL="182563" lvl="1" indent="-95250" algn="l" defTabSz="444500">
            <a:lnSpc>
              <a:spcPct val="100000"/>
            </a:lnSpc>
            <a:spcBef>
              <a:spcPct val="0"/>
            </a:spcBef>
            <a:spcAft>
              <a:spcPts val="0"/>
            </a:spcAft>
            <a:buFont typeface="Arial" panose="020B0604020202020204" pitchFamily="34" charset="0"/>
            <a:buChar char="•"/>
          </a:pPr>
          <a:r>
            <a:rPr lang="en-US" sz="1000" b="0" kern="1200" dirty="0">
              <a:solidFill>
                <a:schemeClr val="bg1"/>
              </a:solidFill>
            </a:rPr>
            <a:t>OTT, Hyperscale Network nodes and above business verticals are drivers for Data Center</a:t>
          </a:r>
          <a:endParaRPr lang="en-IN" sz="1000" b="0" kern="1200" dirty="0">
            <a:solidFill>
              <a:schemeClr val="bg1"/>
            </a:solidFill>
          </a:endParaRPr>
        </a:p>
        <a:p>
          <a:pPr marL="182563" lvl="1" indent="-95250" algn="l" defTabSz="444500">
            <a:lnSpc>
              <a:spcPct val="100000"/>
            </a:lnSpc>
            <a:spcBef>
              <a:spcPct val="0"/>
            </a:spcBef>
            <a:spcAft>
              <a:spcPts val="0"/>
            </a:spcAft>
            <a:buFont typeface="Arial" panose="020B0604020202020204" pitchFamily="34" charset="0"/>
            <a:buChar char="•"/>
          </a:pPr>
          <a:r>
            <a:rPr lang="en-US" sz="1000" b="0" kern="1200" dirty="0">
              <a:solidFill>
                <a:schemeClr val="bg1"/>
              </a:solidFill>
            </a:rPr>
            <a:t>The Cable Landing Stations on contribute to its strategic importance in Data Centers.</a:t>
          </a:r>
          <a:endParaRPr lang="en-IN" sz="1000" b="0" kern="1200" dirty="0">
            <a:solidFill>
              <a:schemeClr val="bg1"/>
            </a:solidFill>
          </a:endParaRPr>
        </a:p>
      </dsp:txBody>
      <dsp:txXfrm>
        <a:off x="3378767" y="42905"/>
        <a:ext cx="4839836" cy="1242199"/>
      </dsp:txXfrm>
    </dsp:sp>
    <dsp:sp modelId="{875E75B9-72DA-43BB-B7F0-BEA519C292C3}">
      <dsp:nvSpPr>
        <dsp:cNvPr id="0" name=""/>
        <dsp:cNvSpPr/>
      </dsp:nvSpPr>
      <dsp:spPr>
        <a:xfrm>
          <a:off x="446483" y="87"/>
          <a:ext cx="2613738" cy="1328009"/>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7847D-9886-4E29-A501-79354A5F5C3D}">
      <dsp:nvSpPr>
        <dsp:cNvPr id="0" name=""/>
        <dsp:cNvSpPr/>
      </dsp:nvSpPr>
      <dsp:spPr>
        <a:xfrm>
          <a:off x="2154429" y="1358994"/>
          <a:ext cx="6112894" cy="1128217"/>
        </a:xfrm>
        <a:prstGeom prst="roundRect">
          <a:avLst>
            <a:gd name="adj" fmla="val 10000"/>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100000"/>
            </a:lnSpc>
            <a:spcBef>
              <a:spcPct val="0"/>
            </a:spcBef>
            <a:spcAft>
              <a:spcPts val="0"/>
            </a:spcAft>
            <a:buNone/>
          </a:pPr>
          <a:r>
            <a:rPr lang="en-IN" sz="1000" b="1" kern="1200" dirty="0">
              <a:solidFill>
                <a:srgbClr val="BED730"/>
              </a:solidFill>
            </a:rPr>
            <a:t>Business Verticals</a:t>
          </a:r>
        </a:p>
        <a:p>
          <a:pPr marL="182563" lvl="1" indent="-95250" algn="l" defTabSz="444500">
            <a:lnSpc>
              <a:spcPct val="100000"/>
            </a:lnSpc>
            <a:spcBef>
              <a:spcPct val="0"/>
            </a:spcBef>
            <a:spcAft>
              <a:spcPts val="0"/>
            </a:spcAft>
            <a:buFont typeface="Arial" panose="020B0604020202020204" pitchFamily="34" charset="0"/>
            <a:buChar char="•"/>
          </a:pPr>
          <a:r>
            <a:rPr lang="en-IN" sz="1000" b="0" kern="1200" dirty="0">
              <a:solidFill>
                <a:schemeClr val="bg1"/>
              </a:solidFill>
            </a:rPr>
            <a:t>Automobiles</a:t>
          </a:r>
        </a:p>
        <a:p>
          <a:pPr marL="182563" lvl="1" indent="-95250" algn="l" defTabSz="444500">
            <a:lnSpc>
              <a:spcPct val="100000"/>
            </a:lnSpc>
            <a:spcBef>
              <a:spcPct val="0"/>
            </a:spcBef>
            <a:spcAft>
              <a:spcPts val="0"/>
            </a:spcAft>
            <a:buFont typeface="Arial" panose="020B0604020202020204" pitchFamily="34" charset="0"/>
            <a:buChar char="•"/>
          </a:pPr>
          <a:r>
            <a:rPr lang="en-IN" sz="1000" b="0" kern="1200" dirty="0">
              <a:solidFill>
                <a:schemeClr val="bg1"/>
              </a:solidFill>
            </a:rPr>
            <a:t>Manufacturing</a:t>
          </a:r>
        </a:p>
        <a:p>
          <a:pPr marL="182563" lvl="1" indent="-95250" algn="l" defTabSz="444500">
            <a:lnSpc>
              <a:spcPct val="100000"/>
            </a:lnSpc>
            <a:spcBef>
              <a:spcPct val="0"/>
            </a:spcBef>
            <a:spcAft>
              <a:spcPts val="0"/>
            </a:spcAft>
            <a:buFont typeface="Arial" panose="020B0604020202020204" pitchFamily="34" charset="0"/>
            <a:buChar char="•"/>
          </a:pPr>
          <a:r>
            <a:rPr lang="en-IN" sz="1000" b="0" kern="1200" dirty="0">
              <a:solidFill>
                <a:schemeClr val="bg1"/>
              </a:solidFill>
            </a:rPr>
            <a:t>IT/ITES</a:t>
          </a:r>
        </a:p>
        <a:p>
          <a:pPr marL="182563" lvl="1" indent="-95250" algn="l" defTabSz="444500">
            <a:lnSpc>
              <a:spcPct val="100000"/>
            </a:lnSpc>
            <a:spcBef>
              <a:spcPct val="0"/>
            </a:spcBef>
            <a:spcAft>
              <a:spcPts val="0"/>
            </a:spcAft>
            <a:buFont typeface="Arial" panose="020B0604020202020204" pitchFamily="34" charset="0"/>
            <a:buChar char="•"/>
          </a:pPr>
          <a:r>
            <a:rPr lang="en-IN" sz="1000" b="0" kern="1200" dirty="0">
              <a:solidFill>
                <a:schemeClr val="bg1"/>
              </a:solidFill>
            </a:rPr>
            <a:t>Hospital &amp; Health care Services</a:t>
          </a:r>
        </a:p>
      </dsp:txBody>
      <dsp:txXfrm>
        <a:off x="3448185" y="1358994"/>
        <a:ext cx="4819139" cy="1128217"/>
      </dsp:txXfrm>
    </dsp:sp>
    <dsp:sp modelId="{96627D97-86BB-4648-957C-47CB4E700FCE}">
      <dsp:nvSpPr>
        <dsp:cNvPr id="0" name=""/>
        <dsp:cNvSpPr/>
      </dsp:nvSpPr>
      <dsp:spPr>
        <a:xfrm>
          <a:off x="477235" y="1386059"/>
          <a:ext cx="2641504" cy="1132295"/>
        </a:xfrm>
        <a:prstGeom prst="roundRect">
          <a:avLst>
            <a:gd name="adj" fmla="val 10000"/>
          </a:avLst>
        </a:prstGeom>
        <a:blipFill rotWithShape="1">
          <a:blip xmlns:r="http://schemas.openxmlformats.org/officeDocument/2006/relationships" r:embed="rId2"/>
          <a:srcRect/>
          <a:stretch>
            <a:fillRect t="-6000" b="-6000"/>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 modelId="{4F0CFB58-C626-48E5-949A-C7D318CF5EC1}">
      <dsp:nvSpPr>
        <dsp:cNvPr id="0" name=""/>
        <dsp:cNvSpPr/>
      </dsp:nvSpPr>
      <dsp:spPr>
        <a:xfrm>
          <a:off x="1578280" y="2577512"/>
          <a:ext cx="6674575" cy="1075480"/>
        </a:xfrm>
        <a:prstGeom prst="roundRect">
          <a:avLst>
            <a:gd name="adj" fmla="val 10000"/>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444500" lvl="0" indent="-87313" algn="l" defTabSz="444500">
            <a:lnSpc>
              <a:spcPct val="100000"/>
            </a:lnSpc>
            <a:spcBef>
              <a:spcPct val="0"/>
            </a:spcBef>
            <a:spcAft>
              <a:spcPts val="0"/>
            </a:spcAft>
            <a:buNone/>
          </a:pPr>
          <a:r>
            <a:rPr lang="en-US" sz="1000" b="1" kern="1200" dirty="0">
              <a:solidFill>
                <a:srgbClr val="BED730"/>
              </a:solidFill>
            </a:rPr>
            <a:t>Driving factors</a:t>
          </a:r>
          <a:endParaRPr lang="en-IN" sz="1000" kern="1200" dirty="0">
            <a:solidFill>
              <a:srgbClr val="BED730"/>
            </a:solidFill>
          </a:endParaRPr>
        </a:p>
        <a:p>
          <a:pPr marL="444500" lvl="1" indent="-87313"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Cable Landing Stations in Chennai driving trans Pacific  traffic to South East Asia &amp; US</a:t>
          </a:r>
          <a:endParaRPr lang="en-IN" sz="1000" kern="1200" dirty="0">
            <a:solidFill>
              <a:schemeClr val="bg1"/>
            </a:solidFill>
          </a:endParaRPr>
        </a:p>
        <a:p>
          <a:pPr marL="444500" lvl="1" indent="-87313" algn="l" defTabSz="444500">
            <a:lnSpc>
              <a:spcPct val="100000"/>
            </a:lnSpc>
            <a:spcBef>
              <a:spcPct val="0"/>
            </a:spcBef>
            <a:spcAft>
              <a:spcPts val="0"/>
            </a:spcAft>
            <a:buFont typeface="Arial" panose="020B0604020202020204" pitchFamily="34" charset="0"/>
            <a:buChar char="•"/>
          </a:pPr>
          <a:r>
            <a:rPr lang="en-US" sz="1000" kern="1200" dirty="0">
              <a:solidFill>
                <a:schemeClr val="bg1"/>
              </a:solidFill>
            </a:rPr>
            <a:t>Availability of stable and high capacity power</a:t>
          </a:r>
          <a:endParaRPr lang="en-IN" sz="1000" kern="1200" dirty="0">
            <a:solidFill>
              <a:schemeClr val="bg1"/>
            </a:solidFill>
          </a:endParaRPr>
        </a:p>
        <a:p>
          <a:pPr marL="444500" lvl="1" indent="-87313" algn="l" defTabSz="444500">
            <a:lnSpc>
              <a:spcPct val="100000"/>
            </a:lnSpc>
            <a:spcBef>
              <a:spcPct val="0"/>
            </a:spcBef>
            <a:spcAft>
              <a:spcPts val="0"/>
            </a:spcAft>
            <a:buFont typeface="Arial" panose="020B0604020202020204" pitchFamily="34" charset="0"/>
            <a:buChar char="•"/>
          </a:pPr>
          <a:r>
            <a:rPr lang="en-IN" sz="1000" kern="1200" dirty="0">
              <a:solidFill>
                <a:schemeClr val="bg1"/>
              </a:solidFill>
            </a:rPr>
            <a:t>Proximity to internet exchanges</a:t>
          </a:r>
        </a:p>
        <a:p>
          <a:pPr marL="114300" lvl="1" indent="0" algn="l" defTabSz="444500">
            <a:lnSpc>
              <a:spcPct val="100000"/>
            </a:lnSpc>
            <a:spcBef>
              <a:spcPct val="0"/>
            </a:spcBef>
            <a:spcAft>
              <a:spcPts val="0"/>
            </a:spcAft>
            <a:buChar char="•"/>
          </a:pPr>
          <a:endParaRPr lang="en-IN" sz="1000" kern="1200" dirty="0">
            <a:solidFill>
              <a:schemeClr val="bg1"/>
            </a:solidFill>
          </a:endParaRPr>
        </a:p>
      </dsp:txBody>
      <dsp:txXfrm>
        <a:off x="2990911" y="2577512"/>
        <a:ext cx="5261944" cy="1075480"/>
      </dsp:txXfrm>
    </dsp:sp>
    <dsp:sp modelId="{FA1475EB-5944-4708-A32A-7B4989F509FB}">
      <dsp:nvSpPr>
        <dsp:cNvPr id="0" name=""/>
        <dsp:cNvSpPr/>
      </dsp:nvSpPr>
      <dsp:spPr>
        <a:xfrm>
          <a:off x="436156" y="2564723"/>
          <a:ext cx="2169101" cy="1083354"/>
        </a:xfrm>
        <a:prstGeom prst="roundRect">
          <a:avLst>
            <a:gd name="adj" fmla="val 10000"/>
          </a:avLst>
        </a:prstGeom>
        <a:blipFill dpi="0" rotWithShape="1">
          <a:blip xmlns:r="http://schemas.openxmlformats.org/officeDocument/2006/relationships" r:embed="rId3"/>
          <a:srcRect/>
          <a:stretch>
            <a:fillRect l="25027" r="25027"/>
          </a:stretch>
        </a:blip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1AECF-FE09-41A3-B2DA-6A7AC829D769}">
      <dsp:nvSpPr>
        <dsp:cNvPr id="0" name=""/>
        <dsp:cNvSpPr/>
      </dsp:nvSpPr>
      <dsp:spPr>
        <a:xfrm>
          <a:off x="0" y="55043"/>
          <a:ext cx="4068761" cy="5054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b="1" kern="1200" dirty="0">
              <a:solidFill>
                <a:schemeClr val="accent3"/>
              </a:solidFill>
            </a:rPr>
            <a:t>NIXI POP</a:t>
          </a:r>
          <a:r>
            <a:rPr lang="en-US" sz="1050" kern="1200" dirty="0"/>
            <a:t> is present in Data Center</a:t>
          </a:r>
          <a:endParaRPr lang="en-IN" sz="1050" kern="1200" dirty="0"/>
        </a:p>
      </dsp:txBody>
      <dsp:txXfrm>
        <a:off x="24674" y="79717"/>
        <a:ext cx="4019413" cy="456092"/>
      </dsp:txXfrm>
    </dsp:sp>
    <dsp:sp modelId="{4E42BA87-64D8-4769-88EB-D6A43A81EEF5}">
      <dsp:nvSpPr>
        <dsp:cNvPr id="0" name=""/>
        <dsp:cNvSpPr/>
      </dsp:nvSpPr>
      <dsp:spPr>
        <a:xfrm>
          <a:off x="0" y="638243"/>
          <a:ext cx="4068761" cy="5054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Located on </a:t>
          </a:r>
          <a:r>
            <a:rPr lang="en-US" sz="1050" b="1" kern="1200" dirty="0">
              <a:solidFill>
                <a:srgbClr val="9BBB59"/>
              </a:solidFill>
              <a:latin typeface="Trebuchet MS"/>
              <a:ea typeface="+mn-ea"/>
              <a:cs typeface="+mn-cs"/>
            </a:rPr>
            <a:t>Chennai IT Expressway</a:t>
          </a:r>
          <a:endParaRPr lang="en-IN" sz="1050" b="1" kern="1200" dirty="0">
            <a:solidFill>
              <a:srgbClr val="9BBB59"/>
            </a:solidFill>
            <a:latin typeface="Trebuchet MS"/>
            <a:ea typeface="+mn-ea"/>
            <a:cs typeface="+mn-cs"/>
          </a:endParaRPr>
        </a:p>
      </dsp:txBody>
      <dsp:txXfrm>
        <a:off x="24674" y="662917"/>
        <a:ext cx="4019413" cy="456092"/>
      </dsp:txXfrm>
    </dsp:sp>
    <dsp:sp modelId="{91391F7B-63DF-4B7C-9B9F-FF6C62C4DEDD}">
      <dsp:nvSpPr>
        <dsp:cNvPr id="0" name=""/>
        <dsp:cNvSpPr/>
      </dsp:nvSpPr>
      <dsp:spPr>
        <a:xfrm>
          <a:off x="0" y="1221443"/>
          <a:ext cx="4068761" cy="5054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b="1" kern="1200" dirty="0">
              <a:solidFill>
                <a:srgbClr val="9BBB59"/>
              </a:solidFill>
              <a:latin typeface="Trebuchet MS"/>
              <a:ea typeface="+mn-ea"/>
              <a:cs typeface="+mn-cs"/>
            </a:rPr>
            <a:t>Network Interconnect </a:t>
          </a:r>
          <a:r>
            <a:rPr lang="en-US" sz="1050" kern="1200" dirty="0"/>
            <a:t>for ISPs</a:t>
          </a:r>
          <a:endParaRPr lang="en-IN" sz="1050" kern="1200" dirty="0"/>
        </a:p>
      </dsp:txBody>
      <dsp:txXfrm>
        <a:off x="24674" y="1246117"/>
        <a:ext cx="4019413" cy="456092"/>
      </dsp:txXfrm>
    </dsp:sp>
    <dsp:sp modelId="{91BFABDE-62D0-4CC8-8D18-38C1C5A41876}">
      <dsp:nvSpPr>
        <dsp:cNvPr id="0" name=""/>
        <dsp:cNvSpPr/>
      </dsp:nvSpPr>
      <dsp:spPr>
        <a:xfrm>
          <a:off x="0" y="1804643"/>
          <a:ext cx="4068761" cy="5054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b="1" kern="1200" dirty="0">
              <a:solidFill>
                <a:srgbClr val="9BBB59"/>
              </a:solidFill>
              <a:latin typeface="Trebuchet MS"/>
              <a:ea typeface="+mn-ea"/>
              <a:cs typeface="+mn-cs"/>
            </a:rPr>
            <a:t>Colo + Managed </a:t>
          </a:r>
          <a:r>
            <a:rPr lang="en-US" sz="1050" kern="1200" dirty="0"/>
            <a:t>services for BFSI, manufacturing, IT services and other verticals in the region</a:t>
          </a:r>
          <a:endParaRPr lang="en-IN" sz="1050" kern="1200" dirty="0"/>
        </a:p>
      </dsp:txBody>
      <dsp:txXfrm>
        <a:off x="24674" y="1829317"/>
        <a:ext cx="4019413" cy="456092"/>
      </dsp:txXfrm>
    </dsp:sp>
    <dsp:sp modelId="{6428075A-8019-4D96-832C-648B26D18617}">
      <dsp:nvSpPr>
        <dsp:cNvPr id="0" name=""/>
        <dsp:cNvSpPr/>
      </dsp:nvSpPr>
      <dsp:spPr>
        <a:xfrm>
          <a:off x="0" y="2387843"/>
          <a:ext cx="4068761" cy="5054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Preferred site for </a:t>
          </a:r>
          <a:r>
            <a:rPr lang="en-US" sz="1050" b="1" kern="1200" dirty="0">
              <a:solidFill>
                <a:srgbClr val="9BBB59"/>
              </a:solidFill>
              <a:latin typeface="Trebuchet MS"/>
              <a:ea typeface="+mn-ea"/>
              <a:cs typeface="+mn-cs"/>
            </a:rPr>
            <a:t>CDN node</a:t>
          </a:r>
          <a:endParaRPr lang="en-IN" sz="1050" b="1" kern="1200" dirty="0">
            <a:solidFill>
              <a:srgbClr val="9BBB59"/>
            </a:solidFill>
            <a:latin typeface="Trebuchet MS"/>
            <a:ea typeface="+mn-ea"/>
            <a:cs typeface="+mn-cs"/>
          </a:endParaRPr>
        </a:p>
      </dsp:txBody>
      <dsp:txXfrm>
        <a:off x="24674" y="2412517"/>
        <a:ext cx="4019413" cy="456092"/>
      </dsp:txXfrm>
    </dsp:sp>
    <dsp:sp modelId="{71E2E1AB-D414-4536-A87F-A5A167F29DDC}">
      <dsp:nvSpPr>
        <dsp:cNvPr id="0" name=""/>
        <dsp:cNvSpPr/>
      </dsp:nvSpPr>
      <dsp:spPr>
        <a:xfrm>
          <a:off x="0" y="2971043"/>
          <a:ext cx="4068761" cy="5054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100000"/>
            </a:lnSpc>
            <a:spcBef>
              <a:spcPct val="0"/>
            </a:spcBef>
            <a:spcAft>
              <a:spcPts val="0"/>
            </a:spcAft>
            <a:buNone/>
          </a:pPr>
          <a:r>
            <a:rPr lang="en-US" sz="1050" kern="1200" dirty="0"/>
            <a:t>Highly </a:t>
          </a:r>
          <a:r>
            <a:rPr lang="en-US" sz="1050" b="1" kern="1200" dirty="0">
              <a:solidFill>
                <a:srgbClr val="9BBB59"/>
              </a:solidFill>
              <a:latin typeface="Trebuchet MS"/>
              <a:ea typeface="+mn-ea"/>
              <a:cs typeface="+mn-cs"/>
            </a:rPr>
            <a:t>interconnected</a:t>
          </a:r>
          <a:r>
            <a:rPr lang="en-US" sz="1050" kern="1200" dirty="0"/>
            <a:t> Data Center</a:t>
          </a:r>
          <a:endParaRPr lang="en-IN" sz="1050" kern="1200" dirty="0"/>
        </a:p>
      </dsp:txBody>
      <dsp:txXfrm>
        <a:off x="24674" y="2995717"/>
        <a:ext cx="4019413" cy="456092"/>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AD27F-7762-414A-BE79-7A70DF6828B9}" type="datetimeFigureOut">
              <a:rPr lang="en-IN" smtClean="0"/>
              <a:t>02-05-2023</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34906-1882-4BA8-A1C1-521A4753B5BB}" type="slidenum">
              <a:rPr lang="en-IN" smtClean="0"/>
              <a:t>‹#›</a:t>
            </a:fld>
            <a:endParaRPr lang="en-IN" dirty="0"/>
          </a:p>
        </p:txBody>
      </p:sp>
    </p:spTree>
    <p:extLst>
      <p:ext uri="{BB962C8B-B14F-4D97-AF65-F5344CB8AC3E}">
        <p14:creationId xmlns:p14="http://schemas.microsoft.com/office/powerpoint/2010/main" val="91065800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652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WIP</a:t>
            </a:r>
          </a:p>
          <a:p>
            <a:r>
              <a:rPr lang="en-US" dirty="0"/>
              <a:t>CLS story coming from Harsha/ Ajay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97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C56B0-355D-4A0B-8468-0220869DE5F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8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the singular photo and show the campus. </a:t>
            </a:r>
          </a:p>
          <a:p>
            <a:r>
              <a:rPr lang="en-US" dirty="0"/>
              <a:t>PP to get from Roopesh</a:t>
            </a:r>
          </a:p>
          <a:p>
            <a:endParaRPr lang="en-US" dirty="0"/>
          </a:p>
          <a:p>
            <a:endParaRPr lang="en-US" dirty="0"/>
          </a:p>
          <a:p>
            <a:r>
              <a:rPr lang="en-US" dirty="0"/>
              <a:t>New photo added by PP</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416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C56B0-355D-4A0B-8468-0220869DE5F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74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C56B0-355D-4A0B-8468-0220869DE5F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05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B234906-1882-4BA8-A1C1-521A4753B5B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1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F8B77-FA63-4AAD-9FA8-670146E1624C}" type="slidenum">
              <a:rPr lang="en-IN" smtClean="0"/>
              <a:t>32</a:t>
            </a:fld>
            <a:endParaRPr lang="en-IN" dirty="0"/>
          </a:p>
        </p:txBody>
      </p:sp>
    </p:spTree>
    <p:extLst>
      <p:ext uri="{BB962C8B-B14F-4D97-AF65-F5344CB8AC3E}">
        <p14:creationId xmlns:p14="http://schemas.microsoft.com/office/powerpoint/2010/main" val="2925154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IN" dirty="0"/>
              <a:t>Tweak content/ make more crisp</a:t>
            </a:r>
          </a:p>
          <a:p>
            <a:pPr marL="0" marR="0" lvl="0" indent="0" algn="l" defTabSz="914286" rtl="0" eaLnBrk="1" fontAlgn="auto" latinLnBrk="0" hangingPunct="1">
              <a:lnSpc>
                <a:spcPct val="100000"/>
              </a:lnSpc>
              <a:spcBef>
                <a:spcPts val="0"/>
              </a:spcBef>
              <a:spcAft>
                <a:spcPts val="0"/>
              </a:spcAft>
              <a:buClrTx/>
              <a:buSzTx/>
              <a:buFontTx/>
              <a:buNone/>
              <a:tabLst/>
              <a:defRPr/>
            </a:pPr>
            <a:r>
              <a:rPr lang="en-IN" dirty="0"/>
              <a:t>Add NW services with Anoop</a:t>
            </a: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5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MTTR : Mean time to recover</a:t>
            </a:r>
          </a:p>
          <a:p>
            <a:r>
              <a:rPr lang="en-US" dirty="0"/>
              <a:t>MTBF : Mean Time Between failure</a:t>
            </a:r>
          </a:p>
          <a:p>
            <a:r>
              <a:rPr lang="en-US" dirty="0"/>
              <a:t>RCA : Root cause Analysis</a:t>
            </a:r>
          </a:p>
          <a:p>
            <a:r>
              <a:rPr lang="en-US" dirty="0"/>
              <a:t>TAT : Turn Around Time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8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trusted</a:t>
            </a:r>
          </a:p>
          <a:p>
            <a:r>
              <a:rPr lang="en-US" dirty="0"/>
              <a:t>Then on colocation – on operational efficiencies, process oriented, </a:t>
            </a:r>
          </a:p>
          <a:p>
            <a:endParaRPr lang="en-US" dirty="0"/>
          </a:p>
          <a:p>
            <a:r>
              <a:rPr lang="en-US" dirty="0"/>
              <a:t>Change this to the value prop (Shombit to work on a diagram etc)</a:t>
            </a: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83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IN" sz="1200" i="0" dirty="0">
                <a:effectLst/>
                <a:latin typeface="Calibri" panose="020F0502020204030204" pitchFamily="34" charset="0"/>
                <a:ea typeface="Calibri" panose="020F0502020204030204" pitchFamily="34" charset="0"/>
                <a:cs typeface="Times New Roman" panose="02020603050405020304" pitchFamily="18" charset="0"/>
              </a:rPr>
              <a:t>Kotak to be highlighted, axis to be replaced with kotak and yes bank to be placed down.</a:t>
            </a: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073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n-IN" sz="12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951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Punjab &amp; Sind Bank</a:t>
            </a:r>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181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Punjab &amp; Sind Bank</a:t>
            </a:r>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0716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Mahindra &amp; Mahindra financial services</a:t>
            </a:r>
            <a:endParaRPr lang="en-IN" dirty="0"/>
          </a:p>
        </p:txBody>
      </p:sp>
      <p:sp>
        <p:nvSpPr>
          <p:cNvPr id="4" name="Slide Number Placeholder 3"/>
          <p:cNvSpPr>
            <a:spLocks noGrp="1"/>
          </p:cNvSpPr>
          <p:nvPr>
            <p:ph type="sldNum" sz="quarter" idx="5"/>
          </p:nvPr>
        </p:nvSpPr>
        <p:spPr/>
        <p:txBody>
          <a:bodyPr/>
          <a:lstStyle/>
          <a:p>
            <a:fld id="{3B234906-1882-4BA8-A1C1-521A4753B5BB}" type="slidenum">
              <a:rPr lang="en-IN" smtClean="0"/>
              <a:t>44</a:t>
            </a:fld>
            <a:endParaRPr lang="en-IN" dirty="0"/>
          </a:p>
        </p:txBody>
      </p:sp>
    </p:spTree>
    <p:extLst>
      <p:ext uri="{BB962C8B-B14F-4D97-AF65-F5344CB8AC3E}">
        <p14:creationId xmlns:p14="http://schemas.microsoft.com/office/powerpoint/2010/main" val="956128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Mahindra &amp; Mahindra financial services</a:t>
            </a:r>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472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Mahindra &amp; Mahindra financial services</a:t>
            </a:r>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995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Arial"/>
                <a:cs typeface="Arial"/>
              </a:rPr>
              <a:t>Customer name – NICE</a:t>
            </a:r>
            <a:br>
              <a:rPr lang="en-US" sz="900" b="1" dirty="0">
                <a:latin typeface="Arial"/>
                <a:cs typeface="Arial"/>
              </a:rPr>
            </a:br>
            <a:r>
              <a:rPr lang="en-US" sz="900" b="1" dirty="0">
                <a:latin typeface="Arial"/>
                <a:cs typeface="Arial"/>
              </a:rPr>
              <a:t>Title </a:t>
            </a:r>
          </a:p>
          <a:p>
            <a:r>
              <a:rPr lang="en-US" sz="900" dirty="0">
                <a:latin typeface="Arial"/>
                <a:cs typeface="Arial"/>
              </a:rPr>
              <a:t>Breaking barriers to market entry through robust and secure IaaS</a:t>
            </a:r>
          </a:p>
          <a:p>
            <a:endParaRPr lang="en-US" sz="900" dirty="0">
              <a:latin typeface="Arial"/>
              <a:cs typeface="Arial"/>
            </a:endParaRPr>
          </a:p>
          <a:p>
            <a:r>
              <a:rPr lang="en-US" sz="900" b="1" dirty="0">
                <a:latin typeface="Arial"/>
                <a:cs typeface="Calibri"/>
              </a:rPr>
              <a:t>Description</a:t>
            </a:r>
            <a:endParaRPr lang="en-US" sz="900" b="1" dirty="0">
              <a:latin typeface="Arial"/>
              <a:ea typeface="+mn-lt"/>
              <a:cs typeface="+mn-lt"/>
            </a:endParaRPr>
          </a:p>
          <a:p>
            <a:r>
              <a:rPr lang="en-US" sz="900" dirty="0">
                <a:latin typeface="Arial"/>
                <a:ea typeface="+mn-lt"/>
                <a:cs typeface="Arial"/>
              </a:rPr>
              <a:t>Comprehensive, carrier-neutral data center and cloud connectivity solutions help US-based cloud contact center company build footprint in India</a:t>
            </a:r>
            <a:endParaRPr lang="en-IN" sz="900" dirty="0">
              <a:ea typeface="+mn-lt"/>
              <a:cs typeface="+mn-lt"/>
            </a:endParaRPr>
          </a:p>
          <a:p>
            <a:endParaRPr lang="en-IN" sz="900" dirty="0">
              <a:latin typeface="Arial"/>
              <a:ea typeface="+mn-lt"/>
              <a:cs typeface="+mn-lt"/>
            </a:endParaRPr>
          </a:p>
          <a:p>
            <a:endParaRPr lang="en-US" sz="900" dirty="0">
              <a:latin typeface="Arial"/>
              <a:cs typeface="Calibri"/>
            </a:endParaRPr>
          </a:p>
          <a:p>
            <a:endParaRPr lang="en-IN"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31CB0A2-8A06-204A-A621-19D64E4B52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070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latin typeface="Arial"/>
                <a:cs typeface="Arial"/>
              </a:rPr>
              <a:t>Customer Name: Netflix</a:t>
            </a:r>
          </a:p>
          <a:p>
            <a:r>
              <a:rPr lang="en-US" sz="900" b="1" dirty="0">
                <a:latin typeface="Arial"/>
                <a:cs typeface="Arial"/>
              </a:rPr>
              <a:t>Title </a:t>
            </a:r>
          </a:p>
          <a:p>
            <a:r>
              <a:rPr lang="en-US" sz="900" dirty="0">
                <a:latin typeface="Arial"/>
                <a:ea typeface="+mn-lt"/>
                <a:cs typeface="Arial"/>
              </a:rPr>
              <a:t>Enhancing UX through faster content streaming </a:t>
            </a:r>
          </a:p>
          <a:p>
            <a:endParaRPr lang="en-US" sz="900" dirty="0">
              <a:latin typeface="Arial"/>
              <a:cs typeface="Arial"/>
            </a:endParaRPr>
          </a:p>
          <a:p>
            <a:r>
              <a:rPr lang="en-US" sz="900" b="1" dirty="0">
                <a:latin typeface="Arial"/>
                <a:cs typeface="Calibri"/>
              </a:rPr>
              <a:t>Description</a:t>
            </a:r>
            <a:endParaRPr lang="en-US" sz="900" b="1" dirty="0">
              <a:latin typeface="Arial"/>
              <a:ea typeface="+mn-lt"/>
              <a:cs typeface="+mn-lt"/>
            </a:endParaRPr>
          </a:p>
          <a:p>
            <a:r>
              <a:rPr lang="en-US" sz="900" dirty="0">
                <a:latin typeface="Arial"/>
                <a:ea typeface="+mn-lt"/>
                <a:cs typeface="Arial"/>
              </a:rPr>
              <a:t>End-to-end CDN services and edge data center connectivity enable global OTTs improve performance and reach</a:t>
            </a:r>
            <a:endParaRPr lang="en-US" sz="900" dirty="0">
              <a:latin typeface="Arial"/>
              <a:cs typeface="Arial"/>
            </a:endParaRPr>
          </a:p>
          <a:p>
            <a:endParaRPr lang="en-IN" sz="900" dirty="0">
              <a:latin typeface="Arial"/>
              <a:ea typeface="+mn-lt"/>
              <a:cs typeface="+mn-lt"/>
            </a:endParaRPr>
          </a:p>
          <a:p>
            <a:endParaRPr lang="en-US" sz="900" dirty="0">
              <a:latin typeface="Arial"/>
              <a:cs typeface="Calibri"/>
            </a:endParaRPr>
          </a:p>
          <a:p>
            <a:endParaRPr lang="en-IN"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B234906-1882-4BA8-A1C1-521A4753B5B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27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 Pharma</a:t>
            </a:r>
            <a:endParaRPr lang="en-IN" dirty="0"/>
          </a:p>
        </p:txBody>
      </p:sp>
      <p:sp>
        <p:nvSpPr>
          <p:cNvPr id="4" name="Slide Number Placeholder 3"/>
          <p:cNvSpPr>
            <a:spLocks noGrp="1"/>
          </p:cNvSpPr>
          <p:nvPr>
            <p:ph type="sldNum" sz="quarter" idx="5"/>
          </p:nvPr>
        </p:nvSpPr>
        <p:spPr/>
        <p:txBody>
          <a:bodyPr/>
          <a:lstStyle/>
          <a:p>
            <a:fld id="{3B234906-1882-4BA8-A1C1-521A4753B5BB}" type="slidenum">
              <a:rPr lang="en-IN" smtClean="0"/>
              <a:t>50</a:t>
            </a:fld>
            <a:endParaRPr lang="en-IN" dirty="0"/>
          </a:p>
        </p:txBody>
      </p:sp>
    </p:spTree>
    <p:extLst>
      <p:ext uri="{BB962C8B-B14F-4D97-AF65-F5344CB8AC3E}">
        <p14:creationId xmlns:p14="http://schemas.microsoft.com/office/powerpoint/2010/main" val="353570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Here are the key benefits offered by Sify’s Data centers.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Sify has over </a:t>
            </a:r>
            <a:r>
              <a:rPr lang="en-US" sz="1200" b="0" dirty="0"/>
              <a:t>20 years of experience in building, owning, operating pan-India Data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Sify has 9 operational Datacenters, with over 50 MW IT Power in 6 key cities; it has a roadmap to add 100 MW over the next 4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Sify has 45 PAN India Edge Nodes, bringing content closer to consumers.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Sify offers a truly carrier neutral connectivity with more than 90% fiber links from non-Sify Providers.</a:t>
            </a:r>
            <a:endParaRPr lang="en-IN"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Sify offers a </a:t>
            </a:r>
            <a:r>
              <a:rPr lang="en-IN" sz="1200" b="0" dirty="0"/>
              <a:t>Rich Interconnect Ecosystem across multiple </a:t>
            </a:r>
            <a:r>
              <a:rPr lang="en-IN" sz="1200" dirty="0"/>
              <a:t>Hyperscale Cloud Providers, multiple Internet Exchanges, Content Peering Nodes &amp; ISP Interconnect.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Sify offers </a:t>
            </a:r>
            <a:r>
              <a:rPr lang="en-US" sz="1200" b="0" dirty="0"/>
              <a:t>Metro cross-connect services between Data Centers within Mumbai &amp; Delhi NCR.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Sify has a roadmap to augment 100+ MW IT power via </a:t>
            </a:r>
            <a:r>
              <a:rPr lang="en-IN" sz="1200" b="0" dirty="0"/>
              <a:t>new Hyperscale campuses, </a:t>
            </a:r>
            <a:r>
              <a:rPr lang="en-US" sz="1200" b="0" dirty="0"/>
              <a:t>over the next 4 years.</a:t>
            </a:r>
            <a:endParaRPr lang="en-IN"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Experience </a:t>
            </a:r>
          </a:p>
          <a:p>
            <a:pPr defTabSz="914378" hangingPunct="0">
              <a:spcAft>
                <a:spcPts val="300"/>
              </a:spcAft>
              <a:defRPr sz="1200" b="1">
                <a:solidFill>
                  <a:srgbClr val="FFFFFF"/>
                </a:solidFill>
                <a:latin typeface="+mn-lt"/>
                <a:ea typeface="+mn-ea"/>
                <a:cs typeface="+mn-cs"/>
                <a:sym typeface="Arial"/>
              </a:defRPr>
            </a:pPr>
            <a:r>
              <a:rPr lang="en-US" sz="1600" b="1" kern="0" dirty="0">
                <a:solidFill>
                  <a:prstClr val="black"/>
                </a:solidFill>
                <a:latin typeface="+mn-lt"/>
                <a:ea typeface="+mn-ea"/>
                <a:cs typeface="Calibri"/>
                <a:sym typeface="Arial"/>
              </a:rPr>
              <a:t>The most experienced data center Colocation operator in India</a:t>
            </a:r>
          </a:p>
          <a:p>
            <a:pPr marL="284163" indent="-106363" defTabSz="914378" hangingPunct="0">
              <a:spcAft>
                <a:spcPts val="300"/>
              </a:spcAft>
              <a:buSzPct val="100000"/>
              <a:buFont typeface="Wingdings" panose="05000000000000000000" pitchFamily="2" charset="2"/>
              <a:buChar char="§"/>
              <a:defRPr sz="1200">
                <a:solidFill>
                  <a:srgbClr val="FFFFFF"/>
                </a:solidFill>
                <a:latin typeface="+mn-lt"/>
                <a:ea typeface="+mn-ea"/>
                <a:cs typeface="+mn-cs"/>
                <a:sym typeface="Arial"/>
              </a:defRPr>
            </a:pPr>
            <a:r>
              <a:rPr lang="en-US" sz="1200" kern="0" dirty="0">
                <a:solidFill>
                  <a:prstClr val="black"/>
                </a:solidFill>
                <a:latin typeface="+mn-lt"/>
                <a:ea typeface="+mn-ea"/>
                <a:cs typeface="Calibri"/>
                <a:sym typeface="Arial"/>
              </a:rPr>
              <a:t>Over 20 years of data center experience in India</a:t>
            </a:r>
          </a:p>
          <a:p>
            <a:pPr marL="284163" indent="-106363" defTabSz="914378" hangingPunct="0">
              <a:spcAft>
                <a:spcPts val="300"/>
              </a:spcAft>
              <a:buSzPct val="100000"/>
              <a:buFont typeface="Wingdings" panose="05000000000000000000" pitchFamily="2" charset="2"/>
              <a:buChar char="§"/>
              <a:defRPr sz="1200">
                <a:solidFill>
                  <a:srgbClr val="FFFFFF"/>
                </a:solidFill>
                <a:latin typeface="+mn-lt"/>
                <a:ea typeface="+mn-ea"/>
                <a:cs typeface="+mn-cs"/>
                <a:sym typeface="Arial"/>
              </a:defRPr>
            </a:pPr>
            <a:r>
              <a:rPr lang="en-US" sz="1200" kern="0" dirty="0">
                <a:solidFill>
                  <a:prstClr val="black"/>
                </a:solidFill>
                <a:latin typeface="+mn-lt"/>
                <a:ea typeface="+mn-ea"/>
                <a:cs typeface="Calibri"/>
                <a:sym typeface="Arial"/>
              </a:rPr>
              <a:t>9 concurrently maintainable data centers with 58.23MW critical IT capacity</a:t>
            </a:r>
          </a:p>
          <a:p>
            <a:pPr marL="284163" indent="-106363" defTabSz="914378" hangingPunct="0">
              <a:spcAft>
                <a:spcPts val="300"/>
              </a:spcAft>
              <a:buSzPct val="100000"/>
              <a:buFont typeface="Wingdings" panose="05000000000000000000" pitchFamily="2" charset="2"/>
              <a:buChar char="§"/>
              <a:defRPr sz="1200">
                <a:solidFill>
                  <a:srgbClr val="FFFFFF"/>
                </a:solidFill>
                <a:latin typeface="+mn-lt"/>
                <a:ea typeface="+mn-ea"/>
                <a:cs typeface="+mn-cs"/>
                <a:sym typeface="Arial"/>
              </a:defRPr>
            </a:pPr>
            <a:r>
              <a:rPr lang="en-US" sz="1200" kern="0" dirty="0">
                <a:solidFill>
                  <a:prstClr val="black"/>
                </a:solidFill>
                <a:latin typeface="+mn-lt"/>
                <a:ea typeface="+mn-ea"/>
                <a:cs typeface="Calibri"/>
                <a:sym typeface="Arial"/>
              </a:rPr>
              <a:t>Mature data center operations framework and processes</a:t>
            </a:r>
          </a:p>
          <a:p>
            <a:pPr marL="284163" indent="-106363" defTabSz="914378" hangingPunct="0">
              <a:spcAft>
                <a:spcPts val="300"/>
              </a:spcAft>
              <a:buSzPct val="100000"/>
              <a:buFont typeface="Wingdings" panose="05000000000000000000" pitchFamily="2" charset="2"/>
              <a:buChar char="§"/>
              <a:defRPr sz="1200">
                <a:solidFill>
                  <a:srgbClr val="FFFFFF"/>
                </a:solidFill>
                <a:latin typeface="+mn-lt"/>
                <a:ea typeface="+mn-ea"/>
                <a:cs typeface="+mn-cs"/>
                <a:sym typeface="Arial"/>
              </a:defRPr>
            </a:pPr>
            <a:r>
              <a:rPr lang="en-US" sz="1200" kern="0" dirty="0">
                <a:solidFill>
                  <a:prstClr val="black"/>
                </a:solidFill>
                <a:latin typeface="+mn-lt"/>
                <a:ea typeface="+mn-ea"/>
                <a:cs typeface="Calibri"/>
                <a:sym typeface="Arial"/>
              </a:rPr>
              <a:t>SLA performance on power availability of 100% over last 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lumMod val="50000"/>
                  </a:schemeClr>
                </a:solidFill>
              </a:rPr>
              <a:t>Global Data Center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lumMod val="50000"/>
                </a:schemeClr>
              </a:solidFill>
            </a:endParaRPr>
          </a:p>
          <a:p>
            <a:pPr defTabSz="914378" hangingPunct="0">
              <a:spcAft>
                <a:spcPts val="300"/>
              </a:spcAft>
              <a:defRPr sz="1200" b="1">
                <a:latin typeface="+mn-lt"/>
                <a:ea typeface="+mn-ea"/>
                <a:cs typeface="+mn-cs"/>
                <a:sym typeface="Arial"/>
              </a:defRPr>
            </a:pPr>
            <a:r>
              <a:rPr lang="en-US" sz="1050" b="1" kern="0" dirty="0">
                <a:solidFill>
                  <a:prstClr val="black"/>
                </a:solidFill>
                <a:latin typeface="+mn-lt"/>
                <a:ea typeface="+mn-ea"/>
                <a:cs typeface="Calibri"/>
                <a:sym typeface="Arial"/>
              </a:rPr>
              <a:t>Committed to continued expansion based on latest global design standards</a:t>
            </a:r>
          </a:p>
          <a:p>
            <a:pPr marL="284163" indent="-106363" defTabSz="914378" hangingPunct="0">
              <a:spcAft>
                <a:spcPts val="300"/>
              </a:spcAft>
              <a:buSzPct val="100000"/>
              <a:buFont typeface="Wingdings" panose="05000000000000000000" pitchFamily="2" charset="2"/>
              <a:buChar char="§"/>
              <a:defRPr sz="1200">
                <a:latin typeface="+mn-lt"/>
                <a:ea typeface="+mn-ea"/>
                <a:cs typeface="+mn-cs"/>
                <a:sym typeface="Arial"/>
              </a:defRPr>
            </a:pPr>
            <a:r>
              <a:rPr lang="en-US" sz="900" kern="0" dirty="0">
                <a:solidFill>
                  <a:prstClr val="black"/>
                </a:solidFill>
                <a:latin typeface="+mn-lt"/>
                <a:ea typeface="+mn-ea"/>
                <a:cs typeface="Calibri"/>
                <a:sym typeface="Arial"/>
              </a:rPr>
              <a:t>Power-centric modular design to meet global standards and flexible requirements </a:t>
            </a:r>
          </a:p>
          <a:p>
            <a:pPr marL="284163" lvl="1" indent="-106363" defTabSz="1422365" hangingPunct="0">
              <a:spcAft>
                <a:spcPts val="300"/>
              </a:spcAft>
              <a:buSzPct val="100000"/>
              <a:buFont typeface="Wingdings" panose="05000000000000000000" pitchFamily="2" charset="2"/>
              <a:buChar char="§"/>
              <a:defRPr sz="1200">
                <a:latin typeface="+mn-lt"/>
                <a:ea typeface="+mn-ea"/>
                <a:cs typeface="+mn-cs"/>
                <a:sym typeface="Arial"/>
              </a:defRPr>
            </a:pPr>
            <a:r>
              <a:rPr lang="en-US" sz="900" kern="0" dirty="0">
                <a:solidFill>
                  <a:prstClr val="black"/>
                </a:solidFill>
                <a:latin typeface="+mn-lt"/>
                <a:ea typeface="+mn-ea"/>
                <a:cs typeface="Calibri"/>
                <a:sym typeface="Arial"/>
              </a:rPr>
              <a:t>3 new DCs commissioned in 2019; roll out in progress for 3 DCs; 7 more in planning</a:t>
            </a:r>
          </a:p>
          <a:p>
            <a:pPr marL="284163" lvl="1" indent="-106363" defTabSz="1422365" hangingPunct="0">
              <a:spcAft>
                <a:spcPts val="300"/>
              </a:spcAft>
              <a:buSzPct val="100000"/>
              <a:buFont typeface="Wingdings" panose="05000000000000000000" pitchFamily="2" charset="2"/>
              <a:buChar char="§"/>
              <a:defRPr sz="1200">
                <a:latin typeface="+mn-lt"/>
                <a:ea typeface="+mn-ea"/>
                <a:cs typeface="+mn-cs"/>
                <a:sym typeface="Arial"/>
              </a:defRPr>
            </a:pPr>
            <a:r>
              <a:rPr lang="en-US" sz="900" kern="0" dirty="0">
                <a:solidFill>
                  <a:prstClr val="black"/>
                </a:solidFill>
                <a:latin typeface="+mn-lt"/>
                <a:ea typeface="+mn-ea"/>
                <a:cs typeface="Calibri"/>
                <a:sym typeface="Arial"/>
              </a:rPr>
              <a:t>Future builds: Hyperscale-ready DC campus for next generation requirements</a:t>
            </a:r>
          </a:p>
          <a:p>
            <a:pPr marL="284163" lvl="1" indent="-106363" defTabSz="1422365" hangingPunct="0">
              <a:spcAft>
                <a:spcPts val="300"/>
              </a:spcAft>
              <a:buSzPct val="100000"/>
              <a:buFont typeface="Wingdings" panose="05000000000000000000" pitchFamily="2" charset="2"/>
              <a:buChar char="§"/>
              <a:defRPr sz="1200">
                <a:latin typeface="+mn-lt"/>
                <a:ea typeface="+mn-ea"/>
                <a:cs typeface="+mn-cs"/>
                <a:sym typeface="Arial"/>
              </a:defRPr>
            </a:pPr>
            <a:r>
              <a:rPr lang="en-US" sz="900" kern="0" dirty="0">
                <a:solidFill>
                  <a:prstClr val="black"/>
                </a:solidFill>
                <a:latin typeface="+mn-lt"/>
                <a:ea typeface="+mn-ea"/>
                <a:cs typeface="Calibri"/>
                <a:sym typeface="Arial"/>
              </a:rPr>
              <a:t>44 widely-distributed redundant mini-DCs enable network aggregation solutions</a:t>
            </a:r>
          </a:p>
          <a:p>
            <a:pPr marL="0" lvl="0" indent="-279343" algn="l" defTabSz="1422365" hangingPunct="0">
              <a:spcAft>
                <a:spcPts val="300"/>
              </a:spcAft>
              <a:buSzPct val="100000"/>
              <a:buFont typeface="Wingdings" panose="05000000000000000000" pitchFamily="2" charset="2"/>
              <a:buNone/>
              <a:defRPr sz="1200">
                <a:latin typeface="+mn-lt"/>
                <a:ea typeface="+mn-ea"/>
                <a:cs typeface="+mn-cs"/>
                <a:sym typeface="Arial"/>
              </a:defRPr>
            </a:pPr>
            <a:endParaRPr lang="en-US" sz="900" b="1" kern="0" dirty="0">
              <a:solidFill>
                <a:prstClr val="black"/>
              </a:solidFill>
              <a:latin typeface="+mn-lt"/>
              <a:ea typeface="+mn-ea"/>
              <a:cs typeface="Calibri"/>
              <a:sym typeface="Arial"/>
            </a:endParaRPr>
          </a:p>
          <a:p>
            <a:pPr marL="0" marR="0" lvl="0" indent="-279343" algn="l" defTabSz="1422365" rtl="0" eaLnBrk="1" fontAlgn="auto" latinLnBrk="0" hangingPunct="0">
              <a:lnSpc>
                <a:spcPct val="100000"/>
              </a:lnSpc>
              <a:spcBef>
                <a:spcPts val="0"/>
              </a:spcBef>
              <a:spcAft>
                <a:spcPts val="300"/>
              </a:spcAft>
              <a:buClrTx/>
              <a:buSzPct val="100000"/>
              <a:buFont typeface="Wingdings" panose="05000000000000000000" pitchFamily="2" charset="2"/>
              <a:buNone/>
              <a:tabLst/>
              <a:defRPr sz="1200">
                <a:latin typeface="+mn-lt"/>
                <a:ea typeface="+mn-ea"/>
                <a:cs typeface="+mn-cs"/>
                <a:sym typeface="Arial"/>
              </a:defRPr>
            </a:pPr>
            <a:r>
              <a:rPr lang="en-US" sz="900" b="1" dirty="0">
                <a:solidFill>
                  <a:schemeClr val="tx2">
                    <a:lumMod val="50000"/>
                  </a:schemeClr>
                </a:solidFill>
              </a:rPr>
              <a:t>Robust Network Ecosystem</a:t>
            </a:r>
          </a:p>
          <a:p>
            <a:pPr marL="0" lvl="0" indent="-279343" algn="l" defTabSz="1422365" hangingPunct="0">
              <a:spcAft>
                <a:spcPts val="300"/>
              </a:spcAft>
              <a:buSzPct val="100000"/>
              <a:buFont typeface="Wingdings" panose="05000000000000000000" pitchFamily="2" charset="2"/>
              <a:buNone/>
              <a:defRPr sz="1200">
                <a:latin typeface="+mn-lt"/>
                <a:ea typeface="+mn-ea"/>
                <a:cs typeface="+mn-cs"/>
                <a:sym typeface="Arial"/>
              </a:defRPr>
            </a:pPr>
            <a:endParaRPr lang="en-US" sz="900" b="1" kern="0" dirty="0">
              <a:solidFill>
                <a:prstClr val="black"/>
              </a:solidFill>
              <a:latin typeface="+mn-lt"/>
              <a:ea typeface="+mn-ea"/>
              <a:cs typeface="Calibri"/>
              <a:sym typeface="Arial"/>
            </a:endParaRPr>
          </a:p>
          <a:p>
            <a:pPr marL="284163" lvl="1" indent="-106363" defTabSz="1422365" hangingPunct="0">
              <a:spcAft>
                <a:spcPts val="300"/>
              </a:spcAft>
              <a:buSzPct val="100000"/>
              <a:buFont typeface="Wingdings" panose="05000000000000000000" pitchFamily="2" charset="2"/>
              <a:buChar char="§"/>
              <a:defRPr sz="1200">
                <a:latin typeface="+mn-lt"/>
                <a:ea typeface="+mn-ea"/>
                <a:cs typeface="+mn-cs"/>
                <a:sym typeface="Arial"/>
              </a:defRPr>
            </a:pPr>
            <a:endParaRPr lang="en-US" sz="1200" b="1" dirty="0">
              <a:solidFill>
                <a:schemeClr val="tx2">
                  <a:lumMod val="50000"/>
                </a:schemeClr>
              </a:solidFill>
            </a:endParaRPr>
          </a:p>
          <a:p>
            <a:pPr defTabSz="914378" hangingPunct="0">
              <a:spcAft>
                <a:spcPts val="300"/>
              </a:spcAft>
              <a:defRPr sz="1200" b="1">
                <a:latin typeface="+mn-lt"/>
                <a:ea typeface="+mn-ea"/>
                <a:cs typeface="+mn-cs"/>
                <a:sym typeface="Arial"/>
              </a:defRPr>
            </a:pPr>
            <a:r>
              <a:rPr lang="en-US" sz="1050" b="1" kern="0" dirty="0">
                <a:solidFill>
                  <a:srgbClr val="000000"/>
                </a:solidFill>
                <a:latin typeface="+mn-lt"/>
                <a:ea typeface="+mn-ea"/>
                <a:cs typeface="Calibri"/>
                <a:sym typeface="Arial"/>
              </a:rPr>
              <a:t>Highly interconnected data centers with extensive network access options </a:t>
            </a:r>
          </a:p>
          <a:p>
            <a:pPr marL="284163" indent="-106363" defTabSz="914378" hangingPunct="0">
              <a:spcAft>
                <a:spcPts val="300"/>
              </a:spcAft>
              <a:buSzPct val="100000"/>
              <a:buFont typeface="Wingdings" panose="05000000000000000000" pitchFamily="2" charset="2"/>
              <a:buChar char="§"/>
              <a:defRPr sz="1200">
                <a:latin typeface="+mn-lt"/>
                <a:ea typeface="+mn-ea"/>
                <a:cs typeface="+mn-cs"/>
                <a:sym typeface="Arial"/>
              </a:defRPr>
            </a:pPr>
            <a:r>
              <a:rPr lang="en-US" sz="900" kern="0" dirty="0">
                <a:solidFill>
                  <a:srgbClr val="000000"/>
                </a:solidFill>
                <a:latin typeface="+mn-lt"/>
                <a:ea typeface="+mn-ea"/>
                <a:cs typeface="Calibri"/>
                <a:sym typeface="Arial"/>
              </a:rPr>
              <a:t>100% carrier neutral data centers; over 15 telecom service providers and 50 ISPs</a:t>
            </a:r>
          </a:p>
          <a:p>
            <a:pPr marL="284163" lvl="1" indent="-106363" defTabSz="1422365" hangingPunct="0">
              <a:spcAft>
                <a:spcPts val="300"/>
              </a:spcAft>
              <a:buSzPct val="100000"/>
              <a:buFont typeface="Wingdings" panose="05000000000000000000" pitchFamily="2" charset="2"/>
              <a:buChar char="§"/>
              <a:defRPr sz="1200">
                <a:latin typeface="+mn-lt"/>
                <a:ea typeface="+mn-ea"/>
                <a:cs typeface="+mn-cs"/>
                <a:sym typeface="Arial"/>
              </a:defRPr>
            </a:pPr>
            <a:r>
              <a:rPr lang="en-US" sz="900" kern="0" dirty="0">
                <a:solidFill>
                  <a:srgbClr val="000000"/>
                </a:solidFill>
                <a:latin typeface="+mn-lt"/>
                <a:ea typeface="+mn-ea"/>
                <a:cs typeface="Calibri"/>
                <a:sym typeface="Arial"/>
              </a:rPr>
              <a:t>Cloud Connect - Unified high-performance network fabric connecting 47 major DCs to the cloud</a:t>
            </a:r>
          </a:p>
          <a:p>
            <a:pPr marL="284163" lvl="1" indent="-106363" defTabSz="1422365" hangingPunct="0">
              <a:spcAft>
                <a:spcPts val="300"/>
              </a:spcAft>
              <a:buSzPct val="100000"/>
              <a:buFont typeface="Wingdings" panose="05000000000000000000" pitchFamily="2" charset="2"/>
              <a:buChar char="§"/>
              <a:defRPr sz="1200">
                <a:latin typeface="+mn-lt"/>
                <a:ea typeface="+mn-ea"/>
                <a:cs typeface="+mn-cs"/>
                <a:sym typeface="Arial"/>
              </a:defRPr>
            </a:pPr>
            <a:r>
              <a:rPr lang="en-US" sz="900" kern="0" dirty="0">
                <a:solidFill>
                  <a:srgbClr val="000000"/>
                </a:solidFill>
                <a:latin typeface="+mn-lt"/>
                <a:ea typeface="+mn-ea"/>
                <a:cs typeface="Calibri"/>
                <a:sym typeface="Arial"/>
              </a:rPr>
              <a:t>Internet exchange enables cost-effective peering for content providers, ISPs, cloud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Calibri"/>
              </a:rPr>
              <a:pPr marL="0" marR="0" lvl="0" indent="0" algn="r" defTabSz="91428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Calibri"/>
            </a:endParaRPr>
          </a:p>
        </p:txBody>
      </p:sp>
    </p:spTree>
    <p:extLst>
      <p:ext uri="{BB962C8B-B14F-4D97-AF65-F5344CB8AC3E}">
        <p14:creationId xmlns:p14="http://schemas.microsoft.com/office/powerpoint/2010/main" val="3115845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Sun Pharma</a:t>
            </a:r>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682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Sun Pharma</a:t>
            </a:r>
            <a:endParaRPr lang="en-IN" dirty="0"/>
          </a:p>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303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C56B0-355D-4A0B-8468-0220869DE5F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25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30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C56B0-355D-4A0B-8468-0220869DE5F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11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the images around – so the underground image doesn’t look right below the building.</a:t>
            </a:r>
          </a:p>
          <a:p>
            <a:r>
              <a:rPr lang="en-US" dirty="0"/>
              <a:t>Distinguish between the tower and interconnect between the tower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4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C56B0-355D-4A0B-8468-0220869DE5F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54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8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334099" y="987426"/>
            <a:ext cx="4417289" cy="1566132"/>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334100" y="2571751"/>
            <a:ext cx="7316314"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334099" y="2996461"/>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11115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5"/>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0"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291314" y="3974242"/>
            <a:ext cx="8515330" cy="758096"/>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6" name="Picture 5">
            <a:extLst>
              <a:ext uri="{FF2B5EF4-FFF2-40B4-BE49-F238E27FC236}">
                <a16:creationId xmlns:a16="http://schemas.microsoft.com/office/drawing/2014/main" id="{81D23009-09F3-1F40-1FC3-E90EA21C3C97}"/>
              </a:ext>
            </a:extLst>
          </p:cNvPr>
          <p:cNvPicPr>
            <a:picLocks noChangeAspect="1"/>
          </p:cNvPicPr>
          <p:nvPr userDrawn="1"/>
        </p:nvPicPr>
        <p:blipFill rotWithShape="1">
          <a:blip r:embed="rId5" cstate="screen">
            <a:biLevel thresh="25000"/>
            <a:extLst>
              <a:ext uri="{28A0092B-C50C-407E-A947-70E740481C1C}">
                <a14:useLocalDpi xmlns:a14="http://schemas.microsoft.com/office/drawing/2010/main"/>
              </a:ext>
            </a:extLst>
          </a:blip>
          <a:srcRect b="22665"/>
          <a:stretch/>
        </p:blipFill>
        <p:spPr>
          <a:xfrm>
            <a:off x="379915" y="155024"/>
            <a:ext cx="1016193" cy="659636"/>
          </a:xfrm>
          <a:prstGeom prst="rect">
            <a:avLst/>
          </a:prstGeom>
        </p:spPr>
      </p:pic>
      <p:sp>
        <p:nvSpPr>
          <p:cNvPr id="13" name="TextBox 12">
            <a:extLst>
              <a:ext uri="{FF2B5EF4-FFF2-40B4-BE49-F238E27FC236}">
                <a16:creationId xmlns:a16="http://schemas.microsoft.com/office/drawing/2014/main" id="{65C77678-4267-9C41-2549-D131B5D22264}"/>
              </a:ext>
            </a:extLst>
          </p:cNvPr>
          <p:cNvSpPr txBox="1"/>
          <p:nvPr userDrawn="1"/>
        </p:nvSpPr>
        <p:spPr>
          <a:xfrm>
            <a:off x="323850" y="788857"/>
            <a:ext cx="1128322" cy="276999"/>
          </a:xfrm>
          <a:prstGeom prst="rect">
            <a:avLst/>
          </a:prstGeom>
          <a:noFill/>
        </p:spPr>
        <p:txBody>
          <a:bodyPr wrap="none" rtlCol="0">
            <a:spAutoFit/>
          </a:bodyPr>
          <a:lstStyle/>
          <a:p>
            <a:r>
              <a:rPr lang="en-US" sz="1200" dirty="0">
                <a:solidFill>
                  <a:schemeClr val="bg1"/>
                </a:solidFill>
              </a:rPr>
              <a:t>InfinitDIGITAL</a:t>
            </a:r>
          </a:p>
        </p:txBody>
      </p:sp>
    </p:spTree>
    <p:extLst>
      <p:ext uri="{BB962C8B-B14F-4D97-AF65-F5344CB8AC3E}">
        <p14:creationId xmlns:p14="http://schemas.microsoft.com/office/powerpoint/2010/main" val="2477424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255"/>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0" y="0"/>
            <a:ext cx="9144001" cy="51435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291314" y="3974242"/>
            <a:ext cx="8515330" cy="758096"/>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2" name="Picture 11">
            <a:extLst>
              <a:ext uri="{FF2B5EF4-FFF2-40B4-BE49-F238E27FC236}">
                <a16:creationId xmlns:a16="http://schemas.microsoft.com/office/drawing/2014/main" id="{CF235276-04A0-DEB4-7C18-EC4C65EDF6C3}"/>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291314" y="156427"/>
            <a:ext cx="990016" cy="830998"/>
          </a:xfrm>
          <a:prstGeom prst="rect">
            <a:avLst/>
          </a:prstGeom>
        </p:spPr>
      </p:pic>
    </p:spTree>
    <p:extLst>
      <p:ext uri="{BB962C8B-B14F-4D97-AF65-F5344CB8AC3E}">
        <p14:creationId xmlns:p14="http://schemas.microsoft.com/office/powerpoint/2010/main" val="23141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99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33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334099" y="987426"/>
            <a:ext cx="4417289" cy="1566132"/>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334100" y="2571751"/>
            <a:ext cx="7316314"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334099" y="2996461"/>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139029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A0757AA-6517-B65F-4632-B72189D0C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FE246B-E024-F02D-1A07-FD6218BDDC6B}"/>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334099" y="987426"/>
            <a:ext cx="4417289" cy="1566132"/>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334100" y="2571751"/>
            <a:ext cx="7316314"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334099" y="2996461"/>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2023</a:t>
            </a:r>
          </a:p>
        </p:txBody>
      </p:sp>
      <p:pic>
        <p:nvPicPr>
          <p:cNvPr id="4" name="Picture 3" descr="A picture containing text, sky, outdoor&#10;&#10;Description automatically generated">
            <a:extLst>
              <a:ext uri="{FF2B5EF4-FFF2-40B4-BE49-F238E27FC236}">
                <a16:creationId xmlns:a16="http://schemas.microsoft.com/office/drawing/2014/main" id="{4F2BDAF1-EA85-BD71-482E-3EA8BDE4B0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315" r="7803"/>
          <a:stretch/>
        </p:blipFill>
        <p:spPr>
          <a:xfrm>
            <a:off x="7738502" y="3229413"/>
            <a:ext cx="1057564" cy="828000"/>
          </a:xfrm>
          <a:prstGeom prst="rect">
            <a:avLst/>
          </a:prstGeom>
          <a:ln w="19050">
            <a:solidFill>
              <a:schemeClr val="bg1"/>
            </a:solidFill>
          </a:ln>
        </p:spPr>
      </p:pic>
      <p:pic>
        <p:nvPicPr>
          <p:cNvPr id="5" name="Picture 4" descr="A group of buildings with trees in front of them&#10;&#10;Description automatically generated with low confidence">
            <a:extLst>
              <a:ext uri="{FF2B5EF4-FFF2-40B4-BE49-F238E27FC236}">
                <a16:creationId xmlns:a16="http://schemas.microsoft.com/office/drawing/2014/main" id="{2AD88B28-383F-CA71-E1ED-99BEDAD5027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199" b="19142"/>
          <a:stretch/>
        </p:blipFill>
        <p:spPr>
          <a:xfrm>
            <a:off x="4922092" y="1003793"/>
            <a:ext cx="1621504" cy="1080000"/>
          </a:xfrm>
          <a:prstGeom prst="rect">
            <a:avLst/>
          </a:prstGeom>
          <a:ln w="19050">
            <a:solidFill>
              <a:schemeClr val="bg1"/>
            </a:solidFill>
          </a:ln>
        </p:spPr>
      </p:pic>
      <p:pic>
        <p:nvPicPr>
          <p:cNvPr id="6" name="Picture 5" descr="A large building with trees in front of it&#10;&#10;Description automatically generated with medium confidence">
            <a:extLst>
              <a:ext uri="{FF2B5EF4-FFF2-40B4-BE49-F238E27FC236}">
                <a16:creationId xmlns:a16="http://schemas.microsoft.com/office/drawing/2014/main" id="{D4AB6719-90C6-88D3-BDFB-DDEF0D4081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190" r="11239"/>
          <a:stretch/>
        </p:blipFill>
        <p:spPr>
          <a:xfrm>
            <a:off x="6617135" y="3229413"/>
            <a:ext cx="1022673" cy="828000"/>
          </a:xfrm>
          <a:prstGeom prst="rect">
            <a:avLst/>
          </a:prstGeom>
          <a:ln w="19050">
            <a:solidFill>
              <a:schemeClr val="bg1"/>
            </a:solidFill>
          </a:ln>
        </p:spPr>
      </p:pic>
      <p:pic>
        <p:nvPicPr>
          <p:cNvPr id="7" name="Picture 6" descr="A picture containing text, outdoor, building, apartment building&#10;&#10;Description automatically generated">
            <a:extLst>
              <a:ext uri="{FF2B5EF4-FFF2-40B4-BE49-F238E27FC236}">
                <a16:creationId xmlns:a16="http://schemas.microsoft.com/office/drawing/2014/main" id="{4A9D536E-54F4-7E87-A9E4-59B28171D9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3012" y="2188603"/>
            <a:ext cx="1441795" cy="936000"/>
          </a:xfrm>
          <a:prstGeom prst="rect">
            <a:avLst/>
          </a:prstGeom>
          <a:ln w="19050">
            <a:solidFill>
              <a:schemeClr val="bg1"/>
            </a:solidFill>
          </a:ln>
        </p:spPr>
      </p:pic>
      <p:pic>
        <p:nvPicPr>
          <p:cNvPr id="8" name="Picture 7" descr="A high angle view of a building&#10;&#10;Description automatically generated with medium confidence">
            <a:extLst>
              <a:ext uri="{FF2B5EF4-FFF2-40B4-BE49-F238E27FC236}">
                <a16:creationId xmlns:a16="http://schemas.microsoft.com/office/drawing/2014/main" id="{3763E939-3F42-12D3-2FFA-ACC7E4F2E1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58530" y="1003793"/>
            <a:ext cx="1675917" cy="1080000"/>
          </a:xfrm>
          <a:prstGeom prst="rect">
            <a:avLst/>
          </a:prstGeom>
          <a:ln w="19050">
            <a:solidFill>
              <a:schemeClr val="bg1"/>
            </a:solidFill>
          </a:ln>
        </p:spPr>
      </p:pic>
      <p:pic>
        <p:nvPicPr>
          <p:cNvPr id="9" name="Picture 8" descr="A picture containing outdoor, building, city, apartment building&#10;&#10;Description automatically generated">
            <a:extLst>
              <a:ext uri="{FF2B5EF4-FFF2-40B4-BE49-F238E27FC236}">
                <a16:creationId xmlns:a16="http://schemas.microsoft.com/office/drawing/2014/main" id="{5ADE2496-A4D1-21B6-3727-4F231F5D464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436026" y="2188603"/>
            <a:ext cx="1269277" cy="1276755"/>
          </a:xfrm>
          <a:prstGeom prst="rect">
            <a:avLst/>
          </a:prstGeom>
          <a:ln w="19050">
            <a:solidFill>
              <a:schemeClr val="bg1"/>
            </a:solidFill>
          </a:ln>
        </p:spPr>
      </p:pic>
      <p:pic>
        <p:nvPicPr>
          <p:cNvPr id="10" name="Picture 9" descr="A high angle view of a building&#10;&#10;Description automatically generated with medium confidence">
            <a:extLst>
              <a:ext uri="{FF2B5EF4-FFF2-40B4-BE49-F238E27FC236}">
                <a16:creationId xmlns:a16="http://schemas.microsoft.com/office/drawing/2014/main" id="{E319CD71-A290-A293-AC82-EA18F7E22A0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62516" y="2188603"/>
            <a:ext cx="1433550" cy="936000"/>
          </a:xfrm>
          <a:prstGeom prst="rect">
            <a:avLst/>
          </a:prstGeom>
          <a:ln w="19050">
            <a:solidFill>
              <a:schemeClr val="bg1"/>
            </a:solidFill>
          </a:ln>
        </p:spPr>
      </p:pic>
      <p:pic>
        <p:nvPicPr>
          <p:cNvPr id="11" name="Picture 10" descr="A picture containing sky, outdoor, building, tower&#10;&#10;Description automatically generated">
            <a:extLst>
              <a:ext uri="{FF2B5EF4-FFF2-40B4-BE49-F238E27FC236}">
                <a16:creationId xmlns:a16="http://schemas.microsoft.com/office/drawing/2014/main" id="{B2B1626B-977E-ADA0-A6F2-DB0F94CE32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813012" y="3229413"/>
            <a:ext cx="705430" cy="695309"/>
          </a:xfrm>
          <a:prstGeom prst="rect">
            <a:avLst/>
          </a:prstGeom>
          <a:ln w="19050">
            <a:solidFill>
              <a:schemeClr val="bg1"/>
            </a:solidFill>
          </a:ln>
        </p:spPr>
      </p:pic>
    </p:spTree>
    <p:extLst>
      <p:ext uri="{BB962C8B-B14F-4D97-AF65-F5344CB8AC3E}">
        <p14:creationId xmlns:p14="http://schemas.microsoft.com/office/powerpoint/2010/main" val="51361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2"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211571"/>
            <a:ext cx="75374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080F425E-F749-32CA-0FFE-49C17230E669}"/>
              </a:ext>
            </a:extLst>
          </p:cNvPr>
          <p:cNvSpPr txBox="1"/>
          <p:nvPr userDrawn="1"/>
        </p:nvSpPr>
        <p:spPr>
          <a:xfrm>
            <a:off x="243840" y="4887674"/>
            <a:ext cx="1021080" cy="253916"/>
          </a:xfrm>
          <a:prstGeom prst="rect">
            <a:avLst/>
          </a:prstGeom>
          <a:noFill/>
        </p:spPr>
        <p:txBody>
          <a:bodyPr wrap="square" rtlCol="0">
            <a:spAutoFit/>
          </a:bodyPr>
          <a:lstStyle/>
          <a:p>
            <a:r>
              <a:rPr lang="en-US" sz="1050" dirty="0">
                <a:solidFill>
                  <a:schemeClr val="bg1"/>
                </a:solidFill>
              </a:rPr>
              <a:t>Digital@Core</a:t>
            </a:r>
            <a:endParaRPr lang="en-US" sz="1050" baseline="30000" dirty="0">
              <a:solidFill>
                <a:schemeClr val="bg1"/>
              </a:solidFill>
            </a:endParaRPr>
          </a:p>
        </p:txBody>
      </p:sp>
      <p:pic>
        <p:nvPicPr>
          <p:cNvPr id="5" name="Picture 2" descr="Image result for sify logo">
            <a:extLst>
              <a:ext uri="{FF2B5EF4-FFF2-40B4-BE49-F238E27FC236}">
                <a16:creationId xmlns:a16="http://schemas.microsoft.com/office/drawing/2014/main" id="{F8665850-926E-7C1B-CB62-3215DFA6A71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31564" y="4928479"/>
            <a:ext cx="317690" cy="180000"/>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BB35C4-0725-704F-7127-226186D1A7E8}"/>
              </a:ext>
            </a:extLst>
          </p:cNvPr>
          <p:cNvSpPr txBox="1"/>
          <p:nvPr userDrawn="1"/>
        </p:nvSpPr>
        <p:spPr>
          <a:xfrm>
            <a:off x="7482608" y="4916513"/>
            <a:ext cx="1692955" cy="230832"/>
          </a:xfrm>
          <a:prstGeom prst="rect">
            <a:avLst/>
          </a:prstGeom>
          <a:noFill/>
        </p:spPr>
        <p:txBody>
          <a:bodyPr wrap="square" rtlCol="0">
            <a:spAutoFit/>
          </a:bodyPr>
          <a:lstStyle/>
          <a:p>
            <a:pPr algn="r"/>
            <a:r>
              <a:rPr lang="en-IN" sz="900" dirty="0">
                <a:solidFill>
                  <a:schemeClr val="bg1">
                    <a:lumMod val="75000"/>
                  </a:schemeClr>
                </a:solidFill>
              </a:rPr>
              <a:t>Sify Confidential</a:t>
            </a:r>
          </a:p>
        </p:txBody>
      </p:sp>
    </p:spTree>
    <p:extLst>
      <p:ext uri="{BB962C8B-B14F-4D97-AF65-F5344CB8AC3E}">
        <p14:creationId xmlns:p14="http://schemas.microsoft.com/office/powerpoint/2010/main" val="40981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1"/>
            <a:ext cx="8496150" cy="461655"/>
          </a:xfrm>
        </p:spPr>
        <p:txBody>
          <a:bodyPr/>
          <a:lstStyle>
            <a:lvl1pPr>
              <a:defRPr sz="2400" baseline="0">
                <a:solidFill>
                  <a:srgbClr val="BED730"/>
                </a:solidFill>
                <a:latin typeface="TheSansOffice" panose="020B0503040302060204" pitchFamily="34" charset="0"/>
              </a:defRPr>
            </a:lvl1pPr>
          </a:lstStyle>
          <a:p>
            <a:r>
              <a:rPr lang="en-US" dirty="0"/>
              <a:t>TITLE OF THE SLIDE GOES HERE</a:t>
            </a:r>
          </a:p>
        </p:txBody>
      </p:sp>
      <p:sp>
        <p:nvSpPr>
          <p:cNvPr id="4" name="TextBox 3">
            <a:extLst>
              <a:ext uri="{FF2B5EF4-FFF2-40B4-BE49-F238E27FC236}">
                <a16:creationId xmlns:a16="http://schemas.microsoft.com/office/drawing/2014/main" id="{3E3E4F1F-5296-3A5D-6464-1E6F6896890B}"/>
              </a:ext>
            </a:extLst>
          </p:cNvPr>
          <p:cNvSpPr txBox="1"/>
          <p:nvPr userDrawn="1"/>
        </p:nvSpPr>
        <p:spPr>
          <a:xfrm>
            <a:off x="243840" y="4887674"/>
            <a:ext cx="1021080" cy="253916"/>
          </a:xfrm>
          <a:prstGeom prst="rect">
            <a:avLst/>
          </a:prstGeom>
          <a:noFill/>
        </p:spPr>
        <p:txBody>
          <a:bodyPr wrap="square" rtlCol="0">
            <a:spAutoFit/>
          </a:bodyPr>
          <a:lstStyle/>
          <a:p>
            <a:r>
              <a:rPr lang="en-US" sz="1050" dirty="0">
                <a:solidFill>
                  <a:schemeClr val="bg1"/>
                </a:solidFill>
              </a:rPr>
              <a:t>Digital@Core</a:t>
            </a:r>
            <a:endParaRPr lang="en-US" sz="1050" baseline="30000" dirty="0">
              <a:solidFill>
                <a:schemeClr val="bg1"/>
              </a:solidFill>
            </a:endParaRPr>
          </a:p>
        </p:txBody>
      </p:sp>
      <p:pic>
        <p:nvPicPr>
          <p:cNvPr id="6" name="Picture 2" descr="Image result for sify logo">
            <a:extLst>
              <a:ext uri="{FF2B5EF4-FFF2-40B4-BE49-F238E27FC236}">
                <a16:creationId xmlns:a16="http://schemas.microsoft.com/office/drawing/2014/main" id="{B391C772-A2D0-F920-7862-0301FBD4F29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31564" y="4928479"/>
            <a:ext cx="317690" cy="180000"/>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3F246-8AE7-4C6C-D4BE-EF3A2E1412CF}"/>
              </a:ext>
            </a:extLst>
          </p:cNvPr>
          <p:cNvSpPr txBox="1"/>
          <p:nvPr userDrawn="1"/>
        </p:nvSpPr>
        <p:spPr>
          <a:xfrm>
            <a:off x="7482608" y="4916513"/>
            <a:ext cx="1692955" cy="230832"/>
          </a:xfrm>
          <a:prstGeom prst="rect">
            <a:avLst/>
          </a:prstGeom>
          <a:noFill/>
        </p:spPr>
        <p:txBody>
          <a:bodyPr wrap="square" rtlCol="0">
            <a:spAutoFit/>
          </a:bodyPr>
          <a:lstStyle/>
          <a:p>
            <a:pPr algn="r"/>
            <a:r>
              <a:rPr lang="en-IN" sz="900" dirty="0">
                <a:solidFill>
                  <a:schemeClr val="bg1">
                    <a:lumMod val="75000"/>
                  </a:schemeClr>
                </a:solidFill>
              </a:rPr>
              <a:t>Sify Confidential</a:t>
            </a:r>
          </a:p>
        </p:txBody>
      </p:sp>
    </p:spTree>
    <p:extLst>
      <p:ext uri="{BB962C8B-B14F-4D97-AF65-F5344CB8AC3E}">
        <p14:creationId xmlns:p14="http://schemas.microsoft.com/office/powerpoint/2010/main" val="421603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46553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3"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8"/>
            <a:ext cx="9150505" cy="1320673"/>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7" y="3822826"/>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45899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6505"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3"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Tree>
    <p:extLst>
      <p:ext uri="{BB962C8B-B14F-4D97-AF65-F5344CB8AC3E}">
        <p14:creationId xmlns:p14="http://schemas.microsoft.com/office/powerpoint/2010/main" val="161515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6505"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3"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8"/>
            <a:ext cx="9150505" cy="1320673"/>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7" y="3822826"/>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062225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6"/>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5"/>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324000" y="257738"/>
            <a:ext cx="8496150" cy="369322"/>
          </a:xfrm>
          <a:prstGeom prst="rect">
            <a:avLst/>
          </a:prstGeom>
        </p:spPr>
        <p:txBody>
          <a:bodyPr vert="horz" wrap="square" lIns="0" tIns="45715" rIns="91428" bIns="45715" rtlCol="0" anchor="ctr">
            <a:spAutoFit/>
          </a:bodyPr>
          <a:lstStyle/>
          <a:p>
            <a:pPr marL="0" marR="0" lvl="0" indent="0" algn="l" defTabSz="914264"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504258009"/>
      </p:ext>
    </p:extLst>
  </p:cSld>
  <p:clrMap bg1="lt1" tx1="dk1" bg2="lt2" tx2="dk2" accent1="accent1" accent2="accent2" accent3="accent3" accent4="accent4" accent5="accent5" accent6="accent6" hlink="hlink" folHlink="folHlink"/>
  <p:sldLayoutIdLst>
    <p:sldLayoutId id="2147483665" r:id="rId1"/>
    <p:sldLayoutId id="2147483988" r:id="rId2"/>
    <p:sldLayoutId id="2147483743" r:id="rId3"/>
    <p:sldLayoutId id="2147483666" r:id="rId4"/>
    <p:sldLayoutId id="2147483670" r:id="rId5"/>
    <p:sldLayoutId id="2147483674" r:id="rId6"/>
    <p:sldLayoutId id="2147483675" r:id="rId7"/>
    <p:sldLayoutId id="2147483992" r:id="rId8"/>
    <p:sldLayoutId id="2147483993" r:id="rId9"/>
    <p:sldLayoutId id="2147483744" r:id="rId10"/>
    <p:sldLayoutId id="2147483994" r:id="rId11"/>
    <p:sldLayoutId id="2147483730" r:id="rId12"/>
    <p:sldLayoutId id="2147483990" r:id="rId13"/>
  </p:sldLayoutIdLst>
  <p:txStyles>
    <p:titleStyle>
      <a:lvl1pPr algn="l" defTabSz="914264" rtl="0" eaLnBrk="1" latinLnBrk="0" hangingPunct="1">
        <a:spcBef>
          <a:spcPct val="0"/>
        </a:spcBef>
        <a:buNone/>
        <a:defRPr kumimoji="0" lang="en-US" sz="18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66" indent="-226766" algn="l" defTabSz="914264"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15" indent="-285707" algn="l" defTabSz="914264"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28" indent="-228566" algn="l" defTabSz="914264"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60" indent="-228566" algn="l" defTabSz="91426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92" indent="-228566" algn="l" defTabSz="91426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224"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6"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2"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6"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1"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3" pos="2993" userDrawn="1">
          <p15:clr>
            <a:srgbClr val="F26B43"/>
          </p15:clr>
        </p15:guide>
        <p15:guide id="4" pos="2767" userDrawn="1">
          <p15:clr>
            <a:srgbClr val="F26B43"/>
          </p15:clr>
        </p15:guide>
        <p15:guide id="5" pos="204" userDrawn="1">
          <p15:clr>
            <a:srgbClr val="F26B43"/>
          </p15:clr>
        </p15:guide>
        <p15:guide id="6" pos="4167" userDrawn="1">
          <p15:clr>
            <a:srgbClr val="F26B43"/>
          </p15:clr>
        </p15:guide>
        <p15:guide id="7" orient="horz" pos="1620" userDrawn="1">
          <p15:clr>
            <a:srgbClr val="F26B43"/>
          </p15:clr>
        </p15:guide>
        <p15:guide id="8" orient="horz" pos="622" userDrawn="1">
          <p15:clr>
            <a:srgbClr val="F26B43"/>
          </p15:clr>
        </p15:guide>
        <p15:guide id="9" orient="horz" pos="395" userDrawn="1">
          <p15:clr>
            <a:srgbClr val="F26B43"/>
          </p15:clr>
        </p15:guide>
        <p15:guide id="11" pos="5556" userDrawn="1">
          <p15:clr>
            <a:srgbClr val="F26B43"/>
          </p15:clr>
        </p15:guide>
        <p15:guide id="12"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5.jpe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9.jpg"/><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0.jpeg"/><Relationship Id="rId7" Type="http://schemas.openxmlformats.org/officeDocument/2006/relationships/diagramQuickStyle" Target="../diagrams/quickStyle7.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Layout" Target="../diagrams/layout7.xml"/><Relationship Id="rId11" Type="http://schemas.openxmlformats.org/officeDocument/2006/relationships/image" Target="../media/image63.png"/><Relationship Id="rId5" Type="http://schemas.openxmlformats.org/officeDocument/2006/relationships/diagramData" Target="../diagrams/data7.xml"/><Relationship Id="rId10" Type="http://schemas.openxmlformats.org/officeDocument/2006/relationships/image" Target="../media/image62.png"/><Relationship Id="rId4" Type="http://schemas.openxmlformats.org/officeDocument/2006/relationships/image" Target="../media/image61.png"/><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18/10/relationships/comments" Target="../comments/modernComment_35D_95AEA8D7.xml"/><Relationship Id="rId7" Type="http://schemas.openxmlformats.org/officeDocument/2006/relationships/diagramColors" Target="../diagrams/colors8.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9.xml"/><Relationship Id="rId3" Type="http://schemas.microsoft.com/office/2018/10/relationships/comments" Target="../comments/modernComment_1A11_9A0887A8.xml"/><Relationship Id="rId7" Type="http://schemas.openxmlformats.org/officeDocument/2006/relationships/diagramQuickStyle" Target="../diagrams/quickStyle9.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65.png"/><Relationship Id="rId9" Type="http://schemas.microsoft.com/office/2007/relationships/diagramDrawing" Target="../diagrams/drawing9.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image" Target="../media/image66.pn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0" Type="http://schemas.openxmlformats.org/officeDocument/2006/relationships/diagramData" Target="../diagrams/data11.xml"/><Relationship Id="rId4" Type="http://schemas.openxmlformats.org/officeDocument/2006/relationships/image" Target="../media/image67.png"/><Relationship Id="rId9" Type="http://schemas.microsoft.com/office/2007/relationships/diagramDrawing" Target="../diagrams/drawing10.xml"/><Relationship Id="rId14" Type="http://schemas.microsoft.com/office/2007/relationships/diagramDrawing" Target="../diagrams/drawing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3.xml"/><Relationship Id="rId3" Type="http://schemas.microsoft.com/office/2018/10/relationships/comments" Target="../comments/modernComment_7FFD5EB4_8AD54F56.xml"/><Relationship Id="rId7" Type="http://schemas.openxmlformats.org/officeDocument/2006/relationships/diagramQuickStyle" Target="../diagrams/quickStyle1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69.jpg"/><Relationship Id="rId9" Type="http://schemas.microsoft.com/office/2007/relationships/diagramDrawing" Target="../diagrams/drawing13.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11.jpg"/><Relationship Id="rId4" Type="http://schemas.openxmlformats.org/officeDocument/2006/relationships/image" Target="../media/image8.jp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0.jpeg"/><Relationship Id="rId7" Type="http://schemas.openxmlformats.org/officeDocument/2006/relationships/diagramColors" Target="../diagrams/colors1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72.jpeg"/><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8.xml"/><Relationship Id="rId3" Type="http://schemas.microsoft.com/office/2018/10/relationships/comments" Target="../comments/modernComment_7FFD5E8C_DBA452A3.xml"/><Relationship Id="rId7" Type="http://schemas.openxmlformats.org/officeDocument/2006/relationships/diagramQuickStyle" Target="../diagrams/quickStyle1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74.jpeg"/><Relationship Id="rId9" Type="http://schemas.microsoft.com/office/2007/relationships/diagramDrawing" Target="../diagrams/drawing18.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diagramLayout" Target="../diagrams/layout19.xml"/><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4.png"/><Relationship Id="rId2" Type="http://schemas.openxmlformats.org/officeDocument/2006/relationships/diagramData" Target="../diagrams/data19.xml"/><Relationship Id="rId16" Type="http://schemas.openxmlformats.org/officeDocument/2006/relationships/image" Target="../media/image83.png"/><Relationship Id="rId1" Type="http://schemas.openxmlformats.org/officeDocument/2006/relationships/slideLayout" Target="../slideLayouts/slideLayout5.xml"/><Relationship Id="rId6" Type="http://schemas.microsoft.com/office/2007/relationships/diagramDrawing" Target="../diagrams/drawing19.xml"/><Relationship Id="rId11" Type="http://schemas.openxmlformats.org/officeDocument/2006/relationships/image" Target="../media/image79.svg"/><Relationship Id="rId5" Type="http://schemas.openxmlformats.org/officeDocument/2006/relationships/diagramColors" Target="../diagrams/colors19.xml"/><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diagramQuickStyle" Target="../diagrams/quickStyle19.xml"/><Relationship Id="rId9" Type="http://schemas.openxmlformats.org/officeDocument/2006/relationships/image" Target="../media/image77.pn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microsoft.com/office/2018/10/relationships/comments" Target="../comments/modernComment_7FFD5E24_597FE6B4.xm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5.xml"/><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2" Type="http://schemas.openxmlformats.org/officeDocument/2006/relationships/hyperlink" Target="https://www.sifytechnologies.com/data-center/"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5.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4.png"/><Relationship Id="rId39" Type="http://schemas.openxmlformats.org/officeDocument/2006/relationships/image" Target="../media/image145.png"/><Relationship Id="rId21" Type="http://schemas.openxmlformats.org/officeDocument/2006/relationships/image" Target="../media/image130.png"/><Relationship Id="rId34" Type="http://schemas.openxmlformats.org/officeDocument/2006/relationships/image" Target="../media/image140.png"/><Relationship Id="rId42" Type="http://schemas.openxmlformats.org/officeDocument/2006/relationships/image" Target="../media/image148.png"/><Relationship Id="rId47" Type="http://schemas.openxmlformats.org/officeDocument/2006/relationships/image" Target="../media/image153.jpeg"/><Relationship Id="rId7" Type="http://schemas.openxmlformats.org/officeDocument/2006/relationships/image" Target="../media/image116.png"/><Relationship Id="rId2" Type="http://schemas.openxmlformats.org/officeDocument/2006/relationships/notesSlide" Target="../notesSlides/notesSlide20.xml"/><Relationship Id="rId16" Type="http://schemas.openxmlformats.org/officeDocument/2006/relationships/image" Target="../media/image125.png"/><Relationship Id="rId29" Type="http://schemas.openxmlformats.org/officeDocument/2006/relationships/image" Target="../media/image136.gif"/><Relationship Id="rId1" Type="http://schemas.openxmlformats.org/officeDocument/2006/relationships/slideLayout" Target="../slideLayouts/slideLayout5.xml"/><Relationship Id="rId6" Type="http://schemas.openxmlformats.org/officeDocument/2006/relationships/image" Target="../media/image115.jpeg"/><Relationship Id="rId11" Type="http://schemas.openxmlformats.org/officeDocument/2006/relationships/image" Target="../media/image120.jpeg"/><Relationship Id="rId24" Type="http://schemas.openxmlformats.org/officeDocument/2006/relationships/image" Target="../media/image133.png"/><Relationship Id="rId32" Type="http://schemas.openxmlformats.org/officeDocument/2006/relationships/hyperlink" Target="https://www.google.co.in/url?sa=i&amp;rct=j&amp;q=&amp;esrc=s&amp;source=images&amp;cd=&amp;cad=rja&amp;uact=8&amp;ved=2ahUKEwjuq9WfqPHcAhWVbN4KHdU6CdkQjRx6BAgBEAU&amp;url=https://www.sisense.com/case-studies/policy-bazaar/&amp;psig=AOvVaw3Jiu3ZT3Sf5YVOWF-0AVgZ&amp;ust=1534500037975014" TargetMode="External"/><Relationship Id="rId37" Type="http://schemas.openxmlformats.org/officeDocument/2006/relationships/image" Target="../media/image143.png"/><Relationship Id="rId40" Type="http://schemas.openxmlformats.org/officeDocument/2006/relationships/image" Target="../media/image146.png"/><Relationship Id="rId45" Type="http://schemas.openxmlformats.org/officeDocument/2006/relationships/image" Target="../media/image151.png"/><Relationship Id="rId5" Type="http://schemas.openxmlformats.org/officeDocument/2006/relationships/image" Target="../media/image114.jpeg"/><Relationship Id="rId15" Type="http://schemas.openxmlformats.org/officeDocument/2006/relationships/image" Target="../media/image124.png"/><Relationship Id="rId23" Type="http://schemas.openxmlformats.org/officeDocument/2006/relationships/image" Target="../media/image132.png"/><Relationship Id="rId28" Type="http://schemas.openxmlformats.org/officeDocument/2006/relationships/image" Target="../media/image135.png"/><Relationship Id="rId36" Type="http://schemas.openxmlformats.org/officeDocument/2006/relationships/image" Target="../media/image142.jpeg"/><Relationship Id="rId10" Type="http://schemas.openxmlformats.org/officeDocument/2006/relationships/image" Target="../media/image119.jpeg"/><Relationship Id="rId19" Type="http://schemas.openxmlformats.org/officeDocument/2006/relationships/image" Target="../media/image128.png"/><Relationship Id="rId31" Type="http://schemas.openxmlformats.org/officeDocument/2006/relationships/image" Target="../media/image138.png"/><Relationship Id="rId44" Type="http://schemas.openxmlformats.org/officeDocument/2006/relationships/image" Target="../media/image150.png"/><Relationship Id="rId4" Type="http://schemas.openxmlformats.org/officeDocument/2006/relationships/image" Target="../media/image113.jpeg"/><Relationship Id="rId9" Type="http://schemas.openxmlformats.org/officeDocument/2006/relationships/image" Target="../media/image118.png"/><Relationship Id="rId14" Type="http://schemas.openxmlformats.org/officeDocument/2006/relationships/image" Target="../media/image123.jpeg"/><Relationship Id="rId22" Type="http://schemas.openxmlformats.org/officeDocument/2006/relationships/image" Target="../media/image131.png"/><Relationship Id="rId27" Type="http://schemas.openxmlformats.org/officeDocument/2006/relationships/hyperlink" Target="https://www.google.co.in/url?sa=i&amp;rct=j&amp;q=&amp;esrc=s&amp;source=images&amp;cd=&amp;cad=rja&amp;uact=8&amp;ved=2ahUKEwiuhNqTk-_dAhUOzFMKHcOQBSEQjRx6BAgBEAU&amp;url=https://www.bankersadda.com/2017/11/bank-of-baroda-specialist-officers-so.html&amp;psig=AOvVaw1zGPRpuhM3YAiPcY6V5n6U&amp;ust=1538823698498284" TargetMode="External"/><Relationship Id="rId30" Type="http://schemas.openxmlformats.org/officeDocument/2006/relationships/image" Target="../media/image137.png"/><Relationship Id="rId35" Type="http://schemas.openxmlformats.org/officeDocument/2006/relationships/image" Target="../media/image141.jpeg"/><Relationship Id="rId43" Type="http://schemas.openxmlformats.org/officeDocument/2006/relationships/image" Target="../media/image149.png"/><Relationship Id="rId8" Type="http://schemas.openxmlformats.org/officeDocument/2006/relationships/image" Target="../media/image117.png"/><Relationship Id="rId3" Type="http://schemas.microsoft.com/office/2018/10/relationships/comments" Target="../comments/modernComment_7FF647EE_20C5EF22.xml"/><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hyperlink" Target="https://www.google.co.in/url?sa=i&amp;rct=j&amp;q=&amp;esrc=s&amp;source=images&amp;cd=&amp;cad=rja&amp;uact=8&amp;ved=2ahUKEwisz8C8j-_dAhXGoFMKHUFgCyYQjRx6BAgBEAU&amp;url=https://commons.wikimedia.org/wiki/File:Union_Bank_of_India_Logo.svg&amp;psig=AOvVaw0mqKbis_ik9digbhdMmybH&amp;ust=1538822707128264" TargetMode="External"/><Relationship Id="rId33" Type="http://schemas.openxmlformats.org/officeDocument/2006/relationships/image" Target="../media/image139.png"/><Relationship Id="rId38" Type="http://schemas.openxmlformats.org/officeDocument/2006/relationships/image" Target="../media/image144.png"/><Relationship Id="rId46" Type="http://schemas.openxmlformats.org/officeDocument/2006/relationships/image" Target="../media/image152.png"/><Relationship Id="rId20" Type="http://schemas.openxmlformats.org/officeDocument/2006/relationships/image" Target="../media/image129.png"/><Relationship Id="rId41" Type="http://schemas.openxmlformats.org/officeDocument/2006/relationships/image" Target="../media/image147.png"/></Relationships>
</file>

<file path=ppt/slides/_rels/slide39.xml.rels><?xml version="1.0" encoding="UTF-8" standalone="yes"?>
<Relationships xmlns="http://schemas.openxmlformats.org/package/2006/relationships"><Relationship Id="rId13" Type="http://schemas.openxmlformats.org/officeDocument/2006/relationships/image" Target="../media/image164.png"/><Relationship Id="rId18" Type="http://schemas.openxmlformats.org/officeDocument/2006/relationships/image" Target="../media/image168.png"/><Relationship Id="rId26" Type="http://schemas.openxmlformats.org/officeDocument/2006/relationships/image" Target="../media/image176.gif"/><Relationship Id="rId39" Type="http://schemas.openxmlformats.org/officeDocument/2006/relationships/image" Target="../media/image189.png"/><Relationship Id="rId21" Type="http://schemas.openxmlformats.org/officeDocument/2006/relationships/image" Target="../media/image171.png"/><Relationship Id="rId34" Type="http://schemas.openxmlformats.org/officeDocument/2006/relationships/image" Target="../media/image184.png"/><Relationship Id="rId7" Type="http://schemas.openxmlformats.org/officeDocument/2006/relationships/image" Target="../media/image158.jpeg"/><Relationship Id="rId12" Type="http://schemas.openxmlformats.org/officeDocument/2006/relationships/image" Target="../media/image163.png"/><Relationship Id="rId17" Type="http://schemas.openxmlformats.org/officeDocument/2006/relationships/hyperlink" Target="https://www.google.co.in/url?sa=i&amp;rct=j&amp;q=&amp;esrc=s&amp;source=images&amp;cd=&amp;cad=rja&amp;uact=8&amp;ved=2ahUKEwjWo-r2ke_dAhWJ6lMKHQtFA6kQjRx6BAgBEAU&amp;url=https://www.mouthshut.com/product-reviews/Bennett-Coleman-Co-Ltd-Times-reviews-925855482&amp;psig=AOvVaw1or1GSDtx8cwWh-NMq0otv&amp;ust=1538823360040757" TargetMode="External"/><Relationship Id="rId25" Type="http://schemas.openxmlformats.org/officeDocument/2006/relationships/image" Target="../media/image175.png"/><Relationship Id="rId33" Type="http://schemas.openxmlformats.org/officeDocument/2006/relationships/image" Target="../media/image183.png"/><Relationship Id="rId38" Type="http://schemas.openxmlformats.org/officeDocument/2006/relationships/image" Target="../media/image188.png"/><Relationship Id="rId2" Type="http://schemas.openxmlformats.org/officeDocument/2006/relationships/notesSlide" Target="../notesSlides/notesSlide21.xml"/><Relationship Id="rId16" Type="http://schemas.openxmlformats.org/officeDocument/2006/relationships/image" Target="../media/image167.png"/><Relationship Id="rId20" Type="http://schemas.openxmlformats.org/officeDocument/2006/relationships/image" Target="../media/image170.png"/><Relationship Id="rId29" Type="http://schemas.openxmlformats.org/officeDocument/2006/relationships/image" Target="../media/image179.png"/><Relationship Id="rId1" Type="http://schemas.openxmlformats.org/officeDocument/2006/relationships/slideLayout" Target="../slideLayouts/slideLayout5.xml"/><Relationship Id="rId6" Type="http://schemas.openxmlformats.org/officeDocument/2006/relationships/image" Target="../media/image157.jpeg"/><Relationship Id="rId11" Type="http://schemas.openxmlformats.org/officeDocument/2006/relationships/image" Target="../media/image162.png"/><Relationship Id="rId24" Type="http://schemas.openxmlformats.org/officeDocument/2006/relationships/image" Target="../media/image174.png"/><Relationship Id="rId32" Type="http://schemas.openxmlformats.org/officeDocument/2006/relationships/image" Target="../media/image182.png"/><Relationship Id="rId37" Type="http://schemas.openxmlformats.org/officeDocument/2006/relationships/image" Target="../media/image187.jpeg"/><Relationship Id="rId5" Type="http://schemas.openxmlformats.org/officeDocument/2006/relationships/image" Target="../media/image156.jpeg"/><Relationship Id="rId15" Type="http://schemas.openxmlformats.org/officeDocument/2006/relationships/image" Target="../media/image166.png"/><Relationship Id="rId23" Type="http://schemas.openxmlformats.org/officeDocument/2006/relationships/image" Target="../media/image173.png"/><Relationship Id="rId28" Type="http://schemas.openxmlformats.org/officeDocument/2006/relationships/image" Target="../media/image178.png"/><Relationship Id="rId36" Type="http://schemas.openxmlformats.org/officeDocument/2006/relationships/image" Target="../media/image186.png"/><Relationship Id="rId10" Type="http://schemas.openxmlformats.org/officeDocument/2006/relationships/image" Target="../media/image161.jpeg"/><Relationship Id="rId19" Type="http://schemas.openxmlformats.org/officeDocument/2006/relationships/image" Target="../media/image169.jpeg"/><Relationship Id="rId31" Type="http://schemas.openxmlformats.org/officeDocument/2006/relationships/image" Target="../media/image181.png"/><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jpeg"/><Relationship Id="rId22" Type="http://schemas.openxmlformats.org/officeDocument/2006/relationships/image" Target="../media/image172.png"/><Relationship Id="rId27" Type="http://schemas.openxmlformats.org/officeDocument/2006/relationships/image" Target="../media/image177.jpeg"/><Relationship Id="rId30" Type="http://schemas.openxmlformats.org/officeDocument/2006/relationships/image" Target="../media/image180.png"/><Relationship Id="rId35" Type="http://schemas.openxmlformats.org/officeDocument/2006/relationships/image" Target="../media/image185.png"/><Relationship Id="rId8" Type="http://schemas.openxmlformats.org/officeDocument/2006/relationships/image" Target="../media/image159.png"/><Relationship Id="rId3" Type="http://schemas.openxmlformats.org/officeDocument/2006/relationships/image" Target="../media/image154.jp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99.png"/><Relationship Id="rId18" Type="http://schemas.openxmlformats.org/officeDocument/2006/relationships/image" Target="../media/image203.png"/><Relationship Id="rId26" Type="http://schemas.openxmlformats.org/officeDocument/2006/relationships/image" Target="../media/image211.png"/><Relationship Id="rId3" Type="http://schemas.openxmlformats.org/officeDocument/2006/relationships/image" Target="../media/image190.png"/><Relationship Id="rId21" Type="http://schemas.openxmlformats.org/officeDocument/2006/relationships/image" Target="../media/image206.png"/><Relationship Id="rId7" Type="http://schemas.openxmlformats.org/officeDocument/2006/relationships/image" Target="../media/image194.png"/><Relationship Id="rId12" Type="http://schemas.openxmlformats.org/officeDocument/2006/relationships/image" Target="../media/image198.jpeg"/><Relationship Id="rId17" Type="http://schemas.openxmlformats.org/officeDocument/2006/relationships/image" Target="../media/image202.png"/><Relationship Id="rId25" Type="http://schemas.openxmlformats.org/officeDocument/2006/relationships/image" Target="../media/image210.png"/><Relationship Id="rId2" Type="http://schemas.microsoft.com/office/2018/10/relationships/comments" Target="../comments/modernComment_7FFD5EAE_814D6686.xml"/><Relationship Id="rId16" Type="http://schemas.openxmlformats.org/officeDocument/2006/relationships/image" Target="../media/image201.png"/><Relationship Id="rId20" Type="http://schemas.openxmlformats.org/officeDocument/2006/relationships/image" Target="../media/image205.png"/><Relationship Id="rId29" Type="http://schemas.openxmlformats.org/officeDocument/2006/relationships/image" Target="../media/image214.png"/><Relationship Id="rId1" Type="http://schemas.openxmlformats.org/officeDocument/2006/relationships/slideLayout" Target="../slideLayouts/slideLayout5.xml"/><Relationship Id="rId6" Type="http://schemas.openxmlformats.org/officeDocument/2006/relationships/image" Target="../media/image193.png"/><Relationship Id="rId11" Type="http://schemas.openxmlformats.org/officeDocument/2006/relationships/image" Target="../media/image197.png"/><Relationship Id="rId24" Type="http://schemas.openxmlformats.org/officeDocument/2006/relationships/image" Target="../media/image209.png"/><Relationship Id="rId5" Type="http://schemas.openxmlformats.org/officeDocument/2006/relationships/image" Target="../media/image192.png"/><Relationship Id="rId15" Type="http://schemas.openxmlformats.org/officeDocument/2006/relationships/image" Target="../media/image200.wmf"/><Relationship Id="rId23" Type="http://schemas.openxmlformats.org/officeDocument/2006/relationships/image" Target="../media/image208.png"/><Relationship Id="rId28" Type="http://schemas.openxmlformats.org/officeDocument/2006/relationships/image" Target="../media/image213.png"/><Relationship Id="rId10" Type="http://schemas.openxmlformats.org/officeDocument/2006/relationships/image" Target="../media/image196.png"/><Relationship Id="rId19" Type="http://schemas.openxmlformats.org/officeDocument/2006/relationships/image" Target="../media/image204.png"/><Relationship Id="rId4" Type="http://schemas.openxmlformats.org/officeDocument/2006/relationships/image" Target="../media/image191.png"/><Relationship Id="rId9" Type="http://schemas.openxmlformats.org/officeDocument/2006/relationships/image" Target="../media/image195.wmf"/><Relationship Id="rId14" Type="http://schemas.openxmlformats.org/officeDocument/2006/relationships/oleObject" Target="../embeddings/oleObject2.bin"/><Relationship Id="rId22" Type="http://schemas.openxmlformats.org/officeDocument/2006/relationships/image" Target="../media/image207.png"/><Relationship Id="rId27" Type="http://schemas.openxmlformats.org/officeDocument/2006/relationships/image" Target="../media/image212.png"/><Relationship Id="rId30" Type="http://schemas.openxmlformats.org/officeDocument/2006/relationships/image" Target="../media/image215.jpeg"/></Relationships>
</file>

<file path=ppt/slides/_rels/slide41.xml.rels><?xml version="1.0" encoding="UTF-8" standalone="yes"?>
<Relationships xmlns="http://schemas.openxmlformats.org/package/2006/relationships"><Relationship Id="rId2" Type="http://schemas.microsoft.com/office/2018/10/relationships/comments" Target="../comments/modernComment_7FFD5E9B_3F56551D.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18.png"/><Relationship Id="rId4" Type="http://schemas.openxmlformats.org/officeDocument/2006/relationships/image" Target="../media/image217.png"/></Relationships>
</file>

<file path=ppt/slides/_rels/slide4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21.png"/><Relationship Id="rId4" Type="http://schemas.openxmlformats.org/officeDocument/2006/relationships/image" Target="../media/image2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18.png"/><Relationship Id="rId4" Type="http://schemas.openxmlformats.org/officeDocument/2006/relationships/image" Target="../media/image217.png"/></Relationships>
</file>

<file path=ppt/slides/_rels/slide4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21.png"/><Relationship Id="rId4" Type="http://schemas.openxmlformats.org/officeDocument/2006/relationships/image" Target="../media/image220.png"/></Relationships>
</file>

<file path=ppt/slides/_rels/slide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microsoft.com/office/2018/10/relationships/comments" Target="../comments/modernComment_7FFD5E1D_DED3AAC0.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218.png"/><Relationship Id="rId4" Type="http://schemas.openxmlformats.org/officeDocument/2006/relationships/image" Target="../media/image217.png"/></Relationships>
</file>

<file path=ppt/slides/_rels/slide5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21.png"/><Relationship Id="rId4" Type="http://schemas.openxmlformats.org/officeDocument/2006/relationships/image" Target="../media/image220.png"/></Relationships>
</file>

<file path=ppt/slides/_rels/slide5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35C_C761F068.xm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4.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B53199-A3C0-8515-A4D6-580941DA8791}"/>
              </a:ext>
            </a:extLst>
          </p:cNvPr>
          <p:cNvSpPr/>
          <p:nvPr/>
        </p:nvSpPr>
        <p:spPr>
          <a:xfrm>
            <a:off x="0" y="4017367"/>
            <a:ext cx="9144000" cy="720000"/>
          </a:xfrm>
          <a:prstGeom prst="rect">
            <a:avLst/>
          </a:prstGeom>
          <a:solidFill>
            <a:srgbClr val="000000">
              <a:alpha val="50196"/>
            </a:srgbClr>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28" name="Text Placeholder 8">
            <a:extLst>
              <a:ext uri="{FF2B5EF4-FFF2-40B4-BE49-F238E27FC236}">
                <a16:creationId xmlns:a16="http://schemas.microsoft.com/office/drawing/2014/main" id="{E6DB054A-F2D4-056B-60BE-E2E5D6265034}"/>
              </a:ext>
            </a:extLst>
          </p:cNvPr>
          <p:cNvSpPr>
            <a:spLocks noGrp="1"/>
          </p:cNvSpPr>
          <p:nvPr>
            <p:ph type="body" sz="quarter" idx="13"/>
          </p:nvPr>
        </p:nvSpPr>
        <p:spPr>
          <a:xfrm>
            <a:off x="334100" y="987426"/>
            <a:ext cx="4058514" cy="1566132"/>
          </a:xfrm>
        </p:spPr>
        <p:txBody>
          <a:bodyPr/>
          <a:lstStyle/>
          <a:p>
            <a:r>
              <a:rPr lang="en-IN" dirty="0"/>
              <a:t>“Helping you achieve your digital ambition”</a:t>
            </a:r>
          </a:p>
        </p:txBody>
      </p:sp>
      <p:sp>
        <p:nvSpPr>
          <p:cNvPr id="29" name="Text Placeholder 12">
            <a:extLst>
              <a:ext uri="{FF2B5EF4-FFF2-40B4-BE49-F238E27FC236}">
                <a16:creationId xmlns:a16="http://schemas.microsoft.com/office/drawing/2014/main" id="{2CEE4C09-D90B-D996-C453-CC14649589B5}"/>
              </a:ext>
            </a:extLst>
          </p:cNvPr>
          <p:cNvSpPr>
            <a:spLocks noGrp="1"/>
          </p:cNvSpPr>
          <p:nvPr>
            <p:ph type="body" sz="quarter" idx="14"/>
          </p:nvPr>
        </p:nvSpPr>
        <p:spPr/>
        <p:txBody>
          <a:bodyPr/>
          <a:lstStyle/>
          <a:p>
            <a:r>
              <a:rPr lang="en-IN" dirty="0"/>
              <a:t>Sify Infinit Spaces </a:t>
            </a:r>
          </a:p>
          <a:p>
            <a:r>
              <a:rPr lang="en-IN" dirty="0"/>
              <a:t>Data Center Services </a:t>
            </a:r>
          </a:p>
          <a:p>
            <a:endParaRPr lang="en-IN" dirty="0"/>
          </a:p>
        </p:txBody>
      </p:sp>
      <p:sp>
        <p:nvSpPr>
          <p:cNvPr id="30" name="Text Placeholder 4">
            <a:extLst>
              <a:ext uri="{FF2B5EF4-FFF2-40B4-BE49-F238E27FC236}">
                <a16:creationId xmlns:a16="http://schemas.microsoft.com/office/drawing/2014/main" id="{80EE7C7C-3CA4-BA32-FDBF-E20A3D07183D}"/>
              </a:ext>
            </a:extLst>
          </p:cNvPr>
          <p:cNvSpPr>
            <a:spLocks noGrp="1"/>
          </p:cNvSpPr>
          <p:nvPr>
            <p:ph type="body" sz="quarter" idx="15"/>
          </p:nvPr>
        </p:nvSpPr>
        <p:spPr>
          <a:xfrm>
            <a:off x="334099" y="3187991"/>
            <a:ext cx="5112246" cy="277103"/>
          </a:xfrm>
        </p:spPr>
        <p:txBody>
          <a:bodyPr/>
          <a:lstStyle/>
          <a:p>
            <a:r>
              <a:rPr lang="en-US" dirty="0"/>
              <a:t>April 2023</a:t>
            </a:r>
            <a:endParaRPr lang="en-IN" dirty="0"/>
          </a:p>
        </p:txBody>
      </p:sp>
    </p:spTree>
    <p:extLst>
      <p:ext uri="{BB962C8B-B14F-4D97-AF65-F5344CB8AC3E}">
        <p14:creationId xmlns:p14="http://schemas.microsoft.com/office/powerpoint/2010/main" val="414233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IN" dirty="0"/>
              <a:t>SIFY Mumbai 02 DATA CENTER – airoli</a:t>
            </a:r>
          </a:p>
        </p:txBody>
      </p:sp>
      <p:graphicFrame>
        <p:nvGraphicFramePr>
          <p:cNvPr id="2" name="Diagram 1">
            <a:extLst>
              <a:ext uri="{FF2B5EF4-FFF2-40B4-BE49-F238E27FC236}">
                <a16:creationId xmlns:a16="http://schemas.microsoft.com/office/drawing/2014/main" id="{25C7A0FD-9618-458B-9080-2D8DAB5BBB3E}"/>
              </a:ext>
            </a:extLst>
          </p:cNvPr>
          <p:cNvGraphicFramePr/>
          <p:nvPr>
            <p:extLst>
              <p:ext uri="{D42A27DB-BD31-4B8C-83A1-F6EECF244321}">
                <p14:modId xmlns:p14="http://schemas.microsoft.com/office/powerpoint/2010/main" val="3140627856"/>
              </p:ext>
            </p:extLst>
          </p:nvPr>
        </p:nvGraphicFramePr>
        <p:xfrm>
          <a:off x="4392613" y="987424"/>
          <a:ext cx="4427537" cy="357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ED169F58-92D3-429B-94F0-E028100A79B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3850" y="987423"/>
            <a:ext cx="3744150" cy="3049985"/>
          </a:xfrm>
          <a:prstGeom prst="rect">
            <a:avLst/>
          </a:prstGeom>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FCF6BB3-06F9-2E6F-830A-6D8BEB5CEB31}"/>
              </a:ext>
            </a:extLst>
          </p:cNvPr>
          <p:cNvGrpSpPr/>
          <p:nvPr/>
        </p:nvGrpSpPr>
        <p:grpSpPr>
          <a:xfrm>
            <a:off x="323850" y="4053544"/>
            <a:ext cx="3744150" cy="379120"/>
            <a:chOff x="323850" y="4139539"/>
            <a:chExt cx="3744150" cy="693740"/>
          </a:xfrm>
        </p:grpSpPr>
        <p:sp>
          <p:nvSpPr>
            <p:cNvPr id="8" name="Rectangle 7">
              <a:extLst>
                <a:ext uri="{FF2B5EF4-FFF2-40B4-BE49-F238E27FC236}">
                  <a16:creationId xmlns:a16="http://schemas.microsoft.com/office/drawing/2014/main" id="{6B6A1B05-2FD0-1855-B766-3F74F092D3F6}"/>
                </a:ext>
              </a:extLst>
            </p:cNvPr>
            <p:cNvSpPr/>
            <p:nvPr/>
          </p:nvSpPr>
          <p:spPr>
            <a:xfrm>
              <a:off x="323850" y="4139539"/>
              <a:ext cx="3744150" cy="693740"/>
            </a:xfrm>
            <a:prstGeom prst="rect">
              <a:avLst/>
            </a:prstGeom>
            <a:solidFill>
              <a:schemeClr val="accent1">
                <a:lumMod val="20000"/>
                <a:lumOff val="80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99E4E3B4-7339-52D8-207A-9470B812E71B}"/>
                </a:ext>
              </a:extLst>
            </p:cNvPr>
            <p:cNvSpPr txBox="1"/>
            <p:nvPr/>
          </p:nvSpPr>
          <p:spPr>
            <a:xfrm>
              <a:off x="323851" y="4265319"/>
              <a:ext cx="3744149" cy="563192"/>
            </a:xfrm>
            <a:prstGeom prst="rect">
              <a:avLst/>
            </a:prstGeom>
            <a:noFill/>
          </p:spPr>
          <p:txBody>
            <a:bodyPr wrap="square">
              <a:spAutoFit/>
            </a:bodyPr>
            <a:lstStyle/>
            <a:p>
              <a:pPr marL="0" marR="0" lvl="0" indent="0" algn="ctr" defTabSz="685715"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prstClr val="black"/>
                  </a:solidFill>
                  <a:effectLst/>
                  <a:uLnTx/>
                  <a:uFillTx/>
                  <a:latin typeface="Trebuchet MS"/>
                  <a:ea typeface="+mn-ea"/>
                  <a:cs typeface="+mn-cs"/>
                </a:rPr>
                <a:t>Reliable Plaza, K10,Thane Belapur Road, Navi Mumbai -400710</a:t>
              </a:r>
            </a:p>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700" b="1" i="1" u="none" strike="noStrike" kern="1200" cap="none" spc="0" normalizeH="0" baseline="0" noProof="0" dirty="0">
                <a:ln>
                  <a:noFill/>
                </a:ln>
                <a:solidFill>
                  <a:prstClr val="black"/>
                </a:solidFill>
                <a:effectLst/>
                <a:uLnTx/>
                <a:uFillTx/>
                <a:latin typeface="Trebuchet MS"/>
                <a:ea typeface="+mn-ea"/>
                <a:cs typeface="+mn-cs"/>
              </a:endParaRPr>
            </a:p>
          </p:txBody>
        </p:sp>
      </p:grpSp>
    </p:spTree>
    <p:extLst>
      <p:ext uri="{BB962C8B-B14F-4D97-AF65-F5344CB8AC3E}">
        <p14:creationId xmlns:p14="http://schemas.microsoft.com/office/powerpoint/2010/main" val="26163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510D-6DF0-F80F-EA88-DB32671E7FBF}"/>
              </a:ext>
            </a:extLst>
          </p:cNvPr>
          <p:cNvSpPr>
            <a:spLocks noGrp="1"/>
          </p:cNvSpPr>
          <p:nvPr>
            <p:ph type="title"/>
          </p:nvPr>
        </p:nvSpPr>
        <p:spPr/>
        <p:txBody>
          <a:bodyPr/>
          <a:lstStyle/>
          <a:p>
            <a:r>
              <a:rPr lang="en-IN" dirty="0"/>
              <a:t>SIFY Mumbai 03 </a:t>
            </a:r>
            <a:r>
              <a:rPr lang="en-US" dirty="0"/>
              <a:t>mega data center campus – rabale</a:t>
            </a:r>
          </a:p>
        </p:txBody>
      </p:sp>
      <p:graphicFrame>
        <p:nvGraphicFramePr>
          <p:cNvPr id="5" name="Table 4">
            <a:extLst>
              <a:ext uri="{FF2B5EF4-FFF2-40B4-BE49-F238E27FC236}">
                <a16:creationId xmlns:a16="http://schemas.microsoft.com/office/drawing/2014/main" id="{E5A64F01-4AF9-B502-6466-EE9BB52CB6BA}"/>
              </a:ext>
            </a:extLst>
          </p:cNvPr>
          <p:cNvGraphicFramePr>
            <a:graphicFrameLocks noGrp="1"/>
          </p:cNvGraphicFramePr>
          <p:nvPr>
            <p:extLst>
              <p:ext uri="{D42A27DB-BD31-4B8C-83A1-F6EECF244321}">
                <p14:modId xmlns:p14="http://schemas.microsoft.com/office/powerpoint/2010/main" val="1102782637"/>
              </p:ext>
            </p:extLst>
          </p:nvPr>
        </p:nvGraphicFramePr>
        <p:xfrm>
          <a:off x="5745327" y="987425"/>
          <a:ext cx="3074672" cy="1883544"/>
        </p:xfrm>
        <a:graphic>
          <a:graphicData uri="http://schemas.openxmlformats.org/drawingml/2006/table">
            <a:tbl>
              <a:tblPr>
                <a:tableStyleId>{BC89EF96-8CEA-46FF-86C4-4CE0E7609802}</a:tableStyleId>
              </a:tblPr>
              <a:tblGrid>
                <a:gridCol w="482230">
                  <a:extLst>
                    <a:ext uri="{9D8B030D-6E8A-4147-A177-3AD203B41FA5}">
                      <a16:colId xmlns:a16="http://schemas.microsoft.com/office/drawing/2014/main" val="2147665469"/>
                    </a:ext>
                  </a:extLst>
                </a:gridCol>
                <a:gridCol w="1237340">
                  <a:extLst>
                    <a:ext uri="{9D8B030D-6E8A-4147-A177-3AD203B41FA5}">
                      <a16:colId xmlns:a16="http://schemas.microsoft.com/office/drawing/2014/main" val="4219258484"/>
                    </a:ext>
                  </a:extLst>
                </a:gridCol>
                <a:gridCol w="698944">
                  <a:extLst>
                    <a:ext uri="{9D8B030D-6E8A-4147-A177-3AD203B41FA5}">
                      <a16:colId xmlns:a16="http://schemas.microsoft.com/office/drawing/2014/main" val="689510401"/>
                    </a:ext>
                  </a:extLst>
                </a:gridCol>
                <a:gridCol w="656158">
                  <a:extLst>
                    <a:ext uri="{9D8B030D-6E8A-4147-A177-3AD203B41FA5}">
                      <a16:colId xmlns:a16="http://schemas.microsoft.com/office/drawing/2014/main" val="4083912372"/>
                    </a:ext>
                  </a:extLst>
                </a:gridCol>
              </a:tblGrid>
              <a:tr h="280665">
                <a:tc>
                  <a:txBody>
                    <a:bodyPr/>
                    <a:lstStyle/>
                    <a:p>
                      <a:pPr algn="l" fontAlgn="b"/>
                      <a:r>
                        <a:rPr lang="en-US" sz="1000" b="1" u="none" strike="noStrike" dirty="0">
                          <a:solidFill>
                            <a:schemeClr val="tx1"/>
                          </a:solidFill>
                          <a:effectLst/>
                        </a:rPr>
                        <a:t>Tower No.</a:t>
                      </a:r>
                      <a:endParaRPr lang="en-US" sz="1000" b="1" i="0" u="none" strike="noStrike" dirty="0">
                        <a:solidFill>
                          <a:schemeClr val="tx1"/>
                        </a:solidFill>
                        <a:effectLst/>
                        <a:latin typeface="+mj-lt"/>
                      </a:endParaRPr>
                    </a:p>
                  </a:txBody>
                  <a:tcPr marL="36000" marR="36000" marT="0" marB="0" anchor="ctr">
                    <a:solidFill>
                      <a:schemeClr val="accent1">
                        <a:lumMod val="20000"/>
                        <a:lumOff val="80000"/>
                      </a:schemeClr>
                    </a:solidFill>
                  </a:tcPr>
                </a:tc>
                <a:tc>
                  <a:txBody>
                    <a:bodyPr/>
                    <a:lstStyle/>
                    <a:p>
                      <a:pPr algn="l" fontAlgn="b"/>
                      <a:r>
                        <a:rPr lang="en-US" sz="1000" b="1" u="none" strike="noStrike" dirty="0">
                          <a:solidFill>
                            <a:schemeClr val="tx1"/>
                          </a:solidFill>
                          <a:effectLst/>
                        </a:rPr>
                        <a:t>Status</a:t>
                      </a:r>
                      <a:endParaRPr lang="en-US" sz="1000" b="1" i="0" u="none" strike="noStrike" dirty="0">
                        <a:solidFill>
                          <a:schemeClr val="tx1"/>
                        </a:solidFill>
                        <a:effectLst/>
                        <a:latin typeface="+mj-lt"/>
                      </a:endParaRPr>
                    </a:p>
                  </a:txBody>
                  <a:tcPr marL="36000" marR="36000" marT="0" marB="0" anchor="ctr">
                    <a:solidFill>
                      <a:schemeClr val="accent1">
                        <a:lumMod val="20000"/>
                        <a:lumOff val="80000"/>
                      </a:schemeClr>
                    </a:solidFill>
                  </a:tcPr>
                </a:tc>
                <a:tc>
                  <a:txBody>
                    <a:bodyPr/>
                    <a:lstStyle/>
                    <a:p>
                      <a:pPr algn="l" fontAlgn="b"/>
                      <a:r>
                        <a:rPr lang="en-US" sz="1000" b="1" u="none" strike="noStrike" kern="1200" dirty="0">
                          <a:solidFill>
                            <a:schemeClr val="tx1"/>
                          </a:solidFill>
                          <a:effectLst/>
                        </a:rPr>
                        <a:t>MW IT </a:t>
                      </a:r>
                      <a:r>
                        <a:rPr lang="en-US" sz="1000" b="1" u="none" strike="noStrike" dirty="0">
                          <a:solidFill>
                            <a:schemeClr val="tx1"/>
                          </a:solidFill>
                          <a:effectLst/>
                        </a:rPr>
                        <a:t>Capacity</a:t>
                      </a:r>
                      <a:endParaRPr lang="en-US" sz="1000" b="1" i="0" u="none" strike="noStrike" dirty="0">
                        <a:solidFill>
                          <a:schemeClr val="tx1"/>
                        </a:solidFill>
                        <a:effectLst/>
                        <a:latin typeface="+mj-lt"/>
                      </a:endParaRPr>
                    </a:p>
                  </a:txBody>
                  <a:tcPr marL="36000" marR="36000" marT="0" marB="0" anchor="ctr">
                    <a:solidFill>
                      <a:schemeClr val="accent1">
                        <a:lumMod val="20000"/>
                        <a:lumOff val="80000"/>
                      </a:schemeClr>
                    </a:solidFill>
                  </a:tcPr>
                </a:tc>
                <a:tc>
                  <a:txBody>
                    <a:bodyPr/>
                    <a:lstStyle/>
                    <a:p>
                      <a:pPr algn="l" fontAlgn="b"/>
                      <a:r>
                        <a:rPr lang="en-US" sz="1000" b="1" u="none" strike="noStrike" dirty="0">
                          <a:solidFill>
                            <a:schemeClr val="tx1"/>
                          </a:solidFill>
                          <a:effectLst/>
                        </a:rPr>
                        <a:t>RFS</a:t>
                      </a:r>
                      <a:endParaRPr lang="en-US" sz="1000" b="1" i="0" u="none" strike="noStrike" dirty="0">
                        <a:solidFill>
                          <a:schemeClr val="tx1"/>
                        </a:solidFill>
                        <a:effectLst/>
                        <a:latin typeface="+mj-lt"/>
                      </a:endParaRPr>
                    </a:p>
                  </a:txBody>
                  <a:tcPr marL="36000" marR="36000" marT="0" marB="0" anchor="ctr">
                    <a:solidFill>
                      <a:schemeClr val="accent1">
                        <a:lumMod val="20000"/>
                        <a:lumOff val="80000"/>
                      </a:schemeClr>
                    </a:solidFill>
                  </a:tcPr>
                </a:tc>
                <a:extLst>
                  <a:ext uri="{0D108BD9-81ED-4DB2-BD59-A6C34878D82A}">
                    <a16:rowId xmlns:a16="http://schemas.microsoft.com/office/drawing/2014/main" val="2093423084"/>
                  </a:ext>
                </a:extLst>
              </a:tr>
              <a:tr h="175416">
                <a:tc>
                  <a:txBody>
                    <a:bodyPr/>
                    <a:lstStyle/>
                    <a:p>
                      <a:pPr algn="ctr" fontAlgn="b"/>
                      <a:r>
                        <a:rPr lang="en-US" sz="1000" b="0" u="none" strike="noStrike" dirty="0">
                          <a:solidFill>
                            <a:schemeClr val="tx1"/>
                          </a:solidFill>
                          <a:effectLst/>
                        </a:rPr>
                        <a:t>1</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In Operation</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12</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Live</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2654955073"/>
                  </a:ext>
                </a:extLst>
              </a:tr>
              <a:tr h="175416">
                <a:tc>
                  <a:txBody>
                    <a:bodyPr/>
                    <a:lstStyle/>
                    <a:p>
                      <a:pPr algn="ctr" fontAlgn="b"/>
                      <a:r>
                        <a:rPr lang="en-US" sz="1000" b="0" u="none" strike="noStrike" dirty="0">
                          <a:solidFill>
                            <a:schemeClr val="tx1"/>
                          </a:solidFill>
                          <a:effectLst/>
                        </a:rPr>
                        <a:t>2</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In Operation</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10</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Live</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3191080204"/>
                  </a:ext>
                </a:extLst>
              </a:tr>
              <a:tr h="175416">
                <a:tc>
                  <a:txBody>
                    <a:bodyPr/>
                    <a:lstStyle/>
                    <a:p>
                      <a:pPr algn="ctr" fontAlgn="b"/>
                      <a:r>
                        <a:rPr lang="en-US" sz="1000" b="0" u="none" strike="noStrike" dirty="0">
                          <a:solidFill>
                            <a:schemeClr val="tx1"/>
                          </a:solidFill>
                          <a:effectLst/>
                        </a:rPr>
                        <a:t>3</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In Operation</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BTS</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Live</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3682574374"/>
                  </a:ext>
                </a:extLst>
              </a:tr>
              <a:tr h="175416">
                <a:tc>
                  <a:txBody>
                    <a:bodyPr/>
                    <a:lstStyle/>
                    <a:p>
                      <a:pPr algn="ctr" fontAlgn="b"/>
                      <a:r>
                        <a:rPr lang="en-US" sz="1000" b="0" u="none" strike="noStrike" dirty="0">
                          <a:solidFill>
                            <a:schemeClr val="tx1"/>
                          </a:solidFill>
                          <a:effectLst/>
                        </a:rPr>
                        <a:t>4</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In Operation</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8</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Live</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4243257671"/>
                  </a:ext>
                </a:extLst>
              </a:tr>
              <a:tr h="175416">
                <a:tc>
                  <a:txBody>
                    <a:bodyPr/>
                    <a:lstStyle/>
                    <a:p>
                      <a:pPr algn="ctr" fontAlgn="b"/>
                      <a:r>
                        <a:rPr lang="en-US" sz="1000" b="0" u="none" strike="noStrike" dirty="0">
                          <a:solidFill>
                            <a:schemeClr val="tx1"/>
                          </a:solidFill>
                          <a:effectLst/>
                        </a:rPr>
                        <a:t>5</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Construction</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38.8</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Aug-23</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2913701047"/>
                  </a:ext>
                </a:extLst>
              </a:tr>
              <a:tr h="175416">
                <a:tc>
                  <a:txBody>
                    <a:bodyPr/>
                    <a:lstStyle/>
                    <a:p>
                      <a:pPr algn="ctr" fontAlgn="b"/>
                      <a:r>
                        <a:rPr lang="en-US" sz="1000" b="0" u="none" strike="noStrike" dirty="0">
                          <a:solidFill>
                            <a:schemeClr val="tx1"/>
                          </a:solidFill>
                          <a:effectLst/>
                        </a:rPr>
                        <a:t>6</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kern="1200" dirty="0">
                          <a:solidFill>
                            <a:schemeClr val="tx1"/>
                          </a:solidFill>
                          <a:effectLst/>
                        </a:rPr>
                        <a:t>Permitting</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26</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Q4 2024</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3111954612"/>
                  </a:ext>
                </a:extLst>
              </a:tr>
              <a:tr h="175416">
                <a:tc>
                  <a:txBody>
                    <a:bodyPr/>
                    <a:lstStyle/>
                    <a:p>
                      <a:pPr algn="ctr" fontAlgn="b"/>
                      <a:r>
                        <a:rPr lang="en-US" sz="1000" b="0" u="none" strike="noStrike" dirty="0">
                          <a:solidFill>
                            <a:schemeClr val="tx1"/>
                          </a:solidFill>
                          <a:effectLst/>
                        </a:rPr>
                        <a:t>7</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Permitting</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26</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Q1 2025</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2485652235"/>
                  </a:ext>
                </a:extLst>
              </a:tr>
              <a:tr h="175416">
                <a:tc>
                  <a:txBody>
                    <a:bodyPr/>
                    <a:lstStyle/>
                    <a:p>
                      <a:pPr algn="ctr" fontAlgn="b"/>
                      <a:r>
                        <a:rPr lang="en-US" sz="1000" b="0" u="none" strike="noStrike" dirty="0">
                          <a:solidFill>
                            <a:schemeClr val="tx1"/>
                          </a:solidFill>
                          <a:effectLst/>
                        </a:rPr>
                        <a:t>8</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kumimoji="0" lang="en-US" sz="1000" b="0" u="none" strike="noStrike" kern="1200" cap="none" spc="0" normalizeH="0" baseline="0" noProof="0" dirty="0">
                          <a:ln>
                            <a:noFill/>
                          </a:ln>
                          <a:solidFill>
                            <a:schemeClr val="tx1"/>
                          </a:solidFill>
                          <a:effectLst/>
                          <a:uLnTx/>
                          <a:uFillTx/>
                        </a:rPr>
                        <a:t>Design</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20-30</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2025</a:t>
                      </a:r>
                      <a:endParaRPr lang="en-US" sz="1000" b="0" i="0" u="none" strike="noStrike" dirty="0">
                        <a:solidFill>
                          <a:schemeClr val="tx1"/>
                        </a:solidFill>
                        <a:effectLst/>
                        <a:latin typeface="+mj-lt"/>
                      </a:endParaRPr>
                    </a:p>
                  </a:txBody>
                  <a:tcPr marL="36000" marR="36000" marT="0" marB="0" anchor="ctr">
                    <a:solidFill>
                      <a:schemeClr val="bg1"/>
                    </a:solidFill>
                  </a:tcPr>
                </a:tc>
                <a:extLst>
                  <a:ext uri="{0D108BD9-81ED-4DB2-BD59-A6C34878D82A}">
                    <a16:rowId xmlns:a16="http://schemas.microsoft.com/office/drawing/2014/main" val="3004327251"/>
                  </a:ext>
                </a:extLst>
              </a:tr>
              <a:tr h="175416">
                <a:tc>
                  <a:txBody>
                    <a:bodyPr/>
                    <a:lstStyle/>
                    <a:p>
                      <a:pPr algn="ctr" fontAlgn="b"/>
                      <a:r>
                        <a:rPr lang="en-US" sz="1000" b="0" u="none" strike="noStrike" dirty="0">
                          <a:solidFill>
                            <a:schemeClr val="tx1"/>
                          </a:solidFill>
                          <a:effectLst/>
                        </a:rPr>
                        <a:t>9/10</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kumimoji="0" lang="en-US" sz="1000" b="0" u="none" strike="noStrike" kern="1200" cap="none" spc="0" normalizeH="0" baseline="0" noProof="0" dirty="0">
                          <a:ln>
                            <a:noFill/>
                          </a:ln>
                          <a:solidFill>
                            <a:schemeClr val="tx1"/>
                          </a:solidFill>
                          <a:effectLst/>
                          <a:uLnTx/>
                          <a:uFillTx/>
                        </a:rPr>
                        <a:t>Design</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algn="l" fontAlgn="b"/>
                      <a:r>
                        <a:rPr lang="en-US" sz="1000" b="0" u="none" strike="noStrike" dirty="0">
                          <a:solidFill>
                            <a:schemeClr val="tx1"/>
                          </a:solidFill>
                          <a:effectLst/>
                        </a:rPr>
                        <a:t>20-40</a:t>
                      </a:r>
                      <a:endParaRPr lang="en-US" sz="1000" b="0" i="0" u="none" strike="noStrike" dirty="0">
                        <a:solidFill>
                          <a:schemeClr val="tx1"/>
                        </a:solidFill>
                        <a:effectLst/>
                        <a:latin typeface="+mj-lt"/>
                      </a:endParaRPr>
                    </a:p>
                  </a:txBody>
                  <a:tcPr marL="36000" marR="36000" marT="0" marB="0" anchor="ctr">
                    <a:solidFill>
                      <a:schemeClr val="bg1"/>
                    </a:solidFill>
                  </a:tcPr>
                </a:tc>
                <a:tc>
                  <a:txBody>
                    <a:bodyPr/>
                    <a:lstStyle/>
                    <a:p>
                      <a:pPr marL="0" marR="0" lvl="0" indent="0" algn="l" defTabSz="914286" rtl="0" eaLnBrk="1" fontAlgn="b" latinLnBrk="0" hangingPunct="1">
                        <a:lnSpc>
                          <a:spcPct val="100000"/>
                        </a:lnSpc>
                        <a:spcBef>
                          <a:spcPts val="0"/>
                        </a:spcBef>
                        <a:spcAft>
                          <a:spcPts val="0"/>
                        </a:spcAft>
                        <a:buClrTx/>
                        <a:buSzTx/>
                        <a:buFontTx/>
                        <a:buNone/>
                        <a:tabLst/>
                        <a:defRPr/>
                      </a:pPr>
                      <a:r>
                        <a:rPr lang="en-US" sz="1000" b="0" u="none" strike="noStrike" kern="1200" dirty="0">
                          <a:solidFill>
                            <a:schemeClr val="tx1"/>
                          </a:solidFill>
                          <a:effectLst/>
                        </a:rPr>
                        <a:t>2026</a:t>
                      </a:r>
                      <a:endParaRPr lang="en-US" sz="1000" b="0" i="0" u="none" strike="noStrike" kern="1200" dirty="0">
                        <a:solidFill>
                          <a:schemeClr val="tx1"/>
                        </a:solidFill>
                        <a:effectLst/>
                        <a:latin typeface="+mj-lt"/>
                        <a:ea typeface="+mn-ea"/>
                        <a:cs typeface="+mn-cs"/>
                      </a:endParaRPr>
                    </a:p>
                  </a:txBody>
                  <a:tcPr marL="36000" marR="36000" marT="0" marB="0" anchor="ctr">
                    <a:solidFill>
                      <a:schemeClr val="bg1"/>
                    </a:solidFill>
                  </a:tcPr>
                </a:tc>
                <a:extLst>
                  <a:ext uri="{0D108BD9-81ED-4DB2-BD59-A6C34878D82A}">
                    <a16:rowId xmlns:a16="http://schemas.microsoft.com/office/drawing/2014/main" val="1097243568"/>
                  </a:ext>
                </a:extLst>
              </a:tr>
            </a:tbl>
          </a:graphicData>
        </a:graphic>
      </p:graphicFrame>
      <p:graphicFrame>
        <p:nvGraphicFramePr>
          <p:cNvPr id="3" name="Diagram 2">
            <a:extLst>
              <a:ext uri="{FF2B5EF4-FFF2-40B4-BE49-F238E27FC236}">
                <a16:creationId xmlns:a16="http://schemas.microsoft.com/office/drawing/2014/main" id="{EB585F30-BE73-C05B-42E2-2038BAD18C9D}"/>
              </a:ext>
            </a:extLst>
          </p:cNvPr>
          <p:cNvGraphicFramePr/>
          <p:nvPr/>
        </p:nvGraphicFramePr>
        <p:xfrm>
          <a:off x="5745327" y="2953512"/>
          <a:ext cx="3074672" cy="1778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864536C-0D30-0057-E7C4-1ABE3CDFED3A}"/>
              </a:ext>
            </a:extLst>
          </p:cNvPr>
          <p:cNvSpPr txBox="1"/>
          <p:nvPr/>
        </p:nvSpPr>
        <p:spPr>
          <a:xfrm>
            <a:off x="323848" y="4162714"/>
            <a:ext cx="5184000" cy="200055"/>
          </a:xfrm>
          <a:prstGeom prst="rect">
            <a:avLst/>
          </a:prstGeom>
          <a:solidFill>
            <a:schemeClr val="bg1">
              <a:lumMod val="95000"/>
            </a:schemeClr>
          </a:solidFill>
          <a:ln>
            <a:no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prstClr val="black"/>
                </a:solidFill>
                <a:effectLst/>
                <a:uLnTx/>
                <a:uFillTx/>
                <a:latin typeface="Trebuchet MS"/>
                <a:ea typeface="+mn-ea"/>
                <a:cs typeface="+mn-cs"/>
              </a:rPr>
              <a:t>Plot No. R-847 , T.T.C Industrial Area, Rabale, Navi Mumbai, 400 701 | 73°0'50.96''E 19°8'49.83''N</a:t>
            </a:r>
          </a:p>
        </p:txBody>
      </p:sp>
      <p:grpSp>
        <p:nvGrpSpPr>
          <p:cNvPr id="19" name="Group 18">
            <a:extLst>
              <a:ext uri="{FF2B5EF4-FFF2-40B4-BE49-F238E27FC236}">
                <a16:creationId xmlns:a16="http://schemas.microsoft.com/office/drawing/2014/main" id="{6786079B-3405-EED9-747B-D8770C70ECEE}"/>
              </a:ext>
            </a:extLst>
          </p:cNvPr>
          <p:cNvGrpSpPr/>
          <p:nvPr/>
        </p:nvGrpSpPr>
        <p:grpSpPr>
          <a:xfrm>
            <a:off x="323849" y="879570"/>
            <a:ext cx="5184000" cy="3292158"/>
            <a:chOff x="315382" y="869939"/>
            <a:chExt cx="5261797" cy="3292158"/>
          </a:xfrm>
        </p:grpSpPr>
        <p:grpSp>
          <p:nvGrpSpPr>
            <p:cNvPr id="7" name="Group 6">
              <a:extLst>
                <a:ext uri="{FF2B5EF4-FFF2-40B4-BE49-F238E27FC236}">
                  <a16:creationId xmlns:a16="http://schemas.microsoft.com/office/drawing/2014/main" id="{4EBDD185-2D47-F856-7A7F-E0A679B33474}"/>
                </a:ext>
              </a:extLst>
            </p:cNvPr>
            <p:cNvGrpSpPr/>
            <p:nvPr/>
          </p:nvGrpSpPr>
          <p:grpSpPr>
            <a:xfrm>
              <a:off x="315382" y="948157"/>
              <a:ext cx="5261797" cy="3213940"/>
              <a:chOff x="315382" y="948157"/>
              <a:chExt cx="5261797" cy="3213940"/>
            </a:xfrm>
          </p:grpSpPr>
          <p:pic>
            <p:nvPicPr>
              <p:cNvPr id="6" name="Picture 5" descr="Diagram, engineering drawing&#10;&#10;Description automatically generated">
                <a:extLst>
                  <a:ext uri="{FF2B5EF4-FFF2-40B4-BE49-F238E27FC236}">
                    <a16:creationId xmlns:a16="http://schemas.microsoft.com/office/drawing/2014/main" id="{DB6EAF67-A59D-BCBA-66C9-50C57DAC4F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22" t="2895" r="1557" b="12592"/>
              <a:stretch/>
            </p:blipFill>
            <p:spPr>
              <a:xfrm>
                <a:off x="315382" y="987425"/>
                <a:ext cx="5261797" cy="3174672"/>
              </a:xfrm>
              <a:prstGeom prst="rect">
                <a:avLst/>
              </a:prstGeom>
              <a:ln w="6350">
                <a:solidFill>
                  <a:schemeClr val="bg1"/>
                </a:solidFill>
              </a:ln>
            </p:spPr>
          </p:pic>
          <p:sp>
            <p:nvSpPr>
              <p:cNvPr id="4" name="TextBox 3">
                <a:extLst>
                  <a:ext uri="{FF2B5EF4-FFF2-40B4-BE49-F238E27FC236}">
                    <a16:creationId xmlns:a16="http://schemas.microsoft.com/office/drawing/2014/main" id="{34178638-43B4-915D-DD01-A476696B8316}"/>
                  </a:ext>
                </a:extLst>
              </p:cNvPr>
              <p:cNvSpPr txBox="1"/>
              <p:nvPr/>
            </p:nvSpPr>
            <p:spPr>
              <a:xfrm>
                <a:off x="3179156" y="1990489"/>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1</a:t>
                </a:r>
              </a:p>
            </p:txBody>
          </p:sp>
          <p:sp>
            <p:nvSpPr>
              <p:cNvPr id="10" name="TextBox 9">
                <a:extLst>
                  <a:ext uri="{FF2B5EF4-FFF2-40B4-BE49-F238E27FC236}">
                    <a16:creationId xmlns:a16="http://schemas.microsoft.com/office/drawing/2014/main" id="{D579B0C8-251A-530D-E2BC-22A97C817437}"/>
                  </a:ext>
                </a:extLst>
              </p:cNvPr>
              <p:cNvSpPr txBox="1"/>
              <p:nvPr/>
            </p:nvSpPr>
            <p:spPr>
              <a:xfrm>
                <a:off x="2681060" y="2242917"/>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2</a:t>
                </a:r>
              </a:p>
            </p:txBody>
          </p:sp>
          <p:sp>
            <p:nvSpPr>
              <p:cNvPr id="11" name="TextBox 10">
                <a:extLst>
                  <a:ext uri="{FF2B5EF4-FFF2-40B4-BE49-F238E27FC236}">
                    <a16:creationId xmlns:a16="http://schemas.microsoft.com/office/drawing/2014/main" id="{923381F7-504C-2291-19A9-37D86F23B4A8}"/>
                  </a:ext>
                </a:extLst>
              </p:cNvPr>
              <p:cNvSpPr txBox="1"/>
              <p:nvPr/>
            </p:nvSpPr>
            <p:spPr>
              <a:xfrm>
                <a:off x="1454621" y="3079585"/>
                <a:ext cx="288000" cy="288000"/>
              </a:xfrm>
              <a:prstGeom prst="flowChartConnector">
                <a:avLst/>
              </a:prstGeom>
              <a:solidFill>
                <a:srgbClr val="BED730"/>
              </a:solidFill>
              <a:ln w="9525">
                <a:solidFill>
                  <a:schemeClr val="bg1"/>
                </a:solidFill>
                <a:prstDash val="sysDot"/>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3</a:t>
                </a:r>
                <a:endParaRPr kumimoji="0" lang="en-US" sz="9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7BF89019-2396-5D74-F4F9-1A3C76D1EBBB}"/>
                  </a:ext>
                </a:extLst>
              </p:cNvPr>
              <p:cNvSpPr txBox="1"/>
              <p:nvPr/>
            </p:nvSpPr>
            <p:spPr>
              <a:xfrm>
                <a:off x="3804725" y="1670385"/>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4</a:t>
                </a:r>
              </a:p>
            </p:txBody>
          </p:sp>
          <p:sp>
            <p:nvSpPr>
              <p:cNvPr id="13" name="TextBox 12">
                <a:extLst>
                  <a:ext uri="{FF2B5EF4-FFF2-40B4-BE49-F238E27FC236}">
                    <a16:creationId xmlns:a16="http://schemas.microsoft.com/office/drawing/2014/main" id="{575748FF-437C-E97E-F7F5-6D5BA815BBB8}"/>
                  </a:ext>
                </a:extLst>
              </p:cNvPr>
              <p:cNvSpPr txBox="1"/>
              <p:nvPr/>
            </p:nvSpPr>
            <p:spPr>
              <a:xfrm>
                <a:off x="3358259" y="1200957"/>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5</a:t>
                </a:r>
              </a:p>
            </p:txBody>
          </p:sp>
          <p:sp>
            <p:nvSpPr>
              <p:cNvPr id="14" name="TextBox 13">
                <a:extLst>
                  <a:ext uri="{FF2B5EF4-FFF2-40B4-BE49-F238E27FC236}">
                    <a16:creationId xmlns:a16="http://schemas.microsoft.com/office/drawing/2014/main" id="{F07E782F-4678-E520-C9E8-48DA3F392AA4}"/>
                  </a:ext>
                </a:extLst>
              </p:cNvPr>
              <p:cNvSpPr txBox="1"/>
              <p:nvPr/>
            </p:nvSpPr>
            <p:spPr>
              <a:xfrm>
                <a:off x="2218067" y="1670385"/>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9</a:t>
                </a:r>
              </a:p>
            </p:txBody>
          </p:sp>
          <p:sp>
            <p:nvSpPr>
              <p:cNvPr id="15" name="TextBox 14">
                <a:extLst>
                  <a:ext uri="{FF2B5EF4-FFF2-40B4-BE49-F238E27FC236}">
                    <a16:creationId xmlns:a16="http://schemas.microsoft.com/office/drawing/2014/main" id="{35C152B8-BF23-98F6-454F-9595EA5BB782}"/>
                  </a:ext>
                </a:extLst>
              </p:cNvPr>
              <p:cNvSpPr txBox="1"/>
              <p:nvPr/>
            </p:nvSpPr>
            <p:spPr>
              <a:xfrm>
                <a:off x="4092725" y="1230306"/>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6</a:t>
                </a:r>
              </a:p>
            </p:txBody>
          </p:sp>
          <p:sp>
            <p:nvSpPr>
              <p:cNvPr id="16" name="TextBox 15">
                <a:extLst>
                  <a:ext uri="{FF2B5EF4-FFF2-40B4-BE49-F238E27FC236}">
                    <a16:creationId xmlns:a16="http://schemas.microsoft.com/office/drawing/2014/main" id="{D205BEDF-211C-8457-92DD-3485431337C2}"/>
                  </a:ext>
                </a:extLst>
              </p:cNvPr>
              <p:cNvSpPr txBox="1"/>
              <p:nvPr/>
            </p:nvSpPr>
            <p:spPr>
              <a:xfrm>
                <a:off x="4446821" y="1076674"/>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7</a:t>
                </a:r>
              </a:p>
            </p:txBody>
          </p:sp>
          <p:sp>
            <p:nvSpPr>
              <p:cNvPr id="17" name="TextBox 16">
                <a:extLst>
                  <a:ext uri="{FF2B5EF4-FFF2-40B4-BE49-F238E27FC236}">
                    <a16:creationId xmlns:a16="http://schemas.microsoft.com/office/drawing/2014/main" id="{08FD98A6-CA65-BF00-8777-44BC6C0AF5DF}"/>
                  </a:ext>
                </a:extLst>
              </p:cNvPr>
              <p:cNvSpPr txBox="1"/>
              <p:nvPr/>
            </p:nvSpPr>
            <p:spPr>
              <a:xfrm>
                <a:off x="4800917" y="948157"/>
                <a:ext cx="288000" cy="288000"/>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rebuchet MS"/>
                    <a:ea typeface="+mn-ea"/>
                    <a:cs typeface="Arial"/>
                  </a:rPr>
                  <a:t>8</a:t>
                </a:r>
              </a:p>
            </p:txBody>
          </p:sp>
        </p:grpSp>
        <p:sp>
          <p:nvSpPr>
            <p:cNvPr id="18" name="TextBox 17">
              <a:extLst>
                <a:ext uri="{FF2B5EF4-FFF2-40B4-BE49-F238E27FC236}">
                  <a16:creationId xmlns:a16="http://schemas.microsoft.com/office/drawing/2014/main" id="{F07E782F-4678-E520-C9E8-48DA3F392AA4}"/>
                </a:ext>
              </a:extLst>
            </p:cNvPr>
            <p:cNvSpPr txBox="1"/>
            <p:nvPr/>
          </p:nvSpPr>
          <p:spPr>
            <a:xfrm>
              <a:off x="3896491" y="869939"/>
              <a:ext cx="392467" cy="259675"/>
            </a:xfrm>
            <a:prstGeom prst="flowChartConnector">
              <a:avLst/>
            </a:prstGeom>
            <a:solidFill>
              <a:srgbClr val="BED730"/>
            </a:solidFill>
            <a:ln w="9525">
              <a:solidFill>
                <a:schemeClr val="bg1"/>
              </a:solidFill>
              <a:prstDash val="sysDot"/>
            </a:ln>
          </p:spPr>
          <p:txBody>
            <a:bodyPr wrap="square" anchor="ctr">
              <a:spAutoFit/>
            </a:bodyPr>
            <a:lstStyle>
              <a:defPPr>
                <a:defRPr lang="en-US"/>
              </a:defPPr>
              <a:lvl1pPr algn="ctr">
                <a:defRPr sz="1200" b="1">
                  <a:latin typeface="+mj-lt"/>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Trebuchet MS"/>
                  <a:ea typeface="+mn-ea"/>
                  <a:cs typeface="Arial"/>
                </a:rPr>
                <a:t>10</a:t>
              </a:r>
            </a:p>
          </p:txBody>
        </p:sp>
      </p:grpSp>
    </p:spTree>
    <p:extLst>
      <p:ext uri="{BB962C8B-B14F-4D97-AF65-F5344CB8AC3E}">
        <p14:creationId xmlns:p14="http://schemas.microsoft.com/office/powerpoint/2010/main" val="314220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DAE2656-FEBC-4E75-B759-EFBAD735D858}"/>
              </a:ext>
            </a:extLst>
          </p:cNvPr>
          <p:cNvGraphicFramePr/>
          <p:nvPr>
            <p:extLst>
              <p:ext uri="{D42A27DB-BD31-4B8C-83A1-F6EECF244321}">
                <p14:modId xmlns:p14="http://schemas.microsoft.com/office/powerpoint/2010/main" val="2853330276"/>
              </p:ext>
            </p:extLst>
          </p:nvPr>
        </p:nvGraphicFramePr>
        <p:xfrm>
          <a:off x="323850" y="987425"/>
          <a:ext cx="8496150" cy="3744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6">
            <a:extLst>
              <a:ext uri="{FF2B5EF4-FFF2-40B4-BE49-F238E27FC236}">
                <a16:creationId xmlns:a16="http://schemas.microsoft.com/office/drawing/2014/main" id="{81FD5A09-3084-4D76-A086-71C1CF17F3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8290" y="1020677"/>
            <a:ext cx="1425012" cy="120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256A6DB-5AD2-6BCC-6955-283217609F26}"/>
              </a:ext>
            </a:extLst>
          </p:cNvPr>
          <p:cNvSpPr>
            <a:spLocks noGrp="1"/>
          </p:cNvSpPr>
          <p:nvPr>
            <p:ph type="title"/>
          </p:nvPr>
        </p:nvSpPr>
        <p:spPr/>
        <p:txBody>
          <a:bodyPr/>
          <a:lstStyle/>
          <a:p>
            <a:r>
              <a:rPr lang="en-US" dirty="0"/>
              <a:t>DELHI (NATIONAL CAPITAL REGION)</a:t>
            </a:r>
            <a:endParaRPr lang="en-IN" dirty="0"/>
          </a:p>
        </p:txBody>
      </p:sp>
    </p:spTree>
    <p:extLst>
      <p:ext uri="{BB962C8B-B14F-4D97-AF65-F5344CB8AC3E}">
        <p14:creationId xmlns:p14="http://schemas.microsoft.com/office/powerpoint/2010/main" val="357672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E8BCEA-B7AE-4CA3-AF27-5662B5E18DF5}"/>
              </a:ext>
            </a:extLst>
          </p:cNvPr>
          <p:cNvSpPr>
            <a:spLocks noGrp="1"/>
          </p:cNvSpPr>
          <p:nvPr>
            <p:ph type="title"/>
          </p:nvPr>
        </p:nvSpPr>
        <p:spPr/>
        <p:txBody>
          <a:bodyPr/>
          <a:lstStyle/>
          <a:p>
            <a:r>
              <a:rPr lang="en-IN" dirty="0"/>
              <a:t>SIFY noida 01 DATA CENTER </a:t>
            </a:r>
          </a:p>
        </p:txBody>
      </p:sp>
      <p:grpSp>
        <p:nvGrpSpPr>
          <p:cNvPr id="3" name="Group 2">
            <a:extLst>
              <a:ext uri="{FF2B5EF4-FFF2-40B4-BE49-F238E27FC236}">
                <a16:creationId xmlns:a16="http://schemas.microsoft.com/office/drawing/2014/main" id="{63345519-AE80-8FD0-13D5-F39C18838E07}"/>
              </a:ext>
            </a:extLst>
          </p:cNvPr>
          <p:cNvGrpSpPr/>
          <p:nvPr/>
        </p:nvGrpSpPr>
        <p:grpSpPr>
          <a:xfrm>
            <a:off x="672983" y="3979689"/>
            <a:ext cx="3421035" cy="607484"/>
            <a:chOff x="672983" y="3979686"/>
            <a:chExt cx="3421035" cy="780841"/>
          </a:xfrm>
        </p:grpSpPr>
        <p:sp>
          <p:nvSpPr>
            <p:cNvPr id="16" name="Rectangle 15">
              <a:extLst>
                <a:ext uri="{FF2B5EF4-FFF2-40B4-BE49-F238E27FC236}">
                  <a16:creationId xmlns:a16="http://schemas.microsoft.com/office/drawing/2014/main" id="{05504CE1-0A77-8AD0-FA24-68AD62100551}"/>
                </a:ext>
              </a:extLst>
            </p:cNvPr>
            <p:cNvSpPr/>
            <p:nvPr/>
          </p:nvSpPr>
          <p:spPr>
            <a:xfrm>
              <a:off x="672983" y="4252486"/>
              <a:ext cx="3421035" cy="508041"/>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F1401B8B-A86B-29CD-26B1-28C711C36E45}"/>
                </a:ext>
              </a:extLst>
            </p:cNvPr>
            <p:cNvSpPr txBox="1"/>
            <p:nvPr/>
          </p:nvSpPr>
          <p:spPr>
            <a:xfrm>
              <a:off x="689608" y="3979686"/>
              <a:ext cx="3404410" cy="656955"/>
            </a:xfrm>
            <a:prstGeom prst="rect">
              <a:avLst/>
            </a:prstGeom>
            <a:noFill/>
          </p:spPr>
          <p:txBody>
            <a:bodyPr wrap="square" rtlCol="0">
              <a:spAutoFit/>
            </a:bodyPr>
            <a:lstStyle/>
            <a:p>
              <a:pPr marL="0" marR="0" lvl="0" indent="0" algn="ctr" defTabSz="685715" rtl="0" eaLnBrk="1" fontAlgn="auto" latinLnBrk="0" hangingPunct="1">
                <a:lnSpc>
                  <a:spcPct val="150000"/>
                </a:lnSpc>
                <a:spcBef>
                  <a:spcPts val="0"/>
                </a:spcBef>
                <a:spcAft>
                  <a:spcPts val="0"/>
                </a:spcAft>
                <a:buClrTx/>
                <a:buSzTx/>
                <a:buFontTx/>
                <a:buNone/>
                <a:tabLst/>
                <a:defRPr/>
              </a:pPr>
              <a:br>
                <a:rPr kumimoji="0" lang="en-US" sz="1200" b="1" i="1" u="none" strike="noStrike" kern="1200" cap="none" spc="0" normalizeH="0" baseline="0" noProof="0" dirty="0">
                  <a:ln>
                    <a:noFill/>
                  </a:ln>
                  <a:solidFill>
                    <a:prstClr val="black"/>
                  </a:solidFill>
                  <a:effectLst/>
                  <a:uLnTx/>
                  <a:uFillTx/>
                  <a:latin typeface="Trebuchet MS"/>
                  <a:ea typeface="+mn-ea"/>
                  <a:cs typeface="+mn-cs"/>
                </a:rPr>
              </a:br>
              <a:r>
                <a:rPr kumimoji="0" lang="pt-BR" sz="700" b="1" i="1" u="none" strike="noStrike" kern="1200" cap="none" spc="0" normalizeH="0" baseline="0" noProof="0" dirty="0">
                  <a:ln>
                    <a:noFill/>
                  </a:ln>
                  <a:solidFill>
                    <a:prstClr val="black"/>
                  </a:solidFill>
                  <a:effectLst/>
                  <a:uLnTx/>
                  <a:uFillTx/>
                  <a:latin typeface="Trebuchet MS"/>
                  <a:ea typeface="+mn-ea"/>
                  <a:cs typeface="+mn-cs"/>
                </a:rPr>
                <a:t>Plot No. B07, Sector 132,Gautam Budh Nagar, Noida - 201 301 UP, India</a:t>
              </a:r>
            </a:p>
          </p:txBody>
        </p:sp>
      </p:grpSp>
      <p:pic>
        <p:nvPicPr>
          <p:cNvPr id="4" name="Picture 3" descr="A picture containing building, outdoor&#10;&#10;Description automatically generated">
            <a:extLst>
              <a:ext uri="{FF2B5EF4-FFF2-40B4-BE49-F238E27FC236}">
                <a16:creationId xmlns:a16="http://schemas.microsoft.com/office/drawing/2014/main" id="{E585119F-0FFF-1419-04F0-E6FC94ADA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54" y="890669"/>
            <a:ext cx="3408565" cy="3362161"/>
          </a:xfrm>
          <a:prstGeom prst="rect">
            <a:avLst/>
          </a:prstGeom>
        </p:spPr>
      </p:pic>
      <p:graphicFrame>
        <p:nvGraphicFramePr>
          <p:cNvPr id="18" name="Content Placeholder 1">
            <a:extLst>
              <a:ext uri="{FF2B5EF4-FFF2-40B4-BE49-F238E27FC236}">
                <a16:creationId xmlns:a16="http://schemas.microsoft.com/office/drawing/2014/main" id="{A6394550-6148-A2D2-1719-A22439DDFC48}"/>
              </a:ext>
            </a:extLst>
          </p:cNvPr>
          <p:cNvGraphicFramePr>
            <a:graphicFrameLocks/>
          </p:cNvGraphicFramePr>
          <p:nvPr>
            <p:extLst>
              <p:ext uri="{D42A27DB-BD31-4B8C-83A1-F6EECF244321}">
                <p14:modId xmlns:p14="http://schemas.microsoft.com/office/powerpoint/2010/main" val="1917780515"/>
              </p:ext>
            </p:extLst>
          </p:nvPr>
        </p:nvGraphicFramePr>
        <p:xfrm>
          <a:off x="4751388" y="890669"/>
          <a:ext cx="4068762" cy="3869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19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apartment building, city&#10;&#10;Description automatically generated">
            <a:extLst>
              <a:ext uri="{FF2B5EF4-FFF2-40B4-BE49-F238E27FC236}">
                <a16:creationId xmlns:a16="http://schemas.microsoft.com/office/drawing/2014/main" id="{2F156A11-2788-DBAD-FC56-BD18ABC1F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73"/>
          <a:stretch/>
        </p:blipFill>
        <p:spPr>
          <a:xfrm>
            <a:off x="323850" y="987426"/>
            <a:ext cx="2700000" cy="1523388"/>
          </a:xfrm>
          <a:prstGeom prst="rect">
            <a:avLst/>
          </a:prstGeom>
          <a:ln w="6350">
            <a:solidFill>
              <a:schemeClr val="bg1"/>
            </a:solidFill>
          </a:ln>
        </p:spPr>
      </p:pic>
      <p:pic>
        <p:nvPicPr>
          <p:cNvPr id="9" name="Picture 8">
            <a:extLst>
              <a:ext uri="{FF2B5EF4-FFF2-40B4-BE49-F238E27FC236}">
                <a16:creationId xmlns:a16="http://schemas.microsoft.com/office/drawing/2014/main" id="{0C4B2970-6D14-5646-2D9C-BB9E99BB1226}"/>
              </a:ext>
            </a:extLst>
          </p:cNvPr>
          <p:cNvPicPr>
            <a:picLocks noChangeAspect="1"/>
          </p:cNvPicPr>
          <p:nvPr/>
        </p:nvPicPr>
        <p:blipFill>
          <a:blip r:embed="rId4"/>
          <a:stretch>
            <a:fillRect/>
          </a:stretch>
        </p:blipFill>
        <p:spPr>
          <a:xfrm>
            <a:off x="6107917" y="987426"/>
            <a:ext cx="2700000" cy="1523388"/>
          </a:xfrm>
          <a:prstGeom prst="rect">
            <a:avLst/>
          </a:prstGeom>
          <a:ln w="6350">
            <a:solidFill>
              <a:schemeClr val="bg1"/>
            </a:solidFill>
          </a:ln>
        </p:spPr>
      </p:pic>
      <p:sp>
        <p:nvSpPr>
          <p:cNvPr id="13" name="Title 12">
            <a:extLst>
              <a:ext uri="{FF2B5EF4-FFF2-40B4-BE49-F238E27FC236}">
                <a16:creationId xmlns:a16="http://schemas.microsoft.com/office/drawing/2014/main" id="{63B23685-D9CE-0896-454A-653B2AFEB94B}"/>
              </a:ext>
            </a:extLst>
          </p:cNvPr>
          <p:cNvSpPr>
            <a:spLocks noGrp="1"/>
          </p:cNvSpPr>
          <p:nvPr>
            <p:ph type="title"/>
          </p:nvPr>
        </p:nvSpPr>
        <p:spPr/>
        <p:txBody>
          <a:bodyPr/>
          <a:lstStyle/>
          <a:p>
            <a:r>
              <a:rPr lang="en-IN" dirty="0"/>
              <a:t>Sify NOIDA 02 Hyperscale Campus </a:t>
            </a:r>
          </a:p>
        </p:txBody>
      </p:sp>
      <p:sp>
        <p:nvSpPr>
          <p:cNvPr id="6" name="Rectangle 5">
            <a:extLst>
              <a:ext uri="{FF2B5EF4-FFF2-40B4-BE49-F238E27FC236}">
                <a16:creationId xmlns:a16="http://schemas.microsoft.com/office/drawing/2014/main" id="{A781478B-27AA-45A7-2AFB-2032531E91A8}"/>
              </a:ext>
            </a:extLst>
          </p:cNvPr>
          <p:cNvSpPr/>
          <p:nvPr/>
        </p:nvSpPr>
        <p:spPr>
          <a:xfrm>
            <a:off x="3215884" y="2571751"/>
            <a:ext cx="2700000" cy="2147189"/>
          </a:xfrm>
          <a:prstGeom prst="rect">
            <a:avLst/>
          </a:prstGeom>
          <a:solidFill>
            <a:srgbClr val="0E2138">
              <a:alpha val="80000"/>
            </a:srgbClr>
          </a:solidFill>
          <a:ln w="6350" cap="flat" cmpd="sng" algn="ctr">
            <a:solidFill>
              <a:srgbClr val="4F81BD">
                <a:lumMod val="75000"/>
              </a:srgb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4290" tIns="34290" rIns="34290" bIns="34290" numCol="1" spcCol="1270" rtlCol="0" anchor="ctr" anchorCtr="0">
            <a:noAutofit/>
          </a:bodyPr>
          <a:lstStyle/>
          <a:p>
            <a:pPr algn="ctr" defTabSz="914241"/>
            <a:endParaRPr lang="en-IN" sz="900" dirty="0">
              <a:solidFill>
                <a:prstClr val="white"/>
              </a:solidFill>
              <a:latin typeface="TheSansOffice" panose="020B0503040302060204" pitchFamily="34" charset="0"/>
            </a:endParaRPr>
          </a:p>
        </p:txBody>
      </p:sp>
      <p:sp>
        <p:nvSpPr>
          <p:cNvPr id="8" name="TextBox 7">
            <a:extLst>
              <a:ext uri="{FF2B5EF4-FFF2-40B4-BE49-F238E27FC236}">
                <a16:creationId xmlns:a16="http://schemas.microsoft.com/office/drawing/2014/main" id="{6C592DA8-FAE9-D255-8BD1-2AC091FDA585}"/>
              </a:ext>
            </a:extLst>
          </p:cNvPr>
          <p:cNvSpPr txBox="1"/>
          <p:nvPr/>
        </p:nvSpPr>
        <p:spPr>
          <a:xfrm>
            <a:off x="3418115" y="2716446"/>
            <a:ext cx="2307772" cy="2077492"/>
          </a:xfrm>
          <a:prstGeom prst="rect">
            <a:avLst/>
          </a:prstGeom>
          <a:noFill/>
        </p:spPr>
        <p:txBody>
          <a:bodyPr wrap="square" rtlCol="0">
            <a:spAutoFit/>
          </a:bodyPr>
          <a:lstStyle/>
          <a:p>
            <a:pPr algn="ctr" defTabSz="457189"/>
            <a:r>
              <a:rPr lang="en-US" sz="1200" dirty="0">
                <a:solidFill>
                  <a:srgbClr val="BED730"/>
                </a:solidFill>
                <a:latin typeface="Trebuchet MS"/>
                <a:cs typeface="Calibri"/>
              </a:rPr>
              <a:t>4 secure </a:t>
            </a:r>
            <a:r>
              <a:rPr lang="en-US" sz="1200" dirty="0">
                <a:solidFill>
                  <a:prstClr val="white">
                    <a:lumMod val="85000"/>
                  </a:prstClr>
                </a:solidFill>
                <a:latin typeface="Trebuchet MS"/>
                <a:cs typeface="Calibri"/>
              </a:rPr>
              <a:t>underground conduits with concrete enclosure at </a:t>
            </a:r>
            <a:r>
              <a:rPr lang="en-US" sz="1200" dirty="0">
                <a:solidFill>
                  <a:srgbClr val="BED730"/>
                </a:solidFill>
                <a:latin typeface="Trebuchet MS"/>
                <a:cs typeface="Calibri"/>
              </a:rPr>
              <a:t>2000 mm depth </a:t>
            </a:r>
            <a:br>
              <a:rPr lang="en-US" sz="1200" dirty="0">
                <a:solidFill>
                  <a:prstClr val="white">
                    <a:lumMod val="85000"/>
                  </a:prstClr>
                </a:solidFill>
                <a:latin typeface="Trebuchet MS"/>
                <a:cs typeface="Calibri"/>
              </a:rPr>
            </a:br>
            <a:r>
              <a:rPr lang="en-US" sz="1200" dirty="0">
                <a:solidFill>
                  <a:prstClr val="white">
                    <a:lumMod val="85000"/>
                  </a:prstClr>
                </a:solidFill>
                <a:latin typeface="Trebuchet MS"/>
                <a:cs typeface="Calibri"/>
              </a:rPr>
              <a:t>for high capacity </a:t>
            </a:r>
            <a:br>
              <a:rPr lang="en-US" sz="1200" dirty="0">
                <a:solidFill>
                  <a:prstClr val="white">
                    <a:lumMod val="85000"/>
                  </a:prstClr>
                </a:solidFill>
                <a:latin typeface="Trebuchet MS"/>
                <a:cs typeface="Calibri"/>
              </a:rPr>
            </a:br>
            <a:r>
              <a:rPr lang="en-US" sz="1200" dirty="0">
                <a:solidFill>
                  <a:prstClr val="white">
                    <a:lumMod val="85000"/>
                  </a:prstClr>
                </a:solidFill>
                <a:latin typeface="Trebuchet MS"/>
                <a:cs typeface="Calibri"/>
              </a:rPr>
              <a:t>and resilience</a:t>
            </a:r>
          </a:p>
          <a:p>
            <a:pPr algn="ctr" defTabSz="457189"/>
            <a:endParaRPr lang="en-US" sz="1200" dirty="0">
              <a:solidFill>
                <a:prstClr val="white">
                  <a:lumMod val="85000"/>
                </a:prstClr>
              </a:solidFill>
              <a:latin typeface="Trebuchet MS"/>
              <a:cs typeface="Calibri"/>
            </a:endParaRPr>
          </a:p>
          <a:p>
            <a:pPr algn="ctr" defTabSz="457189"/>
            <a:endParaRPr lang="en-US" sz="1200" dirty="0">
              <a:solidFill>
                <a:prstClr val="white">
                  <a:lumMod val="85000"/>
                </a:prstClr>
              </a:solidFill>
              <a:latin typeface="Trebuchet MS"/>
              <a:cs typeface="Calibri"/>
            </a:endParaRPr>
          </a:p>
          <a:p>
            <a:pPr defTabSz="457189"/>
            <a:r>
              <a:rPr lang="en-US" sz="1100" dirty="0">
                <a:solidFill>
                  <a:prstClr val="white">
                    <a:lumMod val="85000"/>
                  </a:prstClr>
                </a:solidFill>
                <a:latin typeface="Trebuchet MS"/>
                <a:cs typeface="Calibri"/>
              </a:rPr>
              <a:t>Note: Gas Pipelines cross at 1 meter depth; this avoids any disruption from future digging </a:t>
            </a:r>
          </a:p>
          <a:p>
            <a:pPr algn="ctr" defTabSz="457189"/>
            <a:endParaRPr lang="en-US" sz="1200" dirty="0">
              <a:solidFill>
                <a:prstClr val="white">
                  <a:lumMod val="85000"/>
                </a:prstClr>
              </a:solidFill>
              <a:latin typeface="Trebuchet MS"/>
            </a:endParaRPr>
          </a:p>
        </p:txBody>
      </p:sp>
      <p:graphicFrame>
        <p:nvGraphicFramePr>
          <p:cNvPr id="18" name="Diagram 17">
            <a:extLst>
              <a:ext uri="{FF2B5EF4-FFF2-40B4-BE49-F238E27FC236}">
                <a16:creationId xmlns:a16="http://schemas.microsoft.com/office/drawing/2014/main" id="{A670DE06-41C0-AAC0-CCBD-1F2B8BB6BFB2}"/>
              </a:ext>
            </a:extLst>
          </p:cNvPr>
          <p:cNvGraphicFramePr/>
          <p:nvPr>
            <p:extLst>
              <p:ext uri="{D42A27DB-BD31-4B8C-83A1-F6EECF244321}">
                <p14:modId xmlns:p14="http://schemas.microsoft.com/office/powerpoint/2010/main" val="3843522111"/>
              </p:ext>
            </p:extLst>
          </p:nvPr>
        </p:nvGraphicFramePr>
        <p:xfrm>
          <a:off x="323850" y="2571752"/>
          <a:ext cx="2700000" cy="21471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5" descr="Diagram&#10;&#10;Description automatically generated">
            <a:extLst>
              <a:ext uri="{FF2B5EF4-FFF2-40B4-BE49-F238E27FC236}">
                <a16:creationId xmlns:a16="http://schemas.microsoft.com/office/drawing/2014/main" id="{E7125948-6D7A-A25C-BB22-982C975CA852}"/>
              </a:ext>
            </a:extLst>
          </p:cNvPr>
          <p:cNvPicPr>
            <a:picLocks noChangeAspect="1"/>
          </p:cNvPicPr>
          <p:nvPr/>
        </p:nvPicPr>
        <p:blipFill rotWithShape="1">
          <a:blip r:embed="rId10"/>
          <a:stretch/>
        </p:blipFill>
        <p:spPr>
          <a:xfrm>
            <a:off x="3222000" y="987426"/>
            <a:ext cx="2700000" cy="1523388"/>
          </a:xfrm>
          <a:prstGeom prst="rect">
            <a:avLst/>
          </a:prstGeom>
          <a:ln w="6350">
            <a:solidFill>
              <a:schemeClr val="bg1"/>
            </a:solidFill>
          </a:ln>
        </p:spPr>
      </p:pic>
      <p:sp>
        <p:nvSpPr>
          <p:cNvPr id="3" name="TextBox 2">
            <a:extLst>
              <a:ext uri="{FF2B5EF4-FFF2-40B4-BE49-F238E27FC236}">
                <a16:creationId xmlns:a16="http://schemas.microsoft.com/office/drawing/2014/main" id="{4D838A60-C6AF-F52E-2CEC-C589DD38F203}"/>
              </a:ext>
            </a:extLst>
          </p:cNvPr>
          <p:cNvSpPr txBox="1"/>
          <p:nvPr/>
        </p:nvSpPr>
        <p:spPr>
          <a:xfrm>
            <a:off x="6107917" y="4405787"/>
            <a:ext cx="2712233" cy="307777"/>
          </a:xfrm>
          <a:prstGeom prst="rect">
            <a:avLst/>
          </a:prstGeom>
          <a:solidFill>
            <a:schemeClr val="bg1">
              <a:lumMod val="95000"/>
            </a:schemeClr>
          </a:solidFill>
          <a:ln>
            <a:noFill/>
          </a:ln>
        </p:spPr>
        <p:txBody>
          <a:bodyPr wrap="square" anchor="ctr">
            <a:spAutoFit/>
          </a:bodyPr>
          <a:lstStyle>
            <a:defPPr>
              <a:defRPr lang="en-US"/>
            </a:defPPr>
            <a:lvl1pPr algn="ctr">
              <a:defRPr sz="700" b="1" i="1"/>
            </a:lvl1pPr>
          </a:lstStyle>
          <a:p>
            <a:pPr defTabSz="457189"/>
            <a:r>
              <a:rPr lang="en-US" dirty="0">
                <a:solidFill>
                  <a:prstClr val="black"/>
                </a:solidFill>
                <a:latin typeface="Trebuchet MS"/>
              </a:rPr>
              <a:t>NB-11,12,13 Sector 132, Noida, Gautam Budh Nagar, </a:t>
            </a:r>
          </a:p>
          <a:p>
            <a:pPr defTabSz="457189"/>
            <a:r>
              <a:rPr lang="en-US" dirty="0">
                <a:solidFill>
                  <a:prstClr val="black"/>
                </a:solidFill>
                <a:latin typeface="Trebuchet MS"/>
              </a:rPr>
              <a:t>Uttar Pradesh |  28°30’43.97"N 77°22'21.63"E</a:t>
            </a:r>
          </a:p>
        </p:txBody>
      </p:sp>
      <p:sp>
        <p:nvSpPr>
          <p:cNvPr id="2" name="Rectangle 1">
            <a:extLst>
              <a:ext uri="{FF2B5EF4-FFF2-40B4-BE49-F238E27FC236}">
                <a16:creationId xmlns:a16="http://schemas.microsoft.com/office/drawing/2014/main" id="{69FA5340-1065-5EC8-76BC-91496C976A52}"/>
              </a:ext>
            </a:extLst>
          </p:cNvPr>
          <p:cNvSpPr/>
          <p:nvPr/>
        </p:nvSpPr>
        <p:spPr>
          <a:xfrm>
            <a:off x="6107918" y="2571750"/>
            <a:ext cx="2700000" cy="360000"/>
          </a:xfrm>
          <a:prstGeom prst="rect">
            <a:avLst/>
          </a:prstGeom>
          <a:solidFill>
            <a:srgbClr val="0E2138">
              <a:alpha val="80000"/>
            </a:srgbClr>
          </a:solidFill>
          <a:ln w="6350" cap="flat" cmpd="sng" algn="ctr">
            <a:solidFill>
              <a:srgbClr val="4F81BD">
                <a:lumMod val="75000"/>
              </a:srgb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34290" tIns="34290" rIns="34290" bIns="34290" numCol="1" spcCol="1270" rtlCol="0" anchor="ctr" anchorCtr="0">
            <a:noAutofit/>
          </a:bodyPr>
          <a:lstStyle/>
          <a:p>
            <a:pPr algn="ctr" defTabSz="914241"/>
            <a:endParaRPr lang="en-IN" sz="900" dirty="0">
              <a:solidFill>
                <a:prstClr val="white"/>
              </a:solidFill>
              <a:latin typeface="TheSansOffice" panose="020B0503040302060204" pitchFamily="34" charset="0"/>
            </a:endParaRPr>
          </a:p>
        </p:txBody>
      </p:sp>
      <p:sp>
        <p:nvSpPr>
          <p:cNvPr id="4" name="TextBox 3">
            <a:extLst>
              <a:ext uri="{FF2B5EF4-FFF2-40B4-BE49-F238E27FC236}">
                <a16:creationId xmlns:a16="http://schemas.microsoft.com/office/drawing/2014/main" id="{582FCD05-EEA7-1040-2F6E-D6AD1DB1F07C}"/>
              </a:ext>
            </a:extLst>
          </p:cNvPr>
          <p:cNvSpPr txBox="1"/>
          <p:nvPr/>
        </p:nvSpPr>
        <p:spPr>
          <a:xfrm>
            <a:off x="6199707" y="2624793"/>
            <a:ext cx="2608211" cy="276999"/>
          </a:xfrm>
          <a:prstGeom prst="rect">
            <a:avLst/>
          </a:prstGeom>
          <a:noFill/>
        </p:spPr>
        <p:txBody>
          <a:bodyPr wrap="square" rtlCol="0">
            <a:spAutoFit/>
          </a:bodyPr>
          <a:lstStyle/>
          <a:p>
            <a:pPr algn="ctr" defTabSz="457189"/>
            <a:r>
              <a:rPr lang="en-US" sz="1200" dirty="0">
                <a:solidFill>
                  <a:prstClr val="white">
                    <a:lumMod val="85000"/>
                  </a:prstClr>
                </a:solidFill>
                <a:latin typeface="Trebuchet MS"/>
                <a:cs typeface="Calibri"/>
              </a:rPr>
              <a:t>Noida 01 to Noida 02 fiber route</a:t>
            </a:r>
            <a:endParaRPr lang="en-US" sz="1200" dirty="0">
              <a:solidFill>
                <a:prstClr val="white">
                  <a:lumMod val="85000"/>
                </a:prstClr>
              </a:solidFill>
              <a:latin typeface="Trebuchet MS"/>
            </a:endParaRPr>
          </a:p>
        </p:txBody>
      </p:sp>
      <p:sp>
        <p:nvSpPr>
          <p:cNvPr id="14" name="TextBox 13">
            <a:extLst>
              <a:ext uri="{FF2B5EF4-FFF2-40B4-BE49-F238E27FC236}">
                <a16:creationId xmlns:a16="http://schemas.microsoft.com/office/drawing/2014/main" id="{CF5274F6-9B2D-B65F-6816-9494BA40706D}"/>
              </a:ext>
            </a:extLst>
          </p:cNvPr>
          <p:cNvSpPr txBox="1"/>
          <p:nvPr/>
        </p:nvSpPr>
        <p:spPr>
          <a:xfrm>
            <a:off x="6120154" y="2992686"/>
            <a:ext cx="2699996" cy="1200329"/>
          </a:xfrm>
          <a:prstGeom prst="rect">
            <a:avLst/>
          </a:prstGeom>
          <a:noFill/>
        </p:spPr>
        <p:txBody>
          <a:bodyPr wrap="square" rtlCol="0">
            <a:spAutoFit/>
          </a:bodyPr>
          <a:lstStyle/>
          <a:p>
            <a:pPr marL="87311" indent="-87311" defTabSz="457189">
              <a:buFont typeface="Arial" panose="020B0604020202020204" pitchFamily="34" charset="0"/>
              <a:buChar char="•"/>
            </a:pPr>
            <a:r>
              <a:rPr lang="en-US" sz="1200" dirty="0">
                <a:solidFill>
                  <a:prstClr val="white">
                    <a:lumMod val="85000"/>
                  </a:prstClr>
                </a:solidFill>
                <a:latin typeface="Trebuchet MS"/>
                <a:cs typeface="Calibri"/>
              </a:rPr>
              <a:t>Path-1 (Red) – 600 meters</a:t>
            </a:r>
          </a:p>
          <a:p>
            <a:pPr marL="87311" indent="-87311" defTabSz="457189">
              <a:buFont typeface="Arial" panose="020B0604020202020204" pitchFamily="34" charset="0"/>
              <a:buChar char="•"/>
            </a:pPr>
            <a:r>
              <a:rPr lang="en-US" sz="1200" dirty="0">
                <a:solidFill>
                  <a:prstClr val="white">
                    <a:lumMod val="85000"/>
                  </a:prstClr>
                </a:solidFill>
                <a:latin typeface="Trebuchet MS"/>
                <a:cs typeface="Calibri"/>
              </a:rPr>
              <a:t>Path-2 (Yellow) – 800 meters</a:t>
            </a:r>
            <a:endParaRPr lang="en-US" sz="1200" dirty="0">
              <a:solidFill>
                <a:prstClr val="white">
                  <a:lumMod val="85000"/>
                </a:prstClr>
              </a:solidFill>
              <a:latin typeface="Trebuchet MS"/>
            </a:endParaRPr>
          </a:p>
          <a:p>
            <a:pPr marL="87311" indent="-87311" defTabSz="457189">
              <a:buFont typeface="Arial" panose="020B0604020202020204" pitchFamily="34" charset="0"/>
              <a:buChar char="•"/>
            </a:pPr>
            <a:r>
              <a:rPr lang="en-US" sz="1200" dirty="0">
                <a:solidFill>
                  <a:prstClr val="white">
                    <a:lumMod val="85000"/>
                  </a:prstClr>
                </a:solidFill>
                <a:latin typeface="Trebuchet MS"/>
                <a:cs typeface="Calibri"/>
              </a:rPr>
              <a:t>Path-3 (Green) – 1200 meters</a:t>
            </a:r>
            <a:endParaRPr lang="en-US" sz="1200" dirty="0">
              <a:solidFill>
                <a:prstClr val="white">
                  <a:lumMod val="85000"/>
                </a:prstClr>
              </a:solidFill>
              <a:latin typeface="Trebuchet MS"/>
            </a:endParaRPr>
          </a:p>
          <a:p>
            <a:pPr marL="87311" indent="-87311" defTabSz="457189">
              <a:buFont typeface="Arial" panose="020B0604020202020204" pitchFamily="34" charset="0"/>
              <a:buChar char="•"/>
            </a:pPr>
            <a:r>
              <a:rPr lang="en-US" sz="1200" dirty="0">
                <a:solidFill>
                  <a:prstClr val="white">
                    <a:lumMod val="85000"/>
                  </a:prstClr>
                </a:solidFill>
                <a:latin typeface="Trebuchet MS"/>
                <a:cs typeface="Calibri"/>
              </a:rPr>
              <a:t>Path-4 (Blue) – 1200 meters</a:t>
            </a:r>
          </a:p>
          <a:p>
            <a:pPr marL="87311" indent="-87311" defTabSz="457189">
              <a:buFont typeface="Arial" panose="020B0604020202020204" pitchFamily="34" charset="0"/>
              <a:buChar char="•"/>
            </a:pPr>
            <a:endParaRPr lang="en-US" sz="1200" dirty="0">
              <a:solidFill>
                <a:prstClr val="white">
                  <a:lumMod val="85000"/>
                </a:prstClr>
              </a:solidFill>
              <a:latin typeface="Trebuchet MS"/>
              <a:cs typeface="Calibri"/>
            </a:endParaRPr>
          </a:p>
          <a:p>
            <a:pPr marL="87311" indent="-87311" defTabSz="457189">
              <a:buFont typeface="Arial" panose="020B0604020202020204" pitchFamily="34" charset="0"/>
              <a:buChar char="•"/>
            </a:pPr>
            <a:r>
              <a:rPr lang="en-US" sz="1200" dirty="0">
                <a:solidFill>
                  <a:prstClr val="white">
                    <a:lumMod val="85000"/>
                  </a:prstClr>
                </a:solidFill>
                <a:latin typeface="Trebuchet MS"/>
                <a:cs typeface="Calibri"/>
              </a:rPr>
              <a:t>Ready by June 2023</a:t>
            </a:r>
          </a:p>
        </p:txBody>
      </p:sp>
      <p:pic>
        <p:nvPicPr>
          <p:cNvPr id="11" name="Picture 10" descr="A picture containing outdoor, building, apartment building, city&#10;&#10;Description automatically generated">
            <a:extLst>
              <a:ext uri="{FF2B5EF4-FFF2-40B4-BE49-F238E27FC236}">
                <a16:creationId xmlns:a16="http://schemas.microsoft.com/office/drawing/2014/main" id="{F255EB98-AA3A-C064-1775-7557DAFFB3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73"/>
          <a:stretch/>
        </p:blipFill>
        <p:spPr>
          <a:xfrm>
            <a:off x="7198027" y="2031139"/>
            <a:ext cx="589178" cy="332425"/>
          </a:xfrm>
          <a:prstGeom prst="rect">
            <a:avLst/>
          </a:prstGeom>
          <a:ln w="6350">
            <a:solidFill>
              <a:schemeClr val="bg1"/>
            </a:solidFill>
          </a:ln>
        </p:spPr>
      </p:pic>
      <p:pic>
        <p:nvPicPr>
          <p:cNvPr id="16" name="Picture 15">
            <a:extLst>
              <a:ext uri="{FF2B5EF4-FFF2-40B4-BE49-F238E27FC236}">
                <a16:creationId xmlns:a16="http://schemas.microsoft.com/office/drawing/2014/main" id="{6ECCD3FA-8109-1748-7F4E-F2FA9268B3A6}"/>
              </a:ext>
            </a:extLst>
          </p:cNvPr>
          <p:cNvPicPr>
            <a:picLocks noChangeAspect="1"/>
          </p:cNvPicPr>
          <p:nvPr/>
        </p:nvPicPr>
        <p:blipFill>
          <a:blip r:embed="rId11"/>
          <a:stretch>
            <a:fillRect/>
          </a:stretch>
        </p:blipFill>
        <p:spPr>
          <a:xfrm>
            <a:off x="7040047" y="987426"/>
            <a:ext cx="533304" cy="415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682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DAE2656-FEBC-4E75-B759-EFBAD735D858}"/>
              </a:ext>
            </a:extLst>
          </p:cNvPr>
          <p:cNvGraphicFramePr/>
          <p:nvPr>
            <p:extLst>
              <p:ext uri="{D42A27DB-BD31-4B8C-83A1-F6EECF244321}">
                <p14:modId xmlns:p14="http://schemas.microsoft.com/office/powerpoint/2010/main" val="651117183"/>
              </p:ext>
            </p:extLst>
          </p:nvPr>
        </p:nvGraphicFramePr>
        <p:xfrm>
          <a:off x="324000" y="987425"/>
          <a:ext cx="8496150" cy="3744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6">
            <a:extLst>
              <a:ext uri="{FF2B5EF4-FFF2-40B4-BE49-F238E27FC236}">
                <a16:creationId xmlns:a16="http://schemas.microsoft.com/office/drawing/2014/main" id="{C93E2745-21C3-0212-1BC5-9FAE24923254}"/>
              </a:ext>
            </a:extLst>
          </p:cNvPr>
          <p:cNvSpPr>
            <a:spLocks noGrp="1"/>
          </p:cNvSpPr>
          <p:nvPr>
            <p:ph type="title"/>
          </p:nvPr>
        </p:nvSpPr>
        <p:spPr/>
        <p:txBody>
          <a:bodyPr/>
          <a:lstStyle/>
          <a:p>
            <a:r>
              <a:rPr lang="en-US" dirty="0"/>
              <a:t>CHENNAI city</a:t>
            </a:r>
            <a:endParaRPr lang="en-IN" dirty="0"/>
          </a:p>
        </p:txBody>
      </p:sp>
    </p:spTree>
    <p:extLst>
      <p:ext uri="{BB962C8B-B14F-4D97-AF65-F5344CB8AC3E}">
        <p14:creationId xmlns:p14="http://schemas.microsoft.com/office/powerpoint/2010/main" val="251125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IN" dirty="0"/>
              <a:t>SIFY Chennai 01 DATA CENTER – tidel park</a:t>
            </a:r>
          </a:p>
        </p:txBody>
      </p:sp>
      <p:grpSp>
        <p:nvGrpSpPr>
          <p:cNvPr id="5" name="Group 4">
            <a:extLst>
              <a:ext uri="{FF2B5EF4-FFF2-40B4-BE49-F238E27FC236}">
                <a16:creationId xmlns:a16="http://schemas.microsoft.com/office/drawing/2014/main" id="{1B3640E9-E88A-77B2-3560-949DE2330169}"/>
              </a:ext>
            </a:extLst>
          </p:cNvPr>
          <p:cNvGrpSpPr/>
          <p:nvPr/>
        </p:nvGrpSpPr>
        <p:grpSpPr>
          <a:xfrm>
            <a:off x="453224" y="993815"/>
            <a:ext cx="3672664" cy="3479988"/>
            <a:chOff x="453224" y="869124"/>
            <a:chExt cx="3672664" cy="3479988"/>
          </a:xfrm>
        </p:grpSpPr>
        <p:pic>
          <p:nvPicPr>
            <p:cNvPr id="8" name="Picture 7">
              <a:extLst>
                <a:ext uri="{FF2B5EF4-FFF2-40B4-BE49-F238E27FC236}">
                  <a16:creationId xmlns:a16="http://schemas.microsoft.com/office/drawing/2014/main" id="{229CC926-EFFF-11CF-059D-F4073CBA18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3224" y="869124"/>
              <a:ext cx="3672664" cy="3423415"/>
            </a:xfrm>
            <a:prstGeom prst="rect">
              <a:avLst/>
            </a:prstGeom>
          </p:spPr>
        </p:pic>
        <p:grpSp>
          <p:nvGrpSpPr>
            <p:cNvPr id="2" name="Group 1">
              <a:extLst>
                <a:ext uri="{FF2B5EF4-FFF2-40B4-BE49-F238E27FC236}">
                  <a16:creationId xmlns:a16="http://schemas.microsoft.com/office/drawing/2014/main" id="{F9721135-C02B-7D32-DE24-8D80BB648153}"/>
                </a:ext>
              </a:extLst>
            </p:cNvPr>
            <p:cNvGrpSpPr/>
            <p:nvPr/>
          </p:nvGrpSpPr>
          <p:grpSpPr>
            <a:xfrm>
              <a:off x="480765" y="3900340"/>
              <a:ext cx="3622445" cy="448772"/>
              <a:chOff x="4751389" y="3139149"/>
              <a:chExt cx="3137391" cy="489114"/>
            </a:xfrm>
          </p:grpSpPr>
          <p:sp>
            <p:nvSpPr>
              <p:cNvPr id="9" name="Rectangle 8">
                <a:extLst>
                  <a:ext uri="{FF2B5EF4-FFF2-40B4-BE49-F238E27FC236}">
                    <a16:creationId xmlns:a16="http://schemas.microsoft.com/office/drawing/2014/main" id="{4440B30D-4A99-CFEE-2C8E-8AB618AA7CA4}"/>
                  </a:ext>
                </a:extLst>
              </p:cNvPr>
              <p:cNvSpPr/>
              <p:nvPr/>
            </p:nvSpPr>
            <p:spPr>
              <a:xfrm>
                <a:off x="4751389" y="3139149"/>
                <a:ext cx="3137390" cy="335571"/>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3B94AEA8-7DBC-4E29-8977-A41D47170C87}"/>
                  </a:ext>
                </a:extLst>
              </p:cNvPr>
              <p:cNvSpPr txBox="1"/>
              <p:nvPr/>
            </p:nvSpPr>
            <p:spPr>
              <a:xfrm>
                <a:off x="4751389" y="3175414"/>
                <a:ext cx="3137391" cy="452849"/>
              </a:xfrm>
              <a:prstGeom prst="rect">
                <a:avLst/>
              </a:prstGeom>
              <a:noFill/>
            </p:spPr>
            <p:txBody>
              <a:bodyPr wrap="square" rtlCol="0">
                <a:spAutoFit/>
              </a:bodyPr>
              <a:lstStyle/>
              <a:p>
                <a:pPr algn="ctr" defTabSz="685698">
                  <a:defRPr/>
                </a:pPr>
                <a:r>
                  <a:rPr lang="en-IN" sz="700" b="1" i="1" dirty="0" err="1">
                    <a:latin typeface="Trebuchet MS"/>
                  </a:rPr>
                  <a:t>Tidel</a:t>
                </a:r>
                <a:r>
                  <a:rPr lang="en-IN" sz="700" b="1" i="1" dirty="0">
                    <a:latin typeface="Trebuchet MS"/>
                  </a:rPr>
                  <a:t> Park, #4, Rajiv Gandhi Salai, Taramani, Chennai - 600113,TN,India.</a:t>
                </a:r>
              </a:p>
              <a:p>
                <a:pPr defTabSz="685698">
                  <a:defRPr/>
                </a:pPr>
                <a:endParaRPr lang="en-IN" sz="700" b="1" i="1" dirty="0">
                  <a:latin typeface="Trebuchet MS"/>
                </a:endParaRPr>
              </a:p>
              <a:p>
                <a:pPr defTabSz="685698">
                  <a:defRPr/>
                </a:pPr>
                <a:r>
                  <a:rPr lang="en-IN" sz="700" b="1" i="1" dirty="0">
                    <a:solidFill>
                      <a:srgbClr val="0070C0"/>
                    </a:solidFill>
                    <a:latin typeface="Trebuchet MS"/>
                  </a:rPr>
                  <a:t> </a:t>
                </a:r>
                <a:endParaRPr lang="en-US" sz="700" b="1" i="1" dirty="0">
                  <a:latin typeface="Trebuchet MS"/>
                </a:endParaRPr>
              </a:p>
            </p:txBody>
          </p:sp>
        </p:grpSp>
      </p:grpSp>
      <p:graphicFrame>
        <p:nvGraphicFramePr>
          <p:cNvPr id="10" name="Diagram 9">
            <a:extLst>
              <a:ext uri="{FF2B5EF4-FFF2-40B4-BE49-F238E27FC236}">
                <a16:creationId xmlns:a16="http://schemas.microsoft.com/office/drawing/2014/main" id="{47F4F8BE-D898-CB22-A478-0905209E43E9}"/>
              </a:ext>
            </a:extLst>
          </p:cNvPr>
          <p:cNvGraphicFramePr/>
          <p:nvPr>
            <p:extLst>
              <p:ext uri="{D42A27DB-BD31-4B8C-83A1-F6EECF244321}">
                <p14:modId xmlns:p14="http://schemas.microsoft.com/office/powerpoint/2010/main" val="2039470607"/>
              </p:ext>
            </p:extLst>
          </p:nvPr>
        </p:nvGraphicFramePr>
        <p:xfrm>
          <a:off x="4751389" y="998909"/>
          <a:ext cx="4068761" cy="3531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425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8A328-AD3E-419E-B58D-C6D6662529CD}"/>
              </a:ext>
            </a:extLst>
          </p:cNvPr>
          <p:cNvSpPr>
            <a:spLocks noGrp="1"/>
          </p:cNvSpPr>
          <p:nvPr>
            <p:ph type="title"/>
          </p:nvPr>
        </p:nvSpPr>
        <p:spPr/>
        <p:txBody>
          <a:bodyPr/>
          <a:lstStyle/>
          <a:p>
            <a:r>
              <a:rPr lang="en-US" dirty="0"/>
              <a:t>Sify Chennai 02 Data Center Campus – SIRUSERI </a:t>
            </a:r>
            <a:br>
              <a:rPr lang="en-US" dirty="0"/>
            </a:br>
            <a:r>
              <a:rPr lang="en-US" dirty="0"/>
              <a:t>with Integrated CLS</a:t>
            </a:r>
            <a:endParaRPr lang="en-IN" dirty="0"/>
          </a:p>
        </p:txBody>
      </p:sp>
      <p:pic>
        <p:nvPicPr>
          <p:cNvPr id="7" name="Picture 6">
            <a:extLst>
              <a:ext uri="{FF2B5EF4-FFF2-40B4-BE49-F238E27FC236}">
                <a16:creationId xmlns:a16="http://schemas.microsoft.com/office/drawing/2014/main" id="{1F8B5FAD-C1D4-4EE7-57E6-77D81CEF6243}"/>
              </a:ext>
            </a:extLst>
          </p:cNvPr>
          <p:cNvPicPr>
            <a:picLocks noChangeAspect="1"/>
          </p:cNvPicPr>
          <p:nvPr/>
        </p:nvPicPr>
        <p:blipFill>
          <a:blip r:embed="rId3"/>
          <a:stretch>
            <a:fillRect/>
          </a:stretch>
        </p:blipFill>
        <p:spPr>
          <a:xfrm>
            <a:off x="332860" y="987429"/>
            <a:ext cx="3600000" cy="2023924"/>
          </a:xfrm>
          <a:prstGeom prst="rect">
            <a:avLst/>
          </a:prstGeom>
        </p:spPr>
      </p:pic>
      <p:grpSp>
        <p:nvGrpSpPr>
          <p:cNvPr id="2" name="Group 1">
            <a:extLst>
              <a:ext uri="{FF2B5EF4-FFF2-40B4-BE49-F238E27FC236}">
                <a16:creationId xmlns:a16="http://schemas.microsoft.com/office/drawing/2014/main" id="{75323524-26DA-BBA1-ACFD-C7A3DA2EDD7E}"/>
              </a:ext>
            </a:extLst>
          </p:cNvPr>
          <p:cNvGrpSpPr/>
          <p:nvPr/>
        </p:nvGrpSpPr>
        <p:grpSpPr>
          <a:xfrm>
            <a:off x="4697413" y="992728"/>
            <a:ext cx="3786185" cy="2648804"/>
            <a:chOff x="4697412" y="992728"/>
            <a:chExt cx="3786185" cy="2648804"/>
          </a:xfrm>
        </p:grpSpPr>
        <p:pic>
          <p:nvPicPr>
            <p:cNvPr id="13" name="Google Shape;95;p15">
              <a:extLst>
                <a:ext uri="{FF2B5EF4-FFF2-40B4-BE49-F238E27FC236}">
                  <a16:creationId xmlns:a16="http://schemas.microsoft.com/office/drawing/2014/main" id="{BE8EA087-47FE-1F7D-541F-50502647AF17}"/>
                </a:ext>
              </a:extLst>
            </p:cNvPr>
            <p:cNvPicPr preferRelativeResize="0"/>
            <p:nvPr/>
          </p:nvPicPr>
          <p:blipFill rotWithShape="1">
            <a:blip r:embed="rId4"/>
            <a:srcRect t="4298" b="21370"/>
            <a:stretch/>
          </p:blipFill>
          <p:spPr>
            <a:xfrm>
              <a:off x="4697412" y="992728"/>
              <a:ext cx="3786185" cy="2648804"/>
            </a:xfrm>
            <a:prstGeom prst="rect">
              <a:avLst/>
            </a:prstGeom>
          </p:spPr>
        </p:pic>
        <p:sp>
          <p:nvSpPr>
            <p:cNvPr id="18" name="Speech Bubble: Rectangle 17">
              <a:extLst>
                <a:ext uri="{FF2B5EF4-FFF2-40B4-BE49-F238E27FC236}">
                  <a16:creationId xmlns:a16="http://schemas.microsoft.com/office/drawing/2014/main" id="{69089320-77CE-2A6E-4400-B8810FEA6A56}"/>
                </a:ext>
              </a:extLst>
            </p:cNvPr>
            <p:cNvSpPr/>
            <p:nvPr/>
          </p:nvSpPr>
          <p:spPr>
            <a:xfrm>
              <a:off x="6514193" y="1271203"/>
              <a:ext cx="976716" cy="306182"/>
            </a:xfrm>
            <a:prstGeom prst="wedgeRectCallout">
              <a:avLst>
                <a:gd name="adj1" fmla="val -102742"/>
                <a:gd name="adj2" fmla="val 182749"/>
              </a:avLst>
            </a:prstGeom>
            <a:solidFill>
              <a:schemeClr val="tx2">
                <a:lumMod val="50000"/>
              </a:scheme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800" dirty="0">
                  <a:solidFill>
                    <a:prstClr val="white"/>
                  </a:solidFill>
                  <a:latin typeface="Trebuchet MS"/>
                </a:rPr>
                <a:t>Other CLS</a:t>
              </a:r>
            </a:p>
          </p:txBody>
        </p:sp>
        <p:sp>
          <p:nvSpPr>
            <p:cNvPr id="19" name="Speech Bubble: Rectangle 18">
              <a:extLst>
                <a:ext uri="{FF2B5EF4-FFF2-40B4-BE49-F238E27FC236}">
                  <a16:creationId xmlns:a16="http://schemas.microsoft.com/office/drawing/2014/main" id="{C926F90E-B96B-5ED8-0403-F3630CF7B366}"/>
                </a:ext>
              </a:extLst>
            </p:cNvPr>
            <p:cNvSpPr/>
            <p:nvPr/>
          </p:nvSpPr>
          <p:spPr>
            <a:xfrm>
              <a:off x="6162059" y="3258276"/>
              <a:ext cx="826569" cy="246923"/>
            </a:xfrm>
            <a:prstGeom prst="wedgeRectCallout">
              <a:avLst>
                <a:gd name="adj1" fmla="val -93869"/>
                <a:gd name="adj2" fmla="val -129663"/>
              </a:avLst>
            </a:prstGeom>
            <a:solidFill>
              <a:schemeClr val="tx2">
                <a:lumMod val="50000"/>
              </a:scheme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800" dirty="0">
                  <a:solidFill>
                    <a:prstClr val="white"/>
                  </a:solidFill>
                  <a:latin typeface="Trebuchet MS"/>
                </a:rPr>
                <a:t>Sify CLS</a:t>
              </a:r>
            </a:p>
          </p:txBody>
        </p:sp>
      </p:grpSp>
      <p:graphicFrame>
        <p:nvGraphicFramePr>
          <p:cNvPr id="6" name="Diagram 5">
            <a:extLst>
              <a:ext uri="{FF2B5EF4-FFF2-40B4-BE49-F238E27FC236}">
                <a16:creationId xmlns:a16="http://schemas.microsoft.com/office/drawing/2014/main" id="{A4E19D79-3632-0A92-D3A3-786166BC7469}"/>
              </a:ext>
            </a:extLst>
          </p:cNvPr>
          <p:cNvGraphicFramePr/>
          <p:nvPr>
            <p:extLst>
              <p:ext uri="{D42A27DB-BD31-4B8C-83A1-F6EECF244321}">
                <p14:modId xmlns:p14="http://schemas.microsoft.com/office/powerpoint/2010/main" val="2469207472"/>
              </p:ext>
            </p:extLst>
          </p:nvPr>
        </p:nvGraphicFramePr>
        <p:xfrm>
          <a:off x="323850" y="3258277"/>
          <a:ext cx="3600000" cy="14740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EDA5BE91-BEE1-EB0C-B988-D56241C50745}"/>
              </a:ext>
            </a:extLst>
          </p:cNvPr>
          <p:cNvGraphicFramePr/>
          <p:nvPr>
            <p:extLst>
              <p:ext uri="{D42A27DB-BD31-4B8C-83A1-F6EECF244321}">
                <p14:modId xmlns:p14="http://schemas.microsoft.com/office/powerpoint/2010/main" val="1746568009"/>
              </p:ext>
            </p:extLst>
          </p:nvPr>
        </p:nvGraphicFramePr>
        <p:xfrm>
          <a:off x="4392615" y="3693886"/>
          <a:ext cx="4427536" cy="10384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8" name="Straight Connector 7">
            <a:extLst>
              <a:ext uri="{FF2B5EF4-FFF2-40B4-BE49-F238E27FC236}">
                <a16:creationId xmlns:a16="http://schemas.microsoft.com/office/drawing/2014/main" id="{DD201466-4687-510A-B147-3FCDE3148B16}"/>
              </a:ext>
            </a:extLst>
          </p:cNvPr>
          <p:cNvCxnSpPr>
            <a:cxnSpLocks/>
          </p:cNvCxnSpPr>
          <p:nvPr/>
        </p:nvCxnSpPr>
        <p:spPr>
          <a:xfrm flipV="1">
            <a:off x="4169133" y="987426"/>
            <a:ext cx="0" cy="3744913"/>
          </a:xfrm>
          <a:prstGeom prst="line">
            <a:avLst/>
          </a:prstGeom>
          <a:ln w="9525">
            <a:solidFill>
              <a:schemeClr val="bg1">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720551-5A51-A6BE-B485-4F5B01C18B68}"/>
              </a:ext>
            </a:extLst>
          </p:cNvPr>
          <p:cNvSpPr txBox="1"/>
          <p:nvPr/>
        </p:nvSpPr>
        <p:spPr>
          <a:xfrm>
            <a:off x="323850" y="3011352"/>
            <a:ext cx="3609011" cy="200055"/>
          </a:xfrm>
          <a:prstGeom prst="rect">
            <a:avLst/>
          </a:prstGeom>
          <a:solidFill>
            <a:schemeClr val="bg1">
              <a:lumMod val="95000"/>
            </a:schemeClr>
          </a:solidFill>
          <a:ln>
            <a:noFill/>
          </a:ln>
        </p:spPr>
        <p:txBody>
          <a:bodyPr wrap="square" anchor="ctr">
            <a:spAutoFit/>
          </a:bodyPr>
          <a:lstStyle>
            <a:defPPr>
              <a:defRPr lang="en-US"/>
            </a:defPPr>
            <a:lvl1pPr algn="ctr">
              <a:defRPr sz="700" b="1" i="1"/>
            </a:lvl1pPr>
          </a:lstStyle>
          <a:p>
            <a:pPr defTabSz="457189"/>
            <a:r>
              <a:rPr lang="en-US" dirty="0">
                <a:solidFill>
                  <a:prstClr val="black"/>
                </a:solidFill>
                <a:latin typeface="Trebuchet MS"/>
              </a:rPr>
              <a:t>H11/A, Sipcot IT Park, Siruseri, Tamil Nādu, 603 103.</a:t>
            </a:r>
          </a:p>
        </p:txBody>
      </p:sp>
    </p:spTree>
    <p:extLst>
      <p:ext uri="{BB962C8B-B14F-4D97-AF65-F5344CB8AC3E}">
        <p14:creationId xmlns:p14="http://schemas.microsoft.com/office/powerpoint/2010/main" val="2716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DAE2656-FEBC-4E75-B759-EFBAD735D858}"/>
              </a:ext>
            </a:extLst>
          </p:cNvPr>
          <p:cNvGraphicFramePr/>
          <p:nvPr>
            <p:extLst>
              <p:ext uri="{D42A27DB-BD31-4B8C-83A1-F6EECF244321}">
                <p14:modId xmlns:p14="http://schemas.microsoft.com/office/powerpoint/2010/main" val="3861239544"/>
              </p:ext>
            </p:extLst>
          </p:nvPr>
        </p:nvGraphicFramePr>
        <p:xfrm>
          <a:off x="149629" y="739834"/>
          <a:ext cx="8670519" cy="3992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FCD8C76A-DC64-6438-B5CE-FFA25EE32A4F}"/>
              </a:ext>
            </a:extLst>
          </p:cNvPr>
          <p:cNvSpPr>
            <a:spLocks noGrp="1"/>
          </p:cNvSpPr>
          <p:nvPr>
            <p:ph type="title"/>
          </p:nvPr>
        </p:nvSpPr>
        <p:spPr/>
        <p:txBody>
          <a:bodyPr/>
          <a:lstStyle/>
          <a:p>
            <a:r>
              <a:rPr lang="en-US" dirty="0"/>
              <a:t>HYDERABAD city</a:t>
            </a:r>
            <a:endParaRPr lang="en-IN" dirty="0"/>
          </a:p>
        </p:txBody>
      </p:sp>
    </p:spTree>
    <p:extLst>
      <p:ext uri="{BB962C8B-B14F-4D97-AF65-F5344CB8AC3E}">
        <p14:creationId xmlns:p14="http://schemas.microsoft.com/office/powerpoint/2010/main" val="309851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IN" dirty="0"/>
              <a:t>SIFY Hyderabad 01 DATA CENTER – financial district</a:t>
            </a:r>
          </a:p>
        </p:txBody>
      </p:sp>
      <p:sp>
        <p:nvSpPr>
          <p:cNvPr id="11" name="TextBox 10">
            <a:extLst>
              <a:ext uri="{FF2B5EF4-FFF2-40B4-BE49-F238E27FC236}">
                <a16:creationId xmlns:a16="http://schemas.microsoft.com/office/drawing/2014/main" id="{B2BF4D93-417C-4299-A899-6D32ED041E33}"/>
              </a:ext>
            </a:extLst>
          </p:cNvPr>
          <p:cNvSpPr txBox="1"/>
          <p:nvPr/>
        </p:nvSpPr>
        <p:spPr>
          <a:xfrm>
            <a:off x="334860" y="987425"/>
            <a:ext cx="8496150" cy="246221"/>
          </a:xfrm>
          <a:prstGeom prst="rect">
            <a:avLst/>
          </a:prstGeom>
          <a:noFill/>
        </p:spPr>
        <p:txBody>
          <a:bodyPr wrap="square">
            <a:spAutoFit/>
          </a:bodyPr>
          <a:lstStyle/>
          <a:p>
            <a:r>
              <a:rPr lang="en-IN" sz="1000" dirty="0">
                <a:solidFill>
                  <a:schemeClr val="bg1"/>
                </a:solidFill>
                <a:latin typeface="+mj-lt"/>
              </a:rPr>
              <a:t>The strategic </a:t>
            </a:r>
            <a:r>
              <a:rPr lang="en-US" sz="1000" dirty="0">
                <a:solidFill>
                  <a:schemeClr val="bg1"/>
                </a:solidFill>
                <a:latin typeface="+mj-lt"/>
              </a:rPr>
              <a:t>position of this data center enables it to service the nearby IT hub in Hyderabad for various Data Center-</a:t>
            </a:r>
            <a:r>
              <a:rPr lang="en-IN" sz="1000" dirty="0">
                <a:solidFill>
                  <a:schemeClr val="bg1"/>
                </a:solidFill>
                <a:latin typeface="+mj-lt"/>
              </a:rPr>
              <a:t>based services.</a:t>
            </a:r>
          </a:p>
        </p:txBody>
      </p:sp>
      <p:grpSp>
        <p:nvGrpSpPr>
          <p:cNvPr id="5" name="Group 4">
            <a:extLst>
              <a:ext uri="{FF2B5EF4-FFF2-40B4-BE49-F238E27FC236}">
                <a16:creationId xmlns:a16="http://schemas.microsoft.com/office/drawing/2014/main" id="{56B28C3E-26E5-36A4-B906-B7D47CD47757}"/>
              </a:ext>
            </a:extLst>
          </p:cNvPr>
          <p:cNvGrpSpPr/>
          <p:nvPr/>
        </p:nvGrpSpPr>
        <p:grpSpPr>
          <a:xfrm>
            <a:off x="312990" y="1476433"/>
            <a:ext cx="4067657" cy="2612180"/>
            <a:chOff x="323851" y="961561"/>
            <a:chExt cx="4067657" cy="2612180"/>
          </a:xfrm>
        </p:grpSpPr>
        <p:grpSp>
          <p:nvGrpSpPr>
            <p:cNvPr id="2" name="Group 1">
              <a:extLst>
                <a:ext uri="{FF2B5EF4-FFF2-40B4-BE49-F238E27FC236}">
                  <a16:creationId xmlns:a16="http://schemas.microsoft.com/office/drawing/2014/main" id="{739D9EFA-AB54-640D-2A1D-2B4A3295F966}"/>
                </a:ext>
              </a:extLst>
            </p:cNvPr>
            <p:cNvGrpSpPr/>
            <p:nvPr/>
          </p:nvGrpSpPr>
          <p:grpSpPr>
            <a:xfrm>
              <a:off x="323852" y="3239844"/>
              <a:ext cx="4067656" cy="333897"/>
              <a:chOff x="4676575" y="3614648"/>
              <a:chExt cx="3579140" cy="333897"/>
            </a:xfrm>
          </p:grpSpPr>
          <p:sp>
            <p:nvSpPr>
              <p:cNvPr id="6" name="Rectangle 5">
                <a:extLst>
                  <a:ext uri="{FF2B5EF4-FFF2-40B4-BE49-F238E27FC236}">
                    <a16:creationId xmlns:a16="http://schemas.microsoft.com/office/drawing/2014/main" id="{0787058A-8FF8-9D9B-14B5-BE21D7479E75}"/>
                  </a:ext>
                </a:extLst>
              </p:cNvPr>
              <p:cNvSpPr/>
              <p:nvPr/>
            </p:nvSpPr>
            <p:spPr>
              <a:xfrm>
                <a:off x="4676575" y="3614648"/>
                <a:ext cx="3579140" cy="333897"/>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3B94AEA8-7DBC-4E29-8977-A41D47170C87}"/>
                  </a:ext>
                </a:extLst>
              </p:cNvPr>
              <p:cNvSpPr txBox="1"/>
              <p:nvPr/>
            </p:nvSpPr>
            <p:spPr>
              <a:xfrm>
                <a:off x="4676575" y="3672576"/>
                <a:ext cx="3579140" cy="200055"/>
              </a:xfrm>
              <a:prstGeom prst="rect">
                <a:avLst/>
              </a:prstGeom>
              <a:noFill/>
            </p:spPr>
            <p:txBody>
              <a:bodyPr wrap="square" rtlCol="0">
                <a:spAutoFit/>
              </a:bodyPr>
              <a:lstStyle/>
              <a:p>
                <a:pPr algn="ctr" defTabSz="685698">
                  <a:defRPr/>
                </a:pPr>
                <a:r>
                  <a:rPr lang="en-IN" sz="700" b="1" i="1" dirty="0">
                    <a:latin typeface="Trebuchet MS"/>
                  </a:rPr>
                  <a:t>Survey No 115, Financial District, Gachibowli, Nanakaramguda, Telangana-500089.</a:t>
                </a:r>
                <a:endParaRPr lang="en-US" sz="700" b="1" i="1" dirty="0">
                  <a:latin typeface="Trebuchet MS"/>
                </a:endParaRPr>
              </a:p>
            </p:txBody>
          </p:sp>
        </p:grpSp>
        <p:pic>
          <p:nvPicPr>
            <p:cNvPr id="3" name="Picture 2" descr="A high angle view of a building&#10;&#10;Description automatically generated with medium confidence">
              <a:extLst>
                <a:ext uri="{FF2B5EF4-FFF2-40B4-BE49-F238E27FC236}">
                  <a16:creationId xmlns:a16="http://schemas.microsoft.com/office/drawing/2014/main" id="{3FD98858-4E2C-E4CE-75E0-D73401A3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961561"/>
              <a:ext cx="4057904" cy="2282571"/>
            </a:xfrm>
            <a:prstGeom prst="rect">
              <a:avLst/>
            </a:prstGeom>
          </p:spPr>
        </p:pic>
      </p:grpSp>
      <p:graphicFrame>
        <p:nvGraphicFramePr>
          <p:cNvPr id="9" name="Diagram 8">
            <a:extLst>
              <a:ext uri="{FF2B5EF4-FFF2-40B4-BE49-F238E27FC236}">
                <a16:creationId xmlns:a16="http://schemas.microsoft.com/office/drawing/2014/main" id="{0B487B3D-F684-E95D-ACC5-DD5566D9D5D4}"/>
              </a:ext>
            </a:extLst>
          </p:cNvPr>
          <p:cNvGraphicFramePr/>
          <p:nvPr>
            <p:extLst>
              <p:ext uri="{D42A27DB-BD31-4B8C-83A1-F6EECF244321}">
                <p14:modId xmlns:p14="http://schemas.microsoft.com/office/powerpoint/2010/main" val="1792491975"/>
              </p:ext>
            </p:extLst>
          </p:nvPr>
        </p:nvGraphicFramePr>
        <p:xfrm>
          <a:off x="4762248" y="1401618"/>
          <a:ext cx="4068762" cy="3120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292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05E3A3F-A978-9CE1-1A59-A07812E26DCE}"/>
              </a:ext>
            </a:extLst>
          </p:cNvPr>
          <p:cNvGrpSpPr/>
          <p:nvPr/>
        </p:nvGrpSpPr>
        <p:grpSpPr>
          <a:xfrm>
            <a:off x="335804" y="1166538"/>
            <a:ext cx="2432255" cy="1620000"/>
            <a:chOff x="335804" y="1293759"/>
            <a:chExt cx="2432255" cy="1620000"/>
          </a:xfrm>
        </p:grpSpPr>
        <p:pic>
          <p:nvPicPr>
            <p:cNvPr id="7" name="Picture 6" descr="A group of buildings with trees in front of them&#10;&#10;Description automatically generated with low confidence">
              <a:extLst>
                <a:ext uri="{FF2B5EF4-FFF2-40B4-BE49-F238E27FC236}">
                  <a16:creationId xmlns:a16="http://schemas.microsoft.com/office/drawing/2014/main" id="{192C2C21-1745-DD2F-6960-BC52507A3A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99" b="19142"/>
            <a:stretch/>
          </p:blipFill>
          <p:spPr>
            <a:xfrm>
              <a:off x="335804" y="1293759"/>
              <a:ext cx="2432255" cy="1620000"/>
            </a:xfrm>
            <a:prstGeom prst="rect">
              <a:avLst/>
            </a:prstGeom>
            <a:ln w="12700">
              <a:solidFill>
                <a:schemeClr val="bg1"/>
              </a:solidFill>
            </a:ln>
          </p:spPr>
        </p:pic>
        <p:sp>
          <p:nvSpPr>
            <p:cNvPr id="15" name="Rectangle 14">
              <a:extLst>
                <a:ext uri="{FF2B5EF4-FFF2-40B4-BE49-F238E27FC236}">
                  <a16:creationId xmlns:a16="http://schemas.microsoft.com/office/drawing/2014/main" id="{C79DEF53-0DC8-31C2-740E-120FFEC8B161}"/>
                </a:ext>
              </a:extLst>
            </p:cNvPr>
            <p:cNvSpPr/>
            <p:nvPr/>
          </p:nvSpPr>
          <p:spPr>
            <a:xfrm>
              <a:off x="335804" y="2571750"/>
              <a:ext cx="2432255"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7BD481D2-76EC-2C75-D763-1844A2A2BFD4}"/>
                </a:ext>
              </a:extLst>
            </p:cNvPr>
            <p:cNvSpPr txBox="1"/>
            <p:nvPr/>
          </p:nvSpPr>
          <p:spPr>
            <a:xfrm>
              <a:off x="441462" y="2592713"/>
              <a:ext cx="2220939"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BENGALURU</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33" name="Group 32">
            <a:extLst>
              <a:ext uri="{FF2B5EF4-FFF2-40B4-BE49-F238E27FC236}">
                <a16:creationId xmlns:a16="http://schemas.microsoft.com/office/drawing/2014/main" id="{1E37795E-086B-23CB-6B4A-B790C00E4E2C}"/>
              </a:ext>
            </a:extLst>
          </p:cNvPr>
          <p:cNvGrpSpPr/>
          <p:nvPr/>
        </p:nvGrpSpPr>
        <p:grpSpPr>
          <a:xfrm>
            <a:off x="2800403" y="1166538"/>
            <a:ext cx="2625031" cy="1620000"/>
            <a:chOff x="2800403" y="1293759"/>
            <a:chExt cx="2625031" cy="1620000"/>
          </a:xfrm>
        </p:grpSpPr>
        <p:pic>
          <p:nvPicPr>
            <p:cNvPr id="10" name="Picture 9" descr="A high angle view of a building&#10;&#10;Description automatically generated with medium confidence">
              <a:extLst>
                <a:ext uri="{FF2B5EF4-FFF2-40B4-BE49-F238E27FC236}">
                  <a16:creationId xmlns:a16="http://schemas.microsoft.com/office/drawing/2014/main" id="{0C5C0176-38B5-4A58-58E4-EF290ED090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5981" y="1293759"/>
              <a:ext cx="2513875" cy="1620000"/>
            </a:xfrm>
            <a:prstGeom prst="rect">
              <a:avLst/>
            </a:prstGeom>
            <a:ln w="12700">
              <a:solidFill>
                <a:schemeClr val="bg1"/>
              </a:solidFill>
            </a:ln>
          </p:spPr>
        </p:pic>
        <p:sp>
          <p:nvSpPr>
            <p:cNvPr id="17" name="Rectangle 16">
              <a:extLst>
                <a:ext uri="{FF2B5EF4-FFF2-40B4-BE49-F238E27FC236}">
                  <a16:creationId xmlns:a16="http://schemas.microsoft.com/office/drawing/2014/main" id="{A9DE4A7A-65CF-8316-EAA1-681871A9D9AE}"/>
                </a:ext>
              </a:extLst>
            </p:cNvPr>
            <p:cNvSpPr/>
            <p:nvPr/>
          </p:nvSpPr>
          <p:spPr>
            <a:xfrm>
              <a:off x="2800403" y="2571750"/>
              <a:ext cx="2625031"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A6D5AF63-E5DC-2AD3-E917-40A191A17E13}"/>
                </a:ext>
              </a:extLst>
            </p:cNvPr>
            <p:cNvSpPr txBox="1"/>
            <p:nvPr/>
          </p:nvSpPr>
          <p:spPr>
            <a:xfrm>
              <a:off x="2933367" y="2592713"/>
              <a:ext cx="235910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KOLKATA</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32" name="Group 31">
            <a:extLst>
              <a:ext uri="{FF2B5EF4-FFF2-40B4-BE49-F238E27FC236}">
                <a16:creationId xmlns:a16="http://schemas.microsoft.com/office/drawing/2014/main" id="{565E0FCE-8FEF-082C-1F08-2E01F69F45D6}"/>
              </a:ext>
            </a:extLst>
          </p:cNvPr>
          <p:cNvGrpSpPr/>
          <p:nvPr/>
        </p:nvGrpSpPr>
        <p:grpSpPr>
          <a:xfrm>
            <a:off x="335804" y="2869377"/>
            <a:ext cx="2432255" cy="1623822"/>
            <a:chOff x="335804" y="2996598"/>
            <a:chExt cx="2432255" cy="1623822"/>
          </a:xfrm>
        </p:grpSpPr>
        <p:pic>
          <p:nvPicPr>
            <p:cNvPr id="9" name="Picture 8" descr="A picture containing text, outdoor, building, apartment building&#10;&#10;Description automatically generated">
              <a:extLst>
                <a:ext uri="{FF2B5EF4-FFF2-40B4-BE49-F238E27FC236}">
                  <a16:creationId xmlns:a16="http://schemas.microsoft.com/office/drawing/2014/main" id="{4D46F01A-BDD6-9BB3-81C0-B6F2A7DBCA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531"/>
            <a:stretch/>
          </p:blipFill>
          <p:spPr>
            <a:xfrm>
              <a:off x="335804" y="2996598"/>
              <a:ext cx="2432255" cy="1620000"/>
            </a:xfrm>
            <a:prstGeom prst="rect">
              <a:avLst/>
            </a:prstGeom>
            <a:ln w="12700">
              <a:solidFill>
                <a:schemeClr val="bg1"/>
              </a:solidFill>
            </a:ln>
          </p:spPr>
        </p:pic>
        <p:sp>
          <p:nvSpPr>
            <p:cNvPr id="19" name="Rectangle 18">
              <a:extLst>
                <a:ext uri="{FF2B5EF4-FFF2-40B4-BE49-F238E27FC236}">
                  <a16:creationId xmlns:a16="http://schemas.microsoft.com/office/drawing/2014/main" id="{BA9CF5BC-0C65-18D7-7F6B-AADA9679D68D}"/>
                </a:ext>
              </a:extLst>
            </p:cNvPr>
            <p:cNvSpPr/>
            <p:nvPr/>
          </p:nvSpPr>
          <p:spPr>
            <a:xfrm>
              <a:off x="335804" y="4278411"/>
              <a:ext cx="2432255"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85A113EC-62CB-632B-A783-E748BB0F9CA8}"/>
                </a:ext>
              </a:extLst>
            </p:cNvPr>
            <p:cNvSpPr txBox="1"/>
            <p:nvPr/>
          </p:nvSpPr>
          <p:spPr>
            <a:xfrm>
              <a:off x="441462" y="4299374"/>
              <a:ext cx="2220939"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HYDERABAD</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34" name="Group 33">
            <a:extLst>
              <a:ext uri="{FF2B5EF4-FFF2-40B4-BE49-F238E27FC236}">
                <a16:creationId xmlns:a16="http://schemas.microsoft.com/office/drawing/2014/main" id="{68215A46-6FEF-9C69-FECA-B76C675F418E}"/>
              </a:ext>
            </a:extLst>
          </p:cNvPr>
          <p:cNvGrpSpPr/>
          <p:nvPr/>
        </p:nvGrpSpPr>
        <p:grpSpPr>
          <a:xfrm>
            <a:off x="2800403" y="2869378"/>
            <a:ext cx="2625031" cy="1623821"/>
            <a:chOff x="2800403" y="2996599"/>
            <a:chExt cx="2625031" cy="1623821"/>
          </a:xfrm>
        </p:grpSpPr>
        <p:pic>
          <p:nvPicPr>
            <p:cNvPr id="12" name="Picture 11" descr="A high angle view of a building&#10;&#10;Description automatically generated with medium confidence">
              <a:extLst>
                <a:ext uri="{FF2B5EF4-FFF2-40B4-BE49-F238E27FC236}">
                  <a16:creationId xmlns:a16="http://schemas.microsoft.com/office/drawing/2014/main" id="{B2070693-F744-6D88-F0D1-5F12CF7F61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55981" y="2996599"/>
              <a:ext cx="2513875" cy="1620000"/>
            </a:xfrm>
            <a:prstGeom prst="rect">
              <a:avLst/>
            </a:prstGeom>
            <a:ln w="12700">
              <a:solidFill>
                <a:schemeClr val="bg1"/>
              </a:solidFill>
            </a:ln>
          </p:spPr>
        </p:pic>
        <p:sp>
          <p:nvSpPr>
            <p:cNvPr id="21" name="Rectangle 20">
              <a:extLst>
                <a:ext uri="{FF2B5EF4-FFF2-40B4-BE49-F238E27FC236}">
                  <a16:creationId xmlns:a16="http://schemas.microsoft.com/office/drawing/2014/main" id="{628FB9F5-8A7C-88AC-9D1C-87500EF6C71E}"/>
                </a:ext>
              </a:extLst>
            </p:cNvPr>
            <p:cNvSpPr/>
            <p:nvPr/>
          </p:nvSpPr>
          <p:spPr>
            <a:xfrm>
              <a:off x="2800403" y="4278411"/>
              <a:ext cx="2625031"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510B05CB-9267-8853-27D3-AC8EF7B60169}"/>
                </a:ext>
              </a:extLst>
            </p:cNvPr>
            <p:cNvSpPr txBox="1"/>
            <p:nvPr/>
          </p:nvSpPr>
          <p:spPr>
            <a:xfrm>
              <a:off x="2933367" y="4299374"/>
              <a:ext cx="235910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RABALE MUMBAI</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38" name="Group 37">
            <a:extLst>
              <a:ext uri="{FF2B5EF4-FFF2-40B4-BE49-F238E27FC236}">
                <a16:creationId xmlns:a16="http://schemas.microsoft.com/office/drawing/2014/main" id="{4DE89F05-BB75-159B-6C11-5E226570A4CB}"/>
              </a:ext>
            </a:extLst>
          </p:cNvPr>
          <p:cNvGrpSpPr/>
          <p:nvPr/>
        </p:nvGrpSpPr>
        <p:grpSpPr>
          <a:xfrm>
            <a:off x="5462951" y="1166538"/>
            <a:ext cx="1610511" cy="1620000"/>
            <a:chOff x="5462951" y="1293759"/>
            <a:chExt cx="1610511" cy="1620000"/>
          </a:xfrm>
        </p:grpSpPr>
        <p:pic>
          <p:nvPicPr>
            <p:cNvPr id="11" name="Picture 10" descr="A picture containing outdoor, building, city, apartment building&#10;&#10;Description automatically generated">
              <a:extLst>
                <a:ext uri="{FF2B5EF4-FFF2-40B4-BE49-F238E27FC236}">
                  <a16:creationId xmlns:a16="http://schemas.microsoft.com/office/drawing/2014/main" id="{98D893AD-990A-0964-6EB3-0D154502371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62951" y="1293759"/>
              <a:ext cx="1610511" cy="1620000"/>
            </a:xfrm>
            <a:prstGeom prst="rect">
              <a:avLst/>
            </a:prstGeom>
            <a:ln w="12700">
              <a:solidFill>
                <a:schemeClr val="bg1"/>
              </a:solidFill>
            </a:ln>
          </p:spPr>
        </p:pic>
        <p:sp>
          <p:nvSpPr>
            <p:cNvPr id="23" name="Rectangle 22">
              <a:extLst>
                <a:ext uri="{FF2B5EF4-FFF2-40B4-BE49-F238E27FC236}">
                  <a16:creationId xmlns:a16="http://schemas.microsoft.com/office/drawing/2014/main" id="{1899196B-175B-75DF-F378-E2CE49D154CF}"/>
                </a:ext>
              </a:extLst>
            </p:cNvPr>
            <p:cNvSpPr/>
            <p:nvPr/>
          </p:nvSpPr>
          <p:spPr>
            <a:xfrm>
              <a:off x="5481012" y="2571750"/>
              <a:ext cx="1590395"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013BC1F2-1904-5F0B-33D5-0760182F72AC}"/>
                </a:ext>
              </a:extLst>
            </p:cNvPr>
            <p:cNvSpPr txBox="1"/>
            <p:nvPr/>
          </p:nvSpPr>
          <p:spPr>
            <a:xfrm>
              <a:off x="5563892" y="2592713"/>
              <a:ext cx="141033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NOIDA</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37" name="Group 36">
            <a:extLst>
              <a:ext uri="{FF2B5EF4-FFF2-40B4-BE49-F238E27FC236}">
                <a16:creationId xmlns:a16="http://schemas.microsoft.com/office/drawing/2014/main" id="{3DA17BF0-1CE0-ED9A-2A04-DF3BD001F1F5}"/>
              </a:ext>
            </a:extLst>
          </p:cNvPr>
          <p:cNvGrpSpPr/>
          <p:nvPr/>
        </p:nvGrpSpPr>
        <p:grpSpPr>
          <a:xfrm>
            <a:off x="7091523" y="1145541"/>
            <a:ext cx="1728627" cy="1640997"/>
            <a:chOff x="7091523" y="1272762"/>
            <a:chExt cx="1728627" cy="1640997"/>
          </a:xfrm>
        </p:grpSpPr>
        <p:pic>
          <p:nvPicPr>
            <p:cNvPr id="13" name="Picture 12" descr="A picture containing sky, outdoor, building, tower&#10;&#10;Description automatically generated">
              <a:extLst>
                <a:ext uri="{FF2B5EF4-FFF2-40B4-BE49-F238E27FC236}">
                  <a16:creationId xmlns:a16="http://schemas.microsoft.com/office/drawing/2014/main" id="{ABECDB35-D4BD-2FC6-BAF2-0B5FF00279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61709" y="1272762"/>
              <a:ext cx="1643582" cy="1620000"/>
            </a:xfrm>
            <a:prstGeom prst="rect">
              <a:avLst/>
            </a:prstGeom>
            <a:ln w="12700">
              <a:solidFill>
                <a:schemeClr val="bg1"/>
              </a:solidFill>
            </a:ln>
          </p:spPr>
        </p:pic>
        <p:sp>
          <p:nvSpPr>
            <p:cNvPr id="25" name="Rectangle 24">
              <a:extLst>
                <a:ext uri="{FF2B5EF4-FFF2-40B4-BE49-F238E27FC236}">
                  <a16:creationId xmlns:a16="http://schemas.microsoft.com/office/drawing/2014/main" id="{4E0F69CD-4ACB-4FA0-E400-BCC3ED726C10}"/>
                </a:ext>
              </a:extLst>
            </p:cNvPr>
            <p:cNvSpPr/>
            <p:nvPr/>
          </p:nvSpPr>
          <p:spPr>
            <a:xfrm>
              <a:off x="7091523" y="2571750"/>
              <a:ext cx="1728627"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8ABAB637-A904-44C6-E589-65480A2AA332}"/>
                </a:ext>
              </a:extLst>
            </p:cNvPr>
            <p:cNvSpPr txBox="1"/>
            <p:nvPr/>
          </p:nvSpPr>
          <p:spPr>
            <a:xfrm>
              <a:off x="7205398" y="2592713"/>
              <a:ext cx="1528135"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VASHI MUMBAI</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35" name="Group 34">
            <a:extLst>
              <a:ext uri="{FF2B5EF4-FFF2-40B4-BE49-F238E27FC236}">
                <a16:creationId xmlns:a16="http://schemas.microsoft.com/office/drawing/2014/main" id="{4B3FDB9F-8FEE-AA07-1DEC-F61A431B67BC}"/>
              </a:ext>
            </a:extLst>
          </p:cNvPr>
          <p:cNvGrpSpPr/>
          <p:nvPr/>
        </p:nvGrpSpPr>
        <p:grpSpPr>
          <a:xfrm>
            <a:off x="5462207" y="2869378"/>
            <a:ext cx="1609200" cy="1640963"/>
            <a:chOff x="5462207" y="2996599"/>
            <a:chExt cx="1609200" cy="1640963"/>
          </a:xfrm>
        </p:grpSpPr>
        <p:pic>
          <p:nvPicPr>
            <p:cNvPr id="6" name="Picture 5" descr="A picture containing text, sky, outdoor&#10;&#10;Description automatically generated">
              <a:extLst>
                <a:ext uri="{FF2B5EF4-FFF2-40B4-BE49-F238E27FC236}">
                  <a16:creationId xmlns:a16="http://schemas.microsoft.com/office/drawing/2014/main" id="{04DB9F50-81C4-D0DE-9722-3B1D6047246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9315" r="7803"/>
            <a:stretch/>
          </p:blipFill>
          <p:spPr>
            <a:xfrm>
              <a:off x="5462207" y="2996599"/>
              <a:ext cx="1609200" cy="1620000"/>
            </a:xfrm>
            <a:prstGeom prst="rect">
              <a:avLst/>
            </a:prstGeom>
            <a:ln w="12700">
              <a:solidFill>
                <a:schemeClr val="bg1"/>
              </a:solidFill>
            </a:ln>
          </p:spPr>
        </p:pic>
        <p:sp>
          <p:nvSpPr>
            <p:cNvPr id="27" name="Rectangle 26">
              <a:extLst>
                <a:ext uri="{FF2B5EF4-FFF2-40B4-BE49-F238E27FC236}">
                  <a16:creationId xmlns:a16="http://schemas.microsoft.com/office/drawing/2014/main" id="{3A65B7CD-8DEC-C6E0-00DE-EFF973B9B31F}"/>
                </a:ext>
              </a:extLst>
            </p:cNvPr>
            <p:cNvSpPr/>
            <p:nvPr/>
          </p:nvSpPr>
          <p:spPr>
            <a:xfrm>
              <a:off x="5481012" y="4295553"/>
              <a:ext cx="1590395"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8C3B306D-83EB-EEFC-2B33-4F06F634EDB8}"/>
                </a:ext>
              </a:extLst>
            </p:cNvPr>
            <p:cNvSpPr txBox="1"/>
            <p:nvPr/>
          </p:nvSpPr>
          <p:spPr>
            <a:xfrm>
              <a:off x="5563892" y="4316516"/>
              <a:ext cx="141033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AIROLI MUMBAI</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grpSp>
        <p:nvGrpSpPr>
          <p:cNvPr id="36" name="Group 35">
            <a:extLst>
              <a:ext uri="{FF2B5EF4-FFF2-40B4-BE49-F238E27FC236}">
                <a16:creationId xmlns:a16="http://schemas.microsoft.com/office/drawing/2014/main" id="{D238E60D-2638-D3E7-3147-DEF45E830270}"/>
              </a:ext>
            </a:extLst>
          </p:cNvPr>
          <p:cNvGrpSpPr/>
          <p:nvPr/>
        </p:nvGrpSpPr>
        <p:grpSpPr>
          <a:xfrm>
            <a:off x="7091523" y="2869377"/>
            <a:ext cx="1728627" cy="1640964"/>
            <a:chOff x="7091523" y="2996598"/>
            <a:chExt cx="1728627" cy="1640964"/>
          </a:xfrm>
        </p:grpSpPr>
        <p:pic>
          <p:nvPicPr>
            <p:cNvPr id="8" name="Picture 7" descr="A large building with trees in front of it&#10;&#10;Description automatically generated with medium confidence">
              <a:extLst>
                <a:ext uri="{FF2B5EF4-FFF2-40B4-BE49-F238E27FC236}">
                  <a16:creationId xmlns:a16="http://schemas.microsoft.com/office/drawing/2014/main" id="{1C67B462-7249-361F-AA9B-EA4D990B6EE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8190" r="11239"/>
            <a:stretch/>
          </p:blipFill>
          <p:spPr>
            <a:xfrm>
              <a:off x="7160091" y="2996598"/>
              <a:ext cx="1645200" cy="1620000"/>
            </a:xfrm>
            <a:prstGeom prst="rect">
              <a:avLst/>
            </a:prstGeom>
            <a:ln w="12700">
              <a:solidFill>
                <a:schemeClr val="bg1"/>
              </a:solidFill>
            </a:ln>
          </p:spPr>
        </p:pic>
        <p:sp>
          <p:nvSpPr>
            <p:cNvPr id="29" name="Rectangle 28">
              <a:extLst>
                <a:ext uri="{FF2B5EF4-FFF2-40B4-BE49-F238E27FC236}">
                  <a16:creationId xmlns:a16="http://schemas.microsoft.com/office/drawing/2014/main" id="{A8CA5F6E-9468-4D94-35F5-80C27B84C3AB}"/>
                </a:ext>
              </a:extLst>
            </p:cNvPr>
            <p:cNvSpPr/>
            <p:nvPr/>
          </p:nvSpPr>
          <p:spPr>
            <a:xfrm>
              <a:off x="7091523" y="4295553"/>
              <a:ext cx="1728627" cy="342009"/>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16877226-89D6-EEAD-1C7A-3674BA41A689}"/>
                </a:ext>
              </a:extLst>
            </p:cNvPr>
            <p:cNvSpPr txBox="1"/>
            <p:nvPr/>
          </p:nvSpPr>
          <p:spPr>
            <a:xfrm>
              <a:off x="7205398" y="4316516"/>
              <a:ext cx="1528135"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TheSansOffice-Bold"/>
                  <a:ea typeface="+mn-ea"/>
                  <a:cs typeface="+mn-cs"/>
                </a:rPr>
                <a:t>CHENNAI</a:t>
              </a:r>
              <a:endParaRPr kumimoji="0" lang="en-IN" sz="1200" b="1" i="0" u="none" strike="noStrike" kern="1200" cap="none" spc="0" normalizeH="0" baseline="0" noProof="0" dirty="0">
                <a:ln>
                  <a:noFill/>
                </a:ln>
                <a:solidFill>
                  <a:prstClr val="white"/>
                </a:solidFill>
                <a:effectLst/>
                <a:uLnTx/>
                <a:uFillTx/>
                <a:latin typeface="Trebuchet MS"/>
                <a:ea typeface="+mn-ea"/>
                <a:cs typeface="+mn-cs"/>
              </a:endParaRPr>
            </a:p>
          </p:txBody>
        </p:sp>
      </p:grpSp>
      <p:sp>
        <p:nvSpPr>
          <p:cNvPr id="5" name="Title 4">
            <a:extLst>
              <a:ext uri="{FF2B5EF4-FFF2-40B4-BE49-F238E27FC236}">
                <a16:creationId xmlns:a16="http://schemas.microsoft.com/office/drawing/2014/main" id="{7B36820A-C80F-6E58-EF2F-39DD9C7FB6D6}"/>
              </a:ext>
            </a:extLst>
          </p:cNvPr>
          <p:cNvSpPr>
            <a:spLocks noGrp="1"/>
          </p:cNvSpPr>
          <p:nvPr>
            <p:ph type="title"/>
          </p:nvPr>
        </p:nvSpPr>
        <p:spPr/>
        <p:txBody>
          <a:bodyPr/>
          <a:lstStyle/>
          <a:p>
            <a:r>
              <a:rPr lang="en-IN" dirty="0"/>
              <a:t>PAN INDIA DATA CENTER FOOTPRINT</a:t>
            </a:r>
          </a:p>
        </p:txBody>
      </p:sp>
    </p:spTree>
    <p:extLst>
      <p:ext uri="{BB962C8B-B14F-4D97-AF65-F5344CB8AC3E}">
        <p14:creationId xmlns:p14="http://schemas.microsoft.com/office/powerpoint/2010/main" val="36687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3FD90A1-ECC0-4063-8FBE-DF59558733DA}"/>
              </a:ext>
            </a:extLst>
          </p:cNvPr>
          <p:cNvSpPr txBox="1"/>
          <p:nvPr/>
        </p:nvSpPr>
        <p:spPr>
          <a:xfrm>
            <a:off x="6027391" y="3070245"/>
            <a:ext cx="2577594" cy="276999"/>
          </a:xfrm>
          <a:prstGeom prst="rect">
            <a:avLst/>
          </a:prstGeom>
          <a:noFill/>
        </p:spPr>
        <p:txBody>
          <a:bodyPr wrap="square" lIns="91440" tIns="45720" rIns="91440" bIns="45720" rtlCol="0" anchor="t">
            <a:spAutoFit/>
          </a:bodyPr>
          <a:lstStyle/>
          <a:p>
            <a:pPr defTabSz="914333">
              <a:defRPr/>
            </a:pPr>
            <a:r>
              <a:rPr lang="en-US" sz="1200" dirty="0">
                <a:solidFill>
                  <a:srgbClr val="000000"/>
                </a:solidFill>
                <a:latin typeface="Calibri" panose="020F0502020204030204" pitchFamily="34" charset="0"/>
              </a:rPr>
              <a:t>​</a:t>
            </a:r>
            <a:endParaRPr lang="en-US" sz="1000" kern="0" dirty="0">
              <a:solidFill>
                <a:prstClr val="black"/>
              </a:solidFill>
              <a:latin typeface="Calibri"/>
              <a:ea typeface="Times New Roman" panose="02020603050405020304" pitchFamily="18" charset="0"/>
              <a:cs typeface="Calibri"/>
            </a:endParaRPr>
          </a:p>
        </p:txBody>
      </p:sp>
      <p:sp>
        <p:nvSpPr>
          <p:cNvPr id="11" name="Title 10">
            <a:extLst>
              <a:ext uri="{FF2B5EF4-FFF2-40B4-BE49-F238E27FC236}">
                <a16:creationId xmlns:a16="http://schemas.microsoft.com/office/drawing/2014/main" id="{CC974C13-9A63-5169-6539-124A6A11C3C8}"/>
              </a:ext>
            </a:extLst>
          </p:cNvPr>
          <p:cNvSpPr>
            <a:spLocks noGrp="1"/>
          </p:cNvSpPr>
          <p:nvPr>
            <p:ph type="title"/>
          </p:nvPr>
        </p:nvSpPr>
        <p:spPr/>
        <p:txBody>
          <a:bodyPr/>
          <a:lstStyle/>
          <a:p>
            <a:r>
              <a:rPr lang="en-US" dirty="0"/>
              <a:t>Sify HYDERABAD 02 Low-Rise mega Campus – fab city</a:t>
            </a:r>
            <a:endParaRPr lang="en-IN" dirty="0"/>
          </a:p>
        </p:txBody>
      </p:sp>
      <p:sp>
        <p:nvSpPr>
          <p:cNvPr id="5" name="TextBox 4">
            <a:extLst>
              <a:ext uri="{FF2B5EF4-FFF2-40B4-BE49-F238E27FC236}">
                <a16:creationId xmlns:a16="http://schemas.microsoft.com/office/drawing/2014/main" id="{D34427F5-E1CC-D84A-35FB-61F9EAA468EE}"/>
              </a:ext>
            </a:extLst>
          </p:cNvPr>
          <p:cNvSpPr txBox="1"/>
          <p:nvPr/>
        </p:nvSpPr>
        <p:spPr>
          <a:xfrm>
            <a:off x="323849" y="3708000"/>
            <a:ext cx="5019393" cy="200055"/>
          </a:xfrm>
          <a:prstGeom prst="rect">
            <a:avLst/>
          </a:prstGeom>
          <a:solidFill>
            <a:schemeClr val="bg1">
              <a:lumMod val="95000"/>
            </a:schemeClr>
          </a:solidFill>
          <a:ln>
            <a:noFill/>
          </a:ln>
        </p:spPr>
        <p:txBody>
          <a:bodyPr wrap="square" anchor="ctr">
            <a:spAutoFit/>
          </a:bodyPr>
          <a:lstStyle>
            <a:defPPr>
              <a:defRPr lang="en-US"/>
            </a:defPPr>
            <a:lvl1pPr algn="ctr">
              <a:defRPr sz="700" b="1" i="1"/>
            </a:lvl1pPr>
          </a:lstStyle>
          <a:p>
            <a:pPr defTabSz="457189"/>
            <a:r>
              <a:rPr lang="en-US" dirty="0">
                <a:solidFill>
                  <a:prstClr val="black"/>
                </a:solidFill>
                <a:latin typeface="Trebuchet MS"/>
              </a:rPr>
              <a:t>Survey 50, Raviryal Village, Fab City, Ranga Reddy District, Telangana 507169  | 17°11'43.3"N 78°30'20.8"</a:t>
            </a:r>
          </a:p>
        </p:txBody>
      </p:sp>
      <p:pic>
        <p:nvPicPr>
          <p:cNvPr id="4" name="Picture 3" descr="Diagram, engineering drawing&#10;&#10;Description automatically generated">
            <a:extLst>
              <a:ext uri="{FF2B5EF4-FFF2-40B4-BE49-F238E27FC236}">
                <a16:creationId xmlns:a16="http://schemas.microsoft.com/office/drawing/2014/main" id="{697DB405-BB40-F070-3EBD-9899BB8944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15" t="5874" r="2976" b="12111"/>
          <a:stretch/>
        </p:blipFill>
        <p:spPr>
          <a:xfrm>
            <a:off x="323850" y="993328"/>
            <a:ext cx="5019394" cy="2715169"/>
          </a:xfrm>
          <a:prstGeom prst="rect">
            <a:avLst/>
          </a:prstGeom>
        </p:spPr>
      </p:pic>
      <p:graphicFrame>
        <p:nvGraphicFramePr>
          <p:cNvPr id="3" name="Diagram 2">
            <a:extLst>
              <a:ext uri="{FF2B5EF4-FFF2-40B4-BE49-F238E27FC236}">
                <a16:creationId xmlns:a16="http://schemas.microsoft.com/office/drawing/2014/main" id="{3490D014-BF77-40C8-FC63-208F81E40132}"/>
              </a:ext>
            </a:extLst>
          </p:cNvPr>
          <p:cNvGraphicFramePr/>
          <p:nvPr>
            <p:extLst>
              <p:ext uri="{D42A27DB-BD31-4B8C-83A1-F6EECF244321}">
                <p14:modId xmlns:p14="http://schemas.microsoft.com/office/powerpoint/2010/main" val="2100500037"/>
              </p:ext>
            </p:extLst>
          </p:nvPr>
        </p:nvGraphicFramePr>
        <p:xfrm>
          <a:off x="5486399" y="993328"/>
          <a:ext cx="3434763" cy="3744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177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DAE2656-FEBC-4E75-B759-EFBAD735D858}"/>
              </a:ext>
            </a:extLst>
          </p:cNvPr>
          <p:cNvGraphicFramePr/>
          <p:nvPr>
            <p:extLst>
              <p:ext uri="{D42A27DB-BD31-4B8C-83A1-F6EECF244321}">
                <p14:modId xmlns:p14="http://schemas.microsoft.com/office/powerpoint/2010/main" val="2180541053"/>
              </p:ext>
            </p:extLst>
          </p:nvPr>
        </p:nvGraphicFramePr>
        <p:xfrm>
          <a:off x="323999" y="987425"/>
          <a:ext cx="8496150" cy="3744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736E960-F566-D300-489A-9E096D70820B}"/>
              </a:ext>
            </a:extLst>
          </p:cNvPr>
          <p:cNvSpPr>
            <a:spLocks noGrp="1"/>
          </p:cNvSpPr>
          <p:nvPr>
            <p:ph type="title"/>
          </p:nvPr>
        </p:nvSpPr>
        <p:spPr/>
        <p:txBody>
          <a:bodyPr/>
          <a:lstStyle/>
          <a:p>
            <a:r>
              <a:rPr lang="en-US" dirty="0"/>
              <a:t>Bengaluru city</a:t>
            </a:r>
            <a:endParaRPr lang="en-IN" dirty="0"/>
          </a:p>
        </p:txBody>
      </p:sp>
    </p:spTree>
    <p:extLst>
      <p:ext uri="{BB962C8B-B14F-4D97-AF65-F5344CB8AC3E}">
        <p14:creationId xmlns:p14="http://schemas.microsoft.com/office/powerpoint/2010/main" val="408989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IN" dirty="0"/>
              <a:t>SIFY bengaluru 01 DATA CENTER – electronic city</a:t>
            </a:r>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9590"/>
          <a:stretch/>
        </p:blipFill>
        <p:spPr bwMode="auto">
          <a:xfrm>
            <a:off x="416387" y="987426"/>
            <a:ext cx="3666259" cy="2800952"/>
          </a:xfrm>
          <a:prstGeom prst="rect">
            <a:avLst/>
          </a:prstGeom>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 6">
            <a:extLst>
              <a:ext uri="{FF2B5EF4-FFF2-40B4-BE49-F238E27FC236}">
                <a16:creationId xmlns:a16="http://schemas.microsoft.com/office/drawing/2014/main" id="{4E367FBB-7389-4EFB-879E-6849EDAFB526}"/>
              </a:ext>
            </a:extLst>
          </p:cNvPr>
          <p:cNvGraphicFramePr/>
          <p:nvPr>
            <p:extLst>
              <p:ext uri="{D42A27DB-BD31-4B8C-83A1-F6EECF244321}">
                <p14:modId xmlns:p14="http://schemas.microsoft.com/office/powerpoint/2010/main" val="1932735630"/>
              </p:ext>
            </p:extLst>
          </p:nvPr>
        </p:nvGraphicFramePr>
        <p:xfrm>
          <a:off x="4751387" y="987425"/>
          <a:ext cx="4068763" cy="3135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AB051D1C-4AAC-4CB8-9FB1-9959C2F2C4F5}"/>
              </a:ext>
            </a:extLst>
          </p:cNvPr>
          <p:cNvSpPr/>
          <p:nvPr/>
        </p:nvSpPr>
        <p:spPr>
          <a:xfrm>
            <a:off x="416387" y="3722917"/>
            <a:ext cx="3666259" cy="400196"/>
          </a:xfrm>
          <a:prstGeom prst="rect">
            <a:avLst/>
          </a:prstGeom>
          <a:solidFill>
            <a:schemeClr val="bg1"/>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56BA1673-2385-4054-BF14-1456C7AD155A}"/>
              </a:ext>
            </a:extLst>
          </p:cNvPr>
          <p:cNvSpPr txBox="1"/>
          <p:nvPr/>
        </p:nvSpPr>
        <p:spPr>
          <a:xfrm>
            <a:off x="354589" y="3734462"/>
            <a:ext cx="3789853" cy="492443"/>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prstClr val="black"/>
                </a:solidFill>
                <a:effectLst/>
                <a:uLnTx/>
                <a:uFillTx/>
                <a:latin typeface="Trebuchet MS"/>
                <a:ea typeface="+mn-ea"/>
                <a:cs typeface="+mn-cs"/>
              </a:rPr>
              <a:t>Unit No A/303, 3rd Floor, Cyber Park, Plot no 76, 77. </a:t>
            </a:r>
            <a:r>
              <a:rPr kumimoji="0" lang="en-IN" sz="700" b="1" i="1" u="none" strike="noStrike" kern="1200" cap="none" spc="0" normalizeH="0" baseline="0" noProof="0" dirty="0">
                <a:ln>
                  <a:noFill/>
                </a:ln>
                <a:solidFill>
                  <a:prstClr val="black"/>
                </a:solidFill>
                <a:effectLst/>
                <a:uLnTx/>
                <a:uFillTx/>
                <a:latin typeface="Trebuchet MS"/>
                <a:ea typeface="+mn-ea"/>
                <a:cs typeface="+mn-cs"/>
              </a:rPr>
              <a:t>Electronic City Phase 1</a:t>
            </a:r>
          </a:p>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IN" sz="700" b="1" i="1" u="none" strike="noStrike" kern="1200" cap="none" spc="0" normalizeH="0" baseline="0" noProof="0" dirty="0">
                <a:ln>
                  <a:noFill/>
                </a:ln>
                <a:solidFill>
                  <a:prstClr val="black"/>
                </a:solidFill>
                <a:effectLst/>
                <a:uLnTx/>
                <a:uFillTx/>
                <a:latin typeface="Trebuchet MS"/>
                <a:ea typeface="+mn-ea"/>
                <a:cs typeface="+mn-cs"/>
              </a:rPr>
              <a:t>Bangalore 560 100 </a:t>
            </a:r>
          </a:p>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1" i="1"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341556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DAE2656-FEBC-4E75-B759-EFBAD735D858}"/>
              </a:ext>
            </a:extLst>
          </p:cNvPr>
          <p:cNvGraphicFramePr/>
          <p:nvPr>
            <p:extLst>
              <p:ext uri="{D42A27DB-BD31-4B8C-83A1-F6EECF244321}">
                <p14:modId xmlns:p14="http://schemas.microsoft.com/office/powerpoint/2010/main" val="1895698767"/>
              </p:ext>
            </p:extLst>
          </p:nvPr>
        </p:nvGraphicFramePr>
        <p:xfrm>
          <a:off x="323999" y="987425"/>
          <a:ext cx="8496149" cy="3744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C3CDAD5-9947-61A0-FD22-BBE47C741034}"/>
              </a:ext>
            </a:extLst>
          </p:cNvPr>
          <p:cNvSpPr>
            <a:spLocks noGrp="1"/>
          </p:cNvSpPr>
          <p:nvPr>
            <p:ph type="title"/>
          </p:nvPr>
        </p:nvSpPr>
        <p:spPr/>
        <p:txBody>
          <a:bodyPr/>
          <a:lstStyle/>
          <a:p>
            <a:r>
              <a:rPr lang="en-US" dirty="0"/>
              <a:t>KOLKATA city</a:t>
            </a:r>
            <a:endParaRPr lang="en-IN" dirty="0"/>
          </a:p>
        </p:txBody>
      </p:sp>
    </p:spTree>
    <p:extLst>
      <p:ext uri="{BB962C8B-B14F-4D97-AF65-F5344CB8AC3E}">
        <p14:creationId xmlns:p14="http://schemas.microsoft.com/office/powerpoint/2010/main" val="206010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49C1-DB9D-7E83-F5F9-FEF25AC73658}"/>
              </a:ext>
            </a:extLst>
          </p:cNvPr>
          <p:cNvSpPr>
            <a:spLocks noGrp="1"/>
          </p:cNvSpPr>
          <p:nvPr>
            <p:ph type="title"/>
          </p:nvPr>
        </p:nvSpPr>
        <p:spPr/>
        <p:txBody>
          <a:bodyPr/>
          <a:lstStyle/>
          <a:p>
            <a:r>
              <a:rPr lang="en-IN" dirty="0"/>
              <a:t>Sify Kolkata 01 DATA CENTER – new town</a:t>
            </a:r>
          </a:p>
        </p:txBody>
      </p:sp>
      <p:grpSp>
        <p:nvGrpSpPr>
          <p:cNvPr id="4" name="Group 3">
            <a:extLst>
              <a:ext uri="{FF2B5EF4-FFF2-40B4-BE49-F238E27FC236}">
                <a16:creationId xmlns:a16="http://schemas.microsoft.com/office/drawing/2014/main" id="{085F571D-065D-F71C-9829-1793350E781E}"/>
              </a:ext>
            </a:extLst>
          </p:cNvPr>
          <p:cNvGrpSpPr/>
          <p:nvPr/>
        </p:nvGrpSpPr>
        <p:grpSpPr>
          <a:xfrm>
            <a:off x="324001" y="925637"/>
            <a:ext cx="4314502" cy="3744913"/>
            <a:chOff x="324000" y="925637"/>
            <a:chExt cx="4427389" cy="3821133"/>
          </a:xfrm>
        </p:grpSpPr>
        <p:pic>
          <p:nvPicPr>
            <p:cNvPr id="2050" name="Picture 2">
              <a:extLst>
                <a:ext uri="{FF2B5EF4-FFF2-40B4-BE49-F238E27FC236}">
                  <a16:creationId xmlns:a16="http://schemas.microsoft.com/office/drawing/2014/main" id="{BCE09BDB-046B-45A6-8EA2-DF1B2ED4F7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31" r="8304"/>
            <a:stretch/>
          </p:blipFill>
          <p:spPr bwMode="auto">
            <a:xfrm>
              <a:off x="324000" y="925637"/>
              <a:ext cx="4427388" cy="3621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2206BF-2CF9-D3D8-6427-20B1F5C2DD2A}"/>
                </a:ext>
              </a:extLst>
            </p:cNvPr>
            <p:cNvSpPr txBox="1"/>
            <p:nvPr/>
          </p:nvSpPr>
          <p:spPr>
            <a:xfrm>
              <a:off x="326651" y="4546715"/>
              <a:ext cx="4424738" cy="200055"/>
            </a:xfrm>
            <a:prstGeom prst="rect">
              <a:avLst/>
            </a:prstGeom>
            <a:solidFill>
              <a:schemeClr val="bg1">
                <a:lumMod val="95000"/>
              </a:schemeClr>
            </a:solidFill>
            <a:ln>
              <a:noFill/>
            </a:ln>
          </p:spPr>
          <p:txBody>
            <a:bodyPr wrap="square" anchor="ctr">
              <a:spAutoFit/>
            </a:bodyPr>
            <a:lstStyle>
              <a:defPPr>
                <a:defRPr lang="en-US"/>
              </a:defPPr>
              <a:lvl1pPr algn="ctr">
                <a:defRPr sz="700" b="1" i="1"/>
              </a:lvl1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700" b="1" i="1" u="none" strike="noStrike" kern="1200" cap="none" spc="0" normalizeH="0" baseline="0" noProof="0" dirty="0">
                  <a:ln>
                    <a:noFill/>
                  </a:ln>
                  <a:solidFill>
                    <a:prstClr val="black"/>
                  </a:solidFill>
                  <a:effectLst/>
                  <a:uLnTx/>
                  <a:uFillTx/>
                  <a:latin typeface="Trebuchet MS"/>
                  <a:ea typeface="+mn-ea"/>
                  <a:cs typeface="+mn-cs"/>
                </a:rPr>
                <a:t>Sify Infinit Spaces Ltd, DLF-1, 2nd Floor, Tower C, Newtown, Kolkata - 700156, West Bengal, India.</a:t>
              </a:r>
            </a:p>
          </p:txBody>
        </p:sp>
      </p:grpSp>
      <p:graphicFrame>
        <p:nvGraphicFramePr>
          <p:cNvPr id="3" name="Diagram 2">
            <a:extLst>
              <a:ext uri="{FF2B5EF4-FFF2-40B4-BE49-F238E27FC236}">
                <a16:creationId xmlns:a16="http://schemas.microsoft.com/office/drawing/2014/main" id="{0538002A-89C1-8F89-74B8-5C1FA0E6FE85}"/>
              </a:ext>
            </a:extLst>
          </p:cNvPr>
          <p:cNvGraphicFramePr/>
          <p:nvPr>
            <p:extLst>
              <p:ext uri="{D42A27DB-BD31-4B8C-83A1-F6EECF244321}">
                <p14:modId xmlns:p14="http://schemas.microsoft.com/office/powerpoint/2010/main" val="3148633307"/>
              </p:ext>
            </p:extLst>
          </p:nvPr>
        </p:nvGraphicFramePr>
        <p:xfrm>
          <a:off x="4906022" y="895310"/>
          <a:ext cx="3911394" cy="37449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497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BA1627D9-25C4-4DF3-B828-33A2C9908C9F}"/>
              </a:ext>
            </a:extLst>
          </p:cNvPr>
          <p:cNvSpPr/>
          <p:nvPr/>
        </p:nvSpPr>
        <p:spPr>
          <a:xfrm rot="5400000">
            <a:off x="2699707" y="-1388430"/>
            <a:ext cx="3744911" cy="8496624"/>
          </a:xfrm>
          <a:prstGeom prst="homePlate">
            <a:avLst>
              <a:gd name="adj" fmla="val 8632"/>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4BC8B6-24DE-4CE9-BED3-795C63382653}"/>
              </a:ext>
            </a:extLst>
          </p:cNvPr>
          <p:cNvSpPr>
            <a:spLocks noGrp="1"/>
          </p:cNvSpPr>
          <p:nvPr>
            <p:ph type="title"/>
          </p:nvPr>
        </p:nvSpPr>
        <p:spPr/>
        <p:txBody>
          <a:bodyPr/>
          <a:lstStyle/>
          <a:p>
            <a:r>
              <a:rPr lang="en-IN" dirty="0"/>
              <a:t>Carrier neutral TELCO PRESENCE across all sify data centers</a:t>
            </a:r>
          </a:p>
        </p:txBody>
      </p:sp>
      <p:graphicFrame>
        <p:nvGraphicFramePr>
          <p:cNvPr id="5" name="Content Placeholder 4">
            <a:extLst>
              <a:ext uri="{FF2B5EF4-FFF2-40B4-BE49-F238E27FC236}">
                <a16:creationId xmlns:a16="http://schemas.microsoft.com/office/drawing/2014/main" id="{B2AA7FDE-C902-465B-A6D3-CFC1E0893446}"/>
              </a:ext>
            </a:extLst>
          </p:cNvPr>
          <p:cNvGraphicFramePr>
            <a:graphicFrameLocks noGrp="1"/>
          </p:cNvGraphicFramePr>
          <p:nvPr>
            <p:ph idx="4294967295"/>
            <p:extLst>
              <p:ext uri="{D42A27DB-BD31-4B8C-83A1-F6EECF244321}">
                <p14:modId xmlns:p14="http://schemas.microsoft.com/office/powerpoint/2010/main" val="3637460434"/>
              </p:ext>
            </p:extLst>
          </p:nvPr>
        </p:nvGraphicFramePr>
        <p:xfrm>
          <a:off x="461169" y="1106487"/>
          <a:ext cx="8221662" cy="2930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63D7007-6396-3258-699A-F45E1B44CE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9088" y="3398938"/>
            <a:ext cx="774645" cy="239416"/>
          </a:xfrm>
          <a:prstGeom prst="rect">
            <a:avLst/>
          </a:prstGeom>
        </p:spPr>
      </p:pic>
      <p:pic>
        <p:nvPicPr>
          <p:cNvPr id="8" name="Picture 7">
            <a:extLst>
              <a:ext uri="{FF2B5EF4-FFF2-40B4-BE49-F238E27FC236}">
                <a16:creationId xmlns:a16="http://schemas.microsoft.com/office/drawing/2014/main" id="{44F37DB3-5437-653B-DB77-D4B6B43053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672" y="3375724"/>
            <a:ext cx="702763" cy="285844"/>
          </a:xfrm>
          <a:prstGeom prst="rect">
            <a:avLst/>
          </a:prstGeom>
        </p:spPr>
      </p:pic>
      <p:pic>
        <p:nvPicPr>
          <p:cNvPr id="10" name="Picture 9">
            <a:extLst>
              <a:ext uri="{FF2B5EF4-FFF2-40B4-BE49-F238E27FC236}">
                <a16:creationId xmlns:a16="http://schemas.microsoft.com/office/drawing/2014/main" id="{45753987-F2E8-EF76-A8C6-D681B7F174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9331" y="3363847"/>
            <a:ext cx="425453" cy="425453"/>
          </a:xfrm>
          <a:prstGeom prst="rect">
            <a:avLst/>
          </a:prstGeom>
        </p:spPr>
      </p:pic>
      <p:pic>
        <p:nvPicPr>
          <p:cNvPr id="12" name="Graphic 11">
            <a:extLst>
              <a:ext uri="{FF2B5EF4-FFF2-40B4-BE49-F238E27FC236}">
                <a16:creationId xmlns:a16="http://schemas.microsoft.com/office/drawing/2014/main" id="{CC79DCA7-6C7E-142C-5A84-67F26042A8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13531" y="3348459"/>
            <a:ext cx="1142999" cy="492597"/>
          </a:xfrm>
          <a:prstGeom prst="rect">
            <a:avLst/>
          </a:prstGeom>
        </p:spPr>
      </p:pic>
      <p:pic>
        <p:nvPicPr>
          <p:cNvPr id="14" name="Picture 2" descr="Image result for sify logo">
            <a:extLst>
              <a:ext uri="{FF2B5EF4-FFF2-40B4-BE49-F238E27FC236}">
                <a16:creationId xmlns:a16="http://schemas.microsoft.com/office/drawing/2014/main" id="{AFDC3D3B-508A-5E47-9920-6756FD59817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814"/>
          <a:stretch/>
        </p:blipFill>
        <p:spPr bwMode="auto">
          <a:xfrm>
            <a:off x="461169" y="3331150"/>
            <a:ext cx="738122" cy="418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D7978F5-77B4-504A-02B5-E03E9DE3F2F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39545" y1="48182" x2="39545" y2="48182"/>
                        <a14:foregroundMark x1="45909" y1="39091" x2="45909" y2="39091"/>
                        <a14:foregroundMark x1="53636" y1="36364" x2="53636" y2="36364"/>
                        <a14:foregroundMark x1="36818" y1="72727" x2="61364" y2="75000"/>
                        <a14:foregroundMark x1="36818" y1="65000" x2="62727" y2="68636"/>
                        <a14:foregroundMark x1="35455" y1="58182" x2="36818" y2="76364"/>
                        <a14:foregroundMark x1="59091" y1="65000" x2="62727" y2="70000"/>
                        <a14:foregroundMark x1="50000" y1="75000" x2="62727" y2="72727"/>
                      </a14:backgroundRemoval>
                    </a14:imgEffect>
                  </a14:imgLayer>
                </a14:imgProps>
              </a:ext>
              <a:ext uri="{28A0092B-C50C-407E-A947-70E740481C1C}">
                <a14:useLocalDpi xmlns:a14="http://schemas.microsoft.com/office/drawing/2010/main" val="0"/>
              </a:ext>
            </a:extLst>
          </a:blip>
          <a:srcRect l="28713" t="20452" r="26696" b="17702"/>
          <a:stretch/>
        </p:blipFill>
        <p:spPr bwMode="auto">
          <a:xfrm>
            <a:off x="8131729" y="3342595"/>
            <a:ext cx="467964" cy="5664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Tata Teleservices (TTML.NS) - Revenue">
            <a:extLst>
              <a:ext uri="{FF2B5EF4-FFF2-40B4-BE49-F238E27FC236}">
                <a16:creationId xmlns:a16="http://schemas.microsoft.com/office/drawing/2014/main" id="{0A507089-B4B2-E345-0CD1-AFCA3583456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6994" b="26669"/>
          <a:stretch/>
        </p:blipFill>
        <p:spPr bwMode="auto">
          <a:xfrm>
            <a:off x="6794041" y="3270023"/>
            <a:ext cx="1131860" cy="5442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84347D4E-7440-14E5-B507-8B0A7B084DA0}"/>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288315" y="3429600"/>
            <a:ext cx="670461" cy="178091"/>
          </a:xfrm>
          <a:prstGeom prst="rect">
            <a:avLst/>
          </a:prstGeom>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5E612E4-9762-FA50-B5CF-93D59FEE0339}"/>
              </a:ext>
            </a:extLst>
          </p:cNvPr>
          <p:cNvPicPr>
            <a:picLocks noChangeAspect="1"/>
          </p:cNvPicPr>
          <p:nvPr/>
        </p:nvPicPr>
        <p:blipFill>
          <a:blip r:embed="rId17"/>
          <a:stretch>
            <a:fillRect/>
          </a:stretch>
        </p:blipFill>
        <p:spPr>
          <a:xfrm>
            <a:off x="6048227" y="3338067"/>
            <a:ext cx="425453" cy="460067"/>
          </a:xfrm>
          <a:prstGeom prst="rect">
            <a:avLst/>
          </a:prstGeom>
        </p:spPr>
      </p:pic>
    </p:spTree>
    <p:extLst>
      <p:ext uri="{BB962C8B-B14F-4D97-AF65-F5344CB8AC3E}">
        <p14:creationId xmlns:p14="http://schemas.microsoft.com/office/powerpoint/2010/main" val="13907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7E932D-677E-8E18-582A-52344A29AB29}"/>
              </a:ext>
            </a:extLst>
          </p:cNvPr>
          <p:cNvSpPr>
            <a:spLocks noGrp="1"/>
          </p:cNvSpPr>
          <p:nvPr>
            <p:ph type="body" sz="quarter" idx="11"/>
          </p:nvPr>
        </p:nvSpPr>
        <p:spPr/>
        <p:txBody>
          <a:bodyPr/>
          <a:lstStyle/>
          <a:p>
            <a:r>
              <a:rPr lang="en-IN" dirty="0"/>
              <a:t>Sify Data Center Colocation – service offerings</a:t>
            </a:r>
          </a:p>
        </p:txBody>
      </p:sp>
    </p:spTree>
    <p:extLst>
      <p:ext uri="{BB962C8B-B14F-4D97-AF65-F5344CB8AC3E}">
        <p14:creationId xmlns:p14="http://schemas.microsoft.com/office/powerpoint/2010/main" val="13125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897119"/>
          </a:xfrm>
          <a:prstGeom prst="rect">
            <a:avLst/>
          </a:prstGeom>
        </p:spPr>
      </p:pic>
      <p:sp>
        <p:nvSpPr>
          <p:cNvPr id="2" name="Title 1"/>
          <p:cNvSpPr>
            <a:spLocks noGrp="1"/>
          </p:cNvSpPr>
          <p:nvPr>
            <p:ph type="title"/>
          </p:nvPr>
        </p:nvSpPr>
        <p:spPr/>
        <p:txBody>
          <a:bodyPr/>
          <a:lstStyle/>
          <a:p>
            <a:r>
              <a:rPr lang="en-US" dirty="0">
                <a:solidFill>
                  <a:schemeClr val="tx1"/>
                </a:solidFill>
              </a:rPr>
              <a:t>CAPACITY offering</a:t>
            </a:r>
          </a:p>
        </p:txBody>
      </p:sp>
      <p:sp>
        <p:nvSpPr>
          <p:cNvPr id="4" name="Freeform 3"/>
          <p:cNvSpPr/>
          <p:nvPr/>
        </p:nvSpPr>
        <p:spPr>
          <a:xfrm>
            <a:off x="0" y="1649877"/>
            <a:ext cx="3442915" cy="2796186"/>
          </a:xfrm>
          <a:custGeom>
            <a:avLst/>
            <a:gdLst>
              <a:gd name="connsiteX0" fmla="*/ 0 w 4165600"/>
              <a:gd name="connsiteY0" fmla="*/ 944880 h 4775200"/>
              <a:gd name="connsiteX1" fmla="*/ 3830320 w 4165600"/>
              <a:gd name="connsiteY1" fmla="*/ 0 h 4775200"/>
              <a:gd name="connsiteX2" fmla="*/ 4165600 w 4165600"/>
              <a:gd name="connsiteY2" fmla="*/ 4368800 h 4775200"/>
              <a:gd name="connsiteX3" fmla="*/ 10160 w 4165600"/>
              <a:gd name="connsiteY3" fmla="*/ 4775200 h 4775200"/>
              <a:gd name="connsiteX4" fmla="*/ 0 w 4165600"/>
              <a:gd name="connsiteY4" fmla="*/ 944880 h 477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00" h="4775200">
                <a:moveTo>
                  <a:pt x="0" y="944880"/>
                </a:moveTo>
                <a:lnTo>
                  <a:pt x="3830320" y="0"/>
                </a:lnTo>
                <a:lnTo>
                  <a:pt x="4165600" y="4368800"/>
                </a:lnTo>
                <a:lnTo>
                  <a:pt x="10160" y="4775200"/>
                </a:lnTo>
                <a:cubicBezTo>
                  <a:pt x="6773" y="3498427"/>
                  <a:pt x="3387" y="2221653"/>
                  <a:pt x="0" y="944880"/>
                </a:cubicBezTo>
                <a:close/>
              </a:path>
            </a:pathLst>
          </a:custGeom>
          <a:solidFill>
            <a:srgbClr val="BAD300">
              <a:alpha val="89804"/>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solidFill>
                  <a:schemeClr val="tx1"/>
                </a:solidFill>
                <a:latin typeface="+mj-lt"/>
                <a:cs typeface="Arial" panose="020B0604020202020204" pitchFamily="34" charset="0"/>
              </a:rPr>
              <a:t>Data Center space is </a:t>
            </a:r>
          </a:p>
          <a:p>
            <a:r>
              <a:rPr lang="en-IN" sz="2000" dirty="0">
                <a:solidFill>
                  <a:schemeClr val="tx1"/>
                </a:solidFill>
                <a:latin typeface="+mj-lt"/>
                <a:cs typeface="Arial" panose="020B0604020202020204" pitchFamily="34" charset="0"/>
              </a:rPr>
              <a:t>offered as KW Capacity </a:t>
            </a:r>
            <a:br>
              <a:rPr lang="en-IN" sz="2000" dirty="0">
                <a:solidFill>
                  <a:schemeClr val="tx1"/>
                </a:solidFill>
                <a:latin typeface="+mj-lt"/>
                <a:cs typeface="Arial" panose="020B0604020202020204" pitchFamily="34" charset="0"/>
              </a:rPr>
            </a:br>
            <a:endParaRPr lang="en-IN" sz="2000" dirty="0">
              <a:solidFill>
                <a:schemeClr val="tx1"/>
              </a:solidFill>
              <a:latin typeface="+mj-lt"/>
              <a:cs typeface="Arial" panose="020B0604020202020204" pitchFamily="34" charset="0"/>
            </a:endParaRPr>
          </a:p>
          <a:p>
            <a:endParaRPr lang="en-IN" sz="1800" dirty="0">
              <a:solidFill>
                <a:schemeClr val="tx1"/>
              </a:solidFill>
              <a:latin typeface="+mj-lt"/>
              <a:cs typeface="Arial" panose="020B0604020202020204" pitchFamily="34" charset="0"/>
            </a:endParaRPr>
          </a:p>
          <a:p>
            <a:r>
              <a:rPr lang="en-IN" sz="1600" dirty="0">
                <a:solidFill>
                  <a:schemeClr val="tx1"/>
                </a:solidFill>
                <a:latin typeface="+mj-lt"/>
                <a:cs typeface="Arial" panose="020B0604020202020204" pitchFamily="34" charset="0"/>
              </a:rPr>
              <a:t>E.g. 100 KW, 3 MW etc</a:t>
            </a:r>
          </a:p>
        </p:txBody>
      </p:sp>
    </p:spTree>
    <p:extLst>
      <p:ext uri="{BB962C8B-B14F-4D97-AF65-F5344CB8AC3E}">
        <p14:creationId xmlns:p14="http://schemas.microsoft.com/office/powerpoint/2010/main" val="30630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Offering (including Rack Space):</a:t>
            </a:r>
          </a:p>
        </p:txBody>
      </p:sp>
      <p:pic>
        <p:nvPicPr>
          <p:cNvPr id="2050" name="Picture 2" descr="http://archive.datacenterdynamics.com/sites/default/files/Power%20Assure%20PAR4%20graphic.jpg"/>
          <p:cNvPicPr>
            <a:picLocks noChangeAspect="1" noChangeArrowheads="1"/>
          </p:cNvPicPr>
          <p:nvPr/>
        </p:nvPicPr>
        <p:blipFill rotWithShape="1">
          <a:blip r:embed="rId2">
            <a:extLst>
              <a:ext uri="{28A0092B-C50C-407E-A947-70E740481C1C}">
                <a14:useLocalDpi xmlns:a14="http://schemas.microsoft.com/office/drawing/2010/main" val="0"/>
              </a:ext>
            </a:extLst>
          </a:blip>
          <a:srcRect l="17987" r="18477"/>
          <a:stretch/>
        </p:blipFill>
        <p:spPr bwMode="auto">
          <a:xfrm>
            <a:off x="6235543" y="987425"/>
            <a:ext cx="2584457" cy="37432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CF34572-99FA-2EE9-BD6D-37FFDE701392}"/>
              </a:ext>
            </a:extLst>
          </p:cNvPr>
          <p:cNvSpPr/>
          <p:nvPr/>
        </p:nvSpPr>
        <p:spPr>
          <a:xfrm>
            <a:off x="324000" y="987425"/>
            <a:ext cx="5512257" cy="1827337"/>
          </a:xfrm>
          <a:prstGeom prst="roundRect">
            <a:avLst/>
          </a:prstGeom>
          <a:solidFill>
            <a:srgbClr val="10253F">
              <a:alpha val="8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6836F31C-3072-1399-974B-4BC6136BCB00}"/>
              </a:ext>
            </a:extLst>
          </p:cNvPr>
          <p:cNvSpPr txBox="1"/>
          <p:nvPr/>
        </p:nvSpPr>
        <p:spPr>
          <a:xfrm>
            <a:off x="445273" y="1095790"/>
            <a:ext cx="5263613" cy="1384995"/>
          </a:xfrm>
          <a:prstGeom prst="rect">
            <a:avLst/>
          </a:prstGeom>
          <a:noFill/>
        </p:spPr>
        <p:txBody>
          <a:bodyPr wrap="square" rtlCol="0">
            <a:spAutoFit/>
          </a:bodyPr>
          <a:lstStyle/>
          <a:p>
            <a:r>
              <a:rPr lang="en-IN" sz="1200" b="1" dirty="0">
                <a:solidFill>
                  <a:srgbClr val="BED730"/>
                </a:solidFill>
                <a:latin typeface="+mj-lt"/>
                <a:cs typeface="Arial" panose="020B0604020202020204" pitchFamily="34" charset="0"/>
              </a:rPr>
              <a:t>Rack space with bundled Rated power (in KVA):</a:t>
            </a:r>
          </a:p>
          <a:p>
            <a:pPr marL="182563" indent="-95250">
              <a:buFont typeface="Arial" panose="020B0604020202020204" pitchFamily="34" charset="0"/>
              <a:buChar char="•"/>
            </a:pPr>
            <a:r>
              <a:rPr lang="en-US" sz="1200" dirty="0">
                <a:solidFill>
                  <a:schemeClr val="bg1"/>
                </a:solidFill>
                <a:latin typeface="+mj-lt"/>
                <a:cs typeface="Arial" panose="020B0604020202020204" pitchFamily="34" charset="0"/>
              </a:rPr>
              <a:t>Capacity provisioning is based on rated power of equipment in KVA.</a:t>
            </a:r>
          </a:p>
          <a:p>
            <a:pPr marL="182563" indent="-95250">
              <a:buFont typeface="Arial" panose="020B0604020202020204" pitchFamily="34" charset="0"/>
              <a:buChar char="•"/>
            </a:pPr>
            <a:r>
              <a:rPr lang="en-US" sz="1200" dirty="0">
                <a:solidFill>
                  <a:schemeClr val="bg1"/>
                </a:solidFill>
                <a:latin typeface="+mj-lt"/>
                <a:cs typeface="Arial" panose="020B0604020202020204" pitchFamily="34" charset="0"/>
              </a:rPr>
              <a:t>Each rack comes with 2 runs of 1 phase 32-amp power sockets and 16 ports in rack PDU.</a:t>
            </a:r>
          </a:p>
          <a:p>
            <a:pPr marL="182563" indent="-95250">
              <a:buFont typeface="Arial" panose="020B0604020202020204" pitchFamily="34" charset="0"/>
              <a:buChar char="•"/>
            </a:pPr>
            <a:r>
              <a:rPr lang="en-US" sz="1200" dirty="0">
                <a:solidFill>
                  <a:schemeClr val="bg1"/>
                </a:solidFill>
                <a:latin typeface="+mj-lt"/>
                <a:cs typeface="Arial" panose="020B0604020202020204" pitchFamily="34" charset="0"/>
              </a:rPr>
              <a:t>Deliverables include </a:t>
            </a:r>
            <a:r>
              <a:rPr lang="en-US" sz="1200" dirty="0" err="1">
                <a:solidFill>
                  <a:schemeClr val="bg1"/>
                </a:solidFill>
                <a:latin typeface="+mj-lt"/>
                <a:cs typeface="Arial" panose="020B0604020202020204" pitchFamily="34" charset="0"/>
              </a:rPr>
              <a:t>rackspace</a:t>
            </a:r>
            <a:r>
              <a:rPr lang="en-US" sz="1200" dirty="0">
                <a:solidFill>
                  <a:schemeClr val="bg1"/>
                </a:solidFill>
                <a:latin typeface="+mj-lt"/>
                <a:cs typeface="Arial" panose="020B0604020202020204" pitchFamily="34" charset="0"/>
              </a:rPr>
              <a:t>, capacity provisioning in KVA, and power consumption.</a:t>
            </a:r>
          </a:p>
          <a:p>
            <a:pPr marL="182563" indent="-95250">
              <a:buFont typeface="Arial" panose="020B0604020202020204" pitchFamily="34" charset="0"/>
              <a:buChar char="•"/>
            </a:pPr>
            <a:r>
              <a:rPr lang="en-US" sz="1200" dirty="0">
                <a:solidFill>
                  <a:schemeClr val="bg1"/>
                </a:solidFill>
                <a:latin typeface="+mj-lt"/>
                <a:cs typeface="Arial" panose="020B0604020202020204" pitchFamily="34" charset="0"/>
              </a:rPr>
              <a:t>Customers can choose from a Shared Rack or Multiple Dedicated Racks.</a:t>
            </a:r>
            <a:endParaRPr lang="en-IN" sz="1200" dirty="0">
              <a:solidFill>
                <a:schemeClr val="bg1"/>
              </a:solidFill>
              <a:latin typeface="+mj-lt"/>
              <a:cs typeface="Arial" panose="020B0604020202020204" pitchFamily="34" charset="0"/>
            </a:endParaRPr>
          </a:p>
        </p:txBody>
      </p:sp>
      <p:sp>
        <p:nvSpPr>
          <p:cNvPr id="8" name="Rectangle: Rounded Corners 7">
            <a:extLst>
              <a:ext uri="{FF2B5EF4-FFF2-40B4-BE49-F238E27FC236}">
                <a16:creationId xmlns:a16="http://schemas.microsoft.com/office/drawing/2014/main" id="{5E4919CC-EFD1-61B6-C639-CEB9FFDB41BE}"/>
              </a:ext>
            </a:extLst>
          </p:cNvPr>
          <p:cNvSpPr/>
          <p:nvPr/>
        </p:nvSpPr>
        <p:spPr>
          <a:xfrm>
            <a:off x="323850" y="2903350"/>
            <a:ext cx="5512257" cy="1827337"/>
          </a:xfrm>
          <a:prstGeom prst="roundRect">
            <a:avLst/>
          </a:prstGeom>
          <a:solidFill>
            <a:schemeClr val="tx2">
              <a:lumMod val="75000"/>
              <a:alpha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2B2A76BE-C5BD-FA8C-FA74-E5A8222CFF14}"/>
              </a:ext>
            </a:extLst>
          </p:cNvPr>
          <p:cNvSpPr txBox="1"/>
          <p:nvPr/>
        </p:nvSpPr>
        <p:spPr>
          <a:xfrm>
            <a:off x="445273" y="3093743"/>
            <a:ext cx="5263613" cy="1384995"/>
          </a:xfrm>
          <a:prstGeom prst="rect">
            <a:avLst/>
          </a:prstGeom>
          <a:noFill/>
        </p:spPr>
        <p:txBody>
          <a:bodyPr wrap="square" rtlCol="0">
            <a:spAutoFit/>
          </a:bodyPr>
          <a:lstStyle/>
          <a:p>
            <a:pPr algn="just"/>
            <a:r>
              <a:rPr lang="en-US" sz="1200" b="1" dirty="0">
                <a:solidFill>
                  <a:srgbClr val="BED730"/>
                </a:solidFill>
                <a:latin typeface="+mj-lt"/>
                <a:cs typeface="Arial" panose="020B0604020202020204" pitchFamily="34" charset="0"/>
              </a:rPr>
              <a:t>Rackspace with Consumed Metered Power (in KW):</a:t>
            </a:r>
          </a:p>
          <a:p>
            <a:pPr marL="182563" indent="-95250" algn="just">
              <a:buFont typeface="Arial" panose="020B0604020202020204" pitchFamily="34" charset="0"/>
              <a:buChar char="•"/>
            </a:pPr>
            <a:r>
              <a:rPr lang="en-US" sz="1200" dirty="0">
                <a:solidFill>
                  <a:schemeClr val="bg1"/>
                </a:solidFill>
                <a:latin typeface="+mj-lt"/>
                <a:cs typeface="Arial" panose="020B0604020202020204" pitchFamily="34" charset="0"/>
              </a:rPr>
              <a:t>Subscription is based on fixed consumed capacity provisioning.</a:t>
            </a:r>
          </a:p>
          <a:p>
            <a:pPr marL="182563" indent="-95250" algn="just">
              <a:buFont typeface="Arial" panose="020B0604020202020204" pitchFamily="34" charset="0"/>
              <a:buChar char="•"/>
            </a:pPr>
            <a:r>
              <a:rPr lang="en-US" sz="1200" dirty="0">
                <a:solidFill>
                  <a:schemeClr val="bg1"/>
                </a:solidFill>
                <a:latin typeface="+mj-lt"/>
                <a:cs typeface="Arial" panose="020B0604020202020204" pitchFamily="34" charset="0"/>
              </a:rPr>
              <a:t>Power charges will be as per usage at actuals.</a:t>
            </a:r>
          </a:p>
          <a:p>
            <a:pPr marL="182563" indent="-95250" algn="just">
              <a:buFont typeface="Arial" panose="020B0604020202020204" pitchFamily="34" charset="0"/>
              <a:buChar char="•"/>
            </a:pPr>
            <a:r>
              <a:rPr lang="en-US" sz="1200" dirty="0">
                <a:solidFill>
                  <a:schemeClr val="bg1"/>
                </a:solidFill>
                <a:latin typeface="+mj-lt"/>
                <a:cs typeface="Arial" panose="020B0604020202020204" pitchFamily="34" charset="0"/>
              </a:rPr>
              <a:t>Each rack comes with 2 runs of 1 phase 32-amp power sockets and 16 ports in rack PDU.</a:t>
            </a:r>
          </a:p>
          <a:p>
            <a:pPr marL="182563" indent="-95250" algn="just">
              <a:buFont typeface="Arial" panose="020B0604020202020204" pitchFamily="34" charset="0"/>
              <a:buChar char="•"/>
            </a:pPr>
            <a:r>
              <a:rPr lang="en-US" sz="1200" dirty="0">
                <a:solidFill>
                  <a:schemeClr val="bg1"/>
                </a:solidFill>
                <a:latin typeface="+mj-lt"/>
                <a:cs typeface="Arial" panose="020B0604020202020204" pitchFamily="34" charset="0"/>
              </a:rPr>
              <a:t>Deliverables include </a:t>
            </a:r>
            <a:r>
              <a:rPr lang="en-US" sz="1200" dirty="0" err="1">
                <a:solidFill>
                  <a:schemeClr val="bg1"/>
                </a:solidFill>
                <a:latin typeface="+mj-lt"/>
                <a:cs typeface="Arial" panose="020B0604020202020204" pitchFamily="34" charset="0"/>
              </a:rPr>
              <a:t>rackspace</a:t>
            </a:r>
            <a:r>
              <a:rPr lang="en-US" sz="1200" dirty="0">
                <a:solidFill>
                  <a:schemeClr val="bg1"/>
                </a:solidFill>
                <a:latin typeface="+mj-lt"/>
                <a:cs typeface="Arial" panose="020B0604020202020204" pitchFamily="34" charset="0"/>
              </a:rPr>
              <a:t> and capacity provisioning in KW.</a:t>
            </a:r>
          </a:p>
          <a:p>
            <a:pPr marL="182563" indent="-95250" algn="just">
              <a:buFont typeface="Arial" panose="020B0604020202020204" pitchFamily="34" charset="0"/>
              <a:buChar char="•"/>
            </a:pPr>
            <a:r>
              <a:rPr lang="en-US" sz="1200" dirty="0">
                <a:solidFill>
                  <a:schemeClr val="bg1"/>
                </a:solidFill>
                <a:latin typeface="+mj-lt"/>
                <a:cs typeface="Arial" panose="020B0604020202020204" pitchFamily="34" charset="0"/>
              </a:rPr>
              <a:t>Power is billed as per usage.</a:t>
            </a:r>
            <a:endParaRPr lang="en-IN" sz="12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83297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155" y="627062"/>
            <a:ext cx="2583902" cy="4189473"/>
          </a:xfrm>
          <a:prstGeom prst="rect">
            <a:avLst/>
          </a:prstGeom>
        </p:spPr>
      </p:pic>
      <p:sp>
        <p:nvSpPr>
          <p:cNvPr id="2" name="Title 1"/>
          <p:cNvSpPr>
            <a:spLocks noGrp="1"/>
          </p:cNvSpPr>
          <p:nvPr>
            <p:ph type="title"/>
          </p:nvPr>
        </p:nvSpPr>
        <p:spPr/>
        <p:txBody>
          <a:bodyPr/>
          <a:lstStyle/>
          <a:p>
            <a:r>
              <a:rPr lang="en-US" dirty="0"/>
              <a:t>Cage, Biometric access</a:t>
            </a:r>
          </a:p>
        </p:txBody>
      </p:sp>
      <p:sp>
        <p:nvSpPr>
          <p:cNvPr id="5" name="Rectangle 4"/>
          <p:cNvSpPr/>
          <p:nvPr/>
        </p:nvSpPr>
        <p:spPr>
          <a:xfrm>
            <a:off x="345281" y="987423"/>
            <a:ext cx="3237497" cy="1102289"/>
          </a:xfrm>
          <a:prstGeom prst="rect">
            <a:avLst/>
          </a:prstGeom>
          <a:solidFill>
            <a:srgbClr val="BED730"/>
          </a:solidFill>
        </p:spPr>
        <p:txBody>
          <a:bodyPr wrap="square">
            <a:spAutoFit/>
          </a:bodyPr>
          <a:lstStyle/>
          <a:p>
            <a:pPr>
              <a:lnSpc>
                <a:spcPts val="1600"/>
              </a:lnSpc>
            </a:pPr>
            <a:r>
              <a:rPr lang="en-US" sz="1200" dirty="0">
                <a:latin typeface="+mj-lt"/>
              </a:rPr>
              <a:t>Cage</a:t>
            </a:r>
          </a:p>
          <a:p>
            <a:pPr marL="171450" indent="-171450">
              <a:lnSpc>
                <a:spcPts val="1600"/>
              </a:lnSpc>
              <a:buFont typeface="Arial" panose="020B0604020202020204" pitchFamily="34" charset="0"/>
              <a:buChar char="•"/>
            </a:pPr>
            <a:r>
              <a:rPr lang="en-US" sz="1200" dirty="0">
                <a:latin typeface="+mj-lt"/>
              </a:rPr>
              <a:t>Sify </a:t>
            </a:r>
            <a:r>
              <a:rPr lang="en-US" sz="1200" b="1" dirty="0">
                <a:latin typeface="+mj-lt"/>
              </a:rPr>
              <a:t>Secure-Cage</a:t>
            </a:r>
            <a:endParaRPr lang="en-US" sz="1200" dirty="0">
              <a:latin typeface="+mj-lt"/>
            </a:endParaRPr>
          </a:p>
          <a:p>
            <a:pPr marL="171450" indent="-171450">
              <a:lnSpc>
                <a:spcPts val="1600"/>
              </a:lnSpc>
              <a:buFont typeface="Arial" panose="020B0604020202020204" pitchFamily="34" charset="0"/>
              <a:buChar char="•"/>
            </a:pPr>
            <a:r>
              <a:rPr lang="en-US" sz="1200" dirty="0">
                <a:latin typeface="+mj-lt"/>
              </a:rPr>
              <a:t>Cage from slab to slab</a:t>
            </a:r>
          </a:p>
          <a:p>
            <a:pPr marL="171450" indent="-171450">
              <a:lnSpc>
                <a:spcPts val="1600"/>
              </a:lnSpc>
              <a:buFont typeface="Arial" panose="020B0604020202020204" pitchFamily="34" charset="0"/>
              <a:buChar char="•"/>
            </a:pPr>
            <a:r>
              <a:rPr lang="en-US" sz="1200" dirty="0">
                <a:latin typeface="+mj-lt"/>
              </a:rPr>
              <a:t>Tamper proof bolts for all fixtures</a:t>
            </a:r>
          </a:p>
          <a:p>
            <a:pPr marL="171450" indent="-171450">
              <a:lnSpc>
                <a:spcPts val="1600"/>
              </a:lnSpc>
              <a:buFont typeface="Arial" panose="020B0604020202020204" pitchFamily="34" charset="0"/>
              <a:buChar char="•"/>
            </a:pPr>
            <a:r>
              <a:rPr lang="en-US" sz="1200" dirty="0">
                <a:latin typeface="+mj-lt"/>
              </a:rPr>
              <a:t>Biometric access on cage door</a:t>
            </a:r>
          </a:p>
        </p:txBody>
      </p:sp>
      <p:sp>
        <p:nvSpPr>
          <p:cNvPr id="6" name="AutoShape 4" descr="Image result for biometric access"/>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282" y="626914"/>
            <a:ext cx="2354718" cy="4186165"/>
          </a:xfrm>
          <a:prstGeom prst="rect">
            <a:avLst/>
          </a:prstGeom>
        </p:spPr>
      </p:pic>
      <p:grpSp>
        <p:nvGrpSpPr>
          <p:cNvPr id="4" name="Group 3"/>
          <p:cNvGrpSpPr/>
          <p:nvPr/>
        </p:nvGrpSpPr>
        <p:grpSpPr>
          <a:xfrm>
            <a:off x="1290998" y="2460173"/>
            <a:ext cx="4478430" cy="2272166"/>
            <a:chOff x="1721331" y="3280229"/>
            <a:chExt cx="5971240" cy="3283428"/>
          </a:xfrm>
        </p:grpSpPr>
        <p:pic>
          <p:nvPicPr>
            <p:cNvPr id="8" name="Picture 7"/>
            <p:cNvPicPr>
              <a:picLocks noChangeAspect="1"/>
            </p:cNvPicPr>
            <p:nvPr/>
          </p:nvPicPr>
          <p:blipFill>
            <a:blip r:embed="rId4"/>
            <a:stretch>
              <a:fillRect/>
            </a:stretch>
          </p:blipFill>
          <p:spPr>
            <a:xfrm>
              <a:off x="1721331" y="4056311"/>
              <a:ext cx="2256611" cy="2507346"/>
            </a:xfrm>
            <a:prstGeom prst="rect">
              <a:avLst/>
            </a:prstGeom>
          </p:spPr>
        </p:pic>
        <p:cxnSp>
          <p:nvCxnSpPr>
            <p:cNvPr id="12" name="Straight Arrow Connector 11"/>
            <p:cNvCxnSpPr/>
            <p:nvPr/>
          </p:nvCxnSpPr>
          <p:spPr>
            <a:xfrm flipV="1">
              <a:off x="3375908" y="3280229"/>
              <a:ext cx="4316663" cy="1416463"/>
            </a:xfrm>
            <a:prstGeom prst="straightConnector1">
              <a:avLst/>
            </a:prstGeom>
            <a:ln w="31750">
              <a:solidFill>
                <a:srgbClr val="8B9E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764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Manual Input 2">
            <a:extLst>
              <a:ext uri="{FF2B5EF4-FFF2-40B4-BE49-F238E27FC236}">
                <a16:creationId xmlns:a16="http://schemas.microsoft.com/office/drawing/2014/main" id="{87B86A72-65AA-DE4E-2B5D-94D8C83575F9}"/>
              </a:ext>
            </a:extLst>
          </p:cNvPr>
          <p:cNvSpPr/>
          <p:nvPr/>
        </p:nvSpPr>
        <p:spPr>
          <a:xfrm flipH="1" flipV="1">
            <a:off x="744238" y="981441"/>
            <a:ext cx="2844000" cy="3353795"/>
          </a:xfrm>
          <a:prstGeom prst="flowChartManualInput">
            <a:avLst/>
          </a:prstGeom>
          <a:solidFill>
            <a:srgbClr val="F2F2F2">
              <a:alpha val="80000"/>
            </a:srgb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9" name="Arrow: Pentagon 8">
            <a:extLst>
              <a:ext uri="{FF2B5EF4-FFF2-40B4-BE49-F238E27FC236}">
                <a16:creationId xmlns:a16="http://schemas.microsoft.com/office/drawing/2014/main" id="{39084FE4-DBB4-DF58-3C5F-E15913821894}"/>
              </a:ext>
            </a:extLst>
          </p:cNvPr>
          <p:cNvSpPr/>
          <p:nvPr/>
        </p:nvSpPr>
        <p:spPr>
          <a:xfrm rot="5400000">
            <a:off x="1914238" y="-182575"/>
            <a:ext cx="504000" cy="2844000"/>
          </a:xfrm>
          <a:prstGeom prst="homePlate">
            <a:avLst>
              <a:gd name="adj" fmla="val 25223"/>
            </a:avLst>
          </a:prstGeom>
          <a:solidFill>
            <a:schemeClr val="tx2"/>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Flowchart: Manual Input 3">
            <a:extLst>
              <a:ext uri="{FF2B5EF4-FFF2-40B4-BE49-F238E27FC236}">
                <a16:creationId xmlns:a16="http://schemas.microsoft.com/office/drawing/2014/main" id="{6483269B-5ADD-616B-DE20-E602B56BF86D}"/>
              </a:ext>
            </a:extLst>
          </p:cNvPr>
          <p:cNvSpPr/>
          <p:nvPr/>
        </p:nvSpPr>
        <p:spPr>
          <a:xfrm flipH="1" flipV="1">
            <a:off x="3590063" y="981440"/>
            <a:ext cx="4463370" cy="3353795"/>
          </a:xfrm>
          <a:prstGeom prst="flowChartManualInput">
            <a:avLst/>
          </a:prstGeom>
          <a:solidFill>
            <a:srgbClr val="F2F2F2">
              <a:alpha val="80000"/>
            </a:srgb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10" name="Arrow: Pentagon 9">
            <a:extLst>
              <a:ext uri="{FF2B5EF4-FFF2-40B4-BE49-F238E27FC236}">
                <a16:creationId xmlns:a16="http://schemas.microsoft.com/office/drawing/2014/main" id="{6DD1116A-CD8A-7D46-7EDE-EB0E62786924}"/>
              </a:ext>
            </a:extLst>
          </p:cNvPr>
          <p:cNvSpPr/>
          <p:nvPr/>
        </p:nvSpPr>
        <p:spPr>
          <a:xfrm rot="5400000">
            <a:off x="5565718" y="-992260"/>
            <a:ext cx="504000" cy="4463370"/>
          </a:xfrm>
          <a:prstGeom prst="homePlate">
            <a:avLst>
              <a:gd name="adj" fmla="val 25223"/>
            </a:avLst>
          </a:prstGeom>
          <a:solidFill>
            <a:schemeClr val="tx2">
              <a:lumMod val="75000"/>
            </a:scheme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C5E7C1DE-C43C-4F69-8371-6756B493896B}"/>
              </a:ext>
            </a:extLst>
          </p:cNvPr>
          <p:cNvSpPr>
            <a:spLocks noGrp="1"/>
          </p:cNvSpPr>
          <p:nvPr>
            <p:ph type="title"/>
          </p:nvPr>
        </p:nvSpPr>
        <p:spPr/>
        <p:txBody>
          <a:bodyPr/>
          <a:lstStyle/>
          <a:p>
            <a:r>
              <a:rPr lang="en-US" dirty="0"/>
              <a:t>Recent developments</a:t>
            </a:r>
          </a:p>
        </p:txBody>
      </p:sp>
      <p:sp>
        <p:nvSpPr>
          <p:cNvPr id="43" name="TextBox 42">
            <a:extLst>
              <a:ext uri="{FF2B5EF4-FFF2-40B4-BE49-F238E27FC236}">
                <a16:creationId xmlns:a16="http://schemas.microsoft.com/office/drawing/2014/main" id="{B75D8B38-6A4A-BA05-EA20-D43795B3BDD3}"/>
              </a:ext>
            </a:extLst>
          </p:cNvPr>
          <p:cNvSpPr txBox="1"/>
          <p:nvPr/>
        </p:nvSpPr>
        <p:spPr>
          <a:xfrm>
            <a:off x="3703191" y="1545988"/>
            <a:ext cx="4273640" cy="1990288"/>
          </a:xfrm>
          <a:prstGeom prst="rect">
            <a:avLst/>
          </a:prstGeom>
          <a:noFill/>
        </p:spPr>
        <p:txBody>
          <a:bodyPr wrap="square" rtlCol="0">
            <a:spAutoFit/>
          </a:bodyPr>
          <a:lstStyle/>
          <a:p>
            <a:pPr marL="85725" marR="0" lvl="0" indent="-85725" algn="l" defTabSz="914264" rtl="0" eaLnBrk="1" fontAlgn="auto" latinLnBrk="0" hangingPunct="1">
              <a:lnSpc>
                <a:spcPts val="1400"/>
              </a:lnSpc>
              <a:spcAft>
                <a:spcPts val="1200"/>
              </a:spcAft>
              <a:buClrTx/>
              <a:buSzTx/>
              <a:buFont typeface="Arial" panose="020B0604020202020204" pitchFamily="34" charset="0"/>
              <a:buChar char="•"/>
              <a:defRPr/>
            </a:pPr>
            <a:r>
              <a:rPr kumimoji="0" lang="en-US" sz="1200" i="0" u="none" strike="noStrike" kern="1200" cap="none" spc="0" normalizeH="0" baseline="0" noProof="0" dirty="0">
                <a:ln>
                  <a:noFill/>
                </a:ln>
                <a:effectLst/>
                <a:uLnTx/>
                <a:uFillTx/>
                <a:latin typeface="Trebuchet MS"/>
                <a:ea typeface="+mn-ea"/>
                <a:cs typeface="+mn-cs"/>
              </a:rPr>
              <a:t>Data Center Expansion in Mumbai, Delhi (NOIDA), Chennai, Hyderabad, and Bengaluru                </a:t>
            </a:r>
            <a:br>
              <a:rPr kumimoji="0" lang="en-US" sz="1200" i="0" u="none" strike="noStrike" kern="1200" cap="none" spc="0" normalizeH="0" baseline="0" noProof="0" dirty="0">
                <a:ln>
                  <a:noFill/>
                </a:ln>
                <a:effectLst/>
                <a:uLnTx/>
                <a:uFillTx/>
                <a:latin typeface="Trebuchet MS"/>
                <a:ea typeface="+mn-ea"/>
                <a:cs typeface="+mn-cs"/>
              </a:rPr>
            </a:br>
            <a:r>
              <a:rPr kumimoji="0" lang="en-US" sz="1200" i="0" u="none" strike="noStrike" kern="1200" cap="none" spc="0" normalizeH="0" baseline="0" noProof="0" dirty="0">
                <a:ln>
                  <a:noFill/>
                </a:ln>
                <a:effectLst/>
                <a:uLnTx/>
                <a:uFillTx/>
                <a:latin typeface="Trebuchet MS"/>
                <a:ea typeface="+mn-ea"/>
                <a:cs typeface="+mn-cs"/>
              </a:rPr>
              <a:t>(Data Center Campus development in all 5</a:t>
            </a:r>
            <a:r>
              <a:rPr kumimoji="0" lang="en-US" sz="1200" i="0" u="none" strike="noStrike" kern="1200" cap="none" spc="0" normalizeH="0" noProof="0" dirty="0">
                <a:ln>
                  <a:noFill/>
                </a:ln>
                <a:effectLst/>
                <a:uLnTx/>
                <a:uFillTx/>
                <a:latin typeface="Trebuchet MS"/>
                <a:ea typeface="+mn-ea"/>
                <a:cs typeface="+mn-cs"/>
              </a:rPr>
              <a:t> cities)</a:t>
            </a:r>
            <a:endParaRPr kumimoji="0" lang="en-US" sz="1200" i="0" u="none" strike="noStrike" kern="1200" cap="none" spc="0" normalizeH="0" baseline="0" noProof="0" dirty="0">
              <a:ln>
                <a:noFill/>
              </a:ln>
              <a:effectLst/>
              <a:uLnTx/>
              <a:uFillTx/>
              <a:latin typeface="Trebuchet MS"/>
              <a:ea typeface="+mn-ea"/>
              <a:cs typeface="+mn-cs"/>
            </a:endParaRPr>
          </a:p>
          <a:p>
            <a:pPr marL="85725" marR="0" lvl="0" indent="-85725" algn="l" defTabSz="914264" rtl="0" eaLnBrk="1" fontAlgn="auto" latinLnBrk="0" hangingPunct="1">
              <a:lnSpc>
                <a:spcPts val="1400"/>
              </a:lnSpc>
              <a:spcAft>
                <a:spcPts val="1200"/>
              </a:spcAft>
              <a:buClrTx/>
              <a:buSzTx/>
              <a:buFont typeface="Arial" panose="020B0604020202020204" pitchFamily="34" charset="0"/>
              <a:buChar char="•"/>
              <a:defRPr/>
            </a:pPr>
            <a:r>
              <a:rPr kumimoji="0" lang="en-US" sz="1200" i="0" u="none" strike="noStrike" kern="1200" cap="none" spc="0" normalizeH="0" baseline="0" noProof="0" dirty="0">
                <a:ln>
                  <a:noFill/>
                </a:ln>
                <a:effectLst/>
                <a:uLnTx/>
                <a:uFillTx/>
                <a:latin typeface="Trebuchet MS"/>
                <a:ea typeface="+mn-ea"/>
                <a:cs typeface="+mn-cs"/>
              </a:rPr>
              <a:t>Additional </a:t>
            </a:r>
            <a:r>
              <a:rPr lang="en-US" sz="1200" dirty="0">
                <a:latin typeface="Trebuchet MS"/>
              </a:rPr>
              <a:t>35</a:t>
            </a:r>
            <a:r>
              <a:rPr kumimoji="0" lang="en-US" sz="1200" i="0" u="none" strike="noStrike" kern="1200" cap="none" spc="0" normalizeH="0" baseline="0" noProof="0" dirty="0">
                <a:ln>
                  <a:noFill/>
                </a:ln>
                <a:effectLst/>
                <a:uLnTx/>
                <a:uFillTx/>
                <a:latin typeface="Trebuchet MS"/>
                <a:ea typeface="+mn-ea"/>
                <a:cs typeface="+mn-cs"/>
              </a:rPr>
              <a:t>0+ MW IT capacity over next 4 years</a:t>
            </a:r>
          </a:p>
          <a:p>
            <a:pPr marL="85725" marR="0" lvl="0" indent="-85725" algn="l" defTabSz="914264" rtl="0" eaLnBrk="1" fontAlgn="auto" latinLnBrk="0" hangingPunct="1">
              <a:lnSpc>
                <a:spcPts val="1400"/>
              </a:lnSpc>
              <a:spcAft>
                <a:spcPts val="1200"/>
              </a:spcAft>
              <a:buClrTx/>
              <a:buSzTx/>
              <a:buFont typeface="Arial" panose="020B0604020202020204" pitchFamily="34" charset="0"/>
              <a:buChar char="•"/>
              <a:defRPr/>
            </a:pPr>
            <a:r>
              <a:rPr kumimoji="0" lang="en-US" sz="1200" i="0" u="none" strike="noStrike" kern="1200" cap="none" spc="0" normalizeH="0" baseline="0" noProof="0" dirty="0">
                <a:ln>
                  <a:noFill/>
                </a:ln>
                <a:effectLst/>
                <a:uLnTx/>
                <a:uFillTx/>
                <a:latin typeface="Trebuchet MS"/>
                <a:ea typeface="+mn-ea"/>
                <a:cs typeface="+mn-cs"/>
              </a:rPr>
              <a:t>200 MW Renewable energy contracted; ~500MW planned to meet long-term sustainability goals</a:t>
            </a:r>
          </a:p>
          <a:p>
            <a:pPr marL="85725" marR="0" lvl="0" indent="-85725" algn="l" defTabSz="914264" rtl="0" eaLnBrk="1" fontAlgn="auto" latinLnBrk="0" hangingPunct="1">
              <a:lnSpc>
                <a:spcPts val="1400"/>
              </a:lnSpc>
              <a:spcAft>
                <a:spcPts val="1200"/>
              </a:spcAft>
              <a:buClrTx/>
              <a:buSzTx/>
              <a:buFont typeface="Arial" panose="020B0604020202020204" pitchFamily="34" charset="0"/>
              <a:buChar char="•"/>
              <a:defRPr/>
            </a:pPr>
            <a:r>
              <a:rPr kumimoji="0" lang="en-US" sz="1200" i="0" u="none" strike="noStrike" kern="1200" cap="none" spc="0" normalizeH="0" baseline="0" noProof="0" dirty="0">
                <a:ln>
                  <a:noFill/>
                </a:ln>
                <a:effectLst/>
                <a:uLnTx/>
                <a:uFillTx/>
                <a:latin typeface="Trebuchet MS"/>
                <a:ea typeface="+mn-ea"/>
                <a:cs typeface="+mn-cs"/>
              </a:rPr>
              <a:t>Al/ML based Automation for ease of operation, faster decision-making, avoiding human errors</a:t>
            </a:r>
          </a:p>
        </p:txBody>
      </p:sp>
      <p:sp>
        <p:nvSpPr>
          <p:cNvPr id="44" name="TextBox 43">
            <a:extLst>
              <a:ext uri="{FF2B5EF4-FFF2-40B4-BE49-F238E27FC236}">
                <a16:creationId xmlns:a16="http://schemas.microsoft.com/office/drawing/2014/main" id="{A7F5E8F1-0EEF-921F-A0CD-D8E3B40859F8}"/>
              </a:ext>
            </a:extLst>
          </p:cNvPr>
          <p:cNvSpPr txBox="1"/>
          <p:nvPr/>
        </p:nvSpPr>
        <p:spPr>
          <a:xfrm>
            <a:off x="3699580" y="1046462"/>
            <a:ext cx="4115214" cy="307777"/>
          </a:xfrm>
          <a:prstGeom prst="rect">
            <a:avLst/>
          </a:prstGeom>
          <a:noFill/>
        </p:spPr>
        <p:txBody>
          <a:bodyPr wrap="square" rtlCol="0">
            <a:spAutoFit/>
          </a:bodyPr>
          <a:lstStyle/>
          <a:p>
            <a:pPr marL="0" marR="0" lvl="0" indent="0" defTabSz="91426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Trebuchet MS"/>
                <a:ea typeface="+mn-ea"/>
                <a:cs typeface="+mn-cs"/>
              </a:rPr>
              <a:t>Next Gen Data Center Services</a:t>
            </a:r>
            <a:endParaRPr kumimoji="0" lang="en-IN" sz="1400" b="1" i="0" u="none" strike="noStrike" kern="1200" cap="none" spc="0" normalizeH="0" baseline="0" noProof="0" dirty="0">
              <a:ln>
                <a:noFill/>
              </a:ln>
              <a:solidFill>
                <a:schemeClr val="bg1"/>
              </a:solidFill>
              <a:effectLst/>
              <a:uLnTx/>
              <a:uFillTx/>
              <a:latin typeface="Trebuchet MS"/>
              <a:ea typeface="+mn-ea"/>
              <a:cs typeface="+mn-cs"/>
            </a:endParaRPr>
          </a:p>
        </p:txBody>
      </p:sp>
      <p:sp>
        <p:nvSpPr>
          <p:cNvPr id="34" name="TextBox 33">
            <a:extLst>
              <a:ext uri="{FF2B5EF4-FFF2-40B4-BE49-F238E27FC236}">
                <a16:creationId xmlns:a16="http://schemas.microsoft.com/office/drawing/2014/main" id="{7F02AC99-9B8A-BBC9-F0E1-B97ADDD70735}"/>
              </a:ext>
            </a:extLst>
          </p:cNvPr>
          <p:cNvSpPr txBox="1"/>
          <p:nvPr/>
        </p:nvSpPr>
        <p:spPr>
          <a:xfrm>
            <a:off x="919882" y="1046462"/>
            <a:ext cx="2492713" cy="307777"/>
          </a:xfrm>
          <a:prstGeom prst="rect">
            <a:avLst/>
          </a:prstGeom>
          <a:noFill/>
        </p:spPr>
        <p:txBody>
          <a:bodyPr wrap="square" rtlCol="0">
            <a:spAutoFit/>
          </a:bodyPr>
          <a:lstStyle/>
          <a:p>
            <a:pPr marL="0" marR="0" lvl="0" indent="0" defTabSz="91426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Trebuchet MS"/>
                <a:ea typeface="+mn-ea"/>
                <a:cs typeface="+mn-cs"/>
              </a:rPr>
              <a:t>Next Gen Organization</a:t>
            </a:r>
            <a:endParaRPr kumimoji="0" lang="en-IN" sz="1400" b="1" i="0" u="none" strike="noStrike" kern="1200" cap="none" spc="0" normalizeH="0" baseline="0" noProof="0" dirty="0">
              <a:ln>
                <a:noFill/>
              </a:ln>
              <a:solidFill>
                <a:schemeClr val="bg1"/>
              </a:solidFill>
              <a:effectLst/>
              <a:uLnTx/>
              <a:uFillTx/>
              <a:latin typeface="Trebuchet MS"/>
              <a:ea typeface="+mn-ea"/>
              <a:cs typeface="+mn-cs"/>
            </a:endParaRPr>
          </a:p>
        </p:txBody>
      </p:sp>
      <p:pic>
        <p:nvPicPr>
          <p:cNvPr id="13" name="Picture 12">
            <a:extLst>
              <a:ext uri="{FF2B5EF4-FFF2-40B4-BE49-F238E27FC236}">
                <a16:creationId xmlns:a16="http://schemas.microsoft.com/office/drawing/2014/main" id="{5311CDBD-A909-40EE-BBF9-8206BF6B4687}"/>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2910865" y="3902104"/>
            <a:ext cx="540000" cy="540000"/>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B9EFF0E0-C391-9621-75F5-3C562FEBBA52}"/>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11721" y="3924714"/>
            <a:ext cx="858340" cy="540000"/>
          </a:xfrm>
          <a:prstGeom prst="rect">
            <a:avLst/>
          </a:prstGeom>
        </p:spPr>
      </p:pic>
      <p:sp>
        <p:nvSpPr>
          <p:cNvPr id="6" name="TextBox 5">
            <a:extLst>
              <a:ext uri="{FF2B5EF4-FFF2-40B4-BE49-F238E27FC236}">
                <a16:creationId xmlns:a16="http://schemas.microsoft.com/office/drawing/2014/main" id="{EDBA56B9-391C-235C-66B9-A214BC346E50}"/>
              </a:ext>
            </a:extLst>
          </p:cNvPr>
          <p:cNvSpPr txBox="1"/>
          <p:nvPr/>
        </p:nvSpPr>
        <p:spPr>
          <a:xfrm>
            <a:off x="845770" y="1545988"/>
            <a:ext cx="2423164" cy="1538883"/>
          </a:xfrm>
          <a:prstGeom prst="rect">
            <a:avLst/>
          </a:prstGeom>
          <a:noFill/>
        </p:spPr>
        <p:txBody>
          <a:bodyPr wrap="square" rtlCol="0">
            <a:spAutoFit/>
          </a:bodyPr>
          <a:lstStyle/>
          <a:p>
            <a:pPr marL="171450" marR="0" lvl="0" indent="-171450" algn="l" defTabSz="914264" rtl="0" eaLnBrk="1" fontAlgn="auto" latinLnBrk="0" hangingPunct="1">
              <a:spcAft>
                <a:spcPts val="1200"/>
              </a:spcAft>
              <a:buClrTx/>
              <a:buSzTx/>
              <a:buFont typeface="Arial" panose="020B0604020202020204" pitchFamily="34" charset="0"/>
              <a:buChar char="•"/>
              <a:tabLst/>
              <a:defRPr/>
            </a:pPr>
            <a:r>
              <a:rPr kumimoji="0" lang="en-US" sz="1200" i="0" u="none" strike="noStrike" kern="1200" cap="none" spc="0" normalizeH="0" baseline="0" noProof="0" dirty="0">
                <a:ln>
                  <a:noFill/>
                </a:ln>
                <a:effectLst/>
                <a:uLnTx/>
                <a:uFillTx/>
                <a:latin typeface="Trebuchet MS"/>
                <a:ea typeface="+mn-ea"/>
                <a:cs typeface="+mn-cs"/>
              </a:rPr>
              <a:t>R</a:t>
            </a:r>
            <a:r>
              <a:rPr kumimoji="0" lang="en-US" sz="1200" i="0" u="none" strike="noStrike" kern="1200" cap="none" spc="0" normalizeH="0" noProof="0" dirty="0">
                <a:ln>
                  <a:noFill/>
                </a:ln>
                <a:effectLst/>
                <a:uLnTx/>
                <a:uFillTx/>
                <a:latin typeface="Trebuchet MS"/>
                <a:ea typeface="+mn-ea"/>
                <a:cs typeface="+mn-cs"/>
              </a:rPr>
              <a:t>estructuring of Sify business into 3 separate entities</a:t>
            </a:r>
          </a:p>
          <a:p>
            <a:pPr marL="171450" marR="0" lvl="0" indent="-171450" algn="l" defTabSz="914264" rtl="0" eaLnBrk="1" fontAlgn="auto" latinLnBrk="0" hangingPunct="1">
              <a:spcAft>
                <a:spcPts val="1200"/>
              </a:spcAft>
              <a:buClrTx/>
              <a:buSzTx/>
              <a:buFont typeface="Arial" panose="020B0604020202020204" pitchFamily="34" charset="0"/>
              <a:buChar char="•"/>
              <a:tabLst/>
              <a:defRPr/>
            </a:pPr>
            <a:r>
              <a:rPr kumimoji="0" lang="en-US" sz="1200" i="0" u="none" strike="noStrike" kern="1200" cap="none" spc="0" normalizeH="0" baseline="0" noProof="0" dirty="0">
                <a:ln>
                  <a:noFill/>
                </a:ln>
                <a:effectLst/>
                <a:uLnTx/>
                <a:uFillTx/>
                <a:latin typeface="Trebuchet MS"/>
                <a:ea typeface="+mn-ea"/>
                <a:cs typeface="+mn-cs"/>
              </a:rPr>
              <a:t>New investment of $133M (Equity &amp; Debt) in Sify Infinit Spaces Ltd (SISL) to support $500+M Data Center expansion plan</a:t>
            </a:r>
          </a:p>
        </p:txBody>
      </p:sp>
    </p:spTree>
    <p:extLst>
      <p:ext uri="{BB962C8B-B14F-4D97-AF65-F5344CB8AC3E}">
        <p14:creationId xmlns:p14="http://schemas.microsoft.com/office/powerpoint/2010/main" val="150155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and Network cabling</a:t>
            </a:r>
          </a:p>
        </p:txBody>
      </p:sp>
      <p:grpSp>
        <p:nvGrpSpPr>
          <p:cNvPr id="12" name="Group 11"/>
          <p:cNvGrpSpPr/>
          <p:nvPr/>
        </p:nvGrpSpPr>
        <p:grpSpPr>
          <a:xfrm>
            <a:off x="4728960" y="57810"/>
            <a:ext cx="4091190" cy="4694721"/>
            <a:chOff x="6290801" y="87238"/>
            <a:chExt cx="5454920" cy="6259631"/>
          </a:xfrm>
        </p:grpSpPr>
        <p:sp>
          <p:nvSpPr>
            <p:cNvPr id="7" name="Rectangle 6"/>
            <p:cNvSpPr/>
            <p:nvPr/>
          </p:nvSpPr>
          <p:spPr>
            <a:xfrm>
              <a:off x="6290801" y="4787467"/>
              <a:ext cx="5454920" cy="1559402"/>
            </a:xfrm>
            <a:prstGeom prst="rect">
              <a:avLst/>
            </a:prstGeom>
            <a:solidFill>
              <a:srgbClr val="BED730"/>
            </a:solidFill>
          </p:spPr>
          <p:txBody>
            <a:bodyPr wrap="square">
              <a:spAutoFit/>
            </a:bodyPr>
            <a:lstStyle/>
            <a:p>
              <a:pPr marL="182563" indent="-182563">
                <a:buFont typeface="Arial" panose="020B0604020202020204" pitchFamily="34" charset="0"/>
                <a:buChar char="•"/>
              </a:pPr>
              <a:r>
                <a:rPr lang="en-US" sz="1400" b="1" dirty="0">
                  <a:solidFill>
                    <a:srgbClr val="000000"/>
                  </a:solidFill>
                  <a:latin typeface="+mj-lt"/>
                </a:rPr>
                <a:t>Inter-rack Network Cabling</a:t>
              </a:r>
              <a:r>
                <a:rPr lang="en-US" sz="1400" dirty="0">
                  <a:solidFill>
                    <a:srgbClr val="000000"/>
                  </a:solidFill>
                  <a:latin typeface="+mj-lt"/>
                </a:rPr>
                <a:t>: Cabling between various server/ network racks</a:t>
              </a:r>
            </a:p>
            <a:p>
              <a:pPr marL="444500" lvl="1" indent="-87313">
                <a:buFont typeface="Arial" panose="020B0604020202020204" pitchFamily="34" charset="0"/>
                <a:buChar char="•"/>
              </a:pPr>
              <a:r>
                <a:rPr lang="en-US" sz="1400" dirty="0">
                  <a:solidFill>
                    <a:srgbClr val="000000"/>
                  </a:solidFill>
                  <a:latin typeface="+mj-lt"/>
                </a:rPr>
                <a:t>Ethernet - CAT 6, CAT 6A</a:t>
              </a:r>
            </a:p>
            <a:p>
              <a:pPr marL="444500" lvl="1" indent="-87313">
                <a:buFont typeface="Arial" panose="020B0604020202020204" pitchFamily="34" charset="0"/>
                <a:buChar char="•"/>
              </a:pPr>
              <a:r>
                <a:rPr lang="en-US" sz="1400" dirty="0">
                  <a:solidFill>
                    <a:srgbClr val="000000"/>
                  </a:solidFill>
                  <a:latin typeface="+mj-lt"/>
                </a:rPr>
                <a:t>Fiber cabling</a:t>
              </a:r>
            </a:p>
            <a:p>
              <a:pPr marL="444500" lvl="1" indent="-87313">
                <a:buFont typeface="Arial" panose="020B0604020202020204" pitchFamily="34" charset="0"/>
                <a:buChar char="•"/>
              </a:pPr>
              <a:r>
                <a:rPr lang="en-US" sz="1400" dirty="0">
                  <a:solidFill>
                    <a:srgbClr val="000000"/>
                  </a:solidFill>
                  <a:latin typeface="+mj-lt"/>
                </a:rPr>
                <a:t>Based on 24/48 ports per rack</a:t>
              </a:r>
            </a:p>
          </p:txBody>
        </p:sp>
        <p:pic>
          <p:nvPicPr>
            <p:cNvPr id="4100" name="Picture 4" descr="Image result for inter rack network cab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470" y="87238"/>
              <a:ext cx="3156049" cy="47340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317122" y="987426"/>
            <a:ext cx="3523494" cy="3111993"/>
            <a:chOff x="422829" y="1316567"/>
            <a:chExt cx="4697992" cy="4149325"/>
          </a:xfrm>
        </p:grpSpPr>
        <p:pic>
          <p:nvPicPr>
            <p:cNvPr id="8" name="Picture 4" descr="Image result for 32amp   power c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9393" y="1316567"/>
              <a:ext cx="2081428" cy="15594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22829" y="1323915"/>
              <a:ext cx="2565730" cy="1559402"/>
            </a:xfrm>
            <a:prstGeom prst="rect">
              <a:avLst/>
            </a:prstGeom>
            <a:solidFill>
              <a:srgbClr val="BED730"/>
            </a:solidFill>
          </p:spPr>
          <p:txBody>
            <a:bodyPr wrap="square">
              <a:spAutoFit/>
            </a:bodyPr>
            <a:lstStyle/>
            <a:p>
              <a:r>
                <a:rPr lang="en-US" sz="1400" b="1" dirty="0">
                  <a:solidFill>
                    <a:srgbClr val="000000"/>
                  </a:solidFill>
                  <a:latin typeface="+mj-lt"/>
                </a:rPr>
                <a:t>Power Cabling </a:t>
              </a:r>
              <a:r>
                <a:rPr lang="en-US" sz="1400" dirty="0">
                  <a:solidFill>
                    <a:srgbClr val="000000"/>
                  </a:solidFill>
                  <a:latin typeface="+mj-lt"/>
                </a:rPr>
                <a:t>:</a:t>
              </a:r>
            </a:p>
            <a:p>
              <a:pPr marL="182563" indent="-95250">
                <a:buFont typeface="Arial" panose="020B0604020202020204" pitchFamily="34" charset="0"/>
                <a:buChar char="•"/>
              </a:pPr>
              <a:r>
                <a:rPr lang="en-IN" sz="1400" dirty="0">
                  <a:latin typeface="+mj-lt"/>
                </a:rPr>
                <a:t>Single phase 32 amp </a:t>
              </a:r>
            </a:p>
            <a:p>
              <a:pPr marL="182563" indent="-95250">
                <a:buFont typeface="Arial" panose="020B0604020202020204" pitchFamily="34" charset="0"/>
                <a:buChar char="•"/>
              </a:pPr>
              <a:r>
                <a:rPr lang="en-IN" sz="1400" dirty="0">
                  <a:latin typeface="+mj-lt"/>
                </a:rPr>
                <a:t>Three phase 32 amp </a:t>
              </a:r>
            </a:p>
          </p:txBody>
        </p:sp>
        <p:pic>
          <p:nvPicPr>
            <p:cNvPr id="11" name="Picture 6" descr="Image result for 3 phase    power ca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7568" y="3068362"/>
              <a:ext cx="2927535" cy="239753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p:cNvCxnSpPr/>
          <p:nvPr/>
        </p:nvCxnSpPr>
        <p:spPr>
          <a:xfrm flipV="1">
            <a:off x="2132410" y="291535"/>
            <a:ext cx="3660701" cy="4851965"/>
          </a:xfrm>
          <a:prstGeom prst="line">
            <a:avLst/>
          </a:prstGeom>
          <a:ln w="793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10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13243" y="1188728"/>
            <a:ext cx="2086340" cy="156475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323849" y="987424"/>
            <a:ext cx="3916310" cy="2993127"/>
          </a:xfrm>
          <a:prstGeom prst="rect">
            <a:avLst/>
          </a:prstGeom>
          <a:solidFill>
            <a:srgbClr val="BED730"/>
          </a:solidFill>
        </p:spPr>
        <p:txBody>
          <a:bodyPr wrap="square">
            <a:spAutoFit/>
          </a:bodyPr>
          <a:lstStyle/>
          <a:p>
            <a:r>
              <a:rPr lang="en-US" sz="1800" dirty="0">
                <a:latin typeface="+mj-lt"/>
                <a:ea typeface="Times New Roman" panose="02020603050405020304" pitchFamily="18" charset="0"/>
                <a:cs typeface="Arial" panose="020B0604020202020204" pitchFamily="34" charset="0"/>
              </a:rPr>
              <a:t>Seamless movement of customer’s IT devices from in-house or third-party data center to Sify data centers.</a:t>
            </a:r>
          </a:p>
          <a:p>
            <a:endParaRPr lang="en-US" sz="1800" dirty="0">
              <a:latin typeface="+mj-lt"/>
              <a:ea typeface="Times New Roman" panose="02020603050405020304" pitchFamily="18" charset="0"/>
              <a:cs typeface="Arial" panose="020B0604020202020204" pitchFamily="34" charset="0"/>
            </a:endParaRPr>
          </a:p>
          <a:p>
            <a:pPr marL="214313" indent="-214313">
              <a:spcBef>
                <a:spcPts val="450"/>
              </a:spcBef>
              <a:buFont typeface="Arial" panose="020B0604020202020204" pitchFamily="34" charset="0"/>
              <a:buChar char="•"/>
            </a:pPr>
            <a:r>
              <a:rPr lang="en-US" sz="1600" dirty="0">
                <a:latin typeface="+mj-lt"/>
              </a:rPr>
              <a:t>Packaging and transportation from existing location to Sify Data Centers</a:t>
            </a:r>
          </a:p>
          <a:p>
            <a:pPr marL="214313" indent="-214313">
              <a:spcBef>
                <a:spcPts val="450"/>
              </a:spcBef>
              <a:buFont typeface="Arial" panose="020B0604020202020204" pitchFamily="34" charset="0"/>
              <a:buChar char="•"/>
            </a:pPr>
            <a:r>
              <a:rPr lang="en-US" sz="1600" dirty="0">
                <a:latin typeface="+mj-lt"/>
              </a:rPr>
              <a:t>Mounting of devices in racks in new location.</a:t>
            </a:r>
          </a:p>
          <a:p>
            <a:pPr marL="214313" indent="-214313">
              <a:spcBef>
                <a:spcPts val="450"/>
              </a:spcBef>
              <a:buFont typeface="Arial" panose="020B0604020202020204" pitchFamily="34" charset="0"/>
              <a:buChar char="•"/>
            </a:pPr>
            <a:r>
              <a:rPr lang="en-US" sz="1600" dirty="0">
                <a:latin typeface="+mj-lt"/>
              </a:rPr>
              <a:t>Power ON and testing the devices</a:t>
            </a:r>
          </a:p>
          <a:p>
            <a:endParaRPr lang="en-US" sz="600" dirty="0">
              <a:latin typeface="+mj-lt"/>
            </a:endParaRPr>
          </a:p>
        </p:txBody>
      </p:sp>
      <p:pic>
        <p:nvPicPr>
          <p:cNvPr id="10" name="Picture 4" descr="C:\Documents and Settings\Owner\Desktop\molina\abtech\pics\servers bubble shrink and blanket wrapped - strapped to truck w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578" y="2999802"/>
            <a:ext cx="1989969" cy="1656019"/>
          </a:xfrm>
          <a:prstGeom prst="rect">
            <a:avLst/>
          </a:prstGeom>
          <a:noFill/>
          <a:ln w="698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C:\Documents and Settings\Owner\Desktop\molina\abtech\pics\storage boxes almost bubble wra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4628" y="1169368"/>
            <a:ext cx="1967460" cy="1607969"/>
          </a:xfrm>
          <a:prstGeom prst="rect">
            <a:avLst/>
          </a:prstGeom>
          <a:noFill/>
          <a:ln w="698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C:\Documents and Settings\Owner\Desktop\molina\abtech\pics\servers bubble wra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3243" y="2999803"/>
            <a:ext cx="2101870" cy="1656019"/>
          </a:xfrm>
          <a:prstGeom prst="rect">
            <a:avLst/>
          </a:prstGeom>
          <a:noFill/>
          <a:ln w="698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C35BDFF-61F1-C413-C11A-A66277AE819A}"/>
              </a:ext>
            </a:extLst>
          </p:cNvPr>
          <p:cNvSpPr>
            <a:spLocks noGrp="1"/>
          </p:cNvSpPr>
          <p:nvPr>
            <p:ph type="title"/>
          </p:nvPr>
        </p:nvSpPr>
        <p:spPr/>
        <p:txBody>
          <a:bodyPr/>
          <a:lstStyle/>
          <a:p>
            <a:r>
              <a:rPr lang="en-US" dirty="0"/>
              <a:t>Physical IT Migration</a:t>
            </a:r>
            <a:endParaRPr lang="en-IN" dirty="0"/>
          </a:p>
        </p:txBody>
      </p:sp>
    </p:spTree>
    <p:extLst>
      <p:ext uri="{BB962C8B-B14F-4D97-AF65-F5344CB8AC3E}">
        <p14:creationId xmlns:p14="http://schemas.microsoft.com/office/powerpoint/2010/main" val="4342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Static Transfer Switch</a:t>
            </a:r>
          </a:p>
        </p:txBody>
      </p:sp>
      <p:pic>
        <p:nvPicPr>
          <p:cNvPr id="6146" name="Picture 2" descr="Image result for static transfer sw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846" y="1604504"/>
            <a:ext cx="4796499" cy="197503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062846" y="3385940"/>
            <a:ext cx="962546" cy="3871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UPS A</a:t>
            </a:r>
          </a:p>
        </p:txBody>
      </p:sp>
      <p:sp>
        <p:nvSpPr>
          <p:cNvPr id="5" name="Rounded Rectangle 4"/>
          <p:cNvSpPr/>
          <p:nvPr/>
        </p:nvSpPr>
        <p:spPr>
          <a:xfrm>
            <a:off x="4143502" y="3375545"/>
            <a:ext cx="962546" cy="3871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UPS B</a:t>
            </a:r>
          </a:p>
        </p:txBody>
      </p:sp>
      <p:sp>
        <p:nvSpPr>
          <p:cNvPr id="6" name="Rounded Rectangle 5"/>
          <p:cNvSpPr/>
          <p:nvPr/>
        </p:nvSpPr>
        <p:spPr>
          <a:xfrm>
            <a:off x="6052711" y="2378155"/>
            <a:ext cx="962546" cy="3871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STS</a:t>
            </a:r>
          </a:p>
        </p:txBody>
      </p:sp>
      <p:sp>
        <p:nvSpPr>
          <p:cNvPr id="8" name="Rectangle 7"/>
          <p:cNvSpPr/>
          <p:nvPr/>
        </p:nvSpPr>
        <p:spPr>
          <a:xfrm>
            <a:off x="323850" y="987425"/>
            <a:ext cx="2687615" cy="523220"/>
          </a:xfrm>
          <a:prstGeom prst="rect">
            <a:avLst/>
          </a:prstGeom>
          <a:solidFill>
            <a:srgbClr val="BED730"/>
          </a:solidFill>
        </p:spPr>
        <p:txBody>
          <a:bodyPr wrap="square">
            <a:spAutoFit/>
          </a:bodyPr>
          <a:lstStyle/>
          <a:p>
            <a:r>
              <a:rPr lang="en-US" sz="1400" dirty="0">
                <a:latin typeface="+mj-lt"/>
                <a:ea typeface="Times New Roman" panose="02020603050405020304" pitchFamily="18" charset="0"/>
                <a:cs typeface="Arial" panose="020B0604020202020204" pitchFamily="34" charset="0"/>
              </a:rPr>
              <a:t>Static Transfer Switch (STS) for single power sourced devices</a:t>
            </a:r>
            <a:endParaRPr lang="en-US" sz="1400" dirty="0">
              <a:latin typeface="+mj-lt"/>
            </a:endParaRPr>
          </a:p>
        </p:txBody>
      </p:sp>
      <p:pic>
        <p:nvPicPr>
          <p:cNvPr id="7" name="Picture 6"/>
          <p:cNvPicPr>
            <a:picLocks noChangeAspect="1"/>
          </p:cNvPicPr>
          <p:nvPr/>
        </p:nvPicPr>
        <p:blipFill>
          <a:blip r:embed="rId4"/>
          <a:stretch>
            <a:fillRect/>
          </a:stretch>
        </p:blipFill>
        <p:spPr>
          <a:xfrm>
            <a:off x="309068" y="1589836"/>
            <a:ext cx="2687615" cy="2566239"/>
          </a:xfrm>
          <a:prstGeom prst="rect">
            <a:avLst/>
          </a:prstGeom>
        </p:spPr>
      </p:pic>
      <p:sp>
        <p:nvSpPr>
          <p:cNvPr id="10" name="Rounded Rectangle 9"/>
          <p:cNvSpPr/>
          <p:nvPr/>
        </p:nvSpPr>
        <p:spPr>
          <a:xfrm>
            <a:off x="375231" y="1604504"/>
            <a:ext cx="962546" cy="3871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UPS A</a:t>
            </a:r>
          </a:p>
        </p:txBody>
      </p:sp>
      <p:sp>
        <p:nvSpPr>
          <p:cNvPr id="11" name="Rounded Rectangle 10"/>
          <p:cNvSpPr/>
          <p:nvPr/>
        </p:nvSpPr>
        <p:spPr>
          <a:xfrm>
            <a:off x="1819576" y="1594109"/>
            <a:ext cx="962546" cy="3871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UPS B</a:t>
            </a:r>
          </a:p>
        </p:txBody>
      </p:sp>
      <p:sp>
        <p:nvSpPr>
          <p:cNvPr id="12" name="Rounded Rectangle 11"/>
          <p:cNvSpPr/>
          <p:nvPr/>
        </p:nvSpPr>
        <p:spPr>
          <a:xfrm>
            <a:off x="1831602" y="3300661"/>
            <a:ext cx="962546" cy="3871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rPr>
              <a:t>server</a:t>
            </a:r>
          </a:p>
        </p:txBody>
      </p:sp>
    </p:spTree>
    <p:extLst>
      <p:ext uri="{BB962C8B-B14F-4D97-AF65-F5344CB8AC3E}">
        <p14:creationId xmlns:p14="http://schemas.microsoft.com/office/powerpoint/2010/main" val="49378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2FC0-2FBC-45C8-9745-2E49A3100584}"/>
              </a:ext>
            </a:extLst>
          </p:cNvPr>
          <p:cNvSpPr>
            <a:spLocks noGrp="1"/>
          </p:cNvSpPr>
          <p:nvPr>
            <p:ph type="title"/>
          </p:nvPr>
        </p:nvSpPr>
        <p:spPr/>
        <p:txBody>
          <a:bodyPr/>
          <a:lstStyle/>
          <a:p>
            <a:r>
              <a:rPr lang="en-IN" dirty="0"/>
              <a:t>Sify DC Colocation - Value added services</a:t>
            </a:r>
          </a:p>
        </p:txBody>
      </p:sp>
      <p:sp>
        <p:nvSpPr>
          <p:cNvPr id="10" name="TextBox 9">
            <a:extLst>
              <a:ext uri="{FF2B5EF4-FFF2-40B4-BE49-F238E27FC236}">
                <a16:creationId xmlns:a16="http://schemas.microsoft.com/office/drawing/2014/main" id="{101B58EB-94A6-4DF0-A8A7-754BECBDBE9D}"/>
              </a:ext>
            </a:extLst>
          </p:cNvPr>
          <p:cNvSpPr txBox="1"/>
          <p:nvPr/>
        </p:nvSpPr>
        <p:spPr>
          <a:xfrm>
            <a:off x="2568559" y="1849151"/>
            <a:ext cx="1737360" cy="577081"/>
          </a:xfrm>
          <a:prstGeom prst="rect">
            <a:avLst/>
          </a:prstGeom>
          <a:noFill/>
        </p:spPr>
        <p:txBody>
          <a:bodyPr wrap="square" rtlCol="0">
            <a:spAutoFit/>
          </a:bodyPr>
          <a:lstStyle/>
          <a:p>
            <a:pPr algn="ctr" defTabSz="914241">
              <a:defRPr/>
            </a:pPr>
            <a:r>
              <a:rPr lang="en-US" sz="1050" dirty="0">
                <a:solidFill>
                  <a:schemeClr val="bg1"/>
                </a:solidFill>
                <a:latin typeface="Trebuchet MS"/>
              </a:rPr>
              <a:t>Shared/Dedicated Seating space at @ Co-hosted site</a:t>
            </a:r>
          </a:p>
        </p:txBody>
      </p:sp>
      <p:sp>
        <p:nvSpPr>
          <p:cNvPr id="11" name="TextBox 10">
            <a:extLst>
              <a:ext uri="{FF2B5EF4-FFF2-40B4-BE49-F238E27FC236}">
                <a16:creationId xmlns:a16="http://schemas.microsoft.com/office/drawing/2014/main" id="{2807BE2A-2807-4998-8C00-B095BD5B9E7A}"/>
              </a:ext>
            </a:extLst>
          </p:cNvPr>
          <p:cNvSpPr txBox="1"/>
          <p:nvPr/>
        </p:nvSpPr>
        <p:spPr>
          <a:xfrm>
            <a:off x="4443636" y="1849151"/>
            <a:ext cx="2134589" cy="415498"/>
          </a:xfrm>
          <a:prstGeom prst="rect">
            <a:avLst/>
          </a:prstGeom>
          <a:noFill/>
        </p:spPr>
        <p:txBody>
          <a:bodyPr wrap="square" rtlCol="0">
            <a:spAutoFit/>
          </a:bodyPr>
          <a:lstStyle/>
          <a:p>
            <a:pPr algn="ctr" defTabSz="914241">
              <a:defRPr/>
            </a:pPr>
            <a:r>
              <a:rPr lang="nn-NO" sz="1050">
                <a:solidFill>
                  <a:schemeClr val="bg1"/>
                </a:solidFill>
                <a:latin typeface="Trebuchet MS"/>
              </a:rPr>
              <a:t>Structured/ Passive cabling between devices/ racks</a:t>
            </a:r>
          </a:p>
        </p:txBody>
      </p:sp>
      <p:sp>
        <p:nvSpPr>
          <p:cNvPr id="12" name="TextBox 11">
            <a:extLst>
              <a:ext uri="{FF2B5EF4-FFF2-40B4-BE49-F238E27FC236}">
                <a16:creationId xmlns:a16="http://schemas.microsoft.com/office/drawing/2014/main" id="{3DF94529-1A05-4171-A5EB-8626F912258A}"/>
              </a:ext>
            </a:extLst>
          </p:cNvPr>
          <p:cNvSpPr txBox="1"/>
          <p:nvPr/>
        </p:nvSpPr>
        <p:spPr>
          <a:xfrm>
            <a:off x="357381" y="1921499"/>
            <a:ext cx="2102014" cy="577081"/>
          </a:xfrm>
          <a:prstGeom prst="rect">
            <a:avLst/>
          </a:prstGeom>
          <a:noFill/>
        </p:spPr>
        <p:txBody>
          <a:bodyPr wrap="square" rtlCol="0">
            <a:spAutoFit/>
          </a:bodyPr>
          <a:lstStyle/>
          <a:p>
            <a:pPr algn="ctr" defTabSz="914241">
              <a:defRPr/>
            </a:pPr>
            <a:r>
              <a:rPr lang="en-US" sz="1050" dirty="0">
                <a:solidFill>
                  <a:schemeClr val="bg1"/>
                </a:solidFill>
                <a:latin typeface="Trebuchet MS"/>
              </a:rPr>
              <a:t>Secure Dedicated Cage with Biometric access control and Dedicated CCTV</a:t>
            </a:r>
            <a:endParaRPr lang="en-IN" sz="1050" dirty="0">
              <a:solidFill>
                <a:schemeClr val="bg1"/>
              </a:solidFill>
              <a:latin typeface="Trebuchet MS"/>
            </a:endParaRPr>
          </a:p>
        </p:txBody>
      </p:sp>
      <p:sp>
        <p:nvSpPr>
          <p:cNvPr id="16" name="Rectangle: Rounded Corners 15">
            <a:extLst>
              <a:ext uri="{FF2B5EF4-FFF2-40B4-BE49-F238E27FC236}">
                <a16:creationId xmlns:a16="http://schemas.microsoft.com/office/drawing/2014/main" id="{AB3D818B-2A27-4845-8C22-F9DD01E38F57}"/>
              </a:ext>
            </a:extLst>
          </p:cNvPr>
          <p:cNvSpPr/>
          <p:nvPr/>
        </p:nvSpPr>
        <p:spPr>
          <a:xfrm>
            <a:off x="3006279" y="996586"/>
            <a:ext cx="865162" cy="728772"/>
          </a:xfrm>
          <a:prstGeom prst="roundRect">
            <a:avLst/>
          </a:prstGeom>
          <a:solidFill>
            <a:srgbClr val="93CDDD"/>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800" dirty="0">
              <a:solidFill>
                <a:prstClr val="white"/>
              </a:solidFill>
              <a:latin typeface="Trebuchet MS"/>
            </a:endParaRPr>
          </a:p>
        </p:txBody>
      </p:sp>
      <p:sp>
        <p:nvSpPr>
          <p:cNvPr id="17" name="Rectangle: Rounded Corners 16">
            <a:extLst>
              <a:ext uri="{FF2B5EF4-FFF2-40B4-BE49-F238E27FC236}">
                <a16:creationId xmlns:a16="http://schemas.microsoft.com/office/drawing/2014/main" id="{F09436BF-DEC5-4CA1-8511-5F064532C1F6}"/>
              </a:ext>
            </a:extLst>
          </p:cNvPr>
          <p:cNvSpPr/>
          <p:nvPr/>
        </p:nvSpPr>
        <p:spPr>
          <a:xfrm>
            <a:off x="5031612" y="996586"/>
            <a:ext cx="865162" cy="728772"/>
          </a:xfrm>
          <a:prstGeom prst="roundRect">
            <a:avLst/>
          </a:prstGeom>
          <a:solidFill>
            <a:srgbClr val="93CDDD"/>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800" dirty="0">
              <a:solidFill>
                <a:prstClr val="white"/>
              </a:solidFill>
              <a:latin typeface="Trebuchet MS"/>
            </a:endParaRPr>
          </a:p>
        </p:txBody>
      </p:sp>
      <p:sp>
        <p:nvSpPr>
          <p:cNvPr id="18" name="Rectangle: Rounded Corners 17">
            <a:extLst>
              <a:ext uri="{FF2B5EF4-FFF2-40B4-BE49-F238E27FC236}">
                <a16:creationId xmlns:a16="http://schemas.microsoft.com/office/drawing/2014/main" id="{32D9DF33-54D0-4588-B9BB-640EF3BFD065}"/>
              </a:ext>
            </a:extLst>
          </p:cNvPr>
          <p:cNvSpPr/>
          <p:nvPr/>
        </p:nvSpPr>
        <p:spPr>
          <a:xfrm>
            <a:off x="1001307" y="1035853"/>
            <a:ext cx="865162" cy="728772"/>
          </a:xfrm>
          <a:prstGeom prst="roundRect">
            <a:avLst/>
          </a:prstGeom>
          <a:solidFill>
            <a:srgbClr val="93CDDD"/>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000" dirty="0">
              <a:solidFill>
                <a:schemeClr val="bg1"/>
              </a:solidFill>
              <a:latin typeface="Trebuchet MS"/>
            </a:endParaRPr>
          </a:p>
        </p:txBody>
      </p:sp>
      <p:grpSp>
        <p:nvGrpSpPr>
          <p:cNvPr id="3" name="Group 2">
            <a:extLst>
              <a:ext uri="{FF2B5EF4-FFF2-40B4-BE49-F238E27FC236}">
                <a16:creationId xmlns:a16="http://schemas.microsoft.com/office/drawing/2014/main" id="{064ABACF-D3B7-F53C-FA85-91EE469E0803}"/>
              </a:ext>
            </a:extLst>
          </p:cNvPr>
          <p:cNvGrpSpPr/>
          <p:nvPr/>
        </p:nvGrpSpPr>
        <p:grpSpPr>
          <a:xfrm>
            <a:off x="1399590" y="2858583"/>
            <a:ext cx="2102013" cy="1457713"/>
            <a:chOff x="2330617" y="2575943"/>
            <a:chExt cx="2102013" cy="1457713"/>
          </a:xfrm>
        </p:grpSpPr>
        <p:sp>
          <p:nvSpPr>
            <p:cNvPr id="13" name="TextBox 12">
              <a:extLst>
                <a:ext uri="{FF2B5EF4-FFF2-40B4-BE49-F238E27FC236}">
                  <a16:creationId xmlns:a16="http://schemas.microsoft.com/office/drawing/2014/main" id="{2DD750F0-D574-4C4D-B822-F2E20B654C95}"/>
                </a:ext>
              </a:extLst>
            </p:cNvPr>
            <p:cNvSpPr txBox="1"/>
            <p:nvPr/>
          </p:nvSpPr>
          <p:spPr>
            <a:xfrm>
              <a:off x="2330617" y="3456575"/>
              <a:ext cx="2102013" cy="577081"/>
            </a:xfrm>
            <a:prstGeom prst="rect">
              <a:avLst/>
            </a:prstGeom>
            <a:noFill/>
          </p:spPr>
          <p:txBody>
            <a:bodyPr wrap="square" rtlCol="0">
              <a:spAutoFit/>
            </a:bodyPr>
            <a:lstStyle/>
            <a:p>
              <a:pPr algn="ctr" defTabSz="914241">
                <a:defRPr/>
              </a:pPr>
              <a:r>
                <a:rPr lang="en-US" sz="1050" dirty="0">
                  <a:solidFill>
                    <a:schemeClr val="bg1"/>
                  </a:solidFill>
                  <a:latin typeface="Trebuchet MS"/>
                </a:rPr>
                <a:t>Cross Connect Services – </a:t>
              </a:r>
            </a:p>
            <a:p>
              <a:pPr algn="ctr" defTabSz="914241">
                <a:defRPr/>
              </a:pPr>
              <a:r>
                <a:rPr lang="en-US" sz="1050" dirty="0">
                  <a:solidFill>
                    <a:schemeClr val="bg1"/>
                  </a:solidFill>
                  <a:latin typeface="Trebuchet MS"/>
                </a:rPr>
                <a:t>Fiber / Copper as per requirement</a:t>
              </a:r>
              <a:endParaRPr lang="en-IN" sz="1050" dirty="0">
                <a:solidFill>
                  <a:schemeClr val="bg1"/>
                </a:solidFill>
                <a:latin typeface="Trebuchet MS"/>
              </a:endParaRPr>
            </a:p>
          </p:txBody>
        </p:sp>
        <p:sp>
          <p:nvSpPr>
            <p:cNvPr id="19" name="Rectangle: Rounded Corners 18">
              <a:extLst>
                <a:ext uri="{FF2B5EF4-FFF2-40B4-BE49-F238E27FC236}">
                  <a16:creationId xmlns:a16="http://schemas.microsoft.com/office/drawing/2014/main" id="{F95B51FC-329D-4410-B176-90B80E9F6331}"/>
                </a:ext>
              </a:extLst>
            </p:cNvPr>
            <p:cNvSpPr/>
            <p:nvPr/>
          </p:nvSpPr>
          <p:spPr>
            <a:xfrm>
              <a:off x="3015018" y="2575943"/>
              <a:ext cx="865162" cy="728772"/>
            </a:xfrm>
            <a:prstGeom prst="roundRect">
              <a:avLst/>
            </a:prstGeom>
            <a:solidFill>
              <a:srgbClr val="93CDDD"/>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000" dirty="0">
                <a:solidFill>
                  <a:schemeClr val="bg1"/>
                </a:solidFill>
                <a:latin typeface="Trebuchet MS"/>
              </a:endParaRPr>
            </a:p>
          </p:txBody>
        </p:sp>
        <p:pic>
          <p:nvPicPr>
            <p:cNvPr id="22" name="Picture 21" descr="Shape&#10;&#10;Description automatically generated with low confidence">
              <a:extLst>
                <a:ext uri="{FF2B5EF4-FFF2-40B4-BE49-F238E27FC236}">
                  <a16:creationId xmlns:a16="http://schemas.microsoft.com/office/drawing/2014/main" id="{3A00F462-42EF-4186-89B8-5C9BCCCE61A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38446" y="2632798"/>
              <a:ext cx="615065" cy="615065"/>
            </a:xfrm>
            <a:prstGeom prst="rect">
              <a:avLst/>
            </a:prstGeom>
          </p:spPr>
        </p:pic>
      </p:grpSp>
      <p:pic>
        <p:nvPicPr>
          <p:cNvPr id="3074" name="Picture 2" descr="Office Chair with solid fill">
            <a:extLst>
              <a:ext uri="{FF2B5EF4-FFF2-40B4-BE49-F238E27FC236}">
                <a16:creationId xmlns:a16="http://schemas.microsoft.com/office/drawing/2014/main" id="{AC9B17F9-2D0C-47AA-A9D1-458480914434}"/>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3156746" y="1066959"/>
            <a:ext cx="588027" cy="588027"/>
          </a:xfrm>
          <a:prstGeom prst="rect">
            <a:avLst/>
          </a:prstGeom>
          <a:solidFill>
            <a:schemeClr val="accent5">
              <a:lumMod val="60000"/>
              <a:lumOff val="40000"/>
            </a:schemeClr>
          </a:solidFill>
        </p:spPr>
      </p:pic>
      <p:pic>
        <p:nvPicPr>
          <p:cNvPr id="3076" name="Picture 4" descr="biometrics Icon 2677405">
            <a:extLst>
              <a:ext uri="{FF2B5EF4-FFF2-40B4-BE49-F238E27FC236}">
                <a16:creationId xmlns:a16="http://schemas.microsoft.com/office/drawing/2014/main" id="{F7209A49-DA02-4358-80D8-889740D5B8EE}"/>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0367" y="1167192"/>
            <a:ext cx="455780" cy="4557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B4381A-43E4-2FAC-8331-DE738C212607}"/>
              </a:ext>
            </a:extLst>
          </p:cNvPr>
          <p:cNvGrpSpPr/>
          <p:nvPr/>
        </p:nvGrpSpPr>
        <p:grpSpPr>
          <a:xfrm>
            <a:off x="5633701" y="2854390"/>
            <a:ext cx="2271512" cy="2045315"/>
            <a:chOff x="6564728" y="2571750"/>
            <a:chExt cx="2271512" cy="2045315"/>
          </a:xfrm>
        </p:grpSpPr>
        <p:sp>
          <p:nvSpPr>
            <p:cNvPr id="27" name="Rectangle: Rounded Corners 26">
              <a:extLst>
                <a:ext uri="{FF2B5EF4-FFF2-40B4-BE49-F238E27FC236}">
                  <a16:creationId xmlns:a16="http://schemas.microsoft.com/office/drawing/2014/main" id="{EE5A6660-0744-42C2-AA2C-6EE01892144C}"/>
                </a:ext>
              </a:extLst>
            </p:cNvPr>
            <p:cNvSpPr/>
            <p:nvPr/>
          </p:nvSpPr>
          <p:spPr>
            <a:xfrm>
              <a:off x="7346867" y="2571750"/>
              <a:ext cx="865162" cy="728772"/>
            </a:xfrm>
            <a:prstGeom prst="roundRect">
              <a:avLst/>
            </a:prstGeom>
            <a:solidFill>
              <a:srgbClr val="93CDDD"/>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000" dirty="0">
                <a:solidFill>
                  <a:schemeClr val="bg1"/>
                </a:solidFill>
                <a:latin typeface="Trebuchet MS"/>
              </a:endParaRPr>
            </a:p>
          </p:txBody>
        </p:sp>
        <p:pic>
          <p:nvPicPr>
            <p:cNvPr id="1030" name="Picture 6" descr="Decorative &amp;quot;Add plans or services&amp;quot; · Issue #1325 · telus/tds-core · GitHub">
              <a:extLst>
                <a:ext uri="{FF2B5EF4-FFF2-40B4-BE49-F238E27FC236}">
                  <a16:creationId xmlns:a16="http://schemas.microsoft.com/office/drawing/2014/main" id="{C59DFFA0-E649-4407-A02F-4377A2C8F528}"/>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547351" y="2731782"/>
              <a:ext cx="464190" cy="46419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812F689-480F-47B3-8672-237B15234651}"/>
                </a:ext>
              </a:extLst>
            </p:cNvPr>
            <p:cNvSpPr txBox="1"/>
            <p:nvPr/>
          </p:nvSpPr>
          <p:spPr>
            <a:xfrm>
              <a:off x="6564728" y="3393653"/>
              <a:ext cx="2271512" cy="1223412"/>
            </a:xfrm>
            <a:prstGeom prst="rect">
              <a:avLst/>
            </a:prstGeom>
            <a:noFill/>
          </p:spPr>
          <p:txBody>
            <a:bodyPr wrap="square" rtlCol="0">
              <a:spAutoFit/>
            </a:bodyPr>
            <a:lstStyle/>
            <a:p>
              <a:pPr defTabSz="914241">
                <a:defRPr/>
              </a:pPr>
              <a:r>
                <a:rPr lang="en-US" sz="1050" dirty="0">
                  <a:solidFill>
                    <a:schemeClr val="bg1"/>
                  </a:solidFill>
                  <a:latin typeface="Trebuchet MS"/>
                </a:rPr>
                <a:t>Other Value-Added services :</a:t>
              </a:r>
            </a:p>
            <a:p>
              <a:pPr marL="171450" indent="-84138" defTabSz="914241">
                <a:buFont typeface="Arial" panose="020B0604020202020204" pitchFamily="34" charset="0"/>
                <a:buChar char="•"/>
                <a:defRPr/>
              </a:pPr>
              <a:r>
                <a:rPr lang="en-US" sz="1050" dirty="0">
                  <a:solidFill>
                    <a:schemeClr val="bg1"/>
                  </a:solidFill>
                  <a:latin typeface="Trebuchet MS"/>
                </a:rPr>
                <a:t>Remote/Smart Hands Support</a:t>
              </a:r>
            </a:p>
            <a:p>
              <a:pPr marL="171450" indent="-84138" defTabSz="914241">
                <a:buFont typeface="Arial" panose="020B0604020202020204" pitchFamily="34" charset="0"/>
                <a:buChar char="•"/>
                <a:defRPr/>
              </a:pPr>
              <a:r>
                <a:rPr lang="en-US" sz="1050" dirty="0">
                  <a:solidFill>
                    <a:schemeClr val="bg1"/>
                  </a:solidFill>
                  <a:latin typeface="Trebuchet MS"/>
                </a:rPr>
                <a:t>Storage/ Staging space</a:t>
              </a:r>
            </a:p>
            <a:p>
              <a:pPr marL="171450" indent="-84138" defTabSz="914241">
                <a:buFont typeface="Arial" panose="020B0604020202020204" pitchFamily="34" charset="0"/>
                <a:buChar char="•"/>
                <a:defRPr/>
              </a:pPr>
              <a:r>
                <a:rPr lang="en-US" sz="1050" dirty="0">
                  <a:solidFill>
                    <a:schemeClr val="bg1"/>
                  </a:solidFill>
                  <a:latin typeface="Trebuchet MS"/>
                </a:rPr>
                <a:t>Racks with I-PDU and biometric access control, STS if required</a:t>
              </a:r>
            </a:p>
            <a:p>
              <a:pPr marL="171450" indent="-84138" defTabSz="914241">
                <a:buFont typeface="Arial" panose="020B0604020202020204" pitchFamily="34" charset="0"/>
                <a:buChar char="•"/>
                <a:defRPr/>
              </a:pPr>
              <a:r>
                <a:rPr lang="en-US" sz="1050" dirty="0">
                  <a:solidFill>
                    <a:schemeClr val="bg1"/>
                  </a:solidFill>
                  <a:latin typeface="Trebuchet MS"/>
                </a:rPr>
                <a:t>On-site Tape rotation/ Off-site Tape storage etc.</a:t>
              </a:r>
            </a:p>
          </p:txBody>
        </p:sp>
      </p:grpSp>
      <p:sp>
        <p:nvSpPr>
          <p:cNvPr id="25" name="TextBox 24">
            <a:extLst>
              <a:ext uri="{FF2B5EF4-FFF2-40B4-BE49-F238E27FC236}">
                <a16:creationId xmlns:a16="http://schemas.microsoft.com/office/drawing/2014/main" id="{E12BF381-3DFD-E06D-88FE-1021737369D1}"/>
              </a:ext>
            </a:extLst>
          </p:cNvPr>
          <p:cNvSpPr txBox="1"/>
          <p:nvPr/>
        </p:nvSpPr>
        <p:spPr>
          <a:xfrm>
            <a:off x="6685562" y="1860210"/>
            <a:ext cx="2134589" cy="415498"/>
          </a:xfrm>
          <a:prstGeom prst="rect">
            <a:avLst/>
          </a:prstGeom>
          <a:noFill/>
        </p:spPr>
        <p:txBody>
          <a:bodyPr wrap="square" rtlCol="0">
            <a:spAutoFit/>
          </a:bodyPr>
          <a:lstStyle/>
          <a:p>
            <a:pPr algn="ctr" defTabSz="914241">
              <a:defRPr/>
            </a:pPr>
            <a:r>
              <a:rPr lang="nn-NO" sz="1050">
                <a:solidFill>
                  <a:schemeClr val="bg1"/>
                </a:solidFill>
                <a:latin typeface="Trebuchet MS"/>
              </a:rPr>
              <a:t>Fire-safe Vault facility/ Space for Tape storage</a:t>
            </a:r>
          </a:p>
        </p:txBody>
      </p:sp>
      <p:sp>
        <p:nvSpPr>
          <p:cNvPr id="28" name="Rectangle: Rounded Corners 27">
            <a:extLst>
              <a:ext uri="{FF2B5EF4-FFF2-40B4-BE49-F238E27FC236}">
                <a16:creationId xmlns:a16="http://schemas.microsoft.com/office/drawing/2014/main" id="{BE2B5418-ACFC-1CE9-C9A7-C2BAB10FC641}"/>
              </a:ext>
            </a:extLst>
          </p:cNvPr>
          <p:cNvSpPr/>
          <p:nvPr/>
        </p:nvSpPr>
        <p:spPr>
          <a:xfrm>
            <a:off x="7273539" y="996585"/>
            <a:ext cx="865162" cy="728772"/>
          </a:xfrm>
          <a:prstGeom prst="roundRect">
            <a:avLst/>
          </a:prstGeom>
          <a:solidFill>
            <a:srgbClr val="93CDDD"/>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800" dirty="0">
              <a:solidFill>
                <a:prstClr val="white"/>
              </a:solidFill>
              <a:latin typeface="Trebuchet MS"/>
            </a:endParaRPr>
          </a:p>
        </p:txBody>
      </p:sp>
      <p:pic>
        <p:nvPicPr>
          <p:cNvPr id="29" name="Picture 28" descr="Safe outline">
            <a:extLst>
              <a:ext uri="{FF2B5EF4-FFF2-40B4-BE49-F238E27FC236}">
                <a16:creationId xmlns:a16="http://schemas.microsoft.com/office/drawing/2014/main" id="{3916FF58-1988-9AB9-6798-88D853E12E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457869" y="1105964"/>
            <a:ext cx="510014" cy="510014"/>
          </a:xfrm>
          <a:prstGeom prst="rect">
            <a:avLst/>
          </a:prstGeom>
        </p:spPr>
      </p:pic>
      <p:grpSp>
        <p:nvGrpSpPr>
          <p:cNvPr id="4" name="Group 3">
            <a:extLst>
              <a:ext uri="{FF2B5EF4-FFF2-40B4-BE49-F238E27FC236}">
                <a16:creationId xmlns:a16="http://schemas.microsoft.com/office/drawing/2014/main" id="{0563A1EA-F46A-CC96-0602-6E1B2FA87EB3}"/>
              </a:ext>
            </a:extLst>
          </p:cNvPr>
          <p:cNvGrpSpPr/>
          <p:nvPr/>
        </p:nvGrpSpPr>
        <p:grpSpPr>
          <a:xfrm>
            <a:off x="3552695" y="2854390"/>
            <a:ext cx="1976894" cy="1461906"/>
            <a:chOff x="4483722" y="2571750"/>
            <a:chExt cx="1976894" cy="1461906"/>
          </a:xfrm>
        </p:grpSpPr>
        <p:sp>
          <p:nvSpPr>
            <p:cNvPr id="31" name="TextBox 30">
              <a:extLst>
                <a:ext uri="{FF2B5EF4-FFF2-40B4-BE49-F238E27FC236}">
                  <a16:creationId xmlns:a16="http://schemas.microsoft.com/office/drawing/2014/main" id="{55D73C39-E8AE-CAD8-7722-7FE9AB36500A}"/>
                </a:ext>
              </a:extLst>
            </p:cNvPr>
            <p:cNvSpPr txBox="1"/>
            <p:nvPr/>
          </p:nvSpPr>
          <p:spPr>
            <a:xfrm>
              <a:off x="4483722" y="3456575"/>
              <a:ext cx="1976894" cy="577081"/>
            </a:xfrm>
            <a:prstGeom prst="rect">
              <a:avLst/>
            </a:prstGeom>
            <a:noFill/>
          </p:spPr>
          <p:txBody>
            <a:bodyPr wrap="square" rtlCol="0">
              <a:spAutoFit/>
            </a:bodyPr>
            <a:lstStyle/>
            <a:p>
              <a:pPr algn="ctr" defTabSz="914241">
                <a:defRPr/>
              </a:pPr>
              <a:r>
                <a:rPr lang="nn-NO" sz="1050">
                  <a:solidFill>
                    <a:schemeClr val="bg1"/>
                  </a:solidFill>
                  <a:latin typeface="Trebuchet MS"/>
                </a:rPr>
                <a:t>Physical Lift &amp; Shift of IT Equipment from existing site to Data Center</a:t>
              </a:r>
            </a:p>
          </p:txBody>
        </p:sp>
        <p:sp>
          <p:nvSpPr>
            <p:cNvPr id="32" name="Rectangle: Rounded Corners 31">
              <a:extLst>
                <a:ext uri="{FF2B5EF4-FFF2-40B4-BE49-F238E27FC236}">
                  <a16:creationId xmlns:a16="http://schemas.microsoft.com/office/drawing/2014/main" id="{B20596B8-8064-165B-A656-3282DD260F03}"/>
                </a:ext>
              </a:extLst>
            </p:cNvPr>
            <p:cNvSpPr/>
            <p:nvPr/>
          </p:nvSpPr>
          <p:spPr>
            <a:xfrm>
              <a:off x="5078349" y="2571750"/>
              <a:ext cx="865162" cy="728772"/>
            </a:xfrm>
            <a:prstGeom prst="roundRect">
              <a:avLst/>
            </a:prstGeom>
            <a:solidFill>
              <a:srgbClr val="93CDDD"/>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000" dirty="0">
                <a:solidFill>
                  <a:schemeClr val="bg1"/>
                </a:solidFill>
                <a:latin typeface="Trebuchet MS"/>
              </a:endParaRPr>
            </a:p>
          </p:txBody>
        </p:sp>
        <p:pic>
          <p:nvPicPr>
            <p:cNvPr id="33" name="Picture 32" descr="Truck with solid fill">
              <a:extLst>
                <a:ext uri="{FF2B5EF4-FFF2-40B4-BE49-F238E27FC236}">
                  <a16:creationId xmlns:a16="http://schemas.microsoft.com/office/drawing/2014/main" id="{EF51F754-9697-4A43-0121-B29871FEB1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321809" y="2720136"/>
              <a:ext cx="477422" cy="477422"/>
            </a:xfrm>
            <a:prstGeom prst="rect">
              <a:avLst/>
            </a:prstGeom>
          </p:spPr>
        </p:pic>
      </p:grpSp>
      <p:pic>
        <p:nvPicPr>
          <p:cNvPr id="37" name="Picture 28" descr="Plugged Unplugged with solid fill">
            <a:extLst>
              <a:ext uri="{FF2B5EF4-FFF2-40B4-BE49-F238E27FC236}">
                <a16:creationId xmlns:a16="http://schemas.microsoft.com/office/drawing/2014/main" id="{52B55FD4-7C8D-C343-3D25-0A5B879C11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217163" y="1128460"/>
            <a:ext cx="510014" cy="510014"/>
          </a:xfrm>
          <a:prstGeom prst="rect">
            <a:avLst/>
          </a:prstGeom>
        </p:spPr>
      </p:pic>
    </p:spTree>
    <p:extLst>
      <p:ext uri="{BB962C8B-B14F-4D97-AF65-F5344CB8AC3E}">
        <p14:creationId xmlns:p14="http://schemas.microsoft.com/office/powerpoint/2010/main" val="196157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984C2A3-725E-A51A-DDBE-E9AD701A4A36}"/>
              </a:ext>
            </a:extLst>
          </p:cNvPr>
          <p:cNvSpPr/>
          <p:nvPr/>
        </p:nvSpPr>
        <p:spPr>
          <a:xfrm>
            <a:off x="323850" y="987425"/>
            <a:ext cx="4068762" cy="461655"/>
          </a:xfrm>
          <a:prstGeom prst="roundRect">
            <a:avLst>
              <a:gd name="adj" fmla="val 50000"/>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7FF5517-D01A-3564-DDAC-19E4B572DD1D}"/>
              </a:ext>
            </a:extLst>
          </p:cNvPr>
          <p:cNvSpPr>
            <a:spLocks noGrp="1"/>
          </p:cNvSpPr>
          <p:nvPr>
            <p:ph type="title"/>
          </p:nvPr>
        </p:nvSpPr>
        <p:spPr/>
        <p:txBody>
          <a:bodyPr/>
          <a:lstStyle/>
          <a:p>
            <a:r>
              <a:rPr lang="en-IN" dirty="0"/>
              <a:t>SISL Sales Support</a:t>
            </a:r>
          </a:p>
        </p:txBody>
      </p:sp>
      <p:cxnSp>
        <p:nvCxnSpPr>
          <p:cNvPr id="7" name="Straight Connector 6">
            <a:extLst>
              <a:ext uri="{FF2B5EF4-FFF2-40B4-BE49-F238E27FC236}">
                <a16:creationId xmlns:a16="http://schemas.microsoft.com/office/drawing/2014/main" id="{4B335D55-43C7-6884-4A3F-73E8A3C1C786}"/>
              </a:ext>
            </a:extLst>
          </p:cNvPr>
          <p:cNvCxnSpPr>
            <a:cxnSpLocks/>
          </p:cNvCxnSpPr>
          <p:nvPr/>
        </p:nvCxnSpPr>
        <p:spPr>
          <a:xfrm flipV="1">
            <a:off x="4572000" y="987426"/>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0702EF0-5D05-20B3-43B2-C29CADA7F7EB}"/>
              </a:ext>
            </a:extLst>
          </p:cNvPr>
          <p:cNvSpPr txBox="1"/>
          <p:nvPr/>
        </p:nvSpPr>
        <p:spPr>
          <a:xfrm>
            <a:off x="323850" y="1686399"/>
            <a:ext cx="4068762"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IN" sz="1400" dirty="0">
                <a:solidFill>
                  <a:schemeClr val="bg1"/>
                </a:solidFill>
              </a:rPr>
              <a:t>Data Center Presentations (each location)</a:t>
            </a:r>
          </a:p>
          <a:p>
            <a:pPr marL="285750" indent="-285750">
              <a:spcAft>
                <a:spcPts val="600"/>
              </a:spcAft>
              <a:buFont typeface="Arial" panose="020B0604020202020204" pitchFamily="34" charset="0"/>
              <a:buChar char="•"/>
            </a:pPr>
            <a:r>
              <a:rPr lang="en-IN" sz="1400" dirty="0">
                <a:solidFill>
                  <a:schemeClr val="bg1"/>
                </a:solidFill>
              </a:rPr>
              <a:t>Acceptable Usage Policy (AUP)</a:t>
            </a:r>
          </a:p>
          <a:p>
            <a:pPr marL="285750" indent="-285750">
              <a:spcAft>
                <a:spcPts val="600"/>
              </a:spcAft>
              <a:buFont typeface="Arial" panose="020B0604020202020204" pitchFamily="34" charset="0"/>
              <a:buChar char="•"/>
            </a:pPr>
            <a:r>
              <a:rPr lang="en-IN" sz="1400" dirty="0">
                <a:solidFill>
                  <a:schemeClr val="bg1"/>
                </a:solidFill>
              </a:rPr>
              <a:t>Hosting Services Agreement (HSA)</a:t>
            </a:r>
          </a:p>
          <a:p>
            <a:pPr marL="285750" indent="-285750">
              <a:spcAft>
                <a:spcPts val="600"/>
              </a:spcAft>
              <a:buFont typeface="Arial" panose="020B0604020202020204" pitchFamily="34" charset="0"/>
              <a:buChar char="•"/>
            </a:pPr>
            <a:r>
              <a:rPr lang="en-IN" sz="1400" dirty="0">
                <a:solidFill>
                  <a:schemeClr val="bg1"/>
                </a:solidFill>
              </a:rPr>
              <a:t>Data Center Product Catalogue</a:t>
            </a:r>
          </a:p>
          <a:p>
            <a:pPr marL="285750" indent="-285750">
              <a:spcAft>
                <a:spcPts val="600"/>
              </a:spcAft>
              <a:buFont typeface="Arial" panose="020B0604020202020204" pitchFamily="34" charset="0"/>
              <a:buChar char="•"/>
            </a:pPr>
            <a:r>
              <a:rPr lang="en-IN" sz="1400" dirty="0">
                <a:solidFill>
                  <a:schemeClr val="bg1"/>
                </a:solidFill>
              </a:rPr>
              <a:t>Customer Acquisition Form (CAF)</a:t>
            </a:r>
          </a:p>
        </p:txBody>
      </p:sp>
      <p:sp>
        <p:nvSpPr>
          <p:cNvPr id="10" name="TextBox 9">
            <a:extLst>
              <a:ext uri="{FF2B5EF4-FFF2-40B4-BE49-F238E27FC236}">
                <a16:creationId xmlns:a16="http://schemas.microsoft.com/office/drawing/2014/main" id="{30E7A7BE-07F1-3C27-95A4-6217E1C0E692}"/>
              </a:ext>
            </a:extLst>
          </p:cNvPr>
          <p:cNvSpPr txBox="1"/>
          <p:nvPr/>
        </p:nvSpPr>
        <p:spPr>
          <a:xfrm>
            <a:off x="323850" y="1074666"/>
            <a:ext cx="4068762" cy="307777"/>
          </a:xfrm>
          <a:prstGeom prst="rect">
            <a:avLst/>
          </a:prstGeom>
          <a:noFill/>
        </p:spPr>
        <p:txBody>
          <a:bodyPr wrap="square" rtlCol="0">
            <a:spAutoFit/>
          </a:bodyPr>
          <a:lstStyle/>
          <a:p>
            <a:pPr algn="ctr"/>
            <a:r>
              <a:rPr lang="en-IN" sz="1400" b="1" dirty="0"/>
              <a:t>DOCUMENTS</a:t>
            </a:r>
            <a:endParaRPr lang="en-IN" sz="1400" dirty="0"/>
          </a:p>
        </p:txBody>
      </p:sp>
      <p:sp>
        <p:nvSpPr>
          <p:cNvPr id="11" name="TextBox 10">
            <a:extLst>
              <a:ext uri="{FF2B5EF4-FFF2-40B4-BE49-F238E27FC236}">
                <a16:creationId xmlns:a16="http://schemas.microsoft.com/office/drawing/2014/main" id="{0915114D-7DDF-6716-865E-D3188BA53A27}"/>
              </a:ext>
            </a:extLst>
          </p:cNvPr>
          <p:cNvSpPr txBox="1"/>
          <p:nvPr/>
        </p:nvSpPr>
        <p:spPr>
          <a:xfrm>
            <a:off x="4751389" y="1686399"/>
            <a:ext cx="4068762" cy="278537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IN" sz="1400" dirty="0">
                <a:solidFill>
                  <a:schemeClr val="bg1"/>
                </a:solidFill>
              </a:rPr>
              <a:t>Updated Data Center Positioning Content</a:t>
            </a:r>
          </a:p>
          <a:p>
            <a:pPr marL="285750" indent="-285750">
              <a:spcAft>
                <a:spcPts val="600"/>
              </a:spcAft>
              <a:buFont typeface="Arial" panose="020B0604020202020204" pitchFamily="34" charset="0"/>
              <a:buChar char="•"/>
            </a:pPr>
            <a:r>
              <a:rPr lang="en-IN" sz="1400" dirty="0">
                <a:solidFill>
                  <a:schemeClr val="bg1"/>
                </a:solidFill>
              </a:rPr>
              <a:t>Virtual Tours</a:t>
            </a:r>
          </a:p>
          <a:p>
            <a:pPr marL="285750" indent="-285750">
              <a:spcAft>
                <a:spcPts val="600"/>
              </a:spcAft>
              <a:buFont typeface="Arial" panose="020B0604020202020204" pitchFamily="34" charset="0"/>
              <a:buChar char="•"/>
            </a:pPr>
            <a:r>
              <a:rPr lang="en-IN" sz="1400" dirty="0">
                <a:solidFill>
                  <a:schemeClr val="bg1"/>
                </a:solidFill>
              </a:rPr>
              <a:t>Data Center site specific Videos</a:t>
            </a:r>
          </a:p>
          <a:p>
            <a:pPr marL="285750" indent="-285750">
              <a:spcAft>
                <a:spcPts val="600"/>
              </a:spcAft>
              <a:buFont typeface="Arial" panose="020B0604020202020204" pitchFamily="34" charset="0"/>
              <a:buChar char="•"/>
            </a:pPr>
            <a:r>
              <a:rPr lang="en-IN" sz="1400" dirty="0">
                <a:solidFill>
                  <a:schemeClr val="bg1"/>
                </a:solidFill>
              </a:rPr>
              <a:t>Sify Data Center positioning video</a:t>
            </a:r>
          </a:p>
          <a:p>
            <a:pPr marL="285750" indent="-285750">
              <a:spcAft>
                <a:spcPts val="600"/>
              </a:spcAft>
              <a:buFont typeface="Arial" panose="020B0604020202020204" pitchFamily="34" charset="0"/>
              <a:buChar char="•"/>
            </a:pPr>
            <a:r>
              <a:rPr lang="en-IN" sz="1400" dirty="0">
                <a:solidFill>
                  <a:schemeClr val="bg1"/>
                </a:solidFill>
              </a:rPr>
              <a:t>Fact Sheets for each Data Center</a:t>
            </a:r>
          </a:p>
          <a:p>
            <a:pPr marL="285750" indent="-285750">
              <a:spcAft>
                <a:spcPts val="600"/>
              </a:spcAft>
              <a:buFont typeface="Arial" panose="020B0604020202020204" pitchFamily="34" charset="0"/>
              <a:buChar char="•"/>
            </a:pPr>
            <a:r>
              <a:rPr lang="en-IN" sz="1400" dirty="0">
                <a:solidFill>
                  <a:schemeClr val="bg1"/>
                </a:solidFill>
              </a:rPr>
              <a:t>Brochures for each Data Center</a:t>
            </a:r>
          </a:p>
          <a:p>
            <a:pPr marL="285750" indent="-285750">
              <a:spcAft>
                <a:spcPts val="600"/>
              </a:spcAft>
              <a:buFont typeface="Arial" panose="020B0604020202020204" pitchFamily="34" charset="0"/>
              <a:buChar char="•"/>
            </a:pPr>
            <a:r>
              <a:rPr lang="en-IN" sz="1400" dirty="0">
                <a:solidFill>
                  <a:schemeClr val="bg1"/>
                </a:solidFill>
              </a:rPr>
              <a:t>Customer testimonials</a:t>
            </a:r>
          </a:p>
          <a:p>
            <a:pPr marL="285750" indent="-285750">
              <a:spcAft>
                <a:spcPts val="600"/>
              </a:spcAft>
              <a:buFont typeface="Arial" panose="020B0604020202020204" pitchFamily="34" charset="0"/>
              <a:buChar char="•"/>
            </a:pPr>
            <a:r>
              <a:rPr lang="en-IN" sz="1400" dirty="0">
                <a:solidFill>
                  <a:schemeClr val="bg1"/>
                </a:solidFill>
              </a:rPr>
              <a:t>Website Tour  </a:t>
            </a:r>
            <a:r>
              <a:rPr lang="en-IN" sz="1400" dirty="0">
                <a:solidFill>
                  <a:srgbClr val="BED730"/>
                </a:solidFill>
                <a:hlinkClick r:id="rId2">
                  <a:extLst>
                    <a:ext uri="{A12FA001-AC4F-418D-AE19-62706E023703}">
                      <ahyp:hlinkClr xmlns:ahyp="http://schemas.microsoft.com/office/drawing/2018/hyperlinkcolor" val="tx"/>
                    </a:ext>
                  </a:extLst>
                </a:hlinkClick>
              </a:rPr>
              <a:t>https://www.sifytechnologies.com/data-center/</a:t>
            </a:r>
            <a:r>
              <a:rPr lang="en-IN" sz="1400" dirty="0">
                <a:solidFill>
                  <a:srgbClr val="BED730"/>
                </a:solidFill>
              </a:rPr>
              <a:t> </a:t>
            </a:r>
          </a:p>
        </p:txBody>
      </p:sp>
      <p:sp>
        <p:nvSpPr>
          <p:cNvPr id="14" name="Rectangle: Rounded Corners 13">
            <a:extLst>
              <a:ext uri="{FF2B5EF4-FFF2-40B4-BE49-F238E27FC236}">
                <a16:creationId xmlns:a16="http://schemas.microsoft.com/office/drawing/2014/main" id="{154B2E5A-378D-48DC-8C9D-61112CE2BAB8}"/>
              </a:ext>
            </a:extLst>
          </p:cNvPr>
          <p:cNvSpPr/>
          <p:nvPr/>
        </p:nvSpPr>
        <p:spPr>
          <a:xfrm>
            <a:off x="4751389" y="987425"/>
            <a:ext cx="4068762" cy="461655"/>
          </a:xfrm>
          <a:prstGeom prst="roundRect">
            <a:avLst>
              <a:gd name="adj" fmla="val 50000"/>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0AB14752-6253-9706-D2F8-AF08F006BEAD}"/>
              </a:ext>
            </a:extLst>
          </p:cNvPr>
          <p:cNvSpPr txBox="1"/>
          <p:nvPr/>
        </p:nvSpPr>
        <p:spPr>
          <a:xfrm>
            <a:off x="4751389" y="1074666"/>
            <a:ext cx="4068762" cy="307777"/>
          </a:xfrm>
          <a:prstGeom prst="rect">
            <a:avLst/>
          </a:prstGeom>
          <a:noFill/>
        </p:spPr>
        <p:txBody>
          <a:bodyPr wrap="square" rtlCol="0">
            <a:spAutoFit/>
          </a:bodyPr>
          <a:lstStyle/>
          <a:p>
            <a:pPr algn="ctr"/>
            <a:r>
              <a:rPr lang="en-IN" sz="1400" b="1" dirty="0"/>
              <a:t>WEBSITE</a:t>
            </a:r>
            <a:endParaRPr lang="en-IN" sz="1400" dirty="0"/>
          </a:p>
        </p:txBody>
      </p:sp>
    </p:spTree>
    <p:extLst>
      <p:ext uri="{BB962C8B-B14F-4D97-AF65-F5344CB8AC3E}">
        <p14:creationId xmlns:p14="http://schemas.microsoft.com/office/powerpoint/2010/main" val="13171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4EC4-FF9E-462D-B0E9-F4F48D6101D3}"/>
              </a:ext>
            </a:extLst>
          </p:cNvPr>
          <p:cNvSpPr>
            <a:spLocks noGrp="1"/>
          </p:cNvSpPr>
          <p:nvPr>
            <p:ph type="title"/>
          </p:nvPr>
        </p:nvSpPr>
        <p:spPr/>
        <p:txBody>
          <a:bodyPr/>
          <a:lstStyle/>
          <a:p>
            <a:r>
              <a:rPr lang="en-US" dirty="0"/>
              <a:t>Probing points for colocation pitch</a:t>
            </a:r>
            <a:endParaRPr lang="en-IN" dirty="0"/>
          </a:p>
        </p:txBody>
      </p:sp>
      <p:graphicFrame>
        <p:nvGraphicFramePr>
          <p:cNvPr id="6" name="Diagram 5">
            <a:extLst>
              <a:ext uri="{FF2B5EF4-FFF2-40B4-BE49-F238E27FC236}">
                <a16:creationId xmlns:a16="http://schemas.microsoft.com/office/drawing/2014/main" id="{B30D7AD1-DAB5-4592-82E1-010B60EE01D0}"/>
              </a:ext>
            </a:extLst>
          </p:cNvPr>
          <p:cNvGraphicFramePr/>
          <p:nvPr>
            <p:extLst>
              <p:ext uri="{D42A27DB-BD31-4B8C-83A1-F6EECF244321}">
                <p14:modId xmlns:p14="http://schemas.microsoft.com/office/powerpoint/2010/main" val="4236402568"/>
              </p:ext>
            </p:extLst>
          </p:nvPr>
        </p:nvGraphicFramePr>
        <p:xfrm>
          <a:off x="323850" y="987424"/>
          <a:ext cx="8496300" cy="3744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209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C1DE-C43C-4F69-8371-6756B493896B}"/>
              </a:ext>
            </a:extLst>
          </p:cNvPr>
          <p:cNvSpPr>
            <a:spLocks noGrp="1"/>
          </p:cNvSpPr>
          <p:nvPr>
            <p:ph type="title"/>
          </p:nvPr>
        </p:nvSpPr>
        <p:spPr/>
        <p:txBody>
          <a:bodyPr/>
          <a:lstStyle/>
          <a:p>
            <a:r>
              <a:rPr lang="en-US" dirty="0"/>
              <a:t>ESG FOcus</a:t>
            </a:r>
          </a:p>
        </p:txBody>
      </p:sp>
      <p:sp>
        <p:nvSpPr>
          <p:cNvPr id="42" name="TextBox 41">
            <a:extLst>
              <a:ext uri="{FF2B5EF4-FFF2-40B4-BE49-F238E27FC236}">
                <a16:creationId xmlns:a16="http://schemas.microsoft.com/office/drawing/2014/main" id="{581202DA-E9B1-12DC-E9FC-A50596EFF25A}"/>
              </a:ext>
            </a:extLst>
          </p:cNvPr>
          <p:cNvSpPr txBox="1"/>
          <p:nvPr/>
        </p:nvSpPr>
        <p:spPr>
          <a:xfrm>
            <a:off x="6211497" y="2156944"/>
            <a:ext cx="2371955" cy="360000"/>
          </a:xfrm>
          <a:prstGeom prst="rect">
            <a:avLst/>
          </a:prstGeom>
          <a:solidFill>
            <a:srgbClr val="000000">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64"/>
            <a:r>
              <a:rPr lang="en-US" sz="1400" b="1" dirty="0">
                <a:latin typeface="Trebuchet MS"/>
              </a:rPr>
              <a:t>Green Power Contracts</a:t>
            </a:r>
            <a:endParaRPr lang="en-IN" sz="1400" b="1" dirty="0">
              <a:latin typeface="Trebuchet MS"/>
            </a:endParaRPr>
          </a:p>
        </p:txBody>
      </p:sp>
      <p:sp>
        <p:nvSpPr>
          <p:cNvPr id="43" name="TextBox 42">
            <a:extLst>
              <a:ext uri="{FF2B5EF4-FFF2-40B4-BE49-F238E27FC236}">
                <a16:creationId xmlns:a16="http://schemas.microsoft.com/office/drawing/2014/main" id="{B75D8B38-6A4A-BA05-EA20-D43795B3BDD3}"/>
              </a:ext>
            </a:extLst>
          </p:cNvPr>
          <p:cNvSpPr txBox="1"/>
          <p:nvPr/>
        </p:nvSpPr>
        <p:spPr>
          <a:xfrm>
            <a:off x="3384562" y="2626557"/>
            <a:ext cx="2374255" cy="1708160"/>
          </a:xfrm>
          <a:prstGeom prst="rect">
            <a:avLst/>
          </a:prstGeom>
          <a:noFill/>
        </p:spPr>
        <p:txBody>
          <a:bodyPr wrap="square" rtlCol="0">
            <a:spAutoFit/>
          </a:bodyPr>
          <a:lstStyle/>
          <a:p>
            <a:pPr algn="ctr" defTabSz="914241">
              <a:spcAft>
                <a:spcPts val="1800"/>
              </a:spcAft>
              <a:defRPr/>
            </a:pPr>
            <a:r>
              <a:rPr lang="en-US" sz="1200" dirty="0">
                <a:solidFill>
                  <a:prstClr val="white">
                    <a:lumMod val="85000"/>
                  </a:prstClr>
                </a:solidFill>
                <a:latin typeface="Trebuchet MS"/>
              </a:rPr>
              <a:t>ASHRAE Guidelines </a:t>
            </a:r>
          </a:p>
          <a:p>
            <a:pPr algn="ctr" defTabSz="914241">
              <a:spcAft>
                <a:spcPts val="1800"/>
              </a:spcAft>
              <a:defRPr/>
            </a:pPr>
            <a:r>
              <a:rPr lang="en-US" sz="1200" dirty="0">
                <a:solidFill>
                  <a:prstClr val="white">
                    <a:lumMod val="85000"/>
                  </a:prstClr>
                </a:solidFill>
                <a:latin typeface="Trebuchet MS"/>
              </a:rPr>
              <a:t>ISO 14001 Environmental Certification</a:t>
            </a:r>
          </a:p>
          <a:p>
            <a:pPr algn="ctr" defTabSz="914241">
              <a:spcAft>
                <a:spcPts val="1800"/>
              </a:spcAft>
              <a:defRPr/>
            </a:pPr>
            <a:r>
              <a:rPr lang="en-US" sz="1200" dirty="0">
                <a:solidFill>
                  <a:prstClr val="white">
                    <a:lumMod val="85000"/>
                  </a:prstClr>
                </a:solidFill>
                <a:latin typeface="Trebuchet MS"/>
              </a:rPr>
              <a:t>Carbon abetment policy</a:t>
            </a:r>
          </a:p>
          <a:p>
            <a:pPr algn="ctr" defTabSz="914241">
              <a:spcAft>
                <a:spcPts val="1800"/>
              </a:spcAft>
              <a:defRPr/>
            </a:pPr>
            <a:r>
              <a:rPr lang="en-US" sz="1200" dirty="0">
                <a:solidFill>
                  <a:prstClr val="white">
                    <a:lumMod val="85000"/>
                  </a:prstClr>
                </a:solidFill>
                <a:latin typeface="Trebuchet MS"/>
              </a:rPr>
              <a:t>Low PUE, WUE</a:t>
            </a:r>
          </a:p>
        </p:txBody>
      </p:sp>
      <p:sp>
        <p:nvSpPr>
          <p:cNvPr id="44" name="TextBox 43">
            <a:extLst>
              <a:ext uri="{FF2B5EF4-FFF2-40B4-BE49-F238E27FC236}">
                <a16:creationId xmlns:a16="http://schemas.microsoft.com/office/drawing/2014/main" id="{A7F5E8F1-0EEF-921F-A0CD-D8E3B40859F8}"/>
              </a:ext>
            </a:extLst>
          </p:cNvPr>
          <p:cNvSpPr txBox="1"/>
          <p:nvPr/>
        </p:nvSpPr>
        <p:spPr>
          <a:xfrm>
            <a:off x="3381643" y="2156944"/>
            <a:ext cx="2374255" cy="360000"/>
          </a:xfrm>
          <a:prstGeom prst="rect">
            <a:avLst/>
          </a:prstGeom>
          <a:solidFill>
            <a:srgbClr val="000000">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64"/>
            <a:r>
              <a:rPr lang="en-US" sz="1400" b="1" dirty="0">
                <a:solidFill>
                  <a:srgbClr val="BED730"/>
                </a:solidFill>
                <a:latin typeface="Trebuchet MS"/>
              </a:rPr>
              <a:t>Sustainable Processes</a:t>
            </a:r>
            <a:endParaRPr lang="en-IN" sz="1400" b="1" dirty="0">
              <a:solidFill>
                <a:srgbClr val="BED730"/>
              </a:solidFill>
              <a:latin typeface="Trebuchet MS"/>
            </a:endParaRPr>
          </a:p>
        </p:txBody>
      </p:sp>
      <p:sp>
        <p:nvSpPr>
          <p:cNvPr id="34" name="TextBox 33">
            <a:extLst>
              <a:ext uri="{FF2B5EF4-FFF2-40B4-BE49-F238E27FC236}">
                <a16:creationId xmlns:a16="http://schemas.microsoft.com/office/drawing/2014/main" id="{7F02AC99-9B8A-BBC9-F0E1-B97ADDD70735}"/>
              </a:ext>
            </a:extLst>
          </p:cNvPr>
          <p:cNvSpPr txBox="1"/>
          <p:nvPr/>
        </p:nvSpPr>
        <p:spPr>
          <a:xfrm>
            <a:off x="557630" y="2156944"/>
            <a:ext cx="2371337" cy="360000"/>
          </a:xfrm>
          <a:prstGeom prst="rect">
            <a:avLst/>
          </a:prstGeom>
          <a:solidFill>
            <a:srgbClr val="000000">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64"/>
            <a:r>
              <a:rPr lang="en-US" sz="1400" b="1" dirty="0">
                <a:latin typeface="Trebuchet MS"/>
              </a:rPr>
              <a:t>Data Center MEP</a:t>
            </a:r>
            <a:endParaRPr lang="en-IN" sz="1400" b="1" dirty="0">
              <a:latin typeface="Trebuchet MS"/>
            </a:endParaRPr>
          </a:p>
        </p:txBody>
      </p:sp>
      <p:pic>
        <p:nvPicPr>
          <p:cNvPr id="13" name="Picture 12">
            <a:extLst>
              <a:ext uri="{FF2B5EF4-FFF2-40B4-BE49-F238E27FC236}">
                <a16:creationId xmlns:a16="http://schemas.microsoft.com/office/drawing/2014/main" id="{5311CDBD-A909-40EE-BBF9-8206BF6B468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382500" y="1419728"/>
            <a:ext cx="576000" cy="576000"/>
          </a:xfrm>
          <a:prstGeom prst="rect">
            <a:avLst/>
          </a:prstGeom>
        </p:spPr>
      </p:pic>
      <p:sp>
        <p:nvSpPr>
          <p:cNvPr id="6" name="TextBox 5">
            <a:extLst>
              <a:ext uri="{FF2B5EF4-FFF2-40B4-BE49-F238E27FC236}">
                <a16:creationId xmlns:a16="http://schemas.microsoft.com/office/drawing/2014/main" id="{EDBA56B9-391C-235C-66B9-A214BC346E50}"/>
              </a:ext>
            </a:extLst>
          </p:cNvPr>
          <p:cNvSpPr txBox="1"/>
          <p:nvPr/>
        </p:nvSpPr>
        <p:spPr>
          <a:xfrm>
            <a:off x="560547" y="2626558"/>
            <a:ext cx="2371338" cy="1477328"/>
          </a:xfrm>
          <a:prstGeom prst="rect">
            <a:avLst/>
          </a:prstGeom>
          <a:noFill/>
        </p:spPr>
        <p:txBody>
          <a:bodyPr wrap="square" rtlCol="0">
            <a:spAutoFit/>
          </a:bodyPr>
          <a:lstStyle/>
          <a:p>
            <a:pPr algn="ctr" defTabSz="914241">
              <a:spcAft>
                <a:spcPts val="1800"/>
              </a:spcAft>
              <a:defRPr/>
            </a:pPr>
            <a:r>
              <a:rPr lang="en-US" sz="1200" dirty="0">
                <a:solidFill>
                  <a:prstClr val="white">
                    <a:lumMod val="85000"/>
                  </a:prstClr>
                </a:solidFill>
                <a:latin typeface="Trebuchet MS"/>
              </a:rPr>
              <a:t>High efficiency for Equipment even at low utilization levels.</a:t>
            </a:r>
          </a:p>
          <a:p>
            <a:pPr algn="ctr" defTabSz="914241">
              <a:spcAft>
                <a:spcPts val="1800"/>
              </a:spcAft>
              <a:defRPr/>
            </a:pPr>
            <a:r>
              <a:rPr lang="en-US" sz="1200" dirty="0">
                <a:solidFill>
                  <a:prstClr val="white">
                    <a:lumMod val="85000"/>
                  </a:prstClr>
                </a:solidFill>
                <a:latin typeface="Trebuchet MS"/>
              </a:rPr>
              <a:t>Selection of equipment with high energy saving parameters.</a:t>
            </a:r>
          </a:p>
          <a:p>
            <a:pPr algn="ctr" defTabSz="914241">
              <a:spcAft>
                <a:spcPts val="1800"/>
              </a:spcAft>
              <a:defRPr/>
            </a:pPr>
            <a:r>
              <a:rPr lang="en-US" sz="1200" dirty="0">
                <a:solidFill>
                  <a:prstClr val="white">
                    <a:lumMod val="85000"/>
                  </a:prstClr>
                </a:solidFill>
                <a:latin typeface="Trebuchet MS"/>
              </a:rPr>
              <a:t>Right redundancy levels</a:t>
            </a:r>
            <a:endParaRPr lang="en-IN" sz="1200" dirty="0">
              <a:solidFill>
                <a:prstClr val="white">
                  <a:lumMod val="85000"/>
                </a:prstClr>
              </a:solidFill>
              <a:latin typeface="Trebuchet MS"/>
            </a:endParaRPr>
          </a:p>
        </p:txBody>
      </p:sp>
      <p:sp>
        <p:nvSpPr>
          <p:cNvPr id="7" name="TextBox 6">
            <a:extLst>
              <a:ext uri="{FF2B5EF4-FFF2-40B4-BE49-F238E27FC236}">
                <a16:creationId xmlns:a16="http://schemas.microsoft.com/office/drawing/2014/main" id="{7361C99E-6045-B1D8-B146-0428F6C6C9D9}"/>
              </a:ext>
            </a:extLst>
          </p:cNvPr>
          <p:cNvSpPr txBox="1"/>
          <p:nvPr/>
        </p:nvSpPr>
        <p:spPr>
          <a:xfrm>
            <a:off x="6211497" y="2626558"/>
            <a:ext cx="2371954" cy="1246495"/>
          </a:xfrm>
          <a:prstGeom prst="rect">
            <a:avLst/>
          </a:prstGeom>
          <a:noFill/>
        </p:spPr>
        <p:txBody>
          <a:bodyPr wrap="square" rtlCol="0">
            <a:spAutoFit/>
          </a:bodyPr>
          <a:lstStyle/>
          <a:p>
            <a:pPr algn="ctr" defTabSz="914241">
              <a:spcAft>
                <a:spcPts val="1800"/>
              </a:spcAft>
              <a:defRPr/>
            </a:pPr>
            <a:r>
              <a:rPr lang="en-US" sz="1200" dirty="0">
                <a:solidFill>
                  <a:prstClr val="white">
                    <a:lumMod val="85000"/>
                  </a:prstClr>
                </a:solidFill>
                <a:latin typeface="Trebuchet MS"/>
              </a:rPr>
              <a:t>Contracted 200 MW Green power via Power Purchase Agreements </a:t>
            </a:r>
          </a:p>
          <a:p>
            <a:pPr algn="ctr" defTabSz="914241">
              <a:spcAft>
                <a:spcPts val="1800"/>
              </a:spcAft>
              <a:defRPr/>
            </a:pPr>
            <a:r>
              <a:rPr lang="en-US" sz="1200" dirty="0">
                <a:solidFill>
                  <a:prstClr val="white">
                    <a:lumMod val="85000"/>
                  </a:prstClr>
                </a:solidFill>
                <a:latin typeface="Trebuchet MS"/>
              </a:rPr>
              <a:t>Additional nation-wide Green power for future projects</a:t>
            </a:r>
          </a:p>
        </p:txBody>
      </p:sp>
      <p:cxnSp>
        <p:nvCxnSpPr>
          <p:cNvPr id="8" name="Straight Connector 7">
            <a:extLst>
              <a:ext uri="{FF2B5EF4-FFF2-40B4-BE49-F238E27FC236}">
                <a16:creationId xmlns:a16="http://schemas.microsoft.com/office/drawing/2014/main" id="{0D985CA5-3674-2082-2F3B-3598F31B794A}"/>
              </a:ext>
            </a:extLst>
          </p:cNvPr>
          <p:cNvCxnSpPr>
            <a:cxnSpLocks/>
          </p:cNvCxnSpPr>
          <p:nvPr/>
        </p:nvCxnSpPr>
        <p:spPr>
          <a:xfrm flipV="1">
            <a:off x="3158223" y="987426"/>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1658DC-CF12-6073-F819-5A04C10DBB57}"/>
              </a:ext>
            </a:extLst>
          </p:cNvPr>
          <p:cNvCxnSpPr>
            <a:cxnSpLocks/>
          </p:cNvCxnSpPr>
          <p:nvPr/>
        </p:nvCxnSpPr>
        <p:spPr>
          <a:xfrm flipV="1">
            <a:off x="5985156" y="987426"/>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D9DA179-6477-C67F-16D6-23BBAF3C9089}"/>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212000" y="1347728"/>
            <a:ext cx="720000" cy="720000"/>
          </a:xfrm>
          <a:prstGeom prst="rect">
            <a:avLst/>
          </a:prstGeom>
        </p:spPr>
      </p:pic>
      <p:pic>
        <p:nvPicPr>
          <p:cNvPr id="19" name="Picture 18">
            <a:extLst>
              <a:ext uri="{FF2B5EF4-FFF2-40B4-BE49-F238E27FC236}">
                <a16:creationId xmlns:a16="http://schemas.microsoft.com/office/drawing/2014/main" id="{9AA44A11-831A-9005-0379-EAA3CBCC3EFB}"/>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7038932" y="1347728"/>
            <a:ext cx="720000" cy="720000"/>
          </a:xfrm>
          <a:prstGeom prst="rect">
            <a:avLst/>
          </a:prstGeom>
        </p:spPr>
      </p:pic>
    </p:spTree>
    <p:extLst>
      <p:ext uri="{BB962C8B-B14F-4D97-AF65-F5344CB8AC3E}">
        <p14:creationId xmlns:p14="http://schemas.microsoft.com/office/powerpoint/2010/main" val="10446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2700-F70A-D44C-A283-FC89240CE210}"/>
              </a:ext>
            </a:extLst>
          </p:cNvPr>
          <p:cNvSpPr>
            <a:spLocks noGrp="1"/>
          </p:cNvSpPr>
          <p:nvPr>
            <p:ph type="title"/>
          </p:nvPr>
        </p:nvSpPr>
        <p:spPr/>
        <p:txBody>
          <a:bodyPr/>
          <a:lstStyle/>
          <a:p>
            <a:r>
              <a:rPr lang="en-US" dirty="0"/>
              <a:t>Transforming Data Center Management with Automation</a:t>
            </a:r>
          </a:p>
        </p:txBody>
      </p:sp>
      <p:sp>
        <p:nvSpPr>
          <p:cNvPr id="3" name="Rounded Rectangle 2">
            <a:extLst>
              <a:ext uri="{FF2B5EF4-FFF2-40B4-BE49-F238E27FC236}">
                <a16:creationId xmlns:a16="http://schemas.microsoft.com/office/drawing/2014/main" id="{7BAD6F2C-254D-5348-941B-DE778B8503E2}"/>
              </a:ext>
            </a:extLst>
          </p:cNvPr>
          <p:cNvSpPr/>
          <p:nvPr/>
        </p:nvSpPr>
        <p:spPr>
          <a:xfrm>
            <a:off x="318527" y="992003"/>
            <a:ext cx="4206876" cy="1793058"/>
          </a:xfrm>
          <a:prstGeom prst="roundRect">
            <a:avLst>
              <a:gd name="adj" fmla="val 1181"/>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j-lt"/>
              <a:ea typeface="+mn-ea"/>
              <a:cs typeface="+mn-cs"/>
            </a:endParaRPr>
          </a:p>
        </p:txBody>
      </p:sp>
      <p:sp>
        <p:nvSpPr>
          <p:cNvPr id="4" name="Rounded Rectangle 3">
            <a:extLst>
              <a:ext uri="{FF2B5EF4-FFF2-40B4-BE49-F238E27FC236}">
                <a16:creationId xmlns:a16="http://schemas.microsoft.com/office/drawing/2014/main" id="{233357A5-28BA-F847-BE10-31FA3E173BAF}"/>
              </a:ext>
            </a:extLst>
          </p:cNvPr>
          <p:cNvSpPr/>
          <p:nvPr/>
        </p:nvSpPr>
        <p:spPr>
          <a:xfrm>
            <a:off x="318527" y="2848006"/>
            <a:ext cx="4206876" cy="1860119"/>
          </a:xfrm>
          <a:prstGeom prst="roundRect">
            <a:avLst>
              <a:gd name="adj" fmla="val 1181"/>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j-lt"/>
              <a:ea typeface="+mn-ea"/>
              <a:cs typeface="+mn-cs"/>
            </a:endParaRPr>
          </a:p>
        </p:txBody>
      </p:sp>
      <p:sp>
        <p:nvSpPr>
          <p:cNvPr id="9" name="Rounded Rectangle 8">
            <a:extLst>
              <a:ext uri="{FF2B5EF4-FFF2-40B4-BE49-F238E27FC236}">
                <a16:creationId xmlns:a16="http://schemas.microsoft.com/office/drawing/2014/main" id="{38339025-4746-2742-BCFA-9C91CDCA6A94}"/>
              </a:ext>
            </a:extLst>
          </p:cNvPr>
          <p:cNvSpPr/>
          <p:nvPr/>
        </p:nvSpPr>
        <p:spPr>
          <a:xfrm>
            <a:off x="4613274" y="987425"/>
            <a:ext cx="4206876" cy="1793058"/>
          </a:xfrm>
          <a:prstGeom prst="roundRect">
            <a:avLst>
              <a:gd name="adj" fmla="val 1181"/>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j-lt"/>
              <a:ea typeface="+mn-ea"/>
              <a:cs typeface="+mn-cs"/>
            </a:endParaRPr>
          </a:p>
        </p:txBody>
      </p:sp>
      <p:sp>
        <p:nvSpPr>
          <p:cNvPr id="10" name="Rounded Rectangle 9">
            <a:extLst>
              <a:ext uri="{FF2B5EF4-FFF2-40B4-BE49-F238E27FC236}">
                <a16:creationId xmlns:a16="http://schemas.microsoft.com/office/drawing/2014/main" id="{4AC88F38-9C34-D844-B65F-7B3683647BF9}"/>
              </a:ext>
            </a:extLst>
          </p:cNvPr>
          <p:cNvSpPr/>
          <p:nvPr/>
        </p:nvSpPr>
        <p:spPr>
          <a:xfrm>
            <a:off x="4613274" y="2843428"/>
            <a:ext cx="4206876" cy="1864697"/>
          </a:xfrm>
          <a:prstGeom prst="roundRect">
            <a:avLst>
              <a:gd name="adj" fmla="val 1181"/>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j-lt"/>
              <a:ea typeface="+mn-ea"/>
              <a:cs typeface="+mn-cs"/>
            </a:endParaRPr>
          </a:p>
        </p:txBody>
      </p:sp>
      <p:sp>
        <p:nvSpPr>
          <p:cNvPr id="11" name="TextBox 10">
            <a:extLst>
              <a:ext uri="{FF2B5EF4-FFF2-40B4-BE49-F238E27FC236}">
                <a16:creationId xmlns:a16="http://schemas.microsoft.com/office/drawing/2014/main" id="{E6D120DD-5874-E140-83BC-B28B17CD4C21}"/>
              </a:ext>
            </a:extLst>
          </p:cNvPr>
          <p:cNvSpPr txBox="1"/>
          <p:nvPr/>
        </p:nvSpPr>
        <p:spPr>
          <a:xfrm>
            <a:off x="454232" y="1039112"/>
            <a:ext cx="3938381"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D730"/>
                </a:solidFill>
                <a:effectLst/>
                <a:uLnTx/>
                <a:uFillTx/>
                <a:latin typeface="+mj-lt"/>
                <a:ea typeface="+mn-ea"/>
                <a:cs typeface="+mn-cs"/>
              </a:rPr>
              <a:t>REALTIME VISIBILITY</a:t>
            </a:r>
          </a:p>
        </p:txBody>
      </p:sp>
      <p:sp>
        <p:nvSpPr>
          <p:cNvPr id="12" name="Rectangle 11">
            <a:extLst>
              <a:ext uri="{FF2B5EF4-FFF2-40B4-BE49-F238E27FC236}">
                <a16:creationId xmlns:a16="http://schemas.microsoft.com/office/drawing/2014/main" id="{3645A026-02F1-9648-A9F1-0890CF600A7C}"/>
              </a:ext>
            </a:extLst>
          </p:cNvPr>
          <p:cNvSpPr/>
          <p:nvPr/>
        </p:nvSpPr>
        <p:spPr>
          <a:xfrm>
            <a:off x="318527" y="998695"/>
            <a:ext cx="135706" cy="314733"/>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3" name="TextBox 12">
            <a:extLst>
              <a:ext uri="{FF2B5EF4-FFF2-40B4-BE49-F238E27FC236}">
                <a16:creationId xmlns:a16="http://schemas.microsoft.com/office/drawing/2014/main" id="{22D731CA-5C69-7D4D-9DE1-5FE3F43BFA02}"/>
              </a:ext>
            </a:extLst>
          </p:cNvPr>
          <p:cNvSpPr txBox="1"/>
          <p:nvPr/>
        </p:nvSpPr>
        <p:spPr>
          <a:xfrm>
            <a:off x="454232" y="2891137"/>
            <a:ext cx="3938381"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D730"/>
                </a:solidFill>
                <a:effectLst/>
                <a:uLnTx/>
                <a:uFillTx/>
                <a:latin typeface="+mj-lt"/>
                <a:ea typeface="+mn-ea"/>
                <a:cs typeface="+mn-cs"/>
              </a:rPr>
              <a:t>PREDICTABILITY</a:t>
            </a:r>
          </a:p>
        </p:txBody>
      </p:sp>
      <p:sp>
        <p:nvSpPr>
          <p:cNvPr id="14" name="Rectangle 13">
            <a:extLst>
              <a:ext uri="{FF2B5EF4-FFF2-40B4-BE49-F238E27FC236}">
                <a16:creationId xmlns:a16="http://schemas.microsoft.com/office/drawing/2014/main" id="{850C99A9-BF61-8949-90ED-2A10466D16D4}"/>
              </a:ext>
            </a:extLst>
          </p:cNvPr>
          <p:cNvSpPr/>
          <p:nvPr/>
        </p:nvSpPr>
        <p:spPr>
          <a:xfrm>
            <a:off x="318527" y="2850720"/>
            <a:ext cx="135706" cy="314733"/>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5" name="TextBox 14">
            <a:extLst>
              <a:ext uri="{FF2B5EF4-FFF2-40B4-BE49-F238E27FC236}">
                <a16:creationId xmlns:a16="http://schemas.microsoft.com/office/drawing/2014/main" id="{B5DDE7F8-E39D-024D-A910-1D689CA72547}"/>
              </a:ext>
            </a:extLst>
          </p:cNvPr>
          <p:cNvSpPr txBox="1"/>
          <p:nvPr/>
        </p:nvSpPr>
        <p:spPr>
          <a:xfrm>
            <a:off x="4758476" y="1039112"/>
            <a:ext cx="3928885"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D730"/>
                </a:solidFill>
                <a:effectLst/>
                <a:uLnTx/>
                <a:uFillTx/>
                <a:latin typeface="+mj-lt"/>
                <a:ea typeface="+mn-ea"/>
                <a:cs typeface="+mn-cs"/>
              </a:rPr>
              <a:t>MEASURABILITY</a:t>
            </a:r>
          </a:p>
        </p:txBody>
      </p:sp>
      <p:sp>
        <p:nvSpPr>
          <p:cNvPr id="16" name="Rectangle 15">
            <a:extLst>
              <a:ext uri="{FF2B5EF4-FFF2-40B4-BE49-F238E27FC236}">
                <a16:creationId xmlns:a16="http://schemas.microsoft.com/office/drawing/2014/main" id="{102F9100-03F0-C542-A9B3-E9632E8529A5}"/>
              </a:ext>
            </a:extLst>
          </p:cNvPr>
          <p:cNvSpPr/>
          <p:nvPr/>
        </p:nvSpPr>
        <p:spPr>
          <a:xfrm>
            <a:off x="4622769" y="998695"/>
            <a:ext cx="135706" cy="314733"/>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7" name="TextBox 16">
            <a:extLst>
              <a:ext uri="{FF2B5EF4-FFF2-40B4-BE49-F238E27FC236}">
                <a16:creationId xmlns:a16="http://schemas.microsoft.com/office/drawing/2014/main" id="{B78CC213-4B73-284C-BCED-0BA5051B063D}"/>
              </a:ext>
            </a:extLst>
          </p:cNvPr>
          <p:cNvSpPr txBox="1"/>
          <p:nvPr/>
        </p:nvSpPr>
        <p:spPr>
          <a:xfrm>
            <a:off x="4758476" y="2883320"/>
            <a:ext cx="3997589"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D730"/>
                </a:solidFill>
                <a:effectLst/>
                <a:uLnTx/>
                <a:uFillTx/>
                <a:latin typeface="+mj-lt"/>
                <a:ea typeface="+mn-ea"/>
                <a:cs typeface="+mn-cs"/>
              </a:rPr>
              <a:t>EFFICIENCY</a:t>
            </a:r>
          </a:p>
        </p:txBody>
      </p:sp>
      <p:sp>
        <p:nvSpPr>
          <p:cNvPr id="18" name="Rectangle 17">
            <a:extLst>
              <a:ext uri="{FF2B5EF4-FFF2-40B4-BE49-F238E27FC236}">
                <a16:creationId xmlns:a16="http://schemas.microsoft.com/office/drawing/2014/main" id="{CCABB084-B072-044F-90F6-FD467F807702}"/>
              </a:ext>
            </a:extLst>
          </p:cNvPr>
          <p:cNvSpPr/>
          <p:nvPr/>
        </p:nvSpPr>
        <p:spPr>
          <a:xfrm>
            <a:off x="4622769" y="2842903"/>
            <a:ext cx="135706" cy="314733"/>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9" name="TextBox 18">
            <a:extLst>
              <a:ext uri="{FF2B5EF4-FFF2-40B4-BE49-F238E27FC236}">
                <a16:creationId xmlns:a16="http://schemas.microsoft.com/office/drawing/2014/main" id="{BEA9281D-FD7D-C54C-B2AB-32DB95BB4BC7}"/>
              </a:ext>
            </a:extLst>
          </p:cNvPr>
          <p:cNvSpPr txBox="1"/>
          <p:nvPr/>
        </p:nvSpPr>
        <p:spPr>
          <a:xfrm>
            <a:off x="454232" y="1361484"/>
            <a:ext cx="3938381" cy="1323439"/>
          </a:xfrm>
          <a:prstGeom prst="rect">
            <a:avLst/>
          </a:prstGeom>
          <a:noFill/>
        </p:spPr>
        <p:txBody>
          <a:bodyPr wrap="square" rtlCol="0">
            <a:spAutoFit/>
          </a:bodyPr>
          <a:lstStyle/>
          <a:p>
            <a:pPr marL="182563" marR="0" lvl="0" indent="-182563"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Operations</a:t>
            </a:r>
            <a:r>
              <a:rPr kumimoji="0" lang="en-US" sz="1000" b="0" i="0" u="none" strike="noStrike" kern="1200" cap="none" spc="0" normalizeH="0" baseline="0" noProof="0" dirty="0">
                <a:ln>
                  <a:noFill/>
                </a:ln>
                <a:solidFill>
                  <a:schemeClr val="bg1"/>
                </a:solidFill>
                <a:effectLst/>
                <a:uLnTx/>
                <a:uFillTx/>
                <a:latin typeface="+mj-lt"/>
                <a:ea typeface="+mn-ea"/>
                <a:cs typeface="+mn-cs"/>
              </a:rPr>
              <a:t>: Land, Building, POD, People and Process</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DC Infrastructure Assets: </a:t>
            </a:r>
            <a:r>
              <a:rPr kumimoji="0" lang="en-US" sz="1000" b="0" i="0" u="none" strike="noStrike" kern="1200" cap="none" spc="0" normalizeH="0" baseline="0" noProof="0" dirty="0">
                <a:ln>
                  <a:noFill/>
                </a:ln>
                <a:solidFill>
                  <a:schemeClr val="bg1"/>
                </a:solidFill>
                <a:effectLst/>
                <a:uLnTx/>
                <a:uFillTx/>
                <a:latin typeface="+mj-lt"/>
                <a:ea typeface="+mn-ea"/>
                <a:cs typeface="+mn-cs"/>
              </a:rPr>
              <a:t>Active and passive information</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Resource Utilization</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Space – Rack space</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Power – Grid power, DG, UPS, RE, Power Exchange</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Cooling </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Cross-connects</a:t>
            </a:r>
          </a:p>
        </p:txBody>
      </p:sp>
      <p:sp>
        <p:nvSpPr>
          <p:cNvPr id="21" name="TextBox 20">
            <a:extLst>
              <a:ext uri="{FF2B5EF4-FFF2-40B4-BE49-F238E27FC236}">
                <a16:creationId xmlns:a16="http://schemas.microsoft.com/office/drawing/2014/main" id="{6D5CE1EC-1050-494E-A864-6028AE612676}"/>
              </a:ext>
            </a:extLst>
          </p:cNvPr>
          <p:cNvSpPr txBox="1"/>
          <p:nvPr/>
        </p:nvSpPr>
        <p:spPr>
          <a:xfrm>
            <a:off x="4751388" y="1331867"/>
            <a:ext cx="3954631" cy="1372107"/>
          </a:xfrm>
          <a:prstGeom prst="rect">
            <a:avLst/>
          </a:prstGeom>
          <a:noFill/>
        </p:spPr>
        <p:txBody>
          <a:bodyPr wrap="square" rtlCol="0">
            <a:spAutoFit/>
          </a:bodyPr>
          <a:lstStyle/>
          <a:p>
            <a:pPr marL="182563" marR="0" lvl="0" indent="-182563"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Operations</a:t>
            </a:r>
            <a:r>
              <a:rPr kumimoji="0" lang="en-US" sz="1000" b="0" i="0" u="none" strike="noStrike" kern="1200" cap="none" spc="0" normalizeH="0" baseline="0" noProof="0" dirty="0">
                <a:ln>
                  <a:noFill/>
                </a:ln>
                <a:solidFill>
                  <a:schemeClr val="bg1"/>
                </a:solidFill>
                <a:effectLst/>
                <a:uLnTx/>
                <a:uFillTx/>
                <a:latin typeface="+mj-lt"/>
                <a:ea typeface="+mn-ea"/>
                <a:cs typeface="+mn-cs"/>
              </a:rPr>
              <a:t>: Condition or SOP based monitoring</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Resource capacity utilization &amp; trend analysis: </a:t>
            </a:r>
            <a:r>
              <a:rPr kumimoji="0" lang="en-US" sz="1000" b="0" i="0" u="none" strike="noStrike" kern="1200" cap="none" spc="0" normalizeH="0" baseline="0" noProof="0" dirty="0">
                <a:ln>
                  <a:noFill/>
                </a:ln>
                <a:solidFill>
                  <a:schemeClr val="bg1"/>
                </a:solidFill>
                <a:effectLst/>
                <a:uLnTx/>
                <a:uFillTx/>
                <a:latin typeface="+mj-lt"/>
                <a:ea typeface="+mn-ea"/>
                <a:cs typeface="+mn-cs"/>
              </a:rPr>
              <a:t>Time based (Daily, Weekly, Monthly etc.) and Facility wide comparative analysis</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KPI based service contract renewals</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Usage based </a:t>
            </a:r>
            <a:r>
              <a:rPr kumimoji="0" lang="en-US" sz="1000" b="1" i="0" u="none" strike="noStrike" kern="1200" cap="none" spc="0" normalizeH="0" baseline="0" noProof="0" dirty="0">
                <a:ln>
                  <a:noFill/>
                </a:ln>
                <a:solidFill>
                  <a:schemeClr val="bg1"/>
                </a:solidFill>
                <a:effectLst/>
                <a:uLnTx/>
                <a:uFillTx/>
                <a:latin typeface="+mj-lt"/>
                <a:ea typeface="+mn-ea"/>
                <a:cs typeface="+mn-cs"/>
              </a:rPr>
              <a:t>Infrastructure resource planning</a:t>
            </a:r>
          </a:p>
        </p:txBody>
      </p:sp>
      <p:sp>
        <p:nvSpPr>
          <p:cNvPr id="22" name="TextBox 21">
            <a:extLst>
              <a:ext uri="{FF2B5EF4-FFF2-40B4-BE49-F238E27FC236}">
                <a16:creationId xmlns:a16="http://schemas.microsoft.com/office/drawing/2014/main" id="{77413BF2-D80D-A442-9937-98DDA5AA563F}"/>
              </a:ext>
            </a:extLst>
          </p:cNvPr>
          <p:cNvSpPr txBox="1"/>
          <p:nvPr/>
        </p:nvSpPr>
        <p:spPr>
          <a:xfrm>
            <a:off x="437981" y="3204212"/>
            <a:ext cx="3954632" cy="987386"/>
          </a:xfrm>
          <a:prstGeom prst="rect">
            <a:avLst/>
          </a:prstGeom>
          <a:noFill/>
        </p:spPr>
        <p:txBody>
          <a:bodyPr wrap="square" rtlCol="0">
            <a:spAutoFit/>
          </a:bodyPr>
          <a:lstStyle/>
          <a:p>
            <a:pPr marL="182563" marR="0" lvl="0" indent="-182563"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Failure &amp; Downtime</a:t>
            </a:r>
            <a:r>
              <a:rPr kumimoji="0" lang="en-US" sz="1000" b="0" i="0" u="none" strike="noStrike" kern="1200" cap="none" spc="0" normalizeH="0" baseline="0" noProof="0" dirty="0">
                <a:ln>
                  <a:noFill/>
                </a:ln>
                <a:solidFill>
                  <a:schemeClr val="bg1"/>
                </a:solidFill>
                <a:effectLst/>
                <a:uLnTx/>
                <a:uFillTx/>
                <a:latin typeface="+mj-lt"/>
                <a:ea typeface="+mn-ea"/>
                <a:cs typeface="+mn-cs"/>
              </a:rPr>
              <a:t>: MTBF, MTTR, RCA and Service TAT</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Maintenance, Service &amp; Support requirements</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Preventive Maintenance of assets</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AMC Contract realization</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Demand forecasting and capacity planning</a:t>
            </a:r>
            <a:endParaRPr kumimoji="0" lang="en-US"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23" name="TextBox 22">
            <a:extLst>
              <a:ext uri="{FF2B5EF4-FFF2-40B4-BE49-F238E27FC236}">
                <a16:creationId xmlns:a16="http://schemas.microsoft.com/office/drawing/2014/main" id="{4430050E-EF98-124A-BD71-09A413B4EF2D}"/>
              </a:ext>
            </a:extLst>
          </p:cNvPr>
          <p:cNvSpPr txBox="1"/>
          <p:nvPr/>
        </p:nvSpPr>
        <p:spPr>
          <a:xfrm>
            <a:off x="4774726" y="3123498"/>
            <a:ext cx="3931293" cy="1525995"/>
          </a:xfrm>
          <a:prstGeom prst="rect">
            <a:avLst/>
          </a:prstGeom>
          <a:noFill/>
        </p:spPr>
        <p:txBody>
          <a:bodyPr wrap="square" rtlCol="0">
            <a:spAutoFit/>
          </a:bodyPr>
          <a:lstStyle/>
          <a:p>
            <a:pPr marL="182563" marR="0" lvl="0" indent="-182563"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1" i="0" u="none" strike="noStrike" kern="1200" cap="none" spc="0" normalizeH="0" baseline="0" noProof="0" dirty="0">
                <a:ln>
                  <a:noFill/>
                </a:ln>
                <a:solidFill>
                  <a:schemeClr val="bg1"/>
                </a:solidFill>
                <a:effectLst/>
                <a:uLnTx/>
                <a:uFillTx/>
                <a:latin typeface="+mj-lt"/>
                <a:ea typeface="+mn-ea"/>
                <a:cs typeface="+mn-cs"/>
              </a:rPr>
              <a:t>Capacity Utilization </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Rack Space burn down or consumption efficiency</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Power Utilization Efficiency (PUE) [ Grid/ RE ]</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DG Power fuel efficiency </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UPS Power efficiency( Load requirement vs Backup time) </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Water Utilization Efficiency</a:t>
            </a:r>
          </a:p>
          <a:p>
            <a:pPr marL="541338" marR="0" lvl="1" indent="-184150" algn="l" defTabSz="6858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DC Carbon Footprint</a:t>
            </a:r>
          </a:p>
          <a:p>
            <a:pPr marL="182563" marR="0" lvl="0" indent="-182563" algn="l" defTabSz="685800" rtl="0" eaLnBrk="1" fontAlgn="auto" latinLnBrk="0" hangingPunct="1">
              <a:lnSpc>
                <a:spcPct val="150000"/>
              </a:lnSpc>
              <a:spcBef>
                <a:spcPts val="0"/>
              </a:spcBef>
              <a:spcAft>
                <a:spcPts val="0"/>
              </a:spcAft>
              <a:buClr>
                <a:schemeClr val="bg1"/>
              </a:buClr>
              <a:buSzTx/>
              <a:buFont typeface="Arial" panose="020B0604020202020204" pitchFamily="34" charset="0"/>
              <a:buChar char="•"/>
              <a:tabLst/>
              <a:defRPr/>
            </a:pPr>
            <a:r>
              <a:rPr kumimoji="0" lang="en-US" sz="1000" b="0" i="0" u="none" strike="noStrike" kern="1200" cap="none" spc="0" normalizeH="0" baseline="0" noProof="0" dirty="0">
                <a:ln>
                  <a:noFill/>
                </a:ln>
                <a:solidFill>
                  <a:schemeClr val="bg1"/>
                </a:solidFill>
                <a:effectLst/>
                <a:uLnTx/>
                <a:uFillTx/>
                <a:latin typeface="+mj-lt"/>
                <a:ea typeface="+mn-ea"/>
                <a:cs typeface="+mn-cs"/>
              </a:rPr>
              <a:t>Service &amp; Support efficiency</a:t>
            </a:r>
          </a:p>
        </p:txBody>
      </p:sp>
    </p:spTree>
    <p:extLst>
      <p:ext uri="{BB962C8B-B14F-4D97-AF65-F5344CB8AC3E}">
        <p14:creationId xmlns:p14="http://schemas.microsoft.com/office/powerpoint/2010/main" val="27490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CAF364-0A56-0B79-ECBA-422789F687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657" r="-3257"/>
          <a:stretch/>
        </p:blipFill>
        <p:spPr bwMode="auto">
          <a:xfrm>
            <a:off x="0" y="970824"/>
            <a:ext cx="4386808" cy="376151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1FD83E47-59BA-49AB-91D3-AAC62697F1DE}"/>
              </a:ext>
            </a:extLst>
          </p:cNvPr>
          <p:cNvSpPr/>
          <p:nvPr/>
        </p:nvSpPr>
        <p:spPr>
          <a:xfrm>
            <a:off x="3427247" y="988190"/>
            <a:ext cx="5716753" cy="37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36" name="Rectangle 35">
            <a:extLst>
              <a:ext uri="{FF2B5EF4-FFF2-40B4-BE49-F238E27FC236}">
                <a16:creationId xmlns:a16="http://schemas.microsoft.com/office/drawing/2014/main" id="{288C6DDD-C4CA-4158-B16D-3995B8324382}"/>
              </a:ext>
            </a:extLst>
          </p:cNvPr>
          <p:cNvSpPr/>
          <p:nvPr/>
        </p:nvSpPr>
        <p:spPr>
          <a:xfrm>
            <a:off x="0" y="988190"/>
            <a:ext cx="3420000" cy="3744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cxnSp>
        <p:nvCxnSpPr>
          <p:cNvPr id="43" name="Straight Connector 42">
            <a:extLst>
              <a:ext uri="{FF2B5EF4-FFF2-40B4-BE49-F238E27FC236}">
                <a16:creationId xmlns:a16="http://schemas.microsoft.com/office/drawing/2014/main" id="{96EF7930-8D1A-4864-87D6-1619EF0952BA}"/>
              </a:ext>
            </a:extLst>
          </p:cNvPr>
          <p:cNvCxnSpPr>
            <a:cxnSpLocks/>
          </p:cNvCxnSpPr>
          <p:nvPr/>
        </p:nvCxnSpPr>
        <p:spPr>
          <a:xfrm>
            <a:off x="0" y="987425"/>
            <a:ext cx="914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F36B0317-8F04-416C-A8AD-5FC95E9862D6}"/>
              </a:ext>
            </a:extLst>
          </p:cNvPr>
          <p:cNvSpPr>
            <a:spLocks noGrp="1"/>
          </p:cNvSpPr>
          <p:nvPr>
            <p:ph type="title"/>
          </p:nvPr>
        </p:nvSpPr>
        <p:spPr/>
        <p:txBody>
          <a:bodyPr/>
          <a:lstStyle/>
          <a:p>
            <a:r>
              <a:rPr lang="en-US" dirty="0"/>
              <a:t>INDIA’S bfsi LEADERS ARE in Sify data centers </a:t>
            </a:r>
            <a:endParaRPr lang="en-IN" dirty="0"/>
          </a:p>
        </p:txBody>
      </p:sp>
      <p:cxnSp>
        <p:nvCxnSpPr>
          <p:cNvPr id="97" name="Straight Connector 96">
            <a:extLst>
              <a:ext uri="{FF2B5EF4-FFF2-40B4-BE49-F238E27FC236}">
                <a16:creationId xmlns:a16="http://schemas.microsoft.com/office/drawing/2014/main" id="{A10B443E-7897-47A0-A776-3B640027FB4F}"/>
              </a:ext>
            </a:extLst>
          </p:cNvPr>
          <p:cNvCxnSpPr>
            <a:cxnSpLocks/>
          </p:cNvCxnSpPr>
          <p:nvPr/>
        </p:nvCxnSpPr>
        <p:spPr>
          <a:xfrm>
            <a:off x="0" y="4731425"/>
            <a:ext cx="914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4E25459-5FC0-4BE5-B7CC-C61212863622}"/>
              </a:ext>
            </a:extLst>
          </p:cNvPr>
          <p:cNvGrpSpPr/>
          <p:nvPr/>
        </p:nvGrpSpPr>
        <p:grpSpPr>
          <a:xfrm>
            <a:off x="2604630" y="1250773"/>
            <a:ext cx="817412" cy="360000"/>
            <a:chOff x="2595342" y="1468528"/>
            <a:chExt cx="817412" cy="360000"/>
          </a:xfrm>
        </p:grpSpPr>
        <p:sp>
          <p:nvSpPr>
            <p:cNvPr id="46" name="Rectangle: Top Corners Rounded 45">
              <a:extLst>
                <a:ext uri="{FF2B5EF4-FFF2-40B4-BE49-F238E27FC236}">
                  <a16:creationId xmlns:a16="http://schemas.microsoft.com/office/drawing/2014/main" id="{6C385F94-4DF5-4CF6-A56B-6115ED4D3C0C}"/>
                </a:ext>
              </a:extLst>
            </p:cNvPr>
            <p:cNvSpPr/>
            <p:nvPr/>
          </p:nvSpPr>
          <p:spPr>
            <a:xfrm rot="5400000" flipV="1">
              <a:off x="2824048" y="1239822"/>
              <a:ext cx="360000" cy="817412"/>
            </a:xfrm>
            <a:prstGeom prst="round2SameRect">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8" name="TextBox 47">
              <a:extLst>
                <a:ext uri="{FF2B5EF4-FFF2-40B4-BE49-F238E27FC236}">
                  <a16:creationId xmlns:a16="http://schemas.microsoft.com/office/drawing/2014/main" id="{5A91FEB0-37B7-4743-AC9E-229DFAECB77C}"/>
                </a:ext>
              </a:extLst>
            </p:cNvPr>
            <p:cNvSpPr txBox="1"/>
            <p:nvPr/>
          </p:nvSpPr>
          <p:spPr>
            <a:xfrm>
              <a:off x="2664329" y="1479251"/>
              <a:ext cx="679439" cy="338554"/>
            </a:xfrm>
            <a:prstGeom prst="rect">
              <a:avLst/>
            </a:prstGeom>
            <a:noFill/>
          </p:spPr>
          <p:txBody>
            <a:bodyPr wrap="square" rtlCol="0">
              <a:spAutoFit/>
            </a:bodyPr>
            <a:lstStyle/>
            <a:p>
              <a:pPr defTabSz="914264"/>
              <a:r>
                <a:rPr lang="en-IN" sz="1600" b="1" dirty="0">
                  <a:latin typeface="Trebuchet MS"/>
                </a:rPr>
                <a:t>BFSI</a:t>
              </a:r>
              <a:endParaRPr lang="en-IN" b="1" dirty="0">
                <a:latin typeface="Trebuchet MS"/>
              </a:endParaRPr>
            </a:p>
          </p:txBody>
        </p:sp>
      </p:grpSp>
      <p:sp>
        <p:nvSpPr>
          <p:cNvPr id="47" name="TextBox 46">
            <a:extLst>
              <a:ext uri="{FF2B5EF4-FFF2-40B4-BE49-F238E27FC236}">
                <a16:creationId xmlns:a16="http://schemas.microsoft.com/office/drawing/2014/main" id="{F58D8A84-50E9-42B3-8FB2-4227FFF91D07}"/>
              </a:ext>
            </a:extLst>
          </p:cNvPr>
          <p:cNvSpPr txBox="1"/>
          <p:nvPr/>
        </p:nvSpPr>
        <p:spPr>
          <a:xfrm>
            <a:off x="324000" y="3347571"/>
            <a:ext cx="2956228" cy="715581"/>
          </a:xfrm>
          <a:prstGeom prst="rect">
            <a:avLst/>
          </a:prstGeom>
          <a:noFill/>
        </p:spPr>
        <p:txBody>
          <a:bodyPr wrap="square" rtlCol="0">
            <a:spAutoFit/>
          </a:bodyPr>
          <a:lstStyle/>
          <a:p>
            <a:pPr defTabSz="914264"/>
            <a:r>
              <a:rPr lang="en-IN" b="1" dirty="0">
                <a:solidFill>
                  <a:srgbClr val="BED730"/>
                </a:solidFill>
                <a:latin typeface="Trebuchet MS"/>
              </a:rPr>
              <a:t>Multiple Big Brands across BFSI industry chose Sify</a:t>
            </a:r>
            <a:r>
              <a:rPr lang="en-IN" b="1" dirty="0">
                <a:solidFill>
                  <a:srgbClr val="00FFFF"/>
                </a:solidFill>
                <a:latin typeface="Trebuchet MS"/>
              </a:rPr>
              <a:t> </a:t>
            </a:r>
            <a:r>
              <a:rPr lang="en-IN" b="1" dirty="0">
                <a:solidFill>
                  <a:schemeClr val="bg1"/>
                </a:solidFill>
                <a:latin typeface="Trebuchet MS"/>
              </a:rPr>
              <a:t>Data Centers </a:t>
            </a:r>
            <a:r>
              <a:rPr lang="en-IN" b="1" dirty="0">
                <a:solidFill>
                  <a:srgbClr val="BED730"/>
                </a:solidFill>
                <a:latin typeface="Trebuchet MS"/>
              </a:rPr>
              <a:t>as part of their</a:t>
            </a:r>
            <a:r>
              <a:rPr lang="en-IN" b="1" dirty="0">
                <a:solidFill>
                  <a:srgbClr val="00FFFF"/>
                </a:solidFill>
                <a:latin typeface="Trebuchet MS"/>
              </a:rPr>
              <a:t> </a:t>
            </a:r>
            <a:r>
              <a:rPr lang="en-IN" b="1" dirty="0">
                <a:solidFill>
                  <a:schemeClr val="bg1"/>
                </a:solidFill>
                <a:latin typeface="Trebuchet MS"/>
              </a:rPr>
              <a:t>Cloud journey   </a:t>
            </a:r>
          </a:p>
        </p:txBody>
      </p:sp>
      <p:pic>
        <p:nvPicPr>
          <p:cNvPr id="4" name="Picture 2" descr="Image result for sbi logo">
            <a:extLst>
              <a:ext uri="{FF2B5EF4-FFF2-40B4-BE49-F238E27FC236}">
                <a16:creationId xmlns:a16="http://schemas.microsoft.com/office/drawing/2014/main" id="{10CD371A-D477-7DD1-29AE-FD6668688D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65534" y="1144543"/>
            <a:ext cx="849266" cy="477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hdfc logo">
            <a:extLst>
              <a:ext uri="{FF2B5EF4-FFF2-40B4-BE49-F238E27FC236}">
                <a16:creationId xmlns:a16="http://schemas.microsoft.com/office/drawing/2014/main" id="{D698B345-4F5C-E272-07D3-2C9122004A3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690969" y="1526809"/>
            <a:ext cx="1724645" cy="390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Axis-Bank Logo PNG | HD Axis-Bank Logo PNG Image Free Download">
            <a:extLst>
              <a:ext uri="{FF2B5EF4-FFF2-40B4-BE49-F238E27FC236}">
                <a16:creationId xmlns:a16="http://schemas.microsoft.com/office/drawing/2014/main" id="{BCF6382F-CE23-DF12-26B8-83CF09C61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3989" y="1062217"/>
            <a:ext cx="1005824" cy="8545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paytm logo">
            <a:extLst>
              <a:ext uri="{FF2B5EF4-FFF2-40B4-BE49-F238E27FC236}">
                <a16:creationId xmlns:a16="http://schemas.microsoft.com/office/drawing/2014/main" id="{4F443533-8752-DA01-3782-8EC8F82C3CC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34303" y="1731439"/>
            <a:ext cx="1175922" cy="3733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amazon pay logo">
            <a:extLst>
              <a:ext uri="{FF2B5EF4-FFF2-40B4-BE49-F238E27FC236}">
                <a16:creationId xmlns:a16="http://schemas.microsoft.com/office/drawing/2014/main" id="{E8E66DFA-BF3E-EE5A-6EA6-B848C00EF7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587" t="38200" r="28491" b="37302"/>
          <a:stretch/>
        </p:blipFill>
        <p:spPr bwMode="auto">
          <a:xfrm>
            <a:off x="5370398" y="4365948"/>
            <a:ext cx="1080000" cy="2674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Related image">
            <a:extLst>
              <a:ext uri="{FF2B5EF4-FFF2-40B4-BE49-F238E27FC236}">
                <a16:creationId xmlns:a16="http://schemas.microsoft.com/office/drawing/2014/main" id="{60C16F54-C784-10DA-1AD8-5EE64DB3406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69323" y="3198292"/>
            <a:ext cx="450000" cy="4768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Image result for general india insurance logo">
            <a:extLst>
              <a:ext uri="{FF2B5EF4-FFF2-40B4-BE49-F238E27FC236}">
                <a16:creationId xmlns:a16="http://schemas.microsoft.com/office/drawing/2014/main" id="{E664C03F-6B03-190F-8674-C851CC3C2FB7}"/>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341135" y="2556487"/>
            <a:ext cx="720000" cy="2889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Image result for general india insurance logo">
            <a:extLst>
              <a:ext uri="{FF2B5EF4-FFF2-40B4-BE49-F238E27FC236}">
                <a16:creationId xmlns:a16="http://schemas.microsoft.com/office/drawing/2014/main" id="{DAC4929B-16EC-1670-393C-2E51A8324BC5}"/>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26255" y="3965543"/>
            <a:ext cx="385642" cy="4508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Image result for united  india insurance logo">
            <a:extLst>
              <a:ext uri="{FF2B5EF4-FFF2-40B4-BE49-F238E27FC236}">
                <a16:creationId xmlns:a16="http://schemas.microsoft.com/office/drawing/2014/main" id="{4A2CA5CB-3880-3A94-88B4-D23CEF34C4B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460067" y="3843489"/>
            <a:ext cx="540000" cy="414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descr="Image result for nic insurance logo">
            <a:extLst>
              <a:ext uri="{FF2B5EF4-FFF2-40B4-BE49-F238E27FC236}">
                <a16:creationId xmlns:a16="http://schemas.microsoft.com/office/drawing/2014/main" id="{D1276DA8-053F-0371-F226-19F295C37328}"/>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31313" y="2302095"/>
            <a:ext cx="720000" cy="2711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LIC housing finance corporation logo">
            <a:extLst>
              <a:ext uri="{FF2B5EF4-FFF2-40B4-BE49-F238E27FC236}">
                <a16:creationId xmlns:a16="http://schemas.microsoft.com/office/drawing/2014/main" id="{CE538536-46BA-568C-77AF-302E494CF595}"/>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t="15447" b="12276"/>
          <a:stretch/>
        </p:blipFill>
        <p:spPr bwMode="auto">
          <a:xfrm>
            <a:off x="5624603" y="3288759"/>
            <a:ext cx="720000" cy="3717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Avantha Ergo Life Insurance logo">
            <a:extLst>
              <a:ext uri="{FF2B5EF4-FFF2-40B4-BE49-F238E27FC236}">
                <a16:creationId xmlns:a16="http://schemas.microsoft.com/office/drawing/2014/main" id="{3CA774BC-04EF-575D-D7C6-70F12C50DCC3}"/>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834323" y="2745870"/>
            <a:ext cx="72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max life logo">
            <a:extLst>
              <a:ext uri="{FF2B5EF4-FFF2-40B4-BE49-F238E27FC236}">
                <a16:creationId xmlns:a16="http://schemas.microsoft.com/office/drawing/2014/main" id="{4C410CB6-2232-593D-84A3-F0C16617E6A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234669" y="3756270"/>
            <a:ext cx="540000" cy="3281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Image result for hdfc life insurance logo">
            <a:extLst>
              <a:ext uri="{FF2B5EF4-FFF2-40B4-BE49-F238E27FC236}">
                <a16:creationId xmlns:a16="http://schemas.microsoft.com/office/drawing/2014/main" id="{7F41557C-6787-690C-F753-9EF0D42C9C9A}"/>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156718" y="2371916"/>
            <a:ext cx="540000" cy="3561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Image result for Fedbank Financial Services Ltd. logo">
            <a:extLst>
              <a:ext uri="{FF2B5EF4-FFF2-40B4-BE49-F238E27FC236}">
                <a16:creationId xmlns:a16="http://schemas.microsoft.com/office/drawing/2014/main" id="{9DE63F89-622D-68BF-8523-D0B9F7099092}"/>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t="32916" b="33371"/>
          <a:stretch/>
        </p:blipFill>
        <p:spPr bwMode="auto">
          <a:xfrm>
            <a:off x="7016383" y="3689553"/>
            <a:ext cx="720000" cy="24274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Image result for j&amp;k bank logo">
            <a:extLst>
              <a:ext uri="{FF2B5EF4-FFF2-40B4-BE49-F238E27FC236}">
                <a16:creationId xmlns:a16="http://schemas.microsoft.com/office/drawing/2014/main" id="{B81F03E9-3064-63F3-4EBB-253D2780A0E4}"/>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522711" y="3315097"/>
            <a:ext cx="900000" cy="2735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2" descr="Image result for Corporation Bank logo">
            <a:extLst>
              <a:ext uri="{FF2B5EF4-FFF2-40B4-BE49-F238E27FC236}">
                <a16:creationId xmlns:a16="http://schemas.microsoft.com/office/drawing/2014/main" id="{C435859B-2C56-A362-9479-A2E865C73E1D}"/>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t="24994" b="27747"/>
          <a:stretch/>
        </p:blipFill>
        <p:spPr bwMode="auto">
          <a:xfrm>
            <a:off x="6575880" y="1936683"/>
            <a:ext cx="900000" cy="2126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dhfl gi logo">
            <a:extLst>
              <a:ext uri="{FF2B5EF4-FFF2-40B4-BE49-F238E27FC236}">
                <a16:creationId xmlns:a16="http://schemas.microsoft.com/office/drawing/2014/main" id="{DAE5593D-B1EA-0A68-98E7-39122B400F75}"/>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152761" y="2146924"/>
            <a:ext cx="450000" cy="49751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5" descr="Image result for Yesbank">
            <a:extLst>
              <a:ext uri="{FF2B5EF4-FFF2-40B4-BE49-F238E27FC236}">
                <a16:creationId xmlns:a16="http://schemas.microsoft.com/office/drawing/2014/main" id="{7BFFEF16-1577-7EB1-5900-C0FBDA19184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871882" y="2891480"/>
            <a:ext cx="753417" cy="387245"/>
          </a:xfrm>
          <a:prstGeom prst="rect">
            <a:avLst/>
          </a:prstGeom>
          <a:noFill/>
        </p:spPr>
      </p:pic>
      <p:pic>
        <p:nvPicPr>
          <p:cNvPr id="58" name="Picture 39" descr="Image result for Star union Dai-ichi">
            <a:extLst>
              <a:ext uri="{FF2B5EF4-FFF2-40B4-BE49-F238E27FC236}">
                <a16:creationId xmlns:a16="http://schemas.microsoft.com/office/drawing/2014/main" id="{C3143DD6-297D-5FE6-FE25-887E2210256F}"/>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t="36621" b="36606"/>
          <a:stretch/>
        </p:blipFill>
        <p:spPr bwMode="auto">
          <a:xfrm>
            <a:off x="4800991" y="2271334"/>
            <a:ext cx="1142068" cy="248691"/>
          </a:xfrm>
          <a:prstGeom prst="rect">
            <a:avLst/>
          </a:prstGeom>
          <a:noFill/>
        </p:spPr>
      </p:pic>
      <p:pic>
        <p:nvPicPr>
          <p:cNvPr id="59" name="Picture 2" descr="Image result for union bank of india">
            <a:hlinkClick r:id="rId25"/>
            <a:extLst>
              <a:ext uri="{FF2B5EF4-FFF2-40B4-BE49-F238E27FC236}">
                <a16:creationId xmlns:a16="http://schemas.microsoft.com/office/drawing/2014/main" id="{389F15AA-949B-5204-5AE0-8E1ED91DCC9B}"/>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373976" y="2710696"/>
            <a:ext cx="900000" cy="188551"/>
          </a:xfrm>
          <a:prstGeom prst="rect">
            <a:avLst/>
          </a:prstGeom>
          <a:noFill/>
        </p:spPr>
      </p:pic>
      <p:pic>
        <p:nvPicPr>
          <p:cNvPr id="60" name="Picture 10" descr="Image result for bank of baroda">
            <a:hlinkClick r:id="rId27"/>
            <a:extLst>
              <a:ext uri="{FF2B5EF4-FFF2-40B4-BE49-F238E27FC236}">
                <a16:creationId xmlns:a16="http://schemas.microsoft.com/office/drawing/2014/main" id="{D5604D09-4CFF-3B6E-56F6-2FF77D950948}"/>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4200254" y="1956324"/>
            <a:ext cx="1104202" cy="301268"/>
          </a:xfrm>
          <a:prstGeom prst="rect">
            <a:avLst/>
          </a:prstGeom>
          <a:noFill/>
        </p:spPr>
      </p:pic>
      <p:pic>
        <p:nvPicPr>
          <p:cNvPr id="61" name="Picture 16" descr="Image result for hitachi payments services">
            <a:extLst>
              <a:ext uri="{FF2B5EF4-FFF2-40B4-BE49-F238E27FC236}">
                <a16:creationId xmlns:a16="http://schemas.microsoft.com/office/drawing/2014/main" id="{B7D538B2-D05C-F703-6BFB-79D16EDE6D55}"/>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837497" y="2634350"/>
            <a:ext cx="1440000" cy="109208"/>
          </a:xfrm>
          <a:prstGeom prst="rect">
            <a:avLst/>
          </a:prstGeom>
          <a:noFill/>
        </p:spPr>
      </p:pic>
      <p:pic>
        <p:nvPicPr>
          <p:cNvPr id="63" name="Picture 10" descr="Image result for billdesk logo">
            <a:extLst>
              <a:ext uri="{FF2B5EF4-FFF2-40B4-BE49-F238E27FC236}">
                <a16:creationId xmlns:a16="http://schemas.microsoft.com/office/drawing/2014/main" id="{B3D7806E-CC40-5B5B-1286-0812B3FD34D0}"/>
              </a:ext>
            </a:extLst>
          </p:cNvPr>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l="14749" t="18065" r="14017" b="13662"/>
          <a:stretch/>
        </p:blipFill>
        <p:spPr bwMode="auto">
          <a:xfrm>
            <a:off x="7946124" y="3331494"/>
            <a:ext cx="720000" cy="36319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dhfl pramerica logo">
            <a:extLst>
              <a:ext uri="{FF2B5EF4-FFF2-40B4-BE49-F238E27FC236}">
                <a16:creationId xmlns:a16="http://schemas.microsoft.com/office/drawing/2014/main" id="{C138D34E-99FB-9B2A-EC27-4DF4DB1B7AF7}"/>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5349587" y="2012716"/>
            <a:ext cx="1080000" cy="21343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4" descr="Image result for policy bazaar logo">
            <a:hlinkClick r:id="rId32"/>
            <a:extLst>
              <a:ext uri="{FF2B5EF4-FFF2-40B4-BE49-F238E27FC236}">
                <a16:creationId xmlns:a16="http://schemas.microsoft.com/office/drawing/2014/main" id="{625D8950-581D-1742-1D67-892A1F5B3068}"/>
              </a:ext>
            </a:extLst>
          </p:cNvPr>
          <p:cNvPicPr>
            <a:picLocks noChangeAspect="1" noChangeArrowheads="1"/>
          </p:cNvPicPr>
          <p:nvPr/>
        </p:nvPicPr>
        <p:blipFill>
          <a:blip r:embed="rId33" cstate="print"/>
          <a:srcRect/>
          <a:stretch>
            <a:fillRect/>
          </a:stretch>
        </p:blipFill>
        <p:spPr bwMode="auto">
          <a:xfrm>
            <a:off x="4509488" y="3038534"/>
            <a:ext cx="1080000" cy="278879"/>
          </a:xfrm>
          <a:prstGeom prst="rect">
            <a:avLst/>
          </a:prstGeom>
          <a:noFill/>
        </p:spPr>
      </p:pic>
      <p:pic>
        <p:nvPicPr>
          <p:cNvPr id="66" name="Picture 65" descr="A picture containing drawing, flower&#10;&#10;Description automatically generated">
            <a:extLst>
              <a:ext uri="{FF2B5EF4-FFF2-40B4-BE49-F238E27FC236}">
                <a16:creationId xmlns:a16="http://schemas.microsoft.com/office/drawing/2014/main" id="{64A29D0C-7EC8-5D93-8013-875A64E5D6F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259830" y="2680570"/>
            <a:ext cx="540000" cy="540000"/>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16A31BDA-B364-FFFD-92FB-8950DA8D1B20}"/>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28446" b="29685"/>
          <a:stretch/>
        </p:blipFill>
        <p:spPr>
          <a:xfrm>
            <a:off x="7113013" y="3326404"/>
            <a:ext cx="720000" cy="225800"/>
          </a:xfrm>
          <a:prstGeom prst="rect">
            <a:avLst/>
          </a:prstGeom>
        </p:spPr>
      </p:pic>
      <p:pic>
        <p:nvPicPr>
          <p:cNvPr id="68" name="Picture 67" descr="A picture containing drawing, food&#10;&#10;Description automatically generated">
            <a:extLst>
              <a:ext uri="{FF2B5EF4-FFF2-40B4-BE49-F238E27FC236}">
                <a16:creationId xmlns:a16="http://schemas.microsoft.com/office/drawing/2014/main" id="{5EA5D5E3-447F-FD58-94E6-AD1FA0CF7958}"/>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403963" y="2874593"/>
            <a:ext cx="804472" cy="368312"/>
          </a:xfrm>
          <a:prstGeom prst="rect">
            <a:avLst/>
          </a:prstGeom>
        </p:spPr>
      </p:pic>
      <p:pic>
        <p:nvPicPr>
          <p:cNvPr id="69" name="Picture 68" descr="Mahindra Finance – Ananya">
            <a:extLst>
              <a:ext uri="{FF2B5EF4-FFF2-40B4-BE49-F238E27FC236}">
                <a16:creationId xmlns:a16="http://schemas.microsoft.com/office/drawing/2014/main" id="{1085B9C6-3FDB-A247-3FDD-E82A02236836}"/>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863508" y="3544852"/>
            <a:ext cx="720000" cy="3888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A Vacancies in Nainital Bank">
            <a:extLst>
              <a:ext uri="{FF2B5EF4-FFF2-40B4-BE49-F238E27FC236}">
                <a16:creationId xmlns:a16="http://schemas.microsoft.com/office/drawing/2014/main" id="{E907780D-D5CB-37F9-25F8-4EB60D8B0562}"/>
              </a:ext>
            </a:extLst>
          </p:cNvPr>
          <p:cNvPicPr>
            <a:picLocks noChangeAspect="1" noChangeArrowheads="1"/>
          </p:cNvPicPr>
          <p:nvPr/>
        </p:nvPicPr>
        <p:blipFill rotWithShape="1">
          <a:blip r:embed="rId38" cstate="print">
            <a:clrChange>
              <a:clrFrom>
                <a:srgbClr val="E5E5E5"/>
              </a:clrFrom>
              <a:clrTo>
                <a:srgbClr val="E5E5E5">
                  <a:alpha val="0"/>
                </a:srgbClr>
              </a:clrTo>
            </a:clrChange>
            <a:extLst>
              <a:ext uri="{28A0092B-C50C-407E-A947-70E740481C1C}">
                <a14:useLocalDpi xmlns:a14="http://schemas.microsoft.com/office/drawing/2010/main" val="0"/>
              </a:ext>
            </a:extLst>
          </a:blip>
          <a:srcRect t="22298" b="21319"/>
          <a:stretch/>
        </p:blipFill>
        <p:spPr bwMode="auto">
          <a:xfrm>
            <a:off x="6999125" y="2224811"/>
            <a:ext cx="1005824" cy="26241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4" descr="Vice President - IT Jobs | IT Computers / Software Industry | Angel-Jobs">
            <a:extLst>
              <a:ext uri="{FF2B5EF4-FFF2-40B4-BE49-F238E27FC236}">
                <a16:creationId xmlns:a16="http://schemas.microsoft.com/office/drawing/2014/main" id="{59D11593-4985-83AE-1F79-883740D7FFD5}"/>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328094" y="3271519"/>
            <a:ext cx="900000" cy="45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0988D211-4084-9C4D-2855-D8B156A09730}"/>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137045" y="3737004"/>
            <a:ext cx="540000" cy="2087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sbc Logo png images | PNGWing">
            <a:extLst>
              <a:ext uri="{FF2B5EF4-FFF2-40B4-BE49-F238E27FC236}">
                <a16:creationId xmlns:a16="http://schemas.microsoft.com/office/drawing/2014/main" id="{903D8C66-FEE7-18A7-1980-C49FD53BD6F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790143" y="2969174"/>
            <a:ext cx="525112" cy="3717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otak Mahindra Bank – Logos Download">
            <a:extLst>
              <a:ext uri="{FF2B5EF4-FFF2-40B4-BE49-F238E27FC236}">
                <a16:creationId xmlns:a16="http://schemas.microsoft.com/office/drawing/2014/main" id="{535945DA-BEB5-53E2-E4F3-5D67BFB6594D}"/>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451513" y="1520371"/>
            <a:ext cx="1248248" cy="368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16B1FC-159B-4265-9DF6-D5659E5911EA}"/>
              </a:ext>
            </a:extLst>
          </p:cNvPr>
          <p:cNvPicPr>
            <a:picLocks noChangeAspect="1" noChangeArrowheads="1"/>
          </p:cNvPicPr>
          <p:nvPr/>
        </p:nvPicPr>
        <p:blipFill>
          <a:blip r:embed="rId43">
            <a:extLst>
              <a:ext uri="{28A0092B-C50C-407E-A947-70E740481C1C}">
                <a14:useLocalDpi xmlns:a14="http://schemas.microsoft.com/office/drawing/2010/main" val="0"/>
              </a:ext>
            </a:extLst>
          </a:blip>
          <a:stretch>
            <a:fillRect/>
          </a:stretch>
        </p:blipFill>
        <p:spPr bwMode="auto">
          <a:xfrm>
            <a:off x="6131313" y="1207863"/>
            <a:ext cx="1393795" cy="279848"/>
          </a:xfrm>
          <a:prstGeom prst="rect">
            <a:avLst/>
          </a:prstGeom>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591AA4CB-A342-3BC6-F100-44B1C887CDDB}"/>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t="31696" b="29920"/>
          <a:stretch/>
        </p:blipFill>
        <p:spPr bwMode="auto">
          <a:xfrm>
            <a:off x="7390202" y="3921848"/>
            <a:ext cx="1229494" cy="262181"/>
          </a:xfrm>
          <a:prstGeom prst="rect">
            <a:avLst/>
          </a:prstGeom>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8B21C424-FA5C-E9C8-B3C1-6CAA6CA2E46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572366" y="4333052"/>
            <a:ext cx="1073343" cy="322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SB Bank joins hands with OneCard and Mastercard to launch a new cobranded  credit card | EquityBulls">
            <a:extLst>
              <a:ext uri="{FF2B5EF4-FFF2-40B4-BE49-F238E27FC236}">
                <a16:creationId xmlns:a16="http://schemas.microsoft.com/office/drawing/2014/main" id="{D02777DB-B174-9674-07DB-63D3D78F8D91}"/>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30875" b="38434"/>
          <a:stretch/>
        </p:blipFill>
        <p:spPr bwMode="auto">
          <a:xfrm>
            <a:off x="6048126" y="4040974"/>
            <a:ext cx="1225850" cy="208738"/>
          </a:xfrm>
          <a:prstGeom prst="rect">
            <a:avLst/>
          </a:prstGeom>
          <a:extLst>
            <a:ext uri="{909E8E84-426E-40DD-AFC4-6F175D3DCCD1}">
              <a14:hiddenFill xmlns:a14="http://schemas.microsoft.com/office/drawing/2010/main">
                <a:solidFill>
                  <a:srgbClr val="FFFFFF"/>
                </a:solidFill>
              </a14:hiddenFill>
            </a:ext>
          </a:extLst>
        </p:spPr>
      </p:pic>
      <p:pic>
        <p:nvPicPr>
          <p:cNvPr id="16" name="Picture 48" descr="Ravi Menon to be the new CEO of HSBC MF">
            <a:extLst>
              <a:ext uri="{FF2B5EF4-FFF2-40B4-BE49-F238E27FC236}">
                <a16:creationId xmlns:a16="http://schemas.microsoft.com/office/drawing/2014/main" id="{E840CE55-F53D-9DA1-13E8-1FA4675973A6}"/>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t="30407" b="33150"/>
          <a:stretch/>
        </p:blipFill>
        <p:spPr bwMode="auto">
          <a:xfrm>
            <a:off x="4733123" y="2813168"/>
            <a:ext cx="973916" cy="20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8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ECF89C09-B904-F2FB-83A0-62DDDA48CE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7" r="25453"/>
          <a:stretch/>
        </p:blipFill>
        <p:spPr bwMode="auto">
          <a:xfrm>
            <a:off x="2" y="987425"/>
            <a:ext cx="3427247" cy="37449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E8EB36B-D11E-2890-F0F7-7D144566BAF8}"/>
              </a:ext>
            </a:extLst>
          </p:cNvPr>
          <p:cNvSpPr/>
          <p:nvPr/>
        </p:nvSpPr>
        <p:spPr>
          <a:xfrm>
            <a:off x="0" y="988190"/>
            <a:ext cx="3420000" cy="3744000"/>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33" name="Rectangle 32">
            <a:extLst>
              <a:ext uri="{FF2B5EF4-FFF2-40B4-BE49-F238E27FC236}">
                <a16:creationId xmlns:a16="http://schemas.microsoft.com/office/drawing/2014/main" id="{1FD83E47-59BA-49AB-91D3-AAC62697F1DE}"/>
              </a:ext>
            </a:extLst>
          </p:cNvPr>
          <p:cNvSpPr/>
          <p:nvPr/>
        </p:nvSpPr>
        <p:spPr>
          <a:xfrm>
            <a:off x="3427247" y="988190"/>
            <a:ext cx="5716753" cy="37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cxnSp>
        <p:nvCxnSpPr>
          <p:cNvPr id="43" name="Straight Connector 42">
            <a:extLst>
              <a:ext uri="{FF2B5EF4-FFF2-40B4-BE49-F238E27FC236}">
                <a16:creationId xmlns:a16="http://schemas.microsoft.com/office/drawing/2014/main" id="{96EF7930-8D1A-4864-87D6-1619EF0952BA}"/>
              </a:ext>
            </a:extLst>
          </p:cNvPr>
          <p:cNvCxnSpPr>
            <a:cxnSpLocks/>
          </p:cNvCxnSpPr>
          <p:nvPr/>
        </p:nvCxnSpPr>
        <p:spPr>
          <a:xfrm>
            <a:off x="0" y="987425"/>
            <a:ext cx="914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F36B0317-8F04-416C-A8AD-5FC95E9862D6}"/>
              </a:ext>
            </a:extLst>
          </p:cNvPr>
          <p:cNvSpPr>
            <a:spLocks noGrp="1"/>
          </p:cNvSpPr>
          <p:nvPr>
            <p:ph type="title"/>
          </p:nvPr>
        </p:nvSpPr>
        <p:spPr/>
        <p:txBody>
          <a:bodyPr/>
          <a:lstStyle/>
          <a:p>
            <a:r>
              <a:rPr lang="en-US" dirty="0"/>
              <a:t>Other INDUSTRY LEADERS from india in sify data centers </a:t>
            </a:r>
            <a:endParaRPr lang="en-IN" dirty="0"/>
          </a:p>
        </p:txBody>
      </p:sp>
      <p:cxnSp>
        <p:nvCxnSpPr>
          <p:cNvPr id="97" name="Straight Connector 96">
            <a:extLst>
              <a:ext uri="{FF2B5EF4-FFF2-40B4-BE49-F238E27FC236}">
                <a16:creationId xmlns:a16="http://schemas.microsoft.com/office/drawing/2014/main" id="{A10B443E-7897-47A0-A776-3B640027FB4F}"/>
              </a:ext>
            </a:extLst>
          </p:cNvPr>
          <p:cNvCxnSpPr>
            <a:cxnSpLocks/>
          </p:cNvCxnSpPr>
          <p:nvPr/>
        </p:nvCxnSpPr>
        <p:spPr>
          <a:xfrm>
            <a:off x="0" y="4731425"/>
            <a:ext cx="914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4E25459-5FC0-4BE5-B7CC-C61212863622}"/>
              </a:ext>
            </a:extLst>
          </p:cNvPr>
          <p:cNvGrpSpPr/>
          <p:nvPr/>
        </p:nvGrpSpPr>
        <p:grpSpPr>
          <a:xfrm>
            <a:off x="2008641" y="1250772"/>
            <a:ext cx="1413401" cy="595499"/>
            <a:chOff x="1999353" y="1468527"/>
            <a:chExt cx="1413401" cy="595499"/>
          </a:xfrm>
        </p:grpSpPr>
        <p:sp>
          <p:nvSpPr>
            <p:cNvPr id="46" name="Rectangle: Top Corners Rounded 45">
              <a:extLst>
                <a:ext uri="{FF2B5EF4-FFF2-40B4-BE49-F238E27FC236}">
                  <a16:creationId xmlns:a16="http://schemas.microsoft.com/office/drawing/2014/main" id="{6C385F94-4DF5-4CF6-A56B-6115ED4D3C0C}"/>
                </a:ext>
              </a:extLst>
            </p:cNvPr>
            <p:cNvSpPr/>
            <p:nvPr/>
          </p:nvSpPr>
          <p:spPr>
            <a:xfrm rot="5400000" flipV="1">
              <a:off x="2408305" y="1059575"/>
              <a:ext cx="595497" cy="1413401"/>
            </a:xfrm>
            <a:prstGeom prst="round2SameRect">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8" name="TextBox 47">
              <a:extLst>
                <a:ext uri="{FF2B5EF4-FFF2-40B4-BE49-F238E27FC236}">
                  <a16:creationId xmlns:a16="http://schemas.microsoft.com/office/drawing/2014/main" id="{5A91FEB0-37B7-4743-AC9E-229DFAECB77C}"/>
                </a:ext>
              </a:extLst>
            </p:cNvPr>
            <p:cNvSpPr txBox="1"/>
            <p:nvPr/>
          </p:nvSpPr>
          <p:spPr>
            <a:xfrm>
              <a:off x="2054103" y="1479251"/>
              <a:ext cx="1289665" cy="584775"/>
            </a:xfrm>
            <a:prstGeom prst="rect">
              <a:avLst/>
            </a:prstGeom>
            <a:noFill/>
          </p:spPr>
          <p:txBody>
            <a:bodyPr wrap="square" rtlCol="0">
              <a:spAutoFit/>
            </a:bodyPr>
            <a:lstStyle/>
            <a:p>
              <a:pPr defTabSz="914264"/>
              <a:r>
                <a:rPr lang="en-IN" sz="1600" b="1" dirty="0">
                  <a:latin typeface="Trebuchet MS"/>
                </a:rPr>
                <a:t>OTHER INDUSTRIES</a:t>
              </a:r>
              <a:endParaRPr lang="en-IN" b="1" dirty="0">
                <a:latin typeface="Trebuchet MS"/>
              </a:endParaRPr>
            </a:p>
          </p:txBody>
        </p:sp>
      </p:grpSp>
      <p:sp>
        <p:nvSpPr>
          <p:cNvPr id="47" name="TextBox 46">
            <a:extLst>
              <a:ext uri="{FF2B5EF4-FFF2-40B4-BE49-F238E27FC236}">
                <a16:creationId xmlns:a16="http://schemas.microsoft.com/office/drawing/2014/main" id="{F58D8A84-50E9-42B3-8FB2-4227FFF91D07}"/>
              </a:ext>
            </a:extLst>
          </p:cNvPr>
          <p:cNvSpPr txBox="1"/>
          <p:nvPr/>
        </p:nvSpPr>
        <p:spPr>
          <a:xfrm>
            <a:off x="324000" y="3347571"/>
            <a:ext cx="2956228" cy="715581"/>
          </a:xfrm>
          <a:prstGeom prst="rect">
            <a:avLst/>
          </a:prstGeom>
          <a:noFill/>
        </p:spPr>
        <p:txBody>
          <a:bodyPr wrap="square" rtlCol="0">
            <a:spAutoFit/>
          </a:bodyPr>
          <a:lstStyle/>
          <a:p>
            <a:pPr defTabSz="914264"/>
            <a:r>
              <a:rPr lang="en-IN" b="1" dirty="0">
                <a:solidFill>
                  <a:srgbClr val="BED730"/>
                </a:solidFill>
                <a:latin typeface="Trebuchet MS"/>
              </a:rPr>
              <a:t>More than 600</a:t>
            </a:r>
            <a:r>
              <a:rPr lang="en-IN" b="1" dirty="0">
                <a:solidFill>
                  <a:schemeClr val="bg1"/>
                </a:solidFill>
                <a:latin typeface="Trebuchet MS"/>
              </a:rPr>
              <a:t> </a:t>
            </a:r>
            <a:r>
              <a:rPr lang="en-IN" b="1" dirty="0">
                <a:solidFill>
                  <a:srgbClr val="BED730"/>
                </a:solidFill>
                <a:latin typeface="Trebuchet MS"/>
              </a:rPr>
              <a:t>Brands across industries chose Sify</a:t>
            </a:r>
            <a:r>
              <a:rPr lang="en-IN" b="1" dirty="0">
                <a:solidFill>
                  <a:srgbClr val="00FFFF"/>
                </a:solidFill>
                <a:latin typeface="Trebuchet MS"/>
              </a:rPr>
              <a:t> </a:t>
            </a:r>
            <a:r>
              <a:rPr lang="en-IN" b="1" dirty="0">
                <a:solidFill>
                  <a:schemeClr val="bg1"/>
                </a:solidFill>
                <a:latin typeface="Trebuchet MS"/>
              </a:rPr>
              <a:t>Data Centers </a:t>
            </a:r>
            <a:r>
              <a:rPr lang="en-IN" b="1" dirty="0">
                <a:solidFill>
                  <a:srgbClr val="BED730"/>
                </a:solidFill>
                <a:latin typeface="Trebuchet MS"/>
              </a:rPr>
              <a:t>as part of their</a:t>
            </a:r>
            <a:r>
              <a:rPr lang="en-IN" b="1" dirty="0">
                <a:solidFill>
                  <a:srgbClr val="00FFFF"/>
                </a:solidFill>
                <a:latin typeface="Trebuchet MS"/>
              </a:rPr>
              <a:t> </a:t>
            </a:r>
            <a:r>
              <a:rPr lang="en-IN" b="1" dirty="0">
                <a:solidFill>
                  <a:schemeClr val="bg1"/>
                </a:solidFill>
                <a:latin typeface="Trebuchet MS"/>
              </a:rPr>
              <a:t>Cloud journey   </a:t>
            </a:r>
          </a:p>
        </p:txBody>
      </p:sp>
      <p:pic>
        <p:nvPicPr>
          <p:cNvPr id="22" name="Picture 2" descr="Download Kansai Nerolac Paints Limited Logo PNG and Vector (PDF, SVG, Ai,  EPS) Free">
            <a:extLst>
              <a:ext uri="{FF2B5EF4-FFF2-40B4-BE49-F238E27FC236}">
                <a16:creationId xmlns:a16="http://schemas.microsoft.com/office/drawing/2014/main" id="{B21F954F-D245-3B79-FE66-9CE1ABDB43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9" t="27357" r="7970" b="27128"/>
          <a:stretch/>
        </p:blipFill>
        <p:spPr bwMode="auto">
          <a:xfrm>
            <a:off x="6709286" y="1918622"/>
            <a:ext cx="1219200" cy="4968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nsider Trading: SEBI bans 14 people including ED of Lux Industries; stock  hits 20% lower circuit | Zee Business">
            <a:extLst>
              <a:ext uri="{FF2B5EF4-FFF2-40B4-BE49-F238E27FC236}">
                <a16:creationId xmlns:a16="http://schemas.microsoft.com/office/drawing/2014/main" id="{E0B993B1-AEEC-C076-E071-F342B22652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58" t="22977" r="11539" b="23498"/>
          <a:stretch/>
        </p:blipFill>
        <p:spPr bwMode="auto">
          <a:xfrm>
            <a:off x="7531923" y="1710825"/>
            <a:ext cx="1148219" cy="438411"/>
          </a:xfrm>
          <a:prstGeom prst="rect">
            <a:avLst/>
          </a:prstGeom>
          <a:extLst>
            <a:ext uri="{909E8E84-426E-40DD-AFC4-6F175D3DCCD1}">
              <a14:hiddenFill xmlns:a14="http://schemas.microsoft.com/office/drawing/2010/main">
                <a:solidFill>
                  <a:srgbClr val="FFFFFF"/>
                </a:solidFill>
              </a14:hiddenFill>
            </a:ext>
          </a:extLst>
        </p:spPr>
      </p:pic>
      <p:pic>
        <p:nvPicPr>
          <p:cNvPr id="26" name="Picture 6" descr="Brand - Redington India Ltd Transparent PNG - 2889x762 - Free Download on  NicePNG">
            <a:extLst>
              <a:ext uri="{FF2B5EF4-FFF2-40B4-BE49-F238E27FC236}">
                <a16:creationId xmlns:a16="http://schemas.microsoft.com/office/drawing/2014/main" id="{65A44048-8AE0-1889-2010-7946E50204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642" y="2400129"/>
            <a:ext cx="885491" cy="2764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81ED9E9D-C2CC-E3CD-8ED8-6E1CCB7EB4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8472" y="1256346"/>
            <a:ext cx="1286887" cy="6052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Brand Wipro - Wipro Consumer Care &amp; Lighting">
            <a:extLst>
              <a:ext uri="{FF2B5EF4-FFF2-40B4-BE49-F238E27FC236}">
                <a16:creationId xmlns:a16="http://schemas.microsoft.com/office/drawing/2014/main" id="{795188CF-C7E1-FC64-527C-7923F25AFD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1105" y="1130537"/>
            <a:ext cx="891602" cy="7642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Pixstone images Pvt Ltd | Chennai">
            <a:extLst>
              <a:ext uri="{FF2B5EF4-FFF2-40B4-BE49-F238E27FC236}">
                <a16:creationId xmlns:a16="http://schemas.microsoft.com/office/drawing/2014/main" id="{0524BBD0-F895-058C-9B61-03E1F3F94B1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721" t="5980" r="25428" b="12925"/>
          <a:stretch/>
        </p:blipFill>
        <p:spPr bwMode="auto">
          <a:xfrm>
            <a:off x="4350928" y="1651902"/>
            <a:ext cx="488516" cy="6471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descr="Oberoi unveils a new brand identity | Condé Nast Traveller India">
            <a:extLst>
              <a:ext uri="{FF2B5EF4-FFF2-40B4-BE49-F238E27FC236}">
                <a16:creationId xmlns:a16="http://schemas.microsoft.com/office/drawing/2014/main" id="{6A8EDEE9-C0B7-92CB-0F1E-91CE85135B7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65" t="10165" r="20742" b="11875"/>
          <a:stretch/>
        </p:blipFill>
        <p:spPr bwMode="auto">
          <a:xfrm>
            <a:off x="7846793" y="3400502"/>
            <a:ext cx="768263" cy="5678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6" descr="Godfrey Phillips India - Wikipedia">
            <a:extLst>
              <a:ext uri="{FF2B5EF4-FFF2-40B4-BE49-F238E27FC236}">
                <a16:creationId xmlns:a16="http://schemas.microsoft.com/office/drawing/2014/main" id="{7A1A5FCE-7130-5D72-E3A4-027A7AA831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3359" y="3317057"/>
            <a:ext cx="657257" cy="5258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descr="Gati Ltd - Wikipedia">
            <a:extLst>
              <a:ext uri="{FF2B5EF4-FFF2-40B4-BE49-F238E27FC236}">
                <a16:creationId xmlns:a16="http://schemas.microsoft.com/office/drawing/2014/main" id="{BBD788BF-3ADA-EA11-B811-DA103F6CCA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8628" y="2312003"/>
            <a:ext cx="1444370" cy="4814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0" descr="Best Health Insurance Company in India - Niva Bupa">
            <a:extLst>
              <a:ext uri="{FF2B5EF4-FFF2-40B4-BE49-F238E27FC236}">
                <a16:creationId xmlns:a16="http://schemas.microsoft.com/office/drawing/2014/main" id="{209CE546-6F04-963C-5F3C-AFACB0F0C5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1959" y="2507952"/>
            <a:ext cx="865039" cy="4443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2" descr="EIH Limited-Delhi - Company CSR Profile">
            <a:extLst>
              <a:ext uri="{FF2B5EF4-FFF2-40B4-BE49-F238E27FC236}">
                <a16:creationId xmlns:a16="http://schemas.microsoft.com/office/drawing/2014/main" id="{493E8003-A4A5-5FBC-0064-FC7BC4E9DF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24304" y="4080495"/>
            <a:ext cx="1215238" cy="3837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4" descr="Image result for HT-Media">
            <a:extLst>
              <a:ext uri="{FF2B5EF4-FFF2-40B4-BE49-F238E27FC236}">
                <a16:creationId xmlns:a16="http://schemas.microsoft.com/office/drawing/2014/main" id="{1CE9C317-41BD-7250-9C2B-255C172B18A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31898" y="2526961"/>
            <a:ext cx="574079" cy="175010"/>
          </a:xfrm>
          <a:prstGeom prst="rect">
            <a:avLst/>
          </a:prstGeom>
          <a:noFill/>
        </p:spPr>
      </p:pic>
      <p:pic>
        <p:nvPicPr>
          <p:cNvPr id="45" name="Picture 2" descr="Image result for ZEE ENTERTAINMENT ENTERPRISES">
            <a:extLst>
              <a:ext uri="{FF2B5EF4-FFF2-40B4-BE49-F238E27FC236}">
                <a16:creationId xmlns:a16="http://schemas.microsoft.com/office/drawing/2014/main" id="{557CC823-C74E-6479-6632-09309466AAC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884735" y="2784581"/>
            <a:ext cx="647685" cy="485764"/>
          </a:xfrm>
          <a:prstGeom prst="rect">
            <a:avLst/>
          </a:prstGeom>
          <a:noFill/>
        </p:spPr>
      </p:pic>
      <p:pic>
        <p:nvPicPr>
          <p:cNvPr id="50" name="Picture 8" descr="Image result for bennett coleman">
            <a:hlinkClick r:id="rId17"/>
            <a:extLst>
              <a:ext uri="{FF2B5EF4-FFF2-40B4-BE49-F238E27FC236}">
                <a16:creationId xmlns:a16="http://schemas.microsoft.com/office/drawing/2014/main" id="{6D16294E-4002-A57D-DD54-30AD6863EF47}"/>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7989433" y="3040881"/>
            <a:ext cx="745652" cy="286700"/>
          </a:xfrm>
          <a:prstGeom prst="rect">
            <a:avLst/>
          </a:prstGeom>
          <a:noFill/>
        </p:spPr>
      </p:pic>
      <p:pic>
        <p:nvPicPr>
          <p:cNvPr id="52" name="Picture 8" descr="Tata Sky unveils new logo | Indian Television Dot Com">
            <a:extLst>
              <a:ext uri="{FF2B5EF4-FFF2-40B4-BE49-F238E27FC236}">
                <a16:creationId xmlns:a16="http://schemas.microsoft.com/office/drawing/2014/main" id="{D62C81E1-EA03-3EF6-B92B-4B45B0817620}"/>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19155" b="26434"/>
          <a:stretch/>
        </p:blipFill>
        <p:spPr bwMode="auto">
          <a:xfrm>
            <a:off x="6547777" y="2765494"/>
            <a:ext cx="816707" cy="44437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Tech Mahindra | Connected World, Connected Experiences">
            <a:extLst>
              <a:ext uri="{FF2B5EF4-FFF2-40B4-BE49-F238E27FC236}">
                <a16:creationId xmlns:a16="http://schemas.microsoft.com/office/drawing/2014/main" id="{FDEAE787-7C84-39CC-8A9A-406C950171F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13357" y="2899214"/>
            <a:ext cx="1220611" cy="3371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1" descr="Image result for shoppers stop">
            <a:extLst>
              <a:ext uri="{FF2B5EF4-FFF2-40B4-BE49-F238E27FC236}">
                <a16:creationId xmlns:a16="http://schemas.microsoft.com/office/drawing/2014/main" id="{1544129B-E751-CC7E-C4C8-BE827B840E4E}"/>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140883" y="3028998"/>
            <a:ext cx="785618" cy="356410"/>
          </a:xfrm>
          <a:prstGeom prst="rect">
            <a:avLst/>
          </a:prstGeom>
          <a:noFill/>
        </p:spPr>
      </p:pic>
      <p:pic>
        <p:nvPicPr>
          <p:cNvPr id="55" name="Picture 2" descr="More">
            <a:extLst>
              <a:ext uri="{FF2B5EF4-FFF2-40B4-BE49-F238E27FC236}">
                <a16:creationId xmlns:a16="http://schemas.microsoft.com/office/drawing/2014/main" id="{1DC708AC-45BD-84FE-7F75-B909D7BB1CAE}"/>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125161" y="2472531"/>
            <a:ext cx="676059" cy="2772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max healthcare">
            <a:extLst>
              <a:ext uri="{FF2B5EF4-FFF2-40B4-BE49-F238E27FC236}">
                <a16:creationId xmlns:a16="http://schemas.microsoft.com/office/drawing/2014/main" id="{D79FD95A-163A-E2B2-A425-8B61CA891909}"/>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264620" y="1324679"/>
            <a:ext cx="973835" cy="319723"/>
          </a:xfrm>
          <a:prstGeom prst="rect">
            <a:avLst/>
          </a:prstGeom>
          <a:noFill/>
        </p:spPr>
      </p:pic>
      <p:pic>
        <p:nvPicPr>
          <p:cNvPr id="73" name="Picture 14">
            <a:extLst>
              <a:ext uri="{FF2B5EF4-FFF2-40B4-BE49-F238E27FC236}">
                <a16:creationId xmlns:a16="http://schemas.microsoft.com/office/drawing/2014/main" id="{639E8C11-5159-80D1-363C-06E83CD15442}"/>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87015" y="3849294"/>
            <a:ext cx="887121" cy="31972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4" descr="Image result for p&amp;g logo">
            <a:extLst>
              <a:ext uri="{FF2B5EF4-FFF2-40B4-BE49-F238E27FC236}">
                <a16:creationId xmlns:a16="http://schemas.microsoft.com/office/drawing/2014/main" id="{C1674C0F-BF03-9FF1-BB0F-975C325B8EB1}"/>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070505" y="2008894"/>
            <a:ext cx="479636" cy="21417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Image result for galderma logo">
            <a:extLst>
              <a:ext uri="{FF2B5EF4-FFF2-40B4-BE49-F238E27FC236}">
                <a16:creationId xmlns:a16="http://schemas.microsoft.com/office/drawing/2014/main" id="{65B93254-D51D-8D67-D715-FC34F11E9707}"/>
              </a:ext>
            </a:extLst>
          </p:cNvPr>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t="35125" b="35396"/>
          <a:stretch/>
        </p:blipFill>
        <p:spPr bwMode="auto">
          <a:xfrm>
            <a:off x="4636532" y="2751707"/>
            <a:ext cx="1176613" cy="23123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Logo, company name&#10;&#10;Description automatically generated">
            <a:extLst>
              <a:ext uri="{FF2B5EF4-FFF2-40B4-BE49-F238E27FC236}">
                <a16:creationId xmlns:a16="http://schemas.microsoft.com/office/drawing/2014/main" id="{C0FD57A2-5D3F-0CE8-0656-6516DCDDAF31}"/>
              </a:ext>
            </a:extLst>
          </p:cNvPr>
          <p:cNvPicPr>
            <a:picLocks noChangeAspect="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l="11132" t="14590" r="11347" b="19108"/>
          <a:stretch/>
        </p:blipFill>
        <p:spPr>
          <a:xfrm>
            <a:off x="6551450" y="3190694"/>
            <a:ext cx="456156" cy="512725"/>
          </a:xfrm>
          <a:prstGeom prst="rect">
            <a:avLst/>
          </a:prstGeom>
        </p:spPr>
      </p:pic>
      <p:pic>
        <p:nvPicPr>
          <p:cNvPr id="77" name="Picture 76">
            <a:extLst>
              <a:ext uri="{FF2B5EF4-FFF2-40B4-BE49-F238E27FC236}">
                <a16:creationId xmlns:a16="http://schemas.microsoft.com/office/drawing/2014/main" id="{7F427414-32A9-D666-F61B-9ED9FB24F1F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659342" y="3355190"/>
            <a:ext cx="480188" cy="345424"/>
          </a:xfrm>
          <a:prstGeom prst="rect">
            <a:avLst/>
          </a:prstGeom>
        </p:spPr>
      </p:pic>
      <p:pic>
        <p:nvPicPr>
          <p:cNvPr id="78" name="Picture 17" descr="Image result for raymond logo png">
            <a:extLst>
              <a:ext uri="{FF2B5EF4-FFF2-40B4-BE49-F238E27FC236}">
                <a16:creationId xmlns:a16="http://schemas.microsoft.com/office/drawing/2014/main" id="{CFCB2443-759C-08D6-3E1F-5E99000936F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338949" y="2769326"/>
            <a:ext cx="574079" cy="502258"/>
          </a:xfrm>
          <a:prstGeom prst="rect">
            <a:avLst/>
          </a:prstGeom>
          <a:noFill/>
        </p:spPr>
      </p:pic>
      <p:pic>
        <p:nvPicPr>
          <p:cNvPr id="79" name="Picture 8" descr="Image result for amul">
            <a:extLst>
              <a:ext uri="{FF2B5EF4-FFF2-40B4-BE49-F238E27FC236}">
                <a16:creationId xmlns:a16="http://schemas.microsoft.com/office/drawing/2014/main" id="{BAD87591-138E-FE57-D453-96851EF7E5FC}"/>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5902207" y="3380945"/>
            <a:ext cx="461993" cy="287977"/>
          </a:xfrm>
          <a:prstGeom prst="rect">
            <a:avLst/>
          </a:prstGeom>
          <a:noFill/>
        </p:spPr>
      </p:pic>
      <p:pic>
        <p:nvPicPr>
          <p:cNvPr id="80" name="Picture 22" descr="Image result for havells">
            <a:extLst>
              <a:ext uri="{FF2B5EF4-FFF2-40B4-BE49-F238E27FC236}">
                <a16:creationId xmlns:a16="http://schemas.microsoft.com/office/drawing/2014/main" id="{24B963A9-A195-C462-1F56-236CD26A4A8C}"/>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585924" y="3789526"/>
            <a:ext cx="424132" cy="2780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2" descr="The Wildcraft Logo Vector (.AI) Free Download">
            <a:extLst>
              <a:ext uri="{FF2B5EF4-FFF2-40B4-BE49-F238E27FC236}">
                <a16:creationId xmlns:a16="http://schemas.microsoft.com/office/drawing/2014/main" id="{85CD6302-0654-F6C2-B85B-40A32909F665}"/>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48398" y="3418736"/>
            <a:ext cx="512049" cy="2748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Happiest Minds">
            <a:extLst>
              <a:ext uri="{FF2B5EF4-FFF2-40B4-BE49-F238E27FC236}">
                <a16:creationId xmlns:a16="http://schemas.microsoft.com/office/drawing/2014/main" id="{B8AEBE85-8DDC-92EF-4AEE-AFA1C75FC5E3}"/>
              </a:ext>
            </a:extLst>
          </p:cNvPr>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6217007" y="3774265"/>
            <a:ext cx="866152" cy="31079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2">
            <a:extLst>
              <a:ext uri="{FF2B5EF4-FFF2-40B4-BE49-F238E27FC236}">
                <a16:creationId xmlns:a16="http://schemas.microsoft.com/office/drawing/2014/main" id="{566E8B6F-2AC3-A9F7-50B0-04A07DAFC78C}"/>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967404" y="1972879"/>
            <a:ext cx="904819" cy="36946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Image result for sanmar logo">
            <a:extLst>
              <a:ext uri="{FF2B5EF4-FFF2-40B4-BE49-F238E27FC236}">
                <a16:creationId xmlns:a16="http://schemas.microsoft.com/office/drawing/2014/main" id="{618A523F-6883-9F56-D308-2BDD4D3A8A5E}"/>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7112986" y="3408918"/>
            <a:ext cx="775548" cy="19042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Image result for crompton greaves logo png">
            <a:extLst>
              <a:ext uri="{FF2B5EF4-FFF2-40B4-BE49-F238E27FC236}">
                <a16:creationId xmlns:a16="http://schemas.microsoft.com/office/drawing/2014/main" id="{837D455E-D33B-8085-0D27-41CF0C603984}"/>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tretch>
            <a:fillRect/>
          </a:stretch>
        </p:blipFill>
        <p:spPr bwMode="auto">
          <a:xfrm>
            <a:off x="8103491" y="2195302"/>
            <a:ext cx="324833" cy="269464"/>
          </a:xfrm>
          <a:prstGeom prst="rect">
            <a:avLst/>
          </a:prstGeom>
        </p:spPr>
      </p:pic>
      <p:pic>
        <p:nvPicPr>
          <p:cNvPr id="89" name="Picture 4" descr="Image result for institute for technology and management logo">
            <a:extLst>
              <a:ext uri="{FF2B5EF4-FFF2-40B4-BE49-F238E27FC236}">
                <a16:creationId xmlns:a16="http://schemas.microsoft.com/office/drawing/2014/main" id="{8AB05CA2-1AD8-4DEE-3230-5A286CE2BC71}"/>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7191263" y="3710060"/>
            <a:ext cx="458709" cy="35521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E2C77F4F-510C-F984-0134-0A7A8F8668B9}"/>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6175055" y="4231527"/>
            <a:ext cx="702794" cy="275606"/>
          </a:xfrm>
          <a:prstGeom prst="rect">
            <a:avLst/>
          </a:prstGeom>
        </p:spPr>
      </p:pic>
      <p:pic>
        <p:nvPicPr>
          <p:cNvPr id="91" name="Picture 90">
            <a:extLst>
              <a:ext uri="{FF2B5EF4-FFF2-40B4-BE49-F238E27FC236}">
                <a16:creationId xmlns:a16="http://schemas.microsoft.com/office/drawing/2014/main" id="{E150EAFB-4B9E-DB27-6D9A-627F267958EA}"/>
              </a:ext>
            </a:extLst>
          </p:cNvPr>
          <p:cNvPicPr>
            <a:picLocks noChangeAspect="1"/>
          </p:cNvPicPr>
          <p:nvPr/>
        </p:nvPicPr>
        <p:blipFill>
          <a:blip r:embed="rId39"/>
          <a:stretch>
            <a:fillRect/>
          </a:stretch>
        </p:blipFill>
        <p:spPr>
          <a:xfrm>
            <a:off x="5396693" y="4224099"/>
            <a:ext cx="608805" cy="301540"/>
          </a:xfrm>
          <a:prstGeom prst="rect">
            <a:avLst/>
          </a:prstGeom>
        </p:spPr>
      </p:pic>
    </p:spTree>
    <p:extLst>
      <p:ext uri="{BB962C8B-B14F-4D97-AF65-F5344CB8AC3E}">
        <p14:creationId xmlns:p14="http://schemas.microsoft.com/office/powerpoint/2010/main" val="313829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Graphic 68">
            <a:extLst>
              <a:ext uri="{FF2B5EF4-FFF2-40B4-BE49-F238E27FC236}">
                <a16:creationId xmlns:a16="http://schemas.microsoft.com/office/drawing/2014/main" id="{37CEB65D-1394-2D53-B659-4867BC3C0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7953" y="2119931"/>
            <a:ext cx="2558309" cy="574590"/>
          </a:xfrm>
          <a:prstGeom prst="rect">
            <a:avLst/>
          </a:prstGeom>
        </p:spPr>
      </p:pic>
      <p:pic>
        <p:nvPicPr>
          <p:cNvPr id="71" name="Graphic 70">
            <a:extLst>
              <a:ext uri="{FF2B5EF4-FFF2-40B4-BE49-F238E27FC236}">
                <a16:creationId xmlns:a16="http://schemas.microsoft.com/office/drawing/2014/main" id="{FE6DB228-B9FD-DFE6-5736-3AAEBF4775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3315" y="3822161"/>
            <a:ext cx="2558309" cy="574590"/>
          </a:xfrm>
          <a:prstGeom prst="rect">
            <a:avLst/>
          </a:prstGeom>
        </p:spPr>
      </p:pic>
      <p:pic>
        <p:nvPicPr>
          <p:cNvPr id="2" name="Graphic 1">
            <a:extLst>
              <a:ext uri="{FF2B5EF4-FFF2-40B4-BE49-F238E27FC236}">
                <a16:creationId xmlns:a16="http://schemas.microsoft.com/office/drawing/2014/main" id="{21C4F4DF-3045-F7A0-6C6E-03F7972852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6977" y="2971046"/>
            <a:ext cx="2558309" cy="574590"/>
          </a:xfrm>
          <a:prstGeom prst="rect">
            <a:avLst/>
          </a:prstGeom>
        </p:spPr>
      </p:pic>
      <p:pic>
        <p:nvPicPr>
          <p:cNvPr id="18" name="Graphic 17">
            <a:extLst>
              <a:ext uri="{FF2B5EF4-FFF2-40B4-BE49-F238E27FC236}">
                <a16:creationId xmlns:a16="http://schemas.microsoft.com/office/drawing/2014/main" id="{3FEC5D08-A37E-6910-3705-117A621C5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0471" y="1268816"/>
            <a:ext cx="2621152" cy="574590"/>
          </a:xfrm>
          <a:prstGeom prst="rect">
            <a:avLst/>
          </a:prstGeom>
        </p:spPr>
      </p:pic>
      <p:pic>
        <p:nvPicPr>
          <p:cNvPr id="17" name="Graphic 16">
            <a:extLst>
              <a:ext uri="{FF2B5EF4-FFF2-40B4-BE49-F238E27FC236}">
                <a16:creationId xmlns:a16="http://schemas.microsoft.com/office/drawing/2014/main" id="{6DE359C1-1543-FB7D-9CC0-D5FE75A8CB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206" y="981607"/>
            <a:ext cx="2558309" cy="574590"/>
          </a:xfrm>
          <a:prstGeom prst="rect">
            <a:avLst/>
          </a:prstGeom>
        </p:spPr>
      </p:pic>
      <p:pic>
        <p:nvPicPr>
          <p:cNvPr id="65" name="Graphic 64">
            <a:extLst>
              <a:ext uri="{FF2B5EF4-FFF2-40B4-BE49-F238E27FC236}">
                <a16:creationId xmlns:a16="http://schemas.microsoft.com/office/drawing/2014/main" id="{1BE2955C-AFA8-B774-6026-D3B6EB64E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776" y="1775642"/>
            <a:ext cx="2558309" cy="574590"/>
          </a:xfrm>
          <a:prstGeom prst="rect">
            <a:avLst/>
          </a:prstGeom>
        </p:spPr>
      </p:pic>
      <p:pic>
        <p:nvPicPr>
          <p:cNvPr id="66" name="Graphic 65">
            <a:extLst>
              <a:ext uri="{FF2B5EF4-FFF2-40B4-BE49-F238E27FC236}">
                <a16:creationId xmlns:a16="http://schemas.microsoft.com/office/drawing/2014/main" id="{D514FDB0-A3F0-FBB3-77CD-1286D8C26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107" y="2569677"/>
            <a:ext cx="2558309" cy="574590"/>
          </a:xfrm>
          <a:prstGeom prst="rect">
            <a:avLst/>
          </a:prstGeom>
        </p:spPr>
      </p:pic>
      <p:pic>
        <p:nvPicPr>
          <p:cNvPr id="67" name="Graphic 66">
            <a:extLst>
              <a:ext uri="{FF2B5EF4-FFF2-40B4-BE49-F238E27FC236}">
                <a16:creationId xmlns:a16="http://schemas.microsoft.com/office/drawing/2014/main" id="{81FB0A7E-54C1-CCD1-0A18-BB132EF8C8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776" y="3363712"/>
            <a:ext cx="2558309" cy="574590"/>
          </a:xfrm>
          <a:prstGeom prst="rect">
            <a:avLst/>
          </a:prstGeom>
        </p:spPr>
      </p:pic>
      <p:pic>
        <p:nvPicPr>
          <p:cNvPr id="68" name="Graphic 67">
            <a:extLst>
              <a:ext uri="{FF2B5EF4-FFF2-40B4-BE49-F238E27FC236}">
                <a16:creationId xmlns:a16="http://schemas.microsoft.com/office/drawing/2014/main" id="{331F2CD9-63D6-E2A4-2F41-E3E19FB516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446" y="4157748"/>
            <a:ext cx="2668069" cy="574590"/>
          </a:xfrm>
          <a:prstGeom prst="rect">
            <a:avLst/>
          </a:prstGeom>
        </p:spPr>
      </p:pic>
      <p:sp>
        <p:nvSpPr>
          <p:cNvPr id="4" name="Title 3">
            <a:extLst>
              <a:ext uri="{FF2B5EF4-FFF2-40B4-BE49-F238E27FC236}">
                <a16:creationId xmlns:a16="http://schemas.microsoft.com/office/drawing/2014/main" id="{5FAB2B2E-6FFE-AD08-17E2-033DF622A63F}"/>
              </a:ext>
            </a:extLst>
          </p:cNvPr>
          <p:cNvSpPr>
            <a:spLocks noGrp="1"/>
          </p:cNvSpPr>
          <p:nvPr>
            <p:ph type="title"/>
          </p:nvPr>
        </p:nvSpPr>
        <p:spPr/>
        <p:txBody>
          <a:bodyPr/>
          <a:lstStyle/>
          <a:p>
            <a:r>
              <a:rPr lang="en-IN" dirty="0"/>
              <a:t>SIFY DATA CENTERs - AN OVERVIEW</a:t>
            </a:r>
          </a:p>
        </p:txBody>
      </p:sp>
      <p:pic>
        <p:nvPicPr>
          <p:cNvPr id="3" name="Graphic 2">
            <a:extLst>
              <a:ext uri="{FF2B5EF4-FFF2-40B4-BE49-F238E27FC236}">
                <a16:creationId xmlns:a16="http://schemas.microsoft.com/office/drawing/2014/main" id="{FBA67E0C-E88E-30E7-2D5A-E0E6E1922D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3529" y="1770257"/>
            <a:ext cx="2376943" cy="2160000"/>
          </a:xfrm>
          <a:prstGeom prst="rect">
            <a:avLst/>
          </a:prstGeom>
        </p:spPr>
      </p:pic>
      <p:pic>
        <p:nvPicPr>
          <p:cNvPr id="7" name="Graphic 6">
            <a:extLst>
              <a:ext uri="{FF2B5EF4-FFF2-40B4-BE49-F238E27FC236}">
                <a16:creationId xmlns:a16="http://schemas.microsoft.com/office/drawing/2014/main" id="{7E09180D-30D9-92DE-CB6F-8028219AE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647" y="2040257"/>
            <a:ext cx="1782707" cy="1620000"/>
          </a:xfrm>
          <a:prstGeom prst="rect">
            <a:avLst/>
          </a:prstGeom>
        </p:spPr>
      </p:pic>
      <p:sp>
        <p:nvSpPr>
          <p:cNvPr id="8" name="TextBox 7">
            <a:extLst>
              <a:ext uri="{FF2B5EF4-FFF2-40B4-BE49-F238E27FC236}">
                <a16:creationId xmlns:a16="http://schemas.microsoft.com/office/drawing/2014/main" id="{5249EFFB-A1E9-7BD4-E24D-43372291C15F}"/>
              </a:ext>
            </a:extLst>
          </p:cNvPr>
          <p:cNvSpPr txBox="1"/>
          <p:nvPr/>
        </p:nvSpPr>
        <p:spPr>
          <a:xfrm>
            <a:off x="3727740" y="2434759"/>
            <a:ext cx="1688522" cy="415498"/>
          </a:xfrm>
          <a:prstGeom prst="rect">
            <a:avLst/>
          </a:prstGeom>
          <a:noFill/>
        </p:spPr>
        <p:txBody>
          <a:bodyPr wrap="square" rtlCol="0">
            <a:spAutoFit/>
          </a:bodyPr>
          <a:lstStyle/>
          <a:p>
            <a:pPr algn="ctr" defTabSz="914264"/>
            <a:r>
              <a:rPr lang="en-US" sz="1050" b="1" dirty="0">
                <a:solidFill>
                  <a:prstClr val="black"/>
                </a:solidFill>
                <a:latin typeface="Trebuchet MS"/>
              </a:rPr>
              <a:t>India’s trusted </a:t>
            </a:r>
            <a:br>
              <a:rPr lang="en-US" sz="1050" b="1" dirty="0">
                <a:solidFill>
                  <a:prstClr val="black"/>
                </a:solidFill>
                <a:latin typeface="Trebuchet MS"/>
              </a:rPr>
            </a:br>
            <a:r>
              <a:rPr lang="en-US" sz="1050" b="1" dirty="0">
                <a:solidFill>
                  <a:prstClr val="black"/>
                </a:solidFill>
                <a:latin typeface="Trebuchet MS"/>
              </a:rPr>
              <a:t>Data Center Provider</a:t>
            </a:r>
            <a:endParaRPr lang="en-IN" sz="1050" b="1" dirty="0">
              <a:solidFill>
                <a:prstClr val="black"/>
              </a:solidFill>
              <a:latin typeface="Trebuchet MS"/>
            </a:endParaRPr>
          </a:p>
        </p:txBody>
      </p:sp>
      <p:sp>
        <p:nvSpPr>
          <p:cNvPr id="10" name="TextBox 9">
            <a:extLst>
              <a:ext uri="{FF2B5EF4-FFF2-40B4-BE49-F238E27FC236}">
                <a16:creationId xmlns:a16="http://schemas.microsoft.com/office/drawing/2014/main" id="{BD2FED54-26F4-36D7-4198-4B0FBCC7FC6A}"/>
              </a:ext>
            </a:extLst>
          </p:cNvPr>
          <p:cNvSpPr txBox="1"/>
          <p:nvPr/>
        </p:nvSpPr>
        <p:spPr>
          <a:xfrm>
            <a:off x="3727740" y="2873764"/>
            <a:ext cx="1688522" cy="415498"/>
          </a:xfrm>
          <a:prstGeom prst="rect">
            <a:avLst/>
          </a:prstGeom>
          <a:noFill/>
        </p:spPr>
        <p:txBody>
          <a:bodyPr wrap="square" rtlCol="0">
            <a:spAutoFit/>
          </a:bodyPr>
          <a:lstStyle/>
          <a:p>
            <a:pPr algn="ctr" defTabSz="914264"/>
            <a:r>
              <a:rPr lang="en-US" sz="1050" b="1" dirty="0">
                <a:solidFill>
                  <a:prstClr val="black"/>
                </a:solidFill>
                <a:latin typeface="Trebuchet MS"/>
              </a:rPr>
              <a:t>22 years of experience serving all segments</a:t>
            </a:r>
            <a:endParaRPr lang="en-IN" sz="1050" b="1" dirty="0">
              <a:solidFill>
                <a:prstClr val="black"/>
              </a:solidFill>
              <a:latin typeface="Trebuchet MS"/>
            </a:endParaRPr>
          </a:p>
        </p:txBody>
      </p:sp>
      <p:pic>
        <p:nvPicPr>
          <p:cNvPr id="13" name="Graphic 12">
            <a:extLst>
              <a:ext uri="{FF2B5EF4-FFF2-40B4-BE49-F238E27FC236}">
                <a16:creationId xmlns:a16="http://schemas.microsoft.com/office/drawing/2014/main" id="{D765E9D7-F131-36CC-6D68-EBDF2FA4F5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63153" y="2141441"/>
            <a:ext cx="327273" cy="288000"/>
          </a:xfrm>
          <a:prstGeom prst="rect">
            <a:avLst/>
          </a:prstGeom>
        </p:spPr>
      </p:pic>
      <p:pic>
        <p:nvPicPr>
          <p:cNvPr id="15" name="Graphic 14">
            <a:extLst>
              <a:ext uri="{FF2B5EF4-FFF2-40B4-BE49-F238E27FC236}">
                <a16:creationId xmlns:a16="http://schemas.microsoft.com/office/drawing/2014/main" id="{547D5615-4FF0-6DE8-B2B6-B2ED33706E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2545" y="3280748"/>
            <a:ext cx="418909" cy="288000"/>
          </a:xfrm>
          <a:prstGeom prst="rect">
            <a:avLst/>
          </a:prstGeom>
        </p:spPr>
      </p:pic>
      <p:sp>
        <p:nvSpPr>
          <p:cNvPr id="35" name="TextBox 34">
            <a:extLst>
              <a:ext uri="{FF2B5EF4-FFF2-40B4-BE49-F238E27FC236}">
                <a16:creationId xmlns:a16="http://schemas.microsoft.com/office/drawing/2014/main" id="{DAF12137-4615-62DB-FD16-93D28E4BB548}"/>
              </a:ext>
            </a:extLst>
          </p:cNvPr>
          <p:cNvSpPr txBox="1"/>
          <p:nvPr/>
        </p:nvSpPr>
        <p:spPr>
          <a:xfrm>
            <a:off x="6555341" y="2176395"/>
            <a:ext cx="1920457" cy="461665"/>
          </a:xfrm>
          <a:prstGeom prst="rect">
            <a:avLst/>
          </a:prstGeom>
          <a:noFill/>
        </p:spPr>
        <p:txBody>
          <a:bodyPr wrap="square" rtlCol="0">
            <a:spAutoFit/>
          </a:bodyPr>
          <a:lstStyle/>
          <a:p>
            <a:pPr defTabSz="914264"/>
            <a:r>
              <a:rPr lang="en-US" sz="1200" dirty="0">
                <a:solidFill>
                  <a:prstClr val="white">
                    <a:lumMod val="85000"/>
                  </a:prstClr>
                </a:solidFill>
                <a:latin typeface="Trebuchet MS"/>
              </a:rPr>
              <a:t>600+ Premier enterprises hosted in Sify DCs</a:t>
            </a:r>
            <a:endParaRPr lang="en-IN" sz="1200" dirty="0">
              <a:solidFill>
                <a:prstClr val="white">
                  <a:lumMod val="85000"/>
                </a:prstClr>
              </a:solidFill>
              <a:latin typeface="Trebuchet MS"/>
            </a:endParaRPr>
          </a:p>
        </p:txBody>
      </p:sp>
      <p:sp>
        <p:nvSpPr>
          <p:cNvPr id="36" name="TextBox 35">
            <a:extLst>
              <a:ext uri="{FF2B5EF4-FFF2-40B4-BE49-F238E27FC236}">
                <a16:creationId xmlns:a16="http://schemas.microsoft.com/office/drawing/2014/main" id="{49B90818-2EA7-C748-8828-1851EB2C46D2}"/>
              </a:ext>
            </a:extLst>
          </p:cNvPr>
          <p:cNvSpPr txBox="1"/>
          <p:nvPr/>
        </p:nvSpPr>
        <p:spPr>
          <a:xfrm>
            <a:off x="1053407" y="1028583"/>
            <a:ext cx="2020721" cy="461665"/>
          </a:xfrm>
          <a:prstGeom prst="rect">
            <a:avLst/>
          </a:prstGeom>
          <a:noFill/>
        </p:spPr>
        <p:txBody>
          <a:bodyPr wrap="square" rtlCol="0">
            <a:spAutoFit/>
          </a:bodyPr>
          <a:lstStyle/>
          <a:p>
            <a:pPr algn="r" defTabSz="914264"/>
            <a:r>
              <a:rPr lang="en-US" sz="1200" dirty="0">
                <a:solidFill>
                  <a:prstClr val="white">
                    <a:lumMod val="85000"/>
                  </a:prstClr>
                </a:solidFill>
                <a:latin typeface="Trebuchet MS"/>
              </a:rPr>
              <a:t>11 Pan-India Data Centers with 100 MW IT Power</a:t>
            </a:r>
            <a:endParaRPr lang="en-IN" sz="1200" dirty="0">
              <a:solidFill>
                <a:prstClr val="white">
                  <a:lumMod val="85000"/>
                </a:prstClr>
              </a:solidFill>
              <a:latin typeface="Trebuchet MS"/>
            </a:endParaRPr>
          </a:p>
        </p:txBody>
      </p:sp>
      <p:sp>
        <p:nvSpPr>
          <p:cNvPr id="37" name="TextBox 36">
            <a:extLst>
              <a:ext uri="{FF2B5EF4-FFF2-40B4-BE49-F238E27FC236}">
                <a16:creationId xmlns:a16="http://schemas.microsoft.com/office/drawing/2014/main" id="{2EE1321A-EC69-7491-52A2-2684737B26DD}"/>
              </a:ext>
            </a:extLst>
          </p:cNvPr>
          <p:cNvSpPr txBox="1"/>
          <p:nvPr/>
        </p:nvSpPr>
        <p:spPr>
          <a:xfrm>
            <a:off x="6333762" y="3970958"/>
            <a:ext cx="1900984" cy="276999"/>
          </a:xfrm>
          <a:prstGeom prst="rect">
            <a:avLst/>
          </a:prstGeom>
          <a:noFill/>
        </p:spPr>
        <p:txBody>
          <a:bodyPr wrap="square" rtlCol="0">
            <a:spAutoFit/>
          </a:bodyPr>
          <a:lstStyle/>
          <a:p>
            <a:pPr defTabSz="914264"/>
            <a:r>
              <a:rPr lang="en-US" sz="1200" dirty="0">
                <a:solidFill>
                  <a:prstClr val="white">
                    <a:lumMod val="85000"/>
                  </a:prstClr>
                </a:solidFill>
                <a:latin typeface="Trebuchet MS"/>
              </a:rPr>
              <a:t>Built to Suit capabilities</a:t>
            </a:r>
            <a:endParaRPr lang="en-IN" sz="1200" dirty="0">
              <a:solidFill>
                <a:prstClr val="white">
                  <a:lumMod val="85000"/>
                </a:prstClr>
              </a:solidFill>
              <a:latin typeface="Trebuchet MS"/>
            </a:endParaRPr>
          </a:p>
        </p:txBody>
      </p:sp>
      <p:sp>
        <p:nvSpPr>
          <p:cNvPr id="38" name="TextBox 37">
            <a:extLst>
              <a:ext uri="{FF2B5EF4-FFF2-40B4-BE49-F238E27FC236}">
                <a16:creationId xmlns:a16="http://schemas.microsoft.com/office/drawing/2014/main" id="{0CBBDAA5-F77C-7BDC-85FA-B49087DDF159}"/>
              </a:ext>
            </a:extLst>
          </p:cNvPr>
          <p:cNvSpPr txBox="1"/>
          <p:nvPr/>
        </p:nvSpPr>
        <p:spPr>
          <a:xfrm>
            <a:off x="6555341" y="3027510"/>
            <a:ext cx="1914892" cy="461665"/>
          </a:xfrm>
          <a:prstGeom prst="rect">
            <a:avLst/>
          </a:prstGeom>
          <a:noFill/>
        </p:spPr>
        <p:txBody>
          <a:bodyPr wrap="square" rtlCol="0">
            <a:spAutoFit/>
          </a:bodyPr>
          <a:lstStyle/>
          <a:p>
            <a:pPr defTabSz="914264"/>
            <a:r>
              <a:rPr lang="en-US" sz="1200" dirty="0">
                <a:solidFill>
                  <a:prstClr val="white">
                    <a:lumMod val="85000"/>
                  </a:prstClr>
                </a:solidFill>
                <a:latin typeface="Trebuchet MS"/>
              </a:rPr>
              <a:t>Rich Interconnect Ecosystem</a:t>
            </a:r>
            <a:endParaRPr lang="en-IN" sz="1200" dirty="0">
              <a:solidFill>
                <a:prstClr val="white">
                  <a:lumMod val="85000"/>
                </a:prstClr>
              </a:solidFill>
              <a:latin typeface="Trebuchet MS"/>
            </a:endParaRPr>
          </a:p>
        </p:txBody>
      </p:sp>
      <p:sp>
        <p:nvSpPr>
          <p:cNvPr id="39" name="TextBox 38">
            <a:extLst>
              <a:ext uri="{FF2B5EF4-FFF2-40B4-BE49-F238E27FC236}">
                <a16:creationId xmlns:a16="http://schemas.microsoft.com/office/drawing/2014/main" id="{5A6655AA-C974-4859-FF5A-18EF2A9AA70B}"/>
              </a:ext>
            </a:extLst>
          </p:cNvPr>
          <p:cNvSpPr txBox="1"/>
          <p:nvPr/>
        </p:nvSpPr>
        <p:spPr>
          <a:xfrm>
            <a:off x="974205" y="3502369"/>
            <a:ext cx="1815433" cy="276999"/>
          </a:xfrm>
          <a:prstGeom prst="rect">
            <a:avLst/>
          </a:prstGeom>
          <a:noFill/>
        </p:spPr>
        <p:txBody>
          <a:bodyPr wrap="square" rtlCol="0">
            <a:spAutoFit/>
          </a:bodyPr>
          <a:lstStyle/>
          <a:p>
            <a:pPr algn="r" defTabSz="914264"/>
            <a:r>
              <a:rPr lang="en-US" sz="1200" dirty="0">
                <a:solidFill>
                  <a:prstClr val="white">
                    <a:lumMod val="85000"/>
                  </a:prstClr>
                </a:solidFill>
                <a:latin typeface="Trebuchet MS"/>
              </a:rPr>
              <a:t>Truly Carrier-Neutral</a:t>
            </a:r>
            <a:endParaRPr lang="en-IN" sz="1200" dirty="0">
              <a:solidFill>
                <a:prstClr val="white">
                  <a:lumMod val="85000"/>
                </a:prstClr>
              </a:solidFill>
              <a:latin typeface="Trebuchet MS"/>
            </a:endParaRPr>
          </a:p>
        </p:txBody>
      </p:sp>
      <p:sp>
        <p:nvSpPr>
          <p:cNvPr id="40" name="TextBox 39">
            <a:extLst>
              <a:ext uri="{FF2B5EF4-FFF2-40B4-BE49-F238E27FC236}">
                <a16:creationId xmlns:a16="http://schemas.microsoft.com/office/drawing/2014/main" id="{38A75FD8-8FC6-0317-DE15-D5EFB695FF04}"/>
              </a:ext>
            </a:extLst>
          </p:cNvPr>
          <p:cNvSpPr txBox="1"/>
          <p:nvPr/>
        </p:nvSpPr>
        <p:spPr>
          <a:xfrm>
            <a:off x="896258" y="1837054"/>
            <a:ext cx="1910007" cy="461665"/>
          </a:xfrm>
          <a:prstGeom prst="rect">
            <a:avLst/>
          </a:prstGeom>
          <a:noFill/>
        </p:spPr>
        <p:txBody>
          <a:bodyPr wrap="square" rtlCol="0">
            <a:spAutoFit/>
          </a:bodyPr>
          <a:lstStyle/>
          <a:p>
            <a:pPr algn="r" defTabSz="914264"/>
            <a:r>
              <a:rPr lang="en-US" sz="1200" dirty="0">
                <a:solidFill>
                  <a:prstClr val="white">
                    <a:lumMod val="85000"/>
                  </a:prstClr>
                </a:solidFill>
                <a:latin typeface="Trebuchet MS"/>
              </a:rPr>
              <a:t>To Add 350+ MW capacity by 2025</a:t>
            </a:r>
            <a:endParaRPr lang="en-IN" sz="1200" dirty="0">
              <a:solidFill>
                <a:prstClr val="white">
                  <a:lumMod val="85000"/>
                </a:prstClr>
              </a:solidFill>
              <a:latin typeface="Trebuchet MS"/>
            </a:endParaRPr>
          </a:p>
        </p:txBody>
      </p:sp>
      <p:sp>
        <p:nvSpPr>
          <p:cNvPr id="42" name="TextBox 41">
            <a:extLst>
              <a:ext uri="{FF2B5EF4-FFF2-40B4-BE49-F238E27FC236}">
                <a16:creationId xmlns:a16="http://schemas.microsoft.com/office/drawing/2014/main" id="{4B087FD4-39C0-23F0-17A8-14F6A0A2EB52}"/>
              </a:ext>
            </a:extLst>
          </p:cNvPr>
          <p:cNvSpPr txBox="1"/>
          <p:nvPr/>
        </p:nvSpPr>
        <p:spPr>
          <a:xfrm>
            <a:off x="1005071" y="4214209"/>
            <a:ext cx="2032649" cy="461665"/>
          </a:xfrm>
          <a:prstGeom prst="rect">
            <a:avLst/>
          </a:prstGeom>
          <a:noFill/>
        </p:spPr>
        <p:txBody>
          <a:bodyPr wrap="square" rtlCol="0">
            <a:spAutoFit/>
          </a:bodyPr>
          <a:lstStyle/>
          <a:p>
            <a:pPr algn="r" defTabSz="914264"/>
            <a:r>
              <a:rPr lang="en-US" sz="1200" dirty="0">
                <a:solidFill>
                  <a:prstClr val="white">
                    <a:lumMod val="85000"/>
                  </a:prstClr>
                </a:solidFill>
                <a:latin typeface="Trebuchet MS"/>
              </a:rPr>
              <a:t>Continued investments in automation and smart BMS</a:t>
            </a:r>
            <a:endParaRPr lang="en-IN" sz="1200" dirty="0">
              <a:solidFill>
                <a:prstClr val="white">
                  <a:lumMod val="85000"/>
                </a:prstClr>
              </a:solidFill>
              <a:latin typeface="Trebuchet MS"/>
            </a:endParaRPr>
          </a:p>
        </p:txBody>
      </p:sp>
      <p:sp>
        <p:nvSpPr>
          <p:cNvPr id="52" name="Flowchart: Connector 51">
            <a:extLst>
              <a:ext uri="{FF2B5EF4-FFF2-40B4-BE49-F238E27FC236}">
                <a16:creationId xmlns:a16="http://schemas.microsoft.com/office/drawing/2014/main" id="{E7A0A758-25A0-5B06-297B-3F59B8323A49}"/>
              </a:ext>
            </a:extLst>
          </p:cNvPr>
          <p:cNvSpPr/>
          <p:nvPr/>
        </p:nvSpPr>
        <p:spPr>
          <a:xfrm>
            <a:off x="3306086" y="2778257"/>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54" name="Flowchart: Connector 53">
            <a:extLst>
              <a:ext uri="{FF2B5EF4-FFF2-40B4-BE49-F238E27FC236}">
                <a16:creationId xmlns:a16="http://schemas.microsoft.com/office/drawing/2014/main" id="{FF92B712-315B-1F08-6ABE-23049A025FD7}"/>
              </a:ext>
            </a:extLst>
          </p:cNvPr>
          <p:cNvSpPr/>
          <p:nvPr/>
        </p:nvSpPr>
        <p:spPr>
          <a:xfrm>
            <a:off x="3508864" y="3232716"/>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56" name="Flowchart: Connector 55">
            <a:extLst>
              <a:ext uri="{FF2B5EF4-FFF2-40B4-BE49-F238E27FC236}">
                <a16:creationId xmlns:a16="http://schemas.microsoft.com/office/drawing/2014/main" id="{D31A8B14-CF8A-472E-0BFA-BBAB18958E93}"/>
              </a:ext>
            </a:extLst>
          </p:cNvPr>
          <p:cNvSpPr/>
          <p:nvPr/>
        </p:nvSpPr>
        <p:spPr>
          <a:xfrm>
            <a:off x="3790664" y="3701869"/>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58" name="Flowchart: Connector 57">
            <a:extLst>
              <a:ext uri="{FF2B5EF4-FFF2-40B4-BE49-F238E27FC236}">
                <a16:creationId xmlns:a16="http://schemas.microsoft.com/office/drawing/2014/main" id="{0562CBBC-8B11-366D-6825-7D2C0227A82F}"/>
              </a:ext>
            </a:extLst>
          </p:cNvPr>
          <p:cNvSpPr/>
          <p:nvPr/>
        </p:nvSpPr>
        <p:spPr>
          <a:xfrm>
            <a:off x="3536069" y="2296211"/>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60" name="Flowchart: Connector 59">
            <a:extLst>
              <a:ext uri="{FF2B5EF4-FFF2-40B4-BE49-F238E27FC236}">
                <a16:creationId xmlns:a16="http://schemas.microsoft.com/office/drawing/2014/main" id="{80F83B67-28CF-144B-6DC6-687A29A5D825}"/>
              </a:ext>
            </a:extLst>
          </p:cNvPr>
          <p:cNvSpPr/>
          <p:nvPr/>
        </p:nvSpPr>
        <p:spPr>
          <a:xfrm>
            <a:off x="3790664" y="1858646"/>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62" name="Flowchart: Connector 61">
            <a:extLst>
              <a:ext uri="{FF2B5EF4-FFF2-40B4-BE49-F238E27FC236}">
                <a16:creationId xmlns:a16="http://schemas.microsoft.com/office/drawing/2014/main" id="{DEB31B95-7227-6713-1B04-218542F32B0C}"/>
              </a:ext>
            </a:extLst>
          </p:cNvPr>
          <p:cNvSpPr/>
          <p:nvPr/>
        </p:nvSpPr>
        <p:spPr>
          <a:xfrm>
            <a:off x="5605351" y="3012387"/>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63" name="Flowchart: Connector 62">
            <a:extLst>
              <a:ext uri="{FF2B5EF4-FFF2-40B4-BE49-F238E27FC236}">
                <a16:creationId xmlns:a16="http://schemas.microsoft.com/office/drawing/2014/main" id="{70506D5C-9BD9-86D5-25CA-3DD5ACF270F6}"/>
              </a:ext>
            </a:extLst>
          </p:cNvPr>
          <p:cNvSpPr/>
          <p:nvPr/>
        </p:nvSpPr>
        <p:spPr>
          <a:xfrm>
            <a:off x="5585113" y="2533814"/>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pic>
        <p:nvPicPr>
          <p:cNvPr id="20" name="Graphic 19">
            <a:extLst>
              <a:ext uri="{FF2B5EF4-FFF2-40B4-BE49-F238E27FC236}">
                <a16:creationId xmlns:a16="http://schemas.microsoft.com/office/drawing/2014/main" id="{FD58BAFC-1C75-50F7-5216-DEC5B9320C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74127" y="1090954"/>
            <a:ext cx="288000" cy="288000"/>
          </a:xfrm>
          <a:prstGeom prst="rect">
            <a:avLst/>
          </a:prstGeom>
        </p:spPr>
      </p:pic>
      <p:pic>
        <p:nvPicPr>
          <p:cNvPr id="22" name="Graphic 21">
            <a:extLst>
              <a:ext uri="{FF2B5EF4-FFF2-40B4-BE49-F238E27FC236}">
                <a16:creationId xmlns:a16="http://schemas.microsoft.com/office/drawing/2014/main" id="{E8AD6F12-801C-D0EF-6FEF-A679847677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06841" y="1926879"/>
            <a:ext cx="288000" cy="288000"/>
          </a:xfrm>
          <a:prstGeom prst="rect">
            <a:avLst/>
          </a:prstGeom>
        </p:spPr>
      </p:pic>
      <p:pic>
        <p:nvPicPr>
          <p:cNvPr id="24" name="Graphic 23">
            <a:extLst>
              <a:ext uri="{FF2B5EF4-FFF2-40B4-BE49-F238E27FC236}">
                <a16:creationId xmlns:a16="http://schemas.microsoft.com/office/drawing/2014/main" id="{90F39481-7C48-7309-E46C-BD23681199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80412" y="2697698"/>
            <a:ext cx="327273" cy="288000"/>
          </a:xfrm>
          <a:prstGeom prst="rect">
            <a:avLst/>
          </a:prstGeom>
        </p:spPr>
      </p:pic>
      <p:pic>
        <p:nvPicPr>
          <p:cNvPr id="26" name="Graphic 25">
            <a:extLst>
              <a:ext uri="{FF2B5EF4-FFF2-40B4-BE49-F238E27FC236}">
                <a16:creationId xmlns:a16="http://schemas.microsoft.com/office/drawing/2014/main" id="{816FF8BF-E13D-C0BA-FC6A-A3B2D9F2123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811212" y="3485869"/>
            <a:ext cx="288000" cy="288000"/>
          </a:xfrm>
          <a:prstGeom prst="rect">
            <a:avLst/>
          </a:prstGeom>
        </p:spPr>
      </p:pic>
      <p:pic>
        <p:nvPicPr>
          <p:cNvPr id="28" name="Graphic 27">
            <a:extLst>
              <a:ext uri="{FF2B5EF4-FFF2-40B4-BE49-F238E27FC236}">
                <a16:creationId xmlns:a16="http://schemas.microsoft.com/office/drawing/2014/main" id="{D24D2CAB-C4F9-D892-0A5E-BA3D537DC4D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037721" y="4260002"/>
            <a:ext cx="340365" cy="288000"/>
          </a:xfrm>
          <a:prstGeom prst="rect">
            <a:avLst/>
          </a:prstGeom>
        </p:spPr>
      </p:pic>
      <p:pic>
        <p:nvPicPr>
          <p:cNvPr id="30" name="Graphic 29">
            <a:extLst>
              <a:ext uri="{FF2B5EF4-FFF2-40B4-BE49-F238E27FC236}">
                <a16:creationId xmlns:a16="http://schemas.microsoft.com/office/drawing/2014/main" id="{F291BB88-9DBF-D233-B410-3FB05CB28B9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264170" y="2263226"/>
            <a:ext cx="301090" cy="288000"/>
          </a:xfrm>
          <a:prstGeom prst="rect">
            <a:avLst/>
          </a:prstGeom>
        </p:spPr>
      </p:pic>
      <p:pic>
        <p:nvPicPr>
          <p:cNvPr id="34" name="Graphic 33">
            <a:extLst>
              <a:ext uri="{FF2B5EF4-FFF2-40B4-BE49-F238E27FC236}">
                <a16:creationId xmlns:a16="http://schemas.microsoft.com/office/drawing/2014/main" id="{245B99DB-CB3A-A9B0-D3A3-164BABA36E3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026196" y="3965456"/>
            <a:ext cx="288000" cy="288000"/>
          </a:xfrm>
          <a:prstGeom prst="rect">
            <a:avLst/>
          </a:prstGeom>
        </p:spPr>
      </p:pic>
      <p:cxnSp>
        <p:nvCxnSpPr>
          <p:cNvPr id="88" name="Straight Arrow Connector 87">
            <a:extLst>
              <a:ext uri="{FF2B5EF4-FFF2-40B4-BE49-F238E27FC236}">
                <a16:creationId xmlns:a16="http://schemas.microsoft.com/office/drawing/2014/main" id="{28640B5A-17B4-3290-2527-24E96C14BCB3}"/>
              </a:ext>
            </a:extLst>
          </p:cNvPr>
          <p:cNvCxnSpPr>
            <a:stCxn id="66" idx="3"/>
            <a:endCxn id="52" idx="2"/>
          </p:cNvCxnSpPr>
          <p:nvPr/>
        </p:nvCxnSpPr>
        <p:spPr>
          <a:xfrm flipV="1">
            <a:off x="3105416" y="2850258"/>
            <a:ext cx="200671" cy="6715"/>
          </a:xfrm>
          <a:prstGeom prst="straightConnector1">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862B1FBD-151A-1EB4-81E4-74732A1E63B6}"/>
              </a:ext>
            </a:extLst>
          </p:cNvPr>
          <p:cNvCxnSpPr>
            <a:stCxn id="67" idx="3"/>
            <a:endCxn id="54" idx="2"/>
          </p:cNvCxnSpPr>
          <p:nvPr/>
        </p:nvCxnSpPr>
        <p:spPr>
          <a:xfrm flipV="1">
            <a:off x="3300084" y="3304717"/>
            <a:ext cx="208780" cy="346291"/>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12513DB9-4B0F-4034-B7B3-5988CAA42336}"/>
              </a:ext>
            </a:extLst>
          </p:cNvPr>
          <p:cNvCxnSpPr>
            <a:cxnSpLocks/>
            <a:stCxn id="68" idx="3"/>
            <a:endCxn id="56" idx="2"/>
          </p:cNvCxnSpPr>
          <p:nvPr/>
        </p:nvCxnSpPr>
        <p:spPr>
          <a:xfrm flipV="1">
            <a:off x="3532514" y="3773869"/>
            <a:ext cx="258150" cy="671174"/>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CFA17FBF-C5A1-2D4E-72DF-9FB756FBCFA8}"/>
              </a:ext>
            </a:extLst>
          </p:cNvPr>
          <p:cNvCxnSpPr>
            <a:stCxn id="65" idx="3"/>
            <a:endCxn id="58" idx="2"/>
          </p:cNvCxnSpPr>
          <p:nvPr/>
        </p:nvCxnSpPr>
        <p:spPr>
          <a:xfrm>
            <a:off x="3300085" y="2062937"/>
            <a:ext cx="235985" cy="305274"/>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B848F13F-2569-FC94-5BC2-F6C3C3D62AE8}"/>
              </a:ext>
            </a:extLst>
          </p:cNvPr>
          <p:cNvCxnSpPr>
            <a:stCxn id="17" idx="3"/>
            <a:endCxn id="60" idx="2"/>
          </p:cNvCxnSpPr>
          <p:nvPr/>
        </p:nvCxnSpPr>
        <p:spPr>
          <a:xfrm>
            <a:off x="3532514" y="1268903"/>
            <a:ext cx="258150" cy="661744"/>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B941917C-79BE-B04E-A138-260C198C8115}"/>
              </a:ext>
            </a:extLst>
          </p:cNvPr>
          <p:cNvCxnSpPr>
            <a:cxnSpLocks/>
            <a:stCxn id="71" idx="1"/>
            <a:endCxn id="44" idx="6"/>
          </p:cNvCxnSpPr>
          <p:nvPr/>
        </p:nvCxnSpPr>
        <p:spPr>
          <a:xfrm rot="10800000">
            <a:off x="5494777" y="3513401"/>
            <a:ext cx="328539" cy="596057"/>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EE77F21D-FF0C-24B4-9AF5-38E6D7DDD7FF}"/>
              </a:ext>
            </a:extLst>
          </p:cNvPr>
          <p:cNvCxnSpPr>
            <a:stCxn id="69" idx="1"/>
            <a:endCxn id="63" idx="6"/>
          </p:cNvCxnSpPr>
          <p:nvPr/>
        </p:nvCxnSpPr>
        <p:spPr>
          <a:xfrm rot="10800000" flipV="1">
            <a:off x="5729115" y="2407226"/>
            <a:ext cx="348839" cy="198588"/>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BA8C0AE-F713-2EBD-5142-43302C8E7154}"/>
              </a:ext>
            </a:extLst>
          </p:cNvPr>
          <p:cNvSpPr txBox="1"/>
          <p:nvPr/>
        </p:nvSpPr>
        <p:spPr>
          <a:xfrm>
            <a:off x="756767" y="2622723"/>
            <a:ext cx="1823643" cy="461665"/>
          </a:xfrm>
          <a:prstGeom prst="rect">
            <a:avLst/>
          </a:prstGeom>
          <a:noFill/>
        </p:spPr>
        <p:txBody>
          <a:bodyPr wrap="square">
            <a:spAutoFit/>
          </a:bodyPr>
          <a:lstStyle/>
          <a:p>
            <a:pPr algn="r" defTabSz="914264"/>
            <a:r>
              <a:rPr lang="en-IN" sz="1200" dirty="0">
                <a:solidFill>
                  <a:prstClr val="white">
                    <a:lumMod val="85000"/>
                  </a:prstClr>
                </a:solidFill>
                <a:latin typeface="Trebuchet MS"/>
              </a:rPr>
              <a:t>200 MW Renewable energy contracted </a:t>
            </a:r>
            <a:endParaRPr lang="en-US" sz="1200" dirty="0">
              <a:solidFill>
                <a:prstClr val="white">
                  <a:lumMod val="85000"/>
                </a:prstClr>
              </a:solidFill>
              <a:latin typeface="Trebuchet MS"/>
            </a:endParaRPr>
          </a:p>
        </p:txBody>
      </p:sp>
      <p:pic>
        <p:nvPicPr>
          <p:cNvPr id="14" name="Graphic 13">
            <a:extLst>
              <a:ext uri="{FF2B5EF4-FFF2-40B4-BE49-F238E27FC236}">
                <a16:creationId xmlns:a16="http://schemas.microsoft.com/office/drawing/2014/main" id="{B11A9E75-04F8-3AEE-A46A-7E17D6605CD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264696" y="3114341"/>
            <a:ext cx="290644" cy="288000"/>
          </a:xfrm>
          <a:prstGeom prst="rect">
            <a:avLst/>
          </a:prstGeom>
        </p:spPr>
      </p:pic>
      <p:sp>
        <p:nvSpPr>
          <p:cNvPr id="21" name="TextBox 20">
            <a:extLst>
              <a:ext uri="{FF2B5EF4-FFF2-40B4-BE49-F238E27FC236}">
                <a16:creationId xmlns:a16="http://schemas.microsoft.com/office/drawing/2014/main" id="{470CEE84-4AD0-DBEF-CC17-B42FB8C11BE3}"/>
              </a:ext>
            </a:extLst>
          </p:cNvPr>
          <p:cNvSpPr txBox="1"/>
          <p:nvPr/>
        </p:nvSpPr>
        <p:spPr>
          <a:xfrm>
            <a:off x="6276552" y="1326172"/>
            <a:ext cx="1892074" cy="461665"/>
          </a:xfrm>
          <a:prstGeom prst="rect">
            <a:avLst/>
          </a:prstGeom>
          <a:noFill/>
        </p:spPr>
        <p:txBody>
          <a:bodyPr wrap="square" rtlCol="0">
            <a:spAutoFit/>
          </a:bodyPr>
          <a:lstStyle/>
          <a:p>
            <a:pPr defTabSz="914264"/>
            <a:r>
              <a:rPr lang="en-US" sz="1200" dirty="0">
                <a:solidFill>
                  <a:prstClr val="white">
                    <a:lumMod val="85000"/>
                  </a:prstClr>
                </a:solidFill>
                <a:latin typeface="Trebuchet MS"/>
              </a:rPr>
              <a:t>Multi &amp; Hybrid Cloud Operations Center </a:t>
            </a:r>
            <a:endParaRPr lang="en-IN" sz="1200" dirty="0">
              <a:solidFill>
                <a:prstClr val="white">
                  <a:lumMod val="85000"/>
                </a:prstClr>
              </a:solidFill>
              <a:latin typeface="Trebuchet MS"/>
            </a:endParaRPr>
          </a:p>
        </p:txBody>
      </p:sp>
      <p:sp>
        <p:nvSpPr>
          <p:cNvPr id="31" name="Flowchart: Connector 30">
            <a:extLst>
              <a:ext uri="{FF2B5EF4-FFF2-40B4-BE49-F238E27FC236}">
                <a16:creationId xmlns:a16="http://schemas.microsoft.com/office/drawing/2014/main" id="{0CB457BA-9728-1C31-0EE5-0A91298052CE}"/>
              </a:ext>
            </a:extLst>
          </p:cNvPr>
          <p:cNvSpPr/>
          <p:nvPr/>
        </p:nvSpPr>
        <p:spPr>
          <a:xfrm>
            <a:off x="5350775" y="2112970"/>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sp>
        <p:nvSpPr>
          <p:cNvPr id="44" name="Flowchart: Connector 43">
            <a:extLst>
              <a:ext uri="{FF2B5EF4-FFF2-40B4-BE49-F238E27FC236}">
                <a16:creationId xmlns:a16="http://schemas.microsoft.com/office/drawing/2014/main" id="{8D3846C0-5E0B-150D-1C9F-8889C433AF39}"/>
              </a:ext>
            </a:extLst>
          </p:cNvPr>
          <p:cNvSpPr/>
          <p:nvPr/>
        </p:nvSpPr>
        <p:spPr>
          <a:xfrm>
            <a:off x="5350775" y="3441399"/>
            <a:ext cx="144000" cy="144000"/>
          </a:xfrm>
          <a:prstGeom prst="flowChartConnector">
            <a:avLst/>
          </a:prstGeom>
          <a:solidFill>
            <a:schemeClr val="bg1"/>
          </a:solidFill>
          <a:ln w="28575" cap="flat">
            <a:solidFill>
              <a:srgbClr val="BED73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800" dirty="0">
              <a:solidFill>
                <a:prstClr val="white"/>
              </a:solidFill>
              <a:latin typeface="Trebuchet MS"/>
            </a:endParaRPr>
          </a:p>
        </p:txBody>
      </p:sp>
      <p:cxnSp>
        <p:nvCxnSpPr>
          <p:cNvPr id="50" name="Connector: Elbow 49">
            <a:extLst>
              <a:ext uri="{FF2B5EF4-FFF2-40B4-BE49-F238E27FC236}">
                <a16:creationId xmlns:a16="http://schemas.microsoft.com/office/drawing/2014/main" id="{F179DCAB-73E3-1085-63AD-BA8F811E43DE}"/>
              </a:ext>
            </a:extLst>
          </p:cNvPr>
          <p:cNvCxnSpPr>
            <a:cxnSpLocks/>
            <a:stCxn id="2" idx="1"/>
            <a:endCxn id="62" idx="6"/>
          </p:cNvCxnSpPr>
          <p:nvPr/>
        </p:nvCxnSpPr>
        <p:spPr>
          <a:xfrm rot="10800000">
            <a:off x="5749353" y="3084388"/>
            <a:ext cx="327625" cy="173954"/>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99878AC1-3F79-DA61-0E47-8B5EC64C2455}"/>
              </a:ext>
            </a:extLst>
          </p:cNvPr>
          <p:cNvCxnSpPr>
            <a:cxnSpLocks/>
            <a:stCxn id="18" idx="1"/>
            <a:endCxn id="31" idx="6"/>
          </p:cNvCxnSpPr>
          <p:nvPr/>
        </p:nvCxnSpPr>
        <p:spPr>
          <a:xfrm rot="10800000" flipV="1">
            <a:off x="5494776" y="1556111"/>
            <a:ext cx="265696" cy="628859"/>
          </a:xfrm>
          <a:prstGeom prst="bentConnector3">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2" name="Graphic 71">
            <a:extLst>
              <a:ext uri="{FF2B5EF4-FFF2-40B4-BE49-F238E27FC236}">
                <a16:creationId xmlns:a16="http://schemas.microsoft.com/office/drawing/2014/main" id="{D4B647EC-A625-3F24-9A39-A71EA9251C2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928971" y="1378954"/>
            <a:ext cx="269169" cy="288000"/>
          </a:xfrm>
          <a:prstGeom prst="rect">
            <a:avLst/>
          </a:prstGeom>
        </p:spPr>
      </p:pic>
    </p:spTree>
    <p:extLst>
      <p:ext uri="{BB962C8B-B14F-4D97-AF65-F5344CB8AC3E}">
        <p14:creationId xmlns:p14="http://schemas.microsoft.com/office/powerpoint/2010/main" val="180932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9988DDE-EDE8-D403-635D-410042F94FBA}"/>
              </a:ext>
            </a:extLst>
          </p:cNvPr>
          <p:cNvSpPr/>
          <p:nvPr/>
        </p:nvSpPr>
        <p:spPr>
          <a:xfrm>
            <a:off x="323850" y="987425"/>
            <a:ext cx="8496300" cy="3744913"/>
          </a:xfrm>
          <a:prstGeom prst="roundRect">
            <a:avLst>
              <a:gd name="adj" fmla="val 6900"/>
            </a:avLst>
          </a:prstGeom>
          <a:solidFill>
            <a:schemeClr val="bg1"/>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F6388689-17AF-4898-AD1D-7152FFB5D2A0}"/>
              </a:ext>
            </a:extLst>
          </p:cNvPr>
          <p:cNvSpPr>
            <a:spLocks noGrp="1"/>
          </p:cNvSpPr>
          <p:nvPr>
            <p:ph type="title"/>
          </p:nvPr>
        </p:nvSpPr>
        <p:spPr/>
        <p:txBody>
          <a:bodyPr/>
          <a:lstStyle/>
          <a:p>
            <a:r>
              <a:rPr lang="en-US" dirty="0"/>
              <a:t>SIFY data center global CUSTOMERS</a:t>
            </a:r>
            <a:endParaRPr lang="en-IN" dirty="0"/>
          </a:p>
        </p:txBody>
      </p:sp>
      <p:sp>
        <p:nvSpPr>
          <p:cNvPr id="55" name="TextBox 54">
            <a:extLst>
              <a:ext uri="{FF2B5EF4-FFF2-40B4-BE49-F238E27FC236}">
                <a16:creationId xmlns:a16="http://schemas.microsoft.com/office/drawing/2014/main" id="{F4727829-FD36-4C33-A1AE-A51CDD100C5C}"/>
              </a:ext>
            </a:extLst>
          </p:cNvPr>
          <p:cNvSpPr txBox="1"/>
          <p:nvPr/>
        </p:nvSpPr>
        <p:spPr>
          <a:xfrm>
            <a:off x="5260056" y="1622311"/>
            <a:ext cx="2801705" cy="306467"/>
          </a:xfrm>
          <a:prstGeom prst="roundRect">
            <a:avLst/>
          </a:prstGeom>
          <a:solidFill>
            <a:schemeClr val="tx2">
              <a:lumMod val="50000"/>
            </a:schemeClr>
          </a:solidFill>
        </p:spPr>
        <p:txBody>
          <a:bodyPr wrap="square" rtlCol="0">
            <a:spAutoFit/>
          </a:bodyPr>
          <a:lstStyle/>
          <a:p>
            <a:pPr algn="ctr">
              <a:defRPr/>
            </a:pPr>
            <a:r>
              <a:rPr lang="en-US" sz="1200" b="1" cap="all" dirty="0">
                <a:solidFill>
                  <a:schemeClr val="bg1"/>
                </a:solidFill>
                <a:latin typeface="Trebuchet MS" pitchFamily="34" charset="0"/>
              </a:rPr>
              <a:t>GLOBAL</a:t>
            </a:r>
            <a:r>
              <a:rPr lang="en-US" sz="1200" dirty="0">
                <a:solidFill>
                  <a:schemeClr val="bg1"/>
                </a:solidFill>
                <a:latin typeface="Trebuchet MS"/>
              </a:rPr>
              <a:t> </a:t>
            </a:r>
            <a:r>
              <a:rPr lang="en-US" sz="1200" b="1" cap="all" dirty="0">
                <a:solidFill>
                  <a:schemeClr val="bg1"/>
                </a:solidFill>
                <a:latin typeface="Trebuchet MS" pitchFamily="34" charset="0"/>
              </a:rPr>
              <a:t>ORGANIZATIONS</a:t>
            </a:r>
            <a:endParaRPr lang="en-IN" sz="1200" b="1" cap="all" dirty="0">
              <a:solidFill>
                <a:schemeClr val="bg1"/>
              </a:solidFill>
              <a:latin typeface="Trebuchet MS" pitchFamily="34" charset="0"/>
            </a:endParaRPr>
          </a:p>
        </p:txBody>
      </p:sp>
      <p:sp>
        <p:nvSpPr>
          <p:cNvPr id="70" name="TextBox 69">
            <a:extLst>
              <a:ext uri="{FF2B5EF4-FFF2-40B4-BE49-F238E27FC236}">
                <a16:creationId xmlns:a16="http://schemas.microsoft.com/office/drawing/2014/main" id="{E9A088CC-E3CA-491F-95FF-F6EA3A68C964}"/>
              </a:ext>
            </a:extLst>
          </p:cNvPr>
          <p:cNvSpPr txBox="1"/>
          <p:nvPr/>
        </p:nvSpPr>
        <p:spPr>
          <a:xfrm>
            <a:off x="689167" y="1622311"/>
            <a:ext cx="3486998" cy="306467"/>
          </a:xfrm>
          <a:prstGeom prst="roundRect">
            <a:avLst/>
          </a:prstGeom>
          <a:solidFill>
            <a:schemeClr val="tx2">
              <a:lumMod val="50000"/>
            </a:schemeClr>
          </a:solidFill>
        </p:spPr>
        <p:txBody>
          <a:bodyPr wrap="square" rtlCol="0">
            <a:spAutoFit/>
          </a:bodyPr>
          <a:lstStyle/>
          <a:p>
            <a:pPr algn="ctr">
              <a:defRPr/>
            </a:pPr>
            <a:r>
              <a:rPr lang="en-US" sz="1200" b="1" cap="all" dirty="0">
                <a:solidFill>
                  <a:schemeClr val="bg1"/>
                </a:solidFill>
                <a:latin typeface="Trebuchet MS" pitchFamily="34" charset="0"/>
              </a:rPr>
              <a:t>OTT</a:t>
            </a:r>
            <a:r>
              <a:rPr lang="en-US" sz="1200" dirty="0">
                <a:solidFill>
                  <a:schemeClr val="bg1"/>
                </a:solidFill>
                <a:latin typeface="Trebuchet MS"/>
              </a:rPr>
              <a:t> </a:t>
            </a:r>
            <a:r>
              <a:rPr lang="en-US" sz="1200" b="1" cap="all" dirty="0">
                <a:solidFill>
                  <a:schemeClr val="bg1"/>
                </a:solidFill>
                <a:latin typeface="Trebuchet MS" pitchFamily="34" charset="0"/>
              </a:rPr>
              <a:t>AND</a:t>
            </a:r>
            <a:r>
              <a:rPr lang="en-US" sz="1200" dirty="0">
                <a:solidFill>
                  <a:schemeClr val="bg1"/>
                </a:solidFill>
                <a:latin typeface="Trebuchet MS"/>
              </a:rPr>
              <a:t> </a:t>
            </a:r>
            <a:r>
              <a:rPr lang="en-US" sz="1200" b="1" cap="all" dirty="0">
                <a:solidFill>
                  <a:schemeClr val="bg1"/>
                </a:solidFill>
                <a:latin typeface="Trebuchet MS" pitchFamily="34" charset="0"/>
              </a:rPr>
              <a:t>CONTENT</a:t>
            </a:r>
            <a:r>
              <a:rPr lang="en-US" sz="1200" dirty="0">
                <a:solidFill>
                  <a:schemeClr val="bg1"/>
                </a:solidFill>
                <a:latin typeface="Trebuchet MS"/>
              </a:rPr>
              <a:t> </a:t>
            </a:r>
            <a:r>
              <a:rPr lang="en-US" sz="1200" b="1" cap="all" dirty="0">
                <a:solidFill>
                  <a:schemeClr val="bg1"/>
                </a:solidFill>
                <a:latin typeface="Trebuchet MS" pitchFamily="34" charset="0"/>
              </a:rPr>
              <a:t>PROVIDERS</a:t>
            </a:r>
            <a:endParaRPr lang="en-IN" sz="1200" b="1" cap="all" dirty="0">
              <a:solidFill>
                <a:schemeClr val="bg1"/>
              </a:solidFill>
              <a:latin typeface="Trebuchet MS" pitchFamily="34" charset="0"/>
            </a:endParaRPr>
          </a:p>
        </p:txBody>
      </p:sp>
      <p:pic>
        <p:nvPicPr>
          <p:cNvPr id="1054" name="Picture 30" descr="Five9 – Logos Download">
            <a:extLst>
              <a:ext uri="{FF2B5EF4-FFF2-40B4-BE49-F238E27FC236}">
                <a16:creationId xmlns:a16="http://schemas.microsoft.com/office/drawing/2014/main" id="{363D4D59-D154-4A36-BA25-6EA0DCC40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802" y="3300186"/>
            <a:ext cx="702696" cy="39220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ICE inContact is a Zendesk App Developer">
            <a:extLst>
              <a:ext uri="{FF2B5EF4-FFF2-40B4-BE49-F238E27FC236}">
                <a16:creationId xmlns:a16="http://schemas.microsoft.com/office/drawing/2014/main" id="{CE2DA501-D329-49F7-89A0-51BC33FBD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499" y="3877839"/>
            <a:ext cx="503879" cy="50387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Zscaler">
            <a:extLst>
              <a:ext uri="{FF2B5EF4-FFF2-40B4-BE49-F238E27FC236}">
                <a16:creationId xmlns:a16="http://schemas.microsoft.com/office/drawing/2014/main" id="{BCB704CA-B274-4820-A004-BBE4EE6A5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4850" y="4006460"/>
            <a:ext cx="918770" cy="19009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F5 | Multi-Cloud Security and Application Delivery">
            <a:extLst>
              <a:ext uri="{FF2B5EF4-FFF2-40B4-BE49-F238E27FC236}">
                <a16:creationId xmlns:a16="http://schemas.microsoft.com/office/drawing/2014/main" id="{34CC712C-984C-4820-A606-3A17105A7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2273" y="3300186"/>
            <a:ext cx="455262" cy="45526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A red and white flag&#10;&#10;Description automatically generated with medium confidence">
            <a:extLst>
              <a:ext uri="{FF2B5EF4-FFF2-40B4-BE49-F238E27FC236}">
                <a16:creationId xmlns:a16="http://schemas.microsoft.com/office/drawing/2014/main" id="{A669AD26-D8D3-49A5-86FB-9CDE19EE577B}"/>
              </a:ext>
            </a:extLst>
          </p:cNvPr>
          <p:cNvPicPr>
            <a:picLocks noChangeAspect="1"/>
          </p:cNvPicPr>
          <p:nvPr/>
        </p:nvPicPr>
        <p:blipFill>
          <a:blip r:embed="rId7"/>
          <a:stretch>
            <a:fillRect/>
          </a:stretch>
        </p:blipFill>
        <p:spPr>
          <a:xfrm>
            <a:off x="4839616" y="2255435"/>
            <a:ext cx="800481" cy="347936"/>
          </a:xfrm>
          <a:prstGeom prst="rect">
            <a:avLst/>
          </a:prstGeom>
        </p:spPr>
      </p:pic>
      <p:graphicFrame>
        <p:nvGraphicFramePr>
          <p:cNvPr id="12" name="Object 11">
            <a:extLst>
              <a:ext uri="{FF2B5EF4-FFF2-40B4-BE49-F238E27FC236}">
                <a16:creationId xmlns:a16="http://schemas.microsoft.com/office/drawing/2014/main" id="{65AE3736-5AA0-4BED-9D32-334BB8ACAE59}"/>
              </a:ext>
            </a:extLst>
          </p:cNvPr>
          <p:cNvGraphicFramePr>
            <a:graphicFrameLocks noChangeAspect="1"/>
          </p:cNvGraphicFramePr>
          <p:nvPr>
            <p:extLst>
              <p:ext uri="{D42A27DB-BD31-4B8C-83A1-F6EECF244321}">
                <p14:modId xmlns:p14="http://schemas.microsoft.com/office/powerpoint/2010/main" val="527765130"/>
              </p:ext>
            </p:extLst>
          </p:nvPr>
        </p:nvGraphicFramePr>
        <p:xfrm>
          <a:off x="6204302" y="2816582"/>
          <a:ext cx="1395500" cy="266171"/>
        </p:xfrm>
        <a:graphic>
          <a:graphicData uri="http://schemas.openxmlformats.org/presentationml/2006/ole">
            <mc:AlternateContent xmlns:mc="http://schemas.openxmlformats.org/markup-compatibility/2006">
              <mc:Choice xmlns:v="urn:schemas-microsoft-com:vml" Requires="v">
                <p:oleObj name="Bitmap Image" r:id="rId8" imgW="3495600" imgH="666720" progId="PBrush">
                  <p:embed/>
                </p:oleObj>
              </mc:Choice>
              <mc:Fallback>
                <p:oleObj name="Bitmap Image" r:id="rId8" imgW="3495600" imgH="666720" progId="PBrush">
                  <p:embed/>
                  <p:pic>
                    <p:nvPicPr>
                      <p:cNvPr id="12" name="Object 11">
                        <a:extLst>
                          <a:ext uri="{FF2B5EF4-FFF2-40B4-BE49-F238E27FC236}">
                            <a16:creationId xmlns:a16="http://schemas.microsoft.com/office/drawing/2014/main" id="{65AE3736-5AA0-4BED-9D32-334BB8ACAE59}"/>
                          </a:ext>
                        </a:extLst>
                      </p:cNvPr>
                      <p:cNvPicPr/>
                      <p:nvPr/>
                    </p:nvPicPr>
                    <p:blipFill>
                      <a:blip r:embed="rId9"/>
                      <a:stretch>
                        <a:fillRect/>
                      </a:stretch>
                    </p:blipFill>
                    <p:spPr>
                      <a:xfrm>
                        <a:off x="6204302" y="2816582"/>
                        <a:ext cx="1395500" cy="266171"/>
                      </a:xfrm>
                      <a:prstGeom prst="rect">
                        <a:avLst/>
                      </a:prstGeom>
                    </p:spPr>
                  </p:pic>
                </p:oleObj>
              </mc:Fallback>
            </mc:AlternateContent>
          </a:graphicData>
        </a:graphic>
      </p:graphicFrame>
      <p:pic>
        <p:nvPicPr>
          <p:cNvPr id="1028" name="Picture 4" descr="Profile - Giving.sg">
            <a:extLst>
              <a:ext uri="{FF2B5EF4-FFF2-40B4-BE49-F238E27FC236}">
                <a16:creationId xmlns:a16="http://schemas.microsoft.com/office/drawing/2014/main" id="{9DD12463-18BD-4F82-9272-95A6F2F204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8362" y="2810910"/>
            <a:ext cx="1227106" cy="28562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2" descr="Zenlayer – PTC">
            <a:extLst>
              <a:ext uri="{FF2B5EF4-FFF2-40B4-BE49-F238E27FC236}">
                <a16:creationId xmlns:a16="http://schemas.microsoft.com/office/drawing/2014/main" id="{3661D794-555E-4C73-8B95-90C23E94DD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0672" y="3870740"/>
            <a:ext cx="1108914" cy="51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PC - Connecting opportunities®">
            <a:extLst>
              <a:ext uri="{FF2B5EF4-FFF2-40B4-BE49-F238E27FC236}">
                <a16:creationId xmlns:a16="http://schemas.microsoft.com/office/drawing/2014/main" id="{FDCBF9A9-939D-4F10-90BA-3330736D0F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9965" y="3220944"/>
            <a:ext cx="548008" cy="5480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829DCFA-79BE-4EC3-BD2A-7EB2C2A9CA8C}"/>
              </a:ext>
            </a:extLst>
          </p:cNvPr>
          <p:cNvPicPr>
            <a:picLocks noChangeAspect="1"/>
          </p:cNvPicPr>
          <p:nvPr/>
        </p:nvPicPr>
        <p:blipFill>
          <a:blip r:embed="rId13"/>
          <a:stretch>
            <a:fillRect/>
          </a:stretch>
        </p:blipFill>
        <p:spPr>
          <a:xfrm>
            <a:off x="7297586" y="3321942"/>
            <a:ext cx="974345" cy="422084"/>
          </a:xfrm>
          <a:prstGeom prst="rect">
            <a:avLst/>
          </a:prstGeom>
        </p:spPr>
      </p:pic>
      <p:graphicFrame>
        <p:nvGraphicFramePr>
          <p:cNvPr id="94" name="Object 93">
            <a:extLst>
              <a:ext uri="{FF2B5EF4-FFF2-40B4-BE49-F238E27FC236}">
                <a16:creationId xmlns:a16="http://schemas.microsoft.com/office/drawing/2014/main" id="{5F8E7400-6EBA-41DC-A0AF-B1EEAA08E241}"/>
              </a:ext>
            </a:extLst>
          </p:cNvPr>
          <p:cNvGraphicFramePr>
            <a:graphicFrameLocks noChangeAspect="1"/>
          </p:cNvGraphicFramePr>
          <p:nvPr>
            <p:extLst>
              <p:ext uri="{D42A27DB-BD31-4B8C-83A1-F6EECF244321}">
                <p14:modId xmlns:p14="http://schemas.microsoft.com/office/powerpoint/2010/main" val="1587039123"/>
              </p:ext>
            </p:extLst>
          </p:nvPr>
        </p:nvGraphicFramePr>
        <p:xfrm>
          <a:off x="7875113" y="2732999"/>
          <a:ext cx="443589" cy="461736"/>
        </p:xfrm>
        <a:graphic>
          <a:graphicData uri="http://schemas.openxmlformats.org/presentationml/2006/ole">
            <mc:AlternateContent xmlns:mc="http://schemas.openxmlformats.org/markup-compatibility/2006">
              <mc:Choice xmlns:v="urn:schemas-microsoft-com:vml" Requires="v">
                <p:oleObj name="Bitmap Image" r:id="rId14" imgW="2095560" imgH="2181240" progId="PBrush">
                  <p:embed/>
                </p:oleObj>
              </mc:Choice>
              <mc:Fallback>
                <p:oleObj name="Bitmap Image" r:id="rId14" imgW="2095560" imgH="2181240" progId="PBrush">
                  <p:embed/>
                  <p:pic>
                    <p:nvPicPr>
                      <p:cNvPr id="94" name="Object 93">
                        <a:extLst>
                          <a:ext uri="{FF2B5EF4-FFF2-40B4-BE49-F238E27FC236}">
                            <a16:creationId xmlns:a16="http://schemas.microsoft.com/office/drawing/2014/main" id="{5F8E7400-6EBA-41DC-A0AF-B1EEAA08E241}"/>
                          </a:ext>
                        </a:extLst>
                      </p:cNvPr>
                      <p:cNvPicPr/>
                      <p:nvPr/>
                    </p:nvPicPr>
                    <p:blipFill>
                      <a:blip r:embed="rId15"/>
                      <a:stretch>
                        <a:fillRect/>
                      </a:stretch>
                    </p:blipFill>
                    <p:spPr>
                      <a:xfrm>
                        <a:off x="7875113" y="2732999"/>
                        <a:ext cx="443589" cy="461736"/>
                      </a:xfrm>
                      <a:prstGeom prst="rect">
                        <a:avLst/>
                      </a:prstGeom>
                    </p:spPr>
                  </p:pic>
                </p:oleObj>
              </mc:Fallback>
            </mc:AlternateContent>
          </a:graphicData>
        </a:graphic>
      </p:graphicFrame>
      <p:pic>
        <p:nvPicPr>
          <p:cNvPr id="19" name="Picture 8" descr="Privacy Policy - McKay BrothersMcKay Brothers">
            <a:extLst>
              <a:ext uri="{FF2B5EF4-FFF2-40B4-BE49-F238E27FC236}">
                <a16:creationId xmlns:a16="http://schemas.microsoft.com/office/drawing/2014/main" id="{DFA3B542-2C5D-43D1-B4E2-53CE5FD925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99586" y="3848517"/>
            <a:ext cx="890163" cy="37708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0" descr="Netskope Logos - Netskope">
            <a:extLst>
              <a:ext uri="{FF2B5EF4-FFF2-40B4-BE49-F238E27FC236}">
                <a16:creationId xmlns:a16="http://schemas.microsoft.com/office/drawing/2014/main" id="{B62919C3-7E71-478A-9214-B54B0C4B1BC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0192"/>
          <a:stretch/>
        </p:blipFill>
        <p:spPr bwMode="auto">
          <a:xfrm>
            <a:off x="5789682" y="2158618"/>
            <a:ext cx="1173170" cy="5465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tas Global Recognized on CRN's 2020 MSP 500 List - Unitas Global">
            <a:extLst>
              <a:ext uri="{FF2B5EF4-FFF2-40B4-BE49-F238E27FC236}">
                <a16:creationId xmlns:a16="http://schemas.microsoft.com/office/drawing/2014/main" id="{285A1DF2-E7CB-4490-8368-288D1FD397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37099" y="2221654"/>
            <a:ext cx="979319" cy="43043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36" descr="Cisco - Webex - Elegant Systems - Where Technology Must Bring Value for  Money">
            <a:extLst>
              <a:ext uri="{FF2B5EF4-FFF2-40B4-BE49-F238E27FC236}">
                <a16:creationId xmlns:a16="http://schemas.microsoft.com/office/drawing/2014/main" id="{8DC3815B-BFD8-4587-9257-798A739A61B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97787" y="2149877"/>
            <a:ext cx="524673" cy="48827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Adyen - Wikipedia">
            <a:extLst>
              <a:ext uri="{FF2B5EF4-FFF2-40B4-BE49-F238E27FC236}">
                <a16:creationId xmlns:a16="http://schemas.microsoft.com/office/drawing/2014/main" id="{309DD738-0DF6-4386-9997-132612ADBE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85468" y="4350199"/>
            <a:ext cx="919019" cy="248321"/>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24BA203D-5F18-4760-A508-7137CBA7976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96118" y="2335964"/>
            <a:ext cx="966593" cy="39267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descr="Six years old and time for an update: CloudFlare becomes Cloudflare">
            <a:extLst>
              <a:ext uri="{FF2B5EF4-FFF2-40B4-BE49-F238E27FC236}">
                <a16:creationId xmlns:a16="http://schemas.microsoft.com/office/drawing/2014/main" id="{75B9BF2C-A688-4569-B489-542E74F87CA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17209" y="3766761"/>
            <a:ext cx="867707" cy="23969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0">
            <a:extLst>
              <a:ext uri="{FF2B5EF4-FFF2-40B4-BE49-F238E27FC236}">
                <a16:creationId xmlns:a16="http://schemas.microsoft.com/office/drawing/2014/main" id="{32EAFFD0-CDC3-4886-8008-A55E5F51747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87006" y="3023001"/>
            <a:ext cx="938471" cy="349346"/>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8" descr="National Internet Exchange of India - Wikipedia">
            <a:extLst>
              <a:ext uri="{FF2B5EF4-FFF2-40B4-BE49-F238E27FC236}">
                <a16:creationId xmlns:a16="http://schemas.microsoft.com/office/drawing/2014/main" id="{C4FAC118-0ADF-4019-8256-5BD1D37D3E4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53107" y="3817956"/>
            <a:ext cx="592712" cy="19862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6" descr="DE-CIX – we make interconnection easy. Anywhere.">
            <a:extLst>
              <a:ext uri="{FF2B5EF4-FFF2-40B4-BE49-F238E27FC236}">
                <a16:creationId xmlns:a16="http://schemas.microsoft.com/office/drawing/2014/main" id="{E1211FFB-2677-447E-8107-2BF52F1DABF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6468" y="3524074"/>
            <a:ext cx="1076269" cy="52173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4" descr="Amsterdam Internet Exchange - Wikiwand">
            <a:extLst>
              <a:ext uri="{FF2B5EF4-FFF2-40B4-BE49-F238E27FC236}">
                <a16:creationId xmlns:a16="http://schemas.microsoft.com/office/drawing/2014/main" id="{34D886F0-57DF-44AD-A315-AC51EF2548A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54038" y="3524073"/>
            <a:ext cx="609192" cy="52332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Netflix logo and symbol, meaning, history, PNG">
            <a:extLst>
              <a:ext uri="{FF2B5EF4-FFF2-40B4-BE49-F238E27FC236}">
                <a16:creationId xmlns:a16="http://schemas.microsoft.com/office/drawing/2014/main" id="{0F4EF5D3-EA91-47AB-A6D2-EDD47DBBC34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9167" y="2324717"/>
            <a:ext cx="736447" cy="38380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2" descr="Remi's RPM repository">
            <a:extLst>
              <a:ext uri="{FF2B5EF4-FFF2-40B4-BE49-F238E27FC236}">
                <a16:creationId xmlns:a16="http://schemas.microsoft.com/office/drawing/2014/main" id="{04493386-13AA-4895-82CB-7DF5069BF72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74560" y="3083341"/>
            <a:ext cx="968998" cy="167504"/>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17554944-6A65-4913-9557-5E5A993A3710}"/>
              </a:ext>
            </a:extLst>
          </p:cNvPr>
          <p:cNvSpPr txBox="1"/>
          <p:nvPr/>
        </p:nvSpPr>
        <p:spPr>
          <a:xfrm>
            <a:off x="1247602" y="861371"/>
            <a:ext cx="6828049" cy="432792"/>
          </a:xfrm>
          <a:prstGeom prst="roundRect">
            <a:avLst>
              <a:gd name="adj" fmla="val 50000"/>
            </a:avLst>
          </a:prstGeom>
          <a:solidFill>
            <a:srgbClr val="BED730"/>
          </a:solidFill>
          <a:ln w="9525">
            <a:solidFill>
              <a:schemeClr val="bg1"/>
            </a:solidFill>
            <a:prstDash val="sysDot"/>
          </a:ln>
        </p:spPr>
        <p:txBody>
          <a:bodyPr wrap="square" rtlCol="0">
            <a:spAutoFit/>
          </a:bodyPr>
          <a:lstStyle/>
          <a:p>
            <a:pPr algn="ctr">
              <a:defRPr/>
            </a:pPr>
            <a:r>
              <a:rPr lang="en-US" sz="1400" b="1" cap="all" dirty="0">
                <a:latin typeface="Trebuchet MS" pitchFamily="34" charset="0"/>
              </a:rPr>
              <a:t>HYPERSCALE</a:t>
            </a:r>
            <a:r>
              <a:rPr lang="en-US" sz="1400" dirty="0">
                <a:latin typeface="Trebuchet MS"/>
              </a:rPr>
              <a:t> </a:t>
            </a:r>
            <a:r>
              <a:rPr lang="en-US" sz="1400" b="1" cap="all" dirty="0">
                <a:latin typeface="Trebuchet MS" pitchFamily="34" charset="0"/>
              </a:rPr>
              <a:t>CUSTOMERS (3 OUT OF 4 GLOBAL</a:t>
            </a:r>
            <a:r>
              <a:rPr lang="en-US" sz="1400" dirty="0">
                <a:latin typeface="Trebuchet MS"/>
              </a:rPr>
              <a:t> </a:t>
            </a:r>
            <a:r>
              <a:rPr lang="en-US" sz="1400" b="1" cap="all" dirty="0">
                <a:latin typeface="Trebuchet MS" pitchFamily="34" charset="0"/>
              </a:rPr>
              <a:t>CLOUD</a:t>
            </a:r>
            <a:r>
              <a:rPr lang="en-US" sz="1400" dirty="0">
                <a:latin typeface="Trebuchet MS"/>
              </a:rPr>
              <a:t> </a:t>
            </a:r>
            <a:r>
              <a:rPr lang="en-US" sz="1400" b="1" cap="all" dirty="0">
                <a:latin typeface="Trebuchet MS" pitchFamily="34" charset="0"/>
              </a:rPr>
              <a:t>PROVIDERS</a:t>
            </a:r>
            <a:r>
              <a:rPr lang="en-US" sz="1400" dirty="0">
                <a:latin typeface="Trebuchet MS"/>
              </a:rPr>
              <a:t>)</a:t>
            </a:r>
            <a:endParaRPr lang="en-IN" sz="1400" dirty="0">
              <a:latin typeface="Trebuchet MS"/>
            </a:endParaRPr>
          </a:p>
        </p:txBody>
      </p:sp>
      <p:pic>
        <p:nvPicPr>
          <p:cNvPr id="1026" name="Picture 2" descr="Android Apps by Google LLC on Google Play">
            <a:extLst>
              <a:ext uri="{FF2B5EF4-FFF2-40B4-BE49-F238E27FC236}">
                <a16:creationId xmlns:a16="http://schemas.microsoft.com/office/drawing/2014/main" id="{8736C462-B7A7-7862-8752-EF336BC77EA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26242" y="2191652"/>
            <a:ext cx="1357493" cy="7601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ta Reports Fourth Quarter and Full Year 2022 Results">
            <a:extLst>
              <a:ext uri="{FF2B5EF4-FFF2-40B4-BE49-F238E27FC236}">
                <a16:creationId xmlns:a16="http://schemas.microsoft.com/office/drawing/2014/main" id="{5B28768F-D18C-D0DF-8AF5-72799F13F5C1}"/>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23421" t="36075" r="17180" b="36257"/>
          <a:stretch/>
        </p:blipFill>
        <p:spPr bwMode="auto">
          <a:xfrm>
            <a:off x="609808" y="2918956"/>
            <a:ext cx="1321692" cy="46173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03B89B71-D3AB-D7C7-2438-6B780DF474B1}"/>
              </a:ext>
            </a:extLst>
          </p:cNvPr>
          <p:cNvCxnSpPr>
            <a:cxnSpLocks/>
          </p:cNvCxnSpPr>
          <p:nvPr/>
        </p:nvCxnSpPr>
        <p:spPr>
          <a:xfrm flipH="1" flipV="1">
            <a:off x="4572000" y="1294163"/>
            <a:ext cx="1555" cy="3438176"/>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33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042468-16A2-7AE4-2A56-79117CF7AE41}"/>
              </a:ext>
            </a:extLst>
          </p:cNvPr>
          <p:cNvSpPr>
            <a:spLocks noGrp="1"/>
          </p:cNvSpPr>
          <p:nvPr>
            <p:ph type="body" sz="quarter" idx="11"/>
          </p:nvPr>
        </p:nvSpPr>
        <p:spPr/>
        <p:txBody>
          <a:bodyPr/>
          <a:lstStyle/>
          <a:p>
            <a:r>
              <a:rPr lang="en-US" dirty="0"/>
              <a:t>Case Studies</a:t>
            </a:r>
            <a:endParaRPr lang="en-IN" dirty="0"/>
          </a:p>
        </p:txBody>
      </p:sp>
    </p:spTree>
    <p:extLst>
      <p:ext uri="{BB962C8B-B14F-4D97-AF65-F5344CB8AC3E}">
        <p14:creationId xmlns:p14="http://schemas.microsoft.com/office/powerpoint/2010/main" val="106262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p:cNvSpPr txBox="1">
            <a:spLocks/>
          </p:cNvSpPr>
          <p:nvPr/>
        </p:nvSpPr>
        <p:spPr>
          <a:xfrm>
            <a:off x="4473606" y="6356351"/>
            <a:ext cx="2048433" cy="273572"/>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0" marR="0" lvl="0" indent="0" algn="ctr" defTabSz="914286" rtl="0" eaLnBrk="1" fontAlgn="auto" latinLnBrk="0" hangingPunct="1">
              <a:lnSpc>
                <a:spcPct val="100000"/>
              </a:lnSpc>
              <a:spcBef>
                <a:spcPts val="0"/>
              </a:spcBef>
              <a:spcAft>
                <a:spcPts val="0"/>
              </a:spcAft>
              <a:buClrTx/>
              <a:buSzTx/>
              <a:buFontTx/>
              <a:buNone/>
              <a:tabLst/>
              <a:defRPr/>
            </a:pPr>
            <a:fld id="{408A3319-5104-4E46-B7BB-4F68F196E486}" type="slidenum">
              <a:rPr kumimoji="0" lang="en-IN" sz="900" b="0" i="0" u="none" strike="noStrike" kern="1200" cap="none" spc="0" normalizeH="0" baseline="0" noProof="0" smtClean="0">
                <a:ln>
                  <a:noFill/>
                </a:ln>
                <a:solidFill>
                  <a:prstClr val="white"/>
                </a:solidFill>
                <a:effectLst/>
                <a:uLnTx/>
                <a:uFillTx/>
                <a:latin typeface="Trebuchet MS"/>
                <a:ea typeface="+mn-ea"/>
                <a:cs typeface="+mn-cs"/>
              </a:rPr>
              <a:pPr marL="0" marR="0" lvl="0" indent="0" algn="ctr" defTabSz="914286" rtl="0" eaLnBrk="1" fontAlgn="auto" latinLnBrk="0" hangingPunct="1">
                <a:lnSpc>
                  <a:spcPct val="100000"/>
                </a:lnSpc>
                <a:spcBef>
                  <a:spcPts val="0"/>
                </a:spcBef>
                <a:spcAft>
                  <a:spcPts val="0"/>
                </a:spcAft>
                <a:buClrTx/>
                <a:buSzTx/>
                <a:buFontTx/>
                <a:buNone/>
                <a:tabLst/>
                <a:defRPr/>
              </a:pPr>
              <a:t>42</a:t>
            </a:fld>
            <a:endParaRPr kumimoji="0" lang="en-IN" sz="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dirty="0"/>
              <a:t>A leading BANK relies ON Sify FOR SMOOTH BANKING</a:t>
            </a:r>
            <a:endParaRPr lang="en-IN" dirty="0"/>
          </a:p>
        </p:txBody>
      </p:sp>
      <p:sp>
        <p:nvSpPr>
          <p:cNvPr id="7" name="Rectangle 6"/>
          <p:cNvSpPr/>
          <p:nvPr/>
        </p:nvSpPr>
        <p:spPr>
          <a:xfrm>
            <a:off x="333488" y="987425"/>
            <a:ext cx="8496150" cy="2769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To ensure connectivity and system resiliency for business operations  </a:t>
            </a:r>
            <a:endParaRPr kumimoji="0" lang="en-US" sz="12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Rectangle: Rounded Corners 8">
            <a:extLst>
              <a:ext uri="{FF2B5EF4-FFF2-40B4-BE49-F238E27FC236}">
                <a16:creationId xmlns:a16="http://schemas.microsoft.com/office/drawing/2014/main" id="{C6ED7782-AC6E-4CE6-BDDD-B99961099137}"/>
              </a:ext>
            </a:extLst>
          </p:cNvPr>
          <p:cNvSpPr/>
          <p:nvPr/>
        </p:nvSpPr>
        <p:spPr>
          <a:xfrm>
            <a:off x="608416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0" name="Rectangle: Rounded Corners 8">
            <a:extLst>
              <a:ext uri="{FF2B5EF4-FFF2-40B4-BE49-F238E27FC236}">
                <a16:creationId xmlns:a16="http://schemas.microsoft.com/office/drawing/2014/main" id="{C6ED7782-AC6E-4CE6-BDDD-B99961099137}"/>
              </a:ext>
            </a:extLst>
          </p:cNvPr>
          <p:cNvSpPr/>
          <p:nvPr/>
        </p:nvSpPr>
        <p:spPr>
          <a:xfrm>
            <a:off x="3200698" y="1756259"/>
            <a:ext cx="2726346" cy="2976079"/>
          </a:xfrm>
          <a:prstGeom prst="roundRect">
            <a:avLst>
              <a:gd name="adj" fmla="val 6510"/>
            </a:avLst>
          </a:prstGeom>
          <a:solidFill>
            <a:schemeClr val="accent1">
              <a:lumMod val="50000"/>
              <a:alpha val="80000"/>
            </a:scheme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1" name="Rectangle: Rounded Corners 8">
            <a:extLst>
              <a:ext uri="{FF2B5EF4-FFF2-40B4-BE49-F238E27FC236}">
                <a16:creationId xmlns:a16="http://schemas.microsoft.com/office/drawing/2014/main" id="{C6ED7782-AC6E-4CE6-BDDD-B99961099137}"/>
              </a:ext>
            </a:extLst>
          </p:cNvPr>
          <p:cNvSpPr/>
          <p:nvPr/>
        </p:nvSpPr>
        <p:spPr>
          <a:xfrm>
            <a:off x="31722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15" name="Oval 14"/>
          <p:cNvSpPr/>
          <p:nvPr/>
        </p:nvSpPr>
        <p:spPr>
          <a:xfrm>
            <a:off x="7123566" y="1349279"/>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26" name="Picture 10" descr="Image result for services icon"/>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7230722" y="1456435"/>
            <a:ext cx="505689" cy="505689"/>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4211774" y="1371463"/>
            <a:ext cx="720000" cy="720000"/>
          </a:xfrm>
          <a:prstGeom prst="ellipse">
            <a:avLst/>
          </a:prstGeom>
          <a:solidFill>
            <a:schemeClr val="accent1">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31" name="Picture 2" descr="Image result for chosen icon"/>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4252155" y="1411844"/>
            <a:ext cx="639238" cy="639238"/>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p:cNvSpPr txBox="1">
            <a:spLocks/>
          </p:cNvSpPr>
          <p:nvPr/>
        </p:nvSpPr>
        <p:spPr>
          <a:xfrm>
            <a:off x="3325467" y="2627006"/>
            <a:ext cx="2492614" cy="17198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1F497D"/>
              </a:buClr>
              <a:buSzPct val="100000"/>
              <a:buFont typeface="Wingdings" panose="020B0604020202020204" pitchFamily="2" charset="2"/>
              <a:buChar char="§"/>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Trebuchet MS"/>
              <a:ea typeface="Open Sans Condensed" panose="020B0806030504020204" pitchFamily="34" charset="0"/>
              <a:cs typeface="Arial" panose="020B0604020202020204" pitchFamily="34" charset="0"/>
            </a:endParaRPr>
          </a:p>
        </p:txBody>
      </p:sp>
      <p:sp>
        <p:nvSpPr>
          <p:cNvPr id="34" name="Oval 33"/>
          <p:cNvSpPr/>
          <p:nvPr/>
        </p:nvSpPr>
        <p:spPr>
          <a:xfrm>
            <a:off x="1336659" y="1326227"/>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Trebuchet MS"/>
                <a:ea typeface="+mn-ea"/>
                <a:cs typeface="+mn-cs"/>
              </a:rPr>
              <a:t>	</a:t>
            </a:r>
          </a:p>
        </p:txBody>
      </p:sp>
      <p:pic>
        <p:nvPicPr>
          <p:cNvPr id="22" name="Picture 6" descr="Image result for objective icon"/>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1447423" y="1415979"/>
            <a:ext cx="540495" cy="540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634FFB-EBB4-CE7B-6DD9-86DEC1469597}"/>
              </a:ext>
            </a:extLst>
          </p:cNvPr>
          <p:cNvSpPr txBox="1"/>
          <p:nvPr/>
        </p:nvSpPr>
        <p:spPr>
          <a:xfrm>
            <a:off x="433953" y="2516123"/>
            <a:ext cx="2495227" cy="1292662"/>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To procure an integrated Network services and DC solution.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Robust and resilient network.</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To co-locate primary DC, Disaster Recovery Center &amp; Near DR.</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Seamless transition to SD-WAN from legacy MPLS Network.</a:t>
            </a:r>
          </a:p>
        </p:txBody>
      </p:sp>
      <p:sp>
        <p:nvSpPr>
          <p:cNvPr id="5" name="TextBox 4">
            <a:extLst>
              <a:ext uri="{FF2B5EF4-FFF2-40B4-BE49-F238E27FC236}">
                <a16:creationId xmlns:a16="http://schemas.microsoft.com/office/drawing/2014/main" id="{5F4A81DB-A82B-21B2-D993-D7E9EBA40E9E}"/>
              </a:ext>
            </a:extLst>
          </p:cNvPr>
          <p:cNvSpPr txBox="1"/>
          <p:nvPr/>
        </p:nvSpPr>
        <p:spPr>
          <a:xfrm>
            <a:off x="433953"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BANK’S OBJECTIVES</a:t>
            </a:r>
          </a:p>
        </p:txBody>
      </p:sp>
      <p:sp>
        <p:nvSpPr>
          <p:cNvPr id="10" name="TextBox 9">
            <a:extLst>
              <a:ext uri="{FF2B5EF4-FFF2-40B4-BE49-F238E27FC236}">
                <a16:creationId xmlns:a16="http://schemas.microsoft.com/office/drawing/2014/main" id="{BEBC0540-AB4F-706F-A421-2AFA7BF97549}"/>
              </a:ext>
            </a:extLst>
          </p:cNvPr>
          <p:cNvSpPr txBox="1"/>
          <p:nvPr/>
        </p:nvSpPr>
        <p:spPr>
          <a:xfrm>
            <a:off x="3324386" y="2516123"/>
            <a:ext cx="2495227" cy="1269578"/>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Single point of control for Integrated DC, Network &amp; IT Security, IP Telephony</a:t>
            </a:r>
          </a:p>
          <a:p>
            <a:pPr marL="171450" marR="0" lvl="0" indent="-171450" algn="l" defTabSz="6858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Strong track record and interlocks with large OEMs for SD-WAN, SDN, NAC and IP telephony solutions in 1500+ locations.</a:t>
            </a:r>
          </a:p>
          <a:p>
            <a:pPr marL="171450" marR="0" lvl="0" indent="-171450" algn="l" defTabSz="6858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Ability to work with other service providers</a:t>
            </a:r>
          </a:p>
          <a:p>
            <a:pPr marL="171450" marR="0" lvl="0" indent="-171450" algn="l" defTabSz="6858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Comprehensive understanding of requirements</a:t>
            </a:r>
          </a:p>
          <a:p>
            <a:pPr marL="171450" marR="0" lvl="0" indent="-171450" algn="l" defTabSz="685800" rtl="0" eaLnBrk="1" fontAlgn="auto" latinLnBrk="0" hangingPunct="1">
              <a:lnSpc>
                <a:spcPct val="100000"/>
              </a:lnSpc>
              <a:spcBef>
                <a:spcPts val="0"/>
              </a:spcBef>
              <a:spcAft>
                <a:spcPts val="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Nationwide robust network presence</a:t>
            </a:r>
          </a:p>
        </p:txBody>
      </p:sp>
      <p:sp>
        <p:nvSpPr>
          <p:cNvPr id="11" name="TextBox 10">
            <a:extLst>
              <a:ext uri="{FF2B5EF4-FFF2-40B4-BE49-F238E27FC236}">
                <a16:creationId xmlns:a16="http://schemas.microsoft.com/office/drawing/2014/main" id="{473152DC-1C0A-5E1B-DA50-E37DFE0EA721}"/>
              </a:ext>
            </a:extLst>
          </p:cNvPr>
          <p:cNvSpPr txBox="1"/>
          <p:nvPr/>
        </p:nvSpPr>
        <p:spPr>
          <a:xfrm>
            <a:off x="332438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WHY SIFY WAS CHOSEN</a:t>
            </a:r>
          </a:p>
        </p:txBody>
      </p:sp>
      <p:sp>
        <p:nvSpPr>
          <p:cNvPr id="12" name="TextBox 11">
            <a:extLst>
              <a:ext uri="{FF2B5EF4-FFF2-40B4-BE49-F238E27FC236}">
                <a16:creationId xmlns:a16="http://schemas.microsoft.com/office/drawing/2014/main" id="{62FF813E-A34F-38AB-5F79-D90EEB98182B}"/>
              </a:ext>
            </a:extLst>
          </p:cNvPr>
          <p:cNvSpPr txBox="1"/>
          <p:nvPr/>
        </p:nvSpPr>
        <p:spPr>
          <a:xfrm>
            <a:off x="6207856" y="2516123"/>
            <a:ext cx="2495227" cy="1569660"/>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Bandwidth on demand</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Completely redundant Pan India WAN Network Solution with 1500+ locations and 3000+ links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Onsite NOC solution with monitoring tools and On-Prem resources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High-speed, high-bandwidth redundant network for replication across all data centers (existing and new)</a:t>
            </a:r>
          </a:p>
        </p:txBody>
      </p:sp>
      <p:sp>
        <p:nvSpPr>
          <p:cNvPr id="13" name="TextBox 12">
            <a:extLst>
              <a:ext uri="{FF2B5EF4-FFF2-40B4-BE49-F238E27FC236}">
                <a16:creationId xmlns:a16="http://schemas.microsoft.com/office/drawing/2014/main" id="{FB5B2B30-C1BD-61BA-B96C-8F6C5E538FFE}"/>
              </a:ext>
            </a:extLst>
          </p:cNvPr>
          <p:cNvSpPr txBox="1"/>
          <p:nvPr/>
        </p:nvSpPr>
        <p:spPr>
          <a:xfrm>
            <a:off x="620785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SIFY’S VALUE ADDITIONS</a:t>
            </a:r>
          </a:p>
        </p:txBody>
      </p:sp>
    </p:spTree>
    <p:extLst>
      <p:ext uri="{BB962C8B-B14F-4D97-AF65-F5344CB8AC3E}">
        <p14:creationId xmlns:p14="http://schemas.microsoft.com/office/powerpoint/2010/main" val="376123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p:cNvSpPr txBox="1">
            <a:spLocks/>
          </p:cNvSpPr>
          <p:nvPr/>
        </p:nvSpPr>
        <p:spPr>
          <a:xfrm>
            <a:off x="4473606" y="6356351"/>
            <a:ext cx="2048433" cy="273572"/>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0" marR="0" lvl="0" indent="0" algn="ctr" defTabSz="914286" rtl="0" eaLnBrk="1" fontAlgn="auto" latinLnBrk="0" hangingPunct="1">
              <a:lnSpc>
                <a:spcPct val="100000"/>
              </a:lnSpc>
              <a:spcBef>
                <a:spcPts val="0"/>
              </a:spcBef>
              <a:spcAft>
                <a:spcPts val="0"/>
              </a:spcAft>
              <a:buClrTx/>
              <a:buSzTx/>
              <a:buFontTx/>
              <a:buNone/>
              <a:tabLst/>
              <a:defRPr/>
            </a:pPr>
            <a:fld id="{408A3319-5104-4E46-B7BB-4F68F196E486}" type="slidenum">
              <a:rPr kumimoji="0" lang="en-IN" sz="900" b="0" i="0" u="none" strike="noStrike" kern="1200" cap="none" spc="0" normalizeH="0" baseline="0" noProof="0" smtClean="0">
                <a:ln>
                  <a:noFill/>
                </a:ln>
                <a:solidFill>
                  <a:prstClr val="white"/>
                </a:solidFill>
                <a:effectLst/>
                <a:uLnTx/>
                <a:uFillTx/>
                <a:latin typeface="Trebuchet MS"/>
                <a:ea typeface="+mn-ea"/>
                <a:cs typeface="+mn-cs"/>
              </a:rPr>
              <a:pPr marL="0" marR="0" lvl="0" indent="0" algn="ctr" defTabSz="914286" rtl="0" eaLnBrk="1" fontAlgn="auto" latinLnBrk="0" hangingPunct="1">
                <a:lnSpc>
                  <a:spcPct val="100000"/>
                </a:lnSpc>
                <a:spcBef>
                  <a:spcPts val="0"/>
                </a:spcBef>
                <a:spcAft>
                  <a:spcPts val="0"/>
                </a:spcAft>
                <a:buClrTx/>
                <a:buSzTx/>
                <a:buFontTx/>
                <a:buNone/>
                <a:tabLst/>
                <a:defRPr/>
              </a:pPr>
              <a:t>43</a:t>
            </a:fld>
            <a:endParaRPr kumimoji="0" lang="en-IN" sz="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IN" dirty="0"/>
              <a:t>improved branch availability &amp; </a:t>
            </a:r>
            <a:br>
              <a:rPr lang="en-IN" dirty="0"/>
            </a:br>
            <a:r>
              <a:rPr lang="en-IN" dirty="0"/>
              <a:t>optimized bandwidth utilization at 1500+ locations</a:t>
            </a:r>
          </a:p>
        </p:txBody>
      </p:sp>
      <p:sp>
        <p:nvSpPr>
          <p:cNvPr id="19" name="Rectangle: Rounded Corners 8">
            <a:extLst>
              <a:ext uri="{FF2B5EF4-FFF2-40B4-BE49-F238E27FC236}">
                <a16:creationId xmlns:a16="http://schemas.microsoft.com/office/drawing/2014/main" id="{C6ED7782-AC6E-4CE6-BDDD-B99961099137}"/>
              </a:ext>
            </a:extLst>
          </p:cNvPr>
          <p:cNvSpPr/>
          <p:nvPr/>
        </p:nvSpPr>
        <p:spPr>
          <a:xfrm>
            <a:off x="608416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0" name="Rectangle: Rounded Corners 8">
            <a:extLst>
              <a:ext uri="{FF2B5EF4-FFF2-40B4-BE49-F238E27FC236}">
                <a16:creationId xmlns:a16="http://schemas.microsoft.com/office/drawing/2014/main" id="{C6ED7782-AC6E-4CE6-BDDD-B99961099137}"/>
              </a:ext>
            </a:extLst>
          </p:cNvPr>
          <p:cNvSpPr/>
          <p:nvPr/>
        </p:nvSpPr>
        <p:spPr>
          <a:xfrm>
            <a:off x="3200698" y="1756259"/>
            <a:ext cx="2726346" cy="2976079"/>
          </a:xfrm>
          <a:prstGeom prst="roundRect">
            <a:avLst>
              <a:gd name="adj" fmla="val 6510"/>
            </a:avLst>
          </a:prstGeom>
          <a:solidFill>
            <a:schemeClr val="accent1">
              <a:lumMod val="50000"/>
              <a:alpha val="80000"/>
            </a:scheme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1" name="Rectangle: Rounded Corners 8">
            <a:extLst>
              <a:ext uri="{FF2B5EF4-FFF2-40B4-BE49-F238E27FC236}">
                <a16:creationId xmlns:a16="http://schemas.microsoft.com/office/drawing/2014/main" id="{C6ED7782-AC6E-4CE6-BDDD-B99961099137}"/>
              </a:ext>
            </a:extLst>
          </p:cNvPr>
          <p:cNvSpPr/>
          <p:nvPr/>
        </p:nvSpPr>
        <p:spPr>
          <a:xfrm>
            <a:off x="31722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15" name="Oval 14"/>
          <p:cNvSpPr/>
          <p:nvPr/>
        </p:nvSpPr>
        <p:spPr>
          <a:xfrm>
            <a:off x="7123566" y="1349279"/>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0" name="Oval 29"/>
          <p:cNvSpPr/>
          <p:nvPr/>
        </p:nvSpPr>
        <p:spPr>
          <a:xfrm>
            <a:off x="4211774" y="1371463"/>
            <a:ext cx="720000" cy="720000"/>
          </a:xfrm>
          <a:prstGeom prst="ellipse">
            <a:avLst/>
          </a:prstGeom>
          <a:solidFill>
            <a:schemeClr val="accent1">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Content Placeholder 2"/>
          <p:cNvSpPr txBox="1">
            <a:spLocks/>
          </p:cNvSpPr>
          <p:nvPr/>
        </p:nvSpPr>
        <p:spPr>
          <a:xfrm>
            <a:off x="3325467" y="2627006"/>
            <a:ext cx="2492614" cy="17198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1F497D"/>
              </a:buClr>
              <a:buSzPct val="100000"/>
              <a:buFont typeface="Wingdings" panose="020B0604020202020204" pitchFamily="2" charset="2"/>
              <a:buChar char="§"/>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Trebuchet MS"/>
              <a:ea typeface="Open Sans Condensed" panose="020B0806030504020204" pitchFamily="34" charset="0"/>
              <a:cs typeface="Arial" panose="020B0604020202020204" pitchFamily="34" charset="0"/>
            </a:endParaRPr>
          </a:p>
        </p:txBody>
      </p:sp>
      <p:sp>
        <p:nvSpPr>
          <p:cNvPr id="34" name="Oval 33"/>
          <p:cNvSpPr/>
          <p:nvPr/>
        </p:nvSpPr>
        <p:spPr>
          <a:xfrm>
            <a:off x="1336659" y="1326227"/>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Trebuchet MS"/>
                <a:ea typeface="+mn-ea"/>
                <a:cs typeface="+mn-cs"/>
              </a:rPr>
              <a:t>	</a:t>
            </a:r>
          </a:p>
        </p:txBody>
      </p:sp>
      <p:sp>
        <p:nvSpPr>
          <p:cNvPr id="4" name="TextBox 3">
            <a:extLst>
              <a:ext uri="{FF2B5EF4-FFF2-40B4-BE49-F238E27FC236}">
                <a16:creationId xmlns:a16="http://schemas.microsoft.com/office/drawing/2014/main" id="{CC634FFB-EBB4-CE7B-6DD9-86DEC1469597}"/>
              </a:ext>
            </a:extLst>
          </p:cNvPr>
          <p:cNvSpPr txBox="1"/>
          <p:nvPr/>
        </p:nvSpPr>
        <p:spPr>
          <a:xfrm>
            <a:off x="433953" y="2516123"/>
            <a:ext cx="2495227" cy="1292662"/>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Single link at all locations, front-ended by Wipro Limited.</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Traditional MPLS VPN network of 1500+ branches.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Centralized banking solution on Finacle.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Co-located traditional DC Network at Mumbai and NOIDA.</a:t>
            </a:r>
          </a:p>
        </p:txBody>
      </p:sp>
      <p:sp>
        <p:nvSpPr>
          <p:cNvPr id="5" name="TextBox 4">
            <a:extLst>
              <a:ext uri="{FF2B5EF4-FFF2-40B4-BE49-F238E27FC236}">
                <a16:creationId xmlns:a16="http://schemas.microsoft.com/office/drawing/2014/main" id="{5F4A81DB-A82B-21B2-D993-D7E9EBA40E9E}"/>
              </a:ext>
            </a:extLst>
          </p:cNvPr>
          <p:cNvSpPr txBox="1"/>
          <p:nvPr/>
        </p:nvSpPr>
        <p:spPr>
          <a:xfrm>
            <a:off x="433953"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BEFORE TRANSFORMATION</a:t>
            </a:r>
          </a:p>
        </p:txBody>
      </p:sp>
      <p:sp>
        <p:nvSpPr>
          <p:cNvPr id="10" name="TextBox 9">
            <a:extLst>
              <a:ext uri="{FF2B5EF4-FFF2-40B4-BE49-F238E27FC236}">
                <a16:creationId xmlns:a16="http://schemas.microsoft.com/office/drawing/2014/main" id="{BEBC0540-AB4F-706F-A421-2AFA7BF97549}"/>
              </a:ext>
            </a:extLst>
          </p:cNvPr>
          <p:cNvSpPr txBox="1"/>
          <p:nvPr/>
        </p:nvSpPr>
        <p:spPr>
          <a:xfrm>
            <a:off x="3324386" y="2516123"/>
            <a:ext cx="2495227" cy="938719"/>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Network connectivity from two operators.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Upgrade to latest technology solution with SD-WAN &amp; SDN.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Robust edge-to-edge security.</a:t>
            </a:r>
          </a:p>
        </p:txBody>
      </p:sp>
      <p:sp>
        <p:nvSpPr>
          <p:cNvPr id="11" name="TextBox 10">
            <a:extLst>
              <a:ext uri="{FF2B5EF4-FFF2-40B4-BE49-F238E27FC236}">
                <a16:creationId xmlns:a16="http://schemas.microsoft.com/office/drawing/2014/main" id="{473152DC-1C0A-5E1B-DA50-E37DFE0EA721}"/>
              </a:ext>
            </a:extLst>
          </p:cNvPr>
          <p:cNvSpPr txBox="1"/>
          <p:nvPr/>
        </p:nvSpPr>
        <p:spPr>
          <a:xfrm>
            <a:off x="332438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AFTER TRANSFORMATION</a:t>
            </a:r>
          </a:p>
        </p:txBody>
      </p:sp>
      <p:sp>
        <p:nvSpPr>
          <p:cNvPr id="12" name="TextBox 11">
            <a:extLst>
              <a:ext uri="{FF2B5EF4-FFF2-40B4-BE49-F238E27FC236}">
                <a16:creationId xmlns:a16="http://schemas.microsoft.com/office/drawing/2014/main" id="{62FF813E-A34F-38AB-5F79-D90EEB98182B}"/>
              </a:ext>
            </a:extLst>
          </p:cNvPr>
          <p:cNvSpPr txBox="1"/>
          <p:nvPr/>
        </p:nvSpPr>
        <p:spPr>
          <a:xfrm>
            <a:off x="6207856" y="2516123"/>
            <a:ext cx="2495227" cy="1569660"/>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Sify as single point of control for Integrated DC, Network &amp; Security.</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Improved branch availability, optimized bandwidth utilization, and increased application performance.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Improved end-user application experience and customer satisfaction.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Greater business agility and responsiveness.</a:t>
            </a:r>
          </a:p>
        </p:txBody>
      </p:sp>
      <p:sp>
        <p:nvSpPr>
          <p:cNvPr id="13" name="TextBox 12">
            <a:extLst>
              <a:ext uri="{FF2B5EF4-FFF2-40B4-BE49-F238E27FC236}">
                <a16:creationId xmlns:a16="http://schemas.microsoft.com/office/drawing/2014/main" id="{FB5B2B30-C1BD-61BA-B96C-8F6C5E538FFE}"/>
              </a:ext>
            </a:extLst>
          </p:cNvPr>
          <p:cNvSpPr txBox="1"/>
          <p:nvPr/>
        </p:nvSpPr>
        <p:spPr>
          <a:xfrm>
            <a:off x="6084168" y="2201180"/>
            <a:ext cx="272634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CUSTOMER SUCCESS BENEFITS</a:t>
            </a:r>
          </a:p>
        </p:txBody>
      </p:sp>
      <p:pic>
        <p:nvPicPr>
          <p:cNvPr id="6" name="Picture 2" descr="Image result for before icon">
            <a:extLst>
              <a:ext uri="{FF2B5EF4-FFF2-40B4-BE49-F238E27FC236}">
                <a16:creationId xmlns:a16="http://schemas.microsoft.com/office/drawing/2014/main" id="{E3C2B6AB-D08D-2EBA-5B77-26CBEBA32C98}"/>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1441533" y="1448922"/>
            <a:ext cx="477737" cy="477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after icon">
            <a:extLst>
              <a:ext uri="{FF2B5EF4-FFF2-40B4-BE49-F238E27FC236}">
                <a16:creationId xmlns:a16="http://schemas.microsoft.com/office/drawing/2014/main" id="{5D55C02A-AC7D-F274-AD57-3FBE036DE124}"/>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4289130" y="1424229"/>
            <a:ext cx="620111" cy="6201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benefits icon">
            <a:extLst>
              <a:ext uri="{FF2B5EF4-FFF2-40B4-BE49-F238E27FC236}">
                <a16:creationId xmlns:a16="http://schemas.microsoft.com/office/drawing/2014/main" id="{1AF77AEA-610D-3057-3A4F-CBD3E982C331}"/>
              </a:ext>
            </a:extLst>
          </p:cNvPr>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7184626" y="1418895"/>
            <a:ext cx="537791" cy="53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85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AC0EC-BE76-0D7D-8DDD-E991398BFC46}"/>
              </a:ext>
            </a:extLst>
          </p:cNvPr>
          <p:cNvSpPr txBox="1"/>
          <p:nvPr/>
        </p:nvSpPr>
        <p:spPr>
          <a:xfrm>
            <a:off x="323850" y="2156251"/>
            <a:ext cx="8496300" cy="8309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Win Theme: </a:t>
            </a:r>
            <a:br>
              <a:rPr kumimoji="0" lang="en-US" sz="2400" b="1" i="0" u="none" strike="noStrike" kern="1200" cap="none" spc="0" normalizeH="0" baseline="0" noProof="0" dirty="0">
                <a:ln>
                  <a:noFill/>
                </a:ln>
                <a:solidFill>
                  <a:srgbClr val="BED730"/>
                </a:solidFill>
                <a:effectLst/>
                <a:uLnTx/>
                <a:uFillTx/>
                <a:latin typeface="Trebuchet MS"/>
                <a:ea typeface="+mn-ea"/>
                <a:cs typeface="+mn-cs"/>
              </a:rPr>
            </a:br>
            <a:r>
              <a:rPr kumimoji="0" lang="en-US" sz="2400" b="1" i="0" u="none" strike="noStrike" kern="1200" cap="none" spc="0" normalizeH="0" baseline="0" noProof="0" dirty="0">
                <a:ln>
                  <a:noFill/>
                </a:ln>
                <a:solidFill>
                  <a:srgbClr val="BED730"/>
                </a:solidFill>
                <a:effectLst/>
                <a:uLnTx/>
                <a:uFillTx/>
                <a:latin typeface="Trebuchet MS"/>
                <a:ea typeface="+mn-ea"/>
                <a:cs typeface="+mn-cs"/>
              </a:rPr>
              <a:t>Cloud Transformation</a:t>
            </a:r>
            <a:endParaRPr kumimoji="0" lang="en-IN" sz="2400" b="0" i="0" u="none" strike="noStrike" kern="1200" cap="none" spc="0" normalizeH="0" baseline="0" noProof="0" dirty="0">
              <a:ln>
                <a:noFill/>
              </a:ln>
              <a:solidFill>
                <a:srgbClr val="BED730"/>
              </a:solidFill>
              <a:effectLst/>
              <a:uLnTx/>
              <a:uFillTx/>
              <a:latin typeface="Trebuchet MS"/>
              <a:ea typeface="+mn-ea"/>
              <a:cs typeface="+mn-cs"/>
            </a:endParaRPr>
          </a:p>
        </p:txBody>
      </p:sp>
    </p:spTree>
    <p:extLst>
      <p:ext uri="{BB962C8B-B14F-4D97-AF65-F5344CB8AC3E}">
        <p14:creationId xmlns:p14="http://schemas.microsoft.com/office/powerpoint/2010/main" val="261092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p:cNvSpPr txBox="1">
            <a:spLocks/>
          </p:cNvSpPr>
          <p:nvPr/>
        </p:nvSpPr>
        <p:spPr>
          <a:xfrm>
            <a:off x="4473606" y="6356351"/>
            <a:ext cx="2048433" cy="273572"/>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0" marR="0" lvl="0" indent="0" algn="ctr" defTabSz="914286" rtl="0" eaLnBrk="1" fontAlgn="auto" latinLnBrk="0" hangingPunct="1">
              <a:lnSpc>
                <a:spcPct val="100000"/>
              </a:lnSpc>
              <a:spcBef>
                <a:spcPts val="0"/>
              </a:spcBef>
              <a:spcAft>
                <a:spcPts val="0"/>
              </a:spcAft>
              <a:buClrTx/>
              <a:buSzTx/>
              <a:buFontTx/>
              <a:buNone/>
              <a:tabLst/>
              <a:defRPr/>
            </a:pPr>
            <a:fld id="{408A3319-5104-4E46-B7BB-4F68F196E486}" type="slidenum">
              <a:rPr kumimoji="0" lang="en-IN" sz="900" b="0" i="0" u="none" strike="noStrike" kern="1200" cap="none" spc="0" normalizeH="0" baseline="0" noProof="0" smtClean="0">
                <a:ln>
                  <a:noFill/>
                </a:ln>
                <a:solidFill>
                  <a:prstClr val="white"/>
                </a:solidFill>
                <a:effectLst/>
                <a:uLnTx/>
                <a:uFillTx/>
                <a:latin typeface="Trebuchet MS"/>
                <a:ea typeface="+mn-ea"/>
                <a:cs typeface="+mn-cs"/>
              </a:rPr>
              <a:pPr marL="0" marR="0" lvl="0" indent="0" algn="ctr" defTabSz="914286" rtl="0" eaLnBrk="1" fontAlgn="auto" latinLnBrk="0" hangingPunct="1">
                <a:lnSpc>
                  <a:spcPct val="100000"/>
                </a:lnSpc>
                <a:spcBef>
                  <a:spcPts val="0"/>
                </a:spcBef>
                <a:spcAft>
                  <a:spcPts val="0"/>
                </a:spcAft>
                <a:buClrTx/>
                <a:buSzTx/>
                <a:buFontTx/>
                <a:buNone/>
                <a:tabLst/>
                <a:defRPr/>
              </a:pPr>
              <a:t>45</a:t>
            </a:fld>
            <a:endParaRPr kumimoji="0" lang="en-IN" sz="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dirty="0"/>
              <a:t>Sify accelerates the Cloud Journey of a leading financial services provider with its Hybrid IT Solution</a:t>
            </a:r>
            <a:endParaRPr lang="en-IN" dirty="0"/>
          </a:p>
        </p:txBody>
      </p:sp>
      <p:sp>
        <p:nvSpPr>
          <p:cNvPr id="7" name="Rectangle 6"/>
          <p:cNvSpPr/>
          <p:nvPr/>
        </p:nvSpPr>
        <p:spPr>
          <a:xfrm>
            <a:off x="333488" y="856089"/>
            <a:ext cx="8496150"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Transformation goal: </a:t>
            </a:r>
            <a:r>
              <a:rPr kumimoji="0" lang="en-US" sz="1200" b="0" i="0" u="none" strike="noStrike" kern="1200" cap="none" spc="0" normalizeH="0" baseline="0" noProof="0" dirty="0">
                <a:ln>
                  <a:noFill/>
                </a:ln>
                <a:solidFill>
                  <a:prstClr val="white"/>
                </a:solidFill>
                <a:effectLst/>
                <a:uLnTx/>
                <a:uFillTx/>
                <a:latin typeface="Trebuchet MS"/>
                <a:ea typeface="+mn-ea"/>
                <a:cs typeface="+mn-cs"/>
              </a:rPr>
              <a:t>Enhance customer experience and operational efficiency by leveraging digital technologies on an agile, scalable and resilient IT infrastructure</a:t>
            </a:r>
          </a:p>
        </p:txBody>
      </p:sp>
      <p:sp>
        <p:nvSpPr>
          <p:cNvPr id="19" name="Rectangle: Rounded Corners 8">
            <a:extLst>
              <a:ext uri="{FF2B5EF4-FFF2-40B4-BE49-F238E27FC236}">
                <a16:creationId xmlns:a16="http://schemas.microsoft.com/office/drawing/2014/main" id="{C6ED7782-AC6E-4CE6-BDDD-B99961099137}"/>
              </a:ext>
            </a:extLst>
          </p:cNvPr>
          <p:cNvSpPr/>
          <p:nvPr/>
        </p:nvSpPr>
        <p:spPr>
          <a:xfrm>
            <a:off x="608416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0" name="Rectangle: Rounded Corners 8">
            <a:extLst>
              <a:ext uri="{FF2B5EF4-FFF2-40B4-BE49-F238E27FC236}">
                <a16:creationId xmlns:a16="http://schemas.microsoft.com/office/drawing/2014/main" id="{C6ED7782-AC6E-4CE6-BDDD-B99961099137}"/>
              </a:ext>
            </a:extLst>
          </p:cNvPr>
          <p:cNvSpPr/>
          <p:nvPr/>
        </p:nvSpPr>
        <p:spPr>
          <a:xfrm>
            <a:off x="3200698" y="1756259"/>
            <a:ext cx="2726346" cy="2976079"/>
          </a:xfrm>
          <a:prstGeom prst="roundRect">
            <a:avLst>
              <a:gd name="adj" fmla="val 6510"/>
            </a:avLst>
          </a:prstGeom>
          <a:solidFill>
            <a:schemeClr val="accent1">
              <a:lumMod val="50000"/>
              <a:alpha val="80000"/>
            </a:scheme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1" name="Rectangle: Rounded Corners 8">
            <a:extLst>
              <a:ext uri="{FF2B5EF4-FFF2-40B4-BE49-F238E27FC236}">
                <a16:creationId xmlns:a16="http://schemas.microsoft.com/office/drawing/2014/main" id="{C6ED7782-AC6E-4CE6-BDDD-B99961099137}"/>
              </a:ext>
            </a:extLst>
          </p:cNvPr>
          <p:cNvSpPr/>
          <p:nvPr/>
        </p:nvSpPr>
        <p:spPr>
          <a:xfrm>
            <a:off x="31722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15" name="Oval 14"/>
          <p:cNvSpPr/>
          <p:nvPr/>
        </p:nvSpPr>
        <p:spPr>
          <a:xfrm>
            <a:off x="7123566" y="1349279"/>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26" name="Picture 10" descr="Image result for services icon"/>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7230722" y="1456435"/>
            <a:ext cx="505689" cy="505689"/>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4211774" y="1371463"/>
            <a:ext cx="720000" cy="720000"/>
          </a:xfrm>
          <a:prstGeom prst="ellipse">
            <a:avLst/>
          </a:prstGeom>
          <a:solidFill>
            <a:schemeClr val="accent1">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31" name="Picture 2" descr="Image result for chosen icon"/>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4252155" y="1411844"/>
            <a:ext cx="639238" cy="639238"/>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p:cNvSpPr txBox="1">
            <a:spLocks/>
          </p:cNvSpPr>
          <p:nvPr/>
        </p:nvSpPr>
        <p:spPr>
          <a:xfrm>
            <a:off x="3325467" y="2627006"/>
            <a:ext cx="2492614" cy="17198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1F497D"/>
              </a:buClr>
              <a:buSzPct val="100000"/>
              <a:buFont typeface="Wingdings" panose="020B0604020202020204" pitchFamily="2" charset="2"/>
              <a:buChar char="§"/>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Trebuchet MS"/>
              <a:ea typeface="Open Sans Condensed" panose="020B0806030504020204" pitchFamily="34" charset="0"/>
              <a:cs typeface="Arial" panose="020B0604020202020204" pitchFamily="34" charset="0"/>
            </a:endParaRPr>
          </a:p>
        </p:txBody>
      </p:sp>
      <p:sp>
        <p:nvSpPr>
          <p:cNvPr id="34" name="Oval 33"/>
          <p:cNvSpPr/>
          <p:nvPr/>
        </p:nvSpPr>
        <p:spPr>
          <a:xfrm>
            <a:off x="1336659" y="1326227"/>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Trebuchet MS"/>
                <a:ea typeface="+mn-ea"/>
                <a:cs typeface="+mn-cs"/>
              </a:rPr>
              <a:t>	</a:t>
            </a:r>
          </a:p>
        </p:txBody>
      </p:sp>
      <p:pic>
        <p:nvPicPr>
          <p:cNvPr id="22" name="Picture 6" descr="Image result for objective icon"/>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1447423" y="1415979"/>
            <a:ext cx="540495" cy="540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634FFB-EBB4-CE7B-6DD9-86DEC1469597}"/>
              </a:ext>
            </a:extLst>
          </p:cNvPr>
          <p:cNvSpPr txBox="1"/>
          <p:nvPr/>
        </p:nvSpPr>
        <p:spPr>
          <a:xfrm>
            <a:off x="433953" y="2516123"/>
            <a:ext cx="2495227" cy="1431161"/>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Migrate and integrate complex IT landscape operating on multiple hypervisors to a scalable </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Optimize TCO.</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Dedicated high-speed network for access to GCP-hosted applications.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Retain same network subnet between on-prem DC, DR and co-located DC.</a:t>
            </a:r>
          </a:p>
        </p:txBody>
      </p:sp>
      <p:sp>
        <p:nvSpPr>
          <p:cNvPr id="5" name="TextBox 4">
            <a:extLst>
              <a:ext uri="{FF2B5EF4-FFF2-40B4-BE49-F238E27FC236}">
                <a16:creationId xmlns:a16="http://schemas.microsoft.com/office/drawing/2014/main" id="{5F4A81DB-A82B-21B2-D993-D7E9EBA40E9E}"/>
              </a:ext>
            </a:extLst>
          </p:cNvPr>
          <p:cNvSpPr txBox="1"/>
          <p:nvPr/>
        </p:nvSpPr>
        <p:spPr>
          <a:xfrm>
            <a:off x="433953"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OBJECTIVES</a:t>
            </a:r>
          </a:p>
        </p:txBody>
      </p:sp>
      <p:sp>
        <p:nvSpPr>
          <p:cNvPr id="10" name="TextBox 9">
            <a:extLst>
              <a:ext uri="{FF2B5EF4-FFF2-40B4-BE49-F238E27FC236}">
                <a16:creationId xmlns:a16="http://schemas.microsoft.com/office/drawing/2014/main" id="{BEBC0540-AB4F-706F-A421-2AFA7BF97549}"/>
              </a:ext>
            </a:extLst>
          </p:cNvPr>
          <p:cNvSpPr txBox="1"/>
          <p:nvPr/>
        </p:nvSpPr>
        <p:spPr>
          <a:xfrm>
            <a:off x="3324386" y="2516123"/>
            <a:ext cx="2495227" cy="1384995"/>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Sify has experience and assets for large-scale BFSI migrations to Hybrid IT</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Comprehensive cloud-centric services and managed services</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Prompt support and strong financial position of Sify.</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Consultative approach and record time delivery (4 months) despite pandemic lockdown.</a:t>
            </a:r>
          </a:p>
        </p:txBody>
      </p:sp>
      <p:sp>
        <p:nvSpPr>
          <p:cNvPr id="11" name="TextBox 10">
            <a:extLst>
              <a:ext uri="{FF2B5EF4-FFF2-40B4-BE49-F238E27FC236}">
                <a16:creationId xmlns:a16="http://schemas.microsoft.com/office/drawing/2014/main" id="{473152DC-1C0A-5E1B-DA50-E37DFE0EA721}"/>
              </a:ext>
            </a:extLst>
          </p:cNvPr>
          <p:cNvSpPr txBox="1"/>
          <p:nvPr/>
        </p:nvSpPr>
        <p:spPr>
          <a:xfrm>
            <a:off x="332438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WHY SIFY WAS CHOSEN</a:t>
            </a:r>
          </a:p>
        </p:txBody>
      </p:sp>
      <p:sp>
        <p:nvSpPr>
          <p:cNvPr id="12" name="TextBox 11">
            <a:extLst>
              <a:ext uri="{FF2B5EF4-FFF2-40B4-BE49-F238E27FC236}">
                <a16:creationId xmlns:a16="http://schemas.microsoft.com/office/drawing/2014/main" id="{62FF813E-A34F-38AB-5F79-D90EEB98182B}"/>
              </a:ext>
            </a:extLst>
          </p:cNvPr>
          <p:cNvSpPr txBox="1"/>
          <p:nvPr/>
        </p:nvSpPr>
        <p:spPr>
          <a:xfrm>
            <a:off x="6207856" y="2516123"/>
            <a:ext cx="2495227" cy="1685077"/>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End-to-end hybrid IT implementation using multiple migration methodologies.</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Private cloud using HCI environment and Sify CloudInfinit for VMware virtualization and server management.</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Provisioning of temporary setup to eliminate risk of downtime.</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Strategically planned downtime during lift and shift to Sify Airoli DC.</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85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Platform managed services included in implementation.</a:t>
            </a:r>
          </a:p>
        </p:txBody>
      </p:sp>
      <p:sp>
        <p:nvSpPr>
          <p:cNvPr id="13" name="TextBox 12">
            <a:extLst>
              <a:ext uri="{FF2B5EF4-FFF2-40B4-BE49-F238E27FC236}">
                <a16:creationId xmlns:a16="http://schemas.microsoft.com/office/drawing/2014/main" id="{FB5B2B30-C1BD-61BA-B96C-8F6C5E538FFE}"/>
              </a:ext>
            </a:extLst>
          </p:cNvPr>
          <p:cNvSpPr txBox="1"/>
          <p:nvPr/>
        </p:nvSpPr>
        <p:spPr>
          <a:xfrm>
            <a:off x="620785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SIFY’S VALUE ADDITIONS</a:t>
            </a:r>
          </a:p>
        </p:txBody>
      </p:sp>
    </p:spTree>
    <p:extLst>
      <p:ext uri="{BB962C8B-B14F-4D97-AF65-F5344CB8AC3E}">
        <p14:creationId xmlns:p14="http://schemas.microsoft.com/office/powerpoint/2010/main" val="42166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p:cNvSpPr txBox="1">
            <a:spLocks/>
          </p:cNvSpPr>
          <p:nvPr/>
        </p:nvSpPr>
        <p:spPr>
          <a:xfrm>
            <a:off x="4473606" y="6356351"/>
            <a:ext cx="2048433" cy="273572"/>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0" marR="0" lvl="0" indent="0" algn="ctr" defTabSz="914286" rtl="0" eaLnBrk="1" fontAlgn="auto" latinLnBrk="0" hangingPunct="1">
              <a:lnSpc>
                <a:spcPct val="100000"/>
              </a:lnSpc>
              <a:spcBef>
                <a:spcPts val="0"/>
              </a:spcBef>
              <a:spcAft>
                <a:spcPts val="0"/>
              </a:spcAft>
              <a:buClrTx/>
              <a:buSzTx/>
              <a:buFontTx/>
              <a:buNone/>
              <a:tabLst/>
              <a:defRPr/>
            </a:pPr>
            <a:fld id="{408A3319-5104-4E46-B7BB-4F68F196E486}" type="slidenum">
              <a:rPr kumimoji="0" lang="en-IN" sz="900" b="0" i="0" u="none" strike="noStrike" kern="1200" cap="none" spc="0" normalizeH="0" baseline="0" noProof="0" smtClean="0">
                <a:ln>
                  <a:noFill/>
                </a:ln>
                <a:solidFill>
                  <a:prstClr val="white"/>
                </a:solidFill>
                <a:effectLst/>
                <a:uLnTx/>
                <a:uFillTx/>
                <a:latin typeface="Trebuchet MS"/>
                <a:ea typeface="+mn-ea"/>
                <a:cs typeface="+mn-cs"/>
              </a:rPr>
              <a:pPr marL="0" marR="0" lvl="0" indent="0" algn="ctr" defTabSz="914286" rtl="0" eaLnBrk="1" fontAlgn="auto" latinLnBrk="0" hangingPunct="1">
                <a:lnSpc>
                  <a:spcPct val="100000"/>
                </a:lnSpc>
                <a:spcBef>
                  <a:spcPts val="0"/>
                </a:spcBef>
                <a:spcAft>
                  <a:spcPts val="0"/>
                </a:spcAft>
                <a:buClrTx/>
                <a:buSzTx/>
                <a:buFontTx/>
                <a:buNone/>
                <a:tabLst/>
                <a:defRPr/>
              </a:pPr>
              <a:t>46</a:t>
            </a:fld>
            <a:endParaRPr kumimoji="0" lang="en-IN" sz="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p:txBody>
          <a:bodyPr/>
          <a:lstStyle/>
          <a:p>
            <a:r>
              <a:rPr lang="en-US" dirty="0"/>
              <a:t>Seamless transformation in record time </a:t>
            </a:r>
            <a:br>
              <a:rPr lang="en-US" dirty="0"/>
            </a:br>
            <a:r>
              <a:rPr lang="en-US" dirty="0"/>
              <a:t>with Sify data centers</a:t>
            </a:r>
            <a:endParaRPr lang="en-IN" dirty="0"/>
          </a:p>
        </p:txBody>
      </p:sp>
      <p:sp>
        <p:nvSpPr>
          <p:cNvPr id="19" name="Rectangle: Rounded Corners 8">
            <a:extLst>
              <a:ext uri="{FF2B5EF4-FFF2-40B4-BE49-F238E27FC236}">
                <a16:creationId xmlns:a16="http://schemas.microsoft.com/office/drawing/2014/main" id="{C6ED7782-AC6E-4CE6-BDDD-B99961099137}"/>
              </a:ext>
            </a:extLst>
          </p:cNvPr>
          <p:cNvSpPr/>
          <p:nvPr/>
        </p:nvSpPr>
        <p:spPr>
          <a:xfrm>
            <a:off x="608416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0" name="Rectangle: Rounded Corners 8">
            <a:extLst>
              <a:ext uri="{FF2B5EF4-FFF2-40B4-BE49-F238E27FC236}">
                <a16:creationId xmlns:a16="http://schemas.microsoft.com/office/drawing/2014/main" id="{C6ED7782-AC6E-4CE6-BDDD-B99961099137}"/>
              </a:ext>
            </a:extLst>
          </p:cNvPr>
          <p:cNvSpPr/>
          <p:nvPr/>
        </p:nvSpPr>
        <p:spPr>
          <a:xfrm>
            <a:off x="3200698" y="1756259"/>
            <a:ext cx="2726346" cy="2976079"/>
          </a:xfrm>
          <a:prstGeom prst="roundRect">
            <a:avLst>
              <a:gd name="adj" fmla="val 6510"/>
            </a:avLst>
          </a:prstGeom>
          <a:solidFill>
            <a:schemeClr val="accent1">
              <a:lumMod val="50000"/>
              <a:alpha val="80000"/>
            </a:scheme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1" name="Rectangle: Rounded Corners 8">
            <a:extLst>
              <a:ext uri="{FF2B5EF4-FFF2-40B4-BE49-F238E27FC236}">
                <a16:creationId xmlns:a16="http://schemas.microsoft.com/office/drawing/2014/main" id="{C6ED7782-AC6E-4CE6-BDDD-B99961099137}"/>
              </a:ext>
            </a:extLst>
          </p:cNvPr>
          <p:cNvSpPr/>
          <p:nvPr/>
        </p:nvSpPr>
        <p:spPr>
          <a:xfrm>
            <a:off x="31722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15" name="Oval 14"/>
          <p:cNvSpPr/>
          <p:nvPr/>
        </p:nvSpPr>
        <p:spPr>
          <a:xfrm>
            <a:off x="7123566" y="1349279"/>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0" name="Oval 29"/>
          <p:cNvSpPr/>
          <p:nvPr/>
        </p:nvSpPr>
        <p:spPr>
          <a:xfrm>
            <a:off x="4211774" y="1371463"/>
            <a:ext cx="720000" cy="720000"/>
          </a:xfrm>
          <a:prstGeom prst="ellipse">
            <a:avLst/>
          </a:prstGeom>
          <a:solidFill>
            <a:schemeClr val="accent1">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Content Placeholder 2"/>
          <p:cNvSpPr txBox="1">
            <a:spLocks/>
          </p:cNvSpPr>
          <p:nvPr/>
        </p:nvSpPr>
        <p:spPr>
          <a:xfrm>
            <a:off x="3325467" y="2627006"/>
            <a:ext cx="2492614" cy="17198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1F497D"/>
              </a:buClr>
              <a:buSzPct val="100000"/>
              <a:buFont typeface="Wingdings" panose="020B0604020202020204" pitchFamily="2" charset="2"/>
              <a:buChar char="§"/>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Trebuchet MS"/>
              <a:ea typeface="Open Sans Condensed" panose="020B0806030504020204" pitchFamily="34" charset="0"/>
              <a:cs typeface="Arial" panose="020B0604020202020204" pitchFamily="34" charset="0"/>
            </a:endParaRPr>
          </a:p>
        </p:txBody>
      </p:sp>
      <p:sp>
        <p:nvSpPr>
          <p:cNvPr id="34" name="Oval 33"/>
          <p:cNvSpPr/>
          <p:nvPr/>
        </p:nvSpPr>
        <p:spPr>
          <a:xfrm>
            <a:off x="1336659" y="1326227"/>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Trebuchet MS"/>
                <a:ea typeface="+mn-ea"/>
                <a:cs typeface="+mn-cs"/>
              </a:rPr>
              <a:t>	</a:t>
            </a:r>
          </a:p>
        </p:txBody>
      </p:sp>
      <p:sp>
        <p:nvSpPr>
          <p:cNvPr id="4" name="TextBox 3">
            <a:extLst>
              <a:ext uri="{FF2B5EF4-FFF2-40B4-BE49-F238E27FC236}">
                <a16:creationId xmlns:a16="http://schemas.microsoft.com/office/drawing/2014/main" id="{CC634FFB-EBB4-CE7B-6DD9-86DEC1469597}"/>
              </a:ext>
            </a:extLst>
          </p:cNvPr>
          <p:cNvSpPr txBox="1"/>
          <p:nvPr/>
        </p:nvSpPr>
        <p:spPr>
          <a:xfrm>
            <a:off x="433953" y="2516123"/>
            <a:ext cx="2495227" cy="1954381"/>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Difficulty in scaling up space and power - inhibiting DC expansion &amp; business growth.</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Management in silos for different workloads in a multi-hypervisor architecture.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Non-redundant infrastructure setup for applications - lacking the redundancy of a clustered environment</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Challenges in replicating the DC and DR.</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Hardcoded IPs in legacy applications - changing them was not possible.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Poor application performance with existing equipment which was due for tech refresh.</a:t>
            </a:r>
          </a:p>
        </p:txBody>
      </p:sp>
      <p:sp>
        <p:nvSpPr>
          <p:cNvPr id="5" name="TextBox 4">
            <a:extLst>
              <a:ext uri="{FF2B5EF4-FFF2-40B4-BE49-F238E27FC236}">
                <a16:creationId xmlns:a16="http://schemas.microsoft.com/office/drawing/2014/main" id="{5F4A81DB-A82B-21B2-D993-D7E9EBA40E9E}"/>
              </a:ext>
            </a:extLst>
          </p:cNvPr>
          <p:cNvSpPr txBox="1"/>
          <p:nvPr/>
        </p:nvSpPr>
        <p:spPr>
          <a:xfrm>
            <a:off x="433953"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BEFORE TRANSFORMATION</a:t>
            </a:r>
          </a:p>
        </p:txBody>
      </p:sp>
      <p:sp>
        <p:nvSpPr>
          <p:cNvPr id="10" name="TextBox 9">
            <a:extLst>
              <a:ext uri="{FF2B5EF4-FFF2-40B4-BE49-F238E27FC236}">
                <a16:creationId xmlns:a16="http://schemas.microsoft.com/office/drawing/2014/main" id="{BEBC0540-AB4F-706F-A421-2AFA7BF97549}"/>
              </a:ext>
            </a:extLst>
          </p:cNvPr>
          <p:cNvSpPr txBox="1"/>
          <p:nvPr/>
        </p:nvSpPr>
        <p:spPr>
          <a:xfrm>
            <a:off x="3324386" y="2516123"/>
            <a:ext cx="2495227" cy="1923604"/>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Customized Hybrid IT architecture and hybrid migration (P2P + P2V) to meet business application demand.</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Low latency network between co-location setup and other DC provider for accessing core applications as a LAN extension.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Dedicated network switches for Sify CloudInfinit connectivity &amp; uplink to MMFSL co-located infrastructure.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Migration links (2 Gbps) between customer premises and Sify DC using Overlay Tunnel Virtualization (OTV) protocol to have the same LAN extension.</a:t>
            </a:r>
          </a:p>
        </p:txBody>
      </p:sp>
      <p:sp>
        <p:nvSpPr>
          <p:cNvPr id="11" name="TextBox 10">
            <a:extLst>
              <a:ext uri="{FF2B5EF4-FFF2-40B4-BE49-F238E27FC236}">
                <a16:creationId xmlns:a16="http://schemas.microsoft.com/office/drawing/2014/main" id="{473152DC-1C0A-5E1B-DA50-E37DFE0EA721}"/>
              </a:ext>
            </a:extLst>
          </p:cNvPr>
          <p:cNvSpPr txBox="1"/>
          <p:nvPr/>
        </p:nvSpPr>
        <p:spPr>
          <a:xfrm>
            <a:off x="332438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AFTER TRANSFORMATION</a:t>
            </a:r>
          </a:p>
        </p:txBody>
      </p:sp>
      <p:sp>
        <p:nvSpPr>
          <p:cNvPr id="12" name="TextBox 11">
            <a:extLst>
              <a:ext uri="{FF2B5EF4-FFF2-40B4-BE49-F238E27FC236}">
                <a16:creationId xmlns:a16="http://schemas.microsoft.com/office/drawing/2014/main" id="{62FF813E-A34F-38AB-5F79-D90EEB98182B}"/>
              </a:ext>
            </a:extLst>
          </p:cNvPr>
          <p:cNvSpPr txBox="1"/>
          <p:nvPr/>
        </p:nvSpPr>
        <p:spPr>
          <a:xfrm>
            <a:off x="6207856" y="2516123"/>
            <a:ext cx="2495227" cy="2000548"/>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Scalable and redundant IT infra ensuring high availability and performance of applications.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Reduction and rationalization of TCO with infrastructure solution on as-a-service model.</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Unabated transformation despite pandemic restrictions due to the swift execution and closure by the Sify team within 4 months.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Better productivity and customer experience owing to uninterrupted operations and nominal downtime of applications.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8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Brought the customer closer to DC consolidation and cloud-native capabilities with Sify’s Cloud Adjacent Data Centers.</a:t>
            </a:r>
          </a:p>
        </p:txBody>
      </p:sp>
      <p:sp>
        <p:nvSpPr>
          <p:cNvPr id="13" name="TextBox 12">
            <a:extLst>
              <a:ext uri="{FF2B5EF4-FFF2-40B4-BE49-F238E27FC236}">
                <a16:creationId xmlns:a16="http://schemas.microsoft.com/office/drawing/2014/main" id="{FB5B2B30-C1BD-61BA-B96C-8F6C5E538FFE}"/>
              </a:ext>
            </a:extLst>
          </p:cNvPr>
          <p:cNvSpPr txBox="1"/>
          <p:nvPr/>
        </p:nvSpPr>
        <p:spPr>
          <a:xfrm>
            <a:off x="6084168" y="2201180"/>
            <a:ext cx="272634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CUSTOMER SUCCESS BENEFITS</a:t>
            </a:r>
          </a:p>
        </p:txBody>
      </p:sp>
      <p:pic>
        <p:nvPicPr>
          <p:cNvPr id="6" name="Picture 2" descr="Image result for before icon">
            <a:extLst>
              <a:ext uri="{FF2B5EF4-FFF2-40B4-BE49-F238E27FC236}">
                <a16:creationId xmlns:a16="http://schemas.microsoft.com/office/drawing/2014/main" id="{E3C2B6AB-D08D-2EBA-5B77-26CBEBA32C98}"/>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1441533" y="1448922"/>
            <a:ext cx="477737" cy="477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after icon">
            <a:extLst>
              <a:ext uri="{FF2B5EF4-FFF2-40B4-BE49-F238E27FC236}">
                <a16:creationId xmlns:a16="http://schemas.microsoft.com/office/drawing/2014/main" id="{5D55C02A-AC7D-F274-AD57-3FBE036DE124}"/>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4289130" y="1424229"/>
            <a:ext cx="620111" cy="6201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benefits icon">
            <a:extLst>
              <a:ext uri="{FF2B5EF4-FFF2-40B4-BE49-F238E27FC236}">
                <a16:creationId xmlns:a16="http://schemas.microsoft.com/office/drawing/2014/main" id="{1AF77AEA-610D-3057-3A4F-CBD3E982C331}"/>
              </a:ext>
            </a:extLst>
          </p:cNvPr>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7184626" y="1418895"/>
            <a:ext cx="537791" cy="53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6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23FDC9-6E80-4351-B3B7-50CFFE61E512}"/>
              </a:ext>
            </a:extLst>
          </p:cNvPr>
          <p:cNvSpPr txBox="1"/>
          <p:nvPr/>
        </p:nvSpPr>
        <p:spPr>
          <a:xfrm>
            <a:off x="4780544" y="1453426"/>
            <a:ext cx="4172021" cy="2927917"/>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ts val="144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rPr>
              <a:t>Integrated Value and Outcome</a:t>
            </a:r>
          </a:p>
          <a:p>
            <a:pPr marL="170974" marR="0" lvl="0" indent="-170974" algn="l" defTabSz="6858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rPr>
              <a:t>Data center services and connectivity to cloud at Sify's Noida facility to achieve cloud adjacency</a:t>
            </a:r>
            <a:endParaRPr kumimoji="0" lang="en-US" sz="1050" b="0" i="0" u="none" strike="noStrike" kern="1200" cap="none" spc="0" normalizeH="0" baseline="0" noProof="0" dirty="0">
              <a:ln>
                <a:noFill/>
              </a:ln>
              <a:solidFill>
                <a:schemeClr val="bg1"/>
              </a:solidFill>
              <a:effectLst/>
              <a:uLnTx/>
              <a:uFillTx/>
              <a:latin typeface="+mj-lt"/>
              <a:ea typeface="+mn-ea"/>
              <a:cs typeface="Calibri"/>
            </a:endParaRPr>
          </a:p>
          <a:p>
            <a:pPr marL="170974" marR="0" lvl="0" indent="-170974" algn="l" defTabSz="6858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rPr>
              <a:t>Sify’s unique value proposition and ecosystem helped customer to take the right decisions.</a:t>
            </a:r>
            <a:endParaRPr kumimoji="0" lang="en-US" sz="1050" b="0" i="0" u="none" strike="noStrike" kern="1200" cap="none" spc="0" normalizeH="0" baseline="0" noProof="0" dirty="0">
              <a:ln>
                <a:noFill/>
              </a:ln>
              <a:solidFill>
                <a:schemeClr val="bg1"/>
              </a:solidFill>
              <a:effectLst/>
              <a:uLnTx/>
              <a:uFillTx/>
              <a:latin typeface="+mj-lt"/>
              <a:ea typeface="+mn-ea"/>
              <a:cs typeface="Calibri"/>
            </a:endParaRPr>
          </a:p>
          <a:p>
            <a:pPr marL="170974" marR="0" lvl="0" indent="-170974" algn="l" defTabSz="6858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rPr>
              <a:t>Sify provided secure and reliable infrastructure, timely procurement of equipment as per client requirement. </a:t>
            </a:r>
            <a:endParaRPr kumimoji="0" lang="en-US" sz="1050" b="0" i="0" u="none" strike="noStrike" kern="1200" cap="none" spc="0" normalizeH="0" baseline="0" noProof="0" dirty="0">
              <a:ln>
                <a:noFill/>
              </a:ln>
              <a:solidFill>
                <a:schemeClr val="bg1"/>
              </a:solidFill>
              <a:effectLst/>
              <a:uLnTx/>
              <a:uFillTx/>
              <a:latin typeface="+mj-lt"/>
              <a:ea typeface="+mn-ea"/>
              <a:cs typeface="Calibri"/>
            </a:endParaRPr>
          </a:p>
          <a:p>
            <a:pPr marL="170974" marR="0" lvl="0" indent="-170974" algn="l" defTabSz="685800"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rPr>
              <a:t>The project was completed within given timelines and helped customer to start their operations in India.</a:t>
            </a:r>
            <a:endParaRPr kumimoji="0" lang="en-US" sz="1050" b="0" i="0" u="none" strike="noStrike" kern="1200" cap="none" spc="0" normalizeH="0" baseline="0" noProof="0" dirty="0">
              <a:ln>
                <a:noFill/>
              </a:ln>
              <a:solidFill>
                <a:schemeClr val="bg1"/>
              </a:solidFill>
              <a:effectLst/>
              <a:uLnTx/>
              <a:uFillTx/>
              <a:latin typeface="+mj-lt"/>
              <a:ea typeface="+mn-ea"/>
              <a:cs typeface="Calibri"/>
            </a:endParaRPr>
          </a:p>
          <a:p>
            <a:pPr marL="0" marR="0" lvl="0" indent="0" algn="l" defTabSz="685800" rtl="0" eaLnBrk="1" fontAlgn="auto" latinLnBrk="0" hangingPunct="1">
              <a:lnSpc>
                <a:spcPts val="1440"/>
              </a:lnSpc>
              <a:spcBef>
                <a:spcPts val="0"/>
              </a:spcBef>
              <a:spcAft>
                <a:spcPts val="0"/>
              </a:spcAft>
              <a:buClrTx/>
              <a:buSzTx/>
              <a:buFontTx/>
              <a:buNone/>
              <a:tabLst/>
              <a:defRPr/>
            </a:pPr>
            <a:endParaRPr kumimoji="0" lang="en-US" sz="1050" b="1" i="0" u="none" strike="noStrike" kern="1200" cap="none" spc="0" normalizeH="0" baseline="0" noProof="0" dirty="0">
              <a:ln>
                <a:noFill/>
              </a:ln>
              <a:solidFill>
                <a:schemeClr val="bg1"/>
              </a:solidFill>
              <a:effectLst/>
              <a:uLnTx/>
              <a:uFillTx/>
              <a:latin typeface="+mj-lt"/>
              <a:ea typeface="+mn-ea"/>
            </a:endParaRPr>
          </a:p>
          <a:p>
            <a:pPr marL="0" marR="0" lvl="0" indent="0" algn="l" defTabSz="685800" rtl="0" eaLnBrk="1" fontAlgn="auto" latinLnBrk="0" hangingPunct="1">
              <a:lnSpc>
                <a:spcPts val="144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rPr>
              <a:t>Value for Client</a:t>
            </a:r>
            <a:endParaRPr kumimoji="0" lang="en-US" sz="1200" b="0" i="0" u="none" strike="noStrike" kern="1200" cap="none" spc="0" normalizeH="0" baseline="0" noProof="0" dirty="0">
              <a:ln>
                <a:noFill/>
              </a:ln>
              <a:solidFill>
                <a:srgbClr val="BED730"/>
              </a:solidFill>
              <a:effectLst/>
              <a:uLnTx/>
              <a:uFillTx/>
              <a:latin typeface="+mj-lt"/>
              <a:ea typeface="+mn-ea"/>
            </a:endParaRPr>
          </a:p>
          <a:p>
            <a:pPr marL="0" marR="0" lvl="0" indent="0" algn="l" defTabSz="685800" rtl="0" eaLnBrk="1" fontAlgn="auto" latinLnBrk="0" hangingPunct="1">
              <a:lnSpc>
                <a:spcPts val="144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j-lt"/>
                <a:ea typeface="+mn-ea"/>
              </a:rPr>
              <a:t>Sify provided secure infrastructure, followed the client's global standard of implementation as per the scope shared, and achieving it within the timeline provided. This has further incurred trust and the client has further planned for its expansion in same facility.</a:t>
            </a:r>
            <a:endParaRPr kumimoji="0" lang="en-US" sz="1050" b="0" i="0" u="none" strike="noStrike" kern="1200" cap="none" spc="0" normalizeH="0" baseline="0" noProof="0" dirty="0">
              <a:ln>
                <a:noFill/>
              </a:ln>
              <a:solidFill>
                <a:schemeClr val="bg1"/>
              </a:solidFill>
              <a:effectLst/>
              <a:uLnTx/>
              <a:uFillTx/>
              <a:latin typeface="+mj-lt"/>
              <a:ea typeface="+mn-ea"/>
              <a:cs typeface="Calibri"/>
            </a:endParaRPr>
          </a:p>
        </p:txBody>
      </p:sp>
      <p:grpSp>
        <p:nvGrpSpPr>
          <p:cNvPr id="19" name="Group 18">
            <a:extLst>
              <a:ext uri="{FF2B5EF4-FFF2-40B4-BE49-F238E27FC236}">
                <a16:creationId xmlns:a16="http://schemas.microsoft.com/office/drawing/2014/main" id="{BE37C32A-5BF1-4EFF-92A1-EEB7F2B2B696}"/>
              </a:ext>
            </a:extLst>
          </p:cNvPr>
          <p:cNvGrpSpPr/>
          <p:nvPr/>
        </p:nvGrpSpPr>
        <p:grpSpPr>
          <a:xfrm>
            <a:off x="629823" y="1499433"/>
            <a:ext cx="3662430" cy="738664"/>
            <a:chOff x="841632" y="1421961"/>
            <a:chExt cx="4883240" cy="984887"/>
          </a:xfrm>
        </p:grpSpPr>
        <p:sp>
          <p:nvSpPr>
            <p:cNvPr id="4" name="TextBox 3">
              <a:extLst>
                <a:ext uri="{FF2B5EF4-FFF2-40B4-BE49-F238E27FC236}">
                  <a16:creationId xmlns:a16="http://schemas.microsoft.com/office/drawing/2014/main" id="{E8342832-EF47-42C7-A2C0-D0C3BB1101FF}"/>
                </a:ext>
              </a:extLst>
            </p:cNvPr>
            <p:cNvSpPr txBox="1"/>
            <p:nvPr/>
          </p:nvSpPr>
          <p:spPr>
            <a:xfrm>
              <a:off x="1404872" y="1421961"/>
              <a:ext cx="4320000" cy="984887"/>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rPr>
                <a:t>Project Objective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dirty="0">
                  <a:ln>
                    <a:noFill/>
                  </a:ln>
                  <a:solidFill>
                    <a:schemeClr val="bg1"/>
                  </a:solidFill>
                  <a:effectLst/>
                  <a:uLnTx/>
                  <a:uFillTx/>
                  <a:latin typeface="+mj-lt"/>
                  <a:ea typeface="+mn-ea"/>
                </a:rPr>
                <a:t>To build the first point of presence in India and help the customer to provide services in the Indian market, by providing colocation services at Noida.</a:t>
              </a:r>
              <a:endParaRPr kumimoji="0" lang="en-IN" sz="1050" b="0" i="0" u="none" strike="noStrike" kern="1200" cap="none" spc="0" normalizeH="0" baseline="0" noProof="0" dirty="0">
                <a:ln>
                  <a:noFill/>
                </a:ln>
                <a:solidFill>
                  <a:schemeClr val="bg1"/>
                </a:solidFill>
                <a:effectLst/>
                <a:uLnTx/>
                <a:uFillTx/>
                <a:latin typeface="+mj-lt"/>
                <a:ea typeface="+mn-ea"/>
                <a:cs typeface="Calibri"/>
              </a:endParaRPr>
            </a:p>
          </p:txBody>
        </p:sp>
        <p:pic>
          <p:nvPicPr>
            <p:cNvPr id="1026" name="Picture 2" descr="objective Icon 3428374">
              <a:extLst>
                <a:ext uri="{FF2B5EF4-FFF2-40B4-BE49-F238E27FC236}">
                  <a16:creationId xmlns:a16="http://schemas.microsoft.com/office/drawing/2014/main" id="{A4BD5595-EA2B-48C7-B742-0FC9410CE3ED}"/>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32" y="1428960"/>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0F92A99D-67F1-4D27-BDD6-190BD2649474}"/>
              </a:ext>
            </a:extLst>
          </p:cNvPr>
          <p:cNvGrpSpPr/>
          <p:nvPr/>
        </p:nvGrpSpPr>
        <p:grpSpPr>
          <a:xfrm>
            <a:off x="630915" y="3669386"/>
            <a:ext cx="3628680" cy="600164"/>
            <a:chOff x="886632" y="2210779"/>
            <a:chExt cx="4838240" cy="800219"/>
          </a:xfrm>
        </p:grpSpPr>
        <p:sp>
          <p:nvSpPr>
            <p:cNvPr id="33" name="TextBox 32">
              <a:extLst>
                <a:ext uri="{FF2B5EF4-FFF2-40B4-BE49-F238E27FC236}">
                  <a16:creationId xmlns:a16="http://schemas.microsoft.com/office/drawing/2014/main" id="{064AD464-FE8A-4F7A-9C5E-94D71356110D}"/>
                </a:ext>
              </a:extLst>
            </p:cNvPr>
            <p:cNvSpPr txBox="1"/>
            <p:nvPr/>
          </p:nvSpPr>
          <p:spPr>
            <a:xfrm>
              <a:off x="1404872" y="2210779"/>
              <a:ext cx="4320000" cy="8002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Project Model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Colocation with Cloud connect and high resiliency network access </a:t>
              </a:r>
            </a:p>
          </p:txBody>
        </p:sp>
        <p:pic>
          <p:nvPicPr>
            <p:cNvPr id="1028" name="Picture 4" descr="model Icon 1724316">
              <a:extLst>
                <a:ext uri="{FF2B5EF4-FFF2-40B4-BE49-F238E27FC236}">
                  <a16:creationId xmlns:a16="http://schemas.microsoft.com/office/drawing/2014/main" id="{8D78C8CE-F621-424D-9F5C-0017C2E9F05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632" y="2294834"/>
              <a:ext cx="450000" cy="4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8436020D-6866-404A-B3C6-5FDAA06A86BC}"/>
              </a:ext>
            </a:extLst>
          </p:cNvPr>
          <p:cNvGrpSpPr/>
          <p:nvPr/>
        </p:nvGrpSpPr>
        <p:grpSpPr>
          <a:xfrm>
            <a:off x="617845" y="2422827"/>
            <a:ext cx="3662430" cy="1061829"/>
            <a:chOff x="841632" y="3749696"/>
            <a:chExt cx="4883240" cy="1415768"/>
          </a:xfrm>
        </p:grpSpPr>
        <p:sp>
          <p:nvSpPr>
            <p:cNvPr id="22" name="TextBox 21">
              <a:extLst>
                <a:ext uri="{FF2B5EF4-FFF2-40B4-BE49-F238E27FC236}">
                  <a16:creationId xmlns:a16="http://schemas.microsoft.com/office/drawing/2014/main" id="{5C7DCE75-42E2-480C-A281-09C8647B4706}"/>
                </a:ext>
              </a:extLst>
            </p:cNvPr>
            <p:cNvSpPr txBox="1"/>
            <p:nvPr/>
          </p:nvSpPr>
          <p:spPr>
            <a:xfrm>
              <a:off x="1404872" y="3749696"/>
              <a:ext cx="4320000" cy="1415768"/>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rPr>
                <a:t>Sify’s Uniqueness</a:t>
              </a:r>
              <a:endParaRPr kumimoji="0" lang="en-US" sz="1200" b="0" i="0" u="none" strike="noStrike" kern="1200" cap="none" spc="0" normalizeH="0" baseline="0" noProof="0" dirty="0">
                <a:ln>
                  <a:noFill/>
                </a:ln>
                <a:solidFill>
                  <a:srgbClr val="BED730"/>
                </a:solidFill>
                <a:effectLst/>
                <a:uLnTx/>
                <a:uFillTx/>
                <a:latin typeface="+mj-lt"/>
                <a:ea typeface="+mn-ea"/>
                <a:cs typeface="Calibri" panose="020F0502020204030204"/>
              </a:endParaRPr>
            </a:p>
            <a:p>
              <a:pPr marL="214313" marR="0" lvl="0" indent="-214313" algn="l" defTabSz="6858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chemeClr val="bg1"/>
                  </a:solidFill>
                  <a:effectLst/>
                  <a:uLnTx/>
                  <a:uFillTx/>
                  <a:latin typeface="+mj-lt"/>
                  <a:ea typeface="+mn-ea"/>
                </a:rPr>
                <a:t>Sify’s value proposition and competitive pricing. </a:t>
              </a:r>
              <a:endParaRPr kumimoji="0" lang="en-IN" sz="1050" b="0" i="0" u="none" strike="noStrike" kern="1200" cap="none" spc="0" normalizeH="0" baseline="0" noProof="0" dirty="0">
                <a:ln>
                  <a:noFill/>
                </a:ln>
                <a:solidFill>
                  <a:schemeClr val="bg1"/>
                </a:solidFill>
                <a:effectLst/>
                <a:uLnTx/>
                <a:uFillTx/>
                <a:latin typeface="+mj-lt"/>
                <a:ea typeface="+mn-ea"/>
              </a:endParaRPr>
            </a:p>
            <a:p>
              <a:pPr marL="214313" marR="0" lvl="0" indent="-214313" algn="l" defTabSz="6858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chemeClr val="bg1"/>
                  </a:solidFill>
                  <a:effectLst/>
                  <a:uLnTx/>
                  <a:uFillTx/>
                  <a:latin typeface="+mj-lt"/>
                  <a:ea typeface="+mn-ea"/>
                </a:rPr>
                <a:t>Connectivity to cloud, carrier-neutral facility and 24x7 onsite support</a:t>
              </a:r>
              <a:endParaRPr kumimoji="0" lang="en-IN" sz="1050" b="0" i="0" u="none" strike="noStrike" kern="1200" cap="none" spc="0" normalizeH="0" baseline="0" noProof="0" dirty="0">
                <a:ln>
                  <a:noFill/>
                </a:ln>
                <a:solidFill>
                  <a:schemeClr val="bg1"/>
                </a:solidFill>
                <a:effectLst/>
                <a:uLnTx/>
                <a:uFillTx/>
                <a:latin typeface="+mj-lt"/>
                <a:ea typeface="+mn-ea"/>
                <a:cs typeface="Calibri" panose="020F0502020204030204"/>
              </a:endParaRPr>
            </a:p>
            <a:p>
              <a:pPr marL="214313" marR="0" lvl="0" indent="-214313" algn="l" defTabSz="685800" rtl="0" eaLnBrk="1" fontAlgn="auto" latinLnBrk="0" hangingPunct="1">
                <a:lnSpc>
                  <a:spcPct val="100000"/>
                </a:lnSpc>
                <a:spcBef>
                  <a:spcPts val="0"/>
                </a:spcBef>
                <a:spcAft>
                  <a:spcPts val="0"/>
                </a:spcAft>
                <a:buClrTx/>
                <a:buSzTx/>
                <a:buFont typeface="Arial"/>
                <a:buChar char="•"/>
                <a:tabLst/>
                <a:defRPr/>
              </a:pPr>
              <a:r>
                <a:rPr kumimoji="0" lang="en-US" sz="1050" b="0" i="0" u="none" strike="noStrike" kern="1200" cap="none" spc="0" normalizeH="0" baseline="0" noProof="0" dirty="0">
                  <a:ln>
                    <a:noFill/>
                  </a:ln>
                  <a:solidFill>
                    <a:schemeClr val="bg1"/>
                  </a:solidFill>
                  <a:effectLst/>
                  <a:uLnTx/>
                  <a:uFillTx/>
                  <a:latin typeface="+mj-lt"/>
                  <a:ea typeface="+mn-ea"/>
                </a:rPr>
                <a:t>One-stop-shop solution for customer needs</a:t>
              </a:r>
              <a:endParaRPr kumimoji="0" lang="en-IN" sz="1050" b="0" i="0" u="none" strike="noStrike" kern="1200" cap="none" spc="0" normalizeH="0" baseline="0" noProof="0" dirty="0">
                <a:ln>
                  <a:noFill/>
                </a:ln>
                <a:solidFill>
                  <a:schemeClr val="bg1"/>
                </a:solidFill>
                <a:effectLst/>
                <a:uLnTx/>
                <a:uFillTx/>
                <a:latin typeface="+mj-lt"/>
                <a:ea typeface="+mn-ea"/>
                <a:cs typeface="Calibri"/>
              </a:endParaRPr>
            </a:p>
          </p:txBody>
        </p:sp>
        <p:pic>
          <p:nvPicPr>
            <p:cNvPr id="8" name="Picture 7" descr="A picture containing shape&#10;&#10;Description automatically generated">
              <a:extLst>
                <a:ext uri="{FF2B5EF4-FFF2-40B4-BE49-F238E27FC236}">
                  <a16:creationId xmlns:a16="http://schemas.microsoft.com/office/drawing/2014/main" id="{8B322F9E-64ED-4BBA-8DBC-8C9D7EDDF6DF}"/>
                </a:ext>
              </a:extLst>
            </p:cNvPr>
            <p:cNvPicPr>
              <a:picLocks noChangeAspect="1"/>
            </p:cNvPicPr>
            <p:nvPr/>
          </p:nvPicPr>
          <p:blipFill>
            <a:blip r:embed="rId5">
              <a:duotone>
                <a:schemeClr val="accent4">
                  <a:shade val="45000"/>
                  <a:satMod val="135000"/>
                </a:schemeClr>
                <a:prstClr val="white"/>
              </a:duotone>
            </a:blip>
            <a:stretch>
              <a:fillRect/>
            </a:stretch>
          </p:blipFill>
          <p:spPr>
            <a:xfrm>
              <a:off x="841632" y="3785311"/>
              <a:ext cx="540000" cy="540000"/>
            </a:xfrm>
            <a:prstGeom prst="rect">
              <a:avLst/>
            </a:prstGeom>
          </p:spPr>
        </p:pic>
      </p:grpSp>
      <p:pic>
        <p:nvPicPr>
          <p:cNvPr id="27" name="Picture 26" descr="A picture containing shape&#10;&#10;Description automatically generated">
            <a:extLst>
              <a:ext uri="{FF2B5EF4-FFF2-40B4-BE49-F238E27FC236}">
                <a16:creationId xmlns:a16="http://schemas.microsoft.com/office/drawing/2014/main" id="{7FDE27B0-6801-425A-90FE-CCA04DA3283D}"/>
              </a:ext>
            </a:extLst>
          </p:cNvPr>
          <p:cNvPicPr>
            <a:picLocks noChangeAspect="1"/>
          </p:cNvPicPr>
          <p:nvPr/>
        </p:nvPicPr>
        <p:blipFill>
          <a:blip r:embed="rId6">
            <a:duotone>
              <a:schemeClr val="accent3">
                <a:shade val="45000"/>
                <a:satMod val="135000"/>
              </a:schemeClr>
              <a:prstClr val="white"/>
            </a:duotone>
          </a:blip>
          <a:stretch>
            <a:fillRect/>
          </a:stretch>
        </p:blipFill>
        <p:spPr>
          <a:xfrm>
            <a:off x="4327262" y="1458164"/>
            <a:ext cx="405000" cy="405000"/>
          </a:xfrm>
          <a:prstGeom prst="rect">
            <a:avLst/>
          </a:prstGeom>
        </p:spPr>
      </p:pic>
      <p:sp>
        <p:nvSpPr>
          <p:cNvPr id="25" name="TextBox 24">
            <a:extLst>
              <a:ext uri="{FF2B5EF4-FFF2-40B4-BE49-F238E27FC236}">
                <a16:creationId xmlns:a16="http://schemas.microsoft.com/office/drawing/2014/main" id="{560A9AD5-9BC5-8A40-85AD-E5FEDA0CCC12}"/>
              </a:ext>
            </a:extLst>
          </p:cNvPr>
          <p:cNvSpPr txBox="1"/>
          <p:nvPr/>
        </p:nvSpPr>
        <p:spPr>
          <a:xfrm>
            <a:off x="323169" y="724"/>
            <a:ext cx="2420032" cy="346249"/>
          </a:xfrm>
          <a:prstGeom prst="rect">
            <a:avLst/>
          </a:prstGeom>
          <a:solidFill>
            <a:schemeClr val="tx2">
              <a:lumMod val="75000"/>
            </a:schemeClr>
          </a:solidFill>
          <a:ln w="12700">
            <a:noFill/>
          </a:ln>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13" normalizeH="0" baseline="0" noProof="0" dirty="0">
                <a:ln>
                  <a:noFill/>
                </a:ln>
                <a:solidFill>
                  <a:prstClr val="white"/>
                </a:solidFill>
                <a:effectLst/>
                <a:uLnTx/>
                <a:uFillTx/>
                <a:latin typeface="+mj-lt"/>
                <a:ea typeface="+mn-ea"/>
                <a:cs typeface="+mn-cs"/>
              </a:rPr>
              <a:t>Cloud contact center software </a:t>
            </a:r>
            <a:endParaRPr kumimoji="0" lang="en-US" sz="900" b="0" i="0" u="none" strike="noStrike" kern="1200" cap="none" spc="0" normalizeH="0" baseline="0" noProof="0" dirty="0">
              <a:ln>
                <a:noFill/>
              </a:ln>
              <a:solidFill>
                <a:prstClr val="white"/>
              </a:solidFill>
              <a:effectLst/>
              <a:uLnTx/>
              <a:uFillTx/>
              <a:latin typeface="+mj-lt"/>
              <a:ea typeface="+mn-ea"/>
              <a:cs typeface="+mn-cs"/>
            </a:endParaRPr>
          </a:p>
        </p:txBody>
      </p:sp>
      <p:sp>
        <p:nvSpPr>
          <p:cNvPr id="26" name="TextBox 25">
            <a:extLst>
              <a:ext uri="{FF2B5EF4-FFF2-40B4-BE49-F238E27FC236}">
                <a16:creationId xmlns:a16="http://schemas.microsoft.com/office/drawing/2014/main" id="{299A22FA-703F-4813-98E1-5E0E7DFA308A}"/>
              </a:ext>
            </a:extLst>
          </p:cNvPr>
          <p:cNvSpPr txBox="1"/>
          <p:nvPr/>
        </p:nvSpPr>
        <p:spPr>
          <a:xfrm rot="16200000">
            <a:off x="-2435648" y="2389483"/>
            <a:ext cx="5148298" cy="369332"/>
          </a:xfrm>
          <a:prstGeom prst="rect">
            <a:avLst/>
          </a:prstGeom>
          <a:solidFill>
            <a:schemeClr val="tx2">
              <a:lumMod val="50000"/>
            </a:schemeClr>
          </a:solidFill>
          <a:ln>
            <a:no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113" normalizeH="0" baseline="0" noProof="0" dirty="0">
                <a:ln>
                  <a:noFill/>
                </a:ln>
                <a:solidFill>
                  <a:prstClr val="white"/>
                </a:solidFill>
                <a:effectLst/>
                <a:uLnTx/>
                <a:uFillTx/>
                <a:latin typeface="+mj-lt"/>
                <a:ea typeface="+mn-ea"/>
                <a:cs typeface="+mn-cs"/>
              </a:rPr>
              <a:t>Data center &amp; cloud services</a:t>
            </a:r>
          </a:p>
        </p:txBody>
      </p:sp>
      <p:sp>
        <p:nvSpPr>
          <p:cNvPr id="6" name="Title 5">
            <a:extLst>
              <a:ext uri="{FF2B5EF4-FFF2-40B4-BE49-F238E27FC236}">
                <a16:creationId xmlns:a16="http://schemas.microsoft.com/office/drawing/2014/main" id="{D3F182FF-A89A-733F-13A8-64A847571B84}"/>
              </a:ext>
            </a:extLst>
          </p:cNvPr>
          <p:cNvSpPr>
            <a:spLocks noGrp="1"/>
          </p:cNvSpPr>
          <p:nvPr>
            <p:ph type="title" idx="4294967295"/>
          </p:nvPr>
        </p:nvSpPr>
        <p:spPr>
          <a:xfrm>
            <a:off x="629822" y="424498"/>
            <a:ext cx="7687241" cy="923320"/>
          </a:xfrm>
        </p:spPr>
        <p:txBody>
          <a:bodyPr/>
          <a:lstStyle/>
          <a:p>
            <a:r>
              <a:rPr lang="en-GB" dirty="0">
                <a:solidFill>
                  <a:srgbClr val="BED730"/>
                </a:solidFill>
                <a:latin typeface="+mj-lt"/>
              </a:rPr>
              <a:t>carrier-neutral data center and cloud connectivity solutions help US-based cloud contact center company build footprint in India</a:t>
            </a:r>
          </a:p>
        </p:txBody>
      </p:sp>
    </p:spTree>
    <p:extLst>
      <p:ext uri="{BB962C8B-B14F-4D97-AF65-F5344CB8AC3E}">
        <p14:creationId xmlns:p14="http://schemas.microsoft.com/office/powerpoint/2010/main" val="35969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4323FDC9-6E80-4351-B3B7-50CFFE61E512}"/>
              </a:ext>
            </a:extLst>
          </p:cNvPr>
          <p:cNvSpPr txBox="1"/>
          <p:nvPr/>
        </p:nvSpPr>
        <p:spPr>
          <a:xfrm>
            <a:off x="4785911" y="1288170"/>
            <a:ext cx="4172021" cy="2916183"/>
          </a:xfrm>
          <a:prstGeom prst="rect">
            <a:avLst/>
          </a:prstGeom>
          <a:noFill/>
        </p:spPr>
        <p:txBody>
          <a:bodyPr wrap="square" lIns="68580" tIns="34290" rIns="68580" bIns="34290" rtlCol="0" anchor="t">
            <a:spAutoFit/>
          </a:bodyPr>
          <a:lstStyle/>
          <a:p>
            <a:pPr marL="0" marR="0" lvl="0" indent="0" algn="l" defTabSz="685783" rtl="0" eaLnBrk="1" fontAlgn="auto" latinLnBrk="0" hangingPunct="1">
              <a:lnSpc>
                <a:spcPts val="144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Integrated Value and Outcome</a:t>
            </a:r>
            <a:br>
              <a:rPr kumimoji="0" lang="en-US" sz="1200" b="0" i="0" u="none" strike="noStrike" kern="1200" cap="none" spc="0" normalizeH="0" baseline="0" noProof="0" dirty="0">
                <a:ln>
                  <a:noFill/>
                </a:ln>
                <a:solidFill>
                  <a:schemeClr val="bg1"/>
                </a:solidFill>
                <a:effectLst/>
                <a:uLnTx/>
                <a:uFillTx/>
                <a:latin typeface="+mj-lt"/>
                <a:ea typeface="+mn-ea"/>
                <a:cs typeface="+mn-cs"/>
              </a:rPr>
            </a:br>
            <a:r>
              <a:rPr kumimoji="0" lang="en-US" sz="1050" b="1" i="0" u="none" strike="noStrike" kern="1200" cap="none" spc="0" normalizeH="0" baseline="0" noProof="0" dirty="0">
                <a:ln>
                  <a:noFill/>
                </a:ln>
                <a:solidFill>
                  <a:schemeClr val="bg1"/>
                </a:solidFill>
                <a:effectLst/>
                <a:uLnTx/>
                <a:uFillTx/>
                <a:latin typeface="+mj-lt"/>
                <a:ea typeface="+mn-ea"/>
                <a:cs typeface="+mn-cs"/>
              </a:rPr>
              <a:t>Data Center products and services:</a:t>
            </a:r>
            <a:endParaRPr kumimoji="0" lang="en-US" sz="1050" b="0" i="0" u="none" strike="noStrike" kern="1200" cap="none" spc="0" normalizeH="0" baseline="0" noProof="0" dirty="0">
              <a:ln>
                <a:noFill/>
              </a:ln>
              <a:solidFill>
                <a:schemeClr val="bg1"/>
              </a:solidFill>
              <a:effectLst/>
              <a:uLnTx/>
              <a:uFillTx/>
              <a:latin typeface="+mj-lt"/>
              <a:ea typeface="+mn-ea"/>
              <a:cs typeface="+mn-cs"/>
            </a:endParaRPr>
          </a:p>
          <a:p>
            <a:pPr marL="213836" marR="0" lvl="0" indent="-213836" algn="l" defTabSz="685783"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Colocation service at multiple locations </a:t>
            </a:r>
          </a:p>
          <a:p>
            <a:pPr marL="213836" marR="0" lvl="0" indent="-213836" algn="l" defTabSz="685783"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Connectivity to edge data centers to reach maximum end users </a:t>
            </a:r>
            <a:endParaRPr kumimoji="0" lang="en-US" sz="1013" b="0" i="0" u="none" strike="noStrike" kern="1200" cap="none" spc="0" normalizeH="0" baseline="0" noProof="0" dirty="0">
              <a:ln>
                <a:noFill/>
              </a:ln>
              <a:solidFill>
                <a:schemeClr val="bg1"/>
              </a:solidFill>
              <a:effectLst/>
              <a:uLnTx/>
              <a:uFillTx/>
              <a:latin typeface="+mj-lt"/>
              <a:ea typeface="+mn-ea"/>
              <a:cs typeface="+mn-cs"/>
            </a:endParaRPr>
          </a:p>
          <a:p>
            <a:pPr marL="213836" marR="0" lvl="0" indent="-213836" algn="l" defTabSz="685783"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Data centers at different seismic zones provide 100% uptime and availability</a:t>
            </a:r>
          </a:p>
          <a:p>
            <a:pPr marL="213836" marR="0" lvl="0" indent="-213836" algn="l" defTabSz="685783"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Stringent security at Sify Data Centers</a:t>
            </a:r>
          </a:p>
          <a:p>
            <a:pPr marL="213836" marR="0" lvl="0" indent="-213836" algn="l" defTabSz="685783"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Full life cycle responsibility through assessment, audits and following best policies and compliances </a:t>
            </a:r>
          </a:p>
          <a:p>
            <a:pPr marL="213836" marR="0" lvl="0" indent="-213836" algn="l" defTabSz="685783" rtl="0" eaLnBrk="1" fontAlgn="auto" latinLnBrk="0" hangingPunct="1">
              <a:lnSpc>
                <a:spcPts val="144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Implementation of project within a record timeline</a:t>
            </a:r>
          </a:p>
          <a:p>
            <a:pPr marL="0" marR="0" lvl="0" indent="0" algn="l" defTabSz="685783" rtl="0" eaLnBrk="1" fontAlgn="auto" latinLnBrk="0" hangingPunct="1">
              <a:lnSpc>
                <a:spcPts val="144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Value for Client</a:t>
            </a:r>
            <a:endParaRPr kumimoji="0" lang="en-US" sz="1200" b="0" i="0" u="none" strike="noStrike" kern="1200" cap="none" spc="0" normalizeH="0" baseline="0" noProof="0" dirty="0">
              <a:ln>
                <a:noFill/>
              </a:ln>
              <a:solidFill>
                <a:srgbClr val="BED730"/>
              </a:solidFill>
              <a:effectLst/>
              <a:uLnTx/>
              <a:uFillTx/>
              <a:latin typeface="+mj-lt"/>
              <a:ea typeface="+mn-ea"/>
              <a:cs typeface="+mn-cs"/>
            </a:endParaRPr>
          </a:p>
          <a:p>
            <a:pPr marL="0" marR="0" lvl="0" indent="0" algn="l" defTabSz="685783" rtl="0" eaLnBrk="1" fontAlgn="auto" latinLnBrk="0" hangingPunct="1">
              <a:lnSpc>
                <a:spcPts val="144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Digital-ready infrastructure to cater to future needs, with Sify managing end-to-end services</a:t>
            </a:r>
          </a:p>
          <a:p>
            <a:pPr marL="0" marR="0" lvl="0" indent="0" algn="l" defTabSz="685783" rtl="0" eaLnBrk="1" fontAlgn="auto" latinLnBrk="0" hangingPunct="1">
              <a:lnSpc>
                <a:spcPts val="1440"/>
              </a:lnSpc>
              <a:spcBef>
                <a:spcPts val="60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mj-lt"/>
              <a:ea typeface="+mn-ea"/>
              <a:cs typeface="+mn-cs"/>
            </a:endParaRPr>
          </a:p>
        </p:txBody>
      </p:sp>
      <p:grpSp>
        <p:nvGrpSpPr>
          <p:cNvPr id="19" name="Group 18">
            <a:extLst>
              <a:ext uri="{FF2B5EF4-FFF2-40B4-BE49-F238E27FC236}">
                <a16:creationId xmlns:a16="http://schemas.microsoft.com/office/drawing/2014/main" id="{BE37C32A-5BF1-4EFF-92A1-EEB7F2B2B696}"/>
              </a:ext>
            </a:extLst>
          </p:cNvPr>
          <p:cNvGrpSpPr/>
          <p:nvPr/>
        </p:nvGrpSpPr>
        <p:grpSpPr>
          <a:xfrm>
            <a:off x="597474" y="1288169"/>
            <a:ext cx="3662430" cy="577081"/>
            <a:chOff x="841632" y="1421961"/>
            <a:chExt cx="4883240" cy="769442"/>
          </a:xfrm>
        </p:grpSpPr>
        <p:sp>
          <p:nvSpPr>
            <p:cNvPr id="4" name="TextBox 3">
              <a:extLst>
                <a:ext uri="{FF2B5EF4-FFF2-40B4-BE49-F238E27FC236}">
                  <a16:creationId xmlns:a16="http://schemas.microsoft.com/office/drawing/2014/main" id="{E8342832-EF47-42C7-A2C0-D0C3BB1101FF}"/>
                </a:ext>
              </a:extLst>
            </p:cNvPr>
            <p:cNvSpPr txBox="1"/>
            <p:nvPr/>
          </p:nvSpPr>
          <p:spPr>
            <a:xfrm>
              <a:off x="1404872" y="1421961"/>
              <a:ext cx="4320000" cy="769442"/>
            </a:xfrm>
            <a:prstGeom prst="rect">
              <a:avLst/>
            </a:prstGeom>
            <a:noFill/>
          </p:spPr>
          <p:txBody>
            <a:bodyPr wrap="square" lIns="68580" tIns="34290" rIns="68580" bIns="3429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Project Objective</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dirty="0">
                  <a:ln>
                    <a:noFill/>
                  </a:ln>
                  <a:solidFill>
                    <a:schemeClr val="bg1"/>
                  </a:solidFill>
                  <a:effectLst/>
                  <a:uLnTx/>
                  <a:uFillTx/>
                  <a:latin typeface="+mj-lt"/>
                  <a:ea typeface="+mn-ea"/>
                  <a:cs typeface="+mn-cs"/>
                </a:rPr>
                <a:t>To enable a Content Delivery Network for better user experience</a:t>
              </a:r>
            </a:p>
          </p:txBody>
        </p:sp>
        <p:pic>
          <p:nvPicPr>
            <p:cNvPr id="1026" name="Picture 2" descr="objective Icon 3428374">
              <a:extLst>
                <a:ext uri="{FF2B5EF4-FFF2-40B4-BE49-F238E27FC236}">
                  <a16:creationId xmlns:a16="http://schemas.microsoft.com/office/drawing/2014/main" id="{A4BD5595-EA2B-48C7-B742-0FC9410CE3ED}"/>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32" y="1428960"/>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0F92A99D-67F1-4D27-BDD6-190BD2649474}"/>
              </a:ext>
            </a:extLst>
          </p:cNvPr>
          <p:cNvGrpSpPr/>
          <p:nvPr/>
        </p:nvGrpSpPr>
        <p:grpSpPr>
          <a:xfrm>
            <a:off x="597474" y="1957625"/>
            <a:ext cx="3628680" cy="438582"/>
            <a:chOff x="886632" y="2210779"/>
            <a:chExt cx="4838240" cy="584776"/>
          </a:xfrm>
        </p:grpSpPr>
        <p:sp>
          <p:nvSpPr>
            <p:cNvPr id="33" name="TextBox 32">
              <a:extLst>
                <a:ext uri="{FF2B5EF4-FFF2-40B4-BE49-F238E27FC236}">
                  <a16:creationId xmlns:a16="http://schemas.microsoft.com/office/drawing/2014/main" id="{064AD464-FE8A-4F7A-9C5E-94D71356110D}"/>
                </a:ext>
              </a:extLst>
            </p:cNvPr>
            <p:cNvSpPr txBox="1"/>
            <p:nvPr/>
          </p:nvSpPr>
          <p:spPr>
            <a:xfrm>
              <a:off x="1404872" y="2210779"/>
              <a:ext cx="4320000" cy="58477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Project Model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j-lt"/>
                  <a:ea typeface="+mn-ea"/>
                  <a:cs typeface="+mn-cs"/>
                </a:rPr>
                <a:t>Colocation with extremely robust Network access</a:t>
              </a:r>
            </a:p>
          </p:txBody>
        </p:sp>
        <p:pic>
          <p:nvPicPr>
            <p:cNvPr id="1028" name="Picture 4" descr="model Icon 1724316">
              <a:extLst>
                <a:ext uri="{FF2B5EF4-FFF2-40B4-BE49-F238E27FC236}">
                  <a16:creationId xmlns:a16="http://schemas.microsoft.com/office/drawing/2014/main" id="{8D78C8CE-F621-424D-9F5C-0017C2E9F057}"/>
                </a:ext>
              </a:extLst>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632" y="2294834"/>
              <a:ext cx="450000" cy="45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8436020D-6866-404A-B3C6-5FDAA06A86BC}"/>
              </a:ext>
            </a:extLst>
          </p:cNvPr>
          <p:cNvGrpSpPr/>
          <p:nvPr/>
        </p:nvGrpSpPr>
        <p:grpSpPr>
          <a:xfrm>
            <a:off x="597474" y="2655414"/>
            <a:ext cx="3662430" cy="738664"/>
            <a:chOff x="841632" y="3749696"/>
            <a:chExt cx="4883240" cy="984885"/>
          </a:xfrm>
        </p:grpSpPr>
        <p:sp>
          <p:nvSpPr>
            <p:cNvPr id="22" name="TextBox 21">
              <a:extLst>
                <a:ext uri="{FF2B5EF4-FFF2-40B4-BE49-F238E27FC236}">
                  <a16:creationId xmlns:a16="http://schemas.microsoft.com/office/drawing/2014/main" id="{5C7DCE75-42E2-480C-A281-09C8647B4706}"/>
                </a:ext>
              </a:extLst>
            </p:cNvPr>
            <p:cNvSpPr txBox="1"/>
            <p:nvPr/>
          </p:nvSpPr>
          <p:spPr>
            <a:xfrm>
              <a:off x="1404872" y="3749696"/>
              <a:ext cx="4320000" cy="984885"/>
            </a:xfrm>
            <a:prstGeom prst="rect">
              <a:avLst/>
            </a:prstGeom>
            <a:noFill/>
          </p:spPr>
          <p:txBody>
            <a:bodyPr wrap="square" lIns="68580" tIns="34290" rIns="68580" bIns="3429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mj-lt"/>
                  <a:ea typeface="+mn-ea"/>
                  <a:cs typeface="+mn-cs"/>
                </a:rPr>
                <a:t>Sify’s Uniqueness</a:t>
              </a:r>
              <a:br>
                <a:rPr kumimoji="0" lang="en-US" sz="1200" b="0" i="0" u="none" strike="noStrike" kern="1200" cap="none" spc="0" normalizeH="0" baseline="0" noProof="0" dirty="0">
                  <a:ln>
                    <a:noFill/>
                  </a:ln>
                  <a:solidFill>
                    <a:schemeClr val="bg1"/>
                  </a:solidFill>
                  <a:effectLst/>
                  <a:uLnTx/>
                  <a:uFillTx/>
                  <a:latin typeface="+mj-lt"/>
                  <a:ea typeface="+mn-ea"/>
                  <a:cs typeface="+mn-cs"/>
                </a:rPr>
              </a:br>
              <a:r>
                <a:rPr kumimoji="0" lang="en-US" sz="1050" b="0" i="0" u="none" strike="noStrike" kern="1200" cap="none" spc="0" normalizeH="0" baseline="0" noProof="0" dirty="0">
                  <a:ln>
                    <a:noFill/>
                  </a:ln>
                  <a:solidFill>
                    <a:schemeClr val="bg1"/>
                  </a:solidFill>
                  <a:effectLst/>
                  <a:uLnTx/>
                  <a:uFillTx/>
                  <a:latin typeface="+mj-lt"/>
                  <a:ea typeface="+mn-ea"/>
                  <a:cs typeface="+mn-cs"/>
                </a:rPr>
                <a:t>Integrated value proposition: Data Center, Internet Exchanges, carrier neutrality and connectivity to 50+ edge data centers to reach maximum eyeballs</a:t>
              </a:r>
              <a:endParaRPr kumimoji="0" lang="en-IN" sz="1050" b="0" i="0" u="none" strike="noStrike" kern="1200" cap="none" spc="0" normalizeH="0" baseline="0" noProof="0" dirty="0">
                <a:ln>
                  <a:noFill/>
                </a:ln>
                <a:solidFill>
                  <a:schemeClr val="bg1"/>
                </a:solidFill>
                <a:effectLst/>
                <a:uLnTx/>
                <a:uFillTx/>
                <a:latin typeface="+mj-lt"/>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8B322F9E-64ED-4BBA-8DBC-8C9D7EDDF6DF}"/>
                </a:ext>
              </a:extLst>
            </p:cNvPr>
            <p:cNvPicPr>
              <a:picLocks noChangeAspect="1"/>
            </p:cNvPicPr>
            <p:nvPr/>
          </p:nvPicPr>
          <p:blipFill>
            <a:blip r:embed="rId5">
              <a:duotone>
                <a:schemeClr val="accent5">
                  <a:shade val="45000"/>
                  <a:satMod val="135000"/>
                </a:schemeClr>
                <a:prstClr val="white"/>
              </a:duotone>
            </a:blip>
            <a:stretch>
              <a:fillRect/>
            </a:stretch>
          </p:blipFill>
          <p:spPr>
            <a:xfrm>
              <a:off x="841632" y="3785311"/>
              <a:ext cx="540000" cy="540000"/>
            </a:xfrm>
            <a:prstGeom prst="rect">
              <a:avLst/>
            </a:prstGeom>
          </p:spPr>
        </p:pic>
      </p:grpSp>
      <p:pic>
        <p:nvPicPr>
          <p:cNvPr id="27" name="Picture 26" descr="A picture containing shape&#10;&#10;Description automatically generated">
            <a:extLst>
              <a:ext uri="{FF2B5EF4-FFF2-40B4-BE49-F238E27FC236}">
                <a16:creationId xmlns:a16="http://schemas.microsoft.com/office/drawing/2014/main" id="{7FDE27B0-6801-425A-90FE-CCA04DA3283D}"/>
              </a:ext>
            </a:extLst>
          </p:cNvPr>
          <p:cNvPicPr>
            <a:picLocks noChangeAspect="1"/>
          </p:cNvPicPr>
          <p:nvPr/>
        </p:nvPicPr>
        <p:blipFill>
          <a:blip r:embed="rId6">
            <a:duotone>
              <a:srgbClr val="FFC000">
                <a:shade val="45000"/>
                <a:satMod val="135000"/>
              </a:srgbClr>
              <a:prstClr val="white"/>
            </a:duotone>
          </a:blip>
          <a:stretch>
            <a:fillRect/>
          </a:stretch>
        </p:blipFill>
        <p:spPr>
          <a:xfrm>
            <a:off x="4338044" y="1365515"/>
            <a:ext cx="405000" cy="405000"/>
          </a:xfrm>
          <a:prstGeom prst="rect">
            <a:avLst/>
          </a:prstGeom>
        </p:spPr>
      </p:pic>
      <p:sp>
        <p:nvSpPr>
          <p:cNvPr id="24" name="TextBox 23">
            <a:extLst>
              <a:ext uri="{FF2B5EF4-FFF2-40B4-BE49-F238E27FC236}">
                <a16:creationId xmlns:a16="http://schemas.microsoft.com/office/drawing/2014/main" id="{056FCCC3-E03C-4843-8C68-900623101E46}"/>
              </a:ext>
            </a:extLst>
          </p:cNvPr>
          <p:cNvSpPr txBox="1"/>
          <p:nvPr/>
        </p:nvSpPr>
        <p:spPr>
          <a:xfrm rot="16200000">
            <a:off x="-2435648" y="2389483"/>
            <a:ext cx="5148298" cy="369332"/>
          </a:xfrm>
          <a:prstGeom prst="rect">
            <a:avLst/>
          </a:prstGeom>
          <a:solidFill>
            <a:schemeClr val="tx2">
              <a:lumMod val="50000"/>
            </a:schemeClr>
          </a:solidFill>
          <a:ln>
            <a:noFill/>
          </a:ln>
        </p:spPr>
        <p:txBody>
          <a:bodyPr wrap="square" rtlCol="0">
            <a:spAutoFit/>
          </a:bodyPr>
          <a:lstStyle>
            <a:defPPr>
              <a:defRPr lang="en-US"/>
            </a:defPPr>
            <a:lvl1pPr marR="0" lvl="0" indent="0" algn="ctr" defTabSz="685783" fontAlgn="auto">
              <a:lnSpc>
                <a:spcPct val="100000"/>
              </a:lnSpc>
              <a:spcBef>
                <a:spcPts val="0"/>
              </a:spcBef>
              <a:spcAft>
                <a:spcPts val="0"/>
              </a:spcAft>
              <a:buClrTx/>
              <a:buSzTx/>
              <a:buFontTx/>
              <a:buNone/>
              <a:tabLst/>
              <a:defRPr kumimoji="0" sz="1800" b="1" i="0" u="none" strike="noStrike" cap="all" spc="113" normalizeH="0" baseline="0">
                <a:ln>
                  <a:noFill/>
                </a:ln>
                <a:solidFill>
                  <a:prstClr val="white"/>
                </a:solidFill>
                <a:effectLst/>
                <a:uLnTx/>
                <a:uFillTx/>
                <a:latin typeface="+mj-lt"/>
              </a:defRPr>
            </a:lvl1pPr>
          </a:lstStyle>
          <a:p>
            <a:r>
              <a:rPr lang="en-US"/>
              <a:t>Data Center</a:t>
            </a:r>
            <a:r>
              <a:rPr lang="en-US" dirty="0"/>
              <a:t> services for OTT’s </a:t>
            </a:r>
          </a:p>
        </p:txBody>
      </p:sp>
      <p:sp>
        <p:nvSpPr>
          <p:cNvPr id="25" name="TextBox 24">
            <a:extLst>
              <a:ext uri="{FF2B5EF4-FFF2-40B4-BE49-F238E27FC236}">
                <a16:creationId xmlns:a16="http://schemas.microsoft.com/office/drawing/2014/main" id="{560A9AD5-9BC5-8A40-85AD-E5FEDA0CCC12}"/>
              </a:ext>
            </a:extLst>
          </p:cNvPr>
          <p:cNvSpPr txBox="1"/>
          <p:nvPr/>
        </p:nvSpPr>
        <p:spPr>
          <a:xfrm>
            <a:off x="323169"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13" normalizeH="0" baseline="0" noProof="0" dirty="0">
                <a:ln>
                  <a:noFill/>
                </a:ln>
                <a:solidFill>
                  <a:prstClr val="white"/>
                </a:solidFill>
                <a:effectLst/>
                <a:uLnTx/>
                <a:uFillTx/>
                <a:latin typeface="+mj-lt"/>
                <a:ea typeface="+mn-ea"/>
                <a:cs typeface="+mn-cs"/>
              </a:rPr>
              <a:t>Over the top customer</a:t>
            </a:r>
            <a:endParaRPr kumimoji="0" lang="en-US" sz="900" b="0" i="0" u="none" strike="noStrike" kern="1200" cap="none" spc="0" normalizeH="0" baseline="0" noProof="0" dirty="0">
              <a:ln>
                <a:noFill/>
              </a:ln>
              <a:solidFill>
                <a:prstClr val="white"/>
              </a:solidFill>
              <a:effectLst/>
              <a:uLnTx/>
              <a:uFillTx/>
              <a:latin typeface="+mj-lt"/>
              <a:ea typeface="+mn-ea"/>
              <a:cs typeface="+mn-cs"/>
            </a:endParaRPr>
          </a:p>
        </p:txBody>
      </p:sp>
      <p:sp>
        <p:nvSpPr>
          <p:cNvPr id="6" name="Title 5">
            <a:extLst>
              <a:ext uri="{FF2B5EF4-FFF2-40B4-BE49-F238E27FC236}">
                <a16:creationId xmlns:a16="http://schemas.microsoft.com/office/drawing/2014/main" id="{E3B41ED2-1AB6-CD8A-1C0D-EDA0B869CDE2}"/>
              </a:ext>
            </a:extLst>
          </p:cNvPr>
          <p:cNvSpPr>
            <a:spLocks noGrp="1"/>
          </p:cNvSpPr>
          <p:nvPr>
            <p:ph type="title" idx="4294967295"/>
          </p:nvPr>
        </p:nvSpPr>
        <p:spPr>
          <a:xfrm>
            <a:off x="597474" y="433205"/>
            <a:ext cx="8222676" cy="646321"/>
          </a:xfrm>
        </p:spPr>
        <p:txBody>
          <a:bodyPr/>
          <a:lstStyle/>
          <a:p>
            <a:r>
              <a:rPr lang="en-US" sz="1800" dirty="0">
                <a:solidFill>
                  <a:srgbClr val="BED730"/>
                </a:solidFill>
                <a:latin typeface="+mj-lt"/>
                <a:ea typeface="+mn-lt"/>
                <a:cs typeface="Arial"/>
              </a:rPr>
              <a:t>Enhancing User experience through faster content streaming </a:t>
            </a:r>
            <a:br>
              <a:rPr lang="en-US" sz="1800" dirty="0">
                <a:solidFill>
                  <a:srgbClr val="BED730"/>
                </a:solidFill>
                <a:latin typeface="+mj-lt"/>
                <a:ea typeface="+mn-lt"/>
                <a:cs typeface="Arial"/>
              </a:rPr>
            </a:br>
            <a:endParaRPr lang="en-US" dirty="0">
              <a:solidFill>
                <a:srgbClr val="BED730"/>
              </a:solidFill>
              <a:latin typeface="+mj-lt"/>
            </a:endParaRPr>
          </a:p>
        </p:txBody>
      </p:sp>
      <p:sp>
        <p:nvSpPr>
          <p:cNvPr id="3" name="TextBox 2">
            <a:extLst>
              <a:ext uri="{FF2B5EF4-FFF2-40B4-BE49-F238E27FC236}">
                <a16:creationId xmlns:a16="http://schemas.microsoft.com/office/drawing/2014/main" id="{BF10CF7D-DE6F-A78C-955E-475C70BF878C}"/>
              </a:ext>
            </a:extLst>
          </p:cNvPr>
          <p:cNvSpPr txBox="1"/>
          <p:nvPr/>
        </p:nvSpPr>
        <p:spPr>
          <a:xfrm>
            <a:off x="496486" y="756366"/>
            <a:ext cx="8647513" cy="27699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j-lt"/>
                <a:ea typeface="+mn-lt"/>
                <a:cs typeface="Arial"/>
              </a:rPr>
              <a:t>End-to-end CDN services and edge data center connectivity enable global OTTs improve performance and reach</a:t>
            </a:r>
            <a:endParaRPr kumimoji="0" lang="en-US" sz="1200" b="0" i="0" u="none" strike="noStrike" kern="1200" cap="none" spc="0" normalizeH="0" baseline="0" noProof="0" dirty="0">
              <a:ln>
                <a:noFill/>
              </a:ln>
              <a:solidFill>
                <a:schemeClr val="bg1"/>
              </a:solidFill>
              <a:effectLst/>
              <a:uLnTx/>
              <a:uFillTx/>
              <a:latin typeface="+mj-lt"/>
              <a:cs typeface="Arial"/>
            </a:endParaRPr>
          </a:p>
        </p:txBody>
      </p:sp>
    </p:spTree>
    <p:extLst>
      <p:ext uri="{BB962C8B-B14F-4D97-AF65-F5344CB8AC3E}">
        <p14:creationId xmlns:p14="http://schemas.microsoft.com/office/powerpoint/2010/main" val="412712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DF6870-97D1-094A-26F2-38FA315E6070}"/>
              </a:ext>
            </a:extLst>
          </p:cNvPr>
          <p:cNvSpPr txBox="1"/>
          <p:nvPr/>
        </p:nvSpPr>
        <p:spPr>
          <a:xfrm>
            <a:off x="323850" y="1879975"/>
            <a:ext cx="84963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IN" sz="32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rPr>
              <a:t>THANK YOU</a:t>
            </a:r>
            <a:endParaRPr kumimoji="0" lang="en-IN" sz="2800" b="1" i="0" u="none" strike="noStrike" kern="1200" cap="none" spc="0" normalizeH="0" baseline="0" noProof="0" dirty="0">
              <a:ln>
                <a:noFill/>
              </a:ln>
              <a:solidFill>
                <a:schemeClr val="bg1"/>
              </a:solidFill>
              <a:effectLst/>
              <a:uLnTx/>
              <a:uFillTx/>
              <a:latin typeface="Trebuchet MS" panose="020B0603020202020204" pitchFamily="34" charset="0"/>
              <a:ea typeface="+mn-ea"/>
              <a:cs typeface="+mn-cs"/>
            </a:endParaRPr>
          </a:p>
        </p:txBody>
      </p:sp>
      <p:sp>
        <p:nvSpPr>
          <p:cNvPr id="2" name="Rectangle 1">
            <a:extLst>
              <a:ext uri="{FF2B5EF4-FFF2-40B4-BE49-F238E27FC236}">
                <a16:creationId xmlns:a16="http://schemas.microsoft.com/office/drawing/2014/main" id="{5F045A10-16DD-2BD3-2449-E588B2810DE2}"/>
              </a:ext>
            </a:extLst>
          </p:cNvPr>
          <p:cNvSpPr/>
          <p:nvPr/>
        </p:nvSpPr>
        <p:spPr>
          <a:xfrm>
            <a:off x="0" y="2571750"/>
            <a:ext cx="9144000" cy="902970"/>
          </a:xfrm>
          <a:prstGeom prst="rect">
            <a:avLst/>
          </a:prstGeom>
          <a:solidFill>
            <a:srgbClr val="10253F">
              <a:alpha val="80000"/>
            </a:srgbClr>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0D71A228-C1BD-3897-710D-A8ADD949D39F}"/>
              </a:ext>
            </a:extLst>
          </p:cNvPr>
          <p:cNvSpPr txBox="1"/>
          <p:nvPr/>
        </p:nvSpPr>
        <p:spPr>
          <a:xfrm>
            <a:off x="328976" y="2678749"/>
            <a:ext cx="8123262" cy="688971"/>
          </a:xfrm>
          <a:prstGeom prst="rect">
            <a:avLst/>
          </a:prstGeom>
          <a:noFill/>
        </p:spPr>
        <p:txBody>
          <a:bodyPr wrap="square" rtlCol="0">
            <a:spAutoFit/>
          </a:bodyPr>
          <a:lstStyle/>
          <a:p>
            <a:pPr algn="ctr" defTabSz="914241">
              <a:lnSpc>
                <a:spcPts val="1600"/>
              </a:lnSpc>
              <a:defRPr/>
            </a:pPr>
            <a:r>
              <a:rPr lang="en-IN" sz="1200" kern="0" dirty="0">
                <a:solidFill>
                  <a:prstClr val="white"/>
                </a:solidFill>
                <a:latin typeface="+mj-lt"/>
                <a:cs typeface="Arial"/>
                <a:sym typeface="Arial"/>
                <a:rtl val="0"/>
              </a:rPr>
              <a:t>Sify is the leading </a:t>
            </a:r>
            <a:r>
              <a:rPr lang="en-IN" sz="1200" kern="0" dirty="0">
                <a:solidFill>
                  <a:srgbClr val="BED730"/>
                </a:solidFill>
                <a:latin typeface="+mj-lt"/>
                <a:cs typeface="Arial"/>
                <a:sym typeface="Arial"/>
                <a:rtl val="0"/>
              </a:rPr>
              <a:t>digital infrastructure player </a:t>
            </a:r>
            <a:r>
              <a:rPr lang="en-IN" sz="1200" kern="0" dirty="0">
                <a:solidFill>
                  <a:prstClr val="white"/>
                </a:solidFill>
                <a:latin typeface="+mj-lt"/>
                <a:cs typeface="Arial"/>
                <a:sym typeface="Arial"/>
                <a:rtl val="0"/>
              </a:rPr>
              <a:t>in India, helping customers achieve their digital ambition through </a:t>
            </a:r>
            <a:r>
              <a:rPr lang="en-IN" sz="1200" kern="0" dirty="0">
                <a:solidFill>
                  <a:srgbClr val="BED730"/>
                </a:solidFill>
                <a:latin typeface="+mj-lt"/>
                <a:cs typeface="Arial"/>
                <a:sym typeface="Arial"/>
                <a:rtl val="0"/>
              </a:rPr>
              <a:t>cloud@core products and services, </a:t>
            </a:r>
            <a:r>
              <a:rPr lang="en-IN" sz="1200" kern="0" dirty="0">
                <a:solidFill>
                  <a:prstClr val="white"/>
                </a:solidFill>
                <a:latin typeface="+mj-lt"/>
                <a:cs typeface="Arial"/>
                <a:sym typeface="Arial"/>
                <a:rtl val="0"/>
              </a:rPr>
              <a:t>built on its world class </a:t>
            </a:r>
            <a:r>
              <a:rPr lang="en-IN" sz="1200" kern="0" dirty="0">
                <a:solidFill>
                  <a:srgbClr val="BED730"/>
                </a:solidFill>
                <a:latin typeface="+mj-lt"/>
                <a:cs typeface="Arial"/>
                <a:sym typeface="Arial"/>
                <a:rtl val="0"/>
              </a:rPr>
              <a:t>Data Centers, Cloud &amp; Network </a:t>
            </a:r>
            <a:r>
              <a:rPr lang="en-IN" sz="1200" kern="0" dirty="0">
                <a:solidFill>
                  <a:prstClr val="white"/>
                </a:solidFill>
                <a:latin typeface="+mj-lt"/>
                <a:cs typeface="Arial"/>
                <a:sym typeface="Arial"/>
                <a:rtl val="0"/>
              </a:rPr>
              <a:t>assets and a wide portfolio of </a:t>
            </a:r>
            <a:r>
              <a:rPr lang="en-IN" sz="1200" kern="0" dirty="0">
                <a:solidFill>
                  <a:srgbClr val="BED730"/>
                </a:solidFill>
                <a:latin typeface="+mj-lt"/>
                <a:cs typeface="Arial"/>
                <a:sym typeface="Arial"/>
                <a:rtl val="0"/>
              </a:rPr>
              <a:t>professional and digital services</a:t>
            </a:r>
            <a:endParaRPr lang="en-US" sz="1200" kern="0" spc="-57" dirty="0">
              <a:solidFill>
                <a:srgbClr val="BED730"/>
              </a:solidFill>
              <a:latin typeface="+mj-lt"/>
              <a:cs typeface="Arial" panose="020B0604020202020204" pitchFamily="34" charset="0"/>
              <a:sym typeface="Arial"/>
              <a:rtl val="0"/>
            </a:endParaRPr>
          </a:p>
        </p:txBody>
      </p:sp>
    </p:spTree>
    <p:extLst>
      <p:ext uri="{BB962C8B-B14F-4D97-AF65-F5344CB8AC3E}">
        <p14:creationId xmlns:p14="http://schemas.microsoft.com/office/powerpoint/2010/main" val="159016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951F729F-3795-E233-4094-88F1B96E0C8A}"/>
              </a:ext>
            </a:extLst>
          </p:cNvPr>
          <p:cNvSpPr/>
          <p:nvPr/>
        </p:nvSpPr>
        <p:spPr>
          <a:xfrm rot="5400000">
            <a:off x="809650" y="501365"/>
            <a:ext cx="1008699" cy="1980000"/>
          </a:xfrm>
          <a:prstGeom prst="homePlate">
            <a:avLst>
              <a:gd name="adj" fmla="val 25856"/>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endParaRPr lang="en-IN" sz="1800" dirty="0">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981450" y="501365"/>
            <a:ext cx="1008699" cy="1980000"/>
          </a:xfrm>
          <a:prstGeom prst="homePlate">
            <a:avLst>
              <a:gd name="adj" fmla="val 25856"/>
            </a:avLst>
          </a:prstGeom>
          <a:solidFill>
            <a:srgbClr val="000000">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400" b="1" dirty="0">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5153249" y="501365"/>
            <a:ext cx="1008699" cy="1980000"/>
          </a:xfrm>
          <a:prstGeom prst="homePlate">
            <a:avLst>
              <a:gd name="adj" fmla="val 25856"/>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1"/>
            <a:endParaRPr lang="en-IN" sz="1800" dirty="0">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325051" y="501365"/>
            <a:ext cx="1008699" cy="1980000"/>
          </a:xfrm>
          <a:prstGeom prst="homePlate">
            <a:avLst>
              <a:gd name="adj" fmla="val 25856"/>
            </a:avLst>
          </a:prstGeom>
          <a:solidFill>
            <a:srgbClr val="000000">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sz="1400" b="1" dirty="0">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p:txBody>
          <a:bodyPr/>
          <a:lstStyle/>
          <a:p>
            <a:r>
              <a:rPr lang="en-US" dirty="0"/>
              <a:t>SIFY - Your trusted data center partner</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57200" y="1073732"/>
            <a:ext cx="1714800" cy="523220"/>
          </a:xfrm>
          <a:prstGeom prst="rect">
            <a:avLst/>
          </a:prstGeom>
          <a:noFill/>
        </p:spPr>
        <p:txBody>
          <a:bodyPr wrap="square" rtlCol="0">
            <a:spAutoFit/>
          </a:bodyPr>
          <a:lstStyle/>
          <a:p>
            <a:pPr algn="ctr" defTabSz="914264"/>
            <a:r>
              <a:rPr lang="en-GB" sz="1400" b="1" dirty="0">
                <a:solidFill>
                  <a:srgbClr val="BED730"/>
                </a:solidFill>
                <a:latin typeface="Trebuchet MS"/>
              </a:rPr>
              <a:t>Mission Critical Customers</a:t>
            </a:r>
            <a:endParaRPr lang="en-IN" sz="1400" b="1" dirty="0">
              <a:solidFill>
                <a:srgbClr val="BED730"/>
              </a:solidFill>
              <a:latin typeface="Trebuchet MS"/>
            </a:endParaRPr>
          </a:p>
        </p:txBody>
      </p:sp>
      <p:sp>
        <p:nvSpPr>
          <p:cNvPr id="15" name="TextBox 14">
            <a:extLst>
              <a:ext uri="{FF2B5EF4-FFF2-40B4-BE49-F238E27FC236}">
                <a16:creationId xmlns:a16="http://schemas.microsoft.com/office/drawing/2014/main" id="{E8F13817-2CD3-9208-4788-C763910DFD7D}"/>
              </a:ext>
            </a:extLst>
          </p:cNvPr>
          <p:cNvSpPr txBox="1"/>
          <p:nvPr/>
        </p:nvSpPr>
        <p:spPr>
          <a:xfrm>
            <a:off x="2628000" y="1073732"/>
            <a:ext cx="1714800" cy="738664"/>
          </a:xfrm>
          <a:prstGeom prst="rect">
            <a:avLst/>
          </a:prstGeom>
          <a:noFill/>
        </p:spPr>
        <p:txBody>
          <a:bodyPr wrap="square" rtlCol="0">
            <a:spAutoFit/>
          </a:bodyPr>
          <a:lstStyle/>
          <a:p>
            <a:pPr algn="ctr" defTabSz="914264"/>
            <a:r>
              <a:rPr lang="en-US" sz="1400" b="1" dirty="0">
                <a:solidFill>
                  <a:srgbClr val="BED730"/>
                </a:solidFill>
                <a:latin typeface="Trebuchet MS"/>
              </a:rPr>
              <a:t>22 years Operational Experience</a:t>
            </a:r>
            <a:endParaRPr lang="en-IN" sz="1400" b="1" dirty="0">
              <a:solidFill>
                <a:srgbClr val="BED730"/>
              </a:solidFill>
              <a:latin typeface="Trebuchet MS"/>
            </a:endParaRPr>
          </a:p>
        </p:txBody>
      </p:sp>
      <p:sp>
        <p:nvSpPr>
          <p:cNvPr id="16" name="TextBox 15">
            <a:extLst>
              <a:ext uri="{FF2B5EF4-FFF2-40B4-BE49-F238E27FC236}">
                <a16:creationId xmlns:a16="http://schemas.microsoft.com/office/drawing/2014/main" id="{7550A0F8-467D-BA67-B845-21708F753876}"/>
              </a:ext>
            </a:extLst>
          </p:cNvPr>
          <p:cNvSpPr txBox="1"/>
          <p:nvPr/>
        </p:nvSpPr>
        <p:spPr>
          <a:xfrm>
            <a:off x="4801199" y="1135288"/>
            <a:ext cx="1714800" cy="523220"/>
          </a:xfrm>
          <a:prstGeom prst="rect">
            <a:avLst/>
          </a:prstGeom>
          <a:noFill/>
        </p:spPr>
        <p:txBody>
          <a:bodyPr wrap="square" rtlCol="0">
            <a:spAutoFit/>
          </a:bodyPr>
          <a:lstStyle/>
          <a:p>
            <a:pPr algn="ctr" defTabSz="914264"/>
            <a:r>
              <a:rPr lang="en-US" sz="1400" b="1" dirty="0">
                <a:solidFill>
                  <a:srgbClr val="BED730"/>
                </a:solidFill>
                <a:latin typeface="Trebuchet MS"/>
              </a:rPr>
              <a:t>Future-ready </a:t>
            </a:r>
            <a:br>
              <a:rPr lang="en-US" sz="1400" b="1" dirty="0">
                <a:solidFill>
                  <a:srgbClr val="BED730"/>
                </a:solidFill>
                <a:latin typeface="Trebuchet MS"/>
              </a:rPr>
            </a:br>
            <a:r>
              <a:rPr lang="en-US" sz="1400" b="1" dirty="0">
                <a:solidFill>
                  <a:srgbClr val="BED730"/>
                </a:solidFill>
                <a:latin typeface="Trebuchet MS"/>
              </a:rPr>
              <a:t>Data Centers</a:t>
            </a:r>
            <a:endParaRPr lang="en-IN" sz="1400" b="1" dirty="0">
              <a:solidFill>
                <a:srgbClr val="BED730"/>
              </a:solidFill>
              <a:latin typeface="Trebuchet MS"/>
            </a:endParaRPr>
          </a:p>
        </p:txBody>
      </p:sp>
      <p:sp>
        <p:nvSpPr>
          <p:cNvPr id="17" name="TextBox 16">
            <a:extLst>
              <a:ext uri="{FF2B5EF4-FFF2-40B4-BE49-F238E27FC236}">
                <a16:creationId xmlns:a16="http://schemas.microsoft.com/office/drawing/2014/main" id="{C8A11D98-CF66-7A34-C8F9-6EE1A547B484}"/>
              </a:ext>
            </a:extLst>
          </p:cNvPr>
          <p:cNvSpPr txBox="1"/>
          <p:nvPr/>
        </p:nvSpPr>
        <p:spPr>
          <a:xfrm>
            <a:off x="6972000" y="1126247"/>
            <a:ext cx="1714800" cy="523220"/>
          </a:xfrm>
          <a:prstGeom prst="rect">
            <a:avLst/>
          </a:prstGeom>
          <a:noFill/>
        </p:spPr>
        <p:txBody>
          <a:bodyPr wrap="square" rtlCol="0">
            <a:spAutoFit/>
          </a:bodyPr>
          <a:lstStyle/>
          <a:p>
            <a:pPr algn="ctr" defTabSz="914264"/>
            <a:r>
              <a:rPr lang="en-GB" sz="1400" b="1" dirty="0">
                <a:solidFill>
                  <a:srgbClr val="BED730"/>
                </a:solidFill>
                <a:latin typeface="Trebuchet MS"/>
              </a:rPr>
              <a:t>Trusted</a:t>
            </a:r>
          </a:p>
          <a:p>
            <a:pPr algn="ctr" defTabSz="914264"/>
            <a:r>
              <a:rPr lang="en-GB" sz="1400" b="1" dirty="0">
                <a:solidFill>
                  <a:srgbClr val="BED730"/>
                </a:solidFill>
                <a:latin typeface="Trebuchet MS"/>
              </a:rPr>
              <a:t>Partner </a:t>
            </a:r>
          </a:p>
        </p:txBody>
      </p:sp>
      <p:sp>
        <p:nvSpPr>
          <p:cNvPr id="27" name="TextBox 26">
            <a:extLst>
              <a:ext uri="{FF2B5EF4-FFF2-40B4-BE49-F238E27FC236}">
                <a16:creationId xmlns:a16="http://schemas.microsoft.com/office/drawing/2014/main" id="{B5624F17-4525-F381-0B3E-1D9CF38492F7}"/>
              </a:ext>
            </a:extLst>
          </p:cNvPr>
          <p:cNvSpPr txBox="1"/>
          <p:nvPr/>
        </p:nvSpPr>
        <p:spPr>
          <a:xfrm>
            <a:off x="457199" y="2037180"/>
            <a:ext cx="1861263" cy="2082621"/>
          </a:xfrm>
          <a:prstGeom prst="rect">
            <a:avLst/>
          </a:prstGeom>
          <a:noFill/>
        </p:spPr>
        <p:txBody>
          <a:bodyPr wrap="square" rtlCol="0">
            <a:spAutoFit/>
          </a:bodyPr>
          <a:lstStyle/>
          <a:p>
            <a:pPr marL="87311" indent="-87311" defTabSz="914264">
              <a:spcAft>
                <a:spcPts val="1000"/>
              </a:spcAft>
              <a:buFont typeface="Arial" panose="020B0604020202020204" pitchFamily="34" charset="0"/>
              <a:buChar char="•"/>
            </a:pPr>
            <a:r>
              <a:rPr lang="en-US" sz="1200" dirty="0">
                <a:solidFill>
                  <a:prstClr val="white">
                    <a:lumMod val="85000"/>
                  </a:prstClr>
                </a:solidFill>
                <a:latin typeface="Trebuchet MS"/>
              </a:rPr>
              <a:t>3 out of 4 Hyperscalers</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Global OTT &amp; social media players</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India’s top 5 banks</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India’s largest digital wallet</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600+ customers across all major industries</a:t>
            </a:r>
          </a:p>
        </p:txBody>
      </p:sp>
      <p:sp>
        <p:nvSpPr>
          <p:cNvPr id="28" name="TextBox 27">
            <a:extLst>
              <a:ext uri="{FF2B5EF4-FFF2-40B4-BE49-F238E27FC236}">
                <a16:creationId xmlns:a16="http://schemas.microsoft.com/office/drawing/2014/main" id="{2450718C-E8AE-3A4B-0B5B-51546E3FDC95}"/>
              </a:ext>
            </a:extLst>
          </p:cNvPr>
          <p:cNvSpPr txBox="1"/>
          <p:nvPr/>
        </p:nvSpPr>
        <p:spPr>
          <a:xfrm>
            <a:off x="2496000" y="2037180"/>
            <a:ext cx="2076000" cy="2323713"/>
          </a:xfrm>
          <a:prstGeom prst="rect">
            <a:avLst/>
          </a:prstGeom>
          <a:noFill/>
        </p:spPr>
        <p:txBody>
          <a:bodyPr wrap="square" rtlCol="0">
            <a:spAutoFit/>
          </a:bodyPr>
          <a:lstStyle/>
          <a:p>
            <a:pPr marL="87311" indent="-87311" defTabSz="914264">
              <a:spcAft>
                <a:spcPts val="1000"/>
              </a:spcAft>
              <a:buFont typeface="Arial" panose="020B0604020202020204" pitchFamily="34" charset="0"/>
              <a:buChar char="•"/>
            </a:pPr>
            <a:r>
              <a:rPr lang="en-US" sz="1200" dirty="0">
                <a:solidFill>
                  <a:prstClr val="white">
                    <a:lumMod val="85000"/>
                  </a:prstClr>
                </a:solidFill>
                <a:latin typeface="Trebuchet MS"/>
              </a:rPr>
              <a:t>99.999% uptime</a:t>
            </a:r>
          </a:p>
          <a:p>
            <a:pPr marL="87311" indent="-87311" defTabSz="914264">
              <a:spcAft>
                <a:spcPts val="1000"/>
              </a:spcAft>
              <a:buFont typeface="Arial" panose="020B0604020202020204" pitchFamily="34" charset="0"/>
              <a:buChar char="•"/>
            </a:pPr>
            <a:r>
              <a:rPr lang="en-US" sz="1200" dirty="0">
                <a:solidFill>
                  <a:prstClr val="white">
                    <a:lumMod val="85000"/>
                  </a:prstClr>
                </a:solidFill>
                <a:latin typeface="Trebuchet MS"/>
              </a:rPr>
              <a:t>Best Practices covering Safety, Security, Availability, Excellence and Cost Control</a:t>
            </a:r>
          </a:p>
          <a:p>
            <a:pPr marL="87311" indent="-87311" defTabSz="914264">
              <a:spcAft>
                <a:spcPts val="1000"/>
              </a:spcAft>
              <a:buFont typeface="Arial" panose="020B0604020202020204" pitchFamily="34" charset="0"/>
              <a:buChar char="•"/>
            </a:pPr>
            <a:r>
              <a:rPr lang="en-US" sz="1200" dirty="0">
                <a:solidFill>
                  <a:prstClr val="white">
                    <a:lumMod val="85000"/>
                  </a:prstClr>
                </a:solidFill>
                <a:latin typeface="Trebuchet MS"/>
              </a:rPr>
              <a:t>PUE &amp; WUE </a:t>
            </a:r>
            <a:r>
              <a:rPr lang="en-GB" sz="1200" dirty="0">
                <a:solidFill>
                  <a:prstClr val="white">
                    <a:lumMod val="85000"/>
                  </a:prstClr>
                </a:solidFill>
                <a:latin typeface="Trebuchet MS"/>
              </a:rPr>
              <a:t>prediction and optimization</a:t>
            </a:r>
          </a:p>
          <a:p>
            <a:pPr marL="87311" indent="-87311" defTabSz="914264">
              <a:spcAft>
                <a:spcPts val="1000"/>
              </a:spcAft>
              <a:buFont typeface="Arial" panose="020B0604020202020204" pitchFamily="34" charset="0"/>
              <a:buChar char="•"/>
            </a:pPr>
            <a:r>
              <a:rPr lang="en-US" sz="1200" dirty="0">
                <a:solidFill>
                  <a:prstClr val="white">
                    <a:lumMod val="85000"/>
                  </a:prstClr>
                </a:solidFill>
                <a:latin typeface="Trebuchet MS"/>
              </a:rPr>
              <a:t>Certifications: Information Security, EHS, PCI-DSS, SOC 1 SOC 2</a:t>
            </a:r>
          </a:p>
        </p:txBody>
      </p:sp>
      <p:sp>
        <p:nvSpPr>
          <p:cNvPr id="29" name="TextBox 28">
            <a:extLst>
              <a:ext uri="{FF2B5EF4-FFF2-40B4-BE49-F238E27FC236}">
                <a16:creationId xmlns:a16="http://schemas.microsoft.com/office/drawing/2014/main" id="{5D95103B-0D47-C908-8470-384B2725312D}"/>
              </a:ext>
            </a:extLst>
          </p:cNvPr>
          <p:cNvSpPr txBox="1"/>
          <p:nvPr/>
        </p:nvSpPr>
        <p:spPr>
          <a:xfrm>
            <a:off x="4572000" y="2037180"/>
            <a:ext cx="2179320" cy="2139047"/>
          </a:xfrm>
          <a:prstGeom prst="rect">
            <a:avLst/>
          </a:prstGeom>
          <a:noFill/>
        </p:spPr>
        <p:txBody>
          <a:bodyPr wrap="square" rtlCol="0">
            <a:spAutoFit/>
          </a:bodyPr>
          <a:lstStyle/>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Next Gen Data Center design</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ML/AI platform enabling faster decision-making</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Operational efficiency monitoring and automated reporting </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Up to 79% Green Power available</a:t>
            </a:r>
            <a:endParaRPr lang="en-US" sz="1050" dirty="0">
              <a:solidFill>
                <a:prstClr val="white">
                  <a:lumMod val="85000"/>
                </a:prstClr>
              </a:solidFill>
              <a:latin typeface="Trebuchet MS"/>
            </a:endParaRPr>
          </a:p>
        </p:txBody>
      </p:sp>
      <p:sp>
        <p:nvSpPr>
          <p:cNvPr id="30" name="TextBox 29">
            <a:extLst>
              <a:ext uri="{FF2B5EF4-FFF2-40B4-BE49-F238E27FC236}">
                <a16:creationId xmlns:a16="http://schemas.microsoft.com/office/drawing/2014/main" id="{09A05E04-2FDE-87B0-E0A8-BEDCE47A057B}"/>
              </a:ext>
            </a:extLst>
          </p:cNvPr>
          <p:cNvSpPr txBox="1"/>
          <p:nvPr/>
        </p:nvSpPr>
        <p:spPr>
          <a:xfrm>
            <a:off x="6847322" y="2037180"/>
            <a:ext cx="1915132" cy="1272143"/>
          </a:xfrm>
          <a:prstGeom prst="rect">
            <a:avLst/>
          </a:prstGeom>
          <a:noFill/>
        </p:spPr>
        <p:txBody>
          <a:bodyPr wrap="square" rtlCol="0">
            <a:spAutoFit/>
          </a:bodyPr>
          <a:lstStyle/>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Reliability for services</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Flexibility for customer requirements</a:t>
            </a:r>
          </a:p>
          <a:p>
            <a:pPr marL="87311" indent="-87311" defTabSz="914264">
              <a:spcAft>
                <a:spcPts val="1000"/>
              </a:spcAft>
              <a:buFont typeface="Arial" panose="020B0604020202020204" pitchFamily="34" charset="0"/>
              <a:buChar char="•"/>
            </a:pPr>
            <a:r>
              <a:rPr lang="en-GB" sz="1200" dirty="0">
                <a:solidFill>
                  <a:prstClr val="white">
                    <a:lumMod val="85000"/>
                  </a:prstClr>
                </a:solidFill>
                <a:latin typeface="Trebuchet MS"/>
              </a:rPr>
              <a:t>Scalability for future business growth</a:t>
            </a:r>
            <a:endParaRPr lang="en-IN" sz="1200" dirty="0">
              <a:solidFill>
                <a:prstClr val="white">
                  <a:lumMod val="85000"/>
                </a:prstClr>
              </a:solidFill>
              <a:latin typeface="Trebuchet MS"/>
            </a:endParaRPr>
          </a:p>
        </p:txBody>
      </p:sp>
      <p:sp>
        <p:nvSpPr>
          <p:cNvPr id="4" name="TextBox 3"/>
          <p:cNvSpPr txBox="1"/>
          <p:nvPr/>
        </p:nvSpPr>
        <p:spPr>
          <a:xfrm>
            <a:off x="-58057" y="4479300"/>
            <a:ext cx="9260114" cy="307777"/>
          </a:xfrm>
          <a:prstGeom prst="rect">
            <a:avLst/>
          </a:prstGeom>
          <a:noFill/>
          <a:ln w="6350">
            <a:noFill/>
          </a:ln>
        </p:spPr>
        <p:txBody>
          <a:bodyPr wrap="square" anchor="ctr">
            <a:spAutoFit/>
          </a:bodyPr>
          <a:lstStyle>
            <a:defPPr>
              <a:defRPr lang="en-US"/>
            </a:defPPr>
            <a:lvl1pPr algn="ctr">
              <a:defRPr sz="700"/>
            </a:lvl1pPr>
          </a:lstStyle>
          <a:p>
            <a:pPr defTabSz="914264"/>
            <a:r>
              <a:rPr lang="en-GB" sz="1400" b="1" i="1" dirty="0">
                <a:solidFill>
                  <a:srgbClr val="BED730"/>
                </a:solidFill>
                <a:latin typeface="Trebuchet MS"/>
              </a:rPr>
              <a:t>Fast track your digital transformation with agile, resilient, digital ready IT infrastructure </a:t>
            </a:r>
            <a:endParaRPr lang="en-US" sz="1400" b="1" i="1" dirty="0">
              <a:solidFill>
                <a:srgbClr val="BED730"/>
              </a:solidFill>
              <a:latin typeface="Trebuchet MS"/>
            </a:endParaRPr>
          </a:p>
        </p:txBody>
      </p:sp>
    </p:spTree>
    <p:extLst>
      <p:ext uri="{BB962C8B-B14F-4D97-AF65-F5344CB8AC3E}">
        <p14:creationId xmlns:p14="http://schemas.microsoft.com/office/powerpoint/2010/main" val="37384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AB0081-A424-08FC-EDCD-B3FF56BA065B}"/>
              </a:ext>
            </a:extLst>
          </p:cNvPr>
          <p:cNvSpPr txBox="1"/>
          <p:nvPr/>
        </p:nvSpPr>
        <p:spPr>
          <a:xfrm>
            <a:off x="323850" y="2156251"/>
            <a:ext cx="8496300" cy="8309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a:ea typeface="+mn-ea"/>
                <a:cs typeface="+mn-cs"/>
              </a:rPr>
              <a:t>Win Theme: </a:t>
            </a:r>
            <a:br>
              <a:rPr kumimoji="0" lang="en-US" sz="2400" b="1" i="0" u="none" strike="noStrike" kern="1200" cap="none" spc="0" normalizeH="0" baseline="0" noProof="0" dirty="0">
                <a:ln>
                  <a:noFill/>
                </a:ln>
                <a:solidFill>
                  <a:srgbClr val="BED730"/>
                </a:solidFill>
                <a:effectLst/>
                <a:uLnTx/>
                <a:uFillTx/>
                <a:latin typeface="Trebuchet MS"/>
                <a:ea typeface="+mn-ea"/>
                <a:cs typeface="+mn-cs"/>
              </a:rPr>
            </a:br>
            <a:r>
              <a:rPr kumimoji="0" lang="en-US" sz="2400" b="1" i="0" u="none" strike="noStrike" kern="1200" cap="none" spc="0" normalizeH="0" baseline="0" noProof="0" dirty="0">
                <a:ln>
                  <a:noFill/>
                </a:ln>
                <a:solidFill>
                  <a:srgbClr val="BED730"/>
                </a:solidFill>
                <a:effectLst/>
                <a:uLnTx/>
                <a:uFillTx/>
                <a:latin typeface="Trebuchet MS"/>
                <a:ea typeface="+mn-ea"/>
                <a:cs typeface="+mn-cs"/>
              </a:rPr>
              <a:t>Data Center Transformation</a:t>
            </a:r>
            <a:endParaRPr kumimoji="0" lang="en-IN" sz="2400" b="0" i="0" u="none" strike="noStrike" kern="1200" cap="none" spc="0" normalizeH="0" baseline="0" noProof="0" dirty="0">
              <a:ln>
                <a:noFill/>
              </a:ln>
              <a:solidFill>
                <a:srgbClr val="BED730"/>
              </a:solidFill>
              <a:effectLst/>
              <a:uLnTx/>
              <a:uFillTx/>
              <a:latin typeface="Trebuchet MS"/>
              <a:ea typeface="+mn-ea"/>
              <a:cs typeface="+mn-cs"/>
            </a:endParaRPr>
          </a:p>
        </p:txBody>
      </p:sp>
    </p:spTree>
    <p:extLst>
      <p:ext uri="{BB962C8B-B14F-4D97-AF65-F5344CB8AC3E}">
        <p14:creationId xmlns:p14="http://schemas.microsoft.com/office/powerpoint/2010/main" val="211283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p:cNvSpPr txBox="1">
            <a:spLocks/>
          </p:cNvSpPr>
          <p:nvPr/>
        </p:nvSpPr>
        <p:spPr>
          <a:xfrm>
            <a:off x="4473606" y="6356351"/>
            <a:ext cx="2048433" cy="273572"/>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0" marR="0" lvl="0" indent="0" algn="ctr" defTabSz="914286" rtl="0" eaLnBrk="1" fontAlgn="auto" latinLnBrk="0" hangingPunct="1">
              <a:lnSpc>
                <a:spcPct val="100000"/>
              </a:lnSpc>
              <a:spcBef>
                <a:spcPts val="0"/>
              </a:spcBef>
              <a:spcAft>
                <a:spcPts val="0"/>
              </a:spcAft>
              <a:buClrTx/>
              <a:buSzTx/>
              <a:buFontTx/>
              <a:buNone/>
              <a:tabLst/>
              <a:defRPr/>
            </a:pPr>
            <a:fld id="{408A3319-5104-4E46-B7BB-4F68F196E486}" type="slidenum">
              <a:rPr kumimoji="0" lang="en-IN" sz="900" b="0" i="0" u="none" strike="noStrike" kern="1200" cap="none" spc="0" normalizeH="0" baseline="0" noProof="0" smtClean="0">
                <a:ln>
                  <a:noFill/>
                </a:ln>
                <a:solidFill>
                  <a:prstClr val="white"/>
                </a:solidFill>
                <a:effectLst/>
                <a:uLnTx/>
                <a:uFillTx/>
                <a:latin typeface="Trebuchet MS"/>
                <a:ea typeface="+mn-ea"/>
                <a:cs typeface="+mn-cs"/>
              </a:rPr>
              <a:pPr marL="0" marR="0" lvl="0" indent="0" algn="ctr" defTabSz="914286" rtl="0" eaLnBrk="1" fontAlgn="auto" latinLnBrk="0" hangingPunct="1">
                <a:lnSpc>
                  <a:spcPct val="100000"/>
                </a:lnSpc>
                <a:spcBef>
                  <a:spcPts val="0"/>
                </a:spcBef>
                <a:spcAft>
                  <a:spcPts val="0"/>
                </a:spcAft>
                <a:buClrTx/>
                <a:buSzTx/>
                <a:buFontTx/>
                <a:buNone/>
                <a:tabLst/>
                <a:defRPr/>
              </a:pPr>
              <a:t>51</a:t>
            </a:fld>
            <a:endParaRPr kumimoji="0" lang="en-IN" sz="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324000" y="26905"/>
            <a:ext cx="8496150" cy="830987"/>
          </a:xfrm>
        </p:spPr>
        <p:txBody>
          <a:bodyPr/>
          <a:lstStyle/>
          <a:p>
            <a:r>
              <a:rPr lang="en-US" dirty="0"/>
              <a:t>Sify helps large generic pharmaceutical BRAND </a:t>
            </a:r>
            <a:br>
              <a:rPr lang="en-US" dirty="0"/>
            </a:br>
            <a:r>
              <a:rPr lang="en-US" dirty="0"/>
              <a:t>gain resiliency and Availability</a:t>
            </a:r>
            <a:endParaRPr lang="en-IN" dirty="0"/>
          </a:p>
        </p:txBody>
      </p:sp>
      <p:sp>
        <p:nvSpPr>
          <p:cNvPr id="7" name="Rectangle 6"/>
          <p:cNvSpPr/>
          <p:nvPr/>
        </p:nvSpPr>
        <p:spPr>
          <a:xfrm>
            <a:off x="333488" y="987425"/>
            <a:ext cx="8496150"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a:ea typeface="+mn-ea"/>
                <a:cs typeface="+mn-cs"/>
              </a:rPr>
              <a:t>Transformation Goal: </a:t>
            </a:r>
            <a:r>
              <a:rPr kumimoji="0" lang="en-US" sz="1200" b="0" i="0" u="none" strike="noStrike" kern="1200" cap="none" spc="0" normalizeH="0" baseline="0" noProof="0" dirty="0">
                <a:ln>
                  <a:noFill/>
                </a:ln>
                <a:solidFill>
                  <a:prstClr val="white"/>
                </a:solidFill>
                <a:effectLst/>
                <a:uLnTx/>
                <a:uFillTx/>
                <a:latin typeface="Trebuchet MS"/>
                <a:ea typeface="+mn-ea"/>
                <a:cs typeface="+mn-cs"/>
              </a:rPr>
              <a:t>To keep IT secure &amp; business ready, reduce the cost of IT operations and enhance customer experience. </a:t>
            </a:r>
            <a:endParaRPr kumimoji="0" lang="en-IN" sz="12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Rectangle: Rounded Corners 8">
            <a:extLst>
              <a:ext uri="{FF2B5EF4-FFF2-40B4-BE49-F238E27FC236}">
                <a16:creationId xmlns:a16="http://schemas.microsoft.com/office/drawing/2014/main" id="{C6ED7782-AC6E-4CE6-BDDD-B99961099137}"/>
              </a:ext>
            </a:extLst>
          </p:cNvPr>
          <p:cNvSpPr/>
          <p:nvPr/>
        </p:nvSpPr>
        <p:spPr>
          <a:xfrm>
            <a:off x="608416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0" name="Rectangle: Rounded Corners 8">
            <a:extLst>
              <a:ext uri="{FF2B5EF4-FFF2-40B4-BE49-F238E27FC236}">
                <a16:creationId xmlns:a16="http://schemas.microsoft.com/office/drawing/2014/main" id="{C6ED7782-AC6E-4CE6-BDDD-B99961099137}"/>
              </a:ext>
            </a:extLst>
          </p:cNvPr>
          <p:cNvSpPr/>
          <p:nvPr/>
        </p:nvSpPr>
        <p:spPr>
          <a:xfrm>
            <a:off x="3200698" y="1756259"/>
            <a:ext cx="2726346" cy="2976079"/>
          </a:xfrm>
          <a:prstGeom prst="roundRect">
            <a:avLst>
              <a:gd name="adj" fmla="val 6510"/>
            </a:avLst>
          </a:prstGeom>
          <a:solidFill>
            <a:schemeClr val="accent1">
              <a:lumMod val="50000"/>
              <a:alpha val="80000"/>
            </a:scheme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1" name="Rectangle: Rounded Corners 8">
            <a:extLst>
              <a:ext uri="{FF2B5EF4-FFF2-40B4-BE49-F238E27FC236}">
                <a16:creationId xmlns:a16="http://schemas.microsoft.com/office/drawing/2014/main" id="{C6ED7782-AC6E-4CE6-BDDD-B99961099137}"/>
              </a:ext>
            </a:extLst>
          </p:cNvPr>
          <p:cNvSpPr/>
          <p:nvPr/>
        </p:nvSpPr>
        <p:spPr>
          <a:xfrm>
            <a:off x="31722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15" name="Oval 14"/>
          <p:cNvSpPr/>
          <p:nvPr/>
        </p:nvSpPr>
        <p:spPr>
          <a:xfrm>
            <a:off x="7123566" y="1349279"/>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26" name="Picture 10" descr="Image result for services icon"/>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7230722" y="1456435"/>
            <a:ext cx="505689" cy="505689"/>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4211774" y="1371463"/>
            <a:ext cx="720000" cy="720000"/>
          </a:xfrm>
          <a:prstGeom prst="ellipse">
            <a:avLst/>
          </a:prstGeom>
          <a:solidFill>
            <a:schemeClr val="accent1">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31" name="Picture 2" descr="Image result for chosen icon"/>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4252155" y="1411844"/>
            <a:ext cx="639238" cy="639238"/>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p:cNvSpPr txBox="1">
            <a:spLocks/>
          </p:cNvSpPr>
          <p:nvPr/>
        </p:nvSpPr>
        <p:spPr>
          <a:xfrm>
            <a:off x="3325467" y="2627006"/>
            <a:ext cx="2492614" cy="17198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1F497D"/>
              </a:buClr>
              <a:buSzPct val="100000"/>
              <a:buFont typeface="Wingdings" panose="020B0604020202020204" pitchFamily="2" charset="2"/>
              <a:buChar char="§"/>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Trebuchet MS"/>
              <a:ea typeface="Open Sans Condensed" panose="020B0806030504020204" pitchFamily="34" charset="0"/>
              <a:cs typeface="Arial" panose="020B0604020202020204" pitchFamily="34" charset="0"/>
            </a:endParaRPr>
          </a:p>
        </p:txBody>
      </p:sp>
      <p:sp>
        <p:nvSpPr>
          <p:cNvPr id="34" name="Oval 33"/>
          <p:cNvSpPr/>
          <p:nvPr/>
        </p:nvSpPr>
        <p:spPr>
          <a:xfrm>
            <a:off x="1336659" y="1326227"/>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Trebuchet MS"/>
                <a:ea typeface="+mn-ea"/>
                <a:cs typeface="+mn-cs"/>
              </a:rPr>
              <a:t>	</a:t>
            </a:r>
          </a:p>
        </p:txBody>
      </p:sp>
      <p:pic>
        <p:nvPicPr>
          <p:cNvPr id="22" name="Picture 6" descr="Image result for objective icon"/>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1447423" y="1415979"/>
            <a:ext cx="540495" cy="540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634FFB-EBB4-CE7B-6DD9-86DEC1469597}"/>
              </a:ext>
            </a:extLst>
          </p:cNvPr>
          <p:cNvSpPr txBox="1"/>
          <p:nvPr/>
        </p:nvSpPr>
        <p:spPr>
          <a:xfrm>
            <a:off x="433953" y="2516123"/>
            <a:ext cx="2495227" cy="1431161"/>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Resilient and secure infrastructure with minimal disruption.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Modernized and consolidated IT infrastructure for business agility.</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Co-locating captive DC to a secure DC location.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Reduced TCO and 100% uptime assurance.</a:t>
            </a:r>
          </a:p>
        </p:txBody>
      </p:sp>
      <p:sp>
        <p:nvSpPr>
          <p:cNvPr id="5" name="TextBox 4">
            <a:extLst>
              <a:ext uri="{FF2B5EF4-FFF2-40B4-BE49-F238E27FC236}">
                <a16:creationId xmlns:a16="http://schemas.microsoft.com/office/drawing/2014/main" id="{5F4A81DB-A82B-21B2-D993-D7E9EBA40E9E}"/>
              </a:ext>
            </a:extLst>
          </p:cNvPr>
          <p:cNvSpPr txBox="1"/>
          <p:nvPr/>
        </p:nvSpPr>
        <p:spPr>
          <a:xfrm>
            <a:off x="433953"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COMPANY’S OBJECTIVES</a:t>
            </a:r>
          </a:p>
        </p:txBody>
      </p:sp>
      <p:sp>
        <p:nvSpPr>
          <p:cNvPr id="10" name="TextBox 9">
            <a:extLst>
              <a:ext uri="{FF2B5EF4-FFF2-40B4-BE49-F238E27FC236}">
                <a16:creationId xmlns:a16="http://schemas.microsoft.com/office/drawing/2014/main" id="{BEBC0540-AB4F-706F-A421-2AFA7BF97549}"/>
              </a:ext>
            </a:extLst>
          </p:cNvPr>
          <p:cNvSpPr txBox="1"/>
          <p:nvPr/>
        </p:nvSpPr>
        <p:spPr>
          <a:xfrm>
            <a:off x="3324386" y="2516123"/>
            <a:ext cx="2495227" cy="1454244"/>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Sify's extensive experience with large/complex migrations.</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Unique cloud adjacent data centers with deterministic connectivity to Hyperscalers.</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Compliance with stringent regulations and global compliances.</a:t>
            </a:r>
          </a:p>
          <a:p>
            <a:pPr marL="171450" marR="0" lvl="0" indent="-171450" algn="l" defTabSz="685800" rtl="0" eaLnBrk="1" fontAlgn="auto" latinLnBrk="0" hangingPunct="1">
              <a:lnSpc>
                <a:spcPct val="100000"/>
              </a:lnSpc>
              <a:spcBef>
                <a:spcPts val="0"/>
              </a:spcBef>
              <a:spcAft>
                <a:spcPts val="3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Arial" panose="020B0604020202020204" pitchFamily="34" charset="0"/>
              </a:rPr>
              <a:t>Consultative approach to build the right business case for the customer.</a:t>
            </a:r>
          </a:p>
        </p:txBody>
      </p:sp>
      <p:sp>
        <p:nvSpPr>
          <p:cNvPr id="11" name="TextBox 10">
            <a:extLst>
              <a:ext uri="{FF2B5EF4-FFF2-40B4-BE49-F238E27FC236}">
                <a16:creationId xmlns:a16="http://schemas.microsoft.com/office/drawing/2014/main" id="{473152DC-1C0A-5E1B-DA50-E37DFE0EA721}"/>
              </a:ext>
            </a:extLst>
          </p:cNvPr>
          <p:cNvSpPr txBox="1"/>
          <p:nvPr/>
        </p:nvSpPr>
        <p:spPr>
          <a:xfrm>
            <a:off x="332438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WHY SIFY WAS CHOSEN</a:t>
            </a:r>
          </a:p>
        </p:txBody>
      </p:sp>
      <p:sp>
        <p:nvSpPr>
          <p:cNvPr id="12" name="TextBox 11">
            <a:extLst>
              <a:ext uri="{FF2B5EF4-FFF2-40B4-BE49-F238E27FC236}">
                <a16:creationId xmlns:a16="http://schemas.microsoft.com/office/drawing/2014/main" id="{62FF813E-A34F-38AB-5F79-D90EEB98182B}"/>
              </a:ext>
            </a:extLst>
          </p:cNvPr>
          <p:cNvSpPr txBox="1"/>
          <p:nvPr/>
        </p:nvSpPr>
        <p:spPr>
          <a:xfrm>
            <a:off x="6207856" y="2516123"/>
            <a:ext cx="2495227" cy="1708160"/>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Completed UAT and Production Setup migration in 20 days with minimum disruption.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Physical lift and shift + migration to 2 sites in 3 days.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Provision for a "Parallel Setup" to ensure near-zero downtime.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Additionally, owned IT service assessment, management and governance.</a:t>
            </a:r>
          </a:p>
        </p:txBody>
      </p:sp>
      <p:sp>
        <p:nvSpPr>
          <p:cNvPr id="13" name="TextBox 12">
            <a:extLst>
              <a:ext uri="{FF2B5EF4-FFF2-40B4-BE49-F238E27FC236}">
                <a16:creationId xmlns:a16="http://schemas.microsoft.com/office/drawing/2014/main" id="{FB5B2B30-C1BD-61BA-B96C-8F6C5E538FFE}"/>
              </a:ext>
            </a:extLst>
          </p:cNvPr>
          <p:cNvSpPr txBox="1"/>
          <p:nvPr/>
        </p:nvSpPr>
        <p:spPr>
          <a:xfrm>
            <a:off x="620785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SIFY’S VALUE ADDITIONS</a:t>
            </a:r>
          </a:p>
        </p:txBody>
      </p:sp>
    </p:spTree>
    <p:extLst>
      <p:ext uri="{BB962C8B-B14F-4D97-AF65-F5344CB8AC3E}">
        <p14:creationId xmlns:p14="http://schemas.microsoft.com/office/powerpoint/2010/main" val="332846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p:cNvSpPr txBox="1">
            <a:spLocks/>
          </p:cNvSpPr>
          <p:nvPr/>
        </p:nvSpPr>
        <p:spPr>
          <a:xfrm>
            <a:off x="4473606" y="6356351"/>
            <a:ext cx="2048433" cy="273572"/>
          </a:xfrm>
          <a:prstGeom prst="rect">
            <a:avLst/>
          </a:prstGeom>
        </p:spPr>
        <p:txBody>
          <a:bodyPr vert="horz" lIns="91428" tIns="45715" rIns="0" bIns="45715"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0" marR="0" lvl="0" indent="0" algn="ctr" defTabSz="914286" rtl="0" eaLnBrk="1" fontAlgn="auto" latinLnBrk="0" hangingPunct="1">
              <a:lnSpc>
                <a:spcPct val="100000"/>
              </a:lnSpc>
              <a:spcBef>
                <a:spcPts val="0"/>
              </a:spcBef>
              <a:spcAft>
                <a:spcPts val="0"/>
              </a:spcAft>
              <a:buClrTx/>
              <a:buSzTx/>
              <a:buFontTx/>
              <a:buNone/>
              <a:tabLst/>
              <a:defRPr/>
            </a:pPr>
            <a:fld id="{408A3319-5104-4E46-B7BB-4F68F196E486}" type="slidenum">
              <a:rPr kumimoji="0" lang="en-IN" sz="900" b="0" i="0" u="none" strike="noStrike" kern="1200" cap="none" spc="0" normalizeH="0" baseline="0" noProof="0" smtClean="0">
                <a:ln>
                  <a:noFill/>
                </a:ln>
                <a:solidFill>
                  <a:prstClr val="white"/>
                </a:solidFill>
                <a:effectLst/>
                <a:uLnTx/>
                <a:uFillTx/>
                <a:latin typeface="Trebuchet MS"/>
                <a:ea typeface="+mn-ea"/>
                <a:cs typeface="+mn-cs"/>
              </a:rPr>
              <a:pPr marL="0" marR="0" lvl="0" indent="0" algn="ctr" defTabSz="914286" rtl="0" eaLnBrk="1" fontAlgn="auto" latinLnBrk="0" hangingPunct="1">
                <a:lnSpc>
                  <a:spcPct val="100000"/>
                </a:lnSpc>
                <a:spcBef>
                  <a:spcPts val="0"/>
                </a:spcBef>
                <a:spcAft>
                  <a:spcPts val="0"/>
                </a:spcAft>
                <a:buClrTx/>
                <a:buSzTx/>
                <a:buFontTx/>
                <a:buNone/>
                <a:tabLst/>
                <a:defRPr/>
              </a:pPr>
              <a:t>52</a:t>
            </a:fld>
            <a:endParaRPr kumimoji="0" lang="en-IN" sz="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324000" y="26905"/>
            <a:ext cx="8496150" cy="830987"/>
          </a:xfrm>
        </p:spPr>
        <p:txBody>
          <a:bodyPr/>
          <a:lstStyle/>
          <a:p>
            <a:r>
              <a:rPr lang="en-US" dirty="0"/>
              <a:t>Seamless transformation in record time </a:t>
            </a:r>
            <a:br>
              <a:rPr lang="en-US" dirty="0"/>
            </a:br>
            <a:r>
              <a:rPr lang="en-US" dirty="0"/>
              <a:t>with Sify data centers</a:t>
            </a:r>
            <a:endParaRPr lang="en-IN" dirty="0"/>
          </a:p>
        </p:txBody>
      </p:sp>
      <p:sp>
        <p:nvSpPr>
          <p:cNvPr id="19" name="Rectangle: Rounded Corners 8">
            <a:extLst>
              <a:ext uri="{FF2B5EF4-FFF2-40B4-BE49-F238E27FC236}">
                <a16:creationId xmlns:a16="http://schemas.microsoft.com/office/drawing/2014/main" id="{C6ED7782-AC6E-4CE6-BDDD-B99961099137}"/>
              </a:ext>
            </a:extLst>
          </p:cNvPr>
          <p:cNvSpPr/>
          <p:nvPr/>
        </p:nvSpPr>
        <p:spPr>
          <a:xfrm>
            <a:off x="608416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0" name="Rectangle: Rounded Corners 8">
            <a:extLst>
              <a:ext uri="{FF2B5EF4-FFF2-40B4-BE49-F238E27FC236}">
                <a16:creationId xmlns:a16="http://schemas.microsoft.com/office/drawing/2014/main" id="{C6ED7782-AC6E-4CE6-BDDD-B99961099137}"/>
              </a:ext>
            </a:extLst>
          </p:cNvPr>
          <p:cNvSpPr/>
          <p:nvPr/>
        </p:nvSpPr>
        <p:spPr>
          <a:xfrm>
            <a:off x="3200698" y="1756259"/>
            <a:ext cx="2726346" cy="2976079"/>
          </a:xfrm>
          <a:prstGeom prst="roundRect">
            <a:avLst>
              <a:gd name="adj" fmla="val 6510"/>
            </a:avLst>
          </a:prstGeom>
          <a:solidFill>
            <a:schemeClr val="accent1">
              <a:lumMod val="50000"/>
              <a:alpha val="80000"/>
            </a:scheme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21" name="Rectangle: Rounded Corners 8">
            <a:extLst>
              <a:ext uri="{FF2B5EF4-FFF2-40B4-BE49-F238E27FC236}">
                <a16:creationId xmlns:a16="http://schemas.microsoft.com/office/drawing/2014/main" id="{C6ED7782-AC6E-4CE6-BDDD-B99961099137}"/>
              </a:ext>
            </a:extLst>
          </p:cNvPr>
          <p:cNvSpPr/>
          <p:nvPr/>
        </p:nvSpPr>
        <p:spPr>
          <a:xfrm>
            <a:off x="317228" y="1756259"/>
            <a:ext cx="2726346" cy="2976079"/>
          </a:xfrm>
          <a:prstGeom prst="roundRect">
            <a:avLst>
              <a:gd name="adj" fmla="val 6510"/>
            </a:avLst>
          </a:prstGeom>
          <a:solidFill>
            <a:srgbClr val="10253F">
              <a:alpha val="80000"/>
            </a:srgbClr>
          </a:solidFill>
          <a:ln w="63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1584000" rIns="36000" rtlCol="0" anchor="t"/>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lumMod val="65000"/>
                  <a:lumOff val="35000"/>
                </a:prstClr>
              </a:solidFill>
              <a:effectLst/>
              <a:uLnTx/>
              <a:uFillTx/>
              <a:latin typeface="Trebuchet MS"/>
              <a:ea typeface="+mn-ea"/>
              <a:cs typeface="+mn-cs"/>
            </a:endParaRPr>
          </a:p>
        </p:txBody>
      </p:sp>
      <p:sp>
        <p:nvSpPr>
          <p:cNvPr id="15" name="Oval 14"/>
          <p:cNvSpPr/>
          <p:nvPr/>
        </p:nvSpPr>
        <p:spPr>
          <a:xfrm>
            <a:off x="7123566" y="1349279"/>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0" name="Oval 29"/>
          <p:cNvSpPr/>
          <p:nvPr/>
        </p:nvSpPr>
        <p:spPr>
          <a:xfrm>
            <a:off x="4211774" y="1371463"/>
            <a:ext cx="720000" cy="720000"/>
          </a:xfrm>
          <a:prstGeom prst="ellipse">
            <a:avLst/>
          </a:prstGeom>
          <a:solidFill>
            <a:schemeClr val="accent1">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Content Placeholder 2"/>
          <p:cNvSpPr txBox="1">
            <a:spLocks/>
          </p:cNvSpPr>
          <p:nvPr/>
        </p:nvSpPr>
        <p:spPr>
          <a:xfrm>
            <a:off x="3325467" y="2627006"/>
            <a:ext cx="2492614" cy="17198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1F497D"/>
              </a:buClr>
              <a:buSzPct val="100000"/>
              <a:buFont typeface="Wingdings" panose="020B0604020202020204" pitchFamily="2" charset="2"/>
              <a:buChar char="§"/>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Trebuchet MS"/>
              <a:ea typeface="Open Sans Condensed" panose="020B0806030504020204" pitchFamily="34" charset="0"/>
              <a:cs typeface="Arial" panose="020B0604020202020204" pitchFamily="34" charset="0"/>
            </a:endParaRPr>
          </a:p>
        </p:txBody>
      </p:sp>
      <p:sp>
        <p:nvSpPr>
          <p:cNvPr id="34" name="Oval 33"/>
          <p:cNvSpPr/>
          <p:nvPr/>
        </p:nvSpPr>
        <p:spPr>
          <a:xfrm>
            <a:off x="1336659" y="1326227"/>
            <a:ext cx="720000" cy="720000"/>
          </a:xfrm>
          <a:prstGeom prst="ellipse">
            <a:avLst/>
          </a:prstGeom>
          <a:solidFill>
            <a:schemeClr val="tx2">
              <a:lumMod val="50000"/>
            </a:schemeClr>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Trebuchet MS"/>
                <a:ea typeface="+mn-ea"/>
                <a:cs typeface="+mn-cs"/>
              </a:rPr>
              <a:t>	</a:t>
            </a:r>
          </a:p>
        </p:txBody>
      </p:sp>
      <p:sp>
        <p:nvSpPr>
          <p:cNvPr id="4" name="TextBox 3">
            <a:extLst>
              <a:ext uri="{FF2B5EF4-FFF2-40B4-BE49-F238E27FC236}">
                <a16:creationId xmlns:a16="http://schemas.microsoft.com/office/drawing/2014/main" id="{CC634FFB-EBB4-CE7B-6DD9-86DEC1469597}"/>
              </a:ext>
            </a:extLst>
          </p:cNvPr>
          <p:cNvSpPr txBox="1"/>
          <p:nvPr/>
        </p:nvSpPr>
        <p:spPr>
          <a:xfrm>
            <a:off x="433953" y="2516123"/>
            <a:ext cx="2495227" cy="1923604"/>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Lacking scalability, agility, and availability in IT infrastructure.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Existing DC at Gurugram not financially viable to run from on-premise.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Applications demanded high-performance storage while IT infra reached end of support cycle.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Most of IT budget used for keeping the lights-on.</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Existing challenges with cable congestions and cooling efficiency.</a:t>
            </a:r>
          </a:p>
        </p:txBody>
      </p:sp>
      <p:sp>
        <p:nvSpPr>
          <p:cNvPr id="5" name="TextBox 4">
            <a:extLst>
              <a:ext uri="{FF2B5EF4-FFF2-40B4-BE49-F238E27FC236}">
                <a16:creationId xmlns:a16="http://schemas.microsoft.com/office/drawing/2014/main" id="{5F4A81DB-A82B-21B2-D993-D7E9EBA40E9E}"/>
              </a:ext>
            </a:extLst>
          </p:cNvPr>
          <p:cNvSpPr txBox="1"/>
          <p:nvPr/>
        </p:nvSpPr>
        <p:spPr>
          <a:xfrm>
            <a:off x="433953"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BEFORE TRANSFORMATION</a:t>
            </a:r>
          </a:p>
        </p:txBody>
      </p:sp>
      <p:sp>
        <p:nvSpPr>
          <p:cNvPr id="10" name="TextBox 9">
            <a:extLst>
              <a:ext uri="{FF2B5EF4-FFF2-40B4-BE49-F238E27FC236}">
                <a16:creationId xmlns:a16="http://schemas.microsoft.com/office/drawing/2014/main" id="{BEBC0540-AB4F-706F-A421-2AFA7BF97549}"/>
              </a:ext>
            </a:extLst>
          </p:cNvPr>
          <p:cNvSpPr txBox="1"/>
          <p:nvPr/>
        </p:nvSpPr>
        <p:spPr>
          <a:xfrm>
            <a:off x="3324386" y="2516123"/>
            <a:ext cx="2495227" cy="1431161"/>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Cost savings due to capex vs opex pricing model and simplified cabling.</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Dynamic management to meet application needs.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Improved availability, security, and overall reliability of IT landscape.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Better application performance with new infrastructure.</a:t>
            </a:r>
          </a:p>
        </p:txBody>
      </p:sp>
      <p:sp>
        <p:nvSpPr>
          <p:cNvPr id="11" name="TextBox 10">
            <a:extLst>
              <a:ext uri="{FF2B5EF4-FFF2-40B4-BE49-F238E27FC236}">
                <a16:creationId xmlns:a16="http://schemas.microsoft.com/office/drawing/2014/main" id="{473152DC-1C0A-5E1B-DA50-E37DFE0EA721}"/>
              </a:ext>
            </a:extLst>
          </p:cNvPr>
          <p:cNvSpPr txBox="1"/>
          <p:nvPr/>
        </p:nvSpPr>
        <p:spPr>
          <a:xfrm>
            <a:off x="3324386" y="2201180"/>
            <a:ext cx="2495227"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AFTER TRANSFORMATION</a:t>
            </a:r>
          </a:p>
        </p:txBody>
      </p:sp>
      <p:sp>
        <p:nvSpPr>
          <p:cNvPr id="12" name="TextBox 11">
            <a:extLst>
              <a:ext uri="{FF2B5EF4-FFF2-40B4-BE49-F238E27FC236}">
                <a16:creationId xmlns:a16="http://schemas.microsoft.com/office/drawing/2014/main" id="{62FF813E-A34F-38AB-5F79-D90EEB98182B}"/>
              </a:ext>
            </a:extLst>
          </p:cNvPr>
          <p:cNvSpPr txBox="1"/>
          <p:nvPr/>
        </p:nvSpPr>
        <p:spPr>
          <a:xfrm>
            <a:off x="6207856" y="2516123"/>
            <a:ext cx="2495227" cy="1923604"/>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Cloud-ready IT Infrastructure ensuring resiliency and security for future business endeavors.</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Huge savings and high ROI over next 5 years with new DC setup.</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Achieving business agility with consolidated IT infrastructure.</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Re-routing funds from savings towards strategic plans such as Pharma R&amp;D.</a:t>
            </a:r>
          </a:p>
          <a:p>
            <a:pPr marL="171450" marR="0" lvl="0" indent="-171450" algn="l" defTabSz="685800" rtl="0" eaLnBrk="1" fontAlgn="auto" latinLnBrk="0" hangingPunct="1">
              <a:lnSpc>
                <a:spcPct val="100000"/>
              </a:lnSpc>
              <a:spcBef>
                <a:spcPts val="0"/>
              </a:spcBef>
              <a:spcAft>
                <a:spcPts val="600"/>
              </a:spcAft>
              <a:buClr>
                <a:prstClr val="white"/>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Open Sans Condensed" panose="020B0806030504020204" pitchFamily="34" charset="0"/>
                <a:cs typeface="Arial" panose="020B0604020202020204" pitchFamily="34" charset="0"/>
              </a:rPr>
              <a:t>No disruption due to natural calamities such as earthquakes.</a:t>
            </a:r>
          </a:p>
        </p:txBody>
      </p:sp>
      <p:sp>
        <p:nvSpPr>
          <p:cNvPr id="13" name="TextBox 12">
            <a:extLst>
              <a:ext uri="{FF2B5EF4-FFF2-40B4-BE49-F238E27FC236}">
                <a16:creationId xmlns:a16="http://schemas.microsoft.com/office/drawing/2014/main" id="{FB5B2B30-C1BD-61BA-B96C-8F6C5E538FFE}"/>
              </a:ext>
            </a:extLst>
          </p:cNvPr>
          <p:cNvSpPr txBox="1"/>
          <p:nvPr/>
        </p:nvSpPr>
        <p:spPr>
          <a:xfrm>
            <a:off x="6084168" y="2201180"/>
            <a:ext cx="272634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1F497D"/>
              </a:buClr>
              <a:buSzPct val="100000"/>
              <a:buFontTx/>
              <a:buNone/>
              <a:tabLst/>
              <a:defRPr/>
            </a:pPr>
            <a:r>
              <a:rPr kumimoji="0" lang="en-US" sz="1400" b="1" i="0" u="none" strike="noStrike" kern="1200" cap="none" spc="0" normalizeH="0" baseline="0" noProof="0" dirty="0">
                <a:ln>
                  <a:noFill/>
                </a:ln>
                <a:solidFill>
                  <a:srgbClr val="BED730"/>
                </a:solidFill>
                <a:effectLst/>
                <a:uLnTx/>
                <a:uFillTx/>
                <a:latin typeface="Trebuchet MS"/>
                <a:ea typeface="Open Sans Condensed" panose="020B0806030504020204" pitchFamily="34" charset="0"/>
                <a:cs typeface="Arial" panose="020B0604020202020204" pitchFamily="34" charset="0"/>
              </a:rPr>
              <a:t>CUSTOMER SUCCESS BENEFITS</a:t>
            </a:r>
          </a:p>
        </p:txBody>
      </p:sp>
      <p:pic>
        <p:nvPicPr>
          <p:cNvPr id="6" name="Picture 2" descr="Image result for before icon">
            <a:extLst>
              <a:ext uri="{FF2B5EF4-FFF2-40B4-BE49-F238E27FC236}">
                <a16:creationId xmlns:a16="http://schemas.microsoft.com/office/drawing/2014/main" id="{E3C2B6AB-D08D-2EBA-5B77-26CBEBA32C98}"/>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1441533" y="1448922"/>
            <a:ext cx="477737" cy="477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after icon">
            <a:extLst>
              <a:ext uri="{FF2B5EF4-FFF2-40B4-BE49-F238E27FC236}">
                <a16:creationId xmlns:a16="http://schemas.microsoft.com/office/drawing/2014/main" id="{5D55C02A-AC7D-F274-AD57-3FBE036DE124}"/>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4289130" y="1424229"/>
            <a:ext cx="620111" cy="6201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benefits icon">
            <a:extLst>
              <a:ext uri="{FF2B5EF4-FFF2-40B4-BE49-F238E27FC236}">
                <a16:creationId xmlns:a16="http://schemas.microsoft.com/office/drawing/2014/main" id="{1AF77AEA-610D-3057-3A4F-CBD3E982C331}"/>
              </a:ext>
            </a:extLst>
          </p:cNvPr>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7184626" y="1418895"/>
            <a:ext cx="537791" cy="53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2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0051FE-4E55-F5EE-9A27-B632C03740B9}"/>
              </a:ext>
            </a:extLst>
          </p:cNvPr>
          <p:cNvSpPr txBox="1"/>
          <p:nvPr/>
        </p:nvSpPr>
        <p:spPr>
          <a:xfrm>
            <a:off x="323850" y="2571750"/>
            <a:ext cx="8496300" cy="707886"/>
          </a:xfrm>
          <a:prstGeom prst="rect">
            <a:avLst/>
          </a:prstGeom>
          <a:noFill/>
        </p:spPr>
        <p:txBody>
          <a:bodyPr wrap="square" rtlCol="0">
            <a:spAutoFit/>
          </a:bodyPr>
          <a:lstStyle/>
          <a:p>
            <a:pPr algn="ctr"/>
            <a:r>
              <a:rPr lang="en-US" sz="4000" dirty="0">
                <a:solidFill>
                  <a:schemeClr val="bg1"/>
                </a:solidFill>
              </a:rPr>
              <a:t>Thank You</a:t>
            </a:r>
            <a:endParaRPr lang="en-IN" sz="4000" dirty="0">
              <a:solidFill>
                <a:schemeClr val="bg1"/>
              </a:solidFill>
            </a:endParaRPr>
          </a:p>
        </p:txBody>
      </p:sp>
      <p:pic>
        <p:nvPicPr>
          <p:cNvPr id="3" name="Picture 2" descr="A red book cover&#10;&#10;Description automatically generated with medium confidence">
            <a:extLst>
              <a:ext uri="{FF2B5EF4-FFF2-40B4-BE49-F238E27FC236}">
                <a16:creationId xmlns:a16="http://schemas.microsoft.com/office/drawing/2014/main" id="{99380414-8344-8769-C146-A520DE918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636" y="1241623"/>
            <a:ext cx="780727" cy="1330127"/>
          </a:xfrm>
          <a:prstGeom prst="rect">
            <a:avLst/>
          </a:prstGeom>
        </p:spPr>
      </p:pic>
    </p:spTree>
    <p:extLst>
      <p:ext uri="{BB962C8B-B14F-4D97-AF65-F5344CB8AC3E}">
        <p14:creationId xmlns:p14="http://schemas.microsoft.com/office/powerpoint/2010/main" val="92057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3C2AD189-1574-46D9-AEE2-F2146D8D81DA}"/>
              </a:ext>
            </a:extLst>
          </p:cNvPr>
          <p:cNvGrpSpPr/>
          <p:nvPr/>
        </p:nvGrpSpPr>
        <p:grpSpPr>
          <a:xfrm>
            <a:off x="4095119" y="825914"/>
            <a:ext cx="2754401" cy="2927667"/>
            <a:chOff x="4313203" y="1074856"/>
            <a:chExt cx="2754401" cy="2927667"/>
          </a:xfrm>
          <a:solidFill>
            <a:schemeClr val="bg2"/>
          </a:solidFill>
        </p:grpSpPr>
        <p:cxnSp>
          <p:nvCxnSpPr>
            <p:cNvPr id="155" name="Straight Connector 154">
              <a:extLst>
                <a:ext uri="{FF2B5EF4-FFF2-40B4-BE49-F238E27FC236}">
                  <a16:creationId xmlns:a16="http://schemas.microsoft.com/office/drawing/2014/main" id="{8F739ABD-D483-438D-AEB0-B2926895EFF6}"/>
                </a:ext>
              </a:extLst>
            </p:cNvPr>
            <p:cNvCxnSpPr>
              <a:cxnSpLocks/>
            </p:cNvCxnSpPr>
            <p:nvPr/>
          </p:nvCxnSpPr>
          <p:spPr>
            <a:xfrm flipV="1">
              <a:off x="6292016" y="2223735"/>
              <a:ext cx="224239" cy="45740"/>
            </a:xfrm>
            <a:prstGeom prst="line">
              <a:avLst/>
            </a:prstGeom>
            <a:grpFill/>
          </p:spPr>
          <p:style>
            <a:lnRef idx="1">
              <a:schemeClr val="dk1"/>
            </a:lnRef>
            <a:fillRef idx="2">
              <a:schemeClr val="dk1"/>
            </a:fillRef>
            <a:effectRef idx="1">
              <a:schemeClr val="dk1"/>
            </a:effectRef>
            <a:fontRef idx="minor">
              <a:schemeClr val="dk1"/>
            </a:fontRef>
          </p:style>
        </p:cxnSp>
        <p:cxnSp>
          <p:nvCxnSpPr>
            <p:cNvPr id="156" name="Straight Connector 155">
              <a:extLst>
                <a:ext uri="{FF2B5EF4-FFF2-40B4-BE49-F238E27FC236}">
                  <a16:creationId xmlns:a16="http://schemas.microsoft.com/office/drawing/2014/main" id="{99022D26-8ACB-4F12-9283-21F30508228B}"/>
                </a:ext>
              </a:extLst>
            </p:cNvPr>
            <p:cNvCxnSpPr/>
            <p:nvPr/>
          </p:nvCxnSpPr>
          <p:spPr>
            <a:xfrm flipV="1">
              <a:off x="6507072" y="1975786"/>
              <a:ext cx="0" cy="243391"/>
            </a:xfrm>
            <a:prstGeom prst="line">
              <a:avLst/>
            </a:prstGeom>
            <a:grpFill/>
          </p:spPr>
          <p:style>
            <a:lnRef idx="1">
              <a:schemeClr val="dk1"/>
            </a:lnRef>
            <a:fillRef idx="2">
              <a:schemeClr val="dk1"/>
            </a:fillRef>
            <a:effectRef idx="1">
              <a:schemeClr val="dk1"/>
            </a:effectRef>
            <a:fontRef idx="minor">
              <a:schemeClr val="dk1"/>
            </a:fontRef>
          </p:style>
        </p:cxnSp>
        <p:sp>
          <p:nvSpPr>
            <p:cNvPr id="157" name="Freeform 22">
              <a:extLst>
                <a:ext uri="{FF2B5EF4-FFF2-40B4-BE49-F238E27FC236}">
                  <a16:creationId xmlns:a16="http://schemas.microsoft.com/office/drawing/2014/main" id="{A0FB3C78-E342-4C9A-978A-2D38DF193D81}"/>
                </a:ext>
              </a:extLst>
            </p:cNvPr>
            <p:cNvSpPr>
              <a:spLocks/>
            </p:cNvSpPr>
            <p:nvPr/>
          </p:nvSpPr>
          <p:spPr bwMode="auto">
            <a:xfrm>
              <a:off x="4315172" y="1083920"/>
              <a:ext cx="2752432" cy="2916953"/>
            </a:xfrm>
            <a:custGeom>
              <a:avLst/>
              <a:gdLst/>
              <a:ahLst/>
              <a:cxnLst>
                <a:cxn ang="0">
                  <a:pos x="408" y="1524"/>
                </a:cxn>
                <a:cxn ang="0">
                  <a:pos x="387" y="1463"/>
                </a:cxn>
                <a:cxn ang="0">
                  <a:pos x="319" y="1311"/>
                </a:cxn>
                <a:cxn ang="0">
                  <a:pos x="285" y="1222"/>
                </a:cxn>
                <a:cxn ang="0">
                  <a:pos x="252" y="1137"/>
                </a:cxn>
                <a:cxn ang="0">
                  <a:pos x="239" y="1039"/>
                </a:cxn>
                <a:cxn ang="0">
                  <a:pos x="232" y="976"/>
                </a:cxn>
                <a:cxn ang="0">
                  <a:pos x="238" y="883"/>
                </a:cxn>
                <a:cxn ang="0">
                  <a:pos x="228" y="838"/>
                </a:cxn>
                <a:cxn ang="0">
                  <a:pos x="213" y="815"/>
                </a:cxn>
                <a:cxn ang="0">
                  <a:pos x="165" y="888"/>
                </a:cxn>
                <a:cxn ang="0">
                  <a:pos x="41" y="796"/>
                </a:cxn>
                <a:cxn ang="0">
                  <a:pos x="104" y="791"/>
                </a:cxn>
                <a:cxn ang="0">
                  <a:pos x="42" y="770"/>
                </a:cxn>
                <a:cxn ang="0">
                  <a:pos x="9" y="731"/>
                </a:cxn>
                <a:cxn ang="0">
                  <a:pos x="78" y="698"/>
                </a:cxn>
                <a:cxn ang="0">
                  <a:pos x="154" y="667"/>
                </a:cxn>
                <a:cxn ang="0">
                  <a:pos x="109" y="527"/>
                </a:cxn>
                <a:cxn ang="0">
                  <a:pos x="249" y="458"/>
                </a:cxn>
                <a:cxn ang="0">
                  <a:pos x="354" y="347"/>
                </a:cxn>
                <a:cxn ang="0">
                  <a:pos x="403" y="274"/>
                </a:cxn>
                <a:cxn ang="0">
                  <a:pos x="280" y="67"/>
                </a:cxn>
                <a:cxn ang="0">
                  <a:pos x="570" y="159"/>
                </a:cxn>
                <a:cxn ang="0">
                  <a:pos x="610" y="247"/>
                </a:cxn>
                <a:cxn ang="0">
                  <a:pos x="573" y="313"/>
                </a:cxn>
                <a:cxn ang="0">
                  <a:pos x="644" y="357"/>
                </a:cxn>
                <a:cxn ang="0">
                  <a:pos x="647" y="428"/>
                </a:cxn>
                <a:cxn ang="0">
                  <a:pos x="756" y="522"/>
                </a:cxn>
                <a:cxn ang="0">
                  <a:pos x="855" y="536"/>
                </a:cxn>
                <a:cxn ang="0">
                  <a:pos x="976" y="581"/>
                </a:cxn>
                <a:cxn ang="0">
                  <a:pos x="1047" y="543"/>
                </a:cxn>
                <a:cxn ang="0">
                  <a:pos x="1085" y="533"/>
                </a:cxn>
                <a:cxn ang="0">
                  <a:pos x="1221" y="544"/>
                </a:cxn>
                <a:cxn ang="0">
                  <a:pos x="1261" y="484"/>
                </a:cxn>
                <a:cxn ang="0">
                  <a:pos x="1371" y="394"/>
                </a:cxn>
                <a:cxn ang="0">
                  <a:pos x="1453" y="393"/>
                </a:cxn>
                <a:cxn ang="0">
                  <a:pos x="1495" y="429"/>
                </a:cxn>
                <a:cxn ang="0">
                  <a:pos x="1475" y="491"/>
                </a:cxn>
                <a:cxn ang="0">
                  <a:pos x="1404" y="597"/>
                </a:cxn>
                <a:cxn ang="0">
                  <a:pos x="1335" y="686"/>
                </a:cxn>
                <a:cxn ang="0">
                  <a:pos x="1309" y="799"/>
                </a:cxn>
                <a:cxn ang="0">
                  <a:pos x="1271" y="712"/>
                </a:cxn>
                <a:cxn ang="0">
                  <a:pos x="1230" y="698"/>
                </a:cxn>
                <a:cxn ang="0">
                  <a:pos x="1280" y="634"/>
                </a:cxn>
                <a:cxn ang="0">
                  <a:pos x="1145" y="629"/>
                </a:cxn>
                <a:cxn ang="0">
                  <a:pos x="1106" y="588"/>
                </a:cxn>
                <a:cxn ang="0">
                  <a:pos x="1060" y="593"/>
                </a:cxn>
                <a:cxn ang="0">
                  <a:pos x="1061" y="663"/>
                </a:cxn>
                <a:cxn ang="0">
                  <a:pos x="1096" y="744"/>
                </a:cxn>
                <a:cxn ang="0">
                  <a:pos x="1113" y="838"/>
                </a:cxn>
                <a:cxn ang="0">
                  <a:pos x="1076" y="839"/>
                </a:cxn>
                <a:cxn ang="0">
                  <a:pos x="1044" y="838"/>
                </a:cxn>
                <a:cxn ang="0">
                  <a:pos x="998" y="915"/>
                </a:cxn>
                <a:cxn ang="0">
                  <a:pos x="932" y="956"/>
                </a:cxn>
                <a:cxn ang="0">
                  <a:pos x="912" y="969"/>
                </a:cxn>
                <a:cxn ang="0">
                  <a:pos x="784" y="1089"/>
                </a:cxn>
                <a:cxn ang="0">
                  <a:pos x="698" y="1151"/>
                </a:cxn>
                <a:cxn ang="0">
                  <a:pos x="633" y="1240"/>
                </a:cxn>
                <a:cxn ang="0">
                  <a:pos x="638" y="1300"/>
                </a:cxn>
                <a:cxn ang="0">
                  <a:pos x="614" y="1396"/>
                </a:cxn>
                <a:cxn ang="0">
                  <a:pos x="601" y="1487"/>
                </a:cxn>
                <a:cxn ang="0">
                  <a:pos x="590" y="1552"/>
                </a:cxn>
              </a:cxnLst>
              <a:rect l="0" t="0" r="r" b="b"/>
              <a:pathLst>
                <a:path w="1521" h="1612">
                  <a:moveTo>
                    <a:pt x="472" y="1612"/>
                  </a:moveTo>
                  <a:cubicBezTo>
                    <a:pt x="469" y="1612"/>
                    <a:pt x="465" y="1612"/>
                    <a:pt x="463" y="1611"/>
                  </a:cubicBezTo>
                  <a:cubicBezTo>
                    <a:pt x="461" y="1610"/>
                    <a:pt x="458" y="1609"/>
                    <a:pt x="456" y="1607"/>
                  </a:cubicBezTo>
                  <a:cubicBezTo>
                    <a:pt x="454" y="1606"/>
                    <a:pt x="454" y="1606"/>
                    <a:pt x="454" y="1606"/>
                  </a:cubicBezTo>
                  <a:cubicBezTo>
                    <a:pt x="453" y="1604"/>
                    <a:pt x="453" y="1603"/>
                    <a:pt x="451" y="1603"/>
                  </a:cubicBezTo>
                  <a:cubicBezTo>
                    <a:pt x="451" y="1602"/>
                    <a:pt x="451" y="1602"/>
                    <a:pt x="451" y="1602"/>
                  </a:cubicBezTo>
                  <a:cubicBezTo>
                    <a:pt x="450" y="1602"/>
                    <a:pt x="450" y="1602"/>
                    <a:pt x="450" y="1602"/>
                  </a:cubicBezTo>
                  <a:cubicBezTo>
                    <a:pt x="449" y="1600"/>
                    <a:pt x="448" y="1600"/>
                    <a:pt x="446" y="1599"/>
                  </a:cubicBezTo>
                  <a:cubicBezTo>
                    <a:pt x="444" y="1597"/>
                    <a:pt x="442" y="1595"/>
                    <a:pt x="440" y="1592"/>
                  </a:cubicBezTo>
                  <a:cubicBezTo>
                    <a:pt x="440" y="1591"/>
                    <a:pt x="438" y="1589"/>
                    <a:pt x="437" y="1587"/>
                  </a:cubicBezTo>
                  <a:cubicBezTo>
                    <a:pt x="436" y="1587"/>
                    <a:pt x="435" y="1586"/>
                    <a:pt x="435" y="1585"/>
                  </a:cubicBezTo>
                  <a:cubicBezTo>
                    <a:pt x="434" y="1584"/>
                    <a:pt x="433" y="1582"/>
                    <a:pt x="432" y="1581"/>
                  </a:cubicBezTo>
                  <a:cubicBezTo>
                    <a:pt x="430" y="1579"/>
                    <a:pt x="429" y="1578"/>
                    <a:pt x="428" y="1577"/>
                  </a:cubicBezTo>
                  <a:cubicBezTo>
                    <a:pt x="427" y="1574"/>
                    <a:pt x="424" y="1572"/>
                    <a:pt x="423" y="1572"/>
                  </a:cubicBezTo>
                  <a:cubicBezTo>
                    <a:pt x="423" y="1572"/>
                    <a:pt x="423" y="1572"/>
                    <a:pt x="423" y="1572"/>
                  </a:cubicBezTo>
                  <a:cubicBezTo>
                    <a:pt x="423" y="1572"/>
                    <a:pt x="423" y="1572"/>
                    <a:pt x="423" y="1572"/>
                  </a:cubicBezTo>
                  <a:cubicBezTo>
                    <a:pt x="422" y="1571"/>
                    <a:pt x="420" y="1569"/>
                    <a:pt x="419" y="1567"/>
                  </a:cubicBezTo>
                  <a:cubicBezTo>
                    <a:pt x="419" y="1566"/>
                    <a:pt x="418" y="1563"/>
                    <a:pt x="420" y="1562"/>
                  </a:cubicBezTo>
                  <a:cubicBezTo>
                    <a:pt x="421" y="1561"/>
                    <a:pt x="421" y="1561"/>
                    <a:pt x="421" y="1560"/>
                  </a:cubicBezTo>
                  <a:cubicBezTo>
                    <a:pt x="423" y="1556"/>
                    <a:pt x="423" y="1556"/>
                    <a:pt x="423" y="1556"/>
                  </a:cubicBezTo>
                  <a:cubicBezTo>
                    <a:pt x="419" y="1559"/>
                    <a:pt x="419" y="1559"/>
                    <a:pt x="419" y="1559"/>
                  </a:cubicBezTo>
                  <a:cubicBezTo>
                    <a:pt x="417" y="1559"/>
                    <a:pt x="416" y="1558"/>
                    <a:pt x="415" y="1556"/>
                  </a:cubicBezTo>
                  <a:cubicBezTo>
                    <a:pt x="415" y="1556"/>
                    <a:pt x="415" y="1556"/>
                    <a:pt x="415" y="1556"/>
                  </a:cubicBezTo>
                  <a:cubicBezTo>
                    <a:pt x="414" y="1555"/>
                    <a:pt x="414" y="1555"/>
                    <a:pt x="414" y="1555"/>
                  </a:cubicBezTo>
                  <a:cubicBezTo>
                    <a:pt x="413" y="1554"/>
                    <a:pt x="413" y="1552"/>
                    <a:pt x="414" y="1550"/>
                  </a:cubicBezTo>
                  <a:cubicBezTo>
                    <a:pt x="414" y="1550"/>
                    <a:pt x="414" y="1550"/>
                    <a:pt x="414" y="1550"/>
                  </a:cubicBezTo>
                  <a:cubicBezTo>
                    <a:pt x="415" y="1548"/>
                    <a:pt x="415" y="1548"/>
                    <a:pt x="415" y="1548"/>
                  </a:cubicBezTo>
                  <a:cubicBezTo>
                    <a:pt x="413" y="1548"/>
                    <a:pt x="413" y="1548"/>
                    <a:pt x="413" y="1548"/>
                  </a:cubicBezTo>
                  <a:cubicBezTo>
                    <a:pt x="413" y="1548"/>
                    <a:pt x="413" y="1547"/>
                    <a:pt x="413" y="1547"/>
                  </a:cubicBezTo>
                  <a:cubicBezTo>
                    <a:pt x="412" y="1547"/>
                    <a:pt x="412" y="1547"/>
                    <a:pt x="412" y="1547"/>
                  </a:cubicBezTo>
                  <a:cubicBezTo>
                    <a:pt x="411" y="1547"/>
                    <a:pt x="409" y="1546"/>
                    <a:pt x="409" y="1544"/>
                  </a:cubicBezTo>
                  <a:cubicBezTo>
                    <a:pt x="409" y="1544"/>
                    <a:pt x="409" y="1544"/>
                    <a:pt x="409" y="1544"/>
                  </a:cubicBezTo>
                  <a:cubicBezTo>
                    <a:pt x="409" y="1544"/>
                    <a:pt x="409" y="1544"/>
                    <a:pt x="409" y="1544"/>
                  </a:cubicBezTo>
                  <a:cubicBezTo>
                    <a:pt x="409" y="1543"/>
                    <a:pt x="408" y="1542"/>
                    <a:pt x="408" y="1541"/>
                  </a:cubicBezTo>
                  <a:cubicBezTo>
                    <a:pt x="407" y="1540"/>
                    <a:pt x="407" y="1539"/>
                    <a:pt x="406" y="1538"/>
                  </a:cubicBezTo>
                  <a:cubicBezTo>
                    <a:pt x="406" y="1537"/>
                    <a:pt x="406" y="1536"/>
                    <a:pt x="405" y="1533"/>
                  </a:cubicBezTo>
                  <a:cubicBezTo>
                    <a:pt x="404" y="1532"/>
                    <a:pt x="404" y="1531"/>
                    <a:pt x="404" y="1531"/>
                  </a:cubicBezTo>
                  <a:cubicBezTo>
                    <a:pt x="403" y="1528"/>
                    <a:pt x="403" y="1524"/>
                    <a:pt x="403" y="1522"/>
                  </a:cubicBezTo>
                  <a:cubicBezTo>
                    <a:pt x="403" y="1515"/>
                    <a:pt x="403" y="1515"/>
                    <a:pt x="403" y="1515"/>
                  </a:cubicBezTo>
                  <a:cubicBezTo>
                    <a:pt x="404" y="1514"/>
                    <a:pt x="404" y="1513"/>
                    <a:pt x="405" y="1513"/>
                  </a:cubicBezTo>
                  <a:cubicBezTo>
                    <a:pt x="406" y="1513"/>
                    <a:pt x="407" y="1514"/>
                    <a:pt x="407" y="1514"/>
                  </a:cubicBezTo>
                  <a:cubicBezTo>
                    <a:pt x="407" y="1515"/>
                    <a:pt x="407" y="1516"/>
                    <a:pt x="408" y="1517"/>
                  </a:cubicBezTo>
                  <a:cubicBezTo>
                    <a:pt x="408" y="1518"/>
                    <a:pt x="408" y="1518"/>
                    <a:pt x="408" y="1519"/>
                  </a:cubicBezTo>
                  <a:cubicBezTo>
                    <a:pt x="408" y="1519"/>
                    <a:pt x="408" y="1519"/>
                    <a:pt x="408" y="1519"/>
                  </a:cubicBezTo>
                  <a:cubicBezTo>
                    <a:pt x="408" y="1520"/>
                    <a:pt x="408" y="1520"/>
                    <a:pt x="408" y="1520"/>
                  </a:cubicBezTo>
                  <a:cubicBezTo>
                    <a:pt x="409" y="1521"/>
                    <a:pt x="409" y="1523"/>
                    <a:pt x="408" y="1524"/>
                  </a:cubicBezTo>
                  <a:cubicBezTo>
                    <a:pt x="408" y="1525"/>
                    <a:pt x="408" y="1525"/>
                    <a:pt x="408" y="1525"/>
                  </a:cubicBezTo>
                  <a:cubicBezTo>
                    <a:pt x="408" y="1525"/>
                    <a:pt x="408" y="1525"/>
                    <a:pt x="408" y="1525"/>
                  </a:cubicBezTo>
                  <a:cubicBezTo>
                    <a:pt x="408" y="1526"/>
                    <a:pt x="408" y="1526"/>
                    <a:pt x="408" y="1527"/>
                  </a:cubicBezTo>
                  <a:cubicBezTo>
                    <a:pt x="408" y="1528"/>
                    <a:pt x="408" y="1528"/>
                    <a:pt x="408" y="1528"/>
                  </a:cubicBezTo>
                  <a:cubicBezTo>
                    <a:pt x="409" y="1528"/>
                    <a:pt x="409" y="1528"/>
                    <a:pt x="409" y="1528"/>
                  </a:cubicBezTo>
                  <a:cubicBezTo>
                    <a:pt x="409" y="1528"/>
                    <a:pt x="409" y="1528"/>
                    <a:pt x="409" y="1528"/>
                  </a:cubicBezTo>
                  <a:cubicBezTo>
                    <a:pt x="410" y="1529"/>
                    <a:pt x="410" y="1529"/>
                    <a:pt x="411" y="1529"/>
                  </a:cubicBezTo>
                  <a:cubicBezTo>
                    <a:pt x="411" y="1529"/>
                    <a:pt x="412" y="1529"/>
                    <a:pt x="412" y="1529"/>
                  </a:cubicBezTo>
                  <a:cubicBezTo>
                    <a:pt x="414" y="1528"/>
                    <a:pt x="414" y="1528"/>
                    <a:pt x="414" y="1528"/>
                  </a:cubicBezTo>
                  <a:cubicBezTo>
                    <a:pt x="413" y="1527"/>
                    <a:pt x="413" y="1527"/>
                    <a:pt x="413" y="1527"/>
                  </a:cubicBezTo>
                  <a:cubicBezTo>
                    <a:pt x="412" y="1526"/>
                    <a:pt x="412" y="1524"/>
                    <a:pt x="412" y="1523"/>
                  </a:cubicBezTo>
                  <a:cubicBezTo>
                    <a:pt x="412" y="1513"/>
                    <a:pt x="412" y="1513"/>
                    <a:pt x="412" y="1513"/>
                  </a:cubicBezTo>
                  <a:cubicBezTo>
                    <a:pt x="411" y="1512"/>
                    <a:pt x="411" y="1512"/>
                    <a:pt x="411" y="1512"/>
                  </a:cubicBezTo>
                  <a:cubicBezTo>
                    <a:pt x="411" y="1512"/>
                    <a:pt x="411" y="1511"/>
                    <a:pt x="411" y="1510"/>
                  </a:cubicBezTo>
                  <a:cubicBezTo>
                    <a:pt x="410" y="1509"/>
                    <a:pt x="410" y="1508"/>
                    <a:pt x="410" y="1508"/>
                  </a:cubicBezTo>
                  <a:cubicBezTo>
                    <a:pt x="409" y="1507"/>
                    <a:pt x="408" y="1507"/>
                    <a:pt x="406" y="1507"/>
                  </a:cubicBezTo>
                  <a:cubicBezTo>
                    <a:pt x="404" y="1507"/>
                    <a:pt x="404" y="1507"/>
                    <a:pt x="404" y="1507"/>
                  </a:cubicBezTo>
                  <a:cubicBezTo>
                    <a:pt x="403" y="1507"/>
                    <a:pt x="403" y="1506"/>
                    <a:pt x="403" y="1506"/>
                  </a:cubicBezTo>
                  <a:cubicBezTo>
                    <a:pt x="406" y="1503"/>
                    <a:pt x="406" y="1503"/>
                    <a:pt x="406" y="1503"/>
                  </a:cubicBezTo>
                  <a:cubicBezTo>
                    <a:pt x="407" y="1502"/>
                    <a:pt x="407" y="1502"/>
                    <a:pt x="407" y="1501"/>
                  </a:cubicBezTo>
                  <a:cubicBezTo>
                    <a:pt x="407" y="1500"/>
                    <a:pt x="407" y="1500"/>
                    <a:pt x="406" y="1499"/>
                  </a:cubicBezTo>
                  <a:cubicBezTo>
                    <a:pt x="405" y="1499"/>
                    <a:pt x="404" y="1499"/>
                    <a:pt x="402" y="1499"/>
                  </a:cubicBezTo>
                  <a:cubicBezTo>
                    <a:pt x="402" y="1499"/>
                    <a:pt x="402" y="1499"/>
                    <a:pt x="402" y="1499"/>
                  </a:cubicBezTo>
                  <a:cubicBezTo>
                    <a:pt x="401" y="1499"/>
                    <a:pt x="401" y="1499"/>
                    <a:pt x="401" y="1499"/>
                  </a:cubicBezTo>
                  <a:cubicBezTo>
                    <a:pt x="401" y="1499"/>
                    <a:pt x="401" y="1499"/>
                    <a:pt x="401" y="1499"/>
                  </a:cubicBezTo>
                  <a:cubicBezTo>
                    <a:pt x="400" y="1499"/>
                    <a:pt x="400" y="1498"/>
                    <a:pt x="400" y="1497"/>
                  </a:cubicBezTo>
                  <a:cubicBezTo>
                    <a:pt x="400" y="1497"/>
                    <a:pt x="400" y="1497"/>
                    <a:pt x="400" y="1497"/>
                  </a:cubicBezTo>
                  <a:cubicBezTo>
                    <a:pt x="400" y="1497"/>
                    <a:pt x="400" y="1497"/>
                    <a:pt x="400" y="1497"/>
                  </a:cubicBezTo>
                  <a:cubicBezTo>
                    <a:pt x="399" y="1496"/>
                    <a:pt x="399" y="1494"/>
                    <a:pt x="399" y="1493"/>
                  </a:cubicBezTo>
                  <a:cubicBezTo>
                    <a:pt x="401" y="1491"/>
                    <a:pt x="401" y="1491"/>
                    <a:pt x="401" y="1491"/>
                  </a:cubicBezTo>
                  <a:cubicBezTo>
                    <a:pt x="401" y="1490"/>
                    <a:pt x="401" y="1490"/>
                    <a:pt x="401" y="1490"/>
                  </a:cubicBezTo>
                  <a:cubicBezTo>
                    <a:pt x="401" y="1489"/>
                    <a:pt x="401" y="1489"/>
                    <a:pt x="401" y="1488"/>
                  </a:cubicBezTo>
                  <a:cubicBezTo>
                    <a:pt x="400" y="1488"/>
                    <a:pt x="400" y="1488"/>
                    <a:pt x="399" y="1488"/>
                  </a:cubicBezTo>
                  <a:cubicBezTo>
                    <a:pt x="399" y="1488"/>
                    <a:pt x="399" y="1488"/>
                    <a:pt x="399" y="1488"/>
                  </a:cubicBezTo>
                  <a:cubicBezTo>
                    <a:pt x="398" y="1488"/>
                    <a:pt x="398" y="1488"/>
                    <a:pt x="398" y="1488"/>
                  </a:cubicBezTo>
                  <a:cubicBezTo>
                    <a:pt x="398" y="1489"/>
                    <a:pt x="397" y="1489"/>
                    <a:pt x="397" y="1489"/>
                  </a:cubicBezTo>
                  <a:cubicBezTo>
                    <a:pt x="397" y="1489"/>
                    <a:pt x="396" y="1488"/>
                    <a:pt x="396" y="1488"/>
                  </a:cubicBezTo>
                  <a:cubicBezTo>
                    <a:pt x="395" y="1486"/>
                    <a:pt x="395" y="1483"/>
                    <a:pt x="395" y="1482"/>
                  </a:cubicBezTo>
                  <a:cubicBezTo>
                    <a:pt x="395" y="1482"/>
                    <a:pt x="395" y="1482"/>
                    <a:pt x="395" y="1482"/>
                  </a:cubicBezTo>
                  <a:cubicBezTo>
                    <a:pt x="395" y="1482"/>
                    <a:pt x="395" y="1482"/>
                    <a:pt x="395" y="1482"/>
                  </a:cubicBezTo>
                  <a:cubicBezTo>
                    <a:pt x="394" y="1480"/>
                    <a:pt x="393" y="1478"/>
                    <a:pt x="393" y="1476"/>
                  </a:cubicBezTo>
                  <a:cubicBezTo>
                    <a:pt x="393" y="1476"/>
                    <a:pt x="393" y="1476"/>
                    <a:pt x="393" y="1476"/>
                  </a:cubicBezTo>
                  <a:cubicBezTo>
                    <a:pt x="393" y="1476"/>
                    <a:pt x="393" y="1476"/>
                    <a:pt x="393" y="1476"/>
                  </a:cubicBezTo>
                  <a:cubicBezTo>
                    <a:pt x="393" y="1475"/>
                    <a:pt x="392" y="1474"/>
                    <a:pt x="391" y="1473"/>
                  </a:cubicBezTo>
                  <a:cubicBezTo>
                    <a:pt x="391" y="1472"/>
                    <a:pt x="391" y="1471"/>
                    <a:pt x="391" y="1471"/>
                  </a:cubicBezTo>
                  <a:cubicBezTo>
                    <a:pt x="391" y="1469"/>
                    <a:pt x="389" y="1466"/>
                    <a:pt x="387" y="1463"/>
                  </a:cubicBezTo>
                  <a:cubicBezTo>
                    <a:pt x="386" y="1461"/>
                    <a:pt x="384" y="1456"/>
                    <a:pt x="383" y="1452"/>
                  </a:cubicBezTo>
                  <a:cubicBezTo>
                    <a:pt x="381" y="1449"/>
                    <a:pt x="381" y="1445"/>
                    <a:pt x="380" y="1443"/>
                  </a:cubicBezTo>
                  <a:cubicBezTo>
                    <a:pt x="380" y="1441"/>
                    <a:pt x="380" y="1441"/>
                    <a:pt x="380" y="1440"/>
                  </a:cubicBezTo>
                  <a:cubicBezTo>
                    <a:pt x="379" y="1438"/>
                    <a:pt x="378" y="1436"/>
                    <a:pt x="378" y="1435"/>
                  </a:cubicBezTo>
                  <a:cubicBezTo>
                    <a:pt x="377" y="1432"/>
                    <a:pt x="375" y="1428"/>
                    <a:pt x="373" y="1425"/>
                  </a:cubicBezTo>
                  <a:cubicBezTo>
                    <a:pt x="372" y="1422"/>
                    <a:pt x="371" y="1419"/>
                    <a:pt x="370" y="1418"/>
                  </a:cubicBezTo>
                  <a:cubicBezTo>
                    <a:pt x="370" y="1418"/>
                    <a:pt x="370" y="1418"/>
                    <a:pt x="370" y="1418"/>
                  </a:cubicBezTo>
                  <a:cubicBezTo>
                    <a:pt x="369" y="1418"/>
                    <a:pt x="369" y="1418"/>
                    <a:pt x="369" y="1418"/>
                  </a:cubicBezTo>
                  <a:cubicBezTo>
                    <a:pt x="369" y="1417"/>
                    <a:pt x="368" y="1416"/>
                    <a:pt x="367" y="1414"/>
                  </a:cubicBezTo>
                  <a:cubicBezTo>
                    <a:pt x="367" y="1414"/>
                    <a:pt x="367" y="1413"/>
                    <a:pt x="366" y="1412"/>
                  </a:cubicBezTo>
                  <a:cubicBezTo>
                    <a:pt x="366" y="1412"/>
                    <a:pt x="366" y="1411"/>
                    <a:pt x="366" y="1411"/>
                  </a:cubicBezTo>
                  <a:cubicBezTo>
                    <a:pt x="366" y="1411"/>
                    <a:pt x="366" y="1411"/>
                    <a:pt x="366" y="1411"/>
                  </a:cubicBezTo>
                  <a:cubicBezTo>
                    <a:pt x="366" y="1411"/>
                    <a:pt x="366" y="1410"/>
                    <a:pt x="365" y="1410"/>
                  </a:cubicBezTo>
                  <a:cubicBezTo>
                    <a:pt x="365" y="1409"/>
                    <a:pt x="365" y="1409"/>
                    <a:pt x="365" y="1409"/>
                  </a:cubicBezTo>
                  <a:cubicBezTo>
                    <a:pt x="364" y="1408"/>
                    <a:pt x="363" y="1406"/>
                    <a:pt x="363" y="1405"/>
                  </a:cubicBezTo>
                  <a:cubicBezTo>
                    <a:pt x="363" y="1404"/>
                    <a:pt x="363" y="1404"/>
                    <a:pt x="363" y="1404"/>
                  </a:cubicBezTo>
                  <a:cubicBezTo>
                    <a:pt x="362" y="1404"/>
                    <a:pt x="362" y="1404"/>
                    <a:pt x="362" y="1404"/>
                  </a:cubicBezTo>
                  <a:cubicBezTo>
                    <a:pt x="362" y="1404"/>
                    <a:pt x="361" y="1404"/>
                    <a:pt x="361" y="1403"/>
                  </a:cubicBezTo>
                  <a:cubicBezTo>
                    <a:pt x="361" y="1403"/>
                    <a:pt x="361" y="1403"/>
                    <a:pt x="360" y="1402"/>
                  </a:cubicBezTo>
                  <a:cubicBezTo>
                    <a:pt x="359" y="1401"/>
                    <a:pt x="358" y="1399"/>
                    <a:pt x="356" y="1396"/>
                  </a:cubicBezTo>
                  <a:cubicBezTo>
                    <a:pt x="352" y="1393"/>
                    <a:pt x="352" y="1393"/>
                    <a:pt x="352" y="1393"/>
                  </a:cubicBezTo>
                  <a:cubicBezTo>
                    <a:pt x="352" y="1392"/>
                    <a:pt x="352" y="1392"/>
                    <a:pt x="350" y="1391"/>
                  </a:cubicBezTo>
                  <a:cubicBezTo>
                    <a:pt x="346" y="1386"/>
                    <a:pt x="346" y="1386"/>
                    <a:pt x="346" y="1386"/>
                  </a:cubicBezTo>
                  <a:cubicBezTo>
                    <a:pt x="345" y="1386"/>
                    <a:pt x="344" y="1384"/>
                    <a:pt x="344" y="1383"/>
                  </a:cubicBezTo>
                  <a:cubicBezTo>
                    <a:pt x="344" y="1383"/>
                    <a:pt x="344" y="1383"/>
                    <a:pt x="344" y="1383"/>
                  </a:cubicBezTo>
                  <a:cubicBezTo>
                    <a:pt x="344" y="1383"/>
                    <a:pt x="344" y="1383"/>
                    <a:pt x="344" y="1383"/>
                  </a:cubicBezTo>
                  <a:cubicBezTo>
                    <a:pt x="343" y="1382"/>
                    <a:pt x="343" y="1382"/>
                    <a:pt x="343" y="1381"/>
                  </a:cubicBezTo>
                  <a:cubicBezTo>
                    <a:pt x="343" y="1380"/>
                    <a:pt x="343" y="1379"/>
                    <a:pt x="342" y="1378"/>
                  </a:cubicBezTo>
                  <a:cubicBezTo>
                    <a:pt x="342" y="1376"/>
                    <a:pt x="340" y="1373"/>
                    <a:pt x="339" y="1371"/>
                  </a:cubicBezTo>
                  <a:cubicBezTo>
                    <a:pt x="338" y="1369"/>
                    <a:pt x="337" y="1367"/>
                    <a:pt x="336" y="1366"/>
                  </a:cubicBezTo>
                  <a:cubicBezTo>
                    <a:pt x="335" y="1364"/>
                    <a:pt x="334" y="1362"/>
                    <a:pt x="334" y="1361"/>
                  </a:cubicBezTo>
                  <a:cubicBezTo>
                    <a:pt x="332" y="1357"/>
                    <a:pt x="330" y="1353"/>
                    <a:pt x="329" y="1351"/>
                  </a:cubicBezTo>
                  <a:cubicBezTo>
                    <a:pt x="328" y="1348"/>
                    <a:pt x="326" y="1344"/>
                    <a:pt x="325" y="1341"/>
                  </a:cubicBezTo>
                  <a:cubicBezTo>
                    <a:pt x="328" y="1341"/>
                    <a:pt x="328" y="1341"/>
                    <a:pt x="328" y="1341"/>
                  </a:cubicBezTo>
                  <a:cubicBezTo>
                    <a:pt x="326" y="1339"/>
                    <a:pt x="326" y="1339"/>
                    <a:pt x="326" y="1339"/>
                  </a:cubicBezTo>
                  <a:cubicBezTo>
                    <a:pt x="325" y="1338"/>
                    <a:pt x="324" y="1337"/>
                    <a:pt x="323" y="1335"/>
                  </a:cubicBezTo>
                  <a:cubicBezTo>
                    <a:pt x="323" y="1334"/>
                    <a:pt x="323" y="1334"/>
                    <a:pt x="323" y="1334"/>
                  </a:cubicBezTo>
                  <a:cubicBezTo>
                    <a:pt x="322" y="1331"/>
                    <a:pt x="322" y="1328"/>
                    <a:pt x="322" y="1326"/>
                  </a:cubicBezTo>
                  <a:cubicBezTo>
                    <a:pt x="322" y="1326"/>
                    <a:pt x="322" y="1326"/>
                    <a:pt x="322" y="1326"/>
                  </a:cubicBezTo>
                  <a:cubicBezTo>
                    <a:pt x="322" y="1326"/>
                    <a:pt x="322" y="1326"/>
                    <a:pt x="322" y="1326"/>
                  </a:cubicBezTo>
                  <a:cubicBezTo>
                    <a:pt x="321" y="1324"/>
                    <a:pt x="321" y="1321"/>
                    <a:pt x="321" y="1319"/>
                  </a:cubicBezTo>
                  <a:cubicBezTo>
                    <a:pt x="321" y="1318"/>
                    <a:pt x="321" y="1318"/>
                    <a:pt x="321" y="1318"/>
                  </a:cubicBezTo>
                  <a:cubicBezTo>
                    <a:pt x="321" y="1318"/>
                    <a:pt x="321" y="1318"/>
                    <a:pt x="321" y="1318"/>
                  </a:cubicBezTo>
                  <a:cubicBezTo>
                    <a:pt x="320" y="1316"/>
                    <a:pt x="320" y="1313"/>
                    <a:pt x="319" y="1311"/>
                  </a:cubicBezTo>
                  <a:cubicBezTo>
                    <a:pt x="319" y="1311"/>
                    <a:pt x="319" y="1311"/>
                    <a:pt x="319" y="1311"/>
                  </a:cubicBezTo>
                  <a:cubicBezTo>
                    <a:pt x="319" y="1311"/>
                    <a:pt x="319" y="1311"/>
                    <a:pt x="319" y="1311"/>
                  </a:cubicBezTo>
                  <a:cubicBezTo>
                    <a:pt x="319" y="1309"/>
                    <a:pt x="319" y="1307"/>
                    <a:pt x="319" y="1306"/>
                  </a:cubicBezTo>
                  <a:cubicBezTo>
                    <a:pt x="319" y="1306"/>
                    <a:pt x="319" y="1306"/>
                    <a:pt x="319" y="1306"/>
                  </a:cubicBezTo>
                  <a:cubicBezTo>
                    <a:pt x="319" y="1304"/>
                    <a:pt x="319" y="1304"/>
                    <a:pt x="319" y="1304"/>
                  </a:cubicBezTo>
                  <a:cubicBezTo>
                    <a:pt x="319" y="1304"/>
                    <a:pt x="319" y="1304"/>
                    <a:pt x="319" y="1304"/>
                  </a:cubicBezTo>
                  <a:cubicBezTo>
                    <a:pt x="319" y="1303"/>
                    <a:pt x="319" y="1303"/>
                    <a:pt x="319" y="1302"/>
                  </a:cubicBezTo>
                  <a:cubicBezTo>
                    <a:pt x="318" y="1302"/>
                    <a:pt x="318" y="1302"/>
                    <a:pt x="318" y="1302"/>
                  </a:cubicBezTo>
                  <a:cubicBezTo>
                    <a:pt x="318" y="1301"/>
                    <a:pt x="318" y="1301"/>
                    <a:pt x="318" y="1301"/>
                  </a:cubicBezTo>
                  <a:cubicBezTo>
                    <a:pt x="318" y="1301"/>
                    <a:pt x="318" y="1299"/>
                    <a:pt x="318" y="1298"/>
                  </a:cubicBezTo>
                  <a:cubicBezTo>
                    <a:pt x="318" y="1294"/>
                    <a:pt x="318" y="1294"/>
                    <a:pt x="318" y="1294"/>
                  </a:cubicBezTo>
                  <a:cubicBezTo>
                    <a:pt x="318" y="1293"/>
                    <a:pt x="317" y="1293"/>
                    <a:pt x="317" y="1292"/>
                  </a:cubicBezTo>
                  <a:cubicBezTo>
                    <a:pt x="317" y="1292"/>
                    <a:pt x="317" y="1291"/>
                    <a:pt x="317" y="1291"/>
                  </a:cubicBezTo>
                  <a:cubicBezTo>
                    <a:pt x="317" y="1290"/>
                    <a:pt x="317" y="1290"/>
                    <a:pt x="317" y="1290"/>
                  </a:cubicBezTo>
                  <a:cubicBezTo>
                    <a:pt x="316" y="1290"/>
                    <a:pt x="316" y="1290"/>
                    <a:pt x="316" y="1290"/>
                  </a:cubicBezTo>
                  <a:cubicBezTo>
                    <a:pt x="316" y="1289"/>
                    <a:pt x="316" y="1287"/>
                    <a:pt x="316" y="1286"/>
                  </a:cubicBezTo>
                  <a:cubicBezTo>
                    <a:pt x="316" y="1285"/>
                    <a:pt x="316" y="1283"/>
                    <a:pt x="315" y="1281"/>
                  </a:cubicBezTo>
                  <a:cubicBezTo>
                    <a:pt x="315" y="1280"/>
                    <a:pt x="313" y="1278"/>
                    <a:pt x="312" y="1277"/>
                  </a:cubicBezTo>
                  <a:cubicBezTo>
                    <a:pt x="311" y="1276"/>
                    <a:pt x="310" y="1275"/>
                    <a:pt x="310" y="1273"/>
                  </a:cubicBezTo>
                  <a:cubicBezTo>
                    <a:pt x="310" y="1271"/>
                    <a:pt x="310" y="1269"/>
                    <a:pt x="309" y="1268"/>
                  </a:cubicBezTo>
                  <a:cubicBezTo>
                    <a:pt x="309" y="1267"/>
                    <a:pt x="308" y="1266"/>
                    <a:pt x="308" y="1264"/>
                  </a:cubicBezTo>
                  <a:cubicBezTo>
                    <a:pt x="307" y="1263"/>
                    <a:pt x="307" y="1262"/>
                    <a:pt x="306" y="1261"/>
                  </a:cubicBezTo>
                  <a:cubicBezTo>
                    <a:pt x="306" y="1259"/>
                    <a:pt x="306" y="1257"/>
                    <a:pt x="306" y="1255"/>
                  </a:cubicBezTo>
                  <a:cubicBezTo>
                    <a:pt x="305" y="1249"/>
                    <a:pt x="305" y="1249"/>
                    <a:pt x="305" y="1249"/>
                  </a:cubicBezTo>
                  <a:cubicBezTo>
                    <a:pt x="305" y="1248"/>
                    <a:pt x="305" y="1247"/>
                    <a:pt x="304" y="1246"/>
                  </a:cubicBezTo>
                  <a:cubicBezTo>
                    <a:pt x="304" y="1246"/>
                    <a:pt x="304" y="1246"/>
                    <a:pt x="304" y="1246"/>
                  </a:cubicBezTo>
                  <a:cubicBezTo>
                    <a:pt x="303" y="1246"/>
                    <a:pt x="303" y="1246"/>
                    <a:pt x="303" y="1246"/>
                  </a:cubicBezTo>
                  <a:cubicBezTo>
                    <a:pt x="303" y="1246"/>
                    <a:pt x="302" y="1246"/>
                    <a:pt x="302" y="1243"/>
                  </a:cubicBezTo>
                  <a:cubicBezTo>
                    <a:pt x="302" y="1243"/>
                    <a:pt x="302" y="1243"/>
                    <a:pt x="302" y="1243"/>
                  </a:cubicBezTo>
                  <a:cubicBezTo>
                    <a:pt x="302" y="1242"/>
                    <a:pt x="302" y="1242"/>
                    <a:pt x="302" y="1242"/>
                  </a:cubicBezTo>
                  <a:cubicBezTo>
                    <a:pt x="301" y="1242"/>
                    <a:pt x="301" y="1242"/>
                    <a:pt x="301" y="1242"/>
                  </a:cubicBezTo>
                  <a:cubicBezTo>
                    <a:pt x="300" y="1242"/>
                    <a:pt x="300" y="1242"/>
                    <a:pt x="300" y="1240"/>
                  </a:cubicBezTo>
                  <a:cubicBezTo>
                    <a:pt x="300" y="1239"/>
                    <a:pt x="299" y="1238"/>
                    <a:pt x="298" y="1237"/>
                  </a:cubicBezTo>
                  <a:cubicBezTo>
                    <a:pt x="297" y="1235"/>
                    <a:pt x="295" y="1234"/>
                    <a:pt x="294" y="1234"/>
                  </a:cubicBezTo>
                  <a:cubicBezTo>
                    <a:pt x="292" y="1233"/>
                    <a:pt x="291" y="1233"/>
                    <a:pt x="291" y="1232"/>
                  </a:cubicBezTo>
                  <a:cubicBezTo>
                    <a:pt x="291" y="1231"/>
                    <a:pt x="292" y="1230"/>
                    <a:pt x="293" y="1229"/>
                  </a:cubicBezTo>
                  <a:cubicBezTo>
                    <a:pt x="293" y="1229"/>
                    <a:pt x="293" y="1229"/>
                    <a:pt x="293" y="1229"/>
                  </a:cubicBezTo>
                  <a:cubicBezTo>
                    <a:pt x="295" y="1228"/>
                    <a:pt x="295" y="1228"/>
                    <a:pt x="295" y="1228"/>
                  </a:cubicBezTo>
                  <a:cubicBezTo>
                    <a:pt x="293" y="1227"/>
                    <a:pt x="293" y="1227"/>
                    <a:pt x="293" y="1227"/>
                  </a:cubicBezTo>
                  <a:cubicBezTo>
                    <a:pt x="292" y="1227"/>
                    <a:pt x="292" y="1227"/>
                    <a:pt x="292" y="1227"/>
                  </a:cubicBezTo>
                  <a:cubicBezTo>
                    <a:pt x="292" y="1227"/>
                    <a:pt x="292" y="1227"/>
                    <a:pt x="292" y="1227"/>
                  </a:cubicBezTo>
                  <a:cubicBezTo>
                    <a:pt x="292" y="1227"/>
                    <a:pt x="291" y="1226"/>
                    <a:pt x="292" y="1226"/>
                  </a:cubicBezTo>
                  <a:cubicBezTo>
                    <a:pt x="292" y="1224"/>
                    <a:pt x="292" y="1224"/>
                    <a:pt x="292" y="1224"/>
                  </a:cubicBezTo>
                  <a:cubicBezTo>
                    <a:pt x="290" y="1225"/>
                    <a:pt x="290" y="1225"/>
                    <a:pt x="290" y="1225"/>
                  </a:cubicBezTo>
                  <a:cubicBezTo>
                    <a:pt x="289" y="1225"/>
                    <a:pt x="288" y="1225"/>
                    <a:pt x="287" y="1225"/>
                  </a:cubicBezTo>
                  <a:cubicBezTo>
                    <a:pt x="286" y="1225"/>
                    <a:pt x="286" y="1225"/>
                    <a:pt x="286" y="1225"/>
                  </a:cubicBezTo>
                  <a:cubicBezTo>
                    <a:pt x="286" y="1224"/>
                    <a:pt x="286" y="1224"/>
                    <a:pt x="286" y="1224"/>
                  </a:cubicBezTo>
                  <a:cubicBezTo>
                    <a:pt x="286" y="1224"/>
                    <a:pt x="285" y="1224"/>
                    <a:pt x="285" y="1222"/>
                  </a:cubicBezTo>
                  <a:cubicBezTo>
                    <a:pt x="285" y="1221"/>
                    <a:pt x="285" y="1220"/>
                    <a:pt x="285" y="1220"/>
                  </a:cubicBezTo>
                  <a:cubicBezTo>
                    <a:pt x="285" y="1219"/>
                    <a:pt x="285" y="1219"/>
                    <a:pt x="285" y="1219"/>
                  </a:cubicBezTo>
                  <a:cubicBezTo>
                    <a:pt x="284" y="1219"/>
                    <a:pt x="284" y="1219"/>
                    <a:pt x="284" y="1219"/>
                  </a:cubicBezTo>
                  <a:cubicBezTo>
                    <a:pt x="284" y="1217"/>
                    <a:pt x="284" y="1217"/>
                    <a:pt x="284" y="1217"/>
                  </a:cubicBezTo>
                  <a:cubicBezTo>
                    <a:pt x="284" y="1217"/>
                    <a:pt x="284" y="1217"/>
                    <a:pt x="284" y="1217"/>
                  </a:cubicBezTo>
                  <a:cubicBezTo>
                    <a:pt x="283" y="1217"/>
                    <a:pt x="283" y="1217"/>
                    <a:pt x="283" y="1217"/>
                  </a:cubicBezTo>
                  <a:cubicBezTo>
                    <a:pt x="282" y="1217"/>
                    <a:pt x="282" y="1216"/>
                    <a:pt x="282" y="1216"/>
                  </a:cubicBezTo>
                  <a:cubicBezTo>
                    <a:pt x="281" y="1215"/>
                    <a:pt x="280" y="1215"/>
                    <a:pt x="280" y="1214"/>
                  </a:cubicBezTo>
                  <a:cubicBezTo>
                    <a:pt x="280" y="1214"/>
                    <a:pt x="280" y="1214"/>
                    <a:pt x="280" y="1214"/>
                  </a:cubicBezTo>
                  <a:cubicBezTo>
                    <a:pt x="280" y="1213"/>
                    <a:pt x="281" y="1212"/>
                    <a:pt x="281" y="1209"/>
                  </a:cubicBezTo>
                  <a:cubicBezTo>
                    <a:pt x="281" y="1207"/>
                    <a:pt x="280" y="1204"/>
                    <a:pt x="279" y="1203"/>
                  </a:cubicBezTo>
                  <a:cubicBezTo>
                    <a:pt x="279" y="1203"/>
                    <a:pt x="279" y="1203"/>
                    <a:pt x="279" y="1203"/>
                  </a:cubicBezTo>
                  <a:cubicBezTo>
                    <a:pt x="279" y="1202"/>
                    <a:pt x="279" y="1202"/>
                    <a:pt x="279" y="1202"/>
                  </a:cubicBezTo>
                  <a:cubicBezTo>
                    <a:pt x="278" y="1202"/>
                    <a:pt x="278" y="1201"/>
                    <a:pt x="277" y="1200"/>
                  </a:cubicBezTo>
                  <a:cubicBezTo>
                    <a:pt x="277" y="1199"/>
                    <a:pt x="277" y="1198"/>
                    <a:pt x="276" y="1198"/>
                  </a:cubicBezTo>
                  <a:cubicBezTo>
                    <a:pt x="276" y="1198"/>
                    <a:pt x="276" y="1198"/>
                    <a:pt x="276" y="1198"/>
                  </a:cubicBezTo>
                  <a:cubicBezTo>
                    <a:pt x="276" y="1197"/>
                    <a:pt x="276" y="1197"/>
                    <a:pt x="276" y="1197"/>
                  </a:cubicBezTo>
                  <a:cubicBezTo>
                    <a:pt x="276" y="1197"/>
                    <a:pt x="275" y="1196"/>
                    <a:pt x="275" y="1196"/>
                  </a:cubicBezTo>
                  <a:cubicBezTo>
                    <a:pt x="274" y="1195"/>
                    <a:pt x="274" y="1194"/>
                    <a:pt x="273" y="1194"/>
                  </a:cubicBezTo>
                  <a:cubicBezTo>
                    <a:pt x="273" y="1192"/>
                    <a:pt x="272" y="1190"/>
                    <a:pt x="272" y="1188"/>
                  </a:cubicBezTo>
                  <a:cubicBezTo>
                    <a:pt x="272" y="1188"/>
                    <a:pt x="272" y="1188"/>
                    <a:pt x="272" y="1188"/>
                  </a:cubicBezTo>
                  <a:cubicBezTo>
                    <a:pt x="272" y="1188"/>
                    <a:pt x="272" y="1188"/>
                    <a:pt x="272" y="1188"/>
                  </a:cubicBezTo>
                  <a:cubicBezTo>
                    <a:pt x="271" y="1187"/>
                    <a:pt x="271" y="1187"/>
                    <a:pt x="271" y="1186"/>
                  </a:cubicBezTo>
                  <a:cubicBezTo>
                    <a:pt x="270" y="1184"/>
                    <a:pt x="269" y="1183"/>
                    <a:pt x="269" y="1183"/>
                  </a:cubicBezTo>
                  <a:cubicBezTo>
                    <a:pt x="269" y="1182"/>
                    <a:pt x="268" y="1181"/>
                    <a:pt x="268" y="1181"/>
                  </a:cubicBezTo>
                  <a:cubicBezTo>
                    <a:pt x="268" y="1180"/>
                    <a:pt x="268" y="1179"/>
                    <a:pt x="267" y="1179"/>
                  </a:cubicBezTo>
                  <a:cubicBezTo>
                    <a:pt x="267" y="1178"/>
                    <a:pt x="267" y="1178"/>
                    <a:pt x="267" y="1178"/>
                  </a:cubicBezTo>
                  <a:cubicBezTo>
                    <a:pt x="268" y="1176"/>
                    <a:pt x="268" y="1176"/>
                    <a:pt x="268" y="1176"/>
                  </a:cubicBezTo>
                  <a:cubicBezTo>
                    <a:pt x="266" y="1176"/>
                    <a:pt x="266" y="1176"/>
                    <a:pt x="266" y="1176"/>
                  </a:cubicBezTo>
                  <a:cubicBezTo>
                    <a:pt x="266" y="1174"/>
                    <a:pt x="266" y="1174"/>
                    <a:pt x="266" y="1174"/>
                  </a:cubicBezTo>
                  <a:cubicBezTo>
                    <a:pt x="266" y="1172"/>
                    <a:pt x="265" y="1171"/>
                    <a:pt x="264" y="1170"/>
                  </a:cubicBezTo>
                  <a:cubicBezTo>
                    <a:pt x="264" y="1169"/>
                    <a:pt x="263" y="1168"/>
                    <a:pt x="263" y="1167"/>
                  </a:cubicBezTo>
                  <a:cubicBezTo>
                    <a:pt x="262" y="1167"/>
                    <a:pt x="261" y="1166"/>
                    <a:pt x="261" y="1165"/>
                  </a:cubicBezTo>
                  <a:cubicBezTo>
                    <a:pt x="261" y="1165"/>
                    <a:pt x="261" y="1165"/>
                    <a:pt x="261" y="1165"/>
                  </a:cubicBezTo>
                  <a:cubicBezTo>
                    <a:pt x="261" y="1165"/>
                    <a:pt x="261" y="1165"/>
                    <a:pt x="261" y="1165"/>
                  </a:cubicBezTo>
                  <a:cubicBezTo>
                    <a:pt x="259" y="1164"/>
                    <a:pt x="258" y="1162"/>
                    <a:pt x="258" y="1161"/>
                  </a:cubicBezTo>
                  <a:cubicBezTo>
                    <a:pt x="258" y="1161"/>
                    <a:pt x="257" y="1160"/>
                    <a:pt x="257" y="1160"/>
                  </a:cubicBezTo>
                  <a:cubicBezTo>
                    <a:pt x="257" y="1158"/>
                    <a:pt x="257" y="1157"/>
                    <a:pt x="258" y="1156"/>
                  </a:cubicBezTo>
                  <a:cubicBezTo>
                    <a:pt x="259" y="1155"/>
                    <a:pt x="259" y="1155"/>
                    <a:pt x="259" y="1155"/>
                  </a:cubicBezTo>
                  <a:cubicBezTo>
                    <a:pt x="257" y="1154"/>
                    <a:pt x="257" y="1154"/>
                    <a:pt x="257" y="1154"/>
                  </a:cubicBezTo>
                  <a:cubicBezTo>
                    <a:pt x="257" y="1154"/>
                    <a:pt x="256" y="1154"/>
                    <a:pt x="256" y="1153"/>
                  </a:cubicBezTo>
                  <a:cubicBezTo>
                    <a:pt x="256" y="1152"/>
                    <a:pt x="256" y="1152"/>
                    <a:pt x="256" y="1152"/>
                  </a:cubicBezTo>
                  <a:cubicBezTo>
                    <a:pt x="256" y="1152"/>
                    <a:pt x="256" y="1152"/>
                    <a:pt x="256" y="1152"/>
                  </a:cubicBezTo>
                  <a:cubicBezTo>
                    <a:pt x="255" y="1151"/>
                    <a:pt x="254" y="1148"/>
                    <a:pt x="254" y="1147"/>
                  </a:cubicBezTo>
                  <a:cubicBezTo>
                    <a:pt x="254" y="1145"/>
                    <a:pt x="254" y="1145"/>
                    <a:pt x="254" y="1145"/>
                  </a:cubicBezTo>
                  <a:cubicBezTo>
                    <a:pt x="253" y="1142"/>
                    <a:pt x="252" y="1140"/>
                    <a:pt x="252" y="1137"/>
                  </a:cubicBezTo>
                  <a:cubicBezTo>
                    <a:pt x="252" y="1137"/>
                    <a:pt x="252" y="1137"/>
                    <a:pt x="252" y="1137"/>
                  </a:cubicBezTo>
                  <a:cubicBezTo>
                    <a:pt x="251" y="1137"/>
                    <a:pt x="251" y="1137"/>
                    <a:pt x="251" y="1137"/>
                  </a:cubicBezTo>
                  <a:cubicBezTo>
                    <a:pt x="251" y="1136"/>
                    <a:pt x="251" y="1134"/>
                    <a:pt x="251" y="1133"/>
                  </a:cubicBezTo>
                  <a:cubicBezTo>
                    <a:pt x="251" y="1133"/>
                    <a:pt x="251" y="1133"/>
                    <a:pt x="251" y="1133"/>
                  </a:cubicBezTo>
                  <a:cubicBezTo>
                    <a:pt x="252" y="1133"/>
                    <a:pt x="252" y="1133"/>
                    <a:pt x="252" y="1133"/>
                  </a:cubicBezTo>
                  <a:cubicBezTo>
                    <a:pt x="252" y="1131"/>
                    <a:pt x="252" y="1131"/>
                    <a:pt x="252" y="1131"/>
                  </a:cubicBezTo>
                  <a:cubicBezTo>
                    <a:pt x="252" y="1131"/>
                    <a:pt x="252" y="1131"/>
                    <a:pt x="252" y="1130"/>
                  </a:cubicBezTo>
                  <a:cubicBezTo>
                    <a:pt x="252" y="1129"/>
                    <a:pt x="252" y="1128"/>
                    <a:pt x="252" y="1127"/>
                  </a:cubicBezTo>
                  <a:cubicBezTo>
                    <a:pt x="251" y="1127"/>
                    <a:pt x="251" y="1127"/>
                    <a:pt x="251" y="1127"/>
                  </a:cubicBezTo>
                  <a:cubicBezTo>
                    <a:pt x="251" y="1127"/>
                    <a:pt x="251" y="1127"/>
                    <a:pt x="251" y="1127"/>
                  </a:cubicBezTo>
                  <a:cubicBezTo>
                    <a:pt x="251" y="1126"/>
                    <a:pt x="251" y="1125"/>
                    <a:pt x="251" y="1124"/>
                  </a:cubicBezTo>
                  <a:cubicBezTo>
                    <a:pt x="250" y="1123"/>
                    <a:pt x="250" y="1121"/>
                    <a:pt x="250" y="1120"/>
                  </a:cubicBezTo>
                  <a:cubicBezTo>
                    <a:pt x="250" y="1118"/>
                    <a:pt x="250" y="1114"/>
                    <a:pt x="249" y="1112"/>
                  </a:cubicBezTo>
                  <a:cubicBezTo>
                    <a:pt x="249" y="1109"/>
                    <a:pt x="249" y="1106"/>
                    <a:pt x="249" y="1105"/>
                  </a:cubicBezTo>
                  <a:cubicBezTo>
                    <a:pt x="249" y="1105"/>
                    <a:pt x="249" y="1105"/>
                    <a:pt x="249" y="1105"/>
                  </a:cubicBezTo>
                  <a:cubicBezTo>
                    <a:pt x="249" y="1105"/>
                    <a:pt x="249" y="1105"/>
                    <a:pt x="249" y="1105"/>
                  </a:cubicBezTo>
                  <a:cubicBezTo>
                    <a:pt x="249" y="1103"/>
                    <a:pt x="249" y="1101"/>
                    <a:pt x="248" y="1098"/>
                  </a:cubicBezTo>
                  <a:cubicBezTo>
                    <a:pt x="248" y="1096"/>
                    <a:pt x="248" y="1095"/>
                    <a:pt x="248" y="1093"/>
                  </a:cubicBezTo>
                  <a:cubicBezTo>
                    <a:pt x="248" y="1092"/>
                    <a:pt x="248" y="1091"/>
                    <a:pt x="248" y="1090"/>
                  </a:cubicBezTo>
                  <a:cubicBezTo>
                    <a:pt x="248" y="1090"/>
                    <a:pt x="248" y="1090"/>
                    <a:pt x="248" y="1090"/>
                  </a:cubicBezTo>
                  <a:cubicBezTo>
                    <a:pt x="248" y="1090"/>
                    <a:pt x="248" y="1090"/>
                    <a:pt x="248" y="1090"/>
                  </a:cubicBezTo>
                  <a:cubicBezTo>
                    <a:pt x="248" y="1089"/>
                    <a:pt x="247" y="1087"/>
                    <a:pt x="247" y="1086"/>
                  </a:cubicBezTo>
                  <a:cubicBezTo>
                    <a:pt x="246" y="1085"/>
                    <a:pt x="245" y="1084"/>
                    <a:pt x="245" y="1083"/>
                  </a:cubicBezTo>
                  <a:cubicBezTo>
                    <a:pt x="245" y="1083"/>
                    <a:pt x="245" y="1082"/>
                    <a:pt x="245" y="1081"/>
                  </a:cubicBezTo>
                  <a:cubicBezTo>
                    <a:pt x="245" y="1081"/>
                    <a:pt x="245" y="1080"/>
                    <a:pt x="245" y="1079"/>
                  </a:cubicBezTo>
                  <a:cubicBezTo>
                    <a:pt x="245" y="1079"/>
                    <a:pt x="245" y="1079"/>
                    <a:pt x="245" y="1079"/>
                  </a:cubicBezTo>
                  <a:cubicBezTo>
                    <a:pt x="245" y="1078"/>
                    <a:pt x="245" y="1076"/>
                    <a:pt x="245" y="1075"/>
                  </a:cubicBezTo>
                  <a:cubicBezTo>
                    <a:pt x="246" y="1075"/>
                    <a:pt x="246" y="1075"/>
                    <a:pt x="246" y="1075"/>
                  </a:cubicBezTo>
                  <a:cubicBezTo>
                    <a:pt x="245" y="1074"/>
                    <a:pt x="245" y="1074"/>
                    <a:pt x="245" y="1074"/>
                  </a:cubicBezTo>
                  <a:cubicBezTo>
                    <a:pt x="245" y="1074"/>
                    <a:pt x="245" y="1073"/>
                    <a:pt x="245" y="1073"/>
                  </a:cubicBezTo>
                  <a:cubicBezTo>
                    <a:pt x="243" y="1072"/>
                    <a:pt x="243" y="1072"/>
                    <a:pt x="243" y="1072"/>
                  </a:cubicBezTo>
                  <a:cubicBezTo>
                    <a:pt x="243" y="1068"/>
                    <a:pt x="243" y="1068"/>
                    <a:pt x="243" y="1068"/>
                  </a:cubicBezTo>
                  <a:cubicBezTo>
                    <a:pt x="243" y="1067"/>
                    <a:pt x="243" y="1065"/>
                    <a:pt x="242" y="1063"/>
                  </a:cubicBezTo>
                  <a:cubicBezTo>
                    <a:pt x="242" y="1061"/>
                    <a:pt x="241" y="1059"/>
                    <a:pt x="240" y="1057"/>
                  </a:cubicBezTo>
                  <a:cubicBezTo>
                    <a:pt x="239" y="1056"/>
                    <a:pt x="238" y="1054"/>
                    <a:pt x="238" y="1053"/>
                  </a:cubicBezTo>
                  <a:cubicBezTo>
                    <a:pt x="238" y="1050"/>
                    <a:pt x="238" y="1050"/>
                    <a:pt x="238" y="1050"/>
                  </a:cubicBezTo>
                  <a:cubicBezTo>
                    <a:pt x="238" y="1049"/>
                    <a:pt x="238" y="1049"/>
                    <a:pt x="238" y="1048"/>
                  </a:cubicBezTo>
                  <a:cubicBezTo>
                    <a:pt x="238" y="1048"/>
                    <a:pt x="237" y="1047"/>
                    <a:pt x="237" y="1046"/>
                  </a:cubicBezTo>
                  <a:cubicBezTo>
                    <a:pt x="237" y="1046"/>
                    <a:pt x="237" y="1046"/>
                    <a:pt x="237" y="1046"/>
                  </a:cubicBezTo>
                  <a:cubicBezTo>
                    <a:pt x="237" y="1045"/>
                    <a:pt x="237" y="1045"/>
                    <a:pt x="237" y="1045"/>
                  </a:cubicBezTo>
                  <a:cubicBezTo>
                    <a:pt x="236" y="1044"/>
                    <a:pt x="236" y="1041"/>
                    <a:pt x="236" y="1040"/>
                  </a:cubicBezTo>
                  <a:cubicBezTo>
                    <a:pt x="236" y="1039"/>
                    <a:pt x="236" y="1039"/>
                    <a:pt x="237" y="1038"/>
                  </a:cubicBezTo>
                  <a:cubicBezTo>
                    <a:pt x="237" y="1038"/>
                    <a:pt x="237" y="1038"/>
                    <a:pt x="237" y="1038"/>
                  </a:cubicBezTo>
                  <a:cubicBezTo>
                    <a:pt x="237" y="1038"/>
                    <a:pt x="238" y="1039"/>
                    <a:pt x="238" y="1039"/>
                  </a:cubicBezTo>
                  <a:cubicBezTo>
                    <a:pt x="238" y="1039"/>
                    <a:pt x="238" y="1039"/>
                    <a:pt x="238" y="1039"/>
                  </a:cubicBezTo>
                  <a:cubicBezTo>
                    <a:pt x="239" y="1039"/>
                    <a:pt x="239" y="1039"/>
                    <a:pt x="239" y="1039"/>
                  </a:cubicBezTo>
                  <a:cubicBezTo>
                    <a:pt x="239" y="1039"/>
                    <a:pt x="240" y="1039"/>
                    <a:pt x="240" y="1039"/>
                  </a:cubicBezTo>
                  <a:cubicBezTo>
                    <a:pt x="241" y="1039"/>
                    <a:pt x="241" y="1039"/>
                    <a:pt x="242" y="1039"/>
                  </a:cubicBezTo>
                  <a:cubicBezTo>
                    <a:pt x="242" y="1038"/>
                    <a:pt x="242" y="1038"/>
                    <a:pt x="242" y="1037"/>
                  </a:cubicBezTo>
                  <a:cubicBezTo>
                    <a:pt x="242" y="1036"/>
                    <a:pt x="242" y="1036"/>
                    <a:pt x="242" y="1035"/>
                  </a:cubicBezTo>
                  <a:cubicBezTo>
                    <a:pt x="241" y="1035"/>
                    <a:pt x="239" y="1034"/>
                    <a:pt x="239" y="1034"/>
                  </a:cubicBezTo>
                  <a:cubicBezTo>
                    <a:pt x="238" y="1034"/>
                    <a:pt x="237" y="1033"/>
                    <a:pt x="236" y="1032"/>
                  </a:cubicBezTo>
                  <a:cubicBezTo>
                    <a:pt x="236" y="1032"/>
                    <a:pt x="236" y="1032"/>
                    <a:pt x="236" y="1032"/>
                  </a:cubicBezTo>
                  <a:cubicBezTo>
                    <a:pt x="236" y="1032"/>
                    <a:pt x="235" y="1032"/>
                    <a:pt x="235" y="1031"/>
                  </a:cubicBezTo>
                  <a:cubicBezTo>
                    <a:pt x="234" y="1031"/>
                    <a:pt x="234" y="1030"/>
                    <a:pt x="234" y="1030"/>
                  </a:cubicBezTo>
                  <a:cubicBezTo>
                    <a:pt x="233" y="1030"/>
                    <a:pt x="233" y="1030"/>
                    <a:pt x="233" y="1030"/>
                  </a:cubicBezTo>
                  <a:cubicBezTo>
                    <a:pt x="233" y="1030"/>
                    <a:pt x="233" y="1030"/>
                    <a:pt x="233" y="1030"/>
                  </a:cubicBezTo>
                  <a:cubicBezTo>
                    <a:pt x="233" y="1029"/>
                    <a:pt x="233" y="1027"/>
                    <a:pt x="233" y="1026"/>
                  </a:cubicBezTo>
                  <a:cubicBezTo>
                    <a:pt x="233" y="1025"/>
                    <a:pt x="234" y="1024"/>
                    <a:pt x="235" y="1024"/>
                  </a:cubicBezTo>
                  <a:cubicBezTo>
                    <a:pt x="237" y="1023"/>
                    <a:pt x="237" y="1023"/>
                    <a:pt x="237" y="1023"/>
                  </a:cubicBezTo>
                  <a:cubicBezTo>
                    <a:pt x="236" y="1021"/>
                    <a:pt x="236" y="1021"/>
                    <a:pt x="236" y="1021"/>
                  </a:cubicBezTo>
                  <a:cubicBezTo>
                    <a:pt x="235" y="1020"/>
                    <a:pt x="235" y="1020"/>
                    <a:pt x="234" y="1019"/>
                  </a:cubicBezTo>
                  <a:cubicBezTo>
                    <a:pt x="233" y="1019"/>
                    <a:pt x="232" y="1017"/>
                    <a:pt x="232" y="1015"/>
                  </a:cubicBezTo>
                  <a:cubicBezTo>
                    <a:pt x="232" y="1014"/>
                    <a:pt x="232" y="1013"/>
                    <a:pt x="232" y="1011"/>
                  </a:cubicBezTo>
                  <a:cubicBezTo>
                    <a:pt x="233" y="1011"/>
                    <a:pt x="233" y="1010"/>
                    <a:pt x="233" y="1009"/>
                  </a:cubicBezTo>
                  <a:cubicBezTo>
                    <a:pt x="233" y="1009"/>
                    <a:pt x="234" y="1008"/>
                    <a:pt x="234" y="1008"/>
                  </a:cubicBezTo>
                  <a:cubicBezTo>
                    <a:pt x="234" y="1008"/>
                    <a:pt x="234" y="1008"/>
                    <a:pt x="234" y="1008"/>
                  </a:cubicBezTo>
                  <a:cubicBezTo>
                    <a:pt x="234" y="1007"/>
                    <a:pt x="234" y="1007"/>
                    <a:pt x="234" y="1007"/>
                  </a:cubicBezTo>
                  <a:cubicBezTo>
                    <a:pt x="234" y="1007"/>
                    <a:pt x="235" y="1007"/>
                    <a:pt x="236" y="1007"/>
                  </a:cubicBezTo>
                  <a:cubicBezTo>
                    <a:pt x="236" y="1007"/>
                    <a:pt x="237" y="1007"/>
                    <a:pt x="237" y="1008"/>
                  </a:cubicBezTo>
                  <a:cubicBezTo>
                    <a:pt x="240" y="1010"/>
                    <a:pt x="240" y="1010"/>
                    <a:pt x="240" y="1010"/>
                  </a:cubicBezTo>
                  <a:cubicBezTo>
                    <a:pt x="239" y="1004"/>
                    <a:pt x="239" y="1004"/>
                    <a:pt x="239" y="1004"/>
                  </a:cubicBezTo>
                  <a:cubicBezTo>
                    <a:pt x="238" y="1003"/>
                    <a:pt x="238" y="1003"/>
                    <a:pt x="238" y="1003"/>
                  </a:cubicBezTo>
                  <a:cubicBezTo>
                    <a:pt x="237" y="1002"/>
                    <a:pt x="237" y="1001"/>
                    <a:pt x="237" y="1001"/>
                  </a:cubicBezTo>
                  <a:cubicBezTo>
                    <a:pt x="237" y="1001"/>
                    <a:pt x="237" y="1001"/>
                    <a:pt x="237" y="1001"/>
                  </a:cubicBezTo>
                  <a:cubicBezTo>
                    <a:pt x="238" y="1000"/>
                    <a:pt x="239" y="999"/>
                    <a:pt x="239" y="999"/>
                  </a:cubicBezTo>
                  <a:cubicBezTo>
                    <a:pt x="241" y="999"/>
                    <a:pt x="242" y="997"/>
                    <a:pt x="242" y="997"/>
                  </a:cubicBezTo>
                  <a:cubicBezTo>
                    <a:pt x="242" y="994"/>
                    <a:pt x="242" y="994"/>
                    <a:pt x="242" y="994"/>
                  </a:cubicBezTo>
                  <a:cubicBezTo>
                    <a:pt x="241" y="995"/>
                    <a:pt x="241" y="995"/>
                    <a:pt x="241" y="995"/>
                  </a:cubicBezTo>
                  <a:cubicBezTo>
                    <a:pt x="240" y="995"/>
                    <a:pt x="239" y="995"/>
                    <a:pt x="239" y="995"/>
                  </a:cubicBezTo>
                  <a:cubicBezTo>
                    <a:pt x="237" y="995"/>
                    <a:pt x="234" y="996"/>
                    <a:pt x="233" y="997"/>
                  </a:cubicBezTo>
                  <a:cubicBezTo>
                    <a:pt x="232" y="997"/>
                    <a:pt x="231" y="998"/>
                    <a:pt x="230" y="998"/>
                  </a:cubicBezTo>
                  <a:cubicBezTo>
                    <a:pt x="230" y="998"/>
                    <a:pt x="230" y="997"/>
                    <a:pt x="230" y="997"/>
                  </a:cubicBezTo>
                  <a:cubicBezTo>
                    <a:pt x="230" y="993"/>
                    <a:pt x="230" y="993"/>
                    <a:pt x="230" y="993"/>
                  </a:cubicBezTo>
                  <a:cubicBezTo>
                    <a:pt x="230" y="992"/>
                    <a:pt x="230" y="990"/>
                    <a:pt x="230" y="989"/>
                  </a:cubicBezTo>
                  <a:cubicBezTo>
                    <a:pt x="230" y="982"/>
                    <a:pt x="230" y="982"/>
                    <a:pt x="230" y="982"/>
                  </a:cubicBezTo>
                  <a:cubicBezTo>
                    <a:pt x="230" y="980"/>
                    <a:pt x="231" y="979"/>
                    <a:pt x="232" y="979"/>
                  </a:cubicBezTo>
                  <a:cubicBezTo>
                    <a:pt x="240" y="979"/>
                    <a:pt x="240" y="979"/>
                    <a:pt x="240" y="979"/>
                  </a:cubicBezTo>
                  <a:cubicBezTo>
                    <a:pt x="237" y="977"/>
                    <a:pt x="237" y="977"/>
                    <a:pt x="237" y="977"/>
                  </a:cubicBezTo>
                  <a:cubicBezTo>
                    <a:pt x="236" y="976"/>
                    <a:pt x="236" y="976"/>
                    <a:pt x="236" y="976"/>
                  </a:cubicBezTo>
                  <a:cubicBezTo>
                    <a:pt x="235" y="976"/>
                    <a:pt x="234" y="976"/>
                    <a:pt x="234" y="976"/>
                  </a:cubicBezTo>
                  <a:cubicBezTo>
                    <a:pt x="233" y="976"/>
                    <a:pt x="232" y="976"/>
                    <a:pt x="232" y="976"/>
                  </a:cubicBezTo>
                  <a:cubicBezTo>
                    <a:pt x="232" y="976"/>
                    <a:pt x="232" y="976"/>
                    <a:pt x="232" y="976"/>
                  </a:cubicBezTo>
                  <a:cubicBezTo>
                    <a:pt x="229" y="973"/>
                    <a:pt x="229" y="973"/>
                    <a:pt x="229" y="973"/>
                  </a:cubicBezTo>
                  <a:cubicBezTo>
                    <a:pt x="229" y="970"/>
                    <a:pt x="229" y="970"/>
                    <a:pt x="229" y="970"/>
                  </a:cubicBezTo>
                  <a:cubicBezTo>
                    <a:pt x="229" y="969"/>
                    <a:pt x="230" y="968"/>
                    <a:pt x="231" y="968"/>
                  </a:cubicBezTo>
                  <a:cubicBezTo>
                    <a:pt x="234" y="966"/>
                    <a:pt x="234" y="966"/>
                    <a:pt x="234" y="966"/>
                  </a:cubicBezTo>
                  <a:cubicBezTo>
                    <a:pt x="230" y="966"/>
                    <a:pt x="230" y="966"/>
                    <a:pt x="230" y="966"/>
                  </a:cubicBezTo>
                  <a:cubicBezTo>
                    <a:pt x="230" y="966"/>
                    <a:pt x="230" y="966"/>
                    <a:pt x="230" y="966"/>
                  </a:cubicBezTo>
                  <a:cubicBezTo>
                    <a:pt x="230" y="966"/>
                    <a:pt x="230" y="966"/>
                    <a:pt x="230" y="966"/>
                  </a:cubicBezTo>
                  <a:cubicBezTo>
                    <a:pt x="230" y="966"/>
                    <a:pt x="229" y="965"/>
                    <a:pt x="229" y="963"/>
                  </a:cubicBezTo>
                  <a:cubicBezTo>
                    <a:pt x="229" y="962"/>
                    <a:pt x="229" y="960"/>
                    <a:pt x="228" y="960"/>
                  </a:cubicBezTo>
                  <a:cubicBezTo>
                    <a:pt x="228" y="959"/>
                    <a:pt x="228" y="958"/>
                    <a:pt x="228" y="957"/>
                  </a:cubicBezTo>
                  <a:cubicBezTo>
                    <a:pt x="228" y="957"/>
                    <a:pt x="228" y="957"/>
                    <a:pt x="228" y="956"/>
                  </a:cubicBezTo>
                  <a:cubicBezTo>
                    <a:pt x="229" y="955"/>
                    <a:pt x="229" y="955"/>
                    <a:pt x="229" y="955"/>
                  </a:cubicBezTo>
                  <a:cubicBezTo>
                    <a:pt x="226" y="953"/>
                    <a:pt x="226" y="953"/>
                    <a:pt x="226" y="953"/>
                  </a:cubicBezTo>
                  <a:cubicBezTo>
                    <a:pt x="226" y="946"/>
                    <a:pt x="226" y="946"/>
                    <a:pt x="226" y="946"/>
                  </a:cubicBezTo>
                  <a:cubicBezTo>
                    <a:pt x="226" y="946"/>
                    <a:pt x="227" y="945"/>
                    <a:pt x="227" y="945"/>
                  </a:cubicBezTo>
                  <a:cubicBezTo>
                    <a:pt x="227" y="944"/>
                    <a:pt x="227" y="943"/>
                    <a:pt x="227" y="943"/>
                  </a:cubicBezTo>
                  <a:cubicBezTo>
                    <a:pt x="227" y="943"/>
                    <a:pt x="227" y="943"/>
                    <a:pt x="227" y="943"/>
                  </a:cubicBezTo>
                  <a:cubicBezTo>
                    <a:pt x="228" y="942"/>
                    <a:pt x="229" y="941"/>
                    <a:pt x="230" y="940"/>
                  </a:cubicBezTo>
                  <a:cubicBezTo>
                    <a:pt x="230" y="939"/>
                    <a:pt x="230" y="939"/>
                    <a:pt x="230" y="939"/>
                  </a:cubicBezTo>
                  <a:cubicBezTo>
                    <a:pt x="230" y="939"/>
                    <a:pt x="230" y="939"/>
                    <a:pt x="230" y="939"/>
                  </a:cubicBezTo>
                  <a:cubicBezTo>
                    <a:pt x="230" y="938"/>
                    <a:pt x="230" y="937"/>
                    <a:pt x="231" y="935"/>
                  </a:cubicBezTo>
                  <a:cubicBezTo>
                    <a:pt x="231" y="935"/>
                    <a:pt x="231" y="935"/>
                    <a:pt x="231" y="935"/>
                  </a:cubicBezTo>
                  <a:cubicBezTo>
                    <a:pt x="231" y="929"/>
                    <a:pt x="231" y="929"/>
                    <a:pt x="231" y="929"/>
                  </a:cubicBezTo>
                  <a:cubicBezTo>
                    <a:pt x="231" y="928"/>
                    <a:pt x="231" y="925"/>
                    <a:pt x="232" y="923"/>
                  </a:cubicBezTo>
                  <a:cubicBezTo>
                    <a:pt x="232" y="923"/>
                    <a:pt x="232" y="923"/>
                    <a:pt x="232" y="923"/>
                  </a:cubicBezTo>
                  <a:cubicBezTo>
                    <a:pt x="238" y="915"/>
                    <a:pt x="238" y="915"/>
                    <a:pt x="238" y="915"/>
                  </a:cubicBezTo>
                  <a:cubicBezTo>
                    <a:pt x="238" y="915"/>
                    <a:pt x="238" y="915"/>
                    <a:pt x="238" y="915"/>
                  </a:cubicBezTo>
                  <a:cubicBezTo>
                    <a:pt x="238" y="914"/>
                    <a:pt x="239" y="913"/>
                    <a:pt x="239" y="913"/>
                  </a:cubicBezTo>
                  <a:cubicBezTo>
                    <a:pt x="239" y="913"/>
                    <a:pt x="239" y="913"/>
                    <a:pt x="239" y="913"/>
                  </a:cubicBezTo>
                  <a:cubicBezTo>
                    <a:pt x="239" y="913"/>
                    <a:pt x="239" y="913"/>
                    <a:pt x="239" y="913"/>
                  </a:cubicBezTo>
                  <a:cubicBezTo>
                    <a:pt x="240" y="911"/>
                    <a:pt x="240" y="910"/>
                    <a:pt x="240" y="909"/>
                  </a:cubicBezTo>
                  <a:cubicBezTo>
                    <a:pt x="240" y="908"/>
                    <a:pt x="240" y="907"/>
                    <a:pt x="241" y="906"/>
                  </a:cubicBezTo>
                  <a:cubicBezTo>
                    <a:pt x="241" y="905"/>
                    <a:pt x="241" y="904"/>
                    <a:pt x="241" y="903"/>
                  </a:cubicBezTo>
                  <a:cubicBezTo>
                    <a:pt x="242" y="903"/>
                    <a:pt x="242" y="903"/>
                    <a:pt x="242" y="903"/>
                  </a:cubicBezTo>
                  <a:cubicBezTo>
                    <a:pt x="242" y="903"/>
                    <a:pt x="242" y="903"/>
                    <a:pt x="242" y="903"/>
                  </a:cubicBezTo>
                  <a:cubicBezTo>
                    <a:pt x="242" y="902"/>
                    <a:pt x="242" y="900"/>
                    <a:pt x="242" y="899"/>
                  </a:cubicBezTo>
                  <a:cubicBezTo>
                    <a:pt x="242" y="898"/>
                    <a:pt x="242" y="898"/>
                    <a:pt x="242" y="898"/>
                  </a:cubicBezTo>
                  <a:cubicBezTo>
                    <a:pt x="242" y="896"/>
                    <a:pt x="241" y="895"/>
                    <a:pt x="241" y="895"/>
                  </a:cubicBezTo>
                  <a:cubicBezTo>
                    <a:pt x="241" y="895"/>
                    <a:pt x="241" y="895"/>
                    <a:pt x="241" y="895"/>
                  </a:cubicBezTo>
                  <a:cubicBezTo>
                    <a:pt x="241" y="895"/>
                    <a:pt x="241" y="895"/>
                    <a:pt x="241" y="895"/>
                  </a:cubicBezTo>
                  <a:cubicBezTo>
                    <a:pt x="240" y="894"/>
                    <a:pt x="240" y="893"/>
                    <a:pt x="240" y="892"/>
                  </a:cubicBezTo>
                  <a:cubicBezTo>
                    <a:pt x="240" y="888"/>
                    <a:pt x="239" y="887"/>
                    <a:pt x="239" y="887"/>
                  </a:cubicBezTo>
                  <a:cubicBezTo>
                    <a:pt x="238" y="886"/>
                    <a:pt x="237" y="885"/>
                    <a:pt x="237" y="884"/>
                  </a:cubicBezTo>
                  <a:cubicBezTo>
                    <a:pt x="237" y="884"/>
                    <a:pt x="237" y="884"/>
                    <a:pt x="238" y="884"/>
                  </a:cubicBezTo>
                  <a:cubicBezTo>
                    <a:pt x="238" y="883"/>
                    <a:pt x="238" y="883"/>
                    <a:pt x="238" y="883"/>
                  </a:cubicBezTo>
                  <a:cubicBezTo>
                    <a:pt x="238" y="881"/>
                    <a:pt x="238" y="881"/>
                    <a:pt x="238" y="881"/>
                  </a:cubicBezTo>
                  <a:cubicBezTo>
                    <a:pt x="235" y="881"/>
                    <a:pt x="235" y="881"/>
                    <a:pt x="235" y="881"/>
                  </a:cubicBezTo>
                  <a:cubicBezTo>
                    <a:pt x="235" y="881"/>
                    <a:pt x="235" y="881"/>
                    <a:pt x="235" y="881"/>
                  </a:cubicBezTo>
                  <a:cubicBezTo>
                    <a:pt x="234" y="881"/>
                    <a:pt x="233" y="882"/>
                    <a:pt x="232" y="882"/>
                  </a:cubicBezTo>
                  <a:cubicBezTo>
                    <a:pt x="232" y="882"/>
                    <a:pt x="231" y="881"/>
                    <a:pt x="231" y="881"/>
                  </a:cubicBezTo>
                  <a:cubicBezTo>
                    <a:pt x="231" y="881"/>
                    <a:pt x="231" y="881"/>
                    <a:pt x="231" y="881"/>
                  </a:cubicBezTo>
                  <a:cubicBezTo>
                    <a:pt x="230" y="881"/>
                    <a:pt x="230" y="881"/>
                    <a:pt x="230" y="881"/>
                  </a:cubicBezTo>
                  <a:cubicBezTo>
                    <a:pt x="230" y="881"/>
                    <a:pt x="229" y="880"/>
                    <a:pt x="229" y="879"/>
                  </a:cubicBezTo>
                  <a:cubicBezTo>
                    <a:pt x="231" y="877"/>
                    <a:pt x="231" y="877"/>
                    <a:pt x="231" y="877"/>
                  </a:cubicBezTo>
                  <a:cubicBezTo>
                    <a:pt x="232" y="876"/>
                    <a:pt x="232" y="876"/>
                    <a:pt x="232" y="876"/>
                  </a:cubicBezTo>
                  <a:cubicBezTo>
                    <a:pt x="232" y="875"/>
                    <a:pt x="232" y="875"/>
                    <a:pt x="231" y="874"/>
                  </a:cubicBezTo>
                  <a:cubicBezTo>
                    <a:pt x="231" y="874"/>
                    <a:pt x="231" y="874"/>
                    <a:pt x="231" y="874"/>
                  </a:cubicBezTo>
                  <a:cubicBezTo>
                    <a:pt x="231" y="873"/>
                    <a:pt x="231" y="873"/>
                    <a:pt x="229" y="873"/>
                  </a:cubicBezTo>
                  <a:cubicBezTo>
                    <a:pt x="229" y="873"/>
                    <a:pt x="229" y="873"/>
                    <a:pt x="229" y="873"/>
                  </a:cubicBezTo>
                  <a:cubicBezTo>
                    <a:pt x="229" y="873"/>
                    <a:pt x="229" y="873"/>
                    <a:pt x="229" y="873"/>
                  </a:cubicBezTo>
                  <a:cubicBezTo>
                    <a:pt x="228" y="872"/>
                    <a:pt x="227" y="871"/>
                    <a:pt x="227" y="870"/>
                  </a:cubicBezTo>
                  <a:cubicBezTo>
                    <a:pt x="227" y="870"/>
                    <a:pt x="227" y="870"/>
                    <a:pt x="227" y="870"/>
                  </a:cubicBezTo>
                  <a:cubicBezTo>
                    <a:pt x="227" y="870"/>
                    <a:pt x="227" y="870"/>
                    <a:pt x="227" y="870"/>
                  </a:cubicBezTo>
                  <a:cubicBezTo>
                    <a:pt x="226" y="870"/>
                    <a:pt x="227" y="869"/>
                    <a:pt x="227" y="868"/>
                  </a:cubicBezTo>
                  <a:cubicBezTo>
                    <a:pt x="227" y="868"/>
                    <a:pt x="227" y="868"/>
                    <a:pt x="227" y="868"/>
                  </a:cubicBezTo>
                  <a:cubicBezTo>
                    <a:pt x="227" y="868"/>
                    <a:pt x="227" y="868"/>
                    <a:pt x="227" y="868"/>
                  </a:cubicBezTo>
                  <a:cubicBezTo>
                    <a:pt x="227" y="867"/>
                    <a:pt x="227" y="867"/>
                    <a:pt x="228" y="867"/>
                  </a:cubicBezTo>
                  <a:cubicBezTo>
                    <a:pt x="228" y="866"/>
                    <a:pt x="228" y="866"/>
                    <a:pt x="228" y="866"/>
                  </a:cubicBezTo>
                  <a:cubicBezTo>
                    <a:pt x="228" y="865"/>
                    <a:pt x="228" y="865"/>
                    <a:pt x="228" y="865"/>
                  </a:cubicBezTo>
                  <a:cubicBezTo>
                    <a:pt x="228" y="864"/>
                    <a:pt x="228" y="863"/>
                    <a:pt x="229" y="862"/>
                  </a:cubicBezTo>
                  <a:cubicBezTo>
                    <a:pt x="231" y="861"/>
                    <a:pt x="231" y="861"/>
                    <a:pt x="231" y="861"/>
                  </a:cubicBezTo>
                  <a:cubicBezTo>
                    <a:pt x="229" y="860"/>
                    <a:pt x="229" y="860"/>
                    <a:pt x="229" y="860"/>
                  </a:cubicBezTo>
                  <a:cubicBezTo>
                    <a:pt x="229" y="860"/>
                    <a:pt x="229" y="860"/>
                    <a:pt x="229" y="860"/>
                  </a:cubicBezTo>
                  <a:cubicBezTo>
                    <a:pt x="229" y="859"/>
                    <a:pt x="229" y="858"/>
                    <a:pt x="231" y="857"/>
                  </a:cubicBezTo>
                  <a:cubicBezTo>
                    <a:pt x="232" y="857"/>
                    <a:pt x="232" y="857"/>
                    <a:pt x="232" y="857"/>
                  </a:cubicBezTo>
                  <a:cubicBezTo>
                    <a:pt x="232" y="857"/>
                    <a:pt x="232" y="857"/>
                    <a:pt x="232" y="857"/>
                  </a:cubicBezTo>
                  <a:cubicBezTo>
                    <a:pt x="232" y="857"/>
                    <a:pt x="233" y="856"/>
                    <a:pt x="233" y="856"/>
                  </a:cubicBezTo>
                  <a:cubicBezTo>
                    <a:pt x="234" y="856"/>
                    <a:pt x="236" y="855"/>
                    <a:pt x="237" y="854"/>
                  </a:cubicBezTo>
                  <a:cubicBezTo>
                    <a:pt x="238" y="853"/>
                    <a:pt x="240" y="852"/>
                    <a:pt x="242" y="852"/>
                  </a:cubicBezTo>
                  <a:cubicBezTo>
                    <a:pt x="242" y="852"/>
                    <a:pt x="242" y="852"/>
                    <a:pt x="242" y="852"/>
                  </a:cubicBezTo>
                  <a:cubicBezTo>
                    <a:pt x="242" y="852"/>
                    <a:pt x="242" y="852"/>
                    <a:pt x="242" y="852"/>
                  </a:cubicBezTo>
                  <a:cubicBezTo>
                    <a:pt x="243" y="852"/>
                    <a:pt x="243" y="851"/>
                    <a:pt x="244" y="851"/>
                  </a:cubicBezTo>
                  <a:cubicBezTo>
                    <a:pt x="244" y="849"/>
                    <a:pt x="244" y="849"/>
                    <a:pt x="244" y="849"/>
                  </a:cubicBezTo>
                  <a:cubicBezTo>
                    <a:pt x="243" y="849"/>
                    <a:pt x="229" y="849"/>
                    <a:pt x="227" y="849"/>
                  </a:cubicBezTo>
                  <a:cubicBezTo>
                    <a:pt x="226" y="849"/>
                    <a:pt x="225" y="848"/>
                    <a:pt x="225" y="848"/>
                  </a:cubicBezTo>
                  <a:cubicBezTo>
                    <a:pt x="225" y="848"/>
                    <a:pt x="225" y="847"/>
                    <a:pt x="226" y="847"/>
                  </a:cubicBezTo>
                  <a:cubicBezTo>
                    <a:pt x="226" y="846"/>
                    <a:pt x="226" y="846"/>
                    <a:pt x="226" y="846"/>
                  </a:cubicBezTo>
                  <a:cubicBezTo>
                    <a:pt x="226" y="846"/>
                    <a:pt x="226" y="846"/>
                    <a:pt x="226" y="846"/>
                  </a:cubicBezTo>
                  <a:cubicBezTo>
                    <a:pt x="227" y="845"/>
                    <a:pt x="227" y="843"/>
                    <a:pt x="227" y="842"/>
                  </a:cubicBezTo>
                  <a:cubicBezTo>
                    <a:pt x="227" y="841"/>
                    <a:pt x="227" y="839"/>
                    <a:pt x="228" y="838"/>
                  </a:cubicBezTo>
                  <a:cubicBezTo>
                    <a:pt x="228" y="838"/>
                    <a:pt x="228" y="838"/>
                    <a:pt x="228" y="838"/>
                  </a:cubicBezTo>
                  <a:cubicBezTo>
                    <a:pt x="228" y="838"/>
                    <a:pt x="228" y="838"/>
                    <a:pt x="228" y="838"/>
                  </a:cubicBezTo>
                  <a:cubicBezTo>
                    <a:pt x="229" y="837"/>
                    <a:pt x="229" y="837"/>
                    <a:pt x="230" y="836"/>
                  </a:cubicBezTo>
                  <a:cubicBezTo>
                    <a:pt x="232" y="834"/>
                    <a:pt x="232" y="834"/>
                    <a:pt x="232" y="834"/>
                  </a:cubicBezTo>
                  <a:cubicBezTo>
                    <a:pt x="226" y="834"/>
                    <a:pt x="226" y="834"/>
                    <a:pt x="226" y="834"/>
                  </a:cubicBezTo>
                  <a:cubicBezTo>
                    <a:pt x="225" y="834"/>
                    <a:pt x="225" y="834"/>
                    <a:pt x="225" y="833"/>
                  </a:cubicBezTo>
                  <a:cubicBezTo>
                    <a:pt x="224" y="833"/>
                    <a:pt x="224" y="832"/>
                    <a:pt x="225" y="832"/>
                  </a:cubicBezTo>
                  <a:cubicBezTo>
                    <a:pt x="225" y="831"/>
                    <a:pt x="225" y="831"/>
                    <a:pt x="225" y="831"/>
                  </a:cubicBezTo>
                  <a:cubicBezTo>
                    <a:pt x="225" y="831"/>
                    <a:pt x="225" y="831"/>
                    <a:pt x="225" y="831"/>
                  </a:cubicBezTo>
                  <a:cubicBezTo>
                    <a:pt x="225" y="830"/>
                    <a:pt x="225" y="830"/>
                    <a:pt x="225" y="829"/>
                  </a:cubicBezTo>
                  <a:cubicBezTo>
                    <a:pt x="225" y="828"/>
                    <a:pt x="226" y="827"/>
                    <a:pt x="226" y="826"/>
                  </a:cubicBezTo>
                  <a:cubicBezTo>
                    <a:pt x="226" y="824"/>
                    <a:pt x="226" y="823"/>
                    <a:pt x="227" y="822"/>
                  </a:cubicBezTo>
                  <a:cubicBezTo>
                    <a:pt x="229" y="821"/>
                    <a:pt x="231" y="821"/>
                    <a:pt x="232" y="821"/>
                  </a:cubicBezTo>
                  <a:cubicBezTo>
                    <a:pt x="232" y="821"/>
                    <a:pt x="232" y="821"/>
                    <a:pt x="232" y="821"/>
                  </a:cubicBezTo>
                  <a:cubicBezTo>
                    <a:pt x="232" y="822"/>
                    <a:pt x="233" y="822"/>
                    <a:pt x="235" y="822"/>
                  </a:cubicBezTo>
                  <a:cubicBezTo>
                    <a:pt x="235" y="822"/>
                    <a:pt x="235" y="822"/>
                    <a:pt x="235" y="822"/>
                  </a:cubicBezTo>
                  <a:cubicBezTo>
                    <a:pt x="236" y="822"/>
                    <a:pt x="238" y="822"/>
                    <a:pt x="240" y="821"/>
                  </a:cubicBezTo>
                  <a:cubicBezTo>
                    <a:pt x="240" y="821"/>
                    <a:pt x="241" y="821"/>
                    <a:pt x="242" y="820"/>
                  </a:cubicBezTo>
                  <a:cubicBezTo>
                    <a:pt x="242" y="820"/>
                    <a:pt x="243" y="820"/>
                    <a:pt x="243" y="820"/>
                  </a:cubicBezTo>
                  <a:cubicBezTo>
                    <a:pt x="244" y="820"/>
                    <a:pt x="245" y="820"/>
                    <a:pt x="245" y="820"/>
                  </a:cubicBezTo>
                  <a:cubicBezTo>
                    <a:pt x="246" y="819"/>
                    <a:pt x="246" y="819"/>
                    <a:pt x="246" y="819"/>
                  </a:cubicBezTo>
                  <a:cubicBezTo>
                    <a:pt x="246" y="817"/>
                    <a:pt x="246" y="817"/>
                    <a:pt x="246" y="817"/>
                  </a:cubicBezTo>
                  <a:cubicBezTo>
                    <a:pt x="245" y="817"/>
                    <a:pt x="245" y="817"/>
                    <a:pt x="245" y="817"/>
                  </a:cubicBezTo>
                  <a:cubicBezTo>
                    <a:pt x="240" y="817"/>
                    <a:pt x="240" y="817"/>
                    <a:pt x="240" y="817"/>
                  </a:cubicBezTo>
                  <a:cubicBezTo>
                    <a:pt x="239" y="817"/>
                    <a:pt x="238" y="817"/>
                    <a:pt x="237" y="817"/>
                  </a:cubicBezTo>
                  <a:cubicBezTo>
                    <a:pt x="236" y="817"/>
                    <a:pt x="236" y="817"/>
                    <a:pt x="235" y="817"/>
                  </a:cubicBezTo>
                  <a:cubicBezTo>
                    <a:pt x="235" y="817"/>
                    <a:pt x="235" y="817"/>
                    <a:pt x="235" y="817"/>
                  </a:cubicBezTo>
                  <a:cubicBezTo>
                    <a:pt x="235" y="817"/>
                    <a:pt x="235" y="817"/>
                    <a:pt x="235" y="817"/>
                  </a:cubicBezTo>
                  <a:cubicBezTo>
                    <a:pt x="235" y="816"/>
                    <a:pt x="234" y="816"/>
                    <a:pt x="232" y="816"/>
                  </a:cubicBezTo>
                  <a:cubicBezTo>
                    <a:pt x="231" y="816"/>
                    <a:pt x="231" y="816"/>
                    <a:pt x="231" y="816"/>
                  </a:cubicBezTo>
                  <a:cubicBezTo>
                    <a:pt x="230" y="816"/>
                    <a:pt x="230" y="816"/>
                    <a:pt x="229" y="816"/>
                  </a:cubicBezTo>
                  <a:cubicBezTo>
                    <a:pt x="228" y="817"/>
                    <a:pt x="227" y="817"/>
                    <a:pt x="226" y="817"/>
                  </a:cubicBezTo>
                  <a:cubicBezTo>
                    <a:pt x="225" y="817"/>
                    <a:pt x="225" y="817"/>
                    <a:pt x="225" y="817"/>
                  </a:cubicBezTo>
                  <a:cubicBezTo>
                    <a:pt x="225" y="817"/>
                    <a:pt x="225" y="817"/>
                    <a:pt x="225" y="817"/>
                  </a:cubicBezTo>
                  <a:cubicBezTo>
                    <a:pt x="224" y="817"/>
                    <a:pt x="223" y="818"/>
                    <a:pt x="222" y="818"/>
                  </a:cubicBezTo>
                  <a:cubicBezTo>
                    <a:pt x="222" y="818"/>
                    <a:pt x="221" y="817"/>
                    <a:pt x="221" y="817"/>
                  </a:cubicBezTo>
                  <a:cubicBezTo>
                    <a:pt x="221" y="817"/>
                    <a:pt x="221" y="817"/>
                    <a:pt x="221" y="817"/>
                  </a:cubicBezTo>
                  <a:cubicBezTo>
                    <a:pt x="221" y="817"/>
                    <a:pt x="221" y="817"/>
                    <a:pt x="221" y="817"/>
                  </a:cubicBezTo>
                  <a:cubicBezTo>
                    <a:pt x="220" y="816"/>
                    <a:pt x="219" y="815"/>
                    <a:pt x="219" y="813"/>
                  </a:cubicBezTo>
                  <a:cubicBezTo>
                    <a:pt x="219" y="810"/>
                    <a:pt x="219" y="810"/>
                    <a:pt x="219" y="810"/>
                  </a:cubicBezTo>
                  <a:cubicBezTo>
                    <a:pt x="217" y="813"/>
                    <a:pt x="217" y="813"/>
                    <a:pt x="217" y="813"/>
                  </a:cubicBezTo>
                  <a:cubicBezTo>
                    <a:pt x="216" y="814"/>
                    <a:pt x="216" y="815"/>
                    <a:pt x="215" y="815"/>
                  </a:cubicBezTo>
                  <a:cubicBezTo>
                    <a:pt x="215" y="815"/>
                    <a:pt x="215" y="815"/>
                    <a:pt x="215" y="815"/>
                  </a:cubicBezTo>
                  <a:cubicBezTo>
                    <a:pt x="215" y="815"/>
                    <a:pt x="215" y="815"/>
                    <a:pt x="215" y="815"/>
                  </a:cubicBezTo>
                  <a:cubicBezTo>
                    <a:pt x="214" y="815"/>
                    <a:pt x="214" y="815"/>
                    <a:pt x="214" y="815"/>
                  </a:cubicBezTo>
                  <a:cubicBezTo>
                    <a:pt x="214" y="815"/>
                    <a:pt x="213" y="815"/>
                    <a:pt x="213" y="815"/>
                  </a:cubicBezTo>
                  <a:cubicBezTo>
                    <a:pt x="213" y="815"/>
                    <a:pt x="213" y="815"/>
                    <a:pt x="213" y="815"/>
                  </a:cubicBezTo>
                  <a:cubicBezTo>
                    <a:pt x="208" y="815"/>
                    <a:pt x="208" y="815"/>
                    <a:pt x="208" y="815"/>
                  </a:cubicBezTo>
                  <a:cubicBezTo>
                    <a:pt x="211" y="817"/>
                    <a:pt x="211" y="817"/>
                    <a:pt x="211" y="817"/>
                  </a:cubicBezTo>
                  <a:cubicBezTo>
                    <a:pt x="213" y="819"/>
                    <a:pt x="213" y="819"/>
                    <a:pt x="214" y="819"/>
                  </a:cubicBezTo>
                  <a:cubicBezTo>
                    <a:pt x="214" y="819"/>
                    <a:pt x="214" y="819"/>
                    <a:pt x="214" y="819"/>
                  </a:cubicBezTo>
                  <a:cubicBezTo>
                    <a:pt x="215" y="820"/>
                    <a:pt x="215" y="821"/>
                    <a:pt x="214" y="824"/>
                  </a:cubicBezTo>
                  <a:cubicBezTo>
                    <a:pt x="214" y="826"/>
                    <a:pt x="212" y="828"/>
                    <a:pt x="210" y="829"/>
                  </a:cubicBezTo>
                  <a:cubicBezTo>
                    <a:pt x="209" y="829"/>
                    <a:pt x="207" y="830"/>
                    <a:pt x="206" y="831"/>
                  </a:cubicBezTo>
                  <a:cubicBezTo>
                    <a:pt x="203" y="831"/>
                    <a:pt x="203" y="831"/>
                    <a:pt x="203" y="831"/>
                  </a:cubicBezTo>
                  <a:cubicBezTo>
                    <a:pt x="202" y="831"/>
                    <a:pt x="202" y="832"/>
                    <a:pt x="202" y="833"/>
                  </a:cubicBezTo>
                  <a:cubicBezTo>
                    <a:pt x="202" y="834"/>
                    <a:pt x="202" y="834"/>
                    <a:pt x="202" y="834"/>
                  </a:cubicBezTo>
                  <a:cubicBezTo>
                    <a:pt x="203" y="834"/>
                    <a:pt x="203" y="834"/>
                    <a:pt x="203" y="834"/>
                  </a:cubicBezTo>
                  <a:cubicBezTo>
                    <a:pt x="203" y="834"/>
                    <a:pt x="203" y="834"/>
                    <a:pt x="203" y="834"/>
                  </a:cubicBezTo>
                  <a:cubicBezTo>
                    <a:pt x="204" y="834"/>
                    <a:pt x="205" y="835"/>
                    <a:pt x="205" y="837"/>
                  </a:cubicBezTo>
                  <a:cubicBezTo>
                    <a:pt x="205" y="837"/>
                    <a:pt x="205" y="838"/>
                    <a:pt x="205" y="838"/>
                  </a:cubicBezTo>
                  <a:cubicBezTo>
                    <a:pt x="205" y="838"/>
                    <a:pt x="204" y="838"/>
                    <a:pt x="204" y="838"/>
                  </a:cubicBezTo>
                  <a:cubicBezTo>
                    <a:pt x="204" y="838"/>
                    <a:pt x="204" y="838"/>
                    <a:pt x="204" y="838"/>
                  </a:cubicBezTo>
                  <a:cubicBezTo>
                    <a:pt x="203" y="838"/>
                    <a:pt x="203" y="838"/>
                    <a:pt x="203" y="838"/>
                  </a:cubicBezTo>
                  <a:cubicBezTo>
                    <a:pt x="200" y="838"/>
                    <a:pt x="200" y="838"/>
                    <a:pt x="200" y="838"/>
                  </a:cubicBezTo>
                  <a:cubicBezTo>
                    <a:pt x="200" y="838"/>
                    <a:pt x="200" y="838"/>
                    <a:pt x="200" y="838"/>
                  </a:cubicBezTo>
                  <a:cubicBezTo>
                    <a:pt x="200" y="839"/>
                    <a:pt x="199" y="839"/>
                    <a:pt x="199" y="839"/>
                  </a:cubicBezTo>
                  <a:cubicBezTo>
                    <a:pt x="197" y="840"/>
                    <a:pt x="197" y="840"/>
                    <a:pt x="197" y="840"/>
                  </a:cubicBezTo>
                  <a:cubicBezTo>
                    <a:pt x="199" y="841"/>
                    <a:pt x="199" y="841"/>
                    <a:pt x="199" y="841"/>
                  </a:cubicBezTo>
                  <a:cubicBezTo>
                    <a:pt x="200" y="842"/>
                    <a:pt x="201" y="842"/>
                    <a:pt x="202" y="842"/>
                  </a:cubicBezTo>
                  <a:cubicBezTo>
                    <a:pt x="204" y="843"/>
                    <a:pt x="206" y="844"/>
                    <a:pt x="207" y="844"/>
                  </a:cubicBezTo>
                  <a:cubicBezTo>
                    <a:pt x="207" y="845"/>
                    <a:pt x="208" y="845"/>
                    <a:pt x="208" y="846"/>
                  </a:cubicBezTo>
                  <a:cubicBezTo>
                    <a:pt x="209" y="847"/>
                    <a:pt x="209" y="847"/>
                    <a:pt x="210" y="848"/>
                  </a:cubicBezTo>
                  <a:cubicBezTo>
                    <a:pt x="211" y="849"/>
                    <a:pt x="212" y="849"/>
                    <a:pt x="212" y="851"/>
                  </a:cubicBezTo>
                  <a:cubicBezTo>
                    <a:pt x="212" y="852"/>
                    <a:pt x="211" y="854"/>
                    <a:pt x="210" y="856"/>
                  </a:cubicBezTo>
                  <a:cubicBezTo>
                    <a:pt x="210" y="856"/>
                    <a:pt x="210" y="856"/>
                    <a:pt x="210" y="856"/>
                  </a:cubicBezTo>
                  <a:cubicBezTo>
                    <a:pt x="210" y="856"/>
                    <a:pt x="210" y="856"/>
                    <a:pt x="210" y="856"/>
                  </a:cubicBezTo>
                  <a:cubicBezTo>
                    <a:pt x="210" y="858"/>
                    <a:pt x="208" y="861"/>
                    <a:pt x="206" y="861"/>
                  </a:cubicBezTo>
                  <a:cubicBezTo>
                    <a:pt x="202" y="866"/>
                    <a:pt x="202" y="866"/>
                    <a:pt x="202" y="866"/>
                  </a:cubicBezTo>
                  <a:cubicBezTo>
                    <a:pt x="202" y="866"/>
                    <a:pt x="202" y="866"/>
                    <a:pt x="202" y="866"/>
                  </a:cubicBezTo>
                  <a:cubicBezTo>
                    <a:pt x="202" y="866"/>
                    <a:pt x="201" y="867"/>
                    <a:pt x="201" y="868"/>
                  </a:cubicBezTo>
                  <a:cubicBezTo>
                    <a:pt x="201" y="869"/>
                    <a:pt x="200" y="870"/>
                    <a:pt x="200" y="871"/>
                  </a:cubicBezTo>
                  <a:cubicBezTo>
                    <a:pt x="199" y="871"/>
                    <a:pt x="199" y="871"/>
                    <a:pt x="199" y="871"/>
                  </a:cubicBezTo>
                  <a:cubicBezTo>
                    <a:pt x="199" y="871"/>
                    <a:pt x="199" y="871"/>
                    <a:pt x="199" y="871"/>
                  </a:cubicBezTo>
                  <a:cubicBezTo>
                    <a:pt x="199" y="873"/>
                    <a:pt x="198" y="874"/>
                    <a:pt x="197" y="875"/>
                  </a:cubicBezTo>
                  <a:cubicBezTo>
                    <a:pt x="195" y="876"/>
                    <a:pt x="193" y="877"/>
                    <a:pt x="191" y="877"/>
                  </a:cubicBezTo>
                  <a:cubicBezTo>
                    <a:pt x="189" y="877"/>
                    <a:pt x="187" y="878"/>
                    <a:pt x="185" y="879"/>
                  </a:cubicBezTo>
                  <a:cubicBezTo>
                    <a:pt x="185" y="879"/>
                    <a:pt x="185" y="879"/>
                    <a:pt x="185" y="879"/>
                  </a:cubicBezTo>
                  <a:cubicBezTo>
                    <a:pt x="185" y="879"/>
                    <a:pt x="185" y="879"/>
                    <a:pt x="185" y="879"/>
                  </a:cubicBezTo>
                  <a:cubicBezTo>
                    <a:pt x="184" y="880"/>
                    <a:pt x="182" y="881"/>
                    <a:pt x="181" y="881"/>
                  </a:cubicBezTo>
                  <a:cubicBezTo>
                    <a:pt x="179" y="882"/>
                    <a:pt x="177" y="883"/>
                    <a:pt x="176" y="884"/>
                  </a:cubicBezTo>
                  <a:cubicBezTo>
                    <a:pt x="175" y="885"/>
                    <a:pt x="173" y="886"/>
                    <a:pt x="170" y="886"/>
                  </a:cubicBezTo>
                  <a:cubicBezTo>
                    <a:pt x="168" y="886"/>
                    <a:pt x="166" y="887"/>
                    <a:pt x="165" y="888"/>
                  </a:cubicBezTo>
                  <a:cubicBezTo>
                    <a:pt x="164" y="888"/>
                    <a:pt x="163" y="889"/>
                    <a:pt x="161" y="890"/>
                  </a:cubicBezTo>
                  <a:cubicBezTo>
                    <a:pt x="161" y="890"/>
                    <a:pt x="160" y="890"/>
                    <a:pt x="159" y="890"/>
                  </a:cubicBezTo>
                  <a:cubicBezTo>
                    <a:pt x="158" y="891"/>
                    <a:pt x="155" y="892"/>
                    <a:pt x="152" y="893"/>
                  </a:cubicBezTo>
                  <a:cubicBezTo>
                    <a:pt x="151" y="894"/>
                    <a:pt x="149" y="894"/>
                    <a:pt x="147" y="895"/>
                  </a:cubicBezTo>
                  <a:cubicBezTo>
                    <a:pt x="146" y="895"/>
                    <a:pt x="144" y="896"/>
                    <a:pt x="143" y="896"/>
                  </a:cubicBezTo>
                  <a:cubicBezTo>
                    <a:pt x="143" y="896"/>
                    <a:pt x="143" y="896"/>
                    <a:pt x="143" y="896"/>
                  </a:cubicBezTo>
                  <a:cubicBezTo>
                    <a:pt x="140" y="897"/>
                    <a:pt x="136" y="898"/>
                    <a:pt x="134" y="898"/>
                  </a:cubicBezTo>
                  <a:cubicBezTo>
                    <a:pt x="133" y="897"/>
                    <a:pt x="131" y="897"/>
                    <a:pt x="130" y="897"/>
                  </a:cubicBezTo>
                  <a:cubicBezTo>
                    <a:pt x="129" y="897"/>
                    <a:pt x="128" y="897"/>
                    <a:pt x="127" y="896"/>
                  </a:cubicBezTo>
                  <a:cubicBezTo>
                    <a:pt x="127" y="896"/>
                    <a:pt x="127" y="896"/>
                    <a:pt x="127" y="896"/>
                  </a:cubicBezTo>
                  <a:cubicBezTo>
                    <a:pt x="126" y="896"/>
                    <a:pt x="126" y="896"/>
                    <a:pt x="126" y="896"/>
                  </a:cubicBezTo>
                  <a:cubicBezTo>
                    <a:pt x="125" y="896"/>
                    <a:pt x="121" y="894"/>
                    <a:pt x="118" y="893"/>
                  </a:cubicBezTo>
                  <a:cubicBezTo>
                    <a:pt x="117" y="893"/>
                    <a:pt x="116" y="892"/>
                    <a:pt x="114" y="891"/>
                  </a:cubicBezTo>
                  <a:cubicBezTo>
                    <a:pt x="112" y="890"/>
                    <a:pt x="109" y="888"/>
                    <a:pt x="107" y="887"/>
                  </a:cubicBezTo>
                  <a:cubicBezTo>
                    <a:pt x="106" y="886"/>
                    <a:pt x="105" y="885"/>
                    <a:pt x="104" y="884"/>
                  </a:cubicBezTo>
                  <a:cubicBezTo>
                    <a:pt x="101" y="882"/>
                    <a:pt x="99" y="880"/>
                    <a:pt x="99" y="879"/>
                  </a:cubicBezTo>
                  <a:cubicBezTo>
                    <a:pt x="99" y="879"/>
                    <a:pt x="99" y="879"/>
                    <a:pt x="99" y="879"/>
                  </a:cubicBezTo>
                  <a:cubicBezTo>
                    <a:pt x="98" y="878"/>
                    <a:pt x="98" y="878"/>
                    <a:pt x="98" y="878"/>
                  </a:cubicBezTo>
                  <a:cubicBezTo>
                    <a:pt x="92" y="874"/>
                    <a:pt x="92" y="874"/>
                    <a:pt x="92" y="874"/>
                  </a:cubicBezTo>
                  <a:cubicBezTo>
                    <a:pt x="91" y="873"/>
                    <a:pt x="91" y="872"/>
                    <a:pt x="90" y="871"/>
                  </a:cubicBezTo>
                  <a:cubicBezTo>
                    <a:pt x="89" y="870"/>
                    <a:pt x="88" y="869"/>
                    <a:pt x="87" y="868"/>
                  </a:cubicBezTo>
                  <a:cubicBezTo>
                    <a:pt x="86" y="867"/>
                    <a:pt x="84" y="864"/>
                    <a:pt x="82" y="863"/>
                  </a:cubicBezTo>
                  <a:cubicBezTo>
                    <a:pt x="82" y="863"/>
                    <a:pt x="82" y="863"/>
                    <a:pt x="82" y="863"/>
                  </a:cubicBezTo>
                  <a:cubicBezTo>
                    <a:pt x="82" y="862"/>
                    <a:pt x="81" y="861"/>
                    <a:pt x="81" y="861"/>
                  </a:cubicBezTo>
                  <a:cubicBezTo>
                    <a:pt x="80" y="859"/>
                    <a:pt x="78" y="858"/>
                    <a:pt x="78" y="856"/>
                  </a:cubicBezTo>
                  <a:cubicBezTo>
                    <a:pt x="77" y="853"/>
                    <a:pt x="75" y="851"/>
                    <a:pt x="73" y="850"/>
                  </a:cubicBezTo>
                  <a:cubicBezTo>
                    <a:pt x="73" y="850"/>
                    <a:pt x="73" y="849"/>
                    <a:pt x="72" y="849"/>
                  </a:cubicBezTo>
                  <a:cubicBezTo>
                    <a:pt x="71" y="848"/>
                    <a:pt x="70" y="846"/>
                    <a:pt x="69" y="845"/>
                  </a:cubicBezTo>
                  <a:cubicBezTo>
                    <a:pt x="68" y="843"/>
                    <a:pt x="65" y="840"/>
                    <a:pt x="63" y="839"/>
                  </a:cubicBezTo>
                  <a:cubicBezTo>
                    <a:pt x="62" y="839"/>
                    <a:pt x="62" y="839"/>
                    <a:pt x="62" y="839"/>
                  </a:cubicBezTo>
                  <a:cubicBezTo>
                    <a:pt x="59" y="835"/>
                    <a:pt x="56" y="833"/>
                    <a:pt x="54" y="832"/>
                  </a:cubicBezTo>
                  <a:cubicBezTo>
                    <a:pt x="54" y="831"/>
                    <a:pt x="52" y="830"/>
                    <a:pt x="51" y="829"/>
                  </a:cubicBezTo>
                  <a:cubicBezTo>
                    <a:pt x="50" y="828"/>
                    <a:pt x="49" y="826"/>
                    <a:pt x="48" y="826"/>
                  </a:cubicBezTo>
                  <a:cubicBezTo>
                    <a:pt x="46" y="824"/>
                    <a:pt x="44" y="821"/>
                    <a:pt x="42" y="818"/>
                  </a:cubicBezTo>
                  <a:cubicBezTo>
                    <a:pt x="41" y="817"/>
                    <a:pt x="41" y="816"/>
                    <a:pt x="40" y="815"/>
                  </a:cubicBezTo>
                  <a:cubicBezTo>
                    <a:pt x="39" y="814"/>
                    <a:pt x="38" y="812"/>
                    <a:pt x="36" y="811"/>
                  </a:cubicBezTo>
                  <a:cubicBezTo>
                    <a:pt x="35" y="809"/>
                    <a:pt x="35" y="807"/>
                    <a:pt x="35" y="805"/>
                  </a:cubicBezTo>
                  <a:cubicBezTo>
                    <a:pt x="35" y="805"/>
                    <a:pt x="35" y="805"/>
                    <a:pt x="35" y="805"/>
                  </a:cubicBezTo>
                  <a:cubicBezTo>
                    <a:pt x="34" y="805"/>
                    <a:pt x="34" y="805"/>
                    <a:pt x="34" y="805"/>
                  </a:cubicBezTo>
                  <a:cubicBezTo>
                    <a:pt x="34" y="804"/>
                    <a:pt x="34" y="802"/>
                    <a:pt x="34" y="801"/>
                  </a:cubicBezTo>
                  <a:cubicBezTo>
                    <a:pt x="34" y="801"/>
                    <a:pt x="34" y="801"/>
                    <a:pt x="34" y="801"/>
                  </a:cubicBezTo>
                  <a:cubicBezTo>
                    <a:pt x="34" y="800"/>
                    <a:pt x="34" y="800"/>
                    <a:pt x="34" y="800"/>
                  </a:cubicBezTo>
                  <a:cubicBezTo>
                    <a:pt x="34" y="799"/>
                    <a:pt x="35" y="798"/>
                    <a:pt x="35" y="796"/>
                  </a:cubicBezTo>
                  <a:cubicBezTo>
                    <a:pt x="36" y="795"/>
                    <a:pt x="37" y="795"/>
                    <a:pt x="39" y="795"/>
                  </a:cubicBezTo>
                  <a:cubicBezTo>
                    <a:pt x="40" y="795"/>
                    <a:pt x="41" y="795"/>
                    <a:pt x="41" y="796"/>
                  </a:cubicBezTo>
                  <a:cubicBezTo>
                    <a:pt x="41" y="796"/>
                    <a:pt x="41" y="796"/>
                    <a:pt x="41" y="796"/>
                  </a:cubicBezTo>
                  <a:cubicBezTo>
                    <a:pt x="41" y="797"/>
                    <a:pt x="41" y="797"/>
                    <a:pt x="41" y="797"/>
                  </a:cubicBezTo>
                  <a:cubicBezTo>
                    <a:pt x="41" y="797"/>
                    <a:pt x="42" y="798"/>
                    <a:pt x="43" y="799"/>
                  </a:cubicBezTo>
                  <a:cubicBezTo>
                    <a:pt x="45" y="799"/>
                    <a:pt x="46" y="799"/>
                    <a:pt x="47" y="800"/>
                  </a:cubicBezTo>
                  <a:cubicBezTo>
                    <a:pt x="47" y="801"/>
                    <a:pt x="48" y="802"/>
                    <a:pt x="48" y="803"/>
                  </a:cubicBezTo>
                  <a:cubicBezTo>
                    <a:pt x="48" y="803"/>
                    <a:pt x="48" y="804"/>
                    <a:pt x="48" y="804"/>
                  </a:cubicBezTo>
                  <a:cubicBezTo>
                    <a:pt x="48" y="805"/>
                    <a:pt x="48" y="805"/>
                    <a:pt x="48" y="805"/>
                  </a:cubicBezTo>
                  <a:cubicBezTo>
                    <a:pt x="48" y="805"/>
                    <a:pt x="49" y="805"/>
                    <a:pt x="49" y="805"/>
                  </a:cubicBezTo>
                  <a:cubicBezTo>
                    <a:pt x="50" y="805"/>
                    <a:pt x="51" y="805"/>
                    <a:pt x="52" y="806"/>
                  </a:cubicBezTo>
                  <a:cubicBezTo>
                    <a:pt x="52" y="806"/>
                    <a:pt x="52" y="806"/>
                    <a:pt x="52" y="806"/>
                  </a:cubicBezTo>
                  <a:cubicBezTo>
                    <a:pt x="53" y="806"/>
                    <a:pt x="53" y="806"/>
                    <a:pt x="53" y="806"/>
                  </a:cubicBezTo>
                  <a:cubicBezTo>
                    <a:pt x="54" y="806"/>
                    <a:pt x="55" y="806"/>
                    <a:pt x="56" y="805"/>
                  </a:cubicBezTo>
                  <a:cubicBezTo>
                    <a:pt x="57" y="804"/>
                    <a:pt x="58" y="804"/>
                    <a:pt x="59" y="803"/>
                  </a:cubicBezTo>
                  <a:cubicBezTo>
                    <a:pt x="59" y="803"/>
                    <a:pt x="59" y="803"/>
                    <a:pt x="59" y="803"/>
                  </a:cubicBezTo>
                  <a:cubicBezTo>
                    <a:pt x="59" y="804"/>
                    <a:pt x="60" y="804"/>
                    <a:pt x="60" y="804"/>
                  </a:cubicBezTo>
                  <a:cubicBezTo>
                    <a:pt x="61" y="804"/>
                    <a:pt x="62" y="804"/>
                    <a:pt x="62" y="803"/>
                  </a:cubicBezTo>
                  <a:cubicBezTo>
                    <a:pt x="62" y="803"/>
                    <a:pt x="62" y="803"/>
                    <a:pt x="62" y="803"/>
                  </a:cubicBezTo>
                  <a:cubicBezTo>
                    <a:pt x="63" y="803"/>
                    <a:pt x="64" y="803"/>
                    <a:pt x="65" y="802"/>
                  </a:cubicBezTo>
                  <a:cubicBezTo>
                    <a:pt x="65" y="802"/>
                    <a:pt x="65" y="802"/>
                    <a:pt x="65" y="802"/>
                  </a:cubicBezTo>
                  <a:cubicBezTo>
                    <a:pt x="65" y="801"/>
                    <a:pt x="65" y="801"/>
                    <a:pt x="65" y="801"/>
                  </a:cubicBezTo>
                  <a:cubicBezTo>
                    <a:pt x="65" y="801"/>
                    <a:pt x="65" y="801"/>
                    <a:pt x="66" y="801"/>
                  </a:cubicBezTo>
                  <a:cubicBezTo>
                    <a:pt x="66" y="801"/>
                    <a:pt x="67" y="802"/>
                    <a:pt x="67" y="802"/>
                  </a:cubicBezTo>
                  <a:cubicBezTo>
                    <a:pt x="68" y="803"/>
                    <a:pt x="69" y="803"/>
                    <a:pt x="71" y="803"/>
                  </a:cubicBezTo>
                  <a:cubicBezTo>
                    <a:pt x="71" y="803"/>
                    <a:pt x="71" y="803"/>
                    <a:pt x="71" y="803"/>
                  </a:cubicBezTo>
                  <a:cubicBezTo>
                    <a:pt x="72" y="803"/>
                    <a:pt x="73" y="802"/>
                    <a:pt x="74" y="802"/>
                  </a:cubicBezTo>
                  <a:cubicBezTo>
                    <a:pt x="74" y="801"/>
                    <a:pt x="74" y="801"/>
                    <a:pt x="74" y="801"/>
                  </a:cubicBezTo>
                  <a:cubicBezTo>
                    <a:pt x="74" y="801"/>
                    <a:pt x="74" y="801"/>
                    <a:pt x="74" y="801"/>
                  </a:cubicBezTo>
                  <a:cubicBezTo>
                    <a:pt x="75" y="801"/>
                    <a:pt x="76" y="801"/>
                    <a:pt x="76" y="800"/>
                  </a:cubicBezTo>
                  <a:cubicBezTo>
                    <a:pt x="76" y="800"/>
                    <a:pt x="76" y="800"/>
                    <a:pt x="76" y="800"/>
                  </a:cubicBezTo>
                  <a:cubicBezTo>
                    <a:pt x="76" y="799"/>
                    <a:pt x="76" y="799"/>
                    <a:pt x="76" y="799"/>
                  </a:cubicBezTo>
                  <a:cubicBezTo>
                    <a:pt x="77" y="799"/>
                    <a:pt x="78" y="798"/>
                    <a:pt x="78" y="798"/>
                  </a:cubicBezTo>
                  <a:cubicBezTo>
                    <a:pt x="79" y="798"/>
                    <a:pt x="79" y="798"/>
                    <a:pt x="79" y="799"/>
                  </a:cubicBezTo>
                  <a:cubicBezTo>
                    <a:pt x="79" y="799"/>
                    <a:pt x="80" y="799"/>
                    <a:pt x="81" y="799"/>
                  </a:cubicBezTo>
                  <a:cubicBezTo>
                    <a:pt x="81" y="799"/>
                    <a:pt x="82" y="799"/>
                    <a:pt x="83" y="799"/>
                  </a:cubicBezTo>
                  <a:cubicBezTo>
                    <a:pt x="83" y="799"/>
                    <a:pt x="83" y="799"/>
                    <a:pt x="83" y="799"/>
                  </a:cubicBezTo>
                  <a:cubicBezTo>
                    <a:pt x="83" y="799"/>
                    <a:pt x="84" y="798"/>
                    <a:pt x="84" y="798"/>
                  </a:cubicBezTo>
                  <a:cubicBezTo>
                    <a:pt x="85" y="798"/>
                    <a:pt x="86" y="798"/>
                    <a:pt x="86" y="798"/>
                  </a:cubicBezTo>
                  <a:cubicBezTo>
                    <a:pt x="86" y="798"/>
                    <a:pt x="86" y="798"/>
                    <a:pt x="86" y="798"/>
                  </a:cubicBezTo>
                  <a:cubicBezTo>
                    <a:pt x="92" y="795"/>
                    <a:pt x="92" y="795"/>
                    <a:pt x="92" y="795"/>
                  </a:cubicBezTo>
                  <a:cubicBezTo>
                    <a:pt x="92" y="795"/>
                    <a:pt x="92" y="795"/>
                    <a:pt x="92" y="795"/>
                  </a:cubicBezTo>
                  <a:cubicBezTo>
                    <a:pt x="92" y="794"/>
                    <a:pt x="95" y="793"/>
                    <a:pt x="97" y="793"/>
                  </a:cubicBezTo>
                  <a:cubicBezTo>
                    <a:pt x="97" y="793"/>
                    <a:pt x="97" y="793"/>
                    <a:pt x="97" y="793"/>
                  </a:cubicBezTo>
                  <a:cubicBezTo>
                    <a:pt x="97" y="794"/>
                    <a:pt x="98" y="794"/>
                    <a:pt x="100" y="794"/>
                  </a:cubicBezTo>
                  <a:cubicBezTo>
                    <a:pt x="100" y="794"/>
                    <a:pt x="100" y="794"/>
                    <a:pt x="100" y="794"/>
                  </a:cubicBezTo>
                  <a:cubicBezTo>
                    <a:pt x="101" y="794"/>
                    <a:pt x="101" y="794"/>
                    <a:pt x="101" y="794"/>
                  </a:cubicBezTo>
                  <a:cubicBezTo>
                    <a:pt x="101" y="793"/>
                    <a:pt x="102" y="792"/>
                    <a:pt x="104" y="791"/>
                  </a:cubicBezTo>
                  <a:cubicBezTo>
                    <a:pt x="104" y="791"/>
                    <a:pt x="104" y="791"/>
                    <a:pt x="104" y="791"/>
                  </a:cubicBezTo>
                  <a:cubicBezTo>
                    <a:pt x="104" y="791"/>
                    <a:pt x="104" y="791"/>
                    <a:pt x="104" y="791"/>
                  </a:cubicBezTo>
                  <a:cubicBezTo>
                    <a:pt x="105" y="790"/>
                    <a:pt x="105" y="790"/>
                    <a:pt x="106" y="789"/>
                  </a:cubicBezTo>
                  <a:cubicBezTo>
                    <a:pt x="106" y="789"/>
                    <a:pt x="106" y="788"/>
                    <a:pt x="106" y="788"/>
                  </a:cubicBezTo>
                  <a:cubicBezTo>
                    <a:pt x="107" y="788"/>
                    <a:pt x="107" y="788"/>
                    <a:pt x="107" y="788"/>
                  </a:cubicBezTo>
                  <a:cubicBezTo>
                    <a:pt x="107" y="788"/>
                    <a:pt x="107" y="788"/>
                    <a:pt x="107" y="788"/>
                  </a:cubicBezTo>
                  <a:cubicBezTo>
                    <a:pt x="107" y="787"/>
                    <a:pt x="108" y="786"/>
                    <a:pt x="109" y="784"/>
                  </a:cubicBezTo>
                  <a:cubicBezTo>
                    <a:pt x="110" y="783"/>
                    <a:pt x="112" y="781"/>
                    <a:pt x="113" y="780"/>
                  </a:cubicBezTo>
                  <a:cubicBezTo>
                    <a:pt x="113" y="780"/>
                    <a:pt x="113" y="780"/>
                    <a:pt x="113" y="780"/>
                  </a:cubicBezTo>
                  <a:cubicBezTo>
                    <a:pt x="113" y="780"/>
                    <a:pt x="113" y="780"/>
                    <a:pt x="113" y="780"/>
                  </a:cubicBezTo>
                  <a:cubicBezTo>
                    <a:pt x="114" y="778"/>
                    <a:pt x="115" y="777"/>
                    <a:pt x="117" y="777"/>
                  </a:cubicBezTo>
                  <a:cubicBezTo>
                    <a:pt x="118" y="776"/>
                    <a:pt x="120" y="775"/>
                    <a:pt x="121" y="773"/>
                  </a:cubicBezTo>
                  <a:cubicBezTo>
                    <a:pt x="121" y="773"/>
                    <a:pt x="122" y="772"/>
                    <a:pt x="122" y="769"/>
                  </a:cubicBezTo>
                  <a:cubicBezTo>
                    <a:pt x="122" y="769"/>
                    <a:pt x="122" y="769"/>
                    <a:pt x="122" y="769"/>
                  </a:cubicBezTo>
                  <a:cubicBezTo>
                    <a:pt x="121" y="769"/>
                    <a:pt x="121" y="769"/>
                    <a:pt x="121" y="769"/>
                  </a:cubicBezTo>
                  <a:cubicBezTo>
                    <a:pt x="121" y="767"/>
                    <a:pt x="120" y="766"/>
                    <a:pt x="119" y="766"/>
                  </a:cubicBezTo>
                  <a:cubicBezTo>
                    <a:pt x="119" y="766"/>
                    <a:pt x="119" y="766"/>
                    <a:pt x="119" y="766"/>
                  </a:cubicBezTo>
                  <a:cubicBezTo>
                    <a:pt x="118" y="766"/>
                    <a:pt x="118" y="766"/>
                    <a:pt x="118" y="766"/>
                  </a:cubicBezTo>
                  <a:cubicBezTo>
                    <a:pt x="118" y="766"/>
                    <a:pt x="118" y="766"/>
                    <a:pt x="118" y="766"/>
                  </a:cubicBezTo>
                  <a:cubicBezTo>
                    <a:pt x="118" y="766"/>
                    <a:pt x="117" y="766"/>
                    <a:pt x="117" y="767"/>
                  </a:cubicBezTo>
                  <a:cubicBezTo>
                    <a:pt x="116" y="767"/>
                    <a:pt x="116" y="768"/>
                    <a:pt x="116" y="768"/>
                  </a:cubicBezTo>
                  <a:cubicBezTo>
                    <a:pt x="116" y="768"/>
                    <a:pt x="116" y="768"/>
                    <a:pt x="116" y="768"/>
                  </a:cubicBezTo>
                  <a:cubicBezTo>
                    <a:pt x="115" y="769"/>
                    <a:pt x="114" y="771"/>
                    <a:pt x="114" y="772"/>
                  </a:cubicBezTo>
                  <a:cubicBezTo>
                    <a:pt x="114" y="773"/>
                    <a:pt x="113" y="774"/>
                    <a:pt x="112" y="774"/>
                  </a:cubicBezTo>
                  <a:cubicBezTo>
                    <a:pt x="111" y="774"/>
                    <a:pt x="110" y="774"/>
                    <a:pt x="110" y="773"/>
                  </a:cubicBezTo>
                  <a:cubicBezTo>
                    <a:pt x="109" y="773"/>
                    <a:pt x="108" y="773"/>
                    <a:pt x="108" y="773"/>
                  </a:cubicBezTo>
                  <a:cubicBezTo>
                    <a:pt x="107" y="773"/>
                    <a:pt x="107" y="773"/>
                    <a:pt x="107" y="773"/>
                  </a:cubicBezTo>
                  <a:cubicBezTo>
                    <a:pt x="103" y="773"/>
                    <a:pt x="103" y="773"/>
                    <a:pt x="103" y="773"/>
                  </a:cubicBezTo>
                  <a:cubicBezTo>
                    <a:pt x="102" y="773"/>
                    <a:pt x="100" y="774"/>
                    <a:pt x="99" y="774"/>
                  </a:cubicBezTo>
                  <a:cubicBezTo>
                    <a:pt x="99" y="774"/>
                    <a:pt x="99" y="774"/>
                    <a:pt x="99" y="774"/>
                  </a:cubicBezTo>
                  <a:cubicBezTo>
                    <a:pt x="99" y="774"/>
                    <a:pt x="99" y="775"/>
                    <a:pt x="98" y="775"/>
                  </a:cubicBezTo>
                  <a:cubicBezTo>
                    <a:pt x="97" y="775"/>
                    <a:pt x="96" y="775"/>
                    <a:pt x="95" y="775"/>
                  </a:cubicBezTo>
                  <a:cubicBezTo>
                    <a:pt x="91" y="776"/>
                    <a:pt x="89" y="776"/>
                    <a:pt x="89" y="776"/>
                  </a:cubicBezTo>
                  <a:cubicBezTo>
                    <a:pt x="88" y="776"/>
                    <a:pt x="87" y="777"/>
                    <a:pt x="86" y="777"/>
                  </a:cubicBezTo>
                  <a:cubicBezTo>
                    <a:pt x="85" y="778"/>
                    <a:pt x="84" y="778"/>
                    <a:pt x="83" y="778"/>
                  </a:cubicBezTo>
                  <a:cubicBezTo>
                    <a:pt x="82" y="778"/>
                    <a:pt x="82" y="778"/>
                    <a:pt x="82" y="778"/>
                  </a:cubicBezTo>
                  <a:cubicBezTo>
                    <a:pt x="82" y="779"/>
                    <a:pt x="82" y="779"/>
                    <a:pt x="82" y="779"/>
                  </a:cubicBezTo>
                  <a:cubicBezTo>
                    <a:pt x="81" y="779"/>
                    <a:pt x="80" y="780"/>
                    <a:pt x="78" y="781"/>
                  </a:cubicBezTo>
                  <a:cubicBezTo>
                    <a:pt x="77" y="782"/>
                    <a:pt x="74" y="782"/>
                    <a:pt x="72" y="782"/>
                  </a:cubicBezTo>
                  <a:cubicBezTo>
                    <a:pt x="69" y="781"/>
                    <a:pt x="66" y="780"/>
                    <a:pt x="64" y="779"/>
                  </a:cubicBezTo>
                  <a:cubicBezTo>
                    <a:pt x="61" y="778"/>
                    <a:pt x="59" y="777"/>
                    <a:pt x="58" y="777"/>
                  </a:cubicBezTo>
                  <a:cubicBezTo>
                    <a:pt x="57" y="776"/>
                    <a:pt x="57" y="776"/>
                    <a:pt x="57" y="776"/>
                  </a:cubicBezTo>
                  <a:cubicBezTo>
                    <a:pt x="57" y="776"/>
                    <a:pt x="57" y="776"/>
                    <a:pt x="57" y="776"/>
                  </a:cubicBezTo>
                  <a:cubicBezTo>
                    <a:pt x="55" y="776"/>
                    <a:pt x="53" y="775"/>
                    <a:pt x="51" y="775"/>
                  </a:cubicBezTo>
                  <a:cubicBezTo>
                    <a:pt x="51" y="775"/>
                    <a:pt x="50" y="774"/>
                    <a:pt x="49" y="774"/>
                  </a:cubicBezTo>
                  <a:cubicBezTo>
                    <a:pt x="48" y="773"/>
                    <a:pt x="46" y="773"/>
                    <a:pt x="46" y="772"/>
                  </a:cubicBezTo>
                  <a:cubicBezTo>
                    <a:pt x="45" y="771"/>
                    <a:pt x="43" y="770"/>
                    <a:pt x="42" y="770"/>
                  </a:cubicBezTo>
                  <a:cubicBezTo>
                    <a:pt x="42" y="770"/>
                    <a:pt x="42" y="770"/>
                    <a:pt x="42" y="770"/>
                  </a:cubicBezTo>
                  <a:cubicBezTo>
                    <a:pt x="42" y="770"/>
                    <a:pt x="42" y="770"/>
                    <a:pt x="42" y="770"/>
                  </a:cubicBezTo>
                  <a:cubicBezTo>
                    <a:pt x="42" y="769"/>
                    <a:pt x="42" y="769"/>
                    <a:pt x="42" y="769"/>
                  </a:cubicBezTo>
                  <a:cubicBezTo>
                    <a:pt x="42" y="769"/>
                    <a:pt x="41" y="768"/>
                    <a:pt x="37" y="766"/>
                  </a:cubicBezTo>
                  <a:cubicBezTo>
                    <a:pt x="35" y="764"/>
                    <a:pt x="31" y="762"/>
                    <a:pt x="29" y="761"/>
                  </a:cubicBezTo>
                  <a:cubicBezTo>
                    <a:pt x="27" y="759"/>
                    <a:pt x="25" y="758"/>
                    <a:pt x="24" y="756"/>
                  </a:cubicBezTo>
                  <a:cubicBezTo>
                    <a:pt x="24" y="756"/>
                    <a:pt x="24" y="756"/>
                    <a:pt x="24" y="756"/>
                  </a:cubicBezTo>
                  <a:cubicBezTo>
                    <a:pt x="24" y="756"/>
                    <a:pt x="24" y="756"/>
                    <a:pt x="24" y="756"/>
                  </a:cubicBezTo>
                  <a:cubicBezTo>
                    <a:pt x="23" y="755"/>
                    <a:pt x="22" y="754"/>
                    <a:pt x="21" y="752"/>
                  </a:cubicBezTo>
                  <a:cubicBezTo>
                    <a:pt x="20" y="750"/>
                    <a:pt x="20" y="749"/>
                    <a:pt x="20" y="749"/>
                  </a:cubicBezTo>
                  <a:cubicBezTo>
                    <a:pt x="21" y="748"/>
                    <a:pt x="21" y="748"/>
                    <a:pt x="21" y="748"/>
                  </a:cubicBezTo>
                  <a:cubicBezTo>
                    <a:pt x="21" y="747"/>
                    <a:pt x="21" y="747"/>
                    <a:pt x="21" y="747"/>
                  </a:cubicBezTo>
                  <a:cubicBezTo>
                    <a:pt x="20" y="747"/>
                    <a:pt x="20" y="746"/>
                    <a:pt x="20" y="746"/>
                  </a:cubicBezTo>
                  <a:cubicBezTo>
                    <a:pt x="19" y="746"/>
                    <a:pt x="19" y="745"/>
                    <a:pt x="19" y="745"/>
                  </a:cubicBezTo>
                  <a:cubicBezTo>
                    <a:pt x="18" y="744"/>
                    <a:pt x="18" y="744"/>
                    <a:pt x="17" y="744"/>
                  </a:cubicBezTo>
                  <a:cubicBezTo>
                    <a:pt x="17" y="744"/>
                    <a:pt x="17" y="744"/>
                    <a:pt x="17" y="744"/>
                  </a:cubicBezTo>
                  <a:cubicBezTo>
                    <a:pt x="17" y="744"/>
                    <a:pt x="17" y="744"/>
                    <a:pt x="17" y="744"/>
                  </a:cubicBezTo>
                  <a:cubicBezTo>
                    <a:pt x="17" y="743"/>
                    <a:pt x="16" y="742"/>
                    <a:pt x="15" y="742"/>
                  </a:cubicBezTo>
                  <a:cubicBezTo>
                    <a:pt x="15" y="742"/>
                    <a:pt x="15" y="742"/>
                    <a:pt x="15" y="742"/>
                  </a:cubicBezTo>
                  <a:cubicBezTo>
                    <a:pt x="15" y="742"/>
                    <a:pt x="15" y="742"/>
                    <a:pt x="15" y="742"/>
                  </a:cubicBezTo>
                  <a:cubicBezTo>
                    <a:pt x="15" y="742"/>
                    <a:pt x="15" y="741"/>
                    <a:pt x="15" y="741"/>
                  </a:cubicBezTo>
                  <a:cubicBezTo>
                    <a:pt x="15" y="740"/>
                    <a:pt x="14" y="740"/>
                    <a:pt x="14" y="740"/>
                  </a:cubicBezTo>
                  <a:cubicBezTo>
                    <a:pt x="14" y="739"/>
                    <a:pt x="14" y="739"/>
                    <a:pt x="14" y="739"/>
                  </a:cubicBezTo>
                  <a:cubicBezTo>
                    <a:pt x="14" y="739"/>
                    <a:pt x="14" y="739"/>
                    <a:pt x="14" y="739"/>
                  </a:cubicBezTo>
                  <a:cubicBezTo>
                    <a:pt x="14" y="739"/>
                    <a:pt x="14" y="738"/>
                    <a:pt x="14" y="738"/>
                  </a:cubicBezTo>
                  <a:cubicBezTo>
                    <a:pt x="14" y="738"/>
                    <a:pt x="14" y="737"/>
                    <a:pt x="14" y="737"/>
                  </a:cubicBezTo>
                  <a:cubicBezTo>
                    <a:pt x="14" y="737"/>
                    <a:pt x="14" y="737"/>
                    <a:pt x="14" y="737"/>
                  </a:cubicBezTo>
                  <a:cubicBezTo>
                    <a:pt x="14" y="736"/>
                    <a:pt x="14" y="736"/>
                    <a:pt x="14" y="736"/>
                  </a:cubicBezTo>
                  <a:cubicBezTo>
                    <a:pt x="14" y="735"/>
                    <a:pt x="14" y="734"/>
                    <a:pt x="13" y="734"/>
                  </a:cubicBezTo>
                  <a:cubicBezTo>
                    <a:pt x="13" y="734"/>
                    <a:pt x="13" y="734"/>
                    <a:pt x="13" y="734"/>
                  </a:cubicBezTo>
                  <a:cubicBezTo>
                    <a:pt x="13" y="733"/>
                    <a:pt x="13" y="732"/>
                    <a:pt x="14" y="731"/>
                  </a:cubicBezTo>
                  <a:cubicBezTo>
                    <a:pt x="15" y="730"/>
                    <a:pt x="18" y="728"/>
                    <a:pt x="19" y="727"/>
                  </a:cubicBezTo>
                  <a:cubicBezTo>
                    <a:pt x="22" y="727"/>
                    <a:pt x="25" y="725"/>
                    <a:pt x="26" y="724"/>
                  </a:cubicBezTo>
                  <a:cubicBezTo>
                    <a:pt x="26" y="724"/>
                    <a:pt x="27" y="723"/>
                    <a:pt x="28" y="723"/>
                  </a:cubicBezTo>
                  <a:cubicBezTo>
                    <a:pt x="28" y="722"/>
                    <a:pt x="29" y="722"/>
                    <a:pt x="29" y="722"/>
                  </a:cubicBezTo>
                  <a:cubicBezTo>
                    <a:pt x="33" y="719"/>
                    <a:pt x="33" y="719"/>
                    <a:pt x="33" y="719"/>
                  </a:cubicBezTo>
                  <a:cubicBezTo>
                    <a:pt x="27" y="720"/>
                    <a:pt x="27" y="720"/>
                    <a:pt x="27" y="720"/>
                  </a:cubicBezTo>
                  <a:cubicBezTo>
                    <a:pt x="26" y="720"/>
                    <a:pt x="25" y="721"/>
                    <a:pt x="24" y="721"/>
                  </a:cubicBezTo>
                  <a:cubicBezTo>
                    <a:pt x="23" y="722"/>
                    <a:pt x="22" y="723"/>
                    <a:pt x="21" y="723"/>
                  </a:cubicBezTo>
                  <a:cubicBezTo>
                    <a:pt x="21" y="723"/>
                    <a:pt x="20" y="723"/>
                    <a:pt x="19" y="724"/>
                  </a:cubicBezTo>
                  <a:cubicBezTo>
                    <a:pt x="19" y="724"/>
                    <a:pt x="18" y="724"/>
                    <a:pt x="18" y="724"/>
                  </a:cubicBezTo>
                  <a:cubicBezTo>
                    <a:pt x="18" y="724"/>
                    <a:pt x="18" y="724"/>
                    <a:pt x="18" y="724"/>
                  </a:cubicBezTo>
                  <a:cubicBezTo>
                    <a:pt x="17" y="724"/>
                    <a:pt x="17" y="724"/>
                    <a:pt x="17" y="724"/>
                  </a:cubicBezTo>
                  <a:cubicBezTo>
                    <a:pt x="17" y="725"/>
                    <a:pt x="16" y="725"/>
                    <a:pt x="16" y="725"/>
                  </a:cubicBezTo>
                  <a:cubicBezTo>
                    <a:pt x="15" y="726"/>
                    <a:pt x="13" y="727"/>
                    <a:pt x="12" y="728"/>
                  </a:cubicBezTo>
                  <a:cubicBezTo>
                    <a:pt x="9" y="731"/>
                    <a:pt x="9" y="731"/>
                    <a:pt x="9" y="731"/>
                  </a:cubicBezTo>
                  <a:cubicBezTo>
                    <a:pt x="9" y="731"/>
                    <a:pt x="9" y="731"/>
                    <a:pt x="9" y="731"/>
                  </a:cubicBezTo>
                  <a:cubicBezTo>
                    <a:pt x="9" y="731"/>
                    <a:pt x="9" y="732"/>
                    <a:pt x="8" y="732"/>
                  </a:cubicBezTo>
                  <a:cubicBezTo>
                    <a:pt x="8" y="732"/>
                    <a:pt x="8" y="732"/>
                    <a:pt x="7" y="732"/>
                  </a:cubicBezTo>
                  <a:cubicBezTo>
                    <a:pt x="7" y="732"/>
                    <a:pt x="7" y="732"/>
                    <a:pt x="6" y="732"/>
                  </a:cubicBezTo>
                  <a:cubicBezTo>
                    <a:pt x="6" y="732"/>
                    <a:pt x="6" y="732"/>
                    <a:pt x="6" y="732"/>
                  </a:cubicBezTo>
                  <a:cubicBezTo>
                    <a:pt x="6" y="732"/>
                    <a:pt x="6" y="732"/>
                    <a:pt x="6" y="732"/>
                  </a:cubicBezTo>
                  <a:cubicBezTo>
                    <a:pt x="4" y="732"/>
                    <a:pt x="2" y="730"/>
                    <a:pt x="2" y="730"/>
                  </a:cubicBezTo>
                  <a:cubicBezTo>
                    <a:pt x="1" y="728"/>
                    <a:pt x="0" y="727"/>
                    <a:pt x="0" y="727"/>
                  </a:cubicBezTo>
                  <a:cubicBezTo>
                    <a:pt x="0" y="727"/>
                    <a:pt x="0" y="727"/>
                    <a:pt x="0" y="727"/>
                  </a:cubicBezTo>
                  <a:cubicBezTo>
                    <a:pt x="2" y="722"/>
                    <a:pt x="2" y="722"/>
                    <a:pt x="2" y="722"/>
                  </a:cubicBezTo>
                  <a:cubicBezTo>
                    <a:pt x="3" y="720"/>
                    <a:pt x="3" y="720"/>
                    <a:pt x="3" y="720"/>
                  </a:cubicBezTo>
                  <a:cubicBezTo>
                    <a:pt x="4" y="718"/>
                    <a:pt x="6" y="716"/>
                    <a:pt x="7" y="715"/>
                  </a:cubicBezTo>
                  <a:cubicBezTo>
                    <a:pt x="7" y="715"/>
                    <a:pt x="7" y="715"/>
                    <a:pt x="7" y="715"/>
                  </a:cubicBezTo>
                  <a:cubicBezTo>
                    <a:pt x="7" y="715"/>
                    <a:pt x="7" y="715"/>
                    <a:pt x="7" y="715"/>
                  </a:cubicBezTo>
                  <a:cubicBezTo>
                    <a:pt x="8" y="714"/>
                    <a:pt x="11" y="713"/>
                    <a:pt x="13" y="712"/>
                  </a:cubicBezTo>
                  <a:cubicBezTo>
                    <a:pt x="15" y="711"/>
                    <a:pt x="18" y="711"/>
                    <a:pt x="21" y="711"/>
                  </a:cubicBezTo>
                  <a:cubicBezTo>
                    <a:pt x="29" y="711"/>
                    <a:pt x="29" y="711"/>
                    <a:pt x="29" y="711"/>
                  </a:cubicBezTo>
                  <a:cubicBezTo>
                    <a:pt x="30" y="711"/>
                    <a:pt x="30" y="711"/>
                    <a:pt x="31" y="711"/>
                  </a:cubicBezTo>
                  <a:cubicBezTo>
                    <a:pt x="32" y="711"/>
                    <a:pt x="34" y="711"/>
                    <a:pt x="34" y="710"/>
                  </a:cubicBezTo>
                  <a:cubicBezTo>
                    <a:pt x="34" y="709"/>
                    <a:pt x="34" y="709"/>
                    <a:pt x="34" y="709"/>
                  </a:cubicBezTo>
                  <a:cubicBezTo>
                    <a:pt x="34" y="703"/>
                    <a:pt x="34" y="703"/>
                    <a:pt x="34" y="703"/>
                  </a:cubicBezTo>
                  <a:cubicBezTo>
                    <a:pt x="34" y="701"/>
                    <a:pt x="35" y="697"/>
                    <a:pt x="36" y="695"/>
                  </a:cubicBezTo>
                  <a:cubicBezTo>
                    <a:pt x="37" y="694"/>
                    <a:pt x="38" y="693"/>
                    <a:pt x="38" y="693"/>
                  </a:cubicBezTo>
                  <a:cubicBezTo>
                    <a:pt x="39" y="693"/>
                    <a:pt x="39" y="693"/>
                    <a:pt x="40" y="694"/>
                  </a:cubicBezTo>
                  <a:cubicBezTo>
                    <a:pt x="40" y="695"/>
                    <a:pt x="41" y="695"/>
                    <a:pt x="42" y="695"/>
                  </a:cubicBezTo>
                  <a:cubicBezTo>
                    <a:pt x="42" y="695"/>
                    <a:pt x="43" y="695"/>
                    <a:pt x="43" y="695"/>
                  </a:cubicBezTo>
                  <a:cubicBezTo>
                    <a:pt x="44" y="694"/>
                    <a:pt x="45" y="694"/>
                    <a:pt x="46" y="694"/>
                  </a:cubicBezTo>
                  <a:cubicBezTo>
                    <a:pt x="46" y="694"/>
                    <a:pt x="47" y="694"/>
                    <a:pt x="48" y="695"/>
                  </a:cubicBezTo>
                  <a:cubicBezTo>
                    <a:pt x="48" y="695"/>
                    <a:pt x="49" y="696"/>
                    <a:pt x="50" y="696"/>
                  </a:cubicBezTo>
                  <a:cubicBezTo>
                    <a:pt x="51" y="696"/>
                    <a:pt x="51" y="696"/>
                    <a:pt x="51" y="696"/>
                  </a:cubicBezTo>
                  <a:cubicBezTo>
                    <a:pt x="51" y="695"/>
                    <a:pt x="51" y="695"/>
                    <a:pt x="51" y="695"/>
                  </a:cubicBezTo>
                  <a:cubicBezTo>
                    <a:pt x="52" y="695"/>
                    <a:pt x="52" y="695"/>
                    <a:pt x="52" y="695"/>
                  </a:cubicBezTo>
                  <a:cubicBezTo>
                    <a:pt x="54" y="695"/>
                    <a:pt x="55" y="696"/>
                    <a:pt x="56" y="697"/>
                  </a:cubicBezTo>
                  <a:cubicBezTo>
                    <a:pt x="56" y="697"/>
                    <a:pt x="56" y="697"/>
                    <a:pt x="56" y="697"/>
                  </a:cubicBezTo>
                  <a:cubicBezTo>
                    <a:pt x="56" y="697"/>
                    <a:pt x="56" y="697"/>
                    <a:pt x="56" y="697"/>
                  </a:cubicBezTo>
                  <a:cubicBezTo>
                    <a:pt x="57" y="697"/>
                    <a:pt x="58" y="698"/>
                    <a:pt x="59" y="698"/>
                  </a:cubicBezTo>
                  <a:cubicBezTo>
                    <a:pt x="60" y="698"/>
                    <a:pt x="61" y="697"/>
                    <a:pt x="62" y="697"/>
                  </a:cubicBezTo>
                  <a:cubicBezTo>
                    <a:pt x="62" y="697"/>
                    <a:pt x="62" y="697"/>
                    <a:pt x="62" y="697"/>
                  </a:cubicBezTo>
                  <a:cubicBezTo>
                    <a:pt x="62" y="697"/>
                    <a:pt x="62" y="697"/>
                    <a:pt x="62" y="697"/>
                  </a:cubicBezTo>
                  <a:cubicBezTo>
                    <a:pt x="62" y="696"/>
                    <a:pt x="63" y="696"/>
                    <a:pt x="65" y="696"/>
                  </a:cubicBezTo>
                  <a:cubicBezTo>
                    <a:pt x="66" y="696"/>
                    <a:pt x="68" y="696"/>
                    <a:pt x="69" y="697"/>
                  </a:cubicBezTo>
                  <a:cubicBezTo>
                    <a:pt x="69" y="697"/>
                    <a:pt x="69" y="697"/>
                    <a:pt x="69" y="697"/>
                  </a:cubicBezTo>
                  <a:cubicBezTo>
                    <a:pt x="70" y="697"/>
                    <a:pt x="70" y="697"/>
                    <a:pt x="70" y="697"/>
                  </a:cubicBezTo>
                  <a:cubicBezTo>
                    <a:pt x="73" y="697"/>
                    <a:pt x="77" y="698"/>
                    <a:pt x="78" y="698"/>
                  </a:cubicBezTo>
                  <a:cubicBezTo>
                    <a:pt x="78" y="698"/>
                    <a:pt x="78" y="698"/>
                    <a:pt x="78" y="698"/>
                  </a:cubicBezTo>
                  <a:cubicBezTo>
                    <a:pt x="78" y="698"/>
                    <a:pt x="78" y="698"/>
                    <a:pt x="78" y="698"/>
                  </a:cubicBezTo>
                  <a:cubicBezTo>
                    <a:pt x="80" y="698"/>
                    <a:pt x="82" y="700"/>
                    <a:pt x="82" y="701"/>
                  </a:cubicBezTo>
                  <a:cubicBezTo>
                    <a:pt x="83" y="702"/>
                    <a:pt x="86" y="704"/>
                    <a:pt x="88" y="704"/>
                  </a:cubicBezTo>
                  <a:cubicBezTo>
                    <a:pt x="89" y="704"/>
                    <a:pt x="92" y="704"/>
                    <a:pt x="93" y="704"/>
                  </a:cubicBezTo>
                  <a:cubicBezTo>
                    <a:pt x="94" y="704"/>
                    <a:pt x="95" y="704"/>
                    <a:pt x="96" y="704"/>
                  </a:cubicBezTo>
                  <a:cubicBezTo>
                    <a:pt x="102" y="704"/>
                    <a:pt x="102" y="704"/>
                    <a:pt x="102" y="704"/>
                  </a:cubicBezTo>
                  <a:cubicBezTo>
                    <a:pt x="104" y="704"/>
                    <a:pt x="105" y="703"/>
                    <a:pt x="105" y="703"/>
                  </a:cubicBezTo>
                  <a:cubicBezTo>
                    <a:pt x="106" y="702"/>
                    <a:pt x="106" y="702"/>
                    <a:pt x="106" y="702"/>
                  </a:cubicBezTo>
                  <a:cubicBezTo>
                    <a:pt x="106" y="702"/>
                    <a:pt x="106" y="702"/>
                    <a:pt x="106" y="702"/>
                  </a:cubicBezTo>
                  <a:cubicBezTo>
                    <a:pt x="106" y="701"/>
                    <a:pt x="107" y="699"/>
                    <a:pt x="109" y="699"/>
                  </a:cubicBezTo>
                  <a:cubicBezTo>
                    <a:pt x="109" y="699"/>
                    <a:pt x="109" y="699"/>
                    <a:pt x="109" y="699"/>
                  </a:cubicBezTo>
                  <a:cubicBezTo>
                    <a:pt x="109" y="699"/>
                    <a:pt x="109" y="699"/>
                    <a:pt x="109" y="699"/>
                  </a:cubicBezTo>
                  <a:cubicBezTo>
                    <a:pt x="110" y="698"/>
                    <a:pt x="112" y="698"/>
                    <a:pt x="113" y="698"/>
                  </a:cubicBezTo>
                  <a:cubicBezTo>
                    <a:pt x="114" y="697"/>
                    <a:pt x="115" y="697"/>
                    <a:pt x="116" y="696"/>
                  </a:cubicBezTo>
                  <a:cubicBezTo>
                    <a:pt x="117" y="696"/>
                    <a:pt x="120" y="695"/>
                    <a:pt x="123" y="694"/>
                  </a:cubicBezTo>
                  <a:cubicBezTo>
                    <a:pt x="123" y="694"/>
                    <a:pt x="123" y="694"/>
                    <a:pt x="123" y="694"/>
                  </a:cubicBezTo>
                  <a:cubicBezTo>
                    <a:pt x="124" y="694"/>
                    <a:pt x="124" y="694"/>
                    <a:pt x="124" y="694"/>
                  </a:cubicBezTo>
                  <a:cubicBezTo>
                    <a:pt x="124" y="694"/>
                    <a:pt x="125" y="694"/>
                    <a:pt x="126" y="694"/>
                  </a:cubicBezTo>
                  <a:cubicBezTo>
                    <a:pt x="126" y="694"/>
                    <a:pt x="127" y="694"/>
                    <a:pt x="128" y="694"/>
                  </a:cubicBezTo>
                  <a:cubicBezTo>
                    <a:pt x="128" y="694"/>
                    <a:pt x="129" y="694"/>
                    <a:pt x="130" y="694"/>
                  </a:cubicBezTo>
                  <a:cubicBezTo>
                    <a:pt x="130" y="694"/>
                    <a:pt x="130" y="694"/>
                    <a:pt x="130" y="694"/>
                  </a:cubicBezTo>
                  <a:cubicBezTo>
                    <a:pt x="130" y="694"/>
                    <a:pt x="130" y="694"/>
                    <a:pt x="130" y="694"/>
                  </a:cubicBezTo>
                  <a:cubicBezTo>
                    <a:pt x="131" y="695"/>
                    <a:pt x="132" y="697"/>
                    <a:pt x="132" y="698"/>
                  </a:cubicBezTo>
                  <a:cubicBezTo>
                    <a:pt x="131" y="699"/>
                    <a:pt x="131" y="699"/>
                    <a:pt x="131" y="699"/>
                  </a:cubicBezTo>
                  <a:cubicBezTo>
                    <a:pt x="132" y="699"/>
                    <a:pt x="132" y="699"/>
                    <a:pt x="132" y="699"/>
                  </a:cubicBezTo>
                  <a:cubicBezTo>
                    <a:pt x="132" y="700"/>
                    <a:pt x="134" y="702"/>
                    <a:pt x="136" y="703"/>
                  </a:cubicBezTo>
                  <a:cubicBezTo>
                    <a:pt x="136" y="703"/>
                    <a:pt x="136" y="703"/>
                    <a:pt x="136" y="703"/>
                  </a:cubicBezTo>
                  <a:cubicBezTo>
                    <a:pt x="136" y="703"/>
                    <a:pt x="136" y="703"/>
                    <a:pt x="136" y="703"/>
                  </a:cubicBezTo>
                  <a:cubicBezTo>
                    <a:pt x="137" y="703"/>
                    <a:pt x="138" y="703"/>
                    <a:pt x="140" y="703"/>
                  </a:cubicBezTo>
                  <a:cubicBezTo>
                    <a:pt x="141" y="703"/>
                    <a:pt x="142" y="703"/>
                    <a:pt x="143" y="703"/>
                  </a:cubicBezTo>
                  <a:cubicBezTo>
                    <a:pt x="145" y="703"/>
                    <a:pt x="148" y="701"/>
                    <a:pt x="148" y="701"/>
                  </a:cubicBezTo>
                  <a:cubicBezTo>
                    <a:pt x="150" y="699"/>
                    <a:pt x="152" y="698"/>
                    <a:pt x="154" y="698"/>
                  </a:cubicBezTo>
                  <a:cubicBezTo>
                    <a:pt x="155" y="698"/>
                    <a:pt x="157" y="697"/>
                    <a:pt x="157" y="697"/>
                  </a:cubicBezTo>
                  <a:cubicBezTo>
                    <a:pt x="158" y="694"/>
                    <a:pt x="158" y="693"/>
                    <a:pt x="157" y="692"/>
                  </a:cubicBezTo>
                  <a:cubicBezTo>
                    <a:pt x="157" y="692"/>
                    <a:pt x="157" y="692"/>
                    <a:pt x="157" y="692"/>
                  </a:cubicBezTo>
                  <a:cubicBezTo>
                    <a:pt x="157" y="692"/>
                    <a:pt x="157" y="692"/>
                    <a:pt x="157" y="692"/>
                  </a:cubicBezTo>
                  <a:cubicBezTo>
                    <a:pt x="156" y="691"/>
                    <a:pt x="155" y="689"/>
                    <a:pt x="155" y="687"/>
                  </a:cubicBezTo>
                  <a:cubicBezTo>
                    <a:pt x="155" y="686"/>
                    <a:pt x="155" y="684"/>
                    <a:pt x="156" y="683"/>
                  </a:cubicBezTo>
                  <a:cubicBezTo>
                    <a:pt x="157" y="683"/>
                    <a:pt x="158" y="682"/>
                    <a:pt x="158" y="681"/>
                  </a:cubicBezTo>
                  <a:cubicBezTo>
                    <a:pt x="158" y="681"/>
                    <a:pt x="158" y="681"/>
                    <a:pt x="158" y="681"/>
                  </a:cubicBezTo>
                  <a:cubicBezTo>
                    <a:pt x="158" y="680"/>
                    <a:pt x="158" y="680"/>
                    <a:pt x="158" y="680"/>
                  </a:cubicBezTo>
                  <a:cubicBezTo>
                    <a:pt x="158" y="679"/>
                    <a:pt x="158" y="679"/>
                    <a:pt x="158" y="678"/>
                  </a:cubicBezTo>
                  <a:cubicBezTo>
                    <a:pt x="157" y="677"/>
                    <a:pt x="157" y="675"/>
                    <a:pt x="157" y="674"/>
                  </a:cubicBezTo>
                  <a:cubicBezTo>
                    <a:pt x="157" y="674"/>
                    <a:pt x="157" y="674"/>
                    <a:pt x="157" y="674"/>
                  </a:cubicBezTo>
                  <a:cubicBezTo>
                    <a:pt x="157" y="673"/>
                    <a:pt x="157" y="673"/>
                    <a:pt x="157" y="673"/>
                  </a:cubicBezTo>
                  <a:cubicBezTo>
                    <a:pt x="156" y="673"/>
                    <a:pt x="156" y="671"/>
                    <a:pt x="155" y="670"/>
                  </a:cubicBezTo>
                  <a:cubicBezTo>
                    <a:pt x="155" y="669"/>
                    <a:pt x="155" y="668"/>
                    <a:pt x="154" y="667"/>
                  </a:cubicBezTo>
                  <a:cubicBezTo>
                    <a:pt x="153" y="665"/>
                    <a:pt x="153" y="662"/>
                    <a:pt x="153" y="659"/>
                  </a:cubicBezTo>
                  <a:cubicBezTo>
                    <a:pt x="153" y="658"/>
                    <a:pt x="151" y="654"/>
                    <a:pt x="150" y="654"/>
                  </a:cubicBezTo>
                  <a:cubicBezTo>
                    <a:pt x="149" y="652"/>
                    <a:pt x="147" y="650"/>
                    <a:pt x="147" y="648"/>
                  </a:cubicBezTo>
                  <a:cubicBezTo>
                    <a:pt x="147" y="648"/>
                    <a:pt x="147" y="648"/>
                    <a:pt x="147" y="648"/>
                  </a:cubicBezTo>
                  <a:cubicBezTo>
                    <a:pt x="147" y="647"/>
                    <a:pt x="147" y="647"/>
                    <a:pt x="147" y="647"/>
                  </a:cubicBezTo>
                  <a:cubicBezTo>
                    <a:pt x="146" y="647"/>
                    <a:pt x="146" y="646"/>
                    <a:pt x="145" y="645"/>
                  </a:cubicBezTo>
                  <a:cubicBezTo>
                    <a:pt x="145" y="644"/>
                    <a:pt x="144" y="643"/>
                    <a:pt x="144" y="642"/>
                  </a:cubicBezTo>
                  <a:cubicBezTo>
                    <a:pt x="143" y="640"/>
                    <a:pt x="142" y="637"/>
                    <a:pt x="142" y="634"/>
                  </a:cubicBezTo>
                  <a:cubicBezTo>
                    <a:pt x="142" y="632"/>
                    <a:pt x="142" y="629"/>
                    <a:pt x="143" y="626"/>
                  </a:cubicBezTo>
                  <a:cubicBezTo>
                    <a:pt x="143" y="626"/>
                    <a:pt x="143" y="626"/>
                    <a:pt x="143" y="626"/>
                  </a:cubicBezTo>
                  <a:cubicBezTo>
                    <a:pt x="143" y="625"/>
                    <a:pt x="143" y="625"/>
                    <a:pt x="143" y="625"/>
                  </a:cubicBezTo>
                  <a:cubicBezTo>
                    <a:pt x="143" y="624"/>
                    <a:pt x="141" y="623"/>
                    <a:pt x="139" y="623"/>
                  </a:cubicBezTo>
                  <a:cubicBezTo>
                    <a:pt x="136" y="624"/>
                    <a:pt x="132" y="624"/>
                    <a:pt x="130" y="624"/>
                  </a:cubicBezTo>
                  <a:cubicBezTo>
                    <a:pt x="129" y="624"/>
                    <a:pt x="126" y="623"/>
                    <a:pt x="124" y="621"/>
                  </a:cubicBezTo>
                  <a:cubicBezTo>
                    <a:pt x="122" y="620"/>
                    <a:pt x="120" y="616"/>
                    <a:pt x="118" y="613"/>
                  </a:cubicBezTo>
                  <a:cubicBezTo>
                    <a:pt x="116" y="611"/>
                    <a:pt x="115" y="607"/>
                    <a:pt x="115" y="605"/>
                  </a:cubicBezTo>
                  <a:cubicBezTo>
                    <a:pt x="115" y="603"/>
                    <a:pt x="116" y="600"/>
                    <a:pt x="118" y="598"/>
                  </a:cubicBezTo>
                  <a:cubicBezTo>
                    <a:pt x="119" y="596"/>
                    <a:pt x="119" y="592"/>
                    <a:pt x="119" y="589"/>
                  </a:cubicBezTo>
                  <a:cubicBezTo>
                    <a:pt x="119" y="588"/>
                    <a:pt x="120" y="586"/>
                    <a:pt x="120" y="584"/>
                  </a:cubicBezTo>
                  <a:cubicBezTo>
                    <a:pt x="120" y="582"/>
                    <a:pt x="120" y="580"/>
                    <a:pt x="120" y="579"/>
                  </a:cubicBezTo>
                  <a:cubicBezTo>
                    <a:pt x="121" y="576"/>
                    <a:pt x="119" y="574"/>
                    <a:pt x="117" y="573"/>
                  </a:cubicBezTo>
                  <a:cubicBezTo>
                    <a:pt x="117" y="573"/>
                    <a:pt x="117" y="573"/>
                    <a:pt x="117" y="573"/>
                  </a:cubicBezTo>
                  <a:cubicBezTo>
                    <a:pt x="117" y="572"/>
                    <a:pt x="115" y="572"/>
                    <a:pt x="112" y="572"/>
                  </a:cubicBezTo>
                  <a:cubicBezTo>
                    <a:pt x="112" y="572"/>
                    <a:pt x="110" y="572"/>
                    <a:pt x="110" y="572"/>
                  </a:cubicBezTo>
                  <a:cubicBezTo>
                    <a:pt x="108" y="572"/>
                    <a:pt x="107" y="571"/>
                    <a:pt x="105" y="571"/>
                  </a:cubicBezTo>
                  <a:cubicBezTo>
                    <a:pt x="104" y="571"/>
                    <a:pt x="103" y="571"/>
                    <a:pt x="102" y="571"/>
                  </a:cubicBezTo>
                  <a:cubicBezTo>
                    <a:pt x="102" y="571"/>
                    <a:pt x="102" y="571"/>
                    <a:pt x="102" y="571"/>
                  </a:cubicBezTo>
                  <a:cubicBezTo>
                    <a:pt x="102" y="571"/>
                    <a:pt x="102" y="571"/>
                    <a:pt x="102" y="571"/>
                  </a:cubicBezTo>
                  <a:cubicBezTo>
                    <a:pt x="102" y="571"/>
                    <a:pt x="101" y="570"/>
                    <a:pt x="100" y="569"/>
                  </a:cubicBezTo>
                  <a:cubicBezTo>
                    <a:pt x="99" y="569"/>
                    <a:pt x="98" y="568"/>
                    <a:pt x="98" y="568"/>
                  </a:cubicBezTo>
                  <a:cubicBezTo>
                    <a:pt x="97" y="567"/>
                    <a:pt x="96" y="566"/>
                    <a:pt x="95" y="565"/>
                  </a:cubicBezTo>
                  <a:cubicBezTo>
                    <a:pt x="93" y="564"/>
                    <a:pt x="92" y="564"/>
                    <a:pt x="91" y="563"/>
                  </a:cubicBezTo>
                  <a:cubicBezTo>
                    <a:pt x="91" y="563"/>
                    <a:pt x="91" y="563"/>
                    <a:pt x="91" y="563"/>
                  </a:cubicBezTo>
                  <a:cubicBezTo>
                    <a:pt x="91" y="563"/>
                    <a:pt x="91" y="563"/>
                    <a:pt x="91" y="563"/>
                  </a:cubicBezTo>
                  <a:cubicBezTo>
                    <a:pt x="90" y="562"/>
                    <a:pt x="89" y="560"/>
                    <a:pt x="88" y="559"/>
                  </a:cubicBezTo>
                  <a:cubicBezTo>
                    <a:pt x="88" y="558"/>
                    <a:pt x="88" y="557"/>
                    <a:pt x="88" y="556"/>
                  </a:cubicBezTo>
                  <a:cubicBezTo>
                    <a:pt x="88" y="554"/>
                    <a:pt x="89" y="552"/>
                    <a:pt x="89" y="551"/>
                  </a:cubicBezTo>
                  <a:cubicBezTo>
                    <a:pt x="89" y="549"/>
                    <a:pt x="89" y="549"/>
                    <a:pt x="89" y="549"/>
                  </a:cubicBezTo>
                  <a:cubicBezTo>
                    <a:pt x="90" y="547"/>
                    <a:pt x="91" y="545"/>
                    <a:pt x="92" y="542"/>
                  </a:cubicBezTo>
                  <a:cubicBezTo>
                    <a:pt x="93" y="541"/>
                    <a:pt x="95" y="538"/>
                    <a:pt x="96" y="537"/>
                  </a:cubicBezTo>
                  <a:cubicBezTo>
                    <a:pt x="96" y="537"/>
                    <a:pt x="96" y="537"/>
                    <a:pt x="96" y="537"/>
                  </a:cubicBezTo>
                  <a:cubicBezTo>
                    <a:pt x="96" y="537"/>
                    <a:pt x="96" y="537"/>
                    <a:pt x="96" y="537"/>
                  </a:cubicBezTo>
                  <a:cubicBezTo>
                    <a:pt x="96" y="536"/>
                    <a:pt x="98" y="535"/>
                    <a:pt x="99" y="534"/>
                  </a:cubicBezTo>
                  <a:cubicBezTo>
                    <a:pt x="100" y="533"/>
                    <a:pt x="100" y="533"/>
                    <a:pt x="101" y="532"/>
                  </a:cubicBezTo>
                  <a:cubicBezTo>
                    <a:pt x="102" y="532"/>
                    <a:pt x="104" y="530"/>
                    <a:pt x="106" y="529"/>
                  </a:cubicBezTo>
                  <a:cubicBezTo>
                    <a:pt x="107" y="528"/>
                    <a:pt x="108" y="527"/>
                    <a:pt x="109" y="527"/>
                  </a:cubicBezTo>
                  <a:cubicBezTo>
                    <a:pt x="112" y="525"/>
                    <a:pt x="114" y="522"/>
                    <a:pt x="114" y="521"/>
                  </a:cubicBezTo>
                  <a:cubicBezTo>
                    <a:pt x="115" y="519"/>
                    <a:pt x="117" y="517"/>
                    <a:pt x="118" y="516"/>
                  </a:cubicBezTo>
                  <a:cubicBezTo>
                    <a:pt x="118" y="516"/>
                    <a:pt x="118" y="516"/>
                    <a:pt x="118" y="516"/>
                  </a:cubicBezTo>
                  <a:cubicBezTo>
                    <a:pt x="118" y="516"/>
                    <a:pt x="118" y="516"/>
                    <a:pt x="118" y="516"/>
                  </a:cubicBezTo>
                  <a:cubicBezTo>
                    <a:pt x="119" y="516"/>
                    <a:pt x="119" y="516"/>
                    <a:pt x="120" y="514"/>
                  </a:cubicBezTo>
                  <a:cubicBezTo>
                    <a:pt x="120" y="514"/>
                    <a:pt x="121" y="513"/>
                    <a:pt x="121" y="513"/>
                  </a:cubicBezTo>
                  <a:cubicBezTo>
                    <a:pt x="121" y="513"/>
                    <a:pt x="121" y="513"/>
                    <a:pt x="121" y="513"/>
                  </a:cubicBezTo>
                  <a:cubicBezTo>
                    <a:pt x="121" y="511"/>
                    <a:pt x="122" y="510"/>
                    <a:pt x="123" y="508"/>
                  </a:cubicBezTo>
                  <a:cubicBezTo>
                    <a:pt x="123" y="508"/>
                    <a:pt x="124" y="507"/>
                    <a:pt x="124" y="507"/>
                  </a:cubicBezTo>
                  <a:cubicBezTo>
                    <a:pt x="126" y="505"/>
                    <a:pt x="128" y="503"/>
                    <a:pt x="130" y="502"/>
                  </a:cubicBezTo>
                  <a:cubicBezTo>
                    <a:pt x="131" y="501"/>
                    <a:pt x="133" y="500"/>
                    <a:pt x="135" y="499"/>
                  </a:cubicBezTo>
                  <a:cubicBezTo>
                    <a:pt x="137" y="498"/>
                    <a:pt x="138" y="497"/>
                    <a:pt x="140" y="496"/>
                  </a:cubicBezTo>
                  <a:cubicBezTo>
                    <a:pt x="143" y="496"/>
                    <a:pt x="145" y="495"/>
                    <a:pt x="147" y="495"/>
                  </a:cubicBezTo>
                  <a:cubicBezTo>
                    <a:pt x="149" y="496"/>
                    <a:pt x="150" y="497"/>
                    <a:pt x="150" y="499"/>
                  </a:cubicBezTo>
                  <a:cubicBezTo>
                    <a:pt x="150" y="499"/>
                    <a:pt x="150" y="499"/>
                    <a:pt x="150" y="499"/>
                  </a:cubicBezTo>
                  <a:cubicBezTo>
                    <a:pt x="150" y="499"/>
                    <a:pt x="150" y="499"/>
                    <a:pt x="150" y="499"/>
                  </a:cubicBezTo>
                  <a:cubicBezTo>
                    <a:pt x="150" y="500"/>
                    <a:pt x="150" y="501"/>
                    <a:pt x="151" y="502"/>
                  </a:cubicBezTo>
                  <a:cubicBezTo>
                    <a:pt x="151" y="503"/>
                    <a:pt x="151" y="504"/>
                    <a:pt x="152" y="505"/>
                  </a:cubicBezTo>
                  <a:cubicBezTo>
                    <a:pt x="152" y="506"/>
                    <a:pt x="152" y="507"/>
                    <a:pt x="153" y="509"/>
                  </a:cubicBezTo>
                  <a:cubicBezTo>
                    <a:pt x="154" y="510"/>
                    <a:pt x="154" y="510"/>
                    <a:pt x="154" y="510"/>
                  </a:cubicBezTo>
                  <a:cubicBezTo>
                    <a:pt x="155" y="511"/>
                    <a:pt x="155" y="511"/>
                    <a:pt x="155" y="511"/>
                  </a:cubicBezTo>
                  <a:cubicBezTo>
                    <a:pt x="158" y="512"/>
                    <a:pt x="159" y="513"/>
                    <a:pt x="160" y="513"/>
                  </a:cubicBezTo>
                  <a:cubicBezTo>
                    <a:pt x="165" y="513"/>
                    <a:pt x="167" y="512"/>
                    <a:pt x="169" y="512"/>
                  </a:cubicBezTo>
                  <a:cubicBezTo>
                    <a:pt x="170" y="511"/>
                    <a:pt x="171" y="511"/>
                    <a:pt x="173" y="510"/>
                  </a:cubicBezTo>
                  <a:cubicBezTo>
                    <a:pt x="175" y="510"/>
                    <a:pt x="176" y="510"/>
                    <a:pt x="177" y="509"/>
                  </a:cubicBezTo>
                  <a:cubicBezTo>
                    <a:pt x="179" y="508"/>
                    <a:pt x="184" y="508"/>
                    <a:pt x="186" y="508"/>
                  </a:cubicBezTo>
                  <a:cubicBezTo>
                    <a:pt x="188" y="508"/>
                    <a:pt x="190" y="508"/>
                    <a:pt x="191" y="507"/>
                  </a:cubicBezTo>
                  <a:cubicBezTo>
                    <a:pt x="193" y="507"/>
                    <a:pt x="195" y="507"/>
                    <a:pt x="196" y="507"/>
                  </a:cubicBezTo>
                  <a:cubicBezTo>
                    <a:pt x="198" y="506"/>
                    <a:pt x="204" y="505"/>
                    <a:pt x="207" y="505"/>
                  </a:cubicBezTo>
                  <a:cubicBezTo>
                    <a:pt x="208" y="505"/>
                    <a:pt x="210" y="504"/>
                    <a:pt x="211" y="504"/>
                  </a:cubicBezTo>
                  <a:cubicBezTo>
                    <a:pt x="212" y="503"/>
                    <a:pt x="213" y="503"/>
                    <a:pt x="214" y="503"/>
                  </a:cubicBezTo>
                  <a:cubicBezTo>
                    <a:pt x="214" y="503"/>
                    <a:pt x="214" y="503"/>
                    <a:pt x="214" y="503"/>
                  </a:cubicBezTo>
                  <a:cubicBezTo>
                    <a:pt x="214" y="503"/>
                    <a:pt x="214" y="503"/>
                    <a:pt x="214" y="503"/>
                  </a:cubicBezTo>
                  <a:cubicBezTo>
                    <a:pt x="216" y="502"/>
                    <a:pt x="217" y="499"/>
                    <a:pt x="217" y="498"/>
                  </a:cubicBezTo>
                  <a:cubicBezTo>
                    <a:pt x="217" y="496"/>
                    <a:pt x="218" y="494"/>
                    <a:pt x="220" y="492"/>
                  </a:cubicBezTo>
                  <a:cubicBezTo>
                    <a:pt x="220" y="492"/>
                    <a:pt x="220" y="492"/>
                    <a:pt x="220" y="492"/>
                  </a:cubicBezTo>
                  <a:cubicBezTo>
                    <a:pt x="220" y="492"/>
                    <a:pt x="220" y="492"/>
                    <a:pt x="220" y="492"/>
                  </a:cubicBezTo>
                  <a:cubicBezTo>
                    <a:pt x="221" y="491"/>
                    <a:pt x="223" y="489"/>
                    <a:pt x="227" y="486"/>
                  </a:cubicBezTo>
                  <a:cubicBezTo>
                    <a:pt x="230" y="484"/>
                    <a:pt x="233" y="481"/>
                    <a:pt x="233" y="480"/>
                  </a:cubicBezTo>
                  <a:cubicBezTo>
                    <a:pt x="235" y="477"/>
                    <a:pt x="236" y="474"/>
                    <a:pt x="236" y="473"/>
                  </a:cubicBezTo>
                  <a:cubicBezTo>
                    <a:pt x="237" y="472"/>
                    <a:pt x="237" y="471"/>
                    <a:pt x="237" y="469"/>
                  </a:cubicBezTo>
                  <a:cubicBezTo>
                    <a:pt x="238" y="468"/>
                    <a:pt x="238" y="467"/>
                    <a:pt x="239" y="466"/>
                  </a:cubicBezTo>
                  <a:cubicBezTo>
                    <a:pt x="239" y="465"/>
                    <a:pt x="241" y="462"/>
                    <a:pt x="244" y="461"/>
                  </a:cubicBezTo>
                  <a:cubicBezTo>
                    <a:pt x="244" y="461"/>
                    <a:pt x="244" y="461"/>
                    <a:pt x="244" y="461"/>
                  </a:cubicBezTo>
                  <a:cubicBezTo>
                    <a:pt x="244" y="461"/>
                    <a:pt x="244" y="461"/>
                    <a:pt x="244" y="461"/>
                  </a:cubicBezTo>
                  <a:cubicBezTo>
                    <a:pt x="245" y="460"/>
                    <a:pt x="247" y="459"/>
                    <a:pt x="249" y="458"/>
                  </a:cubicBezTo>
                  <a:cubicBezTo>
                    <a:pt x="251" y="457"/>
                    <a:pt x="252" y="456"/>
                    <a:pt x="253" y="456"/>
                  </a:cubicBezTo>
                  <a:cubicBezTo>
                    <a:pt x="254" y="455"/>
                    <a:pt x="256" y="454"/>
                    <a:pt x="258" y="453"/>
                  </a:cubicBezTo>
                  <a:cubicBezTo>
                    <a:pt x="259" y="452"/>
                    <a:pt x="261" y="452"/>
                    <a:pt x="262" y="451"/>
                  </a:cubicBezTo>
                  <a:cubicBezTo>
                    <a:pt x="263" y="451"/>
                    <a:pt x="263" y="451"/>
                    <a:pt x="263" y="451"/>
                  </a:cubicBezTo>
                  <a:cubicBezTo>
                    <a:pt x="263" y="451"/>
                    <a:pt x="263" y="451"/>
                    <a:pt x="263" y="451"/>
                  </a:cubicBezTo>
                  <a:cubicBezTo>
                    <a:pt x="265" y="449"/>
                    <a:pt x="268" y="448"/>
                    <a:pt x="270" y="448"/>
                  </a:cubicBezTo>
                  <a:cubicBezTo>
                    <a:pt x="270" y="448"/>
                    <a:pt x="270" y="448"/>
                    <a:pt x="270" y="448"/>
                  </a:cubicBezTo>
                  <a:cubicBezTo>
                    <a:pt x="270" y="447"/>
                    <a:pt x="270" y="447"/>
                    <a:pt x="270" y="447"/>
                  </a:cubicBezTo>
                  <a:cubicBezTo>
                    <a:pt x="271" y="447"/>
                    <a:pt x="274" y="445"/>
                    <a:pt x="275" y="443"/>
                  </a:cubicBezTo>
                  <a:cubicBezTo>
                    <a:pt x="276" y="441"/>
                    <a:pt x="278" y="439"/>
                    <a:pt x="279" y="438"/>
                  </a:cubicBezTo>
                  <a:cubicBezTo>
                    <a:pt x="279" y="438"/>
                    <a:pt x="279" y="438"/>
                    <a:pt x="279" y="438"/>
                  </a:cubicBezTo>
                  <a:cubicBezTo>
                    <a:pt x="280" y="438"/>
                    <a:pt x="280" y="438"/>
                    <a:pt x="280" y="438"/>
                  </a:cubicBezTo>
                  <a:cubicBezTo>
                    <a:pt x="280" y="437"/>
                    <a:pt x="281" y="436"/>
                    <a:pt x="282" y="435"/>
                  </a:cubicBezTo>
                  <a:cubicBezTo>
                    <a:pt x="283" y="433"/>
                    <a:pt x="284" y="432"/>
                    <a:pt x="285" y="431"/>
                  </a:cubicBezTo>
                  <a:cubicBezTo>
                    <a:pt x="285" y="431"/>
                    <a:pt x="285" y="431"/>
                    <a:pt x="285" y="431"/>
                  </a:cubicBezTo>
                  <a:cubicBezTo>
                    <a:pt x="287" y="428"/>
                    <a:pt x="288" y="424"/>
                    <a:pt x="289" y="422"/>
                  </a:cubicBezTo>
                  <a:cubicBezTo>
                    <a:pt x="290" y="420"/>
                    <a:pt x="292" y="416"/>
                    <a:pt x="293" y="413"/>
                  </a:cubicBezTo>
                  <a:cubicBezTo>
                    <a:pt x="294" y="410"/>
                    <a:pt x="295" y="406"/>
                    <a:pt x="297" y="403"/>
                  </a:cubicBezTo>
                  <a:cubicBezTo>
                    <a:pt x="298" y="400"/>
                    <a:pt x="301" y="397"/>
                    <a:pt x="303" y="396"/>
                  </a:cubicBezTo>
                  <a:cubicBezTo>
                    <a:pt x="311" y="393"/>
                    <a:pt x="311" y="393"/>
                    <a:pt x="311" y="393"/>
                  </a:cubicBezTo>
                  <a:cubicBezTo>
                    <a:pt x="313" y="393"/>
                    <a:pt x="316" y="392"/>
                    <a:pt x="317" y="391"/>
                  </a:cubicBezTo>
                  <a:cubicBezTo>
                    <a:pt x="325" y="388"/>
                    <a:pt x="325" y="388"/>
                    <a:pt x="325" y="388"/>
                  </a:cubicBezTo>
                  <a:cubicBezTo>
                    <a:pt x="327" y="387"/>
                    <a:pt x="329" y="386"/>
                    <a:pt x="329" y="386"/>
                  </a:cubicBezTo>
                  <a:cubicBezTo>
                    <a:pt x="330" y="386"/>
                    <a:pt x="330" y="386"/>
                    <a:pt x="330" y="386"/>
                  </a:cubicBezTo>
                  <a:cubicBezTo>
                    <a:pt x="330" y="384"/>
                    <a:pt x="330" y="384"/>
                    <a:pt x="330" y="384"/>
                  </a:cubicBezTo>
                  <a:cubicBezTo>
                    <a:pt x="329" y="383"/>
                    <a:pt x="329" y="382"/>
                    <a:pt x="329" y="381"/>
                  </a:cubicBezTo>
                  <a:cubicBezTo>
                    <a:pt x="329" y="381"/>
                    <a:pt x="329" y="380"/>
                    <a:pt x="329" y="380"/>
                  </a:cubicBezTo>
                  <a:cubicBezTo>
                    <a:pt x="329" y="380"/>
                    <a:pt x="329" y="380"/>
                    <a:pt x="329" y="380"/>
                  </a:cubicBezTo>
                  <a:cubicBezTo>
                    <a:pt x="328" y="380"/>
                    <a:pt x="328" y="380"/>
                    <a:pt x="328" y="380"/>
                  </a:cubicBezTo>
                  <a:cubicBezTo>
                    <a:pt x="327" y="378"/>
                    <a:pt x="327" y="377"/>
                    <a:pt x="326" y="377"/>
                  </a:cubicBezTo>
                  <a:cubicBezTo>
                    <a:pt x="326" y="376"/>
                    <a:pt x="326" y="376"/>
                    <a:pt x="326" y="376"/>
                  </a:cubicBezTo>
                  <a:cubicBezTo>
                    <a:pt x="326" y="376"/>
                    <a:pt x="326" y="376"/>
                    <a:pt x="326" y="376"/>
                  </a:cubicBezTo>
                  <a:cubicBezTo>
                    <a:pt x="326" y="376"/>
                    <a:pt x="325" y="375"/>
                    <a:pt x="325" y="375"/>
                  </a:cubicBezTo>
                  <a:cubicBezTo>
                    <a:pt x="325" y="375"/>
                    <a:pt x="325" y="375"/>
                    <a:pt x="325" y="375"/>
                  </a:cubicBezTo>
                  <a:cubicBezTo>
                    <a:pt x="325" y="375"/>
                    <a:pt x="326" y="374"/>
                    <a:pt x="327" y="373"/>
                  </a:cubicBezTo>
                  <a:cubicBezTo>
                    <a:pt x="328" y="373"/>
                    <a:pt x="328" y="373"/>
                    <a:pt x="328" y="373"/>
                  </a:cubicBezTo>
                  <a:cubicBezTo>
                    <a:pt x="328" y="373"/>
                    <a:pt x="328" y="373"/>
                    <a:pt x="328" y="373"/>
                  </a:cubicBezTo>
                  <a:cubicBezTo>
                    <a:pt x="329" y="371"/>
                    <a:pt x="330" y="370"/>
                    <a:pt x="332" y="369"/>
                  </a:cubicBezTo>
                  <a:cubicBezTo>
                    <a:pt x="332" y="369"/>
                    <a:pt x="332" y="369"/>
                    <a:pt x="332" y="369"/>
                  </a:cubicBezTo>
                  <a:cubicBezTo>
                    <a:pt x="332" y="368"/>
                    <a:pt x="332" y="368"/>
                    <a:pt x="332" y="368"/>
                  </a:cubicBezTo>
                  <a:cubicBezTo>
                    <a:pt x="333" y="368"/>
                    <a:pt x="335" y="365"/>
                    <a:pt x="336" y="364"/>
                  </a:cubicBezTo>
                  <a:cubicBezTo>
                    <a:pt x="336" y="363"/>
                    <a:pt x="336" y="363"/>
                    <a:pt x="336" y="363"/>
                  </a:cubicBezTo>
                  <a:cubicBezTo>
                    <a:pt x="337" y="362"/>
                    <a:pt x="338" y="361"/>
                    <a:pt x="338" y="361"/>
                  </a:cubicBezTo>
                  <a:cubicBezTo>
                    <a:pt x="339" y="361"/>
                    <a:pt x="341" y="360"/>
                    <a:pt x="342" y="358"/>
                  </a:cubicBezTo>
                  <a:cubicBezTo>
                    <a:pt x="343" y="357"/>
                    <a:pt x="346" y="355"/>
                    <a:pt x="348" y="352"/>
                  </a:cubicBezTo>
                  <a:cubicBezTo>
                    <a:pt x="349" y="351"/>
                    <a:pt x="352" y="348"/>
                    <a:pt x="354" y="347"/>
                  </a:cubicBezTo>
                  <a:cubicBezTo>
                    <a:pt x="355" y="347"/>
                    <a:pt x="355" y="346"/>
                    <a:pt x="356" y="346"/>
                  </a:cubicBezTo>
                  <a:cubicBezTo>
                    <a:pt x="358" y="345"/>
                    <a:pt x="359" y="345"/>
                    <a:pt x="359" y="344"/>
                  </a:cubicBezTo>
                  <a:cubicBezTo>
                    <a:pt x="364" y="340"/>
                    <a:pt x="364" y="340"/>
                    <a:pt x="364" y="340"/>
                  </a:cubicBezTo>
                  <a:cubicBezTo>
                    <a:pt x="365" y="340"/>
                    <a:pt x="365" y="339"/>
                    <a:pt x="366" y="339"/>
                  </a:cubicBezTo>
                  <a:cubicBezTo>
                    <a:pt x="367" y="338"/>
                    <a:pt x="367" y="338"/>
                    <a:pt x="367" y="338"/>
                  </a:cubicBezTo>
                  <a:cubicBezTo>
                    <a:pt x="366" y="337"/>
                    <a:pt x="366" y="337"/>
                    <a:pt x="366" y="337"/>
                  </a:cubicBezTo>
                  <a:cubicBezTo>
                    <a:pt x="366" y="337"/>
                    <a:pt x="366" y="337"/>
                    <a:pt x="366" y="337"/>
                  </a:cubicBezTo>
                  <a:cubicBezTo>
                    <a:pt x="365" y="336"/>
                    <a:pt x="365" y="336"/>
                    <a:pt x="364" y="335"/>
                  </a:cubicBezTo>
                  <a:cubicBezTo>
                    <a:pt x="364" y="334"/>
                    <a:pt x="363" y="333"/>
                    <a:pt x="362" y="332"/>
                  </a:cubicBezTo>
                  <a:cubicBezTo>
                    <a:pt x="361" y="332"/>
                    <a:pt x="361" y="331"/>
                    <a:pt x="361" y="330"/>
                  </a:cubicBezTo>
                  <a:cubicBezTo>
                    <a:pt x="361" y="330"/>
                    <a:pt x="361" y="329"/>
                    <a:pt x="362" y="328"/>
                  </a:cubicBezTo>
                  <a:cubicBezTo>
                    <a:pt x="362" y="328"/>
                    <a:pt x="362" y="328"/>
                    <a:pt x="362" y="328"/>
                  </a:cubicBezTo>
                  <a:cubicBezTo>
                    <a:pt x="363" y="327"/>
                    <a:pt x="363" y="327"/>
                    <a:pt x="363" y="327"/>
                  </a:cubicBezTo>
                  <a:cubicBezTo>
                    <a:pt x="363" y="325"/>
                    <a:pt x="364" y="324"/>
                    <a:pt x="364" y="324"/>
                  </a:cubicBezTo>
                  <a:cubicBezTo>
                    <a:pt x="364" y="324"/>
                    <a:pt x="364" y="321"/>
                    <a:pt x="365" y="320"/>
                  </a:cubicBezTo>
                  <a:cubicBezTo>
                    <a:pt x="366" y="317"/>
                    <a:pt x="367" y="314"/>
                    <a:pt x="366" y="313"/>
                  </a:cubicBezTo>
                  <a:cubicBezTo>
                    <a:pt x="366" y="313"/>
                    <a:pt x="366" y="313"/>
                    <a:pt x="366" y="313"/>
                  </a:cubicBezTo>
                  <a:cubicBezTo>
                    <a:pt x="366" y="312"/>
                    <a:pt x="366" y="312"/>
                    <a:pt x="366" y="312"/>
                  </a:cubicBezTo>
                  <a:cubicBezTo>
                    <a:pt x="366" y="312"/>
                    <a:pt x="365" y="311"/>
                    <a:pt x="364" y="310"/>
                  </a:cubicBezTo>
                  <a:cubicBezTo>
                    <a:pt x="364" y="309"/>
                    <a:pt x="364" y="308"/>
                    <a:pt x="363" y="308"/>
                  </a:cubicBezTo>
                  <a:cubicBezTo>
                    <a:pt x="363" y="306"/>
                    <a:pt x="363" y="304"/>
                    <a:pt x="362" y="303"/>
                  </a:cubicBezTo>
                  <a:cubicBezTo>
                    <a:pt x="362" y="301"/>
                    <a:pt x="362" y="301"/>
                    <a:pt x="362" y="301"/>
                  </a:cubicBezTo>
                  <a:cubicBezTo>
                    <a:pt x="363" y="298"/>
                    <a:pt x="363" y="298"/>
                    <a:pt x="363" y="298"/>
                  </a:cubicBezTo>
                  <a:cubicBezTo>
                    <a:pt x="364" y="297"/>
                    <a:pt x="365" y="296"/>
                    <a:pt x="366" y="296"/>
                  </a:cubicBezTo>
                  <a:cubicBezTo>
                    <a:pt x="367" y="295"/>
                    <a:pt x="367" y="294"/>
                    <a:pt x="368" y="294"/>
                  </a:cubicBezTo>
                  <a:cubicBezTo>
                    <a:pt x="369" y="293"/>
                    <a:pt x="370" y="292"/>
                    <a:pt x="371" y="292"/>
                  </a:cubicBezTo>
                  <a:cubicBezTo>
                    <a:pt x="371" y="291"/>
                    <a:pt x="371" y="291"/>
                    <a:pt x="371" y="291"/>
                  </a:cubicBezTo>
                  <a:cubicBezTo>
                    <a:pt x="371" y="291"/>
                    <a:pt x="371" y="291"/>
                    <a:pt x="371" y="291"/>
                  </a:cubicBezTo>
                  <a:cubicBezTo>
                    <a:pt x="372" y="291"/>
                    <a:pt x="372" y="290"/>
                    <a:pt x="373" y="290"/>
                  </a:cubicBezTo>
                  <a:cubicBezTo>
                    <a:pt x="374" y="290"/>
                    <a:pt x="375" y="290"/>
                    <a:pt x="376" y="289"/>
                  </a:cubicBezTo>
                  <a:cubicBezTo>
                    <a:pt x="377" y="288"/>
                    <a:pt x="378" y="287"/>
                    <a:pt x="380" y="287"/>
                  </a:cubicBezTo>
                  <a:cubicBezTo>
                    <a:pt x="383" y="286"/>
                    <a:pt x="385" y="285"/>
                    <a:pt x="385" y="284"/>
                  </a:cubicBezTo>
                  <a:cubicBezTo>
                    <a:pt x="386" y="284"/>
                    <a:pt x="388" y="283"/>
                    <a:pt x="389" y="283"/>
                  </a:cubicBezTo>
                  <a:cubicBezTo>
                    <a:pt x="390" y="283"/>
                    <a:pt x="390" y="283"/>
                    <a:pt x="391" y="283"/>
                  </a:cubicBezTo>
                  <a:cubicBezTo>
                    <a:pt x="391" y="283"/>
                    <a:pt x="391" y="283"/>
                    <a:pt x="391" y="283"/>
                  </a:cubicBezTo>
                  <a:cubicBezTo>
                    <a:pt x="391" y="283"/>
                    <a:pt x="391" y="283"/>
                    <a:pt x="391" y="283"/>
                  </a:cubicBezTo>
                  <a:cubicBezTo>
                    <a:pt x="393" y="283"/>
                    <a:pt x="395" y="283"/>
                    <a:pt x="396" y="281"/>
                  </a:cubicBezTo>
                  <a:cubicBezTo>
                    <a:pt x="397" y="281"/>
                    <a:pt x="399" y="280"/>
                    <a:pt x="401" y="279"/>
                  </a:cubicBezTo>
                  <a:cubicBezTo>
                    <a:pt x="401" y="279"/>
                    <a:pt x="401" y="279"/>
                    <a:pt x="401" y="279"/>
                  </a:cubicBezTo>
                  <a:cubicBezTo>
                    <a:pt x="401" y="279"/>
                    <a:pt x="401" y="279"/>
                    <a:pt x="401" y="279"/>
                  </a:cubicBezTo>
                  <a:cubicBezTo>
                    <a:pt x="401" y="278"/>
                    <a:pt x="401" y="278"/>
                    <a:pt x="402" y="278"/>
                  </a:cubicBezTo>
                  <a:cubicBezTo>
                    <a:pt x="402" y="278"/>
                    <a:pt x="402" y="278"/>
                    <a:pt x="402" y="278"/>
                  </a:cubicBezTo>
                  <a:cubicBezTo>
                    <a:pt x="402" y="277"/>
                    <a:pt x="402" y="277"/>
                    <a:pt x="402" y="277"/>
                  </a:cubicBezTo>
                  <a:cubicBezTo>
                    <a:pt x="402" y="277"/>
                    <a:pt x="403" y="276"/>
                    <a:pt x="403" y="275"/>
                  </a:cubicBezTo>
                  <a:cubicBezTo>
                    <a:pt x="403" y="275"/>
                    <a:pt x="403" y="275"/>
                    <a:pt x="403" y="275"/>
                  </a:cubicBezTo>
                  <a:cubicBezTo>
                    <a:pt x="403" y="274"/>
                    <a:pt x="403" y="274"/>
                    <a:pt x="403" y="274"/>
                  </a:cubicBezTo>
                  <a:cubicBezTo>
                    <a:pt x="403" y="272"/>
                    <a:pt x="403" y="271"/>
                    <a:pt x="402" y="269"/>
                  </a:cubicBezTo>
                  <a:cubicBezTo>
                    <a:pt x="402" y="269"/>
                    <a:pt x="402" y="269"/>
                    <a:pt x="402" y="269"/>
                  </a:cubicBezTo>
                  <a:cubicBezTo>
                    <a:pt x="400" y="267"/>
                    <a:pt x="400" y="267"/>
                    <a:pt x="400" y="267"/>
                  </a:cubicBezTo>
                  <a:cubicBezTo>
                    <a:pt x="397" y="266"/>
                    <a:pt x="397" y="266"/>
                    <a:pt x="397" y="266"/>
                  </a:cubicBezTo>
                  <a:cubicBezTo>
                    <a:pt x="397" y="266"/>
                    <a:pt x="397" y="266"/>
                    <a:pt x="397" y="266"/>
                  </a:cubicBezTo>
                  <a:cubicBezTo>
                    <a:pt x="395" y="266"/>
                    <a:pt x="392" y="264"/>
                    <a:pt x="391" y="264"/>
                  </a:cubicBezTo>
                  <a:cubicBezTo>
                    <a:pt x="391" y="263"/>
                    <a:pt x="390" y="263"/>
                    <a:pt x="388" y="263"/>
                  </a:cubicBezTo>
                  <a:cubicBezTo>
                    <a:pt x="383" y="263"/>
                    <a:pt x="383" y="263"/>
                    <a:pt x="383" y="263"/>
                  </a:cubicBezTo>
                  <a:cubicBezTo>
                    <a:pt x="383" y="263"/>
                    <a:pt x="383" y="263"/>
                    <a:pt x="383" y="263"/>
                  </a:cubicBezTo>
                  <a:cubicBezTo>
                    <a:pt x="383" y="263"/>
                    <a:pt x="382" y="264"/>
                    <a:pt x="381" y="264"/>
                  </a:cubicBezTo>
                  <a:cubicBezTo>
                    <a:pt x="381" y="264"/>
                    <a:pt x="380" y="263"/>
                    <a:pt x="380" y="263"/>
                  </a:cubicBezTo>
                  <a:cubicBezTo>
                    <a:pt x="380" y="263"/>
                    <a:pt x="380" y="263"/>
                    <a:pt x="380" y="263"/>
                  </a:cubicBezTo>
                  <a:cubicBezTo>
                    <a:pt x="379" y="263"/>
                    <a:pt x="379" y="263"/>
                    <a:pt x="379" y="263"/>
                  </a:cubicBezTo>
                  <a:cubicBezTo>
                    <a:pt x="378" y="263"/>
                    <a:pt x="376" y="262"/>
                    <a:pt x="374" y="261"/>
                  </a:cubicBezTo>
                  <a:cubicBezTo>
                    <a:pt x="373" y="261"/>
                    <a:pt x="372" y="259"/>
                    <a:pt x="371" y="257"/>
                  </a:cubicBezTo>
                  <a:cubicBezTo>
                    <a:pt x="371" y="241"/>
                    <a:pt x="371" y="241"/>
                    <a:pt x="371" y="241"/>
                  </a:cubicBezTo>
                  <a:cubicBezTo>
                    <a:pt x="369" y="242"/>
                    <a:pt x="369" y="242"/>
                    <a:pt x="369" y="242"/>
                  </a:cubicBezTo>
                  <a:cubicBezTo>
                    <a:pt x="368" y="242"/>
                    <a:pt x="368" y="242"/>
                    <a:pt x="367" y="242"/>
                  </a:cubicBezTo>
                  <a:cubicBezTo>
                    <a:pt x="367" y="242"/>
                    <a:pt x="367" y="242"/>
                    <a:pt x="367" y="242"/>
                  </a:cubicBezTo>
                  <a:cubicBezTo>
                    <a:pt x="367" y="242"/>
                    <a:pt x="367" y="242"/>
                    <a:pt x="367" y="242"/>
                  </a:cubicBezTo>
                  <a:cubicBezTo>
                    <a:pt x="366" y="243"/>
                    <a:pt x="365" y="243"/>
                    <a:pt x="363" y="243"/>
                  </a:cubicBezTo>
                  <a:cubicBezTo>
                    <a:pt x="362" y="243"/>
                    <a:pt x="360" y="244"/>
                    <a:pt x="359" y="244"/>
                  </a:cubicBezTo>
                  <a:cubicBezTo>
                    <a:pt x="359" y="244"/>
                    <a:pt x="359" y="244"/>
                    <a:pt x="359" y="244"/>
                  </a:cubicBezTo>
                  <a:cubicBezTo>
                    <a:pt x="357" y="244"/>
                    <a:pt x="356" y="244"/>
                    <a:pt x="355" y="243"/>
                  </a:cubicBezTo>
                  <a:cubicBezTo>
                    <a:pt x="355" y="242"/>
                    <a:pt x="355" y="242"/>
                    <a:pt x="355" y="241"/>
                  </a:cubicBezTo>
                  <a:cubicBezTo>
                    <a:pt x="355" y="241"/>
                    <a:pt x="355" y="241"/>
                    <a:pt x="355" y="241"/>
                  </a:cubicBezTo>
                  <a:cubicBezTo>
                    <a:pt x="355" y="235"/>
                    <a:pt x="355" y="235"/>
                    <a:pt x="355" y="235"/>
                  </a:cubicBezTo>
                  <a:cubicBezTo>
                    <a:pt x="355" y="234"/>
                    <a:pt x="355" y="233"/>
                    <a:pt x="353" y="231"/>
                  </a:cubicBezTo>
                  <a:cubicBezTo>
                    <a:pt x="353" y="231"/>
                    <a:pt x="353" y="231"/>
                    <a:pt x="353" y="231"/>
                  </a:cubicBezTo>
                  <a:cubicBezTo>
                    <a:pt x="352" y="231"/>
                    <a:pt x="352" y="231"/>
                    <a:pt x="352" y="231"/>
                  </a:cubicBezTo>
                  <a:cubicBezTo>
                    <a:pt x="349" y="231"/>
                    <a:pt x="333" y="230"/>
                    <a:pt x="325" y="228"/>
                  </a:cubicBezTo>
                  <a:cubicBezTo>
                    <a:pt x="316" y="225"/>
                    <a:pt x="306" y="218"/>
                    <a:pt x="306" y="203"/>
                  </a:cubicBezTo>
                  <a:cubicBezTo>
                    <a:pt x="306" y="196"/>
                    <a:pt x="305" y="191"/>
                    <a:pt x="304" y="185"/>
                  </a:cubicBezTo>
                  <a:cubicBezTo>
                    <a:pt x="303" y="180"/>
                    <a:pt x="302" y="175"/>
                    <a:pt x="302" y="169"/>
                  </a:cubicBezTo>
                  <a:cubicBezTo>
                    <a:pt x="302" y="165"/>
                    <a:pt x="299" y="161"/>
                    <a:pt x="296" y="158"/>
                  </a:cubicBezTo>
                  <a:cubicBezTo>
                    <a:pt x="294" y="155"/>
                    <a:pt x="292" y="152"/>
                    <a:pt x="293" y="150"/>
                  </a:cubicBezTo>
                  <a:cubicBezTo>
                    <a:pt x="293" y="147"/>
                    <a:pt x="296" y="145"/>
                    <a:pt x="302" y="142"/>
                  </a:cubicBezTo>
                  <a:cubicBezTo>
                    <a:pt x="307" y="140"/>
                    <a:pt x="312" y="138"/>
                    <a:pt x="316" y="136"/>
                  </a:cubicBezTo>
                  <a:cubicBezTo>
                    <a:pt x="328" y="132"/>
                    <a:pt x="334" y="130"/>
                    <a:pt x="337" y="118"/>
                  </a:cubicBezTo>
                  <a:cubicBezTo>
                    <a:pt x="339" y="107"/>
                    <a:pt x="334" y="105"/>
                    <a:pt x="329" y="103"/>
                  </a:cubicBezTo>
                  <a:cubicBezTo>
                    <a:pt x="326" y="102"/>
                    <a:pt x="323" y="100"/>
                    <a:pt x="320" y="98"/>
                  </a:cubicBezTo>
                  <a:cubicBezTo>
                    <a:pt x="317" y="95"/>
                    <a:pt x="318" y="92"/>
                    <a:pt x="319" y="90"/>
                  </a:cubicBezTo>
                  <a:cubicBezTo>
                    <a:pt x="319" y="89"/>
                    <a:pt x="320" y="88"/>
                    <a:pt x="319" y="87"/>
                  </a:cubicBezTo>
                  <a:cubicBezTo>
                    <a:pt x="319" y="86"/>
                    <a:pt x="317" y="84"/>
                    <a:pt x="310" y="83"/>
                  </a:cubicBezTo>
                  <a:cubicBezTo>
                    <a:pt x="292" y="79"/>
                    <a:pt x="284" y="72"/>
                    <a:pt x="281" y="68"/>
                  </a:cubicBezTo>
                  <a:cubicBezTo>
                    <a:pt x="280" y="67"/>
                    <a:pt x="280" y="67"/>
                    <a:pt x="280" y="67"/>
                  </a:cubicBezTo>
                  <a:cubicBezTo>
                    <a:pt x="279" y="66"/>
                    <a:pt x="276" y="64"/>
                    <a:pt x="273" y="63"/>
                  </a:cubicBezTo>
                  <a:cubicBezTo>
                    <a:pt x="266" y="59"/>
                    <a:pt x="261" y="56"/>
                    <a:pt x="261" y="53"/>
                  </a:cubicBezTo>
                  <a:cubicBezTo>
                    <a:pt x="261" y="52"/>
                    <a:pt x="261" y="52"/>
                    <a:pt x="261" y="52"/>
                  </a:cubicBezTo>
                  <a:cubicBezTo>
                    <a:pt x="261" y="47"/>
                    <a:pt x="260" y="38"/>
                    <a:pt x="276" y="33"/>
                  </a:cubicBezTo>
                  <a:cubicBezTo>
                    <a:pt x="288" y="30"/>
                    <a:pt x="293" y="28"/>
                    <a:pt x="301" y="26"/>
                  </a:cubicBezTo>
                  <a:cubicBezTo>
                    <a:pt x="302" y="26"/>
                    <a:pt x="302" y="26"/>
                    <a:pt x="302" y="26"/>
                  </a:cubicBezTo>
                  <a:cubicBezTo>
                    <a:pt x="305" y="25"/>
                    <a:pt x="309" y="25"/>
                    <a:pt x="314" y="23"/>
                  </a:cubicBezTo>
                  <a:cubicBezTo>
                    <a:pt x="320" y="22"/>
                    <a:pt x="322" y="20"/>
                    <a:pt x="322" y="18"/>
                  </a:cubicBezTo>
                  <a:cubicBezTo>
                    <a:pt x="322" y="16"/>
                    <a:pt x="322" y="14"/>
                    <a:pt x="335" y="12"/>
                  </a:cubicBezTo>
                  <a:cubicBezTo>
                    <a:pt x="345" y="10"/>
                    <a:pt x="353" y="6"/>
                    <a:pt x="358" y="3"/>
                  </a:cubicBezTo>
                  <a:cubicBezTo>
                    <a:pt x="363" y="1"/>
                    <a:pt x="366" y="0"/>
                    <a:pt x="368" y="0"/>
                  </a:cubicBezTo>
                  <a:cubicBezTo>
                    <a:pt x="370" y="0"/>
                    <a:pt x="371" y="0"/>
                    <a:pt x="372" y="1"/>
                  </a:cubicBezTo>
                  <a:cubicBezTo>
                    <a:pt x="374" y="3"/>
                    <a:pt x="379" y="4"/>
                    <a:pt x="385" y="4"/>
                  </a:cubicBezTo>
                  <a:cubicBezTo>
                    <a:pt x="390" y="4"/>
                    <a:pt x="396" y="4"/>
                    <a:pt x="398" y="7"/>
                  </a:cubicBezTo>
                  <a:cubicBezTo>
                    <a:pt x="399" y="9"/>
                    <a:pt x="399" y="11"/>
                    <a:pt x="397" y="13"/>
                  </a:cubicBezTo>
                  <a:cubicBezTo>
                    <a:pt x="395" y="19"/>
                    <a:pt x="394" y="22"/>
                    <a:pt x="395" y="24"/>
                  </a:cubicBezTo>
                  <a:cubicBezTo>
                    <a:pt x="396" y="25"/>
                    <a:pt x="398" y="25"/>
                    <a:pt x="401" y="26"/>
                  </a:cubicBezTo>
                  <a:cubicBezTo>
                    <a:pt x="403" y="26"/>
                    <a:pt x="405" y="27"/>
                    <a:pt x="407" y="27"/>
                  </a:cubicBezTo>
                  <a:cubicBezTo>
                    <a:pt x="410" y="28"/>
                    <a:pt x="411" y="28"/>
                    <a:pt x="413" y="28"/>
                  </a:cubicBezTo>
                  <a:cubicBezTo>
                    <a:pt x="415" y="28"/>
                    <a:pt x="415" y="28"/>
                    <a:pt x="415" y="28"/>
                  </a:cubicBezTo>
                  <a:cubicBezTo>
                    <a:pt x="419" y="28"/>
                    <a:pt x="422" y="29"/>
                    <a:pt x="432" y="39"/>
                  </a:cubicBezTo>
                  <a:cubicBezTo>
                    <a:pt x="440" y="47"/>
                    <a:pt x="441" y="51"/>
                    <a:pt x="442" y="54"/>
                  </a:cubicBezTo>
                  <a:cubicBezTo>
                    <a:pt x="443" y="59"/>
                    <a:pt x="444" y="61"/>
                    <a:pt x="453" y="65"/>
                  </a:cubicBezTo>
                  <a:cubicBezTo>
                    <a:pt x="460" y="69"/>
                    <a:pt x="464" y="70"/>
                    <a:pt x="467" y="70"/>
                  </a:cubicBezTo>
                  <a:cubicBezTo>
                    <a:pt x="471" y="71"/>
                    <a:pt x="474" y="71"/>
                    <a:pt x="480" y="77"/>
                  </a:cubicBezTo>
                  <a:cubicBezTo>
                    <a:pt x="482" y="79"/>
                    <a:pt x="484" y="81"/>
                    <a:pt x="485" y="82"/>
                  </a:cubicBezTo>
                  <a:cubicBezTo>
                    <a:pt x="486" y="84"/>
                    <a:pt x="487" y="84"/>
                    <a:pt x="488" y="84"/>
                  </a:cubicBezTo>
                  <a:cubicBezTo>
                    <a:pt x="488" y="84"/>
                    <a:pt x="489" y="84"/>
                    <a:pt x="489" y="84"/>
                  </a:cubicBezTo>
                  <a:cubicBezTo>
                    <a:pt x="491" y="84"/>
                    <a:pt x="494" y="83"/>
                    <a:pt x="500" y="83"/>
                  </a:cubicBezTo>
                  <a:cubicBezTo>
                    <a:pt x="513" y="83"/>
                    <a:pt x="518" y="80"/>
                    <a:pt x="526" y="76"/>
                  </a:cubicBezTo>
                  <a:cubicBezTo>
                    <a:pt x="529" y="74"/>
                    <a:pt x="532" y="73"/>
                    <a:pt x="537" y="71"/>
                  </a:cubicBezTo>
                  <a:cubicBezTo>
                    <a:pt x="552" y="64"/>
                    <a:pt x="563" y="61"/>
                    <a:pt x="571" y="61"/>
                  </a:cubicBezTo>
                  <a:cubicBezTo>
                    <a:pt x="573" y="61"/>
                    <a:pt x="575" y="60"/>
                    <a:pt x="577" y="60"/>
                  </a:cubicBezTo>
                  <a:cubicBezTo>
                    <a:pt x="580" y="59"/>
                    <a:pt x="582" y="58"/>
                    <a:pt x="585" y="58"/>
                  </a:cubicBezTo>
                  <a:cubicBezTo>
                    <a:pt x="589" y="58"/>
                    <a:pt x="593" y="60"/>
                    <a:pt x="597" y="64"/>
                  </a:cubicBezTo>
                  <a:cubicBezTo>
                    <a:pt x="603" y="69"/>
                    <a:pt x="610" y="70"/>
                    <a:pt x="616" y="71"/>
                  </a:cubicBezTo>
                  <a:cubicBezTo>
                    <a:pt x="623" y="72"/>
                    <a:pt x="627" y="73"/>
                    <a:pt x="627" y="78"/>
                  </a:cubicBezTo>
                  <a:cubicBezTo>
                    <a:pt x="627" y="81"/>
                    <a:pt x="628" y="85"/>
                    <a:pt x="629" y="89"/>
                  </a:cubicBezTo>
                  <a:cubicBezTo>
                    <a:pt x="631" y="97"/>
                    <a:pt x="634" y="105"/>
                    <a:pt x="627" y="111"/>
                  </a:cubicBezTo>
                  <a:cubicBezTo>
                    <a:pt x="623" y="115"/>
                    <a:pt x="619" y="118"/>
                    <a:pt x="616" y="121"/>
                  </a:cubicBezTo>
                  <a:cubicBezTo>
                    <a:pt x="610" y="125"/>
                    <a:pt x="606" y="129"/>
                    <a:pt x="606" y="132"/>
                  </a:cubicBezTo>
                  <a:cubicBezTo>
                    <a:pt x="606" y="134"/>
                    <a:pt x="606" y="135"/>
                    <a:pt x="607" y="136"/>
                  </a:cubicBezTo>
                  <a:cubicBezTo>
                    <a:pt x="607" y="139"/>
                    <a:pt x="608" y="141"/>
                    <a:pt x="601" y="148"/>
                  </a:cubicBezTo>
                  <a:cubicBezTo>
                    <a:pt x="596" y="153"/>
                    <a:pt x="582" y="155"/>
                    <a:pt x="573" y="156"/>
                  </a:cubicBezTo>
                  <a:cubicBezTo>
                    <a:pt x="572" y="156"/>
                    <a:pt x="571" y="157"/>
                    <a:pt x="570" y="157"/>
                  </a:cubicBezTo>
                  <a:cubicBezTo>
                    <a:pt x="570" y="159"/>
                    <a:pt x="570" y="159"/>
                    <a:pt x="570" y="159"/>
                  </a:cubicBezTo>
                  <a:cubicBezTo>
                    <a:pt x="573" y="160"/>
                    <a:pt x="576" y="160"/>
                    <a:pt x="579" y="161"/>
                  </a:cubicBezTo>
                  <a:cubicBezTo>
                    <a:pt x="584" y="162"/>
                    <a:pt x="586" y="162"/>
                    <a:pt x="587" y="163"/>
                  </a:cubicBezTo>
                  <a:cubicBezTo>
                    <a:pt x="587" y="164"/>
                    <a:pt x="587" y="164"/>
                    <a:pt x="587" y="165"/>
                  </a:cubicBezTo>
                  <a:cubicBezTo>
                    <a:pt x="587" y="165"/>
                    <a:pt x="587" y="166"/>
                    <a:pt x="587" y="166"/>
                  </a:cubicBezTo>
                  <a:cubicBezTo>
                    <a:pt x="587" y="167"/>
                    <a:pt x="586" y="168"/>
                    <a:pt x="586" y="168"/>
                  </a:cubicBezTo>
                  <a:cubicBezTo>
                    <a:pt x="586" y="168"/>
                    <a:pt x="586" y="168"/>
                    <a:pt x="586" y="168"/>
                  </a:cubicBezTo>
                  <a:cubicBezTo>
                    <a:pt x="585" y="169"/>
                    <a:pt x="584" y="170"/>
                    <a:pt x="582" y="171"/>
                  </a:cubicBezTo>
                  <a:cubicBezTo>
                    <a:pt x="582" y="171"/>
                    <a:pt x="582" y="171"/>
                    <a:pt x="582" y="171"/>
                  </a:cubicBezTo>
                  <a:cubicBezTo>
                    <a:pt x="582" y="171"/>
                    <a:pt x="582" y="171"/>
                    <a:pt x="582" y="171"/>
                  </a:cubicBezTo>
                  <a:cubicBezTo>
                    <a:pt x="581" y="172"/>
                    <a:pt x="579" y="173"/>
                    <a:pt x="578" y="174"/>
                  </a:cubicBezTo>
                  <a:cubicBezTo>
                    <a:pt x="577" y="174"/>
                    <a:pt x="577" y="174"/>
                    <a:pt x="577" y="174"/>
                  </a:cubicBezTo>
                  <a:cubicBezTo>
                    <a:pt x="577" y="174"/>
                    <a:pt x="577" y="174"/>
                    <a:pt x="577" y="174"/>
                  </a:cubicBezTo>
                  <a:cubicBezTo>
                    <a:pt x="577" y="175"/>
                    <a:pt x="576" y="176"/>
                    <a:pt x="576" y="178"/>
                  </a:cubicBezTo>
                  <a:cubicBezTo>
                    <a:pt x="575" y="179"/>
                    <a:pt x="575" y="181"/>
                    <a:pt x="576" y="182"/>
                  </a:cubicBezTo>
                  <a:cubicBezTo>
                    <a:pt x="576" y="183"/>
                    <a:pt x="576" y="183"/>
                    <a:pt x="576" y="184"/>
                  </a:cubicBezTo>
                  <a:cubicBezTo>
                    <a:pt x="576" y="184"/>
                    <a:pt x="576" y="184"/>
                    <a:pt x="576" y="184"/>
                  </a:cubicBezTo>
                  <a:cubicBezTo>
                    <a:pt x="576" y="184"/>
                    <a:pt x="576" y="184"/>
                    <a:pt x="576" y="184"/>
                  </a:cubicBezTo>
                  <a:cubicBezTo>
                    <a:pt x="577" y="186"/>
                    <a:pt x="577" y="189"/>
                    <a:pt x="577" y="191"/>
                  </a:cubicBezTo>
                  <a:cubicBezTo>
                    <a:pt x="577" y="197"/>
                    <a:pt x="577" y="197"/>
                    <a:pt x="577" y="197"/>
                  </a:cubicBezTo>
                  <a:cubicBezTo>
                    <a:pt x="577" y="198"/>
                    <a:pt x="577" y="199"/>
                    <a:pt x="577" y="200"/>
                  </a:cubicBezTo>
                  <a:cubicBezTo>
                    <a:pt x="577" y="201"/>
                    <a:pt x="578" y="201"/>
                    <a:pt x="578" y="202"/>
                  </a:cubicBezTo>
                  <a:cubicBezTo>
                    <a:pt x="578" y="203"/>
                    <a:pt x="578" y="203"/>
                    <a:pt x="578" y="203"/>
                  </a:cubicBezTo>
                  <a:cubicBezTo>
                    <a:pt x="579" y="203"/>
                    <a:pt x="579" y="203"/>
                    <a:pt x="579" y="203"/>
                  </a:cubicBezTo>
                  <a:cubicBezTo>
                    <a:pt x="579" y="203"/>
                    <a:pt x="579" y="203"/>
                    <a:pt x="580" y="203"/>
                  </a:cubicBezTo>
                  <a:cubicBezTo>
                    <a:pt x="581" y="203"/>
                    <a:pt x="581" y="203"/>
                    <a:pt x="581" y="203"/>
                  </a:cubicBezTo>
                  <a:cubicBezTo>
                    <a:pt x="585" y="201"/>
                    <a:pt x="585" y="201"/>
                    <a:pt x="585" y="201"/>
                  </a:cubicBezTo>
                  <a:cubicBezTo>
                    <a:pt x="585" y="201"/>
                    <a:pt x="585" y="201"/>
                    <a:pt x="585" y="201"/>
                  </a:cubicBezTo>
                  <a:cubicBezTo>
                    <a:pt x="585" y="202"/>
                    <a:pt x="584" y="203"/>
                    <a:pt x="584" y="206"/>
                  </a:cubicBezTo>
                  <a:cubicBezTo>
                    <a:pt x="583" y="208"/>
                    <a:pt x="583" y="211"/>
                    <a:pt x="584" y="212"/>
                  </a:cubicBezTo>
                  <a:cubicBezTo>
                    <a:pt x="584" y="214"/>
                    <a:pt x="585" y="216"/>
                    <a:pt x="586" y="217"/>
                  </a:cubicBezTo>
                  <a:cubicBezTo>
                    <a:pt x="587" y="218"/>
                    <a:pt x="589" y="220"/>
                    <a:pt x="591" y="221"/>
                  </a:cubicBezTo>
                  <a:cubicBezTo>
                    <a:pt x="593" y="221"/>
                    <a:pt x="594" y="222"/>
                    <a:pt x="595" y="222"/>
                  </a:cubicBezTo>
                  <a:cubicBezTo>
                    <a:pt x="596" y="223"/>
                    <a:pt x="597" y="223"/>
                    <a:pt x="597" y="224"/>
                  </a:cubicBezTo>
                  <a:cubicBezTo>
                    <a:pt x="598" y="224"/>
                    <a:pt x="598" y="224"/>
                    <a:pt x="598" y="224"/>
                  </a:cubicBezTo>
                  <a:cubicBezTo>
                    <a:pt x="598" y="224"/>
                    <a:pt x="598" y="224"/>
                    <a:pt x="598" y="224"/>
                  </a:cubicBezTo>
                  <a:cubicBezTo>
                    <a:pt x="599" y="224"/>
                    <a:pt x="601" y="225"/>
                    <a:pt x="603" y="225"/>
                  </a:cubicBezTo>
                  <a:cubicBezTo>
                    <a:pt x="603" y="226"/>
                    <a:pt x="605" y="227"/>
                    <a:pt x="604" y="229"/>
                  </a:cubicBezTo>
                  <a:cubicBezTo>
                    <a:pt x="604" y="230"/>
                    <a:pt x="604" y="230"/>
                    <a:pt x="604" y="231"/>
                  </a:cubicBezTo>
                  <a:cubicBezTo>
                    <a:pt x="604" y="232"/>
                    <a:pt x="603" y="233"/>
                    <a:pt x="604" y="235"/>
                  </a:cubicBezTo>
                  <a:cubicBezTo>
                    <a:pt x="604" y="236"/>
                    <a:pt x="605" y="237"/>
                    <a:pt x="605" y="238"/>
                  </a:cubicBezTo>
                  <a:cubicBezTo>
                    <a:pt x="605" y="238"/>
                    <a:pt x="606" y="239"/>
                    <a:pt x="606" y="239"/>
                  </a:cubicBezTo>
                  <a:cubicBezTo>
                    <a:pt x="606" y="240"/>
                    <a:pt x="606" y="240"/>
                    <a:pt x="606" y="240"/>
                  </a:cubicBezTo>
                  <a:cubicBezTo>
                    <a:pt x="606" y="240"/>
                    <a:pt x="606" y="240"/>
                    <a:pt x="606" y="240"/>
                  </a:cubicBezTo>
                  <a:cubicBezTo>
                    <a:pt x="607" y="241"/>
                    <a:pt x="608" y="242"/>
                    <a:pt x="609" y="244"/>
                  </a:cubicBezTo>
                  <a:cubicBezTo>
                    <a:pt x="609" y="245"/>
                    <a:pt x="609" y="247"/>
                    <a:pt x="610" y="247"/>
                  </a:cubicBezTo>
                  <a:cubicBezTo>
                    <a:pt x="610" y="247"/>
                    <a:pt x="610" y="247"/>
                    <a:pt x="610" y="247"/>
                  </a:cubicBezTo>
                  <a:cubicBezTo>
                    <a:pt x="610" y="247"/>
                    <a:pt x="610" y="247"/>
                    <a:pt x="610" y="247"/>
                  </a:cubicBezTo>
                  <a:cubicBezTo>
                    <a:pt x="611" y="248"/>
                    <a:pt x="611" y="250"/>
                    <a:pt x="611" y="251"/>
                  </a:cubicBezTo>
                  <a:cubicBezTo>
                    <a:pt x="611" y="251"/>
                    <a:pt x="611" y="251"/>
                    <a:pt x="611" y="251"/>
                  </a:cubicBezTo>
                  <a:cubicBezTo>
                    <a:pt x="611" y="252"/>
                    <a:pt x="610" y="252"/>
                    <a:pt x="610" y="253"/>
                  </a:cubicBezTo>
                  <a:cubicBezTo>
                    <a:pt x="609" y="254"/>
                    <a:pt x="608" y="255"/>
                    <a:pt x="608" y="256"/>
                  </a:cubicBezTo>
                  <a:cubicBezTo>
                    <a:pt x="608" y="256"/>
                    <a:pt x="608" y="256"/>
                    <a:pt x="608" y="256"/>
                  </a:cubicBezTo>
                  <a:cubicBezTo>
                    <a:pt x="608" y="256"/>
                    <a:pt x="608" y="256"/>
                    <a:pt x="608" y="256"/>
                  </a:cubicBezTo>
                  <a:cubicBezTo>
                    <a:pt x="607" y="257"/>
                    <a:pt x="606" y="259"/>
                    <a:pt x="605" y="259"/>
                  </a:cubicBezTo>
                  <a:cubicBezTo>
                    <a:pt x="604" y="259"/>
                    <a:pt x="604" y="259"/>
                    <a:pt x="604" y="259"/>
                  </a:cubicBezTo>
                  <a:cubicBezTo>
                    <a:pt x="604" y="259"/>
                    <a:pt x="604" y="259"/>
                    <a:pt x="604" y="259"/>
                  </a:cubicBezTo>
                  <a:cubicBezTo>
                    <a:pt x="603" y="260"/>
                    <a:pt x="601" y="261"/>
                    <a:pt x="600" y="261"/>
                  </a:cubicBezTo>
                  <a:cubicBezTo>
                    <a:pt x="599" y="261"/>
                    <a:pt x="596" y="262"/>
                    <a:pt x="594" y="263"/>
                  </a:cubicBezTo>
                  <a:cubicBezTo>
                    <a:pt x="594" y="263"/>
                    <a:pt x="594" y="263"/>
                    <a:pt x="594" y="263"/>
                  </a:cubicBezTo>
                  <a:cubicBezTo>
                    <a:pt x="594" y="263"/>
                    <a:pt x="594" y="263"/>
                    <a:pt x="594" y="263"/>
                  </a:cubicBezTo>
                  <a:cubicBezTo>
                    <a:pt x="592" y="265"/>
                    <a:pt x="592" y="265"/>
                    <a:pt x="592" y="266"/>
                  </a:cubicBezTo>
                  <a:cubicBezTo>
                    <a:pt x="592" y="266"/>
                    <a:pt x="592" y="266"/>
                    <a:pt x="592" y="266"/>
                  </a:cubicBezTo>
                  <a:cubicBezTo>
                    <a:pt x="591" y="267"/>
                    <a:pt x="589" y="269"/>
                    <a:pt x="587" y="269"/>
                  </a:cubicBezTo>
                  <a:cubicBezTo>
                    <a:pt x="586" y="269"/>
                    <a:pt x="585" y="269"/>
                    <a:pt x="584" y="269"/>
                  </a:cubicBezTo>
                  <a:cubicBezTo>
                    <a:pt x="583" y="269"/>
                    <a:pt x="581" y="269"/>
                    <a:pt x="580" y="268"/>
                  </a:cubicBezTo>
                  <a:cubicBezTo>
                    <a:pt x="577" y="265"/>
                    <a:pt x="577" y="265"/>
                    <a:pt x="577" y="265"/>
                  </a:cubicBezTo>
                  <a:cubicBezTo>
                    <a:pt x="575" y="263"/>
                    <a:pt x="574" y="261"/>
                    <a:pt x="574" y="259"/>
                  </a:cubicBezTo>
                  <a:cubicBezTo>
                    <a:pt x="574" y="257"/>
                    <a:pt x="573" y="256"/>
                    <a:pt x="572" y="256"/>
                  </a:cubicBezTo>
                  <a:cubicBezTo>
                    <a:pt x="572" y="256"/>
                    <a:pt x="571" y="256"/>
                    <a:pt x="571" y="257"/>
                  </a:cubicBezTo>
                  <a:cubicBezTo>
                    <a:pt x="568" y="257"/>
                    <a:pt x="566" y="257"/>
                    <a:pt x="565" y="258"/>
                  </a:cubicBezTo>
                  <a:cubicBezTo>
                    <a:pt x="564" y="258"/>
                    <a:pt x="563" y="258"/>
                    <a:pt x="562" y="258"/>
                  </a:cubicBezTo>
                  <a:cubicBezTo>
                    <a:pt x="561" y="258"/>
                    <a:pt x="561" y="258"/>
                    <a:pt x="560" y="258"/>
                  </a:cubicBezTo>
                  <a:cubicBezTo>
                    <a:pt x="558" y="259"/>
                    <a:pt x="558" y="259"/>
                    <a:pt x="558" y="259"/>
                  </a:cubicBezTo>
                  <a:cubicBezTo>
                    <a:pt x="558" y="259"/>
                    <a:pt x="558" y="259"/>
                    <a:pt x="558" y="259"/>
                  </a:cubicBezTo>
                  <a:cubicBezTo>
                    <a:pt x="558" y="260"/>
                    <a:pt x="558" y="260"/>
                    <a:pt x="557" y="260"/>
                  </a:cubicBezTo>
                  <a:cubicBezTo>
                    <a:pt x="557" y="261"/>
                    <a:pt x="557" y="261"/>
                    <a:pt x="557" y="261"/>
                  </a:cubicBezTo>
                  <a:cubicBezTo>
                    <a:pt x="557" y="261"/>
                    <a:pt x="557" y="261"/>
                    <a:pt x="557" y="261"/>
                  </a:cubicBezTo>
                  <a:cubicBezTo>
                    <a:pt x="556" y="262"/>
                    <a:pt x="556" y="264"/>
                    <a:pt x="557" y="266"/>
                  </a:cubicBezTo>
                  <a:cubicBezTo>
                    <a:pt x="557" y="266"/>
                    <a:pt x="557" y="266"/>
                    <a:pt x="558" y="267"/>
                  </a:cubicBezTo>
                  <a:cubicBezTo>
                    <a:pt x="558" y="268"/>
                    <a:pt x="558" y="270"/>
                    <a:pt x="558" y="271"/>
                  </a:cubicBezTo>
                  <a:cubicBezTo>
                    <a:pt x="558" y="271"/>
                    <a:pt x="558" y="271"/>
                    <a:pt x="558" y="271"/>
                  </a:cubicBezTo>
                  <a:cubicBezTo>
                    <a:pt x="558" y="272"/>
                    <a:pt x="558" y="272"/>
                    <a:pt x="558" y="272"/>
                  </a:cubicBezTo>
                  <a:cubicBezTo>
                    <a:pt x="559" y="272"/>
                    <a:pt x="559" y="273"/>
                    <a:pt x="559" y="273"/>
                  </a:cubicBezTo>
                  <a:cubicBezTo>
                    <a:pt x="560" y="275"/>
                    <a:pt x="561" y="277"/>
                    <a:pt x="562" y="278"/>
                  </a:cubicBezTo>
                  <a:cubicBezTo>
                    <a:pt x="563" y="280"/>
                    <a:pt x="564" y="282"/>
                    <a:pt x="566" y="284"/>
                  </a:cubicBezTo>
                  <a:cubicBezTo>
                    <a:pt x="567" y="286"/>
                    <a:pt x="569" y="288"/>
                    <a:pt x="570" y="289"/>
                  </a:cubicBezTo>
                  <a:cubicBezTo>
                    <a:pt x="571" y="291"/>
                    <a:pt x="572" y="293"/>
                    <a:pt x="572" y="295"/>
                  </a:cubicBezTo>
                  <a:cubicBezTo>
                    <a:pt x="572" y="296"/>
                    <a:pt x="572" y="298"/>
                    <a:pt x="571" y="300"/>
                  </a:cubicBezTo>
                  <a:cubicBezTo>
                    <a:pt x="570" y="302"/>
                    <a:pt x="570" y="303"/>
                    <a:pt x="571" y="305"/>
                  </a:cubicBezTo>
                  <a:cubicBezTo>
                    <a:pt x="571" y="306"/>
                    <a:pt x="572" y="308"/>
                    <a:pt x="574" y="309"/>
                  </a:cubicBezTo>
                  <a:cubicBezTo>
                    <a:pt x="574" y="310"/>
                    <a:pt x="575" y="311"/>
                    <a:pt x="574" y="312"/>
                  </a:cubicBezTo>
                  <a:cubicBezTo>
                    <a:pt x="574" y="313"/>
                    <a:pt x="574" y="313"/>
                    <a:pt x="573" y="313"/>
                  </a:cubicBezTo>
                  <a:cubicBezTo>
                    <a:pt x="573" y="314"/>
                    <a:pt x="573" y="314"/>
                    <a:pt x="573" y="314"/>
                  </a:cubicBezTo>
                  <a:cubicBezTo>
                    <a:pt x="572" y="314"/>
                    <a:pt x="572" y="314"/>
                    <a:pt x="572" y="314"/>
                  </a:cubicBezTo>
                  <a:cubicBezTo>
                    <a:pt x="572" y="314"/>
                    <a:pt x="572" y="315"/>
                    <a:pt x="572" y="315"/>
                  </a:cubicBezTo>
                  <a:cubicBezTo>
                    <a:pt x="571" y="316"/>
                    <a:pt x="571" y="316"/>
                    <a:pt x="571" y="317"/>
                  </a:cubicBezTo>
                  <a:cubicBezTo>
                    <a:pt x="570" y="317"/>
                    <a:pt x="570" y="317"/>
                    <a:pt x="570" y="317"/>
                  </a:cubicBezTo>
                  <a:cubicBezTo>
                    <a:pt x="570" y="317"/>
                    <a:pt x="570" y="317"/>
                    <a:pt x="570" y="317"/>
                  </a:cubicBezTo>
                  <a:cubicBezTo>
                    <a:pt x="570" y="318"/>
                    <a:pt x="570" y="319"/>
                    <a:pt x="571" y="319"/>
                  </a:cubicBezTo>
                  <a:cubicBezTo>
                    <a:pt x="572" y="320"/>
                    <a:pt x="572" y="322"/>
                    <a:pt x="572" y="324"/>
                  </a:cubicBezTo>
                  <a:cubicBezTo>
                    <a:pt x="571" y="325"/>
                    <a:pt x="572" y="327"/>
                    <a:pt x="573" y="328"/>
                  </a:cubicBezTo>
                  <a:cubicBezTo>
                    <a:pt x="573" y="328"/>
                    <a:pt x="573" y="328"/>
                    <a:pt x="573" y="328"/>
                  </a:cubicBezTo>
                  <a:cubicBezTo>
                    <a:pt x="573" y="328"/>
                    <a:pt x="573" y="328"/>
                    <a:pt x="573" y="328"/>
                  </a:cubicBezTo>
                  <a:cubicBezTo>
                    <a:pt x="574" y="328"/>
                    <a:pt x="575" y="329"/>
                    <a:pt x="575" y="329"/>
                  </a:cubicBezTo>
                  <a:cubicBezTo>
                    <a:pt x="576" y="330"/>
                    <a:pt x="576" y="330"/>
                    <a:pt x="576" y="330"/>
                  </a:cubicBezTo>
                  <a:cubicBezTo>
                    <a:pt x="577" y="329"/>
                    <a:pt x="577" y="329"/>
                    <a:pt x="577" y="329"/>
                  </a:cubicBezTo>
                  <a:cubicBezTo>
                    <a:pt x="577" y="329"/>
                    <a:pt x="577" y="329"/>
                    <a:pt x="578" y="329"/>
                  </a:cubicBezTo>
                  <a:cubicBezTo>
                    <a:pt x="580" y="328"/>
                    <a:pt x="581" y="327"/>
                    <a:pt x="582" y="327"/>
                  </a:cubicBezTo>
                  <a:cubicBezTo>
                    <a:pt x="582" y="327"/>
                    <a:pt x="582" y="327"/>
                    <a:pt x="582" y="327"/>
                  </a:cubicBezTo>
                  <a:cubicBezTo>
                    <a:pt x="583" y="327"/>
                    <a:pt x="583" y="327"/>
                    <a:pt x="583" y="327"/>
                  </a:cubicBezTo>
                  <a:cubicBezTo>
                    <a:pt x="584" y="325"/>
                    <a:pt x="585" y="324"/>
                    <a:pt x="585" y="324"/>
                  </a:cubicBezTo>
                  <a:cubicBezTo>
                    <a:pt x="585" y="324"/>
                    <a:pt x="585" y="324"/>
                    <a:pt x="585" y="324"/>
                  </a:cubicBezTo>
                  <a:cubicBezTo>
                    <a:pt x="585" y="324"/>
                    <a:pt x="585" y="324"/>
                    <a:pt x="585" y="324"/>
                  </a:cubicBezTo>
                  <a:cubicBezTo>
                    <a:pt x="586" y="322"/>
                    <a:pt x="587" y="321"/>
                    <a:pt x="588" y="321"/>
                  </a:cubicBezTo>
                  <a:cubicBezTo>
                    <a:pt x="589" y="321"/>
                    <a:pt x="590" y="323"/>
                    <a:pt x="592" y="324"/>
                  </a:cubicBezTo>
                  <a:cubicBezTo>
                    <a:pt x="593" y="326"/>
                    <a:pt x="595" y="329"/>
                    <a:pt x="597" y="331"/>
                  </a:cubicBezTo>
                  <a:cubicBezTo>
                    <a:pt x="598" y="333"/>
                    <a:pt x="598" y="334"/>
                    <a:pt x="598" y="335"/>
                  </a:cubicBezTo>
                  <a:cubicBezTo>
                    <a:pt x="598" y="336"/>
                    <a:pt x="598" y="336"/>
                    <a:pt x="598" y="336"/>
                  </a:cubicBezTo>
                  <a:cubicBezTo>
                    <a:pt x="599" y="336"/>
                    <a:pt x="599" y="336"/>
                    <a:pt x="599" y="336"/>
                  </a:cubicBezTo>
                  <a:cubicBezTo>
                    <a:pt x="600" y="336"/>
                    <a:pt x="600" y="337"/>
                    <a:pt x="600" y="337"/>
                  </a:cubicBezTo>
                  <a:cubicBezTo>
                    <a:pt x="600" y="337"/>
                    <a:pt x="601" y="337"/>
                    <a:pt x="601" y="338"/>
                  </a:cubicBezTo>
                  <a:cubicBezTo>
                    <a:pt x="602" y="338"/>
                    <a:pt x="602" y="338"/>
                    <a:pt x="603" y="339"/>
                  </a:cubicBezTo>
                  <a:cubicBezTo>
                    <a:pt x="604" y="339"/>
                    <a:pt x="604" y="340"/>
                    <a:pt x="605" y="340"/>
                  </a:cubicBezTo>
                  <a:cubicBezTo>
                    <a:pt x="605" y="342"/>
                    <a:pt x="607" y="342"/>
                    <a:pt x="608" y="343"/>
                  </a:cubicBezTo>
                  <a:cubicBezTo>
                    <a:pt x="611" y="345"/>
                    <a:pt x="611" y="346"/>
                    <a:pt x="612" y="346"/>
                  </a:cubicBezTo>
                  <a:cubicBezTo>
                    <a:pt x="612" y="346"/>
                    <a:pt x="612" y="346"/>
                    <a:pt x="612" y="346"/>
                  </a:cubicBezTo>
                  <a:cubicBezTo>
                    <a:pt x="613" y="346"/>
                    <a:pt x="614" y="347"/>
                    <a:pt x="615" y="347"/>
                  </a:cubicBezTo>
                  <a:cubicBezTo>
                    <a:pt x="615" y="347"/>
                    <a:pt x="615" y="347"/>
                    <a:pt x="615" y="347"/>
                  </a:cubicBezTo>
                  <a:cubicBezTo>
                    <a:pt x="615" y="346"/>
                    <a:pt x="615" y="346"/>
                    <a:pt x="615" y="346"/>
                  </a:cubicBezTo>
                  <a:cubicBezTo>
                    <a:pt x="621" y="346"/>
                    <a:pt x="621" y="346"/>
                    <a:pt x="621" y="346"/>
                  </a:cubicBezTo>
                  <a:cubicBezTo>
                    <a:pt x="621" y="346"/>
                    <a:pt x="622" y="346"/>
                    <a:pt x="623" y="347"/>
                  </a:cubicBezTo>
                  <a:cubicBezTo>
                    <a:pt x="624" y="347"/>
                    <a:pt x="625" y="347"/>
                    <a:pt x="625" y="347"/>
                  </a:cubicBezTo>
                  <a:cubicBezTo>
                    <a:pt x="627" y="348"/>
                    <a:pt x="629" y="350"/>
                    <a:pt x="630" y="350"/>
                  </a:cubicBezTo>
                  <a:cubicBezTo>
                    <a:pt x="632" y="352"/>
                    <a:pt x="633" y="354"/>
                    <a:pt x="635" y="354"/>
                  </a:cubicBezTo>
                  <a:cubicBezTo>
                    <a:pt x="637" y="355"/>
                    <a:pt x="640" y="356"/>
                    <a:pt x="641" y="356"/>
                  </a:cubicBezTo>
                  <a:cubicBezTo>
                    <a:pt x="641" y="356"/>
                    <a:pt x="643" y="357"/>
                    <a:pt x="644" y="357"/>
                  </a:cubicBezTo>
                  <a:cubicBezTo>
                    <a:pt x="644" y="357"/>
                    <a:pt x="644" y="357"/>
                    <a:pt x="644" y="357"/>
                  </a:cubicBezTo>
                  <a:cubicBezTo>
                    <a:pt x="644" y="357"/>
                    <a:pt x="644" y="357"/>
                    <a:pt x="644" y="357"/>
                  </a:cubicBezTo>
                  <a:cubicBezTo>
                    <a:pt x="645" y="358"/>
                    <a:pt x="645" y="358"/>
                    <a:pt x="645" y="358"/>
                  </a:cubicBezTo>
                  <a:cubicBezTo>
                    <a:pt x="645" y="358"/>
                    <a:pt x="645" y="359"/>
                    <a:pt x="644" y="360"/>
                  </a:cubicBezTo>
                  <a:cubicBezTo>
                    <a:pt x="644" y="360"/>
                    <a:pt x="644" y="360"/>
                    <a:pt x="644" y="360"/>
                  </a:cubicBezTo>
                  <a:cubicBezTo>
                    <a:pt x="644" y="361"/>
                    <a:pt x="644" y="361"/>
                    <a:pt x="644" y="361"/>
                  </a:cubicBezTo>
                  <a:cubicBezTo>
                    <a:pt x="644" y="363"/>
                    <a:pt x="644" y="363"/>
                    <a:pt x="644" y="364"/>
                  </a:cubicBezTo>
                  <a:cubicBezTo>
                    <a:pt x="644" y="364"/>
                    <a:pt x="644" y="364"/>
                    <a:pt x="644" y="364"/>
                  </a:cubicBezTo>
                  <a:cubicBezTo>
                    <a:pt x="644" y="364"/>
                    <a:pt x="644" y="364"/>
                    <a:pt x="644" y="364"/>
                  </a:cubicBezTo>
                  <a:cubicBezTo>
                    <a:pt x="644" y="366"/>
                    <a:pt x="646" y="368"/>
                    <a:pt x="649" y="368"/>
                  </a:cubicBezTo>
                  <a:cubicBezTo>
                    <a:pt x="649" y="368"/>
                    <a:pt x="649" y="368"/>
                    <a:pt x="649" y="368"/>
                  </a:cubicBezTo>
                  <a:cubicBezTo>
                    <a:pt x="649" y="368"/>
                    <a:pt x="649" y="368"/>
                    <a:pt x="649" y="368"/>
                  </a:cubicBezTo>
                  <a:cubicBezTo>
                    <a:pt x="651" y="368"/>
                    <a:pt x="653" y="370"/>
                    <a:pt x="654" y="371"/>
                  </a:cubicBezTo>
                  <a:cubicBezTo>
                    <a:pt x="654" y="371"/>
                    <a:pt x="654" y="371"/>
                    <a:pt x="654" y="371"/>
                  </a:cubicBezTo>
                  <a:cubicBezTo>
                    <a:pt x="654" y="371"/>
                    <a:pt x="656" y="371"/>
                    <a:pt x="657" y="372"/>
                  </a:cubicBezTo>
                  <a:cubicBezTo>
                    <a:pt x="658" y="372"/>
                    <a:pt x="659" y="373"/>
                    <a:pt x="660" y="373"/>
                  </a:cubicBezTo>
                  <a:cubicBezTo>
                    <a:pt x="660" y="373"/>
                    <a:pt x="660" y="373"/>
                    <a:pt x="660" y="373"/>
                  </a:cubicBezTo>
                  <a:cubicBezTo>
                    <a:pt x="661" y="373"/>
                    <a:pt x="661" y="373"/>
                    <a:pt x="661" y="373"/>
                  </a:cubicBezTo>
                  <a:cubicBezTo>
                    <a:pt x="663" y="373"/>
                    <a:pt x="667" y="374"/>
                    <a:pt x="668" y="375"/>
                  </a:cubicBezTo>
                  <a:cubicBezTo>
                    <a:pt x="669" y="376"/>
                    <a:pt x="669" y="376"/>
                    <a:pt x="669" y="376"/>
                  </a:cubicBezTo>
                  <a:cubicBezTo>
                    <a:pt x="669" y="376"/>
                    <a:pt x="669" y="376"/>
                    <a:pt x="669" y="376"/>
                  </a:cubicBezTo>
                  <a:cubicBezTo>
                    <a:pt x="670" y="376"/>
                    <a:pt x="673" y="378"/>
                    <a:pt x="674" y="379"/>
                  </a:cubicBezTo>
                  <a:cubicBezTo>
                    <a:pt x="674" y="379"/>
                    <a:pt x="674" y="379"/>
                    <a:pt x="674" y="379"/>
                  </a:cubicBezTo>
                  <a:cubicBezTo>
                    <a:pt x="674" y="380"/>
                    <a:pt x="674" y="380"/>
                    <a:pt x="674" y="380"/>
                  </a:cubicBezTo>
                  <a:cubicBezTo>
                    <a:pt x="675" y="380"/>
                    <a:pt x="676" y="381"/>
                    <a:pt x="677" y="381"/>
                  </a:cubicBezTo>
                  <a:cubicBezTo>
                    <a:pt x="677" y="382"/>
                    <a:pt x="678" y="383"/>
                    <a:pt x="679" y="383"/>
                  </a:cubicBezTo>
                  <a:cubicBezTo>
                    <a:pt x="682" y="386"/>
                    <a:pt x="682" y="386"/>
                    <a:pt x="682" y="386"/>
                  </a:cubicBezTo>
                  <a:cubicBezTo>
                    <a:pt x="682" y="386"/>
                    <a:pt x="682" y="386"/>
                    <a:pt x="682" y="386"/>
                  </a:cubicBezTo>
                  <a:cubicBezTo>
                    <a:pt x="682" y="386"/>
                    <a:pt x="679" y="388"/>
                    <a:pt x="677" y="390"/>
                  </a:cubicBezTo>
                  <a:cubicBezTo>
                    <a:pt x="669" y="397"/>
                    <a:pt x="669" y="397"/>
                    <a:pt x="669" y="397"/>
                  </a:cubicBezTo>
                  <a:cubicBezTo>
                    <a:pt x="669" y="398"/>
                    <a:pt x="669" y="398"/>
                    <a:pt x="669" y="398"/>
                  </a:cubicBezTo>
                  <a:cubicBezTo>
                    <a:pt x="669" y="399"/>
                    <a:pt x="667" y="400"/>
                    <a:pt x="666" y="400"/>
                  </a:cubicBezTo>
                  <a:cubicBezTo>
                    <a:pt x="665" y="400"/>
                    <a:pt x="664" y="401"/>
                    <a:pt x="663" y="402"/>
                  </a:cubicBezTo>
                  <a:cubicBezTo>
                    <a:pt x="662" y="402"/>
                    <a:pt x="662" y="402"/>
                    <a:pt x="662" y="402"/>
                  </a:cubicBezTo>
                  <a:cubicBezTo>
                    <a:pt x="662" y="403"/>
                    <a:pt x="662" y="403"/>
                    <a:pt x="662" y="403"/>
                  </a:cubicBezTo>
                  <a:cubicBezTo>
                    <a:pt x="662" y="405"/>
                    <a:pt x="662" y="407"/>
                    <a:pt x="661" y="408"/>
                  </a:cubicBezTo>
                  <a:cubicBezTo>
                    <a:pt x="661" y="408"/>
                    <a:pt x="661" y="408"/>
                    <a:pt x="661" y="408"/>
                  </a:cubicBezTo>
                  <a:cubicBezTo>
                    <a:pt x="661" y="408"/>
                    <a:pt x="661" y="408"/>
                    <a:pt x="661" y="408"/>
                  </a:cubicBezTo>
                  <a:cubicBezTo>
                    <a:pt x="660" y="409"/>
                    <a:pt x="658" y="410"/>
                    <a:pt x="656" y="410"/>
                  </a:cubicBezTo>
                  <a:cubicBezTo>
                    <a:pt x="655" y="410"/>
                    <a:pt x="653" y="411"/>
                    <a:pt x="653" y="411"/>
                  </a:cubicBezTo>
                  <a:cubicBezTo>
                    <a:pt x="653" y="412"/>
                    <a:pt x="653" y="412"/>
                    <a:pt x="653" y="412"/>
                  </a:cubicBezTo>
                  <a:cubicBezTo>
                    <a:pt x="653" y="412"/>
                    <a:pt x="653" y="412"/>
                    <a:pt x="653" y="412"/>
                  </a:cubicBezTo>
                  <a:cubicBezTo>
                    <a:pt x="652" y="412"/>
                    <a:pt x="652" y="413"/>
                    <a:pt x="652" y="414"/>
                  </a:cubicBezTo>
                  <a:cubicBezTo>
                    <a:pt x="652" y="414"/>
                    <a:pt x="652" y="416"/>
                    <a:pt x="653" y="416"/>
                  </a:cubicBezTo>
                  <a:cubicBezTo>
                    <a:pt x="653" y="417"/>
                    <a:pt x="652" y="419"/>
                    <a:pt x="652" y="420"/>
                  </a:cubicBezTo>
                  <a:cubicBezTo>
                    <a:pt x="652" y="421"/>
                    <a:pt x="651" y="421"/>
                    <a:pt x="651" y="422"/>
                  </a:cubicBezTo>
                  <a:cubicBezTo>
                    <a:pt x="651" y="423"/>
                    <a:pt x="650" y="424"/>
                    <a:pt x="649" y="425"/>
                  </a:cubicBezTo>
                  <a:cubicBezTo>
                    <a:pt x="648" y="426"/>
                    <a:pt x="647" y="427"/>
                    <a:pt x="647" y="428"/>
                  </a:cubicBezTo>
                  <a:cubicBezTo>
                    <a:pt x="646" y="429"/>
                    <a:pt x="645" y="431"/>
                    <a:pt x="646" y="433"/>
                  </a:cubicBezTo>
                  <a:cubicBezTo>
                    <a:pt x="646" y="434"/>
                    <a:pt x="646" y="435"/>
                    <a:pt x="646" y="436"/>
                  </a:cubicBezTo>
                  <a:cubicBezTo>
                    <a:pt x="647" y="437"/>
                    <a:pt x="647" y="438"/>
                    <a:pt x="647" y="438"/>
                  </a:cubicBezTo>
                  <a:cubicBezTo>
                    <a:pt x="647" y="438"/>
                    <a:pt x="647" y="439"/>
                    <a:pt x="646" y="440"/>
                  </a:cubicBezTo>
                  <a:cubicBezTo>
                    <a:pt x="646" y="440"/>
                    <a:pt x="646" y="441"/>
                    <a:pt x="646" y="442"/>
                  </a:cubicBezTo>
                  <a:cubicBezTo>
                    <a:pt x="646" y="442"/>
                    <a:pt x="646" y="442"/>
                    <a:pt x="646" y="442"/>
                  </a:cubicBezTo>
                  <a:cubicBezTo>
                    <a:pt x="646" y="443"/>
                    <a:pt x="645" y="443"/>
                    <a:pt x="645" y="444"/>
                  </a:cubicBezTo>
                  <a:cubicBezTo>
                    <a:pt x="644" y="445"/>
                    <a:pt x="643" y="446"/>
                    <a:pt x="642" y="447"/>
                  </a:cubicBezTo>
                  <a:cubicBezTo>
                    <a:pt x="642" y="447"/>
                    <a:pt x="642" y="447"/>
                    <a:pt x="642" y="447"/>
                  </a:cubicBezTo>
                  <a:cubicBezTo>
                    <a:pt x="642" y="447"/>
                    <a:pt x="642" y="447"/>
                    <a:pt x="642" y="447"/>
                  </a:cubicBezTo>
                  <a:cubicBezTo>
                    <a:pt x="642" y="448"/>
                    <a:pt x="641" y="449"/>
                    <a:pt x="640" y="450"/>
                  </a:cubicBezTo>
                  <a:cubicBezTo>
                    <a:pt x="640" y="450"/>
                    <a:pt x="640" y="450"/>
                    <a:pt x="640" y="450"/>
                  </a:cubicBezTo>
                  <a:cubicBezTo>
                    <a:pt x="640" y="453"/>
                    <a:pt x="640" y="453"/>
                    <a:pt x="640" y="453"/>
                  </a:cubicBezTo>
                  <a:cubicBezTo>
                    <a:pt x="640" y="453"/>
                    <a:pt x="639" y="455"/>
                    <a:pt x="637" y="457"/>
                  </a:cubicBezTo>
                  <a:cubicBezTo>
                    <a:pt x="636" y="458"/>
                    <a:pt x="636" y="460"/>
                    <a:pt x="636" y="461"/>
                  </a:cubicBezTo>
                  <a:cubicBezTo>
                    <a:pt x="636" y="461"/>
                    <a:pt x="636" y="461"/>
                    <a:pt x="636" y="461"/>
                  </a:cubicBezTo>
                  <a:cubicBezTo>
                    <a:pt x="639" y="464"/>
                    <a:pt x="639" y="464"/>
                    <a:pt x="639" y="464"/>
                  </a:cubicBezTo>
                  <a:cubicBezTo>
                    <a:pt x="640" y="465"/>
                    <a:pt x="640" y="465"/>
                    <a:pt x="640" y="465"/>
                  </a:cubicBezTo>
                  <a:cubicBezTo>
                    <a:pt x="642" y="467"/>
                    <a:pt x="642" y="467"/>
                    <a:pt x="642" y="467"/>
                  </a:cubicBezTo>
                  <a:cubicBezTo>
                    <a:pt x="642" y="467"/>
                    <a:pt x="642" y="467"/>
                    <a:pt x="642" y="467"/>
                  </a:cubicBezTo>
                  <a:cubicBezTo>
                    <a:pt x="644" y="467"/>
                    <a:pt x="647" y="470"/>
                    <a:pt x="648" y="471"/>
                  </a:cubicBezTo>
                  <a:cubicBezTo>
                    <a:pt x="649" y="471"/>
                    <a:pt x="652" y="473"/>
                    <a:pt x="655" y="474"/>
                  </a:cubicBezTo>
                  <a:cubicBezTo>
                    <a:pt x="656" y="475"/>
                    <a:pt x="657" y="475"/>
                    <a:pt x="658" y="475"/>
                  </a:cubicBezTo>
                  <a:cubicBezTo>
                    <a:pt x="659" y="475"/>
                    <a:pt x="660" y="475"/>
                    <a:pt x="661" y="475"/>
                  </a:cubicBezTo>
                  <a:cubicBezTo>
                    <a:pt x="661" y="474"/>
                    <a:pt x="662" y="474"/>
                    <a:pt x="663" y="474"/>
                  </a:cubicBezTo>
                  <a:cubicBezTo>
                    <a:pt x="664" y="474"/>
                    <a:pt x="667" y="475"/>
                    <a:pt x="668" y="476"/>
                  </a:cubicBezTo>
                  <a:cubicBezTo>
                    <a:pt x="669" y="477"/>
                    <a:pt x="670" y="478"/>
                    <a:pt x="672" y="479"/>
                  </a:cubicBezTo>
                  <a:cubicBezTo>
                    <a:pt x="673" y="480"/>
                    <a:pt x="674" y="481"/>
                    <a:pt x="675" y="481"/>
                  </a:cubicBezTo>
                  <a:cubicBezTo>
                    <a:pt x="677" y="483"/>
                    <a:pt x="683" y="485"/>
                    <a:pt x="684" y="485"/>
                  </a:cubicBezTo>
                  <a:cubicBezTo>
                    <a:pt x="685" y="486"/>
                    <a:pt x="687" y="486"/>
                    <a:pt x="688" y="487"/>
                  </a:cubicBezTo>
                  <a:cubicBezTo>
                    <a:pt x="689" y="487"/>
                    <a:pt x="690" y="488"/>
                    <a:pt x="690" y="488"/>
                  </a:cubicBezTo>
                  <a:cubicBezTo>
                    <a:pt x="692" y="489"/>
                    <a:pt x="693" y="491"/>
                    <a:pt x="694" y="492"/>
                  </a:cubicBezTo>
                  <a:cubicBezTo>
                    <a:pt x="695" y="495"/>
                    <a:pt x="697" y="497"/>
                    <a:pt x="698" y="498"/>
                  </a:cubicBezTo>
                  <a:cubicBezTo>
                    <a:pt x="699" y="499"/>
                    <a:pt x="700" y="500"/>
                    <a:pt x="702" y="500"/>
                  </a:cubicBezTo>
                  <a:cubicBezTo>
                    <a:pt x="703" y="500"/>
                    <a:pt x="706" y="501"/>
                    <a:pt x="708" y="502"/>
                  </a:cubicBezTo>
                  <a:cubicBezTo>
                    <a:pt x="709" y="504"/>
                    <a:pt x="712" y="505"/>
                    <a:pt x="715" y="506"/>
                  </a:cubicBezTo>
                  <a:cubicBezTo>
                    <a:pt x="717" y="508"/>
                    <a:pt x="720" y="509"/>
                    <a:pt x="722" y="510"/>
                  </a:cubicBezTo>
                  <a:cubicBezTo>
                    <a:pt x="724" y="512"/>
                    <a:pt x="726" y="513"/>
                    <a:pt x="727" y="513"/>
                  </a:cubicBezTo>
                  <a:cubicBezTo>
                    <a:pt x="727" y="513"/>
                    <a:pt x="727" y="513"/>
                    <a:pt x="727" y="513"/>
                  </a:cubicBezTo>
                  <a:cubicBezTo>
                    <a:pt x="728" y="514"/>
                    <a:pt x="729" y="514"/>
                    <a:pt x="729" y="514"/>
                  </a:cubicBezTo>
                  <a:cubicBezTo>
                    <a:pt x="731" y="514"/>
                    <a:pt x="732" y="514"/>
                    <a:pt x="733" y="513"/>
                  </a:cubicBezTo>
                  <a:cubicBezTo>
                    <a:pt x="734" y="513"/>
                    <a:pt x="735" y="513"/>
                    <a:pt x="737" y="513"/>
                  </a:cubicBezTo>
                  <a:cubicBezTo>
                    <a:pt x="738" y="513"/>
                    <a:pt x="739" y="513"/>
                    <a:pt x="740" y="513"/>
                  </a:cubicBezTo>
                  <a:cubicBezTo>
                    <a:pt x="742" y="514"/>
                    <a:pt x="745" y="516"/>
                    <a:pt x="748" y="517"/>
                  </a:cubicBezTo>
                  <a:cubicBezTo>
                    <a:pt x="749" y="518"/>
                    <a:pt x="750" y="518"/>
                    <a:pt x="751" y="519"/>
                  </a:cubicBezTo>
                  <a:cubicBezTo>
                    <a:pt x="753" y="520"/>
                    <a:pt x="755" y="521"/>
                    <a:pt x="756" y="522"/>
                  </a:cubicBezTo>
                  <a:cubicBezTo>
                    <a:pt x="757" y="523"/>
                    <a:pt x="759" y="524"/>
                    <a:pt x="762" y="524"/>
                  </a:cubicBezTo>
                  <a:cubicBezTo>
                    <a:pt x="762" y="524"/>
                    <a:pt x="763" y="524"/>
                    <a:pt x="764" y="523"/>
                  </a:cubicBezTo>
                  <a:cubicBezTo>
                    <a:pt x="767" y="523"/>
                    <a:pt x="769" y="523"/>
                    <a:pt x="770" y="522"/>
                  </a:cubicBezTo>
                  <a:cubicBezTo>
                    <a:pt x="771" y="522"/>
                    <a:pt x="772" y="524"/>
                    <a:pt x="772" y="526"/>
                  </a:cubicBezTo>
                  <a:cubicBezTo>
                    <a:pt x="772" y="526"/>
                    <a:pt x="772" y="526"/>
                    <a:pt x="772" y="526"/>
                  </a:cubicBezTo>
                  <a:cubicBezTo>
                    <a:pt x="773" y="527"/>
                    <a:pt x="773" y="527"/>
                    <a:pt x="773" y="527"/>
                  </a:cubicBezTo>
                  <a:cubicBezTo>
                    <a:pt x="773" y="529"/>
                    <a:pt x="774" y="530"/>
                    <a:pt x="776" y="532"/>
                  </a:cubicBezTo>
                  <a:cubicBezTo>
                    <a:pt x="777" y="533"/>
                    <a:pt x="778" y="534"/>
                    <a:pt x="780" y="534"/>
                  </a:cubicBezTo>
                  <a:cubicBezTo>
                    <a:pt x="781" y="534"/>
                    <a:pt x="781" y="534"/>
                    <a:pt x="782" y="534"/>
                  </a:cubicBezTo>
                  <a:cubicBezTo>
                    <a:pt x="784" y="534"/>
                    <a:pt x="785" y="535"/>
                    <a:pt x="786" y="535"/>
                  </a:cubicBezTo>
                  <a:cubicBezTo>
                    <a:pt x="787" y="535"/>
                    <a:pt x="787" y="535"/>
                    <a:pt x="787" y="535"/>
                  </a:cubicBezTo>
                  <a:cubicBezTo>
                    <a:pt x="788" y="535"/>
                    <a:pt x="790" y="535"/>
                    <a:pt x="791" y="535"/>
                  </a:cubicBezTo>
                  <a:cubicBezTo>
                    <a:pt x="793" y="535"/>
                    <a:pt x="793" y="535"/>
                    <a:pt x="793" y="535"/>
                  </a:cubicBezTo>
                  <a:cubicBezTo>
                    <a:pt x="795" y="535"/>
                    <a:pt x="797" y="536"/>
                    <a:pt x="798" y="537"/>
                  </a:cubicBezTo>
                  <a:cubicBezTo>
                    <a:pt x="798" y="537"/>
                    <a:pt x="798" y="537"/>
                    <a:pt x="798" y="537"/>
                  </a:cubicBezTo>
                  <a:cubicBezTo>
                    <a:pt x="798" y="537"/>
                    <a:pt x="798" y="537"/>
                    <a:pt x="798" y="537"/>
                  </a:cubicBezTo>
                  <a:cubicBezTo>
                    <a:pt x="799" y="538"/>
                    <a:pt x="801" y="539"/>
                    <a:pt x="802" y="540"/>
                  </a:cubicBezTo>
                  <a:cubicBezTo>
                    <a:pt x="802" y="540"/>
                    <a:pt x="802" y="540"/>
                    <a:pt x="802" y="540"/>
                  </a:cubicBezTo>
                  <a:cubicBezTo>
                    <a:pt x="802" y="541"/>
                    <a:pt x="802" y="541"/>
                    <a:pt x="802" y="541"/>
                  </a:cubicBezTo>
                  <a:cubicBezTo>
                    <a:pt x="803" y="541"/>
                    <a:pt x="803" y="541"/>
                    <a:pt x="803" y="541"/>
                  </a:cubicBezTo>
                  <a:cubicBezTo>
                    <a:pt x="804" y="541"/>
                    <a:pt x="805" y="541"/>
                    <a:pt x="805" y="540"/>
                  </a:cubicBezTo>
                  <a:cubicBezTo>
                    <a:pt x="806" y="539"/>
                    <a:pt x="807" y="538"/>
                    <a:pt x="807" y="537"/>
                  </a:cubicBezTo>
                  <a:cubicBezTo>
                    <a:pt x="807" y="536"/>
                    <a:pt x="809" y="535"/>
                    <a:pt x="810" y="535"/>
                  </a:cubicBezTo>
                  <a:cubicBezTo>
                    <a:pt x="811" y="535"/>
                    <a:pt x="811" y="535"/>
                    <a:pt x="811" y="535"/>
                  </a:cubicBezTo>
                  <a:cubicBezTo>
                    <a:pt x="811" y="535"/>
                    <a:pt x="811" y="535"/>
                    <a:pt x="811" y="535"/>
                  </a:cubicBezTo>
                  <a:cubicBezTo>
                    <a:pt x="812" y="534"/>
                    <a:pt x="814" y="534"/>
                    <a:pt x="816" y="534"/>
                  </a:cubicBezTo>
                  <a:cubicBezTo>
                    <a:pt x="818" y="534"/>
                    <a:pt x="820" y="535"/>
                    <a:pt x="823" y="535"/>
                  </a:cubicBezTo>
                  <a:cubicBezTo>
                    <a:pt x="824" y="537"/>
                    <a:pt x="826" y="537"/>
                    <a:pt x="828" y="537"/>
                  </a:cubicBezTo>
                  <a:cubicBezTo>
                    <a:pt x="828" y="537"/>
                    <a:pt x="828" y="537"/>
                    <a:pt x="828" y="537"/>
                  </a:cubicBezTo>
                  <a:cubicBezTo>
                    <a:pt x="829" y="537"/>
                    <a:pt x="829" y="537"/>
                    <a:pt x="829" y="537"/>
                  </a:cubicBezTo>
                  <a:cubicBezTo>
                    <a:pt x="831" y="537"/>
                    <a:pt x="831" y="537"/>
                    <a:pt x="831" y="537"/>
                  </a:cubicBezTo>
                  <a:cubicBezTo>
                    <a:pt x="831" y="536"/>
                    <a:pt x="831" y="536"/>
                    <a:pt x="831" y="536"/>
                  </a:cubicBezTo>
                  <a:cubicBezTo>
                    <a:pt x="831" y="536"/>
                    <a:pt x="831" y="536"/>
                    <a:pt x="831" y="536"/>
                  </a:cubicBezTo>
                  <a:cubicBezTo>
                    <a:pt x="831" y="536"/>
                    <a:pt x="831" y="536"/>
                    <a:pt x="831" y="536"/>
                  </a:cubicBezTo>
                  <a:cubicBezTo>
                    <a:pt x="831" y="536"/>
                    <a:pt x="831" y="536"/>
                    <a:pt x="831" y="536"/>
                  </a:cubicBezTo>
                  <a:cubicBezTo>
                    <a:pt x="832" y="536"/>
                    <a:pt x="832" y="536"/>
                    <a:pt x="832" y="536"/>
                  </a:cubicBezTo>
                  <a:cubicBezTo>
                    <a:pt x="833" y="536"/>
                    <a:pt x="833" y="536"/>
                    <a:pt x="834" y="535"/>
                  </a:cubicBezTo>
                  <a:cubicBezTo>
                    <a:pt x="836" y="534"/>
                    <a:pt x="837" y="534"/>
                    <a:pt x="838" y="534"/>
                  </a:cubicBezTo>
                  <a:cubicBezTo>
                    <a:pt x="838" y="534"/>
                    <a:pt x="838" y="534"/>
                    <a:pt x="838" y="534"/>
                  </a:cubicBezTo>
                  <a:cubicBezTo>
                    <a:pt x="838" y="534"/>
                    <a:pt x="838" y="534"/>
                    <a:pt x="838" y="534"/>
                  </a:cubicBezTo>
                  <a:cubicBezTo>
                    <a:pt x="840" y="534"/>
                    <a:pt x="840" y="534"/>
                    <a:pt x="840" y="534"/>
                  </a:cubicBezTo>
                  <a:cubicBezTo>
                    <a:pt x="840" y="533"/>
                    <a:pt x="841" y="533"/>
                    <a:pt x="841" y="533"/>
                  </a:cubicBezTo>
                  <a:cubicBezTo>
                    <a:pt x="842" y="532"/>
                    <a:pt x="844" y="532"/>
                    <a:pt x="845" y="532"/>
                  </a:cubicBezTo>
                  <a:cubicBezTo>
                    <a:pt x="846" y="532"/>
                    <a:pt x="847" y="532"/>
                    <a:pt x="848" y="532"/>
                  </a:cubicBezTo>
                  <a:cubicBezTo>
                    <a:pt x="850" y="534"/>
                    <a:pt x="851" y="534"/>
                    <a:pt x="853" y="535"/>
                  </a:cubicBezTo>
                  <a:cubicBezTo>
                    <a:pt x="854" y="535"/>
                    <a:pt x="854" y="535"/>
                    <a:pt x="855" y="536"/>
                  </a:cubicBezTo>
                  <a:cubicBezTo>
                    <a:pt x="856" y="537"/>
                    <a:pt x="858" y="537"/>
                    <a:pt x="859" y="537"/>
                  </a:cubicBezTo>
                  <a:cubicBezTo>
                    <a:pt x="860" y="537"/>
                    <a:pt x="860" y="537"/>
                    <a:pt x="860" y="537"/>
                  </a:cubicBezTo>
                  <a:cubicBezTo>
                    <a:pt x="862" y="537"/>
                    <a:pt x="865" y="538"/>
                    <a:pt x="867" y="539"/>
                  </a:cubicBezTo>
                  <a:cubicBezTo>
                    <a:pt x="868" y="540"/>
                    <a:pt x="870" y="541"/>
                    <a:pt x="872" y="543"/>
                  </a:cubicBezTo>
                  <a:cubicBezTo>
                    <a:pt x="873" y="544"/>
                    <a:pt x="874" y="546"/>
                    <a:pt x="874" y="548"/>
                  </a:cubicBezTo>
                  <a:cubicBezTo>
                    <a:pt x="874" y="549"/>
                    <a:pt x="874" y="550"/>
                    <a:pt x="873" y="551"/>
                  </a:cubicBezTo>
                  <a:cubicBezTo>
                    <a:pt x="873" y="552"/>
                    <a:pt x="873" y="553"/>
                    <a:pt x="873" y="554"/>
                  </a:cubicBezTo>
                  <a:cubicBezTo>
                    <a:pt x="873" y="554"/>
                    <a:pt x="873" y="554"/>
                    <a:pt x="873" y="554"/>
                  </a:cubicBezTo>
                  <a:cubicBezTo>
                    <a:pt x="873" y="554"/>
                    <a:pt x="873" y="554"/>
                    <a:pt x="873" y="554"/>
                  </a:cubicBezTo>
                  <a:cubicBezTo>
                    <a:pt x="873" y="555"/>
                    <a:pt x="875" y="556"/>
                    <a:pt x="876" y="556"/>
                  </a:cubicBezTo>
                  <a:cubicBezTo>
                    <a:pt x="878" y="557"/>
                    <a:pt x="879" y="557"/>
                    <a:pt x="881" y="557"/>
                  </a:cubicBezTo>
                  <a:cubicBezTo>
                    <a:pt x="882" y="557"/>
                    <a:pt x="884" y="557"/>
                    <a:pt x="885" y="558"/>
                  </a:cubicBezTo>
                  <a:cubicBezTo>
                    <a:pt x="887" y="558"/>
                    <a:pt x="890" y="560"/>
                    <a:pt x="891" y="561"/>
                  </a:cubicBezTo>
                  <a:cubicBezTo>
                    <a:pt x="891" y="562"/>
                    <a:pt x="891" y="562"/>
                    <a:pt x="891" y="562"/>
                  </a:cubicBezTo>
                  <a:cubicBezTo>
                    <a:pt x="891" y="562"/>
                    <a:pt x="891" y="562"/>
                    <a:pt x="891" y="562"/>
                  </a:cubicBezTo>
                  <a:cubicBezTo>
                    <a:pt x="893" y="563"/>
                    <a:pt x="894" y="563"/>
                    <a:pt x="896" y="563"/>
                  </a:cubicBezTo>
                  <a:cubicBezTo>
                    <a:pt x="898" y="563"/>
                    <a:pt x="900" y="564"/>
                    <a:pt x="901" y="566"/>
                  </a:cubicBezTo>
                  <a:cubicBezTo>
                    <a:pt x="902" y="567"/>
                    <a:pt x="904" y="569"/>
                    <a:pt x="906" y="569"/>
                  </a:cubicBezTo>
                  <a:cubicBezTo>
                    <a:pt x="907" y="569"/>
                    <a:pt x="908" y="569"/>
                    <a:pt x="909" y="569"/>
                  </a:cubicBezTo>
                  <a:cubicBezTo>
                    <a:pt x="911" y="569"/>
                    <a:pt x="912" y="569"/>
                    <a:pt x="913" y="568"/>
                  </a:cubicBezTo>
                  <a:cubicBezTo>
                    <a:pt x="914" y="568"/>
                    <a:pt x="914" y="567"/>
                    <a:pt x="915" y="567"/>
                  </a:cubicBezTo>
                  <a:cubicBezTo>
                    <a:pt x="916" y="566"/>
                    <a:pt x="918" y="565"/>
                    <a:pt x="919" y="565"/>
                  </a:cubicBezTo>
                  <a:cubicBezTo>
                    <a:pt x="920" y="565"/>
                    <a:pt x="920" y="565"/>
                    <a:pt x="920" y="565"/>
                  </a:cubicBezTo>
                  <a:cubicBezTo>
                    <a:pt x="920" y="565"/>
                    <a:pt x="920" y="565"/>
                    <a:pt x="920" y="565"/>
                  </a:cubicBezTo>
                  <a:cubicBezTo>
                    <a:pt x="921" y="565"/>
                    <a:pt x="922" y="565"/>
                    <a:pt x="923" y="565"/>
                  </a:cubicBezTo>
                  <a:cubicBezTo>
                    <a:pt x="924" y="565"/>
                    <a:pt x="925" y="565"/>
                    <a:pt x="926" y="565"/>
                  </a:cubicBezTo>
                  <a:cubicBezTo>
                    <a:pt x="927" y="565"/>
                    <a:pt x="927" y="567"/>
                    <a:pt x="927" y="569"/>
                  </a:cubicBezTo>
                  <a:cubicBezTo>
                    <a:pt x="927" y="569"/>
                    <a:pt x="927" y="569"/>
                    <a:pt x="927" y="569"/>
                  </a:cubicBezTo>
                  <a:cubicBezTo>
                    <a:pt x="928" y="569"/>
                    <a:pt x="928" y="569"/>
                    <a:pt x="928" y="569"/>
                  </a:cubicBezTo>
                  <a:cubicBezTo>
                    <a:pt x="928" y="570"/>
                    <a:pt x="928" y="571"/>
                    <a:pt x="928" y="571"/>
                  </a:cubicBezTo>
                  <a:cubicBezTo>
                    <a:pt x="929" y="573"/>
                    <a:pt x="930" y="574"/>
                    <a:pt x="930" y="574"/>
                  </a:cubicBezTo>
                  <a:cubicBezTo>
                    <a:pt x="931" y="575"/>
                    <a:pt x="933" y="577"/>
                    <a:pt x="935" y="577"/>
                  </a:cubicBezTo>
                  <a:cubicBezTo>
                    <a:pt x="935" y="577"/>
                    <a:pt x="935" y="577"/>
                    <a:pt x="935" y="577"/>
                  </a:cubicBezTo>
                  <a:cubicBezTo>
                    <a:pt x="935" y="577"/>
                    <a:pt x="935" y="577"/>
                    <a:pt x="935" y="577"/>
                  </a:cubicBezTo>
                  <a:cubicBezTo>
                    <a:pt x="935" y="577"/>
                    <a:pt x="935" y="577"/>
                    <a:pt x="935" y="577"/>
                  </a:cubicBezTo>
                  <a:cubicBezTo>
                    <a:pt x="937" y="577"/>
                    <a:pt x="938" y="576"/>
                    <a:pt x="938" y="576"/>
                  </a:cubicBezTo>
                  <a:cubicBezTo>
                    <a:pt x="938" y="576"/>
                    <a:pt x="938" y="576"/>
                    <a:pt x="938" y="576"/>
                  </a:cubicBezTo>
                  <a:cubicBezTo>
                    <a:pt x="938" y="575"/>
                    <a:pt x="938" y="575"/>
                    <a:pt x="938" y="575"/>
                  </a:cubicBezTo>
                  <a:cubicBezTo>
                    <a:pt x="939" y="574"/>
                    <a:pt x="942" y="573"/>
                    <a:pt x="944" y="573"/>
                  </a:cubicBezTo>
                  <a:cubicBezTo>
                    <a:pt x="945" y="573"/>
                    <a:pt x="947" y="574"/>
                    <a:pt x="949" y="575"/>
                  </a:cubicBezTo>
                  <a:cubicBezTo>
                    <a:pt x="949" y="575"/>
                    <a:pt x="950" y="575"/>
                    <a:pt x="953" y="575"/>
                  </a:cubicBezTo>
                  <a:cubicBezTo>
                    <a:pt x="953" y="575"/>
                    <a:pt x="955" y="575"/>
                    <a:pt x="956" y="575"/>
                  </a:cubicBezTo>
                  <a:cubicBezTo>
                    <a:pt x="959" y="575"/>
                    <a:pt x="961" y="576"/>
                    <a:pt x="962" y="576"/>
                  </a:cubicBezTo>
                  <a:cubicBezTo>
                    <a:pt x="963" y="576"/>
                    <a:pt x="964" y="576"/>
                    <a:pt x="964" y="577"/>
                  </a:cubicBezTo>
                  <a:cubicBezTo>
                    <a:pt x="966" y="578"/>
                    <a:pt x="969" y="579"/>
                    <a:pt x="971" y="580"/>
                  </a:cubicBezTo>
                  <a:cubicBezTo>
                    <a:pt x="976" y="581"/>
                    <a:pt x="976" y="581"/>
                    <a:pt x="976" y="581"/>
                  </a:cubicBezTo>
                  <a:cubicBezTo>
                    <a:pt x="977" y="581"/>
                    <a:pt x="979" y="582"/>
                    <a:pt x="980" y="582"/>
                  </a:cubicBezTo>
                  <a:cubicBezTo>
                    <a:pt x="980" y="582"/>
                    <a:pt x="980" y="582"/>
                    <a:pt x="980" y="582"/>
                  </a:cubicBezTo>
                  <a:cubicBezTo>
                    <a:pt x="981" y="582"/>
                    <a:pt x="981" y="582"/>
                    <a:pt x="981" y="582"/>
                  </a:cubicBezTo>
                  <a:cubicBezTo>
                    <a:pt x="983" y="582"/>
                    <a:pt x="986" y="582"/>
                    <a:pt x="987" y="581"/>
                  </a:cubicBezTo>
                  <a:cubicBezTo>
                    <a:pt x="989" y="581"/>
                    <a:pt x="991" y="580"/>
                    <a:pt x="992" y="579"/>
                  </a:cubicBezTo>
                  <a:cubicBezTo>
                    <a:pt x="993" y="578"/>
                    <a:pt x="994" y="577"/>
                    <a:pt x="996" y="577"/>
                  </a:cubicBezTo>
                  <a:cubicBezTo>
                    <a:pt x="996" y="577"/>
                    <a:pt x="996" y="577"/>
                    <a:pt x="996" y="577"/>
                  </a:cubicBezTo>
                  <a:cubicBezTo>
                    <a:pt x="996" y="577"/>
                    <a:pt x="996" y="577"/>
                    <a:pt x="996" y="577"/>
                  </a:cubicBezTo>
                  <a:cubicBezTo>
                    <a:pt x="997" y="577"/>
                    <a:pt x="997" y="576"/>
                    <a:pt x="997" y="576"/>
                  </a:cubicBezTo>
                  <a:cubicBezTo>
                    <a:pt x="998" y="576"/>
                    <a:pt x="999" y="577"/>
                    <a:pt x="1000" y="578"/>
                  </a:cubicBezTo>
                  <a:cubicBezTo>
                    <a:pt x="1000" y="579"/>
                    <a:pt x="1001" y="579"/>
                    <a:pt x="1001" y="580"/>
                  </a:cubicBezTo>
                  <a:cubicBezTo>
                    <a:pt x="1002" y="581"/>
                    <a:pt x="1002" y="581"/>
                    <a:pt x="1002" y="582"/>
                  </a:cubicBezTo>
                  <a:cubicBezTo>
                    <a:pt x="1003" y="582"/>
                    <a:pt x="1005" y="583"/>
                    <a:pt x="1007" y="583"/>
                  </a:cubicBezTo>
                  <a:cubicBezTo>
                    <a:pt x="1007" y="583"/>
                    <a:pt x="1007" y="583"/>
                    <a:pt x="1007" y="583"/>
                  </a:cubicBezTo>
                  <a:cubicBezTo>
                    <a:pt x="1008" y="583"/>
                    <a:pt x="1009" y="584"/>
                    <a:pt x="1010" y="584"/>
                  </a:cubicBezTo>
                  <a:cubicBezTo>
                    <a:pt x="1011" y="584"/>
                    <a:pt x="1011" y="584"/>
                    <a:pt x="1011" y="584"/>
                  </a:cubicBezTo>
                  <a:cubicBezTo>
                    <a:pt x="1013" y="584"/>
                    <a:pt x="1014" y="584"/>
                    <a:pt x="1015" y="583"/>
                  </a:cubicBezTo>
                  <a:cubicBezTo>
                    <a:pt x="1016" y="582"/>
                    <a:pt x="1018" y="581"/>
                    <a:pt x="1020" y="581"/>
                  </a:cubicBezTo>
                  <a:cubicBezTo>
                    <a:pt x="1020" y="581"/>
                    <a:pt x="1020" y="581"/>
                    <a:pt x="1020" y="581"/>
                  </a:cubicBezTo>
                  <a:cubicBezTo>
                    <a:pt x="1021" y="581"/>
                    <a:pt x="1021" y="581"/>
                    <a:pt x="1021" y="581"/>
                  </a:cubicBezTo>
                  <a:cubicBezTo>
                    <a:pt x="1021" y="581"/>
                    <a:pt x="1021" y="581"/>
                    <a:pt x="1022" y="581"/>
                  </a:cubicBezTo>
                  <a:cubicBezTo>
                    <a:pt x="1023" y="581"/>
                    <a:pt x="1024" y="581"/>
                    <a:pt x="1026" y="582"/>
                  </a:cubicBezTo>
                  <a:cubicBezTo>
                    <a:pt x="1026" y="582"/>
                    <a:pt x="1026" y="582"/>
                    <a:pt x="1026" y="582"/>
                  </a:cubicBezTo>
                  <a:cubicBezTo>
                    <a:pt x="1027" y="582"/>
                    <a:pt x="1027" y="582"/>
                    <a:pt x="1027" y="582"/>
                  </a:cubicBezTo>
                  <a:cubicBezTo>
                    <a:pt x="1028" y="582"/>
                    <a:pt x="1029" y="582"/>
                    <a:pt x="1029" y="581"/>
                  </a:cubicBezTo>
                  <a:cubicBezTo>
                    <a:pt x="1030" y="580"/>
                    <a:pt x="1031" y="580"/>
                    <a:pt x="1032" y="580"/>
                  </a:cubicBezTo>
                  <a:cubicBezTo>
                    <a:pt x="1033" y="580"/>
                    <a:pt x="1035" y="579"/>
                    <a:pt x="1035" y="578"/>
                  </a:cubicBezTo>
                  <a:cubicBezTo>
                    <a:pt x="1037" y="577"/>
                    <a:pt x="1039" y="577"/>
                    <a:pt x="1041" y="577"/>
                  </a:cubicBezTo>
                  <a:cubicBezTo>
                    <a:pt x="1043" y="577"/>
                    <a:pt x="1044" y="579"/>
                    <a:pt x="1045" y="580"/>
                  </a:cubicBezTo>
                  <a:cubicBezTo>
                    <a:pt x="1046" y="581"/>
                    <a:pt x="1047" y="581"/>
                    <a:pt x="1048" y="581"/>
                  </a:cubicBezTo>
                  <a:cubicBezTo>
                    <a:pt x="1049" y="581"/>
                    <a:pt x="1049" y="581"/>
                    <a:pt x="1049" y="581"/>
                  </a:cubicBezTo>
                  <a:cubicBezTo>
                    <a:pt x="1049" y="581"/>
                    <a:pt x="1049" y="581"/>
                    <a:pt x="1049" y="581"/>
                  </a:cubicBezTo>
                  <a:cubicBezTo>
                    <a:pt x="1050" y="580"/>
                    <a:pt x="1052" y="578"/>
                    <a:pt x="1052" y="575"/>
                  </a:cubicBezTo>
                  <a:cubicBezTo>
                    <a:pt x="1053" y="573"/>
                    <a:pt x="1053" y="571"/>
                    <a:pt x="1053" y="571"/>
                  </a:cubicBezTo>
                  <a:cubicBezTo>
                    <a:pt x="1053" y="571"/>
                    <a:pt x="1053" y="571"/>
                    <a:pt x="1053" y="571"/>
                  </a:cubicBezTo>
                  <a:cubicBezTo>
                    <a:pt x="1055" y="567"/>
                    <a:pt x="1055" y="567"/>
                    <a:pt x="1055" y="567"/>
                  </a:cubicBezTo>
                  <a:cubicBezTo>
                    <a:pt x="1056" y="566"/>
                    <a:pt x="1056" y="563"/>
                    <a:pt x="1056" y="560"/>
                  </a:cubicBezTo>
                  <a:cubicBezTo>
                    <a:pt x="1056" y="559"/>
                    <a:pt x="1055" y="556"/>
                    <a:pt x="1054" y="555"/>
                  </a:cubicBezTo>
                  <a:cubicBezTo>
                    <a:pt x="1053" y="553"/>
                    <a:pt x="1052" y="552"/>
                    <a:pt x="1052" y="551"/>
                  </a:cubicBezTo>
                  <a:cubicBezTo>
                    <a:pt x="1052" y="550"/>
                    <a:pt x="1052" y="550"/>
                    <a:pt x="1052" y="550"/>
                  </a:cubicBezTo>
                  <a:cubicBezTo>
                    <a:pt x="1052" y="550"/>
                    <a:pt x="1052" y="550"/>
                    <a:pt x="1052" y="550"/>
                  </a:cubicBezTo>
                  <a:cubicBezTo>
                    <a:pt x="1051" y="549"/>
                    <a:pt x="1050" y="548"/>
                    <a:pt x="1050" y="546"/>
                  </a:cubicBezTo>
                  <a:cubicBezTo>
                    <a:pt x="1049" y="546"/>
                    <a:pt x="1049" y="546"/>
                    <a:pt x="1049" y="546"/>
                  </a:cubicBezTo>
                  <a:cubicBezTo>
                    <a:pt x="1049" y="546"/>
                    <a:pt x="1049" y="546"/>
                    <a:pt x="1049" y="546"/>
                  </a:cubicBezTo>
                  <a:cubicBezTo>
                    <a:pt x="1049" y="546"/>
                    <a:pt x="1048" y="545"/>
                    <a:pt x="1048" y="545"/>
                  </a:cubicBezTo>
                  <a:cubicBezTo>
                    <a:pt x="1048" y="544"/>
                    <a:pt x="1047" y="543"/>
                    <a:pt x="1047" y="543"/>
                  </a:cubicBezTo>
                  <a:cubicBezTo>
                    <a:pt x="1046" y="541"/>
                    <a:pt x="1046" y="539"/>
                    <a:pt x="1046" y="536"/>
                  </a:cubicBezTo>
                  <a:cubicBezTo>
                    <a:pt x="1047" y="534"/>
                    <a:pt x="1047" y="532"/>
                    <a:pt x="1047" y="532"/>
                  </a:cubicBezTo>
                  <a:cubicBezTo>
                    <a:pt x="1047" y="532"/>
                    <a:pt x="1047" y="532"/>
                    <a:pt x="1047" y="532"/>
                  </a:cubicBezTo>
                  <a:cubicBezTo>
                    <a:pt x="1047" y="532"/>
                    <a:pt x="1047" y="532"/>
                    <a:pt x="1047" y="532"/>
                  </a:cubicBezTo>
                  <a:cubicBezTo>
                    <a:pt x="1047" y="529"/>
                    <a:pt x="1047" y="529"/>
                    <a:pt x="1047" y="529"/>
                  </a:cubicBezTo>
                  <a:cubicBezTo>
                    <a:pt x="1047" y="523"/>
                    <a:pt x="1047" y="523"/>
                    <a:pt x="1047" y="523"/>
                  </a:cubicBezTo>
                  <a:cubicBezTo>
                    <a:pt x="1047" y="523"/>
                    <a:pt x="1047" y="522"/>
                    <a:pt x="1048" y="521"/>
                  </a:cubicBezTo>
                  <a:cubicBezTo>
                    <a:pt x="1048" y="520"/>
                    <a:pt x="1048" y="519"/>
                    <a:pt x="1048" y="518"/>
                  </a:cubicBezTo>
                  <a:cubicBezTo>
                    <a:pt x="1049" y="517"/>
                    <a:pt x="1049" y="516"/>
                    <a:pt x="1050" y="515"/>
                  </a:cubicBezTo>
                  <a:cubicBezTo>
                    <a:pt x="1050" y="513"/>
                    <a:pt x="1051" y="512"/>
                    <a:pt x="1051" y="511"/>
                  </a:cubicBezTo>
                  <a:cubicBezTo>
                    <a:pt x="1051" y="510"/>
                    <a:pt x="1052" y="508"/>
                    <a:pt x="1052" y="504"/>
                  </a:cubicBezTo>
                  <a:cubicBezTo>
                    <a:pt x="1052" y="504"/>
                    <a:pt x="1052" y="504"/>
                    <a:pt x="1052" y="504"/>
                  </a:cubicBezTo>
                  <a:cubicBezTo>
                    <a:pt x="1052" y="504"/>
                    <a:pt x="1052" y="503"/>
                    <a:pt x="1052" y="501"/>
                  </a:cubicBezTo>
                  <a:cubicBezTo>
                    <a:pt x="1052" y="500"/>
                    <a:pt x="1052" y="500"/>
                    <a:pt x="1052" y="500"/>
                  </a:cubicBezTo>
                  <a:cubicBezTo>
                    <a:pt x="1051" y="499"/>
                    <a:pt x="1051" y="499"/>
                    <a:pt x="1051" y="499"/>
                  </a:cubicBezTo>
                  <a:cubicBezTo>
                    <a:pt x="1051" y="499"/>
                    <a:pt x="1051" y="498"/>
                    <a:pt x="1052" y="498"/>
                  </a:cubicBezTo>
                  <a:cubicBezTo>
                    <a:pt x="1052" y="497"/>
                    <a:pt x="1052" y="497"/>
                    <a:pt x="1052" y="497"/>
                  </a:cubicBezTo>
                  <a:cubicBezTo>
                    <a:pt x="1053" y="496"/>
                    <a:pt x="1053" y="496"/>
                    <a:pt x="1053" y="496"/>
                  </a:cubicBezTo>
                  <a:cubicBezTo>
                    <a:pt x="1053" y="495"/>
                    <a:pt x="1055" y="493"/>
                    <a:pt x="1057" y="493"/>
                  </a:cubicBezTo>
                  <a:cubicBezTo>
                    <a:pt x="1062" y="493"/>
                    <a:pt x="1062" y="493"/>
                    <a:pt x="1062" y="493"/>
                  </a:cubicBezTo>
                  <a:cubicBezTo>
                    <a:pt x="1067" y="490"/>
                    <a:pt x="1067" y="490"/>
                    <a:pt x="1067" y="490"/>
                  </a:cubicBezTo>
                  <a:cubicBezTo>
                    <a:pt x="1067" y="490"/>
                    <a:pt x="1067" y="490"/>
                    <a:pt x="1067" y="490"/>
                  </a:cubicBezTo>
                  <a:cubicBezTo>
                    <a:pt x="1068" y="490"/>
                    <a:pt x="1069" y="489"/>
                    <a:pt x="1070" y="489"/>
                  </a:cubicBezTo>
                  <a:cubicBezTo>
                    <a:pt x="1071" y="488"/>
                    <a:pt x="1072" y="488"/>
                    <a:pt x="1072" y="488"/>
                  </a:cubicBezTo>
                  <a:cubicBezTo>
                    <a:pt x="1073" y="488"/>
                    <a:pt x="1073" y="488"/>
                    <a:pt x="1073" y="488"/>
                  </a:cubicBezTo>
                  <a:cubicBezTo>
                    <a:pt x="1073" y="488"/>
                    <a:pt x="1073" y="488"/>
                    <a:pt x="1073" y="488"/>
                  </a:cubicBezTo>
                  <a:cubicBezTo>
                    <a:pt x="1073" y="487"/>
                    <a:pt x="1074" y="487"/>
                    <a:pt x="1075" y="487"/>
                  </a:cubicBezTo>
                  <a:cubicBezTo>
                    <a:pt x="1077" y="487"/>
                    <a:pt x="1078" y="487"/>
                    <a:pt x="1080" y="488"/>
                  </a:cubicBezTo>
                  <a:cubicBezTo>
                    <a:pt x="1080" y="488"/>
                    <a:pt x="1082" y="489"/>
                    <a:pt x="1083" y="490"/>
                  </a:cubicBezTo>
                  <a:cubicBezTo>
                    <a:pt x="1084" y="490"/>
                    <a:pt x="1085" y="491"/>
                    <a:pt x="1086" y="492"/>
                  </a:cubicBezTo>
                  <a:cubicBezTo>
                    <a:pt x="1086" y="492"/>
                    <a:pt x="1086" y="492"/>
                    <a:pt x="1086" y="492"/>
                  </a:cubicBezTo>
                  <a:cubicBezTo>
                    <a:pt x="1087" y="493"/>
                    <a:pt x="1088" y="496"/>
                    <a:pt x="1088" y="498"/>
                  </a:cubicBezTo>
                  <a:cubicBezTo>
                    <a:pt x="1088" y="503"/>
                    <a:pt x="1088" y="503"/>
                    <a:pt x="1088" y="503"/>
                  </a:cubicBezTo>
                  <a:cubicBezTo>
                    <a:pt x="1088" y="503"/>
                    <a:pt x="1088" y="504"/>
                    <a:pt x="1087" y="504"/>
                  </a:cubicBezTo>
                  <a:cubicBezTo>
                    <a:pt x="1087" y="505"/>
                    <a:pt x="1087" y="507"/>
                    <a:pt x="1087" y="508"/>
                  </a:cubicBezTo>
                  <a:cubicBezTo>
                    <a:pt x="1086" y="510"/>
                    <a:pt x="1085" y="512"/>
                    <a:pt x="1084" y="513"/>
                  </a:cubicBezTo>
                  <a:cubicBezTo>
                    <a:pt x="1083" y="514"/>
                    <a:pt x="1083" y="515"/>
                    <a:pt x="1083" y="517"/>
                  </a:cubicBezTo>
                  <a:cubicBezTo>
                    <a:pt x="1083" y="517"/>
                    <a:pt x="1083" y="517"/>
                    <a:pt x="1083" y="517"/>
                  </a:cubicBezTo>
                  <a:cubicBezTo>
                    <a:pt x="1084" y="517"/>
                    <a:pt x="1084" y="517"/>
                    <a:pt x="1084" y="517"/>
                  </a:cubicBezTo>
                  <a:cubicBezTo>
                    <a:pt x="1085" y="520"/>
                    <a:pt x="1087" y="522"/>
                    <a:pt x="1089" y="524"/>
                  </a:cubicBezTo>
                  <a:cubicBezTo>
                    <a:pt x="1091" y="525"/>
                    <a:pt x="1091" y="525"/>
                    <a:pt x="1091" y="525"/>
                  </a:cubicBezTo>
                  <a:cubicBezTo>
                    <a:pt x="1091" y="526"/>
                    <a:pt x="1091" y="526"/>
                    <a:pt x="1091" y="527"/>
                  </a:cubicBezTo>
                  <a:cubicBezTo>
                    <a:pt x="1091" y="527"/>
                    <a:pt x="1091" y="527"/>
                    <a:pt x="1091" y="528"/>
                  </a:cubicBezTo>
                  <a:cubicBezTo>
                    <a:pt x="1088" y="530"/>
                    <a:pt x="1088" y="530"/>
                    <a:pt x="1088" y="530"/>
                  </a:cubicBezTo>
                  <a:cubicBezTo>
                    <a:pt x="1087" y="531"/>
                    <a:pt x="1086" y="532"/>
                    <a:pt x="1086" y="533"/>
                  </a:cubicBezTo>
                  <a:cubicBezTo>
                    <a:pt x="1085" y="533"/>
                    <a:pt x="1085" y="533"/>
                    <a:pt x="1085" y="533"/>
                  </a:cubicBezTo>
                  <a:cubicBezTo>
                    <a:pt x="1085" y="534"/>
                    <a:pt x="1085" y="534"/>
                    <a:pt x="1085" y="534"/>
                  </a:cubicBezTo>
                  <a:cubicBezTo>
                    <a:pt x="1085" y="535"/>
                    <a:pt x="1086" y="538"/>
                    <a:pt x="1087" y="539"/>
                  </a:cubicBezTo>
                  <a:cubicBezTo>
                    <a:pt x="1087" y="539"/>
                    <a:pt x="1087" y="539"/>
                    <a:pt x="1087" y="539"/>
                  </a:cubicBezTo>
                  <a:cubicBezTo>
                    <a:pt x="1087" y="539"/>
                    <a:pt x="1087" y="539"/>
                    <a:pt x="1087" y="539"/>
                  </a:cubicBezTo>
                  <a:cubicBezTo>
                    <a:pt x="1089" y="539"/>
                    <a:pt x="1091" y="542"/>
                    <a:pt x="1091" y="543"/>
                  </a:cubicBezTo>
                  <a:cubicBezTo>
                    <a:pt x="1091" y="544"/>
                    <a:pt x="1092" y="546"/>
                    <a:pt x="1094" y="547"/>
                  </a:cubicBezTo>
                  <a:cubicBezTo>
                    <a:pt x="1095" y="547"/>
                    <a:pt x="1097" y="548"/>
                    <a:pt x="1098" y="549"/>
                  </a:cubicBezTo>
                  <a:cubicBezTo>
                    <a:pt x="1099" y="549"/>
                    <a:pt x="1099" y="549"/>
                    <a:pt x="1099" y="549"/>
                  </a:cubicBezTo>
                  <a:cubicBezTo>
                    <a:pt x="1099" y="549"/>
                    <a:pt x="1099" y="549"/>
                    <a:pt x="1099" y="549"/>
                  </a:cubicBezTo>
                  <a:cubicBezTo>
                    <a:pt x="1100" y="549"/>
                    <a:pt x="1101" y="550"/>
                    <a:pt x="1102" y="551"/>
                  </a:cubicBezTo>
                  <a:cubicBezTo>
                    <a:pt x="1103" y="551"/>
                    <a:pt x="1104" y="551"/>
                    <a:pt x="1104" y="552"/>
                  </a:cubicBezTo>
                  <a:cubicBezTo>
                    <a:pt x="1105" y="552"/>
                    <a:pt x="1107" y="553"/>
                    <a:pt x="1108" y="553"/>
                  </a:cubicBezTo>
                  <a:cubicBezTo>
                    <a:pt x="1109" y="553"/>
                    <a:pt x="1111" y="552"/>
                    <a:pt x="1113" y="551"/>
                  </a:cubicBezTo>
                  <a:cubicBezTo>
                    <a:pt x="1113" y="551"/>
                    <a:pt x="1113" y="551"/>
                    <a:pt x="1113" y="551"/>
                  </a:cubicBezTo>
                  <a:cubicBezTo>
                    <a:pt x="1113" y="551"/>
                    <a:pt x="1113" y="551"/>
                    <a:pt x="1113" y="551"/>
                  </a:cubicBezTo>
                  <a:cubicBezTo>
                    <a:pt x="1113" y="551"/>
                    <a:pt x="1114" y="551"/>
                    <a:pt x="1116" y="551"/>
                  </a:cubicBezTo>
                  <a:cubicBezTo>
                    <a:pt x="1117" y="551"/>
                    <a:pt x="1118" y="551"/>
                    <a:pt x="1118" y="551"/>
                  </a:cubicBezTo>
                  <a:cubicBezTo>
                    <a:pt x="1120" y="552"/>
                    <a:pt x="1122" y="553"/>
                    <a:pt x="1124" y="553"/>
                  </a:cubicBezTo>
                  <a:cubicBezTo>
                    <a:pt x="1126" y="553"/>
                    <a:pt x="1129" y="554"/>
                    <a:pt x="1131" y="554"/>
                  </a:cubicBezTo>
                  <a:cubicBezTo>
                    <a:pt x="1133" y="555"/>
                    <a:pt x="1136" y="556"/>
                    <a:pt x="1139" y="556"/>
                  </a:cubicBezTo>
                  <a:cubicBezTo>
                    <a:pt x="1143" y="556"/>
                    <a:pt x="1143" y="556"/>
                    <a:pt x="1143" y="556"/>
                  </a:cubicBezTo>
                  <a:cubicBezTo>
                    <a:pt x="1143" y="558"/>
                    <a:pt x="1143" y="558"/>
                    <a:pt x="1143" y="558"/>
                  </a:cubicBezTo>
                  <a:cubicBezTo>
                    <a:pt x="1145" y="556"/>
                    <a:pt x="1145" y="556"/>
                    <a:pt x="1145" y="556"/>
                  </a:cubicBezTo>
                  <a:cubicBezTo>
                    <a:pt x="1145" y="556"/>
                    <a:pt x="1145" y="556"/>
                    <a:pt x="1145" y="556"/>
                  </a:cubicBezTo>
                  <a:cubicBezTo>
                    <a:pt x="1146" y="556"/>
                    <a:pt x="1146" y="556"/>
                    <a:pt x="1146" y="556"/>
                  </a:cubicBezTo>
                  <a:cubicBezTo>
                    <a:pt x="1147" y="555"/>
                    <a:pt x="1147" y="555"/>
                    <a:pt x="1147" y="555"/>
                  </a:cubicBezTo>
                  <a:cubicBezTo>
                    <a:pt x="1149" y="555"/>
                    <a:pt x="1153" y="554"/>
                    <a:pt x="1154" y="553"/>
                  </a:cubicBezTo>
                  <a:cubicBezTo>
                    <a:pt x="1157" y="553"/>
                    <a:pt x="1159" y="551"/>
                    <a:pt x="1160" y="551"/>
                  </a:cubicBezTo>
                  <a:cubicBezTo>
                    <a:pt x="1160" y="550"/>
                    <a:pt x="1161" y="550"/>
                    <a:pt x="1161" y="549"/>
                  </a:cubicBezTo>
                  <a:cubicBezTo>
                    <a:pt x="1162" y="548"/>
                    <a:pt x="1162" y="548"/>
                    <a:pt x="1162" y="547"/>
                  </a:cubicBezTo>
                  <a:cubicBezTo>
                    <a:pt x="1163" y="547"/>
                    <a:pt x="1164" y="546"/>
                    <a:pt x="1165" y="546"/>
                  </a:cubicBezTo>
                  <a:cubicBezTo>
                    <a:pt x="1166" y="546"/>
                    <a:pt x="1166" y="546"/>
                    <a:pt x="1167" y="545"/>
                  </a:cubicBezTo>
                  <a:cubicBezTo>
                    <a:pt x="1168" y="545"/>
                    <a:pt x="1168" y="545"/>
                    <a:pt x="1168" y="545"/>
                  </a:cubicBezTo>
                  <a:cubicBezTo>
                    <a:pt x="1170" y="545"/>
                    <a:pt x="1172" y="545"/>
                    <a:pt x="1173" y="546"/>
                  </a:cubicBezTo>
                  <a:cubicBezTo>
                    <a:pt x="1175" y="547"/>
                    <a:pt x="1178" y="548"/>
                    <a:pt x="1182" y="548"/>
                  </a:cubicBezTo>
                  <a:cubicBezTo>
                    <a:pt x="1184" y="549"/>
                    <a:pt x="1187" y="549"/>
                    <a:pt x="1189" y="549"/>
                  </a:cubicBezTo>
                  <a:cubicBezTo>
                    <a:pt x="1190" y="549"/>
                    <a:pt x="1191" y="549"/>
                    <a:pt x="1193" y="549"/>
                  </a:cubicBezTo>
                  <a:cubicBezTo>
                    <a:pt x="1193" y="549"/>
                    <a:pt x="1193" y="549"/>
                    <a:pt x="1193" y="549"/>
                  </a:cubicBezTo>
                  <a:cubicBezTo>
                    <a:pt x="1193" y="549"/>
                    <a:pt x="1193" y="549"/>
                    <a:pt x="1193" y="549"/>
                  </a:cubicBezTo>
                  <a:cubicBezTo>
                    <a:pt x="1194" y="548"/>
                    <a:pt x="1196" y="548"/>
                    <a:pt x="1197" y="548"/>
                  </a:cubicBezTo>
                  <a:cubicBezTo>
                    <a:pt x="1199" y="547"/>
                    <a:pt x="1202" y="547"/>
                    <a:pt x="1203" y="546"/>
                  </a:cubicBezTo>
                  <a:cubicBezTo>
                    <a:pt x="1205" y="545"/>
                    <a:pt x="1209" y="545"/>
                    <a:pt x="1211" y="545"/>
                  </a:cubicBezTo>
                  <a:cubicBezTo>
                    <a:pt x="1213" y="545"/>
                    <a:pt x="1215" y="546"/>
                    <a:pt x="1217" y="546"/>
                  </a:cubicBezTo>
                  <a:cubicBezTo>
                    <a:pt x="1217" y="547"/>
                    <a:pt x="1217" y="547"/>
                    <a:pt x="1217" y="547"/>
                  </a:cubicBezTo>
                  <a:cubicBezTo>
                    <a:pt x="1217" y="547"/>
                    <a:pt x="1217" y="547"/>
                    <a:pt x="1217" y="547"/>
                  </a:cubicBezTo>
                  <a:cubicBezTo>
                    <a:pt x="1219" y="546"/>
                    <a:pt x="1221" y="545"/>
                    <a:pt x="1221" y="544"/>
                  </a:cubicBezTo>
                  <a:cubicBezTo>
                    <a:pt x="1223" y="542"/>
                    <a:pt x="1225" y="541"/>
                    <a:pt x="1226" y="541"/>
                  </a:cubicBezTo>
                  <a:cubicBezTo>
                    <a:pt x="1226" y="541"/>
                    <a:pt x="1226" y="541"/>
                    <a:pt x="1226" y="541"/>
                  </a:cubicBezTo>
                  <a:cubicBezTo>
                    <a:pt x="1227" y="542"/>
                    <a:pt x="1228" y="543"/>
                    <a:pt x="1230" y="543"/>
                  </a:cubicBezTo>
                  <a:cubicBezTo>
                    <a:pt x="1231" y="543"/>
                    <a:pt x="1233" y="544"/>
                    <a:pt x="1235" y="544"/>
                  </a:cubicBezTo>
                  <a:cubicBezTo>
                    <a:pt x="1236" y="544"/>
                    <a:pt x="1236" y="544"/>
                    <a:pt x="1236" y="544"/>
                  </a:cubicBezTo>
                  <a:cubicBezTo>
                    <a:pt x="1237" y="544"/>
                    <a:pt x="1240" y="543"/>
                    <a:pt x="1242" y="542"/>
                  </a:cubicBezTo>
                  <a:cubicBezTo>
                    <a:pt x="1244" y="541"/>
                    <a:pt x="1246" y="540"/>
                    <a:pt x="1248" y="540"/>
                  </a:cubicBezTo>
                  <a:cubicBezTo>
                    <a:pt x="1250" y="540"/>
                    <a:pt x="1253" y="539"/>
                    <a:pt x="1254" y="538"/>
                  </a:cubicBezTo>
                  <a:cubicBezTo>
                    <a:pt x="1254" y="538"/>
                    <a:pt x="1254" y="538"/>
                    <a:pt x="1254" y="538"/>
                  </a:cubicBezTo>
                  <a:cubicBezTo>
                    <a:pt x="1255" y="537"/>
                    <a:pt x="1255" y="537"/>
                    <a:pt x="1255" y="537"/>
                  </a:cubicBezTo>
                  <a:cubicBezTo>
                    <a:pt x="1256" y="536"/>
                    <a:pt x="1256" y="536"/>
                    <a:pt x="1258" y="535"/>
                  </a:cubicBezTo>
                  <a:cubicBezTo>
                    <a:pt x="1260" y="534"/>
                    <a:pt x="1260" y="534"/>
                    <a:pt x="1260" y="534"/>
                  </a:cubicBezTo>
                  <a:cubicBezTo>
                    <a:pt x="1257" y="533"/>
                    <a:pt x="1257" y="533"/>
                    <a:pt x="1257" y="533"/>
                  </a:cubicBezTo>
                  <a:cubicBezTo>
                    <a:pt x="1257" y="532"/>
                    <a:pt x="1256" y="532"/>
                    <a:pt x="1256" y="531"/>
                  </a:cubicBezTo>
                  <a:cubicBezTo>
                    <a:pt x="1255" y="530"/>
                    <a:pt x="1255" y="530"/>
                    <a:pt x="1255" y="530"/>
                  </a:cubicBezTo>
                  <a:cubicBezTo>
                    <a:pt x="1255" y="529"/>
                    <a:pt x="1255" y="529"/>
                    <a:pt x="1255" y="529"/>
                  </a:cubicBezTo>
                  <a:cubicBezTo>
                    <a:pt x="1253" y="529"/>
                    <a:pt x="1252" y="526"/>
                    <a:pt x="1252" y="525"/>
                  </a:cubicBezTo>
                  <a:cubicBezTo>
                    <a:pt x="1252" y="524"/>
                    <a:pt x="1252" y="522"/>
                    <a:pt x="1253" y="520"/>
                  </a:cubicBezTo>
                  <a:cubicBezTo>
                    <a:pt x="1254" y="519"/>
                    <a:pt x="1254" y="516"/>
                    <a:pt x="1254" y="515"/>
                  </a:cubicBezTo>
                  <a:cubicBezTo>
                    <a:pt x="1254" y="514"/>
                    <a:pt x="1254" y="512"/>
                    <a:pt x="1252" y="510"/>
                  </a:cubicBezTo>
                  <a:cubicBezTo>
                    <a:pt x="1251" y="509"/>
                    <a:pt x="1249" y="507"/>
                    <a:pt x="1248" y="507"/>
                  </a:cubicBezTo>
                  <a:cubicBezTo>
                    <a:pt x="1247" y="507"/>
                    <a:pt x="1245" y="507"/>
                    <a:pt x="1244" y="507"/>
                  </a:cubicBezTo>
                  <a:cubicBezTo>
                    <a:pt x="1243" y="508"/>
                    <a:pt x="1242" y="508"/>
                    <a:pt x="1241" y="508"/>
                  </a:cubicBezTo>
                  <a:cubicBezTo>
                    <a:pt x="1240" y="508"/>
                    <a:pt x="1240" y="508"/>
                    <a:pt x="1240" y="508"/>
                  </a:cubicBezTo>
                  <a:cubicBezTo>
                    <a:pt x="1239" y="508"/>
                    <a:pt x="1237" y="508"/>
                    <a:pt x="1236" y="507"/>
                  </a:cubicBezTo>
                  <a:cubicBezTo>
                    <a:pt x="1235" y="507"/>
                    <a:pt x="1232" y="505"/>
                    <a:pt x="1231" y="505"/>
                  </a:cubicBezTo>
                  <a:cubicBezTo>
                    <a:pt x="1230" y="503"/>
                    <a:pt x="1229" y="501"/>
                    <a:pt x="1229" y="500"/>
                  </a:cubicBezTo>
                  <a:cubicBezTo>
                    <a:pt x="1229" y="499"/>
                    <a:pt x="1229" y="499"/>
                    <a:pt x="1229" y="498"/>
                  </a:cubicBezTo>
                  <a:cubicBezTo>
                    <a:pt x="1229" y="497"/>
                    <a:pt x="1230" y="496"/>
                    <a:pt x="1230" y="495"/>
                  </a:cubicBezTo>
                  <a:cubicBezTo>
                    <a:pt x="1230" y="493"/>
                    <a:pt x="1230" y="493"/>
                    <a:pt x="1230" y="493"/>
                  </a:cubicBezTo>
                  <a:cubicBezTo>
                    <a:pt x="1230" y="492"/>
                    <a:pt x="1231" y="492"/>
                    <a:pt x="1231" y="492"/>
                  </a:cubicBezTo>
                  <a:cubicBezTo>
                    <a:pt x="1231" y="492"/>
                    <a:pt x="1232" y="492"/>
                    <a:pt x="1232" y="491"/>
                  </a:cubicBezTo>
                  <a:cubicBezTo>
                    <a:pt x="1235" y="491"/>
                    <a:pt x="1235" y="491"/>
                    <a:pt x="1235" y="491"/>
                  </a:cubicBezTo>
                  <a:cubicBezTo>
                    <a:pt x="1237" y="491"/>
                    <a:pt x="1239" y="491"/>
                    <a:pt x="1240" y="492"/>
                  </a:cubicBezTo>
                  <a:cubicBezTo>
                    <a:pt x="1241" y="492"/>
                    <a:pt x="1241" y="492"/>
                    <a:pt x="1241" y="492"/>
                  </a:cubicBezTo>
                  <a:cubicBezTo>
                    <a:pt x="1242" y="492"/>
                    <a:pt x="1243" y="492"/>
                    <a:pt x="1243" y="492"/>
                  </a:cubicBezTo>
                  <a:cubicBezTo>
                    <a:pt x="1244" y="492"/>
                    <a:pt x="1244" y="492"/>
                    <a:pt x="1244" y="492"/>
                  </a:cubicBezTo>
                  <a:cubicBezTo>
                    <a:pt x="1245" y="492"/>
                    <a:pt x="1245" y="492"/>
                    <a:pt x="1245" y="492"/>
                  </a:cubicBezTo>
                  <a:cubicBezTo>
                    <a:pt x="1246" y="492"/>
                    <a:pt x="1247" y="491"/>
                    <a:pt x="1249" y="490"/>
                  </a:cubicBezTo>
                  <a:cubicBezTo>
                    <a:pt x="1250" y="489"/>
                    <a:pt x="1251" y="489"/>
                    <a:pt x="1251" y="489"/>
                  </a:cubicBezTo>
                  <a:cubicBezTo>
                    <a:pt x="1251" y="489"/>
                    <a:pt x="1251" y="489"/>
                    <a:pt x="1251" y="489"/>
                  </a:cubicBezTo>
                  <a:cubicBezTo>
                    <a:pt x="1253" y="487"/>
                    <a:pt x="1255" y="486"/>
                    <a:pt x="1257" y="486"/>
                  </a:cubicBezTo>
                  <a:cubicBezTo>
                    <a:pt x="1258" y="486"/>
                    <a:pt x="1258" y="486"/>
                    <a:pt x="1259" y="485"/>
                  </a:cubicBezTo>
                  <a:cubicBezTo>
                    <a:pt x="1260" y="485"/>
                    <a:pt x="1260" y="485"/>
                    <a:pt x="1260" y="485"/>
                  </a:cubicBezTo>
                  <a:cubicBezTo>
                    <a:pt x="1260" y="484"/>
                    <a:pt x="1260" y="484"/>
                    <a:pt x="1260" y="484"/>
                  </a:cubicBezTo>
                  <a:cubicBezTo>
                    <a:pt x="1260" y="484"/>
                    <a:pt x="1260" y="484"/>
                    <a:pt x="1261" y="484"/>
                  </a:cubicBezTo>
                  <a:cubicBezTo>
                    <a:pt x="1261" y="484"/>
                    <a:pt x="1262" y="484"/>
                    <a:pt x="1262" y="485"/>
                  </a:cubicBezTo>
                  <a:cubicBezTo>
                    <a:pt x="1263" y="485"/>
                    <a:pt x="1263" y="485"/>
                    <a:pt x="1263" y="485"/>
                  </a:cubicBezTo>
                  <a:cubicBezTo>
                    <a:pt x="1263" y="485"/>
                    <a:pt x="1263" y="485"/>
                    <a:pt x="1263" y="485"/>
                  </a:cubicBezTo>
                  <a:cubicBezTo>
                    <a:pt x="1263" y="485"/>
                    <a:pt x="1264" y="485"/>
                    <a:pt x="1264" y="485"/>
                  </a:cubicBezTo>
                  <a:cubicBezTo>
                    <a:pt x="1265" y="485"/>
                    <a:pt x="1265" y="485"/>
                    <a:pt x="1266" y="484"/>
                  </a:cubicBezTo>
                  <a:cubicBezTo>
                    <a:pt x="1266" y="484"/>
                    <a:pt x="1266" y="484"/>
                    <a:pt x="1266" y="484"/>
                  </a:cubicBezTo>
                  <a:cubicBezTo>
                    <a:pt x="1266" y="484"/>
                    <a:pt x="1266" y="484"/>
                    <a:pt x="1266" y="484"/>
                  </a:cubicBezTo>
                  <a:cubicBezTo>
                    <a:pt x="1266" y="484"/>
                    <a:pt x="1267" y="483"/>
                    <a:pt x="1268" y="483"/>
                  </a:cubicBezTo>
                  <a:cubicBezTo>
                    <a:pt x="1269" y="483"/>
                    <a:pt x="1269" y="483"/>
                    <a:pt x="1269" y="483"/>
                  </a:cubicBezTo>
                  <a:cubicBezTo>
                    <a:pt x="1270" y="484"/>
                    <a:pt x="1270" y="484"/>
                    <a:pt x="1270" y="484"/>
                  </a:cubicBezTo>
                  <a:cubicBezTo>
                    <a:pt x="1270" y="483"/>
                    <a:pt x="1270" y="483"/>
                    <a:pt x="1270" y="483"/>
                  </a:cubicBezTo>
                  <a:cubicBezTo>
                    <a:pt x="1272" y="483"/>
                    <a:pt x="1273" y="483"/>
                    <a:pt x="1275" y="482"/>
                  </a:cubicBezTo>
                  <a:cubicBezTo>
                    <a:pt x="1276" y="481"/>
                    <a:pt x="1278" y="479"/>
                    <a:pt x="1280" y="478"/>
                  </a:cubicBezTo>
                  <a:cubicBezTo>
                    <a:pt x="1280" y="478"/>
                    <a:pt x="1280" y="478"/>
                    <a:pt x="1280" y="478"/>
                  </a:cubicBezTo>
                  <a:cubicBezTo>
                    <a:pt x="1280" y="478"/>
                    <a:pt x="1280" y="478"/>
                    <a:pt x="1280" y="478"/>
                  </a:cubicBezTo>
                  <a:cubicBezTo>
                    <a:pt x="1282" y="476"/>
                    <a:pt x="1283" y="475"/>
                    <a:pt x="1283" y="474"/>
                  </a:cubicBezTo>
                  <a:cubicBezTo>
                    <a:pt x="1283" y="472"/>
                    <a:pt x="1282" y="470"/>
                    <a:pt x="1281" y="470"/>
                  </a:cubicBezTo>
                  <a:cubicBezTo>
                    <a:pt x="1281" y="469"/>
                    <a:pt x="1282" y="467"/>
                    <a:pt x="1283" y="465"/>
                  </a:cubicBezTo>
                  <a:cubicBezTo>
                    <a:pt x="1283" y="465"/>
                    <a:pt x="1283" y="465"/>
                    <a:pt x="1283" y="465"/>
                  </a:cubicBezTo>
                  <a:cubicBezTo>
                    <a:pt x="1284" y="465"/>
                    <a:pt x="1284" y="464"/>
                    <a:pt x="1285" y="464"/>
                  </a:cubicBezTo>
                  <a:cubicBezTo>
                    <a:pt x="1286" y="463"/>
                    <a:pt x="1287" y="462"/>
                    <a:pt x="1288" y="462"/>
                  </a:cubicBezTo>
                  <a:cubicBezTo>
                    <a:pt x="1288" y="462"/>
                    <a:pt x="1289" y="462"/>
                    <a:pt x="1289" y="461"/>
                  </a:cubicBezTo>
                  <a:cubicBezTo>
                    <a:pt x="1291" y="461"/>
                    <a:pt x="1293" y="460"/>
                    <a:pt x="1293" y="458"/>
                  </a:cubicBezTo>
                  <a:cubicBezTo>
                    <a:pt x="1295" y="457"/>
                    <a:pt x="1298" y="455"/>
                    <a:pt x="1299" y="452"/>
                  </a:cubicBezTo>
                  <a:cubicBezTo>
                    <a:pt x="1302" y="449"/>
                    <a:pt x="1304" y="448"/>
                    <a:pt x="1304" y="446"/>
                  </a:cubicBezTo>
                  <a:cubicBezTo>
                    <a:pt x="1304" y="445"/>
                    <a:pt x="1305" y="444"/>
                    <a:pt x="1305" y="443"/>
                  </a:cubicBezTo>
                  <a:cubicBezTo>
                    <a:pt x="1305" y="442"/>
                    <a:pt x="1305" y="441"/>
                    <a:pt x="1305" y="440"/>
                  </a:cubicBezTo>
                  <a:cubicBezTo>
                    <a:pt x="1306" y="440"/>
                    <a:pt x="1306" y="440"/>
                    <a:pt x="1306" y="440"/>
                  </a:cubicBezTo>
                  <a:cubicBezTo>
                    <a:pt x="1306" y="440"/>
                    <a:pt x="1306" y="440"/>
                    <a:pt x="1306" y="440"/>
                  </a:cubicBezTo>
                  <a:cubicBezTo>
                    <a:pt x="1306" y="438"/>
                    <a:pt x="1307" y="437"/>
                    <a:pt x="1309" y="435"/>
                  </a:cubicBezTo>
                  <a:cubicBezTo>
                    <a:pt x="1311" y="434"/>
                    <a:pt x="1314" y="433"/>
                    <a:pt x="1318" y="432"/>
                  </a:cubicBezTo>
                  <a:cubicBezTo>
                    <a:pt x="1319" y="431"/>
                    <a:pt x="1319" y="431"/>
                    <a:pt x="1319" y="431"/>
                  </a:cubicBezTo>
                  <a:cubicBezTo>
                    <a:pt x="1320" y="431"/>
                    <a:pt x="1322" y="431"/>
                    <a:pt x="1324" y="431"/>
                  </a:cubicBezTo>
                  <a:cubicBezTo>
                    <a:pt x="1326" y="431"/>
                    <a:pt x="1327" y="430"/>
                    <a:pt x="1328" y="430"/>
                  </a:cubicBezTo>
                  <a:cubicBezTo>
                    <a:pt x="1329" y="430"/>
                    <a:pt x="1332" y="429"/>
                    <a:pt x="1333" y="428"/>
                  </a:cubicBezTo>
                  <a:cubicBezTo>
                    <a:pt x="1334" y="427"/>
                    <a:pt x="1336" y="426"/>
                    <a:pt x="1337" y="426"/>
                  </a:cubicBezTo>
                  <a:cubicBezTo>
                    <a:pt x="1338" y="426"/>
                    <a:pt x="1339" y="424"/>
                    <a:pt x="1339" y="424"/>
                  </a:cubicBezTo>
                  <a:cubicBezTo>
                    <a:pt x="1339" y="422"/>
                    <a:pt x="1341" y="421"/>
                    <a:pt x="1343" y="421"/>
                  </a:cubicBezTo>
                  <a:cubicBezTo>
                    <a:pt x="1345" y="421"/>
                    <a:pt x="1345" y="419"/>
                    <a:pt x="1345" y="417"/>
                  </a:cubicBezTo>
                  <a:cubicBezTo>
                    <a:pt x="1345" y="415"/>
                    <a:pt x="1346" y="413"/>
                    <a:pt x="1347" y="413"/>
                  </a:cubicBezTo>
                  <a:cubicBezTo>
                    <a:pt x="1349" y="413"/>
                    <a:pt x="1351" y="412"/>
                    <a:pt x="1352" y="410"/>
                  </a:cubicBezTo>
                  <a:cubicBezTo>
                    <a:pt x="1352" y="409"/>
                    <a:pt x="1353" y="407"/>
                    <a:pt x="1353" y="406"/>
                  </a:cubicBezTo>
                  <a:cubicBezTo>
                    <a:pt x="1354" y="404"/>
                    <a:pt x="1356" y="403"/>
                    <a:pt x="1359" y="401"/>
                  </a:cubicBezTo>
                  <a:cubicBezTo>
                    <a:pt x="1361" y="399"/>
                    <a:pt x="1365" y="397"/>
                    <a:pt x="1366" y="396"/>
                  </a:cubicBezTo>
                  <a:cubicBezTo>
                    <a:pt x="1367" y="396"/>
                    <a:pt x="1367" y="396"/>
                    <a:pt x="1367" y="396"/>
                  </a:cubicBezTo>
                  <a:cubicBezTo>
                    <a:pt x="1368" y="396"/>
                    <a:pt x="1370" y="394"/>
                    <a:pt x="1371" y="394"/>
                  </a:cubicBezTo>
                  <a:cubicBezTo>
                    <a:pt x="1372" y="393"/>
                    <a:pt x="1373" y="392"/>
                    <a:pt x="1374" y="392"/>
                  </a:cubicBezTo>
                  <a:cubicBezTo>
                    <a:pt x="1374" y="392"/>
                    <a:pt x="1375" y="392"/>
                    <a:pt x="1375" y="392"/>
                  </a:cubicBezTo>
                  <a:cubicBezTo>
                    <a:pt x="1376" y="392"/>
                    <a:pt x="1377" y="393"/>
                    <a:pt x="1378" y="393"/>
                  </a:cubicBezTo>
                  <a:cubicBezTo>
                    <a:pt x="1378" y="393"/>
                    <a:pt x="1378" y="393"/>
                    <a:pt x="1378" y="393"/>
                  </a:cubicBezTo>
                  <a:cubicBezTo>
                    <a:pt x="1378" y="393"/>
                    <a:pt x="1378" y="393"/>
                    <a:pt x="1378" y="393"/>
                  </a:cubicBezTo>
                  <a:cubicBezTo>
                    <a:pt x="1379" y="393"/>
                    <a:pt x="1379" y="394"/>
                    <a:pt x="1380" y="394"/>
                  </a:cubicBezTo>
                  <a:cubicBezTo>
                    <a:pt x="1381" y="395"/>
                    <a:pt x="1382" y="396"/>
                    <a:pt x="1383" y="396"/>
                  </a:cubicBezTo>
                  <a:cubicBezTo>
                    <a:pt x="1383" y="396"/>
                    <a:pt x="1383" y="396"/>
                    <a:pt x="1383" y="396"/>
                  </a:cubicBezTo>
                  <a:cubicBezTo>
                    <a:pt x="1383" y="396"/>
                    <a:pt x="1383" y="396"/>
                    <a:pt x="1383" y="396"/>
                  </a:cubicBezTo>
                  <a:cubicBezTo>
                    <a:pt x="1384" y="396"/>
                    <a:pt x="1385" y="397"/>
                    <a:pt x="1388" y="397"/>
                  </a:cubicBezTo>
                  <a:cubicBezTo>
                    <a:pt x="1388" y="397"/>
                    <a:pt x="1390" y="397"/>
                    <a:pt x="1390" y="397"/>
                  </a:cubicBezTo>
                  <a:cubicBezTo>
                    <a:pt x="1394" y="397"/>
                    <a:pt x="1397" y="397"/>
                    <a:pt x="1399" y="398"/>
                  </a:cubicBezTo>
                  <a:cubicBezTo>
                    <a:pt x="1399" y="398"/>
                    <a:pt x="1400" y="398"/>
                    <a:pt x="1401" y="399"/>
                  </a:cubicBezTo>
                  <a:cubicBezTo>
                    <a:pt x="1402" y="399"/>
                    <a:pt x="1404" y="400"/>
                    <a:pt x="1405" y="400"/>
                  </a:cubicBezTo>
                  <a:cubicBezTo>
                    <a:pt x="1405" y="400"/>
                    <a:pt x="1405" y="400"/>
                    <a:pt x="1405" y="400"/>
                  </a:cubicBezTo>
                  <a:cubicBezTo>
                    <a:pt x="1405" y="400"/>
                    <a:pt x="1405" y="400"/>
                    <a:pt x="1405" y="400"/>
                  </a:cubicBezTo>
                  <a:cubicBezTo>
                    <a:pt x="1406" y="400"/>
                    <a:pt x="1408" y="401"/>
                    <a:pt x="1410" y="401"/>
                  </a:cubicBezTo>
                  <a:cubicBezTo>
                    <a:pt x="1411" y="401"/>
                    <a:pt x="1411" y="401"/>
                    <a:pt x="1411" y="401"/>
                  </a:cubicBezTo>
                  <a:cubicBezTo>
                    <a:pt x="1411" y="401"/>
                    <a:pt x="1412" y="402"/>
                    <a:pt x="1413" y="402"/>
                  </a:cubicBezTo>
                  <a:cubicBezTo>
                    <a:pt x="1414" y="402"/>
                    <a:pt x="1416" y="401"/>
                    <a:pt x="1417" y="400"/>
                  </a:cubicBezTo>
                  <a:cubicBezTo>
                    <a:pt x="1417" y="399"/>
                    <a:pt x="1418" y="398"/>
                    <a:pt x="1418" y="396"/>
                  </a:cubicBezTo>
                  <a:cubicBezTo>
                    <a:pt x="1419" y="395"/>
                    <a:pt x="1419" y="394"/>
                    <a:pt x="1419" y="393"/>
                  </a:cubicBezTo>
                  <a:cubicBezTo>
                    <a:pt x="1419" y="392"/>
                    <a:pt x="1420" y="392"/>
                    <a:pt x="1420" y="391"/>
                  </a:cubicBezTo>
                  <a:cubicBezTo>
                    <a:pt x="1421" y="389"/>
                    <a:pt x="1423" y="387"/>
                    <a:pt x="1427" y="385"/>
                  </a:cubicBezTo>
                  <a:cubicBezTo>
                    <a:pt x="1430" y="383"/>
                    <a:pt x="1433" y="381"/>
                    <a:pt x="1433" y="380"/>
                  </a:cubicBezTo>
                  <a:cubicBezTo>
                    <a:pt x="1434" y="380"/>
                    <a:pt x="1434" y="380"/>
                    <a:pt x="1435" y="380"/>
                  </a:cubicBezTo>
                  <a:cubicBezTo>
                    <a:pt x="1436" y="379"/>
                    <a:pt x="1437" y="379"/>
                    <a:pt x="1437" y="378"/>
                  </a:cubicBezTo>
                  <a:cubicBezTo>
                    <a:pt x="1438" y="378"/>
                    <a:pt x="1438" y="378"/>
                    <a:pt x="1438" y="378"/>
                  </a:cubicBezTo>
                  <a:cubicBezTo>
                    <a:pt x="1438" y="378"/>
                    <a:pt x="1438" y="378"/>
                    <a:pt x="1438" y="378"/>
                  </a:cubicBezTo>
                  <a:cubicBezTo>
                    <a:pt x="1439" y="377"/>
                    <a:pt x="1441" y="377"/>
                    <a:pt x="1442" y="376"/>
                  </a:cubicBezTo>
                  <a:cubicBezTo>
                    <a:pt x="1442" y="376"/>
                    <a:pt x="1442" y="376"/>
                    <a:pt x="1442" y="376"/>
                  </a:cubicBezTo>
                  <a:cubicBezTo>
                    <a:pt x="1442" y="376"/>
                    <a:pt x="1442" y="376"/>
                    <a:pt x="1442" y="376"/>
                  </a:cubicBezTo>
                  <a:cubicBezTo>
                    <a:pt x="1443" y="375"/>
                    <a:pt x="1443" y="375"/>
                    <a:pt x="1444" y="375"/>
                  </a:cubicBezTo>
                  <a:cubicBezTo>
                    <a:pt x="1445" y="375"/>
                    <a:pt x="1445" y="375"/>
                    <a:pt x="1446" y="376"/>
                  </a:cubicBezTo>
                  <a:cubicBezTo>
                    <a:pt x="1446" y="376"/>
                    <a:pt x="1446" y="376"/>
                    <a:pt x="1446" y="376"/>
                  </a:cubicBezTo>
                  <a:cubicBezTo>
                    <a:pt x="1446" y="376"/>
                    <a:pt x="1446" y="376"/>
                    <a:pt x="1446" y="376"/>
                  </a:cubicBezTo>
                  <a:cubicBezTo>
                    <a:pt x="1447" y="376"/>
                    <a:pt x="1448" y="377"/>
                    <a:pt x="1449" y="378"/>
                  </a:cubicBezTo>
                  <a:cubicBezTo>
                    <a:pt x="1449" y="379"/>
                    <a:pt x="1449" y="379"/>
                    <a:pt x="1449" y="379"/>
                  </a:cubicBezTo>
                  <a:cubicBezTo>
                    <a:pt x="1449" y="379"/>
                    <a:pt x="1449" y="379"/>
                    <a:pt x="1449" y="379"/>
                  </a:cubicBezTo>
                  <a:cubicBezTo>
                    <a:pt x="1449" y="380"/>
                    <a:pt x="1450" y="382"/>
                    <a:pt x="1451" y="382"/>
                  </a:cubicBezTo>
                  <a:cubicBezTo>
                    <a:pt x="1452" y="383"/>
                    <a:pt x="1454" y="384"/>
                    <a:pt x="1455" y="384"/>
                  </a:cubicBezTo>
                  <a:cubicBezTo>
                    <a:pt x="1459" y="384"/>
                    <a:pt x="1459" y="384"/>
                    <a:pt x="1459" y="384"/>
                  </a:cubicBezTo>
                  <a:cubicBezTo>
                    <a:pt x="1460" y="384"/>
                    <a:pt x="1461" y="385"/>
                    <a:pt x="1461" y="386"/>
                  </a:cubicBezTo>
                  <a:cubicBezTo>
                    <a:pt x="1461" y="386"/>
                    <a:pt x="1460" y="387"/>
                    <a:pt x="1458" y="388"/>
                  </a:cubicBezTo>
                  <a:cubicBezTo>
                    <a:pt x="1456" y="390"/>
                    <a:pt x="1454" y="392"/>
                    <a:pt x="1453" y="392"/>
                  </a:cubicBezTo>
                  <a:cubicBezTo>
                    <a:pt x="1453" y="393"/>
                    <a:pt x="1453" y="393"/>
                    <a:pt x="1453" y="393"/>
                  </a:cubicBezTo>
                  <a:cubicBezTo>
                    <a:pt x="1453" y="393"/>
                    <a:pt x="1453" y="393"/>
                    <a:pt x="1453" y="393"/>
                  </a:cubicBezTo>
                  <a:cubicBezTo>
                    <a:pt x="1452" y="394"/>
                    <a:pt x="1451" y="396"/>
                    <a:pt x="1452" y="398"/>
                  </a:cubicBezTo>
                  <a:cubicBezTo>
                    <a:pt x="1452" y="398"/>
                    <a:pt x="1453" y="399"/>
                    <a:pt x="1453" y="400"/>
                  </a:cubicBezTo>
                  <a:cubicBezTo>
                    <a:pt x="1454" y="400"/>
                    <a:pt x="1454" y="401"/>
                    <a:pt x="1454" y="401"/>
                  </a:cubicBezTo>
                  <a:cubicBezTo>
                    <a:pt x="1454" y="402"/>
                    <a:pt x="1454" y="402"/>
                    <a:pt x="1454" y="402"/>
                  </a:cubicBezTo>
                  <a:cubicBezTo>
                    <a:pt x="1455" y="402"/>
                    <a:pt x="1455" y="402"/>
                    <a:pt x="1455" y="402"/>
                  </a:cubicBezTo>
                  <a:cubicBezTo>
                    <a:pt x="1455" y="402"/>
                    <a:pt x="1455" y="402"/>
                    <a:pt x="1456" y="402"/>
                  </a:cubicBezTo>
                  <a:cubicBezTo>
                    <a:pt x="1456" y="402"/>
                    <a:pt x="1457" y="402"/>
                    <a:pt x="1457" y="402"/>
                  </a:cubicBezTo>
                  <a:cubicBezTo>
                    <a:pt x="1458" y="402"/>
                    <a:pt x="1458" y="402"/>
                    <a:pt x="1458" y="402"/>
                  </a:cubicBezTo>
                  <a:cubicBezTo>
                    <a:pt x="1458" y="401"/>
                    <a:pt x="1458" y="401"/>
                    <a:pt x="1458" y="401"/>
                  </a:cubicBezTo>
                  <a:cubicBezTo>
                    <a:pt x="1458" y="400"/>
                    <a:pt x="1460" y="398"/>
                    <a:pt x="1461" y="397"/>
                  </a:cubicBezTo>
                  <a:cubicBezTo>
                    <a:pt x="1461" y="397"/>
                    <a:pt x="1461" y="397"/>
                    <a:pt x="1461" y="397"/>
                  </a:cubicBezTo>
                  <a:cubicBezTo>
                    <a:pt x="1462" y="397"/>
                    <a:pt x="1462" y="397"/>
                    <a:pt x="1462" y="397"/>
                  </a:cubicBezTo>
                  <a:cubicBezTo>
                    <a:pt x="1462" y="397"/>
                    <a:pt x="1463" y="396"/>
                    <a:pt x="1463" y="396"/>
                  </a:cubicBezTo>
                  <a:cubicBezTo>
                    <a:pt x="1464" y="396"/>
                    <a:pt x="1464" y="395"/>
                    <a:pt x="1465" y="395"/>
                  </a:cubicBezTo>
                  <a:cubicBezTo>
                    <a:pt x="1465" y="395"/>
                    <a:pt x="1465" y="394"/>
                    <a:pt x="1466" y="394"/>
                  </a:cubicBezTo>
                  <a:cubicBezTo>
                    <a:pt x="1467" y="394"/>
                    <a:pt x="1468" y="395"/>
                    <a:pt x="1468" y="396"/>
                  </a:cubicBezTo>
                  <a:cubicBezTo>
                    <a:pt x="1469" y="398"/>
                    <a:pt x="1470" y="400"/>
                    <a:pt x="1471" y="401"/>
                  </a:cubicBezTo>
                  <a:cubicBezTo>
                    <a:pt x="1471" y="402"/>
                    <a:pt x="1472" y="403"/>
                    <a:pt x="1472" y="403"/>
                  </a:cubicBezTo>
                  <a:cubicBezTo>
                    <a:pt x="1472" y="404"/>
                    <a:pt x="1472" y="404"/>
                    <a:pt x="1473" y="405"/>
                  </a:cubicBezTo>
                  <a:cubicBezTo>
                    <a:pt x="1474" y="406"/>
                    <a:pt x="1474" y="408"/>
                    <a:pt x="1475" y="408"/>
                  </a:cubicBezTo>
                  <a:cubicBezTo>
                    <a:pt x="1475" y="408"/>
                    <a:pt x="1475" y="408"/>
                    <a:pt x="1475" y="408"/>
                  </a:cubicBezTo>
                  <a:cubicBezTo>
                    <a:pt x="1475" y="410"/>
                    <a:pt x="1475" y="411"/>
                    <a:pt x="1474" y="412"/>
                  </a:cubicBezTo>
                  <a:cubicBezTo>
                    <a:pt x="1474" y="412"/>
                    <a:pt x="1474" y="412"/>
                    <a:pt x="1474" y="412"/>
                  </a:cubicBezTo>
                  <a:cubicBezTo>
                    <a:pt x="1473" y="413"/>
                    <a:pt x="1471" y="414"/>
                    <a:pt x="1470" y="416"/>
                  </a:cubicBezTo>
                  <a:cubicBezTo>
                    <a:pt x="1470" y="416"/>
                    <a:pt x="1470" y="417"/>
                    <a:pt x="1469" y="418"/>
                  </a:cubicBezTo>
                  <a:cubicBezTo>
                    <a:pt x="1469" y="419"/>
                    <a:pt x="1468" y="419"/>
                    <a:pt x="1468" y="420"/>
                  </a:cubicBezTo>
                  <a:cubicBezTo>
                    <a:pt x="1467" y="421"/>
                    <a:pt x="1466" y="423"/>
                    <a:pt x="1466" y="424"/>
                  </a:cubicBezTo>
                  <a:cubicBezTo>
                    <a:pt x="1466" y="424"/>
                    <a:pt x="1466" y="424"/>
                    <a:pt x="1466" y="424"/>
                  </a:cubicBezTo>
                  <a:cubicBezTo>
                    <a:pt x="1465" y="425"/>
                    <a:pt x="1465" y="426"/>
                    <a:pt x="1465" y="428"/>
                  </a:cubicBezTo>
                  <a:cubicBezTo>
                    <a:pt x="1465" y="428"/>
                    <a:pt x="1465" y="428"/>
                    <a:pt x="1465" y="428"/>
                  </a:cubicBezTo>
                  <a:cubicBezTo>
                    <a:pt x="1465" y="428"/>
                    <a:pt x="1465" y="428"/>
                    <a:pt x="1465" y="428"/>
                  </a:cubicBezTo>
                  <a:cubicBezTo>
                    <a:pt x="1465" y="428"/>
                    <a:pt x="1465" y="428"/>
                    <a:pt x="1465" y="428"/>
                  </a:cubicBezTo>
                  <a:cubicBezTo>
                    <a:pt x="1464" y="429"/>
                    <a:pt x="1465" y="430"/>
                    <a:pt x="1466" y="431"/>
                  </a:cubicBezTo>
                  <a:cubicBezTo>
                    <a:pt x="1466" y="431"/>
                    <a:pt x="1466" y="431"/>
                    <a:pt x="1466" y="431"/>
                  </a:cubicBezTo>
                  <a:cubicBezTo>
                    <a:pt x="1467" y="431"/>
                    <a:pt x="1467" y="431"/>
                    <a:pt x="1467" y="431"/>
                  </a:cubicBezTo>
                  <a:cubicBezTo>
                    <a:pt x="1468" y="431"/>
                    <a:pt x="1469" y="431"/>
                    <a:pt x="1470" y="430"/>
                  </a:cubicBezTo>
                  <a:cubicBezTo>
                    <a:pt x="1471" y="430"/>
                    <a:pt x="1472" y="429"/>
                    <a:pt x="1473" y="428"/>
                  </a:cubicBezTo>
                  <a:cubicBezTo>
                    <a:pt x="1475" y="428"/>
                    <a:pt x="1476" y="427"/>
                    <a:pt x="1477" y="427"/>
                  </a:cubicBezTo>
                  <a:cubicBezTo>
                    <a:pt x="1477" y="426"/>
                    <a:pt x="1478" y="426"/>
                    <a:pt x="1479" y="426"/>
                  </a:cubicBezTo>
                  <a:cubicBezTo>
                    <a:pt x="1481" y="426"/>
                    <a:pt x="1482" y="426"/>
                    <a:pt x="1483" y="427"/>
                  </a:cubicBezTo>
                  <a:cubicBezTo>
                    <a:pt x="1483" y="427"/>
                    <a:pt x="1483" y="427"/>
                    <a:pt x="1483" y="427"/>
                  </a:cubicBezTo>
                  <a:cubicBezTo>
                    <a:pt x="1483" y="428"/>
                    <a:pt x="1483" y="428"/>
                    <a:pt x="1483" y="428"/>
                  </a:cubicBezTo>
                  <a:cubicBezTo>
                    <a:pt x="1485" y="428"/>
                    <a:pt x="1488" y="429"/>
                    <a:pt x="1490" y="429"/>
                  </a:cubicBezTo>
                  <a:cubicBezTo>
                    <a:pt x="1491" y="429"/>
                    <a:pt x="1491" y="429"/>
                    <a:pt x="1491" y="429"/>
                  </a:cubicBezTo>
                  <a:cubicBezTo>
                    <a:pt x="1493" y="429"/>
                    <a:pt x="1494" y="429"/>
                    <a:pt x="1495" y="429"/>
                  </a:cubicBezTo>
                  <a:cubicBezTo>
                    <a:pt x="1495" y="430"/>
                    <a:pt x="1495" y="430"/>
                    <a:pt x="1495" y="430"/>
                  </a:cubicBezTo>
                  <a:cubicBezTo>
                    <a:pt x="1496" y="430"/>
                    <a:pt x="1496" y="430"/>
                    <a:pt x="1496" y="430"/>
                  </a:cubicBezTo>
                  <a:cubicBezTo>
                    <a:pt x="1498" y="429"/>
                    <a:pt x="1500" y="429"/>
                    <a:pt x="1502" y="428"/>
                  </a:cubicBezTo>
                  <a:cubicBezTo>
                    <a:pt x="1502" y="427"/>
                    <a:pt x="1503" y="427"/>
                    <a:pt x="1504" y="427"/>
                  </a:cubicBezTo>
                  <a:cubicBezTo>
                    <a:pt x="1505" y="427"/>
                    <a:pt x="1506" y="427"/>
                    <a:pt x="1507" y="428"/>
                  </a:cubicBezTo>
                  <a:cubicBezTo>
                    <a:pt x="1507" y="428"/>
                    <a:pt x="1508" y="428"/>
                    <a:pt x="1509" y="429"/>
                  </a:cubicBezTo>
                  <a:cubicBezTo>
                    <a:pt x="1510" y="430"/>
                    <a:pt x="1511" y="431"/>
                    <a:pt x="1512" y="432"/>
                  </a:cubicBezTo>
                  <a:cubicBezTo>
                    <a:pt x="1512" y="432"/>
                    <a:pt x="1512" y="432"/>
                    <a:pt x="1512" y="432"/>
                  </a:cubicBezTo>
                  <a:cubicBezTo>
                    <a:pt x="1515" y="432"/>
                    <a:pt x="1515" y="432"/>
                    <a:pt x="1515" y="432"/>
                  </a:cubicBezTo>
                  <a:cubicBezTo>
                    <a:pt x="1516" y="433"/>
                    <a:pt x="1516" y="434"/>
                    <a:pt x="1516" y="435"/>
                  </a:cubicBezTo>
                  <a:cubicBezTo>
                    <a:pt x="1516" y="438"/>
                    <a:pt x="1516" y="438"/>
                    <a:pt x="1516" y="438"/>
                  </a:cubicBezTo>
                  <a:cubicBezTo>
                    <a:pt x="1516" y="439"/>
                    <a:pt x="1517" y="442"/>
                    <a:pt x="1518" y="443"/>
                  </a:cubicBezTo>
                  <a:cubicBezTo>
                    <a:pt x="1518" y="444"/>
                    <a:pt x="1518" y="444"/>
                    <a:pt x="1518" y="444"/>
                  </a:cubicBezTo>
                  <a:cubicBezTo>
                    <a:pt x="1518" y="444"/>
                    <a:pt x="1518" y="444"/>
                    <a:pt x="1518" y="444"/>
                  </a:cubicBezTo>
                  <a:cubicBezTo>
                    <a:pt x="1520" y="445"/>
                    <a:pt x="1521" y="448"/>
                    <a:pt x="1521" y="448"/>
                  </a:cubicBezTo>
                  <a:cubicBezTo>
                    <a:pt x="1521" y="450"/>
                    <a:pt x="1519" y="452"/>
                    <a:pt x="1517" y="452"/>
                  </a:cubicBezTo>
                  <a:cubicBezTo>
                    <a:pt x="1517" y="452"/>
                    <a:pt x="1517" y="452"/>
                    <a:pt x="1517" y="452"/>
                  </a:cubicBezTo>
                  <a:cubicBezTo>
                    <a:pt x="1516" y="453"/>
                    <a:pt x="1516" y="453"/>
                    <a:pt x="1516" y="453"/>
                  </a:cubicBezTo>
                  <a:cubicBezTo>
                    <a:pt x="1514" y="453"/>
                    <a:pt x="1512" y="454"/>
                    <a:pt x="1511" y="455"/>
                  </a:cubicBezTo>
                  <a:cubicBezTo>
                    <a:pt x="1510" y="456"/>
                    <a:pt x="1509" y="457"/>
                    <a:pt x="1508" y="458"/>
                  </a:cubicBezTo>
                  <a:cubicBezTo>
                    <a:pt x="1507" y="458"/>
                    <a:pt x="1506" y="459"/>
                    <a:pt x="1505" y="460"/>
                  </a:cubicBezTo>
                  <a:cubicBezTo>
                    <a:pt x="1505" y="460"/>
                    <a:pt x="1505" y="460"/>
                    <a:pt x="1505" y="460"/>
                  </a:cubicBezTo>
                  <a:cubicBezTo>
                    <a:pt x="1505" y="461"/>
                    <a:pt x="1505" y="461"/>
                    <a:pt x="1505" y="461"/>
                  </a:cubicBezTo>
                  <a:cubicBezTo>
                    <a:pt x="1503" y="462"/>
                    <a:pt x="1502" y="463"/>
                    <a:pt x="1501" y="465"/>
                  </a:cubicBezTo>
                  <a:cubicBezTo>
                    <a:pt x="1500" y="466"/>
                    <a:pt x="1499" y="468"/>
                    <a:pt x="1499" y="470"/>
                  </a:cubicBezTo>
                  <a:cubicBezTo>
                    <a:pt x="1499" y="472"/>
                    <a:pt x="1499" y="474"/>
                    <a:pt x="1500" y="477"/>
                  </a:cubicBezTo>
                  <a:cubicBezTo>
                    <a:pt x="1501" y="479"/>
                    <a:pt x="1503" y="482"/>
                    <a:pt x="1505" y="484"/>
                  </a:cubicBezTo>
                  <a:cubicBezTo>
                    <a:pt x="1506" y="485"/>
                    <a:pt x="1509" y="488"/>
                    <a:pt x="1511" y="490"/>
                  </a:cubicBezTo>
                  <a:cubicBezTo>
                    <a:pt x="1511" y="490"/>
                    <a:pt x="1511" y="490"/>
                    <a:pt x="1511" y="490"/>
                  </a:cubicBezTo>
                  <a:cubicBezTo>
                    <a:pt x="1512" y="490"/>
                    <a:pt x="1512" y="490"/>
                    <a:pt x="1512" y="490"/>
                  </a:cubicBezTo>
                  <a:cubicBezTo>
                    <a:pt x="1513" y="491"/>
                    <a:pt x="1514" y="492"/>
                    <a:pt x="1514" y="493"/>
                  </a:cubicBezTo>
                  <a:cubicBezTo>
                    <a:pt x="1514" y="494"/>
                    <a:pt x="1514" y="494"/>
                    <a:pt x="1514" y="494"/>
                  </a:cubicBezTo>
                  <a:cubicBezTo>
                    <a:pt x="1513" y="495"/>
                    <a:pt x="1512" y="496"/>
                    <a:pt x="1510" y="496"/>
                  </a:cubicBezTo>
                  <a:cubicBezTo>
                    <a:pt x="1510" y="496"/>
                    <a:pt x="1510" y="496"/>
                    <a:pt x="1510" y="496"/>
                  </a:cubicBezTo>
                  <a:cubicBezTo>
                    <a:pt x="1508" y="496"/>
                    <a:pt x="1506" y="496"/>
                    <a:pt x="1505" y="495"/>
                  </a:cubicBezTo>
                  <a:cubicBezTo>
                    <a:pt x="1503" y="495"/>
                    <a:pt x="1501" y="494"/>
                    <a:pt x="1500" y="492"/>
                  </a:cubicBezTo>
                  <a:cubicBezTo>
                    <a:pt x="1500" y="492"/>
                    <a:pt x="1500" y="492"/>
                    <a:pt x="1500" y="492"/>
                  </a:cubicBezTo>
                  <a:cubicBezTo>
                    <a:pt x="1500" y="492"/>
                    <a:pt x="1500" y="492"/>
                    <a:pt x="1500" y="492"/>
                  </a:cubicBezTo>
                  <a:cubicBezTo>
                    <a:pt x="1500" y="492"/>
                    <a:pt x="1500" y="491"/>
                    <a:pt x="1499" y="491"/>
                  </a:cubicBezTo>
                  <a:cubicBezTo>
                    <a:pt x="1499" y="490"/>
                    <a:pt x="1498" y="489"/>
                    <a:pt x="1497" y="488"/>
                  </a:cubicBezTo>
                  <a:cubicBezTo>
                    <a:pt x="1497" y="488"/>
                    <a:pt x="1497" y="488"/>
                    <a:pt x="1497" y="488"/>
                  </a:cubicBezTo>
                  <a:cubicBezTo>
                    <a:pt x="1496" y="486"/>
                    <a:pt x="1493" y="486"/>
                    <a:pt x="1492" y="486"/>
                  </a:cubicBezTo>
                  <a:cubicBezTo>
                    <a:pt x="1487" y="486"/>
                    <a:pt x="1487" y="486"/>
                    <a:pt x="1487" y="486"/>
                  </a:cubicBezTo>
                  <a:cubicBezTo>
                    <a:pt x="1482" y="488"/>
                    <a:pt x="1482" y="488"/>
                    <a:pt x="1482" y="488"/>
                  </a:cubicBezTo>
                  <a:cubicBezTo>
                    <a:pt x="1482" y="489"/>
                    <a:pt x="1482" y="489"/>
                    <a:pt x="1482" y="489"/>
                  </a:cubicBezTo>
                  <a:cubicBezTo>
                    <a:pt x="1480" y="490"/>
                    <a:pt x="1477" y="491"/>
                    <a:pt x="1475" y="491"/>
                  </a:cubicBezTo>
                  <a:cubicBezTo>
                    <a:pt x="1471" y="492"/>
                    <a:pt x="1467" y="493"/>
                    <a:pt x="1465" y="493"/>
                  </a:cubicBezTo>
                  <a:cubicBezTo>
                    <a:pt x="1465" y="493"/>
                    <a:pt x="1465" y="493"/>
                    <a:pt x="1465" y="493"/>
                  </a:cubicBezTo>
                  <a:cubicBezTo>
                    <a:pt x="1465" y="493"/>
                    <a:pt x="1465" y="493"/>
                    <a:pt x="1465" y="493"/>
                  </a:cubicBezTo>
                  <a:cubicBezTo>
                    <a:pt x="1464" y="494"/>
                    <a:pt x="1461" y="495"/>
                    <a:pt x="1460" y="497"/>
                  </a:cubicBezTo>
                  <a:cubicBezTo>
                    <a:pt x="1458" y="499"/>
                    <a:pt x="1456" y="502"/>
                    <a:pt x="1454" y="504"/>
                  </a:cubicBezTo>
                  <a:cubicBezTo>
                    <a:pt x="1454" y="506"/>
                    <a:pt x="1451" y="508"/>
                    <a:pt x="1450" y="509"/>
                  </a:cubicBezTo>
                  <a:cubicBezTo>
                    <a:pt x="1450" y="509"/>
                    <a:pt x="1450" y="509"/>
                    <a:pt x="1450" y="509"/>
                  </a:cubicBezTo>
                  <a:cubicBezTo>
                    <a:pt x="1450" y="509"/>
                    <a:pt x="1450" y="509"/>
                    <a:pt x="1450" y="509"/>
                  </a:cubicBezTo>
                  <a:cubicBezTo>
                    <a:pt x="1449" y="509"/>
                    <a:pt x="1448" y="510"/>
                    <a:pt x="1448" y="510"/>
                  </a:cubicBezTo>
                  <a:cubicBezTo>
                    <a:pt x="1447" y="511"/>
                    <a:pt x="1446" y="512"/>
                    <a:pt x="1445" y="512"/>
                  </a:cubicBezTo>
                  <a:cubicBezTo>
                    <a:pt x="1445" y="512"/>
                    <a:pt x="1445" y="512"/>
                    <a:pt x="1445" y="512"/>
                  </a:cubicBezTo>
                  <a:cubicBezTo>
                    <a:pt x="1445" y="512"/>
                    <a:pt x="1445" y="512"/>
                    <a:pt x="1445" y="512"/>
                  </a:cubicBezTo>
                  <a:cubicBezTo>
                    <a:pt x="1445" y="514"/>
                    <a:pt x="1442" y="515"/>
                    <a:pt x="1441" y="516"/>
                  </a:cubicBezTo>
                  <a:cubicBezTo>
                    <a:pt x="1441" y="516"/>
                    <a:pt x="1441" y="516"/>
                    <a:pt x="1441" y="516"/>
                  </a:cubicBezTo>
                  <a:cubicBezTo>
                    <a:pt x="1437" y="519"/>
                    <a:pt x="1437" y="519"/>
                    <a:pt x="1437" y="519"/>
                  </a:cubicBezTo>
                  <a:cubicBezTo>
                    <a:pt x="1437" y="520"/>
                    <a:pt x="1436" y="520"/>
                    <a:pt x="1436" y="520"/>
                  </a:cubicBezTo>
                  <a:cubicBezTo>
                    <a:pt x="1435" y="521"/>
                    <a:pt x="1434" y="521"/>
                    <a:pt x="1434" y="522"/>
                  </a:cubicBezTo>
                  <a:cubicBezTo>
                    <a:pt x="1434" y="522"/>
                    <a:pt x="1434" y="522"/>
                    <a:pt x="1434" y="522"/>
                  </a:cubicBezTo>
                  <a:cubicBezTo>
                    <a:pt x="1433" y="522"/>
                    <a:pt x="1433" y="522"/>
                    <a:pt x="1433" y="522"/>
                  </a:cubicBezTo>
                  <a:cubicBezTo>
                    <a:pt x="1433" y="522"/>
                    <a:pt x="1433" y="523"/>
                    <a:pt x="1431" y="525"/>
                  </a:cubicBezTo>
                  <a:cubicBezTo>
                    <a:pt x="1431" y="525"/>
                    <a:pt x="1431" y="526"/>
                    <a:pt x="1430" y="526"/>
                  </a:cubicBezTo>
                  <a:cubicBezTo>
                    <a:pt x="1429" y="527"/>
                    <a:pt x="1428" y="529"/>
                    <a:pt x="1427" y="530"/>
                  </a:cubicBezTo>
                  <a:cubicBezTo>
                    <a:pt x="1424" y="531"/>
                    <a:pt x="1424" y="531"/>
                    <a:pt x="1424" y="531"/>
                  </a:cubicBezTo>
                  <a:cubicBezTo>
                    <a:pt x="1424" y="531"/>
                    <a:pt x="1424" y="531"/>
                    <a:pt x="1424" y="531"/>
                  </a:cubicBezTo>
                  <a:cubicBezTo>
                    <a:pt x="1422" y="531"/>
                    <a:pt x="1422" y="531"/>
                    <a:pt x="1422" y="531"/>
                  </a:cubicBezTo>
                  <a:cubicBezTo>
                    <a:pt x="1422" y="531"/>
                    <a:pt x="1421" y="531"/>
                    <a:pt x="1420" y="532"/>
                  </a:cubicBezTo>
                  <a:cubicBezTo>
                    <a:pt x="1420" y="533"/>
                    <a:pt x="1419" y="533"/>
                    <a:pt x="1418" y="534"/>
                  </a:cubicBezTo>
                  <a:cubicBezTo>
                    <a:pt x="1418" y="534"/>
                    <a:pt x="1418" y="534"/>
                    <a:pt x="1418" y="534"/>
                  </a:cubicBezTo>
                  <a:cubicBezTo>
                    <a:pt x="1418" y="534"/>
                    <a:pt x="1418" y="534"/>
                    <a:pt x="1418" y="534"/>
                  </a:cubicBezTo>
                  <a:cubicBezTo>
                    <a:pt x="1416" y="536"/>
                    <a:pt x="1415" y="537"/>
                    <a:pt x="1415" y="538"/>
                  </a:cubicBezTo>
                  <a:cubicBezTo>
                    <a:pt x="1415" y="538"/>
                    <a:pt x="1415" y="538"/>
                    <a:pt x="1415" y="538"/>
                  </a:cubicBezTo>
                  <a:cubicBezTo>
                    <a:pt x="1414" y="539"/>
                    <a:pt x="1415" y="542"/>
                    <a:pt x="1415" y="543"/>
                  </a:cubicBezTo>
                  <a:cubicBezTo>
                    <a:pt x="1415" y="543"/>
                    <a:pt x="1415" y="544"/>
                    <a:pt x="1416" y="544"/>
                  </a:cubicBezTo>
                  <a:cubicBezTo>
                    <a:pt x="1416" y="546"/>
                    <a:pt x="1416" y="548"/>
                    <a:pt x="1416" y="550"/>
                  </a:cubicBezTo>
                  <a:cubicBezTo>
                    <a:pt x="1417" y="552"/>
                    <a:pt x="1417" y="554"/>
                    <a:pt x="1418" y="555"/>
                  </a:cubicBezTo>
                  <a:cubicBezTo>
                    <a:pt x="1418" y="557"/>
                    <a:pt x="1419" y="559"/>
                    <a:pt x="1419" y="560"/>
                  </a:cubicBezTo>
                  <a:cubicBezTo>
                    <a:pt x="1420" y="562"/>
                    <a:pt x="1421" y="565"/>
                    <a:pt x="1421" y="566"/>
                  </a:cubicBezTo>
                  <a:cubicBezTo>
                    <a:pt x="1421" y="566"/>
                    <a:pt x="1421" y="566"/>
                    <a:pt x="1421" y="566"/>
                  </a:cubicBezTo>
                  <a:cubicBezTo>
                    <a:pt x="1421" y="566"/>
                    <a:pt x="1420" y="567"/>
                    <a:pt x="1420" y="569"/>
                  </a:cubicBezTo>
                  <a:cubicBezTo>
                    <a:pt x="1420" y="570"/>
                    <a:pt x="1420" y="571"/>
                    <a:pt x="1419" y="572"/>
                  </a:cubicBezTo>
                  <a:cubicBezTo>
                    <a:pt x="1419" y="573"/>
                    <a:pt x="1418" y="576"/>
                    <a:pt x="1417" y="579"/>
                  </a:cubicBezTo>
                  <a:cubicBezTo>
                    <a:pt x="1416" y="579"/>
                    <a:pt x="1416" y="581"/>
                    <a:pt x="1415" y="582"/>
                  </a:cubicBezTo>
                  <a:cubicBezTo>
                    <a:pt x="1414" y="583"/>
                    <a:pt x="1414" y="584"/>
                    <a:pt x="1413" y="585"/>
                  </a:cubicBezTo>
                  <a:cubicBezTo>
                    <a:pt x="1413" y="586"/>
                    <a:pt x="1411" y="588"/>
                    <a:pt x="1411" y="590"/>
                  </a:cubicBezTo>
                  <a:cubicBezTo>
                    <a:pt x="1410" y="590"/>
                    <a:pt x="1410" y="591"/>
                    <a:pt x="1410" y="591"/>
                  </a:cubicBezTo>
                  <a:cubicBezTo>
                    <a:pt x="1409" y="593"/>
                    <a:pt x="1406" y="596"/>
                    <a:pt x="1404" y="597"/>
                  </a:cubicBezTo>
                  <a:cubicBezTo>
                    <a:pt x="1402" y="598"/>
                    <a:pt x="1402" y="598"/>
                    <a:pt x="1402" y="598"/>
                  </a:cubicBezTo>
                  <a:cubicBezTo>
                    <a:pt x="1402" y="599"/>
                    <a:pt x="1402" y="599"/>
                    <a:pt x="1402" y="599"/>
                  </a:cubicBezTo>
                  <a:cubicBezTo>
                    <a:pt x="1402" y="599"/>
                    <a:pt x="1402" y="599"/>
                    <a:pt x="1401" y="599"/>
                  </a:cubicBezTo>
                  <a:cubicBezTo>
                    <a:pt x="1399" y="599"/>
                    <a:pt x="1399" y="599"/>
                    <a:pt x="1399" y="599"/>
                  </a:cubicBezTo>
                  <a:cubicBezTo>
                    <a:pt x="1400" y="601"/>
                    <a:pt x="1400" y="601"/>
                    <a:pt x="1400" y="601"/>
                  </a:cubicBezTo>
                  <a:cubicBezTo>
                    <a:pt x="1400" y="601"/>
                    <a:pt x="1400" y="601"/>
                    <a:pt x="1400" y="601"/>
                  </a:cubicBezTo>
                  <a:cubicBezTo>
                    <a:pt x="1400" y="602"/>
                    <a:pt x="1400" y="602"/>
                    <a:pt x="1400" y="602"/>
                  </a:cubicBezTo>
                  <a:cubicBezTo>
                    <a:pt x="1400" y="602"/>
                    <a:pt x="1400" y="602"/>
                    <a:pt x="1400" y="602"/>
                  </a:cubicBezTo>
                  <a:cubicBezTo>
                    <a:pt x="1399" y="604"/>
                    <a:pt x="1399" y="604"/>
                    <a:pt x="1399" y="604"/>
                  </a:cubicBezTo>
                  <a:cubicBezTo>
                    <a:pt x="1397" y="605"/>
                    <a:pt x="1395" y="608"/>
                    <a:pt x="1395" y="610"/>
                  </a:cubicBezTo>
                  <a:cubicBezTo>
                    <a:pt x="1395" y="611"/>
                    <a:pt x="1395" y="615"/>
                    <a:pt x="1396" y="617"/>
                  </a:cubicBezTo>
                  <a:cubicBezTo>
                    <a:pt x="1397" y="618"/>
                    <a:pt x="1399" y="621"/>
                    <a:pt x="1400" y="624"/>
                  </a:cubicBezTo>
                  <a:cubicBezTo>
                    <a:pt x="1400" y="624"/>
                    <a:pt x="1400" y="624"/>
                    <a:pt x="1400" y="624"/>
                  </a:cubicBezTo>
                  <a:cubicBezTo>
                    <a:pt x="1400" y="624"/>
                    <a:pt x="1400" y="624"/>
                    <a:pt x="1400" y="624"/>
                  </a:cubicBezTo>
                  <a:cubicBezTo>
                    <a:pt x="1402" y="626"/>
                    <a:pt x="1402" y="629"/>
                    <a:pt x="1402" y="631"/>
                  </a:cubicBezTo>
                  <a:cubicBezTo>
                    <a:pt x="1401" y="632"/>
                    <a:pt x="1401" y="633"/>
                    <a:pt x="1401" y="635"/>
                  </a:cubicBezTo>
                  <a:cubicBezTo>
                    <a:pt x="1400" y="636"/>
                    <a:pt x="1400" y="638"/>
                    <a:pt x="1399" y="639"/>
                  </a:cubicBezTo>
                  <a:cubicBezTo>
                    <a:pt x="1399" y="640"/>
                    <a:pt x="1398" y="642"/>
                    <a:pt x="1397" y="643"/>
                  </a:cubicBezTo>
                  <a:cubicBezTo>
                    <a:pt x="1396" y="644"/>
                    <a:pt x="1396" y="644"/>
                    <a:pt x="1396" y="644"/>
                  </a:cubicBezTo>
                  <a:cubicBezTo>
                    <a:pt x="1395" y="646"/>
                    <a:pt x="1394" y="647"/>
                    <a:pt x="1393" y="649"/>
                  </a:cubicBezTo>
                  <a:cubicBezTo>
                    <a:pt x="1391" y="651"/>
                    <a:pt x="1390" y="655"/>
                    <a:pt x="1389" y="659"/>
                  </a:cubicBezTo>
                  <a:cubicBezTo>
                    <a:pt x="1388" y="660"/>
                    <a:pt x="1388" y="662"/>
                    <a:pt x="1387" y="663"/>
                  </a:cubicBezTo>
                  <a:cubicBezTo>
                    <a:pt x="1387" y="665"/>
                    <a:pt x="1386" y="667"/>
                    <a:pt x="1386" y="668"/>
                  </a:cubicBezTo>
                  <a:cubicBezTo>
                    <a:pt x="1385" y="670"/>
                    <a:pt x="1384" y="673"/>
                    <a:pt x="1384" y="676"/>
                  </a:cubicBezTo>
                  <a:cubicBezTo>
                    <a:pt x="1384" y="677"/>
                    <a:pt x="1384" y="678"/>
                    <a:pt x="1384" y="679"/>
                  </a:cubicBezTo>
                  <a:cubicBezTo>
                    <a:pt x="1384" y="680"/>
                    <a:pt x="1383" y="682"/>
                    <a:pt x="1383" y="682"/>
                  </a:cubicBezTo>
                  <a:cubicBezTo>
                    <a:pt x="1383" y="684"/>
                    <a:pt x="1382" y="687"/>
                    <a:pt x="1382" y="688"/>
                  </a:cubicBezTo>
                  <a:cubicBezTo>
                    <a:pt x="1381" y="689"/>
                    <a:pt x="1380" y="689"/>
                    <a:pt x="1379" y="689"/>
                  </a:cubicBezTo>
                  <a:cubicBezTo>
                    <a:pt x="1379" y="689"/>
                    <a:pt x="1379" y="689"/>
                    <a:pt x="1379" y="689"/>
                  </a:cubicBezTo>
                  <a:cubicBezTo>
                    <a:pt x="1378" y="689"/>
                    <a:pt x="1375" y="688"/>
                    <a:pt x="1375" y="688"/>
                  </a:cubicBezTo>
                  <a:cubicBezTo>
                    <a:pt x="1366" y="688"/>
                    <a:pt x="1366" y="688"/>
                    <a:pt x="1366" y="688"/>
                  </a:cubicBezTo>
                  <a:cubicBezTo>
                    <a:pt x="1365" y="688"/>
                    <a:pt x="1362" y="688"/>
                    <a:pt x="1361" y="686"/>
                  </a:cubicBezTo>
                  <a:cubicBezTo>
                    <a:pt x="1360" y="686"/>
                    <a:pt x="1357" y="685"/>
                    <a:pt x="1356" y="685"/>
                  </a:cubicBezTo>
                  <a:cubicBezTo>
                    <a:pt x="1355" y="685"/>
                    <a:pt x="1354" y="685"/>
                    <a:pt x="1353" y="686"/>
                  </a:cubicBezTo>
                  <a:cubicBezTo>
                    <a:pt x="1352" y="686"/>
                    <a:pt x="1351" y="686"/>
                    <a:pt x="1350" y="687"/>
                  </a:cubicBezTo>
                  <a:cubicBezTo>
                    <a:pt x="1349" y="687"/>
                    <a:pt x="1348" y="687"/>
                    <a:pt x="1347" y="688"/>
                  </a:cubicBezTo>
                  <a:cubicBezTo>
                    <a:pt x="1345" y="688"/>
                    <a:pt x="1343" y="687"/>
                    <a:pt x="1342" y="686"/>
                  </a:cubicBezTo>
                  <a:cubicBezTo>
                    <a:pt x="1341" y="685"/>
                    <a:pt x="1339" y="683"/>
                    <a:pt x="1338" y="683"/>
                  </a:cubicBezTo>
                  <a:cubicBezTo>
                    <a:pt x="1338" y="683"/>
                    <a:pt x="1338" y="683"/>
                    <a:pt x="1338" y="683"/>
                  </a:cubicBezTo>
                  <a:cubicBezTo>
                    <a:pt x="1338" y="682"/>
                    <a:pt x="1338" y="682"/>
                    <a:pt x="1338" y="682"/>
                  </a:cubicBezTo>
                  <a:cubicBezTo>
                    <a:pt x="1337" y="682"/>
                    <a:pt x="1337" y="682"/>
                    <a:pt x="1337" y="682"/>
                  </a:cubicBezTo>
                  <a:cubicBezTo>
                    <a:pt x="1337" y="683"/>
                    <a:pt x="1337" y="683"/>
                    <a:pt x="1336" y="683"/>
                  </a:cubicBezTo>
                  <a:cubicBezTo>
                    <a:pt x="1336" y="684"/>
                    <a:pt x="1336" y="684"/>
                    <a:pt x="1336" y="684"/>
                  </a:cubicBezTo>
                  <a:cubicBezTo>
                    <a:pt x="1336" y="685"/>
                    <a:pt x="1336" y="685"/>
                    <a:pt x="1336" y="685"/>
                  </a:cubicBezTo>
                  <a:cubicBezTo>
                    <a:pt x="1334" y="685"/>
                    <a:pt x="1334" y="685"/>
                    <a:pt x="1334" y="685"/>
                  </a:cubicBezTo>
                  <a:cubicBezTo>
                    <a:pt x="1335" y="686"/>
                    <a:pt x="1335" y="686"/>
                    <a:pt x="1335" y="686"/>
                  </a:cubicBezTo>
                  <a:cubicBezTo>
                    <a:pt x="1335" y="687"/>
                    <a:pt x="1335" y="687"/>
                    <a:pt x="1335" y="687"/>
                  </a:cubicBezTo>
                  <a:cubicBezTo>
                    <a:pt x="1336" y="687"/>
                    <a:pt x="1336" y="687"/>
                    <a:pt x="1336" y="687"/>
                  </a:cubicBezTo>
                  <a:cubicBezTo>
                    <a:pt x="1337" y="688"/>
                    <a:pt x="1337" y="688"/>
                    <a:pt x="1337" y="688"/>
                  </a:cubicBezTo>
                  <a:cubicBezTo>
                    <a:pt x="1337" y="690"/>
                    <a:pt x="1338" y="692"/>
                    <a:pt x="1338" y="693"/>
                  </a:cubicBezTo>
                  <a:cubicBezTo>
                    <a:pt x="1338" y="694"/>
                    <a:pt x="1339" y="695"/>
                    <a:pt x="1340" y="699"/>
                  </a:cubicBezTo>
                  <a:cubicBezTo>
                    <a:pt x="1341" y="701"/>
                    <a:pt x="1342" y="704"/>
                    <a:pt x="1342" y="706"/>
                  </a:cubicBezTo>
                  <a:cubicBezTo>
                    <a:pt x="1342" y="708"/>
                    <a:pt x="1342" y="711"/>
                    <a:pt x="1343" y="714"/>
                  </a:cubicBezTo>
                  <a:cubicBezTo>
                    <a:pt x="1343" y="731"/>
                    <a:pt x="1343" y="731"/>
                    <a:pt x="1343" y="731"/>
                  </a:cubicBezTo>
                  <a:cubicBezTo>
                    <a:pt x="1342" y="733"/>
                    <a:pt x="1342" y="736"/>
                    <a:pt x="1342" y="737"/>
                  </a:cubicBezTo>
                  <a:cubicBezTo>
                    <a:pt x="1342" y="739"/>
                    <a:pt x="1341" y="741"/>
                    <a:pt x="1341" y="742"/>
                  </a:cubicBezTo>
                  <a:cubicBezTo>
                    <a:pt x="1336" y="742"/>
                    <a:pt x="1336" y="742"/>
                    <a:pt x="1336" y="742"/>
                  </a:cubicBezTo>
                  <a:cubicBezTo>
                    <a:pt x="1336" y="742"/>
                    <a:pt x="1335" y="741"/>
                    <a:pt x="1335" y="741"/>
                  </a:cubicBezTo>
                  <a:cubicBezTo>
                    <a:pt x="1333" y="741"/>
                    <a:pt x="1332" y="742"/>
                    <a:pt x="1331" y="743"/>
                  </a:cubicBezTo>
                  <a:cubicBezTo>
                    <a:pt x="1331" y="743"/>
                    <a:pt x="1331" y="743"/>
                    <a:pt x="1331" y="743"/>
                  </a:cubicBezTo>
                  <a:cubicBezTo>
                    <a:pt x="1330" y="743"/>
                    <a:pt x="1330" y="743"/>
                    <a:pt x="1330" y="743"/>
                  </a:cubicBezTo>
                  <a:cubicBezTo>
                    <a:pt x="1330" y="744"/>
                    <a:pt x="1329" y="746"/>
                    <a:pt x="1329" y="749"/>
                  </a:cubicBezTo>
                  <a:cubicBezTo>
                    <a:pt x="1329" y="750"/>
                    <a:pt x="1329" y="752"/>
                    <a:pt x="1330" y="754"/>
                  </a:cubicBezTo>
                  <a:cubicBezTo>
                    <a:pt x="1330" y="755"/>
                    <a:pt x="1330" y="756"/>
                    <a:pt x="1330" y="757"/>
                  </a:cubicBezTo>
                  <a:cubicBezTo>
                    <a:pt x="1330" y="765"/>
                    <a:pt x="1330" y="765"/>
                    <a:pt x="1330" y="765"/>
                  </a:cubicBezTo>
                  <a:cubicBezTo>
                    <a:pt x="1331" y="767"/>
                    <a:pt x="1331" y="767"/>
                    <a:pt x="1331" y="767"/>
                  </a:cubicBezTo>
                  <a:cubicBezTo>
                    <a:pt x="1331" y="769"/>
                    <a:pt x="1332" y="772"/>
                    <a:pt x="1334" y="773"/>
                  </a:cubicBezTo>
                  <a:cubicBezTo>
                    <a:pt x="1334" y="774"/>
                    <a:pt x="1334" y="774"/>
                    <a:pt x="1335" y="774"/>
                  </a:cubicBezTo>
                  <a:cubicBezTo>
                    <a:pt x="1335" y="776"/>
                    <a:pt x="1336" y="778"/>
                    <a:pt x="1337" y="779"/>
                  </a:cubicBezTo>
                  <a:cubicBezTo>
                    <a:pt x="1337" y="782"/>
                    <a:pt x="1337" y="783"/>
                    <a:pt x="1336" y="785"/>
                  </a:cubicBezTo>
                  <a:cubicBezTo>
                    <a:pt x="1333" y="788"/>
                    <a:pt x="1333" y="788"/>
                    <a:pt x="1333" y="788"/>
                  </a:cubicBezTo>
                  <a:cubicBezTo>
                    <a:pt x="1333" y="788"/>
                    <a:pt x="1333" y="788"/>
                    <a:pt x="1333" y="788"/>
                  </a:cubicBezTo>
                  <a:cubicBezTo>
                    <a:pt x="1332" y="788"/>
                    <a:pt x="1332" y="788"/>
                    <a:pt x="1332" y="788"/>
                  </a:cubicBezTo>
                  <a:cubicBezTo>
                    <a:pt x="1332" y="788"/>
                    <a:pt x="1332" y="789"/>
                    <a:pt x="1331" y="789"/>
                  </a:cubicBezTo>
                  <a:cubicBezTo>
                    <a:pt x="1331" y="790"/>
                    <a:pt x="1331" y="790"/>
                    <a:pt x="1330" y="790"/>
                  </a:cubicBezTo>
                  <a:cubicBezTo>
                    <a:pt x="1330" y="790"/>
                    <a:pt x="1330" y="790"/>
                    <a:pt x="1330" y="790"/>
                  </a:cubicBezTo>
                  <a:cubicBezTo>
                    <a:pt x="1330" y="791"/>
                    <a:pt x="1330" y="791"/>
                    <a:pt x="1330" y="791"/>
                  </a:cubicBezTo>
                  <a:cubicBezTo>
                    <a:pt x="1330" y="792"/>
                    <a:pt x="1330" y="794"/>
                    <a:pt x="1330" y="795"/>
                  </a:cubicBezTo>
                  <a:cubicBezTo>
                    <a:pt x="1330" y="795"/>
                    <a:pt x="1330" y="795"/>
                    <a:pt x="1330" y="795"/>
                  </a:cubicBezTo>
                  <a:cubicBezTo>
                    <a:pt x="1329" y="796"/>
                    <a:pt x="1329" y="796"/>
                    <a:pt x="1329" y="796"/>
                  </a:cubicBezTo>
                  <a:cubicBezTo>
                    <a:pt x="1328" y="797"/>
                    <a:pt x="1327" y="798"/>
                    <a:pt x="1326" y="799"/>
                  </a:cubicBezTo>
                  <a:cubicBezTo>
                    <a:pt x="1325" y="799"/>
                    <a:pt x="1325" y="799"/>
                    <a:pt x="1325" y="799"/>
                  </a:cubicBezTo>
                  <a:cubicBezTo>
                    <a:pt x="1323" y="799"/>
                    <a:pt x="1323" y="798"/>
                    <a:pt x="1322" y="798"/>
                  </a:cubicBezTo>
                  <a:cubicBezTo>
                    <a:pt x="1322" y="798"/>
                    <a:pt x="1322" y="798"/>
                    <a:pt x="1322" y="798"/>
                  </a:cubicBezTo>
                  <a:cubicBezTo>
                    <a:pt x="1322" y="798"/>
                    <a:pt x="1322" y="798"/>
                    <a:pt x="1322" y="798"/>
                  </a:cubicBezTo>
                  <a:cubicBezTo>
                    <a:pt x="1321" y="796"/>
                    <a:pt x="1319" y="795"/>
                    <a:pt x="1318" y="795"/>
                  </a:cubicBezTo>
                  <a:cubicBezTo>
                    <a:pt x="1316" y="793"/>
                    <a:pt x="1315" y="793"/>
                    <a:pt x="1314" y="792"/>
                  </a:cubicBezTo>
                  <a:cubicBezTo>
                    <a:pt x="1314" y="792"/>
                    <a:pt x="1314" y="792"/>
                    <a:pt x="1314" y="792"/>
                  </a:cubicBezTo>
                  <a:cubicBezTo>
                    <a:pt x="1313" y="793"/>
                    <a:pt x="1313" y="793"/>
                    <a:pt x="1313" y="793"/>
                  </a:cubicBezTo>
                  <a:cubicBezTo>
                    <a:pt x="1312" y="794"/>
                    <a:pt x="1311" y="795"/>
                    <a:pt x="1310" y="797"/>
                  </a:cubicBezTo>
                  <a:cubicBezTo>
                    <a:pt x="1309" y="798"/>
                    <a:pt x="1309" y="798"/>
                    <a:pt x="1309" y="798"/>
                  </a:cubicBezTo>
                  <a:cubicBezTo>
                    <a:pt x="1309" y="799"/>
                    <a:pt x="1309" y="799"/>
                    <a:pt x="1309" y="799"/>
                  </a:cubicBezTo>
                  <a:cubicBezTo>
                    <a:pt x="1309" y="799"/>
                    <a:pt x="1309" y="799"/>
                    <a:pt x="1309" y="799"/>
                  </a:cubicBezTo>
                  <a:cubicBezTo>
                    <a:pt x="1309" y="799"/>
                    <a:pt x="1309" y="799"/>
                    <a:pt x="1309" y="799"/>
                  </a:cubicBezTo>
                  <a:cubicBezTo>
                    <a:pt x="1308" y="799"/>
                    <a:pt x="1308" y="799"/>
                    <a:pt x="1308" y="798"/>
                  </a:cubicBezTo>
                  <a:cubicBezTo>
                    <a:pt x="1308" y="798"/>
                    <a:pt x="1308" y="798"/>
                    <a:pt x="1308" y="798"/>
                  </a:cubicBezTo>
                  <a:cubicBezTo>
                    <a:pt x="1307" y="796"/>
                    <a:pt x="1307" y="796"/>
                    <a:pt x="1307" y="796"/>
                  </a:cubicBezTo>
                  <a:cubicBezTo>
                    <a:pt x="1306" y="793"/>
                    <a:pt x="1305" y="790"/>
                    <a:pt x="1305" y="789"/>
                  </a:cubicBezTo>
                  <a:cubicBezTo>
                    <a:pt x="1305" y="788"/>
                    <a:pt x="1305" y="788"/>
                    <a:pt x="1305" y="788"/>
                  </a:cubicBezTo>
                  <a:cubicBezTo>
                    <a:pt x="1305" y="788"/>
                    <a:pt x="1305" y="788"/>
                    <a:pt x="1305" y="788"/>
                  </a:cubicBezTo>
                  <a:cubicBezTo>
                    <a:pt x="1305" y="787"/>
                    <a:pt x="1305" y="786"/>
                    <a:pt x="1304" y="785"/>
                  </a:cubicBezTo>
                  <a:cubicBezTo>
                    <a:pt x="1304" y="784"/>
                    <a:pt x="1304" y="783"/>
                    <a:pt x="1304" y="782"/>
                  </a:cubicBezTo>
                  <a:cubicBezTo>
                    <a:pt x="1304" y="780"/>
                    <a:pt x="1303" y="778"/>
                    <a:pt x="1302" y="776"/>
                  </a:cubicBezTo>
                  <a:cubicBezTo>
                    <a:pt x="1301" y="774"/>
                    <a:pt x="1300" y="772"/>
                    <a:pt x="1300" y="770"/>
                  </a:cubicBezTo>
                  <a:cubicBezTo>
                    <a:pt x="1300" y="768"/>
                    <a:pt x="1299" y="765"/>
                    <a:pt x="1298" y="763"/>
                  </a:cubicBezTo>
                  <a:cubicBezTo>
                    <a:pt x="1297" y="761"/>
                    <a:pt x="1295" y="758"/>
                    <a:pt x="1295" y="756"/>
                  </a:cubicBezTo>
                  <a:cubicBezTo>
                    <a:pt x="1295" y="755"/>
                    <a:pt x="1294" y="753"/>
                    <a:pt x="1293" y="752"/>
                  </a:cubicBezTo>
                  <a:cubicBezTo>
                    <a:pt x="1293" y="751"/>
                    <a:pt x="1291" y="749"/>
                    <a:pt x="1291" y="747"/>
                  </a:cubicBezTo>
                  <a:cubicBezTo>
                    <a:pt x="1291" y="747"/>
                    <a:pt x="1291" y="747"/>
                    <a:pt x="1291" y="747"/>
                  </a:cubicBezTo>
                  <a:cubicBezTo>
                    <a:pt x="1291" y="747"/>
                    <a:pt x="1291" y="747"/>
                    <a:pt x="1291" y="747"/>
                  </a:cubicBezTo>
                  <a:cubicBezTo>
                    <a:pt x="1290" y="745"/>
                    <a:pt x="1289" y="743"/>
                    <a:pt x="1289" y="741"/>
                  </a:cubicBezTo>
                  <a:cubicBezTo>
                    <a:pt x="1288" y="739"/>
                    <a:pt x="1288" y="736"/>
                    <a:pt x="1288" y="734"/>
                  </a:cubicBezTo>
                  <a:cubicBezTo>
                    <a:pt x="1288" y="727"/>
                    <a:pt x="1288" y="727"/>
                    <a:pt x="1288" y="727"/>
                  </a:cubicBezTo>
                  <a:cubicBezTo>
                    <a:pt x="1288" y="727"/>
                    <a:pt x="1288" y="727"/>
                    <a:pt x="1288" y="727"/>
                  </a:cubicBezTo>
                  <a:cubicBezTo>
                    <a:pt x="1287" y="726"/>
                    <a:pt x="1287" y="725"/>
                    <a:pt x="1287" y="724"/>
                  </a:cubicBezTo>
                  <a:cubicBezTo>
                    <a:pt x="1287" y="723"/>
                    <a:pt x="1286" y="723"/>
                    <a:pt x="1286" y="722"/>
                  </a:cubicBezTo>
                  <a:cubicBezTo>
                    <a:pt x="1286" y="722"/>
                    <a:pt x="1286" y="722"/>
                    <a:pt x="1286" y="722"/>
                  </a:cubicBezTo>
                  <a:cubicBezTo>
                    <a:pt x="1286" y="721"/>
                    <a:pt x="1286" y="721"/>
                    <a:pt x="1286" y="721"/>
                  </a:cubicBezTo>
                  <a:cubicBezTo>
                    <a:pt x="1285" y="721"/>
                    <a:pt x="1284" y="719"/>
                    <a:pt x="1284" y="718"/>
                  </a:cubicBezTo>
                  <a:cubicBezTo>
                    <a:pt x="1284" y="718"/>
                    <a:pt x="1284" y="718"/>
                    <a:pt x="1284" y="718"/>
                  </a:cubicBezTo>
                  <a:cubicBezTo>
                    <a:pt x="1284" y="717"/>
                    <a:pt x="1284" y="717"/>
                    <a:pt x="1284" y="717"/>
                  </a:cubicBezTo>
                  <a:cubicBezTo>
                    <a:pt x="1284" y="717"/>
                    <a:pt x="1283" y="716"/>
                    <a:pt x="1283" y="715"/>
                  </a:cubicBezTo>
                  <a:cubicBezTo>
                    <a:pt x="1283" y="714"/>
                    <a:pt x="1283" y="713"/>
                    <a:pt x="1282" y="713"/>
                  </a:cubicBezTo>
                  <a:cubicBezTo>
                    <a:pt x="1282" y="712"/>
                    <a:pt x="1282" y="712"/>
                    <a:pt x="1282" y="712"/>
                  </a:cubicBezTo>
                  <a:cubicBezTo>
                    <a:pt x="1281" y="712"/>
                    <a:pt x="1281" y="712"/>
                    <a:pt x="1281" y="712"/>
                  </a:cubicBezTo>
                  <a:cubicBezTo>
                    <a:pt x="1281" y="710"/>
                    <a:pt x="1281" y="710"/>
                    <a:pt x="1281" y="710"/>
                  </a:cubicBezTo>
                  <a:cubicBezTo>
                    <a:pt x="1280" y="710"/>
                    <a:pt x="1280" y="710"/>
                    <a:pt x="1280" y="710"/>
                  </a:cubicBezTo>
                  <a:cubicBezTo>
                    <a:pt x="1280" y="710"/>
                    <a:pt x="1280" y="710"/>
                    <a:pt x="1280" y="710"/>
                  </a:cubicBezTo>
                  <a:cubicBezTo>
                    <a:pt x="1279" y="709"/>
                    <a:pt x="1279" y="709"/>
                    <a:pt x="1279" y="709"/>
                  </a:cubicBezTo>
                  <a:cubicBezTo>
                    <a:pt x="1278" y="709"/>
                    <a:pt x="1278" y="709"/>
                    <a:pt x="1278" y="709"/>
                  </a:cubicBezTo>
                  <a:cubicBezTo>
                    <a:pt x="1278" y="709"/>
                    <a:pt x="1277" y="708"/>
                    <a:pt x="1276" y="708"/>
                  </a:cubicBezTo>
                  <a:cubicBezTo>
                    <a:pt x="1276" y="708"/>
                    <a:pt x="1275" y="709"/>
                    <a:pt x="1275" y="709"/>
                  </a:cubicBezTo>
                  <a:cubicBezTo>
                    <a:pt x="1274" y="709"/>
                    <a:pt x="1274" y="709"/>
                    <a:pt x="1274" y="709"/>
                  </a:cubicBezTo>
                  <a:cubicBezTo>
                    <a:pt x="1274" y="710"/>
                    <a:pt x="1274" y="710"/>
                    <a:pt x="1274" y="710"/>
                  </a:cubicBezTo>
                  <a:cubicBezTo>
                    <a:pt x="1274" y="711"/>
                    <a:pt x="1273" y="711"/>
                    <a:pt x="1272" y="712"/>
                  </a:cubicBezTo>
                  <a:cubicBezTo>
                    <a:pt x="1272" y="712"/>
                    <a:pt x="1272" y="712"/>
                    <a:pt x="1272" y="712"/>
                  </a:cubicBezTo>
                  <a:cubicBezTo>
                    <a:pt x="1271" y="712"/>
                    <a:pt x="1271" y="712"/>
                    <a:pt x="1271" y="712"/>
                  </a:cubicBezTo>
                  <a:cubicBezTo>
                    <a:pt x="1271" y="712"/>
                    <a:pt x="1271" y="712"/>
                    <a:pt x="1271" y="712"/>
                  </a:cubicBezTo>
                  <a:cubicBezTo>
                    <a:pt x="1271" y="712"/>
                    <a:pt x="1270" y="712"/>
                    <a:pt x="1270" y="712"/>
                  </a:cubicBezTo>
                  <a:cubicBezTo>
                    <a:pt x="1269" y="712"/>
                    <a:pt x="1269" y="712"/>
                    <a:pt x="1268" y="712"/>
                  </a:cubicBezTo>
                  <a:cubicBezTo>
                    <a:pt x="1268" y="712"/>
                    <a:pt x="1268" y="712"/>
                    <a:pt x="1268" y="712"/>
                  </a:cubicBezTo>
                  <a:cubicBezTo>
                    <a:pt x="1264" y="709"/>
                    <a:pt x="1264" y="709"/>
                    <a:pt x="1264" y="709"/>
                  </a:cubicBezTo>
                  <a:cubicBezTo>
                    <a:pt x="1266" y="713"/>
                    <a:pt x="1266" y="713"/>
                    <a:pt x="1266" y="713"/>
                  </a:cubicBezTo>
                  <a:cubicBezTo>
                    <a:pt x="1266" y="714"/>
                    <a:pt x="1266" y="714"/>
                    <a:pt x="1266" y="714"/>
                  </a:cubicBezTo>
                  <a:cubicBezTo>
                    <a:pt x="1266" y="721"/>
                    <a:pt x="1266" y="721"/>
                    <a:pt x="1266" y="721"/>
                  </a:cubicBezTo>
                  <a:cubicBezTo>
                    <a:pt x="1266" y="722"/>
                    <a:pt x="1266" y="722"/>
                    <a:pt x="1266" y="723"/>
                  </a:cubicBezTo>
                  <a:cubicBezTo>
                    <a:pt x="1265" y="724"/>
                    <a:pt x="1264" y="726"/>
                    <a:pt x="1264" y="726"/>
                  </a:cubicBezTo>
                  <a:cubicBezTo>
                    <a:pt x="1262" y="727"/>
                    <a:pt x="1260" y="729"/>
                    <a:pt x="1259" y="731"/>
                  </a:cubicBezTo>
                  <a:cubicBezTo>
                    <a:pt x="1259" y="731"/>
                    <a:pt x="1259" y="732"/>
                    <a:pt x="1259" y="735"/>
                  </a:cubicBezTo>
                  <a:cubicBezTo>
                    <a:pt x="1259" y="737"/>
                    <a:pt x="1259" y="739"/>
                    <a:pt x="1259" y="740"/>
                  </a:cubicBezTo>
                  <a:cubicBezTo>
                    <a:pt x="1260" y="746"/>
                    <a:pt x="1260" y="746"/>
                    <a:pt x="1260" y="746"/>
                  </a:cubicBezTo>
                  <a:cubicBezTo>
                    <a:pt x="1259" y="748"/>
                    <a:pt x="1257" y="749"/>
                    <a:pt x="1255" y="751"/>
                  </a:cubicBezTo>
                  <a:cubicBezTo>
                    <a:pt x="1252" y="752"/>
                    <a:pt x="1250" y="753"/>
                    <a:pt x="1249" y="753"/>
                  </a:cubicBezTo>
                  <a:cubicBezTo>
                    <a:pt x="1249" y="753"/>
                    <a:pt x="1249" y="753"/>
                    <a:pt x="1249" y="753"/>
                  </a:cubicBezTo>
                  <a:cubicBezTo>
                    <a:pt x="1248" y="752"/>
                    <a:pt x="1247" y="750"/>
                    <a:pt x="1246" y="748"/>
                  </a:cubicBezTo>
                  <a:cubicBezTo>
                    <a:pt x="1246" y="746"/>
                    <a:pt x="1244" y="744"/>
                    <a:pt x="1243" y="744"/>
                  </a:cubicBezTo>
                  <a:cubicBezTo>
                    <a:pt x="1242" y="744"/>
                    <a:pt x="1242" y="743"/>
                    <a:pt x="1241" y="743"/>
                  </a:cubicBezTo>
                  <a:cubicBezTo>
                    <a:pt x="1240" y="743"/>
                    <a:pt x="1239" y="744"/>
                    <a:pt x="1238" y="745"/>
                  </a:cubicBezTo>
                  <a:cubicBezTo>
                    <a:pt x="1238" y="745"/>
                    <a:pt x="1238" y="745"/>
                    <a:pt x="1238" y="745"/>
                  </a:cubicBezTo>
                  <a:cubicBezTo>
                    <a:pt x="1238" y="746"/>
                    <a:pt x="1238" y="746"/>
                    <a:pt x="1238" y="746"/>
                  </a:cubicBezTo>
                  <a:cubicBezTo>
                    <a:pt x="1238" y="746"/>
                    <a:pt x="1238" y="747"/>
                    <a:pt x="1238" y="747"/>
                  </a:cubicBezTo>
                  <a:cubicBezTo>
                    <a:pt x="1238" y="747"/>
                    <a:pt x="1238" y="747"/>
                    <a:pt x="1237" y="747"/>
                  </a:cubicBezTo>
                  <a:cubicBezTo>
                    <a:pt x="1237" y="747"/>
                    <a:pt x="1237" y="747"/>
                    <a:pt x="1236" y="746"/>
                  </a:cubicBezTo>
                  <a:cubicBezTo>
                    <a:pt x="1235" y="745"/>
                    <a:pt x="1235" y="743"/>
                    <a:pt x="1234" y="742"/>
                  </a:cubicBezTo>
                  <a:cubicBezTo>
                    <a:pt x="1234" y="741"/>
                    <a:pt x="1234" y="741"/>
                    <a:pt x="1234" y="741"/>
                  </a:cubicBezTo>
                  <a:cubicBezTo>
                    <a:pt x="1234" y="741"/>
                    <a:pt x="1234" y="741"/>
                    <a:pt x="1234" y="741"/>
                  </a:cubicBezTo>
                  <a:cubicBezTo>
                    <a:pt x="1234" y="740"/>
                    <a:pt x="1234" y="739"/>
                    <a:pt x="1234" y="738"/>
                  </a:cubicBezTo>
                  <a:cubicBezTo>
                    <a:pt x="1233" y="737"/>
                    <a:pt x="1233" y="735"/>
                    <a:pt x="1233" y="735"/>
                  </a:cubicBezTo>
                  <a:cubicBezTo>
                    <a:pt x="1233" y="734"/>
                    <a:pt x="1233" y="734"/>
                    <a:pt x="1233" y="734"/>
                  </a:cubicBezTo>
                  <a:cubicBezTo>
                    <a:pt x="1232" y="732"/>
                    <a:pt x="1231" y="730"/>
                    <a:pt x="1230" y="728"/>
                  </a:cubicBezTo>
                  <a:cubicBezTo>
                    <a:pt x="1230" y="728"/>
                    <a:pt x="1230" y="728"/>
                    <a:pt x="1230" y="728"/>
                  </a:cubicBezTo>
                  <a:cubicBezTo>
                    <a:pt x="1230" y="728"/>
                    <a:pt x="1230" y="728"/>
                    <a:pt x="1230" y="728"/>
                  </a:cubicBezTo>
                  <a:cubicBezTo>
                    <a:pt x="1229" y="727"/>
                    <a:pt x="1227" y="725"/>
                    <a:pt x="1226" y="723"/>
                  </a:cubicBezTo>
                  <a:cubicBezTo>
                    <a:pt x="1225" y="722"/>
                    <a:pt x="1224" y="719"/>
                    <a:pt x="1224" y="718"/>
                  </a:cubicBezTo>
                  <a:cubicBezTo>
                    <a:pt x="1224" y="718"/>
                    <a:pt x="1224" y="718"/>
                    <a:pt x="1224" y="718"/>
                  </a:cubicBezTo>
                  <a:cubicBezTo>
                    <a:pt x="1225" y="718"/>
                    <a:pt x="1225" y="717"/>
                    <a:pt x="1225" y="716"/>
                  </a:cubicBezTo>
                  <a:cubicBezTo>
                    <a:pt x="1225" y="716"/>
                    <a:pt x="1225" y="715"/>
                    <a:pt x="1224" y="715"/>
                  </a:cubicBezTo>
                  <a:cubicBezTo>
                    <a:pt x="1224" y="715"/>
                    <a:pt x="1224" y="715"/>
                    <a:pt x="1224" y="715"/>
                  </a:cubicBezTo>
                  <a:cubicBezTo>
                    <a:pt x="1224" y="714"/>
                    <a:pt x="1225" y="712"/>
                    <a:pt x="1226" y="711"/>
                  </a:cubicBezTo>
                  <a:cubicBezTo>
                    <a:pt x="1227" y="710"/>
                    <a:pt x="1228" y="708"/>
                    <a:pt x="1227" y="706"/>
                  </a:cubicBezTo>
                  <a:cubicBezTo>
                    <a:pt x="1227" y="705"/>
                    <a:pt x="1227" y="703"/>
                    <a:pt x="1228" y="702"/>
                  </a:cubicBezTo>
                  <a:cubicBezTo>
                    <a:pt x="1228" y="702"/>
                    <a:pt x="1228" y="702"/>
                    <a:pt x="1228" y="702"/>
                  </a:cubicBezTo>
                  <a:cubicBezTo>
                    <a:pt x="1228" y="702"/>
                    <a:pt x="1228" y="702"/>
                    <a:pt x="1228" y="702"/>
                  </a:cubicBezTo>
                  <a:cubicBezTo>
                    <a:pt x="1228" y="700"/>
                    <a:pt x="1230" y="698"/>
                    <a:pt x="1230" y="698"/>
                  </a:cubicBezTo>
                  <a:cubicBezTo>
                    <a:pt x="1232" y="697"/>
                    <a:pt x="1233" y="695"/>
                    <a:pt x="1233" y="694"/>
                  </a:cubicBezTo>
                  <a:cubicBezTo>
                    <a:pt x="1233" y="694"/>
                    <a:pt x="1233" y="694"/>
                    <a:pt x="1233" y="694"/>
                  </a:cubicBezTo>
                  <a:cubicBezTo>
                    <a:pt x="1234" y="694"/>
                    <a:pt x="1235" y="693"/>
                    <a:pt x="1238" y="692"/>
                  </a:cubicBezTo>
                  <a:cubicBezTo>
                    <a:pt x="1238" y="692"/>
                    <a:pt x="1238" y="692"/>
                    <a:pt x="1238" y="692"/>
                  </a:cubicBezTo>
                  <a:cubicBezTo>
                    <a:pt x="1240" y="692"/>
                    <a:pt x="1240" y="692"/>
                    <a:pt x="1240" y="692"/>
                  </a:cubicBezTo>
                  <a:cubicBezTo>
                    <a:pt x="1241" y="691"/>
                    <a:pt x="1243" y="690"/>
                    <a:pt x="1244" y="689"/>
                  </a:cubicBezTo>
                  <a:cubicBezTo>
                    <a:pt x="1245" y="688"/>
                    <a:pt x="1246" y="686"/>
                    <a:pt x="1248" y="686"/>
                  </a:cubicBezTo>
                  <a:cubicBezTo>
                    <a:pt x="1248" y="686"/>
                    <a:pt x="1248" y="686"/>
                    <a:pt x="1248" y="686"/>
                  </a:cubicBezTo>
                  <a:cubicBezTo>
                    <a:pt x="1248" y="686"/>
                    <a:pt x="1248" y="686"/>
                    <a:pt x="1248" y="686"/>
                  </a:cubicBezTo>
                  <a:cubicBezTo>
                    <a:pt x="1250" y="685"/>
                    <a:pt x="1252" y="684"/>
                    <a:pt x="1253" y="684"/>
                  </a:cubicBezTo>
                  <a:cubicBezTo>
                    <a:pt x="1253" y="684"/>
                    <a:pt x="1253" y="684"/>
                    <a:pt x="1253" y="684"/>
                  </a:cubicBezTo>
                  <a:cubicBezTo>
                    <a:pt x="1255" y="684"/>
                    <a:pt x="1256" y="685"/>
                    <a:pt x="1257" y="685"/>
                  </a:cubicBezTo>
                  <a:cubicBezTo>
                    <a:pt x="1258" y="685"/>
                    <a:pt x="1258" y="685"/>
                    <a:pt x="1258" y="685"/>
                  </a:cubicBezTo>
                  <a:cubicBezTo>
                    <a:pt x="1259" y="685"/>
                    <a:pt x="1260" y="685"/>
                    <a:pt x="1260" y="685"/>
                  </a:cubicBezTo>
                  <a:cubicBezTo>
                    <a:pt x="1260" y="684"/>
                    <a:pt x="1261" y="684"/>
                    <a:pt x="1261" y="683"/>
                  </a:cubicBezTo>
                  <a:cubicBezTo>
                    <a:pt x="1262" y="681"/>
                    <a:pt x="1262" y="679"/>
                    <a:pt x="1263" y="678"/>
                  </a:cubicBezTo>
                  <a:cubicBezTo>
                    <a:pt x="1264" y="678"/>
                    <a:pt x="1264" y="677"/>
                    <a:pt x="1264" y="676"/>
                  </a:cubicBezTo>
                  <a:cubicBezTo>
                    <a:pt x="1264" y="676"/>
                    <a:pt x="1264" y="676"/>
                    <a:pt x="1264" y="676"/>
                  </a:cubicBezTo>
                  <a:cubicBezTo>
                    <a:pt x="1264" y="675"/>
                    <a:pt x="1264" y="675"/>
                    <a:pt x="1264" y="675"/>
                  </a:cubicBezTo>
                  <a:cubicBezTo>
                    <a:pt x="1264" y="675"/>
                    <a:pt x="1265" y="675"/>
                    <a:pt x="1266" y="675"/>
                  </a:cubicBezTo>
                  <a:cubicBezTo>
                    <a:pt x="1268" y="675"/>
                    <a:pt x="1269" y="673"/>
                    <a:pt x="1269" y="671"/>
                  </a:cubicBezTo>
                  <a:cubicBezTo>
                    <a:pt x="1269" y="670"/>
                    <a:pt x="1270" y="669"/>
                    <a:pt x="1270" y="668"/>
                  </a:cubicBezTo>
                  <a:cubicBezTo>
                    <a:pt x="1270" y="667"/>
                    <a:pt x="1270" y="667"/>
                    <a:pt x="1270" y="666"/>
                  </a:cubicBezTo>
                  <a:cubicBezTo>
                    <a:pt x="1271" y="665"/>
                    <a:pt x="1271" y="665"/>
                    <a:pt x="1271" y="665"/>
                  </a:cubicBezTo>
                  <a:cubicBezTo>
                    <a:pt x="1271" y="664"/>
                    <a:pt x="1272" y="664"/>
                    <a:pt x="1272" y="664"/>
                  </a:cubicBezTo>
                  <a:cubicBezTo>
                    <a:pt x="1273" y="664"/>
                    <a:pt x="1273" y="664"/>
                    <a:pt x="1273" y="664"/>
                  </a:cubicBezTo>
                  <a:cubicBezTo>
                    <a:pt x="1273" y="663"/>
                    <a:pt x="1273" y="663"/>
                    <a:pt x="1273" y="663"/>
                  </a:cubicBezTo>
                  <a:cubicBezTo>
                    <a:pt x="1273" y="661"/>
                    <a:pt x="1273" y="661"/>
                    <a:pt x="1273" y="661"/>
                  </a:cubicBezTo>
                  <a:cubicBezTo>
                    <a:pt x="1274" y="660"/>
                    <a:pt x="1275" y="658"/>
                    <a:pt x="1276" y="655"/>
                  </a:cubicBezTo>
                  <a:cubicBezTo>
                    <a:pt x="1276" y="655"/>
                    <a:pt x="1276" y="655"/>
                    <a:pt x="1276" y="655"/>
                  </a:cubicBezTo>
                  <a:cubicBezTo>
                    <a:pt x="1276" y="654"/>
                    <a:pt x="1276" y="654"/>
                    <a:pt x="1276" y="654"/>
                  </a:cubicBezTo>
                  <a:cubicBezTo>
                    <a:pt x="1276" y="654"/>
                    <a:pt x="1276" y="653"/>
                    <a:pt x="1276" y="652"/>
                  </a:cubicBezTo>
                  <a:cubicBezTo>
                    <a:pt x="1277" y="650"/>
                    <a:pt x="1277" y="649"/>
                    <a:pt x="1277" y="648"/>
                  </a:cubicBezTo>
                  <a:cubicBezTo>
                    <a:pt x="1277" y="647"/>
                    <a:pt x="1277" y="646"/>
                    <a:pt x="1278" y="646"/>
                  </a:cubicBezTo>
                  <a:cubicBezTo>
                    <a:pt x="1278" y="646"/>
                    <a:pt x="1278" y="645"/>
                    <a:pt x="1279" y="645"/>
                  </a:cubicBezTo>
                  <a:cubicBezTo>
                    <a:pt x="1279" y="645"/>
                    <a:pt x="1279" y="645"/>
                    <a:pt x="1279" y="646"/>
                  </a:cubicBezTo>
                  <a:cubicBezTo>
                    <a:pt x="1280" y="646"/>
                    <a:pt x="1280" y="646"/>
                    <a:pt x="1281" y="646"/>
                  </a:cubicBezTo>
                  <a:cubicBezTo>
                    <a:pt x="1281" y="646"/>
                    <a:pt x="1282" y="646"/>
                    <a:pt x="1283" y="646"/>
                  </a:cubicBezTo>
                  <a:cubicBezTo>
                    <a:pt x="1284" y="646"/>
                    <a:pt x="1284" y="646"/>
                    <a:pt x="1285" y="646"/>
                  </a:cubicBezTo>
                  <a:cubicBezTo>
                    <a:pt x="1287" y="645"/>
                    <a:pt x="1287" y="645"/>
                    <a:pt x="1287" y="645"/>
                  </a:cubicBezTo>
                  <a:cubicBezTo>
                    <a:pt x="1286" y="644"/>
                    <a:pt x="1286" y="644"/>
                    <a:pt x="1286" y="644"/>
                  </a:cubicBezTo>
                  <a:cubicBezTo>
                    <a:pt x="1286" y="644"/>
                    <a:pt x="1286" y="643"/>
                    <a:pt x="1286" y="643"/>
                  </a:cubicBezTo>
                  <a:cubicBezTo>
                    <a:pt x="1285" y="641"/>
                    <a:pt x="1283" y="640"/>
                    <a:pt x="1281" y="638"/>
                  </a:cubicBezTo>
                  <a:cubicBezTo>
                    <a:pt x="1280" y="637"/>
                    <a:pt x="1280" y="637"/>
                    <a:pt x="1280" y="637"/>
                  </a:cubicBezTo>
                  <a:cubicBezTo>
                    <a:pt x="1280" y="637"/>
                    <a:pt x="1280" y="637"/>
                    <a:pt x="1280" y="636"/>
                  </a:cubicBezTo>
                  <a:cubicBezTo>
                    <a:pt x="1280" y="634"/>
                    <a:pt x="1280" y="634"/>
                    <a:pt x="1280" y="634"/>
                  </a:cubicBezTo>
                  <a:cubicBezTo>
                    <a:pt x="1278" y="635"/>
                    <a:pt x="1278" y="635"/>
                    <a:pt x="1278" y="635"/>
                  </a:cubicBezTo>
                  <a:cubicBezTo>
                    <a:pt x="1278" y="635"/>
                    <a:pt x="1277" y="635"/>
                    <a:pt x="1277" y="635"/>
                  </a:cubicBezTo>
                  <a:cubicBezTo>
                    <a:pt x="1275" y="635"/>
                    <a:pt x="1275" y="635"/>
                    <a:pt x="1275" y="635"/>
                  </a:cubicBezTo>
                  <a:cubicBezTo>
                    <a:pt x="1275" y="635"/>
                    <a:pt x="1275" y="635"/>
                    <a:pt x="1275" y="635"/>
                  </a:cubicBezTo>
                  <a:cubicBezTo>
                    <a:pt x="1274" y="635"/>
                    <a:pt x="1272" y="633"/>
                    <a:pt x="1270" y="632"/>
                  </a:cubicBezTo>
                  <a:cubicBezTo>
                    <a:pt x="1269" y="632"/>
                    <a:pt x="1266" y="630"/>
                    <a:pt x="1264" y="630"/>
                  </a:cubicBezTo>
                  <a:cubicBezTo>
                    <a:pt x="1264" y="630"/>
                    <a:pt x="1263" y="630"/>
                    <a:pt x="1263" y="631"/>
                  </a:cubicBezTo>
                  <a:cubicBezTo>
                    <a:pt x="1259" y="631"/>
                    <a:pt x="1256" y="631"/>
                    <a:pt x="1255" y="632"/>
                  </a:cubicBezTo>
                  <a:cubicBezTo>
                    <a:pt x="1254" y="632"/>
                    <a:pt x="1252" y="633"/>
                    <a:pt x="1250" y="633"/>
                  </a:cubicBezTo>
                  <a:cubicBezTo>
                    <a:pt x="1248" y="634"/>
                    <a:pt x="1247" y="634"/>
                    <a:pt x="1246" y="634"/>
                  </a:cubicBezTo>
                  <a:cubicBezTo>
                    <a:pt x="1244" y="635"/>
                    <a:pt x="1243" y="635"/>
                    <a:pt x="1242" y="635"/>
                  </a:cubicBezTo>
                  <a:cubicBezTo>
                    <a:pt x="1241" y="635"/>
                    <a:pt x="1240" y="635"/>
                    <a:pt x="1240" y="635"/>
                  </a:cubicBezTo>
                  <a:cubicBezTo>
                    <a:pt x="1239" y="634"/>
                    <a:pt x="1239" y="634"/>
                    <a:pt x="1238" y="634"/>
                  </a:cubicBezTo>
                  <a:cubicBezTo>
                    <a:pt x="1237" y="634"/>
                    <a:pt x="1236" y="634"/>
                    <a:pt x="1235" y="635"/>
                  </a:cubicBezTo>
                  <a:cubicBezTo>
                    <a:pt x="1235" y="635"/>
                    <a:pt x="1235" y="635"/>
                    <a:pt x="1235" y="635"/>
                  </a:cubicBezTo>
                  <a:cubicBezTo>
                    <a:pt x="1235" y="635"/>
                    <a:pt x="1235" y="635"/>
                    <a:pt x="1235" y="635"/>
                  </a:cubicBezTo>
                  <a:cubicBezTo>
                    <a:pt x="1235" y="635"/>
                    <a:pt x="1234" y="635"/>
                    <a:pt x="1233" y="635"/>
                  </a:cubicBezTo>
                  <a:cubicBezTo>
                    <a:pt x="1232" y="635"/>
                    <a:pt x="1231" y="635"/>
                    <a:pt x="1230" y="635"/>
                  </a:cubicBezTo>
                  <a:cubicBezTo>
                    <a:pt x="1229" y="634"/>
                    <a:pt x="1228" y="634"/>
                    <a:pt x="1226" y="634"/>
                  </a:cubicBezTo>
                  <a:cubicBezTo>
                    <a:pt x="1225" y="634"/>
                    <a:pt x="1224" y="634"/>
                    <a:pt x="1223" y="633"/>
                  </a:cubicBezTo>
                  <a:cubicBezTo>
                    <a:pt x="1223" y="633"/>
                    <a:pt x="1223" y="633"/>
                    <a:pt x="1223" y="633"/>
                  </a:cubicBezTo>
                  <a:cubicBezTo>
                    <a:pt x="1215" y="634"/>
                    <a:pt x="1215" y="634"/>
                    <a:pt x="1215" y="634"/>
                  </a:cubicBezTo>
                  <a:cubicBezTo>
                    <a:pt x="1213" y="634"/>
                    <a:pt x="1213" y="634"/>
                    <a:pt x="1213" y="634"/>
                  </a:cubicBezTo>
                  <a:cubicBezTo>
                    <a:pt x="1211" y="635"/>
                    <a:pt x="1209" y="635"/>
                    <a:pt x="1208" y="636"/>
                  </a:cubicBezTo>
                  <a:cubicBezTo>
                    <a:pt x="1206" y="637"/>
                    <a:pt x="1203" y="637"/>
                    <a:pt x="1201" y="637"/>
                  </a:cubicBezTo>
                  <a:cubicBezTo>
                    <a:pt x="1193" y="637"/>
                    <a:pt x="1193" y="637"/>
                    <a:pt x="1193" y="637"/>
                  </a:cubicBezTo>
                  <a:cubicBezTo>
                    <a:pt x="1193" y="637"/>
                    <a:pt x="1191" y="638"/>
                    <a:pt x="1190" y="638"/>
                  </a:cubicBezTo>
                  <a:cubicBezTo>
                    <a:pt x="1188" y="638"/>
                    <a:pt x="1186" y="638"/>
                    <a:pt x="1184" y="638"/>
                  </a:cubicBezTo>
                  <a:cubicBezTo>
                    <a:pt x="1182" y="639"/>
                    <a:pt x="1179" y="639"/>
                    <a:pt x="1177" y="639"/>
                  </a:cubicBezTo>
                  <a:cubicBezTo>
                    <a:pt x="1177" y="639"/>
                    <a:pt x="1177" y="639"/>
                    <a:pt x="1177" y="639"/>
                  </a:cubicBezTo>
                  <a:cubicBezTo>
                    <a:pt x="1176" y="639"/>
                    <a:pt x="1174" y="639"/>
                    <a:pt x="1174" y="639"/>
                  </a:cubicBezTo>
                  <a:cubicBezTo>
                    <a:pt x="1173" y="639"/>
                    <a:pt x="1173" y="639"/>
                    <a:pt x="1173" y="639"/>
                  </a:cubicBezTo>
                  <a:cubicBezTo>
                    <a:pt x="1173" y="639"/>
                    <a:pt x="1172" y="638"/>
                    <a:pt x="1171" y="638"/>
                  </a:cubicBezTo>
                  <a:cubicBezTo>
                    <a:pt x="1169" y="637"/>
                    <a:pt x="1168" y="637"/>
                    <a:pt x="1168" y="636"/>
                  </a:cubicBezTo>
                  <a:cubicBezTo>
                    <a:pt x="1167" y="636"/>
                    <a:pt x="1167" y="636"/>
                    <a:pt x="1167" y="636"/>
                  </a:cubicBezTo>
                  <a:cubicBezTo>
                    <a:pt x="1167" y="636"/>
                    <a:pt x="1166" y="636"/>
                    <a:pt x="1165" y="636"/>
                  </a:cubicBezTo>
                  <a:cubicBezTo>
                    <a:pt x="1164" y="636"/>
                    <a:pt x="1162" y="636"/>
                    <a:pt x="1161" y="636"/>
                  </a:cubicBezTo>
                  <a:cubicBezTo>
                    <a:pt x="1161" y="635"/>
                    <a:pt x="1161" y="635"/>
                    <a:pt x="1161" y="635"/>
                  </a:cubicBezTo>
                  <a:cubicBezTo>
                    <a:pt x="1161" y="635"/>
                    <a:pt x="1160" y="635"/>
                    <a:pt x="1159" y="635"/>
                  </a:cubicBezTo>
                  <a:cubicBezTo>
                    <a:pt x="1158" y="635"/>
                    <a:pt x="1157" y="635"/>
                    <a:pt x="1157" y="634"/>
                  </a:cubicBezTo>
                  <a:cubicBezTo>
                    <a:pt x="1157" y="634"/>
                    <a:pt x="1157" y="634"/>
                    <a:pt x="1157" y="634"/>
                  </a:cubicBezTo>
                  <a:cubicBezTo>
                    <a:pt x="1155" y="634"/>
                    <a:pt x="1155" y="634"/>
                    <a:pt x="1155" y="634"/>
                  </a:cubicBezTo>
                  <a:cubicBezTo>
                    <a:pt x="1154" y="634"/>
                    <a:pt x="1152" y="634"/>
                    <a:pt x="1150" y="633"/>
                  </a:cubicBezTo>
                  <a:cubicBezTo>
                    <a:pt x="1149" y="633"/>
                    <a:pt x="1149" y="633"/>
                    <a:pt x="1149" y="633"/>
                  </a:cubicBezTo>
                  <a:cubicBezTo>
                    <a:pt x="1149" y="633"/>
                    <a:pt x="1149" y="633"/>
                    <a:pt x="1149" y="633"/>
                  </a:cubicBezTo>
                  <a:cubicBezTo>
                    <a:pt x="1148" y="633"/>
                    <a:pt x="1145" y="632"/>
                    <a:pt x="1145" y="629"/>
                  </a:cubicBezTo>
                  <a:cubicBezTo>
                    <a:pt x="1145" y="628"/>
                    <a:pt x="1145" y="628"/>
                    <a:pt x="1145" y="628"/>
                  </a:cubicBezTo>
                  <a:cubicBezTo>
                    <a:pt x="1145" y="628"/>
                    <a:pt x="1145" y="627"/>
                    <a:pt x="1146" y="626"/>
                  </a:cubicBezTo>
                  <a:cubicBezTo>
                    <a:pt x="1146" y="625"/>
                    <a:pt x="1146" y="625"/>
                    <a:pt x="1146" y="625"/>
                  </a:cubicBezTo>
                  <a:cubicBezTo>
                    <a:pt x="1146" y="624"/>
                    <a:pt x="1146" y="624"/>
                    <a:pt x="1146" y="624"/>
                  </a:cubicBezTo>
                  <a:cubicBezTo>
                    <a:pt x="1146" y="623"/>
                    <a:pt x="1146" y="623"/>
                    <a:pt x="1146" y="623"/>
                  </a:cubicBezTo>
                  <a:cubicBezTo>
                    <a:pt x="1146" y="622"/>
                    <a:pt x="1146" y="622"/>
                    <a:pt x="1146" y="621"/>
                  </a:cubicBezTo>
                  <a:cubicBezTo>
                    <a:pt x="1147" y="620"/>
                    <a:pt x="1147" y="619"/>
                    <a:pt x="1146" y="618"/>
                  </a:cubicBezTo>
                  <a:cubicBezTo>
                    <a:pt x="1146" y="617"/>
                    <a:pt x="1146" y="615"/>
                    <a:pt x="1145" y="613"/>
                  </a:cubicBezTo>
                  <a:cubicBezTo>
                    <a:pt x="1145" y="613"/>
                    <a:pt x="1144" y="610"/>
                    <a:pt x="1143" y="609"/>
                  </a:cubicBezTo>
                  <a:cubicBezTo>
                    <a:pt x="1143" y="609"/>
                    <a:pt x="1143" y="609"/>
                    <a:pt x="1143" y="609"/>
                  </a:cubicBezTo>
                  <a:cubicBezTo>
                    <a:pt x="1143" y="607"/>
                    <a:pt x="1143" y="605"/>
                    <a:pt x="1144" y="604"/>
                  </a:cubicBezTo>
                  <a:cubicBezTo>
                    <a:pt x="1144" y="604"/>
                    <a:pt x="1144" y="604"/>
                    <a:pt x="1144" y="604"/>
                  </a:cubicBezTo>
                  <a:cubicBezTo>
                    <a:pt x="1145" y="604"/>
                    <a:pt x="1145" y="604"/>
                    <a:pt x="1145" y="604"/>
                  </a:cubicBezTo>
                  <a:cubicBezTo>
                    <a:pt x="1145" y="602"/>
                    <a:pt x="1145" y="601"/>
                    <a:pt x="1144" y="599"/>
                  </a:cubicBezTo>
                  <a:cubicBezTo>
                    <a:pt x="1144" y="599"/>
                    <a:pt x="1144" y="599"/>
                    <a:pt x="1144" y="599"/>
                  </a:cubicBezTo>
                  <a:cubicBezTo>
                    <a:pt x="1144" y="599"/>
                    <a:pt x="1144" y="599"/>
                    <a:pt x="1144" y="599"/>
                  </a:cubicBezTo>
                  <a:cubicBezTo>
                    <a:pt x="1144" y="598"/>
                    <a:pt x="1143" y="597"/>
                    <a:pt x="1142" y="596"/>
                  </a:cubicBezTo>
                  <a:cubicBezTo>
                    <a:pt x="1142" y="595"/>
                    <a:pt x="1142" y="595"/>
                    <a:pt x="1141" y="594"/>
                  </a:cubicBezTo>
                  <a:cubicBezTo>
                    <a:pt x="1141" y="592"/>
                    <a:pt x="1138" y="589"/>
                    <a:pt x="1136" y="587"/>
                  </a:cubicBezTo>
                  <a:cubicBezTo>
                    <a:pt x="1134" y="586"/>
                    <a:pt x="1134" y="586"/>
                    <a:pt x="1134" y="586"/>
                  </a:cubicBezTo>
                  <a:cubicBezTo>
                    <a:pt x="1134" y="586"/>
                    <a:pt x="1134" y="586"/>
                    <a:pt x="1134" y="586"/>
                  </a:cubicBezTo>
                  <a:cubicBezTo>
                    <a:pt x="1134" y="586"/>
                    <a:pt x="1134" y="586"/>
                    <a:pt x="1134" y="586"/>
                  </a:cubicBezTo>
                  <a:cubicBezTo>
                    <a:pt x="1133" y="585"/>
                    <a:pt x="1133" y="585"/>
                    <a:pt x="1133" y="585"/>
                  </a:cubicBezTo>
                  <a:cubicBezTo>
                    <a:pt x="1132" y="586"/>
                    <a:pt x="1132" y="586"/>
                    <a:pt x="1132" y="586"/>
                  </a:cubicBezTo>
                  <a:cubicBezTo>
                    <a:pt x="1131" y="587"/>
                    <a:pt x="1131" y="587"/>
                    <a:pt x="1131" y="587"/>
                  </a:cubicBezTo>
                  <a:cubicBezTo>
                    <a:pt x="1131" y="591"/>
                    <a:pt x="1131" y="591"/>
                    <a:pt x="1131" y="591"/>
                  </a:cubicBezTo>
                  <a:cubicBezTo>
                    <a:pt x="1131" y="592"/>
                    <a:pt x="1131" y="592"/>
                    <a:pt x="1131" y="592"/>
                  </a:cubicBezTo>
                  <a:cubicBezTo>
                    <a:pt x="1132" y="592"/>
                    <a:pt x="1132" y="593"/>
                    <a:pt x="1132" y="594"/>
                  </a:cubicBezTo>
                  <a:cubicBezTo>
                    <a:pt x="1132" y="594"/>
                    <a:pt x="1132" y="595"/>
                    <a:pt x="1132" y="596"/>
                  </a:cubicBezTo>
                  <a:cubicBezTo>
                    <a:pt x="1131" y="596"/>
                    <a:pt x="1131" y="596"/>
                    <a:pt x="1131" y="596"/>
                  </a:cubicBezTo>
                  <a:cubicBezTo>
                    <a:pt x="1131" y="596"/>
                    <a:pt x="1131" y="596"/>
                    <a:pt x="1131" y="596"/>
                  </a:cubicBezTo>
                  <a:cubicBezTo>
                    <a:pt x="1131" y="597"/>
                    <a:pt x="1131" y="597"/>
                    <a:pt x="1131" y="597"/>
                  </a:cubicBezTo>
                  <a:cubicBezTo>
                    <a:pt x="1130" y="598"/>
                    <a:pt x="1130" y="598"/>
                    <a:pt x="1129" y="598"/>
                  </a:cubicBezTo>
                  <a:cubicBezTo>
                    <a:pt x="1129" y="598"/>
                    <a:pt x="1129" y="598"/>
                    <a:pt x="1129" y="598"/>
                  </a:cubicBezTo>
                  <a:cubicBezTo>
                    <a:pt x="1128" y="597"/>
                    <a:pt x="1127" y="597"/>
                    <a:pt x="1126" y="597"/>
                  </a:cubicBezTo>
                  <a:cubicBezTo>
                    <a:pt x="1126" y="597"/>
                    <a:pt x="1125" y="596"/>
                    <a:pt x="1124" y="596"/>
                  </a:cubicBezTo>
                  <a:cubicBezTo>
                    <a:pt x="1124" y="596"/>
                    <a:pt x="1124" y="596"/>
                    <a:pt x="1124" y="596"/>
                  </a:cubicBezTo>
                  <a:cubicBezTo>
                    <a:pt x="1119" y="596"/>
                    <a:pt x="1119" y="596"/>
                    <a:pt x="1119" y="596"/>
                  </a:cubicBezTo>
                  <a:cubicBezTo>
                    <a:pt x="1119" y="596"/>
                    <a:pt x="1119" y="596"/>
                    <a:pt x="1119" y="596"/>
                  </a:cubicBezTo>
                  <a:cubicBezTo>
                    <a:pt x="1119" y="596"/>
                    <a:pt x="1118" y="596"/>
                    <a:pt x="1118" y="596"/>
                  </a:cubicBezTo>
                  <a:cubicBezTo>
                    <a:pt x="1118" y="596"/>
                    <a:pt x="1117" y="596"/>
                    <a:pt x="1116" y="595"/>
                  </a:cubicBezTo>
                  <a:cubicBezTo>
                    <a:pt x="1115" y="595"/>
                    <a:pt x="1115" y="595"/>
                    <a:pt x="1114" y="595"/>
                  </a:cubicBezTo>
                  <a:cubicBezTo>
                    <a:pt x="1113" y="593"/>
                    <a:pt x="1112" y="591"/>
                    <a:pt x="1110" y="591"/>
                  </a:cubicBezTo>
                  <a:cubicBezTo>
                    <a:pt x="1110" y="590"/>
                    <a:pt x="1110" y="590"/>
                    <a:pt x="1110" y="590"/>
                  </a:cubicBezTo>
                  <a:cubicBezTo>
                    <a:pt x="1110" y="590"/>
                    <a:pt x="1110" y="590"/>
                    <a:pt x="1110" y="590"/>
                  </a:cubicBezTo>
                  <a:cubicBezTo>
                    <a:pt x="1108" y="590"/>
                    <a:pt x="1106" y="589"/>
                    <a:pt x="1106" y="588"/>
                  </a:cubicBezTo>
                  <a:cubicBezTo>
                    <a:pt x="1105" y="586"/>
                    <a:pt x="1105" y="586"/>
                    <a:pt x="1105" y="585"/>
                  </a:cubicBezTo>
                  <a:cubicBezTo>
                    <a:pt x="1105" y="585"/>
                    <a:pt x="1105" y="585"/>
                    <a:pt x="1105" y="585"/>
                  </a:cubicBezTo>
                  <a:cubicBezTo>
                    <a:pt x="1105" y="584"/>
                    <a:pt x="1105" y="584"/>
                    <a:pt x="1105" y="584"/>
                  </a:cubicBezTo>
                  <a:cubicBezTo>
                    <a:pt x="1105" y="584"/>
                    <a:pt x="1105" y="584"/>
                    <a:pt x="1105" y="583"/>
                  </a:cubicBezTo>
                  <a:cubicBezTo>
                    <a:pt x="1105" y="583"/>
                    <a:pt x="1105" y="583"/>
                    <a:pt x="1105" y="582"/>
                  </a:cubicBezTo>
                  <a:cubicBezTo>
                    <a:pt x="1105" y="582"/>
                    <a:pt x="1105" y="582"/>
                    <a:pt x="1105" y="582"/>
                  </a:cubicBezTo>
                  <a:cubicBezTo>
                    <a:pt x="1105" y="582"/>
                    <a:pt x="1105" y="582"/>
                    <a:pt x="1105" y="582"/>
                  </a:cubicBezTo>
                  <a:cubicBezTo>
                    <a:pt x="1105" y="581"/>
                    <a:pt x="1105" y="580"/>
                    <a:pt x="1104" y="580"/>
                  </a:cubicBezTo>
                  <a:cubicBezTo>
                    <a:pt x="1104" y="579"/>
                    <a:pt x="1103" y="579"/>
                    <a:pt x="1103" y="578"/>
                  </a:cubicBezTo>
                  <a:cubicBezTo>
                    <a:pt x="1102" y="578"/>
                    <a:pt x="1101" y="578"/>
                    <a:pt x="1101" y="577"/>
                  </a:cubicBezTo>
                  <a:cubicBezTo>
                    <a:pt x="1100" y="577"/>
                    <a:pt x="1099" y="576"/>
                    <a:pt x="1098" y="576"/>
                  </a:cubicBezTo>
                  <a:cubicBezTo>
                    <a:pt x="1097" y="576"/>
                    <a:pt x="1097" y="576"/>
                    <a:pt x="1097" y="576"/>
                  </a:cubicBezTo>
                  <a:cubicBezTo>
                    <a:pt x="1096" y="577"/>
                    <a:pt x="1096" y="577"/>
                    <a:pt x="1096" y="577"/>
                  </a:cubicBezTo>
                  <a:cubicBezTo>
                    <a:pt x="1096" y="578"/>
                    <a:pt x="1096" y="578"/>
                    <a:pt x="1096" y="578"/>
                  </a:cubicBezTo>
                  <a:cubicBezTo>
                    <a:pt x="1096" y="579"/>
                    <a:pt x="1097" y="581"/>
                    <a:pt x="1098" y="581"/>
                  </a:cubicBezTo>
                  <a:cubicBezTo>
                    <a:pt x="1099" y="582"/>
                    <a:pt x="1099" y="584"/>
                    <a:pt x="1099" y="585"/>
                  </a:cubicBezTo>
                  <a:cubicBezTo>
                    <a:pt x="1099" y="586"/>
                    <a:pt x="1098" y="586"/>
                    <a:pt x="1097" y="586"/>
                  </a:cubicBezTo>
                  <a:cubicBezTo>
                    <a:pt x="1096" y="586"/>
                    <a:pt x="1095" y="586"/>
                    <a:pt x="1095" y="586"/>
                  </a:cubicBezTo>
                  <a:cubicBezTo>
                    <a:pt x="1094" y="586"/>
                    <a:pt x="1093" y="586"/>
                    <a:pt x="1092" y="586"/>
                  </a:cubicBezTo>
                  <a:cubicBezTo>
                    <a:pt x="1091" y="586"/>
                    <a:pt x="1088" y="585"/>
                    <a:pt x="1087" y="583"/>
                  </a:cubicBezTo>
                  <a:cubicBezTo>
                    <a:pt x="1086" y="583"/>
                    <a:pt x="1086" y="583"/>
                    <a:pt x="1086" y="583"/>
                  </a:cubicBezTo>
                  <a:cubicBezTo>
                    <a:pt x="1086" y="583"/>
                    <a:pt x="1086" y="583"/>
                    <a:pt x="1086" y="583"/>
                  </a:cubicBezTo>
                  <a:cubicBezTo>
                    <a:pt x="1085" y="583"/>
                    <a:pt x="1084" y="581"/>
                    <a:pt x="1084" y="579"/>
                  </a:cubicBezTo>
                  <a:cubicBezTo>
                    <a:pt x="1084" y="578"/>
                    <a:pt x="1083" y="577"/>
                    <a:pt x="1081" y="576"/>
                  </a:cubicBezTo>
                  <a:cubicBezTo>
                    <a:pt x="1080" y="576"/>
                    <a:pt x="1077" y="574"/>
                    <a:pt x="1077" y="573"/>
                  </a:cubicBezTo>
                  <a:cubicBezTo>
                    <a:pt x="1076" y="573"/>
                    <a:pt x="1076" y="573"/>
                    <a:pt x="1076" y="573"/>
                  </a:cubicBezTo>
                  <a:cubicBezTo>
                    <a:pt x="1076" y="573"/>
                    <a:pt x="1076" y="573"/>
                    <a:pt x="1076" y="573"/>
                  </a:cubicBezTo>
                  <a:cubicBezTo>
                    <a:pt x="1075" y="573"/>
                    <a:pt x="1073" y="572"/>
                    <a:pt x="1073" y="571"/>
                  </a:cubicBezTo>
                  <a:cubicBezTo>
                    <a:pt x="1073" y="571"/>
                    <a:pt x="1073" y="571"/>
                    <a:pt x="1073" y="571"/>
                  </a:cubicBezTo>
                  <a:cubicBezTo>
                    <a:pt x="1073" y="571"/>
                    <a:pt x="1073" y="571"/>
                    <a:pt x="1073" y="571"/>
                  </a:cubicBezTo>
                  <a:cubicBezTo>
                    <a:pt x="1072" y="570"/>
                    <a:pt x="1072" y="570"/>
                    <a:pt x="1072" y="569"/>
                  </a:cubicBezTo>
                  <a:cubicBezTo>
                    <a:pt x="1071" y="569"/>
                    <a:pt x="1071" y="568"/>
                    <a:pt x="1070" y="568"/>
                  </a:cubicBezTo>
                  <a:cubicBezTo>
                    <a:pt x="1070" y="567"/>
                    <a:pt x="1069" y="567"/>
                    <a:pt x="1069" y="567"/>
                  </a:cubicBezTo>
                  <a:cubicBezTo>
                    <a:pt x="1068" y="566"/>
                    <a:pt x="1068" y="566"/>
                    <a:pt x="1068" y="566"/>
                  </a:cubicBezTo>
                  <a:cubicBezTo>
                    <a:pt x="1068" y="567"/>
                    <a:pt x="1068" y="567"/>
                    <a:pt x="1068" y="567"/>
                  </a:cubicBezTo>
                  <a:cubicBezTo>
                    <a:pt x="1067" y="567"/>
                    <a:pt x="1066" y="568"/>
                    <a:pt x="1066" y="569"/>
                  </a:cubicBezTo>
                  <a:cubicBezTo>
                    <a:pt x="1066" y="569"/>
                    <a:pt x="1066" y="570"/>
                    <a:pt x="1066" y="570"/>
                  </a:cubicBezTo>
                  <a:cubicBezTo>
                    <a:pt x="1065" y="571"/>
                    <a:pt x="1065" y="572"/>
                    <a:pt x="1065" y="573"/>
                  </a:cubicBezTo>
                  <a:cubicBezTo>
                    <a:pt x="1065" y="575"/>
                    <a:pt x="1065" y="575"/>
                    <a:pt x="1065" y="575"/>
                  </a:cubicBezTo>
                  <a:cubicBezTo>
                    <a:pt x="1069" y="575"/>
                    <a:pt x="1069" y="575"/>
                    <a:pt x="1069" y="575"/>
                  </a:cubicBezTo>
                  <a:cubicBezTo>
                    <a:pt x="1071" y="575"/>
                    <a:pt x="1072" y="576"/>
                    <a:pt x="1073" y="578"/>
                  </a:cubicBezTo>
                  <a:cubicBezTo>
                    <a:pt x="1073" y="578"/>
                    <a:pt x="1074" y="580"/>
                    <a:pt x="1071" y="583"/>
                  </a:cubicBezTo>
                  <a:cubicBezTo>
                    <a:pt x="1069" y="584"/>
                    <a:pt x="1067" y="585"/>
                    <a:pt x="1066" y="587"/>
                  </a:cubicBezTo>
                  <a:cubicBezTo>
                    <a:pt x="1066" y="588"/>
                    <a:pt x="1065" y="590"/>
                    <a:pt x="1063" y="591"/>
                  </a:cubicBezTo>
                  <a:cubicBezTo>
                    <a:pt x="1063" y="591"/>
                    <a:pt x="1061" y="592"/>
                    <a:pt x="1060" y="592"/>
                  </a:cubicBezTo>
                  <a:cubicBezTo>
                    <a:pt x="1060" y="593"/>
                    <a:pt x="1060" y="593"/>
                    <a:pt x="1060" y="593"/>
                  </a:cubicBezTo>
                  <a:cubicBezTo>
                    <a:pt x="1060" y="593"/>
                    <a:pt x="1060" y="593"/>
                    <a:pt x="1060" y="593"/>
                  </a:cubicBezTo>
                  <a:cubicBezTo>
                    <a:pt x="1059" y="594"/>
                    <a:pt x="1057" y="596"/>
                    <a:pt x="1057" y="598"/>
                  </a:cubicBezTo>
                  <a:cubicBezTo>
                    <a:pt x="1057" y="600"/>
                    <a:pt x="1056" y="603"/>
                    <a:pt x="1055" y="604"/>
                  </a:cubicBezTo>
                  <a:cubicBezTo>
                    <a:pt x="1055" y="604"/>
                    <a:pt x="1055" y="605"/>
                    <a:pt x="1055" y="607"/>
                  </a:cubicBezTo>
                  <a:cubicBezTo>
                    <a:pt x="1055" y="608"/>
                    <a:pt x="1055" y="608"/>
                    <a:pt x="1055" y="608"/>
                  </a:cubicBezTo>
                  <a:cubicBezTo>
                    <a:pt x="1055" y="608"/>
                    <a:pt x="1055" y="608"/>
                    <a:pt x="1055" y="608"/>
                  </a:cubicBezTo>
                  <a:cubicBezTo>
                    <a:pt x="1056" y="609"/>
                    <a:pt x="1056" y="610"/>
                    <a:pt x="1056" y="611"/>
                  </a:cubicBezTo>
                  <a:cubicBezTo>
                    <a:pt x="1056" y="614"/>
                    <a:pt x="1056" y="614"/>
                    <a:pt x="1056" y="614"/>
                  </a:cubicBezTo>
                  <a:cubicBezTo>
                    <a:pt x="1057" y="613"/>
                    <a:pt x="1057" y="613"/>
                    <a:pt x="1057" y="613"/>
                  </a:cubicBezTo>
                  <a:cubicBezTo>
                    <a:pt x="1058" y="613"/>
                    <a:pt x="1058" y="613"/>
                    <a:pt x="1059" y="613"/>
                  </a:cubicBezTo>
                  <a:cubicBezTo>
                    <a:pt x="1060" y="613"/>
                    <a:pt x="1060" y="613"/>
                    <a:pt x="1060" y="613"/>
                  </a:cubicBezTo>
                  <a:cubicBezTo>
                    <a:pt x="1061" y="613"/>
                    <a:pt x="1063" y="613"/>
                    <a:pt x="1063" y="613"/>
                  </a:cubicBezTo>
                  <a:cubicBezTo>
                    <a:pt x="1064" y="614"/>
                    <a:pt x="1064" y="614"/>
                    <a:pt x="1064" y="614"/>
                  </a:cubicBezTo>
                  <a:cubicBezTo>
                    <a:pt x="1064" y="614"/>
                    <a:pt x="1064" y="614"/>
                    <a:pt x="1064" y="614"/>
                  </a:cubicBezTo>
                  <a:cubicBezTo>
                    <a:pt x="1065" y="614"/>
                    <a:pt x="1068" y="615"/>
                    <a:pt x="1069" y="617"/>
                  </a:cubicBezTo>
                  <a:cubicBezTo>
                    <a:pt x="1071" y="618"/>
                    <a:pt x="1073" y="621"/>
                    <a:pt x="1074" y="623"/>
                  </a:cubicBezTo>
                  <a:cubicBezTo>
                    <a:pt x="1074" y="624"/>
                    <a:pt x="1076" y="627"/>
                    <a:pt x="1079" y="628"/>
                  </a:cubicBezTo>
                  <a:cubicBezTo>
                    <a:pt x="1080" y="628"/>
                    <a:pt x="1081" y="628"/>
                    <a:pt x="1082" y="628"/>
                  </a:cubicBezTo>
                  <a:cubicBezTo>
                    <a:pt x="1083" y="628"/>
                    <a:pt x="1084" y="628"/>
                    <a:pt x="1084" y="627"/>
                  </a:cubicBezTo>
                  <a:cubicBezTo>
                    <a:pt x="1084" y="627"/>
                    <a:pt x="1084" y="627"/>
                    <a:pt x="1084" y="627"/>
                  </a:cubicBezTo>
                  <a:cubicBezTo>
                    <a:pt x="1085" y="627"/>
                    <a:pt x="1085" y="627"/>
                    <a:pt x="1085" y="627"/>
                  </a:cubicBezTo>
                  <a:cubicBezTo>
                    <a:pt x="1086" y="627"/>
                    <a:pt x="1087" y="627"/>
                    <a:pt x="1088" y="627"/>
                  </a:cubicBezTo>
                  <a:cubicBezTo>
                    <a:pt x="1089" y="627"/>
                    <a:pt x="1090" y="627"/>
                    <a:pt x="1091" y="627"/>
                  </a:cubicBezTo>
                  <a:cubicBezTo>
                    <a:pt x="1091" y="627"/>
                    <a:pt x="1091" y="627"/>
                    <a:pt x="1091" y="627"/>
                  </a:cubicBezTo>
                  <a:cubicBezTo>
                    <a:pt x="1091" y="627"/>
                    <a:pt x="1091" y="627"/>
                    <a:pt x="1091" y="627"/>
                  </a:cubicBezTo>
                  <a:cubicBezTo>
                    <a:pt x="1093" y="627"/>
                    <a:pt x="1094" y="629"/>
                    <a:pt x="1094" y="631"/>
                  </a:cubicBezTo>
                  <a:cubicBezTo>
                    <a:pt x="1094" y="632"/>
                    <a:pt x="1096" y="635"/>
                    <a:pt x="1098" y="636"/>
                  </a:cubicBezTo>
                  <a:cubicBezTo>
                    <a:pt x="1101" y="636"/>
                    <a:pt x="1101" y="639"/>
                    <a:pt x="1101" y="640"/>
                  </a:cubicBezTo>
                  <a:cubicBezTo>
                    <a:pt x="1101" y="640"/>
                    <a:pt x="1101" y="640"/>
                    <a:pt x="1101" y="640"/>
                  </a:cubicBezTo>
                  <a:cubicBezTo>
                    <a:pt x="1101" y="640"/>
                    <a:pt x="1101" y="640"/>
                    <a:pt x="1101" y="641"/>
                  </a:cubicBezTo>
                  <a:cubicBezTo>
                    <a:pt x="1100" y="642"/>
                    <a:pt x="1099" y="642"/>
                    <a:pt x="1098" y="643"/>
                  </a:cubicBezTo>
                  <a:cubicBezTo>
                    <a:pt x="1096" y="643"/>
                    <a:pt x="1094" y="644"/>
                    <a:pt x="1093" y="645"/>
                  </a:cubicBezTo>
                  <a:cubicBezTo>
                    <a:pt x="1093" y="645"/>
                    <a:pt x="1092" y="646"/>
                    <a:pt x="1091" y="646"/>
                  </a:cubicBezTo>
                  <a:cubicBezTo>
                    <a:pt x="1090" y="646"/>
                    <a:pt x="1089" y="645"/>
                    <a:pt x="1088" y="645"/>
                  </a:cubicBezTo>
                  <a:cubicBezTo>
                    <a:pt x="1087" y="645"/>
                    <a:pt x="1086" y="644"/>
                    <a:pt x="1084" y="644"/>
                  </a:cubicBezTo>
                  <a:cubicBezTo>
                    <a:pt x="1083" y="644"/>
                    <a:pt x="1081" y="644"/>
                    <a:pt x="1080" y="644"/>
                  </a:cubicBezTo>
                  <a:cubicBezTo>
                    <a:pt x="1080" y="644"/>
                    <a:pt x="1080" y="644"/>
                    <a:pt x="1080" y="644"/>
                  </a:cubicBezTo>
                  <a:cubicBezTo>
                    <a:pt x="1080" y="644"/>
                    <a:pt x="1080" y="644"/>
                    <a:pt x="1080" y="644"/>
                  </a:cubicBezTo>
                  <a:cubicBezTo>
                    <a:pt x="1077" y="644"/>
                    <a:pt x="1076" y="645"/>
                    <a:pt x="1076" y="647"/>
                  </a:cubicBezTo>
                  <a:cubicBezTo>
                    <a:pt x="1076" y="648"/>
                    <a:pt x="1075" y="650"/>
                    <a:pt x="1075" y="651"/>
                  </a:cubicBezTo>
                  <a:cubicBezTo>
                    <a:pt x="1075" y="652"/>
                    <a:pt x="1075" y="653"/>
                    <a:pt x="1075" y="654"/>
                  </a:cubicBezTo>
                  <a:cubicBezTo>
                    <a:pt x="1074" y="655"/>
                    <a:pt x="1074" y="656"/>
                    <a:pt x="1073" y="657"/>
                  </a:cubicBezTo>
                  <a:cubicBezTo>
                    <a:pt x="1072" y="658"/>
                    <a:pt x="1072" y="659"/>
                    <a:pt x="1071" y="660"/>
                  </a:cubicBezTo>
                  <a:cubicBezTo>
                    <a:pt x="1070" y="662"/>
                    <a:pt x="1068" y="662"/>
                    <a:pt x="1067" y="662"/>
                  </a:cubicBezTo>
                  <a:cubicBezTo>
                    <a:pt x="1064" y="661"/>
                    <a:pt x="1063" y="661"/>
                    <a:pt x="1062" y="661"/>
                  </a:cubicBezTo>
                  <a:cubicBezTo>
                    <a:pt x="1061" y="661"/>
                    <a:pt x="1061" y="662"/>
                    <a:pt x="1061" y="663"/>
                  </a:cubicBezTo>
                  <a:cubicBezTo>
                    <a:pt x="1061" y="664"/>
                    <a:pt x="1060" y="666"/>
                    <a:pt x="1059" y="668"/>
                  </a:cubicBezTo>
                  <a:cubicBezTo>
                    <a:pt x="1059" y="668"/>
                    <a:pt x="1058" y="669"/>
                    <a:pt x="1058" y="669"/>
                  </a:cubicBezTo>
                  <a:cubicBezTo>
                    <a:pt x="1057" y="671"/>
                    <a:pt x="1056" y="673"/>
                    <a:pt x="1056" y="674"/>
                  </a:cubicBezTo>
                  <a:cubicBezTo>
                    <a:pt x="1056" y="674"/>
                    <a:pt x="1056" y="674"/>
                    <a:pt x="1056" y="674"/>
                  </a:cubicBezTo>
                  <a:cubicBezTo>
                    <a:pt x="1055" y="675"/>
                    <a:pt x="1055" y="677"/>
                    <a:pt x="1056" y="679"/>
                  </a:cubicBezTo>
                  <a:cubicBezTo>
                    <a:pt x="1057" y="680"/>
                    <a:pt x="1058" y="681"/>
                    <a:pt x="1058" y="681"/>
                  </a:cubicBezTo>
                  <a:cubicBezTo>
                    <a:pt x="1058" y="681"/>
                    <a:pt x="1059" y="682"/>
                    <a:pt x="1060" y="684"/>
                  </a:cubicBezTo>
                  <a:cubicBezTo>
                    <a:pt x="1060" y="684"/>
                    <a:pt x="1060" y="684"/>
                    <a:pt x="1060" y="684"/>
                  </a:cubicBezTo>
                  <a:cubicBezTo>
                    <a:pt x="1060" y="684"/>
                    <a:pt x="1060" y="684"/>
                    <a:pt x="1060" y="684"/>
                  </a:cubicBezTo>
                  <a:cubicBezTo>
                    <a:pt x="1061" y="685"/>
                    <a:pt x="1063" y="685"/>
                    <a:pt x="1064" y="685"/>
                  </a:cubicBezTo>
                  <a:cubicBezTo>
                    <a:pt x="1066" y="685"/>
                    <a:pt x="1069" y="686"/>
                    <a:pt x="1070" y="687"/>
                  </a:cubicBezTo>
                  <a:cubicBezTo>
                    <a:pt x="1070" y="687"/>
                    <a:pt x="1070" y="687"/>
                    <a:pt x="1070" y="687"/>
                  </a:cubicBezTo>
                  <a:cubicBezTo>
                    <a:pt x="1070" y="687"/>
                    <a:pt x="1070" y="687"/>
                    <a:pt x="1070" y="687"/>
                  </a:cubicBezTo>
                  <a:cubicBezTo>
                    <a:pt x="1071" y="687"/>
                    <a:pt x="1071" y="688"/>
                    <a:pt x="1072" y="688"/>
                  </a:cubicBezTo>
                  <a:cubicBezTo>
                    <a:pt x="1073" y="688"/>
                    <a:pt x="1075" y="689"/>
                    <a:pt x="1075" y="689"/>
                  </a:cubicBezTo>
                  <a:cubicBezTo>
                    <a:pt x="1075" y="689"/>
                    <a:pt x="1075" y="689"/>
                    <a:pt x="1075" y="689"/>
                  </a:cubicBezTo>
                  <a:cubicBezTo>
                    <a:pt x="1076" y="690"/>
                    <a:pt x="1076" y="690"/>
                    <a:pt x="1076" y="690"/>
                  </a:cubicBezTo>
                  <a:cubicBezTo>
                    <a:pt x="1077" y="690"/>
                    <a:pt x="1077" y="690"/>
                    <a:pt x="1078" y="691"/>
                  </a:cubicBezTo>
                  <a:cubicBezTo>
                    <a:pt x="1078" y="691"/>
                    <a:pt x="1078" y="691"/>
                    <a:pt x="1078" y="691"/>
                  </a:cubicBezTo>
                  <a:cubicBezTo>
                    <a:pt x="1078" y="691"/>
                    <a:pt x="1078" y="691"/>
                    <a:pt x="1078" y="691"/>
                  </a:cubicBezTo>
                  <a:cubicBezTo>
                    <a:pt x="1079" y="691"/>
                    <a:pt x="1079" y="691"/>
                    <a:pt x="1081" y="692"/>
                  </a:cubicBezTo>
                  <a:cubicBezTo>
                    <a:pt x="1082" y="692"/>
                    <a:pt x="1083" y="692"/>
                    <a:pt x="1085" y="692"/>
                  </a:cubicBezTo>
                  <a:cubicBezTo>
                    <a:pt x="1086" y="692"/>
                    <a:pt x="1086" y="692"/>
                    <a:pt x="1086" y="692"/>
                  </a:cubicBezTo>
                  <a:cubicBezTo>
                    <a:pt x="1088" y="692"/>
                    <a:pt x="1089" y="693"/>
                    <a:pt x="1090" y="693"/>
                  </a:cubicBezTo>
                  <a:cubicBezTo>
                    <a:pt x="1091" y="694"/>
                    <a:pt x="1092" y="697"/>
                    <a:pt x="1092" y="698"/>
                  </a:cubicBezTo>
                  <a:cubicBezTo>
                    <a:pt x="1092" y="704"/>
                    <a:pt x="1092" y="704"/>
                    <a:pt x="1092" y="704"/>
                  </a:cubicBezTo>
                  <a:cubicBezTo>
                    <a:pt x="1092" y="706"/>
                    <a:pt x="1093" y="708"/>
                    <a:pt x="1094" y="709"/>
                  </a:cubicBezTo>
                  <a:cubicBezTo>
                    <a:pt x="1094" y="710"/>
                    <a:pt x="1094" y="712"/>
                    <a:pt x="1093" y="713"/>
                  </a:cubicBezTo>
                  <a:cubicBezTo>
                    <a:pt x="1092" y="713"/>
                    <a:pt x="1091" y="715"/>
                    <a:pt x="1090" y="715"/>
                  </a:cubicBezTo>
                  <a:cubicBezTo>
                    <a:pt x="1089" y="715"/>
                    <a:pt x="1089" y="715"/>
                    <a:pt x="1089" y="715"/>
                  </a:cubicBezTo>
                  <a:cubicBezTo>
                    <a:pt x="1088" y="716"/>
                    <a:pt x="1088" y="716"/>
                    <a:pt x="1088" y="716"/>
                  </a:cubicBezTo>
                  <a:cubicBezTo>
                    <a:pt x="1088" y="716"/>
                    <a:pt x="1088" y="716"/>
                    <a:pt x="1088" y="716"/>
                  </a:cubicBezTo>
                  <a:cubicBezTo>
                    <a:pt x="1088" y="716"/>
                    <a:pt x="1087" y="717"/>
                    <a:pt x="1086" y="718"/>
                  </a:cubicBezTo>
                  <a:cubicBezTo>
                    <a:pt x="1086" y="719"/>
                    <a:pt x="1086" y="719"/>
                    <a:pt x="1086" y="719"/>
                  </a:cubicBezTo>
                  <a:cubicBezTo>
                    <a:pt x="1086" y="719"/>
                    <a:pt x="1086" y="719"/>
                    <a:pt x="1086" y="719"/>
                  </a:cubicBezTo>
                  <a:cubicBezTo>
                    <a:pt x="1086" y="720"/>
                    <a:pt x="1086" y="721"/>
                    <a:pt x="1086" y="722"/>
                  </a:cubicBezTo>
                  <a:cubicBezTo>
                    <a:pt x="1086" y="723"/>
                    <a:pt x="1085" y="724"/>
                    <a:pt x="1085" y="725"/>
                  </a:cubicBezTo>
                  <a:cubicBezTo>
                    <a:pt x="1085" y="726"/>
                    <a:pt x="1086" y="729"/>
                    <a:pt x="1087" y="730"/>
                  </a:cubicBezTo>
                  <a:cubicBezTo>
                    <a:pt x="1088" y="731"/>
                    <a:pt x="1089" y="733"/>
                    <a:pt x="1090" y="734"/>
                  </a:cubicBezTo>
                  <a:cubicBezTo>
                    <a:pt x="1090" y="734"/>
                    <a:pt x="1091" y="734"/>
                    <a:pt x="1091" y="735"/>
                  </a:cubicBezTo>
                  <a:cubicBezTo>
                    <a:pt x="1092" y="735"/>
                    <a:pt x="1093" y="736"/>
                    <a:pt x="1094" y="737"/>
                  </a:cubicBezTo>
                  <a:cubicBezTo>
                    <a:pt x="1095" y="737"/>
                    <a:pt x="1095" y="737"/>
                    <a:pt x="1095" y="737"/>
                  </a:cubicBezTo>
                  <a:cubicBezTo>
                    <a:pt x="1095" y="737"/>
                    <a:pt x="1095" y="737"/>
                    <a:pt x="1095" y="737"/>
                  </a:cubicBezTo>
                  <a:cubicBezTo>
                    <a:pt x="1096" y="738"/>
                    <a:pt x="1097" y="739"/>
                    <a:pt x="1097" y="739"/>
                  </a:cubicBezTo>
                  <a:cubicBezTo>
                    <a:pt x="1097" y="741"/>
                    <a:pt x="1097" y="741"/>
                    <a:pt x="1097" y="741"/>
                  </a:cubicBezTo>
                  <a:cubicBezTo>
                    <a:pt x="1097" y="742"/>
                    <a:pt x="1096" y="743"/>
                    <a:pt x="1096" y="744"/>
                  </a:cubicBezTo>
                  <a:cubicBezTo>
                    <a:pt x="1096" y="745"/>
                    <a:pt x="1096" y="746"/>
                    <a:pt x="1096" y="746"/>
                  </a:cubicBezTo>
                  <a:cubicBezTo>
                    <a:pt x="1095" y="746"/>
                    <a:pt x="1095" y="746"/>
                    <a:pt x="1095" y="746"/>
                  </a:cubicBezTo>
                  <a:cubicBezTo>
                    <a:pt x="1095" y="747"/>
                    <a:pt x="1095" y="747"/>
                    <a:pt x="1095" y="747"/>
                  </a:cubicBezTo>
                  <a:cubicBezTo>
                    <a:pt x="1096" y="749"/>
                    <a:pt x="1097" y="750"/>
                    <a:pt x="1098" y="750"/>
                  </a:cubicBezTo>
                  <a:cubicBezTo>
                    <a:pt x="1099" y="750"/>
                    <a:pt x="1100" y="750"/>
                    <a:pt x="1101" y="750"/>
                  </a:cubicBezTo>
                  <a:cubicBezTo>
                    <a:pt x="1102" y="750"/>
                    <a:pt x="1103" y="750"/>
                    <a:pt x="1104" y="750"/>
                  </a:cubicBezTo>
                  <a:cubicBezTo>
                    <a:pt x="1105" y="751"/>
                    <a:pt x="1106" y="751"/>
                    <a:pt x="1106" y="752"/>
                  </a:cubicBezTo>
                  <a:cubicBezTo>
                    <a:pt x="1107" y="753"/>
                    <a:pt x="1107" y="754"/>
                    <a:pt x="1106" y="754"/>
                  </a:cubicBezTo>
                  <a:cubicBezTo>
                    <a:pt x="1105" y="756"/>
                    <a:pt x="1104" y="759"/>
                    <a:pt x="1104" y="760"/>
                  </a:cubicBezTo>
                  <a:cubicBezTo>
                    <a:pt x="1104" y="762"/>
                    <a:pt x="1105" y="765"/>
                    <a:pt x="1106" y="766"/>
                  </a:cubicBezTo>
                  <a:cubicBezTo>
                    <a:pt x="1107" y="767"/>
                    <a:pt x="1107" y="768"/>
                    <a:pt x="1107" y="768"/>
                  </a:cubicBezTo>
                  <a:cubicBezTo>
                    <a:pt x="1108" y="770"/>
                    <a:pt x="1108" y="771"/>
                    <a:pt x="1109" y="771"/>
                  </a:cubicBezTo>
                  <a:cubicBezTo>
                    <a:pt x="1110" y="773"/>
                    <a:pt x="1110" y="775"/>
                    <a:pt x="1109" y="776"/>
                  </a:cubicBezTo>
                  <a:cubicBezTo>
                    <a:pt x="1108" y="778"/>
                    <a:pt x="1108" y="781"/>
                    <a:pt x="1109" y="782"/>
                  </a:cubicBezTo>
                  <a:cubicBezTo>
                    <a:pt x="1109" y="784"/>
                    <a:pt x="1110" y="786"/>
                    <a:pt x="1111" y="787"/>
                  </a:cubicBezTo>
                  <a:cubicBezTo>
                    <a:pt x="1112" y="789"/>
                    <a:pt x="1112" y="792"/>
                    <a:pt x="1112" y="793"/>
                  </a:cubicBezTo>
                  <a:cubicBezTo>
                    <a:pt x="1112" y="795"/>
                    <a:pt x="1112" y="798"/>
                    <a:pt x="1114" y="800"/>
                  </a:cubicBezTo>
                  <a:cubicBezTo>
                    <a:pt x="1115" y="802"/>
                    <a:pt x="1115" y="802"/>
                    <a:pt x="1115" y="802"/>
                  </a:cubicBezTo>
                  <a:cubicBezTo>
                    <a:pt x="1116" y="803"/>
                    <a:pt x="1116" y="804"/>
                    <a:pt x="1117" y="805"/>
                  </a:cubicBezTo>
                  <a:cubicBezTo>
                    <a:pt x="1117" y="806"/>
                    <a:pt x="1118" y="807"/>
                    <a:pt x="1118" y="807"/>
                  </a:cubicBezTo>
                  <a:cubicBezTo>
                    <a:pt x="1118" y="807"/>
                    <a:pt x="1118" y="807"/>
                    <a:pt x="1118" y="807"/>
                  </a:cubicBezTo>
                  <a:cubicBezTo>
                    <a:pt x="1118" y="808"/>
                    <a:pt x="1117" y="809"/>
                    <a:pt x="1117" y="810"/>
                  </a:cubicBezTo>
                  <a:cubicBezTo>
                    <a:pt x="1117" y="812"/>
                    <a:pt x="1117" y="814"/>
                    <a:pt x="1118" y="815"/>
                  </a:cubicBezTo>
                  <a:cubicBezTo>
                    <a:pt x="1118" y="821"/>
                    <a:pt x="1118" y="821"/>
                    <a:pt x="1118" y="821"/>
                  </a:cubicBezTo>
                  <a:cubicBezTo>
                    <a:pt x="1117" y="823"/>
                    <a:pt x="1117" y="824"/>
                    <a:pt x="1117" y="824"/>
                  </a:cubicBezTo>
                  <a:cubicBezTo>
                    <a:pt x="1115" y="823"/>
                    <a:pt x="1115" y="823"/>
                    <a:pt x="1115" y="823"/>
                  </a:cubicBezTo>
                  <a:cubicBezTo>
                    <a:pt x="1113" y="821"/>
                    <a:pt x="1112" y="820"/>
                    <a:pt x="1112" y="820"/>
                  </a:cubicBezTo>
                  <a:cubicBezTo>
                    <a:pt x="1111" y="820"/>
                    <a:pt x="1111" y="820"/>
                    <a:pt x="1111" y="820"/>
                  </a:cubicBezTo>
                  <a:cubicBezTo>
                    <a:pt x="1109" y="820"/>
                    <a:pt x="1109" y="820"/>
                    <a:pt x="1109" y="820"/>
                  </a:cubicBezTo>
                  <a:cubicBezTo>
                    <a:pt x="1110" y="822"/>
                    <a:pt x="1110" y="822"/>
                    <a:pt x="1110" y="822"/>
                  </a:cubicBezTo>
                  <a:cubicBezTo>
                    <a:pt x="1110" y="823"/>
                    <a:pt x="1110" y="823"/>
                    <a:pt x="1110" y="823"/>
                  </a:cubicBezTo>
                  <a:cubicBezTo>
                    <a:pt x="1110" y="823"/>
                    <a:pt x="1110" y="823"/>
                    <a:pt x="1110" y="823"/>
                  </a:cubicBezTo>
                  <a:cubicBezTo>
                    <a:pt x="1111" y="823"/>
                    <a:pt x="1111" y="823"/>
                    <a:pt x="1111" y="823"/>
                  </a:cubicBezTo>
                  <a:cubicBezTo>
                    <a:pt x="1111" y="823"/>
                    <a:pt x="1112" y="824"/>
                    <a:pt x="1112" y="824"/>
                  </a:cubicBezTo>
                  <a:cubicBezTo>
                    <a:pt x="1113" y="825"/>
                    <a:pt x="1113" y="825"/>
                    <a:pt x="1113" y="825"/>
                  </a:cubicBezTo>
                  <a:cubicBezTo>
                    <a:pt x="1114" y="826"/>
                    <a:pt x="1114" y="826"/>
                    <a:pt x="1115" y="827"/>
                  </a:cubicBezTo>
                  <a:cubicBezTo>
                    <a:pt x="1115" y="828"/>
                    <a:pt x="1115" y="828"/>
                    <a:pt x="1116" y="829"/>
                  </a:cubicBezTo>
                  <a:cubicBezTo>
                    <a:pt x="1116" y="829"/>
                    <a:pt x="1116" y="829"/>
                    <a:pt x="1116" y="829"/>
                  </a:cubicBezTo>
                  <a:cubicBezTo>
                    <a:pt x="1116" y="829"/>
                    <a:pt x="1116" y="829"/>
                    <a:pt x="1116" y="829"/>
                  </a:cubicBezTo>
                  <a:cubicBezTo>
                    <a:pt x="1116" y="829"/>
                    <a:pt x="1116" y="830"/>
                    <a:pt x="1117" y="831"/>
                  </a:cubicBezTo>
                  <a:cubicBezTo>
                    <a:pt x="1118" y="831"/>
                    <a:pt x="1118" y="832"/>
                    <a:pt x="1119" y="833"/>
                  </a:cubicBezTo>
                  <a:cubicBezTo>
                    <a:pt x="1119" y="833"/>
                    <a:pt x="1119" y="834"/>
                    <a:pt x="1119" y="835"/>
                  </a:cubicBezTo>
                  <a:cubicBezTo>
                    <a:pt x="1119" y="836"/>
                    <a:pt x="1119" y="837"/>
                    <a:pt x="1118" y="837"/>
                  </a:cubicBezTo>
                  <a:cubicBezTo>
                    <a:pt x="1118" y="837"/>
                    <a:pt x="1118" y="837"/>
                    <a:pt x="1118" y="837"/>
                  </a:cubicBezTo>
                  <a:cubicBezTo>
                    <a:pt x="1117" y="837"/>
                    <a:pt x="1117" y="837"/>
                    <a:pt x="1117" y="837"/>
                  </a:cubicBezTo>
                  <a:cubicBezTo>
                    <a:pt x="1117" y="838"/>
                    <a:pt x="1115" y="838"/>
                    <a:pt x="1113" y="838"/>
                  </a:cubicBezTo>
                  <a:cubicBezTo>
                    <a:pt x="1111" y="838"/>
                    <a:pt x="1110" y="836"/>
                    <a:pt x="1108" y="835"/>
                  </a:cubicBezTo>
                  <a:cubicBezTo>
                    <a:pt x="1108" y="834"/>
                    <a:pt x="1107" y="834"/>
                    <a:pt x="1107" y="834"/>
                  </a:cubicBezTo>
                  <a:cubicBezTo>
                    <a:pt x="1106" y="834"/>
                    <a:pt x="1106" y="834"/>
                    <a:pt x="1106" y="834"/>
                  </a:cubicBezTo>
                  <a:cubicBezTo>
                    <a:pt x="1105" y="835"/>
                    <a:pt x="1105" y="835"/>
                    <a:pt x="1105" y="835"/>
                  </a:cubicBezTo>
                  <a:cubicBezTo>
                    <a:pt x="1105" y="835"/>
                    <a:pt x="1105" y="836"/>
                    <a:pt x="1105" y="836"/>
                  </a:cubicBezTo>
                  <a:cubicBezTo>
                    <a:pt x="1104" y="836"/>
                    <a:pt x="1104" y="836"/>
                    <a:pt x="1104" y="836"/>
                  </a:cubicBezTo>
                  <a:cubicBezTo>
                    <a:pt x="1104" y="837"/>
                    <a:pt x="1104" y="837"/>
                    <a:pt x="1104" y="837"/>
                  </a:cubicBezTo>
                  <a:cubicBezTo>
                    <a:pt x="1103" y="837"/>
                    <a:pt x="1103" y="837"/>
                    <a:pt x="1103" y="837"/>
                  </a:cubicBezTo>
                  <a:cubicBezTo>
                    <a:pt x="1103" y="838"/>
                    <a:pt x="1103" y="838"/>
                    <a:pt x="1102" y="839"/>
                  </a:cubicBezTo>
                  <a:cubicBezTo>
                    <a:pt x="1102" y="839"/>
                    <a:pt x="1102" y="839"/>
                    <a:pt x="1102" y="839"/>
                  </a:cubicBezTo>
                  <a:cubicBezTo>
                    <a:pt x="1102" y="840"/>
                    <a:pt x="1102" y="840"/>
                    <a:pt x="1102" y="840"/>
                  </a:cubicBezTo>
                  <a:cubicBezTo>
                    <a:pt x="1102" y="841"/>
                    <a:pt x="1101" y="841"/>
                    <a:pt x="1100" y="841"/>
                  </a:cubicBezTo>
                  <a:cubicBezTo>
                    <a:pt x="1100" y="841"/>
                    <a:pt x="1100" y="841"/>
                    <a:pt x="1100" y="841"/>
                  </a:cubicBezTo>
                  <a:cubicBezTo>
                    <a:pt x="1100" y="840"/>
                    <a:pt x="1099" y="840"/>
                    <a:pt x="1098" y="838"/>
                  </a:cubicBezTo>
                  <a:cubicBezTo>
                    <a:pt x="1098" y="824"/>
                    <a:pt x="1098" y="824"/>
                    <a:pt x="1098" y="824"/>
                  </a:cubicBezTo>
                  <a:cubicBezTo>
                    <a:pt x="1098" y="824"/>
                    <a:pt x="1098" y="823"/>
                    <a:pt x="1098" y="822"/>
                  </a:cubicBezTo>
                  <a:cubicBezTo>
                    <a:pt x="1099" y="821"/>
                    <a:pt x="1099" y="821"/>
                    <a:pt x="1099" y="821"/>
                  </a:cubicBezTo>
                  <a:cubicBezTo>
                    <a:pt x="1099" y="818"/>
                    <a:pt x="1099" y="818"/>
                    <a:pt x="1099" y="818"/>
                  </a:cubicBezTo>
                  <a:cubicBezTo>
                    <a:pt x="1097" y="820"/>
                    <a:pt x="1097" y="820"/>
                    <a:pt x="1097" y="820"/>
                  </a:cubicBezTo>
                  <a:cubicBezTo>
                    <a:pt x="1096" y="820"/>
                    <a:pt x="1096" y="820"/>
                    <a:pt x="1095" y="820"/>
                  </a:cubicBezTo>
                  <a:cubicBezTo>
                    <a:pt x="1095" y="820"/>
                    <a:pt x="1095" y="820"/>
                    <a:pt x="1095" y="820"/>
                  </a:cubicBezTo>
                  <a:cubicBezTo>
                    <a:pt x="1095" y="819"/>
                    <a:pt x="1094" y="819"/>
                    <a:pt x="1094" y="818"/>
                  </a:cubicBezTo>
                  <a:cubicBezTo>
                    <a:pt x="1092" y="817"/>
                    <a:pt x="1092" y="817"/>
                    <a:pt x="1092" y="817"/>
                  </a:cubicBezTo>
                  <a:cubicBezTo>
                    <a:pt x="1092" y="818"/>
                    <a:pt x="1092" y="818"/>
                    <a:pt x="1092" y="818"/>
                  </a:cubicBezTo>
                  <a:cubicBezTo>
                    <a:pt x="1092" y="818"/>
                    <a:pt x="1092" y="818"/>
                    <a:pt x="1092" y="818"/>
                  </a:cubicBezTo>
                  <a:cubicBezTo>
                    <a:pt x="1092" y="819"/>
                    <a:pt x="1092" y="819"/>
                    <a:pt x="1091" y="820"/>
                  </a:cubicBezTo>
                  <a:cubicBezTo>
                    <a:pt x="1091" y="821"/>
                    <a:pt x="1091" y="822"/>
                    <a:pt x="1091" y="823"/>
                  </a:cubicBezTo>
                  <a:cubicBezTo>
                    <a:pt x="1091" y="824"/>
                    <a:pt x="1090" y="826"/>
                    <a:pt x="1089" y="827"/>
                  </a:cubicBezTo>
                  <a:cubicBezTo>
                    <a:pt x="1089" y="827"/>
                    <a:pt x="1089" y="827"/>
                    <a:pt x="1089" y="827"/>
                  </a:cubicBezTo>
                  <a:cubicBezTo>
                    <a:pt x="1089" y="827"/>
                    <a:pt x="1088" y="827"/>
                    <a:pt x="1088" y="826"/>
                  </a:cubicBezTo>
                  <a:cubicBezTo>
                    <a:pt x="1087" y="826"/>
                    <a:pt x="1087" y="826"/>
                    <a:pt x="1087" y="826"/>
                  </a:cubicBezTo>
                  <a:cubicBezTo>
                    <a:pt x="1086" y="826"/>
                    <a:pt x="1086" y="826"/>
                    <a:pt x="1086" y="826"/>
                  </a:cubicBezTo>
                  <a:cubicBezTo>
                    <a:pt x="1086" y="827"/>
                    <a:pt x="1086" y="827"/>
                    <a:pt x="1086" y="827"/>
                  </a:cubicBezTo>
                  <a:cubicBezTo>
                    <a:pt x="1086" y="829"/>
                    <a:pt x="1086" y="831"/>
                    <a:pt x="1085" y="832"/>
                  </a:cubicBezTo>
                  <a:cubicBezTo>
                    <a:pt x="1085" y="832"/>
                    <a:pt x="1085" y="832"/>
                    <a:pt x="1085" y="832"/>
                  </a:cubicBezTo>
                  <a:cubicBezTo>
                    <a:pt x="1085" y="835"/>
                    <a:pt x="1085" y="835"/>
                    <a:pt x="1085" y="835"/>
                  </a:cubicBezTo>
                  <a:cubicBezTo>
                    <a:pt x="1085" y="836"/>
                    <a:pt x="1085" y="836"/>
                    <a:pt x="1084" y="837"/>
                  </a:cubicBezTo>
                  <a:cubicBezTo>
                    <a:pt x="1084" y="838"/>
                    <a:pt x="1084" y="838"/>
                    <a:pt x="1084" y="839"/>
                  </a:cubicBezTo>
                  <a:cubicBezTo>
                    <a:pt x="1084" y="840"/>
                    <a:pt x="1083" y="840"/>
                    <a:pt x="1082" y="840"/>
                  </a:cubicBezTo>
                  <a:cubicBezTo>
                    <a:pt x="1082" y="840"/>
                    <a:pt x="1081" y="840"/>
                    <a:pt x="1081" y="839"/>
                  </a:cubicBezTo>
                  <a:cubicBezTo>
                    <a:pt x="1081" y="839"/>
                    <a:pt x="1081" y="838"/>
                    <a:pt x="1080" y="838"/>
                  </a:cubicBezTo>
                  <a:cubicBezTo>
                    <a:pt x="1080" y="836"/>
                    <a:pt x="1080" y="836"/>
                    <a:pt x="1079" y="835"/>
                  </a:cubicBezTo>
                  <a:cubicBezTo>
                    <a:pt x="1077" y="833"/>
                    <a:pt x="1077" y="833"/>
                    <a:pt x="1077" y="833"/>
                  </a:cubicBezTo>
                  <a:cubicBezTo>
                    <a:pt x="1077" y="836"/>
                    <a:pt x="1077" y="836"/>
                    <a:pt x="1077" y="836"/>
                  </a:cubicBezTo>
                  <a:cubicBezTo>
                    <a:pt x="1077" y="836"/>
                    <a:pt x="1077" y="836"/>
                    <a:pt x="1077" y="836"/>
                  </a:cubicBezTo>
                  <a:cubicBezTo>
                    <a:pt x="1077" y="837"/>
                    <a:pt x="1077" y="838"/>
                    <a:pt x="1076" y="839"/>
                  </a:cubicBezTo>
                  <a:cubicBezTo>
                    <a:pt x="1076" y="840"/>
                    <a:pt x="1076" y="840"/>
                    <a:pt x="1076" y="841"/>
                  </a:cubicBezTo>
                  <a:cubicBezTo>
                    <a:pt x="1076" y="844"/>
                    <a:pt x="1076" y="844"/>
                    <a:pt x="1076" y="844"/>
                  </a:cubicBezTo>
                  <a:cubicBezTo>
                    <a:pt x="1075" y="844"/>
                    <a:pt x="1075" y="844"/>
                    <a:pt x="1075" y="844"/>
                  </a:cubicBezTo>
                  <a:cubicBezTo>
                    <a:pt x="1075" y="844"/>
                    <a:pt x="1074" y="844"/>
                    <a:pt x="1074" y="843"/>
                  </a:cubicBezTo>
                  <a:cubicBezTo>
                    <a:pt x="1074" y="843"/>
                    <a:pt x="1074" y="843"/>
                    <a:pt x="1074" y="843"/>
                  </a:cubicBezTo>
                  <a:cubicBezTo>
                    <a:pt x="1074" y="843"/>
                    <a:pt x="1074" y="843"/>
                    <a:pt x="1074" y="843"/>
                  </a:cubicBezTo>
                  <a:cubicBezTo>
                    <a:pt x="1073" y="842"/>
                    <a:pt x="1072" y="841"/>
                    <a:pt x="1072" y="840"/>
                  </a:cubicBezTo>
                  <a:cubicBezTo>
                    <a:pt x="1072" y="840"/>
                    <a:pt x="1072" y="840"/>
                    <a:pt x="1072" y="840"/>
                  </a:cubicBezTo>
                  <a:cubicBezTo>
                    <a:pt x="1072" y="840"/>
                    <a:pt x="1072" y="840"/>
                    <a:pt x="1072" y="840"/>
                  </a:cubicBezTo>
                  <a:cubicBezTo>
                    <a:pt x="1071" y="839"/>
                    <a:pt x="1071" y="837"/>
                    <a:pt x="1071" y="837"/>
                  </a:cubicBezTo>
                  <a:cubicBezTo>
                    <a:pt x="1071" y="834"/>
                    <a:pt x="1071" y="833"/>
                    <a:pt x="1070" y="832"/>
                  </a:cubicBezTo>
                  <a:cubicBezTo>
                    <a:pt x="1070" y="832"/>
                    <a:pt x="1070" y="832"/>
                    <a:pt x="1070" y="832"/>
                  </a:cubicBezTo>
                  <a:cubicBezTo>
                    <a:pt x="1070" y="832"/>
                    <a:pt x="1070" y="829"/>
                    <a:pt x="1069" y="828"/>
                  </a:cubicBezTo>
                  <a:cubicBezTo>
                    <a:pt x="1068" y="827"/>
                    <a:pt x="1068" y="825"/>
                    <a:pt x="1068" y="824"/>
                  </a:cubicBezTo>
                  <a:cubicBezTo>
                    <a:pt x="1068" y="822"/>
                    <a:pt x="1068" y="821"/>
                    <a:pt x="1069" y="819"/>
                  </a:cubicBezTo>
                  <a:cubicBezTo>
                    <a:pt x="1070" y="818"/>
                    <a:pt x="1070" y="818"/>
                    <a:pt x="1070" y="815"/>
                  </a:cubicBezTo>
                  <a:cubicBezTo>
                    <a:pt x="1070" y="813"/>
                    <a:pt x="1070" y="812"/>
                    <a:pt x="1069" y="811"/>
                  </a:cubicBezTo>
                  <a:cubicBezTo>
                    <a:pt x="1068" y="810"/>
                    <a:pt x="1067" y="809"/>
                    <a:pt x="1066" y="809"/>
                  </a:cubicBezTo>
                  <a:cubicBezTo>
                    <a:pt x="1065" y="809"/>
                    <a:pt x="1065" y="809"/>
                    <a:pt x="1064" y="808"/>
                  </a:cubicBezTo>
                  <a:cubicBezTo>
                    <a:pt x="1064" y="808"/>
                    <a:pt x="1064" y="808"/>
                    <a:pt x="1064" y="808"/>
                  </a:cubicBezTo>
                  <a:cubicBezTo>
                    <a:pt x="1062" y="808"/>
                    <a:pt x="1062" y="808"/>
                    <a:pt x="1062" y="808"/>
                  </a:cubicBezTo>
                  <a:cubicBezTo>
                    <a:pt x="1061" y="808"/>
                    <a:pt x="1060" y="807"/>
                    <a:pt x="1059" y="806"/>
                  </a:cubicBezTo>
                  <a:cubicBezTo>
                    <a:pt x="1057" y="808"/>
                    <a:pt x="1057" y="808"/>
                    <a:pt x="1057" y="808"/>
                  </a:cubicBezTo>
                  <a:cubicBezTo>
                    <a:pt x="1058" y="808"/>
                    <a:pt x="1059" y="809"/>
                    <a:pt x="1059" y="810"/>
                  </a:cubicBezTo>
                  <a:cubicBezTo>
                    <a:pt x="1060" y="811"/>
                    <a:pt x="1063" y="811"/>
                    <a:pt x="1064" y="811"/>
                  </a:cubicBezTo>
                  <a:cubicBezTo>
                    <a:pt x="1065" y="811"/>
                    <a:pt x="1066" y="812"/>
                    <a:pt x="1067" y="813"/>
                  </a:cubicBezTo>
                  <a:cubicBezTo>
                    <a:pt x="1067" y="813"/>
                    <a:pt x="1067" y="813"/>
                    <a:pt x="1067" y="813"/>
                  </a:cubicBezTo>
                  <a:cubicBezTo>
                    <a:pt x="1067" y="813"/>
                    <a:pt x="1067" y="813"/>
                    <a:pt x="1067" y="813"/>
                  </a:cubicBezTo>
                  <a:cubicBezTo>
                    <a:pt x="1067" y="814"/>
                    <a:pt x="1067" y="814"/>
                    <a:pt x="1067" y="815"/>
                  </a:cubicBezTo>
                  <a:cubicBezTo>
                    <a:pt x="1067" y="815"/>
                    <a:pt x="1067" y="816"/>
                    <a:pt x="1067" y="816"/>
                  </a:cubicBezTo>
                  <a:cubicBezTo>
                    <a:pt x="1066" y="816"/>
                    <a:pt x="1066" y="816"/>
                    <a:pt x="1066" y="816"/>
                  </a:cubicBezTo>
                  <a:cubicBezTo>
                    <a:pt x="1066" y="817"/>
                    <a:pt x="1066" y="817"/>
                    <a:pt x="1066" y="817"/>
                  </a:cubicBezTo>
                  <a:cubicBezTo>
                    <a:pt x="1066" y="817"/>
                    <a:pt x="1065" y="817"/>
                    <a:pt x="1064" y="820"/>
                  </a:cubicBezTo>
                  <a:cubicBezTo>
                    <a:pt x="1064" y="820"/>
                    <a:pt x="1064" y="820"/>
                    <a:pt x="1064" y="820"/>
                  </a:cubicBezTo>
                  <a:cubicBezTo>
                    <a:pt x="1063" y="821"/>
                    <a:pt x="1061" y="823"/>
                    <a:pt x="1061" y="824"/>
                  </a:cubicBezTo>
                  <a:cubicBezTo>
                    <a:pt x="1061" y="825"/>
                    <a:pt x="1061" y="827"/>
                    <a:pt x="1060" y="828"/>
                  </a:cubicBezTo>
                  <a:cubicBezTo>
                    <a:pt x="1059" y="828"/>
                    <a:pt x="1059" y="828"/>
                    <a:pt x="1059" y="828"/>
                  </a:cubicBezTo>
                  <a:cubicBezTo>
                    <a:pt x="1059" y="828"/>
                    <a:pt x="1059" y="828"/>
                    <a:pt x="1059" y="828"/>
                  </a:cubicBezTo>
                  <a:cubicBezTo>
                    <a:pt x="1059" y="829"/>
                    <a:pt x="1058" y="830"/>
                    <a:pt x="1057" y="831"/>
                  </a:cubicBezTo>
                  <a:cubicBezTo>
                    <a:pt x="1057" y="831"/>
                    <a:pt x="1056" y="832"/>
                    <a:pt x="1056" y="833"/>
                  </a:cubicBezTo>
                  <a:cubicBezTo>
                    <a:pt x="1055" y="833"/>
                    <a:pt x="1055" y="834"/>
                    <a:pt x="1055" y="834"/>
                  </a:cubicBezTo>
                  <a:cubicBezTo>
                    <a:pt x="1054" y="834"/>
                    <a:pt x="1054" y="834"/>
                    <a:pt x="1054" y="834"/>
                  </a:cubicBezTo>
                  <a:cubicBezTo>
                    <a:pt x="1054" y="835"/>
                    <a:pt x="1054" y="835"/>
                    <a:pt x="1054" y="835"/>
                  </a:cubicBezTo>
                  <a:cubicBezTo>
                    <a:pt x="1054" y="836"/>
                    <a:pt x="1053" y="837"/>
                    <a:pt x="1051" y="837"/>
                  </a:cubicBezTo>
                  <a:cubicBezTo>
                    <a:pt x="1050" y="837"/>
                    <a:pt x="1047" y="838"/>
                    <a:pt x="1046" y="839"/>
                  </a:cubicBezTo>
                  <a:cubicBezTo>
                    <a:pt x="1044" y="838"/>
                    <a:pt x="1044" y="838"/>
                    <a:pt x="1044" y="838"/>
                  </a:cubicBezTo>
                  <a:cubicBezTo>
                    <a:pt x="1044" y="839"/>
                    <a:pt x="1044" y="839"/>
                    <a:pt x="1044" y="839"/>
                  </a:cubicBezTo>
                  <a:cubicBezTo>
                    <a:pt x="1044" y="840"/>
                    <a:pt x="1043" y="841"/>
                    <a:pt x="1043" y="841"/>
                  </a:cubicBezTo>
                  <a:cubicBezTo>
                    <a:pt x="1042" y="841"/>
                    <a:pt x="1042" y="841"/>
                    <a:pt x="1042" y="841"/>
                  </a:cubicBezTo>
                  <a:cubicBezTo>
                    <a:pt x="1041" y="841"/>
                    <a:pt x="1037" y="842"/>
                    <a:pt x="1036" y="843"/>
                  </a:cubicBezTo>
                  <a:cubicBezTo>
                    <a:pt x="1035" y="843"/>
                    <a:pt x="1034" y="843"/>
                    <a:pt x="1033" y="844"/>
                  </a:cubicBezTo>
                  <a:cubicBezTo>
                    <a:pt x="1031" y="845"/>
                    <a:pt x="1030" y="845"/>
                    <a:pt x="1029" y="845"/>
                  </a:cubicBezTo>
                  <a:cubicBezTo>
                    <a:pt x="1029" y="846"/>
                    <a:pt x="1026" y="847"/>
                    <a:pt x="1023" y="847"/>
                  </a:cubicBezTo>
                  <a:cubicBezTo>
                    <a:pt x="1022" y="847"/>
                    <a:pt x="1022" y="847"/>
                    <a:pt x="1022" y="847"/>
                  </a:cubicBezTo>
                  <a:cubicBezTo>
                    <a:pt x="1022" y="847"/>
                    <a:pt x="1022" y="847"/>
                    <a:pt x="1022" y="847"/>
                  </a:cubicBezTo>
                  <a:cubicBezTo>
                    <a:pt x="1021" y="848"/>
                    <a:pt x="1020" y="848"/>
                    <a:pt x="1020" y="848"/>
                  </a:cubicBezTo>
                  <a:cubicBezTo>
                    <a:pt x="1017" y="849"/>
                    <a:pt x="1016" y="850"/>
                    <a:pt x="1016" y="850"/>
                  </a:cubicBezTo>
                  <a:cubicBezTo>
                    <a:pt x="1015" y="851"/>
                    <a:pt x="1012" y="853"/>
                    <a:pt x="1010" y="854"/>
                  </a:cubicBezTo>
                  <a:cubicBezTo>
                    <a:pt x="1008" y="855"/>
                    <a:pt x="1005" y="859"/>
                    <a:pt x="1005" y="860"/>
                  </a:cubicBezTo>
                  <a:cubicBezTo>
                    <a:pt x="1004" y="861"/>
                    <a:pt x="1003" y="863"/>
                    <a:pt x="1002" y="864"/>
                  </a:cubicBezTo>
                  <a:cubicBezTo>
                    <a:pt x="1002" y="865"/>
                    <a:pt x="1001" y="865"/>
                    <a:pt x="1001" y="866"/>
                  </a:cubicBezTo>
                  <a:cubicBezTo>
                    <a:pt x="1000" y="866"/>
                    <a:pt x="999" y="869"/>
                    <a:pt x="999" y="871"/>
                  </a:cubicBezTo>
                  <a:cubicBezTo>
                    <a:pt x="999" y="872"/>
                    <a:pt x="1000" y="875"/>
                    <a:pt x="1001" y="877"/>
                  </a:cubicBezTo>
                  <a:cubicBezTo>
                    <a:pt x="1002" y="880"/>
                    <a:pt x="1004" y="883"/>
                    <a:pt x="1005" y="885"/>
                  </a:cubicBezTo>
                  <a:cubicBezTo>
                    <a:pt x="1006" y="886"/>
                    <a:pt x="1006" y="889"/>
                    <a:pt x="1005" y="890"/>
                  </a:cubicBezTo>
                  <a:cubicBezTo>
                    <a:pt x="1005" y="890"/>
                    <a:pt x="1005" y="890"/>
                    <a:pt x="1005" y="890"/>
                  </a:cubicBezTo>
                  <a:cubicBezTo>
                    <a:pt x="1005" y="891"/>
                    <a:pt x="1005" y="891"/>
                    <a:pt x="1005" y="891"/>
                  </a:cubicBezTo>
                  <a:cubicBezTo>
                    <a:pt x="1005" y="892"/>
                    <a:pt x="1006" y="892"/>
                    <a:pt x="1007" y="892"/>
                  </a:cubicBezTo>
                  <a:cubicBezTo>
                    <a:pt x="1008" y="893"/>
                    <a:pt x="1009" y="894"/>
                    <a:pt x="1009" y="895"/>
                  </a:cubicBezTo>
                  <a:cubicBezTo>
                    <a:pt x="1009" y="895"/>
                    <a:pt x="1009" y="895"/>
                    <a:pt x="1009" y="895"/>
                  </a:cubicBezTo>
                  <a:cubicBezTo>
                    <a:pt x="1010" y="896"/>
                    <a:pt x="1010" y="896"/>
                    <a:pt x="1010" y="896"/>
                  </a:cubicBezTo>
                  <a:cubicBezTo>
                    <a:pt x="1010" y="896"/>
                    <a:pt x="1010" y="897"/>
                    <a:pt x="1010" y="897"/>
                  </a:cubicBezTo>
                  <a:cubicBezTo>
                    <a:pt x="1009" y="897"/>
                    <a:pt x="1009" y="897"/>
                    <a:pt x="1009" y="897"/>
                  </a:cubicBezTo>
                  <a:cubicBezTo>
                    <a:pt x="1009" y="898"/>
                    <a:pt x="1009" y="898"/>
                    <a:pt x="1009" y="898"/>
                  </a:cubicBezTo>
                  <a:cubicBezTo>
                    <a:pt x="1008" y="898"/>
                    <a:pt x="1008" y="898"/>
                    <a:pt x="1008" y="898"/>
                  </a:cubicBezTo>
                  <a:cubicBezTo>
                    <a:pt x="1007" y="899"/>
                    <a:pt x="1007" y="900"/>
                    <a:pt x="1006" y="900"/>
                  </a:cubicBezTo>
                  <a:cubicBezTo>
                    <a:pt x="1006" y="900"/>
                    <a:pt x="1006" y="900"/>
                    <a:pt x="1006" y="900"/>
                  </a:cubicBezTo>
                  <a:cubicBezTo>
                    <a:pt x="1006" y="901"/>
                    <a:pt x="1006" y="901"/>
                    <a:pt x="1006" y="901"/>
                  </a:cubicBezTo>
                  <a:cubicBezTo>
                    <a:pt x="1006" y="901"/>
                    <a:pt x="1005" y="901"/>
                    <a:pt x="1004" y="902"/>
                  </a:cubicBezTo>
                  <a:cubicBezTo>
                    <a:pt x="1004" y="902"/>
                    <a:pt x="1003" y="903"/>
                    <a:pt x="1003" y="903"/>
                  </a:cubicBezTo>
                  <a:cubicBezTo>
                    <a:pt x="1003" y="903"/>
                    <a:pt x="1002" y="904"/>
                    <a:pt x="1001" y="904"/>
                  </a:cubicBezTo>
                  <a:cubicBezTo>
                    <a:pt x="1001" y="905"/>
                    <a:pt x="1000" y="905"/>
                    <a:pt x="1000" y="905"/>
                  </a:cubicBezTo>
                  <a:cubicBezTo>
                    <a:pt x="999" y="905"/>
                    <a:pt x="999" y="905"/>
                    <a:pt x="999" y="905"/>
                  </a:cubicBezTo>
                  <a:cubicBezTo>
                    <a:pt x="999" y="906"/>
                    <a:pt x="999" y="906"/>
                    <a:pt x="999" y="906"/>
                  </a:cubicBezTo>
                  <a:cubicBezTo>
                    <a:pt x="999" y="906"/>
                    <a:pt x="998" y="906"/>
                    <a:pt x="997" y="909"/>
                  </a:cubicBezTo>
                  <a:cubicBezTo>
                    <a:pt x="997" y="909"/>
                    <a:pt x="996" y="910"/>
                    <a:pt x="996" y="911"/>
                  </a:cubicBezTo>
                  <a:cubicBezTo>
                    <a:pt x="996" y="911"/>
                    <a:pt x="996" y="911"/>
                    <a:pt x="997" y="911"/>
                  </a:cubicBezTo>
                  <a:cubicBezTo>
                    <a:pt x="997" y="912"/>
                    <a:pt x="997" y="912"/>
                    <a:pt x="997" y="912"/>
                  </a:cubicBezTo>
                  <a:cubicBezTo>
                    <a:pt x="998" y="912"/>
                    <a:pt x="998" y="912"/>
                    <a:pt x="998" y="912"/>
                  </a:cubicBezTo>
                  <a:cubicBezTo>
                    <a:pt x="998" y="913"/>
                    <a:pt x="999" y="913"/>
                    <a:pt x="999" y="913"/>
                  </a:cubicBezTo>
                  <a:cubicBezTo>
                    <a:pt x="999" y="914"/>
                    <a:pt x="998" y="914"/>
                    <a:pt x="998" y="915"/>
                  </a:cubicBezTo>
                  <a:cubicBezTo>
                    <a:pt x="998" y="915"/>
                    <a:pt x="998" y="915"/>
                    <a:pt x="998" y="915"/>
                  </a:cubicBezTo>
                  <a:cubicBezTo>
                    <a:pt x="997" y="917"/>
                    <a:pt x="997" y="917"/>
                    <a:pt x="997" y="917"/>
                  </a:cubicBezTo>
                  <a:cubicBezTo>
                    <a:pt x="996" y="918"/>
                    <a:pt x="994" y="920"/>
                    <a:pt x="993" y="921"/>
                  </a:cubicBezTo>
                  <a:cubicBezTo>
                    <a:pt x="993" y="921"/>
                    <a:pt x="993" y="921"/>
                    <a:pt x="993" y="921"/>
                  </a:cubicBezTo>
                  <a:cubicBezTo>
                    <a:pt x="993" y="921"/>
                    <a:pt x="993" y="921"/>
                    <a:pt x="993" y="921"/>
                  </a:cubicBezTo>
                  <a:cubicBezTo>
                    <a:pt x="992" y="922"/>
                    <a:pt x="990" y="922"/>
                    <a:pt x="989" y="923"/>
                  </a:cubicBezTo>
                  <a:cubicBezTo>
                    <a:pt x="988" y="923"/>
                    <a:pt x="988" y="923"/>
                    <a:pt x="988" y="923"/>
                  </a:cubicBezTo>
                  <a:cubicBezTo>
                    <a:pt x="988" y="923"/>
                    <a:pt x="988" y="923"/>
                    <a:pt x="988" y="923"/>
                  </a:cubicBezTo>
                  <a:cubicBezTo>
                    <a:pt x="988" y="923"/>
                    <a:pt x="987" y="924"/>
                    <a:pt x="987" y="924"/>
                  </a:cubicBezTo>
                  <a:cubicBezTo>
                    <a:pt x="986" y="924"/>
                    <a:pt x="985" y="925"/>
                    <a:pt x="985" y="925"/>
                  </a:cubicBezTo>
                  <a:cubicBezTo>
                    <a:pt x="984" y="925"/>
                    <a:pt x="984" y="925"/>
                    <a:pt x="984" y="925"/>
                  </a:cubicBezTo>
                  <a:cubicBezTo>
                    <a:pt x="984" y="926"/>
                    <a:pt x="984" y="926"/>
                    <a:pt x="984" y="926"/>
                  </a:cubicBezTo>
                  <a:cubicBezTo>
                    <a:pt x="984" y="926"/>
                    <a:pt x="983" y="927"/>
                    <a:pt x="983" y="929"/>
                  </a:cubicBezTo>
                  <a:cubicBezTo>
                    <a:pt x="983" y="929"/>
                    <a:pt x="983" y="929"/>
                    <a:pt x="983" y="929"/>
                  </a:cubicBezTo>
                  <a:cubicBezTo>
                    <a:pt x="983" y="929"/>
                    <a:pt x="982" y="930"/>
                    <a:pt x="982" y="930"/>
                  </a:cubicBezTo>
                  <a:cubicBezTo>
                    <a:pt x="982" y="931"/>
                    <a:pt x="982" y="931"/>
                    <a:pt x="981" y="932"/>
                  </a:cubicBezTo>
                  <a:cubicBezTo>
                    <a:pt x="981" y="932"/>
                    <a:pt x="981" y="932"/>
                    <a:pt x="981" y="932"/>
                  </a:cubicBezTo>
                  <a:cubicBezTo>
                    <a:pt x="981" y="932"/>
                    <a:pt x="981" y="932"/>
                    <a:pt x="981" y="932"/>
                  </a:cubicBezTo>
                  <a:cubicBezTo>
                    <a:pt x="981" y="933"/>
                    <a:pt x="980" y="933"/>
                    <a:pt x="980" y="934"/>
                  </a:cubicBezTo>
                  <a:cubicBezTo>
                    <a:pt x="979" y="934"/>
                    <a:pt x="979" y="935"/>
                    <a:pt x="979" y="935"/>
                  </a:cubicBezTo>
                  <a:cubicBezTo>
                    <a:pt x="979" y="935"/>
                    <a:pt x="979" y="935"/>
                    <a:pt x="979" y="935"/>
                  </a:cubicBezTo>
                  <a:cubicBezTo>
                    <a:pt x="978" y="935"/>
                    <a:pt x="978" y="936"/>
                    <a:pt x="976" y="936"/>
                  </a:cubicBezTo>
                  <a:cubicBezTo>
                    <a:pt x="976" y="935"/>
                    <a:pt x="976" y="935"/>
                    <a:pt x="976" y="935"/>
                  </a:cubicBezTo>
                  <a:cubicBezTo>
                    <a:pt x="975" y="935"/>
                    <a:pt x="975" y="935"/>
                    <a:pt x="975" y="935"/>
                  </a:cubicBezTo>
                  <a:cubicBezTo>
                    <a:pt x="975" y="934"/>
                    <a:pt x="975" y="934"/>
                    <a:pt x="972" y="933"/>
                  </a:cubicBezTo>
                  <a:cubicBezTo>
                    <a:pt x="971" y="932"/>
                    <a:pt x="969" y="932"/>
                    <a:pt x="968" y="932"/>
                  </a:cubicBezTo>
                  <a:cubicBezTo>
                    <a:pt x="967" y="934"/>
                    <a:pt x="967" y="934"/>
                    <a:pt x="967" y="934"/>
                  </a:cubicBezTo>
                  <a:cubicBezTo>
                    <a:pt x="968" y="934"/>
                    <a:pt x="968" y="934"/>
                    <a:pt x="968" y="934"/>
                  </a:cubicBezTo>
                  <a:cubicBezTo>
                    <a:pt x="968" y="934"/>
                    <a:pt x="969" y="935"/>
                    <a:pt x="970" y="936"/>
                  </a:cubicBezTo>
                  <a:cubicBezTo>
                    <a:pt x="971" y="936"/>
                    <a:pt x="972" y="937"/>
                    <a:pt x="972" y="937"/>
                  </a:cubicBezTo>
                  <a:cubicBezTo>
                    <a:pt x="972" y="937"/>
                    <a:pt x="972" y="937"/>
                    <a:pt x="972" y="937"/>
                  </a:cubicBezTo>
                  <a:cubicBezTo>
                    <a:pt x="973" y="937"/>
                    <a:pt x="973" y="937"/>
                    <a:pt x="973" y="937"/>
                  </a:cubicBezTo>
                  <a:cubicBezTo>
                    <a:pt x="973" y="937"/>
                    <a:pt x="973" y="938"/>
                    <a:pt x="973" y="938"/>
                  </a:cubicBezTo>
                  <a:cubicBezTo>
                    <a:pt x="973" y="938"/>
                    <a:pt x="973" y="939"/>
                    <a:pt x="972" y="940"/>
                  </a:cubicBezTo>
                  <a:cubicBezTo>
                    <a:pt x="971" y="940"/>
                    <a:pt x="969" y="941"/>
                    <a:pt x="968" y="942"/>
                  </a:cubicBezTo>
                  <a:cubicBezTo>
                    <a:pt x="967" y="942"/>
                    <a:pt x="966" y="943"/>
                    <a:pt x="965" y="943"/>
                  </a:cubicBezTo>
                  <a:cubicBezTo>
                    <a:pt x="957" y="946"/>
                    <a:pt x="957" y="946"/>
                    <a:pt x="957" y="946"/>
                  </a:cubicBezTo>
                  <a:cubicBezTo>
                    <a:pt x="956" y="946"/>
                    <a:pt x="955" y="947"/>
                    <a:pt x="954" y="947"/>
                  </a:cubicBezTo>
                  <a:cubicBezTo>
                    <a:pt x="953" y="948"/>
                    <a:pt x="951" y="948"/>
                    <a:pt x="949" y="948"/>
                  </a:cubicBezTo>
                  <a:cubicBezTo>
                    <a:pt x="948" y="949"/>
                    <a:pt x="948" y="949"/>
                    <a:pt x="948" y="949"/>
                  </a:cubicBezTo>
                  <a:cubicBezTo>
                    <a:pt x="946" y="949"/>
                    <a:pt x="944" y="950"/>
                    <a:pt x="943" y="951"/>
                  </a:cubicBezTo>
                  <a:cubicBezTo>
                    <a:pt x="943" y="951"/>
                    <a:pt x="943" y="951"/>
                    <a:pt x="943" y="951"/>
                  </a:cubicBezTo>
                  <a:cubicBezTo>
                    <a:pt x="942" y="951"/>
                    <a:pt x="940" y="952"/>
                    <a:pt x="940" y="953"/>
                  </a:cubicBezTo>
                  <a:cubicBezTo>
                    <a:pt x="939" y="953"/>
                    <a:pt x="939" y="953"/>
                    <a:pt x="939" y="953"/>
                  </a:cubicBezTo>
                  <a:cubicBezTo>
                    <a:pt x="937" y="954"/>
                    <a:pt x="936" y="954"/>
                    <a:pt x="935" y="955"/>
                  </a:cubicBezTo>
                  <a:cubicBezTo>
                    <a:pt x="935" y="955"/>
                    <a:pt x="935" y="955"/>
                    <a:pt x="935" y="955"/>
                  </a:cubicBezTo>
                  <a:cubicBezTo>
                    <a:pt x="934" y="955"/>
                    <a:pt x="933" y="956"/>
                    <a:pt x="932" y="956"/>
                  </a:cubicBezTo>
                  <a:cubicBezTo>
                    <a:pt x="932" y="956"/>
                    <a:pt x="931" y="956"/>
                    <a:pt x="931" y="956"/>
                  </a:cubicBezTo>
                  <a:cubicBezTo>
                    <a:pt x="930" y="956"/>
                    <a:pt x="930" y="956"/>
                    <a:pt x="930" y="956"/>
                  </a:cubicBezTo>
                  <a:cubicBezTo>
                    <a:pt x="929" y="956"/>
                    <a:pt x="929" y="956"/>
                    <a:pt x="928" y="955"/>
                  </a:cubicBezTo>
                  <a:cubicBezTo>
                    <a:pt x="928" y="955"/>
                    <a:pt x="928" y="955"/>
                    <a:pt x="928" y="955"/>
                  </a:cubicBezTo>
                  <a:cubicBezTo>
                    <a:pt x="928" y="954"/>
                    <a:pt x="929" y="954"/>
                    <a:pt x="930" y="954"/>
                  </a:cubicBezTo>
                  <a:cubicBezTo>
                    <a:pt x="932" y="953"/>
                    <a:pt x="932" y="952"/>
                    <a:pt x="932" y="951"/>
                  </a:cubicBezTo>
                  <a:cubicBezTo>
                    <a:pt x="932" y="948"/>
                    <a:pt x="932" y="948"/>
                    <a:pt x="932" y="948"/>
                  </a:cubicBezTo>
                  <a:cubicBezTo>
                    <a:pt x="932" y="947"/>
                    <a:pt x="932" y="946"/>
                    <a:pt x="931" y="945"/>
                  </a:cubicBezTo>
                  <a:cubicBezTo>
                    <a:pt x="931" y="945"/>
                    <a:pt x="931" y="945"/>
                    <a:pt x="931" y="945"/>
                  </a:cubicBezTo>
                  <a:cubicBezTo>
                    <a:pt x="931" y="945"/>
                    <a:pt x="931" y="945"/>
                    <a:pt x="931" y="945"/>
                  </a:cubicBezTo>
                  <a:cubicBezTo>
                    <a:pt x="930" y="945"/>
                    <a:pt x="930" y="945"/>
                    <a:pt x="929" y="945"/>
                  </a:cubicBezTo>
                  <a:cubicBezTo>
                    <a:pt x="928" y="945"/>
                    <a:pt x="927" y="945"/>
                    <a:pt x="926" y="946"/>
                  </a:cubicBezTo>
                  <a:cubicBezTo>
                    <a:pt x="925" y="948"/>
                    <a:pt x="924" y="949"/>
                    <a:pt x="923" y="949"/>
                  </a:cubicBezTo>
                  <a:cubicBezTo>
                    <a:pt x="923" y="949"/>
                    <a:pt x="923" y="949"/>
                    <a:pt x="923" y="949"/>
                  </a:cubicBezTo>
                  <a:cubicBezTo>
                    <a:pt x="922" y="949"/>
                    <a:pt x="922" y="949"/>
                    <a:pt x="922" y="949"/>
                  </a:cubicBezTo>
                  <a:cubicBezTo>
                    <a:pt x="922" y="949"/>
                    <a:pt x="922" y="949"/>
                    <a:pt x="921" y="950"/>
                  </a:cubicBezTo>
                  <a:cubicBezTo>
                    <a:pt x="921" y="950"/>
                    <a:pt x="920" y="951"/>
                    <a:pt x="920" y="951"/>
                  </a:cubicBezTo>
                  <a:cubicBezTo>
                    <a:pt x="920" y="951"/>
                    <a:pt x="920" y="951"/>
                    <a:pt x="920" y="951"/>
                  </a:cubicBezTo>
                  <a:cubicBezTo>
                    <a:pt x="920" y="951"/>
                    <a:pt x="920" y="951"/>
                    <a:pt x="920" y="951"/>
                  </a:cubicBezTo>
                  <a:cubicBezTo>
                    <a:pt x="920" y="951"/>
                    <a:pt x="920" y="951"/>
                    <a:pt x="920" y="951"/>
                  </a:cubicBezTo>
                  <a:cubicBezTo>
                    <a:pt x="919" y="952"/>
                    <a:pt x="919" y="952"/>
                    <a:pt x="919" y="952"/>
                  </a:cubicBezTo>
                  <a:cubicBezTo>
                    <a:pt x="919" y="952"/>
                    <a:pt x="919" y="952"/>
                    <a:pt x="918" y="953"/>
                  </a:cubicBezTo>
                  <a:cubicBezTo>
                    <a:pt x="918" y="953"/>
                    <a:pt x="918" y="954"/>
                    <a:pt x="917" y="954"/>
                  </a:cubicBezTo>
                  <a:cubicBezTo>
                    <a:pt x="913" y="958"/>
                    <a:pt x="913" y="958"/>
                    <a:pt x="913" y="958"/>
                  </a:cubicBezTo>
                  <a:cubicBezTo>
                    <a:pt x="911" y="960"/>
                    <a:pt x="910" y="961"/>
                    <a:pt x="910" y="962"/>
                  </a:cubicBezTo>
                  <a:cubicBezTo>
                    <a:pt x="910" y="963"/>
                    <a:pt x="911" y="964"/>
                    <a:pt x="912" y="964"/>
                  </a:cubicBezTo>
                  <a:cubicBezTo>
                    <a:pt x="912" y="964"/>
                    <a:pt x="913" y="964"/>
                    <a:pt x="913" y="964"/>
                  </a:cubicBezTo>
                  <a:cubicBezTo>
                    <a:pt x="914" y="964"/>
                    <a:pt x="914" y="964"/>
                    <a:pt x="914" y="964"/>
                  </a:cubicBezTo>
                  <a:cubicBezTo>
                    <a:pt x="914" y="962"/>
                    <a:pt x="914" y="962"/>
                    <a:pt x="914" y="962"/>
                  </a:cubicBezTo>
                  <a:cubicBezTo>
                    <a:pt x="914" y="962"/>
                    <a:pt x="915" y="960"/>
                    <a:pt x="916" y="959"/>
                  </a:cubicBezTo>
                  <a:cubicBezTo>
                    <a:pt x="916" y="958"/>
                    <a:pt x="918" y="957"/>
                    <a:pt x="920" y="957"/>
                  </a:cubicBezTo>
                  <a:cubicBezTo>
                    <a:pt x="920" y="957"/>
                    <a:pt x="920" y="957"/>
                    <a:pt x="920" y="957"/>
                  </a:cubicBezTo>
                  <a:cubicBezTo>
                    <a:pt x="920" y="957"/>
                    <a:pt x="920" y="957"/>
                    <a:pt x="920" y="957"/>
                  </a:cubicBezTo>
                  <a:cubicBezTo>
                    <a:pt x="921" y="957"/>
                    <a:pt x="921" y="957"/>
                    <a:pt x="922" y="957"/>
                  </a:cubicBezTo>
                  <a:cubicBezTo>
                    <a:pt x="922" y="957"/>
                    <a:pt x="922" y="957"/>
                    <a:pt x="923" y="957"/>
                  </a:cubicBezTo>
                  <a:cubicBezTo>
                    <a:pt x="923" y="957"/>
                    <a:pt x="923" y="957"/>
                    <a:pt x="923" y="957"/>
                  </a:cubicBezTo>
                  <a:cubicBezTo>
                    <a:pt x="923" y="957"/>
                    <a:pt x="923" y="957"/>
                    <a:pt x="923" y="957"/>
                  </a:cubicBezTo>
                  <a:cubicBezTo>
                    <a:pt x="923" y="958"/>
                    <a:pt x="924" y="958"/>
                    <a:pt x="924" y="959"/>
                  </a:cubicBezTo>
                  <a:cubicBezTo>
                    <a:pt x="924" y="960"/>
                    <a:pt x="923" y="961"/>
                    <a:pt x="922" y="961"/>
                  </a:cubicBezTo>
                  <a:cubicBezTo>
                    <a:pt x="920" y="961"/>
                    <a:pt x="919" y="961"/>
                    <a:pt x="919" y="962"/>
                  </a:cubicBezTo>
                  <a:cubicBezTo>
                    <a:pt x="919" y="962"/>
                    <a:pt x="919" y="962"/>
                    <a:pt x="919" y="962"/>
                  </a:cubicBezTo>
                  <a:cubicBezTo>
                    <a:pt x="918" y="963"/>
                    <a:pt x="917" y="964"/>
                    <a:pt x="916" y="965"/>
                  </a:cubicBezTo>
                  <a:cubicBezTo>
                    <a:pt x="915" y="966"/>
                    <a:pt x="914" y="967"/>
                    <a:pt x="913" y="968"/>
                  </a:cubicBezTo>
                  <a:cubicBezTo>
                    <a:pt x="913" y="968"/>
                    <a:pt x="913" y="968"/>
                    <a:pt x="913" y="968"/>
                  </a:cubicBezTo>
                  <a:cubicBezTo>
                    <a:pt x="913" y="968"/>
                    <a:pt x="913" y="968"/>
                    <a:pt x="913" y="968"/>
                  </a:cubicBezTo>
                  <a:cubicBezTo>
                    <a:pt x="912" y="968"/>
                    <a:pt x="912" y="969"/>
                    <a:pt x="912" y="969"/>
                  </a:cubicBezTo>
                  <a:cubicBezTo>
                    <a:pt x="911" y="970"/>
                    <a:pt x="911" y="971"/>
                    <a:pt x="910" y="971"/>
                  </a:cubicBezTo>
                  <a:cubicBezTo>
                    <a:pt x="910" y="971"/>
                    <a:pt x="909" y="972"/>
                    <a:pt x="908" y="973"/>
                  </a:cubicBezTo>
                  <a:cubicBezTo>
                    <a:pt x="907" y="974"/>
                    <a:pt x="905" y="975"/>
                    <a:pt x="904" y="976"/>
                  </a:cubicBezTo>
                  <a:cubicBezTo>
                    <a:pt x="901" y="978"/>
                    <a:pt x="899" y="981"/>
                    <a:pt x="897" y="982"/>
                  </a:cubicBezTo>
                  <a:cubicBezTo>
                    <a:pt x="897" y="983"/>
                    <a:pt x="896" y="983"/>
                    <a:pt x="896" y="983"/>
                  </a:cubicBezTo>
                  <a:cubicBezTo>
                    <a:pt x="896" y="983"/>
                    <a:pt x="896" y="983"/>
                    <a:pt x="896" y="983"/>
                  </a:cubicBezTo>
                  <a:cubicBezTo>
                    <a:pt x="895" y="984"/>
                    <a:pt x="895" y="984"/>
                    <a:pt x="895" y="984"/>
                  </a:cubicBezTo>
                  <a:cubicBezTo>
                    <a:pt x="895" y="985"/>
                    <a:pt x="894" y="986"/>
                    <a:pt x="893" y="987"/>
                  </a:cubicBezTo>
                  <a:cubicBezTo>
                    <a:pt x="891" y="987"/>
                    <a:pt x="890" y="990"/>
                    <a:pt x="890" y="991"/>
                  </a:cubicBezTo>
                  <a:cubicBezTo>
                    <a:pt x="890" y="993"/>
                    <a:pt x="890" y="993"/>
                    <a:pt x="890" y="994"/>
                  </a:cubicBezTo>
                  <a:cubicBezTo>
                    <a:pt x="889" y="994"/>
                    <a:pt x="889" y="994"/>
                    <a:pt x="889" y="994"/>
                  </a:cubicBezTo>
                  <a:cubicBezTo>
                    <a:pt x="889" y="995"/>
                    <a:pt x="889" y="995"/>
                    <a:pt x="889" y="995"/>
                  </a:cubicBezTo>
                  <a:cubicBezTo>
                    <a:pt x="889" y="995"/>
                    <a:pt x="888" y="997"/>
                    <a:pt x="886" y="999"/>
                  </a:cubicBezTo>
                  <a:cubicBezTo>
                    <a:pt x="884" y="1000"/>
                    <a:pt x="882" y="1003"/>
                    <a:pt x="882" y="1005"/>
                  </a:cubicBezTo>
                  <a:cubicBezTo>
                    <a:pt x="881" y="1005"/>
                    <a:pt x="881" y="1005"/>
                    <a:pt x="881" y="1005"/>
                  </a:cubicBezTo>
                  <a:cubicBezTo>
                    <a:pt x="879" y="1007"/>
                    <a:pt x="878" y="1008"/>
                    <a:pt x="877" y="1010"/>
                  </a:cubicBezTo>
                  <a:cubicBezTo>
                    <a:pt x="877" y="1010"/>
                    <a:pt x="877" y="1010"/>
                    <a:pt x="877" y="1010"/>
                  </a:cubicBezTo>
                  <a:cubicBezTo>
                    <a:pt x="875" y="1012"/>
                    <a:pt x="873" y="1014"/>
                    <a:pt x="872" y="1016"/>
                  </a:cubicBezTo>
                  <a:cubicBezTo>
                    <a:pt x="870" y="1018"/>
                    <a:pt x="868" y="1021"/>
                    <a:pt x="866" y="1022"/>
                  </a:cubicBezTo>
                  <a:cubicBezTo>
                    <a:pt x="865" y="1023"/>
                    <a:pt x="865" y="1023"/>
                    <a:pt x="865" y="1023"/>
                  </a:cubicBezTo>
                  <a:cubicBezTo>
                    <a:pt x="865" y="1023"/>
                    <a:pt x="865" y="1023"/>
                    <a:pt x="865" y="1023"/>
                  </a:cubicBezTo>
                  <a:cubicBezTo>
                    <a:pt x="864" y="1024"/>
                    <a:pt x="863" y="1025"/>
                    <a:pt x="862" y="1026"/>
                  </a:cubicBezTo>
                  <a:cubicBezTo>
                    <a:pt x="861" y="1027"/>
                    <a:pt x="860" y="1030"/>
                    <a:pt x="859" y="1031"/>
                  </a:cubicBezTo>
                  <a:cubicBezTo>
                    <a:pt x="858" y="1033"/>
                    <a:pt x="857" y="1035"/>
                    <a:pt x="856" y="1036"/>
                  </a:cubicBezTo>
                  <a:cubicBezTo>
                    <a:pt x="855" y="1037"/>
                    <a:pt x="853" y="1037"/>
                    <a:pt x="851" y="1038"/>
                  </a:cubicBezTo>
                  <a:cubicBezTo>
                    <a:pt x="851" y="1039"/>
                    <a:pt x="851" y="1039"/>
                    <a:pt x="851" y="1039"/>
                  </a:cubicBezTo>
                  <a:cubicBezTo>
                    <a:pt x="851" y="1039"/>
                    <a:pt x="851" y="1039"/>
                    <a:pt x="851" y="1039"/>
                  </a:cubicBezTo>
                  <a:cubicBezTo>
                    <a:pt x="851" y="1039"/>
                    <a:pt x="849" y="1040"/>
                    <a:pt x="848" y="1040"/>
                  </a:cubicBezTo>
                  <a:cubicBezTo>
                    <a:pt x="847" y="1040"/>
                    <a:pt x="846" y="1041"/>
                    <a:pt x="845" y="1041"/>
                  </a:cubicBezTo>
                  <a:cubicBezTo>
                    <a:pt x="842" y="1042"/>
                    <a:pt x="838" y="1044"/>
                    <a:pt x="835" y="1046"/>
                  </a:cubicBezTo>
                  <a:cubicBezTo>
                    <a:pt x="833" y="1047"/>
                    <a:pt x="830" y="1049"/>
                    <a:pt x="828" y="1051"/>
                  </a:cubicBezTo>
                  <a:cubicBezTo>
                    <a:pt x="827" y="1052"/>
                    <a:pt x="825" y="1053"/>
                    <a:pt x="823" y="1055"/>
                  </a:cubicBezTo>
                  <a:cubicBezTo>
                    <a:pt x="823" y="1055"/>
                    <a:pt x="823" y="1055"/>
                    <a:pt x="823" y="1055"/>
                  </a:cubicBezTo>
                  <a:cubicBezTo>
                    <a:pt x="823" y="1055"/>
                    <a:pt x="823" y="1055"/>
                    <a:pt x="823" y="1055"/>
                  </a:cubicBezTo>
                  <a:cubicBezTo>
                    <a:pt x="823" y="1056"/>
                    <a:pt x="822" y="1057"/>
                    <a:pt x="821" y="1058"/>
                  </a:cubicBezTo>
                  <a:cubicBezTo>
                    <a:pt x="820" y="1059"/>
                    <a:pt x="819" y="1060"/>
                    <a:pt x="819" y="1061"/>
                  </a:cubicBezTo>
                  <a:cubicBezTo>
                    <a:pt x="818" y="1062"/>
                    <a:pt x="818" y="1063"/>
                    <a:pt x="817" y="1064"/>
                  </a:cubicBezTo>
                  <a:cubicBezTo>
                    <a:pt x="816" y="1065"/>
                    <a:pt x="816" y="1066"/>
                    <a:pt x="815" y="1067"/>
                  </a:cubicBezTo>
                  <a:cubicBezTo>
                    <a:pt x="814" y="1068"/>
                    <a:pt x="812" y="1070"/>
                    <a:pt x="812" y="1072"/>
                  </a:cubicBezTo>
                  <a:cubicBezTo>
                    <a:pt x="808" y="1075"/>
                    <a:pt x="808" y="1075"/>
                    <a:pt x="808" y="1075"/>
                  </a:cubicBezTo>
                  <a:cubicBezTo>
                    <a:pt x="807" y="1077"/>
                    <a:pt x="805" y="1078"/>
                    <a:pt x="804" y="1079"/>
                  </a:cubicBezTo>
                  <a:cubicBezTo>
                    <a:pt x="803" y="1079"/>
                    <a:pt x="802" y="1080"/>
                    <a:pt x="801" y="1080"/>
                  </a:cubicBezTo>
                  <a:cubicBezTo>
                    <a:pt x="799" y="1081"/>
                    <a:pt x="798" y="1082"/>
                    <a:pt x="797" y="1082"/>
                  </a:cubicBezTo>
                  <a:cubicBezTo>
                    <a:pt x="795" y="1083"/>
                    <a:pt x="792" y="1085"/>
                    <a:pt x="791" y="1086"/>
                  </a:cubicBezTo>
                  <a:cubicBezTo>
                    <a:pt x="789" y="1087"/>
                    <a:pt x="789" y="1087"/>
                    <a:pt x="789" y="1087"/>
                  </a:cubicBezTo>
                  <a:cubicBezTo>
                    <a:pt x="788" y="1088"/>
                    <a:pt x="786" y="1089"/>
                    <a:pt x="784" y="1089"/>
                  </a:cubicBezTo>
                  <a:cubicBezTo>
                    <a:pt x="781" y="1090"/>
                    <a:pt x="778" y="1092"/>
                    <a:pt x="776" y="1093"/>
                  </a:cubicBezTo>
                  <a:cubicBezTo>
                    <a:pt x="773" y="1094"/>
                    <a:pt x="771" y="1095"/>
                    <a:pt x="770" y="1096"/>
                  </a:cubicBezTo>
                  <a:cubicBezTo>
                    <a:pt x="769" y="1097"/>
                    <a:pt x="768" y="1098"/>
                    <a:pt x="767" y="1099"/>
                  </a:cubicBezTo>
                  <a:cubicBezTo>
                    <a:pt x="766" y="1099"/>
                    <a:pt x="765" y="1100"/>
                    <a:pt x="764" y="1101"/>
                  </a:cubicBezTo>
                  <a:cubicBezTo>
                    <a:pt x="763" y="1101"/>
                    <a:pt x="763" y="1101"/>
                    <a:pt x="763" y="1101"/>
                  </a:cubicBezTo>
                  <a:cubicBezTo>
                    <a:pt x="763" y="1101"/>
                    <a:pt x="763" y="1101"/>
                    <a:pt x="763" y="1101"/>
                  </a:cubicBezTo>
                  <a:cubicBezTo>
                    <a:pt x="763" y="1101"/>
                    <a:pt x="763" y="1102"/>
                    <a:pt x="762" y="1102"/>
                  </a:cubicBezTo>
                  <a:cubicBezTo>
                    <a:pt x="760" y="1104"/>
                    <a:pt x="758" y="1106"/>
                    <a:pt x="757" y="1108"/>
                  </a:cubicBezTo>
                  <a:cubicBezTo>
                    <a:pt x="757" y="1108"/>
                    <a:pt x="757" y="1108"/>
                    <a:pt x="757" y="1108"/>
                  </a:cubicBezTo>
                  <a:cubicBezTo>
                    <a:pt x="755" y="1111"/>
                    <a:pt x="754" y="1113"/>
                    <a:pt x="754" y="1115"/>
                  </a:cubicBezTo>
                  <a:cubicBezTo>
                    <a:pt x="754" y="1116"/>
                    <a:pt x="754" y="1117"/>
                    <a:pt x="755" y="1118"/>
                  </a:cubicBezTo>
                  <a:cubicBezTo>
                    <a:pt x="756" y="1119"/>
                    <a:pt x="756" y="1119"/>
                    <a:pt x="756" y="1119"/>
                  </a:cubicBezTo>
                  <a:cubicBezTo>
                    <a:pt x="756" y="1119"/>
                    <a:pt x="756" y="1119"/>
                    <a:pt x="756" y="1119"/>
                  </a:cubicBezTo>
                  <a:cubicBezTo>
                    <a:pt x="756" y="1119"/>
                    <a:pt x="756" y="1119"/>
                    <a:pt x="756" y="1119"/>
                  </a:cubicBezTo>
                  <a:cubicBezTo>
                    <a:pt x="757" y="1120"/>
                    <a:pt x="757" y="1120"/>
                    <a:pt x="757" y="1121"/>
                  </a:cubicBezTo>
                  <a:cubicBezTo>
                    <a:pt x="757" y="1121"/>
                    <a:pt x="758" y="1122"/>
                    <a:pt x="758" y="1122"/>
                  </a:cubicBezTo>
                  <a:cubicBezTo>
                    <a:pt x="758" y="1125"/>
                    <a:pt x="758" y="1125"/>
                    <a:pt x="758" y="1125"/>
                  </a:cubicBezTo>
                  <a:cubicBezTo>
                    <a:pt x="758" y="1126"/>
                    <a:pt x="758" y="1126"/>
                    <a:pt x="758" y="1126"/>
                  </a:cubicBezTo>
                  <a:cubicBezTo>
                    <a:pt x="758" y="1127"/>
                    <a:pt x="758" y="1127"/>
                    <a:pt x="758" y="1127"/>
                  </a:cubicBezTo>
                  <a:cubicBezTo>
                    <a:pt x="757" y="1129"/>
                    <a:pt x="757" y="1130"/>
                    <a:pt x="757" y="1130"/>
                  </a:cubicBezTo>
                  <a:cubicBezTo>
                    <a:pt x="757" y="1130"/>
                    <a:pt x="757" y="1131"/>
                    <a:pt x="756" y="1132"/>
                  </a:cubicBezTo>
                  <a:cubicBezTo>
                    <a:pt x="756" y="1132"/>
                    <a:pt x="756" y="1132"/>
                    <a:pt x="756" y="1132"/>
                  </a:cubicBezTo>
                  <a:cubicBezTo>
                    <a:pt x="756" y="1132"/>
                    <a:pt x="756" y="1132"/>
                    <a:pt x="756" y="1132"/>
                  </a:cubicBezTo>
                  <a:cubicBezTo>
                    <a:pt x="756" y="1133"/>
                    <a:pt x="755" y="1135"/>
                    <a:pt x="753" y="1136"/>
                  </a:cubicBezTo>
                  <a:cubicBezTo>
                    <a:pt x="753" y="1136"/>
                    <a:pt x="753" y="1136"/>
                    <a:pt x="753" y="1136"/>
                  </a:cubicBezTo>
                  <a:cubicBezTo>
                    <a:pt x="753" y="1136"/>
                    <a:pt x="753" y="1136"/>
                    <a:pt x="753" y="1136"/>
                  </a:cubicBezTo>
                  <a:cubicBezTo>
                    <a:pt x="753" y="1136"/>
                    <a:pt x="752" y="1137"/>
                    <a:pt x="751" y="1137"/>
                  </a:cubicBezTo>
                  <a:cubicBezTo>
                    <a:pt x="750" y="1138"/>
                    <a:pt x="749" y="1138"/>
                    <a:pt x="749" y="1138"/>
                  </a:cubicBezTo>
                  <a:cubicBezTo>
                    <a:pt x="748" y="1139"/>
                    <a:pt x="747" y="1139"/>
                    <a:pt x="746" y="1140"/>
                  </a:cubicBezTo>
                  <a:cubicBezTo>
                    <a:pt x="745" y="1141"/>
                    <a:pt x="743" y="1141"/>
                    <a:pt x="743" y="1142"/>
                  </a:cubicBezTo>
                  <a:cubicBezTo>
                    <a:pt x="741" y="1142"/>
                    <a:pt x="741" y="1142"/>
                    <a:pt x="741" y="1142"/>
                  </a:cubicBezTo>
                  <a:cubicBezTo>
                    <a:pt x="739" y="1143"/>
                    <a:pt x="736" y="1144"/>
                    <a:pt x="734" y="1145"/>
                  </a:cubicBezTo>
                  <a:cubicBezTo>
                    <a:pt x="731" y="1146"/>
                    <a:pt x="728" y="1147"/>
                    <a:pt x="727" y="1148"/>
                  </a:cubicBezTo>
                  <a:cubicBezTo>
                    <a:pt x="725" y="1149"/>
                    <a:pt x="723" y="1149"/>
                    <a:pt x="723" y="1149"/>
                  </a:cubicBezTo>
                  <a:cubicBezTo>
                    <a:pt x="720" y="1149"/>
                    <a:pt x="720" y="1149"/>
                    <a:pt x="720" y="1149"/>
                  </a:cubicBezTo>
                  <a:cubicBezTo>
                    <a:pt x="720" y="1149"/>
                    <a:pt x="719" y="1149"/>
                    <a:pt x="718" y="1148"/>
                  </a:cubicBezTo>
                  <a:cubicBezTo>
                    <a:pt x="717" y="1148"/>
                    <a:pt x="716" y="1148"/>
                    <a:pt x="715" y="1148"/>
                  </a:cubicBezTo>
                  <a:cubicBezTo>
                    <a:pt x="715" y="1148"/>
                    <a:pt x="715" y="1148"/>
                    <a:pt x="715" y="1148"/>
                  </a:cubicBezTo>
                  <a:cubicBezTo>
                    <a:pt x="710" y="1148"/>
                    <a:pt x="710" y="1148"/>
                    <a:pt x="710" y="1148"/>
                  </a:cubicBezTo>
                  <a:cubicBezTo>
                    <a:pt x="709" y="1148"/>
                    <a:pt x="708" y="1148"/>
                    <a:pt x="707" y="1147"/>
                  </a:cubicBezTo>
                  <a:cubicBezTo>
                    <a:pt x="706" y="1147"/>
                    <a:pt x="706" y="1147"/>
                    <a:pt x="705" y="1147"/>
                  </a:cubicBezTo>
                  <a:cubicBezTo>
                    <a:pt x="703" y="1147"/>
                    <a:pt x="701" y="1147"/>
                    <a:pt x="701" y="1148"/>
                  </a:cubicBezTo>
                  <a:cubicBezTo>
                    <a:pt x="700" y="1148"/>
                    <a:pt x="700" y="1148"/>
                    <a:pt x="700" y="1148"/>
                  </a:cubicBezTo>
                  <a:cubicBezTo>
                    <a:pt x="700" y="1148"/>
                    <a:pt x="700" y="1148"/>
                    <a:pt x="700" y="1148"/>
                  </a:cubicBezTo>
                  <a:cubicBezTo>
                    <a:pt x="700" y="1148"/>
                    <a:pt x="699" y="1149"/>
                    <a:pt x="699" y="1150"/>
                  </a:cubicBezTo>
                  <a:cubicBezTo>
                    <a:pt x="699" y="1150"/>
                    <a:pt x="698" y="1151"/>
                    <a:pt x="698" y="1151"/>
                  </a:cubicBezTo>
                  <a:cubicBezTo>
                    <a:pt x="698" y="1151"/>
                    <a:pt x="698" y="1151"/>
                    <a:pt x="698" y="1151"/>
                  </a:cubicBezTo>
                  <a:cubicBezTo>
                    <a:pt x="698" y="1152"/>
                    <a:pt x="697" y="1153"/>
                    <a:pt x="696" y="1155"/>
                  </a:cubicBezTo>
                  <a:cubicBezTo>
                    <a:pt x="696" y="1156"/>
                    <a:pt x="695" y="1157"/>
                    <a:pt x="695" y="1158"/>
                  </a:cubicBezTo>
                  <a:cubicBezTo>
                    <a:pt x="694" y="1159"/>
                    <a:pt x="694" y="1159"/>
                    <a:pt x="694" y="1160"/>
                  </a:cubicBezTo>
                  <a:cubicBezTo>
                    <a:pt x="693" y="1162"/>
                    <a:pt x="692" y="1165"/>
                    <a:pt x="692" y="1167"/>
                  </a:cubicBezTo>
                  <a:cubicBezTo>
                    <a:pt x="691" y="1169"/>
                    <a:pt x="689" y="1171"/>
                    <a:pt x="688" y="1172"/>
                  </a:cubicBezTo>
                  <a:cubicBezTo>
                    <a:pt x="686" y="1173"/>
                    <a:pt x="684" y="1175"/>
                    <a:pt x="684" y="1176"/>
                  </a:cubicBezTo>
                  <a:cubicBezTo>
                    <a:pt x="684" y="1176"/>
                    <a:pt x="684" y="1176"/>
                    <a:pt x="684" y="1176"/>
                  </a:cubicBezTo>
                  <a:cubicBezTo>
                    <a:pt x="683" y="1178"/>
                    <a:pt x="683" y="1179"/>
                    <a:pt x="683" y="1179"/>
                  </a:cubicBezTo>
                  <a:cubicBezTo>
                    <a:pt x="682" y="1180"/>
                    <a:pt x="682" y="1180"/>
                    <a:pt x="682" y="1180"/>
                  </a:cubicBezTo>
                  <a:cubicBezTo>
                    <a:pt x="681" y="1181"/>
                    <a:pt x="680" y="1182"/>
                    <a:pt x="680" y="1182"/>
                  </a:cubicBezTo>
                  <a:cubicBezTo>
                    <a:pt x="679" y="1182"/>
                    <a:pt x="679" y="1181"/>
                    <a:pt x="678" y="1181"/>
                  </a:cubicBezTo>
                  <a:cubicBezTo>
                    <a:pt x="678" y="1181"/>
                    <a:pt x="677" y="1181"/>
                    <a:pt x="677" y="1181"/>
                  </a:cubicBezTo>
                  <a:cubicBezTo>
                    <a:pt x="677" y="1181"/>
                    <a:pt x="677" y="1181"/>
                    <a:pt x="677" y="1181"/>
                  </a:cubicBezTo>
                  <a:cubicBezTo>
                    <a:pt x="676" y="1180"/>
                    <a:pt x="675" y="1180"/>
                    <a:pt x="675" y="1180"/>
                  </a:cubicBezTo>
                  <a:cubicBezTo>
                    <a:pt x="674" y="1180"/>
                    <a:pt x="674" y="1180"/>
                    <a:pt x="674" y="1180"/>
                  </a:cubicBezTo>
                  <a:cubicBezTo>
                    <a:pt x="672" y="1181"/>
                    <a:pt x="672" y="1181"/>
                    <a:pt x="672" y="1181"/>
                  </a:cubicBezTo>
                  <a:cubicBezTo>
                    <a:pt x="672" y="1179"/>
                    <a:pt x="672" y="1179"/>
                    <a:pt x="672" y="1179"/>
                  </a:cubicBezTo>
                  <a:cubicBezTo>
                    <a:pt x="672" y="1178"/>
                    <a:pt x="672" y="1177"/>
                    <a:pt x="672" y="1176"/>
                  </a:cubicBezTo>
                  <a:cubicBezTo>
                    <a:pt x="672" y="1176"/>
                    <a:pt x="672" y="1176"/>
                    <a:pt x="671" y="1175"/>
                  </a:cubicBezTo>
                  <a:cubicBezTo>
                    <a:pt x="671" y="1175"/>
                    <a:pt x="671" y="1175"/>
                    <a:pt x="671" y="1175"/>
                  </a:cubicBezTo>
                  <a:cubicBezTo>
                    <a:pt x="671" y="1175"/>
                    <a:pt x="671" y="1175"/>
                    <a:pt x="671" y="1175"/>
                  </a:cubicBezTo>
                  <a:cubicBezTo>
                    <a:pt x="670" y="1174"/>
                    <a:pt x="669" y="1173"/>
                    <a:pt x="669" y="1173"/>
                  </a:cubicBezTo>
                  <a:cubicBezTo>
                    <a:pt x="667" y="1173"/>
                    <a:pt x="664" y="1173"/>
                    <a:pt x="662" y="1174"/>
                  </a:cubicBezTo>
                  <a:cubicBezTo>
                    <a:pt x="659" y="1175"/>
                    <a:pt x="656" y="1176"/>
                    <a:pt x="654" y="1177"/>
                  </a:cubicBezTo>
                  <a:cubicBezTo>
                    <a:pt x="654" y="1177"/>
                    <a:pt x="654" y="1178"/>
                    <a:pt x="653" y="1178"/>
                  </a:cubicBezTo>
                  <a:cubicBezTo>
                    <a:pt x="651" y="1179"/>
                    <a:pt x="650" y="1179"/>
                    <a:pt x="648" y="1181"/>
                  </a:cubicBezTo>
                  <a:cubicBezTo>
                    <a:pt x="646" y="1182"/>
                    <a:pt x="644" y="1184"/>
                    <a:pt x="642" y="1186"/>
                  </a:cubicBezTo>
                  <a:cubicBezTo>
                    <a:pt x="640" y="1189"/>
                    <a:pt x="639" y="1192"/>
                    <a:pt x="639" y="1194"/>
                  </a:cubicBezTo>
                  <a:cubicBezTo>
                    <a:pt x="638" y="1196"/>
                    <a:pt x="637" y="1199"/>
                    <a:pt x="635" y="1200"/>
                  </a:cubicBezTo>
                  <a:cubicBezTo>
                    <a:pt x="634" y="1201"/>
                    <a:pt x="633" y="1203"/>
                    <a:pt x="632" y="1206"/>
                  </a:cubicBezTo>
                  <a:cubicBezTo>
                    <a:pt x="632" y="1207"/>
                    <a:pt x="632" y="1207"/>
                    <a:pt x="632" y="1207"/>
                  </a:cubicBezTo>
                  <a:cubicBezTo>
                    <a:pt x="632" y="1207"/>
                    <a:pt x="632" y="1207"/>
                    <a:pt x="632" y="1207"/>
                  </a:cubicBezTo>
                  <a:cubicBezTo>
                    <a:pt x="632" y="1207"/>
                    <a:pt x="632" y="1209"/>
                    <a:pt x="632" y="1209"/>
                  </a:cubicBezTo>
                  <a:cubicBezTo>
                    <a:pt x="632" y="1210"/>
                    <a:pt x="632" y="1212"/>
                    <a:pt x="632" y="1212"/>
                  </a:cubicBezTo>
                  <a:cubicBezTo>
                    <a:pt x="632" y="1212"/>
                    <a:pt x="632" y="1212"/>
                    <a:pt x="632" y="1212"/>
                  </a:cubicBezTo>
                  <a:cubicBezTo>
                    <a:pt x="631" y="1213"/>
                    <a:pt x="630" y="1216"/>
                    <a:pt x="630" y="1218"/>
                  </a:cubicBezTo>
                  <a:cubicBezTo>
                    <a:pt x="630" y="1225"/>
                    <a:pt x="630" y="1225"/>
                    <a:pt x="630" y="1225"/>
                  </a:cubicBezTo>
                  <a:cubicBezTo>
                    <a:pt x="630" y="1227"/>
                    <a:pt x="630" y="1228"/>
                    <a:pt x="631" y="1230"/>
                  </a:cubicBezTo>
                  <a:cubicBezTo>
                    <a:pt x="631" y="1231"/>
                    <a:pt x="631" y="1232"/>
                    <a:pt x="631" y="1233"/>
                  </a:cubicBezTo>
                  <a:cubicBezTo>
                    <a:pt x="631" y="1233"/>
                    <a:pt x="631" y="1233"/>
                    <a:pt x="631" y="1233"/>
                  </a:cubicBezTo>
                  <a:cubicBezTo>
                    <a:pt x="631" y="1233"/>
                    <a:pt x="631" y="1233"/>
                    <a:pt x="631" y="1233"/>
                  </a:cubicBezTo>
                  <a:cubicBezTo>
                    <a:pt x="632" y="1235"/>
                    <a:pt x="632" y="1236"/>
                    <a:pt x="632" y="1238"/>
                  </a:cubicBezTo>
                  <a:cubicBezTo>
                    <a:pt x="632" y="1239"/>
                    <a:pt x="632" y="1239"/>
                    <a:pt x="632" y="1239"/>
                  </a:cubicBezTo>
                  <a:cubicBezTo>
                    <a:pt x="632" y="1240"/>
                    <a:pt x="632" y="1240"/>
                    <a:pt x="632" y="1240"/>
                  </a:cubicBezTo>
                  <a:cubicBezTo>
                    <a:pt x="633" y="1240"/>
                    <a:pt x="633" y="1240"/>
                    <a:pt x="633" y="1240"/>
                  </a:cubicBezTo>
                  <a:cubicBezTo>
                    <a:pt x="633" y="1240"/>
                    <a:pt x="633" y="1240"/>
                    <a:pt x="633" y="1240"/>
                  </a:cubicBezTo>
                  <a:cubicBezTo>
                    <a:pt x="633" y="1241"/>
                    <a:pt x="633" y="1241"/>
                    <a:pt x="634" y="1242"/>
                  </a:cubicBezTo>
                  <a:cubicBezTo>
                    <a:pt x="634" y="1242"/>
                    <a:pt x="634" y="1242"/>
                    <a:pt x="635" y="1243"/>
                  </a:cubicBezTo>
                  <a:cubicBezTo>
                    <a:pt x="635" y="1244"/>
                    <a:pt x="636" y="1244"/>
                    <a:pt x="635" y="1246"/>
                  </a:cubicBezTo>
                  <a:cubicBezTo>
                    <a:pt x="635" y="1246"/>
                    <a:pt x="635" y="1246"/>
                    <a:pt x="635" y="1246"/>
                  </a:cubicBezTo>
                  <a:cubicBezTo>
                    <a:pt x="635" y="1248"/>
                    <a:pt x="635" y="1248"/>
                    <a:pt x="635" y="1248"/>
                  </a:cubicBezTo>
                  <a:cubicBezTo>
                    <a:pt x="635" y="1248"/>
                    <a:pt x="635" y="1248"/>
                    <a:pt x="635" y="1248"/>
                  </a:cubicBezTo>
                  <a:cubicBezTo>
                    <a:pt x="636" y="1248"/>
                    <a:pt x="636" y="1248"/>
                    <a:pt x="636" y="1248"/>
                  </a:cubicBezTo>
                  <a:cubicBezTo>
                    <a:pt x="636" y="1249"/>
                    <a:pt x="637" y="1250"/>
                    <a:pt x="637" y="1252"/>
                  </a:cubicBezTo>
                  <a:cubicBezTo>
                    <a:pt x="637" y="1252"/>
                    <a:pt x="637" y="1252"/>
                    <a:pt x="637" y="1252"/>
                  </a:cubicBezTo>
                  <a:cubicBezTo>
                    <a:pt x="637" y="1257"/>
                    <a:pt x="637" y="1257"/>
                    <a:pt x="637" y="1257"/>
                  </a:cubicBezTo>
                  <a:cubicBezTo>
                    <a:pt x="637" y="1259"/>
                    <a:pt x="636" y="1260"/>
                    <a:pt x="634" y="1261"/>
                  </a:cubicBezTo>
                  <a:cubicBezTo>
                    <a:pt x="634" y="1261"/>
                    <a:pt x="634" y="1261"/>
                    <a:pt x="634" y="1261"/>
                  </a:cubicBezTo>
                  <a:cubicBezTo>
                    <a:pt x="634" y="1262"/>
                    <a:pt x="634" y="1262"/>
                    <a:pt x="634" y="1262"/>
                  </a:cubicBezTo>
                  <a:cubicBezTo>
                    <a:pt x="633" y="1264"/>
                    <a:pt x="632" y="1265"/>
                    <a:pt x="632" y="1266"/>
                  </a:cubicBezTo>
                  <a:cubicBezTo>
                    <a:pt x="632" y="1267"/>
                    <a:pt x="632" y="1267"/>
                    <a:pt x="632" y="1267"/>
                  </a:cubicBezTo>
                  <a:cubicBezTo>
                    <a:pt x="633" y="1267"/>
                    <a:pt x="633" y="1267"/>
                    <a:pt x="633" y="1267"/>
                  </a:cubicBezTo>
                  <a:cubicBezTo>
                    <a:pt x="633" y="1268"/>
                    <a:pt x="633" y="1268"/>
                    <a:pt x="633" y="1268"/>
                  </a:cubicBezTo>
                  <a:cubicBezTo>
                    <a:pt x="633" y="1268"/>
                    <a:pt x="634" y="1269"/>
                    <a:pt x="634" y="1272"/>
                  </a:cubicBezTo>
                  <a:cubicBezTo>
                    <a:pt x="634" y="1272"/>
                    <a:pt x="634" y="1274"/>
                    <a:pt x="634" y="1275"/>
                  </a:cubicBezTo>
                  <a:cubicBezTo>
                    <a:pt x="635" y="1276"/>
                    <a:pt x="635" y="1277"/>
                    <a:pt x="635" y="1278"/>
                  </a:cubicBezTo>
                  <a:cubicBezTo>
                    <a:pt x="635" y="1278"/>
                    <a:pt x="635" y="1278"/>
                    <a:pt x="635" y="1278"/>
                  </a:cubicBezTo>
                  <a:cubicBezTo>
                    <a:pt x="635" y="1279"/>
                    <a:pt x="635" y="1279"/>
                    <a:pt x="635" y="1279"/>
                  </a:cubicBezTo>
                  <a:cubicBezTo>
                    <a:pt x="636" y="1279"/>
                    <a:pt x="636" y="1280"/>
                    <a:pt x="636" y="1280"/>
                  </a:cubicBezTo>
                  <a:cubicBezTo>
                    <a:pt x="637" y="1281"/>
                    <a:pt x="637" y="1282"/>
                    <a:pt x="638" y="1283"/>
                  </a:cubicBezTo>
                  <a:cubicBezTo>
                    <a:pt x="638" y="1283"/>
                    <a:pt x="638" y="1283"/>
                    <a:pt x="638" y="1283"/>
                  </a:cubicBezTo>
                  <a:cubicBezTo>
                    <a:pt x="638" y="1284"/>
                    <a:pt x="639" y="1286"/>
                    <a:pt x="640" y="1288"/>
                  </a:cubicBezTo>
                  <a:cubicBezTo>
                    <a:pt x="640" y="1288"/>
                    <a:pt x="640" y="1288"/>
                    <a:pt x="640" y="1288"/>
                  </a:cubicBezTo>
                  <a:cubicBezTo>
                    <a:pt x="640" y="1288"/>
                    <a:pt x="640" y="1288"/>
                    <a:pt x="640" y="1288"/>
                  </a:cubicBezTo>
                  <a:cubicBezTo>
                    <a:pt x="640" y="1288"/>
                    <a:pt x="640" y="1289"/>
                    <a:pt x="640" y="1290"/>
                  </a:cubicBezTo>
                  <a:cubicBezTo>
                    <a:pt x="640" y="1290"/>
                    <a:pt x="640" y="1291"/>
                    <a:pt x="640" y="1292"/>
                  </a:cubicBezTo>
                  <a:cubicBezTo>
                    <a:pt x="640" y="1292"/>
                    <a:pt x="640" y="1292"/>
                    <a:pt x="640" y="1292"/>
                  </a:cubicBezTo>
                  <a:cubicBezTo>
                    <a:pt x="640" y="1292"/>
                    <a:pt x="640" y="1292"/>
                    <a:pt x="640" y="1292"/>
                  </a:cubicBezTo>
                  <a:cubicBezTo>
                    <a:pt x="640" y="1293"/>
                    <a:pt x="639" y="1294"/>
                    <a:pt x="639" y="1295"/>
                  </a:cubicBezTo>
                  <a:cubicBezTo>
                    <a:pt x="639" y="1295"/>
                    <a:pt x="639" y="1296"/>
                    <a:pt x="639" y="1296"/>
                  </a:cubicBezTo>
                  <a:cubicBezTo>
                    <a:pt x="639" y="1296"/>
                    <a:pt x="639" y="1297"/>
                    <a:pt x="639" y="1297"/>
                  </a:cubicBezTo>
                  <a:cubicBezTo>
                    <a:pt x="639" y="1298"/>
                    <a:pt x="640" y="1299"/>
                    <a:pt x="640" y="1300"/>
                  </a:cubicBezTo>
                  <a:cubicBezTo>
                    <a:pt x="640" y="1300"/>
                    <a:pt x="640" y="1300"/>
                    <a:pt x="640" y="1300"/>
                  </a:cubicBezTo>
                  <a:cubicBezTo>
                    <a:pt x="640" y="1301"/>
                    <a:pt x="640" y="1301"/>
                    <a:pt x="640" y="1301"/>
                  </a:cubicBezTo>
                  <a:cubicBezTo>
                    <a:pt x="640" y="1301"/>
                    <a:pt x="640" y="1302"/>
                    <a:pt x="640" y="1302"/>
                  </a:cubicBezTo>
                  <a:cubicBezTo>
                    <a:pt x="640" y="1302"/>
                    <a:pt x="640" y="1302"/>
                    <a:pt x="640" y="1302"/>
                  </a:cubicBezTo>
                  <a:cubicBezTo>
                    <a:pt x="640" y="1302"/>
                    <a:pt x="640" y="1302"/>
                    <a:pt x="640" y="1302"/>
                  </a:cubicBezTo>
                  <a:cubicBezTo>
                    <a:pt x="640" y="1302"/>
                    <a:pt x="640" y="1302"/>
                    <a:pt x="640" y="1302"/>
                  </a:cubicBezTo>
                  <a:cubicBezTo>
                    <a:pt x="639" y="1302"/>
                    <a:pt x="639" y="1301"/>
                    <a:pt x="639" y="1301"/>
                  </a:cubicBezTo>
                  <a:cubicBezTo>
                    <a:pt x="638" y="1301"/>
                    <a:pt x="638" y="1301"/>
                    <a:pt x="638" y="1301"/>
                  </a:cubicBezTo>
                  <a:cubicBezTo>
                    <a:pt x="638" y="1300"/>
                    <a:pt x="638" y="1300"/>
                    <a:pt x="638" y="1300"/>
                  </a:cubicBezTo>
                  <a:cubicBezTo>
                    <a:pt x="634" y="1297"/>
                    <a:pt x="634" y="1297"/>
                    <a:pt x="634" y="1297"/>
                  </a:cubicBezTo>
                  <a:cubicBezTo>
                    <a:pt x="633" y="1298"/>
                    <a:pt x="633" y="1298"/>
                    <a:pt x="633" y="1298"/>
                  </a:cubicBezTo>
                  <a:cubicBezTo>
                    <a:pt x="633" y="1299"/>
                    <a:pt x="633" y="1299"/>
                    <a:pt x="633" y="1299"/>
                  </a:cubicBezTo>
                  <a:cubicBezTo>
                    <a:pt x="633" y="1299"/>
                    <a:pt x="633" y="1299"/>
                    <a:pt x="632" y="1299"/>
                  </a:cubicBezTo>
                  <a:cubicBezTo>
                    <a:pt x="632" y="1299"/>
                    <a:pt x="632" y="1299"/>
                    <a:pt x="632" y="1299"/>
                  </a:cubicBezTo>
                  <a:cubicBezTo>
                    <a:pt x="632" y="1299"/>
                    <a:pt x="632" y="1299"/>
                    <a:pt x="632" y="1299"/>
                  </a:cubicBezTo>
                  <a:cubicBezTo>
                    <a:pt x="630" y="1299"/>
                    <a:pt x="630" y="1299"/>
                    <a:pt x="630" y="1299"/>
                  </a:cubicBezTo>
                  <a:cubicBezTo>
                    <a:pt x="630" y="1300"/>
                    <a:pt x="630" y="1300"/>
                    <a:pt x="630" y="1300"/>
                  </a:cubicBezTo>
                  <a:cubicBezTo>
                    <a:pt x="630" y="1301"/>
                    <a:pt x="631" y="1302"/>
                    <a:pt x="632" y="1303"/>
                  </a:cubicBezTo>
                  <a:cubicBezTo>
                    <a:pt x="632" y="1303"/>
                    <a:pt x="632" y="1303"/>
                    <a:pt x="632" y="1303"/>
                  </a:cubicBezTo>
                  <a:cubicBezTo>
                    <a:pt x="633" y="1304"/>
                    <a:pt x="633" y="1304"/>
                    <a:pt x="633" y="1304"/>
                  </a:cubicBezTo>
                  <a:cubicBezTo>
                    <a:pt x="634" y="1304"/>
                    <a:pt x="635" y="1305"/>
                    <a:pt x="636" y="1305"/>
                  </a:cubicBezTo>
                  <a:cubicBezTo>
                    <a:pt x="637" y="1305"/>
                    <a:pt x="638" y="1305"/>
                    <a:pt x="638" y="1306"/>
                  </a:cubicBezTo>
                  <a:cubicBezTo>
                    <a:pt x="639" y="1306"/>
                    <a:pt x="639" y="1306"/>
                    <a:pt x="639" y="1306"/>
                  </a:cubicBezTo>
                  <a:cubicBezTo>
                    <a:pt x="639" y="1306"/>
                    <a:pt x="639" y="1306"/>
                    <a:pt x="639" y="1306"/>
                  </a:cubicBezTo>
                  <a:cubicBezTo>
                    <a:pt x="640" y="1307"/>
                    <a:pt x="641" y="1308"/>
                    <a:pt x="642" y="1309"/>
                  </a:cubicBezTo>
                  <a:cubicBezTo>
                    <a:pt x="643" y="1310"/>
                    <a:pt x="643" y="1310"/>
                    <a:pt x="643" y="1310"/>
                  </a:cubicBezTo>
                  <a:cubicBezTo>
                    <a:pt x="645" y="1312"/>
                    <a:pt x="646" y="1315"/>
                    <a:pt x="645" y="1317"/>
                  </a:cubicBezTo>
                  <a:cubicBezTo>
                    <a:pt x="645" y="1317"/>
                    <a:pt x="645" y="1317"/>
                    <a:pt x="645" y="1317"/>
                  </a:cubicBezTo>
                  <a:cubicBezTo>
                    <a:pt x="645" y="1317"/>
                    <a:pt x="645" y="1317"/>
                    <a:pt x="645" y="1317"/>
                  </a:cubicBezTo>
                  <a:cubicBezTo>
                    <a:pt x="645" y="1319"/>
                    <a:pt x="644" y="1322"/>
                    <a:pt x="643" y="1325"/>
                  </a:cubicBezTo>
                  <a:cubicBezTo>
                    <a:pt x="643" y="1327"/>
                    <a:pt x="642" y="1329"/>
                    <a:pt x="641" y="1331"/>
                  </a:cubicBezTo>
                  <a:cubicBezTo>
                    <a:pt x="641" y="1331"/>
                    <a:pt x="641" y="1331"/>
                    <a:pt x="641" y="1331"/>
                  </a:cubicBezTo>
                  <a:cubicBezTo>
                    <a:pt x="641" y="1338"/>
                    <a:pt x="641" y="1338"/>
                    <a:pt x="641" y="1338"/>
                  </a:cubicBezTo>
                  <a:cubicBezTo>
                    <a:pt x="641" y="1340"/>
                    <a:pt x="641" y="1341"/>
                    <a:pt x="640" y="1343"/>
                  </a:cubicBezTo>
                  <a:cubicBezTo>
                    <a:pt x="640" y="1344"/>
                    <a:pt x="640" y="1345"/>
                    <a:pt x="640" y="1346"/>
                  </a:cubicBezTo>
                  <a:cubicBezTo>
                    <a:pt x="640" y="1346"/>
                    <a:pt x="640" y="1347"/>
                    <a:pt x="640" y="1348"/>
                  </a:cubicBezTo>
                  <a:cubicBezTo>
                    <a:pt x="639" y="1349"/>
                    <a:pt x="639" y="1350"/>
                    <a:pt x="639" y="1350"/>
                  </a:cubicBezTo>
                  <a:cubicBezTo>
                    <a:pt x="639" y="1352"/>
                    <a:pt x="638" y="1353"/>
                    <a:pt x="638" y="1355"/>
                  </a:cubicBezTo>
                  <a:cubicBezTo>
                    <a:pt x="637" y="1356"/>
                    <a:pt x="637" y="1356"/>
                    <a:pt x="637" y="1357"/>
                  </a:cubicBezTo>
                  <a:cubicBezTo>
                    <a:pt x="636" y="1358"/>
                    <a:pt x="636" y="1359"/>
                    <a:pt x="636" y="1360"/>
                  </a:cubicBezTo>
                  <a:cubicBezTo>
                    <a:pt x="635" y="1363"/>
                    <a:pt x="634" y="1365"/>
                    <a:pt x="633" y="1365"/>
                  </a:cubicBezTo>
                  <a:cubicBezTo>
                    <a:pt x="633" y="1366"/>
                    <a:pt x="632" y="1367"/>
                    <a:pt x="631" y="1369"/>
                  </a:cubicBezTo>
                  <a:cubicBezTo>
                    <a:pt x="631" y="1369"/>
                    <a:pt x="631" y="1370"/>
                    <a:pt x="630" y="1371"/>
                  </a:cubicBezTo>
                  <a:cubicBezTo>
                    <a:pt x="630" y="1372"/>
                    <a:pt x="628" y="1375"/>
                    <a:pt x="626" y="1376"/>
                  </a:cubicBezTo>
                  <a:cubicBezTo>
                    <a:pt x="626" y="1376"/>
                    <a:pt x="626" y="1376"/>
                    <a:pt x="626" y="1376"/>
                  </a:cubicBezTo>
                  <a:cubicBezTo>
                    <a:pt x="626" y="1376"/>
                    <a:pt x="626" y="1376"/>
                    <a:pt x="626" y="1376"/>
                  </a:cubicBezTo>
                  <a:cubicBezTo>
                    <a:pt x="625" y="1378"/>
                    <a:pt x="623" y="1380"/>
                    <a:pt x="623" y="1381"/>
                  </a:cubicBezTo>
                  <a:cubicBezTo>
                    <a:pt x="622" y="1381"/>
                    <a:pt x="621" y="1383"/>
                    <a:pt x="621" y="1384"/>
                  </a:cubicBezTo>
                  <a:cubicBezTo>
                    <a:pt x="620" y="1386"/>
                    <a:pt x="620" y="1386"/>
                    <a:pt x="620" y="1386"/>
                  </a:cubicBezTo>
                  <a:cubicBezTo>
                    <a:pt x="621" y="1386"/>
                    <a:pt x="621" y="1386"/>
                    <a:pt x="621" y="1386"/>
                  </a:cubicBezTo>
                  <a:cubicBezTo>
                    <a:pt x="620" y="1389"/>
                    <a:pt x="618" y="1392"/>
                    <a:pt x="617" y="1393"/>
                  </a:cubicBezTo>
                  <a:cubicBezTo>
                    <a:pt x="617" y="1393"/>
                    <a:pt x="617" y="1393"/>
                    <a:pt x="617" y="1393"/>
                  </a:cubicBezTo>
                  <a:cubicBezTo>
                    <a:pt x="616" y="1394"/>
                    <a:pt x="616" y="1394"/>
                    <a:pt x="616" y="1394"/>
                  </a:cubicBezTo>
                  <a:cubicBezTo>
                    <a:pt x="616" y="1395"/>
                    <a:pt x="615" y="1396"/>
                    <a:pt x="615" y="1398"/>
                  </a:cubicBezTo>
                  <a:cubicBezTo>
                    <a:pt x="614" y="1396"/>
                    <a:pt x="614" y="1396"/>
                    <a:pt x="614" y="1396"/>
                  </a:cubicBezTo>
                  <a:cubicBezTo>
                    <a:pt x="614" y="1400"/>
                    <a:pt x="614" y="1400"/>
                    <a:pt x="614" y="1400"/>
                  </a:cubicBezTo>
                  <a:cubicBezTo>
                    <a:pt x="614" y="1402"/>
                    <a:pt x="613" y="1405"/>
                    <a:pt x="612" y="1407"/>
                  </a:cubicBezTo>
                  <a:cubicBezTo>
                    <a:pt x="612" y="1407"/>
                    <a:pt x="611" y="1408"/>
                    <a:pt x="611" y="1410"/>
                  </a:cubicBezTo>
                  <a:cubicBezTo>
                    <a:pt x="611" y="1410"/>
                    <a:pt x="611" y="1411"/>
                    <a:pt x="610" y="1412"/>
                  </a:cubicBezTo>
                  <a:cubicBezTo>
                    <a:pt x="610" y="1413"/>
                    <a:pt x="610" y="1413"/>
                    <a:pt x="610" y="1413"/>
                  </a:cubicBezTo>
                  <a:cubicBezTo>
                    <a:pt x="610" y="1418"/>
                    <a:pt x="610" y="1418"/>
                    <a:pt x="610" y="1418"/>
                  </a:cubicBezTo>
                  <a:cubicBezTo>
                    <a:pt x="611" y="1418"/>
                    <a:pt x="611" y="1418"/>
                    <a:pt x="611" y="1418"/>
                  </a:cubicBezTo>
                  <a:cubicBezTo>
                    <a:pt x="611" y="1419"/>
                    <a:pt x="612" y="1421"/>
                    <a:pt x="612" y="1422"/>
                  </a:cubicBezTo>
                  <a:cubicBezTo>
                    <a:pt x="612" y="1422"/>
                    <a:pt x="612" y="1422"/>
                    <a:pt x="612" y="1422"/>
                  </a:cubicBezTo>
                  <a:cubicBezTo>
                    <a:pt x="612" y="1422"/>
                    <a:pt x="612" y="1422"/>
                    <a:pt x="612" y="1422"/>
                  </a:cubicBezTo>
                  <a:cubicBezTo>
                    <a:pt x="613" y="1423"/>
                    <a:pt x="613" y="1424"/>
                    <a:pt x="613" y="1424"/>
                  </a:cubicBezTo>
                  <a:cubicBezTo>
                    <a:pt x="613" y="1424"/>
                    <a:pt x="613" y="1426"/>
                    <a:pt x="614" y="1428"/>
                  </a:cubicBezTo>
                  <a:cubicBezTo>
                    <a:pt x="614" y="1429"/>
                    <a:pt x="614" y="1430"/>
                    <a:pt x="615" y="1430"/>
                  </a:cubicBezTo>
                  <a:cubicBezTo>
                    <a:pt x="615" y="1431"/>
                    <a:pt x="615" y="1432"/>
                    <a:pt x="615" y="1432"/>
                  </a:cubicBezTo>
                  <a:cubicBezTo>
                    <a:pt x="615" y="1432"/>
                    <a:pt x="615" y="1433"/>
                    <a:pt x="615" y="1433"/>
                  </a:cubicBezTo>
                  <a:cubicBezTo>
                    <a:pt x="616" y="1434"/>
                    <a:pt x="616" y="1435"/>
                    <a:pt x="616" y="1436"/>
                  </a:cubicBezTo>
                  <a:cubicBezTo>
                    <a:pt x="616" y="1444"/>
                    <a:pt x="616" y="1444"/>
                    <a:pt x="616" y="1444"/>
                  </a:cubicBezTo>
                  <a:cubicBezTo>
                    <a:pt x="616" y="1444"/>
                    <a:pt x="616" y="1444"/>
                    <a:pt x="616" y="1444"/>
                  </a:cubicBezTo>
                  <a:cubicBezTo>
                    <a:pt x="617" y="1449"/>
                    <a:pt x="617" y="1449"/>
                    <a:pt x="617" y="1449"/>
                  </a:cubicBezTo>
                  <a:cubicBezTo>
                    <a:pt x="616" y="1449"/>
                    <a:pt x="616" y="1449"/>
                    <a:pt x="616" y="1449"/>
                  </a:cubicBezTo>
                  <a:cubicBezTo>
                    <a:pt x="616" y="1450"/>
                    <a:pt x="616" y="1450"/>
                    <a:pt x="616" y="1450"/>
                  </a:cubicBezTo>
                  <a:cubicBezTo>
                    <a:pt x="616" y="1450"/>
                    <a:pt x="616" y="1450"/>
                    <a:pt x="616" y="1450"/>
                  </a:cubicBezTo>
                  <a:cubicBezTo>
                    <a:pt x="615" y="1451"/>
                    <a:pt x="615" y="1451"/>
                    <a:pt x="615" y="1451"/>
                  </a:cubicBezTo>
                  <a:cubicBezTo>
                    <a:pt x="615" y="1460"/>
                    <a:pt x="615" y="1460"/>
                    <a:pt x="615" y="1460"/>
                  </a:cubicBezTo>
                  <a:cubicBezTo>
                    <a:pt x="615" y="1461"/>
                    <a:pt x="614" y="1463"/>
                    <a:pt x="614" y="1465"/>
                  </a:cubicBezTo>
                  <a:cubicBezTo>
                    <a:pt x="614" y="1466"/>
                    <a:pt x="615" y="1467"/>
                    <a:pt x="615" y="1468"/>
                  </a:cubicBezTo>
                  <a:cubicBezTo>
                    <a:pt x="615" y="1469"/>
                    <a:pt x="615" y="1470"/>
                    <a:pt x="615" y="1470"/>
                  </a:cubicBezTo>
                  <a:cubicBezTo>
                    <a:pt x="615" y="1471"/>
                    <a:pt x="616" y="1472"/>
                    <a:pt x="616" y="1473"/>
                  </a:cubicBezTo>
                  <a:cubicBezTo>
                    <a:pt x="616" y="1474"/>
                    <a:pt x="616" y="1475"/>
                    <a:pt x="616" y="1475"/>
                  </a:cubicBezTo>
                  <a:cubicBezTo>
                    <a:pt x="616" y="1481"/>
                    <a:pt x="616" y="1481"/>
                    <a:pt x="616" y="1481"/>
                  </a:cubicBezTo>
                  <a:cubicBezTo>
                    <a:pt x="616" y="1483"/>
                    <a:pt x="615" y="1485"/>
                    <a:pt x="615" y="1486"/>
                  </a:cubicBezTo>
                  <a:cubicBezTo>
                    <a:pt x="615" y="1486"/>
                    <a:pt x="615" y="1486"/>
                    <a:pt x="615" y="1486"/>
                  </a:cubicBezTo>
                  <a:cubicBezTo>
                    <a:pt x="614" y="1487"/>
                    <a:pt x="613" y="1487"/>
                    <a:pt x="612" y="1487"/>
                  </a:cubicBezTo>
                  <a:cubicBezTo>
                    <a:pt x="612" y="1487"/>
                    <a:pt x="611" y="1487"/>
                    <a:pt x="610" y="1486"/>
                  </a:cubicBezTo>
                  <a:cubicBezTo>
                    <a:pt x="610" y="1486"/>
                    <a:pt x="610" y="1486"/>
                    <a:pt x="610" y="1486"/>
                  </a:cubicBezTo>
                  <a:cubicBezTo>
                    <a:pt x="610" y="1485"/>
                    <a:pt x="610" y="1485"/>
                    <a:pt x="610" y="1485"/>
                  </a:cubicBezTo>
                  <a:cubicBezTo>
                    <a:pt x="609" y="1485"/>
                    <a:pt x="609" y="1485"/>
                    <a:pt x="609" y="1485"/>
                  </a:cubicBezTo>
                  <a:cubicBezTo>
                    <a:pt x="608" y="1485"/>
                    <a:pt x="608" y="1485"/>
                    <a:pt x="608" y="1485"/>
                  </a:cubicBezTo>
                  <a:cubicBezTo>
                    <a:pt x="603" y="1485"/>
                    <a:pt x="603" y="1485"/>
                    <a:pt x="603" y="1485"/>
                  </a:cubicBezTo>
                  <a:cubicBezTo>
                    <a:pt x="605" y="1487"/>
                    <a:pt x="605" y="1487"/>
                    <a:pt x="605" y="1487"/>
                  </a:cubicBezTo>
                  <a:cubicBezTo>
                    <a:pt x="606" y="1487"/>
                    <a:pt x="606" y="1487"/>
                    <a:pt x="606" y="1488"/>
                  </a:cubicBezTo>
                  <a:cubicBezTo>
                    <a:pt x="605" y="1488"/>
                    <a:pt x="605" y="1488"/>
                    <a:pt x="605" y="1488"/>
                  </a:cubicBezTo>
                  <a:cubicBezTo>
                    <a:pt x="604" y="1488"/>
                    <a:pt x="604" y="1488"/>
                    <a:pt x="604" y="1488"/>
                  </a:cubicBezTo>
                  <a:cubicBezTo>
                    <a:pt x="603" y="1488"/>
                    <a:pt x="602" y="1488"/>
                    <a:pt x="601" y="1487"/>
                  </a:cubicBezTo>
                  <a:cubicBezTo>
                    <a:pt x="601" y="1487"/>
                    <a:pt x="601" y="1487"/>
                    <a:pt x="601" y="1487"/>
                  </a:cubicBezTo>
                  <a:cubicBezTo>
                    <a:pt x="601" y="1487"/>
                    <a:pt x="601" y="1487"/>
                    <a:pt x="601" y="1487"/>
                  </a:cubicBezTo>
                  <a:cubicBezTo>
                    <a:pt x="600" y="1486"/>
                    <a:pt x="599" y="1486"/>
                    <a:pt x="598" y="1485"/>
                  </a:cubicBezTo>
                  <a:cubicBezTo>
                    <a:pt x="598" y="1485"/>
                    <a:pt x="598" y="1485"/>
                    <a:pt x="598" y="1485"/>
                  </a:cubicBezTo>
                  <a:cubicBezTo>
                    <a:pt x="597" y="1485"/>
                    <a:pt x="597" y="1485"/>
                    <a:pt x="597" y="1485"/>
                  </a:cubicBezTo>
                  <a:cubicBezTo>
                    <a:pt x="597" y="1484"/>
                    <a:pt x="596" y="1484"/>
                    <a:pt x="596" y="1484"/>
                  </a:cubicBezTo>
                  <a:cubicBezTo>
                    <a:pt x="595" y="1483"/>
                    <a:pt x="595" y="1483"/>
                    <a:pt x="595" y="1483"/>
                  </a:cubicBezTo>
                  <a:cubicBezTo>
                    <a:pt x="594" y="1484"/>
                    <a:pt x="594" y="1484"/>
                    <a:pt x="594" y="1484"/>
                  </a:cubicBezTo>
                  <a:cubicBezTo>
                    <a:pt x="593" y="1485"/>
                    <a:pt x="593" y="1485"/>
                    <a:pt x="591" y="1485"/>
                  </a:cubicBezTo>
                  <a:cubicBezTo>
                    <a:pt x="589" y="1485"/>
                    <a:pt x="588" y="1485"/>
                    <a:pt x="587" y="1486"/>
                  </a:cubicBezTo>
                  <a:cubicBezTo>
                    <a:pt x="585" y="1486"/>
                    <a:pt x="584" y="1487"/>
                    <a:pt x="584" y="1488"/>
                  </a:cubicBezTo>
                  <a:cubicBezTo>
                    <a:pt x="583" y="1488"/>
                    <a:pt x="583" y="1488"/>
                    <a:pt x="583" y="1488"/>
                  </a:cubicBezTo>
                  <a:cubicBezTo>
                    <a:pt x="583" y="1489"/>
                    <a:pt x="583" y="1489"/>
                    <a:pt x="583" y="1489"/>
                  </a:cubicBezTo>
                  <a:cubicBezTo>
                    <a:pt x="583" y="1490"/>
                    <a:pt x="582" y="1492"/>
                    <a:pt x="581" y="1493"/>
                  </a:cubicBezTo>
                  <a:cubicBezTo>
                    <a:pt x="581" y="1493"/>
                    <a:pt x="581" y="1493"/>
                    <a:pt x="581" y="1493"/>
                  </a:cubicBezTo>
                  <a:cubicBezTo>
                    <a:pt x="581" y="1493"/>
                    <a:pt x="581" y="1493"/>
                    <a:pt x="581" y="1493"/>
                  </a:cubicBezTo>
                  <a:cubicBezTo>
                    <a:pt x="581" y="1494"/>
                    <a:pt x="581" y="1494"/>
                    <a:pt x="580" y="1494"/>
                  </a:cubicBezTo>
                  <a:cubicBezTo>
                    <a:pt x="580" y="1495"/>
                    <a:pt x="580" y="1496"/>
                    <a:pt x="580" y="1496"/>
                  </a:cubicBezTo>
                  <a:cubicBezTo>
                    <a:pt x="580" y="1498"/>
                    <a:pt x="580" y="1500"/>
                    <a:pt x="579" y="1501"/>
                  </a:cubicBezTo>
                  <a:cubicBezTo>
                    <a:pt x="579" y="1502"/>
                    <a:pt x="579" y="1502"/>
                    <a:pt x="578" y="1503"/>
                  </a:cubicBezTo>
                  <a:cubicBezTo>
                    <a:pt x="578" y="1505"/>
                    <a:pt x="577" y="1506"/>
                    <a:pt x="577" y="1506"/>
                  </a:cubicBezTo>
                  <a:cubicBezTo>
                    <a:pt x="576" y="1507"/>
                    <a:pt x="576" y="1507"/>
                    <a:pt x="576" y="1507"/>
                  </a:cubicBezTo>
                  <a:cubicBezTo>
                    <a:pt x="576" y="1507"/>
                    <a:pt x="576" y="1507"/>
                    <a:pt x="576" y="1507"/>
                  </a:cubicBezTo>
                  <a:cubicBezTo>
                    <a:pt x="576" y="1508"/>
                    <a:pt x="574" y="1510"/>
                    <a:pt x="572" y="1512"/>
                  </a:cubicBezTo>
                  <a:cubicBezTo>
                    <a:pt x="572" y="1512"/>
                    <a:pt x="572" y="1512"/>
                    <a:pt x="572" y="1512"/>
                  </a:cubicBezTo>
                  <a:cubicBezTo>
                    <a:pt x="572" y="1512"/>
                    <a:pt x="572" y="1512"/>
                    <a:pt x="572" y="1512"/>
                  </a:cubicBezTo>
                  <a:cubicBezTo>
                    <a:pt x="571" y="1513"/>
                    <a:pt x="570" y="1516"/>
                    <a:pt x="568" y="1518"/>
                  </a:cubicBezTo>
                  <a:cubicBezTo>
                    <a:pt x="566" y="1519"/>
                    <a:pt x="564" y="1521"/>
                    <a:pt x="564" y="1523"/>
                  </a:cubicBezTo>
                  <a:cubicBezTo>
                    <a:pt x="564" y="1523"/>
                    <a:pt x="563" y="1524"/>
                    <a:pt x="562" y="1526"/>
                  </a:cubicBezTo>
                  <a:cubicBezTo>
                    <a:pt x="562" y="1527"/>
                    <a:pt x="562" y="1527"/>
                    <a:pt x="562" y="1528"/>
                  </a:cubicBezTo>
                  <a:cubicBezTo>
                    <a:pt x="561" y="1530"/>
                    <a:pt x="560" y="1532"/>
                    <a:pt x="560" y="1534"/>
                  </a:cubicBezTo>
                  <a:cubicBezTo>
                    <a:pt x="560" y="1535"/>
                    <a:pt x="561" y="1537"/>
                    <a:pt x="562" y="1538"/>
                  </a:cubicBezTo>
                  <a:cubicBezTo>
                    <a:pt x="563" y="1538"/>
                    <a:pt x="563" y="1538"/>
                    <a:pt x="563" y="1538"/>
                  </a:cubicBezTo>
                  <a:cubicBezTo>
                    <a:pt x="563" y="1538"/>
                    <a:pt x="563" y="1538"/>
                    <a:pt x="563" y="1538"/>
                  </a:cubicBezTo>
                  <a:cubicBezTo>
                    <a:pt x="563" y="1538"/>
                    <a:pt x="564" y="1539"/>
                    <a:pt x="566" y="1540"/>
                  </a:cubicBezTo>
                  <a:cubicBezTo>
                    <a:pt x="567" y="1540"/>
                    <a:pt x="567" y="1540"/>
                    <a:pt x="568" y="1541"/>
                  </a:cubicBezTo>
                  <a:cubicBezTo>
                    <a:pt x="570" y="1541"/>
                    <a:pt x="572" y="1542"/>
                    <a:pt x="574" y="1542"/>
                  </a:cubicBezTo>
                  <a:cubicBezTo>
                    <a:pt x="581" y="1542"/>
                    <a:pt x="581" y="1542"/>
                    <a:pt x="581" y="1542"/>
                  </a:cubicBezTo>
                  <a:cubicBezTo>
                    <a:pt x="583" y="1542"/>
                    <a:pt x="584" y="1542"/>
                    <a:pt x="585" y="1543"/>
                  </a:cubicBezTo>
                  <a:cubicBezTo>
                    <a:pt x="587" y="1543"/>
                    <a:pt x="587" y="1543"/>
                    <a:pt x="587" y="1543"/>
                  </a:cubicBezTo>
                  <a:cubicBezTo>
                    <a:pt x="586" y="1544"/>
                    <a:pt x="586" y="1544"/>
                    <a:pt x="586" y="1544"/>
                  </a:cubicBezTo>
                  <a:cubicBezTo>
                    <a:pt x="586" y="1544"/>
                    <a:pt x="586" y="1544"/>
                    <a:pt x="586" y="1544"/>
                  </a:cubicBezTo>
                  <a:cubicBezTo>
                    <a:pt x="586" y="1544"/>
                    <a:pt x="586" y="1544"/>
                    <a:pt x="586" y="1544"/>
                  </a:cubicBezTo>
                  <a:cubicBezTo>
                    <a:pt x="587" y="1545"/>
                    <a:pt x="588" y="1546"/>
                    <a:pt x="589" y="1547"/>
                  </a:cubicBezTo>
                  <a:cubicBezTo>
                    <a:pt x="589" y="1547"/>
                    <a:pt x="589" y="1547"/>
                    <a:pt x="589" y="1547"/>
                  </a:cubicBezTo>
                  <a:cubicBezTo>
                    <a:pt x="589" y="1547"/>
                    <a:pt x="589" y="1547"/>
                    <a:pt x="589" y="1547"/>
                  </a:cubicBezTo>
                  <a:cubicBezTo>
                    <a:pt x="589" y="1548"/>
                    <a:pt x="590" y="1549"/>
                    <a:pt x="590" y="1550"/>
                  </a:cubicBezTo>
                  <a:cubicBezTo>
                    <a:pt x="590" y="1552"/>
                    <a:pt x="590" y="1552"/>
                    <a:pt x="590" y="1552"/>
                  </a:cubicBezTo>
                  <a:cubicBezTo>
                    <a:pt x="589" y="1552"/>
                    <a:pt x="588" y="1551"/>
                    <a:pt x="587" y="1550"/>
                  </a:cubicBezTo>
                  <a:cubicBezTo>
                    <a:pt x="587" y="1550"/>
                    <a:pt x="587" y="1550"/>
                    <a:pt x="587" y="1550"/>
                  </a:cubicBezTo>
                  <a:cubicBezTo>
                    <a:pt x="586" y="1550"/>
                    <a:pt x="586" y="1550"/>
                    <a:pt x="586" y="1550"/>
                  </a:cubicBezTo>
                  <a:cubicBezTo>
                    <a:pt x="586" y="1550"/>
                    <a:pt x="585" y="1549"/>
                    <a:pt x="585" y="1549"/>
                  </a:cubicBezTo>
                  <a:cubicBezTo>
                    <a:pt x="584" y="1549"/>
                    <a:pt x="583" y="1548"/>
                    <a:pt x="582" y="1548"/>
                  </a:cubicBezTo>
                  <a:cubicBezTo>
                    <a:pt x="581" y="1548"/>
                    <a:pt x="581" y="1548"/>
                    <a:pt x="581" y="1548"/>
                  </a:cubicBezTo>
                  <a:cubicBezTo>
                    <a:pt x="581" y="1548"/>
                    <a:pt x="581" y="1548"/>
                    <a:pt x="581" y="1548"/>
                  </a:cubicBezTo>
                  <a:cubicBezTo>
                    <a:pt x="581" y="1547"/>
                    <a:pt x="578" y="1546"/>
                    <a:pt x="576" y="1546"/>
                  </a:cubicBezTo>
                  <a:cubicBezTo>
                    <a:pt x="575" y="1546"/>
                    <a:pt x="573" y="1546"/>
                    <a:pt x="571" y="1546"/>
                  </a:cubicBezTo>
                  <a:cubicBezTo>
                    <a:pt x="570" y="1546"/>
                    <a:pt x="560" y="1546"/>
                    <a:pt x="560" y="1546"/>
                  </a:cubicBezTo>
                  <a:cubicBezTo>
                    <a:pt x="560" y="1546"/>
                    <a:pt x="560" y="1546"/>
                    <a:pt x="560" y="1546"/>
                  </a:cubicBezTo>
                  <a:cubicBezTo>
                    <a:pt x="560" y="1546"/>
                    <a:pt x="560" y="1546"/>
                    <a:pt x="560" y="1546"/>
                  </a:cubicBezTo>
                  <a:cubicBezTo>
                    <a:pt x="559" y="1546"/>
                    <a:pt x="557" y="1547"/>
                    <a:pt x="555" y="1547"/>
                  </a:cubicBezTo>
                  <a:cubicBezTo>
                    <a:pt x="553" y="1548"/>
                    <a:pt x="552" y="1548"/>
                    <a:pt x="550" y="1549"/>
                  </a:cubicBezTo>
                  <a:cubicBezTo>
                    <a:pt x="550" y="1549"/>
                    <a:pt x="549" y="1549"/>
                    <a:pt x="548" y="1549"/>
                  </a:cubicBezTo>
                  <a:cubicBezTo>
                    <a:pt x="545" y="1550"/>
                    <a:pt x="544" y="1551"/>
                    <a:pt x="543" y="1551"/>
                  </a:cubicBezTo>
                  <a:cubicBezTo>
                    <a:pt x="542" y="1552"/>
                    <a:pt x="541" y="1552"/>
                    <a:pt x="540" y="1553"/>
                  </a:cubicBezTo>
                  <a:cubicBezTo>
                    <a:pt x="539" y="1553"/>
                    <a:pt x="538" y="1554"/>
                    <a:pt x="537" y="1554"/>
                  </a:cubicBezTo>
                  <a:cubicBezTo>
                    <a:pt x="535" y="1554"/>
                    <a:pt x="531" y="1555"/>
                    <a:pt x="528" y="1556"/>
                  </a:cubicBezTo>
                  <a:cubicBezTo>
                    <a:pt x="526" y="1557"/>
                    <a:pt x="523" y="1558"/>
                    <a:pt x="521" y="1560"/>
                  </a:cubicBezTo>
                  <a:cubicBezTo>
                    <a:pt x="520" y="1561"/>
                    <a:pt x="519" y="1562"/>
                    <a:pt x="518" y="1564"/>
                  </a:cubicBezTo>
                  <a:cubicBezTo>
                    <a:pt x="517" y="1565"/>
                    <a:pt x="516" y="1566"/>
                    <a:pt x="516" y="1567"/>
                  </a:cubicBezTo>
                  <a:cubicBezTo>
                    <a:pt x="515" y="1567"/>
                    <a:pt x="515" y="1567"/>
                    <a:pt x="515" y="1567"/>
                  </a:cubicBezTo>
                  <a:cubicBezTo>
                    <a:pt x="515" y="1568"/>
                    <a:pt x="515" y="1568"/>
                    <a:pt x="515" y="1568"/>
                  </a:cubicBezTo>
                  <a:cubicBezTo>
                    <a:pt x="515" y="1568"/>
                    <a:pt x="515" y="1570"/>
                    <a:pt x="515" y="1572"/>
                  </a:cubicBezTo>
                  <a:cubicBezTo>
                    <a:pt x="515" y="1572"/>
                    <a:pt x="515" y="1572"/>
                    <a:pt x="515" y="1572"/>
                  </a:cubicBezTo>
                  <a:cubicBezTo>
                    <a:pt x="515" y="1572"/>
                    <a:pt x="515" y="1572"/>
                    <a:pt x="515" y="1572"/>
                  </a:cubicBezTo>
                  <a:cubicBezTo>
                    <a:pt x="515" y="1573"/>
                    <a:pt x="515" y="1575"/>
                    <a:pt x="513" y="1577"/>
                  </a:cubicBezTo>
                  <a:cubicBezTo>
                    <a:pt x="512" y="1578"/>
                    <a:pt x="511" y="1579"/>
                    <a:pt x="511" y="1580"/>
                  </a:cubicBezTo>
                  <a:cubicBezTo>
                    <a:pt x="511" y="1580"/>
                    <a:pt x="511" y="1580"/>
                    <a:pt x="511" y="1580"/>
                  </a:cubicBezTo>
                  <a:cubicBezTo>
                    <a:pt x="511" y="1581"/>
                    <a:pt x="511" y="1581"/>
                    <a:pt x="511" y="1581"/>
                  </a:cubicBezTo>
                  <a:cubicBezTo>
                    <a:pt x="512" y="1582"/>
                    <a:pt x="512" y="1584"/>
                    <a:pt x="512" y="1586"/>
                  </a:cubicBezTo>
                  <a:cubicBezTo>
                    <a:pt x="512" y="1588"/>
                    <a:pt x="511" y="1591"/>
                    <a:pt x="510" y="1593"/>
                  </a:cubicBezTo>
                  <a:cubicBezTo>
                    <a:pt x="508" y="1595"/>
                    <a:pt x="505" y="1596"/>
                    <a:pt x="503" y="1597"/>
                  </a:cubicBezTo>
                  <a:cubicBezTo>
                    <a:pt x="503" y="1597"/>
                    <a:pt x="503" y="1597"/>
                    <a:pt x="503" y="1597"/>
                  </a:cubicBezTo>
                  <a:cubicBezTo>
                    <a:pt x="503" y="1597"/>
                    <a:pt x="503" y="1597"/>
                    <a:pt x="503" y="1597"/>
                  </a:cubicBezTo>
                  <a:cubicBezTo>
                    <a:pt x="503" y="1598"/>
                    <a:pt x="501" y="1599"/>
                    <a:pt x="500" y="1599"/>
                  </a:cubicBezTo>
                  <a:cubicBezTo>
                    <a:pt x="499" y="1600"/>
                    <a:pt x="497" y="1601"/>
                    <a:pt x="496" y="1602"/>
                  </a:cubicBezTo>
                  <a:cubicBezTo>
                    <a:pt x="493" y="1604"/>
                    <a:pt x="491" y="1605"/>
                    <a:pt x="490" y="1606"/>
                  </a:cubicBezTo>
                  <a:cubicBezTo>
                    <a:pt x="489" y="1606"/>
                    <a:pt x="488" y="1607"/>
                    <a:pt x="487" y="1607"/>
                  </a:cubicBezTo>
                  <a:cubicBezTo>
                    <a:pt x="486" y="1608"/>
                    <a:pt x="485" y="1608"/>
                    <a:pt x="484" y="1609"/>
                  </a:cubicBezTo>
                  <a:cubicBezTo>
                    <a:pt x="482" y="1609"/>
                    <a:pt x="481" y="1609"/>
                    <a:pt x="479" y="1610"/>
                  </a:cubicBezTo>
                  <a:cubicBezTo>
                    <a:pt x="479" y="1610"/>
                    <a:pt x="479" y="1610"/>
                    <a:pt x="479" y="1610"/>
                  </a:cubicBezTo>
                  <a:cubicBezTo>
                    <a:pt x="478" y="1611"/>
                    <a:pt x="478" y="1611"/>
                    <a:pt x="478" y="1611"/>
                  </a:cubicBezTo>
                  <a:cubicBezTo>
                    <a:pt x="477" y="1612"/>
                    <a:pt x="475" y="1612"/>
                    <a:pt x="472" y="1612"/>
                  </a:cubicBezTo>
                  <a:close/>
                </a:path>
              </a:pathLst>
            </a:custGeom>
            <a:grpFill/>
            <a:ln w="3175">
              <a:solidFill>
                <a:schemeClr val="tx1">
                  <a:lumMod val="50000"/>
                  <a:lumOff val="50000"/>
                </a:schemeClr>
              </a:solidFill>
              <a:round/>
              <a:headEnd/>
              <a:tailEnd/>
            </a:ln>
            <a:effectLst>
              <a:outerShdw blurRad="50800" dist="38100" dir="8100000" algn="tr" rotWithShape="0">
                <a:prstClr val="black">
                  <a:alpha val="40000"/>
                </a:prstClr>
              </a:outerShdw>
            </a:effectLst>
          </p:spPr>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58" name="Freeform 4">
              <a:extLst>
                <a:ext uri="{FF2B5EF4-FFF2-40B4-BE49-F238E27FC236}">
                  <a16:creationId xmlns:a16="http://schemas.microsoft.com/office/drawing/2014/main" id="{634F9F2C-2BB8-4562-8886-571AEE2A4615}"/>
                </a:ext>
              </a:extLst>
            </p:cNvPr>
            <p:cNvSpPr>
              <a:spLocks/>
            </p:cNvSpPr>
            <p:nvPr/>
          </p:nvSpPr>
          <p:spPr bwMode="auto">
            <a:xfrm>
              <a:off x="5166404" y="1912754"/>
              <a:ext cx="41321" cy="39790"/>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59" name="Freeform 5">
              <a:extLst>
                <a:ext uri="{FF2B5EF4-FFF2-40B4-BE49-F238E27FC236}">
                  <a16:creationId xmlns:a16="http://schemas.microsoft.com/office/drawing/2014/main" id="{18F78FEC-B58A-442A-A8F7-2ED63F2DCD35}"/>
                </a:ext>
              </a:extLst>
            </p:cNvPr>
            <p:cNvSpPr>
              <a:spLocks/>
            </p:cNvSpPr>
            <p:nvPr/>
          </p:nvSpPr>
          <p:spPr bwMode="auto">
            <a:xfrm>
              <a:off x="4838132" y="2945012"/>
              <a:ext cx="460651" cy="690213"/>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0" name="Freeform 6">
              <a:extLst>
                <a:ext uri="{FF2B5EF4-FFF2-40B4-BE49-F238E27FC236}">
                  <a16:creationId xmlns:a16="http://schemas.microsoft.com/office/drawing/2014/main" id="{02CAC1CE-CA37-46B7-AB4D-02687A49C6A1}"/>
                </a:ext>
              </a:extLst>
            </p:cNvPr>
            <p:cNvSpPr>
              <a:spLocks/>
            </p:cNvSpPr>
            <p:nvPr/>
          </p:nvSpPr>
          <p:spPr bwMode="auto">
            <a:xfrm>
              <a:off x="4796044" y="3211302"/>
              <a:ext cx="900000" cy="540000"/>
            </a:xfrm>
            <a:custGeom>
              <a:avLst/>
              <a:gdLst/>
              <a:ahLst/>
              <a:cxnLst>
                <a:cxn ang="0">
                  <a:pos x="33" y="42"/>
                </a:cxn>
                <a:cxn ang="0">
                  <a:pos x="34" y="36"/>
                </a:cxn>
                <a:cxn ang="0">
                  <a:pos x="35" y="31"/>
                </a:cxn>
                <a:cxn ang="0">
                  <a:pos x="37" y="29"/>
                </a:cxn>
                <a:cxn ang="0">
                  <a:pos x="37" y="22"/>
                </a:cxn>
                <a:cxn ang="0">
                  <a:pos x="36" y="15"/>
                </a:cxn>
                <a:cxn ang="0">
                  <a:pos x="37" y="11"/>
                </a:cxn>
                <a:cxn ang="0">
                  <a:pos x="32" y="8"/>
                </a:cxn>
                <a:cxn ang="0">
                  <a:pos x="25" y="7"/>
                </a:cxn>
                <a:cxn ang="0">
                  <a:pos x="19" y="7"/>
                </a:cxn>
                <a:cxn ang="0">
                  <a:pos x="15" y="5"/>
                </a:cxn>
                <a:cxn ang="0">
                  <a:pos x="13" y="1"/>
                </a:cxn>
                <a:cxn ang="0">
                  <a:pos x="5" y="0"/>
                </a:cxn>
                <a:cxn ang="0">
                  <a:pos x="0" y="3"/>
                </a:cxn>
                <a:cxn ang="0">
                  <a:pos x="0" y="4"/>
                </a:cxn>
                <a:cxn ang="0">
                  <a:pos x="2" y="8"/>
                </a:cxn>
                <a:cxn ang="0">
                  <a:pos x="5" y="13"/>
                </a:cxn>
                <a:cxn ang="0">
                  <a:pos x="6" y="19"/>
                </a:cxn>
                <a:cxn ang="0">
                  <a:pos x="9" y="23"/>
                </a:cxn>
                <a:cxn ang="0">
                  <a:pos x="12" y="28"/>
                </a:cxn>
                <a:cxn ang="0">
                  <a:pos x="14" y="34"/>
                </a:cxn>
                <a:cxn ang="0">
                  <a:pos x="13" y="39"/>
                </a:cxn>
                <a:cxn ang="0">
                  <a:pos x="15" y="41"/>
                </a:cxn>
                <a:cxn ang="0">
                  <a:pos x="17" y="44"/>
                </a:cxn>
                <a:cxn ang="0">
                  <a:pos x="18" y="47"/>
                </a:cxn>
                <a:cxn ang="0">
                  <a:pos x="19" y="49"/>
                </a:cxn>
                <a:cxn ang="0">
                  <a:pos x="20" y="50"/>
                </a:cxn>
                <a:cxn ang="0">
                  <a:pos x="26" y="47"/>
                </a:cxn>
                <a:cxn ang="0">
                  <a:pos x="33" y="42"/>
                </a:cxn>
              </a:cxnLst>
              <a:rect l="0" t="0" r="r" b="b"/>
              <a:pathLst>
                <a:path w="38" h="50">
                  <a:moveTo>
                    <a:pt x="33" y="42"/>
                  </a:moveTo>
                  <a:cubicBezTo>
                    <a:pt x="33" y="41"/>
                    <a:pt x="34" y="38"/>
                    <a:pt x="34" y="36"/>
                  </a:cubicBezTo>
                  <a:cubicBezTo>
                    <a:pt x="34" y="35"/>
                    <a:pt x="35" y="32"/>
                    <a:pt x="35" y="31"/>
                  </a:cubicBezTo>
                  <a:cubicBezTo>
                    <a:pt x="35" y="31"/>
                    <a:pt x="36" y="30"/>
                    <a:pt x="37" y="29"/>
                  </a:cubicBezTo>
                  <a:cubicBezTo>
                    <a:pt x="38" y="28"/>
                    <a:pt x="38" y="25"/>
                    <a:pt x="37" y="22"/>
                  </a:cubicBezTo>
                  <a:cubicBezTo>
                    <a:pt x="36" y="20"/>
                    <a:pt x="36" y="16"/>
                    <a:pt x="36" y="15"/>
                  </a:cubicBezTo>
                  <a:cubicBezTo>
                    <a:pt x="37" y="15"/>
                    <a:pt x="37" y="12"/>
                    <a:pt x="37" y="11"/>
                  </a:cubicBezTo>
                  <a:cubicBezTo>
                    <a:pt x="36" y="9"/>
                    <a:pt x="34" y="8"/>
                    <a:pt x="32" y="8"/>
                  </a:cubicBezTo>
                  <a:cubicBezTo>
                    <a:pt x="29" y="7"/>
                    <a:pt x="26" y="7"/>
                    <a:pt x="25" y="7"/>
                  </a:cubicBezTo>
                  <a:cubicBezTo>
                    <a:pt x="23" y="8"/>
                    <a:pt x="21" y="8"/>
                    <a:pt x="19" y="7"/>
                  </a:cubicBezTo>
                  <a:cubicBezTo>
                    <a:pt x="17" y="7"/>
                    <a:pt x="15" y="6"/>
                    <a:pt x="15" y="5"/>
                  </a:cubicBezTo>
                  <a:cubicBezTo>
                    <a:pt x="15" y="3"/>
                    <a:pt x="13" y="2"/>
                    <a:pt x="13" y="1"/>
                  </a:cubicBezTo>
                  <a:cubicBezTo>
                    <a:pt x="11" y="1"/>
                    <a:pt x="7" y="0"/>
                    <a:pt x="5" y="0"/>
                  </a:cubicBezTo>
                  <a:cubicBezTo>
                    <a:pt x="2" y="1"/>
                    <a:pt x="0" y="2"/>
                    <a:pt x="0" y="3"/>
                  </a:cubicBezTo>
                  <a:cubicBezTo>
                    <a:pt x="0" y="3"/>
                    <a:pt x="0" y="3"/>
                    <a:pt x="0" y="4"/>
                  </a:cubicBezTo>
                  <a:cubicBezTo>
                    <a:pt x="1" y="4"/>
                    <a:pt x="1" y="6"/>
                    <a:pt x="2" y="8"/>
                  </a:cubicBezTo>
                  <a:cubicBezTo>
                    <a:pt x="3" y="9"/>
                    <a:pt x="4" y="11"/>
                    <a:pt x="5" y="13"/>
                  </a:cubicBezTo>
                  <a:cubicBezTo>
                    <a:pt x="5" y="15"/>
                    <a:pt x="6" y="17"/>
                    <a:pt x="6" y="19"/>
                  </a:cubicBezTo>
                  <a:cubicBezTo>
                    <a:pt x="7" y="19"/>
                    <a:pt x="8" y="22"/>
                    <a:pt x="9" y="23"/>
                  </a:cubicBezTo>
                  <a:cubicBezTo>
                    <a:pt x="10" y="24"/>
                    <a:pt x="11" y="27"/>
                    <a:pt x="12" y="28"/>
                  </a:cubicBezTo>
                  <a:cubicBezTo>
                    <a:pt x="13" y="29"/>
                    <a:pt x="14" y="32"/>
                    <a:pt x="14" y="34"/>
                  </a:cubicBezTo>
                  <a:cubicBezTo>
                    <a:pt x="14" y="35"/>
                    <a:pt x="14" y="38"/>
                    <a:pt x="13" y="39"/>
                  </a:cubicBezTo>
                  <a:cubicBezTo>
                    <a:pt x="13" y="40"/>
                    <a:pt x="14" y="40"/>
                    <a:pt x="15" y="41"/>
                  </a:cubicBezTo>
                  <a:cubicBezTo>
                    <a:pt x="16" y="42"/>
                    <a:pt x="17" y="43"/>
                    <a:pt x="17" y="44"/>
                  </a:cubicBezTo>
                  <a:cubicBezTo>
                    <a:pt x="18" y="44"/>
                    <a:pt x="18" y="45"/>
                    <a:pt x="18" y="47"/>
                  </a:cubicBezTo>
                  <a:cubicBezTo>
                    <a:pt x="18" y="48"/>
                    <a:pt x="18" y="49"/>
                    <a:pt x="19" y="49"/>
                  </a:cubicBezTo>
                  <a:cubicBezTo>
                    <a:pt x="20" y="50"/>
                    <a:pt x="20" y="50"/>
                    <a:pt x="20" y="50"/>
                  </a:cubicBezTo>
                  <a:cubicBezTo>
                    <a:pt x="21" y="50"/>
                    <a:pt x="25" y="49"/>
                    <a:pt x="26" y="47"/>
                  </a:cubicBezTo>
                  <a:cubicBezTo>
                    <a:pt x="29" y="45"/>
                    <a:pt x="32" y="42"/>
                    <a:pt x="33" y="4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1" name="Freeform 7">
              <a:extLst>
                <a:ext uri="{FF2B5EF4-FFF2-40B4-BE49-F238E27FC236}">
                  <a16:creationId xmlns:a16="http://schemas.microsoft.com/office/drawing/2014/main" id="{EE17CDF6-B652-4940-A4F4-B26678E196FF}"/>
                </a:ext>
              </a:extLst>
            </p:cNvPr>
            <p:cNvSpPr>
              <a:spLocks/>
            </p:cNvSpPr>
            <p:nvPr/>
          </p:nvSpPr>
          <p:spPr bwMode="auto">
            <a:xfrm>
              <a:off x="6699103" y="2149966"/>
              <a:ext cx="152274" cy="181353"/>
            </a:xfrm>
            <a:custGeom>
              <a:avLst/>
              <a:gdLst/>
              <a:ahLst/>
              <a:cxnLst>
                <a:cxn ang="0">
                  <a:pos x="74" y="4"/>
                </a:cxn>
                <a:cxn ang="0">
                  <a:pos x="74" y="1"/>
                </a:cxn>
                <a:cxn ang="0">
                  <a:pos x="69" y="5"/>
                </a:cxn>
                <a:cxn ang="0">
                  <a:pos x="63" y="10"/>
                </a:cxn>
                <a:cxn ang="0">
                  <a:pos x="56" y="13"/>
                </a:cxn>
                <a:cxn ang="0">
                  <a:pos x="50" y="12"/>
                </a:cxn>
                <a:cxn ang="0">
                  <a:pos x="42" y="12"/>
                </a:cxn>
                <a:cxn ang="0">
                  <a:pos x="37" y="13"/>
                </a:cxn>
                <a:cxn ang="0">
                  <a:pos x="36" y="15"/>
                </a:cxn>
                <a:cxn ang="0">
                  <a:pos x="34" y="21"/>
                </a:cxn>
                <a:cxn ang="0">
                  <a:pos x="29" y="27"/>
                </a:cxn>
                <a:cxn ang="0">
                  <a:pos x="23" y="28"/>
                </a:cxn>
                <a:cxn ang="0">
                  <a:pos x="18" y="28"/>
                </a:cxn>
                <a:cxn ang="0">
                  <a:pos x="14" y="35"/>
                </a:cxn>
                <a:cxn ang="0">
                  <a:pos x="12" y="40"/>
                </a:cxn>
                <a:cxn ang="0">
                  <a:pos x="10" y="45"/>
                </a:cxn>
                <a:cxn ang="0">
                  <a:pos x="9" y="51"/>
                </a:cxn>
                <a:cxn ang="0">
                  <a:pos x="6" y="54"/>
                </a:cxn>
                <a:cxn ang="0">
                  <a:pos x="4" y="56"/>
                </a:cxn>
                <a:cxn ang="0">
                  <a:pos x="2" y="62"/>
                </a:cxn>
                <a:cxn ang="0">
                  <a:pos x="2" y="67"/>
                </a:cxn>
                <a:cxn ang="0">
                  <a:pos x="2" y="75"/>
                </a:cxn>
                <a:cxn ang="0">
                  <a:pos x="1" y="83"/>
                </a:cxn>
                <a:cxn ang="0">
                  <a:pos x="0" y="89"/>
                </a:cxn>
                <a:cxn ang="0">
                  <a:pos x="0" y="93"/>
                </a:cxn>
                <a:cxn ang="0">
                  <a:pos x="3" y="95"/>
                </a:cxn>
                <a:cxn ang="0">
                  <a:pos x="8" y="96"/>
                </a:cxn>
                <a:cxn ang="0">
                  <a:pos x="13" y="97"/>
                </a:cxn>
                <a:cxn ang="0">
                  <a:pos x="18" y="97"/>
                </a:cxn>
                <a:cxn ang="0">
                  <a:pos x="18" y="96"/>
                </a:cxn>
                <a:cxn ang="0">
                  <a:pos x="20" y="95"/>
                </a:cxn>
                <a:cxn ang="0">
                  <a:pos x="24" y="98"/>
                </a:cxn>
                <a:cxn ang="0">
                  <a:pos x="29" y="100"/>
                </a:cxn>
                <a:cxn ang="0">
                  <a:pos x="35" y="98"/>
                </a:cxn>
                <a:cxn ang="0">
                  <a:pos x="38" y="97"/>
                </a:cxn>
                <a:cxn ang="0">
                  <a:pos x="43" y="98"/>
                </a:cxn>
                <a:cxn ang="0">
                  <a:pos x="49" y="100"/>
                </a:cxn>
                <a:cxn ang="0">
                  <a:pos x="57" y="100"/>
                </a:cxn>
                <a:cxn ang="0">
                  <a:pos x="61" y="101"/>
                </a:cxn>
                <a:cxn ang="0">
                  <a:pos x="64" y="100"/>
                </a:cxn>
                <a:cxn ang="0">
                  <a:pos x="65" y="94"/>
                </a:cxn>
                <a:cxn ang="0">
                  <a:pos x="66" y="88"/>
                </a:cxn>
                <a:cxn ang="0">
                  <a:pos x="68" y="80"/>
                </a:cxn>
                <a:cxn ang="0">
                  <a:pos x="71" y="71"/>
                </a:cxn>
                <a:cxn ang="0">
                  <a:pos x="75" y="61"/>
                </a:cxn>
                <a:cxn ang="0">
                  <a:pos x="81" y="51"/>
                </a:cxn>
                <a:cxn ang="0">
                  <a:pos x="84" y="43"/>
                </a:cxn>
                <a:cxn ang="0">
                  <a:pos x="82" y="36"/>
                </a:cxn>
                <a:cxn ang="0">
                  <a:pos x="78" y="29"/>
                </a:cxn>
                <a:cxn ang="0">
                  <a:pos x="77" y="22"/>
                </a:cxn>
                <a:cxn ang="0">
                  <a:pos x="81" y="16"/>
                </a:cxn>
                <a:cxn ang="0">
                  <a:pos x="82" y="14"/>
                </a:cxn>
                <a:cxn ang="0">
                  <a:pos x="79" y="11"/>
                </a:cxn>
                <a:cxn ang="0">
                  <a:pos x="74" y="4"/>
                </a:cxn>
              </a:cxnLst>
              <a:rect l="0" t="0" r="r" b="b"/>
              <a:pathLst>
                <a:path w="84" h="101">
                  <a:moveTo>
                    <a:pt x="74" y="4"/>
                  </a:moveTo>
                  <a:cubicBezTo>
                    <a:pt x="75" y="2"/>
                    <a:pt x="74" y="0"/>
                    <a:pt x="74" y="1"/>
                  </a:cubicBezTo>
                  <a:cubicBezTo>
                    <a:pt x="73" y="3"/>
                    <a:pt x="70" y="4"/>
                    <a:pt x="69" y="5"/>
                  </a:cubicBezTo>
                  <a:cubicBezTo>
                    <a:pt x="67" y="7"/>
                    <a:pt x="65" y="9"/>
                    <a:pt x="63" y="10"/>
                  </a:cubicBezTo>
                  <a:cubicBezTo>
                    <a:pt x="61" y="12"/>
                    <a:pt x="58" y="13"/>
                    <a:pt x="56" y="13"/>
                  </a:cubicBezTo>
                  <a:cubicBezTo>
                    <a:pt x="55" y="13"/>
                    <a:pt x="52" y="13"/>
                    <a:pt x="50" y="12"/>
                  </a:cubicBezTo>
                  <a:cubicBezTo>
                    <a:pt x="47" y="12"/>
                    <a:pt x="45" y="12"/>
                    <a:pt x="42" y="12"/>
                  </a:cubicBezTo>
                  <a:cubicBezTo>
                    <a:pt x="40" y="11"/>
                    <a:pt x="38" y="12"/>
                    <a:pt x="37" y="13"/>
                  </a:cubicBezTo>
                  <a:cubicBezTo>
                    <a:pt x="36" y="13"/>
                    <a:pt x="36" y="14"/>
                    <a:pt x="36" y="15"/>
                  </a:cubicBezTo>
                  <a:cubicBezTo>
                    <a:pt x="37" y="16"/>
                    <a:pt x="36" y="19"/>
                    <a:pt x="34" y="21"/>
                  </a:cubicBezTo>
                  <a:cubicBezTo>
                    <a:pt x="32" y="23"/>
                    <a:pt x="30" y="26"/>
                    <a:pt x="29" y="27"/>
                  </a:cubicBezTo>
                  <a:cubicBezTo>
                    <a:pt x="28" y="29"/>
                    <a:pt x="25" y="30"/>
                    <a:pt x="23" y="28"/>
                  </a:cubicBezTo>
                  <a:cubicBezTo>
                    <a:pt x="21" y="27"/>
                    <a:pt x="19" y="27"/>
                    <a:pt x="18" y="28"/>
                  </a:cubicBezTo>
                  <a:cubicBezTo>
                    <a:pt x="16" y="30"/>
                    <a:pt x="15" y="33"/>
                    <a:pt x="14" y="35"/>
                  </a:cubicBezTo>
                  <a:cubicBezTo>
                    <a:pt x="13" y="37"/>
                    <a:pt x="12" y="39"/>
                    <a:pt x="12" y="40"/>
                  </a:cubicBezTo>
                  <a:cubicBezTo>
                    <a:pt x="11" y="41"/>
                    <a:pt x="10" y="44"/>
                    <a:pt x="10" y="45"/>
                  </a:cubicBezTo>
                  <a:cubicBezTo>
                    <a:pt x="10" y="48"/>
                    <a:pt x="9" y="50"/>
                    <a:pt x="9" y="51"/>
                  </a:cubicBezTo>
                  <a:cubicBezTo>
                    <a:pt x="8" y="53"/>
                    <a:pt x="7" y="54"/>
                    <a:pt x="6" y="54"/>
                  </a:cubicBezTo>
                  <a:cubicBezTo>
                    <a:pt x="5" y="54"/>
                    <a:pt x="4" y="55"/>
                    <a:pt x="4" y="56"/>
                  </a:cubicBezTo>
                  <a:cubicBezTo>
                    <a:pt x="3" y="58"/>
                    <a:pt x="3" y="61"/>
                    <a:pt x="2" y="62"/>
                  </a:cubicBezTo>
                  <a:cubicBezTo>
                    <a:pt x="2" y="63"/>
                    <a:pt x="2" y="66"/>
                    <a:pt x="2" y="67"/>
                  </a:cubicBezTo>
                  <a:cubicBezTo>
                    <a:pt x="3" y="70"/>
                    <a:pt x="3" y="73"/>
                    <a:pt x="2" y="75"/>
                  </a:cubicBezTo>
                  <a:cubicBezTo>
                    <a:pt x="2" y="78"/>
                    <a:pt x="1" y="81"/>
                    <a:pt x="1" y="83"/>
                  </a:cubicBezTo>
                  <a:cubicBezTo>
                    <a:pt x="1" y="84"/>
                    <a:pt x="1" y="87"/>
                    <a:pt x="0" y="89"/>
                  </a:cubicBezTo>
                  <a:cubicBezTo>
                    <a:pt x="0" y="89"/>
                    <a:pt x="0" y="91"/>
                    <a:pt x="0" y="93"/>
                  </a:cubicBezTo>
                  <a:cubicBezTo>
                    <a:pt x="0" y="94"/>
                    <a:pt x="2" y="94"/>
                    <a:pt x="3" y="95"/>
                  </a:cubicBezTo>
                  <a:cubicBezTo>
                    <a:pt x="5" y="95"/>
                    <a:pt x="7" y="96"/>
                    <a:pt x="8" y="96"/>
                  </a:cubicBezTo>
                  <a:cubicBezTo>
                    <a:pt x="9" y="96"/>
                    <a:pt x="11" y="97"/>
                    <a:pt x="13" y="97"/>
                  </a:cubicBezTo>
                  <a:cubicBezTo>
                    <a:pt x="16" y="97"/>
                    <a:pt x="18" y="97"/>
                    <a:pt x="18" y="97"/>
                  </a:cubicBezTo>
                  <a:cubicBezTo>
                    <a:pt x="18" y="97"/>
                    <a:pt x="18" y="97"/>
                    <a:pt x="18" y="96"/>
                  </a:cubicBezTo>
                  <a:cubicBezTo>
                    <a:pt x="18" y="95"/>
                    <a:pt x="19" y="94"/>
                    <a:pt x="20" y="95"/>
                  </a:cubicBezTo>
                  <a:cubicBezTo>
                    <a:pt x="21" y="95"/>
                    <a:pt x="23" y="96"/>
                    <a:pt x="24" y="98"/>
                  </a:cubicBezTo>
                  <a:cubicBezTo>
                    <a:pt x="25" y="99"/>
                    <a:pt x="28" y="100"/>
                    <a:pt x="29" y="100"/>
                  </a:cubicBezTo>
                  <a:cubicBezTo>
                    <a:pt x="31" y="99"/>
                    <a:pt x="33" y="99"/>
                    <a:pt x="35" y="98"/>
                  </a:cubicBezTo>
                  <a:cubicBezTo>
                    <a:pt x="36" y="97"/>
                    <a:pt x="37" y="97"/>
                    <a:pt x="38" y="97"/>
                  </a:cubicBezTo>
                  <a:cubicBezTo>
                    <a:pt x="39" y="97"/>
                    <a:pt x="42" y="98"/>
                    <a:pt x="43" y="98"/>
                  </a:cubicBezTo>
                  <a:cubicBezTo>
                    <a:pt x="45" y="100"/>
                    <a:pt x="47" y="100"/>
                    <a:pt x="49" y="100"/>
                  </a:cubicBezTo>
                  <a:cubicBezTo>
                    <a:pt x="52" y="100"/>
                    <a:pt x="55" y="100"/>
                    <a:pt x="57" y="100"/>
                  </a:cubicBezTo>
                  <a:cubicBezTo>
                    <a:pt x="57" y="100"/>
                    <a:pt x="60" y="101"/>
                    <a:pt x="61" y="101"/>
                  </a:cubicBezTo>
                  <a:cubicBezTo>
                    <a:pt x="62" y="101"/>
                    <a:pt x="63" y="101"/>
                    <a:pt x="64" y="100"/>
                  </a:cubicBezTo>
                  <a:cubicBezTo>
                    <a:pt x="64" y="99"/>
                    <a:pt x="65" y="96"/>
                    <a:pt x="65" y="94"/>
                  </a:cubicBezTo>
                  <a:cubicBezTo>
                    <a:pt x="65" y="93"/>
                    <a:pt x="66" y="89"/>
                    <a:pt x="66" y="88"/>
                  </a:cubicBezTo>
                  <a:cubicBezTo>
                    <a:pt x="66" y="85"/>
                    <a:pt x="67" y="82"/>
                    <a:pt x="68" y="80"/>
                  </a:cubicBezTo>
                  <a:cubicBezTo>
                    <a:pt x="69" y="78"/>
                    <a:pt x="70" y="73"/>
                    <a:pt x="71" y="71"/>
                  </a:cubicBezTo>
                  <a:cubicBezTo>
                    <a:pt x="72" y="67"/>
                    <a:pt x="73" y="63"/>
                    <a:pt x="75" y="61"/>
                  </a:cubicBezTo>
                  <a:cubicBezTo>
                    <a:pt x="77" y="58"/>
                    <a:pt x="80" y="54"/>
                    <a:pt x="81" y="51"/>
                  </a:cubicBezTo>
                  <a:cubicBezTo>
                    <a:pt x="82" y="49"/>
                    <a:pt x="83" y="45"/>
                    <a:pt x="84" y="43"/>
                  </a:cubicBezTo>
                  <a:cubicBezTo>
                    <a:pt x="84" y="41"/>
                    <a:pt x="84" y="38"/>
                    <a:pt x="82" y="36"/>
                  </a:cubicBezTo>
                  <a:cubicBezTo>
                    <a:pt x="81" y="33"/>
                    <a:pt x="79" y="30"/>
                    <a:pt x="78" y="29"/>
                  </a:cubicBezTo>
                  <a:cubicBezTo>
                    <a:pt x="77" y="27"/>
                    <a:pt x="76" y="24"/>
                    <a:pt x="77" y="22"/>
                  </a:cubicBezTo>
                  <a:cubicBezTo>
                    <a:pt x="77" y="20"/>
                    <a:pt x="79" y="18"/>
                    <a:pt x="81" y="16"/>
                  </a:cubicBezTo>
                  <a:cubicBezTo>
                    <a:pt x="82" y="14"/>
                    <a:pt x="82" y="14"/>
                    <a:pt x="82" y="14"/>
                  </a:cubicBezTo>
                  <a:cubicBezTo>
                    <a:pt x="83" y="13"/>
                    <a:pt x="81" y="12"/>
                    <a:pt x="79" y="11"/>
                  </a:cubicBezTo>
                  <a:cubicBezTo>
                    <a:pt x="76" y="10"/>
                    <a:pt x="75" y="7"/>
                    <a:pt x="74" y="4"/>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2" name="Freeform 8">
              <a:extLst>
                <a:ext uri="{FF2B5EF4-FFF2-40B4-BE49-F238E27FC236}">
                  <a16:creationId xmlns:a16="http://schemas.microsoft.com/office/drawing/2014/main" id="{31C1A75E-7DD1-41EE-98EA-5CF4DCEA58D7}"/>
                </a:ext>
              </a:extLst>
            </p:cNvPr>
            <p:cNvSpPr>
              <a:spLocks/>
            </p:cNvSpPr>
            <p:nvPr/>
          </p:nvSpPr>
          <p:spPr bwMode="auto">
            <a:xfrm>
              <a:off x="6363945" y="1905865"/>
              <a:ext cx="582319" cy="407088"/>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3" name="Freeform 9">
              <a:extLst>
                <a:ext uri="{FF2B5EF4-FFF2-40B4-BE49-F238E27FC236}">
                  <a16:creationId xmlns:a16="http://schemas.microsoft.com/office/drawing/2014/main" id="{485A3313-D5A6-45C2-810F-E98B331ED8CF}"/>
                </a:ext>
              </a:extLst>
            </p:cNvPr>
            <p:cNvSpPr>
              <a:spLocks/>
            </p:cNvSpPr>
            <p:nvPr/>
          </p:nvSpPr>
          <p:spPr bwMode="auto">
            <a:xfrm>
              <a:off x="6528463" y="2287703"/>
              <a:ext cx="110955" cy="161458"/>
            </a:xfrm>
            <a:custGeom>
              <a:avLst/>
              <a:gdLst/>
              <a:ahLst/>
              <a:cxnLst>
                <a:cxn ang="0">
                  <a:pos x="59" y="37"/>
                </a:cxn>
                <a:cxn ang="0">
                  <a:pos x="60" y="33"/>
                </a:cxn>
                <a:cxn ang="0">
                  <a:pos x="60" y="27"/>
                </a:cxn>
                <a:cxn ang="0">
                  <a:pos x="59" y="20"/>
                </a:cxn>
                <a:cxn ang="0">
                  <a:pos x="56" y="15"/>
                </a:cxn>
                <a:cxn ang="0">
                  <a:pos x="54" y="11"/>
                </a:cxn>
                <a:cxn ang="0">
                  <a:pos x="54" y="7"/>
                </a:cxn>
                <a:cxn ang="0">
                  <a:pos x="51" y="2"/>
                </a:cxn>
                <a:cxn ang="0">
                  <a:pos x="47" y="1"/>
                </a:cxn>
                <a:cxn ang="0">
                  <a:pos x="46" y="2"/>
                </a:cxn>
                <a:cxn ang="0">
                  <a:pos x="45" y="7"/>
                </a:cxn>
                <a:cxn ang="0">
                  <a:pos x="42" y="11"/>
                </a:cxn>
                <a:cxn ang="0">
                  <a:pos x="40" y="12"/>
                </a:cxn>
                <a:cxn ang="0">
                  <a:pos x="39" y="14"/>
                </a:cxn>
                <a:cxn ang="0">
                  <a:pos x="37" y="19"/>
                </a:cxn>
                <a:cxn ang="0">
                  <a:pos x="33" y="21"/>
                </a:cxn>
                <a:cxn ang="0">
                  <a:pos x="29" y="20"/>
                </a:cxn>
                <a:cxn ang="0">
                  <a:pos x="24" y="22"/>
                </a:cxn>
                <a:cxn ang="0">
                  <a:pos x="20" y="25"/>
                </a:cxn>
                <a:cxn ang="0">
                  <a:pos x="14" y="28"/>
                </a:cxn>
                <a:cxn ang="0">
                  <a:pos x="9" y="30"/>
                </a:cxn>
                <a:cxn ang="0">
                  <a:pos x="6" y="34"/>
                </a:cxn>
                <a:cxn ang="0">
                  <a:pos x="4" y="38"/>
                </a:cxn>
                <a:cxn ang="0">
                  <a:pos x="3" y="42"/>
                </a:cxn>
                <a:cxn ang="0">
                  <a:pos x="2" y="47"/>
                </a:cxn>
                <a:cxn ang="0">
                  <a:pos x="0" y="51"/>
                </a:cxn>
                <a:cxn ang="0">
                  <a:pos x="0" y="54"/>
                </a:cxn>
                <a:cxn ang="0">
                  <a:pos x="2" y="59"/>
                </a:cxn>
                <a:cxn ang="0">
                  <a:pos x="6" y="64"/>
                </a:cxn>
                <a:cxn ang="0">
                  <a:pos x="9" y="71"/>
                </a:cxn>
                <a:cxn ang="0">
                  <a:pos x="10" y="77"/>
                </a:cxn>
                <a:cxn ang="0">
                  <a:pos x="12" y="82"/>
                </a:cxn>
                <a:cxn ang="0">
                  <a:pos x="14" y="82"/>
                </a:cxn>
                <a:cxn ang="0">
                  <a:pos x="19" y="80"/>
                </a:cxn>
                <a:cxn ang="0">
                  <a:pos x="22" y="84"/>
                </a:cxn>
                <a:cxn ang="0">
                  <a:pos x="25" y="89"/>
                </a:cxn>
                <a:cxn ang="0">
                  <a:pos x="31" y="87"/>
                </a:cxn>
                <a:cxn ang="0">
                  <a:pos x="36" y="82"/>
                </a:cxn>
                <a:cxn ang="0">
                  <a:pos x="35" y="76"/>
                </a:cxn>
                <a:cxn ang="0">
                  <a:pos x="35" y="71"/>
                </a:cxn>
                <a:cxn ang="0">
                  <a:pos x="35" y="67"/>
                </a:cxn>
                <a:cxn ang="0">
                  <a:pos x="40" y="62"/>
                </a:cxn>
                <a:cxn ang="0">
                  <a:pos x="42" y="57"/>
                </a:cxn>
                <a:cxn ang="0">
                  <a:pos x="42" y="50"/>
                </a:cxn>
                <a:cxn ang="0">
                  <a:pos x="44" y="48"/>
                </a:cxn>
                <a:cxn ang="0">
                  <a:pos x="48" y="48"/>
                </a:cxn>
                <a:cxn ang="0">
                  <a:pos x="50" y="45"/>
                </a:cxn>
                <a:cxn ang="0">
                  <a:pos x="55" y="45"/>
                </a:cxn>
                <a:cxn ang="0">
                  <a:pos x="56" y="46"/>
                </a:cxn>
                <a:cxn ang="0">
                  <a:pos x="57" y="42"/>
                </a:cxn>
                <a:cxn ang="0">
                  <a:pos x="59" y="37"/>
                </a:cxn>
              </a:cxnLst>
              <a:rect l="0" t="0" r="r" b="b"/>
              <a:pathLst>
                <a:path w="61" h="89">
                  <a:moveTo>
                    <a:pt x="59" y="37"/>
                  </a:moveTo>
                  <a:cubicBezTo>
                    <a:pt x="60" y="36"/>
                    <a:pt x="61" y="35"/>
                    <a:pt x="60" y="33"/>
                  </a:cubicBezTo>
                  <a:cubicBezTo>
                    <a:pt x="60" y="31"/>
                    <a:pt x="60" y="29"/>
                    <a:pt x="60" y="27"/>
                  </a:cubicBezTo>
                  <a:cubicBezTo>
                    <a:pt x="60" y="25"/>
                    <a:pt x="59" y="22"/>
                    <a:pt x="59" y="20"/>
                  </a:cubicBezTo>
                  <a:cubicBezTo>
                    <a:pt x="59" y="18"/>
                    <a:pt x="57" y="15"/>
                    <a:pt x="56" y="15"/>
                  </a:cubicBezTo>
                  <a:cubicBezTo>
                    <a:pt x="54" y="14"/>
                    <a:pt x="54" y="12"/>
                    <a:pt x="54" y="11"/>
                  </a:cubicBezTo>
                  <a:cubicBezTo>
                    <a:pt x="55" y="10"/>
                    <a:pt x="55" y="8"/>
                    <a:pt x="54" y="7"/>
                  </a:cubicBezTo>
                  <a:cubicBezTo>
                    <a:pt x="53" y="5"/>
                    <a:pt x="53" y="3"/>
                    <a:pt x="51" y="2"/>
                  </a:cubicBezTo>
                  <a:cubicBezTo>
                    <a:pt x="49" y="0"/>
                    <a:pt x="48" y="0"/>
                    <a:pt x="47" y="1"/>
                  </a:cubicBezTo>
                  <a:cubicBezTo>
                    <a:pt x="47" y="1"/>
                    <a:pt x="47" y="1"/>
                    <a:pt x="46" y="2"/>
                  </a:cubicBezTo>
                  <a:cubicBezTo>
                    <a:pt x="46" y="3"/>
                    <a:pt x="45" y="6"/>
                    <a:pt x="45" y="7"/>
                  </a:cubicBezTo>
                  <a:cubicBezTo>
                    <a:pt x="45" y="9"/>
                    <a:pt x="44" y="11"/>
                    <a:pt x="42" y="11"/>
                  </a:cubicBezTo>
                  <a:cubicBezTo>
                    <a:pt x="40" y="11"/>
                    <a:pt x="39" y="11"/>
                    <a:pt x="40" y="12"/>
                  </a:cubicBezTo>
                  <a:cubicBezTo>
                    <a:pt x="40" y="13"/>
                    <a:pt x="40" y="13"/>
                    <a:pt x="39" y="14"/>
                  </a:cubicBezTo>
                  <a:cubicBezTo>
                    <a:pt x="38" y="15"/>
                    <a:pt x="38" y="17"/>
                    <a:pt x="37" y="19"/>
                  </a:cubicBezTo>
                  <a:cubicBezTo>
                    <a:pt x="37" y="21"/>
                    <a:pt x="35" y="22"/>
                    <a:pt x="33" y="21"/>
                  </a:cubicBezTo>
                  <a:cubicBezTo>
                    <a:pt x="31" y="20"/>
                    <a:pt x="30" y="20"/>
                    <a:pt x="29" y="20"/>
                  </a:cubicBezTo>
                  <a:cubicBezTo>
                    <a:pt x="28" y="20"/>
                    <a:pt x="26" y="21"/>
                    <a:pt x="24" y="22"/>
                  </a:cubicBezTo>
                  <a:cubicBezTo>
                    <a:pt x="22" y="22"/>
                    <a:pt x="21" y="24"/>
                    <a:pt x="20" y="25"/>
                  </a:cubicBezTo>
                  <a:cubicBezTo>
                    <a:pt x="19" y="27"/>
                    <a:pt x="16" y="27"/>
                    <a:pt x="14" y="28"/>
                  </a:cubicBezTo>
                  <a:cubicBezTo>
                    <a:pt x="12" y="28"/>
                    <a:pt x="10" y="29"/>
                    <a:pt x="9" y="30"/>
                  </a:cubicBezTo>
                  <a:cubicBezTo>
                    <a:pt x="9" y="31"/>
                    <a:pt x="8" y="33"/>
                    <a:pt x="6" y="34"/>
                  </a:cubicBezTo>
                  <a:cubicBezTo>
                    <a:pt x="6" y="34"/>
                    <a:pt x="4" y="36"/>
                    <a:pt x="4" y="38"/>
                  </a:cubicBezTo>
                  <a:cubicBezTo>
                    <a:pt x="3" y="39"/>
                    <a:pt x="3" y="41"/>
                    <a:pt x="3" y="42"/>
                  </a:cubicBezTo>
                  <a:cubicBezTo>
                    <a:pt x="4" y="44"/>
                    <a:pt x="3" y="46"/>
                    <a:pt x="2" y="47"/>
                  </a:cubicBezTo>
                  <a:cubicBezTo>
                    <a:pt x="1" y="48"/>
                    <a:pt x="0" y="50"/>
                    <a:pt x="0" y="51"/>
                  </a:cubicBezTo>
                  <a:cubicBezTo>
                    <a:pt x="1" y="51"/>
                    <a:pt x="1" y="53"/>
                    <a:pt x="0" y="54"/>
                  </a:cubicBezTo>
                  <a:cubicBezTo>
                    <a:pt x="0" y="55"/>
                    <a:pt x="1" y="57"/>
                    <a:pt x="2" y="59"/>
                  </a:cubicBezTo>
                  <a:cubicBezTo>
                    <a:pt x="3" y="61"/>
                    <a:pt x="5" y="63"/>
                    <a:pt x="6" y="64"/>
                  </a:cubicBezTo>
                  <a:cubicBezTo>
                    <a:pt x="7" y="66"/>
                    <a:pt x="8" y="68"/>
                    <a:pt x="9" y="71"/>
                  </a:cubicBezTo>
                  <a:cubicBezTo>
                    <a:pt x="10" y="72"/>
                    <a:pt x="10" y="76"/>
                    <a:pt x="10" y="77"/>
                  </a:cubicBezTo>
                  <a:cubicBezTo>
                    <a:pt x="11" y="79"/>
                    <a:pt x="11" y="81"/>
                    <a:pt x="12" y="82"/>
                  </a:cubicBezTo>
                  <a:cubicBezTo>
                    <a:pt x="13" y="83"/>
                    <a:pt x="14" y="83"/>
                    <a:pt x="14" y="82"/>
                  </a:cubicBezTo>
                  <a:cubicBezTo>
                    <a:pt x="15" y="80"/>
                    <a:pt x="17" y="79"/>
                    <a:pt x="19" y="80"/>
                  </a:cubicBezTo>
                  <a:cubicBezTo>
                    <a:pt x="20" y="80"/>
                    <a:pt x="22" y="82"/>
                    <a:pt x="22" y="84"/>
                  </a:cubicBezTo>
                  <a:cubicBezTo>
                    <a:pt x="23" y="86"/>
                    <a:pt x="24" y="88"/>
                    <a:pt x="25" y="89"/>
                  </a:cubicBezTo>
                  <a:cubicBezTo>
                    <a:pt x="26" y="89"/>
                    <a:pt x="28" y="88"/>
                    <a:pt x="31" y="87"/>
                  </a:cubicBezTo>
                  <a:cubicBezTo>
                    <a:pt x="33" y="85"/>
                    <a:pt x="35" y="84"/>
                    <a:pt x="36" y="82"/>
                  </a:cubicBezTo>
                  <a:cubicBezTo>
                    <a:pt x="36" y="80"/>
                    <a:pt x="35" y="78"/>
                    <a:pt x="35" y="76"/>
                  </a:cubicBezTo>
                  <a:cubicBezTo>
                    <a:pt x="35" y="74"/>
                    <a:pt x="35" y="72"/>
                    <a:pt x="35" y="71"/>
                  </a:cubicBezTo>
                  <a:cubicBezTo>
                    <a:pt x="35" y="70"/>
                    <a:pt x="35" y="68"/>
                    <a:pt x="35" y="67"/>
                  </a:cubicBezTo>
                  <a:cubicBezTo>
                    <a:pt x="36" y="65"/>
                    <a:pt x="38" y="63"/>
                    <a:pt x="40" y="62"/>
                  </a:cubicBezTo>
                  <a:cubicBezTo>
                    <a:pt x="41" y="61"/>
                    <a:pt x="42" y="59"/>
                    <a:pt x="42" y="57"/>
                  </a:cubicBezTo>
                  <a:cubicBezTo>
                    <a:pt x="42" y="55"/>
                    <a:pt x="42" y="52"/>
                    <a:pt x="42" y="50"/>
                  </a:cubicBezTo>
                  <a:cubicBezTo>
                    <a:pt x="41" y="48"/>
                    <a:pt x="43" y="47"/>
                    <a:pt x="44" y="48"/>
                  </a:cubicBezTo>
                  <a:cubicBezTo>
                    <a:pt x="46" y="48"/>
                    <a:pt x="48" y="49"/>
                    <a:pt x="48" y="48"/>
                  </a:cubicBezTo>
                  <a:cubicBezTo>
                    <a:pt x="49" y="48"/>
                    <a:pt x="50" y="47"/>
                    <a:pt x="50" y="45"/>
                  </a:cubicBezTo>
                  <a:cubicBezTo>
                    <a:pt x="51" y="44"/>
                    <a:pt x="53" y="44"/>
                    <a:pt x="55" y="45"/>
                  </a:cubicBezTo>
                  <a:cubicBezTo>
                    <a:pt x="56" y="46"/>
                    <a:pt x="56" y="46"/>
                    <a:pt x="56" y="46"/>
                  </a:cubicBezTo>
                  <a:cubicBezTo>
                    <a:pt x="57" y="47"/>
                    <a:pt x="57" y="45"/>
                    <a:pt x="57" y="42"/>
                  </a:cubicBezTo>
                  <a:cubicBezTo>
                    <a:pt x="58" y="40"/>
                    <a:pt x="58" y="37"/>
                    <a:pt x="59"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4" name="Freeform 10">
              <a:extLst>
                <a:ext uri="{FF2B5EF4-FFF2-40B4-BE49-F238E27FC236}">
                  <a16:creationId xmlns:a16="http://schemas.microsoft.com/office/drawing/2014/main" id="{9C9A5092-8738-4D43-8608-A48FF58523FA}"/>
                </a:ext>
              </a:extLst>
            </p:cNvPr>
            <p:cNvSpPr>
              <a:spLocks/>
            </p:cNvSpPr>
            <p:nvPr/>
          </p:nvSpPr>
          <p:spPr bwMode="auto">
            <a:xfrm>
              <a:off x="6632531" y="2287703"/>
              <a:ext cx="113249" cy="242569"/>
            </a:xfrm>
            <a:custGeom>
              <a:avLst/>
              <a:gdLst/>
              <a:ahLst/>
              <a:cxnLst>
                <a:cxn ang="0">
                  <a:pos x="40" y="20"/>
                </a:cxn>
                <a:cxn ang="0">
                  <a:pos x="38" y="13"/>
                </a:cxn>
                <a:cxn ang="0">
                  <a:pos x="34" y="4"/>
                </a:cxn>
                <a:cxn ang="0">
                  <a:pos x="24" y="0"/>
                </a:cxn>
                <a:cxn ang="0">
                  <a:pos x="19" y="8"/>
                </a:cxn>
                <a:cxn ang="0">
                  <a:pos x="13" y="16"/>
                </a:cxn>
                <a:cxn ang="0">
                  <a:pos x="2" y="20"/>
                </a:cxn>
                <a:cxn ang="0">
                  <a:pos x="3" y="33"/>
                </a:cxn>
                <a:cxn ang="0">
                  <a:pos x="0" y="43"/>
                </a:cxn>
                <a:cxn ang="0">
                  <a:pos x="1" y="49"/>
                </a:cxn>
                <a:cxn ang="0">
                  <a:pos x="5" y="58"/>
                </a:cxn>
                <a:cxn ang="0">
                  <a:pos x="7" y="70"/>
                </a:cxn>
                <a:cxn ang="0">
                  <a:pos x="10" y="83"/>
                </a:cxn>
                <a:cxn ang="0">
                  <a:pos x="14" y="92"/>
                </a:cxn>
                <a:cxn ang="0">
                  <a:pos x="19" y="106"/>
                </a:cxn>
                <a:cxn ang="0">
                  <a:pos x="23" y="118"/>
                </a:cxn>
                <a:cxn ang="0">
                  <a:pos x="26" y="132"/>
                </a:cxn>
                <a:cxn ang="0">
                  <a:pos x="28" y="134"/>
                </a:cxn>
                <a:cxn ang="0">
                  <a:pos x="32" y="128"/>
                </a:cxn>
                <a:cxn ang="0">
                  <a:pos x="41" y="134"/>
                </a:cxn>
                <a:cxn ang="0">
                  <a:pos x="49" y="131"/>
                </a:cxn>
                <a:cxn ang="0">
                  <a:pos x="52" y="124"/>
                </a:cxn>
                <a:cxn ang="0">
                  <a:pos x="56" y="115"/>
                </a:cxn>
                <a:cxn ang="0">
                  <a:pos x="49" y="102"/>
                </a:cxn>
                <a:cxn ang="0">
                  <a:pos x="48" y="85"/>
                </a:cxn>
                <a:cxn ang="0">
                  <a:pos x="55" y="78"/>
                </a:cxn>
                <a:cxn ang="0">
                  <a:pos x="61" y="73"/>
                </a:cxn>
                <a:cxn ang="0">
                  <a:pos x="62" y="60"/>
                </a:cxn>
                <a:cxn ang="0">
                  <a:pos x="61" y="42"/>
                </a:cxn>
                <a:cxn ang="0">
                  <a:pos x="57" y="29"/>
                </a:cxn>
                <a:cxn ang="0">
                  <a:pos x="55" y="23"/>
                </a:cxn>
                <a:cxn ang="0">
                  <a:pos x="45" y="20"/>
                </a:cxn>
              </a:cxnLst>
              <a:rect l="0" t="0" r="r" b="b"/>
              <a:pathLst>
                <a:path w="62" h="135">
                  <a:moveTo>
                    <a:pt x="45" y="20"/>
                  </a:moveTo>
                  <a:cubicBezTo>
                    <a:pt x="44" y="20"/>
                    <a:pt x="42" y="20"/>
                    <a:pt x="40" y="20"/>
                  </a:cubicBezTo>
                  <a:cubicBezTo>
                    <a:pt x="39" y="19"/>
                    <a:pt x="38" y="18"/>
                    <a:pt x="38" y="17"/>
                  </a:cubicBezTo>
                  <a:cubicBezTo>
                    <a:pt x="38" y="15"/>
                    <a:pt x="38" y="14"/>
                    <a:pt x="38" y="13"/>
                  </a:cubicBezTo>
                  <a:cubicBezTo>
                    <a:pt x="38" y="11"/>
                    <a:pt x="38" y="9"/>
                    <a:pt x="38" y="7"/>
                  </a:cubicBezTo>
                  <a:cubicBezTo>
                    <a:pt x="38" y="5"/>
                    <a:pt x="37" y="4"/>
                    <a:pt x="34" y="4"/>
                  </a:cubicBezTo>
                  <a:cubicBezTo>
                    <a:pt x="32" y="4"/>
                    <a:pt x="28" y="3"/>
                    <a:pt x="28" y="1"/>
                  </a:cubicBezTo>
                  <a:cubicBezTo>
                    <a:pt x="26" y="0"/>
                    <a:pt x="24" y="0"/>
                    <a:pt x="24" y="0"/>
                  </a:cubicBezTo>
                  <a:cubicBezTo>
                    <a:pt x="23" y="1"/>
                    <a:pt x="22" y="2"/>
                    <a:pt x="21" y="4"/>
                  </a:cubicBezTo>
                  <a:cubicBezTo>
                    <a:pt x="20" y="5"/>
                    <a:pt x="19" y="7"/>
                    <a:pt x="19" y="8"/>
                  </a:cubicBezTo>
                  <a:cubicBezTo>
                    <a:pt x="18" y="9"/>
                    <a:pt x="17" y="11"/>
                    <a:pt x="16" y="13"/>
                  </a:cubicBezTo>
                  <a:cubicBezTo>
                    <a:pt x="16" y="13"/>
                    <a:pt x="13" y="15"/>
                    <a:pt x="13" y="16"/>
                  </a:cubicBezTo>
                  <a:cubicBezTo>
                    <a:pt x="11" y="16"/>
                    <a:pt x="7" y="16"/>
                    <a:pt x="5" y="16"/>
                  </a:cubicBezTo>
                  <a:cubicBezTo>
                    <a:pt x="3" y="16"/>
                    <a:pt x="2" y="18"/>
                    <a:pt x="2" y="20"/>
                  </a:cubicBezTo>
                  <a:cubicBezTo>
                    <a:pt x="2" y="22"/>
                    <a:pt x="3" y="25"/>
                    <a:pt x="3" y="27"/>
                  </a:cubicBezTo>
                  <a:cubicBezTo>
                    <a:pt x="3" y="29"/>
                    <a:pt x="3" y="32"/>
                    <a:pt x="3" y="33"/>
                  </a:cubicBezTo>
                  <a:cubicBezTo>
                    <a:pt x="4" y="35"/>
                    <a:pt x="3" y="37"/>
                    <a:pt x="2" y="37"/>
                  </a:cubicBezTo>
                  <a:cubicBezTo>
                    <a:pt x="1" y="38"/>
                    <a:pt x="1" y="40"/>
                    <a:pt x="0" y="43"/>
                  </a:cubicBezTo>
                  <a:cubicBezTo>
                    <a:pt x="0" y="45"/>
                    <a:pt x="0" y="48"/>
                    <a:pt x="0" y="48"/>
                  </a:cubicBezTo>
                  <a:cubicBezTo>
                    <a:pt x="0" y="48"/>
                    <a:pt x="0" y="48"/>
                    <a:pt x="1" y="49"/>
                  </a:cubicBezTo>
                  <a:cubicBezTo>
                    <a:pt x="2" y="50"/>
                    <a:pt x="2" y="52"/>
                    <a:pt x="3" y="54"/>
                  </a:cubicBezTo>
                  <a:cubicBezTo>
                    <a:pt x="3" y="54"/>
                    <a:pt x="4" y="57"/>
                    <a:pt x="5" y="58"/>
                  </a:cubicBezTo>
                  <a:cubicBezTo>
                    <a:pt x="6" y="59"/>
                    <a:pt x="6" y="62"/>
                    <a:pt x="7" y="63"/>
                  </a:cubicBezTo>
                  <a:cubicBezTo>
                    <a:pt x="7" y="65"/>
                    <a:pt x="7" y="68"/>
                    <a:pt x="7" y="70"/>
                  </a:cubicBezTo>
                  <a:cubicBezTo>
                    <a:pt x="7" y="72"/>
                    <a:pt x="7" y="75"/>
                    <a:pt x="8" y="77"/>
                  </a:cubicBezTo>
                  <a:cubicBezTo>
                    <a:pt x="8" y="79"/>
                    <a:pt x="9" y="81"/>
                    <a:pt x="10" y="83"/>
                  </a:cubicBezTo>
                  <a:cubicBezTo>
                    <a:pt x="10" y="85"/>
                    <a:pt x="11" y="87"/>
                    <a:pt x="12" y="88"/>
                  </a:cubicBezTo>
                  <a:cubicBezTo>
                    <a:pt x="13" y="89"/>
                    <a:pt x="14" y="91"/>
                    <a:pt x="14" y="92"/>
                  </a:cubicBezTo>
                  <a:cubicBezTo>
                    <a:pt x="14" y="94"/>
                    <a:pt x="16" y="97"/>
                    <a:pt x="17" y="99"/>
                  </a:cubicBezTo>
                  <a:cubicBezTo>
                    <a:pt x="18" y="101"/>
                    <a:pt x="19" y="104"/>
                    <a:pt x="19" y="106"/>
                  </a:cubicBezTo>
                  <a:cubicBezTo>
                    <a:pt x="19" y="107"/>
                    <a:pt x="20" y="110"/>
                    <a:pt x="21" y="112"/>
                  </a:cubicBezTo>
                  <a:cubicBezTo>
                    <a:pt x="22" y="113"/>
                    <a:pt x="23" y="116"/>
                    <a:pt x="23" y="118"/>
                  </a:cubicBezTo>
                  <a:cubicBezTo>
                    <a:pt x="23" y="120"/>
                    <a:pt x="23" y="123"/>
                    <a:pt x="24" y="124"/>
                  </a:cubicBezTo>
                  <a:cubicBezTo>
                    <a:pt x="24" y="126"/>
                    <a:pt x="25" y="129"/>
                    <a:pt x="26" y="132"/>
                  </a:cubicBezTo>
                  <a:cubicBezTo>
                    <a:pt x="27" y="134"/>
                    <a:pt x="27" y="134"/>
                    <a:pt x="27" y="134"/>
                  </a:cubicBezTo>
                  <a:cubicBezTo>
                    <a:pt x="27" y="135"/>
                    <a:pt x="28" y="135"/>
                    <a:pt x="28" y="134"/>
                  </a:cubicBezTo>
                  <a:cubicBezTo>
                    <a:pt x="28" y="134"/>
                    <a:pt x="28" y="134"/>
                    <a:pt x="29" y="133"/>
                  </a:cubicBezTo>
                  <a:cubicBezTo>
                    <a:pt x="30" y="131"/>
                    <a:pt x="32" y="129"/>
                    <a:pt x="32" y="128"/>
                  </a:cubicBezTo>
                  <a:cubicBezTo>
                    <a:pt x="33" y="128"/>
                    <a:pt x="35" y="129"/>
                    <a:pt x="37" y="131"/>
                  </a:cubicBezTo>
                  <a:cubicBezTo>
                    <a:pt x="39" y="132"/>
                    <a:pt x="41" y="133"/>
                    <a:pt x="41" y="134"/>
                  </a:cubicBezTo>
                  <a:cubicBezTo>
                    <a:pt x="41" y="135"/>
                    <a:pt x="43" y="135"/>
                    <a:pt x="45" y="135"/>
                  </a:cubicBezTo>
                  <a:cubicBezTo>
                    <a:pt x="47" y="134"/>
                    <a:pt x="48" y="132"/>
                    <a:pt x="49" y="131"/>
                  </a:cubicBezTo>
                  <a:cubicBezTo>
                    <a:pt x="49" y="130"/>
                    <a:pt x="49" y="128"/>
                    <a:pt x="49" y="126"/>
                  </a:cubicBezTo>
                  <a:cubicBezTo>
                    <a:pt x="50" y="125"/>
                    <a:pt x="51" y="124"/>
                    <a:pt x="52" y="124"/>
                  </a:cubicBezTo>
                  <a:cubicBezTo>
                    <a:pt x="53" y="123"/>
                    <a:pt x="54" y="122"/>
                    <a:pt x="55" y="121"/>
                  </a:cubicBezTo>
                  <a:cubicBezTo>
                    <a:pt x="56" y="119"/>
                    <a:pt x="56" y="118"/>
                    <a:pt x="56" y="115"/>
                  </a:cubicBezTo>
                  <a:cubicBezTo>
                    <a:pt x="56" y="113"/>
                    <a:pt x="54" y="111"/>
                    <a:pt x="53" y="109"/>
                  </a:cubicBezTo>
                  <a:cubicBezTo>
                    <a:pt x="51" y="108"/>
                    <a:pt x="50" y="104"/>
                    <a:pt x="49" y="102"/>
                  </a:cubicBezTo>
                  <a:cubicBezTo>
                    <a:pt x="49" y="99"/>
                    <a:pt x="49" y="95"/>
                    <a:pt x="49" y="93"/>
                  </a:cubicBezTo>
                  <a:cubicBezTo>
                    <a:pt x="49" y="91"/>
                    <a:pt x="48" y="87"/>
                    <a:pt x="48" y="85"/>
                  </a:cubicBezTo>
                  <a:cubicBezTo>
                    <a:pt x="48" y="82"/>
                    <a:pt x="49" y="80"/>
                    <a:pt x="50" y="79"/>
                  </a:cubicBezTo>
                  <a:cubicBezTo>
                    <a:pt x="52" y="78"/>
                    <a:pt x="53" y="77"/>
                    <a:pt x="55" y="78"/>
                  </a:cubicBezTo>
                  <a:cubicBezTo>
                    <a:pt x="57" y="78"/>
                    <a:pt x="59" y="78"/>
                    <a:pt x="60" y="78"/>
                  </a:cubicBezTo>
                  <a:cubicBezTo>
                    <a:pt x="61" y="77"/>
                    <a:pt x="61" y="75"/>
                    <a:pt x="61" y="73"/>
                  </a:cubicBezTo>
                  <a:cubicBezTo>
                    <a:pt x="61" y="72"/>
                    <a:pt x="61" y="69"/>
                    <a:pt x="62" y="67"/>
                  </a:cubicBezTo>
                  <a:cubicBezTo>
                    <a:pt x="62" y="66"/>
                    <a:pt x="62" y="62"/>
                    <a:pt x="62" y="60"/>
                  </a:cubicBezTo>
                  <a:cubicBezTo>
                    <a:pt x="62" y="58"/>
                    <a:pt x="62" y="54"/>
                    <a:pt x="62" y="50"/>
                  </a:cubicBezTo>
                  <a:cubicBezTo>
                    <a:pt x="61" y="47"/>
                    <a:pt x="61" y="44"/>
                    <a:pt x="61" y="42"/>
                  </a:cubicBezTo>
                  <a:cubicBezTo>
                    <a:pt x="61" y="40"/>
                    <a:pt x="60" y="37"/>
                    <a:pt x="59" y="35"/>
                  </a:cubicBezTo>
                  <a:cubicBezTo>
                    <a:pt x="58" y="33"/>
                    <a:pt x="57" y="30"/>
                    <a:pt x="57" y="29"/>
                  </a:cubicBezTo>
                  <a:cubicBezTo>
                    <a:pt x="56" y="28"/>
                    <a:pt x="56" y="25"/>
                    <a:pt x="56" y="24"/>
                  </a:cubicBezTo>
                  <a:cubicBezTo>
                    <a:pt x="55" y="23"/>
                    <a:pt x="55" y="23"/>
                    <a:pt x="55" y="23"/>
                  </a:cubicBezTo>
                  <a:cubicBezTo>
                    <a:pt x="55" y="22"/>
                    <a:pt x="53" y="21"/>
                    <a:pt x="50" y="21"/>
                  </a:cubicBezTo>
                  <a:cubicBezTo>
                    <a:pt x="48" y="21"/>
                    <a:pt x="46" y="20"/>
                    <a:pt x="45" y="2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5" name="Freeform 11">
              <a:extLst>
                <a:ext uri="{FF2B5EF4-FFF2-40B4-BE49-F238E27FC236}">
                  <a16:creationId xmlns:a16="http://schemas.microsoft.com/office/drawing/2014/main" id="{56A88562-E1D0-48DA-9F27-8BB78E9A5D5D}"/>
                </a:ext>
              </a:extLst>
            </p:cNvPr>
            <p:cNvSpPr>
              <a:spLocks/>
            </p:cNvSpPr>
            <p:nvPr/>
          </p:nvSpPr>
          <p:spPr bwMode="auto">
            <a:xfrm>
              <a:off x="6725884" y="1999987"/>
              <a:ext cx="165284" cy="202778"/>
            </a:xfrm>
            <a:custGeom>
              <a:avLst/>
              <a:gdLst/>
              <a:ahLst/>
              <a:cxnLst>
                <a:cxn ang="0">
                  <a:pos x="87" y="16"/>
                </a:cxn>
                <a:cxn ang="0">
                  <a:pos x="87" y="11"/>
                </a:cxn>
                <a:cxn ang="0">
                  <a:pos x="89" y="4"/>
                </a:cxn>
                <a:cxn ang="0">
                  <a:pos x="86" y="1"/>
                </a:cxn>
                <a:cxn ang="0">
                  <a:pos x="80" y="7"/>
                </a:cxn>
                <a:cxn ang="0">
                  <a:pos x="75" y="10"/>
                </a:cxn>
                <a:cxn ang="0">
                  <a:pos x="70" y="12"/>
                </a:cxn>
                <a:cxn ang="0">
                  <a:pos x="66" y="17"/>
                </a:cxn>
                <a:cxn ang="0">
                  <a:pos x="60" y="22"/>
                </a:cxn>
                <a:cxn ang="0">
                  <a:pos x="53" y="27"/>
                </a:cxn>
                <a:cxn ang="0">
                  <a:pos x="46" y="32"/>
                </a:cxn>
                <a:cxn ang="0">
                  <a:pos x="43" y="36"/>
                </a:cxn>
                <a:cxn ang="0">
                  <a:pos x="38" y="39"/>
                </a:cxn>
                <a:cxn ang="0">
                  <a:pos x="37" y="42"/>
                </a:cxn>
                <a:cxn ang="0">
                  <a:pos x="34" y="48"/>
                </a:cxn>
                <a:cxn ang="0">
                  <a:pos x="30" y="55"/>
                </a:cxn>
                <a:cxn ang="0">
                  <a:pos x="30" y="61"/>
                </a:cxn>
                <a:cxn ang="0">
                  <a:pos x="30" y="67"/>
                </a:cxn>
                <a:cxn ang="0">
                  <a:pos x="27" y="71"/>
                </a:cxn>
                <a:cxn ang="0">
                  <a:pos x="23" y="71"/>
                </a:cxn>
                <a:cxn ang="0">
                  <a:pos x="20" y="74"/>
                </a:cxn>
                <a:cxn ang="0">
                  <a:pos x="17" y="78"/>
                </a:cxn>
                <a:cxn ang="0">
                  <a:pos x="12" y="80"/>
                </a:cxn>
                <a:cxn ang="0">
                  <a:pos x="8" y="85"/>
                </a:cxn>
                <a:cxn ang="0">
                  <a:pos x="3" y="91"/>
                </a:cxn>
                <a:cxn ang="0">
                  <a:pos x="1" y="98"/>
                </a:cxn>
                <a:cxn ang="0">
                  <a:pos x="4" y="104"/>
                </a:cxn>
                <a:cxn ang="0">
                  <a:pos x="9" y="110"/>
                </a:cxn>
                <a:cxn ang="0">
                  <a:pos x="14" y="109"/>
                </a:cxn>
                <a:cxn ang="0">
                  <a:pos x="19" y="103"/>
                </a:cxn>
                <a:cxn ang="0">
                  <a:pos x="21" y="97"/>
                </a:cxn>
                <a:cxn ang="0">
                  <a:pos x="22" y="94"/>
                </a:cxn>
                <a:cxn ang="0">
                  <a:pos x="27" y="93"/>
                </a:cxn>
                <a:cxn ang="0">
                  <a:pos x="35" y="94"/>
                </a:cxn>
                <a:cxn ang="0">
                  <a:pos x="42" y="95"/>
                </a:cxn>
                <a:cxn ang="0">
                  <a:pos x="48" y="92"/>
                </a:cxn>
                <a:cxn ang="0">
                  <a:pos x="54" y="87"/>
                </a:cxn>
                <a:cxn ang="0">
                  <a:pos x="59" y="82"/>
                </a:cxn>
                <a:cxn ang="0">
                  <a:pos x="60" y="86"/>
                </a:cxn>
                <a:cxn ang="0">
                  <a:pos x="64" y="92"/>
                </a:cxn>
                <a:cxn ang="0">
                  <a:pos x="70" y="92"/>
                </a:cxn>
                <a:cxn ang="0">
                  <a:pos x="71" y="91"/>
                </a:cxn>
                <a:cxn ang="0">
                  <a:pos x="77" y="85"/>
                </a:cxn>
                <a:cxn ang="0">
                  <a:pos x="80" y="79"/>
                </a:cxn>
                <a:cxn ang="0">
                  <a:pos x="84" y="73"/>
                </a:cxn>
                <a:cxn ang="0">
                  <a:pos x="86" y="66"/>
                </a:cxn>
                <a:cxn ang="0">
                  <a:pos x="88" y="60"/>
                </a:cxn>
                <a:cxn ang="0">
                  <a:pos x="86" y="54"/>
                </a:cxn>
                <a:cxn ang="0">
                  <a:pos x="83" y="45"/>
                </a:cxn>
                <a:cxn ang="0">
                  <a:pos x="82" y="37"/>
                </a:cxn>
                <a:cxn ang="0">
                  <a:pos x="82" y="32"/>
                </a:cxn>
                <a:cxn ang="0">
                  <a:pos x="85" y="28"/>
                </a:cxn>
                <a:cxn ang="0">
                  <a:pos x="89" y="25"/>
                </a:cxn>
                <a:cxn ang="0">
                  <a:pos x="91" y="25"/>
                </a:cxn>
                <a:cxn ang="0">
                  <a:pos x="89" y="22"/>
                </a:cxn>
                <a:cxn ang="0">
                  <a:pos x="87" y="16"/>
                </a:cxn>
              </a:cxnLst>
              <a:rect l="0" t="0" r="r" b="b"/>
              <a:pathLst>
                <a:path w="91" h="112">
                  <a:moveTo>
                    <a:pt x="87" y="16"/>
                  </a:moveTo>
                  <a:cubicBezTo>
                    <a:pt x="87" y="14"/>
                    <a:pt x="87" y="12"/>
                    <a:pt x="87" y="11"/>
                  </a:cubicBezTo>
                  <a:cubicBezTo>
                    <a:pt x="87" y="10"/>
                    <a:pt x="87" y="7"/>
                    <a:pt x="89" y="4"/>
                  </a:cubicBezTo>
                  <a:cubicBezTo>
                    <a:pt x="90" y="1"/>
                    <a:pt x="89" y="0"/>
                    <a:pt x="86" y="1"/>
                  </a:cubicBezTo>
                  <a:cubicBezTo>
                    <a:pt x="85" y="3"/>
                    <a:pt x="81" y="6"/>
                    <a:pt x="80" y="7"/>
                  </a:cubicBezTo>
                  <a:cubicBezTo>
                    <a:pt x="78" y="8"/>
                    <a:pt x="77" y="10"/>
                    <a:pt x="75" y="10"/>
                  </a:cubicBezTo>
                  <a:cubicBezTo>
                    <a:pt x="74" y="10"/>
                    <a:pt x="71" y="11"/>
                    <a:pt x="70" y="12"/>
                  </a:cubicBezTo>
                  <a:cubicBezTo>
                    <a:pt x="69" y="13"/>
                    <a:pt x="67" y="15"/>
                    <a:pt x="66" y="17"/>
                  </a:cubicBezTo>
                  <a:cubicBezTo>
                    <a:pt x="64" y="19"/>
                    <a:pt x="62" y="21"/>
                    <a:pt x="60" y="22"/>
                  </a:cubicBezTo>
                  <a:cubicBezTo>
                    <a:pt x="59" y="22"/>
                    <a:pt x="55" y="25"/>
                    <a:pt x="53" y="27"/>
                  </a:cubicBezTo>
                  <a:cubicBezTo>
                    <a:pt x="50" y="29"/>
                    <a:pt x="47" y="30"/>
                    <a:pt x="46" y="32"/>
                  </a:cubicBezTo>
                  <a:cubicBezTo>
                    <a:pt x="46" y="33"/>
                    <a:pt x="44" y="35"/>
                    <a:pt x="43" y="36"/>
                  </a:cubicBezTo>
                  <a:cubicBezTo>
                    <a:pt x="42" y="37"/>
                    <a:pt x="40" y="38"/>
                    <a:pt x="38" y="39"/>
                  </a:cubicBezTo>
                  <a:cubicBezTo>
                    <a:pt x="38" y="39"/>
                    <a:pt x="37" y="41"/>
                    <a:pt x="37" y="42"/>
                  </a:cubicBezTo>
                  <a:cubicBezTo>
                    <a:pt x="36" y="44"/>
                    <a:pt x="35" y="47"/>
                    <a:pt x="34" y="48"/>
                  </a:cubicBezTo>
                  <a:cubicBezTo>
                    <a:pt x="32" y="50"/>
                    <a:pt x="31" y="54"/>
                    <a:pt x="30" y="55"/>
                  </a:cubicBezTo>
                  <a:cubicBezTo>
                    <a:pt x="29" y="57"/>
                    <a:pt x="29" y="60"/>
                    <a:pt x="30" y="61"/>
                  </a:cubicBezTo>
                  <a:cubicBezTo>
                    <a:pt x="31" y="63"/>
                    <a:pt x="31" y="65"/>
                    <a:pt x="30" y="67"/>
                  </a:cubicBezTo>
                  <a:cubicBezTo>
                    <a:pt x="30" y="69"/>
                    <a:pt x="28" y="71"/>
                    <a:pt x="27" y="71"/>
                  </a:cubicBezTo>
                  <a:cubicBezTo>
                    <a:pt x="26" y="71"/>
                    <a:pt x="24" y="71"/>
                    <a:pt x="23" y="71"/>
                  </a:cubicBezTo>
                  <a:cubicBezTo>
                    <a:pt x="21" y="72"/>
                    <a:pt x="20" y="72"/>
                    <a:pt x="20" y="74"/>
                  </a:cubicBezTo>
                  <a:cubicBezTo>
                    <a:pt x="20" y="76"/>
                    <a:pt x="19" y="78"/>
                    <a:pt x="17" y="78"/>
                  </a:cubicBezTo>
                  <a:cubicBezTo>
                    <a:pt x="16" y="78"/>
                    <a:pt x="14" y="79"/>
                    <a:pt x="12" y="80"/>
                  </a:cubicBezTo>
                  <a:cubicBezTo>
                    <a:pt x="11" y="81"/>
                    <a:pt x="8" y="84"/>
                    <a:pt x="8" y="85"/>
                  </a:cubicBezTo>
                  <a:cubicBezTo>
                    <a:pt x="7" y="87"/>
                    <a:pt x="5" y="90"/>
                    <a:pt x="3" y="91"/>
                  </a:cubicBezTo>
                  <a:cubicBezTo>
                    <a:pt x="0" y="93"/>
                    <a:pt x="0" y="96"/>
                    <a:pt x="1" y="98"/>
                  </a:cubicBezTo>
                  <a:cubicBezTo>
                    <a:pt x="2" y="100"/>
                    <a:pt x="3" y="102"/>
                    <a:pt x="4" y="104"/>
                  </a:cubicBezTo>
                  <a:cubicBezTo>
                    <a:pt x="4" y="106"/>
                    <a:pt x="7" y="108"/>
                    <a:pt x="9" y="110"/>
                  </a:cubicBezTo>
                  <a:cubicBezTo>
                    <a:pt x="10" y="112"/>
                    <a:pt x="13" y="111"/>
                    <a:pt x="14" y="109"/>
                  </a:cubicBezTo>
                  <a:cubicBezTo>
                    <a:pt x="16" y="107"/>
                    <a:pt x="18" y="105"/>
                    <a:pt x="19" y="103"/>
                  </a:cubicBezTo>
                  <a:cubicBezTo>
                    <a:pt x="21" y="100"/>
                    <a:pt x="22" y="98"/>
                    <a:pt x="21" y="97"/>
                  </a:cubicBezTo>
                  <a:cubicBezTo>
                    <a:pt x="21" y="96"/>
                    <a:pt x="21" y="94"/>
                    <a:pt x="22" y="94"/>
                  </a:cubicBezTo>
                  <a:cubicBezTo>
                    <a:pt x="23" y="94"/>
                    <a:pt x="26" y="93"/>
                    <a:pt x="27" y="93"/>
                  </a:cubicBezTo>
                  <a:cubicBezTo>
                    <a:pt x="30" y="93"/>
                    <a:pt x="33" y="94"/>
                    <a:pt x="35" y="94"/>
                  </a:cubicBezTo>
                  <a:cubicBezTo>
                    <a:pt x="37" y="95"/>
                    <a:pt x="40" y="95"/>
                    <a:pt x="42" y="95"/>
                  </a:cubicBezTo>
                  <a:cubicBezTo>
                    <a:pt x="44" y="95"/>
                    <a:pt x="46" y="94"/>
                    <a:pt x="48" y="92"/>
                  </a:cubicBezTo>
                  <a:cubicBezTo>
                    <a:pt x="50" y="91"/>
                    <a:pt x="52" y="89"/>
                    <a:pt x="54" y="87"/>
                  </a:cubicBezTo>
                  <a:cubicBezTo>
                    <a:pt x="55" y="86"/>
                    <a:pt x="58" y="84"/>
                    <a:pt x="59" y="82"/>
                  </a:cubicBezTo>
                  <a:cubicBezTo>
                    <a:pt x="60" y="82"/>
                    <a:pt x="60" y="83"/>
                    <a:pt x="60" y="86"/>
                  </a:cubicBezTo>
                  <a:cubicBezTo>
                    <a:pt x="60" y="88"/>
                    <a:pt x="61" y="92"/>
                    <a:pt x="64" y="92"/>
                  </a:cubicBezTo>
                  <a:cubicBezTo>
                    <a:pt x="66" y="93"/>
                    <a:pt x="69" y="93"/>
                    <a:pt x="70" y="92"/>
                  </a:cubicBezTo>
                  <a:cubicBezTo>
                    <a:pt x="70" y="92"/>
                    <a:pt x="70" y="92"/>
                    <a:pt x="71" y="91"/>
                  </a:cubicBezTo>
                  <a:cubicBezTo>
                    <a:pt x="73" y="90"/>
                    <a:pt x="76" y="87"/>
                    <a:pt x="77" y="85"/>
                  </a:cubicBezTo>
                  <a:cubicBezTo>
                    <a:pt x="77" y="84"/>
                    <a:pt x="79" y="81"/>
                    <a:pt x="80" y="79"/>
                  </a:cubicBezTo>
                  <a:cubicBezTo>
                    <a:pt x="81" y="77"/>
                    <a:pt x="83" y="74"/>
                    <a:pt x="84" y="73"/>
                  </a:cubicBezTo>
                  <a:cubicBezTo>
                    <a:pt x="85" y="71"/>
                    <a:pt x="86" y="67"/>
                    <a:pt x="86" y="66"/>
                  </a:cubicBezTo>
                  <a:cubicBezTo>
                    <a:pt x="87" y="63"/>
                    <a:pt x="87" y="61"/>
                    <a:pt x="88" y="60"/>
                  </a:cubicBezTo>
                  <a:cubicBezTo>
                    <a:pt x="88" y="59"/>
                    <a:pt x="87" y="56"/>
                    <a:pt x="86" y="54"/>
                  </a:cubicBezTo>
                  <a:cubicBezTo>
                    <a:pt x="85" y="51"/>
                    <a:pt x="84" y="47"/>
                    <a:pt x="83" y="45"/>
                  </a:cubicBezTo>
                  <a:cubicBezTo>
                    <a:pt x="83" y="41"/>
                    <a:pt x="82" y="38"/>
                    <a:pt x="82" y="37"/>
                  </a:cubicBezTo>
                  <a:cubicBezTo>
                    <a:pt x="81" y="35"/>
                    <a:pt x="81" y="33"/>
                    <a:pt x="82" y="32"/>
                  </a:cubicBezTo>
                  <a:cubicBezTo>
                    <a:pt x="82" y="31"/>
                    <a:pt x="83" y="29"/>
                    <a:pt x="85" y="28"/>
                  </a:cubicBezTo>
                  <a:cubicBezTo>
                    <a:pt x="87" y="27"/>
                    <a:pt x="89" y="25"/>
                    <a:pt x="89" y="25"/>
                  </a:cubicBezTo>
                  <a:cubicBezTo>
                    <a:pt x="91" y="25"/>
                    <a:pt x="91" y="25"/>
                    <a:pt x="91" y="25"/>
                  </a:cubicBezTo>
                  <a:cubicBezTo>
                    <a:pt x="91" y="25"/>
                    <a:pt x="91" y="23"/>
                    <a:pt x="89" y="22"/>
                  </a:cubicBezTo>
                  <a:cubicBezTo>
                    <a:pt x="88" y="21"/>
                    <a:pt x="87" y="18"/>
                    <a:pt x="87" y="1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6" name="Freeform 12">
              <a:extLst>
                <a:ext uri="{FF2B5EF4-FFF2-40B4-BE49-F238E27FC236}">
                  <a16:creationId xmlns:a16="http://schemas.microsoft.com/office/drawing/2014/main" id="{B129B51A-74D8-4B2C-988A-3728CBB48FF2}"/>
                </a:ext>
              </a:extLst>
            </p:cNvPr>
            <p:cNvSpPr>
              <a:spLocks/>
            </p:cNvSpPr>
            <p:nvPr/>
          </p:nvSpPr>
          <p:spPr bwMode="auto">
            <a:xfrm>
              <a:off x="6537647" y="1762773"/>
              <a:ext cx="528755" cy="287716"/>
            </a:xfrm>
            <a:custGeom>
              <a:avLst/>
              <a:gdLst/>
              <a:ahLst/>
              <a:cxnLst>
                <a:cxn ang="0">
                  <a:pos x="287" y="60"/>
                </a:cxn>
                <a:cxn ang="0">
                  <a:pos x="278" y="53"/>
                </a:cxn>
                <a:cxn ang="0">
                  <a:pos x="261" y="54"/>
                </a:cxn>
                <a:cxn ang="0">
                  <a:pos x="241" y="55"/>
                </a:cxn>
                <a:cxn ang="0">
                  <a:pos x="237" y="49"/>
                </a:cxn>
                <a:cxn ang="0">
                  <a:pos x="245" y="37"/>
                </a:cxn>
                <a:cxn ang="0">
                  <a:pos x="239" y="21"/>
                </a:cxn>
                <a:cxn ang="0">
                  <a:pos x="229" y="27"/>
                </a:cxn>
                <a:cxn ang="0">
                  <a:pos x="224" y="17"/>
                </a:cxn>
                <a:cxn ang="0">
                  <a:pos x="230" y="9"/>
                </a:cxn>
                <a:cxn ang="0">
                  <a:pos x="220" y="4"/>
                </a:cxn>
                <a:cxn ang="0">
                  <a:pos x="209" y="3"/>
                </a:cxn>
                <a:cxn ang="0">
                  <a:pos x="191" y="16"/>
                </a:cxn>
                <a:cxn ang="0">
                  <a:pos x="181" y="26"/>
                </a:cxn>
                <a:cxn ang="0">
                  <a:pos x="161" y="22"/>
                </a:cxn>
                <a:cxn ang="0">
                  <a:pos x="145" y="17"/>
                </a:cxn>
                <a:cxn ang="0">
                  <a:pos x="130" y="26"/>
                </a:cxn>
                <a:cxn ang="0">
                  <a:pos x="118" y="38"/>
                </a:cxn>
                <a:cxn ang="0">
                  <a:pos x="110" y="48"/>
                </a:cxn>
                <a:cxn ang="0">
                  <a:pos x="99" y="55"/>
                </a:cxn>
                <a:cxn ang="0">
                  <a:pos x="77" y="65"/>
                </a:cxn>
                <a:cxn ang="0">
                  <a:pos x="64" y="83"/>
                </a:cxn>
                <a:cxn ang="0">
                  <a:pos x="52" y="95"/>
                </a:cxn>
                <a:cxn ang="0">
                  <a:pos x="46" y="107"/>
                </a:cxn>
                <a:cxn ang="0">
                  <a:pos x="33" y="110"/>
                </a:cxn>
                <a:cxn ang="0">
                  <a:pos x="22" y="114"/>
                </a:cxn>
                <a:cxn ang="0">
                  <a:pos x="5" y="116"/>
                </a:cxn>
                <a:cxn ang="0">
                  <a:pos x="1" y="120"/>
                </a:cxn>
                <a:cxn ang="0">
                  <a:pos x="7" y="132"/>
                </a:cxn>
                <a:cxn ang="0">
                  <a:pos x="23" y="135"/>
                </a:cxn>
                <a:cxn ang="0">
                  <a:pos x="23" y="150"/>
                </a:cxn>
                <a:cxn ang="0">
                  <a:pos x="34" y="157"/>
                </a:cxn>
                <a:cxn ang="0">
                  <a:pos x="61" y="147"/>
                </a:cxn>
                <a:cxn ang="0">
                  <a:pos x="73" y="150"/>
                </a:cxn>
                <a:cxn ang="0">
                  <a:pos x="91" y="148"/>
                </a:cxn>
                <a:cxn ang="0">
                  <a:pos x="109" y="145"/>
                </a:cxn>
                <a:cxn ang="0">
                  <a:pos x="122" y="127"/>
                </a:cxn>
                <a:cxn ang="0">
                  <a:pos x="136" y="111"/>
                </a:cxn>
                <a:cxn ang="0">
                  <a:pos x="154" y="106"/>
                </a:cxn>
                <a:cxn ang="0">
                  <a:pos x="169" y="96"/>
                </a:cxn>
                <a:cxn ang="0">
                  <a:pos x="186" y="89"/>
                </a:cxn>
                <a:cxn ang="0">
                  <a:pos x="204" y="82"/>
                </a:cxn>
                <a:cxn ang="0">
                  <a:pos x="219" y="79"/>
                </a:cxn>
                <a:cxn ang="0">
                  <a:pos x="216" y="92"/>
                </a:cxn>
                <a:cxn ang="0">
                  <a:pos x="222" y="106"/>
                </a:cxn>
                <a:cxn ang="0">
                  <a:pos x="222" y="117"/>
                </a:cxn>
                <a:cxn ang="0">
                  <a:pos x="206" y="121"/>
                </a:cxn>
                <a:cxn ang="0">
                  <a:pos x="197" y="128"/>
                </a:cxn>
                <a:cxn ang="0">
                  <a:pos x="190" y="147"/>
                </a:cxn>
                <a:cxn ang="0">
                  <a:pos x="198" y="155"/>
                </a:cxn>
                <a:cxn ang="0">
                  <a:pos x="208" y="144"/>
                </a:cxn>
                <a:cxn ang="0">
                  <a:pos x="221" y="134"/>
                </a:cxn>
                <a:cxn ang="0">
                  <a:pos x="236" y="118"/>
                </a:cxn>
                <a:cxn ang="0">
                  <a:pos x="258" y="111"/>
                </a:cxn>
                <a:cxn ang="0">
                  <a:pos x="271" y="117"/>
                </a:cxn>
                <a:cxn ang="0">
                  <a:pos x="285" y="119"/>
                </a:cxn>
                <a:cxn ang="0">
                  <a:pos x="271" y="102"/>
                </a:cxn>
                <a:cxn ang="0">
                  <a:pos x="276" y="85"/>
                </a:cxn>
                <a:cxn ang="0">
                  <a:pos x="292" y="73"/>
                </a:cxn>
              </a:cxnLst>
              <a:rect l="0" t="0" r="r" b="b"/>
              <a:pathLst>
                <a:path w="292" h="159">
                  <a:moveTo>
                    <a:pt x="289" y="68"/>
                  </a:moveTo>
                  <a:cubicBezTo>
                    <a:pt x="288" y="67"/>
                    <a:pt x="287" y="64"/>
                    <a:pt x="287" y="63"/>
                  </a:cubicBezTo>
                  <a:cubicBezTo>
                    <a:pt x="287" y="60"/>
                    <a:pt x="287" y="60"/>
                    <a:pt x="287" y="60"/>
                  </a:cubicBezTo>
                  <a:cubicBezTo>
                    <a:pt x="287" y="59"/>
                    <a:pt x="287" y="58"/>
                    <a:pt x="286" y="57"/>
                  </a:cubicBezTo>
                  <a:cubicBezTo>
                    <a:pt x="286" y="57"/>
                    <a:pt x="286" y="57"/>
                    <a:pt x="283" y="57"/>
                  </a:cubicBezTo>
                  <a:cubicBezTo>
                    <a:pt x="282" y="55"/>
                    <a:pt x="279" y="53"/>
                    <a:pt x="278" y="53"/>
                  </a:cubicBezTo>
                  <a:cubicBezTo>
                    <a:pt x="276" y="52"/>
                    <a:pt x="273" y="52"/>
                    <a:pt x="273" y="53"/>
                  </a:cubicBezTo>
                  <a:cubicBezTo>
                    <a:pt x="271" y="54"/>
                    <a:pt x="268" y="55"/>
                    <a:pt x="266" y="55"/>
                  </a:cubicBezTo>
                  <a:cubicBezTo>
                    <a:pt x="265" y="54"/>
                    <a:pt x="262" y="54"/>
                    <a:pt x="261" y="54"/>
                  </a:cubicBezTo>
                  <a:cubicBezTo>
                    <a:pt x="259" y="54"/>
                    <a:pt x="256" y="53"/>
                    <a:pt x="254" y="52"/>
                  </a:cubicBezTo>
                  <a:cubicBezTo>
                    <a:pt x="252" y="51"/>
                    <a:pt x="249" y="51"/>
                    <a:pt x="248" y="52"/>
                  </a:cubicBezTo>
                  <a:cubicBezTo>
                    <a:pt x="246" y="53"/>
                    <a:pt x="243" y="54"/>
                    <a:pt x="241" y="55"/>
                  </a:cubicBezTo>
                  <a:cubicBezTo>
                    <a:pt x="240" y="56"/>
                    <a:pt x="238" y="56"/>
                    <a:pt x="237" y="56"/>
                  </a:cubicBezTo>
                  <a:cubicBezTo>
                    <a:pt x="236" y="55"/>
                    <a:pt x="235" y="54"/>
                    <a:pt x="236" y="53"/>
                  </a:cubicBezTo>
                  <a:cubicBezTo>
                    <a:pt x="236" y="52"/>
                    <a:pt x="236" y="50"/>
                    <a:pt x="237" y="49"/>
                  </a:cubicBezTo>
                  <a:cubicBezTo>
                    <a:pt x="237" y="49"/>
                    <a:pt x="238" y="46"/>
                    <a:pt x="239" y="45"/>
                  </a:cubicBezTo>
                  <a:cubicBezTo>
                    <a:pt x="240" y="43"/>
                    <a:pt x="241" y="42"/>
                    <a:pt x="241" y="41"/>
                  </a:cubicBezTo>
                  <a:cubicBezTo>
                    <a:pt x="242" y="39"/>
                    <a:pt x="244" y="37"/>
                    <a:pt x="245" y="37"/>
                  </a:cubicBezTo>
                  <a:cubicBezTo>
                    <a:pt x="246" y="36"/>
                    <a:pt x="246" y="35"/>
                    <a:pt x="246" y="33"/>
                  </a:cubicBezTo>
                  <a:cubicBezTo>
                    <a:pt x="245" y="32"/>
                    <a:pt x="244" y="30"/>
                    <a:pt x="243" y="28"/>
                  </a:cubicBezTo>
                  <a:cubicBezTo>
                    <a:pt x="242" y="26"/>
                    <a:pt x="240" y="24"/>
                    <a:pt x="239" y="21"/>
                  </a:cubicBezTo>
                  <a:cubicBezTo>
                    <a:pt x="238" y="20"/>
                    <a:pt x="237" y="19"/>
                    <a:pt x="236" y="20"/>
                  </a:cubicBezTo>
                  <a:cubicBezTo>
                    <a:pt x="235" y="21"/>
                    <a:pt x="233" y="22"/>
                    <a:pt x="232" y="22"/>
                  </a:cubicBezTo>
                  <a:cubicBezTo>
                    <a:pt x="230" y="23"/>
                    <a:pt x="229" y="25"/>
                    <a:pt x="229" y="27"/>
                  </a:cubicBezTo>
                  <a:cubicBezTo>
                    <a:pt x="228" y="28"/>
                    <a:pt x="226" y="28"/>
                    <a:pt x="225" y="27"/>
                  </a:cubicBezTo>
                  <a:cubicBezTo>
                    <a:pt x="225" y="26"/>
                    <a:pt x="223" y="23"/>
                    <a:pt x="223" y="23"/>
                  </a:cubicBezTo>
                  <a:cubicBezTo>
                    <a:pt x="222" y="21"/>
                    <a:pt x="223" y="19"/>
                    <a:pt x="224" y="17"/>
                  </a:cubicBezTo>
                  <a:cubicBezTo>
                    <a:pt x="225" y="17"/>
                    <a:pt x="227" y="15"/>
                    <a:pt x="229" y="13"/>
                  </a:cubicBezTo>
                  <a:cubicBezTo>
                    <a:pt x="231" y="12"/>
                    <a:pt x="232" y="11"/>
                    <a:pt x="232" y="11"/>
                  </a:cubicBezTo>
                  <a:cubicBezTo>
                    <a:pt x="232" y="10"/>
                    <a:pt x="231" y="9"/>
                    <a:pt x="230" y="9"/>
                  </a:cubicBezTo>
                  <a:cubicBezTo>
                    <a:pt x="229" y="9"/>
                    <a:pt x="228" y="9"/>
                    <a:pt x="226" y="9"/>
                  </a:cubicBezTo>
                  <a:cubicBezTo>
                    <a:pt x="225" y="9"/>
                    <a:pt x="223" y="8"/>
                    <a:pt x="222" y="7"/>
                  </a:cubicBezTo>
                  <a:cubicBezTo>
                    <a:pt x="221" y="7"/>
                    <a:pt x="220" y="5"/>
                    <a:pt x="220" y="4"/>
                  </a:cubicBezTo>
                  <a:cubicBezTo>
                    <a:pt x="219" y="3"/>
                    <a:pt x="219" y="2"/>
                    <a:pt x="217" y="1"/>
                  </a:cubicBezTo>
                  <a:cubicBezTo>
                    <a:pt x="216" y="0"/>
                    <a:pt x="214" y="0"/>
                    <a:pt x="213" y="1"/>
                  </a:cubicBezTo>
                  <a:cubicBezTo>
                    <a:pt x="211" y="2"/>
                    <a:pt x="210" y="3"/>
                    <a:pt x="209" y="3"/>
                  </a:cubicBezTo>
                  <a:cubicBezTo>
                    <a:pt x="207" y="4"/>
                    <a:pt x="205" y="5"/>
                    <a:pt x="204" y="5"/>
                  </a:cubicBezTo>
                  <a:cubicBezTo>
                    <a:pt x="203" y="6"/>
                    <a:pt x="201" y="8"/>
                    <a:pt x="198" y="10"/>
                  </a:cubicBezTo>
                  <a:cubicBezTo>
                    <a:pt x="195" y="11"/>
                    <a:pt x="192" y="14"/>
                    <a:pt x="191" y="16"/>
                  </a:cubicBezTo>
                  <a:cubicBezTo>
                    <a:pt x="190" y="17"/>
                    <a:pt x="190" y="19"/>
                    <a:pt x="189" y="21"/>
                  </a:cubicBezTo>
                  <a:cubicBezTo>
                    <a:pt x="189" y="23"/>
                    <a:pt x="188" y="24"/>
                    <a:pt x="188" y="25"/>
                  </a:cubicBezTo>
                  <a:cubicBezTo>
                    <a:pt x="186" y="27"/>
                    <a:pt x="183" y="27"/>
                    <a:pt x="181" y="26"/>
                  </a:cubicBezTo>
                  <a:cubicBezTo>
                    <a:pt x="180" y="26"/>
                    <a:pt x="177" y="25"/>
                    <a:pt x="176" y="25"/>
                  </a:cubicBezTo>
                  <a:cubicBezTo>
                    <a:pt x="174" y="25"/>
                    <a:pt x="172" y="24"/>
                    <a:pt x="170" y="23"/>
                  </a:cubicBezTo>
                  <a:cubicBezTo>
                    <a:pt x="168" y="22"/>
                    <a:pt x="164" y="22"/>
                    <a:pt x="161" y="22"/>
                  </a:cubicBezTo>
                  <a:cubicBezTo>
                    <a:pt x="158" y="22"/>
                    <a:pt x="155" y="22"/>
                    <a:pt x="154" y="21"/>
                  </a:cubicBezTo>
                  <a:cubicBezTo>
                    <a:pt x="153" y="20"/>
                    <a:pt x="150" y="18"/>
                    <a:pt x="149" y="18"/>
                  </a:cubicBezTo>
                  <a:cubicBezTo>
                    <a:pt x="147" y="18"/>
                    <a:pt x="146" y="17"/>
                    <a:pt x="145" y="17"/>
                  </a:cubicBezTo>
                  <a:cubicBezTo>
                    <a:pt x="144" y="17"/>
                    <a:pt x="143" y="18"/>
                    <a:pt x="142" y="19"/>
                  </a:cubicBezTo>
                  <a:cubicBezTo>
                    <a:pt x="141" y="20"/>
                    <a:pt x="139" y="21"/>
                    <a:pt x="138" y="21"/>
                  </a:cubicBezTo>
                  <a:cubicBezTo>
                    <a:pt x="136" y="22"/>
                    <a:pt x="132" y="24"/>
                    <a:pt x="130" y="26"/>
                  </a:cubicBezTo>
                  <a:cubicBezTo>
                    <a:pt x="127" y="28"/>
                    <a:pt x="125" y="29"/>
                    <a:pt x="124" y="31"/>
                  </a:cubicBezTo>
                  <a:cubicBezTo>
                    <a:pt x="124" y="32"/>
                    <a:pt x="124" y="34"/>
                    <a:pt x="123" y="35"/>
                  </a:cubicBezTo>
                  <a:cubicBezTo>
                    <a:pt x="122" y="37"/>
                    <a:pt x="120" y="38"/>
                    <a:pt x="118" y="38"/>
                  </a:cubicBezTo>
                  <a:cubicBezTo>
                    <a:pt x="117" y="38"/>
                    <a:pt x="116" y="40"/>
                    <a:pt x="116" y="42"/>
                  </a:cubicBezTo>
                  <a:cubicBezTo>
                    <a:pt x="116" y="44"/>
                    <a:pt x="116" y="46"/>
                    <a:pt x="114" y="46"/>
                  </a:cubicBezTo>
                  <a:cubicBezTo>
                    <a:pt x="112" y="46"/>
                    <a:pt x="110" y="47"/>
                    <a:pt x="110" y="48"/>
                  </a:cubicBezTo>
                  <a:cubicBezTo>
                    <a:pt x="110" y="49"/>
                    <a:pt x="109" y="51"/>
                    <a:pt x="108" y="51"/>
                  </a:cubicBezTo>
                  <a:cubicBezTo>
                    <a:pt x="107" y="51"/>
                    <a:pt x="105" y="52"/>
                    <a:pt x="104" y="53"/>
                  </a:cubicBezTo>
                  <a:cubicBezTo>
                    <a:pt x="103" y="54"/>
                    <a:pt x="101" y="55"/>
                    <a:pt x="99" y="55"/>
                  </a:cubicBezTo>
                  <a:cubicBezTo>
                    <a:pt x="97" y="55"/>
                    <a:pt x="93" y="56"/>
                    <a:pt x="90" y="56"/>
                  </a:cubicBezTo>
                  <a:cubicBezTo>
                    <a:pt x="86" y="57"/>
                    <a:pt x="82" y="58"/>
                    <a:pt x="80" y="60"/>
                  </a:cubicBezTo>
                  <a:cubicBezTo>
                    <a:pt x="78" y="62"/>
                    <a:pt x="77" y="64"/>
                    <a:pt x="77" y="65"/>
                  </a:cubicBezTo>
                  <a:cubicBezTo>
                    <a:pt x="76" y="67"/>
                    <a:pt x="76" y="69"/>
                    <a:pt x="75" y="71"/>
                  </a:cubicBezTo>
                  <a:cubicBezTo>
                    <a:pt x="75" y="73"/>
                    <a:pt x="72" y="76"/>
                    <a:pt x="70" y="77"/>
                  </a:cubicBezTo>
                  <a:cubicBezTo>
                    <a:pt x="69" y="80"/>
                    <a:pt x="66" y="82"/>
                    <a:pt x="64" y="83"/>
                  </a:cubicBezTo>
                  <a:cubicBezTo>
                    <a:pt x="63" y="85"/>
                    <a:pt x="61" y="86"/>
                    <a:pt x="59" y="87"/>
                  </a:cubicBezTo>
                  <a:cubicBezTo>
                    <a:pt x="57" y="88"/>
                    <a:pt x="55" y="89"/>
                    <a:pt x="54" y="90"/>
                  </a:cubicBezTo>
                  <a:cubicBezTo>
                    <a:pt x="53" y="92"/>
                    <a:pt x="52" y="94"/>
                    <a:pt x="52" y="95"/>
                  </a:cubicBezTo>
                  <a:cubicBezTo>
                    <a:pt x="53" y="95"/>
                    <a:pt x="54" y="97"/>
                    <a:pt x="54" y="99"/>
                  </a:cubicBezTo>
                  <a:cubicBezTo>
                    <a:pt x="54" y="100"/>
                    <a:pt x="53" y="101"/>
                    <a:pt x="51" y="103"/>
                  </a:cubicBezTo>
                  <a:cubicBezTo>
                    <a:pt x="49" y="104"/>
                    <a:pt x="47" y="106"/>
                    <a:pt x="46" y="107"/>
                  </a:cubicBezTo>
                  <a:cubicBezTo>
                    <a:pt x="44" y="108"/>
                    <a:pt x="42" y="108"/>
                    <a:pt x="40" y="109"/>
                  </a:cubicBezTo>
                  <a:cubicBezTo>
                    <a:pt x="40" y="108"/>
                    <a:pt x="38" y="108"/>
                    <a:pt x="37" y="109"/>
                  </a:cubicBezTo>
                  <a:cubicBezTo>
                    <a:pt x="36" y="110"/>
                    <a:pt x="35" y="110"/>
                    <a:pt x="33" y="110"/>
                  </a:cubicBezTo>
                  <a:cubicBezTo>
                    <a:pt x="32" y="109"/>
                    <a:pt x="31" y="109"/>
                    <a:pt x="31" y="110"/>
                  </a:cubicBezTo>
                  <a:cubicBezTo>
                    <a:pt x="30" y="110"/>
                    <a:pt x="29" y="111"/>
                    <a:pt x="28" y="111"/>
                  </a:cubicBezTo>
                  <a:cubicBezTo>
                    <a:pt x="26" y="111"/>
                    <a:pt x="24" y="112"/>
                    <a:pt x="22" y="114"/>
                  </a:cubicBezTo>
                  <a:cubicBezTo>
                    <a:pt x="20" y="115"/>
                    <a:pt x="17" y="117"/>
                    <a:pt x="16" y="117"/>
                  </a:cubicBezTo>
                  <a:cubicBezTo>
                    <a:pt x="15" y="118"/>
                    <a:pt x="12" y="117"/>
                    <a:pt x="11" y="117"/>
                  </a:cubicBezTo>
                  <a:cubicBezTo>
                    <a:pt x="9" y="116"/>
                    <a:pt x="7" y="116"/>
                    <a:pt x="5" y="116"/>
                  </a:cubicBezTo>
                  <a:cubicBezTo>
                    <a:pt x="3" y="116"/>
                    <a:pt x="3" y="116"/>
                    <a:pt x="3" y="116"/>
                  </a:cubicBezTo>
                  <a:cubicBezTo>
                    <a:pt x="2" y="117"/>
                    <a:pt x="1" y="117"/>
                    <a:pt x="1" y="118"/>
                  </a:cubicBezTo>
                  <a:cubicBezTo>
                    <a:pt x="1" y="118"/>
                    <a:pt x="1" y="118"/>
                    <a:pt x="1" y="120"/>
                  </a:cubicBezTo>
                  <a:cubicBezTo>
                    <a:pt x="1" y="121"/>
                    <a:pt x="0" y="124"/>
                    <a:pt x="0" y="125"/>
                  </a:cubicBezTo>
                  <a:cubicBezTo>
                    <a:pt x="0" y="126"/>
                    <a:pt x="1" y="128"/>
                    <a:pt x="2" y="130"/>
                  </a:cubicBezTo>
                  <a:cubicBezTo>
                    <a:pt x="3" y="131"/>
                    <a:pt x="6" y="132"/>
                    <a:pt x="7" y="132"/>
                  </a:cubicBezTo>
                  <a:cubicBezTo>
                    <a:pt x="9" y="133"/>
                    <a:pt x="11" y="133"/>
                    <a:pt x="12" y="133"/>
                  </a:cubicBezTo>
                  <a:cubicBezTo>
                    <a:pt x="14" y="133"/>
                    <a:pt x="17" y="132"/>
                    <a:pt x="18" y="132"/>
                  </a:cubicBezTo>
                  <a:cubicBezTo>
                    <a:pt x="20" y="132"/>
                    <a:pt x="22" y="134"/>
                    <a:pt x="23" y="135"/>
                  </a:cubicBezTo>
                  <a:cubicBezTo>
                    <a:pt x="25" y="137"/>
                    <a:pt x="25" y="139"/>
                    <a:pt x="25" y="140"/>
                  </a:cubicBezTo>
                  <a:cubicBezTo>
                    <a:pt x="25" y="141"/>
                    <a:pt x="25" y="144"/>
                    <a:pt x="24" y="145"/>
                  </a:cubicBezTo>
                  <a:cubicBezTo>
                    <a:pt x="23" y="147"/>
                    <a:pt x="23" y="150"/>
                    <a:pt x="23" y="150"/>
                  </a:cubicBezTo>
                  <a:cubicBezTo>
                    <a:pt x="23" y="151"/>
                    <a:pt x="24" y="154"/>
                    <a:pt x="26" y="155"/>
                  </a:cubicBezTo>
                  <a:cubicBezTo>
                    <a:pt x="27" y="156"/>
                    <a:pt x="27" y="156"/>
                    <a:pt x="27" y="156"/>
                  </a:cubicBezTo>
                  <a:cubicBezTo>
                    <a:pt x="28" y="158"/>
                    <a:pt x="30" y="159"/>
                    <a:pt x="34" y="157"/>
                  </a:cubicBezTo>
                  <a:cubicBezTo>
                    <a:pt x="38" y="156"/>
                    <a:pt x="44" y="154"/>
                    <a:pt x="48" y="152"/>
                  </a:cubicBezTo>
                  <a:cubicBezTo>
                    <a:pt x="52" y="151"/>
                    <a:pt x="55" y="150"/>
                    <a:pt x="57" y="149"/>
                  </a:cubicBezTo>
                  <a:cubicBezTo>
                    <a:pt x="58" y="148"/>
                    <a:pt x="60" y="147"/>
                    <a:pt x="61" y="147"/>
                  </a:cubicBezTo>
                  <a:cubicBezTo>
                    <a:pt x="61" y="147"/>
                    <a:pt x="64" y="147"/>
                    <a:pt x="66" y="147"/>
                  </a:cubicBezTo>
                  <a:cubicBezTo>
                    <a:pt x="68" y="148"/>
                    <a:pt x="69" y="148"/>
                    <a:pt x="69" y="149"/>
                  </a:cubicBezTo>
                  <a:cubicBezTo>
                    <a:pt x="69" y="150"/>
                    <a:pt x="71" y="150"/>
                    <a:pt x="73" y="150"/>
                  </a:cubicBezTo>
                  <a:cubicBezTo>
                    <a:pt x="76" y="150"/>
                    <a:pt x="78" y="150"/>
                    <a:pt x="79" y="150"/>
                  </a:cubicBezTo>
                  <a:cubicBezTo>
                    <a:pt x="81" y="150"/>
                    <a:pt x="84" y="150"/>
                    <a:pt x="85" y="149"/>
                  </a:cubicBezTo>
                  <a:cubicBezTo>
                    <a:pt x="87" y="149"/>
                    <a:pt x="89" y="148"/>
                    <a:pt x="91" y="148"/>
                  </a:cubicBezTo>
                  <a:cubicBezTo>
                    <a:pt x="92" y="148"/>
                    <a:pt x="94" y="148"/>
                    <a:pt x="95" y="148"/>
                  </a:cubicBezTo>
                  <a:cubicBezTo>
                    <a:pt x="97" y="149"/>
                    <a:pt x="100" y="149"/>
                    <a:pt x="101" y="148"/>
                  </a:cubicBezTo>
                  <a:cubicBezTo>
                    <a:pt x="102" y="148"/>
                    <a:pt x="106" y="147"/>
                    <a:pt x="109" y="145"/>
                  </a:cubicBezTo>
                  <a:cubicBezTo>
                    <a:pt x="111" y="144"/>
                    <a:pt x="114" y="141"/>
                    <a:pt x="115" y="140"/>
                  </a:cubicBezTo>
                  <a:cubicBezTo>
                    <a:pt x="116" y="137"/>
                    <a:pt x="117" y="135"/>
                    <a:pt x="117" y="133"/>
                  </a:cubicBezTo>
                  <a:cubicBezTo>
                    <a:pt x="119" y="131"/>
                    <a:pt x="121" y="129"/>
                    <a:pt x="122" y="127"/>
                  </a:cubicBezTo>
                  <a:cubicBezTo>
                    <a:pt x="124" y="125"/>
                    <a:pt x="125" y="122"/>
                    <a:pt x="127" y="121"/>
                  </a:cubicBezTo>
                  <a:cubicBezTo>
                    <a:pt x="129" y="119"/>
                    <a:pt x="132" y="117"/>
                    <a:pt x="133" y="116"/>
                  </a:cubicBezTo>
                  <a:cubicBezTo>
                    <a:pt x="134" y="115"/>
                    <a:pt x="136" y="113"/>
                    <a:pt x="136" y="111"/>
                  </a:cubicBezTo>
                  <a:cubicBezTo>
                    <a:pt x="136" y="110"/>
                    <a:pt x="138" y="109"/>
                    <a:pt x="139" y="109"/>
                  </a:cubicBezTo>
                  <a:cubicBezTo>
                    <a:pt x="141" y="110"/>
                    <a:pt x="144" y="110"/>
                    <a:pt x="147" y="109"/>
                  </a:cubicBezTo>
                  <a:cubicBezTo>
                    <a:pt x="149" y="108"/>
                    <a:pt x="152" y="107"/>
                    <a:pt x="154" y="106"/>
                  </a:cubicBezTo>
                  <a:cubicBezTo>
                    <a:pt x="155" y="105"/>
                    <a:pt x="158" y="104"/>
                    <a:pt x="159" y="103"/>
                  </a:cubicBezTo>
                  <a:cubicBezTo>
                    <a:pt x="160" y="101"/>
                    <a:pt x="162" y="100"/>
                    <a:pt x="163" y="99"/>
                  </a:cubicBezTo>
                  <a:cubicBezTo>
                    <a:pt x="163" y="98"/>
                    <a:pt x="166" y="96"/>
                    <a:pt x="169" y="96"/>
                  </a:cubicBezTo>
                  <a:cubicBezTo>
                    <a:pt x="171" y="95"/>
                    <a:pt x="175" y="94"/>
                    <a:pt x="176" y="94"/>
                  </a:cubicBezTo>
                  <a:cubicBezTo>
                    <a:pt x="177" y="93"/>
                    <a:pt x="179" y="92"/>
                    <a:pt x="180" y="91"/>
                  </a:cubicBezTo>
                  <a:cubicBezTo>
                    <a:pt x="182" y="91"/>
                    <a:pt x="184" y="90"/>
                    <a:pt x="186" y="89"/>
                  </a:cubicBezTo>
                  <a:cubicBezTo>
                    <a:pt x="187" y="88"/>
                    <a:pt x="190" y="88"/>
                    <a:pt x="191" y="88"/>
                  </a:cubicBezTo>
                  <a:cubicBezTo>
                    <a:pt x="193" y="88"/>
                    <a:pt x="196" y="87"/>
                    <a:pt x="198" y="86"/>
                  </a:cubicBezTo>
                  <a:cubicBezTo>
                    <a:pt x="201" y="86"/>
                    <a:pt x="203" y="83"/>
                    <a:pt x="204" y="82"/>
                  </a:cubicBezTo>
                  <a:cubicBezTo>
                    <a:pt x="205" y="80"/>
                    <a:pt x="208" y="79"/>
                    <a:pt x="210" y="79"/>
                  </a:cubicBezTo>
                  <a:cubicBezTo>
                    <a:pt x="211" y="79"/>
                    <a:pt x="214" y="79"/>
                    <a:pt x="216" y="79"/>
                  </a:cubicBezTo>
                  <a:cubicBezTo>
                    <a:pt x="218" y="79"/>
                    <a:pt x="219" y="79"/>
                    <a:pt x="219" y="79"/>
                  </a:cubicBezTo>
                  <a:cubicBezTo>
                    <a:pt x="220" y="80"/>
                    <a:pt x="220" y="82"/>
                    <a:pt x="220" y="83"/>
                  </a:cubicBezTo>
                  <a:cubicBezTo>
                    <a:pt x="219" y="85"/>
                    <a:pt x="219" y="86"/>
                    <a:pt x="218" y="87"/>
                  </a:cubicBezTo>
                  <a:cubicBezTo>
                    <a:pt x="217" y="89"/>
                    <a:pt x="216" y="91"/>
                    <a:pt x="216" y="92"/>
                  </a:cubicBezTo>
                  <a:cubicBezTo>
                    <a:pt x="215" y="93"/>
                    <a:pt x="215" y="96"/>
                    <a:pt x="216" y="97"/>
                  </a:cubicBezTo>
                  <a:cubicBezTo>
                    <a:pt x="216" y="98"/>
                    <a:pt x="217" y="101"/>
                    <a:pt x="219" y="102"/>
                  </a:cubicBezTo>
                  <a:cubicBezTo>
                    <a:pt x="220" y="104"/>
                    <a:pt x="221" y="106"/>
                    <a:pt x="222" y="106"/>
                  </a:cubicBezTo>
                  <a:cubicBezTo>
                    <a:pt x="223" y="106"/>
                    <a:pt x="225" y="106"/>
                    <a:pt x="225" y="107"/>
                  </a:cubicBezTo>
                  <a:cubicBezTo>
                    <a:pt x="226" y="109"/>
                    <a:pt x="226" y="111"/>
                    <a:pt x="225" y="113"/>
                  </a:cubicBezTo>
                  <a:cubicBezTo>
                    <a:pt x="225" y="115"/>
                    <a:pt x="223" y="117"/>
                    <a:pt x="222" y="117"/>
                  </a:cubicBezTo>
                  <a:cubicBezTo>
                    <a:pt x="221" y="118"/>
                    <a:pt x="219" y="118"/>
                    <a:pt x="218" y="118"/>
                  </a:cubicBezTo>
                  <a:cubicBezTo>
                    <a:pt x="216" y="119"/>
                    <a:pt x="214" y="120"/>
                    <a:pt x="212" y="121"/>
                  </a:cubicBezTo>
                  <a:cubicBezTo>
                    <a:pt x="209" y="121"/>
                    <a:pt x="206" y="121"/>
                    <a:pt x="206" y="121"/>
                  </a:cubicBezTo>
                  <a:cubicBezTo>
                    <a:pt x="204" y="121"/>
                    <a:pt x="203" y="121"/>
                    <a:pt x="203" y="121"/>
                  </a:cubicBezTo>
                  <a:cubicBezTo>
                    <a:pt x="202" y="122"/>
                    <a:pt x="201" y="124"/>
                    <a:pt x="201" y="125"/>
                  </a:cubicBezTo>
                  <a:cubicBezTo>
                    <a:pt x="200" y="126"/>
                    <a:pt x="198" y="127"/>
                    <a:pt x="197" y="128"/>
                  </a:cubicBezTo>
                  <a:cubicBezTo>
                    <a:pt x="196" y="129"/>
                    <a:pt x="193" y="133"/>
                    <a:pt x="192" y="135"/>
                  </a:cubicBezTo>
                  <a:cubicBezTo>
                    <a:pt x="191" y="138"/>
                    <a:pt x="190" y="141"/>
                    <a:pt x="190" y="142"/>
                  </a:cubicBezTo>
                  <a:cubicBezTo>
                    <a:pt x="190" y="144"/>
                    <a:pt x="190" y="145"/>
                    <a:pt x="190" y="147"/>
                  </a:cubicBezTo>
                  <a:cubicBezTo>
                    <a:pt x="190" y="149"/>
                    <a:pt x="192" y="152"/>
                    <a:pt x="193" y="153"/>
                  </a:cubicBezTo>
                  <a:cubicBezTo>
                    <a:pt x="194" y="155"/>
                    <a:pt x="195" y="155"/>
                    <a:pt x="196" y="155"/>
                  </a:cubicBezTo>
                  <a:cubicBezTo>
                    <a:pt x="196" y="155"/>
                    <a:pt x="196" y="155"/>
                    <a:pt x="198" y="155"/>
                  </a:cubicBezTo>
                  <a:cubicBezTo>
                    <a:pt x="200" y="154"/>
                    <a:pt x="201" y="151"/>
                    <a:pt x="202" y="150"/>
                  </a:cubicBezTo>
                  <a:cubicBezTo>
                    <a:pt x="203" y="149"/>
                    <a:pt x="204" y="147"/>
                    <a:pt x="205" y="147"/>
                  </a:cubicBezTo>
                  <a:cubicBezTo>
                    <a:pt x="206" y="146"/>
                    <a:pt x="208" y="145"/>
                    <a:pt x="208" y="144"/>
                  </a:cubicBezTo>
                  <a:cubicBezTo>
                    <a:pt x="209" y="143"/>
                    <a:pt x="211" y="142"/>
                    <a:pt x="212" y="141"/>
                  </a:cubicBezTo>
                  <a:cubicBezTo>
                    <a:pt x="213" y="141"/>
                    <a:pt x="216" y="139"/>
                    <a:pt x="216" y="137"/>
                  </a:cubicBezTo>
                  <a:cubicBezTo>
                    <a:pt x="217" y="136"/>
                    <a:pt x="220" y="135"/>
                    <a:pt x="221" y="134"/>
                  </a:cubicBezTo>
                  <a:cubicBezTo>
                    <a:pt x="222" y="134"/>
                    <a:pt x="224" y="131"/>
                    <a:pt x="225" y="129"/>
                  </a:cubicBezTo>
                  <a:cubicBezTo>
                    <a:pt x="227" y="127"/>
                    <a:pt x="229" y="124"/>
                    <a:pt x="231" y="122"/>
                  </a:cubicBezTo>
                  <a:cubicBezTo>
                    <a:pt x="231" y="121"/>
                    <a:pt x="234" y="119"/>
                    <a:pt x="236" y="118"/>
                  </a:cubicBezTo>
                  <a:cubicBezTo>
                    <a:pt x="238" y="118"/>
                    <a:pt x="242" y="117"/>
                    <a:pt x="246" y="116"/>
                  </a:cubicBezTo>
                  <a:cubicBezTo>
                    <a:pt x="248" y="116"/>
                    <a:pt x="252" y="115"/>
                    <a:pt x="253" y="113"/>
                  </a:cubicBezTo>
                  <a:cubicBezTo>
                    <a:pt x="254" y="112"/>
                    <a:pt x="256" y="112"/>
                    <a:pt x="258" y="111"/>
                  </a:cubicBezTo>
                  <a:cubicBezTo>
                    <a:pt x="261" y="111"/>
                    <a:pt x="262" y="111"/>
                    <a:pt x="263" y="111"/>
                  </a:cubicBezTo>
                  <a:cubicBezTo>
                    <a:pt x="264" y="111"/>
                    <a:pt x="267" y="111"/>
                    <a:pt x="268" y="113"/>
                  </a:cubicBezTo>
                  <a:cubicBezTo>
                    <a:pt x="270" y="114"/>
                    <a:pt x="271" y="116"/>
                    <a:pt x="271" y="117"/>
                  </a:cubicBezTo>
                  <a:cubicBezTo>
                    <a:pt x="272" y="119"/>
                    <a:pt x="274" y="120"/>
                    <a:pt x="276" y="120"/>
                  </a:cubicBezTo>
                  <a:cubicBezTo>
                    <a:pt x="278" y="121"/>
                    <a:pt x="280" y="121"/>
                    <a:pt x="281" y="121"/>
                  </a:cubicBezTo>
                  <a:cubicBezTo>
                    <a:pt x="283" y="121"/>
                    <a:pt x="284" y="120"/>
                    <a:pt x="285" y="119"/>
                  </a:cubicBezTo>
                  <a:cubicBezTo>
                    <a:pt x="286" y="118"/>
                    <a:pt x="284" y="116"/>
                    <a:pt x="282" y="115"/>
                  </a:cubicBezTo>
                  <a:cubicBezTo>
                    <a:pt x="280" y="114"/>
                    <a:pt x="277" y="110"/>
                    <a:pt x="276" y="109"/>
                  </a:cubicBezTo>
                  <a:cubicBezTo>
                    <a:pt x="274" y="107"/>
                    <a:pt x="272" y="104"/>
                    <a:pt x="271" y="102"/>
                  </a:cubicBezTo>
                  <a:cubicBezTo>
                    <a:pt x="270" y="99"/>
                    <a:pt x="270" y="97"/>
                    <a:pt x="270" y="95"/>
                  </a:cubicBezTo>
                  <a:cubicBezTo>
                    <a:pt x="270" y="93"/>
                    <a:pt x="271" y="91"/>
                    <a:pt x="272" y="90"/>
                  </a:cubicBezTo>
                  <a:cubicBezTo>
                    <a:pt x="273" y="88"/>
                    <a:pt x="275" y="87"/>
                    <a:pt x="276" y="85"/>
                  </a:cubicBezTo>
                  <a:cubicBezTo>
                    <a:pt x="278" y="84"/>
                    <a:pt x="280" y="81"/>
                    <a:pt x="282" y="80"/>
                  </a:cubicBezTo>
                  <a:cubicBezTo>
                    <a:pt x="284" y="79"/>
                    <a:pt x="286" y="78"/>
                    <a:pt x="288" y="77"/>
                  </a:cubicBezTo>
                  <a:cubicBezTo>
                    <a:pt x="290" y="77"/>
                    <a:pt x="292" y="75"/>
                    <a:pt x="292" y="73"/>
                  </a:cubicBezTo>
                  <a:cubicBezTo>
                    <a:pt x="292" y="73"/>
                    <a:pt x="291" y="70"/>
                    <a:pt x="289" y="6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7" name="Freeform 13">
              <a:extLst>
                <a:ext uri="{FF2B5EF4-FFF2-40B4-BE49-F238E27FC236}">
                  <a16:creationId xmlns:a16="http://schemas.microsoft.com/office/drawing/2014/main" id="{DB044CD4-5178-498E-8F3B-2757AC06ABA2}"/>
                </a:ext>
              </a:extLst>
            </p:cNvPr>
            <p:cNvSpPr>
              <a:spLocks/>
            </p:cNvSpPr>
            <p:nvPr/>
          </p:nvSpPr>
          <p:spPr bwMode="auto">
            <a:xfrm>
              <a:off x="6385371" y="2132366"/>
              <a:ext cx="286186" cy="110189"/>
            </a:xfrm>
            <a:custGeom>
              <a:avLst/>
              <a:gdLst/>
              <a:ahLst/>
              <a:cxnLst>
                <a:cxn ang="0">
                  <a:pos x="151" y="47"/>
                </a:cxn>
                <a:cxn ang="0">
                  <a:pos x="157" y="39"/>
                </a:cxn>
                <a:cxn ang="0">
                  <a:pos x="150" y="32"/>
                </a:cxn>
                <a:cxn ang="0">
                  <a:pos x="150" y="24"/>
                </a:cxn>
                <a:cxn ang="0">
                  <a:pos x="144" y="21"/>
                </a:cxn>
                <a:cxn ang="0">
                  <a:pos x="136" y="17"/>
                </a:cxn>
                <a:cxn ang="0">
                  <a:pos x="125" y="19"/>
                </a:cxn>
                <a:cxn ang="0">
                  <a:pos x="122" y="13"/>
                </a:cxn>
                <a:cxn ang="0">
                  <a:pos x="123" y="6"/>
                </a:cxn>
                <a:cxn ang="0">
                  <a:pos x="119" y="1"/>
                </a:cxn>
                <a:cxn ang="0">
                  <a:pos x="107" y="3"/>
                </a:cxn>
                <a:cxn ang="0">
                  <a:pos x="96" y="10"/>
                </a:cxn>
                <a:cxn ang="0">
                  <a:pos x="90" y="8"/>
                </a:cxn>
                <a:cxn ang="0">
                  <a:pos x="80" y="17"/>
                </a:cxn>
                <a:cxn ang="0">
                  <a:pos x="73" y="19"/>
                </a:cxn>
                <a:cxn ang="0">
                  <a:pos x="62" y="15"/>
                </a:cxn>
                <a:cxn ang="0">
                  <a:pos x="53" y="13"/>
                </a:cxn>
                <a:cxn ang="0">
                  <a:pos x="38" y="14"/>
                </a:cxn>
                <a:cxn ang="0">
                  <a:pos x="27" y="13"/>
                </a:cxn>
                <a:cxn ang="0">
                  <a:pos x="13" y="18"/>
                </a:cxn>
                <a:cxn ang="0">
                  <a:pos x="9" y="28"/>
                </a:cxn>
                <a:cxn ang="0">
                  <a:pos x="5" y="41"/>
                </a:cxn>
                <a:cxn ang="0">
                  <a:pos x="0" y="50"/>
                </a:cxn>
                <a:cxn ang="0">
                  <a:pos x="12" y="55"/>
                </a:cxn>
                <a:cxn ang="0">
                  <a:pos x="22" y="57"/>
                </a:cxn>
                <a:cxn ang="0">
                  <a:pos x="32" y="60"/>
                </a:cxn>
                <a:cxn ang="0">
                  <a:pos x="48" y="58"/>
                </a:cxn>
                <a:cxn ang="0">
                  <a:pos x="63" y="57"/>
                </a:cxn>
                <a:cxn ang="0">
                  <a:pos x="78" y="54"/>
                </a:cxn>
                <a:cxn ang="0">
                  <a:pos x="90" y="56"/>
                </a:cxn>
                <a:cxn ang="0">
                  <a:pos x="101" y="55"/>
                </a:cxn>
                <a:cxn ang="0">
                  <a:pos x="118" y="52"/>
                </a:cxn>
                <a:cxn ang="0">
                  <a:pos x="130" y="56"/>
                </a:cxn>
                <a:cxn ang="0">
                  <a:pos x="137" y="54"/>
                </a:cxn>
              </a:cxnLst>
              <a:rect l="0" t="0" r="r" b="b"/>
              <a:pathLst>
                <a:path w="158" h="61">
                  <a:moveTo>
                    <a:pt x="145" y="50"/>
                  </a:moveTo>
                  <a:cubicBezTo>
                    <a:pt x="146" y="49"/>
                    <a:pt x="149" y="48"/>
                    <a:pt x="151" y="47"/>
                  </a:cubicBezTo>
                  <a:cubicBezTo>
                    <a:pt x="152" y="46"/>
                    <a:pt x="155" y="44"/>
                    <a:pt x="156" y="43"/>
                  </a:cubicBezTo>
                  <a:cubicBezTo>
                    <a:pt x="158" y="42"/>
                    <a:pt x="158" y="41"/>
                    <a:pt x="157" y="39"/>
                  </a:cubicBezTo>
                  <a:cubicBezTo>
                    <a:pt x="157" y="37"/>
                    <a:pt x="155" y="36"/>
                    <a:pt x="154" y="35"/>
                  </a:cubicBezTo>
                  <a:cubicBezTo>
                    <a:pt x="152" y="34"/>
                    <a:pt x="151" y="32"/>
                    <a:pt x="150" y="32"/>
                  </a:cubicBezTo>
                  <a:cubicBezTo>
                    <a:pt x="148" y="32"/>
                    <a:pt x="147" y="30"/>
                    <a:pt x="147" y="29"/>
                  </a:cubicBezTo>
                  <a:cubicBezTo>
                    <a:pt x="147" y="28"/>
                    <a:pt x="149" y="26"/>
                    <a:pt x="150" y="24"/>
                  </a:cubicBezTo>
                  <a:cubicBezTo>
                    <a:pt x="150" y="23"/>
                    <a:pt x="150" y="22"/>
                    <a:pt x="150" y="22"/>
                  </a:cubicBezTo>
                  <a:cubicBezTo>
                    <a:pt x="149" y="21"/>
                    <a:pt x="146" y="21"/>
                    <a:pt x="144" y="21"/>
                  </a:cubicBezTo>
                  <a:cubicBezTo>
                    <a:pt x="142" y="21"/>
                    <a:pt x="141" y="20"/>
                    <a:pt x="140" y="19"/>
                  </a:cubicBezTo>
                  <a:cubicBezTo>
                    <a:pt x="140" y="18"/>
                    <a:pt x="138" y="18"/>
                    <a:pt x="136" y="17"/>
                  </a:cubicBezTo>
                  <a:cubicBezTo>
                    <a:pt x="134" y="16"/>
                    <a:pt x="132" y="16"/>
                    <a:pt x="130" y="17"/>
                  </a:cubicBezTo>
                  <a:cubicBezTo>
                    <a:pt x="128" y="18"/>
                    <a:pt x="125" y="19"/>
                    <a:pt x="125" y="19"/>
                  </a:cubicBezTo>
                  <a:cubicBezTo>
                    <a:pt x="124" y="20"/>
                    <a:pt x="122" y="19"/>
                    <a:pt x="122" y="17"/>
                  </a:cubicBezTo>
                  <a:cubicBezTo>
                    <a:pt x="122" y="16"/>
                    <a:pt x="122" y="14"/>
                    <a:pt x="122" y="13"/>
                  </a:cubicBezTo>
                  <a:cubicBezTo>
                    <a:pt x="122" y="11"/>
                    <a:pt x="123" y="10"/>
                    <a:pt x="123" y="9"/>
                  </a:cubicBezTo>
                  <a:cubicBezTo>
                    <a:pt x="123" y="9"/>
                    <a:pt x="123" y="7"/>
                    <a:pt x="123" y="6"/>
                  </a:cubicBezTo>
                  <a:cubicBezTo>
                    <a:pt x="123" y="5"/>
                    <a:pt x="123" y="3"/>
                    <a:pt x="123" y="1"/>
                  </a:cubicBezTo>
                  <a:cubicBezTo>
                    <a:pt x="124" y="1"/>
                    <a:pt x="123" y="0"/>
                    <a:pt x="119" y="1"/>
                  </a:cubicBezTo>
                  <a:cubicBezTo>
                    <a:pt x="116" y="2"/>
                    <a:pt x="113" y="2"/>
                    <a:pt x="112" y="2"/>
                  </a:cubicBezTo>
                  <a:cubicBezTo>
                    <a:pt x="111" y="2"/>
                    <a:pt x="108" y="3"/>
                    <a:pt x="107" y="3"/>
                  </a:cubicBezTo>
                  <a:cubicBezTo>
                    <a:pt x="105" y="5"/>
                    <a:pt x="102" y="7"/>
                    <a:pt x="100" y="8"/>
                  </a:cubicBezTo>
                  <a:cubicBezTo>
                    <a:pt x="99" y="9"/>
                    <a:pt x="97" y="10"/>
                    <a:pt x="96" y="10"/>
                  </a:cubicBezTo>
                  <a:cubicBezTo>
                    <a:pt x="95" y="10"/>
                    <a:pt x="94" y="10"/>
                    <a:pt x="93" y="8"/>
                  </a:cubicBezTo>
                  <a:cubicBezTo>
                    <a:pt x="92" y="7"/>
                    <a:pt x="91" y="7"/>
                    <a:pt x="90" y="8"/>
                  </a:cubicBezTo>
                  <a:cubicBezTo>
                    <a:pt x="89" y="10"/>
                    <a:pt x="86" y="11"/>
                    <a:pt x="85" y="12"/>
                  </a:cubicBezTo>
                  <a:cubicBezTo>
                    <a:pt x="83" y="14"/>
                    <a:pt x="81" y="16"/>
                    <a:pt x="80" y="17"/>
                  </a:cubicBezTo>
                  <a:cubicBezTo>
                    <a:pt x="79" y="18"/>
                    <a:pt x="77" y="20"/>
                    <a:pt x="76" y="21"/>
                  </a:cubicBezTo>
                  <a:cubicBezTo>
                    <a:pt x="76" y="22"/>
                    <a:pt x="74" y="22"/>
                    <a:pt x="73" y="19"/>
                  </a:cubicBezTo>
                  <a:cubicBezTo>
                    <a:pt x="72" y="18"/>
                    <a:pt x="70" y="17"/>
                    <a:pt x="67" y="18"/>
                  </a:cubicBezTo>
                  <a:cubicBezTo>
                    <a:pt x="66" y="19"/>
                    <a:pt x="63" y="17"/>
                    <a:pt x="62" y="15"/>
                  </a:cubicBezTo>
                  <a:cubicBezTo>
                    <a:pt x="62" y="14"/>
                    <a:pt x="60" y="13"/>
                    <a:pt x="58" y="13"/>
                  </a:cubicBezTo>
                  <a:cubicBezTo>
                    <a:pt x="57" y="13"/>
                    <a:pt x="54" y="13"/>
                    <a:pt x="53" y="13"/>
                  </a:cubicBezTo>
                  <a:cubicBezTo>
                    <a:pt x="51" y="14"/>
                    <a:pt x="48" y="14"/>
                    <a:pt x="46" y="15"/>
                  </a:cubicBezTo>
                  <a:cubicBezTo>
                    <a:pt x="43" y="15"/>
                    <a:pt x="41" y="15"/>
                    <a:pt x="38" y="14"/>
                  </a:cubicBezTo>
                  <a:cubicBezTo>
                    <a:pt x="36" y="14"/>
                    <a:pt x="34" y="13"/>
                    <a:pt x="32" y="12"/>
                  </a:cubicBezTo>
                  <a:cubicBezTo>
                    <a:pt x="31" y="12"/>
                    <a:pt x="28" y="12"/>
                    <a:pt x="27" y="13"/>
                  </a:cubicBezTo>
                  <a:cubicBezTo>
                    <a:pt x="25" y="13"/>
                    <a:pt x="22" y="15"/>
                    <a:pt x="20" y="15"/>
                  </a:cubicBezTo>
                  <a:cubicBezTo>
                    <a:pt x="17" y="16"/>
                    <a:pt x="15" y="17"/>
                    <a:pt x="13" y="18"/>
                  </a:cubicBezTo>
                  <a:cubicBezTo>
                    <a:pt x="12" y="19"/>
                    <a:pt x="10" y="21"/>
                    <a:pt x="10" y="22"/>
                  </a:cubicBezTo>
                  <a:cubicBezTo>
                    <a:pt x="9" y="23"/>
                    <a:pt x="8" y="26"/>
                    <a:pt x="9" y="28"/>
                  </a:cubicBezTo>
                  <a:cubicBezTo>
                    <a:pt x="9" y="28"/>
                    <a:pt x="9" y="31"/>
                    <a:pt x="9" y="33"/>
                  </a:cubicBezTo>
                  <a:cubicBezTo>
                    <a:pt x="9" y="34"/>
                    <a:pt x="7" y="38"/>
                    <a:pt x="5" y="41"/>
                  </a:cubicBezTo>
                  <a:cubicBezTo>
                    <a:pt x="3" y="44"/>
                    <a:pt x="0" y="48"/>
                    <a:pt x="0" y="49"/>
                  </a:cubicBezTo>
                  <a:cubicBezTo>
                    <a:pt x="0" y="49"/>
                    <a:pt x="0" y="49"/>
                    <a:pt x="0" y="50"/>
                  </a:cubicBezTo>
                  <a:cubicBezTo>
                    <a:pt x="0" y="53"/>
                    <a:pt x="3" y="55"/>
                    <a:pt x="5" y="54"/>
                  </a:cubicBezTo>
                  <a:cubicBezTo>
                    <a:pt x="7" y="55"/>
                    <a:pt x="10" y="55"/>
                    <a:pt x="12" y="55"/>
                  </a:cubicBezTo>
                  <a:cubicBezTo>
                    <a:pt x="13" y="56"/>
                    <a:pt x="14" y="56"/>
                    <a:pt x="16" y="57"/>
                  </a:cubicBezTo>
                  <a:cubicBezTo>
                    <a:pt x="17" y="57"/>
                    <a:pt x="20" y="57"/>
                    <a:pt x="22" y="57"/>
                  </a:cubicBezTo>
                  <a:cubicBezTo>
                    <a:pt x="24" y="58"/>
                    <a:pt x="27" y="59"/>
                    <a:pt x="29" y="60"/>
                  </a:cubicBezTo>
                  <a:cubicBezTo>
                    <a:pt x="30" y="61"/>
                    <a:pt x="31" y="60"/>
                    <a:pt x="32" y="60"/>
                  </a:cubicBezTo>
                  <a:cubicBezTo>
                    <a:pt x="34" y="60"/>
                    <a:pt x="37" y="60"/>
                    <a:pt x="39" y="59"/>
                  </a:cubicBezTo>
                  <a:cubicBezTo>
                    <a:pt x="42" y="59"/>
                    <a:pt x="46" y="58"/>
                    <a:pt x="48" y="58"/>
                  </a:cubicBezTo>
                  <a:cubicBezTo>
                    <a:pt x="51" y="58"/>
                    <a:pt x="55" y="58"/>
                    <a:pt x="56" y="58"/>
                  </a:cubicBezTo>
                  <a:cubicBezTo>
                    <a:pt x="58" y="58"/>
                    <a:pt x="61" y="58"/>
                    <a:pt x="63" y="57"/>
                  </a:cubicBezTo>
                  <a:cubicBezTo>
                    <a:pt x="64" y="56"/>
                    <a:pt x="67" y="55"/>
                    <a:pt x="70" y="55"/>
                  </a:cubicBezTo>
                  <a:cubicBezTo>
                    <a:pt x="72" y="54"/>
                    <a:pt x="76" y="54"/>
                    <a:pt x="78" y="54"/>
                  </a:cubicBezTo>
                  <a:cubicBezTo>
                    <a:pt x="79" y="55"/>
                    <a:pt x="83" y="55"/>
                    <a:pt x="85" y="56"/>
                  </a:cubicBezTo>
                  <a:cubicBezTo>
                    <a:pt x="87" y="57"/>
                    <a:pt x="89" y="57"/>
                    <a:pt x="90" y="56"/>
                  </a:cubicBezTo>
                  <a:cubicBezTo>
                    <a:pt x="92" y="55"/>
                    <a:pt x="94" y="55"/>
                    <a:pt x="95" y="56"/>
                  </a:cubicBezTo>
                  <a:cubicBezTo>
                    <a:pt x="96" y="56"/>
                    <a:pt x="98" y="56"/>
                    <a:pt x="101" y="55"/>
                  </a:cubicBezTo>
                  <a:cubicBezTo>
                    <a:pt x="104" y="54"/>
                    <a:pt x="108" y="54"/>
                    <a:pt x="110" y="53"/>
                  </a:cubicBezTo>
                  <a:cubicBezTo>
                    <a:pt x="112" y="52"/>
                    <a:pt x="115" y="52"/>
                    <a:pt x="118" y="52"/>
                  </a:cubicBezTo>
                  <a:cubicBezTo>
                    <a:pt x="120" y="51"/>
                    <a:pt x="123" y="52"/>
                    <a:pt x="125" y="53"/>
                  </a:cubicBezTo>
                  <a:cubicBezTo>
                    <a:pt x="127" y="54"/>
                    <a:pt x="129" y="56"/>
                    <a:pt x="130" y="56"/>
                  </a:cubicBezTo>
                  <a:cubicBezTo>
                    <a:pt x="132" y="56"/>
                    <a:pt x="132" y="56"/>
                    <a:pt x="132" y="56"/>
                  </a:cubicBezTo>
                  <a:cubicBezTo>
                    <a:pt x="133" y="56"/>
                    <a:pt x="135" y="55"/>
                    <a:pt x="137" y="54"/>
                  </a:cubicBezTo>
                  <a:cubicBezTo>
                    <a:pt x="140" y="54"/>
                    <a:pt x="143" y="51"/>
                    <a:pt x="145" y="5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8" name="Freeform 14">
              <a:extLst>
                <a:ext uri="{FF2B5EF4-FFF2-40B4-BE49-F238E27FC236}">
                  <a16:creationId xmlns:a16="http://schemas.microsoft.com/office/drawing/2014/main" id="{B959D6BB-9F71-4A6E-94AE-1A5A875F9138}"/>
                </a:ext>
              </a:extLst>
            </p:cNvPr>
            <p:cNvSpPr>
              <a:spLocks/>
            </p:cNvSpPr>
            <p:nvPr/>
          </p:nvSpPr>
          <p:spPr bwMode="auto">
            <a:xfrm>
              <a:off x="5601040" y="2527211"/>
              <a:ext cx="603745" cy="481313"/>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9" name="Freeform 15">
              <a:extLst>
                <a:ext uri="{FF2B5EF4-FFF2-40B4-BE49-F238E27FC236}">
                  <a16:creationId xmlns:a16="http://schemas.microsoft.com/office/drawing/2014/main" id="{3A0F8493-11BC-4743-8E66-4C97E817A04F}"/>
                </a:ext>
              </a:extLst>
            </p:cNvPr>
            <p:cNvSpPr>
              <a:spLocks/>
            </p:cNvSpPr>
            <p:nvPr/>
          </p:nvSpPr>
          <p:spPr bwMode="auto">
            <a:xfrm>
              <a:off x="6207846" y="1964022"/>
              <a:ext cx="84172" cy="97946"/>
            </a:xfrm>
            <a:custGeom>
              <a:avLst/>
              <a:gdLst/>
              <a:ahLst/>
              <a:cxnLst>
                <a:cxn ang="0">
                  <a:pos x="7" y="51"/>
                </a:cxn>
                <a:cxn ang="0">
                  <a:pos x="12" y="52"/>
                </a:cxn>
                <a:cxn ang="0">
                  <a:pos x="17" y="53"/>
                </a:cxn>
                <a:cxn ang="0">
                  <a:pos x="21" y="52"/>
                </a:cxn>
                <a:cxn ang="0">
                  <a:pos x="29" y="49"/>
                </a:cxn>
                <a:cxn ang="0">
                  <a:pos x="36" y="49"/>
                </a:cxn>
                <a:cxn ang="0">
                  <a:pos x="41" y="44"/>
                </a:cxn>
                <a:cxn ang="0">
                  <a:pos x="43" y="43"/>
                </a:cxn>
                <a:cxn ang="0">
                  <a:pos x="44" y="42"/>
                </a:cxn>
                <a:cxn ang="0">
                  <a:pos x="44" y="39"/>
                </a:cxn>
                <a:cxn ang="0">
                  <a:pos x="42" y="38"/>
                </a:cxn>
                <a:cxn ang="0">
                  <a:pos x="36" y="31"/>
                </a:cxn>
                <a:cxn ang="0">
                  <a:pos x="37" y="27"/>
                </a:cxn>
                <a:cxn ang="0">
                  <a:pos x="40" y="22"/>
                </a:cxn>
                <a:cxn ang="0">
                  <a:pos x="41" y="17"/>
                </a:cxn>
                <a:cxn ang="0">
                  <a:pos x="41" y="12"/>
                </a:cxn>
                <a:cxn ang="0">
                  <a:pos x="39" y="6"/>
                </a:cxn>
                <a:cxn ang="0">
                  <a:pos x="33" y="2"/>
                </a:cxn>
                <a:cxn ang="0">
                  <a:pos x="25" y="2"/>
                </a:cxn>
                <a:cxn ang="0">
                  <a:pos x="20" y="4"/>
                </a:cxn>
                <a:cxn ang="0">
                  <a:pos x="15" y="7"/>
                </a:cxn>
                <a:cxn ang="0">
                  <a:pos x="10" y="7"/>
                </a:cxn>
                <a:cxn ang="0">
                  <a:pos x="6" y="10"/>
                </a:cxn>
                <a:cxn ang="0">
                  <a:pos x="5" y="12"/>
                </a:cxn>
                <a:cxn ang="0">
                  <a:pos x="4" y="13"/>
                </a:cxn>
                <a:cxn ang="0">
                  <a:pos x="5" y="14"/>
                </a:cxn>
                <a:cxn ang="0">
                  <a:pos x="5" y="18"/>
                </a:cxn>
                <a:cxn ang="0">
                  <a:pos x="4" y="25"/>
                </a:cxn>
                <a:cxn ang="0">
                  <a:pos x="1" y="32"/>
                </a:cxn>
                <a:cxn ang="0">
                  <a:pos x="0" y="37"/>
                </a:cxn>
                <a:cxn ang="0">
                  <a:pos x="0" y="43"/>
                </a:cxn>
                <a:cxn ang="0">
                  <a:pos x="0" y="45"/>
                </a:cxn>
                <a:cxn ang="0">
                  <a:pos x="3" y="49"/>
                </a:cxn>
                <a:cxn ang="0">
                  <a:pos x="7" y="51"/>
                </a:cxn>
              </a:cxnLst>
              <a:rect l="0" t="0" r="r" b="b"/>
              <a:pathLst>
                <a:path w="45" h="53">
                  <a:moveTo>
                    <a:pt x="7" y="51"/>
                  </a:moveTo>
                  <a:cubicBezTo>
                    <a:pt x="8" y="51"/>
                    <a:pt x="11" y="51"/>
                    <a:pt x="12" y="52"/>
                  </a:cubicBezTo>
                  <a:cubicBezTo>
                    <a:pt x="13" y="52"/>
                    <a:pt x="16" y="53"/>
                    <a:pt x="17" y="53"/>
                  </a:cubicBezTo>
                  <a:cubicBezTo>
                    <a:pt x="18" y="53"/>
                    <a:pt x="21" y="53"/>
                    <a:pt x="21" y="52"/>
                  </a:cubicBezTo>
                  <a:cubicBezTo>
                    <a:pt x="23" y="51"/>
                    <a:pt x="27" y="49"/>
                    <a:pt x="29" y="49"/>
                  </a:cubicBezTo>
                  <a:cubicBezTo>
                    <a:pt x="31" y="49"/>
                    <a:pt x="35" y="49"/>
                    <a:pt x="36" y="49"/>
                  </a:cubicBezTo>
                  <a:cubicBezTo>
                    <a:pt x="38" y="48"/>
                    <a:pt x="39" y="46"/>
                    <a:pt x="41" y="44"/>
                  </a:cubicBezTo>
                  <a:cubicBezTo>
                    <a:pt x="41" y="44"/>
                    <a:pt x="41" y="44"/>
                    <a:pt x="43" y="43"/>
                  </a:cubicBezTo>
                  <a:cubicBezTo>
                    <a:pt x="44" y="42"/>
                    <a:pt x="44" y="42"/>
                    <a:pt x="44" y="42"/>
                  </a:cubicBezTo>
                  <a:cubicBezTo>
                    <a:pt x="45" y="41"/>
                    <a:pt x="45" y="40"/>
                    <a:pt x="44" y="39"/>
                  </a:cubicBezTo>
                  <a:cubicBezTo>
                    <a:pt x="44" y="39"/>
                    <a:pt x="44" y="39"/>
                    <a:pt x="42" y="38"/>
                  </a:cubicBezTo>
                  <a:cubicBezTo>
                    <a:pt x="39" y="36"/>
                    <a:pt x="37" y="33"/>
                    <a:pt x="36" y="31"/>
                  </a:cubicBezTo>
                  <a:cubicBezTo>
                    <a:pt x="36" y="29"/>
                    <a:pt x="36" y="28"/>
                    <a:pt x="37" y="27"/>
                  </a:cubicBezTo>
                  <a:cubicBezTo>
                    <a:pt x="38" y="26"/>
                    <a:pt x="39" y="24"/>
                    <a:pt x="40" y="22"/>
                  </a:cubicBezTo>
                  <a:cubicBezTo>
                    <a:pt x="40" y="20"/>
                    <a:pt x="41" y="17"/>
                    <a:pt x="41" y="17"/>
                  </a:cubicBezTo>
                  <a:cubicBezTo>
                    <a:pt x="41" y="15"/>
                    <a:pt x="41" y="12"/>
                    <a:pt x="41" y="12"/>
                  </a:cubicBezTo>
                  <a:cubicBezTo>
                    <a:pt x="41" y="10"/>
                    <a:pt x="40" y="7"/>
                    <a:pt x="39" y="6"/>
                  </a:cubicBezTo>
                  <a:cubicBezTo>
                    <a:pt x="37" y="5"/>
                    <a:pt x="34" y="2"/>
                    <a:pt x="33" y="2"/>
                  </a:cubicBezTo>
                  <a:cubicBezTo>
                    <a:pt x="30" y="1"/>
                    <a:pt x="27" y="0"/>
                    <a:pt x="25" y="2"/>
                  </a:cubicBezTo>
                  <a:cubicBezTo>
                    <a:pt x="24" y="3"/>
                    <a:pt x="21" y="4"/>
                    <a:pt x="20" y="4"/>
                  </a:cubicBezTo>
                  <a:cubicBezTo>
                    <a:pt x="18" y="5"/>
                    <a:pt x="16" y="6"/>
                    <a:pt x="15" y="7"/>
                  </a:cubicBezTo>
                  <a:cubicBezTo>
                    <a:pt x="14" y="7"/>
                    <a:pt x="12" y="7"/>
                    <a:pt x="10" y="7"/>
                  </a:cubicBezTo>
                  <a:cubicBezTo>
                    <a:pt x="8" y="7"/>
                    <a:pt x="7" y="9"/>
                    <a:pt x="6" y="10"/>
                  </a:cubicBezTo>
                  <a:cubicBezTo>
                    <a:pt x="5" y="12"/>
                    <a:pt x="5" y="12"/>
                    <a:pt x="5" y="12"/>
                  </a:cubicBezTo>
                  <a:cubicBezTo>
                    <a:pt x="4" y="12"/>
                    <a:pt x="4" y="13"/>
                    <a:pt x="4" y="13"/>
                  </a:cubicBezTo>
                  <a:cubicBezTo>
                    <a:pt x="4" y="13"/>
                    <a:pt x="4" y="13"/>
                    <a:pt x="5" y="14"/>
                  </a:cubicBezTo>
                  <a:cubicBezTo>
                    <a:pt x="5" y="15"/>
                    <a:pt x="6" y="17"/>
                    <a:pt x="5" y="18"/>
                  </a:cubicBezTo>
                  <a:cubicBezTo>
                    <a:pt x="5" y="19"/>
                    <a:pt x="5" y="23"/>
                    <a:pt x="4" y="25"/>
                  </a:cubicBezTo>
                  <a:cubicBezTo>
                    <a:pt x="3" y="27"/>
                    <a:pt x="2" y="30"/>
                    <a:pt x="1" y="32"/>
                  </a:cubicBezTo>
                  <a:cubicBezTo>
                    <a:pt x="1" y="34"/>
                    <a:pt x="1" y="36"/>
                    <a:pt x="0" y="37"/>
                  </a:cubicBezTo>
                  <a:cubicBezTo>
                    <a:pt x="0" y="39"/>
                    <a:pt x="0" y="41"/>
                    <a:pt x="0" y="43"/>
                  </a:cubicBezTo>
                  <a:cubicBezTo>
                    <a:pt x="0" y="45"/>
                    <a:pt x="0" y="45"/>
                    <a:pt x="0" y="45"/>
                  </a:cubicBezTo>
                  <a:cubicBezTo>
                    <a:pt x="0" y="45"/>
                    <a:pt x="1" y="47"/>
                    <a:pt x="3" y="49"/>
                  </a:cubicBezTo>
                  <a:cubicBezTo>
                    <a:pt x="3" y="50"/>
                    <a:pt x="6" y="51"/>
                    <a:pt x="7" y="5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0" name="Freeform 16">
              <a:extLst>
                <a:ext uri="{FF2B5EF4-FFF2-40B4-BE49-F238E27FC236}">
                  <a16:creationId xmlns:a16="http://schemas.microsoft.com/office/drawing/2014/main" id="{44723E1C-0E54-4CAA-883B-5D0644294847}"/>
                </a:ext>
              </a:extLst>
            </p:cNvPr>
            <p:cNvSpPr>
              <a:spLocks/>
            </p:cNvSpPr>
            <p:nvPr/>
          </p:nvSpPr>
          <p:spPr bwMode="auto">
            <a:xfrm>
              <a:off x="5048563" y="3448516"/>
              <a:ext cx="433104" cy="554007"/>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1" name="Freeform 17">
              <a:extLst>
                <a:ext uri="{FF2B5EF4-FFF2-40B4-BE49-F238E27FC236}">
                  <a16:creationId xmlns:a16="http://schemas.microsoft.com/office/drawing/2014/main" id="{ED6945C8-DA5D-4AC9-9FB0-D85784F4DF34}"/>
                </a:ext>
              </a:extLst>
            </p:cNvPr>
            <p:cNvSpPr>
              <a:spLocks/>
            </p:cNvSpPr>
            <p:nvPr/>
          </p:nvSpPr>
          <p:spPr bwMode="auto">
            <a:xfrm>
              <a:off x="5405147" y="3593138"/>
              <a:ext cx="32139" cy="22191"/>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2" name="Freeform 18">
              <a:extLst>
                <a:ext uri="{FF2B5EF4-FFF2-40B4-BE49-F238E27FC236}">
                  <a16:creationId xmlns:a16="http://schemas.microsoft.com/office/drawing/2014/main" id="{AD2843B0-F988-49F2-BCE6-B9C2A6318B8A}"/>
                </a:ext>
              </a:extLst>
            </p:cNvPr>
            <p:cNvSpPr>
              <a:spLocks/>
            </p:cNvSpPr>
            <p:nvPr/>
          </p:nvSpPr>
          <p:spPr bwMode="auto">
            <a:xfrm>
              <a:off x="5419685" y="3695676"/>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3" name="Freeform 19">
              <a:extLst>
                <a:ext uri="{FF2B5EF4-FFF2-40B4-BE49-F238E27FC236}">
                  <a16:creationId xmlns:a16="http://schemas.microsoft.com/office/drawing/2014/main" id="{4D83EF92-1213-48FA-9925-0B4918685318}"/>
                </a:ext>
              </a:extLst>
            </p:cNvPr>
            <p:cNvSpPr>
              <a:spLocks/>
            </p:cNvSpPr>
            <p:nvPr/>
          </p:nvSpPr>
          <p:spPr bwMode="auto">
            <a:xfrm>
              <a:off x="4900113" y="3512027"/>
              <a:ext cx="266290" cy="471364"/>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4" name="Freeform 21">
              <a:extLst>
                <a:ext uri="{FF2B5EF4-FFF2-40B4-BE49-F238E27FC236}">
                  <a16:creationId xmlns:a16="http://schemas.microsoft.com/office/drawing/2014/main" id="{24D85DAE-89E1-4584-A852-D01D13E5F128}"/>
                </a:ext>
              </a:extLst>
            </p:cNvPr>
            <p:cNvSpPr>
              <a:spLocks/>
            </p:cNvSpPr>
            <p:nvPr/>
          </p:nvSpPr>
          <p:spPr bwMode="auto">
            <a:xfrm>
              <a:off x="4720291" y="2579245"/>
              <a:ext cx="824888" cy="646597"/>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5" name="Freeform 23">
              <a:extLst>
                <a:ext uri="{FF2B5EF4-FFF2-40B4-BE49-F238E27FC236}">
                  <a16:creationId xmlns:a16="http://schemas.microsoft.com/office/drawing/2014/main" id="{308F154D-52AE-4B62-AF0C-A9836B8949E4}"/>
                </a:ext>
              </a:extLst>
            </p:cNvPr>
            <p:cNvSpPr>
              <a:spLocks/>
            </p:cNvSpPr>
            <p:nvPr/>
          </p:nvSpPr>
          <p:spPr bwMode="auto">
            <a:xfrm>
              <a:off x="4313203" y="2315249"/>
              <a:ext cx="603745" cy="462183"/>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6" name="Freeform 25">
              <a:extLst>
                <a:ext uri="{FF2B5EF4-FFF2-40B4-BE49-F238E27FC236}">
                  <a16:creationId xmlns:a16="http://schemas.microsoft.com/office/drawing/2014/main" id="{2D9164A0-6F4C-4F14-AB93-34231EE48E8F}"/>
                </a:ext>
              </a:extLst>
            </p:cNvPr>
            <p:cNvSpPr>
              <a:spLocks/>
            </p:cNvSpPr>
            <p:nvPr/>
          </p:nvSpPr>
          <p:spPr bwMode="auto">
            <a:xfrm>
              <a:off x="6021132" y="2048960"/>
              <a:ext cx="364236" cy="565485"/>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7" name="Freeform 26">
              <a:extLst>
                <a:ext uri="{FF2B5EF4-FFF2-40B4-BE49-F238E27FC236}">
                  <a16:creationId xmlns:a16="http://schemas.microsoft.com/office/drawing/2014/main" id="{73A9AD78-C5C1-40EC-8463-43AE5356070D}"/>
                </a:ext>
              </a:extLst>
            </p:cNvPr>
            <p:cNvSpPr>
              <a:spLocks/>
            </p:cNvSpPr>
            <p:nvPr/>
          </p:nvSpPr>
          <p:spPr bwMode="auto">
            <a:xfrm>
              <a:off x="5671435" y="3109531"/>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8" name="Freeform 27">
              <a:extLst>
                <a:ext uri="{FF2B5EF4-FFF2-40B4-BE49-F238E27FC236}">
                  <a16:creationId xmlns:a16="http://schemas.microsoft.com/office/drawing/2014/main" id="{30941BE6-01A4-43CE-BD89-4B8D3ACF8712}"/>
                </a:ext>
              </a:extLst>
            </p:cNvPr>
            <p:cNvSpPr>
              <a:spLocks/>
            </p:cNvSpPr>
            <p:nvPr/>
          </p:nvSpPr>
          <p:spPr bwMode="auto">
            <a:xfrm>
              <a:off x="5110544" y="2805746"/>
              <a:ext cx="824123" cy="7261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9" name="Freeform 46">
              <a:extLst>
                <a:ext uri="{FF2B5EF4-FFF2-40B4-BE49-F238E27FC236}">
                  <a16:creationId xmlns:a16="http://schemas.microsoft.com/office/drawing/2014/main" id="{3A2738EA-4A2D-41E7-BF20-329E4DA128F7}"/>
                </a:ext>
              </a:extLst>
            </p:cNvPr>
            <p:cNvSpPr>
              <a:spLocks/>
            </p:cNvSpPr>
            <p:nvPr/>
          </p:nvSpPr>
          <p:spPr bwMode="auto">
            <a:xfrm>
              <a:off x="5479369" y="2378761"/>
              <a:ext cx="398670" cy="635118"/>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0" name="Freeform 47">
              <a:extLst>
                <a:ext uri="{FF2B5EF4-FFF2-40B4-BE49-F238E27FC236}">
                  <a16:creationId xmlns:a16="http://schemas.microsoft.com/office/drawing/2014/main" id="{631A7431-8927-43F8-BB48-9C4AD6AB792D}"/>
                </a:ext>
              </a:extLst>
            </p:cNvPr>
            <p:cNvSpPr>
              <a:spLocks/>
            </p:cNvSpPr>
            <p:nvPr/>
          </p:nvSpPr>
          <p:spPr bwMode="auto">
            <a:xfrm>
              <a:off x="5773208" y="2048959"/>
              <a:ext cx="456061" cy="311438"/>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1" name="Freeform 48">
              <a:extLst>
                <a:ext uri="{FF2B5EF4-FFF2-40B4-BE49-F238E27FC236}">
                  <a16:creationId xmlns:a16="http://schemas.microsoft.com/office/drawing/2014/main" id="{C6AFADBF-8F95-42BF-BD9B-D608CB57E17C}"/>
                </a:ext>
              </a:extLst>
            </p:cNvPr>
            <p:cNvSpPr>
              <a:spLocks/>
            </p:cNvSpPr>
            <p:nvPr/>
          </p:nvSpPr>
          <p:spPr bwMode="auto">
            <a:xfrm>
              <a:off x="5780093" y="2246382"/>
              <a:ext cx="430044" cy="330568"/>
            </a:xfrm>
            <a:custGeom>
              <a:avLst/>
              <a:gdLst/>
              <a:ahLst/>
              <a:cxnLst>
                <a:cxn ang="0">
                  <a:pos x="1" y="69"/>
                </a:cxn>
                <a:cxn ang="0">
                  <a:pos x="7" y="77"/>
                </a:cxn>
                <a:cxn ang="0">
                  <a:pos x="18" y="89"/>
                </a:cxn>
                <a:cxn ang="0">
                  <a:pos x="26" y="102"/>
                </a:cxn>
                <a:cxn ang="0">
                  <a:pos x="35" y="104"/>
                </a:cxn>
                <a:cxn ang="0">
                  <a:pos x="38" y="121"/>
                </a:cxn>
                <a:cxn ang="0">
                  <a:pos x="52" y="136"/>
                </a:cxn>
                <a:cxn ang="0">
                  <a:pos x="42" y="152"/>
                </a:cxn>
                <a:cxn ang="0">
                  <a:pos x="39" y="162"/>
                </a:cxn>
                <a:cxn ang="0">
                  <a:pos x="55" y="170"/>
                </a:cxn>
                <a:cxn ang="0">
                  <a:pos x="72" y="164"/>
                </a:cxn>
                <a:cxn ang="0">
                  <a:pos x="87" y="162"/>
                </a:cxn>
                <a:cxn ang="0">
                  <a:pos x="93" y="171"/>
                </a:cxn>
                <a:cxn ang="0">
                  <a:pos x="99" y="181"/>
                </a:cxn>
                <a:cxn ang="0">
                  <a:pos x="115" y="177"/>
                </a:cxn>
                <a:cxn ang="0">
                  <a:pos x="133" y="182"/>
                </a:cxn>
                <a:cxn ang="0">
                  <a:pos x="143" y="175"/>
                </a:cxn>
                <a:cxn ang="0">
                  <a:pos x="143" y="164"/>
                </a:cxn>
                <a:cxn ang="0">
                  <a:pos x="151" y="157"/>
                </a:cxn>
                <a:cxn ang="0">
                  <a:pos x="166" y="164"/>
                </a:cxn>
                <a:cxn ang="0">
                  <a:pos x="183" y="172"/>
                </a:cxn>
                <a:cxn ang="0">
                  <a:pos x="183" y="156"/>
                </a:cxn>
                <a:cxn ang="0">
                  <a:pos x="178" y="149"/>
                </a:cxn>
                <a:cxn ang="0">
                  <a:pos x="168" y="141"/>
                </a:cxn>
                <a:cxn ang="0">
                  <a:pos x="160" y="128"/>
                </a:cxn>
                <a:cxn ang="0">
                  <a:pos x="145" y="123"/>
                </a:cxn>
                <a:cxn ang="0">
                  <a:pos x="134" y="114"/>
                </a:cxn>
                <a:cxn ang="0">
                  <a:pos x="142" y="99"/>
                </a:cxn>
                <a:cxn ang="0">
                  <a:pos x="148" y="102"/>
                </a:cxn>
                <a:cxn ang="0">
                  <a:pos x="158" y="100"/>
                </a:cxn>
                <a:cxn ang="0">
                  <a:pos x="176" y="89"/>
                </a:cxn>
                <a:cxn ang="0">
                  <a:pos x="184" y="81"/>
                </a:cxn>
                <a:cxn ang="0">
                  <a:pos x="199" y="78"/>
                </a:cxn>
                <a:cxn ang="0">
                  <a:pos x="209" y="69"/>
                </a:cxn>
                <a:cxn ang="0">
                  <a:pos x="222" y="62"/>
                </a:cxn>
                <a:cxn ang="0">
                  <a:pos x="233" y="44"/>
                </a:cxn>
                <a:cxn ang="0">
                  <a:pos x="236" y="29"/>
                </a:cxn>
                <a:cxn ang="0">
                  <a:pos x="230" y="9"/>
                </a:cxn>
                <a:cxn ang="0">
                  <a:pos x="221" y="3"/>
                </a:cxn>
                <a:cxn ang="0">
                  <a:pos x="213" y="5"/>
                </a:cxn>
                <a:cxn ang="0">
                  <a:pos x="198" y="19"/>
                </a:cxn>
                <a:cxn ang="0">
                  <a:pos x="195" y="35"/>
                </a:cxn>
                <a:cxn ang="0">
                  <a:pos x="188" y="43"/>
                </a:cxn>
                <a:cxn ang="0">
                  <a:pos x="172" y="44"/>
                </a:cxn>
                <a:cxn ang="0">
                  <a:pos x="164" y="55"/>
                </a:cxn>
                <a:cxn ang="0">
                  <a:pos x="155" y="53"/>
                </a:cxn>
                <a:cxn ang="0">
                  <a:pos x="148" y="46"/>
                </a:cxn>
                <a:cxn ang="0">
                  <a:pos x="145" y="40"/>
                </a:cxn>
                <a:cxn ang="0">
                  <a:pos x="126" y="36"/>
                </a:cxn>
                <a:cxn ang="0">
                  <a:pos x="119" y="45"/>
                </a:cxn>
                <a:cxn ang="0">
                  <a:pos x="103" y="51"/>
                </a:cxn>
                <a:cxn ang="0">
                  <a:pos x="87" y="61"/>
                </a:cxn>
                <a:cxn ang="0">
                  <a:pos x="78" y="54"/>
                </a:cxn>
                <a:cxn ang="0">
                  <a:pos x="73" y="54"/>
                </a:cxn>
                <a:cxn ang="0">
                  <a:pos x="60" y="63"/>
                </a:cxn>
                <a:cxn ang="0">
                  <a:pos x="51" y="59"/>
                </a:cxn>
                <a:cxn ang="0">
                  <a:pos x="41" y="54"/>
                </a:cxn>
                <a:cxn ang="0">
                  <a:pos x="31" y="51"/>
                </a:cxn>
                <a:cxn ang="0">
                  <a:pos x="18" y="53"/>
                </a:cxn>
                <a:cxn ang="0">
                  <a:pos x="5" y="53"/>
                </a:cxn>
                <a:cxn ang="0">
                  <a:pos x="4" y="53"/>
                </a:cxn>
              </a:cxnLst>
              <a:rect l="0" t="0" r="r" b="b"/>
              <a:pathLst>
                <a:path w="237" h="184">
                  <a:moveTo>
                    <a:pt x="0" y="58"/>
                  </a:moveTo>
                  <a:cubicBezTo>
                    <a:pt x="0" y="59"/>
                    <a:pt x="1" y="61"/>
                    <a:pt x="1" y="63"/>
                  </a:cubicBezTo>
                  <a:cubicBezTo>
                    <a:pt x="1" y="65"/>
                    <a:pt x="1" y="67"/>
                    <a:pt x="1" y="69"/>
                  </a:cubicBezTo>
                  <a:cubicBezTo>
                    <a:pt x="1" y="72"/>
                    <a:pt x="1" y="73"/>
                    <a:pt x="1" y="73"/>
                  </a:cubicBezTo>
                  <a:cubicBezTo>
                    <a:pt x="1" y="73"/>
                    <a:pt x="1" y="73"/>
                    <a:pt x="3" y="73"/>
                  </a:cubicBezTo>
                  <a:cubicBezTo>
                    <a:pt x="4" y="74"/>
                    <a:pt x="6" y="75"/>
                    <a:pt x="7" y="77"/>
                  </a:cubicBezTo>
                  <a:cubicBezTo>
                    <a:pt x="8" y="78"/>
                    <a:pt x="9" y="80"/>
                    <a:pt x="10" y="82"/>
                  </a:cubicBezTo>
                  <a:cubicBezTo>
                    <a:pt x="10" y="83"/>
                    <a:pt x="12" y="85"/>
                    <a:pt x="13" y="86"/>
                  </a:cubicBezTo>
                  <a:cubicBezTo>
                    <a:pt x="15" y="87"/>
                    <a:pt x="17" y="89"/>
                    <a:pt x="18" y="89"/>
                  </a:cubicBezTo>
                  <a:cubicBezTo>
                    <a:pt x="18" y="90"/>
                    <a:pt x="19" y="92"/>
                    <a:pt x="19" y="94"/>
                  </a:cubicBezTo>
                  <a:cubicBezTo>
                    <a:pt x="19" y="97"/>
                    <a:pt x="20" y="99"/>
                    <a:pt x="21" y="100"/>
                  </a:cubicBezTo>
                  <a:cubicBezTo>
                    <a:pt x="22" y="101"/>
                    <a:pt x="25" y="102"/>
                    <a:pt x="26" y="102"/>
                  </a:cubicBezTo>
                  <a:cubicBezTo>
                    <a:pt x="28" y="102"/>
                    <a:pt x="29" y="101"/>
                    <a:pt x="31" y="100"/>
                  </a:cubicBezTo>
                  <a:cubicBezTo>
                    <a:pt x="32" y="100"/>
                    <a:pt x="33" y="100"/>
                    <a:pt x="34" y="100"/>
                  </a:cubicBezTo>
                  <a:cubicBezTo>
                    <a:pt x="34" y="101"/>
                    <a:pt x="35" y="103"/>
                    <a:pt x="35" y="104"/>
                  </a:cubicBezTo>
                  <a:cubicBezTo>
                    <a:pt x="35" y="105"/>
                    <a:pt x="34" y="107"/>
                    <a:pt x="33" y="109"/>
                  </a:cubicBezTo>
                  <a:cubicBezTo>
                    <a:pt x="32" y="111"/>
                    <a:pt x="33" y="113"/>
                    <a:pt x="34" y="115"/>
                  </a:cubicBezTo>
                  <a:cubicBezTo>
                    <a:pt x="36" y="116"/>
                    <a:pt x="38" y="119"/>
                    <a:pt x="38" y="121"/>
                  </a:cubicBezTo>
                  <a:cubicBezTo>
                    <a:pt x="38" y="123"/>
                    <a:pt x="39" y="126"/>
                    <a:pt x="39" y="128"/>
                  </a:cubicBezTo>
                  <a:cubicBezTo>
                    <a:pt x="39" y="130"/>
                    <a:pt x="42" y="131"/>
                    <a:pt x="45" y="132"/>
                  </a:cubicBezTo>
                  <a:cubicBezTo>
                    <a:pt x="48" y="133"/>
                    <a:pt x="50" y="135"/>
                    <a:pt x="52" y="136"/>
                  </a:cubicBezTo>
                  <a:cubicBezTo>
                    <a:pt x="54" y="138"/>
                    <a:pt x="54" y="140"/>
                    <a:pt x="52" y="140"/>
                  </a:cubicBezTo>
                  <a:cubicBezTo>
                    <a:pt x="50" y="141"/>
                    <a:pt x="49" y="144"/>
                    <a:pt x="47" y="147"/>
                  </a:cubicBezTo>
                  <a:cubicBezTo>
                    <a:pt x="46" y="148"/>
                    <a:pt x="43" y="151"/>
                    <a:pt x="42" y="152"/>
                  </a:cubicBezTo>
                  <a:cubicBezTo>
                    <a:pt x="41" y="153"/>
                    <a:pt x="39" y="154"/>
                    <a:pt x="38" y="156"/>
                  </a:cubicBezTo>
                  <a:cubicBezTo>
                    <a:pt x="36" y="159"/>
                    <a:pt x="35" y="159"/>
                    <a:pt x="35" y="159"/>
                  </a:cubicBezTo>
                  <a:cubicBezTo>
                    <a:pt x="35" y="159"/>
                    <a:pt x="37" y="161"/>
                    <a:pt x="39" y="162"/>
                  </a:cubicBezTo>
                  <a:cubicBezTo>
                    <a:pt x="41" y="163"/>
                    <a:pt x="42" y="164"/>
                    <a:pt x="44" y="165"/>
                  </a:cubicBezTo>
                  <a:cubicBezTo>
                    <a:pt x="45" y="166"/>
                    <a:pt x="48" y="168"/>
                    <a:pt x="50" y="168"/>
                  </a:cubicBezTo>
                  <a:cubicBezTo>
                    <a:pt x="51" y="169"/>
                    <a:pt x="54" y="170"/>
                    <a:pt x="55" y="170"/>
                  </a:cubicBezTo>
                  <a:cubicBezTo>
                    <a:pt x="57" y="170"/>
                    <a:pt x="59" y="169"/>
                    <a:pt x="61" y="167"/>
                  </a:cubicBezTo>
                  <a:cubicBezTo>
                    <a:pt x="62" y="165"/>
                    <a:pt x="65" y="164"/>
                    <a:pt x="66" y="165"/>
                  </a:cubicBezTo>
                  <a:cubicBezTo>
                    <a:pt x="67" y="165"/>
                    <a:pt x="69" y="165"/>
                    <a:pt x="72" y="164"/>
                  </a:cubicBezTo>
                  <a:cubicBezTo>
                    <a:pt x="75" y="163"/>
                    <a:pt x="77" y="162"/>
                    <a:pt x="78" y="162"/>
                  </a:cubicBezTo>
                  <a:cubicBezTo>
                    <a:pt x="79" y="162"/>
                    <a:pt x="80" y="163"/>
                    <a:pt x="82" y="163"/>
                  </a:cubicBezTo>
                  <a:cubicBezTo>
                    <a:pt x="83" y="163"/>
                    <a:pt x="85" y="162"/>
                    <a:pt x="87" y="162"/>
                  </a:cubicBezTo>
                  <a:cubicBezTo>
                    <a:pt x="89" y="161"/>
                    <a:pt x="92" y="161"/>
                    <a:pt x="92" y="161"/>
                  </a:cubicBezTo>
                  <a:cubicBezTo>
                    <a:pt x="94" y="162"/>
                    <a:pt x="95" y="164"/>
                    <a:pt x="95" y="166"/>
                  </a:cubicBezTo>
                  <a:cubicBezTo>
                    <a:pt x="95" y="167"/>
                    <a:pt x="94" y="169"/>
                    <a:pt x="93" y="171"/>
                  </a:cubicBezTo>
                  <a:cubicBezTo>
                    <a:pt x="92" y="172"/>
                    <a:pt x="91" y="175"/>
                    <a:pt x="92" y="177"/>
                  </a:cubicBezTo>
                  <a:cubicBezTo>
                    <a:pt x="92" y="178"/>
                    <a:pt x="93" y="179"/>
                    <a:pt x="93" y="179"/>
                  </a:cubicBezTo>
                  <a:cubicBezTo>
                    <a:pt x="94" y="179"/>
                    <a:pt x="97" y="180"/>
                    <a:pt x="99" y="181"/>
                  </a:cubicBezTo>
                  <a:cubicBezTo>
                    <a:pt x="101" y="182"/>
                    <a:pt x="104" y="181"/>
                    <a:pt x="105" y="181"/>
                  </a:cubicBezTo>
                  <a:cubicBezTo>
                    <a:pt x="107" y="179"/>
                    <a:pt x="110" y="177"/>
                    <a:pt x="110" y="177"/>
                  </a:cubicBezTo>
                  <a:cubicBezTo>
                    <a:pt x="111" y="177"/>
                    <a:pt x="113" y="177"/>
                    <a:pt x="115" y="177"/>
                  </a:cubicBezTo>
                  <a:cubicBezTo>
                    <a:pt x="117" y="177"/>
                    <a:pt x="119" y="178"/>
                    <a:pt x="121" y="179"/>
                  </a:cubicBezTo>
                  <a:cubicBezTo>
                    <a:pt x="123" y="180"/>
                    <a:pt x="126" y="181"/>
                    <a:pt x="127" y="180"/>
                  </a:cubicBezTo>
                  <a:cubicBezTo>
                    <a:pt x="129" y="178"/>
                    <a:pt x="132" y="179"/>
                    <a:pt x="133" y="182"/>
                  </a:cubicBezTo>
                  <a:cubicBezTo>
                    <a:pt x="134" y="183"/>
                    <a:pt x="135" y="184"/>
                    <a:pt x="137" y="182"/>
                  </a:cubicBezTo>
                  <a:cubicBezTo>
                    <a:pt x="139" y="181"/>
                    <a:pt x="141" y="180"/>
                    <a:pt x="142" y="179"/>
                  </a:cubicBezTo>
                  <a:cubicBezTo>
                    <a:pt x="142" y="177"/>
                    <a:pt x="143" y="175"/>
                    <a:pt x="143" y="175"/>
                  </a:cubicBezTo>
                  <a:cubicBezTo>
                    <a:pt x="142" y="174"/>
                    <a:pt x="142" y="172"/>
                    <a:pt x="142" y="171"/>
                  </a:cubicBezTo>
                  <a:cubicBezTo>
                    <a:pt x="142" y="169"/>
                    <a:pt x="142" y="169"/>
                    <a:pt x="143" y="168"/>
                  </a:cubicBezTo>
                  <a:cubicBezTo>
                    <a:pt x="143" y="167"/>
                    <a:pt x="143" y="166"/>
                    <a:pt x="143" y="164"/>
                  </a:cubicBezTo>
                  <a:cubicBezTo>
                    <a:pt x="143" y="163"/>
                    <a:pt x="142" y="160"/>
                    <a:pt x="142" y="158"/>
                  </a:cubicBezTo>
                  <a:cubicBezTo>
                    <a:pt x="141" y="157"/>
                    <a:pt x="142" y="156"/>
                    <a:pt x="144" y="156"/>
                  </a:cubicBezTo>
                  <a:cubicBezTo>
                    <a:pt x="146" y="157"/>
                    <a:pt x="149" y="157"/>
                    <a:pt x="151" y="157"/>
                  </a:cubicBezTo>
                  <a:cubicBezTo>
                    <a:pt x="154" y="158"/>
                    <a:pt x="157" y="159"/>
                    <a:pt x="158" y="160"/>
                  </a:cubicBezTo>
                  <a:cubicBezTo>
                    <a:pt x="159" y="161"/>
                    <a:pt x="160" y="162"/>
                    <a:pt x="161" y="163"/>
                  </a:cubicBezTo>
                  <a:cubicBezTo>
                    <a:pt x="162" y="163"/>
                    <a:pt x="164" y="164"/>
                    <a:pt x="166" y="164"/>
                  </a:cubicBezTo>
                  <a:cubicBezTo>
                    <a:pt x="167" y="164"/>
                    <a:pt x="170" y="165"/>
                    <a:pt x="172" y="165"/>
                  </a:cubicBezTo>
                  <a:cubicBezTo>
                    <a:pt x="173" y="165"/>
                    <a:pt x="176" y="167"/>
                    <a:pt x="178" y="169"/>
                  </a:cubicBezTo>
                  <a:cubicBezTo>
                    <a:pt x="181" y="170"/>
                    <a:pt x="183" y="172"/>
                    <a:pt x="183" y="172"/>
                  </a:cubicBezTo>
                  <a:cubicBezTo>
                    <a:pt x="183" y="172"/>
                    <a:pt x="183" y="170"/>
                    <a:pt x="184" y="168"/>
                  </a:cubicBezTo>
                  <a:cubicBezTo>
                    <a:pt x="185" y="166"/>
                    <a:pt x="186" y="163"/>
                    <a:pt x="186" y="162"/>
                  </a:cubicBezTo>
                  <a:cubicBezTo>
                    <a:pt x="186" y="160"/>
                    <a:pt x="185" y="157"/>
                    <a:pt x="183" y="156"/>
                  </a:cubicBezTo>
                  <a:cubicBezTo>
                    <a:pt x="182" y="155"/>
                    <a:pt x="182" y="153"/>
                    <a:pt x="182" y="152"/>
                  </a:cubicBezTo>
                  <a:cubicBezTo>
                    <a:pt x="183" y="152"/>
                    <a:pt x="183" y="151"/>
                    <a:pt x="181" y="150"/>
                  </a:cubicBezTo>
                  <a:cubicBezTo>
                    <a:pt x="181" y="150"/>
                    <a:pt x="179" y="149"/>
                    <a:pt x="178" y="149"/>
                  </a:cubicBezTo>
                  <a:cubicBezTo>
                    <a:pt x="176" y="148"/>
                    <a:pt x="175" y="148"/>
                    <a:pt x="175" y="147"/>
                  </a:cubicBezTo>
                  <a:cubicBezTo>
                    <a:pt x="174" y="145"/>
                    <a:pt x="173" y="144"/>
                    <a:pt x="173" y="143"/>
                  </a:cubicBezTo>
                  <a:cubicBezTo>
                    <a:pt x="172" y="143"/>
                    <a:pt x="170" y="142"/>
                    <a:pt x="168" y="141"/>
                  </a:cubicBezTo>
                  <a:cubicBezTo>
                    <a:pt x="166" y="141"/>
                    <a:pt x="164" y="138"/>
                    <a:pt x="164" y="137"/>
                  </a:cubicBezTo>
                  <a:cubicBezTo>
                    <a:pt x="165" y="134"/>
                    <a:pt x="164" y="132"/>
                    <a:pt x="164" y="130"/>
                  </a:cubicBezTo>
                  <a:cubicBezTo>
                    <a:pt x="163" y="129"/>
                    <a:pt x="162" y="128"/>
                    <a:pt x="160" y="128"/>
                  </a:cubicBezTo>
                  <a:cubicBezTo>
                    <a:pt x="157" y="128"/>
                    <a:pt x="155" y="128"/>
                    <a:pt x="154" y="129"/>
                  </a:cubicBezTo>
                  <a:cubicBezTo>
                    <a:pt x="152" y="129"/>
                    <a:pt x="150" y="128"/>
                    <a:pt x="148" y="127"/>
                  </a:cubicBezTo>
                  <a:cubicBezTo>
                    <a:pt x="147" y="125"/>
                    <a:pt x="146" y="124"/>
                    <a:pt x="145" y="123"/>
                  </a:cubicBezTo>
                  <a:cubicBezTo>
                    <a:pt x="144" y="121"/>
                    <a:pt x="141" y="120"/>
                    <a:pt x="139" y="121"/>
                  </a:cubicBezTo>
                  <a:cubicBezTo>
                    <a:pt x="137" y="121"/>
                    <a:pt x="136" y="120"/>
                    <a:pt x="135" y="119"/>
                  </a:cubicBezTo>
                  <a:cubicBezTo>
                    <a:pt x="135" y="118"/>
                    <a:pt x="134" y="116"/>
                    <a:pt x="134" y="114"/>
                  </a:cubicBezTo>
                  <a:cubicBezTo>
                    <a:pt x="134" y="111"/>
                    <a:pt x="134" y="108"/>
                    <a:pt x="134" y="106"/>
                  </a:cubicBezTo>
                  <a:cubicBezTo>
                    <a:pt x="135" y="104"/>
                    <a:pt x="135" y="102"/>
                    <a:pt x="137" y="101"/>
                  </a:cubicBezTo>
                  <a:cubicBezTo>
                    <a:pt x="139" y="101"/>
                    <a:pt x="141" y="99"/>
                    <a:pt x="142" y="99"/>
                  </a:cubicBezTo>
                  <a:cubicBezTo>
                    <a:pt x="143" y="97"/>
                    <a:pt x="143" y="96"/>
                    <a:pt x="144" y="96"/>
                  </a:cubicBezTo>
                  <a:cubicBezTo>
                    <a:pt x="145" y="96"/>
                    <a:pt x="146" y="98"/>
                    <a:pt x="146" y="99"/>
                  </a:cubicBezTo>
                  <a:cubicBezTo>
                    <a:pt x="146" y="100"/>
                    <a:pt x="147" y="102"/>
                    <a:pt x="148" y="102"/>
                  </a:cubicBezTo>
                  <a:cubicBezTo>
                    <a:pt x="150" y="101"/>
                    <a:pt x="151" y="102"/>
                    <a:pt x="152" y="102"/>
                  </a:cubicBezTo>
                  <a:cubicBezTo>
                    <a:pt x="152" y="103"/>
                    <a:pt x="154" y="104"/>
                    <a:pt x="155" y="104"/>
                  </a:cubicBezTo>
                  <a:cubicBezTo>
                    <a:pt x="155" y="104"/>
                    <a:pt x="157" y="102"/>
                    <a:pt x="158" y="100"/>
                  </a:cubicBezTo>
                  <a:cubicBezTo>
                    <a:pt x="159" y="97"/>
                    <a:pt x="161" y="95"/>
                    <a:pt x="163" y="94"/>
                  </a:cubicBezTo>
                  <a:cubicBezTo>
                    <a:pt x="166" y="93"/>
                    <a:pt x="168" y="92"/>
                    <a:pt x="170" y="91"/>
                  </a:cubicBezTo>
                  <a:cubicBezTo>
                    <a:pt x="172" y="91"/>
                    <a:pt x="174" y="90"/>
                    <a:pt x="176" y="89"/>
                  </a:cubicBezTo>
                  <a:cubicBezTo>
                    <a:pt x="176" y="89"/>
                    <a:pt x="179" y="88"/>
                    <a:pt x="181" y="88"/>
                  </a:cubicBezTo>
                  <a:cubicBezTo>
                    <a:pt x="183" y="88"/>
                    <a:pt x="184" y="87"/>
                    <a:pt x="183" y="86"/>
                  </a:cubicBezTo>
                  <a:cubicBezTo>
                    <a:pt x="183" y="84"/>
                    <a:pt x="183" y="82"/>
                    <a:pt x="184" y="81"/>
                  </a:cubicBezTo>
                  <a:cubicBezTo>
                    <a:pt x="185" y="79"/>
                    <a:pt x="188" y="78"/>
                    <a:pt x="189" y="78"/>
                  </a:cubicBezTo>
                  <a:cubicBezTo>
                    <a:pt x="191" y="79"/>
                    <a:pt x="193" y="79"/>
                    <a:pt x="194" y="79"/>
                  </a:cubicBezTo>
                  <a:cubicBezTo>
                    <a:pt x="196" y="79"/>
                    <a:pt x="199" y="78"/>
                    <a:pt x="199" y="78"/>
                  </a:cubicBezTo>
                  <a:cubicBezTo>
                    <a:pt x="200" y="78"/>
                    <a:pt x="202" y="78"/>
                    <a:pt x="203" y="76"/>
                  </a:cubicBezTo>
                  <a:cubicBezTo>
                    <a:pt x="204" y="75"/>
                    <a:pt x="205" y="72"/>
                    <a:pt x="206" y="71"/>
                  </a:cubicBezTo>
                  <a:cubicBezTo>
                    <a:pt x="206" y="70"/>
                    <a:pt x="207" y="69"/>
                    <a:pt x="209" y="69"/>
                  </a:cubicBezTo>
                  <a:cubicBezTo>
                    <a:pt x="211" y="69"/>
                    <a:pt x="214" y="69"/>
                    <a:pt x="215" y="69"/>
                  </a:cubicBezTo>
                  <a:cubicBezTo>
                    <a:pt x="216" y="69"/>
                    <a:pt x="218" y="68"/>
                    <a:pt x="219" y="66"/>
                  </a:cubicBezTo>
                  <a:cubicBezTo>
                    <a:pt x="220" y="64"/>
                    <a:pt x="222" y="63"/>
                    <a:pt x="222" y="62"/>
                  </a:cubicBezTo>
                  <a:cubicBezTo>
                    <a:pt x="222" y="62"/>
                    <a:pt x="224" y="59"/>
                    <a:pt x="225" y="58"/>
                  </a:cubicBezTo>
                  <a:cubicBezTo>
                    <a:pt x="226" y="56"/>
                    <a:pt x="228" y="52"/>
                    <a:pt x="230" y="50"/>
                  </a:cubicBezTo>
                  <a:cubicBezTo>
                    <a:pt x="231" y="48"/>
                    <a:pt x="233" y="46"/>
                    <a:pt x="233" y="44"/>
                  </a:cubicBezTo>
                  <a:cubicBezTo>
                    <a:pt x="233" y="42"/>
                    <a:pt x="232" y="40"/>
                    <a:pt x="232" y="39"/>
                  </a:cubicBezTo>
                  <a:cubicBezTo>
                    <a:pt x="231" y="37"/>
                    <a:pt x="232" y="35"/>
                    <a:pt x="235" y="34"/>
                  </a:cubicBezTo>
                  <a:cubicBezTo>
                    <a:pt x="236" y="34"/>
                    <a:pt x="237" y="32"/>
                    <a:pt x="236" y="29"/>
                  </a:cubicBezTo>
                  <a:cubicBezTo>
                    <a:pt x="235" y="28"/>
                    <a:pt x="235" y="24"/>
                    <a:pt x="235" y="21"/>
                  </a:cubicBezTo>
                  <a:cubicBezTo>
                    <a:pt x="236" y="18"/>
                    <a:pt x="235" y="16"/>
                    <a:pt x="234" y="14"/>
                  </a:cubicBezTo>
                  <a:cubicBezTo>
                    <a:pt x="232" y="13"/>
                    <a:pt x="230" y="12"/>
                    <a:pt x="230" y="9"/>
                  </a:cubicBezTo>
                  <a:cubicBezTo>
                    <a:pt x="230" y="8"/>
                    <a:pt x="230" y="6"/>
                    <a:pt x="231" y="5"/>
                  </a:cubicBezTo>
                  <a:cubicBezTo>
                    <a:pt x="231" y="5"/>
                    <a:pt x="229" y="4"/>
                    <a:pt x="227" y="4"/>
                  </a:cubicBezTo>
                  <a:cubicBezTo>
                    <a:pt x="225" y="3"/>
                    <a:pt x="223" y="3"/>
                    <a:pt x="221" y="3"/>
                  </a:cubicBezTo>
                  <a:cubicBezTo>
                    <a:pt x="220" y="2"/>
                    <a:pt x="219" y="1"/>
                    <a:pt x="217" y="0"/>
                  </a:cubicBezTo>
                  <a:cubicBezTo>
                    <a:pt x="216" y="4"/>
                    <a:pt x="216" y="4"/>
                    <a:pt x="216" y="4"/>
                  </a:cubicBezTo>
                  <a:cubicBezTo>
                    <a:pt x="216" y="4"/>
                    <a:pt x="214" y="5"/>
                    <a:pt x="213" y="5"/>
                  </a:cubicBezTo>
                  <a:cubicBezTo>
                    <a:pt x="211" y="6"/>
                    <a:pt x="209" y="8"/>
                    <a:pt x="208" y="9"/>
                  </a:cubicBezTo>
                  <a:cubicBezTo>
                    <a:pt x="207" y="10"/>
                    <a:pt x="205" y="12"/>
                    <a:pt x="203" y="14"/>
                  </a:cubicBezTo>
                  <a:cubicBezTo>
                    <a:pt x="201" y="16"/>
                    <a:pt x="199" y="18"/>
                    <a:pt x="198" y="19"/>
                  </a:cubicBezTo>
                  <a:cubicBezTo>
                    <a:pt x="197" y="20"/>
                    <a:pt x="196" y="22"/>
                    <a:pt x="196" y="24"/>
                  </a:cubicBezTo>
                  <a:cubicBezTo>
                    <a:pt x="196" y="25"/>
                    <a:pt x="195" y="30"/>
                    <a:pt x="193" y="35"/>
                  </a:cubicBezTo>
                  <a:cubicBezTo>
                    <a:pt x="193" y="35"/>
                    <a:pt x="193" y="35"/>
                    <a:pt x="195" y="35"/>
                  </a:cubicBezTo>
                  <a:cubicBezTo>
                    <a:pt x="195" y="35"/>
                    <a:pt x="195" y="35"/>
                    <a:pt x="195" y="35"/>
                  </a:cubicBezTo>
                  <a:cubicBezTo>
                    <a:pt x="194" y="39"/>
                    <a:pt x="191" y="42"/>
                    <a:pt x="190" y="42"/>
                  </a:cubicBezTo>
                  <a:cubicBezTo>
                    <a:pt x="188" y="42"/>
                    <a:pt x="187" y="42"/>
                    <a:pt x="188" y="43"/>
                  </a:cubicBezTo>
                  <a:cubicBezTo>
                    <a:pt x="188" y="44"/>
                    <a:pt x="186" y="44"/>
                    <a:pt x="184" y="44"/>
                  </a:cubicBezTo>
                  <a:cubicBezTo>
                    <a:pt x="182" y="44"/>
                    <a:pt x="179" y="44"/>
                    <a:pt x="179" y="44"/>
                  </a:cubicBezTo>
                  <a:cubicBezTo>
                    <a:pt x="177" y="44"/>
                    <a:pt x="174" y="44"/>
                    <a:pt x="172" y="44"/>
                  </a:cubicBezTo>
                  <a:cubicBezTo>
                    <a:pt x="171" y="44"/>
                    <a:pt x="169" y="45"/>
                    <a:pt x="168" y="45"/>
                  </a:cubicBezTo>
                  <a:cubicBezTo>
                    <a:pt x="167" y="46"/>
                    <a:pt x="166" y="48"/>
                    <a:pt x="165" y="50"/>
                  </a:cubicBezTo>
                  <a:cubicBezTo>
                    <a:pt x="165" y="51"/>
                    <a:pt x="164" y="54"/>
                    <a:pt x="164" y="55"/>
                  </a:cubicBezTo>
                  <a:cubicBezTo>
                    <a:pt x="163" y="57"/>
                    <a:pt x="162" y="57"/>
                    <a:pt x="161" y="57"/>
                  </a:cubicBezTo>
                  <a:cubicBezTo>
                    <a:pt x="160" y="56"/>
                    <a:pt x="158" y="55"/>
                    <a:pt x="157" y="55"/>
                  </a:cubicBezTo>
                  <a:cubicBezTo>
                    <a:pt x="156" y="55"/>
                    <a:pt x="155" y="54"/>
                    <a:pt x="155" y="53"/>
                  </a:cubicBezTo>
                  <a:cubicBezTo>
                    <a:pt x="154" y="53"/>
                    <a:pt x="154" y="51"/>
                    <a:pt x="154" y="50"/>
                  </a:cubicBezTo>
                  <a:cubicBezTo>
                    <a:pt x="154" y="48"/>
                    <a:pt x="153" y="48"/>
                    <a:pt x="152" y="47"/>
                  </a:cubicBezTo>
                  <a:cubicBezTo>
                    <a:pt x="152" y="47"/>
                    <a:pt x="150" y="46"/>
                    <a:pt x="148" y="46"/>
                  </a:cubicBezTo>
                  <a:cubicBezTo>
                    <a:pt x="147" y="46"/>
                    <a:pt x="145" y="44"/>
                    <a:pt x="145" y="43"/>
                  </a:cubicBezTo>
                  <a:cubicBezTo>
                    <a:pt x="145" y="43"/>
                    <a:pt x="145" y="43"/>
                    <a:pt x="145" y="41"/>
                  </a:cubicBezTo>
                  <a:cubicBezTo>
                    <a:pt x="145" y="40"/>
                    <a:pt x="145" y="40"/>
                    <a:pt x="145" y="40"/>
                  </a:cubicBezTo>
                  <a:cubicBezTo>
                    <a:pt x="142" y="39"/>
                    <a:pt x="137" y="39"/>
                    <a:pt x="137" y="39"/>
                  </a:cubicBezTo>
                  <a:cubicBezTo>
                    <a:pt x="135" y="39"/>
                    <a:pt x="133" y="39"/>
                    <a:pt x="132" y="38"/>
                  </a:cubicBezTo>
                  <a:cubicBezTo>
                    <a:pt x="131" y="38"/>
                    <a:pt x="129" y="37"/>
                    <a:pt x="126" y="36"/>
                  </a:cubicBezTo>
                  <a:cubicBezTo>
                    <a:pt x="126" y="36"/>
                    <a:pt x="126" y="36"/>
                    <a:pt x="124" y="36"/>
                  </a:cubicBezTo>
                  <a:cubicBezTo>
                    <a:pt x="123" y="36"/>
                    <a:pt x="123" y="36"/>
                    <a:pt x="123" y="36"/>
                  </a:cubicBezTo>
                  <a:cubicBezTo>
                    <a:pt x="121" y="40"/>
                    <a:pt x="120" y="43"/>
                    <a:pt x="119" y="45"/>
                  </a:cubicBezTo>
                  <a:cubicBezTo>
                    <a:pt x="118" y="46"/>
                    <a:pt x="117" y="48"/>
                    <a:pt x="115" y="48"/>
                  </a:cubicBezTo>
                  <a:cubicBezTo>
                    <a:pt x="114" y="48"/>
                    <a:pt x="109" y="50"/>
                    <a:pt x="105" y="51"/>
                  </a:cubicBezTo>
                  <a:cubicBezTo>
                    <a:pt x="105" y="51"/>
                    <a:pt x="105" y="51"/>
                    <a:pt x="103" y="51"/>
                  </a:cubicBezTo>
                  <a:cubicBezTo>
                    <a:pt x="102" y="51"/>
                    <a:pt x="102" y="51"/>
                    <a:pt x="102" y="51"/>
                  </a:cubicBezTo>
                  <a:cubicBezTo>
                    <a:pt x="99" y="53"/>
                    <a:pt x="96" y="56"/>
                    <a:pt x="94" y="57"/>
                  </a:cubicBezTo>
                  <a:cubicBezTo>
                    <a:pt x="91" y="59"/>
                    <a:pt x="89" y="60"/>
                    <a:pt x="87" y="61"/>
                  </a:cubicBezTo>
                  <a:cubicBezTo>
                    <a:pt x="85" y="61"/>
                    <a:pt x="83" y="61"/>
                    <a:pt x="82" y="61"/>
                  </a:cubicBezTo>
                  <a:cubicBezTo>
                    <a:pt x="82" y="60"/>
                    <a:pt x="80" y="59"/>
                    <a:pt x="79" y="59"/>
                  </a:cubicBezTo>
                  <a:cubicBezTo>
                    <a:pt x="79" y="58"/>
                    <a:pt x="78" y="56"/>
                    <a:pt x="78" y="54"/>
                  </a:cubicBezTo>
                  <a:cubicBezTo>
                    <a:pt x="78" y="54"/>
                    <a:pt x="78" y="54"/>
                    <a:pt x="78" y="54"/>
                  </a:cubicBezTo>
                  <a:cubicBezTo>
                    <a:pt x="78" y="53"/>
                    <a:pt x="78" y="53"/>
                    <a:pt x="78" y="53"/>
                  </a:cubicBezTo>
                  <a:cubicBezTo>
                    <a:pt x="76" y="53"/>
                    <a:pt x="73" y="54"/>
                    <a:pt x="73" y="54"/>
                  </a:cubicBezTo>
                  <a:cubicBezTo>
                    <a:pt x="73" y="55"/>
                    <a:pt x="71" y="55"/>
                    <a:pt x="69" y="57"/>
                  </a:cubicBezTo>
                  <a:cubicBezTo>
                    <a:pt x="68" y="58"/>
                    <a:pt x="65" y="60"/>
                    <a:pt x="64" y="61"/>
                  </a:cubicBezTo>
                  <a:cubicBezTo>
                    <a:pt x="63" y="62"/>
                    <a:pt x="61" y="63"/>
                    <a:pt x="60" y="63"/>
                  </a:cubicBezTo>
                  <a:cubicBezTo>
                    <a:pt x="59" y="63"/>
                    <a:pt x="57" y="63"/>
                    <a:pt x="57" y="63"/>
                  </a:cubicBezTo>
                  <a:cubicBezTo>
                    <a:pt x="57" y="63"/>
                    <a:pt x="56" y="63"/>
                    <a:pt x="54" y="62"/>
                  </a:cubicBezTo>
                  <a:cubicBezTo>
                    <a:pt x="53" y="61"/>
                    <a:pt x="52" y="60"/>
                    <a:pt x="51" y="59"/>
                  </a:cubicBezTo>
                  <a:cubicBezTo>
                    <a:pt x="50" y="59"/>
                    <a:pt x="49" y="57"/>
                    <a:pt x="48" y="55"/>
                  </a:cubicBezTo>
                  <a:cubicBezTo>
                    <a:pt x="48" y="54"/>
                    <a:pt x="47" y="54"/>
                    <a:pt x="46" y="54"/>
                  </a:cubicBezTo>
                  <a:cubicBezTo>
                    <a:pt x="45" y="54"/>
                    <a:pt x="43" y="54"/>
                    <a:pt x="41" y="54"/>
                  </a:cubicBezTo>
                  <a:cubicBezTo>
                    <a:pt x="40" y="54"/>
                    <a:pt x="38" y="53"/>
                    <a:pt x="37" y="53"/>
                  </a:cubicBezTo>
                  <a:cubicBezTo>
                    <a:pt x="37" y="52"/>
                    <a:pt x="35" y="51"/>
                    <a:pt x="34" y="51"/>
                  </a:cubicBezTo>
                  <a:cubicBezTo>
                    <a:pt x="33" y="51"/>
                    <a:pt x="32" y="51"/>
                    <a:pt x="31" y="51"/>
                  </a:cubicBezTo>
                  <a:cubicBezTo>
                    <a:pt x="31" y="51"/>
                    <a:pt x="30" y="51"/>
                    <a:pt x="30" y="51"/>
                  </a:cubicBezTo>
                  <a:cubicBezTo>
                    <a:pt x="29" y="51"/>
                    <a:pt x="27" y="52"/>
                    <a:pt x="25" y="52"/>
                  </a:cubicBezTo>
                  <a:cubicBezTo>
                    <a:pt x="23" y="53"/>
                    <a:pt x="20" y="53"/>
                    <a:pt x="18" y="53"/>
                  </a:cubicBezTo>
                  <a:cubicBezTo>
                    <a:pt x="15" y="54"/>
                    <a:pt x="13" y="54"/>
                    <a:pt x="12" y="54"/>
                  </a:cubicBezTo>
                  <a:cubicBezTo>
                    <a:pt x="11" y="54"/>
                    <a:pt x="8" y="54"/>
                    <a:pt x="7" y="54"/>
                  </a:cubicBezTo>
                  <a:cubicBezTo>
                    <a:pt x="7" y="54"/>
                    <a:pt x="6" y="54"/>
                    <a:pt x="5" y="53"/>
                  </a:cubicBezTo>
                  <a:cubicBezTo>
                    <a:pt x="5" y="52"/>
                    <a:pt x="5" y="52"/>
                    <a:pt x="5" y="52"/>
                  </a:cubicBezTo>
                  <a:cubicBezTo>
                    <a:pt x="5" y="53"/>
                    <a:pt x="5" y="53"/>
                    <a:pt x="5" y="53"/>
                  </a:cubicBezTo>
                  <a:cubicBezTo>
                    <a:pt x="4" y="53"/>
                    <a:pt x="4" y="53"/>
                    <a:pt x="4" y="53"/>
                  </a:cubicBezTo>
                  <a:cubicBezTo>
                    <a:pt x="2" y="54"/>
                    <a:pt x="0" y="56"/>
                    <a:pt x="0" y="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2" name="Freeform 49">
              <a:extLst>
                <a:ext uri="{FF2B5EF4-FFF2-40B4-BE49-F238E27FC236}">
                  <a16:creationId xmlns:a16="http://schemas.microsoft.com/office/drawing/2014/main" id="{0EFB2D7A-B605-4D57-9325-2516F44F6B4A}"/>
                </a:ext>
              </a:extLst>
            </p:cNvPr>
            <p:cNvSpPr>
              <a:spLocks/>
            </p:cNvSpPr>
            <p:nvPr/>
          </p:nvSpPr>
          <p:spPr bwMode="auto">
            <a:xfrm>
              <a:off x="4783034" y="1074856"/>
              <a:ext cx="681795" cy="495852"/>
            </a:xfrm>
            <a:custGeom>
              <a:avLst/>
              <a:gdLst/>
              <a:ahLst/>
              <a:cxnLst>
                <a:cxn ang="0">
                  <a:pos x="327" y="173"/>
                </a:cxn>
                <a:cxn ang="0">
                  <a:pos x="318" y="179"/>
                </a:cxn>
                <a:cxn ang="0">
                  <a:pos x="317" y="189"/>
                </a:cxn>
                <a:cxn ang="0">
                  <a:pos x="318" y="202"/>
                </a:cxn>
                <a:cxn ang="0">
                  <a:pos x="322" y="208"/>
                </a:cxn>
                <a:cxn ang="0">
                  <a:pos x="325" y="211"/>
                </a:cxn>
                <a:cxn ang="0">
                  <a:pos x="327" y="222"/>
                </a:cxn>
                <a:cxn ang="0">
                  <a:pos x="339" y="229"/>
                </a:cxn>
                <a:cxn ang="0">
                  <a:pos x="345" y="235"/>
                </a:cxn>
                <a:cxn ang="0">
                  <a:pos x="347" y="245"/>
                </a:cxn>
                <a:cxn ang="0">
                  <a:pos x="351" y="252"/>
                </a:cxn>
                <a:cxn ang="0">
                  <a:pos x="349" y="261"/>
                </a:cxn>
                <a:cxn ang="0">
                  <a:pos x="341" y="266"/>
                </a:cxn>
                <a:cxn ang="0">
                  <a:pos x="333" y="271"/>
                </a:cxn>
                <a:cxn ang="0">
                  <a:pos x="321" y="273"/>
                </a:cxn>
                <a:cxn ang="0">
                  <a:pos x="315" y="264"/>
                </a:cxn>
                <a:cxn ang="0">
                  <a:pos x="306" y="263"/>
                </a:cxn>
                <a:cxn ang="0">
                  <a:pos x="300" y="264"/>
                </a:cxn>
                <a:cxn ang="0">
                  <a:pos x="291" y="264"/>
                </a:cxn>
                <a:cxn ang="0">
                  <a:pos x="297" y="255"/>
                </a:cxn>
                <a:cxn ang="0">
                  <a:pos x="291" y="252"/>
                </a:cxn>
                <a:cxn ang="0">
                  <a:pos x="283" y="259"/>
                </a:cxn>
                <a:cxn ang="0">
                  <a:pos x="275" y="256"/>
                </a:cxn>
                <a:cxn ang="0">
                  <a:pos x="273" y="247"/>
                </a:cxn>
                <a:cxn ang="0">
                  <a:pos x="264" y="238"/>
                </a:cxn>
                <a:cxn ang="0">
                  <a:pos x="251" y="243"/>
                </a:cxn>
                <a:cxn ang="0">
                  <a:pos x="237" y="241"/>
                </a:cxn>
                <a:cxn ang="0">
                  <a:pos x="223" y="232"/>
                </a:cxn>
                <a:cxn ang="0">
                  <a:pos x="211" y="226"/>
                </a:cxn>
                <a:cxn ang="0">
                  <a:pos x="197" y="228"/>
                </a:cxn>
                <a:cxn ang="0">
                  <a:pos x="187" y="235"/>
                </a:cxn>
                <a:cxn ang="0">
                  <a:pos x="176" y="240"/>
                </a:cxn>
                <a:cxn ang="0">
                  <a:pos x="170" y="241"/>
                </a:cxn>
                <a:cxn ang="0">
                  <a:pos x="175" y="254"/>
                </a:cxn>
                <a:cxn ang="0">
                  <a:pos x="173" y="265"/>
                </a:cxn>
                <a:cxn ang="0">
                  <a:pos x="165" y="266"/>
                </a:cxn>
                <a:cxn ang="0">
                  <a:pos x="154" y="272"/>
                </a:cxn>
                <a:cxn ang="0">
                  <a:pos x="146" y="272"/>
                </a:cxn>
                <a:cxn ang="0">
                  <a:pos x="138" y="271"/>
                </a:cxn>
                <a:cxn ang="0">
                  <a:pos x="129" y="268"/>
                </a:cxn>
                <a:cxn ang="0">
                  <a:pos x="121" y="268"/>
                </a:cxn>
                <a:cxn ang="0">
                  <a:pos x="112" y="262"/>
                </a:cxn>
                <a:cxn ang="0">
                  <a:pos x="112" y="251"/>
                </a:cxn>
                <a:cxn ang="0">
                  <a:pos x="108" y="247"/>
                </a:cxn>
                <a:cxn ang="0">
                  <a:pos x="96" y="246"/>
                </a:cxn>
                <a:cxn ang="0">
                  <a:pos x="94" y="236"/>
                </a:cxn>
                <a:cxn ang="0">
                  <a:pos x="47" y="208"/>
                </a:cxn>
                <a:cxn ang="0">
                  <a:pos x="43" y="147"/>
                </a:cxn>
                <a:cxn ang="0">
                  <a:pos x="61" y="103"/>
                </a:cxn>
                <a:cxn ang="0">
                  <a:pos x="21" y="72"/>
                </a:cxn>
                <a:cxn ang="0">
                  <a:pos x="17" y="38"/>
                </a:cxn>
                <a:cxn ang="0">
                  <a:pos x="76" y="17"/>
                </a:cxn>
                <a:cxn ang="0">
                  <a:pos x="138" y="18"/>
                </a:cxn>
                <a:cxn ang="0">
                  <a:pos x="173" y="44"/>
                </a:cxn>
                <a:cxn ang="0">
                  <a:pos x="221" y="82"/>
                </a:cxn>
                <a:cxn ang="0">
                  <a:pos x="278" y="76"/>
                </a:cxn>
                <a:cxn ang="0">
                  <a:pos x="338" y="69"/>
                </a:cxn>
                <a:cxn ang="0">
                  <a:pos x="368" y="116"/>
                </a:cxn>
                <a:cxn ang="0">
                  <a:pos x="342" y="153"/>
                </a:cxn>
                <a:cxn ang="0">
                  <a:pos x="328" y="170"/>
                </a:cxn>
              </a:cxnLst>
              <a:rect l="0" t="0" r="r" b="b"/>
              <a:pathLst>
                <a:path w="378" h="274">
                  <a:moveTo>
                    <a:pt x="328" y="170"/>
                  </a:moveTo>
                  <a:cubicBezTo>
                    <a:pt x="328" y="171"/>
                    <a:pt x="327" y="173"/>
                    <a:pt x="327" y="173"/>
                  </a:cubicBezTo>
                  <a:cubicBezTo>
                    <a:pt x="326" y="174"/>
                    <a:pt x="325" y="175"/>
                    <a:pt x="323" y="176"/>
                  </a:cubicBezTo>
                  <a:cubicBezTo>
                    <a:pt x="322" y="177"/>
                    <a:pt x="320" y="178"/>
                    <a:pt x="318" y="179"/>
                  </a:cubicBezTo>
                  <a:cubicBezTo>
                    <a:pt x="318" y="180"/>
                    <a:pt x="317" y="181"/>
                    <a:pt x="317" y="183"/>
                  </a:cubicBezTo>
                  <a:cubicBezTo>
                    <a:pt x="316" y="185"/>
                    <a:pt x="317" y="187"/>
                    <a:pt x="317" y="189"/>
                  </a:cubicBezTo>
                  <a:cubicBezTo>
                    <a:pt x="318" y="191"/>
                    <a:pt x="318" y="194"/>
                    <a:pt x="318" y="196"/>
                  </a:cubicBezTo>
                  <a:cubicBezTo>
                    <a:pt x="318" y="198"/>
                    <a:pt x="318" y="201"/>
                    <a:pt x="318" y="202"/>
                  </a:cubicBezTo>
                  <a:cubicBezTo>
                    <a:pt x="318" y="204"/>
                    <a:pt x="319" y="206"/>
                    <a:pt x="319" y="207"/>
                  </a:cubicBezTo>
                  <a:cubicBezTo>
                    <a:pt x="319" y="208"/>
                    <a:pt x="321" y="208"/>
                    <a:pt x="322" y="208"/>
                  </a:cubicBezTo>
                  <a:cubicBezTo>
                    <a:pt x="324" y="207"/>
                    <a:pt x="326" y="206"/>
                    <a:pt x="326" y="206"/>
                  </a:cubicBezTo>
                  <a:cubicBezTo>
                    <a:pt x="326" y="206"/>
                    <a:pt x="325" y="208"/>
                    <a:pt x="325" y="211"/>
                  </a:cubicBezTo>
                  <a:cubicBezTo>
                    <a:pt x="324" y="213"/>
                    <a:pt x="324" y="216"/>
                    <a:pt x="325" y="217"/>
                  </a:cubicBezTo>
                  <a:cubicBezTo>
                    <a:pt x="325" y="219"/>
                    <a:pt x="326" y="221"/>
                    <a:pt x="327" y="222"/>
                  </a:cubicBezTo>
                  <a:cubicBezTo>
                    <a:pt x="328" y="223"/>
                    <a:pt x="330" y="225"/>
                    <a:pt x="332" y="226"/>
                  </a:cubicBezTo>
                  <a:cubicBezTo>
                    <a:pt x="335" y="227"/>
                    <a:pt x="338" y="228"/>
                    <a:pt x="339" y="229"/>
                  </a:cubicBezTo>
                  <a:cubicBezTo>
                    <a:pt x="340" y="229"/>
                    <a:pt x="342" y="230"/>
                    <a:pt x="344" y="230"/>
                  </a:cubicBezTo>
                  <a:cubicBezTo>
                    <a:pt x="345" y="231"/>
                    <a:pt x="346" y="233"/>
                    <a:pt x="345" y="235"/>
                  </a:cubicBezTo>
                  <a:cubicBezTo>
                    <a:pt x="345" y="235"/>
                    <a:pt x="344" y="238"/>
                    <a:pt x="345" y="240"/>
                  </a:cubicBezTo>
                  <a:cubicBezTo>
                    <a:pt x="345" y="241"/>
                    <a:pt x="347" y="244"/>
                    <a:pt x="347" y="245"/>
                  </a:cubicBezTo>
                  <a:cubicBezTo>
                    <a:pt x="348" y="245"/>
                    <a:pt x="349" y="247"/>
                    <a:pt x="350" y="249"/>
                  </a:cubicBezTo>
                  <a:cubicBezTo>
                    <a:pt x="350" y="250"/>
                    <a:pt x="351" y="252"/>
                    <a:pt x="351" y="252"/>
                  </a:cubicBezTo>
                  <a:cubicBezTo>
                    <a:pt x="352" y="253"/>
                    <a:pt x="352" y="255"/>
                    <a:pt x="352" y="256"/>
                  </a:cubicBezTo>
                  <a:cubicBezTo>
                    <a:pt x="351" y="257"/>
                    <a:pt x="350" y="260"/>
                    <a:pt x="349" y="261"/>
                  </a:cubicBezTo>
                  <a:cubicBezTo>
                    <a:pt x="348" y="262"/>
                    <a:pt x="346" y="264"/>
                    <a:pt x="345" y="264"/>
                  </a:cubicBezTo>
                  <a:cubicBezTo>
                    <a:pt x="344" y="265"/>
                    <a:pt x="342" y="266"/>
                    <a:pt x="341" y="266"/>
                  </a:cubicBezTo>
                  <a:cubicBezTo>
                    <a:pt x="340" y="266"/>
                    <a:pt x="337" y="267"/>
                    <a:pt x="335" y="268"/>
                  </a:cubicBezTo>
                  <a:cubicBezTo>
                    <a:pt x="335" y="269"/>
                    <a:pt x="333" y="270"/>
                    <a:pt x="333" y="271"/>
                  </a:cubicBezTo>
                  <a:cubicBezTo>
                    <a:pt x="332" y="272"/>
                    <a:pt x="330" y="274"/>
                    <a:pt x="328" y="274"/>
                  </a:cubicBezTo>
                  <a:cubicBezTo>
                    <a:pt x="325" y="274"/>
                    <a:pt x="322" y="274"/>
                    <a:pt x="321" y="273"/>
                  </a:cubicBezTo>
                  <a:cubicBezTo>
                    <a:pt x="320" y="272"/>
                    <a:pt x="319" y="271"/>
                    <a:pt x="318" y="270"/>
                  </a:cubicBezTo>
                  <a:cubicBezTo>
                    <a:pt x="316" y="268"/>
                    <a:pt x="315" y="266"/>
                    <a:pt x="315" y="264"/>
                  </a:cubicBezTo>
                  <a:cubicBezTo>
                    <a:pt x="315" y="262"/>
                    <a:pt x="314" y="261"/>
                    <a:pt x="312" y="262"/>
                  </a:cubicBezTo>
                  <a:cubicBezTo>
                    <a:pt x="309" y="262"/>
                    <a:pt x="307" y="262"/>
                    <a:pt x="306" y="263"/>
                  </a:cubicBezTo>
                  <a:cubicBezTo>
                    <a:pt x="304" y="263"/>
                    <a:pt x="302" y="263"/>
                    <a:pt x="301" y="263"/>
                  </a:cubicBezTo>
                  <a:cubicBezTo>
                    <a:pt x="301" y="263"/>
                    <a:pt x="300" y="264"/>
                    <a:pt x="300" y="264"/>
                  </a:cubicBezTo>
                  <a:cubicBezTo>
                    <a:pt x="300" y="264"/>
                    <a:pt x="298" y="264"/>
                    <a:pt x="295" y="264"/>
                  </a:cubicBezTo>
                  <a:cubicBezTo>
                    <a:pt x="293" y="265"/>
                    <a:pt x="291" y="265"/>
                    <a:pt x="291" y="264"/>
                  </a:cubicBezTo>
                  <a:cubicBezTo>
                    <a:pt x="292" y="262"/>
                    <a:pt x="293" y="260"/>
                    <a:pt x="294" y="259"/>
                  </a:cubicBezTo>
                  <a:cubicBezTo>
                    <a:pt x="296" y="259"/>
                    <a:pt x="297" y="256"/>
                    <a:pt x="297" y="255"/>
                  </a:cubicBezTo>
                  <a:cubicBezTo>
                    <a:pt x="297" y="253"/>
                    <a:pt x="296" y="252"/>
                    <a:pt x="296" y="251"/>
                  </a:cubicBezTo>
                  <a:cubicBezTo>
                    <a:pt x="295" y="251"/>
                    <a:pt x="293" y="251"/>
                    <a:pt x="291" y="252"/>
                  </a:cubicBezTo>
                  <a:cubicBezTo>
                    <a:pt x="290" y="253"/>
                    <a:pt x="288" y="255"/>
                    <a:pt x="287" y="255"/>
                  </a:cubicBezTo>
                  <a:cubicBezTo>
                    <a:pt x="285" y="256"/>
                    <a:pt x="283" y="258"/>
                    <a:pt x="283" y="259"/>
                  </a:cubicBezTo>
                  <a:cubicBezTo>
                    <a:pt x="281" y="260"/>
                    <a:pt x="279" y="260"/>
                    <a:pt x="278" y="259"/>
                  </a:cubicBezTo>
                  <a:cubicBezTo>
                    <a:pt x="278" y="258"/>
                    <a:pt x="276" y="257"/>
                    <a:pt x="275" y="256"/>
                  </a:cubicBezTo>
                  <a:cubicBezTo>
                    <a:pt x="275" y="255"/>
                    <a:pt x="274" y="253"/>
                    <a:pt x="274" y="252"/>
                  </a:cubicBezTo>
                  <a:cubicBezTo>
                    <a:pt x="274" y="251"/>
                    <a:pt x="274" y="249"/>
                    <a:pt x="273" y="247"/>
                  </a:cubicBezTo>
                  <a:cubicBezTo>
                    <a:pt x="272" y="245"/>
                    <a:pt x="269" y="242"/>
                    <a:pt x="268" y="242"/>
                  </a:cubicBezTo>
                  <a:cubicBezTo>
                    <a:pt x="266" y="240"/>
                    <a:pt x="265" y="238"/>
                    <a:pt x="264" y="238"/>
                  </a:cubicBezTo>
                  <a:cubicBezTo>
                    <a:pt x="264" y="237"/>
                    <a:pt x="261" y="237"/>
                    <a:pt x="258" y="239"/>
                  </a:cubicBezTo>
                  <a:cubicBezTo>
                    <a:pt x="256" y="240"/>
                    <a:pt x="253" y="242"/>
                    <a:pt x="251" y="243"/>
                  </a:cubicBezTo>
                  <a:cubicBezTo>
                    <a:pt x="249" y="243"/>
                    <a:pt x="246" y="244"/>
                    <a:pt x="243" y="243"/>
                  </a:cubicBezTo>
                  <a:cubicBezTo>
                    <a:pt x="241" y="243"/>
                    <a:pt x="238" y="242"/>
                    <a:pt x="237" y="241"/>
                  </a:cubicBezTo>
                  <a:cubicBezTo>
                    <a:pt x="235" y="240"/>
                    <a:pt x="231" y="238"/>
                    <a:pt x="230" y="237"/>
                  </a:cubicBezTo>
                  <a:cubicBezTo>
                    <a:pt x="228" y="236"/>
                    <a:pt x="225" y="233"/>
                    <a:pt x="223" y="232"/>
                  </a:cubicBezTo>
                  <a:cubicBezTo>
                    <a:pt x="221" y="231"/>
                    <a:pt x="220" y="229"/>
                    <a:pt x="218" y="228"/>
                  </a:cubicBezTo>
                  <a:cubicBezTo>
                    <a:pt x="216" y="227"/>
                    <a:pt x="213" y="226"/>
                    <a:pt x="211" y="226"/>
                  </a:cubicBezTo>
                  <a:cubicBezTo>
                    <a:pt x="208" y="225"/>
                    <a:pt x="205" y="225"/>
                    <a:pt x="204" y="225"/>
                  </a:cubicBezTo>
                  <a:cubicBezTo>
                    <a:pt x="202" y="225"/>
                    <a:pt x="199" y="226"/>
                    <a:pt x="197" y="228"/>
                  </a:cubicBezTo>
                  <a:cubicBezTo>
                    <a:pt x="196" y="231"/>
                    <a:pt x="193" y="232"/>
                    <a:pt x="191" y="232"/>
                  </a:cubicBezTo>
                  <a:cubicBezTo>
                    <a:pt x="189" y="233"/>
                    <a:pt x="188" y="234"/>
                    <a:pt x="187" y="235"/>
                  </a:cubicBezTo>
                  <a:cubicBezTo>
                    <a:pt x="185" y="236"/>
                    <a:pt x="183" y="238"/>
                    <a:pt x="181" y="239"/>
                  </a:cubicBezTo>
                  <a:cubicBezTo>
                    <a:pt x="180" y="240"/>
                    <a:pt x="177" y="241"/>
                    <a:pt x="176" y="240"/>
                  </a:cubicBezTo>
                  <a:cubicBezTo>
                    <a:pt x="175" y="240"/>
                    <a:pt x="173" y="240"/>
                    <a:pt x="171" y="240"/>
                  </a:cubicBezTo>
                  <a:cubicBezTo>
                    <a:pt x="170" y="239"/>
                    <a:pt x="169" y="240"/>
                    <a:pt x="170" y="241"/>
                  </a:cubicBezTo>
                  <a:cubicBezTo>
                    <a:pt x="171" y="243"/>
                    <a:pt x="172" y="246"/>
                    <a:pt x="173" y="247"/>
                  </a:cubicBezTo>
                  <a:cubicBezTo>
                    <a:pt x="174" y="249"/>
                    <a:pt x="174" y="252"/>
                    <a:pt x="175" y="254"/>
                  </a:cubicBezTo>
                  <a:cubicBezTo>
                    <a:pt x="175" y="256"/>
                    <a:pt x="174" y="259"/>
                    <a:pt x="174" y="261"/>
                  </a:cubicBezTo>
                  <a:cubicBezTo>
                    <a:pt x="174" y="263"/>
                    <a:pt x="173" y="265"/>
                    <a:pt x="173" y="265"/>
                  </a:cubicBezTo>
                  <a:cubicBezTo>
                    <a:pt x="173" y="265"/>
                    <a:pt x="172" y="265"/>
                    <a:pt x="170" y="265"/>
                  </a:cubicBezTo>
                  <a:cubicBezTo>
                    <a:pt x="168" y="265"/>
                    <a:pt x="165" y="265"/>
                    <a:pt x="165" y="266"/>
                  </a:cubicBezTo>
                  <a:cubicBezTo>
                    <a:pt x="164" y="267"/>
                    <a:pt x="162" y="269"/>
                    <a:pt x="160" y="270"/>
                  </a:cubicBezTo>
                  <a:cubicBezTo>
                    <a:pt x="159" y="270"/>
                    <a:pt x="157" y="271"/>
                    <a:pt x="154" y="272"/>
                  </a:cubicBezTo>
                  <a:cubicBezTo>
                    <a:pt x="154" y="272"/>
                    <a:pt x="154" y="272"/>
                    <a:pt x="154" y="272"/>
                  </a:cubicBezTo>
                  <a:cubicBezTo>
                    <a:pt x="152" y="272"/>
                    <a:pt x="148" y="272"/>
                    <a:pt x="146" y="272"/>
                  </a:cubicBezTo>
                  <a:cubicBezTo>
                    <a:pt x="143" y="272"/>
                    <a:pt x="141" y="273"/>
                    <a:pt x="141" y="273"/>
                  </a:cubicBezTo>
                  <a:cubicBezTo>
                    <a:pt x="141" y="273"/>
                    <a:pt x="140" y="272"/>
                    <a:pt x="138" y="271"/>
                  </a:cubicBezTo>
                  <a:cubicBezTo>
                    <a:pt x="136" y="271"/>
                    <a:pt x="133" y="269"/>
                    <a:pt x="132" y="269"/>
                  </a:cubicBezTo>
                  <a:cubicBezTo>
                    <a:pt x="131" y="268"/>
                    <a:pt x="130" y="268"/>
                    <a:pt x="129" y="268"/>
                  </a:cubicBezTo>
                  <a:cubicBezTo>
                    <a:pt x="127" y="268"/>
                    <a:pt x="125" y="268"/>
                    <a:pt x="124" y="268"/>
                  </a:cubicBezTo>
                  <a:cubicBezTo>
                    <a:pt x="123" y="269"/>
                    <a:pt x="122" y="269"/>
                    <a:pt x="121" y="268"/>
                  </a:cubicBezTo>
                  <a:cubicBezTo>
                    <a:pt x="119" y="268"/>
                    <a:pt x="117" y="267"/>
                    <a:pt x="115" y="266"/>
                  </a:cubicBezTo>
                  <a:cubicBezTo>
                    <a:pt x="114" y="266"/>
                    <a:pt x="113" y="264"/>
                    <a:pt x="112" y="262"/>
                  </a:cubicBezTo>
                  <a:cubicBezTo>
                    <a:pt x="112" y="261"/>
                    <a:pt x="112" y="259"/>
                    <a:pt x="112" y="257"/>
                  </a:cubicBezTo>
                  <a:cubicBezTo>
                    <a:pt x="112" y="256"/>
                    <a:pt x="112" y="252"/>
                    <a:pt x="112" y="251"/>
                  </a:cubicBezTo>
                  <a:cubicBezTo>
                    <a:pt x="112" y="248"/>
                    <a:pt x="112" y="246"/>
                    <a:pt x="112" y="246"/>
                  </a:cubicBezTo>
                  <a:cubicBezTo>
                    <a:pt x="112" y="246"/>
                    <a:pt x="110" y="247"/>
                    <a:pt x="108" y="247"/>
                  </a:cubicBezTo>
                  <a:cubicBezTo>
                    <a:pt x="106" y="248"/>
                    <a:pt x="103" y="248"/>
                    <a:pt x="100" y="249"/>
                  </a:cubicBezTo>
                  <a:cubicBezTo>
                    <a:pt x="97" y="249"/>
                    <a:pt x="95" y="248"/>
                    <a:pt x="96" y="246"/>
                  </a:cubicBezTo>
                  <a:cubicBezTo>
                    <a:pt x="96" y="244"/>
                    <a:pt x="96" y="242"/>
                    <a:pt x="96" y="240"/>
                  </a:cubicBezTo>
                  <a:cubicBezTo>
                    <a:pt x="96" y="238"/>
                    <a:pt x="94" y="237"/>
                    <a:pt x="94" y="236"/>
                  </a:cubicBezTo>
                  <a:cubicBezTo>
                    <a:pt x="94" y="236"/>
                    <a:pt x="75" y="235"/>
                    <a:pt x="66" y="233"/>
                  </a:cubicBezTo>
                  <a:cubicBezTo>
                    <a:pt x="57" y="230"/>
                    <a:pt x="47" y="222"/>
                    <a:pt x="47" y="208"/>
                  </a:cubicBezTo>
                  <a:cubicBezTo>
                    <a:pt x="47" y="194"/>
                    <a:pt x="43" y="186"/>
                    <a:pt x="43" y="174"/>
                  </a:cubicBezTo>
                  <a:cubicBezTo>
                    <a:pt x="43" y="162"/>
                    <a:pt x="22" y="157"/>
                    <a:pt x="43" y="147"/>
                  </a:cubicBezTo>
                  <a:cubicBezTo>
                    <a:pt x="64" y="138"/>
                    <a:pt x="74" y="139"/>
                    <a:pt x="78" y="123"/>
                  </a:cubicBezTo>
                  <a:cubicBezTo>
                    <a:pt x="81" y="106"/>
                    <a:pt x="69" y="110"/>
                    <a:pt x="61" y="103"/>
                  </a:cubicBezTo>
                  <a:cubicBezTo>
                    <a:pt x="53" y="95"/>
                    <a:pt x="70" y="91"/>
                    <a:pt x="51" y="88"/>
                  </a:cubicBezTo>
                  <a:cubicBezTo>
                    <a:pt x="32" y="84"/>
                    <a:pt x="24" y="75"/>
                    <a:pt x="21" y="72"/>
                  </a:cubicBezTo>
                  <a:cubicBezTo>
                    <a:pt x="18" y="69"/>
                    <a:pt x="2" y="62"/>
                    <a:pt x="2" y="58"/>
                  </a:cubicBezTo>
                  <a:cubicBezTo>
                    <a:pt x="2" y="53"/>
                    <a:pt x="0" y="43"/>
                    <a:pt x="17" y="38"/>
                  </a:cubicBezTo>
                  <a:cubicBezTo>
                    <a:pt x="34" y="33"/>
                    <a:pt x="38" y="33"/>
                    <a:pt x="55" y="28"/>
                  </a:cubicBezTo>
                  <a:cubicBezTo>
                    <a:pt x="72" y="24"/>
                    <a:pt x="53" y="21"/>
                    <a:pt x="76" y="17"/>
                  </a:cubicBezTo>
                  <a:cubicBezTo>
                    <a:pt x="98" y="12"/>
                    <a:pt x="107" y="0"/>
                    <a:pt x="113" y="6"/>
                  </a:cubicBezTo>
                  <a:cubicBezTo>
                    <a:pt x="119" y="12"/>
                    <a:pt x="145" y="4"/>
                    <a:pt x="138" y="18"/>
                  </a:cubicBezTo>
                  <a:cubicBezTo>
                    <a:pt x="132" y="33"/>
                    <a:pt x="139" y="29"/>
                    <a:pt x="148" y="32"/>
                  </a:cubicBezTo>
                  <a:cubicBezTo>
                    <a:pt x="158" y="36"/>
                    <a:pt x="157" y="28"/>
                    <a:pt x="173" y="44"/>
                  </a:cubicBezTo>
                  <a:cubicBezTo>
                    <a:pt x="189" y="60"/>
                    <a:pt x="177" y="62"/>
                    <a:pt x="194" y="70"/>
                  </a:cubicBezTo>
                  <a:cubicBezTo>
                    <a:pt x="210" y="79"/>
                    <a:pt x="210" y="71"/>
                    <a:pt x="221" y="82"/>
                  </a:cubicBezTo>
                  <a:cubicBezTo>
                    <a:pt x="232" y="93"/>
                    <a:pt x="223" y="89"/>
                    <a:pt x="241" y="88"/>
                  </a:cubicBezTo>
                  <a:cubicBezTo>
                    <a:pt x="259" y="88"/>
                    <a:pt x="263" y="82"/>
                    <a:pt x="278" y="76"/>
                  </a:cubicBezTo>
                  <a:cubicBezTo>
                    <a:pt x="292" y="70"/>
                    <a:pt x="304" y="66"/>
                    <a:pt x="312" y="66"/>
                  </a:cubicBezTo>
                  <a:cubicBezTo>
                    <a:pt x="320" y="66"/>
                    <a:pt x="327" y="58"/>
                    <a:pt x="338" y="69"/>
                  </a:cubicBezTo>
                  <a:cubicBezTo>
                    <a:pt x="349" y="80"/>
                    <a:pt x="368" y="73"/>
                    <a:pt x="368" y="83"/>
                  </a:cubicBezTo>
                  <a:cubicBezTo>
                    <a:pt x="368" y="93"/>
                    <a:pt x="378" y="107"/>
                    <a:pt x="368" y="116"/>
                  </a:cubicBezTo>
                  <a:cubicBezTo>
                    <a:pt x="359" y="126"/>
                    <a:pt x="347" y="131"/>
                    <a:pt x="347" y="137"/>
                  </a:cubicBezTo>
                  <a:cubicBezTo>
                    <a:pt x="347" y="143"/>
                    <a:pt x="352" y="143"/>
                    <a:pt x="342" y="153"/>
                  </a:cubicBezTo>
                  <a:cubicBezTo>
                    <a:pt x="333" y="162"/>
                    <a:pt x="296" y="161"/>
                    <a:pt x="310" y="164"/>
                  </a:cubicBezTo>
                  <a:cubicBezTo>
                    <a:pt x="325" y="167"/>
                    <a:pt x="329" y="167"/>
                    <a:pt x="328" y="17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3" name="Freeform 50">
              <a:extLst>
                <a:ext uri="{FF2B5EF4-FFF2-40B4-BE49-F238E27FC236}">
                  <a16:creationId xmlns:a16="http://schemas.microsoft.com/office/drawing/2014/main" id="{6B7C70B6-5A64-4453-A5BD-3CD41F77B821}"/>
                </a:ext>
              </a:extLst>
            </p:cNvPr>
            <p:cNvSpPr>
              <a:spLocks/>
            </p:cNvSpPr>
            <p:nvPr/>
          </p:nvSpPr>
          <p:spPr bwMode="auto">
            <a:xfrm>
              <a:off x="5064630" y="1483474"/>
              <a:ext cx="290012" cy="279299"/>
            </a:xfrm>
            <a:custGeom>
              <a:avLst/>
              <a:gdLst/>
              <a:ahLst/>
              <a:cxnLst>
                <a:cxn ang="0">
                  <a:pos x="137" y="35"/>
                </a:cxn>
                <a:cxn ang="0">
                  <a:pos x="138" y="26"/>
                </a:cxn>
                <a:cxn ang="0">
                  <a:pos x="129" y="31"/>
                </a:cxn>
                <a:cxn ang="0">
                  <a:pos x="121" y="34"/>
                </a:cxn>
                <a:cxn ang="0">
                  <a:pos x="117" y="28"/>
                </a:cxn>
                <a:cxn ang="0">
                  <a:pos x="111" y="17"/>
                </a:cxn>
                <a:cxn ang="0">
                  <a:pos x="101" y="14"/>
                </a:cxn>
                <a:cxn ang="0">
                  <a:pos x="86" y="18"/>
                </a:cxn>
                <a:cxn ang="0">
                  <a:pos x="72" y="13"/>
                </a:cxn>
                <a:cxn ang="0">
                  <a:pos x="60" y="3"/>
                </a:cxn>
                <a:cxn ang="0">
                  <a:pos x="46" y="0"/>
                </a:cxn>
                <a:cxn ang="0">
                  <a:pos x="34" y="8"/>
                </a:cxn>
                <a:cxn ang="0">
                  <a:pos x="24" y="15"/>
                </a:cxn>
                <a:cxn ang="0">
                  <a:pos x="14" y="15"/>
                </a:cxn>
                <a:cxn ang="0">
                  <a:pos x="16" y="22"/>
                </a:cxn>
                <a:cxn ang="0">
                  <a:pos x="17" y="36"/>
                </a:cxn>
                <a:cxn ang="0">
                  <a:pos x="13" y="45"/>
                </a:cxn>
                <a:cxn ang="0">
                  <a:pos x="4" y="53"/>
                </a:cxn>
                <a:cxn ang="0">
                  <a:pos x="4" y="63"/>
                </a:cxn>
                <a:cxn ang="0">
                  <a:pos x="17" y="74"/>
                </a:cxn>
                <a:cxn ang="0">
                  <a:pos x="21" y="88"/>
                </a:cxn>
                <a:cxn ang="0">
                  <a:pos x="27" y="100"/>
                </a:cxn>
                <a:cxn ang="0">
                  <a:pos x="38" y="104"/>
                </a:cxn>
                <a:cxn ang="0">
                  <a:pos x="45" y="107"/>
                </a:cxn>
                <a:cxn ang="0">
                  <a:pos x="49" y="118"/>
                </a:cxn>
                <a:cxn ang="0">
                  <a:pos x="56" y="125"/>
                </a:cxn>
                <a:cxn ang="0">
                  <a:pos x="67" y="131"/>
                </a:cxn>
                <a:cxn ang="0">
                  <a:pos x="74" y="142"/>
                </a:cxn>
                <a:cxn ang="0">
                  <a:pos x="80" y="151"/>
                </a:cxn>
                <a:cxn ang="0">
                  <a:pos x="90" y="155"/>
                </a:cxn>
                <a:cxn ang="0">
                  <a:pos x="99" y="151"/>
                </a:cxn>
                <a:cxn ang="0">
                  <a:pos x="106" y="141"/>
                </a:cxn>
                <a:cxn ang="0">
                  <a:pos x="105" y="131"/>
                </a:cxn>
                <a:cxn ang="0">
                  <a:pos x="107" y="125"/>
                </a:cxn>
                <a:cxn ang="0">
                  <a:pos x="113" y="116"/>
                </a:cxn>
                <a:cxn ang="0">
                  <a:pos x="127" y="110"/>
                </a:cxn>
                <a:cxn ang="0">
                  <a:pos x="139" y="108"/>
                </a:cxn>
                <a:cxn ang="0">
                  <a:pos x="151" y="111"/>
                </a:cxn>
                <a:cxn ang="0">
                  <a:pos x="160" y="110"/>
                </a:cxn>
                <a:cxn ang="0">
                  <a:pos x="156" y="104"/>
                </a:cxn>
                <a:cxn ang="0">
                  <a:pos x="154" y="97"/>
                </a:cxn>
                <a:cxn ang="0">
                  <a:pos x="158" y="89"/>
                </a:cxn>
                <a:cxn ang="0">
                  <a:pos x="155" y="80"/>
                </a:cxn>
                <a:cxn ang="0">
                  <a:pos x="154" y="69"/>
                </a:cxn>
                <a:cxn ang="0">
                  <a:pos x="146" y="58"/>
                </a:cxn>
                <a:cxn ang="0">
                  <a:pos x="141" y="46"/>
                </a:cxn>
                <a:cxn ang="0">
                  <a:pos x="142" y="39"/>
                </a:cxn>
                <a:cxn ang="0">
                  <a:pos x="133" y="39"/>
                </a:cxn>
              </a:cxnLst>
              <a:rect l="0" t="0" r="r" b="b"/>
              <a:pathLst>
                <a:path w="160" h="155">
                  <a:moveTo>
                    <a:pt x="133" y="39"/>
                  </a:moveTo>
                  <a:cubicBezTo>
                    <a:pt x="134" y="37"/>
                    <a:pt x="136" y="36"/>
                    <a:pt x="137" y="35"/>
                  </a:cubicBezTo>
                  <a:cubicBezTo>
                    <a:pt x="138" y="34"/>
                    <a:pt x="139" y="31"/>
                    <a:pt x="139" y="30"/>
                  </a:cubicBezTo>
                  <a:cubicBezTo>
                    <a:pt x="139" y="29"/>
                    <a:pt x="138" y="27"/>
                    <a:pt x="138" y="26"/>
                  </a:cubicBezTo>
                  <a:cubicBezTo>
                    <a:pt x="137" y="26"/>
                    <a:pt x="136" y="26"/>
                    <a:pt x="134" y="27"/>
                  </a:cubicBezTo>
                  <a:cubicBezTo>
                    <a:pt x="132" y="28"/>
                    <a:pt x="130" y="30"/>
                    <a:pt x="129" y="31"/>
                  </a:cubicBezTo>
                  <a:cubicBezTo>
                    <a:pt x="128" y="32"/>
                    <a:pt x="126" y="33"/>
                    <a:pt x="125" y="34"/>
                  </a:cubicBezTo>
                  <a:cubicBezTo>
                    <a:pt x="123" y="35"/>
                    <a:pt x="122" y="35"/>
                    <a:pt x="121" y="34"/>
                  </a:cubicBezTo>
                  <a:cubicBezTo>
                    <a:pt x="121" y="33"/>
                    <a:pt x="119" y="32"/>
                    <a:pt x="118" y="31"/>
                  </a:cubicBezTo>
                  <a:cubicBezTo>
                    <a:pt x="118" y="30"/>
                    <a:pt x="117" y="28"/>
                    <a:pt x="117" y="28"/>
                  </a:cubicBezTo>
                  <a:cubicBezTo>
                    <a:pt x="117" y="26"/>
                    <a:pt x="116" y="24"/>
                    <a:pt x="115" y="22"/>
                  </a:cubicBezTo>
                  <a:cubicBezTo>
                    <a:pt x="114" y="20"/>
                    <a:pt x="112" y="18"/>
                    <a:pt x="111" y="17"/>
                  </a:cubicBezTo>
                  <a:cubicBezTo>
                    <a:pt x="109" y="15"/>
                    <a:pt x="108" y="13"/>
                    <a:pt x="107" y="13"/>
                  </a:cubicBezTo>
                  <a:cubicBezTo>
                    <a:pt x="106" y="13"/>
                    <a:pt x="103" y="13"/>
                    <a:pt x="101" y="14"/>
                  </a:cubicBezTo>
                  <a:cubicBezTo>
                    <a:pt x="99" y="15"/>
                    <a:pt x="95" y="17"/>
                    <a:pt x="94" y="18"/>
                  </a:cubicBezTo>
                  <a:cubicBezTo>
                    <a:pt x="92" y="18"/>
                    <a:pt x="88" y="19"/>
                    <a:pt x="86" y="18"/>
                  </a:cubicBezTo>
                  <a:cubicBezTo>
                    <a:pt x="84" y="18"/>
                    <a:pt x="80" y="17"/>
                    <a:pt x="79" y="17"/>
                  </a:cubicBezTo>
                  <a:cubicBezTo>
                    <a:pt x="78" y="15"/>
                    <a:pt x="74" y="13"/>
                    <a:pt x="72" y="13"/>
                  </a:cubicBezTo>
                  <a:cubicBezTo>
                    <a:pt x="70" y="11"/>
                    <a:pt x="68" y="8"/>
                    <a:pt x="66" y="7"/>
                  </a:cubicBezTo>
                  <a:cubicBezTo>
                    <a:pt x="64" y="6"/>
                    <a:pt x="62" y="4"/>
                    <a:pt x="60" y="3"/>
                  </a:cubicBezTo>
                  <a:cubicBezTo>
                    <a:pt x="59" y="2"/>
                    <a:pt x="56" y="1"/>
                    <a:pt x="53" y="1"/>
                  </a:cubicBezTo>
                  <a:cubicBezTo>
                    <a:pt x="51" y="0"/>
                    <a:pt x="48" y="0"/>
                    <a:pt x="46" y="0"/>
                  </a:cubicBezTo>
                  <a:cubicBezTo>
                    <a:pt x="44" y="1"/>
                    <a:pt x="42" y="1"/>
                    <a:pt x="40" y="3"/>
                  </a:cubicBezTo>
                  <a:cubicBezTo>
                    <a:pt x="38" y="6"/>
                    <a:pt x="36" y="8"/>
                    <a:pt x="34" y="8"/>
                  </a:cubicBezTo>
                  <a:cubicBezTo>
                    <a:pt x="32" y="8"/>
                    <a:pt x="30" y="9"/>
                    <a:pt x="29" y="10"/>
                  </a:cubicBezTo>
                  <a:cubicBezTo>
                    <a:pt x="28" y="11"/>
                    <a:pt x="26" y="13"/>
                    <a:pt x="24" y="15"/>
                  </a:cubicBezTo>
                  <a:cubicBezTo>
                    <a:pt x="22" y="15"/>
                    <a:pt x="20" y="16"/>
                    <a:pt x="19" y="16"/>
                  </a:cubicBezTo>
                  <a:cubicBezTo>
                    <a:pt x="18" y="16"/>
                    <a:pt x="16" y="15"/>
                    <a:pt x="14" y="15"/>
                  </a:cubicBezTo>
                  <a:cubicBezTo>
                    <a:pt x="12" y="14"/>
                    <a:pt x="12" y="15"/>
                    <a:pt x="12" y="17"/>
                  </a:cubicBezTo>
                  <a:cubicBezTo>
                    <a:pt x="13" y="18"/>
                    <a:pt x="15" y="21"/>
                    <a:pt x="16" y="22"/>
                  </a:cubicBezTo>
                  <a:cubicBezTo>
                    <a:pt x="17" y="24"/>
                    <a:pt x="17" y="27"/>
                    <a:pt x="18" y="29"/>
                  </a:cubicBezTo>
                  <a:cubicBezTo>
                    <a:pt x="18" y="31"/>
                    <a:pt x="17" y="34"/>
                    <a:pt x="17" y="36"/>
                  </a:cubicBezTo>
                  <a:cubicBezTo>
                    <a:pt x="16" y="39"/>
                    <a:pt x="15" y="40"/>
                    <a:pt x="15" y="40"/>
                  </a:cubicBezTo>
                  <a:cubicBezTo>
                    <a:pt x="15" y="40"/>
                    <a:pt x="15" y="42"/>
                    <a:pt x="13" y="45"/>
                  </a:cubicBezTo>
                  <a:cubicBezTo>
                    <a:pt x="11" y="46"/>
                    <a:pt x="9" y="50"/>
                    <a:pt x="8" y="51"/>
                  </a:cubicBezTo>
                  <a:cubicBezTo>
                    <a:pt x="7" y="51"/>
                    <a:pt x="6" y="53"/>
                    <a:pt x="4" y="53"/>
                  </a:cubicBezTo>
                  <a:cubicBezTo>
                    <a:pt x="3" y="53"/>
                    <a:pt x="1" y="55"/>
                    <a:pt x="1" y="57"/>
                  </a:cubicBezTo>
                  <a:cubicBezTo>
                    <a:pt x="0" y="58"/>
                    <a:pt x="2" y="61"/>
                    <a:pt x="4" y="63"/>
                  </a:cubicBezTo>
                  <a:cubicBezTo>
                    <a:pt x="7" y="64"/>
                    <a:pt x="10" y="66"/>
                    <a:pt x="12" y="67"/>
                  </a:cubicBezTo>
                  <a:cubicBezTo>
                    <a:pt x="15" y="69"/>
                    <a:pt x="17" y="72"/>
                    <a:pt x="17" y="74"/>
                  </a:cubicBezTo>
                  <a:cubicBezTo>
                    <a:pt x="17" y="76"/>
                    <a:pt x="18" y="79"/>
                    <a:pt x="19" y="82"/>
                  </a:cubicBezTo>
                  <a:cubicBezTo>
                    <a:pt x="19" y="83"/>
                    <a:pt x="20" y="86"/>
                    <a:pt x="21" y="88"/>
                  </a:cubicBezTo>
                  <a:cubicBezTo>
                    <a:pt x="22" y="90"/>
                    <a:pt x="23" y="93"/>
                    <a:pt x="23" y="94"/>
                  </a:cubicBezTo>
                  <a:cubicBezTo>
                    <a:pt x="24" y="95"/>
                    <a:pt x="26" y="98"/>
                    <a:pt x="27" y="100"/>
                  </a:cubicBezTo>
                  <a:cubicBezTo>
                    <a:pt x="29" y="103"/>
                    <a:pt x="31" y="104"/>
                    <a:pt x="33" y="104"/>
                  </a:cubicBezTo>
                  <a:cubicBezTo>
                    <a:pt x="35" y="104"/>
                    <a:pt x="37" y="104"/>
                    <a:pt x="38" y="104"/>
                  </a:cubicBezTo>
                  <a:cubicBezTo>
                    <a:pt x="39" y="103"/>
                    <a:pt x="40" y="103"/>
                    <a:pt x="40" y="104"/>
                  </a:cubicBezTo>
                  <a:cubicBezTo>
                    <a:pt x="41" y="105"/>
                    <a:pt x="43" y="107"/>
                    <a:pt x="45" y="107"/>
                  </a:cubicBezTo>
                  <a:cubicBezTo>
                    <a:pt x="46" y="109"/>
                    <a:pt x="48" y="111"/>
                    <a:pt x="48" y="112"/>
                  </a:cubicBezTo>
                  <a:cubicBezTo>
                    <a:pt x="48" y="114"/>
                    <a:pt x="49" y="117"/>
                    <a:pt x="49" y="118"/>
                  </a:cubicBezTo>
                  <a:cubicBezTo>
                    <a:pt x="49" y="120"/>
                    <a:pt x="51" y="122"/>
                    <a:pt x="53" y="123"/>
                  </a:cubicBezTo>
                  <a:cubicBezTo>
                    <a:pt x="55" y="124"/>
                    <a:pt x="56" y="125"/>
                    <a:pt x="56" y="125"/>
                  </a:cubicBezTo>
                  <a:cubicBezTo>
                    <a:pt x="56" y="125"/>
                    <a:pt x="58" y="126"/>
                    <a:pt x="60" y="126"/>
                  </a:cubicBezTo>
                  <a:cubicBezTo>
                    <a:pt x="63" y="127"/>
                    <a:pt x="65" y="130"/>
                    <a:pt x="67" y="131"/>
                  </a:cubicBezTo>
                  <a:cubicBezTo>
                    <a:pt x="68" y="134"/>
                    <a:pt x="71" y="136"/>
                    <a:pt x="72" y="137"/>
                  </a:cubicBezTo>
                  <a:cubicBezTo>
                    <a:pt x="74" y="138"/>
                    <a:pt x="74" y="140"/>
                    <a:pt x="74" y="142"/>
                  </a:cubicBezTo>
                  <a:cubicBezTo>
                    <a:pt x="75" y="143"/>
                    <a:pt x="75" y="146"/>
                    <a:pt x="75" y="147"/>
                  </a:cubicBezTo>
                  <a:cubicBezTo>
                    <a:pt x="76" y="149"/>
                    <a:pt x="78" y="150"/>
                    <a:pt x="80" y="151"/>
                  </a:cubicBezTo>
                  <a:cubicBezTo>
                    <a:pt x="82" y="151"/>
                    <a:pt x="84" y="152"/>
                    <a:pt x="86" y="154"/>
                  </a:cubicBezTo>
                  <a:cubicBezTo>
                    <a:pt x="89" y="155"/>
                    <a:pt x="90" y="155"/>
                    <a:pt x="90" y="155"/>
                  </a:cubicBezTo>
                  <a:cubicBezTo>
                    <a:pt x="90" y="155"/>
                    <a:pt x="92" y="154"/>
                    <a:pt x="92" y="153"/>
                  </a:cubicBezTo>
                  <a:cubicBezTo>
                    <a:pt x="94" y="151"/>
                    <a:pt x="97" y="150"/>
                    <a:pt x="99" y="151"/>
                  </a:cubicBezTo>
                  <a:cubicBezTo>
                    <a:pt x="100" y="151"/>
                    <a:pt x="103" y="149"/>
                    <a:pt x="104" y="147"/>
                  </a:cubicBezTo>
                  <a:cubicBezTo>
                    <a:pt x="106" y="146"/>
                    <a:pt x="107" y="142"/>
                    <a:pt x="106" y="141"/>
                  </a:cubicBezTo>
                  <a:cubicBezTo>
                    <a:pt x="105" y="139"/>
                    <a:pt x="104" y="136"/>
                    <a:pt x="104" y="135"/>
                  </a:cubicBezTo>
                  <a:cubicBezTo>
                    <a:pt x="103" y="134"/>
                    <a:pt x="104" y="132"/>
                    <a:pt x="105" y="131"/>
                  </a:cubicBezTo>
                  <a:cubicBezTo>
                    <a:pt x="106" y="130"/>
                    <a:pt x="106" y="130"/>
                    <a:pt x="107" y="129"/>
                  </a:cubicBezTo>
                  <a:cubicBezTo>
                    <a:pt x="107" y="129"/>
                    <a:pt x="107" y="127"/>
                    <a:pt x="107" y="125"/>
                  </a:cubicBezTo>
                  <a:cubicBezTo>
                    <a:pt x="106" y="124"/>
                    <a:pt x="107" y="122"/>
                    <a:pt x="108" y="120"/>
                  </a:cubicBezTo>
                  <a:cubicBezTo>
                    <a:pt x="110" y="118"/>
                    <a:pt x="112" y="117"/>
                    <a:pt x="113" y="116"/>
                  </a:cubicBezTo>
                  <a:cubicBezTo>
                    <a:pt x="115" y="114"/>
                    <a:pt x="118" y="113"/>
                    <a:pt x="121" y="112"/>
                  </a:cubicBezTo>
                  <a:cubicBezTo>
                    <a:pt x="122" y="112"/>
                    <a:pt x="126" y="111"/>
                    <a:pt x="127" y="110"/>
                  </a:cubicBezTo>
                  <a:cubicBezTo>
                    <a:pt x="129" y="109"/>
                    <a:pt x="131" y="109"/>
                    <a:pt x="133" y="108"/>
                  </a:cubicBezTo>
                  <a:cubicBezTo>
                    <a:pt x="135" y="107"/>
                    <a:pt x="137" y="108"/>
                    <a:pt x="139" y="108"/>
                  </a:cubicBezTo>
                  <a:cubicBezTo>
                    <a:pt x="141" y="110"/>
                    <a:pt x="144" y="111"/>
                    <a:pt x="146" y="111"/>
                  </a:cubicBezTo>
                  <a:cubicBezTo>
                    <a:pt x="146" y="111"/>
                    <a:pt x="149" y="111"/>
                    <a:pt x="151" y="111"/>
                  </a:cubicBezTo>
                  <a:cubicBezTo>
                    <a:pt x="152" y="111"/>
                    <a:pt x="154" y="111"/>
                    <a:pt x="156" y="110"/>
                  </a:cubicBezTo>
                  <a:cubicBezTo>
                    <a:pt x="158" y="110"/>
                    <a:pt x="160" y="110"/>
                    <a:pt x="160" y="110"/>
                  </a:cubicBezTo>
                  <a:cubicBezTo>
                    <a:pt x="160" y="110"/>
                    <a:pt x="159" y="109"/>
                    <a:pt x="157" y="108"/>
                  </a:cubicBezTo>
                  <a:cubicBezTo>
                    <a:pt x="156" y="107"/>
                    <a:pt x="155" y="105"/>
                    <a:pt x="156" y="104"/>
                  </a:cubicBezTo>
                  <a:cubicBezTo>
                    <a:pt x="156" y="102"/>
                    <a:pt x="156" y="100"/>
                    <a:pt x="155" y="99"/>
                  </a:cubicBezTo>
                  <a:cubicBezTo>
                    <a:pt x="154" y="99"/>
                    <a:pt x="154" y="98"/>
                    <a:pt x="154" y="97"/>
                  </a:cubicBezTo>
                  <a:cubicBezTo>
                    <a:pt x="155" y="96"/>
                    <a:pt x="156" y="94"/>
                    <a:pt x="157" y="93"/>
                  </a:cubicBezTo>
                  <a:cubicBezTo>
                    <a:pt x="159" y="93"/>
                    <a:pt x="159" y="91"/>
                    <a:pt x="158" y="89"/>
                  </a:cubicBezTo>
                  <a:cubicBezTo>
                    <a:pt x="156" y="88"/>
                    <a:pt x="155" y="86"/>
                    <a:pt x="155" y="85"/>
                  </a:cubicBezTo>
                  <a:cubicBezTo>
                    <a:pt x="154" y="83"/>
                    <a:pt x="154" y="82"/>
                    <a:pt x="155" y="80"/>
                  </a:cubicBezTo>
                  <a:cubicBezTo>
                    <a:pt x="156" y="78"/>
                    <a:pt x="156" y="76"/>
                    <a:pt x="156" y="75"/>
                  </a:cubicBezTo>
                  <a:cubicBezTo>
                    <a:pt x="156" y="73"/>
                    <a:pt x="155" y="71"/>
                    <a:pt x="154" y="69"/>
                  </a:cubicBezTo>
                  <a:cubicBezTo>
                    <a:pt x="153" y="68"/>
                    <a:pt x="151" y="66"/>
                    <a:pt x="150" y="64"/>
                  </a:cubicBezTo>
                  <a:cubicBezTo>
                    <a:pt x="149" y="62"/>
                    <a:pt x="147" y="60"/>
                    <a:pt x="146" y="58"/>
                  </a:cubicBezTo>
                  <a:cubicBezTo>
                    <a:pt x="144" y="57"/>
                    <a:pt x="143" y="53"/>
                    <a:pt x="142" y="51"/>
                  </a:cubicBezTo>
                  <a:cubicBezTo>
                    <a:pt x="142" y="49"/>
                    <a:pt x="141" y="46"/>
                    <a:pt x="141" y="46"/>
                  </a:cubicBezTo>
                  <a:cubicBezTo>
                    <a:pt x="140" y="44"/>
                    <a:pt x="140" y="42"/>
                    <a:pt x="141" y="40"/>
                  </a:cubicBezTo>
                  <a:cubicBezTo>
                    <a:pt x="142" y="40"/>
                    <a:pt x="142" y="39"/>
                    <a:pt x="142" y="39"/>
                  </a:cubicBezTo>
                  <a:cubicBezTo>
                    <a:pt x="142" y="39"/>
                    <a:pt x="140" y="39"/>
                    <a:pt x="138" y="40"/>
                  </a:cubicBezTo>
                  <a:cubicBezTo>
                    <a:pt x="135" y="41"/>
                    <a:pt x="133" y="40"/>
                    <a:pt x="133" y="3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4" name="Freeform 51">
              <a:extLst>
                <a:ext uri="{FF2B5EF4-FFF2-40B4-BE49-F238E27FC236}">
                  <a16:creationId xmlns:a16="http://schemas.microsoft.com/office/drawing/2014/main" id="{7D96FCC9-D297-4C79-B059-5B431BB5DA20}"/>
                </a:ext>
              </a:extLst>
            </p:cNvPr>
            <p:cNvSpPr>
              <a:spLocks/>
            </p:cNvSpPr>
            <p:nvPr/>
          </p:nvSpPr>
          <p:spPr bwMode="auto">
            <a:xfrm>
              <a:off x="5227618" y="1664827"/>
              <a:ext cx="319089" cy="267821"/>
            </a:xfrm>
            <a:custGeom>
              <a:avLst/>
              <a:gdLst/>
              <a:ahLst/>
              <a:cxnLst>
                <a:cxn ang="0">
                  <a:pos x="50" y="8"/>
                </a:cxn>
                <a:cxn ang="0">
                  <a:pos x="31" y="11"/>
                </a:cxn>
                <a:cxn ang="0">
                  <a:pos x="18" y="24"/>
                </a:cxn>
                <a:cxn ang="0">
                  <a:pos x="14" y="34"/>
                </a:cxn>
                <a:cxn ang="0">
                  <a:pos x="9" y="50"/>
                </a:cxn>
                <a:cxn ang="0">
                  <a:pos x="4" y="56"/>
                </a:cxn>
                <a:cxn ang="0">
                  <a:pos x="8" y="57"/>
                </a:cxn>
                <a:cxn ang="0">
                  <a:pos x="15" y="61"/>
                </a:cxn>
                <a:cxn ang="0">
                  <a:pos x="22" y="65"/>
                </a:cxn>
                <a:cxn ang="0">
                  <a:pos x="17" y="73"/>
                </a:cxn>
                <a:cxn ang="0">
                  <a:pos x="13" y="82"/>
                </a:cxn>
                <a:cxn ang="0">
                  <a:pos x="15" y="93"/>
                </a:cxn>
                <a:cxn ang="0">
                  <a:pos x="20" y="95"/>
                </a:cxn>
                <a:cxn ang="0">
                  <a:pos x="28" y="96"/>
                </a:cxn>
                <a:cxn ang="0">
                  <a:pos x="36" y="94"/>
                </a:cxn>
                <a:cxn ang="0">
                  <a:pos x="34" y="83"/>
                </a:cxn>
                <a:cxn ang="0">
                  <a:pos x="42" y="89"/>
                </a:cxn>
                <a:cxn ang="0">
                  <a:pos x="50" y="94"/>
                </a:cxn>
                <a:cxn ang="0">
                  <a:pos x="56" y="102"/>
                </a:cxn>
                <a:cxn ang="0">
                  <a:pos x="64" y="107"/>
                </a:cxn>
                <a:cxn ang="0">
                  <a:pos x="70" y="112"/>
                </a:cxn>
                <a:cxn ang="0">
                  <a:pos x="65" y="117"/>
                </a:cxn>
                <a:cxn ang="0">
                  <a:pos x="70" y="122"/>
                </a:cxn>
                <a:cxn ang="0">
                  <a:pos x="76" y="125"/>
                </a:cxn>
                <a:cxn ang="0">
                  <a:pos x="85" y="130"/>
                </a:cxn>
                <a:cxn ang="0">
                  <a:pos x="93" y="135"/>
                </a:cxn>
                <a:cxn ang="0">
                  <a:pos x="101" y="140"/>
                </a:cxn>
                <a:cxn ang="0">
                  <a:pos x="114" y="141"/>
                </a:cxn>
                <a:cxn ang="0">
                  <a:pos x="123" y="146"/>
                </a:cxn>
                <a:cxn ang="0">
                  <a:pos x="133" y="143"/>
                </a:cxn>
                <a:cxn ang="0">
                  <a:pos x="134" y="132"/>
                </a:cxn>
                <a:cxn ang="0">
                  <a:pos x="140" y="121"/>
                </a:cxn>
                <a:cxn ang="0">
                  <a:pos x="141" y="107"/>
                </a:cxn>
                <a:cxn ang="0">
                  <a:pos x="147" y="91"/>
                </a:cxn>
                <a:cxn ang="0">
                  <a:pos x="156" y="81"/>
                </a:cxn>
                <a:cxn ang="0">
                  <a:pos x="171" y="69"/>
                </a:cxn>
                <a:cxn ang="0">
                  <a:pos x="168" y="58"/>
                </a:cxn>
                <a:cxn ang="0">
                  <a:pos x="148" y="50"/>
                </a:cxn>
                <a:cxn ang="0">
                  <a:pos x="138" y="39"/>
                </a:cxn>
                <a:cxn ang="0">
                  <a:pos x="129" y="33"/>
                </a:cxn>
                <a:cxn ang="0">
                  <a:pos x="115" y="25"/>
                </a:cxn>
                <a:cxn ang="0">
                  <a:pos x="102" y="22"/>
                </a:cxn>
                <a:cxn ang="0">
                  <a:pos x="92" y="14"/>
                </a:cxn>
                <a:cxn ang="0">
                  <a:pos x="82" y="0"/>
                </a:cxn>
                <a:cxn ang="0">
                  <a:pos x="72" y="8"/>
                </a:cxn>
                <a:cxn ang="0">
                  <a:pos x="61" y="10"/>
                </a:cxn>
              </a:cxnLst>
              <a:rect l="0" t="0" r="r" b="b"/>
              <a:pathLst>
                <a:path w="176" h="148">
                  <a:moveTo>
                    <a:pt x="61" y="10"/>
                  </a:moveTo>
                  <a:cubicBezTo>
                    <a:pt x="59" y="10"/>
                    <a:pt x="57" y="10"/>
                    <a:pt x="56" y="10"/>
                  </a:cubicBezTo>
                  <a:cubicBezTo>
                    <a:pt x="54" y="10"/>
                    <a:pt x="51" y="9"/>
                    <a:pt x="50" y="8"/>
                  </a:cubicBezTo>
                  <a:cubicBezTo>
                    <a:pt x="48" y="7"/>
                    <a:pt x="45" y="6"/>
                    <a:pt x="43" y="7"/>
                  </a:cubicBezTo>
                  <a:cubicBezTo>
                    <a:pt x="42" y="8"/>
                    <a:pt x="39" y="9"/>
                    <a:pt x="37" y="10"/>
                  </a:cubicBezTo>
                  <a:cubicBezTo>
                    <a:pt x="36" y="10"/>
                    <a:pt x="33" y="11"/>
                    <a:pt x="31" y="11"/>
                  </a:cubicBezTo>
                  <a:cubicBezTo>
                    <a:pt x="28" y="12"/>
                    <a:pt x="26" y="13"/>
                    <a:pt x="24" y="15"/>
                  </a:cubicBezTo>
                  <a:cubicBezTo>
                    <a:pt x="22" y="16"/>
                    <a:pt x="20" y="18"/>
                    <a:pt x="19" y="19"/>
                  </a:cubicBezTo>
                  <a:cubicBezTo>
                    <a:pt x="18" y="21"/>
                    <a:pt x="17" y="23"/>
                    <a:pt x="18" y="24"/>
                  </a:cubicBezTo>
                  <a:cubicBezTo>
                    <a:pt x="18" y="26"/>
                    <a:pt x="18" y="28"/>
                    <a:pt x="18" y="28"/>
                  </a:cubicBezTo>
                  <a:cubicBezTo>
                    <a:pt x="17" y="29"/>
                    <a:pt x="16" y="29"/>
                    <a:pt x="15" y="30"/>
                  </a:cubicBezTo>
                  <a:cubicBezTo>
                    <a:pt x="14" y="31"/>
                    <a:pt x="13" y="33"/>
                    <a:pt x="14" y="34"/>
                  </a:cubicBezTo>
                  <a:cubicBezTo>
                    <a:pt x="14" y="35"/>
                    <a:pt x="15" y="38"/>
                    <a:pt x="16" y="40"/>
                  </a:cubicBezTo>
                  <a:cubicBezTo>
                    <a:pt x="17" y="41"/>
                    <a:pt x="16" y="45"/>
                    <a:pt x="14" y="46"/>
                  </a:cubicBezTo>
                  <a:cubicBezTo>
                    <a:pt x="13" y="48"/>
                    <a:pt x="11" y="50"/>
                    <a:pt x="9" y="50"/>
                  </a:cubicBezTo>
                  <a:cubicBezTo>
                    <a:pt x="7" y="49"/>
                    <a:pt x="5" y="50"/>
                    <a:pt x="3" y="52"/>
                  </a:cubicBezTo>
                  <a:cubicBezTo>
                    <a:pt x="2" y="52"/>
                    <a:pt x="0" y="54"/>
                    <a:pt x="0" y="54"/>
                  </a:cubicBezTo>
                  <a:cubicBezTo>
                    <a:pt x="0" y="54"/>
                    <a:pt x="2" y="55"/>
                    <a:pt x="4" y="56"/>
                  </a:cubicBezTo>
                  <a:cubicBezTo>
                    <a:pt x="5" y="57"/>
                    <a:pt x="5" y="57"/>
                    <a:pt x="5" y="57"/>
                  </a:cubicBezTo>
                  <a:cubicBezTo>
                    <a:pt x="5" y="57"/>
                    <a:pt x="6" y="57"/>
                    <a:pt x="6" y="57"/>
                  </a:cubicBezTo>
                  <a:cubicBezTo>
                    <a:pt x="7" y="57"/>
                    <a:pt x="8" y="57"/>
                    <a:pt x="8" y="57"/>
                  </a:cubicBezTo>
                  <a:cubicBezTo>
                    <a:pt x="9" y="57"/>
                    <a:pt x="10" y="57"/>
                    <a:pt x="11" y="57"/>
                  </a:cubicBezTo>
                  <a:cubicBezTo>
                    <a:pt x="11" y="58"/>
                    <a:pt x="12" y="59"/>
                    <a:pt x="13" y="59"/>
                  </a:cubicBezTo>
                  <a:cubicBezTo>
                    <a:pt x="13" y="60"/>
                    <a:pt x="14" y="61"/>
                    <a:pt x="15" y="61"/>
                  </a:cubicBezTo>
                  <a:cubicBezTo>
                    <a:pt x="15" y="61"/>
                    <a:pt x="17" y="62"/>
                    <a:pt x="18" y="62"/>
                  </a:cubicBezTo>
                  <a:cubicBezTo>
                    <a:pt x="18" y="62"/>
                    <a:pt x="20" y="63"/>
                    <a:pt x="21" y="64"/>
                  </a:cubicBezTo>
                  <a:cubicBezTo>
                    <a:pt x="22" y="64"/>
                    <a:pt x="22" y="65"/>
                    <a:pt x="22" y="65"/>
                  </a:cubicBezTo>
                  <a:cubicBezTo>
                    <a:pt x="22" y="66"/>
                    <a:pt x="22" y="67"/>
                    <a:pt x="21" y="68"/>
                  </a:cubicBezTo>
                  <a:cubicBezTo>
                    <a:pt x="21" y="69"/>
                    <a:pt x="20" y="70"/>
                    <a:pt x="19" y="71"/>
                  </a:cubicBezTo>
                  <a:cubicBezTo>
                    <a:pt x="18" y="71"/>
                    <a:pt x="17" y="72"/>
                    <a:pt x="17" y="73"/>
                  </a:cubicBezTo>
                  <a:cubicBezTo>
                    <a:pt x="16" y="74"/>
                    <a:pt x="16" y="75"/>
                    <a:pt x="16" y="76"/>
                  </a:cubicBezTo>
                  <a:cubicBezTo>
                    <a:pt x="15" y="77"/>
                    <a:pt x="14" y="78"/>
                    <a:pt x="13" y="79"/>
                  </a:cubicBezTo>
                  <a:cubicBezTo>
                    <a:pt x="13" y="80"/>
                    <a:pt x="13" y="82"/>
                    <a:pt x="13" y="82"/>
                  </a:cubicBezTo>
                  <a:cubicBezTo>
                    <a:pt x="13" y="83"/>
                    <a:pt x="13" y="85"/>
                    <a:pt x="13" y="86"/>
                  </a:cubicBezTo>
                  <a:cubicBezTo>
                    <a:pt x="13" y="87"/>
                    <a:pt x="14" y="88"/>
                    <a:pt x="14" y="89"/>
                  </a:cubicBezTo>
                  <a:cubicBezTo>
                    <a:pt x="15" y="90"/>
                    <a:pt x="15" y="92"/>
                    <a:pt x="15" y="93"/>
                  </a:cubicBezTo>
                  <a:cubicBezTo>
                    <a:pt x="16" y="93"/>
                    <a:pt x="16" y="94"/>
                    <a:pt x="16" y="95"/>
                  </a:cubicBezTo>
                  <a:cubicBezTo>
                    <a:pt x="17" y="96"/>
                    <a:pt x="17" y="96"/>
                    <a:pt x="18" y="96"/>
                  </a:cubicBezTo>
                  <a:cubicBezTo>
                    <a:pt x="18" y="96"/>
                    <a:pt x="19" y="96"/>
                    <a:pt x="20" y="95"/>
                  </a:cubicBezTo>
                  <a:cubicBezTo>
                    <a:pt x="21" y="94"/>
                    <a:pt x="23" y="94"/>
                    <a:pt x="24" y="93"/>
                  </a:cubicBezTo>
                  <a:cubicBezTo>
                    <a:pt x="24" y="93"/>
                    <a:pt x="25" y="93"/>
                    <a:pt x="26" y="94"/>
                  </a:cubicBezTo>
                  <a:cubicBezTo>
                    <a:pt x="26" y="95"/>
                    <a:pt x="27" y="96"/>
                    <a:pt x="28" y="96"/>
                  </a:cubicBezTo>
                  <a:cubicBezTo>
                    <a:pt x="28" y="96"/>
                    <a:pt x="30" y="97"/>
                    <a:pt x="31" y="97"/>
                  </a:cubicBezTo>
                  <a:cubicBezTo>
                    <a:pt x="32" y="97"/>
                    <a:pt x="34" y="97"/>
                    <a:pt x="35" y="96"/>
                  </a:cubicBezTo>
                  <a:cubicBezTo>
                    <a:pt x="35" y="96"/>
                    <a:pt x="36" y="95"/>
                    <a:pt x="36" y="94"/>
                  </a:cubicBezTo>
                  <a:cubicBezTo>
                    <a:pt x="36" y="93"/>
                    <a:pt x="36" y="91"/>
                    <a:pt x="35" y="89"/>
                  </a:cubicBezTo>
                  <a:cubicBezTo>
                    <a:pt x="34" y="89"/>
                    <a:pt x="34" y="87"/>
                    <a:pt x="34" y="85"/>
                  </a:cubicBezTo>
                  <a:cubicBezTo>
                    <a:pt x="34" y="84"/>
                    <a:pt x="34" y="84"/>
                    <a:pt x="34" y="83"/>
                  </a:cubicBezTo>
                  <a:cubicBezTo>
                    <a:pt x="35" y="83"/>
                    <a:pt x="36" y="83"/>
                    <a:pt x="37" y="83"/>
                  </a:cubicBezTo>
                  <a:cubicBezTo>
                    <a:pt x="39" y="84"/>
                    <a:pt x="40" y="84"/>
                    <a:pt x="41" y="86"/>
                  </a:cubicBezTo>
                  <a:cubicBezTo>
                    <a:pt x="41" y="87"/>
                    <a:pt x="42" y="89"/>
                    <a:pt x="42" y="89"/>
                  </a:cubicBezTo>
                  <a:cubicBezTo>
                    <a:pt x="42" y="90"/>
                    <a:pt x="44" y="91"/>
                    <a:pt x="44" y="92"/>
                  </a:cubicBezTo>
                  <a:cubicBezTo>
                    <a:pt x="45" y="92"/>
                    <a:pt x="46" y="93"/>
                    <a:pt x="47" y="93"/>
                  </a:cubicBezTo>
                  <a:cubicBezTo>
                    <a:pt x="48" y="93"/>
                    <a:pt x="49" y="93"/>
                    <a:pt x="50" y="94"/>
                  </a:cubicBezTo>
                  <a:cubicBezTo>
                    <a:pt x="51" y="95"/>
                    <a:pt x="51" y="96"/>
                    <a:pt x="51" y="97"/>
                  </a:cubicBezTo>
                  <a:cubicBezTo>
                    <a:pt x="52" y="97"/>
                    <a:pt x="53" y="99"/>
                    <a:pt x="54" y="100"/>
                  </a:cubicBezTo>
                  <a:cubicBezTo>
                    <a:pt x="54" y="101"/>
                    <a:pt x="55" y="102"/>
                    <a:pt x="56" y="102"/>
                  </a:cubicBezTo>
                  <a:cubicBezTo>
                    <a:pt x="56" y="102"/>
                    <a:pt x="57" y="103"/>
                    <a:pt x="58" y="103"/>
                  </a:cubicBezTo>
                  <a:cubicBezTo>
                    <a:pt x="59" y="103"/>
                    <a:pt x="60" y="104"/>
                    <a:pt x="61" y="105"/>
                  </a:cubicBezTo>
                  <a:cubicBezTo>
                    <a:pt x="61" y="106"/>
                    <a:pt x="63" y="106"/>
                    <a:pt x="64" y="107"/>
                  </a:cubicBezTo>
                  <a:cubicBezTo>
                    <a:pt x="65" y="108"/>
                    <a:pt x="66" y="108"/>
                    <a:pt x="67" y="108"/>
                  </a:cubicBezTo>
                  <a:cubicBezTo>
                    <a:pt x="69" y="109"/>
                    <a:pt x="69" y="110"/>
                    <a:pt x="70" y="110"/>
                  </a:cubicBezTo>
                  <a:cubicBezTo>
                    <a:pt x="70" y="110"/>
                    <a:pt x="70" y="111"/>
                    <a:pt x="70" y="112"/>
                  </a:cubicBezTo>
                  <a:cubicBezTo>
                    <a:pt x="70" y="113"/>
                    <a:pt x="69" y="114"/>
                    <a:pt x="69" y="114"/>
                  </a:cubicBezTo>
                  <a:cubicBezTo>
                    <a:pt x="69" y="114"/>
                    <a:pt x="67" y="115"/>
                    <a:pt x="66" y="115"/>
                  </a:cubicBezTo>
                  <a:cubicBezTo>
                    <a:pt x="65" y="115"/>
                    <a:pt x="65" y="116"/>
                    <a:pt x="65" y="117"/>
                  </a:cubicBezTo>
                  <a:cubicBezTo>
                    <a:pt x="65" y="117"/>
                    <a:pt x="65" y="117"/>
                    <a:pt x="65" y="118"/>
                  </a:cubicBezTo>
                  <a:cubicBezTo>
                    <a:pt x="65" y="119"/>
                    <a:pt x="66" y="120"/>
                    <a:pt x="67" y="121"/>
                  </a:cubicBezTo>
                  <a:cubicBezTo>
                    <a:pt x="68" y="121"/>
                    <a:pt x="69" y="121"/>
                    <a:pt x="70" y="122"/>
                  </a:cubicBezTo>
                  <a:cubicBezTo>
                    <a:pt x="70" y="123"/>
                    <a:pt x="70" y="124"/>
                    <a:pt x="70" y="125"/>
                  </a:cubicBezTo>
                  <a:cubicBezTo>
                    <a:pt x="71" y="126"/>
                    <a:pt x="72" y="126"/>
                    <a:pt x="72" y="126"/>
                  </a:cubicBezTo>
                  <a:cubicBezTo>
                    <a:pt x="73" y="126"/>
                    <a:pt x="75" y="126"/>
                    <a:pt x="76" y="125"/>
                  </a:cubicBezTo>
                  <a:cubicBezTo>
                    <a:pt x="77" y="125"/>
                    <a:pt x="79" y="126"/>
                    <a:pt x="79" y="126"/>
                  </a:cubicBezTo>
                  <a:cubicBezTo>
                    <a:pt x="81" y="126"/>
                    <a:pt x="82" y="127"/>
                    <a:pt x="83" y="128"/>
                  </a:cubicBezTo>
                  <a:cubicBezTo>
                    <a:pt x="83" y="129"/>
                    <a:pt x="84" y="129"/>
                    <a:pt x="85" y="130"/>
                  </a:cubicBezTo>
                  <a:cubicBezTo>
                    <a:pt x="85" y="130"/>
                    <a:pt x="86" y="131"/>
                    <a:pt x="87" y="132"/>
                  </a:cubicBezTo>
                  <a:cubicBezTo>
                    <a:pt x="87" y="133"/>
                    <a:pt x="89" y="134"/>
                    <a:pt x="90" y="134"/>
                  </a:cubicBezTo>
                  <a:cubicBezTo>
                    <a:pt x="90" y="134"/>
                    <a:pt x="92" y="134"/>
                    <a:pt x="93" y="135"/>
                  </a:cubicBezTo>
                  <a:cubicBezTo>
                    <a:pt x="94" y="135"/>
                    <a:pt x="96" y="136"/>
                    <a:pt x="96" y="137"/>
                  </a:cubicBezTo>
                  <a:cubicBezTo>
                    <a:pt x="96" y="138"/>
                    <a:pt x="97" y="138"/>
                    <a:pt x="98" y="139"/>
                  </a:cubicBezTo>
                  <a:cubicBezTo>
                    <a:pt x="98" y="140"/>
                    <a:pt x="100" y="140"/>
                    <a:pt x="101" y="140"/>
                  </a:cubicBezTo>
                  <a:cubicBezTo>
                    <a:pt x="102" y="140"/>
                    <a:pt x="104" y="140"/>
                    <a:pt x="104" y="140"/>
                  </a:cubicBezTo>
                  <a:cubicBezTo>
                    <a:pt x="105" y="140"/>
                    <a:pt x="108" y="140"/>
                    <a:pt x="109" y="140"/>
                  </a:cubicBezTo>
                  <a:cubicBezTo>
                    <a:pt x="111" y="140"/>
                    <a:pt x="113" y="141"/>
                    <a:pt x="114" y="141"/>
                  </a:cubicBezTo>
                  <a:cubicBezTo>
                    <a:pt x="115" y="140"/>
                    <a:pt x="117" y="141"/>
                    <a:pt x="118" y="142"/>
                  </a:cubicBezTo>
                  <a:cubicBezTo>
                    <a:pt x="119" y="143"/>
                    <a:pt x="121" y="144"/>
                    <a:pt x="121" y="145"/>
                  </a:cubicBezTo>
                  <a:cubicBezTo>
                    <a:pt x="121" y="145"/>
                    <a:pt x="122" y="146"/>
                    <a:pt x="123" y="146"/>
                  </a:cubicBezTo>
                  <a:cubicBezTo>
                    <a:pt x="125" y="147"/>
                    <a:pt x="127" y="148"/>
                    <a:pt x="128" y="147"/>
                  </a:cubicBezTo>
                  <a:cubicBezTo>
                    <a:pt x="129" y="147"/>
                    <a:pt x="130" y="145"/>
                    <a:pt x="131" y="144"/>
                  </a:cubicBezTo>
                  <a:cubicBezTo>
                    <a:pt x="132" y="143"/>
                    <a:pt x="133" y="143"/>
                    <a:pt x="133" y="143"/>
                  </a:cubicBezTo>
                  <a:cubicBezTo>
                    <a:pt x="132" y="142"/>
                    <a:pt x="131" y="141"/>
                    <a:pt x="130" y="140"/>
                  </a:cubicBezTo>
                  <a:cubicBezTo>
                    <a:pt x="129" y="139"/>
                    <a:pt x="130" y="137"/>
                    <a:pt x="131" y="136"/>
                  </a:cubicBezTo>
                  <a:cubicBezTo>
                    <a:pt x="133" y="134"/>
                    <a:pt x="134" y="132"/>
                    <a:pt x="134" y="132"/>
                  </a:cubicBezTo>
                  <a:cubicBezTo>
                    <a:pt x="134" y="131"/>
                    <a:pt x="134" y="130"/>
                    <a:pt x="134" y="129"/>
                  </a:cubicBezTo>
                  <a:cubicBezTo>
                    <a:pt x="135" y="129"/>
                    <a:pt x="136" y="127"/>
                    <a:pt x="136" y="126"/>
                  </a:cubicBezTo>
                  <a:cubicBezTo>
                    <a:pt x="138" y="124"/>
                    <a:pt x="139" y="122"/>
                    <a:pt x="140" y="121"/>
                  </a:cubicBezTo>
                  <a:cubicBezTo>
                    <a:pt x="140" y="120"/>
                    <a:pt x="141" y="118"/>
                    <a:pt x="141" y="117"/>
                  </a:cubicBezTo>
                  <a:cubicBezTo>
                    <a:pt x="141" y="116"/>
                    <a:pt x="140" y="114"/>
                    <a:pt x="140" y="112"/>
                  </a:cubicBezTo>
                  <a:cubicBezTo>
                    <a:pt x="139" y="110"/>
                    <a:pt x="140" y="108"/>
                    <a:pt x="141" y="107"/>
                  </a:cubicBezTo>
                  <a:cubicBezTo>
                    <a:pt x="142" y="105"/>
                    <a:pt x="144" y="103"/>
                    <a:pt x="145" y="101"/>
                  </a:cubicBezTo>
                  <a:cubicBezTo>
                    <a:pt x="146" y="99"/>
                    <a:pt x="147" y="97"/>
                    <a:pt x="147" y="95"/>
                  </a:cubicBezTo>
                  <a:cubicBezTo>
                    <a:pt x="146" y="94"/>
                    <a:pt x="146" y="92"/>
                    <a:pt x="147" y="91"/>
                  </a:cubicBezTo>
                  <a:cubicBezTo>
                    <a:pt x="147" y="90"/>
                    <a:pt x="149" y="89"/>
                    <a:pt x="150" y="89"/>
                  </a:cubicBezTo>
                  <a:cubicBezTo>
                    <a:pt x="152" y="89"/>
                    <a:pt x="154" y="88"/>
                    <a:pt x="155" y="87"/>
                  </a:cubicBezTo>
                  <a:cubicBezTo>
                    <a:pt x="156" y="86"/>
                    <a:pt x="156" y="83"/>
                    <a:pt x="156" y="81"/>
                  </a:cubicBezTo>
                  <a:cubicBezTo>
                    <a:pt x="157" y="81"/>
                    <a:pt x="158" y="79"/>
                    <a:pt x="160" y="79"/>
                  </a:cubicBezTo>
                  <a:cubicBezTo>
                    <a:pt x="161" y="79"/>
                    <a:pt x="163" y="78"/>
                    <a:pt x="164" y="76"/>
                  </a:cubicBezTo>
                  <a:cubicBezTo>
                    <a:pt x="165" y="74"/>
                    <a:pt x="168" y="72"/>
                    <a:pt x="171" y="69"/>
                  </a:cubicBezTo>
                  <a:cubicBezTo>
                    <a:pt x="173" y="67"/>
                    <a:pt x="176" y="65"/>
                    <a:pt x="176" y="65"/>
                  </a:cubicBezTo>
                  <a:cubicBezTo>
                    <a:pt x="176" y="65"/>
                    <a:pt x="175" y="64"/>
                    <a:pt x="173" y="62"/>
                  </a:cubicBezTo>
                  <a:cubicBezTo>
                    <a:pt x="171" y="62"/>
                    <a:pt x="170" y="59"/>
                    <a:pt x="168" y="58"/>
                  </a:cubicBezTo>
                  <a:cubicBezTo>
                    <a:pt x="167" y="57"/>
                    <a:pt x="164" y="55"/>
                    <a:pt x="162" y="54"/>
                  </a:cubicBezTo>
                  <a:cubicBezTo>
                    <a:pt x="161" y="53"/>
                    <a:pt x="157" y="52"/>
                    <a:pt x="154" y="52"/>
                  </a:cubicBezTo>
                  <a:cubicBezTo>
                    <a:pt x="153" y="51"/>
                    <a:pt x="150" y="50"/>
                    <a:pt x="148" y="50"/>
                  </a:cubicBezTo>
                  <a:cubicBezTo>
                    <a:pt x="147" y="49"/>
                    <a:pt x="145" y="47"/>
                    <a:pt x="143" y="47"/>
                  </a:cubicBezTo>
                  <a:cubicBezTo>
                    <a:pt x="140" y="47"/>
                    <a:pt x="138" y="45"/>
                    <a:pt x="138" y="43"/>
                  </a:cubicBezTo>
                  <a:cubicBezTo>
                    <a:pt x="137" y="42"/>
                    <a:pt x="138" y="40"/>
                    <a:pt x="138" y="39"/>
                  </a:cubicBezTo>
                  <a:cubicBezTo>
                    <a:pt x="139" y="38"/>
                    <a:pt x="139" y="36"/>
                    <a:pt x="138" y="36"/>
                  </a:cubicBezTo>
                  <a:cubicBezTo>
                    <a:pt x="137" y="36"/>
                    <a:pt x="135" y="35"/>
                    <a:pt x="135" y="35"/>
                  </a:cubicBezTo>
                  <a:cubicBezTo>
                    <a:pt x="134" y="35"/>
                    <a:pt x="131" y="34"/>
                    <a:pt x="129" y="33"/>
                  </a:cubicBezTo>
                  <a:cubicBezTo>
                    <a:pt x="127" y="33"/>
                    <a:pt x="126" y="31"/>
                    <a:pt x="124" y="29"/>
                  </a:cubicBezTo>
                  <a:cubicBezTo>
                    <a:pt x="123" y="28"/>
                    <a:pt x="121" y="27"/>
                    <a:pt x="119" y="26"/>
                  </a:cubicBezTo>
                  <a:cubicBezTo>
                    <a:pt x="118" y="26"/>
                    <a:pt x="116" y="25"/>
                    <a:pt x="115" y="25"/>
                  </a:cubicBezTo>
                  <a:cubicBezTo>
                    <a:pt x="113" y="25"/>
                    <a:pt x="110" y="25"/>
                    <a:pt x="110" y="25"/>
                  </a:cubicBezTo>
                  <a:cubicBezTo>
                    <a:pt x="109" y="26"/>
                    <a:pt x="107" y="25"/>
                    <a:pt x="106" y="25"/>
                  </a:cubicBezTo>
                  <a:cubicBezTo>
                    <a:pt x="105" y="25"/>
                    <a:pt x="103" y="23"/>
                    <a:pt x="102" y="22"/>
                  </a:cubicBezTo>
                  <a:cubicBezTo>
                    <a:pt x="101" y="21"/>
                    <a:pt x="99" y="21"/>
                    <a:pt x="99" y="19"/>
                  </a:cubicBezTo>
                  <a:cubicBezTo>
                    <a:pt x="98" y="18"/>
                    <a:pt x="96" y="17"/>
                    <a:pt x="95" y="17"/>
                  </a:cubicBezTo>
                  <a:cubicBezTo>
                    <a:pt x="94" y="16"/>
                    <a:pt x="92" y="15"/>
                    <a:pt x="92" y="14"/>
                  </a:cubicBezTo>
                  <a:cubicBezTo>
                    <a:pt x="92" y="13"/>
                    <a:pt x="92" y="12"/>
                    <a:pt x="91" y="10"/>
                  </a:cubicBezTo>
                  <a:cubicBezTo>
                    <a:pt x="89" y="8"/>
                    <a:pt x="87" y="5"/>
                    <a:pt x="86" y="3"/>
                  </a:cubicBezTo>
                  <a:cubicBezTo>
                    <a:pt x="84" y="2"/>
                    <a:pt x="83" y="0"/>
                    <a:pt x="82" y="0"/>
                  </a:cubicBezTo>
                  <a:cubicBezTo>
                    <a:pt x="81" y="0"/>
                    <a:pt x="80" y="1"/>
                    <a:pt x="79" y="3"/>
                  </a:cubicBezTo>
                  <a:cubicBezTo>
                    <a:pt x="79" y="3"/>
                    <a:pt x="77" y="5"/>
                    <a:pt x="76" y="6"/>
                  </a:cubicBezTo>
                  <a:cubicBezTo>
                    <a:pt x="75" y="6"/>
                    <a:pt x="74" y="7"/>
                    <a:pt x="72" y="8"/>
                  </a:cubicBezTo>
                  <a:cubicBezTo>
                    <a:pt x="71" y="8"/>
                    <a:pt x="70" y="9"/>
                    <a:pt x="70" y="9"/>
                  </a:cubicBezTo>
                  <a:cubicBezTo>
                    <a:pt x="70" y="9"/>
                    <a:pt x="68" y="9"/>
                    <a:pt x="67" y="10"/>
                  </a:cubicBezTo>
                  <a:cubicBezTo>
                    <a:pt x="65" y="10"/>
                    <a:pt x="62" y="10"/>
                    <a:pt x="61" y="1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5" name="Freeform 52">
              <a:extLst>
                <a:ext uri="{FF2B5EF4-FFF2-40B4-BE49-F238E27FC236}">
                  <a16:creationId xmlns:a16="http://schemas.microsoft.com/office/drawing/2014/main" id="{F686B779-A943-4884-8D35-D66716399671}"/>
                </a:ext>
              </a:extLst>
            </p:cNvPr>
            <p:cNvSpPr>
              <a:spLocks/>
            </p:cNvSpPr>
            <p:nvPr/>
          </p:nvSpPr>
          <p:spPr bwMode="auto">
            <a:xfrm>
              <a:off x="4950615" y="1709210"/>
              <a:ext cx="286186" cy="323681"/>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6" name="Freeform 53">
              <a:extLst>
                <a:ext uri="{FF2B5EF4-FFF2-40B4-BE49-F238E27FC236}">
                  <a16:creationId xmlns:a16="http://schemas.microsoft.com/office/drawing/2014/main" id="{82BC0367-140C-40F2-B752-A6BC86D9AE64}"/>
                </a:ext>
              </a:extLst>
            </p:cNvPr>
            <p:cNvSpPr>
              <a:spLocks/>
            </p:cNvSpPr>
            <p:nvPr/>
          </p:nvSpPr>
          <p:spPr bwMode="auto">
            <a:xfrm>
              <a:off x="4900111" y="1554639"/>
              <a:ext cx="280829" cy="287716"/>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7" name="Freeform 54">
              <a:extLst>
                <a:ext uri="{FF2B5EF4-FFF2-40B4-BE49-F238E27FC236}">
                  <a16:creationId xmlns:a16="http://schemas.microsoft.com/office/drawing/2014/main" id="{209BFF52-63E5-4538-A17F-EC354E31E796}"/>
                </a:ext>
              </a:extLst>
            </p:cNvPr>
            <p:cNvSpPr>
              <a:spLocks/>
            </p:cNvSpPr>
            <p:nvPr/>
          </p:nvSpPr>
          <p:spPr bwMode="auto">
            <a:xfrm>
              <a:off x="4470832" y="1784964"/>
              <a:ext cx="818765" cy="707814"/>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8" name="Freeform 55">
              <a:extLst>
                <a:ext uri="{FF2B5EF4-FFF2-40B4-BE49-F238E27FC236}">
                  <a16:creationId xmlns:a16="http://schemas.microsoft.com/office/drawing/2014/main" id="{1893459F-B154-4776-AA55-E49797830292}"/>
                </a:ext>
              </a:extLst>
            </p:cNvPr>
            <p:cNvSpPr>
              <a:spLocks/>
            </p:cNvSpPr>
            <p:nvPr/>
          </p:nvSpPr>
          <p:spPr bwMode="auto">
            <a:xfrm>
              <a:off x="5193184" y="1768130"/>
              <a:ext cx="697100" cy="630526"/>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9" name="Freeform 56">
              <a:extLst>
                <a:ext uri="{FF2B5EF4-FFF2-40B4-BE49-F238E27FC236}">
                  <a16:creationId xmlns:a16="http://schemas.microsoft.com/office/drawing/2014/main" id="{4D8A6879-2C62-409A-B0A9-90903A730801}"/>
                </a:ext>
              </a:extLst>
            </p:cNvPr>
            <p:cNvSpPr>
              <a:spLocks/>
            </p:cNvSpPr>
            <p:nvPr/>
          </p:nvSpPr>
          <p:spPr bwMode="auto">
            <a:xfrm>
              <a:off x="4872564" y="2121652"/>
              <a:ext cx="857026" cy="562423"/>
            </a:xfrm>
            <a:custGeom>
              <a:avLst/>
              <a:gdLst/>
              <a:ahLst/>
              <a:cxnLst>
                <a:cxn ang="0">
                  <a:pos x="470" y="116"/>
                </a:cxn>
                <a:cxn ang="0">
                  <a:pos x="437" y="107"/>
                </a:cxn>
                <a:cxn ang="0">
                  <a:pos x="399" y="89"/>
                </a:cxn>
                <a:cxn ang="0">
                  <a:pos x="367" y="98"/>
                </a:cxn>
                <a:cxn ang="0">
                  <a:pos x="354" y="93"/>
                </a:cxn>
                <a:cxn ang="0">
                  <a:pos x="342" y="88"/>
                </a:cxn>
                <a:cxn ang="0">
                  <a:pos x="316" y="83"/>
                </a:cxn>
                <a:cxn ang="0">
                  <a:pos x="292" y="88"/>
                </a:cxn>
                <a:cxn ang="0">
                  <a:pos x="277" y="91"/>
                </a:cxn>
                <a:cxn ang="0">
                  <a:pos x="265" y="74"/>
                </a:cxn>
                <a:cxn ang="0">
                  <a:pos x="252" y="102"/>
                </a:cxn>
                <a:cxn ang="0">
                  <a:pos x="263" y="135"/>
                </a:cxn>
                <a:cxn ang="0">
                  <a:pos x="229" y="124"/>
                </a:cxn>
                <a:cxn ang="0">
                  <a:pos x="233" y="73"/>
                </a:cxn>
                <a:cxn ang="0">
                  <a:pos x="262" y="48"/>
                </a:cxn>
                <a:cxn ang="0">
                  <a:pos x="269" y="15"/>
                </a:cxn>
                <a:cxn ang="0">
                  <a:pos x="230" y="0"/>
                </a:cxn>
                <a:cxn ang="0">
                  <a:pos x="201" y="18"/>
                </a:cxn>
                <a:cxn ang="0">
                  <a:pos x="159" y="41"/>
                </a:cxn>
                <a:cxn ang="0">
                  <a:pos x="150" y="77"/>
                </a:cxn>
                <a:cxn ang="0">
                  <a:pos x="182" y="90"/>
                </a:cxn>
                <a:cxn ang="0">
                  <a:pos x="161" y="114"/>
                </a:cxn>
                <a:cxn ang="0">
                  <a:pos x="154" y="140"/>
                </a:cxn>
                <a:cxn ang="0">
                  <a:pos x="129" y="138"/>
                </a:cxn>
                <a:cxn ang="0">
                  <a:pos x="100" y="158"/>
                </a:cxn>
                <a:cxn ang="0">
                  <a:pos x="89" y="150"/>
                </a:cxn>
                <a:cxn ang="0">
                  <a:pos x="102" y="115"/>
                </a:cxn>
                <a:cxn ang="0">
                  <a:pos x="69" y="103"/>
                </a:cxn>
                <a:cxn ang="0">
                  <a:pos x="73" y="93"/>
                </a:cxn>
                <a:cxn ang="0">
                  <a:pos x="56" y="112"/>
                </a:cxn>
                <a:cxn ang="0">
                  <a:pos x="44" y="134"/>
                </a:cxn>
                <a:cxn ang="0">
                  <a:pos x="51" y="171"/>
                </a:cxn>
                <a:cxn ang="0">
                  <a:pos x="37" y="197"/>
                </a:cxn>
                <a:cxn ang="0">
                  <a:pos x="23" y="213"/>
                </a:cxn>
                <a:cxn ang="0">
                  <a:pos x="10" y="237"/>
                </a:cxn>
                <a:cxn ang="0">
                  <a:pos x="7" y="256"/>
                </a:cxn>
                <a:cxn ang="0">
                  <a:pos x="37" y="280"/>
                </a:cxn>
                <a:cxn ang="0">
                  <a:pos x="85" y="294"/>
                </a:cxn>
                <a:cxn ang="0">
                  <a:pos x="119" y="311"/>
                </a:cxn>
                <a:cxn ang="0">
                  <a:pos x="147" y="286"/>
                </a:cxn>
                <a:cxn ang="0">
                  <a:pos x="188" y="284"/>
                </a:cxn>
                <a:cxn ang="0">
                  <a:pos x="227" y="285"/>
                </a:cxn>
                <a:cxn ang="0">
                  <a:pos x="276" y="282"/>
                </a:cxn>
                <a:cxn ang="0">
                  <a:pos x="319" y="285"/>
                </a:cxn>
                <a:cxn ang="0">
                  <a:pos x="356" y="298"/>
                </a:cxn>
                <a:cxn ang="0">
                  <a:pos x="363" y="276"/>
                </a:cxn>
                <a:cxn ang="0">
                  <a:pos x="377" y="251"/>
                </a:cxn>
                <a:cxn ang="0">
                  <a:pos x="392" y="239"/>
                </a:cxn>
                <a:cxn ang="0">
                  <a:pos x="416" y="223"/>
                </a:cxn>
                <a:cxn ang="0">
                  <a:pos x="435" y="200"/>
                </a:cxn>
                <a:cxn ang="0">
                  <a:pos x="421" y="181"/>
                </a:cxn>
                <a:cxn ang="0">
                  <a:pos x="409" y="170"/>
                </a:cxn>
                <a:cxn ang="0">
                  <a:pos x="421" y="163"/>
                </a:cxn>
                <a:cxn ang="0">
                  <a:pos x="459" y="163"/>
                </a:cxn>
              </a:cxnLst>
              <a:rect l="0" t="0" r="r" b="b"/>
              <a:pathLst>
                <a:path w="473" h="311">
                  <a:moveTo>
                    <a:pt x="468" y="145"/>
                  </a:moveTo>
                  <a:cubicBezTo>
                    <a:pt x="466" y="144"/>
                    <a:pt x="465" y="141"/>
                    <a:pt x="466" y="139"/>
                  </a:cubicBezTo>
                  <a:cubicBezTo>
                    <a:pt x="467" y="137"/>
                    <a:pt x="468" y="134"/>
                    <a:pt x="469" y="133"/>
                  </a:cubicBezTo>
                  <a:cubicBezTo>
                    <a:pt x="469" y="132"/>
                    <a:pt x="469" y="130"/>
                    <a:pt x="468" y="128"/>
                  </a:cubicBezTo>
                  <a:cubicBezTo>
                    <a:pt x="467" y="128"/>
                    <a:pt x="467" y="125"/>
                    <a:pt x="467" y="124"/>
                  </a:cubicBezTo>
                  <a:cubicBezTo>
                    <a:pt x="467" y="122"/>
                    <a:pt x="468" y="120"/>
                    <a:pt x="469" y="120"/>
                  </a:cubicBezTo>
                  <a:cubicBezTo>
                    <a:pt x="471" y="119"/>
                    <a:pt x="470" y="117"/>
                    <a:pt x="470" y="116"/>
                  </a:cubicBezTo>
                  <a:cubicBezTo>
                    <a:pt x="470" y="115"/>
                    <a:pt x="468" y="113"/>
                    <a:pt x="467" y="113"/>
                  </a:cubicBezTo>
                  <a:cubicBezTo>
                    <a:pt x="466" y="112"/>
                    <a:pt x="463" y="112"/>
                    <a:pt x="462" y="112"/>
                  </a:cubicBezTo>
                  <a:cubicBezTo>
                    <a:pt x="461" y="111"/>
                    <a:pt x="458" y="111"/>
                    <a:pt x="456" y="111"/>
                  </a:cubicBezTo>
                  <a:cubicBezTo>
                    <a:pt x="454" y="111"/>
                    <a:pt x="451" y="112"/>
                    <a:pt x="448" y="113"/>
                  </a:cubicBezTo>
                  <a:cubicBezTo>
                    <a:pt x="446" y="115"/>
                    <a:pt x="445" y="115"/>
                    <a:pt x="444" y="114"/>
                  </a:cubicBezTo>
                  <a:cubicBezTo>
                    <a:pt x="443" y="112"/>
                    <a:pt x="442" y="110"/>
                    <a:pt x="442" y="110"/>
                  </a:cubicBezTo>
                  <a:cubicBezTo>
                    <a:pt x="441" y="109"/>
                    <a:pt x="439" y="107"/>
                    <a:pt x="437" y="107"/>
                  </a:cubicBezTo>
                  <a:cubicBezTo>
                    <a:pt x="436" y="106"/>
                    <a:pt x="433" y="106"/>
                    <a:pt x="431" y="106"/>
                  </a:cubicBezTo>
                  <a:cubicBezTo>
                    <a:pt x="429" y="105"/>
                    <a:pt x="427" y="104"/>
                    <a:pt x="426" y="103"/>
                  </a:cubicBezTo>
                  <a:cubicBezTo>
                    <a:pt x="424" y="103"/>
                    <a:pt x="422" y="101"/>
                    <a:pt x="420" y="99"/>
                  </a:cubicBezTo>
                  <a:cubicBezTo>
                    <a:pt x="418" y="98"/>
                    <a:pt x="414" y="96"/>
                    <a:pt x="411" y="94"/>
                  </a:cubicBezTo>
                  <a:cubicBezTo>
                    <a:pt x="409" y="94"/>
                    <a:pt x="407" y="92"/>
                    <a:pt x="406" y="91"/>
                  </a:cubicBezTo>
                  <a:cubicBezTo>
                    <a:pt x="406" y="89"/>
                    <a:pt x="404" y="88"/>
                    <a:pt x="403" y="88"/>
                  </a:cubicBezTo>
                  <a:cubicBezTo>
                    <a:pt x="402" y="87"/>
                    <a:pt x="400" y="87"/>
                    <a:pt x="399" y="89"/>
                  </a:cubicBezTo>
                  <a:cubicBezTo>
                    <a:pt x="398" y="90"/>
                    <a:pt x="396" y="90"/>
                    <a:pt x="394" y="89"/>
                  </a:cubicBezTo>
                  <a:cubicBezTo>
                    <a:pt x="392" y="88"/>
                    <a:pt x="391" y="88"/>
                    <a:pt x="389" y="90"/>
                  </a:cubicBezTo>
                  <a:cubicBezTo>
                    <a:pt x="388" y="91"/>
                    <a:pt x="386" y="93"/>
                    <a:pt x="386" y="95"/>
                  </a:cubicBezTo>
                  <a:cubicBezTo>
                    <a:pt x="386" y="97"/>
                    <a:pt x="385" y="99"/>
                    <a:pt x="384" y="99"/>
                  </a:cubicBezTo>
                  <a:cubicBezTo>
                    <a:pt x="383" y="100"/>
                    <a:pt x="380" y="101"/>
                    <a:pt x="378" y="101"/>
                  </a:cubicBezTo>
                  <a:cubicBezTo>
                    <a:pt x="376" y="101"/>
                    <a:pt x="374" y="100"/>
                    <a:pt x="372" y="100"/>
                  </a:cubicBezTo>
                  <a:cubicBezTo>
                    <a:pt x="371" y="99"/>
                    <a:pt x="368" y="98"/>
                    <a:pt x="367" y="98"/>
                  </a:cubicBezTo>
                  <a:cubicBezTo>
                    <a:pt x="366" y="98"/>
                    <a:pt x="365" y="97"/>
                    <a:pt x="365" y="95"/>
                  </a:cubicBezTo>
                  <a:cubicBezTo>
                    <a:pt x="366" y="94"/>
                    <a:pt x="366" y="92"/>
                    <a:pt x="366" y="90"/>
                  </a:cubicBezTo>
                  <a:cubicBezTo>
                    <a:pt x="366" y="90"/>
                    <a:pt x="366" y="89"/>
                    <a:pt x="366" y="88"/>
                  </a:cubicBezTo>
                  <a:cubicBezTo>
                    <a:pt x="366" y="87"/>
                    <a:pt x="366" y="87"/>
                    <a:pt x="365" y="87"/>
                  </a:cubicBezTo>
                  <a:cubicBezTo>
                    <a:pt x="364" y="88"/>
                    <a:pt x="363" y="89"/>
                    <a:pt x="362" y="90"/>
                  </a:cubicBezTo>
                  <a:cubicBezTo>
                    <a:pt x="361" y="90"/>
                    <a:pt x="359" y="91"/>
                    <a:pt x="358" y="91"/>
                  </a:cubicBezTo>
                  <a:cubicBezTo>
                    <a:pt x="356" y="91"/>
                    <a:pt x="354" y="92"/>
                    <a:pt x="354" y="93"/>
                  </a:cubicBezTo>
                  <a:cubicBezTo>
                    <a:pt x="353" y="94"/>
                    <a:pt x="352" y="95"/>
                    <a:pt x="351" y="95"/>
                  </a:cubicBezTo>
                  <a:cubicBezTo>
                    <a:pt x="351" y="96"/>
                    <a:pt x="350" y="96"/>
                    <a:pt x="349" y="95"/>
                  </a:cubicBezTo>
                  <a:cubicBezTo>
                    <a:pt x="348" y="95"/>
                    <a:pt x="346" y="96"/>
                    <a:pt x="344" y="96"/>
                  </a:cubicBezTo>
                  <a:cubicBezTo>
                    <a:pt x="342" y="97"/>
                    <a:pt x="340" y="97"/>
                    <a:pt x="339" y="97"/>
                  </a:cubicBezTo>
                  <a:cubicBezTo>
                    <a:pt x="338" y="97"/>
                    <a:pt x="337" y="96"/>
                    <a:pt x="337" y="95"/>
                  </a:cubicBezTo>
                  <a:cubicBezTo>
                    <a:pt x="337" y="95"/>
                    <a:pt x="338" y="94"/>
                    <a:pt x="339" y="92"/>
                  </a:cubicBezTo>
                  <a:cubicBezTo>
                    <a:pt x="341" y="91"/>
                    <a:pt x="342" y="89"/>
                    <a:pt x="342" y="88"/>
                  </a:cubicBezTo>
                  <a:cubicBezTo>
                    <a:pt x="342" y="88"/>
                    <a:pt x="341" y="86"/>
                    <a:pt x="341" y="84"/>
                  </a:cubicBezTo>
                  <a:cubicBezTo>
                    <a:pt x="340" y="83"/>
                    <a:pt x="339" y="81"/>
                    <a:pt x="339" y="80"/>
                  </a:cubicBezTo>
                  <a:cubicBezTo>
                    <a:pt x="339" y="79"/>
                    <a:pt x="338" y="78"/>
                    <a:pt x="337" y="77"/>
                  </a:cubicBezTo>
                  <a:cubicBezTo>
                    <a:pt x="337" y="76"/>
                    <a:pt x="334" y="75"/>
                    <a:pt x="332" y="76"/>
                  </a:cubicBezTo>
                  <a:cubicBezTo>
                    <a:pt x="331" y="76"/>
                    <a:pt x="328" y="77"/>
                    <a:pt x="326" y="78"/>
                  </a:cubicBezTo>
                  <a:cubicBezTo>
                    <a:pt x="325" y="78"/>
                    <a:pt x="323" y="80"/>
                    <a:pt x="322" y="80"/>
                  </a:cubicBezTo>
                  <a:cubicBezTo>
                    <a:pt x="320" y="81"/>
                    <a:pt x="318" y="83"/>
                    <a:pt x="316" y="83"/>
                  </a:cubicBezTo>
                  <a:cubicBezTo>
                    <a:pt x="316" y="84"/>
                    <a:pt x="315" y="86"/>
                    <a:pt x="315" y="87"/>
                  </a:cubicBezTo>
                  <a:cubicBezTo>
                    <a:pt x="315" y="88"/>
                    <a:pt x="314" y="90"/>
                    <a:pt x="312" y="90"/>
                  </a:cubicBezTo>
                  <a:cubicBezTo>
                    <a:pt x="309" y="90"/>
                    <a:pt x="307" y="90"/>
                    <a:pt x="305" y="89"/>
                  </a:cubicBezTo>
                  <a:cubicBezTo>
                    <a:pt x="304" y="89"/>
                    <a:pt x="301" y="89"/>
                    <a:pt x="300" y="89"/>
                  </a:cubicBezTo>
                  <a:cubicBezTo>
                    <a:pt x="300" y="89"/>
                    <a:pt x="299" y="90"/>
                    <a:pt x="298" y="90"/>
                  </a:cubicBezTo>
                  <a:cubicBezTo>
                    <a:pt x="296" y="90"/>
                    <a:pt x="294" y="90"/>
                    <a:pt x="292" y="91"/>
                  </a:cubicBezTo>
                  <a:cubicBezTo>
                    <a:pt x="291" y="91"/>
                    <a:pt x="291" y="90"/>
                    <a:pt x="292" y="88"/>
                  </a:cubicBezTo>
                  <a:cubicBezTo>
                    <a:pt x="294" y="86"/>
                    <a:pt x="294" y="85"/>
                    <a:pt x="292" y="85"/>
                  </a:cubicBezTo>
                  <a:cubicBezTo>
                    <a:pt x="291" y="85"/>
                    <a:pt x="290" y="83"/>
                    <a:pt x="290" y="81"/>
                  </a:cubicBezTo>
                  <a:cubicBezTo>
                    <a:pt x="290" y="80"/>
                    <a:pt x="289" y="80"/>
                    <a:pt x="287" y="81"/>
                  </a:cubicBezTo>
                  <a:cubicBezTo>
                    <a:pt x="285" y="81"/>
                    <a:pt x="284" y="83"/>
                    <a:pt x="284" y="84"/>
                  </a:cubicBezTo>
                  <a:cubicBezTo>
                    <a:pt x="285" y="85"/>
                    <a:pt x="285" y="87"/>
                    <a:pt x="285" y="88"/>
                  </a:cubicBezTo>
                  <a:cubicBezTo>
                    <a:pt x="284" y="90"/>
                    <a:pt x="283" y="91"/>
                    <a:pt x="282" y="91"/>
                  </a:cubicBezTo>
                  <a:cubicBezTo>
                    <a:pt x="280" y="91"/>
                    <a:pt x="278" y="91"/>
                    <a:pt x="277" y="91"/>
                  </a:cubicBezTo>
                  <a:cubicBezTo>
                    <a:pt x="276" y="92"/>
                    <a:pt x="275" y="91"/>
                    <a:pt x="274" y="89"/>
                  </a:cubicBezTo>
                  <a:cubicBezTo>
                    <a:pt x="274" y="88"/>
                    <a:pt x="273" y="87"/>
                    <a:pt x="271" y="86"/>
                  </a:cubicBezTo>
                  <a:cubicBezTo>
                    <a:pt x="270" y="86"/>
                    <a:pt x="267" y="87"/>
                    <a:pt x="266" y="88"/>
                  </a:cubicBezTo>
                  <a:cubicBezTo>
                    <a:pt x="265" y="90"/>
                    <a:pt x="264" y="90"/>
                    <a:pt x="263" y="88"/>
                  </a:cubicBezTo>
                  <a:cubicBezTo>
                    <a:pt x="263" y="86"/>
                    <a:pt x="263" y="84"/>
                    <a:pt x="264" y="83"/>
                  </a:cubicBezTo>
                  <a:cubicBezTo>
                    <a:pt x="265" y="82"/>
                    <a:pt x="266" y="79"/>
                    <a:pt x="266" y="78"/>
                  </a:cubicBezTo>
                  <a:cubicBezTo>
                    <a:pt x="266" y="77"/>
                    <a:pt x="266" y="75"/>
                    <a:pt x="265" y="74"/>
                  </a:cubicBezTo>
                  <a:cubicBezTo>
                    <a:pt x="264" y="73"/>
                    <a:pt x="263" y="72"/>
                    <a:pt x="260" y="71"/>
                  </a:cubicBezTo>
                  <a:cubicBezTo>
                    <a:pt x="258" y="71"/>
                    <a:pt x="256" y="73"/>
                    <a:pt x="256" y="75"/>
                  </a:cubicBezTo>
                  <a:cubicBezTo>
                    <a:pt x="257" y="78"/>
                    <a:pt x="255" y="79"/>
                    <a:pt x="254" y="78"/>
                  </a:cubicBezTo>
                  <a:cubicBezTo>
                    <a:pt x="252" y="77"/>
                    <a:pt x="250" y="77"/>
                    <a:pt x="248" y="78"/>
                  </a:cubicBezTo>
                  <a:cubicBezTo>
                    <a:pt x="247" y="79"/>
                    <a:pt x="246" y="82"/>
                    <a:pt x="246" y="83"/>
                  </a:cubicBezTo>
                  <a:cubicBezTo>
                    <a:pt x="246" y="86"/>
                    <a:pt x="247" y="90"/>
                    <a:pt x="249" y="92"/>
                  </a:cubicBezTo>
                  <a:cubicBezTo>
                    <a:pt x="250" y="95"/>
                    <a:pt x="251" y="99"/>
                    <a:pt x="252" y="102"/>
                  </a:cubicBezTo>
                  <a:cubicBezTo>
                    <a:pt x="252" y="104"/>
                    <a:pt x="253" y="107"/>
                    <a:pt x="254" y="108"/>
                  </a:cubicBezTo>
                  <a:cubicBezTo>
                    <a:pt x="254" y="109"/>
                    <a:pt x="254" y="112"/>
                    <a:pt x="254" y="114"/>
                  </a:cubicBezTo>
                  <a:cubicBezTo>
                    <a:pt x="254" y="116"/>
                    <a:pt x="256" y="118"/>
                    <a:pt x="257" y="118"/>
                  </a:cubicBezTo>
                  <a:cubicBezTo>
                    <a:pt x="259" y="118"/>
                    <a:pt x="261" y="119"/>
                    <a:pt x="262" y="121"/>
                  </a:cubicBezTo>
                  <a:cubicBezTo>
                    <a:pt x="264" y="122"/>
                    <a:pt x="265" y="124"/>
                    <a:pt x="266" y="126"/>
                  </a:cubicBezTo>
                  <a:cubicBezTo>
                    <a:pt x="267" y="127"/>
                    <a:pt x="267" y="129"/>
                    <a:pt x="266" y="131"/>
                  </a:cubicBezTo>
                  <a:cubicBezTo>
                    <a:pt x="265" y="132"/>
                    <a:pt x="264" y="134"/>
                    <a:pt x="263" y="135"/>
                  </a:cubicBezTo>
                  <a:cubicBezTo>
                    <a:pt x="262" y="137"/>
                    <a:pt x="261" y="139"/>
                    <a:pt x="259" y="140"/>
                  </a:cubicBezTo>
                  <a:cubicBezTo>
                    <a:pt x="257" y="140"/>
                    <a:pt x="255" y="139"/>
                    <a:pt x="254" y="138"/>
                  </a:cubicBezTo>
                  <a:cubicBezTo>
                    <a:pt x="254" y="136"/>
                    <a:pt x="250" y="135"/>
                    <a:pt x="248" y="134"/>
                  </a:cubicBezTo>
                  <a:cubicBezTo>
                    <a:pt x="245" y="134"/>
                    <a:pt x="242" y="134"/>
                    <a:pt x="239" y="135"/>
                  </a:cubicBezTo>
                  <a:cubicBezTo>
                    <a:pt x="237" y="136"/>
                    <a:pt x="235" y="135"/>
                    <a:pt x="234" y="133"/>
                  </a:cubicBezTo>
                  <a:cubicBezTo>
                    <a:pt x="234" y="131"/>
                    <a:pt x="232" y="128"/>
                    <a:pt x="231" y="128"/>
                  </a:cubicBezTo>
                  <a:cubicBezTo>
                    <a:pt x="229" y="128"/>
                    <a:pt x="228" y="126"/>
                    <a:pt x="229" y="124"/>
                  </a:cubicBezTo>
                  <a:cubicBezTo>
                    <a:pt x="229" y="123"/>
                    <a:pt x="229" y="119"/>
                    <a:pt x="229" y="117"/>
                  </a:cubicBezTo>
                  <a:cubicBezTo>
                    <a:pt x="228" y="115"/>
                    <a:pt x="228" y="112"/>
                    <a:pt x="227" y="110"/>
                  </a:cubicBezTo>
                  <a:cubicBezTo>
                    <a:pt x="227" y="108"/>
                    <a:pt x="227" y="105"/>
                    <a:pt x="228" y="103"/>
                  </a:cubicBezTo>
                  <a:cubicBezTo>
                    <a:pt x="229" y="101"/>
                    <a:pt x="231" y="97"/>
                    <a:pt x="233" y="95"/>
                  </a:cubicBezTo>
                  <a:cubicBezTo>
                    <a:pt x="234" y="93"/>
                    <a:pt x="234" y="89"/>
                    <a:pt x="234" y="86"/>
                  </a:cubicBezTo>
                  <a:cubicBezTo>
                    <a:pt x="233" y="84"/>
                    <a:pt x="232" y="80"/>
                    <a:pt x="231" y="79"/>
                  </a:cubicBezTo>
                  <a:cubicBezTo>
                    <a:pt x="231" y="76"/>
                    <a:pt x="231" y="74"/>
                    <a:pt x="233" y="73"/>
                  </a:cubicBezTo>
                  <a:cubicBezTo>
                    <a:pt x="235" y="73"/>
                    <a:pt x="236" y="72"/>
                    <a:pt x="236" y="70"/>
                  </a:cubicBezTo>
                  <a:cubicBezTo>
                    <a:pt x="236" y="69"/>
                    <a:pt x="239" y="68"/>
                    <a:pt x="241" y="68"/>
                  </a:cubicBezTo>
                  <a:cubicBezTo>
                    <a:pt x="244" y="68"/>
                    <a:pt x="247" y="68"/>
                    <a:pt x="248" y="68"/>
                  </a:cubicBezTo>
                  <a:cubicBezTo>
                    <a:pt x="249" y="68"/>
                    <a:pt x="252" y="66"/>
                    <a:pt x="254" y="65"/>
                  </a:cubicBezTo>
                  <a:cubicBezTo>
                    <a:pt x="256" y="64"/>
                    <a:pt x="257" y="61"/>
                    <a:pt x="256" y="60"/>
                  </a:cubicBezTo>
                  <a:cubicBezTo>
                    <a:pt x="256" y="58"/>
                    <a:pt x="257" y="56"/>
                    <a:pt x="258" y="54"/>
                  </a:cubicBezTo>
                  <a:cubicBezTo>
                    <a:pt x="260" y="52"/>
                    <a:pt x="262" y="50"/>
                    <a:pt x="262" y="48"/>
                  </a:cubicBezTo>
                  <a:cubicBezTo>
                    <a:pt x="263" y="46"/>
                    <a:pt x="265" y="44"/>
                    <a:pt x="267" y="41"/>
                  </a:cubicBezTo>
                  <a:cubicBezTo>
                    <a:pt x="268" y="40"/>
                    <a:pt x="268" y="37"/>
                    <a:pt x="268" y="35"/>
                  </a:cubicBezTo>
                  <a:cubicBezTo>
                    <a:pt x="267" y="35"/>
                    <a:pt x="268" y="33"/>
                    <a:pt x="269" y="31"/>
                  </a:cubicBezTo>
                  <a:cubicBezTo>
                    <a:pt x="270" y="30"/>
                    <a:pt x="272" y="28"/>
                    <a:pt x="271" y="27"/>
                  </a:cubicBezTo>
                  <a:cubicBezTo>
                    <a:pt x="271" y="25"/>
                    <a:pt x="271" y="23"/>
                    <a:pt x="271" y="21"/>
                  </a:cubicBezTo>
                  <a:cubicBezTo>
                    <a:pt x="271" y="19"/>
                    <a:pt x="271" y="18"/>
                    <a:pt x="271" y="18"/>
                  </a:cubicBezTo>
                  <a:cubicBezTo>
                    <a:pt x="271" y="18"/>
                    <a:pt x="270" y="16"/>
                    <a:pt x="269" y="15"/>
                  </a:cubicBezTo>
                  <a:cubicBezTo>
                    <a:pt x="268" y="13"/>
                    <a:pt x="267" y="11"/>
                    <a:pt x="266" y="10"/>
                  </a:cubicBezTo>
                  <a:cubicBezTo>
                    <a:pt x="265" y="9"/>
                    <a:pt x="262" y="8"/>
                    <a:pt x="260" y="7"/>
                  </a:cubicBezTo>
                  <a:cubicBezTo>
                    <a:pt x="259" y="6"/>
                    <a:pt x="257" y="5"/>
                    <a:pt x="255" y="4"/>
                  </a:cubicBezTo>
                  <a:cubicBezTo>
                    <a:pt x="253" y="4"/>
                    <a:pt x="249" y="4"/>
                    <a:pt x="248" y="5"/>
                  </a:cubicBezTo>
                  <a:cubicBezTo>
                    <a:pt x="245" y="5"/>
                    <a:pt x="242" y="5"/>
                    <a:pt x="241" y="4"/>
                  </a:cubicBezTo>
                  <a:cubicBezTo>
                    <a:pt x="241" y="3"/>
                    <a:pt x="237" y="2"/>
                    <a:pt x="234" y="2"/>
                  </a:cubicBezTo>
                  <a:cubicBezTo>
                    <a:pt x="232" y="1"/>
                    <a:pt x="230" y="0"/>
                    <a:pt x="230" y="0"/>
                  </a:cubicBezTo>
                  <a:cubicBezTo>
                    <a:pt x="230" y="0"/>
                    <a:pt x="229" y="0"/>
                    <a:pt x="228" y="1"/>
                  </a:cubicBezTo>
                  <a:cubicBezTo>
                    <a:pt x="227" y="2"/>
                    <a:pt x="225" y="3"/>
                    <a:pt x="224" y="4"/>
                  </a:cubicBezTo>
                  <a:cubicBezTo>
                    <a:pt x="223" y="4"/>
                    <a:pt x="222" y="6"/>
                    <a:pt x="221" y="7"/>
                  </a:cubicBezTo>
                  <a:cubicBezTo>
                    <a:pt x="220" y="9"/>
                    <a:pt x="219" y="10"/>
                    <a:pt x="217" y="9"/>
                  </a:cubicBezTo>
                  <a:cubicBezTo>
                    <a:pt x="216" y="9"/>
                    <a:pt x="214" y="10"/>
                    <a:pt x="213" y="11"/>
                  </a:cubicBezTo>
                  <a:cubicBezTo>
                    <a:pt x="211" y="11"/>
                    <a:pt x="209" y="13"/>
                    <a:pt x="208" y="14"/>
                  </a:cubicBezTo>
                  <a:cubicBezTo>
                    <a:pt x="207" y="15"/>
                    <a:pt x="203" y="17"/>
                    <a:pt x="201" y="18"/>
                  </a:cubicBezTo>
                  <a:cubicBezTo>
                    <a:pt x="199" y="19"/>
                    <a:pt x="196" y="19"/>
                    <a:pt x="194" y="20"/>
                  </a:cubicBezTo>
                  <a:cubicBezTo>
                    <a:pt x="193" y="21"/>
                    <a:pt x="191" y="23"/>
                    <a:pt x="188" y="24"/>
                  </a:cubicBezTo>
                  <a:cubicBezTo>
                    <a:pt x="185" y="25"/>
                    <a:pt x="182" y="27"/>
                    <a:pt x="180" y="27"/>
                  </a:cubicBezTo>
                  <a:cubicBezTo>
                    <a:pt x="178" y="29"/>
                    <a:pt x="176" y="31"/>
                    <a:pt x="175" y="32"/>
                  </a:cubicBezTo>
                  <a:cubicBezTo>
                    <a:pt x="174" y="33"/>
                    <a:pt x="172" y="34"/>
                    <a:pt x="170" y="34"/>
                  </a:cubicBezTo>
                  <a:cubicBezTo>
                    <a:pt x="168" y="35"/>
                    <a:pt x="166" y="36"/>
                    <a:pt x="165" y="37"/>
                  </a:cubicBezTo>
                  <a:cubicBezTo>
                    <a:pt x="163" y="38"/>
                    <a:pt x="160" y="40"/>
                    <a:pt x="159" y="41"/>
                  </a:cubicBezTo>
                  <a:cubicBezTo>
                    <a:pt x="156" y="43"/>
                    <a:pt x="154" y="46"/>
                    <a:pt x="153" y="47"/>
                  </a:cubicBezTo>
                  <a:cubicBezTo>
                    <a:pt x="152" y="48"/>
                    <a:pt x="150" y="48"/>
                    <a:pt x="149" y="48"/>
                  </a:cubicBezTo>
                  <a:cubicBezTo>
                    <a:pt x="147" y="49"/>
                    <a:pt x="145" y="50"/>
                    <a:pt x="144" y="52"/>
                  </a:cubicBezTo>
                  <a:cubicBezTo>
                    <a:pt x="142" y="53"/>
                    <a:pt x="140" y="56"/>
                    <a:pt x="140" y="59"/>
                  </a:cubicBezTo>
                  <a:cubicBezTo>
                    <a:pt x="139" y="61"/>
                    <a:pt x="139" y="66"/>
                    <a:pt x="140" y="67"/>
                  </a:cubicBezTo>
                  <a:cubicBezTo>
                    <a:pt x="140" y="69"/>
                    <a:pt x="142" y="72"/>
                    <a:pt x="144" y="73"/>
                  </a:cubicBezTo>
                  <a:cubicBezTo>
                    <a:pt x="146" y="75"/>
                    <a:pt x="148" y="76"/>
                    <a:pt x="150" y="77"/>
                  </a:cubicBezTo>
                  <a:cubicBezTo>
                    <a:pt x="152" y="78"/>
                    <a:pt x="155" y="80"/>
                    <a:pt x="157" y="80"/>
                  </a:cubicBezTo>
                  <a:cubicBezTo>
                    <a:pt x="159" y="80"/>
                    <a:pt x="163" y="80"/>
                    <a:pt x="164" y="80"/>
                  </a:cubicBezTo>
                  <a:cubicBezTo>
                    <a:pt x="167" y="79"/>
                    <a:pt x="170" y="79"/>
                    <a:pt x="172" y="80"/>
                  </a:cubicBezTo>
                  <a:cubicBezTo>
                    <a:pt x="173" y="81"/>
                    <a:pt x="176" y="79"/>
                    <a:pt x="178" y="77"/>
                  </a:cubicBezTo>
                  <a:cubicBezTo>
                    <a:pt x="180" y="76"/>
                    <a:pt x="181" y="76"/>
                    <a:pt x="182" y="78"/>
                  </a:cubicBezTo>
                  <a:cubicBezTo>
                    <a:pt x="183" y="80"/>
                    <a:pt x="184" y="83"/>
                    <a:pt x="185" y="85"/>
                  </a:cubicBezTo>
                  <a:cubicBezTo>
                    <a:pt x="185" y="86"/>
                    <a:pt x="184" y="88"/>
                    <a:pt x="182" y="90"/>
                  </a:cubicBezTo>
                  <a:cubicBezTo>
                    <a:pt x="182" y="91"/>
                    <a:pt x="179" y="93"/>
                    <a:pt x="176" y="93"/>
                  </a:cubicBezTo>
                  <a:cubicBezTo>
                    <a:pt x="174" y="93"/>
                    <a:pt x="171" y="93"/>
                    <a:pt x="169" y="93"/>
                  </a:cubicBezTo>
                  <a:cubicBezTo>
                    <a:pt x="166" y="94"/>
                    <a:pt x="163" y="95"/>
                    <a:pt x="160" y="96"/>
                  </a:cubicBezTo>
                  <a:cubicBezTo>
                    <a:pt x="158" y="96"/>
                    <a:pt x="157" y="98"/>
                    <a:pt x="157" y="100"/>
                  </a:cubicBezTo>
                  <a:cubicBezTo>
                    <a:pt x="158" y="101"/>
                    <a:pt x="158" y="103"/>
                    <a:pt x="157" y="105"/>
                  </a:cubicBezTo>
                  <a:cubicBezTo>
                    <a:pt x="156" y="106"/>
                    <a:pt x="156" y="108"/>
                    <a:pt x="156" y="109"/>
                  </a:cubicBezTo>
                  <a:cubicBezTo>
                    <a:pt x="157" y="111"/>
                    <a:pt x="159" y="113"/>
                    <a:pt x="161" y="114"/>
                  </a:cubicBezTo>
                  <a:cubicBezTo>
                    <a:pt x="164" y="116"/>
                    <a:pt x="166" y="118"/>
                    <a:pt x="166" y="121"/>
                  </a:cubicBezTo>
                  <a:cubicBezTo>
                    <a:pt x="166" y="122"/>
                    <a:pt x="164" y="125"/>
                    <a:pt x="162" y="125"/>
                  </a:cubicBezTo>
                  <a:cubicBezTo>
                    <a:pt x="160" y="126"/>
                    <a:pt x="158" y="125"/>
                    <a:pt x="156" y="124"/>
                  </a:cubicBezTo>
                  <a:cubicBezTo>
                    <a:pt x="155" y="123"/>
                    <a:pt x="153" y="124"/>
                    <a:pt x="153" y="125"/>
                  </a:cubicBezTo>
                  <a:cubicBezTo>
                    <a:pt x="153" y="126"/>
                    <a:pt x="153" y="129"/>
                    <a:pt x="153" y="130"/>
                  </a:cubicBezTo>
                  <a:cubicBezTo>
                    <a:pt x="153" y="132"/>
                    <a:pt x="155" y="134"/>
                    <a:pt x="156" y="135"/>
                  </a:cubicBezTo>
                  <a:cubicBezTo>
                    <a:pt x="157" y="137"/>
                    <a:pt x="156" y="140"/>
                    <a:pt x="154" y="140"/>
                  </a:cubicBezTo>
                  <a:cubicBezTo>
                    <a:pt x="152" y="141"/>
                    <a:pt x="149" y="142"/>
                    <a:pt x="148" y="141"/>
                  </a:cubicBezTo>
                  <a:cubicBezTo>
                    <a:pt x="146" y="141"/>
                    <a:pt x="145" y="140"/>
                    <a:pt x="145" y="138"/>
                  </a:cubicBezTo>
                  <a:cubicBezTo>
                    <a:pt x="145" y="137"/>
                    <a:pt x="145" y="136"/>
                    <a:pt x="144" y="137"/>
                  </a:cubicBezTo>
                  <a:cubicBezTo>
                    <a:pt x="142" y="137"/>
                    <a:pt x="141" y="138"/>
                    <a:pt x="140" y="139"/>
                  </a:cubicBezTo>
                  <a:cubicBezTo>
                    <a:pt x="140" y="140"/>
                    <a:pt x="138" y="140"/>
                    <a:pt x="137" y="139"/>
                  </a:cubicBezTo>
                  <a:cubicBezTo>
                    <a:pt x="137" y="139"/>
                    <a:pt x="135" y="138"/>
                    <a:pt x="133" y="138"/>
                  </a:cubicBezTo>
                  <a:cubicBezTo>
                    <a:pt x="132" y="138"/>
                    <a:pt x="130" y="139"/>
                    <a:pt x="129" y="138"/>
                  </a:cubicBezTo>
                  <a:cubicBezTo>
                    <a:pt x="129" y="137"/>
                    <a:pt x="126" y="136"/>
                    <a:pt x="123" y="135"/>
                  </a:cubicBezTo>
                  <a:cubicBezTo>
                    <a:pt x="119" y="135"/>
                    <a:pt x="117" y="136"/>
                    <a:pt x="116" y="139"/>
                  </a:cubicBezTo>
                  <a:cubicBezTo>
                    <a:pt x="116" y="141"/>
                    <a:pt x="115" y="144"/>
                    <a:pt x="114" y="145"/>
                  </a:cubicBezTo>
                  <a:cubicBezTo>
                    <a:pt x="114" y="146"/>
                    <a:pt x="112" y="147"/>
                    <a:pt x="112" y="147"/>
                  </a:cubicBezTo>
                  <a:cubicBezTo>
                    <a:pt x="110" y="148"/>
                    <a:pt x="109" y="150"/>
                    <a:pt x="109" y="152"/>
                  </a:cubicBezTo>
                  <a:cubicBezTo>
                    <a:pt x="108" y="153"/>
                    <a:pt x="107" y="155"/>
                    <a:pt x="106" y="155"/>
                  </a:cubicBezTo>
                  <a:cubicBezTo>
                    <a:pt x="105" y="156"/>
                    <a:pt x="103" y="157"/>
                    <a:pt x="100" y="158"/>
                  </a:cubicBezTo>
                  <a:cubicBezTo>
                    <a:pt x="98" y="159"/>
                    <a:pt x="96" y="158"/>
                    <a:pt x="96" y="156"/>
                  </a:cubicBezTo>
                  <a:cubicBezTo>
                    <a:pt x="95" y="155"/>
                    <a:pt x="94" y="154"/>
                    <a:pt x="93" y="155"/>
                  </a:cubicBezTo>
                  <a:cubicBezTo>
                    <a:pt x="91" y="155"/>
                    <a:pt x="90" y="156"/>
                    <a:pt x="89" y="157"/>
                  </a:cubicBezTo>
                  <a:cubicBezTo>
                    <a:pt x="88" y="159"/>
                    <a:pt x="87" y="159"/>
                    <a:pt x="86" y="159"/>
                  </a:cubicBezTo>
                  <a:cubicBezTo>
                    <a:pt x="85" y="158"/>
                    <a:pt x="83" y="157"/>
                    <a:pt x="83" y="155"/>
                  </a:cubicBezTo>
                  <a:cubicBezTo>
                    <a:pt x="82" y="153"/>
                    <a:pt x="83" y="152"/>
                    <a:pt x="84" y="151"/>
                  </a:cubicBezTo>
                  <a:cubicBezTo>
                    <a:pt x="85" y="151"/>
                    <a:pt x="87" y="150"/>
                    <a:pt x="89" y="150"/>
                  </a:cubicBezTo>
                  <a:cubicBezTo>
                    <a:pt x="92" y="150"/>
                    <a:pt x="95" y="149"/>
                    <a:pt x="95" y="148"/>
                  </a:cubicBezTo>
                  <a:cubicBezTo>
                    <a:pt x="96" y="146"/>
                    <a:pt x="97" y="144"/>
                    <a:pt x="98" y="144"/>
                  </a:cubicBezTo>
                  <a:cubicBezTo>
                    <a:pt x="98" y="142"/>
                    <a:pt x="98" y="139"/>
                    <a:pt x="98" y="138"/>
                  </a:cubicBezTo>
                  <a:cubicBezTo>
                    <a:pt x="97" y="136"/>
                    <a:pt x="97" y="133"/>
                    <a:pt x="97" y="133"/>
                  </a:cubicBezTo>
                  <a:cubicBezTo>
                    <a:pt x="97" y="131"/>
                    <a:pt x="99" y="128"/>
                    <a:pt x="101" y="127"/>
                  </a:cubicBezTo>
                  <a:cubicBezTo>
                    <a:pt x="102" y="125"/>
                    <a:pt x="103" y="122"/>
                    <a:pt x="103" y="121"/>
                  </a:cubicBezTo>
                  <a:cubicBezTo>
                    <a:pt x="103" y="120"/>
                    <a:pt x="103" y="116"/>
                    <a:pt x="102" y="115"/>
                  </a:cubicBezTo>
                  <a:cubicBezTo>
                    <a:pt x="102" y="113"/>
                    <a:pt x="100" y="111"/>
                    <a:pt x="100" y="111"/>
                  </a:cubicBezTo>
                  <a:cubicBezTo>
                    <a:pt x="98" y="111"/>
                    <a:pt x="94" y="112"/>
                    <a:pt x="92" y="112"/>
                  </a:cubicBezTo>
                  <a:cubicBezTo>
                    <a:pt x="90" y="112"/>
                    <a:pt x="86" y="113"/>
                    <a:pt x="84" y="113"/>
                  </a:cubicBezTo>
                  <a:cubicBezTo>
                    <a:pt x="82" y="114"/>
                    <a:pt x="79" y="114"/>
                    <a:pt x="77" y="113"/>
                  </a:cubicBezTo>
                  <a:cubicBezTo>
                    <a:pt x="75" y="113"/>
                    <a:pt x="73" y="112"/>
                    <a:pt x="71" y="111"/>
                  </a:cubicBezTo>
                  <a:cubicBezTo>
                    <a:pt x="69" y="111"/>
                    <a:pt x="68" y="110"/>
                    <a:pt x="68" y="108"/>
                  </a:cubicBezTo>
                  <a:cubicBezTo>
                    <a:pt x="69" y="106"/>
                    <a:pt x="69" y="105"/>
                    <a:pt x="69" y="103"/>
                  </a:cubicBezTo>
                  <a:cubicBezTo>
                    <a:pt x="68" y="102"/>
                    <a:pt x="69" y="101"/>
                    <a:pt x="70" y="101"/>
                  </a:cubicBezTo>
                  <a:cubicBezTo>
                    <a:pt x="71" y="101"/>
                    <a:pt x="73" y="100"/>
                    <a:pt x="74" y="99"/>
                  </a:cubicBezTo>
                  <a:cubicBezTo>
                    <a:pt x="74" y="99"/>
                    <a:pt x="75" y="98"/>
                    <a:pt x="76" y="100"/>
                  </a:cubicBezTo>
                  <a:cubicBezTo>
                    <a:pt x="77" y="102"/>
                    <a:pt x="79" y="103"/>
                    <a:pt x="80" y="103"/>
                  </a:cubicBezTo>
                  <a:cubicBezTo>
                    <a:pt x="82" y="103"/>
                    <a:pt x="82" y="101"/>
                    <a:pt x="82" y="99"/>
                  </a:cubicBezTo>
                  <a:cubicBezTo>
                    <a:pt x="82" y="98"/>
                    <a:pt x="81" y="96"/>
                    <a:pt x="79" y="95"/>
                  </a:cubicBezTo>
                  <a:cubicBezTo>
                    <a:pt x="77" y="93"/>
                    <a:pt x="74" y="93"/>
                    <a:pt x="73" y="93"/>
                  </a:cubicBezTo>
                  <a:cubicBezTo>
                    <a:pt x="71" y="93"/>
                    <a:pt x="68" y="94"/>
                    <a:pt x="66" y="95"/>
                  </a:cubicBezTo>
                  <a:cubicBezTo>
                    <a:pt x="65" y="96"/>
                    <a:pt x="64" y="99"/>
                    <a:pt x="63" y="100"/>
                  </a:cubicBezTo>
                  <a:cubicBezTo>
                    <a:pt x="63" y="100"/>
                    <a:pt x="61" y="101"/>
                    <a:pt x="60" y="102"/>
                  </a:cubicBezTo>
                  <a:cubicBezTo>
                    <a:pt x="58" y="102"/>
                    <a:pt x="56" y="102"/>
                    <a:pt x="54" y="102"/>
                  </a:cubicBezTo>
                  <a:cubicBezTo>
                    <a:pt x="51" y="102"/>
                    <a:pt x="50" y="102"/>
                    <a:pt x="52" y="104"/>
                  </a:cubicBezTo>
                  <a:cubicBezTo>
                    <a:pt x="53" y="105"/>
                    <a:pt x="55" y="107"/>
                    <a:pt x="56" y="107"/>
                  </a:cubicBezTo>
                  <a:cubicBezTo>
                    <a:pt x="56" y="108"/>
                    <a:pt x="56" y="111"/>
                    <a:pt x="56" y="112"/>
                  </a:cubicBezTo>
                  <a:cubicBezTo>
                    <a:pt x="56" y="113"/>
                    <a:pt x="55" y="115"/>
                    <a:pt x="54" y="114"/>
                  </a:cubicBezTo>
                  <a:cubicBezTo>
                    <a:pt x="53" y="114"/>
                    <a:pt x="51" y="113"/>
                    <a:pt x="50" y="112"/>
                  </a:cubicBezTo>
                  <a:cubicBezTo>
                    <a:pt x="49" y="110"/>
                    <a:pt x="48" y="111"/>
                    <a:pt x="47" y="113"/>
                  </a:cubicBezTo>
                  <a:cubicBezTo>
                    <a:pt x="47" y="114"/>
                    <a:pt x="45" y="118"/>
                    <a:pt x="44" y="120"/>
                  </a:cubicBezTo>
                  <a:cubicBezTo>
                    <a:pt x="43" y="121"/>
                    <a:pt x="44" y="124"/>
                    <a:pt x="46" y="125"/>
                  </a:cubicBezTo>
                  <a:cubicBezTo>
                    <a:pt x="48" y="125"/>
                    <a:pt x="48" y="127"/>
                    <a:pt x="47" y="129"/>
                  </a:cubicBezTo>
                  <a:cubicBezTo>
                    <a:pt x="45" y="130"/>
                    <a:pt x="44" y="133"/>
                    <a:pt x="44" y="134"/>
                  </a:cubicBezTo>
                  <a:cubicBezTo>
                    <a:pt x="44" y="136"/>
                    <a:pt x="45" y="136"/>
                    <a:pt x="47" y="136"/>
                  </a:cubicBezTo>
                  <a:cubicBezTo>
                    <a:pt x="49" y="137"/>
                    <a:pt x="51" y="138"/>
                    <a:pt x="51" y="140"/>
                  </a:cubicBezTo>
                  <a:cubicBezTo>
                    <a:pt x="51" y="141"/>
                    <a:pt x="52" y="144"/>
                    <a:pt x="52" y="146"/>
                  </a:cubicBezTo>
                  <a:cubicBezTo>
                    <a:pt x="53" y="146"/>
                    <a:pt x="54" y="149"/>
                    <a:pt x="53" y="151"/>
                  </a:cubicBezTo>
                  <a:cubicBezTo>
                    <a:pt x="53" y="151"/>
                    <a:pt x="53" y="155"/>
                    <a:pt x="52" y="157"/>
                  </a:cubicBezTo>
                  <a:cubicBezTo>
                    <a:pt x="51" y="158"/>
                    <a:pt x="51" y="162"/>
                    <a:pt x="51" y="164"/>
                  </a:cubicBezTo>
                  <a:cubicBezTo>
                    <a:pt x="51" y="167"/>
                    <a:pt x="51" y="170"/>
                    <a:pt x="51" y="171"/>
                  </a:cubicBezTo>
                  <a:cubicBezTo>
                    <a:pt x="51" y="173"/>
                    <a:pt x="49" y="175"/>
                    <a:pt x="48" y="176"/>
                  </a:cubicBezTo>
                  <a:cubicBezTo>
                    <a:pt x="45" y="178"/>
                    <a:pt x="42" y="179"/>
                    <a:pt x="40" y="180"/>
                  </a:cubicBezTo>
                  <a:cubicBezTo>
                    <a:pt x="39" y="180"/>
                    <a:pt x="36" y="181"/>
                    <a:pt x="35" y="182"/>
                  </a:cubicBezTo>
                  <a:cubicBezTo>
                    <a:pt x="33" y="182"/>
                    <a:pt x="32" y="185"/>
                    <a:pt x="31" y="187"/>
                  </a:cubicBezTo>
                  <a:cubicBezTo>
                    <a:pt x="30" y="188"/>
                    <a:pt x="31" y="191"/>
                    <a:pt x="33" y="192"/>
                  </a:cubicBezTo>
                  <a:cubicBezTo>
                    <a:pt x="33" y="192"/>
                    <a:pt x="35" y="194"/>
                    <a:pt x="36" y="194"/>
                  </a:cubicBezTo>
                  <a:cubicBezTo>
                    <a:pt x="37" y="195"/>
                    <a:pt x="38" y="196"/>
                    <a:pt x="37" y="197"/>
                  </a:cubicBezTo>
                  <a:cubicBezTo>
                    <a:pt x="37" y="197"/>
                    <a:pt x="35" y="199"/>
                    <a:pt x="33" y="199"/>
                  </a:cubicBezTo>
                  <a:cubicBezTo>
                    <a:pt x="31" y="199"/>
                    <a:pt x="28" y="200"/>
                    <a:pt x="27" y="201"/>
                  </a:cubicBezTo>
                  <a:cubicBezTo>
                    <a:pt x="25" y="202"/>
                    <a:pt x="23" y="203"/>
                    <a:pt x="21" y="204"/>
                  </a:cubicBezTo>
                  <a:cubicBezTo>
                    <a:pt x="19" y="204"/>
                    <a:pt x="17" y="205"/>
                    <a:pt x="17" y="205"/>
                  </a:cubicBezTo>
                  <a:cubicBezTo>
                    <a:pt x="17" y="205"/>
                    <a:pt x="17" y="206"/>
                    <a:pt x="18" y="207"/>
                  </a:cubicBezTo>
                  <a:cubicBezTo>
                    <a:pt x="18" y="209"/>
                    <a:pt x="19" y="211"/>
                    <a:pt x="20" y="211"/>
                  </a:cubicBezTo>
                  <a:cubicBezTo>
                    <a:pt x="21" y="211"/>
                    <a:pt x="22" y="212"/>
                    <a:pt x="23" y="213"/>
                  </a:cubicBezTo>
                  <a:cubicBezTo>
                    <a:pt x="23" y="214"/>
                    <a:pt x="23" y="216"/>
                    <a:pt x="21" y="218"/>
                  </a:cubicBezTo>
                  <a:cubicBezTo>
                    <a:pt x="20" y="221"/>
                    <a:pt x="18" y="222"/>
                    <a:pt x="16" y="223"/>
                  </a:cubicBezTo>
                  <a:cubicBezTo>
                    <a:pt x="14" y="224"/>
                    <a:pt x="11" y="226"/>
                    <a:pt x="9" y="227"/>
                  </a:cubicBezTo>
                  <a:cubicBezTo>
                    <a:pt x="7" y="229"/>
                    <a:pt x="4" y="230"/>
                    <a:pt x="3" y="230"/>
                  </a:cubicBezTo>
                  <a:cubicBezTo>
                    <a:pt x="2" y="230"/>
                    <a:pt x="1" y="231"/>
                    <a:pt x="2" y="233"/>
                  </a:cubicBezTo>
                  <a:cubicBezTo>
                    <a:pt x="3" y="234"/>
                    <a:pt x="4" y="235"/>
                    <a:pt x="6" y="235"/>
                  </a:cubicBezTo>
                  <a:cubicBezTo>
                    <a:pt x="8" y="235"/>
                    <a:pt x="10" y="236"/>
                    <a:pt x="10" y="237"/>
                  </a:cubicBezTo>
                  <a:cubicBezTo>
                    <a:pt x="10" y="238"/>
                    <a:pt x="10" y="240"/>
                    <a:pt x="8" y="240"/>
                  </a:cubicBezTo>
                  <a:cubicBezTo>
                    <a:pt x="7" y="240"/>
                    <a:pt x="5" y="240"/>
                    <a:pt x="4" y="240"/>
                  </a:cubicBezTo>
                  <a:cubicBezTo>
                    <a:pt x="4" y="240"/>
                    <a:pt x="2" y="241"/>
                    <a:pt x="2" y="241"/>
                  </a:cubicBezTo>
                  <a:cubicBezTo>
                    <a:pt x="1" y="242"/>
                    <a:pt x="0" y="244"/>
                    <a:pt x="1" y="245"/>
                  </a:cubicBezTo>
                  <a:cubicBezTo>
                    <a:pt x="1" y="246"/>
                    <a:pt x="2" y="248"/>
                    <a:pt x="3" y="250"/>
                  </a:cubicBezTo>
                  <a:cubicBezTo>
                    <a:pt x="4" y="251"/>
                    <a:pt x="5" y="252"/>
                    <a:pt x="5" y="252"/>
                  </a:cubicBezTo>
                  <a:cubicBezTo>
                    <a:pt x="5" y="252"/>
                    <a:pt x="5" y="253"/>
                    <a:pt x="7" y="256"/>
                  </a:cubicBezTo>
                  <a:cubicBezTo>
                    <a:pt x="8" y="257"/>
                    <a:pt x="10" y="260"/>
                    <a:pt x="11" y="261"/>
                  </a:cubicBezTo>
                  <a:cubicBezTo>
                    <a:pt x="11" y="261"/>
                    <a:pt x="14" y="261"/>
                    <a:pt x="14" y="261"/>
                  </a:cubicBezTo>
                  <a:cubicBezTo>
                    <a:pt x="16" y="260"/>
                    <a:pt x="19" y="259"/>
                    <a:pt x="20" y="260"/>
                  </a:cubicBezTo>
                  <a:cubicBezTo>
                    <a:pt x="21" y="260"/>
                    <a:pt x="22" y="262"/>
                    <a:pt x="23" y="265"/>
                  </a:cubicBezTo>
                  <a:cubicBezTo>
                    <a:pt x="23" y="267"/>
                    <a:pt x="23" y="270"/>
                    <a:pt x="23" y="271"/>
                  </a:cubicBezTo>
                  <a:cubicBezTo>
                    <a:pt x="23" y="273"/>
                    <a:pt x="25" y="275"/>
                    <a:pt x="28" y="276"/>
                  </a:cubicBezTo>
                  <a:cubicBezTo>
                    <a:pt x="31" y="278"/>
                    <a:pt x="34" y="279"/>
                    <a:pt x="37" y="280"/>
                  </a:cubicBezTo>
                  <a:cubicBezTo>
                    <a:pt x="40" y="281"/>
                    <a:pt x="42" y="281"/>
                    <a:pt x="43" y="281"/>
                  </a:cubicBezTo>
                  <a:cubicBezTo>
                    <a:pt x="45" y="281"/>
                    <a:pt x="48" y="282"/>
                    <a:pt x="50" y="283"/>
                  </a:cubicBezTo>
                  <a:cubicBezTo>
                    <a:pt x="50" y="284"/>
                    <a:pt x="53" y="287"/>
                    <a:pt x="55" y="288"/>
                  </a:cubicBezTo>
                  <a:cubicBezTo>
                    <a:pt x="57" y="291"/>
                    <a:pt x="59" y="292"/>
                    <a:pt x="61" y="292"/>
                  </a:cubicBezTo>
                  <a:cubicBezTo>
                    <a:pt x="64" y="292"/>
                    <a:pt x="66" y="293"/>
                    <a:pt x="67" y="293"/>
                  </a:cubicBezTo>
                  <a:cubicBezTo>
                    <a:pt x="68" y="294"/>
                    <a:pt x="70" y="295"/>
                    <a:pt x="74" y="295"/>
                  </a:cubicBezTo>
                  <a:cubicBezTo>
                    <a:pt x="76" y="294"/>
                    <a:pt x="82" y="294"/>
                    <a:pt x="85" y="294"/>
                  </a:cubicBezTo>
                  <a:cubicBezTo>
                    <a:pt x="87" y="294"/>
                    <a:pt x="92" y="294"/>
                    <a:pt x="94" y="294"/>
                  </a:cubicBezTo>
                  <a:cubicBezTo>
                    <a:pt x="96" y="294"/>
                    <a:pt x="100" y="294"/>
                    <a:pt x="102" y="294"/>
                  </a:cubicBezTo>
                  <a:cubicBezTo>
                    <a:pt x="104" y="294"/>
                    <a:pt x="107" y="295"/>
                    <a:pt x="108" y="296"/>
                  </a:cubicBezTo>
                  <a:cubicBezTo>
                    <a:pt x="109" y="298"/>
                    <a:pt x="111" y="301"/>
                    <a:pt x="111" y="302"/>
                  </a:cubicBezTo>
                  <a:cubicBezTo>
                    <a:pt x="111" y="304"/>
                    <a:pt x="111" y="306"/>
                    <a:pt x="111" y="307"/>
                  </a:cubicBezTo>
                  <a:cubicBezTo>
                    <a:pt x="111" y="308"/>
                    <a:pt x="112" y="310"/>
                    <a:pt x="114" y="310"/>
                  </a:cubicBezTo>
                  <a:cubicBezTo>
                    <a:pt x="115" y="310"/>
                    <a:pt x="118" y="311"/>
                    <a:pt x="119" y="311"/>
                  </a:cubicBezTo>
                  <a:cubicBezTo>
                    <a:pt x="120" y="311"/>
                    <a:pt x="124" y="310"/>
                    <a:pt x="127" y="308"/>
                  </a:cubicBezTo>
                  <a:cubicBezTo>
                    <a:pt x="130" y="306"/>
                    <a:pt x="134" y="305"/>
                    <a:pt x="136" y="305"/>
                  </a:cubicBezTo>
                  <a:cubicBezTo>
                    <a:pt x="137" y="306"/>
                    <a:pt x="139" y="305"/>
                    <a:pt x="139" y="303"/>
                  </a:cubicBezTo>
                  <a:cubicBezTo>
                    <a:pt x="140" y="301"/>
                    <a:pt x="140" y="299"/>
                    <a:pt x="140" y="297"/>
                  </a:cubicBezTo>
                  <a:cubicBezTo>
                    <a:pt x="140" y="295"/>
                    <a:pt x="141" y="295"/>
                    <a:pt x="142" y="295"/>
                  </a:cubicBezTo>
                  <a:cubicBezTo>
                    <a:pt x="143" y="294"/>
                    <a:pt x="144" y="293"/>
                    <a:pt x="145" y="291"/>
                  </a:cubicBezTo>
                  <a:cubicBezTo>
                    <a:pt x="146" y="289"/>
                    <a:pt x="146" y="287"/>
                    <a:pt x="147" y="286"/>
                  </a:cubicBezTo>
                  <a:cubicBezTo>
                    <a:pt x="147" y="284"/>
                    <a:pt x="150" y="282"/>
                    <a:pt x="152" y="282"/>
                  </a:cubicBezTo>
                  <a:cubicBezTo>
                    <a:pt x="155" y="282"/>
                    <a:pt x="160" y="280"/>
                    <a:pt x="163" y="279"/>
                  </a:cubicBezTo>
                  <a:cubicBezTo>
                    <a:pt x="166" y="278"/>
                    <a:pt x="169" y="277"/>
                    <a:pt x="171" y="277"/>
                  </a:cubicBezTo>
                  <a:cubicBezTo>
                    <a:pt x="173" y="277"/>
                    <a:pt x="175" y="276"/>
                    <a:pt x="177" y="275"/>
                  </a:cubicBezTo>
                  <a:cubicBezTo>
                    <a:pt x="179" y="274"/>
                    <a:pt x="183" y="274"/>
                    <a:pt x="184" y="275"/>
                  </a:cubicBezTo>
                  <a:cubicBezTo>
                    <a:pt x="185" y="276"/>
                    <a:pt x="187" y="277"/>
                    <a:pt x="187" y="278"/>
                  </a:cubicBezTo>
                  <a:cubicBezTo>
                    <a:pt x="187" y="280"/>
                    <a:pt x="188" y="282"/>
                    <a:pt x="188" y="284"/>
                  </a:cubicBezTo>
                  <a:cubicBezTo>
                    <a:pt x="188" y="286"/>
                    <a:pt x="186" y="288"/>
                    <a:pt x="185" y="289"/>
                  </a:cubicBezTo>
                  <a:cubicBezTo>
                    <a:pt x="185" y="290"/>
                    <a:pt x="185" y="292"/>
                    <a:pt x="187" y="293"/>
                  </a:cubicBezTo>
                  <a:cubicBezTo>
                    <a:pt x="189" y="294"/>
                    <a:pt x="193" y="294"/>
                    <a:pt x="194" y="294"/>
                  </a:cubicBezTo>
                  <a:cubicBezTo>
                    <a:pt x="197" y="294"/>
                    <a:pt x="201" y="294"/>
                    <a:pt x="202" y="294"/>
                  </a:cubicBezTo>
                  <a:cubicBezTo>
                    <a:pt x="204" y="294"/>
                    <a:pt x="208" y="294"/>
                    <a:pt x="211" y="294"/>
                  </a:cubicBezTo>
                  <a:cubicBezTo>
                    <a:pt x="213" y="293"/>
                    <a:pt x="217" y="291"/>
                    <a:pt x="219" y="290"/>
                  </a:cubicBezTo>
                  <a:cubicBezTo>
                    <a:pt x="220" y="288"/>
                    <a:pt x="224" y="286"/>
                    <a:pt x="227" y="285"/>
                  </a:cubicBezTo>
                  <a:cubicBezTo>
                    <a:pt x="228" y="283"/>
                    <a:pt x="233" y="283"/>
                    <a:pt x="235" y="285"/>
                  </a:cubicBezTo>
                  <a:cubicBezTo>
                    <a:pt x="236" y="286"/>
                    <a:pt x="240" y="288"/>
                    <a:pt x="242" y="289"/>
                  </a:cubicBezTo>
                  <a:cubicBezTo>
                    <a:pt x="244" y="289"/>
                    <a:pt x="249" y="290"/>
                    <a:pt x="252" y="289"/>
                  </a:cubicBezTo>
                  <a:cubicBezTo>
                    <a:pt x="255" y="289"/>
                    <a:pt x="259" y="289"/>
                    <a:pt x="261" y="288"/>
                  </a:cubicBezTo>
                  <a:cubicBezTo>
                    <a:pt x="261" y="288"/>
                    <a:pt x="263" y="286"/>
                    <a:pt x="263" y="286"/>
                  </a:cubicBezTo>
                  <a:cubicBezTo>
                    <a:pt x="263" y="285"/>
                    <a:pt x="265" y="284"/>
                    <a:pt x="268" y="284"/>
                  </a:cubicBezTo>
                  <a:cubicBezTo>
                    <a:pt x="269" y="284"/>
                    <a:pt x="273" y="283"/>
                    <a:pt x="276" y="282"/>
                  </a:cubicBezTo>
                  <a:cubicBezTo>
                    <a:pt x="278" y="281"/>
                    <a:pt x="282" y="280"/>
                    <a:pt x="284" y="280"/>
                  </a:cubicBezTo>
                  <a:cubicBezTo>
                    <a:pt x="285" y="279"/>
                    <a:pt x="288" y="279"/>
                    <a:pt x="290" y="279"/>
                  </a:cubicBezTo>
                  <a:cubicBezTo>
                    <a:pt x="291" y="280"/>
                    <a:pt x="293" y="281"/>
                    <a:pt x="294" y="283"/>
                  </a:cubicBezTo>
                  <a:cubicBezTo>
                    <a:pt x="296" y="286"/>
                    <a:pt x="299" y="286"/>
                    <a:pt x="301" y="285"/>
                  </a:cubicBezTo>
                  <a:cubicBezTo>
                    <a:pt x="302" y="285"/>
                    <a:pt x="305" y="284"/>
                    <a:pt x="307" y="284"/>
                  </a:cubicBezTo>
                  <a:cubicBezTo>
                    <a:pt x="309" y="284"/>
                    <a:pt x="311" y="284"/>
                    <a:pt x="312" y="285"/>
                  </a:cubicBezTo>
                  <a:cubicBezTo>
                    <a:pt x="313" y="286"/>
                    <a:pt x="317" y="286"/>
                    <a:pt x="319" y="285"/>
                  </a:cubicBezTo>
                  <a:cubicBezTo>
                    <a:pt x="321" y="284"/>
                    <a:pt x="325" y="283"/>
                    <a:pt x="327" y="283"/>
                  </a:cubicBezTo>
                  <a:cubicBezTo>
                    <a:pt x="328" y="282"/>
                    <a:pt x="332" y="283"/>
                    <a:pt x="334" y="284"/>
                  </a:cubicBezTo>
                  <a:cubicBezTo>
                    <a:pt x="336" y="285"/>
                    <a:pt x="337" y="285"/>
                    <a:pt x="339" y="287"/>
                  </a:cubicBezTo>
                  <a:cubicBezTo>
                    <a:pt x="340" y="288"/>
                    <a:pt x="342" y="290"/>
                    <a:pt x="342" y="291"/>
                  </a:cubicBezTo>
                  <a:cubicBezTo>
                    <a:pt x="343" y="293"/>
                    <a:pt x="344" y="294"/>
                    <a:pt x="345" y="294"/>
                  </a:cubicBezTo>
                  <a:cubicBezTo>
                    <a:pt x="347" y="294"/>
                    <a:pt x="350" y="295"/>
                    <a:pt x="352" y="295"/>
                  </a:cubicBezTo>
                  <a:cubicBezTo>
                    <a:pt x="354" y="296"/>
                    <a:pt x="355" y="298"/>
                    <a:pt x="356" y="298"/>
                  </a:cubicBezTo>
                  <a:cubicBezTo>
                    <a:pt x="356" y="298"/>
                    <a:pt x="357" y="298"/>
                    <a:pt x="357" y="297"/>
                  </a:cubicBezTo>
                  <a:cubicBezTo>
                    <a:pt x="358" y="296"/>
                    <a:pt x="359" y="293"/>
                    <a:pt x="359" y="292"/>
                  </a:cubicBezTo>
                  <a:cubicBezTo>
                    <a:pt x="359" y="292"/>
                    <a:pt x="360" y="289"/>
                    <a:pt x="359" y="287"/>
                  </a:cubicBezTo>
                  <a:cubicBezTo>
                    <a:pt x="359" y="287"/>
                    <a:pt x="359" y="285"/>
                    <a:pt x="359" y="284"/>
                  </a:cubicBezTo>
                  <a:cubicBezTo>
                    <a:pt x="359" y="283"/>
                    <a:pt x="359" y="281"/>
                    <a:pt x="359" y="281"/>
                  </a:cubicBezTo>
                  <a:cubicBezTo>
                    <a:pt x="360" y="281"/>
                    <a:pt x="360" y="279"/>
                    <a:pt x="360" y="279"/>
                  </a:cubicBezTo>
                  <a:cubicBezTo>
                    <a:pt x="361" y="278"/>
                    <a:pt x="363" y="277"/>
                    <a:pt x="363" y="276"/>
                  </a:cubicBezTo>
                  <a:cubicBezTo>
                    <a:pt x="364" y="275"/>
                    <a:pt x="365" y="274"/>
                    <a:pt x="365" y="273"/>
                  </a:cubicBezTo>
                  <a:cubicBezTo>
                    <a:pt x="366" y="272"/>
                    <a:pt x="366" y="270"/>
                    <a:pt x="366" y="269"/>
                  </a:cubicBezTo>
                  <a:cubicBezTo>
                    <a:pt x="366" y="269"/>
                    <a:pt x="367" y="267"/>
                    <a:pt x="367" y="266"/>
                  </a:cubicBezTo>
                  <a:cubicBezTo>
                    <a:pt x="367" y="264"/>
                    <a:pt x="369" y="263"/>
                    <a:pt x="370" y="262"/>
                  </a:cubicBezTo>
                  <a:cubicBezTo>
                    <a:pt x="371" y="261"/>
                    <a:pt x="373" y="259"/>
                    <a:pt x="374" y="257"/>
                  </a:cubicBezTo>
                  <a:cubicBezTo>
                    <a:pt x="375" y="256"/>
                    <a:pt x="375" y="254"/>
                    <a:pt x="375" y="253"/>
                  </a:cubicBezTo>
                  <a:cubicBezTo>
                    <a:pt x="375" y="252"/>
                    <a:pt x="376" y="251"/>
                    <a:pt x="377" y="251"/>
                  </a:cubicBezTo>
                  <a:cubicBezTo>
                    <a:pt x="378" y="251"/>
                    <a:pt x="379" y="251"/>
                    <a:pt x="380" y="250"/>
                  </a:cubicBezTo>
                  <a:cubicBezTo>
                    <a:pt x="380" y="250"/>
                    <a:pt x="381" y="248"/>
                    <a:pt x="381" y="247"/>
                  </a:cubicBezTo>
                  <a:cubicBezTo>
                    <a:pt x="381" y="246"/>
                    <a:pt x="381" y="245"/>
                    <a:pt x="381" y="244"/>
                  </a:cubicBezTo>
                  <a:cubicBezTo>
                    <a:pt x="381" y="243"/>
                    <a:pt x="382" y="241"/>
                    <a:pt x="382" y="240"/>
                  </a:cubicBezTo>
                  <a:cubicBezTo>
                    <a:pt x="382" y="239"/>
                    <a:pt x="383" y="239"/>
                    <a:pt x="385" y="239"/>
                  </a:cubicBezTo>
                  <a:cubicBezTo>
                    <a:pt x="386" y="239"/>
                    <a:pt x="388" y="239"/>
                    <a:pt x="388" y="239"/>
                  </a:cubicBezTo>
                  <a:cubicBezTo>
                    <a:pt x="389" y="239"/>
                    <a:pt x="390" y="239"/>
                    <a:pt x="392" y="239"/>
                  </a:cubicBezTo>
                  <a:cubicBezTo>
                    <a:pt x="394" y="239"/>
                    <a:pt x="396" y="239"/>
                    <a:pt x="397" y="239"/>
                  </a:cubicBezTo>
                  <a:cubicBezTo>
                    <a:pt x="398" y="239"/>
                    <a:pt x="398" y="239"/>
                    <a:pt x="399" y="238"/>
                  </a:cubicBezTo>
                  <a:cubicBezTo>
                    <a:pt x="400" y="238"/>
                    <a:pt x="402" y="237"/>
                    <a:pt x="403" y="236"/>
                  </a:cubicBezTo>
                  <a:cubicBezTo>
                    <a:pt x="404" y="236"/>
                    <a:pt x="406" y="234"/>
                    <a:pt x="406" y="234"/>
                  </a:cubicBezTo>
                  <a:cubicBezTo>
                    <a:pt x="407" y="233"/>
                    <a:pt x="409" y="232"/>
                    <a:pt x="410" y="231"/>
                  </a:cubicBezTo>
                  <a:cubicBezTo>
                    <a:pt x="411" y="230"/>
                    <a:pt x="412" y="229"/>
                    <a:pt x="414" y="228"/>
                  </a:cubicBezTo>
                  <a:cubicBezTo>
                    <a:pt x="414" y="227"/>
                    <a:pt x="415" y="225"/>
                    <a:pt x="416" y="223"/>
                  </a:cubicBezTo>
                  <a:cubicBezTo>
                    <a:pt x="417" y="222"/>
                    <a:pt x="417" y="220"/>
                    <a:pt x="417" y="219"/>
                  </a:cubicBezTo>
                  <a:cubicBezTo>
                    <a:pt x="417" y="218"/>
                    <a:pt x="418" y="217"/>
                    <a:pt x="419" y="216"/>
                  </a:cubicBezTo>
                  <a:cubicBezTo>
                    <a:pt x="420" y="215"/>
                    <a:pt x="421" y="213"/>
                    <a:pt x="422" y="211"/>
                  </a:cubicBezTo>
                  <a:cubicBezTo>
                    <a:pt x="423" y="210"/>
                    <a:pt x="425" y="208"/>
                    <a:pt x="426" y="208"/>
                  </a:cubicBezTo>
                  <a:cubicBezTo>
                    <a:pt x="427" y="207"/>
                    <a:pt x="428" y="205"/>
                    <a:pt x="429" y="205"/>
                  </a:cubicBezTo>
                  <a:cubicBezTo>
                    <a:pt x="429" y="205"/>
                    <a:pt x="431" y="204"/>
                    <a:pt x="432" y="203"/>
                  </a:cubicBezTo>
                  <a:cubicBezTo>
                    <a:pt x="434" y="203"/>
                    <a:pt x="435" y="201"/>
                    <a:pt x="435" y="200"/>
                  </a:cubicBezTo>
                  <a:cubicBezTo>
                    <a:pt x="435" y="199"/>
                    <a:pt x="436" y="198"/>
                    <a:pt x="436" y="197"/>
                  </a:cubicBezTo>
                  <a:cubicBezTo>
                    <a:pt x="437" y="196"/>
                    <a:pt x="437" y="194"/>
                    <a:pt x="436" y="193"/>
                  </a:cubicBezTo>
                  <a:cubicBezTo>
                    <a:pt x="436" y="192"/>
                    <a:pt x="435" y="190"/>
                    <a:pt x="434" y="189"/>
                  </a:cubicBezTo>
                  <a:cubicBezTo>
                    <a:pt x="433" y="189"/>
                    <a:pt x="432" y="188"/>
                    <a:pt x="431" y="188"/>
                  </a:cubicBezTo>
                  <a:cubicBezTo>
                    <a:pt x="430" y="188"/>
                    <a:pt x="428" y="187"/>
                    <a:pt x="427" y="186"/>
                  </a:cubicBezTo>
                  <a:cubicBezTo>
                    <a:pt x="427" y="185"/>
                    <a:pt x="425" y="184"/>
                    <a:pt x="424" y="183"/>
                  </a:cubicBezTo>
                  <a:cubicBezTo>
                    <a:pt x="424" y="182"/>
                    <a:pt x="422" y="181"/>
                    <a:pt x="421" y="181"/>
                  </a:cubicBezTo>
                  <a:cubicBezTo>
                    <a:pt x="420" y="181"/>
                    <a:pt x="418" y="180"/>
                    <a:pt x="418" y="180"/>
                  </a:cubicBezTo>
                  <a:cubicBezTo>
                    <a:pt x="417" y="179"/>
                    <a:pt x="415" y="180"/>
                    <a:pt x="414" y="180"/>
                  </a:cubicBezTo>
                  <a:cubicBezTo>
                    <a:pt x="413" y="180"/>
                    <a:pt x="411" y="180"/>
                    <a:pt x="410" y="181"/>
                  </a:cubicBezTo>
                  <a:cubicBezTo>
                    <a:pt x="410" y="181"/>
                    <a:pt x="409" y="181"/>
                    <a:pt x="408" y="181"/>
                  </a:cubicBezTo>
                  <a:cubicBezTo>
                    <a:pt x="408" y="180"/>
                    <a:pt x="408" y="179"/>
                    <a:pt x="408" y="177"/>
                  </a:cubicBezTo>
                  <a:cubicBezTo>
                    <a:pt x="409" y="176"/>
                    <a:pt x="409" y="175"/>
                    <a:pt x="409" y="174"/>
                  </a:cubicBezTo>
                  <a:cubicBezTo>
                    <a:pt x="409" y="172"/>
                    <a:pt x="409" y="170"/>
                    <a:pt x="409" y="170"/>
                  </a:cubicBezTo>
                  <a:cubicBezTo>
                    <a:pt x="408" y="168"/>
                    <a:pt x="408" y="165"/>
                    <a:pt x="407" y="165"/>
                  </a:cubicBezTo>
                  <a:cubicBezTo>
                    <a:pt x="407" y="165"/>
                    <a:pt x="407" y="165"/>
                    <a:pt x="407" y="163"/>
                  </a:cubicBezTo>
                  <a:cubicBezTo>
                    <a:pt x="407" y="162"/>
                    <a:pt x="407" y="162"/>
                    <a:pt x="407" y="162"/>
                  </a:cubicBezTo>
                  <a:cubicBezTo>
                    <a:pt x="408" y="161"/>
                    <a:pt x="409" y="160"/>
                    <a:pt x="410" y="161"/>
                  </a:cubicBezTo>
                  <a:cubicBezTo>
                    <a:pt x="412" y="162"/>
                    <a:pt x="413" y="164"/>
                    <a:pt x="414" y="164"/>
                  </a:cubicBezTo>
                  <a:cubicBezTo>
                    <a:pt x="415" y="164"/>
                    <a:pt x="416" y="165"/>
                    <a:pt x="417" y="165"/>
                  </a:cubicBezTo>
                  <a:cubicBezTo>
                    <a:pt x="418" y="165"/>
                    <a:pt x="420" y="164"/>
                    <a:pt x="421" y="163"/>
                  </a:cubicBezTo>
                  <a:cubicBezTo>
                    <a:pt x="422" y="162"/>
                    <a:pt x="424" y="162"/>
                    <a:pt x="425" y="162"/>
                  </a:cubicBezTo>
                  <a:cubicBezTo>
                    <a:pt x="426" y="163"/>
                    <a:pt x="429" y="163"/>
                    <a:pt x="430" y="164"/>
                  </a:cubicBezTo>
                  <a:cubicBezTo>
                    <a:pt x="431" y="164"/>
                    <a:pt x="433" y="164"/>
                    <a:pt x="435" y="165"/>
                  </a:cubicBezTo>
                  <a:cubicBezTo>
                    <a:pt x="438" y="165"/>
                    <a:pt x="441" y="165"/>
                    <a:pt x="442" y="164"/>
                  </a:cubicBezTo>
                  <a:cubicBezTo>
                    <a:pt x="445" y="164"/>
                    <a:pt x="447" y="164"/>
                    <a:pt x="448" y="164"/>
                  </a:cubicBezTo>
                  <a:cubicBezTo>
                    <a:pt x="449" y="164"/>
                    <a:pt x="451" y="164"/>
                    <a:pt x="454" y="164"/>
                  </a:cubicBezTo>
                  <a:cubicBezTo>
                    <a:pt x="456" y="164"/>
                    <a:pt x="458" y="163"/>
                    <a:pt x="459" y="163"/>
                  </a:cubicBezTo>
                  <a:cubicBezTo>
                    <a:pt x="460" y="163"/>
                    <a:pt x="461" y="162"/>
                    <a:pt x="462" y="161"/>
                  </a:cubicBezTo>
                  <a:cubicBezTo>
                    <a:pt x="463" y="161"/>
                    <a:pt x="464" y="160"/>
                    <a:pt x="465" y="159"/>
                  </a:cubicBezTo>
                  <a:cubicBezTo>
                    <a:pt x="466" y="158"/>
                    <a:pt x="466" y="157"/>
                    <a:pt x="467" y="156"/>
                  </a:cubicBezTo>
                  <a:cubicBezTo>
                    <a:pt x="468" y="155"/>
                    <a:pt x="470" y="154"/>
                    <a:pt x="471" y="153"/>
                  </a:cubicBezTo>
                  <a:cubicBezTo>
                    <a:pt x="472" y="152"/>
                    <a:pt x="473" y="151"/>
                    <a:pt x="473" y="151"/>
                  </a:cubicBezTo>
                  <a:cubicBezTo>
                    <a:pt x="472" y="149"/>
                    <a:pt x="469" y="147"/>
                    <a:pt x="468"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90" name="Freeform 94">
              <a:extLst>
                <a:ext uri="{FF2B5EF4-FFF2-40B4-BE49-F238E27FC236}">
                  <a16:creationId xmlns:a16="http://schemas.microsoft.com/office/drawing/2014/main" id="{6E1C7BF2-131F-4F29-9A1A-5BF70C0C3411}"/>
                </a:ext>
              </a:extLst>
            </p:cNvPr>
            <p:cNvSpPr/>
            <p:nvPr/>
          </p:nvSpPr>
          <p:spPr>
            <a:xfrm rot="14377707">
              <a:off x="5190344" y="2608709"/>
              <a:ext cx="765526" cy="824403"/>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Lst>
              <a:ahLst/>
              <a:cxnLst>
                <a:cxn ang="0">
                  <a:pos x="connsiteX0" y="connsiteY0"/>
                </a:cxn>
                <a:cxn ang="0">
                  <a:pos x="connsiteX1" y="connsiteY1"/>
                </a:cxn>
              </a:cxnLst>
              <a:rect l="l" t="t" r="r" b="b"/>
              <a:pathLst>
                <a:path w="739067" h="2607778">
                  <a:moveTo>
                    <a:pt x="232" y="1"/>
                  </a:moveTo>
                  <a:cubicBezTo>
                    <a:pt x="-7581" y="884898"/>
                    <a:pt x="180264" y="2106458"/>
                    <a:pt x="739067" y="2607778"/>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91" name="Freeform 77">
              <a:extLst>
                <a:ext uri="{FF2B5EF4-FFF2-40B4-BE49-F238E27FC236}">
                  <a16:creationId xmlns:a16="http://schemas.microsoft.com/office/drawing/2014/main" id="{72ABD69A-8522-493D-B37B-263EE1BF7DD0}"/>
                </a:ext>
              </a:extLst>
            </p:cNvPr>
            <p:cNvSpPr/>
            <p:nvPr/>
          </p:nvSpPr>
          <p:spPr>
            <a:xfrm rot="16878557">
              <a:off x="4935232"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92" name="Freeform 103">
              <a:extLst>
                <a:ext uri="{FF2B5EF4-FFF2-40B4-BE49-F238E27FC236}">
                  <a16:creationId xmlns:a16="http://schemas.microsoft.com/office/drawing/2014/main" id="{06B2ACD3-D1CE-4E86-B24B-B8323ED2CDF4}"/>
                </a:ext>
              </a:extLst>
            </p:cNvPr>
            <p:cNvSpPr/>
            <p:nvPr/>
          </p:nvSpPr>
          <p:spPr>
            <a:xfrm rot="18860595">
              <a:off x="5474739" y="1568211"/>
              <a:ext cx="121166" cy="869956"/>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grpSp>
      <p:cxnSp>
        <p:nvCxnSpPr>
          <p:cNvPr id="25" name="Straight Connector 24">
            <a:extLst>
              <a:ext uri="{FF2B5EF4-FFF2-40B4-BE49-F238E27FC236}">
                <a16:creationId xmlns:a16="http://schemas.microsoft.com/office/drawing/2014/main" id="{6C181744-6935-6546-B4BD-F731C6F0EDAB}"/>
              </a:ext>
            </a:extLst>
          </p:cNvPr>
          <p:cNvCxnSpPr>
            <a:cxnSpLocks/>
          </p:cNvCxnSpPr>
          <p:nvPr/>
        </p:nvCxnSpPr>
        <p:spPr>
          <a:xfrm rot="16200000">
            <a:off x="6047638"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2083CA-AA24-084E-AAF0-4CF6A761DFE6}"/>
              </a:ext>
            </a:extLst>
          </p:cNvPr>
          <p:cNvCxnSpPr>
            <a:cxnSpLocks/>
          </p:cNvCxnSpPr>
          <p:nvPr/>
        </p:nvCxnSpPr>
        <p:spPr>
          <a:xfrm rot="16200000">
            <a:off x="3626215" y="2515322"/>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B38E3AD-9A71-5B47-897D-90F2785E5AD3}"/>
              </a:ext>
            </a:extLst>
          </p:cNvPr>
          <p:cNvSpPr txBox="1"/>
          <p:nvPr/>
        </p:nvSpPr>
        <p:spPr>
          <a:xfrm>
            <a:off x="7802756" y="439541"/>
            <a:ext cx="900000" cy="439989"/>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accent3"/>
          </a:lnRef>
          <a:fillRef idx="2">
            <a:schemeClr val="accent3"/>
          </a:fillRef>
          <a:effectRef idx="1">
            <a:schemeClr val="accent3"/>
          </a:effectRef>
          <a:fontRef idx="minor">
            <a:schemeClr val="dk1"/>
          </a:fontRef>
        </p:style>
        <p:txBody>
          <a:bodyPr wrap="none" rtlCol="0" anchor="ctr">
            <a:noAutofit/>
          </a:bodyPr>
          <a:lstStyle>
            <a:defPPr>
              <a:defRPr lang="en-US"/>
            </a:defPPr>
            <a:lvl1pPr marR="0" lvl="0" indent="0" algn="ctr" defTabSz="914288"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98"/>
            <a:r>
              <a:rPr lang="en-US" dirty="0"/>
              <a:t>Tower B</a:t>
            </a:r>
          </a:p>
          <a:p>
            <a:pPr defTabSz="914198"/>
            <a:r>
              <a:rPr lang="en-US" dirty="0"/>
              <a:t>26 MW</a:t>
            </a:r>
          </a:p>
          <a:p>
            <a:pPr defTabSz="914198"/>
            <a:r>
              <a:rPr lang="en-US" dirty="0"/>
              <a:t>Q4 2023</a:t>
            </a:r>
          </a:p>
        </p:txBody>
      </p:sp>
      <p:sp>
        <p:nvSpPr>
          <p:cNvPr id="34" name="TextBox 33">
            <a:extLst>
              <a:ext uri="{FF2B5EF4-FFF2-40B4-BE49-F238E27FC236}">
                <a16:creationId xmlns:a16="http://schemas.microsoft.com/office/drawing/2014/main" id="{CED1D57E-36B5-4743-A9A7-D6F3E529B529}"/>
              </a:ext>
            </a:extLst>
          </p:cNvPr>
          <p:cNvSpPr txBox="1"/>
          <p:nvPr/>
        </p:nvSpPr>
        <p:spPr>
          <a:xfrm>
            <a:off x="4549484" y="4215129"/>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CHENNAI 01 </a:t>
            </a:r>
          </a:p>
          <a:p>
            <a:pPr defTabSz="914151">
              <a:defRPr/>
            </a:pPr>
            <a:r>
              <a:rPr lang="en-US" sz="700" b="1" dirty="0">
                <a:solidFill>
                  <a:prstClr val="black"/>
                </a:solidFill>
                <a:latin typeface="Trebuchet MS"/>
              </a:rPr>
              <a:t>Tidel Park</a:t>
            </a:r>
          </a:p>
          <a:p>
            <a:pPr defTabSz="914151">
              <a:defRPr/>
            </a:pPr>
            <a:r>
              <a:rPr lang="en-US" sz="700" b="1" dirty="0">
                <a:solidFill>
                  <a:prstClr val="black"/>
                </a:solidFill>
                <a:latin typeface="Trebuchet MS"/>
              </a:rPr>
              <a:t>3.6 MW</a:t>
            </a:r>
          </a:p>
        </p:txBody>
      </p:sp>
      <p:sp>
        <p:nvSpPr>
          <p:cNvPr id="44" name="TextBox 43">
            <a:extLst>
              <a:ext uri="{FF2B5EF4-FFF2-40B4-BE49-F238E27FC236}">
                <a16:creationId xmlns:a16="http://schemas.microsoft.com/office/drawing/2014/main" id="{D9C75059-5D3C-BF44-8208-4F9D50094141}"/>
              </a:ext>
            </a:extLst>
          </p:cNvPr>
          <p:cNvSpPr txBox="1"/>
          <p:nvPr/>
        </p:nvSpPr>
        <p:spPr>
          <a:xfrm>
            <a:off x="5650785" y="4222498"/>
            <a:ext cx="900000" cy="43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accent3"/>
          </a:lnRef>
          <a:fillRef idx="2">
            <a:schemeClr val="accent3"/>
          </a:fillRef>
          <a:effectRef idx="1">
            <a:schemeClr val="accent3"/>
          </a:effectRef>
          <a:fontRef idx="minor">
            <a:schemeClr val="dk1"/>
          </a:fontRef>
        </p:style>
        <p:txBody>
          <a:bodyPr wrap="none" rtlCol="0" anchor="ctr">
            <a:noAutofit/>
          </a:bodyPr>
          <a:lstStyle>
            <a:defPPr>
              <a:defRPr lang="en-US"/>
            </a:defPPr>
            <a:lvl1pPr algn="ctr" defTabSz="914310">
              <a:defRPr sz="900" b="1">
                <a:solidFill>
                  <a:schemeClr val="dk1"/>
                </a:solidFill>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75">
              <a:defRPr/>
            </a:pPr>
            <a:r>
              <a:rPr lang="en-US" sz="700" dirty="0">
                <a:solidFill>
                  <a:prstClr val="black"/>
                </a:solidFill>
                <a:latin typeface="Trebuchet MS"/>
              </a:rPr>
              <a:t>Tower A</a:t>
            </a:r>
          </a:p>
          <a:p>
            <a:pPr defTabSz="914175">
              <a:defRPr/>
            </a:pPr>
            <a:r>
              <a:rPr lang="en-US" sz="700" dirty="0">
                <a:solidFill>
                  <a:prstClr val="black"/>
                </a:solidFill>
                <a:latin typeface="Trebuchet MS"/>
              </a:rPr>
              <a:t>26 MW</a:t>
            </a:r>
          </a:p>
          <a:p>
            <a:pPr defTabSz="914175">
              <a:defRPr/>
            </a:pPr>
            <a:r>
              <a:rPr lang="en-US" sz="700" dirty="0">
                <a:solidFill>
                  <a:prstClr val="black"/>
                </a:solidFill>
                <a:latin typeface="Trebuchet MS"/>
              </a:rPr>
              <a:t> Q4 2023</a:t>
            </a:r>
          </a:p>
        </p:txBody>
      </p:sp>
      <p:sp>
        <p:nvSpPr>
          <p:cNvPr id="55" name="TextBox 54">
            <a:extLst>
              <a:ext uri="{FF2B5EF4-FFF2-40B4-BE49-F238E27FC236}">
                <a16:creationId xmlns:a16="http://schemas.microsoft.com/office/drawing/2014/main" id="{261B86C7-6DBC-8340-9C44-8B9869349E0F}"/>
              </a:ext>
            </a:extLst>
          </p:cNvPr>
          <p:cNvSpPr txBox="1"/>
          <p:nvPr/>
        </p:nvSpPr>
        <p:spPr>
          <a:xfrm>
            <a:off x="5921714" y="2702063"/>
            <a:ext cx="835027"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HYDERABAD 01</a:t>
            </a:r>
          </a:p>
          <a:p>
            <a:pPr defTabSz="914151">
              <a:defRPr/>
            </a:pPr>
            <a:r>
              <a:rPr lang="en-US" sz="700" b="1" dirty="0">
                <a:solidFill>
                  <a:prstClr val="black"/>
                </a:solidFill>
                <a:latin typeface="Trebuchet MS"/>
              </a:rPr>
              <a:t>Financial Dist.</a:t>
            </a:r>
          </a:p>
          <a:p>
            <a:pPr defTabSz="914151">
              <a:defRPr/>
            </a:pPr>
            <a:r>
              <a:rPr lang="en-US" sz="700" b="1" dirty="0">
                <a:solidFill>
                  <a:prstClr val="black"/>
                </a:solidFill>
                <a:latin typeface="Trebuchet MS"/>
              </a:rPr>
              <a:t>14.4 MW</a:t>
            </a:r>
          </a:p>
        </p:txBody>
      </p:sp>
      <p:sp>
        <p:nvSpPr>
          <p:cNvPr id="46" name="TextBox 45">
            <a:extLst>
              <a:ext uri="{FF2B5EF4-FFF2-40B4-BE49-F238E27FC236}">
                <a16:creationId xmlns:a16="http://schemas.microsoft.com/office/drawing/2014/main" id="{1B4C155E-C97F-2940-886B-2B4FF5E5317B}"/>
              </a:ext>
            </a:extLst>
          </p:cNvPr>
          <p:cNvSpPr txBox="1"/>
          <p:nvPr/>
        </p:nvSpPr>
        <p:spPr>
          <a:xfrm>
            <a:off x="1206141" y="1334432"/>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2</a:t>
            </a:r>
          </a:p>
          <a:p>
            <a:pPr defTabSz="914151">
              <a:defRPr/>
            </a:pPr>
            <a:r>
              <a:rPr lang="en-US" sz="700" b="1" dirty="0">
                <a:solidFill>
                  <a:prstClr val="black"/>
                </a:solidFill>
                <a:latin typeface="Trebuchet MS"/>
              </a:rPr>
              <a:t>9.6 MW</a:t>
            </a:r>
          </a:p>
        </p:txBody>
      </p:sp>
      <p:sp>
        <p:nvSpPr>
          <p:cNvPr id="47" name="TextBox 46">
            <a:extLst>
              <a:ext uri="{FF2B5EF4-FFF2-40B4-BE49-F238E27FC236}">
                <a16:creationId xmlns:a16="http://schemas.microsoft.com/office/drawing/2014/main" id="{5FA66EDA-5821-DD48-9B92-134815689405}"/>
              </a:ext>
            </a:extLst>
          </p:cNvPr>
          <p:cNvSpPr txBox="1"/>
          <p:nvPr/>
        </p:nvSpPr>
        <p:spPr>
          <a:xfrm>
            <a:off x="207115" y="1334432"/>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1</a:t>
            </a:r>
          </a:p>
          <a:p>
            <a:pPr defTabSz="914151">
              <a:defRPr/>
            </a:pPr>
            <a:r>
              <a:rPr lang="en-US" sz="700" b="1" dirty="0">
                <a:solidFill>
                  <a:prstClr val="black"/>
                </a:solidFill>
                <a:latin typeface="Trebuchet MS"/>
              </a:rPr>
              <a:t>11.5 MW</a:t>
            </a:r>
          </a:p>
        </p:txBody>
      </p:sp>
      <p:sp>
        <p:nvSpPr>
          <p:cNvPr id="51" name="TextBox 50">
            <a:extLst>
              <a:ext uri="{FF2B5EF4-FFF2-40B4-BE49-F238E27FC236}">
                <a16:creationId xmlns:a16="http://schemas.microsoft.com/office/drawing/2014/main" id="{68BED03C-9501-5148-8CEE-70FA115DBD56}"/>
              </a:ext>
            </a:extLst>
          </p:cNvPr>
          <p:cNvSpPr txBox="1"/>
          <p:nvPr/>
        </p:nvSpPr>
        <p:spPr>
          <a:xfrm>
            <a:off x="6958737" y="1814094"/>
            <a:ext cx="921508" cy="39923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KOLKATA 01</a:t>
            </a:r>
          </a:p>
          <a:p>
            <a:pPr defTabSz="914151">
              <a:defRPr/>
            </a:pPr>
            <a:r>
              <a:rPr lang="en-US" sz="700" b="1" dirty="0">
                <a:solidFill>
                  <a:prstClr val="black"/>
                </a:solidFill>
                <a:latin typeface="Trebuchet MS"/>
              </a:rPr>
              <a:t>2.2 MW</a:t>
            </a:r>
          </a:p>
        </p:txBody>
      </p:sp>
      <p:sp>
        <p:nvSpPr>
          <p:cNvPr id="60" name="TextBox 59">
            <a:extLst>
              <a:ext uri="{FF2B5EF4-FFF2-40B4-BE49-F238E27FC236}">
                <a16:creationId xmlns:a16="http://schemas.microsoft.com/office/drawing/2014/main" id="{C95F3268-58B7-0F46-9FCB-F261B744C6EA}"/>
              </a:ext>
            </a:extLst>
          </p:cNvPr>
          <p:cNvSpPr txBox="1"/>
          <p:nvPr/>
        </p:nvSpPr>
        <p:spPr>
          <a:xfrm>
            <a:off x="6647325" y="4222498"/>
            <a:ext cx="900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r>
              <a:rPr lang="en-US" dirty="0">
                <a:latin typeface="Trebuchet MS"/>
              </a:rPr>
              <a:t>Tower B</a:t>
            </a:r>
          </a:p>
          <a:p>
            <a:pPr defTabSz="914151"/>
            <a:r>
              <a:rPr lang="en-US" dirty="0">
                <a:latin typeface="Trebuchet MS"/>
              </a:rPr>
              <a:t>26 MW</a:t>
            </a:r>
          </a:p>
        </p:txBody>
      </p:sp>
      <p:sp>
        <p:nvSpPr>
          <p:cNvPr id="39" name="TextBox 38">
            <a:extLst>
              <a:ext uri="{FF2B5EF4-FFF2-40B4-BE49-F238E27FC236}">
                <a16:creationId xmlns:a16="http://schemas.microsoft.com/office/drawing/2014/main" id="{9101B1A0-8F8C-3C49-9B9C-74564C2CB672}"/>
              </a:ext>
            </a:extLst>
          </p:cNvPr>
          <p:cNvSpPr txBox="1"/>
          <p:nvPr/>
        </p:nvSpPr>
        <p:spPr>
          <a:xfrm>
            <a:off x="5132740" y="4760419"/>
            <a:ext cx="3687415" cy="215444"/>
          </a:xfrm>
          <a:prstGeom prst="rect">
            <a:avLst/>
          </a:prstGeom>
          <a:noFill/>
        </p:spPr>
        <p:txBody>
          <a:bodyPr wrap="square" rtlCol="0">
            <a:spAutoFit/>
          </a:bodyPr>
          <a:lstStyle/>
          <a:p>
            <a:pPr algn="r" defTabSz="914198">
              <a:defRPr/>
            </a:pPr>
            <a:r>
              <a:rPr lang="en-US" sz="800" dirty="0">
                <a:solidFill>
                  <a:prstClr val="black"/>
                </a:solidFill>
                <a:latin typeface="Trebuchet MS"/>
                <a:cs typeface="Arial" panose="020B0604020202020204" pitchFamily="34" charset="0"/>
              </a:rPr>
              <a:t>All Power references are Design IT Power at Full Capacity </a:t>
            </a:r>
          </a:p>
        </p:txBody>
      </p:sp>
      <p:sp>
        <p:nvSpPr>
          <p:cNvPr id="63" name="TextBox 62">
            <a:extLst>
              <a:ext uri="{FF2B5EF4-FFF2-40B4-BE49-F238E27FC236}">
                <a16:creationId xmlns:a16="http://schemas.microsoft.com/office/drawing/2014/main" id="{55145113-E672-654A-8405-FAC2967FB54E}"/>
              </a:ext>
            </a:extLst>
          </p:cNvPr>
          <p:cNvSpPr txBox="1"/>
          <p:nvPr/>
        </p:nvSpPr>
        <p:spPr>
          <a:xfrm>
            <a:off x="7643865" y="4222498"/>
            <a:ext cx="900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r>
              <a:rPr lang="en-US" dirty="0">
                <a:latin typeface="Trebuchet MS"/>
              </a:rPr>
              <a:t>Tower C</a:t>
            </a:r>
          </a:p>
          <a:p>
            <a:pPr defTabSz="914151"/>
            <a:r>
              <a:rPr lang="en-US" dirty="0">
                <a:latin typeface="Trebuchet MS"/>
              </a:rPr>
              <a:t>26 MW</a:t>
            </a:r>
          </a:p>
        </p:txBody>
      </p:sp>
      <p:cxnSp>
        <p:nvCxnSpPr>
          <p:cNvPr id="69" name="Straight Connector 68">
            <a:extLst>
              <a:ext uri="{FF2B5EF4-FFF2-40B4-BE49-F238E27FC236}">
                <a16:creationId xmlns:a16="http://schemas.microsoft.com/office/drawing/2014/main" id="{BFF7C88A-3643-B24C-8AC2-73CF1F210B64}"/>
              </a:ext>
            </a:extLst>
          </p:cNvPr>
          <p:cNvCxnSpPr>
            <a:cxnSpLocks/>
          </p:cNvCxnSpPr>
          <p:nvPr/>
        </p:nvCxnSpPr>
        <p:spPr>
          <a:xfrm>
            <a:off x="4985489" y="4024851"/>
            <a:ext cx="3112509" cy="0"/>
          </a:xfrm>
          <a:prstGeom prst="line">
            <a:avLst/>
          </a:prstGeom>
          <a:ln w="12700">
            <a:solidFill>
              <a:srgbClr val="ABC125"/>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C2D928E-054E-AB43-9C5F-557ED4C1C62D}"/>
              </a:ext>
            </a:extLst>
          </p:cNvPr>
          <p:cNvCxnSpPr>
            <a:cxnSpLocks/>
          </p:cNvCxnSpPr>
          <p:nvPr/>
        </p:nvCxnSpPr>
        <p:spPr>
          <a:xfrm rot="5400000" flipV="1">
            <a:off x="619088"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C2C2138-5482-D940-A2AD-F8FDF64C2D12}"/>
              </a:ext>
            </a:extLst>
          </p:cNvPr>
          <p:cNvCxnSpPr>
            <a:cxnSpLocks/>
          </p:cNvCxnSpPr>
          <p:nvPr/>
        </p:nvCxnSpPr>
        <p:spPr>
          <a:xfrm rot="5400000" flipV="1">
            <a:off x="3626215"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1DFE8E6-34A9-E646-BC68-7429D21898DB}"/>
              </a:ext>
            </a:extLst>
          </p:cNvPr>
          <p:cNvCxnSpPr>
            <a:cxnSpLocks/>
          </p:cNvCxnSpPr>
          <p:nvPr/>
        </p:nvCxnSpPr>
        <p:spPr>
          <a:xfrm rot="5400000" flipV="1">
            <a:off x="1627200"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Freeform 18">
            <a:extLst>
              <a:ext uri="{FF2B5EF4-FFF2-40B4-BE49-F238E27FC236}">
                <a16:creationId xmlns:a16="http://schemas.microsoft.com/office/drawing/2014/main" id="{010AABB5-EE0F-1B4A-BB2B-8A6B8753CD23}"/>
              </a:ext>
            </a:extLst>
          </p:cNvPr>
          <p:cNvSpPr>
            <a:spLocks/>
          </p:cNvSpPr>
          <p:nvPr/>
        </p:nvSpPr>
        <p:spPr bwMode="auto">
          <a:xfrm>
            <a:off x="5419685" y="3695681"/>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04" name="Freeform 26">
            <a:extLst>
              <a:ext uri="{FF2B5EF4-FFF2-40B4-BE49-F238E27FC236}">
                <a16:creationId xmlns:a16="http://schemas.microsoft.com/office/drawing/2014/main" id="{C44D92D6-841E-1A49-A5B3-532BC39ED11E}"/>
              </a:ext>
            </a:extLst>
          </p:cNvPr>
          <p:cNvSpPr>
            <a:spLocks/>
          </p:cNvSpPr>
          <p:nvPr/>
        </p:nvSpPr>
        <p:spPr bwMode="auto">
          <a:xfrm>
            <a:off x="5671435" y="3109536"/>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19" name="Freeform 94">
            <a:extLst>
              <a:ext uri="{FF2B5EF4-FFF2-40B4-BE49-F238E27FC236}">
                <a16:creationId xmlns:a16="http://schemas.microsoft.com/office/drawing/2014/main" id="{30B8A552-5D5E-D44B-9E8C-B94C6723DBF0}"/>
              </a:ext>
            </a:extLst>
          </p:cNvPr>
          <p:cNvSpPr/>
          <p:nvPr/>
        </p:nvSpPr>
        <p:spPr>
          <a:xfrm rot="14377707">
            <a:off x="5138787" y="2623337"/>
            <a:ext cx="765526" cy="824403"/>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Lst>
            <a:ahLst/>
            <a:cxnLst>
              <a:cxn ang="0">
                <a:pos x="connsiteX0" y="connsiteY0"/>
              </a:cxn>
              <a:cxn ang="0">
                <a:pos x="connsiteX1" y="connsiteY1"/>
              </a:cxn>
            </a:cxnLst>
            <a:rect l="l" t="t" r="r" b="b"/>
            <a:pathLst>
              <a:path w="739067" h="2607778">
                <a:moveTo>
                  <a:pt x="232" y="1"/>
                </a:moveTo>
                <a:cubicBezTo>
                  <a:pt x="-7581" y="884898"/>
                  <a:pt x="180264" y="2106458"/>
                  <a:pt x="739067" y="2607778"/>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20" name="Freeform 77">
            <a:extLst>
              <a:ext uri="{FF2B5EF4-FFF2-40B4-BE49-F238E27FC236}">
                <a16:creationId xmlns:a16="http://schemas.microsoft.com/office/drawing/2014/main" id="{74A7FB34-EE38-904D-8235-F9E00104DF64}"/>
              </a:ext>
            </a:extLst>
          </p:cNvPr>
          <p:cNvSpPr/>
          <p:nvPr/>
        </p:nvSpPr>
        <p:spPr>
          <a:xfrm rot="16878557">
            <a:off x="4935233"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21" name="Freeform 103">
            <a:extLst>
              <a:ext uri="{FF2B5EF4-FFF2-40B4-BE49-F238E27FC236}">
                <a16:creationId xmlns:a16="http://schemas.microsoft.com/office/drawing/2014/main" id="{CA18CB82-07E0-A245-8ADB-9CEBA9C41DFC}"/>
              </a:ext>
            </a:extLst>
          </p:cNvPr>
          <p:cNvSpPr/>
          <p:nvPr/>
        </p:nvSpPr>
        <p:spPr>
          <a:xfrm rot="18860595">
            <a:off x="5474740" y="1568211"/>
            <a:ext cx="121166" cy="869956"/>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36" name="TextBox 135">
            <a:extLst>
              <a:ext uri="{FF2B5EF4-FFF2-40B4-BE49-F238E27FC236}">
                <a16:creationId xmlns:a16="http://schemas.microsoft.com/office/drawing/2014/main" id="{EF0BE55B-5DAA-EF48-939F-E1C094425B26}"/>
              </a:ext>
            </a:extLst>
          </p:cNvPr>
          <p:cNvSpPr txBox="1"/>
          <p:nvPr/>
        </p:nvSpPr>
        <p:spPr>
          <a:xfrm>
            <a:off x="6828798" y="952903"/>
            <a:ext cx="900000" cy="36665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r>
              <a:rPr lang="en-US" dirty="0">
                <a:latin typeface="Trebuchet MS"/>
              </a:rPr>
              <a:t>Tower A</a:t>
            </a:r>
          </a:p>
          <a:p>
            <a:pPr defTabSz="914151"/>
            <a:r>
              <a:rPr lang="en-US" dirty="0">
                <a:latin typeface="Trebuchet MS"/>
              </a:rPr>
              <a:t> 26 MW</a:t>
            </a:r>
          </a:p>
        </p:txBody>
      </p:sp>
      <p:sp>
        <p:nvSpPr>
          <p:cNvPr id="137" name="TextBox 136">
            <a:extLst>
              <a:ext uri="{FF2B5EF4-FFF2-40B4-BE49-F238E27FC236}">
                <a16:creationId xmlns:a16="http://schemas.microsoft.com/office/drawing/2014/main" id="{6ADA9A84-B11A-5D45-BD9E-0DCD1F4361D9}"/>
              </a:ext>
            </a:extLst>
          </p:cNvPr>
          <p:cNvSpPr txBox="1"/>
          <p:nvPr/>
        </p:nvSpPr>
        <p:spPr>
          <a:xfrm>
            <a:off x="7797077" y="940457"/>
            <a:ext cx="900000" cy="36665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stStyle>
          <a:p>
            <a:pPr defTabSz="914151"/>
            <a:r>
              <a:rPr lang="en-US" dirty="0">
                <a:latin typeface="Trebuchet MS"/>
              </a:rPr>
              <a:t>Tower C</a:t>
            </a:r>
          </a:p>
          <a:p>
            <a:pPr defTabSz="914151"/>
            <a:r>
              <a:rPr lang="en-US" dirty="0">
                <a:latin typeface="Trebuchet MS"/>
              </a:rPr>
              <a:t>26 MW</a:t>
            </a:r>
          </a:p>
        </p:txBody>
      </p:sp>
      <p:cxnSp>
        <p:nvCxnSpPr>
          <p:cNvPr id="139" name="Straight Connector 138">
            <a:extLst>
              <a:ext uri="{FF2B5EF4-FFF2-40B4-BE49-F238E27FC236}">
                <a16:creationId xmlns:a16="http://schemas.microsoft.com/office/drawing/2014/main" id="{F4471930-FE4C-074C-B2B9-9AA24B7808B6}"/>
              </a:ext>
            </a:extLst>
          </p:cNvPr>
          <p:cNvCxnSpPr>
            <a:cxnSpLocks/>
          </p:cNvCxnSpPr>
          <p:nvPr/>
        </p:nvCxnSpPr>
        <p:spPr>
          <a:xfrm>
            <a:off x="8252756" y="1379764"/>
            <a:ext cx="0" cy="23786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25CA4E81-B504-AB40-9981-68ACDC108452}"/>
              </a:ext>
            </a:extLst>
          </p:cNvPr>
          <p:cNvSpPr/>
          <p:nvPr/>
        </p:nvSpPr>
        <p:spPr>
          <a:xfrm>
            <a:off x="3338215" y="1759933"/>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MUMBAI 01</a:t>
            </a:r>
          </a:p>
          <a:p>
            <a:pPr algn="ctr" defTabSz="914151">
              <a:defRPr/>
            </a:pPr>
            <a:r>
              <a:rPr lang="en-US" sz="700" b="1" dirty="0">
                <a:solidFill>
                  <a:prstClr val="black"/>
                </a:solidFill>
                <a:latin typeface="Trebuchet MS"/>
              </a:rPr>
              <a:t>Vashi</a:t>
            </a:r>
          </a:p>
          <a:p>
            <a:pPr algn="ctr" defTabSz="914151">
              <a:defRPr/>
            </a:pPr>
            <a:r>
              <a:rPr lang="en-US" sz="700" b="1" dirty="0">
                <a:solidFill>
                  <a:prstClr val="black"/>
                </a:solidFill>
                <a:latin typeface="Trebuchet MS"/>
              </a:rPr>
              <a:t>0.9 MW</a:t>
            </a:r>
          </a:p>
        </p:txBody>
      </p:sp>
      <p:sp>
        <p:nvSpPr>
          <p:cNvPr id="140" name="Rounded Rectangle 139">
            <a:extLst>
              <a:ext uri="{FF2B5EF4-FFF2-40B4-BE49-F238E27FC236}">
                <a16:creationId xmlns:a16="http://schemas.microsoft.com/office/drawing/2014/main" id="{1211AE9B-8C38-354E-ABE5-00145F1EAE0A}"/>
              </a:ext>
            </a:extLst>
          </p:cNvPr>
          <p:cNvSpPr/>
          <p:nvPr/>
        </p:nvSpPr>
        <p:spPr>
          <a:xfrm>
            <a:off x="3338215" y="2693018"/>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MUMBAI 02</a:t>
            </a:r>
          </a:p>
          <a:p>
            <a:pPr algn="ctr" defTabSz="914151">
              <a:defRPr/>
            </a:pPr>
            <a:r>
              <a:rPr lang="en-US" sz="700" b="1" dirty="0">
                <a:solidFill>
                  <a:prstClr val="black"/>
                </a:solidFill>
                <a:latin typeface="Trebuchet MS"/>
              </a:rPr>
              <a:t>Airoli</a:t>
            </a:r>
          </a:p>
          <a:p>
            <a:pPr algn="ctr" defTabSz="914151">
              <a:defRPr/>
            </a:pPr>
            <a:r>
              <a:rPr lang="en-US" sz="700" b="1" dirty="0">
                <a:solidFill>
                  <a:prstClr val="black"/>
                </a:solidFill>
                <a:latin typeface="Trebuchet MS"/>
              </a:rPr>
              <a:t>5.4 MW</a:t>
            </a:r>
          </a:p>
        </p:txBody>
      </p:sp>
      <p:sp>
        <p:nvSpPr>
          <p:cNvPr id="141" name="Rounded Rectangle 140">
            <a:extLst>
              <a:ext uri="{FF2B5EF4-FFF2-40B4-BE49-F238E27FC236}">
                <a16:creationId xmlns:a16="http://schemas.microsoft.com/office/drawing/2014/main" id="{8CA9B810-5256-6048-9DDF-788A7E3EFCE3}"/>
              </a:ext>
            </a:extLst>
          </p:cNvPr>
          <p:cNvSpPr/>
          <p:nvPr/>
        </p:nvSpPr>
        <p:spPr>
          <a:xfrm>
            <a:off x="2206662" y="1334432"/>
            <a:ext cx="904417" cy="360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3</a:t>
            </a:r>
          </a:p>
          <a:p>
            <a:pPr algn="ctr" defTabSz="914151">
              <a:defRPr/>
            </a:pPr>
            <a:r>
              <a:rPr lang="en-US" sz="700" b="1" dirty="0">
                <a:solidFill>
                  <a:prstClr val="black"/>
                </a:solidFill>
                <a:latin typeface="Trebuchet MS"/>
              </a:rPr>
              <a:t>BTS</a:t>
            </a:r>
          </a:p>
        </p:txBody>
      </p:sp>
      <p:cxnSp>
        <p:nvCxnSpPr>
          <p:cNvPr id="144" name="Straight Connector 143">
            <a:extLst>
              <a:ext uri="{FF2B5EF4-FFF2-40B4-BE49-F238E27FC236}">
                <a16:creationId xmlns:a16="http://schemas.microsoft.com/office/drawing/2014/main" id="{E51DB885-E60D-8243-B3AE-97F358B2A29E}"/>
              </a:ext>
            </a:extLst>
          </p:cNvPr>
          <p:cNvCxnSpPr>
            <a:cxnSpLocks/>
          </p:cNvCxnSpPr>
          <p:nvPr/>
        </p:nvCxnSpPr>
        <p:spPr>
          <a:xfrm rot="16200000">
            <a:off x="696676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0BA0F5D-6341-2D48-932D-19ED5FBE9367}"/>
              </a:ext>
            </a:extLst>
          </p:cNvPr>
          <p:cNvCxnSpPr>
            <a:cxnSpLocks/>
          </p:cNvCxnSpPr>
          <p:nvPr/>
        </p:nvCxnSpPr>
        <p:spPr>
          <a:xfrm rot="16200000">
            <a:off x="8025996"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D16C9AE-E5C2-2E42-ADC9-2B8C5B68C08D}"/>
              </a:ext>
            </a:extLst>
          </p:cNvPr>
          <p:cNvCxnSpPr>
            <a:cxnSpLocks/>
          </p:cNvCxnSpPr>
          <p:nvPr/>
        </p:nvCxnSpPr>
        <p:spPr>
          <a:xfrm rot="16200000">
            <a:off x="491348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06643CE-F9B2-5F47-8BCC-B56B5B10CA8E}"/>
              </a:ext>
            </a:extLst>
          </p:cNvPr>
          <p:cNvCxnSpPr>
            <a:cxnSpLocks/>
          </p:cNvCxnSpPr>
          <p:nvPr/>
        </p:nvCxnSpPr>
        <p:spPr>
          <a:xfrm rot="5400000" flipV="1">
            <a:off x="2666896" y="180098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E0D29E3D-6CE0-B743-A197-0B2243872F48}"/>
              </a:ext>
            </a:extLst>
          </p:cNvPr>
          <p:cNvSpPr txBox="1"/>
          <p:nvPr/>
        </p:nvSpPr>
        <p:spPr>
          <a:xfrm>
            <a:off x="5615180" y="976158"/>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26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defTabSz="914174"/>
            <a:r>
              <a:rPr lang="en-US" dirty="0"/>
              <a:t>NOIDA 01</a:t>
            </a:r>
          </a:p>
          <a:p>
            <a:pPr defTabSz="914174"/>
            <a:r>
              <a:rPr lang="en-US" dirty="0"/>
              <a:t>Noida</a:t>
            </a:r>
          </a:p>
          <a:p>
            <a:pPr defTabSz="914174"/>
            <a:r>
              <a:rPr lang="en-US" dirty="0"/>
              <a:t> 10.8 MW</a:t>
            </a:r>
          </a:p>
        </p:txBody>
      </p:sp>
      <p:sp>
        <p:nvSpPr>
          <p:cNvPr id="6" name="Rectangle 5">
            <a:extLst>
              <a:ext uri="{FF2B5EF4-FFF2-40B4-BE49-F238E27FC236}">
                <a16:creationId xmlns:a16="http://schemas.microsoft.com/office/drawing/2014/main" id="{40E88582-FF6C-0147-8F8B-177FA84E3C8E}"/>
              </a:ext>
            </a:extLst>
          </p:cNvPr>
          <p:cNvSpPr/>
          <p:nvPr/>
        </p:nvSpPr>
        <p:spPr>
          <a:xfrm>
            <a:off x="74951" y="1220793"/>
            <a:ext cx="3170548" cy="1915873"/>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7" name="TextBox 6">
            <a:extLst>
              <a:ext uri="{FF2B5EF4-FFF2-40B4-BE49-F238E27FC236}">
                <a16:creationId xmlns:a16="http://schemas.microsoft.com/office/drawing/2014/main" id="{204C5E11-6F3B-074B-8987-9162DB81719E}"/>
              </a:ext>
            </a:extLst>
          </p:cNvPr>
          <p:cNvSpPr txBox="1"/>
          <p:nvPr/>
        </p:nvSpPr>
        <p:spPr>
          <a:xfrm>
            <a:off x="449177" y="2854361"/>
            <a:ext cx="2423973" cy="246221"/>
          </a:xfrm>
          <a:prstGeom prst="rect">
            <a:avLst/>
          </a:prstGeom>
          <a:noFill/>
        </p:spPr>
        <p:txBody>
          <a:bodyPr wrap="square" rtlCol="0">
            <a:spAutoFit/>
          </a:bodyPr>
          <a:lstStyle/>
          <a:p>
            <a:pPr algn="ctr" defTabSz="914151">
              <a:defRPr/>
            </a:pPr>
            <a:r>
              <a:rPr lang="en-US" sz="1000" b="1" dirty="0">
                <a:solidFill>
                  <a:prstClr val="white"/>
                </a:solidFill>
                <a:latin typeface="Trebuchet MS"/>
              </a:rPr>
              <a:t>MUMBAI 03 CAMPUS (RABALE)</a:t>
            </a:r>
          </a:p>
        </p:txBody>
      </p:sp>
      <p:sp>
        <p:nvSpPr>
          <p:cNvPr id="149" name="Rectangle 148">
            <a:extLst>
              <a:ext uri="{FF2B5EF4-FFF2-40B4-BE49-F238E27FC236}">
                <a16:creationId xmlns:a16="http://schemas.microsoft.com/office/drawing/2014/main" id="{82B194BF-9574-E042-9A11-0B1347162899}"/>
              </a:ext>
            </a:extLst>
          </p:cNvPr>
          <p:cNvSpPr/>
          <p:nvPr/>
        </p:nvSpPr>
        <p:spPr>
          <a:xfrm>
            <a:off x="6550786" y="364372"/>
            <a:ext cx="2242801" cy="101539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50" name="TextBox 149">
            <a:extLst>
              <a:ext uri="{FF2B5EF4-FFF2-40B4-BE49-F238E27FC236}">
                <a16:creationId xmlns:a16="http://schemas.microsoft.com/office/drawing/2014/main" id="{D99EA087-7F49-E547-98EF-61E343BF92DB}"/>
              </a:ext>
            </a:extLst>
          </p:cNvPr>
          <p:cNvSpPr txBox="1"/>
          <p:nvPr/>
        </p:nvSpPr>
        <p:spPr>
          <a:xfrm>
            <a:off x="6598149" y="397593"/>
            <a:ext cx="1045717" cy="415498"/>
          </a:xfrm>
          <a:prstGeom prst="rect">
            <a:avLst/>
          </a:prstGeom>
          <a:noFill/>
        </p:spPr>
        <p:txBody>
          <a:bodyPr wrap="square" rtlCol="0">
            <a:spAutoFit/>
          </a:bodyPr>
          <a:lstStyle/>
          <a:p>
            <a:pPr defTabSz="914151">
              <a:defRPr/>
            </a:pPr>
            <a:r>
              <a:rPr lang="en-US" sz="1050" b="1" dirty="0">
                <a:solidFill>
                  <a:prstClr val="white"/>
                </a:solidFill>
                <a:latin typeface="Trebuchet MS"/>
              </a:rPr>
              <a:t>NOIDA 02 CAMPUS </a:t>
            </a:r>
          </a:p>
        </p:txBody>
      </p:sp>
      <p:sp>
        <p:nvSpPr>
          <p:cNvPr id="151" name="Rectangle 150">
            <a:extLst>
              <a:ext uri="{FF2B5EF4-FFF2-40B4-BE49-F238E27FC236}">
                <a16:creationId xmlns:a16="http://schemas.microsoft.com/office/drawing/2014/main" id="{646A8A2A-00BB-6446-94AE-E0814110679E}"/>
              </a:ext>
            </a:extLst>
          </p:cNvPr>
          <p:cNvSpPr/>
          <p:nvPr/>
        </p:nvSpPr>
        <p:spPr>
          <a:xfrm>
            <a:off x="5552210" y="3787258"/>
            <a:ext cx="3106452" cy="942320"/>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52" name="TextBox 151">
            <a:extLst>
              <a:ext uri="{FF2B5EF4-FFF2-40B4-BE49-F238E27FC236}">
                <a16:creationId xmlns:a16="http://schemas.microsoft.com/office/drawing/2014/main" id="{CAB0F183-F882-2340-B697-886CDCE44163}"/>
              </a:ext>
            </a:extLst>
          </p:cNvPr>
          <p:cNvSpPr txBox="1"/>
          <p:nvPr/>
        </p:nvSpPr>
        <p:spPr>
          <a:xfrm>
            <a:off x="5615180" y="3787259"/>
            <a:ext cx="2928683" cy="253916"/>
          </a:xfrm>
          <a:prstGeom prst="rect">
            <a:avLst/>
          </a:prstGeom>
          <a:noFill/>
        </p:spPr>
        <p:txBody>
          <a:bodyPr wrap="square" rtlCol="0">
            <a:spAutoFit/>
          </a:bodyPr>
          <a:lstStyle/>
          <a:p>
            <a:pPr algn="ctr" defTabSz="914151">
              <a:defRPr/>
            </a:pPr>
            <a:r>
              <a:rPr lang="en-US" sz="1050" b="1" dirty="0">
                <a:solidFill>
                  <a:prstClr val="white"/>
                </a:solidFill>
                <a:latin typeface="Trebuchet MS"/>
              </a:rPr>
              <a:t>CHENNAI 02 CAMPUS (SIRUSERI)</a:t>
            </a:r>
          </a:p>
        </p:txBody>
      </p:sp>
      <p:sp>
        <p:nvSpPr>
          <p:cNvPr id="153" name="TextBox 152">
            <a:extLst>
              <a:ext uri="{FF2B5EF4-FFF2-40B4-BE49-F238E27FC236}">
                <a16:creationId xmlns:a16="http://schemas.microsoft.com/office/drawing/2014/main" id="{6B74910B-A3F7-AE45-9431-B383765CC31F}"/>
              </a:ext>
            </a:extLst>
          </p:cNvPr>
          <p:cNvSpPr txBox="1"/>
          <p:nvPr/>
        </p:nvSpPr>
        <p:spPr>
          <a:xfrm>
            <a:off x="1247154" y="3706496"/>
            <a:ext cx="1471312"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r>
              <a:rPr lang="en-US" dirty="0">
                <a:latin typeface="Trebuchet MS"/>
              </a:rPr>
              <a:t>Tower 1</a:t>
            </a:r>
          </a:p>
          <a:p>
            <a:pPr defTabSz="914151"/>
            <a:r>
              <a:rPr lang="en-US" dirty="0">
                <a:latin typeface="Trebuchet MS"/>
              </a:rPr>
              <a:t>20 MW</a:t>
            </a:r>
          </a:p>
        </p:txBody>
      </p:sp>
      <p:grpSp>
        <p:nvGrpSpPr>
          <p:cNvPr id="195" name="Group 194">
            <a:extLst>
              <a:ext uri="{FF2B5EF4-FFF2-40B4-BE49-F238E27FC236}">
                <a16:creationId xmlns:a16="http://schemas.microsoft.com/office/drawing/2014/main" id="{DBC002BC-A6A9-49FB-A963-75C8BFC8AB91}"/>
              </a:ext>
            </a:extLst>
          </p:cNvPr>
          <p:cNvGrpSpPr/>
          <p:nvPr/>
        </p:nvGrpSpPr>
        <p:grpSpPr>
          <a:xfrm>
            <a:off x="4371502" y="1420310"/>
            <a:ext cx="1824217" cy="1934387"/>
            <a:chOff x="4589533" y="1669603"/>
            <a:chExt cx="1824217" cy="1934387"/>
          </a:xfrm>
        </p:grpSpPr>
        <p:pic>
          <p:nvPicPr>
            <p:cNvPr id="196" name="Picture 195" descr="A close up of a logo&#10;&#10;Description automatically generated">
              <a:extLst>
                <a:ext uri="{FF2B5EF4-FFF2-40B4-BE49-F238E27FC236}">
                  <a16:creationId xmlns:a16="http://schemas.microsoft.com/office/drawing/2014/main" id="{6B11A503-6E58-44AE-B007-63D4D78798B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57402" y="1669603"/>
              <a:ext cx="360000" cy="360000"/>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C192FC76-EDF7-4F0E-B182-D11AA086C3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2821496"/>
              <a:ext cx="360000" cy="360000"/>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F2BD5DD1-D623-4DF1-9B74-32671BD01F3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58818" y="3220895"/>
              <a:ext cx="360000" cy="360000"/>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6817CD42-AB6A-43C7-8F2C-4C9AE9EEDD40}"/>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8020" y="3243990"/>
              <a:ext cx="360000" cy="360000"/>
            </a:xfrm>
            <a:prstGeom prst="rect">
              <a:avLst/>
            </a:prstGeom>
          </p:spPr>
        </p:pic>
        <p:pic>
          <p:nvPicPr>
            <p:cNvPr id="200" name="Picture 199" descr="A close up of a logo&#10;&#10;Description automatically generated">
              <a:extLst>
                <a:ext uri="{FF2B5EF4-FFF2-40B4-BE49-F238E27FC236}">
                  <a16:creationId xmlns:a16="http://schemas.microsoft.com/office/drawing/2014/main" id="{D786860D-F4CF-4CA0-811E-D5026C15B8C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89533" y="2608818"/>
              <a:ext cx="360000" cy="360000"/>
            </a:xfrm>
            <a:prstGeom prst="rect">
              <a:avLst/>
            </a:prstGeom>
          </p:spPr>
        </p:pic>
        <p:pic>
          <p:nvPicPr>
            <p:cNvPr id="201" name="Picture 200" descr="A close up of a logo&#10;&#10;Description automatically generated">
              <a:extLst>
                <a:ext uri="{FF2B5EF4-FFF2-40B4-BE49-F238E27FC236}">
                  <a16:creationId xmlns:a16="http://schemas.microsoft.com/office/drawing/2014/main" id="{787C0477-73DE-4A0A-8C9C-B98CB31D3080}"/>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53750" y="2261150"/>
              <a:ext cx="360000" cy="360000"/>
            </a:xfrm>
            <a:prstGeom prst="rect">
              <a:avLst/>
            </a:prstGeom>
          </p:spPr>
        </p:pic>
      </p:grpSp>
      <p:cxnSp>
        <p:nvCxnSpPr>
          <p:cNvPr id="130" name="Straight Connector 129">
            <a:extLst>
              <a:ext uri="{FF2B5EF4-FFF2-40B4-BE49-F238E27FC236}">
                <a16:creationId xmlns:a16="http://schemas.microsoft.com/office/drawing/2014/main" id="{A86D63C7-40CD-444A-AF28-1B87F38B9AD9}"/>
              </a:ext>
            </a:extLst>
          </p:cNvPr>
          <p:cNvCxnSpPr>
            <a:cxnSpLocks/>
          </p:cNvCxnSpPr>
          <p:nvPr/>
        </p:nvCxnSpPr>
        <p:spPr>
          <a:xfrm flipH="1" flipV="1">
            <a:off x="3698216" y="2443324"/>
            <a:ext cx="841189" cy="103919"/>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565B39B0-F258-4EA9-B467-DFE2E7F8BFCB}"/>
              </a:ext>
            </a:extLst>
          </p:cNvPr>
          <p:cNvSpPr/>
          <p:nvPr/>
        </p:nvSpPr>
        <p:spPr>
          <a:xfrm>
            <a:off x="6836648" y="2517118"/>
            <a:ext cx="2092433" cy="799226"/>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32" name="TextBox 131">
            <a:extLst>
              <a:ext uri="{FF2B5EF4-FFF2-40B4-BE49-F238E27FC236}">
                <a16:creationId xmlns:a16="http://schemas.microsoft.com/office/drawing/2014/main" id="{DE6B26A6-7245-46A4-83B0-D431F6B445AE}"/>
              </a:ext>
            </a:extLst>
          </p:cNvPr>
          <p:cNvSpPr txBox="1"/>
          <p:nvPr/>
        </p:nvSpPr>
        <p:spPr>
          <a:xfrm>
            <a:off x="6865887" y="2512813"/>
            <a:ext cx="1954264" cy="400110"/>
          </a:xfrm>
          <a:prstGeom prst="rect">
            <a:avLst/>
          </a:prstGeom>
          <a:noFill/>
        </p:spPr>
        <p:txBody>
          <a:bodyPr wrap="square" rtlCol="0">
            <a:spAutoFit/>
          </a:bodyPr>
          <a:lstStyle/>
          <a:p>
            <a:pPr defTabSz="914151">
              <a:defRPr/>
            </a:pPr>
            <a:r>
              <a:rPr lang="en-US" sz="1000" b="1" dirty="0">
                <a:solidFill>
                  <a:prstClr val="white"/>
                </a:solidFill>
                <a:latin typeface="Trebuchet MS"/>
              </a:rPr>
              <a:t>HYDERABAD 02 CAMPUS</a:t>
            </a:r>
          </a:p>
          <a:p>
            <a:pPr defTabSz="914151">
              <a:defRPr/>
            </a:pPr>
            <a:r>
              <a:rPr lang="en-US" sz="1000" b="1" dirty="0">
                <a:solidFill>
                  <a:prstClr val="white"/>
                </a:solidFill>
                <a:latin typeface="Trebuchet MS"/>
              </a:rPr>
              <a:t>(FAB CITY)</a:t>
            </a:r>
          </a:p>
        </p:txBody>
      </p:sp>
      <p:sp>
        <p:nvSpPr>
          <p:cNvPr id="203" name="TextBox 202">
            <a:extLst>
              <a:ext uri="{FF2B5EF4-FFF2-40B4-BE49-F238E27FC236}">
                <a16:creationId xmlns:a16="http://schemas.microsoft.com/office/drawing/2014/main" id="{052442D8-8246-43CA-A50E-8BCB49307687}"/>
              </a:ext>
            </a:extLst>
          </p:cNvPr>
          <p:cNvSpPr txBox="1"/>
          <p:nvPr/>
        </p:nvSpPr>
        <p:spPr>
          <a:xfrm>
            <a:off x="1111949" y="3283343"/>
            <a:ext cx="1742759" cy="415498"/>
          </a:xfrm>
          <a:prstGeom prst="rect">
            <a:avLst/>
          </a:prstGeom>
          <a:noFill/>
        </p:spPr>
        <p:txBody>
          <a:bodyPr wrap="square" rtlCol="0">
            <a:spAutoFit/>
          </a:bodyPr>
          <a:lstStyle/>
          <a:p>
            <a:pPr algn="ctr" defTabSz="914151">
              <a:defRPr/>
            </a:pPr>
            <a:r>
              <a:rPr lang="en-US" sz="1050" b="1" dirty="0">
                <a:solidFill>
                  <a:prstClr val="white"/>
                </a:solidFill>
                <a:latin typeface="Trebuchet MS"/>
              </a:rPr>
              <a:t>BANGALORE 02 CAMPUS (AEROSPACE PARK)</a:t>
            </a:r>
          </a:p>
        </p:txBody>
      </p:sp>
      <p:sp>
        <p:nvSpPr>
          <p:cNvPr id="117" name="TextBox 116">
            <a:extLst>
              <a:ext uri="{FF2B5EF4-FFF2-40B4-BE49-F238E27FC236}">
                <a16:creationId xmlns:a16="http://schemas.microsoft.com/office/drawing/2014/main" id="{C035A21B-8B8C-4055-85DE-CD7C03EE13B0}"/>
              </a:ext>
            </a:extLst>
          </p:cNvPr>
          <p:cNvSpPr txBox="1"/>
          <p:nvPr/>
        </p:nvSpPr>
        <p:spPr>
          <a:xfrm>
            <a:off x="6958968" y="2894563"/>
            <a:ext cx="864020" cy="341317"/>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accent3"/>
          </a:lnRef>
          <a:fillRef idx="2">
            <a:schemeClr val="accent3"/>
          </a:fillRef>
          <a:effectRef idx="1">
            <a:schemeClr val="accent3"/>
          </a:effectRef>
          <a:fontRef idx="minor">
            <a:schemeClr val="dk1"/>
          </a:fontRef>
        </p:style>
        <p:txBody>
          <a:bodyPr wrap="none" rtlCol="0" anchor="ctr">
            <a:noAutofit/>
          </a:bodyPr>
          <a:lstStyle>
            <a:defPPr>
              <a:defRPr lang="en-US"/>
            </a:defPPr>
            <a:lvl1pPr marR="0" lvl="0" indent="0" algn="ctr" defTabSz="914288" fontAlgn="auto">
              <a:lnSpc>
                <a:spcPct val="100000"/>
              </a:lnSpc>
              <a:spcBef>
                <a:spcPts val="0"/>
              </a:spcBef>
              <a:spcAft>
                <a:spcPts val="0"/>
              </a:spcAft>
              <a:buClrTx/>
              <a:buSzTx/>
              <a:buFontTx/>
              <a:buNone/>
              <a:tabLst/>
              <a:defRPr kumimoji="0" sz="800" b="1" i="0" u="none" strike="noStrike" cap="none" spc="0" normalizeH="0" baseline="0">
                <a:ln>
                  <a:noFill/>
                </a:ln>
                <a:solidFill>
                  <a:prstClr val="black"/>
                </a:solidFill>
                <a:effectLst/>
                <a:uLnTx/>
                <a:uFillTx/>
                <a:latin typeface="Trebuchet MS"/>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98"/>
            <a:r>
              <a:rPr lang="en-US" sz="700" dirty="0"/>
              <a:t>Block 1</a:t>
            </a:r>
          </a:p>
          <a:p>
            <a:pPr defTabSz="914198"/>
            <a:r>
              <a:rPr lang="en-US" sz="700" dirty="0"/>
              <a:t> 26 MW</a:t>
            </a:r>
          </a:p>
          <a:p>
            <a:pPr defTabSz="914198"/>
            <a:r>
              <a:rPr lang="en-US" sz="700" dirty="0"/>
              <a:t>Q4 2023</a:t>
            </a:r>
          </a:p>
        </p:txBody>
      </p:sp>
      <p:sp>
        <p:nvSpPr>
          <p:cNvPr id="207" name="TextBox 206">
            <a:extLst>
              <a:ext uri="{FF2B5EF4-FFF2-40B4-BE49-F238E27FC236}">
                <a16:creationId xmlns:a16="http://schemas.microsoft.com/office/drawing/2014/main" id="{6E5BF5F4-5912-48FB-B647-9912BF4E7A37}"/>
              </a:ext>
            </a:extLst>
          </p:cNvPr>
          <p:cNvSpPr txBox="1"/>
          <p:nvPr/>
        </p:nvSpPr>
        <p:spPr>
          <a:xfrm>
            <a:off x="7861451" y="2894562"/>
            <a:ext cx="950967" cy="331121"/>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r>
              <a:rPr lang="en-US" dirty="0">
                <a:latin typeface="Trebuchet MS"/>
              </a:rPr>
              <a:t>Additional Blocks</a:t>
            </a:r>
          </a:p>
          <a:p>
            <a:pPr defTabSz="914151"/>
            <a:r>
              <a:rPr lang="en-US" dirty="0">
                <a:latin typeface="Trebuchet MS"/>
              </a:rPr>
              <a:t>26-52 MW each </a:t>
            </a:r>
          </a:p>
          <a:p>
            <a:pPr defTabSz="914151"/>
            <a:r>
              <a:rPr lang="en-US" dirty="0">
                <a:latin typeface="Trebuchet MS"/>
              </a:rPr>
              <a:t>(including BTS)</a:t>
            </a:r>
          </a:p>
        </p:txBody>
      </p:sp>
      <p:sp>
        <p:nvSpPr>
          <p:cNvPr id="193" name="Title 2">
            <a:extLst>
              <a:ext uri="{FF2B5EF4-FFF2-40B4-BE49-F238E27FC236}">
                <a16:creationId xmlns:a16="http://schemas.microsoft.com/office/drawing/2014/main" id="{A2878140-FDC8-43CE-9F8C-AAAE30E7177E}"/>
              </a:ext>
            </a:extLst>
          </p:cNvPr>
          <p:cNvSpPr>
            <a:spLocks noGrp="1"/>
          </p:cNvSpPr>
          <p:nvPr>
            <p:ph type="title"/>
          </p:nvPr>
        </p:nvSpPr>
        <p:spPr/>
        <p:txBody>
          <a:bodyPr/>
          <a:lstStyle/>
          <a:p>
            <a:r>
              <a:rPr lang="en-US" dirty="0"/>
              <a:t>SIFY DATA CENTERS - INDIA FOOTPRINT</a:t>
            </a:r>
            <a:endParaRPr lang="en-IN" dirty="0"/>
          </a:p>
        </p:txBody>
      </p:sp>
      <p:sp>
        <p:nvSpPr>
          <p:cNvPr id="4" name="TextBox 3">
            <a:extLst>
              <a:ext uri="{FF2B5EF4-FFF2-40B4-BE49-F238E27FC236}">
                <a16:creationId xmlns:a16="http://schemas.microsoft.com/office/drawing/2014/main" id="{72ADEDA2-7966-C178-676F-463AA701ABE9}"/>
              </a:ext>
            </a:extLst>
          </p:cNvPr>
          <p:cNvSpPr txBox="1"/>
          <p:nvPr/>
        </p:nvSpPr>
        <p:spPr>
          <a:xfrm>
            <a:off x="1214538" y="1887349"/>
            <a:ext cx="900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5</a:t>
            </a:r>
          </a:p>
          <a:p>
            <a:pPr defTabSz="914151">
              <a:defRPr/>
            </a:pPr>
            <a:r>
              <a:rPr lang="en-US" sz="700" b="1" dirty="0">
                <a:solidFill>
                  <a:prstClr val="black"/>
                </a:solidFill>
                <a:latin typeface="Trebuchet MS"/>
              </a:rPr>
              <a:t>38.8 MW</a:t>
            </a:r>
          </a:p>
          <a:p>
            <a:pPr defTabSz="914151">
              <a:defRPr/>
            </a:pPr>
            <a:r>
              <a:rPr lang="en-US" sz="700" b="1" dirty="0">
                <a:solidFill>
                  <a:prstClr val="black"/>
                </a:solidFill>
                <a:latin typeface="Trebuchet MS"/>
              </a:rPr>
              <a:t>Q3 2023</a:t>
            </a:r>
          </a:p>
        </p:txBody>
      </p:sp>
      <p:sp>
        <p:nvSpPr>
          <p:cNvPr id="5" name="TextBox 4">
            <a:extLst>
              <a:ext uri="{FF2B5EF4-FFF2-40B4-BE49-F238E27FC236}">
                <a16:creationId xmlns:a16="http://schemas.microsoft.com/office/drawing/2014/main" id="{F4FEBB2C-56F7-CA11-D547-D74FA0AE5A8C}"/>
              </a:ext>
            </a:extLst>
          </p:cNvPr>
          <p:cNvSpPr txBox="1"/>
          <p:nvPr/>
        </p:nvSpPr>
        <p:spPr>
          <a:xfrm>
            <a:off x="215512" y="1887349"/>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4</a:t>
            </a:r>
          </a:p>
          <a:p>
            <a:pPr defTabSz="914151">
              <a:defRPr/>
            </a:pPr>
            <a:r>
              <a:rPr lang="en-US" sz="700" b="1" dirty="0">
                <a:solidFill>
                  <a:prstClr val="black"/>
                </a:solidFill>
                <a:latin typeface="Trebuchet MS"/>
              </a:rPr>
              <a:t>8.1 MW</a:t>
            </a:r>
          </a:p>
        </p:txBody>
      </p:sp>
      <p:sp>
        <p:nvSpPr>
          <p:cNvPr id="8" name="Rounded Rectangle 140">
            <a:extLst>
              <a:ext uri="{FF2B5EF4-FFF2-40B4-BE49-F238E27FC236}">
                <a16:creationId xmlns:a16="http://schemas.microsoft.com/office/drawing/2014/main" id="{0073DD52-FC8D-97EB-9AF1-E506D00B9AAB}"/>
              </a:ext>
            </a:extLst>
          </p:cNvPr>
          <p:cNvSpPr/>
          <p:nvPr/>
        </p:nvSpPr>
        <p:spPr>
          <a:xfrm>
            <a:off x="2215124" y="1887349"/>
            <a:ext cx="904417"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6</a:t>
            </a:r>
          </a:p>
          <a:p>
            <a:pPr algn="ctr" defTabSz="914151">
              <a:defRPr/>
            </a:pPr>
            <a:r>
              <a:rPr lang="en-US" sz="700" b="1" dirty="0">
                <a:solidFill>
                  <a:prstClr val="black"/>
                </a:solidFill>
                <a:latin typeface="Trebuchet MS"/>
              </a:rPr>
              <a:t>26 MW</a:t>
            </a:r>
          </a:p>
          <a:p>
            <a:pPr algn="ctr" defTabSz="914151">
              <a:defRPr/>
            </a:pPr>
            <a:r>
              <a:rPr lang="en-US" sz="700" b="1" dirty="0">
                <a:solidFill>
                  <a:prstClr val="black"/>
                </a:solidFill>
                <a:latin typeface="Trebuchet MS"/>
              </a:rPr>
              <a:t>Q4 2024</a:t>
            </a:r>
          </a:p>
        </p:txBody>
      </p:sp>
      <p:sp>
        <p:nvSpPr>
          <p:cNvPr id="9" name="TextBox 8">
            <a:extLst>
              <a:ext uri="{FF2B5EF4-FFF2-40B4-BE49-F238E27FC236}">
                <a16:creationId xmlns:a16="http://schemas.microsoft.com/office/drawing/2014/main" id="{37010456-4B39-F95B-ADC1-8BD398F09D55}"/>
              </a:ext>
            </a:extLst>
          </p:cNvPr>
          <p:cNvSpPr txBox="1"/>
          <p:nvPr/>
        </p:nvSpPr>
        <p:spPr>
          <a:xfrm>
            <a:off x="1194428" y="2425902"/>
            <a:ext cx="900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8</a:t>
            </a:r>
          </a:p>
          <a:p>
            <a:pPr defTabSz="914198"/>
            <a:r>
              <a:rPr lang="en-US" sz="700" dirty="0">
                <a:solidFill>
                  <a:prstClr val="black"/>
                </a:solidFill>
                <a:latin typeface="Trebuchet MS"/>
              </a:rPr>
              <a:t>20-30 MW</a:t>
            </a:r>
          </a:p>
        </p:txBody>
      </p:sp>
      <p:sp>
        <p:nvSpPr>
          <p:cNvPr id="10" name="TextBox 9">
            <a:extLst>
              <a:ext uri="{FF2B5EF4-FFF2-40B4-BE49-F238E27FC236}">
                <a16:creationId xmlns:a16="http://schemas.microsoft.com/office/drawing/2014/main" id="{44D9531C-CE2A-2F38-B908-C7CA66A6FE48}"/>
              </a:ext>
            </a:extLst>
          </p:cNvPr>
          <p:cNvSpPr txBox="1"/>
          <p:nvPr/>
        </p:nvSpPr>
        <p:spPr>
          <a:xfrm>
            <a:off x="195402" y="2425902"/>
            <a:ext cx="900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7</a:t>
            </a:r>
          </a:p>
          <a:p>
            <a:pPr defTabSz="914198"/>
            <a:r>
              <a:rPr lang="en-US" sz="700" dirty="0">
                <a:solidFill>
                  <a:prstClr val="black"/>
                </a:solidFill>
                <a:latin typeface="Trebuchet MS"/>
              </a:rPr>
              <a:t>20-30 MW</a:t>
            </a:r>
          </a:p>
          <a:p>
            <a:pPr defTabSz="914198"/>
            <a:r>
              <a:rPr lang="en-US" sz="700" dirty="0">
                <a:solidFill>
                  <a:prstClr val="black"/>
                </a:solidFill>
                <a:latin typeface="Trebuchet MS"/>
              </a:rPr>
              <a:t>Q1 2025</a:t>
            </a:r>
          </a:p>
        </p:txBody>
      </p:sp>
      <p:sp>
        <p:nvSpPr>
          <p:cNvPr id="11" name="Rounded Rectangle 140">
            <a:extLst>
              <a:ext uri="{FF2B5EF4-FFF2-40B4-BE49-F238E27FC236}">
                <a16:creationId xmlns:a16="http://schemas.microsoft.com/office/drawing/2014/main" id="{B11B1184-517B-A26D-2946-6A5CA7C8980C}"/>
              </a:ext>
            </a:extLst>
          </p:cNvPr>
          <p:cNvSpPr/>
          <p:nvPr/>
        </p:nvSpPr>
        <p:spPr>
          <a:xfrm>
            <a:off x="2194949" y="2425902"/>
            <a:ext cx="904417"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r>
              <a:rPr lang="en-US" sz="700" b="1" dirty="0">
                <a:solidFill>
                  <a:prstClr val="black"/>
                </a:solidFill>
                <a:latin typeface="Trebuchet MS"/>
              </a:rPr>
              <a:t>Tower 9</a:t>
            </a:r>
          </a:p>
          <a:p>
            <a:pPr algn="ctr" defTabSz="914151"/>
            <a:r>
              <a:rPr lang="en-US" sz="700" b="1" dirty="0">
                <a:solidFill>
                  <a:prstClr val="black"/>
                </a:solidFill>
                <a:latin typeface="Trebuchet MS"/>
              </a:rPr>
              <a:t>20-40 MW</a:t>
            </a:r>
          </a:p>
        </p:txBody>
      </p:sp>
      <p:cxnSp>
        <p:nvCxnSpPr>
          <p:cNvPr id="18" name="Straight Connector 17">
            <a:extLst>
              <a:ext uri="{FF2B5EF4-FFF2-40B4-BE49-F238E27FC236}">
                <a16:creationId xmlns:a16="http://schemas.microsoft.com/office/drawing/2014/main" id="{3E9A97AD-4FC2-FF22-779D-B2F4D8081868}"/>
              </a:ext>
            </a:extLst>
          </p:cNvPr>
          <p:cNvCxnSpPr>
            <a:cxnSpLocks/>
          </p:cNvCxnSpPr>
          <p:nvPr/>
        </p:nvCxnSpPr>
        <p:spPr>
          <a:xfrm rot="5400000" flipV="1">
            <a:off x="613589" y="180098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DC0A7F-2232-692D-2D5F-A849F2BD430F}"/>
              </a:ext>
            </a:extLst>
          </p:cNvPr>
          <p:cNvCxnSpPr>
            <a:cxnSpLocks/>
          </p:cNvCxnSpPr>
          <p:nvPr/>
        </p:nvCxnSpPr>
        <p:spPr>
          <a:xfrm rot="5400000" flipV="1">
            <a:off x="1621701" y="180098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74F7C35-CF29-E79A-73CD-33661530D39F}"/>
              </a:ext>
            </a:extLst>
          </p:cNvPr>
          <p:cNvCxnSpPr>
            <a:cxnSpLocks/>
          </p:cNvCxnSpPr>
          <p:nvPr/>
        </p:nvCxnSpPr>
        <p:spPr>
          <a:xfrm rot="5400000" flipV="1">
            <a:off x="2667372" y="2351235"/>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41CB2B-706A-9FED-E1C8-BE723DC12023}"/>
              </a:ext>
            </a:extLst>
          </p:cNvPr>
          <p:cNvCxnSpPr>
            <a:cxnSpLocks/>
            <a:stCxn id="102" idx="3"/>
          </p:cNvCxnSpPr>
          <p:nvPr/>
        </p:nvCxnSpPr>
        <p:spPr>
          <a:xfrm flipV="1">
            <a:off x="3966522" y="3225682"/>
            <a:ext cx="925936" cy="48963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B34ADE-77C0-A65F-D9DD-93CF26401C23}"/>
              </a:ext>
            </a:extLst>
          </p:cNvPr>
          <p:cNvCxnSpPr>
            <a:cxnSpLocks/>
            <a:endCxn id="201" idx="2"/>
          </p:cNvCxnSpPr>
          <p:nvPr/>
        </p:nvCxnSpPr>
        <p:spPr>
          <a:xfrm flipH="1">
            <a:off x="6015719" y="2013670"/>
            <a:ext cx="943019" cy="358187"/>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93F2AE3-E310-1BDA-F39F-093C8A46916F}"/>
              </a:ext>
            </a:extLst>
          </p:cNvPr>
          <p:cNvCxnSpPr>
            <a:cxnSpLocks/>
          </p:cNvCxnSpPr>
          <p:nvPr/>
        </p:nvCxnSpPr>
        <p:spPr>
          <a:xfrm>
            <a:off x="3270469" y="2415954"/>
            <a:ext cx="434096" cy="2098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2F5A24B-B64F-5639-8766-D6034AD44E1F}"/>
              </a:ext>
            </a:extLst>
          </p:cNvPr>
          <p:cNvCxnSpPr>
            <a:cxnSpLocks/>
          </p:cNvCxnSpPr>
          <p:nvPr/>
        </p:nvCxnSpPr>
        <p:spPr>
          <a:xfrm flipV="1">
            <a:off x="6072796" y="1364005"/>
            <a:ext cx="1280" cy="252135"/>
          </a:xfrm>
          <a:prstGeom prst="line">
            <a:avLst/>
          </a:prstGeom>
          <a:ln w="12700">
            <a:solidFill>
              <a:srgbClr val="ABC125"/>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4C5D6D6-77C6-494D-3890-749BE6E3E53D}"/>
              </a:ext>
            </a:extLst>
          </p:cNvPr>
          <p:cNvCxnSpPr>
            <a:cxnSpLocks/>
          </p:cNvCxnSpPr>
          <p:nvPr/>
        </p:nvCxnSpPr>
        <p:spPr>
          <a:xfrm flipV="1">
            <a:off x="5021871" y="1616495"/>
            <a:ext cx="3230887" cy="11565"/>
          </a:xfrm>
          <a:prstGeom prst="line">
            <a:avLst/>
          </a:prstGeom>
          <a:ln w="12700">
            <a:solidFill>
              <a:srgbClr val="C0D72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FFBFBCB-98AE-281D-3BF0-D7D5C436DB35}"/>
              </a:ext>
            </a:extLst>
          </p:cNvPr>
          <p:cNvCxnSpPr>
            <a:cxnSpLocks/>
          </p:cNvCxnSpPr>
          <p:nvPr/>
        </p:nvCxnSpPr>
        <p:spPr>
          <a:xfrm>
            <a:off x="7198676" y="1379764"/>
            <a:ext cx="0" cy="23786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4038A76-D314-673A-B593-FABBB0276FB4}"/>
              </a:ext>
            </a:extLst>
          </p:cNvPr>
          <p:cNvCxnSpPr>
            <a:cxnSpLocks/>
            <a:stCxn id="152" idx="0"/>
            <a:endCxn id="198" idx="2"/>
          </p:cNvCxnSpPr>
          <p:nvPr/>
        </p:nvCxnSpPr>
        <p:spPr>
          <a:xfrm flipH="1" flipV="1">
            <a:off x="5420787" y="3331602"/>
            <a:ext cx="1658735" cy="455657"/>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65093C2-95D3-1CFA-DEB6-04C238BC0DE0}"/>
              </a:ext>
            </a:extLst>
          </p:cNvPr>
          <p:cNvCxnSpPr>
            <a:cxnSpLocks/>
            <a:stCxn id="55" idx="1"/>
          </p:cNvCxnSpPr>
          <p:nvPr/>
        </p:nvCxnSpPr>
        <p:spPr>
          <a:xfrm flipH="1" flipV="1">
            <a:off x="5199371" y="2759582"/>
            <a:ext cx="722343" cy="122481"/>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DA7E023-73D9-5CA1-2DDC-59578F8FCE88}"/>
              </a:ext>
            </a:extLst>
          </p:cNvPr>
          <p:cNvCxnSpPr>
            <a:cxnSpLocks/>
          </p:cNvCxnSpPr>
          <p:nvPr/>
        </p:nvCxnSpPr>
        <p:spPr>
          <a:xfrm>
            <a:off x="2962766" y="3722605"/>
            <a:ext cx="148409" cy="2774"/>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0CB4359F-ACAA-8E3A-91EB-59F7792A1DA7}"/>
              </a:ext>
            </a:extLst>
          </p:cNvPr>
          <p:cNvSpPr txBox="1"/>
          <p:nvPr/>
        </p:nvSpPr>
        <p:spPr>
          <a:xfrm>
            <a:off x="3111195" y="3499320"/>
            <a:ext cx="855328"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BANGALORE 01</a:t>
            </a:r>
          </a:p>
          <a:p>
            <a:pPr defTabSz="914151">
              <a:defRPr/>
            </a:pPr>
            <a:r>
              <a:rPr lang="en-US" sz="700" b="1" dirty="0">
                <a:solidFill>
                  <a:prstClr val="black"/>
                </a:solidFill>
                <a:latin typeface="Trebuchet MS"/>
              </a:rPr>
              <a:t>Electronic City</a:t>
            </a:r>
          </a:p>
          <a:p>
            <a:pPr defTabSz="914151">
              <a:defRPr/>
            </a:pPr>
            <a:r>
              <a:rPr lang="en-US" sz="700" b="1" dirty="0">
                <a:solidFill>
                  <a:prstClr val="black"/>
                </a:solidFill>
                <a:latin typeface="Trebuchet MS"/>
              </a:rPr>
              <a:t>4.0 MW</a:t>
            </a:r>
          </a:p>
        </p:txBody>
      </p:sp>
      <p:sp>
        <p:nvSpPr>
          <p:cNvPr id="103" name="Rectangle 102">
            <a:extLst>
              <a:ext uri="{FF2B5EF4-FFF2-40B4-BE49-F238E27FC236}">
                <a16:creationId xmlns:a16="http://schemas.microsoft.com/office/drawing/2014/main" id="{3FCF83DD-766C-FBE6-22FD-9FA3640E612C}"/>
              </a:ext>
            </a:extLst>
          </p:cNvPr>
          <p:cNvSpPr/>
          <p:nvPr/>
        </p:nvSpPr>
        <p:spPr>
          <a:xfrm>
            <a:off x="1031634" y="3282506"/>
            <a:ext cx="1910088" cy="865629"/>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3" name="TextBox 12">
            <a:extLst>
              <a:ext uri="{FF2B5EF4-FFF2-40B4-BE49-F238E27FC236}">
                <a16:creationId xmlns:a16="http://schemas.microsoft.com/office/drawing/2014/main" id="{F5C7F49D-A01F-8CCC-61D1-F86E71B7F8F4}"/>
              </a:ext>
            </a:extLst>
          </p:cNvPr>
          <p:cNvSpPr txBox="1"/>
          <p:nvPr/>
        </p:nvSpPr>
        <p:spPr>
          <a:xfrm>
            <a:off x="4302153" y="4760419"/>
            <a:ext cx="3687415" cy="215444"/>
          </a:xfrm>
          <a:prstGeom prst="rect">
            <a:avLst/>
          </a:prstGeom>
          <a:noFill/>
        </p:spPr>
        <p:txBody>
          <a:bodyPr wrap="square" rtlCol="0">
            <a:spAutoFit/>
          </a:bodyPr>
          <a:lstStyle/>
          <a:p>
            <a:pPr defTabSz="914265">
              <a:defRPr/>
            </a:pPr>
            <a:r>
              <a:rPr lang="en-US" sz="800" dirty="0">
                <a:solidFill>
                  <a:prstClr val="white">
                    <a:lumMod val="85000"/>
                  </a:prstClr>
                </a:solidFill>
                <a:latin typeface="Trebuchet MS"/>
                <a:cs typeface="Arial" panose="020B0604020202020204" pitchFamily="34" charset="0"/>
              </a:rPr>
              <a:t>All Power references are Design IT Power at Full Capacity </a:t>
            </a:r>
          </a:p>
        </p:txBody>
      </p:sp>
      <p:sp>
        <p:nvSpPr>
          <p:cNvPr id="14" name="TextBox 13">
            <a:extLst>
              <a:ext uri="{FF2B5EF4-FFF2-40B4-BE49-F238E27FC236}">
                <a16:creationId xmlns:a16="http://schemas.microsoft.com/office/drawing/2014/main" id="{EA6D0D82-9636-F3EE-F78F-CD1A39212C08}"/>
              </a:ext>
            </a:extLst>
          </p:cNvPr>
          <p:cNvSpPr txBox="1"/>
          <p:nvPr/>
        </p:nvSpPr>
        <p:spPr>
          <a:xfrm>
            <a:off x="4302153" y="4897654"/>
            <a:ext cx="6134101" cy="196208"/>
          </a:xfrm>
          <a:prstGeom prst="rect">
            <a:avLst/>
          </a:prstGeom>
          <a:noFill/>
        </p:spPr>
        <p:txBody>
          <a:bodyPr wrap="square" rtlCol="0">
            <a:spAutoFit/>
          </a:bodyPr>
          <a:lstStyle/>
          <a:p>
            <a:pPr defTabSz="914265">
              <a:defRPr/>
            </a:pPr>
            <a:r>
              <a:rPr lang="en-IN" sz="675" b="1" dirty="0">
                <a:solidFill>
                  <a:prstClr val="white">
                    <a:lumMod val="85000"/>
                  </a:prstClr>
                </a:solidFill>
                <a:latin typeface="Trebuchet MS"/>
                <a:ea typeface="Calibri" panose="020F0502020204030204" pitchFamily="34" charset="0"/>
              </a:rPr>
              <a:t>This is copyright material and limited to the purpose it is currently serving</a:t>
            </a:r>
            <a:endParaRPr lang="en-US" sz="675" dirty="0">
              <a:solidFill>
                <a:prstClr val="white">
                  <a:lumMod val="85000"/>
                </a:prstClr>
              </a:solidFill>
              <a:latin typeface="Trebuchet MS"/>
              <a:cs typeface="Arial" panose="020B0604020202020204" pitchFamily="34" charset="0"/>
            </a:endParaRPr>
          </a:p>
        </p:txBody>
      </p:sp>
      <p:sp>
        <p:nvSpPr>
          <p:cNvPr id="38" name="TextBox 37">
            <a:extLst>
              <a:ext uri="{FF2B5EF4-FFF2-40B4-BE49-F238E27FC236}">
                <a16:creationId xmlns:a16="http://schemas.microsoft.com/office/drawing/2014/main" id="{A368C7F2-46B4-A741-91AE-0F1501F8919D}"/>
              </a:ext>
            </a:extLst>
          </p:cNvPr>
          <p:cNvSpPr txBox="1"/>
          <p:nvPr/>
        </p:nvSpPr>
        <p:spPr>
          <a:xfrm>
            <a:off x="327268" y="4610734"/>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endParaRPr lang="en-US" dirty="0">
              <a:latin typeface="Trebuchet MS"/>
            </a:endParaRPr>
          </a:p>
        </p:txBody>
      </p:sp>
      <p:sp>
        <p:nvSpPr>
          <p:cNvPr id="48" name="TextBox 47">
            <a:extLst>
              <a:ext uri="{FF2B5EF4-FFF2-40B4-BE49-F238E27FC236}">
                <a16:creationId xmlns:a16="http://schemas.microsoft.com/office/drawing/2014/main" id="{F91CD5B9-D5B1-FB42-A964-FD88EC5176B0}"/>
              </a:ext>
            </a:extLst>
          </p:cNvPr>
          <p:cNvSpPr txBox="1"/>
          <p:nvPr/>
        </p:nvSpPr>
        <p:spPr>
          <a:xfrm>
            <a:off x="1209224" y="4610734"/>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endParaRPr lang="en-US" dirty="0">
              <a:latin typeface="Trebuchet MS"/>
            </a:endParaRPr>
          </a:p>
        </p:txBody>
      </p:sp>
      <p:sp>
        <p:nvSpPr>
          <p:cNvPr id="62" name="TextBox 61">
            <a:extLst>
              <a:ext uri="{FF2B5EF4-FFF2-40B4-BE49-F238E27FC236}">
                <a16:creationId xmlns:a16="http://schemas.microsoft.com/office/drawing/2014/main" id="{82FD6C04-B7E6-CC4D-8D4A-4AC6FD328A5B}"/>
              </a:ext>
            </a:extLst>
          </p:cNvPr>
          <p:cNvSpPr txBox="1"/>
          <p:nvPr/>
        </p:nvSpPr>
        <p:spPr>
          <a:xfrm>
            <a:off x="2316732" y="4610734"/>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endParaRPr lang="en-US" dirty="0">
              <a:latin typeface="Trebuchet MS"/>
            </a:endParaRPr>
          </a:p>
        </p:txBody>
      </p:sp>
      <p:sp>
        <p:nvSpPr>
          <p:cNvPr id="24" name="TextBox 23">
            <a:extLst>
              <a:ext uri="{FF2B5EF4-FFF2-40B4-BE49-F238E27FC236}">
                <a16:creationId xmlns:a16="http://schemas.microsoft.com/office/drawing/2014/main" id="{7DABDBA5-D555-2BF1-D80E-6A494E7BA543}"/>
              </a:ext>
            </a:extLst>
          </p:cNvPr>
          <p:cNvSpPr txBox="1"/>
          <p:nvPr/>
        </p:nvSpPr>
        <p:spPr>
          <a:xfrm>
            <a:off x="435269" y="4557012"/>
            <a:ext cx="740389" cy="215444"/>
          </a:xfrm>
          <a:prstGeom prst="rect">
            <a:avLst/>
          </a:prstGeom>
          <a:noFill/>
        </p:spPr>
        <p:txBody>
          <a:bodyPr wrap="square" rtlCol="0">
            <a:spAutoFit/>
          </a:bodyPr>
          <a:lstStyle/>
          <a:p>
            <a:pPr defTabSz="914264"/>
            <a:r>
              <a:rPr lang="en-US" sz="800" dirty="0">
                <a:solidFill>
                  <a:prstClr val="white">
                    <a:lumMod val="85000"/>
                  </a:prstClr>
                </a:solidFill>
                <a:latin typeface="Trebuchet MS"/>
              </a:rPr>
              <a:t>Operational</a:t>
            </a:r>
            <a:endParaRPr lang="en-IN" sz="800" dirty="0">
              <a:solidFill>
                <a:prstClr val="white">
                  <a:lumMod val="85000"/>
                </a:prstClr>
              </a:solidFill>
              <a:latin typeface="Trebuchet MS"/>
            </a:endParaRPr>
          </a:p>
        </p:txBody>
      </p:sp>
      <p:sp>
        <p:nvSpPr>
          <p:cNvPr id="26" name="TextBox 25">
            <a:extLst>
              <a:ext uri="{FF2B5EF4-FFF2-40B4-BE49-F238E27FC236}">
                <a16:creationId xmlns:a16="http://schemas.microsoft.com/office/drawing/2014/main" id="{DB931F41-D236-2C7B-14C2-85F8DF3BA9A1}"/>
              </a:ext>
            </a:extLst>
          </p:cNvPr>
          <p:cNvSpPr txBox="1"/>
          <p:nvPr/>
        </p:nvSpPr>
        <p:spPr>
          <a:xfrm>
            <a:off x="1317225" y="4557012"/>
            <a:ext cx="965941"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In Development</a:t>
            </a:r>
          </a:p>
        </p:txBody>
      </p:sp>
      <p:sp>
        <p:nvSpPr>
          <p:cNvPr id="28" name="TextBox 27">
            <a:extLst>
              <a:ext uri="{FF2B5EF4-FFF2-40B4-BE49-F238E27FC236}">
                <a16:creationId xmlns:a16="http://schemas.microsoft.com/office/drawing/2014/main" id="{D338264E-0341-17DF-4CB4-CE8AD16D8DB5}"/>
              </a:ext>
            </a:extLst>
          </p:cNvPr>
          <p:cNvSpPr txBox="1"/>
          <p:nvPr/>
        </p:nvSpPr>
        <p:spPr>
          <a:xfrm>
            <a:off x="2424733" y="4557013"/>
            <a:ext cx="741239"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Planning</a:t>
            </a:r>
          </a:p>
        </p:txBody>
      </p:sp>
    </p:spTree>
    <p:extLst>
      <p:ext uri="{BB962C8B-B14F-4D97-AF65-F5344CB8AC3E}">
        <p14:creationId xmlns:p14="http://schemas.microsoft.com/office/powerpoint/2010/main" val="363300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6C3C95-132F-1BEB-C4CC-7DEA9CD26A93}"/>
              </a:ext>
            </a:extLst>
          </p:cNvPr>
          <p:cNvSpPr>
            <a:spLocks noGrp="1"/>
          </p:cNvSpPr>
          <p:nvPr>
            <p:ph type="body" sz="quarter" idx="11"/>
          </p:nvPr>
        </p:nvSpPr>
        <p:spPr/>
        <p:txBody>
          <a:bodyPr/>
          <a:lstStyle/>
          <a:p>
            <a:r>
              <a:rPr lang="en-US" dirty="0"/>
              <a:t>CITY-WISE BUSINESS VERTICALS AND DRIVING FACTORS</a:t>
            </a:r>
            <a:endParaRPr lang="en-IN" dirty="0"/>
          </a:p>
        </p:txBody>
      </p:sp>
      <p:sp>
        <p:nvSpPr>
          <p:cNvPr id="8" name="Rectangle 7">
            <a:extLst>
              <a:ext uri="{FF2B5EF4-FFF2-40B4-BE49-F238E27FC236}">
                <a16:creationId xmlns:a16="http://schemas.microsoft.com/office/drawing/2014/main" id="{EFB9AB4F-317C-4E24-868B-C19FECBF2A94}"/>
              </a:ext>
            </a:extLst>
          </p:cNvPr>
          <p:cNvSpPr/>
          <p:nvPr/>
        </p:nvSpPr>
        <p:spPr>
          <a:xfrm>
            <a:off x="7034128" y="4918664"/>
            <a:ext cx="1949573" cy="230832"/>
          </a:xfrm>
          <a:prstGeom prst="rect">
            <a:avLst/>
          </a:prstGeom>
        </p:spPr>
        <p:txBody>
          <a:bodyPr wrap="none">
            <a:spAutoFit/>
          </a:bodyPr>
          <a:lstStyle/>
          <a:p>
            <a:r>
              <a:rPr lang="en-US" sz="900" dirty="0">
                <a:solidFill>
                  <a:prstClr val="black"/>
                </a:solidFill>
                <a:latin typeface="Calibri"/>
                <a:ea typeface="Calibri"/>
                <a:cs typeface="Calibri"/>
                <a:sym typeface="Calibri"/>
              </a:rPr>
              <a:t>© Sify Technologies Ltd - Confidential</a:t>
            </a:r>
            <a:endParaRPr lang="en-IN" sz="900" dirty="0">
              <a:solidFill>
                <a:prstClr val="black"/>
              </a:solidFill>
              <a:latin typeface="Trebuchet MS"/>
            </a:endParaRPr>
          </a:p>
        </p:txBody>
      </p:sp>
    </p:spTree>
    <p:extLst>
      <p:ext uri="{BB962C8B-B14F-4D97-AF65-F5344CB8AC3E}">
        <p14:creationId xmlns:p14="http://schemas.microsoft.com/office/powerpoint/2010/main" val="277978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DAE2656-FEBC-4E75-B759-EFBAD735D858}"/>
              </a:ext>
            </a:extLst>
          </p:cNvPr>
          <p:cNvGraphicFramePr/>
          <p:nvPr>
            <p:extLst>
              <p:ext uri="{D42A27DB-BD31-4B8C-83A1-F6EECF244321}">
                <p14:modId xmlns:p14="http://schemas.microsoft.com/office/powerpoint/2010/main" val="1448202918"/>
              </p:ext>
            </p:extLst>
          </p:nvPr>
        </p:nvGraphicFramePr>
        <p:xfrm>
          <a:off x="324000" y="987425"/>
          <a:ext cx="8496150" cy="3744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938B635D-7776-B919-0276-6960DA88ED92}"/>
              </a:ext>
            </a:extLst>
          </p:cNvPr>
          <p:cNvSpPr>
            <a:spLocks noGrp="1"/>
          </p:cNvSpPr>
          <p:nvPr>
            <p:ph type="title"/>
          </p:nvPr>
        </p:nvSpPr>
        <p:spPr/>
        <p:txBody>
          <a:bodyPr/>
          <a:lstStyle/>
          <a:p>
            <a:r>
              <a:rPr lang="en-US" dirty="0"/>
              <a:t>MUMBAI city</a:t>
            </a:r>
            <a:endParaRPr lang="en-IN" dirty="0"/>
          </a:p>
        </p:txBody>
      </p:sp>
    </p:spTree>
    <p:extLst>
      <p:ext uri="{BB962C8B-B14F-4D97-AF65-F5344CB8AC3E}">
        <p14:creationId xmlns:p14="http://schemas.microsoft.com/office/powerpoint/2010/main" val="334508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IN" dirty="0"/>
              <a:t>SIFY Mumbai 01 DATA CENTER – vashi</a:t>
            </a:r>
          </a:p>
        </p:txBody>
      </p:sp>
      <p:graphicFrame>
        <p:nvGraphicFramePr>
          <p:cNvPr id="2" name="Diagram 1">
            <a:extLst>
              <a:ext uri="{FF2B5EF4-FFF2-40B4-BE49-F238E27FC236}">
                <a16:creationId xmlns:a16="http://schemas.microsoft.com/office/drawing/2014/main" id="{25C7A0FD-9618-458B-9080-2D8DAB5BBB3E}"/>
              </a:ext>
            </a:extLst>
          </p:cNvPr>
          <p:cNvGraphicFramePr/>
          <p:nvPr>
            <p:extLst>
              <p:ext uri="{D42A27DB-BD31-4B8C-83A1-F6EECF244321}">
                <p14:modId xmlns:p14="http://schemas.microsoft.com/office/powerpoint/2010/main" val="2515449440"/>
              </p:ext>
            </p:extLst>
          </p:nvPr>
        </p:nvGraphicFramePr>
        <p:xfrm>
          <a:off x="4370100" y="987425"/>
          <a:ext cx="4427537" cy="3394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A672EC34-197A-F2FC-DD57-EDA3EE40B2A2}"/>
              </a:ext>
            </a:extLst>
          </p:cNvPr>
          <p:cNvGrpSpPr/>
          <p:nvPr/>
        </p:nvGrpSpPr>
        <p:grpSpPr>
          <a:xfrm>
            <a:off x="315690" y="987424"/>
            <a:ext cx="3508163" cy="3394699"/>
            <a:chOff x="315690" y="987424"/>
            <a:chExt cx="3508163" cy="3394699"/>
          </a:xfrm>
        </p:grpSpPr>
        <p:pic>
          <p:nvPicPr>
            <p:cNvPr id="9" name="Picture 8" descr="A view of a city&#10;&#10;Description automatically generated">
              <a:extLst>
                <a:ext uri="{FF2B5EF4-FFF2-40B4-BE49-F238E27FC236}">
                  <a16:creationId xmlns:a16="http://schemas.microsoft.com/office/drawing/2014/main" id="{F8770347-4786-933F-9BC8-958201F52C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690" y="987424"/>
              <a:ext cx="3499852" cy="3394699"/>
            </a:xfrm>
            <a:prstGeom prst="rect">
              <a:avLst/>
            </a:prstGeom>
          </p:spPr>
        </p:pic>
        <p:grpSp>
          <p:nvGrpSpPr>
            <p:cNvPr id="11" name="Group 10">
              <a:extLst>
                <a:ext uri="{FF2B5EF4-FFF2-40B4-BE49-F238E27FC236}">
                  <a16:creationId xmlns:a16="http://schemas.microsoft.com/office/drawing/2014/main" id="{A42F8D81-055A-B45A-A2F8-1DA35662E0FD}"/>
                </a:ext>
              </a:extLst>
            </p:cNvPr>
            <p:cNvGrpSpPr/>
            <p:nvPr/>
          </p:nvGrpSpPr>
          <p:grpSpPr>
            <a:xfrm>
              <a:off x="324000" y="3905069"/>
              <a:ext cx="3499853" cy="477054"/>
              <a:chOff x="454424" y="4340029"/>
              <a:chExt cx="3099889" cy="477054"/>
            </a:xfrm>
          </p:grpSpPr>
          <p:sp>
            <p:nvSpPr>
              <p:cNvPr id="12" name="Rectangle 11">
                <a:extLst>
                  <a:ext uri="{FF2B5EF4-FFF2-40B4-BE49-F238E27FC236}">
                    <a16:creationId xmlns:a16="http://schemas.microsoft.com/office/drawing/2014/main" id="{4398BCC7-A39E-834C-EF5B-4B27D9376EEE}"/>
                  </a:ext>
                </a:extLst>
              </p:cNvPr>
              <p:cNvSpPr/>
              <p:nvPr/>
            </p:nvSpPr>
            <p:spPr>
              <a:xfrm>
                <a:off x="454424" y="4340029"/>
                <a:ext cx="3092528" cy="477054"/>
              </a:xfrm>
              <a:prstGeom prst="rect">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97A32AAF-0CE4-A4A1-0307-DBE11435ED3A}"/>
                  </a:ext>
                </a:extLst>
              </p:cNvPr>
              <p:cNvSpPr txBox="1"/>
              <p:nvPr/>
            </p:nvSpPr>
            <p:spPr>
              <a:xfrm>
                <a:off x="454426" y="4340029"/>
                <a:ext cx="3099887" cy="395686"/>
              </a:xfrm>
              <a:prstGeom prst="rect">
                <a:avLst/>
              </a:prstGeom>
              <a:noFill/>
            </p:spPr>
            <p:txBody>
              <a:bodyPr wrap="square">
                <a:spAutoFit/>
              </a:bodyPr>
              <a:lstStyle/>
              <a:p>
                <a:pPr marL="0" marR="0" lvl="0" indent="0" algn="ctr" defTabSz="685715" rtl="0" eaLnBrk="1" fontAlgn="auto" latinLnBrk="0" hangingPunct="1">
                  <a:lnSpc>
                    <a:spcPct val="150000"/>
                  </a:lnSpc>
                  <a:spcBef>
                    <a:spcPts val="0"/>
                  </a:spcBef>
                  <a:spcAft>
                    <a:spcPts val="0"/>
                  </a:spcAft>
                  <a:buClrTx/>
                  <a:buSzTx/>
                  <a:buFontTx/>
                  <a:buNone/>
                  <a:tabLst/>
                  <a:defRPr/>
                </a:pPr>
                <a:r>
                  <a:rPr kumimoji="0" lang="en-US" sz="700" b="1" i="1" u="none" strike="noStrike" kern="1200" cap="none" spc="0" normalizeH="0" baseline="0" noProof="0" dirty="0">
                    <a:ln>
                      <a:noFill/>
                    </a:ln>
                    <a:solidFill>
                      <a:prstClr val="black"/>
                    </a:solidFill>
                    <a:effectLst/>
                    <a:uLnTx/>
                    <a:uFillTx/>
                    <a:latin typeface="Trebuchet MS"/>
                    <a:ea typeface="+mn-ea"/>
                    <a:cs typeface="+mn-cs"/>
                  </a:rPr>
                  <a:t>VAT 251, Infotech Park, 5th Floor, Tower 2,Vashi Railway Station Complex Navi Mumbai - 400 703</a:t>
                </a:r>
              </a:p>
            </p:txBody>
          </p:sp>
        </p:grpSp>
      </p:grpSp>
    </p:spTree>
    <p:extLst>
      <p:ext uri="{BB962C8B-B14F-4D97-AF65-F5344CB8AC3E}">
        <p14:creationId xmlns:p14="http://schemas.microsoft.com/office/powerpoint/2010/main" val="201873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5321</TotalTime>
  <Words>5300</Words>
  <Application>Microsoft Office PowerPoint</Application>
  <PresentationFormat>On-screen Show (16:9)</PresentationFormat>
  <Paragraphs>814</Paragraphs>
  <Slides>53</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2" baseType="lpstr">
      <vt:lpstr>Arial</vt:lpstr>
      <vt:lpstr>Arial MT</vt:lpstr>
      <vt:lpstr>Calibri</vt:lpstr>
      <vt:lpstr>TheSansOffice</vt:lpstr>
      <vt:lpstr>TheSansOffice-Bold</vt:lpstr>
      <vt:lpstr>Trebuchet MS</vt:lpstr>
      <vt:lpstr>Wingdings</vt:lpstr>
      <vt:lpstr>Sify Theme Nov20</vt:lpstr>
      <vt:lpstr>Bitmap Image</vt:lpstr>
      <vt:lpstr>PowerPoint Presentation</vt:lpstr>
      <vt:lpstr>PAN INDIA DATA CENTER FOOTPRINT</vt:lpstr>
      <vt:lpstr>Recent developments</vt:lpstr>
      <vt:lpstr>SIFY DATA CENTERs - AN OVERVIEW</vt:lpstr>
      <vt:lpstr>SIFY - Your trusted data center partner</vt:lpstr>
      <vt:lpstr>SIFY DATA CENTERS - INDIA FOOTPRINT</vt:lpstr>
      <vt:lpstr>PowerPoint Presentation</vt:lpstr>
      <vt:lpstr>MUMBAI city</vt:lpstr>
      <vt:lpstr>SIFY Mumbai 01 DATA CENTER – vashi</vt:lpstr>
      <vt:lpstr>SIFY Mumbai 02 DATA CENTER – airoli</vt:lpstr>
      <vt:lpstr>SIFY Mumbai 03 mega data center campus – rabale</vt:lpstr>
      <vt:lpstr>DELHI (NATIONAL CAPITAL REGION)</vt:lpstr>
      <vt:lpstr>SIFY noida 01 DATA CENTER </vt:lpstr>
      <vt:lpstr>Sify NOIDA 02 Hyperscale Campus </vt:lpstr>
      <vt:lpstr>CHENNAI city</vt:lpstr>
      <vt:lpstr>SIFY Chennai 01 DATA CENTER – tidel park</vt:lpstr>
      <vt:lpstr>Sify Chennai 02 Data Center Campus – SIRUSERI  with Integrated CLS</vt:lpstr>
      <vt:lpstr>HYDERABAD city</vt:lpstr>
      <vt:lpstr>SIFY Hyderabad 01 DATA CENTER – financial district</vt:lpstr>
      <vt:lpstr>Sify HYDERABAD 02 Low-Rise mega Campus – fab city</vt:lpstr>
      <vt:lpstr>Bengaluru city</vt:lpstr>
      <vt:lpstr>SIFY bengaluru 01 DATA CENTER – electronic city</vt:lpstr>
      <vt:lpstr>KOLKATA city</vt:lpstr>
      <vt:lpstr>Sify Kolkata 01 DATA CENTER – new town</vt:lpstr>
      <vt:lpstr>Carrier neutral TELCO PRESENCE across all sify data centers</vt:lpstr>
      <vt:lpstr>PowerPoint Presentation</vt:lpstr>
      <vt:lpstr>CAPACITY offering</vt:lpstr>
      <vt:lpstr>Capacity Offering (including Rack Space):</vt:lpstr>
      <vt:lpstr>Cage, Biometric access</vt:lpstr>
      <vt:lpstr>Power and Network cabling</vt:lpstr>
      <vt:lpstr>Physical IT Migration</vt:lpstr>
      <vt:lpstr>Static Transfer Switch</vt:lpstr>
      <vt:lpstr>Sify DC Colocation - Value added services</vt:lpstr>
      <vt:lpstr>SISL Sales Support</vt:lpstr>
      <vt:lpstr>Probing points for colocation pitch</vt:lpstr>
      <vt:lpstr>ESG FOcus</vt:lpstr>
      <vt:lpstr>Transforming Data Center Management with Automation</vt:lpstr>
      <vt:lpstr>INDIA’S bfsi LEADERS ARE in Sify data centers </vt:lpstr>
      <vt:lpstr>Other INDUSTRY LEADERS from india in sify data centers </vt:lpstr>
      <vt:lpstr>SIFY data center global CUSTOMERS</vt:lpstr>
      <vt:lpstr>PowerPoint Presentation</vt:lpstr>
      <vt:lpstr>A leading BANK relies ON Sify FOR SMOOTH BANKING</vt:lpstr>
      <vt:lpstr>improved branch availability &amp;  optimized bandwidth utilization at 1500+ locations</vt:lpstr>
      <vt:lpstr>PowerPoint Presentation</vt:lpstr>
      <vt:lpstr>Sify accelerates the Cloud Journey of a leading financial services provider with its Hybrid IT Solution</vt:lpstr>
      <vt:lpstr>Seamless transformation in record time  with Sify data centers</vt:lpstr>
      <vt:lpstr>carrier-neutral data center and cloud connectivity solutions help US-based cloud contact center company build footprint in India</vt:lpstr>
      <vt:lpstr>Enhancing User experience through faster content streaming  </vt:lpstr>
      <vt:lpstr>PowerPoint Presentation</vt:lpstr>
      <vt:lpstr>PowerPoint Presentation</vt:lpstr>
      <vt:lpstr>Sify helps large generic pharmaceutical BRAND  gain resiliency and Availability</vt:lpstr>
      <vt:lpstr>Seamless transformation in record time  with Sify data centers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Jasveen Singh</dc:creator>
  <cp:lastModifiedBy>Ali Imran Khan</cp:lastModifiedBy>
  <cp:revision>92</cp:revision>
  <dcterms:created xsi:type="dcterms:W3CDTF">2023-02-04T11:44:26Z</dcterms:created>
  <dcterms:modified xsi:type="dcterms:W3CDTF">2023-05-01T18:36:19Z</dcterms:modified>
</cp:coreProperties>
</file>