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751" r:id="rId2"/>
  </p:sldMasterIdLst>
  <p:notesMasterIdLst>
    <p:notesMasterId r:id="rId18"/>
  </p:notesMasterIdLst>
  <p:sldIdLst>
    <p:sldId id="2146846753" r:id="rId3"/>
    <p:sldId id="2147311244" r:id="rId4"/>
    <p:sldId id="2147311243" r:id="rId5"/>
    <p:sldId id="2147311220" r:id="rId6"/>
    <p:sldId id="2147311222" r:id="rId7"/>
    <p:sldId id="2147311249" r:id="rId8"/>
    <p:sldId id="2147311246" r:id="rId9"/>
    <p:sldId id="2076137042" r:id="rId10"/>
    <p:sldId id="2147311221" r:id="rId11"/>
    <p:sldId id="2145705670" r:id="rId12"/>
    <p:sldId id="2147311247" r:id="rId13"/>
    <p:sldId id="2146846727" r:id="rId14"/>
    <p:sldId id="2146846700" r:id="rId15"/>
    <p:sldId id="2147311234" r:id="rId16"/>
    <p:sldId id="2147311250" r:id="rId1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DA5E50-3164-9A79-73EF-50D22E1D9A09}" name="Jasveen Singh" initials="JS" userId="S::jasveen.singh@sifycorp.com::4dbbeedc-bee5-4547-8caf-31649856d2e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A1828"/>
    <a:srgbClr val="BED730"/>
    <a:srgbClr val="40D3E2"/>
    <a:srgbClr val="17375E"/>
    <a:srgbClr val="10253F"/>
    <a:srgbClr val="25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503626-0333-4DB5-A45B-C0A74A96ACEC}" v="1" dt="2023-05-01T18:46:06.4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72" autoAdjust="0"/>
    <p:restoredTop sz="94934" autoAdjust="0"/>
  </p:normalViewPr>
  <p:slideViewPr>
    <p:cSldViewPr snapToGrid="0">
      <p:cViewPr varScale="1">
        <p:scale>
          <a:sx n="78" d="100"/>
          <a:sy n="78" d="100"/>
        </p:scale>
        <p:origin x="6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80503626-0333-4DB5-A45B-C0A74A96ACEC}"/>
    <pc:docChg chg="addSld delSld modSld">
      <pc:chgData name="Ali Imran Khan" userId="1b5bb57a-5950-47f3-9580-38148fcd8ba4" providerId="ADAL" clId="{80503626-0333-4DB5-A45B-C0A74A96ACEC}" dt="2023-05-01T18:46:08.599" v="1" actId="47"/>
      <pc:docMkLst>
        <pc:docMk/>
      </pc:docMkLst>
      <pc:sldChg chg="del">
        <pc:chgData name="Ali Imran Khan" userId="1b5bb57a-5950-47f3-9580-38148fcd8ba4" providerId="ADAL" clId="{80503626-0333-4DB5-A45B-C0A74A96ACEC}" dt="2023-05-01T18:46:08.599" v="1" actId="47"/>
        <pc:sldMkLst>
          <pc:docMk/>
          <pc:sldMk cId="920577208" sldId="2146846752"/>
        </pc:sldMkLst>
      </pc:sldChg>
      <pc:sldChg chg="add">
        <pc:chgData name="Ali Imran Khan" userId="1b5bb57a-5950-47f3-9580-38148fcd8ba4" providerId="ADAL" clId="{80503626-0333-4DB5-A45B-C0A74A96ACEC}" dt="2023-05-01T18:46:06.480" v="0"/>
        <pc:sldMkLst>
          <pc:docMk/>
          <pc:sldMk cId="111856417" sldId="214731125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AD27F-7762-414A-BE79-7A70DF6828B9}" type="datetimeFigureOut">
              <a:rPr lang="en-IN" smtClean="0"/>
              <a:t>02-05-2023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34906-1882-4BA8-A1C1-521A4753B5B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10658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532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127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99614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30404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7011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69B1578-6875-4FE4-99AE-450C6FFB42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FE246B-E024-F02D-1A07-FD6218BDDC6B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pic>
        <p:nvPicPr>
          <p:cNvPr id="18" name="Picture 2" descr="Image result for sify logo">
            <a:extLst>
              <a:ext uri="{FF2B5EF4-FFF2-40B4-BE49-F238E27FC236}">
                <a16:creationId xmlns:a16="http://schemas.microsoft.com/office/drawing/2014/main" id="{7E477AC7-F05E-40F6-892D-1033110209F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71587" y="234501"/>
            <a:ext cx="905357" cy="512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099" y="987426"/>
            <a:ext cx="4417289" cy="1566132"/>
          </a:xfrm>
        </p:spPr>
        <p:txBody>
          <a:bodyPr>
            <a:noAutofit/>
          </a:bodyPr>
          <a:lstStyle>
            <a:lvl1pPr marL="0" indent="0" algn="l">
              <a:lnSpc>
                <a:spcPts val="3400"/>
              </a:lnSpc>
              <a:spcBef>
                <a:spcPts val="0"/>
              </a:spcBef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OF THE SLIDE - LINE ONE</a:t>
            </a:r>
            <a:endParaRPr lang="en-IN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00" y="2571751"/>
            <a:ext cx="7316314" cy="34107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cap="none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/>
              <a:t>Sub Title 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099" y="2996461"/>
            <a:ext cx="5112246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2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11115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16B2-32D2-EC41-B294-FD00DC82F803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6761-74F5-594B-A83C-4E8B2933C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0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ey Statement">
    <p:bg>
      <p:bgPr>
        <a:gradFill flip="none" rotWithShape="1">
          <a:gsLst>
            <a:gs pos="0">
              <a:srgbClr val="081F30"/>
            </a:gs>
            <a:gs pos="29000">
              <a:srgbClr val="081F30"/>
            </a:gs>
            <a:gs pos="64000">
              <a:srgbClr val="081F30"/>
            </a:gs>
            <a:gs pos="97000">
              <a:srgbClr val="081F3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mage result for sify logo">
            <a:extLst>
              <a:ext uri="{FF2B5EF4-FFF2-40B4-BE49-F238E27FC236}">
                <a16:creationId xmlns:a16="http://schemas.microsoft.com/office/drawing/2014/main" id="{C8120123-9D44-4463-BEE4-1126EC8E06E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14"/>
          <a:stretch/>
        </p:blipFill>
        <p:spPr bwMode="auto">
          <a:xfrm>
            <a:off x="7994072" y="213786"/>
            <a:ext cx="905357" cy="51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0CB4D5-62D2-4907-8272-FA0E782F6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323850" y="200578"/>
            <a:ext cx="1016193" cy="659636"/>
          </a:xfrm>
          <a:prstGeom prst="rect">
            <a:avLst/>
          </a:prstGeom>
        </p:spPr>
      </p:pic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850" y="1490132"/>
            <a:ext cx="8575579" cy="51296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Key statement heading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B46FF2-6CC0-C34B-A90A-9870FF40269F}"/>
              </a:ext>
            </a:extLst>
          </p:cNvPr>
          <p:cNvSpPr txBox="1"/>
          <p:nvPr userDrawn="1"/>
        </p:nvSpPr>
        <p:spPr>
          <a:xfrm>
            <a:off x="257388" y="753015"/>
            <a:ext cx="1284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InfinitDIGITAL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B8A44-E180-244B-A2C8-2A23D4FA0E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2193925"/>
            <a:ext cx="8575675" cy="2120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Key Statement</a:t>
            </a:r>
          </a:p>
        </p:txBody>
      </p:sp>
    </p:spTree>
    <p:extLst>
      <p:ext uri="{BB962C8B-B14F-4D97-AF65-F5344CB8AC3E}">
        <p14:creationId xmlns:p14="http://schemas.microsoft.com/office/powerpoint/2010/main" val="3984267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87426"/>
            <a:ext cx="4068763" cy="3744912"/>
          </a:xfrm>
        </p:spPr>
        <p:txBody>
          <a:bodyPr>
            <a:normAutofit/>
          </a:bodyPr>
          <a:lstStyle>
            <a:lvl1pPr marL="226772" indent="-226772">
              <a:buFont typeface="Wingdings" panose="05000000000000000000" pitchFamily="2" charset="2"/>
              <a:buChar char="§"/>
              <a:defRPr sz="1600">
                <a:latin typeface="TheSansOffice" panose="020B0503040302060204" pitchFamily="34" charset="77"/>
              </a:defRPr>
            </a:lvl1pPr>
            <a:lvl2pPr>
              <a:defRPr sz="1400">
                <a:latin typeface="TheSansOffice" panose="020B0503040302060204" pitchFamily="34" charset="77"/>
              </a:defRPr>
            </a:lvl2pPr>
            <a:lvl3pPr>
              <a:defRPr sz="1200">
                <a:latin typeface="TheSansOffice" panose="020B0503040302060204" pitchFamily="34" charset="77"/>
              </a:defRPr>
            </a:lvl3pPr>
            <a:lvl4pPr marL="1371429" indent="0">
              <a:buNone/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388" y="987426"/>
            <a:ext cx="4068762" cy="3744912"/>
          </a:xfrm>
        </p:spPr>
        <p:txBody>
          <a:bodyPr>
            <a:normAutofit/>
          </a:bodyPr>
          <a:lstStyle>
            <a:lvl1pPr marL="226772" indent="-226772">
              <a:buFont typeface="Wingdings" panose="05000000000000000000" pitchFamily="2" charset="2"/>
              <a:buChar char="§"/>
              <a:defRPr sz="1600">
                <a:latin typeface="TheSansOffice" panose="020B0503040302060204" pitchFamily="34" charset="77"/>
              </a:defRPr>
            </a:lvl1pPr>
            <a:lvl2pPr>
              <a:defRPr sz="1400">
                <a:latin typeface="TheSansOffice" panose="020B0503040302060204" pitchFamily="34" charset="77"/>
              </a:defRPr>
            </a:lvl2pPr>
            <a:lvl3pPr>
              <a:defRPr sz="1200">
                <a:latin typeface="TheSansOffice" panose="020B0503040302060204" pitchFamily="34" charset="77"/>
              </a:defRPr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257731"/>
            <a:ext cx="84963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23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69B1578-6875-4FE4-99AE-450C6FFB42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FE246B-E024-F02D-1A07-FD6218BDDC6B}"/>
              </a:ext>
            </a:extLst>
          </p:cNvPr>
          <p:cNvSpPr/>
          <p:nvPr userDrawn="1"/>
        </p:nvSpPr>
        <p:spPr>
          <a:xfrm>
            <a:off x="1" y="0"/>
            <a:ext cx="9144001" cy="51435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pic>
        <p:nvPicPr>
          <p:cNvPr id="18" name="Picture 2" descr="Image result for sify logo">
            <a:extLst>
              <a:ext uri="{FF2B5EF4-FFF2-40B4-BE49-F238E27FC236}">
                <a16:creationId xmlns:a16="http://schemas.microsoft.com/office/drawing/2014/main" id="{7E477AC7-F05E-40F6-892D-1033110209F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71588" y="234502"/>
            <a:ext cx="905357" cy="512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100" y="987426"/>
            <a:ext cx="4417289" cy="1566132"/>
          </a:xfrm>
        </p:spPr>
        <p:txBody>
          <a:bodyPr>
            <a:noAutofit/>
          </a:bodyPr>
          <a:lstStyle>
            <a:lvl1pPr marL="0" indent="0" algn="l">
              <a:lnSpc>
                <a:spcPts val="3400"/>
              </a:lnSpc>
              <a:spcBef>
                <a:spcPts val="0"/>
              </a:spcBef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OF THE SLIDE - LINE ONE</a:t>
            </a:r>
            <a:endParaRPr lang="en-IN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01" y="2571751"/>
            <a:ext cx="7316314" cy="34107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cap="none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/>
              <a:t>Sub Title 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099" y="2996462"/>
            <a:ext cx="5112246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2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3299349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6A0757AA-6517-B65F-4632-B72189D0CC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6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FE246B-E024-F02D-1A07-FD6218BDDC6B}"/>
              </a:ext>
            </a:extLst>
          </p:cNvPr>
          <p:cNvSpPr/>
          <p:nvPr userDrawn="1"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rgbClr val="0A182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pic>
        <p:nvPicPr>
          <p:cNvPr id="18" name="Picture 2" descr="Image result for sify logo">
            <a:extLst>
              <a:ext uri="{FF2B5EF4-FFF2-40B4-BE49-F238E27FC236}">
                <a16:creationId xmlns:a16="http://schemas.microsoft.com/office/drawing/2014/main" id="{7E477AC7-F05E-40F6-892D-1033110209F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71588" y="234502"/>
            <a:ext cx="905357" cy="512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100" y="2212864"/>
            <a:ext cx="4058514" cy="993780"/>
          </a:xfrm>
        </p:spPr>
        <p:txBody>
          <a:bodyPr>
            <a:noAutofit/>
          </a:bodyPr>
          <a:lstStyle>
            <a:lvl1pPr marL="0" indent="0" algn="l">
              <a:lnSpc>
                <a:spcPts val="3400"/>
              </a:lnSpc>
              <a:spcBef>
                <a:spcPts val="0"/>
              </a:spcBef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01" y="3323569"/>
            <a:ext cx="4058513" cy="520811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cap="none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Sub Title 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100" y="3845636"/>
            <a:ext cx="4058513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2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75393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5BA79F-C34F-D564-54A0-3C52CFA5D9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9143999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794680-026D-525E-495F-3EE907F68862}"/>
              </a:ext>
            </a:extLst>
          </p:cNvPr>
          <p:cNvSpPr/>
          <p:nvPr userDrawn="1"/>
        </p:nvSpPr>
        <p:spPr>
          <a:xfrm>
            <a:off x="3" y="0"/>
            <a:ext cx="9143999" cy="51435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latin typeface="TheSansOffice" panose="020B050304030206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F9AD19-9D39-BF4F-73A5-2DC9F6550DEE}"/>
              </a:ext>
            </a:extLst>
          </p:cNvPr>
          <p:cNvSpPr txBox="1"/>
          <p:nvPr userDrawn="1"/>
        </p:nvSpPr>
        <p:spPr>
          <a:xfrm>
            <a:off x="243840" y="4887674"/>
            <a:ext cx="1021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Digital@Core</a:t>
            </a:r>
            <a:endParaRPr lang="en-US" sz="1050" baseline="30000" dirty="0">
              <a:solidFill>
                <a:schemeClr val="bg1"/>
              </a:solidFill>
            </a:endParaRPr>
          </a:p>
        </p:txBody>
      </p:sp>
      <p:pic>
        <p:nvPicPr>
          <p:cNvPr id="9" name="Picture 2" descr="Image result for sify logo">
            <a:extLst>
              <a:ext uri="{FF2B5EF4-FFF2-40B4-BE49-F238E27FC236}">
                <a16:creationId xmlns:a16="http://schemas.microsoft.com/office/drawing/2014/main" id="{7F2D3FE4-6492-8334-39F6-B655E8F847E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31564" y="4928479"/>
            <a:ext cx="317690" cy="18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289692E0-75EA-3CC9-02A2-875AE4683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211572"/>
            <a:ext cx="7537450" cy="461655"/>
          </a:xfrm>
        </p:spPr>
        <p:txBody>
          <a:bodyPr/>
          <a:lstStyle>
            <a:lvl1pPr>
              <a:defRPr sz="2400" baseline="0">
                <a:solidFill>
                  <a:srgbClr val="BED730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CFF2CC-F8F0-ADC2-217F-A4EAC07AA3D1}"/>
              </a:ext>
            </a:extLst>
          </p:cNvPr>
          <p:cNvSpPr txBox="1"/>
          <p:nvPr userDrawn="1"/>
        </p:nvSpPr>
        <p:spPr>
          <a:xfrm>
            <a:off x="7482608" y="4916513"/>
            <a:ext cx="16929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900" dirty="0">
                <a:solidFill>
                  <a:schemeClr val="bg1">
                    <a:lumMod val="75000"/>
                  </a:schemeClr>
                </a:solidFill>
              </a:rPr>
              <a:t>Sify Confidential</a:t>
            </a:r>
          </a:p>
        </p:txBody>
      </p:sp>
    </p:spTree>
    <p:extLst>
      <p:ext uri="{BB962C8B-B14F-4D97-AF65-F5344CB8AC3E}">
        <p14:creationId xmlns:p14="http://schemas.microsoft.com/office/powerpoint/2010/main" val="540927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B2F7CF-481F-CD39-0C15-A1D021C8A5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9143999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57DB89-CFDA-370A-F43F-545BC20B5C25}"/>
              </a:ext>
            </a:extLst>
          </p:cNvPr>
          <p:cNvSpPr/>
          <p:nvPr userDrawn="1"/>
        </p:nvSpPr>
        <p:spPr>
          <a:xfrm>
            <a:off x="3" y="0"/>
            <a:ext cx="9143999" cy="51435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latin typeface="TheSansOffice" panose="020B0503040302060204" pitchFamily="34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CCE68003-E007-481A-83D1-DBB6D223A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211572"/>
            <a:ext cx="8496150" cy="461655"/>
          </a:xfrm>
        </p:spPr>
        <p:txBody>
          <a:bodyPr/>
          <a:lstStyle>
            <a:lvl1pPr>
              <a:defRPr sz="2400" baseline="0">
                <a:solidFill>
                  <a:srgbClr val="BED730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746C1B-C4A0-E12C-D58B-4B9817B50B2F}"/>
              </a:ext>
            </a:extLst>
          </p:cNvPr>
          <p:cNvSpPr txBox="1"/>
          <p:nvPr userDrawn="1"/>
        </p:nvSpPr>
        <p:spPr>
          <a:xfrm>
            <a:off x="243840" y="4887674"/>
            <a:ext cx="1021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Digital@Core</a:t>
            </a:r>
            <a:endParaRPr lang="en-US" sz="1050" baseline="30000" dirty="0">
              <a:solidFill>
                <a:schemeClr val="bg1"/>
              </a:solidFill>
            </a:endParaRPr>
          </a:p>
        </p:txBody>
      </p:sp>
      <p:pic>
        <p:nvPicPr>
          <p:cNvPr id="6" name="Picture 2" descr="Image result for sify logo">
            <a:extLst>
              <a:ext uri="{FF2B5EF4-FFF2-40B4-BE49-F238E27FC236}">
                <a16:creationId xmlns:a16="http://schemas.microsoft.com/office/drawing/2014/main" id="{E9AA1736-2CBC-46C1-26D7-B1FEF23E956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31564" y="4928479"/>
            <a:ext cx="317690" cy="18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792928-630A-CE7B-2C16-8BE4DDC202CD}"/>
              </a:ext>
            </a:extLst>
          </p:cNvPr>
          <p:cNvSpPr txBox="1"/>
          <p:nvPr userDrawn="1"/>
        </p:nvSpPr>
        <p:spPr>
          <a:xfrm>
            <a:off x="7482608" y="4916513"/>
            <a:ext cx="16929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900" dirty="0">
                <a:solidFill>
                  <a:schemeClr val="bg1">
                    <a:lumMod val="75000"/>
                  </a:schemeClr>
                </a:solidFill>
              </a:rPr>
              <a:t>Sify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99461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E8F71F-4755-EF6B-7086-DC614D25ED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286D9F2-E638-44D4-8E5E-7D3A3E917C44}"/>
              </a:ext>
            </a:extLst>
          </p:cNvPr>
          <p:cNvSpPr/>
          <p:nvPr userDrawn="1"/>
        </p:nvSpPr>
        <p:spPr>
          <a:xfrm>
            <a:off x="2" y="0"/>
            <a:ext cx="9144001" cy="51435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27F25071-BBB9-47AC-A5E5-4FA1422313E0}"/>
              </a:ext>
            </a:extLst>
          </p:cNvPr>
          <p:cNvSpPr/>
          <p:nvPr userDrawn="1"/>
        </p:nvSpPr>
        <p:spPr>
          <a:xfrm>
            <a:off x="6195274" y="2015776"/>
            <a:ext cx="394916" cy="394916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14FA2173-C01F-499E-9EC4-47F068652B3F}"/>
              </a:ext>
            </a:extLst>
          </p:cNvPr>
          <p:cNvSpPr/>
          <p:nvPr userDrawn="1"/>
        </p:nvSpPr>
        <p:spPr>
          <a:xfrm>
            <a:off x="6240114" y="2444897"/>
            <a:ext cx="305232" cy="305232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D3431D-4776-4E72-8183-E70F4FBB8B40}"/>
              </a:ext>
            </a:extLst>
          </p:cNvPr>
          <p:cNvSpPr/>
          <p:nvPr userDrawn="1"/>
        </p:nvSpPr>
        <p:spPr>
          <a:xfrm>
            <a:off x="-6505" y="3822829"/>
            <a:ext cx="9150505" cy="1320673"/>
          </a:xfrm>
          <a:prstGeom prst="rect">
            <a:avLst/>
          </a:prstGeom>
          <a:solidFill>
            <a:srgbClr val="000000">
              <a:alpha val="60000"/>
            </a:srgbClr>
          </a:solidFill>
          <a:ln w="6350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  <a:rtl val="0"/>
            </a:endParaRPr>
          </a:p>
        </p:txBody>
      </p:sp>
      <p:pic>
        <p:nvPicPr>
          <p:cNvPr id="16" name="Picture 2" descr="Image result for sify logo">
            <a:extLst>
              <a:ext uri="{FF2B5EF4-FFF2-40B4-BE49-F238E27FC236}">
                <a16:creationId xmlns:a16="http://schemas.microsoft.com/office/drawing/2014/main" id="{1EE9F260-C274-4C84-B741-C5A278EF8BB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71588" y="234502"/>
            <a:ext cx="905357" cy="512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20C6DDB-ECD9-4134-AD1E-3F734F6944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598" y="3822827"/>
            <a:ext cx="8499553" cy="1251183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/>
              <a:t>Section separator</a:t>
            </a:r>
          </a:p>
        </p:txBody>
      </p:sp>
    </p:spTree>
    <p:extLst>
      <p:ext uri="{BB962C8B-B14F-4D97-AF65-F5344CB8AC3E}">
        <p14:creationId xmlns:p14="http://schemas.microsoft.com/office/powerpoint/2010/main" val="4234053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83F388-8DA6-F3FF-548C-922930AEE2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E68ACB-2593-4C7C-7E2A-EF7DBD15124A}"/>
              </a:ext>
            </a:extLst>
          </p:cNvPr>
          <p:cNvSpPr/>
          <p:nvPr userDrawn="1"/>
        </p:nvSpPr>
        <p:spPr>
          <a:xfrm>
            <a:off x="2" y="0"/>
            <a:ext cx="9144001" cy="51435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2031C83-E40D-4038-958F-45A64DCB1F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116215"/>
            <a:ext cx="905358" cy="75993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DCD772-99C7-8F41-F311-6E8AB6D05A8F}"/>
              </a:ext>
            </a:extLst>
          </p:cNvPr>
          <p:cNvCxnSpPr>
            <a:cxnSpLocks/>
          </p:cNvCxnSpPr>
          <p:nvPr userDrawn="1"/>
        </p:nvCxnSpPr>
        <p:spPr>
          <a:xfrm>
            <a:off x="2" y="2719567"/>
            <a:ext cx="4392611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6B712CD-B155-BA00-9933-CE6891B875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79" y="2869973"/>
            <a:ext cx="4044502" cy="358107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8B56D2C-FECD-4402-FDB5-45A80136C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599" y="2071257"/>
            <a:ext cx="4072016" cy="497908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7" name="Picture 2" descr="Image result for sify logo">
            <a:extLst>
              <a:ext uri="{FF2B5EF4-FFF2-40B4-BE49-F238E27FC236}">
                <a16:creationId xmlns:a16="http://schemas.microsoft.com/office/drawing/2014/main" id="{74B075DA-52F1-B8EB-30D9-2A31D0B2AA2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71588" y="234502"/>
            <a:ext cx="905357" cy="512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979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6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9144001" cy="51435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18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0303" y="-25426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291315" y="3974242"/>
            <a:ext cx="8515330" cy="758096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379916" y="155025"/>
            <a:ext cx="1016193" cy="6596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323850" y="788858"/>
            <a:ext cx="1128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171520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6A0757AA-6517-B65F-4632-B72189D0CC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6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FE246B-E024-F02D-1A07-FD6218BDDC6B}"/>
              </a:ext>
            </a:extLst>
          </p:cNvPr>
          <p:cNvSpPr/>
          <p:nvPr userDrawn="1"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rgbClr val="0A182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pic>
        <p:nvPicPr>
          <p:cNvPr id="18" name="Picture 2" descr="Image result for sify logo">
            <a:extLst>
              <a:ext uri="{FF2B5EF4-FFF2-40B4-BE49-F238E27FC236}">
                <a16:creationId xmlns:a16="http://schemas.microsoft.com/office/drawing/2014/main" id="{7E477AC7-F05E-40F6-892D-1033110209F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71587" y="234501"/>
            <a:ext cx="905357" cy="512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100" y="2300514"/>
            <a:ext cx="4058514" cy="114208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00" y="3339927"/>
            <a:ext cx="4058514" cy="54990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cap="none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Sub Title 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099" y="4100382"/>
            <a:ext cx="5112246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2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1464024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6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9144001" cy="51435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18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0303" y="-25426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291315" y="3974242"/>
            <a:ext cx="8515330" cy="758096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15" y="156428"/>
            <a:ext cx="990016" cy="8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51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55155"/>
            <a:ext cx="6858000" cy="147731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16B2-32D2-EC41-B294-FD00DC82F803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6761-74F5-594B-A83C-4E8B2933C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065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16B2-32D2-EC41-B294-FD00DC82F803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6761-74F5-594B-A83C-4E8B2933C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391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ey Statement">
    <p:bg>
      <p:bgPr>
        <a:gradFill flip="none" rotWithShape="1">
          <a:gsLst>
            <a:gs pos="0">
              <a:srgbClr val="081F30"/>
            </a:gs>
            <a:gs pos="29000">
              <a:srgbClr val="081F30"/>
            </a:gs>
            <a:gs pos="64000">
              <a:srgbClr val="081F30"/>
            </a:gs>
            <a:gs pos="97000">
              <a:srgbClr val="081F3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mage result for sify logo">
            <a:extLst>
              <a:ext uri="{FF2B5EF4-FFF2-40B4-BE49-F238E27FC236}">
                <a16:creationId xmlns:a16="http://schemas.microsoft.com/office/drawing/2014/main" id="{C8120123-9D44-4463-BEE4-1126EC8E06E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14"/>
          <a:stretch/>
        </p:blipFill>
        <p:spPr bwMode="auto">
          <a:xfrm>
            <a:off x="7994073" y="213787"/>
            <a:ext cx="905357" cy="51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0CB4D5-62D2-4907-8272-FA0E782F6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323851" y="200578"/>
            <a:ext cx="1016193" cy="659636"/>
          </a:xfrm>
          <a:prstGeom prst="rect">
            <a:avLst/>
          </a:prstGeom>
        </p:spPr>
      </p:pic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851" y="1490132"/>
            <a:ext cx="8575579" cy="51296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Key statement heading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B46FF2-6CC0-C34B-A90A-9870FF40269F}"/>
              </a:ext>
            </a:extLst>
          </p:cNvPr>
          <p:cNvSpPr txBox="1"/>
          <p:nvPr userDrawn="1"/>
        </p:nvSpPr>
        <p:spPr>
          <a:xfrm>
            <a:off x="257389" y="753015"/>
            <a:ext cx="1284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InfinitDIGITAL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B8A44-E180-244B-A2C8-2A23D4FA0E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851" y="2193925"/>
            <a:ext cx="8575675" cy="2120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Key Statement</a:t>
            </a:r>
          </a:p>
        </p:txBody>
      </p:sp>
    </p:spTree>
    <p:extLst>
      <p:ext uri="{BB962C8B-B14F-4D97-AF65-F5344CB8AC3E}">
        <p14:creationId xmlns:p14="http://schemas.microsoft.com/office/powerpoint/2010/main" val="1156745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1" y="987426"/>
            <a:ext cx="4068763" cy="3744912"/>
          </a:xfrm>
        </p:spPr>
        <p:txBody>
          <a:bodyPr>
            <a:normAutofit/>
          </a:bodyPr>
          <a:lstStyle>
            <a:lvl1pPr marL="226766" indent="-226766">
              <a:buFont typeface="Wingdings" panose="05000000000000000000" pitchFamily="2" charset="2"/>
              <a:buChar char="§"/>
              <a:defRPr sz="1600">
                <a:latin typeface="TheSansOffice" panose="020B0503040302060204" pitchFamily="34" charset="77"/>
              </a:defRPr>
            </a:lvl1pPr>
            <a:lvl2pPr>
              <a:defRPr sz="1400">
                <a:latin typeface="TheSansOffice" panose="020B0503040302060204" pitchFamily="34" charset="77"/>
              </a:defRPr>
            </a:lvl2pPr>
            <a:lvl3pPr>
              <a:defRPr sz="1200">
                <a:latin typeface="TheSansOffice" panose="020B0503040302060204" pitchFamily="34" charset="77"/>
              </a:defRPr>
            </a:lvl3pPr>
            <a:lvl4pPr marL="1371395" indent="0">
              <a:buNone/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388" y="987426"/>
            <a:ext cx="4068762" cy="3744912"/>
          </a:xfrm>
        </p:spPr>
        <p:txBody>
          <a:bodyPr>
            <a:normAutofit/>
          </a:bodyPr>
          <a:lstStyle>
            <a:lvl1pPr marL="226766" indent="-226766">
              <a:buFont typeface="Wingdings" panose="05000000000000000000" pitchFamily="2" charset="2"/>
              <a:buChar char="§"/>
              <a:defRPr sz="1600">
                <a:latin typeface="TheSansOffice" panose="020B0503040302060204" pitchFamily="34" charset="77"/>
              </a:defRPr>
            </a:lvl1pPr>
            <a:lvl2pPr>
              <a:defRPr sz="1400">
                <a:latin typeface="TheSansOffice" panose="020B0503040302060204" pitchFamily="34" charset="77"/>
              </a:defRPr>
            </a:lvl2pPr>
            <a:lvl3pPr>
              <a:defRPr sz="1200">
                <a:latin typeface="TheSansOffice" panose="020B0503040302060204" pitchFamily="34" charset="77"/>
              </a:defRPr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257737"/>
            <a:ext cx="8496300" cy="36932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9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5BA79F-C34F-D564-54A0-3C52CFA5D9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9143999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794680-026D-525E-495F-3EE907F68862}"/>
              </a:ext>
            </a:extLst>
          </p:cNvPr>
          <p:cNvSpPr/>
          <p:nvPr userDrawn="1"/>
        </p:nvSpPr>
        <p:spPr>
          <a:xfrm>
            <a:off x="2" y="0"/>
            <a:ext cx="9143999" cy="51435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latin typeface="TheSansOffice" panose="020B050304030206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F9AD19-9D39-BF4F-73A5-2DC9F6550DEE}"/>
              </a:ext>
            </a:extLst>
          </p:cNvPr>
          <p:cNvSpPr txBox="1"/>
          <p:nvPr userDrawn="1"/>
        </p:nvSpPr>
        <p:spPr>
          <a:xfrm>
            <a:off x="243840" y="4887674"/>
            <a:ext cx="1021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Digital@Core</a:t>
            </a:r>
            <a:endParaRPr lang="en-US" sz="1050" baseline="30000" dirty="0">
              <a:solidFill>
                <a:schemeClr val="bg1"/>
              </a:solidFill>
            </a:endParaRPr>
          </a:p>
        </p:txBody>
      </p:sp>
      <p:pic>
        <p:nvPicPr>
          <p:cNvPr id="9" name="Picture 2" descr="Image result for sify logo">
            <a:extLst>
              <a:ext uri="{FF2B5EF4-FFF2-40B4-BE49-F238E27FC236}">
                <a16:creationId xmlns:a16="http://schemas.microsoft.com/office/drawing/2014/main" id="{7F2D3FE4-6492-8334-39F6-B655E8F847E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31564" y="4928479"/>
            <a:ext cx="317690" cy="18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289692E0-75EA-3CC9-02A2-875AE4683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211571"/>
            <a:ext cx="7537450" cy="461655"/>
          </a:xfrm>
        </p:spPr>
        <p:txBody>
          <a:bodyPr/>
          <a:lstStyle>
            <a:lvl1pPr>
              <a:defRPr sz="2400" baseline="0">
                <a:solidFill>
                  <a:srgbClr val="BED730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805145-D78E-968F-BE86-E561C0913CD7}"/>
              </a:ext>
            </a:extLst>
          </p:cNvPr>
          <p:cNvSpPr txBox="1"/>
          <p:nvPr userDrawn="1"/>
        </p:nvSpPr>
        <p:spPr>
          <a:xfrm>
            <a:off x="7482608" y="4916513"/>
            <a:ext cx="16929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900" dirty="0">
                <a:solidFill>
                  <a:schemeClr val="bg1">
                    <a:lumMod val="75000"/>
                  </a:schemeClr>
                </a:solidFill>
              </a:rPr>
              <a:t>Sify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981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B2F7CF-481F-CD39-0C15-A1D021C8A5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9143999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57DB89-CFDA-370A-F43F-545BC20B5C25}"/>
              </a:ext>
            </a:extLst>
          </p:cNvPr>
          <p:cNvSpPr/>
          <p:nvPr userDrawn="1"/>
        </p:nvSpPr>
        <p:spPr>
          <a:xfrm>
            <a:off x="2" y="0"/>
            <a:ext cx="9143999" cy="51435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latin typeface="TheSansOffice" panose="020B0503040302060204" pitchFamily="34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CCE68003-E007-481A-83D1-DBB6D223A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211571"/>
            <a:ext cx="8496150" cy="461655"/>
          </a:xfrm>
        </p:spPr>
        <p:txBody>
          <a:bodyPr/>
          <a:lstStyle>
            <a:lvl1pPr>
              <a:defRPr sz="2400" baseline="0">
                <a:solidFill>
                  <a:srgbClr val="BED730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746C1B-C4A0-E12C-D58B-4B9817B50B2F}"/>
              </a:ext>
            </a:extLst>
          </p:cNvPr>
          <p:cNvSpPr txBox="1"/>
          <p:nvPr userDrawn="1"/>
        </p:nvSpPr>
        <p:spPr>
          <a:xfrm>
            <a:off x="243840" y="4887674"/>
            <a:ext cx="1021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Digital@Core</a:t>
            </a:r>
            <a:endParaRPr lang="en-US" sz="1050" baseline="30000" dirty="0">
              <a:solidFill>
                <a:schemeClr val="bg1"/>
              </a:solidFill>
            </a:endParaRPr>
          </a:p>
        </p:txBody>
      </p:sp>
      <p:pic>
        <p:nvPicPr>
          <p:cNvPr id="6" name="Picture 2" descr="Image result for sify logo">
            <a:extLst>
              <a:ext uri="{FF2B5EF4-FFF2-40B4-BE49-F238E27FC236}">
                <a16:creationId xmlns:a16="http://schemas.microsoft.com/office/drawing/2014/main" id="{E9AA1736-2CBC-46C1-26D7-B1FEF23E956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31564" y="4928479"/>
            <a:ext cx="317690" cy="18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B5C87D-8A0A-1853-2F3C-2A0EEB0AF083}"/>
              </a:ext>
            </a:extLst>
          </p:cNvPr>
          <p:cNvSpPr txBox="1"/>
          <p:nvPr userDrawn="1"/>
        </p:nvSpPr>
        <p:spPr>
          <a:xfrm>
            <a:off x="7482608" y="4916513"/>
            <a:ext cx="16929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900" dirty="0">
                <a:solidFill>
                  <a:schemeClr val="bg1">
                    <a:lumMod val="75000"/>
                  </a:schemeClr>
                </a:solidFill>
              </a:rPr>
              <a:t>Sify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1603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E8F71F-4755-EF6B-7086-DC614D25ED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286D9F2-E638-44D4-8E5E-7D3A3E917C44}"/>
              </a:ext>
            </a:extLst>
          </p:cNvPr>
          <p:cNvSpPr/>
          <p:nvPr userDrawn="1"/>
        </p:nvSpPr>
        <p:spPr>
          <a:xfrm>
            <a:off x="1" y="0"/>
            <a:ext cx="9144001" cy="51435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27F25071-BBB9-47AC-A5E5-4FA1422313E0}"/>
              </a:ext>
            </a:extLst>
          </p:cNvPr>
          <p:cNvSpPr/>
          <p:nvPr userDrawn="1"/>
        </p:nvSpPr>
        <p:spPr>
          <a:xfrm>
            <a:off x="6195273" y="2015776"/>
            <a:ext cx="394916" cy="394916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14FA2173-C01F-499E-9EC4-47F068652B3F}"/>
              </a:ext>
            </a:extLst>
          </p:cNvPr>
          <p:cNvSpPr/>
          <p:nvPr userDrawn="1"/>
        </p:nvSpPr>
        <p:spPr>
          <a:xfrm>
            <a:off x="6240114" y="2444897"/>
            <a:ext cx="305232" cy="305232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D3431D-4776-4E72-8183-E70F4FBB8B40}"/>
              </a:ext>
            </a:extLst>
          </p:cNvPr>
          <p:cNvSpPr/>
          <p:nvPr userDrawn="1"/>
        </p:nvSpPr>
        <p:spPr>
          <a:xfrm>
            <a:off x="-6505" y="3822828"/>
            <a:ext cx="9150505" cy="1320673"/>
          </a:xfrm>
          <a:prstGeom prst="rect">
            <a:avLst/>
          </a:prstGeom>
          <a:solidFill>
            <a:srgbClr val="000000">
              <a:alpha val="60000"/>
            </a:srgbClr>
          </a:solidFill>
          <a:ln w="6350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  <a:rtl val="0"/>
            </a:endParaRPr>
          </a:p>
        </p:txBody>
      </p:sp>
      <p:pic>
        <p:nvPicPr>
          <p:cNvPr id="16" name="Picture 2" descr="Image result for sify logo">
            <a:extLst>
              <a:ext uri="{FF2B5EF4-FFF2-40B4-BE49-F238E27FC236}">
                <a16:creationId xmlns:a16="http://schemas.microsoft.com/office/drawing/2014/main" id="{1EE9F260-C274-4C84-B741-C5A278EF8BB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71587" y="234501"/>
            <a:ext cx="905357" cy="512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20C6DDB-ECD9-4134-AD1E-3F734F6944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597" y="3822826"/>
            <a:ext cx="8499553" cy="1251183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/>
              <a:t>Section separator</a:t>
            </a:r>
          </a:p>
        </p:txBody>
      </p:sp>
    </p:spTree>
    <p:extLst>
      <p:ext uri="{BB962C8B-B14F-4D97-AF65-F5344CB8AC3E}">
        <p14:creationId xmlns:p14="http://schemas.microsoft.com/office/powerpoint/2010/main" val="2458993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83F388-8DA6-F3FF-548C-922930AEE2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E68ACB-2593-4C7C-7E2A-EF7DBD15124A}"/>
              </a:ext>
            </a:extLst>
          </p:cNvPr>
          <p:cNvSpPr/>
          <p:nvPr userDrawn="1"/>
        </p:nvSpPr>
        <p:spPr>
          <a:xfrm>
            <a:off x="1" y="0"/>
            <a:ext cx="9144001" cy="51435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2031C83-E40D-4038-958F-45A64DCB1F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116215"/>
            <a:ext cx="905358" cy="75993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DCD772-99C7-8F41-F311-6E8AB6D05A8F}"/>
              </a:ext>
            </a:extLst>
          </p:cNvPr>
          <p:cNvCxnSpPr>
            <a:cxnSpLocks/>
          </p:cNvCxnSpPr>
          <p:nvPr userDrawn="1"/>
        </p:nvCxnSpPr>
        <p:spPr>
          <a:xfrm>
            <a:off x="1" y="2719567"/>
            <a:ext cx="4392611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6B712CD-B155-BA00-9933-CE6891B875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79" y="2869973"/>
            <a:ext cx="4044502" cy="358107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8B56D2C-FECD-4402-FDB5-45A80136C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598" y="2071256"/>
            <a:ext cx="4072016" cy="497908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7" name="Picture 2" descr="Image result for sify logo">
            <a:extLst>
              <a:ext uri="{FF2B5EF4-FFF2-40B4-BE49-F238E27FC236}">
                <a16:creationId xmlns:a16="http://schemas.microsoft.com/office/drawing/2014/main" id="{74B075DA-52F1-B8EB-30D9-2A31D0B2AA2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71587" y="234501"/>
            <a:ext cx="905357" cy="512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4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5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0303" y="-25426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291314" y="3974242"/>
            <a:ext cx="8515330" cy="758096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379915" y="155024"/>
            <a:ext cx="1016193" cy="6596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323850" y="788857"/>
            <a:ext cx="1128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247742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5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0303" y="-25426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291314" y="3974242"/>
            <a:ext cx="8515330" cy="758096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14" y="156427"/>
            <a:ext cx="990016" cy="8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9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55155"/>
            <a:ext cx="6858000" cy="147731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16B2-32D2-EC41-B294-FD00DC82F803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6761-74F5-594B-A83C-4E8B2933C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5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987426"/>
            <a:ext cx="8496150" cy="374491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433" y="4767265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heSansOffice" panose="020B0503040302060204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24000" y="257738"/>
            <a:ext cx="8496150" cy="36932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50425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50" r:id="rId2"/>
    <p:sldLayoutId id="2147483666" r:id="rId3"/>
    <p:sldLayoutId id="2147483670" r:id="rId4"/>
    <p:sldLayoutId id="2147483675" r:id="rId5"/>
    <p:sldLayoutId id="2147483681" r:id="rId6"/>
    <p:sldLayoutId id="2147483744" r:id="rId7"/>
    <p:sldLayoutId id="2147483747" r:id="rId8"/>
    <p:sldLayoutId id="2147483745" r:id="rId9"/>
    <p:sldLayoutId id="2147483746" r:id="rId10"/>
    <p:sldLayoutId id="2147483748" r:id="rId11"/>
    <p:sldLayoutId id="2147483749" r:id="rId12"/>
  </p:sldLayoutIdLst>
  <p:txStyles>
    <p:titleStyle>
      <a:lvl1pPr algn="l" defTabSz="914264" rtl="0" eaLnBrk="1" latinLnBrk="0" hangingPunct="1">
        <a:spcBef>
          <a:spcPct val="0"/>
        </a:spcBef>
        <a:buNone/>
        <a:defRPr kumimoji="0" lang="en-US" sz="18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heSansOffice" panose="020B0503040302060204" pitchFamily="34" charset="0"/>
          <a:ea typeface="+mj-ea"/>
          <a:cs typeface="+mj-cs"/>
        </a:defRPr>
      </a:lvl1pPr>
    </p:titleStyle>
    <p:bodyStyle>
      <a:lvl1pPr marL="226766" indent="-226766" algn="l" defTabSz="914264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heSansOffice" panose="020B0503040302060204" pitchFamily="34" charset="0"/>
          <a:ea typeface="+mn-ea"/>
          <a:cs typeface="+mn-cs"/>
        </a:defRPr>
      </a:lvl1pPr>
      <a:lvl2pPr marL="568715" indent="-285707" algn="l" defTabSz="914264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heSansOffice" panose="020B0503040302060204" pitchFamily="34" charset="0"/>
          <a:ea typeface="+mn-ea"/>
          <a:cs typeface="+mn-cs"/>
        </a:defRPr>
      </a:lvl2pPr>
      <a:lvl3pPr marL="1142828" indent="-228566" algn="l" defTabSz="914264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599960" indent="-228566" algn="l" defTabSz="914264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7092" indent="-228566" algn="l" defTabSz="914264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224" indent="-228566" algn="l" defTabSz="9142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5" indent="-228566" algn="l" defTabSz="9142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6" indent="-228566" algn="l" defTabSz="9142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6" algn="l" defTabSz="9142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2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5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6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1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3" pos="2993" userDrawn="1">
          <p15:clr>
            <a:srgbClr val="F26B43"/>
          </p15:clr>
        </p15:guide>
        <p15:guide id="4" pos="2767" userDrawn="1">
          <p15:clr>
            <a:srgbClr val="F26B43"/>
          </p15:clr>
        </p15:guide>
        <p15:guide id="5" pos="204" userDrawn="1">
          <p15:clr>
            <a:srgbClr val="F26B43"/>
          </p15:clr>
        </p15:guide>
        <p15:guide id="7" orient="horz" pos="1620" userDrawn="1">
          <p15:clr>
            <a:srgbClr val="F26B43"/>
          </p15:clr>
        </p15:guide>
        <p15:guide id="8" orient="horz" pos="622" userDrawn="1">
          <p15:clr>
            <a:srgbClr val="F26B43"/>
          </p15:clr>
        </p15:guide>
        <p15:guide id="9" orient="horz" pos="395" userDrawn="1">
          <p15:clr>
            <a:srgbClr val="F26B43"/>
          </p15:clr>
        </p15:guide>
        <p15:guide id="11" pos="5556" userDrawn="1">
          <p15:clr>
            <a:srgbClr val="F26B43"/>
          </p15:clr>
        </p15:guide>
        <p15:guide id="12" orient="horz" pos="298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987427"/>
            <a:ext cx="8496150" cy="374491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433" y="4767266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heSansOffice" panose="020B0503040302060204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24000" y="257739"/>
            <a:ext cx="8496150" cy="36932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09450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defTabSz="914241" rtl="0" eaLnBrk="1" latinLnBrk="0" hangingPunct="1">
        <a:spcBef>
          <a:spcPct val="0"/>
        </a:spcBef>
        <a:buNone/>
        <a:defRPr kumimoji="0" lang="en-US" sz="18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heSansOffice" panose="020B0503040302060204" pitchFamily="34" charset="0"/>
          <a:ea typeface="+mj-ea"/>
          <a:cs typeface="+mj-cs"/>
        </a:defRPr>
      </a:lvl1pPr>
    </p:titleStyle>
    <p:bodyStyle>
      <a:lvl1pPr marL="226760" indent="-226760" algn="l" defTabSz="914241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heSansOffice" panose="020B0503040302060204" pitchFamily="34" charset="0"/>
          <a:ea typeface="+mn-ea"/>
          <a:cs typeface="+mn-cs"/>
        </a:defRPr>
      </a:lvl1pPr>
      <a:lvl2pPr marL="568701" indent="-285700" algn="l" defTabSz="914241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heSansOffice" panose="020B0503040302060204" pitchFamily="34" charset="0"/>
          <a:ea typeface="+mn-ea"/>
          <a:cs typeface="+mn-cs"/>
        </a:defRPr>
      </a:lvl2pPr>
      <a:lvl3pPr marL="1142800" indent="-228560" algn="l" defTabSz="914241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599920" indent="-228560" algn="l" defTabSz="914241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7041" indent="-228560" algn="l" defTabSz="914241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161" indent="-228560" algn="l" defTabSz="9142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1" indent="-228560" algn="l" defTabSz="9142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1" indent="-228560" algn="l" defTabSz="9142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1" algn="l" defTabSz="914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914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1" algn="l" defTabSz="914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1" algn="l" defTabSz="914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1" algn="l" defTabSz="914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9" algn="l" defTabSz="914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1" algn="l" defTabSz="914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3" pos="2993">
          <p15:clr>
            <a:srgbClr val="F26B43"/>
          </p15:clr>
        </p15:guide>
        <p15:guide id="4" pos="2767">
          <p15:clr>
            <a:srgbClr val="F26B43"/>
          </p15:clr>
        </p15:guide>
        <p15:guide id="5" pos="204">
          <p15:clr>
            <a:srgbClr val="F26B43"/>
          </p15:clr>
        </p15:guide>
        <p15:guide id="7" orient="horz" pos="1620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  <p15:guide id="11" pos="5556">
          <p15:clr>
            <a:srgbClr val="F26B43"/>
          </p15:clr>
        </p15:guide>
        <p15:guide id="12" orient="horz" pos="2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8.png"/><Relationship Id="rId18" Type="http://schemas.openxmlformats.org/officeDocument/2006/relationships/image" Target="../media/image122.png"/><Relationship Id="rId26" Type="http://schemas.openxmlformats.org/officeDocument/2006/relationships/image" Target="../media/image125.png"/><Relationship Id="rId39" Type="http://schemas.openxmlformats.org/officeDocument/2006/relationships/image" Target="../media/image138.png"/><Relationship Id="rId21" Type="http://schemas.openxmlformats.org/officeDocument/2006/relationships/image" Target="../media/image58.png"/><Relationship Id="rId34" Type="http://schemas.openxmlformats.org/officeDocument/2006/relationships/image" Target="../media/image133.png"/><Relationship Id="rId42" Type="http://schemas.openxmlformats.org/officeDocument/2006/relationships/image" Target="../media/image141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20.png"/><Relationship Id="rId29" Type="http://schemas.openxmlformats.org/officeDocument/2006/relationships/image" Target="../media/image1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24" Type="http://schemas.openxmlformats.org/officeDocument/2006/relationships/image" Target="../media/image70.gif"/><Relationship Id="rId32" Type="http://schemas.openxmlformats.org/officeDocument/2006/relationships/image" Target="../media/image131.png"/><Relationship Id="rId37" Type="http://schemas.openxmlformats.org/officeDocument/2006/relationships/image" Target="../media/image136.png"/><Relationship Id="rId40" Type="http://schemas.openxmlformats.org/officeDocument/2006/relationships/image" Target="../media/image139.png"/><Relationship Id="rId45" Type="http://schemas.openxmlformats.org/officeDocument/2006/relationships/image" Target="../media/image144.png"/><Relationship Id="rId5" Type="http://schemas.openxmlformats.org/officeDocument/2006/relationships/image" Target="../media/image110.png"/><Relationship Id="rId15" Type="http://schemas.openxmlformats.org/officeDocument/2006/relationships/image" Target="../media/image119.jpeg"/><Relationship Id="rId23" Type="http://schemas.openxmlformats.org/officeDocument/2006/relationships/image" Target="../media/image67.png"/><Relationship Id="rId28" Type="http://schemas.openxmlformats.org/officeDocument/2006/relationships/image" Target="../media/image127.png"/><Relationship Id="rId36" Type="http://schemas.openxmlformats.org/officeDocument/2006/relationships/image" Target="../media/image135.png"/><Relationship Id="rId10" Type="http://schemas.openxmlformats.org/officeDocument/2006/relationships/image" Target="../media/image115.png"/><Relationship Id="rId19" Type="http://schemas.openxmlformats.org/officeDocument/2006/relationships/image" Target="../media/image123.png"/><Relationship Id="rId31" Type="http://schemas.openxmlformats.org/officeDocument/2006/relationships/image" Target="../media/image130.png"/><Relationship Id="rId44" Type="http://schemas.openxmlformats.org/officeDocument/2006/relationships/image" Target="../media/image143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65.png"/><Relationship Id="rId22" Type="http://schemas.openxmlformats.org/officeDocument/2006/relationships/image" Target="../media/image66.png"/><Relationship Id="rId27" Type="http://schemas.openxmlformats.org/officeDocument/2006/relationships/image" Target="../media/image126.png"/><Relationship Id="rId30" Type="http://schemas.openxmlformats.org/officeDocument/2006/relationships/image" Target="../media/image129.png"/><Relationship Id="rId35" Type="http://schemas.openxmlformats.org/officeDocument/2006/relationships/image" Target="../media/image134.png"/><Relationship Id="rId43" Type="http://schemas.openxmlformats.org/officeDocument/2006/relationships/image" Target="../media/image142.png"/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12" Type="http://schemas.openxmlformats.org/officeDocument/2006/relationships/image" Target="../media/image117.png"/><Relationship Id="rId17" Type="http://schemas.openxmlformats.org/officeDocument/2006/relationships/image" Target="../media/image121.png"/><Relationship Id="rId25" Type="http://schemas.openxmlformats.org/officeDocument/2006/relationships/image" Target="../media/image73.png"/><Relationship Id="rId33" Type="http://schemas.openxmlformats.org/officeDocument/2006/relationships/image" Target="../media/image132.png"/><Relationship Id="rId38" Type="http://schemas.openxmlformats.org/officeDocument/2006/relationships/image" Target="../media/image137.png"/><Relationship Id="rId46" Type="http://schemas.openxmlformats.org/officeDocument/2006/relationships/image" Target="../media/image145.png"/><Relationship Id="rId20" Type="http://schemas.openxmlformats.org/officeDocument/2006/relationships/image" Target="../media/image124.png"/><Relationship Id="rId41" Type="http://schemas.openxmlformats.org/officeDocument/2006/relationships/image" Target="../media/image1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1.png"/><Relationship Id="rId18" Type="http://schemas.openxmlformats.org/officeDocument/2006/relationships/image" Target="../media/image166.png"/><Relationship Id="rId26" Type="http://schemas.openxmlformats.org/officeDocument/2006/relationships/image" Target="../media/image173.png"/><Relationship Id="rId3" Type="http://schemas.openxmlformats.org/officeDocument/2006/relationships/image" Target="../media/image153.png"/><Relationship Id="rId21" Type="http://schemas.openxmlformats.org/officeDocument/2006/relationships/image" Target="../media/image169.png"/><Relationship Id="rId34" Type="http://schemas.openxmlformats.org/officeDocument/2006/relationships/image" Target="../media/image181.png"/><Relationship Id="rId7" Type="http://schemas.openxmlformats.org/officeDocument/2006/relationships/image" Target="../media/image105.png"/><Relationship Id="rId12" Type="http://schemas.openxmlformats.org/officeDocument/2006/relationships/image" Target="../media/image160.jpeg"/><Relationship Id="rId17" Type="http://schemas.openxmlformats.org/officeDocument/2006/relationships/image" Target="../media/image165.png"/><Relationship Id="rId25" Type="http://schemas.openxmlformats.org/officeDocument/2006/relationships/image" Target="../media/image172.png"/><Relationship Id="rId33" Type="http://schemas.openxmlformats.org/officeDocument/2006/relationships/image" Target="../media/image180.jpeg"/><Relationship Id="rId2" Type="http://schemas.openxmlformats.org/officeDocument/2006/relationships/image" Target="../media/image152.jpeg"/><Relationship Id="rId16" Type="http://schemas.openxmlformats.org/officeDocument/2006/relationships/image" Target="../media/image164.png"/><Relationship Id="rId20" Type="http://schemas.openxmlformats.org/officeDocument/2006/relationships/image" Target="../media/image168.png"/><Relationship Id="rId29" Type="http://schemas.openxmlformats.org/officeDocument/2006/relationships/image" Target="../media/image17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6.png"/><Relationship Id="rId11" Type="http://schemas.openxmlformats.org/officeDocument/2006/relationships/image" Target="../media/image159.png"/><Relationship Id="rId24" Type="http://schemas.openxmlformats.org/officeDocument/2006/relationships/image" Target="../media/image171.png"/><Relationship Id="rId32" Type="http://schemas.openxmlformats.org/officeDocument/2006/relationships/image" Target="../media/image179.png"/><Relationship Id="rId5" Type="http://schemas.openxmlformats.org/officeDocument/2006/relationships/image" Target="../media/image155.png"/><Relationship Id="rId15" Type="http://schemas.openxmlformats.org/officeDocument/2006/relationships/image" Target="../media/image163.png"/><Relationship Id="rId23" Type="http://schemas.openxmlformats.org/officeDocument/2006/relationships/image" Target="../media/image170.png"/><Relationship Id="rId28" Type="http://schemas.openxmlformats.org/officeDocument/2006/relationships/image" Target="../media/image175.png"/><Relationship Id="rId36" Type="http://schemas.openxmlformats.org/officeDocument/2006/relationships/image" Target="../media/image5.png"/><Relationship Id="rId10" Type="http://schemas.openxmlformats.org/officeDocument/2006/relationships/image" Target="../media/image158.png"/><Relationship Id="rId19" Type="http://schemas.openxmlformats.org/officeDocument/2006/relationships/image" Target="../media/image167.png"/><Relationship Id="rId31" Type="http://schemas.openxmlformats.org/officeDocument/2006/relationships/image" Target="../media/image178.png"/><Relationship Id="rId4" Type="http://schemas.openxmlformats.org/officeDocument/2006/relationships/image" Target="../media/image154.png"/><Relationship Id="rId9" Type="http://schemas.openxmlformats.org/officeDocument/2006/relationships/image" Target="../media/image157.png"/><Relationship Id="rId14" Type="http://schemas.openxmlformats.org/officeDocument/2006/relationships/image" Target="../media/image162.png"/><Relationship Id="rId22" Type="http://schemas.openxmlformats.org/officeDocument/2006/relationships/image" Target="../media/image100.png"/><Relationship Id="rId27" Type="http://schemas.openxmlformats.org/officeDocument/2006/relationships/image" Target="../media/image174.png"/><Relationship Id="rId30" Type="http://schemas.openxmlformats.org/officeDocument/2006/relationships/image" Target="../media/image177.png"/><Relationship Id="rId35" Type="http://schemas.openxmlformats.org/officeDocument/2006/relationships/image" Target="../media/image182.png"/><Relationship Id="rId8" Type="http://schemas.openxmlformats.org/officeDocument/2006/relationships/image" Target="../media/image10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sv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6.svg"/><Relationship Id="rId4" Type="http://schemas.openxmlformats.org/officeDocument/2006/relationships/image" Target="../media/image18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jpeg"/><Relationship Id="rId7" Type="http://schemas.openxmlformats.org/officeDocument/2006/relationships/image" Target="../media/image192.jpeg"/><Relationship Id="rId2" Type="http://schemas.openxmlformats.org/officeDocument/2006/relationships/image" Target="../media/image18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1.jpeg"/><Relationship Id="rId5" Type="http://schemas.openxmlformats.org/officeDocument/2006/relationships/image" Target="../media/image190.jpeg"/><Relationship Id="rId4" Type="http://schemas.openxmlformats.org/officeDocument/2006/relationships/image" Target="../media/image18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microsoft.com/office/2007/relationships/hdphoto" Target="../media/hdphoto5.wdp"/><Relationship Id="rId2" Type="http://schemas.openxmlformats.org/officeDocument/2006/relationships/image" Target="../media/image30.png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16.xml"/><Relationship Id="rId6" Type="http://schemas.microsoft.com/office/2007/relationships/hdphoto" Target="../media/hdphoto2.wdp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5" Type="http://schemas.openxmlformats.org/officeDocument/2006/relationships/image" Target="../media/image3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34.png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3.png"/><Relationship Id="rId21" Type="http://schemas.openxmlformats.org/officeDocument/2006/relationships/image" Target="../media/image58.png"/><Relationship Id="rId42" Type="http://schemas.openxmlformats.org/officeDocument/2006/relationships/image" Target="../media/image79.png"/><Relationship Id="rId47" Type="http://schemas.openxmlformats.org/officeDocument/2006/relationships/image" Target="../media/image84.png"/><Relationship Id="rId63" Type="http://schemas.openxmlformats.org/officeDocument/2006/relationships/image" Target="../media/image100.png"/><Relationship Id="rId68" Type="http://schemas.openxmlformats.org/officeDocument/2006/relationships/image" Target="../media/image105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3.png"/><Relationship Id="rId29" Type="http://schemas.openxmlformats.org/officeDocument/2006/relationships/image" Target="../media/image66.png"/><Relationship Id="rId11" Type="http://schemas.openxmlformats.org/officeDocument/2006/relationships/image" Target="../media/image48.png"/><Relationship Id="rId24" Type="http://schemas.openxmlformats.org/officeDocument/2006/relationships/image" Target="../media/image61.jpeg"/><Relationship Id="rId32" Type="http://schemas.openxmlformats.org/officeDocument/2006/relationships/image" Target="../media/image69.png"/><Relationship Id="rId37" Type="http://schemas.openxmlformats.org/officeDocument/2006/relationships/image" Target="../media/image74.png"/><Relationship Id="rId40" Type="http://schemas.openxmlformats.org/officeDocument/2006/relationships/image" Target="../media/image77.png"/><Relationship Id="rId45" Type="http://schemas.openxmlformats.org/officeDocument/2006/relationships/image" Target="../media/image82.jpeg"/><Relationship Id="rId53" Type="http://schemas.openxmlformats.org/officeDocument/2006/relationships/image" Target="../media/image90.png"/><Relationship Id="rId58" Type="http://schemas.openxmlformats.org/officeDocument/2006/relationships/image" Target="../media/image95.png"/><Relationship Id="rId66" Type="http://schemas.openxmlformats.org/officeDocument/2006/relationships/image" Target="../media/image103.png"/><Relationship Id="rId5" Type="http://schemas.openxmlformats.org/officeDocument/2006/relationships/image" Target="../media/image42.jpeg"/><Relationship Id="rId61" Type="http://schemas.openxmlformats.org/officeDocument/2006/relationships/image" Target="../media/image98.jpeg"/><Relationship Id="rId19" Type="http://schemas.openxmlformats.org/officeDocument/2006/relationships/image" Target="../media/image56.jpeg"/><Relationship Id="rId14" Type="http://schemas.openxmlformats.org/officeDocument/2006/relationships/image" Target="../media/image51.gif"/><Relationship Id="rId22" Type="http://schemas.openxmlformats.org/officeDocument/2006/relationships/image" Target="../media/image59.png"/><Relationship Id="rId27" Type="http://schemas.openxmlformats.org/officeDocument/2006/relationships/image" Target="../media/image64.png"/><Relationship Id="rId30" Type="http://schemas.openxmlformats.org/officeDocument/2006/relationships/image" Target="../media/image67.png"/><Relationship Id="rId35" Type="http://schemas.openxmlformats.org/officeDocument/2006/relationships/image" Target="../media/image72.png"/><Relationship Id="rId43" Type="http://schemas.openxmlformats.org/officeDocument/2006/relationships/image" Target="../media/image80.png"/><Relationship Id="rId48" Type="http://schemas.openxmlformats.org/officeDocument/2006/relationships/image" Target="../media/image85.png"/><Relationship Id="rId56" Type="http://schemas.openxmlformats.org/officeDocument/2006/relationships/image" Target="../media/image93.png"/><Relationship Id="rId64" Type="http://schemas.openxmlformats.org/officeDocument/2006/relationships/image" Target="../media/image101.jpeg"/><Relationship Id="rId69" Type="http://schemas.openxmlformats.org/officeDocument/2006/relationships/image" Target="../media/image106.png"/><Relationship Id="rId8" Type="http://schemas.openxmlformats.org/officeDocument/2006/relationships/image" Target="../media/image45.png"/><Relationship Id="rId51" Type="http://schemas.openxmlformats.org/officeDocument/2006/relationships/image" Target="../media/image88.png"/><Relationship Id="rId3" Type="http://schemas.openxmlformats.org/officeDocument/2006/relationships/image" Target="../media/image40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33" Type="http://schemas.openxmlformats.org/officeDocument/2006/relationships/image" Target="../media/image70.gif"/><Relationship Id="rId38" Type="http://schemas.openxmlformats.org/officeDocument/2006/relationships/image" Target="../media/image75.png"/><Relationship Id="rId46" Type="http://schemas.openxmlformats.org/officeDocument/2006/relationships/image" Target="../media/image83.png"/><Relationship Id="rId59" Type="http://schemas.openxmlformats.org/officeDocument/2006/relationships/image" Target="../media/image96.png"/><Relationship Id="rId67" Type="http://schemas.openxmlformats.org/officeDocument/2006/relationships/image" Target="../media/image104.png"/><Relationship Id="rId20" Type="http://schemas.openxmlformats.org/officeDocument/2006/relationships/image" Target="../media/image57.png"/><Relationship Id="rId41" Type="http://schemas.openxmlformats.org/officeDocument/2006/relationships/image" Target="../media/image78.png"/><Relationship Id="rId54" Type="http://schemas.openxmlformats.org/officeDocument/2006/relationships/image" Target="../media/image91.png"/><Relationship Id="rId62" Type="http://schemas.openxmlformats.org/officeDocument/2006/relationships/image" Target="../media/image99.png"/><Relationship Id="rId70" Type="http://schemas.openxmlformats.org/officeDocument/2006/relationships/image" Target="../media/image10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28" Type="http://schemas.openxmlformats.org/officeDocument/2006/relationships/image" Target="../media/image65.png"/><Relationship Id="rId36" Type="http://schemas.openxmlformats.org/officeDocument/2006/relationships/image" Target="../media/image73.png"/><Relationship Id="rId49" Type="http://schemas.openxmlformats.org/officeDocument/2006/relationships/image" Target="../media/image86.png"/><Relationship Id="rId57" Type="http://schemas.openxmlformats.org/officeDocument/2006/relationships/image" Target="../media/image94.png"/><Relationship Id="rId10" Type="http://schemas.openxmlformats.org/officeDocument/2006/relationships/image" Target="../media/image47.png"/><Relationship Id="rId31" Type="http://schemas.openxmlformats.org/officeDocument/2006/relationships/image" Target="../media/image68.png"/><Relationship Id="rId44" Type="http://schemas.openxmlformats.org/officeDocument/2006/relationships/image" Target="../media/image81.png"/><Relationship Id="rId52" Type="http://schemas.openxmlformats.org/officeDocument/2006/relationships/image" Target="../media/image89.png"/><Relationship Id="rId60" Type="http://schemas.openxmlformats.org/officeDocument/2006/relationships/image" Target="../media/image97.jpeg"/><Relationship Id="rId65" Type="http://schemas.openxmlformats.org/officeDocument/2006/relationships/image" Target="../media/image10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3" Type="http://schemas.openxmlformats.org/officeDocument/2006/relationships/image" Target="../media/image50.png"/><Relationship Id="rId18" Type="http://schemas.openxmlformats.org/officeDocument/2006/relationships/image" Target="../media/image55.jpeg"/><Relationship Id="rId39" Type="http://schemas.openxmlformats.org/officeDocument/2006/relationships/image" Target="../media/image76.png"/><Relationship Id="rId34" Type="http://schemas.openxmlformats.org/officeDocument/2006/relationships/image" Target="../media/image71.png"/><Relationship Id="rId50" Type="http://schemas.openxmlformats.org/officeDocument/2006/relationships/image" Target="../media/image87.png"/><Relationship Id="rId55" Type="http://schemas.openxmlformats.org/officeDocument/2006/relationships/image" Target="../media/image9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092E76F-9E10-5AFE-0574-D0820A85D0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100" y="2300514"/>
            <a:ext cx="4417288" cy="1142088"/>
          </a:xfrm>
        </p:spPr>
        <p:txBody>
          <a:bodyPr/>
          <a:lstStyle/>
          <a:p>
            <a:r>
              <a:rPr lang="en-IN" dirty="0"/>
              <a:t>Sify </a:t>
            </a:r>
          </a:p>
          <a:p>
            <a:r>
              <a:rPr lang="en-IN" dirty="0"/>
              <a:t>IT Managed Services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B993104-A28B-4EA6-1C1A-EEE163C3F5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dirty="0"/>
              <a:t>“Empowering Your Business, Simplifying Your IT”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088087F3-2235-35A8-B64C-5AFC5C42A9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April 2023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173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9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Technology competency &amp; Certification: Security</a:t>
            </a:r>
          </a:p>
        </p:txBody>
      </p:sp>
      <p:sp>
        <p:nvSpPr>
          <p:cNvPr id="42" name="Rectangle: Top Corners Rounded 41">
            <a:extLst>
              <a:ext uri="{FF2B5EF4-FFF2-40B4-BE49-F238E27FC236}">
                <a16:creationId xmlns:a16="http://schemas.microsoft.com/office/drawing/2014/main" id="{16DD30C3-E0EA-4940-8EEF-642D80CBD057}"/>
              </a:ext>
            </a:extLst>
          </p:cNvPr>
          <p:cNvSpPr/>
          <p:nvPr/>
        </p:nvSpPr>
        <p:spPr>
          <a:xfrm>
            <a:off x="7713550" y="987426"/>
            <a:ext cx="1086900" cy="3744912"/>
          </a:xfrm>
          <a:prstGeom prst="round2SameRect">
            <a:avLst/>
          </a:pr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IN" sz="1765" dirty="0">
              <a:solidFill>
                <a:srgbClr val="1F497D"/>
              </a:solidFill>
              <a:latin typeface="Trebuchet MS" panose="020B0703020202090204" pitchFamily="34" charset="0"/>
            </a:endParaRPr>
          </a:p>
        </p:txBody>
      </p:sp>
      <p:pic>
        <p:nvPicPr>
          <p:cNvPr id="94" name="Picture 93" descr="Logo, company name&#10;&#10;Description automatically generated">
            <a:extLst>
              <a:ext uri="{FF2B5EF4-FFF2-40B4-BE49-F238E27FC236}">
                <a16:creationId xmlns:a16="http://schemas.microsoft.com/office/drawing/2014/main" id="{FF6771DE-51D6-455E-BA67-617FCC6879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374" y="2114404"/>
            <a:ext cx="885143" cy="76223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A115EE56-8D8A-4E2B-8B32-5CF84B313D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43" t="28823" r="3604" b="15840"/>
          <a:stretch/>
        </p:blipFill>
        <p:spPr>
          <a:xfrm>
            <a:off x="7813022" y="1552168"/>
            <a:ext cx="849473" cy="2512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A0C8AB79-7A37-4A8D-A398-FB48ACDA7B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552" r="2561" b="55988"/>
          <a:stretch/>
        </p:blipFill>
        <p:spPr>
          <a:xfrm>
            <a:off x="7763835" y="1930140"/>
            <a:ext cx="849218" cy="16198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2A819B55-B68D-4D75-BE9D-9F244C795A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6068" y="2120275"/>
            <a:ext cx="849218" cy="21951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4F92ACF0-4764-4E88-92C7-8A730B0E28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3834" y="3043876"/>
            <a:ext cx="487242" cy="36449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EB846177-279E-4177-B496-A7D2BB79F9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2752" y="3959384"/>
            <a:ext cx="910485" cy="32517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08116856-2BB1-4B6E-8AAB-A84915D8AD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7455" y="4197956"/>
            <a:ext cx="637830" cy="4621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2F0EBCA0-6BCA-4A62-BF62-65005D5330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22561" y="3466196"/>
            <a:ext cx="770568" cy="50349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D92411B0-4181-4074-B49F-2E44352E04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71467" y="3119596"/>
            <a:ext cx="461118" cy="72318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" name="Picture 2" descr="@BloodHoundAD">
            <a:extLst>
              <a:ext uri="{FF2B5EF4-FFF2-40B4-BE49-F238E27FC236}">
                <a16:creationId xmlns:a16="http://schemas.microsoft.com/office/drawing/2014/main" id="{770AFC67-34D0-4815-89EF-FA1EBC012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044" y="2529930"/>
            <a:ext cx="523070" cy="52307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C6B9D19-E801-49ED-9112-811DF7E21A68}"/>
              </a:ext>
            </a:extLst>
          </p:cNvPr>
          <p:cNvSpPr txBox="1"/>
          <p:nvPr/>
        </p:nvSpPr>
        <p:spPr>
          <a:xfrm>
            <a:off x="7895052" y="1158324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783"/>
            <a:r>
              <a:rPr lang="en-US" sz="1000" b="1" dirty="0">
                <a:solidFill>
                  <a:schemeClr val="tx2"/>
                </a:solidFill>
                <a:latin typeface="Trebuchet MS" panose="020B0703020202090204" pitchFamily="34" charset="0"/>
              </a:rPr>
              <a:t>V</a:t>
            </a:r>
            <a:r>
              <a:rPr lang="en-IN" sz="1000" b="1" dirty="0">
                <a:solidFill>
                  <a:schemeClr val="tx2"/>
                </a:solidFill>
                <a:latin typeface="Trebuchet MS" panose="020B0703020202090204" pitchFamily="34" charset="0"/>
              </a:rPr>
              <a:t>A &amp; PT</a:t>
            </a:r>
          </a:p>
        </p:txBody>
      </p:sp>
      <p:sp>
        <p:nvSpPr>
          <p:cNvPr id="24" name="Rectangle: Top Corners Rounded 23">
            <a:extLst>
              <a:ext uri="{FF2B5EF4-FFF2-40B4-BE49-F238E27FC236}">
                <a16:creationId xmlns:a16="http://schemas.microsoft.com/office/drawing/2014/main" id="{BE13EE23-EAEF-4075-B4B1-914EBB88414A}"/>
              </a:ext>
            </a:extLst>
          </p:cNvPr>
          <p:cNvSpPr/>
          <p:nvPr/>
        </p:nvSpPr>
        <p:spPr>
          <a:xfrm>
            <a:off x="6507137" y="987427"/>
            <a:ext cx="1086900" cy="3744911"/>
          </a:xfrm>
          <a:prstGeom prst="round2SameRect">
            <a:avLst/>
          </a:pr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IN" sz="1765" dirty="0">
              <a:solidFill>
                <a:srgbClr val="1F497D"/>
              </a:solidFill>
              <a:latin typeface="Trebuchet MS" panose="020B0703020202090204" pitchFamily="34" charset="0"/>
            </a:endParaRPr>
          </a:p>
        </p:txBody>
      </p:sp>
      <p:pic>
        <p:nvPicPr>
          <p:cNvPr id="3082" name="Picture 10" descr="data:image/png;base64,iVBORw0KGgoAAAANSUhEUgAAATMAAAB7CAMAAAAv+pfZAAAAOVBMVEX///8AeO+/3ft/u/c/mfMPgPDv9/6fzPnP5vzf7v0vkfIfiPFvs/aPxPhfqvWv1fpPovRnr/U3lfJwJcnsAAAKuklEQVR4nO2d2YKDKBBFo7jvM///saPiUreKzRgzScf71G0jwgGKokD78bh169ZnS1mk/xorVTy2H+P1h1Jf6vfkhcitXe4r9kv99HsZl2+q2mWKLNJ/VVFUZfNPWRpFar2m4fUkeVqK3Lr5SpmSSyO0vGub/s11fLW8zKJm/imJBDNF08cyt/lKTK+oqSdWefPmOr5afmZT73i0kZFZG8+qdmZVvF2ar4zMOn2lnTNoVF2ot9fytQpglmaPIjIz0z88miQpltySJd9kZ7baRt3Pmr7788zqKBoeY69JHMxIboZ+BsweucrfUK2LNHaOUf/wCbNjzNQIawQwqDBmBnuGzL5aCbHdRDFnNs98aXmYWbtm94PMZvuvHoHMqtnYj5NDsWX3i8zGlNXDySzZ581pDmhGK5jt2f0ks2xy3Y3MOm0Da2SW1atHK32N71Y4M/zR7dPOvkaxeHUP6dN+t04zK8iyaFlhrf6Zmr26SXzt9N0KYbYtzH1r9MV8qdX5arcb+Rr9qxXC7BbqZnZcN7PjCpwDdj3A7Kez05rzCzvu5SdyS8Kf9XV6hllCfp0IFPTv6XSHYFaRFC1/2LcpkFmdrJrvSZdfNLMx8Xoh1fcIZpTqr/lnyz3r+NqYsYCZgVmyZfwrzJaVT7HcY2XWzB3Rwewv6Jg9S5Z7rMy264JZ/Vs+7UuY7fp6aJpZlTD9S/c3R2aJ/j1f7jnMLP97c4AUTXNgDrDZs0cR/7VY0MuYWebNclu2/5158yizAP9sSxFBiupHmQ0knXUdAFn9xZjjMWb+9SYx+ek8J3f7hSp73Lp169atW7du3bp169atW+9TFrdqWMIhSvWF/46PUrzrTUXvG7oFqlf3Q86W86RYIhrvVkbuvCZGAMGdN4QhSpVyYAu2Dl7xsQVe/KLBqIO4A9XRwl2+7Z3BPj1XR9rsk5lBq1eXPGJXXLuQrQG4WR/MLMdCX2vR2MNM2l6/+GBmAxb50pe5ApDt0N7GjKQOi8SXrMTpseIdUhwFqRBV+TBmLS/xdRvfmWW+5KrXw82fykzY5OFY+Q6oCUO2lvxjmYFzpnWVi8atQFQ1at5sV3w7TJ+Z/1hm4JxpXeWioRVIFWmbjLm58zTwscwMJuYqFw2WS3zfs4C/nrQP1zIzTv4XuWjQy8Qz4OWVk/bhWmbMOdO6xkXznUiA5js3eV/KTJhl3QlOFXiOKhi6KjAz1YTO4P6yl44gjIWZ7ZZjzIhZpo5AUCsXrT7YR2MRhUq2mifsmxrAzFMY93ncLO+Wp6RDa/raiYFZ3y0GM03ELceYkabNyM/SBJNgxFydrK3FYzLFfT0I7gAzU01pp5/MA/FAKMKyw3lrfgaWTzDLsWTLFxusR34m2ZAR52wAj1OYYMasJ8XOV2JGL7/ZsgJmxp5cT+fYlFojjGZmhlCS8jArRIBzaehnmBHnLAfvVrhoWCZw6JcXO20xnnr7+BC9ahx7BTaViVkpqx9NLyi7mPWmxuyeZUYyy2CgChcNyoR+8FxRR8BidStwvgn44IaBWWFZsXYOZpai5c8xI7lNFoz2Hj6/0DKx0eFBtn2LibnPfmsrmZXWRX4KaSkzEYNY78ieYkacs4k6HZzcRSOcWLmnLtlHTlXicZNq45TnZGYcmFxJYMxJPcOMDpZ5gJHByV00exA/cTX/Ij0QZYtXTe5Ycwhmzp0EmjaIWfoMM1KEQZSpt6Zl8jTXrHrOIzP/MWlas6/OmZkdcJlfaGwzfoIZ6Va56HjMRbMza5kxq5s4exQ5Fke3gCN+NvY44d9wZiwEU8+BpLzjndzIrB5G95shUseZ0YyX8lbykp1Zrc//xxi13DbbgKRuAU+ctmIGjjHDbpZuE2/GmsLArFpGTZmwhFrkmmdmIs22dipqcdBF48ySfmFTZjABdPsttCqLefTMFWNB6ChlzKAIEBfBji6ZNcY8F4txhFkmXXloSnTRkFlKrR1/52J7AL2jMNXOpGSnxphBd0YLCDOyYEY5QGc9zIwWfxuHdHDCjGZvZEADVaH2Z22VgM26bbWFzKC23QMEg54zwyUHreFhZqREu72ngxNcNGAGw5aON+ybhE+1WR/rGoskzkzMgDb37GjzcGaYllqMo8xos+XGq+CiUWY1ZEQLgTawmAIvg8rZ0RzbCRfy5MzAjD5HLO1owzFmbGVLK3KUGb2X1Il23d6SHMlQq8ocVEuINMt9/rzuaciMPkfWzM6MpT3DzBIto4OTXqePQjK0rq4HgsrW7QfPRUdmdEzLxqghrSO2fYIZzZWGGMDSkv5netQsOgUc27CK1WDvb5MRQmb0r3LBhWmvYUaNJpgbyydYrMwcpiNEcd4ktvCWnZnM5w3Mwk5OkH5zFbNZpVwApYLD/84s6EwTHQNBzE68Epy1jFr8ccy8kQit3UW7mpmIWqtPYxYYVSEuWhCzcycGMAo3fNocEBa8i4iLdt6e9fQjKP5SJZwDJSp9jQrSXsHMv35ZtPWc88y825u4chXMqDmRJ5fwzguYBR7RnLT6IVZm9IHOMwv+7U0M93Nm1DsSRoC13AXMDGfObFpbNIgZ30ou6YskYEPNp2hgZuLMaAlSHtN1rNFfwyz0WOukyvEoWVHWfTq4iWaLy3xD2eXYhH7KBqcrFvQaZoHOmVZhf5QEw8JaGKuCXmTaEoZjqoIZHl/DjuaKOb6GGS18Z/g7tGjjY0ZbAKtCbTobXPs34C2Ip4IxZgAGjkmiG3AFMzAsxnANnVZTHzPIDh5J72n4aWf5TRyseS6Yse2treQl22s+xcziYtrDh6tgI6f3MIPuQaPeYGSmXNDDqVhl2I5xKffqmBlOpv3kOBcT2ilmYnbRokU3z1/QI+R2MUsN7b9Dy2CoZZLKvnc1hSGZy6g/8gq/hnrix5n5jBVaK8vOP1Sg9DDDaXg9wo4QOplwVpU0016tjKOxUzv6nGCYK36cGQzuOp9cIwWDlPZl89Bkg7P1MBPtX+mvyVHpgodP2LOLI85reLdH17QHmRmPDtmsjO2ANgzO2sfMvxRbGy0wnLJUVJ4Lsh5eSE/Ftg3v4oA3BG1tPZRT8VROZr612HoALXR0yZOb60rWtoLpT8U1jI3u23wXgt7a+Zj5Bt3eZLZziqhOFHVb/Ruhpf25WJCx/HvAAbwp+4tNkCz1MjNbhFXUApjPw6LWqct4BpnHc0dVxcn4mfkwoPEWc0TGkEnuZebqaWg0+Skeof3Aj/ncNj8fXucy7WFmplOHm+GiI9e1tQYdZ/AzM50n1whE2Cd2zgTD3pCW9wOmr3Ms83KarP9sltS5eYKZqf+vBXcFB0AY/S79zMR7C7pSyuRXx8a3rCZ1dFayMjOI5KGeYTb2El78dR1II1ruL5zEmBJCYdZ7Gnyu+DLLpiwfBGHxIZdif6TvTT92+sTxHRdHRcbuuxYl6fL3/Qfk6StAy0fwvfUck3Yv+mAQ9Xav+QjJd4p2HtdZqv+lcB8qaqTYAoYubq7+EM13iTBj3jg17F//fe+XiroDELIJWw/+pMAbJtDAl7SvB39SLBQwzP+ovWf+zRf/g+xLFBAVubsZU0DM8nbOuLxBkUs/RPad8r30eN3nob5Y7pilcc/oVukIJN3erE2mkNPcyd4XiPhC8ZDTqErdxHzKYrV9eLpRF33r+NatWx+r/wCLsFZfqFzAWgAAAABJRU5ErkJggg==">
            <a:extLst>
              <a:ext uri="{FF2B5EF4-FFF2-40B4-BE49-F238E27FC236}">
                <a16:creationId xmlns:a16="http://schemas.microsoft.com/office/drawing/2014/main" id="{6FC57A54-DF64-4CE9-97F9-BF3970C04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474" y="1877596"/>
            <a:ext cx="729557" cy="2922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4" name="Picture 8" descr="Image result for fortinet logo png">
            <a:extLst>
              <a:ext uri="{FF2B5EF4-FFF2-40B4-BE49-F238E27FC236}">
                <a16:creationId xmlns:a16="http://schemas.microsoft.com/office/drawing/2014/main" id="{00C145F0-532A-4B69-99D0-A6DD93547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7295" y="1569830"/>
            <a:ext cx="937967" cy="10418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9A14E7FD-593F-426D-A4AC-D0AF32ED5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7" b="17312"/>
          <a:stretch/>
        </p:blipFill>
        <p:spPr bwMode="auto">
          <a:xfrm>
            <a:off x="6694496" y="2330317"/>
            <a:ext cx="686093" cy="50449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14084EE8-3EDC-493A-9C9E-B9B57E589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95" y="3518504"/>
            <a:ext cx="729558" cy="21940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5" name="Picture 4" descr="data:image/png;base64,iVBORw0KGgoAAAANSUhEUgAAAPwAAADICAMAAAD7nnzuAAAAw1BMVEX////AGBh1Fg28AAC7AABvAADy2Ni7mpi/ERFqAADXgoLDKCjjrKzp3dzenp7EGBh8HhfLUVG/Cwv67u7emprNW1vvzs79+PhoAADIRkb89PS/CAj03t7mtLTsxsbjq6vpvb3DMDDGODjScHD36OjbkpLYiIjCHx/Ud3dyCgDPZGTtysrz3Nzf0M/QZmbPuLfHQUGCNTCyjIqld3SKR0PSvbzDqKaSVVKebGmthIKgb2yTWFWHQDt8JyC+n517JB6AMSugGsj7AAANFElEQVR4nO2deX+bOBPHIcKufCR+jK/gE99Hjrrbc59uu33/r2oFNtJIjADjJDWufn/sZ9Oqkr4gRjODmFjWWSpXW+d1cJJ+fnnDwdJVdpzn4dsM1f+rcv/ubYbKqDKxB06z+/oDLT5WSjeli4O3bZfM/Ncd5vbbfenm5iLhbZuSWv31Bnn6GqJfKnyAT9q9Vxni/YfK9ubmouFtu0HI6uVN/5cbjn7J8EyEzF/U9PfelUoC/cLhGb7TKb9U362/K6UbSRcOz0y/441foufb/6voBYAPdr7p6Nx+n77H0QsBH5h+endOr5//qWzj6AWBD3e+ZT9nn19+4OiFgQ9N/2Zxeoe9nyUdepHgA9P/fKLpZ8EL8qgXEt4Ogp6H7J3dfrxPQi8afGj6/Wxd3X5PQS8efGD77El6R0+fUtGLCJ8l6Hn/S2/lCg5vB6Y/Id/1ZZsJvbDwgenHgx41eLlK+DDoieW74sHLlcIHpn8vBT3H7NSfAR/mu3jQw7NTfwp8gO/eBaZfF7xcNfwh6Hn/7+noVwHPRDIb+CuEb/wvD7uBvyAZeANv4A38nw5P/2B4OiPJKyIFflv5VVx4MmpVE/ET4UuVr0+LSnHh65bVXxKiXf0J8KXKt1sW7BYbnumO6vC18KXK32G6q/jwljWaEjc7/LZUendMdF4DvGWNPTLIBr+t3IhjdtcBz5p0nFijOPy28uE9+EfXAm9Zw41q+lX40v2nJ+mfXA+8ZbVWhDS08KX7wMBLuiZ4y+q14c4H4UuVj/FX2dcFz1Rfc3wBXyr9hR1iuDp4y/Jnx53vCL+tbH/iL/GuEN6yuk1nEMFvKz/e69pdJTwz/XO28zH4beWfz/pWVwrPTH/VIdv7709Jba4Wnpn+ZWxvU3TF8Oky8AbewBt4A39JMvAG3sAbeAN/pgy8gTfwBt7AX5IMvIE38AbewJ8pA2/gDbyBN/CXJANv4A28gTfwZ8rAG/jiwa/O7fcz+mV9IeBtss5QHUavp0/ojS8I/FklMUHRy2LC5y+JKRW9LCq8nackZkrdmCLBn1oSM7VuTLHgTymJefsttWRO0eCzlsR8+pqhWlDx4LOUxMxYN6aI8GklMb9krRtTTHhbXxIzsejltcAHpn8XM/0pRS+vBz5eEnORVvTymuDlkpgZil5eOLzTSCeWFJXEfPp0f3KJqMplwcsfSmbFJ+3P2Ypeyvf9/uNb/uqUTJqsT8Zv5CgMVqqgn17+dvEPJbPTn1gtZVspaT69vAAdP5R8Jfht5cdl/fYeVeXneImAl4FP/vTyQrRIrg6TEz6oG/O7yTIpsTpMLvhD3ZiiaKKtDpMDPqobUxzpqsOcCg/qxhRJY89Jw0+Fl+rGFEtYdZhT4LeVX9qyAgXQcJOInwi/VevGFE9qdZis8KX77wUy8FolBD36wmD3SN2Ygqpu4/ga+EsNXvIKD3rQwmCl0s/fPdsXFxb0YIXB/i3q3pasx1jQo8IXInjJKzXoUQqDFSV4ySs56JELgxUpeMkrUBITFAYrXPCSVzzoiQqDFTN4yatjScxjYbDCBi95FQY9YWGwD0UOXvIqKIl5BcFLXrWqVxG8GBkZGRkZGRkZGRkZGRkZGRkZGRm9ovzsTR/Sm+Aa1yNl6qJVHvvj7luc0CDVjA0XdjvvGCOHREptO96QY2unOXntd1k1ss/0ptAnJOXjuAS50dEkkvJ9ob8Gx5hc4uQeMZtqbIwMH3xuHPsM+GX0dp56ie12jnSEhyxzj5hNNdtuOGmVDlozNvsz4Fv8aILzmNBsphzgcF77eFItvMRe4jB++Gb5DHhrFx3LIRt9I09hT2r7Mgrh7QHp6ptUncNczoDvci6iNWJL9cym8+oGv3Y8K+Honq/+/jipc+DFuie6ahoLR2F3O/nHy6gan1UTvSdjfo7uHHhxV+lU02QTu/EJi/GFxOHtwQAZbSW+GjwHHhzD1T1ggH3AdnlK9/mH02nYDdR6DKfQLQN4mzqqG9OHNugM+BEke0abjEUTMh+N2jPHzz2cVlXacNbEbzpscx86NQjPhu1IS78r/U7ZM+CncPsmqFMlHgziHwbPPVqShoHf1CRzy2qTmQxvExt85b1UXA4NfL+fth13pceZoG5yJzItmpXxQio77PZ6K/ZfezVV4NnSjxB7TXXbjcOX27t16IfbnXZCWZSOdPaYUqzNLLrQxxsfU8tfdWouIbVd0lDhrO7m+wazGl7Vj92WA/zI84fkoabCs8F3h1axX6OswrdWzDANDnOmbFZUVxNJ3cRQvBqHR9f7yGOX2KXMblI2akNfhGJYJcGsWMMGZf/XUeLIA3x91GkvMXi29IfsiXBiB+Vl+F7VUb6koLrQp6osIbd5KvyEyAfXgxoc6FAL9esel+yldXKAn1iELMYYPFv6kx3yhYyENkY/nyR75I70Yi0x1y0BfjFDPlghFFn8beSTXurAoD2En95ZnTVz2jF41jP2bRiEX2qKBrgkXhDqLgaPlYzTw4/xD/WEdeJSrVTU40w8j73gurf6Vq8f/C8Kj/chBlMXMphSnH4d/9JEzmn0h4vFQsCPFqGivx2pbi+XEoz2prpZDVxNyiIPfCwEkeiVgXzh2YqupJyGH6RuwF+GaZxoSxhr2Rm9tGnu9bNybdwW54BPmg8bSHHevWjR0hlfvnQGW4yRWUchwEL+SIHKq8gBaZi51JLKLQd4EgXAY9/BDYDXeYTvSe2OuTn4J1IYXuZXigz50rYdaK2S4MUFC0y8PZtKYzVEgOyDO8LaTGdr6cM23LMS8MR3Y7aSPAO38wgPwy9CNv5jazhegSm5Etk86pPhCNMnXaAE+Am49rVRuJWwjRw8IryfAf9D6mzCdFF/BDNDqFMt4J2+6tQFBvVOhQcuSwPstpENpMSDJq8vbvwE/CDlNBLgxSIDWeYFgIp2TTFN1xbjt8GAWFoIwLcUd56sHwP/X4EXlp4SeIvr4UDE9aXuwcJhuM8DpbMU+Lr415JTs+cPQ8TErxKl0NUAWwV262V4q+yK8UI/NwYPFqKcjGQX342lQvmkwlk+iAu3zgLPHX7FKeyDSShdOLLvU409tQnwVq9zaM7cPAuDH+t7azpN1XUbKZMSez4RTrcWXjxhZKHr9xAocMsymCszWPMlgSRHVPijWx8ueQx+xVPwNbWrRfyNBA/kj5ub6G2w442wfZ7YEqK968gSFzG0BWJFeXK73ZRbDSQRHoe3ymxT4VNT4T0q/ZgskLQ9VIBukfhwVr9cLottkNQf2c/l4NqDfcVVxP8ivKrAG6BKQ5A/i7+bQeBZKC9SrCq8ePOUoayrCOQjh3YnTJ4cl2G+vZel8FLQ8wPy4MQbxu8WBg+lwIsQLf2dI3xmo41GPN8NNxXejkcFCNNCzhHqG8ZfyZ4IL7ZqF2stC5habrCElyfnNDD4TEWHgj1nkqUlsDJ54YUzkcoOAnna9I4S47mSv50fvoxFzYiQlyD5l33qy3M4JRoJzMaBVgODR4JhBP4h47JHEkgnwovnMOnt3kE0Ze7SQ4jBN0UYSLRyHiSDN9C3jEd2p8JzA55awd9PvR3QZmLw3GbQ2aqq04atnxa3RIONtmE1HtidCt/Wr/vuXPqTfeqihb/+AYMXqxnNdgOJDfik3yhxKryodxqLk1gEDYbOUBgV5jQweBASpnhUYo3YrwkP3XP5bfMzYTGuSBTPM9RGBGEhmsAUD73q3Cuuald7SxLf8Z8MD2y4lD89pJGoszms/VamrVeEISg8yP9RiaKpLgVwSyTP0XeaCQdhToaHaXjiRTPt8tQpOSyIpCQn6IDfQTx1LZgoSHp218QmVAqjRORvk47w0zcOC7Pn2uNmJ8NL27dLatX6qL6agqiMhtkVkYOJb1PigRA3EIeHOwaZTgLHYDHywsEomcJIRXiObLfbPLDl1+sek2uErDQ+yenwMKkYoUmvoCfSnaCzYVnWozAHIqeheWnRgY7S8drxdDBpCptRhinl6CqLn3GDmQN+kbiiSehFijfyyObzCNZodPc08L3EspIEzDn5OcNP2+WAT0zcD8L8E3C5MDeYp6eEw617XfWYUE1bfj2EvV/kk8BPteWBZzZUNyMyDVk7sQyjJGCeovSr9l1dV3vvB/IOID0isnSnLHPBKwdWAPsheBiCpCl6kgAsjGUKvDWkmvePnrqmqvg9cbUnfvPBW/0mckNItPGD9PYM6xQ0aJA0eKv3HD8sgNswH3lxTomndXRywrOBpvLdp4RvqMAV0Jw5fARLw0+DZwttL585YGNt0Nn2Vkr1xQGp+Tr0wI2IpIOP/j52qR/m4cbj0uBQCqErfoHv+L+huqh/NuAtDinlmhv9jIbK3c1xLJeN5ayXWr+ldzdzmCdxnJSzSzxR3mlGwk5VWNbEi/7eQwKmcn053zU78+UI2l3eZdPTHWr1ebfN2VCax1533OhxFIy1Y2OlnMntj+82z53mc3WSknL4D4vWDQJi/AKoAAAAAElFTkSuQmCC">
            <a:extLst>
              <a:ext uri="{FF2B5EF4-FFF2-40B4-BE49-F238E27FC236}">
                <a16:creationId xmlns:a16="http://schemas.microsoft.com/office/drawing/2014/main" id="{61E50872-8D09-454A-9C9F-788C230DD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347" y="2919625"/>
            <a:ext cx="567865" cy="4506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88" name="Picture 16" descr="data:image/png;base64,iVBORw0KGgoAAAANSUhEUgAAAT4AAACfCAMAAABX0UX9AAAAn1BMVEX///8AAAAFBgg+mMzd3d2srKwAAAOMjY36+vrGxsbt7e06Ojr39/fj4+POzs6hoaG0tLRBQUHX19ewsLDw8PAOEA/n5+e5urlZWVnKyspHR0cpkMghISHAwMBTU1Oenp6Dg4NRn88kjshubm5lZWWPj4+81+p0sNew0OaWwt8yMjIZGRl5eXkzMzQoKCiFuNxjp9LM4e7l8PekzOjI3u4hUfD7AAAFv0lEQVR4nO2YDXOiPBSFE0UXEUQpa1WKWNG2tpZ+7P7/3/bek0TAHXdn35mdqjPnmQ6SkKRwuF9BKUIIIYQQQgghhBBCCCGEEEIIIYQQQgghhBBCCCGEEEIIIYQQQgghhBBCCCGEEEIIIYSQ6+Lh7fHtKTz3XVwpD92s2+1m2Q6NfFNVy/G5b+mKeIN4YP2mwoU2PAfnvqtr4c2aXtbN3lV6p3UcTccvWkfnvq/r4Oca6u0+nrqiXqWfbQRcau2f+cauA+O2n3Liw/ZeD6JN9Op893Q9fIjxZVDP89rqqeTI/PzIqzlExanrcwk7cM0glEPqxqBDNVOjZslkHMfxOGmGefY0TPAfMDZp1p6i7SXT1E/VZfFDIt+b6PO83Gg9lMcL3+0zVto7jMknukWMrttl3R5I0yvr5mokh56bWcm5ak9e5OgOmuF7KHSHM3MFr02vMGVY4GD6priceLPBrFd8kSx/y05SxpPEOilVItib383uzYWJdqahYq37x/KFbT3nSq1aTZGvo2/c1CHk+y4djr6ZPjpaMMGwjgwxpubJ4G9KDkO1keMefZWcyP2t5tvV9ssF+jNPYn2PSmmczyIVIhJCP1/rqR3h635HL+OeI04grTztanwLxoEqdKevy/EA5N78SL4+5NPVjZkKQbQvxtTRi0GQBvlQG9nw09cbzIga+dSrXamUn5VcmkeBP/9ygf6MiX0fVr7XqW8LQNGvcI4DWxH1jubk0nPXRKEU+uZ1c3BCvolr7+WaV7YWnBi1xEir731Y2JF8Kaw06kHsf//g/4h71C2fW/GSeKlc/Sz6DU1MAwPzQG1m0nPbNPF8s6b5J/liuTaAMx/iKt7NHeRb3ogfp4hzjXz2Khz9cveTML/u+nMrUdzv1tyHdZSJ4Jp5YLAmh+cfjxxzHybVaxY8JZ+zngRaQJPqMNiHgYVDJAnZ78x+kc+8GfnvibpckHtFP2VLwOxRvWcu/jkWeIIDz7EKxVk7TegfIaK1YtIJ+ZrRHV0mR86I+BZIJnpWgYzticO25ZOk1DFp44Kx+n34Tj31q37hptGqDyP9RT748qhZ7vfySYjUpTot3ytMra+D8Fi+GPIdh44Lw5//WBt/Neql5V0ZQj/ZAdcEea+QKjcuNjDECDrcDhx5COsbNIOP5TOFS/+lFJBdpzY51M6rXqQF571TZqe4UEfyIUnpyza/Ujv9oF6oB36u/XfY488TgyFVgjqjFY620mzVY4htsTuXsvmljn25reNCCOKKIlPmfVdOvhRVZVs+eVF6spCDpy6VSMvN7TLnud9gN3Fh8vH7idErOKrUebZIs3immmstWCfi1PhpnXmhfW4T994NtqUxChe0xsgUjXwhgsV0etGpdyvhSDYfaxv3SljVfK8+4b5OkmhUU+i+xCcF+5nlXmQIjQZ3vcQ2A+OPBZ53ujR2WcsXalOcJJBoj63ztEQwmEK+FzNCVmrJN7F+e3PJhd/GRpbd2mSNGGaxyU0Wztwr37e2ZKLeHvbW2nUNkJtbmzYJfjDH4aTCqCps1X25LZgLM6AaVuZ3rBr54Ni1fIfdhnk9q6/U5H/g5FM7+Kps2GfFQszRz07Lp22UC1t9qFl6bflU1MiJpKlNXjWUdoFBVQ8YwtzRtKae2yXkMGk+GfjI3IdwemEUrTAm6m28Hh7IFDOud37Y7vZu8iZjJPnY7oFtFvAGttkzJUyaF9vt1p4r6TykzhATIFQSrzazchXbb9qY6iLF2CxhFpY/93HMO0y7PAJdF21Qz549wPh2Z7una2KrXRUygnphtvv8NIk4u8zXfXHMtC5SlRZGPZFtvc5+V/aRExzyQKnC9eGbwfrh3Hd1PYzw6X2JEPgzswV09+Pc93RVhMEh0j093t8/0vQIIYQQQgghhBBCCCGEEEIIIYQQQgghhBBCCCGEEEIIIYQQQgghhBBCCCGEEEIIIYQQQsi5+A+SQlbg9+/XTwAAAABJRU5ErkJggg==">
            <a:extLst>
              <a:ext uri="{FF2B5EF4-FFF2-40B4-BE49-F238E27FC236}">
                <a16:creationId xmlns:a16="http://schemas.microsoft.com/office/drawing/2014/main" id="{1D1A444E-503C-436C-85F9-478BA214D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2" t="37890" r="19279" b="40822"/>
          <a:stretch/>
        </p:blipFill>
        <p:spPr bwMode="auto">
          <a:xfrm>
            <a:off x="6606918" y="3851571"/>
            <a:ext cx="921286" cy="16615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90" name="Picture 18" descr="data:image/png;base64,iVBORw0KGgoAAAANSUhEUgAAASoAAACbCAMAAADiBSZ5AAAAolBMVEX///8AfcMALVb3+/0AfcIZisnt9vt2ud8wlc73+PqXyucRhsfO5vMwVXb6/P6nt8VBY4FNpNXG4vLm8vk6m9G42+5XqdeezuiAvuEkj8ur1OtEoNNrhZ3d7vfp9Prx+PzW3eRXdZCMxOSXqboLNl18k6iInbATPWNfrdl8vOBIaIYdRWnk6e3J4/InTXDN1t6/ytWfsL+2w89ScYxyi6JFZoQ/QJy0AAAIP0lEQVR4nO2aa3eqOhCGUUFAFEW5eCn1Ui9UbdV27///106SSUJAQGvdntWuefwCEkLyMjOZJGgagiAIgiAIgiAIgiAIgiAIgiAIgiAIgiAIgiAIgiAIgiAIgiAIgiAIgiAIgiAIgiAIgvwM+osW4fn2ChoRuX8R3K9FF3huysPm4GFPpZg1ytvtFTQdWsHkfi2q5M1zjLDNDgeJ4fjyFR3mT09P8/W3HzDoRwsz9CY+YZIMA8WIzJpeq+nt2+tuGuT+mvftNl5Fm72XUUyf69NDfcyvnOqU3ncf0GC1KhhmLK4xq/qSVI12sEj8SJxSqWqPkiqE9pvksAWHfgOudO8klUVffFYsYblflypgVS3E6SOlaoy4Pq5UzeEv/Y5S5XH6cO0Gqdj9LXH6SKlci4ULFhkTXddrum7w0H5fq9IdxzAcMC9dp29Gu82q9KxU+uMcEAYhZtJj2on0wfe1qigeNJtxf2jA84L04T/FqrRnFnW9KT1OWIQXLa+UyrbtKy9wqUStbdDqlZ1IqdxGw72quaVSldVA/ldPrntKCc2F57WmUFMUTl7l8FQq1WE973U6nd58fcj8b3+s+IVVdy//5VLJ5Om1lhoCSNVahL5lkUQigmcHXhiGngzdcB4G2jQJwwm72yLnCc0GQSo/Mj1ag/caKLpog2CYTMj/k6QVa00ycpIT3zMDKldjYUbjcbxQy99OiVSz+bIuWG4VsU7v9ZTNtmsXSwV24adSqeH+lTY9dtTRRQw3fe3ZyZQdSKmUAVamhdPIU4ob4Sgt5NNBJbL6iWU6afZ9f6kOu7rK5oP/7z7VczwVS9XXy6Wq1UL6yhPWeWFWz2A5Lk/NAb1mpFKp8LSwMTmrWlGZaBVPtMTyLfk+7i/VvpMTZDeDC+u8UuLOr1hVDcIQU1O3uHOM2f9DrdyqMozYbGB6fkGBpI6x2RguTPOyVLHpJTwrt9efny/cWaLQG8pZYKFUXJFlp9fZqMYz4165235uO3DcsQulGrLTiSqVPrIsgzsISyPAJLgvscGGxv5p4oWQ+luh5ymxiug28i0hDkvlwRRrjjXxpcCGP+FZJK26QX7a5Sj/xm5ho9C+R7v1actGSZssksoGo5rPbM3d/wFxWARfgYJMc/ewKZcqhj6YUipdf21PXXf6BiGJhSgwpJCVmbK2+vz2whFwFAwabuM5gqoTemHABLLaDc2NecXjpqs1xlBmeFEiwURqq0F/62vZwMq86sAMpsNfxicr0aXqgIQvXND3c6lYfu4OxqP00bm8ihekV6aWVI1PZUTfKvMq6ICfSuUphfgw0VLewhXEPGk2pZkwRRJupxXZ+knqmpZYkaM9s6N37sdQaVaqke9PqJPAo63puVTcHVlcWLDDxXmZSqnA61iMU6WCIVQHu46/tmzDpCKJuSkMgPRLu2oOCH4mRj0IUHNydKyLI4qbkyo3W05XL7IytHQpFXSIdhqU9kVQqZQKyipShepj+oqcV0s15V5AA+A8Dc7wKitXFiAjEMnUniUOf8nRR8ba8lKdKSXygKxUUWpV3MIDkVvIfLRSKtcvlgpGkr7S9+sXAyP2/AmtE0IwG/Jz61VFUjFhlzN+Zu+EQZ7UUFUtFZkry9XDcqnaOu8q66Yjp4m3S6XfJhXJVR0jgZh0/LvZfIKdxHQVVChVIZWYtfDw7QqpThVSGY7DR21l9CmXCkYeEgv8jP/9D1JpjViu27r7dMI2GKSToq9LVWVVwXPMZ8rKOkCFVDCaLeKs/z3eAa/iWgfsybJlUtHu0vGHB0NptwVS6eIq5At+zv9+kFS5sM7i3FYTYX0lmlxgVW+y+7XRVFRXIRXoqueH9ktS6Xd3QDdoRWIG89aKChfXujKLSFkXJAt08ITUdCtqL5GKu1jqTybVptgBRVqf9b/Hx6rnkKg/gkaZpFJnUVAIpNrZ5//94WdpQjplrriZXZCK794YYu5UEatkRkwKKHPaIKvdv5cKWsFyzSgfPyTgVPXMRiDYEUz7RKZ/pMeQnvV4wC+TShtDNppcI9WbyFzVfoFU5sOkgtUMnWWC8J71guVpsVjQoVunDBK2e/BXd7afdeEYZjNgbvXd06nbfXlaFod1gsf6X7xjk41VpCyXSroboc/+GQVkevwlqfQbpeJzQPpypsrmVg4bpFDoSUnqy41YC12XFC5eWYDkW3Su0qrE9N1R15RAgppjWX78Fam+Z1Xg8izV0wun2t185+kU5rNYEJ71X5RKTDTHV0jF78x2S5gaLEH8+2QB5vBGujSkF35Mkl/ZpFLtt1k9ZPp6zK+PFksFG//QnwtS8S6q/id3fHjBfy/VNCE1WXDvwtBrRlRc7jjfLZXOs2TAfunI/97Xyvhon7as9HLTWZ5L1RfFlI1HflwWq2D0cXJrun1fT2toOudSjc4WYV6VFvA9nqulIi8nCsRmRTwel38qtD98nF4Ip1P344OnnvbhtCJBfvVyzO8F7mfH4/Gwz6xXueNW5iOqATttMUX67FA2hJ2lypTshzaChWmaQ7YTxr6vakmXYI8au/kLb6zigdKcx32RdQG+4lCyqXo14wL/+20c63eRyivyv1+ALSd2YgNsW1H6GmKn0P9+Pn92vfnTav1yennim6qryzdVAhsGJQPOTyabQ9SVpZpbmfxS/9PyWVX9ux+Rtn+r/9nZTxnqm29/bjv8rf7ndlfz3vuOzQyXu95q9u0KE4t+kfzYj8Mfh72fzQ6Hw2z/rQ++OC7jDhUhCIIgCIIgCIIgCIIgCIIgCIIgCIIgCIIgCIIgCIIgCIIgCIIgCIIgCIIgCIIgCIIgBfwHD+ib3V0tIvAAAAAASUVORK5CYII=">
            <a:extLst>
              <a:ext uri="{FF2B5EF4-FFF2-40B4-BE49-F238E27FC236}">
                <a16:creationId xmlns:a16="http://schemas.microsoft.com/office/drawing/2014/main" id="{0EB15D59-61CD-47B5-A45C-0DCD59B35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" t="34076" r="7423" b="35290"/>
          <a:stretch/>
        </p:blipFill>
        <p:spPr bwMode="auto">
          <a:xfrm>
            <a:off x="6565971" y="4151662"/>
            <a:ext cx="962234" cy="1700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92" name="Picture 20" descr="data:image/png;base64,iVBORw0KGgoAAAANSUhEUgAAANgAAADICAMAAAC9KN9EAAAAnFBMVEX////+/v5Qjk9Qjk4MZjgMZTiEspr7/Pv0+PRimWFSj1GCroFdllzv9O9VkVRalFk0f1np8em30Ld8qntvom7R4dGtyq3E2cTi7OKTuZJonWemxaW91L1zpHLX5deNtYxhm32mxaaoyLiZvZixzbHO4NcecUdvpIlHi2gpeFCfwrB/rH6/1sqTu6ba6OGOuKJ9rZRQkXC40sVKjWthtbulAAAIlklEQVR4nO2Z63ajOAyAQ5rGBAIJEML9kpBbc2mnmfd/tzVYNjaQdvac6XTOrr4fbbGEsSRLFnQ0QhAEQRAEQRAEQRAEQRAEQRAEQRAEQRAEQRAEQRAEQRAEQRAEQRAEQRAEQf412n+U7/br1/Hdnv0qvtuvX8d3e/ar+NjmP+Xdr+ADo+9b/Y85+Lfzgcn75fT4x/z7+3ls82k5nVz/nIt/M48tPk+oYadP0sxKd4XnFRvXJ/Iw8d3E9MyNGw7cEribqIjW8i1C3+n53Xc3hXepdoH0AGI1sLXl9a1R/0mPLNZfasMm24+84nvzMWDHGzHsbFY2DM/NXLnDSr2ZIW5JQT+JhX4RyurSTEacWHw4nTWQZgkLJl9ElvKkh7F4mzSGLclDDcfkD22IuTvXM3l44bbP0NexIcv8Rj+ZK/qp0NdVyTgOQJQwTW1kFdISMutXIkYD1hg2OT8KV66sfzxO2HDoGeq4nYoAr1TRvHZ5mHX1A1APs3EH22WSqLlaaeFKEUe/ErHzBAx7FDKnY9eYbfIw7q5mvGCJo60XHUFER7vuocyY5/15T0KNbkTM4sjpPMseyOgu2pIbNrkOK5gw2/wSFXXerDTFrpkZmXzNSS0hlRQZ264v/NYuI5b0141dwg2zbNX+XRtN2P5LmH12O+/uc8OuE2FYOaiQw1yVQ0aa7uRRsxoL9sYqpcPEqdhVnX1aa5dX5WEYBlFGRNhXQaNfwFXtIR6vLHB03dnxy6reLODS+ocZhOGGC83PDStbwya9ElwDay74RtX0+geszIQ0JhA/eplyu7JAZ/tfs0YEwh6Bvs5WaJCRDh4yEp0p57z40WtfhGjWHAJaAJPPPrXLepYMuw1pwIMDZTBggxe9Y77TBiCSS5fLFlQIfXCMDnWPBkg4bjcWT1wLu3IQwmrmnxp2m0iGLYcqDJRZXx7TWYBm7dohIo7IyEouRTrbiHGr74FhDkyfCZNHBEIWCfPHtnh69IsR006yYZPXx4ZVstEuG3PFQMi0bOLDXjGVErvrRh0S1yYQaSOXtMGcbDTiBap9eCJkHxNOFMN+DKhA8O20XSpsiBkfIT4omRpEYqGkK4GACf0AVlzoEJ1CdtuaRwWK4njWhrMS0WwZOnu3zw3LKft9GlCp+HaoHHFiG+BHCnH8lDc74yCEgCXKFL40SELfzWDBhp/CjUo7Bvthzu8b71oZ7PT1Zwf0VI3YZOCMdkQvE68hR2A/rMzLxcukc9ckIDHUnid6oF/w4horq+OG8T8WbcD45lRL2QBlx7CBgi+qFF1vltcr0NT+RpA50CnQLanM0O9RGjxrBCW0Up4IWzHm+046tDTw8uDB9C8NG/EwNF5M6YA+uEyjsERSuMoEzrA+PQ+s8VAAIMAZd2DaikJYhuq4AXpbcUiJrNtmrm5cw4FlLry6o+Vdij+UYqr+pdaB43DsKPoQ4Ii7SXq/gc3pyeqDEburhr0Px1XLL6JNmjv8dBauX8zMTd5kJ68FunJ72tWPzTXTh01nK6ltwbNcqy+FzaNu3aFg6EvFsPuQTqMXiDyJuNtikxJVrp8Lh4PEUG/eKfqppL9hktmQ+jhM++GB08T9NGKj+0Eq9+UHnwec4olh6y77I+kr7ZjEIEOj675+wiRKH6FlbDAmFftDCg8x2JD61jIci/NBROzdGlaBoGUdT0Z9HeFsZRTiWPX1YSsacmrzPE34mSWdYrzYKB8Lu96qz9bX/d65nphhL28WvXy1yKPg8tTKc76Beio8m9yhG1f9Kbm+FAECu822tHlPCDOpx54cMf11fyvLn0sarWV535bvt9N5P/1JLw/L9/K4fXUGyiOv2iH3W9hT4d72lNuhihpOT5/XCamR4LZWPDxyOJOhvSLss67T02HyLJhMia6T16U89FLeXrtdCK/augbNg6cUv1qd8HPBlX3KR9XGuLmAmcRrgsZfp+mI398Y0Kh0sptbuH9fTlS2dFue1KHDaVpnHHGFm/ULmzUTjhsXbQyctKh/8feMhasLAf8kQ6PQJrHjVlIIaDfMhn3ecKUiAeXwgDTQZISnbsfr+e30IlmxJKOtbNTL8Xa/HfdNEsRV7tCn6iFfM80f3uqO4yR0KOGumNEaP2q/I9B30HUehn5SzG2tHV1tmP66mLNXKtGIZr6jW2HFLyNNhEf6vCFqx3DEnNPk5f3tfj7WKcbYa6UwqnzbUhF9na51TVpbx7OsKLzFE6/CdDh64hjz2XzRFGGjcXrx1IrsZtyGaeCwEPoLyBquPVvFNvxNNy0VrdiFFB6fjczVRG0tdJqtuCy323PJjDtr9a/nl9PtfD+emqFbfYOlfCht9ljzRmgNtbXOsKSOZO8LnvA7ufQFRvMFARoq+UWBN1Sd5G9tfP3JCsXkdLxvb+8vhzftcFhOb9cf5YFVjwP7eur27AL/5QOfApmo/7mRPNBnDaXV+1i6SJo6KA6VFshV9WVPKf162SbUabrdXsn5fivbtDvcmXqyeJKxPfEGH3qGIqJdLZw3jmkrArtxeZ519U3Q1yNFnz6DPRv6m4u0bNicUrffiRitdlORX5QXRzvLJfH0KnZ1If6LYMy8QDpSSJqJj5s0P9btOzAJ2v9gLOIKOn3dXUn62U46BH1zLgSmz5+xY/+P2EirjtlQ5/zsWHmVyuIPmhvSZSlXHeK768I0q12qvhXXUXDXEW1r127QFTnuroqqjZvKTZ2Wu0nB9PWuflrPVO3kiejhWiOdfRob0bsdj2qnZpX8RH6vnXQ98LP5w/8n/YV0/T0abZf119LDkflvX9fK58Px07fuv44BY++3t9ueX5Dt7e3c7+f+er7brwjC+e5c+Cq+268I8p/nu5P8q/huvyIIgiAIgiAIgiAIgiAIgiAIgiAIgiAIgiAIgiAIgiAIgiAIgiAIgiAIgiAIgiAIgiD/S/4Bi0+bwg10J7wAAAAASUVORK5CYII=">
            <a:extLst>
              <a:ext uri="{FF2B5EF4-FFF2-40B4-BE49-F238E27FC236}">
                <a16:creationId xmlns:a16="http://schemas.microsoft.com/office/drawing/2014/main" id="{8DF10E81-6387-440F-B550-A7D72587F3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4" b="42169"/>
          <a:stretch/>
        </p:blipFill>
        <p:spPr bwMode="auto">
          <a:xfrm>
            <a:off x="6595293" y="4412666"/>
            <a:ext cx="904392" cy="20513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27AAD18-E089-4743-AB5A-000E88992B7A}"/>
              </a:ext>
            </a:extLst>
          </p:cNvPr>
          <p:cNvSpPr txBox="1"/>
          <p:nvPr/>
        </p:nvSpPr>
        <p:spPr>
          <a:xfrm>
            <a:off x="6548976" y="1158324"/>
            <a:ext cx="1034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en-IN" sz="1000" b="1" dirty="0">
                <a:solidFill>
                  <a:schemeClr val="tx2"/>
                </a:solidFill>
                <a:latin typeface="Trebuchet MS" panose="020B0703020202090204" pitchFamily="34" charset="0"/>
              </a:rPr>
              <a:t>MDR</a:t>
            </a:r>
          </a:p>
        </p:txBody>
      </p:sp>
      <p:sp>
        <p:nvSpPr>
          <p:cNvPr id="39" name="Rectangle: Top Corners Rounded 38">
            <a:extLst>
              <a:ext uri="{FF2B5EF4-FFF2-40B4-BE49-F238E27FC236}">
                <a16:creationId xmlns:a16="http://schemas.microsoft.com/office/drawing/2014/main" id="{323F5BA4-E5C4-400B-9B8F-34F4EE2A1BD8}"/>
              </a:ext>
            </a:extLst>
          </p:cNvPr>
          <p:cNvSpPr/>
          <p:nvPr/>
        </p:nvSpPr>
        <p:spPr>
          <a:xfrm>
            <a:off x="328543" y="973499"/>
            <a:ext cx="1086900" cy="3744912"/>
          </a:xfrm>
          <a:prstGeom prst="round2SameRect">
            <a:avLst/>
          </a:pr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IN" sz="1765" dirty="0">
              <a:solidFill>
                <a:srgbClr val="1F497D"/>
              </a:solidFill>
              <a:latin typeface="Trebuchet MS" panose="020B0703020202090204" pitchFamily="34" charset="0"/>
            </a:endParaRPr>
          </a:p>
        </p:txBody>
      </p:sp>
      <p:pic>
        <p:nvPicPr>
          <p:cNvPr id="71" name="Picture 16" descr="Image result for fortinet logo png">
            <a:extLst>
              <a:ext uri="{FF2B5EF4-FFF2-40B4-BE49-F238E27FC236}">
                <a16:creationId xmlns:a16="http://schemas.microsoft.com/office/drawing/2014/main" id="{F06B746C-544D-4C1E-82E2-90DEC625B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039" y="1563773"/>
            <a:ext cx="541909" cy="2928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2" name="Picture 8" descr="Image result for fortinet logo png">
            <a:extLst>
              <a:ext uri="{FF2B5EF4-FFF2-40B4-BE49-F238E27FC236}">
                <a16:creationId xmlns:a16="http://schemas.microsoft.com/office/drawing/2014/main" id="{EE3429C5-AEED-4F95-B9B7-470471BDF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442" y="1964001"/>
            <a:ext cx="813169" cy="9032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3" name="Picture 22" descr="Image result for juniper logo png">
            <a:extLst>
              <a:ext uri="{FF2B5EF4-FFF2-40B4-BE49-F238E27FC236}">
                <a16:creationId xmlns:a16="http://schemas.microsoft.com/office/drawing/2014/main" id="{78B9488A-DB60-4767-9972-37994642F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086" y="2163104"/>
            <a:ext cx="847882" cy="24638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4" name="Picture 16" descr="Image result for checkpoint logo png">
            <a:extLst>
              <a:ext uri="{FF2B5EF4-FFF2-40B4-BE49-F238E27FC236}">
                <a16:creationId xmlns:a16="http://schemas.microsoft.com/office/drawing/2014/main" id="{FD0BFA87-4CD6-4405-B6A5-9BA9BFC2F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723" y="3114308"/>
            <a:ext cx="928276" cy="1476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7" name="Picture 14" descr="Image result for sophos logo png">
            <a:extLst>
              <a:ext uri="{FF2B5EF4-FFF2-40B4-BE49-F238E27FC236}">
                <a16:creationId xmlns:a16="http://schemas.microsoft.com/office/drawing/2014/main" id="{C69644F6-A11A-40D9-A79C-462963C5B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520" y="3390187"/>
            <a:ext cx="637661" cy="28320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0" name="Picture 18" descr="Image result for F5 logo png">
            <a:extLst>
              <a:ext uri="{FF2B5EF4-FFF2-40B4-BE49-F238E27FC236}">
                <a16:creationId xmlns:a16="http://schemas.microsoft.com/office/drawing/2014/main" id="{DCE1756C-40D9-47F3-938B-AAE3FB1FB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885" y="4140232"/>
            <a:ext cx="412007" cy="3629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74" name="Picture 2" descr="data:image/png;base64,iVBORw0KGgoAAAANSUhEUgAAASwAAACoCAMAAABt9SM9AAABHVBMVEX29vYwaIn39/enxDj////29vT29vgwaIj4+vz3+PTm9P5ehJnw+PwxZ4mnxDbj7fQmYYKivD5JdpOMqbimv0Xj8Li1y9c1ZoH3/Ofz9uSmwT/3+fC6zXjA0X7d6LSHo7Kfu8vt9NL4+u09a4T4//9Ud4otXHPD1d91lKfQ3+ekvzjn8sJKdo7v/P+qwk+50N34/eDW5ex7m6zO25/V458vaHuzx2KvwcrR35VYhJvv982dtsapv1I2YXeyxWm6znLp79PV55lQgWV6ol1ejGLW362Uu19IfHA3bXSIsFxfjm6ev1NmkV+XuVDG1YhFeGp1nl86bW+Jr2DDz9bE0Je0wnupyNrg7ah8laRrhpWjtb1wmK+IrMK83fBCa36xWjA+AAAZy0lEQVR4nO2dD3vaRtLAYam0whKWGgjCkBiBwCAsG4P/Ao6dpr1rem3da3Ovr2l6+f4f452Z3RUChOPtOfc87aNxaouVtEg/ZmZnZle0wHJ5tBRYIZdHSg5LQ3JYGpLD0pAclobksDQkh6UhOSwNyWFpSA5LQ3JYGpLD0pAclobksDQkh6UhOSwNyWFpSA5LQ3JYGpLD0pAclobksDQkh6UhOSwNyWFpSA5LQ3JYGpLD0pAclobksDQkh6UhOSwNyWFpSA5LQ3JYGpLD0pAclobksDQkh6UhOSwNyWFpSA5LQ3JYGpLD0pAclobksDQkh6UhAhZbadEQ03zay9m4Bvakn6W8XMNQr+V/j5R1zdJ6VvEzkjIUpuTG/mvZ7En3+ldhMcvZ0RDHsT6HERsGoyuB3k3E9jSddk9OumV9QGlJw2LOYDEMQ9/34Rf+0K+t235oV+vuZ8AFsJi7sMNh3XmyLlvzq5ubu3lXwPqDH0AKljWpxpzzYrFSLOKvivy1bRt+8dAeOE9OC27FGfIK9P7OeqouX982S6PRTYcwrRnko28AYOGp8M+KbL+IsHjxkQLAuBcGSOuJgTHnWaVSKXrVp1It47BWAvnyeXn5HgVx6zqXpe7TmsSPprQi/uLpLRFhQdcS1hOMI+X9Wml3dxdgyfEQ/2s1Xu+1DA2jFLBMg7lTTxcT2WyRh4OnMpblVQEszitPp1kAa7dU2k1rlnFyentxe9YwtMyQ/lpjv1JRxvVoWEU8x5s+mR9Oroo06+lgGeXnaIYAa6lFrdPjUalUO+1qXJaAxZyhJylpwCoSrGI4YJm6bBhG4k/VNr3+9FWtmOETSAasxosSKtvLPfbIi1rCmsSPN7918S6tR8ISEfNjYWVolrn1xcO70WelYcFFAKzSCqxPu0YJyxqEf8y9F5UCfIJAyi88wl9/0gwfGMZY1qWswyoQrESzDIXq4WtTsOr+fwGr7WQED2a67YGLEOoHyU3qcv9Ln8U2MsoNWAZpFgyQSrM2Lj7jwj8fLNl9hmRpxertPWCGD2B/YFe2ZqXN8DH9/BFYfO1QgvWgsNWNZaHD3DyEXjzJaJiyVS1Y5NIyP9Eng7XZu1kQDFJvvA4rdSErCf0fhpXWigdhFTYc/JZe0pcldiCsP2yHmbBY4jhMZqGwjWvAMgzscHDv6q4HYInO8ISMUpdRLrdIymtX8xAsdTHpwzM7QVimgPXonBAy3NVgLMsMLcedOBYDHo4bDer1QeSu13MMZuG+cV3tTdlkNiwmzlDHr9XTGOYvncP9/f3Deeek2wLFSu52DZZhtFonEtYJgTGWyMqtvddz6OaQOlmFpW+G/vk56OFSEzNgscn0GbcvHeZE09gjCad1N61AsGthh7jnwPP80F5Ey/pFNizWc+sf5BnhMJhYK+bM9uZXF8fNEUqzdnx71ulmmiE2tl6fnn11jLBKx1+dgfztdVlYrVFudc5ua9RN8/h2v5HGpQcLA3Z+/ubrr785T9HahMXcoccha6zvBLGH9QP4xz1/GDmmYagwuBr7qg9eKXp+XI2U7q3BMkn7mVO3pbOAvrnfv3ctFenC/XfurmtNjAbwX6nUrF1cdVrqgowlLHyL7t+Om80mxVnNGkjzZi7qggxQXUA3uyglxPWckBuE8vGwZD2r6P/j783mj9/6og0xZMGycRcPqnB3CAu24f68/sARXpdZE5socjVeYJJpq5Q8S7Mst+onh9Kn5k+BloTROnzRJEhSAFmp+WKuaK2ZYfd0hDDoeOJyfCguqzx/WSvJfhBlaXR91qDk29DSLI4lUvjz9jvorfmPc7zgB2BR5vjMpwwSUdFrL45EgG0NYk9mlqRXQl08f2Bug4VlEamHFeE3ka5rKRgXo115g6haAsPoYl5+CFbCSsFqzUU31Cqx165OVI72WFicx8H4fgb68dOPcEm1N+fJgMCzNYvLGg4YjK/sjfOpQ1mYeenLBj+M41ANxXD3LBOWaTpVX12Jn2iYNxXHYwmB9AQM5/j6+JjsEW3x5Z6xDsskMwTTaxKLUbMJmzdzMrbOS4kcjbM5ErSOz7AwoWOGPBz3vuiN/aL/5nvo7/tv8f49j07aZoYIi3txOwiCdixKsNyPJI0FvGGFz4L6YDAYB+C3hY3f9zJhGdbAp4K3588WQVCd+R7R8gPh5ozGFdJo3l7BUHi4Dy5a3GntsJWlWa3XZ1dfHY+Eg78COW0YpHBN0qfR8e3V2dndBeCC16NrpZ+PheW1e1988UXkVfwfENaPb3mFh8MpVVe3wMIfHladXq8HI/4iJHxw/xQfMSsIvfjS6VHQ1HMim/Olam3Agg49tD3Prjt0/MDmdMRsImPKvdNa8wIGrzJKq3F4QSY5umtkwDJgzOsmoUO31cIQAUgcXpNiga9rQGOrAbZN7O6kfj4a1j2w+mLgVc6/roHL+u68wuO6czSYPaRZWHOW8YDlLkh3KtLQgMdlf5wEC6YVzUj14sjKgmWN6fp4LOMLZkVDcoagWlL39s5eHCbBgtE9FJHBRYdqbdlB6e4yKMXxtnWGlrnbfNkR8QJ0QrR2rw/LerAGCCsAWN/BqNP8+rzoBaBrvSpY4lbNEooi4eyIGn8YyeiIOZP0xJBTJZjhOAuW6bTJ7MJLhUYVlbwPjgo99163lt0V9l6SSR3PjWxYxlrxD+TkltBcHJZVU1fg+/KqpQXrYAKs4JL5W/Dvu9//4HMfWxBWZbsZenVVnjdNawGWy4t+vZcclT4Fbh6VUWjKOixhhUVvqPAail8xdJNu0gG92Xpew9igtk/3uS2RTpdoDKGMI/Dn6ijWuaWm24YOLB4fIawh97/9Ht7i+zc+jx1oORrCTWx38OEkNYULNMDS/EXCL8nuKOQUtVo/6GXBGsTSnafojj2h8lYhI/M1y4fH5H/2y4+FVX7+JXn8w1Sa1LgiL3bRMUwNWEP07+4MwnfU7h9/4tymlj5PYKUURcKqzHZSBYdJTBONbSuFaAMWz4ZVFyacnkeyJj7GW95ldmWifHhdIlgPala66iBcFoIpqCUkZmtfDJnCaX0CFldxYxVdVhRWzn9AWH//mfO2bMkq/inNGjrLD4ntoGlWwJREk4mapWoIIMASrTQTlhWQN4+jVO3VdMVQvAwvDGbQUFjGIbEljOrRsAqse0dDwk0jdSMtmpzdPd5/AFaS9ongCOQS0dT9ytt/on//5S3nAbaMfdSWxAyVsihY05QmsJ33aDcASzWIooOS+2d8mxky8HcYZcUpqwantQ6LqgXP958L+aqmB8vYe0kJDg6PidIbHUS+WzvNgrX8JWH5cQzjXSXEwbAHg+HPlOz88xwcNcKieMDfKDspWO309Ksz5QKWHPx3xm079peSCgU2YFUJlu2m9deZrQR55c7zu5sLCN+liLBUH9ZdeiKRdS4I1lnrYVh0t3Z0tAP3CJ8p+vcpr3wrB0PR0pt6RT7bXBuiYFV7qUZn6i1hMWdsexhnVkSuJ98Rcu+s0dBqk64vA5EEVkVO8RoQQdZGu2kpaZphQxeWtD15CxAiYiT6DOIlHPociLJ/wsHwxzd+xd6hwZAX48HmWgcBi/MVlQNYFQULQtLl3BvObKPBE98tsDz66DY0qyJhGY2z65HMgOm3qhvowHqRCWv0KVhSsbwpBgyTmHvTHm1U/H/Am+7+/SfuDcUunLzfLO8qWGtmqGCZ8H4hsal43ooZboNVxTBr1QwZwOK0eMDE6FEk0pgXNzFJBtE0w22wtmmW5FVBl06wFj1y4uBFKdmhwRDO/eVnrlrgGEuWLz4Ja8iVZrHJTOjRbFGPoskE/k3G5K+3wSKf1V+HpXxWqyOSm+bt2eG805l35vP5V7XdP+bgG6mCvNG53grLFx83btDLMRK59KU3D/wiDoal0tfn3KOWegi7JJB0XCgjeJ5eMiJCBzEaWoF4u/YE02ImQ4cHNGuBNZ7V0ZAtR0Oze0ohUvOqsycyaQod9GCp0EFE63Kpbnl+rEIHKvHS7DXCqoTtekBOU2xwyOOQCHyqcsMv/vQLFnt+OC9yuQuOyVhwJGBVirYKKgUsLMp4EE7gMhRkaU8syRlipElKs0xczJaEBZAIXmKhVcRZaoJLxFncWzim2XiBnmV0e1JOZmEpgt/VgFVQcdZJchuYUzazYfn3YHSRT0Ul3OA8dnHEg/sWQx/c7Buq/H3jQyKDLYAWP+0tDh7O2xHra9ClixAd7LcHu2O0cw/BJKHZNliYfLBxSHEFarGCZeGlQn918IHSWJ4jGNOgumZ5e1AqZiY2YLXOyMtdz1ORL5ZUsewwF1XnxAzBPuD+d8BBDXGgc0POqeUoli2o9m++B1jfv4HPud774gjV0a8fORuZmfRZRT+1GEnOtgEhE2ChyXnjRCnB5UfrPkssZhMrIaIYK6/e72IwofdzAipEcNBsJkJHeUvSgPbXYKnFbGK2mS1hGXI1vFiWVKqp1YHY2rgTueHrdVhVGvF8rjbAd1qq5YjwFfk3NYAFgyHWOMdVHP2x3PxunZaqZ4GNJE1Om2D4QCiBpc4zqWK16rNWVv65Q4odZkunxWTTM9dUsI6xoqkWxLTO1h38rlr5J3QTTFeUaJRllufXstRnitWmwGaONcTdkTwoBYvKe5DKe/Ue1fm4F6gWKl1By/k/cf4Ikh2cqoGYktbregfkx9cdPI6popZHFwdWQ9FbPDFNMkNSstRMIQUWS1jFdHRecETpEBIrcn8MDDUQpdVpr6BgwZgllATVuXHRTMFiZJS7o38vS17dO6pe3b421JWT54Os+bkKHozGy6bIdlL1LPJZ/kDmL55MbYo0GPbuoYU2Lj3+9mv0mTAYrqSR4p42RkPKLKcTCwsxzJoMRUVliMM/hLdoQsrB4/56XFnCkqlMZTaRJXYWhbQ42g9cnB6CtLJO7r0Y1i14+fqWSpzg4OloClJr6QhexEul0cuTxMMLFwW+W6IxjNYpBpG7o4v9rqgYnpzVqEB40zGWmiVgiYzGk1U9iJlpA+NBrup8P/+CmeEPfjp6JVhsExaFaty3Bzu93tHO2JbzNwGtFhBxkz+diBq8tXMfy/KGhDUVfU8nR0dHOFOvFM9vR47TO4qqIgEQ7AvStTTv5nsUNnTnV2I6QsEyTm7pto+v5icnJ3vlQuLzmxfPoaXRMmBA7txQ7D+6PpufdBsnz1/K6O1M8kyZIahPD0YdPqPUBhRBFPzec/5MtvC3vzR3m9/9JCPXolzzIGAVVmEVuQzR/dge2jFNBME5scsMmjYkB8bD6SIIgkU79sXkooKFo4FK5PvvAQiuPBd4/Hg47NPkDlxALCpcopKCt3l3dnp6ihMzYo5UwVLFqlLz+uLm4l80agIaOqd2cXPzf+jBze7+sTiteX3z8sWNnCFSjxooWCbCsuvRAu6Bf6CqHgw/srwHmaFsKZ6/+e7HX96cy8i1KKdJt06yiqyvKJ7aoEN9Ee8Lb0+eD35wSo1L8KL4R+5b5dcexaKYIMm5/uXBfiA/psatmMQqjTDfGY1KaopUwQJXPVL54u4LChf2TmslmUfuXtMkK8MJNdWP7KAEVqkcHRPraGjJkQ/5GvyIqh68lgU/MAaxAdd6/vO3P6ssklZ2V3BqsK2WJKyYIQ5Vy2xZTIQN1dxOFNOcoyBK0bpYPCHqWXBBFFnRx1F5NqHUO0itiqLpe+5XHbFkyiwfyqlkKbhOIe3gMWJSHFRsZXRuRyrxlrDAo9dUD2JyuzRKnFphJYIX5QafxsA6Vxt+0iKmlzcrqttr8L+PcV0I3R1F2zSBTDptRTMxa6pM2b6fpTQLQ4nQExdUeebiSM6ccexXUvC9Z3UR4WG00AJaoxSt5u2/j/Fmm4lagMsfCQgqEG11br8UZCWsVPUi6efmsJusNBNmaCyrDrLOt/B4OBYbRdqAcZJL28uGlXZbSfHvKJqGuDQEbce3F24ShTJ6rMqTxszj6cSdoXJh8U/Eoc5gis9d4Zw2joBISz2JRYtoYnD1ZvKuRrdzd60m3EfNi6sOhEijUgpWeW//xXETDUyaYcEoiyUzpRHBokGqvDdP+hmNajenNIcol/xtFP9EVQ9nbWI1KlJVq7f9cZVtmsV5u2c5oh4a9oeXK/OEBcuJFsMYH8qL7erAYW57iFK3VEJjuYOA2tpCH5kBuIJhHx/hi4dBtDaqlBuHZy9vLq6vLy5enM0b5b1/vQS5e508gAI8D8/usPFvCcDGfP8Km/6lQnTRzwvq5+butLOXXly6Uc8Sdb4jm3PbFQW/imzxlEPXgGWhijjuZOLubD7IiQ9guu7EpVV8+AollZabzOqJJkMtFKdTJuKUgrq95PBW46Qzn3cgEGCgI93GXreRWruHGtLqQuteVyU0pmlCnNHYa3TLCSzopyz76ZaTbG0tgldBk6zzgVtX5T1KESfx1udUtsDiWIMXa9yZXGG6sjzWxAdWCxnPDxvJXBkrqNOWYwcKHaHGk+XsgniQw1gCXF1z/MDz1uuLk5lRFs+FrLZuaBbBCrDg1xODodgYyNEpw2kBrPX3kovZ2hnlm+y1wEYyP7byl1b2sW0niUMkBCMpKKSOXb9Z8Wd5vJm1xnqTqUw4l7CU847rR0cQ0xTF7FfgV0Tlry4jhQzN4plxFoXbvdVmdTnrN2MsdyQe20j/EWsY2epZhdVDU7e75QNJdS8O2PYJpHam+14+u5PcevjBDnGxkCz4VUS9tC0H8iwzrK4XaaTP8j+hWWmHk3p0nFH6l7rHVbqKTbZVGWp1kHRAZmEDLrWwpbokTRsdrhuMWg4by7BcLvJUlb8PHEMfcFlhcTusS2vtUS8RlK7V4NfUWw3Ghpot3/bwkrH+YqVBwGBGcr/G8v/6LL2lwVjyOI/6AgSKLlmyWB+OwR9mUKs8khwjWx5EV1sQFZJi6llDiG7E7BfmP/FivNjyTDBF0s+i9W8U0Ie1xuDxX64hCoEuRXCs4LqM4fhKYkHzRLwwYZOJA+UfSPGcyQAX1KOByzMcyzRMOBr7dfFQOmaihmj1QDk5rWIqNpBjoC/D9i3LRsSTrO56ZTlzRvrziRX132PhjLnvf3Wc3/pCfnXeya3++8mkj9GaVe+/BzjWoP+bYw3a/Y/hx+EltDvv5SmQlzu//grErcH7/juTRdP+x4/9qiwlJWvNROGxspwPm4EZHuHkprLMLcL9zWek/5ewsLo1wKzTxDkM23Ha/ocpym9OBL9n+KrqOjbOdjhDz48s5iwOBs7goz8MgmqMCabTD/Ec2w9BHW3bhfThI36tgGv702BhH0BKK0dDuZo69fS9qIXYQTATc2MPsSouF1xlwfpMX1azIibA4v7QAQvsE6wIq2Q9nGLr9e4P/tPD2bYFJFLWJCQ2O3Z85NrhGFe0ToYHA8uJ7R3YPlqA+0VYkLT3Bz1QrIPfsXn4SuiDTKQLOCDaXiW9MIT76isxtoajOHYuVtMOtgrr86PCheIDv/3hAC5EataAcgG6FCs4GFDoPwiHjlV/dT8DvYnCdm+Mx1NpLZw6R33bxUeuAu8dwtpZhHbkYH324MMEMojJO7niXCTSuGlFUx/XaohlRpStyiVHQrc22kH7vH7dsQrrvlssa8T1k6tx1mdiBTd8sIjssG4JzfJsyjJp/amEZYA2+a4z7U+q/qAX+PVe9WBMzy/ApYIm9eOgXq8HcQxDgT373ePjHo6rrn0QD6vB4GjVZ9E2pLZTW0OGbfwumoxwh7m/0gG/WU/1vTufhHUUhfEAYR1VvRmysldgGeCn6pOPVWdwUD0CPFZbaFyB7Qxj14FU/9WrVwd+4AAsz7N98eyG5QZTOzx4NZykNEuIAUaOSW8irpt+tSEiA86mIU7cGCY/j1gDf+FYl6H9H2GGYxEuUFVTmaEVhb/fH4wtsNT/hG0H2u9FAXsSD0GzZuMoiu7jGJy9HVZ3qgc0xLtghG40/oB+mSWV0iWvdQHn+IDQORk+HGM5cxnNfV5hqFlwl9WDD8+WDt6i6W4HYdFI5trxLN5hTjv88GpsoQ9zLbhEOGDhOH17B31W+2BCDt5yhwcwEJjVjwMcKsbhNHHwm6kjY2k39MAD1plxd7r5fzAYQuRNsMrgrTyCFUQkJhWjpbnh1COu5QKHTqvzwSyHA7CcajiDSKFPq5mgLSJYpgVBA9AaHNigpZPpq2A5Gv7ZRcACDzMjWF5I8t7FEAxhyfHLx7US6LQXDq7fbYehbcehPbAULOvyoO4gLHwmIYajHXnM1N3wWX9OQSNwLyMs5FhRULfMd4GQS+BnmNFv6kady0uaoX33G7lrCDyrw/fi8VrYZeI092TxzqRt0LLBAv464+pwiMfIt/orwGKWrHFaNPstRHwHXuI3Uc2Y9MriRAYxa0+kxpbQPiYeVGdym371ehZjK5XSv4pk3Iwqmcma7foJTBVYU8W2DTdsiurtXwjWg2PJatrFVguEKw/94K9VWmZSQfvzw9peJhQmytItK2Kub27h/ReClS2MbasmGtnf/rRZ81aP/SeP+P8FYMmqSWGl5oyy8kW3hQSH/ELIB/paviRrNVSx4a8KS80OpV9kwEpB2+ryzKTjPz+s9KSDkNTUWQJjo64m969+PaLJzKQD1RfNDqgZ3T87rP+h5LA0JIelITksDclhaUgOS0NyWBqSw9KQHJaG5LA0JIelITksDclhaUgOS0NyWBqSw9KQHJaG5LA0JIelITksDclhaUgOS0NyWBqSw9KQHJaG5LA0JIelITksDclhaUgOS0NyWBqSw9KQHJaG5LA0JIelITksDclhaUgOS0NyWBqSw9KQHJaG5LA0hBW2Plmfy4b8P/IAxrQuoPgNAAAAAElFTkSuQmCC">
            <a:extLst>
              <a:ext uri="{FF2B5EF4-FFF2-40B4-BE49-F238E27FC236}">
                <a16:creationId xmlns:a16="http://schemas.microsoft.com/office/drawing/2014/main" id="{2CB967E1-B475-4292-ABD8-402B4A06CB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52" b="27450"/>
          <a:stretch/>
        </p:blipFill>
        <p:spPr bwMode="auto">
          <a:xfrm>
            <a:off x="410235" y="3771024"/>
            <a:ext cx="928276" cy="23807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76" name="Picture 4" descr="data:image/png;base64,iVBORw0KGgoAAAANSUhEUgAAAPwAAADICAMAAAD7nnzuAAAAw1BMVEX////AGBh1Fg28AAC7AABvAADy2Ni7mpi/ERFqAADXgoLDKCjjrKzp3dzenp7EGBh8HhfLUVG/Cwv67u7emprNW1vvzs79+PhoAADIRkb89PS/CAj03t7mtLTsxsbjq6vpvb3DMDDGODjScHD36OjbkpLYiIjCHx/Ud3dyCgDPZGTtysrz3Nzf0M/QZmbPuLfHQUGCNTCyjIqld3SKR0PSvbzDqKaSVVKebGmthIKgb2yTWFWHQDt8JyC+n517JB6AMSugGsj7AAANFElEQVR4nO2deX+bOBPHIcKufCR+jK/gE99Hjrrbc59uu33/r2oFNtJIjADjJDWufn/sZ9Oqkr4gRjODmFjWWSpXW+d1cJJ+fnnDwdJVdpzn4dsM1f+rcv/ubYbKqDKxB06z+/oDLT5WSjeli4O3bZfM/Ncd5vbbfenm5iLhbZuSWv31Bnn6GqJfKnyAT9q9Vxni/YfK9ubmouFtu0HI6uVN/5cbjn7J8EyEzF/U9PfelUoC/cLhGb7TKb9U362/K6UbSRcOz0y/441foufb/6voBYAPdr7p6Nx+n77H0QsBH5h+endOr5//qWzj6AWBD3e+ZT9nn19+4OiFgQ9N/2Zxeoe9nyUdepHgA9P/fKLpZ8EL8qgXEt4Ogp6H7J3dfrxPQi8afGj6/Wxd3X5PQS8efGD77El6R0+fUtGLCJ8l6Hn/S2/lCg5vB6Y/Id/1ZZsJvbDwgenHgx41eLlK+DDoieW74sHLlcIHpn8vBT3H7NSfAR/mu3jQw7NTfwp8gO/eBaZfF7xcNfwh6Hn/7+noVwHPRDIb+CuEb/wvD7uBvyAZeANv4A38nw5P/2B4OiPJKyIFflv5VVx4MmpVE/ET4UuVr0+LSnHh65bVXxKiXf0J8KXKt1sW7BYbnumO6vC18KXK32G6q/jwljWaEjc7/LZUendMdF4DvGWNPTLIBr+t3IhjdtcBz5p0nFijOPy28uE9+EfXAm9Zw41q+lX40v2nJ+mfXA+8ZbVWhDS08KX7wMBLuiZ4y+q14c4H4UuVj/FX2dcFz1Rfc3wBXyr9hR1iuDp4y/Jnx53vCL+tbH/iL/GuEN6yuk1nEMFvKz/e69pdJTwz/XO28zH4beWfz/pWVwrPTH/VIdv7709Jba4Wnpn+ZWxvU3TF8Oky8AbewBt4A39JMvAG3sAbeAN/pgy8gTfwBt7AX5IMvIE38AbewJ8pA2/gDbyBN/CXJANv4A28gTfwZ8rAG/jiwa/O7fcz+mV9IeBtss5QHUavp0/ojS8I/FklMUHRy2LC5y+JKRW9LCq8nackZkrdmCLBn1oSM7VuTLHgTymJefsttWRO0eCzlsR8+pqhWlDx4LOUxMxYN6aI8GklMb9krRtTTHhbXxIzsejltcAHpn8XM/0pRS+vBz5eEnORVvTymuDlkpgZil5eOLzTSCeWFJXEfPp0f3KJqMplwcsfSmbFJ+3P2Ypeyvf9/uNb/uqUTJqsT8Zv5CgMVqqgn17+dvEPJbPTn1gtZVspaT69vAAdP5R8Jfht5cdl/fYeVeXneImAl4FP/vTyQrRIrg6TEz6oG/O7yTIpsTpMLvhD3ZiiaKKtDpMDPqobUxzpqsOcCg/qxhRJY89Jw0+Fl+rGFEtYdZhT4LeVX9qyAgXQcJOInwi/VevGFE9qdZis8KX77wUy8FolBD36wmD3SN2Ygqpu4/ga+EsNXvIKD3rQwmCl0s/fPdsXFxb0YIXB/i3q3pasx1jQo8IXInjJKzXoUQqDFSV4ySs56JELgxUpeMkrUBITFAYrXPCSVzzoiQqDFTN4yatjScxjYbDCBi95FQY9YWGwD0UOXvIqKIl5BcFLXrWqVxG8GBkZGRkZGRkZGRkZGRkZGRkZGRm9ovzsTR/Sm+Aa1yNl6qJVHvvj7luc0CDVjA0XdjvvGCOHREptO96QY2unOXntd1k1ss/0ptAnJOXjuAS50dEkkvJ9ob8Gx5hc4uQeMZtqbIwMH3xuHPsM+GX0dp56ie12jnSEhyxzj5hNNdtuOGmVDlozNvsz4Fv8aILzmNBsphzgcF77eFItvMRe4jB++Gb5DHhrFx3LIRt9I09hT2r7Mgrh7QHp6ptUncNczoDvci6iNWJL9cym8+oGv3Y8K+Honq/+/jipc+DFuie6ahoLR2F3O/nHy6gan1UTvSdjfo7uHHhxV+lU02QTu/EJi/GFxOHtwQAZbSW+GjwHHhzD1T1ggH3AdnlK9/mH02nYDdR6DKfQLQN4mzqqG9OHNugM+BEke0abjEUTMh+N2jPHzz2cVlXacNbEbzpscx86NQjPhu1IS78r/U7ZM+CncPsmqFMlHgziHwbPPVqShoHf1CRzy2qTmQxvExt85b1UXA4NfL+fth13pceZoG5yJzItmpXxQio77PZ6K/ZfezVV4NnSjxB7TXXbjcOX27t16IfbnXZCWZSOdPaYUqzNLLrQxxsfU8tfdWouIbVd0lDhrO7m+wazGl7Vj92WA/zI84fkoabCs8F3h1axX6OswrdWzDANDnOmbFZUVxNJ3cRQvBqHR9f7yGOX2KXMblI2akNfhGJYJcGsWMMGZf/XUeLIA3x91GkvMXi29IfsiXBiB+Vl+F7VUb6koLrQp6osIbd5KvyEyAfXgxoc6FAL9esel+yldXKAn1iELMYYPFv6kx3yhYyENkY/nyR75I70Yi0x1y0BfjFDPlghFFn8beSTXurAoD2En95ZnTVz2jF41jP2bRiEX2qKBrgkXhDqLgaPlYzTw4/xD/WEdeJSrVTU40w8j73gurf6Vq8f/C8Kj/chBlMXMphSnH4d/9JEzmn0h4vFQsCPFqGivx2pbi+XEoz2prpZDVxNyiIPfCwEkeiVgXzh2YqupJyGH6RuwF+GaZxoSxhr2Rm9tGnu9bNybdwW54BPmg8bSHHevWjR0hlfvnQGW4yRWUchwEL+SIHKq8gBaZi51JLKLQd4EgXAY9/BDYDXeYTvSe2OuTn4J1IYXuZXigz50rYdaK2S4MUFC0y8PZtKYzVEgOyDO8LaTGdr6cM23LMS8MR3Y7aSPAO38wgPwy9CNv5jazhegSm5Etk86pPhCNMnXaAE+Am49rVRuJWwjRw8IryfAf9D6mzCdFF/BDNDqFMt4J2+6tQFBvVOhQcuSwPstpENpMSDJq8vbvwE/CDlNBLgxSIDWeYFgIp2TTFN1xbjt8GAWFoIwLcUd56sHwP/X4EXlp4SeIvr4UDE9aXuwcJhuM8DpbMU+Lr415JTs+cPQ8TErxKl0NUAWwV262V4q+yK8UI/NwYPFqKcjGQX342lQvmkwlk+iAu3zgLPHX7FKeyDSShdOLLvU409tQnwVq9zaM7cPAuDH+t7azpN1XUbKZMSez4RTrcWXjxhZKHr9xAocMsymCszWPMlgSRHVPijWx8ueQx+xVPwNbWrRfyNBA/kj5ub6G2w442wfZ7YEqK968gSFzG0BWJFeXK73ZRbDSQRHoe3ymxT4VNT4T0q/ZgskLQ9VIBukfhwVr9cLottkNQf2c/l4NqDfcVVxP8ivKrAG6BKQ5A/i7+bQeBZKC9SrCq8ePOUoayrCOQjh3YnTJ4cl2G+vZel8FLQ8wPy4MQbxu8WBg+lwIsQLf2dI3xmo41GPN8NNxXejkcFCNNCzhHqG8ZfyZ4IL7ZqF2stC5habrCElyfnNDD4TEWHgj1nkqUlsDJ54YUzkcoOAnna9I4S47mSv50fvoxFzYiQlyD5l33qy3M4JRoJzMaBVgODR4JhBP4h47JHEkgnwovnMOnt3kE0Ze7SQ4jBN0UYSLRyHiSDN9C3jEd2p8JzA55awd9PvR3QZmLw3GbQ2aqq04atnxa3RIONtmE1HtidCt/Wr/vuXPqTfeqihb/+AYMXqxnNdgOJDfik3yhxKryodxqLk1gEDYbOUBgV5jQweBASpnhUYo3YrwkP3XP5bfMzYTGuSBTPM9RGBGEhmsAUD73q3Cuuald7SxLf8Z8MD2y4lD89pJGoszms/VamrVeEISg8yP9RiaKpLgVwSyTP0XeaCQdhToaHaXjiRTPt8tQpOSyIpCQn6IDfQTx1LZgoSHp218QmVAqjRORvk47w0zcOC7Pn2uNmJ8NL27dLatX6qL6agqiMhtkVkYOJb1PigRA3EIeHOwaZTgLHYDHywsEomcJIRXiObLfbPLDl1+sek2uErDQ+yenwMKkYoUmvoCfSnaCzYVnWozAHIqeheWnRgY7S8drxdDBpCptRhinl6CqLn3GDmQN+kbiiSehFijfyyObzCNZodPc08L3EspIEzDn5OcNP2+WAT0zcD8L8E3C5MDeYp6eEw617XfWYUE1bfj2EvV/kk8BPteWBZzZUNyMyDVk7sQyjJGCeovSr9l1dV3vvB/IOID0isnSnLHPBKwdWAPsheBiCpCl6kgAsjGUKvDWkmvePnrqmqvg9cbUnfvPBW/0mckNItPGD9PYM6xQ0aJA0eKv3HD8sgNswH3lxTomndXRywrOBpvLdp4RvqMAV0Jw5fARLw0+DZwttL585YGNt0Nn2Vkr1xQGp+Tr0wI2IpIOP/j52qR/m4cbj0uBQCqErfoHv+L+huqh/NuAtDinlmhv9jIbK3c1xLJeN5ayXWr+ldzdzmCdxnJSzSzxR3mlGwk5VWNbEi/7eQwKmcn053zU78+UI2l3eZdPTHWr1ebfN2VCax1533OhxFIy1Y2OlnMntj+82z53mc3WSknL4D4vWDQJi/AKoAAAAAElFTkSuQmCC">
            <a:extLst>
              <a:ext uri="{FF2B5EF4-FFF2-40B4-BE49-F238E27FC236}">
                <a16:creationId xmlns:a16="http://schemas.microsoft.com/office/drawing/2014/main" id="{9BDDA002-3777-4AA3-9DFD-39FAEF500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32" y="4121971"/>
            <a:ext cx="624746" cy="49583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624BD8E-1E1C-41A9-9D12-D28C569A77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6" t="20411" r="20215" b="24637"/>
          <a:stretch/>
        </p:blipFill>
        <p:spPr bwMode="auto">
          <a:xfrm>
            <a:off x="525027" y="2777854"/>
            <a:ext cx="693930" cy="2235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1" name="Picture 22">
            <a:extLst>
              <a:ext uri="{FF2B5EF4-FFF2-40B4-BE49-F238E27FC236}">
                <a16:creationId xmlns:a16="http://schemas.microsoft.com/office/drawing/2014/main" id="{1AB69C50-C78E-4401-87AC-8C89B63D8B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3" r="11173" b="28729"/>
          <a:stretch/>
        </p:blipFill>
        <p:spPr bwMode="auto">
          <a:xfrm>
            <a:off x="382802" y="2458482"/>
            <a:ext cx="982962" cy="1733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F82BB1C-5B68-417B-A3B5-6DF5776CFA26}"/>
              </a:ext>
            </a:extLst>
          </p:cNvPr>
          <p:cNvSpPr txBox="1"/>
          <p:nvPr/>
        </p:nvSpPr>
        <p:spPr>
          <a:xfrm>
            <a:off x="365454" y="1081379"/>
            <a:ext cx="1007828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685783"/>
            <a:r>
              <a:rPr lang="en-IN" sz="1000" b="1" dirty="0">
                <a:solidFill>
                  <a:schemeClr val="tx2"/>
                </a:solidFill>
                <a:latin typeface="Trebuchet MS" panose="020B0703020202090204" pitchFamily="34" charset="0"/>
              </a:rPr>
              <a:t>Network Security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3E235AE3-739A-4E1C-91CA-987B05D415E9}"/>
              </a:ext>
            </a:extLst>
          </p:cNvPr>
          <p:cNvSpPr/>
          <p:nvPr/>
        </p:nvSpPr>
        <p:spPr>
          <a:xfrm>
            <a:off x="1559539" y="989216"/>
            <a:ext cx="1086900" cy="3744912"/>
          </a:xfrm>
          <a:prstGeom prst="round2SameRect">
            <a:avLst/>
          </a:pr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IN" sz="1765" dirty="0">
              <a:solidFill>
                <a:srgbClr val="1F497D"/>
              </a:solidFill>
              <a:latin typeface="Trebuchet MS" panose="020B0703020202090204" pitchFamily="34" charset="0"/>
            </a:endParaRPr>
          </a:p>
        </p:txBody>
      </p:sp>
      <p:pic>
        <p:nvPicPr>
          <p:cNvPr id="109" name="Picture 4" descr="data:image/png;base64,iVBORw0KGgoAAAANSUhEUgAAAPwAAADICAMAAAD7nnzuAAAAw1BMVEX////AGBh1Fg28AAC7AABvAADy2Ni7mpi/ERFqAADXgoLDKCjjrKzp3dzenp7EGBh8HhfLUVG/Cwv67u7emprNW1vvzs79+PhoAADIRkb89PS/CAj03t7mtLTsxsbjq6vpvb3DMDDGODjScHD36OjbkpLYiIjCHx/Ud3dyCgDPZGTtysrz3Nzf0M/QZmbPuLfHQUGCNTCyjIqld3SKR0PSvbzDqKaSVVKebGmthIKgb2yTWFWHQDt8JyC+n517JB6AMSugGsj7AAANFElEQVR4nO2deX+bOBPHIcKufCR+jK/gE99Hjrrbc59uu33/r2oFNtJIjADjJDWufn/sZ9Oqkr4gRjODmFjWWSpXW+d1cJJ+fnnDwdJVdpzn4dsM1f+rcv/ubYbKqDKxB06z+/oDLT5WSjeli4O3bZfM/Ncd5vbbfenm5iLhbZuSWv31Bnn6GqJfKnyAT9q9Vxni/YfK9ubmouFtu0HI6uVN/5cbjn7J8EyEzF/U9PfelUoC/cLhGb7TKb9U362/K6UbSRcOz0y/441foufb/6voBYAPdr7p6Nx+n77H0QsBH5h+endOr5//qWzj6AWBD3e+ZT9nn19+4OiFgQ9N/2Zxeoe9nyUdepHgA9P/fKLpZ8EL8qgXEt4Ogp6H7J3dfrxPQi8afGj6/Wxd3X5PQS8efGD77El6R0+fUtGLCJ8l6Hn/S2/lCg5vB6Y/Id/1ZZsJvbDwgenHgx41eLlK+DDoieW74sHLlcIHpn8vBT3H7NSfAR/mu3jQw7NTfwp8gO/eBaZfF7xcNfwh6Hn/7+noVwHPRDIb+CuEb/wvD7uBvyAZeANv4A38nw5P/2B4OiPJKyIFflv5VVx4MmpVE/ET4UuVr0+LSnHh65bVXxKiXf0J8KXKt1sW7BYbnumO6vC18KXK32G6q/jwljWaEjc7/LZUendMdF4DvGWNPTLIBr+t3IhjdtcBz5p0nFijOPy28uE9+EfXAm9Zw41q+lX40v2nJ+mfXA+8ZbVWhDS08KX7wMBLuiZ4y+q14c4H4UuVj/FX2dcFz1Rfc3wBXyr9hR1iuDp4y/Jnx53vCL+tbH/iL/GuEN6yuk1nEMFvKz/e69pdJTwz/XO28zH4beWfz/pWVwrPTH/VIdv7709Jba4Wnpn+ZWxvU3TF8Oky8AbewBt4A39JMvAG3sAbeAN/pgy8gTfwBt7AX5IMvIE38AbewJ8pA2/gDbyBN/CXJANv4A28gTfwZ8rAG/jiwa/O7fcz+mV9IeBtss5QHUavp0/ojS8I/FklMUHRy2LC5y+JKRW9LCq8nackZkrdmCLBn1oSM7VuTLHgTymJefsttWRO0eCzlsR8+pqhWlDx4LOUxMxYN6aI8GklMb9krRtTTHhbXxIzsejltcAHpn8XM/0pRS+vBz5eEnORVvTymuDlkpgZil5eOLzTSCeWFJXEfPp0f3KJqMplwcsfSmbFJ+3P2Ypeyvf9/uNb/uqUTJqsT8Zv5CgMVqqgn17+dvEPJbPTn1gtZVspaT69vAAdP5R8Jfht5cdl/fYeVeXneImAl4FP/vTyQrRIrg6TEz6oG/O7yTIpsTpMLvhD3ZiiaKKtDpMDPqobUxzpqsOcCg/qxhRJY89Jw0+Fl+rGFEtYdZhT4LeVX9qyAgXQcJOInwi/VevGFE9qdZis8KX77wUy8FolBD36wmD3SN2Ygqpu4/ga+EsNXvIKD3rQwmCl0s/fPdsXFxb0YIXB/i3q3pasx1jQo8IXInjJKzXoUQqDFSV4ySs56JELgxUpeMkrUBITFAYrXPCSVzzoiQqDFTN4yatjScxjYbDCBi95FQY9YWGwD0UOXvIqKIl5BcFLXrWqVxG8GBkZGRkZGRkZGRkZGRkZGRkZGRm9ovzsTR/Sm+Aa1yNl6qJVHvvj7luc0CDVjA0XdjvvGCOHREptO96QY2unOXntd1k1ss/0ptAnJOXjuAS50dEkkvJ9ob8Gx5hc4uQeMZtqbIwMH3xuHPsM+GX0dp56ie12jnSEhyxzj5hNNdtuOGmVDlozNvsz4Fv8aILzmNBsphzgcF77eFItvMRe4jB++Gb5DHhrFx3LIRt9I09hT2r7Mgrh7QHp6ptUncNczoDvci6iNWJL9cym8+oGv3Y8K+Honq/+/jipc+DFuie6ahoLR2F3O/nHy6gan1UTvSdjfo7uHHhxV+lU02QTu/EJi/GFxOHtwQAZbSW+GjwHHhzD1T1ggH3AdnlK9/mH02nYDdR6DKfQLQN4mzqqG9OHNugM+BEke0abjEUTMh+N2jPHzz2cVlXacNbEbzpscx86NQjPhu1IS78r/U7ZM+CncPsmqFMlHgziHwbPPVqShoHf1CRzy2qTmQxvExt85b1UXA4NfL+fth13pceZoG5yJzItmpXxQio77PZ6K/ZfezVV4NnSjxB7TXXbjcOX27t16IfbnXZCWZSOdPaYUqzNLLrQxxsfU8tfdWouIbVd0lDhrO7m+wazGl7Vj92WA/zI84fkoabCs8F3h1axX6OswrdWzDANDnOmbFZUVxNJ3cRQvBqHR9f7yGOX2KXMblI2akNfhGJYJcGsWMMGZf/XUeLIA3x91GkvMXi29IfsiXBiB+Vl+F7VUb6koLrQp6osIbd5KvyEyAfXgxoc6FAL9esel+yldXKAn1iELMYYPFv6kx3yhYyENkY/nyR75I70Yi0x1y0BfjFDPlghFFn8beSTXurAoD2En95ZnTVz2jF41jP2bRiEX2qKBrgkXhDqLgaPlYzTw4/xD/WEdeJSrVTU40w8j73gurf6Vq8f/C8Kj/chBlMXMphSnH4d/9JEzmn0h4vFQsCPFqGivx2pbi+XEoz2prpZDVxNyiIPfCwEkeiVgXzh2YqupJyGH6RuwF+GaZxoSxhr2Rm9tGnu9bNybdwW54BPmg8bSHHevWjR0hlfvnQGW4yRWUchwEL+SIHKq8gBaZi51JLKLQd4EgXAY9/BDYDXeYTvSe2OuTn4J1IYXuZXigz50rYdaK2S4MUFC0y8PZtKYzVEgOyDO8LaTGdr6cM23LMS8MR3Y7aSPAO38wgPwy9CNv5jazhegSm5Etk86pPhCNMnXaAE+Am49rVRuJWwjRw8IryfAf9D6mzCdFF/BDNDqFMt4J2+6tQFBvVOhQcuSwPstpENpMSDJq8vbvwE/CDlNBLgxSIDWeYFgIp2TTFN1xbjt8GAWFoIwLcUd56sHwP/X4EXlp4SeIvr4UDE9aXuwcJhuM8DpbMU+Lr415JTs+cPQ8TErxKl0NUAWwV262V4q+yK8UI/NwYPFqKcjGQX342lQvmkwlk+iAu3zgLPHX7FKeyDSShdOLLvU409tQnwVq9zaM7cPAuDH+t7azpN1XUbKZMSez4RTrcWXjxhZKHr9xAocMsymCszWPMlgSRHVPijWx8ueQx+xVPwNbWrRfyNBA/kj5ub6G2w442wfZ7YEqK968gSFzG0BWJFeXK73ZRbDSQRHoe3ymxT4VNT4T0q/ZgskLQ9VIBukfhwVr9cLottkNQf2c/l4NqDfcVVxP8ivKrAG6BKQ5A/i7+bQeBZKC9SrCq8ePOUoayrCOQjh3YnTJ4cl2G+vZel8FLQ8wPy4MQbxu8WBg+lwIsQLf2dI3xmo41GPN8NNxXejkcFCNNCzhHqG8ZfyZ4IL7ZqF2stC5habrCElyfnNDD4TEWHgj1nkqUlsDJ54YUzkcoOAnna9I4S47mSv50fvoxFzYiQlyD5l33qy3M4JRoJzMaBVgODR4JhBP4h47JHEkgnwovnMOnt3kE0Ze7SQ4jBN0UYSLRyHiSDN9C3jEd2p8JzA55awd9PvR3QZmLw3GbQ2aqq04atnxa3RIONtmE1HtidCt/Wr/vuXPqTfeqihb/+AYMXqxnNdgOJDfik3yhxKryodxqLk1gEDYbOUBgV5jQweBASpnhUYo3YrwkP3XP5bfMzYTGuSBTPM9RGBGEhmsAUD73q3Cuuald7SxLf8Z8MD2y4lD89pJGoszms/VamrVeEISg8yP9RiaKpLgVwSyTP0XeaCQdhToaHaXjiRTPt8tQpOSyIpCQn6IDfQTx1LZgoSHp218QmVAqjRORvk47w0zcOC7Pn2uNmJ8NL27dLatX6qL6agqiMhtkVkYOJb1PigRA3EIeHOwaZTgLHYDHywsEomcJIRXiObLfbPLDl1+sek2uErDQ+yenwMKkYoUmvoCfSnaCzYVnWozAHIqeheWnRgY7S8drxdDBpCptRhinl6CqLn3GDmQN+kbiiSehFijfyyObzCNZodPc08L3EspIEzDn5OcNP2+WAT0zcD8L8E3C5MDeYp6eEw617XfWYUE1bfj2EvV/kk8BPteWBZzZUNyMyDVk7sQyjJGCeovSr9l1dV3vvB/IOID0isnSnLHPBKwdWAPsheBiCpCl6kgAsjGUKvDWkmvePnrqmqvg9cbUnfvPBW/0mckNItPGD9PYM6xQ0aJA0eKv3HD8sgNswH3lxTomndXRywrOBpvLdp4RvqMAV0Jw5fARLw0+DZwttL585YGNt0Nn2Vkr1xQGp+Tr0wI2IpIOP/j52qR/m4cbj0uBQCqErfoHv+L+huqh/NuAtDinlmhv9jIbK3c1xLJeN5ayXWr+ldzdzmCdxnJSzSzxR3mlGwk5VWNbEi/7eQwKmcn053zU78+UI2l3eZdPTHWr1ebfN2VCax1533OhxFIy1Y2OlnMntj+82z53mc3WSknL4D4vWDQJi/AKoAAAAAElFTkSuQmCC">
            <a:extLst>
              <a:ext uri="{FF2B5EF4-FFF2-40B4-BE49-F238E27FC236}">
                <a16:creationId xmlns:a16="http://schemas.microsoft.com/office/drawing/2014/main" id="{46137A79-F7EF-4E7E-BDB6-C38F3407E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340" y="1603638"/>
            <a:ext cx="567865" cy="4506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94" name="Picture 22">
            <a:extLst>
              <a:ext uri="{FF2B5EF4-FFF2-40B4-BE49-F238E27FC236}">
                <a16:creationId xmlns:a16="http://schemas.microsoft.com/office/drawing/2014/main" id="{C9C68515-33F0-4F66-848D-F4EAC2EA3B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3" r="11173" b="28729"/>
          <a:stretch/>
        </p:blipFill>
        <p:spPr bwMode="auto">
          <a:xfrm>
            <a:off x="1607869" y="2158995"/>
            <a:ext cx="982962" cy="17331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2" name="Picture 16" descr="Image result for fortinet logo png">
            <a:extLst>
              <a:ext uri="{FF2B5EF4-FFF2-40B4-BE49-F238E27FC236}">
                <a16:creationId xmlns:a16="http://schemas.microsoft.com/office/drawing/2014/main" id="{F0E901C3-FE48-4974-A18E-4781A0CB8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962" y="2444020"/>
            <a:ext cx="541909" cy="2928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3" name="Picture 16" descr="Image result for checkpoint logo png">
            <a:extLst>
              <a:ext uri="{FF2B5EF4-FFF2-40B4-BE49-F238E27FC236}">
                <a16:creationId xmlns:a16="http://schemas.microsoft.com/office/drawing/2014/main" id="{2E95599D-0BB0-4373-AF92-A94DF8C1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3827" y="2850347"/>
            <a:ext cx="928276" cy="1476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4" name="Picture 8" descr="Image result for fortinet logo png">
            <a:extLst>
              <a:ext uri="{FF2B5EF4-FFF2-40B4-BE49-F238E27FC236}">
                <a16:creationId xmlns:a16="http://schemas.microsoft.com/office/drawing/2014/main" id="{4389C342-8F9D-4ADF-94AF-6AA77F929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9426" y="3177259"/>
            <a:ext cx="937967" cy="10418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96" name="Picture 24" descr="data:image/png;base64,iVBORw0KGgoAAAANSUhEUgAAATcAAACiCAMAAAATIHpEAAAAkFBMVEX////sRivsQCLrMADwfG3rMwfsRCj85ePrLQDrPR3rOhjsQiX74d7rOBTwd2jrPBz+9PLvb17zmpD62db2tK397+3+9/bsSS797OruW0b1rKTxg3btUDjwc2P73drzmY70o5r3v7nyi3/5zsnvaFb61ND4x8HuYk7ykIT3wLruX0vtUjv2san0oJfqHwDyjoJ7noVfAAANyUlEQVR4nO1dbXuiPBOVxMQARmxFVNDie2196f//d0+SSSAgpd3uPrf2MufDbkGI42EyM5lMQqfj4ODg4ODg4ODg4ODg4ODg4ODg4ODg4ODg4ODg4OBwT5gmt5bgl2J7awF+KT4Gt5bgd2J6ySrHwxvJ8euQsbV9uO/fSpBfhjHmFeJC5ym+hyXndldN5zeT5JdhFnLbOeCnm0nyuzDFXmBxdWLOxX4Pb8zzZ6VZO5Ks5WKHEs/EQ5OxOeox7jTue+gGXshH5uiEA2fjvoenwKNsZY7W3O63Di0QxHn4YI4WAUIuAP4WJHH81WjZIrDUz6ERfdCsLvc8FO30SXGEnVttxxxcaY49YeTO+mQugpPJy+2E+gVYsan6P2ZU9tWxOUspy28o1v1jznvq/x0PPS8k2rD1Q+QF3uaGct07+gyDXRvOhHfwyEJn4Z6IR/HT9IaS3TmWxHjPg+yryKhcKo4Q+3DJzM8wCLA2ZXuOpMo9gZV7ob7n+Th3UfAnePX5FsgZbokgDuETfDCQRxE+jFtufmTMfBTqsCPGUuX4OzgL2VelznVdUNKI14iyJfw5VioX6sOXSNIoNHDmRhBNGHAreFNWjh+VyiXv0ssKIjn5cEp3DTFECHEMfycDTKXKpeooIx7Ax/Nl74Yi3ifecChUTvOymXDlWJW3OGNNnEcjPEsddVVMj4HQsWd9lGIRhKBQDftPzCsQBvh4HrU084CQcW+A9nCQrFlo8pmxRZzUOsKzlYuHS+zEmJSSV5217G8J9SBHcsJeFYjj2dL5iQK5ULKQZdqz7lHkETWjn3OvjjAi4WHX1tgjof9O5LDU5JBE14VSiCd0RZzosT7ha5c0AawiEbFFXA+1Rp7P1dQDog3EyR5LooPrsApn6Uu5px1El2AZyG3qJs7SOjw/ucG/wHDNkHAQWzNIZdKMdZt6qqEuwGsX1wlMM+YX0dyGBUKdhp8qnILPBm72UGD6gSMvmKgQ94XJ6a08aiVOeJPMBXUCw2cchOBZXy7C9CftCudZueJHx5JEfCaVaDMT/5yDr4hz864aSc4CVXSzlP9En8QiFnj31iLfCaZPmMmIRPbAFfmSN4/Et5b4XrDnF2O2XsMveaPeTYW9JyTbi46Be+xL3jzsZnEKPF90VPv8Ddfg5qpLrLD+g37pGvhNBb037PUCkd1XQRx62Ehk2pgZWumemvntvJHHTclt1k1nzbi9PYijk/9Q0HvDhrfMvGxafWq0/M+kvEOMLplOqPXSqyFnQ868BH/s9O8UmbqHzp6tawmipxYT9+C8dTqLC3nWkdj2sq0a+9nnxIXvj55LijFnryelalmAtxWde/08/A3x4O2xk+bDAUYBIe/djwx5IVtLNoa6G2YtI3zE8TZ96EHDbkZCL0RIzSz4gRykJjn0wxNrC0fCAM/SR+6wm1dcTMdQrHJrXUgU9ea8PZALWPeRJxxe1oQb6nxPMrGeQQgcU+K35pUi9rBjLoW3LiGRYgjqbM6XNeSKdvk7xqQEFwgiw/J8wJn32C6is1tuMfepXjeYXlhmIpNxbyTQn46H4q/dZvOWZpSrsRgaDDfUrQJONvkEByFfdGRhFyLhx1sPtGk8Wi3X2wlX+jZZLDejdE6QnN7aTS+3FfpO0EtnmMhlvTHzqM8JJigkoqvyCIXaS9BQnM9GowEWPZvF+O3WMt8JejlGw7KUsDmPichx31tg6kUee9y8Uh2r2bReg3kdhvDjaDSJ5B+PHMfVINNMVzWYdebwYCiXtSK3XVoVaStxFPmEve3EgIPsby3pneH500GqLP/NnpfLQzyeoHB2a0HvCaOe3DOjkTWfDfZFvJvMEHvoQX4dh7TTGVyXdtEIf1Rnnmf40XOZVQwm+862OkANfRKd6/4zIW6dSAULhp6s8G3O+ezQpFqubLqGjFi0ocPXNzgAcjv4Jeevb3AAvGGrypzPXKT2XYy3Vl8NOZll+TJ2fuBLTJP90TZyhF0uDM8fPF35DcTeO6IUcTUziLNd0kneEDndWqxfgPgpiBZvJ0Ec0cm23sXx9m1wiopa8q2zcN/GifhmkXlneUM5fh22wdH86Uqj/wQz1lhw6PAVUm/iDJuDg4ODg4ODw59iOP6jaD0Zj/8PSZ8/FOLWGKdbjgWOuZkLyQfdAnlc2+MjiQeBvDzsFos74PqFofKj2x2YBcwvC/mRPEwWZaNZvqq3elJCkPkHTNLYVxsM9p2edXq9LOdzhvA1MNY9gzgwRZbDxbKQrN7e4m92L0kyFsC8HPWx3jRlG6ACPmevdjyfY12BShHnSzi35vJKrBPeQybuMi85yuGjFZy2WsVHe03NCRdCkMlbp3a1Bjl1+vbpiBOzJRNcHizUwUCJz4bQsLpUbZob1NpjfzFntif2cgy9zeJTbYJTb74oMPIrk8Z8rmbVX1TRh8kIxTIbifWz9FRel3Sut2ChZFZMya/tzyheNG/YEsSdfq1KIqDQteFyBIWasEkOlryNYA7IV68jqe/WRH5egn1VWKVKSp/qlctMq9KmXkgfEsXPsWCno9fTRzBPpRldN/Amb9aCx7WPhBp9kzcvnLTxlsA6RL3e8N/x1rBMT26Wonmj1BT4UaQu719fDpVqqUp4wzKrsfoJFDrqWamnmns3TJStFmVuPpyIuKoGFiqaiI5HqX2lBC95Kz/haQtvr2BS9Cp0zRs1wD/tp0mgv90nmHBFlqr9Bt7oZDIJ9cQTUZRM9OVImHBTZ49kFxgqQpVadU6wnAirhzmnxeM2vKlW9ZIjpAzSCMiIlpv9sx/AzxySiQItbppMopI3ccTBYsADaubtACU8prcgan4WgP9U3/SGARTno/F0rzazVwWiwJtaHd+HL1MrRGNdSYTXu/F0M9A/Qd2yUKKqVfLvoKyqo/ZwcbP5acoIJrFe/6FM85tqVyd+z4xZZQ/Ak3+uHeeW9MqONfGW7KF7cJNRVj+Fhj8kywLReqvt8x6HYM01byquUFbe86Uq6YdvKl7ecKkze/XT5XLvsanhlUoG/RdKsoYV5zGFH+1/FLxR/RaRjb0HC6himUvXvEF1BMijrFQDb1yrsV+8oupf8baBhnERxvTNaxQs3jbcSNoHnkihDqnuBvK64qqTWfUnrcdMNhRCzWmVt84KyJKGE5yHcLDX2ze28gZ1TcozNfBGJ7ZP+Je8gdFu2EvB6qedTAkRpEbzQqvyFoyz2lTg4GsWZsYXix87VbrHIVCr8aaVXW24YtnNbrXq4RPeVD8d6hasxm3ePN07yuBW2zcaSviLH/Om9fm6PgN4C2KBAaiP7Gq5ivQCa5ZTkeVx2bFAZ8gIvClS8mnd0+FJnTetLdLAWW4dcfR1Pw0Xq3iVAjHgWpp4U4jSsrGKP0U/5w2MeUOBno5DAgEQIchKliyawXwFSjTlOf2zUspAWSzSU+2gdTNvoMiwA0ZqxYWUWBrdzJsXCsn0FhGs38obtV5rW4nf/oK3Aejb9RqLetwbqCJlzZu1lmUZlRqoOKQzqUWCGykiyirPpc7bwP50E1oLLKPyZYOf8FbSwmK78WvePL/cI+1f8QZEBOnVBzXeIjDDS/Csh/p1oIE63JVnhOd4loyCeTZbbdV5097QmJ94boaowmQVOv0Fb9S8PamRN6CpXLSkeeMKf/G2WzD0DZueaN50dGo8AXhWjxeKrzfa0v54YZ6y9A69YphU7A1S4017Z1x+az99IhDLluR+whvCMKoutixp4s2fa89gaoe1X9jsFX6+lAncnRcVE7+L3OaN9FaVCCix4jUFcJ1Gofamvj6Sv7LY9K3YaavGG+wlrZ9JapT42a8+ymbe0DpRCu2Fr5/zJuIEGA4Va2/+WdyrC7t5V0Wcu6NPuhZvIn7bAbN6O0CwV14E2abRXPuMpW7N8Kb0b6WPyrClylsGugwxyo7xdxgr6mcTtfMm4xBo3yyraR5n7bEt/r/jTdMi1P4166qhaKBeMFnGvUvdN1NZKK/10wvxLMvmeuRKiy3IwFwaHdAdlRdZNvhp9FVGN4cIrqW++kT4hBBv41F/D0+SFotlPo97Uz3IaOPN7GdVGdfT2OD047xlZoL7EGmjibxxZbxgRptqbHw2KkVR4ZtYYXZHQBWvKCcpvkuP66mMbnQCRI+4ob+HAdG5Bcv3tIwXQIJqUH2Vf4OL9KIlLXNgwH5eWfxe30QmlOtELd7MJosg+uJq6xRivUgR7DAMzzo7bYnqvFVuVvysrrJTrFCEFt7icqD2OW+6R0Fiup5/+5vthbbV1VLRRH6bPT7VG0Lp3tetxQHFK1IkVAhXDNtUnGFt7HbFW3FzXsuG4mVxU9v4FB5T0JZ/63TW4KFVdPwveessmV80h/QeFDZvZnseBpfHJCgupxxVvlmlQgqmZLhnxzhV3qhPjgWnG8rLiBExK6Bs420Pz5AkbbzpMFHZwX/KW2eYR4RHvh+Q4g1rr0xuUHHRgdqABb7PzXglWU6wupzjY33X3S0juHCF44toYml9z6Xc+wLj+UclflptMQ8iPxJCZLa1HqmbWGHv+nAMvf8IYj4XjTMImBZwfmy1oK6qbL8hz/3tyomXeHl4Pm2KgHbakyiyof00z+3Jp95qmefp/nqh41DcVU6ByjbsWdZ+r0DDGsnh5nQ+nE+1aDSB68eNx0M4SMrGpw3i668cFn+VcIX/Dg4ODg4ODg4ODg4ODg4ODg4ODg4ODg4ODr8S/wOr0M8aMc5uYgAAAABJRU5ErkJggg==">
            <a:extLst>
              <a:ext uri="{FF2B5EF4-FFF2-40B4-BE49-F238E27FC236}">
                <a16:creationId xmlns:a16="http://schemas.microsoft.com/office/drawing/2014/main" id="{640713AA-F8E2-4528-B77C-70816AA2BD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5" t="15125" r="6549" b="11587"/>
          <a:stretch/>
        </p:blipFill>
        <p:spPr bwMode="auto">
          <a:xfrm>
            <a:off x="1615487" y="3390188"/>
            <a:ext cx="986621" cy="4429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98" name="Picture 26">
            <a:extLst>
              <a:ext uri="{FF2B5EF4-FFF2-40B4-BE49-F238E27FC236}">
                <a16:creationId xmlns:a16="http://schemas.microsoft.com/office/drawing/2014/main" id="{C09C0FFB-E375-4C4D-B737-B75C0C015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113" y="3949406"/>
            <a:ext cx="899235" cy="30757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100" name="Picture 28" descr="data:image/png;base64,iVBORw0KGgoAAAANSUhEUgAAAa0AAAB1CAMAAADKkk7zAAABCFBMVEX///8jHyD8ui8AAAAfGxz09PQbFhd7enr8tAAWEBHu7u4NAwYYEhQPCAqenZ1wb2+Yl5dZV1g3NDT8tx36+fqrqqr8uSfMzMwdGBqIh4fg4OBhX1/8thSRkJEMAAXW1tb/wTAAAB8bGiD93qz//Pa1tLQvLC2+vb2joqL+79b8wEj9xVw/PT3n5+dpZ2j90of/8+H9yWv9z33+5Lv+6cj+4K/91pMqJidQTk78vTz/8+ANEh/92qA7Lx9GRER3dXb8v0TboixYRCH9x2cAABSqh0yrgCiskGP/2I7dnxCndQCvo5HUnSxqUCR0WCROPCL/yTEvJx+Xbxydj3vFkihgSSG3iCnYrWC+1ytHAAATMUlEQVR4nO1daWObOBo2EWAwJo6ND4zxkcNHEtu5E6fNOkk7Ozu725m2s7Oz//+fLJdOJIyPOM2E50taLEDSo/fQq1cil8uQIcMbxtHp589nr12JDClxpNWt09euRIaUONJ26p9fuxIZ0kLTtEy23gTK0h04eu1KZEiJWVEGr12HDGlRLkoZWz8+GkMfjbGuguvrq+vXrk6GRJRBAMX7p2a5mZfxY2OqSh7AJPPg3wJaP338aBghW5ls/chQdkejv//88z9qtZqvCQ9vDq9eu0oZhCiADnjuWb+8dj0ypEEBSPvPO/UslPsm4LP1T03L2HolnF8f3l5enHq4uLw9vP4gKDbJN/NOwBbw/jTms3l7q9XMcHR19qS5rmXVI1iW5Wr3lzfn8bJdoIMuYmsIbCO//Qq/X3y4fdKs+g4HdUvb+eWYKY7Y0kO2dJCxtS0cHd5rFo8pxJhbf6AC7M60NO13u13vz7Db7U9LpdFrVf6d4fwymaoQlnbBCNgAgJL3pwVA81Xq/R5xfqFxFSBHwLRTiq+xrPvqb6rqGVvbwdFlWq4ivgiP4w7JVmaztoLDZbgK+br1bpvdDQYDvVCtTvSBPMxVX7sZ7wLnJ+5yXPmwese5eVGWZX+NpABkMHztZrwP3CwrWCF+/9e/K7K/RuKxpXjzrYytbeBiBcHysf/R8MmSjOFw2DcytraBo/sUXjufrYODAymgCwBDytjaAj7w4xaL8Pzly5dff/vta0hXgIytF8extpJY9b7u73/81uv9/BFypRsZWy+NZLKCcK7lB3djbH06kKWe52hAtvRmbeS8dmv+4kggy3K1nc9nD4c3N4cPZxf3mktpTJ+tu2+9b0i2QOO12/KXx7nIGbS0k9trOjv6+OGUCM17bEnS9+/fI64+mhlbL40jvn9Rd+8fOAtZXvmbEze4pdf75rPlTYwjsn7/z16mBl8YJ1y23NOELNtjP/L75eunT98lAvs799ur9TvFGW+e5T6xy40MPpxqf+wfHEg0W/Use/Blcc3xMOruTYob/4hcC/ngQA7+7HssP7x8jd8xjjgehnWaYt9Vt9/WQ7L+5kH2/0jevRrX1JEoON2u4xQ2Ufl3h4u40QrWQBaiCfRI/z33evf70v59r+eL5VPSTcPmHEDY5fYw42wpcPSgli4Xum1Ca/W8s/O8H/wJBFOoCyd5AHQbWTlZNQEYj5SNteWvj7ga1Ba4FxB7mK1e73n/I2RrRxOo0TwURhK2AfIZXynxEPMH05HVHlTuYIcf/PfXX3/7888/76GLcsm7w5HNOFdhsCqbUadEzMXQUm1ldACcEAd0HXz81AuMVvQMbnKoLCBLkvVNt2orGKi2h2Jle2+MiVYaz93D2KY7/OBTj3hI/SJ2Q0FMlgRqm27WVgBCTb5FtljRsrhKLIY+oLrb+Gn/K8kWx3KNVVKYVFUlyDM33qxtwAn7QN4eWzesaKUMHDFkDf/3/Ew9JrYhiKDX9wPLrfLYAMAMJNR4mzm9w62zdc+QpYk2kNBo0v4CcI7YaYDL3DGAoqSCNgz7Ko3dGTDkt3pKQ+QSb4+tY0YRoh2NSnO6NxHeNqFFy99TcsgIqUVP2brwDnVOe+uFkQR2N92s7aBU3DJbZ0wYw4I/DIyiCcpdwW0t0gZJpuFvLWGklAnu7kbCKNvxp9XeaKZopC62xxYrEDAIEQqPCqbcaWuXEi1z1K8VcrkrRkxpP2Ma8Wu8Te+Pi6gXtsZWTBHCH6pRTXRuPgztvYMo0scIl0XNBCqR2QJi9frW4GybrVtatiwcy53CEBFn98GQtlqQgCv6YfSUC6pO8BJaT+FqACXhVZPGsN8fNlKucvsrBvGrwzRs8avGoJqqFCsOhPJS0FwWzNi7JHKa67nhUFwYQaW8wiJ8mrheyqgGIfrBM4/Vhg9sUBvNsR/NrzTJ/iyMWqZ/tcwziY02XgQA45gv5QQvQNV02uOo5C66pkwKhYLS1CFbSiEA86RGexbcqJf3RPbfa04/Hz2/UqolDx7G7aYcA2yb9Ard5BopWoB4wyXtsrhkuBE68EBc8RwARghGAIfo+p4/jAJEP/UloAdPls1gJ1IApwU6oSyrAPTpd0yaRjTJC2GboEX3cil4fjQDdMqotN2BF70eCFiAz5Ah9eRjdnV0p2qCAVMNWNMSXpKQdQOM+cVCXNPSQFsarO/UO0ogDEoNdsWPOyRuKkeqMGkTXhNp36HguhPsiUAlnAoZzTIHIcmPgPRYqT2azhTEA8tFOu6V999mj8N/U4+S4IBgAjkQHaLzDIOKs8mgwhGc2JKEDQbi0czECJlo0S5BFzHYd4Vs5RhRJWNYuMfF1UHirNO2Enoo8l0OslWcev8cATpWqc+9i47N8IG5UB5BUeLBl1nchUFNffU+uTPYguGREgvZasZjonbMX5tInCUJmaoLBWbRmA06PaLKkmFmvosR4DP9vCfiJyypCYsjRUiLRF5V4K1mG/8P+CMz1uu73nti/QR9Vq8PuZ0s0cIcsmWMvMFjxwsGErKIrRL3d4Yuh/N4/AoOaCcjviiFA7E6cjXa1HgzKMXGyirxUxU3AExF9UHxLGoMIKIDsYRsDXld0uH1ownrWBWyRbqqIVv23OGVLrZSsCUaFRQPoiUJQ3giTIKdCaDg1xolXovlAVWeMVwuqVlLWEUXwazP9a6RKqTm0EiJGmSddM4qtNdh3F6CT8JKXDUNYOi4v0w86kK2JJvVgtGzlIAt0wNxd4joPViN2AB4rinSd5TKoJYkMMTLL4xL6MaXjBuERITBvDalaxkjxKRnUw+kQouerzblEQYXOMMhHAG6k6E1U+iBq1PeGXkRVxTr3uBez300p3u1fq0pYUawP5enniYbzLN8r63bbLfbe9CcSnd77RDhAxCN5th/8aSNamxgm4SdAr8zir5bGR7AKfTi2c7lrPc2ifb4r6ZFy2Rnzgz91CJ0m+5mr47lGGFoLBDOcAEpwmGMLR00G0rVeaQeXQSPjUKV6CQTKZeR4b1Xwqnfe9iaIqNCsuW5cjWnWp3gcoQDBN1cZnaMTIUOhxyeDCGFS7QCzILBNOmXPUMm9jHYuBM39aWCTaFvrfdoh5AtTXsZTBh+zoqAR1iJFk5kKwhXBJsttp0SyEetnxK+HmhFXgXK8SEk1QAtyskpwRuxKiTYMiVYGFmqyLX3wWcLjefAg2XuRgt5eMWJ4Kc7B+OcEIyZ0XhlCAWmjhmHkJ155nIniYZwzJvrzKneu4u0CBYHZLbUafBfzJaMKe0SF1GlcL9h6zpkFA260UZuFGYLTOMVI0Yon60aHM+kCwjvRkWx3FPqaTchmsE6BdxChII1mpQzxImPndaT2Mq1OM6SDcpE/ieUB2IIoyhISANmq0g0DRt2Qlg5PRwDVnHwCmLLJP1ddBV7j3y25lAZGWQnMs4udkTS5zhcMzFdfqkK4ftQ/cyZODFsxZJA+5xQgidfWEaxKoThkwJzBc++yDVMeLH4SFycwY5LYAtpdlQG80KWQ2oVBzq5bKHqUTN81tlFmtsU2ykWqWSLWczCUMvxsgtky9NOTWDG5xlEdAhJEtQjcBiqM6Y7qIZCz71YIi6WUeBf3Ae4DvAKny3k/KO5Np8tbGVJM4GUsh6OJux2pF9ASmO3ctRMiepijo59SrRbAZQ9PR7/wcsycAyjoQk7D07B+GzBvlyKrWq3v4uGDtJw67GFvVrKf0ImNCiLNIgs82vGQxqfMBeb4cB+mXKKJvqECI1HAJi5IQrmoYZAhX7HLGNuiK3uqCTRE6nNsIXfSUXCB5QJRQLI7UQBUsy3AuzxIgRcGU6ab5Go9luADlKjTkCLzKHoQrOFumQDbBVqZQA6RVojb4gt5NmYuwRGA6qdyAiaSxw8zMYyhJ3LCcJwR0VSLIOFUquQAqbDbobd0gmnJtALRdyszdZwBgxO1GdDbBFZkyTwaxzyFUtlqTBxQuE+nlGcLm6EhDWECzbsNcpEZBP2ApzgRU4MbBgyA2uy1ZdZJbxRthICx0Q7pqhiy5wCQ09mObnrbGcgqC1esYQYPB8NHXVdB07zYYpO2FlRVoFchLesxZYyEybjb4Ytvo0nX+NPe1orscUszdeFBWPCxV9TpB34+sniGig4hRdOCEYdol1Q0vCS8zpsTWhvVDUA2LBPmI6t8kpsMfm1rjirmqmEzY9nMWvHab62gCNbsHOgXxGEEqDZwjPxNdhSSMdGB6C12yCU0qY1YVHnYQ3ZOk5ruJiFEsFbEtM8RMCdA7shit0E0T1ktlD5NdhqEXkvRjPkv7VZtvCwLj6WeJj6SukReRlJWTMxMFsNnoQFC5RwySq3EJvztHBrvw88+Yd+C4yL+v0SLXjpmITV2SKyuGzUS5tmC21BTEjFw2PfXGoHAHMETcIGE3JNQjL4L2G4F8QdGaA+RKYQjgzQR3qSkOXV2UI0FIkMyU2zhd+ZsDcXBcf1pQ72Zpw4/nbhAFS0kD9uDlM/jPtg7LjMwhZ7AoXMFl62XJ0tNOyLRJlNs4XSEjoJe9JQm+WE9aw42Dz4hBkSEYoXxEvoR8XiToI85z7qBjSDQ6oQKngygLwyW3TqFMSm2UJiwwt6I2DXaqnDDNgeFn+Qjlja4gt58h4TbzzxVQPuLpy4DCXKiX4ip/wrs4UikJRp3zRb2MCDhGNbUM2W23LDbFtIEi68PMsPHDM7wdi59sAGU079sVIg9FPUGBX6TmTDV2YLq9xNs0UlfqH9NzGbpGDjixaYiXSAsDviPUTgXEvuYwIoK4W/lZHlnYk6+nkoOmiyoeAJyhLTiXVEKMdRd1Czu/Vli7qxvDpbLZVXEO8SYKY5Nby9g5iWUQmZSlmc8hSAPZgw4bCMVhBhkwE3442lnQmMRM6dDsp9UlOPiFgCoSiZiADlgq5vt0jNlcdrx0uzhQtSXUxYDEKI+wOAFlRzVPIHtqI1UJTtxB1TrLXZscS6cOjvcLH5a9NP7JZYeqY9gx2nAlDJ14aNbmM4mgIc0KKTqemdslRvrO4Too1MnWg8V0fmOutbKNnCHgfXJuGWISKRBYxr3YJS6PYfwxAXTskn5q/GwC80aTQ7/jU9yTmJmZsFh0EWBD7MJXuQA20A6ewbPciopNctaLVBl6d0++psIedaMu+atVp7Bsh1u+XZwqmxNhiUZzqI5iDE9jY7bClKT8WeFJFdKXfIMjDrQfF3keX8jWrEZrX4gRmrfKj4htWDFh0jFKxSYJj0pIBaeKCX7FZni0hsl03DMOk6Lc8WGTyVVRs5eKJEFr96WHIqoi6Jxq3zOJjlcwB4DSZNT+xwQi3d0UEE4mfmMb6lU0mOTeusLZwSbaHj/WvECdHuXOrVMOS/PFt55nnQC6wJG6t30N2KaO2mA63bo2f2gNwdSnOiHjHLlfZ0QoT4UfJW7DDKXV5uGuJjzhYntzYb1C9rsFU1OVt8mtGrVmCrwLCCfNeRgC5ArgpOeCvYZJmSJ6ogv5tvUwEP1kFYVro45/5zQoRKk8nEQFB5n5jE7WXmLeutbzEdpPpuW2hnVmArtjMI3THkncNoMrnNCkfh2ISLGLA1nNtdSvFwejvdQa0hruK3u1zhrI4GIDa6ZROUeXMMHEVmYiDrrR3PSf2jhmnCoeJahS3vVuqoMey8KlOGL6+d8SMz95gBrIIKofUDtgqg5dAzaM754q54lszgLE6W2K109uaeL2gWVdmDWjQBkJr8+SCxl5L+oYC245POB7pI6hq8dR9f8+Y9Hd2WZdtzTMvROOgEy4SQrRLnLr9jIaiAjNMChu63RvWeJ5Gy4+S9lha9N8m2fxyttMcLRCl7cnR/UKhMOcY1r3r56qgxYRKjYv3t9fhOquO5zk84J8m7Sdkz1W6tOZ1VBoPKrNQeilNVUXSUDSErEFXeRWXRxZwzKs0Hnr9VE8Txqty7+FdzfrpbvlzxGvM4ikWNGruPfkPn02ZfHKJwvPvHfqH2MGWE9wPvizNaCk/+gffdwmWdFD7ykSqMb2R593jgfXPGWrRUf7XD+0RDyuMoFwEarhc5vOaN44L7CUJrJ4Gvq3vuZ4XSZDqlALRby+Qevx/E3fiQL/eMm3B7fGYJPjFZT/GNhsVAUZ3sMGsejuIfrYt637UubyiP48PNpeWKvjC5+KsYKVBAZxjYsXlzBh9H4s+x1v2P251ent3enl2e7jCftmPISnnuvwCP02a7+TjGcY+kY6HeNc6Tv8ha92DVRRK4GbJyQNdNnTzGorT4nncKoTJMjXXJYvOS7bvF97xbHD2t+nHqAPX6ujaLWWuwjez7QUn4vOKH331YJ2t7g3SU1JQyspJxu9oXqj1oG5gUk9n2RZDZrIU4Xs141flh9yVRBroqS3LwVa5p5g2mwcUK4uWm+W7hYhSGzXLFlivlZtoIZ4ZrbvgvAZZo836GbeDBXYKv+jJLlxleArdp+bK0s40owQxr4aEujAVisXLd24yrHwPXF1pSMKpuaaeZvfqRcHXpcmO4dct1L24ysfrh8OHw8l7zOENwXW3n4mHNiGCGF8T59dVhhJvr80ymMmTIkCHD9vF/eoSEs1drgJkAAAAASUVORK5CYII=">
            <a:extLst>
              <a:ext uri="{FF2B5EF4-FFF2-40B4-BE49-F238E27FC236}">
                <a16:creationId xmlns:a16="http://schemas.microsoft.com/office/drawing/2014/main" id="{0F221C09-9A45-41B5-BEEE-5AC3942F7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029" y="4393628"/>
            <a:ext cx="899235" cy="24524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DAEC145-2F8F-4404-A1AC-4C5129B9CC3E}"/>
              </a:ext>
            </a:extLst>
          </p:cNvPr>
          <p:cNvSpPr txBox="1"/>
          <p:nvPr/>
        </p:nvSpPr>
        <p:spPr>
          <a:xfrm>
            <a:off x="1664081" y="1081379"/>
            <a:ext cx="925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en-IN" sz="1000" b="1" dirty="0">
                <a:solidFill>
                  <a:schemeClr val="tx2"/>
                </a:solidFill>
                <a:latin typeface="Trebuchet MS" panose="020B0703020202090204" pitchFamily="34" charset="0"/>
              </a:rPr>
              <a:t>Host Security</a:t>
            </a:r>
          </a:p>
        </p:txBody>
      </p:sp>
      <p:sp>
        <p:nvSpPr>
          <p:cNvPr id="30" name="Rectangle: Top Corners Rounded 29">
            <a:extLst>
              <a:ext uri="{FF2B5EF4-FFF2-40B4-BE49-F238E27FC236}">
                <a16:creationId xmlns:a16="http://schemas.microsoft.com/office/drawing/2014/main" id="{E388FF2B-DBF0-4EC4-B104-D7FB7192612E}"/>
              </a:ext>
            </a:extLst>
          </p:cNvPr>
          <p:cNvSpPr/>
          <p:nvPr/>
        </p:nvSpPr>
        <p:spPr>
          <a:xfrm>
            <a:off x="2775303" y="987426"/>
            <a:ext cx="1086900" cy="3744912"/>
          </a:xfrm>
          <a:prstGeom prst="round2SameRect">
            <a:avLst/>
          </a:pr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IN" sz="1765" dirty="0">
              <a:solidFill>
                <a:srgbClr val="1F497D"/>
              </a:solidFill>
              <a:latin typeface="Trebuchet MS" panose="020B0703020202090204" pitchFamily="34" charset="0"/>
            </a:endParaRPr>
          </a:p>
        </p:txBody>
      </p:sp>
      <p:pic>
        <p:nvPicPr>
          <p:cNvPr id="118" name="Picture 4" descr="data:image/png;base64,iVBORw0KGgoAAAANSUhEUgAAAPwAAADICAMAAAD7nnzuAAAAw1BMVEX////AGBh1Fg28AAC7AABvAADy2Ni7mpi/ERFqAADXgoLDKCjjrKzp3dzenp7EGBh8HhfLUVG/Cwv67u7emprNW1vvzs79+PhoAADIRkb89PS/CAj03t7mtLTsxsbjq6vpvb3DMDDGODjScHD36OjbkpLYiIjCHx/Ud3dyCgDPZGTtysrz3Nzf0M/QZmbPuLfHQUGCNTCyjIqld3SKR0PSvbzDqKaSVVKebGmthIKgb2yTWFWHQDt8JyC+n517JB6AMSugGsj7AAANFElEQVR4nO2deX+bOBPHIcKufCR+jK/gE99Hjrrbc59uu33/r2oFNtJIjADjJDWufn/sZ9Oqkr4gRjODmFjWWSpXW+d1cJJ+fnnDwdJVdpzn4dsM1f+rcv/ubYbKqDKxB06z+/oDLT5WSjeli4O3bZfM/Ncd5vbbfenm5iLhbZuSWv31Bnn6GqJfKnyAT9q9Vxni/YfK9ubmouFtu0HI6uVN/5cbjn7J8EyEzF/U9PfelUoC/cLhGb7TKb9U362/K6UbSRcOz0y/441foufb/6voBYAPdr7p6Nx+n77H0QsBH5h+endOr5//qWzj6AWBD3e+ZT9nn19+4OiFgQ9N/2Zxeoe9nyUdepHgA9P/fKLpZ8EL8qgXEt4Ogp6H7J3dfrxPQi8afGj6/Wxd3X5PQS8efGD77El6R0+fUtGLCJ8l6Hn/S2/lCg5vB6Y/Id/1ZZsJvbDwgenHgx41eLlK+DDoieW74sHLlcIHpn8vBT3H7NSfAR/mu3jQw7NTfwp8gO/eBaZfF7xcNfwh6Hn/7+noVwHPRDIb+CuEb/wvD7uBvyAZeANv4A38nw5P/2B4OiPJKyIFflv5VVx4MmpVE/ET4UuVr0+LSnHh65bVXxKiXf0J8KXKt1sW7BYbnumO6vC18KXK32G6q/jwljWaEjc7/LZUendMdF4DvGWNPTLIBr+t3IhjdtcBz5p0nFijOPy28uE9+EfXAm9Zw41q+lX40v2nJ+mfXA+8ZbVWhDS08KX7wMBLuiZ4y+q14c4H4UuVj/FX2dcFz1Rfc3wBXyr9hR1iuDp4y/Jnx53vCL+tbH/iL/GuEN6yuk1nEMFvKz/e69pdJTwz/XO28zH4beWfz/pWVwrPTH/VIdv7709Jba4Wnpn+ZWxvU3TF8Oky8AbewBt4A39JMvAG3sAbeAN/pgy8gTfwBt7AX5IMvIE38AbewJ8pA2/gDbyBN/CXJANv4A28gTfwZ8rAG/jiwa/O7fcz+mV9IeBtss5QHUavp0/ojS8I/FklMUHRy2LC5y+JKRW9LCq8nackZkrdmCLBn1oSM7VuTLHgTymJefsttWRO0eCzlsR8+pqhWlDx4LOUxMxYN6aI8GklMb9krRtTTHhbXxIzsejltcAHpn8XM/0pRS+vBz5eEnORVvTymuDlkpgZil5eOLzTSCeWFJXEfPp0f3KJqMplwcsfSmbFJ+3P2Ypeyvf9/uNb/uqUTJqsT8Zv5CgMVqqgn17+dvEPJbPTn1gtZVspaT69vAAdP5R8Jfht5cdl/fYeVeXneImAl4FP/vTyQrRIrg6TEz6oG/O7yTIpsTpMLvhD3ZiiaKKtDpMDPqobUxzpqsOcCg/qxhRJY89Jw0+Fl+rGFEtYdZhT4LeVX9qyAgXQcJOInwi/VevGFE9qdZis8KX77wUy8FolBD36wmD3SN2Ygqpu4/ga+EsNXvIKD3rQwmCl0s/fPdsXFxb0YIXB/i3q3pasx1jQo8IXInjJKzXoUQqDFSV4ySs56JELgxUpeMkrUBITFAYrXPCSVzzoiQqDFTN4yatjScxjYbDCBi95FQY9YWGwD0UOXvIqKIl5BcFLXrWqVxG8GBkZGRkZGRkZGRkZGRkZGRkZGRm9ovzsTR/Sm+Aa1yNl6qJVHvvj7luc0CDVjA0XdjvvGCOHREptO96QY2unOXntd1k1ss/0ptAnJOXjuAS50dEkkvJ9ob8Gx5hc4uQeMZtqbIwMH3xuHPsM+GX0dp56ie12jnSEhyxzj5hNNdtuOGmVDlozNvsz4Fv8aILzmNBsphzgcF77eFItvMRe4jB++Gb5DHhrFx3LIRt9I09hT2r7Mgrh7QHp6ptUncNczoDvci6iNWJL9cym8+oGv3Y8K+Honq/+/jipc+DFuie6ahoLR2F3O/nHy6gan1UTvSdjfo7uHHhxV+lU02QTu/EJi/GFxOHtwQAZbSW+GjwHHhzD1T1ggH3AdnlK9/mH02nYDdR6DKfQLQN4mzqqG9OHNugM+BEke0abjEUTMh+N2jPHzz2cVlXacNbEbzpscx86NQjPhu1IS78r/U7ZM+CncPsmqFMlHgziHwbPPVqShoHf1CRzy2qTmQxvExt85b1UXA4NfL+fth13pceZoG5yJzItmpXxQio77PZ6K/ZfezVV4NnSjxB7TXXbjcOX27t16IfbnXZCWZSOdPaYUqzNLLrQxxsfU8tfdWouIbVd0lDhrO7m+wazGl7Vj92WA/zI84fkoabCs8F3h1axX6OswrdWzDANDnOmbFZUVxNJ3cRQvBqHR9f7yGOX2KXMblI2akNfhGJYJcGsWMMGZf/XUeLIA3x91GkvMXi29IfsiXBiB+Vl+F7VUb6koLrQp6osIbd5KvyEyAfXgxoc6FAL9esel+yldXKAn1iELMYYPFv6kx3yhYyENkY/nyR75I70Yi0x1y0BfjFDPlghFFn8beSTXurAoD2En95ZnTVz2jF41jP2bRiEX2qKBrgkXhDqLgaPlYzTw4/xD/WEdeJSrVTU40w8j73gurf6Vq8f/C8Kj/chBlMXMphSnH4d/9JEzmn0h4vFQsCPFqGivx2pbi+XEoz2prpZDVxNyiIPfCwEkeiVgXzh2YqupJyGH6RuwF+GaZxoSxhr2Rm9tGnu9bNybdwW54BPmg8bSHHevWjR0hlfvnQGW4yRWUchwEL+SIHKq8gBaZi51JLKLQd4EgXAY9/BDYDXeYTvSe2OuTn4J1IYXuZXigz50rYdaK2S4MUFC0y8PZtKYzVEgOyDO8LaTGdr6cM23LMS8MR3Y7aSPAO38wgPwy9CNv5jazhegSm5Etk86pPhCNMnXaAE+Am49rVRuJWwjRw8IryfAf9D6mzCdFF/BDNDqFMt4J2+6tQFBvVOhQcuSwPstpENpMSDJq8vbvwE/CDlNBLgxSIDWeYFgIp2TTFN1xbjt8GAWFoIwLcUd56sHwP/X4EXlp4SeIvr4UDE9aXuwcJhuM8DpbMU+Lr415JTs+cPQ8TErxKl0NUAWwV262V4q+yK8UI/NwYPFqKcjGQX342lQvmkwlk+iAu3zgLPHX7FKeyDSShdOLLvU409tQnwVq9zaM7cPAuDH+t7azpN1XUbKZMSez4RTrcWXjxhZKHr9xAocMsymCszWPMlgSRHVPijWx8ueQx+xVPwNbWrRfyNBA/kj5ub6G2w442wfZ7YEqK968gSFzG0BWJFeXK73ZRbDSQRHoe3ymxT4VNT4T0q/ZgskLQ9VIBukfhwVr9cLottkNQf2c/l4NqDfcVVxP8ivKrAG6BKQ5A/i7+bQeBZKC9SrCq8ePOUoayrCOQjh3YnTJ4cl2G+vZel8FLQ8wPy4MQbxu8WBg+lwIsQLf2dI3xmo41GPN8NNxXejkcFCNNCzhHqG8ZfyZ4IL7ZqF2stC5habrCElyfnNDD4TEWHgj1nkqUlsDJ54YUzkcoOAnna9I4S47mSv50fvoxFzYiQlyD5l33qy3M4JRoJzMaBVgODR4JhBP4h47JHEkgnwovnMOnt3kE0Ze7SQ4jBN0UYSLRyHiSDN9C3jEd2p8JzA55awd9PvR3QZmLw3GbQ2aqq04atnxa3RIONtmE1HtidCt/Wr/vuXPqTfeqihb/+AYMXqxnNdgOJDfik3yhxKryodxqLk1gEDYbOUBgV5jQweBASpnhUYo3YrwkP3XP5bfMzYTGuSBTPM9RGBGEhmsAUD73q3Cuuald7SxLf8Z8MD2y4lD89pJGoszms/VamrVeEISg8yP9RiaKpLgVwSyTP0XeaCQdhToaHaXjiRTPt8tQpOSyIpCQn6IDfQTx1LZgoSHp218QmVAqjRORvk47w0zcOC7Pn2uNmJ8NL27dLatX6qL6agqiMhtkVkYOJb1PigRA3EIeHOwaZTgLHYDHywsEomcJIRXiObLfbPLDl1+sek2uErDQ+yenwMKkYoUmvoCfSnaCzYVnWozAHIqeheWnRgY7S8drxdDBpCptRhinl6CqLn3GDmQN+kbiiSehFijfyyObzCNZodPc08L3EspIEzDn5OcNP2+WAT0zcD8L8E3C5MDeYp6eEw617XfWYUE1bfj2EvV/kk8BPteWBZzZUNyMyDVk7sQyjJGCeovSr9l1dV3vvB/IOID0isnSnLHPBKwdWAPsheBiCpCl6kgAsjGUKvDWkmvePnrqmqvg9cbUnfvPBW/0mckNItPGD9PYM6xQ0aJA0eKv3HD8sgNswH3lxTomndXRywrOBpvLdp4RvqMAV0Jw5fARLw0+DZwttL585YGNt0Nn2Vkr1xQGp+Tr0wI2IpIOP/j52qR/m4cbj0uBQCqErfoHv+L+huqh/NuAtDinlmhv9jIbK3c1xLJeN5ayXWr+ldzdzmCdxnJSzSzxR3mlGwk5VWNbEi/7eQwKmcn053zU78+UI2l3eZdPTHWr1ebfN2VCax1533OhxFIy1Y2OlnMntj+82z53mc3WSknL4D4vWDQJi/AKoAAAAAElFTkSuQmCC">
            <a:extLst>
              <a:ext uri="{FF2B5EF4-FFF2-40B4-BE49-F238E27FC236}">
                <a16:creationId xmlns:a16="http://schemas.microsoft.com/office/drawing/2014/main" id="{BDBB7142-094D-4383-9E04-64BDD971A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916" y="2547860"/>
            <a:ext cx="484866" cy="38481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9" name="Picture 22">
            <a:extLst>
              <a:ext uri="{FF2B5EF4-FFF2-40B4-BE49-F238E27FC236}">
                <a16:creationId xmlns:a16="http://schemas.microsoft.com/office/drawing/2014/main" id="{A1C0214E-8B66-4FE2-9D1E-539D158FC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3" r="11173" b="28729"/>
          <a:stretch/>
        </p:blipFill>
        <p:spPr bwMode="auto">
          <a:xfrm>
            <a:off x="2848868" y="1552167"/>
            <a:ext cx="982962" cy="17331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0" name="Picture 16" descr="Image result for fortinet logo png">
            <a:extLst>
              <a:ext uri="{FF2B5EF4-FFF2-40B4-BE49-F238E27FC236}">
                <a16:creationId xmlns:a16="http://schemas.microsoft.com/office/drawing/2014/main" id="{C0C35387-13C1-4CED-9FD7-423546882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799" y="1870289"/>
            <a:ext cx="541909" cy="2928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102" name="Picture 30" descr="data:image/png;base64,iVBORw0KGgoAAAANSUhEUgAAATYAAACjCAMAAAA3vsLfAAAAh1BMVEX////tHCTsAADsAA72oqT72Nn6zM3tGCHtCxf0hojzeXztEhzuLzb0iIvsABLsAAn3srP+9fX6xcbxW1/4sLL829z+7u/vQkfybXDuKC/wVlr1kpT70tP4u7zyZWnydHfvNz33qKruPUL1mZvwSk/84+PwWFvvOkD5v8D96en2pKX1jpHvT1OqxUSxAAAEDklEQVR4nO3aC1PiMBSGYQkuKQYoooisICqwXtb///uWgd45OSlWlN19n3HGsRzS9KO0SerZGQAAAAAAAAAAAAAAAAAAAAAAAAAAAAAAAAAAAAAAX+nmR8B3d/AE3XQjExB9dx9Pz40Z2JbOTtPic90sa3U8f/TUPA4L5+5ot215qffxsjP07bLUXKh/b6Niqy968VDt0mIQCK0Ym4nbCvOYlF07Y7xVsXFZ77u7MnOjhrYwyn5j01tnlf69Jj1cFI9crTbvamy/3AGxOfXEbCexXRv9/LUmPS37u89Mj23S1rvnTBZboHKzp3He7kWktnqlxnb1+bGtQk1G6YdeJ7a1CfXPzGvH1n773Nhs7GfcYbE9hS6W7ucBsc2CscXXtWMb9D81NtubDxWV2GwkMuXYrOTw2H4ksXlb249N6J/zxyYfTPxT7E0ltme1qBybnfS7olExNjvt7ZvaD8cmtNazYmz2eXFb9R75Yos8B7OsE9vDAbFFF3rVZFtlOsJLj+2DYxub3bkmvbb7FKqxif17sJ7YjFAc9pHYFnpVEttIeOn822K7d8SW+vbYDrm2/ZWxrY4RW6t15XHff8mLG8e23E1yV8mfx4nNrpZ3VRdt3y2hWWzOZ2AesiljMgApz/33PlslttfZVjpWP05sLTvYkww2pAFIedkilFeixiyhnZ1d0nA36labVGKrOFJsfsHhbjvc6a3Gk6v/M7ZhcO5CbGLXTduJ86Bs8vIPxWau8zc3i+1svbx63kx7tj+VX1aOrTTvP/CWsF1k/6JbQiGXaLvBFMdZaWylg/nYfbViYqXY7Ko075/J7zqBAchtdgFy/e2GUpeS2OL5XFq1aGLipNjcfeBdJzPc7aa5OWGtttG4TeWJTV+KOqHYNhfu9Es62XszsSV/CpOrPLen6puPF9vqi76k2pOrhnPSPLfqtLtRbLORX+dZvCW491lHlJw0ynrbmxhb/CK3t73ZNJ3K/85y65U/nTQ2ed8d/Zn6u/Zc2TMAcZ7yeTE2cRk7uUBXYmvFcnurPLZNY/vTZSuv7lZWQPLcHkq5yXPSzJc9uYqT2J6Csf2qxCbbpXv4s4TqwtGdfL4FHsHoV6IjxBZ84OfS21qd2MIP/OJ0sOVbb5NzO3ZsUdZCvdj0MDYG6XHViS2w0w2TPpb3LlNmublpntuRY3P5o+x6sb3qT+VtHKV9rxXbnX662fw/FPyru1JujWJTbwlbT/k9JVCZflk6Vqua3mXtdfX2ku9yXy3q5bPzy2TT7f5hnmf18Wuy6VbfuX5LGIf+t614FQ2U5qPWtbdmXGzPX1aa8V8qJaWRcrJxfbYvP8601cDOpUYAAAAAAAAAAAAAAAAAAAAAAAAAAAAAAAAAAAAAADiOPxV3buJvDs4NAAAAAElFTkSuQmCC">
            <a:extLst>
              <a:ext uri="{FF2B5EF4-FFF2-40B4-BE49-F238E27FC236}">
                <a16:creationId xmlns:a16="http://schemas.microsoft.com/office/drawing/2014/main" id="{0F5C44CF-BFC0-4F31-AA51-57E612D3DC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 t="35747" r="2975" b="37334"/>
          <a:stretch/>
        </p:blipFill>
        <p:spPr bwMode="auto">
          <a:xfrm>
            <a:off x="2832830" y="2256389"/>
            <a:ext cx="982962" cy="14785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106" name="Picture 34" descr="data:image/png;base64,iVBORw0KGgoAAAANSUhEUgAAAWYAAACNCAMAAACzDCDRAAAAk1BMVEX///8pWucAAADJ0fYLTuUAS+QvXuUASeQeVeXp7Pvz9f3t8PzM1vgmWecOTubFzvdvi+zV2/jj4+Py8vL4+PgYUuaCmu+brPHk6PuhsvJOdOqsufP4+v7Z4PkAPeMZU+U/aug3Y+eTp/Bmhet8le5ff+uzwfSIn+9WeeqAmO5Fbei7yPY0YueOo+8AQuRcfOt1kO5anU0sAAAJ2UlEQVR4nO2dbXeiOheG4TGRiEDrOSe+tDL4VnWmtfr/f92DCOROCEpthw6z9r3W+XAghJ0rcWdnJ3Qch0QikUgkEolEIpFIJBKJRCKRSCQSiUQikUgkEolEIpFIJBKJ9Ffrv39A323M36t//gf697ut+WtFmFsRYW5FhLkVEeZWRJhbEWFuRYS5FRHmVkSYWxFhbkWEuR39B/puW0gkEon0Mc2ncTz1LTf8uhs2+XEQjKbzZoUHcdAbxcOmFmaVf6B47VtHqY2fr0fT/KFX6mFed+1h02cRYyxyNz3NpNlRRumdKApPD2bVPbOW0a6fVnIuvxz3zNKGppP9+X3n/+TLbFAtYNo4n/3i5/JcvGoN6MW22uH+SF2OZ6c+u7Qnfe1+FdwwsrkGP1ipH/mYHMI1L732HEZJ6GYKE97fFs8GR0+K4oaI3K1edcJVzSmnh4VX1HKuxp1cGdOvvzxZlE2rlt6+0i1epGqfpjZKKS7F2cRxlurVvG+pf++V99+fi9ZsBC+bk7024cnO0sH3aMDLel2vwKyuhcl8sGAuKuT77Aflrz1h3DhqvqMPNQ/nLzzUS8twWzUn02hhlHVd4e2neiF4Nx84a2WynJyhq7tRdTj7kbrNLr29XXBhvjRVEo0berjruoHZdYNEmO8WIrU8EEnVqD56NMDMgn61tMvXVpN2FcjZS5neK4h5+AJYz5jnkaoiWVXesFXFxSm7Yg4CqM4dVZ7/DZhtfRzy6YNnZYG/0D7esLZCLqpT53zPbEXP5k1qMIsTUM4wOyd1O1xW3nFUd/nF/z5VxpJ63nttAbNdtsGZtfFkx1wj8VbhvKip+WzfzI7Z1RhlmANoAjeH45Apv5/3wRXM6Xsrs3tbmOt+YsXoaIjZFU+GPft6yqmBMPXXcskwO2/gNXbGO8Bzy0kDzKH89ER4J+ZaieOHMLtSZ7Cr8xiX9rpqPrqBeQV+xIw19upZNmiA2RX7Pw2zy8uIoBFmbYQ6PQ9vhQljMsEfjjw0xTyF/uJ6/AvNKwfFdcyudyvM/xrMIqnGG5cbwrwhy4mqglnIiEfSKC8WYM0bMmXLw/Zhu8J4MmRlKHMDs7MHr/FTazL4DFbMbhfMaYSeBto87VvTyM8O5waYQxaud+MXWfWaUr6Md2shtdKltzUwJ+xxG8TB9pRo5d1IBWozICrcAsEDTHGyjM5MzGHah166ZklyzFsGt7Qm/1IdwIprKebzyms9ew3iOHidHJluJP/k2vs25lA+Zx7RfzT9Jl9lD8wPWvnIjplvCkvnK73+RWlMgldVDOLjjFuDmfUnwcAfjLan97wnIBJmGCoMlGNSw/xJsOSA65jhQYukWd1S6qswh2E5zW6MHi5d3nOElwvnrGHmGHzGWhjtFQHXKwxAgYuvWJEpozMNc8iey8J+btZGdZqAMNOZqVZ4Jdhf4bNjKMY3JJvGRK26iZlDH/e1DgbDXsAkVkwXiNkI8afogMoxBe6U63OOWm2UXkPDnFjyQyOYTiV02kIFzYvy4qz6vBMDhvBXHcBmuoVZ68YJDGewMY0QMElQ/EIBszEJaQM3Hbn5a9U18aIXH5UWlYE2YubW9QPMp0z18hSyHza4oDG8w5aA+oBuYdaWUNi/uo0wOm2YvUp8v8ecxGUsAvrICKDmYZnbK6YzeD60xwEwKMTadpXdmNdGMHhE04y6XTczdFi9Dz6VacEozN5RI8y4GpYX9zMu+yqsjB3lT1ju+tFN2ZMOA4w1ymYonyHsmStoLtr4uVDjFma9F/t1mNeq1c0wO+qmm4yzK2qJEC53Y027hao+f6+eCLUKZowyUoAfJDNdzTxYrReCc7F4nASpN/fBs/1ezG5DzI8fxvwTAoHM385xgk0MQXvzodsA86vF2SufYf5k4pOI8rR+ukzh4jRy/gLMkPMN37K3Xk1nqPbmAU4DzHMoE+WYlM9IDlh28OJpy/rzauUF/veWH7+hb8McgOfMMkJTfe1Zizmfehtgxl9M3jsQgXu4HfPMLYt3LXztKOap+RKc178I8wgmmUsguFLTLEbCP62bFKiuYh6Y82zw9ZidpbL3YoKKpSWsrsa3/VVXMU/vxJx8BDMsrLPuwVW7WhhuG7irrmLWqJ6bjGufJFLHAwy954nWRph9hTVbtR7KpyDN4Utj7kukma3tLmaMNPqGJckkHtUqr6oRZmetJsFzSgueUebvMIXAxP4wm03WbqST7ipmtebLpydfBVSWPf+KmmF+UF5XrnCWfVNlMMkdPhft7T1pDrurmDGxdElPqfmqshFrUTPMMH7DpbMru1bt8Tg9iCy1Aw0TdNkdxWzJaeCCfWqWr6ghZkXWjeKlsl49sqrNJR3Am3QUsyVDB2GBMBOnVTXEHCs/EULSBHJ6ynRh5O61M2BdwJwnh5S0fHOe28RQg9vOcWpqiBlzh9b8M3S4NHZQMHXUCczmwZ0p5g/K2ApqD/v2E4LKmTTF/KzvrF1qZ1AAMBtp/u5hvrYXWMZWuDkjFpZ2BX0FoilmXzv6cZG2mfNYem9zz2bQNadxPvAHO9taBkEdJdSICGluJgdHD/Yfm2JG08qGokuCKdA4NwMnGruCuf6cBuzNj3EnNmTLWekj/NFqyQV6z8aYe5WEhbaNqU0TEho13KOdncFcc+oIz8Way17J+0+Pm83jcSF45s3vweyEZvZN98Habyha9y6TQrzTDe0QZptC7Xja1nSkoUiSRIiC1F2YD+YkGOnI1sgzYfJtf1zISE/ydx2z1GPV0/WU5F2Yzf0Cc6s1rvZtNfvcbczaQcWz9pb4S+kuzM6TMTDNrdbN1XfmD3UZs+hXjj88XWvzfZjN0Nm8P19eP3abNbcTmO3fniRvFuNPV5Ls92H2NcyVw/tpg92bnDuBue5LKutSb5vUfRghYDH5Acz4wY99He8/2eaEzgV03tBfV74LFHWHWf0Ns62QE28NibuPYA4wg2I/dDiR0rCPhdsvXJ5YvnKFa5GnYRbq69F37ZjbGj4brcnQ6V+5MnHtK9fhyuXaifk0hJYbbRh6YPfNtGmi9rzeKyds81cekqggff6udjmbz99hb+xzmJt9s10IP8PW3juy3KgkQke7t/Pn0GmTb3+z7YwmxxQOj7JPqMWx8v105Yvwa4obFQ4Oe5F9st1fz+KrHP4k2fLNH/oLBM5wmv0xgMZ/3+ALNB8OW3zbV+j6JhXpi0SYWxFhbkXdx9yJv2rWecz/4t/o+2P/4QHC3IoIcysizK2IMLciwtyKCHMrIsytiDC3IsLcimCrhTD/PkmPF/pBmH+bpqDvtuU+4b+l+OfmjkgkEolEIpFIJBKJRCKRSCQSiUQikUgkEolEIpFIJBKJRCKRSF+i/wMrY8BGg3jgmgAAAABJRU5ErkJggg==">
            <a:extLst>
              <a:ext uri="{FF2B5EF4-FFF2-40B4-BE49-F238E27FC236}">
                <a16:creationId xmlns:a16="http://schemas.microsoft.com/office/drawing/2014/main" id="{5B3ADFF4-9AED-474D-8AC4-9C555CE1B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" t="20663" r="7625" b="20951"/>
          <a:stretch/>
        </p:blipFill>
        <p:spPr bwMode="auto">
          <a:xfrm>
            <a:off x="2943957" y="3035635"/>
            <a:ext cx="803671" cy="2186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108" name="Picture 36" descr="data:image/png;base64,iVBORw0KGgoAAAANSUhEUgAAAVcAAACTCAMAAAAN4ao8AAAA4VBMVEX///9UVlr/gwAAps5PUVVOUFRMTlNqbG/o6emJio1cXmL8/Pzr6+zOzs/GxscApM3z8/OSk5ajpKZkZmlXWV25ubtdYGTW1tj/fwCoqatjZWhzdXien6GCg4aRkpTj4+Tc3N16e36vsLFGSE21trj/6tjp+Pu95/L//PfN7PT/8uX/4Mb/zKH/igBvcHTY8/me3u1zz+WD1eg6u9qR0uZhxd8ur9NKwd1FtNWx3u1+zOL/rWn/njT/xZH/jSH/8+j/17Nvw97/v4z/ql3/tXX/nEj/mTr/rmX/pU//5c//y51Xv9WCAAANLElEQVR4nO2caXfbthKGRZs7SBqUSEmUSImiZFuxa9mpEzf2zWK3SVr3//+giwF3AlrSa59zmzPPhx7FALG8HAwGA572egiCIAiCIAiCIAiCIAiCIAiCIAiCIAiCIAiCIAiCIAiCIAiCIAiCIAiCIAiCIAiCIAdCvSiOPHNfteubt29/PT976d6Jm/T39l1h+on30iN4HUxfWeqavlwuRruqnd+ecI7fvrCyI0NfxvTAyjRe6lP3ZQfwOni2ruSoy/7WWmcPxyfHnJOTu/MXHYAbKNrsUIM1LVUx/g0Gu7JVpWLpb6l19nRSyMqVfVFhXVvRfOfAyv8WXV2jIaui6CtpLfIOrLVW9vj6JYfwE+pKk5asDOkEz+9A07v3N/e/3nKLfU9ebgw/o67eoCOrEktqnb0DWW/56ifc0Z68oMH+jLrGXVkVQ1LrzW8nx/Vu9R4M9teXM9ifUFfRDSiBZGc+v2NKPp1V/2Iq/4a67mC+EHWVBLH3oOS7UsmzD0zlW9R1BzJdJYO+Pz5UV0IZZJvmvJR2S7frKmlNqqvQn7yjunhf+e7i/TiiH1AkkdY78KgPe/0AcVJ2II77K3cuGRShaRhbyazvme3DFdd1TnMaf6fzojWz0ZpMV8cdtZ5zRiveUZhKtaGmm/l8ILJh5v3OEive8vhB+IKsykyodPbAo6xi3yJvQeW3YpdOmMCBWNN1bRCPugdT6lqBrqkqOzBP4nnzaaarYsxiH8jm5V9JGg/z1vTJzHPKByS6pomuhVWDxMymWt6RbluecD4mabRhRXwg9syVlRt6/nxgicUHse6thmJAILT15vaEx6xvYPBnNxDLSk5cqaXVxq8Ps/bKdmJFq0q1QdjoBHRVVI1TJQqIN2jU16flA4KuZMR8mWaV7VHPWNbD0BRr1DYAGhrNYap+Z5tuPa8FbQs4lMvLuSQgCLvVbvKT1snt/fX1m4c7/lPIvaRTnmawJ4NJADopcVNY3o+qDA1jEPBfUS0s17WcqFXM04PjtRpMJrai8uaK1EVXV+JOoWK/aI729byjgTGBjhRt4zWVceKgXa4brX2aZrw7e2AYQ/ilW+mPSQqs//PxIhQNdtPZQyB6LTMud8d5nuC+25a5AFkNKwrDVZzwRjPaKAVtNrPM88L+AiQLomq6oKtt5GwKu5xvWP1h0l+tongxYDNUp0SmK/FAVsUq3Af1dXgbC593lAxAw0FDWAfidTWY8vI4mUD5sKEczaA11m/oednM4C963vtB1p8+j/9eR7ZgsbOWJ8i9a5Vz4f996K4OEi2ZVknhzswMZDGqdB6dQbOWW0gTsfmqk0ocpquasIkA5aqNQOvClZgem6FdnAPbuhJvA++oWsyRBv32C6WYww/gdVbjIJkNQsdFL2bIX/fArJuDpbbJ8j9QDx7Xox/0sV+YrOOrR8pm2VU2rp0OuX5o5ltyq30QvIAJFpqk9QANVdHLxdlbwXQaoVQIKz8pSyEe6ORfScJWcH2ipl4cFUNq6cqcJXtDduVxXJCp6SXmMQhb+pYe+Ax1sKqNImWtMedcbYpg/NP6+bnFGpz8SLZ3fXH59Wp8dDT+/PjFs4xAVVviWm6xAZPz3+oEIQuv2D/u3t+I8WLIzLU5IRoFirpI8384zCy0pKkcLLdh6ccl8StlE1ymsoE3daUrMPxh9foImJ/dksGBgMfOivoxGPeqORATAniteISs9PYseiM2Dv3AnPuX0+fny1++fj7ijK8+Pc+9vj+zFpNaWnU4C900ndOz+w+1pd59+PD09HAjSbnQGVuAs6bcsEsHxXgh6AhaKoFuSmkmEl0dtrx1qZ00dKXZBPxJ7cZhFWtZuz6cfNRkXo1J7fQ0gpW/qHsN4uYsuOMYtIa+hYvH3//4/vHqaDw+KoQdf3xmY6TmKIw3emWxmjo0plbszfMAAFb/08359bX8DoayEQ1bMwLbKKJKwlaT5rdsnIQ683vFeGX2uoDlK9sxal1pNGQyGQ3zs8ALdNYS8dhkBvmLAPdjd9/WDIyJj4S4GhtU+xjPg7hwb6y1vvzKnGqlKdf126eLcjau1XQGzDVoLDTmAevJ8fv7HddadMIWUGvEJKtc/hwWUyfrYLIpTgpHIDvHgl/ULU+MHitdnT7bcNVNIxB2BuyZrPsAP6r3oR0SqZKXNYIwOeKT6OudRceeiRXB+YusH7+1NAVZ/7psjtrXlDaqEZ69Yxb79GZXw44tvOkwKDcuj8UrE/hFaxymtV2EpDJdU3AUmm1l7EjcKih1zWWdNoNTiNd0wcZppCvaDJqHIEwTd/cJ7KG8JouxbVCY1OMER6Am+y7fLr93VD0af79s1XASvSvswDt7Onm/O4/tDEVd7VLX1YQNjf0aRf2aDYRHlR5i3oUHUOwUNrAiL22IV+hKQojqE7dpXStm47a4pXrgYFMYJNsEVE+oAGt0Az/AmYHHoGE9zCgBi9kTwl782ZX16OiXdbvO3O7oqmiL9Px2z0XhTl0z0I2y3Vqv4cuiyETI81muZfMDp6rbSVYfRgtd+ZpV+i3jgxBEkpV3ITKBsYGuipiti9lfB9A+HfJYlwWxjYHCEIzduq4fBVXHf110a8Vdg2Xe5+zNnk8GduoaQXxKejRoh8mqsste2RsOfUPJpVUX1e5U+gEIkJWmd8113Yhjg2NHrqsv1bVf6lo4M5otO4a1x14l5jrumivzbF0PW8eh29ltr8PcXvvGoEXiVhOX519NdzXb8HSNapemWeqaHwmMprB77RV0FYM3OPryx9jmy+11tJg0hzkxVrv3rdPPgq5Xz0ItYgj2Otmbn9+pa1j4V+q2SbfHr9VgTJdZLaygoNjoq3ggPxQYDX/JdkolEPN+XhnAgq4S/woZoSn8gKAa/CtJOwPdEw6cXgnm+vFUrGYJ+QJZqrvNTl1d9qaGO+5Z9tzDOG6fn9rzxdiIXzMmbDNdNYJ4QLhFgnhA9WEgoKsYD5Bh6empVcQDP8izxL1KdJU42GxfYLxTVwdia3d7E3vvt2ioVMde4bxVC0vZ+9OFD3Ygfs2Nndtr0vWVLkyXt00y9tM67NDaRKLrH8K2xfy4RNd9Te/UteczD5f8D7qy41cV7bbyAx1hIWvWvU6G81aR0eL+Neg6AnADdt57qir/5E5S9K/jr1/EauGyK6stZLq77NaVf/zRGa/pVdVB1+53b+3LQsIUCURdu8K6kB+w2g3x/ICfrxvQtRvkwzFXLQI+futvdU7UrniV0+HiL0FXMRxgIxFOBvu/i9ytK03g3NYqTq3BolTHHQrHSzeOW32CveaLpp1/bQsLiQhFbS0ux1erzKGTHyZbQW8Ku3RQdE48VsFulTvRxtiXgF3/0j3DfhbDAci2dTYuzd/rc3br2nMn/MxZd+EtVLW6oByxc047ueCwF7GJasMCoyrSoJ37gjz5sim8dwp7kN3QIfUhRijO94WudiO77MJcl9WbcCxmU5O+03h+qKp781mn39rCjj9JzLXw5A1zPcDl7NGVRAHP4+fHJurFENQH5ce2c4vNl9/vkXnh6Hi6ehHxLDCZw8avJNJ7GCYszxMUfYdgEoHl8WbYg4ugkRcrdFVsK+TKws0sv8JqvAcYmF0+n2b8wkDY6rqsH69amaw/JNFAj38S3dQ1OOAiYo+uPQrpZTWYzvpRFCcGv5urtioC2z2U9WeL/MRPfUgFq/Ym8eGPoFyZ3xPuY2kfLiOm+SsjKzigqUYSR1nkL/j9VXWLAboGvOsBK4/6sylcQS2bCXfi8ltgoygH89enO0KZgvXfDWHH3y63VHP8Wlg1iA/4xEema9DQlc1e4feggW0HXLOmmzNnOi9jk9bz3pxsCItGzf8IheXlifj9ABe2vOgm+dfnamAP7fxBq8ragK7DeJFf77Jx8PJlOxIh7qZ4Pi9n1jraKytY7Pc8Ucj+++fz1gecyOYJBzbPQXZIQOcEdZq6oK0rW/xTvb6O0KetXTa1yrJl8RZpGk90rapeH6ucmd51TDQOWIOly0ktTav7MVa1bKCr7c59pfJz6nLT3e0Jc8nVQFV9GB32AcH69O+PV0zUqz8fJSFWPdQ03ii6Hkz76UFxMrWWevsWtzeaLpVmrEicMLHzXJadhE47jjJXU0Vf6urAr6yLzkPLUPXlUg8WmVl/zuJOJ/3OmGh/Mqy7oq4/UJfQkZ2smtnbXFcoZ+3m5aEpqkZHcVEeLKLDpg+sv5xeXj5ffJFuWY3WndQdzZ1Dm3XCsOMuSLrqHKwJnbthloWyr7fg0y7PGzW/xGL1+R/d9iiIYwqDonOz/dzIW0E/7bdX6MrKzZG3ZRz58yZ/3ksPnv4PsfWzwMMqE8nzhLOtBdmndFur7xuO+GCp67byfc8jcpq6Ii8H6vo6oK6vA+r6OqCurwPq+jqYM636ZAx5OWi81CY7/1cAyD9iHi/E61gEQRAEQRAEQRAEQRAEQRAEQRAEQRAEQRAEQRAEQRAEQRAEQRAEQRAEQRAEQRAEQRDk/4b/ArVACkELRm/xAAAAAElFTkSuQmCC">
            <a:extLst>
              <a:ext uri="{FF2B5EF4-FFF2-40B4-BE49-F238E27FC236}">
                <a16:creationId xmlns:a16="http://schemas.microsoft.com/office/drawing/2014/main" id="{F5E7A93A-0F27-4ECD-B63F-A368281E9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" t="30690" r="3137" b="33026"/>
          <a:stretch/>
        </p:blipFill>
        <p:spPr bwMode="auto">
          <a:xfrm>
            <a:off x="2868021" y="3337700"/>
            <a:ext cx="907140" cy="1512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110" name="Picture 38">
            <a:extLst>
              <a:ext uri="{FF2B5EF4-FFF2-40B4-BE49-F238E27FC236}">
                <a16:creationId xmlns:a16="http://schemas.microsoft.com/office/drawing/2014/main" id="{672A0DF0-3C1E-4838-B929-BA49208B32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8" b="39216"/>
          <a:stretch/>
        </p:blipFill>
        <p:spPr bwMode="auto">
          <a:xfrm>
            <a:off x="2873962" y="3591469"/>
            <a:ext cx="900697" cy="10736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112" name="Picture 40">
            <a:extLst>
              <a:ext uri="{FF2B5EF4-FFF2-40B4-BE49-F238E27FC236}">
                <a16:creationId xmlns:a16="http://schemas.microsoft.com/office/drawing/2014/main" id="{CA4ABA82-FD4B-492B-821A-8E24E2A8E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95" y="3838195"/>
            <a:ext cx="889096" cy="1037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114" name="Picture 42">
            <a:extLst>
              <a:ext uri="{FF2B5EF4-FFF2-40B4-BE49-F238E27FC236}">
                <a16:creationId xmlns:a16="http://schemas.microsoft.com/office/drawing/2014/main" id="{EE7807B9-E34D-40BF-A541-0BA06EE2D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" t="10003" r="5850" b="11531"/>
          <a:stretch/>
        </p:blipFill>
        <p:spPr bwMode="auto">
          <a:xfrm>
            <a:off x="2858831" y="4069961"/>
            <a:ext cx="914049" cy="2186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118" name="Picture 46">
            <a:extLst>
              <a:ext uri="{FF2B5EF4-FFF2-40B4-BE49-F238E27FC236}">
                <a16:creationId xmlns:a16="http://schemas.microsoft.com/office/drawing/2014/main" id="{7C2208C7-E24E-4A30-BCBF-D66143392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3" b="19285"/>
          <a:stretch/>
        </p:blipFill>
        <p:spPr bwMode="auto">
          <a:xfrm>
            <a:off x="2941050" y="4359815"/>
            <a:ext cx="683232" cy="3091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836F069-EBB2-4FB8-BC1C-E777B33290BD}"/>
              </a:ext>
            </a:extLst>
          </p:cNvPr>
          <p:cNvSpPr txBox="1"/>
          <p:nvPr/>
        </p:nvSpPr>
        <p:spPr>
          <a:xfrm>
            <a:off x="2929441" y="1081378"/>
            <a:ext cx="793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en-IN" sz="1000" b="1" dirty="0">
                <a:solidFill>
                  <a:schemeClr val="tx2"/>
                </a:solidFill>
                <a:latin typeface="Trebuchet MS" panose="020B0703020202090204" pitchFamily="34" charset="0"/>
              </a:rPr>
              <a:t>Data Security</a:t>
            </a:r>
          </a:p>
        </p:txBody>
      </p:sp>
      <p:sp>
        <p:nvSpPr>
          <p:cNvPr id="33" name="Rectangle: Top Corners Rounded 32">
            <a:extLst>
              <a:ext uri="{FF2B5EF4-FFF2-40B4-BE49-F238E27FC236}">
                <a16:creationId xmlns:a16="http://schemas.microsoft.com/office/drawing/2014/main" id="{5E31862B-B016-450D-BB7A-374BCCBC70BF}"/>
              </a:ext>
            </a:extLst>
          </p:cNvPr>
          <p:cNvSpPr/>
          <p:nvPr/>
        </p:nvSpPr>
        <p:spPr>
          <a:xfrm>
            <a:off x="4029272" y="987426"/>
            <a:ext cx="1086900" cy="3744912"/>
          </a:xfrm>
          <a:prstGeom prst="round2SameRect">
            <a:avLst/>
          </a:pr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IN" sz="1765" dirty="0">
              <a:solidFill>
                <a:prstClr val="white"/>
              </a:solidFill>
              <a:latin typeface="Trebuchet MS" panose="020B0703020202090204" pitchFamily="34" charset="0"/>
            </a:endParaRPr>
          </a:p>
        </p:txBody>
      </p:sp>
      <p:pic>
        <p:nvPicPr>
          <p:cNvPr id="3120" name="Picture 48">
            <a:extLst>
              <a:ext uri="{FF2B5EF4-FFF2-40B4-BE49-F238E27FC236}">
                <a16:creationId xmlns:a16="http://schemas.microsoft.com/office/drawing/2014/main" id="{DFCDAE61-22F2-4755-9C5A-F0898BD41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200" y="1598680"/>
            <a:ext cx="715320" cy="22187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122" name="Picture 50" descr="data:image/png;base64,iVBORw0KGgoAAAANSUhEUgAAATkAAAChCAMAAACLfThZAAABvFBMVEX29vZwcHILMSIbm5oAkUIYRTARh4dyjJnB0i57yfABU51danMlm9j7+/tLu+sONSIQcWg+hT+d1vEPUVCYz+0LTnhKrEkRRlQoo9w1ejlqamwSNR0jIFcQcq+23veQwjt/x8N1dXeDg4QZRC8dnKK6urpaamsAJBC2ykE9iDxXa3kecKUFkVYMMjPg4OAUo6vJyclEmkclnsoVfX5Lu+UHX5kRRkyX0+SOwkVxxaNihJUtfjoALSgZfYbs7OyTk5RtgIwGWaB3xpIQZmFWkTTx+d0YJFTDw8OmpqePj5AAIAATbrIATpgimpAAIwAAFADU7u12x9B+uNf5+++tyy3B2JAsoUYoeJAuZDtft3PC3tzn+vuz0tOCrq1KioVlnJmaw8BkhIYAPThYsLKi2d1GWE6lsakhp7yAjoTB6PbL8PtexeczVEUoWHMjPTDe68C0ydUAOmXI2F7g7Kr1+eOiu8jC13SFo7VEdZOix95gnMM2f61xqspqklmqzHGdwlApdom10oMNOE/T6dGt28keicZ7wqZxmnMgayW33reJqIk+ekGBvYMAM0C908GIo482SkxCSGYAAEODhpvk6cplAAAPNUlEQVR4nO3dj3/TZB4H8HaVOZRnQ+iAS6FbwjKoSCjy8xRSp0hT8GAOVFxQp4A6lFPE0+PHnQqep6d4iv/wPb/z/PoC9dQ13fPxxbamWdq8+31+JKlrpeLj4+Pj4+Pj4+Pj4+Pj4+PjU6IghFb6KZQu2AzNzy/izOfe76GD0c6/8eb6F3jWv7W0mHu8Bwfl59/CXGpeWL/vjcRX3v2D8qX1Ohuz2/jO24ve7j7JL9ZsNgKH885s4umAoPkLMzMQ3MaNjVOdirdzBV2c2bPHIcfhNk40TlzyZedIPl3bs2eP3VoFHJZrNEbans5MfgFXnKPmJByVa5x619Pp4XBWzRVwTK5x2tNpEXCmnALH5RonPJ0SCWe0VhVOyDVOdD2dCHpZwOlyGpyUa5zwIywPnY445HS4Qu7UpZV+xoOSfP97LjkDrpBrnHrfFx0Jqo8XdDMgnCLXOOGndSTL4zjv1Qw5C06Va1xabXIIoZxGOe+RryVyoupmQDhNbnVNTVA+v3hxaZrk5YX6sjhbSUtO0s2AcJpc48OV3Zc/Mmj+4rTMy/sx1VqKl38wrtLVQDhdbvVM6han1RA5goXteMkJuhkQTpc7tTp6OjS/NO2SGx9fe7k+rtHVQDhdrnE6Wem9+gOCzk9PA3J6MF0NhDPkVsNJk3zJhIPkMN0MCGfINYb/QALZcKAcpgPhTLkd6Urv2e+d5UOOrIXywdF9UNZs19IY9tH18gZXQLn9M6NQ1mxfo6Yx5Aev6FBfcuP7Z2oPKbdmdqjl0LITDpIbJ3IQnSn3YYKTpkP6vpP8ykIfcuNMDqAz5dbgIWNi4q+XZt//6MUzK72jv3XQx1cnnXQQHJNz01lyONtHRkZ2nN459sm1IcNDj05OOukgOC7npHPIEThMt3MM55Nrnw5Rs82vTLrpIDgh56Kz5Rgclxsb23nt05Xe4d8qpLG66SA4Keegs+Q4nJQbO7vz2pC0WfQ3JmfTQXCFnE2nyW0v4Aq5sbNnP3txKJos+nxy0k0HwSlyFp1RcxJOkcN0w1F26JlJgA6CU+VMOl2ugFPlMN3Zr4agt0N/nwToIDhNrnYfOQVOkyN0n7240jv+fwddmQToIDhdrgbKqXC63HDQaXJXFwC5cViuBshpcIYcpSt7g9XktKqD4Ey5mlNOhzPlKF3Jhwm1n9PpIDhLruaQM+AsOUL3Srnp6MGXkw6Cs+VqlpwJZ8sRumulntfJmbBFB8E55GqGnAXnkCPzulKPEuLoyx4mIDiXXE2Ts+FccmMl7+pQfmXSzIIiZ8M55WqK3PaJh5PDdB+t9O7/2iCUz3/8d0uO0UFwbrmalHNUHCA3VtKiQ+jy9Ru7Js3GKhssBAfI1bicEw6QGzt7baUV+g/Kmze24TjceNVBcJBcjcq54SC5sdIVHcqv3zyJ3U5CcpO3NkBwoFyNyNl93MT95MZK1tOh5s0D21gguau3IDgsB2V0+44dIzvYP54R9vMJSK5kc7rlhYW1C+Tf2oVnoDz52hYoB6C89tReKMeA/KNMzTXfUC/yKJDnZneAdHMvPYbzEv1Kf+LfTj791KubgLSecObZYyWaDWtwkNxzj8+ONAC6dXOPufLSyXVPP/UIRAfIHTtcno4uv15/sNxzjxO5ETedWw7DETmIzi137PDUK2Xp6PJ6/cFyGA7LTUycctO55AgclQPonHIYbuqfJenojIpzyxE4KteYcNI55Cgck3PTueQI3NQX5ZBDy/UHy1E4KjfRcA4TthyD43JOOocchZv6ohznhs226pJjcI/PThA5J50lx+GEnIvOlmNwU1PlGFytkrPlOByTI3g2nSkn4KScg86SE3CHSyGXNzc8SE7ASbkJu+rmALhCzqYz5QRcSWructOig+AKuYZVdXMAnCJn0elyLQxXqppbblp0EFwhZzfYOQBOlTPpWkDFTR0uwwiRN5sWHQSnyk3s+FKF02bCKpwmZ9C1dLjDkq4UsxIm1wSPvlQ4TW5Cn9fNAXC6nE7XcldcSWbC802bDoLT5Br60cQcAGfIaXSFnNLHkZTi6Oty06aD4Iya04aJOQDOlFPpWkbFSbtSHPFLOYUOgjPktAY7B8BZcgpdy9lUyzK05k2bDoKz5YoGOwfA2XIFXcsNV45uTpWTdBCcJdcoqm4OgHPISbqWG64c3Vyl0rTpIDi75oqjiTkAziUn6FpuuHI0VrWjk3QQnEuuweZ1dD7ngnPKcbrWEy0HXEkaq95cOR0E55ITRxNzAJxbjtG16HTEkivFyEqybNFBcIAcGSZwzbnhADlK56y40pScWXSEDoJzy+F53ZdYDoCD5Ahdq+WAK9HlG72nI3QQHDsn7Aju6+YAOFAO07ngpr4qTclVzPba3PDMk0CMmhuZEJKnXtvGj/zXrSP/1omft2wB5R55de9hO1+UZGDlaer/08PNXVA2HwRy+yj07ojas1DOvf68nTsrbdFf8g11QlZncONb/rXNHSy32Znbx48C78ip/eVPQM4d2fv6n818XY5JcJH8UL0u4ca3QHS73G6bb289fnQUK82Q/1iliYqbgeTOHTmyd5NJVzo4MsBiOmJH3q20BaID5G4fJ3Kjo5SLlxpVI98BuXNHdmM5g+7rfKUdfk2adQFH5Nx0brnbW7cyOUon5MQ3txyGo3IaXTnhyF8oqTM4Kuekc8oROCFX02oOliNwTE6hKysczjJ/Y+EWm+4AKEfhuNyoKse/u+QoHJcTdN+UsI8rkh9au1/KKXS7bl3Ob7jlrm5V5Ygda6qS0CHH4IQco/tmvsxw5L3Cl3GL5TNZQndy27abt67TP3J464Ald5AMDoZcTX/H8MWl73W2ZwWclNv0+vO4pZYbjgTl+XJ9Yf/TJDduLFxfFn+WFDV3HXA3VVVOTk6o24V5hO78+1tXxSlym54vecEVQUqUpfmtuwCcIjda43ak4Gifj+1ccEVr/a5Mh6q/Lmjx7bu0kbIvV7e65JgdzrSoJHTmzn++/9aEY3J7f/juzLAU3P2C0PnZuwcPMryi4gy5Ud5Q1V888yPG+1atuN2n92764bs7q8KNBNu9vfmuMqq65EaLelN+8cydH/87+xNF2737p0vRu1httbDRIDT/+cG7dzU4VW7fvjeXgB6fdJtpSv+K2ir99EOEFh/9+d69e7bcvn21N+aHYIbx+wUXTJL98vPxrfdYtpK/szlau3Desz1EcHtLk3b2+S8kS0uL89pfpPd5QFwTPx8fHx8fHx8fn989+NDRmoCRiS1ZLs4NkZXwEaZYj91O5cTNmsHdZ4Fz0qdsSbmD/KyfFrQ3vHJJoiAIMnNpO6rixdWoTW6gSpfeDMIONUZJJwzo3V322clpr6d9MAtKop7+aiRRJ2WbSuKsF0VRJ26nSLk7ohtAabfD1yRbiTt4zV6ciE9oTrNOZ3A+YC0MqtVqEOvPp0MWkgQRLqx2KG9iY5R2guJuAoR6GNXYqLEAvzw9XDBJRl8QuqWgmgk7soGI/Bzj5dUg4y+PXFW8DB1c6NmA0KE2Q4i0pT0hg592NcmKW/h2llS122SnIvLd2Gig7mGCPTqoklaFGvteFevgDYQIVypb3KGIZJ2ArcoaBeq2s7iXdgZErssY1P1EGlW1qt8yb4ZpBcWiUJQNBMoe0hVwWRPAIOxlOBHFC3gxUbkkZFZhIjYRZt1uN6OLM7KVNOv10IDIkZ2h6RXPJzVs7h9CRn5DbZ0hvcdYQHqvLMwSPkSkMXkY/ltEDrdo7Nbpkl6NwcVs1UpMb+BeI+4m2aDUHOlieKuTS0TJKYCifbluB2QjatXyHkApY95Y9bER15jsYLFclJGV2GjOtpAUG2RPEGVxmnQG5UPCREdXtLZUNMN2R+J02klb6fyqcTuJ5Z1tRNp80ToJfRgaCwK7Y6cPzTrYiG1JjlOR0X/w7SPc0aUDUnL4WUVcQMwFYtnziZZMWgqO7P7IeIubWyjvZdpii/iOICMry8+kCvXGLB+6J2o90l48CpWpQoiPQQN16k8WXVyMc7TkKsjsA4sio78YF7+oVhXZYJCQBio+kyoxIcRDx+K36GNGskbJTX2C2AY2sbLhtcPajQrJ5YQAEq2X/16iyLWL5orwZDCkW+XijFU+XHEIQV4a9oJF1WKcpUNU0NOZSIGHgyanT0xICxI8iXpHMXSIhpeoxRrK9p7S8qBcfIGy17hht2MyK8HDZKrLySklfRmMqTl9WoP3iXRiGCBPNlUGjD7kiuZKO6mENdFYDJSypbGjOpZq1KkWcoUVa8T6U6TbH5RRVUZ2WEmhQ8ulHzlyg7Yw0lhp+YTKArbT/CAhKKLK6dOi0Ei1OoByYh5C57RhUXJ9tVbaqxPuNFCqkO6r6PzZiBP08JQmSdrdrBNqcrItGscwgfgygHKSJJV9Hn2SfcllbDAVjVU2V7qAtcSQnSJgk13yra30c6H+dCI78aCNEJWKMohGSpfXlxyFIqdDemJ6gfC0Dv9EGyupJ9opRBVl97URohg5+WTFzh9B0WcQP6sU6VZ9ydFpLRsuu3K+h2caqXgh2GxWP2vnlnOMrYMaOedlvZyYk/Ynx86HxHIywl26co4cmCezADk6vvfKISeP+6saVV9yfH8j5XiVHMfTiZhcXfcoukBdjh2VlYNOHDnwkuNL+5OjRm3loIv1V7LXTK2aQ1HVLde2iw5VBlUyKuBkH9OnHNnfUJ1epHxBW4wYypmjCh8yXHLGzJgmC61rJYMRtejk/KA/OT4XVM4F8z6Ar0/nLT3lIbvFFRBDjva75JKHuJ32AuUVGbCEVsn1K8dGaOW8GrfJlBIOeim/FEgu0ACtVZQjnfuR81kZngkHxugyMBFzYHphgUccWxhykXG3lEuU8+PFGnLqTx+Cni9P2nEPH3t1gLG1Io4Ig7AjLlkMLFyFXNhjEMonvfN5sTjnyc+SyxOQrDEqB0VhVT+LRqswKmowrorrWQG9ngXLVfilSn7a3nFFeICS0qvP2jWsNt3DoqsmF1oDebIH1xgFUCf/gXZwSTagvhLsGipLr02u/AS0oLFwYF6YQWlc5cSkOgd1ZGWJOx39OjBKsp52UT3u9LLiQgC+W7/mjrqZvouobVxYRik+0scPE6fs1Ka4O47tp4OPa2O6cntwrj0AcRwcGkvst4MAbw9RVnA9iPWGFPdB6QAfsPr4+Pj4+Pj4+Pj4+Pj4+PgMT/4HPmHGjm5/pXgAAAAASUVORK5CYII=">
            <a:extLst>
              <a:ext uri="{FF2B5EF4-FFF2-40B4-BE49-F238E27FC236}">
                <a16:creationId xmlns:a16="http://schemas.microsoft.com/office/drawing/2014/main" id="{BC10F350-7F0A-4B0A-88D7-41F8435BE6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0" t="6307" r="18183" b="8689"/>
          <a:stretch/>
        </p:blipFill>
        <p:spPr bwMode="auto">
          <a:xfrm>
            <a:off x="4159086" y="2002479"/>
            <a:ext cx="783557" cy="5510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124" name="Picture 52" descr="data:image/png;base64,iVBORw0KGgoAAAANSUhEUgAAASwAAACDCAMAAAAAntbIAAAAwFBMVEX///8DdrwiHh8lICEnIyQDgMwDeL8yLzADfcfv7u7r6+stKioDdr0DfsgDesLl5eWQjo/39/eopqa8urv09PQ7ODmcm5vBwMBBP0CHhIRiX2DS0dKwr6/c29tLR0czMTHf7fZZVlZubGwOfL+AfX7Jyclzb3GamJjx+Pvc7PVAl8zG3++VxuNSotG42e2Aut1RTk6w1OpystmQwuFeWlwpisYvkc1Hm85krdkcg8Kjzed8ud/C3vBDm9Eijc9OptvH+wBLAAAW50lEQVR4nO1dZ4OivBZGExAbYkdFRbF3x7FNee///1c3FQIEdWectjvnw66YCOTh9HPCKMqPJmd3dDX38Dz/6hv5/jQ5GaquJXLo39dfuC7TdK9qCUq5vLH46tv51jQ95xM+GWoYrcnq+TibLZ9XxS+5ve9FMzUhkmEEJXG3z6t5Xc+r+n73RXf4fWgRxCqRUGfC6PygGj7THaZfdpvfg/Z6CKyE7rPWi5sP4Oj+S/p/dTrsD8sn4Zu5EcYqoT7wwakbQlJ3/xnecpa6qhuGqh58BolIIULEk8NDZFA9fMmdfz45e772fH7Fv3yIgmXs2ZgEyETEWP6lJJg93XXYlzKwzhM6FlVn6Jf7uNP/VbQVYVFP7Nt1PGe96LkoWDn95ctW8Il0FGExXMY923wEj/ySDklwxDCvv24Jn0aTs2j3cjrTWhNXi8DB1NIyiqMA5V9NThCVPPcfTmH+8ZjuKFFZoq38iykOrKkR8rQ8OfuHwVL2AVD8CHChBlD0o52lVGf9E2IYdBJED+DZD/8SOfXg8O//MQW/ej49bPnBVBM4SBUzCAuXwaXp6nLifS2JhP5e18E55lVViG3WvrypQcUzPZ11PFWbbcWvb3NKJ84k/NXPo8leJU6l6gW/Dyp1Mw11Fl7fZLVbr59CUfLT1XBnulvuXdfdLxfOh63jU8jTUT4bbQ+Egc7PN55idjmQnp5cNW9ommHkVffBuevdfy5NXK5yNMPnmJfdw3p7s9g455BfGkjRIFXna0FNPT/Fn+i7k6Ce1TcvY34O8JZ6FpJ/D2rQABg/2E6++Nr5HWkV51Xl58np6kzgq7UajpM09ccm6R3fU9BX16fH0tPBUFUd6Tr9IGK+zUdiSuR5vOdCX0qedtbP77Pt8/XpeFyuA/7V5CyLhfT9T/Ui5izo096usuJpJ/XuEz9XEJ/yqqEZqv4Revcs8+5/dB51etq75+VH6BFpEhUbAeMn18omH6NE5DH2j5bDjyN59iYh5PZ/yaOjNOOMKH/86lv7A5pvP0Vp/A1gOa9GXj98AlzyWkbiJ+VRJ6QrTT07H34lSWmW6ayH6z/+HsTK7Z9ww09xnPURDvDHELNRn1B/kVQbCWleW8C3p9OngRXnO6g/RmXxNPBn5JXmhoy1fpQDf0TBoKZ+SugvVfE/yiWdnFzNXTqfcalitNEtoR5+VoZmMnc+6UpOBC11/1nX/nnkvAaS8Jo6c776lr4zrV28i4UgZajurfW1f5Wc9UHDVe+8tn/+Z9qY30HTp916Fy5l/9Iv/dIv/dIvfXOaTOer7Wo+vTU0ceYv2+3LTZHBhEy9+cxfS5kWosKFHaeT1fPsnDB0XTcS7uzhaknReVruXQ3NNzR3f7rcqzR/mJ3J1MT5dXfZlygTKly7OqICmVm/YeYfUbrUt7JJRLDaNFvSKc56j7eFaYlcLoecbh1vTr20/unprOI8RgJPR056/ryOnb59xZvS6VR0ZmMZSdbUR1a1N87gj4BQNXN1UYUqmQnTV2f+CWUaXQCSjNCnTq0SmbM7q0aokGyo+63kbJSe3VAHFpr+n5wZJ8t8MNGsqUYw/Mk8wupo0ANZGx2w29xc23Vd3NA1pe4Kll31kOJ4VWvBW5kc+dKpWLFV6XpMTOfMvAYsTdP86bKS8/Q/loEgAs7CRfVVYMO0BTBKSqEDbQ5WEvSvLKvJVnVXsMwQVITgSJzCMypIWNz94bB3Dd7OLc/Y8fVrSKQSrkv+o9Ojedg57aZE3HQ+zGZ7N69H0lsjWE8Pmr1GplLNVjhYSdC4uKwGX9Y9wZJilQRNYQrbmKmp54eVQ754ed6z9cuqQc6erd897l6mjjPfPuzzBv0qXMBxaK+W6j7MCTrTpxmd6nf+FtDN2LA5AFWlDEuKf4+lC8uqecu6I1i2oKwwycCinW26K2royY5ugc7lo3qLzjeMk2/WJgvKQEZ4nzSdq4oZ2gU9s/cYbCR8NmgjuaoUYVMRnmi8oSv7LHA/sDIpfuFq3yzVGv1qEoTBohnz/D5koqYHsvxoayDtktHPQXXORDm044D0teVC7Dkn3Ob1TdbgEIG12WD1XrVEsLLtmGW1sskPAItJNqiWmAEsDkdZEACL1mL0aNrXoU1p4Q7dKZsf9pYmFFxV5MQpaSGPKD7ad8ib20qwjMAajGBNUbI9AawksORAZESTdTewKl160Y7o47VHSCR9sIigaLKXMqyIuOihPfWkKhgRN4UjE5hO5ur7iBdAGynZY2iBARLFttLJoo+mCFYS9GSr4k7DncGqM1ck5A/XLeiBtSVOgLzPbEbEJVhIpoworcRjCJBl9MWTMGFOl3hrB3xmvjm9AzPDbksZp9J9UAiAlZQ6EP2AzbobWNQURo1wpe89st1/yGGIafekGifYk02YJS+vayOfXtuffB4lVXBpDZzuvvZYyyLKqdKADc8p5WiZkd96TsOdnVL6DGRWxY95ivP1LC/fOfASVVp0z2tMcXnxv8U0MlfeDkI2lXGRLUMwKA9LG+L9USCqAwZJxIHgTgMYpO4L1iM98fDavJiNbnQXYkBE17HMEiXSuGPIG+2p1uKgF5DVAclNGX9mwlXkaMHg3dc5Vo0KvC9YPSB9OLfSnICVF1mDKJsbe4eIyoup2jtU9Xk+RbHdYqEzxSKb5k8apEQHgjsNyEJl7gwWjZ9A540/3+phnUV4zduCf5moFEqcWkIESUOiKxlYGRwyUlwEB4I7DaBTUQp3BouxskRL3kQPatgaEum5sTeUKHFNc+SjRJ41Lar8PLCUdordvmeNuNMAusi+3xusUpyWvInoqzEC0JB+0Rv72QnUMt4hRLcWSPak+WApQ8hun4f93GmA2D7FgNW2zVHzsdkf1IbSLI8wHsxUtT0r+xa01jRWEeWIwCfYwsnL03q9XqxkyU8iaLFNt8xURjWaAJYX2TLR4E4Dy+hIwGo3OsCjZLURTri2zQvjPQ+tywkPGa2oDhYtX1BlTZ6OroG3Cqu6e1iH8SoSYNXYLod9xN+nJILl5UwIPJ6cjMlYFKxW308VMONgi6duj2BoPCsy0dBPOjRvSWsLtKXRSyCu2QreUXG3V/m+whxy3N2TE/i9k9DkcsaISLTEsQiApYx8B8JzGgZ0KAKWCaPpKFGkxrLxmnDpgY9WN4DyFZqfaLDrBtx3qt+JZIlvR2SZv/8Cho9uLY7fkkmtRyIiwEGwuGyAqp3iT52NhMHqR6HAKHuOx0g6nhRLEj1/CuhfZi5nSmn+9DzTcMioqaE8DFkgcY4WBomyNSFXnDACG/IIF2rxjaRBtzQWLO5AeIvocLUcBstLRcRk7iz5uBirV5oCWimR6cJEjZ+GFpgnrVWGaoS7KklgiI3hgrCVnnf3s+Ns77K90pqooUg7vIRzvHGaFou4YSGwPAeCy4f3wMNgUTBA0uo3THPQ4zIH+A86fLyJxhuPWX7aQLVLZD/QkxfCCFiuoWle/SHnHqJtVeTdRsij3+oIK914faJgThcznaWVfRW1ixEzTlviO+QjwUAYLKUORanygx8JWABYJhe7NuMST2thsNA4B6DAxJaZC041wQQAGBwTwQruQDVeF5GFEm9AfyEz1YMook+sLuGL1TWwaLYsagAiYHlWMMmdBrbaEFjIKbBs0bWiHqznpG3QeEkcf4wkjTENRbkHzZj65cTVDUSItWgBUVeN15CQ0BhlelIRD4UqGSyt7Gf6roHFUhoRBzcKll90CXBBRGdBM+iF0kQ92LBDC8XegfGhPBhMB0TRkoviZH92CSGYWLEmnw9qLQyW5u4QnvnIInlamQ8wsJzwPE4UrGhySAIWN3TcaaAUAqvYDydXMjTotvhJwpmqCrWv1YijbwtqEmTlZZMJIceZrnbLM6/v/SeaK8JZLhJC2UYNmrP3PKfFTZx1g87CRGx6SGCuxobFagwYnKjASU5Q6IuK62o3xYTX9/S88M6GGfUXYkJpat94eEStoSRSZrQiCv66NSSEHQjfaWAruhpIXwOL2sesTC0JZfz4IpNArL6nC1sU2Zv+tJi3KNNkF4sGqQI3Yl8/RsDMRZ1WKVjYgeiGvMRrYKXt7EWw0szNzUpPkPE1l6f1LtGcVZN9NmKbVOO24bDUKPt1NHMYnXzdg+dUr4ZV0kWw0nafKx4pWGl7xMflYImaC9wS+8xJ7JeLvGw5zi0nmQRNm/oHF9I5zzRZdiU29CnyRTxYBCmPMaJgEaS88TiwlHaH+7U3ZU/XrPjOj1mIEvvqD5JJMFbCQfxeMMKl17IOlygOrLKIhASsemg8Fiwh+ol35X2ifqqfRt5SLRabKSUb73kimRzE1zZmeuA5ePQ+sCo1iyEBQApGwSqWOuHxeLCUYudPUs2nYLQ7zcVk7BjRoiJTU+sLxR3+cjiJlL4LrBKDCiExKheifpTtj/ftjHUNLKVFrxH28uVEt6H7Wvp8g2hxzqK+QZx+oxkcyeg7wMrwcDDZK6UlTmelz6BKbkr4/NWrYPGQ6CaltQ0FcBSN2M3ONBzir7GmyMbsM17HZejfDlab5x2YL58OgVVgeQfQZIb1BrBYpOUDPo1vHw6DtaCdHjGzCTy+N7C8VJClKkvSKvdmsNJVxgXc4w6BVWFYWZ5HHgTLlGX7WBWgS/1h52l5obS1C4khdQ7i/rLH3BD8LCSHxIc3pJNZz4hERt8MFutVePT8/BBY1MsEPZ+RgmD1OtG+ZJ7xIGCt/offJhr/woVlOJ15vFQLo4lUX0ip8yB97QaZKnEc3g5WiwmMv+IgWG164q5w4iBYfdiLCiRLy5Ng/EnVYtejRF0HVjk15Hv4mZLyffadmoipX0em+vRWsOiyxAJEECxaRws4AUGwmgB0wlEgi8VZ7nmvX4j1eNOZqND3cbqG+RmirzCJNZ60v+QsC0TeClYn0gQTBIv1fZSFM4TBCpfO/M5JWkhkmXD5X8xx6ItyA2VW8qdBNEPSwfCkR+IbmtOKBtPTC81IbwWL8YCQTyl2RbCoUxUAywqcgPgdoC8yl1e2ZI+AtRMfJQ+ZpfPyQSSPVLYiqnlF64xBCSVN4Hr41UoTkp6I6Yh7J1hCMbmdFS1Zh44L+UPmtPJLsS4a2LepWczYm3BsOGXcM4tI4pQmirWQyaI/MNwQWzyRr8OvbqVNlfngH12bvFKGk7ur7xTDLA/jijXKWElYwPEirwn6FY8SG08iXqr3/S0bAGQ7j/1mJ+uXyzx23dLCTN4NFnOcNfu7aRGvkr7f1tCFNnhluiSpwlykWr8jr1LXxRdRr+gehTiT+j4Fj47H7Uox3TL9MmG/PEC8wUUqa5Lxcccbb6JxyweLAiYWeYTtKE+8jOUe16u54zjT+XZ9ZBuZZBtS2JuTVXe5mOM89Hxx1Mj6c5K4mEWX+cMOb7GYTBdHXY9YjXuA1fIWD7vVVDK08h53HfChZHwTtxclvOdq63pbcXTNdV2NfKCZK6ndWzMg86rmns+uxnoeNCkASwqtrmrn/f6coPXYnBrrCL8VrEh5HsCssGChcZd/lxTGsVaqZWVwgZD3NfVehpITyqyE2eR9HQsGL95paPDpcXvITnwbFCm0sWcQ/8qjN4NVFOUIscum5TV6AJJm7QfHO0O/77lKtFK7CcJwgWBFidDu7L2t3CNcvo+LGuevofk5PVh0FenpHOwhQc/gQjsc60S4AazITDPr5apAx8aFQeINADiggI5TwngJJ2D4OD9HvRlQViD5KGtenuwOBvkzCoxfkCCeT5feDvY0M1TWEkJmHxbxuymdhzM+N52bV91TfOSOhIHS9b+IW6ETxSJzodbsdFMp69Gkayz3Uqnqo1fRVzKlPh6v9hrUvtUfu+jAFF2r9rhZhVTBZzuN2D7v+Xq5dxNYVnLu/vi8utZlO1+/nqlonWcPV/6GzGSBzo3nfvzf/6ikK4GjMOrXxnHn9LBs2/XWNeZGlnD1Mp86N97YZDp/ebl1r76D59565l/6pV/6pV/6h6lSjql9tulbR8oZdhRv1oblsDEslG9oAxHnkovV6SXqZWHsD7vDP5haULrRFQU2EEBMttKu46P4VgULZNCyRMBsGHXZ42iM59KLZUkGtur9uFCNb7H8EmrF1T4bsGliaisWbCnmBbA6yP/vB8ZtePv2ihqea8KeafaTELeuWoCltYsdAC41O38+XQCLL7/WT18GC3GW3RQF7w1gYVRMwuUWZKlYHDX9GLDEXSbmhdY9DFaQ3gAWlsA6yVtY2THA2ccB7DXgdwNr07CsUUvJ9ImqKI5GNJIROGtUUEwwaFobk8TSNvo0RipqOBoWmr1SkXDWqI2O63avg+NpClYj0IBaMDdWE+M/aLRHnabHqAJnDciWZStZrMFqugS76ZoPVsbsWT3cHNwedCxSLUeXK5PLlTadBrqxYd/sVzsN/ODKfaszKHhTCmgJ5FbskVg9eANY+BVEWYgYv0dYqQbZXn2us9JooI3AArCahFYGLynZScFNUSnBURXp5coGgTWCZXQMIRrpVChYI9gUAshKCmZTAD+ALDoT0kacbxlYzZrZBOQHFlKBA1iFRFNysNooMM8CUFDqWXQeiItx5HJd2GmSi+LbAalOFloF8glCC3+VxVOsYh1a5B7A7VZaChau81VMkCq2QbWoFKt8n04DUGuIX9mCwMIZmnYPPfo63KQxEiauyo8zdpmI4QCJaQlsCkplg1/HgQBowIB8Z3rlCrr5JrZ2NVzR5/ULCha5GK0KWUnEE48Qdwp6YBUtOGgXC6V0IQvGlWI5Ber4FAWl2IP4oh18eWxF0310ifGgraQ3YOhNKStNzAm1PzDSMWCRNeET9tGtlThjocUOiJ9VZGBhPi7ALIKpVCgUsHqx4SOZ6YFFllZDt2VDswR70UJ+HSdbu128+mw3ABZslkq1PtFVBKy0hZWYB5bNHRyTrhcf28SvqBFtYaKL0ssXU4C8Oa/YRHdke3eEOAFdGb7TbWNgmejKbdjNWN4GMF9nUbDIEVoIS4SCFIYkBNaYgwU6wk4yRhnTghQstJhKtlsMgFWjd9FjYClpRQTL+9Ck1ccK5JcvkRsbo3/p5ZUenlFvIlGte3iWcF+B/Sfe30WwiN0ZgI5fhPGtoQBWNZlpglod0bB1CSzYQLYs6Nfbqey4HA8WOVUbdDlYQYxM7p32qVVOwy67PEGC3B4DawNaxT54rI9gACzECd3I83sjWB1c1iukgK8Bw2Dhm2zBKl8XevSXwDKRlgjorAIycErmCmeVcDVNBhaS+iKbTc46RtoiChb+VMhCdOtjbIeGIliIE0Dg5XBvA6vTyrSQRcEHA+i/tiYMVqNdKFfR/bWRKWq3y03rMmcpxQ0+WYv7CGW4wWp9k0lXpWAhnVUaQHwGGVhIp27K7ZbZrlhw1GqPAWxFwQL9QqW1QbKGbUylB+y0CFYBvpuxEFhIBwFIX+HUEUzrQLhRDBZEBotUacpZ/BHdU4m5nlXPdeBKmRgmpP/6xQbiRUKZLqxayPhXkT3DYCUhA4vFhpTwCVPe5kb0Ne/XST+SGxgq7Q7+P1VW2OU5WEjBo4WgELNZRKdMWl00bUzxHJOVlOC7GQs5buNRf0B3zZUExlKGNZ6OKNfSStpu9EesglFAv8A7Dttshl0rotkFdtyqtdEnPLNQMzMZK8tAaZsjszAeDJUS4dga59sWntsiZRPaH1Hy39PZqvkpkXpjNLDRSNEejGp4on85+i8Cr9YfEK/THo3qrcG4wqfgf6vvZ6wAWe/02aTnvPZCy7tR6WJsFGCEO5ANb2q+/iOq9yVtkx9DpUv5nOL9GeuWPRB/Rvd9s+5FugjWvRnr3uf7bLoE1iXG+j+VRwVu0vvI0QAAAABJRU5ErkJggg==">
            <a:extLst>
              <a:ext uri="{FF2B5EF4-FFF2-40B4-BE49-F238E27FC236}">
                <a16:creationId xmlns:a16="http://schemas.microsoft.com/office/drawing/2014/main" id="{D4B1E642-35F0-4E34-B077-207E4B648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258" y="2711923"/>
            <a:ext cx="797021" cy="3480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3" name="Picture 16" descr="Image result for checkpoint logo png">
            <a:extLst>
              <a:ext uri="{FF2B5EF4-FFF2-40B4-BE49-F238E27FC236}">
                <a16:creationId xmlns:a16="http://schemas.microsoft.com/office/drawing/2014/main" id="{0AAA6B3C-830E-4AD8-9BB9-324438D5B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6095" y="3245751"/>
            <a:ext cx="928276" cy="1476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126" name="Picture 54" descr="data:image/png;base64,iVBORw0KGgoAAAANSUhEUgAAAa8AAAB1CAMAAADOZ57OAAAA9lBMVEX///84NDTrHzrqACv2q7IzLy8oIiLxeoXqEDEyLi4wKystKCi5uLi5HD07Nze9HD1eW1vIHDzCHD28HD1/fX3q6uoeGBiXlZW4t7eyHD5oZWXLHDwkHh7My8uwHD5iYGDZHDvTHDzhHDtJRUV3dHRVU1PmHzqamZmHhoavrq6pHD7y8vLX1tb10db84uVzcXFEQEDvXm7g39+lo6Pvr7fxcH7vWGm9AC7YACzpABLwaXijHD/qACH95ukZERHQz8/IAC3sgo/zkJn5xcsLAADtQlb1n6juS1+4ACDv09ikAC6lACHfXG/JQ1u8AC/Wa3zXQ1rZACIxdP/mAAAOOUlEQVR4nO2de3/athrHTXKsYCulLAVDiR3aEgLE9MBwu3ZrFtqu2znbzrru/b+ZY90vFvgScGHT79M/ipFl6fnqkR5dTBzHysrKympP+vfXLoBVGZ398rVLYFVCZ9//62sXwaq4zu5OLa/j0YfTE8vreHR2d2J5HY9S77K8jkdnCJfldSxCnaHldTQi3mV5HYleE++yvI5DzLssr6OQwGV5HYFeC1yW1+FL8i7L6/Ale5fldfBSvMvyOnRpuCyvw9ZrDZflddDSvcvyOmhlvMvyOmQZcFlehysTLsvrYPWDCZfldagyepfldajagMvyOkyZO0PL60C1ybssr4OU5l0vvrG8Dlkarpt3F5bXAUvrDG9uLa9Dlu5dt+8Oh1efaNbNTRkn0+ksZp9WM3Ljeamnvfz4+uNP5Qv5QH0o98aWAdfh8IIA61OUlzDygO8Dl6Xrf8L3heMyD3t9d9ps3n0b56fcqc6aP5ZIncV1e/vuYOKNVgMrXOekWwUuSucC6ojnAN/ntks86wOxxOkPVQtbUWenN8U97FsDriPkNYUkIeyRzxV4/dikNb6r+Y3Ss2bzpqiH6d51dYt1dLxGLknoDcjnCrxe8hOyryoXt5LOmifN02LAdO+iuI6Y15B8PjJeJ81CXeImXMfHa+GThH6HfK7SHzJj3L2sXNxKQrwKAdvQGR4jr/W9mrBKvEHN0fy5amErCvM6aZ7kAct61xXV7eWx8XImoe+6fpDQj1V4xT+fppYrE6ztRoRXrofpuJ5eXR0xL2d9vVx2eLIqvBznl/+c/PyxzGRoJ6K8TprNbcC24Lq6OkJeqqrx+jpivLZ62FZclled4ry2jGFZXE8lWV51SvA6af73V2OSDC5V1XnFqUyXc+/rdrumRDqvuDtfz40pVW3mFc/PZ8lsFq1KLRPG3XUUrY0PjjeV3ZDSmEzidfLk1gRMx/VI4/W0OK8J0Qz9fzUZLF2vNe7Iq7PzyWI8Go2H18lqQxbzyWDkwhA2xotMGoVX3L9egjCVqz4CfdWZElGLbOC16rX9AAAIQRi0Btqq/znNY0aSJkQozWo6CkOQPnqpPzfqDZd+mmFa6b62hzDvYcvQBbK07ONlazleZLcaFF7vfssCy8VVghfEAq20RNcAemiZwfXDEatWNEIXkXwIRqbdjdmS3oZuBGCsppF4xT0f+HQZI03p9+TG2v3kI8Gt673RGECaAV4LAbAjG68X4jxCMuU+v8c1uz9HcwXInxuORNcc9xpK2Qdz+Wl9kkGAHtHtwLTsbsNFyRZao1R53WaAZXE90lSCF607dFYtKEzh3pOJUCeQ7NNww7beuKJlKKdI0wRjudaCV+RCJWED+jORrhtQBpt5xYtAfRTKA0p59MgD6BIJzQFOnE6oFpDN8WZQK5EXLKT69UkGIK1OAuSUfjjZxksHlo/r0dPnpXmtR55S9hAZog00+/iu2rZ6YcaEabNPRALGaz4zpKSeUIzXyvUzGah5GHl5nVmo3gFoDzcI9bxSMzREf8l4rZ2FnhIMNvF6jFaXfpeBfafjMqk0r8ZSN+f9yhlo7Q8ZEMoeZqpyqmCq8/KnxpSA48jlFRl4kzw4MCOvRkurhLvE/XB3ma0c+vaeO2yfOeg4mxLKwDK8ZA8rhKsCr4y8xUz3LnxZ2vHtmBIghRxYi91mTsiNncdrJQ9caDiVHsbc2cwr80icPB4bvTVVwAZgyqvhmxoKkLpEmdcF5nXFgemd4ZOd8nLT4ZqXTtjE9TxR5rDPbk2Ez3hpwCbHAgFrpa2GIhedD4ASPJZbHi/h/mmkshyPlx7gBg9XBXi5Lgss8LdS1+HDNHaUoIC5youZJo09JMahGBhUXmTBgnaJunc9efTEpGq83HDcmXbGescDYXsxGPGr7ojeueK4PDCYROvzXlvcyuI8hZcXtqez81lvKGzttuIivHrMdh7srPEd8XzqUe7+II+XC+CoPWi3Qo82EDGmQe86iaLz6YgnZxVUeIWjTjKbXLf4NbZRp/NiK0y/vTTgemykVZEXHJNIN2opnVfQwyZcj5iNAQ2IhyxZOGBtLRqxZutfZ3mFPF5edQIONinAq8uyhWMp3umyPo229Y284JJMmuKoHWAYMXfXYMrG4z7g9Ul0Xr5LO8k4AexO4WBGXle/vzTgemzWkwq8xBAaj+SxgkfnbVofSAanOWuiclfuLKBaHYkX7EvpIt4fgQK8eux0hxKXOc7Yk0u0iRcQ4Y+TYMMn7DsgTZ+7IkLWePlDMVVcNVzFDBleYhL8v7fPFF0ojC4exstdimsr3voboagQa+TUhh1fLzfWUN0oFrwCdWWBAyNP2M6LGtIdaetBK5KJS2KgDby0AiIx9wLK5D5uscu4ZXFernKobh3oVxVeAtejn/5QCSn6/Oerz+JTeV6hbM4p6/v8juGqH+PKZTljwzPfJH7DeQF1juk4E+Yz2Jxbea2pK4PMKcYFIRniu8y8+HgrNA8MtUsVsUJgN+a8AnXOyRoqG6I38fr8q/PH54sNevOn8+oN//T4WVleahvifZ1S1DWQLjIbhvoaVUI5kCVDxstgNVd+8lZeNEtDHjQZ8RMzL3kFRCsi1FdrBiyCQS2Sx/Ma1ZVe8028XjrxJmApLoVXaf/ylU4jXpoodhsSCWbDpb5kHdPqQDxqM14wcXQxB8MR4lZezIyja10DAh1i5zXzCrPL1DRS8gb6FxFDgWrIeIW6V9PhnVdJ5vWNWGz6jCJEMzCES+Z1Udq/QF+5Si2kNS1aUNyaaa/A4kBJbVf6hvPKWo05sY++2sqLxz++LmXsN/MC2TrTQoGM58XyN4xXS2+RtBNmR1tVXo9UXs4XAzCM64G81EZ07atFIhpLvIZaIxOiZiOmZrxa2SfHsgNs5UW9fbNI2zDzWmYfTCkbNlHbkr9SXm7mCD8dx3kcs5VXnAVGcO2UVyeXl/x/VTO5niwqyQ49vDGHaMawjVesLZJk5S3QPUZehid3afcaZF+auZZQUF7ZXpM9pxCvbJdIcR0cL2yobbyWu+M1kO2Yy8vP4+VX5yUWLRgv58ubbyS9p7icV+/Fxf3zoj1HdgzgkYjsX8b+kAWSe+0PDbx4f5gdUwfS0FSJ16VYwuC8FGAcV828FsrSguFeUk/Gy8+2ZTYrhw+IN6jCzfGGybNZnbN9w1galavxEnPgN+JYuAAmcNXMS4kqFFFEhGRrs22SsvG8P0UnY4yKZTvm8mJUMm2NLeHg0lbkJcYp6Rj/l/cZXDXzYtEu0DsVFqYTQnz/a5F5MvWaAvPlibLstFGFedEAz8100mzHD6+XVON1YeSVArtMJeNKeV0y1cCru2H2z980uceW56FCZtbJgBdYj2LTWDB3tqkwLz4162tf0AVEcs9OeWFgCi6Z1+X+ebGAoxGosxi+bEecgfNytWnnSgW5fb2XdlPe9tOjhXmxJRi9THwbAJPYLa8UmIqrbl6s73Abco+4YsvuNHAUobg3Vs6vLdnmBSSft/Lib8vqqylduZstzIuF7Q1f6WH5Ai/x40q8ngte77XX0L6ouOrmxTY5Gi4UsUSfbeexpitNnTzPkK7YfuWK74205cYRTwBoi1ZQnNec5eePRBfbY4vclFA1XlLknvPa4Kv3z5kuX9TAS+yph+3ZKnbi1WzMt/hCOi9TprrheDLvxt15ItIVPA/QYW7rweuIJOlGnQZABDN2zOfFHazhgsU5Kvt8Is5L3ZM28Xfj5bTFKQx0TNYH3GkaPrOiujThQgB9KB/MYZsSObxicfjHB35jPB41ID0EAnk/W4JXzOGgU8Ko7KJM7Hxijbye18Kr2xB2V+U22PQ47zwbq3Pe+ahIPaMrn2fjwErw0vKT5bODNNV4iTHp4Hg583szMBfyUYHy8hbG04DinGzuedFZYMoA69NMtWMRXhvz8/mG3t55va2bl7NqmU5dwpYICiivIDadLS11Hvs8NPuoz8OYUrykkEcWEEdr/oa8TO8guMFCCtzZBiB6dULHCsq97zDPnIxE6YMBX5ksx8uZjzJNyA+kClfi9ezy8jn693xfvDzfQ9JOL3Ugvgo0XuRqoBxMG4XS2Vj5VSQsF2fvo03DmS+1aA8C5V2g7j1+acljRyr6If4MlRnyrAWUw9Fp+NKWZus9QO6hvALyGlR2v5Iracj5pbkN5NlCP8C1hUP9tikgxmG9g8JLMMjnxU+6leA1IGqrSz29Ib46VHdLOjStynbdQS/DoZfIQjCaanu25I4hbopxGseH+G2z0B0m6oJ9dzzEYi8sReRzWz/BdL1Ej/J9lInfniiLl0mb3NOTcxhmFy4lnS9wfig32O6pS6FRWyq78hxqHHbi6+G8nhXntRN1o1kySWZR7q8cooRJcj6v/pN38eo86U0708lsvZPfzUvzQ2Xvr/N/oXGTNvB6e7i8/tnaAa8by6s+WV7HJYWXkOV1oJJ5vbC8Dl6V/esFk+VVpzb41195vP7ivF5YXjXKzOuvD3n3fffW8voaUngxvc3F5TjfvrW8voJMvPK9C4l7mOVVo2ReN2VwpR7WtLxqV9a/mgVxIWA3qSyvOpXxr6LehfQdBmZ51SiFV6rTErioh51YXvVJ41UOFwFmedUolVdZXOhXcCyvOiXzOimPS/tRMMtr35J53VXApf7OlOW1b0m8Tj9Wy0L6i5aW174leN39UjmPO8urLnFe1XGhv+VoedUkxuv0AbjQX1W0vOoR5fUQ78LZ3FletYjweigu5mGW176FeT2sMyTCf+DW8tq3EK+7nVgZdYmW176V8tqFdyGlHmZ57Vtnzd14F87rzvLat86+36GJd5qZlUmvd9QZEp3tNDerrHb8557r/vO2VlZWVlb/QP0fW4kDilK4bIYAAAAASUVORK5CYII=">
            <a:extLst>
              <a:ext uri="{FF2B5EF4-FFF2-40B4-BE49-F238E27FC236}">
                <a16:creationId xmlns:a16="http://schemas.microsoft.com/office/drawing/2014/main" id="{EBCEC717-6254-46BD-98E4-06AD1F8DB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234" y="3488924"/>
            <a:ext cx="996527" cy="27051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128" name="Picture 56" descr="data:image/png;base64,iVBORw0KGgoAAAANSUhEUgAAAQEAAADECAMAAACoYGR8AAAAvVBMVEX///8BpO//uQF/ugDyUCJzc3NtbW1xcXFpaWlnZ2cAmu3/sQDq9f3/9+r/+vj//PL93NPg7sRqrwDy+/7P5/v819LxOgD9/vf+v0zwLQDQ5bCOwU3zbE89qfD/vT20tLTySRf/5LDa2tqQwkaFhYXo6OiNjY2ampp6enrQ0NBeXl6oqKi+vr7y8vLk5OSVlZVVVVXKysqjo6P0+evh78zvAADG36JXpgB8tzTzXD2dyGv+tC39wl8Akuv/qACnW6coAAAITElEQVR4nO2ae7+jthGGnTbosmk2abZtmist5WZAYNxL0jbp9/9YQTMSCDDuYh+vz69937+OhRDSw2g0M5zDAYIgCIIgCIIgCIIgCIIgCHpJfb5Xb+1df/3tTv3t2evc1Nuvdurvv7e3/eOHL/bpxy+fvdItvf14p/5ABL7+4tf79A0IgAAIgAAIgAAIgAAIgAAIgAAIgAAIgAAIgAAIgAAIgAAIgAAIgAAIgAAIgAAIgAAIgAAIgAAIgAAIgAAIgAAIgAAIvF4Cf9qpr/7nCHy7U//83N729Y9/2ad/vVoCEARBh3d7xbd9tlOv1xG++26n3vzO3vbnf3+/Tz999uyVbundm4/2yRH45Ff79MdXawQgAAIgAAIgAAIgAAIgAAIgAAIgAAIgAAIgAAIgAAIgAAIgAAIgAAIgAAIgAAIgAAIgAAIgAAIgAAIgAAIgAAIgAAIgAALvfn6zTz8zgf98sk/fv1oCh9/sFd315ad79eRlQhAEQRAEQRAEvXqZJDkm7bNn8Twlna4qXZ3OH/rBbR1nH/qZF2Q6LSMrUd891rk4DyrO3eXLRcFXG9dbK6Gbux96t/LI6QUIpIJVJZeuthVf1TH9TIR9qnq6FdRkAFJrXb0AAbamSBaXrhbuqmICsaIfzzaCrKJJlU2SNC9HIIrM+qLx12YERH/3U+9TbE1RpkFLG8uLNvw+Gglc2t6NnhNoLXwpLrD6oKI5i/EgTIqy2tjF7z0aG9X6YrmwgcOxrKr02WewoWnJ8Xdj38tLEBCrMdjxhQSGPfh0N3gwdspyOrzIUu8jIOhwEStfWAjbOifwCmSq+WxfgIBq2LcsXm8mrb9Jyv8DAqLJLAGx8IXxMLKIzeuzgfLlCcTk8+TCF9o23bYq9ISJ1axXUnfp6aTTomETMtTHesss7vJupGqO51ycTjL3HYMl9UWqT3q4MneySWyHrtIuHtvbYewjOcK8TZzIgFWT+OfeQuB8aNTKFx7twOkhqSYCRqohPgwD6CYaWsgzDWElZSkURurhz8Ze0S5zyQo9NEfcUXThRE0djUOcghnE5TS0Ll0MUvthbKuieFVF/vcwhRts1RKQ+cq/Dsqth+gPx5DAwv6SXEWTOKzMiGV8iMO4vSlFFPYU00yzPLhUTYd8KWR4h+woColn46x0y251BA6dfV4VxDrsGg7XCPTSh9T0XkICfRbJiUCtx37ujjGjMcxGKqVEQKCPfMfxjtI8lkBiJxn6wlrwYo96i8DRmaPS3bkQg3lOBOS5GzoOi9J2pTVbihicRVdqvssnF5zkiC6O426wYkcgiVzuExWDi2AIIiWWRMoxY8np9x27wP0R+EI7qm6v2IDh/ER0vHdNHE0E6NV1TRPnnSclZUMWZjwP8oeGp++2/1G5sUpq1jX7zKOLTYdJZG3bJjRc3no5T2j/vNUTEoHGjjOdKb127ZsEOG/UQZoUTwQGmDyZYdX0PmU57jBHxA7OYWfgFbgTG0Z5HFu5HuAClgechjQZOvenHJna+ysEeKVylU85AuXEUkyvPGyh9dDs9SLZ5MBfBa1ZuHMeEBHx66jJm7k31dJbMFcIcPd1aYkJBC7JnikLF8VNjZ+9WOxeIsSTGldJ3oUT4ocRoEX7HJn8IPnrLQLlPEUd5fzAdKqQu1CzjJrmTPbGyddk76RCLExgrFSwJ3kUAXozHjOZKS1vg0BGB1y6HpDPgukFck0hXfeJooP3hFKeQ0IE9zSvQlAOyzN6HAHyUOroB/WtlwlQqLg033F1cipi8zE7L2rzRqc3WruzTOfTEk7kYufDksNnh/E4AnQG8cgUD7JpbhCgjXmprsQR0VS+a8QFVOnoZoyPFuUY+ZrT2mrC5z2OgCsDZm53uuPrKoELFcMlAfKYy1htInAwhfKRpYt8qRA6d4QfioDxOfJZTK9tg0D8vjYQX7eBQX06j3yvEHjwLuAgZzA/Lgm4A/yaDVwKw5cEjovf4zhTddr0qbMD8he8CxapOvsB2piPJEDuTRu7Cca2DQLUfOkjw5IAecLFG+WjJtzpScoxdmW50zFzWs8zih58Fhz4HJK93braj3j1NFTrwvmSQEaeXc769NXaLqjuwWESBUx6tiSXKTw4Hjg4xx3NjHAzIqJua0ewJMCn+9xnUkqh52HQkBD7G+sp1x5nETQ9lIDxBCbXtUXAZeqr4vmKQM1hX2AtlNzNWujGyA/ect4QrikPmF0msOD5/poT4IA0ChOZLQKGM6N0QmDIIFYEXArVjQvO0mgcsp+W2Y7JAq83KqeQu+BMwVwk0Ov1nrqdgPtIIqaMZzM75ncro8bNq4m6iwT8l97UFwF4m6V0W1PVHiF9mGBj5lnI0u2xrONcww2wJEAzdLnFDd9zFgSczw0scLtKlrK5KJnX9TmvVFAjmhFwXiyqyqKui8g5fX5Cr0WVno9JElMnfz5wbBZp1Q1Dp9rVS/x4CwIua9LDNMobLGFJoA/S0P9CwORTmdDGNHKDwBT5irHq590gFWKE0oovjP7srGZDW41muSRAARz31fdUyfzw9s2G9cLtOqH9X5YokNjYBXbQWeE3Er4sNn2dpiUEJ0a8uCOsIy0JGF9WvalSWupBYbxSV1qH38f7kxr/VcMI+28bQVWkKd3Lsy+At21b2T7Lf3BqUjF2VGU9jt+LcQAl8tD7J7n0CYPQvhjJs6AZhbWZsbR+S6W0iZsmDg/rrB6agt/t0KGJ3TlEf4dXzfGc2g8XKj8feVkZ9VmlTPaT0dBRqbTow2Mw690AXb080du4428iwTejy7MYmuwgqjzfHBXcJTPovp7bA9w/NgRBEARBEARBEARBEOT0C+WHx6ThEN/LAAAAAElFTkSuQmCC">
            <a:extLst>
              <a:ext uri="{FF2B5EF4-FFF2-40B4-BE49-F238E27FC236}">
                <a16:creationId xmlns:a16="http://schemas.microsoft.com/office/drawing/2014/main" id="{716AAB13-636F-4556-A1A6-726A8316EB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8176" r="9839" b="8331"/>
          <a:stretch/>
        </p:blipFill>
        <p:spPr bwMode="auto">
          <a:xfrm>
            <a:off x="4237273" y="3823468"/>
            <a:ext cx="725711" cy="5753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6" name="Rectangle: Top Corners Rounded 35">
            <a:extLst>
              <a:ext uri="{FF2B5EF4-FFF2-40B4-BE49-F238E27FC236}">
                <a16:creationId xmlns:a16="http://schemas.microsoft.com/office/drawing/2014/main" id="{2729B03C-7502-469D-BD6F-4292BEDBD435}"/>
              </a:ext>
            </a:extLst>
          </p:cNvPr>
          <p:cNvSpPr/>
          <p:nvPr/>
        </p:nvSpPr>
        <p:spPr>
          <a:xfrm>
            <a:off x="5266790" y="987426"/>
            <a:ext cx="1086900" cy="3744912"/>
          </a:xfrm>
          <a:prstGeom prst="round2SameRect">
            <a:avLst/>
          </a:pr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IN" sz="1765" dirty="0">
              <a:solidFill>
                <a:srgbClr val="1F497D"/>
              </a:solidFill>
              <a:latin typeface="Trebuchet MS" panose="020B0703020202090204" pitchFamily="34" charset="0"/>
            </a:endParaRPr>
          </a:p>
        </p:txBody>
      </p:sp>
      <p:pic>
        <p:nvPicPr>
          <p:cNvPr id="136" name="Picture 56" descr="data:image/png;base64,iVBORw0KGgoAAAANSUhEUgAAAQEAAADECAMAAACoYGR8AAAAvVBMVEX///8BpO//uQF/ugDyUCJzc3NtbW1xcXFpaWlnZ2cAmu3/sQDq9f3/9+r/+vj//PL93NPg7sRqrwDy+/7P5/v819LxOgD9/vf+v0zwLQDQ5bCOwU3zbE89qfD/vT20tLTySRf/5LDa2tqQwkaFhYXo6OiNjY2ampp6enrQ0NBeXl6oqKi+vr7y8vLk5OSVlZVVVVXKysqjo6P0+evh78zvAADG36JXpgB8tzTzXD2dyGv+tC39wl8Akuv/qACnW6coAAAITElEQVR4nO2ae7+jthGGnTbosmk2abZtmist5WZAYNxL0jbp9/9YQTMSCDDuYh+vz69937+OhRDSw2g0M5zDAYIgCIIgCIIgCIIgCIIgCHpJfb5Xb+1df/3tTv3t2evc1Nuvdurvv7e3/eOHL/bpxy+fvdItvf14p/5ABL7+4tf79A0IgAAIgAAIgAAIgAAIgAAIgAAIgAAIgAAIgAAIgAAIgAAIgAAIgAAIgAAIgAAIgAAIgAAIgAAIgAAIgAAIgAAIgAAIvF4Cf9qpr/7nCHy7U//83N729Y9/2ad/vVoCEARBh3d7xbd9tlOv1xG++26n3vzO3vbnf3+/Tz999uyVbundm4/2yRH45Ff79MdXawQgAAIgAAIgAAIgAAIgAAIgAAIgAAIgAAIgAAIgAAIgAAIgAAIgAAIgAAIgAAIgAAIgAAIgAAIgAAIgAAIgAAIgAAIgAALvfn6zTz8zgf98sk/fv1oCh9/sFd315ad79eRlQhAEQRAEQRAEvXqZJDkm7bNn8Twlna4qXZ3OH/rBbR1nH/qZF2Q6LSMrUd891rk4DyrO3eXLRcFXG9dbK6Gbux96t/LI6QUIpIJVJZeuthVf1TH9TIR9qnq6FdRkAFJrXb0AAbamSBaXrhbuqmICsaIfzzaCrKJJlU2SNC9HIIrM+qLx12YERH/3U+9TbE1RpkFLG8uLNvw+Gglc2t6NnhNoLXwpLrD6oKI5i/EgTIqy2tjF7z0aG9X6YrmwgcOxrKr02WewoWnJ8Xdj38tLEBCrMdjxhQSGPfh0N3gwdspyOrzIUu8jIOhwEStfWAjbOifwCmSq+WxfgIBq2LcsXm8mrb9Jyv8DAqLJLAGx8IXxMLKIzeuzgfLlCcTk8+TCF9o23bYq9ISJ1axXUnfp6aTTomETMtTHesss7vJupGqO51ycTjL3HYMl9UWqT3q4MneySWyHrtIuHtvbYewjOcK8TZzIgFWT+OfeQuB8aNTKFx7twOkhqSYCRqohPgwD6CYaWsgzDWElZSkURurhz8Ze0S5zyQo9NEfcUXThRE0djUOcghnE5TS0Ll0MUvthbKuieFVF/vcwhRts1RKQ+cq/Dsqth+gPx5DAwv6SXEWTOKzMiGV8iMO4vSlFFPYU00yzPLhUTYd8KWR4h+woColn46x0y251BA6dfV4VxDrsGg7XCPTSh9T0XkICfRbJiUCtx37ujjGjMcxGKqVEQKCPfMfxjtI8lkBiJxn6wlrwYo96i8DRmaPS3bkQg3lOBOS5GzoOi9J2pTVbihicRVdqvssnF5zkiC6O426wYkcgiVzuExWDi2AIIiWWRMoxY8np9x27wP0R+EI7qm6v2IDh/ER0vHdNHE0E6NV1TRPnnSclZUMWZjwP8oeGp++2/1G5sUpq1jX7zKOLTYdJZG3bJjRc3no5T2j/vNUTEoHGjjOdKb127ZsEOG/UQZoUTwQGmDyZYdX0PmU57jBHxA7OYWfgFbgTG0Z5HFu5HuAClgechjQZOvenHJna+ysEeKVylU85AuXEUkyvPGyh9dDs9SLZ5MBfBa1ZuHMeEBHx66jJm7k31dJbMFcIcPd1aYkJBC7JnikLF8VNjZ+9WOxeIsSTGldJ3oUT4ocRoEX7HJn8IPnrLQLlPEUd5fzAdKqQu1CzjJrmTPbGyddk76RCLExgrFSwJ3kUAXozHjOZKS1vg0BGB1y6HpDPgukFck0hXfeJooP3hFKeQ0IE9zSvQlAOyzN6HAHyUOroB/WtlwlQqLg033F1cipi8zE7L2rzRqc3WruzTOfTEk7kYufDksNnh/E4AnQG8cgUD7JpbhCgjXmprsQR0VS+a8QFVOnoZoyPFuUY+ZrT2mrC5z2OgCsDZm53uuPrKoELFcMlAfKYy1htInAwhfKRpYt8qRA6d4QfioDxOfJZTK9tg0D8vjYQX7eBQX06j3yvEHjwLuAgZzA/Lgm4A/yaDVwKw5cEjovf4zhTddr0qbMD8he8CxapOvsB2piPJEDuTRu7Cca2DQLUfOkjw5IAecLFG+WjJtzpScoxdmW50zFzWs8zih58Fhz4HJK93braj3j1NFTrwvmSQEaeXc769NXaLqjuwWESBUx6tiSXKTw4Hjg4xx3NjHAzIqJua0ewJMCn+9xnUkqh52HQkBD7G+sp1x5nETQ9lIDxBCbXtUXAZeqr4vmKQM1hX2AtlNzNWujGyA/ect4QrikPmF0msOD5/poT4IA0ChOZLQKGM6N0QmDIIFYEXArVjQvO0mgcsp+W2Y7JAq83KqeQu+BMwVwk0Ov1nrqdgPtIIqaMZzM75ncro8bNq4m6iwT8l97UFwF4m6V0W1PVHiF9mGBj5lnI0u2xrONcww2wJEAzdLnFDd9zFgSczw0scLtKlrK5KJnX9TmvVFAjmhFwXiyqyqKui8g5fX5Cr0WVno9JElMnfz5wbBZp1Q1Dp9rVS/x4CwIua9LDNMobLGFJoA/S0P9CwORTmdDGNHKDwBT5irHq590gFWKE0oovjP7srGZDW41muSRAARz31fdUyfzw9s2G9cLtOqH9X5YokNjYBXbQWeE3Er4sNn2dpiUEJ0a8uCOsIy0JGF9WvalSWupBYbxSV1qH38f7kxr/VcMI+28bQVWkKd3Lsy+At21b2T7Lf3BqUjF2VGU9jt+LcQAl8tD7J7n0CYPQvhjJs6AZhbWZsbR+S6W0iZsmDg/rrB6agt/t0KGJ3TlEf4dXzfGc2g8XKj8feVkZ9VmlTPaT0dBRqbTow2Mw690AXb080du4428iwTejy7MYmuwgqjzfHBXcJTPovp7bA9w/NgRBEARBEARBEARBEOT0C+WHx6ThEN/LAAAAAElFTkSuQmCC">
            <a:extLst>
              <a:ext uri="{FF2B5EF4-FFF2-40B4-BE49-F238E27FC236}">
                <a16:creationId xmlns:a16="http://schemas.microsoft.com/office/drawing/2014/main" id="{1A4D6DDA-BB19-4BBC-80E1-BDBC8EA235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8176" r="9839" b="8331"/>
          <a:stretch/>
        </p:blipFill>
        <p:spPr bwMode="auto">
          <a:xfrm>
            <a:off x="5442124" y="1579730"/>
            <a:ext cx="661448" cy="52435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130" name="Picture 58" descr="data:image/png;base64,iVBORw0KGgoAAAANSUhEUgAAAQ8AAAC6CAMAAACHgTh+AAAA8FBMVEX///8YXqo8frgjHyCZnJ5eXmEAAAAAVaYAU6XE0OMJAACsq6u2tbW0w9wPW6nx8fEoa68wcrOSlZcoXqB+f4JhXlxJd7V2lMOqu9gATKMfGhsAT6RBPj/GxcUYExRAcbI4NjaHhoZramqestM0era4xt7Q2enz9fne5O+goJ3X1taop6ff39/Pz8/w8/htjsCMpcxNTVFMhrxZgbonZK11dHQpJieDp81WZ3tPbo9fhbySqc5gkcJaWFihtNR+m8dde6dFd6dcYWmOlp98i6JJcadAe7BRbIltg6NogKQAPZ18pc5XjL9LSUo9Ojt/m8cNlY1eAAANsklEQVR4nO2d+0PayBbHA2ISggbwouUhUREEH6i0YFtd7LZ7d/fe3Wv9//+bO4/Me/K0W5yY708KSch8MmfOmTPJiWW9Ck1au5s+hVeks/fj1qB1tunTeCW6/tKuVlsVv3cz3fSpvAY9tsdVyKNS8Qenmz6ZjatehTQwj0rFrdQ3fUIb1fUv7WqV4wG6yIfrTZ/U5vSxPa6KPACR3u2mT2tDmowpDY5HpeL4b9H3zv7Xrla1PCqVwdFs06f3kzX9uz2uRvIARvPuTfnerkRD5gEH1u6mT/Kn6awq01B5AN+7fBsBK/Ox8TyA0dy/Ad97qphKFA9I5GHTp/sPqz7W0ojgAX1vkQNWycem4AF870Fhfe9HvanE8wBG87zpE/9HNImhEccDGI1bvIB19j6ORjwP4HsLliwC4WgsjSQeBUsWqeFoVh7AaAqTLNKFo9l5wIC1CL5XH47m4VGIZFFEOJqLh/nJoshwNCcPGLBONt2o3IoJR3PzMDdZNI0LR1/AAyaLNt22HNrNQiMTDxOTRWcJ4ejLeJiWLEoOR1/Kw6hkUYpw9MU8zEkWpfexL+NhiO/dXeagUa0u/ew8gM28/kle113m6B+fO786WXGYEYh0nYrfykjj67d15/y3o0xEHMeMJFEXtSqTf/m0v73dqdXO/11JbTTmTGQwDz+90XwGNBAPQOS/TjoiBk10u2GvT2k0X7cRDsyjdv7b7ymMxqhFiC5tkJ9sNH98wjQID2g0SZ7GlLgjFOMBRoMEIn8SGowHIPIfP4aISXEpUpfv8LHDyOdthoPjARTte81LtHfFtkQOI39842hIPKJ8r+OaNq9VeFQifO+fAg2Jh973mpn3UHlojObztiyJBzIakYgZ4agilYdiNF+/7afgIfpeI+ZuOul4iEbzSaWh48H7XnPCUUURPPxKaDSfdTT0PGDACn2v0esuETzCYeTrth5HBI/aee13x+x1uUgeMGDVmkocD2g0Zq/bxvCo/CsSRzSP2l5z0016kUoeoiZuyYNXveQhqOQhquQhquQhquQhquQhquQhquQhquQhquQhquQh6qfymL3+1YdcPNbbw9pedh7Pf73+TFEOHutFA+w4jAASyWPXddwi8lic4BY3G1oiETxmLfBDBeSxGF3Qfa90RqPlMb3pwdR74XisFzvC3nMViI7H4wBn4YrGY7Gn7L8jE1F5nC3JbxSLx2J1pTlA83Ivlsf1fY8uZBaJx3o9jDjExV4Mj4cet6xbIB6Ly5iD8L5X4DHxhfR9YXgsOvFROOd7OR6zg4F4wILwWGzPE49DfS/j8dyT7wkpBA8cjiYrNBrCY9dRV7qKwIOEo8lqIt+LeZy1dMc1n8dipPOxUYJGA3mE4WjheMjhaLLme4AHCUcLx+M8xwGH9WXkIY3m4S/bf2d/XuX6fhB9e67RPNrV6rj9mPFwD/qBw3ge5BbDcTVLE6RwtDA8+FtQ27+kvY90djTQHKsIPIRblMftj6mO9CXWVMzlod7CPm4nP+vVjfKxhvPwtc9bjt/HrxTow1HzedDbcBXF+d7pfbKpGMkj7hGpcTvq4Y2HmIjDZB5Jj9DpfW+9kv65U5N4pHnEUvW9SsqnMDxSPYI7bosPB96mHDhM45H+Ee3xmD3Yokv5FIFHhqeRIZH32Ghm6XysgTwyVkMZQ987fZfNVIzhMchazQARuU0TjprIY5ajOAxQK0f9j4rjmvCIYaY6W0Tt7DyMKRSbpQ5bfh4mFRLOXkMoKw+jajxY6es45uPhD4yq8QCVss5nHh7G1XjAylSjLgMP82o8EGWoYZiah3m1C3ml9r0peZhZ44FTWt+bjoehNR4EpfO9aXgYW+NBUhrfm8zD4BoPslL43iQeRtd4UJVYgz2BR/Fe1Jfge2N5FKc2P6f4+tIxPIr17gZOcb43mod7ZGo4mqxo3xvFo4jvfuEV5Xv1PIxJ+eRXhO/V8jAp5ZNfWt+r4VGUcDRZmoLkCg/Dynq+TMrrPGUehqZ88mv2vh3Dw6zXEfwYCa8DFniYnfLJLz5gZTze2rtvOXG+l/IoQsonv8jr5gmPt/nubF6h70U8CpTyyS/8shjIY3DwtnxslOC7Ldu+U7iUT35Nxq1eAVM+L9BpaSqlSpUqVapUqVKlSpUqVapUqVKlSpUq9Vp1NTe7kvcP1v7O8GS16ZN4PRpZtdXFvLbp03gtutqx1tahtb/p83gtuphba/sC9JJSSM09az08sRb8R43O093d3fGoxiqAW+cNKHnvq0vw4WVY7/eywWs4VAo2NnS6JJs1xf0bOxfy/lSzOtZEvWFmtyuoXlfuIqmHX5EbKq7pxqhG3AnoIcMVK2E8fLK9oA8VePYWLTTYsT3Ps+UqjIfo07BF8G8mG2hfrIxsi1uE2xHITelbsH9UDcyBi6W59fDIdXi57qB3IN6ueTPA3yzD/5dkjwH+pLZasYrOV8d2f4up73nkqzvweT8Qf/zSBtvYpFa4vSUrsA95V95XNgDyCOOmbn+t49ul9TBc5bsD9f5V3xWeWX6Ht/BbIR5SP8H31V+6JDRg/8B/kFO6gKfrnfBboxb0j8m/antgi7hLnJkH+PZQw4PVPFBvatfwAOI7ksijS8vyDNT7s2o27hS2/bReH9t2wJ9Sx4Odge/B60D4BNGxmdDe/TuJR4y9SPt7COhaOcszVlmIXOQkHhXuwRmBx6xHkal3nTQQDi+ohU0crmF3sUnNZ9hj+tz1GgrWgniAztIkmp+gzmazeuJ91B1k0fHURoen+1/V8P5K5dh7rskD+f7UCB6VHr36Ag+f3r6nFty8Qjhs/tUBF8eeTYd53H7mY+D14/nYvPGgFt6JBFHzlJ+lW9vi4cj+d9J21z2umf699C3l4ftwjGR3bx6RLXgedGtX8zjvE+r+UgXwNef1VmiDpvAfZz8KD0yYEcjKA5uQfEbPQg/oSffPkBYub59PT08fb2kRMzo8cDyeycDsfFDPB1/+qHcHkBZvBWHohsZX+1z8VuJh7Qc8ssw8rBOwvyfNJcLRg7xhXHowJuShdIeK8yB+AHhMSE/zl5YqODqK/kPRkLteki1YWh6wPczgsvOYg88C0ec+4gvuk47QE/dQeFgEHOkChMfRlBqeq7lJq2nHni3WdkAMek/xNjoeoxf2D2hwgTi38kn3D1vuiAOhyuOLw42fFuswR0fE8Hq6O6F3QAOD+O4RQoMdGI8MYk9WeaAmshjuR/AIX7sMejiNyoQ9onmQT97REZfg0N4KLXbtKO3YeEg9VKxFw2O+1RegZeeBLpJgL0esV4TdfSAEDiqPD34ED2Is+nuh1/1kcwFaBPCKESyC4Gd3HapRH8YPwTHbAPEYSqKXQMcDYvf4MZvEYj0wk3vnyE3X8ZiR8fdGz8ORPXaoO/VsdEIWE3hioMV4bAVMKPx64jZA8aktacQfWToDdZC68VnjCBsh0GY8pkgT0nqHPEsj8lAj3FAwuFJjY1WNcJrRf5K/0cw/xL6um78E0TyaK1sO2EkshsPSJQdH4lHxB1h06tcjuQGRhzojzMjDesLNkq0l5NEnCudjT9xmyTy27kZUh3gCJPzObWgieAw9daSmWtHxOhslRB5O1JMUfd0l1wnPQxVrkftHH0/oAq49WnvZFo8rmhs4ihAghhbi4NkZCSAcbvYawcM5oFtI44dm4oJ0mG48Bap5enSwv3/n/p/j/n4s8IgfT2V5nuDxumHvH4T/35DYM4nHgIvHZf+imdhCrQI5vooSjFJ1kYoaf+CYnk5Qk/0t6R9hD5NDdda+HhKdjbEIQsfDd/nnEmUe+nDMOgdX3Yt71xdVeh5oU9aVUvC4G+0DjVBq4VgeoepRJZW5+Qfl4dAau744WVPiscpA90wFvJbK3FqrDDys77wVpo/HrtRknBU9VvJpELJNq9ulqS8x80V4tGi87vu6BznhAKYmXzTKwgNZIfm1DPEpnjmK3XUWXXGbdQE+Hnuk03n+MGx+S32xGNKFqnlaL6oqC491Th5hqlpwLjeR3YMbA4T4lAYjB9xhGA+WLNTlP3D+c0sCMlKHlAw8xElzpvlLB+3KuRchLybL+RJuJfCYkh7l6vPJEzbj1+THUOTZ9/hrcnXoqYFGeh4o4cfmp9nmc9uB2F8fyPjo8qLpLx0Pa0KA9Fielc8X3lKT0VVqGqGMtk1XYy5WKJ8sA4nnwfLBw5WUEEYTmoaUTm6QLqDE698Dob9SdzHh9Rx+HIZo8nyOrq64dMgU8sn3tHp1T1NkZI1T/LZ9OOqs1uGKgRKVxPAQ1gvw7oGYT1bXG0j+WuEx9WDvIhEeicWkAJsmuXwtD4vmFbX5ZJo/ELsQ1TaZrNGgCNCR3zEZx0OdnwRSvK6EoCTm0uTX+fnckuQHpeiJrD64Ey0POmbSCYzIY8pS8LqsYQOvArHm2GvF46Tn0Q9s/saBrDxQ+nTLQ3NkEosJrgJ94QodQMl/PJAhgsTl0nolczK6BUuYc4Dr2bg1nr3QvIB0aINe3tHwUNajg46YYNWuZzN7Af8ci4fcsckWR3gV2lHN3A3Xo/9C/T1cz3ZZWqMVfu+GSxPyena9Rxa/B/pcyLw2+o7SgauGNhq5gsOghpM0Us4v5L2VpTkkMp5O0f7SLkM05II/urtYaoWUs/CbXcRjEv7DsF2T73cxj7q8RZ1u0GVx6v8BnWN97gXn5EMAAAAASUVORK5CYII=">
            <a:extLst>
              <a:ext uri="{FF2B5EF4-FFF2-40B4-BE49-F238E27FC236}">
                <a16:creationId xmlns:a16="http://schemas.microsoft.com/office/drawing/2014/main" id="{CEAC1406-415D-4408-BB75-007885E25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74" y="2252906"/>
            <a:ext cx="811695" cy="55710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132" name="Picture 60" descr="data:image/png;base64,iVBORw0KGgoAAAANSUhEUgAAATYAAACjCAMAAAA3vsLfAAAA/1BMVEX////7+/v9/f0iHh/qNz34+PgAAADnJCfpMTsiHyDoNz0hHh/c3NwgHB3KysrqNzuPkJL5yrzk5ORYWFwNAwAQCAoYFRbpFirv7+8YFRjP0NPW1tb6//+/vb4dGBnr6+sWEA60tLRyc3eam50uLC18fHxpaWkOBAD68+/pJDHubWelpaU7Oz01NDRQT1AoJif35NtDQkLoAB3wmYjvfnj0urbuiIHrT0PnJR/zsannBiXxkIDsY2PnBBn539nud23sVk/qQjr0sqXzpJz30tDrWlrsb17pODHsSU75z8TxmJHsYFTnHDL0q6XqVUT2vrv829DugXHtdnL76dznAAAG0bIqAAARBUlEQVR4nO1bCXPaSBptNbRAEgIFLCEbIYwxBMxpZ5NMPIlzzSSTTGYy2d3//1u2v77UOrBdZZyqrepXgYBo9fH6u1tGyMDAwMDAwMDAwMDAwMDAwMDAwMDAwMDAwMDAwMDAwMDAwMDAwMDAwMDAwMDAwMDAwMDAwMDAwMDAwMDAwMDAwIACM1jwYlAfLAL/5s92mBCLZM3om4XFV0teop/YF9oUW6KF6Apj9b9sL+/nF/hF1af8xWK98J5F99iyVK9W1rnsypJd8VtkT+pW1fMBaGMzsNQSc7QRknxpPEuAP8K+atPMT4kQ8YJ/aq069LtY36xxqYEaGZA1ZxB3YNlaESrZVx1IESjuiPj0cNYwmwnJJIKC8OnB2/xfjc4uEVxoYqIxwGkrEcCXIndAUiC7KJIqWhWYZF9JxTWNI2KpNrjYtRxMiYUQgIfThixFm1qVttbn/Wb/BWMtJ+WCLZxtd4E2CxVWQBTFt9J2F6Rkqw3mTBDJX6lntVOWlFrrQErKp1y1Cjx/uXA7n78n2U6yWUr+mN6olahuYD30MsGF7u4k5W4o08eZUizlFSA3qtBtffTD0VaxOGIlz65dt7O4mGNhAPnwJamzhOXjk+PLKhKl9F4sRlNIUtbO0pyk0ZJSn7GV+RfdsmVja1osuzuAcauaplgL3v3SdOtup/Eqsx6FueprkNijgg+DoqRsX7WplM1bYV18GQ9nbS9tFMkLEDYqbu/nXCJwadI/nTYh9Lg4FUt/19tbVlmSH5W25Mnnuluvu657/WuSbZWVbasWf+VW+HCWSh3iLKiQW5XbunyogbHuqH4qbXj3+lunTmnruM03N5iHBwVZ20fbIay/1p82CJYUKa+chbXyNy0I/5m0CbxqUNaouHXqbv/tnNv9wj5XbG2F1j4YBdoKZkK7nE8b9uIRacPzdwugrAPmrbn4nigfqiUTekykrfHhRBXmkiMoT02RQ03w9uIRaaPBBxM2t0OlzV1c7HgIpG1rZt9kZKIFGLfzQLJW94tx9WHVlVyqmcnjnRv3SAEIrCq5edPsUNLq3+irA0EIzkK2zHhgmbqotFEQon2pHoCI1PNO0iyVXAjfkKNN20QZHt1hJshjxW1MAi76LviD5kW9SbW0/u09eAXd+qp8T8y8SMF9GLmn68goysS9KH76VUlbZffksaQNhO1Jvwk6uni3+9SntLn1/q9JhUHWdlxVKO5PSS5zEJdIOWfYb8tkWqwqImo3i/lUbtBHoo1Yu9d9KmudTuMvdHNFxY2K3fVNYhU3XpM+cWPWxf307z6tlAbmlHV/mgX/32YkHk1Jk1cNFuguXu8Q+tFnMW//IsnHScpfSR3NJX53EUJE0e0+0KjKi7niTU4kC+lus6yPRFty87IJsUdn8Z222L1c1EFhGx8S3ZxkpUJOWxUxt3JWrlTu5y0bUG5ZLq7VgzorVyOqHPvhrBVoE0XUr6CiNMq9mNMW+GODRSFU9ISE5MSN+QmSZ4pblup5F61OlT7nCVVximRMkqklCzI6sqr1Pt/bIWjLTZHRlvzWgMoHzan+YU12vy+oL+3U+x+5WpFcyElwRptcDkZYqGCpNlu1KGWh8tckC1ouzEfiw8OOZjHw3o7EL6rxY0gbW1by6RpiDvf6k2jzoe9CCLd4f5OwyloWjuuLkdNDuDsYdC0+TyLnKOdMREkay5osLKjb1RNIxkjcGrS6/Ea1sdwmiC7jUTcWXWlkMeFTSyNiAES6tDdOHSEHoA0XI1NCkg9vQEU7i89z1oK+Lq4hN3X7P5hCEc2rcSWVmodxPAg2vk0RbYJWDItsDwHjARIlu5h9Hw5kJThuTc/toVZlRnF3OVtBH7a/mbZHFtI4YVIWDyazdUh/326m4xFBegP6JoZsi0vxYHp5zHubdFnJ+UC06bJGrPnvC+o4afDxUXmcf940qbzVm7/8lvDzq1wsxaUNdjEez6Iw9WsUfvo0PBsS1N0wAuwAcZ7QQHxnC8BWexqG0bqrVo5Ie+rYpyntwqGdhPZm2VXSxEjrjnv0Fh9GSdNTex2cYKRiXvhPDLnhtbn2WfhUTCmytwGMdBDa8ipKrI990NDO4vdd1uwtzxn677hEZB7BUrTR2VAKIq+WITyfxt1Nyj4GiNt+1ArZ9ymljaA4WIVe7XjTlWqOBtPz0Oe3O+w9DXtLdSyBERnPjiLZwGG/r4IR0v1ptxfR69GGtZ+sRXee43k1P+wN0AHCXawTBm8QfABrbuOV1uzmc5Ml9VcfRCVE7r66nerGchXW8vDDWUvRxi2UoC2axpiKYi+CX0/PYmG90PBSkpZ1Ejk9WStA1nQbyR+8jNi2ZqQpbSn9JV2BkQzYAHwPWOtwMzrEQWnGGjdy8xd9Vpzsv57r7H68BmfqLv7YJTlvoEwSjgNbztDj84Rl+ZuVX0nbLMaofRlycgNh99DSUaQoOH50huUgqxKrwF+0HiIZOxJGGxUsJwbWcs0dtkcHOyfNtBSCjw4UPRpfcs1u/lyAm6g3vrL16SVqviIytUERnMIka9yscNqsjLZ0E6PhSnAUjrltspZptkr5yfF8UGgm5K2NxqqvWtDuttSpCCstpM2zu3jplEn2z8eHpo0O+2cfYg33+m2h3V+LDvMKLvcKxWzbmtgwVW5s7Ggb2WGqT7ZAm+Ov4tZlJBfSRkwQx1t5j39qh45/FDIjdTZidtFC3ZliLQqPfN8Oj5mw0dfx+gTp0kZht7pshDQ8CsOjU0YgbCu1D4emLXl+RcnpdJq/3BTazS8WoKX1xYuq2B8N16mw0PZmMj4ZnIyDla1tdZk2MpOWMN0MgDbUOhes+Ufn02X7pD2c9MIoumwhcRIbSFbpIMv2YDCcbBhxwFt0SeQTBow2p2YPJnSEyL4MxsPhcuqdCsmMNq0D04bnf3zjwva11PDJVR0YbV49ScqscecFluOyLTJlbI3PM8tSpC29nHDW/PQ47DFHiiiPTK+jaDLiYbBFBj17gHiygYaCZz/cDIgYo81diFfzwgn3b5I27zS4TP2Qzoenf12xTZ5/fnJg2qyvDR7pvtuVW76FRNV1F+9L4oYJ5cBj5ibQ7W18puwPp40o2rztFn6KvNXmbEoDDKqCY89n3gSED0sfQENb4UswEUrt+xPdFU7BflFBT0EqCactYn7J8f3tVAYLtKcpu59ebR+KNh5/JL+5zQ6rSf5V0fKm0YRUwRVBiEYe7l6mgpy8lxIz1aUNA23CcaThbNke8UngeHZMTaNTO5519b3E8gsa2qKrZW4MHMAGULq9CZLSJo3mdqLlXaglZhkdjDZLBh8uE7bXFcKG0NfrJohb84+bwjNVaMlXFG2Kvj2+TL0qJeXN18uuihxRewVNqfa2q4+FEPMHnhNOC2MQsTcR51vRRncg0B/fwYg1pJcPSRsI24LmUC5U1iqb3rynslgHw5fkKx6IaQX1XWWjMbadfbRFq6Eo+DDRnZxyCdEEhGjvqLX2IWRNVyWDPlgxKUqpM8W6tKWXA30HCBrzoQ9HGxe2v8FZVgQfEt8hEqZutvNF543gkc3ULpqVsz0sllCkjQbC6zbSno8YzU7BHFFWig9vCNqWjH+w/CVM+Bj20rJytAUot73oJHwEJU0+XDVBR5u//LOnLQQhUIjr/3uu2zZpdcKqOFI4zLxtY4ucaKwRGskydY5mqLrkiwKfxbWrijUPxNZMSUYb3ZdtO08bPnkEabPm7xdMRa9/7G38pE8zUypwjedZsZ76wCUPxbaDilvaBdqkkvq1WC/FosE6BR0Mgz20YWqYwF/2uhWDrH1u3GIop0lpS1dx/mAIpM05NG3J1yt2kLz4XIx0NXzqgxrXF3/jjG4qCMw5+mWrQ9HaVuakTKx0YRo4Pkjb0RJV1tKpo43AXVJqKgbhPB33YkSUkjpRr+Bb0MnRwaUt+fK+yZ7L6n+8pfXNVRMCu/rVs8RSORajrbaPtnO/Utqe5g0PbjMdBNoqDwOANg9oq0zEOW2Roo1V607PHp02eCa874KO7gk+JH69htDNXSx2luKN0+b56yraBo5GWxbu1p5OCtK29SFqC/dJG5lxEbpF2vK01X4CbcR6vqCBLpzDP7+1+e7lNxceQ+q/IBltkyMIqGpp1XSGe2wbpU2nB7VWVEkdT7Ur0oZ5dFZt285TlmzOfpq0yarqHApDIEYX89tveNVgxzMQhKjpLI9Y2BZOyvU/PL0fbbBWSpuT9qofQyBowgvbt3nSgB8Q/QRpE7QlH67ZIwudqyd33LD7fcE9x9u5LAyiE5Ek9Cqq9Os0o013CUXaRmenVEkdFs2VaQN3LbS9Ym+CiJWswiUmWtz2+LTh+RuofLid/v7gQ+I7FN5oinX1XYkbBrMPWUI5cAtkIpm3bdT2522bhZe+5zieH02J+Muc/CEHplkCC9zWpTCHpmU1OCdYnbC63J3SdoBwl59cJT+uXDBZi8YtwYeAxY5jqDq/3GH5wLrQxHQ1KjQW4Ue1kubX1Obpq38+zouZpNWS+UbRl8Zn/Ifj2UjmpPtoe3pA2mgy+qUDxy715uLV3Xeg3ecme/Lt+pkUN9T2eMIOhVgdqhZxN22YTI95H1ouz55Fk4OMueCC18itIBCVb2fJygJ3u4QD0Ybn/+7DE7r15h9fvjy5E//5BM6Utr7e8b9qIzSokhXEme7oWj1VGOe27RYlpdyL5UfrMT+Lh6mh7lhmZYRn7DU/ypWnzjy4LV9vu13aDmLb4A/SGuIPEDqL/j3AKpmQmv5I+IMvBLXXcknbgD8+QDueRtmBSckllGhTql5Lo7MWP8Qm8XhlS+FD49Dn5ZTT1ZiXkC0yXvPCCQ1dlvzQ93ZpO1ByBSPt3i0gFOswOuA8nlVx3XoJkI6Ky+BN3cbzRFg3EsgzJz9MZ5PxeBzMwrB4llDwpAXa8EieZPlh1AuW4/FkuraPj1cDnjjgrOiZ2usp/X1Jf5djnG5Irij+2C7Bsj42GF2MDZf9KcJegN+AA1NGssv+iI37x9GZqAeBxIVHNj90UnXce9BGZZad4wipZX2cQpk8msmTK+28Lw1DmzZg+smOo1aytsZpoxcfl7Zk16C2SkdewkrXOnV5qdN/xZ/qoUsebUIoznr6wwzAgVdNG9TNisknHNqk4g5HEk5jEl/GJLh9nuY6V4jWQ3Vke0vcFnqHo+3H9a0Cthdw+gdBCK9xAm++YArgePx0ebst0ibiCCZteeIwHp9H7D5OCe0GPvnhlNepMD6xoxxj4sMpP5XXpC1Hm0g8RJnSPz0AbcmT66ZizWUQZky9pFlTDUQzytv1C/XQLoqD89yDM4yczZg9A+LIcJfIMmWYKanGHRps0lSxweu5frQKZHkPdWde5OUEDQ4IewOU1YT32jZ8wOour9hW6WVOOyuusQcuGzeJPI7B1nAmnjji6/WidNZqnae+7+cCEPrd98KSSxDPegWX6jyfWcpwO9WOBFC83Ni550Si8DKItb6YktIB/CraYGj/ELS9WjQfgv5Foh6+hSBrFtkR5anmp1EYzsYj1HIiap4dWwt3+YUSbSKWsQaTjR1G4Jn99NTeTts6KVRRW8tNKH+PQnszGVi5B8NxdxOyEUq2bWDT/M3xw4fTdvPyTeNB+O+HJDv8g2cjl7NLJ7Sj9SxoxXQ9cZdjxJiBF//eGpWEjZNnITJqB711ZIfwsGQr1vSP/26NBpPZygvtdN0L2iMist2siRiyWywJxC1+/RCPHBkYGBgYGBgYGBgYGBgYGBgYGBgYGBgYGBgYGBgYGBgYGBgYGBgYGBgYGBgYGBgYGBgYGBgYGBgYGBgYGBgYGPz/4380bGd0EGziqgAAAABJRU5ErkJggg==">
            <a:extLst>
              <a:ext uri="{FF2B5EF4-FFF2-40B4-BE49-F238E27FC236}">
                <a16:creationId xmlns:a16="http://schemas.microsoft.com/office/drawing/2014/main" id="{42F1E333-557F-4E51-B116-82BE0F6AB0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4" t="31316" r="9092" b="30740"/>
          <a:stretch/>
        </p:blipFill>
        <p:spPr bwMode="auto">
          <a:xfrm>
            <a:off x="5287371" y="2965682"/>
            <a:ext cx="1004972" cy="24622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134" name="Picture 62" descr="data:image/png;base64,iVBORw0KGgoAAAANSUhEUgAAAZYAAAB8CAMAAAB9jmb0AAAAkFBMVEX///8QSHoAPHMAQXYAN3AAO3OquckANW8AP3UAOHHf5u3U3eUAQ3dxiKSbrcEKRnmjssQgUYAkVoPH0dyRorc0YIoAMm5mg6KGmbHv9Pe/ytdWdplAZIxth6VOb5S2wM4ALmwAKGnl6u/09vlefJ3Q2OF8k60AH2aBlrA0WoUAI2ciU4JHapAAG2S5xdJUcpauscdUAAAJWElEQVR4nO2d6XqqOhRAAwIBpQanKK2tOLZWb8/7v91FGcXsJEUtUbN+9Os5sJvAYkqyCQhpNBqNRnMhHSdw1k1XQnNKtzc/QIZNV0RTEPaj1nDQWXd7kdFuujKalNClm/TXIaXaiyKM8AR9vcd0QxTgXtPV0RyZ0RFCW/vtbUrdEL1hfX9RghF+PfyIf3OiLupQfbqoQGh7y1TLIJogRHCn6SppEFof7yYj8+fH6c8HKL6KzZqukiY+RfA2/jnyMbW3TvzbGDtNV0kTN+8xQceL2JAer177w61G0zRL0wpjLRQho3/4t2ctmq6SBh1uJkGi5fU7fjb+waOmK6Q5sI78Jep/xr+9fbbRjv40XSHNkRe6R+v4GQyFg8UY/2u6OpqUD7pN2iqL+LeG66Ip+KLz6aQ72UfRuOmqaEq0X4zDcMtYD4SpRtgOm66CRoawc03kx3HCdgK3/bTkrZQtBMvMioABC18IQwVVX14UjZAzx9eDTrlllQnScue8PtMpPa7DvhmuP5O/YLFjO9tIXN/egB28ozJb24I6FpcribLtLmfLHdu4Hv4Hp6RKuWYSQvrwOl0vWaf1wlrasdJSmbELz5eoMKHsG+2IyGwuiQAvW1cmnHIGvZrWYpgbaJUOTndOHS3vLbka75nRcloMwi57ZolDDxwGW6Dd07QWAwMXEtTPjvc6WvqSO9ZjRktqMTzmje1F7pAwLGjLVdBCDPZBs8nXqKOlJ7ljKTNaVovF1DKWuX7GeHA3fvNajNaKtcKAFisoq4V9tjyGFoM1VLokxZ65SAsBSBcLtAiiBVpE0WprMbzzRu649DBziZYeBJHR0tuxg3dESgtU9p1oaZ09D81weXF9LR7U0xR6ElpscPzDktDigg2TKbkLLYZX2YKwVb64X6DFglqry8u0YAkt5t1rIZVHmo+Tm+YttFx4tjyHFsM/GQIKTttjN9EyN1s+iZv5zKVaS4o9KZa18enz6S20IKf79dY33P+Yjaan15I/LeLi5rxNL2HEv6GWhJDd//zsWshH1ktC8rToiZ1ZWfm31gLw7Fr81TprzbvvyZL8P+xu4GotzWh5K/q+0iyprKHnj1C3YS3ucMBmbf69Ft+ti8fuJmeWm2tBWZM56eh+T5v3BC8a12K4HkBW47/T4q+G9ZmdAXRel7R0rOz8+DgkfKbVsALUvBYRf6jFvuAdi8W3WYEC2U8lLWiYXcYsZ+lnQ1+HE095LdyO/StrueAdizau/jX2Lj3VgkZ5oz5v3tuH3kutpVEtRVhmJXn/RnktHjN/5VG05MkUeVQyMqa6Fp+d6fMwWtD+ZPib+MkATONaiJ9ByrVLMV12stfjaAlPqoHTZlzTWsh2mtEv+rT36X/th0DmyuNoQU4p0s2e3prWYpf2W+7FhfNVUh5IC1rll7EiFaZxLaXOl7xbmwCXroJH0hLml2+aH44qaSnO55YopfeRtOTte7eIuKmWxXo23HzY8uMtqyzrw5ywYgoeSkvaG0ZK857cUEv4iS3Tdf3fjE7mSU6U//r8Y2lBhm2aZlTKVbmllhpj+XnnXdIHAfJgWjpBTHlPKKalaPWeZ1CVeTAtZ9xQS72EpLfscdHmzfyVaQmgFZ5ei796YfPu19FSpOCC7xmgXAvZb9hlb9K0yufVYvgtNlnj8JcJSfmINiHwyylZsisBys5OuSfWIuK3eWLDbH+14AHym2Tsay3cFItpfqyDd3StBdSyk9SCmdEcLaHLyGw7ZSz5NtgTavmQO2LJjhnNS0h6zbYReo0NdU24wDIU7lx7VC2vtFoT9p5hP8Ry88S+8tsLUPnQljpVTc62N6UloMcMDI+bWTZMVsLvrIWd+XGh7bJju1E12+McOwJec+7bx+XAC94jL42fA7eXte3BhebJJ1P4Wa4xLetuArewQboS86BdpAuhO2/odEU40FUkSFdgZyjnJXehgTD0Iyw74E6905QWDRetRUm0FiXRWpREa1ESrUVJtBYl0VqURGtREq1FSbQWJdFalKQpLdIT/VZ6Exe/DchqViMuqyM4pe9CGMqB03/cYMf+3JJifpJYuu5TLIqgvfNBv8AXhmE6re7+tI4UTArbRIw6xoT/xNXELi+nqeFhMCFueZPbVGoW3aiaLORQmXEp36/kSgqH6ibJMN3ZDu5LTbjL+8rkXWlZSc6iW/1okGS+RTXlu64Wx+OVUmD9ZsJdhbVIZpSQShr+Qm4A+WwSjrpaJOdg/t2EuwprcSXTWczTq9F5rdhU56quq+X+E5KEaC0pf6sFmpM2w2RpAdcWaBGEXV3LNSfc/VMtxNj2ufTKm5xqITtobcLVQsBCbqOlB5WnvBZ+nliVVIsnemkFOlugv/tj30LLw75IUcUVvLSy4Gsh0N/VWvJytRatRaRlbrZaPvkzLVvPPcz2q7XwtYSz4Gs17XmV73HeTMvAGb7/25JvrYWrJWVZ6Qm+mZa0uFDZzheltPy6jpdp4RattYA8rxYyCoCMdtbY031p8VfQtqmbsZ93vgBvf0SslyfuS4vh899v+VDw/RZRVyXz4fHOtAgwmd9ES4vWWkBu3YOs7ruTT63F4wyD4eoUC/gCLQutJWYoNZTP7XwZjN8rjANgvn8Jznf2M2ppSw5Sc7QwGEbQhP9Czve1UIvPhjmT2p1oQQ51gc1KqKdF8hyUQqRlN2azYj3W34sW1JkAm5UgniGJwV9qechWvhBxxz4DrUW2jlrLEa3lubSEnddgs+pXsjHralkZb5vuzxpuLGotB8Sjk9+WbcZNtmuNTrp+y7U9aEYYrSXhDsfyGWgtsnXUWo5kWqD3gOrmib1qLbKbzMIVzKKb9RFCZwsQ9vLP52khOyhumn2e8jQun3AXinvM5iQ4i272AgN0tghm3wW0wBPnZl+nBHqQL5hwl4H6WkRcN2NfyA0y9hloLSmB1iKFZMWqb4PJdrSfnS2S33s+0yI74a7wc1Zl1NWyl5xFt3catpTcoGpd17LjJpWZRmUn3I1EX7M6QV0tg0imSEKr46sTSxx1iKs+eI+kDnu/+uAdulKHjw18VxhgQsWzxUqDgbKDZD5cLP8p92OU59mCAm2P8WL1CxaFmbbVOrvUL6cScbh/dtCvDXGciX91RMbHZHBNgNtaJ3COMOfShQl/HBEz1qWhLQxzXllpW2txHPMG8SqOq/cxOY1Go1Gd/wFFXU9afR8baQAAAABJRU5ErkJggg==">
            <a:extLst>
              <a:ext uri="{FF2B5EF4-FFF2-40B4-BE49-F238E27FC236}">
                <a16:creationId xmlns:a16="http://schemas.microsoft.com/office/drawing/2014/main" id="{6DCCA7E4-DA9B-483E-A6C8-3012BEB98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063" y="3408369"/>
            <a:ext cx="907140" cy="27705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0" name="Picture 16" descr="Image result for fortinet logo png">
            <a:extLst>
              <a:ext uri="{FF2B5EF4-FFF2-40B4-BE49-F238E27FC236}">
                <a16:creationId xmlns:a16="http://schemas.microsoft.com/office/drawing/2014/main" id="{77B48907-79F6-4A69-9B89-3ABDAC51E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9286" y="3810377"/>
            <a:ext cx="541909" cy="2928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1" name="Picture 40">
            <a:extLst>
              <a:ext uri="{FF2B5EF4-FFF2-40B4-BE49-F238E27FC236}">
                <a16:creationId xmlns:a16="http://schemas.microsoft.com/office/drawing/2014/main" id="{605F3326-C140-43A8-887E-BE0F86B3A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864" y="4421478"/>
            <a:ext cx="982689" cy="1146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E19A5AE-E67E-4FD1-BF70-D5DDBB4CF2DC}"/>
              </a:ext>
            </a:extLst>
          </p:cNvPr>
          <p:cNvSpPr txBox="1"/>
          <p:nvPr/>
        </p:nvSpPr>
        <p:spPr>
          <a:xfrm>
            <a:off x="5287607" y="1158324"/>
            <a:ext cx="10660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en-IN" sz="1000" b="1" dirty="0">
                <a:solidFill>
                  <a:schemeClr val="tx2"/>
                </a:solidFill>
                <a:latin typeface="Trebuchet MS" panose="020B0703020202090204" pitchFamily="34" charset="0"/>
              </a:rPr>
              <a:t>IAM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159A31-F328-4D42-A4AE-CC30D18149ED}"/>
              </a:ext>
            </a:extLst>
          </p:cNvPr>
          <p:cNvSpPr txBox="1"/>
          <p:nvPr/>
        </p:nvSpPr>
        <p:spPr>
          <a:xfrm>
            <a:off x="4116084" y="1081379"/>
            <a:ext cx="888299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685783"/>
            <a:r>
              <a:rPr lang="en-IN" sz="1000" b="1" dirty="0">
                <a:solidFill>
                  <a:schemeClr val="tx2"/>
                </a:solidFill>
                <a:latin typeface="Trebuchet MS" panose="020B0703020202090204" pitchFamily="34" charset="0"/>
              </a:rPr>
              <a:t>Mobile Security</a:t>
            </a:r>
          </a:p>
        </p:txBody>
      </p:sp>
    </p:spTree>
    <p:extLst>
      <p:ext uri="{BB962C8B-B14F-4D97-AF65-F5344CB8AC3E}">
        <p14:creationId xmlns:p14="http://schemas.microsoft.com/office/powerpoint/2010/main" val="377972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0842FB6-52E9-EB33-374D-9CBBA1F560EA}"/>
              </a:ext>
            </a:extLst>
          </p:cNvPr>
          <p:cNvSpPr/>
          <p:nvPr/>
        </p:nvSpPr>
        <p:spPr>
          <a:xfrm>
            <a:off x="203199" y="987426"/>
            <a:ext cx="8738923" cy="1541087"/>
          </a:xfrm>
          <a:prstGeom prst="roundRect">
            <a:avLst>
              <a:gd name="adj" fmla="val 0"/>
            </a:avLst>
          </a:prstGeom>
          <a:ln>
            <a:solidFill>
              <a:srgbClr val="BED73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B93B2E-B8E6-E010-3BC1-22B1DFB6161A}"/>
              </a:ext>
            </a:extLst>
          </p:cNvPr>
          <p:cNvCxnSpPr>
            <a:cxnSpLocks/>
          </p:cNvCxnSpPr>
          <p:nvPr/>
        </p:nvCxnSpPr>
        <p:spPr>
          <a:xfrm>
            <a:off x="0" y="2531680"/>
            <a:ext cx="9144000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3771786"/>
            <a:ext cx="9144000" cy="960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51614" y="3851343"/>
            <a:ext cx="801438" cy="8014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75930" t="53201" r="16324" b="37898"/>
          <a:stretch/>
        </p:blipFill>
        <p:spPr>
          <a:xfrm>
            <a:off x="562248" y="4059972"/>
            <a:ext cx="594638" cy="38418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509301" y="3924602"/>
            <a:ext cx="1583863" cy="4630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SAP</a:t>
            </a: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Certified</a:t>
            </a:r>
          </a:p>
          <a:p>
            <a:pPr marL="0" marR="0" lvl="0" indent="0" algn="l" defTabSz="6858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 </a:t>
            </a: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Hosting Services 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369852" y="3924602"/>
            <a:ext cx="1463213" cy="4630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SAP</a:t>
            </a: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Certified</a:t>
            </a:r>
          </a:p>
          <a:p>
            <a:pPr marL="0" marR="0" lvl="0" indent="0" algn="l" defTabSz="6858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 </a:t>
            </a: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Cloud Services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109752" y="3924602"/>
            <a:ext cx="1682939" cy="6549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SAP</a:t>
            </a: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Certified</a:t>
            </a:r>
          </a:p>
          <a:p>
            <a:pPr marL="0" marR="0" lvl="0" indent="0" algn="l" defTabSz="6858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 </a:t>
            </a: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SAP HANA Operations Services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069376" y="3924602"/>
            <a:ext cx="1872747" cy="6549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SAP</a:t>
            </a: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Certified</a:t>
            </a:r>
          </a:p>
          <a:p>
            <a:pPr marL="0" marR="0" lvl="0" indent="0" algn="l" defTabSz="6858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 </a:t>
            </a: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Application Management Services 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3231506" y="3880303"/>
            <a:ext cx="0" cy="743519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cxnSpLocks/>
          </p:cNvCxnSpPr>
          <p:nvPr/>
        </p:nvCxnSpPr>
        <p:spPr>
          <a:xfrm>
            <a:off x="4971406" y="3880303"/>
            <a:ext cx="0" cy="743519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cxnSpLocks/>
          </p:cNvCxnSpPr>
          <p:nvPr/>
        </p:nvCxnSpPr>
        <p:spPr>
          <a:xfrm>
            <a:off x="6931033" y="3880303"/>
            <a:ext cx="0" cy="743519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CBE2607A-1556-4F1D-B3B9-4DE9B5420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Sify quality, security &amp; compliance certifications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D9B151-F3A1-22B8-6614-11740B30C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45" y="1285496"/>
            <a:ext cx="1681391" cy="2399530"/>
          </a:xfrm>
          <a:prstGeom prst="rect">
            <a:avLst/>
          </a:prstGeom>
          <a:solidFill>
            <a:srgbClr val="BED730"/>
          </a:solidFill>
          <a:ln w="9525">
            <a:solidFill>
              <a:schemeClr val="bg1"/>
            </a:solidFill>
            <a:prstDash val="sysDot"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CC4FA1-6352-0665-116B-BED0383726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2281" y="1285496"/>
            <a:ext cx="1624477" cy="23995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8F23839-2B65-D75F-1040-85F8F2FABC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5291" y="1285496"/>
            <a:ext cx="1676682" cy="23566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E284AB1-3DEE-A753-8F4D-8552790A84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4912" y="1285496"/>
            <a:ext cx="1575742" cy="235664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A0B6FA4-8320-2936-9273-AD031EB6CB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3591" y="1285496"/>
            <a:ext cx="1626570" cy="23566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F4B268-9C25-A0DF-1BD1-C1EC27C1196E}"/>
              </a:ext>
            </a:extLst>
          </p:cNvPr>
          <p:cNvSpPr txBox="1"/>
          <p:nvPr/>
        </p:nvSpPr>
        <p:spPr>
          <a:xfrm>
            <a:off x="546240" y="802511"/>
            <a:ext cx="1296000" cy="357054"/>
          </a:xfrm>
          <a:prstGeom prst="roundRect">
            <a:avLst>
              <a:gd name="adj" fmla="val 50000"/>
            </a:avLst>
          </a:prstGeom>
          <a:solidFill>
            <a:srgbClr val="BED730"/>
          </a:solidFill>
          <a:ln w="9525">
            <a:solidFill>
              <a:schemeClr val="bg1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ctr" defTabSz="684482">
              <a:defRPr/>
            </a:pPr>
            <a:r>
              <a:rPr lang="en-US" sz="1050" b="1" dirty="0"/>
              <a:t>ISO 9001</a:t>
            </a:r>
            <a:endParaRPr lang="en-IN" sz="105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681ED7-3D3A-6A80-6136-34EF3AD9AED7}"/>
              </a:ext>
            </a:extLst>
          </p:cNvPr>
          <p:cNvSpPr txBox="1"/>
          <p:nvPr/>
        </p:nvSpPr>
        <p:spPr>
          <a:xfrm>
            <a:off x="2276519" y="802511"/>
            <a:ext cx="1296000" cy="357054"/>
          </a:xfrm>
          <a:prstGeom prst="roundRect">
            <a:avLst>
              <a:gd name="adj" fmla="val 50000"/>
            </a:avLst>
          </a:prstGeom>
          <a:solidFill>
            <a:srgbClr val="BED730"/>
          </a:solidFill>
          <a:ln w="9525">
            <a:solidFill>
              <a:schemeClr val="bg1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ctr" defTabSz="684482">
              <a:defRPr/>
            </a:pPr>
            <a:r>
              <a:rPr lang="en-US" sz="1050" b="1" dirty="0"/>
              <a:t>ISO 27001</a:t>
            </a:r>
            <a:endParaRPr lang="en-IN" sz="105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320E38-0BB3-10B5-8205-EE1CF2DE242D}"/>
              </a:ext>
            </a:extLst>
          </p:cNvPr>
          <p:cNvSpPr txBox="1"/>
          <p:nvPr/>
        </p:nvSpPr>
        <p:spPr>
          <a:xfrm>
            <a:off x="3995632" y="802511"/>
            <a:ext cx="1296000" cy="357054"/>
          </a:xfrm>
          <a:prstGeom prst="roundRect">
            <a:avLst>
              <a:gd name="adj" fmla="val 50000"/>
            </a:avLst>
          </a:prstGeom>
          <a:solidFill>
            <a:srgbClr val="BED730"/>
          </a:solidFill>
          <a:ln w="9525">
            <a:solidFill>
              <a:schemeClr val="bg1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ctr" defTabSz="684482">
              <a:defRPr/>
            </a:pPr>
            <a:r>
              <a:rPr lang="en-US" sz="1050" b="1" dirty="0"/>
              <a:t>ISO 20000</a:t>
            </a:r>
            <a:endParaRPr lang="en-IN" sz="105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DB2369-806E-F497-7483-6184B962E0CA}"/>
              </a:ext>
            </a:extLst>
          </p:cNvPr>
          <p:cNvSpPr txBox="1"/>
          <p:nvPr/>
        </p:nvSpPr>
        <p:spPr>
          <a:xfrm>
            <a:off x="5694783" y="802511"/>
            <a:ext cx="1296000" cy="357054"/>
          </a:xfrm>
          <a:prstGeom prst="roundRect">
            <a:avLst>
              <a:gd name="adj" fmla="val 50000"/>
            </a:avLst>
          </a:prstGeom>
          <a:solidFill>
            <a:srgbClr val="BED730"/>
          </a:solidFill>
          <a:ln w="9525">
            <a:solidFill>
              <a:schemeClr val="bg1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ctr" defTabSz="684482">
              <a:defRPr/>
            </a:pPr>
            <a:r>
              <a:rPr lang="en-US" sz="1050" b="1" dirty="0"/>
              <a:t>SOC 1 Report</a:t>
            </a:r>
            <a:endParaRPr lang="en-IN" sz="105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311FD9-ECF8-7287-FE52-FEEA38976235}"/>
              </a:ext>
            </a:extLst>
          </p:cNvPr>
          <p:cNvSpPr txBox="1"/>
          <p:nvPr/>
        </p:nvSpPr>
        <p:spPr>
          <a:xfrm>
            <a:off x="7368876" y="802511"/>
            <a:ext cx="1296000" cy="357054"/>
          </a:xfrm>
          <a:prstGeom prst="roundRect">
            <a:avLst>
              <a:gd name="adj" fmla="val 50000"/>
            </a:avLst>
          </a:prstGeom>
          <a:solidFill>
            <a:srgbClr val="BED730"/>
          </a:solidFill>
          <a:ln w="9525">
            <a:solidFill>
              <a:schemeClr val="bg1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ctr" defTabSz="684482">
              <a:defRPr/>
            </a:pPr>
            <a:r>
              <a:rPr lang="en-US" sz="1050" b="1" dirty="0"/>
              <a:t>SOC 2 Report</a:t>
            </a:r>
            <a:endParaRPr lang="en-IN" sz="1050" b="1" dirty="0"/>
          </a:p>
        </p:txBody>
      </p:sp>
    </p:spTree>
    <p:extLst>
      <p:ext uri="{BB962C8B-B14F-4D97-AF65-F5344CB8AC3E}">
        <p14:creationId xmlns:p14="http://schemas.microsoft.com/office/powerpoint/2010/main" val="317045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>
            <a:extLst>
              <a:ext uri="{FF2B5EF4-FFF2-40B4-BE49-F238E27FC236}">
                <a16:creationId xmlns:a16="http://schemas.microsoft.com/office/drawing/2014/main" id="{913B20F7-B12D-91F0-C261-67CDD47A0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258" y="0"/>
            <a:ext cx="916451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12DAA6B-EC8D-E8C7-E981-9BEA16401A13}"/>
              </a:ext>
            </a:extLst>
          </p:cNvPr>
          <p:cNvSpPr/>
          <p:nvPr/>
        </p:nvSpPr>
        <p:spPr>
          <a:xfrm>
            <a:off x="-10258" y="0"/>
            <a:ext cx="9164516" cy="51435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+mj-lt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137C51C-C14D-7C96-19F7-7CA8DB4892B5}"/>
              </a:ext>
            </a:extLst>
          </p:cNvPr>
          <p:cNvSpPr/>
          <p:nvPr/>
        </p:nvSpPr>
        <p:spPr>
          <a:xfrm>
            <a:off x="323850" y="1146562"/>
            <a:ext cx="8496300" cy="1381951"/>
          </a:xfrm>
          <a:prstGeom prst="roundRect">
            <a:avLst>
              <a:gd name="adj" fmla="val 0"/>
            </a:avLst>
          </a:prstGeom>
          <a:ln>
            <a:solidFill>
              <a:srgbClr val="BED73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CDEADE-2567-4D05-957C-9531148E9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SIFY’S Partner ECOSYSTEM</a:t>
            </a:r>
            <a:endParaRPr lang="en-IN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DBDEE45-F2E3-4783-BE0A-2344702349DD}"/>
              </a:ext>
            </a:extLst>
          </p:cNvPr>
          <p:cNvCxnSpPr>
            <a:cxnSpLocks/>
          </p:cNvCxnSpPr>
          <p:nvPr/>
        </p:nvCxnSpPr>
        <p:spPr>
          <a:xfrm>
            <a:off x="0" y="2531680"/>
            <a:ext cx="9144000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465ED363-076B-423F-B52F-D25DA2E11CAE}"/>
              </a:ext>
            </a:extLst>
          </p:cNvPr>
          <p:cNvSpPr/>
          <p:nvPr/>
        </p:nvSpPr>
        <p:spPr>
          <a:xfrm>
            <a:off x="659130" y="1455420"/>
            <a:ext cx="1368000" cy="3017838"/>
          </a:xfrm>
          <a:prstGeom prst="roundRect">
            <a:avLst>
              <a:gd name="adj" fmla="val 15333"/>
            </a:avLst>
          </a:prstGeom>
          <a:solidFill>
            <a:srgbClr val="FFFFFF"/>
          </a:solidFill>
          <a:ln w="95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90" name="Picture 2" descr="C:\Users\013146\Desktop\Untitled.png">
            <a:extLst>
              <a:ext uri="{FF2B5EF4-FFF2-40B4-BE49-F238E27FC236}">
                <a16:creationId xmlns:a16="http://schemas.microsoft.com/office/drawing/2014/main" id="{34FE4C76-2CF1-4EC6-AD75-96A642438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61" y="2093915"/>
            <a:ext cx="473416" cy="34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5">
            <a:extLst>
              <a:ext uri="{FF2B5EF4-FFF2-40B4-BE49-F238E27FC236}">
                <a16:creationId xmlns:a16="http://schemas.microsoft.com/office/drawing/2014/main" id="{A454657C-66B7-4136-B5F8-00FB93F1C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658" y="3069672"/>
            <a:ext cx="723144" cy="41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6" descr="Image result for akamai">
            <a:extLst>
              <a:ext uri="{FF2B5EF4-FFF2-40B4-BE49-F238E27FC236}">
                <a16:creationId xmlns:a16="http://schemas.microsoft.com/office/drawing/2014/main" id="{4D18EDF6-B12F-4350-87AB-3DEC64766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64" y="3894226"/>
            <a:ext cx="839519" cy="31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C9E8BFB-FE9C-4713-862E-BF680EB62B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104" b="11787"/>
          <a:stretch/>
        </p:blipFill>
        <p:spPr>
          <a:xfrm>
            <a:off x="906634" y="1642591"/>
            <a:ext cx="888930" cy="30053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ACFAEC68-8D34-4CB9-8744-E139530851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0657" y="2187052"/>
            <a:ext cx="701064" cy="394852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3006E970-298B-4794-8AEF-662C4D28C4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703" y="2670599"/>
            <a:ext cx="693729" cy="375769"/>
          </a:xfrm>
          <a:prstGeom prst="rect">
            <a:avLst/>
          </a:prstGeom>
        </p:spPr>
      </p:pic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5822A847-1E9B-4C69-9668-7A9C378038E9}"/>
              </a:ext>
            </a:extLst>
          </p:cNvPr>
          <p:cNvSpPr/>
          <p:nvPr/>
        </p:nvSpPr>
        <p:spPr>
          <a:xfrm>
            <a:off x="4317024" y="1455420"/>
            <a:ext cx="1368000" cy="3017838"/>
          </a:xfrm>
          <a:prstGeom prst="roundRect">
            <a:avLst>
              <a:gd name="adj" fmla="val 13449"/>
            </a:avLst>
          </a:prstGeom>
          <a:solidFill>
            <a:srgbClr val="FFFFFF"/>
          </a:solidFill>
          <a:ln w="95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96" name="Picture 11">
            <a:extLst>
              <a:ext uri="{FF2B5EF4-FFF2-40B4-BE49-F238E27FC236}">
                <a16:creationId xmlns:a16="http://schemas.microsoft.com/office/drawing/2014/main" id="{98F7CBE0-B2F2-4D1B-B2A2-1543C8981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8516" y="2131775"/>
            <a:ext cx="1067832" cy="27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10">
            <a:extLst>
              <a:ext uri="{FF2B5EF4-FFF2-40B4-BE49-F238E27FC236}">
                <a16:creationId xmlns:a16="http://schemas.microsoft.com/office/drawing/2014/main" id="{9CA5E315-2A06-4677-A237-860C5B440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980" y="1577305"/>
            <a:ext cx="820498" cy="38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17" descr="Image result for oracle">
            <a:extLst>
              <a:ext uri="{FF2B5EF4-FFF2-40B4-BE49-F238E27FC236}">
                <a16:creationId xmlns:a16="http://schemas.microsoft.com/office/drawing/2014/main" id="{25DBCDD0-5799-4800-BCB1-3F4DFC01C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8452" y="2481321"/>
            <a:ext cx="985947" cy="33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Image result for vmware logo">
            <a:extLst>
              <a:ext uri="{FF2B5EF4-FFF2-40B4-BE49-F238E27FC236}">
                <a16:creationId xmlns:a16="http://schemas.microsoft.com/office/drawing/2014/main" id="{07EB5614-DF44-4EAA-98BA-216BF8CC1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6479" y="3705164"/>
            <a:ext cx="939364" cy="62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C0814ABF-21CD-4E8D-A8D5-C13BF09A51B6}"/>
              </a:ext>
            </a:extLst>
          </p:cNvPr>
          <p:cNvSpPr/>
          <p:nvPr/>
        </p:nvSpPr>
        <p:spPr>
          <a:xfrm>
            <a:off x="2264992" y="1455420"/>
            <a:ext cx="1800000" cy="3017838"/>
          </a:xfrm>
          <a:prstGeom prst="roundRect">
            <a:avLst>
              <a:gd name="adj" fmla="val 10993"/>
            </a:avLst>
          </a:prstGeom>
          <a:solidFill>
            <a:srgbClr val="FFFFFF"/>
          </a:solidFill>
          <a:ln w="95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11" name="Picture 4" descr="Check Point Software Technologies">
            <a:extLst>
              <a:ext uri="{FF2B5EF4-FFF2-40B4-BE49-F238E27FC236}">
                <a16:creationId xmlns:a16="http://schemas.microsoft.com/office/drawing/2014/main" id="{CDB2F4C5-E6EB-46C8-85C4-3D1270895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0815" y="2021684"/>
            <a:ext cx="1171653" cy="22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32" descr="Image result for trend micro">
            <a:extLst>
              <a:ext uri="{FF2B5EF4-FFF2-40B4-BE49-F238E27FC236}">
                <a16:creationId xmlns:a16="http://schemas.microsoft.com/office/drawing/2014/main" id="{B6E6CD4C-D793-4FF0-B312-8158E0FF5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2867" y="2811643"/>
            <a:ext cx="874477" cy="32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34" descr="Image result for fortinet">
            <a:extLst>
              <a:ext uri="{FF2B5EF4-FFF2-40B4-BE49-F238E27FC236}">
                <a16:creationId xmlns:a16="http://schemas.microsoft.com/office/drawing/2014/main" id="{629F7340-C210-4F94-86E7-9D2A2CD71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8061" y="3176302"/>
            <a:ext cx="1326731" cy="38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0" descr="Image result for forcepoint logo">
            <a:extLst>
              <a:ext uri="{FF2B5EF4-FFF2-40B4-BE49-F238E27FC236}">
                <a16:creationId xmlns:a16="http://schemas.microsoft.com/office/drawing/2014/main" id="{C4CBA504-437F-43CC-8027-8E5F7CC0D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6805" y="4081702"/>
            <a:ext cx="1160749" cy="18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6A9F9A45-FBEF-49A7-9B62-95D5FFFD4F81}"/>
              </a:ext>
            </a:extLst>
          </p:cNvPr>
          <p:cNvSpPr/>
          <p:nvPr/>
        </p:nvSpPr>
        <p:spPr>
          <a:xfrm>
            <a:off x="5848249" y="1455420"/>
            <a:ext cx="2700000" cy="3017838"/>
          </a:xfrm>
          <a:prstGeom prst="roundRect">
            <a:avLst>
              <a:gd name="adj" fmla="val 5301"/>
            </a:avLst>
          </a:prstGeom>
          <a:solidFill>
            <a:srgbClr val="FFFFFF"/>
          </a:solidFill>
          <a:ln w="95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21C89E89-CD49-4B7E-8985-FA9DF5E14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6715" y="1577515"/>
            <a:ext cx="803977" cy="48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2" descr="G:\Marketing from 1st of June 2016\Alliance Details\Alliances Logos\HPE.png">
            <a:extLst>
              <a:ext uri="{FF2B5EF4-FFF2-40B4-BE49-F238E27FC236}">
                <a16:creationId xmlns:a16="http://schemas.microsoft.com/office/drawing/2014/main" id="{5D6AA0E6-1211-47DB-8E01-D5887E9B2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5235" y="3286222"/>
            <a:ext cx="936226" cy="497335"/>
          </a:xfrm>
          <a:prstGeom prst="rect">
            <a:avLst/>
          </a:prstGeom>
          <a:noFill/>
        </p:spPr>
      </p:pic>
      <p:pic>
        <p:nvPicPr>
          <p:cNvPr id="120" name="Picture 2" descr="Image result for dell">
            <a:extLst>
              <a:ext uri="{FF2B5EF4-FFF2-40B4-BE49-F238E27FC236}">
                <a16:creationId xmlns:a16="http://schemas.microsoft.com/office/drawing/2014/main" id="{B85FE909-09EE-4C21-A8A1-565DEB904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7593" y="1621569"/>
            <a:ext cx="494413" cy="48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4" descr="Image result for commvault">
            <a:extLst>
              <a:ext uri="{FF2B5EF4-FFF2-40B4-BE49-F238E27FC236}">
                <a16:creationId xmlns:a16="http://schemas.microsoft.com/office/drawing/2014/main" id="{ADA33A86-C70F-4DF5-90F6-4490B5A21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618" y="1599555"/>
            <a:ext cx="779901" cy="48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8" descr="Image result for riverbed">
            <a:extLst>
              <a:ext uri="{FF2B5EF4-FFF2-40B4-BE49-F238E27FC236}">
                <a16:creationId xmlns:a16="http://schemas.microsoft.com/office/drawing/2014/main" id="{59F7DFC6-EB43-407D-B243-BF1B3A690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8916" y="2709780"/>
            <a:ext cx="909023" cy="47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12" descr="Image result for service now">
            <a:extLst>
              <a:ext uri="{FF2B5EF4-FFF2-40B4-BE49-F238E27FC236}">
                <a16:creationId xmlns:a16="http://schemas.microsoft.com/office/drawing/2014/main" id="{B7001894-131F-4FFA-8622-62CA89FF0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0481" y="3195813"/>
            <a:ext cx="1228125" cy="25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14" descr="Image result for bmc software">
            <a:extLst>
              <a:ext uri="{FF2B5EF4-FFF2-40B4-BE49-F238E27FC236}">
                <a16:creationId xmlns:a16="http://schemas.microsoft.com/office/drawing/2014/main" id="{7D4152FE-5630-466E-9CDA-87E73B959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41" t="20745" r="6751" b="20453"/>
          <a:stretch/>
        </p:blipFill>
        <p:spPr bwMode="auto">
          <a:xfrm>
            <a:off x="6063359" y="3566232"/>
            <a:ext cx="1042368" cy="23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6" descr="Image result for netapp logo">
            <a:extLst>
              <a:ext uri="{FF2B5EF4-FFF2-40B4-BE49-F238E27FC236}">
                <a16:creationId xmlns:a16="http://schemas.microsoft.com/office/drawing/2014/main" id="{3CF424C9-5673-4950-8D12-6EB22ADFE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6587" y="2274963"/>
            <a:ext cx="414874" cy="41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2" descr="Image result for citrix logo">
            <a:extLst>
              <a:ext uri="{FF2B5EF4-FFF2-40B4-BE49-F238E27FC236}">
                <a16:creationId xmlns:a16="http://schemas.microsoft.com/office/drawing/2014/main" id="{4E4CA063-7AC1-4D31-B46B-6016BFA9D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1827" y="2804798"/>
            <a:ext cx="717181" cy="27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14" descr="Image result for radware logo">
            <a:extLst>
              <a:ext uri="{FF2B5EF4-FFF2-40B4-BE49-F238E27FC236}">
                <a16:creationId xmlns:a16="http://schemas.microsoft.com/office/drawing/2014/main" id="{6B8BD5C6-9B73-40D6-A49C-25C6B0043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84" t="16053" r="8962" b="35801"/>
          <a:stretch/>
        </p:blipFill>
        <p:spPr bwMode="auto">
          <a:xfrm>
            <a:off x="2537561" y="2391042"/>
            <a:ext cx="1282350" cy="26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16" descr="Image result for hitachi logo">
            <a:extLst>
              <a:ext uri="{FF2B5EF4-FFF2-40B4-BE49-F238E27FC236}">
                <a16:creationId xmlns:a16="http://schemas.microsoft.com/office/drawing/2014/main" id="{6BA9731E-6FE3-4E78-B214-CECAD53AD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8644" y="3914934"/>
            <a:ext cx="885324" cy="31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a16="http://schemas.microsoft.com/office/drawing/2014/main" id="{A2E83843-F12F-202B-3562-8EA57ABBD21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03" y="1627256"/>
            <a:ext cx="909265" cy="2283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0D19BF-001F-2673-2027-87B1771AA855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610" y="2246875"/>
            <a:ext cx="754381" cy="3671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45F33A-D62F-A882-0A66-E153762AA123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125" y="2294358"/>
            <a:ext cx="871643" cy="2560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95C9A2-93AC-D3BA-E3F8-C3A5A9F4CA5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275" y="3969922"/>
            <a:ext cx="1184344" cy="201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6DB0CF-0EE3-E557-2CDB-2098062A7ECF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092" y="3590807"/>
            <a:ext cx="368586" cy="3685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21D22E-9357-AAD5-7892-DBCCD9A5BF1F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974" y="3691410"/>
            <a:ext cx="1069722" cy="2235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AEB58D-94B9-CF0F-6C3E-5BB2AEE41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8899" y="2768088"/>
            <a:ext cx="669468" cy="4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F37BBE8-75A1-0167-2D9A-46D90572E920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5" t="15729" r="23046" b="12764"/>
          <a:stretch/>
        </p:blipFill>
        <p:spPr>
          <a:xfrm>
            <a:off x="757504" y="3404712"/>
            <a:ext cx="544530" cy="412296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C0F1FD1D-8AD9-FFA6-5371-264F544CFEA0}"/>
              </a:ext>
            </a:extLst>
          </p:cNvPr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5" t="15729" r="23046" b="12764"/>
          <a:stretch/>
        </p:blipFill>
        <p:spPr>
          <a:xfrm>
            <a:off x="4675097" y="3010663"/>
            <a:ext cx="734669" cy="5562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1D68A0-40EA-B4BC-99A9-74C6649CDAA4}"/>
              </a:ext>
            </a:extLst>
          </p:cNvPr>
          <p:cNvSpPr txBox="1"/>
          <p:nvPr/>
        </p:nvSpPr>
        <p:spPr>
          <a:xfrm>
            <a:off x="816968" y="966528"/>
            <a:ext cx="1052320" cy="360000"/>
          </a:xfrm>
          <a:prstGeom prst="roundRect">
            <a:avLst>
              <a:gd name="adj" fmla="val 50000"/>
            </a:avLst>
          </a:prstGeom>
          <a:solidFill>
            <a:srgbClr val="BED730"/>
          </a:solidFill>
          <a:ln w="9525">
            <a:solidFill>
              <a:schemeClr val="bg1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684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all" spc="0" normalizeH="0" noProof="0" dirty="0">
                <a:ln>
                  <a:noFill/>
                </a:ln>
                <a:effectLst/>
                <a:uLnTx/>
                <a:uFillTx/>
                <a:latin typeface="Trebuchet MS"/>
                <a:ea typeface="+mn-ea"/>
                <a:cs typeface="+mn-cs"/>
              </a:rPr>
              <a:t>CLOUD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7CE26F-06BE-48AF-9AC1-D75681D38ABC}"/>
              </a:ext>
            </a:extLst>
          </p:cNvPr>
          <p:cNvSpPr txBox="1"/>
          <p:nvPr/>
        </p:nvSpPr>
        <p:spPr>
          <a:xfrm>
            <a:off x="4277194" y="966528"/>
            <a:ext cx="1407830" cy="360000"/>
          </a:xfrm>
          <a:prstGeom prst="roundRect">
            <a:avLst>
              <a:gd name="adj" fmla="val 50000"/>
            </a:avLst>
          </a:prstGeom>
          <a:solidFill>
            <a:srgbClr val="BED730"/>
          </a:solidFill>
          <a:ln w="9525">
            <a:solidFill>
              <a:schemeClr val="bg1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684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all" spc="0" normalizeH="0" noProof="0" dirty="0">
                <a:ln>
                  <a:noFill/>
                </a:ln>
                <a:effectLst/>
                <a:uLnTx/>
                <a:uFillTx/>
                <a:latin typeface="Trebuchet MS"/>
                <a:ea typeface="+mn-ea"/>
                <a:cs typeface="+mn-cs"/>
              </a:rPr>
              <a:t>APPLICATION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F294A7-6BFA-3E13-D8FB-4677A5B0525F}"/>
              </a:ext>
            </a:extLst>
          </p:cNvPr>
          <p:cNvSpPr txBox="1"/>
          <p:nvPr/>
        </p:nvSpPr>
        <p:spPr>
          <a:xfrm>
            <a:off x="2546996" y="966528"/>
            <a:ext cx="1242060" cy="360000"/>
          </a:xfrm>
          <a:prstGeom prst="roundRect">
            <a:avLst>
              <a:gd name="adj" fmla="val 50000"/>
            </a:avLst>
          </a:prstGeom>
          <a:solidFill>
            <a:srgbClr val="BED730"/>
          </a:solidFill>
          <a:ln w="9525">
            <a:solidFill>
              <a:schemeClr val="bg1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684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all" spc="0" normalizeH="0" noProof="0" dirty="0">
                <a:ln>
                  <a:noFill/>
                </a:ln>
                <a:effectLst/>
                <a:uLnTx/>
                <a:uFillTx/>
                <a:latin typeface="Trebuchet MS"/>
                <a:ea typeface="+mn-ea"/>
                <a:cs typeface="+mn-cs"/>
              </a:rPr>
              <a:t>SECURITY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837D02-8954-305E-4303-AE70A0864456}"/>
              </a:ext>
            </a:extLst>
          </p:cNvPr>
          <p:cNvSpPr txBox="1"/>
          <p:nvPr/>
        </p:nvSpPr>
        <p:spPr>
          <a:xfrm>
            <a:off x="5970578" y="930132"/>
            <a:ext cx="2455342" cy="432792"/>
          </a:xfrm>
          <a:prstGeom prst="roundRect">
            <a:avLst>
              <a:gd name="adj" fmla="val 50000"/>
            </a:avLst>
          </a:prstGeom>
          <a:solidFill>
            <a:srgbClr val="BED730"/>
          </a:solidFill>
          <a:ln w="9525">
            <a:solidFill>
              <a:schemeClr val="bg1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684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all" spc="0" normalizeH="0" noProof="0" dirty="0">
                <a:ln>
                  <a:noFill/>
                </a:ln>
                <a:effectLst/>
                <a:uLnTx/>
                <a:uFillTx/>
                <a:latin typeface="Trebuchet MS"/>
                <a:ea typeface="+mn-ea"/>
                <a:cs typeface="+mn-cs"/>
              </a:rPr>
              <a:t>infrastructure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C0950E-A679-339D-60A4-237AAE55DC32}"/>
              </a:ext>
            </a:extLst>
          </p:cNvPr>
          <p:cNvSpPr txBox="1"/>
          <p:nvPr/>
        </p:nvSpPr>
        <p:spPr>
          <a:xfrm>
            <a:off x="243840" y="4887674"/>
            <a:ext cx="1021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Digital@Core</a:t>
            </a:r>
            <a:endParaRPr lang="en-US" sz="1050" baseline="30000" dirty="0">
              <a:solidFill>
                <a:schemeClr val="bg1"/>
              </a:solidFill>
            </a:endParaRPr>
          </a:p>
        </p:txBody>
      </p:sp>
      <p:pic>
        <p:nvPicPr>
          <p:cNvPr id="22" name="Picture 2" descr="Image result for sify logo">
            <a:extLst>
              <a:ext uri="{FF2B5EF4-FFF2-40B4-BE49-F238E27FC236}">
                <a16:creationId xmlns:a16="http://schemas.microsoft.com/office/drawing/2014/main" id="{D841F225-A255-BE5A-4D1E-8AA11A76E4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31564" y="4928479"/>
            <a:ext cx="317690" cy="18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1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B791A0-03B3-4B1D-A0A7-7A70E46744E7}"/>
              </a:ext>
            </a:extLst>
          </p:cNvPr>
          <p:cNvSpPr/>
          <p:nvPr/>
        </p:nvSpPr>
        <p:spPr>
          <a:xfrm>
            <a:off x="323850" y="987425"/>
            <a:ext cx="8496300" cy="3750952"/>
          </a:xfrm>
          <a:prstGeom prst="roundRect">
            <a:avLst>
              <a:gd name="adj" fmla="val 7666"/>
            </a:avLst>
          </a:prstGeom>
          <a:noFill/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+mj-lt"/>
            </a:endParaRPr>
          </a:p>
        </p:txBody>
      </p:sp>
      <p:sp>
        <p:nvSpPr>
          <p:cNvPr id="117" name="Arrow: Pentagon 116">
            <a:extLst>
              <a:ext uri="{FF2B5EF4-FFF2-40B4-BE49-F238E27FC236}">
                <a16:creationId xmlns:a16="http://schemas.microsoft.com/office/drawing/2014/main" id="{ACB0205A-EDF8-49F5-940F-75DFBD041B49}"/>
              </a:ext>
            </a:extLst>
          </p:cNvPr>
          <p:cNvSpPr/>
          <p:nvPr/>
        </p:nvSpPr>
        <p:spPr>
          <a:xfrm flipV="1">
            <a:off x="951198" y="2027111"/>
            <a:ext cx="6007563" cy="792000"/>
          </a:xfrm>
          <a:prstGeom prst="homePlate">
            <a:avLst>
              <a:gd name="adj" fmla="val 19878"/>
            </a:avLst>
          </a:prstGeom>
          <a:solidFill>
            <a:schemeClr val="bg1"/>
          </a:solidFill>
          <a:ln w="635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Arial"/>
              <a:rtl val="0"/>
            </a:endParaRPr>
          </a:p>
        </p:txBody>
      </p:sp>
      <p:sp>
        <p:nvSpPr>
          <p:cNvPr id="66" name="Rectangle: Top Corners Rounded 65">
            <a:extLst>
              <a:ext uri="{FF2B5EF4-FFF2-40B4-BE49-F238E27FC236}">
                <a16:creationId xmlns:a16="http://schemas.microsoft.com/office/drawing/2014/main" id="{C4E78BC9-0A4A-4B5A-8966-612792551655}"/>
              </a:ext>
            </a:extLst>
          </p:cNvPr>
          <p:cNvSpPr/>
          <p:nvPr/>
        </p:nvSpPr>
        <p:spPr>
          <a:xfrm rot="16200000">
            <a:off x="332939" y="2242172"/>
            <a:ext cx="792000" cy="360000"/>
          </a:xfrm>
          <a:prstGeom prst="round2SameRect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Arial"/>
              <a:rtl val="0"/>
            </a:endParaRP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1AF486F3-24A1-40E9-924E-6AA10699DB6F}"/>
              </a:ext>
            </a:extLst>
          </p:cNvPr>
          <p:cNvCxnSpPr>
            <a:cxnSpLocks/>
          </p:cNvCxnSpPr>
          <p:nvPr/>
        </p:nvCxnSpPr>
        <p:spPr>
          <a:xfrm>
            <a:off x="936940" y="2026172"/>
            <a:ext cx="0" cy="79200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273CFC89-AC64-4FC1-816B-4A146F5A08F5}"/>
              </a:ext>
            </a:extLst>
          </p:cNvPr>
          <p:cNvCxnSpPr>
            <a:cxnSpLocks/>
          </p:cNvCxnSpPr>
          <p:nvPr/>
        </p:nvCxnSpPr>
        <p:spPr>
          <a:xfrm>
            <a:off x="1939958" y="2027111"/>
            <a:ext cx="0" cy="792000"/>
          </a:xfrm>
          <a:prstGeom prst="line">
            <a:avLst/>
          </a:prstGeom>
          <a:ln w="63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AB8EDFEF-DFE0-4672-8151-5033E5BE1739}"/>
              </a:ext>
            </a:extLst>
          </p:cNvPr>
          <p:cNvCxnSpPr>
            <a:cxnSpLocks/>
          </p:cNvCxnSpPr>
          <p:nvPr/>
        </p:nvCxnSpPr>
        <p:spPr>
          <a:xfrm>
            <a:off x="4439548" y="2027111"/>
            <a:ext cx="0" cy="792000"/>
          </a:xfrm>
          <a:prstGeom prst="line">
            <a:avLst/>
          </a:prstGeom>
          <a:ln w="63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422405E0-D60C-40B8-9EAD-51964248E6B9}"/>
              </a:ext>
            </a:extLst>
          </p:cNvPr>
          <p:cNvCxnSpPr>
            <a:cxnSpLocks/>
          </p:cNvCxnSpPr>
          <p:nvPr/>
        </p:nvCxnSpPr>
        <p:spPr>
          <a:xfrm>
            <a:off x="5689344" y="2027111"/>
            <a:ext cx="0" cy="792000"/>
          </a:xfrm>
          <a:prstGeom prst="line">
            <a:avLst/>
          </a:prstGeom>
          <a:ln w="63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Arrow: Pentagon 117">
            <a:extLst>
              <a:ext uri="{FF2B5EF4-FFF2-40B4-BE49-F238E27FC236}">
                <a16:creationId xmlns:a16="http://schemas.microsoft.com/office/drawing/2014/main" id="{58D66FF0-0A4B-4AB6-991B-7981B7187858}"/>
              </a:ext>
            </a:extLst>
          </p:cNvPr>
          <p:cNvSpPr/>
          <p:nvPr/>
        </p:nvSpPr>
        <p:spPr>
          <a:xfrm flipV="1">
            <a:off x="951200" y="2906824"/>
            <a:ext cx="6528143" cy="792000"/>
          </a:xfrm>
          <a:prstGeom prst="homePlate">
            <a:avLst>
              <a:gd name="adj" fmla="val 19878"/>
            </a:avLst>
          </a:prstGeom>
          <a:solidFill>
            <a:schemeClr val="bg1"/>
          </a:solidFill>
          <a:ln w="63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Arial"/>
              <a:rtl val="0"/>
            </a:endParaRPr>
          </a:p>
        </p:txBody>
      </p:sp>
      <p:sp>
        <p:nvSpPr>
          <p:cNvPr id="65" name="Rectangle: Top Corners Rounded 64">
            <a:extLst>
              <a:ext uri="{FF2B5EF4-FFF2-40B4-BE49-F238E27FC236}">
                <a16:creationId xmlns:a16="http://schemas.microsoft.com/office/drawing/2014/main" id="{8EDD7763-33CB-4923-9393-BD9CA1B87052}"/>
              </a:ext>
            </a:extLst>
          </p:cNvPr>
          <p:cNvSpPr/>
          <p:nvPr/>
        </p:nvSpPr>
        <p:spPr>
          <a:xfrm rot="16200000">
            <a:off x="332939" y="3123992"/>
            <a:ext cx="792000" cy="360000"/>
          </a:xfrm>
          <a:prstGeom prst="round2SameRect">
            <a:avLst/>
          </a:prstGeom>
          <a:solidFill>
            <a:schemeClr val="accent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Arial"/>
              <a:rtl val="0"/>
            </a:endParaRP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46F98D08-46BE-45DE-8303-666212AEFF1F}"/>
              </a:ext>
            </a:extLst>
          </p:cNvPr>
          <p:cNvCxnSpPr>
            <a:cxnSpLocks/>
          </p:cNvCxnSpPr>
          <p:nvPr/>
        </p:nvCxnSpPr>
        <p:spPr>
          <a:xfrm>
            <a:off x="936940" y="2907992"/>
            <a:ext cx="0" cy="79200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0BBB22A-D03C-4974-90B9-43FBFEBBD6B7}"/>
              </a:ext>
            </a:extLst>
          </p:cNvPr>
          <p:cNvCxnSpPr>
            <a:cxnSpLocks/>
          </p:cNvCxnSpPr>
          <p:nvPr/>
        </p:nvCxnSpPr>
        <p:spPr>
          <a:xfrm>
            <a:off x="2606708" y="2906824"/>
            <a:ext cx="0" cy="792000"/>
          </a:xfrm>
          <a:prstGeom prst="line">
            <a:avLst/>
          </a:prstGeom>
          <a:ln w="63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ECCA5C69-A225-4E3C-AD64-8C2C8F5EBC58}"/>
              </a:ext>
            </a:extLst>
          </p:cNvPr>
          <p:cNvCxnSpPr>
            <a:cxnSpLocks/>
          </p:cNvCxnSpPr>
          <p:nvPr/>
        </p:nvCxnSpPr>
        <p:spPr>
          <a:xfrm>
            <a:off x="4269183" y="2906824"/>
            <a:ext cx="0" cy="792000"/>
          </a:xfrm>
          <a:prstGeom prst="line">
            <a:avLst/>
          </a:prstGeom>
          <a:ln w="63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B5153942-F6FB-4724-9F24-E1D6A74469B0}"/>
              </a:ext>
            </a:extLst>
          </p:cNvPr>
          <p:cNvCxnSpPr>
            <a:cxnSpLocks/>
          </p:cNvCxnSpPr>
          <p:nvPr/>
        </p:nvCxnSpPr>
        <p:spPr>
          <a:xfrm>
            <a:off x="5931657" y="2906824"/>
            <a:ext cx="0" cy="792000"/>
          </a:xfrm>
          <a:prstGeom prst="line">
            <a:avLst/>
          </a:prstGeom>
          <a:ln w="63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Arrow: Pentagon 118">
            <a:extLst>
              <a:ext uri="{FF2B5EF4-FFF2-40B4-BE49-F238E27FC236}">
                <a16:creationId xmlns:a16="http://schemas.microsoft.com/office/drawing/2014/main" id="{127062BF-5788-442F-91BB-066DC4658624}"/>
              </a:ext>
            </a:extLst>
          </p:cNvPr>
          <p:cNvSpPr/>
          <p:nvPr/>
        </p:nvSpPr>
        <p:spPr>
          <a:xfrm flipV="1">
            <a:off x="951201" y="3789812"/>
            <a:ext cx="7200000" cy="792000"/>
          </a:xfrm>
          <a:prstGeom prst="homePlate">
            <a:avLst>
              <a:gd name="adj" fmla="val 21506"/>
            </a:avLst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Arial"/>
              <a:rtl val="0"/>
            </a:endParaRPr>
          </a:p>
        </p:txBody>
      </p:sp>
      <p:sp>
        <p:nvSpPr>
          <p:cNvPr id="64" name="Rectangle: Top Corners Rounded 63">
            <a:extLst>
              <a:ext uri="{FF2B5EF4-FFF2-40B4-BE49-F238E27FC236}">
                <a16:creationId xmlns:a16="http://schemas.microsoft.com/office/drawing/2014/main" id="{4548776D-4592-4B8B-87A9-DBABC08D8374}"/>
              </a:ext>
            </a:extLst>
          </p:cNvPr>
          <p:cNvSpPr/>
          <p:nvPr/>
        </p:nvSpPr>
        <p:spPr>
          <a:xfrm rot="16200000">
            <a:off x="332939" y="4005812"/>
            <a:ext cx="792000" cy="360000"/>
          </a:xfrm>
          <a:prstGeom prst="round2SameRect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Arial"/>
              <a:rtl val="0"/>
            </a:endParaRP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D7B8CE98-3891-40C3-8C66-5CD21FBC3E05}"/>
              </a:ext>
            </a:extLst>
          </p:cNvPr>
          <p:cNvCxnSpPr>
            <a:cxnSpLocks/>
          </p:cNvCxnSpPr>
          <p:nvPr/>
        </p:nvCxnSpPr>
        <p:spPr>
          <a:xfrm>
            <a:off x="936940" y="3789812"/>
            <a:ext cx="0" cy="79200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50395ECF-6E87-4115-B6D5-C1457B70CDD2}"/>
              </a:ext>
            </a:extLst>
          </p:cNvPr>
          <p:cNvCxnSpPr>
            <a:cxnSpLocks/>
          </p:cNvCxnSpPr>
          <p:nvPr/>
        </p:nvCxnSpPr>
        <p:spPr>
          <a:xfrm>
            <a:off x="2233547" y="3789812"/>
            <a:ext cx="0" cy="792000"/>
          </a:xfrm>
          <a:prstGeom prst="line">
            <a:avLst/>
          </a:prstGeom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8E1FBF0-BDE2-4626-B4B9-4D36AD027B08}"/>
              </a:ext>
            </a:extLst>
          </p:cNvPr>
          <p:cNvCxnSpPr>
            <a:cxnSpLocks/>
          </p:cNvCxnSpPr>
          <p:nvPr/>
        </p:nvCxnSpPr>
        <p:spPr>
          <a:xfrm>
            <a:off x="3631272" y="3789812"/>
            <a:ext cx="0" cy="792000"/>
          </a:xfrm>
          <a:prstGeom prst="line">
            <a:avLst/>
          </a:prstGeom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0D2E2A84-D958-451A-A739-BE4EEF933AE5}"/>
              </a:ext>
            </a:extLst>
          </p:cNvPr>
          <p:cNvCxnSpPr>
            <a:cxnSpLocks/>
          </p:cNvCxnSpPr>
          <p:nvPr/>
        </p:nvCxnSpPr>
        <p:spPr>
          <a:xfrm>
            <a:off x="5028997" y="3789812"/>
            <a:ext cx="0" cy="792000"/>
          </a:xfrm>
          <a:prstGeom prst="line">
            <a:avLst/>
          </a:prstGeom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CAAC9F70-7012-4CA4-874C-406DBC39D0B3}"/>
              </a:ext>
            </a:extLst>
          </p:cNvPr>
          <p:cNvCxnSpPr>
            <a:cxnSpLocks/>
          </p:cNvCxnSpPr>
          <p:nvPr/>
        </p:nvCxnSpPr>
        <p:spPr>
          <a:xfrm>
            <a:off x="6426721" y="3789812"/>
            <a:ext cx="0" cy="792000"/>
          </a:xfrm>
          <a:prstGeom prst="line">
            <a:avLst/>
          </a:prstGeom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942ED00-3699-4F2E-975D-E7577A707CB7}"/>
              </a:ext>
            </a:extLst>
          </p:cNvPr>
          <p:cNvSpPr txBox="1"/>
          <p:nvPr/>
        </p:nvSpPr>
        <p:spPr>
          <a:xfrm rot="16200000">
            <a:off x="340558" y="2314450"/>
            <a:ext cx="791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CUSTOMERS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DD72C86-1802-4A04-A589-607BD246E5AE}"/>
              </a:ext>
            </a:extLst>
          </p:cNvPr>
          <p:cNvSpPr txBox="1"/>
          <p:nvPr/>
        </p:nvSpPr>
        <p:spPr>
          <a:xfrm rot="16200000">
            <a:off x="344072" y="3190923"/>
            <a:ext cx="7849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PROJECTS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A6B000D-AE8D-4F04-BE04-95975E3DE2BF}"/>
              </a:ext>
            </a:extLst>
          </p:cNvPr>
          <p:cNvSpPr txBox="1"/>
          <p:nvPr/>
        </p:nvSpPr>
        <p:spPr>
          <a:xfrm rot="16200000">
            <a:off x="340558" y="4055005"/>
            <a:ext cx="791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VOLUME</a:t>
            </a:r>
          </a:p>
        </p:txBody>
      </p:sp>
      <p:sp>
        <p:nvSpPr>
          <p:cNvPr id="116" name="Arrow: Pentagon 115">
            <a:extLst>
              <a:ext uri="{FF2B5EF4-FFF2-40B4-BE49-F238E27FC236}">
                <a16:creationId xmlns:a16="http://schemas.microsoft.com/office/drawing/2014/main" id="{AB9A4505-4AA3-4D79-94DA-E88A1884D6F2}"/>
              </a:ext>
            </a:extLst>
          </p:cNvPr>
          <p:cNvSpPr/>
          <p:nvPr/>
        </p:nvSpPr>
        <p:spPr>
          <a:xfrm flipV="1">
            <a:off x="965460" y="1142420"/>
            <a:ext cx="3477856" cy="792000"/>
          </a:xfrm>
          <a:prstGeom prst="homePlate">
            <a:avLst>
              <a:gd name="adj" fmla="val 20692"/>
            </a:avLst>
          </a:prstGeom>
          <a:solidFill>
            <a:schemeClr val="bg1"/>
          </a:solidFill>
          <a:ln w="63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Arial"/>
              <a:rtl val="0"/>
            </a:endParaRPr>
          </a:p>
        </p:txBody>
      </p:sp>
      <p:sp>
        <p:nvSpPr>
          <p:cNvPr id="63" name="Rectangle: Top Corners Rounded 62">
            <a:extLst>
              <a:ext uri="{FF2B5EF4-FFF2-40B4-BE49-F238E27FC236}">
                <a16:creationId xmlns:a16="http://schemas.microsoft.com/office/drawing/2014/main" id="{5F24AEC2-7332-4F31-9AF0-B1B71933529E}"/>
              </a:ext>
            </a:extLst>
          </p:cNvPr>
          <p:cNvSpPr/>
          <p:nvPr/>
        </p:nvSpPr>
        <p:spPr>
          <a:xfrm rot="16200000">
            <a:off x="332940" y="1360352"/>
            <a:ext cx="792000" cy="360000"/>
          </a:xfrm>
          <a:prstGeom prst="round2SameRect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Arial"/>
              <a:rtl val="0"/>
            </a:endParaRP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77338465-6857-4C04-A989-1F546F33F1B9}"/>
              </a:ext>
            </a:extLst>
          </p:cNvPr>
          <p:cNvCxnSpPr>
            <a:cxnSpLocks/>
          </p:cNvCxnSpPr>
          <p:nvPr/>
        </p:nvCxnSpPr>
        <p:spPr>
          <a:xfrm>
            <a:off x="936940" y="1144352"/>
            <a:ext cx="0" cy="79200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3E11727-0280-4377-8460-7B68558ACE1E}"/>
              </a:ext>
            </a:extLst>
          </p:cNvPr>
          <p:cNvCxnSpPr>
            <a:cxnSpLocks/>
          </p:cNvCxnSpPr>
          <p:nvPr/>
        </p:nvCxnSpPr>
        <p:spPr>
          <a:xfrm>
            <a:off x="2324641" y="1142420"/>
            <a:ext cx="0" cy="792000"/>
          </a:xfrm>
          <a:prstGeom prst="line">
            <a:avLst/>
          </a:prstGeom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BB5AA71C-485F-4CD2-A7B7-27E2EBAC47D7}"/>
              </a:ext>
            </a:extLst>
          </p:cNvPr>
          <p:cNvSpPr txBox="1"/>
          <p:nvPr/>
        </p:nvSpPr>
        <p:spPr>
          <a:xfrm rot="16200000">
            <a:off x="340556" y="1407612"/>
            <a:ext cx="7920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PEOPLE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381769F-2081-44BE-9059-C5D08A7F74A5}"/>
              </a:ext>
            </a:extLst>
          </p:cNvPr>
          <p:cNvSpPr txBox="1"/>
          <p:nvPr/>
        </p:nvSpPr>
        <p:spPr>
          <a:xfrm>
            <a:off x="1039579" y="1210485"/>
            <a:ext cx="818885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700+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719FEC6-2284-4D01-8C39-F3113AD2BC66}"/>
              </a:ext>
            </a:extLst>
          </p:cNvPr>
          <p:cNvSpPr txBox="1"/>
          <p:nvPr/>
        </p:nvSpPr>
        <p:spPr>
          <a:xfrm>
            <a:off x="1039579" y="1508365"/>
            <a:ext cx="1221270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DC, Cloud &amp; Managed Services Team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AFB042A-B7CB-4837-8455-59E2A0577963}"/>
              </a:ext>
            </a:extLst>
          </p:cNvPr>
          <p:cNvSpPr txBox="1"/>
          <p:nvPr/>
        </p:nvSpPr>
        <p:spPr>
          <a:xfrm>
            <a:off x="2417989" y="1210485"/>
            <a:ext cx="818885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  <a:sym typeface="Arial"/>
                <a:rtl val="0"/>
              </a:rPr>
              <a:t>9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00+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7ADF2D7-5E21-43F2-BDB4-5C0450F34CC4}"/>
              </a:ext>
            </a:extLst>
          </p:cNvPr>
          <p:cNvSpPr txBox="1"/>
          <p:nvPr/>
        </p:nvSpPr>
        <p:spPr>
          <a:xfrm>
            <a:off x="2417989" y="1508365"/>
            <a:ext cx="847424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Network Experts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9762E9F-22F2-4077-AB0A-55A99C6368BF}"/>
              </a:ext>
            </a:extLst>
          </p:cNvPr>
          <p:cNvSpPr txBox="1"/>
          <p:nvPr/>
        </p:nvSpPr>
        <p:spPr>
          <a:xfrm>
            <a:off x="3338091" y="1210485"/>
            <a:ext cx="818885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150+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8C0020B-0788-4748-B0AA-84665A038A57}"/>
              </a:ext>
            </a:extLst>
          </p:cNvPr>
          <p:cNvSpPr txBox="1"/>
          <p:nvPr/>
        </p:nvSpPr>
        <p:spPr>
          <a:xfrm>
            <a:off x="3338091" y="1508365"/>
            <a:ext cx="1240808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Certified Security Experts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4BEFA15-536F-4914-893E-8F80776A9A75}"/>
              </a:ext>
            </a:extLst>
          </p:cNvPr>
          <p:cNvSpPr txBox="1"/>
          <p:nvPr/>
        </p:nvSpPr>
        <p:spPr>
          <a:xfrm>
            <a:off x="1039580" y="2099820"/>
            <a:ext cx="751026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/>
                <a:sym typeface="Arial"/>
                <a:rtl val="0"/>
              </a:rPr>
              <a:t>5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00+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039F428-0ADC-44B6-822C-0FDC059A6BF4}"/>
              </a:ext>
            </a:extLst>
          </p:cNvPr>
          <p:cNvSpPr txBox="1"/>
          <p:nvPr/>
        </p:nvSpPr>
        <p:spPr>
          <a:xfrm>
            <a:off x="1039579" y="2387656"/>
            <a:ext cx="1011457" cy="23301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Cloud clients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0E6E6F0-8464-4412-AE3B-C5E17DE54E01}"/>
              </a:ext>
            </a:extLst>
          </p:cNvPr>
          <p:cNvSpPr txBox="1"/>
          <p:nvPr/>
        </p:nvSpPr>
        <p:spPr>
          <a:xfrm>
            <a:off x="4512683" y="2099820"/>
            <a:ext cx="807149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70+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1E9D140-1EF6-444A-A11B-34E42B27E0AD}"/>
              </a:ext>
            </a:extLst>
          </p:cNvPr>
          <p:cNvSpPr txBox="1"/>
          <p:nvPr/>
        </p:nvSpPr>
        <p:spPr>
          <a:xfrm>
            <a:off x="4512683" y="2387656"/>
            <a:ext cx="987927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Private Cloud &amp; DR clients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191A1C0-5B93-4B54-A903-49654E0A551A}"/>
              </a:ext>
            </a:extLst>
          </p:cNvPr>
          <p:cNvSpPr txBox="1"/>
          <p:nvPr/>
        </p:nvSpPr>
        <p:spPr>
          <a:xfrm>
            <a:off x="5772757" y="2099820"/>
            <a:ext cx="816717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/>
                <a:sym typeface="Arial"/>
                <a:rtl val="0"/>
              </a:rPr>
              <a:t>50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+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E2FDB0A-EDE7-43E8-B838-2125ACE1CB84}"/>
              </a:ext>
            </a:extLst>
          </p:cNvPr>
          <p:cNvSpPr txBox="1"/>
          <p:nvPr/>
        </p:nvSpPr>
        <p:spPr>
          <a:xfrm>
            <a:off x="5772757" y="2387656"/>
            <a:ext cx="987927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CDN &amp; Cloud Security clients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76E3F22-37C2-42B2-B70F-44AF8A7971E5}"/>
              </a:ext>
            </a:extLst>
          </p:cNvPr>
          <p:cNvSpPr txBox="1"/>
          <p:nvPr/>
        </p:nvSpPr>
        <p:spPr>
          <a:xfrm>
            <a:off x="1039579" y="2982099"/>
            <a:ext cx="818885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50+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DDDB5C9-3F6C-483A-A6F6-BC68DD3CEE45}"/>
              </a:ext>
            </a:extLst>
          </p:cNvPr>
          <p:cNvSpPr txBox="1"/>
          <p:nvPr/>
        </p:nvSpPr>
        <p:spPr>
          <a:xfrm>
            <a:off x="1039579" y="3271468"/>
            <a:ext cx="1259871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IT Ops Transformation projects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2622DF4-C971-40A2-BA71-E5919CADC61C}"/>
              </a:ext>
            </a:extLst>
          </p:cNvPr>
          <p:cNvSpPr txBox="1"/>
          <p:nvPr/>
        </p:nvSpPr>
        <p:spPr>
          <a:xfrm>
            <a:off x="2683383" y="2982099"/>
            <a:ext cx="701508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500+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B7026EC-1668-48F3-B8E3-ABBB09FFBA4D}"/>
              </a:ext>
            </a:extLst>
          </p:cNvPr>
          <p:cNvSpPr txBox="1"/>
          <p:nvPr/>
        </p:nvSpPr>
        <p:spPr>
          <a:xfrm>
            <a:off x="2683382" y="3271468"/>
            <a:ext cx="1240808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Data Center services projects executed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85B026E-6D5E-4057-8E97-415A7EE5701D}"/>
              </a:ext>
            </a:extLst>
          </p:cNvPr>
          <p:cNvSpPr txBox="1"/>
          <p:nvPr/>
        </p:nvSpPr>
        <p:spPr>
          <a:xfrm>
            <a:off x="4362604" y="2982099"/>
            <a:ext cx="818885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300+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C87BC45-6333-4E46-9DF8-89DA9AE553DF}"/>
              </a:ext>
            </a:extLst>
          </p:cNvPr>
          <p:cNvSpPr txBox="1"/>
          <p:nvPr/>
        </p:nvSpPr>
        <p:spPr>
          <a:xfrm>
            <a:off x="4362604" y="3271468"/>
            <a:ext cx="1240808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Data Center Migration projects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3A146FE-73D4-41C2-9A12-C4C18BF0B5F3}"/>
              </a:ext>
            </a:extLst>
          </p:cNvPr>
          <p:cNvSpPr txBox="1"/>
          <p:nvPr/>
        </p:nvSpPr>
        <p:spPr>
          <a:xfrm>
            <a:off x="6029882" y="2982099"/>
            <a:ext cx="818885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80+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7552F11-4DB5-4BB6-BAF0-7D1D934740FF}"/>
              </a:ext>
            </a:extLst>
          </p:cNvPr>
          <p:cNvSpPr txBox="1"/>
          <p:nvPr/>
        </p:nvSpPr>
        <p:spPr>
          <a:xfrm>
            <a:off x="6029882" y="3271468"/>
            <a:ext cx="1122582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Platform Migration Projects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5C2B036-E36A-4374-811B-02BAE0B512CD}"/>
              </a:ext>
            </a:extLst>
          </p:cNvPr>
          <p:cNvSpPr txBox="1"/>
          <p:nvPr/>
        </p:nvSpPr>
        <p:spPr>
          <a:xfrm>
            <a:off x="1039579" y="3859520"/>
            <a:ext cx="852940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/>
                <a:sym typeface="Arial"/>
                <a:rtl val="0"/>
              </a:rPr>
              <a:t>35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K+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1B91F28-DF8B-43D7-9421-653609AB2281}"/>
              </a:ext>
            </a:extLst>
          </p:cNvPr>
          <p:cNvSpPr txBox="1"/>
          <p:nvPr/>
        </p:nvSpPr>
        <p:spPr>
          <a:xfrm>
            <a:off x="1039579" y="4144594"/>
            <a:ext cx="1079943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Managed Tickets per Month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394509E-0BC0-4494-A922-507C0CB5D899}"/>
              </a:ext>
            </a:extLst>
          </p:cNvPr>
          <p:cNvSpPr txBox="1"/>
          <p:nvPr/>
        </p:nvSpPr>
        <p:spPr>
          <a:xfrm>
            <a:off x="2324641" y="3859520"/>
            <a:ext cx="1067800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100K+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38F75D8-C690-4AE2-96A4-06543D99996C}"/>
              </a:ext>
            </a:extLst>
          </p:cNvPr>
          <p:cNvSpPr txBox="1"/>
          <p:nvPr/>
        </p:nvSpPr>
        <p:spPr>
          <a:xfrm>
            <a:off x="2324641" y="4144594"/>
            <a:ext cx="826669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Network Devices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BBCF254-0EE2-497E-9654-603AED4974E5}"/>
              </a:ext>
            </a:extLst>
          </p:cNvPr>
          <p:cNvSpPr txBox="1"/>
          <p:nvPr/>
        </p:nvSpPr>
        <p:spPr>
          <a:xfrm>
            <a:off x="3742113" y="3859520"/>
            <a:ext cx="818730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/>
                <a:sym typeface="Arial"/>
                <a:rtl val="0"/>
              </a:rPr>
              <a:t>75K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+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70C2C9A-4F1A-475E-A080-1150C869AD41}"/>
              </a:ext>
            </a:extLst>
          </p:cNvPr>
          <p:cNvSpPr txBox="1"/>
          <p:nvPr/>
        </p:nvSpPr>
        <p:spPr>
          <a:xfrm>
            <a:off x="3742113" y="4144594"/>
            <a:ext cx="909670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Managed Mailbox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898D01E-4A36-44F4-9052-AAF91E4588B6}"/>
              </a:ext>
            </a:extLst>
          </p:cNvPr>
          <p:cNvSpPr txBox="1"/>
          <p:nvPr/>
        </p:nvSpPr>
        <p:spPr>
          <a:xfrm>
            <a:off x="5112391" y="3859520"/>
            <a:ext cx="984346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5000+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7F82882-5E89-419C-A2EA-9F02FD498F14}"/>
              </a:ext>
            </a:extLst>
          </p:cNvPr>
          <p:cNvSpPr txBox="1"/>
          <p:nvPr/>
        </p:nvSpPr>
        <p:spPr>
          <a:xfrm>
            <a:off x="5112391" y="4144594"/>
            <a:ext cx="818882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Security Devices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6EFF184-A4D6-47BD-A334-B55273ECCBF3}"/>
              </a:ext>
            </a:extLst>
          </p:cNvPr>
          <p:cNvSpPr txBox="1"/>
          <p:nvPr/>
        </p:nvSpPr>
        <p:spPr>
          <a:xfrm>
            <a:off x="6510115" y="3859520"/>
            <a:ext cx="1320454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7 Petabyte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79E5D6C-A1CB-46A4-A32B-BAC7BFC2996D}"/>
              </a:ext>
            </a:extLst>
          </p:cNvPr>
          <p:cNvSpPr txBox="1"/>
          <p:nvPr/>
        </p:nvSpPr>
        <p:spPr>
          <a:xfrm>
            <a:off x="6510115" y="4144594"/>
            <a:ext cx="1122583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Managed Storage and Back-up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92349A6-AFA6-43E5-A387-1E4B6AE6B172}"/>
              </a:ext>
            </a:extLst>
          </p:cNvPr>
          <p:cNvSpPr txBox="1"/>
          <p:nvPr/>
        </p:nvSpPr>
        <p:spPr>
          <a:xfrm>
            <a:off x="2034789" y="2387656"/>
            <a:ext cx="1011457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Data Center Clients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16A536B-012F-41DB-8366-84450C8F8B05}"/>
              </a:ext>
            </a:extLst>
          </p:cNvPr>
          <p:cNvSpPr txBox="1"/>
          <p:nvPr/>
        </p:nvSpPr>
        <p:spPr>
          <a:xfrm>
            <a:off x="2034790" y="2099820"/>
            <a:ext cx="743482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/>
                <a:sym typeface="Arial"/>
                <a:rtl val="0"/>
              </a:rPr>
              <a:t>6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00+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A7C3CF-9F77-406E-AB77-B602B8E5B892}"/>
              </a:ext>
            </a:extLst>
          </p:cNvPr>
          <p:cNvSpPr/>
          <p:nvPr/>
        </p:nvSpPr>
        <p:spPr>
          <a:xfrm>
            <a:off x="7354318" y="937795"/>
            <a:ext cx="612080" cy="115688"/>
          </a:xfrm>
          <a:prstGeom prst="rect">
            <a:avLst/>
          </a:prstGeom>
          <a:solidFill>
            <a:srgbClr val="0405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+mj-lt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2863F82-767F-4384-8940-694C2007E7F6}"/>
              </a:ext>
            </a:extLst>
          </p:cNvPr>
          <p:cNvCxnSpPr/>
          <p:nvPr/>
        </p:nvCxnSpPr>
        <p:spPr>
          <a:xfrm flipV="1">
            <a:off x="7976445" y="987425"/>
            <a:ext cx="0" cy="52094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72A7E31-AD2C-4315-AF2A-68A8E3E1B1D4}"/>
              </a:ext>
            </a:extLst>
          </p:cNvPr>
          <p:cNvGrpSpPr/>
          <p:nvPr/>
        </p:nvGrpSpPr>
        <p:grpSpPr>
          <a:xfrm>
            <a:off x="7279925" y="1495691"/>
            <a:ext cx="1406855" cy="1775777"/>
            <a:chOff x="6840927" y="1480106"/>
            <a:chExt cx="1796061" cy="2267044"/>
          </a:xfrm>
        </p:grpSpPr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22B26FB7-7A85-47A3-9D52-C89C60194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840927" y="1480106"/>
              <a:ext cx="1796061" cy="2267044"/>
            </a:xfrm>
            <a:prstGeom prst="rect">
              <a:avLst/>
            </a:prstGeom>
          </p:spPr>
        </p:pic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E72CD149-5B38-4638-AE80-8BECED0B5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21002" y="2647950"/>
              <a:ext cx="1018275" cy="718997"/>
            </a:xfrm>
            <a:prstGeom prst="rect">
              <a:avLst/>
            </a:prstGeom>
          </p:spPr>
        </p:pic>
      </p:grpSp>
      <p:sp>
        <p:nvSpPr>
          <p:cNvPr id="114" name="Arrow: Pentagon 113">
            <a:extLst>
              <a:ext uri="{FF2B5EF4-FFF2-40B4-BE49-F238E27FC236}">
                <a16:creationId xmlns:a16="http://schemas.microsoft.com/office/drawing/2014/main" id="{AC735920-310A-4C34-83CD-704067DD71EC}"/>
              </a:ext>
            </a:extLst>
          </p:cNvPr>
          <p:cNvSpPr/>
          <p:nvPr/>
        </p:nvSpPr>
        <p:spPr>
          <a:xfrm flipV="1">
            <a:off x="4940468" y="1142420"/>
            <a:ext cx="1552138" cy="792000"/>
          </a:xfrm>
          <a:prstGeom prst="homePlate">
            <a:avLst>
              <a:gd name="adj" fmla="val 20692"/>
            </a:avLst>
          </a:prstGeom>
          <a:solidFill>
            <a:schemeClr val="bg1"/>
          </a:solidFill>
          <a:ln w="63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Arial"/>
              <a:rtl val="0"/>
            </a:endParaRPr>
          </a:p>
        </p:txBody>
      </p:sp>
      <p:sp>
        <p:nvSpPr>
          <p:cNvPr id="115" name="Rectangle: Top Corners Rounded 114">
            <a:extLst>
              <a:ext uri="{FF2B5EF4-FFF2-40B4-BE49-F238E27FC236}">
                <a16:creationId xmlns:a16="http://schemas.microsoft.com/office/drawing/2014/main" id="{30784136-3E06-4329-8E59-3E5A22EC2BB1}"/>
              </a:ext>
            </a:extLst>
          </p:cNvPr>
          <p:cNvSpPr/>
          <p:nvPr/>
        </p:nvSpPr>
        <p:spPr>
          <a:xfrm rot="16200000">
            <a:off x="4307948" y="1360352"/>
            <a:ext cx="792000" cy="360000"/>
          </a:xfrm>
          <a:prstGeom prst="round2Same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Arial"/>
              <a:rtl val="0"/>
            </a:endParaRP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5F4F93AD-BBB3-484F-A065-8A4C2587D3D4}"/>
              </a:ext>
            </a:extLst>
          </p:cNvPr>
          <p:cNvCxnSpPr>
            <a:cxnSpLocks/>
          </p:cNvCxnSpPr>
          <p:nvPr/>
        </p:nvCxnSpPr>
        <p:spPr>
          <a:xfrm>
            <a:off x="4867646" y="1141003"/>
            <a:ext cx="0" cy="79200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EB014FC2-C802-44F9-A2B3-20C6E6CCC9BA}"/>
              </a:ext>
            </a:extLst>
          </p:cNvPr>
          <p:cNvSpPr txBox="1"/>
          <p:nvPr/>
        </p:nvSpPr>
        <p:spPr>
          <a:xfrm rot="16200000">
            <a:off x="4315564" y="1415306"/>
            <a:ext cx="7920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PRESENCE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672E044-DA9B-4B7D-B3A7-CFDE7EFB601B}"/>
              </a:ext>
            </a:extLst>
          </p:cNvPr>
          <p:cNvSpPr txBox="1"/>
          <p:nvPr/>
        </p:nvSpPr>
        <p:spPr>
          <a:xfrm>
            <a:off x="5014587" y="1210485"/>
            <a:ext cx="1349514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3">
                    <a:lumMod val="75000"/>
                  </a:schemeClr>
                </a:solidFill>
                <a:latin typeface="+mj-lt"/>
                <a:cs typeface="Arial"/>
                <a:sym typeface="Arial"/>
                <a:rtl val="0"/>
              </a:rPr>
              <a:t>Global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cs typeface="Arial"/>
              <a:sym typeface="Arial"/>
              <a:rtl val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A4C1BFD-0EE8-4D55-B8BC-5C0D006405D9}"/>
              </a:ext>
            </a:extLst>
          </p:cNvPr>
          <p:cNvSpPr txBox="1"/>
          <p:nvPr/>
        </p:nvSpPr>
        <p:spPr>
          <a:xfrm>
            <a:off x="5014587" y="1508365"/>
            <a:ext cx="1309056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India (HQ) | USA | UK  UAE | Singapore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581315E-0934-402E-8D28-9D2D316072B7}"/>
              </a:ext>
            </a:extLst>
          </p:cNvPr>
          <p:cNvSpPr txBox="1"/>
          <p:nvPr/>
        </p:nvSpPr>
        <p:spPr>
          <a:xfrm>
            <a:off x="3283861" y="2402546"/>
            <a:ext cx="1011457" cy="23301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  <a:sym typeface="Arial"/>
                <a:rtl val="0"/>
              </a:rPr>
              <a:t>Network</a:t>
            </a: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 Clients 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BA807FF-7A98-4F95-9BAC-443781A6EB7B}"/>
              </a:ext>
            </a:extLst>
          </p:cNvPr>
          <p:cNvSpPr txBox="1"/>
          <p:nvPr/>
        </p:nvSpPr>
        <p:spPr>
          <a:xfrm>
            <a:off x="3283861" y="2114710"/>
            <a:ext cx="733017" cy="3715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/>
                <a:sym typeface="Arial"/>
                <a:rtl val="0"/>
              </a:rPr>
              <a:t>7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cs typeface="Arial"/>
                <a:sym typeface="Arial"/>
                <a:rtl val="0"/>
              </a:rPr>
              <a:t>00+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319FB0D-B8C7-4D76-A5F0-EE5FCCD5971E}"/>
              </a:ext>
            </a:extLst>
          </p:cNvPr>
          <p:cNvCxnSpPr>
            <a:cxnSpLocks/>
          </p:cNvCxnSpPr>
          <p:nvPr/>
        </p:nvCxnSpPr>
        <p:spPr>
          <a:xfrm>
            <a:off x="3243642" y="1142420"/>
            <a:ext cx="0" cy="792000"/>
          </a:xfrm>
          <a:prstGeom prst="line">
            <a:avLst/>
          </a:prstGeom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E1619E4E-53B0-48CF-AAE2-C82F4F41E079}"/>
              </a:ext>
            </a:extLst>
          </p:cNvPr>
          <p:cNvCxnSpPr>
            <a:cxnSpLocks/>
          </p:cNvCxnSpPr>
          <p:nvPr/>
        </p:nvCxnSpPr>
        <p:spPr>
          <a:xfrm>
            <a:off x="3189753" y="2027111"/>
            <a:ext cx="0" cy="792000"/>
          </a:xfrm>
          <a:prstGeom prst="line">
            <a:avLst/>
          </a:prstGeom>
          <a:ln w="63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C6650815-94AE-9F65-553D-0E14AEFB9E46}"/>
              </a:ext>
            </a:extLst>
          </p:cNvPr>
          <p:cNvSpPr/>
          <p:nvPr/>
        </p:nvSpPr>
        <p:spPr>
          <a:xfrm>
            <a:off x="7282318" y="921448"/>
            <a:ext cx="144000" cy="1440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E9B93F-72F7-7A63-7C42-F3E76F84A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Sify IT Managed Services: Key Facts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7730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9C17883-1532-FF70-C4F3-DA6DDE858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62" y="987507"/>
            <a:ext cx="1404000" cy="609632"/>
          </a:xfrm>
          <a:prstGeom prst="rect">
            <a:avLst/>
          </a:prstGeom>
          <a:noFill/>
          <a:ln w="63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84F819D8-D485-4784-2C54-B7DA142BB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934" y="987507"/>
            <a:ext cx="1404000" cy="609632"/>
          </a:xfrm>
          <a:prstGeom prst="rect">
            <a:avLst/>
          </a:prstGeom>
          <a:noFill/>
          <a:ln w="63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25AE1BA7-6747-F417-4055-307FFA4DE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106" y="987507"/>
            <a:ext cx="1404000" cy="609632"/>
          </a:xfrm>
          <a:prstGeom prst="rect">
            <a:avLst/>
          </a:prstGeom>
          <a:noFill/>
          <a:ln w="63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A9EDE277-79A4-00AE-6F97-DD04DE9FC2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/>
          <a:stretch/>
        </p:blipFill>
        <p:spPr bwMode="auto">
          <a:xfrm>
            <a:off x="4572000" y="987507"/>
            <a:ext cx="1404000" cy="607780"/>
          </a:xfrm>
          <a:prstGeom prst="rect">
            <a:avLst/>
          </a:prstGeom>
          <a:noFill/>
          <a:ln w="63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0301FE3C-FACF-7855-2DF7-4CED1A7E8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50" y="987507"/>
            <a:ext cx="1404000" cy="609632"/>
          </a:xfrm>
          <a:prstGeom prst="rect">
            <a:avLst/>
          </a:prstGeom>
          <a:noFill/>
          <a:ln w="63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10ED0421-D4E0-D573-A4F0-2FD95E7AC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623" y="987507"/>
            <a:ext cx="1404000" cy="609632"/>
          </a:xfrm>
          <a:prstGeom prst="rect">
            <a:avLst/>
          </a:prstGeom>
          <a:noFill/>
          <a:ln w="63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26EE35-04B2-2E35-349A-975CB1AF7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SIFY AS TRUSTED IT Managed services PARTNER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6DA9E4-0D0C-34C2-C503-9530414BB58C}"/>
              </a:ext>
            </a:extLst>
          </p:cNvPr>
          <p:cNvSpPr txBox="1"/>
          <p:nvPr/>
        </p:nvSpPr>
        <p:spPr>
          <a:xfrm>
            <a:off x="323850" y="1763486"/>
            <a:ext cx="1360428" cy="2538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64">
              <a:lnSpc>
                <a:spcPts val="1600"/>
              </a:lnSpc>
            </a:pP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Trebuchet MS"/>
              </a:rPr>
              <a:t>A leading </a:t>
            </a:r>
            <a:r>
              <a:rPr lang="en-US" sz="1200" b="1" dirty="0">
                <a:solidFill>
                  <a:srgbClr val="BED730"/>
                </a:solidFill>
                <a:latin typeface="Trebuchet MS"/>
              </a:rPr>
              <a:t>healthcare</a:t>
            </a: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Trebuchet MS"/>
              </a:rPr>
              <a:t> provider chose Sify’s </a:t>
            </a:r>
            <a:r>
              <a:rPr lang="en-US" sz="1200" b="1" dirty="0">
                <a:solidFill>
                  <a:srgbClr val="BED730"/>
                </a:solidFill>
                <a:latin typeface="Trebuchet MS"/>
              </a:rPr>
              <a:t>Digital@Core </a:t>
            </a: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Trebuchet MS"/>
              </a:rPr>
              <a:t>platform for the digital transformation of patient care services while saving </a:t>
            </a:r>
            <a:r>
              <a:rPr lang="en-US" sz="1200" b="1" dirty="0">
                <a:solidFill>
                  <a:srgbClr val="BED730"/>
                </a:solidFill>
                <a:latin typeface="Trebuchet MS"/>
              </a:rPr>
              <a:t>33% on cloud costs.</a:t>
            </a:r>
            <a:endParaRPr lang="en-IN" sz="1200" b="1" dirty="0">
              <a:solidFill>
                <a:srgbClr val="BED730"/>
              </a:solidFill>
              <a:latin typeface="Trebuchet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23C29B-27E2-DBD6-0794-5E1A05D955B1}"/>
              </a:ext>
            </a:extLst>
          </p:cNvPr>
          <p:cNvSpPr txBox="1"/>
          <p:nvPr/>
        </p:nvSpPr>
        <p:spPr>
          <a:xfrm>
            <a:off x="1739333" y="1763485"/>
            <a:ext cx="1329244" cy="2538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64">
              <a:lnSpc>
                <a:spcPts val="1600"/>
              </a:lnSpc>
            </a:pP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Trebuchet MS"/>
              </a:rPr>
              <a:t>India’s largest power </a:t>
            </a:r>
            <a:r>
              <a:rPr lang="en-US" sz="1200" b="1" dirty="0">
                <a:solidFill>
                  <a:srgbClr val="BED730"/>
                </a:solidFill>
                <a:latin typeface="Trebuchet MS"/>
              </a:rPr>
              <a:t>utility</a:t>
            </a: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Trebuchet MS"/>
              </a:rPr>
              <a:t> company chose Sify’s Cloud@Core platform with </a:t>
            </a:r>
            <a:r>
              <a:rPr lang="en-US" sz="1200" b="1" dirty="0">
                <a:solidFill>
                  <a:srgbClr val="BED730"/>
                </a:solidFill>
                <a:latin typeface="Trebuchet MS"/>
              </a:rPr>
              <a:t>business-outcome-based</a:t>
            </a: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Trebuchet MS"/>
              </a:rPr>
              <a:t> model to scale their service to </a:t>
            </a:r>
            <a:r>
              <a:rPr lang="en-US" sz="1200" b="1" dirty="0">
                <a:solidFill>
                  <a:srgbClr val="BED730"/>
                </a:solidFill>
                <a:latin typeface="Trebuchet MS"/>
              </a:rPr>
              <a:t>25 million+ </a:t>
            </a: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Trebuchet MS"/>
              </a:rPr>
              <a:t>subscribers.</a:t>
            </a:r>
            <a:endParaRPr lang="en-IN" sz="1200" b="1" dirty="0">
              <a:solidFill>
                <a:prstClr val="white">
                  <a:lumMod val="85000"/>
                </a:prstClr>
              </a:solidFill>
              <a:latin typeface="Trebuchet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B0BB28-9695-3B00-C0BA-A375C9DDDA20}"/>
              </a:ext>
            </a:extLst>
          </p:cNvPr>
          <p:cNvSpPr txBox="1"/>
          <p:nvPr/>
        </p:nvSpPr>
        <p:spPr>
          <a:xfrm>
            <a:off x="3156644" y="1763485"/>
            <a:ext cx="1347690" cy="1923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64">
              <a:lnSpc>
                <a:spcPts val="1600"/>
              </a:lnSpc>
            </a:pP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Trebuchet MS"/>
              </a:rPr>
              <a:t>Sify’s </a:t>
            </a:r>
            <a:r>
              <a:rPr lang="en-US" sz="1200" b="1" dirty="0">
                <a:solidFill>
                  <a:srgbClr val="BED730"/>
                </a:solidFill>
                <a:latin typeface="Trebuchet MS"/>
              </a:rPr>
              <a:t>integrated hybrid cloud solutions </a:t>
            </a: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Trebuchet MS"/>
              </a:rPr>
              <a:t>modernized 80% of the business applications of a </a:t>
            </a:r>
            <a:r>
              <a:rPr lang="en-US" sz="1200" b="1" dirty="0">
                <a:solidFill>
                  <a:srgbClr val="BED730"/>
                </a:solidFill>
                <a:latin typeface="Trebuchet MS"/>
              </a:rPr>
              <a:t>retail giant </a:t>
            </a: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Trebuchet MS"/>
              </a:rPr>
              <a:t>with </a:t>
            </a:r>
            <a:r>
              <a:rPr lang="en-US" sz="1200" b="1" dirty="0">
                <a:solidFill>
                  <a:srgbClr val="BED730"/>
                </a:solidFill>
                <a:latin typeface="Trebuchet MS"/>
              </a:rPr>
              <a:t>zero service disruption.</a:t>
            </a:r>
            <a:endParaRPr lang="en-IN" sz="1200" b="1" dirty="0">
              <a:solidFill>
                <a:srgbClr val="BED730"/>
              </a:solidFill>
              <a:latin typeface="Trebuchet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DB6914-3849-91E9-5154-6C1A53E80F66}"/>
              </a:ext>
            </a:extLst>
          </p:cNvPr>
          <p:cNvSpPr txBox="1"/>
          <p:nvPr/>
        </p:nvSpPr>
        <p:spPr>
          <a:xfrm>
            <a:off x="4586658" y="1763485"/>
            <a:ext cx="1316545" cy="1923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64">
              <a:lnSpc>
                <a:spcPts val="1600"/>
              </a:lnSpc>
            </a:pP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Trebuchet MS"/>
              </a:rPr>
              <a:t>Global </a:t>
            </a:r>
            <a:r>
              <a:rPr lang="en-US" sz="1200" b="1" dirty="0">
                <a:solidFill>
                  <a:srgbClr val="BED730"/>
                </a:solidFill>
                <a:latin typeface="Trebuchet MS"/>
              </a:rPr>
              <a:t>steel leader </a:t>
            </a: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Trebuchet MS"/>
              </a:rPr>
              <a:t>chose Sify to assess and migrate its business-critical </a:t>
            </a:r>
            <a:r>
              <a:rPr lang="en-US" sz="1200" b="1" dirty="0">
                <a:solidFill>
                  <a:srgbClr val="BED730"/>
                </a:solidFill>
                <a:latin typeface="Trebuchet MS"/>
              </a:rPr>
              <a:t>SAP</a:t>
            </a: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Trebuchet MS"/>
              </a:rPr>
              <a:t> workloads to a hyperscaler at </a:t>
            </a:r>
            <a:r>
              <a:rPr lang="en-US" sz="1200" b="1" dirty="0">
                <a:solidFill>
                  <a:srgbClr val="BED730"/>
                </a:solidFill>
                <a:latin typeface="Trebuchet MS"/>
              </a:rPr>
              <a:t>near-zero downtime</a:t>
            </a: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Trebuchet MS"/>
              </a:rPr>
              <a:t>.</a:t>
            </a:r>
            <a:endParaRPr lang="en-IN" sz="1200" dirty="0">
              <a:solidFill>
                <a:prstClr val="white">
                  <a:lumMod val="85000"/>
                </a:prstClr>
              </a:solidFill>
              <a:latin typeface="Trebuchet M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D5C8DF-6CD4-321A-A3A5-9818F28C4762}"/>
              </a:ext>
            </a:extLst>
          </p:cNvPr>
          <p:cNvSpPr txBox="1"/>
          <p:nvPr/>
        </p:nvSpPr>
        <p:spPr>
          <a:xfrm>
            <a:off x="5993097" y="1763485"/>
            <a:ext cx="1399627" cy="2743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64">
              <a:lnSpc>
                <a:spcPts val="1600"/>
              </a:lnSpc>
            </a:pP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Trebuchet MS"/>
              </a:rPr>
              <a:t>Sify helps </a:t>
            </a:r>
            <a:r>
              <a:rPr lang="en-US" sz="1200" b="1" dirty="0">
                <a:solidFill>
                  <a:srgbClr val="BED730"/>
                </a:solidFill>
                <a:latin typeface="Trebuchet MS"/>
              </a:rPr>
              <a:t>a life insurance major transform digitally</a:t>
            </a: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Trebuchet MS"/>
              </a:rPr>
              <a:t> with AI/ML, cloud-native applications, and modern DevOps toolchains by unlocking the power of hybrid cloud on a hyperscaler.</a:t>
            </a:r>
            <a:endParaRPr lang="en-IN" sz="1200" dirty="0">
              <a:solidFill>
                <a:prstClr val="white">
                  <a:lumMod val="85000"/>
                </a:prstClr>
              </a:solidFill>
              <a:latin typeface="Trebuchet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25BA33-06D0-F930-ECFE-003510FF0FE6}"/>
              </a:ext>
            </a:extLst>
          </p:cNvPr>
          <p:cNvSpPr txBox="1"/>
          <p:nvPr/>
        </p:nvSpPr>
        <p:spPr>
          <a:xfrm>
            <a:off x="7397097" y="1763486"/>
            <a:ext cx="1403995" cy="2333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64">
              <a:lnSpc>
                <a:spcPts val="1600"/>
              </a:lnSpc>
            </a:pP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Trebuchet MS"/>
              </a:rPr>
              <a:t>Ensured</a:t>
            </a:r>
            <a:r>
              <a:rPr lang="en-US" sz="1200" dirty="0">
                <a:solidFill>
                  <a:srgbClr val="BED730"/>
                </a:solidFill>
                <a:latin typeface="Trebuchet MS"/>
              </a:rPr>
              <a:t> </a:t>
            </a:r>
            <a:r>
              <a:rPr lang="en-US" sz="1200" b="1" dirty="0">
                <a:solidFill>
                  <a:srgbClr val="BED730"/>
                </a:solidFill>
                <a:latin typeface="Trebuchet MS"/>
              </a:rPr>
              <a:t>35% TCO reduction and 3X performance </a:t>
            </a: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Trebuchet MS"/>
              </a:rPr>
              <a:t>to fast-track digital transformation and bring business resiliency to a </a:t>
            </a:r>
            <a:r>
              <a:rPr lang="en-US" sz="1200" b="1" dirty="0">
                <a:solidFill>
                  <a:srgbClr val="BED730"/>
                </a:solidFill>
                <a:latin typeface="Trebuchet MS"/>
              </a:rPr>
              <a:t>major NBFC </a:t>
            </a: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Trebuchet MS"/>
              </a:rPr>
              <a:t>with multi cloud.</a:t>
            </a:r>
            <a:endParaRPr lang="en-IN" sz="1200" dirty="0">
              <a:solidFill>
                <a:prstClr val="white">
                  <a:lumMod val="85000"/>
                </a:prstClr>
              </a:solidFill>
              <a:latin typeface="Trebuchet M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B41E8B4-3983-6480-DCCC-1FA5AC25FAA1}"/>
              </a:ext>
            </a:extLst>
          </p:cNvPr>
          <p:cNvGrpSpPr/>
          <p:nvPr/>
        </p:nvGrpSpPr>
        <p:grpSpPr>
          <a:xfrm>
            <a:off x="1733589" y="1586524"/>
            <a:ext cx="5669248" cy="3145815"/>
            <a:chOff x="1733589" y="1586523"/>
            <a:chExt cx="5669248" cy="314581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BE60D73-D435-C20E-14D5-B2D9A092F6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3589" y="1586523"/>
              <a:ext cx="0" cy="3145815"/>
            </a:xfrm>
            <a:prstGeom prst="line">
              <a:avLst/>
            </a:prstGeom>
            <a:ln w="9525">
              <a:solidFill>
                <a:schemeClr val="bg1">
                  <a:alpha val="40000"/>
                </a:schemeClr>
              </a:solidFill>
              <a:prstDash val="sysDot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F0117EC-44BD-7AC7-66FB-11CEFBA76E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0901" y="1586523"/>
              <a:ext cx="0" cy="3145815"/>
            </a:xfrm>
            <a:prstGeom prst="line">
              <a:avLst/>
            </a:prstGeom>
            <a:ln w="9525">
              <a:solidFill>
                <a:schemeClr val="bg1">
                  <a:alpha val="40000"/>
                </a:schemeClr>
              </a:solidFill>
              <a:prstDash val="sysDot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B76607D-2232-658B-CA7C-9E6CF44412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68213" y="1586523"/>
              <a:ext cx="0" cy="3145815"/>
            </a:xfrm>
            <a:prstGeom prst="line">
              <a:avLst/>
            </a:prstGeom>
            <a:ln w="9525">
              <a:solidFill>
                <a:schemeClr val="bg1">
                  <a:alpha val="40000"/>
                </a:schemeClr>
              </a:solidFill>
              <a:prstDash val="sysDot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57B57E-A2C6-DB81-8982-E7EEDF3A45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5525" y="1586523"/>
              <a:ext cx="0" cy="3145815"/>
            </a:xfrm>
            <a:prstGeom prst="line">
              <a:avLst/>
            </a:prstGeom>
            <a:ln w="9525">
              <a:solidFill>
                <a:schemeClr val="bg1">
                  <a:alpha val="40000"/>
                </a:schemeClr>
              </a:solidFill>
              <a:prstDash val="sysDot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CF3CBD7-8A50-909D-982A-7C74FA2A16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02837" y="1586523"/>
              <a:ext cx="0" cy="3145815"/>
            </a:xfrm>
            <a:prstGeom prst="line">
              <a:avLst/>
            </a:prstGeom>
            <a:ln w="9525">
              <a:solidFill>
                <a:schemeClr val="bg1">
                  <a:alpha val="40000"/>
                </a:schemeClr>
              </a:solidFill>
              <a:prstDash val="sysDot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09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323850" y="2571750"/>
            <a:ext cx="849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Thank You</a:t>
            </a:r>
            <a:endParaRPr lang="en-IN" sz="4000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book cover&#10;&#10;Description automatically generated with medium confidence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36" y="1241623"/>
            <a:ext cx="780727" cy="133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914EC3B-E189-4C5C-31D5-E1A0FF64F34D}"/>
              </a:ext>
            </a:extLst>
          </p:cNvPr>
          <p:cNvSpPr/>
          <p:nvPr/>
        </p:nvSpPr>
        <p:spPr>
          <a:xfrm>
            <a:off x="5001554" y="4245933"/>
            <a:ext cx="3818446" cy="396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036" name="Straight Connector 1035">
            <a:extLst>
              <a:ext uri="{FF2B5EF4-FFF2-40B4-BE49-F238E27FC236}">
                <a16:creationId xmlns:a16="http://schemas.microsoft.com/office/drawing/2014/main" id="{9C19EA8D-8E22-8D27-CF6D-C3084FE99035}"/>
              </a:ext>
            </a:extLst>
          </p:cNvPr>
          <p:cNvCxnSpPr>
            <a:cxnSpLocks/>
          </p:cNvCxnSpPr>
          <p:nvPr/>
        </p:nvCxnSpPr>
        <p:spPr>
          <a:xfrm>
            <a:off x="2497935" y="987425"/>
            <a:ext cx="0" cy="3740211"/>
          </a:xfrm>
          <a:prstGeom prst="line">
            <a:avLst/>
          </a:prstGeom>
          <a:ln w="9525">
            <a:solidFill>
              <a:srgbClr val="BED73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1" name="TextBox 1040">
            <a:extLst>
              <a:ext uri="{FF2B5EF4-FFF2-40B4-BE49-F238E27FC236}">
                <a16:creationId xmlns:a16="http://schemas.microsoft.com/office/drawing/2014/main" id="{E7F9325F-90E5-4D78-9DAD-A8B1E28C8EAF}"/>
              </a:ext>
            </a:extLst>
          </p:cNvPr>
          <p:cNvSpPr txBox="1"/>
          <p:nvPr/>
        </p:nvSpPr>
        <p:spPr>
          <a:xfrm>
            <a:off x="6561318" y="2481856"/>
            <a:ext cx="1224000" cy="46166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800" dirty="0">
                <a:latin typeface="+mj-lt"/>
              </a:rPr>
              <a:t>Automation</a:t>
            </a:r>
          </a:p>
          <a:p>
            <a:pPr algn="ctr"/>
            <a:r>
              <a:rPr lang="en-US" sz="800" dirty="0">
                <a:latin typeface="+mj-lt"/>
              </a:rPr>
              <a:t>Event Management</a:t>
            </a:r>
          </a:p>
          <a:p>
            <a:pPr algn="ctr"/>
            <a:r>
              <a:rPr lang="en-US" sz="800" dirty="0">
                <a:latin typeface="+mj-lt"/>
              </a:rPr>
              <a:t>AIOps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B318756-CBD7-4A3B-B33A-0F9D0A036430}"/>
              </a:ext>
            </a:extLst>
          </p:cNvPr>
          <p:cNvSpPr txBox="1"/>
          <p:nvPr/>
        </p:nvSpPr>
        <p:spPr>
          <a:xfrm>
            <a:off x="4698037" y="2496688"/>
            <a:ext cx="1861006" cy="4320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+mj-lt"/>
              </a:rPr>
              <a:t>Discovery &amp; Mapping</a:t>
            </a:r>
          </a:p>
          <a:p>
            <a:pPr algn="ctr"/>
            <a:r>
              <a:rPr lang="en-US" sz="800" dirty="0">
                <a:latin typeface="+mj-lt"/>
              </a:rPr>
              <a:t>Monitoring</a:t>
            </a:r>
          </a:p>
          <a:p>
            <a:pPr algn="ctr"/>
            <a:r>
              <a:rPr lang="en-US" sz="800" dirty="0">
                <a:latin typeface="+mj-lt"/>
              </a:rPr>
              <a:t>Business Services Dashboard</a:t>
            </a:r>
            <a:endParaRPr lang="en-IN" sz="800" dirty="0">
              <a:latin typeface="+mj-lt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CC6675E5-30E7-48EA-A814-D7EF23236C46}"/>
              </a:ext>
            </a:extLst>
          </p:cNvPr>
          <p:cNvSpPr txBox="1"/>
          <p:nvPr/>
        </p:nvSpPr>
        <p:spPr>
          <a:xfrm>
            <a:off x="7770671" y="2496688"/>
            <a:ext cx="1055429" cy="4320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+mj-lt"/>
              </a:rPr>
              <a:t>Data </a:t>
            </a:r>
          </a:p>
          <a:p>
            <a:pPr algn="ctr"/>
            <a:r>
              <a:rPr lang="en-US" sz="800" dirty="0">
                <a:latin typeface="+mj-lt"/>
              </a:rPr>
              <a:t>Visualization</a:t>
            </a:r>
          </a:p>
          <a:p>
            <a:pPr algn="ctr"/>
            <a:endParaRPr lang="en-IN" sz="800" dirty="0">
              <a:latin typeface="+mj-lt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0A35C69-4856-4953-9056-8C065DF8F9AA}"/>
              </a:ext>
            </a:extLst>
          </p:cNvPr>
          <p:cNvSpPr/>
          <p:nvPr/>
        </p:nvSpPr>
        <p:spPr>
          <a:xfrm>
            <a:off x="3702075" y="1353965"/>
            <a:ext cx="5124037" cy="877669"/>
          </a:xfrm>
          <a:prstGeom prst="roundRect">
            <a:avLst>
              <a:gd name="adj" fmla="val 11451"/>
            </a:avLst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noFill/>
            <a:prstDash val="sysDot"/>
            <a:miter lim="800000"/>
          </a:ln>
          <a:effectLst/>
        </p:spPr>
        <p:txBody>
          <a:bodyPr tIns="0" rtlCol="0" anchor="ctr"/>
          <a:lstStyle/>
          <a:p>
            <a:pPr algn="ctr" defTabSz="914378"/>
            <a:endParaRPr lang="en-IN" sz="933" kern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57D107B-495A-4061-A4C2-FE08AA546456}"/>
              </a:ext>
            </a:extLst>
          </p:cNvPr>
          <p:cNvSpPr/>
          <p:nvPr/>
        </p:nvSpPr>
        <p:spPr>
          <a:xfrm>
            <a:off x="4688278" y="2323427"/>
            <a:ext cx="3210277" cy="180000"/>
          </a:xfrm>
          <a:prstGeom prst="roundRect">
            <a:avLst/>
          </a:prstGeom>
          <a:solidFill>
            <a:srgbClr val="A9D18E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chemeClr val="tx1"/>
                </a:solidFill>
                <a:latin typeface="+mj-lt"/>
              </a:rPr>
              <a:t>Sify Monitoring Tool</a:t>
            </a:r>
            <a:endParaRPr lang="en-IN" sz="7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C4EDE58-AF01-4846-A5A7-6D9205167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607" y="3160300"/>
            <a:ext cx="3162898" cy="1029608"/>
          </a:xfrm>
          <a:prstGeom prst="rect">
            <a:avLst/>
          </a:prstGeom>
        </p:spPr>
      </p:pic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183DBA3-D7F8-442E-9C8B-DCD2D3D2ED29}"/>
              </a:ext>
            </a:extLst>
          </p:cNvPr>
          <p:cNvCxnSpPr>
            <a:cxnSpLocks/>
          </p:cNvCxnSpPr>
          <p:nvPr/>
        </p:nvCxnSpPr>
        <p:spPr>
          <a:xfrm flipV="1">
            <a:off x="4210247" y="2183264"/>
            <a:ext cx="0" cy="187408"/>
          </a:xfrm>
          <a:prstGeom prst="straightConnector1">
            <a:avLst/>
          </a:prstGeom>
          <a:noFill/>
          <a:ln w="19050" cap="flat" cmpd="sng" algn="ctr">
            <a:solidFill>
              <a:srgbClr val="BED73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7077F71D-7BB4-4070-8315-02AAF8EB818C}"/>
              </a:ext>
            </a:extLst>
          </p:cNvPr>
          <p:cNvSpPr/>
          <p:nvPr/>
        </p:nvSpPr>
        <p:spPr>
          <a:xfrm>
            <a:off x="3674125" y="2473734"/>
            <a:ext cx="876682" cy="468000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ysDot"/>
            <a:miter lim="800000"/>
          </a:ln>
          <a:effectLst/>
        </p:spPr>
        <p:txBody>
          <a:bodyPr rtlCol="0" anchor="ctr"/>
          <a:lstStyle/>
          <a:p>
            <a:pPr algn="ctr" defTabSz="914378"/>
            <a:endParaRPr lang="en-IN" sz="933" kern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6C53EABA-6479-4212-8B8C-C74AA78317E9}"/>
              </a:ext>
            </a:extLst>
          </p:cNvPr>
          <p:cNvSpPr/>
          <p:nvPr/>
        </p:nvSpPr>
        <p:spPr>
          <a:xfrm>
            <a:off x="3674124" y="2335287"/>
            <a:ext cx="876683" cy="134254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noFill/>
            <a:prstDash val="sysDot"/>
            <a:miter lim="800000"/>
          </a:ln>
          <a:effectLst/>
        </p:spPr>
        <p:txBody>
          <a:bodyPr rtlCol="0" anchor="ctr"/>
          <a:lstStyle/>
          <a:p>
            <a:pPr algn="ctr" defTabSz="914378"/>
            <a:r>
              <a:rPr lang="en-US" sz="900" kern="0" dirty="0">
                <a:solidFill>
                  <a:prstClr val="black"/>
                </a:solidFill>
                <a:latin typeface="+mj-lt"/>
              </a:rPr>
              <a:t>System Tools</a:t>
            </a:r>
            <a:endParaRPr lang="en-IN" sz="900" kern="0" dirty="0">
              <a:solidFill>
                <a:prstClr val="black"/>
              </a:solidFill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3C9DCA-5F43-4861-B101-BC63FBE0C1CD}"/>
              </a:ext>
            </a:extLst>
          </p:cNvPr>
          <p:cNvGrpSpPr/>
          <p:nvPr/>
        </p:nvGrpSpPr>
        <p:grpSpPr>
          <a:xfrm>
            <a:off x="5969919" y="663215"/>
            <a:ext cx="1146460" cy="536668"/>
            <a:chOff x="6427117" y="1117622"/>
            <a:chExt cx="1081064" cy="536668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0A44C1FA-1CBB-4415-A7B4-A1D8C52B484C}"/>
                </a:ext>
              </a:extLst>
            </p:cNvPr>
            <p:cNvSpPr/>
            <p:nvPr/>
          </p:nvSpPr>
          <p:spPr>
            <a:xfrm>
              <a:off x="6427117" y="1273290"/>
              <a:ext cx="1081064" cy="381000"/>
            </a:xfrm>
            <a:prstGeom prst="roundRect">
              <a:avLst>
                <a:gd name="adj" fmla="val 18572"/>
              </a:avLst>
            </a:prstGeom>
            <a:solidFill>
              <a:sysClr val="window" lastClr="FFFFFF"/>
            </a:solidFill>
            <a:ln w="3175" cap="flat" cmpd="sng" algn="ctr">
              <a:solidFill>
                <a:srgbClr val="70AD4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8"/>
              <a:endParaRPr lang="en-IN" sz="2400" kern="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E37BAFC-DE61-48FC-9BCF-D1F486E9172C}"/>
                </a:ext>
              </a:extLst>
            </p:cNvPr>
            <p:cNvSpPr txBox="1"/>
            <p:nvPr/>
          </p:nvSpPr>
          <p:spPr>
            <a:xfrm>
              <a:off x="6508551" y="1117622"/>
              <a:ext cx="919334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700" b="1" dirty="0">
                  <a:latin typeface="+mj-lt"/>
                </a:rPr>
                <a:t>Sify Delivery Team</a:t>
              </a:r>
              <a:endParaRPr lang="en-IN" sz="700" b="1" dirty="0">
                <a:latin typeface="+mj-lt"/>
              </a:endParaRPr>
            </a:p>
          </p:txBody>
        </p:sp>
        <p:pic>
          <p:nvPicPr>
            <p:cNvPr id="50" name="Graphic 49" descr="Office worker">
              <a:extLst>
                <a:ext uri="{FF2B5EF4-FFF2-40B4-BE49-F238E27FC236}">
                  <a16:creationId xmlns:a16="http://schemas.microsoft.com/office/drawing/2014/main" id="{E1F2DA60-8BE9-472F-90C7-E7D65FABE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12001" y="1314359"/>
              <a:ext cx="303605" cy="303605"/>
            </a:xfrm>
            <a:prstGeom prst="rect">
              <a:avLst/>
            </a:prstGeom>
          </p:spPr>
        </p:pic>
        <p:pic>
          <p:nvPicPr>
            <p:cNvPr id="51" name="Graphic 50" descr="Office worker">
              <a:extLst>
                <a:ext uri="{FF2B5EF4-FFF2-40B4-BE49-F238E27FC236}">
                  <a16:creationId xmlns:a16="http://schemas.microsoft.com/office/drawing/2014/main" id="{4793E07C-2F55-4D03-9FE7-2F08A9868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24432" y="1317441"/>
              <a:ext cx="303605" cy="303605"/>
            </a:xfrm>
            <a:prstGeom prst="rect">
              <a:avLst/>
            </a:prstGeom>
          </p:spPr>
        </p:pic>
        <p:pic>
          <p:nvPicPr>
            <p:cNvPr id="52" name="Graphic 51" descr="Office worker">
              <a:extLst>
                <a:ext uri="{FF2B5EF4-FFF2-40B4-BE49-F238E27FC236}">
                  <a16:creationId xmlns:a16="http://schemas.microsoft.com/office/drawing/2014/main" id="{196A1800-AE9A-452A-AB4C-9EFAF2D62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36863" y="1317440"/>
              <a:ext cx="303605" cy="303605"/>
            </a:xfrm>
            <a:prstGeom prst="rect">
              <a:avLst/>
            </a:prstGeom>
          </p:spPr>
        </p:pic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20E1C2E7-1FC3-402D-979D-B5E49CB153A3}"/>
              </a:ext>
            </a:extLst>
          </p:cNvPr>
          <p:cNvSpPr/>
          <p:nvPr/>
        </p:nvSpPr>
        <p:spPr>
          <a:xfrm>
            <a:off x="2582432" y="3157805"/>
            <a:ext cx="1092589" cy="194820"/>
          </a:xfrm>
          <a:prstGeom prst="rect">
            <a:avLst/>
          </a:prstGeom>
          <a:solidFill>
            <a:srgbClr val="E2F0D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Backup</a:t>
            </a:r>
            <a:endParaRPr lang="en-IN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A73ACBC-33DC-4618-B4FD-33678DE70EF7}"/>
              </a:ext>
            </a:extLst>
          </p:cNvPr>
          <p:cNvSpPr/>
          <p:nvPr/>
        </p:nvSpPr>
        <p:spPr>
          <a:xfrm>
            <a:off x="2582432" y="3381132"/>
            <a:ext cx="1092589" cy="194820"/>
          </a:xfrm>
          <a:prstGeom prst="rect">
            <a:avLst/>
          </a:prstGeom>
          <a:solidFill>
            <a:srgbClr val="E2F0D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schemeClr val="tx1"/>
                </a:solidFill>
                <a:latin typeface="+mj-lt"/>
              </a:rPr>
              <a:t>Patch Management</a:t>
            </a:r>
            <a:endParaRPr lang="en-IN" sz="75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42D564F-0281-4C4D-96C1-70E2DF7D071B}"/>
              </a:ext>
            </a:extLst>
          </p:cNvPr>
          <p:cNvSpPr/>
          <p:nvPr/>
        </p:nvSpPr>
        <p:spPr>
          <a:xfrm>
            <a:off x="2582432" y="3604459"/>
            <a:ext cx="1092589" cy="194820"/>
          </a:xfrm>
          <a:prstGeom prst="rect">
            <a:avLst/>
          </a:prstGeom>
          <a:solidFill>
            <a:srgbClr val="E2F0D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  <a:latin typeface="+mj-lt"/>
              </a:rPr>
              <a:t>Syslogs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10F56FD-B7EE-49AE-BE6E-90C260AB1D71}"/>
              </a:ext>
            </a:extLst>
          </p:cNvPr>
          <p:cNvSpPr/>
          <p:nvPr/>
        </p:nvSpPr>
        <p:spPr>
          <a:xfrm>
            <a:off x="2582432" y="3827786"/>
            <a:ext cx="1092589" cy="194820"/>
          </a:xfrm>
          <a:prstGeom prst="rect">
            <a:avLst/>
          </a:prstGeom>
          <a:solidFill>
            <a:srgbClr val="E2F0D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  <a:latin typeface="+mj-lt"/>
              </a:rPr>
              <a:t>VA / PT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771CB2C-0301-47E1-B1AA-26245152DDAF}"/>
              </a:ext>
            </a:extLst>
          </p:cNvPr>
          <p:cNvSpPr/>
          <p:nvPr/>
        </p:nvSpPr>
        <p:spPr>
          <a:xfrm>
            <a:off x="2581535" y="4274440"/>
            <a:ext cx="1092589" cy="194820"/>
          </a:xfrm>
          <a:prstGeom prst="rect">
            <a:avLst/>
          </a:prstGeom>
          <a:solidFill>
            <a:srgbClr val="E2F0D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SIEM</a:t>
            </a:r>
            <a:endParaRPr lang="en-IN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E1E6A2C-8E21-423C-B1B8-811FF25C73BA}"/>
              </a:ext>
            </a:extLst>
          </p:cNvPr>
          <p:cNvSpPr/>
          <p:nvPr/>
        </p:nvSpPr>
        <p:spPr>
          <a:xfrm>
            <a:off x="2581535" y="4497764"/>
            <a:ext cx="1092589" cy="194820"/>
          </a:xfrm>
          <a:prstGeom prst="rect">
            <a:avLst/>
          </a:prstGeom>
          <a:solidFill>
            <a:srgbClr val="E2F0D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DR</a:t>
            </a:r>
            <a:endParaRPr lang="en-IN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8" name="Diagonal Stripe 87">
            <a:extLst>
              <a:ext uri="{FF2B5EF4-FFF2-40B4-BE49-F238E27FC236}">
                <a16:creationId xmlns:a16="http://schemas.microsoft.com/office/drawing/2014/main" id="{BF3C531C-4D69-4B49-B5B1-7F262C64452C}"/>
              </a:ext>
            </a:extLst>
          </p:cNvPr>
          <p:cNvSpPr/>
          <p:nvPr/>
        </p:nvSpPr>
        <p:spPr>
          <a:xfrm rot="9388168">
            <a:off x="3417638" y="3193366"/>
            <a:ext cx="601717" cy="1456994"/>
          </a:xfrm>
          <a:prstGeom prst="diagStripe">
            <a:avLst>
              <a:gd name="adj" fmla="val 0"/>
            </a:avLst>
          </a:prstGeom>
          <a:solidFill>
            <a:srgbClr val="E2F0D9"/>
          </a:solidFill>
          <a:ln w="31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>
              <a:latin typeface="+mj-lt"/>
            </a:endParaRP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237404CC-7E8A-42DB-9DBA-742DAA0E92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092" b="2530"/>
          <a:stretch/>
        </p:blipFill>
        <p:spPr>
          <a:xfrm>
            <a:off x="5012287" y="4241608"/>
            <a:ext cx="3341217" cy="403242"/>
          </a:xfrm>
          <a:prstGeom prst="rect">
            <a:avLst/>
          </a:prstGeom>
        </p:spPr>
      </p:pic>
      <p:sp>
        <p:nvSpPr>
          <p:cNvPr id="108" name="Arrow: Pentagon 107">
            <a:extLst>
              <a:ext uri="{FF2B5EF4-FFF2-40B4-BE49-F238E27FC236}">
                <a16:creationId xmlns:a16="http://schemas.microsoft.com/office/drawing/2014/main" id="{F16BA272-75C9-4734-8B11-214B7993CD74}"/>
              </a:ext>
            </a:extLst>
          </p:cNvPr>
          <p:cNvSpPr/>
          <p:nvPr/>
        </p:nvSpPr>
        <p:spPr>
          <a:xfrm rot="16200000">
            <a:off x="6042144" y="2957406"/>
            <a:ext cx="179262" cy="246300"/>
          </a:xfrm>
          <a:prstGeom prst="homePlate">
            <a:avLst/>
          </a:prstGeom>
          <a:solidFill>
            <a:srgbClr val="BED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+mj-lt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03ADFE3-7A8E-498F-A235-6328CBE4F4A1}"/>
              </a:ext>
            </a:extLst>
          </p:cNvPr>
          <p:cNvSpPr txBox="1"/>
          <p:nvPr/>
        </p:nvSpPr>
        <p:spPr>
          <a:xfrm>
            <a:off x="5919205" y="3154519"/>
            <a:ext cx="5101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j-lt"/>
              </a:rPr>
              <a:t>Polled</a:t>
            </a:r>
            <a:endParaRPr lang="en-IN" sz="800" dirty="0">
              <a:latin typeface="+mj-lt"/>
            </a:endParaRPr>
          </a:p>
        </p:txBody>
      </p:sp>
      <p:sp>
        <p:nvSpPr>
          <p:cNvPr id="112" name="Arrow: Pentagon 111">
            <a:extLst>
              <a:ext uri="{FF2B5EF4-FFF2-40B4-BE49-F238E27FC236}">
                <a16:creationId xmlns:a16="http://schemas.microsoft.com/office/drawing/2014/main" id="{76250D69-5BC5-449B-ABAC-189D2CC4CF2A}"/>
              </a:ext>
            </a:extLst>
          </p:cNvPr>
          <p:cNvSpPr/>
          <p:nvPr/>
        </p:nvSpPr>
        <p:spPr>
          <a:xfrm rot="16200000">
            <a:off x="6588108" y="2957406"/>
            <a:ext cx="179262" cy="246300"/>
          </a:xfrm>
          <a:prstGeom prst="homePlate">
            <a:avLst/>
          </a:prstGeom>
          <a:solidFill>
            <a:srgbClr val="BED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+mj-lt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D1DE4C2-2668-4725-9852-1927C1301922}"/>
              </a:ext>
            </a:extLst>
          </p:cNvPr>
          <p:cNvSpPr txBox="1"/>
          <p:nvPr/>
        </p:nvSpPr>
        <p:spPr>
          <a:xfrm>
            <a:off x="6477211" y="3149263"/>
            <a:ext cx="4603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j-lt"/>
              </a:rPr>
              <a:t>Logs</a:t>
            </a:r>
            <a:endParaRPr lang="en-IN" sz="800" dirty="0">
              <a:latin typeface="+mj-lt"/>
            </a:endParaRPr>
          </a:p>
        </p:txBody>
      </p:sp>
      <p:sp>
        <p:nvSpPr>
          <p:cNvPr id="114" name="Arrow: Pentagon 113">
            <a:extLst>
              <a:ext uri="{FF2B5EF4-FFF2-40B4-BE49-F238E27FC236}">
                <a16:creationId xmlns:a16="http://schemas.microsoft.com/office/drawing/2014/main" id="{62DB193F-0A7E-4D54-97AD-713D11743869}"/>
              </a:ext>
            </a:extLst>
          </p:cNvPr>
          <p:cNvSpPr/>
          <p:nvPr/>
        </p:nvSpPr>
        <p:spPr>
          <a:xfrm rot="16200000">
            <a:off x="7115343" y="2957406"/>
            <a:ext cx="179262" cy="246300"/>
          </a:xfrm>
          <a:prstGeom prst="homePlate">
            <a:avLst/>
          </a:prstGeom>
          <a:solidFill>
            <a:srgbClr val="BED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+mj-lt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FE1C341-5D6E-488E-8357-13E74CA7F9F2}"/>
              </a:ext>
            </a:extLst>
          </p:cNvPr>
          <p:cNvSpPr txBox="1"/>
          <p:nvPr/>
        </p:nvSpPr>
        <p:spPr>
          <a:xfrm>
            <a:off x="6985406" y="3145838"/>
            <a:ext cx="5101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j-lt"/>
              </a:rPr>
              <a:t>Agents</a:t>
            </a:r>
            <a:endParaRPr lang="en-IN" sz="800" dirty="0">
              <a:latin typeface="+mj-lt"/>
            </a:endParaRPr>
          </a:p>
        </p:txBody>
      </p:sp>
      <p:sp>
        <p:nvSpPr>
          <p:cNvPr id="116" name="Arrow: Pentagon 115">
            <a:extLst>
              <a:ext uri="{FF2B5EF4-FFF2-40B4-BE49-F238E27FC236}">
                <a16:creationId xmlns:a16="http://schemas.microsoft.com/office/drawing/2014/main" id="{1AFB2854-CC11-43F5-9E60-AE98E2A62DB9}"/>
              </a:ext>
            </a:extLst>
          </p:cNvPr>
          <p:cNvSpPr/>
          <p:nvPr/>
        </p:nvSpPr>
        <p:spPr>
          <a:xfrm rot="16200000">
            <a:off x="7598938" y="2957406"/>
            <a:ext cx="179262" cy="246300"/>
          </a:xfrm>
          <a:prstGeom prst="homePlate">
            <a:avLst/>
          </a:prstGeom>
          <a:solidFill>
            <a:srgbClr val="BED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+mj-lt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A699D38-99F2-4E68-91BA-7568BA4991DC}"/>
              </a:ext>
            </a:extLst>
          </p:cNvPr>
          <p:cNvSpPr txBox="1"/>
          <p:nvPr/>
        </p:nvSpPr>
        <p:spPr>
          <a:xfrm>
            <a:off x="7543411" y="3153370"/>
            <a:ext cx="3551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j-lt"/>
              </a:rPr>
              <a:t>API</a:t>
            </a:r>
            <a:endParaRPr lang="en-IN" sz="800" dirty="0">
              <a:latin typeface="+mj-lt"/>
            </a:endParaRP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7C000B38-BE53-4B42-87D1-D64A1AF49EDD}"/>
              </a:ext>
            </a:extLst>
          </p:cNvPr>
          <p:cNvSpPr/>
          <p:nvPr/>
        </p:nvSpPr>
        <p:spPr>
          <a:xfrm>
            <a:off x="7852384" y="2323427"/>
            <a:ext cx="973713" cy="180000"/>
          </a:xfrm>
          <a:prstGeom prst="roundRect">
            <a:avLst/>
          </a:prstGeom>
          <a:solidFill>
            <a:srgbClr val="A9D18E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+mj-lt"/>
              </a:rPr>
              <a:t>Data Store</a:t>
            </a:r>
            <a:endParaRPr lang="en-IN" sz="7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Arrow: Left-Up 32">
            <a:extLst>
              <a:ext uri="{FF2B5EF4-FFF2-40B4-BE49-F238E27FC236}">
                <a16:creationId xmlns:a16="http://schemas.microsoft.com/office/drawing/2014/main" id="{935B670A-EA94-43EE-807E-6E2876FE3062}"/>
              </a:ext>
            </a:extLst>
          </p:cNvPr>
          <p:cNvSpPr/>
          <p:nvPr/>
        </p:nvSpPr>
        <p:spPr>
          <a:xfrm flipH="1" flipV="1">
            <a:off x="2933068" y="2389178"/>
            <a:ext cx="723151" cy="668708"/>
          </a:xfrm>
          <a:prstGeom prst="leftUpArrow">
            <a:avLst>
              <a:gd name="adj1" fmla="val 10044"/>
              <a:gd name="adj2" fmla="val 13250"/>
              <a:gd name="adj3" fmla="val 18590"/>
            </a:avLst>
          </a:prstGeom>
          <a:solidFill>
            <a:srgbClr val="A9D18E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65C6B8-2970-4276-8E5E-C38C56F443D1}"/>
              </a:ext>
            </a:extLst>
          </p:cNvPr>
          <p:cNvGrpSpPr/>
          <p:nvPr/>
        </p:nvGrpSpPr>
        <p:grpSpPr>
          <a:xfrm rot="196115">
            <a:off x="4235361" y="4289760"/>
            <a:ext cx="739039" cy="338554"/>
            <a:chOff x="4310074" y="4489428"/>
            <a:chExt cx="897698" cy="338554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23" name="Arrow: Chevron 122">
              <a:extLst>
                <a:ext uri="{FF2B5EF4-FFF2-40B4-BE49-F238E27FC236}">
                  <a16:creationId xmlns:a16="http://schemas.microsoft.com/office/drawing/2014/main" id="{A1BC15F6-7AFE-46F0-8A0C-3FF06955CF06}"/>
                </a:ext>
              </a:extLst>
            </p:cNvPr>
            <p:cNvSpPr/>
            <p:nvPr/>
          </p:nvSpPr>
          <p:spPr>
            <a:xfrm>
              <a:off x="5028629" y="4497215"/>
              <a:ext cx="179143" cy="315949"/>
            </a:xfrm>
            <a:prstGeom prst="chevron">
              <a:avLst/>
            </a:prstGeom>
            <a:solidFill>
              <a:srgbClr val="A9D18E"/>
            </a:solidFill>
            <a:ln w="3175">
              <a:solidFill>
                <a:srgbClr val="A9D18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+mj-lt"/>
              </a:endParaRPr>
            </a:p>
          </p:txBody>
        </p:sp>
        <p:sp>
          <p:nvSpPr>
            <p:cNvPr id="124" name="Arrow: Chevron 123">
              <a:extLst>
                <a:ext uri="{FF2B5EF4-FFF2-40B4-BE49-F238E27FC236}">
                  <a16:creationId xmlns:a16="http://schemas.microsoft.com/office/drawing/2014/main" id="{973851D5-7858-4347-AB18-A384C2E02DE5}"/>
                </a:ext>
              </a:extLst>
            </p:cNvPr>
            <p:cNvSpPr/>
            <p:nvPr/>
          </p:nvSpPr>
          <p:spPr>
            <a:xfrm rot="21432314">
              <a:off x="4310074" y="4512033"/>
              <a:ext cx="240146" cy="315949"/>
            </a:xfrm>
            <a:prstGeom prst="chevron">
              <a:avLst/>
            </a:prstGeom>
            <a:solidFill>
              <a:srgbClr val="A9D18E"/>
            </a:solidFill>
            <a:ln w="3175">
              <a:solidFill>
                <a:srgbClr val="A9D18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+mj-lt"/>
              </a:endParaRPr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EFD3AC8C-F57E-4DA1-98F2-A977887CF077}"/>
                </a:ext>
              </a:extLst>
            </p:cNvPr>
            <p:cNvCxnSpPr>
              <a:cxnSpLocks/>
              <a:stCxn id="124" idx="1"/>
              <a:endCxn id="123" idx="1"/>
            </p:cNvCxnSpPr>
            <p:nvPr/>
          </p:nvCxnSpPr>
          <p:spPr>
            <a:xfrm flipV="1">
              <a:off x="4430147" y="4655190"/>
              <a:ext cx="688054" cy="14818"/>
            </a:xfrm>
            <a:prstGeom prst="line">
              <a:avLst/>
            </a:prstGeom>
            <a:grpFill/>
            <a:ln>
              <a:solidFill>
                <a:srgbClr val="A9D18E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1BD69A12-6B8C-460C-9EEC-8E37A3D7E1A1}"/>
                </a:ext>
              </a:extLst>
            </p:cNvPr>
            <p:cNvSpPr txBox="1"/>
            <p:nvPr/>
          </p:nvSpPr>
          <p:spPr>
            <a:xfrm rot="21403885">
              <a:off x="4502509" y="4489428"/>
              <a:ext cx="59621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+mj-lt"/>
                </a:rPr>
                <a:t>API </a:t>
              </a:r>
            </a:p>
            <a:p>
              <a:pPr algn="ctr"/>
              <a:r>
                <a:rPr lang="en-US" sz="800" dirty="0">
                  <a:solidFill>
                    <a:schemeClr val="bg1"/>
                  </a:solidFill>
                  <a:latin typeface="+mj-lt"/>
                </a:rPr>
                <a:t>Agents</a:t>
              </a:r>
              <a:endParaRPr lang="en-IN" sz="800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18E8892C-6B32-4BAA-8DA2-9F8E1A9E14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0112" y="4813164"/>
              <a:ext cx="703303" cy="14818"/>
            </a:xfrm>
            <a:prstGeom prst="line">
              <a:avLst/>
            </a:prstGeom>
            <a:grpFill/>
            <a:ln>
              <a:solidFill>
                <a:srgbClr val="A9D18E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0C695C11-07B2-4FCC-9D1F-89F82CEC3B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0112" y="4497213"/>
              <a:ext cx="703303" cy="14818"/>
            </a:xfrm>
            <a:prstGeom prst="line">
              <a:avLst/>
            </a:prstGeom>
            <a:grpFill/>
            <a:ln>
              <a:solidFill>
                <a:srgbClr val="A9D18E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350A2CAE-25DA-4FB8-9D34-74C8985B45D9}"/>
              </a:ext>
            </a:extLst>
          </p:cNvPr>
          <p:cNvCxnSpPr>
            <a:cxnSpLocks/>
          </p:cNvCxnSpPr>
          <p:nvPr/>
        </p:nvCxnSpPr>
        <p:spPr>
          <a:xfrm flipV="1">
            <a:off x="5995062" y="2174120"/>
            <a:ext cx="0" cy="187408"/>
          </a:xfrm>
          <a:prstGeom prst="straightConnector1">
            <a:avLst/>
          </a:prstGeom>
          <a:noFill/>
          <a:ln w="19050" cap="flat" cmpd="sng" algn="ctr">
            <a:solidFill>
              <a:srgbClr val="BED73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4C0C812D-9D32-4C1C-8EB1-C483202AE2F3}"/>
              </a:ext>
            </a:extLst>
          </p:cNvPr>
          <p:cNvCxnSpPr>
            <a:cxnSpLocks/>
          </p:cNvCxnSpPr>
          <p:nvPr/>
        </p:nvCxnSpPr>
        <p:spPr>
          <a:xfrm flipV="1">
            <a:off x="8288689" y="2174120"/>
            <a:ext cx="0" cy="187408"/>
          </a:xfrm>
          <a:prstGeom prst="straightConnector1">
            <a:avLst/>
          </a:prstGeom>
          <a:noFill/>
          <a:ln w="19050" cap="flat" cmpd="sng" algn="ctr">
            <a:solidFill>
              <a:srgbClr val="BED73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30508C41-1E94-4133-AF25-9440D7A521A4}"/>
              </a:ext>
            </a:extLst>
          </p:cNvPr>
          <p:cNvCxnSpPr>
            <a:cxnSpLocks/>
          </p:cNvCxnSpPr>
          <p:nvPr/>
        </p:nvCxnSpPr>
        <p:spPr>
          <a:xfrm flipV="1">
            <a:off x="7317042" y="2189296"/>
            <a:ext cx="0" cy="187408"/>
          </a:xfrm>
          <a:prstGeom prst="straightConnector1">
            <a:avLst/>
          </a:prstGeom>
          <a:noFill/>
          <a:ln w="19050" cap="flat" cmpd="sng" algn="ctr">
            <a:solidFill>
              <a:srgbClr val="BED73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4DDEE67-7C29-00E3-B7E1-C5DD7F1A57E4}"/>
              </a:ext>
            </a:extLst>
          </p:cNvPr>
          <p:cNvSpPr txBox="1"/>
          <p:nvPr/>
        </p:nvSpPr>
        <p:spPr>
          <a:xfrm>
            <a:off x="3783031" y="1938601"/>
            <a:ext cx="551754" cy="2160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IN" sz="800" dirty="0">
                <a:latin typeface="+mj-lt"/>
              </a:rPr>
              <a:t>Request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923EFE-BA84-3B2C-9E64-A8A686917490}"/>
              </a:ext>
            </a:extLst>
          </p:cNvPr>
          <p:cNvSpPr txBox="1"/>
          <p:nvPr/>
        </p:nvSpPr>
        <p:spPr>
          <a:xfrm>
            <a:off x="4354952" y="1938601"/>
            <a:ext cx="441147" cy="2160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IN" sz="800" dirty="0">
                <a:latin typeface="+mj-lt"/>
              </a:rPr>
              <a:t>Event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229137-9CD7-F784-7FC2-4A4D958267CD}"/>
              </a:ext>
            </a:extLst>
          </p:cNvPr>
          <p:cNvSpPr txBox="1"/>
          <p:nvPr/>
        </p:nvSpPr>
        <p:spPr>
          <a:xfrm>
            <a:off x="5998808" y="1938601"/>
            <a:ext cx="519694" cy="2160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IN" sz="800" dirty="0">
                <a:latin typeface="+mj-lt"/>
              </a:rPr>
              <a:t>Change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F979A8-75AD-6CD6-DD4B-611D5464674C}"/>
              </a:ext>
            </a:extLst>
          </p:cNvPr>
          <p:cNvSpPr txBox="1"/>
          <p:nvPr/>
        </p:nvSpPr>
        <p:spPr>
          <a:xfrm>
            <a:off x="5412459" y="1938601"/>
            <a:ext cx="566182" cy="2160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IN" sz="800" dirty="0">
                <a:latin typeface="+mj-lt"/>
              </a:rPr>
              <a:t>Problem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04DA61-2438-A3AF-29CF-FD0B7E1F44CF}"/>
              </a:ext>
            </a:extLst>
          </p:cNvPr>
          <p:cNvSpPr txBox="1"/>
          <p:nvPr/>
        </p:nvSpPr>
        <p:spPr>
          <a:xfrm>
            <a:off x="4816266" y="1938601"/>
            <a:ext cx="576026" cy="2160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800"/>
            </a:lvl1pPr>
          </a:lstStyle>
          <a:p>
            <a:r>
              <a:rPr lang="en-IN" dirty="0">
                <a:latin typeface="+mj-lt"/>
              </a:rPr>
              <a:t>Incident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564E46-72D0-DACE-EA94-0EC973E6E474}"/>
              </a:ext>
            </a:extLst>
          </p:cNvPr>
          <p:cNvSpPr txBox="1"/>
          <p:nvPr/>
        </p:nvSpPr>
        <p:spPr>
          <a:xfrm>
            <a:off x="6519433" y="1938601"/>
            <a:ext cx="742511" cy="215444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IN" sz="800" dirty="0">
                <a:latin typeface="+mj-lt"/>
              </a:rPr>
              <a:t>Asset Mgmt.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AEDB2B-9E75-3B38-DC6E-D58C2A5221A8}"/>
              </a:ext>
            </a:extLst>
          </p:cNvPr>
          <p:cNvSpPr txBox="1"/>
          <p:nvPr/>
        </p:nvSpPr>
        <p:spPr>
          <a:xfrm>
            <a:off x="7720985" y="1938601"/>
            <a:ext cx="925254" cy="2160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IN" sz="800" dirty="0">
                <a:latin typeface="+mj-lt"/>
              </a:rPr>
              <a:t>Service Mapping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5BB23F-53B0-35E6-79CA-8C497DF67FC1}"/>
              </a:ext>
            </a:extLst>
          </p:cNvPr>
          <p:cNvSpPr txBox="1"/>
          <p:nvPr/>
        </p:nvSpPr>
        <p:spPr>
          <a:xfrm>
            <a:off x="7262875" y="1938601"/>
            <a:ext cx="437941" cy="2160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IN" sz="800" dirty="0">
                <a:latin typeface="+mj-lt"/>
              </a:rPr>
              <a:t>CMDB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416E3D-1224-AD2A-83CA-F153DD9EFBE4}"/>
              </a:ext>
            </a:extLst>
          </p:cNvPr>
          <p:cNvGrpSpPr/>
          <p:nvPr/>
        </p:nvGrpSpPr>
        <p:grpSpPr>
          <a:xfrm>
            <a:off x="4701319" y="1417028"/>
            <a:ext cx="3276996" cy="238363"/>
            <a:chOff x="4883661" y="1286402"/>
            <a:chExt cx="3276996" cy="238363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E1A64FB-2082-4F31-B0FA-690E3933ADC7}"/>
                </a:ext>
              </a:extLst>
            </p:cNvPr>
            <p:cNvSpPr txBox="1"/>
            <p:nvPr/>
          </p:nvSpPr>
          <p:spPr>
            <a:xfrm>
              <a:off x="6534433" y="1302271"/>
              <a:ext cx="1626224" cy="216000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algn="ctr" defTabSz="914378">
                <a:defRPr sz="933" kern="0">
                  <a:solidFill>
                    <a:prstClr val="black"/>
                  </a:solidFill>
                  <a:latin typeface="Calibri" panose="020F0502020204030204"/>
                </a:defRPr>
              </a:lvl1pPr>
            </a:lstStyle>
            <a:p>
              <a:r>
                <a:rPr lang="en-US" sz="800" kern="1200" dirty="0">
                  <a:solidFill>
                    <a:schemeClr val="tx1"/>
                  </a:solidFill>
                  <a:latin typeface="+mj-lt"/>
                </a:rPr>
                <a:t>Service Fulfilment</a:t>
              </a:r>
              <a:endParaRPr lang="en-IN" sz="8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A004BBA-B821-4697-860E-A08CADF9C274}"/>
                </a:ext>
              </a:extLst>
            </p:cNvPr>
            <p:cNvSpPr/>
            <p:nvPr/>
          </p:nvSpPr>
          <p:spPr>
            <a:xfrm>
              <a:off x="4883661" y="1286402"/>
              <a:ext cx="1450505" cy="238363"/>
            </a:xfrm>
            <a:prstGeom prst="roundRect">
              <a:avLst/>
            </a:prstGeom>
            <a:solidFill>
              <a:srgbClr val="E2F0D9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Service Management Portal</a:t>
              </a:r>
              <a:endParaRPr lang="en-IN" sz="800" dirty="0">
                <a:latin typeface="+mj-lt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CF311DF-0BEF-0AD0-8296-1192B5CB8E53}"/>
              </a:ext>
            </a:extLst>
          </p:cNvPr>
          <p:cNvGrpSpPr/>
          <p:nvPr/>
        </p:nvGrpSpPr>
        <p:grpSpPr>
          <a:xfrm>
            <a:off x="4321705" y="809047"/>
            <a:ext cx="1337978" cy="435013"/>
            <a:chOff x="4321705" y="678421"/>
            <a:chExt cx="1337978" cy="43501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FF3D907-EB56-496A-8057-807C8C314259}"/>
                </a:ext>
              </a:extLst>
            </p:cNvPr>
            <p:cNvSpPr/>
            <p:nvPr/>
          </p:nvSpPr>
          <p:spPr>
            <a:xfrm>
              <a:off x="4321705" y="689157"/>
              <a:ext cx="1337978" cy="424277"/>
            </a:xfrm>
            <a:prstGeom prst="roundRect">
              <a:avLst>
                <a:gd name="adj" fmla="val 25219"/>
              </a:avLst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+mj-lt"/>
              </a:endParaRPr>
            </a:p>
          </p:txBody>
        </p:sp>
        <p:pic>
          <p:nvPicPr>
            <p:cNvPr id="10" name="Graphic 9" descr="Office worker">
              <a:extLst>
                <a:ext uri="{FF2B5EF4-FFF2-40B4-BE49-F238E27FC236}">
                  <a16:creationId xmlns:a16="http://schemas.microsoft.com/office/drawing/2014/main" id="{E6136CB3-E0FC-46E5-A3D4-FD3742B57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12977" y="678421"/>
              <a:ext cx="381000" cy="381000"/>
            </a:xfrm>
            <a:prstGeom prst="rect">
              <a:avLst/>
            </a:prstGeom>
          </p:spPr>
        </p:pic>
        <p:pic>
          <p:nvPicPr>
            <p:cNvPr id="97" name="Graphic 96" descr="Office worker">
              <a:extLst>
                <a:ext uri="{FF2B5EF4-FFF2-40B4-BE49-F238E27FC236}">
                  <a16:creationId xmlns:a16="http://schemas.microsoft.com/office/drawing/2014/main" id="{80AD78FD-FA63-68CA-5075-59F7F6454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94321" y="678421"/>
              <a:ext cx="381000" cy="381000"/>
            </a:xfrm>
            <a:prstGeom prst="rect">
              <a:avLst/>
            </a:prstGeom>
          </p:spPr>
        </p:pic>
        <p:pic>
          <p:nvPicPr>
            <p:cNvPr id="99" name="Graphic 98" descr="Office worker">
              <a:extLst>
                <a:ext uri="{FF2B5EF4-FFF2-40B4-BE49-F238E27FC236}">
                  <a16:creationId xmlns:a16="http://schemas.microsoft.com/office/drawing/2014/main" id="{992AAC50-F5DB-1781-A33D-D0CF82702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75665" y="678421"/>
              <a:ext cx="381000" cy="381000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7C1B7E3-3D47-4CD3-AE29-384909B12E1C}"/>
              </a:ext>
            </a:extLst>
          </p:cNvPr>
          <p:cNvSpPr txBox="1"/>
          <p:nvPr/>
        </p:nvSpPr>
        <p:spPr>
          <a:xfrm>
            <a:off x="4679551" y="655412"/>
            <a:ext cx="622286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+mj-lt"/>
              </a:rPr>
              <a:t>Customers</a:t>
            </a:r>
            <a:endParaRPr lang="en-IN" sz="700" b="1" dirty="0">
              <a:latin typeface="+mj-lt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6C4A822F-5215-FE42-C6C3-ACDEFFC7956A}"/>
              </a:ext>
            </a:extLst>
          </p:cNvPr>
          <p:cNvSpPr/>
          <p:nvPr/>
        </p:nvSpPr>
        <p:spPr>
          <a:xfrm>
            <a:off x="324662" y="1272424"/>
            <a:ext cx="1855898" cy="2233507"/>
          </a:xfrm>
          <a:prstGeom prst="roundRect">
            <a:avLst>
              <a:gd name="adj" fmla="val 4510"/>
            </a:avLst>
          </a:prstGeom>
          <a:solidFill>
            <a:srgbClr val="CEECED"/>
          </a:solidFill>
          <a:ln w="12700" cap="flat" cmpd="sng" algn="ctr">
            <a:noFill/>
            <a:prstDash val="sysDot"/>
            <a:miter lim="800000"/>
          </a:ln>
          <a:effectLst/>
        </p:spPr>
        <p:txBody>
          <a:bodyPr rtlCol="0" anchor="t"/>
          <a:lstStyle/>
          <a:p>
            <a:pPr algn="ctr" defTabSz="914378"/>
            <a:endParaRPr lang="en-IN" sz="1000" b="1" kern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3F8A9E9A-53E1-D4F3-E0CE-BFA818E227D1}"/>
              </a:ext>
            </a:extLst>
          </p:cNvPr>
          <p:cNvSpPr/>
          <p:nvPr/>
        </p:nvSpPr>
        <p:spPr>
          <a:xfrm>
            <a:off x="428592" y="1445218"/>
            <a:ext cx="1634032" cy="360000"/>
          </a:xfrm>
          <a:prstGeom prst="roundRect">
            <a:avLst/>
          </a:prstGeom>
          <a:solidFill>
            <a:srgbClr val="9BD6D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Customer KYC</a:t>
            </a:r>
          </a:p>
        </p:txBody>
      </p:sp>
      <p:sp>
        <p:nvSpPr>
          <p:cNvPr id="1024" name="Rectangle: Rounded Corners 1023">
            <a:extLst>
              <a:ext uri="{FF2B5EF4-FFF2-40B4-BE49-F238E27FC236}">
                <a16:creationId xmlns:a16="http://schemas.microsoft.com/office/drawing/2014/main" id="{2C010CF4-C6CB-FFB9-89A7-8011ED5B6E0E}"/>
              </a:ext>
            </a:extLst>
          </p:cNvPr>
          <p:cNvSpPr/>
          <p:nvPr/>
        </p:nvSpPr>
        <p:spPr>
          <a:xfrm>
            <a:off x="428592" y="2229000"/>
            <a:ext cx="1634032" cy="360000"/>
          </a:xfrm>
          <a:prstGeom prst="roundRect">
            <a:avLst/>
          </a:prstGeom>
          <a:solidFill>
            <a:srgbClr val="9BD6D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Configure, Price &amp; Quote</a:t>
            </a:r>
          </a:p>
        </p:txBody>
      </p:sp>
      <p:sp>
        <p:nvSpPr>
          <p:cNvPr id="1025" name="Rectangle: Rounded Corners 1024">
            <a:extLst>
              <a:ext uri="{FF2B5EF4-FFF2-40B4-BE49-F238E27FC236}">
                <a16:creationId xmlns:a16="http://schemas.microsoft.com/office/drawing/2014/main" id="{2FD83551-F97B-E2E6-F57F-00D382D60DC9}"/>
              </a:ext>
            </a:extLst>
          </p:cNvPr>
          <p:cNvSpPr/>
          <p:nvPr/>
        </p:nvSpPr>
        <p:spPr>
          <a:xfrm>
            <a:off x="428592" y="2620891"/>
            <a:ext cx="1634032" cy="360000"/>
          </a:xfrm>
          <a:prstGeom prst="roundRect">
            <a:avLst/>
          </a:prstGeom>
          <a:solidFill>
            <a:srgbClr val="9BD6D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Order Management</a:t>
            </a:r>
          </a:p>
        </p:txBody>
      </p:sp>
      <p:sp>
        <p:nvSpPr>
          <p:cNvPr id="1049" name="Rectangle: Rounded Corners 1048">
            <a:extLst>
              <a:ext uri="{FF2B5EF4-FFF2-40B4-BE49-F238E27FC236}">
                <a16:creationId xmlns:a16="http://schemas.microsoft.com/office/drawing/2014/main" id="{01EF4786-B670-D56E-FEA7-BCAEA6A56BEB}"/>
              </a:ext>
            </a:extLst>
          </p:cNvPr>
          <p:cNvSpPr/>
          <p:nvPr/>
        </p:nvSpPr>
        <p:spPr>
          <a:xfrm>
            <a:off x="4375656" y="1662850"/>
            <a:ext cx="3600000" cy="238363"/>
          </a:xfrm>
          <a:prstGeom prst="roundRect">
            <a:avLst/>
          </a:prstGeom>
          <a:solidFill>
            <a:srgbClr val="E2F0D9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800" dirty="0">
                <a:latin typeface="+mj-lt"/>
              </a:rPr>
              <a:t>Provisioning, Orchestration &amp; Service Assurance – Sify Multi-CMP</a:t>
            </a:r>
            <a:endParaRPr lang="en-IN" sz="800" dirty="0">
              <a:latin typeface="+mj-lt"/>
            </a:endParaRPr>
          </a:p>
        </p:txBody>
      </p:sp>
      <p:cxnSp>
        <p:nvCxnSpPr>
          <p:cNvPr id="1055" name="Straight Arrow Connector 1054">
            <a:extLst>
              <a:ext uri="{FF2B5EF4-FFF2-40B4-BE49-F238E27FC236}">
                <a16:creationId xmlns:a16="http://schemas.microsoft.com/office/drawing/2014/main" id="{D45DEF6F-DBA9-C104-6F41-F028C421D5D6}"/>
              </a:ext>
            </a:extLst>
          </p:cNvPr>
          <p:cNvCxnSpPr>
            <a:cxnSpLocks/>
          </p:cNvCxnSpPr>
          <p:nvPr/>
        </p:nvCxnSpPr>
        <p:spPr>
          <a:xfrm>
            <a:off x="6533675" y="1171130"/>
            <a:ext cx="0" cy="226758"/>
          </a:xfrm>
          <a:prstGeom prst="straightConnector1">
            <a:avLst/>
          </a:prstGeom>
          <a:ln>
            <a:solidFill>
              <a:srgbClr val="BED73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3" name="Straight Arrow Connector 1062">
            <a:extLst>
              <a:ext uri="{FF2B5EF4-FFF2-40B4-BE49-F238E27FC236}">
                <a16:creationId xmlns:a16="http://schemas.microsoft.com/office/drawing/2014/main" id="{5FCCC297-C2D1-0167-6C55-E5C91A0DE307}"/>
              </a:ext>
            </a:extLst>
          </p:cNvPr>
          <p:cNvCxnSpPr>
            <a:cxnSpLocks/>
          </p:cNvCxnSpPr>
          <p:nvPr/>
        </p:nvCxnSpPr>
        <p:spPr>
          <a:xfrm>
            <a:off x="5063150" y="1206140"/>
            <a:ext cx="0" cy="226758"/>
          </a:xfrm>
          <a:prstGeom prst="straightConnector1">
            <a:avLst/>
          </a:prstGeom>
          <a:ln>
            <a:solidFill>
              <a:srgbClr val="BED73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5" name="Straight Arrow Connector 1064">
            <a:extLst>
              <a:ext uri="{FF2B5EF4-FFF2-40B4-BE49-F238E27FC236}">
                <a16:creationId xmlns:a16="http://schemas.microsoft.com/office/drawing/2014/main" id="{33F65EAF-D1C3-655F-90DD-955D6EC399C5}"/>
              </a:ext>
            </a:extLst>
          </p:cNvPr>
          <p:cNvCxnSpPr>
            <a:cxnSpLocks/>
          </p:cNvCxnSpPr>
          <p:nvPr/>
        </p:nvCxnSpPr>
        <p:spPr>
          <a:xfrm>
            <a:off x="2943278" y="4808767"/>
            <a:ext cx="5577509" cy="0"/>
          </a:xfrm>
          <a:prstGeom prst="straightConnector1">
            <a:avLst/>
          </a:prstGeom>
          <a:ln w="19050">
            <a:solidFill>
              <a:srgbClr val="BED73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0" name="Picture 24" descr="Image">
            <a:extLst>
              <a:ext uri="{FF2B5EF4-FFF2-40B4-BE49-F238E27FC236}">
                <a16:creationId xmlns:a16="http://schemas.microsoft.com/office/drawing/2014/main" id="{BF26D337-42BB-199F-FFBF-7C14C844D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052" y="2527979"/>
            <a:ext cx="496139" cy="33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1" name="Rectangle 1070">
            <a:extLst>
              <a:ext uri="{FF2B5EF4-FFF2-40B4-BE49-F238E27FC236}">
                <a16:creationId xmlns:a16="http://schemas.microsoft.com/office/drawing/2014/main" id="{41FEDA2B-6D44-A107-AC5B-447A0BA5AF0A}"/>
              </a:ext>
            </a:extLst>
          </p:cNvPr>
          <p:cNvSpPr/>
          <p:nvPr/>
        </p:nvSpPr>
        <p:spPr>
          <a:xfrm>
            <a:off x="2581535" y="4051113"/>
            <a:ext cx="1092589" cy="194820"/>
          </a:xfrm>
          <a:prstGeom prst="rect">
            <a:avLst/>
          </a:prstGeom>
          <a:solidFill>
            <a:srgbClr val="E2F0D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AV</a:t>
            </a:r>
            <a:endParaRPr lang="en-IN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38" name="TextBox 1037">
            <a:extLst>
              <a:ext uri="{FF2B5EF4-FFF2-40B4-BE49-F238E27FC236}">
                <a16:creationId xmlns:a16="http://schemas.microsoft.com/office/drawing/2014/main" id="{B1F0CACE-3780-302F-FAF3-5F1304A677E3}"/>
              </a:ext>
            </a:extLst>
          </p:cNvPr>
          <p:cNvSpPr txBox="1"/>
          <p:nvPr/>
        </p:nvSpPr>
        <p:spPr>
          <a:xfrm>
            <a:off x="5001554" y="4680217"/>
            <a:ext cx="194076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 b="1">
                <a:latin typeface="+mj-lt"/>
              </a:defRPr>
            </a:lvl1pPr>
          </a:lstStyle>
          <a:p>
            <a:r>
              <a:rPr lang="en-IN" dirty="0"/>
              <a:t>Operations Support Systems</a:t>
            </a:r>
          </a:p>
        </p:txBody>
      </p:sp>
      <p:cxnSp>
        <p:nvCxnSpPr>
          <p:cNvPr id="1074" name="Straight Arrow Connector 1073">
            <a:extLst>
              <a:ext uri="{FF2B5EF4-FFF2-40B4-BE49-F238E27FC236}">
                <a16:creationId xmlns:a16="http://schemas.microsoft.com/office/drawing/2014/main" id="{0BCFE50D-1AEC-F96E-1780-E6AFE4161472}"/>
              </a:ext>
            </a:extLst>
          </p:cNvPr>
          <p:cNvCxnSpPr>
            <a:cxnSpLocks/>
          </p:cNvCxnSpPr>
          <p:nvPr/>
        </p:nvCxnSpPr>
        <p:spPr>
          <a:xfrm>
            <a:off x="264516" y="4802441"/>
            <a:ext cx="2233755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TextBox 1036">
            <a:extLst>
              <a:ext uri="{FF2B5EF4-FFF2-40B4-BE49-F238E27FC236}">
                <a16:creationId xmlns:a16="http://schemas.microsoft.com/office/drawing/2014/main" id="{7B9C1671-BA8A-FC81-8354-3B2C78455F48}"/>
              </a:ext>
            </a:extLst>
          </p:cNvPr>
          <p:cNvSpPr txBox="1"/>
          <p:nvPr/>
        </p:nvSpPr>
        <p:spPr>
          <a:xfrm>
            <a:off x="324000" y="4496804"/>
            <a:ext cx="204214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900" b="1" dirty="0">
                <a:latin typeface="+mj-lt"/>
              </a:rPr>
              <a:t>Business Support Systems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6521917-14F4-351A-95D5-98E3BF5F6C53}"/>
              </a:ext>
            </a:extLst>
          </p:cNvPr>
          <p:cNvSpPr/>
          <p:nvPr/>
        </p:nvSpPr>
        <p:spPr>
          <a:xfrm>
            <a:off x="428592" y="1837109"/>
            <a:ext cx="1634032" cy="360000"/>
          </a:xfrm>
          <a:prstGeom prst="roundRect">
            <a:avLst/>
          </a:prstGeom>
          <a:solidFill>
            <a:srgbClr val="9BD6D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Opportunity Display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C21D67A-4F2B-DC71-13D7-E10955C697E0}"/>
              </a:ext>
            </a:extLst>
          </p:cNvPr>
          <p:cNvSpPr/>
          <p:nvPr/>
        </p:nvSpPr>
        <p:spPr>
          <a:xfrm>
            <a:off x="428592" y="3012784"/>
            <a:ext cx="1634032" cy="360000"/>
          </a:xfrm>
          <a:prstGeom prst="roundRect">
            <a:avLst/>
          </a:prstGeom>
          <a:solidFill>
            <a:srgbClr val="9BD6D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Billing &amp; Invoicing</a:t>
            </a:r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1CE7E04B-FD46-BEA2-20A5-C56A7EEDDD11}"/>
              </a:ext>
            </a:extLst>
          </p:cNvPr>
          <p:cNvSpPr/>
          <p:nvPr/>
        </p:nvSpPr>
        <p:spPr>
          <a:xfrm>
            <a:off x="2180560" y="1533407"/>
            <a:ext cx="1452825" cy="452287"/>
          </a:xfrm>
          <a:prstGeom prst="leftRightArrow">
            <a:avLst/>
          </a:prstGeom>
          <a:solidFill>
            <a:schemeClr val="bg1"/>
          </a:solidFill>
          <a:ln w="9525"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900" dirty="0">
                <a:solidFill>
                  <a:schemeClr val="tx1"/>
                </a:solidFill>
                <a:latin typeface="+mj-lt"/>
              </a:rPr>
              <a:t>Integrated</a:t>
            </a:r>
          </a:p>
        </p:txBody>
      </p:sp>
      <p:pic>
        <p:nvPicPr>
          <p:cNvPr id="5122" name="Picture 2" descr="Image">
            <a:extLst>
              <a:ext uri="{FF2B5EF4-FFF2-40B4-BE49-F238E27FC236}">
                <a16:creationId xmlns:a16="http://schemas.microsoft.com/office/drawing/2014/main" id="{071CB588-E956-852B-4FB4-BC47C7312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283" y="4300808"/>
            <a:ext cx="287258" cy="21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AB80FE1-4F77-1277-8B0B-E3DA789BE7BD}"/>
              </a:ext>
            </a:extLst>
          </p:cNvPr>
          <p:cNvSpPr txBox="1"/>
          <p:nvPr/>
        </p:nvSpPr>
        <p:spPr>
          <a:xfrm>
            <a:off x="8283977" y="4499792"/>
            <a:ext cx="54213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00" b="1" i="1" dirty="0">
                <a:latin typeface="+mj-lt"/>
              </a:rPr>
              <a:t>Any Cloud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E235C88-77E8-404A-83E7-A4DD4A672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Sify IT Managed Services (IMS) platform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0310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20420-4488-4734-B934-3C154A62A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SIFY IT managed services catalog</a:t>
            </a:r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862815-736C-4F97-AEEA-30C4B5213B89}"/>
              </a:ext>
            </a:extLst>
          </p:cNvPr>
          <p:cNvSpPr/>
          <p:nvPr/>
        </p:nvSpPr>
        <p:spPr>
          <a:xfrm>
            <a:off x="665818" y="995567"/>
            <a:ext cx="287241" cy="3386667"/>
          </a:xfrm>
          <a:prstGeom prst="rect">
            <a:avLst/>
          </a:prstGeom>
          <a:solidFill>
            <a:srgbClr val="BED73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Sify Colo, 3rd Party Colo, Customer DC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094A48-E798-4F7D-8B3A-6EF8ED62E2B3}"/>
              </a:ext>
            </a:extLst>
          </p:cNvPr>
          <p:cNvSpPr/>
          <p:nvPr/>
        </p:nvSpPr>
        <p:spPr>
          <a:xfrm>
            <a:off x="1006987" y="995568"/>
            <a:ext cx="661886" cy="1511167"/>
          </a:xfrm>
          <a:prstGeom prst="rect">
            <a:avLst/>
          </a:prstGeom>
          <a:solidFill>
            <a:srgbClr val="BED73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Sify Products and Services (IaaS, PaaS, SaaS)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7C7A07-39C2-4FD5-8236-388EE0E7D219}"/>
              </a:ext>
            </a:extLst>
          </p:cNvPr>
          <p:cNvCxnSpPr>
            <a:cxnSpLocks/>
          </p:cNvCxnSpPr>
          <p:nvPr/>
        </p:nvCxnSpPr>
        <p:spPr>
          <a:xfrm>
            <a:off x="1710516" y="1783106"/>
            <a:ext cx="7109634" cy="0"/>
          </a:xfrm>
          <a:prstGeom prst="line">
            <a:avLst/>
          </a:prstGeom>
          <a:ln w="38100"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F0C0EBE-E3D9-41D9-A2D2-DDFB9BF44FC3}"/>
              </a:ext>
            </a:extLst>
          </p:cNvPr>
          <p:cNvGrpSpPr/>
          <p:nvPr/>
        </p:nvGrpSpPr>
        <p:grpSpPr>
          <a:xfrm>
            <a:off x="1710515" y="1816728"/>
            <a:ext cx="7109485" cy="702921"/>
            <a:chOff x="1448218" y="2394516"/>
            <a:chExt cx="6671163" cy="654245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0F708E0-4731-4309-9EC5-8D52DD35B5FF}"/>
                </a:ext>
              </a:extLst>
            </p:cNvPr>
            <p:cNvSpPr/>
            <p:nvPr/>
          </p:nvSpPr>
          <p:spPr>
            <a:xfrm>
              <a:off x="1448218" y="2401126"/>
              <a:ext cx="1080856" cy="623688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Hardware Mgmt., </a:t>
              </a:r>
            </a:p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Hypervisor Resource Mgmt., Monitoring, Version Mgmt., Firmware Upgrades, Patch Mgmt. &amp; OS Tasks.</a:t>
              </a:r>
              <a:endParaRPr kumimoji="0" lang="en-IN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8BCFA39-B1CB-4632-86F5-0C5C34A56844}"/>
                </a:ext>
              </a:extLst>
            </p:cNvPr>
            <p:cNvSpPr/>
            <p:nvPr/>
          </p:nvSpPr>
          <p:spPr>
            <a:xfrm>
              <a:off x="2559569" y="2398135"/>
              <a:ext cx="1080856" cy="623688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N" sz="600" dirty="0">
                  <a:solidFill>
                    <a:prstClr val="black"/>
                  </a:solidFill>
                  <a:latin typeface="Trebuchet MS"/>
                  <a:cs typeface="Arial" panose="020B0604020202020204" pitchFamily="34" charset="0"/>
                </a:rPr>
                <a:t>Application Mgmt., </a:t>
              </a:r>
              <a:r>
                <a:rPr kumimoji="0" lang="en-IN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Controller Mgmt., SAN &amp; NAS Mgmt., QOS &amp; Tier Mgmt., RAID Mgmt., </a:t>
              </a:r>
              <a:r>
                <a:rPr lang="en-IN" sz="600" dirty="0">
                  <a:solidFill>
                    <a:prstClr val="black"/>
                  </a:solidFill>
                  <a:latin typeface="Trebuchet MS"/>
                  <a:cs typeface="Arial" panose="020B0604020202020204" pitchFamily="34" charset="0"/>
                </a:rPr>
                <a:t>Firmware Mgmt.</a:t>
              </a:r>
              <a:r>
                <a:rPr kumimoji="0" lang="en-IN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1B45DFA-9D1B-40E2-85BD-3729C2C3844E}"/>
                </a:ext>
              </a:extLst>
            </p:cNvPr>
            <p:cNvSpPr/>
            <p:nvPr/>
          </p:nvSpPr>
          <p:spPr>
            <a:xfrm>
              <a:off x="3663223" y="2395121"/>
              <a:ext cx="1080856" cy="623688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Middleware stack mgmt., Switch &amp; LB Mgmt., Monitoring, Firmware Upgrade, Patch Mgmt.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BA3E0E0-FF29-4F19-B5DF-C123D16FACD8}"/>
                </a:ext>
              </a:extLst>
            </p:cNvPr>
            <p:cNvSpPr/>
            <p:nvPr/>
          </p:nvSpPr>
          <p:spPr>
            <a:xfrm>
              <a:off x="7038525" y="2394516"/>
              <a:ext cx="1080856" cy="654245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Monitoring, Configuration, </a:t>
              </a:r>
            </a:p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Platform Management - Version, Firmware  Upgrade, Patch Mgmt.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D563BF59-A666-446C-B185-6B4A2D93AC3D}"/>
                </a:ext>
              </a:extLst>
            </p:cNvPr>
            <p:cNvSpPr/>
            <p:nvPr/>
          </p:nvSpPr>
          <p:spPr>
            <a:xfrm>
              <a:off x="5910421" y="2402900"/>
              <a:ext cx="1080856" cy="621662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Kubernetes Cluster Mgmt., CI/CD Pipeline configuration, SerivceMesh configuration and monitoring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11C61A5-F0EC-427C-8703-CAE2CAECE7BE}"/>
                </a:ext>
              </a:extLst>
            </p:cNvPr>
            <p:cNvSpPr/>
            <p:nvPr/>
          </p:nvSpPr>
          <p:spPr>
            <a:xfrm>
              <a:off x="4784335" y="2425073"/>
              <a:ext cx="1080856" cy="623688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Database Mgmt., Fine Tuning, DB Jobs mgmt., Back Up  </a:t>
              </a:r>
            </a:p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Platform &amp; Schedule Mgmt., Restorations, DR Configuration &amp; Management</a:t>
              </a:r>
              <a:endParaRPr kumimoji="0" lang="en-IN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35E1B60-877B-4D8B-9A89-310255B42F1C}"/>
              </a:ext>
            </a:extLst>
          </p:cNvPr>
          <p:cNvGrpSpPr/>
          <p:nvPr/>
        </p:nvGrpSpPr>
        <p:grpSpPr>
          <a:xfrm>
            <a:off x="1706093" y="994515"/>
            <a:ext cx="4716310" cy="736712"/>
            <a:chOff x="1444056" y="1255981"/>
            <a:chExt cx="4438007" cy="666549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23E7F571-3302-4902-9E27-3A1AE95818BB}"/>
                </a:ext>
              </a:extLst>
            </p:cNvPr>
            <p:cNvSpPr/>
            <p:nvPr/>
          </p:nvSpPr>
          <p:spPr>
            <a:xfrm>
              <a:off x="1448217" y="1635110"/>
              <a:ext cx="1087523" cy="275372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Compute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786C4CEF-B751-422A-B901-4EB1E1C27A1A}"/>
                </a:ext>
              </a:extLst>
            </p:cNvPr>
            <p:cNvSpPr/>
            <p:nvPr/>
          </p:nvSpPr>
          <p:spPr>
            <a:xfrm>
              <a:off x="2566234" y="1639908"/>
              <a:ext cx="1080856" cy="275372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Storage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4CBB2149-C157-4C9F-B9BA-CBA0B3FDD6D6}"/>
                </a:ext>
              </a:extLst>
            </p:cNvPr>
            <p:cNvSpPr/>
            <p:nvPr/>
          </p:nvSpPr>
          <p:spPr>
            <a:xfrm>
              <a:off x="3669889" y="1636894"/>
              <a:ext cx="1080856" cy="275372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Network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7D68A8D0-BDBC-4EA2-AF00-DCD40B325C25}"/>
                </a:ext>
              </a:extLst>
            </p:cNvPr>
            <p:cNvSpPr/>
            <p:nvPr/>
          </p:nvSpPr>
          <p:spPr>
            <a:xfrm>
              <a:off x="4796399" y="1647158"/>
              <a:ext cx="1080856" cy="275372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Backup &amp; DR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9AC579FA-5497-4ABC-A8FE-890E1D8C23EA}"/>
                </a:ext>
              </a:extLst>
            </p:cNvPr>
            <p:cNvSpPr/>
            <p:nvPr/>
          </p:nvSpPr>
          <p:spPr>
            <a:xfrm>
              <a:off x="1444056" y="1255981"/>
              <a:ext cx="1096492" cy="324784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OS </a:t>
              </a:r>
            </a:p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[Windows / AIX// Linux]</a:t>
              </a:r>
              <a:endParaRPr kumimoji="0" lang="en-IN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E370181-5AFC-4E1C-B46E-CAD272B14696}"/>
                </a:ext>
              </a:extLst>
            </p:cNvPr>
            <p:cNvSpPr/>
            <p:nvPr/>
          </p:nvSpPr>
          <p:spPr>
            <a:xfrm>
              <a:off x="2571042" y="1260779"/>
              <a:ext cx="1080856" cy="324784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Application</a:t>
              </a:r>
            </a:p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[</a:t>
              </a:r>
              <a:r>
                <a:rPr kumimoji="0" lang="en-IN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IIS, Apache, Tomcat, AD, Exchange]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4D29E85F-A53B-4B26-B785-53EDA9761E67}"/>
                </a:ext>
              </a:extLst>
            </p:cNvPr>
            <p:cNvSpPr/>
            <p:nvPr/>
          </p:nvSpPr>
          <p:spPr>
            <a:xfrm>
              <a:off x="3674696" y="1257765"/>
              <a:ext cx="1080856" cy="324784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Middleware</a:t>
              </a:r>
            </a:p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 [JBOSS, WEBLOGIC, WEBSPHERE ]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2907AF9-9EC6-4635-853D-7FB99660A457}"/>
                </a:ext>
              </a:extLst>
            </p:cNvPr>
            <p:cNvSpPr/>
            <p:nvPr/>
          </p:nvSpPr>
          <p:spPr>
            <a:xfrm>
              <a:off x="4801207" y="1260240"/>
              <a:ext cx="1080856" cy="324784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Data Base </a:t>
              </a:r>
            </a:p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[ORACLE, MSSQL, MYSQL]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EEC863-20AB-0DFB-86FB-E5159FE34E49}"/>
              </a:ext>
            </a:extLst>
          </p:cNvPr>
          <p:cNvSpPr/>
          <p:nvPr/>
        </p:nvSpPr>
        <p:spPr>
          <a:xfrm>
            <a:off x="6459325" y="1426408"/>
            <a:ext cx="1148636" cy="30435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 DevOps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5AC76C1-F181-757F-CDBC-E3E95E0EF332}"/>
              </a:ext>
            </a:extLst>
          </p:cNvPr>
          <p:cNvSpPr/>
          <p:nvPr/>
        </p:nvSpPr>
        <p:spPr>
          <a:xfrm>
            <a:off x="6464434" y="998762"/>
            <a:ext cx="1148636" cy="3589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Containers 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0D05769-A6FF-673F-44B9-138D89693E09}"/>
              </a:ext>
            </a:extLst>
          </p:cNvPr>
          <p:cNvSpPr/>
          <p:nvPr/>
        </p:nvSpPr>
        <p:spPr>
          <a:xfrm>
            <a:off x="7655101" y="1415524"/>
            <a:ext cx="1148636" cy="30435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MSS/MDR/GRC 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7AE047C-44CD-DC4C-4FF5-8AE26A6BD5E7}"/>
              </a:ext>
            </a:extLst>
          </p:cNvPr>
          <p:cNvSpPr/>
          <p:nvPr/>
        </p:nvSpPr>
        <p:spPr>
          <a:xfrm>
            <a:off x="7660210" y="987878"/>
            <a:ext cx="1148636" cy="3589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Security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2B1BA27-388B-C3BD-A256-F76BCDC3329C}"/>
              </a:ext>
            </a:extLst>
          </p:cNvPr>
          <p:cNvSpPr/>
          <p:nvPr/>
        </p:nvSpPr>
        <p:spPr>
          <a:xfrm rot="16200000">
            <a:off x="-1226352" y="2545920"/>
            <a:ext cx="3386667" cy="285961"/>
          </a:xfrm>
          <a:prstGeom prst="rect">
            <a:avLst/>
          </a:prstGeom>
          <a:solidFill>
            <a:srgbClr val="BED73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Sify </a:t>
            </a:r>
            <a:r>
              <a:rPr lang="en-IN" sz="1100" b="1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CI Enterprise </a:t>
            </a:r>
            <a:r>
              <a:rPr kumimoji="0" lang="en-I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Cloud, AWS, AZURE, OCI, GCP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AB2B73E-2C9B-5C7F-A3AC-436CE02AF28C}"/>
              </a:ext>
            </a:extLst>
          </p:cNvPr>
          <p:cNvSpPr/>
          <p:nvPr/>
        </p:nvSpPr>
        <p:spPr>
          <a:xfrm rot="10800000" flipV="1">
            <a:off x="1006987" y="3289069"/>
            <a:ext cx="7826118" cy="336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Service Desk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Omni-Channel, 24x7, Multi-Lingual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38730EF-9204-675F-3B5C-08C35E6B7FFA}"/>
              </a:ext>
            </a:extLst>
          </p:cNvPr>
          <p:cNvSpPr/>
          <p:nvPr/>
        </p:nvSpPr>
        <p:spPr>
          <a:xfrm>
            <a:off x="6459325" y="2951090"/>
            <a:ext cx="1148636" cy="30435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 Tanzu, Rancher</a:t>
            </a:r>
            <a:endParaRPr kumimoji="0" lang="en-IN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B8B86B77-4D82-9687-A109-6BD2148D93E0}"/>
              </a:ext>
            </a:extLst>
          </p:cNvPr>
          <p:cNvSpPr/>
          <p:nvPr/>
        </p:nvSpPr>
        <p:spPr>
          <a:xfrm>
            <a:off x="1703378" y="2587079"/>
            <a:ext cx="1148636" cy="30435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Dell/ HPE/Cisco/ 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Azure Stack / Nutanix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CF792CB-31AE-010B-25DB-4AE44C179FDF}"/>
              </a:ext>
            </a:extLst>
          </p:cNvPr>
          <p:cNvSpPr/>
          <p:nvPr/>
        </p:nvSpPr>
        <p:spPr>
          <a:xfrm>
            <a:off x="2889971" y="2583021"/>
            <a:ext cx="1148636" cy="30435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Hitachi/HPE/IBM 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BABD852B-2709-5ABB-CC78-6966C73DE997}"/>
              </a:ext>
            </a:extLst>
          </p:cNvPr>
          <p:cNvSpPr/>
          <p:nvPr/>
        </p:nvSpPr>
        <p:spPr>
          <a:xfrm>
            <a:off x="4072311" y="2591034"/>
            <a:ext cx="1148636" cy="30435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Cisco / Nexus/ F5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F7B1BCF-BBE1-03B0-0DB7-D74F36DA65B6}"/>
              </a:ext>
            </a:extLst>
          </p:cNvPr>
          <p:cNvSpPr/>
          <p:nvPr/>
        </p:nvSpPr>
        <p:spPr>
          <a:xfrm>
            <a:off x="7657779" y="2583022"/>
            <a:ext cx="1148636" cy="30435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Fortinet, F5, Cisco, CrowdStrike, 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6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Arcon</a:t>
            </a:r>
            <a:endParaRPr kumimoji="0" lang="en-IN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81A0DE03-D3D1-885F-E79D-109377B559B5}"/>
              </a:ext>
            </a:extLst>
          </p:cNvPr>
          <p:cNvSpPr/>
          <p:nvPr/>
        </p:nvSpPr>
        <p:spPr>
          <a:xfrm>
            <a:off x="6452540" y="2590376"/>
            <a:ext cx="1148636" cy="30435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VMware, Suse</a:t>
            </a:r>
            <a:endParaRPr kumimoji="0" lang="en-IN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63969FC5-25DE-B820-45D7-125FC3DF29CD}"/>
              </a:ext>
            </a:extLst>
          </p:cNvPr>
          <p:cNvSpPr/>
          <p:nvPr/>
        </p:nvSpPr>
        <p:spPr>
          <a:xfrm>
            <a:off x="5260775" y="2603660"/>
            <a:ext cx="1148636" cy="2837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Commvault, Carbonite</a:t>
            </a:r>
            <a:endParaRPr kumimoji="0" lang="en-IN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A13C8118-C9B6-D266-7450-FC1B686CBCE8}"/>
              </a:ext>
            </a:extLst>
          </p:cNvPr>
          <p:cNvSpPr/>
          <p:nvPr/>
        </p:nvSpPr>
        <p:spPr>
          <a:xfrm>
            <a:off x="1703379" y="2933331"/>
            <a:ext cx="1148636" cy="30435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Rack Servers, Blade Servers, HCI, Virtualized, Azure, SAP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A830ACD4-AF12-04D9-FAF6-36A4C6F6AB00}"/>
              </a:ext>
            </a:extLst>
          </p:cNvPr>
          <p:cNvSpPr/>
          <p:nvPr/>
        </p:nvSpPr>
        <p:spPr>
          <a:xfrm>
            <a:off x="2884422" y="2930025"/>
            <a:ext cx="1148636" cy="30435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Block Storage, NFS Storage, 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ISCSI 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54704924-11C2-7F88-1AFD-2B141B11C657}"/>
              </a:ext>
            </a:extLst>
          </p:cNvPr>
          <p:cNvSpPr/>
          <p:nvPr/>
        </p:nvSpPr>
        <p:spPr>
          <a:xfrm>
            <a:off x="4065373" y="2941026"/>
            <a:ext cx="1148636" cy="30435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Router, Switch, ACI Fabric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Load Balancer</a:t>
            </a:r>
            <a:endParaRPr kumimoji="0" lang="en-IN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D0315BED-9BFE-F447-BC9C-B259623E2159}"/>
              </a:ext>
            </a:extLst>
          </p:cNvPr>
          <p:cNvSpPr/>
          <p:nvPr/>
        </p:nvSpPr>
        <p:spPr>
          <a:xfrm>
            <a:off x="7651386" y="2943966"/>
            <a:ext cx="1148636" cy="30435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FW, WAF, IPS,IDS, AV, MFA, PIM, 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94984395-E428-53C3-E119-2B41D80E0E29}"/>
              </a:ext>
            </a:extLst>
          </p:cNvPr>
          <p:cNvSpPr/>
          <p:nvPr/>
        </p:nvSpPr>
        <p:spPr>
          <a:xfrm>
            <a:off x="996699" y="2597081"/>
            <a:ext cx="672173" cy="30435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OEM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FCE67198-EC6F-C600-5DFB-11F505A57C22}"/>
              </a:ext>
            </a:extLst>
          </p:cNvPr>
          <p:cNvSpPr/>
          <p:nvPr/>
        </p:nvSpPr>
        <p:spPr>
          <a:xfrm>
            <a:off x="997103" y="2938037"/>
            <a:ext cx="661295" cy="30435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Device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Type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CD73E1F6-F191-5027-0B58-D6FCB1E06D33}"/>
              </a:ext>
            </a:extLst>
          </p:cNvPr>
          <p:cNvSpPr/>
          <p:nvPr/>
        </p:nvSpPr>
        <p:spPr>
          <a:xfrm>
            <a:off x="5268657" y="2944015"/>
            <a:ext cx="1148636" cy="30435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VTL, Tape Library</a:t>
            </a:r>
            <a:endParaRPr kumimoji="0" lang="en-IN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2A90998-3B31-D8B8-D95B-E95866207E5B}"/>
              </a:ext>
            </a:extLst>
          </p:cNvPr>
          <p:cNvSpPr/>
          <p:nvPr/>
        </p:nvSpPr>
        <p:spPr>
          <a:xfrm rot="10800000" flipV="1">
            <a:off x="1006987" y="3667436"/>
            <a:ext cx="7826118" cy="336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Tools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Service Desk/ITSM, Discovery, Automation, Orchestration, Correlation, Operation Insights, Dashboards, AIOps, DevOps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452D46F-79A5-F9AC-05F2-9CC5FF3EE0CC}"/>
              </a:ext>
            </a:extLst>
          </p:cNvPr>
          <p:cNvSpPr/>
          <p:nvPr/>
        </p:nvSpPr>
        <p:spPr>
          <a:xfrm rot="10800000" flipV="1">
            <a:off x="1006987" y="4045803"/>
            <a:ext cx="7826118" cy="336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Trebuchet MS"/>
              </a:rPr>
              <a:t>Processes</a:t>
            </a:r>
          </a:p>
          <a:p>
            <a:pPr algn="ctr" defTabSz="685800"/>
            <a:r>
              <a:rPr lang="en-US" sz="900" dirty="0">
                <a:solidFill>
                  <a:prstClr val="black"/>
                </a:solidFill>
                <a:latin typeface="Trebuchet MS"/>
              </a:rPr>
              <a:t>ITSM – ITIL, ITAM, ITOM, ISO 27001, ISO 2000</a:t>
            </a:r>
            <a:endParaRPr lang="en-IN" sz="900" dirty="0"/>
          </a:p>
        </p:txBody>
      </p:sp>
    </p:spTree>
    <p:extLst>
      <p:ext uri="{BB962C8B-B14F-4D97-AF65-F5344CB8AC3E}">
        <p14:creationId xmlns:p14="http://schemas.microsoft.com/office/powerpoint/2010/main" val="98911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7D1CD-8796-87FC-82BA-191FA85B9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Automation-led IT managed services </a:t>
            </a:r>
            <a:endParaRPr lang="en-IN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B294D5A-0D6B-525B-2F17-6CC9258B8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4000" y="1468914"/>
            <a:ext cx="8496150" cy="26966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5DCB4A-FA6B-0B4F-6659-81D0B960569B}"/>
              </a:ext>
            </a:extLst>
          </p:cNvPr>
          <p:cNvSpPr txBox="1"/>
          <p:nvPr/>
        </p:nvSpPr>
        <p:spPr>
          <a:xfrm>
            <a:off x="511017" y="2362283"/>
            <a:ext cx="1601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400" b="1" cap="all" dirty="0">
                <a:solidFill>
                  <a:srgbClr val="BED730"/>
                </a:solidFill>
                <a:latin typeface="Trebuchet MS"/>
              </a:rPr>
              <a:t>Provisioning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BC523F-BF80-22A1-DF56-46F3C0A6985B}"/>
              </a:ext>
            </a:extLst>
          </p:cNvPr>
          <p:cNvSpPr txBox="1"/>
          <p:nvPr/>
        </p:nvSpPr>
        <p:spPr>
          <a:xfrm>
            <a:off x="511017" y="2724170"/>
            <a:ext cx="16733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200"/>
              </a:spcAft>
            </a:pPr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Trebuchet MS"/>
              </a:rPr>
              <a:t>Catalog based orchestration - Creation, Self Service, Multi Cloud Management, etc.</a:t>
            </a:r>
          </a:p>
        </p:txBody>
      </p:sp>
      <p:pic>
        <p:nvPicPr>
          <p:cNvPr id="15" name="Picture 18">
            <a:extLst>
              <a:ext uri="{FF2B5EF4-FFF2-40B4-BE49-F238E27FC236}">
                <a16:creationId xmlns:a16="http://schemas.microsoft.com/office/drawing/2014/main" id="{CC4CCDFF-D85C-A14B-D443-22C8A3792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832" y="1948173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66B7394-E641-A016-E612-786330697479}"/>
              </a:ext>
            </a:extLst>
          </p:cNvPr>
          <p:cNvSpPr txBox="1"/>
          <p:nvPr/>
        </p:nvSpPr>
        <p:spPr>
          <a:xfrm>
            <a:off x="2618681" y="2362283"/>
            <a:ext cx="1601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400" b="1" cap="all" dirty="0">
                <a:solidFill>
                  <a:srgbClr val="BED730"/>
                </a:solidFill>
                <a:latin typeface="Trebuchet MS"/>
              </a:rPr>
              <a:t>Workflow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B8CFB8-583E-A38E-FF98-23D1B41CB61B}"/>
              </a:ext>
            </a:extLst>
          </p:cNvPr>
          <p:cNvSpPr txBox="1"/>
          <p:nvPr/>
        </p:nvSpPr>
        <p:spPr>
          <a:xfrm>
            <a:off x="2618681" y="2724170"/>
            <a:ext cx="195331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200"/>
              </a:spcAft>
            </a:pPr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Trebuchet MS"/>
              </a:rPr>
              <a:t>Sequential workflow defined services and checks with or without any intervention – Service Request, Notifications, Authorization, Assignment etc. </a:t>
            </a:r>
          </a:p>
        </p:txBody>
      </p:sp>
      <p:pic>
        <p:nvPicPr>
          <p:cNvPr id="22" name="Picture 18">
            <a:extLst>
              <a:ext uri="{FF2B5EF4-FFF2-40B4-BE49-F238E27FC236}">
                <a16:creationId xmlns:a16="http://schemas.microsoft.com/office/drawing/2014/main" id="{9CF8EAC5-715B-D13B-0B52-723C6FF6F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39496" y="1948173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A5C0EB0-E30C-B1D5-1BC1-E088D5D3A6D3}"/>
              </a:ext>
            </a:extLst>
          </p:cNvPr>
          <p:cNvSpPr txBox="1"/>
          <p:nvPr/>
        </p:nvSpPr>
        <p:spPr>
          <a:xfrm>
            <a:off x="4847160" y="2362283"/>
            <a:ext cx="1601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400" b="1" cap="all" dirty="0">
                <a:solidFill>
                  <a:srgbClr val="BED730"/>
                </a:solidFill>
                <a:latin typeface="Trebuchet MS"/>
              </a:rPr>
              <a:t>Event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0E7579-9C92-5BC2-70FC-9014A20A5F35}"/>
              </a:ext>
            </a:extLst>
          </p:cNvPr>
          <p:cNvSpPr txBox="1"/>
          <p:nvPr/>
        </p:nvSpPr>
        <p:spPr>
          <a:xfrm>
            <a:off x="4847160" y="2724170"/>
            <a:ext cx="167338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200"/>
              </a:spcAft>
            </a:pPr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Trebuchet MS"/>
              </a:rPr>
              <a:t>Triggered based on one or sequence of events – Alerts from tools or APIs, Threshold violations, etc.</a:t>
            </a:r>
          </a:p>
        </p:txBody>
      </p:sp>
      <p:pic>
        <p:nvPicPr>
          <p:cNvPr id="29" name="Picture 18">
            <a:extLst>
              <a:ext uri="{FF2B5EF4-FFF2-40B4-BE49-F238E27FC236}">
                <a16:creationId xmlns:a16="http://schemas.microsoft.com/office/drawing/2014/main" id="{EB186BDA-9A4B-EF60-3A01-85FB0258F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67975" y="1948173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B29345B-C79C-AAF3-C72F-1B61D2E10314}"/>
              </a:ext>
            </a:extLst>
          </p:cNvPr>
          <p:cNvSpPr txBox="1"/>
          <p:nvPr/>
        </p:nvSpPr>
        <p:spPr>
          <a:xfrm>
            <a:off x="7003844" y="2362283"/>
            <a:ext cx="1601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400" b="1" cap="all" dirty="0">
                <a:solidFill>
                  <a:srgbClr val="BED730"/>
                </a:solidFill>
                <a:latin typeface="Trebuchet MS"/>
              </a:rPr>
              <a:t>Runbook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04A175-20A8-D6D3-96D0-9DED440D9566}"/>
              </a:ext>
            </a:extLst>
          </p:cNvPr>
          <p:cNvSpPr txBox="1"/>
          <p:nvPr/>
        </p:nvSpPr>
        <p:spPr>
          <a:xfrm>
            <a:off x="7003844" y="2724170"/>
            <a:ext cx="167338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200"/>
              </a:spcAft>
            </a:pPr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Trebuchet MS"/>
              </a:rPr>
              <a:t>SOP based sequential tasks - Service Health checks &amp; defined actions. AIOps driven for MTTD, MTTR, MTTI Reductions.</a:t>
            </a:r>
          </a:p>
        </p:txBody>
      </p:sp>
      <p:pic>
        <p:nvPicPr>
          <p:cNvPr id="32" name="Picture 18">
            <a:extLst>
              <a:ext uri="{FF2B5EF4-FFF2-40B4-BE49-F238E27FC236}">
                <a16:creationId xmlns:a16="http://schemas.microsoft.com/office/drawing/2014/main" id="{A1FD7104-E706-87C7-5A15-10131E363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4659" y="1948173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05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80C2439-20AC-44ED-8B4F-A8DF7BE6A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4076" y="1573453"/>
            <a:ext cx="6755852" cy="3118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8D9D05-0D6F-493F-BABF-CB9A815C0A28}"/>
              </a:ext>
            </a:extLst>
          </p:cNvPr>
          <p:cNvSpPr txBox="1"/>
          <p:nvPr/>
        </p:nvSpPr>
        <p:spPr>
          <a:xfrm>
            <a:off x="3784737" y="2661704"/>
            <a:ext cx="1620180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9">
              <a:spcAft>
                <a:spcPts val="200"/>
              </a:spcAft>
            </a:pPr>
            <a:r>
              <a:rPr lang="en-US" sz="1600" b="1" dirty="0">
                <a:solidFill>
                  <a:srgbClr val="1F497D"/>
                </a:solidFill>
                <a:latin typeface="Trebuchet MS"/>
              </a:rPr>
              <a:t>TOOLS</a:t>
            </a:r>
          </a:p>
          <a:p>
            <a:pPr algn="ctr" defTabSz="914219">
              <a:spcAft>
                <a:spcPts val="200"/>
              </a:spcAft>
            </a:pPr>
            <a:r>
              <a:rPr lang="en-US" sz="1600" b="1" dirty="0">
                <a:solidFill>
                  <a:srgbClr val="1F497D"/>
                </a:solidFill>
                <a:latin typeface="Trebuchet MS"/>
              </a:rPr>
              <a:t>PROCESS</a:t>
            </a:r>
          </a:p>
          <a:p>
            <a:pPr algn="ctr" defTabSz="914219">
              <a:spcAft>
                <a:spcPts val="200"/>
              </a:spcAft>
            </a:pPr>
            <a:r>
              <a:rPr lang="en-US" sz="1600" b="1" dirty="0">
                <a:solidFill>
                  <a:srgbClr val="1F497D"/>
                </a:solidFill>
                <a:latin typeface="Trebuchet MS"/>
              </a:rPr>
              <a:t>INNOVATION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41E25-85D7-47BE-BA61-AEA704DB0534}"/>
              </a:ext>
            </a:extLst>
          </p:cNvPr>
          <p:cNvSpPr txBox="1"/>
          <p:nvPr/>
        </p:nvSpPr>
        <p:spPr>
          <a:xfrm>
            <a:off x="1194073" y="1075233"/>
            <a:ext cx="292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19">
              <a:spcAft>
                <a:spcPts val="600"/>
              </a:spcAft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Trebuchet MS"/>
              </a:rPr>
              <a:t>Single partner for </a:t>
            </a:r>
            <a:r>
              <a:rPr lang="en-US" sz="1200" b="1" dirty="0">
                <a:solidFill>
                  <a:srgbClr val="BED730"/>
                </a:solidFill>
                <a:latin typeface="Trebuchet MS"/>
              </a:rPr>
              <a:t>Managed Services</a:t>
            </a:r>
            <a:r>
              <a:rPr lang="en-US" sz="1200" dirty="0">
                <a:solidFill>
                  <a:srgbClr val="BED730"/>
                </a:solidFill>
                <a:latin typeface="Trebuchet MS"/>
              </a:rPr>
              <a:t>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Trebuchet MS"/>
              </a:rPr>
              <a:t>across DC/Cloud/NoC/SoC/EUS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BE4608-B387-4B89-8B4B-CE6F2D056B3C}"/>
              </a:ext>
            </a:extLst>
          </p:cNvPr>
          <p:cNvSpPr txBox="1"/>
          <p:nvPr/>
        </p:nvSpPr>
        <p:spPr>
          <a:xfrm>
            <a:off x="708480" y="2150132"/>
            <a:ext cx="2666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19">
              <a:spcAft>
                <a:spcPts val="600"/>
              </a:spcAft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Trebuchet MS"/>
              </a:rPr>
              <a:t>Catalogue Driven &amp; Optimized </a:t>
            </a:r>
            <a:r>
              <a:rPr lang="en-US" sz="1200" b="1" dirty="0">
                <a:solidFill>
                  <a:srgbClr val="BED730"/>
                </a:solidFill>
                <a:latin typeface="Trebuchet MS"/>
              </a:rPr>
              <a:t>Hybrid delivery model </a:t>
            </a:r>
            <a:r>
              <a:rPr lang="en-US" sz="1200" dirty="0">
                <a:solidFill>
                  <a:srgbClr val="BED730"/>
                </a:solidFill>
                <a:latin typeface="Trebuchet MS"/>
              </a:rPr>
              <a:t> </a:t>
            </a:r>
            <a:r>
              <a:rPr lang="en-US" sz="1200" b="1" dirty="0">
                <a:solidFill>
                  <a:srgbClr val="BED730"/>
                </a:solidFill>
                <a:latin typeface="Trebuchet MS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A3F63A-A649-458D-B387-9B23AB140CA1}"/>
              </a:ext>
            </a:extLst>
          </p:cNvPr>
          <p:cNvSpPr txBox="1"/>
          <p:nvPr/>
        </p:nvSpPr>
        <p:spPr>
          <a:xfrm>
            <a:off x="1500656" y="4165602"/>
            <a:ext cx="2439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spcAft>
                <a:spcPts val="600"/>
              </a:spcAft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Trebuchet MS"/>
              </a:rPr>
              <a:t>Full suite of </a:t>
            </a:r>
            <a:r>
              <a:rPr lang="en-US" sz="1200" b="1" dirty="0">
                <a:solidFill>
                  <a:srgbClr val="BED730"/>
                </a:solidFill>
                <a:latin typeface="Trebuchet MS"/>
              </a:rPr>
              <a:t>ITIL service elements,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Trebuchet MS"/>
              </a:rPr>
              <a:t>process compliance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D27D4F-5BAF-46A9-B16F-3852D3528272}"/>
              </a:ext>
            </a:extLst>
          </p:cNvPr>
          <p:cNvSpPr txBox="1"/>
          <p:nvPr/>
        </p:nvSpPr>
        <p:spPr>
          <a:xfrm>
            <a:off x="5715000" y="1975534"/>
            <a:ext cx="280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600"/>
              </a:spcAft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Trebuchet MS"/>
              </a:rPr>
              <a:t>Partner to address </a:t>
            </a:r>
            <a:r>
              <a:rPr lang="en-US" sz="1200" b="1" dirty="0">
                <a:solidFill>
                  <a:srgbClr val="BED730"/>
                </a:solidFill>
                <a:latin typeface="Trebuchet MS"/>
              </a:rPr>
              <a:t>future Transformation initiatives </a:t>
            </a:r>
            <a:r>
              <a:rPr lang="en-US" sz="1200" b="1" dirty="0">
                <a:solidFill>
                  <a:schemeClr val="bg1"/>
                </a:solidFill>
                <a:latin typeface="Trebuchet MS"/>
              </a:rPr>
              <a:t>with AIOps driven platform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58869A-4B44-4461-B673-EDDF4E8561D6}"/>
              </a:ext>
            </a:extLst>
          </p:cNvPr>
          <p:cNvSpPr txBox="1"/>
          <p:nvPr/>
        </p:nvSpPr>
        <p:spPr>
          <a:xfrm>
            <a:off x="5868145" y="3102277"/>
            <a:ext cx="2952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200" b="1" dirty="0">
                <a:solidFill>
                  <a:srgbClr val="BED730"/>
                </a:solidFill>
                <a:latin typeface="Trebuchet MS"/>
              </a:rPr>
              <a:t>Productivity improvement </a:t>
            </a:r>
          </a:p>
          <a:p>
            <a:pPr defTabSz="685800"/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Trebuchet MS"/>
              </a:rPr>
              <a:t>with Automation and Event co-relation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76CFC8-2DF9-4B90-9EED-49BFAF1C551B}"/>
              </a:ext>
            </a:extLst>
          </p:cNvPr>
          <p:cNvSpPr txBox="1"/>
          <p:nvPr/>
        </p:nvSpPr>
        <p:spPr>
          <a:xfrm>
            <a:off x="198478" y="3003166"/>
            <a:ext cx="311234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19">
              <a:spcAft>
                <a:spcPts val="600"/>
              </a:spcAft>
            </a:pPr>
            <a:r>
              <a:rPr lang="en-US" sz="1200" b="1" dirty="0">
                <a:solidFill>
                  <a:srgbClr val="BED730"/>
                </a:solidFill>
                <a:latin typeface="Trebuchet MS"/>
              </a:rPr>
              <a:t>Best of Breed MSP Tools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Trebuchet MS"/>
              </a:rPr>
              <a:t>, </a:t>
            </a:r>
          </a:p>
          <a:p>
            <a:pPr algn="r" defTabSz="914219">
              <a:spcAft>
                <a:spcPts val="600"/>
              </a:spcAft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Trebuchet MS"/>
              </a:rPr>
              <a:t>Proactive monitoring, Single Pane of Glass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2C2F35-B1C5-4608-A844-5E6DB3B542B5}"/>
              </a:ext>
            </a:extLst>
          </p:cNvPr>
          <p:cNvSpPr/>
          <p:nvPr/>
        </p:nvSpPr>
        <p:spPr>
          <a:xfrm>
            <a:off x="5151116" y="4165602"/>
            <a:ext cx="2798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19">
              <a:spcAft>
                <a:spcPts val="600"/>
              </a:spcAft>
            </a:pPr>
            <a:r>
              <a:rPr lang="en-US" sz="1200" b="1" dirty="0">
                <a:solidFill>
                  <a:srgbClr val="BED730"/>
                </a:solidFill>
                <a:latin typeface="Trebuchet MS"/>
              </a:rPr>
              <a:t>SLA based service </a:t>
            </a:r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Trebuchet MS"/>
              </a:rPr>
              <a:t>with real time measurement &amp; dashboards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2819A0-D77B-4CDC-B1AC-B733CA8A7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sify an IMS UNIQUE partner</a:t>
            </a:r>
            <a:endParaRPr lang="en-I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F5F7FA-3899-4BAF-0935-E67CE55CDC8F}"/>
              </a:ext>
            </a:extLst>
          </p:cNvPr>
          <p:cNvSpPr txBox="1"/>
          <p:nvPr/>
        </p:nvSpPr>
        <p:spPr>
          <a:xfrm>
            <a:off x="7308278" y="250321"/>
            <a:ext cx="584775" cy="14244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defTabSz="684499">
              <a:defRPr/>
            </a:pPr>
            <a:r>
              <a:rPr lang="en-IN" sz="2600" b="1" spc="300" dirty="0">
                <a:solidFill>
                  <a:srgbClr val="BED730"/>
                </a:solidFill>
                <a:latin typeface="+mj-lt"/>
              </a:rPr>
              <a:t>Less</a:t>
            </a:r>
            <a:endParaRPr lang="en-IN" sz="2600" spc="300" dirty="0">
              <a:solidFill>
                <a:srgbClr val="BED730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9F94E7-1FC2-A9EC-B76E-ABBC9801D8A5}"/>
              </a:ext>
            </a:extLst>
          </p:cNvPr>
          <p:cNvSpPr txBox="1"/>
          <p:nvPr/>
        </p:nvSpPr>
        <p:spPr>
          <a:xfrm>
            <a:off x="7669847" y="767795"/>
            <a:ext cx="1275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499">
              <a:defRPr/>
            </a:pPr>
            <a:r>
              <a:rPr lang="en-IN" dirty="0">
                <a:solidFill>
                  <a:schemeClr val="bg1"/>
                </a:solidFill>
                <a:latin typeface="+mj-lt"/>
              </a:rPr>
              <a:t>Hardware</a:t>
            </a:r>
          </a:p>
          <a:p>
            <a:pPr defTabSz="684499">
              <a:defRPr/>
            </a:pPr>
            <a:r>
              <a:rPr lang="en-IN" dirty="0">
                <a:solidFill>
                  <a:schemeClr val="bg1"/>
                </a:solidFill>
                <a:latin typeface="+mj-lt"/>
              </a:rPr>
              <a:t>People</a:t>
            </a:r>
          </a:p>
          <a:p>
            <a:pPr defTabSz="684499">
              <a:defRPr/>
            </a:pPr>
            <a:r>
              <a:rPr lang="en-IN" dirty="0">
                <a:solidFill>
                  <a:schemeClr val="bg1"/>
                </a:solidFill>
                <a:latin typeface="+mj-lt"/>
              </a:rPr>
              <a:t>Licenses</a:t>
            </a:r>
          </a:p>
        </p:txBody>
      </p:sp>
    </p:spTree>
    <p:extLst>
      <p:ext uri="{BB962C8B-B14F-4D97-AF65-F5344CB8AC3E}">
        <p14:creationId xmlns:p14="http://schemas.microsoft.com/office/powerpoint/2010/main" val="84805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7C87F-2B04-4D1D-8028-532C065C3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Sify IMS: Value proposition  &amp; Customer benefits </a:t>
            </a:r>
            <a:endParaRPr lang="en-IN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BD391BD-F834-DE77-305B-4ED9A081A9A3}"/>
              </a:ext>
            </a:extLst>
          </p:cNvPr>
          <p:cNvGrpSpPr/>
          <p:nvPr/>
        </p:nvGrpSpPr>
        <p:grpSpPr>
          <a:xfrm>
            <a:off x="1499705" y="749882"/>
            <a:ext cx="6144593" cy="355158"/>
            <a:chOff x="1499704" y="986642"/>
            <a:chExt cx="6144593" cy="35515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4785B3E-DB25-9A6D-AD06-67A5984E02F9}"/>
                </a:ext>
              </a:extLst>
            </p:cNvPr>
            <p:cNvSpPr/>
            <p:nvPr/>
          </p:nvSpPr>
          <p:spPr>
            <a:xfrm>
              <a:off x="1499704" y="986642"/>
              <a:ext cx="6144593" cy="355158"/>
            </a:xfrm>
            <a:prstGeom prst="roundRect">
              <a:avLst>
                <a:gd name="adj" fmla="val 50000"/>
              </a:avLst>
            </a:prstGeom>
            <a:solidFill>
              <a:srgbClr val="BED730"/>
            </a:solidFill>
            <a:ln w="95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IN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F9F31F5-A9BC-EB65-E7BC-DF364FC26307}"/>
                </a:ext>
              </a:extLst>
            </p:cNvPr>
            <p:cNvSpPr txBox="1"/>
            <p:nvPr/>
          </p:nvSpPr>
          <p:spPr>
            <a:xfrm>
              <a:off x="1903186" y="1010333"/>
              <a:ext cx="5337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/>
              <a:r>
                <a:rPr lang="en-US" sz="1400" b="1" dirty="0">
                  <a:solidFill>
                    <a:prstClr val="black"/>
                  </a:solidFill>
                  <a:latin typeface="Trebuchet MS"/>
                </a:rPr>
                <a:t>Integrity | Commitment | Agility </a:t>
              </a:r>
              <a:endParaRPr lang="en-IN" sz="1400" b="1" dirty="0">
                <a:solidFill>
                  <a:prstClr val="black"/>
                </a:solidFill>
                <a:latin typeface="Trebuchet MS"/>
              </a:endParaRPr>
            </a:p>
          </p:txBody>
        </p:sp>
      </p:grpSp>
      <p:pic>
        <p:nvPicPr>
          <p:cNvPr id="21" name="Picture 2" descr="Image result for sify logo">
            <a:extLst>
              <a:ext uri="{FF2B5EF4-FFF2-40B4-BE49-F238E27FC236}">
                <a16:creationId xmlns:a16="http://schemas.microsoft.com/office/drawing/2014/main" id="{F506083C-AB91-54E4-8974-B0BA83E57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-1267173" y="3219328"/>
            <a:ext cx="1030409" cy="5838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64AF6A00-7347-147D-0184-E04ACB06A8A3}"/>
              </a:ext>
            </a:extLst>
          </p:cNvPr>
          <p:cNvGrpSpPr/>
          <p:nvPr/>
        </p:nvGrpSpPr>
        <p:grpSpPr>
          <a:xfrm>
            <a:off x="5635733" y="1551208"/>
            <a:ext cx="3327529" cy="979257"/>
            <a:chOff x="5194865" y="1502223"/>
            <a:chExt cx="3327529" cy="97925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C1FE895-67E5-ECE1-8818-173F2DDDE5BC}"/>
                </a:ext>
              </a:extLst>
            </p:cNvPr>
            <p:cNvGrpSpPr/>
            <p:nvPr/>
          </p:nvGrpSpPr>
          <p:grpSpPr>
            <a:xfrm>
              <a:off x="5708241" y="1502223"/>
              <a:ext cx="2814153" cy="979257"/>
              <a:chOff x="5708241" y="1502223"/>
              <a:chExt cx="2814153" cy="979257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BE3E957-34A0-4E49-9748-AD3A6C6EC9F0}"/>
                  </a:ext>
                </a:extLst>
              </p:cNvPr>
              <p:cNvSpPr/>
              <p:nvPr/>
            </p:nvSpPr>
            <p:spPr>
              <a:xfrm>
                <a:off x="5708241" y="1719733"/>
                <a:ext cx="2814153" cy="761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783">
                  <a:spcAft>
                    <a:spcPts val="300"/>
                  </a:spcAft>
                </a:pPr>
                <a:r>
                  <a:rPr lang="en-US" sz="900" dirty="0">
                    <a:solidFill>
                      <a:prstClr val="white"/>
                    </a:solidFill>
                    <a:latin typeface="Trebuchet MS"/>
                  </a:rPr>
                  <a:t>Quick to Market</a:t>
                </a:r>
              </a:p>
              <a:p>
                <a:pPr defTabSz="685783">
                  <a:spcAft>
                    <a:spcPts val="300"/>
                  </a:spcAft>
                </a:pPr>
                <a:r>
                  <a:rPr lang="en-US" sz="900" dirty="0">
                    <a:solidFill>
                      <a:prstClr val="white"/>
                    </a:solidFill>
                    <a:latin typeface="Trebuchet MS"/>
                  </a:rPr>
                  <a:t>Digital Initiatives</a:t>
                </a:r>
              </a:p>
              <a:p>
                <a:pPr defTabSz="685783">
                  <a:spcAft>
                    <a:spcPts val="300"/>
                  </a:spcAft>
                </a:pPr>
                <a:r>
                  <a:rPr lang="en-US" sz="900" dirty="0">
                    <a:solidFill>
                      <a:prstClr val="white"/>
                    </a:solidFill>
                    <a:latin typeface="Trebuchet MS"/>
                  </a:rPr>
                  <a:t>Business scale</a:t>
                </a:r>
              </a:p>
              <a:p>
                <a:pPr defTabSz="685783">
                  <a:spcAft>
                    <a:spcPts val="300"/>
                  </a:spcAft>
                </a:pPr>
                <a:r>
                  <a:rPr lang="en-US" sz="900" dirty="0">
                    <a:solidFill>
                      <a:prstClr val="white"/>
                    </a:solidFill>
                    <a:latin typeface="Trebuchet MS"/>
                  </a:rPr>
                  <a:t>Brand Protection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3302A81-B965-46F4-A5D9-094CEAA59D36}"/>
                  </a:ext>
                </a:extLst>
              </p:cNvPr>
              <p:cNvSpPr/>
              <p:nvPr/>
            </p:nvSpPr>
            <p:spPr>
              <a:xfrm>
                <a:off x="5708241" y="1502223"/>
                <a:ext cx="136928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783"/>
                <a:r>
                  <a:rPr lang="en-US" sz="1100" b="1" dirty="0">
                    <a:solidFill>
                      <a:srgbClr val="BED730"/>
                    </a:solidFill>
                    <a:latin typeface="Trebuchet MS"/>
                  </a:rPr>
                  <a:t>Business Benefits </a:t>
                </a:r>
              </a:p>
            </p:txBody>
          </p:sp>
        </p:grpSp>
        <p:pic>
          <p:nvPicPr>
            <p:cNvPr id="6" name="Picture 5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422BC459-D376-8AEC-3EC8-694B9EDAA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4865" y="1547580"/>
              <a:ext cx="432000" cy="4320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ADEA7DB-89F8-49F6-8949-4933E1EE927C}"/>
              </a:ext>
            </a:extLst>
          </p:cNvPr>
          <p:cNvGrpSpPr/>
          <p:nvPr/>
        </p:nvGrpSpPr>
        <p:grpSpPr>
          <a:xfrm>
            <a:off x="62596" y="1578079"/>
            <a:ext cx="3419563" cy="989543"/>
            <a:chOff x="323850" y="1496437"/>
            <a:chExt cx="3419563" cy="98954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578A626-9563-58A0-F9CA-EC3EC152D904}"/>
                </a:ext>
              </a:extLst>
            </p:cNvPr>
            <p:cNvGrpSpPr/>
            <p:nvPr/>
          </p:nvGrpSpPr>
          <p:grpSpPr>
            <a:xfrm>
              <a:off x="323850" y="1496437"/>
              <a:ext cx="3015582" cy="989543"/>
              <a:chOff x="323850" y="1496437"/>
              <a:chExt cx="3015582" cy="989543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7B4EEF0-B8D2-4CA8-B287-C3BBABA96B9A}"/>
                  </a:ext>
                </a:extLst>
              </p:cNvPr>
              <p:cNvSpPr/>
              <p:nvPr/>
            </p:nvSpPr>
            <p:spPr>
              <a:xfrm>
                <a:off x="323850" y="1724233"/>
                <a:ext cx="3015582" cy="761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6693" lvl="1" algn="r" defTabSz="685783">
                  <a:spcAft>
                    <a:spcPts val="300"/>
                  </a:spcAft>
                </a:pPr>
                <a:r>
                  <a:rPr lang="en-US" sz="900" dirty="0">
                    <a:solidFill>
                      <a:prstClr val="white"/>
                    </a:solidFill>
                    <a:latin typeface="Trebuchet MS"/>
                  </a:rPr>
                  <a:t>Service Provider DNA – Single Partner</a:t>
                </a:r>
              </a:p>
              <a:p>
                <a:pPr marL="266693" lvl="1" algn="r" defTabSz="685783">
                  <a:spcAft>
                    <a:spcPts val="300"/>
                  </a:spcAft>
                </a:pPr>
                <a:r>
                  <a:rPr lang="en-US" sz="900" dirty="0">
                    <a:solidFill>
                      <a:prstClr val="white"/>
                    </a:solidFill>
                    <a:latin typeface="Trebuchet MS"/>
                  </a:rPr>
                  <a:t>Sify Cloud (CI) – Private / Public Cloud</a:t>
                </a:r>
              </a:p>
              <a:p>
                <a:pPr marL="266693" lvl="1" algn="r" defTabSz="685783">
                  <a:spcAft>
                    <a:spcPts val="300"/>
                  </a:spcAft>
                </a:pPr>
                <a:r>
                  <a:rPr lang="en-US" sz="900" dirty="0">
                    <a:solidFill>
                      <a:prstClr val="white"/>
                    </a:solidFill>
                    <a:latin typeface="Trebuchet MS"/>
                  </a:rPr>
                  <a:t>Network &amp; Data Center Services</a:t>
                </a:r>
              </a:p>
              <a:p>
                <a:pPr marL="266693" lvl="1" algn="r" defTabSz="685783">
                  <a:spcAft>
                    <a:spcPts val="300"/>
                  </a:spcAft>
                </a:pPr>
                <a:r>
                  <a:rPr lang="en-US" sz="900" dirty="0">
                    <a:solidFill>
                      <a:prstClr val="white"/>
                    </a:solidFill>
                    <a:latin typeface="Trebuchet MS"/>
                  </a:rPr>
                  <a:t>Security Services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3CD5AD3-F953-4C53-A6D8-20031F4D90D6}"/>
                  </a:ext>
                </a:extLst>
              </p:cNvPr>
              <p:cNvSpPr/>
              <p:nvPr/>
            </p:nvSpPr>
            <p:spPr>
              <a:xfrm>
                <a:off x="849664" y="1496437"/>
                <a:ext cx="2489768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defTabSz="685783"/>
                <a:r>
                  <a:rPr lang="en-US" sz="1100" b="1" dirty="0">
                    <a:solidFill>
                      <a:srgbClr val="BED730"/>
                    </a:solidFill>
                    <a:latin typeface="Trebuchet MS"/>
                  </a:rPr>
                  <a:t>Wide Product &amp; Services Capability </a:t>
                </a:r>
              </a:p>
            </p:txBody>
          </p:sp>
        </p:grpSp>
        <p:pic>
          <p:nvPicPr>
            <p:cNvPr id="8" name="Picture 7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4C8ABB98-6CB0-D991-0DDA-0DC813703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1413" y="1564665"/>
              <a:ext cx="432000" cy="379072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4589DFF-4A8E-F8C8-B9B8-FE604E4C12A0}"/>
              </a:ext>
            </a:extLst>
          </p:cNvPr>
          <p:cNvGrpSpPr/>
          <p:nvPr/>
        </p:nvGrpSpPr>
        <p:grpSpPr>
          <a:xfrm>
            <a:off x="5635732" y="2620736"/>
            <a:ext cx="2945802" cy="811896"/>
            <a:chOff x="5194865" y="2571750"/>
            <a:chExt cx="2945802" cy="81189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D584A69-0CDE-CC8A-49B4-9C60B7082641}"/>
                </a:ext>
              </a:extLst>
            </p:cNvPr>
            <p:cNvGrpSpPr/>
            <p:nvPr/>
          </p:nvGrpSpPr>
          <p:grpSpPr>
            <a:xfrm>
              <a:off x="5675768" y="2571750"/>
              <a:ext cx="2464899" cy="811896"/>
              <a:chOff x="6355251" y="2709773"/>
              <a:chExt cx="2464899" cy="811896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2A2669D-C804-4C55-B2CA-BF72BE27D785}"/>
                  </a:ext>
                </a:extLst>
              </p:cNvPr>
              <p:cNvSpPr/>
              <p:nvPr/>
            </p:nvSpPr>
            <p:spPr>
              <a:xfrm>
                <a:off x="6355251" y="2709773"/>
                <a:ext cx="105349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783"/>
                <a:r>
                  <a:rPr lang="en-US" sz="1100" b="1" dirty="0">
                    <a:solidFill>
                      <a:srgbClr val="BED730"/>
                    </a:solidFill>
                    <a:latin typeface="Trebuchet MS"/>
                  </a:rPr>
                  <a:t>Cost Benefits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55B5F04-6445-44BA-A899-19FE6330EC2C}"/>
                  </a:ext>
                </a:extLst>
              </p:cNvPr>
              <p:cNvSpPr txBox="1"/>
              <p:nvPr/>
            </p:nvSpPr>
            <p:spPr>
              <a:xfrm>
                <a:off x="6355251" y="2936894"/>
                <a:ext cx="24648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783">
                  <a:spcAft>
                    <a:spcPts val="300"/>
                  </a:spcAft>
                </a:pPr>
                <a:r>
                  <a:rPr lang="en-US" sz="900" dirty="0">
                    <a:solidFill>
                      <a:prstClr val="white"/>
                    </a:solidFill>
                    <a:latin typeface="Trebuchet MS"/>
                  </a:rPr>
                  <a:t>Technology Adaption</a:t>
                </a:r>
              </a:p>
              <a:p>
                <a:pPr defTabSz="685783">
                  <a:spcAft>
                    <a:spcPts val="300"/>
                  </a:spcAft>
                </a:pPr>
                <a:r>
                  <a:rPr lang="en-US" sz="900" dirty="0">
                    <a:solidFill>
                      <a:prstClr val="white"/>
                    </a:solidFill>
                    <a:latin typeface="Trebuchet MS"/>
                  </a:rPr>
                  <a:t>Technology Standardization</a:t>
                </a:r>
              </a:p>
              <a:p>
                <a:pPr defTabSz="685783">
                  <a:spcAft>
                    <a:spcPts val="300"/>
                  </a:spcAft>
                </a:pPr>
                <a:r>
                  <a:rPr lang="en-US" sz="900" dirty="0">
                    <a:solidFill>
                      <a:prstClr val="white"/>
                    </a:solidFill>
                    <a:latin typeface="Trebuchet MS"/>
                  </a:rPr>
                  <a:t>Technology Optimization</a:t>
                </a:r>
              </a:p>
            </p:txBody>
          </p:sp>
        </p:grpSp>
        <p:pic>
          <p:nvPicPr>
            <p:cNvPr id="10" name="Picture 9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DC8EC67B-83D1-D604-0492-78783CFE0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4865" y="2617360"/>
              <a:ext cx="432000" cy="4320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520940C-5844-DECD-CA9C-097F8A017A8F}"/>
              </a:ext>
            </a:extLst>
          </p:cNvPr>
          <p:cNvGrpSpPr/>
          <p:nvPr/>
        </p:nvGrpSpPr>
        <p:grpSpPr>
          <a:xfrm>
            <a:off x="5635733" y="3801095"/>
            <a:ext cx="3327529" cy="805464"/>
            <a:chOff x="5194865" y="3964376"/>
            <a:chExt cx="3327529" cy="80546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34F84B3-7B9E-ECC4-C0C5-C410694B5094}"/>
                </a:ext>
              </a:extLst>
            </p:cNvPr>
            <p:cNvGrpSpPr/>
            <p:nvPr/>
          </p:nvGrpSpPr>
          <p:grpSpPr>
            <a:xfrm>
              <a:off x="5708241" y="3964376"/>
              <a:ext cx="2814153" cy="805464"/>
              <a:chOff x="5708241" y="3970812"/>
              <a:chExt cx="2814153" cy="805464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B8DE56D-611C-4494-B2F3-0D5D1479B5BE}"/>
                  </a:ext>
                </a:extLst>
              </p:cNvPr>
              <p:cNvSpPr/>
              <p:nvPr/>
            </p:nvSpPr>
            <p:spPr>
              <a:xfrm>
                <a:off x="5708241" y="3970812"/>
                <a:ext cx="2804693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783"/>
                <a:r>
                  <a:rPr lang="en-US" sz="1100" b="1" dirty="0">
                    <a:solidFill>
                      <a:srgbClr val="BED730"/>
                    </a:solidFill>
                    <a:latin typeface="Trebuchet MS"/>
                  </a:rPr>
                  <a:t>Customer Delight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010B745-E511-4851-B784-38778BADA032}"/>
                  </a:ext>
                </a:extLst>
              </p:cNvPr>
              <p:cNvSpPr txBox="1"/>
              <p:nvPr/>
            </p:nvSpPr>
            <p:spPr>
              <a:xfrm>
                <a:off x="5708241" y="4191501"/>
                <a:ext cx="28141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783">
                  <a:spcAft>
                    <a:spcPts val="300"/>
                  </a:spcAft>
                </a:pPr>
                <a:r>
                  <a:rPr lang="en-US" sz="900" dirty="0">
                    <a:solidFill>
                      <a:prstClr val="white"/>
                    </a:solidFill>
                    <a:latin typeface="Trebuchet MS"/>
                  </a:rPr>
                  <a:t>Incidents, Problem Reduction</a:t>
                </a:r>
              </a:p>
              <a:p>
                <a:pPr defTabSz="685783">
                  <a:spcAft>
                    <a:spcPts val="300"/>
                  </a:spcAft>
                </a:pPr>
                <a:r>
                  <a:rPr lang="en-US" sz="900" dirty="0">
                    <a:solidFill>
                      <a:prstClr val="white"/>
                    </a:solidFill>
                    <a:latin typeface="Trebuchet MS"/>
                  </a:rPr>
                  <a:t>Human error reduction through automation</a:t>
                </a:r>
              </a:p>
              <a:p>
                <a:pPr defTabSz="685783">
                  <a:spcAft>
                    <a:spcPts val="300"/>
                  </a:spcAft>
                </a:pPr>
                <a:r>
                  <a:rPr lang="en-US" sz="900" dirty="0">
                    <a:solidFill>
                      <a:prstClr val="white"/>
                    </a:solidFill>
                    <a:latin typeface="Trebuchet MS"/>
                  </a:rPr>
                  <a:t>Increase Speed and Agility in Resolution</a:t>
                </a:r>
              </a:p>
            </p:txBody>
          </p:sp>
        </p:grpSp>
        <p:pic>
          <p:nvPicPr>
            <p:cNvPr id="14" name="Picture 1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641514A9-C7D1-0620-591C-200227062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4865" y="4003550"/>
              <a:ext cx="432000" cy="4320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DADCDD-31E4-1619-0138-0F6E9351AAA3}"/>
              </a:ext>
            </a:extLst>
          </p:cNvPr>
          <p:cNvGrpSpPr/>
          <p:nvPr/>
        </p:nvGrpSpPr>
        <p:grpSpPr>
          <a:xfrm>
            <a:off x="335860" y="3833746"/>
            <a:ext cx="3200594" cy="771344"/>
            <a:chOff x="582981" y="3964376"/>
            <a:chExt cx="3200594" cy="77134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4557304-8A06-01EE-C8F9-133DD530E6D8}"/>
                </a:ext>
              </a:extLst>
            </p:cNvPr>
            <p:cNvGrpSpPr/>
            <p:nvPr/>
          </p:nvGrpSpPr>
          <p:grpSpPr>
            <a:xfrm>
              <a:off x="582981" y="3964376"/>
              <a:ext cx="2756452" cy="771344"/>
              <a:chOff x="582981" y="3964376"/>
              <a:chExt cx="2756452" cy="771344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3CBD64E-671F-4306-A337-0915A2454BC9}"/>
                  </a:ext>
                </a:extLst>
              </p:cNvPr>
              <p:cNvSpPr/>
              <p:nvPr/>
            </p:nvSpPr>
            <p:spPr>
              <a:xfrm>
                <a:off x="849665" y="3964376"/>
                <a:ext cx="2489768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defTabSz="685783"/>
                <a:r>
                  <a:rPr lang="en-US" sz="1100" b="1" dirty="0">
                    <a:solidFill>
                      <a:srgbClr val="BED730"/>
                    </a:solidFill>
                    <a:latin typeface="Trebuchet MS"/>
                  </a:rPr>
                  <a:t>AIOps driven Operation Excellence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96BB098-7843-4B60-83C2-91C95044A12F}"/>
                  </a:ext>
                </a:extLst>
              </p:cNvPr>
              <p:cNvSpPr txBox="1"/>
              <p:nvPr/>
            </p:nvSpPr>
            <p:spPr>
              <a:xfrm>
                <a:off x="582981" y="4189417"/>
                <a:ext cx="2756451" cy="546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685783">
                  <a:spcAft>
                    <a:spcPts val="300"/>
                  </a:spcAft>
                </a:pPr>
                <a:r>
                  <a:rPr lang="en-US" sz="900" dirty="0">
                    <a:solidFill>
                      <a:prstClr val="white"/>
                    </a:solidFill>
                    <a:latin typeface="Trebuchet MS"/>
                  </a:rPr>
                  <a:t>Proactive assurance by Predictive analytics Tooling &amp; Automation  </a:t>
                </a:r>
              </a:p>
              <a:p>
                <a:pPr algn="r" defTabSz="685783">
                  <a:spcAft>
                    <a:spcPts val="300"/>
                  </a:spcAft>
                </a:pPr>
                <a:r>
                  <a:rPr lang="en-IN" sz="900" dirty="0">
                    <a:solidFill>
                      <a:prstClr val="white"/>
                    </a:solidFill>
                    <a:latin typeface="Trebuchet MS"/>
                  </a:rPr>
                  <a:t>Service Level Management &amp; Optimization </a:t>
                </a:r>
              </a:p>
            </p:txBody>
          </p:sp>
        </p:grpSp>
        <p:pic>
          <p:nvPicPr>
            <p:cNvPr id="16" name="Picture 15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99D517B0-1962-0A2E-7E0C-A86D67039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1575" y="3998060"/>
              <a:ext cx="432000" cy="4320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F4EF346-0377-B113-251B-D79B113BD3D3}"/>
              </a:ext>
            </a:extLst>
          </p:cNvPr>
          <p:cNvGrpSpPr/>
          <p:nvPr/>
        </p:nvGrpSpPr>
        <p:grpSpPr>
          <a:xfrm>
            <a:off x="430381" y="2653734"/>
            <a:ext cx="3013105" cy="984612"/>
            <a:chOff x="691635" y="2572094"/>
            <a:chExt cx="3013105" cy="98461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05DCDCB-7F16-CCFD-B247-388A83B46CB7}"/>
                </a:ext>
              </a:extLst>
            </p:cNvPr>
            <p:cNvGrpSpPr/>
            <p:nvPr/>
          </p:nvGrpSpPr>
          <p:grpSpPr>
            <a:xfrm>
              <a:off x="691635" y="2572094"/>
              <a:ext cx="2647797" cy="984612"/>
              <a:chOff x="130629" y="2645364"/>
              <a:chExt cx="2647797" cy="984612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8FE5991-C2A7-4DF0-9A85-763A7669A1A6}"/>
                  </a:ext>
                </a:extLst>
              </p:cNvPr>
              <p:cNvSpPr/>
              <p:nvPr/>
            </p:nvSpPr>
            <p:spPr>
              <a:xfrm>
                <a:off x="557830" y="2645364"/>
                <a:ext cx="2220596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defTabSz="685783"/>
                <a:r>
                  <a:rPr lang="en-US" sz="1100" b="1" dirty="0">
                    <a:solidFill>
                      <a:srgbClr val="BED730"/>
                    </a:solidFill>
                    <a:latin typeface="Trebuchet MS"/>
                  </a:rPr>
                  <a:t>Technology Capability &amp; IP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AD3BC5D-4A56-47F8-9FD7-B708C7D009EA}"/>
                  </a:ext>
                </a:extLst>
              </p:cNvPr>
              <p:cNvSpPr txBox="1"/>
              <p:nvPr/>
            </p:nvSpPr>
            <p:spPr>
              <a:xfrm>
                <a:off x="130629" y="2868229"/>
                <a:ext cx="2647797" cy="761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685783">
                  <a:spcAft>
                    <a:spcPts val="300"/>
                  </a:spcAft>
                </a:pPr>
                <a:r>
                  <a:rPr lang="en-US" sz="900" dirty="0">
                    <a:solidFill>
                      <a:prstClr val="white"/>
                    </a:solidFill>
                    <a:latin typeface="Trebuchet MS"/>
                  </a:rPr>
                  <a:t>Product Engineering Capabilities</a:t>
                </a:r>
              </a:p>
              <a:p>
                <a:pPr algn="r" defTabSz="685783">
                  <a:spcAft>
                    <a:spcPts val="300"/>
                  </a:spcAft>
                </a:pPr>
                <a:r>
                  <a:rPr lang="en-US" sz="900" dirty="0">
                    <a:solidFill>
                      <a:prstClr val="white"/>
                    </a:solidFill>
                    <a:latin typeface="Trebuchet MS"/>
                  </a:rPr>
                  <a:t>Sify Multi-CMP </a:t>
                </a:r>
              </a:p>
              <a:p>
                <a:pPr algn="r" defTabSz="685783">
                  <a:spcAft>
                    <a:spcPts val="300"/>
                  </a:spcAft>
                </a:pPr>
                <a:r>
                  <a:rPr lang="en-US" sz="900" dirty="0">
                    <a:solidFill>
                      <a:prstClr val="white"/>
                    </a:solidFill>
                    <a:latin typeface="Trebuchet MS"/>
                  </a:rPr>
                  <a:t>Certified People</a:t>
                </a:r>
              </a:p>
              <a:p>
                <a:pPr algn="r" defTabSz="685783">
                  <a:spcAft>
                    <a:spcPts val="300"/>
                  </a:spcAft>
                </a:pPr>
                <a:r>
                  <a:rPr lang="en-US" sz="900" dirty="0">
                    <a:solidFill>
                      <a:prstClr val="white"/>
                    </a:solidFill>
                    <a:latin typeface="Trebuchet MS"/>
                  </a:rPr>
                  <a:t>100+ OEM alliances and Partnership</a:t>
                </a:r>
              </a:p>
            </p:txBody>
          </p:sp>
        </p:grpSp>
        <p:pic>
          <p:nvPicPr>
            <p:cNvPr id="23" name="Picture 2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95D40C6A-3992-B4DC-2A6D-422CAD9F1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740" y="2613201"/>
              <a:ext cx="432000" cy="432000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52D0073-8E89-C04E-C6BF-AB570D12ACEE}"/>
              </a:ext>
            </a:extLst>
          </p:cNvPr>
          <p:cNvSpPr txBox="1"/>
          <p:nvPr/>
        </p:nvSpPr>
        <p:spPr>
          <a:xfrm>
            <a:off x="662152" y="1232961"/>
            <a:ext cx="21180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en-US" b="1" dirty="0" err="1">
                <a:solidFill>
                  <a:prstClr val="white"/>
                </a:solidFill>
                <a:latin typeface="Trebuchet MS"/>
              </a:rPr>
              <a:t>Sify</a:t>
            </a:r>
            <a:r>
              <a:rPr lang="en-US" b="1" dirty="0">
                <a:solidFill>
                  <a:prstClr val="white"/>
                </a:solidFill>
                <a:latin typeface="Trebuchet MS"/>
              </a:rPr>
              <a:t> Value Proposition</a:t>
            </a:r>
            <a:endParaRPr lang="en-IN" b="1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8E6E46-697D-E568-3214-BD3B204E893B}"/>
              </a:ext>
            </a:extLst>
          </p:cNvPr>
          <p:cNvSpPr txBox="1"/>
          <p:nvPr/>
        </p:nvSpPr>
        <p:spPr>
          <a:xfrm>
            <a:off x="6053321" y="1232961"/>
            <a:ext cx="17558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b="1" dirty="0">
                <a:solidFill>
                  <a:prstClr val="white"/>
                </a:solidFill>
                <a:latin typeface="Trebuchet MS"/>
              </a:rPr>
              <a:t>Customer Benefits</a:t>
            </a:r>
            <a:endParaRPr lang="en-IN" b="1" dirty="0">
              <a:solidFill>
                <a:prstClr val="white"/>
              </a:solidFill>
              <a:latin typeface="Trebuchet MS"/>
            </a:endParaRPr>
          </a:p>
        </p:txBody>
      </p:sp>
      <p:pic>
        <p:nvPicPr>
          <p:cNvPr id="38" name="Graphic 37" descr="Arrow: Slight curve with solid fill">
            <a:extLst>
              <a:ext uri="{FF2B5EF4-FFF2-40B4-BE49-F238E27FC236}">
                <a16:creationId xmlns:a16="http://schemas.microsoft.com/office/drawing/2014/main" id="{EA76F27E-1938-6C74-C308-FF76C591A8F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737924" y="1468752"/>
            <a:ext cx="1640711" cy="833881"/>
          </a:xfrm>
          <a:prstGeom prst="rect">
            <a:avLst/>
          </a:prstGeom>
        </p:spPr>
      </p:pic>
      <p:pic>
        <p:nvPicPr>
          <p:cNvPr id="39" name="Graphic 38" descr="Arrow: Slight curve with solid fill">
            <a:extLst>
              <a:ext uri="{FF2B5EF4-FFF2-40B4-BE49-F238E27FC236}">
                <a16:creationId xmlns:a16="http://schemas.microsoft.com/office/drawing/2014/main" id="{66D0530D-EFF1-7725-8899-232A781CA5B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737923" y="2603968"/>
            <a:ext cx="1640711" cy="833881"/>
          </a:xfrm>
          <a:prstGeom prst="rect">
            <a:avLst/>
          </a:prstGeom>
        </p:spPr>
      </p:pic>
      <p:pic>
        <p:nvPicPr>
          <p:cNvPr id="40" name="Graphic 39" descr="Arrow: Slight curve with solid fill">
            <a:extLst>
              <a:ext uri="{FF2B5EF4-FFF2-40B4-BE49-F238E27FC236}">
                <a16:creationId xmlns:a16="http://schemas.microsoft.com/office/drawing/2014/main" id="{287C5189-3ED4-ABDB-DD22-C3A09B12768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737923" y="3735198"/>
            <a:ext cx="1640711" cy="83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3A88D-DB06-4DCB-B74D-2D4804306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999" y="211570"/>
            <a:ext cx="8963123" cy="461655"/>
          </a:xfrm>
        </p:spPr>
        <p:txBody>
          <a:bodyPr/>
          <a:lstStyle/>
          <a:p>
            <a:r>
              <a:rPr lang="en-IN" dirty="0"/>
              <a:t>Continuous IT skill development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8BCD23-6B3F-F8B8-02C6-F569D6EB0BB0}"/>
              </a:ext>
            </a:extLst>
          </p:cNvPr>
          <p:cNvGrpSpPr/>
          <p:nvPr/>
        </p:nvGrpSpPr>
        <p:grpSpPr>
          <a:xfrm>
            <a:off x="971280" y="858120"/>
            <a:ext cx="7201440" cy="3852092"/>
            <a:chOff x="580445" y="1089329"/>
            <a:chExt cx="7816132" cy="3852092"/>
          </a:xfrm>
        </p:grpSpPr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70D1A631-3B00-02DB-8B56-CBF57568E7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465"/>
            <a:stretch/>
          </p:blipFill>
          <p:spPr>
            <a:xfrm>
              <a:off x="580445" y="1089329"/>
              <a:ext cx="7816132" cy="38441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879424-0BF4-2EDD-2964-04A1F10C5D4F}"/>
                </a:ext>
              </a:extLst>
            </p:cNvPr>
            <p:cNvSpPr txBox="1"/>
            <p:nvPr/>
          </p:nvSpPr>
          <p:spPr>
            <a:xfrm>
              <a:off x="580445" y="4666794"/>
              <a:ext cx="7816132" cy="274627"/>
            </a:xfrm>
            <a:prstGeom prst="rect">
              <a:avLst/>
            </a:prstGeom>
            <a:solidFill>
              <a:srgbClr val="BED730"/>
            </a:solidFill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I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alibri" panose="020F0502020204030204" pitchFamily="34" charset="0"/>
                </a:rPr>
                <a:t>LMS (Success Factors) | </a:t>
              </a:r>
              <a:r>
                <a:rPr lang="en-IN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alibri" panose="020F0502020204030204" pitchFamily="34" charset="0"/>
                </a:rPr>
                <a:t>Percipio</a:t>
              </a:r>
              <a:r>
                <a:rPr lang="en-I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alibri" panose="020F0502020204030204" pitchFamily="34" charset="0"/>
                </a:rPr>
                <a:t> Content Portal | ILT &amp; VILT (Instructor Led Trainings)|OEM Training &amp; Certification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497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43CCFD-3BDE-4E94-AEBF-380A33BCB378}"/>
              </a:ext>
            </a:extLst>
          </p:cNvPr>
          <p:cNvSpPr/>
          <p:nvPr/>
        </p:nvSpPr>
        <p:spPr>
          <a:xfrm>
            <a:off x="761948" y="1052786"/>
            <a:ext cx="1236565" cy="277961"/>
          </a:xfrm>
          <a:prstGeom prst="rect">
            <a:avLst/>
          </a:prstGeom>
          <a:solidFill>
            <a:schemeClr val="tx2">
              <a:lumMod val="5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200" b="1" dirty="0">
                <a:solidFill>
                  <a:prstClr val="white"/>
                </a:solidFill>
                <a:latin typeface="+mj-lt"/>
              </a:rPr>
              <a:t>Transition</a:t>
            </a:r>
            <a:endParaRPr lang="en-IN" sz="12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C8075B-A049-45C4-8B8C-F9BAF1613518}"/>
              </a:ext>
            </a:extLst>
          </p:cNvPr>
          <p:cNvSpPr/>
          <p:nvPr/>
        </p:nvSpPr>
        <p:spPr>
          <a:xfrm>
            <a:off x="313174" y="1373223"/>
            <a:ext cx="357755" cy="1436506"/>
          </a:xfrm>
          <a:prstGeom prst="rect">
            <a:avLst/>
          </a:prstGeom>
          <a:solidFill>
            <a:schemeClr val="accent5"/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n-US" sz="1400" b="1" dirty="0">
                <a:solidFill>
                  <a:prstClr val="white"/>
                </a:solidFill>
                <a:latin typeface="+mj-lt"/>
              </a:rPr>
              <a:t>Process</a:t>
            </a:r>
            <a:endParaRPr lang="en-IN" sz="14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4D48E1-1FCC-4240-A22C-3BA737F3F444}"/>
              </a:ext>
            </a:extLst>
          </p:cNvPr>
          <p:cNvSpPr/>
          <p:nvPr/>
        </p:nvSpPr>
        <p:spPr>
          <a:xfrm>
            <a:off x="313174" y="2887189"/>
            <a:ext cx="357755" cy="1054911"/>
          </a:xfrm>
          <a:prstGeom prst="rect">
            <a:avLst/>
          </a:prstGeom>
          <a:solidFill>
            <a:schemeClr val="accent6"/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n-US" sz="1400" b="1" dirty="0">
                <a:solidFill>
                  <a:prstClr val="white"/>
                </a:solidFill>
                <a:latin typeface="+mj-lt"/>
              </a:rPr>
              <a:t>Tools</a:t>
            </a:r>
            <a:endParaRPr lang="en-IN" sz="14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8F0B93-9F1E-461A-AFF2-1A6819BF101E}"/>
              </a:ext>
            </a:extLst>
          </p:cNvPr>
          <p:cNvSpPr/>
          <p:nvPr/>
        </p:nvSpPr>
        <p:spPr>
          <a:xfrm>
            <a:off x="313174" y="4019552"/>
            <a:ext cx="357755" cy="809235"/>
          </a:xfrm>
          <a:prstGeom prst="rect">
            <a:avLst/>
          </a:prstGeom>
          <a:solidFill>
            <a:schemeClr val="accent2"/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n-US" sz="1400" b="1" dirty="0">
                <a:solidFill>
                  <a:prstClr val="white"/>
                </a:solidFill>
                <a:latin typeface="+mj-lt"/>
              </a:rPr>
              <a:t>Tech</a:t>
            </a:r>
            <a:endParaRPr lang="en-IN" sz="1400" b="1" dirty="0">
              <a:solidFill>
                <a:prstClr val="white"/>
              </a:solidFill>
              <a:latin typeface="+mj-lt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8F07DE-B31B-419D-8CCB-1120E5A26763}"/>
              </a:ext>
            </a:extLst>
          </p:cNvPr>
          <p:cNvCxnSpPr>
            <a:cxnSpLocks/>
          </p:cNvCxnSpPr>
          <p:nvPr/>
        </p:nvCxnSpPr>
        <p:spPr>
          <a:xfrm>
            <a:off x="322263" y="2887188"/>
            <a:ext cx="8506159" cy="0"/>
          </a:xfrm>
          <a:prstGeom prst="line">
            <a:avLst/>
          </a:prstGeom>
          <a:ln w="3175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34BC01B-ACAD-4E8B-8F8A-E52CFAC82B34}"/>
              </a:ext>
            </a:extLst>
          </p:cNvPr>
          <p:cNvCxnSpPr>
            <a:cxnSpLocks/>
          </p:cNvCxnSpPr>
          <p:nvPr/>
        </p:nvCxnSpPr>
        <p:spPr>
          <a:xfrm>
            <a:off x="313174" y="4019550"/>
            <a:ext cx="8515248" cy="0"/>
          </a:xfrm>
          <a:prstGeom prst="line">
            <a:avLst/>
          </a:prstGeom>
          <a:ln w="3175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3F97A91-250F-450F-AC8E-80028824A231}"/>
              </a:ext>
            </a:extLst>
          </p:cNvPr>
          <p:cNvSpPr/>
          <p:nvPr/>
        </p:nvSpPr>
        <p:spPr>
          <a:xfrm>
            <a:off x="3511337" y="1349954"/>
            <a:ext cx="2618107" cy="1748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800" b="1" dirty="0">
                <a:solidFill>
                  <a:prstClr val="black"/>
                </a:solidFill>
                <a:latin typeface="+mj-lt"/>
              </a:rPr>
              <a:t>Enrichment of Knowledge Repository</a:t>
            </a:r>
            <a:endParaRPr lang="en-IN" sz="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E09858-BEAD-4A6A-9C46-CF93222F1AF2}"/>
              </a:ext>
            </a:extLst>
          </p:cNvPr>
          <p:cNvSpPr/>
          <p:nvPr/>
        </p:nvSpPr>
        <p:spPr>
          <a:xfrm>
            <a:off x="6269856" y="2100560"/>
            <a:ext cx="1236565" cy="1835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800" b="1" dirty="0">
                <a:solidFill>
                  <a:prstClr val="black"/>
                </a:solidFill>
                <a:latin typeface="+mj-lt"/>
              </a:rPr>
              <a:t>Incident Reduction</a:t>
            </a:r>
            <a:endParaRPr lang="en-IN" sz="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3007A2-6D2E-4A41-B260-B048481FB094}"/>
              </a:ext>
            </a:extLst>
          </p:cNvPr>
          <p:cNvSpPr/>
          <p:nvPr/>
        </p:nvSpPr>
        <p:spPr>
          <a:xfrm>
            <a:off x="2132979" y="4296660"/>
            <a:ext cx="2614798" cy="2393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800" b="1" dirty="0">
                <a:solidFill>
                  <a:prstClr val="black"/>
                </a:solidFill>
                <a:latin typeface="+mj-lt"/>
              </a:rPr>
              <a:t>In-Flight project takeover &amp; closure</a:t>
            </a:r>
            <a:endParaRPr lang="en-IN" sz="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9592076-D61A-4E76-927F-6FE7EEA97745}"/>
              </a:ext>
            </a:extLst>
          </p:cNvPr>
          <p:cNvSpPr/>
          <p:nvPr/>
        </p:nvSpPr>
        <p:spPr>
          <a:xfrm>
            <a:off x="761948" y="1390759"/>
            <a:ext cx="1215636" cy="1698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800" b="1" dirty="0">
                <a:solidFill>
                  <a:prstClr val="black"/>
                </a:solidFill>
                <a:latin typeface="+mj-lt"/>
              </a:rPr>
              <a:t>KT &amp; Shadow</a:t>
            </a:r>
            <a:endParaRPr lang="en-IN" sz="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CD739DE-FFA4-4E38-9852-96E0D33203D0}"/>
              </a:ext>
            </a:extLst>
          </p:cNvPr>
          <p:cNvSpPr/>
          <p:nvPr/>
        </p:nvSpPr>
        <p:spPr>
          <a:xfrm>
            <a:off x="2132979" y="4068129"/>
            <a:ext cx="5368752" cy="1946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800" b="1" dirty="0">
                <a:solidFill>
                  <a:prstClr val="black"/>
                </a:solidFill>
                <a:latin typeface="+mj-lt"/>
              </a:rPr>
              <a:t>Preventive Maintenance</a:t>
            </a:r>
            <a:endParaRPr lang="en-IN" sz="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F4C69B8-7F93-4A62-A935-6C79C1D73469}"/>
              </a:ext>
            </a:extLst>
          </p:cNvPr>
          <p:cNvSpPr/>
          <p:nvPr/>
        </p:nvSpPr>
        <p:spPr>
          <a:xfrm>
            <a:off x="3511337" y="1569126"/>
            <a:ext cx="2618107" cy="2273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800" b="1" dirty="0">
                <a:solidFill>
                  <a:prstClr val="black"/>
                </a:solidFill>
                <a:latin typeface="+mj-lt"/>
              </a:rPr>
              <a:t>Business Process Integration &amp; customization</a:t>
            </a:r>
            <a:endParaRPr lang="en-IN" sz="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20A2E84-93AC-431C-B1F1-20B7F1403552}"/>
              </a:ext>
            </a:extLst>
          </p:cNvPr>
          <p:cNvSpPr/>
          <p:nvPr/>
        </p:nvSpPr>
        <p:spPr>
          <a:xfrm>
            <a:off x="3511337" y="1840875"/>
            <a:ext cx="2618107" cy="2215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800" b="1" dirty="0">
                <a:solidFill>
                  <a:prstClr val="black"/>
                </a:solidFill>
                <a:latin typeface="+mj-lt"/>
              </a:rPr>
              <a:t>Capacity Management Reporting</a:t>
            </a:r>
            <a:endParaRPr lang="en-IN" sz="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D6DE586-473D-4E45-A4FC-78FC6D2D21D2}"/>
              </a:ext>
            </a:extLst>
          </p:cNvPr>
          <p:cNvSpPr/>
          <p:nvPr/>
        </p:nvSpPr>
        <p:spPr>
          <a:xfrm>
            <a:off x="2137670" y="1644904"/>
            <a:ext cx="1215636" cy="1483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800" b="1" dirty="0">
                <a:solidFill>
                  <a:prstClr val="black"/>
                </a:solidFill>
                <a:latin typeface="+mj-lt"/>
              </a:rPr>
              <a:t>Business Alignment</a:t>
            </a:r>
            <a:endParaRPr lang="en-IN" sz="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18C217B-A232-45E1-8062-7820094E563B}"/>
              </a:ext>
            </a:extLst>
          </p:cNvPr>
          <p:cNvSpPr/>
          <p:nvPr/>
        </p:nvSpPr>
        <p:spPr>
          <a:xfrm>
            <a:off x="761948" y="710688"/>
            <a:ext cx="4468232" cy="304546"/>
          </a:xfrm>
          <a:prstGeom prst="rect">
            <a:avLst/>
          </a:prstGeom>
          <a:solidFill>
            <a:srgbClr val="BED730"/>
          </a:solidFill>
          <a:ln w="63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200" b="1" dirty="0">
                <a:solidFill>
                  <a:schemeClr val="tx1"/>
                </a:solidFill>
                <a:latin typeface="+mj-lt"/>
              </a:rPr>
              <a:t>Increase Maturity on Optimization &amp; Proactiveness</a:t>
            </a:r>
            <a:endParaRPr lang="en-IN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D18730C-0068-49EA-AE8E-E906EE8D1DB3}"/>
              </a:ext>
            </a:extLst>
          </p:cNvPr>
          <p:cNvSpPr/>
          <p:nvPr/>
        </p:nvSpPr>
        <p:spPr>
          <a:xfrm>
            <a:off x="5296191" y="710688"/>
            <a:ext cx="2942063" cy="304546"/>
          </a:xfrm>
          <a:prstGeom prst="rect">
            <a:avLst/>
          </a:prstGeom>
          <a:solidFill>
            <a:srgbClr val="BED730"/>
          </a:solidFill>
          <a:ln w="63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200" b="1" dirty="0">
                <a:solidFill>
                  <a:schemeClr val="tx1"/>
                </a:solidFill>
                <a:latin typeface="+mj-lt"/>
              </a:rPr>
              <a:t>Increase Maturity on Predictiveness</a:t>
            </a:r>
            <a:endParaRPr lang="en-IN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D0C0FB7-948C-4C2D-AFD4-02D74E6B3701}"/>
              </a:ext>
            </a:extLst>
          </p:cNvPr>
          <p:cNvSpPr/>
          <p:nvPr/>
        </p:nvSpPr>
        <p:spPr>
          <a:xfrm>
            <a:off x="761948" y="3193106"/>
            <a:ext cx="1236565" cy="18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800" b="1" dirty="0">
                <a:solidFill>
                  <a:prstClr val="black"/>
                </a:solidFill>
                <a:latin typeface="+mj-lt"/>
              </a:rPr>
              <a:t>Setup Tools</a:t>
            </a:r>
            <a:endParaRPr lang="en-IN" sz="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C5C7737-99F8-4B94-A1C5-F595A605F0FA}"/>
              </a:ext>
            </a:extLst>
          </p:cNvPr>
          <p:cNvSpPr/>
          <p:nvPr/>
        </p:nvSpPr>
        <p:spPr>
          <a:xfrm>
            <a:off x="2132979" y="3763625"/>
            <a:ext cx="2618107" cy="2099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800" b="1" dirty="0">
                <a:solidFill>
                  <a:prstClr val="black"/>
                </a:solidFill>
                <a:latin typeface="+mj-lt"/>
              </a:rPr>
              <a:t>Integration to Dashboards </a:t>
            </a:r>
            <a:endParaRPr lang="en-IN" sz="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487AA19-B9A0-48F9-B042-691DB50608E3}"/>
              </a:ext>
            </a:extLst>
          </p:cNvPr>
          <p:cNvSpPr/>
          <p:nvPr/>
        </p:nvSpPr>
        <p:spPr>
          <a:xfrm>
            <a:off x="2132979" y="3192891"/>
            <a:ext cx="1947706" cy="2139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800" b="1" dirty="0">
                <a:solidFill>
                  <a:prstClr val="black"/>
                </a:solidFill>
                <a:latin typeface="+mj-lt"/>
              </a:rPr>
              <a:t>Monitoring KPI Fine Tuning </a:t>
            </a:r>
            <a:endParaRPr lang="en-IN" sz="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5493B4A-0692-4AE3-B103-FEB43D004835}"/>
              </a:ext>
            </a:extLst>
          </p:cNvPr>
          <p:cNvSpPr/>
          <p:nvPr/>
        </p:nvSpPr>
        <p:spPr>
          <a:xfrm>
            <a:off x="2132979" y="3473713"/>
            <a:ext cx="1295401" cy="2315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800" b="1" dirty="0">
                <a:solidFill>
                  <a:prstClr val="black"/>
                </a:solidFill>
                <a:latin typeface="+mj-lt"/>
              </a:rPr>
              <a:t>Automation Rollout</a:t>
            </a:r>
            <a:endParaRPr lang="en-IN" sz="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186CE9F-F1DB-470C-8B06-A6F42C46C5BF}"/>
              </a:ext>
            </a:extLst>
          </p:cNvPr>
          <p:cNvSpPr/>
          <p:nvPr/>
        </p:nvSpPr>
        <p:spPr>
          <a:xfrm>
            <a:off x="3511337" y="3485559"/>
            <a:ext cx="2618107" cy="2266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800" b="1" dirty="0">
                <a:solidFill>
                  <a:prstClr val="black"/>
                </a:solidFill>
                <a:latin typeface="+mj-lt"/>
              </a:rPr>
              <a:t>Reporting and Dashboards </a:t>
            </a:r>
            <a:endParaRPr lang="en-IN" sz="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3487715-F5CF-4E78-A9F6-CF2243933796}"/>
              </a:ext>
            </a:extLst>
          </p:cNvPr>
          <p:cNvSpPr/>
          <p:nvPr/>
        </p:nvSpPr>
        <p:spPr>
          <a:xfrm>
            <a:off x="761948" y="2298465"/>
            <a:ext cx="1215636" cy="1868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800" b="1" dirty="0">
                <a:solidFill>
                  <a:prstClr val="black"/>
                </a:solidFill>
                <a:latin typeface="+mj-lt"/>
              </a:rPr>
              <a:t>SLA Framework</a:t>
            </a:r>
            <a:endParaRPr lang="en-IN" sz="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428800F-CA56-43C8-9BB0-076485CCA6F4}"/>
              </a:ext>
            </a:extLst>
          </p:cNvPr>
          <p:cNvSpPr/>
          <p:nvPr/>
        </p:nvSpPr>
        <p:spPr>
          <a:xfrm>
            <a:off x="761948" y="1645784"/>
            <a:ext cx="1215636" cy="3050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800" b="1" dirty="0">
                <a:solidFill>
                  <a:prstClr val="black"/>
                </a:solidFill>
                <a:latin typeface="+mj-lt"/>
              </a:rPr>
              <a:t>Process Documentation</a:t>
            </a:r>
            <a:endParaRPr lang="en-IN" sz="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2F95AA1-DDC8-4FBE-A768-6D9D2017E1DD}"/>
              </a:ext>
            </a:extLst>
          </p:cNvPr>
          <p:cNvSpPr/>
          <p:nvPr/>
        </p:nvSpPr>
        <p:spPr>
          <a:xfrm>
            <a:off x="2132979" y="2949855"/>
            <a:ext cx="5373443" cy="1916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800" b="1" dirty="0">
                <a:solidFill>
                  <a:schemeClr val="bg1"/>
                </a:solidFill>
                <a:latin typeface="+mj-lt"/>
              </a:rPr>
              <a:t>Automation</a:t>
            </a:r>
            <a:endParaRPr lang="en-IN" sz="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A5A7718-184A-45EF-B8AE-819C3BC974CB}"/>
              </a:ext>
            </a:extLst>
          </p:cNvPr>
          <p:cNvSpPr/>
          <p:nvPr/>
        </p:nvSpPr>
        <p:spPr>
          <a:xfrm>
            <a:off x="7645579" y="1951405"/>
            <a:ext cx="1176160" cy="2482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800" b="1" dirty="0">
                <a:solidFill>
                  <a:prstClr val="black"/>
                </a:solidFill>
                <a:latin typeface="+mj-lt"/>
              </a:rPr>
              <a:t>Incident Prediction</a:t>
            </a:r>
            <a:endParaRPr lang="en-IN" sz="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1" name="Arrow: Striped Right 50">
            <a:extLst>
              <a:ext uri="{FF2B5EF4-FFF2-40B4-BE49-F238E27FC236}">
                <a16:creationId xmlns:a16="http://schemas.microsoft.com/office/drawing/2014/main" id="{C9B32FB1-6084-4C73-BD4B-66DBA3393A45}"/>
              </a:ext>
            </a:extLst>
          </p:cNvPr>
          <p:cNvSpPr/>
          <p:nvPr/>
        </p:nvSpPr>
        <p:spPr>
          <a:xfrm>
            <a:off x="1902683" y="1100532"/>
            <a:ext cx="336115" cy="182468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IN" sz="12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52" name="Arrow: Striped Right 51">
            <a:extLst>
              <a:ext uri="{FF2B5EF4-FFF2-40B4-BE49-F238E27FC236}">
                <a16:creationId xmlns:a16="http://schemas.microsoft.com/office/drawing/2014/main" id="{FF8186C0-8FB9-416E-924A-1384B81C82E1}"/>
              </a:ext>
            </a:extLst>
          </p:cNvPr>
          <p:cNvSpPr/>
          <p:nvPr/>
        </p:nvSpPr>
        <p:spPr>
          <a:xfrm>
            <a:off x="3277639" y="1100532"/>
            <a:ext cx="336115" cy="182468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IN" sz="12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53" name="Arrow: Striped Right 52">
            <a:extLst>
              <a:ext uri="{FF2B5EF4-FFF2-40B4-BE49-F238E27FC236}">
                <a16:creationId xmlns:a16="http://schemas.microsoft.com/office/drawing/2014/main" id="{0F8A1C75-B525-4743-8EF7-C606F88CB619}"/>
              </a:ext>
            </a:extLst>
          </p:cNvPr>
          <p:cNvSpPr/>
          <p:nvPr/>
        </p:nvSpPr>
        <p:spPr>
          <a:xfrm>
            <a:off x="4684805" y="1100532"/>
            <a:ext cx="336115" cy="182468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IN" sz="12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54" name="Arrow: Striped Right 53">
            <a:extLst>
              <a:ext uri="{FF2B5EF4-FFF2-40B4-BE49-F238E27FC236}">
                <a16:creationId xmlns:a16="http://schemas.microsoft.com/office/drawing/2014/main" id="{016C2504-5FFC-4063-9108-8E8A9D4C36E4}"/>
              </a:ext>
            </a:extLst>
          </p:cNvPr>
          <p:cNvSpPr/>
          <p:nvPr/>
        </p:nvSpPr>
        <p:spPr>
          <a:xfrm>
            <a:off x="6057542" y="1100532"/>
            <a:ext cx="336115" cy="182468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IN" sz="12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617A56F-41A4-43AD-B869-3B347787AC27}"/>
              </a:ext>
            </a:extLst>
          </p:cNvPr>
          <p:cNvSpPr/>
          <p:nvPr/>
        </p:nvSpPr>
        <p:spPr>
          <a:xfrm>
            <a:off x="7645579" y="2530427"/>
            <a:ext cx="1176159" cy="2764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800" b="1" dirty="0">
                <a:solidFill>
                  <a:prstClr val="black"/>
                </a:solidFill>
                <a:latin typeface="+mj-lt"/>
              </a:rPr>
              <a:t>Productivity Improvements </a:t>
            </a:r>
            <a:endParaRPr lang="en-IN" sz="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CCCA014-C582-4FCC-A244-930DE1830AD9}"/>
              </a:ext>
            </a:extLst>
          </p:cNvPr>
          <p:cNvSpPr/>
          <p:nvPr/>
        </p:nvSpPr>
        <p:spPr>
          <a:xfrm>
            <a:off x="4819884" y="4304409"/>
            <a:ext cx="2686538" cy="2316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800" b="1" dirty="0">
                <a:solidFill>
                  <a:prstClr val="black"/>
                </a:solidFill>
                <a:latin typeface="+mj-lt"/>
              </a:rPr>
              <a:t>Tech Optimization on Footprint</a:t>
            </a:r>
            <a:endParaRPr lang="en-IN" sz="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C7DA332-0786-4924-9D52-8A6E7E298CA4}"/>
              </a:ext>
            </a:extLst>
          </p:cNvPr>
          <p:cNvSpPr/>
          <p:nvPr/>
        </p:nvSpPr>
        <p:spPr>
          <a:xfrm>
            <a:off x="4825218" y="4594755"/>
            <a:ext cx="2686538" cy="2393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800" b="1" dirty="0">
                <a:solidFill>
                  <a:prstClr val="black"/>
                </a:solidFill>
                <a:latin typeface="+mj-lt"/>
              </a:rPr>
              <a:t>Hybrid IT Deployment Business Plans</a:t>
            </a:r>
            <a:endParaRPr lang="en-IN" sz="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E704DFE-CAAB-4E4A-A28E-562F12F0F6F7}"/>
              </a:ext>
            </a:extLst>
          </p:cNvPr>
          <p:cNvSpPr/>
          <p:nvPr/>
        </p:nvSpPr>
        <p:spPr>
          <a:xfrm>
            <a:off x="761948" y="3439062"/>
            <a:ext cx="1236565" cy="2692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800" b="1" dirty="0">
                <a:solidFill>
                  <a:prstClr val="black"/>
                </a:solidFill>
                <a:latin typeface="+mj-lt"/>
              </a:rPr>
              <a:t>Automation Charter Planning</a:t>
            </a:r>
            <a:endParaRPr lang="en-IN" sz="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415AD8-8E27-4464-9E51-5627C5B7FE0F}"/>
              </a:ext>
            </a:extLst>
          </p:cNvPr>
          <p:cNvSpPr/>
          <p:nvPr/>
        </p:nvSpPr>
        <p:spPr>
          <a:xfrm>
            <a:off x="4187803" y="3195883"/>
            <a:ext cx="1790514" cy="2109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800" b="1" dirty="0">
                <a:solidFill>
                  <a:prstClr val="black"/>
                </a:solidFill>
                <a:latin typeface="+mj-lt"/>
              </a:rPr>
              <a:t>Monitoring Analytics</a:t>
            </a:r>
            <a:endParaRPr lang="en-IN" sz="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89F0C69-0890-462F-861D-6FBDEDE1E145}"/>
              </a:ext>
            </a:extLst>
          </p:cNvPr>
          <p:cNvSpPr/>
          <p:nvPr/>
        </p:nvSpPr>
        <p:spPr>
          <a:xfrm>
            <a:off x="761948" y="2570524"/>
            <a:ext cx="1215636" cy="2259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800" b="1" dirty="0">
                <a:solidFill>
                  <a:prstClr val="black"/>
                </a:solidFill>
                <a:latin typeface="+mj-lt"/>
              </a:rPr>
              <a:t>CMDB Schema Updates</a:t>
            </a:r>
            <a:endParaRPr lang="en-IN" sz="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F4EF3DC-6C15-4F06-B98B-EFD48DF0F111}"/>
              </a:ext>
            </a:extLst>
          </p:cNvPr>
          <p:cNvSpPr/>
          <p:nvPr/>
        </p:nvSpPr>
        <p:spPr>
          <a:xfrm>
            <a:off x="2137670" y="2350135"/>
            <a:ext cx="5368752" cy="1973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800" b="1" dirty="0">
                <a:solidFill>
                  <a:prstClr val="black"/>
                </a:solidFill>
                <a:latin typeface="+mj-lt"/>
              </a:rPr>
              <a:t>SIP execution and Impact analysis </a:t>
            </a:r>
            <a:endParaRPr lang="en-IN" sz="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18AAB43-1A64-4B3C-92C3-0AAB8D537ABA}"/>
              </a:ext>
            </a:extLst>
          </p:cNvPr>
          <p:cNvSpPr/>
          <p:nvPr/>
        </p:nvSpPr>
        <p:spPr>
          <a:xfrm>
            <a:off x="2132979" y="4589418"/>
            <a:ext cx="2613718" cy="2393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800" b="1" dirty="0">
                <a:solidFill>
                  <a:prstClr val="black"/>
                </a:solidFill>
                <a:latin typeface="+mj-lt"/>
              </a:rPr>
              <a:t>DC Optimization &amp; Migration</a:t>
            </a:r>
            <a:endParaRPr lang="en-IN" sz="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D31EC50-9176-4CB6-8C6A-2A34A6D5A5A0}"/>
              </a:ext>
            </a:extLst>
          </p:cNvPr>
          <p:cNvSpPr/>
          <p:nvPr/>
        </p:nvSpPr>
        <p:spPr>
          <a:xfrm>
            <a:off x="2137670" y="2634712"/>
            <a:ext cx="5368752" cy="177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800" b="1" dirty="0">
                <a:solidFill>
                  <a:prstClr val="black"/>
                </a:solidFill>
                <a:latin typeface="+mj-lt"/>
              </a:rPr>
              <a:t>Assessment &amp; Audits &amp; Best practice implementation </a:t>
            </a:r>
            <a:endParaRPr lang="en-IN" sz="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DB3CAA1-445C-4AD0-8398-ABBA53BFE5BC}"/>
              </a:ext>
            </a:extLst>
          </p:cNvPr>
          <p:cNvSpPr/>
          <p:nvPr/>
        </p:nvSpPr>
        <p:spPr>
          <a:xfrm>
            <a:off x="2137670" y="2106472"/>
            <a:ext cx="1215636" cy="1835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800" b="1" dirty="0">
                <a:solidFill>
                  <a:prstClr val="black"/>
                </a:solidFill>
                <a:latin typeface="+mj-lt"/>
              </a:rPr>
              <a:t>SLA baselining </a:t>
            </a:r>
            <a:endParaRPr lang="en-IN" sz="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BE07E80-F3F5-4F7B-8ADA-25E1E1483AC5}"/>
              </a:ext>
            </a:extLst>
          </p:cNvPr>
          <p:cNvSpPr/>
          <p:nvPr/>
        </p:nvSpPr>
        <p:spPr>
          <a:xfrm>
            <a:off x="761948" y="2036001"/>
            <a:ext cx="1215636" cy="1772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800" b="1" dirty="0">
                <a:solidFill>
                  <a:prstClr val="black"/>
                </a:solidFill>
                <a:latin typeface="+mj-lt"/>
              </a:rPr>
              <a:t>Governance Model </a:t>
            </a:r>
            <a:endParaRPr lang="en-IN" sz="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36C3E09-D91C-41DB-9C68-AD2DEC5384D4}"/>
              </a:ext>
            </a:extLst>
          </p:cNvPr>
          <p:cNvSpPr/>
          <p:nvPr/>
        </p:nvSpPr>
        <p:spPr>
          <a:xfrm>
            <a:off x="3511337" y="2106794"/>
            <a:ext cx="2618107" cy="1772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800" b="1" dirty="0">
                <a:solidFill>
                  <a:prstClr val="black"/>
                </a:solidFill>
                <a:latin typeface="+mj-lt"/>
              </a:rPr>
              <a:t>SLA Dashboards </a:t>
            </a:r>
            <a:endParaRPr lang="en-IN" sz="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0A5AC55-FE54-4902-AF1C-322AF1A93BAB}"/>
              </a:ext>
            </a:extLst>
          </p:cNvPr>
          <p:cNvSpPr/>
          <p:nvPr/>
        </p:nvSpPr>
        <p:spPr>
          <a:xfrm>
            <a:off x="2137670" y="1888720"/>
            <a:ext cx="1215636" cy="1222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800" b="1" dirty="0">
                <a:solidFill>
                  <a:prstClr val="black"/>
                </a:solidFill>
                <a:latin typeface="+mj-lt"/>
              </a:rPr>
              <a:t>Crisis Mgmt. process  </a:t>
            </a:r>
            <a:endParaRPr lang="en-IN" sz="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D64CE36-0C47-4895-9607-CE6C04A5DB1A}"/>
              </a:ext>
            </a:extLst>
          </p:cNvPr>
          <p:cNvSpPr/>
          <p:nvPr/>
        </p:nvSpPr>
        <p:spPr>
          <a:xfrm>
            <a:off x="7645579" y="2257323"/>
            <a:ext cx="1176159" cy="2072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800" b="1" dirty="0">
                <a:solidFill>
                  <a:prstClr val="black"/>
                </a:solidFill>
                <a:latin typeface="+mj-lt"/>
              </a:rPr>
              <a:t>Problem Reduction</a:t>
            </a:r>
            <a:endParaRPr lang="en-IN" sz="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6C46E28-B3AC-43C9-8DE7-EE220C852601}"/>
              </a:ext>
            </a:extLst>
          </p:cNvPr>
          <p:cNvSpPr/>
          <p:nvPr/>
        </p:nvSpPr>
        <p:spPr>
          <a:xfrm>
            <a:off x="2137670" y="1401088"/>
            <a:ext cx="1215636" cy="1483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800" b="1" dirty="0">
                <a:solidFill>
                  <a:prstClr val="black"/>
                </a:solidFill>
                <a:latin typeface="+mj-lt"/>
              </a:rPr>
              <a:t>Open ticket closure </a:t>
            </a:r>
            <a:endParaRPr lang="en-IN" sz="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E1D7435-F921-4F19-BF17-3A4C7011960E}"/>
              </a:ext>
            </a:extLst>
          </p:cNvPr>
          <p:cNvSpPr/>
          <p:nvPr/>
        </p:nvSpPr>
        <p:spPr>
          <a:xfrm>
            <a:off x="4815190" y="3758827"/>
            <a:ext cx="2691231" cy="2324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800" b="1" dirty="0">
                <a:solidFill>
                  <a:prstClr val="black"/>
                </a:solidFill>
                <a:latin typeface="+mj-lt"/>
              </a:rPr>
              <a:t>Management Dashboard improvement </a:t>
            </a:r>
            <a:endParaRPr lang="en-IN" sz="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50E32B-EF3F-4C81-B4E2-55D49CC3F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CONTINOUS SERVICE IMPROVEMENTS: it modernization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6CC1A6A-74D3-4906-AEB9-EB4C3ECD397C}"/>
              </a:ext>
            </a:extLst>
          </p:cNvPr>
          <p:cNvSpPr/>
          <p:nvPr/>
        </p:nvSpPr>
        <p:spPr>
          <a:xfrm>
            <a:off x="7645579" y="1951116"/>
            <a:ext cx="1176160" cy="2482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800" b="1" dirty="0">
                <a:solidFill>
                  <a:prstClr val="black"/>
                </a:solidFill>
                <a:latin typeface="+mj-lt"/>
              </a:rPr>
              <a:t>Incident Prediction</a:t>
            </a:r>
            <a:endParaRPr lang="en-IN" sz="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5" name="Arrow: Striped Right 54">
            <a:extLst>
              <a:ext uri="{FF2B5EF4-FFF2-40B4-BE49-F238E27FC236}">
                <a16:creationId xmlns:a16="http://schemas.microsoft.com/office/drawing/2014/main" id="{2DB752D2-0E4C-4083-907B-1B3F6D561AD5}"/>
              </a:ext>
            </a:extLst>
          </p:cNvPr>
          <p:cNvSpPr/>
          <p:nvPr/>
        </p:nvSpPr>
        <p:spPr>
          <a:xfrm>
            <a:off x="7412953" y="1100532"/>
            <a:ext cx="336115" cy="182468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IN" sz="12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F12837-48BA-7955-6DB0-56B4D2785EF7}"/>
              </a:ext>
            </a:extLst>
          </p:cNvPr>
          <p:cNvSpPr/>
          <p:nvPr/>
        </p:nvSpPr>
        <p:spPr>
          <a:xfrm>
            <a:off x="7654107" y="4291427"/>
            <a:ext cx="1166043" cy="2393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800" b="1" dirty="0">
                <a:solidFill>
                  <a:prstClr val="black"/>
                </a:solidFill>
                <a:latin typeface="+mj-lt"/>
              </a:rPr>
              <a:t>AIOps</a:t>
            </a:r>
            <a:endParaRPr lang="en-IN" sz="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73D1EA-2FBD-9A90-74FB-7340E77464DD}"/>
              </a:ext>
            </a:extLst>
          </p:cNvPr>
          <p:cNvSpPr/>
          <p:nvPr/>
        </p:nvSpPr>
        <p:spPr>
          <a:xfrm>
            <a:off x="6193515" y="3483998"/>
            <a:ext cx="2618107" cy="2161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800" b="1" dirty="0">
                <a:solidFill>
                  <a:prstClr val="black"/>
                </a:solidFill>
                <a:latin typeface="+mj-lt"/>
              </a:rPr>
              <a:t>Multi Cloud Management  - Sify Multi-CMP</a:t>
            </a:r>
            <a:endParaRPr lang="en-IN" sz="800" b="1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019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3E235AE3-739A-4E1C-91CA-987B05D415E9}"/>
              </a:ext>
            </a:extLst>
          </p:cNvPr>
          <p:cNvSpPr/>
          <p:nvPr/>
        </p:nvSpPr>
        <p:spPr>
          <a:xfrm>
            <a:off x="1557247" y="986967"/>
            <a:ext cx="1086900" cy="3744912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IN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3" name="Rectangle: Top Corners Rounded 32">
            <a:extLst>
              <a:ext uri="{FF2B5EF4-FFF2-40B4-BE49-F238E27FC236}">
                <a16:creationId xmlns:a16="http://schemas.microsoft.com/office/drawing/2014/main" id="{5E31862B-B016-450D-BB7A-374BCCBC70BF}"/>
              </a:ext>
            </a:extLst>
          </p:cNvPr>
          <p:cNvSpPr/>
          <p:nvPr/>
        </p:nvSpPr>
        <p:spPr>
          <a:xfrm>
            <a:off x="4025573" y="986967"/>
            <a:ext cx="1086900" cy="3744912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IN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6" name="Rectangle: Top Corners Rounded 35">
            <a:extLst>
              <a:ext uri="{FF2B5EF4-FFF2-40B4-BE49-F238E27FC236}">
                <a16:creationId xmlns:a16="http://schemas.microsoft.com/office/drawing/2014/main" id="{2729B03C-7502-469D-BD6F-4292BEDBD435}"/>
              </a:ext>
            </a:extLst>
          </p:cNvPr>
          <p:cNvSpPr/>
          <p:nvPr/>
        </p:nvSpPr>
        <p:spPr>
          <a:xfrm>
            <a:off x="5259736" y="986967"/>
            <a:ext cx="1086900" cy="3744912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IN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9" name="Rectangle: Top Corners Rounded 38">
            <a:extLst>
              <a:ext uri="{FF2B5EF4-FFF2-40B4-BE49-F238E27FC236}">
                <a16:creationId xmlns:a16="http://schemas.microsoft.com/office/drawing/2014/main" id="{323F5BA4-E5C4-400B-9B8F-34F4EE2A1BD8}"/>
              </a:ext>
            </a:extLst>
          </p:cNvPr>
          <p:cNvSpPr/>
          <p:nvPr/>
        </p:nvSpPr>
        <p:spPr>
          <a:xfrm>
            <a:off x="6493899" y="986967"/>
            <a:ext cx="1086900" cy="3744912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IN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42" name="Rectangle: Top Corners Rounded 41">
            <a:extLst>
              <a:ext uri="{FF2B5EF4-FFF2-40B4-BE49-F238E27FC236}">
                <a16:creationId xmlns:a16="http://schemas.microsoft.com/office/drawing/2014/main" id="{16DD30C3-E0EA-4940-8EEF-642D80CBD057}"/>
              </a:ext>
            </a:extLst>
          </p:cNvPr>
          <p:cNvSpPr/>
          <p:nvPr/>
        </p:nvSpPr>
        <p:spPr>
          <a:xfrm>
            <a:off x="7728064" y="986967"/>
            <a:ext cx="1086900" cy="3744912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IN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4" name="Rectangle: Top Corners Rounded 23">
            <a:extLst>
              <a:ext uri="{FF2B5EF4-FFF2-40B4-BE49-F238E27FC236}">
                <a16:creationId xmlns:a16="http://schemas.microsoft.com/office/drawing/2014/main" id="{BE13EE23-EAEF-4075-B4B1-914EBB88414A}"/>
              </a:ext>
            </a:extLst>
          </p:cNvPr>
          <p:cNvSpPr/>
          <p:nvPr/>
        </p:nvSpPr>
        <p:spPr>
          <a:xfrm>
            <a:off x="323084" y="986967"/>
            <a:ext cx="1086900" cy="3744911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IN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0" name="Rectangle: Top Corners Rounded 29">
            <a:extLst>
              <a:ext uri="{FF2B5EF4-FFF2-40B4-BE49-F238E27FC236}">
                <a16:creationId xmlns:a16="http://schemas.microsoft.com/office/drawing/2014/main" id="{E388FF2B-DBF0-4EC4-B104-D7FB7192612E}"/>
              </a:ext>
            </a:extLst>
          </p:cNvPr>
          <p:cNvSpPr/>
          <p:nvPr/>
        </p:nvSpPr>
        <p:spPr>
          <a:xfrm>
            <a:off x="2791410" y="986967"/>
            <a:ext cx="1086900" cy="3744912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IN" dirty="0">
              <a:solidFill>
                <a:prstClr val="white"/>
              </a:solidFill>
              <a:latin typeface="Trebuchet MS"/>
            </a:endParaRPr>
          </a:p>
        </p:txBody>
      </p:sp>
      <p:pic>
        <p:nvPicPr>
          <p:cNvPr id="12" name="Picture 28" descr="Image result for HP data protector logo png">
            <a:extLst>
              <a:ext uri="{FF2B5EF4-FFF2-40B4-BE49-F238E27FC236}">
                <a16:creationId xmlns:a16="http://schemas.microsoft.com/office/drawing/2014/main" id="{158A05EE-FCBA-4B93-8CD4-23A343159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35" t="29285" r="8967" b="36520"/>
          <a:stretch/>
        </p:blipFill>
        <p:spPr bwMode="auto">
          <a:xfrm>
            <a:off x="1667284" y="3583577"/>
            <a:ext cx="885724" cy="20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DAEC145-2F8F-4404-A1AC-4C5129B9CC3E}"/>
              </a:ext>
            </a:extLst>
          </p:cNvPr>
          <p:cNvSpPr txBox="1"/>
          <p:nvPr/>
        </p:nvSpPr>
        <p:spPr>
          <a:xfrm>
            <a:off x="1793408" y="1031478"/>
            <a:ext cx="6174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IN" sz="1000" b="1" dirty="0">
                <a:solidFill>
                  <a:schemeClr val="tx2"/>
                </a:solidFill>
                <a:latin typeface="Trebuchet MS" panose="020B0703020202090204" pitchFamily="34" charset="0"/>
              </a:rPr>
              <a:t>Backup</a:t>
            </a:r>
          </a:p>
        </p:txBody>
      </p:sp>
      <p:pic>
        <p:nvPicPr>
          <p:cNvPr id="44" name="Picture 2" descr="Image result for commvault png">
            <a:extLst>
              <a:ext uri="{FF2B5EF4-FFF2-40B4-BE49-F238E27FC236}">
                <a16:creationId xmlns:a16="http://schemas.microsoft.com/office/drawing/2014/main" id="{93638B54-0EAD-4A90-912A-CCCA7404A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8616" y="1348533"/>
            <a:ext cx="527065" cy="31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Image result for IBM tivoli png">
            <a:extLst>
              <a:ext uri="{FF2B5EF4-FFF2-40B4-BE49-F238E27FC236}">
                <a16:creationId xmlns:a16="http://schemas.microsoft.com/office/drawing/2014/main" id="{A8D58929-2080-4813-8C72-1E2C5397D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8981" y="1795737"/>
            <a:ext cx="422836" cy="3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Image result for veritas netbackup logo png">
            <a:extLst>
              <a:ext uri="{FF2B5EF4-FFF2-40B4-BE49-F238E27FC236}">
                <a16:creationId xmlns:a16="http://schemas.microsoft.com/office/drawing/2014/main" id="{FC34C475-BE4E-43FA-ABF9-8D15AE437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5352" y="2209270"/>
            <a:ext cx="506384" cy="26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2" descr="Image result for ca arcserve logo png">
            <a:extLst>
              <a:ext uri="{FF2B5EF4-FFF2-40B4-BE49-F238E27FC236}">
                <a16:creationId xmlns:a16="http://schemas.microsoft.com/office/drawing/2014/main" id="{8D7D4332-D7D1-474E-9DAF-D58759952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7779" y="2572183"/>
            <a:ext cx="506384" cy="25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0" descr="Image result for EMC logo png">
            <a:extLst>
              <a:ext uri="{FF2B5EF4-FFF2-40B4-BE49-F238E27FC236}">
                <a16:creationId xmlns:a16="http://schemas.microsoft.com/office/drawing/2014/main" id="{1C2F72ED-74FD-4B14-B9A8-1802A1A71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0969" y="2925678"/>
            <a:ext cx="454241" cy="18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2" descr="Image result for dell logo png">
            <a:extLst>
              <a:ext uri="{FF2B5EF4-FFF2-40B4-BE49-F238E27FC236}">
                <a16:creationId xmlns:a16="http://schemas.microsoft.com/office/drawing/2014/main" id="{AFA7BF50-13A2-491A-B7EE-F03972E7F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4226" y="3186836"/>
            <a:ext cx="392886" cy="31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6" descr="Image result for veritas backup exec logo png">
            <a:extLst>
              <a:ext uri="{FF2B5EF4-FFF2-40B4-BE49-F238E27FC236}">
                <a16:creationId xmlns:a16="http://schemas.microsoft.com/office/drawing/2014/main" id="{DDD24059-49AE-43CB-92CF-EED00C675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094" y="4439275"/>
            <a:ext cx="888105" cy="18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0" descr="Image result for MS DPM logo png">
            <a:extLst>
              <a:ext uri="{FF2B5EF4-FFF2-40B4-BE49-F238E27FC236}">
                <a16:creationId xmlns:a16="http://schemas.microsoft.com/office/drawing/2014/main" id="{52CE92F4-B5A5-48A2-A85F-CC8408D51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3509" y="3868693"/>
            <a:ext cx="810908" cy="44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netapp logo png">
            <a:extLst>
              <a:ext uri="{FF2B5EF4-FFF2-40B4-BE49-F238E27FC236}">
                <a16:creationId xmlns:a16="http://schemas.microsoft.com/office/drawing/2014/main" id="{ACBB7D2F-12A9-4591-9E17-2C06335D4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55" r="28773"/>
          <a:stretch/>
        </p:blipFill>
        <p:spPr bwMode="auto">
          <a:xfrm>
            <a:off x="4118541" y="2086001"/>
            <a:ext cx="297576" cy="36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8" descr="Image result for HP logo png">
            <a:extLst>
              <a:ext uri="{FF2B5EF4-FFF2-40B4-BE49-F238E27FC236}">
                <a16:creationId xmlns:a16="http://schemas.microsoft.com/office/drawing/2014/main" id="{8A56C974-6253-4909-A2AA-C73ED3BBA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5602" y="1384912"/>
            <a:ext cx="721897" cy="51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Image result for 3par logo png">
            <a:extLst>
              <a:ext uri="{FF2B5EF4-FFF2-40B4-BE49-F238E27FC236}">
                <a16:creationId xmlns:a16="http://schemas.microsoft.com/office/drawing/2014/main" id="{730BF11D-46A2-4FC6-917F-207CF2E5F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8694" y="1962039"/>
            <a:ext cx="693136" cy="43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Image result for nexenta logo png">
            <a:extLst>
              <a:ext uri="{FF2B5EF4-FFF2-40B4-BE49-F238E27FC236}">
                <a16:creationId xmlns:a16="http://schemas.microsoft.com/office/drawing/2014/main" id="{F04A42FE-09CD-4A5B-B4B2-80BF6B3308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64" t="31694" r="8746" b="36449"/>
          <a:stretch/>
        </p:blipFill>
        <p:spPr bwMode="auto">
          <a:xfrm>
            <a:off x="4198521" y="3883669"/>
            <a:ext cx="725375" cy="14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Image result for hitachi data systems logo png">
            <a:extLst>
              <a:ext uri="{FF2B5EF4-FFF2-40B4-BE49-F238E27FC236}">
                <a16:creationId xmlns:a16="http://schemas.microsoft.com/office/drawing/2014/main" id="{3AA3D260-F12A-4E66-9FDA-1CA2046F9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8613" y="3232451"/>
            <a:ext cx="809776" cy="41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9159A31-F328-4D42-A4AE-CC30D18149ED}"/>
              </a:ext>
            </a:extLst>
          </p:cNvPr>
          <p:cNvSpPr txBox="1"/>
          <p:nvPr/>
        </p:nvSpPr>
        <p:spPr>
          <a:xfrm>
            <a:off x="4221109" y="1031478"/>
            <a:ext cx="635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IN" sz="1000" b="1" dirty="0">
                <a:solidFill>
                  <a:schemeClr val="tx2"/>
                </a:solidFill>
                <a:latin typeface="Trebuchet MS" panose="020B0703020202090204" pitchFamily="34" charset="0"/>
              </a:rPr>
              <a:t>Storage</a:t>
            </a:r>
          </a:p>
        </p:txBody>
      </p:sp>
      <p:pic>
        <p:nvPicPr>
          <p:cNvPr id="58" name="Picture 12" descr="Image result for IBM storage logo png">
            <a:extLst>
              <a:ext uri="{FF2B5EF4-FFF2-40B4-BE49-F238E27FC236}">
                <a16:creationId xmlns:a16="http://schemas.microsoft.com/office/drawing/2014/main" id="{9265EEE7-1B58-44DA-9D49-81B36D624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108" y="1507261"/>
            <a:ext cx="297575" cy="52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Image result for Dell compellent logo png">
            <a:extLst>
              <a:ext uri="{FF2B5EF4-FFF2-40B4-BE49-F238E27FC236}">
                <a16:creationId xmlns:a16="http://schemas.microsoft.com/office/drawing/2014/main" id="{300402A9-9F0B-4DBC-B86B-74FA6BAFA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3864" y="2480239"/>
            <a:ext cx="630124" cy="43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6" descr="Image result for nimble storage png">
            <a:extLst>
              <a:ext uri="{FF2B5EF4-FFF2-40B4-BE49-F238E27FC236}">
                <a16:creationId xmlns:a16="http://schemas.microsoft.com/office/drawing/2014/main" id="{BB060EB3-3392-4AAB-A41C-94CD784F7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9338" y="2938683"/>
            <a:ext cx="800073" cy="30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0" descr="Image result for EMC logo png">
            <a:extLst>
              <a:ext uri="{FF2B5EF4-FFF2-40B4-BE49-F238E27FC236}">
                <a16:creationId xmlns:a16="http://schemas.microsoft.com/office/drawing/2014/main" id="{18EDF4A4-01AD-49D9-AAEC-C058304C7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0351" y="3632977"/>
            <a:ext cx="697150" cy="31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6" descr="Image result for fortinet logo png">
            <a:extLst>
              <a:ext uri="{FF2B5EF4-FFF2-40B4-BE49-F238E27FC236}">
                <a16:creationId xmlns:a16="http://schemas.microsoft.com/office/drawing/2014/main" id="{48532B41-0ADC-4F6B-AD3E-5E6FCDCF1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3011" y="4156533"/>
            <a:ext cx="492645" cy="26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2" descr="Image result for brocade logo png">
            <a:extLst>
              <a:ext uri="{FF2B5EF4-FFF2-40B4-BE49-F238E27FC236}">
                <a16:creationId xmlns:a16="http://schemas.microsoft.com/office/drawing/2014/main" id="{49E36310-8B66-4D6D-8E6D-A3D93813B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5470" y="4506433"/>
            <a:ext cx="678426" cy="12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E19A5AE-E67E-4FD1-BF70-D5DDBB4CF2DC}"/>
              </a:ext>
            </a:extLst>
          </p:cNvPr>
          <p:cNvSpPr txBox="1"/>
          <p:nvPr/>
        </p:nvSpPr>
        <p:spPr>
          <a:xfrm>
            <a:off x="5287607" y="1031478"/>
            <a:ext cx="10660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1000" b="1" dirty="0">
                <a:solidFill>
                  <a:schemeClr val="tx2"/>
                </a:solidFill>
                <a:latin typeface="Trebuchet MS" panose="020B0703020202090204" pitchFamily="34" charset="0"/>
              </a:rPr>
              <a:t>Cloud</a:t>
            </a:r>
          </a:p>
        </p:txBody>
      </p:sp>
      <p:pic>
        <p:nvPicPr>
          <p:cNvPr id="7" name="Picture 6" descr="Image result for oracle ovm logo png">
            <a:extLst>
              <a:ext uri="{FF2B5EF4-FFF2-40B4-BE49-F238E27FC236}">
                <a16:creationId xmlns:a16="http://schemas.microsoft.com/office/drawing/2014/main" id="{20A33AF2-4664-4E5E-B80D-FE35118FD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9189" y="3975952"/>
            <a:ext cx="703387" cy="27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vmware logo png">
            <a:extLst>
              <a:ext uri="{FF2B5EF4-FFF2-40B4-BE49-F238E27FC236}">
                <a16:creationId xmlns:a16="http://schemas.microsoft.com/office/drawing/2014/main" id="{B96277BC-0488-4A1F-A4D3-0A144A374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3995" y="3253736"/>
            <a:ext cx="533774" cy="33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Image result for hyper-v logo png">
            <a:extLst>
              <a:ext uri="{FF2B5EF4-FFF2-40B4-BE49-F238E27FC236}">
                <a16:creationId xmlns:a16="http://schemas.microsoft.com/office/drawing/2014/main" id="{8F9D5A56-D572-4D0E-A78E-F807092AF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2070" y="3649191"/>
            <a:ext cx="657625" cy="27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Image result for citrix logo png">
            <a:extLst>
              <a:ext uri="{FF2B5EF4-FFF2-40B4-BE49-F238E27FC236}">
                <a16:creationId xmlns:a16="http://schemas.microsoft.com/office/drawing/2014/main" id="{67D132AB-9996-46C7-85F4-5806671A8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0600" y="4305125"/>
            <a:ext cx="480564" cy="18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Image result for nutanix logo png">
            <a:extLst>
              <a:ext uri="{FF2B5EF4-FFF2-40B4-BE49-F238E27FC236}">
                <a16:creationId xmlns:a16="http://schemas.microsoft.com/office/drawing/2014/main" id="{A4EF9D77-A964-45E3-B059-B621B5207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0140" y="4547166"/>
            <a:ext cx="581484" cy="7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F82BB1C-5B68-417B-A3B5-6DF5776CFA26}"/>
              </a:ext>
            </a:extLst>
          </p:cNvPr>
          <p:cNvSpPr txBox="1"/>
          <p:nvPr/>
        </p:nvSpPr>
        <p:spPr>
          <a:xfrm>
            <a:off x="6676485" y="1031478"/>
            <a:ext cx="692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IN" sz="1000" b="1" dirty="0">
                <a:solidFill>
                  <a:schemeClr val="tx2"/>
                </a:solidFill>
                <a:latin typeface="Trebuchet MS" panose="020B0703020202090204" pitchFamily="34" charset="0"/>
              </a:rPr>
              <a:t>Network</a:t>
            </a:r>
          </a:p>
        </p:txBody>
      </p:sp>
      <p:pic>
        <p:nvPicPr>
          <p:cNvPr id="71" name="Picture 16" descr="Image result for fortinet logo png">
            <a:extLst>
              <a:ext uri="{FF2B5EF4-FFF2-40B4-BE49-F238E27FC236}">
                <a16:creationId xmlns:a16="http://schemas.microsoft.com/office/drawing/2014/main" id="{F06B746C-544D-4C1E-82E2-90DEC625B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8003" y="1326973"/>
            <a:ext cx="541909" cy="2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Image result for fortinet logo png">
            <a:extLst>
              <a:ext uri="{FF2B5EF4-FFF2-40B4-BE49-F238E27FC236}">
                <a16:creationId xmlns:a16="http://schemas.microsoft.com/office/drawing/2014/main" id="{EE3429C5-AEED-4F95-B9B7-470471BDF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1149" y="1717766"/>
            <a:ext cx="813169" cy="9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2" descr="Image result for juniper logo png">
            <a:extLst>
              <a:ext uri="{FF2B5EF4-FFF2-40B4-BE49-F238E27FC236}">
                <a16:creationId xmlns:a16="http://schemas.microsoft.com/office/drawing/2014/main" id="{78B9488A-DB60-4767-9972-37994642F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8622" y="1902393"/>
            <a:ext cx="847882" cy="24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6" descr="Image result for checkpoint logo png">
            <a:extLst>
              <a:ext uri="{FF2B5EF4-FFF2-40B4-BE49-F238E27FC236}">
                <a16:creationId xmlns:a16="http://schemas.microsoft.com/office/drawing/2014/main" id="{FD0BFA87-4CD6-4405-B6A5-9BA9BFC2F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694" y="2233791"/>
            <a:ext cx="928276" cy="14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6" descr="Image result for HP network logo png">
            <a:extLst>
              <a:ext uri="{FF2B5EF4-FFF2-40B4-BE49-F238E27FC236}">
                <a16:creationId xmlns:a16="http://schemas.microsoft.com/office/drawing/2014/main" id="{9FB35008-921C-41FA-A16C-44C2D02AE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4551" y="2485477"/>
            <a:ext cx="761655" cy="23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8" descr="Image result for aruba logo png">
            <a:extLst>
              <a:ext uri="{FF2B5EF4-FFF2-40B4-BE49-F238E27FC236}">
                <a16:creationId xmlns:a16="http://schemas.microsoft.com/office/drawing/2014/main" id="{E5078294-4881-4DB7-BFC3-76BF3B248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1514" y="2826424"/>
            <a:ext cx="641150" cy="15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4" descr="Image result for sophos logo png">
            <a:extLst>
              <a:ext uri="{FF2B5EF4-FFF2-40B4-BE49-F238E27FC236}">
                <a16:creationId xmlns:a16="http://schemas.microsoft.com/office/drawing/2014/main" id="{C69644F6-A11A-40D9-A79C-462963C5B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0390" y="3167045"/>
            <a:ext cx="637661" cy="28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4" descr="Image result for array logo png">
            <a:extLst>
              <a:ext uri="{FF2B5EF4-FFF2-40B4-BE49-F238E27FC236}">
                <a16:creationId xmlns:a16="http://schemas.microsoft.com/office/drawing/2014/main" id="{3B337A18-AB91-444B-8583-527B46A33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8950" y="3576655"/>
            <a:ext cx="740718" cy="18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0" descr="Image result for riverbed logo png">
            <a:extLst>
              <a:ext uri="{FF2B5EF4-FFF2-40B4-BE49-F238E27FC236}">
                <a16:creationId xmlns:a16="http://schemas.microsoft.com/office/drawing/2014/main" id="{62CC8336-0EC0-4841-9876-825C822EF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8990" y="3887194"/>
            <a:ext cx="672316" cy="18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8" descr="Image result for F5 logo png">
            <a:extLst>
              <a:ext uri="{FF2B5EF4-FFF2-40B4-BE49-F238E27FC236}">
                <a16:creationId xmlns:a16="http://schemas.microsoft.com/office/drawing/2014/main" id="{DCE1756C-40D9-47F3-938B-AAE3FB1FB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2071" y="4254578"/>
            <a:ext cx="340371" cy="29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30" descr="Image result for huawei network logo png">
            <a:extLst>
              <a:ext uri="{FF2B5EF4-FFF2-40B4-BE49-F238E27FC236}">
                <a16:creationId xmlns:a16="http://schemas.microsoft.com/office/drawing/2014/main" id="{8F520816-9B9C-4B7E-AEF6-080219F91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461" y="4208480"/>
            <a:ext cx="364563" cy="34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elated image">
            <a:extLst>
              <a:ext uri="{FF2B5EF4-FFF2-40B4-BE49-F238E27FC236}">
                <a16:creationId xmlns:a16="http://schemas.microsoft.com/office/drawing/2014/main" id="{1B3F1181-CAF8-4E8B-9360-1D50F7A1A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889" y="3341986"/>
            <a:ext cx="739605" cy="20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 result for VMware site recovery manager png">
            <a:extLst>
              <a:ext uri="{FF2B5EF4-FFF2-40B4-BE49-F238E27FC236}">
                <a16:creationId xmlns:a16="http://schemas.microsoft.com/office/drawing/2014/main" id="{425240EA-CC15-46C0-A538-B8F92D3F1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3656" y="1391731"/>
            <a:ext cx="926677" cy="2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C6B9D19-E801-49ED-9112-811DF7E21A68}"/>
              </a:ext>
            </a:extLst>
          </p:cNvPr>
          <p:cNvSpPr txBox="1"/>
          <p:nvPr/>
        </p:nvSpPr>
        <p:spPr>
          <a:xfrm>
            <a:off x="7978406" y="1031478"/>
            <a:ext cx="5004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IN" sz="1000" b="1" dirty="0">
                <a:solidFill>
                  <a:schemeClr val="tx2"/>
                </a:solidFill>
                <a:latin typeface="Trebuchet MS" panose="020B0703020202090204" pitchFamily="34" charset="0"/>
              </a:rPr>
              <a:t>Tools</a:t>
            </a:r>
          </a:p>
        </p:txBody>
      </p:sp>
      <p:pic>
        <p:nvPicPr>
          <p:cNvPr id="82" name="Picture 6" descr="Image result for Azure Site recovery png">
            <a:extLst>
              <a:ext uri="{FF2B5EF4-FFF2-40B4-BE49-F238E27FC236}">
                <a16:creationId xmlns:a16="http://schemas.microsoft.com/office/drawing/2014/main" id="{DE637383-C1EE-48B4-812D-818361B29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7577" y="1654307"/>
            <a:ext cx="518835" cy="49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Image result for carbonite logo png">
            <a:extLst>
              <a:ext uri="{FF2B5EF4-FFF2-40B4-BE49-F238E27FC236}">
                <a16:creationId xmlns:a16="http://schemas.microsoft.com/office/drawing/2014/main" id="{94E5C380-3EC7-4AF8-B191-C9770A8B7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889" y="2250541"/>
            <a:ext cx="722210" cy="10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32" descr="Image result for ca arcserve logo png">
            <a:extLst>
              <a:ext uri="{FF2B5EF4-FFF2-40B4-BE49-F238E27FC236}">
                <a16:creationId xmlns:a16="http://schemas.microsoft.com/office/drawing/2014/main" id="{C346D8C4-3093-43B5-BEFB-14C121858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2533" y="2400874"/>
            <a:ext cx="596507" cy="30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0" descr="Image result for sanovi logo png">
            <a:extLst>
              <a:ext uri="{FF2B5EF4-FFF2-40B4-BE49-F238E27FC236}">
                <a16:creationId xmlns:a16="http://schemas.microsoft.com/office/drawing/2014/main" id="{B49E5611-E3BA-4AB9-9E41-05BD0BACE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2677" y="2846895"/>
            <a:ext cx="1336218" cy="38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Microsoft Windows logo png">
            <a:extLst>
              <a:ext uri="{FF2B5EF4-FFF2-40B4-BE49-F238E27FC236}">
                <a16:creationId xmlns:a16="http://schemas.microsoft.com/office/drawing/2014/main" id="{B7A1F765-55DC-4F33-893E-A34D5AFF7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467" y="1994012"/>
            <a:ext cx="894503" cy="29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redhat logo png">
            <a:extLst>
              <a:ext uri="{FF2B5EF4-FFF2-40B4-BE49-F238E27FC236}">
                <a16:creationId xmlns:a16="http://schemas.microsoft.com/office/drawing/2014/main" id="{68B137C5-E144-4FA2-B94D-C5CABB3CD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823" y="2268059"/>
            <a:ext cx="782773" cy="25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ibm AIX logo">
            <a:extLst>
              <a:ext uri="{FF2B5EF4-FFF2-40B4-BE49-F238E27FC236}">
                <a16:creationId xmlns:a16="http://schemas.microsoft.com/office/drawing/2014/main" id="{9D5F0A36-6143-44B1-BE2C-AF96E6671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362" y="2575657"/>
            <a:ext cx="894503" cy="26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Image result for tomcat logo png">
            <a:extLst>
              <a:ext uri="{FF2B5EF4-FFF2-40B4-BE49-F238E27FC236}">
                <a16:creationId xmlns:a16="http://schemas.microsoft.com/office/drawing/2014/main" id="{3C0F34F0-904E-4215-B932-DE816B9BA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134" y="2911897"/>
            <a:ext cx="1060653" cy="50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Image result for apache logo png">
            <a:extLst>
              <a:ext uri="{FF2B5EF4-FFF2-40B4-BE49-F238E27FC236}">
                <a16:creationId xmlns:a16="http://schemas.microsoft.com/office/drawing/2014/main" id="{F41B04F3-E318-4047-9C33-A73F8E94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951" y="3308544"/>
            <a:ext cx="704482" cy="50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Image result for jboss logo png">
            <a:extLst>
              <a:ext uri="{FF2B5EF4-FFF2-40B4-BE49-F238E27FC236}">
                <a16:creationId xmlns:a16="http://schemas.microsoft.com/office/drawing/2014/main" id="{3C239573-2ABD-4945-AB1C-3AC98D311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122" y="4318279"/>
            <a:ext cx="512112" cy="28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Image result for office 365 logo png">
            <a:extLst>
              <a:ext uri="{FF2B5EF4-FFF2-40B4-BE49-F238E27FC236}">
                <a16:creationId xmlns:a16="http://schemas.microsoft.com/office/drawing/2014/main" id="{B34E5782-76ED-47BB-BCE3-F4336BE01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638" y="3784801"/>
            <a:ext cx="782773" cy="17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Image result for microsoft exchange 365 logo png">
            <a:extLst>
              <a:ext uri="{FF2B5EF4-FFF2-40B4-BE49-F238E27FC236}">
                <a16:creationId xmlns:a16="http://schemas.microsoft.com/office/drawing/2014/main" id="{7E387D4B-E19C-4DF3-8E6E-2CE0B25FC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305" y="3987601"/>
            <a:ext cx="925515" cy="30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0" descr="Image result for microsoft skype for business logo png">
            <a:extLst>
              <a:ext uri="{FF2B5EF4-FFF2-40B4-BE49-F238E27FC236}">
                <a16:creationId xmlns:a16="http://schemas.microsoft.com/office/drawing/2014/main" id="{7F8E1232-7498-4B42-9001-B04967B3E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719" y="4199761"/>
            <a:ext cx="503813" cy="48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27AAD18-E089-4743-AB5A-000E88992B7A}"/>
              </a:ext>
            </a:extLst>
          </p:cNvPr>
          <p:cNvSpPr txBox="1"/>
          <p:nvPr/>
        </p:nvSpPr>
        <p:spPr>
          <a:xfrm>
            <a:off x="275553" y="1031478"/>
            <a:ext cx="1154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1000" b="1" dirty="0">
                <a:solidFill>
                  <a:schemeClr val="tx2"/>
                </a:solidFill>
                <a:latin typeface="Trebuchet MS" panose="020B0703020202090204" pitchFamily="34" charset="0"/>
              </a:rPr>
              <a:t>OS &amp; Applications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A661F092-9796-4681-A36B-CDD6E9C2E972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622651" y="1486205"/>
            <a:ext cx="604688" cy="30261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31D88B34-2B42-473B-96C8-EED390060252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609188" y="1750543"/>
            <a:ext cx="572961" cy="28809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836F069-EBB2-4FB8-BC1C-E777B33290BD}"/>
              </a:ext>
            </a:extLst>
          </p:cNvPr>
          <p:cNvSpPr txBox="1"/>
          <p:nvPr/>
        </p:nvSpPr>
        <p:spPr>
          <a:xfrm>
            <a:off x="2959426" y="1031478"/>
            <a:ext cx="728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IN" sz="1000" b="1" dirty="0">
                <a:solidFill>
                  <a:schemeClr val="tx2"/>
                </a:solidFill>
                <a:latin typeface="Trebuchet MS" panose="020B0703020202090204" pitchFamily="34" charset="0"/>
              </a:rPr>
              <a:t>Database</a:t>
            </a:r>
          </a:p>
        </p:txBody>
      </p:sp>
      <p:pic>
        <p:nvPicPr>
          <p:cNvPr id="52" name="Picture 12" descr="Image result for MS SQL logo png">
            <a:extLst>
              <a:ext uri="{FF2B5EF4-FFF2-40B4-BE49-F238E27FC236}">
                <a16:creationId xmlns:a16="http://schemas.microsoft.com/office/drawing/2014/main" id="{D7498B47-075F-4350-A274-4483F7069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283" y="1341223"/>
            <a:ext cx="646244" cy="50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4" descr="Image result for My SQL logo png">
            <a:extLst>
              <a:ext uri="{FF2B5EF4-FFF2-40B4-BE49-F238E27FC236}">
                <a16:creationId xmlns:a16="http://schemas.microsoft.com/office/drawing/2014/main" id="{A66AD284-EFC4-4A29-A082-74AEDEE8C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9534" y="1857302"/>
            <a:ext cx="672706" cy="64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Image result for oracle database logo png">
            <a:extLst>
              <a:ext uri="{FF2B5EF4-FFF2-40B4-BE49-F238E27FC236}">
                <a16:creationId xmlns:a16="http://schemas.microsoft.com/office/drawing/2014/main" id="{87DCC190-D0FD-42C6-A851-8D073F62F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5519" y="2195906"/>
            <a:ext cx="1033951" cy="76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Image result for mongo database logo png">
            <a:extLst>
              <a:ext uri="{FF2B5EF4-FFF2-40B4-BE49-F238E27FC236}">
                <a16:creationId xmlns:a16="http://schemas.microsoft.com/office/drawing/2014/main" id="{395FD039-3DAA-4FB8-84F4-C431661EE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8832" y="2728155"/>
            <a:ext cx="845717" cy="35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Image result for DB2 logo png">
            <a:extLst>
              <a:ext uri="{FF2B5EF4-FFF2-40B4-BE49-F238E27FC236}">
                <a16:creationId xmlns:a16="http://schemas.microsoft.com/office/drawing/2014/main" id="{D166B019-0EDE-4BDC-B362-321BE0B34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6544" y="3434615"/>
            <a:ext cx="731899" cy="70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Image result for postgresql logo png">
            <a:extLst>
              <a:ext uri="{FF2B5EF4-FFF2-40B4-BE49-F238E27FC236}">
                <a16:creationId xmlns:a16="http://schemas.microsoft.com/office/drawing/2014/main" id="{871967CD-FD48-4F30-84DF-075BD64F2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5326" y="4045265"/>
            <a:ext cx="614331" cy="65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0" descr="Image result for oracle apps dba logo png">
            <a:extLst>
              <a:ext uri="{FF2B5EF4-FFF2-40B4-BE49-F238E27FC236}">
                <a16:creationId xmlns:a16="http://schemas.microsoft.com/office/drawing/2014/main" id="{451D9AA8-0BD0-430E-8825-4BA8696E5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6691" y="3139130"/>
            <a:ext cx="878929" cy="33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4A78311-6686-4E89-82E1-F4C7BBCAF7B6}"/>
              </a:ext>
            </a:extLst>
          </p:cNvPr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840" y="1923426"/>
            <a:ext cx="458623" cy="246355"/>
          </a:xfrm>
          <a:prstGeom prst="rect">
            <a:avLst/>
          </a:prstGeom>
        </p:spPr>
      </p:pic>
      <p:sp>
        <p:nvSpPr>
          <p:cNvPr id="91" name="Title 9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Technology competency &amp; Certification: DC &amp; Cloud </a:t>
            </a:r>
          </a:p>
        </p:txBody>
      </p:sp>
      <p:pic>
        <p:nvPicPr>
          <p:cNvPr id="6146" name="Picture 2" descr="Zabbix logo">
            <a:extLst>
              <a:ext uri="{FF2B5EF4-FFF2-40B4-BE49-F238E27FC236}">
                <a16:creationId xmlns:a16="http://schemas.microsoft.com/office/drawing/2014/main" id="{3C30F6C4-F323-61A0-2A1D-B9321F1CC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902" y="3750949"/>
            <a:ext cx="928276" cy="24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mage result for service now">
            <a:extLst>
              <a:ext uri="{FF2B5EF4-FFF2-40B4-BE49-F238E27FC236}">
                <a16:creationId xmlns:a16="http://schemas.microsoft.com/office/drawing/2014/main" id="{A6C00B54-8165-31F4-3048-569A0E3D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7229" y="4247308"/>
            <a:ext cx="919530" cy="19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C7760D0D-FCF9-1A53-CE23-F99458C05B28}"/>
              </a:ext>
            </a:extLst>
          </p:cNvPr>
          <p:cNvGrpSpPr/>
          <p:nvPr/>
        </p:nvGrpSpPr>
        <p:grpSpPr>
          <a:xfrm>
            <a:off x="5555246" y="1429329"/>
            <a:ext cx="511272" cy="288744"/>
            <a:chOff x="3123560" y="2629159"/>
            <a:chExt cx="2409825" cy="2089857"/>
          </a:xfrm>
        </p:grpSpPr>
        <p:pic>
          <p:nvPicPr>
            <p:cNvPr id="38" name="Picture 37" descr="2 cloud.jpg">
              <a:extLst>
                <a:ext uri="{FF2B5EF4-FFF2-40B4-BE49-F238E27FC236}">
                  <a16:creationId xmlns:a16="http://schemas.microsoft.com/office/drawing/2014/main" id="{AF1EDB29-9A5B-A5F6-84C7-6EA13843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299791" y="2629159"/>
              <a:ext cx="2057364" cy="1564296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CA4A19B-EDF3-3EB9-EF1B-EDDB7D270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5"/>
            <a:stretch>
              <a:fillRect/>
            </a:stretch>
          </p:blipFill>
          <p:spPr>
            <a:xfrm>
              <a:off x="3123560" y="4280866"/>
              <a:ext cx="2409825" cy="438150"/>
            </a:xfrm>
            <a:prstGeom prst="rect">
              <a:avLst/>
            </a:prstGeom>
          </p:spPr>
        </p:pic>
      </p:grpSp>
      <p:pic>
        <p:nvPicPr>
          <p:cNvPr id="90" name="Picture 8" descr="Image result for AWS logo png">
            <a:extLst>
              <a:ext uri="{FF2B5EF4-FFF2-40B4-BE49-F238E27FC236}">
                <a16:creationId xmlns:a16="http://schemas.microsoft.com/office/drawing/2014/main" id="{3AA04A81-0EDD-4AD6-DDD8-6E2479A03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4812" y="1774773"/>
            <a:ext cx="492140" cy="1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0" descr="Image result for Microsoft Azure Logo png">
            <a:extLst>
              <a:ext uri="{FF2B5EF4-FFF2-40B4-BE49-F238E27FC236}">
                <a16:creationId xmlns:a16="http://schemas.microsoft.com/office/drawing/2014/main" id="{83DDA0B2-EB82-3CBD-5174-40E0D5B14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0205" y="2008989"/>
            <a:ext cx="541354" cy="16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352C5C57-B212-432C-4D14-E0A1B0153281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5567397" y="2226663"/>
            <a:ext cx="486971" cy="274271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C0C1C0ED-35F8-F283-242A-BBEDE1C4BFFE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5545217" y="2557634"/>
            <a:ext cx="531331" cy="287804"/>
          </a:xfrm>
          <a:prstGeom prst="rect">
            <a:avLst/>
          </a:prstGeom>
        </p:spPr>
      </p:pic>
      <p:pic>
        <p:nvPicPr>
          <p:cNvPr id="95" name="Picture 94" descr="Logo, company name&#10;&#10;Description automatically generated">
            <a:extLst>
              <a:ext uri="{FF2B5EF4-FFF2-40B4-BE49-F238E27FC236}">
                <a16:creationId xmlns:a16="http://schemas.microsoft.com/office/drawing/2014/main" id="{E78B5AF6-8F63-C82D-B3C6-2FE590E123FB}"/>
              </a:ext>
            </a:extLst>
          </p:cNvPr>
          <p:cNvPicPr>
            <a:picLocks noChangeAspect="1"/>
          </p:cNvPicPr>
          <p:nvPr/>
        </p:nvPicPr>
        <p:blipFill rotWithShape="1"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5" t="15729" r="23046" b="12764"/>
          <a:stretch/>
        </p:blipFill>
        <p:spPr>
          <a:xfrm>
            <a:off x="5616142" y="2902138"/>
            <a:ext cx="389480" cy="29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1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2.xml><?xml version="1.0" encoding="utf-8"?>
<a:theme xmlns:a="http://schemas.openxmlformats.org/drawingml/2006/main" name="1_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2362</TotalTime>
  <Words>1250</Words>
  <Application>Microsoft Office PowerPoint</Application>
  <PresentationFormat>On-screen Show (16:9)</PresentationFormat>
  <Paragraphs>294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TheSansOffice</vt:lpstr>
      <vt:lpstr>Trebuchet MS</vt:lpstr>
      <vt:lpstr>Wingdings</vt:lpstr>
      <vt:lpstr>Sify Theme Nov20</vt:lpstr>
      <vt:lpstr>1_Sify Theme Nov20</vt:lpstr>
      <vt:lpstr>PowerPoint Presentation</vt:lpstr>
      <vt:lpstr>Sify IT Managed Services (IMS) platform</vt:lpstr>
      <vt:lpstr>SIFY IT managed services catalog</vt:lpstr>
      <vt:lpstr>Automation-led IT managed services </vt:lpstr>
      <vt:lpstr>What makes sify an IMS UNIQUE partner</vt:lpstr>
      <vt:lpstr>Sify IMS: Value proposition  &amp; Customer benefits </vt:lpstr>
      <vt:lpstr>Continuous IT skill development</vt:lpstr>
      <vt:lpstr>CONTINOUS SERVICE IMPROVEMENTS: it modernization</vt:lpstr>
      <vt:lpstr>Technology competency &amp; Certification: DC &amp; Cloud </vt:lpstr>
      <vt:lpstr>Technology competency &amp; Certification: Security</vt:lpstr>
      <vt:lpstr>Sify quality, security &amp; compliance certifications </vt:lpstr>
      <vt:lpstr>SIFY’S Partner ECOSYSTEM</vt:lpstr>
      <vt:lpstr>Sify IT Managed Services: Key Facts</vt:lpstr>
      <vt:lpstr>SIFY AS TRUSTED IT Managed services PARTNER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Jasveen Singh</dc:creator>
  <cp:lastModifiedBy>Ali Imran Khan</cp:lastModifiedBy>
  <cp:revision>41</cp:revision>
  <dcterms:created xsi:type="dcterms:W3CDTF">2023-02-04T11:44:26Z</dcterms:created>
  <dcterms:modified xsi:type="dcterms:W3CDTF">2023-05-01T18:46:10Z</dcterms:modified>
</cp:coreProperties>
</file>