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59F68-588A-23F5-7F97-D62C43A041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032A2D-530C-A374-BA03-145736DFBA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7FA68-C0C9-78FB-D1EC-EE8A8A427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BE425-5FF2-D78F-5C09-2D8299283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71766-0892-ABA6-CCF7-2E2321DC4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569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B0F3D-E1E9-ED8F-58CC-0F76FBCEE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7D238-4AF0-79A3-265F-B1CB6C776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9A056-7B90-744A-F48D-6372F9680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217C6-C6CD-8C91-3B1F-D9AA6EB93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87677-1B0B-B6E2-FD56-2FEEB9480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1309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E40927-DFE5-DF3C-CE31-131B682E57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2E896F-C039-D227-E6D0-F58912D939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17994-6408-EE02-0699-9ADE44B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AB606-3B0A-EB84-FD63-01FB0E2A0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B731B-2D9F-5090-AA6A-C5FCA5632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958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8B4AE-D354-D9EA-102D-A840452D9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A7BE2-59E7-9B35-9B97-0B3E13268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4B38D-BC57-AAA3-282A-233FA2198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CA677-81C8-5D6A-3487-8A18F4CFF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315E7-A7B3-5694-94D5-ED7173245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443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E3B0A-5F74-ED4D-BB85-13C7BDA11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42BC7C-69CC-06B2-8AB5-1816AF53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B2F54-82AA-27C7-B970-E06603D5B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64444-ACA0-8478-B3C5-F32C91127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4AF7B-FFF8-EA86-A660-41AC2FFE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92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9C326-930C-2EA9-47A4-12E318A51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16094-4F63-3E54-82A8-79698EA1A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C76DD9-F6D9-A1B4-B23A-54BE7C78C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837BB4-A004-81EA-61F1-ABE71CA5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65DA6-B492-E7F0-5C5E-2F92AC590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DBE3A3-4AA7-0CFF-3756-96FCF7805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1674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15DFC-7451-FB9D-7F60-3AA6EA97C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28B17-F69F-A513-1A5B-B464926B9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1AC501-7D05-B93B-7D67-F2EBA3D0FC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392A87-3862-6894-42B2-EEC0FE4B5F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B2F01-AA5F-E695-C591-265CA26D83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76B37-D70E-5670-2FC0-DB1FB10D3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8A866D-828B-8059-D9C1-9AC4B6140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E92E33-630F-31E5-32DA-E414D3F2D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0153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66AA-905A-B492-B4AA-5CF881A18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B02D35-8327-90C2-EF6E-63D26EA9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312405-5FAF-8134-8922-BCB1BE5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85C98-AA1E-876B-BD2F-0A720C81C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271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278010-A55A-821C-084C-3F67B4215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3CD142-1B04-4A8B-A399-306A07997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5678C-23C4-34D4-CD49-A9A5474F6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128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DD88D-F6E2-2A1D-BE33-D33BE1963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1B6A4-0303-0B1A-72BC-D0D8E517B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F4426-E97A-8A7F-6AC3-B704617DA2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A0B44-4275-3D20-3C47-427D90AB7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67AB7-08B1-3534-4A7E-33DDF42E7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8B8A74-8A46-70CB-B118-2E04FC2D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3548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B3D5A-070A-AA87-5B26-D38CA6DAF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156313-3F42-6F4E-7E9B-200584A607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E76A1D-CCED-5477-C2C2-15C59E53C0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3C4E3F-A516-FCE6-CF16-F7B72D57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7609C-9E05-2C90-9791-0DE6384A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ACCBA2-312B-67CE-562F-3670441F1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926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4EA96-814A-8641-5008-9AD7E5BCB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9F5816-F4B5-84B3-1248-0E3149505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F12D-68B5-9CE1-A67A-8EC479180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CDA6E-E53B-4933-B84F-9E55BA0ED827}" type="datetimeFigureOut">
              <a:rPr lang="en-IN" smtClean="0"/>
              <a:t>10-02-2023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A99408-3130-DBD2-B83F-590584527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D7517-56B4-5757-A54D-49B387BAF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A154-7BB8-449D-B015-232F530AA2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928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indow&#10;&#10;Description automatically generated">
            <a:extLst>
              <a:ext uri="{FF2B5EF4-FFF2-40B4-BE49-F238E27FC236}">
                <a16:creationId xmlns:a16="http://schemas.microsoft.com/office/drawing/2014/main" id="{E4483826-F171-9632-7E50-BD9C5B3F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77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00AC79-E3B4-E3BF-C220-8559337FF4D6}"/>
              </a:ext>
            </a:extLst>
          </p:cNvPr>
          <p:cNvSpPr txBox="1"/>
          <p:nvPr/>
        </p:nvSpPr>
        <p:spPr>
          <a:xfrm>
            <a:off x="431800" y="1326243"/>
            <a:ext cx="1132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rebuchet MS" panose="020B0603020202020204" pitchFamily="34" charset="0"/>
              </a:rPr>
              <a:t>ACCELERATE BUSINESS VALUE WITH CLOUD FIRST STRATEGY</a:t>
            </a:r>
            <a:endParaRPr lang="aa-ET" sz="2400" b="1" dirty="0">
              <a:latin typeface="Trebuchet MS" panose="020B0603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F9D902-4B00-A4C4-2798-73C2766D858D}"/>
              </a:ext>
            </a:extLst>
          </p:cNvPr>
          <p:cNvGrpSpPr/>
          <p:nvPr/>
        </p:nvGrpSpPr>
        <p:grpSpPr>
          <a:xfrm>
            <a:off x="1878388" y="2185206"/>
            <a:ext cx="2642088" cy="3677860"/>
            <a:chOff x="1408791" y="1638904"/>
            <a:chExt cx="1981566" cy="2758395"/>
          </a:xfrm>
        </p:grpSpPr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D774B06A-9C55-6BE1-4954-3A80342DF631}"/>
                </a:ext>
              </a:extLst>
            </p:cNvPr>
            <p:cNvSpPr/>
            <p:nvPr/>
          </p:nvSpPr>
          <p:spPr>
            <a:xfrm rot="5400000" flipH="1">
              <a:off x="1050357" y="1998904"/>
              <a:ext cx="2700000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DE8A9CB-84D1-F3A7-6E63-46F32C279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218791" y="2069579"/>
              <a:ext cx="360000" cy="36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7BA940-A5FF-DF9F-E7E8-D73B4DAB0025}"/>
                </a:ext>
              </a:extLst>
            </p:cNvPr>
            <p:cNvSpPr txBox="1"/>
            <p:nvPr/>
          </p:nvSpPr>
          <p:spPr>
            <a:xfrm>
              <a:off x="1533138" y="2510645"/>
              <a:ext cx="1699193" cy="561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HORSES FOR COURSES</a:t>
              </a:r>
              <a:endParaRPr lang="en-IN" sz="2133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172ADC-B60A-081B-55DA-3FA1B94BC1AF}"/>
                </a:ext>
              </a:extLst>
            </p:cNvPr>
            <p:cNvSpPr txBox="1"/>
            <p:nvPr/>
          </p:nvSpPr>
          <p:spPr>
            <a:xfrm>
              <a:off x="1533138" y="3148001"/>
              <a:ext cx="169919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Fit for purpose</a:t>
              </a:r>
              <a:endParaRPr lang="en-IN" sz="16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864DC56-17E9-F20E-E3E9-716141D600CC}"/>
                </a:ext>
              </a:extLst>
            </p:cNvPr>
            <p:cNvSpPr/>
            <p:nvPr/>
          </p:nvSpPr>
          <p:spPr>
            <a:xfrm rot="5400000" flipH="1">
              <a:off x="2362165" y="3370673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9BABC6-6CD5-C2BA-CD1C-1FC2AC06CC19}"/>
              </a:ext>
            </a:extLst>
          </p:cNvPr>
          <p:cNvGrpSpPr/>
          <p:nvPr/>
        </p:nvGrpSpPr>
        <p:grpSpPr>
          <a:xfrm>
            <a:off x="7721815" y="2219074"/>
            <a:ext cx="2640000" cy="3677860"/>
            <a:chOff x="3581999" y="1638904"/>
            <a:chExt cx="1980000" cy="2758395"/>
          </a:xfrm>
        </p:grpSpPr>
        <p:sp>
          <p:nvSpPr>
            <p:cNvPr id="23" name="Arrow: Pentagon 22">
              <a:extLst>
                <a:ext uri="{FF2B5EF4-FFF2-40B4-BE49-F238E27FC236}">
                  <a16:creationId xmlns:a16="http://schemas.microsoft.com/office/drawing/2014/main" id="{0AAEAC6A-E94C-DA39-C7AF-8B766464CA8B}"/>
                </a:ext>
              </a:extLst>
            </p:cNvPr>
            <p:cNvSpPr/>
            <p:nvPr/>
          </p:nvSpPr>
          <p:spPr>
            <a:xfrm rot="5400000" flipH="1">
              <a:off x="3221999" y="1998904"/>
              <a:ext cx="2700000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16FA51-1324-1E83-C595-8B1888762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92390" y="2069579"/>
              <a:ext cx="360000" cy="36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DB244C-1CD8-7F6C-57E3-AD15ABD65E46}"/>
                </a:ext>
              </a:extLst>
            </p:cNvPr>
            <p:cNvSpPr txBox="1"/>
            <p:nvPr/>
          </p:nvSpPr>
          <p:spPr>
            <a:xfrm>
              <a:off x="3733798" y="2510645"/>
              <a:ext cx="1676402" cy="561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PREDICTABLE</a:t>
              </a:r>
            </a:p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COST</a:t>
              </a:r>
              <a:endParaRPr lang="en-IN" sz="2133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92B49F-5208-4988-BBAC-4A17ECFEBDFC}"/>
                </a:ext>
              </a:extLst>
            </p:cNvPr>
            <p:cNvSpPr txBox="1"/>
            <p:nvPr/>
          </p:nvSpPr>
          <p:spPr>
            <a:xfrm>
              <a:off x="3733799" y="3148001"/>
              <a:ext cx="1676401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Build digital services at expenditure you can predict</a:t>
              </a:r>
              <a:endParaRPr lang="en-IN" sz="16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1B532B-F1B2-C3D4-C9E1-11F4F7930B7E}"/>
                </a:ext>
              </a:extLst>
            </p:cNvPr>
            <p:cNvSpPr/>
            <p:nvPr/>
          </p:nvSpPr>
          <p:spPr>
            <a:xfrm rot="5400000" flipH="1">
              <a:off x="4535373" y="3370673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33213E-AC89-1CF1-33F3-3DE92BBBA9F3}"/>
              </a:ext>
            </a:extLst>
          </p:cNvPr>
          <p:cNvGrpSpPr/>
          <p:nvPr/>
        </p:nvGrpSpPr>
        <p:grpSpPr>
          <a:xfrm>
            <a:off x="4801145" y="2261681"/>
            <a:ext cx="2640000" cy="3600000"/>
            <a:chOff x="5754423" y="1697299"/>
            <a:chExt cx="1980000" cy="2700000"/>
          </a:xfrm>
        </p:grpSpPr>
        <p:sp>
          <p:nvSpPr>
            <p:cNvPr id="41" name="Arrow: Pentagon 40">
              <a:extLst>
                <a:ext uri="{FF2B5EF4-FFF2-40B4-BE49-F238E27FC236}">
                  <a16:creationId xmlns:a16="http://schemas.microsoft.com/office/drawing/2014/main" id="{DA0D8B6B-AA0F-8E4B-B053-1C9BB9DD0184}"/>
                </a:ext>
              </a:extLst>
            </p:cNvPr>
            <p:cNvSpPr/>
            <p:nvPr/>
          </p:nvSpPr>
          <p:spPr>
            <a:xfrm rot="5400000" flipH="1">
              <a:off x="5394423" y="2057299"/>
              <a:ext cx="2700000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476D72-E78B-E3A9-E2A6-093FA7D522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21" b="12896"/>
            <a:stretch/>
          </p:blipFill>
          <p:spPr>
            <a:xfrm>
              <a:off x="6501454" y="2069579"/>
              <a:ext cx="485939" cy="36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18A35F-0A75-13BF-912C-0A47C404F7AC}"/>
                </a:ext>
              </a:extLst>
            </p:cNvPr>
            <p:cNvSpPr txBox="1"/>
            <p:nvPr/>
          </p:nvSpPr>
          <p:spPr>
            <a:xfrm>
              <a:off x="5877195" y="2510645"/>
              <a:ext cx="1734456" cy="561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HYBRID</a:t>
              </a:r>
            </a:p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MODEL</a:t>
              </a:r>
              <a:endParaRPr lang="en-IN" sz="2133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BCF972-E3AA-BB7D-8686-EB2C993BB86B}"/>
                </a:ext>
              </a:extLst>
            </p:cNvPr>
            <p:cNvSpPr/>
            <p:nvPr/>
          </p:nvSpPr>
          <p:spPr>
            <a:xfrm rot="5400000" flipH="1">
              <a:off x="6707797" y="3370673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8469F1-4CC9-E52F-650C-99D630E288C5}"/>
                </a:ext>
              </a:extLst>
            </p:cNvPr>
            <p:cNvSpPr txBox="1"/>
            <p:nvPr/>
          </p:nvSpPr>
          <p:spPr>
            <a:xfrm>
              <a:off x="5935313" y="3148001"/>
              <a:ext cx="1618220" cy="777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6413" algn="ctr">
                <a:spcAft>
                  <a:spcPts val="800"/>
                </a:spcAft>
              </a:pPr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Hyperscale </a:t>
              </a:r>
            </a:p>
            <a:p>
              <a:pPr marL="116413" algn="ctr">
                <a:spcAft>
                  <a:spcPts val="800"/>
                </a:spcAft>
              </a:pPr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SaaS</a:t>
              </a:r>
            </a:p>
            <a:p>
              <a:pPr marL="116413" algn="ctr">
                <a:spcAft>
                  <a:spcPts val="800"/>
                </a:spcAft>
              </a:pPr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Non-Hyperscale</a:t>
              </a:r>
              <a:endParaRPr lang="en-US" sz="2133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AFCD01E-6461-0C39-1CD8-BCDCCE1A786C}"/>
              </a:ext>
            </a:extLst>
          </p:cNvPr>
          <p:cNvSpPr txBox="1"/>
          <p:nvPr/>
        </p:nvSpPr>
        <p:spPr>
          <a:xfrm>
            <a:off x="431800" y="5892999"/>
            <a:ext cx="113284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latin typeface="Trebuchet MS" panose="020B0603020202020204" pitchFamily="34" charset="0"/>
              </a:rPr>
              <a:t>The power of </a:t>
            </a:r>
            <a:r>
              <a:rPr lang="en-US" sz="2133" b="1" dirty="0">
                <a:latin typeface="Trebuchet MS" panose="020B0603020202020204" pitchFamily="34" charset="0"/>
              </a:rPr>
              <a:t>Private</a:t>
            </a:r>
            <a:r>
              <a:rPr lang="en-US" sz="2133" dirty="0">
                <a:latin typeface="Trebuchet MS" panose="020B0603020202020204" pitchFamily="34" charset="0"/>
              </a:rPr>
              <a:t> + </a:t>
            </a:r>
            <a:r>
              <a:rPr lang="en-US" sz="2133" b="1" dirty="0">
                <a:latin typeface="Trebuchet MS" panose="020B0603020202020204" pitchFamily="34" charset="0"/>
              </a:rPr>
              <a:t>Public</a:t>
            </a:r>
            <a:r>
              <a:rPr lang="en-US" sz="2133" dirty="0">
                <a:latin typeface="Trebuchet MS" panose="020B0603020202020204" pitchFamily="34" charset="0"/>
              </a:rPr>
              <a:t> + </a:t>
            </a:r>
            <a:r>
              <a:rPr lang="en-US" sz="2133" b="1" dirty="0">
                <a:latin typeface="Trebuchet MS" panose="020B0603020202020204" pitchFamily="34" charset="0"/>
              </a:rPr>
              <a:t>Hybrid </a:t>
            </a:r>
            <a:r>
              <a:rPr lang="en-US" sz="2133" dirty="0">
                <a:latin typeface="Trebuchet MS" panose="020B0603020202020204" pitchFamily="34" charset="0"/>
              </a:rPr>
              <a:t>in one platform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4C67F56-64CF-A8FD-8850-9C5F62E471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8589" y="147054"/>
            <a:ext cx="4529847" cy="829627"/>
          </a:xfrm>
          <a:prstGeom prst="rect">
            <a:avLst/>
          </a:prstGeom>
        </p:spPr>
      </p:pic>
      <p:pic>
        <p:nvPicPr>
          <p:cNvPr id="29" name="Picture 2" descr="Vmware Logo transparent PNG - StickPNG">
            <a:extLst>
              <a:ext uri="{FF2B5EF4-FFF2-40B4-BE49-F238E27FC236}">
                <a16:creationId xmlns:a16="http://schemas.microsoft.com/office/drawing/2014/main" id="{1B18EA2E-4DED-19FB-EED2-B642A5251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83" y="409102"/>
            <a:ext cx="2239434" cy="36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15244F1-1D08-2567-B5A1-AF59CB60C317}"/>
              </a:ext>
            </a:extLst>
          </p:cNvPr>
          <p:cNvSpPr txBox="1"/>
          <p:nvPr/>
        </p:nvSpPr>
        <p:spPr>
          <a:xfrm>
            <a:off x="6334722" y="416658"/>
            <a:ext cx="1272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56677"/>
                </a:solidFill>
                <a:latin typeface="+mj-lt"/>
              </a:rPr>
              <a:t>Powered by</a:t>
            </a:r>
            <a:endParaRPr lang="en-IN" dirty="0">
              <a:solidFill>
                <a:srgbClr val="5566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908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window&#10;&#10;Description automatically generated">
            <a:extLst>
              <a:ext uri="{FF2B5EF4-FFF2-40B4-BE49-F238E27FC236}">
                <a16:creationId xmlns:a16="http://schemas.microsoft.com/office/drawing/2014/main" id="{7B64A727-A8EF-F525-B3BB-FEECA539973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82E1B259-F43B-E00C-C90B-2A0F68C2B357}"/>
              </a:ext>
            </a:extLst>
          </p:cNvPr>
          <p:cNvGrpSpPr/>
          <p:nvPr/>
        </p:nvGrpSpPr>
        <p:grpSpPr>
          <a:xfrm>
            <a:off x="449776" y="2738365"/>
            <a:ext cx="2640001" cy="3271460"/>
            <a:chOff x="337331" y="2053773"/>
            <a:chExt cx="1980001" cy="2453595"/>
          </a:xfrm>
        </p:grpSpPr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289A87E6-2F16-D443-4B97-948E17F51B81}"/>
                </a:ext>
              </a:extLst>
            </p:cNvPr>
            <p:cNvSpPr/>
            <p:nvPr/>
          </p:nvSpPr>
          <p:spPr>
            <a:xfrm rot="5400000" flipH="1">
              <a:off x="100535" y="2290570"/>
              <a:ext cx="2453594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8FE481E-CB5F-5BA0-D0A8-3B9C0D60CE52}"/>
                </a:ext>
              </a:extLst>
            </p:cNvPr>
            <p:cNvSpPr/>
            <p:nvPr/>
          </p:nvSpPr>
          <p:spPr>
            <a:xfrm rot="5400000" flipH="1">
              <a:off x="1290705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E5F4352-70A4-5619-A608-519B294D9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7331" y="2479303"/>
              <a:ext cx="360000" cy="36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EDB78F-2B3A-2409-EACD-CA684FC1DB49}"/>
                </a:ext>
              </a:extLst>
            </p:cNvPr>
            <p:cNvSpPr txBox="1"/>
            <p:nvPr/>
          </p:nvSpPr>
          <p:spPr>
            <a:xfrm>
              <a:off x="383903" y="2973339"/>
              <a:ext cx="188685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RELEVANCE</a:t>
              </a:r>
              <a:endParaRPr lang="en-IN" sz="2133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A981DD-82A0-0F51-B55B-ADB4A3AC1093}"/>
                </a:ext>
              </a:extLst>
            </p:cNvPr>
            <p:cNvSpPr txBox="1"/>
            <p:nvPr/>
          </p:nvSpPr>
          <p:spPr>
            <a:xfrm>
              <a:off x="383903" y="3311893"/>
              <a:ext cx="1886856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is best suited for your hybrid cloud strategy</a:t>
              </a:r>
              <a:endParaRPr lang="en-IN" sz="16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38A02A-B0CC-0441-0900-65229EB9493C}"/>
              </a:ext>
            </a:extLst>
          </p:cNvPr>
          <p:cNvGrpSpPr/>
          <p:nvPr/>
        </p:nvGrpSpPr>
        <p:grpSpPr>
          <a:xfrm>
            <a:off x="3326992" y="2738365"/>
            <a:ext cx="2640001" cy="3271460"/>
            <a:chOff x="2495243" y="2053773"/>
            <a:chExt cx="1980001" cy="2453595"/>
          </a:xfrm>
        </p:grpSpPr>
        <p:sp>
          <p:nvSpPr>
            <p:cNvPr id="6" name="Arrow: Pentagon 5">
              <a:extLst>
                <a:ext uri="{FF2B5EF4-FFF2-40B4-BE49-F238E27FC236}">
                  <a16:creationId xmlns:a16="http://schemas.microsoft.com/office/drawing/2014/main" id="{2D13F495-D314-1EC5-B338-0D5E28D88DC1}"/>
                </a:ext>
              </a:extLst>
            </p:cNvPr>
            <p:cNvSpPr/>
            <p:nvPr/>
          </p:nvSpPr>
          <p:spPr>
            <a:xfrm rot="5400000" flipH="1">
              <a:off x="2258447" y="2290570"/>
              <a:ext cx="2453594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39F6775-5724-EBC5-DE20-6584A757165C}"/>
                </a:ext>
              </a:extLst>
            </p:cNvPr>
            <p:cNvSpPr/>
            <p:nvPr/>
          </p:nvSpPr>
          <p:spPr>
            <a:xfrm rot="5400000" flipH="1">
              <a:off x="3448617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DE8A9CB-84D1-F3A7-6E63-46F32C279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305243" y="2479303"/>
              <a:ext cx="360000" cy="36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7BA940-A5FF-DF9F-E7E8-D73B4DAB0025}"/>
                </a:ext>
              </a:extLst>
            </p:cNvPr>
            <p:cNvSpPr txBox="1"/>
            <p:nvPr/>
          </p:nvSpPr>
          <p:spPr>
            <a:xfrm>
              <a:off x="2541815" y="2973339"/>
              <a:ext cx="188685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PERFORMANCE</a:t>
              </a:r>
              <a:endParaRPr lang="en-IN" sz="2133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172ADC-B60A-081B-55DA-3FA1B94BC1AF}"/>
                </a:ext>
              </a:extLst>
            </p:cNvPr>
            <p:cNvSpPr txBox="1"/>
            <p:nvPr/>
          </p:nvSpPr>
          <p:spPr>
            <a:xfrm>
              <a:off x="2541815" y="3311893"/>
              <a:ext cx="1886856" cy="80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enables next gen </a:t>
              </a:r>
            </a:p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cloud performance </a:t>
              </a:r>
            </a:p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and data security</a:t>
              </a:r>
              <a:endParaRPr lang="en-IN" sz="16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25BE913-5281-1C65-6EFE-9F73363EEE8E}"/>
              </a:ext>
            </a:extLst>
          </p:cNvPr>
          <p:cNvGrpSpPr/>
          <p:nvPr/>
        </p:nvGrpSpPr>
        <p:grpSpPr>
          <a:xfrm>
            <a:off x="6223558" y="2738365"/>
            <a:ext cx="2640001" cy="3271459"/>
            <a:chOff x="4667668" y="2053774"/>
            <a:chExt cx="1980001" cy="2453594"/>
          </a:xfrm>
        </p:grpSpPr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6494455F-3257-A50B-81C1-47979B05B880}"/>
                </a:ext>
              </a:extLst>
            </p:cNvPr>
            <p:cNvSpPr/>
            <p:nvPr/>
          </p:nvSpPr>
          <p:spPr>
            <a:xfrm rot="5400000" flipH="1">
              <a:off x="4430872" y="2290571"/>
              <a:ext cx="2453594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F158283-838C-5EDB-2FC4-2CD71CC1137B}"/>
                </a:ext>
              </a:extLst>
            </p:cNvPr>
            <p:cNvSpPr/>
            <p:nvPr/>
          </p:nvSpPr>
          <p:spPr>
            <a:xfrm rot="5400000" flipH="1">
              <a:off x="5621042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16FA51-1324-1E83-C595-8B1888762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77668" y="2479303"/>
              <a:ext cx="360000" cy="36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DB244C-1CD8-7F6C-57E3-AD15ABD65E46}"/>
                </a:ext>
              </a:extLst>
            </p:cNvPr>
            <p:cNvSpPr txBox="1"/>
            <p:nvPr/>
          </p:nvSpPr>
          <p:spPr>
            <a:xfrm>
              <a:off x="4714240" y="2973339"/>
              <a:ext cx="188685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DILIGENCE</a:t>
              </a:r>
              <a:endParaRPr lang="en-IN" sz="2133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92B49F-5208-4988-BBAC-4A17ECFEBDFC}"/>
                </a:ext>
              </a:extLst>
            </p:cNvPr>
            <p:cNvSpPr txBox="1"/>
            <p:nvPr/>
          </p:nvSpPr>
          <p:spPr>
            <a:xfrm>
              <a:off x="4714240" y="3311893"/>
              <a:ext cx="1886856" cy="80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supports multiple customer-focused workloads</a:t>
              </a:r>
              <a:endParaRPr lang="en-IN" sz="16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AE717FE-CDA3-4D05-75E7-7612B16B63E4}"/>
              </a:ext>
            </a:extLst>
          </p:cNvPr>
          <p:cNvGrpSpPr/>
          <p:nvPr/>
        </p:nvGrpSpPr>
        <p:grpSpPr>
          <a:xfrm>
            <a:off x="9109043" y="2738367"/>
            <a:ext cx="2640000" cy="3271458"/>
            <a:chOff x="6831782" y="2053775"/>
            <a:chExt cx="1980000" cy="2453593"/>
          </a:xfrm>
        </p:grpSpPr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id="{00F102DD-925A-79C2-5378-A242C3AB5E4B}"/>
                </a:ext>
              </a:extLst>
            </p:cNvPr>
            <p:cNvSpPr/>
            <p:nvPr/>
          </p:nvSpPr>
          <p:spPr>
            <a:xfrm rot="5400000" flipH="1">
              <a:off x="6594985" y="2290572"/>
              <a:ext cx="2453593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AE1A57B-3CA4-346B-39C4-AF389E04CA88}"/>
                </a:ext>
              </a:extLst>
            </p:cNvPr>
            <p:cNvSpPr/>
            <p:nvPr/>
          </p:nvSpPr>
          <p:spPr>
            <a:xfrm rot="5400000" flipH="1">
              <a:off x="7785156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>
                <a:latin typeface="Trebuchet MS" panose="020B0603020202020204" pitchFamily="34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476D72-E78B-E3A9-E2A6-093FA7D52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41782" y="2479303"/>
              <a:ext cx="360000" cy="36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18A35F-0A75-13BF-912C-0A47C404F7AC}"/>
                </a:ext>
              </a:extLst>
            </p:cNvPr>
            <p:cNvSpPr txBox="1"/>
            <p:nvPr/>
          </p:nvSpPr>
          <p:spPr>
            <a:xfrm>
              <a:off x="6878354" y="2973339"/>
              <a:ext cx="188685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EMINENCE</a:t>
              </a:r>
              <a:endParaRPr lang="en-IN" sz="2133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3FA6E8-466D-CEDB-B8FA-205B4C4C5334}"/>
                </a:ext>
              </a:extLst>
            </p:cNvPr>
            <p:cNvSpPr txBox="1"/>
            <p:nvPr/>
          </p:nvSpPr>
          <p:spPr>
            <a:xfrm>
              <a:off x="6878354" y="3311893"/>
              <a:ext cx="1886856" cy="80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6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brings predictability of cost and flexibility in ease of use </a:t>
              </a:r>
              <a:endParaRPr lang="en-IN" sz="16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66" name="Picture 65">
            <a:extLst>
              <a:ext uri="{FF2B5EF4-FFF2-40B4-BE49-F238E27FC236}">
                <a16:creationId xmlns:a16="http://schemas.microsoft.com/office/drawing/2014/main" id="{5C7DE6BC-A36F-1224-A558-35E9FE6740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8589" y="1392759"/>
            <a:ext cx="4529847" cy="829627"/>
          </a:xfrm>
          <a:prstGeom prst="rect">
            <a:avLst/>
          </a:prstGeom>
        </p:spPr>
      </p:pic>
      <p:pic>
        <p:nvPicPr>
          <p:cNvPr id="1026" name="Picture 2" descr="Vmware Logo transparent PNG - StickPNG">
            <a:extLst>
              <a:ext uri="{FF2B5EF4-FFF2-40B4-BE49-F238E27FC236}">
                <a16:creationId xmlns:a16="http://schemas.microsoft.com/office/drawing/2014/main" id="{36F96048-2CB7-A0A9-4358-FB10C92DF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83" y="1654807"/>
            <a:ext cx="2239434" cy="36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3C2E96-6D6E-BB07-4EE6-09F7B7F9245B}"/>
              </a:ext>
            </a:extLst>
          </p:cNvPr>
          <p:cNvSpPr txBox="1"/>
          <p:nvPr/>
        </p:nvSpPr>
        <p:spPr>
          <a:xfrm>
            <a:off x="6334722" y="1662363"/>
            <a:ext cx="1272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56677"/>
                </a:solidFill>
                <a:latin typeface="+mj-lt"/>
              </a:rPr>
              <a:t>Powered by</a:t>
            </a:r>
            <a:endParaRPr lang="en-IN" dirty="0">
              <a:solidFill>
                <a:srgbClr val="5566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187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89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Trebuchet MS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Shombit Roy</dc:creator>
  <cp:lastModifiedBy>Ahmad Rab</cp:lastModifiedBy>
  <cp:revision>3</cp:revision>
  <dcterms:created xsi:type="dcterms:W3CDTF">2022-09-05T11:59:45Z</dcterms:created>
  <dcterms:modified xsi:type="dcterms:W3CDTF">2023-02-10T05:02:09Z</dcterms:modified>
</cp:coreProperties>
</file>